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notesSlides/notesSlide23.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notesSlides/notesSlide24.xml" ContentType="application/vnd.openxmlformats-officedocument.presentationml.notesSlide+xml"/>
  <Override PartName="/ppt/charts/chart9.xml" ContentType="application/vnd.openxmlformats-officedocument.drawingml.chart+xml"/>
  <Override PartName="/ppt/notesSlides/notesSlide25.xml" ContentType="application/vnd.openxmlformats-officedocument.presentationml.notesSlide+xml"/>
  <Override PartName="/ppt/charts/chart10.xml" ContentType="application/vnd.openxmlformats-officedocument.drawingml.chart+xml"/>
  <Override PartName="/ppt/theme/themeOverride2.xml" ContentType="application/vnd.openxmlformats-officedocument.themeOverride+xml"/>
  <Override PartName="/ppt/notesSlides/notesSlide26.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7.xml" ContentType="application/vnd.openxmlformats-officedocument.presentationml.notesSlide+xml"/>
  <Override PartName="/ppt/charts/chart12.xml" ContentType="application/vnd.openxmlformats-officedocument.drawingml.chart+xml"/>
  <Override PartName="/ppt/notesSlides/notesSlide28.xml" ContentType="application/vnd.openxmlformats-officedocument.presentationml.notesSl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29.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charts/chart15.xml" ContentType="application/vnd.openxmlformats-officedocument.drawingml.chart+xml"/>
  <Override PartName="/ppt/charts/style7.xml" ContentType="application/vnd.ms-office.chartstyle+xml"/>
  <Override PartName="/ppt/charts/colors7.xml" ContentType="application/vnd.ms-office.chartcolorstyle+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charts/chart17.xml" ContentType="application/vnd.openxmlformats-officedocument.drawingml.chart+xml"/>
  <Override PartName="/ppt/charts/style9.xml" ContentType="application/vnd.ms-office.chartstyle+xml"/>
  <Override PartName="/ppt/charts/colors9.xml" ContentType="application/vnd.ms-office.chartcolorstyle+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6.xml" ContentType="application/vnd.openxmlformats-officedocument.drawingml.chartshape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autoCompressPictures="0">
  <p:sldMasterIdLst>
    <p:sldMasterId id="2147483879" r:id="rId11"/>
    <p:sldMasterId id="2147483660" r:id="rId12"/>
    <p:sldMasterId id="2147483822" r:id="rId13"/>
    <p:sldMasterId id="2147483834" r:id="rId14"/>
    <p:sldMasterId id="2147483846" r:id="rId15"/>
    <p:sldMasterId id="2147483854" r:id="rId16"/>
  </p:sldMasterIdLst>
  <p:notesMasterIdLst>
    <p:notesMasterId r:id="rId59"/>
  </p:notesMasterIdLst>
  <p:handoutMasterIdLst>
    <p:handoutMasterId r:id="rId60"/>
  </p:handoutMasterIdLst>
  <p:sldIdLst>
    <p:sldId id="528" r:id="rId17"/>
    <p:sldId id="345" r:id="rId18"/>
    <p:sldId id="573" r:id="rId19"/>
    <p:sldId id="599" r:id="rId20"/>
    <p:sldId id="596" r:id="rId21"/>
    <p:sldId id="545" r:id="rId22"/>
    <p:sldId id="452" r:id="rId23"/>
    <p:sldId id="555" r:id="rId24"/>
    <p:sldId id="598" r:id="rId25"/>
    <p:sldId id="568" r:id="rId26"/>
    <p:sldId id="530" r:id="rId27"/>
    <p:sldId id="453" r:id="rId28"/>
    <p:sldId id="527" r:id="rId29"/>
    <p:sldId id="566" r:id="rId30"/>
    <p:sldId id="556" r:id="rId31"/>
    <p:sldId id="498" r:id="rId32"/>
    <p:sldId id="499" r:id="rId33"/>
    <p:sldId id="570" r:id="rId34"/>
    <p:sldId id="548" r:id="rId35"/>
    <p:sldId id="600" r:id="rId36"/>
    <p:sldId id="569" r:id="rId37"/>
    <p:sldId id="540" r:id="rId38"/>
    <p:sldId id="557" r:id="rId39"/>
    <p:sldId id="465" r:id="rId40"/>
    <p:sldId id="469" r:id="rId41"/>
    <p:sldId id="471" r:id="rId42"/>
    <p:sldId id="606" r:id="rId43"/>
    <p:sldId id="560" r:id="rId44"/>
    <p:sldId id="563" r:id="rId45"/>
    <p:sldId id="601" r:id="rId46"/>
    <p:sldId id="535" r:id="rId47"/>
    <p:sldId id="588" r:id="rId48"/>
    <p:sldId id="589" r:id="rId49"/>
    <p:sldId id="590" r:id="rId50"/>
    <p:sldId id="608" r:id="rId51"/>
    <p:sldId id="607" r:id="rId52"/>
    <p:sldId id="594" r:id="rId53"/>
    <p:sldId id="614" r:id="rId54"/>
    <p:sldId id="615" r:id="rId55"/>
    <p:sldId id="602" r:id="rId56"/>
    <p:sldId id="597" r:id="rId57"/>
    <p:sldId id="564" r:id="rId58"/>
  </p:sldIdLst>
  <p:sldSz cx="9144000" cy="6858000" type="screen4x3"/>
  <p:notesSz cx="7010400" cy="9236075"/>
  <p:embeddedFontLst>
    <p:embeddedFont>
      <p:font typeface="Calibri" panose="020F0502020204030204" pitchFamily="34" charset="0"/>
      <p:regular r:id="rId61"/>
      <p:bold r:id="rId62"/>
      <p:italic r:id="rId63"/>
      <p:boldItalic r:id="rId64"/>
    </p:embeddedFont>
    <p:embeddedFont>
      <p:font typeface="DM Sans" pitchFamily="2" charset="0"/>
      <p:regular r:id="rId65"/>
      <p:bold r:id="rId66"/>
      <p:italic r:id="rId67"/>
      <p:boldItalic r:id="rId68"/>
    </p:embeddedFont>
  </p:embeddedFontLst>
  <p:custDataLst>
    <p:custData r:id="rId2"/>
    <p:custData r:id="rId1"/>
    <p:custData r:id="rId8"/>
    <p:custData r:id="rId7"/>
    <p:custData r:id="rId4"/>
    <p:custData r:id="rId6"/>
    <p:custData r:id="rId5"/>
    <p:tags r:id="rId69"/>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3">
          <p15:clr>
            <a:srgbClr val="A4A3A4"/>
          </p15:clr>
        </p15:guide>
        <p15:guide id="2" orient="horz" pos="2631">
          <p15:clr>
            <a:srgbClr val="A4A3A4"/>
          </p15:clr>
        </p15:guide>
        <p15:guide id="3" pos="2880">
          <p15:clr>
            <a:srgbClr val="A4A3A4"/>
          </p15:clr>
        </p15:guide>
        <p15:guide id="4" orient="horz" pos="2160" userDrawn="1">
          <p15:clr>
            <a:srgbClr val="A4A3A4"/>
          </p15:clr>
        </p15:guide>
      </p15:sldGuideLst>
    </p:ext>
    <p:ext uri="{2D200454-40CA-4A62-9FC3-DE9A4176ACB9}">
      <p15:notesGuideLst xmlns:p15="http://schemas.microsoft.com/office/powerpoint/2012/main">
        <p15:guide id="1" orient="horz" pos="2901" userDrawn="1">
          <p15:clr>
            <a:srgbClr val="A4A3A4"/>
          </p15:clr>
        </p15:guide>
        <p15:guide id="2" pos="2200" userDrawn="1">
          <p15:clr>
            <a:srgbClr val="A4A3A4"/>
          </p15:clr>
        </p15:guide>
        <p15:guide id="3" orient="horz" pos="2905" userDrawn="1">
          <p15:clr>
            <a:srgbClr val="A4A3A4"/>
          </p15:clr>
        </p15:guide>
        <p15:guide id="4" pos="2204" userDrawn="1">
          <p15:clr>
            <a:srgbClr val="A4A3A4"/>
          </p15:clr>
        </p15:guide>
        <p15:guide id="5" orient="horz" pos="2909" userDrawn="1">
          <p15:clr>
            <a:srgbClr val="A4A3A4"/>
          </p15:clr>
        </p15:guide>
        <p15:guide id="6"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cbsma" initials="" lastIdx="10" clrIdx="0"/>
  <p:cmAuthor id="29" name="Carol Gyurina" initials="CG" lastIdx="82" clrIdx="29">
    <p:extLst>
      <p:ext uri="{19B8F6BF-5375-455C-9EA6-DF929625EA0E}">
        <p15:presenceInfo xmlns:p15="http://schemas.microsoft.com/office/powerpoint/2012/main" userId="S::Carol.Gyurina@umassmed.edu::631fdf44-2099-4043-9b68-2ac0ff6142f3" providerId="AD"/>
      </p:ext>
    </p:extLst>
  </p:cmAuthor>
  <p:cmAuthor id="1" name="Mark Barer" initials="" lastIdx="6" clrIdx="1"/>
  <p:cmAuthor id="30" name="Shelto, Audrey" initials="SA" lastIdx="5" clrIdx="30">
    <p:extLst>
      <p:ext uri="{19B8F6BF-5375-455C-9EA6-DF929625EA0E}">
        <p15:presenceInfo xmlns:p15="http://schemas.microsoft.com/office/powerpoint/2012/main" userId="S::ashelt01@bcbsmamd.net::9bfec764-92f4-4367-af3a-1c6943dbaa82" providerId="AD"/>
      </p:ext>
    </p:extLst>
  </p:cmAuthor>
  <p:cmAuthor id="2" name="Madolyn Allison" initials="" lastIdx="0" clrIdx="2"/>
  <p:cmAuthor id="3" name="Bob Seifert" initials="" lastIdx="9" clrIdx="3"/>
  <p:cmAuthor id="4" name="Seifert, Robert" initials="RS" lastIdx="48" clrIdx="4"/>
  <p:cmAuthor id="5" name="Gyurina, Carol" initials="CG" lastIdx="38" clrIdx="5"/>
  <p:cmAuthor id="6" name="Russell, Kate" initials="RK" lastIdx="18" clrIdx="6"/>
  <p:cmAuthor id="7" name="Russell, Kate" initials="KR" lastIdx="33" clrIdx="7"/>
  <p:cmAuthor id="8" name="Kate Russell" initials="" lastIdx="1" clrIdx="8"/>
  <p:cmAuthor id="9" name="Nordahl, Katharine" initials="NK" lastIdx="69" clrIdx="9"/>
  <p:cmAuthor id="10" name="Gyurina, Carol" initials="GC" lastIdx="69" clrIdx="10"/>
  <p:cmAuthor id="11" name="Madolyn Allison" initials="MA" lastIdx="27" clrIdx="11"/>
  <p:cmAuthor id="12" name="Seifert, Robert" initials="RWS" lastIdx="43" clrIdx="12"/>
  <p:cmAuthor id="13" name="Gottsegen, Jessica" initials="GJ" lastIdx="522" clrIdx="13"/>
  <p:cmAuthor id="14" name="Gershon " initials="RBG" lastIdx="2" clrIdx="14">
    <p:extLst>
      <p:ext uri="{19B8F6BF-5375-455C-9EA6-DF929625EA0E}">
        <p15:presenceInfo xmlns:p15="http://schemas.microsoft.com/office/powerpoint/2012/main" userId="Gershon " providerId="None"/>
      </p:ext>
    </p:extLst>
  </p:cmAuthor>
  <p:cmAuthor id="15" name="Maughan, Matthew" initials="MWM" lastIdx="32" clrIdx="15">
    <p:extLst>
      <p:ext uri="{19B8F6BF-5375-455C-9EA6-DF929625EA0E}">
        <p15:presenceInfo xmlns:p15="http://schemas.microsoft.com/office/powerpoint/2012/main" userId="Maughan, Matthew" providerId="None"/>
      </p:ext>
    </p:extLst>
  </p:cmAuthor>
  <p:cmAuthor id="16" name="Gershon" initials="RBG" lastIdx="137" clrIdx="16">
    <p:extLst>
      <p:ext uri="{19B8F6BF-5375-455C-9EA6-DF929625EA0E}">
        <p15:presenceInfo xmlns:p15="http://schemas.microsoft.com/office/powerpoint/2012/main" userId="Gershon" providerId="None"/>
      </p:ext>
    </p:extLst>
  </p:cmAuthor>
  <p:cmAuthor id="17" name="Howitt, Katherine" initials="HK" lastIdx="230" clrIdx="17">
    <p:extLst>
      <p:ext uri="{19B8F6BF-5375-455C-9EA6-DF929625EA0E}">
        <p15:presenceInfo xmlns:p15="http://schemas.microsoft.com/office/powerpoint/2012/main" userId="S-1-5-21-981611209-1925282744-1235820382-174955" providerId="AD"/>
      </p:ext>
    </p:extLst>
  </p:cmAuthor>
  <p:cmAuthor id="18" name="Kenney Walsh, Kaitlyn" initials="KWK" lastIdx="1" clrIdx="18">
    <p:extLst>
      <p:ext uri="{19B8F6BF-5375-455C-9EA6-DF929625EA0E}">
        <p15:presenceInfo xmlns:p15="http://schemas.microsoft.com/office/powerpoint/2012/main" userId="S-1-5-21-981611209-1925282744-1235820382-119916" providerId="AD"/>
      </p:ext>
    </p:extLst>
  </p:cmAuthor>
  <p:cmAuthor id="19" name="Howitt, Katherine" initials="HK [2]" lastIdx="386" clrIdx="19">
    <p:extLst>
      <p:ext uri="{19B8F6BF-5375-455C-9EA6-DF929625EA0E}">
        <p15:presenceInfo xmlns:p15="http://schemas.microsoft.com/office/powerpoint/2012/main" userId="S::khowit01@bcbsmamd.net::7a89aa55-25e5-4435-98e0-3e4efdef4807" providerId="AD"/>
      </p:ext>
    </p:extLst>
  </p:cmAuthor>
  <p:cmAuthor id="20" name="Barbara Wallraff" initials="BW" lastIdx="36" clrIdx="20">
    <p:extLst>
      <p:ext uri="{19B8F6BF-5375-455C-9EA6-DF929625EA0E}">
        <p15:presenceInfo xmlns:p15="http://schemas.microsoft.com/office/powerpoint/2012/main" userId="Barbara Wallraff" providerId="None"/>
      </p:ext>
    </p:extLst>
  </p:cmAuthor>
  <p:cmAuthor id="21" name="Kenney Walsh, Kaitlyn" initials="KWK [2]" lastIdx="84" clrIdx="21">
    <p:extLst>
      <p:ext uri="{19B8F6BF-5375-455C-9EA6-DF929625EA0E}">
        <p15:presenceInfo xmlns:p15="http://schemas.microsoft.com/office/powerpoint/2012/main" userId="S::kkenne02@bcbsmamd.net::0e4a5a5a-8d87-467d-9759-a59c3c8f99a6" providerId="AD"/>
      </p:ext>
    </p:extLst>
  </p:cmAuthor>
  <p:cmAuthor id="22" name="Gershon, Rachel" initials="GR" lastIdx="217" clrIdx="22">
    <p:extLst>
      <p:ext uri="{19B8F6BF-5375-455C-9EA6-DF929625EA0E}">
        <p15:presenceInfo xmlns:p15="http://schemas.microsoft.com/office/powerpoint/2012/main" userId="S::Rachel.Gershon@umassmed.edu::bdf2bbb1-c45a-41a5-8947-9deb0df48188" providerId="AD"/>
      </p:ext>
    </p:extLst>
  </p:cmAuthor>
  <p:cmAuthor id="23" name="Rachel Gershon" initials="MOU" lastIdx="32" clrIdx="23"/>
  <p:cmAuthor id="24" name="BrodyField, Maia" initials="BM" lastIdx="87" clrIdx="24">
    <p:extLst>
      <p:ext uri="{19B8F6BF-5375-455C-9EA6-DF929625EA0E}">
        <p15:presenceInfo xmlns:p15="http://schemas.microsoft.com/office/powerpoint/2012/main" userId="S::mbrody01@bcbsmamd.net::a3dc3dc0-a39a-485d-9907-d8f3028e4305" providerId="AD"/>
      </p:ext>
    </p:extLst>
  </p:cmAuthor>
  <p:cmAuthor id="25" name="Heather Rossi" initials="HR" lastIdx="4" clrIdx="25">
    <p:extLst>
      <p:ext uri="{19B8F6BF-5375-455C-9EA6-DF929625EA0E}">
        <p15:presenceInfo xmlns:p15="http://schemas.microsoft.com/office/powerpoint/2012/main" userId="15f94c57c1763ce6" providerId="Windows Live"/>
      </p:ext>
    </p:extLst>
  </p:cmAuthor>
  <p:cmAuthor id="26" name="Jessica Lyons" initials="JL" lastIdx="6" clrIdx="26">
    <p:extLst>
      <p:ext uri="{19B8F6BF-5375-455C-9EA6-DF929625EA0E}">
        <p15:presenceInfo xmlns:p15="http://schemas.microsoft.com/office/powerpoint/2012/main" userId="2158609dd5256390" providerId="Windows Live"/>
      </p:ext>
    </p:extLst>
  </p:cmAuthor>
  <p:cmAuthor id="27" name="Victoriano, Lissette" initials="VL" lastIdx="203" clrIdx="27">
    <p:extLst>
      <p:ext uri="{19B8F6BF-5375-455C-9EA6-DF929625EA0E}">
        <p15:presenceInfo xmlns:p15="http://schemas.microsoft.com/office/powerpoint/2012/main" userId="S::Lissette.Victoriano@umassmed.edu::4376ee6e-f5f5-4e00-8672-6f3b2075f262" providerId="AD"/>
      </p:ext>
    </p:extLst>
  </p:cmAuthor>
  <p:cmAuthor id="28" name="London, Katharine" initials="LK" lastIdx="5" clrIdx="28">
    <p:extLst>
      <p:ext uri="{19B8F6BF-5375-455C-9EA6-DF929625EA0E}">
        <p15:presenceInfo xmlns:p15="http://schemas.microsoft.com/office/powerpoint/2012/main" userId="S::Katharine.London@umassmed.edu::09c5eed8-446f-4072-902d-361f26c0bb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69696"/>
    <a:srgbClr val="005F85"/>
    <a:srgbClr val="FFFFFF"/>
    <a:srgbClr val="254163"/>
    <a:srgbClr val="717171"/>
    <a:srgbClr val="015E85"/>
    <a:srgbClr val="6BB23E"/>
    <a:srgbClr val="5183BE"/>
    <a:srgbClr val="99C8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5"/>
    <p:restoredTop sz="94671"/>
  </p:normalViewPr>
  <p:slideViewPr>
    <p:cSldViewPr snapToGrid="0">
      <p:cViewPr varScale="1">
        <p:scale>
          <a:sx n="81" d="100"/>
          <a:sy n="81" d="100"/>
        </p:scale>
        <p:origin x="1733" y="62"/>
      </p:cViewPr>
      <p:guideLst>
        <p:guide orient="horz" pos="2883"/>
        <p:guide orient="horz" pos="2631"/>
        <p:guide pos="288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32" d="100"/>
          <a:sy n="132" d="100"/>
        </p:scale>
        <p:origin x="1764" y="114"/>
      </p:cViewPr>
      <p:guideLst>
        <p:guide orient="horz" pos="2901"/>
        <p:guide pos="2200"/>
        <p:guide orient="horz" pos="2905"/>
        <p:guide pos="2204"/>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font" Target="fonts/font3.fntdata"/><Relationship Id="rId68" Type="http://schemas.openxmlformats.org/officeDocument/2006/relationships/font" Target="fonts/font8.fntdata"/><Relationship Id="rId7" Type="http://schemas.openxmlformats.org/officeDocument/2006/relationships/customXml" Target="../customXml/item7.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6.xml"/><Relationship Id="rId29" Type="http://schemas.openxmlformats.org/officeDocument/2006/relationships/slide" Target="slides/slide13.xml"/><Relationship Id="rId11" Type="http://schemas.openxmlformats.org/officeDocument/2006/relationships/slideMaster" Target="slideMasters/slideMaster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font" Target="fonts/font6.fntdata"/><Relationship Id="rId7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Master" Target="slideMasters/slideMaster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font" Target="fonts/font1.fntdata"/><Relationship Id="rId10" Type="http://schemas.openxmlformats.org/officeDocument/2006/relationships/customXml" Target="../customXml/item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font" Target="fonts/font4.fntdata"/><Relationship Id="rId69" Type="http://schemas.openxmlformats.org/officeDocument/2006/relationships/tags" Target="tags/tag1.xml"/><Relationship Id="rId8" Type="http://schemas.openxmlformats.org/officeDocument/2006/relationships/customXml" Target="../customXml/item8.xml"/><Relationship Id="rId51" Type="http://schemas.openxmlformats.org/officeDocument/2006/relationships/slide" Target="slides/slide35.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font" Target="fonts/font2.fntdata"/><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7.xml"/><Relationship Id="rId1" Type="http://schemas.microsoft.com/office/2011/relationships/chartStyle" Target="style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8.xml"/><Relationship Id="rId1" Type="http://schemas.microsoft.com/office/2011/relationships/chartStyle" Target="style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9.xml"/><Relationship Id="rId1" Type="http://schemas.microsoft.com/office/2011/relationships/chartStyle" Target="style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0.xml"/><Relationship Id="rId1" Type="http://schemas.microsoft.com/office/2011/relationships/chartStyle" Target="style1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6.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MassHealth Enrollment</c:v>
                </c:pt>
              </c:strCache>
            </c:strRef>
          </c:tx>
          <c:spPr>
            <a:ln w="19050">
              <a:solidFill>
                <a:srgbClr val="5183BE"/>
              </a:solidFill>
              <a:prstDash val="solid"/>
            </a:ln>
          </c:spPr>
          <c:marker>
            <c:symbol val="square"/>
            <c:size val="8"/>
            <c:spPr>
              <a:solidFill>
                <a:srgbClr val="5183BE"/>
              </a:solidFill>
              <a:ln>
                <a:solidFill>
                  <a:srgbClr val="5183BE"/>
                </a:solidFill>
                <a:prstDash val="solid"/>
              </a:ln>
            </c:spPr>
          </c:marker>
          <c:dPt>
            <c:idx val="1"/>
            <c:marker>
              <c:spPr>
                <a:solidFill>
                  <a:srgbClr val="5183BE"/>
                </a:solidFill>
                <a:ln w="12700">
                  <a:solidFill>
                    <a:srgbClr val="5183BE"/>
                  </a:solidFill>
                  <a:prstDash val="solid"/>
                </a:ln>
              </c:spPr>
            </c:marker>
            <c:bubble3D val="0"/>
            <c:extLst>
              <c:ext xmlns:c16="http://schemas.microsoft.com/office/drawing/2014/chart" uri="{C3380CC4-5D6E-409C-BE32-E72D297353CC}">
                <c16:uniqueId val="{00000000-A84C-417D-BEA9-E41AB7186D9C}"/>
              </c:ext>
            </c:extLst>
          </c:dPt>
          <c:cat>
            <c:numRef>
              <c:f>Sheet1!$A$2:$A$16</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Sheet1!$B$2:$B$16</c:f>
              <c:numCache>
                <c:formatCode>#,##0</c:formatCode>
                <c:ptCount val="15"/>
                <c:pt idx="0">
                  <c:v>1123868</c:v>
                </c:pt>
                <c:pt idx="1">
                  <c:v>1168198</c:v>
                </c:pt>
                <c:pt idx="2">
                  <c:v>1216044</c:v>
                </c:pt>
                <c:pt idx="3">
                  <c:v>1264300</c:v>
                </c:pt>
                <c:pt idx="4">
                  <c:v>1316376</c:v>
                </c:pt>
                <c:pt idx="5">
                  <c:v>1358262</c:v>
                </c:pt>
                <c:pt idx="6">
                  <c:v>1405377</c:v>
                </c:pt>
                <c:pt idx="7">
                  <c:v>1593843</c:v>
                </c:pt>
                <c:pt idx="8">
                  <c:v>1912813</c:v>
                </c:pt>
                <c:pt idx="9">
                  <c:v>1862207</c:v>
                </c:pt>
                <c:pt idx="10">
                  <c:v>1892725.8293225837</c:v>
                </c:pt>
                <c:pt idx="11">
                  <c:v>1856517.4483114993</c:v>
                </c:pt>
                <c:pt idx="12">
                  <c:v>1800995.7555526656</c:v>
                </c:pt>
                <c:pt idx="13" formatCode="_(* #,##0_);_(* \(#,##0\);_(* &quot;-&quot;??_);_(@_)">
                  <c:v>1803047.4086576665</c:v>
                </c:pt>
                <c:pt idx="14" formatCode="_(* #,##0.00_);_(* \(#,##0.00\);_(* &quot;-&quot;??_);_(@_)">
                  <c:v>1977984.7871227213</c:v>
                </c:pt>
              </c:numCache>
            </c:numRef>
          </c:val>
          <c:smooth val="0"/>
          <c:extLst>
            <c:ext xmlns:c16="http://schemas.microsoft.com/office/drawing/2014/chart" uri="{C3380CC4-5D6E-409C-BE32-E72D297353CC}">
              <c16:uniqueId val="{00000000-085D-430D-896B-72199A0B13F1}"/>
            </c:ext>
          </c:extLst>
        </c:ser>
        <c:dLbls>
          <c:showLegendKey val="0"/>
          <c:showVal val="0"/>
          <c:showCatName val="0"/>
          <c:showSerName val="0"/>
          <c:showPercent val="0"/>
          <c:showBubbleSize val="0"/>
        </c:dLbls>
        <c:marker val="1"/>
        <c:smooth val="0"/>
        <c:axId val="243422008"/>
        <c:axId val="104925176"/>
      </c:lineChart>
      <c:catAx>
        <c:axId val="243422008"/>
        <c:scaling>
          <c:orientation val="minMax"/>
        </c:scaling>
        <c:delete val="0"/>
        <c:axPos val="b"/>
        <c:numFmt formatCode="General" sourceLinked="1"/>
        <c:majorTickMark val="out"/>
        <c:minorTickMark val="none"/>
        <c:tickLblPos val="nextTo"/>
        <c:spPr>
          <a:ln w="12700">
            <a:solidFill>
              <a:srgbClr val="FFFFFF">
                <a:lumMod val="75000"/>
              </a:srgbClr>
            </a:solidFill>
          </a:ln>
        </c:spPr>
        <c:txPr>
          <a:bodyPr/>
          <a:lstStyle/>
          <a:p>
            <a:pPr>
              <a:defRPr sz="800" b="1" i="0">
                <a:latin typeface="DM Sans" pitchFamily="2" charset="77"/>
              </a:defRPr>
            </a:pPr>
            <a:endParaRPr lang="en-US"/>
          </a:p>
        </c:txPr>
        <c:crossAx val="104925176"/>
        <c:crosses val="autoZero"/>
        <c:auto val="1"/>
        <c:lblAlgn val="ctr"/>
        <c:lblOffset val="100"/>
        <c:noMultiLvlLbl val="0"/>
      </c:catAx>
      <c:valAx>
        <c:axId val="104925176"/>
        <c:scaling>
          <c:orientation val="minMax"/>
        </c:scaling>
        <c:delete val="0"/>
        <c:axPos val="l"/>
        <c:majorGridlines>
          <c:spPr>
            <a:ln w="6350">
              <a:solidFill>
                <a:srgbClr val="FFFFFF">
                  <a:lumMod val="85000"/>
                </a:srgbClr>
              </a:solidFill>
            </a:ln>
          </c:spPr>
        </c:majorGridlines>
        <c:numFmt formatCode="#,##0" sourceLinked="1"/>
        <c:majorTickMark val="none"/>
        <c:minorTickMark val="none"/>
        <c:tickLblPos val="nextTo"/>
        <c:spPr>
          <a:ln>
            <a:noFill/>
          </a:ln>
        </c:spPr>
        <c:txPr>
          <a:bodyPr/>
          <a:lstStyle/>
          <a:p>
            <a:pPr>
              <a:defRPr sz="800" b="0" i="0">
                <a:latin typeface="DM Sans" pitchFamily="2" charset="77"/>
              </a:defRPr>
            </a:pPr>
            <a:endParaRPr lang="en-US"/>
          </a:p>
        </c:txPr>
        <c:crossAx val="243422008"/>
        <c:crosses val="autoZero"/>
        <c:crossBetween val="between"/>
        <c:majorUnit val="220000"/>
      </c:valAx>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600582739703334E-2"/>
          <c:y val="3.547130889788936E-2"/>
          <c:w val="0.65995940575390655"/>
          <c:h val="0.87262207240069434"/>
        </c:manualLayout>
      </c:layout>
      <c:barChart>
        <c:barDir val="col"/>
        <c:grouping val="stacked"/>
        <c:varyColors val="0"/>
        <c:ser>
          <c:idx val="0"/>
          <c:order val="0"/>
          <c:tx>
            <c:strRef>
              <c:f>Sheet1!$A$2</c:f>
              <c:strCache>
                <c:ptCount val="1"/>
                <c:pt idx="0">
                  <c:v>Non-disabled Children</c:v>
                </c:pt>
              </c:strCache>
            </c:strRef>
          </c:tx>
          <c:spPr>
            <a:solidFill>
              <a:srgbClr val="77B6C9"/>
            </a:solidFill>
          </c:spPr>
          <c:invertIfNegative val="0"/>
          <c:dLbls>
            <c:numFmt formatCode="0%" sourceLinked="0"/>
            <c:spPr>
              <a:noFill/>
              <a:ln>
                <a:noFill/>
              </a:ln>
              <a:effectLst/>
            </c:spPr>
            <c:txPr>
              <a:bodyPr wrap="square" lIns="38100" tIns="19050" rIns="38100" bIns="19050" anchor="ctr">
                <a:spAutoFit/>
              </a:bodyPr>
              <a:lstStyle/>
              <a:p>
                <a:pPr>
                  <a:defRPr sz="1600" b="1">
                    <a:solidFill>
                      <a:schemeClr val="bg1"/>
                    </a:solidFill>
                    <a:latin typeface="DM Sans"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Enrollment</c:v>
                </c:pt>
                <c:pt idx="1">
                  <c:v>Spending</c:v>
                </c:pt>
              </c:strCache>
            </c:strRef>
          </c:cat>
          <c:val>
            <c:numRef>
              <c:f>Sheet1!$B$2:$C$2</c:f>
              <c:numCache>
                <c:formatCode>General</c:formatCode>
                <c:ptCount val="2"/>
                <c:pt idx="0">
                  <c:v>0.34379243189999997</c:v>
                </c:pt>
                <c:pt idx="1">
                  <c:v>0.148886883</c:v>
                </c:pt>
              </c:numCache>
            </c:numRef>
          </c:val>
          <c:extLst>
            <c:ext xmlns:c16="http://schemas.microsoft.com/office/drawing/2014/chart" uri="{C3380CC4-5D6E-409C-BE32-E72D297353CC}">
              <c16:uniqueId val="{00000001-657B-4393-ADFD-E777508BE4D3}"/>
            </c:ext>
          </c:extLst>
        </c:ser>
        <c:ser>
          <c:idx val="1"/>
          <c:order val="1"/>
          <c:tx>
            <c:strRef>
              <c:f>Sheet1!$A$3</c:f>
              <c:strCache>
                <c:ptCount val="1"/>
                <c:pt idx="0">
                  <c:v>Non-disabled Adults</c:v>
                </c:pt>
              </c:strCache>
            </c:strRef>
          </c:tx>
          <c:spPr>
            <a:solidFill>
              <a:srgbClr val="828EC7"/>
            </a:solidFill>
          </c:spPr>
          <c:invertIfNegative val="0"/>
          <c:dLbls>
            <c:numFmt formatCode="0%" sourceLinked="0"/>
            <c:spPr>
              <a:noFill/>
              <a:ln>
                <a:noFill/>
              </a:ln>
              <a:effectLst/>
            </c:spPr>
            <c:txPr>
              <a:bodyPr wrap="square" lIns="38100" tIns="19050" rIns="38100" bIns="19050" anchor="ctr">
                <a:spAutoFit/>
              </a:bodyPr>
              <a:lstStyle/>
              <a:p>
                <a:pPr>
                  <a:defRPr sz="1600" b="1">
                    <a:solidFill>
                      <a:schemeClr val="bg1"/>
                    </a:solidFill>
                    <a:latin typeface="DM Sans"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Enrollment</c:v>
                </c:pt>
                <c:pt idx="1">
                  <c:v>Spending</c:v>
                </c:pt>
              </c:strCache>
            </c:strRef>
          </c:cat>
          <c:val>
            <c:numRef>
              <c:f>Sheet1!$B$3:$C$3</c:f>
              <c:numCache>
                <c:formatCode>General</c:formatCode>
                <c:ptCount val="2"/>
                <c:pt idx="0">
                  <c:v>0.4042</c:v>
                </c:pt>
                <c:pt idx="1">
                  <c:v>0.29928672699999997</c:v>
                </c:pt>
              </c:numCache>
            </c:numRef>
          </c:val>
          <c:extLst>
            <c:ext xmlns:c16="http://schemas.microsoft.com/office/drawing/2014/chart" uri="{C3380CC4-5D6E-409C-BE32-E72D297353CC}">
              <c16:uniqueId val="{00000003-657B-4393-ADFD-E777508BE4D3}"/>
            </c:ext>
          </c:extLst>
        </c:ser>
        <c:ser>
          <c:idx val="2"/>
          <c:order val="2"/>
          <c:tx>
            <c:strRef>
              <c:f>Sheet1!$A$4</c:f>
              <c:strCache>
                <c:ptCount val="1"/>
                <c:pt idx="0">
                  <c:v>Adults &amp; Children with Disabilities</c:v>
                </c:pt>
              </c:strCache>
            </c:strRef>
          </c:tx>
          <c:spPr>
            <a:solidFill>
              <a:srgbClr val="FAC422"/>
            </a:solidFill>
          </c:spPr>
          <c:invertIfNegative val="0"/>
          <c:dLbls>
            <c:numFmt formatCode="0%" sourceLinked="0"/>
            <c:spPr>
              <a:noFill/>
              <a:ln>
                <a:noFill/>
              </a:ln>
              <a:effectLst/>
            </c:spPr>
            <c:txPr>
              <a:bodyPr wrap="square" lIns="38100" tIns="19050" rIns="38100" bIns="19050" anchor="ctr">
                <a:spAutoFit/>
              </a:bodyPr>
              <a:lstStyle/>
              <a:p>
                <a:pPr>
                  <a:defRPr sz="1600" b="1">
                    <a:solidFill>
                      <a:srgbClr val="000000"/>
                    </a:solidFill>
                    <a:latin typeface="DM Sans"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Enrollment</c:v>
                </c:pt>
                <c:pt idx="1">
                  <c:v>Spending</c:v>
                </c:pt>
              </c:strCache>
            </c:strRef>
          </c:cat>
          <c:val>
            <c:numRef>
              <c:f>Sheet1!$B$4:$C$4</c:f>
              <c:numCache>
                <c:formatCode>General</c:formatCode>
                <c:ptCount val="2"/>
                <c:pt idx="0">
                  <c:v>0.15090999999999999</c:v>
                </c:pt>
                <c:pt idx="1">
                  <c:v>0.32619247000000001</c:v>
                </c:pt>
              </c:numCache>
            </c:numRef>
          </c:val>
          <c:extLst>
            <c:ext xmlns:c16="http://schemas.microsoft.com/office/drawing/2014/chart" uri="{C3380CC4-5D6E-409C-BE32-E72D297353CC}">
              <c16:uniqueId val="{0000000E-657B-4393-ADFD-E777508BE4D3}"/>
            </c:ext>
          </c:extLst>
        </c:ser>
        <c:ser>
          <c:idx val="3"/>
          <c:order val="3"/>
          <c:tx>
            <c:strRef>
              <c:f>Sheet1!$A$5</c:f>
              <c:strCache>
                <c:ptCount val="1"/>
                <c:pt idx="0">
                  <c:v>Seniors</c:v>
                </c:pt>
              </c:strCache>
            </c:strRef>
          </c:tx>
          <c:spPr>
            <a:solidFill>
              <a:srgbClr val="969696"/>
            </a:solidFill>
          </c:spPr>
          <c:invertIfNegative val="0"/>
          <c:dLbls>
            <c:numFmt formatCode="0%" sourceLinked="0"/>
            <c:spPr>
              <a:noFill/>
              <a:ln>
                <a:noFill/>
              </a:ln>
              <a:effectLst/>
            </c:spPr>
            <c:txPr>
              <a:bodyPr wrap="square" lIns="38100" tIns="19050" rIns="38100" bIns="19050" anchor="ctr">
                <a:spAutoFit/>
              </a:bodyPr>
              <a:lstStyle/>
              <a:p>
                <a:pPr>
                  <a:defRPr sz="1600" b="1">
                    <a:solidFill>
                      <a:schemeClr val="bg1"/>
                    </a:solidFill>
                    <a:latin typeface="DM Sans"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Enrollment</c:v>
                </c:pt>
                <c:pt idx="1">
                  <c:v>Spending</c:v>
                </c:pt>
              </c:strCache>
            </c:strRef>
          </c:cat>
          <c:val>
            <c:numRef>
              <c:f>Sheet1!$B$5:$C$5</c:f>
              <c:numCache>
                <c:formatCode>General</c:formatCode>
                <c:ptCount val="2"/>
                <c:pt idx="0">
                  <c:v>9.8720000000000002E-2</c:v>
                </c:pt>
                <c:pt idx="1">
                  <c:v>0.22541302799999999</c:v>
                </c:pt>
              </c:numCache>
            </c:numRef>
          </c:val>
          <c:extLst>
            <c:ext xmlns:c16="http://schemas.microsoft.com/office/drawing/2014/chart" uri="{C3380CC4-5D6E-409C-BE32-E72D297353CC}">
              <c16:uniqueId val="{0000000F-657B-4393-ADFD-E777508BE4D3}"/>
            </c:ext>
          </c:extLst>
        </c:ser>
        <c:dLbls>
          <c:showLegendKey val="0"/>
          <c:showVal val="1"/>
          <c:showCatName val="0"/>
          <c:showSerName val="0"/>
          <c:showPercent val="0"/>
          <c:showBubbleSize val="0"/>
        </c:dLbls>
        <c:gapWidth val="81"/>
        <c:overlap val="100"/>
        <c:axId val="247827072"/>
        <c:axId val="247827464"/>
      </c:barChart>
      <c:catAx>
        <c:axId val="247827072"/>
        <c:scaling>
          <c:orientation val="minMax"/>
        </c:scaling>
        <c:delete val="0"/>
        <c:axPos val="b"/>
        <c:numFmt formatCode="[$-409]mmmm\-yy;@" sourceLinked="0"/>
        <c:majorTickMark val="none"/>
        <c:minorTickMark val="none"/>
        <c:tickLblPos val="nextTo"/>
        <c:spPr>
          <a:ln>
            <a:solidFill>
              <a:schemeClr val="bg1">
                <a:lumMod val="50000"/>
              </a:schemeClr>
            </a:solidFill>
          </a:ln>
        </c:spPr>
        <c:txPr>
          <a:bodyPr/>
          <a:lstStyle/>
          <a:p>
            <a:pPr>
              <a:defRPr sz="1100" b="0" i="0" cap="all" baseline="0">
                <a:latin typeface="Source Sans Pro Semibold" panose="020B0603030403020204" pitchFamily="34" charset="0"/>
              </a:defRPr>
            </a:pPr>
            <a:endParaRPr lang="en-US"/>
          </a:p>
        </c:txPr>
        <c:crossAx val="247827464"/>
        <c:crosses val="autoZero"/>
        <c:auto val="1"/>
        <c:lblAlgn val="ctr"/>
        <c:lblOffset val="100"/>
        <c:noMultiLvlLbl val="0"/>
      </c:catAx>
      <c:valAx>
        <c:axId val="247827464"/>
        <c:scaling>
          <c:orientation val="minMax"/>
          <c:max val="1"/>
        </c:scaling>
        <c:delete val="0"/>
        <c:axPos val="l"/>
        <c:majorGridlines>
          <c:spPr>
            <a:ln>
              <a:solidFill>
                <a:schemeClr val="bg1">
                  <a:lumMod val="85000"/>
                </a:schemeClr>
              </a:solidFill>
            </a:ln>
          </c:spPr>
        </c:majorGridlines>
        <c:numFmt formatCode="0%" sourceLinked="0"/>
        <c:majorTickMark val="none"/>
        <c:minorTickMark val="none"/>
        <c:tickLblPos val="nextTo"/>
        <c:spPr>
          <a:ln>
            <a:noFill/>
          </a:ln>
        </c:spPr>
        <c:txPr>
          <a:bodyPr/>
          <a:lstStyle/>
          <a:p>
            <a:pPr>
              <a:defRPr sz="900">
                <a:latin typeface="DM Sans" pitchFamily="2" charset="0"/>
              </a:defRPr>
            </a:pPr>
            <a:endParaRPr lang="en-US"/>
          </a:p>
        </c:txPr>
        <c:crossAx val="24782707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SFY 2021</c:v>
                </c:pt>
              </c:strCache>
            </c:strRef>
          </c:tx>
          <c:spPr>
            <a:solidFill>
              <a:srgbClr val="5183BE"/>
            </a:solidFill>
            <a:ln w="9525" cap="flat" cmpd="sng" algn="ctr">
              <a:noFill/>
              <a:round/>
            </a:ln>
            <a:effectLst/>
          </c:spPr>
          <c:invertIfNegative val="0"/>
          <c:dLbls>
            <c:numFmt formatCode="&quot;$&quot;#,##0" sourceLinked="0"/>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lt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(All Members)</c:v>
                </c:pt>
                <c:pt idx="1">
                  <c:v>Non-Disabled Children</c:v>
                </c:pt>
                <c:pt idx="2">
                  <c:v>Non-Disabled Adults</c:v>
                </c:pt>
                <c:pt idx="3">
                  <c:v>Adults with Disabilities</c:v>
                </c:pt>
                <c:pt idx="4">
                  <c:v>Children with Disabilities</c:v>
                </c:pt>
                <c:pt idx="5">
                  <c:v>Seniors</c:v>
                </c:pt>
              </c:strCache>
            </c:strRef>
          </c:cat>
          <c:val>
            <c:numRef>
              <c:f>Sheet1!$B$2:$B$7</c:f>
              <c:numCache>
                <c:formatCode>_("$"* #,##0.00_);_("$"* \(#,##0.00\);_("$"* "-"??_);_(@_)</c:formatCode>
                <c:ptCount val="6"/>
                <c:pt idx="0" formatCode="General">
                  <c:v>8034.1944923965766</c:v>
                </c:pt>
                <c:pt idx="1">
                  <c:v>3479.3848495638399</c:v>
                </c:pt>
                <c:pt idx="2">
                  <c:v>5948.9093008164245</c:v>
                </c:pt>
                <c:pt idx="3">
                  <c:v>17455.480598065857</c:v>
                </c:pt>
                <c:pt idx="4">
                  <c:v>16782.134558484566</c:v>
                </c:pt>
                <c:pt idx="5">
                  <c:v>18345.586228487889</c:v>
                </c:pt>
              </c:numCache>
            </c:numRef>
          </c:val>
          <c:extLst>
            <c:ext xmlns:c16="http://schemas.microsoft.com/office/drawing/2014/chart" uri="{C3380CC4-5D6E-409C-BE32-E72D297353CC}">
              <c16:uniqueId val="{00000000-09F7-4CE2-A3D4-85F8EFD63880}"/>
            </c:ext>
          </c:extLst>
        </c:ser>
        <c:ser>
          <c:idx val="1"/>
          <c:order val="1"/>
          <c:tx>
            <c:strRef>
              <c:f>Sheet1!$C$1</c:f>
              <c:strCache>
                <c:ptCount val="1"/>
                <c:pt idx="0">
                  <c:v>SFY 2020</c:v>
                </c:pt>
              </c:strCache>
            </c:strRef>
          </c:tx>
          <c:spPr>
            <a:solidFill>
              <a:schemeClr val="accent4"/>
            </a:solidFill>
            <a:ln w="9525" cap="flat" cmpd="sng" algn="ctr">
              <a:solidFill>
                <a:schemeClr val="lt1">
                  <a:alpha val="50000"/>
                </a:schemeClr>
              </a:solidFill>
              <a:round/>
            </a:ln>
            <a:effectLst/>
          </c:spPr>
          <c:invertIfNegative val="0"/>
          <c:dLbls>
            <c:numFmt formatCode="&quot;$&quot;#,##0" sourceLinked="0"/>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rgbClr val="000000"/>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Total (All Members)</c:v>
                </c:pt>
                <c:pt idx="1">
                  <c:v>Non-Disabled Children</c:v>
                </c:pt>
                <c:pt idx="2">
                  <c:v>Non-Disabled Adults</c:v>
                </c:pt>
                <c:pt idx="3">
                  <c:v>Adults with Disabilities</c:v>
                </c:pt>
                <c:pt idx="4">
                  <c:v>Children with Disabilities</c:v>
                </c:pt>
                <c:pt idx="5">
                  <c:v>Seniors</c:v>
                </c:pt>
              </c:strCache>
            </c:strRef>
          </c:cat>
          <c:val>
            <c:numRef>
              <c:f>Sheet1!$C$2:$C$7</c:f>
              <c:numCache>
                <c:formatCode>_(* #,##0_);_(* \(#,##0\);_(* "-"??_);_(@_)</c:formatCode>
                <c:ptCount val="6"/>
                <c:pt idx="0">
                  <c:v>8165.6938877114198</c:v>
                </c:pt>
                <c:pt idx="1">
                  <c:v>3184.7544752785675</c:v>
                </c:pt>
                <c:pt idx="2">
                  <c:v>5810.1962895695297</c:v>
                </c:pt>
                <c:pt idx="3">
                  <c:v>17042.049398974093</c:v>
                </c:pt>
                <c:pt idx="4">
                  <c:v>16057.544823037826</c:v>
                </c:pt>
                <c:pt idx="5">
                  <c:v>19853.938187477819</c:v>
                </c:pt>
              </c:numCache>
            </c:numRef>
          </c:val>
          <c:extLst>
            <c:ext xmlns:c16="http://schemas.microsoft.com/office/drawing/2014/chart" uri="{C3380CC4-5D6E-409C-BE32-E72D297353CC}">
              <c16:uniqueId val="{00000000-6F77-455B-B3D4-85F7C4757353}"/>
            </c:ext>
          </c:extLst>
        </c:ser>
        <c:ser>
          <c:idx val="2"/>
          <c:order val="2"/>
          <c:tx>
            <c:strRef>
              <c:f>Sheet1!$D$1</c:f>
              <c:strCache>
                <c:ptCount val="1"/>
                <c:pt idx="0">
                  <c:v>SFY 2019</c:v>
                </c:pt>
              </c:strCache>
            </c:strRef>
          </c:tx>
          <c:spPr>
            <a:solidFill>
              <a:schemeClr val="accent3"/>
            </a:solidFill>
            <a:ln w="9525" cap="flat" cmpd="sng" algn="ctr">
              <a:solidFill>
                <a:schemeClr val="lt1">
                  <a:alpha val="50000"/>
                </a:schemeClr>
              </a:solidFill>
              <a:round/>
            </a:ln>
            <a:effectLst/>
          </c:spPr>
          <c:invertIfNegative val="0"/>
          <c:dLbls>
            <c:numFmt formatCode="&quot;$&quot;#,##0" sourceLinked="0"/>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lt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Total (All Members)</c:v>
                </c:pt>
                <c:pt idx="1">
                  <c:v>Non-Disabled Children</c:v>
                </c:pt>
                <c:pt idx="2">
                  <c:v>Non-Disabled Adults</c:v>
                </c:pt>
                <c:pt idx="3">
                  <c:v>Adults with Disabilities</c:v>
                </c:pt>
                <c:pt idx="4">
                  <c:v>Children with Disabilities</c:v>
                </c:pt>
                <c:pt idx="5">
                  <c:v>Seniors</c:v>
                </c:pt>
              </c:strCache>
            </c:strRef>
          </c:cat>
          <c:val>
            <c:numRef>
              <c:f>Sheet1!$D$2:$D$7</c:f>
              <c:numCache>
                <c:formatCode>_(* #,##0_);_(* \(#,##0\);_(* "-"??_);_(@_)</c:formatCode>
                <c:ptCount val="6"/>
                <c:pt idx="0">
                  <c:v>8026.7929933516598</c:v>
                </c:pt>
                <c:pt idx="1">
                  <c:v>3174.349077823535</c:v>
                </c:pt>
                <c:pt idx="2">
                  <c:v>5633.6847822743803</c:v>
                </c:pt>
                <c:pt idx="3">
                  <c:v>16407.686355270416</c:v>
                </c:pt>
                <c:pt idx="4">
                  <c:v>15314.766849413365</c:v>
                </c:pt>
                <c:pt idx="5">
                  <c:v>20314.153499725915</c:v>
                </c:pt>
              </c:numCache>
            </c:numRef>
          </c:val>
          <c:extLst>
            <c:ext xmlns:c16="http://schemas.microsoft.com/office/drawing/2014/chart" uri="{C3380CC4-5D6E-409C-BE32-E72D297353CC}">
              <c16:uniqueId val="{00000001-6F77-455B-B3D4-85F7C4757353}"/>
            </c:ext>
          </c:extLst>
        </c:ser>
        <c:dLbls>
          <c:dLblPos val="inEnd"/>
          <c:showLegendKey val="0"/>
          <c:showVal val="1"/>
          <c:showCatName val="0"/>
          <c:showSerName val="0"/>
          <c:showPercent val="0"/>
          <c:showBubbleSize val="0"/>
        </c:dLbls>
        <c:gapWidth val="65"/>
        <c:axId val="247826680"/>
        <c:axId val="247826288"/>
        <c:extLst>
          <c:ext xmlns:c15="http://schemas.microsoft.com/office/drawing/2012/chart" uri="{02D57815-91ED-43cb-92C2-25804820EDAC}">
            <c15:filteredBarSeries>
              <c15:ser>
                <c:idx val="3"/>
                <c:order val="3"/>
                <c:tx>
                  <c:strRef>
                    <c:extLst>
                      <c:ext uri="{02D57815-91ED-43cb-92C2-25804820EDAC}">
                        <c15:formulaRef>
                          <c15:sqref>Sheet1!$E$1</c15:sqref>
                        </c15:formulaRef>
                      </c:ext>
                    </c:extLst>
                    <c:strCache>
                      <c:ptCount val="1"/>
                      <c:pt idx="0">
                        <c:v>SFY 2018</c:v>
                      </c:pt>
                    </c:strCache>
                  </c:strRef>
                </c:tx>
                <c:spPr>
                  <a:solidFill>
                    <a:schemeClr val="accent1">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Sheet1!$A$2:$A$7</c15:sqref>
                        </c15:formulaRef>
                      </c:ext>
                    </c:extLst>
                    <c:strCache>
                      <c:ptCount val="6"/>
                      <c:pt idx="0">
                        <c:v>Total (All Members)</c:v>
                      </c:pt>
                      <c:pt idx="1">
                        <c:v>Non-Disabled Children</c:v>
                      </c:pt>
                      <c:pt idx="2">
                        <c:v>Non-Disabled Adults</c:v>
                      </c:pt>
                      <c:pt idx="3">
                        <c:v>Adults with Disabilities</c:v>
                      </c:pt>
                      <c:pt idx="4">
                        <c:v>Children with Disabilities</c:v>
                      </c:pt>
                      <c:pt idx="5">
                        <c:v>Seniors</c:v>
                      </c:pt>
                    </c:strCache>
                  </c:strRef>
                </c:cat>
                <c:val>
                  <c:numRef>
                    <c:extLst>
                      <c:ext uri="{02D57815-91ED-43cb-92C2-25804820EDAC}">
                        <c15:formulaRef>
                          <c15:sqref>Sheet1!$E$2:$E$7</c15:sqref>
                        </c15:formulaRef>
                      </c:ext>
                    </c:extLst>
                    <c:numCache>
                      <c:formatCode>_(* #,##0_);_(* \(#,##0\);_(* "-"??_);_(@_)</c:formatCode>
                      <c:ptCount val="6"/>
                      <c:pt idx="0">
                        <c:v>7711.4094113392903</c:v>
                      </c:pt>
                      <c:pt idx="1">
                        <c:v>3490.9468345166274</c:v>
                      </c:pt>
                      <c:pt idx="2">
                        <c:v>5112.8628508015536</c:v>
                      </c:pt>
                      <c:pt idx="3">
                        <c:v>15443.438038280437</c:v>
                      </c:pt>
                      <c:pt idx="4">
                        <c:v>15082.465145876471</c:v>
                      </c:pt>
                      <c:pt idx="5">
                        <c:v>20098.450909347815</c:v>
                      </c:pt>
                    </c:numCache>
                  </c:numRef>
                </c:val>
                <c:extLst>
                  <c:ext xmlns:c16="http://schemas.microsoft.com/office/drawing/2014/chart" uri="{C3380CC4-5D6E-409C-BE32-E72D297353CC}">
                    <c16:uniqueId val="{00000001-B2C0-4D62-8B55-BB7B502D7442}"/>
                  </c:ext>
                </c:extLst>
              </c15:ser>
            </c15:filteredBarSeries>
          </c:ext>
        </c:extLst>
      </c:barChart>
      <c:catAx>
        <c:axId val="247826680"/>
        <c:scaling>
          <c:orientation val="minMax"/>
        </c:scaling>
        <c:delete val="0"/>
        <c:axPos val="l"/>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cap="all" baseline="0">
                <a:solidFill>
                  <a:schemeClr val="tx1"/>
                </a:solidFill>
                <a:latin typeface="+mj-lt"/>
                <a:ea typeface="+mn-ea"/>
                <a:cs typeface="+mn-cs"/>
              </a:defRPr>
            </a:pPr>
            <a:endParaRPr lang="en-US"/>
          </a:p>
        </c:txPr>
        <c:crossAx val="247826288"/>
        <c:crosses val="autoZero"/>
        <c:auto val="1"/>
        <c:lblAlgn val="ctr"/>
        <c:lblOffset val="100"/>
        <c:noMultiLvlLbl val="0"/>
      </c:catAx>
      <c:valAx>
        <c:axId val="247826288"/>
        <c:scaling>
          <c:orientation val="minMax"/>
          <c:max val="21000"/>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247826680"/>
        <c:crosses val="autoZero"/>
        <c:crossBetween val="between"/>
        <c:majorUnit val="7000"/>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297575569498404E-2"/>
          <c:y val="3.4695374015748029E-2"/>
          <c:w val="0.91016671771404778"/>
          <c:h val="0.8526432086614173"/>
        </c:manualLayout>
      </c:layout>
      <c:lineChart>
        <c:grouping val="standard"/>
        <c:varyColors val="0"/>
        <c:ser>
          <c:idx val="0"/>
          <c:order val="0"/>
          <c:tx>
            <c:strRef>
              <c:f>Sheet1!$B$1</c:f>
              <c:strCache>
                <c:ptCount val="1"/>
                <c:pt idx="0">
                  <c:v>Enrollment</c:v>
                </c:pt>
              </c:strCache>
            </c:strRef>
          </c:tx>
          <c:spPr>
            <a:ln>
              <a:solidFill>
                <a:schemeClr val="accent5"/>
              </a:solidFill>
            </a:ln>
          </c:spPr>
          <c:marker>
            <c:symbol val="square"/>
            <c:size val="8"/>
            <c:spPr>
              <a:solidFill>
                <a:schemeClr val="accent5"/>
              </a:solidFill>
              <a:ln>
                <a:solidFill>
                  <a:schemeClr val="accent5"/>
                </a:solidFill>
              </a:ln>
            </c:spPr>
          </c:marker>
          <c:cat>
            <c:numRef>
              <c:f>Sheet1!$A$2:$A$16</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Sheet1!$B$2:$B$16</c:f>
              <c:numCache>
                <c:formatCode>General</c:formatCode>
                <c:ptCount val="15"/>
                <c:pt idx="0">
                  <c:v>100</c:v>
                </c:pt>
                <c:pt idx="1">
                  <c:v>104.22912221622231</c:v>
                </c:pt>
                <c:pt idx="2">
                  <c:v>108.23819809208085</c:v>
                </c:pt>
                <c:pt idx="3">
                  <c:v>112.66433202187591</c:v>
                </c:pt>
                <c:pt idx="4">
                  <c:v>117.36906296673497</c:v>
                </c:pt>
                <c:pt idx="5">
                  <c:v>121.4868625309049</c:v>
                </c:pt>
                <c:pt idx="6">
                  <c:v>125.27748019609889</c:v>
                </c:pt>
                <c:pt idx="7">
                  <c:v>141.81763338755084</c:v>
                </c:pt>
                <c:pt idx="8">
                  <c:v>170.199080319041</c:v>
                </c:pt>
                <c:pt idx="9">
                  <c:v>165.69623834827576</c:v>
                </c:pt>
                <c:pt idx="10">
                  <c:v>168.41177077735108</c:v>
                </c:pt>
                <c:pt idx="11">
                  <c:v>165.18995113305121</c:v>
                </c:pt>
                <c:pt idx="12">
                  <c:v>160.24978022330023</c:v>
                </c:pt>
                <c:pt idx="13">
                  <c:v>160.43227496467557</c:v>
                </c:pt>
                <c:pt idx="14">
                  <c:v>175.99796302792865</c:v>
                </c:pt>
              </c:numCache>
            </c:numRef>
          </c:val>
          <c:smooth val="0"/>
          <c:extLst>
            <c:ext xmlns:c16="http://schemas.microsoft.com/office/drawing/2014/chart" uri="{C3380CC4-5D6E-409C-BE32-E72D297353CC}">
              <c16:uniqueId val="{00000000-6102-4881-A405-0D6885131A97}"/>
            </c:ext>
          </c:extLst>
        </c:ser>
        <c:ser>
          <c:idx val="1"/>
          <c:order val="1"/>
          <c:tx>
            <c:strRef>
              <c:f>Sheet1!$C$1</c:f>
              <c:strCache>
                <c:ptCount val="1"/>
                <c:pt idx="0">
                  <c:v>Total spending</c:v>
                </c:pt>
              </c:strCache>
            </c:strRef>
          </c:tx>
          <c:marker>
            <c:symbol val="circle"/>
            <c:size val="8"/>
          </c:marker>
          <c:cat>
            <c:numRef>
              <c:f>Sheet1!$A$2:$A$16</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Sheet1!$C$2:$C$16</c:f>
              <c:numCache>
                <c:formatCode>General</c:formatCode>
                <c:ptCount val="15"/>
                <c:pt idx="0">
                  <c:v>100</c:v>
                </c:pt>
                <c:pt idx="1">
                  <c:v>108.51418425508203</c:v>
                </c:pt>
                <c:pt idx="2">
                  <c:v>114.962012303739</c:v>
                </c:pt>
                <c:pt idx="3">
                  <c:v>123.40946897795099</c:v>
                </c:pt>
                <c:pt idx="4">
                  <c:v>129.5880921547423</c:v>
                </c:pt>
                <c:pt idx="5">
                  <c:v>132.93768155505634</c:v>
                </c:pt>
                <c:pt idx="6">
                  <c:v>143.99999999999997</c:v>
                </c:pt>
                <c:pt idx="7">
                  <c:v>158.66666666666663</c:v>
                </c:pt>
                <c:pt idx="8">
                  <c:v>182.6666666666666</c:v>
                </c:pt>
                <c:pt idx="9">
                  <c:v>197.33333333333326</c:v>
                </c:pt>
                <c:pt idx="10">
                  <c:v>199.99999999999994</c:v>
                </c:pt>
                <c:pt idx="11">
                  <c:v>209.33333333333326</c:v>
                </c:pt>
                <c:pt idx="12">
                  <c:v>219.99999999999991</c:v>
                </c:pt>
                <c:pt idx="13">
                  <c:v>226.66666666666657</c:v>
                </c:pt>
                <c:pt idx="14">
                  <c:v>241.33333333333323</c:v>
                </c:pt>
              </c:numCache>
            </c:numRef>
          </c:val>
          <c:smooth val="0"/>
          <c:extLst>
            <c:ext xmlns:c16="http://schemas.microsoft.com/office/drawing/2014/chart" uri="{C3380CC4-5D6E-409C-BE32-E72D297353CC}">
              <c16:uniqueId val="{00000001-6102-4881-A405-0D6885131A97}"/>
            </c:ext>
          </c:extLst>
        </c:ser>
        <c:ser>
          <c:idx val="2"/>
          <c:order val="2"/>
          <c:tx>
            <c:strRef>
              <c:f>Sheet1!$D$1</c:f>
              <c:strCache>
                <c:ptCount val="1"/>
                <c:pt idx="0">
                  <c:v>$ PMPM</c:v>
                </c:pt>
              </c:strCache>
            </c:strRef>
          </c:tx>
          <c:spPr>
            <a:ln>
              <a:solidFill>
                <a:schemeClr val="tx2"/>
              </a:solidFill>
            </a:ln>
          </c:spPr>
          <c:marker>
            <c:symbol val="triangle"/>
            <c:size val="9"/>
            <c:spPr>
              <a:solidFill>
                <a:schemeClr val="tx2"/>
              </a:solidFill>
              <a:ln>
                <a:solidFill>
                  <a:schemeClr val="tx2"/>
                </a:solidFill>
              </a:ln>
            </c:spPr>
          </c:marker>
          <c:cat>
            <c:numRef>
              <c:f>Sheet1!$A$2:$A$16</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Sheet1!$D$2:$D$16</c:f>
              <c:numCache>
                <c:formatCode>General</c:formatCode>
                <c:ptCount val="15"/>
                <c:pt idx="0">
                  <c:v>100</c:v>
                </c:pt>
                <c:pt idx="1">
                  <c:v>104.11119459489491</c:v>
                </c:pt>
                <c:pt idx="2">
                  <c:v>106.21205298146043</c:v>
                </c:pt>
                <c:pt idx="3">
                  <c:v>109.53730143625999</c:v>
                </c:pt>
                <c:pt idx="4">
                  <c:v>110.41077510473991</c:v>
                </c:pt>
                <c:pt idx="5">
                  <c:v>109.4255615673987</c:v>
                </c:pt>
                <c:pt idx="6">
                  <c:v>115.15557177896035</c:v>
                </c:pt>
                <c:pt idx="7">
                  <c:v>111.88077453885563</c:v>
                </c:pt>
                <c:pt idx="8">
                  <c:v>107.32529595592108</c:v>
                </c:pt>
                <c:pt idx="9">
                  <c:v>119.09342982099551</c:v>
                </c:pt>
                <c:pt idx="10">
                  <c:v>118.75654479306561</c:v>
                </c:pt>
                <c:pt idx="11">
                  <c:v>126.72771897806203</c:v>
                </c:pt>
                <c:pt idx="12">
                  <c:v>137.33772564708792</c:v>
                </c:pt>
                <c:pt idx="13">
                  <c:v>141.22751256675241</c:v>
                </c:pt>
                <c:pt idx="14">
                  <c:v>137.12279914003136</c:v>
                </c:pt>
              </c:numCache>
            </c:numRef>
          </c:val>
          <c:smooth val="0"/>
          <c:extLst>
            <c:ext xmlns:c16="http://schemas.microsoft.com/office/drawing/2014/chart" uri="{C3380CC4-5D6E-409C-BE32-E72D297353CC}">
              <c16:uniqueId val="{00000002-6102-4881-A405-0D6885131A97}"/>
            </c:ext>
          </c:extLst>
        </c:ser>
        <c:dLbls>
          <c:showLegendKey val="0"/>
          <c:showVal val="0"/>
          <c:showCatName val="0"/>
          <c:showSerName val="0"/>
          <c:showPercent val="0"/>
          <c:showBubbleSize val="0"/>
        </c:dLbls>
        <c:marker val="1"/>
        <c:smooth val="0"/>
        <c:axId val="249391952"/>
        <c:axId val="270552928"/>
      </c:lineChart>
      <c:catAx>
        <c:axId val="249391952"/>
        <c:scaling>
          <c:orientation val="minMax"/>
        </c:scaling>
        <c:delete val="0"/>
        <c:axPos val="b"/>
        <c:numFmt formatCode="General" sourceLinked="1"/>
        <c:majorTickMark val="out"/>
        <c:minorTickMark val="none"/>
        <c:tickLblPos val="nextTo"/>
        <c:txPr>
          <a:bodyPr/>
          <a:lstStyle/>
          <a:p>
            <a:pPr algn="ctr">
              <a:defRPr lang="en-US" sz="900" b="0" i="0" u="none" strike="noStrike" kern="1200" baseline="0">
                <a:solidFill>
                  <a:schemeClr val="tx1"/>
                </a:solidFill>
                <a:latin typeface="+mn-lt"/>
                <a:ea typeface="+mn-ea"/>
                <a:cs typeface="+mn-cs"/>
              </a:defRPr>
            </a:pPr>
            <a:endParaRPr lang="en-US"/>
          </a:p>
        </c:txPr>
        <c:crossAx val="270552928"/>
        <c:crossesAt val="100"/>
        <c:auto val="1"/>
        <c:lblAlgn val="ctr"/>
        <c:lblOffset val="200"/>
        <c:noMultiLvlLbl val="0"/>
      </c:catAx>
      <c:valAx>
        <c:axId val="270552928"/>
        <c:scaling>
          <c:orientation val="minMax"/>
          <c:min val="100"/>
        </c:scaling>
        <c:delete val="0"/>
        <c:axPos val="l"/>
        <c:majorGridlines>
          <c:spPr>
            <a:ln>
              <a:solidFill>
                <a:schemeClr val="bg1">
                  <a:lumMod val="85000"/>
                </a:schemeClr>
              </a:solidFill>
            </a:ln>
          </c:spPr>
        </c:majorGridlines>
        <c:numFmt formatCode="#&quot;%&quot;" sourceLinked="0"/>
        <c:majorTickMark val="none"/>
        <c:minorTickMark val="none"/>
        <c:tickLblPos val="nextTo"/>
        <c:spPr>
          <a:ln>
            <a:noFill/>
          </a:ln>
        </c:spPr>
        <c:txPr>
          <a:bodyPr/>
          <a:lstStyle/>
          <a:p>
            <a:pPr>
              <a:defRPr sz="1000"/>
            </a:pPr>
            <a:endParaRPr lang="en-US"/>
          </a:p>
        </c:txPr>
        <c:crossAx val="2493919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22808324036112"/>
          <c:y val="0.13036594918156597"/>
          <c:w val="0.58609993293091878"/>
          <c:h val="0.79155344202898537"/>
        </c:manualLayout>
      </c:layout>
      <c:doughnutChart>
        <c:varyColors val="1"/>
        <c:ser>
          <c:idx val="0"/>
          <c:order val="0"/>
          <c:tx>
            <c:strRef>
              <c:f>Sheet1!$B$1</c:f>
              <c:strCache>
                <c:ptCount val="1"/>
                <c:pt idx="0">
                  <c:v>SFY 2021</c:v>
                </c:pt>
              </c:strCache>
            </c:strRef>
          </c:tx>
          <c:spPr>
            <a:ln>
              <a:solidFill>
                <a:schemeClr val="bg1"/>
              </a:solidFill>
            </a:ln>
          </c:spPr>
          <c:explosion val="8"/>
          <c:dPt>
            <c:idx val="0"/>
            <c:bubble3D val="0"/>
            <c:explosion val="0"/>
            <c:spPr>
              <a:solidFill>
                <a:schemeClr val="accent4"/>
              </a:solidFill>
              <a:ln w="19050">
                <a:solidFill>
                  <a:schemeClr val="bg1"/>
                </a:solidFill>
              </a:ln>
              <a:effectLst/>
            </c:spPr>
            <c:extLst>
              <c:ext xmlns:c16="http://schemas.microsoft.com/office/drawing/2014/chart" uri="{C3380CC4-5D6E-409C-BE32-E72D297353CC}">
                <c16:uniqueId val="{00000009-5F0A-4C26-9943-45B6ABC62E99}"/>
              </c:ext>
            </c:extLst>
          </c:dPt>
          <c:dPt>
            <c:idx val="1"/>
            <c:bubble3D val="0"/>
            <c:explosion val="0"/>
            <c:spPr>
              <a:solidFill>
                <a:schemeClr val="accent3"/>
              </a:solidFill>
              <a:ln w="19050">
                <a:solidFill>
                  <a:schemeClr val="bg1"/>
                </a:solidFill>
              </a:ln>
              <a:effectLst/>
            </c:spPr>
            <c:extLst>
              <c:ext xmlns:c16="http://schemas.microsoft.com/office/drawing/2014/chart" uri="{C3380CC4-5D6E-409C-BE32-E72D297353CC}">
                <c16:uniqueId val="{00000003-BDFA-46EC-8719-4914187663A2}"/>
              </c:ext>
            </c:extLst>
          </c:dPt>
          <c:dPt>
            <c:idx val="2"/>
            <c:bubble3D val="0"/>
            <c:spPr>
              <a:solidFill>
                <a:schemeClr val="accent2">
                  <a:lumMod val="75000"/>
                </a:schemeClr>
              </a:solidFill>
              <a:ln w="19050">
                <a:solidFill>
                  <a:schemeClr val="bg1"/>
                </a:solidFill>
              </a:ln>
              <a:effectLst/>
            </c:spPr>
            <c:extLst>
              <c:ext xmlns:c16="http://schemas.microsoft.com/office/drawing/2014/chart" uri="{C3380CC4-5D6E-409C-BE32-E72D297353CC}">
                <c16:uniqueId val="{00000005-BDFA-46EC-8719-4914187663A2}"/>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BDFA-46EC-8719-4914187663A2}"/>
              </c:ext>
            </c:extLst>
          </c:dPt>
          <c:cat>
            <c:strRef>
              <c:f>Sheet1!$A$2:$A$4</c:f>
              <c:strCache>
                <c:ptCount val="2"/>
                <c:pt idx="0">
                  <c:v>Capitated Payments</c:v>
                </c:pt>
                <c:pt idx="1">
                  <c:v>Fee for Service</c:v>
                </c:pt>
              </c:strCache>
            </c:strRef>
          </c:cat>
          <c:val>
            <c:numRef>
              <c:f>Sheet1!$B$2:$B$4</c:f>
              <c:numCache>
                <c:formatCode>"$"#,##0.0_);\("$"#,##0.0\)</c:formatCode>
                <c:ptCount val="3"/>
                <c:pt idx="0">
                  <c:v>8353.0159067453078</c:v>
                </c:pt>
                <c:pt idx="1">
                  <c:v>7542.4717452864397</c:v>
                </c:pt>
              </c:numCache>
            </c:numRef>
          </c:val>
          <c:extLst>
            <c:ext xmlns:c16="http://schemas.microsoft.com/office/drawing/2014/chart" uri="{C3380CC4-5D6E-409C-BE32-E72D297353CC}">
              <c16:uniqueId val="{00000000-5F0A-4C26-9943-45B6ABC62E99}"/>
            </c:ext>
          </c:extLst>
        </c:ser>
        <c:dLbls>
          <c:showLegendKey val="0"/>
          <c:showVal val="0"/>
          <c:showCatName val="0"/>
          <c:showSerName val="0"/>
          <c:showPercent val="0"/>
          <c:showBubbleSize val="0"/>
          <c:showLeaderLines val="1"/>
        </c:dLbls>
        <c:firstSliceAng val="180"/>
        <c:holeSize val="5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F86D-4ADF-B1BC-2D5C97A8AB2E}"/>
                    </c:ext>
                  </c:extLst>
                </c:dPt>
                <c:cat>
                  <c:strRef>
                    <c:extLst>
                      <c:ext uri="{02D57815-91ED-43cb-92C2-25804820EDAC}">
                        <c15:formulaRef>
                          <c15:sqref>Sheet1!$A$2:$A$4</c15:sqref>
                        </c15:formulaRef>
                      </c:ext>
                    </c:extLst>
                    <c:strCache>
                      <c:ptCount val="2"/>
                      <c:pt idx="0">
                        <c:v>Capitated Payments</c:v>
                      </c:pt>
                      <c:pt idx="1">
                        <c:v>Fee for Service</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10-1C02-41C5-B7C0-AD1BCDCE519D}"/>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5F85"/>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0.17</c:v>
                </c:pt>
                <c:pt idx="1">
                  <c:v>0.83</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5F85"/>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0.54</c:v>
                </c:pt>
                <c:pt idx="1">
                  <c:v>0.46</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5F85"/>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0.44</c:v>
                </c:pt>
                <c:pt idx="1">
                  <c:v>0.56000000000000005</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5F85"/>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0.43</c:v>
                </c:pt>
                <c:pt idx="1">
                  <c:v>0.56999999999999995</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5F85"/>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0.38100000000000001</c:v>
                </c:pt>
                <c:pt idx="1">
                  <c:v>0.61899999999999999</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w="12700">
              <a:solidFill>
                <a:schemeClr val="bg1"/>
              </a:solidFill>
            </a:ln>
          </c:spPr>
          <c:dPt>
            <c:idx val="0"/>
            <c:bubble3D val="0"/>
            <c:spPr>
              <a:solidFill>
                <a:schemeClr val="accent2">
                  <a:lumMod val="75000"/>
                </a:schemeClr>
              </a:solidFill>
              <a:ln w="12700">
                <a:solidFill>
                  <a:schemeClr val="bg1"/>
                </a:solidFill>
              </a:ln>
              <a:effectLst/>
            </c:spPr>
            <c:extLst>
              <c:ext xmlns:c16="http://schemas.microsoft.com/office/drawing/2014/chart" uri="{C3380CC4-5D6E-409C-BE32-E72D297353CC}">
                <c16:uniqueId val="{00000001-17BC-4B49-8751-A1B0DE0931EC}"/>
              </c:ext>
            </c:extLst>
          </c:dPt>
          <c:dPt>
            <c:idx val="1"/>
            <c:bubble3D val="0"/>
            <c:spPr>
              <a:solidFill>
                <a:srgbClr val="FAC422"/>
              </a:solidFill>
              <a:ln w="12700">
                <a:solidFill>
                  <a:schemeClr val="bg1"/>
                </a:solidFill>
              </a:ln>
              <a:effectLst/>
            </c:spPr>
            <c:extLst>
              <c:ext xmlns:c16="http://schemas.microsoft.com/office/drawing/2014/chart" uri="{C3380CC4-5D6E-409C-BE32-E72D297353CC}">
                <c16:uniqueId val="{00000003-17BC-4B49-8751-A1B0DE0931EC}"/>
              </c:ext>
            </c:extLst>
          </c:dPt>
          <c:dPt>
            <c:idx val="2"/>
            <c:bubble3D val="0"/>
            <c:spPr>
              <a:solidFill>
                <a:srgbClr val="005F85"/>
              </a:solidFill>
              <a:ln w="12700">
                <a:solidFill>
                  <a:schemeClr val="bg1"/>
                </a:solidFill>
              </a:ln>
              <a:effectLst/>
            </c:spPr>
            <c:extLst>
              <c:ext xmlns:c16="http://schemas.microsoft.com/office/drawing/2014/chart" uri="{C3380CC4-5D6E-409C-BE32-E72D297353CC}">
                <c16:uniqueId val="{00000005-17BC-4B49-8751-A1B0DE0931EC}"/>
              </c:ext>
            </c:extLst>
          </c:dPt>
          <c:dPt>
            <c:idx val="3"/>
            <c:bubble3D val="0"/>
            <c:spPr>
              <a:solidFill>
                <a:schemeClr val="accent6"/>
              </a:solidFill>
              <a:ln w="12700">
                <a:solidFill>
                  <a:schemeClr val="bg1"/>
                </a:solidFill>
              </a:ln>
              <a:effectLst/>
            </c:spPr>
            <c:extLst>
              <c:ext xmlns:c16="http://schemas.microsoft.com/office/drawing/2014/chart" uri="{C3380CC4-5D6E-409C-BE32-E72D297353CC}">
                <c16:uniqueId val="{00000007-17BC-4B49-8751-A1B0DE0931EC}"/>
              </c:ext>
            </c:extLst>
          </c:dPt>
          <c:dPt>
            <c:idx val="4"/>
            <c:bubble3D val="0"/>
            <c:spPr>
              <a:solidFill>
                <a:schemeClr val="accent5"/>
              </a:solidFill>
              <a:ln w="12700">
                <a:solidFill>
                  <a:schemeClr val="bg1"/>
                </a:solidFill>
              </a:ln>
              <a:effectLst/>
            </c:spPr>
            <c:extLst>
              <c:ext xmlns:c16="http://schemas.microsoft.com/office/drawing/2014/chart" uri="{C3380CC4-5D6E-409C-BE32-E72D297353CC}">
                <c16:uniqueId val="{00000009-29F3-7F49-88CD-BD694607B264}"/>
              </c:ext>
            </c:extLst>
          </c:dPt>
          <c:cat>
            <c:strRef>
              <c:f>Sheet1!$A$2:$A$6</c:f>
              <c:strCache>
                <c:ptCount val="5"/>
                <c:pt idx="0">
                  <c:v>PACE</c:v>
                </c:pt>
                <c:pt idx="1">
                  <c:v>SCO</c:v>
                </c:pt>
                <c:pt idx="2">
                  <c:v>One Care</c:v>
                </c:pt>
                <c:pt idx="3">
                  <c:v>FFS (excluding buy in)</c:v>
                </c:pt>
                <c:pt idx="4">
                  <c:v>Buy in</c:v>
                </c:pt>
              </c:strCache>
            </c:strRef>
          </c:cat>
          <c:val>
            <c:numRef>
              <c:f>Sheet1!$B$2:$B$6</c:f>
              <c:numCache>
                <c:formatCode>0.00</c:formatCode>
                <c:ptCount val="5"/>
                <c:pt idx="0">
                  <c:v>1</c:v>
                </c:pt>
                <c:pt idx="1">
                  <c:v>19</c:v>
                </c:pt>
                <c:pt idx="2">
                  <c:v>9</c:v>
                </c:pt>
                <c:pt idx="3">
                  <c:v>61</c:v>
                </c:pt>
                <c:pt idx="4">
                  <c:v>10</c:v>
                </c:pt>
              </c:numCache>
            </c:numRef>
          </c:val>
          <c:extLst>
            <c:ext xmlns:c16="http://schemas.microsoft.com/office/drawing/2014/chart" uri="{C3380CC4-5D6E-409C-BE32-E72D297353CC}">
              <c16:uniqueId val="{00000000-00F7-4F5B-BF76-095C9B64CE37}"/>
            </c:ext>
          </c:extLst>
        </c:ser>
        <c:dLbls>
          <c:showLegendKey val="0"/>
          <c:showVal val="0"/>
          <c:showCatName val="0"/>
          <c:showSerName val="0"/>
          <c:showPercent val="0"/>
          <c:showBubbleSize val="0"/>
          <c:showLeaderLines val="1"/>
        </c:dLbls>
        <c:firstSliceAng val="57"/>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tx2">
            <a:lumMod val="60000"/>
            <a:lumOff val="40000"/>
          </a:schemeClr>
        </a:gs>
        <a:gs pos="100000">
          <a:schemeClr val="bg2">
            <a:lumMod val="20000"/>
            <a:lumOff val="80000"/>
          </a:schemeClr>
        </a:gs>
      </a:gsLst>
      <a:lin ang="5400000" scaled="1"/>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Sheet1!$B$2</c:f>
              <c:strCache>
                <c:ptCount val="1"/>
                <c:pt idx="0">
                  <c:v># of members</c:v>
                </c:pt>
              </c:strCache>
            </c:strRef>
          </c:tx>
          <c:spPr>
            <a:ln>
              <a:solidFill>
                <a:schemeClr val="bg1"/>
              </a:solidFill>
            </a:ln>
          </c:spPr>
          <c:dPt>
            <c:idx val="0"/>
            <c:bubble3D val="0"/>
            <c:spPr>
              <a:solidFill>
                <a:srgbClr val="0070C0"/>
              </a:solidFill>
              <a:ln>
                <a:solidFill>
                  <a:schemeClr val="bg1"/>
                </a:solidFill>
              </a:ln>
            </c:spPr>
            <c:extLst>
              <c:ext xmlns:c16="http://schemas.microsoft.com/office/drawing/2014/chart" uri="{C3380CC4-5D6E-409C-BE32-E72D297353CC}">
                <c16:uniqueId val="{00000001-CA3D-47BF-AA5B-969350E11E41}"/>
              </c:ext>
            </c:extLst>
          </c:dPt>
          <c:dPt>
            <c:idx val="1"/>
            <c:bubble3D val="0"/>
            <c:spPr>
              <a:solidFill>
                <a:schemeClr val="accent5">
                  <a:lumMod val="60000"/>
                  <a:lumOff val="40000"/>
                </a:schemeClr>
              </a:solidFill>
              <a:ln>
                <a:solidFill>
                  <a:schemeClr val="bg1"/>
                </a:solidFill>
              </a:ln>
            </c:spPr>
            <c:extLst>
              <c:ext xmlns:c16="http://schemas.microsoft.com/office/drawing/2014/chart" uri="{C3380CC4-5D6E-409C-BE32-E72D297353CC}">
                <c16:uniqueId val="{00000003-CA3D-47BF-AA5B-969350E11E41}"/>
              </c:ext>
            </c:extLst>
          </c:dPt>
          <c:dPt>
            <c:idx val="2"/>
            <c:bubble3D val="0"/>
            <c:spPr>
              <a:solidFill>
                <a:schemeClr val="bg2">
                  <a:lumMod val="75000"/>
                </a:schemeClr>
              </a:solidFill>
              <a:ln>
                <a:solidFill>
                  <a:schemeClr val="bg1"/>
                </a:solidFill>
              </a:ln>
            </c:spPr>
            <c:extLst>
              <c:ext xmlns:c16="http://schemas.microsoft.com/office/drawing/2014/chart" uri="{C3380CC4-5D6E-409C-BE32-E72D297353CC}">
                <c16:uniqueId val="{00000005-CA3D-47BF-AA5B-969350E11E41}"/>
              </c:ext>
            </c:extLst>
          </c:dPt>
          <c:dPt>
            <c:idx val="3"/>
            <c:bubble3D val="0"/>
            <c:spPr>
              <a:solidFill>
                <a:schemeClr val="tx2">
                  <a:lumMod val="40000"/>
                  <a:lumOff val="60000"/>
                </a:schemeClr>
              </a:solidFill>
              <a:ln>
                <a:solidFill>
                  <a:schemeClr val="bg1"/>
                </a:solidFill>
              </a:ln>
            </c:spPr>
            <c:extLst>
              <c:ext xmlns:c16="http://schemas.microsoft.com/office/drawing/2014/chart" uri="{C3380CC4-5D6E-409C-BE32-E72D297353CC}">
                <c16:uniqueId val="{00000007-CA3D-47BF-AA5B-969350E11E41}"/>
              </c:ext>
            </c:extLst>
          </c:dPt>
          <c:dPt>
            <c:idx val="4"/>
            <c:bubble3D val="0"/>
            <c:spPr>
              <a:solidFill>
                <a:schemeClr val="accent6">
                  <a:lumMod val="60000"/>
                  <a:lumOff val="40000"/>
                </a:schemeClr>
              </a:solidFill>
              <a:ln>
                <a:solidFill>
                  <a:schemeClr val="bg1"/>
                </a:solidFill>
              </a:ln>
            </c:spPr>
            <c:extLst>
              <c:ext xmlns:c16="http://schemas.microsoft.com/office/drawing/2014/chart" uri="{C3380CC4-5D6E-409C-BE32-E72D297353CC}">
                <c16:uniqueId val="{00000009-CA3D-47BF-AA5B-969350E11E41}"/>
              </c:ext>
            </c:extLst>
          </c:dPt>
          <c:dPt>
            <c:idx val="5"/>
            <c:bubble3D val="0"/>
            <c:spPr>
              <a:solidFill>
                <a:schemeClr val="accent6"/>
              </a:solidFill>
              <a:ln>
                <a:solidFill>
                  <a:schemeClr val="bg1"/>
                </a:solidFill>
              </a:ln>
            </c:spPr>
            <c:extLst>
              <c:ext xmlns:c16="http://schemas.microsoft.com/office/drawing/2014/chart" uri="{C3380CC4-5D6E-409C-BE32-E72D297353CC}">
                <c16:uniqueId val="{0000000B-CA3D-47BF-AA5B-969350E11E41}"/>
              </c:ext>
            </c:extLst>
          </c:dPt>
          <c:dPt>
            <c:idx val="6"/>
            <c:bubble3D val="0"/>
            <c:spPr>
              <a:solidFill>
                <a:schemeClr val="accent6"/>
              </a:solidFill>
              <a:ln>
                <a:solidFill>
                  <a:schemeClr val="bg1"/>
                </a:solidFill>
              </a:ln>
            </c:spPr>
            <c:extLst>
              <c:ext xmlns:c16="http://schemas.microsoft.com/office/drawing/2014/chart" uri="{C3380CC4-5D6E-409C-BE32-E72D297353CC}">
                <c16:uniqueId val="{0000000D-CA3D-47BF-AA5B-969350E11E41}"/>
              </c:ext>
            </c:extLst>
          </c:dPt>
          <c:dPt>
            <c:idx val="7"/>
            <c:bubble3D val="0"/>
            <c:spPr>
              <a:solidFill>
                <a:schemeClr val="accent1"/>
              </a:solidFill>
              <a:ln>
                <a:solidFill>
                  <a:schemeClr val="bg1"/>
                </a:solidFill>
              </a:ln>
            </c:spPr>
            <c:extLst>
              <c:ext xmlns:c16="http://schemas.microsoft.com/office/drawing/2014/chart" uri="{C3380CC4-5D6E-409C-BE32-E72D297353CC}">
                <c16:uniqueId val="{0000000F-CA3D-47BF-AA5B-969350E11E41}"/>
              </c:ext>
            </c:extLst>
          </c:dPt>
          <c:dLbls>
            <c:dLbl>
              <c:idx val="0"/>
              <c:delete val="1"/>
              <c:extLst>
                <c:ext xmlns:c15="http://schemas.microsoft.com/office/drawing/2012/chart" uri="{CE6537A1-D6FC-4f65-9D91-7224C49458BB}"/>
                <c:ext xmlns:c16="http://schemas.microsoft.com/office/drawing/2014/chart" uri="{C3380CC4-5D6E-409C-BE32-E72D297353CC}">
                  <c16:uniqueId val="{00000001-CA3D-47BF-AA5B-969350E11E41}"/>
                </c:ext>
              </c:extLst>
            </c:dLbl>
            <c:dLbl>
              <c:idx val="1"/>
              <c:delete val="1"/>
              <c:extLst>
                <c:ext xmlns:c15="http://schemas.microsoft.com/office/drawing/2012/chart" uri="{CE6537A1-D6FC-4f65-9D91-7224C49458BB}"/>
                <c:ext xmlns:c16="http://schemas.microsoft.com/office/drawing/2014/chart" uri="{C3380CC4-5D6E-409C-BE32-E72D297353CC}">
                  <c16:uniqueId val="{00000003-CA3D-47BF-AA5B-969350E11E41}"/>
                </c:ext>
              </c:extLst>
            </c:dLbl>
            <c:dLbl>
              <c:idx val="2"/>
              <c:delete val="1"/>
              <c:extLst>
                <c:ext xmlns:c15="http://schemas.microsoft.com/office/drawing/2012/chart" uri="{CE6537A1-D6FC-4f65-9D91-7224C49458BB}"/>
                <c:ext xmlns:c16="http://schemas.microsoft.com/office/drawing/2014/chart" uri="{C3380CC4-5D6E-409C-BE32-E72D297353CC}">
                  <c16:uniqueId val="{00000005-CA3D-47BF-AA5B-969350E11E41}"/>
                </c:ext>
              </c:extLst>
            </c:dLbl>
            <c:dLbl>
              <c:idx val="3"/>
              <c:layout>
                <c:manualLayout>
                  <c:x val="0.17602961152040214"/>
                  <c:y val="-0.24560002570544182"/>
                </c:manualLayout>
              </c:layout>
              <c:tx>
                <c:rich>
                  <a:bodyPr anchorCtr="0"/>
                  <a:lstStyle/>
                  <a:p>
                    <a:pPr algn="r">
                      <a:defRPr sz="1200" b="0">
                        <a:solidFill>
                          <a:schemeClr val="bg1"/>
                        </a:solidFill>
                        <a:latin typeface="+mj-lt"/>
                      </a:defRPr>
                    </a:pPr>
                    <a:r>
                      <a:rPr lang="en-US" b="1" i="0" dirty="0">
                        <a:solidFill>
                          <a:schemeClr val="bg1"/>
                        </a:solidFill>
                        <a:latin typeface="DM Sans" pitchFamily="2" charset="77"/>
                      </a:rPr>
                      <a:t>34%</a:t>
                    </a:r>
                  </a:p>
                </c:rich>
              </c:tx>
              <c:numFmt formatCode="0%" sourceLinked="0"/>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CA3D-47BF-AA5B-969350E11E41}"/>
                </c:ext>
              </c:extLst>
            </c:dLbl>
            <c:dLbl>
              <c:idx val="4"/>
              <c:layout>
                <c:manualLayout>
                  <c:x val="2.7941208177841609E-3"/>
                  <c:y val="-7.5569238678598865E-3"/>
                </c:manualLayout>
              </c:layout>
              <c:tx>
                <c:rich>
                  <a:bodyPr/>
                  <a:lstStyle/>
                  <a:p>
                    <a:fld id="{260DF38C-D5FA-7645-A376-2B615AD2E4E2}" type="PERCENTAGE">
                      <a:rPr lang="en-US" b="1" i="0">
                        <a:latin typeface="DM Sans" pitchFamily="2" charset="77"/>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A3D-47BF-AA5B-969350E11E41}"/>
                </c:ext>
              </c:extLst>
            </c:dLbl>
            <c:dLbl>
              <c:idx val="5"/>
              <c:layout>
                <c:manualLayout>
                  <c:x val="-1.6764724906704966E-2"/>
                  <c:y val="5.6676929008948114E-2"/>
                </c:manualLayout>
              </c:layout>
              <c:tx>
                <c:rich>
                  <a:bodyPr/>
                  <a:lstStyle/>
                  <a:p>
                    <a:pPr>
                      <a:defRPr sz="1200" b="0">
                        <a:solidFill>
                          <a:schemeClr val="bg1"/>
                        </a:solidFill>
                        <a:latin typeface="+mj-lt"/>
                      </a:defRPr>
                    </a:pPr>
                    <a:fld id="{E8B9F40C-FECD-9E41-BF7E-E917C82AFD4D}" type="PERCENTAGE">
                      <a:rPr lang="en-US" b="1" i="0">
                        <a:solidFill>
                          <a:schemeClr val="bg1"/>
                        </a:solidFill>
                        <a:latin typeface="DM Sans" pitchFamily="2" charset="77"/>
                      </a:rPr>
                      <a:pPr>
                        <a:defRPr sz="1200" b="0">
                          <a:solidFill>
                            <a:schemeClr val="bg1"/>
                          </a:solidFill>
                          <a:latin typeface="+mj-lt"/>
                        </a:defRPr>
                      </a:pPr>
                      <a:t>[PERCENTAGE]</a:t>
                    </a:fld>
                    <a:endParaRPr lang="en-US"/>
                  </a:p>
                </c:rich>
              </c:tx>
              <c:numFmt formatCode="0%" sourceLinked="0"/>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CA3D-47BF-AA5B-969350E11E41}"/>
                </c:ext>
              </c:extLst>
            </c:dLbl>
            <c:dLbl>
              <c:idx val="6"/>
              <c:layout>
                <c:manualLayout>
                  <c:x val="-3.9117691448978281E-2"/>
                  <c:y val="2.2670771603579245E-2"/>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CA3D-47BF-AA5B-969350E11E41}"/>
                </c:ext>
              </c:extLst>
            </c:dLbl>
            <c:numFmt formatCode="0%" sourceLinked="0"/>
            <c:spPr>
              <a:noFill/>
              <a:ln>
                <a:noFill/>
              </a:ln>
              <a:effectLst/>
            </c:spPr>
            <c:txPr>
              <a:bodyPr/>
              <a:lstStyle/>
              <a:p>
                <a:pPr>
                  <a:defRPr sz="1200" b="0">
                    <a:solidFill>
                      <a:schemeClr val="tx1"/>
                    </a:solidFill>
                    <a:latin typeface="+mj-lt"/>
                  </a:defRPr>
                </a:pPr>
                <a:endParaRPr lang="en-US"/>
              </a:p>
            </c:txPr>
            <c:showLegendKey val="0"/>
            <c:showVal val="0"/>
            <c:showCatName val="0"/>
            <c:showSerName val="0"/>
            <c:showPercent val="1"/>
            <c:showBubbleSize val="0"/>
            <c:separator>
</c:separator>
            <c:showLeaderLines val="0"/>
            <c:extLst>
              <c:ext xmlns:c15="http://schemas.microsoft.com/office/drawing/2012/chart" uri="{CE6537A1-D6FC-4f65-9D91-7224C49458BB}"/>
            </c:extLst>
          </c:dLbls>
          <c:cat>
            <c:strRef>
              <c:f>Sheet1!$A$3:$A$8</c:f>
              <c:strCache>
                <c:ptCount val="6"/>
                <c:pt idx="0">
                  <c:v>Seniors in Community</c:v>
                </c:pt>
                <c:pt idx="1">
                  <c:v>Seniors in Nursing Facilities</c:v>
                </c:pt>
                <c:pt idx="2">
                  <c:v>Non-Disabled Children</c:v>
                </c:pt>
                <c:pt idx="3">
                  <c:v>Children with Disabilities</c:v>
                </c:pt>
                <c:pt idx="4">
                  <c:v>Adults with Disabilities</c:v>
                </c:pt>
                <c:pt idx="5">
                  <c:v>Non-Disabled Adults</c:v>
                </c:pt>
              </c:strCache>
            </c:strRef>
          </c:cat>
          <c:val>
            <c:numRef>
              <c:f>Sheet1!$B$3:$B$8</c:f>
              <c:numCache>
                <c:formatCode>_(* #,##0_);_(* \(#,##0\);_(* "-"??_);_(@_)</c:formatCode>
                <c:ptCount val="6"/>
                <c:pt idx="0">
                  <c:v>174960.2</c:v>
                </c:pt>
                <c:pt idx="1">
                  <c:v>20299.54</c:v>
                </c:pt>
                <c:pt idx="2">
                  <c:v>680016.2</c:v>
                </c:pt>
                <c:pt idx="3">
                  <c:v>39623.42</c:v>
                </c:pt>
                <c:pt idx="4">
                  <c:v>258871.52</c:v>
                </c:pt>
                <c:pt idx="5">
                  <c:v>799494.35</c:v>
                </c:pt>
              </c:numCache>
            </c:numRef>
          </c:val>
          <c:extLst>
            <c:ext xmlns:c16="http://schemas.microsoft.com/office/drawing/2014/chart" uri="{C3380CC4-5D6E-409C-BE32-E72D297353CC}">
              <c16:uniqueId val="{00000010-CA3D-47BF-AA5B-969350E11E41}"/>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2034444478281"/>
          <c:y val="0.11552739267634279"/>
          <c:w val="0.58609993293091878"/>
          <c:h val="0.79155344202898537"/>
        </c:manualLayout>
      </c:layout>
      <c:doughnutChart>
        <c:varyColors val="1"/>
        <c:ser>
          <c:idx val="0"/>
          <c:order val="0"/>
          <c:tx>
            <c:strRef>
              <c:f>Sheet1!$A$1</c:f>
              <c:strCache>
                <c:ptCount val="1"/>
                <c:pt idx="0">
                  <c:v>Column1</c:v>
                </c:pt>
              </c:strCache>
            </c:strRef>
          </c:tx>
          <c:spPr>
            <a:ln>
              <a:solidFill>
                <a:schemeClr val="bg1"/>
              </a:solidFill>
            </a:ln>
          </c:spPr>
          <c:dPt>
            <c:idx val="0"/>
            <c:bubble3D val="0"/>
            <c:spPr>
              <a:solidFill>
                <a:schemeClr val="tx2"/>
              </a:solidFill>
              <a:ln w="19050">
                <a:solidFill>
                  <a:schemeClr val="bg1"/>
                </a:solidFill>
              </a:ln>
              <a:effectLst/>
            </c:spPr>
            <c:extLst>
              <c:ext xmlns:c16="http://schemas.microsoft.com/office/drawing/2014/chart" uri="{C3380CC4-5D6E-409C-BE32-E72D297353CC}">
                <c16:uniqueId val="{00000001-521F-42EE-9E78-119EADF43EA7}"/>
              </c:ext>
            </c:extLst>
          </c:dPt>
          <c:dPt>
            <c:idx val="1"/>
            <c:bubble3D val="0"/>
            <c:spPr>
              <a:solidFill>
                <a:schemeClr val="tx1">
                  <a:lumMod val="75000"/>
                  <a:lumOff val="25000"/>
                </a:schemeClr>
              </a:solidFill>
              <a:ln w="19050">
                <a:solidFill>
                  <a:schemeClr val="bg1"/>
                </a:solidFill>
              </a:ln>
              <a:effectLst/>
            </c:spPr>
            <c:extLst>
              <c:ext xmlns:c16="http://schemas.microsoft.com/office/drawing/2014/chart" uri="{C3380CC4-5D6E-409C-BE32-E72D297353CC}">
                <c16:uniqueId val="{00000003-521F-42EE-9E78-119EADF43EA7}"/>
              </c:ext>
            </c:extLst>
          </c:dPt>
          <c:dPt>
            <c:idx val="2"/>
            <c:bubble3D val="0"/>
            <c:spPr>
              <a:solidFill>
                <a:schemeClr val="accent2">
                  <a:lumMod val="75000"/>
                </a:schemeClr>
              </a:solidFill>
              <a:ln w="19050">
                <a:solidFill>
                  <a:schemeClr val="bg1"/>
                </a:solidFill>
              </a:ln>
              <a:effectLst/>
            </c:spPr>
            <c:extLst>
              <c:ext xmlns:c16="http://schemas.microsoft.com/office/drawing/2014/chart" uri="{C3380CC4-5D6E-409C-BE32-E72D297353CC}">
                <c16:uniqueId val="{00000005-521F-42EE-9E78-119EADF43EA7}"/>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521F-42EE-9E78-119EADF43EA7}"/>
              </c:ext>
            </c:extLst>
          </c:dPt>
          <c:val>
            <c:numRef>
              <c:f>Sheet1!$A$2:$A$4</c:f>
              <c:numCache>
                <c:formatCode>0%</c:formatCode>
                <c:ptCount val="3"/>
                <c:pt idx="0">
                  <c:v>0.18</c:v>
                </c:pt>
                <c:pt idx="1">
                  <c:v>0.82</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8-521F-42EE-9E78-119EADF43EA7}"/>
            </c:ext>
          </c:extLst>
        </c:ser>
        <c:dLbls>
          <c:showLegendKey val="0"/>
          <c:showVal val="0"/>
          <c:showCatName val="0"/>
          <c:showSerName val="0"/>
          <c:showPercent val="0"/>
          <c:showBubbleSize val="0"/>
          <c:showLeaderLines val="1"/>
        </c:dLbls>
        <c:firstSliceAng val="148"/>
        <c:holeSize val="4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521F-42EE-9E78-119EADF43EA7}"/>
                    </c:ext>
                  </c:extLst>
                </c:dPt>
                <c:val>
                  <c:numRef>
                    <c:extLst>
                      <c:ext uri="{02D57815-91ED-43cb-92C2-25804820EDAC}">
                        <c15:formulaRef>
                          <c15:sqref>Sheet1!#REF!</c15:sqref>
                        </c15:formulaRef>
                      </c:ext>
                    </c:extLst>
                    <c:numCache>
                      <c:formatCode>General</c:formatCode>
                      <c:ptCount val="1"/>
                      <c:pt idx="0">
                        <c:v>1</c:v>
                      </c:pt>
                    </c:numCache>
                  </c:numRef>
                </c:val>
                <c:extLst>
                  <c:ex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B-521F-42EE-9E78-119EADF43EA7}"/>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9744324092992849"/>
          <c:y val="3.8004395791989415E-2"/>
          <c:w val="0.3025566306297327"/>
          <c:h val="0.8981451556739487"/>
        </c:manualLayout>
      </c:layout>
      <c:barChart>
        <c:barDir val="bar"/>
        <c:grouping val="stacked"/>
        <c:varyColors val="0"/>
        <c:ser>
          <c:idx val="1"/>
          <c:order val="0"/>
          <c:tx>
            <c:strRef>
              <c:f>Sheet1!$B$1</c:f>
              <c:strCache>
                <c:ptCount val="1"/>
                <c:pt idx="0">
                  <c:v>Column2</c:v>
                </c:pt>
              </c:strCache>
            </c:strRef>
          </c:tx>
          <c:spPr>
            <a:solidFill>
              <a:schemeClr val="accent5"/>
            </a:solidFill>
          </c:spPr>
          <c:invertIfNegative val="0"/>
          <c:dLbls>
            <c:dLbl>
              <c:idx val="0"/>
              <c:tx>
                <c:rich>
                  <a:bodyPr anchorCtr="0"/>
                  <a:lstStyle/>
                  <a:p>
                    <a:pPr algn="r">
                      <a:defRPr sz="1000" b="1" i="0">
                        <a:solidFill>
                          <a:schemeClr val="bg1"/>
                        </a:solidFill>
                        <a:latin typeface="+mn-lt"/>
                      </a:defRPr>
                    </a:pPr>
                    <a:fld id="{F17041B7-7362-0144-9A4F-9464D8C788BF}" type="VALUE">
                      <a:rPr lang="en-US" b="1" i="0">
                        <a:latin typeface="+mn-lt"/>
                      </a:rPr>
                      <a:pPr algn="r">
                        <a:defRPr sz="1000" b="1" i="0">
                          <a:solidFill>
                            <a:schemeClr val="bg1"/>
                          </a:solidFill>
                          <a:latin typeface="+mn-lt"/>
                        </a:defRPr>
                      </a:pPr>
                      <a:t>[VALUE]</a:t>
                    </a:fld>
                    <a:endParaRPr lang="en-US"/>
                  </a:p>
                </c:rich>
              </c:tx>
              <c:numFmt formatCode="0%" sourceLinked="0"/>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2F-4769-8CAA-7B9BE4AD58C6}"/>
                </c:ext>
              </c:extLst>
            </c:dLbl>
            <c:dLbl>
              <c:idx val="1"/>
              <c:tx>
                <c:rich>
                  <a:bodyPr/>
                  <a:lstStyle/>
                  <a:p>
                    <a:r>
                      <a:rPr lang="en-US" b="1" i="0" dirty="0">
                        <a:latin typeface="DM Sans" pitchFamily="2" charset="77"/>
                      </a:rPr>
                      <a:t>58%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F2F-4769-8CAA-7B9BE4AD58C6}"/>
                </c:ext>
              </c:extLst>
            </c:dLbl>
            <c:dLbl>
              <c:idx val="2"/>
              <c:tx>
                <c:rich>
                  <a:bodyPr/>
                  <a:lstStyle/>
                  <a:p>
                    <a:r>
                      <a:rPr lang="en-US" b="1" i="0" dirty="0">
                        <a:latin typeface="DM Sans" pitchFamily="2" charset="77"/>
                      </a:rPr>
                      <a:t>24%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F2F-4769-8CAA-7B9BE4AD58C6}"/>
                </c:ext>
              </c:extLst>
            </c:dLbl>
            <c:dLbl>
              <c:idx val="3"/>
              <c:tx>
                <c:rich>
                  <a:bodyPr/>
                  <a:lstStyle/>
                  <a:p>
                    <a:r>
                      <a:rPr lang="en-US" b="1" i="0" dirty="0">
                        <a:latin typeface="DM Sans" pitchFamily="2" charset="77"/>
                      </a:rPr>
                      <a:t>67%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F2F-4769-8CAA-7B9BE4AD58C6}"/>
                </c:ext>
              </c:extLst>
            </c:dLbl>
            <c:dLbl>
              <c:idx val="4"/>
              <c:tx>
                <c:rich>
                  <a:bodyPr/>
                  <a:lstStyle/>
                  <a:p>
                    <a:r>
                      <a:rPr lang="en-US" b="1" i="0" dirty="0">
                        <a:latin typeface="DM Sans" pitchFamily="2" charset="77"/>
                      </a:rPr>
                      <a:t>69%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F2F-4769-8CAA-7B9BE4AD58C6}"/>
                </c:ext>
              </c:extLst>
            </c:dLbl>
            <c:dLbl>
              <c:idx val="5"/>
              <c:tx>
                <c:rich>
                  <a:bodyPr/>
                  <a:lstStyle/>
                  <a:p>
                    <a:r>
                      <a:rPr lang="en-US" b="1" i="0" dirty="0">
                        <a:latin typeface="DM Sans" pitchFamily="2" charset="77"/>
                      </a:rPr>
                      <a:t>38%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F2F-4769-8CAA-7B9BE4AD58C6}"/>
                </c:ext>
              </c:extLst>
            </c:dLbl>
            <c:dLbl>
              <c:idx val="6"/>
              <c:tx>
                <c:rich>
                  <a:bodyPr/>
                  <a:lstStyle/>
                  <a:p>
                    <a:r>
                      <a:rPr lang="en-US" b="1" i="0" dirty="0">
                        <a:latin typeface="DM Sans" pitchFamily="2" charset="77"/>
                      </a:rPr>
                      <a:t>17%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F2F-4769-8CAA-7B9BE4AD58C6}"/>
                </c:ext>
              </c:extLst>
            </c:dLbl>
            <c:dLbl>
              <c:idx val="7"/>
              <c:tx>
                <c:rich>
                  <a:bodyPr/>
                  <a:lstStyle/>
                  <a:p>
                    <a:r>
                      <a:rPr lang="en-US" b="1" i="0" dirty="0">
                        <a:latin typeface="DM Sans" pitchFamily="2" charset="77"/>
                      </a:rPr>
                      <a:t>23%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F2F-4769-8CAA-7B9BE4AD58C6}"/>
                </c:ext>
              </c:extLst>
            </c:dLbl>
            <c:dLbl>
              <c:idx val="8"/>
              <c:tx>
                <c:rich>
                  <a:bodyPr/>
                  <a:lstStyle/>
                  <a:p>
                    <a:r>
                      <a:rPr lang="en-US" b="1" i="0" dirty="0">
                        <a:latin typeface="DM Sans" pitchFamily="2" charset="77"/>
                      </a:rPr>
                      <a:t>43%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F2F-4769-8CAA-7B9BE4AD58C6}"/>
                </c:ext>
              </c:extLst>
            </c:dLbl>
            <c:spPr>
              <a:noFill/>
              <a:ln>
                <a:noFill/>
              </a:ln>
              <a:effectLst/>
            </c:spPr>
            <c:txPr>
              <a:bodyPr anchorCtr="0"/>
              <a:lstStyle/>
              <a:p>
                <a:pPr algn="r">
                  <a:defRPr sz="1000" b="1" i="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Medicare beneficiaries</c:v>
                </c:pt>
                <c:pt idx="1">
                  <c:v>People with disabilities (require assistance with self-care) </c:v>
                </c:pt>
                <c:pt idx="2">
                  <c:v>People with disabilities (broad definition*)</c:v>
                </c:pt>
                <c:pt idx="3">
                  <c:v>People in families earning &lt;133% FPL</c:v>
                </c:pt>
                <c:pt idx="4">
                  <c:v>Nursing facility residents</c:v>
                </c:pt>
                <c:pt idx="5">
                  <c:v>Births (child born in last 12 months)</c:v>
                </c:pt>
                <c:pt idx="6">
                  <c:v>All seniors (ages 65+)</c:v>
                </c:pt>
                <c:pt idx="7">
                  <c:v>All non-elderly adults (ages 21–64)</c:v>
                </c:pt>
                <c:pt idx="8">
                  <c:v>All children (ages 0–20)</c:v>
                </c:pt>
              </c:strCache>
            </c:strRef>
          </c:cat>
          <c:val>
            <c:numRef>
              <c:f>Sheet1!$B$2:$B$10</c:f>
              <c:numCache>
                <c:formatCode>0.0%</c:formatCode>
                <c:ptCount val="9"/>
                <c:pt idx="0">
                  <c:v>0.185</c:v>
                </c:pt>
                <c:pt idx="1">
                  <c:v>0.57631476554530803</c:v>
                </c:pt>
                <c:pt idx="2">
                  <c:v>0.24251336664201675</c:v>
                </c:pt>
                <c:pt idx="3">
                  <c:v>0.66942219129381764</c:v>
                </c:pt>
                <c:pt idx="4">
                  <c:v>0.69</c:v>
                </c:pt>
                <c:pt idx="5">
                  <c:v>0.377</c:v>
                </c:pt>
                <c:pt idx="6">
                  <c:v>0.17179329172961039</c:v>
                </c:pt>
                <c:pt idx="7">
                  <c:v>0.22920732639528524</c:v>
                </c:pt>
                <c:pt idx="8">
                  <c:v>0.43129770021860375</c:v>
                </c:pt>
              </c:numCache>
            </c:numRef>
          </c:val>
          <c:extLst>
            <c:ext xmlns:c16="http://schemas.microsoft.com/office/drawing/2014/chart" uri="{C3380CC4-5D6E-409C-BE32-E72D297353CC}">
              <c16:uniqueId val="{00000009-EF2F-4769-8CAA-7B9BE4AD58C6}"/>
            </c:ext>
          </c:extLst>
        </c:ser>
        <c:dLbls>
          <c:dLblPos val="ctr"/>
          <c:showLegendKey val="0"/>
          <c:showVal val="1"/>
          <c:showCatName val="0"/>
          <c:showSerName val="0"/>
          <c:showPercent val="0"/>
          <c:showBubbleSize val="0"/>
        </c:dLbls>
        <c:gapWidth val="62"/>
        <c:overlap val="100"/>
        <c:axId val="245715768"/>
        <c:axId val="245716160"/>
      </c:barChart>
      <c:catAx>
        <c:axId val="245715768"/>
        <c:scaling>
          <c:orientation val="minMax"/>
        </c:scaling>
        <c:delete val="0"/>
        <c:axPos val="l"/>
        <c:numFmt formatCode="@" sourceLinked="0"/>
        <c:majorTickMark val="none"/>
        <c:minorTickMark val="none"/>
        <c:tickLblPos val="nextTo"/>
        <c:spPr>
          <a:ln>
            <a:solidFill>
              <a:schemeClr val="bg1">
                <a:lumMod val="50000"/>
              </a:schemeClr>
            </a:solidFill>
          </a:ln>
        </c:spPr>
        <c:txPr>
          <a:bodyPr anchor="b" anchorCtr="0"/>
          <a:lstStyle/>
          <a:p>
            <a:pPr algn="r">
              <a:defRPr sz="900" b="0" i="0" cap="all" baseline="0">
                <a:latin typeface="+mn-lt"/>
              </a:defRPr>
            </a:pPr>
            <a:endParaRPr lang="en-US"/>
          </a:p>
        </c:txPr>
        <c:crossAx val="245716160"/>
        <c:crosses val="autoZero"/>
        <c:auto val="0"/>
        <c:lblAlgn val="ctr"/>
        <c:lblOffset val="0"/>
        <c:noMultiLvlLbl val="0"/>
      </c:catAx>
      <c:valAx>
        <c:axId val="245716160"/>
        <c:scaling>
          <c:orientation val="minMax"/>
          <c:max val="0.70000000000000007"/>
        </c:scaling>
        <c:delete val="1"/>
        <c:axPos val="b"/>
        <c:numFmt formatCode="0%" sourceLinked="0"/>
        <c:majorTickMark val="out"/>
        <c:minorTickMark val="none"/>
        <c:tickLblPos val="nextTo"/>
        <c:crossAx val="245715768"/>
        <c:crosses val="autoZero"/>
        <c:crossBetween val="between"/>
      </c:valAx>
    </c:plotArea>
    <c:plotVisOnly val="1"/>
    <c:dispBlanksAs val="gap"/>
    <c:showDLblsOverMax val="0"/>
  </c:chart>
  <c:txPr>
    <a:bodyPr/>
    <a:lstStyle/>
    <a:p>
      <a:pPr>
        <a:defRPr sz="800" b="1"/>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57695060844673E-2"/>
          <c:y val="0"/>
          <c:w val="0.98474227179935836"/>
          <c:h val="0.74101473526756545"/>
        </c:manualLayout>
      </c:layout>
      <c:barChart>
        <c:barDir val="col"/>
        <c:grouping val="stacked"/>
        <c:varyColors val="0"/>
        <c:ser>
          <c:idx val="0"/>
          <c:order val="0"/>
          <c:tx>
            <c:strRef>
              <c:f>Sheet1!$B$1</c:f>
              <c:strCache>
                <c:ptCount val="1"/>
                <c:pt idx="0">
                  <c:v>At or below 86% FPL*</c:v>
                </c:pt>
              </c:strCache>
            </c:strRef>
          </c:tx>
          <c:spPr>
            <a:solidFill>
              <a:schemeClr val="accent5"/>
            </a:solidFill>
          </c:spPr>
          <c:invertIfNegative val="0"/>
          <c:cat>
            <c:strRef>
              <c:f>Sheet1!$A$2:$A$4</c:f>
              <c:strCache>
                <c:ptCount val="3"/>
                <c:pt idx="0">
                  <c:v>Under age 19 
(647,000 
enrollees)</c:v>
                </c:pt>
                <c:pt idx="1">
                  <c:v>Age 19–64 
(1.004 million 
enrollees)</c:v>
                </c:pt>
                <c:pt idx="2">
                  <c:v>Age 65 or older 
(193,000 
enrollees)</c:v>
                </c:pt>
              </c:strCache>
            </c:strRef>
          </c:cat>
          <c:val>
            <c:numRef>
              <c:f>Sheet1!$B$2:$B$4</c:f>
              <c:numCache>
                <c:formatCode>#,##0_);\(#,##0\)</c:formatCode>
                <c:ptCount val="3"/>
                <c:pt idx="0">
                  <c:v>365462</c:v>
                </c:pt>
                <c:pt idx="1">
                  <c:v>695940</c:v>
                </c:pt>
                <c:pt idx="2">
                  <c:v>131803</c:v>
                </c:pt>
              </c:numCache>
            </c:numRef>
          </c:val>
          <c:extLst>
            <c:ext xmlns:c16="http://schemas.microsoft.com/office/drawing/2014/chart" uri="{C3380CC4-5D6E-409C-BE32-E72D297353CC}">
              <c16:uniqueId val="{00000000-109A-4293-9C6A-B792587DF26E}"/>
            </c:ext>
          </c:extLst>
        </c:ser>
        <c:ser>
          <c:idx val="1"/>
          <c:order val="1"/>
          <c:tx>
            <c:strRef>
              <c:f>Sheet1!$C$1</c:f>
              <c:strCache>
                <c:ptCount val="1"/>
                <c:pt idx="0">
                  <c:v>87%-133%</c:v>
                </c:pt>
              </c:strCache>
            </c:strRef>
          </c:tx>
          <c:spPr>
            <a:solidFill>
              <a:schemeClr val="accent4"/>
            </a:solidFill>
          </c:spPr>
          <c:invertIfNegative val="0"/>
          <c:cat>
            <c:strRef>
              <c:f>Sheet1!$A$2:$A$4</c:f>
              <c:strCache>
                <c:ptCount val="3"/>
                <c:pt idx="0">
                  <c:v>Under age 19 
(647,000 
enrollees)</c:v>
                </c:pt>
                <c:pt idx="1">
                  <c:v>Age 19–64 
(1.004 million 
enrollees)</c:v>
                </c:pt>
                <c:pt idx="2">
                  <c:v>Age 65 or older 
(193,000 
enrollees)</c:v>
                </c:pt>
              </c:strCache>
            </c:strRef>
          </c:cat>
          <c:val>
            <c:numRef>
              <c:f>Sheet1!$C$2:$C$4</c:f>
              <c:numCache>
                <c:formatCode>#,##0_);\(#,##0\)</c:formatCode>
                <c:ptCount val="3"/>
                <c:pt idx="0">
                  <c:v>116888</c:v>
                </c:pt>
                <c:pt idx="1">
                  <c:v>222607</c:v>
                </c:pt>
                <c:pt idx="2">
                  <c:v>38077</c:v>
                </c:pt>
              </c:numCache>
            </c:numRef>
          </c:val>
          <c:extLst>
            <c:ext xmlns:c16="http://schemas.microsoft.com/office/drawing/2014/chart" uri="{C3380CC4-5D6E-409C-BE32-E72D297353CC}">
              <c16:uniqueId val="{00000001-109A-4293-9C6A-B792587DF26E}"/>
            </c:ext>
          </c:extLst>
        </c:ser>
        <c:ser>
          <c:idx val="2"/>
          <c:order val="2"/>
          <c:tx>
            <c:strRef>
              <c:f>Sheet1!$D$1</c:f>
              <c:strCache>
                <c:ptCount val="1"/>
                <c:pt idx="0">
                  <c:v>Above 133%</c:v>
                </c:pt>
              </c:strCache>
            </c:strRef>
          </c:tx>
          <c:spPr>
            <a:solidFill>
              <a:schemeClr val="accent6"/>
            </a:solidFill>
          </c:spPr>
          <c:invertIfNegative val="0"/>
          <c:cat>
            <c:strRef>
              <c:f>Sheet1!$A$2:$A$4</c:f>
              <c:strCache>
                <c:ptCount val="3"/>
                <c:pt idx="0">
                  <c:v>Under age 19 
(647,000 
enrollees)</c:v>
                </c:pt>
                <c:pt idx="1">
                  <c:v>Age 19–64 
(1.004 million 
enrollees)</c:v>
                </c:pt>
                <c:pt idx="2">
                  <c:v>Age 65 or older 
(193,000 
enrollees)</c:v>
                </c:pt>
              </c:strCache>
            </c:strRef>
          </c:cat>
          <c:val>
            <c:numRef>
              <c:f>Sheet1!$D$2:$D$4</c:f>
              <c:numCache>
                <c:formatCode>#,##0_);\(#,##0\)</c:formatCode>
                <c:ptCount val="3"/>
                <c:pt idx="0">
                  <c:v>164442</c:v>
                </c:pt>
                <c:pt idx="1">
                  <c:v>85901</c:v>
                </c:pt>
                <c:pt idx="2">
                  <c:v>23102</c:v>
                </c:pt>
              </c:numCache>
            </c:numRef>
          </c:val>
          <c:extLst>
            <c:ext xmlns:c16="http://schemas.microsoft.com/office/drawing/2014/chart" uri="{C3380CC4-5D6E-409C-BE32-E72D297353CC}">
              <c16:uniqueId val="{00000002-109A-4293-9C6A-B792587DF26E}"/>
            </c:ext>
          </c:extLst>
        </c:ser>
        <c:dLbls>
          <c:showLegendKey val="0"/>
          <c:showVal val="0"/>
          <c:showCatName val="0"/>
          <c:showSerName val="0"/>
          <c:showPercent val="0"/>
          <c:showBubbleSize val="0"/>
        </c:dLbls>
        <c:gapWidth val="150"/>
        <c:overlap val="100"/>
        <c:axId val="246765744"/>
        <c:axId val="245717728"/>
      </c:barChart>
      <c:catAx>
        <c:axId val="246765744"/>
        <c:scaling>
          <c:orientation val="minMax"/>
        </c:scaling>
        <c:delete val="0"/>
        <c:axPos val="b"/>
        <c:numFmt formatCode="General" sourceLinked="0"/>
        <c:majorTickMark val="out"/>
        <c:minorTickMark val="none"/>
        <c:tickLblPos val="nextTo"/>
        <c:txPr>
          <a:bodyPr/>
          <a:lstStyle/>
          <a:p>
            <a:pPr>
              <a:defRPr sz="1050" cap="all" baseline="0">
                <a:latin typeface="+mn-lt"/>
              </a:defRPr>
            </a:pPr>
            <a:endParaRPr lang="en-US"/>
          </a:p>
        </c:txPr>
        <c:crossAx val="245717728"/>
        <c:crosses val="autoZero"/>
        <c:auto val="1"/>
        <c:lblAlgn val="ctr"/>
        <c:lblOffset val="100"/>
        <c:noMultiLvlLbl val="0"/>
      </c:catAx>
      <c:valAx>
        <c:axId val="245717728"/>
        <c:scaling>
          <c:orientation val="minMax"/>
          <c:max val="1100000"/>
        </c:scaling>
        <c:delete val="1"/>
        <c:axPos val="l"/>
        <c:numFmt formatCode="#,##0_);\(#,##0\)" sourceLinked="1"/>
        <c:majorTickMark val="out"/>
        <c:minorTickMark val="none"/>
        <c:tickLblPos val="nextTo"/>
        <c:crossAx val="24676574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88814361186718E-2"/>
          <c:y val="3.5087296288984701E-2"/>
          <c:w val="0.89989554569197616"/>
          <c:h val="0.87237229026927188"/>
        </c:manualLayout>
      </c:layout>
      <c:barChart>
        <c:barDir val="bar"/>
        <c:grouping val="stacked"/>
        <c:varyColors val="0"/>
        <c:ser>
          <c:idx val="0"/>
          <c:order val="0"/>
          <c:tx>
            <c:strRef>
              <c:f>Sheet1!$B$1</c:f>
              <c:strCache>
                <c:ptCount val="1"/>
                <c:pt idx="0">
                  <c:v>Column1</c:v>
                </c:pt>
              </c:strCache>
            </c:strRef>
          </c:tx>
          <c:spPr>
            <a:solidFill>
              <a:schemeClr val="accent5"/>
            </a:solidFill>
            <a:ln>
              <a:noFill/>
            </a:ln>
            <a:effectLst/>
          </c:spPr>
          <c:invertIfNegative val="0"/>
          <c:cat>
            <c:strRef>
              <c:f>Sheet1!$A$3:$A$10</c:f>
              <c:strCache>
                <c:ptCount val="8"/>
                <c:pt idx="0">
                  <c:v>Personal Care and Services
(ushers, child care workers, baggage porters)</c:v>
                </c:pt>
                <c:pt idx="1">
                  <c:v>Construction
(carpenters, laborers, painters)</c:v>
                </c:pt>
                <c:pt idx="2">
                  <c:v>Cleaning and Maintenance
(housekeepers, janitors, landscapers)</c:v>
                </c:pt>
                <c:pt idx="3">
                  <c:v>Health Care Support
(nursing and home health aides, medical and dental assistants)</c:v>
                </c:pt>
                <c:pt idx="4">
                  <c:v>Office and Administrative Support
(hotel desk and office clerks, telemarketers)</c:v>
                </c:pt>
                <c:pt idx="5">
                  <c:v>Transportation
(bus and taxi drivers, parking attendants)</c:v>
                </c:pt>
                <c:pt idx="6">
                  <c:v>Sales
(cashiers, retail salespeople, travel agents)</c:v>
                </c:pt>
                <c:pt idx="7">
                  <c:v>Food Service
(fast food workers, cooks, waiters)</c:v>
                </c:pt>
              </c:strCache>
            </c:strRef>
          </c:cat>
          <c:val>
            <c:numRef>
              <c:f>Sheet1!$B$3:$B$10</c:f>
              <c:numCache>
                <c:formatCode>General</c:formatCode>
                <c:ptCount val="8"/>
                <c:pt idx="0">
                  <c:v>39</c:v>
                </c:pt>
                <c:pt idx="1">
                  <c:v>39</c:v>
                </c:pt>
                <c:pt idx="2">
                  <c:v>47</c:v>
                </c:pt>
                <c:pt idx="3">
                  <c:v>55</c:v>
                </c:pt>
                <c:pt idx="4">
                  <c:v>58</c:v>
                </c:pt>
                <c:pt idx="5">
                  <c:v>74</c:v>
                </c:pt>
                <c:pt idx="6">
                  <c:v>78</c:v>
                </c:pt>
                <c:pt idx="7">
                  <c:v>82</c:v>
                </c:pt>
              </c:numCache>
            </c:numRef>
          </c:val>
          <c:extLst>
            <c:ext xmlns:c16="http://schemas.microsoft.com/office/drawing/2014/chart" uri="{C3380CC4-5D6E-409C-BE32-E72D297353CC}">
              <c16:uniqueId val="{00000000-9082-4760-8BB2-E4A289BCCADC}"/>
            </c:ext>
          </c:extLst>
        </c:ser>
        <c:ser>
          <c:idx val="1"/>
          <c:order val="1"/>
          <c:tx>
            <c:strRef>
              <c:f>Sheet1!$C$1</c:f>
              <c:strCache>
                <c:ptCount val="1"/>
              </c:strCache>
            </c:strRef>
          </c:tx>
          <c:spPr>
            <a:solidFill>
              <a:schemeClr val="accent2"/>
            </a:solidFill>
            <a:ln>
              <a:noFill/>
            </a:ln>
            <a:effectLst/>
          </c:spPr>
          <c:invertIfNegative val="0"/>
          <c:cat>
            <c:strRef>
              <c:f>Sheet1!$A$3:$A$10</c:f>
              <c:strCache>
                <c:ptCount val="8"/>
                <c:pt idx="0">
                  <c:v>Personal Care and Services
(ushers, child care workers, baggage porters)</c:v>
                </c:pt>
                <c:pt idx="1">
                  <c:v>Construction
(carpenters, laborers, painters)</c:v>
                </c:pt>
                <c:pt idx="2">
                  <c:v>Cleaning and Maintenance
(housekeepers, janitors, landscapers)</c:v>
                </c:pt>
                <c:pt idx="3">
                  <c:v>Health Care Support
(nursing and home health aides, medical and dental assistants)</c:v>
                </c:pt>
                <c:pt idx="4">
                  <c:v>Office and Administrative Support
(hotel desk and office clerks, telemarketers)</c:v>
                </c:pt>
                <c:pt idx="5">
                  <c:v>Transportation
(bus and taxi drivers, parking attendants)</c:v>
                </c:pt>
                <c:pt idx="6">
                  <c:v>Sales
(cashiers, retail salespeople, travel agents)</c:v>
                </c:pt>
                <c:pt idx="7">
                  <c:v>Food Service
(fast food workers, cooks, waiters)</c:v>
                </c:pt>
              </c:strCache>
            </c:strRef>
          </c:cat>
          <c:val>
            <c:numRef>
              <c:f>Sheet1!$C$3:$C$10</c:f>
              <c:numCache>
                <c:formatCode>General</c:formatCode>
                <c:ptCount val="8"/>
              </c:numCache>
            </c:numRef>
          </c:val>
          <c:extLst>
            <c:ext xmlns:c16="http://schemas.microsoft.com/office/drawing/2014/chart" uri="{C3380CC4-5D6E-409C-BE32-E72D297353CC}">
              <c16:uniqueId val="{00000001-9082-4760-8BB2-E4A289BCCADC}"/>
            </c:ext>
          </c:extLst>
        </c:ser>
        <c:ser>
          <c:idx val="2"/>
          <c:order val="2"/>
          <c:tx>
            <c:strRef>
              <c:f>Sheet1!$D$1</c:f>
              <c:strCache>
                <c:ptCount val="1"/>
              </c:strCache>
            </c:strRef>
          </c:tx>
          <c:spPr>
            <a:solidFill>
              <a:schemeClr val="accent3"/>
            </a:solidFill>
            <a:ln>
              <a:noFill/>
            </a:ln>
            <a:effectLst/>
          </c:spPr>
          <c:invertIfNegative val="0"/>
          <c:cat>
            <c:strRef>
              <c:f>Sheet1!$A$3:$A$10</c:f>
              <c:strCache>
                <c:ptCount val="8"/>
                <c:pt idx="0">
                  <c:v>Personal Care and Services
(ushers, child care workers, baggage porters)</c:v>
                </c:pt>
                <c:pt idx="1">
                  <c:v>Construction
(carpenters, laborers, painters)</c:v>
                </c:pt>
                <c:pt idx="2">
                  <c:v>Cleaning and Maintenance
(housekeepers, janitors, landscapers)</c:v>
                </c:pt>
                <c:pt idx="3">
                  <c:v>Health Care Support
(nursing and home health aides, medical and dental assistants)</c:v>
                </c:pt>
                <c:pt idx="4">
                  <c:v>Office and Administrative Support
(hotel desk and office clerks, telemarketers)</c:v>
                </c:pt>
                <c:pt idx="5">
                  <c:v>Transportation
(bus and taxi drivers, parking attendants)</c:v>
                </c:pt>
                <c:pt idx="6">
                  <c:v>Sales
(cashiers, retail salespeople, travel agents)</c:v>
                </c:pt>
                <c:pt idx="7">
                  <c:v>Food Service
(fast food workers, cooks, waiters)</c:v>
                </c:pt>
              </c:strCache>
            </c:strRef>
          </c:cat>
          <c:val>
            <c:numRef>
              <c:f>Sheet1!$D$3:$D$10</c:f>
              <c:numCache>
                <c:formatCode>General</c:formatCode>
                <c:ptCount val="8"/>
              </c:numCache>
            </c:numRef>
          </c:val>
          <c:extLst>
            <c:ext xmlns:c16="http://schemas.microsoft.com/office/drawing/2014/chart" uri="{C3380CC4-5D6E-409C-BE32-E72D297353CC}">
              <c16:uniqueId val="{00000002-9082-4760-8BB2-E4A289BCCADC}"/>
            </c:ext>
          </c:extLst>
        </c:ser>
        <c:dLbls>
          <c:showLegendKey val="0"/>
          <c:showVal val="0"/>
          <c:showCatName val="0"/>
          <c:showSerName val="0"/>
          <c:showPercent val="0"/>
          <c:showBubbleSize val="0"/>
        </c:dLbls>
        <c:gapWidth val="100"/>
        <c:overlap val="100"/>
        <c:axId val="104718272"/>
        <c:axId val="104718664"/>
      </c:barChart>
      <c:catAx>
        <c:axId val="104718272"/>
        <c:scaling>
          <c:orientation val="minMax"/>
        </c:scaling>
        <c:delete val="1"/>
        <c:axPos val="l"/>
        <c:numFmt formatCode="General" sourceLinked="1"/>
        <c:majorTickMark val="none"/>
        <c:minorTickMark val="none"/>
        <c:tickLblPos val="nextTo"/>
        <c:crossAx val="104718664"/>
        <c:crosses val="autoZero"/>
        <c:auto val="1"/>
        <c:lblAlgn val="l"/>
        <c:lblOffset val="100"/>
        <c:noMultiLvlLbl val="0"/>
      </c:catAx>
      <c:valAx>
        <c:axId val="104718664"/>
        <c:scaling>
          <c:orientation val="minMax"/>
          <c:max val="90"/>
        </c:scaling>
        <c:delete val="0"/>
        <c:axPos val="b"/>
        <c:majorGridlines>
          <c:spPr>
            <a:ln w="6350" cap="flat" cmpd="sng" algn="ctr">
              <a:solidFill>
                <a:schemeClr val="tx1">
                  <a:lumMod val="50000"/>
                  <a:lumOff val="50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471827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29546203923056"/>
          <c:y val="7.8152053575274633E-2"/>
          <c:w val="0.62740907592153894"/>
          <c:h val="0.92184794642472534"/>
        </c:manualLayout>
      </c:layout>
      <c:doughnutChart>
        <c:varyColors val="1"/>
        <c:ser>
          <c:idx val="1"/>
          <c:order val="0"/>
          <c:spPr>
            <a:ln>
              <a:noFill/>
            </a:ln>
          </c:spPr>
          <c:dPt>
            <c:idx val="0"/>
            <c:bubble3D val="0"/>
            <c:spPr>
              <a:solidFill>
                <a:schemeClr val="tx2">
                  <a:lumMod val="60000"/>
                  <a:lumOff val="40000"/>
                </a:schemeClr>
              </a:solidFill>
              <a:ln>
                <a:noFill/>
              </a:ln>
            </c:spPr>
            <c:extLst>
              <c:ext xmlns:c16="http://schemas.microsoft.com/office/drawing/2014/chart" uri="{C3380CC4-5D6E-409C-BE32-E72D297353CC}">
                <c16:uniqueId val="{0000000E-4D71-48D6-AAEA-7768E45E97EA}"/>
              </c:ext>
            </c:extLst>
          </c:dPt>
          <c:dPt>
            <c:idx val="1"/>
            <c:bubble3D val="0"/>
            <c:spPr>
              <a:solidFill>
                <a:schemeClr val="tx2"/>
              </a:solidFill>
              <a:ln>
                <a:noFill/>
              </a:ln>
            </c:spPr>
            <c:extLst>
              <c:ext xmlns:c16="http://schemas.microsoft.com/office/drawing/2014/chart" uri="{C3380CC4-5D6E-409C-BE32-E72D297353CC}">
                <c16:uniqueId val="{0000000E-CB3E-478B-937B-F82809C4D263}"/>
              </c:ext>
            </c:extLst>
          </c:dPt>
          <c:dPt>
            <c:idx val="2"/>
            <c:bubble3D val="0"/>
            <c:spPr>
              <a:solidFill>
                <a:schemeClr val="accent3"/>
              </a:solidFill>
              <a:ln>
                <a:noFill/>
              </a:ln>
            </c:spPr>
            <c:extLst>
              <c:ext xmlns:c16="http://schemas.microsoft.com/office/drawing/2014/chart" uri="{C3380CC4-5D6E-409C-BE32-E72D297353CC}">
                <c16:uniqueId val="{0000000F-CB3E-478B-937B-F82809C4D263}"/>
              </c:ext>
            </c:extLst>
          </c:dPt>
          <c:dPt>
            <c:idx val="3"/>
            <c:bubble3D val="0"/>
            <c:spPr>
              <a:solidFill>
                <a:srgbClr val="005F85"/>
              </a:solidFill>
              <a:ln>
                <a:noFill/>
              </a:ln>
            </c:spPr>
            <c:extLst>
              <c:ext xmlns:c16="http://schemas.microsoft.com/office/drawing/2014/chart" uri="{C3380CC4-5D6E-409C-BE32-E72D297353CC}">
                <c16:uniqueId val="{00000012-CB3E-478B-937B-F82809C4D263}"/>
              </c:ext>
            </c:extLst>
          </c:dPt>
          <c:dPt>
            <c:idx val="4"/>
            <c:bubble3D val="0"/>
            <c:spPr>
              <a:solidFill>
                <a:srgbClr val="FAC422"/>
              </a:solidFill>
              <a:ln>
                <a:noFill/>
              </a:ln>
            </c:spPr>
            <c:extLst>
              <c:ext xmlns:c16="http://schemas.microsoft.com/office/drawing/2014/chart" uri="{C3380CC4-5D6E-409C-BE32-E72D297353CC}">
                <c16:uniqueId val="{00000013-CB3E-478B-937B-F82809C4D263}"/>
              </c:ext>
            </c:extLst>
          </c:dPt>
          <c:dPt>
            <c:idx val="5"/>
            <c:bubble3D val="0"/>
            <c:spPr>
              <a:solidFill>
                <a:schemeClr val="accent5"/>
              </a:solidFill>
              <a:ln>
                <a:noFill/>
              </a:ln>
            </c:spPr>
            <c:extLst>
              <c:ext xmlns:c16="http://schemas.microsoft.com/office/drawing/2014/chart" uri="{C3380CC4-5D6E-409C-BE32-E72D297353CC}">
                <c16:uniqueId val="{00000011-CB3E-478B-937B-F82809C4D263}"/>
              </c:ext>
            </c:extLst>
          </c:dPt>
          <c:dPt>
            <c:idx val="6"/>
            <c:bubble3D val="0"/>
            <c:spPr>
              <a:solidFill>
                <a:schemeClr val="accent6"/>
              </a:solidFill>
              <a:ln>
                <a:noFill/>
              </a:ln>
            </c:spPr>
            <c:extLst>
              <c:ext xmlns:c16="http://schemas.microsoft.com/office/drawing/2014/chart" uri="{C3380CC4-5D6E-409C-BE32-E72D297353CC}">
                <c16:uniqueId val="{00000014-CB3E-478B-937B-F82809C4D263}"/>
              </c:ext>
            </c:extLst>
          </c:dPt>
          <c:dPt>
            <c:idx val="7"/>
            <c:bubble3D val="0"/>
            <c:spPr>
              <a:solidFill>
                <a:schemeClr val="accent6"/>
              </a:solidFill>
              <a:ln>
                <a:noFill/>
              </a:ln>
            </c:spPr>
            <c:extLst>
              <c:ext xmlns:c16="http://schemas.microsoft.com/office/drawing/2014/chart" uri="{C3380CC4-5D6E-409C-BE32-E72D297353CC}">
                <c16:uniqueId val="{00000010-CB3E-478B-937B-F82809C4D263}"/>
              </c:ext>
            </c:extLst>
          </c:dPt>
          <c:cat>
            <c:strRef>
              <c:f>Sheet1!$A$4:$A$10</c:f>
              <c:strCache>
                <c:ptCount val="7"/>
                <c:pt idx="0">
                  <c:v>Accountable Care Partnership Plan (ACO Model A)</c:v>
                </c:pt>
                <c:pt idx="1">
                  <c:v>Primary Care ACO (ACO Model B</c:v>
                </c:pt>
                <c:pt idx="2">
                  <c:v>MCOs (including CarePlus)</c:v>
                </c:pt>
                <c:pt idx="3">
                  <c:v>One Care</c:v>
                </c:pt>
                <c:pt idx="4">
                  <c:v>SCO &amp; PACE</c:v>
                </c:pt>
                <c:pt idx="5">
                  <c:v>PCC</c:v>
                </c:pt>
                <c:pt idx="6">
                  <c:v>FFS, PA, TPL, OTH</c:v>
                </c:pt>
              </c:strCache>
            </c:strRef>
          </c:cat>
          <c:val>
            <c:numRef>
              <c:f>Sheet1!$B$4:$B$10</c:f>
              <c:numCache>
                <c:formatCode>_(* #,##0_);_(* \(#,##0\);_(* "-"??_);_(@_)</c:formatCode>
                <c:ptCount val="7"/>
                <c:pt idx="0">
                  <c:v>627115.47040341701</c:v>
                </c:pt>
                <c:pt idx="1">
                  <c:v>419203.12409520842</c:v>
                </c:pt>
                <c:pt idx="2">
                  <c:v>108395.0855933625</c:v>
                </c:pt>
                <c:pt idx="3">
                  <c:v>30714.90995833333</c:v>
                </c:pt>
                <c:pt idx="4" formatCode="_(* #,##0.00_);_(* \(#,##0.00\);_(* &quot;-&quot;??_);_(@_)">
                  <c:v>71218.597974999997</c:v>
                </c:pt>
                <c:pt idx="5">
                  <c:v>119991.41418655832</c:v>
                </c:pt>
                <c:pt idx="6">
                  <c:v>596624.99</c:v>
                </c:pt>
              </c:numCache>
            </c:numRef>
          </c:val>
          <c:extLst>
            <c:ext xmlns:c16="http://schemas.microsoft.com/office/drawing/2014/chart" uri="{C3380CC4-5D6E-409C-BE32-E72D297353CC}">
              <c16:uniqueId val="{0000000D-CB3E-478B-937B-F82809C4D263}"/>
            </c:ext>
          </c:extLst>
        </c:ser>
        <c:dLbls>
          <c:showLegendKey val="0"/>
          <c:showVal val="0"/>
          <c:showCatName val="0"/>
          <c:showSerName val="0"/>
          <c:showPercent val="0"/>
          <c:showBubbleSize val="0"/>
          <c:showLeaderLines val="1"/>
        </c:dLbls>
        <c:firstSliceAng val="27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2034816070527"/>
          <c:y val="0.10662432481265929"/>
          <c:w val="0.58609993293091878"/>
          <c:h val="0.79155344202898537"/>
        </c:manualLayout>
      </c:layout>
      <c:doughnutChart>
        <c:varyColors val="1"/>
        <c:ser>
          <c:idx val="0"/>
          <c:order val="0"/>
          <c:tx>
            <c:strRef>
              <c:f>Sheet1!$B$1</c:f>
              <c:strCache>
                <c:ptCount val="1"/>
                <c:pt idx="0">
                  <c:v>Massachusetts State Budget</c:v>
                </c:pt>
              </c:strCache>
            </c:strRef>
          </c:tx>
          <c:spPr>
            <a:ln>
              <a:noFill/>
            </a:ln>
          </c:spPr>
          <c:dPt>
            <c:idx val="0"/>
            <c:bubble3D val="0"/>
            <c:explosion val="16"/>
            <c:spPr>
              <a:solidFill>
                <a:schemeClr val="accent5"/>
              </a:solidFill>
              <a:ln w="19050">
                <a:noFill/>
              </a:ln>
              <a:effectLst/>
            </c:spPr>
            <c:extLst>
              <c:ext xmlns:c16="http://schemas.microsoft.com/office/drawing/2014/chart" uri="{C3380CC4-5D6E-409C-BE32-E72D297353CC}">
                <c16:uniqueId val="{00000009-5F0A-4C26-9943-45B6ABC62E99}"/>
              </c:ext>
            </c:extLst>
          </c:dPt>
          <c:dPt>
            <c:idx val="1"/>
            <c:bubble3D val="0"/>
            <c:spPr>
              <a:solidFill>
                <a:schemeClr val="accent5">
                  <a:lumMod val="50000"/>
                </a:schemeClr>
              </a:solidFill>
              <a:ln w="19050">
                <a:noFill/>
              </a:ln>
              <a:effectLst/>
            </c:spPr>
            <c:extLst>
              <c:ext xmlns:c16="http://schemas.microsoft.com/office/drawing/2014/chart" uri="{C3380CC4-5D6E-409C-BE32-E72D297353CC}">
                <c16:uniqueId val="{00000003-BDFA-46EC-8719-4914187663A2}"/>
              </c:ext>
            </c:extLst>
          </c:dPt>
          <c:dPt>
            <c:idx val="2"/>
            <c:bubble3D val="0"/>
            <c:explosion val="8"/>
            <c:spPr>
              <a:solidFill>
                <a:schemeClr val="accent2">
                  <a:lumMod val="75000"/>
                </a:schemeClr>
              </a:solidFill>
              <a:ln w="19050">
                <a:noFill/>
              </a:ln>
              <a:effectLst/>
            </c:spPr>
            <c:extLst>
              <c:ext xmlns:c16="http://schemas.microsoft.com/office/drawing/2014/chart" uri="{C3380CC4-5D6E-409C-BE32-E72D297353CC}">
                <c16:uniqueId val="{00000005-BDFA-46EC-8719-4914187663A2}"/>
              </c:ext>
            </c:extLst>
          </c:dPt>
          <c:dPt>
            <c:idx val="3"/>
            <c:bubble3D val="0"/>
            <c:spPr>
              <a:solidFill>
                <a:schemeClr val="accent4"/>
              </a:solidFill>
              <a:ln w="19050">
                <a:noFill/>
              </a:ln>
              <a:effectLst/>
            </c:spPr>
            <c:extLst>
              <c:ext xmlns:c16="http://schemas.microsoft.com/office/drawing/2014/chart" uri="{C3380CC4-5D6E-409C-BE32-E72D297353CC}">
                <c16:uniqueId val="{00000007-BDFA-46EC-8719-4914187663A2}"/>
              </c:ext>
            </c:extLst>
          </c:dPt>
          <c:cat>
            <c:strRef>
              <c:f>Sheet1!$A$2:$A$5</c:f>
              <c:strCache>
                <c:ptCount val="3"/>
                <c:pt idx="1">
                  <c:v>Federal Revenue generated by Medicaid/ CHIP/ ConnectorCare</c:v>
                </c:pt>
                <c:pt idx="2">
                  <c:v>Total State Budget</c:v>
                </c:pt>
              </c:strCache>
            </c:strRef>
          </c:cat>
          <c:val>
            <c:numRef>
              <c:f>Sheet1!$B$2:$B$5</c:f>
              <c:numCache>
                <c:formatCode>0%</c:formatCode>
                <c:ptCount val="4"/>
                <c:pt idx="1">
                  <c:v>0.26</c:v>
                </c:pt>
                <c:pt idx="2">
                  <c:v>0.74</c:v>
                </c:pt>
              </c:numCache>
            </c:numRef>
          </c:val>
          <c:extLst>
            <c:ext xmlns:c16="http://schemas.microsoft.com/office/drawing/2014/chart" uri="{C3380CC4-5D6E-409C-BE32-E72D297353CC}">
              <c16:uniqueId val="{00000000-5F0A-4C26-9943-45B6ABC62E99}"/>
            </c:ext>
          </c:extLst>
        </c:ser>
        <c:dLbls>
          <c:showLegendKey val="0"/>
          <c:showVal val="0"/>
          <c:showCatName val="0"/>
          <c:showSerName val="0"/>
          <c:showPercent val="0"/>
          <c:showBubbleSize val="0"/>
          <c:showLeaderLines val="1"/>
        </c:dLbls>
        <c:firstSliceAng val="48"/>
        <c:holeSize val="5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F86D-4ADF-B1BC-2D5C97A8AB2E}"/>
                    </c:ext>
                  </c:extLst>
                </c:dPt>
                <c:cat>
                  <c:strRef>
                    <c:extLst>
                      <c:ext uri="{02D57815-91ED-43cb-92C2-25804820EDAC}">
                        <c15:formulaRef>
                          <c15:sqref>Sheet1!$A$2:$A$5</c15:sqref>
                        </c15:formulaRef>
                      </c:ext>
                    </c:extLst>
                    <c:strCache>
                      <c:ptCount val="3"/>
                      <c:pt idx="1">
                        <c:v>Federal Revenue generated by Medicaid/ CHIP/ ConnectorCare</c:v>
                      </c:pt>
                      <c:pt idx="2">
                        <c:v>Total State Budget</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10-1C02-41C5-B7C0-AD1BCDCE519D}"/>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2034444478281"/>
          <c:y val="0.11552739267634279"/>
          <c:w val="0.58609993293091878"/>
          <c:h val="0.79155344202898537"/>
        </c:manualLayout>
      </c:layout>
      <c:doughnutChart>
        <c:varyColors val="1"/>
        <c:ser>
          <c:idx val="0"/>
          <c:order val="0"/>
          <c:tx>
            <c:strRef>
              <c:f>Sheet1!$A$1</c:f>
              <c:strCache>
                <c:ptCount val="1"/>
                <c:pt idx="0">
                  <c:v>Column1</c:v>
                </c:pt>
              </c:strCache>
            </c:strRef>
          </c:tx>
          <c:spPr>
            <a:ln>
              <a:noFill/>
            </a:ln>
          </c:spPr>
          <c:explosion val="8"/>
          <c:dPt>
            <c:idx val="0"/>
            <c:bubble3D val="0"/>
            <c:explosion val="0"/>
            <c:spPr>
              <a:solidFill>
                <a:schemeClr val="accent5">
                  <a:lumMod val="40000"/>
                  <a:lumOff val="60000"/>
                </a:schemeClr>
              </a:solidFill>
              <a:ln w="19050">
                <a:noFill/>
              </a:ln>
              <a:effectLst/>
            </c:spPr>
            <c:extLst>
              <c:ext xmlns:c16="http://schemas.microsoft.com/office/drawing/2014/chart" uri="{C3380CC4-5D6E-409C-BE32-E72D297353CC}">
                <c16:uniqueId val="{00000009-5F0A-4C26-9943-45B6ABC62E99}"/>
              </c:ext>
            </c:extLst>
          </c:dPt>
          <c:dPt>
            <c:idx val="1"/>
            <c:bubble3D val="0"/>
            <c:explosion val="0"/>
            <c:spPr>
              <a:solidFill>
                <a:schemeClr val="tx1">
                  <a:lumMod val="75000"/>
                  <a:lumOff val="25000"/>
                </a:schemeClr>
              </a:solidFill>
              <a:ln w="19050">
                <a:noFill/>
              </a:ln>
              <a:effectLst/>
            </c:spPr>
            <c:extLst>
              <c:ext xmlns:c16="http://schemas.microsoft.com/office/drawing/2014/chart" uri="{C3380CC4-5D6E-409C-BE32-E72D297353CC}">
                <c16:uniqueId val="{00000003-BDFA-46EC-8719-4914187663A2}"/>
              </c:ext>
            </c:extLst>
          </c:dPt>
          <c:dPt>
            <c:idx val="2"/>
            <c:bubble3D val="0"/>
            <c:spPr>
              <a:solidFill>
                <a:schemeClr val="accent2">
                  <a:lumMod val="75000"/>
                </a:schemeClr>
              </a:solidFill>
              <a:ln w="19050">
                <a:noFill/>
              </a:ln>
              <a:effectLst/>
            </c:spPr>
            <c:extLst>
              <c:ext xmlns:c16="http://schemas.microsoft.com/office/drawing/2014/chart" uri="{C3380CC4-5D6E-409C-BE32-E72D297353CC}">
                <c16:uniqueId val="{00000005-BDFA-46EC-8719-4914187663A2}"/>
              </c:ext>
            </c:extLst>
          </c:dPt>
          <c:dPt>
            <c:idx val="3"/>
            <c:bubble3D val="0"/>
            <c:spPr>
              <a:solidFill>
                <a:schemeClr val="accent4"/>
              </a:solidFill>
              <a:ln w="19050">
                <a:noFill/>
              </a:ln>
              <a:effectLst/>
            </c:spPr>
            <c:extLst>
              <c:ext xmlns:c16="http://schemas.microsoft.com/office/drawing/2014/chart" uri="{C3380CC4-5D6E-409C-BE32-E72D297353CC}">
                <c16:uniqueId val="{00000007-BDFA-46EC-8719-4914187663A2}"/>
              </c:ext>
            </c:extLst>
          </c:dPt>
          <c:val>
            <c:numRef>
              <c:f>Sheet1!$A$2:$A$4</c:f>
              <c:numCache>
                <c:formatCode>0%</c:formatCode>
                <c:ptCount val="3"/>
                <c:pt idx="0">
                  <c:v>0.22</c:v>
                </c:pt>
                <c:pt idx="1">
                  <c:v>0.78</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0-5F0A-4C26-9943-45B6ABC62E99}"/>
            </c:ext>
          </c:extLst>
        </c:ser>
        <c:dLbls>
          <c:showLegendKey val="0"/>
          <c:showVal val="0"/>
          <c:showCatName val="0"/>
          <c:showSerName val="0"/>
          <c:showPercent val="0"/>
          <c:showBubbleSize val="0"/>
          <c:showLeaderLines val="1"/>
        </c:dLbls>
        <c:firstSliceAng val="316"/>
        <c:holeSize val="5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F86D-4ADF-B1BC-2D5C97A8AB2E}"/>
                    </c:ext>
                  </c:extLst>
                </c:dPt>
                <c:val>
                  <c:numRef>
                    <c:extLst>
                      <c:ext uri="{02D57815-91ED-43cb-92C2-25804820EDAC}">
                        <c15:formulaRef>
                          <c15:sqref>Sheet1!#REF!</c15:sqref>
                        </c15:formulaRef>
                      </c:ext>
                    </c:extLst>
                    <c:numCache>
                      <c:formatCode>General</c:formatCode>
                      <c:ptCount val="1"/>
                      <c:pt idx="0">
                        <c:v>1</c:v>
                      </c:pt>
                    </c:numCache>
                  </c:numRef>
                </c:val>
                <c:extLst>
                  <c:ex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10-1C02-41C5-B7C0-AD1BCDCE519D}"/>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490895879925897E-2"/>
          <c:y val="3.8004422332780501E-2"/>
          <c:w val="0.92596861447789502"/>
          <c:h val="0.86705062831076496"/>
        </c:manualLayout>
      </c:layout>
      <c:lineChart>
        <c:grouping val="standard"/>
        <c:varyColors val="0"/>
        <c:ser>
          <c:idx val="0"/>
          <c:order val="0"/>
          <c:tx>
            <c:strRef>
              <c:f>Sheet1!$B$1</c:f>
              <c:strCache>
                <c:ptCount val="1"/>
                <c:pt idx="0">
                  <c:v>Current Dollars</c:v>
                </c:pt>
              </c:strCache>
            </c:strRef>
          </c:tx>
          <c:spPr>
            <a:ln>
              <a:solidFill>
                <a:schemeClr val="tx2"/>
              </a:solidFill>
            </a:ln>
          </c:spPr>
          <c:marker>
            <c:symbol val="circle"/>
            <c:size val="6"/>
            <c:spPr>
              <a:solidFill>
                <a:schemeClr val="tx2"/>
              </a:solidFill>
              <a:ln>
                <a:solidFill>
                  <a:schemeClr val="tx2"/>
                </a:solidFill>
              </a:ln>
            </c:spPr>
          </c:marker>
          <c:dLbls>
            <c:dLbl>
              <c:idx val="7"/>
              <c:layout>
                <c:manualLayout>
                  <c:x val="-5.7790719347877412E-2"/>
                  <c:y val="-4.9067160722556742E-2"/>
                </c:manualLayout>
              </c:layout>
              <c:tx>
                <c:rich>
                  <a:bodyPr/>
                  <a:lstStyle/>
                  <a:p>
                    <a:pPr>
                      <a:defRPr sz="900" b="0">
                        <a:latin typeface="+mn-lt"/>
                      </a:defRPr>
                    </a:pPr>
                    <a:fld id="{1A581F3C-D149-8242-93E5-4FF74B0F58D0}" type="VALUE">
                      <a:rPr lang="en-US" b="0" i="0">
                        <a:latin typeface="+mn-lt"/>
                      </a:rPr>
                      <a:pPr>
                        <a:defRPr sz="900" b="0">
                          <a:latin typeface="+mn-lt"/>
                        </a:defRPr>
                      </a:pPr>
                      <a:t>[VALUE]</a:t>
                    </a:fld>
                    <a:endParaRPr lang="en-US"/>
                  </a:p>
                </c:rich>
              </c:tx>
              <c:numFmt formatCode="\$#,##0.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0D-4825-AA91-62130A89118B}"/>
                </c:ext>
              </c:extLst>
            </c:dLbl>
            <c:numFmt formatCode="\$#,##0.0" sourceLinked="0"/>
            <c:spPr>
              <a:noFill/>
              <a:ln>
                <a:noFill/>
              </a:ln>
              <a:effectLst/>
            </c:spPr>
            <c:txPr>
              <a:bodyPr/>
              <a:lstStyle/>
              <a:p>
                <a:pPr>
                  <a:defRPr sz="900" b="0">
                    <a:latin typeface="+mj-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Sheet1!$B$2:$B$16</c:f>
              <c:numCache>
                <c:formatCode>0.00</c:formatCode>
                <c:ptCount val="15"/>
                <c:pt idx="0">
                  <c:v>7.5</c:v>
                </c:pt>
                <c:pt idx="1">
                  <c:v>8.1999999999999993</c:v>
                </c:pt>
                <c:pt idx="2">
                  <c:v>8.6999999999999993</c:v>
                </c:pt>
                <c:pt idx="3">
                  <c:v>9.3000000000000007</c:v>
                </c:pt>
                <c:pt idx="4">
                  <c:v>10.199999999999999</c:v>
                </c:pt>
                <c:pt idx="5">
                  <c:v>10.4</c:v>
                </c:pt>
                <c:pt idx="6">
                  <c:v>10.8</c:v>
                </c:pt>
                <c:pt idx="7">
                  <c:v>11.9</c:v>
                </c:pt>
                <c:pt idx="8">
                  <c:v>13.5</c:v>
                </c:pt>
                <c:pt idx="9">
                  <c:v>14.6</c:v>
                </c:pt>
                <c:pt idx="10">
                  <c:v>15</c:v>
                </c:pt>
                <c:pt idx="11">
                  <c:v>15.7</c:v>
                </c:pt>
                <c:pt idx="12">
                  <c:v>16.5</c:v>
                </c:pt>
                <c:pt idx="13">
                  <c:v>17</c:v>
                </c:pt>
                <c:pt idx="14">
                  <c:v>18.12</c:v>
                </c:pt>
              </c:numCache>
            </c:numRef>
          </c:val>
          <c:smooth val="0"/>
          <c:extLst>
            <c:ext xmlns:c16="http://schemas.microsoft.com/office/drawing/2014/chart" uri="{C3380CC4-5D6E-409C-BE32-E72D297353CC}">
              <c16:uniqueId val="{00000001-080D-4825-AA91-62130A89118B}"/>
            </c:ext>
          </c:extLst>
        </c:ser>
        <c:ser>
          <c:idx val="1"/>
          <c:order val="1"/>
          <c:tx>
            <c:strRef>
              <c:f>Sheet1!$C$1</c:f>
              <c:strCache>
                <c:ptCount val="1"/>
                <c:pt idx="0">
                  <c:v>Constant Dollars</c:v>
                </c:pt>
              </c:strCache>
            </c:strRef>
          </c:tx>
          <c:spPr>
            <a:ln>
              <a:solidFill>
                <a:schemeClr val="accent6"/>
              </a:solidFill>
            </a:ln>
          </c:spPr>
          <c:marker>
            <c:spPr>
              <a:solidFill>
                <a:schemeClr val="accent6"/>
              </a:solidFill>
              <a:ln>
                <a:solidFill>
                  <a:schemeClr val="accent6"/>
                </a:solidFill>
              </a:ln>
            </c:spPr>
          </c:marker>
          <c:dLbls>
            <c:numFmt formatCode="\$#,##0.0" sourceLinked="0"/>
            <c:spPr>
              <a:noFill/>
              <a:ln>
                <a:noFill/>
              </a:ln>
              <a:effectLst/>
            </c:spPr>
            <c:txPr>
              <a:bodyPr/>
              <a:lstStyle/>
              <a:p>
                <a:pPr>
                  <a:defRPr sz="900" b="0">
                    <a:latin typeface="+mj-lt"/>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Sheet1!$C$2:$C$16</c:f>
              <c:numCache>
                <c:formatCode>General</c:formatCode>
                <c:ptCount val="15"/>
                <c:pt idx="0">
                  <c:v>7.5</c:v>
                </c:pt>
                <c:pt idx="1">
                  <c:v>7.894649046577368</c:v>
                </c:pt>
                <c:pt idx="2">
                  <c:v>7.9683063526031104</c:v>
                </c:pt>
                <c:pt idx="3">
                  <c:v>8.16283498038473</c:v>
                </c:pt>
                <c:pt idx="4">
                  <c:v>8.7397767599974383</c:v>
                </c:pt>
                <c:pt idx="5">
                  <c:v>8.7700768691020503</c:v>
                </c:pt>
                <c:pt idx="6">
                  <c:v>8.8725522785735844</c:v>
                </c:pt>
                <c:pt idx="7">
                  <c:v>9.732719265494536</c:v>
                </c:pt>
                <c:pt idx="8">
                  <c:v>10.718654547611282</c:v>
                </c:pt>
                <c:pt idx="9">
                  <c:v>11.103404035733616</c:v>
                </c:pt>
                <c:pt idx="10">
                  <c:v>11.30242844590094</c:v>
                </c:pt>
                <c:pt idx="11">
                  <c:v>11.612650602409639</c:v>
                </c:pt>
                <c:pt idx="12">
                  <c:v>11.717634446630269</c:v>
                </c:pt>
                <c:pt idx="13">
                  <c:v>11.705949759743499</c:v>
                </c:pt>
                <c:pt idx="14">
                  <c:v>12.504286477298923</c:v>
                </c:pt>
              </c:numCache>
            </c:numRef>
          </c:val>
          <c:smooth val="0"/>
          <c:extLst>
            <c:ext xmlns:c16="http://schemas.microsoft.com/office/drawing/2014/chart" uri="{C3380CC4-5D6E-409C-BE32-E72D297353CC}">
              <c16:uniqueId val="{00000002-080D-4825-AA91-62130A89118B}"/>
            </c:ext>
          </c:extLst>
        </c:ser>
        <c:dLbls>
          <c:showLegendKey val="0"/>
          <c:showVal val="0"/>
          <c:showCatName val="0"/>
          <c:showSerName val="0"/>
          <c:showPercent val="0"/>
          <c:showBubbleSize val="0"/>
        </c:dLbls>
        <c:marker val="1"/>
        <c:smooth val="0"/>
        <c:axId val="247825504"/>
        <c:axId val="247825896"/>
      </c:lineChart>
      <c:catAx>
        <c:axId val="247825504"/>
        <c:scaling>
          <c:orientation val="minMax"/>
        </c:scaling>
        <c:delete val="0"/>
        <c:axPos val="b"/>
        <c:numFmt formatCode="General" sourceLinked="1"/>
        <c:majorTickMark val="none"/>
        <c:minorTickMark val="none"/>
        <c:tickLblPos val="nextTo"/>
        <c:spPr>
          <a:ln>
            <a:solidFill>
              <a:schemeClr val="bg1">
                <a:lumMod val="50000"/>
              </a:schemeClr>
            </a:solidFill>
          </a:ln>
        </c:spPr>
        <c:txPr>
          <a:bodyPr/>
          <a:lstStyle/>
          <a:p>
            <a:pPr>
              <a:defRPr sz="800" b="0">
                <a:latin typeface="+mj-lt"/>
              </a:defRPr>
            </a:pPr>
            <a:endParaRPr lang="en-US"/>
          </a:p>
        </c:txPr>
        <c:crossAx val="247825896"/>
        <c:crosses val="autoZero"/>
        <c:auto val="1"/>
        <c:lblAlgn val="ctr"/>
        <c:lblOffset val="100"/>
        <c:noMultiLvlLbl val="0"/>
      </c:catAx>
      <c:valAx>
        <c:axId val="247825896"/>
        <c:scaling>
          <c:orientation val="minMax"/>
          <c:min val="5"/>
        </c:scaling>
        <c:delete val="0"/>
        <c:axPos val="l"/>
        <c:majorGridlines>
          <c:spPr>
            <a:ln>
              <a:solidFill>
                <a:schemeClr val="bg1">
                  <a:lumMod val="85000"/>
                </a:schemeClr>
              </a:solidFill>
            </a:ln>
          </c:spPr>
        </c:majorGridlines>
        <c:numFmt formatCode="\$#,##0" sourceLinked="0"/>
        <c:majorTickMark val="out"/>
        <c:minorTickMark val="none"/>
        <c:tickLblPos val="nextTo"/>
        <c:spPr>
          <a:ln>
            <a:noFill/>
          </a:ln>
        </c:spPr>
        <c:txPr>
          <a:bodyPr/>
          <a:lstStyle/>
          <a:p>
            <a:pPr>
              <a:defRPr sz="800" b="0"/>
            </a:pPr>
            <a:endParaRPr lang="en-US"/>
          </a:p>
        </c:txPr>
        <c:crossAx val="247825504"/>
        <c:crosses val="autoZero"/>
        <c:crossBetween val="between"/>
        <c:majorUnit val="1"/>
      </c:valAx>
      <c:spPr>
        <a:noFill/>
        <a:ln w="25378">
          <a:noFill/>
        </a:ln>
      </c:spPr>
    </c:plotArea>
    <c:plotVisOnly val="1"/>
    <c:dispBlanksAs val="gap"/>
    <c:showDLblsOverMax val="0"/>
  </c:chart>
  <c:txPr>
    <a:bodyPr/>
    <a:lstStyle/>
    <a:p>
      <a:pPr>
        <a:defRPr sz="799"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0.93288</cdr:y>
    </cdr:from>
    <cdr:to>
      <cdr:x>0.94661</cdr:x>
      <cdr:y>0.99228</cdr:y>
    </cdr:to>
    <cdr:sp macro="" textlink="">
      <cdr:nvSpPr>
        <cdr:cNvPr id="2" name="TextBox 1"/>
        <cdr:cNvSpPr txBox="1"/>
      </cdr:nvSpPr>
      <cdr:spPr>
        <a:xfrm xmlns:a="http://schemas.openxmlformats.org/drawingml/2006/main">
          <a:off x="0" y="3429152"/>
          <a:ext cx="5617597" cy="2183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dirty="0">
            <a:latin typeface="DM Sans" pitchFamily="2" charset="77"/>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0.11393</cdr:x>
      <cdr:y>0.52954</cdr:y>
    </cdr:from>
    <cdr:to>
      <cdr:x>0.24323</cdr:x>
      <cdr:y>0.60563</cdr:y>
    </cdr:to>
    <cdr:sp macro="" textlink="">
      <cdr:nvSpPr>
        <cdr:cNvPr id="2" name="Rectangle 1"/>
        <cdr:cNvSpPr>
          <a:spLocks xmlns:a="http://schemas.openxmlformats.org/drawingml/2006/main" noGrp="1" noChangeArrowheads="1"/>
        </cdr:cNvSpPr>
      </cdr:nvSpPr>
      <cdr:spPr bwMode="auto">
        <a:xfrm xmlns:a="http://schemas.openxmlformats.org/drawingml/2006/main">
          <a:off x="668809" y="2243058"/>
          <a:ext cx="758952"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lgn="l" defTabSz="1019175" rtl="0" eaLnBrk="1" fontAlgn="base" hangingPunct="1">
            <a:spcBef>
              <a:spcPct val="0"/>
            </a:spcBef>
            <a:spcAft>
              <a:spcPts val="0"/>
            </a:spcAft>
            <a:buClr>
              <a:schemeClr val="tx1"/>
            </a:buClr>
            <a:buFont typeface="Wingdings" pitchFamily="2" charset="2"/>
            <a:buNone/>
            <a:defRPr sz="1000" i="1" baseline="0">
              <a:solidFill>
                <a:schemeClr val="tx1"/>
              </a:solidFill>
              <a:latin typeface="+mn-lt"/>
              <a:ea typeface="+mn-ea"/>
              <a:cs typeface="+mn-cs"/>
            </a:defRPr>
          </a:lvl1pPr>
          <a:lvl2pPr marL="571500" indent="-239713" algn="l" defTabSz="1019175" rtl="0" eaLnBrk="1" fontAlgn="base" hangingPunct="1">
            <a:spcBef>
              <a:spcPct val="0"/>
            </a:spcBef>
            <a:spcAft>
              <a:spcPts val="1200"/>
            </a:spcAft>
            <a:buClr>
              <a:schemeClr val="tx1"/>
            </a:buClr>
            <a:buFont typeface="Arial" charset="0"/>
            <a:buChar char="–"/>
            <a:defRPr sz="2200">
              <a:solidFill>
                <a:schemeClr val="tx1"/>
              </a:solidFill>
              <a:latin typeface="+mn-lt"/>
            </a:defRPr>
          </a:lvl2pPr>
          <a:lvl3pPr marL="911225" indent="-225425" algn="l" defTabSz="1019175" rtl="0" eaLnBrk="1" fontAlgn="base" hangingPunct="1">
            <a:spcBef>
              <a:spcPct val="0"/>
            </a:spcBef>
            <a:spcAft>
              <a:spcPts val="1200"/>
            </a:spcAft>
            <a:buClr>
              <a:schemeClr val="tx1"/>
            </a:buClr>
            <a:buSzPct val="75000"/>
            <a:buFont typeface="Wingdings 2" panose="05020102010507070707" pitchFamily="18" charset="2"/>
            <a:buChar char=""/>
            <a:defRPr sz="2200">
              <a:solidFill>
                <a:schemeClr val="tx1"/>
              </a:solidFill>
              <a:latin typeface="+mn-lt"/>
            </a:defRPr>
          </a:lvl3pPr>
          <a:lvl4pPr marL="1257300" indent="-228600" algn="l" defTabSz="1019175" rtl="0" eaLnBrk="1" fontAlgn="base" hangingPunct="1">
            <a:spcBef>
              <a:spcPct val="0"/>
            </a:spcBef>
            <a:spcAft>
              <a:spcPts val="1200"/>
            </a:spcAft>
            <a:buClr>
              <a:schemeClr val="tx1"/>
            </a:buClr>
            <a:buFont typeface="Arial" charset="0"/>
            <a:buChar char="–"/>
            <a:defRPr sz="2200">
              <a:solidFill>
                <a:schemeClr val="tx1"/>
              </a:solidFill>
              <a:latin typeface="+mn-lt"/>
            </a:defRPr>
          </a:lvl4pPr>
          <a:lvl5pPr marL="1546225" indent="-174625" algn="l" defTabSz="1019175" rtl="0" eaLnBrk="1" fontAlgn="base" hangingPunct="1">
            <a:spcBef>
              <a:spcPct val="0"/>
            </a:spcBef>
            <a:spcAft>
              <a:spcPts val="1200"/>
            </a:spcAft>
            <a:buClr>
              <a:schemeClr val="tx1"/>
            </a:buClr>
            <a:buFont typeface="Arial" charset="0"/>
            <a:buChar char="▪"/>
            <a:defRPr sz="2200">
              <a:solidFill>
                <a:schemeClr val="tx1"/>
              </a:solidFill>
              <a:latin typeface="+mn-lt"/>
            </a:defRPr>
          </a:lvl5pPr>
          <a:lvl6pPr marL="17018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6pPr>
          <a:lvl7pPr marL="21590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7pPr>
          <a:lvl8pPr marL="26162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8pPr>
          <a:lvl9pPr marL="30734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9pPr>
        </a:lstStyle>
        <a:p xmlns:a="http://schemas.openxmlformats.org/drawingml/2006/main">
          <a:pPr algn="ctr"/>
          <a:r>
            <a:rPr lang="en-US" altLang="en-US" sz="1400" b="1" i="0" dirty="0">
              <a:solidFill>
                <a:schemeClr val="bg1"/>
              </a:solidFill>
              <a:latin typeface="DM Sans" pitchFamily="2" charset="77"/>
            </a:rPr>
            <a:t>57%</a:t>
          </a:r>
        </a:p>
      </cdr:txBody>
    </cdr:sp>
  </cdr:relSizeAnchor>
  <cdr:relSizeAnchor xmlns:cdr="http://schemas.openxmlformats.org/drawingml/2006/chartDrawing">
    <cdr:from>
      <cdr:x>0.4432</cdr:x>
      <cdr:y>0.42729</cdr:y>
    </cdr:from>
    <cdr:to>
      <cdr:x>0.57249</cdr:x>
      <cdr:y>0.50337</cdr:y>
    </cdr:to>
    <cdr:sp macro="" textlink="">
      <cdr:nvSpPr>
        <cdr:cNvPr id="3" name="Rectangle 2"/>
        <cdr:cNvSpPr>
          <a:spLocks xmlns:a="http://schemas.openxmlformats.org/drawingml/2006/main" noGrp="1" noChangeArrowheads="1"/>
        </cdr:cNvSpPr>
      </cdr:nvSpPr>
      <cdr:spPr bwMode="auto">
        <a:xfrm xmlns:a="http://schemas.openxmlformats.org/drawingml/2006/main">
          <a:off x="2601654" y="1809921"/>
          <a:ext cx="758952"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400" b="1" dirty="0">
              <a:solidFill>
                <a:schemeClr val="bg1"/>
              </a:solidFill>
              <a:latin typeface="DM Sans" pitchFamily="2" charset="77"/>
            </a:rPr>
            <a:t>69%</a:t>
          </a:r>
        </a:p>
      </cdr:txBody>
    </cdr:sp>
  </cdr:relSizeAnchor>
  <cdr:relSizeAnchor xmlns:cdr="http://schemas.openxmlformats.org/drawingml/2006/chartDrawing">
    <cdr:from>
      <cdr:x>0.77273</cdr:x>
      <cdr:y>0.60096</cdr:y>
    </cdr:from>
    <cdr:to>
      <cdr:x>0.90106</cdr:x>
      <cdr:y>0.67704</cdr:y>
    </cdr:to>
    <cdr:sp macro="" textlink="">
      <cdr:nvSpPr>
        <cdr:cNvPr id="4" name="Rectangle 3"/>
        <cdr:cNvSpPr>
          <a:spLocks xmlns:a="http://schemas.openxmlformats.org/drawingml/2006/main" noGrp="1" noChangeArrowheads="1"/>
        </cdr:cNvSpPr>
      </cdr:nvSpPr>
      <cdr:spPr bwMode="auto">
        <a:xfrm xmlns:a="http://schemas.openxmlformats.org/drawingml/2006/main">
          <a:off x="4536021" y="2545566"/>
          <a:ext cx="753313"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400" b="1" dirty="0">
              <a:solidFill>
                <a:schemeClr val="bg1"/>
              </a:solidFill>
              <a:latin typeface="DM Sans" pitchFamily="2" charset="77"/>
            </a:rPr>
            <a:t>68%</a:t>
          </a:r>
        </a:p>
      </cdr:txBody>
    </cdr:sp>
  </cdr:relSizeAnchor>
  <cdr:relSizeAnchor xmlns:cdr="http://schemas.openxmlformats.org/drawingml/2006/chartDrawing">
    <cdr:from>
      <cdr:x>0.11393</cdr:x>
      <cdr:y>0.29414</cdr:y>
    </cdr:from>
    <cdr:to>
      <cdr:x>0.24372</cdr:x>
      <cdr:y>0.37022</cdr:y>
    </cdr:to>
    <cdr:sp macro="" textlink="">
      <cdr:nvSpPr>
        <cdr:cNvPr id="5" name="Rectangle 4"/>
        <cdr:cNvSpPr>
          <a:spLocks xmlns:a="http://schemas.openxmlformats.org/drawingml/2006/main" noGrp="1" noChangeArrowheads="1"/>
        </cdr:cNvSpPr>
      </cdr:nvSpPr>
      <cdr:spPr bwMode="auto">
        <a:xfrm xmlns:a="http://schemas.openxmlformats.org/drawingml/2006/main">
          <a:off x="668809" y="1245908"/>
          <a:ext cx="761871"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400" b="1" dirty="0">
              <a:solidFill>
                <a:schemeClr val="bg1"/>
              </a:solidFill>
              <a:latin typeface="DM Sans" pitchFamily="2" charset="77"/>
            </a:rPr>
            <a:t>25%</a:t>
          </a:r>
        </a:p>
      </cdr:txBody>
    </cdr:sp>
  </cdr:relSizeAnchor>
  <cdr:relSizeAnchor xmlns:cdr="http://schemas.openxmlformats.org/drawingml/2006/chartDrawing">
    <cdr:from>
      <cdr:x>0.4432</cdr:x>
      <cdr:y>0.04866</cdr:y>
    </cdr:from>
    <cdr:to>
      <cdr:x>0.57249</cdr:x>
      <cdr:y>0.12474</cdr:y>
    </cdr:to>
    <cdr:sp macro="" textlink="">
      <cdr:nvSpPr>
        <cdr:cNvPr id="7" name="Rectangle 6"/>
        <cdr:cNvSpPr>
          <a:spLocks xmlns:a="http://schemas.openxmlformats.org/drawingml/2006/main" noGrp="1" noChangeArrowheads="1"/>
        </cdr:cNvSpPr>
      </cdr:nvSpPr>
      <cdr:spPr bwMode="auto">
        <a:xfrm xmlns:a="http://schemas.openxmlformats.org/drawingml/2006/main">
          <a:off x="2601654" y="206128"/>
          <a:ext cx="758952"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400" b="1" dirty="0">
              <a:solidFill>
                <a:schemeClr val="bg1"/>
              </a:solidFill>
              <a:latin typeface="DM Sans" pitchFamily="2" charset="77"/>
            </a:rPr>
            <a:t>9%</a:t>
          </a:r>
        </a:p>
      </cdr:txBody>
    </cdr:sp>
  </cdr:relSizeAnchor>
  <cdr:relSizeAnchor xmlns:cdr="http://schemas.openxmlformats.org/drawingml/2006/chartDrawing">
    <cdr:from>
      <cdr:x>0.90115</cdr:x>
      <cdr:y>0.57131</cdr:y>
    </cdr:from>
    <cdr:to>
      <cdr:x>0.99461</cdr:x>
      <cdr:y>0.62217</cdr:y>
    </cdr:to>
    <cdr:sp macro="" textlink="">
      <cdr:nvSpPr>
        <cdr:cNvPr id="8" name="Rectangle 7"/>
        <cdr:cNvSpPr>
          <a:spLocks xmlns:a="http://schemas.openxmlformats.org/drawingml/2006/main" noGrp="1" noChangeArrowheads="1"/>
        </cdr:cNvSpPr>
      </cdr:nvSpPr>
      <cdr:spPr bwMode="auto">
        <a:xfrm xmlns:a="http://schemas.openxmlformats.org/drawingml/2006/main">
          <a:off x="5289854" y="2419953"/>
          <a:ext cx="548640" cy="2154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45720" tIns="0" rIns="0" bIns="0"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l"/>
          <a:r>
            <a:rPr lang="en-US" altLang="en-US" sz="1400" b="1" dirty="0">
              <a:solidFill>
                <a:schemeClr val="tx1"/>
              </a:solidFill>
              <a:latin typeface="DM Sans" pitchFamily="2" charset="77"/>
              <a:ea typeface="+mn-ea"/>
              <a:cs typeface="+mn-cs"/>
            </a:rPr>
            <a:t>20%</a:t>
          </a:r>
        </a:p>
      </cdr:txBody>
    </cdr:sp>
  </cdr:relSizeAnchor>
  <cdr:relSizeAnchor xmlns:cdr="http://schemas.openxmlformats.org/drawingml/2006/chartDrawing">
    <cdr:from>
      <cdr:x>0.11393</cdr:x>
      <cdr:y>0.37933</cdr:y>
    </cdr:from>
    <cdr:to>
      <cdr:x>0.24372</cdr:x>
      <cdr:y>0.45541</cdr:y>
    </cdr:to>
    <cdr:sp macro="" textlink="">
      <cdr:nvSpPr>
        <cdr:cNvPr id="9" name="Rectangle 8"/>
        <cdr:cNvSpPr>
          <a:spLocks xmlns:a="http://schemas.openxmlformats.org/drawingml/2006/main" noGrp="1" noChangeArrowheads="1"/>
        </cdr:cNvSpPr>
      </cdr:nvSpPr>
      <cdr:spPr bwMode="auto">
        <a:xfrm xmlns:a="http://schemas.openxmlformats.org/drawingml/2006/main">
          <a:off x="668809" y="1606769"/>
          <a:ext cx="761871"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400" b="1" dirty="0">
              <a:solidFill>
                <a:schemeClr val="tx1"/>
              </a:solidFill>
              <a:latin typeface="DM Sans" pitchFamily="2" charset="77"/>
            </a:rPr>
            <a:t>18%</a:t>
          </a:r>
        </a:p>
      </cdr:txBody>
    </cdr:sp>
  </cdr:relSizeAnchor>
  <cdr:relSizeAnchor xmlns:cdr="http://schemas.openxmlformats.org/drawingml/2006/chartDrawing">
    <cdr:from>
      <cdr:x>0.4432</cdr:x>
      <cdr:y>0.14242</cdr:y>
    </cdr:from>
    <cdr:to>
      <cdr:x>0.57249</cdr:x>
      <cdr:y>0.2185</cdr:y>
    </cdr:to>
    <cdr:sp macro="" textlink="">
      <cdr:nvSpPr>
        <cdr:cNvPr id="10" name="Rectangle 9"/>
        <cdr:cNvSpPr>
          <a:spLocks xmlns:a="http://schemas.openxmlformats.org/drawingml/2006/main" noGrp="1" noChangeArrowheads="1"/>
        </cdr:cNvSpPr>
      </cdr:nvSpPr>
      <cdr:spPr bwMode="auto">
        <a:xfrm xmlns:a="http://schemas.openxmlformats.org/drawingml/2006/main">
          <a:off x="2601654" y="603269"/>
          <a:ext cx="758952"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400" b="1" dirty="0">
              <a:solidFill>
                <a:schemeClr val="tx1"/>
              </a:solidFill>
              <a:latin typeface="DM Sans" pitchFamily="2" charset="77"/>
            </a:rPr>
            <a:t>22%</a:t>
          </a:r>
        </a:p>
      </cdr:txBody>
    </cdr:sp>
  </cdr:relSizeAnchor>
  <cdr:relSizeAnchor xmlns:cdr="http://schemas.openxmlformats.org/drawingml/2006/chartDrawing">
    <cdr:from>
      <cdr:x>0.90115</cdr:x>
      <cdr:y>0.53372</cdr:y>
    </cdr:from>
    <cdr:to>
      <cdr:x>0.99461</cdr:x>
      <cdr:y>0.58458</cdr:y>
    </cdr:to>
    <cdr:sp macro="" textlink="">
      <cdr:nvSpPr>
        <cdr:cNvPr id="11" name="Rectangle 10"/>
        <cdr:cNvSpPr>
          <a:spLocks xmlns:a="http://schemas.openxmlformats.org/drawingml/2006/main" noGrp="1" noChangeArrowheads="1"/>
        </cdr:cNvSpPr>
      </cdr:nvSpPr>
      <cdr:spPr bwMode="auto">
        <a:xfrm xmlns:a="http://schemas.openxmlformats.org/drawingml/2006/main">
          <a:off x="5289854" y="2260733"/>
          <a:ext cx="548640" cy="2154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45720" tIns="0" rIns="0" bIns="0"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altLang="en-US" sz="1400" b="1" dirty="0">
              <a:solidFill>
                <a:schemeClr val="tx1"/>
              </a:solidFill>
              <a:latin typeface="DM Sans" pitchFamily="2" charset="77"/>
            </a:rPr>
            <a:t>12%</a:t>
          </a:r>
        </a:p>
      </cdr:txBody>
    </cdr:sp>
  </cdr:relSizeAnchor>
</c:userShapes>
</file>

<file path=ppt/drawings/drawing3.xml><?xml version="1.0" encoding="utf-8"?>
<c:userShapes xmlns:c="http://schemas.openxmlformats.org/drawingml/2006/chart">
  <cdr:relSizeAnchor xmlns:cdr="http://schemas.openxmlformats.org/drawingml/2006/chartDrawing">
    <cdr:from>
      <cdr:x>0.55182</cdr:x>
      <cdr:y>0.57146</cdr:y>
    </cdr:from>
    <cdr:to>
      <cdr:x>0.55182</cdr:x>
      <cdr:y>0.57146</cdr:y>
    </cdr:to>
    <cdr:cxnSp macro="">
      <cdr:nvCxnSpPr>
        <cdr:cNvPr id="54" name="Straight Connector 53">
          <a:extLst xmlns:a="http://schemas.openxmlformats.org/drawingml/2006/main">
            <a:ext uri="{FF2B5EF4-FFF2-40B4-BE49-F238E27FC236}">
              <a16:creationId xmlns:a16="http://schemas.microsoft.com/office/drawing/2014/main" id="{B60B85DC-0C81-402F-807E-328350C3638F}"/>
            </a:ext>
          </a:extLst>
        </cdr:cNvPr>
        <cdr:cNvCxnSpPr/>
      </cdr:nvCxnSpPr>
      <cdr:spPr>
        <a:xfrm xmlns:a="http://schemas.openxmlformats.org/drawingml/2006/main">
          <a:off x="3693774" y="261271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0.52615</cdr:x>
      <cdr:y>0.53052</cdr:y>
    </cdr:from>
    <cdr:to>
      <cdr:x>0.54572</cdr:x>
      <cdr:y>0.59198</cdr:y>
    </cdr:to>
    <cdr:sp macro="" textlink="">
      <cdr:nvSpPr>
        <cdr:cNvPr id="58" name="Rectangle 57">
          <a:extLst xmlns:a="http://schemas.openxmlformats.org/drawingml/2006/main">
            <a:ext uri="{FF2B5EF4-FFF2-40B4-BE49-F238E27FC236}">
              <a16:creationId xmlns:a16="http://schemas.microsoft.com/office/drawing/2014/main" id="{8ACB6826-620E-441F-BB4B-F1B898E7DBE8}"/>
            </a:ext>
          </a:extLst>
        </cdr:cNvPr>
        <cdr:cNvSpPr/>
      </cdr:nvSpPr>
      <cdr:spPr>
        <a:xfrm xmlns:a="http://schemas.openxmlformats.org/drawingml/2006/main">
          <a:off x="3521967" y="2425551"/>
          <a:ext cx="130969" cy="280988"/>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latin typeface="DM Sans" pitchFamily="2" charset="77"/>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0.55182</cdr:x>
      <cdr:y>0.57146</cdr:y>
    </cdr:from>
    <cdr:to>
      <cdr:x>0.55182</cdr:x>
      <cdr:y>0.57146</cdr:y>
    </cdr:to>
    <cdr:cxnSp macro="">
      <cdr:nvCxnSpPr>
        <cdr:cNvPr id="54" name="Straight Connector 53">
          <a:extLst xmlns:a="http://schemas.openxmlformats.org/drawingml/2006/main">
            <a:ext uri="{FF2B5EF4-FFF2-40B4-BE49-F238E27FC236}">
              <a16:creationId xmlns:a16="http://schemas.microsoft.com/office/drawing/2014/main" id="{B60B85DC-0C81-402F-807E-328350C3638F}"/>
            </a:ext>
          </a:extLst>
        </cdr:cNvPr>
        <cdr:cNvCxnSpPr/>
      </cdr:nvCxnSpPr>
      <cdr:spPr>
        <a:xfrm xmlns:a="http://schemas.openxmlformats.org/drawingml/2006/main">
          <a:off x="3693774" y="261271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0.52615</cdr:x>
      <cdr:y>0.53052</cdr:y>
    </cdr:from>
    <cdr:to>
      <cdr:x>0.54572</cdr:x>
      <cdr:y>0.59198</cdr:y>
    </cdr:to>
    <cdr:sp macro="" textlink="">
      <cdr:nvSpPr>
        <cdr:cNvPr id="58" name="Rectangle 57">
          <a:extLst xmlns:a="http://schemas.openxmlformats.org/drawingml/2006/main">
            <a:ext uri="{FF2B5EF4-FFF2-40B4-BE49-F238E27FC236}">
              <a16:creationId xmlns:a16="http://schemas.microsoft.com/office/drawing/2014/main" id="{8ACB6826-620E-441F-BB4B-F1B898E7DBE8}"/>
            </a:ext>
          </a:extLst>
        </cdr:cNvPr>
        <cdr:cNvSpPr/>
      </cdr:nvSpPr>
      <cdr:spPr>
        <a:xfrm xmlns:a="http://schemas.openxmlformats.org/drawingml/2006/main">
          <a:off x="3521967" y="2425551"/>
          <a:ext cx="130969" cy="280988"/>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latin typeface="DM Sans" pitchFamily="2" charset="77"/>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0.55182</cdr:x>
      <cdr:y>0.57146</cdr:y>
    </cdr:from>
    <cdr:to>
      <cdr:x>0.55182</cdr:x>
      <cdr:y>0.57146</cdr:y>
    </cdr:to>
    <cdr:cxnSp macro="">
      <cdr:nvCxnSpPr>
        <cdr:cNvPr id="54" name="Straight Connector 53">
          <a:extLst xmlns:a="http://schemas.openxmlformats.org/drawingml/2006/main">
            <a:ext uri="{FF2B5EF4-FFF2-40B4-BE49-F238E27FC236}">
              <a16:creationId xmlns:a16="http://schemas.microsoft.com/office/drawing/2014/main" id="{B60B85DC-0C81-402F-807E-328350C3638F}"/>
            </a:ext>
          </a:extLst>
        </cdr:cNvPr>
        <cdr:cNvCxnSpPr/>
      </cdr:nvCxnSpPr>
      <cdr:spPr>
        <a:xfrm xmlns:a="http://schemas.openxmlformats.org/drawingml/2006/main">
          <a:off x="3693774" y="261271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0.55182</cdr:x>
      <cdr:y>0.57146</cdr:y>
    </cdr:from>
    <cdr:to>
      <cdr:x>0.55182</cdr:x>
      <cdr:y>0.57146</cdr:y>
    </cdr:to>
    <cdr:cxnSp macro="">
      <cdr:nvCxnSpPr>
        <cdr:cNvPr id="54" name="Straight Connector 53">
          <a:extLst xmlns:a="http://schemas.openxmlformats.org/drawingml/2006/main">
            <a:ext uri="{FF2B5EF4-FFF2-40B4-BE49-F238E27FC236}">
              <a16:creationId xmlns:a16="http://schemas.microsoft.com/office/drawing/2014/main" id="{B60B85DC-0C81-402F-807E-328350C3638F}"/>
            </a:ext>
          </a:extLst>
        </cdr:cNvPr>
        <cdr:cNvCxnSpPr/>
      </cdr:nvCxnSpPr>
      <cdr:spPr>
        <a:xfrm xmlns:a="http://schemas.openxmlformats.org/drawingml/2006/main">
          <a:off x="3693774" y="261271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0.52615</cdr:x>
      <cdr:y>0.53052</cdr:y>
    </cdr:from>
    <cdr:to>
      <cdr:x>0.54572</cdr:x>
      <cdr:y>0.59198</cdr:y>
    </cdr:to>
    <cdr:sp macro="" textlink="">
      <cdr:nvSpPr>
        <cdr:cNvPr id="58" name="Rectangle 57">
          <a:extLst xmlns:a="http://schemas.openxmlformats.org/drawingml/2006/main">
            <a:ext uri="{FF2B5EF4-FFF2-40B4-BE49-F238E27FC236}">
              <a16:creationId xmlns:a16="http://schemas.microsoft.com/office/drawing/2014/main" id="{8ACB6826-620E-441F-BB4B-F1B898E7DBE8}"/>
            </a:ext>
          </a:extLst>
        </cdr:cNvPr>
        <cdr:cNvSpPr/>
      </cdr:nvSpPr>
      <cdr:spPr>
        <a:xfrm xmlns:a="http://schemas.openxmlformats.org/drawingml/2006/main">
          <a:off x="3521967" y="2425551"/>
          <a:ext cx="130969" cy="280988"/>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latin typeface="DM Sans" pitchFamily="2" charset="77"/>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7735" cy="461488"/>
          </a:xfrm>
          <a:prstGeom prst="rect">
            <a:avLst/>
          </a:prstGeom>
        </p:spPr>
        <p:txBody>
          <a:bodyPr vert="horz" lIns="91104" tIns="45550" rIns="91104" bIns="45550" rtlCol="0"/>
          <a:lstStyle>
            <a:lvl1pPr algn="l">
              <a:defRPr sz="1200"/>
            </a:lvl1pPr>
          </a:lstStyle>
          <a:p>
            <a:endParaRPr lang="en-US" dirty="0">
              <a:latin typeface="DM Sans" pitchFamily="2" charset="77"/>
            </a:endParaRPr>
          </a:p>
        </p:txBody>
      </p:sp>
      <p:sp>
        <p:nvSpPr>
          <p:cNvPr id="3" name="Date Placeholder 2"/>
          <p:cNvSpPr>
            <a:spLocks noGrp="1"/>
          </p:cNvSpPr>
          <p:nvPr>
            <p:ph type="dt" sz="quarter" idx="1"/>
          </p:nvPr>
        </p:nvSpPr>
        <p:spPr>
          <a:xfrm>
            <a:off x="3971085" y="1"/>
            <a:ext cx="3037735" cy="461488"/>
          </a:xfrm>
          <a:prstGeom prst="rect">
            <a:avLst/>
          </a:prstGeom>
        </p:spPr>
        <p:txBody>
          <a:bodyPr vert="horz" lIns="91104" tIns="45550" rIns="91104" bIns="45550" rtlCol="0"/>
          <a:lstStyle>
            <a:lvl1pPr algn="r">
              <a:defRPr sz="1200"/>
            </a:lvl1pPr>
          </a:lstStyle>
          <a:p>
            <a:fld id="{8D0E4EC6-396E-460F-A583-A0C11BBAF3D7}" type="datetimeFigureOut">
              <a:rPr lang="en-US" smtClean="0">
                <a:latin typeface="DM Sans" pitchFamily="2" charset="77"/>
              </a:rPr>
              <a:t>10/25/2022</a:t>
            </a:fld>
            <a:endParaRPr lang="en-US" dirty="0">
              <a:latin typeface="DM Sans" pitchFamily="2" charset="77"/>
            </a:endParaRPr>
          </a:p>
        </p:txBody>
      </p:sp>
      <p:sp>
        <p:nvSpPr>
          <p:cNvPr id="4" name="Footer Placeholder 3"/>
          <p:cNvSpPr>
            <a:spLocks noGrp="1"/>
          </p:cNvSpPr>
          <p:nvPr>
            <p:ph type="ftr" sz="quarter" idx="2"/>
          </p:nvPr>
        </p:nvSpPr>
        <p:spPr>
          <a:xfrm>
            <a:off x="4" y="8773016"/>
            <a:ext cx="3037735" cy="461488"/>
          </a:xfrm>
          <a:prstGeom prst="rect">
            <a:avLst/>
          </a:prstGeom>
        </p:spPr>
        <p:txBody>
          <a:bodyPr vert="horz" lIns="91104" tIns="45550" rIns="91104" bIns="45550" rtlCol="0" anchor="b"/>
          <a:lstStyle>
            <a:lvl1pPr algn="l">
              <a:defRPr sz="1200"/>
            </a:lvl1pPr>
          </a:lstStyle>
          <a:p>
            <a:endParaRPr lang="en-US" dirty="0">
              <a:latin typeface="DM Sans" pitchFamily="2" charset="77"/>
            </a:endParaRPr>
          </a:p>
        </p:txBody>
      </p:sp>
      <p:sp>
        <p:nvSpPr>
          <p:cNvPr id="5" name="Slide Number Placeholder 4"/>
          <p:cNvSpPr>
            <a:spLocks noGrp="1"/>
          </p:cNvSpPr>
          <p:nvPr>
            <p:ph type="sldNum" sz="quarter" idx="3"/>
          </p:nvPr>
        </p:nvSpPr>
        <p:spPr>
          <a:xfrm>
            <a:off x="3971085" y="8773016"/>
            <a:ext cx="3037735" cy="461488"/>
          </a:xfrm>
          <a:prstGeom prst="rect">
            <a:avLst/>
          </a:prstGeom>
        </p:spPr>
        <p:txBody>
          <a:bodyPr vert="horz" lIns="91104" tIns="45550" rIns="91104" bIns="45550" rtlCol="0" anchor="b"/>
          <a:lstStyle>
            <a:lvl1pPr algn="r">
              <a:defRPr sz="1200"/>
            </a:lvl1pPr>
          </a:lstStyle>
          <a:p>
            <a:fld id="{594744C6-C052-44B7-814F-E4E5A1FCEE03}" type="slidenum">
              <a:rPr lang="en-US" smtClean="0">
                <a:latin typeface="DM Sans" pitchFamily="2" charset="77"/>
              </a:rPr>
              <a:t>‹#›</a:t>
            </a:fld>
            <a:endParaRPr lang="en-US" dirty="0">
              <a:latin typeface="DM Sans" pitchFamily="2" charset="77"/>
            </a:endParaRPr>
          </a:p>
        </p:txBody>
      </p:sp>
    </p:spTree>
    <p:extLst>
      <p:ext uri="{BB962C8B-B14F-4D97-AF65-F5344CB8AC3E}">
        <p14:creationId xmlns:p14="http://schemas.microsoft.com/office/powerpoint/2010/main" val="979161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3037840" cy="460542"/>
          </a:xfrm>
          <a:prstGeom prst="rect">
            <a:avLst/>
          </a:prstGeom>
          <a:noFill/>
          <a:ln w="9525">
            <a:noFill/>
            <a:miter lim="800000"/>
            <a:headEnd/>
            <a:tailEnd/>
          </a:ln>
        </p:spPr>
        <p:txBody>
          <a:bodyPr vert="horz" wrap="square" lIns="92962" tIns="46480" rIns="92962" bIns="46480" numCol="1" anchor="t" anchorCtr="0" compatLnSpc="1">
            <a:prstTxWarp prst="textNoShape">
              <a:avLst/>
            </a:prstTxWarp>
          </a:bodyPr>
          <a:lstStyle>
            <a:lvl1pPr defTabSz="879356">
              <a:defRPr sz="1200" b="0" i="0">
                <a:latin typeface="DM Sans" pitchFamily="2" charset="77"/>
              </a:defRPr>
            </a:lvl1pPr>
          </a:lstStyle>
          <a:p>
            <a:endParaRPr lang="en-US" dirty="0"/>
          </a:p>
        </p:txBody>
      </p:sp>
      <p:sp>
        <p:nvSpPr>
          <p:cNvPr id="3075" name="Rectangle 3"/>
          <p:cNvSpPr>
            <a:spLocks noGrp="1" noChangeArrowheads="1"/>
          </p:cNvSpPr>
          <p:nvPr>
            <p:ph type="dt" idx="1"/>
          </p:nvPr>
        </p:nvSpPr>
        <p:spPr bwMode="auto">
          <a:xfrm>
            <a:off x="3970944" y="1"/>
            <a:ext cx="3037840" cy="460542"/>
          </a:xfrm>
          <a:prstGeom prst="rect">
            <a:avLst/>
          </a:prstGeom>
          <a:noFill/>
          <a:ln w="9525">
            <a:noFill/>
            <a:miter lim="800000"/>
            <a:headEnd/>
            <a:tailEnd/>
          </a:ln>
        </p:spPr>
        <p:txBody>
          <a:bodyPr vert="horz" wrap="square" lIns="92962" tIns="46480" rIns="92962" bIns="46480" numCol="1" anchor="t" anchorCtr="0" compatLnSpc="1">
            <a:prstTxWarp prst="textNoShape">
              <a:avLst/>
            </a:prstTxWarp>
          </a:bodyPr>
          <a:lstStyle>
            <a:lvl1pPr algn="r" defTabSz="879356">
              <a:defRPr sz="1200" b="0" i="0">
                <a:latin typeface="DM Sans" pitchFamily="2" charset="77"/>
              </a:defRPr>
            </a:lvl1pPr>
          </a:lstStyle>
          <a:p>
            <a:endParaRPr lang="en-US" dirty="0"/>
          </a:p>
        </p:txBody>
      </p:sp>
      <p:sp>
        <p:nvSpPr>
          <p:cNvPr id="31748" name="Rectangle 4"/>
          <p:cNvSpPr>
            <a:spLocks noGrp="1" noRot="1" noChangeAspect="1" noChangeArrowheads="1" noTextEdit="1"/>
          </p:cNvSpPr>
          <p:nvPr>
            <p:ph type="sldImg" idx="2"/>
          </p:nvPr>
        </p:nvSpPr>
        <p:spPr bwMode="auto">
          <a:xfrm>
            <a:off x="1196975" y="692150"/>
            <a:ext cx="4619625"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custDataLst>
              <p:tags r:id="rId2"/>
            </p:custDataLst>
          </p:nvPr>
        </p:nvSpPr>
        <p:spPr bwMode="auto">
          <a:xfrm>
            <a:off x="701040" y="4387770"/>
            <a:ext cx="5608320" cy="4154343"/>
          </a:xfrm>
          <a:prstGeom prst="rect">
            <a:avLst/>
          </a:prstGeom>
          <a:noFill/>
          <a:ln w="9525">
            <a:noFill/>
            <a:miter lim="800000"/>
            <a:headEnd/>
            <a:tailEnd/>
          </a:ln>
        </p:spPr>
        <p:txBody>
          <a:bodyPr vert="horz" wrap="square" lIns="92962" tIns="46480" rIns="92962" bIns="4648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1" y="8773961"/>
            <a:ext cx="3037840" cy="460542"/>
          </a:xfrm>
          <a:prstGeom prst="rect">
            <a:avLst/>
          </a:prstGeom>
          <a:noFill/>
          <a:ln w="9525">
            <a:noFill/>
            <a:miter lim="800000"/>
            <a:headEnd/>
            <a:tailEnd/>
          </a:ln>
        </p:spPr>
        <p:txBody>
          <a:bodyPr vert="horz" wrap="square" lIns="92962" tIns="46480" rIns="92962" bIns="46480" numCol="1" anchor="b" anchorCtr="0" compatLnSpc="1">
            <a:prstTxWarp prst="textNoShape">
              <a:avLst/>
            </a:prstTxWarp>
          </a:bodyPr>
          <a:lstStyle>
            <a:lvl1pPr defTabSz="879356">
              <a:defRPr sz="1200" b="0" i="0">
                <a:latin typeface="DM Sans" pitchFamily="2" charset="77"/>
              </a:defRPr>
            </a:lvl1pPr>
          </a:lstStyle>
          <a:p>
            <a:endParaRPr lang="en-US" dirty="0"/>
          </a:p>
        </p:txBody>
      </p:sp>
      <p:sp>
        <p:nvSpPr>
          <p:cNvPr id="3079" name="Rectangle 7"/>
          <p:cNvSpPr>
            <a:spLocks noGrp="1" noChangeArrowheads="1"/>
          </p:cNvSpPr>
          <p:nvPr>
            <p:ph type="sldNum" sz="quarter" idx="5"/>
          </p:nvPr>
        </p:nvSpPr>
        <p:spPr bwMode="auto">
          <a:xfrm>
            <a:off x="3970944" y="8773961"/>
            <a:ext cx="3037840" cy="460542"/>
          </a:xfrm>
          <a:prstGeom prst="rect">
            <a:avLst/>
          </a:prstGeom>
          <a:noFill/>
          <a:ln w="9525">
            <a:noFill/>
            <a:miter lim="800000"/>
            <a:headEnd/>
            <a:tailEnd/>
          </a:ln>
        </p:spPr>
        <p:txBody>
          <a:bodyPr vert="horz" wrap="square" lIns="92962" tIns="46480" rIns="92962" bIns="46480" numCol="1" anchor="b" anchorCtr="0" compatLnSpc="1">
            <a:prstTxWarp prst="textNoShape">
              <a:avLst/>
            </a:prstTxWarp>
          </a:bodyPr>
          <a:lstStyle>
            <a:lvl1pPr algn="r" defTabSz="879356">
              <a:defRPr sz="1200" b="0" i="0">
                <a:latin typeface="DM Sans" pitchFamily="2" charset="77"/>
              </a:defRPr>
            </a:lvl1pPr>
          </a:lstStyle>
          <a:p>
            <a:fld id="{DF4560D8-4A04-46AD-91F2-6D265BAAB409}" type="slidenum">
              <a:rPr lang="en-US" smtClean="0"/>
              <a:pPr/>
              <a:t>‹#›</a:t>
            </a:fld>
            <a:endParaRPr lang="en-US" dirty="0"/>
          </a:p>
        </p:txBody>
      </p:sp>
    </p:spTree>
    <p:extLst>
      <p:ext uri="{BB962C8B-B14F-4D97-AF65-F5344CB8AC3E}">
        <p14:creationId xmlns:p14="http://schemas.microsoft.com/office/powerpoint/2010/main" val="937890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DM Sans" pitchFamily="2" charset="77"/>
        <a:ea typeface="+mn-ea"/>
        <a:cs typeface="Arial" charset="0"/>
      </a:defRPr>
    </a:lvl1pPr>
    <a:lvl2pPr marL="457200" algn="l" rtl="0" eaLnBrk="0" fontAlgn="base" hangingPunct="0">
      <a:spcBef>
        <a:spcPct val="30000"/>
      </a:spcBef>
      <a:spcAft>
        <a:spcPct val="0"/>
      </a:spcAft>
      <a:defRPr sz="1200" b="0" i="0" kern="1200">
        <a:solidFill>
          <a:schemeClr val="tx1"/>
        </a:solidFill>
        <a:latin typeface="DM Sans" pitchFamily="2" charset="77"/>
        <a:ea typeface="+mn-ea"/>
        <a:cs typeface="Arial" charset="0"/>
      </a:defRPr>
    </a:lvl2pPr>
    <a:lvl3pPr marL="914400" algn="l" rtl="0" eaLnBrk="0" fontAlgn="base" hangingPunct="0">
      <a:spcBef>
        <a:spcPct val="30000"/>
      </a:spcBef>
      <a:spcAft>
        <a:spcPct val="0"/>
      </a:spcAft>
      <a:defRPr sz="1200" b="0" i="0" kern="1200">
        <a:solidFill>
          <a:schemeClr val="tx1"/>
        </a:solidFill>
        <a:latin typeface="DM Sans" pitchFamily="2" charset="77"/>
        <a:ea typeface="+mn-ea"/>
        <a:cs typeface="Arial" charset="0"/>
      </a:defRPr>
    </a:lvl3pPr>
    <a:lvl4pPr marL="1371600" algn="l" rtl="0" eaLnBrk="0" fontAlgn="base" hangingPunct="0">
      <a:spcBef>
        <a:spcPct val="30000"/>
      </a:spcBef>
      <a:spcAft>
        <a:spcPct val="0"/>
      </a:spcAft>
      <a:defRPr sz="1200" b="0" i="0" kern="1200">
        <a:solidFill>
          <a:schemeClr val="tx1"/>
        </a:solidFill>
        <a:latin typeface="DM Sans" pitchFamily="2" charset="77"/>
        <a:ea typeface="+mn-ea"/>
        <a:cs typeface="Arial" charset="0"/>
      </a:defRPr>
    </a:lvl4pPr>
    <a:lvl5pPr marL="1828800" algn="l" rtl="0" eaLnBrk="0" fontAlgn="base" hangingPunct="0">
      <a:spcBef>
        <a:spcPct val="30000"/>
      </a:spcBef>
      <a:spcAft>
        <a:spcPct val="0"/>
      </a:spcAft>
      <a:defRPr sz="1200" b="0" i="0" kern="1200">
        <a:solidFill>
          <a:schemeClr val="tx1"/>
        </a:solidFill>
        <a:latin typeface="DM Sans" pitchFamily="2" charset="77"/>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a:ln/>
        </p:spPr>
      </p:sp>
      <p:sp>
        <p:nvSpPr>
          <p:cNvPr id="101378" name="Rectangle 3"/>
          <p:cNvSpPr>
            <a:spLocks noGrp="1"/>
          </p:cNvSpPr>
          <p:nvPr>
            <p:ph type="body" idx="1"/>
          </p:nvPr>
        </p:nvSpPr>
        <p:spPr>
          <a:noFill/>
          <a:ln/>
        </p:spPr>
        <p:txBody>
          <a:bodyPr/>
          <a:lstStyle/>
          <a:p>
            <a:pPr eaLnBrk="1" hangingPunct="1"/>
            <a:endParaRPr lang="en-US">
              <a:ea typeface="ＭＳ Ｐゴシック"/>
              <a:cs typeface="ＭＳ Ｐゴシック"/>
            </a:endParaRPr>
          </a:p>
        </p:txBody>
      </p:sp>
    </p:spTree>
    <p:extLst>
      <p:ext uri="{BB962C8B-B14F-4D97-AF65-F5344CB8AC3E}">
        <p14:creationId xmlns:p14="http://schemas.microsoft.com/office/powerpoint/2010/main" val="310710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p:txBody>
          <a:bodyPr/>
          <a:lstStyle/>
          <a:p>
            <a:endParaRPr lang="en-US" dirty="0"/>
          </a:p>
        </p:txBody>
      </p:sp>
      <p:sp>
        <p:nvSpPr>
          <p:cNvPr id="41987" name="Slide Number Placeholder 3"/>
          <p:cNvSpPr>
            <a:spLocks noGrp="1"/>
          </p:cNvSpPr>
          <p:nvPr>
            <p:ph type="sldNum" sz="quarter" idx="5"/>
          </p:nvPr>
        </p:nvSpPr>
        <p:spPr>
          <a:noFill/>
        </p:spPr>
        <p:txBody>
          <a:bodyPr/>
          <a:lstStyle/>
          <a:p>
            <a:fld id="{1847FFA5-EF85-4E05-9903-21837ED25A64}" type="slidenum">
              <a:rPr lang="en-US"/>
              <a:pPr/>
              <a:t>9</a:t>
            </a:fld>
            <a:endParaRPr lang="en-US" dirty="0"/>
          </a:p>
        </p:txBody>
      </p:sp>
    </p:spTree>
    <p:extLst>
      <p:ext uri="{BB962C8B-B14F-4D97-AF65-F5344CB8AC3E}">
        <p14:creationId xmlns:p14="http://schemas.microsoft.com/office/powerpoint/2010/main" val="194080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p:txBody>
          <a:bodyPr/>
          <a:lstStyle/>
          <a:p>
            <a:endParaRPr lang="en-US" dirty="0"/>
          </a:p>
        </p:txBody>
      </p:sp>
      <p:sp>
        <p:nvSpPr>
          <p:cNvPr id="41987" name="Slide Number Placeholder 3"/>
          <p:cNvSpPr>
            <a:spLocks noGrp="1"/>
          </p:cNvSpPr>
          <p:nvPr>
            <p:ph type="sldNum" sz="quarter" idx="5"/>
          </p:nvPr>
        </p:nvSpPr>
        <p:spPr>
          <a:noFill/>
        </p:spPr>
        <p:txBody>
          <a:bodyPr/>
          <a:lstStyle/>
          <a:p>
            <a:fld id="{1847FFA5-EF85-4E05-9903-21837ED25A64}" type="slidenum">
              <a:rPr lang="en-US"/>
              <a:pPr/>
              <a:t>10</a:t>
            </a:fld>
            <a:endParaRPr lang="en-US" dirty="0"/>
          </a:p>
        </p:txBody>
      </p:sp>
    </p:spTree>
    <p:extLst>
      <p:ext uri="{BB962C8B-B14F-4D97-AF65-F5344CB8AC3E}">
        <p14:creationId xmlns:p14="http://schemas.microsoft.com/office/powerpoint/2010/main" val="1049833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p:txBody>
          <a:bodyPr/>
          <a:lstStyle/>
          <a:p>
            <a:endParaRPr lang="en-US" dirty="0"/>
          </a:p>
        </p:txBody>
      </p:sp>
      <p:sp>
        <p:nvSpPr>
          <p:cNvPr id="41987" name="Slide Number Placeholder 3"/>
          <p:cNvSpPr>
            <a:spLocks noGrp="1"/>
          </p:cNvSpPr>
          <p:nvPr>
            <p:ph type="sldNum" sz="quarter" idx="5"/>
          </p:nvPr>
        </p:nvSpPr>
        <p:spPr>
          <a:noFill/>
        </p:spPr>
        <p:txBody>
          <a:bodyPr/>
          <a:lstStyle/>
          <a:p>
            <a:fld id="{1847FFA5-EF85-4E05-9903-21837ED25A64}" type="slidenum">
              <a:rPr lang="en-US">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50764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p:txBody>
          <a:bodyPr/>
          <a:lstStyle/>
          <a:p>
            <a:endParaRPr lang="en-US" dirty="0"/>
          </a:p>
        </p:txBody>
      </p:sp>
      <p:sp>
        <p:nvSpPr>
          <p:cNvPr id="54275" name="Slide Number Placeholder 3"/>
          <p:cNvSpPr>
            <a:spLocks noGrp="1"/>
          </p:cNvSpPr>
          <p:nvPr>
            <p:ph type="sldNum" sz="quarter" idx="5"/>
          </p:nvPr>
        </p:nvSpPr>
        <p:spPr>
          <a:noFill/>
        </p:spPr>
        <p:txBody>
          <a:bodyPr/>
          <a:lstStyle/>
          <a:p>
            <a:fld id="{46F66BEF-7056-447A-A69D-3EE5595B33DE}" type="slidenum">
              <a:rPr lang="en-US">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63848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p:txBody>
          <a:bodyPr/>
          <a:lstStyle/>
          <a:p>
            <a:endParaRPr lang="en-US" dirty="0"/>
          </a:p>
        </p:txBody>
      </p:sp>
      <p:sp>
        <p:nvSpPr>
          <p:cNvPr id="48131" name="Slide Number Placeholder 3"/>
          <p:cNvSpPr>
            <a:spLocks noGrp="1"/>
          </p:cNvSpPr>
          <p:nvPr>
            <p:ph type="sldNum" sz="quarter" idx="5"/>
          </p:nvPr>
        </p:nvSpPr>
        <p:spPr>
          <a:noFill/>
        </p:spPr>
        <p:txBody>
          <a:bodyPr/>
          <a:lstStyle/>
          <a:p>
            <a:fld id="{E5E13DF8-F966-4DBE-A164-DE87B6742CFA}" type="slidenum">
              <a:rPr lang="en-US"/>
              <a:pPr/>
              <a:t>13</a:t>
            </a:fld>
            <a:endParaRPr lang="en-US" dirty="0"/>
          </a:p>
        </p:txBody>
      </p:sp>
    </p:spTree>
    <p:extLst>
      <p:ext uri="{BB962C8B-B14F-4D97-AF65-F5344CB8AC3E}">
        <p14:creationId xmlns:p14="http://schemas.microsoft.com/office/powerpoint/2010/main" val="155258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p:txBody>
          <a:bodyPr/>
          <a:lstStyle/>
          <a:p>
            <a:endParaRPr lang="en-US" dirty="0">
              <a:ea typeface="Source Sans Pro Light"/>
            </a:endParaRPr>
          </a:p>
        </p:txBody>
      </p:sp>
      <p:sp>
        <p:nvSpPr>
          <p:cNvPr id="44035" name="Slide Number Placeholder 3"/>
          <p:cNvSpPr>
            <a:spLocks noGrp="1"/>
          </p:cNvSpPr>
          <p:nvPr>
            <p:ph type="sldNum" sz="quarter" idx="5"/>
          </p:nvPr>
        </p:nvSpPr>
        <p:spPr>
          <a:noFill/>
        </p:spPr>
        <p:txBody>
          <a:bodyPr/>
          <a:lstStyle/>
          <a:p>
            <a:fld id="{248FDC56-54AE-460A-8908-9868356D2F30}" type="slidenum">
              <a:rPr lang="en-US">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08643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15</a:t>
            </a:fld>
            <a:endParaRPr lang="en-US" dirty="0"/>
          </a:p>
        </p:txBody>
      </p:sp>
    </p:spTree>
    <p:extLst>
      <p:ext uri="{BB962C8B-B14F-4D97-AF65-F5344CB8AC3E}">
        <p14:creationId xmlns:p14="http://schemas.microsoft.com/office/powerpoint/2010/main" val="1955347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16</a:t>
            </a:fld>
            <a:endParaRPr lang="en-US" dirty="0"/>
          </a:p>
        </p:txBody>
      </p:sp>
    </p:spTree>
    <p:extLst>
      <p:ext uri="{BB962C8B-B14F-4D97-AF65-F5344CB8AC3E}">
        <p14:creationId xmlns:p14="http://schemas.microsoft.com/office/powerpoint/2010/main" val="4090270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60D8-4A04-46AD-91F2-6D265BAAB409}" type="slidenum">
              <a:rPr lang="en-US" smtClean="0"/>
              <a:pPr/>
              <a:t>17</a:t>
            </a:fld>
            <a:endParaRPr lang="en-US" dirty="0"/>
          </a:p>
        </p:txBody>
      </p:sp>
    </p:spTree>
    <p:extLst>
      <p:ext uri="{BB962C8B-B14F-4D97-AF65-F5344CB8AC3E}">
        <p14:creationId xmlns:p14="http://schemas.microsoft.com/office/powerpoint/2010/main" val="678297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p:txBody>
          <a:bodyPr/>
          <a:lstStyle/>
          <a:p>
            <a:endParaRPr lang="en-US" dirty="0"/>
          </a:p>
        </p:txBody>
      </p:sp>
      <p:sp>
        <p:nvSpPr>
          <p:cNvPr id="62467" name="Slide Number Placeholder 3"/>
          <p:cNvSpPr>
            <a:spLocks noGrp="1"/>
          </p:cNvSpPr>
          <p:nvPr>
            <p:ph type="sldNum" sz="quarter" idx="5"/>
          </p:nvPr>
        </p:nvSpPr>
        <p:spPr>
          <a:noFill/>
        </p:spPr>
        <p:txBody>
          <a:bodyPr/>
          <a:lstStyle/>
          <a:p>
            <a:fld id="{73728A0A-5DC4-47E4-A1EA-722D7B1A50A3}" type="slidenum">
              <a:rPr lang="en-US"/>
              <a:pPr/>
              <a:t>18</a:t>
            </a:fld>
            <a:endParaRPr lang="en-US" dirty="0"/>
          </a:p>
        </p:txBody>
      </p:sp>
    </p:spTree>
    <p:extLst>
      <p:ext uri="{BB962C8B-B14F-4D97-AF65-F5344CB8AC3E}">
        <p14:creationId xmlns:p14="http://schemas.microsoft.com/office/powerpoint/2010/main" val="111236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p:txBody>
          <a:bodyPr/>
          <a:lstStyle/>
          <a:p>
            <a:endParaRPr lang="en-US" dirty="0"/>
          </a:p>
        </p:txBody>
      </p:sp>
      <p:sp>
        <p:nvSpPr>
          <p:cNvPr id="35843" name="Slide Number Placeholder 3"/>
          <p:cNvSpPr>
            <a:spLocks noGrp="1"/>
          </p:cNvSpPr>
          <p:nvPr>
            <p:ph type="sldNum" sz="quarter" idx="5"/>
          </p:nvPr>
        </p:nvSpPr>
        <p:spPr>
          <a:noFill/>
        </p:spPr>
        <p:txBody>
          <a:bodyPr/>
          <a:lstStyle/>
          <a:p>
            <a:fld id="{9F27DAEE-751A-4E19-BF1A-002F38D370B7}" type="slidenum">
              <a:rPr lang="en-US"/>
              <a:pPr/>
              <a:t>1</a:t>
            </a:fld>
            <a:endParaRPr lang="en-US" dirty="0"/>
          </a:p>
        </p:txBody>
      </p:sp>
    </p:spTree>
    <p:extLst>
      <p:ext uri="{BB962C8B-B14F-4D97-AF65-F5344CB8AC3E}">
        <p14:creationId xmlns:p14="http://schemas.microsoft.com/office/powerpoint/2010/main" val="2975181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19</a:t>
            </a:fld>
            <a:endParaRPr lang="en-US" dirty="0"/>
          </a:p>
        </p:txBody>
      </p:sp>
    </p:spTree>
    <p:extLst>
      <p:ext uri="{BB962C8B-B14F-4D97-AF65-F5344CB8AC3E}">
        <p14:creationId xmlns:p14="http://schemas.microsoft.com/office/powerpoint/2010/main" val="1685782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dirty="0"/>
          </a:p>
        </p:txBody>
      </p:sp>
      <p:sp>
        <p:nvSpPr>
          <p:cNvPr id="58371" name="Slide Number Placeholder 3"/>
          <p:cNvSpPr>
            <a:spLocks noGrp="1"/>
          </p:cNvSpPr>
          <p:nvPr>
            <p:ph type="sldNum" sz="quarter" idx="5"/>
          </p:nvPr>
        </p:nvSpPr>
        <p:spPr>
          <a:noFill/>
        </p:spPr>
        <p:txBody>
          <a:bodyPr/>
          <a:lstStyle/>
          <a:p>
            <a:fld id="{A07EB903-830B-4FDF-95D0-23EF74F5F8C0}" type="slidenum">
              <a:rPr lang="en-US">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531140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dirty="0"/>
          </a:p>
        </p:txBody>
      </p:sp>
      <p:sp>
        <p:nvSpPr>
          <p:cNvPr id="58371" name="Slide Number Placeholder 3"/>
          <p:cNvSpPr>
            <a:spLocks noGrp="1"/>
          </p:cNvSpPr>
          <p:nvPr>
            <p:ph type="sldNum" sz="quarter" idx="5"/>
          </p:nvPr>
        </p:nvSpPr>
        <p:spPr>
          <a:noFill/>
        </p:spPr>
        <p:txBody>
          <a:bodyPr/>
          <a:lstStyle/>
          <a:p>
            <a:fld id="{A07EB903-830B-4FDF-95D0-23EF74F5F8C0}" type="slidenum">
              <a:rPr lang="en-US">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161932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dirty="0"/>
          </a:p>
        </p:txBody>
      </p:sp>
      <p:sp>
        <p:nvSpPr>
          <p:cNvPr id="58371" name="Slide Number Placeholder 3"/>
          <p:cNvSpPr>
            <a:spLocks noGrp="1"/>
          </p:cNvSpPr>
          <p:nvPr>
            <p:ph type="sldNum" sz="quarter" idx="5"/>
          </p:nvPr>
        </p:nvSpPr>
        <p:spPr>
          <a:noFill/>
        </p:spPr>
        <p:txBody>
          <a:bodyPr/>
          <a:lstStyle/>
          <a:p>
            <a:pPr>
              <a:defRPr/>
            </a:pPr>
            <a:fld id="{A07EB903-830B-4FDF-95D0-23EF74F5F8C0}" type="slidenum">
              <a:rPr lang="en-US">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42875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p:txBody>
          <a:bodyPr/>
          <a:lstStyle/>
          <a:p>
            <a:endParaRPr lang="en-US" dirty="0"/>
          </a:p>
        </p:txBody>
      </p:sp>
      <p:sp>
        <p:nvSpPr>
          <p:cNvPr id="68611" name="Slide Number Placeholder 3"/>
          <p:cNvSpPr>
            <a:spLocks noGrp="1"/>
          </p:cNvSpPr>
          <p:nvPr>
            <p:ph type="sldNum" sz="quarter" idx="5"/>
          </p:nvPr>
        </p:nvSpPr>
        <p:spPr>
          <a:noFill/>
        </p:spPr>
        <p:txBody>
          <a:bodyPr/>
          <a:lstStyle/>
          <a:p>
            <a:fld id="{9B825DBD-8913-46E8-906E-7DC86F81E498}" type="slidenum">
              <a:rPr lang="en-US"/>
              <a:pPr/>
              <a:t>23</a:t>
            </a:fld>
            <a:endParaRPr lang="en-US" dirty="0"/>
          </a:p>
        </p:txBody>
      </p:sp>
    </p:spTree>
    <p:extLst>
      <p:ext uri="{BB962C8B-B14F-4D97-AF65-F5344CB8AC3E}">
        <p14:creationId xmlns:p14="http://schemas.microsoft.com/office/powerpoint/2010/main" val="3436737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p:txBody>
          <a:bodyPr/>
          <a:lstStyle/>
          <a:p>
            <a:endParaRPr lang="en-US" dirty="0"/>
          </a:p>
        </p:txBody>
      </p:sp>
      <p:sp>
        <p:nvSpPr>
          <p:cNvPr id="74755" name="Slide Number Placeholder 3"/>
          <p:cNvSpPr>
            <a:spLocks noGrp="1"/>
          </p:cNvSpPr>
          <p:nvPr>
            <p:ph type="sldNum" sz="quarter" idx="5"/>
          </p:nvPr>
        </p:nvSpPr>
        <p:spPr>
          <a:noFill/>
        </p:spPr>
        <p:txBody>
          <a:bodyPr/>
          <a:lstStyle/>
          <a:p>
            <a:fld id="{1ACB0933-CCC7-4436-844C-DD3191B9015B}" type="slidenum">
              <a:rPr lang="en-US"/>
              <a:pPr/>
              <a:t>24</a:t>
            </a:fld>
            <a:endParaRPr lang="en-US" dirty="0"/>
          </a:p>
        </p:txBody>
      </p:sp>
    </p:spTree>
    <p:extLst>
      <p:ext uri="{BB962C8B-B14F-4D97-AF65-F5344CB8AC3E}">
        <p14:creationId xmlns:p14="http://schemas.microsoft.com/office/powerpoint/2010/main" val="1210734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p:txBody>
          <a:bodyPr/>
          <a:lstStyle/>
          <a:p>
            <a:endParaRPr lang="en-US" dirty="0"/>
          </a:p>
        </p:txBody>
      </p:sp>
      <p:sp>
        <p:nvSpPr>
          <p:cNvPr id="76803" name="Slide Number Placeholder 3"/>
          <p:cNvSpPr>
            <a:spLocks noGrp="1"/>
          </p:cNvSpPr>
          <p:nvPr>
            <p:ph type="sldNum" sz="quarter" idx="5"/>
          </p:nvPr>
        </p:nvSpPr>
        <p:spPr>
          <a:noFill/>
        </p:spPr>
        <p:txBody>
          <a:bodyPr/>
          <a:lstStyle/>
          <a:p>
            <a:fld id="{DC2D7819-4FA4-49AE-98CD-E4ACFC85B138}" type="slidenum">
              <a:rPr lang="en-US"/>
              <a:pPr/>
              <a:t>25</a:t>
            </a:fld>
            <a:endParaRPr lang="en-US" dirty="0"/>
          </a:p>
        </p:txBody>
      </p:sp>
    </p:spTree>
    <p:extLst>
      <p:ext uri="{BB962C8B-B14F-4D97-AF65-F5344CB8AC3E}">
        <p14:creationId xmlns:p14="http://schemas.microsoft.com/office/powerpoint/2010/main" val="3414734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p:txBody>
          <a:bodyPr/>
          <a:lstStyle/>
          <a:p>
            <a:pPr defTabSz="912937">
              <a:defRPr/>
            </a:pPr>
            <a:endParaRPr lang="en-US" dirty="0"/>
          </a:p>
        </p:txBody>
      </p:sp>
      <p:sp>
        <p:nvSpPr>
          <p:cNvPr id="62467" name="Slide Number Placeholder 3"/>
          <p:cNvSpPr>
            <a:spLocks noGrp="1"/>
          </p:cNvSpPr>
          <p:nvPr>
            <p:ph type="sldNum" sz="quarter" idx="5"/>
          </p:nvPr>
        </p:nvSpPr>
        <p:spPr>
          <a:noFill/>
        </p:spPr>
        <p:txBody>
          <a:bodyPr/>
          <a:lstStyle/>
          <a:p>
            <a:pPr>
              <a:defRPr/>
            </a:pPr>
            <a:fld id="{73728A0A-5DC4-47E4-A1EA-722D7B1A50A3}" type="slidenum">
              <a:rPr lang="en-US">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1364256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dirty="0"/>
          </a:p>
        </p:txBody>
      </p:sp>
      <p:sp>
        <p:nvSpPr>
          <p:cNvPr id="58371" name="Slide Number Placeholder 3"/>
          <p:cNvSpPr>
            <a:spLocks noGrp="1"/>
          </p:cNvSpPr>
          <p:nvPr>
            <p:ph type="sldNum" sz="quarter" idx="5"/>
          </p:nvPr>
        </p:nvSpPr>
        <p:spPr>
          <a:noFill/>
        </p:spPr>
        <p:txBody>
          <a:bodyPr/>
          <a:lstStyle/>
          <a:p>
            <a:pPr>
              <a:defRPr/>
            </a:pPr>
            <a:fld id="{A07EB903-830B-4FDF-95D0-23EF74F5F8C0}" type="slidenum">
              <a:rPr lang="en-US">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862023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dirty="0"/>
          </a:p>
        </p:txBody>
      </p:sp>
      <p:sp>
        <p:nvSpPr>
          <p:cNvPr id="58371" name="Slide Number Placeholder 3"/>
          <p:cNvSpPr>
            <a:spLocks noGrp="1"/>
          </p:cNvSpPr>
          <p:nvPr>
            <p:ph type="sldNum" sz="quarter" idx="5"/>
          </p:nvPr>
        </p:nvSpPr>
        <p:spPr>
          <a:noFill/>
        </p:spPr>
        <p:txBody>
          <a:bodyPr/>
          <a:lstStyle/>
          <a:p>
            <a:pPr>
              <a:defRPr/>
            </a:pPr>
            <a:fld id="{A07EB903-830B-4FDF-95D0-23EF74F5F8C0}" type="slidenum">
              <a:rPr lang="en-US">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307093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p:txBody>
          <a:bodyPr/>
          <a:lstStyle/>
          <a:p>
            <a:endParaRPr lang="en-US" dirty="0"/>
          </a:p>
        </p:txBody>
      </p:sp>
      <p:sp>
        <p:nvSpPr>
          <p:cNvPr id="35843" name="Slide Number Placeholder 3"/>
          <p:cNvSpPr>
            <a:spLocks noGrp="1"/>
          </p:cNvSpPr>
          <p:nvPr>
            <p:ph type="sldNum" sz="quarter" idx="5"/>
          </p:nvPr>
        </p:nvSpPr>
        <p:spPr>
          <a:noFill/>
        </p:spPr>
        <p:txBody>
          <a:bodyPr/>
          <a:lstStyle/>
          <a:p>
            <a:fld id="{9F27DAEE-751A-4E19-BF1A-002F38D370B7}" type="slidenum">
              <a:rPr lang="en-US"/>
              <a:pPr/>
              <a:t>2</a:t>
            </a:fld>
            <a:endParaRPr lang="en-US" dirty="0"/>
          </a:p>
        </p:txBody>
      </p:sp>
    </p:spTree>
    <p:extLst>
      <p:ext uri="{BB962C8B-B14F-4D97-AF65-F5344CB8AC3E}">
        <p14:creationId xmlns:p14="http://schemas.microsoft.com/office/powerpoint/2010/main" val="4204428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29</a:t>
            </a:fld>
            <a:endParaRPr lang="en-US" dirty="0"/>
          </a:p>
        </p:txBody>
      </p:sp>
    </p:spTree>
    <p:extLst>
      <p:ext uri="{BB962C8B-B14F-4D97-AF65-F5344CB8AC3E}">
        <p14:creationId xmlns:p14="http://schemas.microsoft.com/office/powerpoint/2010/main" val="3336214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30</a:t>
            </a:fld>
            <a:endParaRPr lang="en-US" dirty="0"/>
          </a:p>
        </p:txBody>
      </p:sp>
    </p:spTree>
    <p:extLst>
      <p:ext uri="{BB962C8B-B14F-4D97-AF65-F5344CB8AC3E}">
        <p14:creationId xmlns:p14="http://schemas.microsoft.com/office/powerpoint/2010/main" val="1384916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31</a:t>
            </a:fld>
            <a:endParaRPr lang="en-US" dirty="0"/>
          </a:p>
        </p:txBody>
      </p:sp>
    </p:spTree>
    <p:extLst>
      <p:ext uri="{BB962C8B-B14F-4D97-AF65-F5344CB8AC3E}">
        <p14:creationId xmlns:p14="http://schemas.microsoft.com/office/powerpoint/2010/main" val="1299655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32</a:t>
            </a:fld>
            <a:endParaRPr lang="en-US" dirty="0"/>
          </a:p>
        </p:txBody>
      </p:sp>
    </p:spTree>
    <p:extLst>
      <p:ext uri="{BB962C8B-B14F-4D97-AF65-F5344CB8AC3E}">
        <p14:creationId xmlns:p14="http://schemas.microsoft.com/office/powerpoint/2010/main" val="2841724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33</a:t>
            </a:fld>
            <a:endParaRPr lang="en-US" dirty="0"/>
          </a:p>
        </p:txBody>
      </p:sp>
    </p:spTree>
    <p:extLst>
      <p:ext uri="{BB962C8B-B14F-4D97-AF65-F5344CB8AC3E}">
        <p14:creationId xmlns:p14="http://schemas.microsoft.com/office/powerpoint/2010/main" val="282229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34</a:t>
            </a:fld>
            <a:endParaRPr lang="en-US" dirty="0"/>
          </a:p>
        </p:txBody>
      </p:sp>
    </p:spTree>
    <p:extLst>
      <p:ext uri="{BB962C8B-B14F-4D97-AF65-F5344CB8AC3E}">
        <p14:creationId xmlns:p14="http://schemas.microsoft.com/office/powerpoint/2010/main" val="727115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35</a:t>
            </a:fld>
            <a:endParaRPr lang="en-US" dirty="0"/>
          </a:p>
        </p:txBody>
      </p:sp>
    </p:spTree>
    <p:extLst>
      <p:ext uri="{BB962C8B-B14F-4D97-AF65-F5344CB8AC3E}">
        <p14:creationId xmlns:p14="http://schemas.microsoft.com/office/powerpoint/2010/main" val="1558770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36</a:t>
            </a:fld>
            <a:endParaRPr lang="en-US" dirty="0"/>
          </a:p>
        </p:txBody>
      </p:sp>
    </p:spTree>
    <p:extLst>
      <p:ext uri="{BB962C8B-B14F-4D97-AF65-F5344CB8AC3E}">
        <p14:creationId xmlns:p14="http://schemas.microsoft.com/office/powerpoint/2010/main" val="4174601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dirty="0"/>
          </a:p>
        </p:txBody>
      </p:sp>
      <p:sp>
        <p:nvSpPr>
          <p:cNvPr id="58371" name="Slide Number Placeholder 3"/>
          <p:cNvSpPr>
            <a:spLocks noGrp="1"/>
          </p:cNvSpPr>
          <p:nvPr>
            <p:ph type="sldNum" sz="quarter" idx="5"/>
          </p:nvPr>
        </p:nvSpPr>
        <p:spPr>
          <a:noFill/>
        </p:spPr>
        <p:txBody>
          <a:bodyPr/>
          <a:lstStyle/>
          <a:p>
            <a:fld id="{A07EB903-830B-4FDF-95D0-23EF74F5F8C0}" type="slidenum">
              <a:rPr lang="en-US">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218699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38</a:t>
            </a:fld>
            <a:endParaRPr lang="en-US" dirty="0"/>
          </a:p>
        </p:txBody>
      </p:sp>
    </p:spTree>
    <p:extLst>
      <p:ext uri="{BB962C8B-B14F-4D97-AF65-F5344CB8AC3E}">
        <p14:creationId xmlns:p14="http://schemas.microsoft.com/office/powerpoint/2010/main" val="2136911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3</a:t>
            </a:fld>
            <a:endParaRPr lang="en-US" dirty="0"/>
          </a:p>
        </p:txBody>
      </p:sp>
    </p:spTree>
    <p:extLst>
      <p:ext uri="{BB962C8B-B14F-4D97-AF65-F5344CB8AC3E}">
        <p14:creationId xmlns:p14="http://schemas.microsoft.com/office/powerpoint/2010/main" val="2143878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39</a:t>
            </a:fld>
            <a:endParaRPr lang="en-US" dirty="0"/>
          </a:p>
        </p:txBody>
      </p:sp>
    </p:spTree>
    <p:extLst>
      <p:ext uri="{BB962C8B-B14F-4D97-AF65-F5344CB8AC3E}">
        <p14:creationId xmlns:p14="http://schemas.microsoft.com/office/powerpoint/2010/main" val="9540454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40</a:t>
            </a:fld>
            <a:endParaRPr lang="en-US" dirty="0"/>
          </a:p>
        </p:txBody>
      </p:sp>
    </p:spTree>
    <p:extLst>
      <p:ext uri="{BB962C8B-B14F-4D97-AF65-F5344CB8AC3E}">
        <p14:creationId xmlns:p14="http://schemas.microsoft.com/office/powerpoint/2010/main" val="637536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a:ln/>
        </p:spPr>
      </p:sp>
      <p:sp>
        <p:nvSpPr>
          <p:cNvPr id="101378" name="Rectangle 3"/>
          <p:cNvSpPr>
            <a:spLocks noGrp="1"/>
          </p:cNvSpPr>
          <p:nvPr>
            <p:ph type="body" idx="1"/>
          </p:nvPr>
        </p:nvSpPr>
        <p:spPr>
          <a:noFill/>
          <a:ln/>
        </p:spPr>
        <p:txBody>
          <a:bodyPr/>
          <a:lstStyle/>
          <a:p>
            <a:pPr eaLnBrk="1" hangingPunct="1"/>
            <a:endParaRPr lang="en-US">
              <a:ea typeface="ＭＳ Ｐゴシック"/>
              <a:cs typeface="ＭＳ Ｐゴシック"/>
            </a:endParaRPr>
          </a:p>
        </p:txBody>
      </p:sp>
    </p:spTree>
    <p:extLst>
      <p:ext uri="{BB962C8B-B14F-4D97-AF65-F5344CB8AC3E}">
        <p14:creationId xmlns:p14="http://schemas.microsoft.com/office/powerpoint/2010/main" val="22373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4</a:t>
            </a:fld>
            <a:endParaRPr lang="en-US" dirty="0"/>
          </a:p>
        </p:txBody>
      </p:sp>
    </p:spTree>
    <p:extLst>
      <p:ext uri="{BB962C8B-B14F-4D97-AF65-F5344CB8AC3E}">
        <p14:creationId xmlns:p14="http://schemas.microsoft.com/office/powerpoint/2010/main" val="3482969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4560D8-4A04-46AD-91F2-6D265BAAB409}" type="slidenum">
              <a:rPr lang="en-US" smtClean="0"/>
              <a:pPr/>
              <a:t>5</a:t>
            </a:fld>
            <a:endParaRPr lang="en-US" dirty="0"/>
          </a:p>
        </p:txBody>
      </p:sp>
    </p:spTree>
    <p:extLst>
      <p:ext uri="{BB962C8B-B14F-4D97-AF65-F5344CB8AC3E}">
        <p14:creationId xmlns:p14="http://schemas.microsoft.com/office/powerpoint/2010/main" val="4117190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6</a:t>
            </a:fld>
            <a:endParaRPr lang="en-US" dirty="0"/>
          </a:p>
        </p:txBody>
      </p:sp>
    </p:spTree>
    <p:extLst>
      <p:ext uri="{BB962C8B-B14F-4D97-AF65-F5344CB8AC3E}">
        <p14:creationId xmlns:p14="http://schemas.microsoft.com/office/powerpoint/2010/main" val="649841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7</a:t>
            </a:fld>
            <a:endParaRPr lang="en-US" dirty="0"/>
          </a:p>
        </p:txBody>
      </p:sp>
    </p:spTree>
    <p:extLst>
      <p:ext uri="{BB962C8B-B14F-4D97-AF65-F5344CB8AC3E}">
        <p14:creationId xmlns:p14="http://schemas.microsoft.com/office/powerpoint/2010/main" val="3450890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8</a:t>
            </a:fld>
            <a:endParaRPr lang="en-US" dirty="0"/>
          </a:p>
        </p:txBody>
      </p:sp>
    </p:spTree>
    <p:extLst>
      <p:ext uri="{BB962C8B-B14F-4D97-AF65-F5344CB8AC3E}">
        <p14:creationId xmlns:p14="http://schemas.microsoft.com/office/powerpoint/2010/main" val="235887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85046C58-CB94-4042-8288-B900F3566336}" type="slidenum">
              <a:rPr lang="en-US" smtClean="0"/>
              <a:pPr>
                <a:defRPr/>
              </a:pPr>
              <a:t>‹#›</a:t>
            </a:fld>
            <a:endParaRPr lang="en-US" dirty="0"/>
          </a:p>
        </p:txBody>
      </p:sp>
    </p:spTree>
    <p:extLst>
      <p:ext uri="{BB962C8B-B14F-4D97-AF65-F5344CB8AC3E}">
        <p14:creationId xmlns:p14="http://schemas.microsoft.com/office/powerpoint/2010/main" val="167607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B641BB3-EB7C-45D4-8426-3E1C446F4A2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52FF2353-2A72-49B4-9122-A3EFF5B12DD2}"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C334147-9E03-4BC8-A725-83A50B326840}"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4pPr>
              <a:defRPr b="0" i="0">
                <a:latin typeface="DM Sans" pitchFamily="2" charset="77"/>
              </a:defRPr>
            </a:lvl4pPr>
            <a:lvl5pPr>
              <a:defRPr b="0" i="0">
                <a:latin typeface="DM Sa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533E511-8713-4DB1-948F-E7B3FC7EE587}"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dirty="0"/>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D579719-E722-45EB-91D0-9CD7761E7792}"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3909278F-C404-41BF-9C98-282AEB53CEB7}"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A5A74A3-E919-4E8C-BFA4-AA5C0EF2A440}"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4pPr>
              <a:defRPr b="0" i="0">
                <a:latin typeface="DM Sans" pitchFamily="2" charset="77"/>
              </a:defRPr>
            </a:lvl4pPr>
            <a:lvl5pPr>
              <a:defRPr b="0" i="0">
                <a:latin typeface="DM Sa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BD7153A-5758-40C4-8129-301D4A48CA78}"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dirty="0"/>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E16FE05-51A1-41C7-A92E-97A082AD623A}"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98DE22B-4263-4BFF-ACBC-61ECD6A6765C}"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dirty="0"/>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5EA75D3-6468-4286-AED6-BD54300FDEA6}" type="slidenum">
              <a:rPr lang="en-US" smtClean="0"/>
              <a:pPr>
                <a:defRPr/>
              </a:pPr>
              <a:t>‹#›</a:t>
            </a:fld>
            <a:endParaRPr lang="en-US" dirty="0"/>
          </a:p>
        </p:txBody>
      </p:sp>
    </p:spTree>
    <p:extLst>
      <p:ext uri="{BB962C8B-B14F-4D97-AF65-F5344CB8AC3E}">
        <p14:creationId xmlns:p14="http://schemas.microsoft.com/office/powerpoint/2010/main" val="1542261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9817FA2-4044-4466-91D3-C9D00F816C9C}"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B496A6CF-2FAA-4A49-8C6F-DBBE4957E9D6}"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dirty="0"/>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5BA704C-10C8-41C6-8A10-A2CDBA500618}"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8B451C3F-FCE9-4A4B-9CF4-80439A02AEF4}"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B76BFD3-D2E8-43B9-B4DA-6B379D5C7713}"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CCA14E6-9853-4DC9-8120-76486375C0BE}" type="slidenum">
              <a:rPr lang="en-US" smtClean="0"/>
              <a:pPr>
                <a:defRPr/>
              </a:pPr>
              <a:t>‹#›</a:t>
            </a:fld>
            <a:endParaRPr lang="en-US" dirty="0"/>
          </a:p>
        </p:txBody>
      </p:sp>
    </p:spTree>
    <p:extLst>
      <p:ext uri="{BB962C8B-B14F-4D97-AF65-F5344CB8AC3E}">
        <p14:creationId xmlns:p14="http://schemas.microsoft.com/office/powerpoint/2010/main" val="62074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C5E8B20-FB4F-498F-A646-BAF4D86DC9D2}" type="slidenum">
              <a:rPr lang="en-US" smtClean="0"/>
              <a:pPr>
                <a:defRPr/>
              </a:pPr>
              <a:t>‹#›</a:t>
            </a:fld>
            <a:endParaRPr lang="en-US" dirty="0"/>
          </a:p>
        </p:txBody>
      </p:sp>
    </p:spTree>
    <p:extLst>
      <p:ext uri="{BB962C8B-B14F-4D97-AF65-F5344CB8AC3E}">
        <p14:creationId xmlns:p14="http://schemas.microsoft.com/office/powerpoint/2010/main" val="2890709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85046C58-CB94-4042-8288-B900F3566336}"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dirty="0"/>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5EA75D3-6468-4286-AED6-BD54300FDEA6}"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CCA14E6-9853-4DC9-8120-76486375C0B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C5E8B20-FB4F-498F-A646-BAF4D86DC9D2}"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602304DC-BD07-407C-970E-19B247DFBB9A}"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7418"/>
            <a:ext cx="8229600" cy="82296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dirty="0"/>
              <a:t>CLICK TO EDIT MASTER TITLE STYLE</a:t>
            </a:r>
          </a:p>
        </p:txBody>
      </p:sp>
      <p:sp>
        <p:nvSpPr>
          <p:cNvPr id="6147" name="Rectangle 3"/>
          <p:cNvSpPr>
            <a:spLocks noGrp="1" noChangeArrowheads="1"/>
          </p:cNvSpPr>
          <p:nvPr>
            <p:ph type="body" idx="1"/>
          </p:nvPr>
        </p:nvSpPr>
        <p:spPr bwMode="auto">
          <a:xfrm>
            <a:off x="457200" y="1191819"/>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01009030-7EAE-4164-8AE0-314A094C708F}" type="slidenum">
              <a:rPr lang="en-US" smtClean="0"/>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sz="1600" b="0" i="0" dirty="0">
              <a:latin typeface="DM Sans" pitchFamily="2" charset="77"/>
            </a:endParaRPr>
          </a:p>
        </p:txBody>
      </p:sp>
      <p:sp>
        <p:nvSpPr>
          <p:cNvPr id="9" name="Line 7"/>
          <p:cNvSpPr>
            <a:spLocks noChangeShapeType="1"/>
          </p:cNvSpPr>
          <p:nvPr/>
        </p:nvSpPr>
        <p:spPr bwMode="auto">
          <a:xfrm>
            <a:off x="455613" y="1100378"/>
            <a:ext cx="8229600" cy="0"/>
          </a:xfrm>
          <a:prstGeom prst="line">
            <a:avLst/>
          </a:prstGeom>
          <a:noFill/>
          <a:ln w="38100">
            <a:solidFill>
              <a:schemeClr val="accent1"/>
            </a:solidFill>
            <a:round/>
            <a:headEnd/>
            <a:tailEnd/>
          </a:ln>
        </p:spPr>
        <p:txBody>
          <a:bodyPr/>
          <a:lstStyle/>
          <a:p>
            <a:pPr>
              <a:defRPr/>
            </a:pPr>
            <a:endParaRPr lang="en-US" sz="1600" b="0" i="0" dirty="0">
              <a:latin typeface="DM Sans" pitchFamily="2" charset="77"/>
            </a:endParaRPr>
          </a:p>
        </p:txBody>
      </p:sp>
      <p:sp>
        <p:nvSpPr>
          <p:cNvPr id="16" name="Rectangle 6"/>
          <p:cNvSpPr txBox="1">
            <a:spLocks noChangeArrowheads="1"/>
          </p:cNvSpPr>
          <p:nvPr/>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dirty="0">
                <a:solidFill>
                  <a:schemeClr val="accent2">
                    <a:lumMod val="50000"/>
                  </a:schemeClr>
                </a:solidFill>
                <a:latin typeface="+mn-lt"/>
              </a:rPr>
              <a:t>October 2022</a:t>
            </a:r>
            <a:endParaRPr lang="en-US" sz="800" b="0" i="0" dirty="0">
              <a:solidFill>
                <a:schemeClr val="accent2">
                  <a:lumMod val="50000"/>
                </a:schemeClr>
              </a:solidFill>
              <a:latin typeface="+mn-lt"/>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dirty="0">
                <a:solidFill>
                  <a:schemeClr val="tx2"/>
                </a:solidFill>
                <a:latin typeface="+mj-lt"/>
              </a:rPr>
              <a:t>MASSACHUSETTS MEDICAID POLICY INSTITUTE</a:t>
            </a:r>
          </a:p>
        </p:txBody>
      </p:sp>
    </p:spTree>
    <p:extLst>
      <p:ext uri="{BB962C8B-B14F-4D97-AF65-F5344CB8AC3E}">
        <p14:creationId xmlns:p14="http://schemas.microsoft.com/office/powerpoint/2010/main" val="3099832735"/>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1450" indent="-171450" algn="l" rtl="0" eaLnBrk="0" fontAlgn="base" hangingPunct="0">
        <a:spcBef>
          <a:spcPts val="600"/>
        </a:spcBef>
        <a:spcAft>
          <a:spcPct val="0"/>
        </a:spcAft>
        <a:buClr>
          <a:schemeClr val="tx2"/>
        </a:buClr>
        <a:buFont typeface="Wingdings" pitchFamily="2" charset="2"/>
        <a:buChar char="§"/>
        <a:defRPr sz="1400" b="0" i="0">
          <a:solidFill>
            <a:schemeClr val="tx1"/>
          </a:solidFill>
          <a:latin typeface="+mn-lt"/>
          <a:ea typeface="+mn-ea"/>
          <a:cs typeface="+mn-cs"/>
        </a:defRPr>
      </a:lvl1pPr>
      <a:lvl2pPr marL="398463" indent="-171450" algn="l" rtl="0" eaLnBrk="0" fontAlgn="base" hangingPunct="0">
        <a:spcBef>
          <a:spcPct val="20000"/>
        </a:spcBef>
        <a:spcAft>
          <a:spcPct val="0"/>
        </a:spcAft>
        <a:buClr>
          <a:schemeClr val="tx2"/>
        </a:buClr>
        <a:buChar char="–"/>
        <a:defRPr sz="1200" b="0" i="0">
          <a:solidFill>
            <a:schemeClr val="tx1"/>
          </a:solidFill>
          <a:latin typeface="+mn-lt"/>
          <a:cs typeface="+mn-cs"/>
        </a:defRPr>
      </a:lvl2pPr>
      <a:lvl3pPr marL="569913" indent="-107950" algn="l" rtl="0" eaLnBrk="0" fontAlgn="base" hangingPunct="0">
        <a:spcBef>
          <a:spcPct val="20000"/>
        </a:spcBef>
        <a:spcAft>
          <a:spcPct val="0"/>
        </a:spcAft>
        <a:buClr>
          <a:schemeClr val="tx2"/>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320"/>
            <a:ext cx="8229600" cy="82296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dirty="0"/>
              <a:t>CLICK TO EDIT MASTER TITLE STYLE</a:t>
            </a:r>
          </a:p>
        </p:txBody>
      </p:sp>
      <p:sp>
        <p:nvSpPr>
          <p:cNvPr id="6147" name="Rectangle 3"/>
          <p:cNvSpPr>
            <a:spLocks noGrp="1" noChangeArrowheads="1"/>
          </p:cNvSpPr>
          <p:nvPr>
            <p:ph type="body" idx="1"/>
          </p:nvPr>
        </p:nvSpPr>
        <p:spPr bwMode="auto">
          <a:xfrm>
            <a:off x="457200" y="1188721"/>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01009030-7EAE-4164-8AE0-314A094C708F}" type="slidenum">
              <a:rPr lang="en-US" smtClean="0"/>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b="0" i="0" dirty="0">
              <a:latin typeface="DM Sans" pitchFamily="2" charset="77"/>
            </a:endParaRPr>
          </a:p>
        </p:txBody>
      </p:sp>
      <p:sp>
        <p:nvSpPr>
          <p:cNvPr id="9" name="Line 7"/>
          <p:cNvSpPr>
            <a:spLocks noChangeShapeType="1"/>
          </p:cNvSpPr>
          <p:nvPr/>
        </p:nvSpPr>
        <p:spPr bwMode="auto">
          <a:xfrm>
            <a:off x="455613" y="1097280"/>
            <a:ext cx="8229600" cy="0"/>
          </a:xfrm>
          <a:prstGeom prst="line">
            <a:avLst/>
          </a:prstGeom>
          <a:noFill/>
          <a:ln w="38100">
            <a:solidFill>
              <a:schemeClr val="accent1"/>
            </a:solidFill>
            <a:round/>
            <a:headEnd/>
            <a:tailEnd/>
          </a:ln>
        </p:spPr>
        <p:txBody>
          <a:bodyPr/>
          <a:lstStyle/>
          <a:p>
            <a:pPr>
              <a:defRPr/>
            </a:pPr>
            <a:endParaRPr lang="en-US" sz="1600" b="0" i="0" dirty="0">
              <a:latin typeface="+mj-lt"/>
            </a:endParaRPr>
          </a:p>
        </p:txBody>
      </p:sp>
      <p:sp>
        <p:nvSpPr>
          <p:cNvPr id="8" name="Rectangle 5"/>
          <p:cNvSpPr>
            <a:spLocks noChangeArrowheads="1"/>
          </p:cNvSpPr>
          <p:nvPr/>
        </p:nvSpPr>
        <p:spPr bwMode="auto">
          <a:xfrm>
            <a:off x="455613" y="0"/>
            <a:ext cx="1646237" cy="274320"/>
          </a:xfrm>
          <a:prstGeom prst="rect">
            <a:avLst/>
          </a:prstGeom>
          <a:solidFill>
            <a:schemeClr val="tx2"/>
          </a:solidFill>
          <a:ln w="9525">
            <a:noFill/>
            <a:miter lim="800000"/>
            <a:headEnd/>
            <a:tailEnd/>
          </a:ln>
        </p:spPr>
        <p:txBody>
          <a:bodyPr lIns="45720" tIns="0" rIns="45720" anchor="b"/>
          <a:lstStyle/>
          <a:p>
            <a:pPr algn="ctr">
              <a:defRPr/>
            </a:pPr>
            <a:r>
              <a:rPr lang="en-US" sz="800" b="1" i="0" dirty="0">
                <a:solidFill>
                  <a:schemeClr val="bg1"/>
                </a:solidFill>
                <a:latin typeface="+mj-lt"/>
              </a:rPr>
              <a:t>INTRODUCTION</a:t>
            </a:r>
          </a:p>
        </p:txBody>
      </p:sp>
      <p:sp>
        <p:nvSpPr>
          <p:cNvPr id="10" name="Rectangle 3"/>
          <p:cNvSpPr>
            <a:spLocks noChangeArrowheads="1"/>
          </p:cNvSpPr>
          <p:nvPr/>
        </p:nvSpPr>
        <p:spPr bwMode="auto">
          <a:xfrm>
            <a:off x="2101850" y="0"/>
            <a:ext cx="1646238"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dirty="0">
                <a:solidFill>
                  <a:schemeClr val="bg1"/>
                </a:solidFill>
                <a:latin typeface="+mj-lt"/>
              </a:rPr>
              <a:t>ELIGIBILITY AND ENROLLMENT</a:t>
            </a:r>
            <a:endParaRPr lang="en-US" sz="800" b="1" i="0" dirty="0">
              <a:solidFill>
                <a:schemeClr val="bg1"/>
              </a:solidFill>
              <a:latin typeface="+mj-lt"/>
            </a:endParaRPr>
          </a:p>
        </p:txBody>
      </p:sp>
      <p:sp>
        <p:nvSpPr>
          <p:cNvPr id="11" name="Rectangle 3"/>
          <p:cNvSpPr>
            <a:spLocks noChangeArrowheads="1"/>
          </p:cNvSpPr>
          <p:nvPr/>
        </p:nvSpPr>
        <p:spPr bwMode="auto">
          <a:xfrm>
            <a:off x="3748088"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dirty="0">
                <a:solidFill>
                  <a:schemeClr val="bg1"/>
                </a:solidFill>
                <a:latin typeface="+mj-lt"/>
              </a:rPr>
              <a:t>SPENDING AND COST DRIVERS</a:t>
            </a:r>
            <a:endParaRPr lang="en-US" sz="800" b="1" i="0" dirty="0">
              <a:solidFill>
                <a:schemeClr val="bg1"/>
              </a:solidFill>
              <a:latin typeface="+mj-lt"/>
            </a:endParaRPr>
          </a:p>
        </p:txBody>
      </p:sp>
      <p:sp>
        <p:nvSpPr>
          <p:cNvPr id="12" name="Rectangle 3"/>
          <p:cNvSpPr>
            <a:spLocks noChangeArrowheads="1"/>
          </p:cNvSpPr>
          <p:nvPr/>
        </p:nvSpPr>
        <p:spPr bwMode="auto">
          <a:xfrm>
            <a:off x="5394325" y="0"/>
            <a:ext cx="1646238"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REFORMS</a:t>
            </a:r>
          </a:p>
        </p:txBody>
      </p:sp>
      <p:sp>
        <p:nvSpPr>
          <p:cNvPr id="16" name="Rectangle 6"/>
          <p:cNvSpPr txBox="1">
            <a:spLocks noChangeArrowheads="1"/>
          </p:cNvSpPr>
          <p:nvPr/>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dirty="0">
                <a:solidFill>
                  <a:schemeClr val="accent2">
                    <a:lumMod val="50000"/>
                  </a:schemeClr>
                </a:solidFill>
                <a:latin typeface="+mn-lt"/>
              </a:rPr>
              <a:t>October 2022</a:t>
            </a:r>
            <a:endParaRPr lang="en-US" sz="800" b="0" i="0" dirty="0">
              <a:solidFill>
                <a:schemeClr val="accent2">
                  <a:lumMod val="50000"/>
                </a:schemeClr>
              </a:solidFill>
              <a:latin typeface="+mn-lt"/>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dirty="0">
                <a:solidFill>
                  <a:schemeClr val="tx2"/>
                </a:solidFill>
                <a:latin typeface="+mj-lt"/>
              </a:rPr>
              <a:t>MASSACHUSETTS MEDICAID POLICY INSTITUTE</a:t>
            </a:r>
          </a:p>
        </p:txBody>
      </p:sp>
      <p:cxnSp>
        <p:nvCxnSpPr>
          <p:cNvPr id="18" name="Straight Connector 17"/>
          <p:cNvCxnSpPr/>
          <p:nvPr/>
        </p:nvCxnSpPr>
        <p:spPr>
          <a:xfrm rot="5400000">
            <a:off x="1964689"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610927"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257164"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3"/>
          <p:cNvSpPr>
            <a:spLocks noChangeArrowheads="1"/>
          </p:cNvSpPr>
          <p:nvPr/>
        </p:nvSpPr>
        <p:spPr bwMode="auto">
          <a:xfrm>
            <a:off x="7040563" y="0"/>
            <a:ext cx="1646237"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CONCLUSION</a:t>
            </a:r>
          </a:p>
        </p:txBody>
      </p:sp>
      <p:cxnSp>
        <p:nvCxnSpPr>
          <p:cNvPr id="21" name="Straight Connector 20"/>
          <p:cNvCxnSpPr/>
          <p:nvPr/>
        </p:nvCxnSpPr>
        <p:spPr>
          <a:xfrm rot="5400000">
            <a:off x="6903402"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62" r:id="rId1"/>
    <p:sldLayoutId id="2147483861" r:id="rId2"/>
    <p:sldLayoutId id="2147483860" r:id="rId3"/>
    <p:sldLayoutId id="2147483859"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1450" indent="-171450" algn="l" rtl="0" eaLnBrk="0" fontAlgn="base" hangingPunct="0">
        <a:spcBef>
          <a:spcPts val="600"/>
        </a:spcBef>
        <a:spcAft>
          <a:spcPct val="0"/>
        </a:spcAft>
        <a:buClr>
          <a:schemeClr val="tx2"/>
        </a:buClr>
        <a:buFont typeface="Wingdings" pitchFamily="2" charset="2"/>
        <a:buChar char="§"/>
        <a:defRPr sz="1400" b="0" i="0">
          <a:solidFill>
            <a:schemeClr val="tx1"/>
          </a:solidFill>
          <a:latin typeface="+mn-lt"/>
          <a:ea typeface="+mn-ea"/>
          <a:cs typeface="+mn-cs"/>
        </a:defRPr>
      </a:lvl1pPr>
      <a:lvl2pPr marL="398463" indent="-171450" algn="l" rtl="0" eaLnBrk="0" fontAlgn="base" hangingPunct="0">
        <a:spcBef>
          <a:spcPct val="20000"/>
        </a:spcBef>
        <a:spcAft>
          <a:spcPct val="0"/>
        </a:spcAft>
        <a:buClr>
          <a:schemeClr val="tx2"/>
        </a:buClr>
        <a:buChar char="–"/>
        <a:defRPr sz="1200" b="0" i="0">
          <a:solidFill>
            <a:schemeClr val="tx1"/>
          </a:solidFill>
          <a:latin typeface="+mn-lt"/>
          <a:cs typeface="+mn-cs"/>
        </a:defRPr>
      </a:lvl2pPr>
      <a:lvl3pPr marL="569913" indent="-107950" algn="l" rtl="0" eaLnBrk="0" fontAlgn="base" hangingPunct="0">
        <a:spcBef>
          <a:spcPct val="20000"/>
        </a:spcBef>
        <a:spcAft>
          <a:spcPct val="0"/>
        </a:spcAft>
        <a:buClr>
          <a:schemeClr val="tx2"/>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320"/>
            <a:ext cx="8229600" cy="82296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dirty="0"/>
              <a:t>CLICK TO EDIT MASTER TITLE STYLE</a:t>
            </a:r>
          </a:p>
        </p:txBody>
      </p:sp>
      <p:sp>
        <p:nvSpPr>
          <p:cNvPr id="11267" name="Rectangle 3"/>
          <p:cNvSpPr>
            <a:spLocks noGrp="1" noChangeArrowheads="1"/>
          </p:cNvSpPr>
          <p:nvPr>
            <p:ph type="body" idx="1"/>
          </p:nvPr>
        </p:nvSpPr>
        <p:spPr bwMode="auto">
          <a:xfrm>
            <a:off x="457200" y="1188720"/>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3D8D7314-63DE-481F-A7F0-E9E171766BDA}" type="slidenum">
              <a:rPr lang="en-US" smtClean="0"/>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b="0" i="0" dirty="0">
              <a:latin typeface="DM Sans" pitchFamily="2" charset="77"/>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dirty="0">
                <a:solidFill>
                  <a:schemeClr val="tx2"/>
                </a:solidFill>
                <a:latin typeface="+mj-lt"/>
              </a:rPr>
              <a:t>MASSACHUSETTS MEDICAID POLICY INSTITUTE</a:t>
            </a:r>
          </a:p>
        </p:txBody>
      </p:sp>
      <p:sp>
        <p:nvSpPr>
          <p:cNvPr id="18" name="Rectangle 5">
            <a:extLst>
              <a:ext uri="{FF2B5EF4-FFF2-40B4-BE49-F238E27FC236}">
                <a16:creationId xmlns:a16="http://schemas.microsoft.com/office/drawing/2014/main" id="{B0C694F9-DF26-44E5-90F8-A89D6998BB5C}"/>
              </a:ext>
            </a:extLst>
          </p:cNvPr>
          <p:cNvSpPr>
            <a:spLocks noChangeArrowheads="1"/>
          </p:cNvSpPr>
          <p:nvPr userDrawn="1"/>
        </p:nvSpPr>
        <p:spPr bwMode="auto">
          <a:xfrm>
            <a:off x="455613"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800" b="1" i="0" dirty="0">
                <a:solidFill>
                  <a:schemeClr val="bg1"/>
                </a:solidFill>
                <a:latin typeface="+mj-lt"/>
              </a:rPr>
              <a:t>INTRODUCTION</a:t>
            </a:r>
          </a:p>
        </p:txBody>
      </p:sp>
      <p:sp>
        <p:nvSpPr>
          <p:cNvPr id="19" name="Rectangle 3">
            <a:extLst>
              <a:ext uri="{FF2B5EF4-FFF2-40B4-BE49-F238E27FC236}">
                <a16:creationId xmlns:a16="http://schemas.microsoft.com/office/drawing/2014/main" id="{B2D168C2-6E75-444E-8214-4281BC4CF504}"/>
              </a:ext>
            </a:extLst>
          </p:cNvPr>
          <p:cNvSpPr>
            <a:spLocks noChangeArrowheads="1"/>
          </p:cNvSpPr>
          <p:nvPr userDrawn="1"/>
        </p:nvSpPr>
        <p:spPr bwMode="auto">
          <a:xfrm>
            <a:off x="2101850" y="0"/>
            <a:ext cx="1646238" cy="274320"/>
          </a:xfrm>
          <a:prstGeom prst="rect">
            <a:avLst/>
          </a:prstGeom>
          <a:solidFill>
            <a:schemeClr val="tx2"/>
          </a:solidFill>
          <a:ln w="9525">
            <a:noFill/>
            <a:miter lim="800000"/>
            <a:headEnd/>
            <a:tailEnd/>
          </a:ln>
        </p:spPr>
        <p:txBody>
          <a:bodyPr lIns="45720" tIns="0" rIns="45720" anchor="b"/>
          <a:lstStyle/>
          <a:p>
            <a:pPr algn="ctr">
              <a:defRPr/>
            </a:pPr>
            <a:r>
              <a:rPr lang="en-US" sz="800" b="1" i="0" cap="small" dirty="0">
                <a:solidFill>
                  <a:schemeClr val="bg1"/>
                </a:solidFill>
                <a:latin typeface="+mj-lt"/>
              </a:rPr>
              <a:t>ELIGIBILITY AND ENROLLMENT</a:t>
            </a:r>
            <a:endParaRPr lang="en-US" sz="800" b="1" i="0" dirty="0">
              <a:solidFill>
                <a:schemeClr val="bg1"/>
              </a:solidFill>
              <a:latin typeface="+mj-lt"/>
            </a:endParaRPr>
          </a:p>
        </p:txBody>
      </p:sp>
      <p:sp>
        <p:nvSpPr>
          <p:cNvPr id="20" name="Rectangle 3">
            <a:extLst>
              <a:ext uri="{FF2B5EF4-FFF2-40B4-BE49-F238E27FC236}">
                <a16:creationId xmlns:a16="http://schemas.microsoft.com/office/drawing/2014/main" id="{4DC2164F-B4D6-4152-B422-1CCEFAE23570}"/>
              </a:ext>
            </a:extLst>
          </p:cNvPr>
          <p:cNvSpPr>
            <a:spLocks noChangeArrowheads="1"/>
          </p:cNvSpPr>
          <p:nvPr userDrawn="1"/>
        </p:nvSpPr>
        <p:spPr bwMode="auto">
          <a:xfrm>
            <a:off x="3748088"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dirty="0">
                <a:solidFill>
                  <a:schemeClr val="bg1"/>
                </a:solidFill>
                <a:latin typeface="+mj-lt"/>
              </a:rPr>
              <a:t>SPENDING AND COST DRIVERS</a:t>
            </a:r>
            <a:endParaRPr lang="en-US" sz="800" b="1" i="0" dirty="0">
              <a:solidFill>
                <a:schemeClr val="bg1"/>
              </a:solidFill>
              <a:latin typeface="+mj-lt"/>
            </a:endParaRPr>
          </a:p>
        </p:txBody>
      </p:sp>
      <p:sp>
        <p:nvSpPr>
          <p:cNvPr id="30" name="Rectangle 3">
            <a:extLst>
              <a:ext uri="{FF2B5EF4-FFF2-40B4-BE49-F238E27FC236}">
                <a16:creationId xmlns:a16="http://schemas.microsoft.com/office/drawing/2014/main" id="{8C9202F5-2F56-4F8E-A8BC-3A37A464595B}"/>
              </a:ext>
            </a:extLst>
          </p:cNvPr>
          <p:cNvSpPr>
            <a:spLocks noChangeArrowheads="1"/>
          </p:cNvSpPr>
          <p:nvPr userDrawn="1"/>
        </p:nvSpPr>
        <p:spPr bwMode="auto">
          <a:xfrm>
            <a:off x="5394325" y="0"/>
            <a:ext cx="1646238"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REFORMS</a:t>
            </a:r>
          </a:p>
        </p:txBody>
      </p:sp>
      <p:cxnSp>
        <p:nvCxnSpPr>
          <p:cNvPr id="31" name="Straight Connector 30">
            <a:extLst>
              <a:ext uri="{FF2B5EF4-FFF2-40B4-BE49-F238E27FC236}">
                <a16:creationId xmlns:a16="http://schemas.microsoft.com/office/drawing/2014/main" id="{49791D5A-E15D-4460-9840-D49BBB1BF843}"/>
              </a:ext>
            </a:extLst>
          </p:cNvPr>
          <p:cNvCxnSpPr/>
          <p:nvPr userDrawn="1"/>
        </p:nvCxnSpPr>
        <p:spPr>
          <a:xfrm rot="5400000">
            <a:off x="1964689"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4DC4C5F-04CA-4B98-92B7-6290AC0BDB53}"/>
              </a:ext>
            </a:extLst>
          </p:cNvPr>
          <p:cNvCxnSpPr/>
          <p:nvPr userDrawn="1"/>
        </p:nvCxnSpPr>
        <p:spPr>
          <a:xfrm rot="5400000">
            <a:off x="3610927"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F1BE75A-A88D-423C-A100-9373001CC178}"/>
              </a:ext>
            </a:extLst>
          </p:cNvPr>
          <p:cNvCxnSpPr/>
          <p:nvPr userDrawn="1"/>
        </p:nvCxnSpPr>
        <p:spPr>
          <a:xfrm rot="5400000">
            <a:off x="5257164"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
            <a:extLst>
              <a:ext uri="{FF2B5EF4-FFF2-40B4-BE49-F238E27FC236}">
                <a16:creationId xmlns:a16="http://schemas.microsoft.com/office/drawing/2014/main" id="{3DD1E707-24BC-4325-B1E2-128512B3DB53}"/>
              </a:ext>
            </a:extLst>
          </p:cNvPr>
          <p:cNvSpPr>
            <a:spLocks noChangeArrowheads="1"/>
          </p:cNvSpPr>
          <p:nvPr userDrawn="1"/>
        </p:nvSpPr>
        <p:spPr bwMode="auto">
          <a:xfrm>
            <a:off x="7040563" y="0"/>
            <a:ext cx="1646237"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CONCLUSION</a:t>
            </a:r>
          </a:p>
        </p:txBody>
      </p:sp>
      <p:cxnSp>
        <p:nvCxnSpPr>
          <p:cNvPr id="35" name="Straight Connector 34">
            <a:extLst>
              <a:ext uri="{FF2B5EF4-FFF2-40B4-BE49-F238E27FC236}">
                <a16:creationId xmlns:a16="http://schemas.microsoft.com/office/drawing/2014/main" id="{93374835-4CA6-4CE3-B579-1AED308916D7}"/>
              </a:ext>
            </a:extLst>
          </p:cNvPr>
          <p:cNvCxnSpPr/>
          <p:nvPr userDrawn="1"/>
        </p:nvCxnSpPr>
        <p:spPr>
          <a:xfrm rot="5400000">
            <a:off x="6903402"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Line 7">
            <a:extLst>
              <a:ext uri="{FF2B5EF4-FFF2-40B4-BE49-F238E27FC236}">
                <a16:creationId xmlns:a16="http://schemas.microsoft.com/office/drawing/2014/main" id="{9DDDEA2E-E439-4B04-A80F-575ED9564D6D}"/>
              </a:ext>
            </a:extLst>
          </p:cNvPr>
          <p:cNvSpPr>
            <a:spLocks noChangeShapeType="1"/>
          </p:cNvSpPr>
          <p:nvPr userDrawn="1"/>
        </p:nvSpPr>
        <p:spPr bwMode="auto">
          <a:xfrm>
            <a:off x="455613" y="1097279"/>
            <a:ext cx="8229600" cy="0"/>
          </a:xfrm>
          <a:prstGeom prst="line">
            <a:avLst/>
          </a:prstGeom>
          <a:noFill/>
          <a:ln w="38100">
            <a:solidFill>
              <a:schemeClr val="accent1"/>
            </a:solidFill>
            <a:round/>
            <a:headEnd/>
            <a:tailEnd/>
          </a:ln>
        </p:spPr>
        <p:txBody>
          <a:bodyPr/>
          <a:lstStyle/>
          <a:p>
            <a:pPr>
              <a:defRPr/>
            </a:pPr>
            <a:endParaRPr lang="en-US" sz="1600" b="0" i="0" dirty="0">
              <a:latin typeface="DM Sans" pitchFamily="2" charset="77"/>
            </a:endParaRPr>
          </a:p>
        </p:txBody>
      </p:sp>
      <p:sp>
        <p:nvSpPr>
          <p:cNvPr id="21" name="Rectangle 6">
            <a:extLst>
              <a:ext uri="{FF2B5EF4-FFF2-40B4-BE49-F238E27FC236}">
                <a16:creationId xmlns:a16="http://schemas.microsoft.com/office/drawing/2014/main" id="{76434387-F04E-D5EF-4A51-39DAC54E9FF7}"/>
              </a:ext>
            </a:extLst>
          </p:cNvPr>
          <p:cNvSpPr txBox="1">
            <a:spLocks noChangeArrowheads="1"/>
          </p:cNvSpPr>
          <p:nvPr userDrawn="1"/>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dirty="0">
                <a:solidFill>
                  <a:schemeClr val="accent2">
                    <a:lumMod val="50000"/>
                  </a:schemeClr>
                </a:solidFill>
                <a:latin typeface="+mn-lt"/>
              </a:rPr>
              <a:t>October 2022</a:t>
            </a:r>
            <a:endParaRPr lang="en-US" sz="800" b="0" i="0" dirty="0">
              <a:solidFill>
                <a:schemeClr val="accent2">
                  <a:lumMod val="50000"/>
                </a:schemeClr>
              </a:solidFill>
              <a:latin typeface="+mn-lt"/>
            </a:endParaRPr>
          </a:p>
        </p:txBody>
      </p:sp>
    </p:spTree>
  </p:cSld>
  <p:clrMap bg1="lt1" tx1="dk1" bg2="lt2" tx2="dk2" accent1="accent1" accent2="accent2" accent3="accent3" accent4="accent4" accent5="accent5" accent6="accent6" hlink="hlink" folHlink="folHlink"/>
  <p:sldLayoutIdLst>
    <p:sldLayoutId id="2147483866" r:id="rId1"/>
    <p:sldLayoutId id="2147483865" r:id="rId2"/>
    <p:sldLayoutId id="2147483864" r:id="rId3"/>
    <p:sldLayoutId id="2147483863"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chemeClr val="tx2"/>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320"/>
            <a:ext cx="8229600" cy="82296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dirty="0"/>
              <a:t>CLICK TO EDIT MASTER TITLE STYLE</a:t>
            </a:r>
          </a:p>
        </p:txBody>
      </p:sp>
      <p:sp>
        <p:nvSpPr>
          <p:cNvPr id="16387" name="Rectangle 3"/>
          <p:cNvSpPr>
            <a:spLocks noGrp="1" noChangeArrowheads="1"/>
          </p:cNvSpPr>
          <p:nvPr>
            <p:ph type="body" idx="1"/>
          </p:nvPr>
        </p:nvSpPr>
        <p:spPr bwMode="auto">
          <a:xfrm>
            <a:off x="457200" y="1188720"/>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46BC39AB-9427-425A-BB27-41956DD3BD86}" type="slidenum">
              <a:rPr lang="en-US" smtClean="0"/>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sz="1600" b="1" i="0" dirty="0">
              <a:latin typeface="DM Sans" pitchFamily="2" charset="77"/>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dirty="0">
                <a:solidFill>
                  <a:schemeClr val="tx2"/>
                </a:solidFill>
                <a:latin typeface="+mj-lt"/>
              </a:rPr>
              <a:t>MASSACHUSETTS MEDICAID POLICY INSTITUTE</a:t>
            </a:r>
          </a:p>
        </p:txBody>
      </p:sp>
      <p:sp>
        <p:nvSpPr>
          <p:cNvPr id="18" name="Rectangle 5">
            <a:extLst>
              <a:ext uri="{FF2B5EF4-FFF2-40B4-BE49-F238E27FC236}">
                <a16:creationId xmlns:a16="http://schemas.microsoft.com/office/drawing/2014/main" id="{638373FB-79C6-4850-AA2E-41711D7FFA7B}"/>
              </a:ext>
            </a:extLst>
          </p:cNvPr>
          <p:cNvSpPr>
            <a:spLocks noChangeArrowheads="1"/>
          </p:cNvSpPr>
          <p:nvPr userDrawn="1"/>
        </p:nvSpPr>
        <p:spPr bwMode="auto">
          <a:xfrm>
            <a:off x="455613"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800" b="1" i="0" dirty="0">
                <a:solidFill>
                  <a:schemeClr val="bg1"/>
                </a:solidFill>
                <a:latin typeface="+mj-lt"/>
              </a:rPr>
              <a:t>INTRODUCTION</a:t>
            </a:r>
          </a:p>
        </p:txBody>
      </p:sp>
      <p:sp>
        <p:nvSpPr>
          <p:cNvPr id="19" name="Rectangle 3">
            <a:extLst>
              <a:ext uri="{FF2B5EF4-FFF2-40B4-BE49-F238E27FC236}">
                <a16:creationId xmlns:a16="http://schemas.microsoft.com/office/drawing/2014/main" id="{C1FE6062-A9BA-44B5-9794-A47B0AB7826A}"/>
              </a:ext>
            </a:extLst>
          </p:cNvPr>
          <p:cNvSpPr>
            <a:spLocks noChangeArrowheads="1"/>
          </p:cNvSpPr>
          <p:nvPr userDrawn="1"/>
        </p:nvSpPr>
        <p:spPr bwMode="auto">
          <a:xfrm>
            <a:off x="2101850" y="0"/>
            <a:ext cx="1646238"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dirty="0">
                <a:solidFill>
                  <a:schemeClr val="bg1"/>
                </a:solidFill>
                <a:latin typeface="+mj-lt"/>
              </a:rPr>
              <a:t>ELIGIBILITY AND ENROLLMENT</a:t>
            </a:r>
            <a:endParaRPr lang="en-US" sz="800" b="1" i="0" dirty="0">
              <a:solidFill>
                <a:schemeClr val="bg1"/>
              </a:solidFill>
              <a:latin typeface="+mj-lt"/>
            </a:endParaRPr>
          </a:p>
        </p:txBody>
      </p:sp>
      <p:sp>
        <p:nvSpPr>
          <p:cNvPr id="20" name="Rectangle 3">
            <a:extLst>
              <a:ext uri="{FF2B5EF4-FFF2-40B4-BE49-F238E27FC236}">
                <a16:creationId xmlns:a16="http://schemas.microsoft.com/office/drawing/2014/main" id="{25109571-20CA-4D14-8FFF-53BA0545E21E}"/>
              </a:ext>
            </a:extLst>
          </p:cNvPr>
          <p:cNvSpPr>
            <a:spLocks noChangeArrowheads="1"/>
          </p:cNvSpPr>
          <p:nvPr userDrawn="1"/>
        </p:nvSpPr>
        <p:spPr bwMode="auto">
          <a:xfrm>
            <a:off x="3748088" y="0"/>
            <a:ext cx="1646237" cy="274320"/>
          </a:xfrm>
          <a:prstGeom prst="rect">
            <a:avLst/>
          </a:prstGeom>
          <a:solidFill>
            <a:schemeClr val="tx2"/>
          </a:solidFill>
          <a:ln w="9525">
            <a:noFill/>
            <a:miter lim="800000"/>
            <a:headEnd/>
            <a:tailEnd/>
          </a:ln>
        </p:spPr>
        <p:txBody>
          <a:bodyPr lIns="45720" tIns="0" rIns="45720" anchor="b"/>
          <a:lstStyle/>
          <a:p>
            <a:pPr algn="ctr">
              <a:defRPr/>
            </a:pPr>
            <a:r>
              <a:rPr lang="en-US" sz="800" b="1" i="0" cap="small" dirty="0">
                <a:solidFill>
                  <a:schemeClr val="bg1"/>
                </a:solidFill>
                <a:latin typeface="+mj-lt"/>
              </a:rPr>
              <a:t>SPENDING AND COST DRIVERS</a:t>
            </a:r>
            <a:endParaRPr lang="en-US" sz="800" b="1" i="0" dirty="0">
              <a:solidFill>
                <a:schemeClr val="bg1"/>
              </a:solidFill>
              <a:latin typeface="+mj-lt"/>
            </a:endParaRPr>
          </a:p>
        </p:txBody>
      </p:sp>
      <p:sp>
        <p:nvSpPr>
          <p:cNvPr id="30" name="Rectangle 3">
            <a:extLst>
              <a:ext uri="{FF2B5EF4-FFF2-40B4-BE49-F238E27FC236}">
                <a16:creationId xmlns:a16="http://schemas.microsoft.com/office/drawing/2014/main" id="{241A137A-8469-4903-90A0-193DFEF0BF66}"/>
              </a:ext>
            </a:extLst>
          </p:cNvPr>
          <p:cNvSpPr>
            <a:spLocks noChangeArrowheads="1"/>
          </p:cNvSpPr>
          <p:nvPr userDrawn="1"/>
        </p:nvSpPr>
        <p:spPr bwMode="auto">
          <a:xfrm>
            <a:off x="5394325" y="0"/>
            <a:ext cx="1646238"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REFORMS</a:t>
            </a:r>
          </a:p>
        </p:txBody>
      </p:sp>
      <p:cxnSp>
        <p:nvCxnSpPr>
          <p:cNvPr id="31" name="Straight Connector 30">
            <a:extLst>
              <a:ext uri="{FF2B5EF4-FFF2-40B4-BE49-F238E27FC236}">
                <a16:creationId xmlns:a16="http://schemas.microsoft.com/office/drawing/2014/main" id="{3ED15FAD-4507-47B7-A457-5A6DADA4FDBA}"/>
              </a:ext>
            </a:extLst>
          </p:cNvPr>
          <p:cNvCxnSpPr/>
          <p:nvPr userDrawn="1"/>
        </p:nvCxnSpPr>
        <p:spPr>
          <a:xfrm rot="5400000">
            <a:off x="1964689"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BF6EE60-AF9B-489C-AB8F-4C6D9B3820C9}"/>
              </a:ext>
            </a:extLst>
          </p:cNvPr>
          <p:cNvCxnSpPr/>
          <p:nvPr userDrawn="1"/>
        </p:nvCxnSpPr>
        <p:spPr>
          <a:xfrm rot="5400000">
            <a:off x="3610927"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CB37092-87BC-4977-8DF1-C31E311681EE}"/>
              </a:ext>
            </a:extLst>
          </p:cNvPr>
          <p:cNvCxnSpPr/>
          <p:nvPr userDrawn="1"/>
        </p:nvCxnSpPr>
        <p:spPr>
          <a:xfrm rot="5400000">
            <a:off x="5257164"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
            <a:extLst>
              <a:ext uri="{FF2B5EF4-FFF2-40B4-BE49-F238E27FC236}">
                <a16:creationId xmlns:a16="http://schemas.microsoft.com/office/drawing/2014/main" id="{B2198F3D-7132-48BE-BE96-4CB44A1F5569}"/>
              </a:ext>
            </a:extLst>
          </p:cNvPr>
          <p:cNvSpPr>
            <a:spLocks noChangeArrowheads="1"/>
          </p:cNvSpPr>
          <p:nvPr userDrawn="1"/>
        </p:nvSpPr>
        <p:spPr bwMode="auto">
          <a:xfrm>
            <a:off x="7040563" y="0"/>
            <a:ext cx="1646237"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CONCLUSION</a:t>
            </a:r>
          </a:p>
        </p:txBody>
      </p:sp>
      <p:cxnSp>
        <p:nvCxnSpPr>
          <p:cNvPr id="35" name="Straight Connector 34">
            <a:extLst>
              <a:ext uri="{FF2B5EF4-FFF2-40B4-BE49-F238E27FC236}">
                <a16:creationId xmlns:a16="http://schemas.microsoft.com/office/drawing/2014/main" id="{90A0FC84-8360-4EC9-8E0B-D37937C4A548}"/>
              </a:ext>
            </a:extLst>
          </p:cNvPr>
          <p:cNvCxnSpPr/>
          <p:nvPr userDrawn="1"/>
        </p:nvCxnSpPr>
        <p:spPr>
          <a:xfrm rot="5400000">
            <a:off x="6903402"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Line 7">
            <a:extLst>
              <a:ext uri="{FF2B5EF4-FFF2-40B4-BE49-F238E27FC236}">
                <a16:creationId xmlns:a16="http://schemas.microsoft.com/office/drawing/2014/main" id="{5433D05A-62D2-4B7C-B403-999D9BEFD96E}"/>
              </a:ext>
            </a:extLst>
          </p:cNvPr>
          <p:cNvSpPr>
            <a:spLocks noChangeShapeType="1"/>
          </p:cNvSpPr>
          <p:nvPr userDrawn="1"/>
        </p:nvSpPr>
        <p:spPr bwMode="auto">
          <a:xfrm>
            <a:off x="455613" y="1097279"/>
            <a:ext cx="8229600" cy="0"/>
          </a:xfrm>
          <a:prstGeom prst="line">
            <a:avLst/>
          </a:prstGeom>
          <a:noFill/>
          <a:ln w="38100">
            <a:solidFill>
              <a:schemeClr val="accent1"/>
            </a:solidFill>
            <a:round/>
            <a:headEnd/>
            <a:tailEnd/>
          </a:ln>
        </p:spPr>
        <p:txBody>
          <a:bodyPr/>
          <a:lstStyle/>
          <a:p>
            <a:pPr>
              <a:defRPr/>
            </a:pPr>
            <a:endParaRPr lang="en-US" sz="1600" b="0" i="0" dirty="0">
              <a:latin typeface="DM Sans" pitchFamily="2" charset="77"/>
            </a:endParaRPr>
          </a:p>
        </p:txBody>
      </p:sp>
      <p:sp>
        <p:nvSpPr>
          <p:cNvPr id="21" name="Rectangle 6">
            <a:extLst>
              <a:ext uri="{FF2B5EF4-FFF2-40B4-BE49-F238E27FC236}">
                <a16:creationId xmlns:a16="http://schemas.microsoft.com/office/drawing/2014/main" id="{3BCEF83E-ED2E-5379-F384-293D74BF123F}"/>
              </a:ext>
            </a:extLst>
          </p:cNvPr>
          <p:cNvSpPr txBox="1">
            <a:spLocks noChangeArrowheads="1"/>
          </p:cNvSpPr>
          <p:nvPr userDrawn="1"/>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dirty="0">
                <a:solidFill>
                  <a:schemeClr val="accent2">
                    <a:lumMod val="50000"/>
                  </a:schemeClr>
                </a:solidFill>
                <a:latin typeface="+mn-lt"/>
              </a:rPr>
              <a:t>October 2022</a:t>
            </a:r>
            <a:endParaRPr lang="en-US" sz="800" b="0" i="0" dirty="0">
              <a:solidFill>
                <a:schemeClr val="accent2">
                  <a:lumMod val="50000"/>
                </a:schemeClr>
              </a:solidFill>
              <a:latin typeface="+mn-lt"/>
            </a:endParaRPr>
          </a:p>
        </p:txBody>
      </p:sp>
    </p:spTree>
  </p:cSld>
  <p:clrMap bg1="lt1" tx1="dk1" bg2="lt2" tx2="dk2" accent1="accent1" accent2="accent2" accent3="accent3" accent4="accent4" accent5="accent5" accent6="accent6" hlink="hlink" folHlink="folHlink"/>
  <p:sldLayoutIdLst>
    <p:sldLayoutId id="2147483870" r:id="rId1"/>
    <p:sldLayoutId id="2147483869" r:id="rId2"/>
    <p:sldLayoutId id="2147483868" r:id="rId3"/>
    <p:sldLayoutId id="2147483867"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chemeClr val="tx2"/>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320"/>
            <a:ext cx="8229600" cy="82296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dirty="0"/>
              <a:t>CLICK TO EDIT MASTER TITLE STYLE</a:t>
            </a:r>
          </a:p>
        </p:txBody>
      </p:sp>
      <p:sp>
        <p:nvSpPr>
          <p:cNvPr id="21507" name="Rectangle 3"/>
          <p:cNvSpPr>
            <a:spLocks noGrp="1" noChangeArrowheads="1"/>
          </p:cNvSpPr>
          <p:nvPr>
            <p:ph type="body" idx="1"/>
          </p:nvPr>
        </p:nvSpPr>
        <p:spPr bwMode="auto">
          <a:xfrm>
            <a:off x="457200" y="1188720"/>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D585583B-8578-4E01-9E5C-0C241837F512}" type="slidenum">
              <a:rPr lang="en-US" smtClean="0"/>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sz="1600" b="0" i="0" dirty="0">
              <a:latin typeface="DM Sans" pitchFamily="2" charset="77"/>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dirty="0">
                <a:solidFill>
                  <a:schemeClr val="tx2"/>
                </a:solidFill>
                <a:latin typeface="+mj-lt"/>
              </a:rPr>
              <a:t>MASSACHUSETTS MEDICAID POLICY INSTITUTE</a:t>
            </a:r>
          </a:p>
        </p:txBody>
      </p:sp>
      <p:sp>
        <p:nvSpPr>
          <p:cNvPr id="18" name="Rectangle 5">
            <a:extLst>
              <a:ext uri="{FF2B5EF4-FFF2-40B4-BE49-F238E27FC236}">
                <a16:creationId xmlns:a16="http://schemas.microsoft.com/office/drawing/2014/main" id="{E52684C7-1620-4108-9600-390277D4994F}"/>
              </a:ext>
            </a:extLst>
          </p:cNvPr>
          <p:cNvSpPr>
            <a:spLocks noChangeArrowheads="1"/>
          </p:cNvSpPr>
          <p:nvPr userDrawn="1"/>
        </p:nvSpPr>
        <p:spPr bwMode="auto">
          <a:xfrm>
            <a:off x="455613"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800" b="1" i="0" dirty="0">
                <a:solidFill>
                  <a:schemeClr val="bg1"/>
                </a:solidFill>
                <a:latin typeface="+mj-lt"/>
              </a:rPr>
              <a:t>INTRODUCTION</a:t>
            </a:r>
          </a:p>
        </p:txBody>
      </p:sp>
      <p:sp>
        <p:nvSpPr>
          <p:cNvPr id="19" name="Rectangle 3">
            <a:extLst>
              <a:ext uri="{FF2B5EF4-FFF2-40B4-BE49-F238E27FC236}">
                <a16:creationId xmlns:a16="http://schemas.microsoft.com/office/drawing/2014/main" id="{E604C374-EB2A-4639-9B43-7D49D4AFB929}"/>
              </a:ext>
            </a:extLst>
          </p:cNvPr>
          <p:cNvSpPr>
            <a:spLocks noChangeArrowheads="1"/>
          </p:cNvSpPr>
          <p:nvPr userDrawn="1"/>
        </p:nvSpPr>
        <p:spPr bwMode="auto">
          <a:xfrm>
            <a:off x="2101850" y="0"/>
            <a:ext cx="1646238"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dirty="0">
                <a:solidFill>
                  <a:schemeClr val="bg1"/>
                </a:solidFill>
                <a:latin typeface="+mj-lt"/>
              </a:rPr>
              <a:t>ELIGIBILITY AND ENROLLMENT</a:t>
            </a:r>
            <a:endParaRPr lang="en-US" sz="800" b="1" i="0" dirty="0">
              <a:solidFill>
                <a:schemeClr val="bg1"/>
              </a:solidFill>
              <a:latin typeface="+mj-lt"/>
            </a:endParaRPr>
          </a:p>
        </p:txBody>
      </p:sp>
      <p:sp>
        <p:nvSpPr>
          <p:cNvPr id="20" name="Rectangle 3">
            <a:extLst>
              <a:ext uri="{FF2B5EF4-FFF2-40B4-BE49-F238E27FC236}">
                <a16:creationId xmlns:a16="http://schemas.microsoft.com/office/drawing/2014/main" id="{D0C710BE-00E0-41F5-A07B-379D87558769}"/>
              </a:ext>
            </a:extLst>
          </p:cNvPr>
          <p:cNvSpPr>
            <a:spLocks noChangeArrowheads="1"/>
          </p:cNvSpPr>
          <p:nvPr userDrawn="1"/>
        </p:nvSpPr>
        <p:spPr bwMode="auto">
          <a:xfrm>
            <a:off x="3748088"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dirty="0">
                <a:solidFill>
                  <a:schemeClr val="bg1"/>
                </a:solidFill>
                <a:latin typeface="+mj-lt"/>
              </a:rPr>
              <a:t>SPENDING AND COST DRIVERS</a:t>
            </a:r>
            <a:endParaRPr lang="en-US" sz="800" b="1" i="0" dirty="0">
              <a:solidFill>
                <a:schemeClr val="bg1"/>
              </a:solidFill>
              <a:latin typeface="+mj-lt"/>
            </a:endParaRPr>
          </a:p>
        </p:txBody>
      </p:sp>
      <p:sp>
        <p:nvSpPr>
          <p:cNvPr id="30" name="Rectangle 3">
            <a:extLst>
              <a:ext uri="{FF2B5EF4-FFF2-40B4-BE49-F238E27FC236}">
                <a16:creationId xmlns:a16="http://schemas.microsoft.com/office/drawing/2014/main" id="{313FC772-7660-4E34-94EF-6DE170C9D7E4}"/>
              </a:ext>
            </a:extLst>
          </p:cNvPr>
          <p:cNvSpPr>
            <a:spLocks noChangeArrowheads="1"/>
          </p:cNvSpPr>
          <p:nvPr userDrawn="1"/>
        </p:nvSpPr>
        <p:spPr bwMode="auto">
          <a:xfrm>
            <a:off x="5394325" y="0"/>
            <a:ext cx="1646238" cy="274320"/>
          </a:xfrm>
          <a:prstGeom prst="rect">
            <a:avLst/>
          </a:prstGeom>
          <a:solidFill>
            <a:schemeClr val="tx2"/>
          </a:solidFill>
          <a:ln w="9525">
            <a:noFill/>
            <a:miter lim="800000"/>
            <a:headEnd/>
            <a:tailEnd/>
          </a:ln>
        </p:spPr>
        <p:txBody>
          <a:bodyPr lIns="0" tIns="0" rIns="0" anchor="b"/>
          <a:lstStyle/>
          <a:p>
            <a:pPr algn="ctr">
              <a:defRPr/>
            </a:pPr>
            <a:r>
              <a:rPr lang="en-US" sz="800" b="1" i="0" dirty="0">
                <a:solidFill>
                  <a:schemeClr val="bg1"/>
                </a:solidFill>
                <a:latin typeface="+mj-lt"/>
              </a:rPr>
              <a:t>REFORMS</a:t>
            </a:r>
          </a:p>
        </p:txBody>
      </p:sp>
      <p:cxnSp>
        <p:nvCxnSpPr>
          <p:cNvPr id="31" name="Straight Connector 30">
            <a:extLst>
              <a:ext uri="{FF2B5EF4-FFF2-40B4-BE49-F238E27FC236}">
                <a16:creationId xmlns:a16="http://schemas.microsoft.com/office/drawing/2014/main" id="{750EB311-69F1-4CD3-B5ED-D5FA56DBFECC}"/>
              </a:ext>
            </a:extLst>
          </p:cNvPr>
          <p:cNvCxnSpPr/>
          <p:nvPr userDrawn="1"/>
        </p:nvCxnSpPr>
        <p:spPr>
          <a:xfrm rot="5400000">
            <a:off x="1964689"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4CD4DFD-C1C2-45F4-885F-5EC2E3A751A8}"/>
              </a:ext>
            </a:extLst>
          </p:cNvPr>
          <p:cNvCxnSpPr/>
          <p:nvPr userDrawn="1"/>
        </p:nvCxnSpPr>
        <p:spPr>
          <a:xfrm rot="5400000">
            <a:off x="3610927"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69A8CC-779D-41E3-AF95-463DCCAE889A}"/>
              </a:ext>
            </a:extLst>
          </p:cNvPr>
          <p:cNvCxnSpPr/>
          <p:nvPr userDrawn="1"/>
        </p:nvCxnSpPr>
        <p:spPr>
          <a:xfrm rot="5400000">
            <a:off x="5257164"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
            <a:extLst>
              <a:ext uri="{FF2B5EF4-FFF2-40B4-BE49-F238E27FC236}">
                <a16:creationId xmlns:a16="http://schemas.microsoft.com/office/drawing/2014/main" id="{73B2656D-CED9-4019-B86C-72C0C85F7E57}"/>
              </a:ext>
            </a:extLst>
          </p:cNvPr>
          <p:cNvSpPr>
            <a:spLocks noChangeArrowheads="1"/>
          </p:cNvSpPr>
          <p:nvPr userDrawn="1"/>
        </p:nvSpPr>
        <p:spPr bwMode="auto">
          <a:xfrm>
            <a:off x="7040563" y="0"/>
            <a:ext cx="1646237"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CONCLUSION</a:t>
            </a:r>
          </a:p>
        </p:txBody>
      </p:sp>
      <p:cxnSp>
        <p:nvCxnSpPr>
          <p:cNvPr id="35" name="Straight Connector 34">
            <a:extLst>
              <a:ext uri="{FF2B5EF4-FFF2-40B4-BE49-F238E27FC236}">
                <a16:creationId xmlns:a16="http://schemas.microsoft.com/office/drawing/2014/main" id="{3707F9E9-499F-4F39-8715-5F5C0716FC62}"/>
              </a:ext>
            </a:extLst>
          </p:cNvPr>
          <p:cNvCxnSpPr/>
          <p:nvPr userDrawn="1"/>
        </p:nvCxnSpPr>
        <p:spPr>
          <a:xfrm rot="5400000">
            <a:off x="6903402"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Line 7">
            <a:extLst>
              <a:ext uri="{FF2B5EF4-FFF2-40B4-BE49-F238E27FC236}">
                <a16:creationId xmlns:a16="http://schemas.microsoft.com/office/drawing/2014/main" id="{15B4F9DC-B02B-4EED-B4B9-ED07AEA0D6FB}"/>
              </a:ext>
            </a:extLst>
          </p:cNvPr>
          <p:cNvSpPr>
            <a:spLocks noChangeShapeType="1"/>
          </p:cNvSpPr>
          <p:nvPr userDrawn="1"/>
        </p:nvSpPr>
        <p:spPr bwMode="auto">
          <a:xfrm>
            <a:off x="455613" y="1097279"/>
            <a:ext cx="8229600" cy="0"/>
          </a:xfrm>
          <a:prstGeom prst="line">
            <a:avLst/>
          </a:prstGeom>
          <a:noFill/>
          <a:ln w="38100">
            <a:solidFill>
              <a:schemeClr val="accent1"/>
            </a:solidFill>
            <a:round/>
            <a:headEnd/>
            <a:tailEnd/>
          </a:ln>
        </p:spPr>
        <p:txBody>
          <a:bodyPr/>
          <a:lstStyle/>
          <a:p>
            <a:pPr>
              <a:defRPr/>
            </a:pPr>
            <a:endParaRPr lang="en-US" sz="1600" b="0" i="0" dirty="0">
              <a:latin typeface="DM Sans" pitchFamily="2" charset="77"/>
            </a:endParaRPr>
          </a:p>
        </p:txBody>
      </p:sp>
      <p:sp>
        <p:nvSpPr>
          <p:cNvPr id="22" name="Rectangle 6">
            <a:extLst>
              <a:ext uri="{FF2B5EF4-FFF2-40B4-BE49-F238E27FC236}">
                <a16:creationId xmlns:a16="http://schemas.microsoft.com/office/drawing/2014/main" id="{0A021A87-2821-7FB3-44DB-E3ED3C906D5B}"/>
              </a:ext>
            </a:extLst>
          </p:cNvPr>
          <p:cNvSpPr txBox="1">
            <a:spLocks noChangeArrowheads="1"/>
          </p:cNvSpPr>
          <p:nvPr userDrawn="1"/>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dirty="0">
                <a:solidFill>
                  <a:schemeClr val="accent2">
                    <a:lumMod val="50000"/>
                  </a:schemeClr>
                </a:solidFill>
                <a:latin typeface="+mn-lt"/>
              </a:rPr>
              <a:t>October 2022</a:t>
            </a:r>
            <a:endParaRPr lang="en-US" sz="800" b="0" i="0" dirty="0">
              <a:solidFill>
                <a:schemeClr val="accent2">
                  <a:lumMod val="50000"/>
                </a:schemeClr>
              </a:solidFill>
              <a:latin typeface="+mn-lt"/>
            </a:endParaRPr>
          </a:p>
        </p:txBody>
      </p:sp>
    </p:spTree>
  </p:cSld>
  <p:clrMap bg1="lt1" tx1="dk1" bg2="lt2" tx2="dk2" accent1="accent1" accent2="accent2" accent3="accent3" accent4="accent4" accent5="accent5" accent6="accent6" hlink="hlink" folHlink="folHlink"/>
  <p:sldLayoutIdLst>
    <p:sldLayoutId id="2147483874" r:id="rId1"/>
    <p:sldLayoutId id="2147483873" r:id="rId2"/>
    <p:sldLayoutId id="2147483872" r:id="rId3"/>
    <p:sldLayoutId id="2147483871"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chemeClr val="tx2"/>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320"/>
            <a:ext cx="8229600" cy="82296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dirty="0"/>
              <a:t>CLICK TO EDIT MASTER TITLE STYLE</a:t>
            </a:r>
          </a:p>
        </p:txBody>
      </p:sp>
      <p:sp>
        <p:nvSpPr>
          <p:cNvPr id="26627" name="Rectangle 3"/>
          <p:cNvSpPr>
            <a:spLocks noGrp="1" noChangeArrowheads="1"/>
          </p:cNvSpPr>
          <p:nvPr>
            <p:ph type="body" idx="1"/>
          </p:nvPr>
        </p:nvSpPr>
        <p:spPr bwMode="auto">
          <a:xfrm>
            <a:off x="457200" y="1188720"/>
            <a:ext cx="8229600" cy="39751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b="0" i="0">
                <a:solidFill>
                  <a:schemeClr val="accent2">
                    <a:lumMod val="50000"/>
                  </a:schemeClr>
                </a:solidFill>
                <a:latin typeface="+mn-lt"/>
              </a:defRPr>
            </a:lvl1pPr>
          </a:lstStyle>
          <a:p>
            <a:pPr>
              <a:defRPr/>
            </a:pPr>
            <a:fld id="{88665B3F-C619-49FC-9FF4-4299A9B8A49F}" type="slidenum">
              <a:rPr lang="en-US" smtClean="0"/>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b="0" i="0" dirty="0">
              <a:latin typeface="DM Sans" pitchFamily="2" charset="77"/>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800" b="1" i="0" dirty="0">
                <a:solidFill>
                  <a:schemeClr val="tx2"/>
                </a:solidFill>
                <a:latin typeface="+mj-lt"/>
              </a:rPr>
              <a:t>MASSACHUSETTS MEDICAID POLICY INSTITUTE</a:t>
            </a:r>
          </a:p>
        </p:txBody>
      </p:sp>
      <p:sp>
        <p:nvSpPr>
          <p:cNvPr id="18" name="Rectangle 5">
            <a:extLst>
              <a:ext uri="{FF2B5EF4-FFF2-40B4-BE49-F238E27FC236}">
                <a16:creationId xmlns:a16="http://schemas.microsoft.com/office/drawing/2014/main" id="{63FE452C-0989-44E2-99EC-B92F538E8F49}"/>
              </a:ext>
            </a:extLst>
          </p:cNvPr>
          <p:cNvSpPr>
            <a:spLocks noChangeArrowheads="1"/>
          </p:cNvSpPr>
          <p:nvPr userDrawn="1"/>
        </p:nvSpPr>
        <p:spPr bwMode="auto">
          <a:xfrm>
            <a:off x="455613"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800" b="1" i="0" dirty="0">
                <a:solidFill>
                  <a:schemeClr val="bg1"/>
                </a:solidFill>
                <a:latin typeface="+mj-lt"/>
              </a:rPr>
              <a:t>INTRODUCTION</a:t>
            </a:r>
          </a:p>
        </p:txBody>
      </p:sp>
      <p:sp>
        <p:nvSpPr>
          <p:cNvPr id="19" name="Rectangle 3">
            <a:extLst>
              <a:ext uri="{FF2B5EF4-FFF2-40B4-BE49-F238E27FC236}">
                <a16:creationId xmlns:a16="http://schemas.microsoft.com/office/drawing/2014/main" id="{5A4D8F97-B9CA-45A7-80E5-339396AEB6E1}"/>
              </a:ext>
            </a:extLst>
          </p:cNvPr>
          <p:cNvSpPr>
            <a:spLocks noChangeArrowheads="1"/>
          </p:cNvSpPr>
          <p:nvPr userDrawn="1"/>
        </p:nvSpPr>
        <p:spPr bwMode="auto">
          <a:xfrm>
            <a:off x="2101850" y="0"/>
            <a:ext cx="1646238"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dirty="0">
                <a:solidFill>
                  <a:schemeClr val="bg1"/>
                </a:solidFill>
                <a:latin typeface="+mj-lt"/>
              </a:rPr>
              <a:t>ELIGIBILITY AND ENROLLMENT</a:t>
            </a:r>
            <a:endParaRPr lang="en-US" sz="800" b="1" i="0" dirty="0">
              <a:solidFill>
                <a:schemeClr val="bg1"/>
              </a:solidFill>
              <a:latin typeface="+mj-lt"/>
            </a:endParaRPr>
          </a:p>
        </p:txBody>
      </p:sp>
      <p:sp>
        <p:nvSpPr>
          <p:cNvPr id="20" name="Rectangle 3">
            <a:extLst>
              <a:ext uri="{FF2B5EF4-FFF2-40B4-BE49-F238E27FC236}">
                <a16:creationId xmlns:a16="http://schemas.microsoft.com/office/drawing/2014/main" id="{2A988BC4-3D84-48D2-B8DE-8040FB29973D}"/>
              </a:ext>
            </a:extLst>
          </p:cNvPr>
          <p:cNvSpPr>
            <a:spLocks noChangeArrowheads="1"/>
          </p:cNvSpPr>
          <p:nvPr userDrawn="1"/>
        </p:nvSpPr>
        <p:spPr bwMode="auto">
          <a:xfrm>
            <a:off x="3748088"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800" b="1" i="0" cap="small" dirty="0">
                <a:solidFill>
                  <a:schemeClr val="bg1"/>
                </a:solidFill>
                <a:latin typeface="+mj-lt"/>
              </a:rPr>
              <a:t>SPENDING AND COST DRIVERS</a:t>
            </a:r>
            <a:endParaRPr lang="en-US" sz="800" b="1" i="0" dirty="0">
              <a:solidFill>
                <a:schemeClr val="bg1"/>
              </a:solidFill>
              <a:latin typeface="+mj-lt"/>
            </a:endParaRPr>
          </a:p>
        </p:txBody>
      </p:sp>
      <p:sp>
        <p:nvSpPr>
          <p:cNvPr id="30" name="Rectangle 3">
            <a:extLst>
              <a:ext uri="{FF2B5EF4-FFF2-40B4-BE49-F238E27FC236}">
                <a16:creationId xmlns:a16="http://schemas.microsoft.com/office/drawing/2014/main" id="{A9DBAA7D-A677-4B1E-925D-1DC5021EA9ED}"/>
              </a:ext>
            </a:extLst>
          </p:cNvPr>
          <p:cNvSpPr>
            <a:spLocks noChangeArrowheads="1"/>
          </p:cNvSpPr>
          <p:nvPr userDrawn="1"/>
        </p:nvSpPr>
        <p:spPr bwMode="auto">
          <a:xfrm>
            <a:off x="5394325" y="0"/>
            <a:ext cx="1646238" cy="274320"/>
          </a:xfrm>
          <a:prstGeom prst="rect">
            <a:avLst/>
          </a:prstGeom>
          <a:solidFill>
            <a:schemeClr val="accent1"/>
          </a:solidFill>
          <a:ln w="9525">
            <a:noFill/>
            <a:miter lim="800000"/>
            <a:headEnd/>
            <a:tailEnd/>
          </a:ln>
        </p:spPr>
        <p:txBody>
          <a:bodyPr lIns="0" tIns="0" rIns="0" anchor="b"/>
          <a:lstStyle/>
          <a:p>
            <a:pPr algn="ctr">
              <a:defRPr/>
            </a:pPr>
            <a:r>
              <a:rPr lang="en-US" sz="800" b="1" i="0" dirty="0">
                <a:solidFill>
                  <a:schemeClr val="bg1"/>
                </a:solidFill>
                <a:latin typeface="+mj-lt"/>
              </a:rPr>
              <a:t>REFORMS</a:t>
            </a:r>
          </a:p>
        </p:txBody>
      </p:sp>
      <p:cxnSp>
        <p:nvCxnSpPr>
          <p:cNvPr id="31" name="Straight Connector 30">
            <a:extLst>
              <a:ext uri="{FF2B5EF4-FFF2-40B4-BE49-F238E27FC236}">
                <a16:creationId xmlns:a16="http://schemas.microsoft.com/office/drawing/2014/main" id="{205B0A29-2B52-4351-9C5F-05A9B2620CB4}"/>
              </a:ext>
            </a:extLst>
          </p:cNvPr>
          <p:cNvCxnSpPr/>
          <p:nvPr userDrawn="1"/>
        </p:nvCxnSpPr>
        <p:spPr>
          <a:xfrm rot="5400000">
            <a:off x="1964689"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23A182F-2A99-4CBF-9BE7-50372590F614}"/>
              </a:ext>
            </a:extLst>
          </p:cNvPr>
          <p:cNvCxnSpPr/>
          <p:nvPr userDrawn="1"/>
        </p:nvCxnSpPr>
        <p:spPr>
          <a:xfrm rot="5400000">
            <a:off x="3610927"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7BBE85-916E-4E9D-9504-35FF2301E945}"/>
              </a:ext>
            </a:extLst>
          </p:cNvPr>
          <p:cNvCxnSpPr/>
          <p:nvPr userDrawn="1"/>
        </p:nvCxnSpPr>
        <p:spPr>
          <a:xfrm rot="5400000">
            <a:off x="5257164"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
            <a:extLst>
              <a:ext uri="{FF2B5EF4-FFF2-40B4-BE49-F238E27FC236}">
                <a16:creationId xmlns:a16="http://schemas.microsoft.com/office/drawing/2014/main" id="{BBD8F44D-9AB5-4526-9707-81EF74F7A20B}"/>
              </a:ext>
            </a:extLst>
          </p:cNvPr>
          <p:cNvSpPr>
            <a:spLocks noChangeArrowheads="1"/>
          </p:cNvSpPr>
          <p:nvPr userDrawn="1"/>
        </p:nvSpPr>
        <p:spPr bwMode="auto">
          <a:xfrm>
            <a:off x="7040563" y="0"/>
            <a:ext cx="1646237" cy="274320"/>
          </a:xfrm>
          <a:prstGeom prst="rect">
            <a:avLst/>
          </a:prstGeom>
          <a:solidFill>
            <a:schemeClr val="tx2"/>
          </a:solidFill>
          <a:ln w="9525">
            <a:noFill/>
            <a:miter lim="800000"/>
            <a:headEnd/>
            <a:tailEnd/>
          </a:ln>
        </p:spPr>
        <p:txBody>
          <a:bodyPr lIns="0" tIns="0" rIns="0" anchor="b"/>
          <a:lstStyle/>
          <a:p>
            <a:pPr algn="ctr">
              <a:defRPr/>
            </a:pPr>
            <a:r>
              <a:rPr lang="en-US" sz="800" b="1" i="0" dirty="0">
                <a:solidFill>
                  <a:schemeClr val="bg1"/>
                </a:solidFill>
                <a:latin typeface="+mj-lt"/>
              </a:rPr>
              <a:t>CONCLUSION</a:t>
            </a:r>
          </a:p>
        </p:txBody>
      </p:sp>
      <p:cxnSp>
        <p:nvCxnSpPr>
          <p:cNvPr id="35" name="Straight Connector 34">
            <a:extLst>
              <a:ext uri="{FF2B5EF4-FFF2-40B4-BE49-F238E27FC236}">
                <a16:creationId xmlns:a16="http://schemas.microsoft.com/office/drawing/2014/main" id="{2EAFE197-011E-402B-9DE9-7446ABFDDB17}"/>
              </a:ext>
            </a:extLst>
          </p:cNvPr>
          <p:cNvCxnSpPr/>
          <p:nvPr userDrawn="1"/>
        </p:nvCxnSpPr>
        <p:spPr>
          <a:xfrm rot="5400000">
            <a:off x="6903402"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Line 7">
            <a:extLst>
              <a:ext uri="{FF2B5EF4-FFF2-40B4-BE49-F238E27FC236}">
                <a16:creationId xmlns:a16="http://schemas.microsoft.com/office/drawing/2014/main" id="{D46DE8DD-B0EC-4B16-BFD6-78A162C64200}"/>
              </a:ext>
            </a:extLst>
          </p:cNvPr>
          <p:cNvSpPr>
            <a:spLocks noChangeShapeType="1"/>
          </p:cNvSpPr>
          <p:nvPr userDrawn="1"/>
        </p:nvSpPr>
        <p:spPr bwMode="auto">
          <a:xfrm>
            <a:off x="455613" y="1097279"/>
            <a:ext cx="8229600" cy="0"/>
          </a:xfrm>
          <a:prstGeom prst="line">
            <a:avLst/>
          </a:prstGeom>
          <a:noFill/>
          <a:ln w="38100">
            <a:solidFill>
              <a:schemeClr val="accent1"/>
            </a:solidFill>
            <a:round/>
            <a:headEnd/>
            <a:tailEnd/>
          </a:ln>
        </p:spPr>
        <p:txBody>
          <a:bodyPr/>
          <a:lstStyle/>
          <a:p>
            <a:pPr>
              <a:defRPr/>
            </a:pPr>
            <a:endParaRPr lang="en-US" sz="1600" b="0" i="0" dirty="0">
              <a:latin typeface="DM Sans" pitchFamily="2" charset="77"/>
            </a:endParaRPr>
          </a:p>
        </p:txBody>
      </p:sp>
      <p:sp>
        <p:nvSpPr>
          <p:cNvPr id="22" name="Rectangle 6">
            <a:extLst>
              <a:ext uri="{FF2B5EF4-FFF2-40B4-BE49-F238E27FC236}">
                <a16:creationId xmlns:a16="http://schemas.microsoft.com/office/drawing/2014/main" id="{EE93923E-5865-9B3F-9B97-269B7FD4CC50}"/>
              </a:ext>
            </a:extLst>
          </p:cNvPr>
          <p:cNvSpPr txBox="1">
            <a:spLocks noChangeArrowheads="1"/>
          </p:cNvSpPr>
          <p:nvPr userDrawn="1"/>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800" b="0" i="0" baseline="0" dirty="0">
                <a:solidFill>
                  <a:schemeClr val="accent2">
                    <a:lumMod val="50000"/>
                  </a:schemeClr>
                </a:solidFill>
                <a:latin typeface="+mn-lt"/>
              </a:rPr>
              <a:t>October 2022</a:t>
            </a:r>
            <a:endParaRPr lang="en-US" sz="800" b="0" i="0" dirty="0">
              <a:solidFill>
                <a:schemeClr val="accent2">
                  <a:lumMod val="50000"/>
                </a:schemeClr>
              </a:solidFill>
              <a:latin typeface="+mn-lt"/>
            </a:endParaRPr>
          </a:p>
        </p:txBody>
      </p:sp>
    </p:spTree>
  </p:cSld>
  <p:clrMap bg1="lt1" tx1="dk1" bg2="lt2" tx2="dk2" accent1="accent1" accent2="accent2" accent3="accent3" accent4="accent4" accent5="accent5" accent6="accent6" hlink="hlink" folHlink="folHlink"/>
  <p:sldLayoutIdLst>
    <p:sldLayoutId id="2147483878" r:id="rId1"/>
    <p:sldLayoutId id="2147483877" r:id="rId2"/>
    <p:sldLayoutId id="2147483876" r:id="rId3"/>
    <p:sldLayoutId id="2147483875" r:id="rId4"/>
  </p:sldLayoutIdLst>
  <p:hf hdr="0" ftr="0" dt="0"/>
  <p:txStyles>
    <p:titleStyle>
      <a:lvl1pPr algn="l" rtl="0" eaLnBrk="0" fontAlgn="base" hangingPunct="0">
        <a:spcBef>
          <a:spcPct val="0"/>
        </a:spcBef>
        <a:spcAft>
          <a:spcPct val="0"/>
        </a:spcAft>
        <a:defRPr sz="1800" b="1" i="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chemeClr val="tx2"/>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mass.gov/service-details/masshealth-coverage-types-for-individuals-and-families-including-people-with"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hyperlink" Target="https://www.mass.gov/service-details/member-booklet-and-application-for-health-and-dental-coverage-and-help-paying-costs?msclkid=0c4893f4c70111ec8d62b84c01bd85c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mass.gov/service-details/senior-guide-and-application-for-health-care-coverage"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mahealthconnector.org/" TargetMode="External"/><Relationship Id="rId7" Type="http://schemas.openxmlformats.org/officeDocument/2006/relationships/hyperlink" Target="https://www.mass.gov/how-to/how-to-appeal-a-masshealth-decision"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hyperlink" Target="https://my.mahealthconnector.org/enrollment-assisters" TargetMode="External"/><Relationship Id="rId5" Type="http://schemas.openxmlformats.org/officeDocument/2006/relationships/hyperlink" Target="https://www.hcfama.org/" TargetMode="External"/><Relationship Id="rId4" Type="http://schemas.openxmlformats.org/officeDocument/2006/relationships/hyperlink" Target="https://myombudsman.org/" TargetMode="External"/><Relationship Id="rId9" Type="http://schemas.openxmlformats.org/officeDocument/2006/relationships/hyperlink" Target="https://www.medicaid.gov/state-resource-center/disaster-response-toolkit/federal-disaster-resources/entry/54066"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hyperlink" Target="https://www.commonwealthfund.org/publications/issue-briefs/2020/oct/how-many-lost-jobs-employer-coverage-pandemic"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s://www.chiamass.gov/massachusetts-nursing-facilities/" TargetMode="Externa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kff.org/medicaid/state-indicator/medicaid-distribution-nonelderly-by-family-work-status/?currentTimeframe=0&amp;selectedRows=%7B%22states%22:%7B%22massachusetts%22:%7B%7D%7D%7D&amp;sortModel=%7B%22colId%22:%22Location%22,%22sort%22:%22asc%22%7D"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8" Type="http://schemas.openxmlformats.org/officeDocument/2006/relationships/hyperlink" Target="https://www.bluecrossmafoundation.org/publication/masshealth-proposed-demonstration-extension-2022-2027-building-success-focusing-equity" TargetMode="External"/><Relationship Id="rId3" Type="http://schemas.openxmlformats.org/officeDocument/2006/relationships/hyperlink" Target="https://www.mass.gov/lists/masshealth-health-plan-materials-and-information-for-members" TargetMode="External"/><Relationship Id="rId7" Type="http://schemas.openxmlformats.org/officeDocument/2006/relationships/hyperlink" Target="https://www.bluecrossmafoundation.org/publication/what-know-about-acos-latest-masshealth-accountable-care-organizations"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hyperlink" Target="https://www.mass.gov/program-of-all-inclusive-care-for-the-elderly-pace" TargetMode="External"/><Relationship Id="rId5" Type="http://schemas.openxmlformats.org/officeDocument/2006/relationships/hyperlink" Target="https://www.mass.gov/one-care" TargetMode="External"/><Relationship Id="rId4" Type="http://schemas.openxmlformats.org/officeDocument/2006/relationships/hyperlink" Target="https://www.mass.gov/senior-care-options-sco"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hyperlink" Target="https://www.bluecrossmafoundation.org/publication/what-actual-state-cost-masshealth-2019" TargetMode="External"/><Relationship Id="rId4" Type="http://schemas.openxmlformats.org/officeDocument/2006/relationships/hyperlink" Target="https://www.bluecrossmafoundation.org/publication/what-actual-state-cost-masshealth-state-fiscal-year-2022" TargetMode="Externa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hyperlink" Target="https://www.bluecrossmafoundation.org/publication/what-actual-state-cost-masshealth-state-fiscal-year-2022" TargetMode="Externa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hyperlink" Target="https://www.bluecrossmafoundation.org/publication/sfy2021-budget-masshealth-and-other-health-reform-programs"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www.medicaid.gov/medicaid/medicaid-state-plan-amendments/index.html" TargetMode="External"/><Relationship Id="rId2" Type="http://schemas.openxmlformats.org/officeDocument/2006/relationships/notesSlide" Target="../notesSlides/notesSlide31.xml"/><Relationship Id="rId1" Type="http://schemas.openxmlformats.org/officeDocument/2006/relationships/slideLayout" Target="../slideLayouts/slideLayout19.xml"/><Relationship Id="rId6" Type="http://schemas.openxmlformats.org/officeDocument/2006/relationships/hyperlink" Target="https://www.mass.gov/service-details/1115-masshealth-demonstration-waiver" TargetMode="External"/><Relationship Id="rId5" Type="http://schemas.openxmlformats.org/officeDocument/2006/relationships/hyperlink" Target="https://commed.umassmed.edu/blog/2019/01/08/deciphering-state-medicaid-programs" TargetMode="External"/><Relationship Id="rId4" Type="http://schemas.openxmlformats.org/officeDocument/2006/relationships/hyperlink" Target="https://www.medicaid.gov/medicaid/section-1115-demo/demonstration-and-waiver-list/index.html?f%5B0%5D=waiver_state_facet%3A841#conten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9.xml"/><Relationship Id="rId5" Type="http://schemas.openxmlformats.org/officeDocument/2006/relationships/hyperlink" Target="https://www.bluecrossmafoundation.org/publication/what-know-about-acos-latest-masshealth-accountable-care-organizations" TargetMode="External"/><Relationship Id="rId4" Type="http://schemas.openxmlformats.org/officeDocument/2006/relationships/hyperlink" Target="https://bluecrossmafoundation.org/publication/masshealth-waiver-2016%E2%80%932022-delivering-refor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mass.gov/guides/masshealth-community-partners-cp-program-information-for-providers#list-of-masshealth-community-partners"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hyperlink" Target="https://www.mass.gov/info-details/massachusetts-delivery-system-reform-incentive-payment-program#flexible-services-" TargetMode="External"/><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hyperlink" Target="https://www.mass.gov/service-details/1115-masshealth-demonstration-waiver" TargetMode="External"/><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ss.gov/service-details/home-and-community-based-waivers" TargetMode="External"/><Relationship Id="rId2" Type="http://schemas.openxmlformats.org/officeDocument/2006/relationships/notesSlide" Target="../notesSlides/notesSlide36.xml"/><Relationship Id="rId1" Type="http://schemas.openxmlformats.org/officeDocument/2006/relationships/slideLayout" Target="../slideLayouts/slideLayout19.xml"/><Relationship Id="rId5" Type="http://schemas.openxmlformats.org/officeDocument/2006/relationships/hyperlink" Target="https://www.mass.gov/info-details/strengthening-home-and-community-based-services-and-behavioral-health-services-using-american-rescue-plan-arp-funding" TargetMode="External"/><Relationship Id="rId4" Type="http://schemas.openxmlformats.org/officeDocument/2006/relationships/hyperlink" Target="https://www.massoptions.org/massoption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hcfama.org/extending-postpartum-coverage-improves-maternal-health-outcomes/" TargetMode="External"/><Relationship Id="rId2" Type="http://schemas.openxmlformats.org/officeDocument/2006/relationships/notesSlide" Target="../notesSlides/notesSlide37.xml"/><Relationship Id="rId1" Type="http://schemas.openxmlformats.org/officeDocument/2006/relationships/slideLayout" Target="../slideLayouts/slideLayout19.xml"/><Relationship Id="rId5" Type="http://schemas.openxmlformats.org/officeDocument/2006/relationships/hyperlink" Target="https://archives.lib.state.ma.us/handle/2452/857257" TargetMode="External"/><Relationship Id="rId4" Type="http://schemas.openxmlformats.org/officeDocument/2006/relationships/hyperlink" Target="https://www.congress.gov/bill/117th-congress/house-bill/1319/text#toc-HD0A062309C1143928EF82EC5845217C3" TargetMode="Externa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8.xml"/><Relationship Id="rId1" Type="http://schemas.openxmlformats.org/officeDocument/2006/relationships/slideLayout" Target="../slideLayouts/slideLayout19.xml"/><Relationship Id="rId6" Type="http://schemas.openxmlformats.org/officeDocument/2006/relationships/chart" Target="../charts/chart20.xml"/><Relationship Id="rId5" Type="http://schemas.openxmlformats.org/officeDocument/2006/relationships/hyperlink" Target="https://www.mass.gov/service-details/one-care-related-information" TargetMode="External"/><Relationship Id="rId4" Type="http://schemas.openxmlformats.org/officeDocument/2006/relationships/hyperlink" Target="https://www.mass.gov/service-details/information-for-organizations-interested-in-serving-as-one-care-plans#:~:text=Beginning%20in%202022%2C%20One%20Care%20will%20be%20available,statewide%20coverage%20%28all%20counties%20except%20Dukes%20and%20Nantucket%29."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hyperlink" Target="https://www.mass.gov/lists/medical-care-advisory-committee-mcac-reports-to-the-legislature" TargetMode="External"/><Relationship Id="rId7"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9.xml"/><Relationship Id="rId6" Type="http://schemas.openxmlformats.org/officeDocument/2006/relationships/hyperlink" Target="https://www.shvs.org/the-end-of-the-covid-public-health-emergency-potential-health-equity-implications-of-ending-medicaid-continuous-coverage/" TargetMode="External"/><Relationship Id="rId5" Type="http://schemas.openxmlformats.org/officeDocument/2006/relationships/hyperlink" Target="https://www.bluecrossmafoundation.org/publication/end-federal-continuous-coverage-requirement-masshealth-key-strategies-reducing-coverage" TargetMode="External"/><Relationship Id="rId4" Type="http://schemas.openxmlformats.org/officeDocument/2006/relationships/hyperlink" Target="https://www.medicaid.gov/resources-for-states/coronavirus-disease-2019-covid-19/unwinding-and-returning-regular-operations-after-covid-19/index.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mass.gov/info-details/health-care-access-bureau"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685800" y="1830219"/>
            <a:ext cx="7772400" cy="1470025"/>
          </a:xfrm>
          <a:prstGeom prst="rect">
            <a:avLst/>
          </a:prstGeom>
        </p:spPr>
        <p:txBody>
          <a:bodyPr/>
          <a:lstStyle/>
          <a:p>
            <a:pPr algn="ctr" eaLnBrk="0" hangingPunct="0">
              <a:defRPr/>
            </a:pPr>
            <a:r>
              <a:rPr lang="en-US" sz="4800" b="1" kern="0" dirty="0">
                <a:solidFill>
                  <a:schemeClr val="tx2">
                    <a:lumMod val="75000"/>
                  </a:schemeClr>
                </a:solidFill>
                <a:latin typeface="+mj-lt"/>
                <a:cs typeface="Arial"/>
              </a:rPr>
              <a:t>MassHealth: </a:t>
            </a:r>
            <a:r>
              <a:rPr lang="en-US" sz="4800" b="1" kern="0" dirty="0">
                <a:solidFill>
                  <a:schemeClr val="tx2">
                    <a:lumMod val="75000"/>
                  </a:schemeClr>
                </a:solidFill>
                <a:latin typeface="+mj-lt"/>
              </a:rPr>
              <a:t>The Basics </a:t>
            </a:r>
            <a:endParaRPr lang="en-US" sz="4800" b="1" kern="0" dirty="0">
              <a:solidFill>
                <a:schemeClr val="tx2">
                  <a:lumMod val="75000"/>
                </a:schemeClr>
              </a:solidFill>
              <a:latin typeface="+mj-lt"/>
              <a:cs typeface="Arial"/>
            </a:endParaRPr>
          </a:p>
          <a:p>
            <a:pPr algn="ctr" eaLnBrk="0" hangingPunct="0">
              <a:defRPr/>
            </a:pPr>
            <a:r>
              <a:rPr lang="en-US" sz="4400" b="1" kern="0" spc="100" dirty="0">
                <a:solidFill>
                  <a:schemeClr val="tx2">
                    <a:lumMod val="75000"/>
                  </a:schemeClr>
                </a:solidFill>
                <a:latin typeface="+mj-lt"/>
                <a:cs typeface="Arial"/>
              </a:rPr>
              <a:t>FACTS AND TRENDS</a:t>
            </a:r>
          </a:p>
        </p:txBody>
      </p:sp>
      <p:sp>
        <p:nvSpPr>
          <p:cNvPr id="10" name="Subtitle 2"/>
          <p:cNvSpPr txBox="1">
            <a:spLocks/>
          </p:cNvSpPr>
          <p:nvPr/>
        </p:nvSpPr>
        <p:spPr>
          <a:xfrm>
            <a:off x="933707" y="3686574"/>
            <a:ext cx="7334250" cy="1407459"/>
          </a:xfrm>
          <a:prstGeom prst="rect">
            <a:avLst/>
          </a:prstGeom>
        </p:spPr>
        <p:txBody>
          <a:bodyPr/>
          <a:lstStyle/>
          <a:p>
            <a:pPr algn="ctr" eaLnBrk="0" hangingPunct="0">
              <a:spcBef>
                <a:spcPts val="0"/>
              </a:spcBef>
              <a:buClr>
                <a:srgbClr val="5A8F7C"/>
              </a:buClr>
              <a:defRPr/>
            </a:pPr>
            <a:r>
              <a:rPr lang="en-US" sz="1200" kern="0" dirty="0">
                <a:solidFill>
                  <a:srgbClr val="5A8F7C"/>
                </a:solidFill>
                <a:latin typeface="+mn-lt"/>
                <a:cs typeface="Arial"/>
              </a:rPr>
              <a:t>PREPARED BY</a:t>
            </a:r>
            <a:br>
              <a:rPr lang="en-US" sz="1200" kern="0" dirty="0">
                <a:solidFill>
                  <a:srgbClr val="5A8F7C"/>
                </a:solidFill>
                <a:latin typeface="+mn-lt"/>
                <a:cs typeface="Arial"/>
              </a:rPr>
            </a:br>
            <a:r>
              <a:rPr lang="en-US" sz="1200" b="1" kern="0" spc="50" dirty="0">
                <a:solidFill>
                  <a:srgbClr val="5A8F7C"/>
                </a:solidFill>
                <a:latin typeface="+mn-lt"/>
                <a:cs typeface="Arial"/>
              </a:rPr>
              <a:t>COMMONWEALTH MEDICINE</a:t>
            </a:r>
          </a:p>
          <a:p>
            <a:pPr algn="ctr" eaLnBrk="0" hangingPunct="0">
              <a:spcBef>
                <a:spcPts val="0"/>
              </a:spcBef>
              <a:buClr>
                <a:srgbClr val="5A8F7C"/>
              </a:buClr>
              <a:defRPr/>
            </a:pPr>
            <a:r>
              <a:rPr lang="en-US" sz="1200" b="1" kern="0" spc="50" dirty="0">
                <a:solidFill>
                  <a:srgbClr val="5A8F7C"/>
                </a:solidFill>
                <a:latin typeface="+mn-lt"/>
                <a:cs typeface="Arial"/>
              </a:rPr>
              <a:t>UNIVERSITY OF MASSACHUSETTS CHAN MEDICAL SCHOOL</a:t>
            </a:r>
          </a:p>
          <a:p>
            <a:pPr algn="ctr" eaLnBrk="0" hangingPunct="0">
              <a:spcBef>
                <a:spcPts val="0"/>
              </a:spcBef>
              <a:buClr>
                <a:srgbClr val="5A8F7C"/>
              </a:buClr>
              <a:defRPr/>
            </a:pPr>
            <a:endParaRPr lang="en-US" sz="1200" kern="0" dirty="0">
              <a:solidFill>
                <a:srgbClr val="5A8F7C"/>
              </a:solidFill>
              <a:latin typeface="+mn-lt"/>
              <a:cs typeface="Arial"/>
            </a:endParaRPr>
          </a:p>
        </p:txBody>
      </p:sp>
      <p:sp>
        <p:nvSpPr>
          <p:cNvPr id="13" name="Rectangle 12">
            <a:extLst>
              <a:ext uri="{FF2B5EF4-FFF2-40B4-BE49-F238E27FC236}">
                <a16:creationId xmlns:a16="http://schemas.microsoft.com/office/drawing/2014/main" id="{902E75F6-A591-45AA-ADC0-E2912E7F5F1A}"/>
              </a:ext>
            </a:extLst>
          </p:cNvPr>
          <p:cNvSpPr/>
          <p:nvPr/>
        </p:nvSpPr>
        <p:spPr>
          <a:xfrm>
            <a:off x="457200" y="4541771"/>
            <a:ext cx="8229600" cy="365760"/>
          </a:xfrm>
          <a:prstGeom prst="rect">
            <a:avLst/>
          </a:prstGeom>
          <a:solidFill>
            <a:srgbClr val="989898"/>
          </a:solidFill>
        </p:spPr>
        <p:txBody>
          <a:bodyPr wrap="none" anchor="ctr">
            <a:noAutofit/>
          </a:bodyPr>
          <a:lstStyle/>
          <a:p>
            <a:pPr algn="ctr" eaLnBrk="0" hangingPunct="0">
              <a:spcBef>
                <a:spcPts val="600"/>
              </a:spcBef>
              <a:buClr>
                <a:srgbClr val="5A8F7C"/>
              </a:buClr>
              <a:defRPr/>
            </a:pPr>
            <a:r>
              <a:rPr lang="en-US" sz="1600" b="1" kern="0" spc="100" dirty="0">
                <a:solidFill>
                  <a:schemeClr val="bg1"/>
                </a:solidFill>
                <a:latin typeface="+mn-lt"/>
                <a:cs typeface="Arial"/>
              </a:rPr>
              <a:t>UPDATED OCTOBER 2022</a:t>
            </a:r>
          </a:p>
        </p:txBody>
      </p:sp>
      <p:sp>
        <p:nvSpPr>
          <p:cNvPr id="5" name="Rectangle 4">
            <a:extLst>
              <a:ext uri="{FF2B5EF4-FFF2-40B4-BE49-F238E27FC236}">
                <a16:creationId xmlns:a16="http://schemas.microsoft.com/office/drawing/2014/main" id="{17B7FC75-017B-4C33-B3A9-143FF9C3D276}"/>
              </a:ext>
            </a:extLst>
          </p:cNvPr>
          <p:cNvSpPr/>
          <p:nvPr/>
        </p:nvSpPr>
        <p:spPr>
          <a:xfrm>
            <a:off x="457200" y="457200"/>
            <a:ext cx="8229600" cy="59436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2" name="Group 191">
            <a:extLst>
              <a:ext uri="{FF2B5EF4-FFF2-40B4-BE49-F238E27FC236}">
                <a16:creationId xmlns:a16="http://schemas.microsoft.com/office/drawing/2014/main" id="{01137A2A-C22C-D84C-8BA3-B2AE5BAFC86F}"/>
              </a:ext>
            </a:extLst>
          </p:cNvPr>
          <p:cNvGrpSpPr/>
          <p:nvPr/>
        </p:nvGrpSpPr>
        <p:grpSpPr>
          <a:xfrm>
            <a:off x="2063343" y="5288405"/>
            <a:ext cx="3452817" cy="731520"/>
            <a:chOff x="1892346" y="5427376"/>
            <a:chExt cx="3452817" cy="731520"/>
          </a:xfrm>
        </p:grpSpPr>
        <p:grpSp>
          <p:nvGrpSpPr>
            <p:cNvPr id="104" name="Group 54">
              <a:extLst>
                <a:ext uri="{FF2B5EF4-FFF2-40B4-BE49-F238E27FC236}">
                  <a16:creationId xmlns:a16="http://schemas.microsoft.com/office/drawing/2014/main" id="{856B2681-BEA9-FD4C-8FBD-E3C4F1B088A5}"/>
                </a:ext>
              </a:extLst>
            </p:cNvPr>
            <p:cNvGrpSpPr>
              <a:grpSpLocks noChangeAspect="1"/>
            </p:cNvGrpSpPr>
            <p:nvPr/>
          </p:nvGrpSpPr>
          <p:grpSpPr bwMode="auto">
            <a:xfrm>
              <a:off x="3864448" y="5487971"/>
              <a:ext cx="1069803" cy="610329"/>
              <a:chOff x="2029" y="1676"/>
              <a:chExt cx="1702" cy="971"/>
            </a:xfrm>
            <a:solidFill>
              <a:srgbClr val="989898"/>
            </a:solidFill>
          </p:grpSpPr>
          <p:sp>
            <p:nvSpPr>
              <p:cNvPr id="105" name="Freeform 55">
                <a:extLst>
                  <a:ext uri="{FF2B5EF4-FFF2-40B4-BE49-F238E27FC236}">
                    <a16:creationId xmlns:a16="http://schemas.microsoft.com/office/drawing/2014/main" id="{DB3A8C40-085D-2C41-85E6-189434EF5DE3}"/>
                  </a:ext>
                </a:extLst>
              </p:cNvPr>
              <p:cNvSpPr>
                <a:spLocks/>
              </p:cNvSpPr>
              <p:nvPr/>
            </p:nvSpPr>
            <p:spPr bwMode="auto">
              <a:xfrm>
                <a:off x="2174" y="2217"/>
                <a:ext cx="86" cy="86"/>
              </a:xfrm>
              <a:custGeom>
                <a:avLst/>
                <a:gdLst>
                  <a:gd name="T0" fmla="*/ 16 w 86"/>
                  <a:gd name="T1" fmla="*/ 0 h 86"/>
                  <a:gd name="T2" fmla="*/ 43 w 86"/>
                  <a:gd name="T3" fmla="*/ 72 h 86"/>
                  <a:gd name="T4" fmla="*/ 70 w 86"/>
                  <a:gd name="T5" fmla="*/ 0 h 86"/>
                  <a:gd name="T6" fmla="*/ 86 w 86"/>
                  <a:gd name="T7" fmla="*/ 0 h 86"/>
                  <a:gd name="T8" fmla="*/ 86 w 86"/>
                  <a:gd name="T9" fmla="*/ 86 h 86"/>
                  <a:gd name="T10" fmla="*/ 75 w 86"/>
                  <a:gd name="T11" fmla="*/ 86 h 86"/>
                  <a:gd name="T12" fmla="*/ 75 w 86"/>
                  <a:gd name="T13" fmla="*/ 13 h 86"/>
                  <a:gd name="T14" fmla="*/ 72 w 86"/>
                  <a:gd name="T15" fmla="*/ 13 h 86"/>
                  <a:gd name="T16" fmla="*/ 48 w 86"/>
                  <a:gd name="T17" fmla="*/ 86 h 86"/>
                  <a:gd name="T18" fmla="*/ 37 w 86"/>
                  <a:gd name="T19" fmla="*/ 86 h 86"/>
                  <a:gd name="T20" fmla="*/ 11 w 86"/>
                  <a:gd name="T21" fmla="*/ 13 h 86"/>
                  <a:gd name="T22" fmla="*/ 11 w 86"/>
                  <a:gd name="T23" fmla="*/ 13 h 86"/>
                  <a:gd name="T24" fmla="*/ 11 w 86"/>
                  <a:gd name="T25" fmla="*/ 86 h 86"/>
                  <a:gd name="T26" fmla="*/ 0 w 86"/>
                  <a:gd name="T27" fmla="*/ 86 h 86"/>
                  <a:gd name="T28" fmla="*/ 0 w 86"/>
                  <a:gd name="T29" fmla="*/ 0 h 86"/>
                  <a:gd name="T30" fmla="*/ 16 w 86"/>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6">
                    <a:moveTo>
                      <a:pt x="16" y="0"/>
                    </a:moveTo>
                    <a:lnTo>
                      <a:pt x="43" y="72"/>
                    </a:lnTo>
                    <a:lnTo>
                      <a:pt x="70" y="0"/>
                    </a:lnTo>
                    <a:lnTo>
                      <a:pt x="86" y="0"/>
                    </a:lnTo>
                    <a:lnTo>
                      <a:pt x="86" y="86"/>
                    </a:lnTo>
                    <a:lnTo>
                      <a:pt x="75" y="86"/>
                    </a:lnTo>
                    <a:lnTo>
                      <a:pt x="75" y="13"/>
                    </a:lnTo>
                    <a:lnTo>
                      <a:pt x="72" y="13"/>
                    </a:lnTo>
                    <a:lnTo>
                      <a:pt x="48" y="86"/>
                    </a:lnTo>
                    <a:lnTo>
                      <a:pt x="37" y="86"/>
                    </a:lnTo>
                    <a:lnTo>
                      <a:pt x="11" y="13"/>
                    </a:lnTo>
                    <a:lnTo>
                      <a:pt x="11" y="13"/>
                    </a:lnTo>
                    <a:lnTo>
                      <a:pt x="11" y="86"/>
                    </a:lnTo>
                    <a:lnTo>
                      <a:pt x="0" y="86"/>
                    </a:lnTo>
                    <a:lnTo>
                      <a:pt x="0"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6" name="Freeform 56">
                <a:extLst>
                  <a:ext uri="{FF2B5EF4-FFF2-40B4-BE49-F238E27FC236}">
                    <a16:creationId xmlns:a16="http://schemas.microsoft.com/office/drawing/2014/main" id="{FE59E4D4-319C-6343-95DA-6602CEF070EF}"/>
                  </a:ext>
                </a:extLst>
              </p:cNvPr>
              <p:cNvSpPr>
                <a:spLocks noEditPoints="1"/>
              </p:cNvSpPr>
              <p:nvPr/>
            </p:nvSpPr>
            <p:spPr bwMode="auto">
              <a:xfrm>
                <a:off x="2300" y="2217"/>
                <a:ext cx="78" cy="86"/>
              </a:xfrm>
              <a:custGeom>
                <a:avLst/>
                <a:gdLst>
                  <a:gd name="T0" fmla="*/ 45 w 78"/>
                  <a:gd name="T1" fmla="*/ 0 h 86"/>
                  <a:gd name="T2" fmla="*/ 78 w 78"/>
                  <a:gd name="T3" fmla="*/ 86 h 86"/>
                  <a:gd name="T4" fmla="*/ 67 w 78"/>
                  <a:gd name="T5" fmla="*/ 86 h 86"/>
                  <a:gd name="T6" fmla="*/ 56 w 78"/>
                  <a:gd name="T7" fmla="*/ 59 h 86"/>
                  <a:gd name="T8" fmla="*/ 21 w 78"/>
                  <a:gd name="T9" fmla="*/ 59 h 86"/>
                  <a:gd name="T10" fmla="*/ 11 w 78"/>
                  <a:gd name="T11" fmla="*/ 86 h 86"/>
                  <a:gd name="T12" fmla="*/ 0 w 78"/>
                  <a:gd name="T13" fmla="*/ 86 h 86"/>
                  <a:gd name="T14" fmla="*/ 32 w 78"/>
                  <a:gd name="T15" fmla="*/ 0 h 86"/>
                  <a:gd name="T16" fmla="*/ 45 w 78"/>
                  <a:gd name="T17" fmla="*/ 0 h 86"/>
                  <a:gd name="T18" fmla="*/ 53 w 78"/>
                  <a:gd name="T19" fmla="*/ 51 h 86"/>
                  <a:gd name="T20" fmla="*/ 40 w 78"/>
                  <a:gd name="T21" fmla="*/ 10 h 86"/>
                  <a:gd name="T22" fmla="*/ 40 w 78"/>
                  <a:gd name="T23" fmla="*/ 10 h 86"/>
                  <a:gd name="T24" fmla="*/ 24 w 78"/>
                  <a:gd name="T25" fmla="*/ 51 h 86"/>
                  <a:gd name="T26" fmla="*/ 53 w 78"/>
                  <a:gd name="T27"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86">
                    <a:moveTo>
                      <a:pt x="45" y="0"/>
                    </a:moveTo>
                    <a:lnTo>
                      <a:pt x="78" y="86"/>
                    </a:lnTo>
                    <a:lnTo>
                      <a:pt x="67" y="86"/>
                    </a:lnTo>
                    <a:lnTo>
                      <a:pt x="56" y="59"/>
                    </a:lnTo>
                    <a:lnTo>
                      <a:pt x="21" y="59"/>
                    </a:lnTo>
                    <a:lnTo>
                      <a:pt x="11" y="86"/>
                    </a:lnTo>
                    <a:lnTo>
                      <a:pt x="0" y="86"/>
                    </a:lnTo>
                    <a:lnTo>
                      <a:pt x="32" y="0"/>
                    </a:lnTo>
                    <a:lnTo>
                      <a:pt x="45" y="0"/>
                    </a:lnTo>
                    <a:close/>
                    <a:moveTo>
                      <a:pt x="53" y="51"/>
                    </a:moveTo>
                    <a:lnTo>
                      <a:pt x="40" y="10"/>
                    </a:lnTo>
                    <a:lnTo>
                      <a:pt x="40" y="10"/>
                    </a:lnTo>
                    <a:lnTo>
                      <a:pt x="24" y="51"/>
                    </a:lnTo>
                    <a:lnTo>
                      <a:pt x="53"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7" name="Freeform 57">
                <a:extLst>
                  <a:ext uri="{FF2B5EF4-FFF2-40B4-BE49-F238E27FC236}">
                    <a16:creationId xmlns:a16="http://schemas.microsoft.com/office/drawing/2014/main" id="{9A9B7DB7-6296-A94B-A01A-34BF39E38675}"/>
                  </a:ext>
                </a:extLst>
              </p:cNvPr>
              <p:cNvSpPr>
                <a:spLocks/>
              </p:cNvSpPr>
              <p:nvPr/>
            </p:nvSpPr>
            <p:spPr bwMode="auto">
              <a:xfrm>
                <a:off x="2415" y="2214"/>
                <a:ext cx="67" cy="89"/>
              </a:xfrm>
              <a:custGeom>
                <a:avLst/>
                <a:gdLst>
                  <a:gd name="T0" fmla="*/ 17 w 25"/>
                  <a:gd name="T1" fmla="*/ 5 h 33"/>
                  <a:gd name="T2" fmla="*/ 12 w 25"/>
                  <a:gd name="T3" fmla="*/ 4 h 33"/>
                  <a:gd name="T4" fmla="*/ 9 w 25"/>
                  <a:gd name="T5" fmla="*/ 4 h 33"/>
                  <a:gd name="T6" fmla="*/ 7 w 25"/>
                  <a:gd name="T7" fmla="*/ 5 h 33"/>
                  <a:gd name="T8" fmla="*/ 6 w 25"/>
                  <a:gd name="T9" fmla="*/ 7 h 33"/>
                  <a:gd name="T10" fmla="*/ 5 w 25"/>
                  <a:gd name="T11" fmla="*/ 9 h 33"/>
                  <a:gd name="T12" fmla="*/ 6 w 25"/>
                  <a:gd name="T13" fmla="*/ 12 h 33"/>
                  <a:gd name="T14" fmla="*/ 8 w 25"/>
                  <a:gd name="T15" fmla="*/ 13 h 33"/>
                  <a:gd name="T16" fmla="*/ 11 w 25"/>
                  <a:gd name="T17" fmla="*/ 14 h 33"/>
                  <a:gd name="T18" fmla="*/ 15 w 25"/>
                  <a:gd name="T19" fmla="*/ 15 h 33"/>
                  <a:gd name="T20" fmla="*/ 19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4 w 25"/>
                  <a:gd name="T39" fmla="*/ 31 h 33"/>
                  <a:gd name="T40" fmla="*/ 1 w 25"/>
                  <a:gd name="T41" fmla="*/ 27 h 33"/>
                  <a:gd name="T42" fmla="*/ 0 w 25"/>
                  <a:gd name="T43" fmla="*/ 22 h 33"/>
                  <a:gd name="T44" fmla="*/ 4 w 25"/>
                  <a:gd name="T45" fmla="*/ 22 h 33"/>
                  <a:gd name="T46" fmla="*/ 5 w 25"/>
                  <a:gd name="T47" fmla="*/ 26 h 33"/>
                  <a:gd name="T48" fmla="*/ 7 w 25"/>
                  <a:gd name="T49" fmla="*/ 28 h 33"/>
                  <a:gd name="T50" fmla="*/ 9 w 25"/>
                  <a:gd name="T51" fmla="*/ 29 h 33"/>
                  <a:gd name="T52" fmla="*/ 13 w 25"/>
                  <a:gd name="T53" fmla="*/ 30 h 33"/>
                  <a:gd name="T54" fmla="*/ 16 w 25"/>
                  <a:gd name="T55" fmla="*/ 30 h 33"/>
                  <a:gd name="T56" fmla="*/ 18 w 25"/>
                  <a:gd name="T57" fmla="*/ 29 h 33"/>
                  <a:gd name="T58" fmla="*/ 20 w 25"/>
                  <a:gd name="T59" fmla="*/ 27 h 33"/>
                  <a:gd name="T60" fmla="*/ 21 w 25"/>
                  <a:gd name="T61" fmla="*/ 24 h 33"/>
                  <a:gd name="T62" fmla="*/ 20 w 25"/>
                  <a:gd name="T63" fmla="*/ 21 h 33"/>
                  <a:gd name="T64" fmla="*/ 18 w 25"/>
                  <a:gd name="T65" fmla="*/ 20 h 33"/>
                  <a:gd name="T66" fmla="*/ 15 w 25"/>
                  <a:gd name="T67" fmla="*/ 19 h 33"/>
                  <a:gd name="T68" fmla="*/ 11 w 25"/>
                  <a:gd name="T69" fmla="*/ 18 h 33"/>
                  <a:gd name="T70" fmla="*/ 7 w 25"/>
                  <a:gd name="T71" fmla="*/ 17 h 33"/>
                  <a:gd name="T72" fmla="*/ 4 w 25"/>
                  <a:gd name="T73" fmla="*/ 16 h 33"/>
                  <a:gd name="T74" fmla="*/ 2 w 25"/>
                  <a:gd name="T75" fmla="*/ 13 h 33"/>
                  <a:gd name="T76" fmla="*/ 1 w 25"/>
                  <a:gd name="T77" fmla="*/ 10 h 33"/>
                  <a:gd name="T78" fmla="*/ 2 w 25"/>
                  <a:gd name="T79" fmla="*/ 6 h 33"/>
                  <a:gd name="T80" fmla="*/ 4 w 25"/>
                  <a:gd name="T81" fmla="*/ 3 h 33"/>
                  <a:gd name="T82" fmla="*/ 8 w 25"/>
                  <a:gd name="T83" fmla="*/ 1 h 33"/>
                  <a:gd name="T84" fmla="*/ 12 w 25"/>
                  <a:gd name="T85" fmla="*/ 0 h 33"/>
                  <a:gd name="T86" fmla="*/ 17 w 25"/>
                  <a:gd name="T87" fmla="*/ 1 h 33"/>
                  <a:gd name="T88" fmla="*/ 20 w 25"/>
                  <a:gd name="T89" fmla="*/ 3 h 33"/>
                  <a:gd name="T90" fmla="*/ 23 w 25"/>
                  <a:gd name="T91" fmla="*/ 6 h 33"/>
                  <a:gd name="T92" fmla="*/ 24 w 25"/>
                  <a:gd name="T93" fmla="*/ 10 h 33"/>
                  <a:gd name="T94" fmla="*/ 20 w 25"/>
                  <a:gd name="T95" fmla="*/ 10 h 33"/>
                  <a:gd name="T96" fmla="*/ 17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7" y="5"/>
                    </a:moveTo>
                    <a:cubicBezTo>
                      <a:pt x="16" y="4"/>
                      <a:pt x="14" y="4"/>
                      <a:pt x="12" y="4"/>
                    </a:cubicBezTo>
                    <a:cubicBezTo>
                      <a:pt x="11" y="4"/>
                      <a:pt x="10" y="4"/>
                      <a:pt x="9" y="4"/>
                    </a:cubicBezTo>
                    <a:cubicBezTo>
                      <a:pt x="9" y="4"/>
                      <a:pt x="8" y="5"/>
                      <a:pt x="7" y="5"/>
                    </a:cubicBezTo>
                    <a:cubicBezTo>
                      <a:pt x="6" y="6"/>
                      <a:pt x="6" y="6"/>
                      <a:pt x="6" y="7"/>
                    </a:cubicBezTo>
                    <a:cubicBezTo>
                      <a:pt x="5" y="7"/>
                      <a:pt x="5" y="8"/>
                      <a:pt x="5" y="9"/>
                    </a:cubicBezTo>
                    <a:cubicBezTo>
                      <a:pt x="5" y="10"/>
                      <a:pt x="5" y="11"/>
                      <a:pt x="6" y="12"/>
                    </a:cubicBezTo>
                    <a:cubicBezTo>
                      <a:pt x="6" y="12"/>
                      <a:pt x="7" y="13"/>
                      <a:pt x="8" y="13"/>
                    </a:cubicBezTo>
                    <a:cubicBezTo>
                      <a:pt x="9" y="14"/>
                      <a:pt x="10" y="14"/>
                      <a:pt x="11" y="14"/>
                    </a:cubicBezTo>
                    <a:cubicBezTo>
                      <a:pt x="13" y="14"/>
                      <a:pt x="14" y="15"/>
                      <a:pt x="15" y="15"/>
                    </a:cubicBezTo>
                    <a:cubicBezTo>
                      <a:pt x="16" y="15"/>
                      <a:pt x="17" y="16"/>
                      <a:pt x="19" y="16"/>
                    </a:cubicBezTo>
                    <a:cubicBezTo>
                      <a:pt x="20" y="16"/>
                      <a:pt x="21" y="17"/>
                      <a:pt x="22" y="18"/>
                    </a:cubicBezTo>
                    <a:cubicBezTo>
                      <a:pt x="23" y="18"/>
                      <a:pt x="24" y="19"/>
                      <a:pt x="24" y="20"/>
                    </a:cubicBezTo>
                    <a:cubicBezTo>
                      <a:pt x="25" y="21"/>
                      <a:pt x="25" y="22"/>
                      <a:pt x="25" y="24"/>
                    </a:cubicBezTo>
                    <a:cubicBezTo>
                      <a:pt x="25" y="26"/>
                      <a:pt x="25" y="27"/>
                      <a:pt x="24" y="28"/>
                    </a:cubicBezTo>
                    <a:cubicBezTo>
                      <a:pt x="23" y="29"/>
                      <a:pt x="22" y="30"/>
                      <a:pt x="21" y="31"/>
                    </a:cubicBezTo>
                    <a:cubicBezTo>
                      <a:pt x="20" y="32"/>
                      <a:pt x="19" y="32"/>
                      <a:pt x="17" y="33"/>
                    </a:cubicBezTo>
                    <a:cubicBezTo>
                      <a:pt x="16" y="33"/>
                      <a:pt x="14" y="33"/>
                      <a:pt x="13" y="33"/>
                    </a:cubicBezTo>
                    <a:cubicBezTo>
                      <a:pt x="11" y="33"/>
                      <a:pt x="9" y="33"/>
                      <a:pt x="8" y="33"/>
                    </a:cubicBezTo>
                    <a:cubicBezTo>
                      <a:pt x="6" y="32"/>
                      <a:pt x="5" y="32"/>
                      <a:pt x="4" y="31"/>
                    </a:cubicBezTo>
                    <a:cubicBezTo>
                      <a:pt x="2" y="30"/>
                      <a:pt x="2" y="29"/>
                      <a:pt x="1" y="27"/>
                    </a:cubicBezTo>
                    <a:cubicBezTo>
                      <a:pt x="0" y="26"/>
                      <a:pt x="0" y="24"/>
                      <a:pt x="0" y="22"/>
                    </a:cubicBezTo>
                    <a:cubicBezTo>
                      <a:pt x="4" y="22"/>
                      <a:pt x="4" y="22"/>
                      <a:pt x="4" y="22"/>
                    </a:cubicBezTo>
                    <a:cubicBezTo>
                      <a:pt x="4" y="24"/>
                      <a:pt x="4" y="25"/>
                      <a:pt x="5" y="26"/>
                    </a:cubicBezTo>
                    <a:cubicBezTo>
                      <a:pt x="5" y="27"/>
                      <a:pt x="6" y="27"/>
                      <a:pt x="7" y="28"/>
                    </a:cubicBezTo>
                    <a:cubicBezTo>
                      <a:pt x="7" y="29"/>
                      <a:pt x="8" y="29"/>
                      <a:pt x="9" y="29"/>
                    </a:cubicBezTo>
                    <a:cubicBezTo>
                      <a:pt x="11" y="30"/>
                      <a:pt x="12" y="30"/>
                      <a:pt x="13" y="30"/>
                    </a:cubicBezTo>
                    <a:cubicBezTo>
                      <a:pt x="14" y="30"/>
                      <a:pt x="15" y="30"/>
                      <a:pt x="16" y="30"/>
                    </a:cubicBezTo>
                    <a:cubicBezTo>
                      <a:pt x="17" y="29"/>
                      <a:pt x="18" y="29"/>
                      <a:pt x="18" y="29"/>
                    </a:cubicBezTo>
                    <a:cubicBezTo>
                      <a:pt x="19" y="28"/>
                      <a:pt x="20" y="28"/>
                      <a:pt x="20" y="27"/>
                    </a:cubicBezTo>
                    <a:cubicBezTo>
                      <a:pt x="21" y="26"/>
                      <a:pt x="21" y="25"/>
                      <a:pt x="21" y="24"/>
                    </a:cubicBezTo>
                    <a:cubicBezTo>
                      <a:pt x="21" y="23"/>
                      <a:pt x="21" y="22"/>
                      <a:pt x="20" y="21"/>
                    </a:cubicBezTo>
                    <a:cubicBezTo>
                      <a:pt x="19" y="21"/>
                      <a:pt x="19" y="20"/>
                      <a:pt x="18" y="20"/>
                    </a:cubicBezTo>
                    <a:cubicBezTo>
                      <a:pt x="17" y="19"/>
                      <a:pt x="16" y="19"/>
                      <a:pt x="15" y="19"/>
                    </a:cubicBezTo>
                    <a:cubicBezTo>
                      <a:pt x="13" y="19"/>
                      <a:pt x="12" y="18"/>
                      <a:pt x="11" y="18"/>
                    </a:cubicBezTo>
                    <a:cubicBezTo>
                      <a:pt x="10" y="18"/>
                      <a:pt x="8" y="17"/>
                      <a:pt x="7" y="17"/>
                    </a:cubicBezTo>
                    <a:cubicBezTo>
                      <a:pt x="6" y="17"/>
                      <a:pt x="5" y="16"/>
                      <a:pt x="4" y="16"/>
                    </a:cubicBezTo>
                    <a:cubicBezTo>
                      <a:pt x="3" y="15"/>
                      <a:pt x="2" y="14"/>
                      <a:pt x="2" y="13"/>
                    </a:cubicBezTo>
                    <a:cubicBezTo>
                      <a:pt x="1" y="12"/>
                      <a:pt x="1" y="11"/>
                      <a:pt x="1" y="10"/>
                    </a:cubicBezTo>
                    <a:cubicBezTo>
                      <a:pt x="1" y="8"/>
                      <a:pt x="1" y="7"/>
                      <a:pt x="2" y="6"/>
                    </a:cubicBezTo>
                    <a:cubicBezTo>
                      <a:pt x="2" y="4"/>
                      <a:pt x="3" y="3"/>
                      <a:pt x="4" y="3"/>
                    </a:cubicBezTo>
                    <a:cubicBezTo>
                      <a:pt x="5" y="2"/>
                      <a:pt x="7" y="1"/>
                      <a:pt x="8" y="1"/>
                    </a:cubicBezTo>
                    <a:cubicBezTo>
                      <a:pt x="9" y="1"/>
                      <a:pt x="11" y="0"/>
                      <a:pt x="12" y="0"/>
                    </a:cubicBezTo>
                    <a:cubicBezTo>
                      <a:pt x="14" y="0"/>
                      <a:pt x="15" y="1"/>
                      <a:pt x="17" y="1"/>
                    </a:cubicBezTo>
                    <a:cubicBezTo>
                      <a:pt x="18" y="1"/>
                      <a:pt x="19" y="2"/>
                      <a:pt x="20" y="3"/>
                    </a:cubicBezTo>
                    <a:cubicBezTo>
                      <a:pt x="21" y="4"/>
                      <a:pt x="22" y="5"/>
                      <a:pt x="23" y="6"/>
                    </a:cubicBezTo>
                    <a:cubicBezTo>
                      <a:pt x="23" y="7"/>
                      <a:pt x="24" y="9"/>
                      <a:pt x="24" y="10"/>
                    </a:cubicBezTo>
                    <a:cubicBezTo>
                      <a:pt x="20" y="10"/>
                      <a:pt x="20" y="10"/>
                      <a:pt x="20" y="10"/>
                    </a:cubicBezTo>
                    <a:cubicBezTo>
                      <a:pt x="20" y="8"/>
                      <a:pt x="19"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8" name="Freeform 58">
                <a:extLst>
                  <a:ext uri="{FF2B5EF4-FFF2-40B4-BE49-F238E27FC236}">
                    <a16:creationId xmlns:a16="http://schemas.microsoft.com/office/drawing/2014/main" id="{7C2821F5-5506-F946-8A19-AC63EA351E2E}"/>
                  </a:ext>
                </a:extLst>
              </p:cNvPr>
              <p:cNvSpPr>
                <a:spLocks/>
              </p:cNvSpPr>
              <p:nvPr/>
            </p:nvSpPr>
            <p:spPr bwMode="auto">
              <a:xfrm>
                <a:off x="2525" y="2214"/>
                <a:ext cx="67" cy="89"/>
              </a:xfrm>
              <a:custGeom>
                <a:avLst/>
                <a:gdLst>
                  <a:gd name="T0" fmla="*/ 17 w 25"/>
                  <a:gd name="T1" fmla="*/ 5 h 33"/>
                  <a:gd name="T2" fmla="*/ 12 w 25"/>
                  <a:gd name="T3" fmla="*/ 4 h 33"/>
                  <a:gd name="T4" fmla="*/ 9 w 25"/>
                  <a:gd name="T5" fmla="*/ 4 h 33"/>
                  <a:gd name="T6" fmla="*/ 7 w 25"/>
                  <a:gd name="T7" fmla="*/ 5 h 33"/>
                  <a:gd name="T8" fmla="*/ 5 w 25"/>
                  <a:gd name="T9" fmla="*/ 7 h 33"/>
                  <a:gd name="T10" fmla="*/ 5 w 25"/>
                  <a:gd name="T11" fmla="*/ 9 h 33"/>
                  <a:gd name="T12" fmla="*/ 6 w 25"/>
                  <a:gd name="T13" fmla="*/ 12 h 33"/>
                  <a:gd name="T14" fmla="*/ 8 w 25"/>
                  <a:gd name="T15" fmla="*/ 13 h 33"/>
                  <a:gd name="T16" fmla="*/ 11 w 25"/>
                  <a:gd name="T17" fmla="*/ 14 h 33"/>
                  <a:gd name="T18" fmla="*/ 15 w 25"/>
                  <a:gd name="T19" fmla="*/ 15 h 33"/>
                  <a:gd name="T20" fmla="*/ 19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3 w 25"/>
                  <a:gd name="T39" fmla="*/ 31 h 33"/>
                  <a:gd name="T40" fmla="*/ 1 w 25"/>
                  <a:gd name="T41" fmla="*/ 27 h 33"/>
                  <a:gd name="T42" fmla="*/ 0 w 25"/>
                  <a:gd name="T43" fmla="*/ 22 h 33"/>
                  <a:gd name="T44" fmla="*/ 4 w 25"/>
                  <a:gd name="T45" fmla="*/ 22 h 33"/>
                  <a:gd name="T46" fmla="*/ 4 w 25"/>
                  <a:gd name="T47" fmla="*/ 26 h 33"/>
                  <a:gd name="T48" fmla="*/ 6 w 25"/>
                  <a:gd name="T49" fmla="*/ 28 h 33"/>
                  <a:gd name="T50" fmla="*/ 9 w 25"/>
                  <a:gd name="T51" fmla="*/ 29 h 33"/>
                  <a:gd name="T52" fmla="*/ 13 w 25"/>
                  <a:gd name="T53" fmla="*/ 30 h 33"/>
                  <a:gd name="T54" fmla="*/ 16 w 25"/>
                  <a:gd name="T55" fmla="*/ 30 h 33"/>
                  <a:gd name="T56" fmla="*/ 18 w 25"/>
                  <a:gd name="T57" fmla="*/ 29 h 33"/>
                  <a:gd name="T58" fmla="*/ 20 w 25"/>
                  <a:gd name="T59" fmla="*/ 27 h 33"/>
                  <a:gd name="T60" fmla="*/ 21 w 25"/>
                  <a:gd name="T61" fmla="*/ 24 h 33"/>
                  <a:gd name="T62" fmla="*/ 20 w 25"/>
                  <a:gd name="T63" fmla="*/ 21 h 33"/>
                  <a:gd name="T64" fmla="*/ 18 w 25"/>
                  <a:gd name="T65" fmla="*/ 20 h 33"/>
                  <a:gd name="T66" fmla="*/ 14 w 25"/>
                  <a:gd name="T67" fmla="*/ 19 h 33"/>
                  <a:gd name="T68" fmla="*/ 11 w 25"/>
                  <a:gd name="T69" fmla="*/ 18 h 33"/>
                  <a:gd name="T70" fmla="*/ 7 w 25"/>
                  <a:gd name="T71" fmla="*/ 17 h 33"/>
                  <a:gd name="T72" fmla="*/ 4 w 25"/>
                  <a:gd name="T73" fmla="*/ 16 h 33"/>
                  <a:gd name="T74" fmla="*/ 1 w 25"/>
                  <a:gd name="T75" fmla="*/ 13 h 33"/>
                  <a:gd name="T76" fmla="*/ 1 w 25"/>
                  <a:gd name="T77" fmla="*/ 10 h 33"/>
                  <a:gd name="T78" fmla="*/ 2 w 25"/>
                  <a:gd name="T79" fmla="*/ 6 h 33"/>
                  <a:gd name="T80" fmla="*/ 4 w 25"/>
                  <a:gd name="T81" fmla="*/ 3 h 33"/>
                  <a:gd name="T82" fmla="*/ 8 w 25"/>
                  <a:gd name="T83" fmla="*/ 1 h 33"/>
                  <a:gd name="T84" fmla="*/ 12 w 25"/>
                  <a:gd name="T85" fmla="*/ 0 h 33"/>
                  <a:gd name="T86" fmla="*/ 16 w 25"/>
                  <a:gd name="T87" fmla="*/ 1 h 33"/>
                  <a:gd name="T88" fmla="*/ 20 w 25"/>
                  <a:gd name="T89" fmla="*/ 3 h 33"/>
                  <a:gd name="T90" fmla="*/ 23 w 25"/>
                  <a:gd name="T91" fmla="*/ 6 h 33"/>
                  <a:gd name="T92" fmla="*/ 24 w 25"/>
                  <a:gd name="T93" fmla="*/ 10 h 33"/>
                  <a:gd name="T94" fmla="*/ 20 w 25"/>
                  <a:gd name="T95" fmla="*/ 10 h 33"/>
                  <a:gd name="T96" fmla="*/ 17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7" y="5"/>
                    </a:moveTo>
                    <a:cubicBezTo>
                      <a:pt x="16" y="4"/>
                      <a:pt x="14" y="4"/>
                      <a:pt x="12" y="4"/>
                    </a:cubicBezTo>
                    <a:cubicBezTo>
                      <a:pt x="11" y="4"/>
                      <a:pt x="10" y="4"/>
                      <a:pt x="9" y="4"/>
                    </a:cubicBezTo>
                    <a:cubicBezTo>
                      <a:pt x="8" y="4"/>
                      <a:pt x="8" y="5"/>
                      <a:pt x="7" y="5"/>
                    </a:cubicBezTo>
                    <a:cubicBezTo>
                      <a:pt x="6" y="6"/>
                      <a:pt x="6" y="6"/>
                      <a:pt x="5" y="7"/>
                    </a:cubicBezTo>
                    <a:cubicBezTo>
                      <a:pt x="5" y="7"/>
                      <a:pt x="5" y="8"/>
                      <a:pt x="5" y="9"/>
                    </a:cubicBezTo>
                    <a:cubicBezTo>
                      <a:pt x="5" y="10"/>
                      <a:pt x="5" y="11"/>
                      <a:pt x="6" y="12"/>
                    </a:cubicBezTo>
                    <a:cubicBezTo>
                      <a:pt x="6" y="12"/>
                      <a:pt x="7" y="13"/>
                      <a:pt x="8" y="13"/>
                    </a:cubicBezTo>
                    <a:cubicBezTo>
                      <a:pt x="9" y="14"/>
                      <a:pt x="10" y="14"/>
                      <a:pt x="11" y="14"/>
                    </a:cubicBezTo>
                    <a:cubicBezTo>
                      <a:pt x="12" y="14"/>
                      <a:pt x="14" y="15"/>
                      <a:pt x="15" y="15"/>
                    </a:cubicBezTo>
                    <a:cubicBezTo>
                      <a:pt x="16" y="15"/>
                      <a:pt x="17" y="16"/>
                      <a:pt x="19" y="16"/>
                    </a:cubicBezTo>
                    <a:cubicBezTo>
                      <a:pt x="20" y="16"/>
                      <a:pt x="21" y="17"/>
                      <a:pt x="22" y="18"/>
                    </a:cubicBezTo>
                    <a:cubicBezTo>
                      <a:pt x="23" y="18"/>
                      <a:pt x="23" y="19"/>
                      <a:pt x="24" y="20"/>
                    </a:cubicBezTo>
                    <a:cubicBezTo>
                      <a:pt x="25" y="21"/>
                      <a:pt x="25" y="22"/>
                      <a:pt x="25" y="24"/>
                    </a:cubicBezTo>
                    <a:cubicBezTo>
                      <a:pt x="25" y="26"/>
                      <a:pt x="25" y="27"/>
                      <a:pt x="24" y="28"/>
                    </a:cubicBezTo>
                    <a:cubicBezTo>
                      <a:pt x="23" y="29"/>
                      <a:pt x="22" y="30"/>
                      <a:pt x="21" y="31"/>
                    </a:cubicBezTo>
                    <a:cubicBezTo>
                      <a:pt x="20" y="32"/>
                      <a:pt x="18" y="32"/>
                      <a:pt x="17" y="33"/>
                    </a:cubicBezTo>
                    <a:cubicBezTo>
                      <a:pt x="16" y="33"/>
                      <a:pt x="14" y="33"/>
                      <a:pt x="13" y="33"/>
                    </a:cubicBezTo>
                    <a:cubicBezTo>
                      <a:pt x="11" y="33"/>
                      <a:pt x="9" y="33"/>
                      <a:pt x="8" y="33"/>
                    </a:cubicBezTo>
                    <a:cubicBezTo>
                      <a:pt x="6" y="32"/>
                      <a:pt x="5" y="32"/>
                      <a:pt x="3" y="31"/>
                    </a:cubicBezTo>
                    <a:cubicBezTo>
                      <a:pt x="2" y="30"/>
                      <a:pt x="1" y="29"/>
                      <a:pt x="1" y="27"/>
                    </a:cubicBezTo>
                    <a:cubicBezTo>
                      <a:pt x="0" y="26"/>
                      <a:pt x="0" y="24"/>
                      <a:pt x="0" y="22"/>
                    </a:cubicBezTo>
                    <a:cubicBezTo>
                      <a:pt x="4" y="22"/>
                      <a:pt x="4" y="22"/>
                      <a:pt x="4" y="22"/>
                    </a:cubicBezTo>
                    <a:cubicBezTo>
                      <a:pt x="4" y="24"/>
                      <a:pt x="4" y="25"/>
                      <a:pt x="4" y="26"/>
                    </a:cubicBezTo>
                    <a:cubicBezTo>
                      <a:pt x="5" y="27"/>
                      <a:pt x="6" y="27"/>
                      <a:pt x="6" y="28"/>
                    </a:cubicBezTo>
                    <a:cubicBezTo>
                      <a:pt x="7" y="29"/>
                      <a:pt x="8" y="29"/>
                      <a:pt x="9" y="29"/>
                    </a:cubicBezTo>
                    <a:cubicBezTo>
                      <a:pt x="10" y="30"/>
                      <a:pt x="12" y="30"/>
                      <a:pt x="13" y="30"/>
                    </a:cubicBezTo>
                    <a:cubicBezTo>
                      <a:pt x="14" y="30"/>
                      <a:pt x="15" y="30"/>
                      <a:pt x="16" y="30"/>
                    </a:cubicBezTo>
                    <a:cubicBezTo>
                      <a:pt x="17" y="29"/>
                      <a:pt x="17" y="29"/>
                      <a:pt x="18" y="29"/>
                    </a:cubicBezTo>
                    <a:cubicBezTo>
                      <a:pt x="19" y="28"/>
                      <a:pt x="20" y="28"/>
                      <a:pt x="20" y="27"/>
                    </a:cubicBezTo>
                    <a:cubicBezTo>
                      <a:pt x="20" y="26"/>
                      <a:pt x="21" y="25"/>
                      <a:pt x="21" y="24"/>
                    </a:cubicBezTo>
                    <a:cubicBezTo>
                      <a:pt x="21" y="23"/>
                      <a:pt x="20" y="22"/>
                      <a:pt x="20" y="21"/>
                    </a:cubicBezTo>
                    <a:cubicBezTo>
                      <a:pt x="19" y="21"/>
                      <a:pt x="19" y="20"/>
                      <a:pt x="18" y="20"/>
                    </a:cubicBezTo>
                    <a:cubicBezTo>
                      <a:pt x="17" y="19"/>
                      <a:pt x="16" y="19"/>
                      <a:pt x="14" y="19"/>
                    </a:cubicBezTo>
                    <a:cubicBezTo>
                      <a:pt x="13" y="19"/>
                      <a:pt x="12" y="18"/>
                      <a:pt x="11" y="18"/>
                    </a:cubicBezTo>
                    <a:cubicBezTo>
                      <a:pt x="9" y="18"/>
                      <a:pt x="8" y="17"/>
                      <a:pt x="7" y="17"/>
                    </a:cubicBezTo>
                    <a:cubicBezTo>
                      <a:pt x="6" y="17"/>
                      <a:pt x="5" y="16"/>
                      <a:pt x="4" y="16"/>
                    </a:cubicBezTo>
                    <a:cubicBezTo>
                      <a:pt x="3" y="15"/>
                      <a:pt x="2" y="14"/>
                      <a:pt x="1" y="13"/>
                    </a:cubicBezTo>
                    <a:cubicBezTo>
                      <a:pt x="1" y="12"/>
                      <a:pt x="1" y="11"/>
                      <a:pt x="1" y="10"/>
                    </a:cubicBezTo>
                    <a:cubicBezTo>
                      <a:pt x="1" y="8"/>
                      <a:pt x="1" y="7"/>
                      <a:pt x="2" y="6"/>
                    </a:cubicBezTo>
                    <a:cubicBezTo>
                      <a:pt x="2" y="4"/>
                      <a:pt x="3" y="3"/>
                      <a:pt x="4" y="3"/>
                    </a:cubicBezTo>
                    <a:cubicBezTo>
                      <a:pt x="5" y="2"/>
                      <a:pt x="6" y="1"/>
                      <a:pt x="8" y="1"/>
                    </a:cubicBezTo>
                    <a:cubicBezTo>
                      <a:pt x="9" y="1"/>
                      <a:pt x="11" y="0"/>
                      <a:pt x="12" y="0"/>
                    </a:cubicBezTo>
                    <a:cubicBezTo>
                      <a:pt x="14" y="0"/>
                      <a:pt x="15" y="1"/>
                      <a:pt x="16" y="1"/>
                    </a:cubicBezTo>
                    <a:cubicBezTo>
                      <a:pt x="18" y="1"/>
                      <a:pt x="19" y="2"/>
                      <a:pt x="20" y="3"/>
                    </a:cubicBezTo>
                    <a:cubicBezTo>
                      <a:pt x="21" y="4"/>
                      <a:pt x="22" y="5"/>
                      <a:pt x="23" y="6"/>
                    </a:cubicBezTo>
                    <a:cubicBezTo>
                      <a:pt x="23" y="7"/>
                      <a:pt x="24" y="9"/>
                      <a:pt x="24" y="10"/>
                    </a:cubicBezTo>
                    <a:cubicBezTo>
                      <a:pt x="20" y="10"/>
                      <a:pt x="20" y="10"/>
                      <a:pt x="20" y="10"/>
                    </a:cubicBezTo>
                    <a:cubicBezTo>
                      <a:pt x="19" y="8"/>
                      <a:pt x="19"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9" name="Freeform 59">
                <a:extLst>
                  <a:ext uri="{FF2B5EF4-FFF2-40B4-BE49-F238E27FC236}">
                    <a16:creationId xmlns:a16="http://schemas.microsoft.com/office/drawing/2014/main" id="{FEBCFA32-527F-D843-BAE4-B45D04D6D1A5}"/>
                  </a:ext>
                </a:extLst>
              </p:cNvPr>
              <p:cNvSpPr>
                <a:spLocks noEditPoints="1"/>
              </p:cNvSpPr>
              <p:nvPr/>
            </p:nvSpPr>
            <p:spPr bwMode="auto">
              <a:xfrm>
                <a:off x="2629" y="2217"/>
                <a:ext cx="78" cy="86"/>
              </a:xfrm>
              <a:custGeom>
                <a:avLst/>
                <a:gdLst>
                  <a:gd name="T0" fmla="*/ 43 w 78"/>
                  <a:gd name="T1" fmla="*/ 0 h 86"/>
                  <a:gd name="T2" fmla="*/ 78 w 78"/>
                  <a:gd name="T3" fmla="*/ 86 h 86"/>
                  <a:gd name="T4" fmla="*/ 65 w 78"/>
                  <a:gd name="T5" fmla="*/ 86 h 86"/>
                  <a:gd name="T6" fmla="*/ 57 w 78"/>
                  <a:gd name="T7" fmla="*/ 59 h 86"/>
                  <a:gd name="T8" fmla="*/ 19 w 78"/>
                  <a:gd name="T9" fmla="*/ 59 h 86"/>
                  <a:gd name="T10" fmla="*/ 11 w 78"/>
                  <a:gd name="T11" fmla="*/ 86 h 86"/>
                  <a:gd name="T12" fmla="*/ 0 w 78"/>
                  <a:gd name="T13" fmla="*/ 86 h 86"/>
                  <a:gd name="T14" fmla="*/ 33 w 78"/>
                  <a:gd name="T15" fmla="*/ 0 h 86"/>
                  <a:gd name="T16" fmla="*/ 43 w 78"/>
                  <a:gd name="T17" fmla="*/ 0 h 86"/>
                  <a:gd name="T18" fmla="*/ 51 w 78"/>
                  <a:gd name="T19" fmla="*/ 51 h 86"/>
                  <a:gd name="T20" fmla="*/ 38 w 78"/>
                  <a:gd name="T21" fmla="*/ 10 h 86"/>
                  <a:gd name="T22" fmla="*/ 38 w 78"/>
                  <a:gd name="T23" fmla="*/ 10 h 86"/>
                  <a:gd name="T24" fmla="*/ 25 w 78"/>
                  <a:gd name="T25" fmla="*/ 51 h 86"/>
                  <a:gd name="T26" fmla="*/ 51 w 78"/>
                  <a:gd name="T27"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86">
                    <a:moveTo>
                      <a:pt x="43" y="0"/>
                    </a:moveTo>
                    <a:lnTo>
                      <a:pt x="78" y="86"/>
                    </a:lnTo>
                    <a:lnTo>
                      <a:pt x="65" y="86"/>
                    </a:lnTo>
                    <a:lnTo>
                      <a:pt x="57" y="59"/>
                    </a:lnTo>
                    <a:lnTo>
                      <a:pt x="19" y="59"/>
                    </a:lnTo>
                    <a:lnTo>
                      <a:pt x="11" y="86"/>
                    </a:lnTo>
                    <a:lnTo>
                      <a:pt x="0" y="86"/>
                    </a:lnTo>
                    <a:lnTo>
                      <a:pt x="33" y="0"/>
                    </a:lnTo>
                    <a:lnTo>
                      <a:pt x="43" y="0"/>
                    </a:lnTo>
                    <a:close/>
                    <a:moveTo>
                      <a:pt x="51" y="51"/>
                    </a:moveTo>
                    <a:lnTo>
                      <a:pt x="38" y="10"/>
                    </a:lnTo>
                    <a:lnTo>
                      <a:pt x="38" y="10"/>
                    </a:lnTo>
                    <a:lnTo>
                      <a:pt x="25" y="51"/>
                    </a:lnTo>
                    <a:lnTo>
                      <a:pt x="51"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0" name="Freeform 60">
                <a:extLst>
                  <a:ext uri="{FF2B5EF4-FFF2-40B4-BE49-F238E27FC236}">
                    <a16:creationId xmlns:a16="http://schemas.microsoft.com/office/drawing/2014/main" id="{A0DAFC67-B482-9C47-93DB-62E3D71CC733}"/>
                  </a:ext>
                </a:extLst>
              </p:cNvPr>
              <p:cNvSpPr>
                <a:spLocks/>
              </p:cNvSpPr>
              <p:nvPr/>
            </p:nvSpPr>
            <p:spPr bwMode="auto">
              <a:xfrm>
                <a:off x="2745" y="2214"/>
                <a:ext cx="75" cy="89"/>
              </a:xfrm>
              <a:custGeom>
                <a:avLst/>
                <a:gdLst>
                  <a:gd name="T0" fmla="*/ 20 w 28"/>
                  <a:gd name="T1" fmla="*/ 6 h 33"/>
                  <a:gd name="T2" fmla="*/ 14 w 28"/>
                  <a:gd name="T3" fmla="*/ 4 h 33"/>
                  <a:gd name="T4" fmla="*/ 10 w 28"/>
                  <a:gd name="T5" fmla="*/ 5 h 33"/>
                  <a:gd name="T6" fmla="*/ 6 w 28"/>
                  <a:gd name="T7" fmla="*/ 8 h 33"/>
                  <a:gd name="T8" fmla="*/ 4 w 28"/>
                  <a:gd name="T9" fmla="*/ 12 h 33"/>
                  <a:gd name="T10" fmla="*/ 4 w 28"/>
                  <a:gd name="T11" fmla="*/ 17 h 33"/>
                  <a:gd name="T12" fmla="*/ 4 w 28"/>
                  <a:gd name="T13" fmla="*/ 22 h 33"/>
                  <a:gd name="T14" fmla="*/ 6 w 28"/>
                  <a:gd name="T15" fmla="*/ 26 h 33"/>
                  <a:gd name="T16" fmla="*/ 10 w 28"/>
                  <a:gd name="T17" fmla="*/ 29 h 33"/>
                  <a:gd name="T18" fmla="*/ 14 w 28"/>
                  <a:gd name="T19" fmla="*/ 30 h 33"/>
                  <a:gd name="T20" fmla="*/ 18 w 28"/>
                  <a:gd name="T21" fmla="*/ 29 h 33"/>
                  <a:gd name="T22" fmla="*/ 21 w 28"/>
                  <a:gd name="T23" fmla="*/ 27 h 33"/>
                  <a:gd name="T24" fmla="*/ 23 w 28"/>
                  <a:gd name="T25" fmla="*/ 24 h 33"/>
                  <a:gd name="T26" fmla="*/ 24 w 28"/>
                  <a:gd name="T27" fmla="*/ 21 h 33"/>
                  <a:gd name="T28" fmla="*/ 28 w 28"/>
                  <a:gd name="T29" fmla="*/ 21 h 33"/>
                  <a:gd name="T30" fmla="*/ 24 w 28"/>
                  <a:gd name="T31" fmla="*/ 30 h 33"/>
                  <a:gd name="T32" fmla="*/ 14 w 28"/>
                  <a:gd name="T33" fmla="*/ 33 h 33"/>
                  <a:gd name="T34" fmla="*/ 8 w 28"/>
                  <a:gd name="T35" fmla="*/ 32 h 33"/>
                  <a:gd name="T36" fmla="*/ 3 w 28"/>
                  <a:gd name="T37" fmla="*/ 29 h 33"/>
                  <a:gd name="T38" fmla="*/ 0 w 28"/>
                  <a:gd name="T39" fmla="*/ 23 h 33"/>
                  <a:gd name="T40" fmla="*/ 0 w 28"/>
                  <a:gd name="T41" fmla="*/ 17 h 33"/>
                  <a:gd name="T42" fmla="*/ 1 w 28"/>
                  <a:gd name="T43" fmla="*/ 11 h 33"/>
                  <a:gd name="T44" fmla="*/ 3 w 28"/>
                  <a:gd name="T45" fmla="*/ 5 h 33"/>
                  <a:gd name="T46" fmla="*/ 8 w 28"/>
                  <a:gd name="T47" fmla="*/ 2 h 33"/>
                  <a:gd name="T48" fmla="*/ 14 w 28"/>
                  <a:gd name="T49" fmla="*/ 0 h 33"/>
                  <a:gd name="T50" fmla="*/ 19 w 28"/>
                  <a:gd name="T51" fmla="*/ 1 h 33"/>
                  <a:gd name="T52" fmla="*/ 23 w 28"/>
                  <a:gd name="T53" fmla="*/ 3 h 33"/>
                  <a:gd name="T54" fmla="*/ 26 w 28"/>
                  <a:gd name="T55" fmla="*/ 6 h 33"/>
                  <a:gd name="T56" fmla="*/ 27 w 28"/>
                  <a:gd name="T57" fmla="*/ 11 h 33"/>
                  <a:gd name="T58" fmla="*/ 23 w 28"/>
                  <a:gd name="T59" fmla="*/ 11 h 33"/>
                  <a:gd name="T60" fmla="*/ 20 w 28"/>
                  <a:gd name="T61"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3">
                    <a:moveTo>
                      <a:pt x="20" y="6"/>
                    </a:moveTo>
                    <a:cubicBezTo>
                      <a:pt x="19" y="5"/>
                      <a:pt x="17" y="4"/>
                      <a:pt x="14" y="4"/>
                    </a:cubicBezTo>
                    <a:cubicBezTo>
                      <a:pt x="13" y="4"/>
                      <a:pt x="11" y="4"/>
                      <a:pt x="10" y="5"/>
                    </a:cubicBezTo>
                    <a:cubicBezTo>
                      <a:pt x="8" y="6"/>
                      <a:pt x="7" y="7"/>
                      <a:pt x="6" y="8"/>
                    </a:cubicBezTo>
                    <a:cubicBezTo>
                      <a:pt x="5" y="9"/>
                      <a:pt x="5" y="10"/>
                      <a:pt x="4" y="12"/>
                    </a:cubicBezTo>
                    <a:cubicBezTo>
                      <a:pt x="4" y="13"/>
                      <a:pt x="4" y="15"/>
                      <a:pt x="4" y="17"/>
                    </a:cubicBezTo>
                    <a:cubicBezTo>
                      <a:pt x="4" y="18"/>
                      <a:pt x="4" y="20"/>
                      <a:pt x="4" y="22"/>
                    </a:cubicBezTo>
                    <a:cubicBezTo>
                      <a:pt x="5" y="23"/>
                      <a:pt x="5" y="25"/>
                      <a:pt x="6" y="26"/>
                    </a:cubicBezTo>
                    <a:cubicBezTo>
                      <a:pt x="7" y="27"/>
                      <a:pt x="8" y="28"/>
                      <a:pt x="10" y="29"/>
                    </a:cubicBezTo>
                    <a:cubicBezTo>
                      <a:pt x="11" y="29"/>
                      <a:pt x="13" y="30"/>
                      <a:pt x="14" y="30"/>
                    </a:cubicBezTo>
                    <a:cubicBezTo>
                      <a:pt x="16" y="30"/>
                      <a:pt x="17" y="30"/>
                      <a:pt x="18" y="29"/>
                    </a:cubicBezTo>
                    <a:cubicBezTo>
                      <a:pt x="19" y="29"/>
                      <a:pt x="20" y="28"/>
                      <a:pt x="21" y="27"/>
                    </a:cubicBezTo>
                    <a:cubicBezTo>
                      <a:pt x="22" y="26"/>
                      <a:pt x="22" y="25"/>
                      <a:pt x="23" y="24"/>
                    </a:cubicBezTo>
                    <a:cubicBezTo>
                      <a:pt x="23" y="23"/>
                      <a:pt x="23" y="22"/>
                      <a:pt x="24" y="21"/>
                    </a:cubicBezTo>
                    <a:cubicBezTo>
                      <a:pt x="28" y="21"/>
                      <a:pt x="28" y="21"/>
                      <a:pt x="28" y="21"/>
                    </a:cubicBezTo>
                    <a:cubicBezTo>
                      <a:pt x="27" y="25"/>
                      <a:pt x="26" y="28"/>
                      <a:pt x="24" y="30"/>
                    </a:cubicBezTo>
                    <a:cubicBezTo>
                      <a:pt x="21" y="32"/>
                      <a:pt x="18" y="33"/>
                      <a:pt x="14" y="33"/>
                    </a:cubicBezTo>
                    <a:cubicBezTo>
                      <a:pt x="12" y="33"/>
                      <a:pt x="10" y="33"/>
                      <a:pt x="8" y="32"/>
                    </a:cubicBezTo>
                    <a:cubicBezTo>
                      <a:pt x="6" y="31"/>
                      <a:pt x="4" y="30"/>
                      <a:pt x="3" y="29"/>
                    </a:cubicBezTo>
                    <a:cubicBezTo>
                      <a:pt x="2" y="27"/>
                      <a:pt x="1" y="25"/>
                      <a:pt x="0" y="23"/>
                    </a:cubicBezTo>
                    <a:cubicBezTo>
                      <a:pt x="0" y="21"/>
                      <a:pt x="0" y="19"/>
                      <a:pt x="0" y="17"/>
                    </a:cubicBezTo>
                    <a:cubicBezTo>
                      <a:pt x="0" y="15"/>
                      <a:pt x="0" y="13"/>
                      <a:pt x="1" y="11"/>
                    </a:cubicBezTo>
                    <a:cubicBezTo>
                      <a:pt x="1" y="9"/>
                      <a:pt x="2" y="7"/>
                      <a:pt x="3" y="5"/>
                    </a:cubicBezTo>
                    <a:cubicBezTo>
                      <a:pt x="5" y="4"/>
                      <a:pt x="6" y="3"/>
                      <a:pt x="8" y="2"/>
                    </a:cubicBezTo>
                    <a:cubicBezTo>
                      <a:pt x="10" y="1"/>
                      <a:pt x="12" y="0"/>
                      <a:pt x="14" y="0"/>
                    </a:cubicBezTo>
                    <a:cubicBezTo>
                      <a:pt x="16" y="0"/>
                      <a:pt x="18" y="1"/>
                      <a:pt x="19" y="1"/>
                    </a:cubicBezTo>
                    <a:cubicBezTo>
                      <a:pt x="21" y="2"/>
                      <a:pt x="22" y="2"/>
                      <a:pt x="23" y="3"/>
                    </a:cubicBezTo>
                    <a:cubicBezTo>
                      <a:pt x="24" y="4"/>
                      <a:pt x="25" y="5"/>
                      <a:pt x="26" y="6"/>
                    </a:cubicBezTo>
                    <a:cubicBezTo>
                      <a:pt x="27" y="7"/>
                      <a:pt x="27" y="9"/>
                      <a:pt x="27" y="11"/>
                    </a:cubicBezTo>
                    <a:cubicBezTo>
                      <a:pt x="23" y="11"/>
                      <a:pt x="23" y="11"/>
                      <a:pt x="23" y="11"/>
                    </a:cubicBezTo>
                    <a:cubicBezTo>
                      <a:pt x="23" y="8"/>
                      <a:pt x="22" y="7"/>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1" name="Freeform 61">
                <a:extLst>
                  <a:ext uri="{FF2B5EF4-FFF2-40B4-BE49-F238E27FC236}">
                    <a16:creationId xmlns:a16="http://schemas.microsoft.com/office/drawing/2014/main" id="{4A198F4A-D7B1-4D47-820F-B89DA9AFF4E4}"/>
                  </a:ext>
                </a:extLst>
              </p:cNvPr>
              <p:cNvSpPr>
                <a:spLocks/>
              </p:cNvSpPr>
              <p:nvPr/>
            </p:nvSpPr>
            <p:spPr bwMode="auto">
              <a:xfrm>
                <a:off x="2865" y="2217"/>
                <a:ext cx="67" cy="86"/>
              </a:xfrm>
              <a:custGeom>
                <a:avLst/>
                <a:gdLst>
                  <a:gd name="T0" fmla="*/ 11 w 67"/>
                  <a:gd name="T1" fmla="*/ 0 h 86"/>
                  <a:gd name="T2" fmla="*/ 11 w 67"/>
                  <a:gd name="T3" fmla="*/ 37 h 86"/>
                  <a:gd name="T4" fmla="*/ 56 w 67"/>
                  <a:gd name="T5" fmla="*/ 37 h 86"/>
                  <a:gd name="T6" fmla="*/ 56 w 67"/>
                  <a:gd name="T7" fmla="*/ 0 h 86"/>
                  <a:gd name="T8" fmla="*/ 67 w 67"/>
                  <a:gd name="T9" fmla="*/ 0 h 86"/>
                  <a:gd name="T10" fmla="*/ 67 w 67"/>
                  <a:gd name="T11" fmla="*/ 86 h 86"/>
                  <a:gd name="T12" fmla="*/ 56 w 67"/>
                  <a:gd name="T13" fmla="*/ 86 h 86"/>
                  <a:gd name="T14" fmla="*/ 56 w 67"/>
                  <a:gd name="T15" fmla="*/ 45 h 86"/>
                  <a:gd name="T16" fmla="*/ 11 w 67"/>
                  <a:gd name="T17" fmla="*/ 45 h 86"/>
                  <a:gd name="T18" fmla="*/ 11 w 67"/>
                  <a:gd name="T19" fmla="*/ 86 h 86"/>
                  <a:gd name="T20" fmla="*/ 0 w 67"/>
                  <a:gd name="T21" fmla="*/ 86 h 86"/>
                  <a:gd name="T22" fmla="*/ 0 w 67"/>
                  <a:gd name="T23" fmla="*/ 0 h 86"/>
                  <a:gd name="T24" fmla="*/ 11 w 67"/>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86">
                    <a:moveTo>
                      <a:pt x="11" y="0"/>
                    </a:moveTo>
                    <a:lnTo>
                      <a:pt x="11" y="37"/>
                    </a:lnTo>
                    <a:lnTo>
                      <a:pt x="56" y="37"/>
                    </a:lnTo>
                    <a:lnTo>
                      <a:pt x="56" y="0"/>
                    </a:lnTo>
                    <a:lnTo>
                      <a:pt x="67" y="0"/>
                    </a:lnTo>
                    <a:lnTo>
                      <a:pt x="67" y="86"/>
                    </a:lnTo>
                    <a:lnTo>
                      <a:pt x="56" y="86"/>
                    </a:lnTo>
                    <a:lnTo>
                      <a:pt x="56" y="45"/>
                    </a:lnTo>
                    <a:lnTo>
                      <a:pt x="11" y="45"/>
                    </a:lnTo>
                    <a:lnTo>
                      <a:pt x="11" y="86"/>
                    </a:lnTo>
                    <a:lnTo>
                      <a:pt x="0" y="86"/>
                    </a:lnTo>
                    <a:lnTo>
                      <a:pt x="0"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2" name="Freeform 62">
                <a:extLst>
                  <a:ext uri="{FF2B5EF4-FFF2-40B4-BE49-F238E27FC236}">
                    <a16:creationId xmlns:a16="http://schemas.microsoft.com/office/drawing/2014/main" id="{8BF0063B-7BBA-034C-9CEB-9873BFF2D3DC}"/>
                  </a:ext>
                </a:extLst>
              </p:cNvPr>
              <p:cNvSpPr>
                <a:spLocks/>
              </p:cNvSpPr>
              <p:nvPr/>
            </p:nvSpPr>
            <p:spPr bwMode="auto">
              <a:xfrm>
                <a:off x="2983" y="2217"/>
                <a:ext cx="67" cy="86"/>
              </a:xfrm>
              <a:custGeom>
                <a:avLst/>
                <a:gdLst>
                  <a:gd name="T0" fmla="*/ 22 w 25"/>
                  <a:gd name="T1" fmla="*/ 29 h 32"/>
                  <a:gd name="T2" fmla="*/ 13 w 25"/>
                  <a:gd name="T3" fmla="*/ 32 h 32"/>
                  <a:gd name="T4" fmla="*/ 4 w 25"/>
                  <a:gd name="T5" fmla="*/ 29 h 32"/>
                  <a:gd name="T6" fmla="*/ 0 w 25"/>
                  <a:gd name="T7" fmla="*/ 20 h 32"/>
                  <a:gd name="T8" fmla="*/ 0 w 25"/>
                  <a:gd name="T9" fmla="*/ 0 h 32"/>
                  <a:gd name="T10" fmla="*/ 4 w 25"/>
                  <a:gd name="T11" fmla="*/ 0 h 32"/>
                  <a:gd name="T12" fmla="*/ 4 w 25"/>
                  <a:gd name="T13" fmla="*/ 20 h 32"/>
                  <a:gd name="T14" fmla="*/ 7 w 25"/>
                  <a:gd name="T15" fmla="*/ 27 h 32"/>
                  <a:gd name="T16" fmla="*/ 13 w 25"/>
                  <a:gd name="T17" fmla="*/ 29 h 32"/>
                  <a:gd name="T18" fmla="*/ 19 w 25"/>
                  <a:gd name="T19" fmla="*/ 27 h 32"/>
                  <a:gd name="T20" fmla="*/ 21 w 25"/>
                  <a:gd name="T21" fmla="*/ 20 h 32"/>
                  <a:gd name="T22" fmla="*/ 21 w 25"/>
                  <a:gd name="T23" fmla="*/ 0 h 32"/>
                  <a:gd name="T24" fmla="*/ 25 w 25"/>
                  <a:gd name="T25" fmla="*/ 0 h 32"/>
                  <a:gd name="T26" fmla="*/ 25 w 25"/>
                  <a:gd name="T27" fmla="*/ 20 h 32"/>
                  <a:gd name="T28" fmla="*/ 22 w 25"/>
                  <a:gd name="T2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2">
                    <a:moveTo>
                      <a:pt x="22" y="29"/>
                    </a:moveTo>
                    <a:cubicBezTo>
                      <a:pt x="20" y="31"/>
                      <a:pt x="17" y="32"/>
                      <a:pt x="13" y="32"/>
                    </a:cubicBezTo>
                    <a:cubicBezTo>
                      <a:pt x="9" y="32"/>
                      <a:pt x="6" y="31"/>
                      <a:pt x="4" y="29"/>
                    </a:cubicBezTo>
                    <a:cubicBezTo>
                      <a:pt x="1" y="27"/>
                      <a:pt x="0" y="24"/>
                      <a:pt x="0" y="20"/>
                    </a:cubicBezTo>
                    <a:cubicBezTo>
                      <a:pt x="0" y="0"/>
                      <a:pt x="0" y="0"/>
                      <a:pt x="0" y="0"/>
                    </a:cubicBezTo>
                    <a:cubicBezTo>
                      <a:pt x="4" y="0"/>
                      <a:pt x="4" y="0"/>
                      <a:pt x="4" y="0"/>
                    </a:cubicBezTo>
                    <a:cubicBezTo>
                      <a:pt x="4" y="20"/>
                      <a:pt x="4" y="20"/>
                      <a:pt x="4" y="20"/>
                    </a:cubicBezTo>
                    <a:cubicBezTo>
                      <a:pt x="4" y="23"/>
                      <a:pt x="5" y="25"/>
                      <a:pt x="7" y="27"/>
                    </a:cubicBezTo>
                    <a:cubicBezTo>
                      <a:pt x="8" y="28"/>
                      <a:pt x="10" y="29"/>
                      <a:pt x="13" y="29"/>
                    </a:cubicBezTo>
                    <a:cubicBezTo>
                      <a:pt x="16" y="29"/>
                      <a:pt x="18" y="28"/>
                      <a:pt x="19" y="27"/>
                    </a:cubicBezTo>
                    <a:cubicBezTo>
                      <a:pt x="20" y="25"/>
                      <a:pt x="21" y="23"/>
                      <a:pt x="21" y="20"/>
                    </a:cubicBezTo>
                    <a:cubicBezTo>
                      <a:pt x="21" y="0"/>
                      <a:pt x="21" y="0"/>
                      <a:pt x="21" y="0"/>
                    </a:cubicBezTo>
                    <a:cubicBezTo>
                      <a:pt x="25" y="0"/>
                      <a:pt x="25" y="0"/>
                      <a:pt x="25" y="0"/>
                    </a:cubicBezTo>
                    <a:cubicBezTo>
                      <a:pt x="25" y="20"/>
                      <a:pt x="25" y="20"/>
                      <a:pt x="25" y="20"/>
                    </a:cubicBezTo>
                    <a:cubicBezTo>
                      <a:pt x="25" y="24"/>
                      <a:pt x="24" y="27"/>
                      <a:pt x="2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3" name="Freeform 63">
                <a:extLst>
                  <a:ext uri="{FF2B5EF4-FFF2-40B4-BE49-F238E27FC236}">
                    <a16:creationId xmlns:a16="http://schemas.microsoft.com/office/drawing/2014/main" id="{5E69E81B-2D12-5447-BF9B-6987E1CCE613}"/>
                  </a:ext>
                </a:extLst>
              </p:cNvPr>
              <p:cNvSpPr>
                <a:spLocks/>
              </p:cNvSpPr>
              <p:nvPr/>
            </p:nvSpPr>
            <p:spPr bwMode="auto">
              <a:xfrm>
                <a:off x="3098" y="2214"/>
                <a:ext cx="67" cy="89"/>
              </a:xfrm>
              <a:custGeom>
                <a:avLst/>
                <a:gdLst>
                  <a:gd name="T0" fmla="*/ 17 w 25"/>
                  <a:gd name="T1" fmla="*/ 5 h 33"/>
                  <a:gd name="T2" fmla="*/ 12 w 25"/>
                  <a:gd name="T3" fmla="*/ 4 h 33"/>
                  <a:gd name="T4" fmla="*/ 9 w 25"/>
                  <a:gd name="T5" fmla="*/ 4 h 33"/>
                  <a:gd name="T6" fmla="*/ 7 w 25"/>
                  <a:gd name="T7" fmla="*/ 5 h 33"/>
                  <a:gd name="T8" fmla="*/ 5 w 25"/>
                  <a:gd name="T9" fmla="*/ 7 h 33"/>
                  <a:gd name="T10" fmla="*/ 5 w 25"/>
                  <a:gd name="T11" fmla="*/ 9 h 33"/>
                  <a:gd name="T12" fmla="*/ 6 w 25"/>
                  <a:gd name="T13" fmla="*/ 12 h 33"/>
                  <a:gd name="T14" fmla="*/ 8 w 25"/>
                  <a:gd name="T15" fmla="*/ 13 h 33"/>
                  <a:gd name="T16" fmla="*/ 11 w 25"/>
                  <a:gd name="T17" fmla="*/ 14 h 33"/>
                  <a:gd name="T18" fmla="*/ 15 w 25"/>
                  <a:gd name="T19" fmla="*/ 15 h 33"/>
                  <a:gd name="T20" fmla="*/ 18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3 w 25"/>
                  <a:gd name="T39" fmla="*/ 31 h 33"/>
                  <a:gd name="T40" fmla="*/ 1 w 25"/>
                  <a:gd name="T41" fmla="*/ 27 h 33"/>
                  <a:gd name="T42" fmla="*/ 0 w 25"/>
                  <a:gd name="T43" fmla="*/ 22 h 33"/>
                  <a:gd name="T44" fmla="*/ 4 w 25"/>
                  <a:gd name="T45" fmla="*/ 22 h 33"/>
                  <a:gd name="T46" fmla="*/ 4 w 25"/>
                  <a:gd name="T47" fmla="*/ 26 h 33"/>
                  <a:gd name="T48" fmla="*/ 6 w 25"/>
                  <a:gd name="T49" fmla="*/ 28 h 33"/>
                  <a:gd name="T50" fmla="*/ 9 w 25"/>
                  <a:gd name="T51" fmla="*/ 29 h 33"/>
                  <a:gd name="T52" fmla="*/ 13 w 25"/>
                  <a:gd name="T53" fmla="*/ 30 h 33"/>
                  <a:gd name="T54" fmla="*/ 16 w 25"/>
                  <a:gd name="T55" fmla="*/ 30 h 33"/>
                  <a:gd name="T56" fmla="*/ 18 w 25"/>
                  <a:gd name="T57" fmla="*/ 29 h 33"/>
                  <a:gd name="T58" fmla="*/ 20 w 25"/>
                  <a:gd name="T59" fmla="*/ 27 h 33"/>
                  <a:gd name="T60" fmla="*/ 21 w 25"/>
                  <a:gd name="T61" fmla="*/ 24 h 33"/>
                  <a:gd name="T62" fmla="*/ 20 w 25"/>
                  <a:gd name="T63" fmla="*/ 21 h 33"/>
                  <a:gd name="T64" fmla="*/ 17 w 25"/>
                  <a:gd name="T65" fmla="*/ 20 h 33"/>
                  <a:gd name="T66" fmla="*/ 14 w 25"/>
                  <a:gd name="T67" fmla="*/ 19 h 33"/>
                  <a:gd name="T68" fmla="*/ 11 w 25"/>
                  <a:gd name="T69" fmla="*/ 18 h 33"/>
                  <a:gd name="T70" fmla="*/ 7 w 25"/>
                  <a:gd name="T71" fmla="*/ 17 h 33"/>
                  <a:gd name="T72" fmla="*/ 4 w 25"/>
                  <a:gd name="T73" fmla="*/ 16 h 33"/>
                  <a:gd name="T74" fmla="*/ 1 w 25"/>
                  <a:gd name="T75" fmla="*/ 13 h 33"/>
                  <a:gd name="T76" fmla="*/ 1 w 25"/>
                  <a:gd name="T77" fmla="*/ 10 h 33"/>
                  <a:gd name="T78" fmla="*/ 1 w 25"/>
                  <a:gd name="T79" fmla="*/ 6 h 33"/>
                  <a:gd name="T80" fmla="*/ 4 w 25"/>
                  <a:gd name="T81" fmla="*/ 3 h 33"/>
                  <a:gd name="T82" fmla="*/ 8 w 25"/>
                  <a:gd name="T83" fmla="*/ 1 h 33"/>
                  <a:gd name="T84" fmla="*/ 12 w 25"/>
                  <a:gd name="T85" fmla="*/ 0 h 33"/>
                  <a:gd name="T86" fmla="*/ 16 w 25"/>
                  <a:gd name="T87" fmla="*/ 1 h 33"/>
                  <a:gd name="T88" fmla="*/ 20 w 25"/>
                  <a:gd name="T89" fmla="*/ 3 h 33"/>
                  <a:gd name="T90" fmla="*/ 23 w 25"/>
                  <a:gd name="T91" fmla="*/ 6 h 33"/>
                  <a:gd name="T92" fmla="*/ 23 w 25"/>
                  <a:gd name="T93" fmla="*/ 10 h 33"/>
                  <a:gd name="T94" fmla="*/ 20 w 25"/>
                  <a:gd name="T95" fmla="*/ 10 h 33"/>
                  <a:gd name="T96" fmla="*/ 17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7" y="5"/>
                    </a:moveTo>
                    <a:cubicBezTo>
                      <a:pt x="16" y="4"/>
                      <a:pt x="14" y="4"/>
                      <a:pt x="12" y="4"/>
                    </a:cubicBezTo>
                    <a:cubicBezTo>
                      <a:pt x="11" y="4"/>
                      <a:pt x="10" y="4"/>
                      <a:pt x="9" y="4"/>
                    </a:cubicBezTo>
                    <a:cubicBezTo>
                      <a:pt x="8" y="4"/>
                      <a:pt x="8" y="5"/>
                      <a:pt x="7" y="5"/>
                    </a:cubicBezTo>
                    <a:cubicBezTo>
                      <a:pt x="6" y="6"/>
                      <a:pt x="6" y="6"/>
                      <a:pt x="5" y="7"/>
                    </a:cubicBezTo>
                    <a:cubicBezTo>
                      <a:pt x="5" y="7"/>
                      <a:pt x="5" y="8"/>
                      <a:pt x="5" y="9"/>
                    </a:cubicBezTo>
                    <a:cubicBezTo>
                      <a:pt x="5" y="10"/>
                      <a:pt x="5" y="11"/>
                      <a:pt x="6" y="12"/>
                    </a:cubicBezTo>
                    <a:cubicBezTo>
                      <a:pt x="6" y="12"/>
                      <a:pt x="7" y="13"/>
                      <a:pt x="8" y="13"/>
                    </a:cubicBezTo>
                    <a:cubicBezTo>
                      <a:pt x="9" y="14"/>
                      <a:pt x="10" y="14"/>
                      <a:pt x="11" y="14"/>
                    </a:cubicBezTo>
                    <a:cubicBezTo>
                      <a:pt x="12" y="14"/>
                      <a:pt x="14" y="15"/>
                      <a:pt x="15" y="15"/>
                    </a:cubicBezTo>
                    <a:cubicBezTo>
                      <a:pt x="16" y="15"/>
                      <a:pt x="17" y="16"/>
                      <a:pt x="18" y="16"/>
                    </a:cubicBezTo>
                    <a:cubicBezTo>
                      <a:pt x="20" y="16"/>
                      <a:pt x="21" y="17"/>
                      <a:pt x="22" y="18"/>
                    </a:cubicBezTo>
                    <a:cubicBezTo>
                      <a:pt x="23" y="18"/>
                      <a:pt x="23" y="19"/>
                      <a:pt x="24" y="20"/>
                    </a:cubicBezTo>
                    <a:cubicBezTo>
                      <a:pt x="25" y="21"/>
                      <a:pt x="25" y="22"/>
                      <a:pt x="25" y="24"/>
                    </a:cubicBezTo>
                    <a:cubicBezTo>
                      <a:pt x="25" y="26"/>
                      <a:pt x="24" y="27"/>
                      <a:pt x="24" y="28"/>
                    </a:cubicBezTo>
                    <a:cubicBezTo>
                      <a:pt x="23" y="29"/>
                      <a:pt x="22" y="30"/>
                      <a:pt x="21" y="31"/>
                    </a:cubicBezTo>
                    <a:cubicBezTo>
                      <a:pt x="20" y="32"/>
                      <a:pt x="18" y="32"/>
                      <a:pt x="17" y="33"/>
                    </a:cubicBezTo>
                    <a:cubicBezTo>
                      <a:pt x="15" y="33"/>
                      <a:pt x="14" y="33"/>
                      <a:pt x="13" y="33"/>
                    </a:cubicBezTo>
                    <a:cubicBezTo>
                      <a:pt x="11" y="33"/>
                      <a:pt x="9" y="33"/>
                      <a:pt x="8" y="33"/>
                    </a:cubicBezTo>
                    <a:cubicBezTo>
                      <a:pt x="6" y="32"/>
                      <a:pt x="5" y="32"/>
                      <a:pt x="3" y="31"/>
                    </a:cubicBezTo>
                    <a:cubicBezTo>
                      <a:pt x="2" y="30"/>
                      <a:pt x="1" y="29"/>
                      <a:pt x="1" y="27"/>
                    </a:cubicBezTo>
                    <a:cubicBezTo>
                      <a:pt x="0" y="26"/>
                      <a:pt x="0" y="24"/>
                      <a:pt x="0" y="22"/>
                    </a:cubicBezTo>
                    <a:cubicBezTo>
                      <a:pt x="4" y="22"/>
                      <a:pt x="4" y="22"/>
                      <a:pt x="4" y="22"/>
                    </a:cubicBezTo>
                    <a:cubicBezTo>
                      <a:pt x="4" y="24"/>
                      <a:pt x="4" y="25"/>
                      <a:pt x="4" y="26"/>
                    </a:cubicBezTo>
                    <a:cubicBezTo>
                      <a:pt x="5" y="27"/>
                      <a:pt x="5" y="27"/>
                      <a:pt x="6" y="28"/>
                    </a:cubicBezTo>
                    <a:cubicBezTo>
                      <a:pt x="7" y="29"/>
                      <a:pt x="8" y="29"/>
                      <a:pt x="9" y="29"/>
                    </a:cubicBezTo>
                    <a:cubicBezTo>
                      <a:pt x="10" y="30"/>
                      <a:pt x="12" y="30"/>
                      <a:pt x="13" y="30"/>
                    </a:cubicBezTo>
                    <a:cubicBezTo>
                      <a:pt x="14" y="30"/>
                      <a:pt x="15" y="30"/>
                      <a:pt x="16" y="30"/>
                    </a:cubicBezTo>
                    <a:cubicBezTo>
                      <a:pt x="16" y="29"/>
                      <a:pt x="17" y="29"/>
                      <a:pt x="18" y="29"/>
                    </a:cubicBezTo>
                    <a:cubicBezTo>
                      <a:pt x="19" y="28"/>
                      <a:pt x="19" y="28"/>
                      <a:pt x="20" y="27"/>
                    </a:cubicBezTo>
                    <a:cubicBezTo>
                      <a:pt x="20" y="26"/>
                      <a:pt x="21" y="25"/>
                      <a:pt x="21" y="24"/>
                    </a:cubicBezTo>
                    <a:cubicBezTo>
                      <a:pt x="21" y="23"/>
                      <a:pt x="20" y="22"/>
                      <a:pt x="20" y="21"/>
                    </a:cubicBezTo>
                    <a:cubicBezTo>
                      <a:pt x="19" y="21"/>
                      <a:pt x="18" y="20"/>
                      <a:pt x="17" y="20"/>
                    </a:cubicBezTo>
                    <a:cubicBezTo>
                      <a:pt x="17" y="19"/>
                      <a:pt x="15" y="19"/>
                      <a:pt x="14" y="19"/>
                    </a:cubicBezTo>
                    <a:cubicBezTo>
                      <a:pt x="13" y="19"/>
                      <a:pt x="12" y="18"/>
                      <a:pt x="11" y="18"/>
                    </a:cubicBezTo>
                    <a:cubicBezTo>
                      <a:pt x="9" y="18"/>
                      <a:pt x="8" y="17"/>
                      <a:pt x="7" y="17"/>
                    </a:cubicBezTo>
                    <a:cubicBezTo>
                      <a:pt x="6" y="17"/>
                      <a:pt x="5" y="16"/>
                      <a:pt x="4" y="16"/>
                    </a:cubicBezTo>
                    <a:cubicBezTo>
                      <a:pt x="3" y="15"/>
                      <a:pt x="2" y="14"/>
                      <a:pt x="1" y="13"/>
                    </a:cubicBezTo>
                    <a:cubicBezTo>
                      <a:pt x="1" y="12"/>
                      <a:pt x="1" y="11"/>
                      <a:pt x="1" y="10"/>
                    </a:cubicBezTo>
                    <a:cubicBezTo>
                      <a:pt x="1" y="8"/>
                      <a:pt x="1" y="7"/>
                      <a:pt x="1" y="6"/>
                    </a:cubicBezTo>
                    <a:cubicBezTo>
                      <a:pt x="2" y="4"/>
                      <a:pt x="3" y="3"/>
                      <a:pt x="4" y="3"/>
                    </a:cubicBezTo>
                    <a:cubicBezTo>
                      <a:pt x="5" y="2"/>
                      <a:pt x="6" y="1"/>
                      <a:pt x="8" y="1"/>
                    </a:cubicBezTo>
                    <a:cubicBezTo>
                      <a:pt x="9" y="1"/>
                      <a:pt x="10" y="0"/>
                      <a:pt x="12" y="0"/>
                    </a:cubicBezTo>
                    <a:cubicBezTo>
                      <a:pt x="14" y="0"/>
                      <a:pt x="15" y="1"/>
                      <a:pt x="16" y="1"/>
                    </a:cubicBezTo>
                    <a:cubicBezTo>
                      <a:pt x="18" y="1"/>
                      <a:pt x="19" y="2"/>
                      <a:pt x="20" y="3"/>
                    </a:cubicBezTo>
                    <a:cubicBezTo>
                      <a:pt x="21" y="4"/>
                      <a:pt x="22" y="5"/>
                      <a:pt x="23" y="6"/>
                    </a:cubicBezTo>
                    <a:cubicBezTo>
                      <a:pt x="23" y="7"/>
                      <a:pt x="23" y="9"/>
                      <a:pt x="23" y="10"/>
                    </a:cubicBezTo>
                    <a:cubicBezTo>
                      <a:pt x="20" y="10"/>
                      <a:pt x="20" y="10"/>
                      <a:pt x="20" y="10"/>
                    </a:cubicBezTo>
                    <a:cubicBezTo>
                      <a:pt x="19" y="8"/>
                      <a:pt x="18"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4" name="Freeform 64">
                <a:extLst>
                  <a:ext uri="{FF2B5EF4-FFF2-40B4-BE49-F238E27FC236}">
                    <a16:creationId xmlns:a16="http://schemas.microsoft.com/office/drawing/2014/main" id="{239E62DF-26EE-8141-9456-E9817DB4809C}"/>
                  </a:ext>
                </a:extLst>
              </p:cNvPr>
              <p:cNvSpPr>
                <a:spLocks/>
              </p:cNvSpPr>
              <p:nvPr/>
            </p:nvSpPr>
            <p:spPr bwMode="auto">
              <a:xfrm>
                <a:off x="3211" y="2217"/>
                <a:ext cx="59" cy="86"/>
              </a:xfrm>
              <a:custGeom>
                <a:avLst/>
                <a:gdLst>
                  <a:gd name="T0" fmla="*/ 59 w 59"/>
                  <a:gd name="T1" fmla="*/ 0 h 86"/>
                  <a:gd name="T2" fmla="*/ 59 w 59"/>
                  <a:gd name="T3" fmla="*/ 10 h 86"/>
                  <a:gd name="T4" fmla="*/ 11 w 59"/>
                  <a:gd name="T5" fmla="*/ 10 h 86"/>
                  <a:gd name="T6" fmla="*/ 11 w 59"/>
                  <a:gd name="T7" fmla="*/ 37 h 86"/>
                  <a:gd name="T8" fmla="*/ 56 w 59"/>
                  <a:gd name="T9" fmla="*/ 37 h 86"/>
                  <a:gd name="T10" fmla="*/ 56 w 59"/>
                  <a:gd name="T11" fmla="*/ 45 h 86"/>
                  <a:gd name="T12" fmla="*/ 11 w 59"/>
                  <a:gd name="T13" fmla="*/ 45 h 86"/>
                  <a:gd name="T14" fmla="*/ 11 w 59"/>
                  <a:gd name="T15" fmla="*/ 75 h 86"/>
                  <a:gd name="T16" fmla="*/ 59 w 59"/>
                  <a:gd name="T17" fmla="*/ 75 h 86"/>
                  <a:gd name="T18" fmla="*/ 59 w 59"/>
                  <a:gd name="T19" fmla="*/ 86 h 86"/>
                  <a:gd name="T20" fmla="*/ 0 w 59"/>
                  <a:gd name="T21" fmla="*/ 86 h 86"/>
                  <a:gd name="T22" fmla="*/ 0 w 59"/>
                  <a:gd name="T23" fmla="*/ 0 h 86"/>
                  <a:gd name="T24" fmla="*/ 59 w 59"/>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6">
                    <a:moveTo>
                      <a:pt x="59" y="0"/>
                    </a:moveTo>
                    <a:lnTo>
                      <a:pt x="59" y="10"/>
                    </a:lnTo>
                    <a:lnTo>
                      <a:pt x="11" y="10"/>
                    </a:lnTo>
                    <a:lnTo>
                      <a:pt x="11" y="37"/>
                    </a:lnTo>
                    <a:lnTo>
                      <a:pt x="56" y="37"/>
                    </a:lnTo>
                    <a:lnTo>
                      <a:pt x="56" y="45"/>
                    </a:lnTo>
                    <a:lnTo>
                      <a:pt x="11" y="45"/>
                    </a:lnTo>
                    <a:lnTo>
                      <a:pt x="11" y="75"/>
                    </a:lnTo>
                    <a:lnTo>
                      <a:pt x="59" y="75"/>
                    </a:lnTo>
                    <a:lnTo>
                      <a:pt x="59" y="86"/>
                    </a:lnTo>
                    <a:lnTo>
                      <a:pt x="0" y="86"/>
                    </a:lnTo>
                    <a:lnTo>
                      <a:pt x="0" y="0"/>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5" name="Freeform 65">
                <a:extLst>
                  <a:ext uri="{FF2B5EF4-FFF2-40B4-BE49-F238E27FC236}">
                    <a16:creationId xmlns:a16="http://schemas.microsoft.com/office/drawing/2014/main" id="{79C8D578-3714-5D4F-AB93-4B732A851D27}"/>
                  </a:ext>
                </a:extLst>
              </p:cNvPr>
              <p:cNvSpPr>
                <a:spLocks/>
              </p:cNvSpPr>
              <p:nvPr/>
            </p:nvSpPr>
            <p:spPr bwMode="auto">
              <a:xfrm>
                <a:off x="3307" y="2217"/>
                <a:ext cx="67" cy="86"/>
              </a:xfrm>
              <a:custGeom>
                <a:avLst/>
                <a:gdLst>
                  <a:gd name="T0" fmla="*/ 0 w 67"/>
                  <a:gd name="T1" fmla="*/ 10 h 86"/>
                  <a:gd name="T2" fmla="*/ 0 w 67"/>
                  <a:gd name="T3" fmla="*/ 0 h 86"/>
                  <a:gd name="T4" fmla="*/ 67 w 67"/>
                  <a:gd name="T5" fmla="*/ 0 h 86"/>
                  <a:gd name="T6" fmla="*/ 67 w 67"/>
                  <a:gd name="T7" fmla="*/ 10 h 86"/>
                  <a:gd name="T8" fmla="*/ 40 w 67"/>
                  <a:gd name="T9" fmla="*/ 10 h 86"/>
                  <a:gd name="T10" fmla="*/ 40 w 67"/>
                  <a:gd name="T11" fmla="*/ 86 h 86"/>
                  <a:gd name="T12" fmla="*/ 30 w 67"/>
                  <a:gd name="T13" fmla="*/ 86 h 86"/>
                  <a:gd name="T14" fmla="*/ 30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40" y="10"/>
                    </a:lnTo>
                    <a:lnTo>
                      <a:pt x="40" y="86"/>
                    </a:lnTo>
                    <a:lnTo>
                      <a:pt x="30" y="86"/>
                    </a:lnTo>
                    <a:lnTo>
                      <a:pt x="3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6" name="Freeform 66">
                <a:extLst>
                  <a:ext uri="{FF2B5EF4-FFF2-40B4-BE49-F238E27FC236}">
                    <a16:creationId xmlns:a16="http://schemas.microsoft.com/office/drawing/2014/main" id="{A3F2FF4B-8A86-CD4D-AA34-B3562116E68D}"/>
                  </a:ext>
                </a:extLst>
              </p:cNvPr>
              <p:cNvSpPr>
                <a:spLocks/>
              </p:cNvSpPr>
              <p:nvPr/>
            </p:nvSpPr>
            <p:spPr bwMode="auto">
              <a:xfrm>
                <a:off x="3409" y="2217"/>
                <a:ext cx="67" cy="86"/>
              </a:xfrm>
              <a:custGeom>
                <a:avLst/>
                <a:gdLst>
                  <a:gd name="T0" fmla="*/ 0 w 67"/>
                  <a:gd name="T1" fmla="*/ 10 h 86"/>
                  <a:gd name="T2" fmla="*/ 0 w 67"/>
                  <a:gd name="T3" fmla="*/ 0 h 86"/>
                  <a:gd name="T4" fmla="*/ 67 w 67"/>
                  <a:gd name="T5" fmla="*/ 0 h 86"/>
                  <a:gd name="T6" fmla="*/ 67 w 67"/>
                  <a:gd name="T7" fmla="*/ 10 h 86"/>
                  <a:gd name="T8" fmla="*/ 38 w 67"/>
                  <a:gd name="T9" fmla="*/ 10 h 86"/>
                  <a:gd name="T10" fmla="*/ 38 w 67"/>
                  <a:gd name="T11" fmla="*/ 86 h 86"/>
                  <a:gd name="T12" fmla="*/ 27 w 67"/>
                  <a:gd name="T13" fmla="*/ 86 h 86"/>
                  <a:gd name="T14" fmla="*/ 27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38" y="10"/>
                    </a:lnTo>
                    <a:lnTo>
                      <a:pt x="38" y="86"/>
                    </a:lnTo>
                    <a:lnTo>
                      <a:pt x="27" y="86"/>
                    </a:lnTo>
                    <a:lnTo>
                      <a:pt x="27"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7" name="Freeform 67">
                <a:extLst>
                  <a:ext uri="{FF2B5EF4-FFF2-40B4-BE49-F238E27FC236}">
                    <a16:creationId xmlns:a16="http://schemas.microsoft.com/office/drawing/2014/main" id="{D2C2F07E-BA06-FA49-9BC3-E19E5AB2A64A}"/>
                  </a:ext>
                </a:extLst>
              </p:cNvPr>
              <p:cNvSpPr>
                <a:spLocks/>
              </p:cNvSpPr>
              <p:nvPr/>
            </p:nvSpPr>
            <p:spPr bwMode="auto">
              <a:xfrm>
                <a:off x="3514" y="2214"/>
                <a:ext cx="67" cy="89"/>
              </a:xfrm>
              <a:custGeom>
                <a:avLst/>
                <a:gdLst>
                  <a:gd name="T0" fmla="*/ 17 w 25"/>
                  <a:gd name="T1" fmla="*/ 5 h 33"/>
                  <a:gd name="T2" fmla="*/ 12 w 25"/>
                  <a:gd name="T3" fmla="*/ 4 h 33"/>
                  <a:gd name="T4" fmla="*/ 9 w 25"/>
                  <a:gd name="T5" fmla="*/ 4 h 33"/>
                  <a:gd name="T6" fmla="*/ 7 w 25"/>
                  <a:gd name="T7" fmla="*/ 5 h 33"/>
                  <a:gd name="T8" fmla="*/ 5 w 25"/>
                  <a:gd name="T9" fmla="*/ 7 h 33"/>
                  <a:gd name="T10" fmla="*/ 5 w 25"/>
                  <a:gd name="T11" fmla="*/ 9 h 33"/>
                  <a:gd name="T12" fmla="*/ 6 w 25"/>
                  <a:gd name="T13" fmla="*/ 12 h 33"/>
                  <a:gd name="T14" fmla="*/ 8 w 25"/>
                  <a:gd name="T15" fmla="*/ 13 h 33"/>
                  <a:gd name="T16" fmla="*/ 11 w 25"/>
                  <a:gd name="T17" fmla="*/ 14 h 33"/>
                  <a:gd name="T18" fmla="*/ 15 w 25"/>
                  <a:gd name="T19" fmla="*/ 15 h 33"/>
                  <a:gd name="T20" fmla="*/ 19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4 w 25"/>
                  <a:gd name="T39" fmla="*/ 31 h 33"/>
                  <a:gd name="T40" fmla="*/ 1 w 25"/>
                  <a:gd name="T41" fmla="*/ 27 h 33"/>
                  <a:gd name="T42" fmla="*/ 0 w 25"/>
                  <a:gd name="T43" fmla="*/ 22 h 33"/>
                  <a:gd name="T44" fmla="*/ 4 w 25"/>
                  <a:gd name="T45" fmla="*/ 22 h 33"/>
                  <a:gd name="T46" fmla="*/ 4 w 25"/>
                  <a:gd name="T47" fmla="*/ 26 h 33"/>
                  <a:gd name="T48" fmla="*/ 7 w 25"/>
                  <a:gd name="T49" fmla="*/ 28 h 33"/>
                  <a:gd name="T50" fmla="*/ 9 w 25"/>
                  <a:gd name="T51" fmla="*/ 29 h 33"/>
                  <a:gd name="T52" fmla="*/ 13 w 25"/>
                  <a:gd name="T53" fmla="*/ 30 h 33"/>
                  <a:gd name="T54" fmla="*/ 16 w 25"/>
                  <a:gd name="T55" fmla="*/ 30 h 33"/>
                  <a:gd name="T56" fmla="*/ 18 w 25"/>
                  <a:gd name="T57" fmla="*/ 29 h 33"/>
                  <a:gd name="T58" fmla="*/ 20 w 25"/>
                  <a:gd name="T59" fmla="*/ 27 h 33"/>
                  <a:gd name="T60" fmla="*/ 21 w 25"/>
                  <a:gd name="T61" fmla="*/ 24 h 33"/>
                  <a:gd name="T62" fmla="*/ 20 w 25"/>
                  <a:gd name="T63" fmla="*/ 21 h 33"/>
                  <a:gd name="T64" fmla="*/ 18 w 25"/>
                  <a:gd name="T65" fmla="*/ 20 h 33"/>
                  <a:gd name="T66" fmla="*/ 14 w 25"/>
                  <a:gd name="T67" fmla="*/ 19 h 33"/>
                  <a:gd name="T68" fmla="*/ 11 w 25"/>
                  <a:gd name="T69" fmla="*/ 18 h 33"/>
                  <a:gd name="T70" fmla="*/ 7 w 25"/>
                  <a:gd name="T71" fmla="*/ 17 h 33"/>
                  <a:gd name="T72" fmla="*/ 4 w 25"/>
                  <a:gd name="T73" fmla="*/ 16 h 33"/>
                  <a:gd name="T74" fmla="*/ 2 w 25"/>
                  <a:gd name="T75" fmla="*/ 13 h 33"/>
                  <a:gd name="T76" fmla="*/ 1 w 25"/>
                  <a:gd name="T77" fmla="*/ 10 h 33"/>
                  <a:gd name="T78" fmla="*/ 2 w 25"/>
                  <a:gd name="T79" fmla="*/ 6 h 33"/>
                  <a:gd name="T80" fmla="*/ 4 w 25"/>
                  <a:gd name="T81" fmla="*/ 3 h 33"/>
                  <a:gd name="T82" fmla="*/ 8 w 25"/>
                  <a:gd name="T83" fmla="*/ 1 h 33"/>
                  <a:gd name="T84" fmla="*/ 12 w 25"/>
                  <a:gd name="T85" fmla="*/ 0 h 33"/>
                  <a:gd name="T86" fmla="*/ 17 w 25"/>
                  <a:gd name="T87" fmla="*/ 1 h 33"/>
                  <a:gd name="T88" fmla="*/ 20 w 25"/>
                  <a:gd name="T89" fmla="*/ 3 h 33"/>
                  <a:gd name="T90" fmla="*/ 23 w 25"/>
                  <a:gd name="T91" fmla="*/ 6 h 33"/>
                  <a:gd name="T92" fmla="*/ 24 w 25"/>
                  <a:gd name="T93" fmla="*/ 10 h 33"/>
                  <a:gd name="T94" fmla="*/ 20 w 25"/>
                  <a:gd name="T95" fmla="*/ 10 h 33"/>
                  <a:gd name="T96" fmla="*/ 17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7" y="5"/>
                    </a:moveTo>
                    <a:cubicBezTo>
                      <a:pt x="16" y="4"/>
                      <a:pt x="14" y="4"/>
                      <a:pt x="12" y="4"/>
                    </a:cubicBezTo>
                    <a:cubicBezTo>
                      <a:pt x="11" y="4"/>
                      <a:pt x="10" y="4"/>
                      <a:pt x="9" y="4"/>
                    </a:cubicBezTo>
                    <a:cubicBezTo>
                      <a:pt x="8" y="4"/>
                      <a:pt x="8" y="5"/>
                      <a:pt x="7" y="5"/>
                    </a:cubicBezTo>
                    <a:cubicBezTo>
                      <a:pt x="6" y="6"/>
                      <a:pt x="6" y="6"/>
                      <a:pt x="5" y="7"/>
                    </a:cubicBezTo>
                    <a:cubicBezTo>
                      <a:pt x="5" y="7"/>
                      <a:pt x="5" y="8"/>
                      <a:pt x="5" y="9"/>
                    </a:cubicBezTo>
                    <a:cubicBezTo>
                      <a:pt x="5" y="10"/>
                      <a:pt x="5" y="11"/>
                      <a:pt x="6" y="12"/>
                    </a:cubicBezTo>
                    <a:cubicBezTo>
                      <a:pt x="6" y="12"/>
                      <a:pt x="7" y="13"/>
                      <a:pt x="8" y="13"/>
                    </a:cubicBezTo>
                    <a:cubicBezTo>
                      <a:pt x="9" y="14"/>
                      <a:pt x="10" y="14"/>
                      <a:pt x="11" y="14"/>
                    </a:cubicBezTo>
                    <a:cubicBezTo>
                      <a:pt x="12" y="14"/>
                      <a:pt x="14" y="15"/>
                      <a:pt x="15" y="15"/>
                    </a:cubicBezTo>
                    <a:cubicBezTo>
                      <a:pt x="16" y="15"/>
                      <a:pt x="17" y="16"/>
                      <a:pt x="19" y="16"/>
                    </a:cubicBezTo>
                    <a:cubicBezTo>
                      <a:pt x="20" y="16"/>
                      <a:pt x="21" y="17"/>
                      <a:pt x="22" y="18"/>
                    </a:cubicBezTo>
                    <a:cubicBezTo>
                      <a:pt x="23" y="18"/>
                      <a:pt x="24" y="19"/>
                      <a:pt x="24" y="20"/>
                    </a:cubicBezTo>
                    <a:cubicBezTo>
                      <a:pt x="25" y="21"/>
                      <a:pt x="25" y="22"/>
                      <a:pt x="25" y="24"/>
                    </a:cubicBezTo>
                    <a:cubicBezTo>
                      <a:pt x="25" y="26"/>
                      <a:pt x="25" y="27"/>
                      <a:pt x="24" y="28"/>
                    </a:cubicBezTo>
                    <a:cubicBezTo>
                      <a:pt x="23" y="29"/>
                      <a:pt x="22" y="30"/>
                      <a:pt x="21" y="31"/>
                    </a:cubicBezTo>
                    <a:cubicBezTo>
                      <a:pt x="20" y="32"/>
                      <a:pt x="19" y="32"/>
                      <a:pt x="17" y="33"/>
                    </a:cubicBezTo>
                    <a:cubicBezTo>
                      <a:pt x="16" y="33"/>
                      <a:pt x="14" y="33"/>
                      <a:pt x="13" y="33"/>
                    </a:cubicBezTo>
                    <a:cubicBezTo>
                      <a:pt x="11" y="33"/>
                      <a:pt x="9" y="33"/>
                      <a:pt x="8" y="33"/>
                    </a:cubicBezTo>
                    <a:cubicBezTo>
                      <a:pt x="6" y="32"/>
                      <a:pt x="5" y="32"/>
                      <a:pt x="4" y="31"/>
                    </a:cubicBezTo>
                    <a:cubicBezTo>
                      <a:pt x="2" y="30"/>
                      <a:pt x="1" y="29"/>
                      <a:pt x="1" y="27"/>
                    </a:cubicBezTo>
                    <a:cubicBezTo>
                      <a:pt x="0" y="26"/>
                      <a:pt x="0" y="24"/>
                      <a:pt x="0" y="22"/>
                    </a:cubicBezTo>
                    <a:cubicBezTo>
                      <a:pt x="4" y="22"/>
                      <a:pt x="4" y="22"/>
                      <a:pt x="4" y="22"/>
                    </a:cubicBezTo>
                    <a:cubicBezTo>
                      <a:pt x="4" y="24"/>
                      <a:pt x="4" y="25"/>
                      <a:pt x="4" y="26"/>
                    </a:cubicBezTo>
                    <a:cubicBezTo>
                      <a:pt x="5" y="27"/>
                      <a:pt x="6" y="27"/>
                      <a:pt x="7" y="28"/>
                    </a:cubicBezTo>
                    <a:cubicBezTo>
                      <a:pt x="7" y="29"/>
                      <a:pt x="8" y="29"/>
                      <a:pt x="9" y="29"/>
                    </a:cubicBezTo>
                    <a:cubicBezTo>
                      <a:pt x="11" y="30"/>
                      <a:pt x="12" y="30"/>
                      <a:pt x="13" y="30"/>
                    </a:cubicBezTo>
                    <a:cubicBezTo>
                      <a:pt x="14" y="30"/>
                      <a:pt x="15" y="30"/>
                      <a:pt x="16" y="30"/>
                    </a:cubicBezTo>
                    <a:cubicBezTo>
                      <a:pt x="17" y="29"/>
                      <a:pt x="18" y="29"/>
                      <a:pt x="18" y="29"/>
                    </a:cubicBezTo>
                    <a:cubicBezTo>
                      <a:pt x="19" y="28"/>
                      <a:pt x="20" y="28"/>
                      <a:pt x="20" y="27"/>
                    </a:cubicBezTo>
                    <a:cubicBezTo>
                      <a:pt x="21" y="26"/>
                      <a:pt x="21" y="25"/>
                      <a:pt x="21" y="24"/>
                    </a:cubicBezTo>
                    <a:cubicBezTo>
                      <a:pt x="21" y="23"/>
                      <a:pt x="21" y="22"/>
                      <a:pt x="20" y="21"/>
                    </a:cubicBezTo>
                    <a:cubicBezTo>
                      <a:pt x="19" y="21"/>
                      <a:pt x="19" y="20"/>
                      <a:pt x="18" y="20"/>
                    </a:cubicBezTo>
                    <a:cubicBezTo>
                      <a:pt x="17" y="19"/>
                      <a:pt x="16" y="19"/>
                      <a:pt x="14" y="19"/>
                    </a:cubicBezTo>
                    <a:cubicBezTo>
                      <a:pt x="13" y="19"/>
                      <a:pt x="12" y="18"/>
                      <a:pt x="11" y="18"/>
                    </a:cubicBezTo>
                    <a:cubicBezTo>
                      <a:pt x="10" y="18"/>
                      <a:pt x="8" y="17"/>
                      <a:pt x="7" y="17"/>
                    </a:cubicBezTo>
                    <a:cubicBezTo>
                      <a:pt x="6" y="17"/>
                      <a:pt x="5" y="16"/>
                      <a:pt x="4" y="16"/>
                    </a:cubicBezTo>
                    <a:cubicBezTo>
                      <a:pt x="3" y="15"/>
                      <a:pt x="2" y="14"/>
                      <a:pt x="2" y="13"/>
                    </a:cubicBezTo>
                    <a:cubicBezTo>
                      <a:pt x="1" y="12"/>
                      <a:pt x="1" y="11"/>
                      <a:pt x="1" y="10"/>
                    </a:cubicBezTo>
                    <a:cubicBezTo>
                      <a:pt x="1" y="8"/>
                      <a:pt x="1" y="7"/>
                      <a:pt x="2" y="6"/>
                    </a:cubicBezTo>
                    <a:cubicBezTo>
                      <a:pt x="2" y="4"/>
                      <a:pt x="3" y="3"/>
                      <a:pt x="4" y="3"/>
                    </a:cubicBezTo>
                    <a:cubicBezTo>
                      <a:pt x="5" y="2"/>
                      <a:pt x="7" y="1"/>
                      <a:pt x="8" y="1"/>
                    </a:cubicBezTo>
                    <a:cubicBezTo>
                      <a:pt x="9" y="1"/>
                      <a:pt x="11" y="0"/>
                      <a:pt x="12" y="0"/>
                    </a:cubicBezTo>
                    <a:cubicBezTo>
                      <a:pt x="14" y="0"/>
                      <a:pt x="15" y="1"/>
                      <a:pt x="17" y="1"/>
                    </a:cubicBezTo>
                    <a:cubicBezTo>
                      <a:pt x="18" y="1"/>
                      <a:pt x="19" y="2"/>
                      <a:pt x="20" y="3"/>
                    </a:cubicBezTo>
                    <a:cubicBezTo>
                      <a:pt x="21" y="4"/>
                      <a:pt x="22" y="5"/>
                      <a:pt x="23" y="6"/>
                    </a:cubicBezTo>
                    <a:cubicBezTo>
                      <a:pt x="23" y="7"/>
                      <a:pt x="24" y="9"/>
                      <a:pt x="24" y="10"/>
                    </a:cubicBezTo>
                    <a:cubicBezTo>
                      <a:pt x="20" y="10"/>
                      <a:pt x="20" y="10"/>
                      <a:pt x="20" y="10"/>
                    </a:cubicBezTo>
                    <a:cubicBezTo>
                      <a:pt x="19" y="8"/>
                      <a:pt x="19"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8" name="Freeform 68">
                <a:extLst>
                  <a:ext uri="{FF2B5EF4-FFF2-40B4-BE49-F238E27FC236}">
                    <a16:creationId xmlns:a16="http://schemas.microsoft.com/office/drawing/2014/main" id="{B463C829-D86F-134A-BA01-9FE0C45DB275}"/>
                  </a:ext>
                </a:extLst>
              </p:cNvPr>
              <p:cNvSpPr>
                <a:spLocks/>
              </p:cNvSpPr>
              <p:nvPr/>
            </p:nvSpPr>
            <p:spPr bwMode="auto">
              <a:xfrm>
                <a:off x="2029" y="2381"/>
                <a:ext cx="99" cy="94"/>
              </a:xfrm>
              <a:custGeom>
                <a:avLst/>
                <a:gdLst>
                  <a:gd name="T0" fmla="*/ 30 w 99"/>
                  <a:gd name="T1" fmla="*/ 0 h 94"/>
                  <a:gd name="T2" fmla="*/ 51 w 99"/>
                  <a:gd name="T3" fmla="*/ 64 h 94"/>
                  <a:gd name="T4" fmla="*/ 51 w 99"/>
                  <a:gd name="T5" fmla="*/ 64 h 94"/>
                  <a:gd name="T6" fmla="*/ 73 w 99"/>
                  <a:gd name="T7" fmla="*/ 0 h 94"/>
                  <a:gd name="T8" fmla="*/ 99 w 99"/>
                  <a:gd name="T9" fmla="*/ 0 h 94"/>
                  <a:gd name="T10" fmla="*/ 99 w 99"/>
                  <a:gd name="T11" fmla="*/ 94 h 94"/>
                  <a:gd name="T12" fmla="*/ 81 w 99"/>
                  <a:gd name="T13" fmla="*/ 94 h 94"/>
                  <a:gd name="T14" fmla="*/ 81 w 99"/>
                  <a:gd name="T15" fmla="*/ 26 h 94"/>
                  <a:gd name="T16" fmla="*/ 81 w 99"/>
                  <a:gd name="T17" fmla="*/ 26 h 94"/>
                  <a:gd name="T18" fmla="*/ 59 w 99"/>
                  <a:gd name="T19" fmla="*/ 94 h 94"/>
                  <a:gd name="T20" fmla="*/ 43 w 99"/>
                  <a:gd name="T21" fmla="*/ 94 h 94"/>
                  <a:gd name="T22" fmla="*/ 22 w 99"/>
                  <a:gd name="T23" fmla="*/ 29 h 94"/>
                  <a:gd name="T24" fmla="*/ 22 w 99"/>
                  <a:gd name="T25" fmla="*/ 29 h 94"/>
                  <a:gd name="T26" fmla="*/ 22 w 99"/>
                  <a:gd name="T27" fmla="*/ 94 h 94"/>
                  <a:gd name="T28" fmla="*/ 0 w 99"/>
                  <a:gd name="T29" fmla="*/ 94 h 94"/>
                  <a:gd name="T30" fmla="*/ 0 w 99"/>
                  <a:gd name="T31" fmla="*/ 0 h 94"/>
                  <a:gd name="T32" fmla="*/ 30 w 99"/>
                  <a:gd name="T3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94">
                    <a:moveTo>
                      <a:pt x="30" y="0"/>
                    </a:moveTo>
                    <a:lnTo>
                      <a:pt x="51" y="64"/>
                    </a:lnTo>
                    <a:lnTo>
                      <a:pt x="51" y="64"/>
                    </a:lnTo>
                    <a:lnTo>
                      <a:pt x="73" y="0"/>
                    </a:lnTo>
                    <a:lnTo>
                      <a:pt x="99" y="0"/>
                    </a:lnTo>
                    <a:lnTo>
                      <a:pt x="99" y="94"/>
                    </a:lnTo>
                    <a:lnTo>
                      <a:pt x="81" y="94"/>
                    </a:lnTo>
                    <a:lnTo>
                      <a:pt x="81" y="26"/>
                    </a:lnTo>
                    <a:lnTo>
                      <a:pt x="81" y="26"/>
                    </a:lnTo>
                    <a:lnTo>
                      <a:pt x="59" y="94"/>
                    </a:lnTo>
                    <a:lnTo>
                      <a:pt x="43" y="94"/>
                    </a:lnTo>
                    <a:lnTo>
                      <a:pt x="22" y="29"/>
                    </a:lnTo>
                    <a:lnTo>
                      <a:pt x="22" y="29"/>
                    </a:lnTo>
                    <a:lnTo>
                      <a:pt x="22" y="94"/>
                    </a:lnTo>
                    <a:lnTo>
                      <a:pt x="0" y="94"/>
                    </a:lnTo>
                    <a:lnTo>
                      <a:pt x="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9" name="Freeform 69">
                <a:extLst>
                  <a:ext uri="{FF2B5EF4-FFF2-40B4-BE49-F238E27FC236}">
                    <a16:creationId xmlns:a16="http://schemas.microsoft.com/office/drawing/2014/main" id="{D44DF58A-D5C8-3945-9B71-6352585CD33A}"/>
                  </a:ext>
                </a:extLst>
              </p:cNvPr>
              <p:cNvSpPr>
                <a:spLocks/>
              </p:cNvSpPr>
              <p:nvPr/>
            </p:nvSpPr>
            <p:spPr bwMode="auto">
              <a:xfrm>
                <a:off x="2185" y="2381"/>
                <a:ext cx="69" cy="94"/>
              </a:xfrm>
              <a:custGeom>
                <a:avLst/>
                <a:gdLst>
                  <a:gd name="T0" fmla="*/ 69 w 69"/>
                  <a:gd name="T1" fmla="*/ 0 h 94"/>
                  <a:gd name="T2" fmla="*/ 69 w 69"/>
                  <a:gd name="T3" fmla="*/ 18 h 94"/>
                  <a:gd name="T4" fmla="*/ 21 w 69"/>
                  <a:gd name="T5" fmla="*/ 18 h 94"/>
                  <a:gd name="T6" fmla="*/ 21 w 69"/>
                  <a:gd name="T7" fmla="*/ 37 h 94"/>
                  <a:gd name="T8" fmla="*/ 67 w 69"/>
                  <a:gd name="T9" fmla="*/ 37 h 94"/>
                  <a:gd name="T10" fmla="*/ 67 w 69"/>
                  <a:gd name="T11" fmla="*/ 53 h 94"/>
                  <a:gd name="T12" fmla="*/ 21 w 69"/>
                  <a:gd name="T13" fmla="*/ 53 h 94"/>
                  <a:gd name="T14" fmla="*/ 21 w 69"/>
                  <a:gd name="T15" fmla="*/ 75 h 94"/>
                  <a:gd name="T16" fmla="*/ 69 w 69"/>
                  <a:gd name="T17" fmla="*/ 75 h 94"/>
                  <a:gd name="T18" fmla="*/ 69 w 69"/>
                  <a:gd name="T19" fmla="*/ 94 h 94"/>
                  <a:gd name="T20" fmla="*/ 0 w 69"/>
                  <a:gd name="T21" fmla="*/ 94 h 94"/>
                  <a:gd name="T22" fmla="*/ 0 w 69"/>
                  <a:gd name="T23" fmla="*/ 0 h 94"/>
                  <a:gd name="T24" fmla="*/ 69 w 69"/>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4">
                    <a:moveTo>
                      <a:pt x="69" y="0"/>
                    </a:moveTo>
                    <a:lnTo>
                      <a:pt x="69" y="18"/>
                    </a:lnTo>
                    <a:lnTo>
                      <a:pt x="21" y="18"/>
                    </a:lnTo>
                    <a:lnTo>
                      <a:pt x="21" y="37"/>
                    </a:lnTo>
                    <a:lnTo>
                      <a:pt x="67" y="37"/>
                    </a:lnTo>
                    <a:lnTo>
                      <a:pt x="67" y="53"/>
                    </a:lnTo>
                    <a:lnTo>
                      <a:pt x="21" y="53"/>
                    </a:lnTo>
                    <a:lnTo>
                      <a:pt x="21" y="75"/>
                    </a:lnTo>
                    <a:lnTo>
                      <a:pt x="69" y="75"/>
                    </a:lnTo>
                    <a:lnTo>
                      <a:pt x="69" y="94"/>
                    </a:lnTo>
                    <a:lnTo>
                      <a:pt x="0" y="94"/>
                    </a:lnTo>
                    <a:lnTo>
                      <a:pt x="0" y="0"/>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0" name="Freeform 70">
                <a:extLst>
                  <a:ext uri="{FF2B5EF4-FFF2-40B4-BE49-F238E27FC236}">
                    <a16:creationId xmlns:a16="http://schemas.microsoft.com/office/drawing/2014/main" id="{110D6FCE-5D4B-6A46-9A26-958B3F1C8E83}"/>
                  </a:ext>
                </a:extLst>
              </p:cNvPr>
              <p:cNvSpPr>
                <a:spLocks noEditPoints="1"/>
              </p:cNvSpPr>
              <p:nvPr/>
            </p:nvSpPr>
            <p:spPr bwMode="auto">
              <a:xfrm>
                <a:off x="2308" y="2381"/>
                <a:ext cx="80" cy="94"/>
              </a:xfrm>
              <a:custGeom>
                <a:avLst/>
                <a:gdLst>
                  <a:gd name="T0" fmla="*/ 15 w 30"/>
                  <a:gd name="T1" fmla="*/ 0 h 35"/>
                  <a:gd name="T2" fmla="*/ 21 w 30"/>
                  <a:gd name="T3" fmla="*/ 1 h 35"/>
                  <a:gd name="T4" fmla="*/ 26 w 30"/>
                  <a:gd name="T5" fmla="*/ 5 h 35"/>
                  <a:gd name="T6" fmla="*/ 29 w 30"/>
                  <a:gd name="T7" fmla="*/ 10 h 35"/>
                  <a:gd name="T8" fmla="*/ 30 w 30"/>
                  <a:gd name="T9" fmla="*/ 17 h 35"/>
                  <a:gd name="T10" fmla="*/ 29 w 30"/>
                  <a:gd name="T11" fmla="*/ 24 h 35"/>
                  <a:gd name="T12" fmla="*/ 26 w 30"/>
                  <a:gd name="T13" fmla="*/ 30 h 35"/>
                  <a:gd name="T14" fmla="*/ 22 w 30"/>
                  <a:gd name="T15" fmla="*/ 33 h 35"/>
                  <a:gd name="T16" fmla="*/ 15 w 30"/>
                  <a:gd name="T17" fmla="*/ 35 h 35"/>
                  <a:gd name="T18" fmla="*/ 0 w 30"/>
                  <a:gd name="T19" fmla="*/ 35 h 35"/>
                  <a:gd name="T20" fmla="*/ 0 w 30"/>
                  <a:gd name="T21" fmla="*/ 0 h 35"/>
                  <a:gd name="T22" fmla="*/ 15 w 30"/>
                  <a:gd name="T23" fmla="*/ 0 h 35"/>
                  <a:gd name="T24" fmla="*/ 14 w 30"/>
                  <a:gd name="T25" fmla="*/ 28 h 35"/>
                  <a:gd name="T26" fmla="*/ 17 w 30"/>
                  <a:gd name="T27" fmla="*/ 28 h 35"/>
                  <a:gd name="T28" fmla="*/ 20 w 30"/>
                  <a:gd name="T29" fmla="*/ 26 h 35"/>
                  <a:gd name="T30" fmla="*/ 22 w 30"/>
                  <a:gd name="T31" fmla="*/ 23 h 35"/>
                  <a:gd name="T32" fmla="*/ 23 w 30"/>
                  <a:gd name="T33" fmla="*/ 18 h 35"/>
                  <a:gd name="T34" fmla="*/ 22 w 30"/>
                  <a:gd name="T35" fmla="*/ 13 h 35"/>
                  <a:gd name="T36" fmla="*/ 21 w 30"/>
                  <a:gd name="T37" fmla="*/ 10 h 35"/>
                  <a:gd name="T38" fmla="*/ 17 w 30"/>
                  <a:gd name="T39" fmla="*/ 7 h 35"/>
                  <a:gd name="T40" fmla="*/ 13 w 30"/>
                  <a:gd name="T41" fmla="*/ 7 h 35"/>
                  <a:gd name="T42" fmla="*/ 7 w 30"/>
                  <a:gd name="T43" fmla="*/ 7 h 35"/>
                  <a:gd name="T44" fmla="*/ 7 w 30"/>
                  <a:gd name="T45" fmla="*/ 28 h 35"/>
                  <a:gd name="T46" fmla="*/ 14 w 30"/>
                  <a:gd name="T47"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5">
                    <a:moveTo>
                      <a:pt x="15" y="0"/>
                    </a:moveTo>
                    <a:cubicBezTo>
                      <a:pt x="17" y="0"/>
                      <a:pt x="19" y="1"/>
                      <a:pt x="21" y="1"/>
                    </a:cubicBezTo>
                    <a:cubicBezTo>
                      <a:pt x="23" y="2"/>
                      <a:pt x="24" y="3"/>
                      <a:pt x="26" y="5"/>
                    </a:cubicBezTo>
                    <a:cubicBezTo>
                      <a:pt x="27" y="6"/>
                      <a:pt x="28" y="8"/>
                      <a:pt x="29" y="10"/>
                    </a:cubicBezTo>
                    <a:cubicBezTo>
                      <a:pt x="30" y="12"/>
                      <a:pt x="30" y="14"/>
                      <a:pt x="30" y="17"/>
                    </a:cubicBezTo>
                    <a:cubicBezTo>
                      <a:pt x="30" y="20"/>
                      <a:pt x="30" y="22"/>
                      <a:pt x="29" y="24"/>
                    </a:cubicBezTo>
                    <a:cubicBezTo>
                      <a:pt x="29" y="26"/>
                      <a:pt x="28" y="28"/>
                      <a:pt x="26" y="30"/>
                    </a:cubicBezTo>
                    <a:cubicBezTo>
                      <a:pt x="25" y="31"/>
                      <a:pt x="23" y="32"/>
                      <a:pt x="22" y="33"/>
                    </a:cubicBezTo>
                    <a:cubicBezTo>
                      <a:pt x="20" y="34"/>
                      <a:pt x="17" y="35"/>
                      <a:pt x="15" y="35"/>
                    </a:cubicBezTo>
                    <a:cubicBezTo>
                      <a:pt x="0" y="35"/>
                      <a:pt x="0" y="35"/>
                      <a:pt x="0" y="35"/>
                    </a:cubicBezTo>
                    <a:cubicBezTo>
                      <a:pt x="0" y="0"/>
                      <a:pt x="0" y="0"/>
                      <a:pt x="0" y="0"/>
                    </a:cubicBezTo>
                    <a:lnTo>
                      <a:pt x="15" y="0"/>
                    </a:lnTo>
                    <a:close/>
                    <a:moveTo>
                      <a:pt x="14" y="28"/>
                    </a:moveTo>
                    <a:cubicBezTo>
                      <a:pt x="15" y="28"/>
                      <a:pt x="16" y="28"/>
                      <a:pt x="17" y="28"/>
                    </a:cubicBezTo>
                    <a:cubicBezTo>
                      <a:pt x="18" y="27"/>
                      <a:pt x="19" y="27"/>
                      <a:pt x="20" y="26"/>
                    </a:cubicBezTo>
                    <a:cubicBezTo>
                      <a:pt x="21" y="25"/>
                      <a:pt x="22" y="24"/>
                      <a:pt x="22" y="23"/>
                    </a:cubicBezTo>
                    <a:cubicBezTo>
                      <a:pt x="22" y="21"/>
                      <a:pt x="23" y="20"/>
                      <a:pt x="23" y="18"/>
                    </a:cubicBezTo>
                    <a:cubicBezTo>
                      <a:pt x="23" y="16"/>
                      <a:pt x="23" y="15"/>
                      <a:pt x="22" y="13"/>
                    </a:cubicBezTo>
                    <a:cubicBezTo>
                      <a:pt x="22" y="12"/>
                      <a:pt x="21" y="11"/>
                      <a:pt x="21" y="10"/>
                    </a:cubicBezTo>
                    <a:cubicBezTo>
                      <a:pt x="20" y="9"/>
                      <a:pt x="19" y="8"/>
                      <a:pt x="17" y="7"/>
                    </a:cubicBezTo>
                    <a:cubicBezTo>
                      <a:pt x="16" y="7"/>
                      <a:pt x="15" y="7"/>
                      <a:pt x="13" y="7"/>
                    </a:cubicBezTo>
                    <a:cubicBezTo>
                      <a:pt x="7" y="7"/>
                      <a:pt x="7" y="7"/>
                      <a:pt x="7" y="7"/>
                    </a:cubicBezTo>
                    <a:cubicBezTo>
                      <a:pt x="7" y="28"/>
                      <a:pt x="7" y="28"/>
                      <a:pt x="7" y="28"/>
                    </a:cubicBez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1" name="Rectangle 71">
                <a:extLst>
                  <a:ext uri="{FF2B5EF4-FFF2-40B4-BE49-F238E27FC236}">
                    <a16:creationId xmlns:a16="http://schemas.microsoft.com/office/drawing/2014/main" id="{ABF252AB-0C48-A348-B18D-371C166BEDAB}"/>
                  </a:ext>
                </a:extLst>
              </p:cNvPr>
              <p:cNvSpPr>
                <a:spLocks noChangeArrowheads="1"/>
              </p:cNvSpPr>
              <p:nvPr/>
            </p:nvSpPr>
            <p:spPr bwMode="auto">
              <a:xfrm>
                <a:off x="2442" y="2381"/>
                <a:ext cx="19" cy="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2" name="Freeform 72">
                <a:extLst>
                  <a:ext uri="{FF2B5EF4-FFF2-40B4-BE49-F238E27FC236}">
                    <a16:creationId xmlns:a16="http://schemas.microsoft.com/office/drawing/2014/main" id="{BD97A248-15C5-CE46-AFFC-5087A473D47B}"/>
                  </a:ext>
                </a:extLst>
              </p:cNvPr>
              <p:cNvSpPr>
                <a:spLocks/>
              </p:cNvSpPr>
              <p:nvPr/>
            </p:nvSpPr>
            <p:spPr bwMode="auto">
              <a:xfrm>
                <a:off x="2514" y="2381"/>
                <a:ext cx="86" cy="94"/>
              </a:xfrm>
              <a:custGeom>
                <a:avLst/>
                <a:gdLst>
                  <a:gd name="T0" fmla="*/ 23 w 32"/>
                  <a:gd name="T1" fmla="*/ 9 h 35"/>
                  <a:gd name="T2" fmla="*/ 22 w 32"/>
                  <a:gd name="T3" fmla="*/ 8 h 35"/>
                  <a:gd name="T4" fmla="*/ 19 w 32"/>
                  <a:gd name="T5" fmla="*/ 6 h 35"/>
                  <a:gd name="T6" fmla="*/ 17 w 32"/>
                  <a:gd name="T7" fmla="*/ 6 h 35"/>
                  <a:gd name="T8" fmla="*/ 12 w 32"/>
                  <a:gd name="T9" fmla="*/ 7 h 35"/>
                  <a:gd name="T10" fmla="*/ 10 w 32"/>
                  <a:gd name="T11" fmla="*/ 9 h 35"/>
                  <a:gd name="T12" fmla="*/ 8 w 32"/>
                  <a:gd name="T13" fmla="*/ 13 h 35"/>
                  <a:gd name="T14" fmla="*/ 7 w 32"/>
                  <a:gd name="T15" fmla="*/ 18 h 35"/>
                  <a:gd name="T16" fmla="*/ 8 w 32"/>
                  <a:gd name="T17" fmla="*/ 22 h 35"/>
                  <a:gd name="T18" fmla="*/ 10 w 32"/>
                  <a:gd name="T19" fmla="*/ 25 h 35"/>
                  <a:gd name="T20" fmla="*/ 12 w 32"/>
                  <a:gd name="T21" fmla="*/ 28 h 35"/>
                  <a:gd name="T22" fmla="*/ 17 w 32"/>
                  <a:gd name="T23" fmla="*/ 29 h 35"/>
                  <a:gd name="T24" fmla="*/ 22 w 32"/>
                  <a:gd name="T25" fmla="*/ 27 h 35"/>
                  <a:gd name="T26" fmla="*/ 25 w 32"/>
                  <a:gd name="T27" fmla="*/ 21 h 35"/>
                  <a:gd name="T28" fmla="*/ 32 w 32"/>
                  <a:gd name="T29" fmla="*/ 21 h 35"/>
                  <a:gd name="T30" fmla="*/ 30 w 32"/>
                  <a:gd name="T31" fmla="*/ 27 h 35"/>
                  <a:gd name="T32" fmla="*/ 27 w 32"/>
                  <a:gd name="T33" fmla="*/ 32 h 35"/>
                  <a:gd name="T34" fmla="*/ 23 w 32"/>
                  <a:gd name="T35" fmla="*/ 34 h 35"/>
                  <a:gd name="T36" fmla="*/ 17 w 32"/>
                  <a:gd name="T37" fmla="*/ 35 h 35"/>
                  <a:gd name="T38" fmla="*/ 10 w 32"/>
                  <a:gd name="T39" fmla="*/ 34 h 35"/>
                  <a:gd name="T40" fmla="*/ 4 w 32"/>
                  <a:gd name="T41" fmla="*/ 30 h 35"/>
                  <a:gd name="T42" fmla="*/ 1 w 32"/>
                  <a:gd name="T43" fmla="*/ 25 h 35"/>
                  <a:gd name="T44" fmla="*/ 0 w 32"/>
                  <a:gd name="T45" fmla="*/ 18 h 35"/>
                  <a:gd name="T46" fmla="*/ 1 w 32"/>
                  <a:gd name="T47" fmla="*/ 10 h 35"/>
                  <a:gd name="T48" fmla="*/ 4 w 32"/>
                  <a:gd name="T49" fmla="*/ 5 h 35"/>
                  <a:gd name="T50" fmla="*/ 10 w 32"/>
                  <a:gd name="T51" fmla="*/ 1 h 35"/>
                  <a:gd name="T52" fmla="*/ 17 w 32"/>
                  <a:gd name="T53" fmla="*/ 0 h 35"/>
                  <a:gd name="T54" fmla="*/ 22 w 32"/>
                  <a:gd name="T55" fmla="*/ 0 h 35"/>
                  <a:gd name="T56" fmla="*/ 27 w 32"/>
                  <a:gd name="T57" fmla="*/ 3 h 35"/>
                  <a:gd name="T58" fmla="*/ 30 w 32"/>
                  <a:gd name="T59" fmla="*/ 7 h 35"/>
                  <a:gd name="T60" fmla="*/ 32 w 32"/>
                  <a:gd name="T61" fmla="*/ 12 h 35"/>
                  <a:gd name="T62" fmla="*/ 24 w 32"/>
                  <a:gd name="T63" fmla="*/ 12 h 35"/>
                  <a:gd name="T64" fmla="*/ 23 w 32"/>
                  <a:gd name="T65"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5">
                    <a:moveTo>
                      <a:pt x="23" y="9"/>
                    </a:moveTo>
                    <a:cubicBezTo>
                      <a:pt x="23" y="9"/>
                      <a:pt x="22" y="8"/>
                      <a:pt x="22" y="8"/>
                    </a:cubicBezTo>
                    <a:cubicBezTo>
                      <a:pt x="21" y="7"/>
                      <a:pt x="20" y="7"/>
                      <a:pt x="19" y="6"/>
                    </a:cubicBezTo>
                    <a:cubicBezTo>
                      <a:pt x="19" y="6"/>
                      <a:pt x="18" y="6"/>
                      <a:pt x="17" y="6"/>
                    </a:cubicBezTo>
                    <a:cubicBezTo>
                      <a:pt x="15" y="6"/>
                      <a:pt x="14" y="6"/>
                      <a:pt x="12" y="7"/>
                    </a:cubicBezTo>
                    <a:cubicBezTo>
                      <a:pt x="11" y="7"/>
                      <a:pt x="10" y="8"/>
                      <a:pt x="10" y="9"/>
                    </a:cubicBezTo>
                    <a:cubicBezTo>
                      <a:pt x="9" y="11"/>
                      <a:pt x="8" y="12"/>
                      <a:pt x="8" y="13"/>
                    </a:cubicBezTo>
                    <a:cubicBezTo>
                      <a:pt x="8" y="15"/>
                      <a:pt x="7" y="16"/>
                      <a:pt x="7" y="18"/>
                    </a:cubicBezTo>
                    <a:cubicBezTo>
                      <a:pt x="7" y="19"/>
                      <a:pt x="8" y="20"/>
                      <a:pt x="8" y="22"/>
                    </a:cubicBezTo>
                    <a:cubicBezTo>
                      <a:pt x="8" y="23"/>
                      <a:pt x="9" y="24"/>
                      <a:pt x="10" y="25"/>
                    </a:cubicBezTo>
                    <a:cubicBezTo>
                      <a:pt x="10" y="27"/>
                      <a:pt x="11" y="27"/>
                      <a:pt x="12" y="28"/>
                    </a:cubicBezTo>
                    <a:cubicBezTo>
                      <a:pt x="14" y="29"/>
                      <a:pt x="15" y="29"/>
                      <a:pt x="17" y="29"/>
                    </a:cubicBezTo>
                    <a:cubicBezTo>
                      <a:pt x="19" y="29"/>
                      <a:pt x="21" y="28"/>
                      <a:pt x="22" y="27"/>
                    </a:cubicBezTo>
                    <a:cubicBezTo>
                      <a:pt x="23" y="26"/>
                      <a:pt x="24" y="24"/>
                      <a:pt x="25" y="21"/>
                    </a:cubicBezTo>
                    <a:cubicBezTo>
                      <a:pt x="32" y="21"/>
                      <a:pt x="32" y="21"/>
                      <a:pt x="32" y="21"/>
                    </a:cubicBezTo>
                    <a:cubicBezTo>
                      <a:pt x="32" y="24"/>
                      <a:pt x="31" y="25"/>
                      <a:pt x="30" y="27"/>
                    </a:cubicBezTo>
                    <a:cubicBezTo>
                      <a:pt x="30" y="29"/>
                      <a:pt x="29" y="30"/>
                      <a:pt x="27" y="32"/>
                    </a:cubicBezTo>
                    <a:cubicBezTo>
                      <a:pt x="26" y="33"/>
                      <a:pt x="24" y="34"/>
                      <a:pt x="23" y="34"/>
                    </a:cubicBezTo>
                    <a:cubicBezTo>
                      <a:pt x="21" y="35"/>
                      <a:pt x="19" y="35"/>
                      <a:pt x="17" y="35"/>
                    </a:cubicBezTo>
                    <a:cubicBezTo>
                      <a:pt x="14" y="35"/>
                      <a:pt x="12" y="35"/>
                      <a:pt x="10" y="34"/>
                    </a:cubicBezTo>
                    <a:cubicBezTo>
                      <a:pt x="8" y="33"/>
                      <a:pt x="6" y="32"/>
                      <a:pt x="4" y="30"/>
                    </a:cubicBezTo>
                    <a:cubicBezTo>
                      <a:pt x="3" y="29"/>
                      <a:pt x="2" y="27"/>
                      <a:pt x="1" y="25"/>
                    </a:cubicBezTo>
                    <a:cubicBezTo>
                      <a:pt x="0" y="22"/>
                      <a:pt x="0" y="20"/>
                      <a:pt x="0" y="18"/>
                    </a:cubicBezTo>
                    <a:cubicBezTo>
                      <a:pt x="0" y="15"/>
                      <a:pt x="0" y="13"/>
                      <a:pt x="1" y="10"/>
                    </a:cubicBezTo>
                    <a:cubicBezTo>
                      <a:pt x="2" y="8"/>
                      <a:pt x="3" y="6"/>
                      <a:pt x="4" y="5"/>
                    </a:cubicBezTo>
                    <a:cubicBezTo>
                      <a:pt x="6" y="3"/>
                      <a:pt x="8" y="2"/>
                      <a:pt x="10" y="1"/>
                    </a:cubicBezTo>
                    <a:cubicBezTo>
                      <a:pt x="12" y="0"/>
                      <a:pt x="14" y="0"/>
                      <a:pt x="17" y="0"/>
                    </a:cubicBezTo>
                    <a:cubicBezTo>
                      <a:pt x="19" y="0"/>
                      <a:pt x="20" y="0"/>
                      <a:pt x="22" y="0"/>
                    </a:cubicBezTo>
                    <a:cubicBezTo>
                      <a:pt x="24" y="1"/>
                      <a:pt x="25" y="2"/>
                      <a:pt x="27" y="3"/>
                    </a:cubicBezTo>
                    <a:cubicBezTo>
                      <a:pt x="28" y="4"/>
                      <a:pt x="29" y="5"/>
                      <a:pt x="30" y="7"/>
                    </a:cubicBezTo>
                    <a:cubicBezTo>
                      <a:pt x="31" y="8"/>
                      <a:pt x="31" y="10"/>
                      <a:pt x="32" y="12"/>
                    </a:cubicBezTo>
                    <a:cubicBezTo>
                      <a:pt x="24" y="12"/>
                      <a:pt x="24" y="12"/>
                      <a:pt x="24" y="12"/>
                    </a:cubicBezTo>
                    <a:cubicBezTo>
                      <a:pt x="24" y="11"/>
                      <a:pt x="24" y="10"/>
                      <a:pt x="2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3" name="Freeform 73">
                <a:extLst>
                  <a:ext uri="{FF2B5EF4-FFF2-40B4-BE49-F238E27FC236}">
                    <a16:creationId xmlns:a16="http://schemas.microsoft.com/office/drawing/2014/main" id="{5AA3DEA7-EA5F-1E48-980B-3EFE4023EEB9}"/>
                  </a:ext>
                </a:extLst>
              </p:cNvPr>
              <p:cNvSpPr>
                <a:spLocks noEditPoints="1"/>
              </p:cNvSpPr>
              <p:nvPr/>
            </p:nvSpPr>
            <p:spPr bwMode="auto">
              <a:xfrm>
                <a:off x="2643" y="2381"/>
                <a:ext cx="88" cy="94"/>
              </a:xfrm>
              <a:custGeom>
                <a:avLst/>
                <a:gdLst>
                  <a:gd name="T0" fmla="*/ 53 w 88"/>
                  <a:gd name="T1" fmla="*/ 0 h 94"/>
                  <a:gd name="T2" fmla="*/ 88 w 88"/>
                  <a:gd name="T3" fmla="*/ 94 h 94"/>
                  <a:gd name="T4" fmla="*/ 67 w 88"/>
                  <a:gd name="T5" fmla="*/ 94 h 94"/>
                  <a:gd name="T6" fmla="*/ 61 w 88"/>
                  <a:gd name="T7" fmla="*/ 72 h 94"/>
                  <a:gd name="T8" fmla="*/ 27 w 88"/>
                  <a:gd name="T9" fmla="*/ 72 h 94"/>
                  <a:gd name="T10" fmla="*/ 19 w 88"/>
                  <a:gd name="T11" fmla="*/ 94 h 94"/>
                  <a:gd name="T12" fmla="*/ 0 w 88"/>
                  <a:gd name="T13" fmla="*/ 94 h 94"/>
                  <a:gd name="T14" fmla="*/ 35 w 88"/>
                  <a:gd name="T15" fmla="*/ 0 h 94"/>
                  <a:gd name="T16" fmla="*/ 53 w 88"/>
                  <a:gd name="T17" fmla="*/ 0 h 94"/>
                  <a:gd name="T18" fmla="*/ 56 w 88"/>
                  <a:gd name="T19" fmla="*/ 56 h 94"/>
                  <a:gd name="T20" fmla="*/ 45 w 88"/>
                  <a:gd name="T21" fmla="*/ 24 h 94"/>
                  <a:gd name="T22" fmla="*/ 43 w 88"/>
                  <a:gd name="T23" fmla="*/ 24 h 94"/>
                  <a:gd name="T24" fmla="*/ 32 w 88"/>
                  <a:gd name="T25" fmla="*/ 56 h 94"/>
                  <a:gd name="T26" fmla="*/ 56 w 88"/>
                  <a:gd name="T27"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94">
                    <a:moveTo>
                      <a:pt x="53" y="0"/>
                    </a:moveTo>
                    <a:lnTo>
                      <a:pt x="88" y="94"/>
                    </a:lnTo>
                    <a:lnTo>
                      <a:pt x="67" y="94"/>
                    </a:lnTo>
                    <a:lnTo>
                      <a:pt x="61" y="72"/>
                    </a:lnTo>
                    <a:lnTo>
                      <a:pt x="27" y="72"/>
                    </a:lnTo>
                    <a:lnTo>
                      <a:pt x="19" y="94"/>
                    </a:lnTo>
                    <a:lnTo>
                      <a:pt x="0" y="94"/>
                    </a:lnTo>
                    <a:lnTo>
                      <a:pt x="35" y="0"/>
                    </a:lnTo>
                    <a:lnTo>
                      <a:pt x="53" y="0"/>
                    </a:lnTo>
                    <a:close/>
                    <a:moveTo>
                      <a:pt x="56" y="56"/>
                    </a:moveTo>
                    <a:lnTo>
                      <a:pt x="45" y="24"/>
                    </a:lnTo>
                    <a:lnTo>
                      <a:pt x="43" y="24"/>
                    </a:lnTo>
                    <a:lnTo>
                      <a:pt x="32" y="56"/>
                    </a:lnTo>
                    <a:lnTo>
                      <a:pt x="5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4" name="Rectangle 74">
                <a:extLst>
                  <a:ext uri="{FF2B5EF4-FFF2-40B4-BE49-F238E27FC236}">
                    <a16:creationId xmlns:a16="http://schemas.microsoft.com/office/drawing/2014/main" id="{5C634E8B-2F61-284B-8F88-97CCECFDACCB}"/>
                  </a:ext>
                </a:extLst>
              </p:cNvPr>
              <p:cNvSpPr>
                <a:spLocks noChangeArrowheads="1"/>
              </p:cNvSpPr>
              <p:nvPr/>
            </p:nvSpPr>
            <p:spPr bwMode="auto">
              <a:xfrm>
                <a:off x="2779" y="2381"/>
                <a:ext cx="19" cy="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5" name="Freeform 75">
                <a:extLst>
                  <a:ext uri="{FF2B5EF4-FFF2-40B4-BE49-F238E27FC236}">
                    <a16:creationId xmlns:a16="http://schemas.microsoft.com/office/drawing/2014/main" id="{A490CB42-1246-9F4F-802C-4CD750E6BF88}"/>
                  </a:ext>
                </a:extLst>
              </p:cNvPr>
              <p:cNvSpPr>
                <a:spLocks noEditPoints="1"/>
              </p:cNvSpPr>
              <p:nvPr/>
            </p:nvSpPr>
            <p:spPr bwMode="auto">
              <a:xfrm>
                <a:off x="2854" y="2381"/>
                <a:ext cx="84" cy="94"/>
              </a:xfrm>
              <a:custGeom>
                <a:avLst/>
                <a:gdLst>
                  <a:gd name="T0" fmla="*/ 15 w 31"/>
                  <a:gd name="T1" fmla="*/ 0 h 35"/>
                  <a:gd name="T2" fmla="*/ 21 w 31"/>
                  <a:gd name="T3" fmla="*/ 1 h 35"/>
                  <a:gd name="T4" fmla="*/ 26 w 31"/>
                  <a:gd name="T5" fmla="*/ 5 h 35"/>
                  <a:gd name="T6" fmla="*/ 29 w 31"/>
                  <a:gd name="T7" fmla="*/ 10 h 35"/>
                  <a:gd name="T8" fmla="*/ 31 w 31"/>
                  <a:gd name="T9" fmla="*/ 17 h 35"/>
                  <a:gd name="T10" fmla="*/ 30 w 31"/>
                  <a:gd name="T11" fmla="*/ 24 h 35"/>
                  <a:gd name="T12" fmla="*/ 27 w 31"/>
                  <a:gd name="T13" fmla="*/ 30 h 35"/>
                  <a:gd name="T14" fmla="*/ 22 w 31"/>
                  <a:gd name="T15" fmla="*/ 33 h 35"/>
                  <a:gd name="T16" fmla="*/ 15 w 31"/>
                  <a:gd name="T17" fmla="*/ 35 h 35"/>
                  <a:gd name="T18" fmla="*/ 0 w 31"/>
                  <a:gd name="T19" fmla="*/ 35 h 35"/>
                  <a:gd name="T20" fmla="*/ 0 w 31"/>
                  <a:gd name="T21" fmla="*/ 0 h 35"/>
                  <a:gd name="T22" fmla="*/ 15 w 31"/>
                  <a:gd name="T23" fmla="*/ 0 h 35"/>
                  <a:gd name="T24" fmla="*/ 14 w 31"/>
                  <a:gd name="T25" fmla="*/ 28 h 35"/>
                  <a:gd name="T26" fmla="*/ 18 w 31"/>
                  <a:gd name="T27" fmla="*/ 28 h 35"/>
                  <a:gd name="T28" fmla="*/ 20 w 31"/>
                  <a:gd name="T29" fmla="*/ 26 h 35"/>
                  <a:gd name="T30" fmla="*/ 22 w 31"/>
                  <a:gd name="T31" fmla="*/ 23 h 35"/>
                  <a:gd name="T32" fmla="*/ 23 w 31"/>
                  <a:gd name="T33" fmla="*/ 18 h 35"/>
                  <a:gd name="T34" fmla="*/ 23 w 31"/>
                  <a:gd name="T35" fmla="*/ 13 h 35"/>
                  <a:gd name="T36" fmla="*/ 21 w 31"/>
                  <a:gd name="T37" fmla="*/ 10 h 35"/>
                  <a:gd name="T38" fmla="*/ 18 w 31"/>
                  <a:gd name="T39" fmla="*/ 7 h 35"/>
                  <a:gd name="T40" fmla="*/ 13 w 31"/>
                  <a:gd name="T41" fmla="*/ 7 h 35"/>
                  <a:gd name="T42" fmla="*/ 8 w 31"/>
                  <a:gd name="T43" fmla="*/ 7 h 35"/>
                  <a:gd name="T44" fmla="*/ 8 w 31"/>
                  <a:gd name="T45" fmla="*/ 28 h 35"/>
                  <a:gd name="T46" fmla="*/ 14 w 31"/>
                  <a:gd name="T47"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35">
                    <a:moveTo>
                      <a:pt x="15" y="0"/>
                    </a:moveTo>
                    <a:cubicBezTo>
                      <a:pt x="17" y="0"/>
                      <a:pt x="19" y="1"/>
                      <a:pt x="21" y="1"/>
                    </a:cubicBezTo>
                    <a:cubicBezTo>
                      <a:pt x="23" y="2"/>
                      <a:pt x="25" y="3"/>
                      <a:pt x="26" y="5"/>
                    </a:cubicBezTo>
                    <a:cubicBezTo>
                      <a:pt x="28" y="6"/>
                      <a:pt x="29" y="8"/>
                      <a:pt x="29" y="10"/>
                    </a:cubicBezTo>
                    <a:cubicBezTo>
                      <a:pt x="30" y="12"/>
                      <a:pt x="31" y="14"/>
                      <a:pt x="31" y="17"/>
                    </a:cubicBezTo>
                    <a:cubicBezTo>
                      <a:pt x="31" y="20"/>
                      <a:pt x="30" y="22"/>
                      <a:pt x="30" y="24"/>
                    </a:cubicBezTo>
                    <a:cubicBezTo>
                      <a:pt x="29" y="26"/>
                      <a:pt x="28" y="28"/>
                      <a:pt x="27" y="30"/>
                    </a:cubicBezTo>
                    <a:cubicBezTo>
                      <a:pt x="25" y="31"/>
                      <a:pt x="24" y="32"/>
                      <a:pt x="22" y="33"/>
                    </a:cubicBezTo>
                    <a:cubicBezTo>
                      <a:pt x="20" y="34"/>
                      <a:pt x="18" y="35"/>
                      <a:pt x="15" y="35"/>
                    </a:cubicBezTo>
                    <a:cubicBezTo>
                      <a:pt x="0" y="35"/>
                      <a:pt x="0" y="35"/>
                      <a:pt x="0" y="35"/>
                    </a:cubicBezTo>
                    <a:cubicBezTo>
                      <a:pt x="0" y="0"/>
                      <a:pt x="0" y="0"/>
                      <a:pt x="0" y="0"/>
                    </a:cubicBezTo>
                    <a:lnTo>
                      <a:pt x="15" y="0"/>
                    </a:lnTo>
                    <a:close/>
                    <a:moveTo>
                      <a:pt x="14" y="28"/>
                    </a:moveTo>
                    <a:cubicBezTo>
                      <a:pt x="16" y="28"/>
                      <a:pt x="17" y="28"/>
                      <a:pt x="18" y="28"/>
                    </a:cubicBezTo>
                    <a:cubicBezTo>
                      <a:pt x="19" y="27"/>
                      <a:pt x="20" y="27"/>
                      <a:pt x="20" y="26"/>
                    </a:cubicBezTo>
                    <a:cubicBezTo>
                      <a:pt x="21" y="25"/>
                      <a:pt x="22" y="24"/>
                      <a:pt x="22" y="23"/>
                    </a:cubicBezTo>
                    <a:cubicBezTo>
                      <a:pt x="23" y="21"/>
                      <a:pt x="23" y="20"/>
                      <a:pt x="23" y="18"/>
                    </a:cubicBezTo>
                    <a:cubicBezTo>
                      <a:pt x="23" y="16"/>
                      <a:pt x="23" y="15"/>
                      <a:pt x="23" y="13"/>
                    </a:cubicBezTo>
                    <a:cubicBezTo>
                      <a:pt x="22" y="12"/>
                      <a:pt x="22" y="11"/>
                      <a:pt x="21" y="10"/>
                    </a:cubicBezTo>
                    <a:cubicBezTo>
                      <a:pt x="20" y="9"/>
                      <a:pt x="19" y="8"/>
                      <a:pt x="18" y="7"/>
                    </a:cubicBezTo>
                    <a:cubicBezTo>
                      <a:pt x="17" y="7"/>
                      <a:pt x="15" y="7"/>
                      <a:pt x="13" y="7"/>
                    </a:cubicBezTo>
                    <a:cubicBezTo>
                      <a:pt x="8" y="7"/>
                      <a:pt x="8" y="7"/>
                      <a:pt x="8" y="7"/>
                    </a:cubicBezTo>
                    <a:cubicBezTo>
                      <a:pt x="8" y="28"/>
                      <a:pt x="8" y="28"/>
                      <a:pt x="8" y="28"/>
                    </a:cubicBez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6" name="Freeform 76">
                <a:extLst>
                  <a:ext uri="{FF2B5EF4-FFF2-40B4-BE49-F238E27FC236}">
                    <a16:creationId xmlns:a16="http://schemas.microsoft.com/office/drawing/2014/main" id="{79978759-545A-B54D-A5DE-FCB7EBD471AC}"/>
                  </a:ext>
                </a:extLst>
              </p:cNvPr>
              <p:cNvSpPr>
                <a:spLocks noEditPoints="1"/>
              </p:cNvSpPr>
              <p:nvPr/>
            </p:nvSpPr>
            <p:spPr bwMode="auto">
              <a:xfrm>
                <a:off x="3063" y="2381"/>
                <a:ext cx="73" cy="94"/>
              </a:xfrm>
              <a:custGeom>
                <a:avLst/>
                <a:gdLst>
                  <a:gd name="T0" fmla="*/ 15 w 27"/>
                  <a:gd name="T1" fmla="*/ 0 h 35"/>
                  <a:gd name="T2" fmla="*/ 21 w 27"/>
                  <a:gd name="T3" fmla="*/ 1 h 35"/>
                  <a:gd name="T4" fmla="*/ 25 w 27"/>
                  <a:gd name="T5" fmla="*/ 4 h 35"/>
                  <a:gd name="T6" fmla="*/ 27 w 27"/>
                  <a:gd name="T7" fmla="*/ 7 h 35"/>
                  <a:gd name="T8" fmla="*/ 27 w 27"/>
                  <a:gd name="T9" fmla="*/ 11 h 35"/>
                  <a:gd name="T10" fmla="*/ 27 w 27"/>
                  <a:gd name="T11" fmla="*/ 15 h 35"/>
                  <a:gd name="T12" fmla="*/ 25 w 27"/>
                  <a:gd name="T13" fmla="*/ 19 h 35"/>
                  <a:gd name="T14" fmla="*/ 21 w 27"/>
                  <a:gd name="T15" fmla="*/ 21 h 35"/>
                  <a:gd name="T16" fmla="*/ 15 w 27"/>
                  <a:gd name="T17" fmla="*/ 22 h 35"/>
                  <a:gd name="T18" fmla="*/ 7 w 27"/>
                  <a:gd name="T19" fmla="*/ 22 h 35"/>
                  <a:gd name="T20" fmla="*/ 7 w 27"/>
                  <a:gd name="T21" fmla="*/ 35 h 35"/>
                  <a:gd name="T22" fmla="*/ 0 w 27"/>
                  <a:gd name="T23" fmla="*/ 35 h 35"/>
                  <a:gd name="T24" fmla="*/ 0 w 27"/>
                  <a:gd name="T25" fmla="*/ 0 h 35"/>
                  <a:gd name="T26" fmla="*/ 15 w 27"/>
                  <a:gd name="T27" fmla="*/ 0 h 35"/>
                  <a:gd name="T28" fmla="*/ 13 w 27"/>
                  <a:gd name="T29" fmla="*/ 16 h 35"/>
                  <a:gd name="T30" fmla="*/ 16 w 27"/>
                  <a:gd name="T31" fmla="*/ 16 h 35"/>
                  <a:gd name="T32" fmla="*/ 18 w 27"/>
                  <a:gd name="T33" fmla="*/ 16 h 35"/>
                  <a:gd name="T34" fmla="*/ 19 w 27"/>
                  <a:gd name="T35" fmla="*/ 14 h 35"/>
                  <a:gd name="T36" fmla="*/ 20 w 27"/>
                  <a:gd name="T37" fmla="*/ 11 h 35"/>
                  <a:gd name="T38" fmla="*/ 19 w 27"/>
                  <a:gd name="T39" fmla="*/ 9 h 35"/>
                  <a:gd name="T40" fmla="*/ 18 w 27"/>
                  <a:gd name="T41" fmla="*/ 7 h 35"/>
                  <a:gd name="T42" fmla="*/ 16 w 27"/>
                  <a:gd name="T43" fmla="*/ 6 h 35"/>
                  <a:gd name="T44" fmla="*/ 13 w 27"/>
                  <a:gd name="T45" fmla="*/ 6 h 35"/>
                  <a:gd name="T46" fmla="*/ 7 w 27"/>
                  <a:gd name="T47" fmla="*/ 6 h 35"/>
                  <a:gd name="T48" fmla="*/ 7 w 27"/>
                  <a:gd name="T49" fmla="*/ 16 h 35"/>
                  <a:gd name="T50" fmla="*/ 13 w 27"/>
                  <a:gd name="T51"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5">
                    <a:moveTo>
                      <a:pt x="15" y="0"/>
                    </a:moveTo>
                    <a:cubicBezTo>
                      <a:pt x="18" y="0"/>
                      <a:pt x="19" y="1"/>
                      <a:pt x="21" y="1"/>
                    </a:cubicBezTo>
                    <a:cubicBezTo>
                      <a:pt x="22" y="2"/>
                      <a:pt x="24" y="3"/>
                      <a:pt x="25" y="4"/>
                    </a:cubicBezTo>
                    <a:cubicBezTo>
                      <a:pt x="25" y="5"/>
                      <a:pt x="26" y="6"/>
                      <a:pt x="27" y="7"/>
                    </a:cubicBezTo>
                    <a:cubicBezTo>
                      <a:pt x="27" y="9"/>
                      <a:pt x="27" y="10"/>
                      <a:pt x="27" y="11"/>
                    </a:cubicBezTo>
                    <a:cubicBezTo>
                      <a:pt x="27" y="13"/>
                      <a:pt x="27" y="14"/>
                      <a:pt x="27" y="15"/>
                    </a:cubicBezTo>
                    <a:cubicBezTo>
                      <a:pt x="26" y="17"/>
                      <a:pt x="25" y="18"/>
                      <a:pt x="25" y="19"/>
                    </a:cubicBezTo>
                    <a:cubicBezTo>
                      <a:pt x="24" y="20"/>
                      <a:pt x="22" y="21"/>
                      <a:pt x="21" y="21"/>
                    </a:cubicBezTo>
                    <a:cubicBezTo>
                      <a:pt x="19" y="22"/>
                      <a:pt x="18" y="22"/>
                      <a:pt x="15" y="22"/>
                    </a:cubicBezTo>
                    <a:cubicBezTo>
                      <a:pt x="7" y="22"/>
                      <a:pt x="7" y="22"/>
                      <a:pt x="7" y="22"/>
                    </a:cubicBezTo>
                    <a:cubicBezTo>
                      <a:pt x="7" y="35"/>
                      <a:pt x="7" y="35"/>
                      <a:pt x="7" y="35"/>
                    </a:cubicBezTo>
                    <a:cubicBezTo>
                      <a:pt x="0" y="35"/>
                      <a:pt x="0" y="35"/>
                      <a:pt x="0" y="35"/>
                    </a:cubicBezTo>
                    <a:cubicBezTo>
                      <a:pt x="0" y="0"/>
                      <a:pt x="0" y="0"/>
                      <a:pt x="0" y="0"/>
                    </a:cubicBezTo>
                    <a:lnTo>
                      <a:pt x="15" y="0"/>
                    </a:lnTo>
                    <a:close/>
                    <a:moveTo>
                      <a:pt x="13" y="16"/>
                    </a:moveTo>
                    <a:cubicBezTo>
                      <a:pt x="14" y="16"/>
                      <a:pt x="15" y="16"/>
                      <a:pt x="16" y="16"/>
                    </a:cubicBezTo>
                    <a:cubicBezTo>
                      <a:pt x="17" y="16"/>
                      <a:pt x="17" y="16"/>
                      <a:pt x="18" y="16"/>
                    </a:cubicBezTo>
                    <a:cubicBezTo>
                      <a:pt x="19" y="15"/>
                      <a:pt x="19" y="15"/>
                      <a:pt x="19" y="14"/>
                    </a:cubicBezTo>
                    <a:cubicBezTo>
                      <a:pt x="20" y="13"/>
                      <a:pt x="20" y="12"/>
                      <a:pt x="20" y="11"/>
                    </a:cubicBezTo>
                    <a:cubicBezTo>
                      <a:pt x="20" y="10"/>
                      <a:pt x="20" y="9"/>
                      <a:pt x="19" y="9"/>
                    </a:cubicBezTo>
                    <a:cubicBezTo>
                      <a:pt x="19" y="8"/>
                      <a:pt x="19" y="7"/>
                      <a:pt x="18" y="7"/>
                    </a:cubicBezTo>
                    <a:cubicBezTo>
                      <a:pt x="17" y="7"/>
                      <a:pt x="17" y="6"/>
                      <a:pt x="16" y="6"/>
                    </a:cubicBezTo>
                    <a:cubicBezTo>
                      <a:pt x="15" y="6"/>
                      <a:pt x="14" y="6"/>
                      <a:pt x="13" y="6"/>
                    </a:cubicBezTo>
                    <a:cubicBezTo>
                      <a:pt x="7" y="6"/>
                      <a:pt x="7" y="6"/>
                      <a:pt x="7" y="6"/>
                    </a:cubicBezTo>
                    <a:cubicBezTo>
                      <a:pt x="7" y="16"/>
                      <a:pt x="7" y="16"/>
                      <a:pt x="7" y="16"/>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7" name="Freeform 77">
                <a:extLst>
                  <a:ext uri="{FF2B5EF4-FFF2-40B4-BE49-F238E27FC236}">
                    <a16:creationId xmlns:a16="http://schemas.microsoft.com/office/drawing/2014/main" id="{AA7D5427-32FF-7B4A-97B2-63BC9BE3E049}"/>
                  </a:ext>
                </a:extLst>
              </p:cNvPr>
              <p:cNvSpPr>
                <a:spLocks noEditPoints="1"/>
              </p:cNvSpPr>
              <p:nvPr/>
            </p:nvSpPr>
            <p:spPr bwMode="auto">
              <a:xfrm>
                <a:off x="3184" y="2381"/>
                <a:ext cx="91" cy="94"/>
              </a:xfrm>
              <a:custGeom>
                <a:avLst/>
                <a:gdLst>
                  <a:gd name="T0" fmla="*/ 1 w 34"/>
                  <a:gd name="T1" fmla="*/ 10 h 35"/>
                  <a:gd name="T2" fmla="*/ 4 w 34"/>
                  <a:gd name="T3" fmla="*/ 5 h 35"/>
                  <a:gd name="T4" fmla="*/ 10 w 34"/>
                  <a:gd name="T5" fmla="*/ 1 h 35"/>
                  <a:gd name="T6" fmla="*/ 17 w 34"/>
                  <a:gd name="T7" fmla="*/ 0 h 35"/>
                  <a:gd name="T8" fmla="*/ 24 w 34"/>
                  <a:gd name="T9" fmla="*/ 1 h 35"/>
                  <a:gd name="T10" fmla="*/ 29 w 34"/>
                  <a:gd name="T11" fmla="*/ 5 h 35"/>
                  <a:gd name="T12" fmla="*/ 32 w 34"/>
                  <a:gd name="T13" fmla="*/ 10 h 35"/>
                  <a:gd name="T14" fmla="*/ 34 w 34"/>
                  <a:gd name="T15" fmla="*/ 18 h 35"/>
                  <a:gd name="T16" fmla="*/ 32 w 34"/>
                  <a:gd name="T17" fmla="*/ 25 h 35"/>
                  <a:gd name="T18" fmla="*/ 29 w 34"/>
                  <a:gd name="T19" fmla="*/ 30 h 35"/>
                  <a:gd name="T20" fmla="*/ 24 w 34"/>
                  <a:gd name="T21" fmla="*/ 34 h 35"/>
                  <a:gd name="T22" fmla="*/ 17 w 34"/>
                  <a:gd name="T23" fmla="*/ 35 h 35"/>
                  <a:gd name="T24" fmla="*/ 10 w 34"/>
                  <a:gd name="T25" fmla="*/ 34 h 35"/>
                  <a:gd name="T26" fmla="*/ 4 w 34"/>
                  <a:gd name="T27" fmla="*/ 30 h 35"/>
                  <a:gd name="T28" fmla="*/ 1 w 34"/>
                  <a:gd name="T29" fmla="*/ 25 h 35"/>
                  <a:gd name="T30" fmla="*/ 0 w 34"/>
                  <a:gd name="T31" fmla="*/ 18 h 35"/>
                  <a:gd name="T32" fmla="*/ 1 w 34"/>
                  <a:gd name="T33" fmla="*/ 10 h 35"/>
                  <a:gd name="T34" fmla="*/ 8 w 34"/>
                  <a:gd name="T35" fmla="*/ 22 h 35"/>
                  <a:gd name="T36" fmla="*/ 10 w 34"/>
                  <a:gd name="T37" fmla="*/ 25 h 35"/>
                  <a:gd name="T38" fmla="*/ 12 w 34"/>
                  <a:gd name="T39" fmla="*/ 28 h 35"/>
                  <a:gd name="T40" fmla="*/ 17 w 34"/>
                  <a:gd name="T41" fmla="*/ 29 h 35"/>
                  <a:gd name="T42" fmla="*/ 21 w 34"/>
                  <a:gd name="T43" fmla="*/ 28 h 35"/>
                  <a:gd name="T44" fmla="*/ 24 w 34"/>
                  <a:gd name="T45" fmla="*/ 25 h 35"/>
                  <a:gd name="T46" fmla="*/ 26 w 34"/>
                  <a:gd name="T47" fmla="*/ 22 h 35"/>
                  <a:gd name="T48" fmla="*/ 26 w 34"/>
                  <a:gd name="T49" fmla="*/ 18 h 35"/>
                  <a:gd name="T50" fmla="*/ 26 w 34"/>
                  <a:gd name="T51" fmla="*/ 13 h 35"/>
                  <a:gd name="T52" fmla="*/ 24 w 34"/>
                  <a:gd name="T53" fmla="*/ 9 h 35"/>
                  <a:gd name="T54" fmla="*/ 21 w 34"/>
                  <a:gd name="T55" fmla="*/ 7 h 35"/>
                  <a:gd name="T56" fmla="*/ 17 w 34"/>
                  <a:gd name="T57" fmla="*/ 6 h 35"/>
                  <a:gd name="T58" fmla="*/ 12 w 34"/>
                  <a:gd name="T59" fmla="*/ 7 h 35"/>
                  <a:gd name="T60" fmla="*/ 10 w 34"/>
                  <a:gd name="T61" fmla="*/ 9 h 35"/>
                  <a:gd name="T62" fmla="*/ 8 w 34"/>
                  <a:gd name="T63" fmla="*/ 13 h 35"/>
                  <a:gd name="T64" fmla="*/ 7 w 34"/>
                  <a:gd name="T65" fmla="*/ 18 h 35"/>
                  <a:gd name="T66" fmla="*/ 8 w 34"/>
                  <a:gd name="T6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35">
                    <a:moveTo>
                      <a:pt x="1" y="10"/>
                    </a:moveTo>
                    <a:cubicBezTo>
                      <a:pt x="2" y="8"/>
                      <a:pt x="3" y="6"/>
                      <a:pt x="4" y="5"/>
                    </a:cubicBezTo>
                    <a:cubicBezTo>
                      <a:pt x="6" y="3"/>
                      <a:pt x="8" y="2"/>
                      <a:pt x="10" y="1"/>
                    </a:cubicBezTo>
                    <a:cubicBezTo>
                      <a:pt x="12" y="0"/>
                      <a:pt x="14" y="0"/>
                      <a:pt x="17" y="0"/>
                    </a:cubicBezTo>
                    <a:cubicBezTo>
                      <a:pt x="19" y="0"/>
                      <a:pt x="22" y="0"/>
                      <a:pt x="24" y="1"/>
                    </a:cubicBezTo>
                    <a:cubicBezTo>
                      <a:pt x="26" y="2"/>
                      <a:pt x="28" y="3"/>
                      <a:pt x="29" y="5"/>
                    </a:cubicBezTo>
                    <a:cubicBezTo>
                      <a:pt x="31" y="6"/>
                      <a:pt x="32" y="8"/>
                      <a:pt x="32" y="10"/>
                    </a:cubicBezTo>
                    <a:cubicBezTo>
                      <a:pt x="33" y="13"/>
                      <a:pt x="34" y="15"/>
                      <a:pt x="34" y="18"/>
                    </a:cubicBezTo>
                    <a:cubicBezTo>
                      <a:pt x="34" y="20"/>
                      <a:pt x="33" y="22"/>
                      <a:pt x="32" y="25"/>
                    </a:cubicBezTo>
                    <a:cubicBezTo>
                      <a:pt x="32" y="27"/>
                      <a:pt x="31" y="29"/>
                      <a:pt x="29" y="30"/>
                    </a:cubicBezTo>
                    <a:cubicBezTo>
                      <a:pt x="28" y="32"/>
                      <a:pt x="26" y="33"/>
                      <a:pt x="24" y="34"/>
                    </a:cubicBezTo>
                    <a:cubicBezTo>
                      <a:pt x="22" y="35"/>
                      <a:pt x="19" y="35"/>
                      <a:pt x="17" y="35"/>
                    </a:cubicBezTo>
                    <a:cubicBezTo>
                      <a:pt x="14" y="35"/>
                      <a:pt x="12" y="35"/>
                      <a:pt x="10" y="34"/>
                    </a:cubicBezTo>
                    <a:cubicBezTo>
                      <a:pt x="8" y="33"/>
                      <a:pt x="6" y="32"/>
                      <a:pt x="4" y="30"/>
                    </a:cubicBezTo>
                    <a:cubicBezTo>
                      <a:pt x="3" y="29"/>
                      <a:pt x="2" y="27"/>
                      <a:pt x="1" y="25"/>
                    </a:cubicBezTo>
                    <a:cubicBezTo>
                      <a:pt x="0" y="22"/>
                      <a:pt x="0" y="20"/>
                      <a:pt x="0" y="18"/>
                    </a:cubicBezTo>
                    <a:cubicBezTo>
                      <a:pt x="0" y="15"/>
                      <a:pt x="0" y="13"/>
                      <a:pt x="1" y="10"/>
                    </a:cubicBezTo>
                    <a:close/>
                    <a:moveTo>
                      <a:pt x="8" y="22"/>
                    </a:moveTo>
                    <a:cubicBezTo>
                      <a:pt x="8" y="23"/>
                      <a:pt x="9" y="24"/>
                      <a:pt x="10" y="25"/>
                    </a:cubicBezTo>
                    <a:cubicBezTo>
                      <a:pt x="10" y="27"/>
                      <a:pt x="11" y="27"/>
                      <a:pt x="12" y="28"/>
                    </a:cubicBezTo>
                    <a:cubicBezTo>
                      <a:pt x="14" y="29"/>
                      <a:pt x="15" y="29"/>
                      <a:pt x="17" y="29"/>
                    </a:cubicBezTo>
                    <a:cubicBezTo>
                      <a:pt x="18" y="29"/>
                      <a:pt x="20" y="29"/>
                      <a:pt x="21" y="28"/>
                    </a:cubicBezTo>
                    <a:cubicBezTo>
                      <a:pt x="22" y="27"/>
                      <a:pt x="23" y="27"/>
                      <a:pt x="24" y="25"/>
                    </a:cubicBezTo>
                    <a:cubicBezTo>
                      <a:pt x="25" y="24"/>
                      <a:pt x="25" y="23"/>
                      <a:pt x="26" y="22"/>
                    </a:cubicBezTo>
                    <a:cubicBezTo>
                      <a:pt x="26" y="20"/>
                      <a:pt x="26" y="19"/>
                      <a:pt x="26" y="18"/>
                    </a:cubicBezTo>
                    <a:cubicBezTo>
                      <a:pt x="26" y="16"/>
                      <a:pt x="26" y="15"/>
                      <a:pt x="26" y="13"/>
                    </a:cubicBezTo>
                    <a:cubicBezTo>
                      <a:pt x="25" y="12"/>
                      <a:pt x="25" y="11"/>
                      <a:pt x="24" y="9"/>
                    </a:cubicBezTo>
                    <a:cubicBezTo>
                      <a:pt x="23" y="8"/>
                      <a:pt x="22" y="7"/>
                      <a:pt x="21" y="7"/>
                    </a:cubicBezTo>
                    <a:cubicBezTo>
                      <a:pt x="20" y="6"/>
                      <a:pt x="18" y="6"/>
                      <a:pt x="17" y="6"/>
                    </a:cubicBezTo>
                    <a:cubicBezTo>
                      <a:pt x="15" y="6"/>
                      <a:pt x="14" y="6"/>
                      <a:pt x="12" y="7"/>
                    </a:cubicBezTo>
                    <a:cubicBezTo>
                      <a:pt x="11" y="7"/>
                      <a:pt x="10" y="8"/>
                      <a:pt x="10" y="9"/>
                    </a:cubicBezTo>
                    <a:cubicBezTo>
                      <a:pt x="9" y="11"/>
                      <a:pt x="8" y="12"/>
                      <a:pt x="8" y="13"/>
                    </a:cubicBezTo>
                    <a:cubicBezTo>
                      <a:pt x="8" y="15"/>
                      <a:pt x="7" y="16"/>
                      <a:pt x="7" y="18"/>
                    </a:cubicBezTo>
                    <a:cubicBezTo>
                      <a:pt x="7" y="19"/>
                      <a:pt x="8" y="20"/>
                      <a:pt x="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8" name="Freeform 78">
                <a:extLst>
                  <a:ext uri="{FF2B5EF4-FFF2-40B4-BE49-F238E27FC236}">
                    <a16:creationId xmlns:a16="http://schemas.microsoft.com/office/drawing/2014/main" id="{45D659B2-F968-004F-994F-4B66F9D26D4E}"/>
                  </a:ext>
                </a:extLst>
              </p:cNvPr>
              <p:cNvSpPr>
                <a:spLocks/>
              </p:cNvSpPr>
              <p:nvPr/>
            </p:nvSpPr>
            <p:spPr bwMode="auto">
              <a:xfrm>
                <a:off x="3326" y="2381"/>
                <a:ext cx="64" cy="94"/>
              </a:xfrm>
              <a:custGeom>
                <a:avLst/>
                <a:gdLst>
                  <a:gd name="T0" fmla="*/ 21 w 64"/>
                  <a:gd name="T1" fmla="*/ 0 h 94"/>
                  <a:gd name="T2" fmla="*/ 21 w 64"/>
                  <a:gd name="T3" fmla="*/ 75 h 94"/>
                  <a:gd name="T4" fmla="*/ 64 w 64"/>
                  <a:gd name="T5" fmla="*/ 75 h 94"/>
                  <a:gd name="T6" fmla="*/ 64 w 64"/>
                  <a:gd name="T7" fmla="*/ 94 h 94"/>
                  <a:gd name="T8" fmla="*/ 0 w 64"/>
                  <a:gd name="T9" fmla="*/ 94 h 94"/>
                  <a:gd name="T10" fmla="*/ 0 w 64"/>
                  <a:gd name="T11" fmla="*/ 0 h 94"/>
                  <a:gd name="T12" fmla="*/ 21 w 64"/>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64" h="94">
                    <a:moveTo>
                      <a:pt x="21" y="0"/>
                    </a:moveTo>
                    <a:lnTo>
                      <a:pt x="21" y="75"/>
                    </a:lnTo>
                    <a:lnTo>
                      <a:pt x="64" y="75"/>
                    </a:lnTo>
                    <a:lnTo>
                      <a:pt x="64" y="94"/>
                    </a:lnTo>
                    <a:lnTo>
                      <a:pt x="0" y="94"/>
                    </a:lnTo>
                    <a:lnTo>
                      <a:pt x="0"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9" name="Rectangle 79">
                <a:extLst>
                  <a:ext uri="{FF2B5EF4-FFF2-40B4-BE49-F238E27FC236}">
                    <a16:creationId xmlns:a16="http://schemas.microsoft.com/office/drawing/2014/main" id="{A72556B8-CACF-0D4A-94D8-8A3E3F359FFD}"/>
                  </a:ext>
                </a:extLst>
              </p:cNvPr>
              <p:cNvSpPr>
                <a:spLocks noChangeArrowheads="1"/>
              </p:cNvSpPr>
              <p:nvPr/>
            </p:nvSpPr>
            <p:spPr bwMode="auto">
              <a:xfrm>
                <a:off x="3441" y="2381"/>
                <a:ext cx="22" cy="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0" name="Freeform 80">
                <a:extLst>
                  <a:ext uri="{FF2B5EF4-FFF2-40B4-BE49-F238E27FC236}">
                    <a16:creationId xmlns:a16="http://schemas.microsoft.com/office/drawing/2014/main" id="{DE65D073-CE11-5D42-81E0-957EEA3C4181}"/>
                  </a:ext>
                </a:extLst>
              </p:cNvPr>
              <p:cNvSpPr>
                <a:spLocks/>
              </p:cNvSpPr>
              <p:nvPr/>
            </p:nvSpPr>
            <p:spPr bwMode="auto">
              <a:xfrm>
                <a:off x="3514" y="2381"/>
                <a:ext cx="85" cy="94"/>
              </a:xfrm>
              <a:custGeom>
                <a:avLst/>
                <a:gdLst>
                  <a:gd name="T0" fmla="*/ 24 w 32"/>
                  <a:gd name="T1" fmla="*/ 9 h 35"/>
                  <a:gd name="T2" fmla="*/ 22 w 32"/>
                  <a:gd name="T3" fmla="*/ 8 h 35"/>
                  <a:gd name="T4" fmla="*/ 20 w 32"/>
                  <a:gd name="T5" fmla="*/ 6 h 35"/>
                  <a:gd name="T6" fmla="*/ 17 w 32"/>
                  <a:gd name="T7" fmla="*/ 6 h 35"/>
                  <a:gd name="T8" fmla="*/ 13 w 32"/>
                  <a:gd name="T9" fmla="*/ 7 h 35"/>
                  <a:gd name="T10" fmla="*/ 10 w 32"/>
                  <a:gd name="T11" fmla="*/ 9 h 35"/>
                  <a:gd name="T12" fmla="*/ 8 w 32"/>
                  <a:gd name="T13" fmla="*/ 13 h 35"/>
                  <a:gd name="T14" fmla="*/ 8 w 32"/>
                  <a:gd name="T15" fmla="*/ 18 h 35"/>
                  <a:gd name="T16" fmla="*/ 8 w 32"/>
                  <a:gd name="T17" fmla="*/ 22 h 35"/>
                  <a:gd name="T18" fmla="*/ 10 w 32"/>
                  <a:gd name="T19" fmla="*/ 25 h 35"/>
                  <a:gd name="T20" fmla="*/ 13 w 32"/>
                  <a:gd name="T21" fmla="*/ 28 h 35"/>
                  <a:gd name="T22" fmla="*/ 17 w 32"/>
                  <a:gd name="T23" fmla="*/ 29 h 35"/>
                  <a:gd name="T24" fmla="*/ 22 w 32"/>
                  <a:gd name="T25" fmla="*/ 27 h 35"/>
                  <a:gd name="T26" fmla="*/ 25 w 32"/>
                  <a:gd name="T27" fmla="*/ 21 h 35"/>
                  <a:gd name="T28" fmla="*/ 32 w 32"/>
                  <a:gd name="T29" fmla="*/ 21 h 35"/>
                  <a:gd name="T30" fmla="*/ 30 w 32"/>
                  <a:gd name="T31" fmla="*/ 27 h 35"/>
                  <a:gd name="T32" fmla="*/ 27 w 32"/>
                  <a:gd name="T33" fmla="*/ 32 h 35"/>
                  <a:gd name="T34" fmla="*/ 23 w 32"/>
                  <a:gd name="T35" fmla="*/ 34 h 35"/>
                  <a:gd name="T36" fmla="*/ 17 w 32"/>
                  <a:gd name="T37" fmla="*/ 35 h 35"/>
                  <a:gd name="T38" fmla="*/ 10 w 32"/>
                  <a:gd name="T39" fmla="*/ 34 h 35"/>
                  <a:gd name="T40" fmla="*/ 5 w 32"/>
                  <a:gd name="T41" fmla="*/ 30 h 35"/>
                  <a:gd name="T42" fmla="*/ 1 w 32"/>
                  <a:gd name="T43" fmla="*/ 25 h 35"/>
                  <a:gd name="T44" fmla="*/ 0 w 32"/>
                  <a:gd name="T45" fmla="*/ 18 h 35"/>
                  <a:gd name="T46" fmla="*/ 1 w 32"/>
                  <a:gd name="T47" fmla="*/ 10 h 35"/>
                  <a:gd name="T48" fmla="*/ 5 w 32"/>
                  <a:gd name="T49" fmla="*/ 5 h 35"/>
                  <a:gd name="T50" fmla="*/ 10 w 32"/>
                  <a:gd name="T51" fmla="*/ 1 h 35"/>
                  <a:gd name="T52" fmla="*/ 17 w 32"/>
                  <a:gd name="T53" fmla="*/ 0 h 35"/>
                  <a:gd name="T54" fmla="*/ 22 w 32"/>
                  <a:gd name="T55" fmla="*/ 0 h 35"/>
                  <a:gd name="T56" fmla="*/ 27 w 32"/>
                  <a:gd name="T57" fmla="*/ 3 h 35"/>
                  <a:gd name="T58" fmla="*/ 30 w 32"/>
                  <a:gd name="T59" fmla="*/ 7 h 35"/>
                  <a:gd name="T60" fmla="*/ 32 w 32"/>
                  <a:gd name="T61" fmla="*/ 12 h 35"/>
                  <a:gd name="T62" fmla="*/ 24 w 32"/>
                  <a:gd name="T63" fmla="*/ 12 h 35"/>
                  <a:gd name="T64" fmla="*/ 24 w 32"/>
                  <a:gd name="T65"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5">
                    <a:moveTo>
                      <a:pt x="24" y="9"/>
                    </a:moveTo>
                    <a:cubicBezTo>
                      <a:pt x="23" y="9"/>
                      <a:pt x="23" y="8"/>
                      <a:pt x="22" y="8"/>
                    </a:cubicBezTo>
                    <a:cubicBezTo>
                      <a:pt x="21" y="7"/>
                      <a:pt x="20" y="7"/>
                      <a:pt x="20" y="6"/>
                    </a:cubicBezTo>
                    <a:cubicBezTo>
                      <a:pt x="19" y="6"/>
                      <a:pt x="18" y="6"/>
                      <a:pt x="17" y="6"/>
                    </a:cubicBezTo>
                    <a:cubicBezTo>
                      <a:pt x="15" y="6"/>
                      <a:pt x="14" y="6"/>
                      <a:pt x="13" y="7"/>
                    </a:cubicBezTo>
                    <a:cubicBezTo>
                      <a:pt x="11" y="7"/>
                      <a:pt x="10" y="8"/>
                      <a:pt x="10" y="9"/>
                    </a:cubicBezTo>
                    <a:cubicBezTo>
                      <a:pt x="9" y="11"/>
                      <a:pt x="8" y="12"/>
                      <a:pt x="8" y="13"/>
                    </a:cubicBezTo>
                    <a:cubicBezTo>
                      <a:pt x="8" y="15"/>
                      <a:pt x="8" y="16"/>
                      <a:pt x="8" y="18"/>
                    </a:cubicBezTo>
                    <a:cubicBezTo>
                      <a:pt x="8" y="19"/>
                      <a:pt x="8" y="20"/>
                      <a:pt x="8" y="22"/>
                    </a:cubicBezTo>
                    <a:cubicBezTo>
                      <a:pt x="8" y="23"/>
                      <a:pt x="9" y="24"/>
                      <a:pt x="10" y="25"/>
                    </a:cubicBezTo>
                    <a:cubicBezTo>
                      <a:pt x="10" y="27"/>
                      <a:pt x="11" y="27"/>
                      <a:pt x="13" y="28"/>
                    </a:cubicBezTo>
                    <a:cubicBezTo>
                      <a:pt x="14" y="29"/>
                      <a:pt x="15" y="29"/>
                      <a:pt x="17" y="29"/>
                    </a:cubicBezTo>
                    <a:cubicBezTo>
                      <a:pt x="19" y="29"/>
                      <a:pt x="21" y="28"/>
                      <a:pt x="22" y="27"/>
                    </a:cubicBezTo>
                    <a:cubicBezTo>
                      <a:pt x="24" y="26"/>
                      <a:pt x="24" y="24"/>
                      <a:pt x="25" y="21"/>
                    </a:cubicBezTo>
                    <a:cubicBezTo>
                      <a:pt x="32" y="21"/>
                      <a:pt x="32" y="21"/>
                      <a:pt x="32" y="21"/>
                    </a:cubicBezTo>
                    <a:cubicBezTo>
                      <a:pt x="32" y="24"/>
                      <a:pt x="31" y="25"/>
                      <a:pt x="30" y="27"/>
                    </a:cubicBezTo>
                    <a:cubicBezTo>
                      <a:pt x="30" y="29"/>
                      <a:pt x="29" y="30"/>
                      <a:pt x="27" y="32"/>
                    </a:cubicBezTo>
                    <a:cubicBezTo>
                      <a:pt x="26" y="33"/>
                      <a:pt x="24" y="34"/>
                      <a:pt x="23" y="34"/>
                    </a:cubicBezTo>
                    <a:cubicBezTo>
                      <a:pt x="21" y="35"/>
                      <a:pt x="19" y="35"/>
                      <a:pt x="17" y="35"/>
                    </a:cubicBezTo>
                    <a:cubicBezTo>
                      <a:pt x="14" y="35"/>
                      <a:pt x="12" y="35"/>
                      <a:pt x="10" y="34"/>
                    </a:cubicBezTo>
                    <a:cubicBezTo>
                      <a:pt x="8" y="33"/>
                      <a:pt x="6" y="32"/>
                      <a:pt x="5" y="30"/>
                    </a:cubicBezTo>
                    <a:cubicBezTo>
                      <a:pt x="3" y="29"/>
                      <a:pt x="2" y="27"/>
                      <a:pt x="1" y="25"/>
                    </a:cubicBezTo>
                    <a:cubicBezTo>
                      <a:pt x="0" y="22"/>
                      <a:pt x="0" y="20"/>
                      <a:pt x="0" y="18"/>
                    </a:cubicBezTo>
                    <a:cubicBezTo>
                      <a:pt x="0" y="15"/>
                      <a:pt x="0" y="13"/>
                      <a:pt x="1" y="10"/>
                    </a:cubicBezTo>
                    <a:cubicBezTo>
                      <a:pt x="2" y="8"/>
                      <a:pt x="3" y="6"/>
                      <a:pt x="5" y="5"/>
                    </a:cubicBezTo>
                    <a:cubicBezTo>
                      <a:pt x="6" y="3"/>
                      <a:pt x="8" y="2"/>
                      <a:pt x="10" y="1"/>
                    </a:cubicBezTo>
                    <a:cubicBezTo>
                      <a:pt x="12" y="0"/>
                      <a:pt x="14" y="0"/>
                      <a:pt x="17" y="0"/>
                    </a:cubicBezTo>
                    <a:cubicBezTo>
                      <a:pt x="19" y="0"/>
                      <a:pt x="21" y="0"/>
                      <a:pt x="22" y="0"/>
                    </a:cubicBezTo>
                    <a:cubicBezTo>
                      <a:pt x="24" y="1"/>
                      <a:pt x="25" y="2"/>
                      <a:pt x="27" y="3"/>
                    </a:cubicBezTo>
                    <a:cubicBezTo>
                      <a:pt x="28" y="4"/>
                      <a:pt x="29" y="5"/>
                      <a:pt x="30" y="7"/>
                    </a:cubicBezTo>
                    <a:cubicBezTo>
                      <a:pt x="31" y="8"/>
                      <a:pt x="31" y="10"/>
                      <a:pt x="32" y="12"/>
                    </a:cubicBezTo>
                    <a:cubicBezTo>
                      <a:pt x="24" y="12"/>
                      <a:pt x="24" y="12"/>
                      <a:pt x="24" y="12"/>
                    </a:cubicBezTo>
                    <a:cubicBezTo>
                      <a:pt x="24" y="11"/>
                      <a:pt x="24" y="10"/>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1" name="Freeform 81">
                <a:extLst>
                  <a:ext uri="{FF2B5EF4-FFF2-40B4-BE49-F238E27FC236}">
                    <a16:creationId xmlns:a16="http://schemas.microsoft.com/office/drawing/2014/main" id="{DEC234E9-F009-5445-9294-B1DD81F631FE}"/>
                  </a:ext>
                </a:extLst>
              </p:cNvPr>
              <p:cNvSpPr>
                <a:spLocks/>
              </p:cNvSpPr>
              <p:nvPr/>
            </p:nvSpPr>
            <p:spPr bwMode="auto">
              <a:xfrm>
                <a:off x="3642" y="2381"/>
                <a:ext cx="89" cy="94"/>
              </a:xfrm>
              <a:custGeom>
                <a:avLst/>
                <a:gdLst>
                  <a:gd name="T0" fmla="*/ 0 w 89"/>
                  <a:gd name="T1" fmla="*/ 0 h 94"/>
                  <a:gd name="T2" fmla="*/ 22 w 89"/>
                  <a:gd name="T3" fmla="*/ 0 h 94"/>
                  <a:gd name="T4" fmla="*/ 43 w 89"/>
                  <a:gd name="T5" fmla="*/ 37 h 94"/>
                  <a:gd name="T6" fmla="*/ 64 w 89"/>
                  <a:gd name="T7" fmla="*/ 0 h 94"/>
                  <a:gd name="T8" fmla="*/ 89 w 89"/>
                  <a:gd name="T9" fmla="*/ 0 h 94"/>
                  <a:gd name="T10" fmla="*/ 54 w 89"/>
                  <a:gd name="T11" fmla="*/ 56 h 94"/>
                  <a:gd name="T12" fmla="*/ 54 w 89"/>
                  <a:gd name="T13" fmla="*/ 94 h 94"/>
                  <a:gd name="T14" fmla="*/ 32 w 89"/>
                  <a:gd name="T15" fmla="*/ 94 h 94"/>
                  <a:gd name="T16" fmla="*/ 32 w 89"/>
                  <a:gd name="T17" fmla="*/ 56 h 94"/>
                  <a:gd name="T18" fmla="*/ 0 w 89"/>
                  <a:gd name="T1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94">
                    <a:moveTo>
                      <a:pt x="0" y="0"/>
                    </a:moveTo>
                    <a:lnTo>
                      <a:pt x="22" y="0"/>
                    </a:lnTo>
                    <a:lnTo>
                      <a:pt x="43" y="37"/>
                    </a:lnTo>
                    <a:lnTo>
                      <a:pt x="64" y="0"/>
                    </a:lnTo>
                    <a:lnTo>
                      <a:pt x="89" y="0"/>
                    </a:lnTo>
                    <a:lnTo>
                      <a:pt x="54" y="56"/>
                    </a:lnTo>
                    <a:lnTo>
                      <a:pt x="54" y="94"/>
                    </a:lnTo>
                    <a:lnTo>
                      <a:pt x="32" y="94"/>
                    </a:lnTo>
                    <a:lnTo>
                      <a:pt x="32" y="5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2" name="Rectangle 82">
                <a:extLst>
                  <a:ext uri="{FF2B5EF4-FFF2-40B4-BE49-F238E27FC236}">
                    <a16:creationId xmlns:a16="http://schemas.microsoft.com/office/drawing/2014/main" id="{B06C0A52-041C-5341-8B43-E9DAB85D50CF}"/>
                  </a:ext>
                </a:extLst>
              </p:cNvPr>
              <p:cNvSpPr>
                <a:spLocks noChangeArrowheads="1"/>
              </p:cNvSpPr>
              <p:nvPr/>
            </p:nvSpPr>
            <p:spPr bwMode="auto">
              <a:xfrm>
                <a:off x="2461" y="2561"/>
                <a:ext cx="10"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3" name="Freeform 83">
                <a:extLst>
                  <a:ext uri="{FF2B5EF4-FFF2-40B4-BE49-F238E27FC236}">
                    <a16:creationId xmlns:a16="http://schemas.microsoft.com/office/drawing/2014/main" id="{31484C17-E138-964C-94ED-2034511F86C5}"/>
                  </a:ext>
                </a:extLst>
              </p:cNvPr>
              <p:cNvSpPr>
                <a:spLocks/>
              </p:cNvSpPr>
              <p:nvPr/>
            </p:nvSpPr>
            <p:spPr bwMode="auto">
              <a:xfrm>
                <a:off x="2525" y="2561"/>
                <a:ext cx="67" cy="86"/>
              </a:xfrm>
              <a:custGeom>
                <a:avLst/>
                <a:gdLst>
                  <a:gd name="T0" fmla="*/ 11 w 67"/>
                  <a:gd name="T1" fmla="*/ 0 h 86"/>
                  <a:gd name="T2" fmla="*/ 56 w 67"/>
                  <a:gd name="T3" fmla="*/ 70 h 86"/>
                  <a:gd name="T4" fmla="*/ 56 w 67"/>
                  <a:gd name="T5" fmla="*/ 70 h 86"/>
                  <a:gd name="T6" fmla="*/ 56 w 67"/>
                  <a:gd name="T7" fmla="*/ 0 h 86"/>
                  <a:gd name="T8" fmla="*/ 67 w 67"/>
                  <a:gd name="T9" fmla="*/ 0 h 86"/>
                  <a:gd name="T10" fmla="*/ 67 w 67"/>
                  <a:gd name="T11" fmla="*/ 86 h 86"/>
                  <a:gd name="T12" fmla="*/ 54 w 67"/>
                  <a:gd name="T13" fmla="*/ 86 h 86"/>
                  <a:gd name="T14" fmla="*/ 11 w 67"/>
                  <a:gd name="T15" fmla="*/ 16 h 86"/>
                  <a:gd name="T16" fmla="*/ 11 w 67"/>
                  <a:gd name="T17" fmla="*/ 16 h 86"/>
                  <a:gd name="T18" fmla="*/ 11 w 67"/>
                  <a:gd name="T19" fmla="*/ 86 h 86"/>
                  <a:gd name="T20" fmla="*/ 0 w 67"/>
                  <a:gd name="T21" fmla="*/ 86 h 86"/>
                  <a:gd name="T22" fmla="*/ 0 w 67"/>
                  <a:gd name="T23" fmla="*/ 0 h 86"/>
                  <a:gd name="T24" fmla="*/ 11 w 67"/>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86">
                    <a:moveTo>
                      <a:pt x="11" y="0"/>
                    </a:moveTo>
                    <a:lnTo>
                      <a:pt x="56" y="70"/>
                    </a:lnTo>
                    <a:lnTo>
                      <a:pt x="56" y="70"/>
                    </a:lnTo>
                    <a:lnTo>
                      <a:pt x="56" y="0"/>
                    </a:lnTo>
                    <a:lnTo>
                      <a:pt x="67" y="0"/>
                    </a:lnTo>
                    <a:lnTo>
                      <a:pt x="67" y="86"/>
                    </a:lnTo>
                    <a:lnTo>
                      <a:pt x="54" y="86"/>
                    </a:lnTo>
                    <a:lnTo>
                      <a:pt x="11" y="16"/>
                    </a:lnTo>
                    <a:lnTo>
                      <a:pt x="11" y="16"/>
                    </a:lnTo>
                    <a:lnTo>
                      <a:pt x="11" y="86"/>
                    </a:lnTo>
                    <a:lnTo>
                      <a:pt x="0" y="86"/>
                    </a:lnTo>
                    <a:lnTo>
                      <a:pt x="0"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4" name="Freeform 84">
                <a:extLst>
                  <a:ext uri="{FF2B5EF4-FFF2-40B4-BE49-F238E27FC236}">
                    <a16:creationId xmlns:a16="http://schemas.microsoft.com/office/drawing/2014/main" id="{952269AF-7A61-0D43-BF89-AB01843DD9CD}"/>
                  </a:ext>
                </a:extLst>
              </p:cNvPr>
              <p:cNvSpPr>
                <a:spLocks/>
              </p:cNvSpPr>
              <p:nvPr/>
            </p:nvSpPr>
            <p:spPr bwMode="auto">
              <a:xfrm>
                <a:off x="2637" y="2558"/>
                <a:ext cx="67" cy="89"/>
              </a:xfrm>
              <a:custGeom>
                <a:avLst/>
                <a:gdLst>
                  <a:gd name="T0" fmla="*/ 18 w 25"/>
                  <a:gd name="T1" fmla="*/ 5 h 33"/>
                  <a:gd name="T2" fmla="*/ 12 w 25"/>
                  <a:gd name="T3" fmla="*/ 4 h 33"/>
                  <a:gd name="T4" fmla="*/ 10 w 25"/>
                  <a:gd name="T5" fmla="*/ 4 h 33"/>
                  <a:gd name="T6" fmla="*/ 7 w 25"/>
                  <a:gd name="T7" fmla="*/ 5 h 33"/>
                  <a:gd name="T8" fmla="*/ 6 w 25"/>
                  <a:gd name="T9" fmla="*/ 7 h 33"/>
                  <a:gd name="T10" fmla="*/ 5 w 25"/>
                  <a:gd name="T11" fmla="*/ 9 h 33"/>
                  <a:gd name="T12" fmla="*/ 6 w 25"/>
                  <a:gd name="T13" fmla="*/ 12 h 33"/>
                  <a:gd name="T14" fmla="*/ 8 w 25"/>
                  <a:gd name="T15" fmla="*/ 13 h 33"/>
                  <a:gd name="T16" fmla="*/ 12 w 25"/>
                  <a:gd name="T17" fmla="*/ 14 h 33"/>
                  <a:gd name="T18" fmla="*/ 15 w 25"/>
                  <a:gd name="T19" fmla="*/ 15 h 33"/>
                  <a:gd name="T20" fmla="*/ 19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4 w 25"/>
                  <a:gd name="T39" fmla="*/ 31 h 33"/>
                  <a:gd name="T40" fmla="*/ 1 w 25"/>
                  <a:gd name="T41" fmla="*/ 27 h 33"/>
                  <a:gd name="T42" fmla="*/ 0 w 25"/>
                  <a:gd name="T43" fmla="*/ 22 h 33"/>
                  <a:gd name="T44" fmla="*/ 4 w 25"/>
                  <a:gd name="T45" fmla="*/ 22 h 33"/>
                  <a:gd name="T46" fmla="*/ 5 w 25"/>
                  <a:gd name="T47" fmla="*/ 26 h 33"/>
                  <a:gd name="T48" fmla="*/ 7 w 25"/>
                  <a:gd name="T49" fmla="*/ 28 h 33"/>
                  <a:gd name="T50" fmla="*/ 10 w 25"/>
                  <a:gd name="T51" fmla="*/ 29 h 33"/>
                  <a:gd name="T52" fmla="*/ 13 w 25"/>
                  <a:gd name="T53" fmla="*/ 30 h 33"/>
                  <a:gd name="T54" fmla="*/ 16 w 25"/>
                  <a:gd name="T55" fmla="*/ 30 h 33"/>
                  <a:gd name="T56" fmla="*/ 19 w 25"/>
                  <a:gd name="T57" fmla="*/ 29 h 33"/>
                  <a:gd name="T58" fmla="*/ 20 w 25"/>
                  <a:gd name="T59" fmla="*/ 27 h 33"/>
                  <a:gd name="T60" fmla="*/ 21 w 25"/>
                  <a:gd name="T61" fmla="*/ 24 h 33"/>
                  <a:gd name="T62" fmla="*/ 20 w 25"/>
                  <a:gd name="T63" fmla="*/ 21 h 33"/>
                  <a:gd name="T64" fmla="*/ 18 w 25"/>
                  <a:gd name="T65" fmla="*/ 20 h 33"/>
                  <a:gd name="T66" fmla="*/ 15 w 25"/>
                  <a:gd name="T67" fmla="*/ 19 h 33"/>
                  <a:gd name="T68" fmla="*/ 11 w 25"/>
                  <a:gd name="T69" fmla="*/ 18 h 33"/>
                  <a:gd name="T70" fmla="*/ 7 w 25"/>
                  <a:gd name="T71" fmla="*/ 17 h 33"/>
                  <a:gd name="T72" fmla="*/ 4 w 25"/>
                  <a:gd name="T73" fmla="*/ 16 h 33"/>
                  <a:gd name="T74" fmla="*/ 2 w 25"/>
                  <a:gd name="T75" fmla="*/ 13 h 33"/>
                  <a:gd name="T76" fmla="*/ 1 w 25"/>
                  <a:gd name="T77" fmla="*/ 10 h 33"/>
                  <a:gd name="T78" fmla="*/ 2 w 25"/>
                  <a:gd name="T79" fmla="*/ 6 h 33"/>
                  <a:gd name="T80" fmla="*/ 5 w 25"/>
                  <a:gd name="T81" fmla="*/ 3 h 33"/>
                  <a:gd name="T82" fmla="*/ 8 w 25"/>
                  <a:gd name="T83" fmla="*/ 1 h 33"/>
                  <a:gd name="T84" fmla="*/ 12 w 25"/>
                  <a:gd name="T85" fmla="*/ 0 h 33"/>
                  <a:gd name="T86" fmla="*/ 17 w 25"/>
                  <a:gd name="T87" fmla="*/ 1 h 33"/>
                  <a:gd name="T88" fmla="*/ 21 w 25"/>
                  <a:gd name="T89" fmla="*/ 3 h 33"/>
                  <a:gd name="T90" fmla="*/ 23 w 25"/>
                  <a:gd name="T91" fmla="*/ 6 h 33"/>
                  <a:gd name="T92" fmla="*/ 24 w 25"/>
                  <a:gd name="T93" fmla="*/ 10 h 33"/>
                  <a:gd name="T94" fmla="*/ 20 w 25"/>
                  <a:gd name="T95" fmla="*/ 10 h 33"/>
                  <a:gd name="T96" fmla="*/ 18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8" y="5"/>
                    </a:moveTo>
                    <a:cubicBezTo>
                      <a:pt x="16" y="4"/>
                      <a:pt x="14" y="4"/>
                      <a:pt x="12" y="4"/>
                    </a:cubicBezTo>
                    <a:cubicBezTo>
                      <a:pt x="11" y="4"/>
                      <a:pt x="11" y="4"/>
                      <a:pt x="10" y="4"/>
                    </a:cubicBezTo>
                    <a:cubicBezTo>
                      <a:pt x="9" y="4"/>
                      <a:pt x="8" y="5"/>
                      <a:pt x="7" y="5"/>
                    </a:cubicBezTo>
                    <a:cubicBezTo>
                      <a:pt x="7" y="6"/>
                      <a:pt x="6" y="6"/>
                      <a:pt x="6" y="7"/>
                    </a:cubicBezTo>
                    <a:cubicBezTo>
                      <a:pt x="5" y="7"/>
                      <a:pt x="5" y="8"/>
                      <a:pt x="5" y="9"/>
                    </a:cubicBezTo>
                    <a:cubicBezTo>
                      <a:pt x="5" y="10"/>
                      <a:pt x="6" y="11"/>
                      <a:pt x="6" y="12"/>
                    </a:cubicBezTo>
                    <a:cubicBezTo>
                      <a:pt x="7" y="12"/>
                      <a:pt x="7" y="13"/>
                      <a:pt x="8" y="13"/>
                    </a:cubicBezTo>
                    <a:cubicBezTo>
                      <a:pt x="9" y="14"/>
                      <a:pt x="10" y="14"/>
                      <a:pt x="12" y="14"/>
                    </a:cubicBezTo>
                    <a:cubicBezTo>
                      <a:pt x="13" y="14"/>
                      <a:pt x="14" y="15"/>
                      <a:pt x="15" y="15"/>
                    </a:cubicBezTo>
                    <a:cubicBezTo>
                      <a:pt x="17" y="15"/>
                      <a:pt x="18" y="16"/>
                      <a:pt x="19" y="16"/>
                    </a:cubicBezTo>
                    <a:cubicBezTo>
                      <a:pt x="20" y="16"/>
                      <a:pt x="21" y="17"/>
                      <a:pt x="22" y="18"/>
                    </a:cubicBezTo>
                    <a:cubicBezTo>
                      <a:pt x="23" y="18"/>
                      <a:pt x="24" y="19"/>
                      <a:pt x="24" y="20"/>
                    </a:cubicBezTo>
                    <a:cubicBezTo>
                      <a:pt x="25" y="21"/>
                      <a:pt x="25" y="22"/>
                      <a:pt x="25" y="24"/>
                    </a:cubicBezTo>
                    <a:cubicBezTo>
                      <a:pt x="25" y="26"/>
                      <a:pt x="25" y="27"/>
                      <a:pt x="24" y="28"/>
                    </a:cubicBezTo>
                    <a:cubicBezTo>
                      <a:pt x="23" y="29"/>
                      <a:pt x="23" y="30"/>
                      <a:pt x="21" y="31"/>
                    </a:cubicBezTo>
                    <a:cubicBezTo>
                      <a:pt x="20" y="32"/>
                      <a:pt x="19" y="32"/>
                      <a:pt x="17" y="33"/>
                    </a:cubicBezTo>
                    <a:cubicBezTo>
                      <a:pt x="16" y="33"/>
                      <a:pt x="14" y="33"/>
                      <a:pt x="13" y="33"/>
                    </a:cubicBezTo>
                    <a:cubicBezTo>
                      <a:pt x="11" y="33"/>
                      <a:pt x="10" y="33"/>
                      <a:pt x="8" y="33"/>
                    </a:cubicBezTo>
                    <a:cubicBezTo>
                      <a:pt x="6" y="32"/>
                      <a:pt x="5" y="32"/>
                      <a:pt x="4" y="31"/>
                    </a:cubicBezTo>
                    <a:cubicBezTo>
                      <a:pt x="3" y="30"/>
                      <a:pt x="2" y="29"/>
                      <a:pt x="1" y="27"/>
                    </a:cubicBezTo>
                    <a:cubicBezTo>
                      <a:pt x="0" y="26"/>
                      <a:pt x="0" y="24"/>
                      <a:pt x="0" y="22"/>
                    </a:cubicBezTo>
                    <a:cubicBezTo>
                      <a:pt x="4" y="22"/>
                      <a:pt x="4" y="22"/>
                      <a:pt x="4" y="22"/>
                    </a:cubicBezTo>
                    <a:cubicBezTo>
                      <a:pt x="4" y="24"/>
                      <a:pt x="4" y="25"/>
                      <a:pt x="5" y="26"/>
                    </a:cubicBezTo>
                    <a:cubicBezTo>
                      <a:pt x="5" y="27"/>
                      <a:pt x="6" y="27"/>
                      <a:pt x="7" y="28"/>
                    </a:cubicBezTo>
                    <a:cubicBezTo>
                      <a:pt x="8" y="29"/>
                      <a:pt x="9" y="29"/>
                      <a:pt x="10" y="29"/>
                    </a:cubicBezTo>
                    <a:cubicBezTo>
                      <a:pt x="11" y="30"/>
                      <a:pt x="12" y="30"/>
                      <a:pt x="13" y="30"/>
                    </a:cubicBezTo>
                    <a:cubicBezTo>
                      <a:pt x="14" y="30"/>
                      <a:pt x="15" y="30"/>
                      <a:pt x="16" y="30"/>
                    </a:cubicBezTo>
                    <a:cubicBezTo>
                      <a:pt x="17" y="29"/>
                      <a:pt x="18" y="29"/>
                      <a:pt x="19" y="29"/>
                    </a:cubicBezTo>
                    <a:cubicBezTo>
                      <a:pt x="19" y="28"/>
                      <a:pt x="20" y="28"/>
                      <a:pt x="20" y="27"/>
                    </a:cubicBezTo>
                    <a:cubicBezTo>
                      <a:pt x="21" y="26"/>
                      <a:pt x="21" y="25"/>
                      <a:pt x="21" y="24"/>
                    </a:cubicBezTo>
                    <a:cubicBezTo>
                      <a:pt x="21" y="23"/>
                      <a:pt x="21" y="22"/>
                      <a:pt x="20" y="21"/>
                    </a:cubicBezTo>
                    <a:cubicBezTo>
                      <a:pt x="20" y="21"/>
                      <a:pt x="19" y="20"/>
                      <a:pt x="18" y="20"/>
                    </a:cubicBezTo>
                    <a:cubicBezTo>
                      <a:pt x="17" y="19"/>
                      <a:pt x="16" y="19"/>
                      <a:pt x="15" y="19"/>
                    </a:cubicBezTo>
                    <a:cubicBezTo>
                      <a:pt x="14" y="19"/>
                      <a:pt x="12" y="18"/>
                      <a:pt x="11" y="18"/>
                    </a:cubicBezTo>
                    <a:cubicBezTo>
                      <a:pt x="10" y="18"/>
                      <a:pt x="9" y="17"/>
                      <a:pt x="7" y="17"/>
                    </a:cubicBezTo>
                    <a:cubicBezTo>
                      <a:pt x="6" y="17"/>
                      <a:pt x="5" y="16"/>
                      <a:pt x="4" y="16"/>
                    </a:cubicBezTo>
                    <a:cubicBezTo>
                      <a:pt x="3" y="15"/>
                      <a:pt x="2" y="14"/>
                      <a:pt x="2" y="13"/>
                    </a:cubicBezTo>
                    <a:cubicBezTo>
                      <a:pt x="1" y="12"/>
                      <a:pt x="1" y="11"/>
                      <a:pt x="1" y="10"/>
                    </a:cubicBezTo>
                    <a:cubicBezTo>
                      <a:pt x="1" y="8"/>
                      <a:pt x="1" y="7"/>
                      <a:pt x="2" y="6"/>
                    </a:cubicBezTo>
                    <a:cubicBezTo>
                      <a:pt x="3" y="4"/>
                      <a:pt x="4" y="3"/>
                      <a:pt x="5" y="3"/>
                    </a:cubicBezTo>
                    <a:cubicBezTo>
                      <a:pt x="6" y="2"/>
                      <a:pt x="7" y="1"/>
                      <a:pt x="8" y="1"/>
                    </a:cubicBezTo>
                    <a:cubicBezTo>
                      <a:pt x="10" y="1"/>
                      <a:pt x="11" y="0"/>
                      <a:pt x="12" y="0"/>
                    </a:cubicBezTo>
                    <a:cubicBezTo>
                      <a:pt x="14" y="0"/>
                      <a:pt x="16" y="1"/>
                      <a:pt x="17" y="1"/>
                    </a:cubicBezTo>
                    <a:cubicBezTo>
                      <a:pt x="18" y="1"/>
                      <a:pt x="20" y="2"/>
                      <a:pt x="21" y="3"/>
                    </a:cubicBezTo>
                    <a:cubicBezTo>
                      <a:pt x="22" y="4"/>
                      <a:pt x="22" y="5"/>
                      <a:pt x="23" y="6"/>
                    </a:cubicBezTo>
                    <a:cubicBezTo>
                      <a:pt x="24" y="7"/>
                      <a:pt x="24" y="9"/>
                      <a:pt x="24" y="10"/>
                    </a:cubicBezTo>
                    <a:cubicBezTo>
                      <a:pt x="20" y="10"/>
                      <a:pt x="20" y="10"/>
                      <a:pt x="20" y="10"/>
                    </a:cubicBezTo>
                    <a:cubicBezTo>
                      <a:pt x="20" y="8"/>
                      <a:pt x="19" y="6"/>
                      <a:pt x="1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5" name="Freeform 85">
                <a:extLst>
                  <a:ext uri="{FF2B5EF4-FFF2-40B4-BE49-F238E27FC236}">
                    <a16:creationId xmlns:a16="http://schemas.microsoft.com/office/drawing/2014/main" id="{A7E6E02E-7F1C-FB4F-AE38-F9D1031FFCAC}"/>
                  </a:ext>
                </a:extLst>
              </p:cNvPr>
              <p:cNvSpPr>
                <a:spLocks/>
              </p:cNvSpPr>
              <p:nvPr/>
            </p:nvSpPr>
            <p:spPr bwMode="auto">
              <a:xfrm>
                <a:off x="2742" y="2561"/>
                <a:ext cx="67" cy="86"/>
              </a:xfrm>
              <a:custGeom>
                <a:avLst/>
                <a:gdLst>
                  <a:gd name="T0" fmla="*/ 0 w 67"/>
                  <a:gd name="T1" fmla="*/ 10 h 86"/>
                  <a:gd name="T2" fmla="*/ 0 w 67"/>
                  <a:gd name="T3" fmla="*/ 0 h 86"/>
                  <a:gd name="T4" fmla="*/ 67 w 67"/>
                  <a:gd name="T5" fmla="*/ 0 h 86"/>
                  <a:gd name="T6" fmla="*/ 67 w 67"/>
                  <a:gd name="T7" fmla="*/ 10 h 86"/>
                  <a:gd name="T8" fmla="*/ 40 w 67"/>
                  <a:gd name="T9" fmla="*/ 10 h 86"/>
                  <a:gd name="T10" fmla="*/ 40 w 67"/>
                  <a:gd name="T11" fmla="*/ 86 h 86"/>
                  <a:gd name="T12" fmla="*/ 29 w 67"/>
                  <a:gd name="T13" fmla="*/ 86 h 86"/>
                  <a:gd name="T14" fmla="*/ 29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40" y="10"/>
                    </a:lnTo>
                    <a:lnTo>
                      <a:pt x="40" y="86"/>
                    </a:lnTo>
                    <a:lnTo>
                      <a:pt x="29" y="86"/>
                    </a:lnTo>
                    <a:lnTo>
                      <a:pt x="29"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6" name="Rectangle 86">
                <a:extLst>
                  <a:ext uri="{FF2B5EF4-FFF2-40B4-BE49-F238E27FC236}">
                    <a16:creationId xmlns:a16="http://schemas.microsoft.com/office/drawing/2014/main" id="{DE790D58-E3F4-C14F-A170-48D821E7A51E}"/>
                  </a:ext>
                </a:extLst>
              </p:cNvPr>
              <p:cNvSpPr>
                <a:spLocks noChangeArrowheads="1"/>
              </p:cNvSpPr>
              <p:nvPr/>
            </p:nvSpPr>
            <p:spPr bwMode="auto">
              <a:xfrm>
                <a:off x="2852" y="2561"/>
                <a:ext cx="13"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7" name="Freeform 87">
                <a:extLst>
                  <a:ext uri="{FF2B5EF4-FFF2-40B4-BE49-F238E27FC236}">
                    <a16:creationId xmlns:a16="http://schemas.microsoft.com/office/drawing/2014/main" id="{DABAD0B7-830D-424D-A4AF-3853B8B118CE}"/>
                  </a:ext>
                </a:extLst>
              </p:cNvPr>
              <p:cNvSpPr>
                <a:spLocks/>
              </p:cNvSpPr>
              <p:nvPr/>
            </p:nvSpPr>
            <p:spPr bwMode="auto">
              <a:xfrm>
                <a:off x="2908" y="2561"/>
                <a:ext cx="67" cy="86"/>
              </a:xfrm>
              <a:custGeom>
                <a:avLst/>
                <a:gdLst>
                  <a:gd name="T0" fmla="*/ 0 w 67"/>
                  <a:gd name="T1" fmla="*/ 10 h 86"/>
                  <a:gd name="T2" fmla="*/ 0 w 67"/>
                  <a:gd name="T3" fmla="*/ 0 h 86"/>
                  <a:gd name="T4" fmla="*/ 67 w 67"/>
                  <a:gd name="T5" fmla="*/ 0 h 86"/>
                  <a:gd name="T6" fmla="*/ 67 w 67"/>
                  <a:gd name="T7" fmla="*/ 10 h 86"/>
                  <a:gd name="T8" fmla="*/ 38 w 67"/>
                  <a:gd name="T9" fmla="*/ 10 h 86"/>
                  <a:gd name="T10" fmla="*/ 38 w 67"/>
                  <a:gd name="T11" fmla="*/ 86 h 86"/>
                  <a:gd name="T12" fmla="*/ 27 w 67"/>
                  <a:gd name="T13" fmla="*/ 86 h 86"/>
                  <a:gd name="T14" fmla="*/ 27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38" y="10"/>
                    </a:lnTo>
                    <a:lnTo>
                      <a:pt x="38" y="86"/>
                    </a:lnTo>
                    <a:lnTo>
                      <a:pt x="27" y="86"/>
                    </a:lnTo>
                    <a:lnTo>
                      <a:pt x="27"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8" name="Freeform 88">
                <a:extLst>
                  <a:ext uri="{FF2B5EF4-FFF2-40B4-BE49-F238E27FC236}">
                    <a16:creationId xmlns:a16="http://schemas.microsoft.com/office/drawing/2014/main" id="{AD1A8716-8B8F-CA42-A07D-AD12C95AFC1B}"/>
                  </a:ext>
                </a:extLst>
              </p:cNvPr>
              <p:cNvSpPr>
                <a:spLocks/>
              </p:cNvSpPr>
              <p:nvPr/>
            </p:nvSpPr>
            <p:spPr bwMode="auto">
              <a:xfrm>
                <a:off x="3015" y="2561"/>
                <a:ext cx="70" cy="86"/>
              </a:xfrm>
              <a:custGeom>
                <a:avLst/>
                <a:gdLst>
                  <a:gd name="T0" fmla="*/ 22 w 26"/>
                  <a:gd name="T1" fmla="*/ 29 h 32"/>
                  <a:gd name="T2" fmla="*/ 13 w 26"/>
                  <a:gd name="T3" fmla="*/ 32 h 32"/>
                  <a:gd name="T4" fmla="*/ 4 w 26"/>
                  <a:gd name="T5" fmla="*/ 29 h 32"/>
                  <a:gd name="T6" fmla="*/ 0 w 26"/>
                  <a:gd name="T7" fmla="*/ 20 h 32"/>
                  <a:gd name="T8" fmla="*/ 0 w 26"/>
                  <a:gd name="T9" fmla="*/ 0 h 32"/>
                  <a:gd name="T10" fmla="*/ 5 w 26"/>
                  <a:gd name="T11" fmla="*/ 0 h 32"/>
                  <a:gd name="T12" fmla="*/ 5 w 26"/>
                  <a:gd name="T13" fmla="*/ 20 h 32"/>
                  <a:gd name="T14" fmla="*/ 7 w 26"/>
                  <a:gd name="T15" fmla="*/ 27 h 32"/>
                  <a:gd name="T16" fmla="*/ 13 w 26"/>
                  <a:gd name="T17" fmla="*/ 29 h 32"/>
                  <a:gd name="T18" fmla="*/ 19 w 26"/>
                  <a:gd name="T19" fmla="*/ 27 h 32"/>
                  <a:gd name="T20" fmla="*/ 21 w 26"/>
                  <a:gd name="T21" fmla="*/ 20 h 32"/>
                  <a:gd name="T22" fmla="*/ 21 w 26"/>
                  <a:gd name="T23" fmla="*/ 0 h 32"/>
                  <a:gd name="T24" fmla="*/ 26 w 26"/>
                  <a:gd name="T25" fmla="*/ 0 h 32"/>
                  <a:gd name="T26" fmla="*/ 26 w 26"/>
                  <a:gd name="T27" fmla="*/ 20 h 32"/>
                  <a:gd name="T28" fmla="*/ 22 w 26"/>
                  <a:gd name="T2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2">
                    <a:moveTo>
                      <a:pt x="22" y="29"/>
                    </a:moveTo>
                    <a:cubicBezTo>
                      <a:pt x="20" y="31"/>
                      <a:pt x="17" y="32"/>
                      <a:pt x="13" y="32"/>
                    </a:cubicBezTo>
                    <a:cubicBezTo>
                      <a:pt x="9" y="32"/>
                      <a:pt x="6" y="31"/>
                      <a:pt x="4" y="29"/>
                    </a:cubicBezTo>
                    <a:cubicBezTo>
                      <a:pt x="2" y="27"/>
                      <a:pt x="0" y="24"/>
                      <a:pt x="0" y="20"/>
                    </a:cubicBezTo>
                    <a:cubicBezTo>
                      <a:pt x="0" y="0"/>
                      <a:pt x="0" y="0"/>
                      <a:pt x="0" y="0"/>
                    </a:cubicBezTo>
                    <a:cubicBezTo>
                      <a:pt x="5" y="0"/>
                      <a:pt x="5" y="0"/>
                      <a:pt x="5" y="0"/>
                    </a:cubicBezTo>
                    <a:cubicBezTo>
                      <a:pt x="5" y="20"/>
                      <a:pt x="5" y="20"/>
                      <a:pt x="5" y="20"/>
                    </a:cubicBezTo>
                    <a:cubicBezTo>
                      <a:pt x="5" y="23"/>
                      <a:pt x="5" y="25"/>
                      <a:pt x="7" y="27"/>
                    </a:cubicBezTo>
                    <a:cubicBezTo>
                      <a:pt x="8" y="28"/>
                      <a:pt x="10" y="29"/>
                      <a:pt x="13" y="29"/>
                    </a:cubicBezTo>
                    <a:cubicBezTo>
                      <a:pt x="16" y="29"/>
                      <a:pt x="18" y="28"/>
                      <a:pt x="19" y="27"/>
                    </a:cubicBezTo>
                    <a:cubicBezTo>
                      <a:pt x="21" y="25"/>
                      <a:pt x="21" y="23"/>
                      <a:pt x="21" y="20"/>
                    </a:cubicBezTo>
                    <a:cubicBezTo>
                      <a:pt x="21" y="0"/>
                      <a:pt x="21" y="0"/>
                      <a:pt x="21" y="0"/>
                    </a:cubicBezTo>
                    <a:cubicBezTo>
                      <a:pt x="26" y="0"/>
                      <a:pt x="26" y="0"/>
                      <a:pt x="26" y="0"/>
                    </a:cubicBezTo>
                    <a:cubicBezTo>
                      <a:pt x="26" y="20"/>
                      <a:pt x="26" y="20"/>
                      <a:pt x="26" y="20"/>
                    </a:cubicBezTo>
                    <a:cubicBezTo>
                      <a:pt x="26" y="24"/>
                      <a:pt x="25" y="27"/>
                      <a:pt x="2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39" name="Freeform 89">
                <a:extLst>
                  <a:ext uri="{FF2B5EF4-FFF2-40B4-BE49-F238E27FC236}">
                    <a16:creationId xmlns:a16="http://schemas.microsoft.com/office/drawing/2014/main" id="{C8688C11-6CAD-FE40-8B4F-7CD53E0E8D8E}"/>
                  </a:ext>
                </a:extLst>
              </p:cNvPr>
              <p:cNvSpPr>
                <a:spLocks/>
              </p:cNvSpPr>
              <p:nvPr/>
            </p:nvSpPr>
            <p:spPr bwMode="auto">
              <a:xfrm>
                <a:off x="3125" y="2561"/>
                <a:ext cx="67" cy="86"/>
              </a:xfrm>
              <a:custGeom>
                <a:avLst/>
                <a:gdLst>
                  <a:gd name="T0" fmla="*/ 0 w 67"/>
                  <a:gd name="T1" fmla="*/ 10 h 86"/>
                  <a:gd name="T2" fmla="*/ 0 w 67"/>
                  <a:gd name="T3" fmla="*/ 0 h 86"/>
                  <a:gd name="T4" fmla="*/ 67 w 67"/>
                  <a:gd name="T5" fmla="*/ 0 h 86"/>
                  <a:gd name="T6" fmla="*/ 67 w 67"/>
                  <a:gd name="T7" fmla="*/ 10 h 86"/>
                  <a:gd name="T8" fmla="*/ 40 w 67"/>
                  <a:gd name="T9" fmla="*/ 10 h 86"/>
                  <a:gd name="T10" fmla="*/ 40 w 67"/>
                  <a:gd name="T11" fmla="*/ 86 h 86"/>
                  <a:gd name="T12" fmla="*/ 30 w 67"/>
                  <a:gd name="T13" fmla="*/ 86 h 86"/>
                  <a:gd name="T14" fmla="*/ 30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40" y="10"/>
                    </a:lnTo>
                    <a:lnTo>
                      <a:pt x="40" y="86"/>
                    </a:lnTo>
                    <a:lnTo>
                      <a:pt x="30" y="86"/>
                    </a:lnTo>
                    <a:lnTo>
                      <a:pt x="3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0" name="Freeform 90">
                <a:extLst>
                  <a:ext uri="{FF2B5EF4-FFF2-40B4-BE49-F238E27FC236}">
                    <a16:creationId xmlns:a16="http://schemas.microsoft.com/office/drawing/2014/main" id="{2D5322A7-7FE1-0042-91D2-B97C4EA61F3C}"/>
                  </a:ext>
                </a:extLst>
              </p:cNvPr>
              <p:cNvSpPr>
                <a:spLocks/>
              </p:cNvSpPr>
              <p:nvPr/>
            </p:nvSpPr>
            <p:spPr bwMode="auto">
              <a:xfrm>
                <a:off x="3235" y="2561"/>
                <a:ext cx="59" cy="86"/>
              </a:xfrm>
              <a:custGeom>
                <a:avLst/>
                <a:gdLst>
                  <a:gd name="T0" fmla="*/ 59 w 59"/>
                  <a:gd name="T1" fmla="*/ 0 h 86"/>
                  <a:gd name="T2" fmla="*/ 59 w 59"/>
                  <a:gd name="T3" fmla="*/ 10 h 86"/>
                  <a:gd name="T4" fmla="*/ 11 w 59"/>
                  <a:gd name="T5" fmla="*/ 10 h 86"/>
                  <a:gd name="T6" fmla="*/ 11 w 59"/>
                  <a:gd name="T7" fmla="*/ 37 h 86"/>
                  <a:gd name="T8" fmla="*/ 56 w 59"/>
                  <a:gd name="T9" fmla="*/ 37 h 86"/>
                  <a:gd name="T10" fmla="*/ 56 w 59"/>
                  <a:gd name="T11" fmla="*/ 45 h 86"/>
                  <a:gd name="T12" fmla="*/ 11 w 59"/>
                  <a:gd name="T13" fmla="*/ 45 h 86"/>
                  <a:gd name="T14" fmla="*/ 11 w 59"/>
                  <a:gd name="T15" fmla="*/ 75 h 86"/>
                  <a:gd name="T16" fmla="*/ 59 w 59"/>
                  <a:gd name="T17" fmla="*/ 75 h 86"/>
                  <a:gd name="T18" fmla="*/ 59 w 59"/>
                  <a:gd name="T19" fmla="*/ 86 h 86"/>
                  <a:gd name="T20" fmla="*/ 0 w 59"/>
                  <a:gd name="T21" fmla="*/ 86 h 86"/>
                  <a:gd name="T22" fmla="*/ 0 w 59"/>
                  <a:gd name="T23" fmla="*/ 0 h 86"/>
                  <a:gd name="T24" fmla="*/ 59 w 59"/>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6">
                    <a:moveTo>
                      <a:pt x="59" y="0"/>
                    </a:moveTo>
                    <a:lnTo>
                      <a:pt x="59" y="10"/>
                    </a:lnTo>
                    <a:lnTo>
                      <a:pt x="11" y="10"/>
                    </a:lnTo>
                    <a:lnTo>
                      <a:pt x="11" y="37"/>
                    </a:lnTo>
                    <a:lnTo>
                      <a:pt x="56" y="37"/>
                    </a:lnTo>
                    <a:lnTo>
                      <a:pt x="56" y="45"/>
                    </a:lnTo>
                    <a:lnTo>
                      <a:pt x="11" y="45"/>
                    </a:lnTo>
                    <a:lnTo>
                      <a:pt x="11" y="75"/>
                    </a:lnTo>
                    <a:lnTo>
                      <a:pt x="59" y="75"/>
                    </a:lnTo>
                    <a:lnTo>
                      <a:pt x="59" y="86"/>
                    </a:lnTo>
                    <a:lnTo>
                      <a:pt x="0" y="86"/>
                    </a:lnTo>
                    <a:lnTo>
                      <a:pt x="0" y="0"/>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1" name="Freeform 91">
                <a:extLst>
                  <a:ext uri="{FF2B5EF4-FFF2-40B4-BE49-F238E27FC236}">
                    <a16:creationId xmlns:a16="http://schemas.microsoft.com/office/drawing/2014/main" id="{1B7D7C9F-7D78-E04E-834A-3952B3EA2824}"/>
                  </a:ext>
                </a:extLst>
              </p:cNvPr>
              <p:cNvSpPr>
                <a:spLocks/>
              </p:cNvSpPr>
              <p:nvPr/>
            </p:nvSpPr>
            <p:spPr bwMode="auto">
              <a:xfrm>
                <a:off x="2734" y="1676"/>
                <a:ext cx="257" cy="411"/>
              </a:xfrm>
              <a:custGeom>
                <a:avLst/>
                <a:gdLst>
                  <a:gd name="T0" fmla="*/ 0 w 257"/>
                  <a:gd name="T1" fmla="*/ 411 h 411"/>
                  <a:gd name="T2" fmla="*/ 257 w 257"/>
                  <a:gd name="T3" fmla="*/ 347 h 411"/>
                  <a:gd name="T4" fmla="*/ 257 w 257"/>
                  <a:gd name="T5" fmla="*/ 65 h 411"/>
                  <a:gd name="T6" fmla="*/ 0 w 257"/>
                  <a:gd name="T7" fmla="*/ 0 h 411"/>
                  <a:gd name="T8" fmla="*/ 0 w 257"/>
                  <a:gd name="T9" fmla="*/ 411 h 411"/>
                </a:gdLst>
                <a:ahLst/>
                <a:cxnLst>
                  <a:cxn ang="0">
                    <a:pos x="T0" y="T1"/>
                  </a:cxn>
                  <a:cxn ang="0">
                    <a:pos x="T2" y="T3"/>
                  </a:cxn>
                  <a:cxn ang="0">
                    <a:pos x="T4" y="T5"/>
                  </a:cxn>
                  <a:cxn ang="0">
                    <a:pos x="T6" y="T7"/>
                  </a:cxn>
                  <a:cxn ang="0">
                    <a:pos x="T8" y="T9"/>
                  </a:cxn>
                </a:cxnLst>
                <a:rect l="0" t="0" r="r" b="b"/>
                <a:pathLst>
                  <a:path w="257" h="411">
                    <a:moveTo>
                      <a:pt x="0" y="411"/>
                    </a:moveTo>
                    <a:lnTo>
                      <a:pt x="257" y="347"/>
                    </a:lnTo>
                    <a:lnTo>
                      <a:pt x="257" y="65"/>
                    </a:lnTo>
                    <a:lnTo>
                      <a:pt x="0" y="0"/>
                    </a:lnTo>
                    <a:lnTo>
                      <a:pt x="0" y="411"/>
                    </a:lnTo>
                    <a:close/>
                  </a:path>
                </a:pathLst>
              </a:custGeom>
              <a:solidFill>
                <a:srgbClr val="0DA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2" name="Freeform 92">
                <a:extLst>
                  <a:ext uri="{FF2B5EF4-FFF2-40B4-BE49-F238E27FC236}">
                    <a16:creationId xmlns:a16="http://schemas.microsoft.com/office/drawing/2014/main" id="{BDCF1A51-E47A-CF4E-AD4A-55F386FC304D}"/>
                  </a:ext>
                </a:extLst>
              </p:cNvPr>
              <p:cNvSpPr>
                <a:spLocks/>
              </p:cNvSpPr>
              <p:nvPr/>
            </p:nvSpPr>
            <p:spPr bwMode="auto">
              <a:xfrm>
                <a:off x="2479" y="1843"/>
                <a:ext cx="255" cy="244"/>
              </a:xfrm>
              <a:custGeom>
                <a:avLst/>
                <a:gdLst>
                  <a:gd name="T0" fmla="*/ 73 w 255"/>
                  <a:gd name="T1" fmla="*/ 0 h 244"/>
                  <a:gd name="T2" fmla="*/ 129 w 255"/>
                  <a:gd name="T3" fmla="*/ 169 h 244"/>
                  <a:gd name="T4" fmla="*/ 129 w 255"/>
                  <a:gd name="T5" fmla="*/ 169 h 244"/>
                  <a:gd name="T6" fmla="*/ 183 w 255"/>
                  <a:gd name="T7" fmla="*/ 0 h 244"/>
                  <a:gd name="T8" fmla="*/ 255 w 255"/>
                  <a:gd name="T9" fmla="*/ 0 h 244"/>
                  <a:gd name="T10" fmla="*/ 255 w 255"/>
                  <a:gd name="T11" fmla="*/ 244 h 244"/>
                  <a:gd name="T12" fmla="*/ 207 w 255"/>
                  <a:gd name="T13" fmla="*/ 244 h 244"/>
                  <a:gd name="T14" fmla="*/ 207 w 255"/>
                  <a:gd name="T15" fmla="*/ 72 h 244"/>
                  <a:gd name="T16" fmla="*/ 207 w 255"/>
                  <a:gd name="T17" fmla="*/ 72 h 244"/>
                  <a:gd name="T18" fmla="*/ 148 w 255"/>
                  <a:gd name="T19" fmla="*/ 244 h 244"/>
                  <a:gd name="T20" fmla="*/ 108 w 255"/>
                  <a:gd name="T21" fmla="*/ 244 h 244"/>
                  <a:gd name="T22" fmla="*/ 49 w 255"/>
                  <a:gd name="T23" fmla="*/ 72 h 244"/>
                  <a:gd name="T24" fmla="*/ 49 w 255"/>
                  <a:gd name="T25" fmla="*/ 72 h 244"/>
                  <a:gd name="T26" fmla="*/ 49 w 255"/>
                  <a:gd name="T27" fmla="*/ 244 h 244"/>
                  <a:gd name="T28" fmla="*/ 0 w 255"/>
                  <a:gd name="T29" fmla="*/ 244 h 244"/>
                  <a:gd name="T30" fmla="*/ 0 w 255"/>
                  <a:gd name="T31" fmla="*/ 0 h 244"/>
                  <a:gd name="T32" fmla="*/ 73 w 255"/>
                  <a:gd name="T3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244">
                    <a:moveTo>
                      <a:pt x="73" y="0"/>
                    </a:moveTo>
                    <a:lnTo>
                      <a:pt x="129" y="169"/>
                    </a:lnTo>
                    <a:lnTo>
                      <a:pt x="129" y="169"/>
                    </a:lnTo>
                    <a:lnTo>
                      <a:pt x="183" y="0"/>
                    </a:lnTo>
                    <a:lnTo>
                      <a:pt x="255" y="0"/>
                    </a:lnTo>
                    <a:lnTo>
                      <a:pt x="255" y="244"/>
                    </a:lnTo>
                    <a:lnTo>
                      <a:pt x="207" y="244"/>
                    </a:lnTo>
                    <a:lnTo>
                      <a:pt x="207" y="72"/>
                    </a:lnTo>
                    <a:lnTo>
                      <a:pt x="207" y="72"/>
                    </a:lnTo>
                    <a:lnTo>
                      <a:pt x="148" y="244"/>
                    </a:lnTo>
                    <a:lnTo>
                      <a:pt x="108" y="244"/>
                    </a:lnTo>
                    <a:lnTo>
                      <a:pt x="49" y="72"/>
                    </a:lnTo>
                    <a:lnTo>
                      <a:pt x="49" y="72"/>
                    </a:lnTo>
                    <a:lnTo>
                      <a:pt x="49" y="244"/>
                    </a:lnTo>
                    <a:lnTo>
                      <a:pt x="0" y="244"/>
                    </a:lnTo>
                    <a:lnTo>
                      <a:pt x="0" y="0"/>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3" name="Freeform 93">
                <a:extLst>
                  <a:ext uri="{FF2B5EF4-FFF2-40B4-BE49-F238E27FC236}">
                    <a16:creationId xmlns:a16="http://schemas.microsoft.com/office/drawing/2014/main" id="{4346AAAD-E4BC-0447-A86A-DB42B0805E33}"/>
                  </a:ext>
                </a:extLst>
              </p:cNvPr>
              <p:cNvSpPr>
                <a:spLocks/>
              </p:cNvSpPr>
              <p:nvPr/>
            </p:nvSpPr>
            <p:spPr bwMode="auto">
              <a:xfrm>
                <a:off x="2734" y="1843"/>
                <a:ext cx="257" cy="244"/>
              </a:xfrm>
              <a:custGeom>
                <a:avLst/>
                <a:gdLst>
                  <a:gd name="T0" fmla="*/ 75 w 257"/>
                  <a:gd name="T1" fmla="*/ 0 h 244"/>
                  <a:gd name="T2" fmla="*/ 131 w 257"/>
                  <a:gd name="T3" fmla="*/ 169 h 244"/>
                  <a:gd name="T4" fmla="*/ 131 w 257"/>
                  <a:gd name="T5" fmla="*/ 169 h 244"/>
                  <a:gd name="T6" fmla="*/ 182 w 257"/>
                  <a:gd name="T7" fmla="*/ 0 h 244"/>
                  <a:gd name="T8" fmla="*/ 257 w 257"/>
                  <a:gd name="T9" fmla="*/ 0 h 244"/>
                  <a:gd name="T10" fmla="*/ 257 w 257"/>
                  <a:gd name="T11" fmla="*/ 244 h 244"/>
                  <a:gd name="T12" fmla="*/ 209 w 257"/>
                  <a:gd name="T13" fmla="*/ 244 h 244"/>
                  <a:gd name="T14" fmla="*/ 209 w 257"/>
                  <a:gd name="T15" fmla="*/ 72 h 244"/>
                  <a:gd name="T16" fmla="*/ 206 w 257"/>
                  <a:gd name="T17" fmla="*/ 72 h 244"/>
                  <a:gd name="T18" fmla="*/ 150 w 257"/>
                  <a:gd name="T19" fmla="*/ 244 h 244"/>
                  <a:gd name="T20" fmla="*/ 110 w 257"/>
                  <a:gd name="T21" fmla="*/ 244 h 244"/>
                  <a:gd name="T22" fmla="*/ 51 w 257"/>
                  <a:gd name="T23" fmla="*/ 72 h 244"/>
                  <a:gd name="T24" fmla="*/ 51 w 257"/>
                  <a:gd name="T25" fmla="*/ 72 h 244"/>
                  <a:gd name="T26" fmla="*/ 51 w 257"/>
                  <a:gd name="T27" fmla="*/ 244 h 244"/>
                  <a:gd name="T28" fmla="*/ 0 w 257"/>
                  <a:gd name="T29" fmla="*/ 244 h 244"/>
                  <a:gd name="T30" fmla="*/ 0 w 257"/>
                  <a:gd name="T31" fmla="*/ 0 h 244"/>
                  <a:gd name="T32" fmla="*/ 75 w 257"/>
                  <a:gd name="T3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7" h="244">
                    <a:moveTo>
                      <a:pt x="75" y="0"/>
                    </a:moveTo>
                    <a:lnTo>
                      <a:pt x="131" y="169"/>
                    </a:lnTo>
                    <a:lnTo>
                      <a:pt x="131" y="169"/>
                    </a:lnTo>
                    <a:lnTo>
                      <a:pt x="182" y="0"/>
                    </a:lnTo>
                    <a:lnTo>
                      <a:pt x="257" y="0"/>
                    </a:lnTo>
                    <a:lnTo>
                      <a:pt x="257" y="244"/>
                    </a:lnTo>
                    <a:lnTo>
                      <a:pt x="209" y="244"/>
                    </a:lnTo>
                    <a:lnTo>
                      <a:pt x="209" y="72"/>
                    </a:lnTo>
                    <a:lnTo>
                      <a:pt x="206" y="72"/>
                    </a:lnTo>
                    <a:lnTo>
                      <a:pt x="150" y="244"/>
                    </a:lnTo>
                    <a:lnTo>
                      <a:pt x="110" y="244"/>
                    </a:lnTo>
                    <a:lnTo>
                      <a:pt x="51" y="72"/>
                    </a:lnTo>
                    <a:lnTo>
                      <a:pt x="51" y="72"/>
                    </a:lnTo>
                    <a:lnTo>
                      <a:pt x="51" y="244"/>
                    </a:lnTo>
                    <a:lnTo>
                      <a:pt x="0" y="244"/>
                    </a:lnTo>
                    <a:lnTo>
                      <a:pt x="0" y="0"/>
                    </a:lnTo>
                    <a:lnTo>
                      <a:pt x="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4" name="Freeform 94">
                <a:extLst>
                  <a:ext uri="{FF2B5EF4-FFF2-40B4-BE49-F238E27FC236}">
                    <a16:creationId xmlns:a16="http://schemas.microsoft.com/office/drawing/2014/main" id="{0760AFBA-2834-BB42-8E2B-0FE5DF90AFA9}"/>
                  </a:ext>
                </a:extLst>
              </p:cNvPr>
              <p:cNvSpPr>
                <a:spLocks noEditPoints="1"/>
              </p:cNvSpPr>
              <p:nvPr/>
            </p:nvSpPr>
            <p:spPr bwMode="auto">
              <a:xfrm>
                <a:off x="2991" y="1843"/>
                <a:ext cx="188" cy="244"/>
              </a:xfrm>
              <a:custGeom>
                <a:avLst/>
                <a:gdLst>
                  <a:gd name="T0" fmla="*/ 40 w 70"/>
                  <a:gd name="T1" fmla="*/ 0 h 91"/>
                  <a:gd name="T2" fmla="*/ 54 w 70"/>
                  <a:gd name="T3" fmla="*/ 3 h 91"/>
                  <a:gd name="T4" fmla="*/ 63 w 70"/>
                  <a:gd name="T5" fmla="*/ 9 h 91"/>
                  <a:gd name="T6" fmla="*/ 69 w 70"/>
                  <a:gd name="T7" fmla="*/ 18 h 91"/>
                  <a:gd name="T8" fmla="*/ 70 w 70"/>
                  <a:gd name="T9" fmla="*/ 29 h 91"/>
                  <a:gd name="T10" fmla="*/ 69 w 70"/>
                  <a:gd name="T11" fmla="*/ 40 h 91"/>
                  <a:gd name="T12" fmla="*/ 63 w 70"/>
                  <a:gd name="T13" fmla="*/ 50 h 91"/>
                  <a:gd name="T14" fmla="*/ 54 w 70"/>
                  <a:gd name="T15" fmla="*/ 56 h 91"/>
                  <a:gd name="T16" fmla="*/ 40 w 70"/>
                  <a:gd name="T17" fmla="*/ 59 h 91"/>
                  <a:gd name="T18" fmla="*/ 19 w 70"/>
                  <a:gd name="T19" fmla="*/ 59 h 91"/>
                  <a:gd name="T20" fmla="*/ 19 w 70"/>
                  <a:gd name="T21" fmla="*/ 91 h 91"/>
                  <a:gd name="T22" fmla="*/ 0 w 70"/>
                  <a:gd name="T23" fmla="*/ 91 h 91"/>
                  <a:gd name="T24" fmla="*/ 0 w 70"/>
                  <a:gd name="T25" fmla="*/ 0 h 91"/>
                  <a:gd name="T26" fmla="*/ 40 w 70"/>
                  <a:gd name="T27" fmla="*/ 0 h 91"/>
                  <a:gd name="T28" fmla="*/ 34 w 70"/>
                  <a:gd name="T29" fmla="*/ 43 h 91"/>
                  <a:gd name="T30" fmla="*/ 41 w 70"/>
                  <a:gd name="T31" fmla="*/ 43 h 91"/>
                  <a:gd name="T32" fmla="*/ 46 w 70"/>
                  <a:gd name="T33" fmla="*/ 41 h 91"/>
                  <a:gd name="T34" fmla="*/ 50 w 70"/>
                  <a:gd name="T35" fmla="*/ 36 h 91"/>
                  <a:gd name="T36" fmla="*/ 51 w 70"/>
                  <a:gd name="T37" fmla="*/ 29 h 91"/>
                  <a:gd name="T38" fmla="*/ 50 w 70"/>
                  <a:gd name="T39" fmla="*/ 22 h 91"/>
                  <a:gd name="T40" fmla="*/ 46 w 70"/>
                  <a:gd name="T41" fmla="*/ 18 h 91"/>
                  <a:gd name="T42" fmla="*/ 41 w 70"/>
                  <a:gd name="T43" fmla="*/ 16 h 91"/>
                  <a:gd name="T44" fmla="*/ 34 w 70"/>
                  <a:gd name="T45" fmla="*/ 16 h 91"/>
                  <a:gd name="T46" fmla="*/ 19 w 70"/>
                  <a:gd name="T47" fmla="*/ 16 h 91"/>
                  <a:gd name="T48" fmla="*/ 19 w 70"/>
                  <a:gd name="T49" fmla="*/ 43 h 91"/>
                  <a:gd name="T50" fmla="*/ 34 w 70"/>
                  <a:gd name="T51" fmla="*/ 4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91">
                    <a:moveTo>
                      <a:pt x="40" y="0"/>
                    </a:moveTo>
                    <a:cubicBezTo>
                      <a:pt x="45" y="0"/>
                      <a:pt x="50" y="1"/>
                      <a:pt x="54" y="3"/>
                    </a:cubicBezTo>
                    <a:cubicBezTo>
                      <a:pt x="58" y="4"/>
                      <a:pt x="61" y="6"/>
                      <a:pt x="63" y="9"/>
                    </a:cubicBezTo>
                    <a:cubicBezTo>
                      <a:pt x="66" y="12"/>
                      <a:pt x="67" y="15"/>
                      <a:pt x="69" y="18"/>
                    </a:cubicBezTo>
                    <a:cubicBezTo>
                      <a:pt x="70" y="22"/>
                      <a:pt x="70" y="26"/>
                      <a:pt x="70" y="29"/>
                    </a:cubicBezTo>
                    <a:cubicBezTo>
                      <a:pt x="70" y="33"/>
                      <a:pt x="70" y="37"/>
                      <a:pt x="69" y="40"/>
                    </a:cubicBezTo>
                    <a:cubicBezTo>
                      <a:pt x="67" y="44"/>
                      <a:pt x="66" y="47"/>
                      <a:pt x="63" y="50"/>
                    </a:cubicBezTo>
                    <a:cubicBezTo>
                      <a:pt x="61" y="52"/>
                      <a:pt x="58" y="55"/>
                      <a:pt x="54" y="56"/>
                    </a:cubicBezTo>
                    <a:cubicBezTo>
                      <a:pt x="50" y="58"/>
                      <a:pt x="45" y="59"/>
                      <a:pt x="40" y="59"/>
                    </a:cubicBezTo>
                    <a:cubicBezTo>
                      <a:pt x="19" y="59"/>
                      <a:pt x="19" y="59"/>
                      <a:pt x="19" y="59"/>
                    </a:cubicBezTo>
                    <a:cubicBezTo>
                      <a:pt x="19" y="91"/>
                      <a:pt x="19" y="91"/>
                      <a:pt x="19" y="91"/>
                    </a:cubicBezTo>
                    <a:cubicBezTo>
                      <a:pt x="0" y="91"/>
                      <a:pt x="0" y="91"/>
                      <a:pt x="0" y="91"/>
                    </a:cubicBezTo>
                    <a:cubicBezTo>
                      <a:pt x="0" y="0"/>
                      <a:pt x="0" y="0"/>
                      <a:pt x="0" y="0"/>
                    </a:cubicBezTo>
                    <a:lnTo>
                      <a:pt x="40" y="0"/>
                    </a:lnTo>
                    <a:close/>
                    <a:moveTo>
                      <a:pt x="34" y="43"/>
                    </a:moveTo>
                    <a:cubicBezTo>
                      <a:pt x="37" y="43"/>
                      <a:pt x="39" y="43"/>
                      <a:pt x="41" y="43"/>
                    </a:cubicBezTo>
                    <a:cubicBezTo>
                      <a:pt x="43" y="42"/>
                      <a:pt x="45" y="42"/>
                      <a:pt x="46" y="41"/>
                    </a:cubicBezTo>
                    <a:cubicBezTo>
                      <a:pt x="48" y="40"/>
                      <a:pt x="49" y="38"/>
                      <a:pt x="50" y="36"/>
                    </a:cubicBezTo>
                    <a:cubicBezTo>
                      <a:pt x="51" y="35"/>
                      <a:pt x="51" y="32"/>
                      <a:pt x="51" y="29"/>
                    </a:cubicBezTo>
                    <a:cubicBezTo>
                      <a:pt x="51" y="26"/>
                      <a:pt x="51" y="24"/>
                      <a:pt x="50" y="22"/>
                    </a:cubicBezTo>
                    <a:cubicBezTo>
                      <a:pt x="49" y="21"/>
                      <a:pt x="48" y="19"/>
                      <a:pt x="46" y="18"/>
                    </a:cubicBezTo>
                    <a:cubicBezTo>
                      <a:pt x="45" y="17"/>
                      <a:pt x="43" y="17"/>
                      <a:pt x="41" y="16"/>
                    </a:cubicBezTo>
                    <a:cubicBezTo>
                      <a:pt x="39" y="16"/>
                      <a:pt x="37" y="16"/>
                      <a:pt x="34" y="16"/>
                    </a:cubicBezTo>
                    <a:cubicBezTo>
                      <a:pt x="19" y="16"/>
                      <a:pt x="19" y="16"/>
                      <a:pt x="19" y="16"/>
                    </a:cubicBezTo>
                    <a:cubicBezTo>
                      <a:pt x="19" y="43"/>
                      <a:pt x="19" y="43"/>
                      <a:pt x="19" y="43"/>
                    </a:cubicBezTo>
                    <a:lnTo>
                      <a:pt x="3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45" name="Rectangle 95">
                <a:extLst>
                  <a:ext uri="{FF2B5EF4-FFF2-40B4-BE49-F238E27FC236}">
                    <a16:creationId xmlns:a16="http://schemas.microsoft.com/office/drawing/2014/main" id="{3A589BAE-6265-DB49-B373-E82B27708B29}"/>
                  </a:ext>
                </a:extLst>
              </p:cNvPr>
              <p:cNvSpPr>
                <a:spLocks noChangeArrowheads="1"/>
              </p:cNvSpPr>
              <p:nvPr/>
            </p:nvSpPr>
            <p:spPr bwMode="auto">
              <a:xfrm>
                <a:off x="3187" y="1843"/>
                <a:ext cx="53"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pic>
          <p:nvPicPr>
            <p:cNvPr id="3" name="Picture 2">
              <a:extLst>
                <a:ext uri="{FF2B5EF4-FFF2-40B4-BE49-F238E27FC236}">
                  <a16:creationId xmlns:a16="http://schemas.microsoft.com/office/drawing/2014/main" id="{9E6BD2A5-A8BC-E648-BEE8-A04B76F2FC59}"/>
                </a:ext>
              </a:extLst>
            </p:cNvPr>
            <p:cNvPicPr>
              <a:picLocks noChangeAspect="1"/>
            </p:cNvPicPr>
            <p:nvPr/>
          </p:nvPicPr>
          <p:blipFill>
            <a:blip r:embed="rId3"/>
            <a:stretch>
              <a:fillRect/>
            </a:stretch>
          </p:blipFill>
          <p:spPr>
            <a:xfrm>
              <a:off x="1892346" y="5432601"/>
              <a:ext cx="1150278" cy="721070"/>
            </a:xfrm>
            <a:prstGeom prst="rect">
              <a:avLst/>
            </a:prstGeom>
          </p:spPr>
        </p:pic>
        <p:cxnSp>
          <p:nvCxnSpPr>
            <p:cNvPr id="14" name="Straight Connector 13">
              <a:extLst>
                <a:ext uri="{FF2B5EF4-FFF2-40B4-BE49-F238E27FC236}">
                  <a16:creationId xmlns:a16="http://schemas.microsoft.com/office/drawing/2014/main" id="{1282D912-9D64-9848-805F-27B94DC01910}"/>
                </a:ext>
              </a:extLst>
            </p:cNvPr>
            <p:cNvCxnSpPr>
              <a:cxnSpLocks/>
            </p:cNvCxnSpPr>
            <p:nvPr/>
          </p:nvCxnSpPr>
          <p:spPr>
            <a:xfrm>
              <a:off x="3453536" y="5427376"/>
              <a:ext cx="0" cy="73152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41F3CEDC-547C-864A-9B40-0A94E156B5A1}"/>
                </a:ext>
              </a:extLst>
            </p:cNvPr>
            <p:cNvCxnSpPr>
              <a:cxnSpLocks/>
            </p:cNvCxnSpPr>
            <p:nvPr/>
          </p:nvCxnSpPr>
          <p:spPr>
            <a:xfrm>
              <a:off x="5345163" y="5427376"/>
              <a:ext cx="0" cy="731520"/>
            </a:xfrm>
            <a:prstGeom prst="line">
              <a:avLst/>
            </a:prstGeom>
            <a:ln w="6350"/>
          </p:spPr>
          <p:style>
            <a:lnRef idx="1">
              <a:schemeClr val="accent1"/>
            </a:lnRef>
            <a:fillRef idx="0">
              <a:schemeClr val="accent1"/>
            </a:fillRef>
            <a:effectRef idx="0">
              <a:schemeClr val="accent1"/>
            </a:effectRef>
            <a:fontRef idx="minor">
              <a:schemeClr val="tx1"/>
            </a:fontRef>
          </p:style>
        </p:cxnSp>
      </p:grpSp>
      <p:pic>
        <p:nvPicPr>
          <p:cNvPr id="53" name="Picture 52" descr="Text&#10;&#10;Description automatically generated with medium confidence">
            <a:extLst>
              <a:ext uri="{FF2B5EF4-FFF2-40B4-BE49-F238E27FC236}">
                <a16:creationId xmlns:a16="http://schemas.microsoft.com/office/drawing/2014/main" id="{CEE3DFC1-DE21-40D3-84F2-35F59FF19E69}"/>
              </a:ext>
            </a:extLst>
          </p:cNvPr>
          <p:cNvPicPr>
            <a:picLocks noChangeAspect="1"/>
          </p:cNvPicPr>
          <p:nvPr/>
        </p:nvPicPr>
        <p:blipFill>
          <a:blip r:embed="rId4"/>
          <a:stretch>
            <a:fillRect/>
          </a:stretch>
        </p:blipFill>
        <p:spPr>
          <a:xfrm>
            <a:off x="5929544" y="5342860"/>
            <a:ext cx="1210377" cy="6428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ight Bracket 110">
            <a:extLst>
              <a:ext uri="{FF2B5EF4-FFF2-40B4-BE49-F238E27FC236}">
                <a16:creationId xmlns:a16="http://schemas.microsoft.com/office/drawing/2014/main" id="{82B6ED22-521F-470A-86F5-63FF02C58F16}"/>
              </a:ext>
            </a:extLst>
          </p:cNvPr>
          <p:cNvSpPr/>
          <p:nvPr/>
        </p:nvSpPr>
        <p:spPr>
          <a:xfrm rot="5400000">
            <a:off x="1262780" y="3299963"/>
            <a:ext cx="1339408" cy="2280998"/>
          </a:xfrm>
          <a:prstGeom prst="rightBracket">
            <a:avLst>
              <a:gd name="adj" fmla="val 0"/>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2" name="Rectangle 10">
            <a:extLst>
              <a:ext uri="{FF2B5EF4-FFF2-40B4-BE49-F238E27FC236}">
                <a16:creationId xmlns:a16="http://schemas.microsoft.com/office/drawing/2014/main" id="{1D30A99F-BC99-4011-B194-3A1AD41F2DC2}"/>
              </a:ext>
            </a:extLst>
          </p:cNvPr>
          <p:cNvSpPr>
            <a:spLocks noChangeArrowheads="1"/>
          </p:cNvSpPr>
          <p:nvPr/>
        </p:nvSpPr>
        <p:spPr bwMode="auto">
          <a:xfrm>
            <a:off x="1175987" y="2215242"/>
            <a:ext cx="310896" cy="1192679"/>
          </a:xfrm>
          <a:prstGeom prst="rect">
            <a:avLst/>
          </a:prstGeom>
          <a:solidFill>
            <a:srgbClr val="77B6C9"/>
          </a:solidFill>
          <a:ln w="9525">
            <a:noFill/>
            <a:miter lim="800000"/>
            <a:headEnd/>
            <a:tailEnd/>
          </a:ln>
        </p:spPr>
        <p:txBody>
          <a:bodyPr lIns="0" tIns="45720" rIns="0" anchor="t" anchorCtr="0"/>
          <a:lstStyle/>
          <a:p>
            <a:pPr algn="ctr" eaLnBrk="0" hangingPunct="0"/>
            <a:r>
              <a:rPr lang="en-US" sz="750" dirty="0">
                <a:solidFill>
                  <a:schemeClr val="bg1"/>
                </a:solidFill>
                <a:latin typeface="+mn-lt"/>
                <a:cs typeface="Calibri" pitchFamily="34" charset="0"/>
              </a:rPr>
              <a:t>300%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109" name="Rectangle 108">
            <a:extLst>
              <a:ext uri="{FF2B5EF4-FFF2-40B4-BE49-F238E27FC236}">
                <a16:creationId xmlns:a16="http://schemas.microsoft.com/office/drawing/2014/main" id="{7B0F8990-FB02-45E4-A5B5-0EB4CF177D5F}"/>
              </a:ext>
            </a:extLst>
          </p:cNvPr>
          <p:cNvSpPr/>
          <p:nvPr/>
        </p:nvSpPr>
        <p:spPr>
          <a:xfrm>
            <a:off x="852710" y="1705877"/>
            <a:ext cx="7756480" cy="5095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MAY BE ELIGIBLE FOR ADVANCE PREMIUM TAX CREDITS FOR A QUALIFIED HEALTH PLAN</a:t>
            </a:r>
          </a:p>
        </p:txBody>
      </p:sp>
      <p:sp>
        <p:nvSpPr>
          <p:cNvPr id="312" name="Rectangle 10">
            <a:extLst>
              <a:ext uri="{FF2B5EF4-FFF2-40B4-BE49-F238E27FC236}">
                <a16:creationId xmlns:a16="http://schemas.microsoft.com/office/drawing/2014/main" id="{779A47E5-AE4B-4B86-AE4F-10FCEF38EB60}"/>
              </a:ext>
            </a:extLst>
          </p:cNvPr>
          <p:cNvSpPr>
            <a:spLocks noChangeArrowheads="1"/>
          </p:cNvSpPr>
          <p:nvPr/>
        </p:nvSpPr>
        <p:spPr bwMode="auto">
          <a:xfrm>
            <a:off x="1499263" y="2215243"/>
            <a:ext cx="310896" cy="1536192"/>
          </a:xfrm>
          <a:prstGeom prst="rect">
            <a:avLst/>
          </a:prstGeom>
          <a:solidFill>
            <a:srgbClr val="6BB23E"/>
          </a:solidFill>
          <a:ln w="9525">
            <a:noFill/>
            <a:miter lim="800000"/>
            <a:headEnd/>
            <a:tailEnd/>
          </a:ln>
        </p:spPr>
        <p:txBody>
          <a:bodyPr lIns="0" tIns="45720" rIns="0" anchor="t" anchorCtr="0"/>
          <a:lstStyle/>
          <a:p>
            <a:pPr algn="ctr" eaLnBrk="0" hangingPunct="0"/>
            <a:r>
              <a:rPr lang="en-US" sz="750" dirty="0">
                <a:solidFill>
                  <a:schemeClr val="bg1"/>
                </a:solidFill>
                <a:latin typeface="+mn-lt"/>
                <a:cs typeface="Calibri" pitchFamily="34" charset="0"/>
              </a:rPr>
              <a:t>300%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146" name="Rectangle 8"/>
          <p:cNvSpPr>
            <a:spLocks noGrp="1" noChangeArrowheads="1"/>
          </p:cNvSpPr>
          <p:nvPr>
            <p:ph type="title"/>
          </p:nvPr>
        </p:nvSpPr>
        <p:spPr/>
        <p:txBody>
          <a:bodyPr/>
          <a:lstStyle/>
          <a:p>
            <a:r>
              <a:rPr lang="en-US" dirty="0"/>
              <a:t>MASSHEALTH INCOME LIMITS VARY FOR DIFFERENT AGES AND ELIGIBILITY GROUPS</a:t>
            </a:r>
            <a:r>
              <a:rPr lang="en-US" baseline="30000" dirty="0"/>
              <a:t>1</a:t>
            </a:r>
          </a:p>
        </p:txBody>
      </p:sp>
      <p:sp>
        <p:nvSpPr>
          <p:cNvPr id="212" name="Slide Number Placeholder 153"/>
          <p:cNvSpPr>
            <a:spLocks noGrp="1"/>
          </p:cNvSpPr>
          <p:nvPr>
            <p:ph type="sldNum" sz="quarter" idx="10"/>
          </p:nvPr>
        </p:nvSpPr>
        <p:spPr/>
        <p:txBody>
          <a:bodyPr/>
          <a:lstStyle/>
          <a:p>
            <a:fld id="{B8738A8D-B03E-4C9C-AB40-1432D0977113}" type="slidenum">
              <a:rPr lang="en-US" smtClean="0"/>
              <a:pPr/>
              <a:t>9</a:t>
            </a:fld>
            <a:endParaRPr lang="en-US" dirty="0"/>
          </a:p>
        </p:txBody>
      </p:sp>
      <p:sp>
        <p:nvSpPr>
          <p:cNvPr id="153" name="Rectangle 10"/>
          <p:cNvSpPr>
            <a:spLocks noChangeArrowheads="1"/>
          </p:cNvSpPr>
          <p:nvPr/>
        </p:nvSpPr>
        <p:spPr bwMode="auto">
          <a:xfrm>
            <a:off x="1175987" y="2992483"/>
            <a:ext cx="310896" cy="758952"/>
          </a:xfrm>
          <a:prstGeom prst="rect">
            <a:avLst/>
          </a:prstGeom>
          <a:solidFill>
            <a:srgbClr val="005F85"/>
          </a:solidFill>
          <a:ln w="9525">
            <a:noFill/>
            <a:miter lim="800000"/>
            <a:headEnd/>
            <a:tailEnd/>
          </a:ln>
        </p:spPr>
        <p:txBody>
          <a:bodyPr lIns="0" tIns="45720" rIns="0"/>
          <a:lstStyle/>
          <a:p>
            <a:pPr algn="ctr" eaLnBrk="0" hangingPunct="0"/>
            <a:r>
              <a:rPr lang="en-US" sz="750" b="1" dirty="0">
                <a:solidFill>
                  <a:schemeClr val="bg1"/>
                </a:solidFill>
                <a:latin typeface="+mn-lt"/>
              </a:rPr>
              <a:t>150%</a:t>
            </a:r>
            <a:br>
              <a:rPr lang="en-US" sz="750" b="1" dirty="0">
                <a:solidFill>
                  <a:schemeClr val="bg1"/>
                </a:solidFill>
                <a:latin typeface="+mn-lt"/>
              </a:rPr>
            </a:br>
            <a:endParaRPr lang="en-US" sz="750" b="1" dirty="0">
              <a:solidFill>
                <a:schemeClr val="bg1"/>
              </a:solidFill>
              <a:latin typeface="+mn-lt"/>
            </a:endParaRPr>
          </a:p>
        </p:txBody>
      </p:sp>
      <p:sp>
        <p:nvSpPr>
          <p:cNvPr id="159" name="Line 46"/>
          <p:cNvSpPr>
            <a:spLocks noChangeShapeType="1"/>
          </p:cNvSpPr>
          <p:nvPr/>
        </p:nvSpPr>
        <p:spPr bwMode="auto">
          <a:xfrm>
            <a:off x="787816" y="1698773"/>
            <a:ext cx="0" cy="2051060"/>
          </a:xfrm>
          <a:prstGeom prst="line">
            <a:avLst/>
          </a:prstGeom>
          <a:noFill/>
          <a:ln w="9525">
            <a:solidFill>
              <a:srgbClr val="000000"/>
            </a:solidFill>
            <a:round/>
            <a:headEnd/>
            <a:tailEnd/>
          </a:ln>
        </p:spPr>
        <p:txBody>
          <a:bodyPr/>
          <a:lstStyle/>
          <a:p>
            <a:endParaRPr lang="en-US" dirty="0">
              <a:latin typeface="+mn-lt"/>
            </a:endParaRPr>
          </a:p>
        </p:txBody>
      </p:sp>
      <p:sp>
        <p:nvSpPr>
          <p:cNvPr id="174" name="Rectangle 69"/>
          <p:cNvSpPr>
            <a:spLocks noChangeArrowheads="1"/>
          </p:cNvSpPr>
          <p:nvPr/>
        </p:nvSpPr>
        <p:spPr bwMode="auto">
          <a:xfrm>
            <a:off x="852710" y="3770757"/>
            <a:ext cx="320040" cy="200055"/>
          </a:xfrm>
          <a:prstGeom prst="rect">
            <a:avLst/>
          </a:prstGeom>
          <a:noFill/>
          <a:ln w="9525">
            <a:noFill/>
            <a:miter lim="800000"/>
            <a:headEnd/>
            <a:tailEnd/>
          </a:ln>
        </p:spPr>
        <p:txBody>
          <a:bodyPr wrap="none" lIns="0" rIns="0">
            <a:noAutofit/>
          </a:bodyPr>
          <a:lstStyle/>
          <a:p>
            <a:pPr algn="ctr"/>
            <a:r>
              <a:rPr lang="en-US" sz="750" b="1" dirty="0">
                <a:latin typeface="+mn-lt"/>
              </a:rPr>
              <a:t>0</a:t>
            </a:r>
          </a:p>
        </p:txBody>
      </p:sp>
      <p:sp>
        <p:nvSpPr>
          <p:cNvPr id="175" name="Rectangle 70"/>
          <p:cNvSpPr>
            <a:spLocks noChangeArrowheads="1"/>
          </p:cNvSpPr>
          <p:nvPr/>
        </p:nvSpPr>
        <p:spPr bwMode="auto">
          <a:xfrm>
            <a:off x="1172037" y="3770757"/>
            <a:ext cx="320040" cy="200055"/>
          </a:xfrm>
          <a:prstGeom prst="rect">
            <a:avLst/>
          </a:prstGeom>
          <a:noFill/>
          <a:ln w="9525">
            <a:noFill/>
            <a:miter lim="800000"/>
            <a:headEnd/>
            <a:tailEnd/>
          </a:ln>
        </p:spPr>
        <p:txBody>
          <a:bodyPr wrap="square" lIns="0" rIns="0">
            <a:noAutofit/>
          </a:bodyPr>
          <a:lstStyle/>
          <a:p>
            <a:pPr algn="ctr"/>
            <a:r>
              <a:rPr lang="en-US" sz="750" b="1" dirty="0">
                <a:latin typeface="+mn-lt"/>
              </a:rPr>
              <a:t>1–18</a:t>
            </a:r>
          </a:p>
        </p:txBody>
      </p:sp>
      <p:sp>
        <p:nvSpPr>
          <p:cNvPr id="176" name="Rectangle 71"/>
          <p:cNvSpPr>
            <a:spLocks noChangeArrowheads="1"/>
          </p:cNvSpPr>
          <p:nvPr/>
        </p:nvSpPr>
        <p:spPr bwMode="auto">
          <a:xfrm>
            <a:off x="1489535" y="3770757"/>
            <a:ext cx="320040" cy="200055"/>
          </a:xfrm>
          <a:prstGeom prst="rect">
            <a:avLst/>
          </a:prstGeom>
          <a:noFill/>
          <a:ln w="9525" algn="ctr">
            <a:noFill/>
            <a:miter lim="800000"/>
            <a:headEnd/>
            <a:tailEnd/>
          </a:ln>
        </p:spPr>
        <p:txBody>
          <a:bodyPr wrap="square" lIns="0" rIns="0">
            <a:noAutofit/>
          </a:bodyPr>
          <a:lstStyle/>
          <a:p>
            <a:pPr algn="ctr"/>
            <a:r>
              <a:rPr lang="en-US" sz="750" b="1" dirty="0">
                <a:latin typeface="+mn-lt"/>
              </a:rPr>
              <a:t>19–20</a:t>
            </a:r>
          </a:p>
        </p:txBody>
      </p:sp>
      <p:sp>
        <p:nvSpPr>
          <p:cNvPr id="177" name="Line 81"/>
          <p:cNvSpPr>
            <a:spLocks noChangeShapeType="1"/>
          </p:cNvSpPr>
          <p:nvPr/>
        </p:nvSpPr>
        <p:spPr bwMode="auto">
          <a:xfrm flipV="1">
            <a:off x="852710" y="3943004"/>
            <a:ext cx="960120" cy="0"/>
          </a:xfrm>
          <a:prstGeom prst="line">
            <a:avLst/>
          </a:prstGeom>
          <a:noFill/>
          <a:ln w="6350">
            <a:solidFill>
              <a:schemeClr val="tx1"/>
            </a:solidFill>
            <a:round/>
            <a:headEnd/>
            <a:tailEnd/>
          </a:ln>
        </p:spPr>
        <p:txBody>
          <a:bodyPr/>
          <a:lstStyle/>
          <a:p>
            <a:endParaRPr lang="en-US" sz="750" b="1" dirty="0">
              <a:latin typeface="+mn-lt"/>
            </a:endParaRPr>
          </a:p>
        </p:txBody>
      </p:sp>
      <p:sp>
        <p:nvSpPr>
          <p:cNvPr id="178" name="Text Box 82"/>
          <p:cNvSpPr txBox="1">
            <a:spLocks noChangeArrowheads="1"/>
          </p:cNvSpPr>
          <p:nvPr/>
        </p:nvSpPr>
        <p:spPr bwMode="auto">
          <a:xfrm>
            <a:off x="875570" y="3975220"/>
            <a:ext cx="914400" cy="115416"/>
          </a:xfrm>
          <a:prstGeom prst="rect">
            <a:avLst/>
          </a:prstGeom>
          <a:noFill/>
          <a:ln w="9525">
            <a:noFill/>
            <a:miter lim="800000"/>
            <a:headEnd/>
            <a:tailEnd/>
          </a:ln>
        </p:spPr>
        <p:txBody>
          <a:bodyPr wrap="square" lIns="45720" tIns="0" rIns="45720" bIns="0">
            <a:spAutoFit/>
          </a:bodyPr>
          <a:lstStyle/>
          <a:p>
            <a:pPr algn="ctr"/>
            <a:r>
              <a:rPr lang="en-US" sz="750" b="1" dirty="0">
                <a:latin typeface="+mn-lt"/>
              </a:rPr>
              <a:t>AGE IN YEARS</a:t>
            </a:r>
          </a:p>
        </p:txBody>
      </p:sp>
      <p:grpSp>
        <p:nvGrpSpPr>
          <p:cNvPr id="106" name="Group 105">
            <a:extLst>
              <a:ext uri="{FF2B5EF4-FFF2-40B4-BE49-F238E27FC236}">
                <a16:creationId xmlns:a16="http://schemas.microsoft.com/office/drawing/2014/main" id="{76EAB624-402B-4D84-B907-A01D61FADD22}"/>
              </a:ext>
            </a:extLst>
          </p:cNvPr>
          <p:cNvGrpSpPr/>
          <p:nvPr/>
        </p:nvGrpSpPr>
        <p:grpSpPr>
          <a:xfrm>
            <a:off x="6937107" y="2215243"/>
            <a:ext cx="457201" cy="1536192"/>
            <a:chOff x="6819704" y="2870409"/>
            <a:chExt cx="457201" cy="1536192"/>
          </a:xfrm>
        </p:grpSpPr>
        <p:sp>
          <p:nvSpPr>
            <p:cNvPr id="200" name="Rectangle 125"/>
            <p:cNvSpPr>
              <a:spLocks noChangeArrowheads="1"/>
            </p:cNvSpPr>
            <p:nvPr/>
          </p:nvSpPr>
          <p:spPr bwMode="auto">
            <a:xfrm>
              <a:off x="6819704"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mn-lt"/>
                  <a:cs typeface="Calibri" pitchFamily="34" charset="0"/>
                </a:rPr>
                <a:t>300%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199" name="Rectangle 123"/>
            <p:cNvSpPr>
              <a:spLocks noChangeArrowheads="1"/>
            </p:cNvSpPr>
            <p:nvPr/>
          </p:nvSpPr>
          <p:spPr bwMode="auto">
            <a:xfrm>
              <a:off x="6819705" y="3126441"/>
              <a:ext cx="457200" cy="1280160"/>
            </a:xfrm>
            <a:prstGeom prst="rect">
              <a:avLst/>
            </a:prstGeom>
            <a:solidFill>
              <a:srgbClr val="005F85"/>
            </a:solidFill>
            <a:ln w="9525">
              <a:noFill/>
              <a:miter lim="800000"/>
              <a:headEnd/>
              <a:tailEnd/>
            </a:ln>
          </p:spPr>
          <p:txBody>
            <a:bodyPr lIns="0" tIns="45720" rIns="0"/>
            <a:lstStyle/>
            <a:p>
              <a:pPr algn="ctr" eaLnBrk="0" hangingPunct="0"/>
              <a:r>
                <a:rPr lang="en-US" sz="750" b="1" dirty="0">
                  <a:solidFill>
                    <a:schemeClr val="bg1"/>
                  </a:solidFill>
                  <a:latin typeface="+mn-lt"/>
                </a:rPr>
                <a:t>250%</a:t>
              </a:r>
              <a:br>
                <a:rPr lang="en-US" sz="750" b="1" dirty="0">
                  <a:solidFill>
                    <a:schemeClr val="bg1"/>
                  </a:solidFill>
                  <a:latin typeface="+mn-lt"/>
                </a:rPr>
              </a:br>
              <a:endParaRPr lang="en-US" sz="750" b="1" dirty="0">
                <a:solidFill>
                  <a:schemeClr val="bg1"/>
                </a:solidFill>
                <a:latin typeface="+mn-lt"/>
              </a:endParaRPr>
            </a:p>
          </p:txBody>
        </p:sp>
      </p:grpSp>
      <p:sp>
        <p:nvSpPr>
          <p:cNvPr id="202" name="Rectangle 130"/>
          <p:cNvSpPr>
            <a:spLocks noChangeArrowheads="1"/>
          </p:cNvSpPr>
          <p:nvPr/>
        </p:nvSpPr>
        <p:spPr bwMode="auto">
          <a:xfrm>
            <a:off x="7554028" y="2581003"/>
            <a:ext cx="457200" cy="1170432"/>
          </a:xfrm>
          <a:prstGeom prst="rect">
            <a:avLst/>
          </a:prstGeom>
          <a:solidFill>
            <a:srgbClr val="005F85"/>
          </a:solidFill>
          <a:ln w="9525">
            <a:noFill/>
            <a:miter lim="800000"/>
            <a:headEnd/>
            <a:tailEnd/>
          </a:ln>
        </p:spPr>
        <p:txBody>
          <a:bodyPr lIns="0" tIns="45720" rIns="0"/>
          <a:lstStyle/>
          <a:p>
            <a:pPr algn="ctr" eaLnBrk="0" hangingPunct="0">
              <a:defRPr/>
            </a:pPr>
            <a:r>
              <a:rPr lang="en-US" sz="750" b="1" dirty="0">
                <a:solidFill>
                  <a:schemeClr val="bg1"/>
                </a:solidFill>
                <a:latin typeface="+mn-lt"/>
              </a:rPr>
              <a:t>223%</a:t>
            </a:r>
            <a:br>
              <a:rPr lang="en-US" sz="750" b="1" dirty="0">
                <a:solidFill>
                  <a:schemeClr val="bg1"/>
                </a:solidFill>
                <a:latin typeface="+mn-lt"/>
              </a:rPr>
            </a:br>
            <a:endParaRPr lang="en-US" sz="750" b="1" dirty="0">
              <a:solidFill>
                <a:schemeClr val="bg1"/>
              </a:solidFill>
              <a:latin typeface="+mn-lt"/>
            </a:endParaRPr>
          </a:p>
        </p:txBody>
      </p:sp>
      <p:grpSp>
        <p:nvGrpSpPr>
          <p:cNvPr id="104" name="Group 103">
            <a:extLst>
              <a:ext uri="{FF2B5EF4-FFF2-40B4-BE49-F238E27FC236}">
                <a16:creationId xmlns:a16="http://schemas.microsoft.com/office/drawing/2014/main" id="{5DC8CD04-A019-4FDB-926D-313B858A0BF5}"/>
              </a:ext>
            </a:extLst>
          </p:cNvPr>
          <p:cNvGrpSpPr/>
          <p:nvPr/>
        </p:nvGrpSpPr>
        <p:grpSpPr>
          <a:xfrm>
            <a:off x="5703258" y="2215243"/>
            <a:ext cx="457201" cy="1536192"/>
            <a:chOff x="5875064" y="2870409"/>
            <a:chExt cx="457201" cy="1536192"/>
          </a:xfrm>
        </p:grpSpPr>
        <p:sp>
          <p:nvSpPr>
            <p:cNvPr id="206" name="Rectangle 142"/>
            <p:cNvSpPr>
              <a:spLocks noChangeArrowheads="1"/>
            </p:cNvSpPr>
            <p:nvPr/>
          </p:nvSpPr>
          <p:spPr bwMode="auto">
            <a:xfrm>
              <a:off x="5875064"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mn-lt"/>
                  <a:cs typeface="Calibri" pitchFamily="34" charset="0"/>
                </a:rPr>
                <a:t>300%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205" name="Rectangle 140"/>
            <p:cNvSpPr>
              <a:spLocks noChangeArrowheads="1"/>
            </p:cNvSpPr>
            <p:nvPr/>
          </p:nvSpPr>
          <p:spPr bwMode="auto">
            <a:xfrm>
              <a:off x="5875065" y="3729945"/>
              <a:ext cx="457200" cy="676656"/>
            </a:xfrm>
            <a:prstGeom prst="rect">
              <a:avLst/>
            </a:prstGeom>
            <a:solidFill>
              <a:srgbClr val="005F85"/>
            </a:solidFill>
            <a:ln w="9525">
              <a:noFill/>
              <a:miter lim="800000"/>
              <a:headEnd/>
              <a:tailEnd/>
            </a:ln>
          </p:spPr>
          <p:txBody>
            <a:bodyPr lIns="0" tIns="45720" rIns="0" anchor="t" anchorCtr="0"/>
            <a:lstStyle/>
            <a:p>
              <a:pPr algn="ctr" eaLnBrk="0" hangingPunct="0"/>
              <a:r>
                <a:rPr lang="en-US" sz="750" b="1" dirty="0">
                  <a:solidFill>
                    <a:srgbClr val="FFFFFF"/>
                  </a:solidFill>
                  <a:latin typeface="+mn-lt"/>
                </a:rPr>
                <a:t>133%</a:t>
              </a:r>
              <a:br>
                <a:rPr lang="en-US" sz="750" b="1" dirty="0">
                  <a:solidFill>
                    <a:srgbClr val="FFFFFF"/>
                  </a:solidFill>
                  <a:latin typeface="+mn-lt"/>
                </a:rPr>
              </a:br>
              <a:endParaRPr lang="en-US" sz="750" b="1" dirty="0">
                <a:solidFill>
                  <a:srgbClr val="FFFFFF"/>
                </a:solidFill>
                <a:latin typeface="+mn-lt"/>
              </a:endParaRPr>
            </a:p>
          </p:txBody>
        </p:sp>
      </p:grpSp>
      <p:grpSp>
        <p:nvGrpSpPr>
          <p:cNvPr id="105" name="Group 104">
            <a:extLst>
              <a:ext uri="{FF2B5EF4-FFF2-40B4-BE49-F238E27FC236}">
                <a16:creationId xmlns:a16="http://schemas.microsoft.com/office/drawing/2014/main" id="{269B2224-B63A-4CCA-BFF0-EA67C5F67E3D}"/>
              </a:ext>
            </a:extLst>
          </p:cNvPr>
          <p:cNvGrpSpPr/>
          <p:nvPr/>
        </p:nvGrpSpPr>
        <p:grpSpPr>
          <a:xfrm>
            <a:off x="6320183" y="2215243"/>
            <a:ext cx="457200" cy="1536192"/>
            <a:chOff x="6345902" y="2870409"/>
            <a:chExt cx="457200" cy="1536192"/>
          </a:xfrm>
        </p:grpSpPr>
        <p:sp>
          <p:nvSpPr>
            <p:cNvPr id="211" name="Rectangle 145"/>
            <p:cNvSpPr>
              <a:spLocks noChangeArrowheads="1"/>
            </p:cNvSpPr>
            <p:nvPr/>
          </p:nvSpPr>
          <p:spPr bwMode="auto">
            <a:xfrm>
              <a:off x="6345902"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mn-lt"/>
                  <a:cs typeface="Calibri" pitchFamily="34" charset="0"/>
                </a:rPr>
                <a:t>300%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210" name="Rectangle 144"/>
            <p:cNvSpPr>
              <a:spLocks noChangeArrowheads="1"/>
            </p:cNvSpPr>
            <p:nvPr/>
          </p:nvSpPr>
          <p:spPr bwMode="auto">
            <a:xfrm>
              <a:off x="6347406" y="3382473"/>
              <a:ext cx="455696" cy="1024128"/>
            </a:xfrm>
            <a:prstGeom prst="rect">
              <a:avLst/>
            </a:prstGeom>
            <a:solidFill>
              <a:srgbClr val="005F85"/>
            </a:solidFill>
            <a:ln w="9525">
              <a:noFill/>
              <a:miter lim="800000"/>
              <a:headEnd/>
              <a:tailEnd/>
            </a:ln>
          </p:spPr>
          <p:txBody>
            <a:bodyPr lIns="0" tIns="45720" rIns="0"/>
            <a:lstStyle/>
            <a:p>
              <a:pPr algn="ctr" eaLnBrk="0" hangingPunct="0"/>
              <a:r>
                <a:rPr lang="en-US" sz="750" b="1" dirty="0">
                  <a:solidFill>
                    <a:schemeClr val="bg1"/>
                  </a:solidFill>
                  <a:latin typeface="+mn-lt"/>
                </a:rPr>
                <a:t>200%</a:t>
              </a:r>
              <a:br>
                <a:rPr lang="en-US" sz="750" b="1" dirty="0">
                  <a:solidFill>
                    <a:schemeClr val="bg1"/>
                  </a:solidFill>
                  <a:latin typeface="+mn-lt"/>
                </a:rPr>
              </a:br>
              <a:endParaRPr lang="en-US" sz="750" b="1" dirty="0">
                <a:solidFill>
                  <a:schemeClr val="bg1"/>
                </a:solidFill>
                <a:latin typeface="+mn-lt"/>
              </a:endParaRPr>
            </a:p>
          </p:txBody>
        </p:sp>
      </p:grpSp>
      <p:sp>
        <p:nvSpPr>
          <p:cNvPr id="220" name="Rectangle 10"/>
          <p:cNvSpPr>
            <a:spLocks noChangeArrowheads="1"/>
          </p:cNvSpPr>
          <p:nvPr/>
        </p:nvSpPr>
        <p:spPr bwMode="auto">
          <a:xfrm>
            <a:off x="1499263" y="2992483"/>
            <a:ext cx="310896" cy="758952"/>
          </a:xfrm>
          <a:prstGeom prst="rect">
            <a:avLst/>
          </a:prstGeom>
          <a:solidFill>
            <a:srgbClr val="005F85"/>
          </a:solidFill>
          <a:ln w="9525">
            <a:noFill/>
            <a:miter lim="800000"/>
            <a:headEnd/>
            <a:tailEnd/>
          </a:ln>
        </p:spPr>
        <p:txBody>
          <a:bodyPr lIns="0" tIns="45720" rIns="0"/>
          <a:lstStyle/>
          <a:p>
            <a:pPr algn="ctr" eaLnBrk="0" hangingPunct="0"/>
            <a:r>
              <a:rPr lang="en-US" sz="750" b="1" dirty="0">
                <a:solidFill>
                  <a:schemeClr val="bg1"/>
                </a:solidFill>
                <a:latin typeface="+mn-lt"/>
              </a:rPr>
              <a:t>150%</a:t>
            </a:r>
            <a:br>
              <a:rPr lang="en-US" sz="750" b="1" dirty="0">
                <a:solidFill>
                  <a:schemeClr val="bg1"/>
                </a:solidFill>
                <a:latin typeface="+mn-lt"/>
              </a:rPr>
            </a:br>
            <a:endParaRPr lang="en-US" sz="750" b="1" dirty="0">
              <a:solidFill>
                <a:schemeClr val="bg1"/>
              </a:solidFill>
              <a:latin typeface="+mn-lt"/>
            </a:endParaRPr>
          </a:p>
        </p:txBody>
      </p:sp>
      <p:grpSp>
        <p:nvGrpSpPr>
          <p:cNvPr id="103" name="Group 102">
            <a:extLst>
              <a:ext uri="{FF2B5EF4-FFF2-40B4-BE49-F238E27FC236}">
                <a16:creationId xmlns:a16="http://schemas.microsoft.com/office/drawing/2014/main" id="{1CA1D4CC-AD07-4E07-AFCC-106AD45EEC56}"/>
              </a:ext>
            </a:extLst>
          </p:cNvPr>
          <p:cNvGrpSpPr/>
          <p:nvPr/>
        </p:nvGrpSpPr>
        <p:grpSpPr>
          <a:xfrm>
            <a:off x="5085473" y="2215243"/>
            <a:ext cx="458061" cy="1536192"/>
            <a:chOff x="5401262" y="2870409"/>
            <a:chExt cx="458061" cy="1536192"/>
          </a:xfrm>
        </p:grpSpPr>
        <p:sp>
          <p:nvSpPr>
            <p:cNvPr id="227" name="Rectangle 142"/>
            <p:cNvSpPr>
              <a:spLocks noChangeArrowheads="1"/>
            </p:cNvSpPr>
            <p:nvPr/>
          </p:nvSpPr>
          <p:spPr bwMode="auto">
            <a:xfrm>
              <a:off x="5402123"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mn-lt"/>
                  <a:cs typeface="Calibri" pitchFamily="34" charset="0"/>
                </a:rPr>
                <a:t>300%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221" name="Rectangle 41"/>
            <p:cNvSpPr>
              <a:spLocks noChangeArrowheads="1"/>
            </p:cNvSpPr>
            <p:nvPr/>
          </p:nvSpPr>
          <p:spPr bwMode="auto">
            <a:xfrm>
              <a:off x="5401262" y="3729945"/>
              <a:ext cx="457200" cy="676656"/>
            </a:xfrm>
            <a:prstGeom prst="rect">
              <a:avLst/>
            </a:prstGeom>
            <a:solidFill>
              <a:srgbClr val="005F85"/>
            </a:solidFill>
            <a:ln w="9525">
              <a:noFill/>
              <a:miter lim="800000"/>
              <a:headEnd/>
              <a:tailEnd/>
            </a:ln>
          </p:spPr>
          <p:txBody>
            <a:bodyPr lIns="0" tIns="45720" rIns="0" anchor="t" anchorCtr="0"/>
            <a:lstStyle/>
            <a:p>
              <a:pPr algn="ctr" eaLnBrk="0" hangingPunct="0"/>
              <a:r>
                <a:rPr lang="en-US" sz="750" b="1" dirty="0">
                  <a:solidFill>
                    <a:srgbClr val="FFFFFF"/>
                  </a:solidFill>
                  <a:latin typeface="+mn-lt"/>
                </a:rPr>
                <a:t>133%</a:t>
              </a:r>
              <a:br>
                <a:rPr lang="en-US" sz="750" b="1" dirty="0">
                  <a:solidFill>
                    <a:srgbClr val="FFFFFF"/>
                  </a:solidFill>
                  <a:latin typeface="+mn-lt"/>
                </a:rPr>
              </a:br>
              <a:endParaRPr lang="en-US" sz="750" b="1" dirty="0">
                <a:solidFill>
                  <a:srgbClr val="FFFFFF"/>
                </a:solidFill>
                <a:latin typeface="+mn-lt"/>
              </a:endParaRPr>
            </a:p>
          </p:txBody>
        </p:sp>
      </p:grpSp>
      <p:grpSp>
        <p:nvGrpSpPr>
          <p:cNvPr id="102" name="Group 101">
            <a:extLst>
              <a:ext uri="{FF2B5EF4-FFF2-40B4-BE49-F238E27FC236}">
                <a16:creationId xmlns:a16="http://schemas.microsoft.com/office/drawing/2014/main" id="{EFBE3FE2-591A-4979-91FB-037985227EE8}"/>
              </a:ext>
            </a:extLst>
          </p:cNvPr>
          <p:cNvGrpSpPr/>
          <p:nvPr/>
        </p:nvGrpSpPr>
        <p:grpSpPr>
          <a:xfrm>
            <a:off x="3851625" y="2215243"/>
            <a:ext cx="457200" cy="1536192"/>
            <a:chOff x="4456896" y="2870409"/>
            <a:chExt cx="457200" cy="1536192"/>
          </a:xfrm>
        </p:grpSpPr>
        <p:sp>
          <p:nvSpPr>
            <p:cNvPr id="228" name="Rectangle 142"/>
            <p:cNvSpPr>
              <a:spLocks noChangeArrowheads="1"/>
            </p:cNvSpPr>
            <p:nvPr/>
          </p:nvSpPr>
          <p:spPr bwMode="auto">
            <a:xfrm>
              <a:off x="4456896"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mn-lt"/>
                  <a:cs typeface="Calibri" pitchFamily="34" charset="0"/>
                </a:rPr>
                <a:t>300%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224" name="Rectangle 42"/>
            <p:cNvSpPr>
              <a:spLocks noChangeArrowheads="1"/>
            </p:cNvSpPr>
            <p:nvPr/>
          </p:nvSpPr>
          <p:spPr bwMode="auto">
            <a:xfrm>
              <a:off x="4456896" y="3382473"/>
              <a:ext cx="457200" cy="1024128"/>
            </a:xfrm>
            <a:prstGeom prst="rect">
              <a:avLst/>
            </a:prstGeom>
            <a:solidFill>
              <a:schemeClr val="accent3"/>
            </a:solidFill>
            <a:ln w="9525">
              <a:noFill/>
              <a:miter lim="800000"/>
              <a:headEnd/>
              <a:tailEnd/>
            </a:ln>
          </p:spPr>
          <p:txBody>
            <a:bodyPr lIns="0" tIns="45720" rIns="0" anchor="t" anchorCtr="0"/>
            <a:lstStyle/>
            <a:p>
              <a:pPr algn="ctr" eaLnBrk="0" hangingPunct="0"/>
              <a:r>
                <a:rPr lang="en-US" sz="750" dirty="0">
                  <a:solidFill>
                    <a:schemeClr val="bg1"/>
                  </a:solidFill>
                  <a:latin typeface="+mn-lt"/>
                  <a:cs typeface="Calibri" pitchFamily="34" charset="0"/>
                </a:rPr>
                <a:t>200%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136" name="Rectangle 41"/>
            <p:cNvSpPr>
              <a:spLocks noChangeArrowheads="1"/>
            </p:cNvSpPr>
            <p:nvPr/>
          </p:nvSpPr>
          <p:spPr bwMode="auto">
            <a:xfrm>
              <a:off x="4456896" y="3729945"/>
              <a:ext cx="457200" cy="676656"/>
            </a:xfrm>
            <a:prstGeom prst="rect">
              <a:avLst/>
            </a:prstGeom>
            <a:solidFill>
              <a:srgbClr val="005F85"/>
            </a:solidFill>
            <a:ln w="9525">
              <a:noFill/>
              <a:miter lim="800000"/>
              <a:headEnd/>
              <a:tailEnd/>
            </a:ln>
          </p:spPr>
          <p:txBody>
            <a:bodyPr lIns="0" tIns="45720" rIns="0" anchor="t" anchorCtr="0"/>
            <a:lstStyle/>
            <a:p>
              <a:pPr lvl="0" algn="ctr" eaLnBrk="0" hangingPunct="0"/>
              <a:r>
                <a:rPr lang="en-US" sz="750" b="1" dirty="0">
                  <a:solidFill>
                    <a:srgbClr val="FFFFFF"/>
                  </a:solidFill>
                  <a:latin typeface="+mn-lt"/>
                </a:rPr>
                <a:t>133%</a:t>
              </a:r>
              <a:br>
                <a:rPr lang="en-US" sz="750" b="1" dirty="0">
                  <a:solidFill>
                    <a:srgbClr val="FFFFFF"/>
                  </a:solidFill>
                  <a:latin typeface="+mn-lt"/>
                </a:rPr>
              </a:br>
              <a:endParaRPr lang="en-US" sz="750" b="1" dirty="0">
                <a:solidFill>
                  <a:srgbClr val="FFFFFF"/>
                </a:solidFill>
                <a:latin typeface="+mn-lt"/>
              </a:endParaRPr>
            </a:p>
          </p:txBody>
        </p:sp>
      </p:grpSp>
      <p:grpSp>
        <p:nvGrpSpPr>
          <p:cNvPr id="100" name="Group 99">
            <a:extLst>
              <a:ext uri="{FF2B5EF4-FFF2-40B4-BE49-F238E27FC236}">
                <a16:creationId xmlns:a16="http://schemas.microsoft.com/office/drawing/2014/main" id="{5DBCE598-4FC4-4260-B072-68DCEE520BCB}"/>
              </a:ext>
            </a:extLst>
          </p:cNvPr>
          <p:cNvGrpSpPr/>
          <p:nvPr/>
        </p:nvGrpSpPr>
        <p:grpSpPr>
          <a:xfrm>
            <a:off x="8151990" y="2215243"/>
            <a:ext cx="457200" cy="1536192"/>
            <a:chOff x="3509418" y="2870409"/>
            <a:chExt cx="457200" cy="1536192"/>
          </a:xfrm>
        </p:grpSpPr>
        <p:sp>
          <p:nvSpPr>
            <p:cNvPr id="229" name="Rectangle 142"/>
            <p:cNvSpPr>
              <a:spLocks noChangeArrowheads="1"/>
            </p:cNvSpPr>
            <p:nvPr/>
          </p:nvSpPr>
          <p:spPr bwMode="auto">
            <a:xfrm>
              <a:off x="3509418"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mn-lt"/>
                  <a:cs typeface="Calibri" pitchFamily="34" charset="0"/>
                </a:rPr>
                <a:t>300%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226" name="Rectangle 42"/>
            <p:cNvSpPr>
              <a:spLocks noChangeArrowheads="1"/>
            </p:cNvSpPr>
            <p:nvPr/>
          </p:nvSpPr>
          <p:spPr bwMode="auto">
            <a:xfrm>
              <a:off x="3509418" y="3729945"/>
              <a:ext cx="457200" cy="676656"/>
            </a:xfrm>
            <a:prstGeom prst="rect">
              <a:avLst/>
            </a:prstGeom>
            <a:solidFill>
              <a:schemeClr val="accent4"/>
            </a:solidFill>
            <a:ln w="9525">
              <a:noFill/>
              <a:miter lim="800000"/>
              <a:headEnd/>
              <a:tailEnd/>
            </a:ln>
          </p:spPr>
          <p:txBody>
            <a:bodyPr lIns="0" tIns="45720" rIns="0"/>
            <a:lstStyle/>
            <a:p>
              <a:pPr algn="ctr" eaLnBrk="0" hangingPunct="0"/>
              <a:r>
                <a:rPr lang="en-US" sz="750" b="1" dirty="0">
                  <a:latin typeface="+mn-lt"/>
                </a:rPr>
                <a:t>133%</a:t>
              </a:r>
              <a:br>
                <a:rPr lang="en-US" sz="750" b="1" dirty="0">
                  <a:latin typeface="+mn-lt"/>
                </a:rPr>
              </a:br>
              <a:endParaRPr lang="en-US" sz="750" b="1" dirty="0">
                <a:latin typeface="+mn-lt"/>
              </a:endParaRPr>
            </a:p>
          </p:txBody>
        </p:sp>
      </p:grpSp>
      <p:grpSp>
        <p:nvGrpSpPr>
          <p:cNvPr id="101" name="Group 100">
            <a:extLst>
              <a:ext uri="{FF2B5EF4-FFF2-40B4-BE49-F238E27FC236}">
                <a16:creationId xmlns:a16="http://schemas.microsoft.com/office/drawing/2014/main" id="{651E4FA8-9C94-4257-9156-E6B9E32F455F}"/>
              </a:ext>
            </a:extLst>
          </p:cNvPr>
          <p:cNvGrpSpPr/>
          <p:nvPr/>
        </p:nvGrpSpPr>
        <p:grpSpPr>
          <a:xfrm>
            <a:off x="3234701" y="2215243"/>
            <a:ext cx="457200" cy="1536192"/>
            <a:chOff x="3983157" y="2870409"/>
            <a:chExt cx="457200" cy="1536192"/>
          </a:xfrm>
        </p:grpSpPr>
        <p:sp>
          <p:nvSpPr>
            <p:cNvPr id="232" name="Rectangle 142"/>
            <p:cNvSpPr>
              <a:spLocks noChangeArrowheads="1"/>
            </p:cNvSpPr>
            <p:nvPr/>
          </p:nvSpPr>
          <p:spPr bwMode="auto">
            <a:xfrm>
              <a:off x="3983157"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mn-lt"/>
                  <a:cs typeface="Calibri" pitchFamily="34" charset="0"/>
                </a:rPr>
                <a:t>300%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231" name="Rectangle 41"/>
            <p:cNvSpPr>
              <a:spLocks noChangeArrowheads="1"/>
            </p:cNvSpPr>
            <p:nvPr/>
          </p:nvSpPr>
          <p:spPr bwMode="auto">
            <a:xfrm>
              <a:off x="3983157" y="3729945"/>
              <a:ext cx="457200" cy="676656"/>
            </a:xfrm>
            <a:prstGeom prst="rect">
              <a:avLst/>
            </a:prstGeom>
            <a:solidFill>
              <a:srgbClr val="005F85"/>
            </a:solidFill>
            <a:ln w="9525">
              <a:noFill/>
              <a:miter lim="800000"/>
              <a:headEnd/>
              <a:tailEnd/>
            </a:ln>
          </p:spPr>
          <p:txBody>
            <a:bodyPr lIns="0" tIns="45720" rIns="0" anchor="t" anchorCtr="0"/>
            <a:lstStyle/>
            <a:p>
              <a:pPr algn="ctr" eaLnBrk="0" hangingPunct="0"/>
              <a:r>
                <a:rPr lang="en-US" sz="750" b="1" dirty="0">
                  <a:solidFill>
                    <a:schemeClr val="bg1"/>
                  </a:solidFill>
                  <a:latin typeface="+mn-lt"/>
                </a:rPr>
                <a:t>133%</a:t>
              </a:r>
              <a:br>
                <a:rPr lang="en-US" sz="750" b="1" dirty="0">
                  <a:solidFill>
                    <a:schemeClr val="bg1"/>
                  </a:solidFill>
                  <a:latin typeface="+mn-lt"/>
                </a:rPr>
              </a:br>
              <a:endParaRPr lang="en-US" sz="750" b="1" dirty="0">
                <a:solidFill>
                  <a:schemeClr val="bg1"/>
                </a:solidFill>
                <a:latin typeface="+mn-lt"/>
              </a:endParaRPr>
            </a:p>
          </p:txBody>
        </p:sp>
      </p:grpSp>
      <p:sp>
        <p:nvSpPr>
          <p:cNvPr id="250" name="TextBox 249"/>
          <p:cNvSpPr txBox="1"/>
          <p:nvPr/>
        </p:nvSpPr>
        <p:spPr>
          <a:xfrm>
            <a:off x="388027" y="1439723"/>
            <a:ext cx="544397" cy="246221"/>
          </a:xfrm>
          <a:prstGeom prst="rect">
            <a:avLst/>
          </a:prstGeom>
          <a:noFill/>
        </p:spPr>
        <p:txBody>
          <a:bodyPr wrap="square" rtlCol="0">
            <a:spAutoFit/>
          </a:bodyPr>
          <a:lstStyle/>
          <a:p>
            <a:r>
              <a:rPr lang="en-US" sz="1000" b="1" dirty="0">
                <a:latin typeface="+mn-lt"/>
              </a:rPr>
              <a:t>FPL</a:t>
            </a:r>
            <a:r>
              <a:rPr lang="en-US" sz="1000" b="1" baseline="30000" dirty="0">
                <a:latin typeface="+mn-lt"/>
              </a:rPr>
              <a:t>2</a:t>
            </a:r>
          </a:p>
        </p:txBody>
      </p:sp>
      <p:grpSp>
        <p:nvGrpSpPr>
          <p:cNvPr id="98" name="Group 97">
            <a:extLst>
              <a:ext uri="{FF2B5EF4-FFF2-40B4-BE49-F238E27FC236}">
                <a16:creationId xmlns:a16="http://schemas.microsoft.com/office/drawing/2014/main" id="{802F7ABB-C70C-4BDD-AB8B-3B11BA2CF5DB}"/>
              </a:ext>
            </a:extLst>
          </p:cNvPr>
          <p:cNvGrpSpPr/>
          <p:nvPr/>
        </p:nvGrpSpPr>
        <p:grpSpPr>
          <a:xfrm>
            <a:off x="2525895" y="2134056"/>
            <a:ext cx="462755" cy="1617379"/>
            <a:chOff x="2635871" y="2789222"/>
            <a:chExt cx="462755" cy="1617379"/>
          </a:xfrm>
        </p:grpSpPr>
        <p:sp>
          <p:nvSpPr>
            <p:cNvPr id="137" name="Rectangle 6"/>
            <p:cNvSpPr>
              <a:spLocks noChangeArrowheads="1"/>
            </p:cNvSpPr>
            <p:nvPr/>
          </p:nvSpPr>
          <p:spPr bwMode="auto">
            <a:xfrm>
              <a:off x="2635871" y="2870409"/>
              <a:ext cx="457200" cy="1536192"/>
            </a:xfrm>
            <a:prstGeom prst="rect">
              <a:avLst/>
            </a:prstGeom>
            <a:solidFill>
              <a:srgbClr val="005F85"/>
            </a:solidFill>
            <a:ln w="9525">
              <a:noFill/>
              <a:miter lim="800000"/>
              <a:headEnd/>
              <a:tailEnd/>
            </a:ln>
          </p:spPr>
          <p:txBody>
            <a:bodyPr tIns="45720"/>
            <a:lstStyle/>
            <a:p>
              <a:pPr algn="ctr" eaLnBrk="0" hangingPunct="0"/>
              <a:endParaRPr lang="en-US" sz="750" b="1" dirty="0">
                <a:latin typeface="+mn-lt"/>
              </a:endParaRPr>
            </a:p>
          </p:txBody>
        </p:sp>
        <p:sp>
          <p:nvSpPr>
            <p:cNvPr id="252" name="Rectangle 102"/>
            <p:cNvSpPr>
              <a:spLocks noChangeArrowheads="1"/>
            </p:cNvSpPr>
            <p:nvPr/>
          </p:nvSpPr>
          <p:spPr bwMode="auto">
            <a:xfrm>
              <a:off x="2641426" y="2864142"/>
              <a:ext cx="457200" cy="376721"/>
            </a:xfrm>
            <a:prstGeom prst="rect">
              <a:avLst/>
            </a:prstGeom>
            <a:noFill/>
            <a:ln w="9525" algn="ctr">
              <a:noFill/>
              <a:miter lim="800000"/>
              <a:headEnd/>
              <a:tailEnd/>
            </a:ln>
          </p:spPr>
          <p:txBody>
            <a:bodyPr lIns="0" tIns="45720" rIns="0"/>
            <a:lstStyle/>
            <a:p>
              <a:pPr algn="ctr"/>
              <a:r>
                <a:rPr lang="en-US" sz="750" b="1" dirty="0">
                  <a:solidFill>
                    <a:schemeClr val="bg1"/>
                  </a:solidFill>
                  <a:latin typeface="+mn-lt"/>
                </a:rPr>
                <a:t>NO</a:t>
              </a:r>
            </a:p>
            <a:p>
              <a:pPr algn="ctr"/>
              <a:r>
                <a:rPr lang="en-US" sz="750" b="1" dirty="0">
                  <a:solidFill>
                    <a:schemeClr val="bg1"/>
                  </a:solidFill>
                  <a:latin typeface="+mn-lt"/>
                </a:rPr>
                <a:t>UPPER</a:t>
              </a:r>
            </a:p>
            <a:p>
              <a:pPr algn="ctr"/>
              <a:r>
                <a:rPr lang="en-US" sz="750" b="1" dirty="0">
                  <a:solidFill>
                    <a:schemeClr val="bg1"/>
                  </a:solidFill>
                  <a:latin typeface="+mn-lt"/>
                </a:rPr>
                <a:t>LIMIT </a:t>
              </a:r>
            </a:p>
          </p:txBody>
        </p:sp>
        <p:sp>
          <p:nvSpPr>
            <p:cNvPr id="253" name="AutoShape 5"/>
            <p:cNvSpPr>
              <a:spLocks noChangeArrowheads="1"/>
            </p:cNvSpPr>
            <p:nvPr/>
          </p:nvSpPr>
          <p:spPr bwMode="auto">
            <a:xfrm>
              <a:off x="2641426" y="2789222"/>
              <a:ext cx="457200" cy="85113"/>
            </a:xfrm>
            <a:prstGeom prst="triangle">
              <a:avLst>
                <a:gd name="adj" fmla="val 50000"/>
              </a:avLst>
            </a:prstGeom>
            <a:solidFill>
              <a:srgbClr val="C00000"/>
            </a:solidFill>
            <a:ln w="9525">
              <a:noFill/>
              <a:miter lim="800000"/>
              <a:headEnd/>
              <a:tailEnd/>
            </a:ln>
          </p:spPr>
          <p:txBody>
            <a:bodyPr wrap="none" tIns="45720" anchor="ctr"/>
            <a:lstStyle/>
            <a:p>
              <a:pPr algn="ctr" eaLnBrk="0" hangingPunct="0"/>
              <a:endParaRPr lang="en-US" sz="750" b="1" dirty="0">
                <a:latin typeface="+mn-lt"/>
              </a:endParaRPr>
            </a:p>
          </p:txBody>
        </p:sp>
      </p:grpSp>
      <p:sp>
        <p:nvSpPr>
          <p:cNvPr id="127" name="Rectangle 126">
            <a:extLst>
              <a:ext uri="{FF2B5EF4-FFF2-40B4-BE49-F238E27FC236}">
                <a16:creationId xmlns:a16="http://schemas.microsoft.com/office/drawing/2014/main" id="{224DEF76-EB94-41B8-995D-85DF0233EC88}"/>
              </a:ext>
            </a:extLst>
          </p:cNvPr>
          <p:cNvSpPr/>
          <p:nvPr/>
        </p:nvSpPr>
        <p:spPr>
          <a:xfrm>
            <a:off x="457200" y="5328045"/>
            <a:ext cx="8220517" cy="1056700"/>
          </a:xfrm>
          <a:prstGeom prst="rect">
            <a:avLst/>
          </a:prstGeom>
        </p:spPr>
        <p:txBody>
          <a:bodyPr wrap="square" lIns="0" tIns="45720" rIns="0" bIns="45720" anchor="b" anchorCtr="0">
            <a:spAutoFit/>
          </a:bodyPr>
          <a:lstStyle/>
          <a:p>
            <a:pPr marL="45720" indent="-45720">
              <a:spcBef>
                <a:spcPts val="200"/>
              </a:spcBef>
            </a:pPr>
            <a:r>
              <a:rPr lang="en-US" sz="700" baseline="30000" dirty="0">
                <a:solidFill>
                  <a:srgbClr val="000000"/>
                </a:solidFill>
                <a:latin typeface="+mn-lt"/>
                <a:cs typeface="Arial"/>
              </a:rPr>
              <a:t>1</a:t>
            </a:r>
            <a:r>
              <a:rPr lang="en-US" sz="700" dirty="0">
                <a:solidFill>
                  <a:srgbClr val="000000"/>
                </a:solidFill>
                <a:latin typeface="+mn-lt"/>
                <a:cs typeface="Arial"/>
              </a:rPr>
              <a:t>	MassHealth eligibility includes nuances not included in this chart; MassHealth staff can help determine eligibility. Additional information can be found at </a:t>
            </a:r>
            <a:br>
              <a:rPr lang="en-US" sz="700" dirty="0">
                <a:solidFill>
                  <a:srgbClr val="000000"/>
                </a:solidFill>
                <a:latin typeface="+mn-lt"/>
              </a:rPr>
            </a:br>
            <a:r>
              <a:rPr lang="en-US" sz="700" dirty="0">
                <a:solidFill>
                  <a:srgbClr val="000000"/>
                </a:solidFill>
                <a:latin typeface="+mn-lt"/>
                <a:cs typeface="Arial"/>
                <a:hlinkClick r:id="rId3">
                  <a:extLst>
                    <a:ext uri="{A12FA001-AC4F-418D-AE19-62706E023703}">
                      <ahyp:hlinkClr xmlns:ahyp="http://schemas.microsoft.com/office/drawing/2018/hyperlinkcolor" val="tx"/>
                    </a:ext>
                  </a:extLst>
                </a:hlinkClick>
              </a:rPr>
              <a:t>https://www.mass.gov/service-details/masshealth-coverage-types-for-individuals-and-families-including-people-with</a:t>
            </a:r>
            <a:r>
              <a:rPr lang="en-US" sz="700" dirty="0">
                <a:solidFill>
                  <a:srgbClr val="000000"/>
                </a:solidFill>
                <a:latin typeface="+mn-lt"/>
                <a:cs typeface="Arial"/>
              </a:rPr>
              <a:t>. </a:t>
            </a:r>
            <a:endParaRPr lang="en-US" sz="700" dirty="0">
              <a:solidFill>
                <a:srgbClr val="000000"/>
              </a:solidFill>
              <a:latin typeface="+mn-lt"/>
            </a:endParaRPr>
          </a:p>
          <a:p>
            <a:pPr marL="45720" indent="-45720">
              <a:spcBef>
                <a:spcPts val="200"/>
              </a:spcBef>
            </a:pPr>
            <a:r>
              <a:rPr lang="en-US" sz="700" baseline="30000" dirty="0">
                <a:solidFill>
                  <a:srgbClr val="000000"/>
                </a:solidFill>
                <a:latin typeface="+mn-lt"/>
                <a:cs typeface="Arial"/>
              </a:rPr>
              <a:t>2</a:t>
            </a:r>
            <a:r>
              <a:rPr lang="en-US" sz="700" dirty="0">
                <a:solidFill>
                  <a:srgbClr val="000000"/>
                </a:solidFill>
                <a:latin typeface="+mn-lt"/>
                <a:cs typeface="Arial"/>
              </a:rPr>
              <a:t>	FPL = income as percent of federal poverty level; in 2022, 100% FPL for an individual was $13,590 annually. </a:t>
            </a:r>
          </a:p>
          <a:p>
            <a:pPr marL="45720" indent="-45720">
              <a:spcBef>
                <a:spcPts val="200"/>
              </a:spcBef>
            </a:pPr>
            <a:r>
              <a:rPr lang="en-US" sz="700" baseline="30000" dirty="0">
                <a:solidFill>
                  <a:srgbClr val="000000"/>
                </a:solidFill>
                <a:latin typeface="+mn-lt"/>
                <a:cs typeface="Arial"/>
              </a:rPr>
              <a:t>3 </a:t>
            </a:r>
            <a:r>
              <a:rPr lang="en-US" sz="700" dirty="0">
                <a:solidFill>
                  <a:srgbClr val="000000"/>
                </a:solidFill>
                <a:latin typeface="+mn-lt"/>
                <a:cs typeface="Arial"/>
              </a:rPr>
              <a:t>Eligibility for all Home- and Community-Based Waivers except one (the waiver for Young Children with Autism) is based on 300% of the Supplemental Security Income (SSI) Federal Benefit Rate (FBR). FBR is a metric used by the Social Security Administration and tied to the consumer price index. In 2022, 300% SSI FBR for an individual was $30,277 annually (223% FPL for an individual). </a:t>
            </a:r>
          </a:p>
          <a:p>
            <a:pPr>
              <a:spcBef>
                <a:spcPts val="200"/>
              </a:spcBef>
            </a:pPr>
            <a:r>
              <a:rPr lang="en-US" sz="700" cap="small" dirty="0">
                <a:solidFill>
                  <a:srgbClr val="000000"/>
                </a:solidFill>
                <a:latin typeface="+mn-lt"/>
                <a:cs typeface="Arial"/>
              </a:rPr>
              <a:t>notes: </a:t>
            </a:r>
            <a:r>
              <a:rPr lang="en-US" sz="700" dirty="0">
                <a:solidFill>
                  <a:srgbClr val="000000"/>
                </a:solidFill>
                <a:latin typeface="+mn-lt"/>
                <a:cs typeface="Arial"/>
              </a:rPr>
              <a:t>MassHealth Limited, not shown in this chart, provides emergency health services to people who, under federal law, have an immigration status that keeps them from receiving more services. </a:t>
            </a:r>
            <a:br>
              <a:rPr lang="en-US" sz="700" dirty="0">
                <a:solidFill>
                  <a:srgbClr val="000000"/>
                </a:solidFill>
                <a:latin typeface="+mn-lt"/>
              </a:rPr>
            </a:br>
            <a:r>
              <a:rPr lang="en-US" sz="700" dirty="0">
                <a:solidFill>
                  <a:srgbClr val="000000"/>
                </a:solidFill>
                <a:latin typeface="+mn-lt"/>
                <a:cs typeface="Arial"/>
              </a:rPr>
              <a:t>Income eligibility for this population is similar to MassHealth Standard: 200% FPL for pregnant women and children up to age 1; 150% FPL for children ages 1–20 years; 133% FPL for adults ages 21–64. </a:t>
            </a:r>
            <a:endParaRPr lang="en-US" sz="700" dirty="0">
              <a:solidFill>
                <a:srgbClr val="000000"/>
              </a:solidFill>
              <a:latin typeface="+mn-lt"/>
              <a:ea typeface="Source Sans Pro Light"/>
            </a:endParaRPr>
          </a:p>
          <a:p>
            <a:pPr lvl="0">
              <a:spcBef>
                <a:spcPts val="200"/>
              </a:spcBef>
            </a:pPr>
            <a:r>
              <a:rPr lang="en-US" sz="700" cap="small" dirty="0">
                <a:solidFill>
                  <a:srgbClr val="000000"/>
                </a:solidFill>
                <a:latin typeface="+mn-lt"/>
                <a:cs typeface="Arial"/>
              </a:rPr>
              <a:t>sources</a:t>
            </a:r>
            <a:r>
              <a:rPr lang="en-US" sz="700" dirty="0">
                <a:solidFill>
                  <a:srgbClr val="000000"/>
                </a:solidFill>
                <a:latin typeface="+mn-lt"/>
                <a:cs typeface="Arial"/>
              </a:rPr>
              <a:t>: 130 C.M.R. §505; 130 C.M.R. §519; MassHealth (2022). </a:t>
            </a:r>
            <a:r>
              <a:rPr lang="en-US" sz="700" dirty="0">
                <a:solidFill>
                  <a:srgbClr val="000000"/>
                </a:solidFill>
                <a:latin typeface="+mn-lt"/>
                <a:cs typeface="Arial"/>
                <a:hlinkClick r:id="rId4">
                  <a:extLst>
                    <a:ext uri="{A12FA001-AC4F-418D-AE19-62706E023703}">
                      <ahyp:hlinkClr xmlns:ahyp="http://schemas.microsoft.com/office/drawing/2018/hyperlinkcolor" val="tx"/>
                    </a:ext>
                  </a:extLst>
                </a:hlinkClick>
              </a:rPr>
              <a:t>Member Booklet for Health and Dental Coverage and Help Paying Costs</a:t>
            </a:r>
            <a:r>
              <a:rPr lang="en-US" sz="700" dirty="0">
                <a:solidFill>
                  <a:srgbClr val="000000"/>
                </a:solidFill>
                <a:latin typeface="+mn-lt"/>
                <a:cs typeface="Arial"/>
              </a:rPr>
              <a:t>.</a:t>
            </a:r>
            <a:endParaRPr lang="en-US" sz="700" dirty="0">
              <a:solidFill>
                <a:srgbClr val="000000"/>
              </a:solidFill>
              <a:latin typeface="+mn-lt"/>
              <a:ea typeface="Source Sans Pro Light"/>
              <a:cs typeface="Arial"/>
            </a:endParaRPr>
          </a:p>
        </p:txBody>
      </p:sp>
      <p:grpSp>
        <p:nvGrpSpPr>
          <p:cNvPr id="97" name="Group 96">
            <a:extLst>
              <a:ext uri="{FF2B5EF4-FFF2-40B4-BE49-F238E27FC236}">
                <a16:creationId xmlns:a16="http://schemas.microsoft.com/office/drawing/2014/main" id="{74832C0D-15C8-463A-8FA1-9FC330BC2EDC}"/>
              </a:ext>
            </a:extLst>
          </p:cNvPr>
          <p:cNvGrpSpPr/>
          <p:nvPr/>
        </p:nvGrpSpPr>
        <p:grpSpPr>
          <a:xfrm>
            <a:off x="1903922" y="2134056"/>
            <a:ext cx="457200" cy="1617379"/>
            <a:chOff x="2136674" y="2789222"/>
            <a:chExt cx="457200" cy="1617379"/>
          </a:xfrm>
        </p:grpSpPr>
        <p:sp>
          <p:nvSpPr>
            <p:cNvPr id="150" name="Rectangle 4"/>
            <p:cNvSpPr>
              <a:spLocks noChangeArrowheads="1"/>
            </p:cNvSpPr>
            <p:nvPr/>
          </p:nvSpPr>
          <p:spPr bwMode="auto">
            <a:xfrm>
              <a:off x="2136674" y="2870409"/>
              <a:ext cx="457200" cy="1536192"/>
            </a:xfrm>
            <a:prstGeom prst="rect">
              <a:avLst/>
            </a:prstGeom>
            <a:solidFill>
              <a:schemeClr val="accent1">
                <a:lumMod val="75000"/>
              </a:schemeClr>
            </a:solidFill>
            <a:ln w="9525">
              <a:noFill/>
              <a:miter lim="800000"/>
              <a:headEnd/>
              <a:tailEnd/>
            </a:ln>
          </p:spPr>
          <p:txBody>
            <a:bodyPr tIns="45720"/>
            <a:lstStyle/>
            <a:p>
              <a:pPr algn="ctr" eaLnBrk="0" hangingPunct="0"/>
              <a:endParaRPr lang="en-US" sz="750" b="1" dirty="0">
                <a:solidFill>
                  <a:schemeClr val="bg1"/>
                </a:solidFill>
                <a:latin typeface="+mn-lt"/>
              </a:endParaRPr>
            </a:p>
          </p:txBody>
        </p:sp>
        <p:sp>
          <p:nvSpPr>
            <p:cNvPr id="149" name="Rectangle 6"/>
            <p:cNvSpPr>
              <a:spLocks noChangeArrowheads="1"/>
            </p:cNvSpPr>
            <p:nvPr/>
          </p:nvSpPr>
          <p:spPr bwMode="auto">
            <a:xfrm>
              <a:off x="2136674" y="3382473"/>
              <a:ext cx="457200" cy="1024128"/>
            </a:xfrm>
            <a:prstGeom prst="rect">
              <a:avLst/>
            </a:prstGeom>
            <a:solidFill>
              <a:srgbClr val="005F85"/>
            </a:solidFill>
            <a:ln w="9525">
              <a:noFill/>
              <a:miter lim="800000"/>
              <a:headEnd/>
              <a:tailEnd/>
            </a:ln>
          </p:spPr>
          <p:txBody>
            <a:bodyPr lIns="0" tIns="45720" rIns="0"/>
            <a:lstStyle/>
            <a:p>
              <a:pPr algn="ctr" eaLnBrk="0" hangingPunct="0"/>
              <a:r>
                <a:rPr lang="en-US" sz="750" dirty="0">
                  <a:solidFill>
                    <a:schemeClr val="bg1"/>
                  </a:solidFill>
                  <a:latin typeface="+mn-lt"/>
                  <a:cs typeface="Calibri" pitchFamily="34" charset="0"/>
                </a:rPr>
                <a:t>200%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151" name="AutoShape 5"/>
            <p:cNvSpPr>
              <a:spLocks noChangeArrowheads="1"/>
            </p:cNvSpPr>
            <p:nvPr/>
          </p:nvSpPr>
          <p:spPr bwMode="auto">
            <a:xfrm>
              <a:off x="2136674" y="2789222"/>
              <a:ext cx="457200" cy="85113"/>
            </a:xfrm>
            <a:prstGeom prst="triangle">
              <a:avLst>
                <a:gd name="adj" fmla="val 50000"/>
              </a:avLst>
            </a:prstGeom>
            <a:solidFill>
              <a:srgbClr val="C00000"/>
            </a:solidFill>
            <a:ln w="9525">
              <a:noFill/>
              <a:miter lim="800000"/>
              <a:headEnd/>
              <a:tailEnd/>
            </a:ln>
          </p:spPr>
          <p:txBody>
            <a:bodyPr wrap="none" tIns="45720" anchor="ctr"/>
            <a:lstStyle/>
            <a:p>
              <a:pPr algn="ctr" eaLnBrk="0" hangingPunct="0"/>
              <a:endParaRPr lang="en-US" sz="750" b="1" dirty="0">
                <a:solidFill>
                  <a:schemeClr val="bg1"/>
                </a:solidFill>
                <a:latin typeface="+mn-lt"/>
              </a:endParaRPr>
            </a:p>
          </p:txBody>
        </p:sp>
        <p:sp>
          <p:nvSpPr>
            <p:cNvPr id="179" name="Rectangle 102"/>
            <p:cNvSpPr>
              <a:spLocks noChangeArrowheads="1"/>
            </p:cNvSpPr>
            <p:nvPr/>
          </p:nvSpPr>
          <p:spPr bwMode="auto">
            <a:xfrm>
              <a:off x="2136674" y="2864142"/>
              <a:ext cx="457200" cy="376721"/>
            </a:xfrm>
            <a:prstGeom prst="rect">
              <a:avLst/>
            </a:prstGeom>
            <a:noFill/>
            <a:ln w="9525" algn="ctr">
              <a:noFill/>
              <a:miter lim="800000"/>
              <a:headEnd/>
              <a:tailEnd/>
            </a:ln>
          </p:spPr>
          <p:txBody>
            <a:bodyPr lIns="0" tIns="45720" rIns="0"/>
            <a:lstStyle/>
            <a:p>
              <a:pPr algn="ctr"/>
              <a:r>
                <a:rPr lang="en-US" sz="750" b="1" dirty="0">
                  <a:solidFill>
                    <a:schemeClr val="bg1"/>
                  </a:solidFill>
                  <a:latin typeface="+mn-lt"/>
                </a:rPr>
                <a:t>NO</a:t>
              </a:r>
            </a:p>
            <a:p>
              <a:pPr algn="ctr"/>
              <a:r>
                <a:rPr lang="en-US" sz="750" b="1" dirty="0">
                  <a:solidFill>
                    <a:schemeClr val="bg1"/>
                  </a:solidFill>
                  <a:latin typeface="+mn-lt"/>
                </a:rPr>
                <a:t>UPPER</a:t>
              </a:r>
            </a:p>
            <a:p>
              <a:pPr algn="ctr"/>
              <a:r>
                <a:rPr lang="en-US" sz="750" b="1" dirty="0">
                  <a:solidFill>
                    <a:schemeClr val="bg1"/>
                  </a:solidFill>
                  <a:latin typeface="+mn-lt"/>
                </a:rPr>
                <a:t>LIMIT </a:t>
              </a:r>
            </a:p>
          </p:txBody>
        </p:sp>
      </p:grpSp>
      <p:sp>
        <p:nvSpPr>
          <p:cNvPr id="289" name="Text Box 51">
            <a:extLst>
              <a:ext uri="{FF2B5EF4-FFF2-40B4-BE49-F238E27FC236}">
                <a16:creationId xmlns:a16="http://schemas.microsoft.com/office/drawing/2014/main" id="{76B227E6-B7BC-44C4-9E27-9A3A604C3064}"/>
              </a:ext>
            </a:extLst>
          </p:cNvPr>
          <p:cNvSpPr txBox="1">
            <a:spLocks noChangeArrowheads="1"/>
          </p:cNvSpPr>
          <p:nvPr/>
        </p:nvSpPr>
        <p:spPr bwMode="auto">
          <a:xfrm>
            <a:off x="469923" y="3016141"/>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133%</a:t>
            </a:r>
          </a:p>
        </p:txBody>
      </p:sp>
      <p:sp>
        <p:nvSpPr>
          <p:cNvPr id="292" name="Text Box 48">
            <a:extLst>
              <a:ext uri="{FF2B5EF4-FFF2-40B4-BE49-F238E27FC236}">
                <a16:creationId xmlns:a16="http://schemas.microsoft.com/office/drawing/2014/main" id="{A285EE72-2C72-4ACA-A3DA-0BF38E524C8D}"/>
              </a:ext>
            </a:extLst>
          </p:cNvPr>
          <p:cNvSpPr txBox="1">
            <a:spLocks noChangeArrowheads="1"/>
          </p:cNvSpPr>
          <p:nvPr/>
        </p:nvSpPr>
        <p:spPr bwMode="auto">
          <a:xfrm>
            <a:off x="469923" y="2654845"/>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200%</a:t>
            </a:r>
          </a:p>
        </p:txBody>
      </p:sp>
      <p:sp>
        <p:nvSpPr>
          <p:cNvPr id="295" name="Text Box 51">
            <a:extLst>
              <a:ext uri="{FF2B5EF4-FFF2-40B4-BE49-F238E27FC236}">
                <a16:creationId xmlns:a16="http://schemas.microsoft.com/office/drawing/2014/main" id="{53030170-13DA-453D-B3AE-7DD00CF55EE6}"/>
              </a:ext>
            </a:extLst>
          </p:cNvPr>
          <p:cNvSpPr txBox="1">
            <a:spLocks noChangeArrowheads="1"/>
          </p:cNvSpPr>
          <p:nvPr/>
        </p:nvSpPr>
        <p:spPr bwMode="auto">
          <a:xfrm>
            <a:off x="469923" y="2908057"/>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150%</a:t>
            </a:r>
          </a:p>
        </p:txBody>
      </p:sp>
      <p:sp>
        <p:nvSpPr>
          <p:cNvPr id="298" name="Text Box 48">
            <a:extLst>
              <a:ext uri="{FF2B5EF4-FFF2-40B4-BE49-F238E27FC236}">
                <a16:creationId xmlns:a16="http://schemas.microsoft.com/office/drawing/2014/main" id="{0D8697E4-B914-4264-838D-86B0ACAF9492}"/>
              </a:ext>
            </a:extLst>
          </p:cNvPr>
          <p:cNvSpPr txBox="1">
            <a:spLocks noChangeArrowheads="1"/>
          </p:cNvSpPr>
          <p:nvPr/>
        </p:nvSpPr>
        <p:spPr bwMode="auto">
          <a:xfrm>
            <a:off x="469923" y="2144278"/>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300%</a:t>
            </a:r>
          </a:p>
        </p:txBody>
      </p:sp>
      <p:sp>
        <p:nvSpPr>
          <p:cNvPr id="301" name="Text Box 48">
            <a:extLst>
              <a:ext uri="{FF2B5EF4-FFF2-40B4-BE49-F238E27FC236}">
                <a16:creationId xmlns:a16="http://schemas.microsoft.com/office/drawing/2014/main" id="{E8A650AC-FFA3-44E2-8694-C94A37CE25BC}"/>
              </a:ext>
            </a:extLst>
          </p:cNvPr>
          <p:cNvSpPr txBox="1">
            <a:spLocks noChangeArrowheads="1"/>
          </p:cNvSpPr>
          <p:nvPr/>
        </p:nvSpPr>
        <p:spPr bwMode="auto">
          <a:xfrm>
            <a:off x="469923" y="1629524"/>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400%</a:t>
            </a:r>
          </a:p>
        </p:txBody>
      </p:sp>
      <p:sp>
        <p:nvSpPr>
          <p:cNvPr id="304" name="Text Box 48">
            <a:extLst>
              <a:ext uri="{FF2B5EF4-FFF2-40B4-BE49-F238E27FC236}">
                <a16:creationId xmlns:a16="http://schemas.microsoft.com/office/drawing/2014/main" id="{547777EB-81EA-41A1-872D-9B98FEE6AEEC}"/>
              </a:ext>
            </a:extLst>
          </p:cNvPr>
          <p:cNvSpPr txBox="1">
            <a:spLocks noChangeArrowheads="1"/>
          </p:cNvSpPr>
          <p:nvPr/>
        </p:nvSpPr>
        <p:spPr bwMode="auto">
          <a:xfrm>
            <a:off x="469923" y="2542559"/>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223%</a:t>
            </a:r>
          </a:p>
        </p:txBody>
      </p:sp>
      <p:sp>
        <p:nvSpPr>
          <p:cNvPr id="307" name="Text Box 51">
            <a:extLst>
              <a:ext uri="{FF2B5EF4-FFF2-40B4-BE49-F238E27FC236}">
                <a16:creationId xmlns:a16="http://schemas.microsoft.com/office/drawing/2014/main" id="{395904C5-1B1F-4636-91E2-F6F0C39E64DB}"/>
              </a:ext>
            </a:extLst>
          </p:cNvPr>
          <p:cNvSpPr txBox="1">
            <a:spLocks noChangeArrowheads="1"/>
          </p:cNvSpPr>
          <p:nvPr/>
        </p:nvSpPr>
        <p:spPr bwMode="auto">
          <a:xfrm>
            <a:off x="469923" y="3680584"/>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0%</a:t>
            </a:r>
          </a:p>
        </p:txBody>
      </p:sp>
      <p:sp>
        <p:nvSpPr>
          <p:cNvPr id="308" name="Line 57">
            <a:extLst>
              <a:ext uri="{FF2B5EF4-FFF2-40B4-BE49-F238E27FC236}">
                <a16:creationId xmlns:a16="http://schemas.microsoft.com/office/drawing/2014/main" id="{0216FFF7-5F85-4C5C-AA16-190A9945CA7E}"/>
              </a:ext>
            </a:extLst>
          </p:cNvPr>
          <p:cNvSpPr>
            <a:spLocks noChangeShapeType="1"/>
          </p:cNvSpPr>
          <p:nvPr/>
        </p:nvSpPr>
        <p:spPr bwMode="auto">
          <a:xfrm flipV="1">
            <a:off x="787816" y="3749833"/>
            <a:ext cx="7880246" cy="0"/>
          </a:xfrm>
          <a:prstGeom prst="line">
            <a:avLst/>
          </a:prstGeom>
          <a:noFill/>
          <a:ln w="9525">
            <a:solidFill>
              <a:schemeClr val="tx1"/>
            </a:solidFill>
            <a:round/>
            <a:headEnd/>
            <a:tailEnd/>
          </a:ln>
        </p:spPr>
        <p:txBody>
          <a:bodyPr tIns="45720"/>
          <a:lstStyle/>
          <a:p>
            <a:endParaRPr lang="en-US" sz="650" dirty="0">
              <a:latin typeface="+mn-lt"/>
            </a:endParaRPr>
          </a:p>
        </p:txBody>
      </p:sp>
      <p:sp>
        <p:nvSpPr>
          <p:cNvPr id="310" name="Text Box 48">
            <a:extLst>
              <a:ext uri="{FF2B5EF4-FFF2-40B4-BE49-F238E27FC236}">
                <a16:creationId xmlns:a16="http://schemas.microsoft.com/office/drawing/2014/main" id="{414A513F-9EDE-4EFF-8109-812C87CA50F7}"/>
              </a:ext>
            </a:extLst>
          </p:cNvPr>
          <p:cNvSpPr txBox="1">
            <a:spLocks noChangeArrowheads="1"/>
          </p:cNvSpPr>
          <p:nvPr/>
        </p:nvSpPr>
        <p:spPr bwMode="auto">
          <a:xfrm>
            <a:off x="469923" y="2400466"/>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250%</a:t>
            </a:r>
          </a:p>
        </p:txBody>
      </p:sp>
      <p:grpSp>
        <p:nvGrpSpPr>
          <p:cNvPr id="108" name="Group 107">
            <a:extLst>
              <a:ext uri="{FF2B5EF4-FFF2-40B4-BE49-F238E27FC236}">
                <a16:creationId xmlns:a16="http://schemas.microsoft.com/office/drawing/2014/main" id="{2DA72718-78AC-44CD-A50B-0DF5C6F27916}"/>
              </a:ext>
            </a:extLst>
          </p:cNvPr>
          <p:cNvGrpSpPr/>
          <p:nvPr/>
        </p:nvGrpSpPr>
        <p:grpSpPr>
          <a:xfrm>
            <a:off x="739430" y="1698773"/>
            <a:ext cx="48386" cy="1375639"/>
            <a:chOff x="664572" y="2353939"/>
            <a:chExt cx="91440" cy="1375639"/>
          </a:xfrm>
        </p:grpSpPr>
        <p:sp>
          <p:nvSpPr>
            <p:cNvPr id="281" name="Line 60">
              <a:extLst>
                <a:ext uri="{FF2B5EF4-FFF2-40B4-BE49-F238E27FC236}">
                  <a16:creationId xmlns:a16="http://schemas.microsoft.com/office/drawing/2014/main" id="{95110CE8-ADE3-4726-A3FE-C125B534F51E}"/>
                </a:ext>
              </a:extLst>
            </p:cNvPr>
            <p:cNvSpPr>
              <a:spLocks noChangeShapeType="1"/>
            </p:cNvSpPr>
            <p:nvPr/>
          </p:nvSpPr>
          <p:spPr bwMode="auto">
            <a:xfrm>
              <a:off x="664572" y="3240181"/>
              <a:ext cx="91440" cy="0"/>
            </a:xfrm>
            <a:prstGeom prst="line">
              <a:avLst/>
            </a:prstGeom>
            <a:noFill/>
            <a:ln w="9525">
              <a:solidFill>
                <a:schemeClr val="tx1"/>
              </a:solidFill>
              <a:round/>
              <a:headEnd/>
              <a:tailEnd/>
            </a:ln>
          </p:spPr>
          <p:txBody>
            <a:bodyPr/>
            <a:lstStyle/>
            <a:p>
              <a:endParaRPr lang="en-US" dirty="0">
                <a:latin typeface="+mn-lt"/>
              </a:endParaRPr>
            </a:p>
          </p:txBody>
        </p:sp>
        <p:sp>
          <p:nvSpPr>
            <p:cNvPr id="290" name="Line 57">
              <a:extLst>
                <a:ext uri="{FF2B5EF4-FFF2-40B4-BE49-F238E27FC236}">
                  <a16:creationId xmlns:a16="http://schemas.microsoft.com/office/drawing/2014/main" id="{EC47FB1D-BF78-44C1-BAD2-035500039986}"/>
                </a:ext>
              </a:extLst>
            </p:cNvPr>
            <p:cNvSpPr>
              <a:spLocks noChangeShapeType="1"/>
            </p:cNvSpPr>
            <p:nvPr/>
          </p:nvSpPr>
          <p:spPr bwMode="auto">
            <a:xfrm flipV="1">
              <a:off x="664572" y="3729578"/>
              <a:ext cx="91440" cy="0"/>
            </a:xfrm>
            <a:prstGeom prst="line">
              <a:avLst/>
            </a:prstGeom>
            <a:noFill/>
            <a:ln w="9525">
              <a:solidFill>
                <a:schemeClr val="tx1"/>
              </a:solidFill>
              <a:round/>
              <a:headEnd/>
              <a:tailEnd/>
            </a:ln>
          </p:spPr>
          <p:txBody>
            <a:bodyPr/>
            <a:lstStyle/>
            <a:p>
              <a:endParaRPr lang="en-US" dirty="0">
                <a:latin typeface="+mn-lt"/>
              </a:endParaRPr>
            </a:p>
          </p:txBody>
        </p:sp>
        <p:sp>
          <p:nvSpPr>
            <p:cNvPr id="293" name="Line 60">
              <a:extLst>
                <a:ext uri="{FF2B5EF4-FFF2-40B4-BE49-F238E27FC236}">
                  <a16:creationId xmlns:a16="http://schemas.microsoft.com/office/drawing/2014/main" id="{CB4B58BE-667B-4F10-9780-4A2EB86771E0}"/>
                </a:ext>
              </a:extLst>
            </p:cNvPr>
            <p:cNvSpPr>
              <a:spLocks noChangeShapeType="1"/>
            </p:cNvSpPr>
            <p:nvPr/>
          </p:nvSpPr>
          <p:spPr bwMode="auto">
            <a:xfrm>
              <a:off x="664572" y="3383398"/>
              <a:ext cx="91440" cy="0"/>
            </a:xfrm>
            <a:prstGeom prst="line">
              <a:avLst/>
            </a:prstGeom>
            <a:noFill/>
            <a:ln w="9525">
              <a:solidFill>
                <a:schemeClr val="tx1"/>
              </a:solidFill>
              <a:round/>
              <a:headEnd/>
              <a:tailEnd/>
            </a:ln>
          </p:spPr>
          <p:txBody>
            <a:bodyPr/>
            <a:lstStyle/>
            <a:p>
              <a:endParaRPr lang="en-US" dirty="0">
                <a:latin typeface="+mn-lt"/>
              </a:endParaRPr>
            </a:p>
          </p:txBody>
        </p:sp>
        <p:sp>
          <p:nvSpPr>
            <p:cNvPr id="296" name="Line 57">
              <a:extLst>
                <a:ext uri="{FF2B5EF4-FFF2-40B4-BE49-F238E27FC236}">
                  <a16:creationId xmlns:a16="http://schemas.microsoft.com/office/drawing/2014/main" id="{978F4200-1E10-4467-97E3-A3B7F63E93FE}"/>
                </a:ext>
              </a:extLst>
            </p:cNvPr>
            <p:cNvSpPr>
              <a:spLocks noChangeShapeType="1"/>
            </p:cNvSpPr>
            <p:nvPr/>
          </p:nvSpPr>
          <p:spPr bwMode="auto">
            <a:xfrm>
              <a:off x="664572" y="3644886"/>
              <a:ext cx="91440" cy="0"/>
            </a:xfrm>
            <a:prstGeom prst="line">
              <a:avLst/>
            </a:prstGeom>
            <a:noFill/>
            <a:ln w="9525">
              <a:solidFill>
                <a:schemeClr val="tx1"/>
              </a:solidFill>
              <a:round/>
              <a:headEnd/>
              <a:tailEnd/>
            </a:ln>
          </p:spPr>
          <p:txBody>
            <a:bodyPr wrap="none" anchor="ctr">
              <a:noAutofit/>
            </a:bodyPr>
            <a:lstStyle/>
            <a:p>
              <a:endParaRPr lang="en-US" dirty="0">
                <a:latin typeface="+mn-lt"/>
              </a:endParaRPr>
            </a:p>
          </p:txBody>
        </p:sp>
        <p:sp>
          <p:nvSpPr>
            <p:cNvPr id="299" name="Line 60">
              <a:extLst>
                <a:ext uri="{FF2B5EF4-FFF2-40B4-BE49-F238E27FC236}">
                  <a16:creationId xmlns:a16="http://schemas.microsoft.com/office/drawing/2014/main" id="{91CB586C-0365-4B60-84A9-45799A182259}"/>
                </a:ext>
              </a:extLst>
            </p:cNvPr>
            <p:cNvSpPr>
              <a:spLocks noChangeShapeType="1"/>
            </p:cNvSpPr>
            <p:nvPr/>
          </p:nvSpPr>
          <p:spPr bwMode="auto">
            <a:xfrm>
              <a:off x="664572" y="2868693"/>
              <a:ext cx="91440" cy="0"/>
            </a:xfrm>
            <a:prstGeom prst="line">
              <a:avLst/>
            </a:prstGeom>
            <a:noFill/>
            <a:ln w="9525">
              <a:solidFill>
                <a:schemeClr val="tx1"/>
              </a:solidFill>
              <a:round/>
              <a:headEnd/>
              <a:tailEnd/>
            </a:ln>
          </p:spPr>
          <p:txBody>
            <a:bodyPr/>
            <a:lstStyle/>
            <a:p>
              <a:endParaRPr lang="en-US" dirty="0">
                <a:latin typeface="+mn-lt"/>
              </a:endParaRPr>
            </a:p>
          </p:txBody>
        </p:sp>
        <p:sp>
          <p:nvSpPr>
            <p:cNvPr id="302" name="Line 60">
              <a:extLst>
                <a:ext uri="{FF2B5EF4-FFF2-40B4-BE49-F238E27FC236}">
                  <a16:creationId xmlns:a16="http://schemas.microsoft.com/office/drawing/2014/main" id="{47FF7498-0CA6-4B5B-81A4-C53EE908B4EB}"/>
                </a:ext>
              </a:extLst>
            </p:cNvPr>
            <p:cNvSpPr>
              <a:spLocks noChangeShapeType="1"/>
            </p:cNvSpPr>
            <p:nvPr/>
          </p:nvSpPr>
          <p:spPr bwMode="auto">
            <a:xfrm>
              <a:off x="664572" y="2353939"/>
              <a:ext cx="91440" cy="0"/>
            </a:xfrm>
            <a:prstGeom prst="line">
              <a:avLst/>
            </a:prstGeom>
            <a:noFill/>
            <a:ln w="9525">
              <a:solidFill>
                <a:schemeClr val="tx1"/>
              </a:solidFill>
              <a:round/>
              <a:headEnd/>
              <a:tailEnd/>
            </a:ln>
          </p:spPr>
          <p:txBody>
            <a:bodyPr/>
            <a:lstStyle/>
            <a:p>
              <a:endParaRPr lang="en-US" dirty="0">
                <a:latin typeface="+mn-lt"/>
              </a:endParaRPr>
            </a:p>
          </p:txBody>
        </p:sp>
        <p:sp>
          <p:nvSpPr>
            <p:cNvPr id="311" name="Line 60">
              <a:extLst>
                <a:ext uri="{FF2B5EF4-FFF2-40B4-BE49-F238E27FC236}">
                  <a16:creationId xmlns:a16="http://schemas.microsoft.com/office/drawing/2014/main" id="{A5433FE6-5F26-4CD6-811C-CF9B805B7B6C}"/>
                </a:ext>
              </a:extLst>
            </p:cNvPr>
            <p:cNvSpPr>
              <a:spLocks noChangeShapeType="1"/>
            </p:cNvSpPr>
            <p:nvPr/>
          </p:nvSpPr>
          <p:spPr bwMode="auto">
            <a:xfrm>
              <a:off x="664572" y="3124881"/>
              <a:ext cx="91440" cy="0"/>
            </a:xfrm>
            <a:prstGeom prst="line">
              <a:avLst/>
            </a:prstGeom>
            <a:noFill/>
            <a:ln w="9525">
              <a:solidFill>
                <a:schemeClr val="tx1"/>
              </a:solidFill>
              <a:round/>
              <a:headEnd/>
              <a:tailEnd/>
            </a:ln>
          </p:spPr>
          <p:txBody>
            <a:bodyPr/>
            <a:lstStyle/>
            <a:p>
              <a:endParaRPr lang="en-US" dirty="0">
                <a:latin typeface="+mn-lt"/>
              </a:endParaRPr>
            </a:p>
          </p:txBody>
        </p:sp>
      </p:grpSp>
      <p:grpSp>
        <p:nvGrpSpPr>
          <p:cNvPr id="99" name="Group 98">
            <a:extLst>
              <a:ext uri="{FF2B5EF4-FFF2-40B4-BE49-F238E27FC236}">
                <a16:creationId xmlns:a16="http://schemas.microsoft.com/office/drawing/2014/main" id="{5A4DE8E6-F630-413B-A4B6-7E7456D66FFD}"/>
              </a:ext>
            </a:extLst>
          </p:cNvPr>
          <p:cNvGrpSpPr/>
          <p:nvPr/>
        </p:nvGrpSpPr>
        <p:grpSpPr>
          <a:xfrm>
            <a:off x="4468549" y="2134056"/>
            <a:ext cx="457200" cy="1617379"/>
            <a:chOff x="4930634" y="2789222"/>
            <a:chExt cx="457200" cy="1617379"/>
          </a:xfrm>
        </p:grpSpPr>
        <p:sp>
          <p:nvSpPr>
            <p:cNvPr id="325" name="Rectangle 4">
              <a:extLst>
                <a:ext uri="{FF2B5EF4-FFF2-40B4-BE49-F238E27FC236}">
                  <a16:creationId xmlns:a16="http://schemas.microsoft.com/office/drawing/2014/main" id="{78D57EA6-4894-4605-BB27-D4FA105C18BB}"/>
                </a:ext>
              </a:extLst>
            </p:cNvPr>
            <p:cNvSpPr>
              <a:spLocks noChangeArrowheads="1"/>
            </p:cNvSpPr>
            <p:nvPr/>
          </p:nvSpPr>
          <p:spPr bwMode="auto">
            <a:xfrm>
              <a:off x="4930634" y="2870409"/>
              <a:ext cx="457200" cy="1536192"/>
            </a:xfrm>
            <a:prstGeom prst="rect">
              <a:avLst/>
            </a:prstGeom>
            <a:solidFill>
              <a:schemeClr val="accent1">
                <a:lumMod val="75000"/>
              </a:schemeClr>
            </a:solidFill>
            <a:ln w="9525">
              <a:noFill/>
              <a:miter lim="800000"/>
              <a:headEnd/>
              <a:tailEnd/>
            </a:ln>
          </p:spPr>
          <p:txBody>
            <a:bodyPr tIns="45720"/>
            <a:lstStyle/>
            <a:p>
              <a:pPr algn="ctr" eaLnBrk="0" hangingPunct="0"/>
              <a:endParaRPr lang="en-US" sz="750" b="1" dirty="0">
                <a:solidFill>
                  <a:schemeClr val="bg1"/>
                </a:solidFill>
                <a:latin typeface="+mn-lt"/>
              </a:endParaRPr>
            </a:p>
          </p:txBody>
        </p:sp>
        <p:sp>
          <p:nvSpPr>
            <p:cNvPr id="326" name="AutoShape 5">
              <a:extLst>
                <a:ext uri="{FF2B5EF4-FFF2-40B4-BE49-F238E27FC236}">
                  <a16:creationId xmlns:a16="http://schemas.microsoft.com/office/drawing/2014/main" id="{7407A172-61BE-43D7-ABE5-43B150FFC9E1}"/>
                </a:ext>
              </a:extLst>
            </p:cNvPr>
            <p:cNvSpPr>
              <a:spLocks noChangeArrowheads="1"/>
            </p:cNvSpPr>
            <p:nvPr/>
          </p:nvSpPr>
          <p:spPr bwMode="auto">
            <a:xfrm>
              <a:off x="4930634" y="2789222"/>
              <a:ext cx="457200" cy="85113"/>
            </a:xfrm>
            <a:prstGeom prst="triangle">
              <a:avLst>
                <a:gd name="adj" fmla="val 50000"/>
              </a:avLst>
            </a:prstGeom>
            <a:solidFill>
              <a:srgbClr val="C00000"/>
            </a:solidFill>
            <a:ln w="9525">
              <a:noFill/>
              <a:miter lim="800000"/>
              <a:headEnd/>
              <a:tailEnd/>
            </a:ln>
          </p:spPr>
          <p:txBody>
            <a:bodyPr wrap="none" tIns="45720" anchor="ctr"/>
            <a:lstStyle/>
            <a:p>
              <a:pPr algn="ctr" eaLnBrk="0" hangingPunct="0"/>
              <a:endParaRPr lang="en-US" sz="750" b="1" dirty="0">
                <a:solidFill>
                  <a:schemeClr val="bg1"/>
                </a:solidFill>
                <a:latin typeface="+mn-lt"/>
              </a:endParaRPr>
            </a:p>
          </p:txBody>
        </p:sp>
        <p:sp>
          <p:nvSpPr>
            <p:cNvPr id="327" name="Rectangle 102">
              <a:extLst>
                <a:ext uri="{FF2B5EF4-FFF2-40B4-BE49-F238E27FC236}">
                  <a16:creationId xmlns:a16="http://schemas.microsoft.com/office/drawing/2014/main" id="{B6CED33A-4654-475E-9CB1-5DBA9F6C8413}"/>
                </a:ext>
              </a:extLst>
            </p:cNvPr>
            <p:cNvSpPr>
              <a:spLocks noChangeArrowheads="1"/>
            </p:cNvSpPr>
            <p:nvPr/>
          </p:nvSpPr>
          <p:spPr bwMode="auto">
            <a:xfrm>
              <a:off x="4930634" y="2864142"/>
              <a:ext cx="457200" cy="376721"/>
            </a:xfrm>
            <a:prstGeom prst="rect">
              <a:avLst/>
            </a:prstGeom>
            <a:noFill/>
            <a:ln w="9525" algn="ctr">
              <a:noFill/>
              <a:miter lim="800000"/>
              <a:headEnd/>
              <a:tailEnd/>
            </a:ln>
          </p:spPr>
          <p:txBody>
            <a:bodyPr lIns="0" tIns="45720" rIns="0"/>
            <a:lstStyle/>
            <a:p>
              <a:pPr algn="ctr"/>
              <a:r>
                <a:rPr lang="en-US" sz="750" b="1" dirty="0">
                  <a:solidFill>
                    <a:schemeClr val="bg1"/>
                  </a:solidFill>
                  <a:latin typeface="+mn-lt"/>
                </a:rPr>
                <a:t>NO</a:t>
              </a:r>
            </a:p>
            <a:p>
              <a:pPr algn="ctr"/>
              <a:r>
                <a:rPr lang="en-US" sz="750" b="1" dirty="0">
                  <a:solidFill>
                    <a:schemeClr val="bg1"/>
                  </a:solidFill>
                  <a:latin typeface="+mn-lt"/>
                </a:rPr>
                <a:t>UPPER</a:t>
              </a:r>
            </a:p>
            <a:p>
              <a:pPr algn="ctr"/>
              <a:r>
                <a:rPr lang="en-US" sz="750" b="1" dirty="0">
                  <a:solidFill>
                    <a:schemeClr val="bg1"/>
                  </a:solidFill>
                  <a:latin typeface="+mn-lt"/>
                </a:rPr>
                <a:t>LIMIT </a:t>
              </a:r>
            </a:p>
          </p:txBody>
        </p:sp>
        <p:sp>
          <p:nvSpPr>
            <p:cNvPr id="182" name="Rectangle 34"/>
            <p:cNvSpPr>
              <a:spLocks noChangeArrowheads="1"/>
            </p:cNvSpPr>
            <p:nvPr/>
          </p:nvSpPr>
          <p:spPr bwMode="auto">
            <a:xfrm>
              <a:off x="4930634" y="3729945"/>
              <a:ext cx="457200" cy="676656"/>
            </a:xfrm>
            <a:prstGeom prst="rect">
              <a:avLst/>
            </a:prstGeom>
            <a:solidFill>
              <a:srgbClr val="005F85"/>
            </a:solidFill>
            <a:ln w="9525">
              <a:noFill/>
              <a:miter lim="800000"/>
              <a:headEnd/>
              <a:tailEnd/>
            </a:ln>
          </p:spPr>
          <p:txBody>
            <a:bodyPr lIns="0" tIns="45720" rIns="0"/>
            <a:lstStyle/>
            <a:p>
              <a:pPr lvl="0" algn="ctr" eaLnBrk="0" hangingPunct="0"/>
              <a:r>
                <a:rPr lang="en-US" sz="750" b="1" dirty="0">
                  <a:solidFill>
                    <a:srgbClr val="FFFFFF"/>
                  </a:solidFill>
                  <a:latin typeface="+mn-lt"/>
                </a:rPr>
                <a:t>133%</a:t>
              </a:r>
              <a:br>
                <a:rPr lang="en-US" sz="750" b="1" dirty="0">
                  <a:solidFill>
                    <a:srgbClr val="FFFFFF"/>
                  </a:solidFill>
                  <a:latin typeface="+mn-lt"/>
                </a:rPr>
              </a:br>
              <a:endParaRPr lang="en-US" sz="750" b="1" dirty="0">
                <a:solidFill>
                  <a:srgbClr val="FFFFFF"/>
                </a:solidFill>
                <a:latin typeface="+mn-lt"/>
              </a:endParaRPr>
            </a:p>
          </p:txBody>
        </p:sp>
      </p:grpSp>
      <p:sp>
        <p:nvSpPr>
          <p:cNvPr id="334" name="Rectangle 67">
            <a:extLst>
              <a:ext uri="{FF2B5EF4-FFF2-40B4-BE49-F238E27FC236}">
                <a16:creationId xmlns:a16="http://schemas.microsoft.com/office/drawing/2014/main" id="{F742787B-3915-47BD-B7C4-02AC2C78327A}"/>
              </a:ext>
            </a:extLst>
          </p:cNvPr>
          <p:cNvSpPr>
            <a:spLocks noChangeArrowheads="1"/>
          </p:cNvSpPr>
          <p:nvPr/>
        </p:nvSpPr>
        <p:spPr bwMode="auto">
          <a:xfrm>
            <a:off x="1920279" y="3770757"/>
            <a:ext cx="429768" cy="954107"/>
          </a:xfrm>
          <a:prstGeom prst="rect">
            <a:avLst/>
          </a:prstGeom>
          <a:noFill/>
          <a:ln w="9525">
            <a:noFill/>
            <a:miter lim="800000"/>
            <a:headEnd/>
            <a:tailEnd/>
          </a:ln>
        </p:spPr>
        <p:txBody>
          <a:bodyPr wrap="none" lIns="0" rIns="0">
            <a:noAutofit/>
          </a:bodyPr>
          <a:lstStyle/>
          <a:p>
            <a:pPr algn="ctr"/>
            <a:r>
              <a:rPr lang="en-US" sz="750" b="1" cap="all" dirty="0">
                <a:latin typeface="+mn-lt"/>
              </a:rPr>
              <a:t>Disabled </a:t>
            </a:r>
          </a:p>
          <a:p>
            <a:pPr algn="ctr"/>
            <a:r>
              <a:rPr lang="en-US" sz="750" b="1" cap="all" dirty="0">
                <a:latin typeface="+mn-lt"/>
              </a:rPr>
              <a:t>Children</a:t>
            </a:r>
            <a:br>
              <a:rPr lang="en-US" sz="750" b="1" cap="all" dirty="0">
                <a:latin typeface="+mn-lt"/>
              </a:rPr>
            </a:br>
            <a:r>
              <a:rPr lang="en-US" sz="750" b="1" cap="all" dirty="0">
                <a:latin typeface="+mn-lt"/>
              </a:rPr>
              <a:t>&amp; Young</a:t>
            </a:r>
            <a:br>
              <a:rPr lang="en-US" sz="750" b="1" cap="all" dirty="0">
                <a:latin typeface="+mn-lt"/>
              </a:rPr>
            </a:br>
            <a:r>
              <a:rPr lang="en-US" sz="750" b="1" cap="all" dirty="0">
                <a:latin typeface="+mn-lt"/>
              </a:rPr>
              <a:t>Adults </a:t>
            </a:r>
            <a:br>
              <a:rPr lang="en-US" sz="750" b="1" cap="all" dirty="0">
                <a:latin typeface="+mn-lt"/>
              </a:rPr>
            </a:br>
            <a:r>
              <a:rPr lang="en-US" sz="750" b="1" cap="all" dirty="0">
                <a:latin typeface="+mn-lt"/>
              </a:rPr>
              <a:t>through</a:t>
            </a:r>
            <a:br>
              <a:rPr lang="en-US" sz="750" b="1" cap="all" dirty="0">
                <a:latin typeface="+mn-lt"/>
              </a:rPr>
            </a:br>
            <a:r>
              <a:rPr lang="en-US" sz="750" b="1" cap="all" dirty="0">
                <a:latin typeface="+mn-lt"/>
              </a:rPr>
              <a:t>Age 20</a:t>
            </a:r>
          </a:p>
        </p:txBody>
      </p:sp>
      <p:sp>
        <p:nvSpPr>
          <p:cNvPr id="335" name="Rectangle 67">
            <a:extLst>
              <a:ext uri="{FF2B5EF4-FFF2-40B4-BE49-F238E27FC236}">
                <a16:creationId xmlns:a16="http://schemas.microsoft.com/office/drawing/2014/main" id="{EC499924-523E-48F2-A2D9-E7CA60CA91E6}"/>
              </a:ext>
            </a:extLst>
          </p:cNvPr>
          <p:cNvSpPr>
            <a:spLocks noChangeArrowheads="1"/>
          </p:cNvSpPr>
          <p:nvPr/>
        </p:nvSpPr>
        <p:spPr bwMode="auto">
          <a:xfrm>
            <a:off x="2542630" y="3770757"/>
            <a:ext cx="429768" cy="707886"/>
          </a:xfrm>
          <a:prstGeom prst="rect">
            <a:avLst/>
          </a:prstGeom>
          <a:noFill/>
          <a:ln w="9525">
            <a:noFill/>
            <a:miter lim="800000"/>
            <a:headEnd/>
            <a:tailEnd/>
          </a:ln>
        </p:spPr>
        <p:txBody>
          <a:bodyPr wrap="none" lIns="0" rIns="0">
            <a:noAutofit/>
          </a:bodyPr>
          <a:lstStyle/>
          <a:p>
            <a:pPr algn="ctr"/>
            <a:r>
              <a:rPr lang="en-US" sz="750" b="1" cap="all" dirty="0">
                <a:latin typeface="+mn-lt"/>
              </a:rPr>
              <a:t>Former</a:t>
            </a:r>
            <a:br>
              <a:rPr lang="en-US" sz="750" b="1" cap="all" dirty="0">
                <a:latin typeface="+mn-lt"/>
              </a:rPr>
            </a:br>
            <a:r>
              <a:rPr lang="en-US" sz="750" b="1" cap="all" dirty="0">
                <a:latin typeface="+mn-lt"/>
              </a:rPr>
              <a:t>Foster</a:t>
            </a:r>
            <a:br>
              <a:rPr lang="en-US" sz="750" b="1" cap="all" dirty="0">
                <a:latin typeface="+mn-lt"/>
              </a:rPr>
            </a:br>
            <a:r>
              <a:rPr lang="en-US" sz="750" b="1" cap="all" dirty="0">
                <a:latin typeface="+mn-lt"/>
              </a:rPr>
              <a:t>Care</a:t>
            </a:r>
            <a:br>
              <a:rPr lang="en-US" sz="750" b="1" cap="all" dirty="0">
                <a:latin typeface="+mn-lt"/>
              </a:rPr>
            </a:br>
            <a:r>
              <a:rPr lang="en-US" sz="750" b="1" cap="all" dirty="0">
                <a:latin typeface="+mn-lt"/>
              </a:rPr>
              <a:t>Youth</a:t>
            </a:r>
            <a:br>
              <a:rPr lang="en-US" sz="750" b="1" cap="all" dirty="0">
                <a:latin typeface="+mn-lt"/>
              </a:rPr>
            </a:br>
            <a:r>
              <a:rPr lang="en-US" sz="750" b="1" cap="all" dirty="0">
                <a:latin typeface="+mn-lt"/>
              </a:rPr>
              <a:t>up to</a:t>
            </a:r>
            <a:br>
              <a:rPr lang="en-US" sz="750" b="1" cap="all" dirty="0">
                <a:latin typeface="+mn-lt"/>
              </a:rPr>
            </a:br>
            <a:r>
              <a:rPr lang="en-US" sz="750" b="1" cap="all" dirty="0">
                <a:latin typeface="+mn-lt"/>
              </a:rPr>
              <a:t>Age 26</a:t>
            </a:r>
          </a:p>
        </p:txBody>
      </p:sp>
      <p:sp>
        <p:nvSpPr>
          <p:cNvPr id="336" name="Rectangle 76">
            <a:extLst>
              <a:ext uri="{FF2B5EF4-FFF2-40B4-BE49-F238E27FC236}">
                <a16:creationId xmlns:a16="http://schemas.microsoft.com/office/drawing/2014/main" id="{4594AA02-D638-4FD6-82D2-F30D20ED6353}"/>
              </a:ext>
            </a:extLst>
          </p:cNvPr>
          <p:cNvSpPr>
            <a:spLocks noChangeArrowheads="1"/>
          </p:cNvSpPr>
          <p:nvPr/>
        </p:nvSpPr>
        <p:spPr bwMode="auto">
          <a:xfrm>
            <a:off x="5711507" y="3770757"/>
            <a:ext cx="429768" cy="954107"/>
          </a:xfrm>
          <a:prstGeom prst="rect">
            <a:avLst/>
          </a:prstGeom>
          <a:noFill/>
          <a:ln w="9525">
            <a:noFill/>
            <a:miter lim="800000"/>
            <a:headEnd/>
            <a:tailEnd/>
          </a:ln>
        </p:spPr>
        <p:txBody>
          <a:bodyPr wrap="none" lIns="0" rIns="0">
            <a:noAutofit/>
          </a:bodyPr>
          <a:lstStyle/>
          <a:p>
            <a:pPr algn="ctr"/>
            <a:r>
              <a:rPr lang="en-US" sz="750" b="1" cap="all" dirty="0">
                <a:latin typeface="+mn-lt"/>
              </a:rPr>
              <a:t>Parents</a:t>
            </a:r>
            <a:br>
              <a:rPr lang="en-US" sz="750" b="1" cap="all" dirty="0">
                <a:latin typeface="+mn-lt"/>
              </a:rPr>
            </a:br>
            <a:r>
              <a:rPr lang="en-US" sz="750" b="1" cap="all" dirty="0">
                <a:latin typeface="+mn-lt"/>
              </a:rPr>
              <a:t>and</a:t>
            </a:r>
            <a:br>
              <a:rPr lang="en-US" sz="750" b="1" cap="all" dirty="0">
                <a:latin typeface="+mn-lt"/>
              </a:rPr>
            </a:br>
            <a:r>
              <a:rPr lang="en-US" sz="750" b="1" cap="all" dirty="0">
                <a:latin typeface="+mn-lt"/>
              </a:rPr>
              <a:t>Caretaker </a:t>
            </a:r>
            <a:br>
              <a:rPr lang="en-US" sz="750" b="1" cap="all" dirty="0">
                <a:latin typeface="+mn-lt"/>
              </a:rPr>
            </a:br>
            <a:r>
              <a:rPr lang="en-US" sz="750" b="1" cap="all" dirty="0">
                <a:latin typeface="+mn-lt"/>
              </a:rPr>
              <a:t>Relatives</a:t>
            </a:r>
            <a:br>
              <a:rPr lang="en-US" sz="750" b="1" cap="all" dirty="0">
                <a:latin typeface="+mn-lt"/>
              </a:rPr>
            </a:br>
            <a:r>
              <a:rPr lang="en-US" sz="750" b="1" cap="all" dirty="0">
                <a:latin typeface="+mn-lt"/>
              </a:rPr>
              <a:t>of</a:t>
            </a:r>
            <a:br>
              <a:rPr lang="en-US" sz="750" b="1" cap="all" dirty="0">
                <a:latin typeface="+mn-lt"/>
              </a:rPr>
            </a:br>
            <a:r>
              <a:rPr lang="en-US" sz="750" b="1" cap="all" dirty="0">
                <a:latin typeface="+mn-lt"/>
              </a:rPr>
              <a:t>Children</a:t>
            </a:r>
            <a:br>
              <a:rPr lang="en-US" sz="750" b="1" cap="all" dirty="0">
                <a:latin typeface="+mn-lt"/>
              </a:rPr>
            </a:br>
            <a:r>
              <a:rPr lang="en-US" sz="750" b="1" cap="all" dirty="0">
                <a:latin typeface="+mn-lt"/>
              </a:rPr>
              <a:t>up to</a:t>
            </a:r>
            <a:br>
              <a:rPr lang="en-US" sz="750" b="1" cap="all" dirty="0">
                <a:latin typeface="+mn-lt"/>
              </a:rPr>
            </a:br>
            <a:r>
              <a:rPr lang="en-US" sz="750" b="1" cap="all" dirty="0">
                <a:latin typeface="+mn-lt"/>
              </a:rPr>
              <a:t>Age 19</a:t>
            </a:r>
          </a:p>
        </p:txBody>
      </p:sp>
      <p:sp>
        <p:nvSpPr>
          <p:cNvPr id="337" name="Rectangle 74">
            <a:extLst>
              <a:ext uri="{FF2B5EF4-FFF2-40B4-BE49-F238E27FC236}">
                <a16:creationId xmlns:a16="http://schemas.microsoft.com/office/drawing/2014/main" id="{B9624D48-269F-4910-98BB-4664902D3A53}"/>
              </a:ext>
            </a:extLst>
          </p:cNvPr>
          <p:cNvSpPr>
            <a:spLocks noChangeArrowheads="1"/>
          </p:cNvSpPr>
          <p:nvPr/>
        </p:nvSpPr>
        <p:spPr bwMode="auto">
          <a:xfrm>
            <a:off x="3855269" y="3770757"/>
            <a:ext cx="429768" cy="307777"/>
          </a:xfrm>
          <a:prstGeom prst="rect">
            <a:avLst/>
          </a:prstGeom>
          <a:noFill/>
          <a:ln w="9525">
            <a:noFill/>
            <a:miter lim="800000"/>
            <a:headEnd/>
            <a:tailEnd/>
          </a:ln>
        </p:spPr>
        <p:txBody>
          <a:bodyPr wrap="none" lIns="0" rIns="0">
            <a:noAutofit/>
          </a:bodyPr>
          <a:lstStyle/>
          <a:p>
            <a:pPr algn="ctr"/>
            <a:r>
              <a:rPr lang="en-US" sz="750" b="1" cap="all" dirty="0">
                <a:latin typeface="+mn-lt"/>
              </a:rPr>
              <a:t>HIV</a:t>
            </a:r>
            <a:br>
              <a:rPr lang="en-US" sz="750" b="1" cap="all" dirty="0">
                <a:latin typeface="+mn-lt"/>
              </a:rPr>
            </a:br>
            <a:r>
              <a:rPr lang="en-US" sz="750" b="1" cap="all" dirty="0">
                <a:latin typeface="+mn-lt"/>
              </a:rPr>
              <a:t>Positive</a:t>
            </a:r>
          </a:p>
        </p:txBody>
      </p:sp>
      <p:sp>
        <p:nvSpPr>
          <p:cNvPr id="338" name="Rectangle 127">
            <a:extLst>
              <a:ext uri="{FF2B5EF4-FFF2-40B4-BE49-F238E27FC236}">
                <a16:creationId xmlns:a16="http://schemas.microsoft.com/office/drawing/2014/main" id="{04593B9E-89F6-4AA7-BBE6-85CD2ED5C0C6}"/>
              </a:ext>
            </a:extLst>
          </p:cNvPr>
          <p:cNvSpPr>
            <a:spLocks noChangeArrowheads="1"/>
          </p:cNvSpPr>
          <p:nvPr/>
        </p:nvSpPr>
        <p:spPr bwMode="auto">
          <a:xfrm>
            <a:off x="6948999" y="3770757"/>
            <a:ext cx="429768" cy="630942"/>
          </a:xfrm>
          <a:prstGeom prst="rect">
            <a:avLst/>
          </a:prstGeom>
          <a:noFill/>
          <a:ln w="9525">
            <a:noFill/>
            <a:miter lim="800000"/>
            <a:headEnd/>
            <a:tailEnd/>
          </a:ln>
        </p:spPr>
        <p:txBody>
          <a:bodyPr wrap="none" lIns="0" rIns="0">
            <a:noAutofit/>
          </a:bodyPr>
          <a:lstStyle/>
          <a:p>
            <a:pPr algn="ctr"/>
            <a:r>
              <a:rPr lang="en-US" sz="750" b="1" cap="all" dirty="0">
                <a:latin typeface="+mn-lt"/>
              </a:rPr>
              <a:t>Individuals</a:t>
            </a:r>
            <a:br>
              <a:rPr lang="en-US" sz="750" b="1" cap="all" dirty="0">
                <a:latin typeface="+mn-lt"/>
              </a:rPr>
            </a:br>
            <a:r>
              <a:rPr lang="en-US" sz="750" b="1" cap="all" dirty="0">
                <a:latin typeface="+mn-lt"/>
              </a:rPr>
              <a:t>with</a:t>
            </a:r>
            <a:br>
              <a:rPr lang="en-US" sz="750" b="1" cap="all" dirty="0">
                <a:latin typeface="+mn-lt"/>
              </a:rPr>
            </a:br>
            <a:r>
              <a:rPr lang="en-US" sz="750" b="1" cap="all" dirty="0">
                <a:latin typeface="+mn-lt"/>
              </a:rPr>
              <a:t>Breast or</a:t>
            </a:r>
            <a:br>
              <a:rPr lang="en-US" sz="750" b="1" cap="all" dirty="0">
                <a:latin typeface="+mn-lt"/>
              </a:rPr>
            </a:br>
            <a:r>
              <a:rPr lang="en-US" sz="750" b="1" cap="all" dirty="0">
                <a:latin typeface="+mn-lt"/>
              </a:rPr>
              <a:t>Cervical</a:t>
            </a:r>
            <a:br>
              <a:rPr lang="en-US" sz="750" b="1" cap="all" dirty="0">
                <a:latin typeface="+mn-lt"/>
              </a:rPr>
            </a:br>
            <a:r>
              <a:rPr lang="en-US" sz="750" b="1" cap="all" dirty="0">
                <a:latin typeface="+mn-lt"/>
              </a:rPr>
              <a:t>Cancer</a:t>
            </a:r>
          </a:p>
        </p:txBody>
      </p:sp>
      <p:sp>
        <p:nvSpPr>
          <p:cNvPr id="339" name="Rectangle 77">
            <a:extLst>
              <a:ext uri="{FF2B5EF4-FFF2-40B4-BE49-F238E27FC236}">
                <a16:creationId xmlns:a16="http://schemas.microsoft.com/office/drawing/2014/main" id="{A2A8A4DA-7FAB-4A06-987F-FB1B43BDE8D7}"/>
              </a:ext>
            </a:extLst>
          </p:cNvPr>
          <p:cNvSpPr>
            <a:spLocks noChangeArrowheads="1"/>
          </p:cNvSpPr>
          <p:nvPr/>
        </p:nvSpPr>
        <p:spPr bwMode="auto">
          <a:xfrm>
            <a:off x="4474015" y="3770757"/>
            <a:ext cx="429768" cy="200055"/>
          </a:xfrm>
          <a:prstGeom prst="rect">
            <a:avLst/>
          </a:prstGeom>
          <a:noFill/>
          <a:ln w="9525">
            <a:noFill/>
            <a:miter lim="800000"/>
            <a:headEnd/>
            <a:tailEnd/>
          </a:ln>
        </p:spPr>
        <p:txBody>
          <a:bodyPr wrap="none" lIns="0" rIns="0">
            <a:noAutofit/>
          </a:bodyPr>
          <a:lstStyle/>
          <a:p>
            <a:pPr algn="ctr"/>
            <a:r>
              <a:rPr lang="en-US" sz="750" b="1" cap="all" dirty="0">
                <a:latin typeface="+mn-lt"/>
              </a:rPr>
              <a:t>Disabled</a:t>
            </a:r>
          </a:p>
        </p:txBody>
      </p:sp>
      <p:sp>
        <p:nvSpPr>
          <p:cNvPr id="340" name="Rectangle 78">
            <a:extLst>
              <a:ext uri="{FF2B5EF4-FFF2-40B4-BE49-F238E27FC236}">
                <a16:creationId xmlns:a16="http://schemas.microsoft.com/office/drawing/2014/main" id="{7E35DD45-4AAA-4D2E-9BAE-0A26A7118A44}"/>
              </a:ext>
            </a:extLst>
          </p:cNvPr>
          <p:cNvSpPr>
            <a:spLocks noChangeArrowheads="1"/>
          </p:cNvSpPr>
          <p:nvPr/>
        </p:nvSpPr>
        <p:spPr bwMode="auto">
          <a:xfrm>
            <a:off x="6330253" y="3770757"/>
            <a:ext cx="429768" cy="307777"/>
          </a:xfrm>
          <a:prstGeom prst="rect">
            <a:avLst/>
          </a:prstGeom>
          <a:noFill/>
          <a:ln w="9525">
            <a:noFill/>
            <a:miter lim="800000"/>
            <a:headEnd/>
            <a:tailEnd/>
          </a:ln>
        </p:spPr>
        <p:txBody>
          <a:bodyPr wrap="none" lIns="0" rIns="0">
            <a:noAutofit/>
          </a:bodyPr>
          <a:lstStyle/>
          <a:p>
            <a:pPr algn="ctr"/>
            <a:r>
              <a:rPr lang="en-US" sz="750" b="1" cap="all" dirty="0">
                <a:latin typeface="+mn-lt"/>
              </a:rPr>
              <a:t>Pregnant</a:t>
            </a:r>
            <a:br>
              <a:rPr lang="en-US" sz="750" b="1" cap="all" dirty="0">
                <a:latin typeface="+mn-lt"/>
              </a:rPr>
            </a:br>
            <a:r>
              <a:rPr lang="en-US" sz="750" b="1" cap="all" dirty="0">
                <a:latin typeface="+mn-lt"/>
              </a:rPr>
              <a:t>All Ages</a:t>
            </a:r>
          </a:p>
        </p:txBody>
      </p:sp>
      <p:sp>
        <p:nvSpPr>
          <p:cNvPr id="341" name="Rectangle 76">
            <a:extLst>
              <a:ext uri="{FF2B5EF4-FFF2-40B4-BE49-F238E27FC236}">
                <a16:creationId xmlns:a16="http://schemas.microsoft.com/office/drawing/2014/main" id="{D7826524-FFA8-484D-9500-0F92594D5422}"/>
              </a:ext>
            </a:extLst>
          </p:cNvPr>
          <p:cNvSpPr>
            <a:spLocks noChangeArrowheads="1"/>
          </p:cNvSpPr>
          <p:nvPr/>
        </p:nvSpPr>
        <p:spPr bwMode="auto">
          <a:xfrm>
            <a:off x="8151990" y="3770757"/>
            <a:ext cx="429768" cy="200055"/>
          </a:xfrm>
          <a:prstGeom prst="rect">
            <a:avLst/>
          </a:prstGeom>
          <a:noFill/>
          <a:ln w="9525">
            <a:noFill/>
            <a:miter lim="800000"/>
            <a:headEnd/>
            <a:tailEnd/>
          </a:ln>
        </p:spPr>
        <p:txBody>
          <a:bodyPr wrap="none" lIns="0" rIns="0">
            <a:noAutofit/>
          </a:bodyPr>
          <a:lstStyle/>
          <a:p>
            <a:pPr algn="ctr"/>
            <a:r>
              <a:rPr lang="en-US" sz="750" b="1" cap="all" dirty="0">
                <a:latin typeface="+mn-lt"/>
              </a:rPr>
              <a:t>All</a:t>
            </a:r>
            <a:br>
              <a:rPr lang="en-US" sz="750" b="1" cap="all" dirty="0">
                <a:latin typeface="+mn-lt"/>
              </a:rPr>
            </a:br>
            <a:r>
              <a:rPr lang="en-US" sz="750" b="1" cap="all" dirty="0">
                <a:latin typeface="+mn-lt"/>
              </a:rPr>
              <a:t>Other</a:t>
            </a:r>
          </a:p>
        </p:txBody>
      </p:sp>
      <p:sp>
        <p:nvSpPr>
          <p:cNvPr id="342" name="Rectangle 127">
            <a:extLst>
              <a:ext uri="{FF2B5EF4-FFF2-40B4-BE49-F238E27FC236}">
                <a16:creationId xmlns:a16="http://schemas.microsoft.com/office/drawing/2014/main" id="{F23DE5F3-C96F-4433-947C-224AE0376ECD}"/>
              </a:ext>
            </a:extLst>
          </p:cNvPr>
          <p:cNvSpPr>
            <a:spLocks noChangeArrowheads="1"/>
          </p:cNvSpPr>
          <p:nvPr/>
        </p:nvSpPr>
        <p:spPr bwMode="auto">
          <a:xfrm>
            <a:off x="7567744" y="3770757"/>
            <a:ext cx="429768" cy="954107"/>
          </a:xfrm>
          <a:prstGeom prst="rect">
            <a:avLst/>
          </a:prstGeom>
          <a:noFill/>
          <a:ln w="9525">
            <a:noFill/>
            <a:miter lim="800000"/>
            <a:headEnd/>
            <a:tailEnd/>
          </a:ln>
        </p:spPr>
        <p:txBody>
          <a:bodyPr wrap="none" lIns="0" rIns="0">
            <a:noAutofit/>
          </a:bodyPr>
          <a:lstStyle/>
          <a:p>
            <a:pPr algn="ctr"/>
            <a:r>
              <a:rPr lang="en-US" sz="750" b="1" cap="all" dirty="0">
                <a:latin typeface="+mn-lt"/>
              </a:rPr>
              <a:t>Home- and</a:t>
            </a:r>
            <a:br>
              <a:rPr lang="en-US" sz="750" b="1" cap="all" dirty="0">
                <a:latin typeface="+mn-lt"/>
              </a:rPr>
            </a:br>
            <a:r>
              <a:rPr lang="en-US" sz="750" b="1" cap="all" dirty="0">
                <a:latin typeface="+mn-lt"/>
              </a:rPr>
              <a:t>Community-</a:t>
            </a:r>
            <a:br>
              <a:rPr lang="en-US" sz="750" b="1" cap="all" dirty="0">
                <a:latin typeface="+mn-lt"/>
              </a:rPr>
            </a:br>
            <a:r>
              <a:rPr lang="en-US" sz="750" b="1" cap="all" dirty="0">
                <a:latin typeface="+mn-lt"/>
              </a:rPr>
              <a:t>Based</a:t>
            </a:r>
            <a:br>
              <a:rPr lang="en-US" sz="750" b="1" cap="all" dirty="0">
                <a:latin typeface="+mn-lt"/>
              </a:rPr>
            </a:br>
            <a:r>
              <a:rPr lang="en-US" sz="750" b="1" cap="all" dirty="0">
                <a:latin typeface="+mn-lt"/>
              </a:rPr>
              <a:t>Services</a:t>
            </a:r>
            <a:br>
              <a:rPr lang="en-US" sz="750" b="1" cap="all" dirty="0">
                <a:latin typeface="+mn-lt"/>
              </a:rPr>
            </a:br>
            <a:r>
              <a:rPr lang="en-US" sz="750" b="1" cap="all" dirty="0">
                <a:latin typeface="+mn-lt"/>
              </a:rPr>
              <a:t>(HCBS)</a:t>
            </a:r>
            <a:br>
              <a:rPr lang="en-US" sz="750" b="1" cap="all" dirty="0">
                <a:latin typeface="+mn-lt"/>
              </a:rPr>
            </a:br>
            <a:r>
              <a:rPr lang="en-US" sz="750" b="1" cap="all" dirty="0">
                <a:latin typeface="+mn-lt"/>
              </a:rPr>
              <a:t>Waiver</a:t>
            </a:r>
            <a:br>
              <a:rPr lang="en-US" sz="750" b="1" cap="all" dirty="0">
                <a:latin typeface="+mn-lt"/>
              </a:rPr>
            </a:br>
            <a:r>
              <a:rPr lang="en-US" sz="750" b="1" cap="all" dirty="0">
                <a:latin typeface="+mn-lt"/>
              </a:rPr>
              <a:t>Group</a:t>
            </a:r>
            <a:r>
              <a:rPr lang="en-US" sz="750" b="1" cap="all" spc="-50" baseline="22000" dirty="0">
                <a:latin typeface="+mn-lt"/>
              </a:rPr>
              <a:t> 3</a:t>
            </a:r>
          </a:p>
        </p:txBody>
      </p:sp>
      <p:sp>
        <p:nvSpPr>
          <p:cNvPr id="343" name="Rectangle 76">
            <a:extLst>
              <a:ext uri="{FF2B5EF4-FFF2-40B4-BE49-F238E27FC236}">
                <a16:creationId xmlns:a16="http://schemas.microsoft.com/office/drawing/2014/main" id="{1BF4FBB9-4550-4128-B23B-F32E1D4F5CB0}"/>
              </a:ext>
            </a:extLst>
          </p:cNvPr>
          <p:cNvSpPr>
            <a:spLocks noChangeArrowheads="1"/>
          </p:cNvSpPr>
          <p:nvPr/>
        </p:nvSpPr>
        <p:spPr bwMode="auto">
          <a:xfrm>
            <a:off x="3236523" y="3770757"/>
            <a:ext cx="429768" cy="630942"/>
          </a:xfrm>
          <a:prstGeom prst="rect">
            <a:avLst/>
          </a:prstGeom>
          <a:noFill/>
          <a:ln w="9525">
            <a:noFill/>
            <a:miter lim="800000"/>
            <a:headEnd/>
            <a:tailEnd/>
          </a:ln>
        </p:spPr>
        <p:txBody>
          <a:bodyPr wrap="none" lIns="0" rIns="0">
            <a:noAutofit/>
          </a:bodyPr>
          <a:lstStyle/>
          <a:p>
            <a:pPr algn="ctr"/>
            <a:r>
              <a:rPr lang="en-US" sz="750" b="1" cap="all" dirty="0">
                <a:latin typeface="+mn-lt"/>
              </a:rPr>
              <a:t>Medically</a:t>
            </a:r>
            <a:br>
              <a:rPr lang="en-US" sz="750" b="1" cap="all" dirty="0">
                <a:latin typeface="+mn-lt"/>
              </a:rPr>
            </a:br>
            <a:r>
              <a:rPr lang="en-US" sz="750" b="1" cap="all" dirty="0">
                <a:latin typeface="+mn-lt"/>
              </a:rPr>
              <a:t>Frail</a:t>
            </a:r>
            <a:br>
              <a:rPr lang="en-US" sz="750" b="1" cap="all" dirty="0">
                <a:latin typeface="+mn-lt"/>
              </a:rPr>
            </a:br>
            <a:r>
              <a:rPr lang="en-US" sz="750" b="1" cap="all" dirty="0" err="1">
                <a:latin typeface="+mn-lt"/>
              </a:rPr>
              <a:t>CarePlus</a:t>
            </a:r>
            <a:br>
              <a:rPr lang="en-US" sz="750" b="1" cap="all" dirty="0">
                <a:latin typeface="+mn-lt"/>
              </a:rPr>
            </a:br>
            <a:r>
              <a:rPr lang="en-US" sz="750" b="1" cap="all" dirty="0">
                <a:latin typeface="+mn-lt"/>
              </a:rPr>
              <a:t>who</a:t>
            </a:r>
            <a:br>
              <a:rPr lang="en-US" sz="750" b="1" cap="all" dirty="0">
                <a:latin typeface="+mn-lt"/>
              </a:rPr>
            </a:br>
            <a:r>
              <a:rPr lang="en-US" sz="750" b="1" cap="all" dirty="0">
                <a:latin typeface="+mn-lt"/>
              </a:rPr>
              <a:t>Elect</a:t>
            </a:r>
            <a:br>
              <a:rPr lang="en-US" sz="750" b="1" cap="all" dirty="0">
                <a:latin typeface="+mn-lt"/>
              </a:rPr>
            </a:br>
            <a:r>
              <a:rPr lang="en-US" sz="750" b="1" cap="all" dirty="0">
                <a:latin typeface="+mn-lt"/>
              </a:rPr>
              <a:t>Standard</a:t>
            </a:r>
          </a:p>
        </p:txBody>
      </p:sp>
      <p:sp>
        <p:nvSpPr>
          <p:cNvPr id="344" name="Rectangle 77">
            <a:extLst>
              <a:ext uri="{FF2B5EF4-FFF2-40B4-BE49-F238E27FC236}">
                <a16:creationId xmlns:a16="http://schemas.microsoft.com/office/drawing/2014/main" id="{E39BA0AC-9807-4907-9134-A3A1BC52B52A}"/>
              </a:ext>
            </a:extLst>
          </p:cNvPr>
          <p:cNvSpPr>
            <a:spLocks noChangeArrowheads="1"/>
          </p:cNvSpPr>
          <p:nvPr/>
        </p:nvSpPr>
        <p:spPr bwMode="auto">
          <a:xfrm>
            <a:off x="5092761" y="3770758"/>
            <a:ext cx="429768" cy="934700"/>
          </a:xfrm>
          <a:prstGeom prst="rect">
            <a:avLst/>
          </a:prstGeom>
          <a:noFill/>
          <a:ln w="9525">
            <a:noFill/>
            <a:miter lim="800000"/>
            <a:headEnd/>
            <a:tailEnd/>
          </a:ln>
        </p:spPr>
        <p:txBody>
          <a:bodyPr wrap="none" lIns="0" rIns="0">
            <a:noAutofit/>
          </a:bodyPr>
          <a:lstStyle/>
          <a:p>
            <a:pPr algn="ctr"/>
            <a:r>
              <a:rPr lang="en-US" sz="750" b="1" cap="all" dirty="0">
                <a:latin typeface="+mn-lt"/>
              </a:rPr>
              <a:t>Individuals</a:t>
            </a:r>
            <a:br>
              <a:rPr lang="en-US" sz="750" b="1" cap="all" dirty="0">
                <a:latin typeface="+mn-lt"/>
              </a:rPr>
            </a:br>
            <a:r>
              <a:rPr lang="en-US" sz="750" b="1" cap="all" dirty="0">
                <a:latin typeface="+mn-lt"/>
              </a:rPr>
              <a:t>Receiving</a:t>
            </a:r>
            <a:br>
              <a:rPr lang="en-US" sz="750" b="1" cap="all" dirty="0">
                <a:latin typeface="+mn-lt"/>
              </a:rPr>
            </a:br>
            <a:r>
              <a:rPr lang="en-US" sz="750" b="1" cap="all" dirty="0">
                <a:latin typeface="+mn-lt"/>
              </a:rPr>
              <a:t> Services</a:t>
            </a:r>
            <a:br>
              <a:rPr lang="en-US" sz="750" b="1" cap="all" dirty="0">
                <a:latin typeface="+mn-lt"/>
              </a:rPr>
            </a:br>
            <a:r>
              <a:rPr lang="en-US" sz="750" b="1" cap="all" dirty="0">
                <a:latin typeface="+mn-lt"/>
              </a:rPr>
              <a:t>from</a:t>
            </a:r>
            <a:br>
              <a:rPr lang="en-US" sz="750" b="1" cap="all" dirty="0">
                <a:latin typeface="+mn-lt"/>
              </a:rPr>
            </a:br>
            <a:r>
              <a:rPr lang="en-US" sz="750" b="1" cap="all" dirty="0">
                <a:latin typeface="+mn-lt"/>
              </a:rPr>
              <a:t>Department</a:t>
            </a:r>
            <a:br>
              <a:rPr lang="en-US" sz="750" b="1" cap="all" dirty="0">
                <a:latin typeface="+mn-lt"/>
              </a:rPr>
            </a:br>
            <a:r>
              <a:rPr lang="en-US" sz="750" b="1" cap="all" dirty="0">
                <a:latin typeface="+mn-lt"/>
              </a:rPr>
              <a:t> of Mental</a:t>
            </a:r>
            <a:br>
              <a:rPr lang="en-US" sz="750" b="1" cap="all" dirty="0">
                <a:latin typeface="+mn-lt"/>
              </a:rPr>
            </a:br>
            <a:r>
              <a:rPr lang="en-US" sz="750" b="1" cap="all" dirty="0">
                <a:latin typeface="+mn-lt"/>
              </a:rPr>
              <a:t>Health and</a:t>
            </a:r>
            <a:br>
              <a:rPr lang="en-US" sz="750" b="1" cap="all" dirty="0">
                <a:latin typeface="+mn-lt"/>
              </a:rPr>
            </a:br>
            <a:r>
              <a:rPr lang="en-US" sz="750" b="1" cap="all" dirty="0">
                <a:latin typeface="+mn-lt"/>
              </a:rPr>
              <a:t>with Special</a:t>
            </a:r>
            <a:br>
              <a:rPr lang="en-US" sz="750" b="1" cap="all" dirty="0">
                <a:latin typeface="+mn-lt"/>
              </a:rPr>
            </a:br>
            <a:r>
              <a:rPr lang="en-US" sz="750" b="1" cap="all" dirty="0">
                <a:latin typeface="+mn-lt"/>
              </a:rPr>
              <a:t>Health Care</a:t>
            </a:r>
            <a:br>
              <a:rPr lang="en-US" sz="750" b="1" cap="all" dirty="0">
                <a:latin typeface="+mn-lt"/>
              </a:rPr>
            </a:br>
            <a:r>
              <a:rPr lang="en-US" sz="750" b="1" cap="all" dirty="0">
                <a:latin typeface="+mn-lt"/>
              </a:rPr>
              <a:t>Needs</a:t>
            </a:r>
          </a:p>
        </p:txBody>
      </p:sp>
      <p:grpSp>
        <p:nvGrpSpPr>
          <p:cNvPr id="110" name="Group 109">
            <a:extLst>
              <a:ext uri="{FF2B5EF4-FFF2-40B4-BE49-F238E27FC236}">
                <a16:creationId xmlns:a16="http://schemas.microsoft.com/office/drawing/2014/main" id="{0BAEFEE5-3C25-4892-90E7-42B5114866A4}"/>
              </a:ext>
            </a:extLst>
          </p:cNvPr>
          <p:cNvGrpSpPr/>
          <p:nvPr/>
        </p:nvGrpSpPr>
        <p:grpSpPr>
          <a:xfrm>
            <a:off x="1216534" y="1229587"/>
            <a:ext cx="6710933" cy="338554"/>
            <a:chOff x="432900" y="4873173"/>
            <a:chExt cx="6710933" cy="338554"/>
          </a:xfrm>
        </p:grpSpPr>
        <p:sp>
          <p:nvSpPr>
            <p:cNvPr id="139" name="Rectangle 7"/>
            <p:cNvSpPr>
              <a:spLocks noChangeArrowheads="1"/>
            </p:cNvSpPr>
            <p:nvPr/>
          </p:nvSpPr>
          <p:spPr bwMode="auto">
            <a:xfrm>
              <a:off x="432900" y="4880820"/>
              <a:ext cx="6710933" cy="306544"/>
            </a:xfrm>
            <a:prstGeom prst="rect">
              <a:avLst/>
            </a:prstGeom>
            <a:solidFill>
              <a:srgbClr val="FFFFFF"/>
            </a:solidFill>
            <a:ln w="6350">
              <a:solidFill>
                <a:schemeClr val="tx1"/>
              </a:solidFill>
              <a:miter lim="800000"/>
              <a:headEnd/>
              <a:tailEnd/>
            </a:ln>
          </p:spPr>
          <p:txBody>
            <a:bodyPr wrap="none" anchor="ctr"/>
            <a:lstStyle/>
            <a:p>
              <a:pPr algn="ctr" eaLnBrk="0" hangingPunct="0"/>
              <a:endParaRPr lang="en-US" sz="800" dirty="0">
                <a:latin typeface="+mn-lt"/>
              </a:endParaRPr>
            </a:p>
          </p:txBody>
        </p:sp>
        <p:sp>
          <p:nvSpPr>
            <p:cNvPr id="140" name="Text Box 91"/>
            <p:cNvSpPr txBox="1">
              <a:spLocks noChangeArrowheads="1"/>
            </p:cNvSpPr>
            <p:nvPr/>
          </p:nvSpPr>
          <p:spPr bwMode="auto">
            <a:xfrm>
              <a:off x="691119" y="4873173"/>
              <a:ext cx="5487263" cy="338554"/>
            </a:xfrm>
            <a:prstGeom prst="rect">
              <a:avLst/>
            </a:prstGeom>
            <a:noFill/>
            <a:ln w="9525">
              <a:noFill/>
              <a:miter lim="800000"/>
              <a:headEnd/>
              <a:tailEnd/>
            </a:ln>
          </p:spPr>
          <p:txBody>
            <a:bodyPr wrap="square">
              <a:spAutoFit/>
            </a:bodyPr>
            <a:lstStyle/>
            <a:p>
              <a:pPr>
                <a:spcBef>
                  <a:spcPts val="0"/>
                </a:spcBef>
                <a:tabLst>
                  <a:tab pos="1884363" algn="l"/>
                </a:tabLst>
              </a:pPr>
              <a:r>
                <a:rPr lang="en-US" sz="800" dirty="0">
                  <a:latin typeface="+mn-lt"/>
                </a:rPr>
                <a:t>MassHealth Standard	MassHealth </a:t>
              </a:r>
              <a:r>
                <a:rPr lang="en-US" sz="800" dirty="0" err="1">
                  <a:latin typeface="+mn-lt"/>
                </a:rPr>
                <a:t>CarePlus</a:t>
              </a:r>
              <a:endParaRPr lang="en-US" sz="800" dirty="0">
                <a:latin typeface="+mn-lt"/>
              </a:endParaRPr>
            </a:p>
            <a:p>
              <a:pPr>
                <a:spcBef>
                  <a:spcPts val="0"/>
                </a:spcBef>
                <a:tabLst>
                  <a:tab pos="1884363" algn="l"/>
                </a:tabLst>
              </a:pPr>
              <a:r>
                <a:rPr lang="en-US" sz="800" dirty="0">
                  <a:latin typeface="+mn-lt"/>
                </a:rPr>
                <a:t>MassHealth CommonHealth	MassHealth Family Assistance </a:t>
              </a:r>
            </a:p>
          </p:txBody>
        </p:sp>
        <p:sp>
          <p:nvSpPr>
            <p:cNvPr id="141" name="Rectangle 94"/>
            <p:cNvSpPr>
              <a:spLocks noChangeArrowheads="1"/>
            </p:cNvSpPr>
            <p:nvPr/>
          </p:nvSpPr>
          <p:spPr bwMode="auto">
            <a:xfrm>
              <a:off x="545858" y="4943141"/>
              <a:ext cx="196075" cy="73153"/>
            </a:xfrm>
            <a:prstGeom prst="rect">
              <a:avLst/>
            </a:prstGeom>
            <a:solidFill>
              <a:srgbClr val="005F85"/>
            </a:solidFill>
            <a:ln w="9525">
              <a:noFill/>
              <a:miter lim="800000"/>
              <a:headEnd/>
              <a:tailEnd/>
            </a:ln>
          </p:spPr>
          <p:txBody>
            <a:bodyPr wrap="none" anchor="ctr"/>
            <a:lstStyle/>
            <a:p>
              <a:pPr algn="ctr" eaLnBrk="0" hangingPunct="0"/>
              <a:endParaRPr lang="en-US" sz="800" dirty="0">
                <a:latin typeface="+mn-lt"/>
              </a:endParaRPr>
            </a:p>
          </p:txBody>
        </p:sp>
        <p:sp>
          <p:nvSpPr>
            <p:cNvPr id="142" name="Rectangle 95"/>
            <p:cNvSpPr>
              <a:spLocks noChangeArrowheads="1"/>
            </p:cNvSpPr>
            <p:nvPr/>
          </p:nvSpPr>
          <p:spPr bwMode="auto">
            <a:xfrm>
              <a:off x="545858" y="5063870"/>
              <a:ext cx="196075" cy="73153"/>
            </a:xfrm>
            <a:prstGeom prst="rect">
              <a:avLst/>
            </a:prstGeom>
            <a:solidFill>
              <a:schemeClr val="accent1">
                <a:lumMod val="75000"/>
              </a:schemeClr>
            </a:solidFill>
            <a:ln w="9525">
              <a:noFill/>
              <a:miter lim="800000"/>
              <a:headEnd/>
              <a:tailEnd/>
            </a:ln>
          </p:spPr>
          <p:txBody>
            <a:bodyPr wrap="none" anchor="ctr"/>
            <a:lstStyle/>
            <a:p>
              <a:pPr algn="ctr" eaLnBrk="0" hangingPunct="0"/>
              <a:endParaRPr lang="en-US" sz="800" dirty="0">
                <a:latin typeface="+mn-lt"/>
              </a:endParaRPr>
            </a:p>
          </p:txBody>
        </p:sp>
        <p:sp>
          <p:nvSpPr>
            <p:cNvPr id="143" name="Rectangle 96"/>
            <p:cNvSpPr>
              <a:spLocks noChangeArrowheads="1"/>
            </p:cNvSpPr>
            <p:nvPr/>
          </p:nvSpPr>
          <p:spPr bwMode="auto">
            <a:xfrm>
              <a:off x="2412409" y="4943141"/>
              <a:ext cx="196075" cy="73153"/>
            </a:xfrm>
            <a:prstGeom prst="rect">
              <a:avLst/>
            </a:prstGeom>
            <a:solidFill>
              <a:schemeClr val="accent4"/>
            </a:solidFill>
            <a:ln w="9525">
              <a:noFill/>
              <a:miter lim="800000"/>
              <a:headEnd/>
              <a:tailEnd/>
            </a:ln>
          </p:spPr>
          <p:txBody>
            <a:bodyPr wrap="none" anchor="ctr"/>
            <a:lstStyle/>
            <a:p>
              <a:pPr algn="ctr" eaLnBrk="0" hangingPunct="0"/>
              <a:endParaRPr lang="en-US" sz="800" dirty="0">
                <a:latin typeface="+mn-lt"/>
              </a:endParaRPr>
            </a:p>
          </p:txBody>
        </p:sp>
        <p:sp>
          <p:nvSpPr>
            <p:cNvPr id="144" name="Rectangle 97"/>
            <p:cNvSpPr>
              <a:spLocks noChangeArrowheads="1"/>
            </p:cNvSpPr>
            <p:nvPr/>
          </p:nvSpPr>
          <p:spPr bwMode="auto">
            <a:xfrm>
              <a:off x="2412409" y="5063870"/>
              <a:ext cx="195769" cy="73025"/>
            </a:xfrm>
            <a:prstGeom prst="rect">
              <a:avLst/>
            </a:prstGeom>
            <a:solidFill>
              <a:schemeClr val="accent3"/>
            </a:solidFill>
            <a:ln w="9525">
              <a:noFill/>
              <a:miter lim="800000"/>
              <a:headEnd/>
              <a:tailEnd/>
            </a:ln>
          </p:spPr>
          <p:txBody>
            <a:bodyPr wrap="none" anchor="ctr"/>
            <a:lstStyle/>
            <a:p>
              <a:pPr algn="ctr" eaLnBrk="0" hangingPunct="0">
                <a:defRPr/>
              </a:pPr>
              <a:endParaRPr lang="en-US" sz="800" dirty="0">
                <a:latin typeface="+mn-lt"/>
                <a:cs typeface="Calibri" pitchFamily="34" charset="0"/>
              </a:endParaRPr>
            </a:p>
          </p:txBody>
        </p:sp>
        <p:sp>
          <p:nvSpPr>
            <p:cNvPr id="345" name="Text Box 91">
              <a:extLst>
                <a:ext uri="{FF2B5EF4-FFF2-40B4-BE49-F238E27FC236}">
                  <a16:creationId xmlns:a16="http://schemas.microsoft.com/office/drawing/2014/main" id="{AA035DC2-9783-4418-A700-F00033ABBB74}"/>
                </a:ext>
              </a:extLst>
            </p:cNvPr>
            <p:cNvSpPr txBox="1">
              <a:spLocks noChangeArrowheads="1"/>
            </p:cNvSpPr>
            <p:nvPr/>
          </p:nvSpPr>
          <p:spPr bwMode="auto">
            <a:xfrm>
              <a:off x="4444838" y="4873173"/>
              <a:ext cx="2698995" cy="338554"/>
            </a:xfrm>
            <a:prstGeom prst="rect">
              <a:avLst/>
            </a:prstGeom>
            <a:noFill/>
            <a:ln w="9525">
              <a:noFill/>
              <a:miter lim="800000"/>
              <a:headEnd/>
              <a:tailEnd/>
            </a:ln>
          </p:spPr>
          <p:txBody>
            <a:bodyPr wrap="square">
              <a:spAutoFit/>
            </a:bodyPr>
            <a:lstStyle/>
            <a:p>
              <a:pPr>
                <a:spcBef>
                  <a:spcPts val="0"/>
                </a:spcBef>
              </a:pPr>
              <a:r>
                <a:rPr lang="en-US" sz="800" dirty="0" err="1">
                  <a:latin typeface="+mn-lt"/>
                </a:rPr>
                <a:t>ConnectorCare</a:t>
              </a:r>
              <a:r>
                <a:rPr lang="en-US" sz="800" dirty="0">
                  <a:latin typeface="+mn-lt"/>
                </a:rPr>
                <a:t> (state supplement to federal subsidy for insurance purchased through Health Connector)</a:t>
              </a:r>
            </a:p>
          </p:txBody>
        </p:sp>
        <p:sp>
          <p:nvSpPr>
            <p:cNvPr id="347" name="Rectangle 96">
              <a:extLst>
                <a:ext uri="{FF2B5EF4-FFF2-40B4-BE49-F238E27FC236}">
                  <a16:creationId xmlns:a16="http://schemas.microsoft.com/office/drawing/2014/main" id="{752B8212-BD5D-4990-B7AB-78080D91D7BE}"/>
                </a:ext>
              </a:extLst>
            </p:cNvPr>
            <p:cNvSpPr>
              <a:spLocks noChangeArrowheads="1"/>
            </p:cNvSpPr>
            <p:nvPr/>
          </p:nvSpPr>
          <p:spPr bwMode="auto">
            <a:xfrm>
              <a:off x="4280966" y="4943141"/>
              <a:ext cx="196075" cy="73153"/>
            </a:xfrm>
            <a:prstGeom prst="rect">
              <a:avLst/>
            </a:prstGeom>
            <a:solidFill>
              <a:srgbClr val="6BB23E"/>
            </a:solidFill>
            <a:ln w="9525">
              <a:noFill/>
              <a:miter lim="800000"/>
              <a:headEnd/>
              <a:tailEnd/>
            </a:ln>
          </p:spPr>
          <p:txBody>
            <a:bodyPr wrap="none" anchor="ctr"/>
            <a:lstStyle/>
            <a:p>
              <a:pPr algn="ctr" eaLnBrk="0" hangingPunct="0"/>
              <a:endParaRPr lang="en-US" sz="800" dirty="0">
                <a:latin typeface="+mn-lt"/>
              </a:endParaRPr>
            </a:p>
          </p:txBody>
        </p:sp>
      </p:grpSp>
      <p:sp>
        <p:nvSpPr>
          <p:cNvPr id="171" name="Text Box 65"/>
          <p:cNvSpPr txBox="1">
            <a:spLocks noChangeArrowheads="1"/>
          </p:cNvSpPr>
          <p:nvPr/>
        </p:nvSpPr>
        <p:spPr bwMode="auto">
          <a:xfrm>
            <a:off x="1601373" y="5047451"/>
            <a:ext cx="594073" cy="123111"/>
          </a:xfrm>
          <a:prstGeom prst="rect">
            <a:avLst/>
          </a:prstGeom>
          <a:solidFill>
            <a:schemeClr val="bg1"/>
          </a:solidFill>
          <a:ln w="9525">
            <a:noFill/>
            <a:miter lim="800000"/>
            <a:headEnd/>
            <a:tailEnd/>
          </a:ln>
        </p:spPr>
        <p:txBody>
          <a:bodyPr wrap="none" lIns="45720" tIns="0" rIns="45720" bIns="0">
            <a:spAutoFit/>
          </a:bodyPr>
          <a:lstStyle/>
          <a:p>
            <a:pPr algn="ctr"/>
            <a:r>
              <a:rPr lang="en-US" sz="800" b="1" dirty="0">
                <a:latin typeface="+mn-lt"/>
              </a:rPr>
              <a:t>CHILDREN</a:t>
            </a:r>
          </a:p>
        </p:txBody>
      </p:sp>
      <p:sp>
        <p:nvSpPr>
          <p:cNvPr id="113" name="Rectangle 10">
            <a:extLst>
              <a:ext uri="{FF2B5EF4-FFF2-40B4-BE49-F238E27FC236}">
                <a16:creationId xmlns:a16="http://schemas.microsoft.com/office/drawing/2014/main" id="{C4AC2438-E115-41B9-AAFB-F32C01CEF45B}"/>
              </a:ext>
            </a:extLst>
          </p:cNvPr>
          <p:cNvSpPr>
            <a:spLocks noChangeArrowheads="1"/>
          </p:cNvSpPr>
          <p:nvPr/>
        </p:nvSpPr>
        <p:spPr bwMode="auto">
          <a:xfrm>
            <a:off x="852710" y="2215243"/>
            <a:ext cx="310896" cy="758952"/>
          </a:xfrm>
          <a:prstGeom prst="rect">
            <a:avLst/>
          </a:prstGeom>
          <a:solidFill>
            <a:srgbClr val="77B6C9"/>
          </a:solidFill>
          <a:ln w="9525">
            <a:noFill/>
            <a:miter lim="800000"/>
            <a:headEnd/>
            <a:tailEnd/>
          </a:ln>
        </p:spPr>
        <p:txBody>
          <a:bodyPr lIns="0" tIns="45720" rIns="0" anchor="t" anchorCtr="0"/>
          <a:lstStyle/>
          <a:p>
            <a:pPr algn="ctr" eaLnBrk="0" hangingPunct="0"/>
            <a:r>
              <a:rPr lang="en-US" sz="750" dirty="0">
                <a:solidFill>
                  <a:schemeClr val="bg1"/>
                </a:solidFill>
                <a:latin typeface="+mn-lt"/>
                <a:cs typeface="Calibri" pitchFamily="34" charset="0"/>
              </a:rPr>
              <a:t>300%</a:t>
            </a:r>
            <a:br>
              <a:rPr lang="en-US" sz="750" dirty="0">
                <a:solidFill>
                  <a:schemeClr val="bg1"/>
                </a:solidFill>
                <a:latin typeface="+mn-lt"/>
                <a:cs typeface="Calibri" pitchFamily="34" charset="0"/>
              </a:rPr>
            </a:br>
            <a:endParaRPr lang="en-US" sz="750" dirty="0">
              <a:solidFill>
                <a:schemeClr val="bg1"/>
              </a:solidFill>
              <a:latin typeface="+mn-lt"/>
              <a:cs typeface="Calibri" pitchFamily="34" charset="0"/>
            </a:endParaRPr>
          </a:p>
        </p:txBody>
      </p:sp>
      <p:sp>
        <p:nvSpPr>
          <p:cNvPr id="156" name="Rectangle 15"/>
          <p:cNvSpPr>
            <a:spLocks noChangeArrowheads="1"/>
          </p:cNvSpPr>
          <p:nvPr/>
        </p:nvSpPr>
        <p:spPr bwMode="auto">
          <a:xfrm>
            <a:off x="852710" y="2727307"/>
            <a:ext cx="310896" cy="1024128"/>
          </a:xfrm>
          <a:prstGeom prst="rect">
            <a:avLst/>
          </a:prstGeom>
          <a:solidFill>
            <a:srgbClr val="005F85"/>
          </a:solidFill>
          <a:ln w="9525">
            <a:noFill/>
            <a:miter lim="800000"/>
            <a:headEnd/>
            <a:tailEnd/>
          </a:ln>
        </p:spPr>
        <p:txBody>
          <a:bodyPr lIns="0" tIns="45720" rIns="0"/>
          <a:lstStyle/>
          <a:p>
            <a:pPr algn="ctr" eaLnBrk="0" hangingPunct="0"/>
            <a:r>
              <a:rPr lang="en-US" sz="750" b="1" dirty="0">
                <a:solidFill>
                  <a:schemeClr val="bg1"/>
                </a:solidFill>
                <a:latin typeface="+mn-lt"/>
              </a:rPr>
              <a:t>200%</a:t>
            </a:r>
            <a:br>
              <a:rPr lang="en-US" sz="750" b="1" dirty="0">
                <a:solidFill>
                  <a:schemeClr val="bg1"/>
                </a:solidFill>
                <a:latin typeface="+mn-lt"/>
              </a:rPr>
            </a:br>
            <a:endParaRPr lang="en-US" sz="750" b="1" dirty="0">
              <a:solidFill>
                <a:schemeClr val="bg1"/>
              </a:solidFill>
              <a:latin typeface="+mn-lt"/>
            </a:endParaRPr>
          </a:p>
        </p:txBody>
      </p:sp>
      <p:sp>
        <p:nvSpPr>
          <p:cNvPr id="114" name="Right Bracket 113">
            <a:extLst>
              <a:ext uri="{FF2B5EF4-FFF2-40B4-BE49-F238E27FC236}">
                <a16:creationId xmlns:a16="http://schemas.microsoft.com/office/drawing/2014/main" id="{F9737826-9206-4731-9C98-E9A2B9859D7C}"/>
              </a:ext>
            </a:extLst>
          </p:cNvPr>
          <p:cNvSpPr/>
          <p:nvPr/>
        </p:nvSpPr>
        <p:spPr>
          <a:xfrm rot="16200000" flipH="1">
            <a:off x="5233298" y="1675401"/>
            <a:ext cx="1339408" cy="5530121"/>
          </a:xfrm>
          <a:prstGeom prst="rightBracket">
            <a:avLst>
              <a:gd name="adj" fmla="val 0"/>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2" name="Text Box 66"/>
          <p:cNvSpPr txBox="1">
            <a:spLocks noChangeArrowheads="1"/>
          </p:cNvSpPr>
          <p:nvPr/>
        </p:nvSpPr>
        <p:spPr bwMode="auto">
          <a:xfrm>
            <a:off x="5121696" y="5047451"/>
            <a:ext cx="1579920" cy="123111"/>
          </a:xfrm>
          <a:prstGeom prst="rect">
            <a:avLst/>
          </a:prstGeom>
          <a:solidFill>
            <a:schemeClr val="bg1"/>
          </a:solidFill>
          <a:ln w="9525">
            <a:noFill/>
            <a:miter lim="800000"/>
            <a:headEnd/>
            <a:tailEnd/>
          </a:ln>
        </p:spPr>
        <p:txBody>
          <a:bodyPr wrap="none" lIns="45720" tIns="0" rIns="45720" bIns="0">
            <a:spAutoFit/>
          </a:bodyPr>
          <a:lstStyle>
            <a:defPPr>
              <a:defRPr lang="en-US"/>
            </a:defPPr>
            <a:lvl1pPr algn="ctr">
              <a:defRPr sz="1000">
                <a:latin typeface="+mj-lt"/>
              </a:defRPr>
            </a:lvl1pPr>
          </a:lstStyle>
          <a:p>
            <a:r>
              <a:rPr lang="en-US" sz="800" b="1" dirty="0">
                <a:latin typeface="+mn-lt"/>
              </a:rPr>
              <a:t>ADULTS AGES 21 THROUGH 64</a:t>
            </a:r>
          </a:p>
        </p:txBody>
      </p:sp>
    </p:spTree>
    <p:extLst>
      <p:ext uri="{BB962C8B-B14F-4D97-AF65-F5344CB8AC3E}">
        <p14:creationId xmlns:p14="http://schemas.microsoft.com/office/powerpoint/2010/main" val="363776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ELIGIBILITY FOR SENIORS AGE 65 AND OLDER Generally includes an asset test and lower income thresholds; MOST SENIORS ALSO HAVE MEDICARE</a:t>
            </a:r>
            <a:r>
              <a:rPr lang="en-US" sz="1600" baseline="30000" dirty="0"/>
              <a:t>1</a:t>
            </a:r>
          </a:p>
        </p:txBody>
      </p:sp>
      <p:sp>
        <p:nvSpPr>
          <p:cNvPr id="3" name="Slide Number Placeholder 2"/>
          <p:cNvSpPr>
            <a:spLocks noGrp="1"/>
          </p:cNvSpPr>
          <p:nvPr>
            <p:ph type="sldNum" sz="quarter" idx="10"/>
          </p:nvPr>
        </p:nvSpPr>
        <p:spPr/>
        <p:txBody>
          <a:bodyPr/>
          <a:lstStyle/>
          <a:p>
            <a:fld id="{52FF2353-2A72-49B4-9122-A3EFF5B12DD2}" type="slidenum">
              <a:rPr lang="en-US" smtClean="0"/>
              <a:pPr/>
              <a:t>10</a:t>
            </a:fld>
            <a:endParaRPr lang="en-US" dirty="0"/>
          </a:p>
        </p:txBody>
      </p:sp>
      <p:graphicFrame>
        <p:nvGraphicFramePr>
          <p:cNvPr id="122" name="Table 121"/>
          <p:cNvGraphicFramePr>
            <a:graphicFrameLocks noGrp="1"/>
          </p:cNvGraphicFramePr>
          <p:nvPr>
            <p:extLst>
              <p:ext uri="{D42A27DB-BD31-4B8C-83A1-F6EECF244321}">
                <p14:modId xmlns:p14="http://schemas.microsoft.com/office/powerpoint/2010/main" val="2390633757"/>
              </p:ext>
            </p:extLst>
          </p:nvPr>
        </p:nvGraphicFramePr>
        <p:xfrm>
          <a:off x="457200" y="1287623"/>
          <a:ext cx="8229600" cy="3742357"/>
        </p:xfrm>
        <a:graphic>
          <a:graphicData uri="http://schemas.openxmlformats.org/drawingml/2006/table">
            <a:tbl>
              <a:tblPr firstRow="1" bandRow="1">
                <a:tableStyleId>{7DF18680-E054-41AD-8BC1-D1AEF772440D}</a:tableStyleId>
              </a:tblPr>
              <a:tblGrid>
                <a:gridCol w="219456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gridCol w="4023360">
                  <a:extLst>
                    <a:ext uri="{9D8B030D-6E8A-4147-A177-3AD203B41FA5}">
                      <a16:colId xmlns:a16="http://schemas.microsoft.com/office/drawing/2014/main" val="20002"/>
                    </a:ext>
                  </a:extLst>
                </a:gridCol>
              </a:tblGrid>
              <a:tr h="272871">
                <a:tc>
                  <a:txBody>
                    <a:bodyPr/>
                    <a:lstStyle/>
                    <a:p>
                      <a:r>
                        <a:rPr lang="en-US" sz="1150" b="1" i="0" dirty="0">
                          <a:latin typeface="+mn-lt"/>
                        </a:rPr>
                        <a:t>POPULATION</a:t>
                      </a:r>
                      <a:endParaRPr lang="en-US" sz="1150" b="1" i="0" dirty="0">
                        <a:solidFill>
                          <a:schemeClr val="tx1"/>
                        </a:solidFill>
                        <a:latin typeface="+mn-lt"/>
                      </a:endParaRPr>
                    </a:p>
                  </a:txBody>
                  <a:tcPr marT="91440" marB="91440" anchor="b"/>
                </a:tc>
                <a:tc>
                  <a:txBody>
                    <a:bodyPr/>
                    <a:lstStyle/>
                    <a:p>
                      <a:pPr algn="ctr"/>
                      <a:r>
                        <a:rPr lang="en-US" sz="1150" b="1" i="0" dirty="0">
                          <a:latin typeface="+mn-lt"/>
                        </a:rPr>
                        <a:t>INCOME/ASSETS</a:t>
                      </a:r>
                      <a:r>
                        <a:rPr lang="en-US" sz="1150" b="1" i="0" baseline="30000" dirty="0">
                          <a:latin typeface="+mn-lt"/>
                        </a:rPr>
                        <a:t>2</a:t>
                      </a:r>
                      <a:endParaRPr lang="en-US" sz="1150" b="1" i="0" dirty="0">
                        <a:solidFill>
                          <a:schemeClr val="tx1"/>
                        </a:solidFill>
                        <a:latin typeface="+mn-lt"/>
                      </a:endParaRPr>
                    </a:p>
                  </a:txBody>
                  <a:tcPr marT="91440" marB="91440" anchor="b"/>
                </a:tc>
                <a:tc>
                  <a:txBody>
                    <a:bodyPr/>
                    <a:lstStyle/>
                    <a:p>
                      <a:r>
                        <a:rPr lang="en-US" sz="1150" b="1" i="0" dirty="0">
                          <a:latin typeface="+mn-lt"/>
                        </a:rPr>
                        <a:t>COVERAGE</a:t>
                      </a:r>
                      <a:endParaRPr lang="en-US" sz="1150" b="1" i="0" dirty="0">
                        <a:solidFill>
                          <a:schemeClr val="tx1"/>
                        </a:solidFill>
                        <a:latin typeface="+mn-lt"/>
                      </a:endParaRPr>
                    </a:p>
                  </a:txBody>
                  <a:tcPr marT="91440" marB="91440" anchor="b"/>
                </a:tc>
                <a:extLst>
                  <a:ext uri="{0D108BD9-81ED-4DB2-BD59-A6C34878D82A}">
                    <a16:rowId xmlns:a16="http://schemas.microsoft.com/office/drawing/2014/main" val="10000"/>
                  </a:ext>
                </a:extLst>
              </a:tr>
              <a:tr h="694203">
                <a:tc>
                  <a:txBody>
                    <a:bodyPr/>
                    <a:lstStyle/>
                    <a:p>
                      <a:r>
                        <a:rPr lang="en-US" sz="1150" b="0" i="0" dirty="0">
                          <a:latin typeface="+mn-lt"/>
                        </a:rPr>
                        <a:t>Living</a:t>
                      </a:r>
                      <a:r>
                        <a:rPr lang="en-US" sz="1150" b="0" i="0" baseline="0" dirty="0">
                          <a:latin typeface="+mn-lt"/>
                        </a:rPr>
                        <a:t> in community, </a:t>
                      </a:r>
                      <a:br>
                        <a:rPr lang="en-US" sz="1150" b="0" i="0" baseline="0" dirty="0">
                          <a:latin typeface="+mn-lt"/>
                        </a:rPr>
                      </a:br>
                      <a:r>
                        <a:rPr lang="en-US" sz="1150" b="0" i="0" baseline="0" dirty="0">
                          <a:latin typeface="+mn-lt"/>
                        </a:rPr>
                        <a:t>with or without Medicare eligibility, citizen or lawfully present immigrant</a:t>
                      </a:r>
                      <a:endParaRPr lang="en-US" sz="1150" b="0" i="0" dirty="0">
                        <a:latin typeface="+mn-lt"/>
                      </a:endParaRPr>
                    </a:p>
                  </a:txBody>
                  <a:tcPr marT="91440" marB="91440"/>
                </a:tc>
                <a:tc>
                  <a:txBody>
                    <a:bodyPr/>
                    <a:lstStyle/>
                    <a:p>
                      <a:pPr algn="ctr"/>
                      <a:r>
                        <a:rPr lang="en-US" sz="1150" b="0" i="0" dirty="0">
                          <a:latin typeface="+mn-lt"/>
                        </a:rPr>
                        <a:t>≤100% Federal</a:t>
                      </a:r>
                      <a:r>
                        <a:rPr lang="en-US" sz="1150" b="0" i="0" baseline="0" dirty="0">
                          <a:latin typeface="+mn-lt"/>
                        </a:rPr>
                        <a:t> Poverty Level (FPL)</a:t>
                      </a:r>
                      <a:endParaRPr lang="en-US" sz="1150" b="0" i="0" dirty="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50" b="0" i="0" dirty="0">
                          <a:latin typeface="+mn-lt"/>
                        </a:rPr>
                        <a:t>≤$2,000 Assets</a:t>
                      </a:r>
                    </a:p>
                  </a:txBody>
                  <a:tcPr marT="91440" marB="91440"/>
                </a:tc>
                <a:tc>
                  <a:txBody>
                    <a:bodyPr/>
                    <a:lstStyle/>
                    <a:p>
                      <a:r>
                        <a:rPr lang="en-US" sz="1150" b="0" i="0" dirty="0">
                          <a:latin typeface="+mn-lt"/>
                        </a:rPr>
                        <a:t>Comprehensive coverage</a:t>
                      </a:r>
                      <a:r>
                        <a:rPr lang="en-US" sz="1150" b="0" i="0" baseline="0" dirty="0">
                          <a:latin typeface="+mn-lt"/>
                        </a:rPr>
                        <a:t> through </a:t>
                      </a:r>
                      <a:r>
                        <a:rPr lang="en-US" sz="1150" b="0" i="0" dirty="0">
                          <a:latin typeface="+mn-lt"/>
                        </a:rPr>
                        <a:t>MassHealth Standard</a:t>
                      </a:r>
                      <a:r>
                        <a:rPr lang="en-US" sz="1150" b="0" i="0" baseline="0" dirty="0">
                          <a:latin typeface="+mn-lt"/>
                        </a:rPr>
                        <a:t> or Family Assistance (based on immigration status). For those with MassHealth Standard, MassHealth also pays their Medicare cost-sharing and premiums.</a:t>
                      </a:r>
                      <a:endParaRPr lang="en-US" sz="1150" b="0" i="0" dirty="0">
                        <a:highlight>
                          <a:srgbClr val="FFFF00"/>
                        </a:highlight>
                        <a:latin typeface="+mn-lt"/>
                      </a:endParaRPr>
                    </a:p>
                  </a:txBody>
                  <a:tcPr marT="91440" marB="91440"/>
                </a:tc>
                <a:extLst>
                  <a:ext uri="{0D108BD9-81ED-4DB2-BD59-A6C34878D82A}">
                    <a16:rowId xmlns:a16="http://schemas.microsoft.com/office/drawing/2014/main" val="10001"/>
                  </a:ext>
                </a:extLst>
              </a:tr>
              <a:tr h="404952">
                <a:tc>
                  <a:txBody>
                    <a:bodyPr/>
                    <a:lstStyle/>
                    <a:p>
                      <a:r>
                        <a:rPr lang="en-US" sz="1150" b="0" i="0" kern="1200" dirty="0">
                          <a:effectLst/>
                          <a:latin typeface="+mn-lt"/>
                        </a:rPr>
                        <a:t>Living</a:t>
                      </a:r>
                      <a:r>
                        <a:rPr lang="en-US" sz="1150" b="0" i="0" kern="1200" baseline="0" dirty="0">
                          <a:effectLst/>
                          <a:latin typeface="+mn-lt"/>
                        </a:rPr>
                        <a:t> in community, </a:t>
                      </a:r>
                      <a:r>
                        <a:rPr lang="en-US" sz="1150" b="0" i="0" kern="1200" baseline="0" dirty="0">
                          <a:solidFill>
                            <a:schemeClr val="tx1"/>
                          </a:solidFill>
                          <a:effectLst/>
                          <a:latin typeface="+mn-lt"/>
                        </a:rPr>
                        <a:t>certain</a:t>
                      </a:r>
                      <a:r>
                        <a:rPr lang="en-US" sz="1150" b="0" i="0" kern="1200" baseline="0" dirty="0">
                          <a:effectLst/>
                          <a:latin typeface="+mn-lt"/>
                        </a:rPr>
                        <a:t> </a:t>
                      </a:r>
                      <a:r>
                        <a:rPr lang="en-US" sz="1150" b="0" i="0" kern="1200" dirty="0">
                          <a:effectLst/>
                          <a:latin typeface="+mn-lt"/>
                        </a:rPr>
                        <a:t>noncitizens</a:t>
                      </a:r>
                      <a:endParaRPr lang="en-US" sz="1150" b="0" i="0" dirty="0">
                        <a:latin typeface="+mn-lt"/>
                      </a:endParaRPr>
                    </a:p>
                  </a:txBody>
                  <a:tcPr marT="91440" marB="91440"/>
                </a:tc>
                <a:tc>
                  <a:txBody>
                    <a:bodyPr/>
                    <a:lstStyle/>
                    <a:p>
                      <a:pPr algn="ctr"/>
                      <a:r>
                        <a:rPr lang="en-US" sz="1150" b="0" i="0" dirty="0">
                          <a:latin typeface="+mn-lt"/>
                        </a:rPr>
                        <a:t>≤100% FPL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50" b="0" i="0" dirty="0">
                          <a:latin typeface="+mn-lt"/>
                        </a:rPr>
                        <a:t>≤$2,000 Assets</a:t>
                      </a:r>
                    </a:p>
                  </a:txBody>
                  <a:tcPr marT="91440" marB="91440"/>
                </a:tc>
                <a:tc>
                  <a:txBody>
                    <a:bodyPr/>
                    <a:lstStyle/>
                    <a:p>
                      <a:r>
                        <a:rPr lang="en-US" sz="1150" b="0" i="0" dirty="0">
                          <a:latin typeface="+mn-lt"/>
                        </a:rPr>
                        <a:t>MassHealth Limited — Emergency services only.</a:t>
                      </a:r>
                    </a:p>
                  </a:txBody>
                  <a:tcPr marT="91440" marB="91440"/>
                </a:tc>
                <a:extLst>
                  <a:ext uri="{0D108BD9-81ED-4DB2-BD59-A6C34878D82A}">
                    <a16:rowId xmlns:a16="http://schemas.microsoft.com/office/drawing/2014/main" val="10002"/>
                  </a:ext>
                </a:extLst>
              </a:tr>
              <a:tr h="549577">
                <a:tc>
                  <a:txBody>
                    <a:bodyPr/>
                    <a:lstStyle/>
                    <a:p>
                      <a:r>
                        <a:rPr lang="en-US" sz="1150" b="0" i="0" kern="1200" dirty="0">
                          <a:effectLst/>
                          <a:latin typeface="+mn-lt"/>
                        </a:rPr>
                        <a:t>Living in community,</a:t>
                      </a:r>
                      <a:r>
                        <a:rPr lang="en-US" sz="1150" b="0" i="0" kern="1200" baseline="0" dirty="0">
                          <a:effectLst/>
                          <a:latin typeface="+mn-lt"/>
                        </a:rPr>
                        <a:t> </a:t>
                      </a:r>
                      <a:br>
                        <a:rPr lang="en-US" sz="1150" b="0" i="0" kern="1200" baseline="0" dirty="0">
                          <a:effectLst/>
                          <a:latin typeface="+mn-lt"/>
                        </a:rPr>
                      </a:br>
                      <a:r>
                        <a:rPr lang="en-US" sz="1150" b="0" i="0" kern="1200" baseline="0" dirty="0">
                          <a:effectLst/>
                          <a:latin typeface="+mn-lt"/>
                        </a:rPr>
                        <a:t>eligible for Medicare</a:t>
                      </a:r>
                      <a:endParaRPr lang="en-US" sz="1150" b="0" i="0" dirty="0">
                        <a:latin typeface="+mn-lt"/>
                      </a:endParaRPr>
                    </a:p>
                  </a:txBody>
                  <a:tcPr marT="91440" marB="91440"/>
                </a:tc>
                <a:tc>
                  <a:txBody>
                    <a:bodyPr/>
                    <a:lstStyle/>
                    <a:p>
                      <a:pPr algn="ctr"/>
                      <a:r>
                        <a:rPr lang="en-US" sz="1150" b="0" i="0" dirty="0">
                          <a:solidFill>
                            <a:schemeClr val="tx1"/>
                          </a:solidFill>
                          <a:latin typeface="+mn-lt"/>
                        </a:rPr>
                        <a:t>≤130%</a:t>
                      </a:r>
                      <a:r>
                        <a:rPr lang="en-US" sz="1150" b="0" i="0" baseline="0" dirty="0">
                          <a:solidFill>
                            <a:schemeClr val="tx1"/>
                          </a:solidFill>
                          <a:latin typeface="+mn-lt"/>
                        </a:rPr>
                        <a:t> FPL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50" b="0" i="0" baseline="0" dirty="0">
                          <a:solidFill>
                            <a:schemeClr val="tx1"/>
                          </a:solidFill>
                          <a:latin typeface="+mn-lt"/>
                        </a:rPr>
                        <a:t>≤$16,800 </a:t>
                      </a:r>
                      <a:r>
                        <a:rPr lang="en-US" sz="1150" b="0" i="0" dirty="0">
                          <a:solidFill>
                            <a:schemeClr val="tx1"/>
                          </a:solidFill>
                          <a:latin typeface="+mn-lt"/>
                        </a:rPr>
                        <a:t>Assets</a:t>
                      </a:r>
                    </a:p>
                  </a:txBody>
                  <a:tcPr marT="91440" marB="91440"/>
                </a:tc>
                <a:tc>
                  <a:txBody>
                    <a:bodyPr/>
                    <a:lstStyle/>
                    <a:p>
                      <a:r>
                        <a:rPr lang="en-US" sz="1150" b="0" i="0" kern="1200" dirty="0">
                          <a:effectLst/>
                          <a:latin typeface="+mn-lt"/>
                        </a:rPr>
                        <a:t>MassHealth Senior Buy-In </a:t>
                      </a:r>
                      <a:r>
                        <a:rPr lang="en-US" sz="1150" b="0" i="0" dirty="0">
                          <a:latin typeface="+mn-lt"/>
                        </a:rPr>
                        <a:t>—</a:t>
                      </a:r>
                      <a:r>
                        <a:rPr lang="en-US" sz="1150" b="0" i="0" kern="1200" dirty="0">
                          <a:effectLst/>
                          <a:latin typeface="+mn-lt"/>
                        </a:rPr>
                        <a:t> Covers Medicare premiums, co-pays, and deductibles. Does not cover other MassHealth Standard services.</a:t>
                      </a:r>
                      <a:endParaRPr lang="en-US" sz="1150" b="0" i="0" dirty="0">
                        <a:latin typeface="+mn-lt"/>
                      </a:endParaRPr>
                    </a:p>
                  </a:txBody>
                  <a:tcPr marT="91440" marB="91440"/>
                </a:tc>
                <a:extLst>
                  <a:ext uri="{0D108BD9-81ED-4DB2-BD59-A6C34878D82A}">
                    <a16:rowId xmlns:a16="http://schemas.microsoft.com/office/drawing/2014/main" val="10003"/>
                  </a:ext>
                </a:extLst>
              </a:tr>
              <a:tr h="549577">
                <a:tc>
                  <a:txBody>
                    <a:bodyPr/>
                    <a:lstStyle/>
                    <a:p>
                      <a:r>
                        <a:rPr lang="en-US" sz="1150" b="0" i="0" dirty="0">
                          <a:latin typeface="+mn-lt"/>
                        </a:rPr>
                        <a:t>Living in community, </a:t>
                      </a:r>
                      <a:br>
                        <a:rPr lang="en-US" sz="1150" b="0" i="0" dirty="0">
                          <a:latin typeface="+mn-lt"/>
                        </a:rPr>
                      </a:br>
                      <a:r>
                        <a:rPr lang="en-US" sz="1150" b="0" i="0" dirty="0">
                          <a:latin typeface="+mn-lt"/>
                        </a:rPr>
                        <a:t>eligible for</a:t>
                      </a:r>
                      <a:r>
                        <a:rPr lang="en-US" sz="1150" b="0" i="0" baseline="0" dirty="0">
                          <a:latin typeface="+mn-lt"/>
                        </a:rPr>
                        <a:t> Medicare</a:t>
                      </a:r>
                      <a:endParaRPr lang="en-US" sz="1150" b="0" i="0" dirty="0">
                        <a:latin typeface="+mn-lt"/>
                      </a:endParaRPr>
                    </a:p>
                  </a:txBody>
                  <a:tcPr marT="91440" marB="91440"/>
                </a:tc>
                <a:tc>
                  <a:txBody>
                    <a:bodyPr/>
                    <a:lstStyle/>
                    <a:p>
                      <a:pPr algn="ctr"/>
                      <a:r>
                        <a:rPr lang="en-US" sz="1150" b="0" i="0" dirty="0">
                          <a:solidFill>
                            <a:schemeClr val="tx1"/>
                          </a:solidFill>
                          <a:latin typeface="+mn-lt"/>
                        </a:rPr>
                        <a:t>&gt;130% and &lt;165% FPL</a:t>
                      </a:r>
                    </a:p>
                    <a:p>
                      <a:pPr algn="ctr"/>
                      <a:r>
                        <a:rPr lang="en-US" sz="1150" b="0" i="0" dirty="0">
                          <a:solidFill>
                            <a:schemeClr val="tx1"/>
                          </a:solidFill>
                          <a:latin typeface="+mn-lt"/>
                        </a:rPr>
                        <a:t>≤$</a:t>
                      </a:r>
                      <a:r>
                        <a:rPr lang="en-US" sz="1150" b="0" i="0" baseline="0" dirty="0">
                          <a:solidFill>
                            <a:schemeClr val="tx1"/>
                          </a:solidFill>
                          <a:latin typeface="+mn-lt"/>
                        </a:rPr>
                        <a:t>16,800</a:t>
                      </a:r>
                      <a:r>
                        <a:rPr lang="en-US" sz="1150" b="0" i="0" dirty="0">
                          <a:solidFill>
                            <a:schemeClr val="tx1"/>
                          </a:solidFill>
                          <a:latin typeface="+mn-lt"/>
                        </a:rPr>
                        <a:t> Assets</a:t>
                      </a:r>
                    </a:p>
                  </a:txBody>
                  <a:tcPr marT="91440" marB="91440"/>
                </a:tc>
                <a:tc>
                  <a:txBody>
                    <a:bodyPr/>
                    <a:lstStyle/>
                    <a:p>
                      <a:r>
                        <a:rPr lang="en-US" sz="1150" b="0" i="0" kern="1200" dirty="0">
                          <a:effectLst/>
                          <a:latin typeface="+mn-lt"/>
                        </a:rPr>
                        <a:t>MassHealth Buy-In </a:t>
                      </a:r>
                      <a:r>
                        <a:rPr lang="en-US" sz="1150" b="0" i="0" dirty="0">
                          <a:latin typeface="+mn-lt"/>
                        </a:rPr>
                        <a:t>—</a:t>
                      </a:r>
                      <a:r>
                        <a:rPr lang="en-US" sz="1150" b="0" i="0" kern="1200" dirty="0">
                          <a:effectLst/>
                          <a:latin typeface="+mn-lt"/>
                        </a:rPr>
                        <a:t> Covers Part B premiums only. </a:t>
                      </a:r>
                      <a:endParaRPr lang="en-US" sz="1150" b="0" i="0" strike="sngStrike" kern="1200" dirty="0">
                        <a:solidFill>
                          <a:srgbClr val="FF0000"/>
                        </a:solidFill>
                        <a:effectLst/>
                        <a:latin typeface="+mn-lt"/>
                        <a:ea typeface="+mn-ea"/>
                        <a:cs typeface="+mn-cs"/>
                      </a:endParaRPr>
                    </a:p>
                  </a:txBody>
                  <a:tcPr marT="91440" marB="91440"/>
                </a:tc>
                <a:extLst>
                  <a:ext uri="{0D108BD9-81ED-4DB2-BD59-A6C34878D82A}">
                    <a16:rowId xmlns:a16="http://schemas.microsoft.com/office/drawing/2014/main" val="10004"/>
                  </a:ext>
                </a:extLst>
              </a:tr>
              <a:tr h="518648">
                <a:tc>
                  <a:txBody>
                    <a:bodyPr/>
                    <a:lstStyle/>
                    <a:p>
                      <a:r>
                        <a:rPr lang="en-US" sz="1150" b="0" i="0" dirty="0">
                          <a:latin typeface="+mn-lt"/>
                        </a:rPr>
                        <a:t>Living</a:t>
                      </a:r>
                      <a:r>
                        <a:rPr lang="en-US" sz="1150" b="0" i="0" baseline="0" dirty="0">
                          <a:latin typeface="+mn-lt"/>
                        </a:rPr>
                        <a:t> in or waiting for </a:t>
                      </a:r>
                      <a:br>
                        <a:rPr lang="en-US" sz="1150" b="0" i="0" baseline="0" dirty="0">
                          <a:latin typeface="+mn-lt"/>
                        </a:rPr>
                      </a:br>
                      <a:r>
                        <a:rPr lang="en-US" sz="1150" b="0" i="0" baseline="0" dirty="0">
                          <a:latin typeface="+mn-lt"/>
                        </a:rPr>
                        <a:t>facility-based long-term care</a:t>
                      </a:r>
                      <a:endParaRPr lang="en-US" sz="1150" b="0" i="0" dirty="0">
                        <a:latin typeface="+mn-lt"/>
                      </a:endParaRPr>
                    </a:p>
                  </a:txBody>
                  <a:tcPr marT="91440" marB="91440"/>
                </a:tc>
                <a:tc>
                  <a:txBody>
                    <a:bodyPr/>
                    <a:lstStyle/>
                    <a:p>
                      <a:pPr algn="ctr"/>
                      <a:r>
                        <a:rPr lang="en-US" sz="1150" b="0" i="0" baseline="0" dirty="0">
                          <a:latin typeface="+mn-lt"/>
                        </a:rPr>
                        <a:t>No specific income limit</a:t>
                      </a:r>
                    </a:p>
                    <a:p>
                      <a:pPr algn="ctr"/>
                      <a:r>
                        <a:rPr lang="en-US" sz="1150" b="0" i="0" dirty="0">
                          <a:latin typeface="+mn-lt"/>
                        </a:rPr>
                        <a:t>≤</a:t>
                      </a:r>
                      <a:r>
                        <a:rPr lang="en-US" sz="1150" b="0" i="0" baseline="0" dirty="0">
                          <a:latin typeface="+mn-lt"/>
                        </a:rPr>
                        <a:t>$2,000 Assets</a:t>
                      </a:r>
                      <a:endParaRPr lang="en-US" sz="1150" b="0" i="0" dirty="0">
                        <a:latin typeface="+mn-lt"/>
                      </a:endParaRPr>
                    </a:p>
                  </a:txBody>
                  <a:tcPr marT="91440" marB="91440"/>
                </a:tc>
                <a:tc>
                  <a:txBody>
                    <a:bodyPr/>
                    <a:lstStyle/>
                    <a:p>
                      <a:r>
                        <a:rPr lang="en-US" sz="1150" b="0" i="0" dirty="0">
                          <a:latin typeface="+mn-lt"/>
                        </a:rPr>
                        <a:t>MassHealth Standard — Including LTSS. Member</a:t>
                      </a:r>
                      <a:r>
                        <a:rPr lang="en-US" sz="1150" b="0" i="0" baseline="0" dirty="0">
                          <a:latin typeface="+mn-lt"/>
                        </a:rPr>
                        <a:t> must pay income minus monthly allowances</a:t>
                      </a:r>
                      <a:r>
                        <a:rPr lang="en-US" sz="1150" b="0" i="0" baseline="30000" dirty="0">
                          <a:latin typeface="+mn-lt"/>
                        </a:rPr>
                        <a:t>3</a:t>
                      </a:r>
                      <a:r>
                        <a:rPr lang="en-US" sz="1150" b="0" i="0" baseline="0" dirty="0">
                          <a:latin typeface="+mn-lt"/>
                        </a:rPr>
                        <a:t> toward nursing facility care.</a:t>
                      </a:r>
                      <a:endParaRPr lang="en-US" sz="1150" b="0" i="0" dirty="0">
                        <a:latin typeface="+mn-lt"/>
                      </a:endParaRPr>
                    </a:p>
                  </a:txBody>
                  <a:tcPr marT="91440" marB="91440"/>
                </a:tc>
                <a:extLst>
                  <a:ext uri="{0D108BD9-81ED-4DB2-BD59-A6C34878D82A}">
                    <a16:rowId xmlns:a16="http://schemas.microsoft.com/office/drawing/2014/main" val="10005"/>
                  </a:ext>
                </a:extLst>
              </a:tr>
            </a:tbl>
          </a:graphicData>
        </a:graphic>
      </p:graphicFrame>
      <p:sp>
        <p:nvSpPr>
          <p:cNvPr id="8" name="Rectangle 7">
            <a:extLst>
              <a:ext uri="{FF2B5EF4-FFF2-40B4-BE49-F238E27FC236}">
                <a16:creationId xmlns:a16="http://schemas.microsoft.com/office/drawing/2014/main" id="{A45328B6-5E15-4D8B-BA07-7B4D44A077BC}"/>
              </a:ext>
            </a:extLst>
          </p:cNvPr>
          <p:cNvSpPr/>
          <p:nvPr/>
        </p:nvSpPr>
        <p:spPr>
          <a:xfrm>
            <a:off x="457200" y="5220324"/>
            <a:ext cx="8220517" cy="1164421"/>
          </a:xfrm>
          <a:prstGeom prst="rect">
            <a:avLst/>
          </a:prstGeom>
        </p:spPr>
        <p:txBody>
          <a:bodyPr wrap="square" lIns="0" tIns="45720" rIns="0" bIns="45720" anchor="b" anchorCtr="0">
            <a:spAutoFit/>
          </a:bodyPr>
          <a:lstStyle/>
          <a:p>
            <a:pPr marL="58420" lvl="0" indent="-58420">
              <a:spcBef>
                <a:spcPts val="200"/>
              </a:spcBef>
            </a:pPr>
            <a:r>
              <a:rPr lang="en-US" sz="700" baseline="30000" dirty="0">
                <a:solidFill>
                  <a:srgbClr val="000000"/>
                </a:solidFill>
                <a:latin typeface="+mn-lt"/>
                <a:cs typeface="Arial"/>
              </a:rPr>
              <a:t>1</a:t>
            </a:r>
            <a:r>
              <a:rPr lang="en-US" sz="700" dirty="0">
                <a:solidFill>
                  <a:srgbClr val="000000"/>
                </a:solidFill>
                <a:latin typeface="+mn-lt"/>
                <a:cs typeface="Arial"/>
              </a:rPr>
              <a:t>	MassHealth eligibility includes nuances not included in this chart; for example, parents of minors and seniors who work have different eligibility requirements. MassHealth staff can help determine eligibility.</a:t>
            </a:r>
            <a:endParaRPr lang="en-US" sz="700" dirty="0">
              <a:solidFill>
                <a:srgbClr val="000000"/>
              </a:solidFill>
              <a:latin typeface="+mn-lt"/>
              <a:ea typeface="Source Sans Pro Light"/>
              <a:cs typeface="Arial"/>
            </a:endParaRPr>
          </a:p>
          <a:p>
            <a:pPr marL="58420" lvl="0" indent="-58420">
              <a:spcBef>
                <a:spcPts val="200"/>
              </a:spcBef>
            </a:pPr>
            <a:r>
              <a:rPr lang="en-US" sz="700" baseline="30000" dirty="0">
                <a:solidFill>
                  <a:srgbClr val="000000"/>
                </a:solidFill>
                <a:latin typeface="+mn-lt"/>
                <a:cs typeface="Arial"/>
              </a:rPr>
              <a:t>2</a:t>
            </a:r>
            <a:r>
              <a:rPr lang="en-US" sz="700" dirty="0">
                <a:solidFill>
                  <a:srgbClr val="000000"/>
                </a:solidFill>
                <a:latin typeface="+mn-lt"/>
                <a:cs typeface="Arial"/>
              </a:rPr>
              <a:t>	Certain assets are excluded from the asset test; these include home (in most cases), vehicle, life insurance up to $1,500, and funeral and burial expenses up to $1,500. In certain cases, asset spend-down is available. Income and asset considerations are based in part on federal law.</a:t>
            </a:r>
            <a:endParaRPr lang="en-US" sz="700" dirty="0">
              <a:solidFill>
                <a:srgbClr val="000000"/>
              </a:solidFill>
              <a:latin typeface="+mn-lt"/>
              <a:ea typeface="Source Sans Pro Light"/>
              <a:cs typeface="Arial"/>
            </a:endParaRPr>
          </a:p>
          <a:p>
            <a:pPr marL="58420" lvl="0" indent="-58420">
              <a:spcBef>
                <a:spcPts val="200"/>
              </a:spcBef>
            </a:pPr>
            <a:r>
              <a:rPr lang="en-US" sz="700" baseline="30000" dirty="0">
                <a:solidFill>
                  <a:srgbClr val="000000"/>
                </a:solidFill>
                <a:latin typeface="+mn-lt"/>
                <a:cs typeface="Arial"/>
              </a:rPr>
              <a:t>3</a:t>
            </a:r>
            <a:r>
              <a:rPr lang="en-US" sz="700" dirty="0">
                <a:solidFill>
                  <a:srgbClr val="000000"/>
                </a:solidFill>
                <a:latin typeface="+mn-lt"/>
                <a:cs typeface="Arial"/>
              </a:rPr>
              <a:t>	Allowances include personal need allowance and spousal maintenance allowance, among others.</a:t>
            </a:r>
            <a:endParaRPr lang="en-US" sz="700" dirty="0">
              <a:solidFill>
                <a:srgbClr val="000000"/>
              </a:solidFill>
              <a:latin typeface="+mn-lt"/>
              <a:ea typeface="Source Sans Pro Light"/>
              <a:cs typeface="Arial"/>
            </a:endParaRPr>
          </a:p>
          <a:p>
            <a:pPr>
              <a:spcBef>
                <a:spcPts val="200"/>
              </a:spcBef>
            </a:pPr>
            <a:r>
              <a:rPr lang="en-US" sz="700" cap="small" dirty="0">
                <a:solidFill>
                  <a:srgbClr val="000000"/>
                </a:solidFill>
                <a:latin typeface="+mn-lt"/>
                <a:cs typeface="Arial"/>
              </a:rPr>
              <a:t>notes: </a:t>
            </a:r>
            <a:r>
              <a:rPr lang="en-US" sz="700" dirty="0">
                <a:solidFill>
                  <a:srgbClr val="000000"/>
                </a:solidFill>
                <a:latin typeface="+mn-lt"/>
                <a:cs typeface="Arial"/>
              </a:rPr>
              <a:t>Asset limits listed are for individuals; the amounts for couples are higher. Seniors (age 60 or older) can qualify for MassHealth through the Frail Elder Waiver with income up to 300% of the Supplemental Security Income (SSI) federal benefit rate (FBR) ($30,277 in 2022). Other Home- and Community-Based Services (HCBS) waivers are available as well. Seniors may also be eligible for </a:t>
            </a:r>
            <a:r>
              <a:rPr lang="en-US" sz="700" dirty="0" err="1">
                <a:solidFill>
                  <a:srgbClr val="000000"/>
                </a:solidFill>
                <a:latin typeface="+mn-lt"/>
                <a:cs typeface="Arial"/>
              </a:rPr>
              <a:t>ConnectorCare</a:t>
            </a:r>
            <a:r>
              <a:rPr lang="en-US" sz="700" dirty="0">
                <a:solidFill>
                  <a:srgbClr val="000000"/>
                </a:solidFill>
                <a:latin typeface="+mn-lt"/>
                <a:cs typeface="Arial"/>
              </a:rPr>
              <a:t> and Advance Premium Tax Credits for insurance purchased through the Health Connector. </a:t>
            </a:r>
            <a:endParaRPr lang="en-US" sz="700" dirty="0">
              <a:solidFill>
                <a:srgbClr val="000000"/>
              </a:solidFill>
              <a:latin typeface="+mn-lt"/>
              <a:ea typeface="Source Sans Pro Light"/>
            </a:endParaRPr>
          </a:p>
          <a:p>
            <a:pPr lvl="0">
              <a:spcBef>
                <a:spcPts val="200"/>
              </a:spcBef>
            </a:pPr>
            <a:r>
              <a:rPr lang="en-US" sz="700" cap="small" dirty="0">
                <a:solidFill>
                  <a:srgbClr val="000000"/>
                </a:solidFill>
                <a:latin typeface="+mn-lt"/>
                <a:cs typeface="Arial"/>
              </a:rPr>
              <a:t>sources</a:t>
            </a:r>
            <a:r>
              <a:rPr lang="en-US" sz="700" dirty="0">
                <a:solidFill>
                  <a:srgbClr val="000000"/>
                </a:solidFill>
                <a:latin typeface="+mn-lt"/>
                <a:cs typeface="Arial"/>
              </a:rPr>
              <a:t>: 130 C.M.R. §519; MassHealth (2022). </a:t>
            </a:r>
            <a:r>
              <a:rPr lang="en-US" sz="700" dirty="0">
                <a:solidFill>
                  <a:srgbClr val="000000"/>
                </a:solidFill>
                <a:latin typeface="+mn-lt"/>
                <a:cs typeface="Arial"/>
                <a:hlinkClick r:id="rId3">
                  <a:extLst>
                    <a:ext uri="{A12FA001-AC4F-418D-AE19-62706E023703}">
                      <ahyp:hlinkClr xmlns:ahyp="http://schemas.microsoft.com/office/drawing/2018/hyperlinkcolor" val="tx"/>
                    </a:ext>
                  </a:extLst>
                </a:hlinkClick>
              </a:rPr>
              <a:t>Senior Guide to Health Care Coverage</a:t>
            </a:r>
            <a:r>
              <a:rPr lang="en-US" sz="700" dirty="0">
                <a:solidFill>
                  <a:srgbClr val="000000"/>
                </a:solidFill>
                <a:latin typeface="+mn-lt"/>
                <a:cs typeface="Arial"/>
              </a:rPr>
              <a:t>,</a:t>
            </a:r>
            <a:endParaRPr lang="en-US" sz="700" dirty="0">
              <a:solidFill>
                <a:srgbClr val="000000"/>
              </a:solidFill>
              <a:latin typeface="+mn-lt"/>
              <a:ea typeface="Source Sans Pro Light"/>
              <a:cs typeface="Arial"/>
            </a:endParaRPr>
          </a:p>
        </p:txBody>
      </p:sp>
    </p:spTree>
    <p:extLst>
      <p:ext uri="{BB962C8B-B14F-4D97-AF65-F5344CB8AC3E}">
        <p14:creationId xmlns:p14="http://schemas.microsoft.com/office/powerpoint/2010/main" val="687247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t>THERE ARE MANY DOORS INTO MASSHEALTH</a:t>
            </a:r>
          </a:p>
        </p:txBody>
      </p:sp>
      <p:sp>
        <p:nvSpPr>
          <p:cNvPr id="13" name="Slide Number Placeholder 12"/>
          <p:cNvSpPr>
            <a:spLocks noGrp="1"/>
          </p:cNvSpPr>
          <p:nvPr>
            <p:ph type="sldNum" sz="quarter" idx="10"/>
          </p:nvPr>
        </p:nvSpPr>
        <p:spPr/>
        <p:txBody>
          <a:bodyPr/>
          <a:lstStyle/>
          <a:p>
            <a:fld id="{48CA152D-CF78-40EA-823E-8C57613EB728}" type="slidenum">
              <a:rPr lang="en-US" smtClean="0"/>
              <a:pPr/>
              <a:t>11</a:t>
            </a:fld>
            <a:endParaRPr lang="en-US" dirty="0"/>
          </a:p>
        </p:txBody>
      </p:sp>
      <p:sp>
        <p:nvSpPr>
          <p:cNvPr id="40964" name="TextBox 5"/>
          <p:cNvSpPr txBox="1">
            <a:spLocks noChangeArrowheads="1"/>
          </p:cNvSpPr>
          <p:nvPr/>
        </p:nvSpPr>
        <p:spPr bwMode="auto">
          <a:xfrm>
            <a:off x="457199" y="1437436"/>
            <a:ext cx="1965960" cy="1792798"/>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defPPr>
              <a:defRPr lang="en-US"/>
            </a:defPPr>
            <a:lvl1pPr marL="120650" indent="-120650">
              <a:spcBef>
                <a:spcPts val="300"/>
              </a:spcBef>
              <a:buClr>
                <a:srgbClr val="005F85"/>
              </a:buClr>
              <a:buFont typeface="Arial" panose="020B0604020202020204" pitchFamily="34" charset="0"/>
              <a:buChar char="•"/>
              <a:defRPr sz="1400">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indent="0">
              <a:buNone/>
            </a:pPr>
            <a:r>
              <a:rPr lang="en-US" sz="950" b="1" dirty="0">
                <a:solidFill>
                  <a:schemeClr val="tx1"/>
                </a:solidFill>
              </a:rPr>
              <a:t>Individuals</a:t>
            </a:r>
            <a:r>
              <a:rPr lang="en-US" sz="950" dirty="0">
                <a:solidFill>
                  <a:schemeClr val="tx1"/>
                </a:solidFill>
              </a:rPr>
              <a:t> apply directly, by phone, on paper form, in person with assistance at a MassHealth Enrollment Center or Health Connector walk-in center, or through the </a:t>
            </a:r>
            <a:r>
              <a:rPr lang="en-US" sz="950" dirty="0">
                <a:solidFill>
                  <a:schemeClr val="tx1"/>
                </a:solidFill>
                <a:hlinkClick r:id="rId3">
                  <a:extLst>
                    <a:ext uri="{A12FA001-AC4F-418D-AE19-62706E023703}">
                      <ahyp:hlinkClr xmlns:ahyp="http://schemas.microsoft.com/office/drawing/2018/hyperlinkcolor" val="tx"/>
                    </a:ext>
                  </a:extLst>
                </a:hlinkClick>
              </a:rPr>
              <a:t>Health Connector website</a:t>
            </a:r>
            <a:r>
              <a:rPr lang="en-US" sz="950" dirty="0">
                <a:solidFill>
                  <a:schemeClr val="tx1"/>
                </a:solidFill>
              </a:rPr>
              <a:t>, an integrated eligibility system that allows users to shop and apply for MassHealth and other health insurance programs. </a:t>
            </a:r>
            <a:endParaRPr lang="en-US" sz="950" strike="sngStrike" dirty="0">
              <a:solidFill>
                <a:srgbClr val="FF0000"/>
              </a:solidFill>
            </a:endParaRPr>
          </a:p>
        </p:txBody>
      </p:sp>
      <p:sp>
        <p:nvSpPr>
          <p:cNvPr id="26628" name="TextBox 6"/>
          <p:cNvSpPr txBox="1">
            <a:spLocks noChangeArrowheads="1"/>
          </p:cNvSpPr>
          <p:nvPr/>
        </p:nvSpPr>
        <p:spPr bwMode="auto">
          <a:xfrm>
            <a:off x="2539796" y="1437436"/>
            <a:ext cx="1965960" cy="1249371"/>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defPPr>
              <a:defRPr lang="en-US"/>
            </a:defPPr>
            <a:lvl1pPr marL="120650" indent="-120650">
              <a:spcBef>
                <a:spcPts val="300"/>
              </a:spcBef>
              <a:buClr>
                <a:srgbClr val="005F85"/>
              </a:buClr>
              <a:buFont typeface="Arial" panose="020B0604020202020204" pitchFamily="34" charset="0"/>
              <a:buChar char="•"/>
              <a:defRPr sz="1400">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indent="0">
              <a:buNone/>
            </a:pPr>
            <a:r>
              <a:rPr lang="en-US" sz="950" b="1" dirty="0">
                <a:solidFill>
                  <a:schemeClr val="tx1"/>
                </a:solidFill>
              </a:rPr>
              <a:t>Health care providers </a:t>
            </a:r>
            <a:r>
              <a:rPr lang="en-US" sz="950" dirty="0">
                <a:solidFill>
                  <a:schemeClr val="tx1"/>
                </a:solidFill>
              </a:rPr>
              <a:t>assist patients with applications.</a:t>
            </a:r>
          </a:p>
          <a:p>
            <a:r>
              <a:rPr lang="en-US" sz="950" dirty="0">
                <a:solidFill>
                  <a:schemeClr val="tx1"/>
                </a:solidFill>
              </a:rPr>
              <a:t>Hospitals</a:t>
            </a:r>
          </a:p>
          <a:p>
            <a:r>
              <a:rPr lang="en-US" sz="950" dirty="0">
                <a:solidFill>
                  <a:schemeClr val="tx1"/>
                </a:solidFill>
              </a:rPr>
              <a:t>Community health centers</a:t>
            </a:r>
          </a:p>
          <a:p>
            <a:r>
              <a:rPr lang="en-US" sz="950" dirty="0">
                <a:solidFill>
                  <a:schemeClr val="tx1"/>
                </a:solidFill>
              </a:rPr>
              <a:t>Nursing facilities</a:t>
            </a:r>
            <a:endParaRPr lang="en-US" sz="950" strike="sngStrike" dirty="0">
              <a:solidFill>
                <a:schemeClr val="tx1"/>
              </a:solidFill>
            </a:endParaRPr>
          </a:p>
          <a:p>
            <a:r>
              <a:rPr lang="en-US" sz="950" dirty="0">
                <a:solidFill>
                  <a:schemeClr val="tx1"/>
                </a:solidFill>
              </a:rPr>
              <a:t>Other providers</a:t>
            </a:r>
          </a:p>
        </p:txBody>
      </p:sp>
      <p:sp>
        <p:nvSpPr>
          <p:cNvPr id="26629" name="TextBox 7"/>
          <p:cNvSpPr txBox="1">
            <a:spLocks noChangeArrowheads="1"/>
          </p:cNvSpPr>
          <p:nvPr/>
        </p:nvSpPr>
        <p:spPr bwMode="auto">
          <a:xfrm>
            <a:off x="4622393" y="1437438"/>
            <a:ext cx="1965960" cy="2169825"/>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defPPr>
              <a:defRPr lang="en-US"/>
            </a:defPPr>
            <a:lvl1pPr marL="0" indent="0">
              <a:spcBef>
                <a:spcPts val="300"/>
              </a:spcBef>
              <a:buClr>
                <a:srgbClr val="005F85"/>
              </a:buClr>
              <a:buFont typeface="Arial" panose="020B0604020202020204" pitchFamily="34" charset="0"/>
              <a:buNone/>
              <a:defRPr sz="1100">
                <a:latin typeface="+mj-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sz="950" b="1" dirty="0">
                <a:solidFill>
                  <a:schemeClr val="tx1"/>
                </a:solidFill>
                <a:latin typeface="+mn-lt"/>
              </a:rPr>
              <a:t>State agencies </a:t>
            </a:r>
            <a:r>
              <a:rPr lang="en-US" sz="950" dirty="0">
                <a:solidFill>
                  <a:schemeClr val="tx1"/>
                </a:solidFill>
                <a:latin typeface="+mn-lt"/>
              </a:rPr>
              <a:t>facilitate applications.</a:t>
            </a:r>
          </a:p>
          <a:p>
            <a:pPr marL="120650" indent="-120650">
              <a:buFont typeface="Arial" panose="020B0604020202020204" pitchFamily="34" charset="0"/>
              <a:buChar char="•"/>
            </a:pPr>
            <a:r>
              <a:rPr lang="en-US" sz="950" dirty="0">
                <a:solidFill>
                  <a:schemeClr val="tx1"/>
                </a:solidFill>
                <a:latin typeface="+mn-lt"/>
              </a:rPr>
              <a:t>Department of Developmental Services</a:t>
            </a:r>
          </a:p>
          <a:p>
            <a:pPr marL="120650" indent="-120650">
              <a:buFont typeface="Arial" panose="020B0604020202020204" pitchFamily="34" charset="0"/>
              <a:buChar char="•"/>
            </a:pPr>
            <a:r>
              <a:rPr lang="en-US" sz="950" dirty="0">
                <a:solidFill>
                  <a:schemeClr val="tx1"/>
                </a:solidFill>
                <a:latin typeface="+mn-lt"/>
              </a:rPr>
              <a:t>Department of Mental Health</a:t>
            </a:r>
          </a:p>
          <a:p>
            <a:pPr marL="120650" indent="-120650">
              <a:buFont typeface="Arial" panose="020B0604020202020204" pitchFamily="34" charset="0"/>
              <a:buChar char="•"/>
            </a:pPr>
            <a:r>
              <a:rPr lang="en-US" sz="950" dirty="0">
                <a:solidFill>
                  <a:schemeClr val="tx1"/>
                </a:solidFill>
                <a:latin typeface="+mn-lt"/>
              </a:rPr>
              <a:t>Massachusetts Rehabilitation Commission</a:t>
            </a:r>
          </a:p>
          <a:p>
            <a:pPr marL="120650" indent="-120650">
              <a:buFont typeface="Arial" panose="020B0604020202020204" pitchFamily="34" charset="0"/>
              <a:buChar char="•"/>
            </a:pPr>
            <a:r>
              <a:rPr lang="en-US" sz="950" dirty="0">
                <a:solidFill>
                  <a:schemeClr val="tx1"/>
                </a:solidFill>
                <a:latin typeface="+mn-lt"/>
              </a:rPr>
              <a:t>Department of Transitional Assistance</a:t>
            </a:r>
          </a:p>
          <a:p>
            <a:pPr marL="120650" indent="-120650">
              <a:buFont typeface="Arial" panose="020B0604020202020204" pitchFamily="34" charset="0"/>
              <a:buChar char="•"/>
            </a:pPr>
            <a:r>
              <a:rPr lang="en-US" sz="950" dirty="0">
                <a:solidFill>
                  <a:schemeClr val="tx1"/>
                </a:solidFill>
                <a:latin typeface="+mn-lt"/>
              </a:rPr>
              <a:t>Department of Children and Families</a:t>
            </a:r>
          </a:p>
          <a:p>
            <a:pPr marL="120650" indent="-120650">
              <a:buFont typeface="Arial" panose="020B0604020202020204" pitchFamily="34" charset="0"/>
              <a:buChar char="•"/>
            </a:pPr>
            <a:r>
              <a:rPr lang="en-US" sz="950" dirty="0">
                <a:solidFill>
                  <a:schemeClr val="tx1"/>
                </a:solidFill>
                <a:latin typeface="+mn-lt"/>
              </a:rPr>
              <a:t>Other agencies</a:t>
            </a:r>
          </a:p>
        </p:txBody>
      </p:sp>
      <p:sp>
        <p:nvSpPr>
          <p:cNvPr id="26630" name="TextBox 8"/>
          <p:cNvSpPr txBox="1">
            <a:spLocks noChangeArrowheads="1"/>
          </p:cNvSpPr>
          <p:nvPr/>
        </p:nvSpPr>
        <p:spPr bwMode="auto">
          <a:xfrm>
            <a:off x="6704990" y="1437436"/>
            <a:ext cx="1965960" cy="3193182"/>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defPPr>
              <a:defRPr lang="en-US"/>
            </a:defPPr>
            <a:lvl1pPr marL="0" indent="0">
              <a:spcBef>
                <a:spcPts val="300"/>
              </a:spcBef>
              <a:buClr>
                <a:srgbClr val="005F85"/>
              </a:buClr>
              <a:buFont typeface="Arial" panose="020B0604020202020204" pitchFamily="34" charset="0"/>
              <a:buNone/>
              <a:defRPr sz="1100">
                <a:latin typeface="+mj-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sz="950" b="1" dirty="0">
                <a:solidFill>
                  <a:srgbClr val="000000"/>
                </a:solidFill>
                <a:latin typeface="+mn-lt"/>
              </a:rPr>
              <a:t>Community organizations and advocacy groups </a:t>
            </a:r>
            <a:r>
              <a:rPr lang="en-US" sz="950" dirty="0">
                <a:solidFill>
                  <a:srgbClr val="000000"/>
                </a:solidFill>
                <a:latin typeface="+mn-lt"/>
              </a:rPr>
              <a:t>provide health care referrals and access to MassHealth.</a:t>
            </a:r>
          </a:p>
          <a:p>
            <a:pPr marL="120650" indent="-120650">
              <a:buFont typeface="Arial" panose="020B0604020202020204" pitchFamily="34" charset="0"/>
              <a:buChar char="•"/>
            </a:pPr>
            <a:r>
              <a:rPr lang="en-US" sz="950" dirty="0">
                <a:solidFill>
                  <a:srgbClr val="000000"/>
                </a:solidFill>
                <a:latin typeface="+mn-lt"/>
                <a:hlinkClick r:id="rId4">
                  <a:extLst>
                    <a:ext uri="{A12FA001-AC4F-418D-AE19-62706E023703}">
                      <ahyp:hlinkClr xmlns:ahyp="http://schemas.microsoft.com/office/drawing/2018/hyperlinkcolor" val="tx"/>
                    </a:ext>
                  </a:extLst>
                </a:hlinkClick>
              </a:rPr>
              <a:t>My Ombudsman</a:t>
            </a:r>
            <a:r>
              <a:rPr lang="en-US" sz="950" dirty="0">
                <a:solidFill>
                  <a:srgbClr val="000000"/>
                </a:solidFill>
                <a:latin typeface="+mn-lt"/>
              </a:rPr>
              <a:t>. This nonprofit organization answers questions, provides information, and works with health plans and MassHealth to ensure members can access their benefits.</a:t>
            </a:r>
          </a:p>
          <a:p>
            <a:pPr marL="120650" indent="-120650">
              <a:buFont typeface="Arial" panose="020B0604020202020204" pitchFamily="34" charset="0"/>
              <a:buChar char="•"/>
            </a:pPr>
            <a:r>
              <a:rPr lang="en-US" sz="950" dirty="0">
                <a:solidFill>
                  <a:srgbClr val="000000"/>
                </a:solidFill>
                <a:latin typeface="+mn-lt"/>
              </a:rPr>
              <a:t>Community action programs </a:t>
            </a:r>
          </a:p>
          <a:p>
            <a:pPr marL="120650" indent="-120650">
              <a:buFont typeface="Arial" panose="020B0604020202020204" pitchFamily="34" charset="0"/>
              <a:buChar char="•"/>
            </a:pPr>
            <a:r>
              <a:rPr lang="en-US" sz="950" dirty="0">
                <a:solidFill>
                  <a:srgbClr val="000000"/>
                </a:solidFill>
                <a:latin typeface="+mn-lt"/>
              </a:rPr>
              <a:t>Community development corporations </a:t>
            </a:r>
          </a:p>
          <a:p>
            <a:pPr marL="120650" indent="-120650">
              <a:buFont typeface="Arial" panose="020B0604020202020204" pitchFamily="34" charset="0"/>
              <a:buChar char="•"/>
            </a:pPr>
            <a:r>
              <a:rPr lang="en-US" sz="950" dirty="0">
                <a:solidFill>
                  <a:srgbClr val="000000"/>
                </a:solidFill>
                <a:latin typeface="+mn-lt"/>
              </a:rPr>
              <a:t>Aging services access points </a:t>
            </a:r>
          </a:p>
          <a:p>
            <a:pPr marL="120650" indent="-120650">
              <a:buFont typeface="Arial" panose="020B0604020202020204" pitchFamily="34" charset="0"/>
              <a:buChar char="•"/>
            </a:pPr>
            <a:r>
              <a:rPr lang="en-US" sz="950" dirty="0">
                <a:solidFill>
                  <a:srgbClr val="000000"/>
                </a:solidFill>
                <a:latin typeface="+mn-lt"/>
                <a:hlinkClick r:id="rId5">
                  <a:extLst>
                    <a:ext uri="{A12FA001-AC4F-418D-AE19-62706E023703}">
                      <ahyp:hlinkClr xmlns:ahyp="http://schemas.microsoft.com/office/drawing/2018/hyperlinkcolor" val="tx"/>
                    </a:ext>
                  </a:extLst>
                </a:hlinkClick>
              </a:rPr>
              <a:t>Health Care For All</a:t>
            </a:r>
            <a:endParaRPr lang="en-US" sz="950" dirty="0">
              <a:solidFill>
                <a:srgbClr val="000000"/>
              </a:solidFill>
              <a:latin typeface="+mn-lt"/>
            </a:endParaRPr>
          </a:p>
          <a:p>
            <a:pPr marL="120650" indent="-120650">
              <a:buFont typeface="Arial" panose="020B0604020202020204" pitchFamily="34" charset="0"/>
              <a:buChar char="•"/>
            </a:pPr>
            <a:r>
              <a:rPr lang="en-US" sz="950" dirty="0">
                <a:solidFill>
                  <a:srgbClr val="000000"/>
                </a:solidFill>
                <a:latin typeface="+mn-lt"/>
              </a:rPr>
              <a:t>Other community organizations designated as </a:t>
            </a:r>
            <a:r>
              <a:rPr lang="en-US" sz="950" dirty="0">
                <a:solidFill>
                  <a:srgbClr val="000000"/>
                </a:solidFill>
                <a:latin typeface="+mn-lt"/>
                <a:hlinkClick r:id="rId6">
                  <a:extLst>
                    <a:ext uri="{A12FA001-AC4F-418D-AE19-62706E023703}">
                      <ahyp:hlinkClr xmlns:ahyp="http://schemas.microsoft.com/office/drawing/2018/hyperlinkcolor" val="tx"/>
                    </a:ext>
                  </a:extLst>
                </a:hlinkClick>
              </a:rPr>
              <a:t>Enrollment Assisters</a:t>
            </a:r>
            <a:endParaRPr lang="en-US" sz="950" dirty="0">
              <a:solidFill>
                <a:srgbClr val="000000"/>
              </a:solidFill>
              <a:latin typeface="+mn-lt"/>
            </a:endParaRPr>
          </a:p>
        </p:txBody>
      </p:sp>
      <p:cxnSp>
        <p:nvCxnSpPr>
          <p:cNvPr id="11" name="Straight Arrow Connector 10"/>
          <p:cNvCxnSpPr>
            <a:cxnSpLocks/>
          </p:cNvCxnSpPr>
          <p:nvPr/>
        </p:nvCxnSpPr>
        <p:spPr>
          <a:xfrm>
            <a:off x="2423159" y="2948911"/>
            <a:ext cx="461495" cy="519259"/>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26628" idx="2"/>
          </p:cNvCxnSpPr>
          <p:nvPr/>
        </p:nvCxnSpPr>
        <p:spPr>
          <a:xfrm flipH="1">
            <a:off x="3415107" y="2686807"/>
            <a:ext cx="107669" cy="853180"/>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4258780" y="2893340"/>
            <a:ext cx="363614" cy="574830"/>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flipV="1">
            <a:off x="4678092" y="3888572"/>
            <a:ext cx="2026898" cy="176816"/>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93154" y="4817353"/>
            <a:ext cx="7557692" cy="1126715"/>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lstStyle>
            <a:defPPr>
              <a:defRPr lang="en-US"/>
            </a:defPPr>
            <a:lvl1pPr marL="0" indent="0">
              <a:spcBef>
                <a:spcPts val="300"/>
              </a:spcBef>
              <a:buClr>
                <a:srgbClr val="005F85"/>
              </a:buClr>
              <a:buFont typeface="Arial" panose="020B0604020202020204" pitchFamily="34" charset="0"/>
              <a:buNone/>
              <a:defRPr sz="1100">
                <a:latin typeface="+mj-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sz="950" b="1" dirty="0">
                <a:solidFill>
                  <a:schemeClr val="tx1"/>
                </a:solidFill>
                <a:latin typeface="+mn-lt"/>
              </a:rPr>
              <a:t>Appeals and Grievances</a:t>
            </a:r>
          </a:p>
          <a:p>
            <a:r>
              <a:rPr lang="en-US" sz="950" dirty="0">
                <a:solidFill>
                  <a:schemeClr val="tx1"/>
                </a:solidFill>
                <a:latin typeface="+mn-lt"/>
              </a:rPr>
              <a:t>Typically, if an applicant disagrees with MassHealth’s denial of coverage, the applicant can </a:t>
            </a:r>
            <a:r>
              <a:rPr lang="en-US" sz="950" dirty="0">
                <a:solidFill>
                  <a:schemeClr val="tx1"/>
                </a:solidFill>
                <a:latin typeface="+mn-lt"/>
                <a:hlinkClick r:id="rId7">
                  <a:extLst>
                    <a:ext uri="{A12FA001-AC4F-418D-AE19-62706E023703}">
                      <ahyp:hlinkClr xmlns:ahyp="http://schemas.microsoft.com/office/drawing/2018/hyperlinkcolor" val="tx"/>
                    </a:ext>
                  </a:extLst>
                </a:hlinkClick>
              </a:rPr>
              <a:t>appeal the decision</a:t>
            </a:r>
            <a:r>
              <a:rPr lang="en-US" sz="950" dirty="0">
                <a:solidFill>
                  <a:schemeClr val="tx1"/>
                </a:solidFill>
                <a:latin typeface="+mn-lt"/>
              </a:rPr>
              <a:t> within 30 days using the Fair Hearing Request Form. Applicants and members can also file grievances at any point for any type of problem, including issues with the quality of care, wait times, or customer service. In response to the COVID-19 pandemic, MassHealth has temporarily expanded the window for eligibility appeals. Through the end of the national public health emergency, MassHealth members will have 120 days to request appeals for eligibility-related concerns.*</a:t>
            </a:r>
            <a:r>
              <a:rPr lang="en-US" sz="1000" baseline="30000" dirty="0">
                <a:solidFill>
                  <a:srgbClr val="1C1C1C"/>
                </a:solidFill>
                <a:latin typeface="+mn-lt"/>
                <a:cs typeface="Arial"/>
              </a:rPr>
              <a:t> </a:t>
            </a:r>
            <a:r>
              <a:rPr lang="en-US" sz="950" dirty="0">
                <a:solidFill>
                  <a:schemeClr val="tx1"/>
                </a:solidFill>
                <a:latin typeface="+mn-lt"/>
              </a:rPr>
              <a:t> </a:t>
            </a:r>
          </a:p>
        </p:txBody>
      </p:sp>
      <p:cxnSp>
        <p:nvCxnSpPr>
          <p:cNvPr id="16" name="Straight Arrow Connector 15"/>
          <p:cNvCxnSpPr>
            <a:cxnSpLocks/>
          </p:cNvCxnSpPr>
          <p:nvPr/>
        </p:nvCxnSpPr>
        <p:spPr>
          <a:xfrm flipV="1">
            <a:off x="2353456" y="4196739"/>
            <a:ext cx="319017" cy="625097"/>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descr="Image result for MASShealth logo">
            <a:extLst>
              <a:ext uri="{FF2B5EF4-FFF2-40B4-BE49-F238E27FC236}">
                <a16:creationId xmlns:a16="http://schemas.microsoft.com/office/drawing/2014/main" id="{188D8C54-C653-4FDC-B16F-BE9DB0ED7E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7843" y="3468170"/>
            <a:ext cx="2257349" cy="112671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BD0DF98E-E236-49DE-AEC5-83C974E322C7}"/>
              </a:ext>
            </a:extLst>
          </p:cNvPr>
          <p:cNvSpPr/>
          <p:nvPr/>
        </p:nvSpPr>
        <p:spPr>
          <a:xfrm>
            <a:off x="457200" y="6184690"/>
            <a:ext cx="8220517" cy="200055"/>
          </a:xfrm>
          <a:prstGeom prst="rect">
            <a:avLst/>
          </a:prstGeom>
        </p:spPr>
        <p:txBody>
          <a:bodyPr wrap="square" lIns="0" rIns="0" anchor="b" anchorCtr="0">
            <a:spAutoFit/>
          </a:bodyPr>
          <a:lstStyle/>
          <a:p>
            <a:pPr>
              <a:spcBef>
                <a:spcPts val="200"/>
              </a:spcBef>
            </a:pPr>
            <a:r>
              <a:rPr lang="en-US" sz="700" dirty="0">
                <a:solidFill>
                  <a:srgbClr val="000000"/>
                </a:solidFill>
                <a:effectLst/>
                <a:latin typeface="+mn-lt"/>
              </a:rPr>
              <a:t>*Centers for Medicare &amp; Medicaid Services. (2020, March 26). </a:t>
            </a:r>
            <a:r>
              <a:rPr lang="en-US" sz="700" dirty="0">
                <a:solidFill>
                  <a:srgbClr val="000000"/>
                </a:solidFill>
                <a:latin typeface="+mn-lt"/>
                <a:hlinkClick r:id="rId9">
                  <a:extLst>
                    <a:ext uri="{A12FA001-AC4F-418D-AE19-62706E023703}">
                      <ahyp:hlinkClr xmlns:ahyp="http://schemas.microsoft.com/office/drawing/2018/hyperlinkcolor" val="tx"/>
                    </a:ext>
                  </a:extLst>
                </a:hlinkClick>
              </a:rPr>
              <a:t>Section 1135 Waiver Flexibilities — Massachusetts Coronavirus Disease 2019</a:t>
            </a:r>
            <a:r>
              <a:rPr lang="en-US" sz="700" dirty="0">
                <a:solidFill>
                  <a:srgbClr val="000000"/>
                </a:solidFill>
                <a:latin typeface="+mn-lt"/>
              </a:rPr>
              <a:t>. </a:t>
            </a:r>
            <a:endParaRPr lang="en-US" sz="700" dirty="0">
              <a:solidFill>
                <a:srgbClr val="000000"/>
              </a:solidFill>
              <a:effectLst/>
              <a:latin typeface="+mn-lt"/>
            </a:endParaRPr>
          </a:p>
        </p:txBody>
      </p:sp>
    </p:spTree>
    <p:extLst>
      <p:ext uri="{BB962C8B-B14F-4D97-AF65-F5344CB8AC3E}">
        <p14:creationId xmlns:p14="http://schemas.microsoft.com/office/powerpoint/2010/main" val="399690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274320"/>
            <a:ext cx="8229600" cy="822960"/>
          </a:xfrm>
        </p:spPr>
        <p:txBody>
          <a:bodyPr/>
          <a:lstStyle/>
          <a:p>
            <a:r>
              <a:rPr lang="en-US" dirty="0"/>
              <a:t>MASSHEALTH ENROLLMENT sharply INCREASED from SFY2020 to 2021</a:t>
            </a:r>
            <a:endParaRPr lang="en-US" dirty="0">
              <a:ea typeface="Source Sans Pro Semibold"/>
            </a:endParaRPr>
          </a:p>
        </p:txBody>
      </p:sp>
      <p:sp>
        <p:nvSpPr>
          <p:cNvPr id="3" name="Slide Number Placeholder 2"/>
          <p:cNvSpPr>
            <a:spLocks noGrp="1"/>
          </p:cNvSpPr>
          <p:nvPr>
            <p:ph type="sldNum" sz="quarter" idx="10"/>
          </p:nvPr>
        </p:nvSpPr>
        <p:spPr/>
        <p:txBody>
          <a:bodyPr/>
          <a:lstStyle/>
          <a:p>
            <a:fld id="{09E3CC8C-D28F-4F0C-ADF4-E73B2433B836}" type="slidenum">
              <a:rPr lang="en-US"/>
              <a:pPr/>
              <a:t>12</a:t>
            </a:fld>
            <a:endParaRPr lang="en-US" dirty="0"/>
          </a:p>
        </p:txBody>
      </p:sp>
      <p:sp>
        <p:nvSpPr>
          <p:cNvPr id="11" name="Rectangle 8"/>
          <p:cNvSpPr>
            <a:spLocks noChangeArrowheads="1"/>
          </p:cNvSpPr>
          <p:nvPr/>
        </p:nvSpPr>
        <p:spPr bwMode="auto">
          <a:xfrm>
            <a:off x="455613" y="1789113"/>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endParaRPr lang="en-US" sz="1000" dirty="0">
              <a:solidFill>
                <a:prstClr val="black"/>
              </a:solidFill>
              <a:latin typeface="+mn-lt"/>
              <a:cs typeface="Arial"/>
            </a:endParaRPr>
          </a:p>
        </p:txBody>
      </p:sp>
      <p:graphicFrame>
        <p:nvGraphicFramePr>
          <p:cNvPr id="2" name="Chart 1"/>
          <p:cNvGraphicFramePr/>
          <p:nvPr>
            <p:extLst>
              <p:ext uri="{D42A27DB-BD31-4B8C-83A1-F6EECF244321}">
                <p14:modId xmlns:p14="http://schemas.microsoft.com/office/powerpoint/2010/main" val="1157671132"/>
              </p:ext>
            </p:extLst>
          </p:nvPr>
        </p:nvGraphicFramePr>
        <p:xfrm>
          <a:off x="399954" y="1479031"/>
          <a:ext cx="5760720" cy="345721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77A043DC-9DB4-4997-BACF-D34F47B467F0}"/>
              </a:ext>
            </a:extLst>
          </p:cNvPr>
          <p:cNvSpPr/>
          <p:nvPr/>
        </p:nvSpPr>
        <p:spPr>
          <a:xfrm>
            <a:off x="455613" y="1207008"/>
            <a:ext cx="5370564" cy="246221"/>
          </a:xfrm>
          <a:prstGeom prst="rect">
            <a:avLst/>
          </a:prstGeom>
        </p:spPr>
        <p:txBody>
          <a:bodyPr wrap="square" lIns="0">
            <a:spAutoFit/>
          </a:bodyPr>
          <a:lstStyle/>
          <a:p>
            <a:r>
              <a:rPr lang="en-US" sz="1000" b="1" dirty="0">
                <a:latin typeface="+mn-lt"/>
              </a:rPr>
              <a:t>TRENDS IN MASSHEALTH ENROLLMENT, STATE FISCAL YEARS (SFY) 2007–2021</a:t>
            </a:r>
          </a:p>
        </p:txBody>
      </p:sp>
      <p:sp>
        <p:nvSpPr>
          <p:cNvPr id="13" name="Rectangle 12">
            <a:extLst>
              <a:ext uri="{FF2B5EF4-FFF2-40B4-BE49-F238E27FC236}">
                <a16:creationId xmlns:a16="http://schemas.microsoft.com/office/drawing/2014/main" id="{01162FAE-CB20-4AFF-816E-C7F61AA4101C}"/>
              </a:ext>
            </a:extLst>
          </p:cNvPr>
          <p:cNvSpPr/>
          <p:nvPr/>
        </p:nvSpPr>
        <p:spPr>
          <a:xfrm>
            <a:off x="457200" y="5138250"/>
            <a:ext cx="5845802" cy="1246495"/>
          </a:xfrm>
          <a:prstGeom prst="rect">
            <a:avLst/>
          </a:prstGeom>
        </p:spPr>
        <p:txBody>
          <a:bodyPr wrap="square" lIns="0" rIns="0" anchor="b" anchorCtr="0">
            <a:spAutoFit/>
          </a:bodyPr>
          <a:lstStyle/>
          <a:p>
            <a:pPr marL="45720" indent="-45720">
              <a:spcBef>
                <a:spcPts val="200"/>
              </a:spcBef>
            </a:pPr>
            <a:r>
              <a:rPr lang="en-US" sz="700" baseline="30000" dirty="0">
                <a:solidFill>
                  <a:srgbClr val="000000"/>
                </a:solidFill>
                <a:latin typeface="+mn-lt"/>
              </a:rPr>
              <a:t>1	</a:t>
            </a:r>
            <a:r>
              <a:rPr lang="en-US" sz="700" dirty="0">
                <a:solidFill>
                  <a:srgbClr val="000000"/>
                </a:solidFill>
                <a:latin typeface="+mn-lt"/>
                <a:cs typeface="Arial"/>
              </a:rPr>
              <a:t> The analysis throughout this report uses enrollment by State Fiscal Year (SFY). Enrollment in SFY 2021 was just below 2 million people. Monthly caseload data suggest enrollment has continued to grow since then; MassHealth had over 2.2 million members as of April 2022. </a:t>
            </a:r>
            <a:endParaRPr lang="en-US" sz="700" baseline="30000" dirty="0">
              <a:solidFill>
                <a:srgbClr val="000000"/>
              </a:solidFill>
              <a:latin typeface="+mn-lt"/>
            </a:endParaRPr>
          </a:p>
          <a:p>
            <a:pPr marL="45720" lvl="0" indent="-45720">
              <a:spcBef>
                <a:spcPts val="200"/>
              </a:spcBef>
            </a:pPr>
            <a:r>
              <a:rPr lang="en-US" sz="700" baseline="30000" dirty="0">
                <a:solidFill>
                  <a:srgbClr val="000000"/>
                </a:solidFill>
                <a:latin typeface="+mn-lt"/>
              </a:rPr>
              <a:t>2	</a:t>
            </a:r>
            <a:r>
              <a:rPr lang="en-US" sz="700" dirty="0" err="1">
                <a:solidFill>
                  <a:srgbClr val="000000"/>
                </a:solidFill>
                <a:latin typeface="+mn-lt"/>
              </a:rPr>
              <a:t>Fronstin</a:t>
            </a:r>
            <a:r>
              <a:rPr lang="en-US" sz="700" dirty="0">
                <a:solidFill>
                  <a:srgbClr val="000000"/>
                </a:solidFill>
                <a:latin typeface="+mn-lt"/>
              </a:rPr>
              <a:t>, P., Woodbury, S. (2020) </a:t>
            </a:r>
            <a:r>
              <a:rPr lang="en-US" sz="700" dirty="0">
                <a:solidFill>
                  <a:srgbClr val="000000"/>
                </a:solidFill>
                <a:latin typeface="+mn-lt"/>
                <a:hlinkClick r:id="rId4">
                  <a:extLst>
                    <a:ext uri="{A12FA001-AC4F-418D-AE19-62706E023703}">
                      <ahyp:hlinkClr xmlns:ahyp="http://schemas.microsoft.com/office/drawing/2018/hyperlinkcolor" val="tx"/>
                    </a:ext>
                  </a:extLst>
                </a:hlinkClick>
              </a:rPr>
              <a:t>How Many Americans Have Lost Jobs with Employer Health Coverage During the Pandemic?</a:t>
            </a:r>
            <a:r>
              <a:rPr lang="en-US" sz="700" dirty="0">
                <a:solidFill>
                  <a:srgbClr val="000000"/>
                </a:solidFill>
                <a:latin typeface="+mn-lt"/>
              </a:rPr>
              <a:t> Commonwealth Fund. </a:t>
            </a:r>
            <a:endParaRPr lang="en-US" sz="700" baseline="30000" dirty="0">
              <a:solidFill>
                <a:srgbClr val="000000"/>
              </a:solidFill>
              <a:latin typeface="+mn-lt"/>
            </a:endParaRPr>
          </a:p>
          <a:p>
            <a:pPr marL="45720" indent="-45720">
              <a:spcBef>
                <a:spcPts val="200"/>
              </a:spcBef>
            </a:pPr>
            <a:r>
              <a:rPr lang="en-US" sz="700" cap="small" baseline="30000" dirty="0">
                <a:solidFill>
                  <a:srgbClr val="000000"/>
                </a:solidFill>
                <a:latin typeface="+mn-lt"/>
              </a:rPr>
              <a:t>3	</a:t>
            </a:r>
            <a:r>
              <a:rPr lang="en-US" sz="700" dirty="0">
                <a:solidFill>
                  <a:srgbClr val="000000"/>
                </a:solidFill>
                <a:latin typeface="+mn-lt"/>
              </a:rPr>
              <a:t>To help support states and promote stability of coverage amidst the COVID-19 pandemic, the Families First Coronavirus Response Act  provides a 6.2 percentage point increase in the percent of a state’s Medicaid spending that the federal government reimburses (otherwise known as the Federal Medical Assistance Percentage, or FMAP). A requirement of receiving the enhanced funding is that states must provide continuous coverage for current Medicaid enrollees throughout the federal public health emergency, also known as the maintenance of effort requirement. The federal public health emergency is currently set to expire after January 11, 2023.</a:t>
            </a:r>
          </a:p>
          <a:p>
            <a:pPr lvl="0">
              <a:spcBef>
                <a:spcPts val="200"/>
              </a:spcBef>
            </a:pPr>
            <a:r>
              <a:rPr lang="en-US" sz="700" cap="small" dirty="0">
                <a:solidFill>
                  <a:srgbClr val="000000"/>
                </a:solidFill>
                <a:latin typeface="+mn-lt"/>
              </a:rPr>
              <a:t>source</a:t>
            </a:r>
            <a:r>
              <a:rPr lang="en-US" sz="700" dirty="0">
                <a:solidFill>
                  <a:srgbClr val="000000"/>
                </a:solidFill>
                <a:latin typeface="+mn-lt"/>
              </a:rPr>
              <a:t>: MassHealth Budget Office.</a:t>
            </a:r>
          </a:p>
        </p:txBody>
      </p:sp>
      <p:sp>
        <p:nvSpPr>
          <p:cNvPr id="9" name="Text Box 11">
            <a:extLst>
              <a:ext uri="{FF2B5EF4-FFF2-40B4-BE49-F238E27FC236}">
                <a16:creationId xmlns:a16="http://schemas.microsoft.com/office/drawing/2014/main" id="{AE9980A0-F5DC-461F-84A7-D711EC6E809D}"/>
              </a:ext>
            </a:extLst>
          </p:cNvPr>
          <p:cNvSpPr txBox="1">
            <a:spLocks noChangeArrowheads="1"/>
          </p:cNvSpPr>
          <p:nvPr/>
        </p:nvSpPr>
        <p:spPr bwMode="auto">
          <a:xfrm>
            <a:off x="6400800" y="1205911"/>
            <a:ext cx="2286000"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r>
              <a:rPr lang="en-US" sz="1000" dirty="0">
                <a:latin typeface="+mn-lt"/>
                <a:cs typeface="Arial"/>
              </a:rPr>
              <a:t>MassHealth enrollment decreased 6% from SFY 2015 to 2020, changing from 1.9 million members to just over 1.8 million members.  From SFY 2020 to 2021, roughly coinciding with the start of the COVID-19 pandemic, enrollment grew approximately 10%, increasing to nearly 1.98 million members.</a:t>
            </a:r>
            <a:r>
              <a:rPr lang="en-US" sz="1000" baseline="30000" dirty="0">
                <a:latin typeface="+mn-lt"/>
                <a:cs typeface="Arial"/>
              </a:rPr>
              <a:t>1</a:t>
            </a:r>
          </a:p>
          <a:p>
            <a:r>
              <a:rPr lang="en-US" sz="1000" dirty="0">
                <a:latin typeface="+mn-lt"/>
                <a:cs typeface="Arial"/>
              </a:rPr>
              <a:t>Two factors likely contributed to this growth. The economic downtown associated with the COVID-19 pandemic caused many to lose their jobs and often their employer-sponsored insurance. This may have driven many to enroll in MassHealth</a:t>
            </a:r>
            <a:r>
              <a:rPr lang="en-US" sz="1000" baseline="30000" dirty="0">
                <a:latin typeface="+mn-lt"/>
                <a:cs typeface="Arial"/>
              </a:rPr>
              <a:t>.2 </a:t>
            </a:r>
          </a:p>
          <a:p>
            <a:r>
              <a:rPr lang="en-US" sz="1000" dirty="0">
                <a:latin typeface="+mn-lt"/>
                <a:cs typeface="Arial"/>
              </a:rPr>
              <a:t>Additionally, the enrollment spike since SFY 2020 was in part driven by a federal continuous coverage requirement effective throughout the federal COVID-19 Public Health Emergency, which protects most people enrolled in Medicaid from losing their coverage, even if they no longer qualify.</a:t>
            </a:r>
            <a:r>
              <a:rPr lang="en-US" sz="1000" baseline="30000" dirty="0">
                <a:latin typeface="+mn-lt"/>
                <a:ea typeface="Source Sans Pro Light"/>
                <a:cs typeface="Arial"/>
              </a:rPr>
              <a:t>3</a:t>
            </a:r>
            <a:endParaRPr lang="en-US" sz="1000" dirty="0">
              <a:solidFill>
                <a:srgbClr val="FF0000"/>
              </a:solidFill>
              <a:latin typeface="+mn-lt"/>
              <a:ea typeface="Source Sans Pro Light"/>
              <a:cs typeface="Arial"/>
            </a:endParaRPr>
          </a:p>
        </p:txBody>
      </p:sp>
    </p:spTree>
    <p:extLst>
      <p:ext uri="{BB962C8B-B14F-4D97-AF65-F5344CB8AC3E}">
        <p14:creationId xmlns:p14="http://schemas.microsoft.com/office/powerpoint/2010/main" val="194417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274320"/>
            <a:ext cx="8229600" cy="822960"/>
          </a:xfrm>
        </p:spPr>
        <p:txBody>
          <a:bodyPr/>
          <a:lstStyle/>
          <a:p>
            <a:r>
              <a:rPr lang="en-US"/>
              <a:t>CHILDREN, SENIORS, AND PEOPLE WITH DISABILITIES MAKE UP </a:t>
            </a:r>
            <a:br>
              <a:rPr lang="en-US"/>
            </a:br>
            <a:r>
              <a:rPr lang="en-US"/>
              <a:t>OVER  59% OF MASSHEALTH Members</a:t>
            </a:r>
            <a:endParaRPr lang="en-US" strike="sngStrike">
              <a:solidFill>
                <a:srgbClr val="00B0F0"/>
              </a:solidFill>
            </a:endParaRPr>
          </a:p>
        </p:txBody>
      </p:sp>
      <p:sp>
        <p:nvSpPr>
          <p:cNvPr id="3" name="Slide Number Placeholder 2"/>
          <p:cNvSpPr>
            <a:spLocks noGrp="1"/>
          </p:cNvSpPr>
          <p:nvPr>
            <p:ph type="sldNum" sz="quarter" idx="10"/>
          </p:nvPr>
        </p:nvSpPr>
        <p:spPr/>
        <p:txBody>
          <a:bodyPr/>
          <a:lstStyle/>
          <a:p>
            <a:fld id="{8BA7C236-6D5E-490B-80DD-CBD2BF0A1A2D}" type="slidenum">
              <a:rPr lang="en-US" smtClean="0"/>
              <a:pPr/>
              <a:t>13</a:t>
            </a:fld>
            <a:endParaRPr lang="en-US" dirty="0"/>
          </a:p>
        </p:txBody>
      </p:sp>
      <p:sp>
        <p:nvSpPr>
          <p:cNvPr id="15" name="Text Box 11">
            <a:extLst>
              <a:ext uri="{FF2B5EF4-FFF2-40B4-BE49-F238E27FC236}">
                <a16:creationId xmlns:a16="http://schemas.microsoft.com/office/drawing/2014/main" id="{E76136F8-0447-4A2B-8FB3-7278472EC9CE}"/>
              </a:ext>
            </a:extLst>
          </p:cNvPr>
          <p:cNvSpPr txBox="1">
            <a:spLocks noChangeArrowheads="1"/>
          </p:cNvSpPr>
          <p:nvPr/>
        </p:nvSpPr>
        <p:spPr bwMode="auto">
          <a:xfrm>
            <a:off x="6400800" y="1207008"/>
            <a:ext cx="2286000"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r>
              <a:rPr lang="en-US" sz="1000" dirty="0">
                <a:latin typeface="+mn-lt"/>
                <a:cs typeface="Arial"/>
              </a:rPr>
              <a:t>MassHealth members range from the very young to the very old. Children comprise 36% of MassHealth members. Adults with disabilities (under age 65) and children with disabilities represent 15% of membership. One out of 10 MassHealth members is age 65 or over. Most of these seniors also have Medicare coverage, and most live in non-facility settings in their communities.</a:t>
            </a:r>
            <a:endParaRPr lang="en-US" sz="1000" dirty="0">
              <a:latin typeface="+mn-lt"/>
              <a:ea typeface="Source Sans Pro Light"/>
              <a:cs typeface="Arial"/>
            </a:endParaRPr>
          </a:p>
          <a:p>
            <a:r>
              <a:rPr lang="en-US" sz="1000" dirty="0">
                <a:latin typeface="+mn-lt"/>
                <a:cs typeface="Arial"/>
              </a:rPr>
              <a:t>Some MassHealth members (of all ages) have coverage through Medicare, an employer-sponsored plan, or student health insurance (this additional coverage is not shown in the chart). In those cases, MassHealth acts as secondary coverage.</a:t>
            </a:r>
            <a:r>
              <a:rPr lang="en-US" sz="1000" baseline="30000" dirty="0">
                <a:latin typeface="+mn-lt"/>
                <a:cs typeface="Arial"/>
              </a:rPr>
              <a:t>2</a:t>
            </a:r>
            <a:r>
              <a:rPr lang="en-US" sz="1000" dirty="0">
                <a:latin typeface="+mn-lt"/>
                <a:cs typeface="Arial"/>
              </a:rPr>
              <a:t> In some circumstances, MassHealth also pays members’ premiums and cost sharing for their employer-sponsored insurance or Medicare coverage.</a:t>
            </a:r>
            <a:endParaRPr lang="en-US" sz="1000" dirty="0">
              <a:latin typeface="+mn-lt"/>
              <a:ea typeface="Source Sans Pro Light"/>
              <a:cs typeface="Arial"/>
            </a:endParaRPr>
          </a:p>
        </p:txBody>
      </p:sp>
      <p:graphicFrame>
        <p:nvGraphicFramePr>
          <p:cNvPr id="16" name="Chart 15">
            <a:extLst>
              <a:ext uri="{FF2B5EF4-FFF2-40B4-BE49-F238E27FC236}">
                <a16:creationId xmlns:a16="http://schemas.microsoft.com/office/drawing/2014/main" id="{2C6C584D-7B7C-4084-84A0-826FB7A73F73}"/>
              </a:ext>
            </a:extLst>
          </p:cNvPr>
          <p:cNvGraphicFramePr/>
          <p:nvPr>
            <p:extLst>
              <p:ext uri="{D42A27DB-BD31-4B8C-83A1-F6EECF244321}">
                <p14:modId xmlns:p14="http://schemas.microsoft.com/office/powerpoint/2010/main" val="2765151811"/>
              </p:ext>
            </p:extLst>
          </p:nvPr>
        </p:nvGraphicFramePr>
        <p:xfrm>
          <a:off x="1065043" y="1956924"/>
          <a:ext cx="4545258" cy="3361156"/>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a:extLst>
              <a:ext uri="{FF2B5EF4-FFF2-40B4-BE49-F238E27FC236}">
                <a16:creationId xmlns:a16="http://schemas.microsoft.com/office/drawing/2014/main" id="{24D84313-43A3-415F-BB61-E47F7C1B849C}"/>
              </a:ext>
            </a:extLst>
          </p:cNvPr>
          <p:cNvGrpSpPr/>
          <p:nvPr/>
        </p:nvGrpSpPr>
        <p:grpSpPr>
          <a:xfrm>
            <a:off x="3644209" y="2000016"/>
            <a:ext cx="1458091" cy="350866"/>
            <a:chOff x="3900959" y="2299146"/>
            <a:chExt cx="1458091" cy="350866"/>
          </a:xfrm>
        </p:grpSpPr>
        <p:sp>
          <p:nvSpPr>
            <p:cNvPr id="18" name="Rectangle 17">
              <a:extLst>
                <a:ext uri="{FF2B5EF4-FFF2-40B4-BE49-F238E27FC236}">
                  <a16:creationId xmlns:a16="http://schemas.microsoft.com/office/drawing/2014/main" id="{FD8AF82B-86C1-49A1-9412-5C168460A5FD}"/>
                </a:ext>
              </a:extLst>
            </p:cNvPr>
            <p:cNvSpPr/>
            <p:nvPr/>
          </p:nvSpPr>
          <p:spPr>
            <a:xfrm>
              <a:off x="3900959" y="2299146"/>
              <a:ext cx="1458091" cy="175433"/>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b="1" dirty="0">
                  <a:solidFill>
                    <a:schemeClr val="bg1"/>
                  </a:solidFill>
                </a:rPr>
                <a:t>SENIORS IN COMMUNITY</a:t>
              </a:r>
            </a:p>
          </p:txBody>
        </p:sp>
        <p:sp>
          <p:nvSpPr>
            <p:cNvPr id="19" name="TextBox 18">
              <a:extLst>
                <a:ext uri="{FF2B5EF4-FFF2-40B4-BE49-F238E27FC236}">
                  <a16:creationId xmlns:a16="http://schemas.microsoft.com/office/drawing/2014/main" id="{923069C3-E756-42E9-869A-0A5619AB0D57}"/>
                </a:ext>
              </a:extLst>
            </p:cNvPr>
            <p:cNvSpPr txBox="1"/>
            <p:nvPr/>
          </p:nvSpPr>
          <p:spPr>
            <a:xfrm>
              <a:off x="3900959" y="2474579"/>
              <a:ext cx="523541" cy="175433"/>
            </a:xfrm>
            <a:prstGeom prst="rect">
              <a:avLst/>
            </a:prstGeom>
            <a:noFill/>
          </p:spPr>
          <p:txBody>
            <a:bodyPr wrap="none" lIns="45720" tIns="18288" rIns="45720" bIns="18288" rtlCol="0">
              <a:spAutoFit/>
            </a:bodyPr>
            <a:lstStyle/>
            <a:p>
              <a:r>
                <a:rPr lang="en-US" sz="900" b="1" dirty="0">
                  <a:latin typeface="+mn-lt"/>
                </a:rPr>
                <a:t>174,960</a:t>
              </a:r>
            </a:p>
          </p:txBody>
        </p:sp>
      </p:grpSp>
      <p:grpSp>
        <p:nvGrpSpPr>
          <p:cNvPr id="20" name="Group 19">
            <a:extLst>
              <a:ext uri="{FF2B5EF4-FFF2-40B4-BE49-F238E27FC236}">
                <a16:creationId xmlns:a16="http://schemas.microsoft.com/office/drawing/2014/main" id="{D8E800B4-6C13-4D6D-8076-D31034678DDD}"/>
              </a:ext>
            </a:extLst>
          </p:cNvPr>
          <p:cNvGrpSpPr/>
          <p:nvPr/>
        </p:nvGrpSpPr>
        <p:grpSpPr>
          <a:xfrm>
            <a:off x="4067150" y="2361041"/>
            <a:ext cx="2181965" cy="356408"/>
            <a:chOff x="4456623" y="2788870"/>
            <a:chExt cx="2181965" cy="356408"/>
          </a:xfrm>
        </p:grpSpPr>
        <p:sp>
          <p:nvSpPr>
            <p:cNvPr id="21" name="Rectangle 20">
              <a:extLst>
                <a:ext uri="{FF2B5EF4-FFF2-40B4-BE49-F238E27FC236}">
                  <a16:creationId xmlns:a16="http://schemas.microsoft.com/office/drawing/2014/main" id="{CD2751DE-823A-45DF-8C34-65F9CD2969E3}"/>
                </a:ext>
              </a:extLst>
            </p:cNvPr>
            <p:cNvSpPr/>
            <p:nvPr/>
          </p:nvSpPr>
          <p:spPr>
            <a:xfrm>
              <a:off x="4771730" y="2800140"/>
              <a:ext cx="1866858" cy="175433"/>
            </a:xfrm>
            <a:prstGeom prst="rect">
              <a:avLst/>
            </a:prstGeom>
            <a:solidFill>
              <a:schemeClr val="accent5">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b="1" dirty="0">
                  <a:solidFill>
                    <a:schemeClr val="bg1"/>
                  </a:solidFill>
                </a:rPr>
                <a:t>SENIORS IN NURSING FACILITIES</a:t>
              </a:r>
            </a:p>
          </p:txBody>
        </p:sp>
        <p:sp>
          <p:nvSpPr>
            <p:cNvPr id="22" name="TextBox 21">
              <a:extLst>
                <a:ext uri="{FF2B5EF4-FFF2-40B4-BE49-F238E27FC236}">
                  <a16:creationId xmlns:a16="http://schemas.microsoft.com/office/drawing/2014/main" id="{12BC4D26-F0BE-4C4F-80C1-F8765E1F8A58}"/>
                </a:ext>
              </a:extLst>
            </p:cNvPr>
            <p:cNvSpPr txBox="1"/>
            <p:nvPr/>
          </p:nvSpPr>
          <p:spPr>
            <a:xfrm>
              <a:off x="4771730" y="2969845"/>
              <a:ext cx="499496" cy="175433"/>
            </a:xfrm>
            <a:prstGeom prst="rect">
              <a:avLst/>
            </a:prstGeom>
            <a:noFill/>
          </p:spPr>
          <p:txBody>
            <a:bodyPr wrap="none" lIns="45720" tIns="18288" rIns="45720" bIns="18288" rtlCol="0">
              <a:spAutoFit/>
            </a:bodyPr>
            <a:lstStyle/>
            <a:p>
              <a:r>
                <a:rPr lang="en-US" sz="900" b="1" dirty="0">
                  <a:latin typeface="+mn-lt"/>
                </a:rPr>
                <a:t>20,300</a:t>
              </a:r>
            </a:p>
          </p:txBody>
        </p:sp>
        <p:sp>
          <p:nvSpPr>
            <p:cNvPr id="24" name="TextBox 23">
              <a:extLst>
                <a:ext uri="{FF2B5EF4-FFF2-40B4-BE49-F238E27FC236}">
                  <a16:creationId xmlns:a16="http://schemas.microsoft.com/office/drawing/2014/main" id="{CAEEE8A8-C406-456F-9C48-6897CB18C61E}"/>
                </a:ext>
              </a:extLst>
            </p:cNvPr>
            <p:cNvSpPr txBox="1"/>
            <p:nvPr/>
          </p:nvSpPr>
          <p:spPr>
            <a:xfrm>
              <a:off x="4456623" y="2788870"/>
              <a:ext cx="279885" cy="221599"/>
            </a:xfrm>
            <a:prstGeom prst="rect">
              <a:avLst/>
            </a:prstGeom>
            <a:noFill/>
          </p:spPr>
          <p:txBody>
            <a:bodyPr wrap="none" lIns="45720" tIns="18288" rIns="45720" bIns="18288" rtlCol="0">
              <a:spAutoFit/>
            </a:bodyPr>
            <a:lstStyle/>
            <a:p>
              <a:r>
                <a:rPr lang="en-US" sz="1200" b="1" dirty="0">
                  <a:latin typeface="+mn-lt"/>
                </a:rPr>
                <a:t>1%</a:t>
              </a:r>
              <a:endParaRPr lang="en-US" sz="900" b="1" dirty="0">
                <a:latin typeface="+mn-lt"/>
              </a:endParaRPr>
            </a:p>
          </p:txBody>
        </p:sp>
      </p:grpSp>
      <p:grpSp>
        <p:nvGrpSpPr>
          <p:cNvPr id="25" name="Group 24">
            <a:extLst>
              <a:ext uri="{FF2B5EF4-FFF2-40B4-BE49-F238E27FC236}">
                <a16:creationId xmlns:a16="http://schemas.microsoft.com/office/drawing/2014/main" id="{B03CEAC4-FEAD-4AED-BDE2-08F95839FA16}"/>
              </a:ext>
            </a:extLst>
          </p:cNvPr>
          <p:cNvGrpSpPr/>
          <p:nvPr/>
        </p:nvGrpSpPr>
        <p:grpSpPr>
          <a:xfrm>
            <a:off x="1304587" y="4928126"/>
            <a:ext cx="1695336" cy="345100"/>
            <a:chOff x="161142" y="2406757"/>
            <a:chExt cx="1695336" cy="345100"/>
          </a:xfrm>
        </p:grpSpPr>
        <p:sp>
          <p:nvSpPr>
            <p:cNvPr id="27" name="Rectangle 26">
              <a:extLst>
                <a:ext uri="{FF2B5EF4-FFF2-40B4-BE49-F238E27FC236}">
                  <a16:creationId xmlns:a16="http://schemas.microsoft.com/office/drawing/2014/main" id="{9680A3FC-869D-40B3-8B3A-03ADB452A13C}"/>
                </a:ext>
              </a:extLst>
            </p:cNvPr>
            <p:cNvSpPr/>
            <p:nvPr/>
          </p:nvSpPr>
          <p:spPr>
            <a:xfrm>
              <a:off x="161142" y="2406757"/>
              <a:ext cx="1581523" cy="175433"/>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lgn="r">
                <a:defRPr/>
              </a:pPr>
              <a:r>
                <a:rPr lang="en-US" sz="900" b="1" dirty="0">
                  <a:solidFill>
                    <a:srgbClr val="1C1C1C"/>
                  </a:solidFill>
                </a:rPr>
                <a:t>ADULTS WITH DISABILITIES</a:t>
              </a:r>
            </a:p>
          </p:txBody>
        </p:sp>
        <p:sp>
          <p:nvSpPr>
            <p:cNvPr id="28" name="TextBox 27">
              <a:extLst>
                <a:ext uri="{FF2B5EF4-FFF2-40B4-BE49-F238E27FC236}">
                  <a16:creationId xmlns:a16="http://schemas.microsoft.com/office/drawing/2014/main" id="{9AA2AD7F-B4FC-410D-ADF8-C8D733C966C6}"/>
                </a:ext>
              </a:extLst>
            </p:cNvPr>
            <p:cNvSpPr txBox="1"/>
            <p:nvPr/>
          </p:nvSpPr>
          <p:spPr>
            <a:xfrm>
              <a:off x="1273626" y="2576424"/>
              <a:ext cx="582852" cy="175433"/>
            </a:xfrm>
            <a:prstGeom prst="rect">
              <a:avLst/>
            </a:prstGeom>
            <a:noFill/>
          </p:spPr>
          <p:txBody>
            <a:bodyPr wrap="none" lIns="45720" tIns="18288" rIns="45720" bIns="18288" rtlCol="0">
              <a:spAutoFit/>
            </a:bodyPr>
            <a:lstStyle/>
            <a:p>
              <a:r>
                <a:rPr lang="en-US" sz="900" b="1" dirty="0">
                  <a:latin typeface="+mn-lt"/>
                </a:rPr>
                <a:t> 258,872 </a:t>
              </a:r>
            </a:p>
          </p:txBody>
        </p:sp>
      </p:grpSp>
      <p:grpSp>
        <p:nvGrpSpPr>
          <p:cNvPr id="29" name="Group 28">
            <a:extLst>
              <a:ext uri="{FF2B5EF4-FFF2-40B4-BE49-F238E27FC236}">
                <a16:creationId xmlns:a16="http://schemas.microsoft.com/office/drawing/2014/main" id="{D1EAADB1-2263-4ACA-99F1-84B5FABF07D2}"/>
              </a:ext>
            </a:extLst>
          </p:cNvPr>
          <p:cNvGrpSpPr/>
          <p:nvPr/>
        </p:nvGrpSpPr>
        <p:grpSpPr>
          <a:xfrm>
            <a:off x="499850" y="3361230"/>
            <a:ext cx="1427635" cy="345138"/>
            <a:chOff x="4241061" y="4977170"/>
            <a:chExt cx="1427635" cy="345138"/>
          </a:xfrm>
        </p:grpSpPr>
        <p:sp>
          <p:nvSpPr>
            <p:cNvPr id="30" name="Rectangle 29">
              <a:extLst>
                <a:ext uri="{FF2B5EF4-FFF2-40B4-BE49-F238E27FC236}">
                  <a16:creationId xmlns:a16="http://schemas.microsoft.com/office/drawing/2014/main" id="{F10565FD-F475-4D93-B278-89A52B80B48C}"/>
                </a:ext>
              </a:extLst>
            </p:cNvPr>
            <p:cNvSpPr/>
            <p:nvPr/>
          </p:nvSpPr>
          <p:spPr>
            <a:xfrm>
              <a:off x="4241061" y="4977170"/>
              <a:ext cx="1427635" cy="175433"/>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spAutoFit/>
            </a:bodyPr>
            <a:lstStyle/>
            <a:p>
              <a:pPr algn="r">
                <a:defRPr/>
              </a:pPr>
              <a:r>
                <a:rPr lang="en-US" sz="900" b="1" dirty="0">
                  <a:solidFill>
                    <a:schemeClr val="bg1"/>
                  </a:solidFill>
                </a:rPr>
                <a:t>NON-DISABLED ADULTS</a:t>
              </a:r>
            </a:p>
          </p:txBody>
        </p:sp>
        <p:sp>
          <p:nvSpPr>
            <p:cNvPr id="31" name="TextBox 30">
              <a:extLst>
                <a:ext uri="{FF2B5EF4-FFF2-40B4-BE49-F238E27FC236}">
                  <a16:creationId xmlns:a16="http://schemas.microsoft.com/office/drawing/2014/main" id="{D3518BE1-AB05-4E0D-86D8-18F5DD780376}"/>
                </a:ext>
              </a:extLst>
            </p:cNvPr>
            <p:cNvSpPr txBox="1"/>
            <p:nvPr/>
          </p:nvSpPr>
          <p:spPr>
            <a:xfrm>
              <a:off x="5092255" y="5146875"/>
              <a:ext cx="576441" cy="175433"/>
            </a:xfrm>
            <a:prstGeom prst="rect">
              <a:avLst/>
            </a:prstGeom>
            <a:noFill/>
          </p:spPr>
          <p:txBody>
            <a:bodyPr wrap="none" lIns="45720" tIns="18288" rIns="45720" bIns="18288" rtlCol="0">
              <a:spAutoFit/>
            </a:bodyPr>
            <a:lstStyle/>
            <a:p>
              <a:pPr algn="r"/>
              <a:r>
                <a:rPr lang="en-US" sz="900" b="1" dirty="0">
                  <a:latin typeface="+mn-lt"/>
                </a:rPr>
                <a:t> 799,494</a:t>
              </a:r>
            </a:p>
          </p:txBody>
        </p:sp>
      </p:grpSp>
      <p:grpSp>
        <p:nvGrpSpPr>
          <p:cNvPr id="32" name="Group 31">
            <a:extLst>
              <a:ext uri="{FF2B5EF4-FFF2-40B4-BE49-F238E27FC236}">
                <a16:creationId xmlns:a16="http://schemas.microsoft.com/office/drawing/2014/main" id="{00B30B12-E125-400A-9CD4-0D5921E708E1}"/>
              </a:ext>
            </a:extLst>
          </p:cNvPr>
          <p:cNvGrpSpPr/>
          <p:nvPr/>
        </p:nvGrpSpPr>
        <p:grpSpPr>
          <a:xfrm>
            <a:off x="3755117" y="4995692"/>
            <a:ext cx="1745029" cy="350866"/>
            <a:chOff x="391167" y="5372938"/>
            <a:chExt cx="1745029" cy="350866"/>
          </a:xfrm>
        </p:grpSpPr>
        <p:sp>
          <p:nvSpPr>
            <p:cNvPr id="33" name="Rectangle 32">
              <a:extLst>
                <a:ext uri="{FF2B5EF4-FFF2-40B4-BE49-F238E27FC236}">
                  <a16:creationId xmlns:a16="http://schemas.microsoft.com/office/drawing/2014/main" id="{0F3A1226-B00C-41AC-974F-9A56DEB0FD0A}"/>
                </a:ext>
              </a:extLst>
            </p:cNvPr>
            <p:cNvSpPr/>
            <p:nvPr/>
          </p:nvSpPr>
          <p:spPr>
            <a:xfrm>
              <a:off x="391167" y="5372938"/>
              <a:ext cx="1745029" cy="175433"/>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b="1" dirty="0">
                  <a:solidFill>
                    <a:srgbClr val="1C1C1C"/>
                  </a:solidFill>
                </a:rPr>
                <a:t>CHILDREN WITH DISABILITIES</a:t>
              </a:r>
              <a:r>
                <a:rPr lang="en-US" sz="900" b="1" baseline="30000" dirty="0">
                  <a:solidFill>
                    <a:srgbClr val="1C1C1C"/>
                  </a:solidFill>
                </a:rPr>
                <a:t>1</a:t>
              </a:r>
            </a:p>
          </p:txBody>
        </p:sp>
        <p:sp>
          <p:nvSpPr>
            <p:cNvPr id="35" name="TextBox 34">
              <a:extLst>
                <a:ext uri="{FF2B5EF4-FFF2-40B4-BE49-F238E27FC236}">
                  <a16:creationId xmlns:a16="http://schemas.microsoft.com/office/drawing/2014/main" id="{B3F29F56-307C-40E5-90B8-93946500BBDE}"/>
                </a:ext>
              </a:extLst>
            </p:cNvPr>
            <p:cNvSpPr txBox="1"/>
            <p:nvPr/>
          </p:nvSpPr>
          <p:spPr>
            <a:xfrm>
              <a:off x="391167" y="5548371"/>
              <a:ext cx="525144" cy="175433"/>
            </a:xfrm>
            <a:prstGeom prst="rect">
              <a:avLst/>
            </a:prstGeom>
            <a:noFill/>
          </p:spPr>
          <p:txBody>
            <a:bodyPr wrap="none" lIns="45720" tIns="18288" rIns="45720" bIns="18288" rtlCol="0">
              <a:spAutoFit/>
            </a:bodyPr>
            <a:lstStyle/>
            <a:p>
              <a:r>
                <a:rPr lang="en-US" sz="900" b="1" dirty="0">
                  <a:latin typeface="+mn-lt"/>
                </a:rPr>
                <a:t> 39,623 </a:t>
              </a:r>
            </a:p>
          </p:txBody>
        </p:sp>
      </p:grpSp>
      <p:grpSp>
        <p:nvGrpSpPr>
          <p:cNvPr id="36" name="Group 35">
            <a:extLst>
              <a:ext uri="{FF2B5EF4-FFF2-40B4-BE49-F238E27FC236}">
                <a16:creationId xmlns:a16="http://schemas.microsoft.com/office/drawing/2014/main" id="{F2F008FF-2148-4256-A2A9-F5998419A3A7}"/>
              </a:ext>
            </a:extLst>
          </p:cNvPr>
          <p:cNvGrpSpPr/>
          <p:nvPr/>
        </p:nvGrpSpPr>
        <p:grpSpPr>
          <a:xfrm>
            <a:off x="4744349" y="3721689"/>
            <a:ext cx="1591141" cy="350866"/>
            <a:chOff x="455612" y="3519343"/>
            <a:chExt cx="1591141" cy="350866"/>
          </a:xfrm>
        </p:grpSpPr>
        <p:sp>
          <p:nvSpPr>
            <p:cNvPr id="38" name="Rectangle 37">
              <a:extLst>
                <a:ext uri="{FF2B5EF4-FFF2-40B4-BE49-F238E27FC236}">
                  <a16:creationId xmlns:a16="http://schemas.microsoft.com/office/drawing/2014/main" id="{57808724-8D5F-4D73-A772-5CD561336F77}"/>
                </a:ext>
              </a:extLst>
            </p:cNvPr>
            <p:cNvSpPr/>
            <p:nvPr/>
          </p:nvSpPr>
          <p:spPr>
            <a:xfrm>
              <a:off x="455612" y="3519343"/>
              <a:ext cx="1591141" cy="175433"/>
            </a:xfrm>
            <a:prstGeom prst="rect">
              <a:avLst/>
            </a:prstGeom>
            <a:solidFill>
              <a:schemeClr val="bg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b="1" dirty="0">
                  <a:solidFill>
                    <a:schemeClr val="bg1"/>
                  </a:solidFill>
                </a:rPr>
                <a:t>NON-DISABLED CHILDREN</a:t>
              </a:r>
              <a:r>
                <a:rPr lang="en-US" sz="900" b="1" baseline="30000" dirty="0">
                  <a:solidFill>
                    <a:schemeClr val="bg1"/>
                  </a:solidFill>
                </a:rPr>
                <a:t>1</a:t>
              </a:r>
            </a:p>
          </p:txBody>
        </p:sp>
        <p:sp>
          <p:nvSpPr>
            <p:cNvPr id="39" name="TextBox 38">
              <a:extLst>
                <a:ext uri="{FF2B5EF4-FFF2-40B4-BE49-F238E27FC236}">
                  <a16:creationId xmlns:a16="http://schemas.microsoft.com/office/drawing/2014/main" id="{84DDF7A7-26F0-46E3-8E03-7337A57FDF7B}"/>
                </a:ext>
              </a:extLst>
            </p:cNvPr>
            <p:cNvSpPr txBox="1"/>
            <p:nvPr/>
          </p:nvSpPr>
          <p:spPr>
            <a:xfrm>
              <a:off x="455613" y="3694776"/>
              <a:ext cx="597279" cy="175433"/>
            </a:xfrm>
            <a:prstGeom prst="rect">
              <a:avLst/>
            </a:prstGeom>
            <a:noFill/>
          </p:spPr>
          <p:txBody>
            <a:bodyPr wrap="none" lIns="45720" tIns="18288" rIns="45720" bIns="18288" rtlCol="0">
              <a:spAutoFit/>
            </a:bodyPr>
            <a:lstStyle/>
            <a:p>
              <a:r>
                <a:rPr lang="en-US" sz="900" b="1" dirty="0">
                  <a:latin typeface="+mn-lt"/>
                </a:rPr>
                <a:t> 680,016 </a:t>
              </a:r>
            </a:p>
          </p:txBody>
        </p:sp>
      </p:grpSp>
      <p:sp>
        <p:nvSpPr>
          <p:cNvPr id="44" name="Rectangle 43">
            <a:extLst>
              <a:ext uri="{FF2B5EF4-FFF2-40B4-BE49-F238E27FC236}">
                <a16:creationId xmlns:a16="http://schemas.microsoft.com/office/drawing/2014/main" id="{6D86B98A-FA58-4F41-917F-5CF31388A2D8}"/>
              </a:ext>
            </a:extLst>
          </p:cNvPr>
          <p:cNvSpPr/>
          <p:nvPr/>
        </p:nvSpPr>
        <p:spPr>
          <a:xfrm>
            <a:off x="457200" y="5702507"/>
            <a:ext cx="5898133" cy="682238"/>
          </a:xfrm>
          <a:prstGeom prst="rect">
            <a:avLst/>
          </a:prstGeom>
        </p:spPr>
        <p:txBody>
          <a:bodyPr wrap="square" lIns="0" rIns="0" anchor="b" anchorCtr="0">
            <a:spAutoFit/>
          </a:bodyPr>
          <a:lstStyle/>
          <a:p>
            <a:pPr marL="45720" indent="-45720">
              <a:spcBef>
                <a:spcPts val="200"/>
              </a:spcBef>
            </a:pPr>
            <a:r>
              <a:rPr lang="en-US" sz="700" baseline="30000" dirty="0">
                <a:solidFill>
                  <a:srgbClr val="000000"/>
                </a:solidFill>
                <a:latin typeface="+mn-lt"/>
              </a:rPr>
              <a:t>1	</a:t>
            </a:r>
            <a:r>
              <a:rPr lang="en-US" sz="700" dirty="0">
                <a:solidFill>
                  <a:srgbClr val="000000"/>
                </a:solidFill>
                <a:latin typeface="+mn-lt"/>
              </a:rPr>
              <a:t>Children defined as under age 21. </a:t>
            </a:r>
          </a:p>
          <a:p>
            <a:pPr marL="45720" indent="-45720">
              <a:spcBef>
                <a:spcPts val="200"/>
              </a:spcBef>
              <a:tabLst>
                <a:tab pos="55563" algn="l"/>
              </a:tabLst>
            </a:pPr>
            <a:r>
              <a:rPr lang="en-US" sz="700" baseline="30000" dirty="0">
                <a:solidFill>
                  <a:srgbClr val="000000"/>
                </a:solidFill>
                <a:latin typeface="+mn-lt"/>
              </a:rPr>
              <a:t>2</a:t>
            </a:r>
            <a:r>
              <a:rPr lang="en-US" sz="700" dirty="0">
                <a:solidFill>
                  <a:srgbClr val="000000"/>
                </a:solidFill>
                <a:latin typeface="+mn-lt"/>
              </a:rPr>
              <a:t>	In certain instances, MassHealth may be able to provide secondary coverage or supplemental coverage — in the form of additional or augmented covered services — in instances when a member has alternative insurance that may not provide coverage for certain needed services.</a:t>
            </a:r>
          </a:p>
          <a:p>
            <a:pPr marL="58738" lvl="0" indent="-58738">
              <a:spcBef>
                <a:spcPts val="200"/>
              </a:spcBef>
            </a:pPr>
            <a:r>
              <a:rPr lang="en-US" sz="700" cap="small" dirty="0">
                <a:solidFill>
                  <a:srgbClr val="000000"/>
                </a:solidFill>
                <a:latin typeface="+mn-lt"/>
              </a:rPr>
              <a:t>source</a:t>
            </a:r>
            <a:r>
              <a:rPr lang="en-US" sz="700" dirty="0">
                <a:solidFill>
                  <a:srgbClr val="000000"/>
                </a:solidFill>
                <a:latin typeface="+mn-lt"/>
              </a:rPr>
              <a:t>: MassHealth Budget Office. </a:t>
            </a:r>
          </a:p>
        </p:txBody>
      </p:sp>
      <p:grpSp>
        <p:nvGrpSpPr>
          <p:cNvPr id="45" name="Group 44">
            <a:extLst>
              <a:ext uri="{FF2B5EF4-FFF2-40B4-BE49-F238E27FC236}">
                <a16:creationId xmlns:a16="http://schemas.microsoft.com/office/drawing/2014/main" id="{1169BA27-D3A9-43D9-B43E-7E76C9958D59}"/>
              </a:ext>
            </a:extLst>
          </p:cNvPr>
          <p:cNvGrpSpPr/>
          <p:nvPr/>
        </p:nvGrpSpPr>
        <p:grpSpPr>
          <a:xfrm>
            <a:off x="3116199" y="3338052"/>
            <a:ext cx="530063" cy="548640"/>
            <a:chOff x="2465832" y="1555886"/>
            <a:chExt cx="530063" cy="548640"/>
          </a:xfrm>
        </p:grpSpPr>
        <p:grpSp>
          <p:nvGrpSpPr>
            <p:cNvPr id="47" name="Content Placeholder 5" descr="User">
              <a:extLst>
                <a:ext uri="{FF2B5EF4-FFF2-40B4-BE49-F238E27FC236}">
                  <a16:creationId xmlns:a16="http://schemas.microsoft.com/office/drawing/2014/main" id="{E562A55D-55C9-4C66-8CA1-2C3AE35BE4BF}"/>
                </a:ext>
              </a:extLst>
            </p:cNvPr>
            <p:cNvGrpSpPr/>
            <p:nvPr/>
          </p:nvGrpSpPr>
          <p:grpSpPr>
            <a:xfrm>
              <a:off x="2465832" y="1555886"/>
              <a:ext cx="421972" cy="448345"/>
              <a:chOff x="3581400" y="2880487"/>
              <a:chExt cx="609600" cy="647700"/>
            </a:xfrm>
            <a:solidFill>
              <a:schemeClr val="accent5"/>
            </a:solidFill>
          </p:grpSpPr>
          <p:sp>
            <p:nvSpPr>
              <p:cNvPr id="52" name="Freeform: Shape 51">
                <a:extLst>
                  <a:ext uri="{FF2B5EF4-FFF2-40B4-BE49-F238E27FC236}">
                    <a16:creationId xmlns:a16="http://schemas.microsoft.com/office/drawing/2014/main" id="{C1C335FA-FAAD-41D3-B2CA-220B9E3B9510}"/>
                  </a:ext>
                </a:extLst>
              </p:cNvPr>
              <p:cNvSpPr/>
              <p:nvPr/>
            </p:nvSpPr>
            <p:spPr>
              <a:xfrm>
                <a:off x="3733800" y="2880487"/>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accent4"/>
              </a:solidFill>
              <a:ln w="9525" cap="flat">
                <a:noFill/>
                <a:prstDash val="solid"/>
                <a:miter/>
              </a:ln>
            </p:spPr>
            <p:txBody>
              <a:bodyPr rtlCol="0" anchor="ctr"/>
              <a:lstStyle/>
              <a:p>
                <a:endParaRPr lang="en-US" dirty="0">
                  <a:latin typeface="+mn-lt"/>
                </a:endParaRPr>
              </a:p>
            </p:txBody>
          </p:sp>
          <p:sp>
            <p:nvSpPr>
              <p:cNvPr id="53" name="Freeform: Shape 52">
                <a:extLst>
                  <a:ext uri="{FF2B5EF4-FFF2-40B4-BE49-F238E27FC236}">
                    <a16:creationId xmlns:a16="http://schemas.microsoft.com/office/drawing/2014/main" id="{23909C69-5499-4C9E-979C-083901ACEF6E}"/>
                  </a:ext>
                </a:extLst>
              </p:cNvPr>
              <p:cNvSpPr/>
              <p:nvPr/>
            </p:nvSpPr>
            <p:spPr>
              <a:xfrm>
                <a:off x="3581400" y="3223387"/>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solidFill>
                <a:schemeClr val="accent4"/>
              </a:solidFill>
              <a:ln w="9525" cap="flat">
                <a:noFill/>
                <a:prstDash val="solid"/>
                <a:miter/>
              </a:ln>
            </p:spPr>
            <p:txBody>
              <a:bodyPr rtlCol="0" anchor="ctr"/>
              <a:lstStyle/>
              <a:p>
                <a:endParaRPr lang="en-US" dirty="0">
                  <a:latin typeface="+mn-lt"/>
                </a:endParaRPr>
              </a:p>
            </p:txBody>
          </p:sp>
        </p:grpSp>
        <p:sp>
          <p:nvSpPr>
            <p:cNvPr id="48" name="Oval 47">
              <a:extLst>
                <a:ext uri="{FF2B5EF4-FFF2-40B4-BE49-F238E27FC236}">
                  <a16:creationId xmlns:a16="http://schemas.microsoft.com/office/drawing/2014/main" id="{F023A029-9931-4B41-940E-7916010B638F}"/>
                </a:ext>
              </a:extLst>
            </p:cNvPr>
            <p:cNvSpPr/>
            <p:nvPr/>
          </p:nvSpPr>
          <p:spPr>
            <a:xfrm>
              <a:off x="2748179" y="1856810"/>
              <a:ext cx="242248" cy="2422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F5606912-D416-4010-8BB7-EC7EB10BCB66}"/>
                </a:ext>
              </a:extLst>
            </p:cNvPr>
            <p:cNvSpPr/>
            <p:nvPr/>
          </p:nvSpPr>
          <p:spPr>
            <a:xfrm>
              <a:off x="2742712" y="1851343"/>
              <a:ext cx="253183" cy="253183"/>
            </a:xfrm>
            <a:custGeom>
              <a:avLst/>
              <a:gdLst>
                <a:gd name="connsiteX0" fmla="*/ 735329 w 752475"/>
                <a:gd name="connsiteY0" fmla="*/ 640540 h 752475"/>
                <a:gd name="connsiteX1" fmla="*/ 616266 w 752475"/>
                <a:gd name="connsiteY1" fmla="*/ 521477 h 752475"/>
                <a:gd name="connsiteX2" fmla="*/ 556925 w 752475"/>
                <a:gd name="connsiteY2" fmla="*/ 503094 h 752475"/>
                <a:gd name="connsiteX3" fmla="*/ 514349 w 752475"/>
                <a:gd name="connsiteY3" fmla="*/ 460993 h 752475"/>
                <a:gd name="connsiteX4" fmla="*/ 573404 w 752475"/>
                <a:gd name="connsiteY4" fmla="*/ 287638 h 752475"/>
                <a:gd name="connsiteX5" fmla="*/ 287638 w 752475"/>
                <a:gd name="connsiteY5" fmla="*/ 2 h 752475"/>
                <a:gd name="connsiteX6" fmla="*/ 2 w 752475"/>
                <a:gd name="connsiteY6" fmla="*/ 285767 h 752475"/>
                <a:gd name="connsiteX7" fmla="*/ 285767 w 752475"/>
                <a:gd name="connsiteY7" fmla="*/ 573404 h 752475"/>
                <a:gd name="connsiteX8" fmla="*/ 461009 w 752475"/>
                <a:gd name="connsiteY8" fmla="*/ 514333 h 752475"/>
                <a:gd name="connsiteX9" fmla="*/ 503109 w 752475"/>
                <a:gd name="connsiteY9" fmla="*/ 556434 h 752475"/>
                <a:gd name="connsiteX10" fmla="*/ 521492 w 752475"/>
                <a:gd name="connsiteY10" fmla="*/ 616251 h 752475"/>
                <a:gd name="connsiteX11" fmla="*/ 640555 w 752475"/>
                <a:gd name="connsiteY11" fmla="*/ 735313 h 752475"/>
                <a:gd name="connsiteX12" fmla="*/ 734852 w 752475"/>
                <a:gd name="connsiteY12" fmla="*/ 735313 h 752475"/>
                <a:gd name="connsiteX13" fmla="*/ 734852 w 752475"/>
                <a:gd name="connsiteY13" fmla="*/ 641016 h 752475"/>
                <a:gd name="connsiteX14" fmla="*/ 287654 w 752475"/>
                <a:gd name="connsiteY14" fmla="*/ 525763 h 752475"/>
                <a:gd name="connsiteX15" fmla="*/ 49529 w 752475"/>
                <a:gd name="connsiteY15" fmla="*/ 287638 h 752475"/>
                <a:gd name="connsiteX16" fmla="*/ 287654 w 752475"/>
                <a:gd name="connsiteY16" fmla="*/ 49513 h 752475"/>
                <a:gd name="connsiteX17" fmla="*/ 525779 w 752475"/>
                <a:gd name="connsiteY17" fmla="*/ 287638 h 752475"/>
                <a:gd name="connsiteX18" fmla="*/ 287654 w 752475"/>
                <a:gd name="connsiteY18" fmla="*/ 525763 h 752475"/>
                <a:gd name="connsiteX0" fmla="*/ 735329 w 735329"/>
                <a:gd name="connsiteY0" fmla="*/ 640540 h 735462"/>
                <a:gd name="connsiteX1" fmla="*/ 616266 w 735329"/>
                <a:gd name="connsiteY1" fmla="*/ 521477 h 735462"/>
                <a:gd name="connsiteX2" fmla="*/ 556925 w 735329"/>
                <a:gd name="connsiteY2" fmla="*/ 503094 h 735462"/>
                <a:gd name="connsiteX3" fmla="*/ 514349 w 735329"/>
                <a:gd name="connsiteY3" fmla="*/ 460993 h 735462"/>
                <a:gd name="connsiteX4" fmla="*/ 573404 w 735329"/>
                <a:gd name="connsiteY4" fmla="*/ 287638 h 735462"/>
                <a:gd name="connsiteX5" fmla="*/ 287638 w 735329"/>
                <a:gd name="connsiteY5" fmla="*/ 2 h 735462"/>
                <a:gd name="connsiteX6" fmla="*/ 2 w 735329"/>
                <a:gd name="connsiteY6" fmla="*/ 285767 h 735462"/>
                <a:gd name="connsiteX7" fmla="*/ 285767 w 735329"/>
                <a:gd name="connsiteY7" fmla="*/ 573404 h 735462"/>
                <a:gd name="connsiteX8" fmla="*/ 461009 w 735329"/>
                <a:gd name="connsiteY8" fmla="*/ 514333 h 735462"/>
                <a:gd name="connsiteX9" fmla="*/ 503109 w 735329"/>
                <a:gd name="connsiteY9" fmla="*/ 556434 h 735462"/>
                <a:gd name="connsiteX10" fmla="*/ 521492 w 735329"/>
                <a:gd name="connsiteY10" fmla="*/ 616251 h 735462"/>
                <a:gd name="connsiteX11" fmla="*/ 640555 w 735329"/>
                <a:gd name="connsiteY11" fmla="*/ 735313 h 735462"/>
                <a:gd name="connsiteX12" fmla="*/ 734852 w 735329"/>
                <a:gd name="connsiteY12" fmla="*/ 641016 h 735462"/>
                <a:gd name="connsiteX13" fmla="*/ 735329 w 735329"/>
                <a:gd name="connsiteY13" fmla="*/ 640540 h 735462"/>
                <a:gd name="connsiteX14" fmla="*/ 287654 w 735329"/>
                <a:gd name="connsiteY14" fmla="*/ 525763 h 735462"/>
                <a:gd name="connsiteX15" fmla="*/ 49529 w 735329"/>
                <a:gd name="connsiteY15" fmla="*/ 287638 h 735462"/>
                <a:gd name="connsiteX16" fmla="*/ 287654 w 735329"/>
                <a:gd name="connsiteY16" fmla="*/ 49513 h 735462"/>
                <a:gd name="connsiteX17" fmla="*/ 525779 w 735329"/>
                <a:gd name="connsiteY17" fmla="*/ 287638 h 735462"/>
                <a:gd name="connsiteX18" fmla="*/ 287654 w 735329"/>
                <a:gd name="connsiteY18" fmla="*/ 525763 h 735462"/>
                <a:gd name="connsiteX0" fmla="*/ 734852 w 734852"/>
                <a:gd name="connsiteY0" fmla="*/ 641016 h 735462"/>
                <a:gd name="connsiteX1" fmla="*/ 616266 w 734852"/>
                <a:gd name="connsiteY1" fmla="*/ 521477 h 735462"/>
                <a:gd name="connsiteX2" fmla="*/ 556925 w 734852"/>
                <a:gd name="connsiteY2" fmla="*/ 503094 h 735462"/>
                <a:gd name="connsiteX3" fmla="*/ 514349 w 734852"/>
                <a:gd name="connsiteY3" fmla="*/ 460993 h 735462"/>
                <a:gd name="connsiteX4" fmla="*/ 573404 w 734852"/>
                <a:gd name="connsiteY4" fmla="*/ 287638 h 735462"/>
                <a:gd name="connsiteX5" fmla="*/ 287638 w 734852"/>
                <a:gd name="connsiteY5" fmla="*/ 2 h 735462"/>
                <a:gd name="connsiteX6" fmla="*/ 2 w 734852"/>
                <a:gd name="connsiteY6" fmla="*/ 285767 h 735462"/>
                <a:gd name="connsiteX7" fmla="*/ 285767 w 734852"/>
                <a:gd name="connsiteY7" fmla="*/ 573404 h 735462"/>
                <a:gd name="connsiteX8" fmla="*/ 461009 w 734852"/>
                <a:gd name="connsiteY8" fmla="*/ 514333 h 735462"/>
                <a:gd name="connsiteX9" fmla="*/ 503109 w 734852"/>
                <a:gd name="connsiteY9" fmla="*/ 556434 h 735462"/>
                <a:gd name="connsiteX10" fmla="*/ 521492 w 734852"/>
                <a:gd name="connsiteY10" fmla="*/ 616251 h 735462"/>
                <a:gd name="connsiteX11" fmla="*/ 640555 w 734852"/>
                <a:gd name="connsiteY11" fmla="*/ 735313 h 735462"/>
                <a:gd name="connsiteX12" fmla="*/ 734852 w 734852"/>
                <a:gd name="connsiteY12" fmla="*/ 641016 h 735462"/>
                <a:gd name="connsiteX13" fmla="*/ 287654 w 734852"/>
                <a:gd name="connsiteY13" fmla="*/ 525763 h 735462"/>
                <a:gd name="connsiteX14" fmla="*/ 49529 w 734852"/>
                <a:gd name="connsiteY14" fmla="*/ 287638 h 735462"/>
                <a:gd name="connsiteX15" fmla="*/ 287654 w 734852"/>
                <a:gd name="connsiteY15" fmla="*/ 49513 h 735462"/>
                <a:gd name="connsiteX16" fmla="*/ 525779 w 734852"/>
                <a:gd name="connsiteY16" fmla="*/ 287638 h 735462"/>
                <a:gd name="connsiteX17" fmla="*/ 287654 w 734852"/>
                <a:gd name="connsiteY17" fmla="*/ 525763 h 735462"/>
                <a:gd name="connsiteX0" fmla="*/ 640555 w 645466"/>
                <a:gd name="connsiteY0" fmla="*/ 735313 h 735313"/>
                <a:gd name="connsiteX1" fmla="*/ 616266 w 645466"/>
                <a:gd name="connsiteY1" fmla="*/ 521477 h 735313"/>
                <a:gd name="connsiteX2" fmla="*/ 556925 w 645466"/>
                <a:gd name="connsiteY2" fmla="*/ 503094 h 735313"/>
                <a:gd name="connsiteX3" fmla="*/ 514349 w 645466"/>
                <a:gd name="connsiteY3" fmla="*/ 460993 h 735313"/>
                <a:gd name="connsiteX4" fmla="*/ 573404 w 645466"/>
                <a:gd name="connsiteY4" fmla="*/ 287638 h 735313"/>
                <a:gd name="connsiteX5" fmla="*/ 287638 w 645466"/>
                <a:gd name="connsiteY5" fmla="*/ 2 h 735313"/>
                <a:gd name="connsiteX6" fmla="*/ 2 w 645466"/>
                <a:gd name="connsiteY6" fmla="*/ 285767 h 735313"/>
                <a:gd name="connsiteX7" fmla="*/ 285767 w 645466"/>
                <a:gd name="connsiteY7" fmla="*/ 573404 h 735313"/>
                <a:gd name="connsiteX8" fmla="*/ 461009 w 645466"/>
                <a:gd name="connsiteY8" fmla="*/ 514333 h 735313"/>
                <a:gd name="connsiteX9" fmla="*/ 503109 w 645466"/>
                <a:gd name="connsiteY9" fmla="*/ 556434 h 735313"/>
                <a:gd name="connsiteX10" fmla="*/ 521492 w 645466"/>
                <a:gd name="connsiteY10" fmla="*/ 616251 h 735313"/>
                <a:gd name="connsiteX11" fmla="*/ 640555 w 645466"/>
                <a:gd name="connsiteY11" fmla="*/ 735313 h 735313"/>
                <a:gd name="connsiteX12" fmla="*/ 287654 w 645466"/>
                <a:gd name="connsiteY12" fmla="*/ 525763 h 735313"/>
                <a:gd name="connsiteX13" fmla="*/ 49529 w 645466"/>
                <a:gd name="connsiteY13" fmla="*/ 287638 h 735313"/>
                <a:gd name="connsiteX14" fmla="*/ 287654 w 645466"/>
                <a:gd name="connsiteY14" fmla="*/ 49513 h 735313"/>
                <a:gd name="connsiteX15" fmla="*/ 525779 w 645466"/>
                <a:gd name="connsiteY15" fmla="*/ 287638 h 735313"/>
                <a:gd name="connsiteX16" fmla="*/ 287654 w 645466"/>
                <a:gd name="connsiteY16" fmla="*/ 525763 h 735313"/>
                <a:gd name="connsiteX0" fmla="*/ 521492 w 616266"/>
                <a:gd name="connsiteY0" fmla="*/ 616251 h 616251"/>
                <a:gd name="connsiteX1" fmla="*/ 616266 w 616266"/>
                <a:gd name="connsiteY1" fmla="*/ 521477 h 616251"/>
                <a:gd name="connsiteX2" fmla="*/ 556925 w 616266"/>
                <a:gd name="connsiteY2" fmla="*/ 503094 h 616251"/>
                <a:gd name="connsiteX3" fmla="*/ 514349 w 616266"/>
                <a:gd name="connsiteY3" fmla="*/ 460993 h 616251"/>
                <a:gd name="connsiteX4" fmla="*/ 573404 w 616266"/>
                <a:gd name="connsiteY4" fmla="*/ 287638 h 616251"/>
                <a:gd name="connsiteX5" fmla="*/ 287638 w 616266"/>
                <a:gd name="connsiteY5" fmla="*/ 2 h 616251"/>
                <a:gd name="connsiteX6" fmla="*/ 2 w 616266"/>
                <a:gd name="connsiteY6" fmla="*/ 285767 h 616251"/>
                <a:gd name="connsiteX7" fmla="*/ 285767 w 616266"/>
                <a:gd name="connsiteY7" fmla="*/ 573404 h 616251"/>
                <a:gd name="connsiteX8" fmla="*/ 461009 w 616266"/>
                <a:gd name="connsiteY8" fmla="*/ 514333 h 616251"/>
                <a:gd name="connsiteX9" fmla="*/ 503109 w 616266"/>
                <a:gd name="connsiteY9" fmla="*/ 556434 h 616251"/>
                <a:gd name="connsiteX10" fmla="*/ 521492 w 616266"/>
                <a:gd name="connsiteY10" fmla="*/ 616251 h 616251"/>
                <a:gd name="connsiteX11" fmla="*/ 287654 w 616266"/>
                <a:gd name="connsiteY11" fmla="*/ 525763 h 616251"/>
                <a:gd name="connsiteX12" fmla="*/ 49529 w 616266"/>
                <a:gd name="connsiteY12" fmla="*/ 287638 h 616251"/>
                <a:gd name="connsiteX13" fmla="*/ 287654 w 616266"/>
                <a:gd name="connsiteY13" fmla="*/ 49513 h 616251"/>
                <a:gd name="connsiteX14" fmla="*/ 525779 w 616266"/>
                <a:gd name="connsiteY14" fmla="*/ 287638 h 616251"/>
                <a:gd name="connsiteX15" fmla="*/ 287654 w 616266"/>
                <a:gd name="connsiteY15" fmla="*/ 525763 h 616251"/>
                <a:gd name="connsiteX0" fmla="*/ 503109 w 616266"/>
                <a:gd name="connsiteY0" fmla="*/ 556434 h 573405"/>
                <a:gd name="connsiteX1" fmla="*/ 616266 w 616266"/>
                <a:gd name="connsiteY1" fmla="*/ 521477 h 573405"/>
                <a:gd name="connsiteX2" fmla="*/ 556925 w 616266"/>
                <a:gd name="connsiteY2" fmla="*/ 503094 h 573405"/>
                <a:gd name="connsiteX3" fmla="*/ 514349 w 616266"/>
                <a:gd name="connsiteY3" fmla="*/ 460993 h 573405"/>
                <a:gd name="connsiteX4" fmla="*/ 573404 w 616266"/>
                <a:gd name="connsiteY4" fmla="*/ 287638 h 573405"/>
                <a:gd name="connsiteX5" fmla="*/ 287638 w 616266"/>
                <a:gd name="connsiteY5" fmla="*/ 2 h 573405"/>
                <a:gd name="connsiteX6" fmla="*/ 2 w 616266"/>
                <a:gd name="connsiteY6" fmla="*/ 285767 h 573405"/>
                <a:gd name="connsiteX7" fmla="*/ 285767 w 616266"/>
                <a:gd name="connsiteY7" fmla="*/ 573404 h 573405"/>
                <a:gd name="connsiteX8" fmla="*/ 461009 w 616266"/>
                <a:gd name="connsiteY8" fmla="*/ 514333 h 573405"/>
                <a:gd name="connsiteX9" fmla="*/ 503109 w 616266"/>
                <a:gd name="connsiteY9" fmla="*/ 556434 h 573405"/>
                <a:gd name="connsiteX10" fmla="*/ 287654 w 616266"/>
                <a:gd name="connsiteY10" fmla="*/ 525763 h 573405"/>
                <a:gd name="connsiteX11" fmla="*/ 49529 w 616266"/>
                <a:gd name="connsiteY11" fmla="*/ 287638 h 573405"/>
                <a:gd name="connsiteX12" fmla="*/ 287654 w 616266"/>
                <a:gd name="connsiteY12" fmla="*/ 49513 h 573405"/>
                <a:gd name="connsiteX13" fmla="*/ 525779 w 616266"/>
                <a:gd name="connsiteY13" fmla="*/ 287638 h 573405"/>
                <a:gd name="connsiteX14" fmla="*/ 287654 w 616266"/>
                <a:gd name="connsiteY14" fmla="*/ 525763 h 573405"/>
                <a:gd name="connsiteX0" fmla="*/ 503109 w 616292"/>
                <a:gd name="connsiteY0" fmla="*/ 556434 h 573405"/>
                <a:gd name="connsiteX1" fmla="*/ 616266 w 616292"/>
                <a:gd name="connsiteY1" fmla="*/ 521477 h 573405"/>
                <a:gd name="connsiteX2" fmla="*/ 514349 w 616292"/>
                <a:gd name="connsiteY2" fmla="*/ 460993 h 573405"/>
                <a:gd name="connsiteX3" fmla="*/ 573404 w 616292"/>
                <a:gd name="connsiteY3" fmla="*/ 287638 h 573405"/>
                <a:gd name="connsiteX4" fmla="*/ 287638 w 616292"/>
                <a:gd name="connsiteY4" fmla="*/ 2 h 573405"/>
                <a:gd name="connsiteX5" fmla="*/ 2 w 616292"/>
                <a:gd name="connsiteY5" fmla="*/ 285767 h 573405"/>
                <a:gd name="connsiteX6" fmla="*/ 285767 w 616292"/>
                <a:gd name="connsiteY6" fmla="*/ 573404 h 573405"/>
                <a:gd name="connsiteX7" fmla="*/ 461009 w 616292"/>
                <a:gd name="connsiteY7" fmla="*/ 514333 h 573405"/>
                <a:gd name="connsiteX8" fmla="*/ 503109 w 616292"/>
                <a:gd name="connsiteY8" fmla="*/ 556434 h 573405"/>
                <a:gd name="connsiteX9" fmla="*/ 287654 w 616292"/>
                <a:gd name="connsiteY9" fmla="*/ 525763 h 573405"/>
                <a:gd name="connsiteX10" fmla="*/ 49529 w 616292"/>
                <a:gd name="connsiteY10" fmla="*/ 287638 h 573405"/>
                <a:gd name="connsiteX11" fmla="*/ 287654 w 616292"/>
                <a:gd name="connsiteY11" fmla="*/ 49513 h 573405"/>
                <a:gd name="connsiteX12" fmla="*/ 525779 w 616292"/>
                <a:gd name="connsiteY12" fmla="*/ 287638 h 573405"/>
                <a:gd name="connsiteX13" fmla="*/ 287654 w 616292"/>
                <a:gd name="connsiteY13" fmla="*/ 525763 h 573405"/>
                <a:gd name="connsiteX0" fmla="*/ 503109 w 573405"/>
                <a:gd name="connsiteY0" fmla="*/ 556434 h 573405"/>
                <a:gd name="connsiteX1" fmla="*/ 514349 w 573405"/>
                <a:gd name="connsiteY1" fmla="*/ 460993 h 573405"/>
                <a:gd name="connsiteX2" fmla="*/ 573404 w 573405"/>
                <a:gd name="connsiteY2" fmla="*/ 287638 h 573405"/>
                <a:gd name="connsiteX3" fmla="*/ 287638 w 573405"/>
                <a:gd name="connsiteY3" fmla="*/ 2 h 573405"/>
                <a:gd name="connsiteX4" fmla="*/ 2 w 573405"/>
                <a:gd name="connsiteY4" fmla="*/ 285767 h 573405"/>
                <a:gd name="connsiteX5" fmla="*/ 285767 w 573405"/>
                <a:gd name="connsiteY5" fmla="*/ 573404 h 573405"/>
                <a:gd name="connsiteX6" fmla="*/ 461009 w 573405"/>
                <a:gd name="connsiteY6" fmla="*/ 514333 h 573405"/>
                <a:gd name="connsiteX7" fmla="*/ 503109 w 573405"/>
                <a:gd name="connsiteY7" fmla="*/ 556434 h 573405"/>
                <a:gd name="connsiteX8" fmla="*/ 287654 w 573405"/>
                <a:gd name="connsiteY8" fmla="*/ 525763 h 573405"/>
                <a:gd name="connsiteX9" fmla="*/ 49529 w 573405"/>
                <a:gd name="connsiteY9" fmla="*/ 287638 h 573405"/>
                <a:gd name="connsiteX10" fmla="*/ 287654 w 573405"/>
                <a:gd name="connsiteY10" fmla="*/ 49513 h 573405"/>
                <a:gd name="connsiteX11" fmla="*/ 525779 w 573405"/>
                <a:gd name="connsiteY11" fmla="*/ 287638 h 573405"/>
                <a:gd name="connsiteX12" fmla="*/ 287654 w 573405"/>
                <a:gd name="connsiteY12" fmla="*/ 525763 h 573405"/>
                <a:gd name="connsiteX0" fmla="*/ 461009 w 573405"/>
                <a:gd name="connsiteY0" fmla="*/ 514333 h 573405"/>
                <a:gd name="connsiteX1" fmla="*/ 514349 w 573405"/>
                <a:gd name="connsiteY1" fmla="*/ 460993 h 573405"/>
                <a:gd name="connsiteX2" fmla="*/ 573404 w 573405"/>
                <a:gd name="connsiteY2" fmla="*/ 287638 h 573405"/>
                <a:gd name="connsiteX3" fmla="*/ 287638 w 573405"/>
                <a:gd name="connsiteY3" fmla="*/ 2 h 573405"/>
                <a:gd name="connsiteX4" fmla="*/ 2 w 573405"/>
                <a:gd name="connsiteY4" fmla="*/ 285767 h 573405"/>
                <a:gd name="connsiteX5" fmla="*/ 285767 w 573405"/>
                <a:gd name="connsiteY5" fmla="*/ 573404 h 573405"/>
                <a:gd name="connsiteX6" fmla="*/ 461009 w 573405"/>
                <a:gd name="connsiteY6" fmla="*/ 514333 h 573405"/>
                <a:gd name="connsiteX7" fmla="*/ 287654 w 573405"/>
                <a:gd name="connsiteY7" fmla="*/ 525763 h 573405"/>
                <a:gd name="connsiteX8" fmla="*/ 49529 w 573405"/>
                <a:gd name="connsiteY8" fmla="*/ 287638 h 573405"/>
                <a:gd name="connsiteX9" fmla="*/ 287654 w 573405"/>
                <a:gd name="connsiteY9" fmla="*/ 49513 h 573405"/>
                <a:gd name="connsiteX10" fmla="*/ 525779 w 573405"/>
                <a:gd name="connsiteY10" fmla="*/ 287638 h 573405"/>
                <a:gd name="connsiteX11" fmla="*/ 287654 w 573405"/>
                <a:gd name="connsiteY11" fmla="*/ 525763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5" h="573405">
                  <a:moveTo>
                    <a:pt x="461009" y="514333"/>
                  </a:moveTo>
                  <a:lnTo>
                    <a:pt x="514349" y="460993"/>
                  </a:lnTo>
                  <a:cubicBezTo>
                    <a:pt x="552749" y="411376"/>
                    <a:pt x="573528" y="350380"/>
                    <a:pt x="573404" y="287638"/>
                  </a:cubicBezTo>
                  <a:cubicBezTo>
                    <a:pt x="573921" y="129298"/>
                    <a:pt x="445979" y="518"/>
                    <a:pt x="287638" y="2"/>
                  </a:cubicBezTo>
                  <a:cubicBezTo>
                    <a:pt x="129298" y="-515"/>
                    <a:pt x="518" y="127426"/>
                    <a:pt x="2" y="285767"/>
                  </a:cubicBezTo>
                  <a:cubicBezTo>
                    <a:pt x="-515" y="444107"/>
                    <a:pt x="127426" y="572886"/>
                    <a:pt x="285767" y="573404"/>
                  </a:cubicBezTo>
                  <a:cubicBezTo>
                    <a:pt x="349102" y="573610"/>
                    <a:pt x="410723" y="552839"/>
                    <a:pt x="461009" y="514333"/>
                  </a:cubicBezTo>
                  <a:close/>
                  <a:moveTo>
                    <a:pt x="287654" y="525763"/>
                  </a:moveTo>
                  <a:cubicBezTo>
                    <a:pt x="156141" y="525763"/>
                    <a:pt x="49529" y="419151"/>
                    <a:pt x="49529" y="287638"/>
                  </a:cubicBezTo>
                  <a:cubicBezTo>
                    <a:pt x="49529" y="156126"/>
                    <a:pt x="156141" y="49513"/>
                    <a:pt x="287654" y="49513"/>
                  </a:cubicBezTo>
                  <a:cubicBezTo>
                    <a:pt x="419166" y="49513"/>
                    <a:pt x="525779" y="156126"/>
                    <a:pt x="525779" y="287638"/>
                  </a:cubicBezTo>
                  <a:cubicBezTo>
                    <a:pt x="525779" y="419151"/>
                    <a:pt x="419166" y="525763"/>
                    <a:pt x="287654" y="525763"/>
                  </a:cubicBezTo>
                  <a:close/>
                </a:path>
              </a:pathLst>
            </a:custGeom>
            <a:solidFill>
              <a:schemeClr val="bg1"/>
            </a:solidFill>
            <a:ln w="9525" cap="flat">
              <a:noFill/>
              <a:prstDash val="solid"/>
              <a:miter/>
            </a:ln>
          </p:spPr>
          <p:txBody>
            <a:bodyPr rtlCol="0" anchor="ctr"/>
            <a:lstStyle/>
            <a:p>
              <a:endParaRPr lang="en-US" dirty="0">
                <a:latin typeface="+mn-lt"/>
              </a:endParaRPr>
            </a:p>
          </p:txBody>
        </p:sp>
        <p:sp>
          <p:nvSpPr>
            <p:cNvPr id="51" name="Freeform: Shape 50">
              <a:extLst>
                <a:ext uri="{FF2B5EF4-FFF2-40B4-BE49-F238E27FC236}">
                  <a16:creationId xmlns:a16="http://schemas.microsoft.com/office/drawing/2014/main" id="{7C6844A8-8F2C-4529-ABD6-AA15D2247D4B}"/>
                </a:ext>
              </a:extLst>
            </p:cNvPr>
            <p:cNvSpPr/>
            <p:nvPr/>
          </p:nvSpPr>
          <p:spPr>
            <a:xfrm>
              <a:off x="2810423" y="1919054"/>
              <a:ext cx="117760" cy="117760"/>
            </a:xfrm>
            <a:custGeom>
              <a:avLst/>
              <a:gdLst>
                <a:gd name="connsiteX0" fmla="*/ 266700 w 266700"/>
                <a:gd name="connsiteY0" fmla="*/ 104775 h 266700"/>
                <a:gd name="connsiteX1" fmla="*/ 161925 w 266700"/>
                <a:gd name="connsiteY1" fmla="*/ 104775 h 266700"/>
                <a:gd name="connsiteX2" fmla="*/ 161925 w 266700"/>
                <a:gd name="connsiteY2" fmla="*/ 0 h 266700"/>
                <a:gd name="connsiteX3" fmla="*/ 104775 w 266700"/>
                <a:gd name="connsiteY3" fmla="*/ 0 h 266700"/>
                <a:gd name="connsiteX4" fmla="*/ 104775 w 266700"/>
                <a:gd name="connsiteY4" fmla="*/ 104775 h 266700"/>
                <a:gd name="connsiteX5" fmla="*/ 0 w 266700"/>
                <a:gd name="connsiteY5" fmla="*/ 104775 h 266700"/>
                <a:gd name="connsiteX6" fmla="*/ 0 w 266700"/>
                <a:gd name="connsiteY6" fmla="*/ 161925 h 266700"/>
                <a:gd name="connsiteX7" fmla="*/ 104775 w 266700"/>
                <a:gd name="connsiteY7" fmla="*/ 161925 h 266700"/>
                <a:gd name="connsiteX8" fmla="*/ 104775 w 266700"/>
                <a:gd name="connsiteY8" fmla="*/ 266700 h 266700"/>
                <a:gd name="connsiteX9" fmla="*/ 161925 w 266700"/>
                <a:gd name="connsiteY9" fmla="*/ 266700 h 266700"/>
                <a:gd name="connsiteX10" fmla="*/ 161925 w 266700"/>
                <a:gd name="connsiteY10" fmla="*/ 161925 h 266700"/>
                <a:gd name="connsiteX11" fmla="*/ 266700 w 266700"/>
                <a:gd name="connsiteY11" fmla="*/ 161925 h 266700"/>
                <a:gd name="connsiteX12" fmla="*/ 266700 w 266700"/>
                <a:gd name="connsiteY12" fmla="*/ 10477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266700">
                  <a:moveTo>
                    <a:pt x="266700" y="104775"/>
                  </a:moveTo>
                  <a:lnTo>
                    <a:pt x="161925" y="104775"/>
                  </a:lnTo>
                  <a:lnTo>
                    <a:pt x="161925" y="0"/>
                  </a:lnTo>
                  <a:lnTo>
                    <a:pt x="104775" y="0"/>
                  </a:lnTo>
                  <a:lnTo>
                    <a:pt x="104775" y="104775"/>
                  </a:lnTo>
                  <a:lnTo>
                    <a:pt x="0" y="104775"/>
                  </a:lnTo>
                  <a:lnTo>
                    <a:pt x="0" y="161925"/>
                  </a:lnTo>
                  <a:lnTo>
                    <a:pt x="104775" y="161925"/>
                  </a:lnTo>
                  <a:lnTo>
                    <a:pt x="104775" y="266700"/>
                  </a:lnTo>
                  <a:lnTo>
                    <a:pt x="161925" y="266700"/>
                  </a:lnTo>
                  <a:lnTo>
                    <a:pt x="161925" y="161925"/>
                  </a:lnTo>
                  <a:lnTo>
                    <a:pt x="266700" y="161925"/>
                  </a:lnTo>
                  <a:lnTo>
                    <a:pt x="266700" y="104775"/>
                  </a:lnTo>
                  <a:close/>
                </a:path>
              </a:pathLst>
            </a:custGeom>
            <a:solidFill>
              <a:schemeClr val="bg1"/>
            </a:solidFill>
            <a:ln w="9525" cap="flat">
              <a:noFill/>
              <a:prstDash val="solid"/>
              <a:miter/>
            </a:ln>
          </p:spPr>
          <p:txBody>
            <a:bodyPr rtlCol="0" anchor="ctr"/>
            <a:lstStyle/>
            <a:p>
              <a:endParaRPr lang="en-US" dirty="0">
                <a:latin typeface="+mn-lt"/>
              </a:endParaRPr>
            </a:p>
          </p:txBody>
        </p:sp>
      </p:grpSp>
      <p:sp>
        <p:nvSpPr>
          <p:cNvPr id="34" name="Rectangle 33">
            <a:extLst>
              <a:ext uri="{FF2B5EF4-FFF2-40B4-BE49-F238E27FC236}">
                <a16:creationId xmlns:a16="http://schemas.microsoft.com/office/drawing/2014/main" id="{EB02AD02-DDAB-4928-BB85-34C7B71433AD}"/>
              </a:ext>
            </a:extLst>
          </p:cNvPr>
          <p:cNvSpPr/>
          <p:nvPr/>
        </p:nvSpPr>
        <p:spPr>
          <a:xfrm>
            <a:off x="455612" y="1207008"/>
            <a:ext cx="5779095" cy="246221"/>
          </a:xfrm>
          <a:prstGeom prst="rect">
            <a:avLst/>
          </a:prstGeom>
        </p:spPr>
        <p:txBody>
          <a:bodyPr wrap="square" lIns="0" tIns="45720" rIns="91440" bIns="45720" anchor="t">
            <a:spAutoFit/>
          </a:bodyPr>
          <a:lstStyle/>
          <a:p>
            <a:r>
              <a:rPr lang="en-US" sz="1000" b="1" dirty="0">
                <a:latin typeface="+mn-lt"/>
                <a:cs typeface="Arial"/>
              </a:rPr>
              <a:t>PERCENT OF TOTAL MASSHEALTH ENROLLMENT (1.98 MILLION), SFY 2021</a:t>
            </a:r>
          </a:p>
        </p:txBody>
      </p:sp>
      <p:sp>
        <p:nvSpPr>
          <p:cNvPr id="37" name="TextBox 36">
            <a:extLst>
              <a:ext uri="{FF2B5EF4-FFF2-40B4-BE49-F238E27FC236}">
                <a16:creationId xmlns:a16="http://schemas.microsoft.com/office/drawing/2014/main" id="{8F0B1F45-E168-47DD-BB2D-DDD9FDF4C4CA}"/>
              </a:ext>
            </a:extLst>
          </p:cNvPr>
          <p:cNvSpPr txBox="1"/>
          <p:nvPr/>
        </p:nvSpPr>
        <p:spPr>
          <a:xfrm>
            <a:off x="3460790" y="2559542"/>
            <a:ext cx="324769" cy="221599"/>
          </a:xfrm>
          <a:prstGeom prst="rect">
            <a:avLst/>
          </a:prstGeom>
          <a:noFill/>
        </p:spPr>
        <p:txBody>
          <a:bodyPr wrap="none" lIns="45720" tIns="18288" rIns="45720" bIns="18288" rtlCol="0">
            <a:spAutoFit/>
          </a:bodyPr>
          <a:lstStyle/>
          <a:p>
            <a:r>
              <a:rPr lang="en-US" sz="1200" b="1" dirty="0">
                <a:solidFill>
                  <a:schemeClr val="bg1"/>
                </a:solidFill>
                <a:latin typeface="+mn-lt"/>
              </a:rPr>
              <a:t>9%</a:t>
            </a:r>
            <a:endParaRPr lang="en-US" sz="900" b="1" dirty="0">
              <a:solidFill>
                <a:schemeClr val="bg1"/>
              </a:solidFill>
              <a:latin typeface="+mn-lt"/>
            </a:endParaRPr>
          </a:p>
        </p:txBody>
      </p:sp>
      <p:sp>
        <p:nvSpPr>
          <p:cNvPr id="40" name="TextBox 39">
            <a:extLst>
              <a:ext uri="{FF2B5EF4-FFF2-40B4-BE49-F238E27FC236}">
                <a16:creationId xmlns:a16="http://schemas.microsoft.com/office/drawing/2014/main" id="{8F85A4E8-E760-4E1F-81BF-532DE077A0D6}"/>
              </a:ext>
            </a:extLst>
          </p:cNvPr>
          <p:cNvSpPr txBox="1"/>
          <p:nvPr/>
        </p:nvSpPr>
        <p:spPr>
          <a:xfrm>
            <a:off x="3543193" y="4688658"/>
            <a:ext cx="315151" cy="221599"/>
          </a:xfrm>
          <a:prstGeom prst="rect">
            <a:avLst/>
          </a:prstGeom>
          <a:noFill/>
        </p:spPr>
        <p:txBody>
          <a:bodyPr wrap="none" lIns="45720" tIns="18288" rIns="45720" bIns="18288" rtlCol="0">
            <a:spAutoFit/>
          </a:bodyPr>
          <a:lstStyle/>
          <a:p>
            <a:r>
              <a:rPr lang="en-US" sz="1200" b="1" dirty="0">
                <a:latin typeface="+mn-lt"/>
              </a:rPr>
              <a:t>2%</a:t>
            </a:r>
            <a:endParaRPr lang="en-US" sz="900" b="1" dirty="0">
              <a:latin typeface="+mn-lt"/>
            </a:endParaRPr>
          </a:p>
        </p:txBody>
      </p:sp>
    </p:spTree>
    <p:extLst>
      <p:ext uri="{BB962C8B-B14F-4D97-AF65-F5344CB8AC3E}">
        <p14:creationId xmlns:p14="http://schemas.microsoft.com/office/powerpoint/2010/main" val="4244774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274320"/>
            <a:ext cx="8229600" cy="822960"/>
          </a:xfrm>
        </p:spPr>
        <p:txBody>
          <a:bodyPr/>
          <a:lstStyle/>
          <a:p>
            <a:r>
              <a:rPr lang="en-US"/>
              <a:t>MASSHEALTH IS IMPORTANT TO MANY POPULATION GROUPS</a:t>
            </a:r>
          </a:p>
        </p:txBody>
      </p:sp>
      <p:sp>
        <p:nvSpPr>
          <p:cNvPr id="3" name="Slide Number Placeholder 2"/>
          <p:cNvSpPr>
            <a:spLocks noGrp="1"/>
          </p:cNvSpPr>
          <p:nvPr>
            <p:ph type="sldNum" sz="quarter" idx="10"/>
          </p:nvPr>
        </p:nvSpPr>
        <p:spPr/>
        <p:txBody>
          <a:bodyPr/>
          <a:lstStyle/>
          <a:p>
            <a:fld id="{FF269DB4-FF27-41A4-93CA-0BF15B7F4A14}" type="slidenum">
              <a:rPr lang="en-US" smtClean="0"/>
              <a:pPr/>
              <a:t>14</a:t>
            </a:fld>
            <a:endParaRPr lang="en-US" dirty="0"/>
          </a:p>
        </p:txBody>
      </p:sp>
      <p:graphicFrame>
        <p:nvGraphicFramePr>
          <p:cNvPr id="9" name="Chart 8"/>
          <p:cNvGraphicFramePr/>
          <p:nvPr>
            <p:extLst>
              <p:ext uri="{D42A27DB-BD31-4B8C-83A1-F6EECF244321}">
                <p14:modId xmlns:p14="http://schemas.microsoft.com/office/powerpoint/2010/main" val="318112038"/>
              </p:ext>
            </p:extLst>
          </p:nvPr>
        </p:nvGraphicFramePr>
        <p:xfrm>
          <a:off x="-1551009" y="1716172"/>
          <a:ext cx="7785716"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11">
            <a:extLst>
              <a:ext uri="{FF2B5EF4-FFF2-40B4-BE49-F238E27FC236}">
                <a16:creationId xmlns:a16="http://schemas.microsoft.com/office/drawing/2014/main" id="{C32884C0-DE7E-45DE-86C7-300BFC230951}"/>
              </a:ext>
            </a:extLst>
          </p:cNvPr>
          <p:cNvSpPr txBox="1">
            <a:spLocks noChangeArrowheads="1"/>
          </p:cNvSpPr>
          <p:nvPr/>
        </p:nvSpPr>
        <p:spPr bwMode="auto">
          <a:xfrm>
            <a:off x="6400800" y="1207008"/>
            <a:ext cx="2286000"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r>
              <a:rPr lang="en-US" sz="1000" dirty="0">
                <a:latin typeface="+mn-lt"/>
                <a:cs typeface="Arial"/>
              </a:rPr>
              <a:t>More than 4 in 10 children in Massachusetts and almost one-quarter of adults under age 65 are MassHealth members. MassHealth is an especially important source of coverage for people with low incomes and people with disabilities. </a:t>
            </a:r>
          </a:p>
          <a:p>
            <a:r>
              <a:rPr lang="en-US" sz="1000" dirty="0">
                <a:latin typeface="+mn-lt"/>
                <a:cs typeface="Arial"/>
              </a:rPr>
              <a:t>About three-fifths of people with incomes below 133% of the federal poverty level (about $18,075 annually for a one-person household in 2022) and more than half of all Massachusetts residents with disabilities who need assistance with self-care (dressing, bathing, or getting around inside the home) receive coverage from MassHealth.  Almost seven out of 10 nursing facility residents are MassHealth members.</a:t>
            </a:r>
            <a:endParaRPr lang="en-US" sz="1000" dirty="0">
              <a:latin typeface="+mn-lt"/>
              <a:ea typeface="Source Sans Pro Light"/>
              <a:cs typeface="Arial"/>
            </a:endParaRPr>
          </a:p>
        </p:txBody>
      </p:sp>
      <p:sp>
        <p:nvSpPr>
          <p:cNvPr id="11" name="Rectangle 10">
            <a:extLst>
              <a:ext uri="{FF2B5EF4-FFF2-40B4-BE49-F238E27FC236}">
                <a16:creationId xmlns:a16="http://schemas.microsoft.com/office/drawing/2014/main" id="{7EA06C51-5ACD-402D-80A3-58BCC3B1D6D9}"/>
              </a:ext>
            </a:extLst>
          </p:cNvPr>
          <p:cNvSpPr/>
          <p:nvPr/>
        </p:nvSpPr>
        <p:spPr>
          <a:xfrm>
            <a:off x="455612" y="1207008"/>
            <a:ext cx="5779095" cy="246221"/>
          </a:xfrm>
          <a:prstGeom prst="rect">
            <a:avLst/>
          </a:prstGeom>
        </p:spPr>
        <p:txBody>
          <a:bodyPr wrap="square" lIns="0">
            <a:spAutoFit/>
          </a:bodyPr>
          <a:lstStyle/>
          <a:p>
            <a:r>
              <a:rPr lang="en-US" sz="1000" b="1" dirty="0">
                <a:latin typeface="+mn-lt"/>
              </a:rPr>
              <a:t>PERCENT OF SELECT MASSACHUSETTS POPULATIONS COVERED BY MASSHEALTH </a:t>
            </a:r>
          </a:p>
        </p:txBody>
      </p:sp>
      <p:sp>
        <p:nvSpPr>
          <p:cNvPr id="12" name="Rectangle 11">
            <a:extLst>
              <a:ext uri="{FF2B5EF4-FFF2-40B4-BE49-F238E27FC236}">
                <a16:creationId xmlns:a16="http://schemas.microsoft.com/office/drawing/2014/main" id="{057A71D4-7D76-47BC-96F0-DC073676E361}"/>
              </a:ext>
            </a:extLst>
          </p:cNvPr>
          <p:cNvSpPr/>
          <p:nvPr/>
        </p:nvSpPr>
        <p:spPr>
          <a:xfrm>
            <a:off x="457201" y="5728155"/>
            <a:ext cx="5777506" cy="656590"/>
          </a:xfrm>
          <a:prstGeom prst="rect">
            <a:avLst/>
          </a:prstGeom>
        </p:spPr>
        <p:txBody>
          <a:bodyPr wrap="square" lIns="0" tIns="45720" rIns="0" bIns="45720" anchor="b" anchorCtr="0">
            <a:spAutoFit/>
          </a:bodyPr>
          <a:lstStyle/>
          <a:p>
            <a:pPr marL="58420" lvl="0" indent="-58420">
              <a:spcBef>
                <a:spcPts val="200"/>
              </a:spcBef>
            </a:pPr>
            <a:r>
              <a:rPr lang="en-US" sz="700" dirty="0">
                <a:solidFill>
                  <a:srgbClr val="000000"/>
                </a:solidFill>
                <a:latin typeface="+mn-lt"/>
                <a:cs typeface="Arial"/>
              </a:rPr>
              <a:t>*Deaf or serious difficulty hearing; blind or serious difficulty seeing; cognitive, ambulatory, self-care, or independent living difficulty.</a:t>
            </a:r>
          </a:p>
          <a:p>
            <a:pPr lvl="0">
              <a:spcBef>
                <a:spcPts val="200"/>
              </a:spcBef>
            </a:pPr>
            <a:r>
              <a:rPr lang="en-US" sz="700" cap="small" dirty="0">
                <a:solidFill>
                  <a:srgbClr val="000000"/>
                </a:solidFill>
                <a:latin typeface="+mn-lt"/>
                <a:cs typeface="Arial"/>
              </a:rPr>
              <a:t>sources</a:t>
            </a:r>
            <a:r>
              <a:rPr lang="en-US" sz="700" dirty="0">
                <a:solidFill>
                  <a:srgbClr val="000000"/>
                </a:solidFill>
                <a:latin typeface="+mn-lt"/>
                <a:cs typeface="Arial"/>
              </a:rPr>
              <a:t>: Authors’ calculations for “all children,” “all non-elderly adults,” and “all seniors” calculated using the 2016-2020 American Community Survey (ACS) 5-Year Estimates and data from MassHealth Budget Office. “Nursing Facility Residents” calculation uses Nursing facility data from Massachusetts Center for Health Information and Analysis. Baseline Report: Trends in the Massachusetts Nursing Facility Industry 2013–2017 November 2019), accessed at </a:t>
            </a:r>
            <a:r>
              <a:rPr lang="en-US" sz="700" dirty="0">
                <a:solidFill>
                  <a:srgbClr val="000000"/>
                </a:solidFill>
                <a:latin typeface="+mn-lt"/>
                <a:cs typeface="Arial"/>
                <a:hlinkClick r:id="rId4">
                  <a:extLst>
                    <a:ext uri="{A12FA001-AC4F-418D-AE19-62706E023703}">
                      <ahyp:hlinkClr xmlns:ahyp="http://schemas.microsoft.com/office/drawing/2018/hyperlinkcolor" val="tx"/>
                    </a:ext>
                  </a:extLst>
                </a:hlinkClick>
              </a:rPr>
              <a:t>Massachusetts Nursing Facilities (chiamass.gov)</a:t>
            </a:r>
            <a:endParaRPr lang="en-US" sz="700" dirty="0">
              <a:solidFill>
                <a:srgbClr val="000000"/>
              </a:solidFill>
              <a:latin typeface="+mn-lt"/>
              <a:ea typeface="Source Sans Pro Light"/>
              <a:cs typeface="Arial"/>
            </a:endParaRPr>
          </a:p>
        </p:txBody>
      </p:sp>
    </p:spTree>
    <p:extLst>
      <p:ext uri="{BB962C8B-B14F-4D97-AF65-F5344CB8AC3E}">
        <p14:creationId xmlns:p14="http://schemas.microsoft.com/office/powerpoint/2010/main" val="4028836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B75F-F140-4BCF-A6D8-64C3BA2C20B0}"/>
              </a:ext>
            </a:extLst>
          </p:cNvPr>
          <p:cNvSpPr>
            <a:spLocks noGrp="1"/>
          </p:cNvSpPr>
          <p:nvPr>
            <p:ph type="title"/>
          </p:nvPr>
        </p:nvSpPr>
        <p:spPr>
          <a:xfrm>
            <a:off x="457200" y="274320"/>
            <a:ext cx="8229600" cy="822960"/>
          </a:xfrm>
        </p:spPr>
        <p:txBody>
          <a:bodyPr/>
          <a:lstStyle/>
          <a:p>
            <a:r>
              <a:rPr lang="en-US" dirty="0"/>
              <a:t>ADULTS ENROLLED IN MASSHEALTH HAVE PARTICULARLY LOW INCOMES — MOST BELOW 86% FPL</a:t>
            </a:r>
            <a:endParaRPr lang="en-US" strike="sngStrike" dirty="0">
              <a:solidFill>
                <a:srgbClr val="FF0000"/>
              </a:solidFill>
              <a:ea typeface="Source Sans Pro Semibold"/>
            </a:endParaRPr>
          </a:p>
        </p:txBody>
      </p:sp>
      <p:sp>
        <p:nvSpPr>
          <p:cNvPr id="4" name="Slide Number Placeholder 3">
            <a:extLst>
              <a:ext uri="{FF2B5EF4-FFF2-40B4-BE49-F238E27FC236}">
                <a16:creationId xmlns:a16="http://schemas.microsoft.com/office/drawing/2014/main" id="{7143BF30-70E0-4A41-B16C-02D6F79A697B}"/>
              </a:ext>
            </a:extLst>
          </p:cNvPr>
          <p:cNvSpPr>
            <a:spLocks noGrp="1"/>
          </p:cNvSpPr>
          <p:nvPr>
            <p:ph type="sldNum" sz="quarter" idx="10"/>
          </p:nvPr>
        </p:nvSpPr>
        <p:spPr/>
        <p:txBody>
          <a:bodyPr/>
          <a:lstStyle/>
          <a:p>
            <a:fld id="{602304DC-BD07-407C-970E-19B247DFBB9A}" type="slidenum">
              <a:rPr lang="en-US" smtClean="0"/>
              <a:pPr/>
              <a:t>15</a:t>
            </a:fld>
            <a:endParaRPr lang="en-US" dirty="0"/>
          </a:p>
        </p:txBody>
      </p:sp>
      <p:graphicFrame>
        <p:nvGraphicFramePr>
          <p:cNvPr id="13" name="Chart 12">
            <a:extLst>
              <a:ext uri="{FF2B5EF4-FFF2-40B4-BE49-F238E27FC236}">
                <a16:creationId xmlns:a16="http://schemas.microsoft.com/office/drawing/2014/main" id="{A7B25DC4-5030-4DBF-AF2B-D226C7BB8817}"/>
              </a:ext>
            </a:extLst>
          </p:cNvPr>
          <p:cNvGraphicFramePr/>
          <p:nvPr>
            <p:extLst>
              <p:ext uri="{D42A27DB-BD31-4B8C-83A1-F6EECF244321}">
                <p14:modId xmlns:p14="http://schemas.microsoft.com/office/powerpoint/2010/main" val="583530742"/>
              </p:ext>
            </p:extLst>
          </p:nvPr>
        </p:nvGraphicFramePr>
        <p:xfrm>
          <a:off x="457200" y="1828800"/>
          <a:ext cx="5760720" cy="423582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11">
            <a:extLst>
              <a:ext uri="{FF2B5EF4-FFF2-40B4-BE49-F238E27FC236}">
                <a16:creationId xmlns:a16="http://schemas.microsoft.com/office/drawing/2014/main" id="{21FE9819-40DD-4A63-9DF4-597D2D3619F4}"/>
              </a:ext>
            </a:extLst>
          </p:cNvPr>
          <p:cNvSpPr txBox="1">
            <a:spLocks noChangeArrowheads="1"/>
          </p:cNvSpPr>
          <p:nvPr/>
        </p:nvSpPr>
        <p:spPr bwMode="auto">
          <a:xfrm>
            <a:off x="6400800" y="1207008"/>
            <a:ext cx="2286000"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pPr marL="115570" indent="-115570">
              <a:buFont typeface="Wingdings" panose="05000000000000000000" pitchFamily="2" charset="2"/>
              <a:buChar char="§"/>
            </a:pPr>
            <a:r>
              <a:rPr lang="en-US" sz="1000" dirty="0">
                <a:latin typeface="+mn-lt"/>
                <a:cs typeface="Arial"/>
              </a:rPr>
              <a:t>Nearly 70% of adults enrolled in MassHealth have an income at or below 86% FPL, which in 2022 corresponded to:</a:t>
            </a:r>
            <a:endParaRPr lang="en-US" sz="1000" dirty="0">
              <a:latin typeface="+mn-lt"/>
              <a:ea typeface="Source Sans Pro Light"/>
              <a:cs typeface="Arial"/>
            </a:endParaRPr>
          </a:p>
          <a:p>
            <a:pPr marL="288925" indent="-117475">
              <a:buFont typeface="Arial" panose="020B0604020202020204" pitchFamily="34" charset="0"/>
              <a:buChar char="–"/>
            </a:pPr>
            <a:r>
              <a:rPr lang="en-US" sz="1000" dirty="0">
                <a:latin typeface="+mn-lt"/>
                <a:cs typeface="Arial"/>
              </a:rPr>
              <a:t>$11,687 for an individual</a:t>
            </a:r>
            <a:endParaRPr lang="en-US" sz="1000" dirty="0">
              <a:latin typeface="+mn-lt"/>
              <a:ea typeface="Source Sans Pro Light"/>
              <a:cs typeface="Arial"/>
            </a:endParaRPr>
          </a:p>
          <a:p>
            <a:pPr marL="288925" indent="-117475">
              <a:buFont typeface="Arial" panose="020B0604020202020204" pitchFamily="34" charset="0"/>
              <a:buChar char="–"/>
            </a:pPr>
            <a:r>
              <a:rPr lang="en-US" sz="1000" dirty="0">
                <a:latin typeface="+mn-lt"/>
                <a:cs typeface="Arial"/>
              </a:rPr>
              <a:t>$15,747 for a family of 2</a:t>
            </a:r>
            <a:endParaRPr lang="en-US" sz="1000" dirty="0">
              <a:latin typeface="+mn-lt"/>
              <a:ea typeface="Source Sans Pro Light"/>
              <a:cs typeface="Arial"/>
            </a:endParaRPr>
          </a:p>
          <a:p>
            <a:pPr marL="288925" indent="-117475">
              <a:buFont typeface="Arial" panose="020B0604020202020204" pitchFamily="34" charset="0"/>
              <a:buChar char="–"/>
            </a:pPr>
            <a:r>
              <a:rPr lang="en-US" sz="1000" dirty="0">
                <a:latin typeface="+mn-lt"/>
                <a:cs typeface="Arial"/>
              </a:rPr>
              <a:t>$19,806 for a family of 3</a:t>
            </a:r>
            <a:endParaRPr lang="en-US" sz="1000" dirty="0">
              <a:latin typeface="+mn-lt"/>
              <a:ea typeface="Source Sans Pro Light"/>
              <a:cs typeface="Arial"/>
            </a:endParaRPr>
          </a:p>
          <a:p>
            <a:pPr marL="115570" indent="-115570">
              <a:spcBef>
                <a:spcPts val="1200"/>
              </a:spcBef>
              <a:buFont typeface="Wingdings" panose="05000000000000000000" pitchFamily="2" charset="2"/>
              <a:buChar char="§"/>
            </a:pPr>
            <a:r>
              <a:rPr lang="en-US" sz="1000" dirty="0">
                <a:latin typeface="+mn-lt"/>
                <a:cs typeface="Arial"/>
              </a:rPr>
              <a:t>Because children’s eligibility extends farther up the income scale, a larger share of children enrolled in MassHealth live in families with incomes above the federal poverty level.</a:t>
            </a:r>
            <a:endParaRPr lang="en-US" sz="1000" dirty="0">
              <a:latin typeface="+mn-lt"/>
              <a:ea typeface="Source Sans Pro Light"/>
              <a:cs typeface="Arial"/>
            </a:endParaRPr>
          </a:p>
          <a:p>
            <a:endParaRPr lang="en-US" sz="1000" dirty="0">
              <a:latin typeface="+mn-lt"/>
            </a:endParaRPr>
          </a:p>
        </p:txBody>
      </p:sp>
      <p:sp>
        <p:nvSpPr>
          <p:cNvPr id="16" name="Rectangle 15">
            <a:extLst>
              <a:ext uri="{FF2B5EF4-FFF2-40B4-BE49-F238E27FC236}">
                <a16:creationId xmlns:a16="http://schemas.microsoft.com/office/drawing/2014/main" id="{FA57311C-0578-4820-997D-FCC1B4EAF249}"/>
              </a:ext>
            </a:extLst>
          </p:cNvPr>
          <p:cNvSpPr/>
          <p:nvPr/>
        </p:nvSpPr>
        <p:spPr>
          <a:xfrm>
            <a:off x="457201" y="5594785"/>
            <a:ext cx="5759130" cy="789960"/>
          </a:xfrm>
          <a:prstGeom prst="rect">
            <a:avLst/>
          </a:prstGeom>
        </p:spPr>
        <p:txBody>
          <a:bodyPr wrap="square" lIns="0" rIns="0" anchor="b" anchorCtr="0">
            <a:spAutoFit/>
          </a:bodyPr>
          <a:lstStyle/>
          <a:p>
            <a:pPr marL="45720" lvl="0" indent="-45720">
              <a:spcBef>
                <a:spcPts val="200"/>
              </a:spcBef>
            </a:pPr>
            <a:r>
              <a:rPr lang="en-US" sz="700" baseline="30000" dirty="0">
                <a:solidFill>
                  <a:srgbClr val="000000"/>
                </a:solidFill>
                <a:latin typeface="+mn-lt"/>
              </a:rPr>
              <a:t>1</a:t>
            </a:r>
            <a:r>
              <a:rPr lang="en-US" sz="700" dirty="0">
                <a:solidFill>
                  <a:srgbClr val="000000"/>
                </a:solidFill>
                <a:latin typeface="+mn-lt"/>
              </a:rPr>
              <a:t>	Reflects individuals enrolled in MassHealth as of June 30, 2018. For consistency throughout the slide deck, example incomes are given for FY 2022.</a:t>
            </a:r>
          </a:p>
          <a:p>
            <a:pPr marL="45720" lvl="0" indent="-45720">
              <a:spcBef>
                <a:spcPts val="200"/>
              </a:spcBef>
            </a:pPr>
            <a:r>
              <a:rPr lang="en-US" sz="700" baseline="30000" dirty="0">
                <a:solidFill>
                  <a:srgbClr val="000000"/>
                </a:solidFill>
                <a:latin typeface="+mn-lt"/>
              </a:rPr>
              <a:t>2</a:t>
            </a:r>
            <a:r>
              <a:rPr lang="en-US" sz="700" dirty="0">
                <a:solidFill>
                  <a:srgbClr val="000000"/>
                </a:solidFill>
                <a:latin typeface="+mn-lt"/>
              </a:rPr>
              <a:t>	86% FPL reflects an income eligibility limit that applied to certain MassHealth eligibility categories prior to expansions that have occurred over time. Most enrollees continue to have incomes below this level. </a:t>
            </a:r>
          </a:p>
          <a:p>
            <a:pPr lvl="0">
              <a:spcBef>
                <a:spcPts val="200"/>
              </a:spcBef>
            </a:pPr>
            <a:r>
              <a:rPr lang="en-US" sz="700" cap="small" dirty="0">
                <a:solidFill>
                  <a:srgbClr val="000000"/>
                </a:solidFill>
                <a:latin typeface="+mn-lt"/>
              </a:rPr>
              <a:t>source</a:t>
            </a:r>
            <a:r>
              <a:rPr lang="en-US" sz="700" dirty="0">
                <a:solidFill>
                  <a:srgbClr val="000000"/>
                </a:solidFill>
                <a:latin typeface="+mn-lt"/>
              </a:rPr>
              <a:t>: Manatt Health Strategies, LLC (2019). Faces of MassHealth: Portrait of a Diverse Population.  Blue Cross Blue Shield of Massachusetts Foundation. </a:t>
            </a:r>
          </a:p>
        </p:txBody>
      </p:sp>
      <p:grpSp>
        <p:nvGrpSpPr>
          <p:cNvPr id="24" name="Group 23">
            <a:extLst>
              <a:ext uri="{FF2B5EF4-FFF2-40B4-BE49-F238E27FC236}">
                <a16:creationId xmlns:a16="http://schemas.microsoft.com/office/drawing/2014/main" id="{6EA00828-3045-4D13-A269-9AE7E4DA7BE6}"/>
              </a:ext>
            </a:extLst>
          </p:cNvPr>
          <p:cNvGrpSpPr/>
          <p:nvPr/>
        </p:nvGrpSpPr>
        <p:grpSpPr>
          <a:xfrm>
            <a:off x="4572000" y="2276916"/>
            <a:ext cx="1554875" cy="696355"/>
            <a:chOff x="466283" y="1943856"/>
            <a:chExt cx="1554875" cy="696355"/>
          </a:xfrm>
        </p:grpSpPr>
        <p:grpSp>
          <p:nvGrpSpPr>
            <p:cNvPr id="17" name="Group 16">
              <a:extLst>
                <a:ext uri="{FF2B5EF4-FFF2-40B4-BE49-F238E27FC236}">
                  <a16:creationId xmlns:a16="http://schemas.microsoft.com/office/drawing/2014/main" id="{6F3D6362-1E84-4320-BFCF-0C94D8E5F6CF}"/>
                </a:ext>
              </a:extLst>
            </p:cNvPr>
            <p:cNvGrpSpPr/>
            <p:nvPr/>
          </p:nvGrpSpPr>
          <p:grpSpPr>
            <a:xfrm>
              <a:off x="466283" y="1943856"/>
              <a:ext cx="1247098" cy="246221"/>
              <a:chOff x="466283" y="1943856"/>
              <a:chExt cx="1247098" cy="246221"/>
            </a:xfrm>
          </p:grpSpPr>
          <p:sp>
            <p:nvSpPr>
              <p:cNvPr id="7" name="Rectangle 6">
                <a:extLst>
                  <a:ext uri="{FF2B5EF4-FFF2-40B4-BE49-F238E27FC236}">
                    <a16:creationId xmlns:a16="http://schemas.microsoft.com/office/drawing/2014/main" id="{BAD8D8FC-9BFC-400F-81A8-B95E7B12504E}"/>
                  </a:ext>
                </a:extLst>
              </p:cNvPr>
              <p:cNvSpPr>
                <a:spLocks noChangeAspect="1"/>
              </p:cNvSpPr>
              <p:nvPr/>
            </p:nvSpPr>
            <p:spPr>
              <a:xfrm>
                <a:off x="466283" y="1998386"/>
                <a:ext cx="137160"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3C83834-5B9F-4639-B263-BAF550F671CA}"/>
                  </a:ext>
                </a:extLst>
              </p:cNvPr>
              <p:cNvSpPr txBox="1"/>
              <p:nvPr/>
            </p:nvSpPr>
            <p:spPr>
              <a:xfrm>
                <a:off x="581340" y="1943856"/>
                <a:ext cx="1132041" cy="246221"/>
              </a:xfrm>
              <a:prstGeom prst="rect">
                <a:avLst/>
              </a:prstGeom>
              <a:noFill/>
            </p:spPr>
            <p:txBody>
              <a:bodyPr wrap="none" rtlCol="0">
                <a:spAutoFit/>
              </a:bodyPr>
              <a:lstStyle/>
              <a:p>
                <a:r>
                  <a:rPr lang="en-US" sz="1000" dirty="0">
                    <a:latin typeface="+mn-lt"/>
                  </a:rPr>
                  <a:t>Above 133% FPL</a:t>
                </a:r>
              </a:p>
            </p:txBody>
          </p:sp>
        </p:grpSp>
        <p:grpSp>
          <p:nvGrpSpPr>
            <p:cNvPr id="18" name="Group 17">
              <a:extLst>
                <a:ext uri="{FF2B5EF4-FFF2-40B4-BE49-F238E27FC236}">
                  <a16:creationId xmlns:a16="http://schemas.microsoft.com/office/drawing/2014/main" id="{F8E20A58-F6AF-4E4A-A6C4-2A94A118286C}"/>
                </a:ext>
              </a:extLst>
            </p:cNvPr>
            <p:cNvGrpSpPr/>
            <p:nvPr/>
          </p:nvGrpSpPr>
          <p:grpSpPr>
            <a:xfrm>
              <a:off x="466283" y="2168923"/>
              <a:ext cx="1160536" cy="246221"/>
              <a:chOff x="466283" y="1943856"/>
              <a:chExt cx="1160536" cy="246221"/>
            </a:xfrm>
          </p:grpSpPr>
          <p:sp>
            <p:nvSpPr>
              <p:cNvPr id="19" name="Rectangle 18">
                <a:extLst>
                  <a:ext uri="{FF2B5EF4-FFF2-40B4-BE49-F238E27FC236}">
                    <a16:creationId xmlns:a16="http://schemas.microsoft.com/office/drawing/2014/main" id="{B9875CCF-0FF6-4872-AC83-9B9DAF2BAED0}"/>
                  </a:ext>
                </a:extLst>
              </p:cNvPr>
              <p:cNvSpPr>
                <a:spLocks noChangeAspect="1"/>
              </p:cNvSpPr>
              <p:nvPr/>
            </p:nvSpPr>
            <p:spPr>
              <a:xfrm>
                <a:off x="466283" y="1998386"/>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F97BB70C-4B30-4809-A66B-B7DAAFC790A2}"/>
                  </a:ext>
                </a:extLst>
              </p:cNvPr>
              <p:cNvSpPr txBox="1"/>
              <p:nvPr/>
            </p:nvSpPr>
            <p:spPr>
              <a:xfrm>
                <a:off x="581340" y="1943856"/>
                <a:ext cx="1045479" cy="246221"/>
              </a:xfrm>
              <a:prstGeom prst="rect">
                <a:avLst/>
              </a:prstGeom>
              <a:noFill/>
            </p:spPr>
            <p:txBody>
              <a:bodyPr wrap="none" rtlCol="0">
                <a:spAutoFit/>
              </a:bodyPr>
              <a:lstStyle/>
              <a:p>
                <a:r>
                  <a:rPr lang="en-US" sz="1000" dirty="0">
                    <a:latin typeface="+mn-lt"/>
                  </a:rPr>
                  <a:t>87%–133% FPL</a:t>
                </a:r>
              </a:p>
            </p:txBody>
          </p:sp>
        </p:grpSp>
        <p:grpSp>
          <p:nvGrpSpPr>
            <p:cNvPr id="21" name="Group 20">
              <a:extLst>
                <a:ext uri="{FF2B5EF4-FFF2-40B4-BE49-F238E27FC236}">
                  <a16:creationId xmlns:a16="http://schemas.microsoft.com/office/drawing/2014/main" id="{F717EF3B-E057-4A19-9416-E9214FB0516F}"/>
                </a:ext>
              </a:extLst>
            </p:cNvPr>
            <p:cNvGrpSpPr/>
            <p:nvPr/>
          </p:nvGrpSpPr>
          <p:grpSpPr>
            <a:xfrm>
              <a:off x="466283" y="2393990"/>
              <a:ext cx="1554875" cy="246221"/>
              <a:chOff x="466283" y="1943856"/>
              <a:chExt cx="1554875" cy="246221"/>
            </a:xfrm>
          </p:grpSpPr>
          <p:sp>
            <p:nvSpPr>
              <p:cNvPr id="22" name="Rectangle 21">
                <a:extLst>
                  <a:ext uri="{FF2B5EF4-FFF2-40B4-BE49-F238E27FC236}">
                    <a16:creationId xmlns:a16="http://schemas.microsoft.com/office/drawing/2014/main" id="{A2C60778-9EE9-4DFD-AC83-EB4CB73ED6CC}"/>
                  </a:ext>
                </a:extLst>
              </p:cNvPr>
              <p:cNvSpPr>
                <a:spLocks noChangeAspect="1"/>
              </p:cNvSpPr>
              <p:nvPr/>
            </p:nvSpPr>
            <p:spPr>
              <a:xfrm>
                <a:off x="466283" y="1998386"/>
                <a:ext cx="137160"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B5C62B03-84BE-4DC4-B682-5FBFD7EB6D64}"/>
                  </a:ext>
                </a:extLst>
              </p:cNvPr>
              <p:cNvSpPr txBox="1"/>
              <p:nvPr/>
            </p:nvSpPr>
            <p:spPr>
              <a:xfrm>
                <a:off x="581340" y="1943856"/>
                <a:ext cx="1439818" cy="246221"/>
              </a:xfrm>
              <a:prstGeom prst="rect">
                <a:avLst/>
              </a:prstGeom>
              <a:noFill/>
            </p:spPr>
            <p:txBody>
              <a:bodyPr wrap="none" rtlCol="0">
                <a:spAutoFit/>
              </a:bodyPr>
              <a:lstStyle/>
              <a:p>
                <a:r>
                  <a:rPr lang="en-US" sz="1000" dirty="0">
                    <a:latin typeface="+mn-lt"/>
                  </a:rPr>
                  <a:t>At or below 86% FPL</a:t>
                </a:r>
                <a:r>
                  <a:rPr lang="en-US" sz="1000" baseline="30000" dirty="0">
                    <a:latin typeface="+mn-lt"/>
                  </a:rPr>
                  <a:t>2</a:t>
                </a:r>
                <a:endParaRPr lang="en-US" sz="1000" dirty="0">
                  <a:latin typeface="+mn-lt"/>
                </a:endParaRPr>
              </a:p>
            </p:txBody>
          </p:sp>
        </p:grpSp>
      </p:grpSp>
      <p:sp>
        <p:nvSpPr>
          <p:cNvPr id="25" name="TextBox 24">
            <a:extLst>
              <a:ext uri="{FF2B5EF4-FFF2-40B4-BE49-F238E27FC236}">
                <a16:creationId xmlns:a16="http://schemas.microsoft.com/office/drawing/2014/main" id="{78DA787F-E836-49C9-B5F6-27598C88E256}"/>
              </a:ext>
            </a:extLst>
          </p:cNvPr>
          <p:cNvSpPr txBox="1"/>
          <p:nvPr/>
        </p:nvSpPr>
        <p:spPr>
          <a:xfrm>
            <a:off x="4518509" y="2072034"/>
            <a:ext cx="724878" cy="246221"/>
          </a:xfrm>
          <a:prstGeom prst="rect">
            <a:avLst/>
          </a:prstGeom>
          <a:noFill/>
        </p:spPr>
        <p:txBody>
          <a:bodyPr wrap="none" rtlCol="0">
            <a:spAutoFit/>
          </a:bodyPr>
          <a:lstStyle/>
          <a:p>
            <a:r>
              <a:rPr lang="en-US" sz="1000" b="1" dirty="0">
                <a:latin typeface="+mn-lt"/>
              </a:rPr>
              <a:t>INCOME:</a:t>
            </a:r>
          </a:p>
        </p:txBody>
      </p:sp>
      <p:sp>
        <p:nvSpPr>
          <p:cNvPr id="26" name="Rectangle 25">
            <a:extLst>
              <a:ext uri="{FF2B5EF4-FFF2-40B4-BE49-F238E27FC236}">
                <a16:creationId xmlns:a16="http://schemas.microsoft.com/office/drawing/2014/main" id="{0CC938B1-F25A-4028-B8D8-91B5726DA524}"/>
              </a:ext>
            </a:extLst>
          </p:cNvPr>
          <p:cNvSpPr/>
          <p:nvPr/>
        </p:nvSpPr>
        <p:spPr>
          <a:xfrm>
            <a:off x="455612" y="1207008"/>
            <a:ext cx="5760719" cy="400110"/>
          </a:xfrm>
          <a:prstGeom prst="rect">
            <a:avLst/>
          </a:prstGeom>
        </p:spPr>
        <p:txBody>
          <a:bodyPr wrap="square" lIns="0">
            <a:spAutoFit/>
          </a:bodyPr>
          <a:lstStyle/>
          <a:p>
            <a:r>
              <a:rPr lang="en-US" sz="1000" b="1" dirty="0">
                <a:latin typeface="+mn-lt"/>
              </a:rPr>
              <a:t>INCOME AS PERCENT OF FEDERAL POVERTY LEVEL (FPL) BY AGE GROUP FOR MASSHEALTH ENROLLEES</a:t>
            </a:r>
            <a:r>
              <a:rPr lang="en-US" sz="1000" baseline="30000" dirty="0">
                <a:latin typeface="+mn-lt"/>
              </a:rPr>
              <a:t>1</a:t>
            </a:r>
          </a:p>
        </p:txBody>
      </p:sp>
    </p:spTree>
    <p:extLst>
      <p:ext uri="{BB962C8B-B14F-4D97-AF65-F5344CB8AC3E}">
        <p14:creationId xmlns:p14="http://schemas.microsoft.com/office/powerpoint/2010/main" val="373873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lowchart: Manual Operation 40">
            <a:extLst>
              <a:ext uri="{FF2B5EF4-FFF2-40B4-BE49-F238E27FC236}">
                <a16:creationId xmlns:a16="http://schemas.microsoft.com/office/drawing/2014/main" id="{52436104-9D08-47F1-AF4E-CCC450D3BE4D}"/>
              </a:ext>
            </a:extLst>
          </p:cNvPr>
          <p:cNvSpPr/>
          <p:nvPr/>
        </p:nvSpPr>
        <p:spPr>
          <a:xfrm rot="5400000">
            <a:off x="1338766" y="2667961"/>
            <a:ext cx="2907976" cy="163444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674 w 10000"/>
              <a:gd name="connsiteY3" fmla="*/ 9949 h 10000"/>
              <a:gd name="connsiteX4" fmla="*/ 0 w 10000"/>
              <a:gd name="connsiteY4" fmla="*/ 0 h 10000"/>
              <a:gd name="connsiteX0" fmla="*/ 0 w 10000"/>
              <a:gd name="connsiteY0" fmla="*/ 0 h 9949"/>
              <a:gd name="connsiteX1" fmla="*/ 10000 w 10000"/>
              <a:gd name="connsiteY1" fmla="*/ 0 h 9949"/>
              <a:gd name="connsiteX2" fmla="*/ 8326 w 10000"/>
              <a:gd name="connsiteY2" fmla="*/ 9949 h 9949"/>
              <a:gd name="connsiteX3" fmla="*/ 1674 w 10000"/>
              <a:gd name="connsiteY3" fmla="*/ 9949 h 9949"/>
              <a:gd name="connsiteX4" fmla="*/ 0 w 10000"/>
              <a:gd name="connsiteY4" fmla="*/ 0 h 9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49">
                <a:moveTo>
                  <a:pt x="0" y="0"/>
                </a:moveTo>
                <a:lnTo>
                  <a:pt x="10000" y="0"/>
                </a:lnTo>
                <a:lnTo>
                  <a:pt x="8326" y="9949"/>
                </a:lnTo>
                <a:lnTo>
                  <a:pt x="1674" y="9949"/>
                </a:lnTo>
                <a:lnTo>
                  <a:pt x="0" y="0"/>
                </a:lnTo>
                <a:close/>
              </a:path>
            </a:pathLst>
          </a:custGeom>
          <a:gradFill flip="none" rotWithShape="1">
            <a:gsLst>
              <a:gs pos="9000">
                <a:schemeClr val="accent5">
                  <a:alpha val="50000"/>
                </a:schemeClr>
              </a:gs>
              <a:gs pos="91000">
                <a:schemeClr val="accent5">
                  <a:lumMod val="20000"/>
                  <a:lumOff val="8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AB653D02-08AF-4A1A-BD93-59AF3D012A36}"/>
              </a:ext>
            </a:extLst>
          </p:cNvPr>
          <p:cNvGrpSpPr/>
          <p:nvPr/>
        </p:nvGrpSpPr>
        <p:grpSpPr>
          <a:xfrm rot="18933737">
            <a:off x="1146964" y="2580791"/>
            <a:ext cx="1807838" cy="1807838"/>
            <a:chOff x="941832" y="3474720"/>
            <a:chExt cx="822960" cy="822960"/>
          </a:xfrm>
        </p:grpSpPr>
        <p:sp>
          <p:nvSpPr>
            <p:cNvPr id="36" name="Oval 35">
              <a:extLst>
                <a:ext uri="{FF2B5EF4-FFF2-40B4-BE49-F238E27FC236}">
                  <a16:creationId xmlns:a16="http://schemas.microsoft.com/office/drawing/2014/main" id="{95A2D22F-6724-4051-874E-D42EFFD8160F}"/>
                </a:ext>
              </a:extLst>
            </p:cNvPr>
            <p:cNvSpPr>
              <a:spLocks noChangeAspect="1"/>
            </p:cNvSpPr>
            <p:nvPr/>
          </p:nvSpPr>
          <p:spPr>
            <a:xfrm>
              <a:off x="941832" y="3474720"/>
              <a:ext cx="822960" cy="822960"/>
            </a:xfrm>
            <a:prstGeom prst="ellipse">
              <a:avLst/>
            </a:prstGeom>
            <a:solidFill>
              <a:schemeClr val="bg1"/>
            </a:solidFill>
            <a:ln w="762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c 36">
              <a:extLst>
                <a:ext uri="{FF2B5EF4-FFF2-40B4-BE49-F238E27FC236}">
                  <a16:creationId xmlns:a16="http://schemas.microsoft.com/office/drawing/2014/main" id="{3FEE4375-C5CE-4792-8480-6C25E8C5E935}"/>
                </a:ext>
              </a:extLst>
            </p:cNvPr>
            <p:cNvSpPr/>
            <p:nvPr/>
          </p:nvSpPr>
          <p:spPr>
            <a:xfrm rot="21386263">
              <a:off x="941832" y="3474720"/>
              <a:ext cx="822960" cy="822960"/>
            </a:xfrm>
            <a:prstGeom prst="arc">
              <a:avLst>
                <a:gd name="adj1" fmla="val 16580412"/>
                <a:gd name="adj2" fmla="val 10517076"/>
              </a:avLst>
            </a:prstGeom>
            <a:solidFill>
              <a:schemeClr val="accent5">
                <a:lumMod val="20000"/>
                <a:lumOff val="80000"/>
              </a:schemeClr>
            </a:solidFill>
            <a:ln w="127000" cap="rnd">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aphicFrame>
        <p:nvGraphicFramePr>
          <p:cNvPr id="3" name="Table 2">
            <a:extLst>
              <a:ext uri="{FF2B5EF4-FFF2-40B4-BE49-F238E27FC236}">
                <a16:creationId xmlns:a16="http://schemas.microsoft.com/office/drawing/2014/main" id="{D7A51460-93ED-4D01-BCD7-A958C332955F}"/>
              </a:ext>
            </a:extLst>
          </p:cNvPr>
          <p:cNvGraphicFramePr>
            <a:graphicFrameLocks noGrp="1"/>
          </p:cNvGraphicFramePr>
          <p:nvPr>
            <p:extLst>
              <p:ext uri="{D42A27DB-BD31-4B8C-83A1-F6EECF244321}">
                <p14:modId xmlns:p14="http://schemas.microsoft.com/office/powerpoint/2010/main" val="2207607056"/>
              </p:ext>
            </p:extLst>
          </p:nvPr>
        </p:nvGraphicFramePr>
        <p:xfrm>
          <a:off x="3317941" y="2040720"/>
          <a:ext cx="5266426" cy="2926080"/>
        </p:xfrm>
        <a:graphic>
          <a:graphicData uri="http://schemas.openxmlformats.org/drawingml/2006/table">
            <a:tbl>
              <a:tblPr>
                <a:tableStyleId>{5C22544A-7EE6-4342-B048-85BDC9FD1C3A}</a:tableStyleId>
              </a:tblPr>
              <a:tblGrid>
                <a:gridCol w="5266426">
                  <a:extLst>
                    <a:ext uri="{9D8B030D-6E8A-4147-A177-3AD203B41FA5}">
                      <a16:colId xmlns:a16="http://schemas.microsoft.com/office/drawing/2014/main" val="794709220"/>
                    </a:ext>
                  </a:extLst>
                </a:gridCol>
              </a:tblGrid>
              <a:tr h="365760">
                <a:tc>
                  <a:txBody>
                    <a:bodyPr/>
                    <a:lstStyle/>
                    <a:p>
                      <a:pPr marL="0" marR="0">
                        <a:lnSpc>
                          <a:spcPct val="100000"/>
                        </a:lnSpc>
                        <a:spcBef>
                          <a:spcPts val="0"/>
                        </a:spcBef>
                        <a:spcAft>
                          <a:spcPts val="0"/>
                        </a:spcAft>
                      </a:pPr>
                      <a:r>
                        <a:rPr lang="en-US" sz="900" b="1" i="0" dirty="0">
                          <a:solidFill>
                            <a:schemeClr val="accent5">
                              <a:lumMod val="50000"/>
                            </a:schemeClr>
                          </a:solidFill>
                          <a:effectLst/>
                          <a:latin typeface="DM Sans" pitchFamily="2" charset="77"/>
                        </a:rPr>
                        <a:t>FOOD SERVICE</a:t>
                      </a:r>
                      <a:br>
                        <a:rPr lang="en-US" sz="900" b="0" i="0" dirty="0">
                          <a:effectLst/>
                          <a:latin typeface="DM Sans" pitchFamily="2" charset="77"/>
                        </a:rPr>
                      </a:br>
                      <a:r>
                        <a:rPr lang="en-US" sz="800" b="0" i="0" dirty="0">
                          <a:effectLst/>
                          <a:latin typeface="DM Sans" pitchFamily="2" charset="77"/>
                        </a:rPr>
                        <a:t>(cooks, waitstaff, food preparation, fast food workers)</a:t>
                      </a:r>
                      <a:endParaRPr lang="en-US" sz="9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07634799"/>
                  </a:ext>
                </a:extLst>
              </a:tr>
              <a:tr h="365760">
                <a:tc>
                  <a:txBody>
                    <a:bodyPr/>
                    <a:lstStyle/>
                    <a:p>
                      <a:pPr marL="0" marR="0">
                        <a:lnSpc>
                          <a:spcPct val="100000"/>
                        </a:lnSpc>
                        <a:spcBef>
                          <a:spcPts val="0"/>
                        </a:spcBef>
                        <a:spcAft>
                          <a:spcPts val="0"/>
                        </a:spcAft>
                      </a:pPr>
                      <a:r>
                        <a:rPr lang="en-US" sz="900" b="1" i="0" dirty="0">
                          <a:solidFill>
                            <a:schemeClr val="accent5">
                              <a:lumMod val="50000"/>
                            </a:schemeClr>
                          </a:solidFill>
                          <a:effectLst/>
                          <a:latin typeface="DM Sans" pitchFamily="2" charset="77"/>
                        </a:rPr>
                        <a:t>SALES</a:t>
                      </a:r>
                      <a:br>
                        <a:rPr lang="en-US" sz="900" b="0" i="0" dirty="0">
                          <a:effectLst/>
                          <a:latin typeface="DM Sans" pitchFamily="2" charset="77"/>
                        </a:rPr>
                      </a:br>
                      <a:r>
                        <a:rPr lang="en-US" sz="800" b="0" i="0" dirty="0">
                          <a:effectLst/>
                          <a:latin typeface="DM Sans" pitchFamily="2" charset="77"/>
                        </a:rPr>
                        <a:t>(cashiers, retail salespeople, retail supervisors)</a:t>
                      </a:r>
                      <a:endParaRPr lang="en-US" sz="9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703830"/>
                  </a:ext>
                </a:extLst>
              </a:tr>
              <a:tr h="365760">
                <a:tc>
                  <a:txBody>
                    <a:bodyPr/>
                    <a:lstStyle/>
                    <a:p>
                      <a:pPr marL="0" marR="0">
                        <a:lnSpc>
                          <a:spcPct val="100000"/>
                        </a:lnSpc>
                        <a:spcBef>
                          <a:spcPts val="0"/>
                        </a:spcBef>
                        <a:spcAft>
                          <a:spcPts val="0"/>
                        </a:spcAft>
                      </a:pPr>
                      <a:r>
                        <a:rPr lang="en-US" sz="900" b="1" i="0" dirty="0">
                          <a:solidFill>
                            <a:schemeClr val="accent5">
                              <a:lumMod val="50000"/>
                            </a:schemeClr>
                          </a:solidFill>
                          <a:effectLst/>
                          <a:latin typeface="DM Sans" pitchFamily="2" charset="77"/>
                        </a:rPr>
                        <a:t>TRANSPORTATION</a:t>
                      </a:r>
                      <a:br>
                        <a:rPr lang="en-US" sz="900" b="0" i="0" dirty="0">
                          <a:effectLst/>
                          <a:latin typeface="DM Sans" pitchFamily="2" charset="77"/>
                        </a:rPr>
                      </a:br>
                      <a:r>
                        <a:rPr lang="en-US" sz="800" b="0" i="0" dirty="0">
                          <a:effectLst/>
                          <a:latin typeface="DM Sans" pitchFamily="2" charset="77"/>
                        </a:rPr>
                        <a:t>(movers, drivers, stockers)</a:t>
                      </a:r>
                      <a:endParaRPr lang="en-US" sz="9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6530393"/>
                  </a:ext>
                </a:extLst>
              </a:tr>
              <a:tr h="365760">
                <a:tc>
                  <a:txBody>
                    <a:bodyPr/>
                    <a:lstStyle/>
                    <a:p>
                      <a:pPr marL="0" marR="0">
                        <a:lnSpc>
                          <a:spcPct val="100000"/>
                        </a:lnSpc>
                        <a:spcBef>
                          <a:spcPts val="0"/>
                        </a:spcBef>
                        <a:spcAft>
                          <a:spcPts val="0"/>
                        </a:spcAft>
                      </a:pPr>
                      <a:r>
                        <a:rPr lang="en-US" sz="900" b="1" i="0" dirty="0">
                          <a:solidFill>
                            <a:schemeClr val="accent5">
                              <a:lumMod val="50000"/>
                            </a:schemeClr>
                          </a:solidFill>
                          <a:effectLst/>
                          <a:latin typeface="DM Sans" pitchFamily="2" charset="77"/>
                        </a:rPr>
                        <a:t>OFFICE AND ADMINISTRATIVE SUPPORT</a:t>
                      </a:r>
                      <a:br>
                        <a:rPr lang="en-US" sz="900" b="0" i="0" dirty="0">
                          <a:effectLst/>
                          <a:latin typeface="DM Sans" pitchFamily="2" charset="77"/>
                        </a:rPr>
                      </a:br>
                      <a:r>
                        <a:rPr lang="en-US" sz="800" b="0" i="0" dirty="0">
                          <a:effectLst/>
                          <a:latin typeface="DM Sans" pitchFamily="2" charset="77"/>
                        </a:rPr>
                        <a:t>(customer service representatives, secretaries, receptionists)</a:t>
                      </a:r>
                      <a:endParaRPr lang="en-US" sz="9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6274936"/>
                  </a:ext>
                </a:extLst>
              </a:tr>
              <a:tr h="365760">
                <a:tc>
                  <a:txBody>
                    <a:bodyPr/>
                    <a:lstStyle/>
                    <a:p>
                      <a:pPr marL="0" marR="0">
                        <a:lnSpc>
                          <a:spcPct val="100000"/>
                        </a:lnSpc>
                        <a:spcBef>
                          <a:spcPts val="0"/>
                        </a:spcBef>
                        <a:spcAft>
                          <a:spcPts val="0"/>
                        </a:spcAft>
                      </a:pPr>
                      <a:r>
                        <a:rPr lang="en-US" sz="900" b="1" i="0" dirty="0">
                          <a:solidFill>
                            <a:schemeClr val="accent5">
                              <a:lumMod val="50000"/>
                            </a:schemeClr>
                          </a:solidFill>
                          <a:effectLst/>
                          <a:latin typeface="DM Sans" pitchFamily="2" charset="77"/>
                        </a:rPr>
                        <a:t>HEALTH CARE SUPPORT </a:t>
                      </a:r>
                      <a:br>
                        <a:rPr lang="en-US" sz="900" b="0" i="0" dirty="0">
                          <a:effectLst/>
                          <a:latin typeface="DM Sans" pitchFamily="2" charset="77"/>
                        </a:rPr>
                      </a:br>
                      <a:r>
                        <a:rPr lang="en-US" sz="800" b="0" i="0" dirty="0">
                          <a:effectLst/>
                          <a:latin typeface="DM Sans" pitchFamily="2" charset="77"/>
                        </a:rPr>
                        <a:t>(nursing assistants, personal care aides, home health aides)</a:t>
                      </a:r>
                      <a:endParaRPr lang="en-US" sz="9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66268347"/>
                  </a:ext>
                </a:extLst>
              </a:tr>
              <a:tr h="365760">
                <a:tc>
                  <a:txBody>
                    <a:bodyPr/>
                    <a:lstStyle/>
                    <a:p>
                      <a:pPr marL="0" marR="0">
                        <a:lnSpc>
                          <a:spcPct val="100000"/>
                        </a:lnSpc>
                        <a:spcBef>
                          <a:spcPts val="0"/>
                        </a:spcBef>
                        <a:spcAft>
                          <a:spcPts val="0"/>
                        </a:spcAft>
                      </a:pPr>
                      <a:r>
                        <a:rPr lang="en-US" sz="900" b="1" i="0" dirty="0">
                          <a:solidFill>
                            <a:schemeClr val="accent5">
                              <a:lumMod val="50000"/>
                            </a:schemeClr>
                          </a:solidFill>
                          <a:effectLst/>
                          <a:latin typeface="DM Sans" pitchFamily="2" charset="77"/>
                        </a:rPr>
                        <a:t>CLEANING AND MAINTENANCE</a:t>
                      </a:r>
                      <a:br>
                        <a:rPr lang="en-US" sz="900" b="0" i="0" dirty="0">
                          <a:effectLst/>
                          <a:latin typeface="DM Sans" pitchFamily="2" charset="77"/>
                        </a:rPr>
                      </a:br>
                      <a:r>
                        <a:rPr lang="en-US" sz="800" b="0" i="0" dirty="0">
                          <a:effectLst/>
                          <a:latin typeface="DM Sans" pitchFamily="2" charset="77"/>
                        </a:rPr>
                        <a:t>(janitors, maids, landscapers)</a:t>
                      </a:r>
                      <a:endParaRPr lang="en-US" sz="9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7674780"/>
                  </a:ext>
                </a:extLst>
              </a:tr>
              <a:tr h="365760">
                <a:tc>
                  <a:txBody>
                    <a:bodyPr/>
                    <a:lstStyle/>
                    <a:p>
                      <a:pPr marL="0" marR="0">
                        <a:lnSpc>
                          <a:spcPct val="100000"/>
                        </a:lnSpc>
                        <a:spcBef>
                          <a:spcPts val="0"/>
                        </a:spcBef>
                        <a:spcAft>
                          <a:spcPts val="0"/>
                        </a:spcAft>
                      </a:pPr>
                      <a:r>
                        <a:rPr lang="en-US" sz="900" b="1" i="0" dirty="0">
                          <a:solidFill>
                            <a:schemeClr val="accent5">
                              <a:lumMod val="50000"/>
                            </a:schemeClr>
                          </a:solidFill>
                          <a:effectLst/>
                          <a:latin typeface="DM Sans" pitchFamily="2" charset="77"/>
                        </a:rPr>
                        <a:t>CONSTRUCTION</a:t>
                      </a:r>
                      <a:br>
                        <a:rPr lang="en-US" sz="900" b="0" i="0" dirty="0">
                          <a:effectLst/>
                          <a:latin typeface="DM Sans" pitchFamily="2" charset="77"/>
                        </a:rPr>
                      </a:br>
                      <a:r>
                        <a:rPr lang="en-US" sz="800" b="0" i="0" dirty="0">
                          <a:effectLst/>
                          <a:latin typeface="DM Sans" pitchFamily="2" charset="77"/>
                        </a:rPr>
                        <a:t>(laborers, carpenters, painters)</a:t>
                      </a:r>
                      <a:endParaRPr lang="en-US" sz="900" b="0" i="0" dirty="0">
                        <a:effectLst/>
                        <a:latin typeface="DM Sans" pitchFamily="2" charset="77"/>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3537042"/>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5183BE">
                              <a:lumMod val="50000"/>
                            </a:srgbClr>
                          </a:solidFill>
                          <a:effectLst/>
                          <a:uLnTx/>
                          <a:uFillTx/>
                          <a:latin typeface="DM Sans" pitchFamily="2" charset="77"/>
                          <a:ea typeface="+mn-ea"/>
                          <a:cs typeface="+mn-cs"/>
                        </a:rPr>
                        <a:t>PERSONAL CARE AND SERVICES</a:t>
                      </a:r>
                      <a:br>
                        <a:rPr kumimoji="0" lang="en-US" sz="900" b="0" i="0" u="none" strike="noStrike" kern="1200" cap="none" spc="0" normalizeH="0" baseline="0" noProof="0" dirty="0">
                          <a:ln>
                            <a:noFill/>
                          </a:ln>
                          <a:solidFill>
                            <a:srgbClr val="000000"/>
                          </a:solidFill>
                          <a:effectLst/>
                          <a:uLnTx/>
                          <a:uFillTx/>
                          <a:latin typeface="DM Sans" pitchFamily="2" charset="77"/>
                          <a:ea typeface="+mn-ea"/>
                          <a:cs typeface="+mn-cs"/>
                        </a:rPr>
                      </a:br>
                      <a:r>
                        <a:rPr kumimoji="0" lang="en-US" sz="800" b="0" i="0" u="none" strike="noStrike" kern="1200" cap="none" spc="0" normalizeH="0" baseline="0" noProof="0" dirty="0">
                          <a:ln>
                            <a:noFill/>
                          </a:ln>
                          <a:solidFill>
                            <a:srgbClr val="000000"/>
                          </a:solidFill>
                          <a:effectLst/>
                          <a:uLnTx/>
                          <a:uFillTx/>
                          <a:latin typeface="DM Sans" pitchFamily="2" charset="77"/>
                          <a:ea typeface="+mn-ea"/>
                          <a:cs typeface="+mn-cs"/>
                        </a:rPr>
                        <a:t>(childcare workers, nail technicians, hairstylists) </a:t>
                      </a:r>
                      <a:endParaRPr lang="en-US" sz="900" b="0" i="0" dirty="0">
                        <a:effectLst/>
                        <a:latin typeface="DM Sans" pitchFamily="2" charset="77"/>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5827936"/>
                  </a:ext>
                </a:extLst>
              </a:tr>
            </a:tbl>
          </a:graphicData>
        </a:graphic>
      </p:graphicFrame>
      <p:sp>
        <p:nvSpPr>
          <p:cNvPr id="25" name="Rectangle 24">
            <a:extLst>
              <a:ext uri="{FF2B5EF4-FFF2-40B4-BE49-F238E27FC236}">
                <a16:creationId xmlns:a16="http://schemas.microsoft.com/office/drawing/2014/main" id="{884B0254-FD79-41B9-A86D-9F43C23AF706}"/>
              </a:ext>
            </a:extLst>
          </p:cNvPr>
          <p:cNvSpPr/>
          <p:nvPr/>
        </p:nvSpPr>
        <p:spPr>
          <a:xfrm>
            <a:off x="457200" y="5911974"/>
            <a:ext cx="8229600" cy="466794"/>
          </a:xfrm>
          <a:prstGeom prst="rect">
            <a:avLst/>
          </a:prstGeom>
        </p:spPr>
        <p:txBody>
          <a:bodyPr wrap="square" lIns="0" rIns="0" anchor="b" anchorCtr="0">
            <a:spAutoFit/>
          </a:bodyPr>
          <a:lstStyle/>
          <a:p>
            <a:pPr lvl="0">
              <a:spcBef>
                <a:spcPts val="200"/>
              </a:spcBef>
            </a:pPr>
            <a:r>
              <a:rPr lang="en-US" sz="700" cap="small" dirty="0">
                <a:solidFill>
                  <a:srgbClr val="000000"/>
                </a:solidFill>
                <a:latin typeface="+mn-lt"/>
              </a:rPr>
              <a:t>sources</a:t>
            </a:r>
            <a:r>
              <a:rPr lang="en-US" sz="700" dirty="0">
                <a:solidFill>
                  <a:srgbClr val="000000"/>
                </a:solidFill>
                <a:latin typeface="+mn-lt"/>
              </a:rPr>
              <a:t>: Authors’ calculations using the American Community Survey (ACS) 2019 1-Year Public Use Microdata Samples.  </a:t>
            </a:r>
          </a:p>
          <a:p>
            <a:pPr lvl="0">
              <a:spcBef>
                <a:spcPts val="200"/>
              </a:spcBef>
            </a:pPr>
            <a:r>
              <a:rPr lang="en-US" sz="700" dirty="0">
                <a:solidFill>
                  <a:srgbClr val="000000"/>
                </a:solidFill>
                <a:latin typeface="+mn-lt"/>
              </a:rPr>
              <a:t>Note: As of the date of this publications, the 2020 ACS  1-year estimates have not yet been released, and the number of low-income workers by industry may have shifted since 2019.</a:t>
            </a:r>
          </a:p>
          <a:p>
            <a:pPr lvl="0">
              <a:spcBef>
                <a:spcPts val="200"/>
              </a:spcBef>
            </a:pPr>
            <a:r>
              <a:rPr lang="en-US" sz="700" dirty="0">
                <a:solidFill>
                  <a:srgbClr val="000000"/>
                </a:solidFill>
                <a:latin typeface="+mn-lt"/>
              </a:rPr>
              <a:t>Kaiser Family Foundation. Distribution of the Nonelderly with Medicaid by Family Work Status, 2019. Accessed at: </a:t>
            </a:r>
            <a:r>
              <a:rPr lang="en-US" sz="700" dirty="0">
                <a:solidFill>
                  <a:srgbClr val="000000"/>
                </a:solidFill>
                <a:latin typeface="+mn-lt"/>
                <a:hlinkClick r:id="rId3">
                  <a:extLst>
                    <a:ext uri="{A12FA001-AC4F-418D-AE19-62706E023703}">
                      <ahyp:hlinkClr xmlns:ahyp="http://schemas.microsoft.com/office/drawing/2018/hyperlinkcolor" val="tx"/>
                    </a:ext>
                  </a:extLst>
                </a:hlinkClick>
              </a:rPr>
              <a:t>Distribution of the Nonelderly with Medicaid by Family Work Status | KFF</a:t>
            </a:r>
            <a:r>
              <a:rPr lang="en-US" sz="700" dirty="0">
                <a:solidFill>
                  <a:srgbClr val="000000"/>
                </a:solidFill>
                <a:latin typeface="+mn-lt"/>
              </a:rPr>
              <a:t>. </a:t>
            </a:r>
          </a:p>
        </p:txBody>
      </p:sp>
      <p:sp>
        <p:nvSpPr>
          <p:cNvPr id="2" name="Title 1">
            <a:extLst>
              <a:ext uri="{FF2B5EF4-FFF2-40B4-BE49-F238E27FC236}">
                <a16:creationId xmlns:a16="http://schemas.microsoft.com/office/drawing/2014/main" id="{6BEBB75F-F140-4BCF-A6D8-64C3BA2C20B0}"/>
              </a:ext>
            </a:extLst>
          </p:cNvPr>
          <p:cNvSpPr>
            <a:spLocks noGrp="1"/>
          </p:cNvSpPr>
          <p:nvPr>
            <p:ph type="title"/>
          </p:nvPr>
        </p:nvSpPr>
        <p:spPr/>
        <p:txBody>
          <a:bodyPr/>
          <a:lstStyle/>
          <a:p>
            <a:r>
              <a:rPr lang="en-US"/>
              <a:t>MASSHEALTH PLAYS A KEY ROLE IN SUPPORTING THE LOW-INCOME WORKFORCE</a:t>
            </a:r>
          </a:p>
        </p:txBody>
      </p:sp>
      <p:sp>
        <p:nvSpPr>
          <p:cNvPr id="4" name="Slide Number Placeholder 3">
            <a:extLst>
              <a:ext uri="{FF2B5EF4-FFF2-40B4-BE49-F238E27FC236}">
                <a16:creationId xmlns:a16="http://schemas.microsoft.com/office/drawing/2014/main" id="{7143BF30-70E0-4A41-B16C-02D6F79A697B}"/>
              </a:ext>
            </a:extLst>
          </p:cNvPr>
          <p:cNvSpPr>
            <a:spLocks noGrp="1"/>
          </p:cNvSpPr>
          <p:nvPr>
            <p:ph type="sldNum" sz="quarter" idx="10"/>
          </p:nvPr>
        </p:nvSpPr>
        <p:spPr>
          <a:xfrm>
            <a:off x="8747125" y="6583613"/>
            <a:ext cx="396875" cy="296863"/>
          </a:xfrm>
        </p:spPr>
        <p:txBody>
          <a:bodyPr/>
          <a:lstStyle/>
          <a:p>
            <a:fld id="{602304DC-BD07-407C-970E-19B247DFBB9A}" type="slidenum">
              <a:rPr lang="en-US" smtClean="0"/>
              <a:pPr/>
              <a:t>16</a:t>
            </a:fld>
            <a:endParaRPr lang="en-US" dirty="0"/>
          </a:p>
        </p:txBody>
      </p:sp>
      <p:graphicFrame>
        <p:nvGraphicFramePr>
          <p:cNvPr id="12" name="Chart 11">
            <a:extLst>
              <a:ext uri="{FF2B5EF4-FFF2-40B4-BE49-F238E27FC236}">
                <a16:creationId xmlns:a16="http://schemas.microsoft.com/office/drawing/2014/main" id="{CF05B09E-49EA-4907-8DE8-FA9DBF8DE4D4}"/>
              </a:ext>
            </a:extLst>
          </p:cNvPr>
          <p:cNvGraphicFramePr/>
          <p:nvPr>
            <p:extLst>
              <p:ext uri="{D42A27DB-BD31-4B8C-83A1-F6EECF244321}">
                <p14:modId xmlns:p14="http://schemas.microsoft.com/office/powerpoint/2010/main" val="1907013516"/>
              </p:ext>
            </p:extLst>
          </p:nvPr>
        </p:nvGraphicFramePr>
        <p:xfrm>
          <a:off x="6222999" y="1923384"/>
          <a:ext cx="2524126" cy="3337733"/>
        </p:xfrm>
        <a:graphic>
          <a:graphicData uri="http://schemas.openxmlformats.org/drawingml/2006/chart">
            <c:chart xmlns:c="http://schemas.openxmlformats.org/drawingml/2006/chart" xmlns:r="http://schemas.openxmlformats.org/officeDocument/2006/relationships" r:id="rId4"/>
          </a:graphicData>
        </a:graphic>
      </p:graphicFrame>
      <p:sp>
        <p:nvSpPr>
          <p:cNvPr id="17" name="Content Placeholder 6">
            <a:extLst>
              <a:ext uri="{FF2B5EF4-FFF2-40B4-BE49-F238E27FC236}">
                <a16:creationId xmlns:a16="http://schemas.microsoft.com/office/drawing/2014/main" id="{C34EA70E-82E4-44AF-810A-3657796B756C}"/>
              </a:ext>
            </a:extLst>
          </p:cNvPr>
          <p:cNvSpPr txBox="1">
            <a:spLocks/>
          </p:cNvSpPr>
          <p:nvPr/>
        </p:nvSpPr>
        <p:spPr bwMode="auto">
          <a:xfrm>
            <a:off x="457201" y="1504471"/>
            <a:ext cx="2505074" cy="69913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171450" indent="-171450"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398463" indent="-171450" algn="l" rtl="0" eaLnBrk="0" fontAlgn="base" hangingPunct="0">
              <a:spcBef>
                <a:spcPct val="20000"/>
              </a:spcBef>
              <a:spcAft>
                <a:spcPct val="0"/>
              </a:spcAft>
              <a:buClr>
                <a:schemeClr val="tx2"/>
              </a:buClr>
              <a:buChar char="–"/>
              <a:defRPr sz="1400">
                <a:solidFill>
                  <a:schemeClr val="tx1"/>
                </a:solidFill>
                <a:latin typeface="+mn-lt"/>
                <a:cs typeface="+mn-cs"/>
              </a:defRPr>
            </a:lvl2pPr>
            <a:lvl3pPr marL="569913" indent="-107950"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br>
              <a:rPr lang="en-US" sz="1400" kern="0" dirty="0"/>
            </a:br>
            <a:r>
              <a:rPr lang="en-US" sz="1400" b="1" kern="0" dirty="0">
                <a:solidFill>
                  <a:schemeClr val="accent5">
                    <a:lumMod val="75000"/>
                  </a:schemeClr>
                </a:solidFill>
              </a:rPr>
              <a:t>Three quarters </a:t>
            </a:r>
            <a:r>
              <a:rPr lang="en-US" sz="1400" kern="0" dirty="0"/>
              <a:t>of</a:t>
            </a:r>
            <a:br>
              <a:rPr lang="en-US" sz="1400" kern="0" dirty="0"/>
            </a:br>
            <a:r>
              <a:rPr lang="en-US" sz="1400" kern="0" dirty="0"/>
              <a:t>non-elderly MassHealth members live </a:t>
            </a:r>
            <a:br>
              <a:rPr lang="en-US" sz="1400" kern="0" dirty="0"/>
            </a:br>
            <a:r>
              <a:rPr lang="en-US" sz="1400" kern="0" dirty="0"/>
              <a:t>in working </a:t>
            </a:r>
            <a:br>
              <a:rPr lang="en-US" sz="1400" kern="0" dirty="0"/>
            </a:br>
            <a:r>
              <a:rPr lang="en-US" sz="1400" kern="0" dirty="0"/>
              <a:t>families. </a:t>
            </a:r>
          </a:p>
        </p:txBody>
      </p:sp>
      <p:sp>
        <p:nvSpPr>
          <p:cNvPr id="29" name="TextBox 28">
            <a:extLst>
              <a:ext uri="{FF2B5EF4-FFF2-40B4-BE49-F238E27FC236}">
                <a16:creationId xmlns:a16="http://schemas.microsoft.com/office/drawing/2014/main" id="{171034FB-50FA-4CF3-A9ED-702676CC62E7}"/>
              </a:ext>
            </a:extLst>
          </p:cNvPr>
          <p:cNvSpPr txBox="1"/>
          <p:nvPr/>
        </p:nvSpPr>
        <p:spPr>
          <a:xfrm>
            <a:off x="6423025" y="5289339"/>
            <a:ext cx="2124074" cy="215444"/>
          </a:xfrm>
          <a:prstGeom prst="rect">
            <a:avLst/>
          </a:prstGeom>
          <a:noFill/>
        </p:spPr>
        <p:txBody>
          <a:bodyPr wrap="square" rtlCol="0">
            <a:spAutoFit/>
          </a:bodyPr>
          <a:lstStyle/>
          <a:p>
            <a:pPr algn="ctr"/>
            <a:r>
              <a:rPr lang="en-US" sz="800" b="1" dirty="0">
                <a:latin typeface="+mn-lt"/>
              </a:rPr>
              <a:t>NUMBER OF WORKERS (THOUSANDS)</a:t>
            </a:r>
          </a:p>
        </p:txBody>
      </p:sp>
      <p:sp>
        <p:nvSpPr>
          <p:cNvPr id="18" name="Content Placeholder 6">
            <a:extLst>
              <a:ext uri="{FF2B5EF4-FFF2-40B4-BE49-F238E27FC236}">
                <a16:creationId xmlns:a16="http://schemas.microsoft.com/office/drawing/2014/main" id="{4ADC89C2-AEF3-4339-A8A2-67E9DB81F74B}"/>
              </a:ext>
            </a:extLst>
          </p:cNvPr>
          <p:cNvSpPr txBox="1">
            <a:spLocks/>
          </p:cNvSpPr>
          <p:nvPr/>
        </p:nvSpPr>
        <p:spPr bwMode="auto">
          <a:xfrm>
            <a:off x="3327466" y="1504471"/>
            <a:ext cx="4937760" cy="69913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171450" indent="-171450"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398463" indent="-171450" algn="l" rtl="0" eaLnBrk="0" fontAlgn="base" hangingPunct="0">
              <a:spcBef>
                <a:spcPct val="20000"/>
              </a:spcBef>
              <a:spcAft>
                <a:spcPct val="0"/>
              </a:spcAft>
              <a:buClr>
                <a:schemeClr val="tx2"/>
              </a:buClr>
              <a:buChar char="–"/>
              <a:defRPr sz="1400">
                <a:solidFill>
                  <a:schemeClr val="tx1"/>
                </a:solidFill>
                <a:latin typeface="+mn-lt"/>
                <a:cs typeface="+mn-cs"/>
              </a:defRPr>
            </a:lvl2pPr>
            <a:lvl3pPr marL="569913" indent="-107950"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400" kern="0" dirty="0"/>
              <a:t>MassHealth provides health insurance coverage to </a:t>
            </a:r>
            <a:br>
              <a:rPr lang="en-US" sz="1400" kern="0" dirty="0"/>
            </a:br>
            <a:r>
              <a:rPr lang="en-US" sz="1400" kern="0" dirty="0"/>
              <a:t>low-income workers across a </a:t>
            </a:r>
            <a:r>
              <a:rPr lang="en-US" sz="1400" b="1" kern="0" dirty="0">
                <a:solidFill>
                  <a:schemeClr val="accent5">
                    <a:lumMod val="75000"/>
                  </a:schemeClr>
                </a:solidFill>
              </a:rPr>
              <a:t>wide range of industries</a:t>
            </a:r>
            <a:r>
              <a:rPr lang="en-US" sz="1400" kern="0" dirty="0"/>
              <a:t>:</a:t>
            </a:r>
          </a:p>
        </p:txBody>
      </p:sp>
      <p:grpSp>
        <p:nvGrpSpPr>
          <p:cNvPr id="42" name="Graphic 5" descr="Family with two children">
            <a:extLst>
              <a:ext uri="{FF2B5EF4-FFF2-40B4-BE49-F238E27FC236}">
                <a16:creationId xmlns:a16="http://schemas.microsoft.com/office/drawing/2014/main" id="{B120DD2D-140A-4645-89C3-496EF5482778}"/>
              </a:ext>
            </a:extLst>
          </p:cNvPr>
          <p:cNvGrpSpPr/>
          <p:nvPr/>
        </p:nvGrpSpPr>
        <p:grpSpPr>
          <a:xfrm>
            <a:off x="2221247" y="3222375"/>
            <a:ext cx="516431" cy="516431"/>
            <a:chOff x="946785" y="3850797"/>
            <a:chExt cx="914400" cy="914400"/>
          </a:xfrm>
          <a:solidFill>
            <a:schemeClr val="accent5"/>
          </a:solidFill>
        </p:grpSpPr>
        <p:sp>
          <p:nvSpPr>
            <p:cNvPr id="43" name="Freeform: Shape 42">
              <a:extLst>
                <a:ext uri="{FF2B5EF4-FFF2-40B4-BE49-F238E27FC236}">
                  <a16:creationId xmlns:a16="http://schemas.microsoft.com/office/drawing/2014/main" id="{5C5E3328-0E13-480A-B4D6-B95716807BA3}"/>
                </a:ext>
              </a:extLst>
            </p:cNvPr>
            <p:cNvSpPr/>
            <p:nvPr/>
          </p:nvSpPr>
          <p:spPr>
            <a:xfrm>
              <a:off x="146113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dirty="0">
                <a:latin typeface="+mn-lt"/>
              </a:endParaRPr>
            </a:p>
          </p:txBody>
        </p:sp>
        <p:sp>
          <p:nvSpPr>
            <p:cNvPr id="44" name="Freeform: Shape 43">
              <a:extLst>
                <a:ext uri="{FF2B5EF4-FFF2-40B4-BE49-F238E27FC236}">
                  <a16:creationId xmlns:a16="http://schemas.microsoft.com/office/drawing/2014/main" id="{6C0CE23C-0EE9-46C3-A9A1-EE2066ACA3AC}"/>
                </a:ext>
              </a:extLst>
            </p:cNvPr>
            <p:cNvSpPr/>
            <p:nvPr/>
          </p:nvSpPr>
          <p:spPr>
            <a:xfrm>
              <a:off x="168021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dirty="0">
                <a:latin typeface="+mn-lt"/>
              </a:endParaRPr>
            </a:p>
          </p:txBody>
        </p:sp>
        <p:sp>
          <p:nvSpPr>
            <p:cNvPr id="45" name="Freeform: Shape 44">
              <a:extLst>
                <a:ext uri="{FF2B5EF4-FFF2-40B4-BE49-F238E27FC236}">
                  <a16:creationId xmlns:a16="http://schemas.microsoft.com/office/drawing/2014/main" id="{2653505B-E083-465B-99A2-3CB3493E0326}"/>
                </a:ext>
              </a:extLst>
            </p:cNvPr>
            <p:cNvSpPr/>
            <p:nvPr/>
          </p:nvSpPr>
          <p:spPr>
            <a:xfrm>
              <a:off x="125158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dirty="0">
                <a:latin typeface="+mn-lt"/>
              </a:endParaRPr>
            </a:p>
          </p:txBody>
        </p:sp>
        <p:sp>
          <p:nvSpPr>
            <p:cNvPr id="46" name="Freeform: Shape 45">
              <a:extLst>
                <a:ext uri="{FF2B5EF4-FFF2-40B4-BE49-F238E27FC236}">
                  <a16:creationId xmlns:a16="http://schemas.microsoft.com/office/drawing/2014/main" id="{3B727FE1-F4E1-4888-8856-ADECC30F27CD}"/>
                </a:ext>
              </a:extLst>
            </p:cNvPr>
            <p:cNvSpPr/>
            <p:nvPr/>
          </p:nvSpPr>
          <p:spPr>
            <a:xfrm>
              <a:off x="105156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dirty="0">
                <a:latin typeface="+mn-lt"/>
              </a:endParaRPr>
            </a:p>
          </p:txBody>
        </p:sp>
        <p:sp>
          <p:nvSpPr>
            <p:cNvPr id="47" name="Freeform: Shape 46">
              <a:extLst>
                <a:ext uri="{FF2B5EF4-FFF2-40B4-BE49-F238E27FC236}">
                  <a16:creationId xmlns:a16="http://schemas.microsoft.com/office/drawing/2014/main" id="{F8C1301B-ABFA-467C-A815-EFABBDD639FB}"/>
                </a:ext>
              </a:extLst>
            </p:cNvPr>
            <p:cNvSpPr/>
            <p:nvPr/>
          </p:nvSpPr>
          <p:spPr>
            <a:xfrm>
              <a:off x="985083" y="4136547"/>
              <a:ext cx="828675" cy="457200"/>
            </a:xfrm>
            <a:custGeom>
              <a:avLst/>
              <a:gdLst>
                <a:gd name="connsiteX0" fmla="*/ 836097 w 828675"/>
                <a:gd name="connsiteY0" fmla="*/ 325755 h 457200"/>
                <a:gd name="connsiteX1" fmla="*/ 802759 w 828675"/>
                <a:gd name="connsiteY1" fmla="*/ 246698 h 457200"/>
                <a:gd name="connsiteX2" fmla="*/ 753229 w 828675"/>
                <a:gd name="connsiteY2" fmla="*/ 212408 h 457200"/>
                <a:gd name="connsiteX3" fmla="*/ 733227 w 828675"/>
                <a:gd name="connsiteY3" fmla="*/ 209550 h 457200"/>
                <a:gd name="connsiteX4" fmla="*/ 696079 w 828675"/>
                <a:gd name="connsiteY4" fmla="*/ 218123 h 457200"/>
                <a:gd name="connsiteX5" fmla="*/ 637977 w 828675"/>
                <a:gd name="connsiteY5" fmla="*/ 177165 h 457200"/>
                <a:gd name="connsiteX6" fmla="*/ 603687 w 828675"/>
                <a:gd name="connsiteY6" fmla="*/ 34290 h 457200"/>
                <a:gd name="connsiteX7" fmla="*/ 597019 w 828675"/>
                <a:gd name="connsiteY7" fmla="*/ 23813 h 457200"/>
                <a:gd name="connsiteX8" fmla="*/ 557967 w 828675"/>
                <a:gd name="connsiteY8" fmla="*/ 4763 h 457200"/>
                <a:gd name="connsiteX9" fmla="*/ 523677 w 828675"/>
                <a:gd name="connsiteY9" fmla="*/ 0 h 457200"/>
                <a:gd name="connsiteX10" fmla="*/ 490339 w 828675"/>
                <a:gd name="connsiteY10" fmla="*/ 4763 h 457200"/>
                <a:gd name="connsiteX11" fmla="*/ 451287 w 828675"/>
                <a:gd name="connsiteY11" fmla="*/ 23813 h 457200"/>
                <a:gd name="connsiteX12" fmla="*/ 444619 w 828675"/>
                <a:gd name="connsiteY12" fmla="*/ 34290 h 457200"/>
                <a:gd name="connsiteX13" fmla="*/ 418902 w 828675"/>
                <a:gd name="connsiteY13" fmla="*/ 137160 h 457200"/>
                <a:gd name="connsiteX14" fmla="*/ 394137 w 828675"/>
                <a:gd name="connsiteY14" fmla="*/ 34290 h 457200"/>
                <a:gd name="connsiteX15" fmla="*/ 387469 w 828675"/>
                <a:gd name="connsiteY15" fmla="*/ 23813 h 457200"/>
                <a:gd name="connsiteX16" fmla="*/ 348417 w 828675"/>
                <a:gd name="connsiteY16" fmla="*/ 4763 h 457200"/>
                <a:gd name="connsiteX17" fmla="*/ 314127 w 828675"/>
                <a:gd name="connsiteY17" fmla="*/ 0 h 457200"/>
                <a:gd name="connsiteX18" fmla="*/ 280789 w 828675"/>
                <a:gd name="connsiteY18" fmla="*/ 4763 h 457200"/>
                <a:gd name="connsiteX19" fmla="*/ 241737 w 828675"/>
                <a:gd name="connsiteY19" fmla="*/ 23813 h 457200"/>
                <a:gd name="connsiteX20" fmla="*/ 235069 w 828675"/>
                <a:gd name="connsiteY20" fmla="*/ 34290 h 457200"/>
                <a:gd name="connsiteX21" fmla="*/ 200779 w 828675"/>
                <a:gd name="connsiteY21" fmla="*/ 177165 h 457200"/>
                <a:gd name="connsiteX22" fmla="*/ 142677 w 828675"/>
                <a:gd name="connsiteY22" fmla="*/ 218123 h 457200"/>
                <a:gd name="connsiteX23" fmla="*/ 104577 w 828675"/>
                <a:gd name="connsiteY23" fmla="*/ 209550 h 457200"/>
                <a:gd name="connsiteX24" fmla="*/ 84574 w 828675"/>
                <a:gd name="connsiteY24" fmla="*/ 212408 h 457200"/>
                <a:gd name="connsiteX25" fmla="*/ 35044 w 828675"/>
                <a:gd name="connsiteY25" fmla="*/ 246698 h 457200"/>
                <a:gd name="connsiteX26" fmla="*/ 1707 w 828675"/>
                <a:gd name="connsiteY26" fmla="*/ 325755 h 457200"/>
                <a:gd name="connsiteX27" fmla="*/ 7422 w 828675"/>
                <a:gd name="connsiteY27" fmla="*/ 349567 h 457200"/>
                <a:gd name="connsiteX28" fmla="*/ 18852 w 828675"/>
                <a:gd name="connsiteY28" fmla="*/ 352425 h 457200"/>
                <a:gd name="connsiteX29" fmla="*/ 35997 w 828675"/>
                <a:gd name="connsiteY29" fmla="*/ 340995 h 457200"/>
                <a:gd name="connsiteX30" fmla="*/ 56952 w 828675"/>
                <a:gd name="connsiteY30" fmla="*/ 291465 h 457200"/>
                <a:gd name="connsiteX31" fmla="*/ 56952 w 828675"/>
                <a:gd name="connsiteY31" fmla="*/ 342900 h 457200"/>
                <a:gd name="connsiteX32" fmla="*/ 56952 w 828675"/>
                <a:gd name="connsiteY32" fmla="*/ 457200 h 457200"/>
                <a:gd name="connsiteX33" fmla="*/ 95052 w 828675"/>
                <a:gd name="connsiteY33" fmla="*/ 457200 h 457200"/>
                <a:gd name="connsiteX34" fmla="*/ 95052 w 828675"/>
                <a:gd name="connsiteY34" fmla="*/ 342900 h 457200"/>
                <a:gd name="connsiteX35" fmla="*/ 114102 w 828675"/>
                <a:gd name="connsiteY35" fmla="*/ 342900 h 457200"/>
                <a:gd name="connsiteX36" fmla="*/ 114102 w 828675"/>
                <a:gd name="connsiteY36" fmla="*/ 457200 h 457200"/>
                <a:gd name="connsiteX37" fmla="*/ 152202 w 828675"/>
                <a:gd name="connsiteY37" fmla="*/ 457200 h 457200"/>
                <a:gd name="connsiteX38" fmla="*/ 152202 w 828675"/>
                <a:gd name="connsiteY38" fmla="*/ 257175 h 457200"/>
                <a:gd name="connsiteX39" fmla="*/ 153154 w 828675"/>
                <a:gd name="connsiteY39" fmla="*/ 257175 h 457200"/>
                <a:gd name="connsiteX40" fmla="*/ 228402 w 828675"/>
                <a:gd name="connsiteY40" fmla="*/ 204788 h 457200"/>
                <a:gd name="connsiteX41" fmla="*/ 236022 w 828675"/>
                <a:gd name="connsiteY41" fmla="*/ 193358 h 457200"/>
                <a:gd name="connsiteX42" fmla="*/ 266502 w 828675"/>
                <a:gd name="connsiteY42" fmla="*/ 66675 h 457200"/>
                <a:gd name="connsiteX43" fmla="*/ 266502 w 828675"/>
                <a:gd name="connsiteY43" fmla="*/ 457200 h 457200"/>
                <a:gd name="connsiteX44" fmla="*/ 304602 w 828675"/>
                <a:gd name="connsiteY44" fmla="*/ 457200 h 457200"/>
                <a:gd name="connsiteX45" fmla="*/ 304602 w 828675"/>
                <a:gd name="connsiteY45" fmla="*/ 238125 h 457200"/>
                <a:gd name="connsiteX46" fmla="*/ 323652 w 828675"/>
                <a:gd name="connsiteY46" fmla="*/ 238125 h 457200"/>
                <a:gd name="connsiteX47" fmla="*/ 323652 w 828675"/>
                <a:gd name="connsiteY47" fmla="*/ 457200 h 457200"/>
                <a:gd name="connsiteX48" fmla="*/ 361752 w 828675"/>
                <a:gd name="connsiteY48" fmla="*/ 457200 h 457200"/>
                <a:gd name="connsiteX49" fmla="*/ 361752 w 828675"/>
                <a:gd name="connsiteY49" fmla="*/ 66675 h 457200"/>
                <a:gd name="connsiteX50" fmla="*/ 400804 w 828675"/>
                <a:gd name="connsiteY50" fmla="*/ 223838 h 457200"/>
                <a:gd name="connsiteX51" fmla="*/ 418902 w 828675"/>
                <a:gd name="connsiteY51" fmla="*/ 238125 h 457200"/>
                <a:gd name="connsiteX52" fmla="*/ 436999 w 828675"/>
                <a:gd name="connsiteY52" fmla="*/ 223838 h 457200"/>
                <a:gd name="connsiteX53" fmla="*/ 476052 w 828675"/>
                <a:gd name="connsiteY53" fmla="*/ 66675 h 457200"/>
                <a:gd name="connsiteX54" fmla="*/ 476052 w 828675"/>
                <a:gd name="connsiteY54" fmla="*/ 146685 h 457200"/>
                <a:gd name="connsiteX55" fmla="*/ 442714 w 828675"/>
                <a:gd name="connsiteY55" fmla="*/ 285750 h 457200"/>
                <a:gd name="connsiteX56" fmla="*/ 476052 w 828675"/>
                <a:gd name="connsiteY56" fmla="*/ 285750 h 457200"/>
                <a:gd name="connsiteX57" fmla="*/ 476052 w 828675"/>
                <a:gd name="connsiteY57" fmla="*/ 457200 h 457200"/>
                <a:gd name="connsiteX58" fmla="*/ 514152 w 828675"/>
                <a:gd name="connsiteY58" fmla="*/ 457200 h 457200"/>
                <a:gd name="connsiteX59" fmla="*/ 514152 w 828675"/>
                <a:gd name="connsiteY59" fmla="*/ 285750 h 457200"/>
                <a:gd name="connsiteX60" fmla="*/ 533202 w 828675"/>
                <a:gd name="connsiteY60" fmla="*/ 285750 h 457200"/>
                <a:gd name="connsiteX61" fmla="*/ 533202 w 828675"/>
                <a:gd name="connsiteY61" fmla="*/ 457200 h 457200"/>
                <a:gd name="connsiteX62" fmla="*/ 571302 w 828675"/>
                <a:gd name="connsiteY62" fmla="*/ 457200 h 457200"/>
                <a:gd name="connsiteX63" fmla="*/ 571302 w 828675"/>
                <a:gd name="connsiteY63" fmla="*/ 285750 h 457200"/>
                <a:gd name="connsiteX64" fmla="*/ 604639 w 828675"/>
                <a:gd name="connsiteY64" fmla="*/ 285750 h 457200"/>
                <a:gd name="connsiteX65" fmla="*/ 571302 w 828675"/>
                <a:gd name="connsiteY65" fmla="*/ 146685 h 457200"/>
                <a:gd name="connsiteX66" fmla="*/ 571302 w 828675"/>
                <a:gd name="connsiteY66" fmla="*/ 66675 h 457200"/>
                <a:gd name="connsiteX67" fmla="*/ 602734 w 828675"/>
                <a:gd name="connsiteY67" fmla="*/ 193358 h 457200"/>
                <a:gd name="connsiteX68" fmla="*/ 610354 w 828675"/>
                <a:gd name="connsiteY68" fmla="*/ 204788 h 457200"/>
                <a:gd name="connsiteX69" fmla="*/ 686554 w 828675"/>
                <a:gd name="connsiteY69" fmla="*/ 258127 h 457200"/>
                <a:gd name="connsiteX70" fmla="*/ 686554 w 828675"/>
                <a:gd name="connsiteY70" fmla="*/ 317183 h 457200"/>
                <a:gd name="connsiteX71" fmla="*/ 666552 w 828675"/>
                <a:gd name="connsiteY71" fmla="*/ 371475 h 457200"/>
                <a:gd name="connsiteX72" fmla="*/ 685602 w 828675"/>
                <a:gd name="connsiteY72" fmla="*/ 371475 h 457200"/>
                <a:gd name="connsiteX73" fmla="*/ 685602 w 828675"/>
                <a:gd name="connsiteY73" fmla="*/ 457200 h 457200"/>
                <a:gd name="connsiteX74" fmla="*/ 723702 w 828675"/>
                <a:gd name="connsiteY74" fmla="*/ 457200 h 457200"/>
                <a:gd name="connsiteX75" fmla="*/ 723702 w 828675"/>
                <a:gd name="connsiteY75" fmla="*/ 371475 h 457200"/>
                <a:gd name="connsiteX76" fmla="*/ 742752 w 828675"/>
                <a:gd name="connsiteY76" fmla="*/ 371475 h 457200"/>
                <a:gd name="connsiteX77" fmla="*/ 742752 w 828675"/>
                <a:gd name="connsiteY77" fmla="*/ 457200 h 457200"/>
                <a:gd name="connsiteX78" fmla="*/ 780852 w 828675"/>
                <a:gd name="connsiteY78" fmla="*/ 457200 h 457200"/>
                <a:gd name="connsiteX79" fmla="*/ 780852 w 828675"/>
                <a:gd name="connsiteY79" fmla="*/ 371475 h 457200"/>
                <a:gd name="connsiteX80" fmla="*/ 799902 w 828675"/>
                <a:gd name="connsiteY80" fmla="*/ 371475 h 457200"/>
                <a:gd name="connsiteX81" fmla="*/ 781804 w 828675"/>
                <a:gd name="connsiteY81" fmla="*/ 320993 h 457200"/>
                <a:gd name="connsiteX82" fmla="*/ 781804 w 828675"/>
                <a:gd name="connsiteY82" fmla="*/ 291465 h 457200"/>
                <a:gd name="connsiteX83" fmla="*/ 802759 w 828675"/>
                <a:gd name="connsiteY83" fmla="*/ 340995 h 457200"/>
                <a:gd name="connsiteX84" fmla="*/ 819904 w 828675"/>
                <a:gd name="connsiteY84" fmla="*/ 352425 h 457200"/>
                <a:gd name="connsiteX85" fmla="*/ 831334 w 828675"/>
                <a:gd name="connsiteY85" fmla="*/ 348615 h 457200"/>
                <a:gd name="connsiteX86" fmla="*/ 836097 w 828675"/>
                <a:gd name="connsiteY86" fmla="*/ 3257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28675" h="457200">
                  <a:moveTo>
                    <a:pt x="836097" y="325755"/>
                  </a:moveTo>
                  <a:lnTo>
                    <a:pt x="802759" y="246698"/>
                  </a:lnTo>
                  <a:cubicBezTo>
                    <a:pt x="791329" y="230505"/>
                    <a:pt x="773232" y="218123"/>
                    <a:pt x="753229" y="212408"/>
                  </a:cubicBezTo>
                  <a:cubicBezTo>
                    <a:pt x="747514" y="210502"/>
                    <a:pt x="739894" y="209550"/>
                    <a:pt x="733227" y="209550"/>
                  </a:cubicBezTo>
                  <a:cubicBezTo>
                    <a:pt x="719892" y="209550"/>
                    <a:pt x="707509" y="212408"/>
                    <a:pt x="696079" y="218123"/>
                  </a:cubicBezTo>
                  <a:lnTo>
                    <a:pt x="637977" y="177165"/>
                  </a:lnTo>
                  <a:lnTo>
                    <a:pt x="603687" y="34290"/>
                  </a:lnTo>
                  <a:cubicBezTo>
                    <a:pt x="602734" y="30480"/>
                    <a:pt x="599877" y="25718"/>
                    <a:pt x="597019" y="23813"/>
                  </a:cubicBezTo>
                  <a:cubicBezTo>
                    <a:pt x="585589" y="15240"/>
                    <a:pt x="572254" y="8572"/>
                    <a:pt x="557967" y="4763"/>
                  </a:cubicBezTo>
                  <a:cubicBezTo>
                    <a:pt x="546537" y="1905"/>
                    <a:pt x="535107" y="0"/>
                    <a:pt x="523677" y="0"/>
                  </a:cubicBezTo>
                  <a:cubicBezTo>
                    <a:pt x="512247" y="0"/>
                    <a:pt x="500817" y="1905"/>
                    <a:pt x="490339" y="4763"/>
                  </a:cubicBezTo>
                  <a:cubicBezTo>
                    <a:pt x="476052" y="8572"/>
                    <a:pt x="462717" y="15240"/>
                    <a:pt x="451287" y="23813"/>
                  </a:cubicBezTo>
                  <a:cubicBezTo>
                    <a:pt x="447477" y="26670"/>
                    <a:pt x="445572" y="30480"/>
                    <a:pt x="444619" y="34290"/>
                  </a:cubicBezTo>
                  <a:lnTo>
                    <a:pt x="418902" y="137160"/>
                  </a:lnTo>
                  <a:lnTo>
                    <a:pt x="394137" y="34290"/>
                  </a:lnTo>
                  <a:cubicBezTo>
                    <a:pt x="393184" y="30480"/>
                    <a:pt x="390327" y="25718"/>
                    <a:pt x="387469" y="23813"/>
                  </a:cubicBezTo>
                  <a:cubicBezTo>
                    <a:pt x="376039" y="15240"/>
                    <a:pt x="362704" y="8572"/>
                    <a:pt x="348417" y="4763"/>
                  </a:cubicBezTo>
                  <a:cubicBezTo>
                    <a:pt x="336987" y="1905"/>
                    <a:pt x="325557" y="0"/>
                    <a:pt x="314127" y="0"/>
                  </a:cubicBezTo>
                  <a:cubicBezTo>
                    <a:pt x="302697" y="0"/>
                    <a:pt x="291267" y="1905"/>
                    <a:pt x="280789" y="4763"/>
                  </a:cubicBezTo>
                  <a:cubicBezTo>
                    <a:pt x="266502" y="8572"/>
                    <a:pt x="253167" y="15240"/>
                    <a:pt x="241737" y="23813"/>
                  </a:cubicBezTo>
                  <a:cubicBezTo>
                    <a:pt x="237927" y="26670"/>
                    <a:pt x="236022" y="30480"/>
                    <a:pt x="235069" y="34290"/>
                  </a:cubicBezTo>
                  <a:lnTo>
                    <a:pt x="200779" y="177165"/>
                  </a:lnTo>
                  <a:lnTo>
                    <a:pt x="142677" y="218123"/>
                  </a:lnTo>
                  <a:cubicBezTo>
                    <a:pt x="130294" y="212408"/>
                    <a:pt x="117912" y="209550"/>
                    <a:pt x="104577" y="209550"/>
                  </a:cubicBezTo>
                  <a:cubicBezTo>
                    <a:pt x="97909" y="209550"/>
                    <a:pt x="90289" y="210502"/>
                    <a:pt x="84574" y="212408"/>
                  </a:cubicBezTo>
                  <a:cubicBezTo>
                    <a:pt x="64572" y="217170"/>
                    <a:pt x="46474" y="229552"/>
                    <a:pt x="35044" y="246698"/>
                  </a:cubicBezTo>
                  <a:lnTo>
                    <a:pt x="1707" y="325755"/>
                  </a:lnTo>
                  <a:cubicBezTo>
                    <a:pt x="-2103" y="334328"/>
                    <a:pt x="754" y="343853"/>
                    <a:pt x="7422" y="349567"/>
                  </a:cubicBezTo>
                  <a:cubicBezTo>
                    <a:pt x="11232" y="351473"/>
                    <a:pt x="15042" y="352425"/>
                    <a:pt x="18852" y="352425"/>
                  </a:cubicBezTo>
                  <a:cubicBezTo>
                    <a:pt x="26472" y="352425"/>
                    <a:pt x="33139" y="347663"/>
                    <a:pt x="35997" y="340995"/>
                  </a:cubicBezTo>
                  <a:lnTo>
                    <a:pt x="56952" y="291465"/>
                  </a:lnTo>
                  <a:lnTo>
                    <a:pt x="56952" y="342900"/>
                  </a:lnTo>
                  <a:lnTo>
                    <a:pt x="56952" y="457200"/>
                  </a:lnTo>
                  <a:lnTo>
                    <a:pt x="95052" y="457200"/>
                  </a:lnTo>
                  <a:lnTo>
                    <a:pt x="95052" y="342900"/>
                  </a:lnTo>
                  <a:lnTo>
                    <a:pt x="114102" y="342900"/>
                  </a:lnTo>
                  <a:lnTo>
                    <a:pt x="114102" y="457200"/>
                  </a:lnTo>
                  <a:lnTo>
                    <a:pt x="152202" y="457200"/>
                  </a:lnTo>
                  <a:lnTo>
                    <a:pt x="152202" y="257175"/>
                  </a:lnTo>
                  <a:lnTo>
                    <a:pt x="153154" y="257175"/>
                  </a:lnTo>
                  <a:lnTo>
                    <a:pt x="228402" y="204788"/>
                  </a:lnTo>
                  <a:cubicBezTo>
                    <a:pt x="232212" y="201930"/>
                    <a:pt x="235069" y="198120"/>
                    <a:pt x="236022" y="193358"/>
                  </a:cubicBezTo>
                  <a:lnTo>
                    <a:pt x="266502" y="66675"/>
                  </a:lnTo>
                  <a:lnTo>
                    <a:pt x="266502" y="457200"/>
                  </a:lnTo>
                  <a:lnTo>
                    <a:pt x="304602" y="457200"/>
                  </a:lnTo>
                  <a:lnTo>
                    <a:pt x="304602" y="238125"/>
                  </a:lnTo>
                  <a:lnTo>
                    <a:pt x="323652" y="238125"/>
                  </a:lnTo>
                  <a:lnTo>
                    <a:pt x="323652" y="457200"/>
                  </a:lnTo>
                  <a:lnTo>
                    <a:pt x="361752" y="457200"/>
                  </a:lnTo>
                  <a:lnTo>
                    <a:pt x="361752" y="66675"/>
                  </a:lnTo>
                  <a:lnTo>
                    <a:pt x="400804" y="223838"/>
                  </a:lnTo>
                  <a:cubicBezTo>
                    <a:pt x="402709" y="232410"/>
                    <a:pt x="410329" y="238125"/>
                    <a:pt x="418902" y="238125"/>
                  </a:cubicBezTo>
                  <a:cubicBezTo>
                    <a:pt x="427474" y="238125"/>
                    <a:pt x="435094" y="232410"/>
                    <a:pt x="436999" y="223838"/>
                  </a:cubicBezTo>
                  <a:lnTo>
                    <a:pt x="476052" y="66675"/>
                  </a:lnTo>
                  <a:lnTo>
                    <a:pt x="476052" y="146685"/>
                  </a:lnTo>
                  <a:lnTo>
                    <a:pt x="442714" y="285750"/>
                  </a:lnTo>
                  <a:lnTo>
                    <a:pt x="476052" y="285750"/>
                  </a:lnTo>
                  <a:lnTo>
                    <a:pt x="476052" y="457200"/>
                  </a:lnTo>
                  <a:lnTo>
                    <a:pt x="514152" y="457200"/>
                  </a:lnTo>
                  <a:lnTo>
                    <a:pt x="514152" y="285750"/>
                  </a:lnTo>
                  <a:lnTo>
                    <a:pt x="533202" y="285750"/>
                  </a:lnTo>
                  <a:lnTo>
                    <a:pt x="533202" y="457200"/>
                  </a:lnTo>
                  <a:lnTo>
                    <a:pt x="571302" y="457200"/>
                  </a:lnTo>
                  <a:lnTo>
                    <a:pt x="571302" y="285750"/>
                  </a:lnTo>
                  <a:lnTo>
                    <a:pt x="604639" y="285750"/>
                  </a:lnTo>
                  <a:lnTo>
                    <a:pt x="571302" y="146685"/>
                  </a:lnTo>
                  <a:lnTo>
                    <a:pt x="571302" y="66675"/>
                  </a:lnTo>
                  <a:lnTo>
                    <a:pt x="602734" y="193358"/>
                  </a:lnTo>
                  <a:cubicBezTo>
                    <a:pt x="603687" y="198120"/>
                    <a:pt x="606544" y="201930"/>
                    <a:pt x="610354" y="204788"/>
                  </a:cubicBezTo>
                  <a:lnTo>
                    <a:pt x="686554" y="258127"/>
                  </a:lnTo>
                  <a:lnTo>
                    <a:pt x="686554" y="317183"/>
                  </a:lnTo>
                  <a:lnTo>
                    <a:pt x="666552" y="371475"/>
                  </a:lnTo>
                  <a:lnTo>
                    <a:pt x="685602" y="371475"/>
                  </a:lnTo>
                  <a:lnTo>
                    <a:pt x="685602" y="457200"/>
                  </a:lnTo>
                  <a:lnTo>
                    <a:pt x="723702" y="457200"/>
                  </a:lnTo>
                  <a:lnTo>
                    <a:pt x="723702" y="371475"/>
                  </a:lnTo>
                  <a:lnTo>
                    <a:pt x="742752" y="371475"/>
                  </a:lnTo>
                  <a:lnTo>
                    <a:pt x="742752" y="457200"/>
                  </a:lnTo>
                  <a:lnTo>
                    <a:pt x="780852" y="457200"/>
                  </a:lnTo>
                  <a:lnTo>
                    <a:pt x="780852" y="371475"/>
                  </a:lnTo>
                  <a:lnTo>
                    <a:pt x="799902" y="371475"/>
                  </a:lnTo>
                  <a:lnTo>
                    <a:pt x="781804" y="320993"/>
                  </a:lnTo>
                  <a:lnTo>
                    <a:pt x="781804" y="291465"/>
                  </a:lnTo>
                  <a:lnTo>
                    <a:pt x="802759" y="340995"/>
                  </a:lnTo>
                  <a:cubicBezTo>
                    <a:pt x="805617" y="348615"/>
                    <a:pt x="813237" y="352425"/>
                    <a:pt x="819904" y="352425"/>
                  </a:cubicBezTo>
                  <a:cubicBezTo>
                    <a:pt x="823714" y="352425"/>
                    <a:pt x="827524" y="351473"/>
                    <a:pt x="831334" y="348615"/>
                  </a:cubicBezTo>
                  <a:cubicBezTo>
                    <a:pt x="837049" y="343853"/>
                    <a:pt x="839907" y="333375"/>
                    <a:pt x="836097" y="325755"/>
                  </a:cubicBezTo>
                  <a:close/>
                </a:path>
              </a:pathLst>
            </a:custGeom>
            <a:grpFill/>
            <a:ln w="9525" cap="flat">
              <a:noFill/>
              <a:prstDash val="solid"/>
              <a:miter/>
            </a:ln>
          </p:spPr>
          <p:txBody>
            <a:bodyPr rtlCol="0" anchor="ctr"/>
            <a:lstStyle/>
            <a:p>
              <a:endParaRPr lang="en-US" dirty="0">
                <a:latin typeface="+mn-lt"/>
              </a:endParaRPr>
            </a:p>
          </p:txBody>
        </p:sp>
      </p:grpSp>
      <p:grpSp>
        <p:nvGrpSpPr>
          <p:cNvPr id="54" name="Graphic 5" descr="Family with two children">
            <a:extLst>
              <a:ext uri="{FF2B5EF4-FFF2-40B4-BE49-F238E27FC236}">
                <a16:creationId xmlns:a16="http://schemas.microsoft.com/office/drawing/2014/main" id="{89D5F629-F34A-4682-99F7-DD17A92BA315}"/>
              </a:ext>
            </a:extLst>
          </p:cNvPr>
          <p:cNvGrpSpPr/>
          <p:nvPr/>
        </p:nvGrpSpPr>
        <p:grpSpPr>
          <a:xfrm>
            <a:off x="1302789" y="3222375"/>
            <a:ext cx="516431" cy="516431"/>
            <a:chOff x="946785" y="3850797"/>
            <a:chExt cx="914400" cy="914400"/>
          </a:xfrm>
          <a:solidFill>
            <a:schemeClr val="accent2">
              <a:lumMod val="60000"/>
              <a:lumOff val="40000"/>
            </a:schemeClr>
          </a:solidFill>
        </p:grpSpPr>
        <p:sp>
          <p:nvSpPr>
            <p:cNvPr id="55" name="Freeform: Shape 54">
              <a:extLst>
                <a:ext uri="{FF2B5EF4-FFF2-40B4-BE49-F238E27FC236}">
                  <a16:creationId xmlns:a16="http://schemas.microsoft.com/office/drawing/2014/main" id="{9DB34BD1-BCE9-40DB-A69A-4C45FA37621E}"/>
                </a:ext>
              </a:extLst>
            </p:cNvPr>
            <p:cNvSpPr/>
            <p:nvPr/>
          </p:nvSpPr>
          <p:spPr>
            <a:xfrm>
              <a:off x="146113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dirty="0">
                <a:latin typeface="+mn-lt"/>
              </a:endParaRPr>
            </a:p>
          </p:txBody>
        </p:sp>
        <p:sp>
          <p:nvSpPr>
            <p:cNvPr id="56" name="Freeform: Shape 55">
              <a:extLst>
                <a:ext uri="{FF2B5EF4-FFF2-40B4-BE49-F238E27FC236}">
                  <a16:creationId xmlns:a16="http://schemas.microsoft.com/office/drawing/2014/main" id="{0FBB7BF6-976E-41DA-86B5-0977EA6DE164}"/>
                </a:ext>
              </a:extLst>
            </p:cNvPr>
            <p:cNvSpPr/>
            <p:nvPr/>
          </p:nvSpPr>
          <p:spPr>
            <a:xfrm>
              <a:off x="168021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dirty="0">
                <a:latin typeface="+mn-lt"/>
              </a:endParaRPr>
            </a:p>
          </p:txBody>
        </p:sp>
        <p:sp>
          <p:nvSpPr>
            <p:cNvPr id="57" name="Freeform: Shape 56">
              <a:extLst>
                <a:ext uri="{FF2B5EF4-FFF2-40B4-BE49-F238E27FC236}">
                  <a16:creationId xmlns:a16="http://schemas.microsoft.com/office/drawing/2014/main" id="{1D04AB57-298D-4CE3-AB24-05D2DEABB5BE}"/>
                </a:ext>
              </a:extLst>
            </p:cNvPr>
            <p:cNvSpPr/>
            <p:nvPr/>
          </p:nvSpPr>
          <p:spPr>
            <a:xfrm>
              <a:off x="125158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dirty="0">
                <a:latin typeface="+mn-lt"/>
              </a:endParaRPr>
            </a:p>
          </p:txBody>
        </p:sp>
        <p:sp>
          <p:nvSpPr>
            <p:cNvPr id="58" name="Freeform: Shape 57">
              <a:extLst>
                <a:ext uri="{FF2B5EF4-FFF2-40B4-BE49-F238E27FC236}">
                  <a16:creationId xmlns:a16="http://schemas.microsoft.com/office/drawing/2014/main" id="{1EF46E9A-F041-493B-A62A-A44B38BCA2D3}"/>
                </a:ext>
              </a:extLst>
            </p:cNvPr>
            <p:cNvSpPr/>
            <p:nvPr/>
          </p:nvSpPr>
          <p:spPr>
            <a:xfrm>
              <a:off x="105156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dirty="0">
                <a:latin typeface="+mn-lt"/>
              </a:endParaRPr>
            </a:p>
          </p:txBody>
        </p:sp>
        <p:sp>
          <p:nvSpPr>
            <p:cNvPr id="59" name="Freeform: Shape 58">
              <a:extLst>
                <a:ext uri="{FF2B5EF4-FFF2-40B4-BE49-F238E27FC236}">
                  <a16:creationId xmlns:a16="http://schemas.microsoft.com/office/drawing/2014/main" id="{3AF95DCC-CDEA-457C-89AF-DB13B677FE86}"/>
                </a:ext>
              </a:extLst>
            </p:cNvPr>
            <p:cNvSpPr/>
            <p:nvPr/>
          </p:nvSpPr>
          <p:spPr>
            <a:xfrm>
              <a:off x="985083" y="4136547"/>
              <a:ext cx="828675" cy="457200"/>
            </a:xfrm>
            <a:custGeom>
              <a:avLst/>
              <a:gdLst>
                <a:gd name="connsiteX0" fmla="*/ 836097 w 828675"/>
                <a:gd name="connsiteY0" fmla="*/ 325755 h 457200"/>
                <a:gd name="connsiteX1" fmla="*/ 802759 w 828675"/>
                <a:gd name="connsiteY1" fmla="*/ 246698 h 457200"/>
                <a:gd name="connsiteX2" fmla="*/ 753229 w 828675"/>
                <a:gd name="connsiteY2" fmla="*/ 212408 h 457200"/>
                <a:gd name="connsiteX3" fmla="*/ 733227 w 828675"/>
                <a:gd name="connsiteY3" fmla="*/ 209550 h 457200"/>
                <a:gd name="connsiteX4" fmla="*/ 696079 w 828675"/>
                <a:gd name="connsiteY4" fmla="*/ 218123 h 457200"/>
                <a:gd name="connsiteX5" fmla="*/ 637977 w 828675"/>
                <a:gd name="connsiteY5" fmla="*/ 177165 h 457200"/>
                <a:gd name="connsiteX6" fmla="*/ 603687 w 828675"/>
                <a:gd name="connsiteY6" fmla="*/ 34290 h 457200"/>
                <a:gd name="connsiteX7" fmla="*/ 597019 w 828675"/>
                <a:gd name="connsiteY7" fmla="*/ 23813 h 457200"/>
                <a:gd name="connsiteX8" fmla="*/ 557967 w 828675"/>
                <a:gd name="connsiteY8" fmla="*/ 4763 h 457200"/>
                <a:gd name="connsiteX9" fmla="*/ 523677 w 828675"/>
                <a:gd name="connsiteY9" fmla="*/ 0 h 457200"/>
                <a:gd name="connsiteX10" fmla="*/ 490339 w 828675"/>
                <a:gd name="connsiteY10" fmla="*/ 4763 h 457200"/>
                <a:gd name="connsiteX11" fmla="*/ 451287 w 828675"/>
                <a:gd name="connsiteY11" fmla="*/ 23813 h 457200"/>
                <a:gd name="connsiteX12" fmla="*/ 444619 w 828675"/>
                <a:gd name="connsiteY12" fmla="*/ 34290 h 457200"/>
                <a:gd name="connsiteX13" fmla="*/ 418902 w 828675"/>
                <a:gd name="connsiteY13" fmla="*/ 137160 h 457200"/>
                <a:gd name="connsiteX14" fmla="*/ 394137 w 828675"/>
                <a:gd name="connsiteY14" fmla="*/ 34290 h 457200"/>
                <a:gd name="connsiteX15" fmla="*/ 387469 w 828675"/>
                <a:gd name="connsiteY15" fmla="*/ 23813 h 457200"/>
                <a:gd name="connsiteX16" fmla="*/ 348417 w 828675"/>
                <a:gd name="connsiteY16" fmla="*/ 4763 h 457200"/>
                <a:gd name="connsiteX17" fmla="*/ 314127 w 828675"/>
                <a:gd name="connsiteY17" fmla="*/ 0 h 457200"/>
                <a:gd name="connsiteX18" fmla="*/ 280789 w 828675"/>
                <a:gd name="connsiteY18" fmla="*/ 4763 h 457200"/>
                <a:gd name="connsiteX19" fmla="*/ 241737 w 828675"/>
                <a:gd name="connsiteY19" fmla="*/ 23813 h 457200"/>
                <a:gd name="connsiteX20" fmla="*/ 235069 w 828675"/>
                <a:gd name="connsiteY20" fmla="*/ 34290 h 457200"/>
                <a:gd name="connsiteX21" fmla="*/ 200779 w 828675"/>
                <a:gd name="connsiteY21" fmla="*/ 177165 h 457200"/>
                <a:gd name="connsiteX22" fmla="*/ 142677 w 828675"/>
                <a:gd name="connsiteY22" fmla="*/ 218123 h 457200"/>
                <a:gd name="connsiteX23" fmla="*/ 104577 w 828675"/>
                <a:gd name="connsiteY23" fmla="*/ 209550 h 457200"/>
                <a:gd name="connsiteX24" fmla="*/ 84574 w 828675"/>
                <a:gd name="connsiteY24" fmla="*/ 212408 h 457200"/>
                <a:gd name="connsiteX25" fmla="*/ 35044 w 828675"/>
                <a:gd name="connsiteY25" fmla="*/ 246698 h 457200"/>
                <a:gd name="connsiteX26" fmla="*/ 1707 w 828675"/>
                <a:gd name="connsiteY26" fmla="*/ 325755 h 457200"/>
                <a:gd name="connsiteX27" fmla="*/ 7422 w 828675"/>
                <a:gd name="connsiteY27" fmla="*/ 349567 h 457200"/>
                <a:gd name="connsiteX28" fmla="*/ 18852 w 828675"/>
                <a:gd name="connsiteY28" fmla="*/ 352425 h 457200"/>
                <a:gd name="connsiteX29" fmla="*/ 35997 w 828675"/>
                <a:gd name="connsiteY29" fmla="*/ 340995 h 457200"/>
                <a:gd name="connsiteX30" fmla="*/ 56952 w 828675"/>
                <a:gd name="connsiteY30" fmla="*/ 291465 h 457200"/>
                <a:gd name="connsiteX31" fmla="*/ 56952 w 828675"/>
                <a:gd name="connsiteY31" fmla="*/ 342900 h 457200"/>
                <a:gd name="connsiteX32" fmla="*/ 56952 w 828675"/>
                <a:gd name="connsiteY32" fmla="*/ 457200 h 457200"/>
                <a:gd name="connsiteX33" fmla="*/ 95052 w 828675"/>
                <a:gd name="connsiteY33" fmla="*/ 457200 h 457200"/>
                <a:gd name="connsiteX34" fmla="*/ 95052 w 828675"/>
                <a:gd name="connsiteY34" fmla="*/ 342900 h 457200"/>
                <a:gd name="connsiteX35" fmla="*/ 114102 w 828675"/>
                <a:gd name="connsiteY35" fmla="*/ 342900 h 457200"/>
                <a:gd name="connsiteX36" fmla="*/ 114102 w 828675"/>
                <a:gd name="connsiteY36" fmla="*/ 457200 h 457200"/>
                <a:gd name="connsiteX37" fmla="*/ 152202 w 828675"/>
                <a:gd name="connsiteY37" fmla="*/ 457200 h 457200"/>
                <a:gd name="connsiteX38" fmla="*/ 152202 w 828675"/>
                <a:gd name="connsiteY38" fmla="*/ 257175 h 457200"/>
                <a:gd name="connsiteX39" fmla="*/ 153154 w 828675"/>
                <a:gd name="connsiteY39" fmla="*/ 257175 h 457200"/>
                <a:gd name="connsiteX40" fmla="*/ 228402 w 828675"/>
                <a:gd name="connsiteY40" fmla="*/ 204788 h 457200"/>
                <a:gd name="connsiteX41" fmla="*/ 236022 w 828675"/>
                <a:gd name="connsiteY41" fmla="*/ 193358 h 457200"/>
                <a:gd name="connsiteX42" fmla="*/ 266502 w 828675"/>
                <a:gd name="connsiteY42" fmla="*/ 66675 h 457200"/>
                <a:gd name="connsiteX43" fmla="*/ 266502 w 828675"/>
                <a:gd name="connsiteY43" fmla="*/ 457200 h 457200"/>
                <a:gd name="connsiteX44" fmla="*/ 304602 w 828675"/>
                <a:gd name="connsiteY44" fmla="*/ 457200 h 457200"/>
                <a:gd name="connsiteX45" fmla="*/ 304602 w 828675"/>
                <a:gd name="connsiteY45" fmla="*/ 238125 h 457200"/>
                <a:gd name="connsiteX46" fmla="*/ 323652 w 828675"/>
                <a:gd name="connsiteY46" fmla="*/ 238125 h 457200"/>
                <a:gd name="connsiteX47" fmla="*/ 323652 w 828675"/>
                <a:gd name="connsiteY47" fmla="*/ 457200 h 457200"/>
                <a:gd name="connsiteX48" fmla="*/ 361752 w 828675"/>
                <a:gd name="connsiteY48" fmla="*/ 457200 h 457200"/>
                <a:gd name="connsiteX49" fmla="*/ 361752 w 828675"/>
                <a:gd name="connsiteY49" fmla="*/ 66675 h 457200"/>
                <a:gd name="connsiteX50" fmla="*/ 400804 w 828675"/>
                <a:gd name="connsiteY50" fmla="*/ 223838 h 457200"/>
                <a:gd name="connsiteX51" fmla="*/ 418902 w 828675"/>
                <a:gd name="connsiteY51" fmla="*/ 238125 h 457200"/>
                <a:gd name="connsiteX52" fmla="*/ 436999 w 828675"/>
                <a:gd name="connsiteY52" fmla="*/ 223838 h 457200"/>
                <a:gd name="connsiteX53" fmla="*/ 476052 w 828675"/>
                <a:gd name="connsiteY53" fmla="*/ 66675 h 457200"/>
                <a:gd name="connsiteX54" fmla="*/ 476052 w 828675"/>
                <a:gd name="connsiteY54" fmla="*/ 146685 h 457200"/>
                <a:gd name="connsiteX55" fmla="*/ 442714 w 828675"/>
                <a:gd name="connsiteY55" fmla="*/ 285750 h 457200"/>
                <a:gd name="connsiteX56" fmla="*/ 476052 w 828675"/>
                <a:gd name="connsiteY56" fmla="*/ 285750 h 457200"/>
                <a:gd name="connsiteX57" fmla="*/ 476052 w 828675"/>
                <a:gd name="connsiteY57" fmla="*/ 457200 h 457200"/>
                <a:gd name="connsiteX58" fmla="*/ 514152 w 828675"/>
                <a:gd name="connsiteY58" fmla="*/ 457200 h 457200"/>
                <a:gd name="connsiteX59" fmla="*/ 514152 w 828675"/>
                <a:gd name="connsiteY59" fmla="*/ 285750 h 457200"/>
                <a:gd name="connsiteX60" fmla="*/ 533202 w 828675"/>
                <a:gd name="connsiteY60" fmla="*/ 285750 h 457200"/>
                <a:gd name="connsiteX61" fmla="*/ 533202 w 828675"/>
                <a:gd name="connsiteY61" fmla="*/ 457200 h 457200"/>
                <a:gd name="connsiteX62" fmla="*/ 571302 w 828675"/>
                <a:gd name="connsiteY62" fmla="*/ 457200 h 457200"/>
                <a:gd name="connsiteX63" fmla="*/ 571302 w 828675"/>
                <a:gd name="connsiteY63" fmla="*/ 285750 h 457200"/>
                <a:gd name="connsiteX64" fmla="*/ 604639 w 828675"/>
                <a:gd name="connsiteY64" fmla="*/ 285750 h 457200"/>
                <a:gd name="connsiteX65" fmla="*/ 571302 w 828675"/>
                <a:gd name="connsiteY65" fmla="*/ 146685 h 457200"/>
                <a:gd name="connsiteX66" fmla="*/ 571302 w 828675"/>
                <a:gd name="connsiteY66" fmla="*/ 66675 h 457200"/>
                <a:gd name="connsiteX67" fmla="*/ 602734 w 828675"/>
                <a:gd name="connsiteY67" fmla="*/ 193358 h 457200"/>
                <a:gd name="connsiteX68" fmla="*/ 610354 w 828675"/>
                <a:gd name="connsiteY68" fmla="*/ 204788 h 457200"/>
                <a:gd name="connsiteX69" fmla="*/ 686554 w 828675"/>
                <a:gd name="connsiteY69" fmla="*/ 258127 h 457200"/>
                <a:gd name="connsiteX70" fmla="*/ 686554 w 828675"/>
                <a:gd name="connsiteY70" fmla="*/ 317183 h 457200"/>
                <a:gd name="connsiteX71" fmla="*/ 666552 w 828675"/>
                <a:gd name="connsiteY71" fmla="*/ 371475 h 457200"/>
                <a:gd name="connsiteX72" fmla="*/ 685602 w 828675"/>
                <a:gd name="connsiteY72" fmla="*/ 371475 h 457200"/>
                <a:gd name="connsiteX73" fmla="*/ 685602 w 828675"/>
                <a:gd name="connsiteY73" fmla="*/ 457200 h 457200"/>
                <a:gd name="connsiteX74" fmla="*/ 723702 w 828675"/>
                <a:gd name="connsiteY74" fmla="*/ 457200 h 457200"/>
                <a:gd name="connsiteX75" fmla="*/ 723702 w 828675"/>
                <a:gd name="connsiteY75" fmla="*/ 371475 h 457200"/>
                <a:gd name="connsiteX76" fmla="*/ 742752 w 828675"/>
                <a:gd name="connsiteY76" fmla="*/ 371475 h 457200"/>
                <a:gd name="connsiteX77" fmla="*/ 742752 w 828675"/>
                <a:gd name="connsiteY77" fmla="*/ 457200 h 457200"/>
                <a:gd name="connsiteX78" fmla="*/ 780852 w 828675"/>
                <a:gd name="connsiteY78" fmla="*/ 457200 h 457200"/>
                <a:gd name="connsiteX79" fmla="*/ 780852 w 828675"/>
                <a:gd name="connsiteY79" fmla="*/ 371475 h 457200"/>
                <a:gd name="connsiteX80" fmla="*/ 799902 w 828675"/>
                <a:gd name="connsiteY80" fmla="*/ 371475 h 457200"/>
                <a:gd name="connsiteX81" fmla="*/ 781804 w 828675"/>
                <a:gd name="connsiteY81" fmla="*/ 320993 h 457200"/>
                <a:gd name="connsiteX82" fmla="*/ 781804 w 828675"/>
                <a:gd name="connsiteY82" fmla="*/ 291465 h 457200"/>
                <a:gd name="connsiteX83" fmla="*/ 802759 w 828675"/>
                <a:gd name="connsiteY83" fmla="*/ 340995 h 457200"/>
                <a:gd name="connsiteX84" fmla="*/ 819904 w 828675"/>
                <a:gd name="connsiteY84" fmla="*/ 352425 h 457200"/>
                <a:gd name="connsiteX85" fmla="*/ 831334 w 828675"/>
                <a:gd name="connsiteY85" fmla="*/ 348615 h 457200"/>
                <a:gd name="connsiteX86" fmla="*/ 836097 w 828675"/>
                <a:gd name="connsiteY86" fmla="*/ 3257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28675" h="457200">
                  <a:moveTo>
                    <a:pt x="836097" y="325755"/>
                  </a:moveTo>
                  <a:lnTo>
                    <a:pt x="802759" y="246698"/>
                  </a:lnTo>
                  <a:cubicBezTo>
                    <a:pt x="791329" y="230505"/>
                    <a:pt x="773232" y="218123"/>
                    <a:pt x="753229" y="212408"/>
                  </a:cubicBezTo>
                  <a:cubicBezTo>
                    <a:pt x="747514" y="210502"/>
                    <a:pt x="739894" y="209550"/>
                    <a:pt x="733227" y="209550"/>
                  </a:cubicBezTo>
                  <a:cubicBezTo>
                    <a:pt x="719892" y="209550"/>
                    <a:pt x="707509" y="212408"/>
                    <a:pt x="696079" y="218123"/>
                  </a:cubicBezTo>
                  <a:lnTo>
                    <a:pt x="637977" y="177165"/>
                  </a:lnTo>
                  <a:lnTo>
                    <a:pt x="603687" y="34290"/>
                  </a:lnTo>
                  <a:cubicBezTo>
                    <a:pt x="602734" y="30480"/>
                    <a:pt x="599877" y="25718"/>
                    <a:pt x="597019" y="23813"/>
                  </a:cubicBezTo>
                  <a:cubicBezTo>
                    <a:pt x="585589" y="15240"/>
                    <a:pt x="572254" y="8572"/>
                    <a:pt x="557967" y="4763"/>
                  </a:cubicBezTo>
                  <a:cubicBezTo>
                    <a:pt x="546537" y="1905"/>
                    <a:pt x="535107" y="0"/>
                    <a:pt x="523677" y="0"/>
                  </a:cubicBezTo>
                  <a:cubicBezTo>
                    <a:pt x="512247" y="0"/>
                    <a:pt x="500817" y="1905"/>
                    <a:pt x="490339" y="4763"/>
                  </a:cubicBezTo>
                  <a:cubicBezTo>
                    <a:pt x="476052" y="8572"/>
                    <a:pt x="462717" y="15240"/>
                    <a:pt x="451287" y="23813"/>
                  </a:cubicBezTo>
                  <a:cubicBezTo>
                    <a:pt x="447477" y="26670"/>
                    <a:pt x="445572" y="30480"/>
                    <a:pt x="444619" y="34290"/>
                  </a:cubicBezTo>
                  <a:lnTo>
                    <a:pt x="418902" y="137160"/>
                  </a:lnTo>
                  <a:lnTo>
                    <a:pt x="394137" y="34290"/>
                  </a:lnTo>
                  <a:cubicBezTo>
                    <a:pt x="393184" y="30480"/>
                    <a:pt x="390327" y="25718"/>
                    <a:pt x="387469" y="23813"/>
                  </a:cubicBezTo>
                  <a:cubicBezTo>
                    <a:pt x="376039" y="15240"/>
                    <a:pt x="362704" y="8572"/>
                    <a:pt x="348417" y="4763"/>
                  </a:cubicBezTo>
                  <a:cubicBezTo>
                    <a:pt x="336987" y="1905"/>
                    <a:pt x="325557" y="0"/>
                    <a:pt x="314127" y="0"/>
                  </a:cubicBezTo>
                  <a:cubicBezTo>
                    <a:pt x="302697" y="0"/>
                    <a:pt x="291267" y="1905"/>
                    <a:pt x="280789" y="4763"/>
                  </a:cubicBezTo>
                  <a:cubicBezTo>
                    <a:pt x="266502" y="8572"/>
                    <a:pt x="253167" y="15240"/>
                    <a:pt x="241737" y="23813"/>
                  </a:cubicBezTo>
                  <a:cubicBezTo>
                    <a:pt x="237927" y="26670"/>
                    <a:pt x="236022" y="30480"/>
                    <a:pt x="235069" y="34290"/>
                  </a:cubicBezTo>
                  <a:lnTo>
                    <a:pt x="200779" y="177165"/>
                  </a:lnTo>
                  <a:lnTo>
                    <a:pt x="142677" y="218123"/>
                  </a:lnTo>
                  <a:cubicBezTo>
                    <a:pt x="130294" y="212408"/>
                    <a:pt x="117912" y="209550"/>
                    <a:pt x="104577" y="209550"/>
                  </a:cubicBezTo>
                  <a:cubicBezTo>
                    <a:pt x="97909" y="209550"/>
                    <a:pt x="90289" y="210502"/>
                    <a:pt x="84574" y="212408"/>
                  </a:cubicBezTo>
                  <a:cubicBezTo>
                    <a:pt x="64572" y="217170"/>
                    <a:pt x="46474" y="229552"/>
                    <a:pt x="35044" y="246698"/>
                  </a:cubicBezTo>
                  <a:lnTo>
                    <a:pt x="1707" y="325755"/>
                  </a:lnTo>
                  <a:cubicBezTo>
                    <a:pt x="-2103" y="334328"/>
                    <a:pt x="754" y="343853"/>
                    <a:pt x="7422" y="349567"/>
                  </a:cubicBezTo>
                  <a:cubicBezTo>
                    <a:pt x="11232" y="351473"/>
                    <a:pt x="15042" y="352425"/>
                    <a:pt x="18852" y="352425"/>
                  </a:cubicBezTo>
                  <a:cubicBezTo>
                    <a:pt x="26472" y="352425"/>
                    <a:pt x="33139" y="347663"/>
                    <a:pt x="35997" y="340995"/>
                  </a:cubicBezTo>
                  <a:lnTo>
                    <a:pt x="56952" y="291465"/>
                  </a:lnTo>
                  <a:lnTo>
                    <a:pt x="56952" y="342900"/>
                  </a:lnTo>
                  <a:lnTo>
                    <a:pt x="56952" y="457200"/>
                  </a:lnTo>
                  <a:lnTo>
                    <a:pt x="95052" y="457200"/>
                  </a:lnTo>
                  <a:lnTo>
                    <a:pt x="95052" y="342900"/>
                  </a:lnTo>
                  <a:lnTo>
                    <a:pt x="114102" y="342900"/>
                  </a:lnTo>
                  <a:lnTo>
                    <a:pt x="114102" y="457200"/>
                  </a:lnTo>
                  <a:lnTo>
                    <a:pt x="152202" y="457200"/>
                  </a:lnTo>
                  <a:lnTo>
                    <a:pt x="152202" y="257175"/>
                  </a:lnTo>
                  <a:lnTo>
                    <a:pt x="153154" y="257175"/>
                  </a:lnTo>
                  <a:lnTo>
                    <a:pt x="228402" y="204788"/>
                  </a:lnTo>
                  <a:cubicBezTo>
                    <a:pt x="232212" y="201930"/>
                    <a:pt x="235069" y="198120"/>
                    <a:pt x="236022" y="193358"/>
                  </a:cubicBezTo>
                  <a:lnTo>
                    <a:pt x="266502" y="66675"/>
                  </a:lnTo>
                  <a:lnTo>
                    <a:pt x="266502" y="457200"/>
                  </a:lnTo>
                  <a:lnTo>
                    <a:pt x="304602" y="457200"/>
                  </a:lnTo>
                  <a:lnTo>
                    <a:pt x="304602" y="238125"/>
                  </a:lnTo>
                  <a:lnTo>
                    <a:pt x="323652" y="238125"/>
                  </a:lnTo>
                  <a:lnTo>
                    <a:pt x="323652" y="457200"/>
                  </a:lnTo>
                  <a:lnTo>
                    <a:pt x="361752" y="457200"/>
                  </a:lnTo>
                  <a:lnTo>
                    <a:pt x="361752" y="66675"/>
                  </a:lnTo>
                  <a:lnTo>
                    <a:pt x="400804" y="223838"/>
                  </a:lnTo>
                  <a:cubicBezTo>
                    <a:pt x="402709" y="232410"/>
                    <a:pt x="410329" y="238125"/>
                    <a:pt x="418902" y="238125"/>
                  </a:cubicBezTo>
                  <a:cubicBezTo>
                    <a:pt x="427474" y="238125"/>
                    <a:pt x="435094" y="232410"/>
                    <a:pt x="436999" y="223838"/>
                  </a:cubicBezTo>
                  <a:lnTo>
                    <a:pt x="476052" y="66675"/>
                  </a:lnTo>
                  <a:lnTo>
                    <a:pt x="476052" y="146685"/>
                  </a:lnTo>
                  <a:lnTo>
                    <a:pt x="442714" y="285750"/>
                  </a:lnTo>
                  <a:lnTo>
                    <a:pt x="476052" y="285750"/>
                  </a:lnTo>
                  <a:lnTo>
                    <a:pt x="476052" y="457200"/>
                  </a:lnTo>
                  <a:lnTo>
                    <a:pt x="514152" y="457200"/>
                  </a:lnTo>
                  <a:lnTo>
                    <a:pt x="514152" y="285750"/>
                  </a:lnTo>
                  <a:lnTo>
                    <a:pt x="533202" y="285750"/>
                  </a:lnTo>
                  <a:lnTo>
                    <a:pt x="533202" y="457200"/>
                  </a:lnTo>
                  <a:lnTo>
                    <a:pt x="571302" y="457200"/>
                  </a:lnTo>
                  <a:lnTo>
                    <a:pt x="571302" y="285750"/>
                  </a:lnTo>
                  <a:lnTo>
                    <a:pt x="604639" y="285750"/>
                  </a:lnTo>
                  <a:lnTo>
                    <a:pt x="571302" y="146685"/>
                  </a:lnTo>
                  <a:lnTo>
                    <a:pt x="571302" y="66675"/>
                  </a:lnTo>
                  <a:lnTo>
                    <a:pt x="602734" y="193358"/>
                  </a:lnTo>
                  <a:cubicBezTo>
                    <a:pt x="603687" y="198120"/>
                    <a:pt x="606544" y="201930"/>
                    <a:pt x="610354" y="204788"/>
                  </a:cubicBezTo>
                  <a:lnTo>
                    <a:pt x="686554" y="258127"/>
                  </a:lnTo>
                  <a:lnTo>
                    <a:pt x="686554" y="317183"/>
                  </a:lnTo>
                  <a:lnTo>
                    <a:pt x="666552" y="371475"/>
                  </a:lnTo>
                  <a:lnTo>
                    <a:pt x="685602" y="371475"/>
                  </a:lnTo>
                  <a:lnTo>
                    <a:pt x="685602" y="457200"/>
                  </a:lnTo>
                  <a:lnTo>
                    <a:pt x="723702" y="457200"/>
                  </a:lnTo>
                  <a:lnTo>
                    <a:pt x="723702" y="371475"/>
                  </a:lnTo>
                  <a:lnTo>
                    <a:pt x="742752" y="371475"/>
                  </a:lnTo>
                  <a:lnTo>
                    <a:pt x="742752" y="457200"/>
                  </a:lnTo>
                  <a:lnTo>
                    <a:pt x="780852" y="457200"/>
                  </a:lnTo>
                  <a:lnTo>
                    <a:pt x="780852" y="371475"/>
                  </a:lnTo>
                  <a:lnTo>
                    <a:pt x="799902" y="371475"/>
                  </a:lnTo>
                  <a:lnTo>
                    <a:pt x="781804" y="320993"/>
                  </a:lnTo>
                  <a:lnTo>
                    <a:pt x="781804" y="291465"/>
                  </a:lnTo>
                  <a:lnTo>
                    <a:pt x="802759" y="340995"/>
                  </a:lnTo>
                  <a:cubicBezTo>
                    <a:pt x="805617" y="348615"/>
                    <a:pt x="813237" y="352425"/>
                    <a:pt x="819904" y="352425"/>
                  </a:cubicBezTo>
                  <a:cubicBezTo>
                    <a:pt x="823714" y="352425"/>
                    <a:pt x="827524" y="351473"/>
                    <a:pt x="831334" y="348615"/>
                  </a:cubicBezTo>
                  <a:cubicBezTo>
                    <a:pt x="837049" y="343853"/>
                    <a:pt x="839907" y="333375"/>
                    <a:pt x="836097" y="325755"/>
                  </a:cubicBezTo>
                  <a:close/>
                </a:path>
              </a:pathLst>
            </a:custGeom>
            <a:grpFill/>
            <a:ln w="9525" cap="flat">
              <a:noFill/>
              <a:prstDash val="solid"/>
              <a:miter/>
            </a:ln>
          </p:spPr>
          <p:txBody>
            <a:bodyPr rtlCol="0" anchor="ctr"/>
            <a:lstStyle/>
            <a:p>
              <a:endParaRPr lang="en-US" dirty="0">
                <a:latin typeface="+mn-lt"/>
              </a:endParaRPr>
            </a:p>
          </p:txBody>
        </p:sp>
      </p:grpSp>
      <p:grpSp>
        <p:nvGrpSpPr>
          <p:cNvPr id="62" name="Graphic 5" descr="Family with two children">
            <a:extLst>
              <a:ext uri="{FF2B5EF4-FFF2-40B4-BE49-F238E27FC236}">
                <a16:creationId xmlns:a16="http://schemas.microsoft.com/office/drawing/2014/main" id="{DFD74C82-85FD-44F5-B64C-82FB6C4D9948}"/>
              </a:ext>
            </a:extLst>
          </p:cNvPr>
          <p:cNvGrpSpPr/>
          <p:nvPr/>
        </p:nvGrpSpPr>
        <p:grpSpPr>
          <a:xfrm>
            <a:off x="1762018" y="3727200"/>
            <a:ext cx="516431" cy="516431"/>
            <a:chOff x="946785" y="3850797"/>
            <a:chExt cx="914400" cy="914400"/>
          </a:xfrm>
          <a:solidFill>
            <a:schemeClr val="accent5"/>
          </a:solidFill>
        </p:grpSpPr>
        <p:sp>
          <p:nvSpPr>
            <p:cNvPr id="63" name="Freeform: Shape 62">
              <a:extLst>
                <a:ext uri="{FF2B5EF4-FFF2-40B4-BE49-F238E27FC236}">
                  <a16:creationId xmlns:a16="http://schemas.microsoft.com/office/drawing/2014/main" id="{F1318F4C-C173-45D7-AA1F-988F6DACA0A9}"/>
                </a:ext>
              </a:extLst>
            </p:cNvPr>
            <p:cNvSpPr/>
            <p:nvPr/>
          </p:nvSpPr>
          <p:spPr>
            <a:xfrm>
              <a:off x="146113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dirty="0">
                <a:latin typeface="+mn-lt"/>
              </a:endParaRPr>
            </a:p>
          </p:txBody>
        </p:sp>
        <p:sp>
          <p:nvSpPr>
            <p:cNvPr id="64" name="Freeform: Shape 63">
              <a:extLst>
                <a:ext uri="{FF2B5EF4-FFF2-40B4-BE49-F238E27FC236}">
                  <a16:creationId xmlns:a16="http://schemas.microsoft.com/office/drawing/2014/main" id="{58422EA4-45CE-44F8-998D-87E16E8A233F}"/>
                </a:ext>
              </a:extLst>
            </p:cNvPr>
            <p:cNvSpPr/>
            <p:nvPr/>
          </p:nvSpPr>
          <p:spPr>
            <a:xfrm>
              <a:off x="168021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dirty="0">
                <a:latin typeface="+mn-lt"/>
              </a:endParaRPr>
            </a:p>
          </p:txBody>
        </p:sp>
        <p:sp>
          <p:nvSpPr>
            <p:cNvPr id="65" name="Freeform: Shape 64">
              <a:extLst>
                <a:ext uri="{FF2B5EF4-FFF2-40B4-BE49-F238E27FC236}">
                  <a16:creationId xmlns:a16="http://schemas.microsoft.com/office/drawing/2014/main" id="{51D0C9EC-836A-4391-A1C7-52E01B0BA9DC}"/>
                </a:ext>
              </a:extLst>
            </p:cNvPr>
            <p:cNvSpPr/>
            <p:nvPr/>
          </p:nvSpPr>
          <p:spPr>
            <a:xfrm>
              <a:off x="125158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dirty="0">
                <a:latin typeface="+mn-lt"/>
              </a:endParaRPr>
            </a:p>
          </p:txBody>
        </p:sp>
        <p:sp>
          <p:nvSpPr>
            <p:cNvPr id="66" name="Freeform: Shape 65">
              <a:extLst>
                <a:ext uri="{FF2B5EF4-FFF2-40B4-BE49-F238E27FC236}">
                  <a16:creationId xmlns:a16="http://schemas.microsoft.com/office/drawing/2014/main" id="{A56D3CBA-DE31-47AA-B476-B83D3A5E1F9E}"/>
                </a:ext>
              </a:extLst>
            </p:cNvPr>
            <p:cNvSpPr/>
            <p:nvPr/>
          </p:nvSpPr>
          <p:spPr>
            <a:xfrm>
              <a:off x="105156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dirty="0">
                <a:latin typeface="+mn-lt"/>
              </a:endParaRPr>
            </a:p>
          </p:txBody>
        </p:sp>
        <p:sp>
          <p:nvSpPr>
            <p:cNvPr id="67" name="Freeform: Shape 66">
              <a:extLst>
                <a:ext uri="{FF2B5EF4-FFF2-40B4-BE49-F238E27FC236}">
                  <a16:creationId xmlns:a16="http://schemas.microsoft.com/office/drawing/2014/main" id="{A845DF98-E4B3-467C-BDAB-6A55B0BBD96C}"/>
                </a:ext>
              </a:extLst>
            </p:cNvPr>
            <p:cNvSpPr/>
            <p:nvPr/>
          </p:nvSpPr>
          <p:spPr>
            <a:xfrm>
              <a:off x="985083" y="4136547"/>
              <a:ext cx="828675" cy="457200"/>
            </a:xfrm>
            <a:custGeom>
              <a:avLst/>
              <a:gdLst>
                <a:gd name="connsiteX0" fmla="*/ 836097 w 828675"/>
                <a:gd name="connsiteY0" fmla="*/ 325755 h 457200"/>
                <a:gd name="connsiteX1" fmla="*/ 802759 w 828675"/>
                <a:gd name="connsiteY1" fmla="*/ 246698 h 457200"/>
                <a:gd name="connsiteX2" fmla="*/ 753229 w 828675"/>
                <a:gd name="connsiteY2" fmla="*/ 212408 h 457200"/>
                <a:gd name="connsiteX3" fmla="*/ 733227 w 828675"/>
                <a:gd name="connsiteY3" fmla="*/ 209550 h 457200"/>
                <a:gd name="connsiteX4" fmla="*/ 696079 w 828675"/>
                <a:gd name="connsiteY4" fmla="*/ 218123 h 457200"/>
                <a:gd name="connsiteX5" fmla="*/ 637977 w 828675"/>
                <a:gd name="connsiteY5" fmla="*/ 177165 h 457200"/>
                <a:gd name="connsiteX6" fmla="*/ 603687 w 828675"/>
                <a:gd name="connsiteY6" fmla="*/ 34290 h 457200"/>
                <a:gd name="connsiteX7" fmla="*/ 597019 w 828675"/>
                <a:gd name="connsiteY7" fmla="*/ 23813 h 457200"/>
                <a:gd name="connsiteX8" fmla="*/ 557967 w 828675"/>
                <a:gd name="connsiteY8" fmla="*/ 4763 h 457200"/>
                <a:gd name="connsiteX9" fmla="*/ 523677 w 828675"/>
                <a:gd name="connsiteY9" fmla="*/ 0 h 457200"/>
                <a:gd name="connsiteX10" fmla="*/ 490339 w 828675"/>
                <a:gd name="connsiteY10" fmla="*/ 4763 h 457200"/>
                <a:gd name="connsiteX11" fmla="*/ 451287 w 828675"/>
                <a:gd name="connsiteY11" fmla="*/ 23813 h 457200"/>
                <a:gd name="connsiteX12" fmla="*/ 444619 w 828675"/>
                <a:gd name="connsiteY12" fmla="*/ 34290 h 457200"/>
                <a:gd name="connsiteX13" fmla="*/ 418902 w 828675"/>
                <a:gd name="connsiteY13" fmla="*/ 137160 h 457200"/>
                <a:gd name="connsiteX14" fmla="*/ 394137 w 828675"/>
                <a:gd name="connsiteY14" fmla="*/ 34290 h 457200"/>
                <a:gd name="connsiteX15" fmla="*/ 387469 w 828675"/>
                <a:gd name="connsiteY15" fmla="*/ 23813 h 457200"/>
                <a:gd name="connsiteX16" fmla="*/ 348417 w 828675"/>
                <a:gd name="connsiteY16" fmla="*/ 4763 h 457200"/>
                <a:gd name="connsiteX17" fmla="*/ 314127 w 828675"/>
                <a:gd name="connsiteY17" fmla="*/ 0 h 457200"/>
                <a:gd name="connsiteX18" fmla="*/ 280789 w 828675"/>
                <a:gd name="connsiteY18" fmla="*/ 4763 h 457200"/>
                <a:gd name="connsiteX19" fmla="*/ 241737 w 828675"/>
                <a:gd name="connsiteY19" fmla="*/ 23813 h 457200"/>
                <a:gd name="connsiteX20" fmla="*/ 235069 w 828675"/>
                <a:gd name="connsiteY20" fmla="*/ 34290 h 457200"/>
                <a:gd name="connsiteX21" fmla="*/ 200779 w 828675"/>
                <a:gd name="connsiteY21" fmla="*/ 177165 h 457200"/>
                <a:gd name="connsiteX22" fmla="*/ 142677 w 828675"/>
                <a:gd name="connsiteY22" fmla="*/ 218123 h 457200"/>
                <a:gd name="connsiteX23" fmla="*/ 104577 w 828675"/>
                <a:gd name="connsiteY23" fmla="*/ 209550 h 457200"/>
                <a:gd name="connsiteX24" fmla="*/ 84574 w 828675"/>
                <a:gd name="connsiteY24" fmla="*/ 212408 h 457200"/>
                <a:gd name="connsiteX25" fmla="*/ 35044 w 828675"/>
                <a:gd name="connsiteY25" fmla="*/ 246698 h 457200"/>
                <a:gd name="connsiteX26" fmla="*/ 1707 w 828675"/>
                <a:gd name="connsiteY26" fmla="*/ 325755 h 457200"/>
                <a:gd name="connsiteX27" fmla="*/ 7422 w 828675"/>
                <a:gd name="connsiteY27" fmla="*/ 349567 h 457200"/>
                <a:gd name="connsiteX28" fmla="*/ 18852 w 828675"/>
                <a:gd name="connsiteY28" fmla="*/ 352425 h 457200"/>
                <a:gd name="connsiteX29" fmla="*/ 35997 w 828675"/>
                <a:gd name="connsiteY29" fmla="*/ 340995 h 457200"/>
                <a:gd name="connsiteX30" fmla="*/ 56952 w 828675"/>
                <a:gd name="connsiteY30" fmla="*/ 291465 h 457200"/>
                <a:gd name="connsiteX31" fmla="*/ 56952 w 828675"/>
                <a:gd name="connsiteY31" fmla="*/ 342900 h 457200"/>
                <a:gd name="connsiteX32" fmla="*/ 56952 w 828675"/>
                <a:gd name="connsiteY32" fmla="*/ 457200 h 457200"/>
                <a:gd name="connsiteX33" fmla="*/ 95052 w 828675"/>
                <a:gd name="connsiteY33" fmla="*/ 457200 h 457200"/>
                <a:gd name="connsiteX34" fmla="*/ 95052 w 828675"/>
                <a:gd name="connsiteY34" fmla="*/ 342900 h 457200"/>
                <a:gd name="connsiteX35" fmla="*/ 114102 w 828675"/>
                <a:gd name="connsiteY35" fmla="*/ 342900 h 457200"/>
                <a:gd name="connsiteX36" fmla="*/ 114102 w 828675"/>
                <a:gd name="connsiteY36" fmla="*/ 457200 h 457200"/>
                <a:gd name="connsiteX37" fmla="*/ 152202 w 828675"/>
                <a:gd name="connsiteY37" fmla="*/ 457200 h 457200"/>
                <a:gd name="connsiteX38" fmla="*/ 152202 w 828675"/>
                <a:gd name="connsiteY38" fmla="*/ 257175 h 457200"/>
                <a:gd name="connsiteX39" fmla="*/ 153154 w 828675"/>
                <a:gd name="connsiteY39" fmla="*/ 257175 h 457200"/>
                <a:gd name="connsiteX40" fmla="*/ 228402 w 828675"/>
                <a:gd name="connsiteY40" fmla="*/ 204788 h 457200"/>
                <a:gd name="connsiteX41" fmla="*/ 236022 w 828675"/>
                <a:gd name="connsiteY41" fmla="*/ 193358 h 457200"/>
                <a:gd name="connsiteX42" fmla="*/ 266502 w 828675"/>
                <a:gd name="connsiteY42" fmla="*/ 66675 h 457200"/>
                <a:gd name="connsiteX43" fmla="*/ 266502 w 828675"/>
                <a:gd name="connsiteY43" fmla="*/ 457200 h 457200"/>
                <a:gd name="connsiteX44" fmla="*/ 304602 w 828675"/>
                <a:gd name="connsiteY44" fmla="*/ 457200 h 457200"/>
                <a:gd name="connsiteX45" fmla="*/ 304602 w 828675"/>
                <a:gd name="connsiteY45" fmla="*/ 238125 h 457200"/>
                <a:gd name="connsiteX46" fmla="*/ 323652 w 828675"/>
                <a:gd name="connsiteY46" fmla="*/ 238125 h 457200"/>
                <a:gd name="connsiteX47" fmla="*/ 323652 w 828675"/>
                <a:gd name="connsiteY47" fmla="*/ 457200 h 457200"/>
                <a:gd name="connsiteX48" fmla="*/ 361752 w 828675"/>
                <a:gd name="connsiteY48" fmla="*/ 457200 h 457200"/>
                <a:gd name="connsiteX49" fmla="*/ 361752 w 828675"/>
                <a:gd name="connsiteY49" fmla="*/ 66675 h 457200"/>
                <a:gd name="connsiteX50" fmla="*/ 400804 w 828675"/>
                <a:gd name="connsiteY50" fmla="*/ 223838 h 457200"/>
                <a:gd name="connsiteX51" fmla="*/ 418902 w 828675"/>
                <a:gd name="connsiteY51" fmla="*/ 238125 h 457200"/>
                <a:gd name="connsiteX52" fmla="*/ 436999 w 828675"/>
                <a:gd name="connsiteY52" fmla="*/ 223838 h 457200"/>
                <a:gd name="connsiteX53" fmla="*/ 476052 w 828675"/>
                <a:gd name="connsiteY53" fmla="*/ 66675 h 457200"/>
                <a:gd name="connsiteX54" fmla="*/ 476052 w 828675"/>
                <a:gd name="connsiteY54" fmla="*/ 146685 h 457200"/>
                <a:gd name="connsiteX55" fmla="*/ 442714 w 828675"/>
                <a:gd name="connsiteY55" fmla="*/ 285750 h 457200"/>
                <a:gd name="connsiteX56" fmla="*/ 476052 w 828675"/>
                <a:gd name="connsiteY56" fmla="*/ 285750 h 457200"/>
                <a:gd name="connsiteX57" fmla="*/ 476052 w 828675"/>
                <a:gd name="connsiteY57" fmla="*/ 457200 h 457200"/>
                <a:gd name="connsiteX58" fmla="*/ 514152 w 828675"/>
                <a:gd name="connsiteY58" fmla="*/ 457200 h 457200"/>
                <a:gd name="connsiteX59" fmla="*/ 514152 w 828675"/>
                <a:gd name="connsiteY59" fmla="*/ 285750 h 457200"/>
                <a:gd name="connsiteX60" fmla="*/ 533202 w 828675"/>
                <a:gd name="connsiteY60" fmla="*/ 285750 h 457200"/>
                <a:gd name="connsiteX61" fmla="*/ 533202 w 828675"/>
                <a:gd name="connsiteY61" fmla="*/ 457200 h 457200"/>
                <a:gd name="connsiteX62" fmla="*/ 571302 w 828675"/>
                <a:gd name="connsiteY62" fmla="*/ 457200 h 457200"/>
                <a:gd name="connsiteX63" fmla="*/ 571302 w 828675"/>
                <a:gd name="connsiteY63" fmla="*/ 285750 h 457200"/>
                <a:gd name="connsiteX64" fmla="*/ 604639 w 828675"/>
                <a:gd name="connsiteY64" fmla="*/ 285750 h 457200"/>
                <a:gd name="connsiteX65" fmla="*/ 571302 w 828675"/>
                <a:gd name="connsiteY65" fmla="*/ 146685 h 457200"/>
                <a:gd name="connsiteX66" fmla="*/ 571302 w 828675"/>
                <a:gd name="connsiteY66" fmla="*/ 66675 h 457200"/>
                <a:gd name="connsiteX67" fmla="*/ 602734 w 828675"/>
                <a:gd name="connsiteY67" fmla="*/ 193358 h 457200"/>
                <a:gd name="connsiteX68" fmla="*/ 610354 w 828675"/>
                <a:gd name="connsiteY68" fmla="*/ 204788 h 457200"/>
                <a:gd name="connsiteX69" fmla="*/ 686554 w 828675"/>
                <a:gd name="connsiteY69" fmla="*/ 258127 h 457200"/>
                <a:gd name="connsiteX70" fmla="*/ 686554 w 828675"/>
                <a:gd name="connsiteY70" fmla="*/ 317183 h 457200"/>
                <a:gd name="connsiteX71" fmla="*/ 666552 w 828675"/>
                <a:gd name="connsiteY71" fmla="*/ 371475 h 457200"/>
                <a:gd name="connsiteX72" fmla="*/ 685602 w 828675"/>
                <a:gd name="connsiteY72" fmla="*/ 371475 h 457200"/>
                <a:gd name="connsiteX73" fmla="*/ 685602 w 828675"/>
                <a:gd name="connsiteY73" fmla="*/ 457200 h 457200"/>
                <a:gd name="connsiteX74" fmla="*/ 723702 w 828675"/>
                <a:gd name="connsiteY74" fmla="*/ 457200 h 457200"/>
                <a:gd name="connsiteX75" fmla="*/ 723702 w 828675"/>
                <a:gd name="connsiteY75" fmla="*/ 371475 h 457200"/>
                <a:gd name="connsiteX76" fmla="*/ 742752 w 828675"/>
                <a:gd name="connsiteY76" fmla="*/ 371475 h 457200"/>
                <a:gd name="connsiteX77" fmla="*/ 742752 w 828675"/>
                <a:gd name="connsiteY77" fmla="*/ 457200 h 457200"/>
                <a:gd name="connsiteX78" fmla="*/ 780852 w 828675"/>
                <a:gd name="connsiteY78" fmla="*/ 457200 h 457200"/>
                <a:gd name="connsiteX79" fmla="*/ 780852 w 828675"/>
                <a:gd name="connsiteY79" fmla="*/ 371475 h 457200"/>
                <a:gd name="connsiteX80" fmla="*/ 799902 w 828675"/>
                <a:gd name="connsiteY80" fmla="*/ 371475 h 457200"/>
                <a:gd name="connsiteX81" fmla="*/ 781804 w 828675"/>
                <a:gd name="connsiteY81" fmla="*/ 320993 h 457200"/>
                <a:gd name="connsiteX82" fmla="*/ 781804 w 828675"/>
                <a:gd name="connsiteY82" fmla="*/ 291465 h 457200"/>
                <a:gd name="connsiteX83" fmla="*/ 802759 w 828675"/>
                <a:gd name="connsiteY83" fmla="*/ 340995 h 457200"/>
                <a:gd name="connsiteX84" fmla="*/ 819904 w 828675"/>
                <a:gd name="connsiteY84" fmla="*/ 352425 h 457200"/>
                <a:gd name="connsiteX85" fmla="*/ 831334 w 828675"/>
                <a:gd name="connsiteY85" fmla="*/ 348615 h 457200"/>
                <a:gd name="connsiteX86" fmla="*/ 836097 w 828675"/>
                <a:gd name="connsiteY86" fmla="*/ 3257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28675" h="457200">
                  <a:moveTo>
                    <a:pt x="836097" y="325755"/>
                  </a:moveTo>
                  <a:lnTo>
                    <a:pt x="802759" y="246698"/>
                  </a:lnTo>
                  <a:cubicBezTo>
                    <a:pt x="791329" y="230505"/>
                    <a:pt x="773232" y="218123"/>
                    <a:pt x="753229" y="212408"/>
                  </a:cubicBezTo>
                  <a:cubicBezTo>
                    <a:pt x="747514" y="210502"/>
                    <a:pt x="739894" y="209550"/>
                    <a:pt x="733227" y="209550"/>
                  </a:cubicBezTo>
                  <a:cubicBezTo>
                    <a:pt x="719892" y="209550"/>
                    <a:pt x="707509" y="212408"/>
                    <a:pt x="696079" y="218123"/>
                  </a:cubicBezTo>
                  <a:lnTo>
                    <a:pt x="637977" y="177165"/>
                  </a:lnTo>
                  <a:lnTo>
                    <a:pt x="603687" y="34290"/>
                  </a:lnTo>
                  <a:cubicBezTo>
                    <a:pt x="602734" y="30480"/>
                    <a:pt x="599877" y="25718"/>
                    <a:pt x="597019" y="23813"/>
                  </a:cubicBezTo>
                  <a:cubicBezTo>
                    <a:pt x="585589" y="15240"/>
                    <a:pt x="572254" y="8572"/>
                    <a:pt x="557967" y="4763"/>
                  </a:cubicBezTo>
                  <a:cubicBezTo>
                    <a:pt x="546537" y="1905"/>
                    <a:pt x="535107" y="0"/>
                    <a:pt x="523677" y="0"/>
                  </a:cubicBezTo>
                  <a:cubicBezTo>
                    <a:pt x="512247" y="0"/>
                    <a:pt x="500817" y="1905"/>
                    <a:pt x="490339" y="4763"/>
                  </a:cubicBezTo>
                  <a:cubicBezTo>
                    <a:pt x="476052" y="8572"/>
                    <a:pt x="462717" y="15240"/>
                    <a:pt x="451287" y="23813"/>
                  </a:cubicBezTo>
                  <a:cubicBezTo>
                    <a:pt x="447477" y="26670"/>
                    <a:pt x="445572" y="30480"/>
                    <a:pt x="444619" y="34290"/>
                  </a:cubicBezTo>
                  <a:lnTo>
                    <a:pt x="418902" y="137160"/>
                  </a:lnTo>
                  <a:lnTo>
                    <a:pt x="394137" y="34290"/>
                  </a:lnTo>
                  <a:cubicBezTo>
                    <a:pt x="393184" y="30480"/>
                    <a:pt x="390327" y="25718"/>
                    <a:pt x="387469" y="23813"/>
                  </a:cubicBezTo>
                  <a:cubicBezTo>
                    <a:pt x="376039" y="15240"/>
                    <a:pt x="362704" y="8572"/>
                    <a:pt x="348417" y="4763"/>
                  </a:cubicBezTo>
                  <a:cubicBezTo>
                    <a:pt x="336987" y="1905"/>
                    <a:pt x="325557" y="0"/>
                    <a:pt x="314127" y="0"/>
                  </a:cubicBezTo>
                  <a:cubicBezTo>
                    <a:pt x="302697" y="0"/>
                    <a:pt x="291267" y="1905"/>
                    <a:pt x="280789" y="4763"/>
                  </a:cubicBezTo>
                  <a:cubicBezTo>
                    <a:pt x="266502" y="8572"/>
                    <a:pt x="253167" y="15240"/>
                    <a:pt x="241737" y="23813"/>
                  </a:cubicBezTo>
                  <a:cubicBezTo>
                    <a:pt x="237927" y="26670"/>
                    <a:pt x="236022" y="30480"/>
                    <a:pt x="235069" y="34290"/>
                  </a:cubicBezTo>
                  <a:lnTo>
                    <a:pt x="200779" y="177165"/>
                  </a:lnTo>
                  <a:lnTo>
                    <a:pt x="142677" y="218123"/>
                  </a:lnTo>
                  <a:cubicBezTo>
                    <a:pt x="130294" y="212408"/>
                    <a:pt x="117912" y="209550"/>
                    <a:pt x="104577" y="209550"/>
                  </a:cubicBezTo>
                  <a:cubicBezTo>
                    <a:pt x="97909" y="209550"/>
                    <a:pt x="90289" y="210502"/>
                    <a:pt x="84574" y="212408"/>
                  </a:cubicBezTo>
                  <a:cubicBezTo>
                    <a:pt x="64572" y="217170"/>
                    <a:pt x="46474" y="229552"/>
                    <a:pt x="35044" y="246698"/>
                  </a:cubicBezTo>
                  <a:lnTo>
                    <a:pt x="1707" y="325755"/>
                  </a:lnTo>
                  <a:cubicBezTo>
                    <a:pt x="-2103" y="334328"/>
                    <a:pt x="754" y="343853"/>
                    <a:pt x="7422" y="349567"/>
                  </a:cubicBezTo>
                  <a:cubicBezTo>
                    <a:pt x="11232" y="351473"/>
                    <a:pt x="15042" y="352425"/>
                    <a:pt x="18852" y="352425"/>
                  </a:cubicBezTo>
                  <a:cubicBezTo>
                    <a:pt x="26472" y="352425"/>
                    <a:pt x="33139" y="347663"/>
                    <a:pt x="35997" y="340995"/>
                  </a:cubicBezTo>
                  <a:lnTo>
                    <a:pt x="56952" y="291465"/>
                  </a:lnTo>
                  <a:lnTo>
                    <a:pt x="56952" y="342900"/>
                  </a:lnTo>
                  <a:lnTo>
                    <a:pt x="56952" y="457200"/>
                  </a:lnTo>
                  <a:lnTo>
                    <a:pt x="95052" y="457200"/>
                  </a:lnTo>
                  <a:lnTo>
                    <a:pt x="95052" y="342900"/>
                  </a:lnTo>
                  <a:lnTo>
                    <a:pt x="114102" y="342900"/>
                  </a:lnTo>
                  <a:lnTo>
                    <a:pt x="114102" y="457200"/>
                  </a:lnTo>
                  <a:lnTo>
                    <a:pt x="152202" y="457200"/>
                  </a:lnTo>
                  <a:lnTo>
                    <a:pt x="152202" y="257175"/>
                  </a:lnTo>
                  <a:lnTo>
                    <a:pt x="153154" y="257175"/>
                  </a:lnTo>
                  <a:lnTo>
                    <a:pt x="228402" y="204788"/>
                  </a:lnTo>
                  <a:cubicBezTo>
                    <a:pt x="232212" y="201930"/>
                    <a:pt x="235069" y="198120"/>
                    <a:pt x="236022" y="193358"/>
                  </a:cubicBezTo>
                  <a:lnTo>
                    <a:pt x="266502" y="66675"/>
                  </a:lnTo>
                  <a:lnTo>
                    <a:pt x="266502" y="457200"/>
                  </a:lnTo>
                  <a:lnTo>
                    <a:pt x="304602" y="457200"/>
                  </a:lnTo>
                  <a:lnTo>
                    <a:pt x="304602" y="238125"/>
                  </a:lnTo>
                  <a:lnTo>
                    <a:pt x="323652" y="238125"/>
                  </a:lnTo>
                  <a:lnTo>
                    <a:pt x="323652" y="457200"/>
                  </a:lnTo>
                  <a:lnTo>
                    <a:pt x="361752" y="457200"/>
                  </a:lnTo>
                  <a:lnTo>
                    <a:pt x="361752" y="66675"/>
                  </a:lnTo>
                  <a:lnTo>
                    <a:pt x="400804" y="223838"/>
                  </a:lnTo>
                  <a:cubicBezTo>
                    <a:pt x="402709" y="232410"/>
                    <a:pt x="410329" y="238125"/>
                    <a:pt x="418902" y="238125"/>
                  </a:cubicBezTo>
                  <a:cubicBezTo>
                    <a:pt x="427474" y="238125"/>
                    <a:pt x="435094" y="232410"/>
                    <a:pt x="436999" y="223838"/>
                  </a:cubicBezTo>
                  <a:lnTo>
                    <a:pt x="476052" y="66675"/>
                  </a:lnTo>
                  <a:lnTo>
                    <a:pt x="476052" y="146685"/>
                  </a:lnTo>
                  <a:lnTo>
                    <a:pt x="442714" y="285750"/>
                  </a:lnTo>
                  <a:lnTo>
                    <a:pt x="476052" y="285750"/>
                  </a:lnTo>
                  <a:lnTo>
                    <a:pt x="476052" y="457200"/>
                  </a:lnTo>
                  <a:lnTo>
                    <a:pt x="514152" y="457200"/>
                  </a:lnTo>
                  <a:lnTo>
                    <a:pt x="514152" y="285750"/>
                  </a:lnTo>
                  <a:lnTo>
                    <a:pt x="533202" y="285750"/>
                  </a:lnTo>
                  <a:lnTo>
                    <a:pt x="533202" y="457200"/>
                  </a:lnTo>
                  <a:lnTo>
                    <a:pt x="571302" y="457200"/>
                  </a:lnTo>
                  <a:lnTo>
                    <a:pt x="571302" y="285750"/>
                  </a:lnTo>
                  <a:lnTo>
                    <a:pt x="604639" y="285750"/>
                  </a:lnTo>
                  <a:lnTo>
                    <a:pt x="571302" y="146685"/>
                  </a:lnTo>
                  <a:lnTo>
                    <a:pt x="571302" y="66675"/>
                  </a:lnTo>
                  <a:lnTo>
                    <a:pt x="602734" y="193358"/>
                  </a:lnTo>
                  <a:cubicBezTo>
                    <a:pt x="603687" y="198120"/>
                    <a:pt x="606544" y="201930"/>
                    <a:pt x="610354" y="204788"/>
                  </a:cubicBezTo>
                  <a:lnTo>
                    <a:pt x="686554" y="258127"/>
                  </a:lnTo>
                  <a:lnTo>
                    <a:pt x="686554" y="317183"/>
                  </a:lnTo>
                  <a:lnTo>
                    <a:pt x="666552" y="371475"/>
                  </a:lnTo>
                  <a:lnTo>
                    <a:pt x="685602" y="371475"/>
                  </a:lnTo>
                  <a:lnTo>
                    <a:pt x="685602" y="457200"/>
                  </a:lnTo>
                  <a:lnTo>
                    <a:pt x="723702" y="457200"/>
                  </a:lnTo>
                  <a:lnTo>
                    <a:pt x="723702" y="371475"/>
                  </a:lnTo>
                  <a:lnTo>
                    <a:pt x="742752" y="371475"/>
                  </a:lnTo>
                  <a:lnTo>
                    <a:pt x="742752" y="457200"/>
                  </a:lnTo>
                  <a:lnTo>
                    <a:pt x="780852" y="457200"/>
                  </a:lnTo>
                  <a:lnTo>
                    <a:pt x="780852" y="371475"/>
                  </a:lnTo>
                  <a:lnTo>
                    <a:pt x="799902" y="371475"/>
                  </a:lnTo>
                  <a:lnTo>
                    <a:pt x="781804" y="320993"/>
                  </a:lnTo>
                  <a:lnTo>
                    <a:pt x="781804" y="291465"/>
                  </a:lnTo>
                  <a:lnTo>
                    <a:pt x="802759" y="340995"/>
                  </a:lnTo>
                  <a:cubicBezTo>
                    <a:pt x="805617" y="348615"/>
                    <a:pt x="813237" y="352425"/>
                    <a:pt x="819904" y="352425"/>
                  </a:cubicBezTo>
                  <a:cubicBezTo>
                    <a:pt x="823714" y="352425"/>
                    <a:pt x="827524" y="351473"/>
                    <a:pt x="831334" y="348615"/>
                  </a:cubicBezTo>
                  <a:cubicBezTo>
                    <a:pt x="837049" y="343853"/>
                    <a:pt x="839907" y="333375"/>
                    <a:pt x="836097" y="325755"/>
                  </a:cubicBezTo>
                  <a:close/>
                </a:path>
              </a:pathLst>
            </a:custGeom>
            <a:grpFill/>
            <a:ln w="9525" cap="flat">
              <a:noFill/>
              <a:prstDash val="solid"/>
              <a:miter/>
            </a:ln>
          </p:spPr>
          <p:txBody>
            <a:bodyPr rtlCol="0" anchor="ctr"/>
            <a:lstStyle/>
            <a:p>
              <a:endParaRPr lang="en-US" dirty="0">
                <a:latin typeface="+mn-lt"/>
              </a:endParaRPr>
            </a:p>
          </p:txBody>
        </p:sp>
      </p:grpSp>
      <p:grpSp>
        <p:nvGrpSpPr>
          <p:cNvPr id="68" name="Graphic 5" descr="Family with two children">
            <a:extLst>
              <a:ext uri="{FF2B5EF4-FFF2-40B4-BE49-F238E27FC236}">
                <a16:creationId xmlns:a16="http://schemas.microsoft.com/office/drawing/2014/main" id="{7D2222DF-05CB-4EC2-97F9-F9CD2F4D3407}"/>
              </a:ext>
            </a:extLst>
          </p:cNvPr>
          <p:cNvGrpSpPr/>
          <p:nvPr/>
        </p:nvGrpSpPr>
        <p:grpSpPr>
          <a:xfrm>
            <a:off x="1762018" y="2727075"/>
            <a:ext cx="516431" cy="516431"/>
            <a:chOff x="946785" y="3850797"/>
            <a:chExt cx="914400" cy="914400"/>
          </a:xfrm>
          <a:solidFill>
            <a:schemeClr val="accent5"/>
          </a:solidFill>
        </p:grpSpPr>
        <p:sp>
          <p:nvSpPr>
            <p:cNvPr id="69" name="Freeform: Shape 68">
              <a:extLst>
                <a:ext uri="{FF2B5EF4-FFF2-40B4-BE49-F238E27FC236}">
                  <a16:creationId xmlns:a16="http://schemas.microsoft.com/office/drawing/2014/main" id="{0FE7451B-A292-496B-BF58-7481CB9C9F61}"/>
                </a:ext>
              </a:extLst>
            </p:cNvPr>
            <p:cNvSpPr/>
            <p:nvPr/>
          </p:nvSpPr>
          <p:spPr>
            <a:xfrm>
              <a:off x="146113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dirty="0">
                <a:latin typeface="+mn-lt"/>
              </a:endParaRPr>
            </a:p>
          </p:txBody>
        </p:sp>
        <p:sp>
          <p:nvSpPr>
            <p:cNvPr id="70" name="Freeform: Shape 69">
              <a:extLst>
                <a:ext uri="{FF2B5EF4-FFF2-40B4-BE49-F238E27FC236}">
                  <a16:creationId xmlns:a16="http://schemas.microsoft.com/office/drawing/2014/main" id="{C48F2B18-79E6-4C5E-A850-4724383B65CD}"/>
                </a:ext>
              </a:extLst>
            </p:cNvPr>
            <p:cNvSpPr/>
            <p:nvPr/>
          </p:nvSpPr>
          <p:spPr>
            <a:xfrm>
              <a:off x="168021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dirty="0">
                <a:latin typeface="+mn-lt"/>
              </a:endParaRPr>
            </a:p>
          </p:txBody>
        </p:sp>
        <p:sp>
          <p:nvSpPr>
            <p:cNvPr id="71" name="Freeform: Shape 70">
              <a:extLst>
                <a:ext uri="{FF2B5EF4-FFF2-40B4-BE49-F238E27FC236}">
                  <a16:creationId xmlns:a16="http://schemas.microsoft.com/office/drawing/2014/main" id="{16E347E6-1259-4E4F-86FF-E6837DB0C6FA}"/>
                </a:ext>
              </a:extLst>
            </p:cNvPr>
            <p:cNvSpPr/>
            <p:nvPr/>
          </p:nvSpPr>
          <p:spPr>
            <a:xfrm>
              <a:off x="125158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dirty="0">
                <a:latin typeface="+mn-lt"/>
              </a:endParaRPr>
            </a:p>
          </p:txBody>
        </p:sp>
        <p:sp>
          <p:nvSpPr>
            <p:cNvPr id="72" name="Freeform: Shape 71">
              <a:extLst>
                <a:ext uri="{FF2B5EF4-FFF2-40B4-BE49-F238E27FC236}">
                  <a16:creationId xmlns:a16="http://schemas.microsoft.com/office/drawing/2014/main" id="{D760FCA4-A4DD-4587-9089-F3FD7CF556CA}"/>
                </a:ext>
              </a:extLst>
            </p:cNvPr>
            <p:cNvSpPr/>
            <p:nvPr/>
          </p:nvSpPr>
          <p:spPr>
            <a:xfrm>
              <a:off x="105156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dirty="0">
                <a:latin typeface="+mn-lt"/>
              </a:endParaRPr>
            </a:p>
          </p:txBody>
        </p:sp>
        <p:sp>
          <p:nvSpPr>
            <p:cNvPr id="73" name="Freeform: Shape 72">
              <a:extLst>
                <a:ext uri="{FF2B5EF4-FFF2-40B4-BE49-F238E27FC236}">
                  <a16:creationId xmlns:a16="http://schemas.microsoft.com/office/drawing/2014/main" id="{F94BCCD9-113E-419C-B49D-27EA0B278993}"/>
                </a:ext>
              </a:extLst>
            </p:cNvPr>
            <p:cNvSpPr/>
            <p:nvPr/>
          </p:nvSpPr>
          <p:spPr>
            <a:xfrm>
              <a:off x="985083" y="4136547"/>
              <a:ext cx="828675" cy="457200"/>
            </a:xfrm>
            <a:custGeom>
              <a:avLst/>
              <a:gdLst>
                <a:gd name="connsiteX0" fmla="*/ 836097 w 828675"/>
                <a:gd name="connsiteY0" fmla="*/ 325755 h 457200"/>
                <a:gd name="connsiteX1" fmla="*/ 802759 w 828675"/>
                <a:gd name="connsiteY1" fmla="*/ 246698 h 457200"/>
                <a:gd name="connsiteX2" fmla="*/ 753229 w 828675"/>
                <a:gd name="connsiteY2" fmla="*/ 212408 h 457200"/>
                <a:gd name="connsiteX3" fmla="*/ 733227 w 828675"/>
                <a:gd name="connsiteY3" fmla="*/ 209550 h 457200"/>
                <a:gd name="connsiteX4" fmla="*/ 696079 w 828675"/>
                <a:gd name="connsiteY4" fmla="*/ 218123 h 457200"/>
                <a:gd name="connsiteX5" fmla="*/ 637977 w 828675"/>
                <a:gd name="connsiteY5" fmla="*/ 177165 h 457200"/>
                <a:gd name="connsiteX6" fmla="*/ 603687 w 828675"/>
                <a:gd name="connsiteY6" fmla="*/ 34290 h 457200"/>
                <a:gd name="connsiteX7" fmla="*/ 597019 w 828675"/>
                <a:gd name="connsiteY7" fmla="*/ 23813 h 457200"/>
                <a:gd name="connsiteX8" fmla="*/ 557967 w 828675"/>
                <a:gd name="connsiteY8" fmla="*/ 4763 h 457200"/>
                <a:gd name="connsiteX9" fmla="*/ 523677 w 828675"/>
                <a:gd name="connsiteY9" fmla="*/ 0 h 457200"/>
                <a:gd name="connsiteX10" fmla="*/ 490339 w 828675"/>
                <a:gd name="connsiteY10" fmla="*/ 4763 h 457200"/>
                <a:gd name="connsiteX11" fmla="*/ 451287 w 828675"/>
                <a:gd name="connsiteY11" fmla="*/ 23813 h 457200"/>
                <a:gd name="connsiteX12" fmla="*/ 444619 w 828675"/>
                <a:gd name="connsiteY12" fmla="*/ 34290 h 457200"/>
                <a:gd name="connsiteX13" fmla="*/ 418902 w 828675"/>
                <a:gd name="connsiteY13" fmla="*/ 137160 h 457200"/>
                <a:gd name="connsiteX14" fmla="*/ 394137 w 828675"/>
                <a:gd name="connsiteY14" fmla="*/ 34290 h 457200"/>
                <a:gd name="connsiteX15" fmla="*/ 387469 w 828675"/>
                <a:gd name="connsiteY15" fmla="*/ 23813 h 457200"/>
                <a:gd name="connsiteX16" fmla="*/ 348417 w 828675"/>
                <a:gd name="connsiteY16" fmla="*/ 4763 h 457200"/>
                <a:gd name="connsiteX17" fmla="*/ 314127 w 828675"/>
                <a:gd name="connsiteY17" fmla="*/ 0 h 457200"/>
                <a:gd name="connsiteX18" fmla="*/ 280789 w 828675"/>
                <a:gd name="connsiteY18" fmla="*/ 4763 h 457200"/>
                <a:gd name="connsiteX19" fmla="*/ 241737 w 828675"/>
                <a:gd name="connsiteY19" fmla="*/ 23813 h 457200"/>
                <a:gd name="connsiteX20" fmla="*/ 235069 w 828675"/>
                <a:gd name="connsiteY20" fmla="*/ 34290 h 457200"/>
                <a:gd name="connsiteX21" fmla="*/ 200779 w 828675"/>
                <a:gd name="connsiteY21" fmla="*/ 177165 h 457200"/>
                <a:gd name="connsiteX22" fmla="*/ 142677 w 828675"/>
                <a:gd name="connsiteY22" fmla="*/ 218123 h 457200"/>
                <a:gd name="connsiteX23" fmla="*/ 104577 w 828675"/>
                <a:gd name="connsiteY23" fmla="*/ 209550 h 457200"/>
                <a:gd name="connsiteX24" fmla="*/ 84574 w 828675"/>
                <a:gd name="connsiteY24" fmla="*/ 212408 h 457200"/>
                <a:gd name="connsiteX25" fmla="*/ 35044 w 828675"/>
                <a:gd name="connsiteY25" fmla="*/ 246698 h 457200"/>
                <a:gd name="connsiteX26" fmla="*/ 1707 w 828675"/>
                <a:gd name="connsiteY26" fmla="*/ 325755 h 457200"/>
                <a:gd name="connsiteX27" fmla="*/ 7422 w 828675"/>
                <a:gd name="connsiteY27" fmla="*/ 349567 h 457200"/>
                <a:gd name="connsiteX28" fmla="*/ 18852 w 828675"/>
                <a:gd name="connsiteY28" fmla="*/ 352425 h 457200"/>
                <a:gd name="connsiteX29" fmla="*/ 35997 w 828675"/>
                <a:gd name="connsiteY29" fmla="*/ 340995 h 457200"/>
                <a:gd name="connsiteX30" fmla="*/ 56952 w 828675"/>
                <a:gd name="connsiteY30" fmla="*/ 291465 h 457200"/>
                <a:gd name="connsiteX31" fmla="*/ 56952 w 828675"/>
                <a:gd name="connsiteY31" fmla="*/ 342900 h 457200"/>
                <a:gd name="connsiteX32" fmla="*/ 56952 w 828675"/>
                <a:gd name="connsiteY32" fmla="*/ 457200 h 457200"/>
                <a:gd name="connsiteX33" fmla="*/ 95052 w 828675"/>
                <a:gd name="connsiteY33" fmla="*/ 457200 h 457200"/>
                <a:gd name="connsiteX34" fmla="*/ 95052 w 828675"/>
                <a:gd name="connsiteY34" fmla="*/ 342900 h 457200"/>
                <a:gd name="connsiteX35" fmla="*/ 114102 w 828675"/>
                <a:gd name="connsiteY35" fmla="*/ 342900 h 457200"/>
                <a:gd name="connsiteX36" fmla="*/ 114102 w 828675"/>
                <a:gd name="connsiteY36" fmla="*/ 457200 h 457200"/>
                <a:gd name="connsiteX37" fmla="*/ 152202 w 828675"/>
                <a:gd name="connsiteY37" fmla="*/ 457200 h 457200"/>
                <a:gd name="connsiteX38" fmla="*/ 152202 w 828675"/>
                <a:gd name="connsiteY38" fmla="*/ 257175 h 457200"/>
                <a:gd name="connsiteX39" fmla="*/ 153154 w 828675"/>
                <a:gd name="connsiteY39" fmla="*/ 257175 h 457200"/>
                <a:gd name="connsiteX40" fmla="*/ 228402 w 828675"/>
                <a:gd name="connsiteY40" fmla="*/ 204788 h 457200"/>
                <a:gd name="connsiteX41" fmla="*/ 236022 w 828675"/>
                <a:gd name="connsiteY41" fmla="*/ 193358 h 457200"/>
                <a:gd name="connsiteX42" fmla="*/ 266502 w 828675"/>
                <a:gd name="connsiteY42" fmla="*/ 66675 h 457200"/>
                <a:gd name="connsiteX43" fmla="*/ 266502 w 828675"/>
                <a:gd name="connsiteY43" fmla="*/ 457200 h 457200"/>
                <a:gd name="connsiteX44" fmla="*/ 304602 w 828675"/>
                <a:gd name="connsiteY44" fmla="*/ 457200 h 457200"/>
                <a:gd name="connsiteX45" fmla="*/ 304602 w 828675"/>
                <a:gd name="connsiteY45" fmla="*/ 238125 h 457200"/>
                <a:gd name="connsiteX46" fmla="*/ 323652 w 828675"/>
                <a:gd name="connsiteY46" fmla="*/ 238125 h 457200"/>
                <a:gd name="connsiteX47" fmla="*/ 323652 w 828675"/>
                <a:gd name="connsiteY47" fmla="*/ 457200 h 457200"/>
                <a:gd name="connsiteX48" fmla="*/ 361752 w 828675"/>
                <a:gd name="connsiteY48" fmla="*/ 457200 h 457200"/>
                <a:gd name="connsiteX49" fmla="*/ 361752 w 828675"/>
                <a:gd name="connsiteY49" fmla="*/ 66675 h 457200"/>
                <a:gd name="connsiteX50" fmla="*/ 400804 w 828675"/>
                <a:gd name="connsiteY50" fmla="*/ 223838 h 457200"/>
                <a:gd name="connsiteX51" fmla="*/ 418902 w 828675"/>
                <a:gd name="connsiteY51" fmla="*/ 238125 h 457200"/>
                <a:gd name="connsiteX52" fmla="*/ 436999 w 828675"/>
                <a:gd name="connsiteY52" fmla="*/ 223838 h 457200"/>
                <a:gd name="connsiteX53" fmla="*/ 476052 w 828675"/>
                <a:gd name="connsiteY53" fmla="*/ 66675 h 457200"/>
                <a:gd name="connsiteX54" fmla="*/ 476052 w 828675"/>
                <a:gd name="connsiteY54" fmla="*/ 146685 h 457200"/>
                <a:gd name="connsiteX55" fmla="*/ 442714 w 828675"/>
                <a:gd name="connsiteY55" fmla="*/ 285750 h 457200"/>
                <a:gd name="connsiteX56" fmla="*/ 476052 w 828675"/>
                <a:gd name="connsiteY56" fmla="*/ 285750 h 457200"/>
                <a:gd name="connsiteX57" fmla="*/ 476052 w 828675"/>
                <a:gd name="connsiteY57" fmla="*/ 457200 h 457200"/>
                <a:gd name="connsiteX58" fmla="*/ 514152 w 828675"/>
                <a:gd name="connsiteY58" fmla="*/ 457200 h 457200"/>
                <a:gd name="connsiteX59" fmla="*/ 514152 w 828675"/>
                <a:gd name="connsiteY59" fmla="*/ 285750 h 457200"/>
                <a:gd name="connsiteX60" fmla="*/ 533202 w 828675"/>
                <a:gd name="connsiteY60" fmla="*/ 285750 h 457200"/>
                <a:gd name="connsiteX61" fmla="*/ 533202 w 828675"/>
                <a:gd name="connsiteY61" fmla="*/ 457200 h 457200"/>
                <a:gd name="connsiteX62" fmla="*/ 571302 w 828675"/>
                <a:gd name="connsiteY62" fmla="*/ 457200 h 457200"/>
                <a:gd name="connsiteX63" fmla="*/ 571302 w 828675"/>
                <a:gd name="connsiteY63" fmla="*/ 285750 h 457200"/>
                <a:gd name="connsiteX64" fmla="*/ 604639 w 828675"/>
                <a:gd name="connsiteY64" fmla="*/ 285750 h 457200"/>
                <a:gd name="connsiteX65" fmla="*/ 571302 w 828675"/>
                <a:gd name="connsiteY65" fmla="*/ 146685 h 457200"/>
                <a:gd name="connsiteX66" fmla="*/ 571302 w 828675"/>
                <a:gd name="connsiteY66" fmla="*/ 66675 h 457200"/>
                <a:gd name="connsiteX67" fmla="*/ 602734 w 828675"/>
                <a:gd name="connsiteY67" fmla="*/ 193358 h 457200"/>
                <a:gd name="connsiteX68" fmla="*/ 610354 w 828675"/>
                <a:gd name="connsiteY68" fmla="*/ 204788 h 457200"/>
                <a:gd name="connsiteX69" fmla="*/ 686554 w 828675"/>
                <a:gd name="connsiteY69" fmla="*/ 258127 h 457200"/>
                <a:gd name="connsiteX70" fmla="*/ 686554 w 828675"/>
                <a:gd name="connsiteY70" fmla="*/ 317183 h 457200"/>
                <a:gd name="connsiteX71" fmla="*/ 666552 w 828675"/>
                <a:gd name="connsiteY71" fmla="*/ 371475 h 457200"/>
                <a:gd name="connsiteX72" fmla="*/ 685602 w 828675"/>
                <a:gd name="connsiteY72" fmla="*/ 371475 h 457200"/>
                <a:gd name="connsiteX73" fmla="*/ 685602 w 828675"/>
                <a:gd name="connsiteY73" fmla="*/ 457200 h 457200"/>
                <a:gd name="connsiteX74" fmla="*/ 723702 w 828675"/>
                <a:gd name="connsiteY74" fmla="*/ 457200 h 457200"/>
                <a:gd name="connsiteX75" fmla="*/ 723702 w 828675"/>
                <a:gd name="connsiteY75" fmla="*/ 371475 h 457200"/>
                <a:gd name="connsiteX76" fmla="*/ 742752 w 828675"/>
                <a:gd name="connsiteY76" fmla="*/ 371475 h 457200"/>
                <a:gd name="connsiteX77" fmla="*/ 742752 w 828675"/>
                <a:gd name="connsiteY77" fmla="*/ 457200 h 457200"/>
                <a:gd name="connsiteX78" fmla="*/ 780852 w 828675"/>
                <a:gd name="connsiteY78" fmla="*/ 457200 h 457200"/>
                <a:gd name="connsiteX79" fmla="*/ 780852 w 828675"/>
                <a:gd name="connsiteY79" fmla="*/ 371475 h 457200"/>
                <a:gd name="connsiteX80" fmla="*/ 799902 w 828675"/>
                <a:gd name="connsiteY80" fmla="*/ 371475 h 457200"/>
                <a:gd name="connsiteX81" fmla="*/ 781804 w 828675"/>
                <a:gd name="connsiteY81" fmla="*/ 320993 h 457200"/>
                <a:gd name="connsiteX82" fmla="*/ 781804 w 828675"/>
                <a:gd name="connsiteY82" fmla="*/ 291465 h 457200"/>
                <a:gd name="connsiteX83" fmla="*/ 802759 w 828675"/>
                <a:gd name="connsiteY83" fmla="*/ 340995 h 457200"/>
                <a:gd name="connsiteX84" fmla="*/ 819904 w 828675"/>
                <a:gd name="connsiteY84" fmla="*/ 352425 h 457200"/>
                <a:gd name="connsiteX85" fmla="*/ 831334 w 828675"/>
                <a:gd name="connsiteY85" fmla="*/ 348615 h 457200"/>
                <a:gd name="connsiteX86" fmla="*/ 836097 w 828675"/>
                <a:gd name="connsiteY86" fmla="*/ 3257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28675" h="457200">
                  <a:moveTo>
                    <a:pt x="836097" y="325755"/>
                  </a:moveTo>
                  <a:lnTo>
                    <a:pt x="802759" y="246698"/>
                  </a:lnTo>
                  <a:cubicBezTo>
                    <a:pt x="791329" y="230505"/>
                    <a:pt x="773232" y="218123"/>
                    <a:pt x="753229" y="212408"/>
                  </a:cubicBezTo>
                  <a:cubicBezTo>
                    <a:pt x="747514" y="210502"/>
                    <a:pt x="739894" y="209550"/>
                    <a:pt x="733227" y="209550"/>
                  </a:cubicBezTo>
                  <a:cubicBezTo>
                    <a:pt x="719892" y="209550"/>
                    <a:pt x="707509" y="212408"/>
                    <a:pt x="696079" y="218123"/>
                  </a:cubicBezTo>
                  <a:lnTo>
                    <a:pt x="637977" y="177165"/>
                  </a:lnTo>
                  <a:lnTo>
                    <a:pt x="603687" y="34290"/>
                  </a:lnTo>
                  <a:cubicBezTo>
                    <a:pt x="602734" y="30480"/>
                    <a:pt x="599877" y="25718"/>
                    <a:pt x="597019" y="23813"/>
                  </a:cubicBezTo>
                  <a:cubicBezTo>
                    <a:pt x="585589" y="15240"/>
                    <a:pt x="572254" y="8572"/>
                    <a:pt x="557967" y="4763"/>
                  </a:cubicBezTo>
                  <a:cubicBezTo>
                    <a:pt x="546537" y="1905"/>
                    <a:pt x="535107" y="0"/>
                    <a:pt x="523677" y="0"/>
                  </a:cubicBezTo>
                  <a:cubicBezTo>
                    <a:pt x="512247" y="0"/>
                    <a:pt x="500817" y="1905"/>
                    <a:pt x="490339" y="4763"/>
                  </a:cubicBezTo>
                  <a:cubicBezTo>
                    <a:pt x="476052" y="8572"/>
                    <a:pt x="462717" y="15240"/>
                    <a:pt x="451287" y="23813"/>
                  </a:cubicBezTo>
                  <a:cubicBezTo>
                    <a:pt x="447477" y="26670"/>
                    <a:pt x="445572" y="30480"/>
                    <a:pt x="444619" y="34290"/>
                  </a:cubicBezTo>
                  <a:lnTo>
                    <a:pt x="418902" y="137160"/>
                  </a:lnTo>
                  <a:lnTo>
                    <a:pt x="394137" y="34290"/>
                  </a:lnTo>
                  <a:cubicBezTo>
                    <a:pt x="393184" y="30480"/>
                    <a:pt x="390327" y="25718"/>
                    <a:pt x="387469" y="23813"/>
                  </a:cubicBezTo>
                  <a:cubicBezTo>
                    <a:pt x="376039" y="15240"/>
                    <a:pt x="362704" y="8572"/>
                    <a:pt x="348417" y="4763"/>
                  </a:cubicBezTo>
                  <a:cubicBezTo>
                    <a:pt x="336987" y="1905"/>
                    <a:pt x="325557" y="0"/>
                    <a:pt x="314127" y="0"/>
                  </a:cubicBezTo>
                  <a:cubicBezTo>
                    <a:pt x="302697" y="0"/>
                    <a:pt x="291267" y="1905"/>
                    <a:pt x="280789" y="4763"/>
                  </a:cubicBezTo>
                  <a:cubicBezTo>
                    <a:pt x="266502" y="8572"/>
                    <a:pt x="253167" y="15240"/>
                    <a:pt x="241737" y="23813"/>
                  </a:cubicBezTo>
                  <a:cubicBezTo>
                    <a:pt x="237927" y="26670"/>
                    <a:pt x="236022" y="30480"/>
                    <a:pt x="235069" y="34290"/>
                  </a:cubicBezTo>
                  <a:lnTo>
                    <a:pt x="200779" y="177165"/>
                  </a:lnTo>
                  <a:lnTo>
                    <a:pt x="142677" y="218123"/>
                  </a:lnTo>
                  <a:cubicBezTo>
                    <a:pt x="130294" y="212408"/>
                    <a:pt x="117912" y="209550"/>
                    <a:pt x="104577" y="209550"/>
                  </a:cubicBezTo>
                  <a:cubicBezTo>
                    <a:pt x="97909" y="209550"/>
                    <a:pt x="90289" y="210502"/>
                    <a:pt x="84574" y="212408"/>
                  </a:cubicBezTo>
                  <a:cubicBezTo>
                    <a:pt x="64572" y="217170"/>
                    <a:pt x="46474" y="229552"/>
                    <a:pt x="35044" y="246698"/>
                  </a:cubicBezTo>
                  <a:lnTo>
                    <a:pt x="1707" y="325755"/>
                  </a:lnTo>
                  <a:cubicBezTo>
                    <a:pt x="-2103" y="334328"/>
                    <a:pt x="754" y="343853"/>
                    <a:pt x="7422" y="349567"/>
                  </a:cubicBezTo>
                  <a:cubicBezTo>
                    <a:pt x="11232" y="351473"/>
                    <a:pt x="15042" y="352425"/>
                    <a:pt x="18852" y="352425"/>
                  </a:cubicBezTo>
                  <a:cubicBezTo>
                    <a:pt x="26472" y="352425"/>
                    <a:pt x="33139" y="347663"/>
                    <a:pt x="35997" y="340995"/>
                  </a:cubicBezTo>
                  <a:lnTo>
                    <a:pt x="56952" y="291465"/>
                  </a:lnTo>
                  <a:lnTo>
                    <a:pt x="56952" y="342900"/>
                  </a:lnTo>
                  <a:lnTo>
                    <a:pt x="56952" y="457200"/>
                  </a:lnTo>
                  <a:lnTo>
                    <a:pt x="95052" y="457200"/>
                  </a:lnTo>
                  <a:lnTo>
                    <a:pt x="95052" y="342900"/>
                  </a:lnTo>
                  <a:lnTo>
                    <a:pt x="114102" y="342900"/>
                  </a:lnTo>
                  <a:lnTo>
                    <a:pt x="114102" y="457200"/>
                  </a:lnTo>
                  <a:lnTo>
                    <a:pt x="152202" y="457200"/>
                  </a:lnTo>
                  <a:lnTo>
                    <a:pt x="152202" y="257175"/>
                  </a:lnTo>
                  <a:lnTo>
                    <a:pt x="153154" y="257175"/>
                  </a:lnTo>
                  <a:lnTo>
                    <a:pt x="228402" y="204788"/>
                  </a:lnTo>
                  <a:cubicBezTo>
                    <a:pt x="232212" y="201930"/>
                    <a:pt x="235069" y="198120"/>
                    <a:pt x="236022" y="193358"/>
                  </a:cubicBezTo>
                  <a:lnTo>
                    <a:pt x="266502" y="66675"/>
                  </a:lnTo>
                  <a:lnTo>
                    <a:pt x="266502" y="457200"/>
                  </a:lnTo>
                  <a:lnTo>
                    <a:pt x="304602" y="457200"/>
                  </a:lnTo>
                  <a:lnTo>
                    <a:pt x="304602" y="238125"/>
                  </a:lnTo>
                  <a:lnTo>
                    <a:pt x="323652" y="238125"/>
                  </a:lnTo>
                  <a:lnTo>
                    <a:pt x="323652" y="457200"/>
                  </a:lnTo>
                  <a:lnTo>
                    <a:pt x="361752" y="457200"/>
                  </a:lnTo>
                  <a:lnTo>
                    <a:pt x="361752" y="66675"/>
                  </a:lnTo>
                  <a:lnTo>
                    <a:pt x="400804" y="223838"/>
                  </a:lnTo>
                  <a:cubicBezTo>
                    <a:pt x="402709" y="232410"/>
                    <a:pt x="410329" y="238125"/>
                    <a:pt x="418902" y="238125"/>
                  </a:cubicBezTo>
                  <a:cubicBezTo>
                    <a:pt x="427474" y="238125"/>
                    <a:pt x="435094" y="232410"/>
                    <a:pt x="436999" y="223838"/>
                  </a:cubicBezTo>
                  <a:lnTo>
                    <a:pt x="476052" y="66675"/>
                  </a:lnTo>
                  <a:lnTo>
                    <a:pt x="476052" y="146685"/>
                  </a:lnTo>
                  <a:lnTo>
                    <a:pt x="442714" y="285750"/>
                  </a:lnTo>
                  <a:lnTo>
                    <a:pt x="476052" y="285750"/>
                  </a:lnTo>
                  <a:lnTo>
                    <a:pt x="476052" y="457200"/>
                  </a:lnTo>
                  <a:lnTo>
                    <a:pt x="514152" y="457200"/>
                  </a:lnTo>
                  <a:lnTo>
                    <a:pt x="514152" y="285750"/>
                  </a:lnTo>
                  <a:lnTo>
                    <a:pt x="533202" y="285750"/>
                  </a:lnTo>
                  <a:lnTo>
                    <a:pt x="533202" y="457200"/>
                  </a:lnTo>
                  <a:lnTo>
                    <a:pt x="571302" y="457200"/>
                  </a:lnTo>
                  <a:lnTo>
                    <a:pt x="571302" y="285750"/>
                  </a:lnTo>
                  <a:lnTo>
                    <a:pt x="604639" y="285750"/>
                  </a:lnTo>
                  <a:lnTo>
                    <a:pt x="571302" y="146685"/>
                  </a:lnTo>
                  <a:lnTo>
                    <a:pt x="571302" y="66675"/>
                  </a:lnTo>
                  <a:lnTo>
                    <a:pt x="602734" y="193358"/>
                  </a:lnTo>
                  <a:cubicBezTo>
                    <a:pt x="603687" y="198120"/>
                    <a:pt x="606544" y="201930"/>
                    <a:pt x="610354" y="204788"/>
                  </a:cubicBezTo>
                  <a:lnTo>
                    <a:pt x="686554" y="258127"/>
                  </a:lnTo>
                  <a:lnTo>
                    <a:pt x="686554" y="317183"/>
                  </a:lnTo>
                  <a:lnTo>
                    <a:pt x="666552" y="371475"/>
                  </a:lnTo>
                  <a:lnTo>
                    <a:pt x="685602" y="371475"/>
                  </a:lnTo>
                  <a:lnTo>
                    <a:pt x="685602" y="457200"/>
                  </a:lnTo>
                  <a:lnTo>
                    <a:pt x="723702" y="457200"/>
                  </a:lnTo>
                  <a:lnTo>
                    <a:pt x="723702" y="371475"/>
                  </a:lnTo>
                  <a:lnTo>
                    <a:pt x="742752" y="371475"/>
                  </a:lnTo>
                  <a:lnTo>
                    <a:pt x="742752" y="457200"/>
                  </a:lnTo>
                  <a:lnTo>
                    <a:pt x="780852" y="457200"/>
                  </a:lnTo>
                  <a:lnTo>
                    <a:pt x="780852" y="371475"/>
                  </a:lnTo>
                  <a:lnTo>
                    <a:pt x="799902" y="371475"/>
                  </a:lnTo>
                  <a:lnTo>
                    <a:pt x="781804" y="320993"/>
                  </a:lnTo>
                  <a:lnTo>
                    <a:pt x="781804" y="291465"/>
                  </a:lnTo>
                  <a:lnTo>
                    <a:pt x="802759" y="340995"/>
                  </a:lnTo>
                  <a:cubicBezTo>
                    <a:pt x="805617" y="348615"/>
                    <a:pt x="813237" y="352425"/>
                    <a:pt x="819904" y="352425"/>
                  </a:cubicBezTo>
                  <a:cubicBezTo>
                    <a:pt x="823714" y="352425"/>
                    <a:pt x="827524" y="351473"/>
                    <a:pt x="831334" y="348615"/>
                  </a:cubicBezTo>
                  <a:cubicBezTo>
                    <a:pt x="837049" y="343853"/>
                    <a:pt x="839907" y="333375"/>
                    <a:pt x="836097" y="325755"/>
                  </a:cubicBezTo>
                  <a:close/>
                </a:path>
              </a:pathLst>
            </a:custGeom>
            <a:grpFill/>
            <a:ln w="9525" cap="flat">
              <a:noFill/>
              <a:prstDash val="solid"/>
              <a:miter/>
            </a:ln>
          </p:spPr>
          <p:txBody>
            <a:bodyPr rtlCol="0" anchor="ctr"/>
            <a:lstStyle/>
            <a:p>
              <a:endParaRPr lang="en-US" dirty="0">
                <a:latin typeface="+mn-lt"/>
              </a:endParaRPr>
            </a:p>
          </p:txBody>
        </p:sp>
      </p:grpSp>
    </p:spTree>
    <p:extLst>
      <p:ext uri="{BB962C8B-B14F-4D97-AF65-F5344CB8AC3E}">
        <p14:creationId xmlns:p14="http://schemas.microsoft.com/office/powerpoint/2010/main" val="122028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MASSHEALTH HAS DESIGNED DIFFERENT DELIVERY SYSTEMS TAILORED TO THE NEEDS OF ITS DIFFERENT POPULATIONS</a:t>
            </a:r>
          </a:p>
        </p:txBody>
      </p:sp>
      <p:sp>
        <p:nvSpPr>
          <p:cNvPr id="3" name="Slide Number Placeholder 2"/>
          <p:cNvSpPr>
            <a:spLocks noGrp="1"/>
          </p:cNvSpPr>
          <p:nvPr>
            <p:ph type="sldNum" sz="quarter" idx="10"/>
          </p:nvPr>
        </p:nvSpPr>
        <p:spPr/>
        <p:txBody>
          <a:bodyPr/>
          <a:lstStyle/>
          <a:p>
            <a:fld id="{52FF2353-2A72-49B4-9122-A3EFF5B12DD2}" type="slidenum">
              <a:rPr lang="en-US" smtClean="0"/>
              <a:pPr/>
              <a:t>17</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930747588"/>
              </p:ext>
            </p:extLst>
          </p:nvPr>
        </p:nvGraphicFramePr>
        <p:xfrm>
          <a:off x="475366" y="1188720"/>
          <a:ext cx="8229600" cy="4138422"/>
        </p:xfrm>
        <a:graphic>
          <a:graphicData uri="http://schemas.openxmlformats.org/drawingml/2006/table">
            <a:tbl>
              <a:tblPr firstRow="1" bandRow="1">
                <a:tableStyleId>{7DF18680-E054-41AD-8BC1-D1AEF772440D}</a:tableStyleId>
              </a:tblPr>
              <a:tblGrid>
                <a:gridCol w="1463040">
                  <a:extLst>
                    <a:ext uri="{9D8B030D-6E8A-4147-A177-3AD203B41FA5}">
                      <a16:colId xmlns:a16="http://schemas.microsoft.com/office/drawing/2014/main" val="20001"/>
                    </a:ext>
                  </a:extLst>
                </a:gridCol>
                <a:gridCol w="1828800">
                  <a:extLst>
                    <a:ext uri="{9D8B030D-6E8A-4147-A177-3AD203B41FA5}">
                      <a16:colId xmlns:a16="http://schemas.microsoft.com/office/drawing/2014/main" val="2842542366"/>
                    </a:ext>
                  </a:extLst>
                </a:gridCol>
                <a:gridCol w="4937760">
                  <a:extLst>
                    <a:ext uri="{9D8B030D-6E8A-4147-A177-3AD203B41FA5}">
                      <a16:colId xmlns:a16="http://schemas.microsoft.com/office/drawing/2014/main" val="20002"/>
                    </a:ext>
                  </a:extLst>
                </a:gridCol>
              </a:tblGrid>
              <a:tr h="0">
                <a:tc>
                  <a:txBody>
                    <a:bodyPr/>
                    <a:lstStyle/>
                    <a:p>
                      <a:r>
                        <a:rPr lang="en-US" sz="925" b="1" i="0" dirty="0">
                          <a:latin typeface="+mj-lt"/>
                        </a:rPr>
                        <a:t>MANAGED CARE PROGRAM</a:t>
                      </a:r>
                      <a:r>
                        <a:rPr lang="en-US" sz="925" b="1" i="0" baseline="30000" dirty="0">
                          <a:latin typeface="+mj-lt"/>
                        </a:rPr>
                        <a:t>1</a:t>
                      </a:r>
                    </a:p>
                  </a:txBody>
                  <a:tcPr marT="64008" marB="64008" anchor="ctr"/>
                </a:tc>
                <a:tc>
                  <a:txBody>
                    <a:bodyPr/>
                    <a:lstStyle/>
                    <a:p>
                      <a:r>
                        <a:rPr lang="en-US" sz="925" b="1" i="0" dirty="0">
                          <a:latin typeface="+mj-lt"/>
                        </a:rPr>
                        <a:t>POPULATIONS</a:t>
                      </a:r>
                      <a:r>
                        <a:rPr lang="en-US" sz="925" b="1" i="0" baseline="0" dirty="0">
                          <a:latin typeface="+mj-lt"/>
                        </a:rPr>
                        <a:t> SERVED</a:t>
                      </a:r>
                      <a:endParaRPr lang="en-US" sz="925" b="1" i="0" dirty="0">
                        <a:latin typeface="+mj-lt"/>
                      </a:endParaRPr>
                    </a:p>
                  </a:txBody>
                  <a:tcPr marT="64008" marB="6400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25" b="1" i="0" baseline="0" dirty="0">
                          <a:latin typeface="+mj-lt"/>
                        </a:rPr>
                        <a:t>COVERED SERVICES</a:t>
                      </a:r>
                      <a:endParaRPr lang="en-US" sz="925" b="1" i="0" dirty="0">
                        <a:latin typeface="+mj-lt"/>
                      </a:endParaRPr>
                    </a:p>
                  </a:txBody>
                  <a:tcPr marT="64008" marB="64008" anchor="ctr"/>
                </a:tc>
                <a:extLst>
                  <a:ext uri="{0D108BD9-81ED-4DB2-BD59-A6C34878D82A}">
                    <a16:rowId xmlns:a16="http://schemas.microsoft.com/office/drawing/2014/main" val="10000"/>
                  </a:ext>
                </a:extLst>
              </a:tr>
              <a:tr h="582253">
                <a:tc>
                  <a:txBody>
                    <a:bodyPr/>
                    <a:lstStyle/>
                    <a:p>
                      <a:r>
                        <a:rPr lang="en-US" sz="925" b="1" i="0" dirty="0">
                          <a:latin typeface="+mn-lt"/>
                        </a:rPr>
                        <a:t>Accountable Care Partnership Plans and Primary Care ACOs </a:t>
                      </a:r>
                      <a:br>
                        <a:rPr lang="en-US" sz="925" b="1" i="0" dirty="0">
                          <a:latin typeface="+mn-lt"/>
                        </a:rPr>
                      </a:br>
                      <a:r>
                        <a:rPr lang="en-US" sz="925" b="1" i="0" dirty="0">
                          <a:latin typeface="+mn-lt"/>
                        </a:rPr>
                        <a:t>(Model A and Model B ACOs)</a:t>
                      </a:r>
                      <a:endParaRPr lang="en-US" sz="925" b="1" i="0" dirty="0">
                        <a:solidFill>
                          <a:schemeClr val="tx1"/>
                        </a:solidFill>
                        <a:latin typeface="+mn-lt"/>
                      </a:endParaRPr>
                    </a:p>
                  </a:txBody>
                  <a:tcPr marT="64008" marB="64008"/>
                </a:tc>
                <a:tc>
                  <a:txBody>
                    <a:bodyPr/>
                    <a:lstStyle/>
                    <a:p>
                      <a:r>
                        <a:rPr lang="en-US" sz="925" b="0" i="0" dirty="0">
                          <a:latin typeface="+mn-lt"/>
                        </a:rPr>
                        <a:t>MassHealth Standard, Family Assistance, CommonHealth, and </a:t>
                      </a:r>
                      <a:r>
                        <a:rPr lang="en-US" sz="925" b="0" i="0" dirty="0" err="1">
                          <a:latin typeface="+mn-lt"/>
                        </a:rPr>
                        <a:t>CarePlus</a:t>
                      </a:r>
                      <a:r>
                        <a:rPr lang="en-US" sz="925" b="0" i="0" dirty="0">
                          <a:latin typeface="+mn-lt"/>
                        </a:rPr>
                        <a:t> members under age 65</a:t>
                      </a:r>
                      <a:endParaRPr lang="en-US" sz="925" b="0" i="0" dirty="0">
                        <a:solidFill>
                          <a:schemeClr val="tx1"/>
                        </a:solidFill>
                        <a:latin typeface="+mn-lt"/>
                      </a:endParaRPr>
                    </a:p>
                  </a:txBody>
                  <a:tcPr marT="64008" marB="64008"/>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25" b="0" i="0" dirty="0">
                          <a:latin typeface="+mn-lt"/>
                        </a:rPr>
                        <a:t>Medical and behavioral</a:t>
                      </a:r>
                      <a:r>
                        <a:rPr lang="en-US" sz="925" b="0" i="0" baseline="0" dirty="0">
                          <a:latin typeface="+mn-lt"/>
                        </a:rPr>
                        <a:t> health services are covered through alternative payment methods to the ACO (which vary by model and risk track). LTSS and dental benefits are not included through ACOs but are available through MassHealth fee-for-service payments.</a:t>
                      </a:r>
                      <a:r>
                        <a:rPr lang="en-US" sz="925" b="0" i="0" baseline="30000" dirty="0">
                          <a:latin typeface="+mn-lt"/>
                        </a:rPr>
                        <a:t>2</a:t>
                      </a:r>
                    </a:p>
                  </a:txBody>
                  <a:tcPr marT="64008" marB="64008"/>
                </a:tc>
                <a:extLst>
                  <a:ext uri="{0D108BD9-81ED-4DB2-BD59-A6C34878D82A}">
                    <a16:rowId xmlns:a16="http://schemas.microsoft.com/office/drawing/2014/main" val="1298830889"/>
                  </a:ext>
                </a:extLst>
              </a:tr>
              <a:tr h="582253">
                <a:tc>
                  <a:txBody>
                    <a:bodyPr/>
                    <a:lstStyle/>
                    <a:p>
                      <a:r>
                        <a:rPr lang="en-US" sz="925" b="1" i="0" dirty="0">
                          <a:latin typeface="+mn-lt"/>
                        </a:rPr>
                        <a:t>Managed</a:t>
                      </a:r>
                      <a:r>
                        <a:rPr lang="en-US" sz="925" b="1" i="0" baseline="0" dirty="0">
                          <a:latin typeface="+mn-lt"/>
                        </a:rPr>
                        <a:t> Care Organizations (MCO) and MCO-Administered ACOs (Model C ACO)</a:t>
                      </a:r>
                      <a:r>
                        <a:rPr lang="en-US" sz="925" b="1" i="0" baseline="30000" dirty="0">
                          <a:latin typeface="+mn-lt"/>
                        </a:rPr>
                        <a:t>3</a:t>
                      </a:r>
                    </a:p>
                  </a:txBody>
                  <a:tcPr marT="64008" marB="64008"/>
                </a:tc>
                <a:tc>
                  <a:txBody>
                    <a:bodyPr/>
                    <a:lstStyle/>
                    <a:p>
                      <a:r>
                        <a:rPr lang="en-US" sz="925" b="0" i="0" dirty="0">
                          <a:latin typeface="+mn-lt"/>
                        </a:rPr>
                        <a:t>MassHealth</a:t>
                      </a:r>
                      <a:r>
                        <a:rPr lang="en-US" sz="925" b="0" i="0" baseline="0" dirty="0">
                          <a:latin typeface="+mn-lt"/>
                        </a:rPr>
                        <a:t> Standard, </a:t>
                      </a:r>
                      <a:br>
                        <a:rPr lang="en-US" sz="925" b="0" i="0" baseline="0" dirty="0">
                          <a:latin typeface="+mn-lt"/>
                        </a:rPr>
                      </a:br>
                      <a:r>
                        <a:rPr lang="en-US" sz="925" b="0" i="0" baseline="0" dirty="0">
                          <a:latin typeface="+mn-lt"/>
                        </a:rPr>
                        <a:t>Family Assistance, CommonHealth, and </a:t>
                      </a:r>
                      <a:r>
                        <a:rPr lang="en-US" sz="925" b="0" i="0" baseline="0" dirty="0" err="1">
                          <a:latin typeface="+mn-lt"/>
                        </a:rPr>
                        <a:t>CarePlus</a:t>
                      </a:r>
                      <a:r>
                        <a:rPr lang="en-US" sz="925" baseline="0" dirty="0">
                          <a:latin typeface="+mn-lt"/>
                        </a:rPr>
                        <a:t> members under age 65</a:t>
                      </a:r>
                      <a:endParaRPr lang="en-US" sz="925" dirty="0">
                        <a:latin typeface="+mn-lt"/>
                      </a:endParaRPr>
                    </a:p>
                  </a:txBody>
                  <a:tcPr marT="64008" marB="64008"/>
                </a:tc>
                <a:tc>
                  <a:txBody>
                    <a:bodyPr/>
                    <a:lstStyle/>
                    <a:p>
                      <a:pPr marL="0" indent="0">
                        <a:buFont typeface="Arial" panose="020B0604020202020204" pitchFamily="34" charset="0"/>
                        <a:buNone/>
                      </a:pPr>
                      <a:r>
                        <a:rPr lang="en-US" sz="925" b="0" i="0" dirty="0">
                          <a:latin typeface="+mn-lt"/>
                        </a:rPr>
                        <a:t>Medical and behavioral</a:t>
                      </a:r>
                      <a:r>
                        <a:rPr lang="en-US" sz="925" b="0" i="0" baseline="0" dirty="0">
                          <a:latin typeface="+mn-lt"/>
                        </a:rPr>
                        <a:t> health services are covered through a capitated payment</a:t>
                      </a:r>
                      <a:r>
                        <a:rPr lang="en-US" sz="925" b="0" i="0" baseline="30000" dirty="0">
                          <a:latin typeface="+mn-lt"/>
                        </a:rPr>
                        <a:t>4</a:t>
                      </a:r>
                      <a:r>
                        <a:rPr lang="en-US" sz="925" baseline="0" dirty="0">
                          <a:latin typeface="+mn-lt"/>
                        </a:rPr>
                        <a:t> to MCOs. LTSS and dental benefits are not included in the MCO benefit but are available through MassHealth fee-for-service. MCOs can subcontract with MCO-administered ACOs using alternative payment methods. </a:t>
                      </a:r>
                      <a:endParaRPr lang="en-US" sz="925" baseline="0" dirty="0">
                        <a:solidFill>
                          <a:schemeClr val="tx1"/>
                        </a:solidFill>
                        <a:latin typeface="+mn-lt"/>
                      </a:endParaRPr>
                    </a:p>
                  </a:txBody>
                  <a:tcPr marT="64008" marB="64008"/>
                </a:tc>
                <a:extLst>
                  <a:ext uri="{0D108BD9-81ED-4DB2-BD59-A6C34878D82A}">
                    <a16:rowId xmlns:a16="http://schemas.microsoft.com/office/drawing/2014/main" val="10001"/>
                  </a:ext>
                </a:extLst>
              </a:tr>
              <a:tr h="600211">
                <a:tc>
                  <a:txBody>
                    <a:bodyPr/>
                    <a:lstStyle/>
                    <a:p>
                      <a:r>
                        <a:rPr lang="en-US" sz="925" b="1" i="0" dirty="0">
                          <a:latin typeface="+mn-lt"/>
                        </a:rPr>
                        <a:t>Primary</a:t>
                      </a:r>
                      <a:r>
                        <a:rPr lang="en-US" sz="925" b="1" i="0" baseline="0" dirty="0">
                          <a:latin typeface="+mn-lt"/>
                        </a:rPr>
                        <a:t> Care Clinician </a:t>
                      </a:r>
                      <a:br>
                        <a:rPr lang="en-US" sz="925" b="1" i="0" baseline="0" dirty="0">
                          <a:latin typeface="+mn-lt"/>
                        </a:rPr>
                      </a:br>
                      <a:r>
                        <a:rPr lang="en-US" sz="925" b="1" i="0" baseline="0" dirty="0">
                          <a:latin typeface="+mn-lt"/>
                        </a:rPr>
                        <a:t>(PCC) Plan </a:t>
                      </a:r>
                      <a:endParaRPr lang="en-US" sz="925" b="1" i="0" dirty="0">
                        <a:latin typeface="+mn-lt"/>
                      </a:endParaRPr>
                    </a:p>
                  </a:txBody>
                  <a:tcPr marT="64008" marB="64008"/>
                </a:tc>
                <a:tc>
                  <a:txBody>
                    <a:bodyPr/>
                    <a:lstStyle/>
                    <a:p>
                      <a:r>
                        <a:rPr lang="en-US" sz="925" b="0" i="0" dirty="0">
                          <a:latin typeface="+mn-lt"/>
                        </a:rPr>
                        <a:t>MassHealth</a:t>
                      </a:r>
                      <a:r>
                        <a:rPr lang="en-US" sz="925" b="0" i="0" baseline="0" dirty="0">
                          <a:latin typeface="+mn-lt"/>
                        </a:rPr>
                        <a:t> Standard, </a:t>
                      </a:r>
                      <a:br>
                        <a:rPr lang="en-US" sz="925" b="0" i="0" baseline="0" dirty="0">
                          <a:latin typeface="+mn-lt"/>
                        </a:rPr>
                      </a:br>
                      <a:r>
                        <a:rPr lang="en-US" sz="925" b="0" i="0" baseline="0" dirty="0">
                          <a:latin typeface="+mn-lt"/>
                        </a:rPr>
                        <a:t>Family Assistance, and </a:t>
                      </a:r>
                      <a:br>
                        <a:rPr lang="en-US" sz="925" b="0" i="0" baseline="0" dirty="0">
                          <a:latin typeface="+mn-lt"/>
                        </a:rPr>
                      </a:br>
                      <a:r>
                        <a:rPr lang="en-US" sz="925" b="0" i="0" baseline="0" dirty="0" err="1">
                          <a:latin typeface="+mn-lt"/>
                        </a:rPr>
                        <a:t>CarePlus</a:t>
                      </a:r>
                      <a:r>
                        <a:rPr lang="en-US" sz="925" baseline="0" dirty="0">
                          <a:latin typeface="+mn-lt"/>
                        </a:rPr>
                        <a:t> members under age 65</a:t>
                      </a:r>
                      <a:endParaRPr lang="en-US" sz="925" dirty="0">
                        <a:latin typeface="+mn-lt"/>
                      </a:endParaRPr>
                    </a:p>
                  </a:txBody>
                  <a:tcPr marT="64008" marB="64008"/>
                </a:tc>
                <a:tc>
                  <a:txBody>
                    <a:bodyPr/>
                    <a:lstStyle/>
                    <a:p>
                      <a:r>
                        <a:rPr lang="en-US" sz="925" b="0" i="0" baseline="0" dirty="0">
                          <a:latin typeface="+mn-lt"/>
                        </a:rPr>
                        <a:t>Medical services are paid fee-for-service and are managed by a primary care clinician. </a:t>
                      </a:r>
                      <a:r>
                        <a:rPr lang="en-US" sz="925" b="0" i="0" dirty="0">
                          <a:latin typeface="+mn-lt"/>
                        </a:rPr>
                        <a:t>Behavioral health</a:t>
                      </a:r>
                      <a:r>
                        <a:rPr lang="en-US" sz="925" b="0" i="0" baseline="0" dirty="0">
                          <a:latin typeface="+mn-lt"/>
                        </a:rPr>
                        <a:t> services are covered by a capitated payment to a behavioral health plan. Dental and LTSS benefits are available and paid fee-for-service. </a:t>
                      </a:r>
                      <a:endParaRPr lang="en-US" sz="925" i="0" baseline="0" dirty="0">
                        <a:latin typeface="+mn-lt"/>
                      </a:endParaRPr>
                    </a:p>
                  </a:txBody>
                  <a:tcPr marT="64008" marB="64008"/>
                </a:tc>
                <a:extLst>
                  <a:ext uri="{0D108BD9-81ED-4DB2-BD59-A6C34878D82A}">
                    <a16:rowId xmlns:a16="http://schemas.microsoft.com/office/drawing/2014/main" val="10002"/>
                  </a:ext>
                </a:extLst>
              </a:tr>
              <a:tr h="281087">
                <a:tc>
                  <a:txBody>
                    <a:bodyPr/>
                    <a:lstStyle/>
                    <a:p>
                      <a:r>
                        <a:rPr lang="en-US" sz="925" b="1" i="0" dirty="0">
                          <a:latin typeface="+mn-lt"/>
                        </a:rPr>
                        <a:t>One</a:t>
                      </a:r>
                      <a:r>
                        <a:rPr lang="en-US" sz="925" b="1" i="0" baseline="0" dirty="0">
                          <a:latin typeface="+mn-lt"/>
                        </a:rPr>
                        <a:t> Care</a:t>
                      </a:r>
                      <a:endParaRPr lang="en-US" sz="925" b="1" i="0" dirty="0">
                        <a:latin typeface="+mn-lt"/>
                      </a:endParaRPr>
                    </a:p>
                  </a:txBody>
                  <a:tcPr marT="64008" marB="64008"/>
                </a:tc>
                <a:tc>
                  <a:txBody>
                    <a:bodyPr/>
                    <a:lstStyle/>
                    <a:p>
                      <a:r>
                        <a:rPr lang="en-US" sz="925" b="0" i="0" dirty="0">
                          <a:solidFill>
                            <a:schemeClr val="tx1">
                              <a:lumMod val="95000"/>
                              <a:lumOff val="5000"/>
                            </a:schemeClr>
                          </a:solidFill>
                          <a:latin typeface="+mn-lt"/>
                        </a:rPr>
                        <a:t>Ages 21–64</a:t>
                      </a:r>
                      <a:r>
                        <a:rPr lang="en-US" sz="925" b="0" i="0" baseline="0" dirty="0">
                          <a:solidFill>
                            <a:schemeClr val="tx1">
                              <a:lumMod val="95000"/>
                              <a:lumOff val="5000"/>
                            </a:schemeClr>
                          </a:solidFill>
                          <a:latin typeface="+mn-lt"/>
                        </a:rPr>
                        <a:t> with MassHealth and Medicare coverage</a:t>
                      </a:r>
                      <a:r>
                        <a:rPr lang="en-US" sz="925" b="0" i="0" baseline="30000" dirty="0">
                          <a:solidFill>
                            <a:schemeClr val="tx1"/>
                          </a:solidFill>
                          <a:latin typeface="+mn-lt"/>
                        </a:rPr>
                        <a:t>5</a:t>
                      </a:r>
                    </a:p>
                  </a:txBody>
                  <a:tcPr marT="64008" marB="64008"/>
                </a:tc>
                <a:tc>
                  <a:txBody>
                    <a:bodyPr/>
                    <a:lstStyle/>
                    <a:p>
                      <a:r>
                        <a:rPr lang="en-US" sz="925" b="0" i="0" dirty="0">
                          <a:latin typeface="+mn-lt"/>
                        </a:rPr>
                        <a:t>Full spectrum of services,</a:t>
                      </a:r>
                      <a:r>
                        <a:rPr lang="en-US" sz="925" b="0" i="0" baseline="0" dirty="0">
                          <a:latin typeface="+mn-lt"/>
                        </a:rPr>
                        <a:t> including LTSS, dental, and behavioral health,</a:t>
                      </a:r>
                      <a:r>
                        <a:rPr lang="en-US" sz="925" b="0" i="0" dirty="0">
                          <a:latin typeface="+mn-lt"/>
                        </a:rPr>
                        <a:t> </a:t>
                      </a:r>
                      <a:r>
                        <a:rPr lang="en-US" sz="925" baseline="0" dirty="0">
                          <a:latin typeface="+mn-lt"/>
                        </a:rPr>
                        <a:t>covered through a capitated payment to a single health plan.</a:t>
                      </a:r>
                      <a:endParaRPr lang="en-US" sz="925" dirty="0">
                        <a:latin typeface="+mn-lt"/>
                      </a:endParaRPr>
                    </a:p>
                  </a:txBody>
                  <a:tcPr marT="64008" marB="64008"/>
                </a:tc>
                <a:extLst>
                  <a:ext uri="{0D108BD9-81ED-4DB2-BD59-A6C34878D82A}">
                    <a16:rowId xmlns:a16="http://schemas.microsoft.com/office/drawing/2014/main" val="10003"/>
                  </a:ext>
                </a:extLst>
              </a:tr>
              <a:tr h="488696">
                <a:tc>
                  <a:txBody>
                    <a:bodyPr/>
                    <a:lstStyle/>
                    <a:p>
                      <a:r>
                        <a:rPr lang="en-US" sz="925" b="1" i="0" dirty="0">
                          <a:latin typeface="+mn-lt"/>
                        </a:rPr>
                        <a:t>Program of All-Inclusive Care for the Elderly</a:t>
                      </a:r>
                      <a:r>
                        <a:rPr lang="en-US" sz="925" b="1" i="0" baseline="0" dirty="0">
                          <a:latin typeface="+mn-lt"/>
                        </a:rPr>
                        <a:t> (PACE)</a:t>
                      </a:r>
                      <a:endParaRPr lang="en-US" sz="925" b="1" i="0" dirty="0">
                        <a:latin typeface="+mn-lt"/>
                      </a:endParaRPr>
                    </a:p>
                  </a:txBody>
                  <a:tcPr marT="64008" marB="64008"/>
                </a:tc>
                <a:tc>
                  <a:txBody>
                    <a:bodyPr/>
                    <a:lstStyle/>
                    <a:p>
                      <a:r>
                        <a:rPr lang="en-US" sz="925" b="0" i="0" dirty="0">
                          <a:latin typeface="+mn-lt"/>
                        </a:rPr>
                        <a:t>Ages 55+; must meet clinical eligibility for nursing facility level of care</a:t>
                      </a:r>
                    </a:p>
                  </a:txBody>
                  <a:tcPr marT="64008" marB="64008"/>
                </a:tc>
                <a:tc>
                  <a:txBody>
                    <a:bodyPr/>
                    <a:lstStyle/>
                    <a:p>
                      <a:r>
                        <a:rPr lang="en-US" sz="925" b="0" i="0" dirty="0">
                          <a:latin typeface="+mn-lt"/>
                        </a:rPr>
                        <a:t>Full</a:t>
                      </a:r>
                      <a:r>
                        <a:rPr lang="en-US" sz="925" b="0" i="0" baseline="0" dirty="0">
                          <a:latin typeface="+mn-lt"/>
                        </a:rPr>
                        <a:t> spectrum of services</a:t>
                      </a:r>
                      <a:r>
                        <a:rPr lang="en-US" sz="925" b="0" i="0" dirty="0">
                          <a:latin typeface="+mn-lt"/>
                        </a:rPr>
                        <a:t>,</a:t>
                      </a:r>
                      <a:r>
                        <a:rPr lang="en-US" sz="925" baseline="0" dirty="0">
                          <a:latin typeface="+mn-lt"/>
                        </a:rPr>
                        <a:t> including LTSS, dental, and behavioral health, covered through capitated payment to a single provider. Care is integrated via an interdisciplinary care team, with many services provided at an adult day health center. </a:t>
                      </a:r>
                      <a:endParaRPr lang="en-US" sz="925" dirty="0">
                        <a:latin typeface="+mn-lt"/>
                      </a:endParaRPr>
                    </a:p>
                  </a:txBody>
                  <a:tcPr marT="64008" marB="64008"/>
                </a:tc>
                <a:extLst>
                  <a:ext uri="{0D108BD9-81ED-4DB2-BD59-A6C34878D82A}">
                    <a16:rowId xmlns:a16="http://schemas.microsoft.com/office/drawing/2014/main" val="10004"/>
                  </a:ext>
                </a:extLst>
              </a:tr>
              <a:tr h="285073">
                <a:tc>
                  <a:txBody>
                    <a:bodyPr/>
                    <a:lstStyle/>
                    <a:p>
                      <a:r>
                        <a:rPr lang="en-US" sz="925" b="1" i="0" dirty="0">
                          <a:latin typeface="+mn-lt"/>
                        </a:rPr>
                        <a:t>Senior Care Options (SCO)</a:t>
                      </a:r>
                    </a:p>
                  </a:txBody>
                  <a:tcPr marT="64008" marB="64008"/>
                </a:tc>
                <a:tc>
                  <a:txBody>
                    <a:bodyPr/>
                    <a:lstStyle/>
                    <a:p>
                      <a:r>
                        <a:rPr lang="en-US" sz="925" b="0" i="0" dirty="0">
                          <a:latin typeface="+mn-lt"/>
                        </a:rPr>
                        <a:t>Ages</a:t>
                      </a:r>
                      <a:r>
                        <a:rPr lang="en-US" sz="925" b="0" i="0" baseline="0" dirty="0">
                          <a:latin typeface="+mn-lt"/>
                        </a:rPr>
                        <a:t> </a:t>
                      </a:r>
                      <a:r>
                        <a:rPr lang="en-US" sz="925" b="0" i="0" dirty="0">
                          <a:latin typeface="+mn-lt"/>
                        </a:rPr>
                        <a:t>65+ most</a:t>
                      </a:r>
                      <a:r>
                        <a:rPr lang="en-US" sz="925" baseline="0" dirty="0">
                          <a:latin typeface="+mn-lt"/>
                        </a:rPr>
                        <a:t> of whom also have Medicare coverage</a:t>
                      </a:r>
                      <a:endParaRPr lang="en-US" sz="925" dirty="0">
                        <a:latin typeface="+mn-lt"/>
                      </a:endParaRPr>
                    </a:p>
                  </a:txBody>
                  <a:tcPr marT="64008" marB="64008"/>
                </a:tc>
                <a:tc>
                  <a:txBody>
                    <a:bodyPr/>
                    <a:lstStyle/>
                    <a:p>
                      <a:r>
                        <a:rPr lang="en-US" sz="925" b="0" i="0" dirty="0">
                          <a:latin typeface="+mn-lt"/>
                        </a:rPr>
                        <a:t>Full spectrum of services</a:t>
                      </a:r>
                      <a:r>
                        <a:rPr lang="en-US" sz="925" b="0" i="0" baseline="0" dirty="0">
                          <a:latin typeface="+mn-lt"/>
                        </a:rPr>
                        <a:t> covered through a capitated payment to a single health plan (includes LTSS, dental, behavioral health).</a:t>
                      </a:r>
                      <a:endParaRPr lang="en-US" sz="925" b="0" i="0" dirty="0">
                        <a:latin typeface="+mn-lt"/>
                      </a:endParaRPr>
                    </a:p>
                  </a:txBody>
                  <a:tcPr marT="64008" marB="64008"/>
                </a:tc>
                <a:extLst>
                  <a:ext uri="{0D108BD9-81ED-4DB2-BD59-A6C34878D82A}">
                    <a16:rowId xmlns:a16="http://schemas.microsoft.com/office/drawing/2014/main" val="10005"/>
                  </a:ext>
                </a:extLst>
              </a:tr>
            </a:tbl>
          </a:graphicData>
        </a:graphic>
      </p:graphicFrame>
      <p:sp>
        <p:nvSpPr>
          <p:cNvPr id="9" name="Rectangle 8">
            <a:extLst>
              <a:ext uri="{FF2B5EF4-FFF2-40B4-BE49-F238E27FC236}">
                <a16:creationId xmlns:a16="http://schemas.microsoft.com/office/drawing/2014/main" id="{D24F853E-8AA9-46E6-A476-D0A2ACA15A03}"/>
              </a:ext>
            </a:extLst>
          </p:cNvPr>
          <p:cNvSpPr/>
          <p:nvPr/>
        </p:nvSpPr>
        <p:spPr>
          <a:xfrm>
            <a:off x="457199" y="5307272"/>
            <a:ext cx="8220517" cy="1077474"/>
          </a:xfrm>
          <a:prstGeom prst="rect">
            <a:avLst/>
          </a:prstGeom>
        </p:spPr>
        <p:txBody>
          <a:bodyPr wrap="square" lIns="0" tIns="45720" rIns="0" bIns="45720" anchor="b" anchorCtr="0">
            <a:spAutoFit/>
          </a:bodyPr>
          <a:lstStyle/>
          <a:p>
            <a:pPr marL="45720" indent="-45720">
              <a:lnSpc>
                <a:spcPct val="95000"/>
              </a:lnSpc>
              <a:spcBef>
                <a:spcPts val="100"/>
              </a:spcBef>
            </a:pPr>
            <a:r>
              <a:rPr lang="en-US" sz="700" baseline="30000" dirty="0">
                <a:solidFill>
                  <a:srgbClr val="000000"/>
                </a:solidFill>
                <a:latin typeface="DM Sans" pitchFamily="2" charset="77"/>
                <a:cs typeface="Arial"/>
              </a:rPr>
              <a:t>1</a:t>
            </a:r>
            <a:r>
              <a:rPr lang="en-US" sz="700" dirty="0">
                <a:solidFill>
                  <a:srgbClr val="000000"/>
                </a:solidFill>
                <a:latin typeface="DM Sans" pitchFamily="2" charset="77"/>
                <a:cs typeface="Arial"/>
              </a:rPr>
              <a:t>	For more information on each of these programs, please see these educational materials developed by MassHealth: </a:t>
            </a:r>
            <a:r>
              <a:rPr lang="en-US" sz="700" dirty="0">
                <a:solidFill>
                  <a:srgbClr val="000000"/>
                </a:solidFill>
                <a:latin typeface="DM Sans" pitchFamily="2" charset="77"/>
                <a:cs typeface="Arial"/>
                <a:hlinkClick r:id="rId3">
                  <a:extLst>
                    <a:ext uri="{A12FA001-AC4F-418D-AE19-62706E023703}">
                      <ahyp:hlinkClr xmlns:ahyp="http://schemas.microsoft.com/office/drawing/2018/hyperlinkcolor" val="tx"/>
                    </a:ext>
                  </a:extLst>
                </a:hlinkClick>
              </a:rPr>
              <a:t>MassHealth Health Plan Information</a:t>
            </a:r>
            <a:r>
              <a:rPr lang="en-US" sz="700" dirty="0">
                <a:solidFill>
                  <a:srgbClr val="000000"/>
                </a:solidFill>
                <a:latin typeface="DM Sans" pitchFamily="2" charset="77"/>
                <a:cs typeface="Arial"/>
              </a:rPr>
              <a:t> (ACOs, MCOs, and the PCC Plan), </a:t>
            </a:r>
            <a:br>
              <a:rPr lang="en-US" sz="700" dirty="0">
                <a:solidFill>
                  <a:srgbClr val="000000"/>
                </a:solidFill>
                <a:latin typeface="DM Sans" pitchFamily="2" charset="77"/>
              </a:rPr>
            </a:br>
            <a:r>
              <a:rPr lang="en-US" sz="700" dirty="0">
                <a:solidFill>
                  <a:srgbClr val="000000"/>
                </a:solidFill>
                <a:latin typeface="DM Sans" pitchFamily="2" charset="77"/>
                <a:cs typeface="Arial"/>
                <a:hlinkClick r:id="rId4">
                  <a:extLst>
                    <a:ext uri="{A12FA001-AC4F-418D-AE19-62706E023703}">
                      <ahyp:hlinkClr xmlns:ahyp="http://schemas.microsoft.com/office/drawing/2018/hyperlinkcolor" val="tx"/>
                    </a:ext>
                  </a:extLst>
                </a:hlinkClick>
              </a:rPr>
              <a:t>Enrolling and Receiving Care Under Senior Care Options (SCO)</a:t>
            </a:r>
            <a:r>
              <a:rPr lang="en-US" sz="700" dirty="0">
                <a:solidFill>
                  <a:srgbClr val="000000"/>
                </a:solidFill>
                <a:latin typeface="DM Sans" pitchFamily="2" charset="77"/>
                <a:cs typeface="Arial"/>
              </a:rPr>
              <a:t>, </a:t>
            </a:r>
            <a:r>
              <a:rPr lang="en-US" sz="700" dirty="0">
                <a:solidFill>
                  <a:srgbClr val="000000"/>
                </a:solidFill>
                <a:latin typeface="DM Sans" pitchFamily="2" charset="77"/>
                <a:cs typeface="Arial"/>
                <a:hlinkClick r:id="rId5">
                  <a:extLst>
                    <a:ext uri="{A12FA001-AC4F-418D-AE19-62706E023703}">
                      <ahyp:hlinkClr xmlns:ahyp="http://schemas.microsoft.com/office/drawing/2018/hyperlinkcolor" val="tx"/>
                    </a:ext>
                  </a:extLst>
                </a:hlinkClick>
              </a:rPr>
              <a:t>One Care website</a:t>
            </a:r>
            <a:r>
              <a:rPr lang="en-US" sz="700" dirty="0">
                <a:solidFill>
                  <a:srgbClr val="000000"/>
                </a:solidFill>
                <a:latin typeface="DM Sans" pitchFamily="2" charset="77"/>
                <a:cs typeface="Arial"/>
              </a:rPr>
              <a:t>, </a:t>
            </a:r>
            <a:r>
              <a:rPr lang="en-US" sz="700" dirty="0">
                <a:solidFill>
                  <a:srgbClr val="000000"/>
                </a:solidFill>
                <a:latin typeface="DM Sans" pitchFamily="2" charset="77"/>
                <a:cs typeface="Arial"/>
                <a:hlinkClick r:id="rId6">
                  <a:extLst>
                    <a:ext uri="{A12FA001-AC4F-418D-AE19-62706E023703}">
                      <ahyp:hlinkClr xmlns:ahyp="http://schemas.microsoft.com/office/drawing/2018/hyperlinkcolor" val="tx"/>
                    </a:ext>
                  </a:extLst>
                </a:hlinkClick>
              </a:rPr>
              <a:t>PACE website</a:t>
            </a:r>
            <a:r>
              <a:rPr lang="en-US" sz="700" dirty="0">
                <a:solidFill>
                  <a:srgbClr val="000000"/>
                </a:solidFill>
                <a:latin typeface="DM Sans" pitchFamily="2" charset="77"/>
                <a:cs typeface="Arial"/>
              </a:rPr>
              <a:t>. Please also see </a:t>
            </a:r>
            <a:r>
              <a:rPr lang="en-US" sz="700" dirty="0">
                <a:solidFill>
                  <a:srgbClr val="000000"/>
                </a:solidFill>
                <a:latin typeface="DM Sans" pitchFamily="2" charset="77"/>
              </a:rPr>
              <a:t>Blue Cross Blue Shield of Massachusetts Foundation</a:t>
            </a:r>
            <a:r>
              <a:rPr lang="en-US" sz="700" dirty="0">
                <a:solidFill>
                  <a:srgbClr val="000000"/>
                </a:solidFill>
                <a:latin typeface="DM Sans" pitchFamily="2" charset="77"/>
                <a:cs typeface="Arial"/>
              </a:rPr>
              <a:t>, </a:t>
            </a:r>
            <a:r>
              <a:rPr lang="en-US" sz="700" dirty="0">
                <a:solidFill>
                  <a:srgbClr val="000000"/>
                </a:solidFill>
                <a:latin typeface="DM Sans" pitchFamily="2" charset="77"/>
                <a:cs typeface="Arial"/>
                <a:hlinkClick r:id="rId7">
                  <a:extLst>
                    <a:ext uri="{A12FA001-AC4F-418D-AE19-62706E023703}">
                      <ahyp:hlinkClr xmlns:ahyp="http://schemas.microsoft.com/office/drawing/2018/hyperlinkcolor" val="tx"/>
                    </a:ext>
                  </a:extLst>
                </a:hlinkClick>
              </a:rPr>
              <a:t>What to Know About ACOs: The Latest on MassHealth Accountable Care Organizations</a:t>
            </a:r>
            <a:r>
              <a:rPr lang="en-US" sz="700" dirty="0">
                <a:solidFill>
                  <a:srgbClr val="000000"/>
                </a:solidFill>
                <a:latin typeface="DM Sans" pitchFamily="2" charset="77"/>
                <a:cs typeface="Arial"/>
              </a:rPr>
              <a:t>. </a:t>
            </a:r>
            <a:endParaRPr lang="en-US" sz="700" dirty="0">
              <a:solidFill>
                <a:srgbClr val="000000"/>
              </a:solidFill>
              <a:latin typeface="DM Sans" pitchFamily="2" charset="77"/>
              <a:ea typeface="Source Sans Pro Light"/>
            </a:endParaRPr>
          </a:p>
          <a:p>
            <a:pPr marL="45720" lvl="0" indent="-45720">
              <a:lnSpc>
                <a:spcPct val="95000"/>
              </a:lnSpc>
              <a:spcBef>
                <a:spcPts val="100"/>
              </a:spcBef>
            </a:pPr>
            <a:r>
              <a:rPr lang="en-US" sz="700" baseline="30000" dirty="0">
                <a:solidFill>
                  <a:srgbClr val="000000"/>
                </a:solidFill>
                <a:latin typeface="DM Sans" pitchFamily="2" charset="77"/>
                <a:cs typeface="Arial"/>
              </a:rPr>
              <a:t>2	</a:t>
            </a:r>
            <a:r>
              <a:rPr lang="en-US" sz="700" dirty="0">
                <a:solidFill>
                  <a:srgbClr val="000000"/>
                </a:solidFill>
                <a:latin typeface="DM Sans" pitchFamily="2" charset="77"/>
                <a:cs typeface="Arial"/>
              </a:rPr>
              <a:t>Fee-for-service (FFS) payment: A payment made to providers for each service delivered.</a:t>
            </a:r>
            <a:endParaRPr lang="en-US" sz="700" dirty="0">
              <a:solidFill>
                <a:srgbClr val="000000"/>
              </a:solidFill>
              <a:latin typeface="DM Sans" pitchFamily="2" charset="77"/>
              <a:ea typeface="Source Sans Pro Light"/>
              <a:cs typeface="Arial"/>
            </a:endParaRPr>
          </a:p>
          <a:p>
            <a:pPr marL="45720" lvl="0" indent="-45720">
              <a:lnSpc>
                <a:spcPct val="95000"/>
              </a:lnSpc>
              <a:spcBef>
                <a:spcPts val="100"/>
              </a:spcBef>
            </a:pPr>
            <a:r>
              <a:rPr lang="en-US" sz="700" baseline="30000" dirty="0">
                <a:solidFill>
                  <a:srgbClr val="000000"/>
                </a:solidFill>
                <a:latin typeface="DM Sans" pitchFamily="2" charset="77"/>
                <a:cs typeface="Arial"/>
              </a:rPr>
              <a:t>3	</a:t>
            </a:r>
            <a:r>
              <a:rPr lang="en-US" sz="700" dirty="0">
                <a:solidFill>
                  <a:srgbClr val="000000"/>
                </a:solidFill>
                <a:latin typeface="DM Sans" pitchFamily="2" charset="77"/>
              </a:rPr>
              <a:t>MassHealth will be sunsetting model C ACO’s in 2023, according to the 1115 waiver extension approved by CMS in September 2022. For more information, please see Blue Cross Blue Shield of Massachusetts Foundation, </a:t>
            </a:r>
            <a:r>
              <a:rPr lang="en-US" sz="700" dirty="0">
                <a:solidFill>
                  <a:srgbClr val="000000"/>
                </a:solidFill>
                <a:latin typeface="DM Sans" pitchFamily="2" charset="77"/>
                <a:hlinkClick r:id="rId8">
                  <a:extLst>
                    <a:ext uri="{A12FA001-AC4F-418D-AE19-62706E023703}">
                      <ahyp:hlinkClr xmlns:ahyp="http://schemas.microsoft.com/office/drawing/2018/hyperlinkcolor" val="tx"/>
                    </a:ext>
                  </a:extLst>
                </a:hlinkClick>
              </a:rPr>
              <a:t>The MassHealth Proposed Demonstration Extension 2022–2027: Building on Success, Focusing on Equity</a:t>
            </a:r>
            <a:r>
              <a:rPr lang="en-US" sz="700" dirty="0">
                <a:solidFill>
                  <a:srgbClr val="000000"/>
                </a:solidFill>
                <a:latin typeface="DM Sans" pitchFamily="2" charset="77"/>
              </a:rPr>
              <a:t>.</a:t>
            </a:r>
          </a:p>
          <a:p>
            <a:pPr marL="45720" lvl="0" indent="-45720">
              <a:lnSpc>
                <a:spcPct val="95000"/>
              </a:lnSpc>
              <a:spcBef>
                <a:spcPts val="100"/>
              </a:spcBef>
            </a:pPr>
            <a:r>
              <a:rPr lang="en-US" sz="700" baseline="30000" dirty="0">
                <a:solidFill>
                  <a:srgbClr val="000000"/>
                </a:solidFill>
                <a:latin typeface="DM Sans" pitchFamily="2" charset="77"/>
                <a:cs typeface="Arial"/>
              </a:rPr>
              <a:t>4</a:t>
            </a:r>
            <a:r>
              <a:rPr lang="en-US" sz="700" dirty="0">
                <a:solidFill>
                  <a:srgbClr val="000000"/>
                </a:solidFill>
                <a:latin typeface="DM Sans" pitchFamily="2" charset="77"/>
                <a:cs typeface="Arial"/>
              </a:rPr>
              <a:t>	Capitated payment: A monthly payment to a health plan for each enrollee. In return, the health plan must provide or arrange for all medically necessary covered services. </a:t>
            </a:r>
            <a:endParaRPr lang="en-US" sz="700" dirty="0">
              <a:solidFill>
                <a:srgbClr val="000000"/>
              </a:solidFill>
              <a:latin typeface="DM Sans" pitchFamily="2" charset="77"/>
              <a:ea typeface="Source Sans Pro Light"/>
            </a:endParaRPr>
          </a:p>
          <a:p>
            <a:pPr marL="45720" indent="-45720">
              <a:lnSpc>
                <a:spcPct val="95000"/>
              </a:lnSpc>
              <a:spcBef>
                <a:spcPts val="100"/>
              </a:spcBef>
            </a:pPr>
            <a:r>
              <a:rPr lang="en-US" sz="700" baseline="30000" dirty="0">
                <a:solidFill>
                  <a:srgbClr val="000000"/>
                </a:solidFill>
                <a:latin typeface="DM Sans" pitchFamily="2" charset="77"/>
                <a:ea typeface="Source Sans Pro Light"/>
                <a:cs typeface="Arial"/>
              </a:rPr>
              <a:t>5	</a:t>
            </a:r>
            <a:r>
              <a:rPr lang="en-US" sz="700" dirty="0">
                <a:solidFill>
                  <a:srgbClr val="000000"/>
                </a:solidFill>
                <a:latin typeface="DM Sans" pitchFamily="2" charset="77"/>
                <a:ea typeface="Source Sans Pro Light"/>
                <a:cs typeface="Arial"/>
              </a:rPr>
              <a:t>If a member enrolled in One Care turns 65 and is still eligible for MassHealth, they may elect to stay enrolled in One Care. </a:t>
            </a:r>
            <a:endParaRPr lang="en-US" sz="700" dirty="0">
              <a:solidFill>
                <a:srgbClr val="000000"/>
              </a:solidFill>
              <a:latin typeface="DM Sans" pitchFamily="2" charset="77"/>
              <a:cs typeface="Arial"/>
            </a:endParaRPr>
          </a:p>
          <a:p>
            <a:pPr>
              <a:lnSpc>
                <a:spcPct val="95000"/>
              </a:lnSpc>
              <a:spcBef>
                <a:spcPts val="100"/>
              </a:spcBef>
            </a:pPr>
            <a:r>
              <a:rPr lang="en-US" sz="700" cap="small" dirty="0">
                <a:solidFill>
                  <a:srgbClr val="000000"/>
                </a:solidFill>
                <a:latin typeface="DM Sans" pitchFamily="2" charset="77"/>
                <a:cs typeface="Arial"/>
              </a:rPr>
              <a:t>sources</a:t>
            </a:r>
            <a:r>
              <a:rPr lang="en-US" sz="700" dirty="0">
                <a:solidFill>
                  <a:srgbClr val="000000"/>
                </a:solidFill>
                <a:latin typeface="DM Sans" pitchFamily="2" charset="77"/>
                <a:cs typeface="Arial"/>
              </a:rPr>
              <a:t>: 130 C.M.R . §450; 130 C.M.R §508. </a:t>
            </a:r>
            <a:endParaRPr lang="en-US" sz="700" dirty="0">
              <a:solidFill>
                <a:srgbClr val="000000"/>
              </a:solidFill>
              <a:latin typeface="DM Sans" pitchFamily="2" charset="77"/>
              <a:ea typeface="Source Sans Pro Light"/>
            </a:endParaRPr>
          </a:p>
        </p:txBody>
      </p:sp>
    </p:spTree>
    <p:extLst>
      <p:ext uri="{BB962C8B-B14F-4D97-AF65-F5344CB8AC3E}">
        <p14:creationId xmlns:p14="http://schemas.microsoft.com/office/powerpoint/2010/main" val="329188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Arc 99">
            <a:extLst>
              <a:ext uri="{FF2B5EF4-FFF2-40B4-BE49-F238E27FC236}">
                <a16:creationId xmlns:a16="http://schemas.microsoft.com/office/drawing/2014/main" id="{063FD4D2-F8CD-4E84-AAB1-08C34DADB7E0}"/>
              </a:ext>
            </a:extLst>
          </p:cNvPr>
          <p:cNvSpPr>
            <a:spLocks noChangeAspect="1"/>
          </p:cNvSpPr>
          <p:nvPr/>
        </p:nvSpPr>
        <p:spPr>
          <a:xfrm>
            <a:off x="2177799" y="2848836"/>
            <a:ext cx="1426464" cy="1426464"/>
          </a:xfrm>
          <a:prstGeom prst="arc">
            <a:avLst>
              <a:gd name="adj1" fmla="val 10818272"/>
              <a:gd name="adj2" fmla="val 423983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1" name="Title 1"/>
          <p:cNvSpPr>
            <a:spLocks noGrp="1"/>
          </p:cNvSpPr>
          <p:nvPr>
            <p:ph type="title"/>
          </p:nvPr>
        </p:nvSpPr>
        <p:spPr/>
        <p:txBody>
          <a:bodyPr/>
          <a:lstStyle/>
          <a:p>
            <a:r>
              <a:rPr lang="en-US"/>
              <a:t>AMONG MASSHEALTH MEMBERS, 70% ARE ENROLLED IN MANAGED CARE, WITH OVER HALF OF MEMBERS IN </a:t>
            </a:r>
            <a:r>
              <a:rPr lang="en-US" err="1"/>
              <a:t>ACO</a:t>
            </a:r>
            <a:r>
              <a:rPr lang="en-US" cap="none" err="1"/>
              <a:t>s</a:t>
            </a:r>
            <a:endParaRPr lang="en-US" cap="none"/>
          </a:p>
        </p:txBody>
      </p:sp>
      <p:sp>
        <p:nvSpPr>
          <p:cNvPr id="3" name="Slide Number Placeholder 2"/>
          <p:cNvSpPr>
            <a:spLocks noGrp="1"/>
          </p:cNvSpPr>
          <p:nvPr>
            <p:ph type="sldNum" sz="quarter" idx="10"/>
          </p:nvPr>
        </p:nvSpPr>
        <p:spPr/>
        <p:txBody>
          <a:bodyPr/>
          <a:lstStyle/>
          <a:p>
            <a:fld id="{9E2FD372-2CE6-4C7B-90AE-F93F03DF2A84}" type="slidenum">
              <a:rPr lang="en-US" smtClean="0"/>
              <a:pPr/>
              <a:t>18</a:t>
            </a:fld>
            <a:endParaRPr lang="en-US" dirty="0"/>
          </a:p>
        </p:txBody>
      </p:sp>
      <p:sp>
        <p:nvSpPr>
          <p:cNvPr id="15"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latin typeface="+mn-lt"/>
            </a:endParaRPr>
          </a:p>
        </p:txBody>
      </p:sp>
      <p:sp>
        <p:nvSpPr>
          <p:cNvPr id="33" name="Text Box 11">
            <a:extLst>
              <a:ext uri="{FF2B5EF4-FFF2-40B4-BE49-F238E27FC236}">
                <a16:creationId xmlns:a16="http://schemas.microsoft.com/office/drawing/2014/main" id="{AA4C44A4-FBA3-4852-B86B-C36609C82A55}"/>
              </a:ext>
            </a:extLst>
          </p:cNvPr>
          <p:cNvSpPr txBox="1">
            <a:spLocks noChangeArrowheads="1"/>
          </p:cNvSpPr>
          <p:nvPr/>
        </p:nvSpPr>
        <p:spPr bwMode="auto">
          <a:xfrm>
            <a:off x="5967416" y="1207007"/>
            <a:ext cx="2699630"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100">
                <a:latin typeface="+mn-lt"/>
              </a:defRPr>
            </a:lvl1pPr>
          </a:lstStyle>
          <a:p>
            <a:r>
              <a:rPr lang="en-US" sz="1000" dirty="0">
                <a:cs typeface="Arial"/>
              </a:rPr>
              <a:t>MassHealth members are enrolled in several varieties of managed care. Members under age 65 can enroll in a MassHealth-contracted Accountable Care Organization (ACO), a MassHealth-contracted Managed Care Organization (MCO) (with the option of an MCO-administered ACO), or the MassHealth-administered Primary Care Clinician (PCC) Plan. Members with disabilities under 65 who have MassHealth and Medicare can enroll in One Care. </a:t>
            </a:r>
            <a:endParaRPr lang="en-US" sz="1000" dirty="0"/>
          </a:p>
          <a:p>
            <a:r>
              <a:rPr lang="en-US" sz="1000" dirty="0">
                <a:cs typeface="Arial"/>
              </a:rPr>
              <a:t>Following the full implementation of the MassHealth ACO program in March 2018, more than half of MassHealth members are now enrolled in an ACO. </a:t>
            </a:r>
            <a:endParaRPr lang="en-US" sz="1000" dirty="0">
              <a:ea typeface="Source Sans Pro Light"/>
            </a:endParaRPr>
          </a:p>
          <a:p>
            <a:r>
              <a:rPr lang="en-US" sz="1000" dirty="0">
                <a:cs typeface="Arial"/>
              </a:rPr>
              <a:t>Seniors may enroll in Senior Care Options (SCO) or, if they have significant disabilities, in the Program of All-Inclusive Care for the Elderly (PACE), which is available for members aged 55 and older.</a:t>
            </a:r>
            <a:endParaRPr lang="en-US" sz="1000" dirty="0">
              <a:ea typeface="Source Sans Pro Light"/>
            </a:endParaRPr>
          </a:p>
          <a:p>
            <a:r>
              <a:rPr lang="en-US" sz="1000" dirty="0">
                <a:cs typeface="Arial"/>
              </a:rPr>
              <a:t>Members not in managed care are in fee-for-service (FFS) plans. They include members with Medicare not enrolled in One Care, SCO, or PACE; people with other coverage as primary (e.g., employer-sponsored insurance); people who live in an institution; and people with limited coverage due to their immigration status.</a:t>
            </a:r>
            <a:endParaRPr lang="en-US" sz="1000" dirty="0">
              <a:ea typeface="Source Sans Pro Light"/>
              <a:cs typeface="Arial"/>
            </a:endParaRPr>
          </a:p>
        </p:txBody>
      </p:sp>
      <p:sp>
        <p:nvSpPr>
          <p:cNvPr id="42" name="Rectangle 41">
            <a:extLst>
              <a:ext uri="{FF2B5EF4-FFF2-40B4-BE49-F238E27FC236}">
                <a16:creationId xmlns:a16="http://schemas.microsoft.com/office/drawing/2014/main" id="{C4B08675-2C0A-4CC6-909D-1793CDDAB801}"/>
              </a:ext>
            </a:extLst>
          </p:cNvPr>
          <p:cNvSpPr/>
          <p:nvPr/>
        </p:nvSpPr>
        <p:spPr>
          <a:xfrm>
            <a:off x="457201" y="5702507"/>
            <a:ext cx="5066549" cy="682238"/>
          </a:xfrm>
          <a:prstGeom prst="rect">
            <a:avLst/>
          </a:prstGeom>
        </p:spPr>
        <p:txBody>
          <a:bodyPr wrap="square" lIns="0" tIns="45720" rIns="0" bIns="45720" anchor="b" anchorCtr="0">
            <a:spAutoFit/>
          </a:bodyPr>
          <a:lstStyle/>
          <a:p>
            <a:pPr marL="45720" indent="-45720">
              <a:spcBef>
                <a:spcPts val="200"/>
              </a:spcBef>
            </a:pPr>
            <a:r>
              <a:rPr lang="en-US" sz="700" baseline="30000" dirty="0">
                <a:solidFill>
                  <a:srgbClr val="000000"/>
                </a:solidFill>
                <a:latin typeface="+mn-lt"/>
                <a:cs typeface="Arial"/>
              </a:rPr>
              <a:t>1</a:t>
            </a:r>
            <a:r>
              <a:rPr lang="en-US" sz="700" dirty="0">
                <a:solidFill>
                  <a:srgbClr val="000000"/>
                </a:solidFill>
                <a:latin typeface="+mn-lt"/>
                <a:cs typeface="Arial"/>
              </a:rPr>
              <a:t>	Premium assistance includes</a:t>
            </a:r>
            <a:r>
              <a:rPr lang="en-US" sz="700" strike="sngStrike" dirty="0">
                <a:solidFill>
                  <a:srgbClr val="000000"/>
                </a:solidFill>
                <a:latin typeface="+mn-lt"/>
                <a:cs typeface="Arial"/>
              </a:rPr>
              <a:t> </a:t>
            </a:r>
            <a:r>
              <a:rPr lang="en-US" sz="700" dirty="0">
                <a:solidFill>
                  <a:srgbClr val="000000"/>
                </a:solidFill>
                <a:latin typeface="+mn-lt"/>
                <a:cs typeface="Arial"/>
              </a:rPr>
              <a:t>premium subsidies from MassHealth for employer-sponsored health insurance. MassHealth Limited provides coverage for emergency medical services for about  168,623 noncitizens (for SFY 2021). </a:t>
            </a:r>
            <a:endParaRPr lang="en-US" sz="700" dirty="0">
              <a:solidFill>
                <a:srgbClr val="000000"/>
              </a:solidFill>
              <a:latin typeface="+mn-lt"/>
              <a:ea typeface="Source Sans Pro Light"/>
            </a:endParaRPr>
          </a:p>
          <a:p>
            <a:pPr marL="45720" indent="-45720">
              <a:spcBef>
                <a:spcPts val="200"/>
              </a:spcBef>
            </a:pPr>
            <a:r>
              <a:rPr lang="en-US" sz="700" baseline="30000" dirty="0">
                <a:solidFill>
                  <a:srgbClr val="000000"/>
                </a:solidFill>
                <a:latin typeface="+mn-lt"/>
                <a:cs typeface="Arial"/>
              </a:rPr>
              <a:t>2</a:t>
            </a:r>
            <a:r>
              <a:rPr lang="en-US" sz="700" dirty="0">
                <a:solidFill>
                  <a:srgbClr val="000000"/>
                </a:solidFill>
                <a:latin typeface="+mn-lt"/>
                <a:cs typeface="Arial"/>
              </a:rPr>
              <a:t>	The MCO population includes members who are also enrolled in an MCO-administered ACO (Model C) (about 10,000 members). MassHealth will sunset Model C ACOs in 2023, as indicated in the latest 1115 waiver extension approval. </a:t>
            </a:r>
            <a:endParaRPr lang="en-US" sz="700" dirty="0">
              <a:solidFill>
                <a:srgbClr val="000000"/>
              </a:solidFill>
              <a:latin typeface="+mn-lt"/>
              <a:ea typeface="Source Sans Pro Light"/>
            </a:endParaRPr>
          </a:p>
          <a:p>
            <a:pPr marL="58420" lvl="0" indent="-58420">
              <a:spcBef>
                <a:spcPts val="200"/>
              </a:spcBef>
            </a:pPr>
            <a:r>
              <a:rPr lang="en-US" sz="700" cap="small" dirty="0">
                <a:solidFill>
                  <a:srgbClr val="000000"/>
                </a:solidFill>
                <a:latin typeface="+mn-lt"/>
                <a:cs typeface="Arial"/>
              </a:rPr>
              <a:t>source</a:t>
            </a:r>
            <a:r>
              <a:rPr lang="en-US" sz="700" dirty="0">
                <a:solidFill>
                  <a:srgbClr val="000000"/>
                </a:solidFill>
                <a:latin typeface="+mn-lt"/>
                <a:cs typeface="Arial"/>
              </a:rPr>
              <a:t>: MassHealth Budget Office.</a:t>
            </a:r>
            <a:endParaRPr lang="en-US" sz="700" dirty="0">
              <a:solidFill>
                <a:srgbClr val="000000"/>
              </a:solidFill>
              <a:latin typeface="+mn-lt"/>
              <a:ea typeface="Source Sans Pro Light"/>
              <a:cs typeface="Arial"/>
            </a:endParaRPr>
          </a:p>
        </p:txBody>
      </p:sp>
      <p:sp>
        <p:nvSpPr>
          <p:cNvPr id="48" name="Rectangle 47">
            <a:extLst>
              <a:ext uri="{FF2B5EF4-FFF2-40B4-BE49-F238E27FC236}">
                <a16:creationId xmlns:a16="http://schemas.microsoft.com/office/drawing/2014/main" id="{7AC16999-652A-4452-8BE6-6494E3050C0B}"/>
              </a:ext>
            </a:extLst>
          </p:cNvPr>
          <p:cNvSpPr/>
          <p:nvPr/>
        </p:nvSpPr>
        <p:spPr>
          <a:xfrm>
            <a:off x="455613" y="1207008"/>
            <a:ext cx="4572000" cy="246221"/>
          </a:xfrm>
          <a:prstGeom prst="rect">
            <a:avLst/>
          </a:prstGeom>
        </p:spPr>
        <p:txBody>
          <a:bodyPr lIns="0" tIns="45720" rIns="91440" bIns="45720" anchor="t">
            <a:spAutoFit/>
          </a:bodyPr>
          <a:lstStyle/>
          <a:p>
            <a:r>
              <a:rPr lang="en-US" sz="1000" b="1" dirty="0">
                <a:latin typeface="+mn-lt"/>
                <a:cs typeface="Arial"/>
              </a:rPr>
              <a:t>MASSHEALTH ENROLLMENT BY PAYER TYPE, SFY 2021</a:t>
            </a:r>
            <a:endParaRPr lang="en-US" sz="1000" b="1" dirty="0">
              <a:latin typeface="+mn-lt"/>
              <a:ea typeface="Source Sans Pro Semibold"/>
              <a:cs typeface="Arial"/>
            </a:endParaRPr>
          </a:p>
        </p:txBody>
      </p:sp>
      <p:graphicFrame>
        <p:nvGraphicFramePr>
          <p:cNvPr id="50" name="Chart 49">
            <a:extLst>
              <a:ext uri="{FF2B5EF4-FFF2-40B4-BE49-F238E27FC236}">
                <a16:creationId xmlns:a16="http://schemas.microsoft.com/office/drawing/2014/main" id="{73A5A29C-3489-4700-A952-EEE42EEBD069}"/>
              </a:ext>
            </a:extLst>
          </p:cNvPr>
          <p:cNvGraphicFramePr/>
          <p:nvPr>
            <p:extLst>
              <p:ext uri="{D42A27DB-BD31-4B8C-83A1-F6EECF244321}">
                <p14:modId xmlns:p14="http://schemas.microsoft.com/office/powerpoint/2010/main" val="1263875451"/>
              </p:ext>
            </p:extLst>
          </p:nvPr>
        </p:nvGraphicFramePr>
        <p:xfrm>
          <a:off x="621245" y="1746504"/>
          <a:ext cx="4544568" cy="3364992"/>
        </p:xfrm>
        <a:graphic>
          <a:graphicData uri="http://schemas.openxmlformats.org/drawingml/2006/chart">
            <c:chart xmlns:c="http://schemas.openxmlformats.org/drawingml/2006/chart" xmlns:r="http://schemas.openxmlformats.org/officeDocument/2006/relationships" r:id="rId3"/>
          </a:graphicData>
        </a:graphic>
      </p:graphicFrame>
      <p:grpSp>
        <p:nvGrpSpPr>
          <p:cNvPr id="51" name="Group 50">
            <a:extLst>
              <a:ext uri="{FF2B5EF4-FFF2-40B4-BE49-F238E27FC236}">
                <a16:creationId xmlns:a16="http://schemas.microsoft.com/office/drawing/2014/main" id="{B121B22C-1E9C-4578-8E13-67DB48E85294}"/>
              </a:ext>
            </a:extLst>
          </p:cNvPr>
          <p:cNvGrpSpPr/>
          <p:nvPr/>
        </p:nvGrpSpPr>
        <p:grpSpPr>
          <a:xfrm>
            <a:off x="4317486" y="2649129"/>
            <a:ext cx="1208023" cy="496318"/>
            <a:chOff x="3900959" y="2229897"/>
            <a:chExt cx="1208023" cy="496318"/>
          </a:xfrm>
        </p:grpSpPr>
        <p:sp>
          <p:nvSpPr>
            <p:cNvPr id="52" name="Rectangle 51">
              <a:extLst>
                <a:ext uri="{FF2B5EF4-FFF2-40B4-BE49-F238E27FC236}">
                  <a16:creationId xmlns:a16="http://schemas.microsoft.com/office/drawing/2014/main" id="{CFEC34C2-4820-4E08-9F19-A111C1B500B2}"/>
                </a:ext>
              </a:extLst>
            </p:cNvPr>
            <p:cNvSpPr/>
            <p:nvPr/>
          </p:nvSpPr>
          <p:spPr>
            <a:xfrm>
              <a:off x="3900959" y="2229897"/>
              <a:ext cx="1208023" cy="313932"/>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b="1" dirty="0">
                  <a:solidFill>
                    <a:schemeClr val="bg1"/>
                  </a:solidFill>
                </a:rPr>
                <a:t>PRIMARY CARE ACO</a:t>
              </a:r>
              <a:br>
                <a:rPr lang="en-US" sz="900" b="1" dirty="0">
                  <a:solidFill>
                    <a:schemeClr val="bg1"/>
                  </a:solidFill>
                </a:rPr>
              </a:br>
              <a:r>
                <a:rPr lang="en-US" sz="900" b="1" dirty="0">
                  <a:solidFill>
                    <a:schemeClr val="bg1"/>
                  </a:solidFill>
                </a:rPr>
                <a:t>(MODEL B)</a:t>
              </a:r>
            </a:p>
          </p:txBody>
        </p:sp>
        <p:sp>
          <p:nvSpPr>
            <p:cNvPr id="53" name="TextBox 52">
              <a:extLst>
                <a:ext uri="{FF2B5EF4-FFF2-40B4-BE49-F238E27FC236}">
                  <a16:creationId xmlns:a16="http://schemas.microsoft.com/office/drawing/2014/main" id="{2F151AEA-8F41-4971-9F94-41335970A9DD}"/>
                </a:ext>
              </a:extLst>
            </p:cNvPr>
            <p:cNvSpPr txBox="1"/>
            <p:nvPr/>
          </p:nvSpPr>
          <p:spPr>
            <a:xfrm>
              <a:off x="3900959" y="2550782"/>
              <a:ext cx="578043" cy="175433"/>
            </a:xfrm>
            <a:prstGeom prst="rect">
              <a:avLst/>
            </a:prstGeom>
            <a:noFill/>
          </p:spPr>
          <p:txBody>
            <a:bodyPr wrap="none" lIns="45720" tIns="18288" rIns="45720" bIns="18288" rtlCol="0">
              <a:spAutoFit/>
            </a:bodyPr>
            <a:lstStyle/>
            <a:p>
              <a:r>
                <a:rPr lang="en-US" sz="900" b="1" dirty="0">
                  <a:latin typeface="+mn-lt"/>
                </a:rPr>
                <a:t> 419,203 </a:t>
              </a:r>
            </a:p>
          </p:txBody>
        </p:sp>
      </p:grpSp>
      <p:grpSp>
        <p:nvGrpSpPr>
          <p:cNvPr id="73" name="Group 72">
            <a:extLst>
              <a:ext uri="{FF2B5EF4-FFF2-40B4-BE49-F238E27FC236}">
                <a16:creationId xmlns:a16="http://schemas.microsoft.com/office/drawing/2014/main" id="{C6859D8F-95D9-4370-86A6-EABCE06DDE33}"/>
              </a:ext>
            </a:extLst>
          </p:cNvPr>
          <p:cNvGrpSpPr/>
          <p:nvPr/>
        </p:nvGrpSpPr>
        <p:grpSpPr>
          <a:xfrm>
            <a:off x="559203" y="1913763"/>
            <a:ext cx="1280159" cy="634818"/>
            <a:chOff x="5540830" y="2091397"/>
            <a:chExt cx="1280159" cy="634818"/>
          </a:xfrm>
        </p:grpSpPr>
        <p:sp>
          <p:nvSpPr>
            <p:cNvPr id="74" name="Rectangle 73">
              <a:extLst>
                <a:ext uri="{FF2B5EF4-FFF2-40B4-BE49-F238E27FC236}">
                  <a16:creationId xmlns:a16="http://schemas.microsoft.com/office/drawing/2014/main" id="{65081CE4-79A7-487A-8996-335050F8B00A}"/>
                </a:ext>
              </a:extLst>
            </p:cNvPr>
            <p:cNvSpPr/>
            <p:nvPr/>
          </p:nvSpPr>
          <p:spPr>
            <a:xfrm>
              <a:off x="5540830" y="2091397"/>
              <a:ext cx="1280159" cy="452432"/>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lgn="r">
                <a:defRPr/>
              </a:pPr>
              <a:r>
                <a:rPr lang="en-US" sz="900" b="1" dirty="0">
                  <a:solidFill>
                    <a:schemeClr val="tx1"/>
                  </a:solidFill>
                </a:rPr>
                <a:t>ACCOUNTABLE CARE</a:t>
              </a:r>
              <a:br>
                <a:rPr lang="en-US" sz="900" b="1" dirty="0">
                  <a:solidFill>
                    <a:schemeClr val="tx1"/>
                  </a:solidFill>
                </a:rPr>
              </a:br>
              <a:r>
                <a:rPr lang="en-US" sz="900" b="1" dirty="0">
                  <a:solidFill>
                    <a:schemeClr val="tx1"/>
                  </a:solidFill>
                </a:rPr>
                <a:t>PARTNERSHIP PLAN</a:t>
              </a:r>
              <a:br>
                <a:rPr lang="en-US" sz="900" b="1" dirty="0">
                  <a:solidFill>
                    <a:schemeClr val="tx1"/>
                  </a:solidFill>
                </a:rPr>
              </a:br>
              <a:r>
                <a:rPr lang="en-US" sz="900" b="1" dirty="0">
                  <a:solidFill>
                    <a:schemeClr val="tx1"/>
                  </a:solidFill>
                </a:rPr>
                <a:t>(ACO MODEL A)</a:t>
              </a:r>
            </a:p>
          </p:txBody>
        </p:sp>
        <p:sp>
          <p:nvSpPr>
            <p:cNvPr id="75" name="TextBox 74">
              <a:extLst>
                <a:ext uri="{FF2B5EF4-FFF2-40B4-BE49-F238E27FC236}">
                  <a16:creationId xmlns:a16="http://schemas.microsoft.com/office/drawing/2014/main" id="{0B3DFBB8-051E-4D9C-9A3C-771491AA142D}"/>
                </a:ext>
              </a:extLst>
            </p:cNvPr>
            <p:cNvSpPr txBox="1"/>
            <p:nvPr/>
          </p:nvSpPr>
          <p:spPr>
            <a:xfrm>
              <a:off x="6239740" y="2550782"/>
              <a:ext cx="581249" cy="175433"/>
            </a:xfrm>
            <a:prstGeom prst="rect">
              <a:avLst/>
            </a:prstGeom>
            <a:noFill/>
          </p:spPr>
          <p:txBody>
            <a:bodyPr wrap="none" lIns="45720" tIns="18288" rIns="45720" bIns="18288" rtlCol="0">
              <a:spAutoFit/>
            </a:bodyPr>
            <a:lstStyle/>
            <a:p>
              <a:pPr algn="r"/>
              <a:r>
                <a:rPr lang="en-US" sz="900" b="1" dirty="0">
                  <a:latin typeface="+mn-lt"/>
                </a:rPr>
                <a:t>  627,115  </a:t>
              </a:r>
            </a:p>
          </p:txBody>
        </p:sp>
      </p:grpSp>
      <p:sp>
        <p:nvSpPr>
          <p:cNvPr id="7" name="Arc 6">
            <a:extLst>
              <a:ext uri="{FF2B5EF4-FFF2-40B4-BE49-F238E27FC236}">
                <a16:creationId xmlns:a16="http://schemas.microsoft.com/office/drawing/2014/main" id="{DE64676A-25B9-42E0-A26D-95DAD6739A11}"/>
              </a:ext>
            </a:extLst>
          </p:cNvPr>
          <p:cNvSpPr>
            <a:spLocks noChangeAspect="1"/>
          </p:cNvSpPr>
          <p:nvPr/>
        </p:nvSpPr>
        <p:spPr>
          <a:xfrm>
            <a:off x="2008372" y="2649129"/>
            <a:ext cx="1745912" cy="1745912"/>
          </a:xfrm>
          <a:prstGeom prst="arc">
            <a:avLst>
              <a:gd name="adj1" fmla="val 10765843"/>
              <a:gd name="adj2" fmla="val 704038"/>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A864F962-F135-40DB-98CA-78EF91FB09C2}"/>
              </a:ext>
            </a:extLst>
          </p:cNvPr>
          <p:cNvGrpSpPr/>
          <p:nvPr/>
        </p:nvGrpSpPr>
        <p:grpSpPr>
          <a:xfrm>
            <a:off x="748470" y="4395533"/>
            <a:ext cx="872996" cy="634818"/>
            <a:chOff x="5947994" y="2091397"/>
            <a:chExt cx="872996" cy="634818"/>
          </a:xfrm>
        </p:grpSpPr>
        <p:sp>
          <p:nvSpPr>
            <p:cNvPr id="81" name="Rectangle 80">
              <a:extLst>
                <a:ext uri="{FF2B5EF4-FFF2-40B4-BE49-F238E27FC236}">
                  <a16:creationId xmlns:a16="http://schemas.microsoft.com/office/drawing/2014/main" id="{AE0C7F3D-BA2B-40FC-91A8-7C8A5BA27826}"/>
                </a:ext>
              </a:extLst>
            </p:cNvPr>
            <p:cNvSpPr/>
            <p:nvPr/>
          </p:nvSpPr>
          <p:spPr>
            <a:xfrm>
              <a:off x="5947994" y="2091397"/>
              <a:ext cx="872996" cy="452432"/>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lgn="r">
                <a:defRPr/>
              </a:pPr>
              <a:r>
                <a:rPr lang="en-US" sz="900" b="1" dirty="0">
                  <a:solidFill>
                    <a:schemeClr val="bg1"/>
                  </a:solidFill>
                </a:rPr>
                <a:t>FFS, PREMIUM</a:t>
              </a:r>
              <a:br>
                <a:rPr lang="en-US" sz="900" b="1" dirty="0">
                  <a:solidFill>
                    <a:schemeClr val="bg1"/>
                  </a:solidFill>
                </a:rPr>
              </a:br>
              <a:r>
                <a:rPr lang="en-US" sz="900" b="1" dirty="0">
                  <a:solidFill>
                    <a:schemeClr val="bg1"/>
                  </a:solidFill>
                </a:rPr>
                <a:t>ASSISTANCE,</a:t>
              </a:r>
              <a:br>
                <a:rPr lang="en-US" sz="900" b="1" dirty="0">
                  <a:solidFill>
                    <a:schemeClr val="bg1"/>
                  </a:solidFill>
                </a:rPr>
              </a:br>
              <a:r>
                <a:rPr lang="en-US" sz="900" b="1" dirty="0">
                  <a:solidFill>
                    <a:schemeClr val="bg1"/>
                  </a:solidFill>
                </a:rPr>
                <a:t>AND LIMITED</a:t>
              </a:r>
              <a:r>
                <a:rPr lang="en-US" sz="900" b="1" baseline="30000" dirty="0">
                  <a:solidFill>
                    <a:schemeClr val="bg1"/>
                  </a:solidFill>
                </a:rPr>
                <a:t>1</a:t>
              </a:r>
              <a:r>
                <a:rPr lang="en-US" sz="900" b="1" dirty="0">
                  <a:solidFill>
                    <a:schemeClr val="bg1"/>
                  </a:solidFill>
                </a:rPr>
                <a:t> </a:t>
              </a:r>
            </a:p>
          </p:txBody>
        </p:sp>
        <p:sp>
          <p:nvSpPr>
            <p:cNvPr id="82" name="TextBox 81">
              <a:extLst>
                <a:ext uri="{FF2B5EF4-FFF2-40B4-BE49-F238E27FC236}">
                  <a16:creationId xmlns:a16="http://schemas.microsoft.com/office/drawing/2014/main" id="{B135EED6-E18C-437E-B700-0DE5C5533565}"/>
                </a:ext>
              </a:extLst>
            </p:cNvPr>
            <p:cNvSpPr txBox="1"/>
            <p:nvPr/>
          </p:nvSpPr>
          <p:spPr>
            <a:xfrm>
              <a:off x="6215694" y="2550782"/>
              <a:ext cx="605295" cy="175433"/>
            </a:xfrm>
            <a:prstGeom prst="rect">
              <a:avLst/>
            </a:prstGeom>
            <a:noFill/>
          </p:spPr>
          <p:txBody>
            <a:bodyPr wrap="none" lIns="45720" tIns="18288" rIns="45720" bIns="18288" rtlCol="0">
              <a:spAutoFit/>
            </a:bodyPr>
            <a:lstStyle/>
            <a:p>
              <a:pPr algn="r"/>
              <a:r>
                <a:rPr lang="en-US" sz="900" b="1" dirty="0">
                  <a:latin typeface="+mn-lt"/>
                </a:rPr>
                <a:t> 596,625 </a:t>
              </a:r>
            </a:p>
          </p:txBody>
        </p:sp>
      </p:grpSp>
      <p:sp>
        <p:nvSpPr>
          <p:cNvPr id="83" name="TextBox 1">
            <a:extLst>
              <a:ext uri="{FF2B5EF4-FFF2-40B4-BE49-F238E27FC236}">
                <a16:creationId xmlns:a16="http://schemas.microsoft.com/office/drawing/2014/main" id="{374FAF6D-1705-47A8-ADF2-2D7F353D57A2}"/>
              </a:ext>
            </a:extLst>
          </p:cNvPr>
          <p:cNvSpPr txBox="1"/>
          <p:nvPr/>
        </p:nvSpPr>
        <p:spPr>
          <a:xfrm>
            <a:off x="2307126" y="3619610"/>
            <a:ext cx="687753" cy="498598"/>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tx1"/>
                </a:solidFill>
              </a:rPr>
              <a:t>NON-</a:t>
            </a:r>
            <a:br>
              <a:rPr lang="en-US" sz="1000" b="1" dirty="0">
                <a:solidFill>
                  <a:schemeClr val="tx1"/>
                </a:solidFill>
              </a:rPr>
            </a:br>
            <a:r>
              <a:rPr lang="en-US" sz="1000" b="1" dirty="0">
                <a:solidFill>
                  <a:schemeClr val="tx1"/>
                </a:solidFill>
              </a:rPr>
              <a:t>MANAGED</a:t>
            </a:r>
            <a:br>
              <a:rPr lang="en-US" sz="1000" b="1" dirty="0">
                <a:solidFill>
                  <a:schemeClr val="tx1"/>
                </a:solidFill>
              </a:rPr>
            </a:br>
            <a:r>
              <a:rPr lang="en-US" sz="1000" b="1" dirty="0">
                <a:solidFill>
                  <a:schemeClr val="tx1"/>
                </a:solidFill>
              </a:rPr>
              <a:t>CARE</a:t>
            </a:r>
          </a:p>
        </p:txBody>
      </p:sp>
      <p:sp>
        <p:nvSpPr>
          <p:cNvPr id="84" name="TextBox 1">
            <a:extLst>
              <a:ext uri="{FF2B5EF4-FFF2-40B4-BE49-F238E27FC236}">
                <a16:creationId xmlns:a16="http://schemas.microsoft.com/office/drawing/2014/main" id="{7425B064-795E-4B7F-A136-D2E506E3D3D7}"/>
              </a:ext>
            </a:extLst>
          </p:cNvPr>
          <p:cNvSpPr txBox="1"/>
          <p:nvPr/>
        </p:nvSpPr>
        <p:spPr>
          <a:xfrm>
            <a:off x="3090715" y="2636718"/>
            <a:ext cx="354328" cy="175433"/>
          </a:xfrm>
          <a:prstGeom prst="rect">
            <a:avLst/>
          </a:prstGeom>
          <a:solidFill>
            <a:schemeClr val="bg1"/>
          </a:solidFill>
        </p:spPr>
        <p:txBody>
          <a:bodyPr wrap="none" lIns="18288" tIns="18288" rIns="18288" bIns="18288" rtlCol="0">
            <a:spAutoFit/>
          </a:bodyPr>
          <a:lstStyle>
            <a:defPPr>
              <a:defRPr lang="en-US"/>
            </a:defPPr>
            <a:lvl1pPr marL="0" indent="0" algn="ctr">
              <a:defRPr sz="900" i="1">
                <a:latin typeface="+mn-lt"/>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b="1" i="0" dirty="0"/>
              <a:t>ACOs</a:t>
            </a:r>
          </a:p>
        </p:txBody>
      </p:sp>
      <p:grpSp>
        <p:nvGrpSpPr>
          <p:cNvPr id="85" name="Group 84">
            <a:extLst>
              <a:ext uri="{FF2B5EF4-FFF2-40B4-BE49-F238E27FC236}">
                <a16:creationId xmlns:a16="http://schemas.microsoft.com/office/drawing/2014/main" id="{5C97F18B-587E-4092-A3A7-0724B201D5F2}"/>
              </a:ext>
            </a:extLst>
          </p:cNvPr>
          <p:cNvGrpSpPr/>
          <p:nvPr/>
        </p:nvGrpSpPr>
        <p:grpSpPr>
          <a:xfrm>
            <a:off x="3604263" y="4919473"/>
            <a:ext cx="1165438" cy="175433"/>
            <a:chOff x="3900959" y="2368396"/>
            <a:chExt cx="1165438" cy="175433"/>
          </a:xfrm>
        </p:grpSpPr>
        <p:sp>
          <p:nvSpPr>
            <p:cNvPr id="86" name="Rectangle 85">
              <a:extLst>
                <a:ext uri="{FF2B5EF4-FFF2-40B4-BE49-F238E27FC236}">
                  <a16:creationId xmlns:a16="http://schemas.microsoft.com/office/drawing/2014/main" id="{22AD2B96-AE92-40B7-B378-2368019DC356}"/>
                </a:ext>
              </a:extLst>
            </p:cNvPr>
            <p:cNvSpPr/>
            <p:nvPr/>
          </p:nvSpPr>
          <p:spPr>
            <a:xfrm>
              <a:off x="3900959" y="2368396"/>
              <a:ext cx="658194" cy="175433"/>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defRPr/>
              </a:pPr>
              <a:r>
                <a:rPr lang="en-US" sz="900" b="1" dirty="0">
                  <a:solidFill>
                    <a:schemeClr val="bg1"/>
                  </a:solidFill>
                </a:rPr>
                <a:t>PCC PLAN</a:t>
              </a:r>
            </a:p>
          </p:txBody>
        </p:sp>
        <p:sp>
          <p:nvSpPr>
            <p:cNvPr id="87" name="TextBox 86">
              <a:extLst>
                <a:ext uri="{FF2B5EF4-FFF2-40B4-BE49-F238E27FC236}">
                  <a16:creationId xmlns:a16="http://schemas.microsoft.com/office/drawing/2014/main" id="{51A38EA1-6D02-48E4-BA55-9734516A8D47}"/>
                </a:ext>
              </a:extLst>
            </p:cNvPr>
            <p:cNvSpPr txBox="1"/>
            <p:nvPr/>
          </p:nvSpPr>
          <p:spPr>
            <a:xfrm>
              <a:off x="4541253" y="2368396"/>
              <a:ext cx="525144" cy="175433"/>
            </a:xfrm>
            <a:prstGeom prst="rect">
              <a:avLst/>
            </a:prstGeom>
            <a:noFill/>
          </p:spPr>
          <p:txBody>
            <a:bodyPr wrap="none" lIns="45720" tIns="18288" rIns="45720" bIns="18288" rtlCol="0">
              <a:spAutoFit/>
            </a:bodyPr>
            <a:lstStyle/>
            <a:p>
              <a:r>
                <a:rPr lang="en-US" sz="900" b="1" dirty="0">
                  <a:latin typeface="+mn-lt"/>
                </a:rPr>
                <a:t> 119,991 </a:t>
              </a:r>
            </a:p>
          </p:txBody>
        </p:sp>
      </p:grpSp>
      <p:grpSp>
        <p:nvGrpSpPr>
          <p:cNvPr id="88" name="Group 87">
            <a:extLst>
              <a:ext uri="{FF2B5EF4-FFF2-40B4-BE49-F238E27FC236}">
                <a16:creationId xmlns:a16="http://schemas.microsoft.com/office/drawing/2014/main" id="{D1BB2946-584B-4DBB-A850-09E8C1D197EB}"/>
              </a:ext>
            </a:extLst>
          </p:cNvPr>
          <p:cNvGrpSpPr/>
          <p:nvPr/>
        </p:nvGrpSpPr>
        <p:grpSpPr>
          <a:xfrm>
            <a:off x="4066187" y="4526728"/>
            <a:ext cx="1394584" cy="175433"/>
            <a:chOff x="3900959" y="2368396"/>
            <a:chExt cx="1394584" cy="175433"/>
          </a:xfrm>
        </p:grpSpPr>
        <p:sp>
          <p:nvSpPr>
            <p:cNvPr id="89" name="Rectangle 88">
              <a:extLst>
                <a:ext uri="{FF2B5EF4-FFF2-40B4-BE49-F238E27FC236}">
                  <a16:creationId xmlns:a16="http://schemas.microsoft.com/office/drawing/2014/main" id="{55380C17-DF2B-4744-A7A2-841246B8AF78}"/>
                </a:ext>
              </a:extLst>
            </p:cNvPr>
            <p:cNvSpPr/>
            <p:nvPr/>
          </p:nvSpPr>
          <p:spPr>
            <a:xfrm>
              <a:off x="3900959" y="2368396"/>
              <a:ext cx="940322" cy="175433"/>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defRPr/>
              </a:pPr>
              <a:r>
                <a:rPr lang="en-US" sz="900" b="1" dirty="0">
                  <a:solidFill>
                    <a:schemeClr val="tx1"/>
                  </a:solidFill>
                </a:rPr>
                <a:t>SCO AND PACE</a:t>
              </a:r>
            </a:p>
          </p:txBody>
        </p:sp>
        <p:sp>
          <p:nvSpPr>
            <p:cNvPr id="90" name="TextBox 89">
              <a:extLst>
                <a:ext uri="{FF2B5EF4-FFF2-40B4-BE49-F238E27FC236}">
                  <a16:creationId xmlns:a16="http://schemas.microsoft.com/office/drawing/2014/main" id="{AE48F8B9-6BC6-4B0E-9BDF-064934E59932}"/>
                </a:ext>
              </a:extLst>
            </p:cNvPr>
            <p:cNvSpPr txBox="1"/>
            <p:nvPr/>
          </p:nvSpPr>
          <p:spPr>
            <a:xfrm>
              <a:off x="4829710" y="2368396"/>
              <a:ext cx="465833" cy="175433"/>
            </a:xfrm>
            <a:prstGeom prst="rect">
              <a:avLst/>
            </a:prstGeom>
            <a:noFill/>
          </p:spPr>
          <p:txBody>
            <a:bodyPr wrap="none" lIns="45720" tIns="18288" rIns="45720" bIns="18288" rtlCol="0">
              <a:spAutoFit/>
            </a:bodyPr>
            <a:lstStyle/>
            <a:p>
              <a:r>
                <a:rPr lang="en-US" sz="900" b="1" dirty="0">
                  <a:latin typeface="+mn-lt"/>
                </a:rPr>
                <a:t> 71,219 </a:t>
              </a:r>
            </a:p>
          </p:txBody>
        </p:sp>
      </p:grpSp>
      <p:grpSp>
        <p:nvGrpSpPr>
          <p:cNvPr id="92" name="Group 91">
            <a:extLst>
              <a:ext uri="{FF2B5EF4-FFF2-40B4-BE49-F238E27FC236}">
                <a16:creationId xmlns:a16="http://schemas.microsoft.com/office/drawing/2014/main" id="{264B1564-3419-43A4-BFB0-E681DE840886}"/>
              </a:ext>
            </a:extLst>
          </p:cNvPr>
          <p:cNvGrpSpPr/>
          <p:nvPr/>
        </p:nvGrpSpPr>
        <p:grpSpPr>
          <a:xfrm>
            <a:off x="4357994" y="3930225"/>
            <a:ext cx="1052956" cy="180714"/>
            <a:chOff x="3900959" y="2363115"/>
            <a:chExt cx="1052956" cy="180714"/>
          </a:xfrm>
        </p:grpSpPr>
        <p:sp>
          <p:nvSpPr>
            <p:cNvPr id="93" name="Rectangle 92">
              <a:extLst>
                <a:ext uri="{FF2B5EF4-FFF2-40B4-BE49-F238E27FC236}">
                  <a16:creationId xmlns:a16="http://schemas.microsoft.com/office/drawing/2014/main" id="{9829BDF3-158C-4A7D-8729-F66F1802B154}"/>
                </a:ext>
              </a:extLst>
            </p:cNvPr>
            <p:cNvSpPr/>
            <p:nvPr/>
          </p:nvSpPr>
          <p:spPr>
            <a:xfrm>
              <a:off x="3900959" y="2368396"/>
              <a:ext cx="472245" cy="175433"/>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defRPr/>
              </a:pPr>
              <a:r>
                <a:rPr lang="en-US" sz="900" b="1" dirty="0">
                  <a:solidFill>
                    <a:schemeClr val="bg1"/>
                  </a:solidFill>
                </a:rPr>
                <a:t>MCOs</a:t>
              </a:r>
              <a:r>
                <a:rPr lang="en-US" sz="900" b="1" baseline="30000" dirty="0">
                  <a:solidFill>
                    <a:schemeClr val="bg1"/>
                  </a:solidFill>
                </a:rPr>
                <a:t>2</a:t>
              </a:r>
              <a:endParaRPr lang="en-US" sz="900" b="1" dirty="0">
                <a:solidFill>
                  <a:schemeClr val="bg1"/>
                </a:solidFill>
              </a:endParaRPr>
            </a:p>
          </p:txBody>
        </p:sp>
        <p:sp>
          <p:nvSpPr>
            <p:cNvPr id="94" name="TextBox 93">
              <a:extLst>
                <a:ext uri="{FF2B5EF4-FFF2-40B4-BE49-F238E27FC236}">
                  <a16:creationId xmlns:a16="http://schemas.microsoft.com/office/drawing/2014/main" id="{FDE07AE5-2D7C-48B2-A725-046802E5C14A}"/>
                </a:ext>
              </a:extLst>
            </p:cNvPr>
            <p:cNvSpPr txBox="1"/>
            <p:nvPr/>
          </p:nvSpPr>
          <p:spPr>
            <a:xfrm>
              <a:off x="4371063" y="2363115"/>
              <a:ext cx="582852" cy="175433"/>
            </a:xfrm>
            <a:prstGeom prst="rect">
              <a:avLst/>
            </a:prstGeom>
            <a:noFill/>
          </p:spPr>
          <p:txBody>
            <a:bodyPr wrap="none" lIns="45720" tIns="18288" rIns="45720" bIns="18288" rtlCol="0">
              <a:spAutoFit/>
            </a:bodyPr>
            <a:lstStyle/>
            <a:p>
              <a:r>
                <a:rPr lang="en-US" sz="900" b="1" dirty="0">
                  <a:latin typeface="+mn-lt"/>
                </a:rPr>
                <a:t> 108,395 </a:t>
              </a:r>
            </a:p>
          </p:txBody>
        </p:sp>
      </p:grpSp>
      <p:sp>
        <p:nvSpPr>
          <p:cNvPr id="102" name="TextBox 1">
            <a:extLst>
              <a:ext uri="{FF2B5EF4-FFF2-40B4-BE49-F238E27FC236}">
                <a16:creationId xmlns:a16="http://schemas.microsoft.com/office/drawing/2014/main" id="{A60DD76C-7F6B-4554-9AE8-1B7ED986E4B4}"/>
              </a:ext>
            </a:extLst>
          </p:cNvPr>
          <p:cNvSpPr txBox="1"/>
          <p:nvPr/>
        </p:nvSpPr>
        <p:spPr>
          <a:xfrm>
            <a:off x="2727531" y="3139342"/>
            <a:ext cx="687753" cy="344710"/>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tx1"/>
                </a:solidFill>
              </a:rPr>
              <a:t>MANAGED</a:t>
            </a:r>
            <a:br>
              <a:rPr lang="en-US" sz="1000" b="1" dirty="0">
                <a:solidFill>
                  <a:schemeClr val="tx1"/>
                </a:solidFill>
              </a:rPr>
            </a:br>
            <a:r>
              <a:rPr lang="en-US" sz="1000" b="1" dirty="0">
                <a:solidFill>
                  <a:schemeClr val="tx1"/>
                </a:solidFill>
              </a:rPr>
              <a:t>CARE</a:t>
            </a:r>
          </a:p>
        </p:txBody>
      </p:sp>
      <p:sp>
        <p:nvSpPr>
          <p:cNvPr id="36" name="TextBox 1">
            <a:extLst>
              <a:ext uri="{FF2B5EF4-FFF2-40B4-BE49-F238E27FC236}">
                <a16:creationId xmlns:a16="http://schemas.microsoft.com/office/drawing/2014/main" id="{A9F67988-14D9-AC45-9833-0819F7756FBA}"/>
              </a:ext>
            </a:extLst>
          </p:cNvPr>
          <p:cNvSpPr txBox="1"/>
          <p:nvPr/>
        </p:nvSpPr>
        <p:spPr>
          <a:xfrm>
            <a:off x="2081037" y="2535353"/>
            <a:ext cx="299827"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t>32%</a:t>
            </a:r>
          </a:p>
        </p:txBody>
      </p:sp>
      <p:sp>
        <p:nvSpPr>
          <p:cNvPr id="37" name="TextBox 1">
            <a:extLst>
              <a:ext uri="{FF2B5EF4-FFF2-40B4-BE49-F238E27FC236}">
                <a16:creationId xmlns:a16="http://schemas.microsoft.com/office/drawing/2014/main" id="{90030D0C-D4B9-9C46-A754-7E32B92F0F43}"/>
              </a:ext>
            </a:extLst>
          </p:cNvPr>
          <p:cNvSpPr txBox="1"/>
          <p:nvPr/>
        </p:nvSpPr>
        <p:spPr>
          <a:xfrm>
            <a:off x="3653228" y="2710684"/>
            <a:ext cx="275781"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bg1"/>
                </a:solidFill>
              </a:rPr>
              <a:t>21%</a:t>
            </a:r>
          </a:p>
        </p:txBody>
      </p:sp>
      <p:sp>
        <p:nvSpPr>
          <p:cNvPr id="38" name="TextBox 1">
            <a:extLst>
              <a:ext uri="{FF2B5EF4-FFF2-40B4-BE49-F238E27FC236}">
                <a16:creationId xmlns:a16="http://schemas.microsoft.com/office/drawing/2014/main" id="{02E09B49-B5E5-844A-8B15-090B3C9D41F1}"/>
              </a:ext>
            </a:extLst>
          </p:cNvPr>
          <p:cNvSpPr txBox="1"/>
          <p:nvPr/>
        </p:nvSpPr>
        <p:spPr>
          <a:xfrm>
            <a:off x="3909431" y="3898809"/>
            <a:ext cx="229295"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bg1"/>
                </a:solidFill>
              </a:rPr>
              <a:t>5%</a:t>
            </a:r>
          </a:p>
        </p:txBody>
      </p:sp>
      <p:grpSp>
        <p:nvGrpSpPr>
          <p:cNvPr id="2" name="Group 1">
            <a:extLst>
              <a:ext uri="{FF2B5EF4-FFF2-40B4-BE49-F238E27FC236}">
                <a16:creationId xmlns:a16="http://schemas.microsoft.com/office/drawing/2014/main" id="{B09ACEFA-BAA2-5C48-BEE5-FDAC45FDFB6D}"/>
              </a:ext>
            </a:extLst>
          </p:cNvPr>
          <p:cNvGrpSpPr/>
          <p:nvPr/>
        </p:nvGrpSpPr>
        <p:grpSpPr>
          <a:xfrm>
            <a:off x="4133116" y="4182251"/>
            <a:ext cx="1390634" cy="313932"/>
            <a:chOff x="3940386" y="4115354"/>
            <a:chExt cx="1390634" cy="313932"/>
          </a:xfrm>
        </p:grpSpPr>
        <p:grpSp>
          <p:nvGrpSpPr>
            <p:cNvPr id="69" name="Group 68">
              <a:extLst>
                <a:ext uri="{FF2B5EF4-FFF2-40B4-BE49-F238E27FC236}">
                  <a16:creationId xmlns:a16="http://schemas.microsoft.com/office/drawing/2014/main" id="{57F7F131-D8ED-4C70-80A7-247716E35DF1}"/>
                </a:ext>
              </a:extLst>
            </p:cNvPr>
            <p:cNvGrpSpPr/>
            <p:nvPr/>
          </p:nvGrpSpPr>
          <p:grpSpPr>
            <a:xfrm>
              <a:off x="4051827" y="4115354"/>
              <a:ext cx="1279193" cy="313932"/>
              <a:chOff x="4278005" y="4486725"/>
              <a:chExt cx="1279193" cy="313932"/>
            </a:xfrm>
          </p:grpSpPr>
          <p:sp>
            <p:nvSpPr>
              <p:cNvPr id="70" name="Rectangle 69">
                <a:extLst>
                  <a:ext uri="{FF2B5EF4-FFF2-40B4-BE49-F238E27FC236}">
                    <a16:creationId xmlns:a16="http://schemas.microsoft.com/office/drawing/2014/main" id="{0341ABF1-546E-4EF2-B257-0CBC52EC232D}"/>
                  </a:ext>
                </a:extLst>
              </p:cNvPr>
              <p:cNvSpPr/>
              <p:nvPr/>
            </p:nvSpPr>
            <p:spPr>
              <a:xfrm>
                <a:off x="4384067" y="4579535"/>
                <a:ext cx="666208" cy="175433"/>
              </a:xfrm>
              <a:prstGeom prst="rect">
                <a:avLst/>
              </a:prstGeom>
              <a:solidFill>
                <a:srgbClr val="005F85"/>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b="1" dirty="0">
                    <a:solidFill>
                      <a:schemeClr val="bg1"/>
                    </a:solidFill>
                  </a:rPr>
                  <a:t>ONE CARE</a:t>
                </a:r>
              </a:p>
            </p:txBody>
          </p:sp>
          <p:sp>
            <p:nvSpPr>
              <p:cNvPr id="71" name="Rectangle 70">
                <a:extLst>
                  <a:ext uri="{FF2B5EF4-FFF2-40B4-BE49-F238E27FC236}">
                    <a16:creationId xmlns:a16="http://schemas.microsoft.com/office/drawing/2014/main" id="{13EE546E-0D7C-43B8-ADAD-D6F71F0A29A1}"/>
                  </a:ext>
                </a:extLst>
              </p:cNvPr>
              <p:cNvSpPr/>
              <p:nvPr/>
            </p:nvSpPr>
            <p:spPr>
              <a:xfrm>
                <a:off x="4991979" y="4486725"/>
                <a:ext cx="565219"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dirty="0">
                    <a:solidFill>
                      <a:schemeClr val="tx1"/>
                    </a:solidFill>
                  </a:rPr>
                  <a:t> </a:t>
                </a:r>
                <a:r>
                  <a:rPr lang="en-US" sz="900" b="1" dirty="0">
                    <a:solidFill>
                      <a:schemeClr val="tx1"/>
                    </a:solidFill>
                  </a:rPr>
                  <a:t>30,715</a:t>
                </a:r>
                <a:r>
                  <a:rPr lang="en-US" dirty="0">
                    <a:solidFill>
                      <a:schemeClr val="tx1"/>
                    </a:solidFill>
                  </a:rPr>
                  <a:t> </a:t>
                </a:r>
                <a:endParaRPr lang="en-US" sz="900" b="1" dirty="0">
                  <a:solidFill>
                    <a:schemeClr val="tx1"/>
                  </a:solidFill>
                  <a:cs typeface="Arial" charset="0"/>
                </a:endParaRPr>
              </a:p>
            </p:txBody>
          </p:sp>
          <p:sp>
            <p:nvSpPr>
              <p:cNvPr id="91" name="Rectangle 90">
                <a:extLst>
                  <a:ext uri="{FF2B5EF4-FFF2-40B4-BE49-F238E27FC236}">
                    <a16:creationId xmlns:a16="http://schemas.microsoft.com/office/drawing/2014/main" id="{6AA74850-E2A4-4F31-A8DC-E1A2E8AE256D}"/>
                  </a:ext>
                </a:extLst>
              </p:cNvPr>
              <p:cNvSpPr/>
              <p:nvPr/>
            </p:nvSpPr>
            <p:spPr>
              <a:xfrm>
                <a:off x="4278005" y="4556452"/>
                <a:ext cx="92398" cy="2215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lgn="r">
                  <a:defRPr/>
                </a:pPr>
                <a:endParaRPr lang="en-US" sz="1200" b="1" dirty="0">
                  <a:solidFill>
                    <a:srgbClr val="005F85"/>
                  </a:solidFill>
                  <a:cs typeface="Arial" charset="0"/>
                </a:endParaRPr>
              </a:p>
            </p:txBody>
          </p:sp>
        </p:grpSp>
        <p:sp>
          <p:nvSpPr>
            <p:cNvPr id="39" name="TextBox 1">
              <a:extLst>
                <a:ext uri="{FF2B5EF4-FFF2-40B4-BE49-F238E27FC236}">
                  <a16:creationId xmlns:a16="http://schemas.microsoft.com/office/drawing/2014/main" id="{AC0A8BFC-1391-A94C-8D8D-B794C9C118CE}"/>
                </a:ext>
              </a:extLst>
            </p:cNvPr>
            <p:cNvSpPr txBox="1"/>
            <p:nvPr/>
          </p:nvSpPr>
          <p:spPr>
            <a:xfrm>
              <a:off x="3940386" y="4197501"/>
              <a:ext cx="222883"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rgbClr val="015E85"/>
                  </a:solidFill>
                </a:rPr>
                <a:t>2%</a:t>
              </a:r>
            </a:p>
          </p:txBody>
        </p:sp>
      </p:grpSp>
      <p:sp>
        <p:nvSpPr>
          <p:cNvPr id="40" name="TextBox 1">
            <a:extLst>
              <a:ext uri="{FF2B5EF4-FFF2-40B4-BE49-F238E27FC236}">
                <a16:creationId xmlns:a16="http://schemas.microsoft.com/office/drawing/2014/main" id="{AB7D2B92-CCBA-FC44-9E9F-86D2C606EA8E}"/>
              </a:ext>
            </a:extLst>
          </p:cNvPr>
          <p:cNvSpPr txBox="1"/>
          <p:nvPr/>
        </p:nvSpPr>
        <p:spPr>
          <a:xfrm>
            <a:off x="3728767" y="4340200"/>
            <a:ext cx="230897"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t>4%</a:t>
            </a:r>
          </a:p>
        </p:txBody>
      </p:sp>
      <p:sp>
        <p:nvSpPr>
          <p:cNvPr id="41" name="TextBox 1">
            <a:extLst>
              <a:ext uri="{FF2B5EF4-FFF2-40B4-BE49-F238E27FC236}">
                <a16:creationId xmlns:a16="http://schemas.microsoft.com/office/drawing/2014/main" id="{389547E0-DB18-544D-AA29-5F202DF76988}"/>
              </a:ext>
            </a:extLst>
          </p:cNvPr>
          <p:cNvSpPr txBox="1"/>
          <p:nvPr/>
        </p:nvSpPr>
        <p:spPr>
          <a:xfrm>
            <a:off x="3432751" y="4531021"/>
            <a:ext cx="230897"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bg1"/>
                </a:solidFill>
              </a:rPr>
              <a:t>6%</a:t>
            </a:r>
          </a:p>
        </p:txBody>
      </p:sp>
      <p:sp>
        <p:nvSpPr>
          <p:cNvPr id="43" name="TextBox 1">
            <a:extLst>
              <a:ext uri="{FF2B5EF4-FFF2-40B4-BE49-F238E27FC236}">
                <a16:creationId xmlns:a16="http://schemas.microsoft.com/office/drawing/2014/main" id="{DF378213-F216-EE4A-BD61-A2562456075E}"/>
              </a:ext>
            </a:extLst>
          </p:cNvPr>
          <p:cNvSpPr txBox="1"/>
          <p:nvPr/>
        </p:nvSpPr>
        <p:spPr>
          <a:xfrm>
            <a:off x="1895690" y="4320895"/>
            <a:ext cx="317459"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bg1"/>
                </a:solidFill>
              </a:rPr>
              <a:t>30%</a:t>
            </a:r>
          </a:p>
        </p:txBody>
      </p:sp>
    </p:spTree>
    <p:extLst>
      <p:ext uri="{BB962C8B-B14F-4D97-AF65-F5344CB8AC3E}">
        <p14:creationId xmlns:p14="http://schemas.microsoft.com/office/powerpoint/2010/main" val="132003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dirty="0"/>
              <a:t>TABLE OF CONTENTS</a:t>
            </a:r>
          </a:p>
        </p:txBody>
      </p:sp>
      <p:sp>
        <p:nvSpPr>
          <p:cNvPr id="13" name="Content Placeholder 12">
            <a:extLst>
              <a:ext uri="{FF2B5EF4-FFF2-40B4-BE49-F238E27FC236}">
                <a16:creationId xmlns:a16="http://schemas.microsoft.com/office/drawing/2014/main" id="{3D9632BB-80FC-418E-B3D5-1B1C455321CF}"/>
              </a:ext>
            </a:extLst>
          </p:cNvPr>
          <p:cNvSpPr>
            <a:spLocks noGrp="1"/>
          </p:cNvSpPr>
          <p:nvPr>
            <p:ph idx="1"/>
          </p:nvPr>
        </p:nvSpPr>
        <p:spPr/>
        <p:txBody>
          <a:bodyPr/>
          <a:lstStyle/>
          <a:p>
            <a:endParaRPr lang="en-US" dirty="0"/>
          </a:p>
          <a:p>
            <a:pPr>
              <a:tabLst>
                <a:tab pos="3775075" algn="r"/>
              </a:tabLst>
            </a:pPr>
            <a:r>
              <a:rPr lang="en-US" dirty="0"/>
              <a:t>GLOSSARY OF ACRONYMS	2</a:t>
            </a:r>
          </a:p>
          <a:p>
            <a:pPr>
              <a:tabLst>
                <a:tab pos="3775075" algn="r"/>
              </a:tabLst>
            </a:pPr>
            <a:endParaRPr lang="en-US" dirty="0">
              <a:solidFill>
                <a:srgbClr val="FF0000"/>
              </a:solidFill>
            </a:endParaRPr>
          </a:p>
          <a:p>
            <a:pPr>
              <a:tabLst>
                <a:tab pos="3775075" algn="r"/>
              </a:tabLst>
            </a:pPr>
            <a:r>
              <a:rPr lang="en-US" dirty="0"/>
              <a:t>INTRODUCTION	3</a:t>
            </a:r>
          </a:p>
          <a:p>
            <a:pPr>
              <a:tabLst>
                <a:tab pos="3775075" algn="r"/>
              </a:tabLst>
            </a:pPr>
            <a:endParaRPr lang="en-US" dirty="0">
              <a:solidFill>
                <a:srgbClr val="FF0000"/>
              </a:solidFill>
            </a:endParaRPr>
          </a:p>
          <a:p>
            <a:pPr>
              <a:tabLst>
                <a:tab pos="3775075" algn="r"/>
              </a:tabLst>
            </a:pPr>
            <a:r>
              <a:rPr lang="en-US" dirty="0"/>
              <a:t>ELIGIBILITY AND ENROLLMENT	8</a:t>
            </a:r>
          </a:p>
          <a:p>
            <a:pPr>
              <a:tabLst>
                <a:tab pos="3775075" algn="r"/>
              </a:tabLst>
            </a:pPr>
            <a:endParaRPr lang="en-US" dirty="0"/>
          </a:p>
          <a:p>
            <a:pPr>
              <a:tabLst>
                <a:tab pos="3775075" algn="r"/>
              </a:tabLst>
            </a:pPr>
            <a:r>
              <a:rPr lang="en-US" dirty="0"/>
              <a:t>SPENDING AND COST DRIVERS	19</a:t>
            </a:r>
          </a:p>
          <a:p>
            <a:pPr>
              <a:tabLst>
                <a:tab pos="3775075" algn="r"/>
              </a:tabLst>
            </a:pPr>
            <a:endParaRPr lang="en-US" dirty="0">
              <a:solidFill>
                <a:srgbClr val="FF0000"/>
              </a:solidFill>
            </a:endParaRPr>
          </a:p>
          <a:p>
            <a:pPr>
              <a:tabLst>
                <a:tab pos="3775075" algn="r"/>
              </a:tabLst>
            </a:pPr>
            <a:r>
              <a:rPr lang="en-US" dirty="0"/>
              <a:t>REFORMS	29</a:t>
            </a:r>
          </a:p>
          <a:p>
            <a:pPr>
              <a:tabLst>
                <a:tab pos="3775075" algn="r"/>
              </a:tabLst>
            </a:pPr>
            <a:endParaRPr lang="en-US" dirty="0">
              <a:solidFill>
                <a:srgbClr val="FF0000"/>
              </a:solidFill>
            </a:endParaRPr>
          </a:p>
          <a:p>
            <a:pPr>
              <a:tabLst>
                <a:tab pos="3775075" algn="r"/>
              </a:tabLst>
            </a:pPr>
            <a:r>
              <a:rPr lang="en-US" dirty="0"/>
              <a:t>CONCLUSION	39</a:t>
            </a:r>
          </a:p>
        </p:txBody>
      </p:sp>
      <p:sp>
        <p:nvSpPr>
          <p:cNvPr id="4" name="Slide Number Placeholder 3"/>
          <p:cNvSpPr>
            <a:spLocks noGrp="1"/>
          </p:cNvSpPr>
          <p:nvPr>
            <p:ph type="sldNum" sz="quarter" idx="10"/>
          </p:nvPr>
        </p:nvSpPr>
        <p:spPr/>
        <p:txBody>
          <a:bodyPr/>
          <a:lstStyle/>
          <a:p>
            <a:fld id="{5C132798-8128-4153-A5D3-242684DAB7C5}" type="slidenum">
              <a:rPr lang="en-US" smtClean="0"/>
              <a:pPr/>
              <a:t>1</a:t>
            </a:fld>
            <a:endParaRPr lang="en-US" dirty="0"/>
          </a:p>
        </p:txBody>
      </p:sp>
      <p:sp>
        <p:nvSpPr>
          <p:cNvPr id="17" name="Rectangle 16">
            <a:extLst>
              <a:ext uri="{FF2B5EF4-FFF2-40B4-BE49-F238E27FC236}">
                <a16:creationId xmlns:a16="http://schemas.microsoft.com/office/drawing/2014/main" id="{34ED6CDE-1E4A-4C95-82C9-1206A30E79A0}"/>
              </a:ext>
            </a:extLst>
          </p:cNvPr>
          <p:cNvSpPr/>
          <p:nvPr/>
        </p:nvSpPr>
        <p:spPr>
          <a:xfrm>
            <a:off x="457200" y="6138524"/>
            <a:ext cx="8229600" cy="246221"/>
          </a:xfrm>
          <a:prstGeom prst="rect">
            <a:avLst/>
          </a:prstGeom>
        </p:spPr>
        <p:txBody>
          <a:bodyPr wrap="square" lIns="0" rIns="0" anchor="b" anchorCtr="0">
            <a:spAutoFit/>
          </a:bodyPr>
          <a:lstStyle/>
          <a:p>
            <a:pPr lvl="0" fontAlgn="auto">
              <a:spcBef>
                <a:spcPts val="0"/>
              </a:spcBef>
              <a:spcAft>
                <a:spcPts val="0"/>
              </a:spcAft>
            </a:pPr>
            <a:r>
              <a:rPr lang="en-US" sz="1000" kern="0" cap="small" dirty="0">
                <a:solidFill>
                  <a:srgbClr val="1C1C1C"/>
                </a:solidFill>
                <a:latin typeface="+mn-lt"/>
                <a:cs typeface="Arial"/>
              </a:rPr>
              <a:t>design</a:t>
            </a:r>
            <a:r>
              <a:rPr lang="en-US" sz="1000" kern="0" dirty="0">
                <a:solidFill>
                  <a:srgbClr val="1C1C1C"/>
                </a:solidFill>
                <a:latin typeface="+mn-lt"/>
                <a:cs typeface="Arial"/>
              </a:rPr>
              <a:t>: Madolyn Allison</a:t>
            </a:r>
            <a:endParaRPr lang="en-US" sz="1000" kern="0" dirty="0">
              <a:solidFill>
                <a:srgbClr val="FF0000"/>
              </a:solidFill>
              <a:latin typeface="+mn-lt"/>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EE73-698C-412F-A498-4D0FB7D948EE}"/>
              </a:ext>
            </a:extLst>
          </p:cNvPr>
          <p:cNvSpPr>
            <a:spLocks noGrp="1"/>
          </p:cNvSpPr>
          <p:nvPr>
            <p:ph type="title"/>
          </p:nvPr>
        </p:nvSpPr>
        <p:spPr/>
        <p:txBody>
          <a:bodyPr/>
          <a:lstStyle/>
          <a:p>
            <a:r>
              <a:rPr lang="en-US"/>
              <a:t>Spending and cost drivers</a:t>
            </a:r>
          </a:p>
        </p:txBody>
      </p:sp>
      <p:sp>
        <p:nvSpPr>
          <p:cNvPr id="4" name="Slide Number Placeholder 3">
            <a:extLst>
              <a:ext uri="{FF2B5EF4-FFF2-40B4-BE49-F238E27FC236}">
                <a16:creationId xmlns:a16="http://schemas.microsoft.com/office/drawing/2014/main" id="{7F08CA3B-0717-4DC5-8B68-0D3437F47E10}"/>
              </a:ext>
            </a:extLst>
          </p:cNvPr>
          <p:cNvSpPr>
            <a:spLocks noGrp="1"/>
          </p:cNvSpPr>
          <p:nvPr>
            <p:ph type="sldNum" sz="quarter" idx="10"/>
          </p:nvPr>
        </p:nvSpPr>
        <p:spPr/>
        <p:txBody>
          <a:bodyPr/>
          <a:lstStyle/>
          <a:p>
            <a:pPr>
              <a:defRPr/>
            </a:pPr>
            <a:fld id="{7D579719-E722-45EB-91D0-9CD7761E7792}" type="slidenum">
              <a:rPr lang="en-US" smtClean="0"/>
              <a:pPr>
                <a:defRPr/>
              </a:pPr>
              <a:t>19</a:t>
            </a:fld>
            <a:endParaRPr lang="en-US" dirty="0"/>
          </a:p>
        </p:txBody>
      </p:sp>
    </p:spTree>
    <p:extLst>
      <p:ext uri="{BB962C8B-B14F-4D97-AF65-F5344CB8AC3E}">
        <p14:creationId xmlns:p14="http://schemas.microsoft.com/office/powerpoint/2010/main" val="3761347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274320"/>
            <a:ext cx="8229600" cy="822960"/>
          </a:xfrm>
        </p:spPr>
        <p:txBody>
          <a:bodyPr/>
          <a:lstStyle/>
          <a:p>
            <a:r>
              <a:rPr lang="en-US" dirty="0">
                <a:latin typeface="+mn-lt"/>
              </a:rPr>
              <a:t>EVERY DOLLAR IN MASSHEALTH SPENDING IS Reimbursed by at least</a:t>
            </a:r>
            <a:br>
              <a:rPr lang="en-US" dirty="0">
                <a:latin typeface="+mn-lt"/>
              </a:rPr>
            </a:br>
            <a:r>
              <a:rPr lang="en-US" dirty="0">
                <a:latin typeface="+mn-lt"/>
              </a:rPr>
              <a:t>50 cents IN FEDERAL REVENUE TO THE STATE </a:t>
            </a:r>
          </a:p>
        </p:txBody>
      </p:sp>
      <p:sp>
        <p:nvSpPr>
          <p:cNvPr id="3" name="Slide Number Placeholder 2"/>
          <p:cNvSpPr>
            <a:spLocks noGrp="1"/>
          </p:cNvSpPr>
          <p:nvPr>
            <p:ph type="sldNum" sz="quarter" idx="10"/>
          </p:nvPr>
        </p:nvSpPr>
        <p:spPr/>
        <p:txBody>
          <a:bodyPr/>
          <a:lstStyle/>
          <a:p>
            <a:fld id="{5DCEACFD-D5E8-4814-B0F8-EF4EA1641FDE}" type="slidenum">
              <a:rPr lang="en-US" smtClean="0"/>
              <a:pPr/>
              <a:t>20</a:t>
            </a:fld>
            <a:endParaRPr lang="en-US" dirty="0"/>
          </a:p>
        </p:txBody>
      </p:sp>
      <p:sp>
        <p:nvSpPr>
          <p:cNvPr id="14" name="Rectangle 13">
            <a:extLst>
              <a:ext uri="{FF2B5EF4-FFF2-40B4-BE49-F238E27FC236}">
                <a16:creationId xmlns:a16="http://schemas.microsoft.com/office/drawing/2014/main" id="{5EFFFF5D-CA31-434F-9B15-5FD08D2F0EF1}"/>
              </a:ext>
            </a:extLst>
          </p:cNvPr>
          <p:cNvSpPr/>
          <p:nvPr/>
        </p:nvSpPr>
        <p:spPr>
          <a:xfrm>
            <a:off x="457199" y="5461416"/>
            <a:ext cx="8229600" cy="923330"/>
          </a:xfrm>
          <a:prstGeom prst="rect">
            <a:avLst/>
          </a:prstGeom>
        </p:spPr>
        <p:txBody>
          <a:bodyPr wrap="square" lIns="0" rIns="0" anchor="b" anchorCtr="0">
            <a:spAutoFit/>
          </a:bodyPr>
          <a:lstStyle/>
          <a:p>
            <a:pPr marL="45720" indent="-45720" fontAlgn="auto">
              <a:spcBef>
                <a:spcPts val="200"/>
              </a:spcBef>
              <a:spcAft>
                <a:spcPts val="0"/>
              </a:spcAft>
            </a:pPr>
            <a:r>
              <a:rPr lang="en-US" sz="700" kern="0" baseline="30000" dirty="0">
                <a:solidFill>
                  <a:srgbClr val="000000"/>
                </a:solidFill>
                <a:latin typeface="+mn-lt"/>
                <a:cs typeface="Arial"/>
              </a:rPr>
              <a:t>1 </a:t>
            </a:r>
            <a:r>
              <a:rPr lang="en-US" sz="700" kern="0" dirty="0">
                <a:solidFill>
                  <a:srgbClr val="000000"/>
                </a:solidFill>
                <a:latin typeface="+mn-lt"/>
                <a:cs typeface="Arial"/>
              </a:rPr>
              <a:t>The CHIP federal matching assistance percentage is currently 69.34%. When the federally-declared public health emergency ends, the matching assistance will decrease.</a:t>
            </a:r>
            <a:r>
              <a:rPr lang="en-US" sz="700" strike="sngStrike" kern="0" dirty="0">
                <a:solidFill>
                  <a:srgbClr val="000000"/>
                </a:solidFill>
                <a:latin typeface="+mn-lt"/>
                <a:cs typeface="Arial"/>
              </a:rPr>
              <a:t> </a:t>
            </a:r>
          </a:p>
          <a:p>
            <a:pPr marL="45720" indent="-45720" fontAlgn="auto">
              <a:spcBef>
                <a:spcPts val="200"/>
              </a:spcBef>
              <a:spcAft>
                <a:spcPts val="0"/>
              </a:spcAft>
            </a:pPr>
            <a:r>
              <a:rPr lang="en-US" sz="700" kern="0" baseline="30000" dirty="0">
                <a:solidFill>
                  <a:srgbClr val="000000"/>
                </a:solidFill>
                <a:latin typeface="+mn-lt"/>
                <a:cs typeface="Arial"/>
              </a:rPr>
              <a:t>2	</a:t>
            </a:r>
            <a:r>
              <a:rPr lang="en-US" sz="700" kern="0" dirty="0">
                <a:solidFill>
                  <a:srgbClr val="000000"/>
                </a:solidFill>
                <a:latin typeface="+mn-lt"/>
                <a:cs typeface="Arial"/>
              </a:rPr>
              <a:t>The Affordable Care Act (ACA) gave states the option to expand Medicaid to nearly all adults earning less than 138 percent of the Federal Poverty Level (or about $17,800 per year in 2021). Parents in this income range were already eligible for MassHealth prior to the ACA, so the expansion population is mostly childless adults.</a:t>
            </a:r>
          </a:p>
          <a:p>
            <a:pPr marL="45720" lvl="0" indent="-45720" fontAlgn="auto">
              <a:spcBef>
                <a:spcPts val="200"/>
              </a:spcBef>
              <a:spcAft>
                <a:spcPts val="0"/>
              </a:spcAft>
            </a:pPr>
            <a:r>
              <a:rPr lang="en-US" sz="700" kern="0" baseline="30000" dirty="0">
                <a:solidFill>
                  <a:srgbClr val="000000"/>
                </a:solidFill>
                <a:latin typeface="+mn-lt"/>
                <a:cs typeface="Arial"/>
              </a:rPr>
              <a:t>3 </a:t>
            </a:r>
            <a:r>
              <a:rPr lang="en-US" sz="700" kern="0" dirty="0">
                <a:solidFill>
                  <a:srgbClr val="000000"/>
                </a:solidFill>
                <a:latin typeface="+mn-lt"/>
                <a:cs typeface="Arial"/>
              </a:rPr>
              <a:t>Federal Medical Assistance Percentages (FMAP) for the ACA expansion population is  90%. FMAP for the ACA expansion population is not affected by the temporary FMAP bump in the Families First Coronavirus Response Act.  However, most other MassHealth services expenditures do benefit from the temporary 6.2% increase in FMAP funding. </a:t>
            </a:r>
            <a:endParaRPr lang="en-US" sz="700" kern="0" dirty="0">
              <a:solidFill>
                <a:srgbClr val="000000"/>
              </a:solidFill>
              <a:latin typeface="+mn-lt"/>
              <a:ea typeface="Source Sans Pro Light"/>
              <a:cs typeface="Arial"/>
            </a:endParaRPr>
          </a:p>
          <a:p>
            <a:pPr>
              <a:spcBef>
                <a:spcPts val="200"/>
              </a:spcBef>
            </a:pPr>
            <a:r>
              <a:rPr lang="en-US" sz="700" cap="small" dirty="0">
                <a:solidFill>
                  <a:srgbClr val="000000"/>
                </a:solidFill>
                <a:latin typeface="+mn-lt"/>
                <a:cs typeface="Arial"/>
              </a:rPr>
              <a:t>sources</a:t>
            </a:r>
            <a:r>
              <a:rPr lang="en-US" sz="700" dirty="0">
                <a:solidFill>
                  <a:srgbClr val="000000"/>
                </a:solidFill>
                <a:latin typeface="+mn-lt"/>
                <a:cs typeface="Arial"/>
              </a:rPr>
              <a:t>: Kaiser Family Foundation. State Health Facts, Enhanced Federal Medical Assistance Percentage (FMAP) for CHIP. Kaiser Family Foundation. State Health Facts, Federal Medical Assistance Percentage (FMAP) for Medicaid and Multiplier. </a:t>
            </a:r>
            <a:endParaRPr lang="en-US" sz="700" dirty="0">
              <a:solidFill>
                <a:srgbClr val="000000"/>
              </a:solidFill>
              <a:latin typeface="+mn-lt"/>
              <a:ea typeface="Source Sans Pro Light"/>
            </a:endParaRPr>
          </a:p>
        </p:txBody>
      </p:sp>
      <p:sp>
        <p:nvSpPr>
          <p:cNvPr id="16" name="Rectangle 15">
            <a:extLst>
              <a:ext uri="{FF2B5EF4-FFF2-40B4-BE49-F238E27FC236}">
                <a16:creationId xmlns:a16="http://schemas.microsoft.com/office/drawing/2014/main" id="{B264E00B-AD1D-4F6B-BF4B-C07D3A933191}"/>
              </a:ext>
            </a:extLst>
          </p:cNvPr>
          <p:cNvSpPr/>
          <p:nvPr/>
        </p:nvSpPr>
        <p:spPr>
          <a:xfrm>
            <a:off x="455612" y="1207008"/>
            <a:ext cx="5140715" cy="246221"/>
          </a:xfrm>
          <a:prstGeom prst="rect">
            <a:avLst/>
          </a:prstGeom>
        </p:spPr>
        <p:txBody>
          <a:bodyPr wrap="square" lIns="0" anchor="t">
            <a:spAutoFit/>
          </a:bodyPr>
          <a:lstStyle/>
          <a:p>
            <a:r>
              <a:rPr lang="en-US" sz="1000" b="1" dirty="0">
                <a:solidFill>
                  <a:schemeClr val="tx1">
                    <a:lumMod val="95000"/>
                    <a:lumOff val="5000"/>
                  </a:schemeClr>
                </a:solidFill>
                <a:latin typeface="+mn-lt"/>
                <a:cs typeface="Arial"/>
              </a:rPr>
              <a:t>FEDERAL AND STATE SHARES OF MASSHEALTH EXPENDITURES, APRIL 2022</a:t>
            </a:r>
          </a:p>
        </p:txBody>
      </p:sp>
      <p:grpSp>
        <p:nvGrpSpPr>
          <p:cNvPr id="19" name="Group 18">
            <a:extLst>
              <a:ext uri="{FF2B5EF4-FFF2-40B4-BE49-F238E27FC236}">
                <a16:creationId xmlns:a16="http://schemas.microsoft.com/office/drawing/2014/main" id="{4CB094CA-1A12-4DE2-B112-08AF189766B7}"/>
              </a:ext>
            </a:extLst>
          </p:cNvPr>
          <p:cNvGrpSpPr/>
          <p:nvPr/>
        </p:nvGrpSpPr>
        <p:grpSpPr>
          <a:xfrm>
            <a:off x="2276960" y="1693504"/>
            <a:ext cx="1895824" cy="2821696"/>
            <a:chOff x="2276960" y="1920580"/>
            <a:chExt cx="1895824" cy="2594620"/>
          </a:xfrm>
        </p:grpSpPr>
        <p:cxnSp>
          <p:nvCxnSpPr>
            <p:cNvPr id="35" name="Straight Connector 34">
              <a:extLst>
                <a:ext uri="{FF2B5EF4-FFF2-40B4-BE49-F238E27FC236}">
                  <a16:creationId xmlns:a16="http://schemas.microsoft.com/office/drawing/2014/main" id="{206367BE-D21A-4565-ABBC-B313E9FE295B}"/>
                </a:ext>
              </a:extLst>
            </p:cNvPr>
            <p:cNvCxnSpPr>
              <a:cxnSpLocks/>
            </p:cNvCxnSpPr>
            <p:nvPr/>
          </p:nvCxnSpPr>
          <p:spPr>
            <a:xfrm>
              <a:off x="4172784" y="1920580"/>
              <a:ext cx="0" cy="2594620"/>
            </a:xfrm>
            <a:prstGeom prst="line">
              <a:avLst/>
            </a:prstGeom>
            <a:ln w="15875" cap="rnd">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6528152-35CE-453C-AA2E-6F5EABE2B651}"/>
                </a:ext>
              </a:extLst>
            </p:cNvPr>
            <p:cNvCxnSpPr>
              <a:cxnSpLocks/>
            </p:cNvCxnSpPr>
            <p:nvPr/>
          </p:nvCxnSpPr>
          <p:spPr>
            <a:xfrm>
              <a:off x="2276960" y="1920580"/>
              <a:ext cx="0" cy="2594620"/>
            </a:xfrm>
            <a:prstGeom prst="line">
              <a:avLst/>
            </a:prstGeom>
            <a:ln w="15875" cap="rnd">
              <a:solidFill>
                <a:srgbClr val="7F7F7F"/>
              </a:solidFill>
              <a:prstDash val="sysDot"/>
            </a:ln>
          </p:spPr>
          <p:style>
            <a:lnRef idx="1">
              <a:schemeClr val="accent1"/>
            </a:lnRef>
            <a:fillRef idx="0">
              <a:schemeClr val="accent1"/>
            </a:fillRef>
            <a:effectRef idx="0">
              <a:schemeClr val="accent1"/>
            </a:effectRef>
            <a:fontRef idx="minor">
              <a:schemeClr val="tx1"/>
            </a:fontRef>
          </p:style>
        </p:cxnSp>
      </p:grpSp>
      <p:sp>
        <p:nvSpPr>
          <p:cNvPr id="22" name="TextBox 1">
            <a:extLst>
              <a:ext uri="{FF2B5EF4-FFF2-40B4-BE49-F238E27FC236}">
                <a16:creationId xmlns:a16="http://schemas.microsoft.com/office/drawing/2014/main" id="{85B488DE-7FEC-4C10-B89E-C2539CD39DA2}"/>
              </a:ext>
            </a:extLst>
          </p:cNvPr>
          <p:cNvSpPr txBox="1"/>
          <p:nvPr/>
        </p:nvSpPr>
        <p:spPr>
          <a:xfrm>
            <a:off x="2356192" y="1749083"/>
            <a:ext cx="1737360" cy="367184"/>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cs typeface="Arial" charset="0"/>
              </a:rPr>
              <a:t>ACA EXPANSION POPULATION</a:t>
            </a:r>
          </a:p>
        </p:txBody>
      </p:sp>
      <p:sp>
        <p:nvSpPr>
          <p:cNvPr id="25" name="TextBox 1">
            <a:extLst>
              <a:ext uri="{FF2B5EF4-FFF2-40B4-BE49-F238E27FC236}">
                <a16:creationId xmlns:a16="http://schemas.microsoft.com/office/drawing/2014/main" id="{B548DFC1-DCB8-4B3F-9C0F-EAD81158E97B}"/>
              </a:ext>
            </a:extLst>
          </p:cNvPr>
          <p:cNvSpPr txBox="1"/>
          <p:nvPr/>
        </p:nvSpPr>
        <p:spPr>
          <a:xfrm>
            <a:off x="2356192" y="3571623"/>
            <a:ext cx="1737360" cy="891734"/>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050" dirty="0">
                <a:solidFill>
                  <a:srgbClr val="000000"/>
                </a:solidFill>
                <a:cs typeface="Arial" charset="0"/>
              </a:rPr>
              <a:t>Federal funds pay</a:t>
            </a:r>
            <a:br>
              <a:rPr lang="en-US" sz="1050" dirty="0">
                <a:solidFill>
                  <a:srgbClr val="000000"/>
                </a:solidFill>
                <a:cs typeface="Arial" charset="0"/>
              </a:rPr>
            </a:br>
            <a:r>
              <a:rPr lang="en-US" sz="1400" b="1" dirty="0">
                <a:solidFill>
                  <a:schemeClr val="accent5"/>
                </a:solidFill>
                <a:cs typeface="Arial" charset="0"/>
              </a:rPr>
              <a:t>90%</a:t>
            </a:r>
            <a:br>
              <a:rPr lang="en-US" sz="1400" b="1" dirty="0">
                <a:solidFill>
                  <a:srgbClr val="000000"/>
                </a:solidFill>
                <a:cs typeface="Arial" charset="0"/>
              </a:rPr>
            </a:br>
            <a:r>
              <a:rPr lang="en-US" sz="1050" dirty="0">
                <a:solidFill>
                  <a:srgbClr val="000000"/>
                </a:solidFill>
                <a:cs typeface="Arial" charset="0"/>
              </a:rPr>
              <a:t>of Medicaid expansion</a:t>
            </a:r>
            <a:br>
              <a:rPr lang="en-US" sz="1050" dirty="0">
                <a:solidFill>
                  <a:srgbClr val="000000"/>
                </a:solidFill>
                <a:cs typeface="Arial" charset="0"/>
              </a:rPr>
            </a:br>
            <a:r>
              <a:rPr lang="en-US" sz="1050" dirty="0">
                <a:solidFill>
                  <a:srgbClr val="000000"/>
                </a:solidFill>
                <a:cs typeface="Arial" charset="0"/>
              </a:rPr>
              <a:t>expenditures.</a:t>
            </a:r>
          </a:p>
        </p:txBody>
      </p:sp>
      <p:grpSp>
        <p:nvGrpSpPr>
          <p:cNvPr id="91" name="GROUP2">
            <a:extLst>
              <a:ext uri="{FF2B5EF4-FFF2-40B4-BE49-F238E27FC236}">
                <a16:creationId xmlns:a16="http://schemas.microsoft.com/office/drawing/2014/main" id="{A2C19602-211B-44BC-B7EA-2E63A71C4EF7}"/>
              </a:ext>
            </a:extLst>
          </p:cNvPr>
          <p:cNvGrpSpPr/>
          <p:nvPr/>
        </p:nvGrpSpPr>
        <p:grpSpPr>
          <a:xfrm>
            <a:off x="2663839" y="2175988"/>
            <a:ext cx="1122069" cy="1324665"/>
            <a:chOff x="746934" y="2291207"/>
            <a:chExt cx="1316736" cy="1554480"/>
          </a:xfrm>
        </p:grpSpPr>
        <p:sp>
          <p:nvSpPr>
            <p:cNvPr id="92" name="FEDERAL BG2">
              <a:extLst>
                <a:ext uri="{FF2B5EF4-FFF2-40B4-BE49-F238E27FC236}">
                  <a16:creationId xmlns:a16="http://schemas.microsoft.com/office/drawing/2014/main" id="{D684C459-AE18-45A6-B131-04DBD6C1F695}"/>
                </a:ext>
              </a:extLst>
            </p:cNvPr>
            <p:cNvSpPr/>
            <p:nvPr/>
          </p:nvSpPr>
          <p:spPr>
            <a:xfrm>
              <a:off x="746934" y="2291207"/>
              <a:ext cx="1316736" cy="15544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3" name="STATE BG1">
              <a:extLst>
                <a:ext uri="{FF2B5EF4-FFF2-40B4-BE49-F238E27FC236}">
                  <a16:creationId xmlns:a16="http://schemas.microsoft.com/office/drawing/2014/main" id="{A08BAF33-C54E-4356-BDF2-B9C9A4D2160D}"/>
                </a:ext>
              </a:extLst>
            </p:cNvPr>
            <p:cNvSpPr/>
            <p:nvPr/>
          </p:nvSpPr>
          <p:spPr>
            <a:xfrm>
              <a:off x="1407470" y="3534791"/>
              <a:ext cx="656199" cy="31089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94" name="MONEY1">
              <a:extLst>
                <a:ext uri="{FF2B5EF4-FFF2-40B4-BE49-F238E27FC236}">
                  <a16:creationId xmlns:a16="http://schemas.microsoft.com/office/drawing/2014/main" id="{731DE8F0-6EF0-421F-BC86-8B697CBAF6DB}"/>
                </a:ext>
              </a:extLst>
            </p:cNvPr>
            <p:cNvGrpSpPr/>
            <p:nvPr/>
          </p:nvGrpSpPr>
          <p:grpSpPr>
            <a:xfrm>
              <a:off x="758879" y="2308685"/>
              <a:ext cx="1292847" cy="1519525"/>
              <a:chOff x="763159" y="2308685"/>
              <a:chExt cx="1292847" cy="1519525"/>
            </a:xfrm>
          </p:grpSpPr>
          <p:grpSp>
            <p:nvGrpSpPr>
              <p:cNvPr id="95" name="Graphic 11" descr="Money">
                <a:extLst>
                  <a:ext uri="{FF2B5EF4-FFF2-40B4-BE49-F238E27FC236}">
                    <a16:creationId xmlns:a16="http://schemas.microsoft.com/office/drawing/2014/main" id="{A8CB2E05-6816-4682-8AAD-0C96DD2B3971}"/>
                  </a:ext>
                </a:extLst>
              </p:cNvPr>
              <p:cNvGrpSpPr>
                <a:grpSpLocks noChangeAspect="1"/>
              </p:cNvGrpSpPr>
              <p:nvPr/>
            </p:nvGrpSpPr>
            <p:grpSpPr>
              <a:xfrm>
                <a:off x="763159" y="2308685"/>
                <a:ext cx="640080" cy="290945"/>
                <a:chOff x="4004844" y="3277896"/>
                <a:chExt cx="838200" cy="381000"/>
              </a:xfrm>
              <a:solidFill>
                <a:srgbClr val="FFFFFF">
                  <a:alpha val="50196"/>
                </a:srgbClr>
              </a:solidFill>
            </p:grpSpPr>
            <p:sp>
              <p:nvSpPr>
                <p:cNvPr id="141" name="Freeform: Shape 140">
                  <a:extLst>
                    <a:ext uri="{FF2B5EF4-FFF2-40B4-BE49-F238E27FC236}">
                      <a16:creationId xmlns:a16="http://schemas.microsoft.com/office/drawing/2014/main" id="{78FD1E2E-1CF0-4A3A-AF34-D06D38AADE5E}"/>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142" name="Freeform: Shape 141">
                  <a:extLst>
                    <a:ext uri="{FF2B5EF4-FFF2-40B4-BE49-F238E27FC236}">
                      <a16:creationId xmlns:a16="http://schemas.microsoft.com/office/drawing/2014/main" id="{D095734A-2FC2-4039-AAC9-A3A15789A903}"/>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143" name="Freeform: Shape 142">
                  <a:extLst>
                    <a:ext uri="{FF2B5EF4-FFF2-40B4-BE49-F238E27FC236}">
                      <a16:creationId xmlns:a16="http://schemas.microsoft.com/office/drawing/2014/main" id="{EEC578B5-D906-40BC-A3FF-179130121F54}"/>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144" name="Freeform: Shape 143">
                  <a:extLst>
                    <a:ext uri="{FF2B5EF4-FFF2-40B4-BE49-F238E27FC236}">
                      <a16:creationId xmlns:a16="http://schemas.microsoft.com/office/drawing/2014/main" id="{BB995AAA-2540-4529-ABC6-B019854A744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96" name="Graphic 11" descr="Money">
                <a:extLst>
                  <a:ext uri="{FF2B5EF4-FFF2-40B4-BE49-F238E27FC236}">
                    <a16:creationId xmlns:a16="http://schemas.microsoft.com/office/drawing/2014/main" id="{4F30B549-E71D-41B5-AA09-B692A5BF6705}"/>
                  </a:ext>
                </a:extLst>
              </p:cNvPr>
              <p:cNvGrpSpPr>
                <a:grpSpLocks noChangeAspect="1"/>
              </p:cNvGrpSpPr>
              <p:nvPr/>
            </p:nvGrpSpPr>
            <p:grpSpPr>
              <a:xfrm>
                <a:off x="763159" y="2615830"/>
                <a:ext cx="640080" cy="290945"/>
                <a:chOff x="4004844" y="3277896"/>
                <a:chExt cx="838200" cy="381000"/>
              </a:xfrm>
              <a:solidFill>
                <a:srgbClr val="FFFFFF">
                  <a:alpha val="50196"/>
                </a:srgbClr>
              </a:solidFill>
            </p:grpSpPr>
            <p:sp>
              <p:nvSpPr>
                <p:cNvPr id="137" name="Freeform: Shape 136">
                  <a:extLst>
                    <a:ext uri="{FF2B5EF4-FFF2-40B4-BE49-F238E27FC236}">
                      <a16:creationId xmlns:a16="http://schemas.microsoft.com/office/drawing/2014/main" id="{77FABCC6-1034-4390-9F74-81EA924A621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138" name="Freeform: Shape 137">
                  <a:extLst>
                    <a:ext uri="{FF2B5EF4-FFF2-40B4-BE49-F238E27FC236}">
                      <a16:creationId xmlns:a16="http://schemas.microsoft.com/office/drawing/2014/main" id="{775A65E8-A163-4D66-9118-5C583B0E0EB7}"/>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139" name="Freeform: Shape 138">
                  <a:extLst>
                    <a:ext uri="{FF2B5EF4-FFF2-40B4-BE49-F238E27FC236}">
                      <a16:creationId xmlns:a16="http://schemas.microsoft.com/office/drawing/2014/main" id="{03D863C6-1863-4180-ACE0-E2D018411795}"/>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140" name="Freeform: Shape 139">
                  <a:extLst>
                    <a:ext uri="{FF2B5EF4-FFF2-40B4-BE49-F238E27FC236}">
                      <a16:creationId xmlns:a16="http://schemas.microsoft.com/office/drawing/2014/main" id="{6668E963-5F0D-433B-840D-7FDF74D7669D}"/>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97" name="Graphic 11" descr="Money">
                <a:extLst>
                  <a:ext uri="{FF2B5EF4-FFF2-40B4-BE49-F238E27FC236}">
                    <a16:creationId xmlns:a16="http://schemas.microsoft.com/office/drawing/2014/main" id="{68B93E6A-A36D-4B1C-ADFC-25055587382A}"/>
                  </a:ext>
                </a:extLst>
              </p:cNvPr>
              <p:cNvGrpSpPr>
                <a:grpSpLocks noChangeAspect="1"/>
              </p:cNvGrpSpPr>
              <p:nvPr/>
            </p:nvGrpSpPr>
            <p:grpSpPr>
              <a:xfrm>
                <a:off x="763159" y="2922975"/>
                <a:ext cx="640080" cy="290945"/>
                <a:chOff x="4004844" y="3277896"/>
                <a:chExt cx="838200" cy="381000"/>
              </a:xfrm>
              <a:solidFill>
                <a:srgbClr val="FFFFFF">
                  <a:alpha val="50196"/>
                </a:srgbClr>
              </a:solidFill>
            </p:grpSpPr>
            <p:sp>
              <p:nvSpPr>
                <p:cNvPr id="133" name="Freeform: Shape 132">
                  <a:extLst>
                    <a:ext uri="{FF2B5EF4-FFF2-40B4-BE49-F238E27FC236}">
                      <a16:creationId xmlns:a16="http://schemas.microsoft.com/office/drawing/2014/main" id="{94B802A6-18C9-4F5E-BEFB-50B3770CF7C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134" name="Freeform: Shape 133">
                  <a:extLst>
                    <a:ext uri="{FF2B5EF4-FFF2-40B4-BE49-F238E27FC236}">
                      <a16:creationId xmlns:a16="http://schemas.microsoft.com/office/drawing/2014/main" id="{7D0CD0F1-FF2E-406A-B251-7E772268371C}"/>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135" name="Freeform: Shape 134">
                  <a:extLst>
                    <a:ext uri="{FF2B5EF4-FFF2-40B4-BE49-F238E27FC236}">
                      <a16:creationId xmlns:a16="http://schemas.microsoft.com/office/drawing/2014/main" id="{322848ED-6072-4D86-8A93-8FCA089B6BCE}"/>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136" name="Freeform: Shape 135">
                  <a:extLst>
                    <a:ext uri="{FF2B5EF4-FFF2-40B4-BE49-F238E27FC236}">
                      <a16:creationId xmlns:a16="http://schemas.microsoft.com/office/drawing/2014/main" id="{15F4921F-F8C1-4BBF-B565-9CBC037A494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98" name="Graphic 11" descr="Money">
                <a:extLst>
                  <a:ext uri="{FF2B5EF4-FFF2-40B4-BE49-F238E27FC236}">
                    <a16:creationId xmlns:a16="http://schemas.microsoft.com/office/drawing/2014/main" id="{457EB7F7-7877-4946-82D4-445A65F6A64D}"/>
                  </a:ext>
                </a:extLst>
              </p:cNvPr>
              <p:cNvGrpSpPr>
                <a:grpSpLocks noChangeAspect="1"/>
              </p:cNvGrpSpPr>
              <p:nvPr/>
            </p:nvGrpSpPr>
            <p:grpSpPr>
              <a:xfrm>
                <a:off x="763159" y="3230120"/>
                <a:ext cx="640080" cy="290945"/>
                <a:chOff x="4004844" y="3277896"/>
                <a:chExt cx="838200" cy="381000"/>
              </a:xfrm>
              <a:solidFill>
                <a:srgbClr val="FFFFFF">
                  <a:alpha val="50196"/>
                </a:srgbClr>
              </a:solidFill>
            </p:grpSpPr>
            <p:sp>
              <p:nvSpPr>
                <p:cNvPr id="129" name="Freeform: Shape 128">
                  <a:extLst>
                    <a:ext uri="{FF2B5EF4-FFF2-40B4-BE49-F238E27FC236}">
                      <a16:creationId xmlns:a16="http://schemas.microsoft.com/office/drawing/2014/main" id="{490DFA91-BC44-41AF-9D23-8384DD040DF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130" name="Freeform: Shape 129">
                  <a:extLst>
                    <a:ext uri="{FF2B5EF4-FFF2-40B4-BE49-F238E27FC236}">
                      <a16:creationId xmlns:a16="http://schemas.microsoft.com/office/drawing/2014/main" id="{A63FF986-E17B-4676-9228-A8429A722DA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131" name="Freeform: Shape 130">
                  <a:extLst>
                    <a:ext uri="{FF2B5EF4-FFF2-40B4-BE49-F238E27FC236}">
                      <a16:creationId xmlns:a16="http://schemas.microsoft.com/office/drawing/2014/main" id="{CE4628B2-8F3A-4DEC-985D-297442556F0C}"/>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132" name="Freeform: Shape 131">
                  <a:extLst>
                    <a:ext uri="{FF2B5EF4-FFF2-40B4-BE49-F238E27FC236}">
                      <a16:creationId xmlns:a16="http://schemas.microsoft.com/office/drawing/2014/main" id="{8BA12977-C3B0-4485-84D0-BB1CF697F135}"/>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99" name="Graphic 11" descr="Money">
                <a:extLst>
                  <a:ext uri="{FF2B5EF4-FFF2-40B4-BE49-F238E27FC236}">
                    <a16:creationId xmlns:a16="http://schemas.microsoft.com/office/drawing/2014/main" id="{EA599702-A6B0-4256-8C20-29E22A2D6D85}"/>
                  </a:ext>
                </a:extLst>
              </p:cNvPr>
              <p:cNvGrpSpPr>
                <a:grpSpLocks noChangeAspect="1"/>
              </p:cNvGrpSpPr>
              <p:nvPr/>
            </p:nvGrpSpPr>
            <p:grpSpPr>
              <a:xfrm>
                <a:off x="763159" y="3537265"/>
                <a:ext cx="640080" cy="290945"/>
                <a:chOff x="4004844" y="3277896"/>
                <a:chExt cx="838200" cy="381000"/>
              </a:xfrm>
              <a:solidFill>
                <a:srgbClr val="FFFFFF">
                  <a:alpha val="50196"/>
                </a:srgbClr>
              </a:solidFill>
            </p:grpSpPr>
            <p:sp>
              <p:nvSpPr>
                <p:cNvPr id="125" name="Freeform: Shape 124">
                  <a:extLst>
                    <a:ext uri="{FF2B5EF4-FFF2-40B4-BE49-F238E27FC236}">
                      <a16:creationId xmlns:a16="http://schemas.microsoft.com/office/drawing/2014/main" id="{6FAB634A-0690-4580-8A13-9B0597350AE8}"/>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126" name="Freeform: Shape 125">
                  <a:extLst>
                    <a:ext uri="{FF2B5EF4-FFF2-40B4-BE49-F238E27FC236}">
                      <a16:creationId xmlns:a16="http://schemas.microsoft.com/office/drawing/2014/main" id="{1CE15DD9-0AA2-4A9C-8E07-44325793E2B9}"/>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127" name="Freeform: Shape 126">
                  <a:extLst>
                    <a:ext uri="{FF2B5EF4-FFF2-40B4-BE49-F238E27FC236}">
                      <a16:creationId xmlns:a16="http://schemas.microsoft.com/office/drawing/2014/main" id="{1183C670-2033-41D0-86A3-2CF1486764BF}"/>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128" name="Freeform: Shape 127">
                  <a:extLst>
                    <a:ext uri="{FF2B5EF4-FFF2-40B4-BE49-F238E27FC236}">
                      <a16:creationId xmlns:a16="http://schemas.microsoft.com/office/drawing/2014/main" id="{F1A12F68-E819-4454-99F6-C202A973FFE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100" name="Graphic 11" descr="Money">
                <a:extLst>
                  <a:ext uri="{FF2B5EF4-FFF2-40B4-BE49-F238E27FC236}">
                    <a16:creationId xmlns:a16="http://schemas.microsoft.com/office/drawing/2014/main" id="{8B3D8D76-897D-4E8D-8542-46F931F36284}"/>
                  </a:ext>
                </a:extLst>
              </p:cNvPr>
              <p:cNvGrpSpPr>
                <a:grpSpLocks noChangeAspect="1"/>
              </p:cNvGrpSpPr>
              <p:nvPr/>
            </p:nvGrpSpPr>
            <p:grpSpPr>
              <a:xfrm>
                <a:off x="1415926" y="2308685"/>
                <a:ext cx="640080" cy="290945"/>
                <a:chOff x="4004844" y="3277896"/>
                <a:chExt cx="838200" cy="381000"/>
              </a:xfrm>
              <a:solidFill>
                <a:srgbClr val="FFFFFF">
                  <a:alpha val="50196"/>
                </a:srgbClr>
              </a:solidFill>
            </p:grpSpPr>
            <p:sp>
              <p:nvSpPr>
                <p:cNvPr id="121" name="Freeform: Shape 120">
                  <a:extLst>
                    <a:ext uri="{FF2B5EF4-FFF2-40B4-BE49-F238E27FC236}">
                      <a16:creationId xmlns:a16="http://schemas.microsoft.com/office/drawing/2014/main" id="{3AC5B5AD-18A5-4A0F-B67F-7F56E9481A1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122" name="Freeform: Shape 121">
                  <a:extLst>
                    <a:ext uri="{FF2B5EF4-FFF2-40B4-BE49-F238E27FC236}">
                      <a16:creationId xmlns:a16="http://schemas.microsoft.com/office/drawing/2014/main" id="{5D46BF6C-0A6A-4C82-AD1B-528951C7F20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123" name="Freeform: Shape 122">
                  <a:extLst>
                    <a:ext uri="{FF2B5EF4-FFF2-40B4-BE49-F238E27FC236}">
                      <a16:creationId xmlns:a16="http://schemas.microsoft.com/office/drawing/2014/main" id="{2879AB59-561C-473D-BBB1-DBA662BC18D9}"/>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124" name="Freeform: Shape 123">
                  <a:extLst>
                    <a:ext uri="{FF2B5EF4-FFF2-40B4-BE49-F238E27FC236}">
                      <a16:creationId xmlns:a16="http://schemas.microsoft.com/office/drawing/2014/main" id="{14671BB9-9BAA-4CDF-98EC-54B4304D5F54}"/>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101" name="Graphic 11" descr="Money">
                <a:extLst>
                  <a:ext uri="{FF2B5EF4-FFF2-40B4-BE49-F238E27FC236}">
                    <a16:creationId xmlns:a16="http://schemas.microsoft.com/office/drawing/2014/main" id="{2EE156E0-E47E-4F26-97EA-AC5603CB3CC4}"/>
                  </a:ext>
                </a:extLst>
              </p:cNvPr>
              <p:cNvGrpSpPr>
                <a:grpSpLocks noChangeAspect="1"/>
              </p:cNvGrpSpPr>
              <p:nvPr/>
            </p:nvGrpSpPr>
            <p:grpSpPr>
              <a:xfrm>
                <a:off x="1415926" y="2615830"/>
                <a:ext cx="640080" cy="290945"/>
                <a:chOff x="4004844" y="3277896"/>
                <a:chExt cx="838200" cy="381000"/>
              </a:xfrm>
              <a:solidFill>
                <a:srgbClr val="FFFFFF">
                  <a:alpha val="50196"/>
                </a:srgbClr>
              </a:solidFill>
            </p:grpSpPr>
            <p:sp>
              <p:nvSpPr>
                <p:cNvPr id="117" name="Freeform: Shape 116">
                  <a:extLst>
                    <a:ext uri="{FF2B5EF4-FFF2-40B4-BE49-F238E27FC236}">
                      <a16:creationId xmlns:a16="http://schemas.microsoft.com/office/drawing/2014/main" id="{8BB466C9-391D-4F5F-AA6E-F51703B6DFF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118" name="Freeform: Shape 117">
                  <a:extLst>
                    <a:ext uri="{FF2B5EF4-FFF2-40B4-BE49-F238E27FC236}">
                      <a16:creationId xmlns:a16="http://schemas.microsoft.com/office/drawing/2014/main" id="{67C684D3-44FA-46D4-9E5D-F4013E80B8E3}"/>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119" name="Freeform: Shape 118">
                  <a:extLst>
                    <a:ext uri="{FF2B5EF4-FFF2-40B4-BE49-F238E27FC236}">
                      <a16:creationId xmlns:a16="http://schemas.microsoft.com/office/drawing/2014/main" id="{F971B6FE-5C67-472B-B57E-83A38DDA747E}"/>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120" name="Freeform: Shape 119">
                  <a:extLst>
                    <a:ext uri="{FF2B5EF4-FFF2-40B4-BE49-F238E27FC236}">
                      <a16:creationId xmlns:a16="http://schemas.microsoft.com/office/drawing/2014/main" id="{F1946DF0-59F0-459E-BFBC-C32EA98A4302}"/>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102" name="Graphic 11" descr="Money">
                <a:extLst>
                  <a:ext uri="{FF2B5EF4-FFF2-40B4-BE49-F238E27FC236}">
                    <a16:creationId xmlns:a16="http://schemas.microsoft.com/office/drawing/2014/main" id="{D8588FD1-50FB-48F3-976E-C4AF8B935D50}"/>
                  </a:ext>
                </a:extLst>
              </p:cNvPr>
              <p:cNvGrpSpPr>
                <a:grpSpLocks noChangeAspect="1"/>
              </p:cNvGrpSpPr>
              <p:nvPr/>
            </p:nvGrpSpPr>
            <p:grpSpPr>
              <a:xfrm>
                <a:off x="1415926" y="2922975"/>
                <a:ext cx="640080" cy="290945"/>
                <a:chOff x="4004844" y="3277896"/>
                <a:chExt cx="838200" cy="381000"/>
              </a:xfrm>
              <a:solidFill>
                <a:srgbClr val="FFFFFF">
                  <a:alpha val="50196"/>
                </a:srgbClr>
              </a:solidFill>
            </p:grpSpPr>
            <p:sp>
              <p:nvSpPr>
                <p:cNvPr id="113" name="Freeform: Shape 112">
                  <a:extLst>
                    <a:ext uri="{FF2B5EF4-FFF2-40B4-BE49-F238E27FC236}">
                      <a16:creationId xmlns:a16="http://schemas.microsoft.com/office/drawing/2014/main" id="{300CA4CF-BC14-47D4-80BD-422CB6DBA3E6}"/>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114" name="Freeform: Shape 113">
                  <a:extLst>
                    <a:ext uri="{FF2B5EF4-FFF2-40B4-BE49-F238E27FC236}">
                      <a16:creationId xmlns:a16="http://schemas.microsoft.com/office/drawing/2014/main" id="{67093564-6805-48BB-9F5C-CD49FD75C2E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115" name="Freeform: Shape 114">
                  <a:extLst>
                    <a:ext uri="{FF2B5EF4-FFF2-40B4-BE49-F238E27FC236}">
                      <a16:creationId xmlns:a16="http://schemas.microsoft.com/office/drawing/2014/main" id="{F1BE4088-1531-46E5-A39C-70BA021FA372}"/>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116" name="Freeform: Shape 115">
                  <a:extLst>
                    <a:ext uri="{FF2B5EF4-FFF2-40B4-BE49-F238E27FC236}">
                      <a16:creationId xmlns:a16="http://schemas.microsoft.com/office/drawing/2014/main" id="{16C7E1BE-BDA5-4F84-B321-04D76DB1EFE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103" name="Graphic 11" descr="Money">
                <a:extLst>
                  <a:ext uri="{FF2B5EF4-FFF2-40B4-BE49-F238E27FC236}">
                    <a16:creationId xmlns:a16="http://schemas.microsoft.com/office/drawing/2014/main" id="{01FB00F1-D2B0-402A-BD12-48238AF193ED}"/>
                  </a:ext>
                </a:extLst>
              </p:cNvPr>
              <p:cNvGrpSpPr>
                <a:grpSpLocks noChangeAspect="1"/>
              </p:cNvGrpSpPr>
              <p:nvPr/>
            </p:nvGrpSpPr>
            <p:grpSpPr>
              <a:xfrm>
                <a:off x="1415926" y="3230120"/>
                <a:ext cx="640080" cy="290945"/>
                <a:chOff x="4004844" y="3277896"/>
                <a:chExt cx="838200" cy="381000"/>
              </a:xfrm>
              <a:solidFill>
                <a:srgbClr val="FFFFFF">
                  <a:alpha val="50196"/>
                </a:srgbClr>
              </a:solidFill>
            </p:grpSpPr>
            <p:sp>
              <p:nvSpPr>
                <p:cNvPr id="109" name="Freeform: Shape 108">
                  <a:extLst>
                    <a:ext uri="{FF2B5EF4-FFF2-40B4-BE49-F238E27FC236}">
                      <a16:creationId xmlns:a16="http://schemas.microsoft.com/office/drawing/2014/main" id="{1C75A1CB-639A-4E54-B20C-5330447B5EDC}"/>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110" name="Freeform: Shape 109">
                  <a:extLst>
                    <a:ext uri="{FF2B5EF4-FFF2-40B4-BE49-F238E27FC236}">
                      <a16:creationId xmlns:a16="http://schemas.microsoft.com/office/drawing/2014/main" id="{04B1BF5B-C9AD-46C2-867C-E672A701DD7A}"/>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111" name="Freeform: Shape 110">
                  <a:extLst>
                    <a:ext uri="{FF2B5EF4-FFF2-40B4-BE49-F238E27FC236}">
                      <a16:creationId xmlns:a16="http://schemas.microsoft.com/office/drawing/2014/main" id="{FB2B35F0-B162-4D39-AE8B-6D578EBBB19C}"/>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112" name="Freeform: Shape 111">
                  <a:extLst>
                    <a:ext uri="{FF2B5EF4-FFF2-40B4-BE49-F238E27FC236}">
                      <a16:creationId xmlns:a16="http://schemas.microsoft.com/office/drawing/2014/main" id="{A72A46C3-6AEA-411C-86D5-E99E4139F9C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104" name="Graphic 11" descr="Money">
                <a:extLst>
                  <a:ext uri="{FF2B5EF4-FFF2-40B4-BE49-F238E27FC236}">
                    <a16:creationId xmlns:a16="http://schemas.microsoft.com/office/drawing/2014/main" id="{206AA663-495C-48BD-BEFC-88EE2CDDB3EB}"/>
                  </a:ext>
                </a:extLst>
              </p:cNvPr>
              <p:cNvGrpSpPr>
                <a:grpSpLocks noChangeAspect="1"/>
              </p:cNvGrpSpPr>
              <p:nvPr/>
            </p:nvGrpSpPr>
            <p:grpSpPr>
              <a:xfrm>
                <a:off x="1415926" y="3537265"/>
                <a:ext cx="640080" cy="290945"/>
                <a:chOff x="4004844" y="3277896"/>
                <a:chExt cx="838200" cy="381000"/>
              </a:xfrm>
              <a:solidFill>
                <a:srgbClr val="FFFFFF">
                  <a:alpha val="50196"/>
                </a:srgbClr>
              </a:solidFill>
            </p:grpSpPr>
            <p:sp>
              <p:nvSpPr>
                <p:cNvPr id="105" name="Freeform: Shape 104">
                  <a:extLst>
                    <a:ext uri="{FF2B5EF4-FFF2-40B4-BE49-F238E27FC236}">
                      <a16:creationId xmlns:a16="http://schemas.microsoft.com/office/drawing/2014/main" id="{5245F302-1857-4DB6-B382-2AD0784836B4}"/>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106" name="Freeform: Shape 105">
                  <a:extLst>
                    <a:ext uri="{FF2B5EF4-FFF2-40B4-BE49-F238E27FC236}">
                      <a16:creationId xmlns:a16="http://schemas.microsoft.com/office/drawing/2014/main" id="{9B7548AB-8232-4347-A2C8-53F01D883095}"/>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107" name="Freeform: Shape 106">
                  <a:extLst>
                    <a:ext uri="{FF2B5EF4-FFF2-40B4-BE49-F238E27FC236}">
                      <a16:creationId xmlns:a16="http://schemas.microsoft.com/office/drawing/2014/main" id="{0FCE7FF2-27DA-440F-A1B4-0F02659E1B1D}"/>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108" name="Freeform: Shape 107">
                  <a:extLst>
                    <a:ext uri="{FF2B5EF4-FFF2-40B4-BE49-F238E27FC236}">
                      <a16:creationId xmlns:a16="http://schemas.microsoft.com/office/drawing/2014/main" id="{E02E3E55-ED46-4EE6-9FF5-75D47313290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grpSp>
      <p:sp>
        <p:nvSpPr>
          <p:cNvPr id="23" name="TextBox 1">
            <a:extLst>
              <a:ext uri="{FF2B5EF4-FFF2-40B4-BE49-F238E27FC236}">
                <a16:creationId xmlns:a16="http://schemas.microsoft.com/office/drawing/2014/main" id="{D7080E68-BC40-4BEE-9E4D-485F76DD15D2}"/>
              </a:ext>
            </a:extLst>
          </p:cNvPr>
          <p:cNvSpPr txBox="1"/>
          <p:nvPr/>
        </p:nvSpPr>
        <p:spPr>
          <a:xfrm>
            <a:off x="4252017" y="1749083"/>
            <a:ext cx="1737360" cy="367184"/>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cs typeface="Arial" charset="0"/>
              </a:rPr>
              <a:t>MOST OTHER MASSHEALTH SERVICE EXPENDITURES</a:t>
            </a:r>
          </a:p>
        </p:txBody>
      </p:sp>
      <p:sp>
        <p:nvSpPr>
          <p:cNvPr id="27" name="TextBox 1">
            <a:extLst>
              <a:ext uri="{FF2B5EF4-FFF2-40B4-BE49-F238E27FC236}">
                <a16:creationId xmlns:a16="http://schemas.microsoft.com/office/drawing/2014/main" id="{8E7A142B-1C8A-4875-A668-FFE5A6CBF708}"/>
              </a:ext>
            </a:extLst>
          </p:cNvPr>
          <p:cNvSpPr txBox="1"/>
          <p:nvPr/>
        </p:nvSpPr>
        <p:spPr>
          <a:xfrm>
            <a:off x="4252017" y="3571623"/>
            <a:ext cx="1737360" cy="891734"/>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050" dirty="0">
                <a:solidFill>
                  <a:srgbClr val="000000"/>
                </a:solidFill>
                <a:cs typeface="Arial" charset="0"/>
              </a:rPr>
              <a:t>Federal funds pay</a:t>
            </a:r>
            <a:br>
              <a:rPr lang="en-US" sz="1050" dirty="0">
                <a:solidFill>
                  <a:srgbClr val="000000"/>
                </a:solidFill>
                <a:cs typeface="Arial" charset="0"/>
              </a:rPr>
            </a:br>
            <a:r>
              <a:rPr lang="en-US" sz="1400" b="1" dirty="0">
                <a:solidFill>
                  <a:schemeClr val="accent5"/>
                </a:solidFill>
                <a:cs typeface="Arial" charset="0"/>
              </a:rPr>
              <a:t>56.2%</a:t>
            </a:r>
            <a:br>
              <a:rPr lang="en-US" sz="1400" b="1" dirty="0">
                <a:solidFill>
                  <a:srgbClr val="000000"/>
                </a:solidFill>
                <a:cs typeface="Arial" charset="0"/>
              </a:rPr>
            </a:br>
            <a:r>
              <a:rPr lang="en-US" sz="1050" dirty="0">
                <a:solidFill>
                  <a:srgbClr val="000000"/>
                </a:solidFill>
                <a:cs typeface="Arial" charset="0"/>
              </a:rPr>
              <a:t>of most other MassHealth</a:t>
            </a:r>
            <a:br>
              <a:rPr lang="en-US" sz="1050" dirty="0">
                <a:solidFill>
                  <a:srgbClr val="000000"/>
                </a:solidFill>
                <a:cs typeface="Arial" charset="0"/>
              </a:rPr>
            </a:br>
            <a:r>
              <a:rPr lang="en-US" sz="1050" dirty="0">
                <a:cs typeface="Arial" charset="0"/>
              </a:rPr>
              <a:t>service expenditures</a:t>
            </a:r>
            <a:r>
              <a:rPr lang="en-US" sz="1050" dirty="0">
                <a:solidFill>
                  <a:srgbClr val="000000"/>
                </a:solidFill>
                <a:cs typeface="Arial" charset="0"/>
              </a:rPr>
              <a:t>.</a:t>
            </a:r>
          </a:p>
        </p:txBody>
      </p:sp>
      <p:grpSp>
        <p:nvGrpSpPr>
          <p:cNvPr id="10" name="Group 9">
            <a:extLst>
              <a:ext uri="{FF2B5EF4-FFF2-40B4-BE49-F238E27FC236}">
                <a16:creationId xmlns:a16="http://schemas.microsoft.com/office/drawing/2014/main" id="{C3058AAE-E596-41E3-A4C1-BB8848F19645}"/>
              </a:ext>
            </a:extLst>
          </p:cNvPr>
          <p:cNvGrpSpPr/>
          <p:nvPr/>
        </p:nvGrpSpPr>
        <p:grpSpPr>
          <a:xfrm>
            <a:off x="4559663" y="2175988"/>
            <a:ext cx="1122069" cy="1324666"/>
            <a:chOff x="4335859" y="2165442"/>
            <a:chExt cx="1122069" cy="1324666"/>
          </a:xfrm>
        </p:grpSpPr>
        <p:grpSp>
          <p:nvGrpSpPr>
            <p:cNvPr id="4" name="Group 3">
              <a:extLst>
                <a:ext uri="{FF2B5EF4-FFF2-40B4-BE49-F238E27FC236}">
                  <a16:creationId xmlns:a16="http://schemas.microsoft.com/office/drawing/2014/main" id="{51A708B8-882E-485D-9256-673B6F279F03}"/>
                </a:ext>
              </a:extLst>
            </p:cNvPr>
            <p:cNvGrpSpPr/>
            <p:nvPr/>
          </p:nvGrpSpPr>
          <p:grpSpPr>
            <a:xfrm>
              <a:off x="4335859" y="2165442"/>
              <a:ext cx="1122069" cy="1324666"/>
              <a:chOff x="4948878" y="2232756"/>
              <a:chExt cx="1316736" cy="1554481"/>
            </a:xfrm>
          </p:grpSpPr>
          <p:sp>
            <p:nvSpPr>
              <p:cNvPr id="146" name="FEDERAL BG2">
                <a:extLst>
                  <a:ext uri="{FF2B5EF4-FFF2-40B4-BE49-F238E27FC236}">
                    <a16:creationId xmlns:a16="http://schemas.microsoft.com/office/drawing/2014/main" id="{1B774FB0-8F63-4698-8A1A-2408ACE7FF86}"/>
                  </a:ext>
                </a:extLst>
              </p:cNvPr>
              <p:cNvSpPr/>
              <p:nvPr/>
            </p:nvSpPr>
            <p:spPr>
              <a:xfrm>
                <a:off x="4948878" y="2232756"/>
                <a:ext cx="1316736" cy="1554480"/>
              </a:xfrm>
              <a:prstGeom prst="rect">
                <a:avLst/>
              </a:prstGeom>
              <a:solidFill>
                <a:srgbClr val="518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7" name="STATE BG1">
                <a:extLst>
                  <a:ext uri="{FF2B5EF4-FFF2-40B4-BE49-F238E27FC236}">
                    <a16:creationId xmlns:a16="http://schemas.microsoft.com/office/drawing/2014/main" id="{E902AE45-7168-418D-8184-ACAF2D9EE6C9}"/>
                  </a:ext>
                </a:extLst>
              </p:cNvPr>
              <p:cNvSpPr/>
              <p:nvPr/>
            </p:nvSpPr>
            <p:spPr>
              <a:xfrm>
                <a:off x="5605079" y="2289649"/>
                <a:ext cx="660535" cy="14975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2" name="Group 1">
              <a:extLst>
                <a:ext uri="{FF2B5EF4-FFF2-40B4-BE49-F238E27FC236}">
                  <a16:creationId xmlns:a16="http://schemas.microsoft.com/office/drawing/2014/main" id="{2A5F9FF5-7DFE-42BD-878B-1798B1C29DFE}"/>
                </a:ext>
              </a:extLst>
            </p:cNvPr>
            <p:cNvGrpSpPr/>
            <p:nvPr/>
          </p:nvGrpSpPr>
          <p:grpSpPr>
            <a:xfrm>
              <a:off x="4346037" y="2180336"/>
              <a:ext cx="1101712" cy="1294878"/>
              <a:chOff x="4960823" y="2250234"/>
              <a:chExt cx="1292847" cy="1519525"/>
            </a:xfrm>
          </p:grpSpPr>
          <p:grpSp>
            <p:nvGrpSpPr>
              <p:cNvPr id="149" name="Graphic 11" descr="Money">
                <a:extLst>
                  <a:ext uri="{FF2B5EF4-FFF2-40B4-BE49-F238E27FC236}">
                    <a16:creationId xmlns:a16="http://schemas.microsoft.com/office/drawing/2014/main" id="{3A8BD29B-2C1F-4285-BFB3-5264C4372946}"/>
                  </a:ext>
                </a:extLst>
              </p:cNvPr>
              <p:cNvGrpSpPr>
                <a:grpSpLocks noChangeAspect="1"/>
              </p:cNvGrpSpPr>
              <p:nvPr/>
            </p:nvGrpSpPr>
            <p:grpSpPr>
              <a:xfrm>
                <a:off x="4960823" y="2250234"/>
                <a:ext cx="640080" cy="290945"/>
                <a:chOff x="4004844" y="3277896"/>
                <a:chExt cx="838200" cy="381000"/>
              </a:xfrm>
              <a:solidFill>
                <a:srgbClr val="FFFFFF">
                  <a:alpha val="50196"/>
                </a:srgbClr>
              </a:solidFill>
            </p:grpSpPr>
            <p:sp>
              <p:nvSpPr>
                <p:cNvPr id="195" name="Freeform: Shape 194">
                  <a:extLst>
                    <a:ext uri="{FF2B5EF4-FFF2-40B4-BE49-F238E27FC236}">
                      <a16:creationId xmlns:a16="http://schemas.microsoft.com/office/drawing/2014/main" id="{3D3AFB03-02F1-4034-B0BB-0F1DE6EB9565}"/>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196" name="Freeform: Shape 195">
                  <a:extLst>
                    <a:ext uri="{FF2B5EF4-FFF2-40B4-BE49-F238E27FC236}">
                      <a16:creationId xmlns:a16="http://schemas.microsoft.com/office/drawing/2014/main" id="{95054315-8EF5-4033-8A37-0525FB850880}"/>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197" name="Freeform: Shape 196">
                  <a:extLst>
                    <a:ext uri="{FF2B5EF4-FFF2-40B4-BE49-F238E27FC236}">
                      <a16:creationId xmlns:a16="http://schemas.microsoft.com/office/drawing/2014/main" id="{C5626735-47CF-4C1B-A6B7-D2BFF1501668}"/>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198" name="Freeform: Shape 197">
                  <a:extLst>
                    <a:ext uri="{FF2B5EF4-FFF2-40B4-BE49-F238E27FC236}">
                      <a16:creationId xmlns:a16="http://schemas.microsoft.com/office/drawing/2014/main" id="{7981013E-1631-4C55-8E83-90BF9BED1BEA}"/>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150" name="Graphic 11" descr="Money">
                <a:extLst>
                  <a:ext uri="{FF2B5EF4-FFF2-40B4-BE49-F238E27FC236}">
                    <a16:creationId xmlns:a16="http://schemas.microsoft.com/office/drawing/2014/main" id="{66B1877E-9916-41FE-92F9-11D89EA61C96}"/>
                  </a:ext>
                </a:extLst>
              </p:cNvPr>
              <p:cNvGrpSpPr>
                <a:grpSpLocks noChangeAspect="1"/>
              </p:cNvGrpSpPr>
              <p:nvPr/>
            </p:nvGrpSpPr>
            <p:grpSpPr>
              <a:xfrm>
                <a:off x="4960823" y="2557379"/>
                <a:ext cx="640080" cy="290945"/>
                <a:chOff x="4004844" y="3277896"/>
                <a:chExt cx="838200" cy="381000"/>
              </a:xfrm>
              <a:solidFill>
                <a:srgbClr val="FFFFFF">
                  <a:alpha val="50196"/>
                </a:srgbClr>
              </a:solidFill>
            </p:grpSpPr>
            <p:sp>
              <p:nvSpPr>
                <p:cNvPr id="191" name="Freeform: Shape 190">
                  <a:extLst>
                    <a:ext uri="{FF2B5EF4-FFF2-40B4-BE49-F238E27FC236}">
                      <a16:creationId xmlns:a16="http://schemas.microsoft.com/office/drawing/2014/main" id="{4832FE88-3452-4622-BE90-4E3529631359}"/>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192" name="Freeform: Shape 191">
                  <a:extLst>
                    <a:ext uri="{FF2B5EF4-FFF2-40B4-BE49-F238E27FC236}">
                      <a16:creationId xmlns:a16="http://schemas.microsoft.com/office/drawing/2014/main" id="{CC2838EE-1716-4E4F-99F3-27BA55B7A860}"/>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193" name="Freeform: Shape 192">
                  <a:extLst>
                    <a:ext uri="{FF2B5EF4-FFF2-40B4-BE49-F238E27FC236}">
                      <a16:creationId xmlns:a16="http://schemas.microsoft.com/office/drawing/2014/main" id="{6DD422A9-3FDA-4E9D-9B60-9A8323391D80}"/>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194" name="Freeform: Shape 193">
                  <a:extLst>
                    <a:ext uri="{FF2B5EF4-FFF2-40B4-BE49-F238E27FC236}">
                      <a16:creationId xmlns:a16="http://schemas.microsoft.com/office/drawing/2014/main" id="{E5BEAD79-AEEE-4F91-93D3-81A3D2D7264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151" name="Graphic 11" descr="Money">
                <a:extLst>
                  <a:ext uri="{FF2B5EF4-FFF2-40B4-BE49-F238E27FC236}">
                    <a16:creationId xmlns:a16="http://schemas.microsoft.com/office/drawing/2014/main" id="{044BD9B7-46C2-48C8-AF3C-BFA9B857F479}"/>
                  </a:ext>
                </a:extLst>
              </p:cNvPr>
              <p:cNvGrpSpPr>
                <a:grpSpLocks noChangeAspect="1"/>
              </p:cNvGrpSpPr>
              <p:nvPr/>
            </p:nvGrpSpPr>
            <p:grpSpPr>
              <a:xfrm>
                <a:off x="4960823" y="2864524"/>
                <a:ext cx="640080" cy="290945"/>
                <a:chOff x="4004844" y="3277896"/>
                <a:chExt cx="838200" cy="381000"/>
              </a:xfrm>
              <a:solidFill>
                <a:srgbClr val="FFFFFF">
                  <a:alpha val="50196"/>
                </a:srgbClr>
              </a:solidFill>
            </p:grpSpPr>
            <p:sp>
              <p:nvSpPr>
                <p:cNvPr id="187" name="Freeform: Shape 186">
                  <a:extLst>
                    <a:ext uri="{FF2B5EF4-FFF2-40B4-BE49-F238E27FC236}">
                      <a16:creationId xmlns:a16="http://schemas.microsoft.com/office/drawing/2014/main" id="{BC33FC3D-0052-4B16-915B-2D75BED44959}"/>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188" name="Freeform: Shape 187">
                  <a:extLst>
                    <a:ext uri="{FF2B5EF4-FFF2-40B4-BE49-F238E27FC236}">
                      <a16:creationId xmlns:a16="http://schemas.microsoft.com/office/drawing/2014/main" id="{E5481684-A412-4A56-93BB-688FE5B6CEEC}"/>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189" name="Freeform: Shape 188">
                  <a:extLst>
                    <a:ext uri="{FF2B5EF4-FFF2-40B4-BE49-F238E27FC236}">
                      <a16:creationId xmlns:a16="http://schemas.microsoft.com/office/drawing/2014/main" id="{A5A00A13-8443-428F-B322-33E55DE1EE9F}"/>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190" name="Freeform: Shape 189">
                  <a:extLst>
                    <a:ext uri="{FF2B5EF4-FFF2-40B4-BE49-F238E27FC236}">
                      <a16:creationId xmlns:a16="http://schemas.microsoft.com/office/drawing/2014/main" id="{751A3F41-6ACA-498B-9862-5FCFDAA629FA}"/>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152" name="Graphic 11" descr="Money">
                <a:extLst>
                  <a:ext uri="{FF2B5EF4-FFF2-40B4-BE49-F238E27FC236}">
                    <a16:creationId xmlns:a16="http://schemas.microsoft.com/office/drawing/2014/main" id="{7A529D46-799C-4AF1-BAB3-57FB03BC96F6}"/>
                  </a:ext>
                </a:extLst>
              </p:cNvPr>
              <p:cNvGrpSpPr>
                <a:grpSpLocks noChangeAspect="1"/>
              </p:cNvGrpSpPr>
              <p:nvPr/>
            </p:nvGrpSpPr>
            <p:grpSpPr>
              <a:xfrm>
                <a:off x="4960823" y="3171669"/>
                <a:ext cx="640080" cy="290945"/>
                <a:chOff x="4004844" y="3277896"/>
                <a:chExt cx="838200" cy="381000"/>
              </a:xfrm>
              <a:solidFill>
                <a:srgbClr val="FFFFFF">
                  <a:alpha val="50196"/>
                </a:srgbClr>
              </a:solidFill>
            </p:grpSpPr>
            <p:sp>
              <p:nvSpPr>
                <p:cNvPr id="183" name="Freeform: Shape 182">
                  <a:extLst>
                    <a:ext uri="{FF2B5EF4-FFF2-40B4-BE49-F238E27FC236}">
                      <a16:creationId xmlns:a16="http://schemas.microsoft.com/office/drawing/2014/main" id="{21C2AA27-5FF6-411B-815A-24EC6880D24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184" name="Freeform: Shape 183">
                  <a:extLst>
                    <a:ext uri="{FF2B5EF4-FFF2-40B4-BE49-F238E27FC236}">
                      <a16:creationId xmlns:a16="http://schemas.microsoft.com/office/drawing/2014/main" id="{186B5B64-23B6-4316-AA72-8873D42A155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185" name="Freeform: Shape 184">
                  <a:extLst>
                    <a:ext uri="{FF2B5EF4-FFF2-40B4-BE49-F238E27FC236}">
                      <a16:creationId xmlns:a16="http://schemas.microsoft.com/office/drawing/2014/main" id="{2E601872-027A-488C-B2AD-EC172C25C2B8}"/>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186" name="Freeform: Shape 185">
                  <a:extLst>
                    <a:ext uri="{FF2B5EF4-FFF2-40B4-BE49-F238E27FC236}">
                      <a16:creationId xmlns:a16="http://schemas.microsoft.com/office/drawing/2014/main" id="{FA767AFB-0B45-47DF-8804-D3AF067BE08C}"/>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153" name="Graphic 11" descr="Money">
                <a:extLst>
                  <a:ext uri="{FF2B5EF4-FFF2-40B4-BE49-F238E27FC236}">
                    <a16:creationId xmlns:a16="http://schemas.microsoft.com/office/drawing/2014/main" id="{88CDE390-3B60-4ACE-A5F1-D55A3CB044C1}"/>
                  </a:ext>
                </a:extLst>
              </p:cNvPr>
              <p:cNvGrpSpPr>
                <a:grpSpLocks noChangeAspect="1"/>
              </p:cNvGrpSpPr>
              <p:nvPr/>
            </p:nvGrpSpPr>
            <p:grpSpPr>
              <a:xfrm>
                <a:off x="4960823" y="3478814"/>
                <a:ext cx="640080" cy="290945"/>
                <a:chOff x="4004844" y="3277896"/>
                <a:chExt cx="838200" cy="381000"/>
              </a:xfrm>
              <a:solidFill>
                <a:srgbClr val="FFFFFF">
                  <a:alpha val="50196"/>
                </a:srgbClr>
              </a:solidFill>
            </p:grpSpPr>
            <p:sp>
              <p:nvSpPr>
                <p:cNvPr id="179" name="Freeform: Shape 178">
                  <a:extLst>
                    <a:ext uri="{FF2B5EF4-FFF2-40B4-BE49-F238E27FC236}">
                      <a16:creationId xmlns:a16="http://schemas.microsoft.com/office/drawing/2014/main" id="{970DC27B-0393-4186-B722-580949FC13FA}"/>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180" name="Freeform: Shape 179">
                  <a:extLst>
                    <a:ext uri="{FF2B5EF4-FFF2-40B4-BE49-F238E27FC236}">
                      <a16:creationId xmlns:a16="http://schemas.microsoft.com/office/drawing/2014/main" id="{2CF78549-C9B9-4B82-B5AA-D675A3334B2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181" name="Freeform: Shape 180">
                  <a:extLst>
                    <a:ext uri="{FF2B5EF4-FFF2-40B4-BE49-F238E27FC236}">
                      <a16:creationId xmlns:a16="http://schemas.microsoft.com/office/drawing/2014/main" id="{A3A9CFBE-6CE6-4293-A8F6-DDD21736CD30}"/>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182" name="Freeform: Shape 181">
                  <a:extLst>
                    <a:ext uri="{FF2B5EF4-FFF2-40B4-BE49-F238E27FC236}">
                      <a16:creationId xmlns:a16="http://schemas.microsoft.com/office/drawing/2014/main" id="{EC2A651F-7670-4B36-BBAD-651323572396}"/>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154" name="Graphic 11" descr="Money">
                <a:extLst>
                  <a:ext uri="{FF2B5EF4-FFF2-40B4-BE49-F238E27FC236}">
                    <a16:creationId xmlns:a16="http://schemas.microsoft.com/office/drawing/2014/main" id="{263CE566-5E7E-4A1F-962B-B58105225282}"/>
                  </a:ext>
                </a:extLst>
              </p:cNvPr>
              <p:cNvGrpSpPr>
                <a:grpSpLocks noChangeAspect="1"/>
              </p:cNvGrpSpPr>
              <p:nvPr/>
            </p:nvGrpSpPr>
            <p:grpSpPr>
              <a:xfrm>
                <a:off x="5613590" y="2250234"/>
                <a:ext cx="640080" cy="290945"/>
                <a:chOff x="4004844" y="3277896"/>
                <a:chExt cx="838200" cy="381000"/>
              </a:xfrm>
              <a:solidFill>
                <a:srgbClr val="FFFFFF">
                  <a:alpha val="50196"/>
                </a:srgbClr>
              </a:solidFill>
            </p:grpSpPr>
            <p:sp>
              <p:nvSpPr>
                <p:cNvPr id="175" name="Freeform: Shape 174">
                  <a:extLst>
                    <a:ext uri="{FF2B5EF4-FFF2-40B4-BE49-F238E27FC236}">
                      <a16:creationId xmlns:a16="http://schemas.microsoft.com/office/drawing/2014/main" id="{0894187A-0B23-48A5-B49C-AA417D5484ED}"/>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176" name="Freeform: Shape 175">
                  <a:extLst>
                    <a:ext uri="{FF2B5EF4-FFF2-40B4-BE49-F238E27FC236}">
                      <a16:creationId xmlns:a16="http://schemas.microsoft.com/office/drawing/2014/main" id="{B09499C1-E7D8-4C29-BBE9-CB823D1D638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177" name="Freeform: Shape 176">
                  <a:extLst>
                    <a:ext uri="{FF2B5EF4-FFF2-40B4-BE49-F238E27FC236}">
                      <a16:creationId xmlns:a16="http://schemas.microsoft.com/office/drawing/2014/main" id="{06FB7B39-17F3-4A3E-AFE0-41F612B83E77}"/>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178" name="Freeform: Shape 177">
                  <a:extLst>
                    <a:ext uri="{FF2B5EF4-FFF2-40B4-BE49-F238E27FC236}">
                      <a16:creationId xmlns:a16="http://schemas.microsoft.com/office/drawing/2014/main" id="{3F914ACE-61ED-463A-929D-D20F3E52952E}"/>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155" name="Graphic 11" descr="Money">
                <a:extLst>
                  <a:ext uri="{FF2B5EF4-FFF2-40B4-BE49-F238E27FC236}">
                    <a16:creationId xmlns:a16="http://schemas.microsoft.com/office/drawing/2014/main" id="{82A8E77F-9ACC-45C6-892D-1A75089EC348}"/>
                  </a:ext>
                </a:extLst>
              </p:cNvPr>
              <p:cNvGrpSpPr>
                <a:grpSpLocks noChangeAspect="1"/>
              </p:cNvGrpSpPr>
              <p:nvPr/>
            </p:nvGrpSpPr>
            <p:grpSpPr>
              <a:xfrm>
                <a:off x="5613590" y="2557379"/>
                <a:ext cx="640080" cy="290945"/>
                <a:chOff x="4004844" y="3277896"/>
                <a:chExt cx="838200" cy="381000"/>
              </a:xfrm>
              <a:solidFill>
                <a:srgbClr val="FFFFFF">
                  <a:alpha val="50196"/>
                </a:srgbClr>
              </a:solidFill>
            </p:grpSpPr>
            <p:sp>
              <p:nvSpPr>
                <p:cNvPr id="171" name="Freeform: Shape 170">
                  <a:extLst>
                    <a:ext uri="{FF2B5EF4-FFF2-40B4-BE49-F238E27FC236}">
                      <a16:creationId xmlns:a16="http://schemas.microsoft.com/office/drawing/2014/main" id="{934A5418-1F4B-4B27-9CB5-81782DABF0D0}"/>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172" name="Freeform: Shape 171">
                  <a:extLst>
                    <a:ext uri="{FF2B5EF4-FFF2-40B4-BE49-F238E27FC236}">
                      <a16:creationId xmlns:a16="http://schemas.microsoft.com/office/drawing/2014/main" id="{8067B356-632A-48CB-8750-D4A3EB604907}"/>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173" name="Freeform: Shape 172">
                  <a:extLst>
                    <a:ext uri="{FF2B5EF4-FFF2-40B4-BE49-F238E27FC236}">
                      <a16:creationId xmlns:a16="http://schemas.microsoft.com/office/drawing/2014/main" id="{C0E4B82E-CC01-4D5E-A12C-F75490F21584}"/>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174" name="Freeform: Shape 173">
                  <a:extLst>
                    <a:ext uri="{FF2B5EF4-FFF2-40B4-BE49-F238E27FC236}">
                      <a16:creationId xmlns:a16="http://schemas.microsoft.com/office/drawing/2014/main" id="{03E5082E-E7E8-4451-930D-3A01481A55A7}"/>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156" name="Graphic 11" descr="Money">
                <a:extLst>
                  <a:ext uri="{FF2B5EF4-FFF2-40B4-BE49-F238E27FC236}">
                    <a16:creationId xmlns:a16="http://schemas.microsoft.com/office/drawing/2014/main" id="{E6233F13-F062-4682-B2BE-E9102C7778A7}"/>
                  </a:ext>
                </a:extLst>
              </p:cNvPr>
              <p:cNvGrpSpPr>
                <a:grpSpLocks noChangeAspect="1"/>
              </p:cNvGrpSpPr>
              <p:nvPr/>
            </p:nvGrpSpPr>
            <p:grpSpPr>
              <a:xfrm>
                <a:off x="5613590" y="2864524"/>
                <a:ext cx="640080" cy="290945"/>
                <a:chOff x="4004844" y="3277896"/>
                <a:chExt cx="838200" cy="381000"/>
              </a:xfrm>
              <a:solidFill>
                <a:srgbClr val="FFFFFF">
                  <a:alpha val="50196"/>
                </a:srgbClr>
              </a:solidFill>
            </p:grpSpPr>
            <p:sp>
              <p:nvSpPr>
                <p:cNvPr id="167" name="Freeform: Shape 166">
                  <a:extLst>
                    <a:ext uri="{FF2B5EF4-FFF2-40B4-BE49-F238E27FC236}">
                      <a16:creationId xmlns:a16="http://schemas.microsoft.com/office/drawing/2014/main" id="{3B8BD6D9-673D-471E-920F-5971BEDC50E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168" name="Freeform: Shape 167">
                  <a:extLst>
                    <a:ext uri="{FF2B5EF4-FFF2-40B4-BE49-F238E27FC236}">
                      <a16:creationId xmlns:a16="http://schemas.microsoft.com/office/drawing/2014/main" id="{63EAF8FC-FB54-4AFE-9999-FA60402F29F3}"/>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169" name="Freeform: Shape 168">
                  <a:extLst>
                    <a:ext uri="{FF2B5EF4-FFF2-40B4-BE49-F238E27FC236}">
                      <a16:creationId xmlns:a16="http://schemas.microsoft.com/office/drawing/2014/main" id="{BB85F405-0760-4132-95A5-BCFC2B5A1F62}"/>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170" name="Freeform: Shape 169">
                  <a:extLst>
                    <a:ext uri="{FF2B5EF4-FFF2-40B4-BE49-F238E27FC236}">
                      <a16:creationId xmlns:a16="http://schemas.microsoft.com/office/drawing/2014/main" id="{8A36E61E-3892-45CC-80AE-C9576B61626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157" name="Graphic 11" descr="Money">
                <a:extLst>
                  <a:ext uri="{FF2B5EF4-FFF2-40B4-BE49-F238E27FC236}">
                    <a16:creationId xmlns:a16="http://schemas.microsoft.com/office/drawing/2014/main" id="{EE64A6C9-622F-4FB8-9DAB-2C999C811A71}"/>
                  </a:ext>
                </a:extLst>
              </p:cNvPr>
              <p:cNvGrpSpPr>
                <a:grpSpLocks noChangeAspect="1"/>
              </p:cNvGrpSpPr>
              <p:nvPr/>
            </p:nvGrpSpPr>
            <p:grpSpPr>
              <a:xfrm>
                <a:off x="5613590" y="3171669"/>
                <a:ext cx="640080" cy="290945"/>
                <a:chOff x="4004844" y="3277896"/>
                <a:chExt cx="838200" cy="381000"/>
              </a:xfrm>
              <a:solidFill>
                <a:srgbClr val="FFFFFF">
                  <a:alpha val="50196"/>
                </a:srgbClr>
              </a:solidFill>
            </p:grpSpPr>
            <p:sp>
              <p:nvSpPr>
                <p:cNvPr id="163" name="Freeform: Shape 162">
                  <a:extLst>
                    <a:ext uri="{FF2B5EF4-FFF2-40B4-BE49-F238E27FC236}">
                      <a16:creationId xmlns:a16="http://schemas.microsoft.com/office/drawing/2014/main" id="{566922B3-FC84-4D5C-8458-D9A959DE743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164" name="Freeform: Shape 163">
                  <a:extLst>
                    <a:ext uri="{FF2B5EF4-FFF2-40B4-BE49-F238E27FC236}">
                      <a16:creationId xmlns:a16="http://schemas.microsoft.com/office/drawing/2014/main" id="{92E50EA1-EABA-42D4-8D5C-09C909C472FA}"/>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165" name="Freeform: Shape 164">
                  <a:extLst>
                    <a:ext uri="{FF2B5EF4-FFF2-40B4-BE49-F238E27FC236}">
                      <a16:creationId xmlns:a16="http://schemas.microsoft.com/office/drawing/2014/main" id="{738A201F-9025-49EE-9F5A-6F311DD41E09}"/>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166" name="Freeform: Shape 165">
                  <a:extLst>
                    <a:ext uri="{FF2B5EF4-FFF2-40B4-BE49-F238E27FC236}">
                      <a16:creationId xmlns:a16="http://schemas.microsoft.com/office/drawing/2014/main" id="{EB8D0A8D-AFA2-414D-A1A8-F1E4BA9E783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158" name="Graphic 11" descr="Money">
                <a:extLst>
                  <a:ext uri="{FF2B5EF4-FFF2-40B4-BE49-F238E27FC236}">
                    <a16:creationId xmlns:a16="http://schemas.microsoft.com/office/drawing/2014/main" id="{82D0164D-7F66-4246-A27E-7CFB1D80FFD4}"/>
                  </a:ext>
                </a:extLst>
              </p:cNvPr>
              <p:cNvGrpSpPr>
                <a:grpSpLocks noChangeAspect="1"/>
              </p:cNvGrpSpPr>
              <p:nvPr/>
            </p:nvGrpSpPr>
            <p:grpSpPr>
              <a:xfrm>
                <a:off x="5613590" y="3478814"/>
                <a:ext cx="640080" cy="290945"/>
                <a:chOff x="4004844" y="3277896"/>
                <a:chExt cx="838200" cy="381000"/>
              </a:xfrm>
              <a:solidFill>
                <a:srgbClr val="FFFFFF">
                  <a:alpha val="50196"/>
                </a:srgbClr>
              </a:solidFill>
            </p:grpSpPr>
            <p:sp>
              <p:nvSpPr>
                <p:cNvPr id="159" name="Freeform: Shape 158">
                  <a:extLst>
                    <a:ext uri="{FF2B5EF4-FFF2-40B4-BE49-F238E27FC236}">
                      <a16:creationId xmlns:a16="http://schemas.microsoft.com/office/drawing/2014/main" id="{937C8DE7-1FAA-40EE-940B-AA4196F36DC6}"/>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160" name="Freeform: Shape 159">
                  <a:extLst>
                    <a:ext uri="{FF2B5EF4-FFF2-40B4-BE49-F238E27FC236}">
                      <a16:creationId xmlns:a16="http://schemas.microsoft.com/office/drawing/2014/main" id="{E62C5346-1C52-4E6B-96E2-36859381F50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161" name="Freeform: Shape 160">
                  <a:extLst>
                    <a:ext uri="{FF2B5EF4-FFF2-40B4-BE49-F238E27FC236}">
                      <a16:creationId xmlns:a16="http://schemas.microsoft.com/office/drawing/2014/main" id="{D4FE36EF-8393-4B4A-88D6-D4B7BF6B83E6}"/>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162" name="Freeform: Shape 161">
                  <a:extLst>
                    <a:ext uri="{FF2B5EF4-FFF2-40B4-BE49-F238E27FC236}">
                      <a16:creationId xmlns:a16="http://schemas.microsoft.com/office/drawing/2014/main" id="{D4F5D65D-F79B-4FA0-9A28-F0D29FDCBE65}"/>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grpSp>
      <p:sp>
        <p:nvSpPr>
          <p:cNvPr id="21" name="TextBox 1">
            <a:extLst>
              <a:ext uri="{FF2B5EF4-FFF2-40B4-BE49-F238E27FC236}">
                <a16:creationId xmlns:a16="http://schemas.microsoft.com/office/drawing/2014/main" id="{97186879-7797-4396-A186-B2FAB4E5891E}"/>
              </a:ext>
            </a:extLst>
          </p:cNvPr>
          <p:cNvSpPr txBox="1"/>
          <p:nvPr/>
        </p:nvSpPr>
        <p:spPr>
          <a:xfrm>
            <a:off x="460368" y="1749083"/>
            <a:ext cx="1737360" cy="222933"/>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cs typeface="Arial" charset="0"/>
              </a:rPr>
              <a:t>CHIP</a:t>
            </a:r>
          </a:p>
        </p:txBody>
      </p:sp>
      <p:sp>
        <p:nvSpPr>
          <p:cNvPr id="24" name="TextBox 1">
            <a:extLst>
              <a:ext uri="{FF2B5EF4-FFF2-40B4-BE49-F238E27FC236}">
                <a16:creationId xmlns:a16="http://schemas.microsoft.com/office/drawing/2014/main" id="{9B88F020-EA92-44A1-9C9A-A9F7CCEA9FC6}"/>
              </a:ext>
            </a:extLst>
          </p:cNvPr>
          <p:cNvSpPr txBox="1"/>
          <p:nvPr/>
        </p:nvSpPr>
        <p:spPr>
          <a:xfrm>
            <a:off x="460368" y="3571623"/>
            <a:ext cx="1737360" cy="708142"/>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tx1">
                    <a:lumMod val="95000"/>
                    <a:lumOff val="5000"/>
                  </a:schemeClr>
                </a:solidFill>
                <a:cs typeface="Arial" charset="0"/>
              </a:rPr>
              <a:t>Federal funds pay</a:t>
            </a:r>
            <a:br>
              <a:rPr lang="en-US" sz="1050" dirty="0">
                <a:solidFill>
                  <a:schemeClr val="tx1">
                    <a:lumMod val="95000"/>
                    <a:lumOff val="5000"/>
                  </a:schemeClr>
                </a:solidFill>
                <a:cs typeface="Arial" charset="0"/>
              </a:rPr>
            </a:br>
            <a:r>
              <a:rPr lang="en-US" sz="1400" b="1" dirty="0">
                <a:solidFill>
                  <a:schemeClr val="accent5"/>
                </a:solidFill>
                <a:cs typeface="Arial" charset="0"/>
              </a:rPr>
              <a:t>69.3%</a:t>
            </a:r>
            <a:br>
              <a:rPr lang="en-US" sz="1400" b="1" dirty="0">
                <a:solidFill>
                  <a:schemeClr val="tx1">
                    <a:lumMod val="95000"/>
                    <a:lumOff val="5000"/>
                  </a:schemeClr>
                </a:solidFill>
                <a:cs typeface="Arial" charset="0"/>
              </a:rPr>
            </a:br>
            <a:r>
              <a:rPr lang="en-US" sz="1050" dirty="0">
                <a:solidFill>
                  <a:schemeClr val="tx1">
                    <a:lumMod val="95000"/>
                    <a:lumOff val="5000"/>
                  </a:schemeClr>
                </a:solidFill>
                <a:cs typeface="Arial" charset="0"/>
              </a:rPr>
              <a:t>of CHIP expenditures.</a:t>
            </a:r>
          </a:p>
        </p:txBody>
      </p:sp>
      <p:sp>
        <p:nvSpPr>
          <p:cNvPr id="206" name="Text Box 11">
            <a:extLst>
              <a:ext uri="{FF2B5EF4-FFF2-40B4-BE49-F238E27FC236}">
                <a16:creationId xmlns:a16="http://schemas.microsoft.com/office/drawing/2014/main" id="{BF18F07B-5A93-4D99-AB60-042BA195F82A}"/>
              </a:ext>
            </a:extLst>
          </p:cNvPr>
          <p:cNvSpPr txBox="1">
            <a:spLocks noChangeArrowheads="1"/>
          </p:cNvSpPr>
          <p:nvPr/>
        </p:nvSpPr>
        <p:spPr bwMode="auto">
          <a:xfrm>
            <a:off x="6217920" y="1207008"/>
            <a:ext cx="2468880" cy="3931920"/>
          </a:xfrm>
          <a:prstGeom prst="rect">
            <a:avLst/>
          </a:prstGeom>
          <a:noFill/>
          <a:ln w="3175">
            <a:solidFill>
              <a:schemeClr val="accent1">
                <a:lumMod val="60000"/>
                <a:lumOff val="40000"/>
              </a:schemeClr>
            </a:solidFill>
            <a:miter lim="800000"/>
            <a:headEnd/>
            <a:tailEnd/>
          </a:ln>
        </p:spPr>
        <p:txBody>
          <a:bodyPr lIns="91440" tIns="45720" rIns="91440" bIns="45720" anchor="t"/>
          <a:lstStyle>
            <a:defPPr>
              <a:defRPr lang="en-US"/>
            </a:defPPr>
            <a:lvl1pPr>
              <a:lnSpc>
                <a:spcPct val="105000"/>
              </a:lnSpc>
              <a:spcBef>
                <a:spcPts val="600"/>
              </a:spcBef>
              <a:buClr>
                <a:schemeClr val="tx2"/>
              </a:buClr>
              <a:defRPr sz="1100">
                <a:latin typeface="+mn-lt"/>
              </a:defRPr>
            </a:lvl1pPr>
          </a:lstStyle>
          <a:p>
            <a:r>
              <a:rPr lang="en-US" sz="1000" dirty="0">
                <a:cs typeface="Arial"/>
              </a:rPr>
              <a:t>The federal government reimburses Massachusetts for a portion of MassHealth spending. Currently, the federal government reimburses Massachusetts for: </a:t>
            </a:r>
            <a:endParaRPr lang="en-US" sz="1000" dirty="0"/>
          </a:p>
          <a:p>
            <a:pPr marL="115570" indent="-115570">
              <a:buFont typeface="Wingdings" panose="05000000000000000000" pitchFamily="2" charset="2"/>
              <a:buChar char="§"/>
            </a:pPr>
            <a:r>
              <a:rPr lang="en-US" sz="1000" dirty="0">
                <a:cs typeface="Arial"/>
              </a:rPr>
              <a:t>69.3% of its Children’s Health Insurance Program (CHIP) spending;</a:t>
            </a:r>
            <a:r>
              <a:rPr lang="en-US" sz="1000" dirty="0">
                <a:cs typeface="Times New Roman" panose="02020603050405020304" pitchFamily="18" charset="0"/>
              </a:rPr>
              <a:t>¹</a:t>
            </a:r>
            <a:endParaRPr lang="en-US" sz="1000" dirty="0">
              <a:ea typeface="Source Sans Pro Light"/>
            </a:endParaRPr>
          </a:p>
          <a:p>
            <a:pPr marL="115570" indent="-115570">
              <a:buFont typeface="Wingdings" panose="05000000000000000000" pitchFamily="2" charset="2"/>
              <a:buChar char="§"/>
            </a:pPr>
            <a:r>
              <a:rPr lang="en-US" sz="1000" dirty="0">
                <a:cs typeface="Arial"/>
              </a:rPr>
              <a:t>90% of its spending on the ACA expansion population</a:t>
            </a:r>
            <a:r>
              <a:rPr lang="en-US" sz="1000" baseline="30000" dirty="0">
                <a:cs typeface="Arial"/>
              </a:rPr>
              <a:t>2</a:t>
            </a:r>
            <a:r>
              <a:rPr lang="en-US" sz="1000" dirty="0">
                <a:cs typeface="Arial"/>
              </a:rPr>
              <a:t>; and </a:t>
            </a:r>
            <a:endParaRPr lang="en-US" sz="1000" dirty="0">
              <a:ea typeface="Source Sans Pro Light"/>
            </a:endParaRPr>
          </a:p>
          <a:p>
            <a:pPr marL="115570" indent="-115570">
              <a:buFont typeface="Wingdings" panose="05000000000000000000" pitchFamily="2" charset="2"/>
              <a:buChar char="§"/>
            </a:pPr>
            <a:r>
              <a:rPr lang="en-US" sz="1000" dirty="0">
                <a:cs typeface="Arial"/>
              </a:rPr>
              <a:t>56.2% of other MassHealth service expenditure</a:t>
            </a:r>
            <a:endParaRPr lang="en-US" sz="1000" dirty="0">
              <a:ea typeface="Source Sans Pro Light"/>
              <a:cs typeface="Arial"/>
            </a:endParaRPr>
          </a:p>
          <a:p>
            <a:r>
              <a:rPr lang="en-US" sz="1000" dirty="0">
                <a:cs typeface="Arial"/>
              </a:rPr>
              <a:t>Federal legislation passed in response to COVID-19 temporarily increased the share of MassHealth expenditures reimbursed by the federal government (known as the “Federal Medical Assistance Percentage” or FMAP) for expenditures in the CHIP program and for most other MassHealth service expenditures.</a:t>
            </a:r>
            <a:r>
              <a:rPr lang="en-US" sz="1000" baseline="30000" dirty="0">
                <a:cs typeface="Times New Roman" panose="02020603050405020304" pitchFamily="18" charset="0"/>
              </a:rPr>
              <a:t>3</a:t>
            </a:r>
            <a:r>
              <a:rPr lang="en-US" sz="1000" dirty="0">
                <a:cs typeface="Arial"/>
              </a:rPr>
              <a:t> These rates are set to decrease when the federally-declared public health emergency ends.</a:t>
            </a:r>
            <a:endParaRPr lang="en-US" sz="1000" dirty="0">
              <a:ea typeface="Source Sans Pro Light"/>
              <a:cs typeface="Arial"/>
            </a:endParaRPr>
          </a:p>
        </p:txBody>
      </p:sp>
      <p:grpSp>
        <p:nvGrpSpPr>
          <p:cNvPr id="15" name="Group 14">
            <a:extLst>
              <a:ext uri="{FF2B5EF4-FFF2-40B4-BE49-F238E27FC236}">
                <a16:creationId xmlns:a16="http://schemas.microsoft.com/office/drawing/2014/main" id="{98D47B29-A17C-6044-972D-837B497A9A6C}"/>
              </a:ext>
            </a:extLst>
          </p:cNvPr>
          <p:cNvGrpSpPr/>
          <p:nvPr/>
        </p:nvGrpSpPr>
        <p:grpSpPr>
          <a:xfrm>
            <a:off x="768013" y="2175988"/>
            <a:ext cx="1122070" cy="1324665"/>
            <a:chOff x="-934258" y="2249837"/>
            <a:chExt cx="1122070" cy="1324665"/>
          </a:xfrm>
        </p:grpSpPr>
        <p:sp>
          <p:nvSpPr>
            <p:cNvPr id="281" name="FEDERAL BG2">
              <a:extLst>
                <a:ext uri="{FF2B5EF4-FFF2-40B4-BE49-F238E27FC236}">
                  <a16:creationId xmlns:a16="http://schemas.microsoft.com/office/drawing/2014/main" id="{3F6D48C5-03EB-F348-984F-0FCEDD1406FC}"/>
                </a:ext>
              </a:extLst>
            </p:cNvPr>
            <p:cNvSpPr/>
            <p:nvPr/>
          </p:nvSpPr>
          <p:spPr>
            <a:xfrm>
              <a:off x="-934257" y="2249837"/>
              <a:ext cx="1122069" cy="1324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82" name="STATE BG1">
              <a:extLst>
                <a:ext uri="{FF2B5EF4-FFF2-40B4-BE49-F238E27FC236}">
                  <a16:creationId xmlns:a16="http://schemas.microsoft.com/office/drawing/2014/main" id="{B68BBB18-E22C-5A40-B9BD-8EACFA3A879E}"/>
                </a:ext>
              </a:extLst>
            </p:cNvPr>
            <p:cNvSpPr/>
            <p:nvPr/>
          </p:nvSpPr>
          <p:spPr>
            <a:xfrm>
              <a:off x="-934258" y="3309569"/>
              <a:ext cx="1122069" cy="2649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284" name="Graphic 11" descr="Money">
              <a:extLst>
                <a:ext uri="{FF2B5EF4-FFF2-40B4-BE49-F238E27FC236}">
                  <a16:creationId xmlns:a16="http://schemas.microsoft.com/office/drawing/2014/main" id="{5E27134E-668B-4047-BD03-C924EA32CFBD}"/>
                </a:ext>
              </a:extLst>
            </p:cNvPr>
            <p:cNvGrpSpPr>
              <a:grpSpLocks noChangeAspect="1"/>
            </p:cNvGrpSpPr>
            <p:nvPr/>
          </p:nvGrpSpPr>
          <p:grpSpPr>
            <a:xfrm>
              <a:off x="-924078" y="2264731"/>
              <a:ext cx="545450" cy="247932"/>
              <a:chOff x="4004844" y="3277896"/>
              <a:chExt cx="838200" cy="381000"/>
            </a:xfrm>
            <a:solidFill>
              <a:srgbClr val="FFFFFF">
                <a:alpha val="50196"/>
              </a:srgbClr>
            </a:solidFill>
          </p:grpSpPr>
          <p:sp>
            <p:nvSpPr>
              <p:cNvPr id="330" name="Freeform: Shape 140">
                <a:extLst>
                  <a:ext uri="{FF2B5EF4-FFF2-40B4-BE49-F238E27FC236}">
                    <a16:creationId xmlns:a16="http://schemas.microsoft.com/office/drawing/2014/main" id="{5A58016F-ED26-6E4E-A85F-A8A7C35B1477}"/>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331" name="Freeform: Shape 141">
                <a:extLst>
                  <a:ext uri="{FF2B5EF4-FFF2-40B4-BE49-F238E27FC236}">
                    <a16:creationId xmlns:a16="http://schemas.microsoft.com/office/drawing/2014/main" id="{5A065675-17EB-3D43-AB2B-CB11C61B7575}"/>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332" name="Freeform: Shape 142">
                <a:extLst>
                  <a:ext uri="{FF2B5EF4-FFF2-40B4-BE49-F238E27FC236}">
                    <a16:creationId xmlns:a16="http://schemas.microsoft.com/office/drawing/2014/main" id="{B12D3107-8D7F-FC41-A8AA-4781907DC16A}"/>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333" name="Freeform: Shape 143">
                <a:extLst>
                  <a:ext uri="{FF2B5EF4-FFF2-40B4-BE49-F238E27FC236}">
                    <a16:creationId xmlns:a16="http://schemas.microsoft.com/office/drawing/2014/main" id="{7F4D6920-D720-A74F-A63C-94FFC4CF79A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285" name="Graphic 11" descr="Money">
              <a:extLst>
                <a:ext uri="{FF2B5EF4-FFF2-40B4-BE49-F238E27FC236}">
                  <a16:creationId xmlns:a16="http://schemas.microsoft.com/office/drawing/2014/main" id="{83A8001E-797A-EB4A-9AA3-094DC6278591}"/>
                </a:ext>
              </a:extLst>
            </p:cNvPr>
            <p:cNvGrpSpPr>
              <a:grpSpLocks noChangeAspect="1"/>
            </p:cNvGrpSpPr>
            <p:nvPr/>
          </p:nvGrpSpPr>
          <p:grpSpPr>
            <a:xfrm>
              <a:off x="-924078" y="2526468"/>
              <a:ext cx="545450" cy="247932"/>
              <a:chOff x="4004844" y="3277896"/>
              <a:chExt cx="838200" cy="381000"/>
            </a:xfrm>
            <a:solidFill>
              <a:srgbClr val="FFFFFF">
                <a:alpha val="50196"/>
              </a:srgbClr>
            </a:solidFill>
          </p:grpSpPr>
          <p:sp>
            <p:nvSpPr>
              <p:cNvPr id="326" name="Freeform: Shape 136">
                <a:extLst>
                  <a:ext uri="{FF2B5EF4-FFF2-40B4-BE49-F238E27FC236}">
                    <a16:creationId xmlns:a16="http://schemas.microsoft.com/office/drawing/2014/main" id="{73EE5A01-6BF6-4748-9796-D9DDD1320FA3}"/>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327" name="Freeform: Shape 137">
                <a:extLst>
                  <a:ext uri="{FF2B5EF4-FFF2-40B4-BE49-F238E27FC236}">
                    <a16:creationId xmlns:a16="http://schemas.microsoft.com/office/drawing/2014/main" id="{A285341D-A2CB-D34F-B027-2EF2AF22DDEC}"/>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328" name="Freeform: Shape 138">
                <a:extLst>
                  <a:ext uri="{FF2B5EF4-FFF2-40B4-BE49-F238E27FC236}">
                    <a16:creationId xmlns:a16="http://schemas.microsoft.com/office/drawing/2014/main" id="{E03A8A54-FE1F-FA45-85B5-BCCFFB53483E}"/>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329" name="Freeform: Shape 139">
                <a:extLst>
                  <a:ext uri="{FF2B5EF4-FFF2-40B4-BE49-F238E27FC236}">
                    <a16:creationId xmlns:a16="http://schemas.microsoft.com/office/drawing/2014/main" id="{0623E66D-FB0B-D84E-AD21-58F8D308D03C}"/>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286" name="Graphic 11" descr="Money">
              <a:extLst>
                <a:ext uri="{FF2B5EF4-FFF2-40B4-BE49-F238E27FC236}">
                  <a16:creationId xmlns:a16="http://schemas.microsoft.com/office/drawing/2014/main" id="{2BDACE36-4B94-864E-84B5-3F61EF52A7D3}"/>
                </a:ext>
              </a:extLst>
            </p:cNvPr>
            <p:cNvGrpSpPr>
              <a:grpSpLocks noChangeAspect="1"/>
            </p:cNvGrpSpPr>
            <p:nvPr/>
          </p:nvGrpSpPr>
          <p:grpSpPr>
            <a:xfrm>
              <a:off x="-924078" y="2788204"/>
              <a:ext cx="545450" cy="247932"/>
              <a:chOff x="4004844" y="3277896"/>
              <a:chExt cx="838200" cy="381000"/>
            </a:xfrm>
            <a:solidFill>
              <a:srgbClr val="FFFFFF">
                <a:alpha val="50196"/>
              </a:srgbClr>
            </a:solidFill>
          </p:grpSpPr>
          <p:sp>
            <p:nvSpPr>
              <p:cNvPr id="322" name="Freeform: Shape 132">
                <a:extLst>
                  <a:ext uri="{FF2B5EF4-FFF2-40B4-BE49-F238E27FC236}">
                    <a16:creationId xmlns:a16="http://schemas.microsoft.com/office/drawing/2014/main" id="{EB2CAC5D-B8CA-B745-A01C-41B128370C33}"/>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323" name="Freeform: Shape 133">
                <a:extLst>
                  <a:ext uri="{FF2B5EF4-FFF2-40B4-BE49-F238E27FC236}">
                    <a16:creationId xmlns:a16="http://schemas.microsoft.com/office/drawing/2014/main" id="{CD22DF84-9FAC-4B4F-8CF9-CFA077D625D4}"/>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324" name="Freeform: Shape 134">
                <a:extLst>
                  <a:ext uri="{FF2B5EF4-FFF2-40B4-BE49-F238E27FC236}">
                    <a16:creationId xmlns:a16="http://schemas.microsoft.com/office/drawing/2014/main" id="{8C182155-E85C-2540-9AAE-A34ABA152A01}"/>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325" name="Freeform: Shape 135">
                <a:extLst>
                  <a:ext uri="{FF2B5EF4-FFF2-40B4-BE49-F238E27FC236}">
                    <a16:creationId xmlns:a16="http://schemas.microsoft.com/office/drawing/2014/main" id="{D23975BB-5273-7E4F-AF5B-7896240A291F}"/>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287" name="Graphic 11" descr="Money">
              <a:extLst>
                <a:ext uri="{FF2B5EF4-FFF2-40B4-BE49-F238E27FC236}">
                  <a16:creationId xmlns:a16="http://schemas.microsoft.com/office/drawing/2014/main" id="{94ADD116-CA97-2742-AC65-2D752CCBEBEB}"/>
                </a:ext>
              </a:extLst>
            </p:cNvPr>
            <p:cNvGrpSpPr>
              <a:grpSpLocks noChangeAspect="1"/>
            </p:cNvGrpSpPr>
            <p:nvPr/>
          </p:nvGrpSpPr>
          <p:grpSpPr>
            <a:xfrm>
              <a:off x="-924078" y="3049941"/>
              <a:ext cx="545450" cy="247932"/>
              <a:chOff x="4004844" y="3277896"/>
              <a:chExt cx="838200" cy="381000"/>
            </a:xfrm>
            <a:solidFill>
              <a:srgbClr val="FFFFFF">
                <a:alpha val="50196"/>
              </a:srgbClr>
            </a:solidFill>
          </p:grpSpPr>
          <p:sp>
            <p:nvSpPr>
              <p:cNvPr id="318" name="Freeform: Shape 128">
                <a:extLst>
                  <a:ext uri="{FF2B5EF4-FFF2-40B4-BE49-F238E27FC236}">
                    <a16:creationId xmlns:a16="http://schemas.microsoft.com/office/drawing/2014/main" id="{9F61BA1D-CE82-4941-BE78-E363E241663D}"/>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319" name="Freeform: Shape 129">
                <a:extLst>
                  <a:ext uri="{FF2B5EF4-FFF2-40B4-BE49-F238E27FC236}">
                    <a16:creationId xmlns:a16="http://schemas.microsoft.com/office/drawing/2014/main" id="{76EEA6A1-A33F-CC40-B8C0-02FF2632E670}"/>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320" name="Freeform: Shape 130">
                <a:extLst>
                  <a:ext uri="{FF2B5EF4-FFF2-40B4-BE49-F238E27FC236}">
                    <a16:creationId xmlns:a16="http://schemas.microsoft.com/office/drawing/2014/main" id="{29CAFE92-6441-FB46-A96D-012F8AE5ADD8}"/>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321" name="Freeform: Shape 131">
                <a:extLst>
                  <a:ext uri="{FF2B5EF4-FFF2-40B4-BE49-F238E27FC236}">
                    <a16:creationId xmlns:a16="http://schemas.microsoft.com/office/drawing/2014/main" id="{CA1E631A-FB14-5341-A820-7F3D1D1D4CBE}"/>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288" name="Graphic 11" descr="Money">
              <a:extLst>
                <a:ext uri="{FF2B5EF4-FFF2-40B4-BE49-F238E27FC236}">
                  <a16:creationId xmlns:a16="http://schemas.microsoft.com/office/drawing/2014/main" id="{D09FDBBB-6B3C-6241-9A27-6054434ED37B}"/>
                </a:ext>
              </a:extLst>
            </p:cNvPr>
            <p:cNvGrpSpPr>
              <a:grpSpLocks noChangeAspect="1"/>
            </p:cNvGrpSpPr>
            <p:nvPr/>
          </p:nvGrpSpPr>
          <p:grpSpPr>
            <a:xfrm>
              <a:off x="-924078" y="3311677"/>
              <a:ext cx="545450" cy="247932"/>
              <a:chOff x="4004844" y="3277896"/>
              <a:chExt cx="838200" cy="381000"/>
            </a:xfrm>
            <a:solidFill>
              <a:srgbClr val="FFFFFF">
                <a:alpha val="50196"/>
              </a:srgbClr>
            </a:solidFill>
          </p:grpSpPr>
          <p:sp>
            <p:nvSpPr>
              <p:cNvPr id="314" name="Freeform: Shape 124">
                <a:extLst>
                  <a:ext uri="{FF2B5EF4-FFF2-40B4-BE49-F238E27FC236}">
                    <a16:creationId xmlns:a16="http://schemas.microsoft.com/office/drawing/2014/main" id="{9F36B830-2B70-EA48-9D68-094A0AE5219F}"/>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315" name="Freeform: Shape 125">
                <a:extLst>
                  <a:ext uri="{FF2B5EF4-FFF2-40B4-BE49-F238E27FC236}">
                    <a16:creationId xmlns:a16="http://schemas.microsoft.com/office/drawing/2014/main" id="{1FE4DD93-0285-5F4E-BCB7-8DE2B425D986}"/>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316" name="Freeform: Shape 126">
                <a:extLst>
                  <a:ext uri="{FF2B5EF4-FFF2-40B4-BE49-F238E27FC236}">
                    <a16:creationId xmlns:a16="http://schemas.microsoft.com/office/drawing/2014/main" id="{212F0868-9C9D-3B45-97C3-0F98E6F7238B}"/>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317" name="Freeform: Shape 127">
                <a:extLst>
                  <a:ext uri="{FF2B5EF4-FFF2-40B4-BE49-F238E27FC236}">
                    <a16:creationId xmlns:a16="http://schemas.microsoft.com/office/drawing/2014/main" id="{6CDCF3B4-F403-DA40-86F5-B4CD61DA8F3C}"/>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289" name="Graphic 11" descr="Money">
              <a:extLst>
                <a:ext uri="{FF2B5EF4-FFF2-40B4-BE49-F238E27FC236}">
                  <a16:creationId xmlns:a16="http://schemas.microsoft.com/office/drawing/2014/main" id="{0DCAB781-CF52-604B-8F19-701AF2F51042}"/>
                </a:ext>
              </a:extLst>
            </p:cNvPr>
            <p:cNvGrpSpPr>
              <a:grpSpLocks noChangeAspect="1"/>
            </p:cNvGrpSpPr>
            <p:nvPr/>
          </p:nvGrpSpPr>
          <p:grpSpPr>
            <a:xfrm>
              <a:off x="-367816" y="2264731"/>
              <a:ext cx="545450" cy="247932"/>
              <a:chOff x="4004844" y="3277896"/>
              <a:chExt cx="838200" cy="381000"/>
            </a:xfrm>
            <a:solidFill>
              <a:srgbClr val="FFFFFF">
                <a:alpha val="50196"/>
              </a:srgbClr>
            </a:solidFill>
          </p:grpSpPr>
          <p:sp>
            <p:nvSpPr>
              <p:cNvPr id="310" name="Freeform: Shape 120">
                <a:extLst>
                  <a:ext uri="{FF2B5EF4-FFF2-40B4-BE49-F238E27FC236}">
                    <a16:creationId xmlns:a16="http://schemas.microsoft.com/office/drawing/2014/main" id="{07AAC89A-574E-AB46-AB34-351AA168C37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311" name="Freeform: Shape 121">
                <a:extLst>
                  <a:ext uri="{FF2B5EF4-FFF2-40B4-BE49-F238E27FC236}">
                    <a16:creationId xmlns:a16="http://schemas.microsoft.com/office/drawing/2014/main" id="{DCF90B4B-9FE9-8545-AB00-7EB717DC6ED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312" name="Freeform: Shape 122">
                <a:extLst>
                  <a:ext uri="{FF2B5EF4-FFF2-40B4-BE49-F238E27FC236}">
                    <a16:creationId xmlns:a16="http://schemas.microsoft.com/office/drawing/2014/main" id="{A93DBF73-1542-FB4B-828F-AB5A18E6CF0B}"/>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313" name="Freeform: Shape 123">
                <a:extLst>
                  <a:ext uri="{FF2B5EF4-FFF2-40B4-BE49-F238E27FC236}">
                    <a16:creationId xmlns:a16="http://schemas.microsoft.com/office/drawing/2014/main" id="{5A479A35-705A-5C41-AB66-6CBCB6F66455}"/>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290" name="Graphic 11" descr="Money">
              <a:extLst>
                <a:ext uri="{FF2B5EF4-FFF2-40B4-BE49-F238E27FC236}">
                  <a16:creationId xmlns:a16="http://schemas.microsoft.com/office/drawing/2014/main" id="{EC9F8D67-F18C-7F48-8D4C-B549A97A5255}"/>
                </a:ext>
              </a:extLst>
            </p:cNvPr>
            <p:cNvGrpSpPr>
              <a:grpSpLocks noChangeAspect="1"/>
            </p:cNvGrpSpPr>
            <p:nvPr/>
          </p:nvGrpSpPr>
          <p:grpSpPr>
            <a:xfrm>
              <a:off x="-367816" y="2526468"/>
              <a:ext cx="545450" cy="247932"/>
              <a:chOff x="4004844" y="3277896"/>
              <a:chExt cx="838200" cy="381000"/>
            </a:xfrm>
            <a:solidFill>
              <a:srgbClr val="FFFFFF">
                <a:alpha val="50196"/>
              </a:srgbClr>
            </a:solidFill>
          </p:grpSpPr>
          <p:sp>
            <p:nvSpPr>
              <p:cNvPr id="306" name="Freeform: Shape 116">
                <a:extLst>
                  <a:ext uri="{FF2B5EF4-FFF2-40B4-BE49-F238E27FC236}">
                    <a16:creationId xmlns:a16="http://schemas.microsoft.com/office/drawing/2014/main" id="{97FAE9DD-CE7F-C347-8C18-77EC3BA3229E}"/>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307" name="Freeform: Shape 117">
                <a:extLst>
                  <a:ext uri="{FF2B5EF4-FFF2-40B4-BE49-F238E27FC236}">
                    <a16:creationId xmlns:a16="http://schemas.microsoft.com/office/drawing/2014/main" id="{63803A52-2DD5-BD49-A3F9-14A5E1EB54E5}"/>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308" name="Freeform: Shape 118">
                <a:extLst>
                  <a:ext uri="{FF2B5EF4-FFF2-40B4-BE49-F238E27FC236}">
                    <a16:creationId xmlns:a16="http://schemas.microsoft.com/office/drawing/2014/main" id="{33F443D5-4634-8847-98EA-2C07C2B00EBB}"/>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309" name="Freeform: Shape 119">
                <a:extLst>
                  <a:ext uri="{FF2B5EF4-FFF2-40B4-BE49-F238E27FC236}">
                    <a16:creationId xmlns:a16="http://schemas.microsoft.com/office/drawing/2014/main" id="{8949D3D4-A57E-7D42-AAFA-3E9B6ACBDC34}"/>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291" name="Graphic 11" descr="Money">
              <a:extLst>
                <a:ext uri="{FF2B5EF4-FFF2-40B4-BE49-F238E27FC236}">
                  <a16:creationId xmlns:a16="http://schemas.microsoft.com/office/drawing/2014/main" id="{96264CCE-1DCA-1D43-A2AD-083161592044}"/>
                </a:ext>
              </a:extLst>
            </p:cNvPr>
            <p:cNvGrpSpPr>
              <a:grpSpLocks noChangeAspect="1"/>
            </p:cNvGrpSpPr>
            <p:nvPr/>
          </p:nvGrpSpPr>
          <p:grpSpPr>
            <a:xfrm>
              <a:off x="-367816" y="2788204"/>
              <a:ext cx="545450" cy="247932"/>
              <a:chOff x="4004844" y="3277896"/>
              <a:chExt cx="838200" cy="381000"/>
            </a:xfrm>
            <a:solidFill>
              <a:srgbClr val="FFFFFF">
                <a:alpha val="50196"/>
              </a:srgbClr>
            </a:solidFill>
          </p:grpSpPr>
          <p:sp>
            <p:nvSpPr>
              <p:cNvPr id="302" name="Freeform: Shape 112">
                <a:extLst>
                  <a:ext uri="{FF2B5EF4-FFF2-40B4-BE49-F238E27FC236}">
                    <a16:creationId xmlns:a16="http://schemas.microsoft.com/office/drawing/2014/main" id="{A8F08FF4-109F-A74F-8F8A-349B2DDF7F79}"/>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303" name="Freeform: Shape 113">
                <a:extLst>
                  <a:ext uri="{FF2B5EF4-FFF2-40B4-BE49-F238E27FC236}">
                    <a16:creationId xmlns:a16="http://schemas.microsoft.com/office/drawing/2014/main" id="{D95CFDF5-C3B7-4542-B49B-3B22EB8155A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304" name="Freeform: Shape 114">
                <a:extLst>
                  <a:ext uri="{FF2B5EF4-FFF2-40B4-BE49-F238E27FC236}">
                    <a16:creationId xmlns:a16="http://schemas.microsoft.com/office/drawing/2014/main" id="{9F2B801B-8BC9-6840-8ACF-30FE80F0C4A4}"/>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305" name="Freeform: Shape 115">
                <a:extLst>
                  <a:ext uri="{FF2B5EF4-FFF2-40B4-BE49-F238E27FC236}">
                    <a16:creationId xmlns:a16="http://schemas.microsoft.com/office/drawing/2014/main" id="{E8269178-BB3F-584B-85AE-27314BA1A74E}"/>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sp>
          <p:nvSpPr>
            <p:cNvPr id="334" name="STATE BG1">
              <a:extLst>
                <a:ext uri="{FF2B5EF4-FFF2-40B4-BE49-F238E27FC236}">
                  <a16:creationId xmlns:a16="http://schemas.microsoft.com/office/drawing/2014/main" id="{831B20EF-019D-3041-9E8E-74250757A835}"/>
                </a:ext>
              </a:extLst>
            </p:cNvPr>
            <p:cNvSpPr/>
            <p:nvPr/>
          </p:nvSpPr>
          <p:spPr>
            <a:xfrm>
              <a:off x="-378628" y="3048941"/>
              <a:ext cx="566439" cy="2649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292" name="Graphic 11" descr="Money">
              <a:extLst>
                <a:ext uri="{FF2B5EF4-FFF2-40B4-BE49-F238E27FC236}">
                  <a16:creationId xmlns:a16="http://schemas.microsoft.com/office/drawing/2014/main" id="{E9C86D9A-5084-904E-A5D0-9934E44D78D5}"/>
                </a:ext>
              </a:extLst>
            </p:cNvPr>
            <p:cNvGrpSpPr>
              <a:grpSpLocks noChangeAspect="1"/>
            </p:cNvGrpSpPr>
            <p:nvPr/>
          </p:nvGrpSpPr>
          <p:grpSpPr>
            <a:xfrm>
              <a:off x="-367816" y="3049941"/>
              <a:ext cx="545450" cy="247932"/>
              <a:chOff x="4004844" y="3277896"/>
              <a:chExt cx="838200" cy="381000"/>
            </a:xfrm>
            <a:solidFill>
              <a:srgbClr val="FFFFFF">
                <a:alpha val="50196"/>
              </a:srgbClr>
            </a:solidFill>
          </p:grpSpPr>
          <p:sp>
            <p:nvSpPr>
              <p:cNvPr id="298" name="Freeform: Shape 108">
                <a:extLst>
                  <a:ext uri="{FF2B5EF4-FFF2-40B4-BE49-F238E27FC236}">
                    <a16:creationId xmlns:a16="http://schemas.microsoft.com/office/drawing/2014/main" id="{33EB3DE2-2EAE-B541-9276-4D6E8A5A2B79}"/>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299" name="Freeform: Shape 109">
                <a:extLst>
                  <a:ext uri="{FF2B5EF4-FFF2-40B4-BE49-F238E27FC236}">
                    <a16:creationId xmlns:a16="http://schemas.microsoft.com/office/drawing/2014/main" id="{CA318467-B0B5-8B43-97F1-1F35C2B1CF48}"/>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300" name="Freeform: Shape 110">
                <a:extLst>
                  <a:ext uri="{FF2B5EF4-FFF2-40B4-BE49-F238E27FC236}">
                    <a16:creationId xmlns:a16="http://schemas.microsoft.com/office/drawing/2014/main" id="{83B3E18B-7CB5-6B44-BCAA-4641990F9A6F}"/>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301" name="Freeform: Shape 111">
                <a:extLst>
                  <a:ext uri="{FF2B5EF4-FFF2-40B4-BE49-F238E27FC236}">
                    <a16:creationId xmlns:a16="http://schemas.microsoft.com/office/drawing/2014/main" id="{35E5B0B9-232A-6A46-9343-6F3F0BE472BD}"/>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nvGrpSpPr>
            <p:cNvPr id="293" name="Graphic 11" descr="Money">
              <a:extLst>
                <a:ext uri="{FF2B5EF4-FFF2-40B4-BE49-F238E27FC236}">
                  <a16:creationId xmlns:a16="http://schemas.microsoft.com/office/drawing/2014/main" id="{88A42FF4-7478-E24D-A747-A3AEA64588E2}"/>
                </a:ext>
              </a:extLst>
            </p:cNvPr>
            <p:cNvGrpSpPr>
              <a:grpSpLocks noChangeAspect="1"/>
            </p:cNvGrpSpPr>
            <p:nvPr/>
          </p:nvGrpSpPr>
          <p:grpSpPr>
            <a:xfrm>
              <a:off x="-367816" y="3311677"/>
              <a:ext cx="545450" cy="247932"/>
              <a:chOff x="4004844" y="3277896"/>
              <a:chExt cx="838200" cy="381000"/>
            </a:xfrm>
            <a:solidFill>
              <a:srgbClr val="FFFFFF">
                <a:alpha val="50196"/>
              </a:srgbClr>
            </a:solidFill>
          </p:grpSpPr>
          <p:sp>
            <p:nvSpPr>
              <p:cNvPr id="294" name="Freeform: Shape 104">
                <a:extLst>
                  <a:ext uri="{FF2B5EF4-FFF2-40B4-BE49-F238E27FC236}">
                    <a16:creationId xmlns:a16="http://schemas.microsoft.com/office/drawing/2014/main" id="{C1384ADA-0036-C841-9485-065985315F9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mn-lt"/>
                </a:endParaRPr>
              </a:p>
            </p:txBody>
          </p:sp>
          <p:sp>
            <p:nvSpPr>
              <p:cNvPr id="295" name="Freeform: Shape 105">
                <a:extLst>
                  <a:ext uri="{FF2B5EF4-FFF2-40B4-BE49-F238E27FC236}">
                    <a16:creationId xmlns:a16="http://schemas.microsoft.com/office/drawing/2014/main" id="{BD3CA829-78C3-6441-B33F-8DD6784F83E5}"/>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mn-lt"/>
                </a:endParaRPr>
              </a:p>
            </p:txBody>
          </p:sp>
          <p:sp>
            <p:nvSpPr>
              <p:cNvPr id="296" name="Freeform: Shape 106">
                <a:extLst>
                  <a:ext uri="{FF2B5EF4-FFF2-40B4-BE49-F238E27FC236}">
                    <a16:creationId xmlns:a16="http://schemas.microsoft.com/office/drawing/2014/main" id="{E3149BA2-023F-4943-BA6A-D647FEA53C07}"/>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sp>
            <p:nvSpPr>
              <p:cNvPr id="297" name="Freeform: Shape 107">
                <a:extLst>
                  <a:ext uri="{FF2B5EF4-FFF2-40B4-BE49-F238E27FC236}">
                    <a16:creationId xmlns:a16="http://schemas.microsoft.com/office/drawing/2014/main" id="{30C1862D-D78D-5C4B-AA42-3787EB9D33F0}"/>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mn-lt"/>
                </a:endParaRPr>
              </a:p>
            </p:txBody>
          </p:sp>
        </p:grpSp>
      </p:grpSp>
      <p:grpSp>
        <p:nvGrpSpPr>
          <p:cNvPr id="17" name="Group 16">
            <a:extLst>
              <a:ext uri="{FF2B5EF4-FFF2-40B4-BE49-F238E27FC236}">
                <a16:creationId xmlns:a16="http://schemas.microsoft.com/office/drawing/2014/main" id="{C1E797E0-D691-478E-BC4C-0D3F8778BAFD}"/>
              </a:ext>
            </a:extLst>
          </p:cNvPr>
          <p:cNvGrpSpPr/>
          <p:nvPr/>
        </p:nvGrpSpPr>
        <p:grpSpPr>
          <a:xfrm>
            <a:off x="844715" y="4727010"/>
            <a:ext cx="4758188" cy="494593"/>
            <a:chOff x="525146" y="4575361"/>
            <a:chExt cx="4758188" cy="494593"/>
          </a:xfrm>
        </p:grpSpPr>
        <p:sp>
          <p:nvSpPr>
            <p:cNvPr id="6" name="Rectangle 5">
              <a:extLst>
                <a:ext uri="{FF2B5EF4-FFF2-40B4-BE49-F238E27FC236}">
                  <a16:creationId xmlns:a16="http://schemas.microsoft.com/office/drawing/2014/main" id="{78D20597-D0EE-46F2-BC42-81EFF87B041E}"/>
                </a:ext>
              </a:extLst>
            </p:cNvPr>
            <p:cNvSpPr/>
            <p:nvPr/>
          </p:nvSpPr>
          <p:spPr>
            <a:xfrm>
              <a:off x="525146" y="4575361"/>
              <a:ext cx="4758188" cy="494593"/>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53945994-F48B-43AB-A0F0-E2DD1990DF07}"/>
                </a:ext>
              </a:extLst>
            </p:cNvPr>
            <p:cNvGrpSpPr/>
            <p:nvPr/>
          </p:nvGrpSpPr>
          <p:grpSpPr>
            <a:xfrm>
              <a:off x="627123" y="4635589"/>
              <a:ext cx="4643353" cy="374136"/>
              <a:chOff x="677093" y="4635589"/>
              <a:chExt cx="4643353" cy="374136"/>
            </a:xfrm>
          </p:grpSpPr>
          <p:sp>
            <p:nvSpPr>
              <p:cNvPr id="57349" name="TextBox 57348">
                <a:extLst>
                  <a:ext uri="{FF2B5EF4-FFF2-40B4-BE49-F238E27FC236}">
                    <a16:creationId xmlns:a16="http://schemas.microsoft.com/office/drawing/2014/main" id="{7945B720-090F-4ABE-BBE8-1B030B844E9E}"/>
                  </a:ext>
                </a:extLst>
              </p:cNvPr>
              <p:cNvSpPr txBox="1"/>
              <p:nvPr/>
            </p:nvSpPr>
            <p:spPr>
              <a:xfrm>
                <a:off x="1333482" y="4707241"/>
                <a:ext cx="247184" cy="230832"/>
              </a:xfrm>
              <a:prstGeom prst="rect">
                <a:avLst/>
              </a:prstGeom>
              <a:noFill/>
            </p:spPr>
            <p:txBody>
              <a:bodyPr wrap="none" rtlCol="0">
                <a:spAutoFit/>
              </a:bodyPr>
              <a:lstStyle/>
              <a:p>
                <a:r>
                  <a:rPr lang="en-US" sz="900" b="1" dirty="0">
                    <a:latin typeface="+mn-lt"/>
                  </a:rPr>
                  <a:t>=</a:t>
                </a:r>
              </a:p>
            </p:txBody>
          </p:sp>
          <p:sp>
            <p:nvSpPr>
              <p:cNvPr id="203" name="TextBox 202">
                <a:extLst>
                  <a:ext uri="{FF2B5EF4-FFF2-40B4-BE49-F238E27FC236}">
                    <a16:creationId xmlns:a16="http://schemas.microsoft.com/office/drawing/2014/main" id="{A295ED0C-813F-4190-AC1E-BDFB47B82010}"/>
                  </a:ext>
                </a:extLst>
              </p:cNvPr>
              <p:cNvSpPr txBox="1"/>
              <p:nvPr/>
            </p:nvSpPr>
            <p:spPr>
              <a:xfrm>
                <a:off x="1792223" y="4707241"/>
                <a:ext cx="1112805" cy="230832"/>
              </a:xfrm>
              <a:prstGeom prst="rect">
                <a:avLst/>
              </a:prstGeom>
              <a:noFill/>
            </p:spPr>
            <p:txBody>
              <a:bodyPr wrap="none" rtlCol="0">
                <a:spAutoFit/>
              </a:bodyPr>
              <a:lstStyle/>
              <a:p>
                <a:r>
                  <a:rPr lang="en-US" sz="900" b="1" cap="all" dirty="0">
                    <a:latin typeface="+mn-lt"/>
                  </a:rPr>
                  <a:t>Federal funds </a:t>
                </a:r>
              </a:p>
            </p:txBody>
          </p:sp>
          <p:grpSp>
            <p:nvGrpSpPr>
              <p:cNvPr id="57351" name="Group 57350">
                <a:extLst>
                  <a:ext uri="{FF2B5EF4-FFF2-40B4-BE49-F238E27FC236}">
                    <a16:creationId xmlns:a16="http://schemas.microsoft.com/office/drawing/2014/main" id="{65FE1670-370B-483A-A779-97417780C12A}"/>
                  </a:ext>
                </a:extLst>
              </p:cNvPr>
              <p:cNvGrpSpPr/>
              <p:nvPr/>
            </p:nvGrpSpPr>
            <p:grpSpPr>
              <a:xfrm>
                <a:off x="677093" y="4667997"/>
                <a:ext cx="667512" cy="309321"/>
                <a:chOff x="-1035767" y="3523377"/>
                <a:chExt cx="667512" cy="309321"/>
              </a:xfrm>
            </p:grpSpPr>
            <p:sp>
              <p:nvSpPr>
                <p:cNvPr id="205" name="FEDERAL BG2">
                  <a:extLst>
                    <a:ext uri="{FF2B5EF4-FFF2-40B4-BE49-F238E27FC236}">
                      <a16:creationId xmlns:a16="http://schemas.microsoft.com/office/drawing/2014/main" id="{3950E595-6898-4E0E-B0E3-4FD143330A82}"/>
                    </a:ext>
                  </a:extLst>
                </p:cNvPr>
                <p:cNvSpPr/>
                <p:nvPr/>
              </p:nvSpPr>
              <p:spPr>
                <a:xfrm>
                  <a:off x="-1035767" y="3523377"/>
                  <a:ext cx="667512" cy="3093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208" name="Graphic 11" descr="Money">
                  <a:extLst>
                    <a:ext uri="{FF2B5EF4-FFF2-40B4-BE49-F238E27FC236}">
                      <a16:creationId xmlns:a16="http://schemas.microsoft.com/office/drawing/2014/main" id="{22288A91-F544-4EE3-94BC-FF943F6FB657}"/>
                    </a:ext>
                  </a:extLst>
                </p:cNvPr>
                <p:cNvGrpSpPr>
                  <a:grpSpLocks noChangeAspect="1"/>
                </p:cNvGrpSpPr>
                <p:nvPr/>
              </p:nvGrpSpPr>
              <p:grpSpPr>
                <a:xfrm>
                  <a:off x="-1022051" y="3532565"/>
                  <a:ext cx="640080" cy="290945"/>
                  <a:chOff x="4004844" y="3277896"/>
                  <a:chExt cx="838200" cy="381000"/>
                </a:xfrm>
                <a:solidFill>
                  <a:srgbClr val="FFFFFF">
                    <a:alpha val="50196"/>
                  </a:srgbClr>
                </a:solidFill>
              </p:grpSpPr>
              <p:sp>
                <p:nvSpPr>
                  <p:cNvPr id="254" name="Freeform: Shape 253">
                    <a:extLst>
                      <a:ext uri="{FF2B5EF4-FFF2-40B4-BE49-F238E27FC236}">
                        <a16:creationId xmlns:a16="http://schemas.microsoft.com/office/drawing/2014/main" id="{B0AEEB17-07F1-411E-99BD-129F214DEC6A}"/>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900" dirty="0">
                      <a:latin typeface="+mn-lt"/>
                    </a:endParaRPr>
                  </a:p>
                </p:txBody>
              </p:sp>
              <p:sp>
                <p:nvSpPr>
                  <p:cNvPr id="255" name="Freeform: Shape 254">
                    <a:extLst>
                      <a:ext uri="{FF2B5EF4-FFF2-40B4-BE49-F238E27FC236}">
                        <a16:creationId xmlns:a16="http://schemas.microsoft.com/office/drawing/2014/main" id="{418003EC-5C15-429D-8664-161EF75DBA8C}"/>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900" dirty="0">
                      <a:latin typeface="+mn-lt"/>
                    </a:endParaRPr>
                  </a:p>
                </p:txBody>
              </p:sp>
              <p:sp>
                <p:nvSpPr>
                  <p:cNvPr id="256" name="Freeform: Shape 255">
                    <a:extLst>
                      <a:ext uri="{FF2B5EF4-FFF2-40B4-BE49-F238E27FC236}">
                        <a16:creationId xmlns:a16="http://schemas.microsoft.com/office/drawing/2014/main" id="{4443413B-3D0C-4178-8BA0-2A958491061C}"/>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900" dirty="0">
                      <a:latin typeface="+mn-lt"/>
                    </a:endParaRPr>
                  </a:p>
                </p:txBody>
              </p:sp>
              <p:sp>
                <p:nvSpPr>
                  <p:cNvPr id="257" name="Freeform: Shape 256">
                    <a:extLst>
                      <a:ext uri="{FF2B5EF4-FFF2-40B4-BE49-F238E27FC236}">
                        <a16:creationId xmlns:a16="http://schemas.microsoft.com/office/drawing/2014/main" id="{5F284873-D1BF-4EB9-B9FB-6F9A097E5D68}"/>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900" dirty="0">
                      <a:latin typeface="+mn-lt"/>
                    </a:endParaRPr>
                  </a:p>
                </p:txBody>
              </p:sp>
            </p:grpSp>
          </p:grpSp>
          <p:grpSp>
            <p:nvGrpSpPr>
              <p:cNvPr id="57353" name="Group 57352">
                <a:extLst>
                  <a:ext uri="{FF2B5EF4-FFF2-40B4-BE49-F238E27FC236}">
                    <a16:creationId xmlns:a16="http://schemas.microsoft.com/office/drawing/2014/main" id="{E3B2EA96-5592-4204-A767-679B72017D10}"/>
                  </a:ext>
                </a:extLst>
              </p:cNvPr>
              <p:cNvGrpSpPr/>
              <p:nvPr/>
            </p:nvGrpSpPr>
            <p:grpSpPr>
              <a:xfrm>
                <a:off x="3060081" y="4667997"/>
                <a:ext cx="2260365" cy="309321"/>
                <a:chOff x="4839450" y="5201622"/>
                <a:chExt cx="2260365" cy="309321"/>
              </a:xfrm>
            </p:grpSpPr>
            <p:sp>
              <p:nvSpPr>
                <p:cNvPr id="34" name="Freeform 5">
                  <a:extLst>
                    <a:ext uri="{FF2B5EF4-FFF2-40B4-BE49-F238E27FC236}">
                      <a16:creationId xmlns:a16="http://schemas.microsoft.com/office/drawing/2014/main" id="{FC9FAFF2-BBB3-424A-A3FB-A11BE5F42C5D}"/>
                    </a:ext>
                  </a:extLst>
                </p:cNvPr>
                <p:cNvSpPr>
                  <a:spLocks noChangeAspect="1"/>
                </p:cNvSpPr>
                <p:nvPr/>
              </p:nvSpPr>
              <p:spPr bwMode="auto">
                <a:xfrm>
                  <a:off x="5717803" y="5235866"/>
                  <a:ext cx="459262" cy="240833"/>
                </a:xfrm>
                <a:custGeom>
                  <a:avLst/>
                  <a:gdLst>
                    <a:gd name="T0" fmla="*/ 423 w 656"/>
                    <a:gd name="T1" fmla="*/ 0 h 344"/>
                    <a:gd name="T2" fmla="*/ 456 w 656"/>
                    <a:gd name="T3" fmla="*/ 128 h 344"/>
                    <a:gd name="T4" fmla="*/ 550 w 656"/>
                    <a:gd name="T5" fmla="*/ 237 h 344"/>
                    <a:gd name="T6" fmla="*/ 626 w 656"/>
                    <a:gd name="T7" fmla="*/ 221 h 344"/>
                    <a:gd name="T8" fmla="*/ 580 w 656"/>
                    <a:gd name="T9" fmla="*/ 139 h 344"/>
                    <a:gd name="T10" fmla="*/ 650 w 656"/>
                    <a:gd name="T11" fmla="*/ 177 h 344"/>
                    <a:gd name="T12" fmla="*/ 656 w 656"/>
                    <a:gd name="T13" fmla="*/ 248 h 344"/>
                    <a:gd name="T14" fmla="*/ 548 w 656"/>
                    <a:gd name="T15" fmla="*/ 322 h 344"/>
                    <a:gd name="T16" fmla="*/ 461 w 656"/>
                    <a:gd name="T17" fmla="*/ 344 h 344"/>
                    <a:gd name="T18" fmla="*/ 445 w 656"/>
                    <a:gd name="T19" fmla="*/ 308 h 344"/>
                    <a:gd name="T20" fmla="*/ 410 w 656"/>
                    <a:gd name="T21" fmla="*/ 289 h 344"/>
                    <a:gd name="T22" fmla="*/ 380 w 656"/>
                    <a:gd name="T23" fmla="*/ 229 h 344"/>
                    <a:gd name="T24" fmla="*/ 305 w 656"/>
                    <a:gd name="T25" fmla="*/ 254 h 344"/>
                    <a:gd name="T26" fmla="*/ 140 w 656"/>
                    <a:gd name="T27" fmla="*/ 292 h 344"/>
                    <a:gd name="T28" fmla="*/ 2 w 656"/>
                    <a:gd name="T29" fmla="*/ 322 h 344"/>
                    <a:gd name="T30" fmla="*/ 0 w 656"/>
                    <a:gd name="T31" fmla="*/ 147 h 344"/>
                    <a:gd name="T32" fmla="*/ 146 w 656"/>
                    <a:gd name="T33" fmla="*/ 112 h 344"/>
                    <a:gd name="T34" fmla="*/ 356 w 656"/>
                    <a:gd name="T35" fmla="*/ 57 h 344"/>
                    <a:gd name="T36" fmla="*/ 367 w 656"/>
                    <a:gd name="T37" fmla="*/ 27 h 344"/>
                    <a:gd name="T38" fmla="*/ 399 w 656"/>
                    <a:gd name="T39" fmla="*/ 3 h 344"/>
                    <a:gd name="T40" fmla="*/ 423 w 656"/>
                    <a:gd name="T41"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6" h="344">
                      <a:moveTo>
                        <a:pt x="423" y="0"/>
                      </a:moveTo>
                      <a:lnTo>
                        <a:pt x="456" y="128"/>
                      </a:lnTo>
                      <a:lnTo>
                        <a:pt x="550" y="237"/>
                      </a:lnTo>
                      <a:lnTo>
                        <a:pt x="626" y="221"/>
                      </a:lnTo>
                      <a:lnTo>
                        <a:pt x="580" y="139"/>
                      </a:lnTo>
                      <a:lnTo>
                        <a:pt x="650" y="177"/>
                      </a:lnTo>
                      <a:lnTo>
                        <a:pt x="656" y="248"/>
                      </a:lnTo>
                      <a:lnTo>
                        <a:pt x="548" y="322"/>
                      </a:lnTo>
                      <a:lnTo>
                        <a:pt x="461" y="344"/>
                      </a:lnTo>
                      <a:lnTo>
                        <a:pt x="445" y="308"/>
                      </a:lnTo>
                      <a:lnTo>
                        <a:pt x="410" y="289"/>
                      </a:lnTo>
                      <a:lnTo>
                        <a:pt x="380" y="229"/>
                      </a:lnTo>
                      <a:lnTo>
                        <a:pt x="305" y="254"/>
                      </a:lnTo>
                      <a:lnTo>
                        <a:pt x="140" y="292"/>
                      </a:lnTo>
                      <a:lnTo>
                        <a:pt x="2" y="322"/>
                      </a:lnTo>
                      <a:lnTo>
                        <a:pt x="0" y="147"/>
                      </a:lnTo>
                      <a:lnTo>
                        <a:pt x="146" y="112"/>
                      </a:lnTo>
                      <a:lnTo>
                        <a:pt x="356" y="57"/>
                      </a:lnTo>
                      <a:lnTo>
                        <a:pt x="367" y="27"/>
                      </a:lnTo>
                      <a:lnTo>
                        <a:pt x="399" y="3"/>
                      </a:lnTo>
                      <a:lnTo>
                        <a:pt x="423" y="0"/>
                      </a:lnTo>
                      <a:close/>
                    </a:path>
                  </a:pathLst>
                </a:custGeom>
                <a:solidFill>
                  <a:srgbClr val="C0C0C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latin typeface="+mn-lt"/>
                  </a:endParaRPr>
                </a:p>
              </p:txBody>
            </p:sp>
            <p:sp>
              <p:nvSpPr>
                <p:cNvPr id="260" name="TextBox 259">
                  <a:extLst>
                    <a:ext uri="{FF2B5EF4-FFF2-40B4-BE49-F238E27FC236}">
                      <a16:creationId xmlns:a16="http://schemas.microsoft.com/office/drawing/2014/main" id="{44E43DB5-6B8C-485E-A75A-83C7793F703B}"/>
                    </a:ext>
                  </a:extLst>
                </p:cNvPr>
                <p:cNvSpPr txBox="1"/>
                <p:nvPr/>
              </p:nvSpPr>
              <p:spPr>
                <a:xfrm>
                  <a:off x="5495839" y="5217783"/>
                  <a:ext cx="247184" cy="230832"/>
                </a:xfrm>
                <a:prstGeom prst="rect">
                  <a:avLst/>
                </a:prstGeom>
                <a:noFill/>
              </p:spPr>
              <p:txBody>
                <a:bodyPr wrap="none" rtlCol="0">
                  <a:spAutoFit/>
                </a:bodyPr>
                <a:lstStyle/>
                <a:p>
                  <a:r>
                    <a:rPr lang="en-US" sz="900" b="1" dirty="0">
                      <a:latin typeface="+mn-lt"/>
                    </a:rPr>
                    <a:t>=</a:t>
                  </a:r>
                </a:p>
              </p:txBody>
            </p:sp>
            <p:sp>
              <p:nvSpPr>
                <p:cNvPr id="261" name="TextBox 260">
                  <a:extLst>
                    <a:ext uri="{FF2B5EF4-FFF2-40B4-BE49-F238E27FC236}">
                      <a16:creationId xmlns:a16="http://schemas.microsoft.com/office/drawing/2014/main" id="{734B1B92-AC2B-49F5-9E6B-669861D5481A}"/>
                    </a:ext>
                  </a:extLst>
                </p:cNvPr>
                <p:cNvSpPr txBox="1"/>
                <p:nvPr/>
              </p:nvSpPr>
              <p:spPr>
                <a:xfrm>
                  <a:off x="6129678" y="5233172"/>
                  <a:ext cx="970137" cy="230832"/>
                </a:xfrm>
                <a:prstGeom prst="rect">
                  <a:avLst/>
                </a:prstGeom>
                <a:noFill/>
              </p:spPr>
              <p:txBody>
                <a:bodyPr wrap="none" rtlCol="0">
                  <a:spAutoFit/>
                </a:bodyPr>
                <a:lstStyle/>
                <a:p>
                  <a:r>
                    <a:rPr lang="en-US" sz="900" b="1" cap="all" dirty="0">
                      <a:latin typeface="+mn-lt"/>
                    </a:rPr>
                    <a:t>State funds </a:t>
                  </a:r>
                </a:p>
              </p:txBody>
            </p:sp>
            <p:grpSp>
              <p:nvGrpSpPr>
                <p:cNvPr id="262" name="Group 261">
                  <a:extLst>
                    <a:ext uri="{FF2B5EF4-FFF2-40B4-BE49-F238E27FC236}">
                      <a16:creationId xmlns:a16="http://schemas.microsoft.com/office/drawing/2014/main" id="{D2F7840D-C985-4A2C-8899-35C97EB21B92}"/>
                    </a:ext>
                  </a:extLst>
                </p:cNvPr>
                <p:cNvGrpSpPr/>
                <p:nvPr/>
              </p:nvGrpSpPr>
              <p:grpSpPr>
                <a:xfrm>
                  <a:off x="4839450" y="5201622"/>
                  <a:ext cx="667512" cy="309321"/>
                  <a:chOff x="-1035767" y="3523377"/>
                  <a:chExt cx="667512" cy="309321"/>
                </a:xfrm>
              </p:grpSpPr>
              <p:sp>
                <p:nvSpPr>
                  <p:cNvPr id="263" name="FEDERAL BG2">
                    <a:extLst>
                      <a:ext uri="{FF2B5EF4-FFF2-40B4-BE49-F238E27FC236}">
                        <a16:creationId xmlns:a16="http://schemas.microsoft.com/office/drawing/2014/main" id="{90D30F38-78FB-4CFC-A350-849F85C7F32F}"/>
                      </a:ext>
                    </a:extLst>
                  </p:cNvPr>
                  <p:cNvSpPr/>
                  <p:nvPr/>
                </p:nvSpPr>
                <p:spPr>
                  <a:xfrm>
                    <a:off x="-1035767" y="3523377"/>
                    <a:ext cx="667512" cy="309321"/>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264" name="Graphic 11" descr="Money">
                    <a:extLst>
                      <a:ext uri="{FF2B5EF4-FFF2-40B4-BE49-F238E27FC236}">
                        <a16:creationId xmlns:a16="http://schemas.microsoft.com/office/drawing/2014/main" id="{DAC34BEC-CB84-4F6A-8E24-D9A5C937A60D}"/>
                      </a:ext>
                    </a:extLst>
                  </p:cNvPr>
                  <p:cNvGrpSpPr>
                    <a:grpSpLocks noChangeAspect="1"/>
                  </p:cNvGrpSpPr>
                  <p:nvPr/>
                </p:nvGrpSpPr>
                <p:grpSpPr>
                  <a:xfrm>
                    <a:off x="-1022051" y="3532565"/>
                    <a:ext cx="640080" cy="290945"/>
                    <a:chOff x="4004844" y="3277896"/>
                    <a:chExt cx="838200" cy="381000"/>
                  </a:xfrm>
                  <a:solidFill>
                    <a:srgbClr val="FFFFFF">
                      <a:alpha val="50196"/>
                    </a:srgbClr>
                  </a:solidFill>
                </p:grpSpPr>
                <p:sp>
                  <p:nvSpPr>
                    <p:cNvPr id="265" name="Freeform: Shape 264">
                      <a:extLst>
                        <a:ext uri="{FF2B5EF4-FFF2-40B4-BE49-F238E27FC236}">
                          <a16:creationId xmlns:a16="http://schemas.microsoft.com/office/drawing/2014/main" id="{3CBDEA2C-A755-41E1-BE88-C993881BC30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900" dirty="0">
                        <a:latin typeface="+mn-lt"/>
                      </a:endParaRPr>
                    </a:p>
                  </p:txBody>
                </p:sp>
                <p:sp>
                  <p:nvSpPr>
                    <p:cNvPr id="266" name="Freeform: Shape 265">
                      <a:extLst>
                        <a:ext uri="{FF2B5EF4-FFF2-40B4-BE49-F238E27FC236}">
                          <a16:creationId xmlns:a16="http://schemas.microsoft.com/office/drawing/2014/main" id="{C4491DBE-4B37-443A-967E-064F48FF4476}"/>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900" dirty="0">
                        <a:latin typeface="+mn-lt"/>
                      </a:endParaRPr>
                    </a:p>
                  </p:txBody>
                </p:sp>
                <p:sp>
                  <p:nvSpPr>
                    <p:cNvPr id="267" name="Freeform: Shape 266">
                      <a:extLst>
                        <a:ext uri="{FF2B5EF4-FFF2-40B4-BE49-F238E27FC236}">
                          <a16:creationId xmlns:a16="http://schemas.microsoft.com/office/drawing/2014/main" id="{0BAAA182-8792-4E86-A7E6-40AD7E84B61F}"/>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900" dirty="0">
                        <a:latin typeface="+mn-lt"/>
                      </a:endParaRPr>
                    </a:p>
                  </p:txBody>
                </p:sp>
                <p:sp>
                  <p:nvSpPr>
                    <p:cNvPr id="268" name="Freeform: Shape 267">
                      <a:extLst>
                        <a:ext uri="{FF2B5EF4-FFF2-40B4-BE49-F238E27FC236}">
                          <a16:creationId xmlns:a16="http://schemas.microsoft.com/office/drawing/2014/main" id="{771BBF65-05F0-4690-BEC9-E419A1D6FCA9}"/>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900" dirty="0">
                        <a:latin typeface="+mn-lt"/>
                      </a:endParaRPr>
                    </a:p>
                  </p:txBody>
                </p:sp>
              </p:grpSp>
            </p:grpSp>
          </p:grpSp>
          <p:grpSp>
            <p:nvGrpSpPr>
              <p:cNvPr id="209" name="Group 208">
                <a:extLst>
                  <a:ext uri="{FF2B5EF4-FFF2-40B4-BE49-F238E27FC236}">
                    <a16:creationId xmlns:a16="http://schemas.microsoft.com/office/drawing/2014/main" id="{EFE745F3-266D-4D9E-AC95-3ED22D6776AF}"/>
                  </a:ext>
                </a:extLst>
              </p:cNvPr>
              <p:cNvGrpSpPr/>
              <p:nvPr/>
            </p:nvGrpSpPr>
            <p:grpSpPr>
              <a:xfrm>
                <a:off x="1544272" y="4635589"/>
                <a:ext cx="300865" cy="374136"/>
                <a:chOff x="-1913105" y="1000896"/>
                <a:chExt cx="640080" cy="795960"/>
              </a:xfrm>
              <a:solidFill>
                <a:schemeClr val="accent5"/>
              </a:solidFill>
            </p:grpSpPr>
            <p:grpSp>
              <p:nvGrpSpPr>
                <p:cNvPr id="210" name="Group 209">
                  <a:extLst>
                    <a:ext uri="{FF2B5EF4-FFF2-40B4-BE49-F238E27FC236}">
                      <a16:creationId xmlns:a16="http://schemas.microsoft.com/office/drawing/2014/main" id="{B55833E6-61AB-4AC4-A14E-5AA6DCA30E3B}"/>
                    </a:ext>
                  </a:extLst>
                </p:cNvPr>
                <p:cNvGrpSpPr/>
                <p:nvPr/>
              </p:nvGrpSpPr>
              <p:grpSpPr>
                <a:xfrm>
                  <a:off x="-1598699" y="1000896"/>
                  <a:ext cx="124976" cy="178983"/>
                  <a:chOff x="-1604667" y="2565474"/>
                  <a:chExt cx="533400" cy="763904"/>
                </a:xfrm>
                <a:grpFill/>
              </p:grpSpPr>
              <p:sp>
                <p:nvSpPr>
                  <p:cNvPr id="221" name="Freeform 44">
                    <a:extLst>
                      <a:ext uri="{FF2B5EF4-FFF2-40B4-BE49-F238E27FC236}">
                        <a16:creationId xmlns:a16="http://schemas.microsoft.com/office/drawing/2014/main" id="{A52174E9-5E9A-4F73-B6EE-B3CC759F4DD8}"/>
                      </a:ext>
                    </a:extLst>
                  </p:cNvPr>
                  <p:cNvSpPr/>
                  <p:nvPr/>
                </p:nvSpPr>
                <p:spPr>
                  <a:xfrm>
                    <a:off x="-1604667" y="2567379"/>
                    <a:ext cx="57150"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grpFill/>
                  <a:ln w="9525" cap="flat">
                    <a:noFill/>
                    <a:prstDash val="solid"/>
                    <a:miter/>
                  </a:ln>
                </p:spPr>
                <p:txBody>
                  <a:bodyPr rtlCol="0" anchor="ctr"/>
                  <a:lstStyle/>
                  <a:p>
                    <a:endParaRPr lang="en-US" dirty="0">
                      <a:latin typeface="+mn-lt"/>
                    </a:endParaRPr>
                  </a:p>
                </p:txBody>
              </p:sp>
              <p:sp>
                <p:nvSpPr>
                  <p:cNvPr id="222" name="Freeform 46">
                    <a:extLst>
                      <a:ext uri="{FF2B5EF4-FFF2-40B4-BE49-F238E27FC236}">
                        <a16:creationId xmlns:a16="http://schemas.microsoft.com/office/drawing/2014/main" id="{AFE5E327-BB34-46E8-8914-C1669F80CBB7}"/>
                      </a:ext>
                    </a:extLst>
                  </p:cNvPr>
                  <p:cNvSpPr/>
                  <p:nvPr/>
                </p:nvSpPr>
                <p:spPr>
                  <a:xfrm>
                    <a:off x="-1509417" y="2565474"/>
                    <a:ext cx="438150"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grpFill/>
                  <a:ln w="9525" cap="flat">
                    <a:noFill/>
                    <a:prstDash val="solid"/>
                    <a:miter/>
                  </a:ln>
                </p:spPr>
                <p:txBody>
                  <a:bodyPr rtlCol="0" anchor="ctr"/>
                  <a:lstStyle/>
                  <a:p>
                    <a:endParaRPr lang="en-US" dirty="0">
                      <a:latin typeface="+mn-lt"/>
                    </a:endParaRPr>
                  </a:p>
                </p:txBody>
              </p:sp>
            </p:grpSp>
            <p:sp>
              <p:nvSpPr>
                <p:cNvPr id="211" name="Arc 210">
                  <a:extLst>
                    <a:ext uri="{FF2B5EF4-FFF2-40B4-BE49-F238E27FC236}">
                      <a16:creationId xmlns:a16="http://schemas.microsoft.com/office/drawing/2014/main" id="{6F9D8762-ADFE-4872-8A39-19D25BED0FBA}"/>
                    </a:ext>
                  </a:extLst>
                </p:cNvPr>
                <p:cNvSpPr/>
                <p:nvPr/>
              </p:nvSpPr>
              <p:spPr>
                <a:xfrm>
                  <a:off x="-1836729" y="1136713"/>
                  <a:ext cx="487328" cy="417132"/>
                </a:xfrm>
                <a:prstGeom prst="arc">
                  <a:avLst>
                    <a:gd name="adj1" fmla="val 10781517"/>
                    <a:gd name="adj2" fmla="val 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Rounded Rectangle 53">
                  <a:extLst>
                    <a:ext uri="{FF2B5EF4-FFF2-40B4-BE49-F238E27FC236}">
                      <a16:creationId xmlns:a16="http://schemas.microsoft.com/office/drawing/2014/main" id="{6B6F25CE-9155-4E41-B097-B93F8DE60D6E}"/>
                    </a:ext>
                  </a:extLst>
                </p:cNvPr>
                <p:cNvSpPr/>
                <p:nvPr/>
              </p:nvSpPr>
              <p:spPr>
                <a:xfrm>
                  <a:off x="-1871697" y="1359427"/>
                  <a:ext cx="557265" cy="67969"/>
                </a:xfrm>
                <a:prstGeom prst="roundRect">
                  <a:avLst>
                    <a:gd name="adj" fmla="val 3992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nvGrpSpPr>
                <p:cNvPr id="213" name="Group 212">
                  <a:extLst>
                    <a:ext uri="{FF2B5EF4-FFF2-40B4-BE49-F238E27FC236}">
                      <a16:creationId xmlns:a16="http://schemas.microsoft.com/office/drawing/2014/main" id="{BCF5DE63-6066-4096-B059-20A78DCE0192}"/>
                    </a:ext>
                  </a:extLst>
                </p:cNvPr>
                <p:cNvGrpSpPr/>
                <p:nvPr/>
              </p:nvGrpSpPr>
              <p:grpSpPr>
                <a:xfrm>
                  <a:off x="-1836729" y="1422735"/>
                  <a:ext cx="487328" cy="283221"/>
                  <a:chOff x="-1842363" y="1422735"/>
                  <a:chExt cx="487328" cy="283221"/>
                </a:xfrm>
                <a:grpFill/>
              </p:grpSpPr>
              <p:sp>
                <p:nvSpPr>
                  <p:cNvPr id="216" name="Rectangle 215">
                    <a:extLst>
                      <a:ext uri="{FF2B5EF4-FFF2-40B4-BE49-F238E27FC236}">
                        <a16:creationId xmlns:a16="http://schemas.microsoft.com/office/drawing/2014/main" id="{915B61D9-A400-4321-BD95-E67360EF9827}"/>
                      </a:ext>
                    </a:extLst>
                  </p:cNvPr>
                  <p:cNvSpPr/>
                  <p:nvPr/>
                </p:nvSpPr>
                <p:spPr>
                  <a:xfrm>
                    <a:off x="-184236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17" name="Rectangle 216">
                    <a:extLst>
                      <a:ext uri="{FF2B5EF4-FFF2-40B4-BE49-F238E27FC236}">
                        <a16:creationId xmlns:a16="http://schemas.microsoft.com/office/drawing/2014/main" id="{DEA9A521-CACE-4EEE-B15A-02A3D87FB006}"/>
                      </a:ext>
                    </a:extLst>
                  </p:cNvPr>
                  <p:cNvSpPr/>
                  <p:nvPr/>
                </p:nvSpPr>
                <p:spPr>
                  <a:xfrm>
                    <a:off x="-173653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18" name="Rectangle 217">
                    <a:extLst>
                      <a:ext uri="{FF2B5EF4-FFF2-40B4-BE49-F238E27FC236}">
                        <a16:creationId xmlns:a16="http://schemas.microsoft.com/office/drawing/2014/main" id="{2DCB536E-7CE8-44F0-80A1-EA8928752316}"/>
                      </a:ext>
                    </a:extLst>
                  </p:cNvPr>
                  <p:cNvSpPr/>
                  <p:nvPr/>
                </p:nvSpPr>
                <p:spPr>
                  <a:xfrm>
                    <a:off x="-163070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19" name="Rectangle 218">
                    <a:extLst>
                      <a:ext uri="{FF2B5EF4-FFF2-40B4-BE49-F238E27FC236}">
                        <a16:creationId xmlns:a16="http://schemas.microsoft.com/office/drawing/2014/main" id="{55EA0C9F-7FB6-49F2-8B4B-A4DD9093100B}"/>
                      </a:ext>
                    </a:extLst>
                  </p:cNvPr>
                  <p:cNvSpPr/>
                  <p:nvPr/>
                </p:nvSpPr>
                <p:spPr>
                  <a:xfrm>
                    <a:off x="-152487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20" name="Rectangle 219">
                    <a:extLst>
                      <a:ext uri="{FF2B5EF4-FFF2-40B4-BE49-F238E27FC236}">
                        <a16:creationId xmlns:a16="http://schemas.microsoft.com/office/drawing/2014/main" id="{49ADA62C-9CF5-4D87-B961-20D2250DE8FF}"/>
                      </a:ext>
                    </a:extLst>
                  </p:cNvPr>
                  <p:cNvSpPr/>
                  <p:nvPr/>
                </p:nvSpPr>
                <p:spPr>
                  <a:xfrm>
                    <a:off x="-141904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14" name="Rounded Rectangle 62">
                  <a:extLst>
                    <a:ext uri="{FF2B5EF4-FFF2-40B4-BE49-F238E27FC236}">
                      <a16:creationId xmlns:a16="http://schemas.microsoft.com/office/drawing/2014/main" id="{F1F66106-0931-42E9-9C34-25788F7705FF}"/>
                    </a:ext>
                  </a:extLst>
                </p:cNvPr>
                <p:cNvSpPr/>
                <p:nvPr/>
              </p:nvSpPr>
              <p:spPr>
                <a:xfrm>
                  <a:off x="-1871697" y="1669207"/>
                  <a:ext cx="557265" cy="67969"/>
                </a:xfrm>
                <a:prstGeom prst="roundRect">
                  <a:avLst>
                    <a:gd name="adj" fmla="val 3992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215" name="Rounded Rectangle 90114">
                  <a:extLst>
                    <a:ext uri="{FF2B5EF4-FFF2-40B4-BE49-F238E27FC236}">
                      <a16:creationId xmlns:a16="http://schemas.microsoft.com/office/drawing/2014/main" id="{BED8E2F9-EC35-47C2-98C9-2C4A41B6DB33}"/>
                    </a:ext>
                  </a:extLst>
                </p:cNvPr>
                <p:cNvSpPr/>
                <p:nvPr/>
              </p:nvSpPr>
              <p:spPr>
                <a:xfrm>
                  <a:off x="-1913105" y="1728887"/>
                  <a:ext cx="640080" cy="67969"/>
                </a:xfrm>
                <a:prstGeom prst="roundRect">
                  <a:avLst>
                    <a:gd name="adj" fmla="val 3992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3984114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a:extLst>
              <a:ext uri="{FF2B5EF4-FFF2-40B4-BE49-F238E27FC236}">
                <a16:creationId xmlns:a16="http://schemas.microsoft.com/office/drawing/2014/main" id="{4830B30A-6B1F-4541-AC38-CE9DACAD91CA}"/>
              </a:ext>
            </a:extLst>
          </p:cNvPr>
          <p:cNvSpPr>
            <a:spLocks noChangeAspect="1"/>
          </p:cNvSpPr>
          <p:nvPr/>
        </p:nvSpPr>
        <p:spPr>
          <a:xfrm>
            <a:off x="-444708" y="477819"/>
            <a:ext cx="6408186" cy="5607129"/>
          </a:xfrm>
          <a:prstGeom prst="arc">
            <a:avLst>
              <a:gd name="adj1" fmla="val 19127180"/>
              <a:gd name="adj2" fmla="val 2987016"/>
            </a:avLst>
          </a:prstGeom>
          <a:gradFill flip="none" rotWithShape="1">
            <a:gsLst>
              <a:gs pos="1000">
                <a:schemeClr val="accent5">
                  <a:lumMod val="75000"/>
                  <a:alpha val="60000"/>
                </a:schemeClr>
              </a:gs>
              <a:gs pos="100000">
                <a:schemeClr val="accent5">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7">
            <a:extLst>
              <a:ext uri="{FF2B5EF4-FFF2-40B4-BE49-F238E27FC236}">
                <a16:creationId xmlns:a16="http://schemas.microsoft.com/office/drawing/2014/main" id="{2EEE3D24-A8E4-4B85-B701-190BDBDC5CC1}"/>
              </a:ext>
            </a:extLst>
          </p:cNvPr>
          <p:cNvGraphicFramePr/>
          <p:nvPr>
            <p:extLst>
              <p:ext uri="{D42A27DB-BD31-4B8C-83A1-F6EECF244321}">
                <p14:modId xmlns:p14="http://schemas.microsoft.com/office/powerpoint/2010/main" val="79644884"/>
              </p:ext>
            </p:extLst>
          </p:nvPr>
        </p:nvGraphicFramePr>
        <p:xfrm>
          <a:off x="27736" y="1460687"/>
          <a:ext cx="5249088" cy="3886648"/>
        </p:xfrm>
        <a:graphic>
          <a:graphicData uri="http://schemas.openxmlformats.org/drawingml/2006/chart">
            <c:chart xmlns:c="http://schemas.openxmlformats.org/drawingml/2006/chart" xmlns:r="http://schemas.openxmlformats.org/officeDocument/2006/relationships" r:id="rId3"/>
          </a:graphicData>
        </a:graphic>
      </p:graphicFrame>
      <p:sp>
        <p:nvSpPr>
          <p:cNvPr id="57345" name="Title 1"/>
          <p:cNvSpPr>
            <a:spLocks noGrp="1"/>
          </p:cNvSpPr>
          <p:nvPr>
            <p:ph type="title"/>
          </p:nvPr>
        </p:nvSpPr>
        <p:spPr>
          <a:xfrm>
            <a:off x="457200" y="274320"/>
            <a:ext cx="8229600" cy="822960"/>
          </a:xfrm>
        </p:spPr>
        <p:txBody>
          <a:bodyPr/>
          <a:lstStyle/>
          <a:p>
            <a:r>
              <a:rPr lang="en-US"/>
              <a:t>THE MAIN SOURCE OF FEDERAL REVENUES TO MASSACHUSETTS IS MASSHEALTH</a:t>
            </a:r>
          </a:p>
        </p:txBody>
      </p:sp>
      <p:sp>
        <p:nvSpPr>
          <p:cNvPr id="3" name="Slide Number Placeholder 2"/>
          <p:cNvSpPr>
            <a:spLocks noGrp="1"/>
          </p:cNvSpPr>
          <p:nvPr>
            <p:ph type="sldNum" sz="quarter" idx="10"/>
          </p:nvPr>
        </p:nvSpPr>
        <p:spPr/>
        <p:txBody>
          <a:bodyPr/>
          <a:lstStyle/>
          <a:p>
            <a:fld id="{5DCEACFD-D5E8-4814-B0F8-EF4EA1641FDE}" type="slidenum">
              <a:rPr lang="en-US" smtClean="0">
                <a:solidFill>
                  <a:srgbClr val="969696">
                    <a:lumMod val="50000"/>
                  </a:srgbClr>
                </a:solidFill>
              </a:rPr>
              <a:pPr/>
              <a:t>21</a:t>
            </a:fld>
            <a:endParaRPr lang="en-US" dirty="0">
              <a:solidFill>
                <a:srgbClr val="969696">
                  <a:lumMod val="50000"/>
                </a:srgbClr>
              </a:solidFill>
            </a:endParaRPr>
          </a:p>
        </p:txBody>
      </p:sp>
      <p:sp>
        <p:nvSpPr>
          <p:cNvPr id="17" name="TextBox 16">
            <a:extLst>
              <a:ext uri="{FF2B5EF4-FFF2-40B4-BE49-F238E27FC236}">
                <a16:creationId xmlns:a16="http://schemas.microsoft.com/office/drawing/2014/main" id="{02685B4F-EAB6-46F3-8BCA-8B0CCBE0E640}"/>
              </a:ext>
            </a:extLst>
          </p:cNvPr>
          <p:cNvSpPr txBox="1"/>
          <p:nvPr/>
        </p:nvSpPr>
        <p:spPr>
          <a:xfrm>
            <a:off x="4126358" y="2573797"/>
            <a:ext cx="1710935" cy="1815882"/>
          </a:xfrm>
          <a:prstGeom prst="rect">
            <a:avLst/>
          </a:prstGeom>
          <a:noFill/>
          <a:ln w="38100">
            <a:noFill/>
          </a:ln>
        </p:spPr>
        <p:txBody>
          <a:bodyPr wrap="square" rtlCol="0">
            <a:spAutoFit/>
          </a:bodyPr>
          <a:lstStyle/>
          <a:p>
            <a:pPr algn="ctr">
              <a:defRPr sz="1862" b="0" i="0" u="none" strike="noStrike" kern="1200" spc="0" baseline="0">
                <a:solidFill>
                  <a:srgbClr val="1C1C1C">
                    <a:lumMod val="65000"/>
                    <a:lumOff val="35000"/>
                  </a:srgbClr>
                </a:solidFill>
                <a:latin typeface="+mn-lt"/>
                <a:ea typeface="+mn-ea"/>
                <a:cs typeface="+mn-cs"/>
              </a:defRPr>
            </a:pPr>
            <a:r>
              <a:rPr lang="en-US" sz="1400" dirty="0">
                <a:solidFill>
                  <a:srgbClr val="000000"/>
                </a:solidFill>
                <a:latin typeface="+mn-lt"/>
              </a:rPr>
              <a:t>Approximately</a:t>
            </a:r>
            <a:br>
              <a:rPr lang="en-US" sz="1400" b="1" dirty="0">
                <a:solidFill>
                  <a:srgbClr val="000000"/>
                </a:solidFill>
                <a:latin typeface="+mn-lt"/>
              </a:rPr>
            </a:br>
            <a:r>
              <a:rPr lang="en-US" sz="1400" b="1" dirty="0">
                <a:solidFill>
                  <a:schemeClr val="accent5">
                    <a:lumMod val="50000"/>
                  </a:schemeClr>
                </a:solidFill>
                <a:latin typeface="+mn-lt"/>
              </a:rPr>
              <a:t>$12.5 billion,</a:t>
            </a:r>
            <a:br>
              <a:rPr lang="en-US" sz="1400" b="1" dirty="0">
                <a:solidFill>
                  <a:srgbClr val="000000"/>
                </a:solidFill>
                <a:latin typeface="+mn-lt"/>
              </a:rPr>
            </a:br>
            <a:r>
              <a:rPr lang="en-US" sz="1400" dirty="0">
                <a:solidFill>
                  <a:srgbClr val="000000"/>
                </a:solidFill>
                <a:latin typeface="+mn-lt"/>
              </a:rPr>
              <a:t>or </a:t>
            </a:r>
            <a:r>
              <a:rPr lang="en-US" sz="1400" b="1" dirty="0">
                <a:solidFill>
                  <a:schemeClr val="accent5">
                    <a:lumMod val="50000"/>
                  </a:schemeClr>
                </a:solidFill>
                <a:latin typeface="+mn-lt"/>
                <a:cs typeface="+mn-cs"/>
              </a:rPr>
              <a:t>89%</a:t>
            </a:r>
            <a:r>
              <a:rPr lang="en-US" sz="1400" dirty="0">
                <a:solidFill>
                  <a:srgbClr val="000000"/>
                </a:solidFill>
                <a:latin typeface="+mn-lt"/>
                <a:cs typeface="+mn-cs"/>
              </a:rPr>
              <a:t>,</a:t>
            </a:r>
            <a:r>
              <a:rPr lang="en-US" sz="1400" b="1" dirty="0">
                <a:solidFill>
                  <a:srgbClr val="000000"/>
                </a:solidFill>
                <a:latin typeface="+mn-lt"/>
                <a:cs typeface="+mn-cs"/>
              </a:rPr>
              <a:t> </a:t>
            </a:r>
            <a:r>
              <a:rPr lang="en-US" sz="1400" dirty="0">
                <a:solidFill>
                  <a:srgbClr val="000000"/>
                </a:solidFill>
                <a:latin typeface="+mn-lt"/>
              </a:rPr>
              <a:t>of all</a:t>
            </a:r>
            <a:br>
              <a:rPr lang="en-US" sz="1400" dirty="0">
                <a:solidFill>
                  <a:srgbClr val="000000"/>
                </a:solidFill>
                <a:latin typeface="+mn-lt"/>
              </a:rPr>
            </a:br>
            <a:r>
              <a:rPr lang="en-US" sz="1400" dirty="0">
                <a:solidFill>
                  <a:srgbClr val="000000"/>
                </a:solidFill>
                <a:latin typeface="+mn-lt"/>
              </a:rPr>
              <a:t>federal revenue</a:t>
            </a:r>
            <a:br>
              <a:rPr lang="en-US" sz="1400" dirty="0">
                <a:solidFill>
                  <a:srgbClr val="000000"/>
                </a:solidFill>
                <a:latin typeface="+mn-lt"/>
              </a:rPr>
            </a:br>
            <a:r>
              <a:rPr lang="en-US" sz="1400" dirty="0">
                <a:solidFill>
                  <a:srgbClr val="000000"/>
                </a:solidFill>
                <a:latin typeface="+mn-lt"/>
              </a:rPr>
              <a:t>in SFY22 budget</a:t>
            </a:r>
            <a:br>
              <a:rPr lang="en-US" sz="1400" dirty="0">
                <a:solidFill>
                  <a:srgbClr val="000000"/>
                </a:solidFill>
                <a:latin typeface="+mn-lt"/>
              </a:rPr>
            </a:br>
            <a:r>
              <a:rPr lang="en-US" sz="1400" dirty="0">
                <a:solidFill>
                  <a:srgbClr val="000000"/>
                </a:solidFill>
                <a:latin typeface="+mn-lt"/>
              </a:rPr>
              <a:t>is generated by </a:t>
            </a:r>
            <a:br>
              <a:rPr lang="en-US" sz="1400" b="1" dirty="0">
                <a:solidFill>
                  <a:srgbClr val="000000"/>
                </a:solidFill>
                <a:latin typeface="+mn-lt"/>
              </a:rPr>
            </a:br>
            <a:r>
              <a:rPr lang="en-US" sz="1400" b="1" dirty="0">
                <a:solidFill>
                  <a:schemeClr val="accent5">
                    <a:lumMod val="50000"/>
                  </a:schemeClr>
                </a:solidFill>
                <a:latin typeface="+mn-lt"/>
                <a:cs typeface="+mn-cs"/>
              </a:rPr>
              <a:t>Medicaid/CHIP/</a:t>
            </a:r>
            <a:br>
              <a:rPr lang="en-US" sz="1400" b="1" dirty="0">
                <a:solidFill>
                  <a:schemeClr val="accent5">
                    <a:lumMod val="50000"/>
                  </a:schemeClr>
                </a:solidFill>
                <a:latin typeface="+mn-lt"/>
                <a:cs typeface="+mn-cs"/>
              </a:rPr>
            </a:br>
            <a:r>
              <a:rPr lang="en-US" sz="1400" b="1" dirty="0" err="1">
                <a:solidFill>
                  <a:schemeClr val="accent5">
                    <a:lumMod val="50000"/>
                  </a:schemeClr>
                </a:solidFill>
                <a:latin typeface="+mn-lt"/>
                <a:cs typeface="+mn-cs"/>
              </a:rPr>
              <a:t>ConnectorCare</a:t>
            </a:r>
            <a:endParaRPr lang="en-US" sz="1400" b="1" dirty="0">
              <a:solidFill>
                <a:schemeClr val="accent5">
                  <a:lumMod val="50000"/>
                </a:schemeClr>
              </a:solidFill>
              <a:latin typeface="+mn-lt"/>
              <a:cs typeface="+mn-cs"/>
            </a:endParaRPr>
          </a:p>
        </p:txBody>
      </p:sp>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400800" y="1207007"/>
            <a:ext cx="2286000" cy="512064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sz="1000" dirty="0">
                <a:latin typeface="+mn-lt"/>
              </a:rPr>
              <a:t>Federal revenues supply about one-quarter of the funding for the state budget, and about 89% of that revenue is generated by Medicaid, CHIP, and </a:t>
            </a:r>
            <a:r>
              <a:rPr lang="en-US" sz="1000" dirty="0" err="1">
                <a:latin typeface="+mn-lt"/>
              </a:rPr>
              <a:t>ConnectorCare</a:t>
            </a:r>
            <a:r>
              <a:rPr lang="en-US" sz="1000" dirty="0">
                <a:latin typeface="+mn-lt"/>
              </a:rPr>
              <a:t> expenditures. </a:t>
            </a:r>
          </a:p>
        </p:txBody>
      </p:sp>
      <p:sp>
        <p:nvSpPr>
          <p:cNvPr id="14" name="Rectangle 13">
            <a:extLst>
              <a:ext uri="{FF2B5EF4-FFF2-40B4-BE49-F238E27FC236}">
                <a16:creationId xmlns:a16="http://schemas.microsoft.com/office/drawing/2014/main" id="{5EFFFF5D-CA31-434F-9B15-5FD08D2F0EF1}"/>
              </a:ext>
            </a:extLst>
          </p:cNvPr>
          <p:cNvSpPr/>
          <p:nvPr/>
        </p:nvSpPr>
        <p:spPr>
          <a:xfrm>
            <a:off x="457200" y="5728155"/>
            <a:ext cx="5857683" cy="656590"/>
          </a:xfrm>
          <a:prstGeom prst="rect">
            <a:avLst/>
          </a:prstGeom>
        </p:spPr>
        <p:txBody>
          <a:bodyPr wrap="square" lIns="0" rIns="0" anchor="b" anchorCtr="0">
            <a:spAutoFit/>
          </a:bodyPr>
          <a:lstStyle/>
          <a:p>
            <a:pPr lvl="0">
              <a:spcBef>
                <a:spcPts val="200"/>
              </a:spcBef>
            </a:pPr>
            <a:r>
              <a:rPr lang="en-US" sz="700" cap="small" dirty="0">
                <a:solidFill>
                  <a:srgbClr val="000000"/>
                </a:solidFill>
                <a:latin typeface="+mn-lt"/>
              </a:rPr>
              <a:t>note</a:t>
            </a:r>
            <a:r>
              <a:rPr lang="en-US" sz="700" dirty="0">
                <a:solidFill>
                  <a:srgbClr val="000000"/>
                </a:solidFill>
                <a:latin typeface="+mn-lt"/>
              </a:rPr>
              <a:t>: Medicaid in this context includes MassHealth, Commonwealth Care (prior to 2014), and </a:t>
            </a:r>
            <a:r>
              <a:rPr lang="en-US" sz="700" dirty="0" err="1">
                <a:solidFill>
                  <a:srgbClr val="000000"/>
                </a:solidFill>
                <a:latin typeface="+mn-lt"/>
              </a:rPr>
              <a:t>ConnectorCare</a:t>
            </a:r>
            <a:r>
              <a:rPr lang="en-US" sz="700" dirty="0">
                <a:solidFill>
                  <a:srgbClr val="000000"/>
                </a:solidFill>
                <a:latin typeface="+mn-lt"/>
              </a:rPr>
              <a:t> premium and cost-sharing subsidies (post-2014); additional MassHealth 1115 waiver spending; and spending on some programs and facilities that serve people eligible for MassHealth and are administered by the Departments of Developmental Services, Mental Health, and Public Health, and the Massachusetts Rehabilitation Commission.</a:t>
            </a:r>
          </a:p>
          <a:p>
            <a:pPr lvl="0">
              <a:spcBef>
                <a:spcPts val="200"/>
              </a:spcBef>
            </a:pPr>
            <a:r>
              <a:rPr lang="en-US" sz="700" cap="small" dirty="0">
                <a:solidFill>
                  <a:srgbClr val="000000"/>
                </a:solidFill>
                <a:latin typeface="+mn-lt"/>
              </a:rPr>
              <a:t>source</a:t>
            </a:r>
            <a:r>
              <a:rPr lang="en-US" sz="700" dirty="0">
                <a:solidFill>
                  <a:srgbClr val="000000"/>
                </a:solidFill>
                <a:latin typeface="+mn-lt"/>
              </a:rPr>
              <a:t>: Massachusetts Budget and Policy Center.</a:t>
            </a:r>
          </a:p>
        </p:txBody>
      </p:sp>
      <p:sp>
        <p:nvSpPr>
          <p:cNvPr id="16" name="Rectangle 15">
            <a:extLst>
              <a:ext uri="{FF2B5EF4-FFF2-40B4-BE49-F238E27FC236}">
                <a16:creationId xmlns:a16="http://schemas.microsoft.com/office/drawing/2014/main" id="{B264E00B-AD1D-4F6B-BF4B-C07D3A933191}"/>
              </a:ext>
            </a:extLst>
          </p:cNvPr>
          <p:cNvSpPr/>
          <p:nvPr/>
        </p:nvSpPr>
        <p:spPr>
          <a:xfrm>
            <a:off x="455613" y="1207008"/>
            <a:ext cx="4572000" cy="246221"/>
          </a:xfrm>
          <a:prstGeom prst="rect">
            <a:avLst/>
          </a:prstGeom>
        </p:spPr>
        <p:txBody>
          <a:bodyPr lIns="0">
            <a:spAutoFit/>
          </a:bodyPr>
          <a:lstStyle/>
          <a:p>
            <a:r>
              <a:rPr lang="en-US" sz="1000" b="1" dirty="0">
                <a:solidFill>
                  <a:schemeClr val="tx1">
                    <a:lumMod val="95000"/>
                    <a:lumOff val="5000"/>
                  </a:schemeClr>
                </a:solidFill>
                <a:latin typeface="+mn-lt"/>
              </a:rPr>
              <a:t>MASSACHUSETTS STATE </a:t>
            </a:r>
            <a:r>
              <a:rPr lang="en-US" sz="1000" b="1" dirty="0">
                <a:latin typeface="+mn-lt"/>
              </a:rPr>
              <a:t>BUDGET ($53.9 BILLION), SFY 2022 </a:t>
            </a:r>
          </a:p>
        </p:txBody>
      </p:sp>
      <p:sp>
        <p:nvSpPr>
          <p:cNvPr id="20" name="Arc 19">
            <a:extLst>
              <a:ext uri="{FF2B5EF4-FFF2-40B4-BE49-F238E27FC236}">
                <a16:creationId xmlns:a16="http://schemas.microsoft.com/office/drawing/2014/main" id="{860A192D-3FDD-4873-AA48-E6EEC6A9C14C}"/>
              </a:ext>
            </a:extLst>
          </p:cNvPr>
          <p:cNvSpPr>
            <a:spLocks noChangeAspect="1"/>
          </p:cNvSpPr>
          <p:nvPr/>
        </p:nvSpPr>
        <p:spPr>
          <a:xfrm>
            <a:off x="1406009" y="2481498"/>
            <a:ext cx="1991170" cy="1852036"/>
          </a:xfrm>
          <a:prstGeom prst="arc">
            <a:avLst>
              <a:gd name="adj1" fmla="val 19503724"/>
              <a:gd name="adj2" fmla="val 25588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
            <a:extLst>
              <a:ext uri="{FF2B5EF4-FFF2-40B4-BE49-F238E27FC236}">
                <a16:creationId xmlns:a16="http://schemas.microsoft.com/office/drawing/2014/main" id="{30FDC84C-EE37-4E95-8FB6-D070FE16FF66}"/>
              </a:ext>
            </a:extLst>
          </p:cNvPr>
          <p:cNvSpPr txBox="1"/>
          <p:nvPr/>
        </p:nvSpPr>
        <p:spPr>
          <a:xfrm>
            <a:off x="3295745" y="2765705"/>
            <a:ext cx="814647" cy="399276"/>
          </a:xfrm>
          <a:prstGeom prst="rect">
            <a:avLst/>
          </a:prstGeom>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b="1" dirty="0">
                <a:solidFill>
                  <a:schemeClr val="bg1"/>
                </a:solidFill>
              </a:rPr>
              <a:t>FEDERAL</a:t>
            </a:r>
          </a:p>
          <a:p>
            <a:pPr algn="ctr">
              <a:lnSpc>
                <a:spcPct val="90000"/>
              </a:lnSpc>
            </a:pPr>
            <a:r>
              <a:rPr lang="en-US" b="1" dirty="0">
                <a:solidFill>
                  <a:schemeClr val="bg1"/>
                </a:solidFill>
              </a:rPr>
              <a:t>REVENUE</a:t>
            </a:r>
          </a:p>
        </p:txBody>
      </p:sp>
      <p:sp>
        <p:nvSpPr>
          <p:cNvPr id="26" name="TextBox 1">
            <a:extLst>
              <a:ext uri="{FF2B5EF4-FFF2-40B4-BE49-F238E27FC236}">
                <a16:creationId xmlns:a16="http://schemas.microsoft.com/office/drawing/2014/main" id="{91FA077C-6065-43F3-B9E3-576AA43D7999}"/>
              </a:ext>
            </a:extLst>
          </p:cNvPr>
          <p:cNvSpPr txBox="1"/>
          <p:nvPr/>
        </p:nvSpPr>
        <p:spPr>
          <a:xfrm>
            <a:off x="3408845" y="3374000"/>
            <a:ext cx="758541" cy="520142"/>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5000"/>
              </a:lnSpc>
            </a:pPr>
            <a:r>
              <a:rPr lang="en-US" sz="1600" b="1" dirty="0">
                <a:solidFill>
                  <a:schemeClr val="bg1"/>
                </a:solidFill>
              </a:rPr>
              <a:t>$14.1B</a:t>
            </a:r>
          </a:p>
          <a:p>
            <a:pPr lvl="0" algn="ctr">
              <a:lnSpc>
                <a:spcPct val="85000"/>
              </a:lnSpc>
            </a:pPr>
            <a:r>
              <a:rPr lang="en-US" sz="1600" b="1" dirty="0">
                <a:solidFill>
                  <a:srgbClr val="FFFFFF"/>
                </a:solidFill>
                <a:cs typeface="Arial" charset="0"/>
              </a:rPr>
              <a:t> 26%</a:t>
            </a:r>
          </a:p>
        </p:txBody>
      </p:sp>
      <p:sp>
        <p:nvSpPr>
          <p:cNvPr id="18" name="Freeform 5">
            <a:extLst>
              <a:ext uri="{FF2B5EF4-FFF2-40B4-BE49-F238E27FC236}">
                <a16:creationId xmlns:a16="http://schemas.microsoft.com/office/drawing/2014/main" id="{EFFEA6EF-B681-486E-8724-B2639C88B06C}"/>
              </a:ext>
            </a:extLst>
          </p:cNvPr>
          <p:cNvSpPr>
            <a:spLocks noChangeAspect="1"/>
          </p:cNvSpPr>
          <p:nvPr/>
        </p:nvSpPr>
        <p:spPr bwMode="auto">
          <a:xfrm>
            <a:off x="1860409" y="3259591"/>
            <a:ext cx="542050" cy="284246"/>
          </a:xfrm>
          <a:custGeom>
            <a:avLst/>
            <a:gdLst>
              <a:gd name="T0" fmla="*/ 423 w 656"/>
              <a:gd name="T1" fmla="*/ 0 h 344"/>
              <a:gd name="T2" fmla="*/ 456 w 656"/>
              <a:gd name="T3" fmla="*/ 128 h 344"/>
              <a:gd name="T4" fmla="*/ 550 w 656"/>
              <a:gd name="T5" fmla="*/ 237 h 344"/>
              <a:gd name="T6" fmla="*/ 626 w 656"/>
              <a:gd name="T7" fmla="*/ 221 h 344"/>
              <a:gd name="T8" fmla="*/ 580 w 656"/>
              <a:gd name="T9" fmla="*/ 139 h 344"/>
              <a:gd name="T10" fmla="*/ 650 w 656"/>
              <a:gd name="T11" fmla="*/ 177 h 344"/>
              <a:gd name="T12" fmla="*/ 656 w 656"/>
              <a:gd name="T13" fmla="*/ 248 h 344"/>
              <a:gd name="T14" fmla="*/ 548 w 656"/>
              <a:gd name="T15" fmla="*/ 322 h 344"/>
              <a:gd name="T16" fmla="*/ 461 w 656"/>
              <a:gd name="T17" fmla="*/ 344 h 344"/>
              <a:gd name="T18" fmla="*/ 445 w 656"/>
              <a:gd name="T19" fmla="*/ 308 h 344"/>
              <a:gd name="T20" fmla="*/ 410 w 656"/>
              <a:gd name="T21" fmla="*/ 289 h 344"/>
              <a:gd name="T22" fmla="*/ 380 w 656"/>
              <a:gd name="T23" fmla="*/ 229 h 344"/>
              <a:gd name="T24" fmla="*/ 305 w 656"/>
              <a:gd name="T25" fmla="*/ 254 h 344"/>
              <a:gd name="T26" fmla="*/ 140 w 656"/>
              <a:gd name="T27" fmla="*/ 292 h 344"/>
              <a:gd name="T28" fmla="*/ 2 w 656"/>
              <a:gd name="T29" fmla="*/ 322 h 344"/>
              <a:gd name="T30" fmla="*/ 0 w 656"/>
              <a:gd name="T31" fmla="*/ 147 h 344"/>
              <a:gd name="T32" fmla="*/ 146 w 656"/>
              <a:gd name="T33" fmla="*/ 112 h 344"/>
              <a:gd name="T34" fmla="*/ 356 w 656"/>
              <a:gd name="T35" fmla="*/ 57 h 344"/>
              <a:gd name="T36" fmla="*/ 367 w 656"/>
              <a:gd name="T37" fmla="*/ 27 h 344"/>
              <a:gd name="T38" fmla="*/ 399 w 656"/>
              <a:gd name="T39" fmla="*/ 3 h 344"/>
              <a:gd name="T40" fmla="*/ 423 w 656"/>
              <a:gd name="T41"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6" h="344">
                <a:moveTo>
                  <a:pt x="423" y="0"/>
                </a:moveTo>
                <a:lnTo>
                  <a:pt x="456" y="128"/>
                </a:lnTo>
                <a:lnTo>
                  <a:pt x="550" y="237"/>
                </a:lnTo>
                <a:lnTo>
                  <a:pt x="626" y="221"/>
                </a:lnTo>
                <a:lnTo>
                  <a:pt x="580" y="139"/>
                </a:lnTo>
                <a:lnTo>
                  <a:pt x="650" y="177"/>
                </a:lnTo>
                <a:lnTo>
                  <a:pt x="656" y="248"/>
                </a:lnTo>
                <a:lnTo>
                  <a:pt x="548" y="322"/>
                </a:lnTo>
                <a:lnTo>
                  <a:pt x="461" y="344"/>
                </a:lnTo>
                <a:lnTo>
                  <a:pt x="445" y="308"/>
                </a:lnTo>
                <a:lnTo>
                  <a:pt x="410" y="289"/>
                </a:lnTo>
                <a:lnTo>
                  <a:pt x="380" y="229"/>
                </a:lnTo>
                <a:lnTo>
                  <a:pt x="305" y="254"/>
                </a:lnTo>
                <a:lnTo>
                  <a:pt x="140" y="292"/>
                </a:lnTo>
                <a:lnTo>
                  <a:pt x="2" y="322"/>
                </a:lnTo>
                <a:lnTo>
                  <a:pt x="0" y="147"/>
                </a:lnTo>
                <a:lnTo>
                  <a:pt x="146" y="112"/>
                </a:lnTo>
                <a:lnTo>
                  <a:pt x="356" y="57"/>
                </a:lnTo>
                <a:lnTo>
                  <a:pt x="367" y="27"/>
                </a:lnTo>
                <a:lnTo>
                  <a:pt x="399" y="3"/>
                </a:lnTo>
                <a:lnTo>
                  <a:pt x="423" y="0"/>
                </a:lnTo>
                <a:close/>
              </a:path>
            </a:pathLst>
          </a:custGeom>
          <a:solidFill>
            <a:srgbClr val="717171"/>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solidFill>
                <a:srgbClr val="000000"/>
              </a:solidFill>
              <a:latin typeface="+mn-lt"/>
            </a:endParaRPr>
          </a:p>
        </p:txBody>
      </p:sp>
      <p:grpSp>
        <p:nvGrpSpPr>
          <p:cNvPr id="21" name="Group 20">
            <a:extLst>
              <a:ext uri="{FF2B5EF4-FFF2-40B4-BE49-F238E27FC236}">
                <a16:creationId xmlns:a16="http://schemas.microsoft.com/office/drawing/2014/main" id="{33769D15-4461-467C-A84F-7FEF3E83BE6B}"/>
              </a:ext>
            </a:extLst>
          </p:cNvPr>
          <p:cNvGrpSpPr/>
          <p:nvPr/>
        </p:nvGrpSpPr>
        <p:grpSpPr>
          <a:xfrm>
            <a:off x="2920777" y="3196202"/>
            <a:ext cx="330530" cy="411025"/>
            <a:chOff x="-1913105" y="1000896"/>
            <a:chExt cx="640080" cy="795960"/>
          </a:xfrm>
          <a:solidFill>
            <a:srgbClr val="254163"/>
          </a:solidFill>
        </p:grpSpPr>
        <p:grpSp>
          <p:nvGrpSpPr>
            <p:cNvPr id="22" name="Group 21">
              <a:extLst>
                <a:ext uri="{FF2B5EF4-FFF2-40B4-BE49-F238E27FC236}">
                  <a16:creationId xmlns:a16="http://schemas.microsoft.com/office/drawing/2014/main" id="{8FDE6863-1D48-478B-BD4E-77CFFDC637DA}"/>
                </a:ext>
              </a:extLst>
            </p:cNvPr>
            <p:cNvGrpSpPr/>
            <p:nvPr/>
          </p:nvGrpSpPr>
          <p:grpSpPr>
            <a:xfrm>
              <a:off x="-1598699" y="1000896"/>
              <a:ext cx="124976" cy="178983"/>
              <a:chOff x="-1604667" y="2565474"/>
              <a:chExt cx="533400" cy="763904"/>
            </a:xfrm>
            <a:grpFill/>
          </p:grpSpPr>
          <p:sp>
            <p:nvSpPr>
              <p:cNvPr id="36" name="Freeform 44">
                <a:extLst>
                  <a:ext uri="{FF2B5EF4-FFF2-40B4-BE49-F238E27FC236}">
                    <a16:creationId xmlns:a16="http://schemas.microsoft.com/office/drawing/2014/main" id="{15EBF2C0-0229-4FC5-8701-AFDD35950734}"/>
                  </a:ext>
                </a:extLst>
              </p:cNvPr>
              <p:cNvSpPr/>
              <p:nvPr/>
            </p:nvSpPr>
            <p:spPr>
              <a:xfrm>
                <a:off x="-1604667" y="2567379"/>
                <a:ext cx="57150"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grpFill/>
              <a:ln w="9525" cap="flat">
                <a:noFill/>
                <a:prstDash val="solid"/>
                <a:miter/>
              </a:ln>
            </p:spPr>
            <p:txBody>
              <a:bodyPr rtlCol="0" anchor="ctr"/>
              <a:lstStyle/>
              <a:p>
                <a:endParaRPr lang="en-US" dirty="0">
                  <a:latin typeface="+mn-lt"/>
                </a:endParaRPr>
              </a:p>
            </p:txBody>
          </p:sp>
          <p:sp>
            <p:nvSpPr>
              <p:cNvPr id="37" name="Freeform 46">
                <a:extLst>
                  <a:ext uri="{FF2B5EF4-FFF2-40B4-BE49-F238E27FC236}">
                    <a16:creationId xmlns:a16="http://schemas.microsoft.com/office/drawing/2014/main" id="{826E5097-F9C5-4B13-965E-69A38BC6D4B6}"/>
                  </a:ext>
                </a:extLst>
              </p:cNvPr>
              <p:cNvSpPr/>
              <p:nvPr/>
            </p:nvSpPr>
            <p:spPr>
              <a:xfrm>
                <a:off x="-1509417" y="2565474"/>
                <a:ext cx="438150"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grpFill/>
              <a:ln w="9525" cap="flat">
                <a:noFill/>
                <a:prstDash val="solid"/>
                <a:miter/>
              </a:ln>
            </p:spPr>
            <p:txBody>
              <a:bodyPr rtlCol="0" anchor="ctr"/>
              <a:lstStyle/>
              <a:p>
                <a:endParaRPr lang="en-US" dirty="0">
                  <a:latin typeface="+mn-lt"/>
                </a:endParaRPr>
              </a:p>
            </p:txBody>
          </p:sp>
        </p:grpSp>
        <p:sp>
          <p:nvSpPr>
            <p:cNvPr id="23" name="Arc 22">
              <a:extLst>
                <a:ext uri="{FF2B5EF4-FFF2-40B4-BE49-F238E27FC236}">
                  <a16:creationId xmlns:a16="http://schemas.microsoft.com/office/drawing/2014/main" id="{2F9A4BCA-433D-48F7-AC48-85B9861C2655}"/>
                </a:ext>
              </a:extLst>
            </p:cNvPr>
            <p:cNvSpPr/>
            <p:nvPr/>
          </p:nvSpPr>
          <p:spPr>
            <a:xfrm>
              <a:off x="-1836729" y="1136713"/>
              <a:ext cx="487328" cy="417132"/>
            </a:xfrm>
            <a:prstGeom prst="arc">
              <a:avLst>
                <a:gd name="adj1" fmla="val 10781517"/>
                <a:gd name="adj2" fmla="val 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ounded Rectangle 53">
              <a:extLst>
                <a:ext uri="{FF2B5EF4-FFF2-40B4-BE49-F238E27FC236}">
                  <a16:creationId xmlns:a16="http://schemas.microsoft.com/office/drawing/2014/main" id="{210EFFB0-C310-4F82-9D62-F2FDC693321B}"/>
                </a:ext>
              </a:extLst>
            </p:cNvPr>
            <p:cNvSpPr/>
            <p:nvPr/>
          </p:nvSpPr>
          <p:spPr>
            <a:xfrm>
              <a:off x="-1871697" y="1359427"/>
              <a:ext cx="557265" cy="67969"/>
            </a:xfrm>
            <a:prstGeom prst="roundRect">
              <a:avLst>
                <a:gd name="adj" fmla="val 3992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3ADCA3DE-695B-4A51-9646-F9DF895EA579}"/>
                </a:ext>
              </a:extLst>
            </p:cNvPr>
            <p:cNvGrpSpPr/>
            <p:nvPr/>
          </p:nvGrpSpPr>
          <p:grpSpPr>
            <a:xfrm>
              <a:off x="-1836729" y="1422735"/>
              <a:ext cx="487328" cy="283221"/>
              <a:chOff x="-1842363" y="1422735"/>
              <a:chExt cx="487328" cy="283221"/>
            </a:xfrm>
            <a:grpFill/>
          </p:grpSpPr>
          <p:sp>
            <p:nvSpPr>
              <p:cNvPr id="29" name="Rectangle 28">
                <a:extLst>
                  <a:ext uri="{FF2B5EF4-FFF2-40B4-BE49-F238E27FC236}">
                    <a16:creationId xmlns:a16="http://schemas.microsoft.com/office/drawing/2014/main" id="{DC0AB488-1C79-4425-BD53-D28C7D9E30C0}"/>
                  </a:ext>
                </a:extLst>
              </p:cNvPr>
              <p:cNvSpPr/>
              <p:nvPr/>
            </p:nvSpPr>
            <p:spPr>
              <a:xfrm>
                <a:off x="-184236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0" name="Rectangle 29">
                <a:extLst>
                  <a:ext uri="{FF2B5EF4-FFF2-40B4-BE49-F238E27FC236}">
                    <a16:creationId xmlns:a16="http://schemas.microsoft.com/office/drawing/2014/main" id="{3CFB523F-D61E-47C1-9F13-C3B6368D95BE}"/>
                  </a:ext>
                </a:extLst>
              </p:cNvPr>
              <p:cNvSpPr/>
              <p:nvPr/>
            </p:nvSpPr>
            <p:spPr>
              <a:xfrm>
                <a:off x="-173653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1" name="Rectangle 30">
                <a:extLst>
                  <a:ext uri="{FF2B5EF4-FFF2-40B4-BE49-F238E27FC236}">
                    <a16:creationId xmlns:a16="http://schemas.microsoft.com/office/drawing/2014/main" id="{AA2759E2-2732-4AD5-ADD1-4F65A6E50610}"/>
                  </a:ext>
                </a:extLst>
              </p:cNvPr>
              <p:cNvSpPr/>
              <p:nvPr/>
            </p:nvSpPr>
            <p:spPr>
              <a:xfrm>
                <a:off x="-163070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2" name="Rectangle 31">
                <a:extLst>
                  <a:ext uri="{FF2B5EF4-FFF2-40B4-BE49-F238E27FC236}">
                    <a16:creationId xmlns:a16="http://schemas.microsoft.com/office/drawing/2014/main" id="{38E421D4-D1E7-49F0-8EA6-A383394457B8}"/>
                  </a:ext>
                </a:extLst>
              </p:cNvPr>
              <p:cNvSpPr/>
              <p:nvPr/>
            </p:nvSpPr>
            <p:spPr>
              <a:xfrm>
                <a:off x="-152487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5" name="Rectangle 34">
                <a:extLst>
                  <a:ext uri="{FF2B5EF4-FFF2-40B4-BE49-F238E27FC236}">
                    <a16:creationId xmlns:a16="http://schemas.microsoft.com/office/drawing/2014/main" id="{35E42B02-C8D9-4BB8-BD4D-DD24B16798C1}"/>
                  </a:ext>
                </a:extLst>
              </p:cNvPr>
              <p:cNvSpPr/>
              <p:nvPr/>
            </p:nvSpPr>
            <p:spPr>
              <a:xfrm>
                <a:off x="-1419043" y="1422735"/>
                <a:ext cx="64008" cy="283221"/>
              </a:xfrm>
              <a:prstGeom prst="rect">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27" name="Rounded Rectangle 62">
              <a:extLst>
                <a:ext uri="{FF2B5EF4-FFF2-40B4-BE49-F238E27FC236}">
                  <a16:creationId xmlns:a16="http://schemas.microsoft.com/office/drawing/2014/main" id="{AA7CA33A-7D4B-4F86-91C7-8CD839877BFC}"/>
                </a:ext>
              </a:extLst>
            </p:cNvPr>
            <p:cNvSpPr/>
            <p:nvPr/>
          </p:nvSpPr>
          <p:spPr>
            <a:xfrm>
              <a:off x="-1871697" y="1669207"/>
              <a:ext cx="557265" cy="67969"/>
            </a:xfrm>
            <a:prstGeom prst="roundRect">
              <a:avLst>
                <a:gd name="adj" fmla="val 3992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28" name="Rounded Rectangle 90114">
              <a:extLst>
                <a:ext uri="{FF2B5EF4-FFF2-40B4-BE49-F238E27FC236}">
                  <a16:creationId xmlns:a16="http://schemas.microsoft.com/office/drawing/2014/main" id="{18B5BC01-5507-4360-82D8-0103A6A0E2C9}"/>
                </a:ext>
              </a:extLst>
            </p:cNvPr>
            <p:cNvSpPr/>
            <p:nvPr/>
          </p:nvSpPr>
          <p:spPr>
            <a:xfrm>
              <a:off x="-1913105" y="1728887"/>
              <a:ext cx="640080" cy="67969"/>
            </a:xfrm>
            <a:prstGeom prst="roundRect">
              <a:avLst>
                <a:gd name="adj" fmla="val 39923"/>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grpSp>
      <p:sp>
        <p:nvSpPr>
          <p:cNvPr id="11" name="TextBox 1">
            <a:extLst>
              <a:ext uri="{FF2B5EF4-FFF2-40B4-BE49-F238E27FC236}">
                <a16:creationId xmlns:a16="http://schemas.microsoft.com/office/drawing/2014/main" id="{7ABBBF2C-E459-4BB9-B1FD-A45C978754B7}"/>
              </a:ext>
            </a:extLst>
          </p:cNvPr>
          <p:cNvSpPr txBox="1"/>
          <p:nvPr/>
        </p:nvSpPr>
        <p:spPr>
          <a:xfrm>
            <a:off x="977940" y="2918054"/>
            <a:ext cx="837089" cy="399276"/>
          </a:xfrm>
          <a:prstGeom prst="rect">
            <a:avLst/>
          </a:prstGeom>
        </p:spPr>
        <p:txBody>
          <a:bodyPr wrap="none" rtlCol="0" anchor="t">
            <a:spAutoFit/>
          </a:bodyPr>
          <a:lstStyle>
            <a:defPPr>
              <a:defRPr lang="en-US"/>
            </a:defPPr>
            <a:lvl1pPr marL="0" indent="0" algn="ctr">
              <a:lnSpc>
                <a:spcPct val="90000"/>
              </a:lnSpc>
              <a:defRPr sz="1100">
                <a:solidFill>
                  <a:schemeClr val="bg1"/>
                </a:solidFill>
                <a:latin typeface="+mj-lt"/>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b="1" dirty="0">
                <a:latin typeface="+mn-lt"/>
              </a:rPr>
              <a:t>STATE</a:t>
            </a:r>
            <a:br>
              <a:rPr lang="en-US" b="1" dirty="0">
                <a:latin typeface="+mn-lt"/>
              </a:rPr>
            </a:br>
            <a:r>
              <a:rPr lang="en-US" b="1" dirty="0">
                <a:latin typeface="+mn-lt"/>
              </a:rPr>
              <a:t>PORTION </a:t>
            </a:r>
          </a:p>
        </p:txBody>
      </p:sp>
      <p:sp>
        <p:nvSpPr>
          <p:cNvPr id="13" name="TextBox 1">
            <a:extLst>
              <a:ext uri="{FF2B5EF4-FFF2-40B4-BE49-F238E27FC236}">
                <a16:creationId xmlns:a16="http://schemas.microsoft.com/office/drawing/2014/main" id="{466EB2D4-86DA-42A7-94B5-4821047B2743}"/>
              </a:ext>
            </a:extLst>
          </p:cNvPr>
          <p:cNvSpPr txBox="1"/>
          <p:nvPr/>
        </p:nvSpPr>
        <p:spPr>
          <a:xfrm>
            <a:off x="931642" y="3374000"/>
            <a:ext cx="867546" cy="520142"/>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5000"/>
              </a:lnSpc>
            </a:pPr>
            <a:r>
              <a:rPr lang="en-US" sz="1600" b="1" dirty="0">
                <a:solidFill>
                  <a:schemeClr val="bg1"/>
                </a:solidFill>
              </a:rPr>
              <a:t>$39.8B</a:t>
            </a:r>
          </a:p>
          <a:p>
            <a:pPr lvl="0" algn="ctr">
              <a:lnSpc>
                <a:spcPct val="85000"/>
              </a:lnSpc>
            </a:pPr>
            <a:r>
              <a:rPr lang="en-US" sz="1600" b="1" dirty="0">
                <a:solidFill>
                  <a:srgbClr val="FFFFFF"/>
                </a:solidFill>
                <a:cs typeface="Arial" charset="0"/>
              </a:rPr>
              <a:t>74%</a:t>
            </a:r>
          </a:p>
        </p:txBody>
      </p:sp>
    </p:spTree>
    <p:extLst>
      <p:ext uri="{BB962C8B-B14F-4D97-AF65-F5344CB8AC3E}">
        <p14:creationId xmlns:p14="http://schemas.microsoft.com/office/powerpoint/2010/main" val="3130229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EEE3D24-A8E4-4B85-B701-190BDBDC5CC1}"/>
              </a:ext>
            </a:extLst>
          </p:cNvPr>
          <p:cNvGraphicFramePr/>
          <p:nvPr>
            <p:extLst>
              <p:ext uri="{D42A27DB-BD31-4B8C-83A1-F6EECF244321}">
                <p14:modId xmlns:p14="http://schemas.microsoft.com/office/powerpoint/2010/main" val="4036774626"/>
              </p:ext>
            </p:extLst>
          </p:nvPr>
        </p:nvGraphicFramePr>
        <p:xfrm>
          <a:off x="452380" y="1456690"/>
          <a:ext cx="5779504" cy="4279392"/>
        </p:xfrm>
        <a:graphic>
          <a:graphicData uri="http://schemas.openxmlformats.org/drawingml/2006/chart">
            <c:chart xmlns:c="http://schemas.openxmlformats.org/drawingml/2006/chart" xmlns:r="http://schemas.openxmlformats.org/officeDocument/2006/relationships" r:id="rId3"/>
          </a:graphicData>
        </a:graphic>
      </p:graphicFrame>
      <p:sp>
        <p:nvSpPr>
          <p:cNvPr id="57345" name="Title 1"/>
          <p:cNvSpPr>
            <a:spLocks noGrp="1"/>
          </p:cNvSpPr>
          <p:nvPr>
            <p:ph type="title"/>
          </p:nvPr>
        </p:nvSpPr>
        <p:spPr>
          <a:xfrm>
            <a:off x="457200" y="274320"/>
            <a:ext cx="8229600" cy="822960"/>
          </a:xfrm>
        </p:spPr>
        <p:txBody>
          <a:bodyPr/>
          <a:lstStyle/>
          <a:p>
            <a:r>
              <a:rPr lang="en-US" err="1"/>
              <a:t>Masshealth</a:t>
            </a:r>
            <a:r>
              <a:rPr lang="en-US"/>
              <a:t> accounts for approximately 22% of the state budget, net of federal revenues</a:t>
            </a:r>
          </a:p>
        </p:txBody>
      </p:sp>
      <p:sp>
        <p:nvSpPr>
          <p:cNvPr id="3" name="Slide Number Placeholder 2"/>
          <p:cNvSpPr>
            <a:spLocks noGrp="1"/>
          </p:cNvSpPr>
          <p:nvPr>
            <p:ph type="sldNum" sz="quarter" idx="10"/>
          </p:nvPr>
        </p:nvSpPr>
        <p:spPr/>
        <p:txBody>
          <a:bodyPr/>
          <a:lstStyle/>
          <a:p>
            <a:pPr lvl="0"/>
            <a:fld id="{5DCEACFD-D5E8-4814-B0F8-EF4EA1641FDE}" type="slidenum">
              <a:rPr lang="en-US" noProof="0" smtClean="0"/>
              <a:pPr lvl="0"/>
              <a:t>22</a:t>
            </a:fld>
            <a:endParaRPr lang="en-US" noProof="0" dirty="0"/>
          </a:p>
        </p:txBody>
      </p:sp>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400800" y="1207008"/>
            <a:ext cx="2286000" cy="512064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pPr lvl="0">
              <a:buClr>
                <a:srgbClr val="5A8F7C"/>
              </a:buClr>
            </a:pPr>
            <a:r>
              <a:rPr lang="en-US" sz="1000" dirty="0">
                <a:latin typeface="+mn-lt"/>
              </a:rPr>
              <a:t>Massachusetts’s SFY 2022 budget is approximately $53.9 billion, of which about one-quarter was supplied by federal revenues. Medicaid/CHIP/ConnectorCare generated the vast majority (89%) of those federal revenues (see slide 21). To understand the true cost of MassHealth to the state, it is instructive to look at the expected state spending net of federal revenues; this net state budget totaled $39 billion in SFY 2022. The state’s share of MassHealth costs is approximately 22% of the state budget net of federal revenues.</a:t>
            </a:r>
          </a:p>
          <a:p>
            <a:pPr lvl="0">
              <a:buClr>
                <a:srgbClr val="5A8F7C"/>
              </a:buClr>
            </a:pPr>
            <a:r>
              <a:rPr lang="en-US" sz="1000" dirty="0">
                <a:latin typeface="+mn-lt"/>
              </a:rPr>
              <a:t>From SFY 2018 to SFY 2022, the total state budget increased by an average of 4% per year, while the MassHealth budget increased by an average of 2.4% per year (not shown in charts).* </a:t>
            </a:r>
          </a:p>
        </p:txBody>
      </p:sp>
      <p:sp>
        <p:nvSpPr>
          <p:cNvPr id="14" name="Rectangle 13">
            <a:extLst>
              <a:ext uri="{FF2B5EF4-FFF2-40B4-BE49-F238E27FC236}">
                <a16:creationId xmlns:a16="http://schemas.microsoft.com/office/drawing/2014/main" id="{5EFFFF5D-CA31-434F-9B15-5FD08D2F0EF1}"/>
              </a:ext>
            </a:extLst>
          </p:cNvPr>
          <p:cNvSpPr/>
          <p:nvPr/>
        </p:nvSpPr>
        <p:spPr>
          <a:xfrm>
            <a:off x="457200" y="5728155"/>
            <a:ext cx="5857683" cy="656590"/>
          </a:xfrm>
          <a:prstGeom prst="rect">
            <a:avLst/>
          </a:prstGeom>
        </p:spPr>
        <p:txBody>
          <a:bodyPr wrap="square" lIns="0" rIns="0" anchor="b" anchorCtr="0">
            <a:spAutoFit/>
          </a:bodyPr>
          <a:lstStyle/>
          <a:p>
            <a:pPr marL="45720" lvl="0" indent="-45720">
              <a:spcBef>
                <a:spcPts val="200"/>
              </a:spcBef>
            </a:pPr>
            <a:r>
              <a:rPr lang="en-US" sz="700" dirty="0">
                <a:solidFill>
                  <a:srgbClr val="000000"/>
                </a:solidFill>
                <a:latin typeface="+mn-lt"/>
              </a:rPr>
              <a:t>*	Information based on data provided by Massachusetts Budget and Policy Center staff. The budget amounts are total budgets including federal revenue.</a:t>
            </a:r>
            <a:endParaRPr kumimoji="0" lang="en-US" sz="700" u="none" strike="noStrike" kern="1200" cap="none" spc="0" normalizeH="0" baseline="0" noProof="0" dirty="0">
              <a:ln>
                <a:noFill/>
              </a:ln>
              <a:solidFill>
                <a:srgbClr val="000000"/>
              </a:solidFill>
              <a:effectLst/>
              <a:uLnTx/>
              <a:uFillTx/>
              <a:latin typeface="+mn-lt"/>
            </a:endParaRPr>
          </a:p>
          <a:p>
            <a:pPr lvl="0">
              <a:spcBef>
                <a:spcPts val="200"/>
              </a:spcBef>
            </a:pPr>
            <a:r>
              <a:rPr kumimoji="0" lang="en-US" sz="700" u="none" strike="noStrike" kern="1200" cap="small" spc="0" normalizeH="0" baseline="0" noProof="0" dirty="0">
                <a:ln>
                  <a:noFill/>
                </a:ln>
                <a:solidFill>
                  <a:srgbClr val="000000"/>
                </a:solidFill>
                <a:effectLst/>
                <a:uLnTx/>
                <a:uFillTx/>
                <a:latin typeface="+mn-lt"/>
              </a:rPr>
              <a:t>sources</a:t>
            </a:r>
            <a:r>
              <a:rPr kumimoji="0" lang="en-US" sz="700" u="none" strike="noStrike" kern="1200" cap="none" spc="0" normalizeH="0" baseline="0" noProof="0" dirty="0">
                <a:ln>
                  <a:noFill/>
                </a:ln>
                <a:solidFill>
                  <a:srgbClr val="000000"/>
                </a:solidFill>
                <a:effectLst/>
                <a:uLnTx/>
                <a:uFillTx/>
                <a:latin typeface="+mn-lt"/>
              </a:rPr>
              <a:t>: </a:t>
            </a:r>
            <a:r>
              <a:rPr lang="en-US" sz="700" dirty="0">
                <a:solidFill>
                  <a:srgbClr val="000000"/>
                </a:solidFill>
                <a:latin typeface="+mn-lt"/>
              </a:rPr>
              <a:t>Massachusetts Budget and Policy Center (2022). </a:t>
            </a:r>
            <a:r>
              <a:rPr lang="en-US" sz="700" dirty="0">
                <a:solidFill>
                  <a:srgbClr val="000000"/>
                </a:solidFill>
                <a:latin typeface="+mn-lt"/>
                <a:hlinkClick r:id="rId4">
                  <a:extLst>
                    <a:ext uri="{A12FA001-AC4F-418D-AE19-62706E023703}">
                      <ahyp:hlinkClr xmlns:ahyp="http://schemas.microsoft.com/office/drawing/2018/hyperlinkcolor" val="tx"/>
                    </a:ext>
                  </a:extLst>
                </a:hlinkClick>
              </a:rPr>
              <a:t>What is the Actual State Cost of MassHealth in State Fiscal Year 2022?</a:t>
            </a:r>
            <a:r>
              <a:rPr lang="en-US" sz="700" dirty="0">
                <a:solidFill>
                  <a:srgbClr val="000000"/>
                </a:solidFill>
                <a:latin typeface="+mn-lt"/>
              </a:rPr>
              <a:t> Blue Cross Blue Shield of Massachusetts Foundation. See also: Massachusetts Budget and Policy Center (2019). </a:t>
            </a:r>
            <a:r>
              <a:rPr lang="en-US" sz="700" dirty="0">
                <a:solidFill>
                  <a:srgbClr val="000000"/>
                </a:solidFill>
                <a:latin typeface="+mn-lt"/>
                <a:hlinkClick r:id="rId5">
                  <a:extLst>
                    <a:ext uri="{A12FA001-AC4F-418D-AE19-62706E023703}">
                      <ahyp:hlinkClr xmlns:ahyp="http://schemas.microsoft.com/office/drawing/2018/hyperlinkcolor" val="tx"/>
                    </a:ext>
                  </a:extLst>
                </a:hlinkClick>
              </a:rPr>
              <a:t>What is the Actual State Cost of MassHealth in 2019?</a:t>
            </a:r>
            <a:r>
              <a:rPr lang="en-US" sz="700" dirty="0">
                <a:solidFill>
                  <a:srgbClr val="000000"/>
                </a:solidFill>
                <a:latin typeface="+mn-lt"/>
              </a:rPr>
              <a:t> Blue Cross Blue Shield of Massachusetts Foundation. </a:t>
            </a:r>
            <a:endParaRPr kumimoji="0" lang="en-US" sz="700" u="none" strike="noStrike" kern="1200" cap="none" spc="0" normalizeH="0" baseline="0" noProof="0" dirty="0">
              <a:ln>
                <a:noFill/>
              </a:ln>
              <a:solidFill>
                <a:srgbClr val="000000"/>
              </a:solidFill>
              <a:effectLst/>
              <a:uLnTx/>
              <a:uFillTx/>
              <a:latin typeface="+mn-lt"/>
            </a:endParaRPr>
          </a:p>
        </p:txBody>
      </p:sp>
      <p:sp>
        <p:nvSpPr>
          <p:cNvPr id="16" name="Rectangle 15">
            <a:extLst>
              <a:ext uri="{FF2B5EF4-FFF2-40B4-BE49-F238E27FC236}">
                <a16:creationId xmlns:a16="http://schemas.microsoft.com/office/drawing/2014/main" id="{B264E00B-AD1D-4F6B-BF4B-C07D3A933191}"/>
              </a:ext>
            </a:extLst>
          </p:cNvPr>
          <p:cNvSpPr/>
          <p:nvPr/>
        </p:nvSpPr>
        <p:spPr>
          <a:xfrm>
            <a:off x="455612" y="1207008"/>
            <a:ext cx="5498704" cy="400110"/>
          </a:xfrm>
          <a:prstGeom prst="rect">
            <a:avLst/>
          </a:prstGeom>
        </p:spPr>
        <p:txBody>
          <a:bodyPr wrap="square" lIns="0">
            <a:spAutoFit/>
          </a:bodyPr>
          <a:lstStyle/>
          <a:p>
            <a:pPr lvl="0"/>
            <a:r>
              <a:rPr lang="en-US" sz="1000" b="1" dirty="0">
                <a:latin typeface="+mn-lt"/>
              </a:rPr>
              <a:t>MASSACHUSETTS TOTAL STATE SPENDING NET OF FEDERAL REVENUES ($39 BILLION), SFY 2022</a:t>
            </a:r>
            <a:endParaRPr kumimoji="0" lang="en-US" sz="1000" b="1" u="none" strike="noStrike" kern="1200" cap="none" spc="0" normalizeH="0" baseline="0" noProof="0" dirty="0">
              <a:ln>
                <a:noFill/>
              </a:ln>
              <a:effectLst/>
              <a:uLnTx/>
              <a:uFillTx/>
              <a:latin typeface="+mn-lt"/>
            </a:endParaRPr>
          </a:p>
        </p:txBody>
      </p:sp>
      <p:sp>
        <p:nvSpPr>
          <p:cNvPr id="11" name="TextBox 1">
            <a:extLst>
              <a:ext uri="{FF2B5EF4-FFF2-40B4-BE49-F238E27FC236}">
                <a16:creationId xmlns:a16="http://schemas.microsoft.com/office/drawing/2014/main" id="{7ABBBF2C-E459-4BB9-B1FD-A45C978754B7}"/>
              </a:ext>
            </a:extLst>
          </p:cNvPr>
          <p:cNvSpPr txBox="1"/>
          <p:nvPr/>
        </p:nvSpPr>
        <p:spPr>
          <a:xfrm>
            <a:off x="2231073" y="4427474"/>
            <a:ext cx="1311578" cy="551626"/>
          </a:xfrm>
          <a:prstGeom prst="rect">
            <a:avLst/>
          </a:prstGeom>
        </p:spPr>
        <p:txBody>
          <a:bodyPr wrap="none" rtlCol="0" anchor="t">
            <a:spAutoFit/>
          </a:bodyPr>
          <a:lstStyle>
            <a:defPPr>
              <a:defRPr lang="en-US"/>
            </a:defPPr>
            <a:lvl1pPr marL="0" indent="0" algn="ctr">
              <a:lnSpc>
                <a:spcPct val="90000"/>
              </a:lnSpc>
              <a:defRPr sz="1100">
                <a:solidFill>
                  <a:schemeClr val="bg1"/>
                </a:solidFill>
                <a:latin typeface="+mj-lt"/>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pPr lvl="0"/>
            <a:r>
              <a:rPr lang="en-US" b="1" dirty="0">
                <a:solidFill>
                  <a:srgbClr val="FFFFFF"/>
                </a:solidFill>
                <a:latin typeface="+mn-lt"/>
              </a:rPr>
              <a:t>OTHER</a:t>
            </a:r>
            <a:br>
              <a:rPr lang="en-US" b="1" dirty="0">
                <a:solidFill>
                  <a:srgbClr val="FFFFFF"/>
                </a:solidFill>
                <a:latin typeface="+mn-lt"/>
              </a:rPr>
            </a:br>
            <a:r>
              <a:rPr lang="en-US" dirty="0">
                <a:solidFill>
                  <a:srgbClr val="FFFFFF"/>
                </a:solidFill>
                <a:latin typeface="+mn-lt"/>
              </a:rPr>
              <a:t>(non-MassHealth</a:t>
            </a:r>
            <a:br>
              <a:rPr lang="en-US" dirty="0">
                <a:solidFill>
                  <a:srgbClr val="FFFFFF"/>
                </a:solidFill>
                <a:latin typeface="+mn-lt"/>
              </a:rPr>
            </a:br>
            <a:r>
              <a:rPr lang="en-US" dirty="0">
                <a:solidFill>
                  <a:srgbClr val="FFFFFF"/>
                </a:solidFill>
                <a:latin typeface="+mn-lt"/>
              </a:rPr>
              <a:t>budget items)</a:t>
            </a:r>
          </a:p>
        </p:txBody>
      </p:sp>
      <p:sp>
        <p:nvSpPr>
          <p:cNvPr id="13" name="TextBox 1">
            <a:extLst>
              <a:ext uri="{FF2B5EF4-FFF2-40B4-BE49-F238E27FC236}">
                <a16:creationId xmlns:a16="http://schemas.microsoft.com/office/drawing/2014/main" id="{466EB2D4-86DA-42A7-94B5-4821047B2743}"/>
              </a:ext>
            </a:extLst>
          </p:cNvPr>
          <p:cNvSpPr txBox="1"/>
          <p:nvPr/>
        </p:nvSpPr>
        <p:spPr>
          <a:xfrm>
            <a:off x="3354626" y="4437209"/>
            <a:ext cx="880370" cy="584775"/>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FFFFFF"/>
                </a:solidFill>
                <a:effectLst/>
                <a:uLnTx/>
                <a:uFillTx/>
                <a:ea typeface="+mn-ea"/>
              </a:rPr>
              <a:t>$30.5B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FFFFFF"/>
                </a:solidFill>
                <a:effectLst/>
                <a:uLnTx/>
                <a:uFillTx/>
                <a:ea typeface="+mn-ea"/>
                <a:cs typeface="Arial" charset="0"/>
              </a:rPr>
              <a:t>78%</a:t>
            </a:r>
          </a:p>
        </p:txBody>
      </p:sp>
      <p:sp>
        <p:nvSpPr>
          <p:cNvPr id="26" name="TextBox 1">
            <a:extLst>
              <a:ext uri="{FF2B5EF4-FFF2-40B4-BE49-F238E27FC236}">
                <a16:creationId xmlns:a16="http://schemas.microsoft.com/office/drawing/2014/main" id="{91FA077C-6065-43F3-B9E3-576AA43D7999}"/>
              </a:ext>
            </a:extLst>
          </p:cNvPr>
          <p:cNvSpPr txBox="1"/>
          <p:nvPr/>
        </p:nvSpPr>
        <p:spPr>
          <a:xfrm>
            <a:off x="3369451" y="2241418"/>
            <a:ext cx="742512" cy="584775"/>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05F85"/>
                </a:solidFill>
                <a:effectLst/>
                <a:uLnTx/>
                <a:uFillTx/>
                <a:ea typeface="+mn-ea"/>
              </a:rPr>
              <a:t>$8.5B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05F85"/>
                </a:solidFill>
                <a:effectLst/>
                <a:uLnTx/>
                <a:uFillTx/>
                <a:ea typeface="+mn-ea"/>
                <a:cs typeface="Arial" charset="0"/>
              </a:rPr>
              <a:t> 22%</a:t>
            </a:r>
          </a:p>
        </p:txBody>
      </p:sp>
      <p:pic>
        <p:nvPicPr>
          <p:cNvPr id="21" name="Picture 2" descr="Image result for MASShealth logo">
            <a:extLst>
              <a:ext uri="{FF2B5EF4-FFF2-40B4-BE49-F238E27FC236}">
                <a16:creationId xmlns:a16="http://schemas.microsoft.com/office/drawing/2014/main" id="{8A04BC5B-DE12-41DB-965B-B9F852FA88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6020" y="2298622"/>
            <a:ext cx="992505" cy="49539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aphic 11" descr="Money">
            <a:extLst>
              <a:ext uri="{FF2B5EF4-FFF2-40B4-BE49-F238E27FC236}">
                <a16:creationId xmlns:a16="http://schemas.microsoft.com/office/drawing/2014/main" id="{901B46F0-DC29-4CB8-A38A-74BFAF9049CB}"/>
              </a:ext>
            </a:extLst>
          </p:cNvPr>
          <p:cNvGrpSpPr>
            <a:grpSpLocks noChangeAspect="1"/>
          </p:cNvGrpSpPr>
          <p:nvPr/>
        </p:nvGrpSpPr>
        <p:grpSpPr>
          <a:xfrm>
            <a:off x="2897505" y="3216665"/>
            <a:ext cx="822960" cy="822960"/>
            <a:chOff x="3966744" y="2896896"/>
            <a:chExt cx="914400" cy="914400"/>
          </a:xfrm>
          <a:solidFill>
            <a:schemeClr val="tx2"/>
          </a:solidFill>
        </p:grpSpPr>
        <p:sp>
          <p:nvSpPr>
            <p:cNvPr id="23" name="Freeform: Shape 22">
              <a:extLst>
                <a:ext uri="{FF2B5EF4-FFF2-40B4-BE49-F238E27FC236}">
                  <a16:creationId xmlns:a16="http://schemas.microsoft.com/office/drawing/2014/main" id="{904C81A5-E7D7-409F-B142-F2AFE5757F7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mn-lt"/>
              </a:endParaRPr>
            </a:p>
          </p:txBody>
        </p:sp>
        <p:sp>
          <p:nvSpPr>
            <p:cNvPr id="24" name="Freeform: Shape 23">
              <a:extLst>
                <a:ext uri="{FF2B5EF4-FFF2-40B4-BE49-F238E27FC236}">
                  <a16:creationId xmlns:a16="http://schemas.microsoft.com/office/drawing/2014/main" id="{40D81462-E5E8-4153-8CB8-21C1BE4E3C17}"/>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mn-lt"/>
              </a:endParaRPr>
            </a:p>
          </p:txBody>
        </p:sp>
        <p:sp>
          <p:nvSpPr>
            <p:cNvPr id="25" name="Freeform: Shape 24">
              <a:extLst>
                <a:ext uri="{FF2B5EF4-FFF2-40B4-BE49-F238E27FC236}">
                  <a16:creationId xmlns:a16="http://schemas.microsoft.com/office/drawing/2014/main" id="{24AAF7F5-1F5D-476A-B623-8E5CF9E07900}"/>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mn-lt"/>
              </a:endParaRPr>
            </a:p>
          </p:txBody>
        </p:sp>
        <p:sp>
          <p:nvSpPr>
            <p:cNvPr id="27" name="Freeform: Shape 26">
              <a:extLst>
                <a:ext uri="{FF2B5EF4-FFF2-40B4-BE49-F238E27FC236}">
                  <a16:creationId xmlns:a16="http://schemas.microsoft.com/office/drawing/2014/main" id="{69DB24CA-ABEB-4C2F-A029-25ECD8EACDE7}"/>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mn-lt"/>
              </a:endParaRPr>
            </a:p>
          </p:txBody>
        </p:sp>
        <p:sp>
          <p:nvSpPr>
            <p:cNvPr id="30" name="Freeform: Shape 29">
              <a:extLst>
                <a:ext uri="{FF2B5EF4-FFF2-40B4-BE49-F238E27FC236}">
                  <a16:creationId xmlns:a16="http://schemas.microsoft.com/office/drawing/2014/main" id="{7A7017CF-570D-4F4C-9685-CEF67DE699F9}"/>
                </a:ext>
              </a:extLst>
            </p:cNvPr>
            <p:cNvSpPr/>
            <p:nvPr/>
          </p:nvSpPr>
          <p:spPr>
            <a:xfrm>
              <a:off x="4113429" y="3018816"/>
              <a:ext cx="552450" cy="200025"/>
            </a:xfrm>
            <a:custGeom>
              <a:avLst/>
              <a:gdLst>
                <a:gd name="connsiteX0" fmla="*/ 481013 w 552450"/>
                <a:gd name="connsiteY0" fmla="*/ 75248 h 200025"/>
                <a:gd name="connsiteX1" fmla="*/ 495300 w 552450"/>
                <a:gd name="connsiteY1" fmla="*/ 111443 h 200025"/>
                <a:gd name="connsiteX2" fmla="*/ 552450 w 552450"/>
                <a:gd name="connsiteY2" fmla="*/ 100012 h 200025"/>
                <a:gd name="connsiteX3" fmla="*/ 512445 w 552450"/>
                <a:gd name="connsiteY3" fmla="*/ 0 h 200025"/>
                <a:gd name="connsiteX4" fmla="*/ 0 w 552450"/>
                <a:gd name="connsiteY4" fmla="*/ 209550 h 200025"/>
                <a:gd name="connsiteX5" fmla="*/ 293370 w 552450"/>
                <a:gd name="connsiteY5" fmla="*/ 151448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200025">
                  <a:moveTo>
                    <a:pt x="481013" y="75248"/>
                  </a:moveTo>
                  <a:lnTo>
                    <a:pt x="495300" y="111443"/>
                  </a:lnTo>
                  <a:lnTo>
                    <a:pt x="552450" y="100012"/>
                  </a:lnTo>
                  <a:lnTo>
                    <a:pt x="512445" y="0"/>
                  </a:lnTo>
                  <a:lnTo>
                    <a:pt x="0" y="209550"/>
                  </a:lnTo>
                  <a:lnTo>
                    <a:pt x="293370" y="151448"/>
                  </a:lnTo>
                  <a:close/>
                </a:path>
              </a:pathLst>
            </a:custGeom>
            <a:grpFill/>
            <a:ln w="9525" cap="flat">
              <a:noFill/>
              <a:prstDash val="solid"/>
              <a:miter/>
            </a:ln>
          </p:spPr>
          <p:txBody>
            <a:bodyPr rtlCol="0" anchor="ctr"/>
            <a:lstStyle/>
            <a:p>
              <a:endParaRPr lang="en-US" dirty="0">
                <a:latin typeface="+mn-lt"/>
              </a:endParaRPr>
            </a:p>
          </p:txBody>
        </p:sp>
        <p:sp>
          <p:nvSpPr>
            <p:cNvPr id="31" name="Freeform: Shape 30">
              <a:extLst>
                <a:ext uri="{FF2B5EF4-FFF2-40B4-BE49-F238E27FC236}">
                  <a16:creationId xmlns:a16="http://schemas.microsoft.com/office/drawing/2014/main" id="{234FAED1-6B8E-431A-A440-D2D4EFF061B3}"/>
                </a:ext>
              </a:extLst>
            </p:cNvPr>
            <p:cNvSpPr/>
            <p:nvPr/>
          </p:nvSpPr>
          <p:spPr>
            <a:xfrm>
              <a:off x="4252494" y="3142641"/>
              <a:ext cx="504825" cy="95250"/>
            </a:xfrm>
            <a:custGeom>
              <a:avLst/>
              <a:gdLst>
                <a:gd name="connsiteX0" fmla="*/ 292418 w 504825"/>
                <a:gd name="connsiteY0" fmla="*/ 97155 h 95250"/>
                <a:gd name="connsiteX1" fmla="*/ 442913 w 504825"/>
                <a:gd name="connsiteY1" fmla="*/ 67628 h 95250"/>
                <a:gd name="connsiteX2" fmla="*/ 449580 w 504825"/>
                <a:gd name="connsiteY2" fmla="*/ 97155 h 95250"/>
                <a:gd name="connsiteX3" fmla="*/ 507683 w 504825"/>
                <a:gd name="connsiteY3" fmla="*/ 97155 h 95250"/>
                <a:gd name="connsiteX4" fmla="*/ 488633 w 504825"/>
                <a:gd name="connsiteY4" fmla="*/ 0 h 95250"/>
                <a:gd name="connsiteX5" fmla="*/ 0 w 504825"/>
                <a:gd name="connsiteY5" fmla="*/ 9715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0">
                  <a:moveTo>
                    <a:pt x="292418" y="97155"/>
                  </a:moveTo>
                  <a:lnTo>
                    <a:pt x="442913" y="67628"/>
                  </a:lnTo>
                  <a:lnTo>
                    <a:pt x="449580" y="97155"/>
                  </a:lnTo>
                  <a:lnTo>
                    <a:pt x="507683" y="97155"/>
                  </a:lnTo>
                  <a:lnTo>
                    <a:pt x="488633" y="0"/>
                  </a:lnTo>
                  <a:lnTo>
                    <a:pt x="0" y="97155"/>
                  </a:lnTo>
                  <a:close/>
                </a:path>
              </a:pathLst>
            </a:custGeom>
            <a:grpFill/>
            <a:ln w="9525" cap="flat">
              <a:noFill/>
              <a:prstDash val="solid"/>
              <a:miter/>
            </a:ln>
          </p:spPr>
          <p:txBody>
            <a:bodyPr rtlCol="0" anchor="ctr"/>
            <a:lstStyle/>
            <a:p>
              <a:endParaRPr lang="en-US" dirty="0">
                <a:latin typeface="+mn-lt"/>
              </a:endParaRPr>
            </a:p>
          </p:txBody>
        </p:sp>
      </p:grpSp>
    </p:spTree>
    <p:extLst>
      <p:ext uri="{BB962C8B-B14F-4D97-AF65-F5344CB8AC3E}">
        <p14:creationId xmlns:p14="http://schemas.microsoft.com/office/powerpoint/2010/main" val="1681276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274320"/>
            <a:ext cx="8229600" cy="822960"/>
          </a:xfrm>
        </p:spPr>
        <p:txBody>
          <a:bodyPr/>
          <a:lstStyle/>
          <a:p>
            <a:r>
              <a:rPr lang="en-US" dirty="0"/>
              <a:t>Total </a:t>
            </a:r>
            <a:r>
              <a:rPr lang="en-US" dirty="0" err="1"/>
              <a:t>masshealth</a:t>
            </a:r>
            <a:r>
              <a:rPr lang="en-US" dirty="0"/>
              <a:t> spending has risen since the beginning of the pandemic, driven largely by enrollment</a:t>
            </a:r>
          </a:p>
        </p:txBody>
      </p:sp>
      <p:sp>
        <p:nvSpPr>
          <p:cNvPr id="3" name="Slide Number Placeholder 2"/>
          <p:cNvSpPr>
            <a:spLocks noGrp="1"/>
          </p:cNvSpPr>
          <p:nvPr>
            <p:ph type="sldNum" sz="quarter" idx="10"/>
          </p:nvPr>
        </p:nvSpPr>
        <p:spPr/>
        <p:txBody>
          <a:bodyPr/>
          <a:lstStyle/>
          <a:p>
            <a:pPr>
              <a:defRPr/>
            </a:pPr>
            <a:fld id="{40FBB554-3019-4634-BBA3-0BCAFE569666}" type="slidenum">
              <a:rPr lang="en-US" smtClean="0"/>
              <a:pPr>
                <a:defRPr/>
              </a:pPr>
              <a:t>23</a:t>
            </a:fld>
            <a:endParaRPr lang="en-US" dirty="0"/>
          </a:p>
        </p:txBody>
      </p:sp>
      <p:graphicFrame>
        <p:nvGraphicFramePr>
          <p:cNvPr id="14" name="Chart 9"/>
          <p:cNvGraphicFramePr>
            <a:graphicFrameLocks/>
          </p:cNvGraphicFramePr>
          <p:nvPr>
            <p:extLst>
              <p:ext uri="{D42A27DB-BD31-4B8C-83A1-F6EECF244321}">
                <p14:modId xmlns:p14="http://schemas.microsoft.com/office/powerpoint/2010/main" val="260625285"/>
              </p:ext>
            </p:extLst>
          </p:nvPr>
        </p:nvGraphicFramePr>
        <p:xfrm>
          <a:off x="466344" y="1562957"/>
          <a:ext cx="5157216" cy="32927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1">
            <a:extLst>
              <a:ext uri="{FF2B5EF4-FFF2-40B4-BE49-F238E27FC236}">
                <a16:creationId xmlns:a16="http://schemas.microsoft.com/office/drawing/2014/main" id="{65F910BB-0C22-48D6-86A9-DB2C98DF4F5F}"/>
              </a:ext>
            </a:extLst>
          </p:cNvPr>
          <p:cNvSpPr txBox="1">
            <a:spLocks noChangeArrowheads="1"/>
          </p:cNvSpPr>
          <p:nvPr/>
        </p:nvSpPr>
        <p:spPr bwMode="auto">
          <a:xfrm>
            <a:off x="5751226" y="1207007"/>
            <a:ext cx="2935574" cy="5120640"/>
          </a:xfrm>
          <a:prstGeom prst="rect">
            <a:avLst/>
          </a:prstGeom>
          <a:noFill/>
          <a:ln w="3175">
            <a:solidFill>
              <a:schemeClr val="accent1">
                <a:lumMod val="60000"/>
                <a:lumOff val="40000"/>
              </a:schemeClr>
            </a:solidFill>
            <a:miter lim="800000"/>
            <a:headEnd/>
            <a:tailEnd/>
          </a:ln>
        </p:spPr>
        <p:txBody>
          <a:bodyPr lIns="91440" tIns="45720" rIns="91440" bIns="45720" anchor="t"/>
          <a:lstStyle>
            <a:defPPr>
              <a:defRPr lang="en-US"/>
            </a:defPPr>
            <a:lvl1pPr>
              <a:lnSpc>
                <a:spcPct val="105000"/>
              </a:lnSpc>
              <a:spcBef>
                <a:spcPts val="600"/>
              </a:spcBef>
              <a:buClr>
                <a:schemeClr val="tx2"/>
              </a:buClr>
              <a:defRPr sz="1100">
                <a:latin typeface="+mn-lt"/>
              </a:defRPr>
            </a:lvl1pPr>
          </a:lstStyle>
          <a:p>
            <a:pPr>
              <a:buClr>
                <a:srgbClr val="5A8F7C"/>
              </a:buClr>
            </a:pPr>
            <a:r>
              <a:rPr lang="en-US" sz="1000" dirty="0"/>
              <a:t>Total MassHealth program spending has more than doubled in 13 years, from $7.5 billion in SFY 2007 to $18.1 billion in SFY 2021. When adjusted for medical cost inflation,</a:t>
            </a:r>
            <a:r>
              <a:rPr lang="en-US" sz="1000" baseline="30000" dirty="0"/>
              <a:t>1</a:t>
            </a:r>
            <a:r>
              <a:rPr lang="en-US" sz="1000" dirty="0"/>
              <a:t> the average annual increase from SFY 2007 to SFY 2021 was less than 4%.  </a:t>
            </a:r>
          </a:p>
          <a:p>
            <a:pPr>
              <a:buClr>
                <a:srgbClr val="5A8F7C"/>
              </a:buClr>
            </a:pPr>
            <a:r>
              <a:rPr lang="en-US" sz="1000" dirty="0"/>
              <a:t>In SFY 2021, roughly coinciding with the start of the pandemic, the inflation-adjusted spending growth increased to 6.6%. This growth in spending was largely driven by increases in enrollment related to the pandemic and the federal continuous coverage requirement effective throughout the federal COVID-19 Public Health Emergency (see slide 12). In addition to pandemic related enrollment, spending was affected by a scheduled increase in ACO and MCO capitation rates that took effect in January 2020. </a:t>
            </a:r>
          </a:p>
          <a:p>
            <a:pPr>
              <a:buClr>
                <a:srgbClr val="5A8F7C"/>
              </a:buClr>
            </a:pPr>
            <a:r>
              <a:rPr lang="en-US" sz="1000" dirty="0"/>
              <a:t>The increased spending in SFY 2021 was largely offset by the enhanced federal match during the pandemic, reducing the impact on the state budget.</a:t>
            </a:r>
            <a:r>
              <a:rPr lang="en-US" sz="1000" baseline="30000" dirty="0"/>
              <a:t>3</a:t>
            </a:r>
          </a:p>
          <a:p>
            <a:pPr>
              <a:buClr>
                <a:srgbClr val="5A8F7C"/>
              </a:buClr>
            </a:pPr>
            <a:r>
              <a:rPr lang="en-US" sz="1000" dirty="0"/>
              <a:t>Prior to the COVID-19 pandemic, the most significant annual increases in spending occurred from SFY 2013 to SFY 2015. Most of that growth is attributable to enrollment increases resulting from the ACA expansion. </a:t>
            </a:r>
          </a:p>
        </p:txBody>
      </p:sp>
      <p:sp>
        <p:nvSpPr>
          <p:cNvPr id="12" name="Rectangle 11">
            <a:extLst>
              <a:ext uri="{FF2B5EF4-FFF2-40B4-BE49-F238E27FC236}">
                <a16:creationId xmlns:a16="http://schemas.microsoft.com/office/drawing/2014/main" id="{07D18599-D75D-40B4-BE9A-5393B3107BC6}"/>
              </a:ext>
            </a:extLst>
          </p:cNvPr>
          <p:cNvSpPr/>
          <p:nvPr/>
        </p:nvSpPr>
        <p:spPr>
          <a:xfrm>
            <a:off x="457199" y="5112603"/>
            <a:ext cx="5166360" cy="1272143"/>
          </a:xfrm>
          <a:prstGeom prst="rect">
            <a:avLst/>
          </a:prstGeom>
        </p:spPr>
        <p:txBody>
          <a:bodyPr wrap="square" lIns="0" rIns="0" anchor="b" anchorCtr="0">
            <a:spAutoFit/>
          </a:bodyPr>
          <a:lstStyle/>
          <a:p>
            <a:pPr marL="45720" indent="-45720">
              <a:spcBef>
                <a:spcPts val="200"/>
              </a:spcBef>
            </a:pPr>
            <a:r>
              <a:rPr lang="en-US" sz="700" dirty="0">
                <a:solidFill>
                  <a:srgbClr val="000000"/>
                </a:solidFill>
                <a:latin typeface="+mn-lt"/>
              </a:rPr>
              <a:t>*	This analysis reflects gross spending amounts which includes both state and federal revenues. The spending amounts include claim and capitation payments for medical benefits provided by MassHealth, and do not include the cost of Medicare or commercial premiums, Medicaid-reimbursable services from other state agencies, administrative spending, or risk corridor payments to managed care plans, or supplemental payments to providers. Note that this slide contains actual programmatic spending data while the previous slide contains budgeted state spending net of federal revenues.</a:t>
            </a:r>
          </a:p>
          <a:p>
            <a:pPr marL="45720" indent="-45720">
              <a:spcBef>
                <a:spcPts val="200"/>
              </a:spcBef>
            </a:pPr>
            <a:r>
              <a:rPr kumimoji="0" lang="en-US" sz="700" u="none" strike="noStrike" kern="1200" cap="none" spc="0" normalizeH="0" baseline="30000" noProof="0" dirty="0">
                <a:ln>
                  <a:noFill/>
                </a:ln>
                <a:solidFill>
                  <a:srgbClr val="000000"/>
                </a:solidFill>
                <a:effectLst/>
                <a:uLnTx/>
                <a:uFillTx/>
                <a:latin typeface="+mn-lt"/>
              </a:rPr>
              <a:t>1	</a:t>
            </a:r>
            <a:r>
              <a:rPr lang="en-US" sz="700" dirty="0">
                <a:solidFill>
                  <a:srgbClr val="000000"/>
                </a:solidFill>
                <a:latin typeface="+mn-lt"/>
              </a:rPr>
              <a:t>Medical cost inflation refers to the consumer price index specifically for medical care.  </a:t>
            </a:r>
          </a:p>
          <a:p>
            <a:pPr marL="45720" indent="-45720">
              <a:spcBef>
                <a:spcPts val="200"/>
              </a:spcBef>
            </a:pPr>
            <a:r>
              <a:rPr lang="en-US" sz="700" baseline="30000" dirty="0">
                <a:solidFill>
                  <a:srgbClr val="000000"/>
                </a:solidFill>
                <a:latin typeface="+mn-lt"/>
              </a:rPr>
              <a:t>2 </a:t>
            </a:r>
            <a:r>
              <a:rPr lang="en-US" sz="700" dirty="0">
                <a:solidFill>
                  <a:srgbClr val="000000"/>
                </a:solidFill>
                <a:latin typeface="+mn-lt"/>
              </a:rPr>
              <a:t>Inflation adjustment uses the Medical Consumer Price Index for the Boston area, from the U.S. Bureau of Labor Statistics. </a:t>
            </a:r>
          </a:p>
          <a:p>
            <a:pPr marL="45720" lvl="0" indent="-45720">
              <a:spcBef>
                <a:spcPts val="200"/>
              </a:spcBef>
            </a:pPr>
            <a:r>
              <a:rPr lang="en-US" sz="700" baseline="30000" dirty="0">
                <a:solidFill>
                  <a:srgbClr val="000000"/>
                </a:solidFill>
                <a:latin typeface="+mn-lt"/>
              </a:rPr>
              <a:t>3 </a:t>
            </a:r>
            <a:r>
              <a:rPr lang="en-US" sz="700" dirty="0">
                <a:solidFill>
                  <a:srgbClr val="000000"/>
                </a:solidFill>
                <a:latin typeface="+mn-lt"/>
              </a:rPr>
              <a:t>Massachusetts Budget and Policy Center (2022) </a:t>
            </a:r>
            <a:r>
              <a:rPr lang="en-US" sz="700" dirty="0">
                <a:solidFill>
                  <a:srgbClr val="000000"/>
                </a:solidFill>
                <a:latin typeface="+mn-lt"/>
                <a:hlinkClick r:id="rId4">
                  <a:extLst>
                    <a:ext uri="{A12FA001-AC4F-418D-AE19-62706E023703}">
                      <ahyp:hlinkClr xmlns:ahyp="http://schemas.microsoft.com/office/drawing/2018/hyperlinkcolor" val="tx"/>
                    </a:ext>
                  </a:extLst>
                </a:hlinkClick>
              </a:rPr>
              <a:t>What is the Actual State Cost of MassHealth in 2022? </a:t>
            </a:r>
            <a:r>
              <a:rPr lang="en-US" sz="700" dirty="0">
                <a:solidFill>
                  <a:srgbClr val="000000"/>
                </a:solidFill>
                <a:latin typeface="+mn-lt"/>
              </a:rPr>
              <a:t>Blue Cross Blue Shield of Massachusetts Foundation </a:t>
            </a:r>
          </a:p>
          <a:p>
            <a:pPr>
              <a:spcBef>
                <a:spcPts val="200"/>
              </a:spcBef>
            </a:pPr>
            <a:r>
              <a:rPr kumimoji="0" lang="en-US" sz="700" u="none" strike="noStrike" kern="1200" cap="small" spc="0" normalizeH="0" noProof="0" dirty="0">
                <a:ln>
                  <a:noFill/>
                </a:ln>
                <a:solidFill>
                  <a:srgbClr val="000000"/>
                </a:solidFill>
                <a:effectLst/>
                <a:uLnTx/>
                <a:uFillTx/>
                <a:latin typeface="+mn-lt"/>
              </a:rPr>
              <a:t>sources</a:t>
            </a:r>
            <a:r>
              <a:rPr kumimoji="0" lang="en-US" sz="700" u="none" strike="noStrike" kern="1200" cap="none" spc="0" normalizeH="0" baseline="0" noProof="0" dirty="0">
                <a:ln>
                  <a:noFill/>
                </a:ln>
                <a:solidFill>
                  <a:srgbClr val="000000"/>
                </a:solidFill>
                <a:effectLst/>
                <a:uLnTx/>
                <a:uFillTx/>
                <a:latin typeface="+mn-lt"/>
              </a:rPr>
              <a:t>: MassHealth Budget Office and author’s calculations.</a:t>
            </a:r>
            <a:endParaRPr kumimoji="0" lang="en-US" sz="700" u="none" strike="noStrike" kern="1200" cap="none" spc="0" normalizeH="0" baseline="30000" noProof="0" dirty="0">
              <a:ln>
                <a:noFill/>
              </a:ln>
              <a:solidFill>
                <a:srgbClr val="000000"/>
              </a:solidFill>
              <a:effectLst/>
              <a:uLnTx/>
              <a:uFillTx/>
              <a:latin typeface="+mn-lt"/>
            </a:endParaRPr>
          </a:p>
        </p:txBody>
      </p:sp>
      <p:sp>
        <p:nvSpPr>
          <p:cNvPr id="15" name="Rectangle 14">
            <a:extLst>
              <a:ext uri="{FF2B5EF4-FFF2-40B4-BE49-F238E27FC236}">
                <a16:creationId xmlns:a16="http://schemas.microsoft.com/office/drawing/2014/main" id="{DC205FDD-09B3-4862-8811-DA044699E0BA}"/>
              </a:ext>
            </a:extLst>
          </p:cNvPr>
          <p:cNvSpPr/>
          <p:nvPr/>
        </p:nvSpPr>
        <p:spPr>
          <a:xfrm>
            <a:off x="455612" y="1207008"/>
            <a:ext cx="5016039" cy="246221"/>
          </a:xfrm>
          <a:prstGeom prst="rect">
            <a:avLst/>
          </a:prstGeom>
        </p:spPr>
        <p:txBody>
          <a:bodyPr wrap="square" lIns="0" tIns="45720" rIns="91440" bIns="45720" anchor="t">
            <a:spAutoFit/>
          </a:bodyPr>
          <a:lstStyle/>
          <a:p>
            <a:r>
              <a:rPr lang="en-US" sz="1000" b="1" dirty="0">
                <a:solidFill>
                  <a:srgbClr val="1C1C1C"/>
                </a:solidFill>
                <a:latin typeface="+mn-lt"/>
                <a:cs typeface="Arial"/>
              </a:rPr>
              <a:t>MASSHEALTH TOTAL PROGRAMMATIC SPENDING, SFY 2007</a:t>
            </a:r>
            <a:r>
              <a:rPr lang="en-US" sz="1000" b="1" dirty="0">
                <a:latin typeface="+mn-lt"/>
                <a:cs typeface="Arial"/>
              </a:rPr>
              <a:t>–2021*</a:t>
            </a:r>
            <a:endParaRPr lang="en-US" sz="1000" dirty="0">
              <a:latin typeface="+mn-lt"/>
              <a:ea typeface="Source Sans Pro Light"/>
            </a:endParaRPr>
          </a:p>
        </p:txBody>
      </p:sp>
      <p:sp>
        <p:nvSpPr>
          <p:cNvPr id="16" name="Rectangle 15">
            <a:extLst>
              <a:ext uri="{FF2B5EF4-FFF2-40B4-BE49-F238E27FC236}">
                <a16:creationId xmlns:a16="http://schemas.microsoft.com/office/drawing/2014/main" id="{0A7FEC11-E33C-412A-8F52-38CD01175320}"/>
              </a:ext>
            </a:extLst>
          </p:cNvPr>
          <p:cNvSpPr/>
          <p:nvPr/>
        </p:nvSpPr>
        <p:spPr>
          <a:xfrm>
            <a:off x="652527" y="1494711"/>
            <a:ext cx="1329210" cy="215444"/>
          </a:xfrm>
          <a:prstGeom prst="rect">
            <a:avLst/>
          </a:prstGeom>
        </p:spPr>
        <p:txBody>
          <a:bodyPr wrap="none">
            <a:spAutoFit/>
          </a:bodyPr>
          <a:lstStyle/>
          <a:p>
            <a:r>
              <a:rPr lang="en-US" sz="800" dirty="0">
                <a:solidFill>
                  <a:srgbClr val="1C1C1C"/>
                </a:solidFill>
                <a:latin typeface="+mn-lt"/>
              </a:rPr>
              <a:t>(BILLIONS OF DOLLARS)</a:t>
            </a:r>
            <a:endParaRPr lang="en-US" sz="1400" dirty="0">
              <a:latin typeface="+mn-lt"/>
            </a:endParaRPr>
          </a:p>
        </p:txBody>
      </p:sp>
      <p:sp>
        <p:nvSpPr>
          <p:cNvPr id="18" name="TextBox 1">
            <a:extLst>
              <a:ext uri="{FF2B5EF4-FFF2-40B4-BE49-F238E27FC236}">
                <a16:creationId xmlns:a16="http://schemas.microsoft.com/office/drawing/2014/main" id="{E2A1A729-E1E6-4468-9AD9-4B329762667A}"/>
              </a:ext>
            </a:extLst>
          </p:cNvPr>
          <p:cNvSpPr txBox="1"/>
          <p:nvPr/>
        </p:nvSpPr>
        <p:spPr>
          <a:xfrm>
            <a:off x="3374442" y="1765668"/>
            <a:ext cx="1169552" cy="193899"/>
          </a:xfrm>
          <a:prstGeom prst="rect">
            <a:avLst/>
          </a:prstGeom>
          <a:solidFill>
            <a:schemeClr val="tx2"/>
          </a:solidFill>
        </p:spPr>
        <p:txBody>
          <a:bodyPr wrap="none" lIns="45720" tIns="27432" rIns="45720" bIns="27432"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b="1" kern="1200" dirty="0">
                <a:solidFill>
                  <a:schemeClr val="bg1"/>
                </a:solidFill>
              </a:rPr>
              <a:t>CURRENT DOLLARS</a:t>
            </a:r>
          </a:p>
        </p:txBody>
      </p:sp>
      <p:sp>
        <p:nvSpPr>
          <p:cNvPr id="19" name="TextBox 2">
            <a:extLst>
              <a:ext uri="{FF2B5EF4-FFF2-40B4-BE49-F238E27FC236}">
                <a16:creationId xmlns:a16="http://schemas.microsoft.com/office/drawing/2014/main" id="{3162F5C7-8834-4189-904E-383A02A3CCD8}"/>
              </a:ext>
            </a:extLst>
          </p:cNvPr>
          <p:cNvSpPr txBox="1"/>
          <p:nvPr/>
        </p:nvSpPr>
        <p:spPr>
          <a:xfrm>
            <a:off x="3608114" y="3670377"/>
            <a:ext cx="1927772" cy="193899"/>
          </a:xfrm>
          <a:prstGeom prst="rect">
            <a:avLst/>
          </a:prstGeom>
          <a:solidFill>
            <a:schemeClr val="accent6"/>
          </a:solidFill>
        </p:spPr>
        <p:txBody>
          <a:bodyPr wrap="none" lIns="45720" tIns="27432" rIns="45720" bIns="27432"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b="1" kern="1200" dirty="0">
                <a:solidFill>
                  <a:schemeClr val="bg1"/>
                </a:solidFill>
              </a:rPr>
              <a:t>INFLATION-ADJUSTED DOLLARS</a:t>
            </a:r>
            <a:r>
              <a:rPr lang="en-US" sz="900" b="1" baseline="30000" dirty="0">
                <a:solidFill>
                  <a:schemeClr val="bg1"/>
                </a:solidFill>
              </a:rPr>
              <a:t>2</a:t>
            </a:r>
            <a:endParaRPr lang="en-US" sz="900" b="1" kern="1200" baseline="30000" dirty="0">
              <a:solidFill>
                <a:schemeClr val="bg1"/>
              </a:solidFill>
            </a:endParaRPr>
          </a:p>
        </p:txBody>
      </p:sp>
      <p:sp>
        <p:nvSpPr>
          <p:cNvPr id="20" name="Rectangle 19">
            <a:extLst>
              <a:ext uri="{FF2B5EF4-FFF2-40B4-BE49-F238E27FC236}">
                <a16:creationId xmlns:a16="http://schemas.microsoft.com/office/drawing/2014/main" id="{BF6ED341-22AD-4E10-B57A-BFB0C69A3CBE}"/>
              </a:ext>
            </a:extLst>
          </p:cNvPr>
          <p:cNvSpPr/>
          <p:nvPr/>
        </p:nvSpPr>
        <p:spPr>
          <a:xfrm>
            <a:off x="445618" y="4569609"/>
            <a:ext cx="365806" cy="215444"/>
          </a:xfrm>
          <a:prstGeom prst="rect">
            <a:avLst/>
          </a:prstGeom>
        </p:spPr>
        <p:txBody>
          <a:bodyPr wrap="none">
            <a:spAutoFit/>
          </a:bodyPr>
          <a:lstStyle/>
          <a:p>
            <a:r>
              <a:rPr lang="en-US" sz="800" b="1" dirty="0">
                <a:solidFill>
                  <a:srgbClr val="1C1C1C"/>
                </a:solidFill>
                <a:latin typeface="+mn-lt"/>
              </a:rPr>
              <a:t>SFY</a:t>
            </a:r>
            <a:endParaRPr lang="en-US" sz="1400" dirty="0">
              <a:latin typeface="+mn-lt"/>
            </a:endParaRPr>
          </a:p>
        </p:txBody>
      </p:sp>
    </p:spTree>
    <p:extLst>
      <p:ext uri="{BB962C8B-B14F-4D97-AF65-F5344CB8AC3E}">
        <p14:creationId xmlns:p14="http://schemas.microsoft.com/office/powerpoint/2010/main" val="3861256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AB488D16-3C72-4AB9-8E24-FB974738912D}"/>
              </a:ext>
            </a:extLst>
          </p:cNvPr>
          <p:cNvGraphicFramePr/>
          <p:nvPr>
            <p:extLst>
              <p:ext uri="{D42A27DB-BD31-4B8C-83A1-F6EECF244321}">
                <p14:modId xmlns:p14="http://schemas.microsoft.com/office/powerpoint/2010/main" val="4090569893"/>
              </p:ext>
            </p:extLst>
          </p:nvPr>
        </p:nvGraphicFramePr>
        <p:xfrm>
          <a:off x="465202" y="1764734"/>
          <a:ext cx="5902807" cy="424293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A close up of a logo&#10;&#10;Description automatically generated">
            <a:extLst>
              <a:ext uri="{FF2B5EF4-FFF2-40B4-BE49-F238E27FC236}">
                <a16:creationId xmlns:a16="http://schemas.microsoft.com/office/drawing/2014/main" id="{E435E24B-8FCB-40D8-8038-AB5CA27A3237}"/>
              </a:ext>
            </a:extLst>
          </p:cNvPr>
          <p:cNvPicPr>
            <a:picLocks noChangeAspect="1"/>
          </p:cNvPicPr>
          <p:nvPr/>
        </p:nvPicPr>
        <p:blipFill>
          <a:blip r:embed="rId4">
            <a:alphaModFix amt="25000"/>
          </a:blip>
          <a:stretch>
            <a:fillRect/>
          </a:stretch>
        </p:blipFill>
        <p:spPr>
          <a:xfrm>
            <a:off x="3141076" y="1812645"/>
            <a:ext cx="1261981" cy="3944454"/>
          </a:xfrm>
          <a:prstGeom prst="rect">
            <a:avLst/>
          </a:prstGeom>
        </p:spPr>
      </p:pic>
      <p:sp>
        <p:nvSpPr>
          <p:cNvPr id="73736" name="Title 1"/>
          <p:cNvSpPr>
            <a:spLocks noGrp="1"/>
          </p:cNvSpPr>
          <p:nvPr>
            <p:ph type="title"/>
          </p:nvPr>
        </p:nvSpPr>
        <p:spPr/>
        <p:txBody>
          <a:bodyPr/>
          <a:lstStyle/>
          <a:p>
            <a:r>
              <a:rPr lang="en-US"/>
              <a:t>MOST MASSHEALTH DOLLARS ARE SPENT ON SERVICES </a:t>
            </a:r>
            <a:br>
              <a:rPr lang="en-US"/>
            </a:br>
            <a:r>
              <a:rPr lang="en-US"/>
              <a:t>FOR A MINORITY OF MEMBERS</a:t>
            </a:r>
          </a:p>
        </p:txBody>
      </p:sp>
      <p:sp>
        <p:nvSpPr>
          <p:cNvPr id="3" name="Slide Number Placeholder 2"/>
          <p:cNvSpPr>
            <a:spLocks noGrp="1"/>
          </p:cNvSpPr>
          <p:nvPr>
            <p:ph type="sldNum" sz="quarter" idx="10"/>
          </p:nvPr>
        </p:nvSpPr>
        <p:spPr/>
        <p:txBody>
          <a:bodyPr/>
          <a:lstStyle/>
          <a:p>
            <a:fld id="{4C061E46-8A3E-4864-8390-8B5E308E0B13}" type="slidenum">
              <a:rPr lang="en-US" smtClean="0"/>
              <a:pPr/>
              <a:t>24</a:t>
            </a:fld>
            <a:endParaRPr lang="en-US" dirty="0"/>
          </a:p>
        </p:txBody>
      </p:sp>
      <p:sp>
        <p:nvSpPr>
          <p:cNvPr id="9" name="Rectangle 8"/>
          <p:cNvSpPr/>
          <p:nvPr/>
        </p:nvSpPr>
        <p:spPr>
          <a:xfrm>
            <a:off x="4464571" y="4395018"/>
            <a:ext cx="1581461" cy="175433"/>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0" bIns="18288" anchor="ctr">
            <a:noAutofit/>
          </a:bodyPr>
          <a:lstStyle/>
          <a:p>
            <a:r>
              <a:rPr lang="en-US" sz="900" b="1" dirty="0">
                <a:solidFill>
                  <a:schemeClr val="bg1"/>
                </a:solidFill>
              </a:rPr>
              <a:t>NON-DISABLED ADULTS</a:t>
            </a:r>
          </a:p>
        </p:txBody>
      </p:sp>
      <p:sp>
        <p:nvSpPr>
          <p:cNvPr id="10" name="Rectangle 9"/>
          <p:cNvSpPr/>
          <p:nvPr/>
        </p:nvSpPr>
        <p:spPr>
          <a:xfrm>
            <a:off x="4464571" y="5219260"/>
            <a:ext cx="1581461" cy="175433"/>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0" bIns="18288" anchor="ctr" anchorCtr="0">
            <a:noAutofit/>
          </a:bodyPr>
          <a:lstStyle/>
          <a:p>
            <a:r>
              <a:rPr lang="en-US" sz="900" b="1" dirty="0">
                <a:solidFill>
                  <a:schemeClr val="bg1"/>
                </a:solidFill>
              </a:rPr>
              <a:t>NON-DISABLED CHILDREN</a:t>
            </a:r>
          </a:p>
        </p:txBody>
      </p:sp>
      <p:sp>
        <p:nvSpPr>
          <p:cNvPr id="12" name="Rectangle 11"/>
          <p:cNvSpPr/>
          <p:nvPr/>
        </p:nvSpPr>
        <p:spPr>
          <a:xfrm>
            <a:off x="4464571" y="2228349"/>
            <a:ext cx="1581461" cy="171495"/>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0" bIns="18288" anchor="ctr">
            <a:noAutofit/>
          </a:bodyPr>
          <a:lstStyle/>
          <a:p>
            <a:r>
              <a:rPr lang="en-US" sz="900" b="1" dirty="0">
                <a:solidFill>
                  <a:schemeClr val="bg1"/>
                </a:solidFill>
              </a:rPr>
              <a:t>SENIORS</a:t>
            </a:r>
          </a:p>
        </p:txBody>
      </p:sp>
      <p:sp>
        <p:nvSpPr>
          <p:cNvPr id="13" name="Rectangle 12"/>
          <p:cNvSpPr/>
          <p:nvPr/>
        </p:nvSpPr>
        <p:spPr>
          <a:xfrm>
            <a:off x="4464571" y="3173441"/>
            <a:ext cx="1581461" cy="313932"/>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0" bIns="18288" anchor="ctr" anchorCtr="0">
            <a:noAutofit/>
          </a:bodyPr>
          <a:lstStyle/>
          <a:p>
            <a:r>
              <a:rPr lang="en-US" sz="900" b="1" dirty="0">
                <a:solidFill>
                  <a:schemeClr val="tx1"/>
                </a:solidFill>
              </a:rPr>
              <a:t>ADULTS AND CHILDREN WITH DISABILITIES</a:t>
            </a:r>
          </a:p>
        </p:txBody>
      </p:sp>
      <p:sp>
        <p:nvSpPr>
          <p:cNvPr id="14" name="Text Box 11">
            <a:extLst>
              <a:ext uri="{FF2B5EF4-FFF2-40B4-BE49-F238E27FC236}">
                <a16:creationId xmlns:a16="http://schemas.microsoft.com/office/drawing/2014/main" id="{2490F052-C429-492F-B970-F23B91F04356}"/>
              </a:ext>
            </a:extLst>
          </p:cNvPr>
          <p:cNvSpPr txBox="1">
            <a:spLocks noChangeArrowheads="1"/>
          </p:cNvSpPr>
          <p:nvPr/>
        </p:nvSpPr>
        <p:spPr bwMode="auto">
          <a:xfrm>
            <a:off x="6400800" y="1207008"/>
            <a:ext cx="2286000"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pPr lvl="0">
              <a:buClr>
                <a:srgbClr val="5A8F7C"/>
              </a:buClr>
            </a:pPr>
            <a:r>
              <a:rPr lang="en-US" sz="1000" dirty="0">
                <a:latin typeface="+mn-lt"/>
                <a:cs typeface="Arial"/>
              </a:rPr>
              <a:t>MassHealth spending is not spread evenly across the various categories of members. Approximately 56% of spending in SFY 2021 was for services to people with disabilities and seniors. These groups make up a little over one-quarter (25%) of the MassHealth membership.</a:t>
            </a:r>
          </a:p>
        </p:txBody>
      </p:sp>
      <p:sp>
        <p:nvSpPr>
          <p:cNvPr id="15" name="Rectangle 14">
            <a:extLst>
              <a:ext uri="{FF2B5EF4-FFF2-40B4-BE49-F238E27FC236}">
                <a16:creationId xmlns:a16="http://schemas.microsoft.com/office/drawing/2014/main" id="{A0B87441-69A2-4A69-BB47-C777852EED23}"/>
              </a:ext>
            </a:extLst>
          </p:cNvPr>
          <p:cNvSpPr/>
          <p:nvPr/>
        </p:nvSpPr>
        <p:spPr>
          <a:xfrm>
            <a:off x="457200" y="6184690"/>
            <a:ext cx="5857683" cy="200055"/>
          </a:xfrm>
          <a:prstGeom prst="rect">
            <a:avLst/>
          </a:prstGeom>
        </p:spPr>
        <p:txBody>
          <a:bodyPr wrap="square" lIns="0" rIns="0" anchor="b" anchorCtr="0">
            <a:spAutoFit/>
          </a:bodyPr>
          <a:lstStyle/>
          <a:p>
            <a:pPr lvl="0">
              <a:spcBef>
                <a:spcPts val="200"/>
              </a:spcBef>
            </a:pPr>
            <a:r>
              <a:rPr kumimoji="0" lang="en-US" sz="700" u="none" strike="noStrike" kern="1200" cap="small" spc="0" normalizeH="0" baseline="0" noProof="0" dirty="0">
                <a:ln>
                  <a:noFill/>
                </a:ln>
                <a:solidFill>
                  <a:srgbClr val="000000"/>
                </a:solidFill>
                <a:effectLst/>
                <a:uLnTx/>
                <a:uFillTx/>
                <a:latin typeface="+mn-lt"/>
              </a:rPr>
              <a:t>source</a:t>
            </a:r>
            <a:r>
              <a:rPr kumimoji="0" lang="en-US" sz="700" u="none" strike="noStrike" kern="1200" cap="none" spc="0" normalizeH="0" baseline="0" noProof="0" dirty="0">
                <a:ln>
                  <a:noFill/>
                </a:ln>
                <a:solidFill>
                  <a:srgbClr val="000000"/>
                </a:solidFill>
                <a:effectLst/>
                <a:uLnTx/>
                <a:uFillTx/>
                <a:latin typeface="+mn-lt"/>
              </a:rPr>
              <a:t>: </a:t>
            </a:r>
            <a:r>
              <a:rPr lang="en-US" sz="700" dirty="0">
                <a:solidFill>
                  <a:srgbClr val="000000"/>
                </a:solidFill>
                <a:latin typeface="+mn-lt"/>
              </a:rPr>
              <a:t>MassHealth Budget Office.</a:t>
            </a:r>
            <a:endParaRPr kumimoji="0" lang="en-US" sz="700" u="none" strike="noStrike" kern="1200" cap="none" spc="0" normalizeH="0" baseline="0" noProof="0" dirty="0">
              <a:ln>
                <a:noFill/>
              </a:ln>
              <a:solidFill>
                <a:srgbClr val="000000"/>
              </a:solidFill>
              <a:effectLst/>
              <a:uLnTx/>
              <a:uFillTx/>
              <a:latin typeface="+mn-lt"/>
            </a:endParaRPr>
          </a:p>
        </p:txBody>
      </p:sp>
      <p:sp>
        <p:nvSpPr>
          <p:cNvPr id="16" name="Rectangle 15">
            <a:extLst>
              <a:ext uri="{FF2B5EF4-FFF2-40B4-BE49-F238E27FC236}">
                <a16:creationId xmlns:a16="http://schemas.microsoft.com/office/drawing/2014/main" id="{43D3BC1F-19FA-4303-B9E8-E59577170964}"/>
              </a:ext>
            </a:extLst>
          </p:cNvPr>
          <p:cNvSpPr/>
          <p:nvPr/>
        </p:nvSpPr>
        <p:spPr>
          <a:xfrm>
            <a:off x="455612" y="1207008"/>
            <a:ext cx="5707063" cy="400110"/>
          </a:xfrm>
          <a:prstGeom prst="rect">
            <a:avLst/>
          </a:prstGeom>
        </p:spPr>
        <p:txBody>
          <a:bodyPr wrap="square" lIns="0" tIns="45720" rIns="91440" bIns="45720" anchor="t">
            <a:spAutoFit/>
          </a:bodyPr>
          <a:lstStyle/>
          <a:p>
            <a:pPr lvl="0"/>
            <a:r>
              <a:rPr lang="en-US" sz="1000" b="1" dirty="0">
                <a:solidFill>
                  <a:srgbClr val="1C1C1C"/>
                </a:solidFill>
                <a:latin typeface="+mn-lt"/>
                <a:cs typeface="Arial"/>
              </a:rPr>
              <a:t>DISTRIBUTION OF MASSHEALTH ENROLLMENT AND SPENDING BY VARIOUS POPULATIONS,</a:t>
            </a:r>
            <a:r>
              <a:rPr lang="en-US" sz="1000" b="1" dirty="0">
                <a:latin typeface="+mn-lt"/>
                <a:cs typeface="Arial"/>
              </a:rPr>
              <a:t> SFY 2021</a:t>
            </a:r>
            <a:endParaRPr lang="en-US" sz="1000" b="1" dirty="0">
              <a:latin typeface="+mn-lt"/>
              <a:ea typeface="Source Sans Pro Semibold"/>
              <a:cs typeface="Arial"/>
            </a:endParaRPr>
          </a:p>
        </p:txBody>
      </p:sp>
    </p:spTree>
    <p:extLst>
      <p:ext uri="{BB962C8B-B14F-4D97-AF65-F5344CB8AC3E}">
        <p14:creationId xmlns:p14="http://schemas.microsoft.com/office/powerpoint/2010/main" val="972772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t>TRENDS IN MASSHEALTH SPENDING per member Varied Widely across SUB-groups IN RECENT YEARS</a:t>
            </a:r>
          </a:p>
        </p:txBody>
      </p:sp>
      <p:sp>
        <p:nvSpPr>
          <p:cNvPr id="3" name="Slide Number Placeholder 2"/>
          <p:cNvSpPr>
            <a:spLocks noGrp="1"/>
          </p:cNvSpPr>
          <p:nvPr>
            <p:ph type="sldNum" sz="quarter" idx="10"/>
          </p:nvPr>
        </p:nvSpPr>
        <p:spPr/>
        <p:txBody>
          <a:bodyPr/>
          <a:lstStyle/>
          <a:p>
            <a:fld id="{D2E9F9DB-790B-47B4-BD6A-ADAF4F6AC5DF}" type="slidenum">
              <a:rPr lang="en-US" smtClean="0"/>
              <a:pPr/>
              <a:t>25</a:t>
            </a:fld>
            <a:endParaRPr lang="en-US" dirty="0"/>
          </a:p>
        </p:txBody>
      </p:sp>
      <p:sp>
        <p:nvSpPr>
          <p:cNvPr id="7" name="Rectangle 8"/>
          <p:cNvSpPr>
            <a:spLocks noChangeArrowheads="1"/>
          </p:cNvSpPr>
          <p:nvPr/>
        </p:nvSpPr>
        <p:spPr bwMode="auto">
          <a:xfrm>
            <a:off x="455613" y="1789113"/>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endParaRPr lang="en-US" sz="1000" dirty="0">
              <a:solidFill>
                <a:prstClr val="black"/>
              </a:solidFill>
              <a:latin typeface="DM Sans" pitchFamily="2" charset="77"/>
              <a:cs typeface="+mn-cs"/>
            </a:endParaRPr>
          </a:p>
        </p:txBody>
      </p:sp>
      <p:graphicFrame>
        <p:nvGraphicFramePr>
          <p:cNvPr id="2" name="Chart 1"/>
          <p:cNvGraphicFramePr/>
          <p:nvPr>
            <p:extLst>
              <p:ext uri="{D42A27DB-BD31-4B8C-83A1-F6EECF244321}">
                <p14:modId xmlns:p14="http://schemas.microsoft.com/office/powerpoint/2010/main" val="603948559"/>
              </p:ext>
            </p:extLst>
          </p:nvPr>
        </p:nvGraphicFramePr>
        <p:xfrm>
          <a:off x="455613" y="1554014"/>
          <a:ext cx="5814558" cy="416700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11">
            <a:extLst>
              <a:ext uri="{FF2B5EF4-FFF2-40B4-BE49-F238E27FC236}">
                <a16:creationId xmlns:a16="http://schemas.microsoft.com/office/drawing/2014/main" id="{AA561D97-FAD5-4D3D-B8FC-E812862119DF}"/>
              </a:ext>
            </a:extLst>
          </p:cNvPr>
          <p:cNvSpPr txBox="1">
            <a:spLocks noChangeArrowheads="1"/>
          </p:cNvSpPr>
          <p:nvPr/>
        </p:nvSpPr>
        <p:spPr bwMode="auto">
          <a:xfrm>
            <a:off x="6400800" y="1207008"/>
            <a:ext cx="2286000"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pPr>
              <a:buClr>
                <a:srgbClr val="5A8F7C"/>
              </a:buClr>
            </a:pPr>
            <a:r>
              <a:rPr lang="en-US" sz="1000" dirty="0">
                <a:latin typeface="DM Sans" pitchFamily="2" charset="77"/>
                <a:cs typeface="Arial"/>
              </a:rPr>
              <a:t>Over a two-year period, from SFY 2019 to SFY 2021, per member spending unadjusted for inflation increased for all population groups except seniors. These increases can be explained by two trends: 1) a significant increase in capitation rates paid by MassHealth beginning midway through SFY 2020, and 2) rebounding utilization in SFY</a:t>
            </a:r>
            <a:r>
              <a:rPr lang="en-US" sz="1000" dirty="0">
                <a:solidFill>
                  <a:srgbClr val="FF0000"/>
                </a:solidFill>
                <a:latin typeface="DM Sans" pitchFamily="2" charset="77"/>
                <a:cs typeface="Arial"/>
              </a:rPr>
              <a:t> </a:t>
            </a:r>
            <a:r>
              <a:rPr lang="en-US" sz="1000" dirty="0">
                <a:latin typeface="DM Sans" pitchFamily="2" charset="77"/>
                <a:cs typeface="Arial"/>
              </a:rPr>
              <a:t>2021 after the initial COVID-19 lockdown caused a drop in utilization across nearly all service categories (doctors visits, dental care, etc.) </a:t>
            </a:r>
          </a:p>
          <a:p>
            <a:pPr>
              <a:buClr>
                <a:srgbClr val="5A8F7C"/>
              </a:buClr>
            </a:pPr>
            <a:r>
              <a:rPr lang="en-US" sz="1000" dirty="0">
                <a:latin typeface="DM Sans" pitchFamily="2" charset="77"/>
                <a:cs typeface="Arial"/>
              </a:rPr>
              <a:t>During this same time period, per member spending decreased 10% for seniors (about $1,969). One driver of this decrease was a reduction in nursing facility utilization during the COVID-19 pandemic. Since nursing facility care is high cost, this trend reduced the per member spending of the overall senior population. </a:t>
            </a:r>
          </a:p>
          <a:p>
            <a:pPr>
              <a:buClr>
                <a:srgbClr val="5A8F7C"/>
              </a:buClr>
            </a:pPr>
            <a:endParaRPr lang="en-US" sz="1000" dirty="0">
              <a:latin typeface="DM Sans" pitchFamily="2" charset="77"/>
              <a:cs typeface="Arial"/>
            </a:endParaRPr>
          </a:p>
          <a:p>
            <a:pPr>
              <a:buClr>
                <a:srgbClr val="5A8F7C"/>
              </a:buClr>
            </a:pPr>
            <a:endParaRPr lang="en-US" sz="1000" dirty="0">
              <a:latin typeface="DM Sans" pitchFamily="2" charset="77"/>
              <a:cs typeface="Arial"/>
            </a:endParaRPr>
          </a:p>
        </p:txBody>
      </p:sp>
      <p:sp>
        <p:nvSpPr>
          <p:cNvPr id="15" name="Rectangle 14">
            <a:extLst>
              <a:ext uri="{FF2B5EF4-FFF2-40B4-BE49-F238E27FC236}">
                <a16:creationId xmlns:a16="http://schemas.microsoft.com/office/drawing/2014/main" id="{9AFCAF84-0399-4DEB-B0C9-551E5D1B50CA}"/>
              </a:ext>
            </a:extLst>
          </p:cNvPr>
          <p:cNvSpPr/>
          <p:nvPr/>
        </p:nvSpPr>
        <p:spPr>
          <a:xfrm>
            <a:off x="457200" y="5728155"/>
            <a:ext cx="5857683" cy="656590"/>
          </a:xfrm>
          <a:prstGeom prst="rect">
            <a:avLst/>
          </a:prstGeom>
        </p:spPr>
        <p:txBody>
          <a:bodyPr wrap="square" lIns="0" rIns="0" anchor="b" anchorCtr="0">
            <a:spAutoFit/>
          </a:bodyPr>
          <a:lstStyle/>
          <a:p>
            <a:pPr marR="0" lvl="0" algn="l" defTabSz="914400" rtl="0" eaLnBrk="1" fontAlgn="base" latinLnBrk="0" hangingPunct="1">
              <a:lnSpc>
                <a:spcPct val="100000"/>
              </a:lnSpc>
              <a:spcBef>
                <a:spcPts val="200"/>
              </a:spcBef>
              <a:spcAft>
                <a:spcPct val="0"/>
              </a:spcAft>
              <a:buClrTx/>
              <a:buSzTx/>
              <a:tabLst/>
              <a:defRPr/>
            </a:pPr>
            <a:r>
              <a:rPr lang="en-US" sz="700" baseline="30000" dirty="0">
                <a:latin typeface="DM Sans"/>
              </a:rPr>
              <a:t>1. </a:t>
            </a:r>
            <a:r>
              <a:rPr lang="en-US" sz="700" dirty="0">
                <a:latin typeface="DM Sans"/>
              </a:rPr>
              <a:t>PMPY data for SFY 2020 and 2021 is prior to implementation of risk corridors, which limit the losses or gains of ACOs and MCOs in any given year. PMPY spending for all groups other than seniors in SFY2020 and SFY 2021 will likely be lower once MassHealth has recouped some of the ACO and MCO gains from these years through the risk-sharing process.</a:t>
            </a:r>
          </a:p>
          <a:p>
            <a:pPr marR="0" lvl="0" algn="l" defTabSz="914400" rtl="0" eaLnBrk="1" fontAlgn="base" latinLnBrk="0" hangingPunct="1">
              <a:lnSpc>
                <a:spcPct val="100000"/>
              </a:lnSpc>
              <a:spcBef>
                <a:spcPts val="200"/>
              </a:spcBef>
              <a:spcAft>
                <a:spcPct val="0"/>
              </a:spcAft>
              <a:buClrTx/>
              <a:buSzTx/>
              <a:tabLst/>
              <a:defRPr/>
            </a:pPr>
            <a:r>
              <a:rPr kumimoji="0" lang="en-US" sz="700" u="none" strike="noStrike" kern="1200" cap="small" spc="0" normalizeH="0" baseline="0" noProof="0" dirty="0">
                <a:ln>
                  <a:noFill/>
                </a:ln>
                <a:solidFill>
                  <a:srgbClr val="1C1C1C"/>
                </a:solidFill>
                <a:effectLst/>
                <a:uLnTx/>
                <a:uFillTx/>
                <a:latin typeface="DM Sans" pitchFamily="2" charset="77"/>
                <a:ea typeface="+mn-ea"/>
              </a:rPr>
              <a:t>source</a:t>
            </a:r>
            <a:r>
              <a:rPr kumimoji="0" lang="en-US" sz="700" u="none" strike="noStrike" kern="1200" cap="none" spc="0" normalizeH="0" baseline="0" noProof="0" dirty="0">
                <a:ln>
                  <a:noFill/>
                </a:ln>
                <a:solidFill>
                  <a:srgbClr val="1C1C1C"/>
                </a:solidFill>
                <a:effectLst/>
                <a:uLnTx/>
                <a:uFillTx/>
                <a:latin typeface="DM Sans" pitchFamily="2" charset="77"/>
                <a:ea typeface="+mn-ea"/>
              </a:rPr>
              <a:t>: </a:t>
            </a:r>
            <a:r>
              <a:rPr lang="en-US" sz="700" dirty="0">
                <a:solidFill>
                  <a:srgbClr val="1C1C1C"/>
                </a:solidFill>
                <a:latin typeface="DM Sans" pitchFamily="2" charset="77"/>
              </a:rPr>
              <a:t>Calculations based on total spending and member months from the MassHealth Budget Office. </a:t>
            </a:r>
            <a:br>
              <a:rPr lang="en-US" sz="700" dirty="0">
                <a:solidFill>
                  <a:srgbClr val="1C1C1C"/>
                </a:solidFill>
                <a:latin typeface="DM Sans" pitchFamily="2" charset="77"/>
              </a:rPr>
            </a:br>
            <a:r>
              <a:rPr lang="en-US" sz="700" dirty="0">
                <a:solidFill>
                  <a:srgbClr val="1C1C1C"/>
                </a:solidFill>
                <a:latin typeface="DM Sans" pitchFamily="2" charset="77"/>
              </a:rPr>
              <a:t>Based on date of service spending. </a:t>
            </a:r>
            <a:r>
              <a:rPr lang="en-US" sz="700" dirty="0">
                <a:latin typeface="DM Sans" pitchFamily="2" charset="77"/>
              </a:rPr>
              <a:t>Excludes spending and enrollment for the Temporary Medicaid category</a:t>
            </a:r>
            <a:r>
              <a:rPr kumimoji="0" lang="en-US" sz="700" u="none" kern="1200" cap="none" spc="0" normalizeH="0" baseline="0" noProof="0" dirty="0">
                <a:ln>
                  <a:noFill/>
                </a:ln>
                <a:effectLst/>
                <a:uLnTx/>
                <a:uFillTx/>
                <a:latin typeface="DM Sans" pitchFamily="2" charset="77"/>
                <a:ea typeface="+mn-ea"/>
              </a:rPr>
              <a:t>.</a:t>
            </a:r>
          </a:p>
        </p:txBody>
      </p:sp>
      <p:sp>
        <p:nvSpPr>
          <p:cNvPr id="16" name="Rectangle 15">
            <a:extLst>
              <a:ext uri="{FF2B5EF4-FFF2-40B4-BE49-F238E27FC236}">
                <a16:creationId xmlns:a16="http://schemas.microsoft.com/office/drawing/2014/main" id="{DF18356F-877C-4969-969C-16385B6CBF80}"/>
              </a:ext>
            </a:extLst>
          </p:cNvPr>
          <p:cNvSpPr/>
          <p:nvPr/>
        </p:nvSpPr>
        <p:spPr>
          <a:xfrm>
            <a:off x="455612" y="1207008"/>
            <a:ext cx="5067363" cy="246221"/>
          </a:xfrm>
          <a:prstGeom prst="rect">
            <a:avLst/>
          </a:prstGeom>
        </p:spPr>
        <p:txBody>
          <a:bodyPr wrap="square" lIns="0">
            <a:spAutoFit/>
          </a:bodyPr>
          <a:lstStyle/>
          <a:p>
            <a:pPr lvl="0"/>
            <a:r>
              <a:rPr lang="en-US" sz="1000" b="1" dirty="0">
                <a:latin typeface="DM Sans" pitchFamily="2" charset="77"/>
              </a:rPr>
              <a:t>MASSHEALTH PAYMENTS PER MEMBER PER YEAR, SFY 2019-2021</a:t>
            </a:r>
            <a:r>
              <a:rPr lang="en-US" sz="1000" b="1" baseline="30000" dirty="0">
                <a:latin typeface="DM Sans" pitchFamily="2" charset="77"/>
              </a:rPr>
              <a:t>1</a:t>
            </a:r>
            <a:endParaRPr lang="en-US" sz="1000" b="1" strike="sngStrike" baseline="30000" dirty="0">
              <a:latin typeface="DM Sans" pitchFamily="2" charset="77"/>
            </a:endParaRPr>
          </a:p>
        </p:txBody>
      </p:sp>
      <p:grpSp>
        <p:nvGrpSpPr>
          <p:cNvPr id="9" name="Group 8">
            <a:extLst>
              <a:ext uri="{FF2B5EF4-FFF2-40B4-BE49-F238E27FC236}">
                <a16:creationId xmlns:a16="http://schemas.microsoft.com/office/drawing/2014/main" id="{EE1EEBAF-E633-45AC-BA93-FDC5AF1278A9}"/>
              </a:ext>
            </a:extLst>
          </p:cNvPr>
          <p:cNvGrpSpPr/>
          <p:nvPr/>
        </p:nvGrpSpPr>
        <p:grpSpPr>
          <a:xfrm>
            <a:off x="5230989" y="4706270"/>
            <a:ext cx="628399" cy="587604"/>
            <a:chOff x="5230989" y="4706270"/>
            <a:chExt cx="628399" cy="587604"/>
          </a:xfrm>
        </p:grpSpPr>
        <p:sp>
          <p:nvSpPr>
            <p:cNvPr id="20" name="TextBox 19">
              <a:extLst>
                <a:ext uri="{FF2B5EF4-FFF2-40B4-BE49-F238E27FC236}">
                  <a16:creationId xmlns:a16="http://schemas.microsoft.com/office/drawing/2014/main" id="{4F324DB5-F10A-4CFF-918D-67B860D4E739}"/>
                </a:ext>
              </a:extLst>
            </p:cNvPr>
            <p:cNvSpPr txBox="1"/>
            <p:nvPr/>
          </p:nvSpPr>
          <p:spPr>
            <a:xfrm>
              <a:off x="5237596" y="4706270"/>
              <a:ext cx="621792" cy="175433"/>
            </a:xfrm>
            <a:prstGeom prst="rect">
              <a:avLst/>
            </a:prstGeom>
            <a:solidFill>
              <a:schemeClr val="accent3"/>
            </a:solidFill>
          </p:spPr>
          <p:txBody>
            <a:bodyPr wrap="none" lIns="45720" tIns="18288" rIns="45720" bIns="18288" rtlCol="0">
              <a:noAutofit/>
            </a:bodyPr>
            <a:lstStyle/>
            <a:p>
              <a:r>
                <a:rPr lang="en-US" sz="900" b="1" dirty="0">
                  <a:solidFill>
                    <a:schemeClr val="bg1"/>
                  </a:solidFill>
                  <a:latin typeface="DM Sans" pitchFamily="2" charset="77"/>
                </a:rPr>
                <a:t>SFY 2019</a:t>
              </a:r>
            </a:p>
          </p:txBody>
        </p:sp>
        <p:sp>
          <p:nvSpPr>
            <p:cNvPr id="21" name="TextBox 20">
              <a:extLst>
                <a:ext uri="{FF2B5EF4-FFF2-40B4-BE49-F238E27FC236}">
                  <a16:creationId xmlns:a16="http://schemas.microsoft.com/office/drawing/2014/main" id="{D02D27AA-3C1D-47B4-BD25-024AAB53A61F}"/>
                </a:ext>
              </a:extLst>
            </p:cNvPr>
            <p:cNvSpPr txBox="1"/>
            <p:nvPr/>
          </p:nvSpPr>
          <p:spPr>
            <a:xfrm>
              <a:off x="5237593" y="4910170"/>
              <a:ext cx="621792" cy="175433"/>
            </a:xfrm>
            <a:prstGeom prst="rect">
              <a:avLst/>
            </a:prstGeom>
            <a:solidFill>
              <a:schemeClr val="accent4"/>
            </a:solidFill>
          </p:spPr>
          <p:txBody>
            <a:bodyPr wrap="none" lIns="45720" tIns="18288" rIns="45720" bIns="18288" rtlCol="0">
              <a:noAutofit/>
            </a:bodyPr>
            <a:lstStyle/>
            <a:p>
              <a:r>
                <a:rPr lang="en-US" sz="900" b="1" dirty="0">
                  <a:solidFill>
                    <a:srgbClr val="000000"/>
                  </a:solidFill>
                  <a:latin typeface="DM Sans" pitchFamily="2" charset="77"/>
                </a:rPr>
                <a:t>SFY 2020</a:t>
              </a:r>
            </a:p>
          </p:txBody>
        </p:sp>
        <p:sp>
          <p:nvSpPr>
            <p:cNvPr id="22" name="TextBox 21">
              <a:extLst>
                <a:ext uri="{FF2B5EF4-FFF2-40B4-BE49-F238E27FC236}">
                  <a16:creationId xmlns:a16="http://schemas.microsoft.com/office/drawing/2014/main" id="{17730D00-E0E9-4899-9ED5-49BA60437BE1}"/>
                </a:ext>
              </a:extLst>
            </p:cNvPr>
            <p:cNvSpPr txBox="1"/>
            <p:nvPr/>
          </p:nvSpPr>
          <p:spPr>
            <a:xfrm>
              <a:off x="5230989" y="5118441"/>
              <a:ext cx="621792" cy="175433"/>
            </a:xfrm>
            <a:prstGeom prst="rect">
              <a:avLst/>
            </a:prstGeom>
            <a:solidFill>
              <a:schemeClr val="accent5"/>
            </a:solidFill>
          </p:spPr>
          <p:txBody>
            <a:bodyPr wrap="none" lIns="45720" tIns="18288" rIns="45720" bIns="18288" rtlCol="0">
              <a:noAutofit/>
            </a:bodyPr>
            <a:lstStyle/>
            <a:p>
              <a:r>
                <a:rPr lang="en-US" sz="900" b="1" dirty="0">
                  <a:solidFill>
                    <a:schemeClr val="bg1"/>
                  </a:solidFill>
                  <a:latin typeface="DM Sans" pitchFamily="2" charset="77"/>
                </a:rPr>
                <a:t>SFY 2021</a:t>
              </a:r>
            </a:p>
          </p:txBody>
        </p:sp>
      </p:grpSp>
    </p:spTree>
    <p:extLst>
      <p:ext uri="{BB962C8B-B14F-4D97-AF65-F5344CB8AC3E}">
        <p14:creationId xmlns:p14="http://schemas.microsoft.com/office/powerpoint/2010/main" val="2128478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8A04D35E-F87D-4821-88E8-D3BEC75B959D}"/>
              </a:ext>
            </a:extLst>
          </p:cNvPr>
          <p:cNvGraphicFramePr/>
          <p:nvPr>
            <p:extLst>
              <p:ext uri="{D42A27DB-BD31-4B8C-83A1-F6EECF244321}">
                <p14:modId xmlns:p14="http://schemas.microsoft.com/office/powerpoint/2010/main" val="3519216030"/>
              </p:ext>
            </p:extLst>
          </p:nvPr>
        </p:nvGraphicFramePr>
        <p:xfrm>
          <a:off x="455613" y="1794235"/>
          <a:ext cx="5686242" cy="3674792"/>
        </p:xfrm>
        <a:graphic>
          <a:graphicData uri="http://schemas.openxmlformats.org/drawingml/2006/chart">
            <c:chart xmlns:c="http://schemas.openxmlformats.org/drawingml/2006/chart" xmlns:r="http://schemas.openxmlformats.org/officeDocument/2006/relationships" r:id="rId3"/>
          </a:graphicData>
        </a:graphic>
      </p:graphicFrame>
      <p:sp>
        <p:nvSpPr>
          <p:cNvPr id="61441" name="Title 1"/>
          <p:cNvSpPr>
            <a:spLocks noGrp="1"/>
          </p:cNvSpPr>
          <p:nvPr>
            <p:ph type="title"/>
          </p:nvPr>
        </p:nvSpPr>
        <p:spPr/>
        <p:txBody>
          <a:bodyPr/>
          <a:lstStyle/>
          <a:p>
            <a:r>
              <a:rPr lang="en-US"/>
              <a:t>While ENROLLMENT and overall program spending increased during </a:t>
            </a:r>
            <a:r>
              <a:rPr lang="en-US" err="1"/>
              <a:t>sfy</a:t>
            </a:r>
            <a:r>
              <a:rPr lang="en-US"/>
              <a:t> 2020-2021, average spending per member decreased</a:t>
            </a:r>
            <a:endParaRPr lang="en-US">
              <a:solidFill>
                <a:srgbClr val="FF0000"/>
              </a:solidFill>
            </a:endParaRPr>
          </a:p>
        </p:txBody>
      </p:sp>
      <p:sp>
        <p:nvSpPr>
          <p:cNvPr id="3" name="Slide Number Placeholder 2"/>
          <p:cNvSpPr>
            <a:spLocks noGrp="1"/>
          </p:cNvSpPr>
          <p:nvPr>
            <p:ph type="sldNum" sz="quarter" idx="10"/>
          </p:nvPr>
        </p:nvSpPr>
        <p:spPr/>
        <p:txBody>
          <a:bodyPr/>
          <a:lstStyle/>
          <a:p>
            <a:pPr lvl="0"/>
            <a:fld id="{9E2FD372-2CE6-4C7B-90AE-F93F03DF2A84}" type="slidenum">
              <a:rPr lang="en-US" noProof="0" smtClean="0"/>
              <a:pPr lvl="0"/>
              <a:t>26</a:t>
            </a:fld>
            <a:endParaRPr lang="en-US" noProof="0" dirty="0"/>
          </a:p>
        </p:txBody>
      </p:sp>
      <p:sp>
        <p:nvSpPr>
          <p:cNvPr id="15"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u="none" strike="noStrike" kern="1200" cap="none" spc="0" normalizeH="0" baseline="0" noProof="0" dirty="0">
              <a:ln>
                <a:noFill/>
              </a:ln>
              <a:solidFill>
                <a:srgbClr val="1C1C1C"/>
              </a:solidFill>
              <a:effectLst/>
              <a:uLnTx/>
              <a:uFillTx/>
              <a:latin typeface="+mn-lt"/>
              <a:ea typeface="+mn-ea"/>
            </a:endParaRPr>
          </a:p>
        </p:txBody>
      </p:sp>
      <p:sp>
        <p:nvSpPr>
          <p:cNvPr id="33" name="Text Box 11">
            <a:extLst>
              <a:ext uri="{FF2B5EF4-FFF2-40B4-BE49-F238E27FC236}">
                <a16:creationId xmlns:a16="http://schemas.microsoft.com/office/drawing/2014/main" id="{AA4C44A4-FBA3-4852-B86B-C36609C82A55}"/>
              </a:ext>
            </a:extLst>
          </p:cNvPr>
          <p:cNvSpPr txBox="1">
            <a:spLocks noChangeArrowheads="1"/>
          </p:cNvSpPr>
          <p:nvPr/>
        </p:nvSpPr>
        <p:spPr bwMode="auto">
          <a:xfrm>
            <a:off x="6400800" y="1207008"/>
            <a:ext cx="2286000"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100">
                <a:latin typeface="+mn-lt"/>
              </a:defRPr>
            </a:lvl1pPr>
          </a:lstStyle>
          <a:p>
            <a:pPr>
              <a:buClr>
                <a:srgbClr val="5A8F7C"/>
              </a:buClr>
            </a:pPr>
            <a:r>
              <a:rPr lang="en-US" sz="1000" dirty="0">
                <a:cs typeface="Arial"/>
              </a:rPr>
              <a:t>From SFY 2020 to 2021, member enrollment increased by 9.7%, while average spending per member decreased by 2%.</a:t>
            </a:r>
          </a:p>
          <a:p>
            <a:pPr>
              <a:buClr>
                <a:srgbClr val="5A8F7C"/>
              </a:buClr>
            </a:pPr>
            <a:r>
              <a:rPr lang="en-US" sz="1000" dirty="0">
                <a:cs typeface="Arial"/>
              </a:rPr>
              <a:t>The decrease in average spending per member between SFY 2020 and 2021 was driven by two factors: 1) reduced utilization among seniors (see slide 25),</a:t>
            </a:r>
            <a:r>
              <a:rPr lang="en-US" sz="1000" dirty="0">
                <a:solidFill>
                  <a:srgbClr val="FF0000"/>
                </a:solidFill>
                <a:cs typeface="Arial"/>
              </a:rPr>
              <a:t> </a:t>
            </a:r>
            <a:r>
              <a:rPr lang="en-US" sz="1000" dirty="0">
                <a:cs typeface="Arial"/>
              </a:rPr>
              <a:t>and 2) a large increase in enrollment among children and adults without disabilities, who have lower health care costs than seniors or members with disabilities.</a:t>
            </a:r>
            <a:r>
              <a:rPr lang="en-US" sz="1000" baseline="30000" dirty="0">
                <a:cs typeface="Arial"/>
              </a:rPr>
              <a:t>2</a:t>
            </a:r>
          </a:p>
          <a:p>
            <a:pPr>
              <a:buClr>
                <a:srgbClr val="5A8F7C"/>
              </a:buClr>
            </a:pPr>
            <a:r>
              <a:rPr lang="en-US" sz="1000" dirty="0">
                <a:cs typeface="Arial"/>
              </a:rPr>
              <a:t>This trend is consistent with a historical pattern: spending per member tends to drop when enrollment increases rapidly (as it did during the ACA Medicaid expansion from 2013-2015). Large enrollment increases typically include more members with lower health care costs than the MassHealth population as a whole. From 2015 to 2020, a period of declining overall enrollment and increased spending per member drove the overall spending growth. </a:t>
            </a:r>
          </a:p>
        </p:txBody>
      </p:sp>
      <p:sp>
        <p:nvSpPr>
          <p:cNvPr id="42" name="Rectangle 41">
            <a:extLst>
              <a:ext uri="{FF2B5EF4-FFF2-40B4-BE49-F238E27FC236}">
                <a16:creationId xmlns:a16="http://schemas.microsoft.com/office/drawing/2014/main" id="{C4B08675-2C0A-4CC6-909D-1793CDDAB801}"/>
              </a:ext>
            </a:extLst>
          </p:cNvPr>
          <p:cNvSpPr/>
          <p:nvPr/>
        </p:nvSpPr>
        <p:spPr>
          <a:xfrm>
            <a:off x="457199" y="5917951"/>
            <a:ext cx="5684655" cy="466794"/>
          </a:xfrm>
          <a:prstGeom prst="rect">
            <a:avLst/>
          </a:prstGeom>
        </p:spPr>
        <p:txBody>
          <a:bodyPr wrap="square" lIns="0" rIns="0" anchor="b" anchorCtr="0">
            <a:spAutoFit/>
          </a:bodyPr>
          <a:lstStyle/>
          <a:p>
            <a:pPr marL="45720" lvl="0" indent="-45720">
              <a:spcBef>
                <a:spcPts val="200"/>
              </a:spcBef>
            </a:pPr>
            <a:r>
              <a:rPr lang="en-US" sz="700" cap="small" baseline="30000" dirty="0">
                <a:solidFill>
                  <a:srgbClr val="000000"/>
                </a:solidFill>
                <a:latin typeface="+mn-lt"/>
              </a:rPr>
              <a:t>1</a:t>
            </a:r>
            <a:r>
              <a:rPr lang="en-US" sz="700" baseline="30000" dirty="0">
                <a:solidFill>
                  <a:srgbClr val="000000"/>
                </a:solidFill>
                <a:latin typeface="+mn-lt"/>
              </a:rPr>
              <a:t>	</a:t>
            </a:r>
            <a:r>
              <a:rPr lang="en-US" sz="700" dirty="0">
                <a:solidFill>
                  <a:srgbClr val="000000"/>
                </a:solidFill>
                <a:latin typeface="+mn-lt"/>
              </a:rPr>
              <a:t>This data include enrollment and spending associated with the temporary Medicaid program that was initiated in 2014.</a:t>
            </a:r>
          </a:p>
          <a:p>
            <a:pPr marL="45720" indent="-45720">
              <a:spcBef>
                <a:spcPts val="200"/>
              </a:spcBef>
            </a:pPr>
            <a:r>
              <a:rPr lang="en-US" sz="700" baseline="30000" dirty="0">
                <a:solidFill>
                  <a:srgbClr val="000000"/>
                </a:solidFill>
                <a:latin typeface="+mn-lt"/>
              </a:rPr>
              <a:t>2</a:t>
            </a:r>
            <a:r>
              <a:rPr kumimoji="0" lang="en-US" sz="700" strike="noStrike" kern="1200" cap="none" spc="0" normalizeH="0" baseline="0" noProof="0" dirty="0">
                <a:ln>
                  <a:noFill/>
                </a:ln>
                <a:solidFill>
                  <a:srgbClr val="000000"/>
                </a:solidFill>
                <a:effectLst/>
                <a:uLnTx/>
                <a:uFillTx/>
                <a:latin typeface="+mn-lt"/>
              </a:rPr>
              <a:t> </a:t>
            </a:r>
            <a:r>
              <a:rPr lang="en-US" sz="700" dirty="0">
                <a:solidFill>
                  <a:srgbClr val="000000"/>
                </a:solidFill>
                <a:latin typeface="+mn-lt"/>
              </a:rPr>
              <a:t>Blue Cross Blue Shield of Massachusetts Foundation. (2021). </a:t>
            </a:r>
            <a:r>
              <a:rPr lang="en-US" sz="700" dirty="0">
                <a:solidFill>
                  <a:srgbClr val="000000"/>
                </a:solidFill>
                <a:latin typeface="+mn-lt"/>
                <a:hlinkClick r:id="rId4">
                  <a:extLst>
                    <a:ext uri="{A12FA001-AC4F-418D-AE19-62706E023703}">
                      <ahyp:hlinkClr xmlns:ahyp="http://schemas.microsoft.com/office/drawing/2018/hyperlinkcolor" val="tx"/>
                    </a:ext>
                  </a:extLst>
                </a:hlinkClick>
              </a:rPr>
              <a:t>SFY2021 Budget for MassHealth and Other Health Reform Programs</a:t>
            </a:r>
            <a:r>
              <a:rPr lang="en-US" sz="700" dirty="0">
                <a:solidFill>
                  <a:srgbClr val="000000"/>
                </a:solidFill>
                <a:latin typeface="+mn-lt"/>
              </a:rPr>
              <a:t>.</a:t>
            </a:r>
          </a:p>
          <a:p>
            <a:pPr>
              <a:spcBef>
                <a:spcPts val="200"/>
              </a:spcBef>
            </a:pPr>
            <a:r>
              <a:rPr kumimoji="0" lang="en-US" sz="700" u="none" strike="noStrike" kern="1200" cap="small" spc="0" normalizeH="0" baseline="0" noProof="0" dirty="0">
                <a:ln>
                  <a:noFill/>
                </a:ln>
                <a:solidFill>
                  <a:srgbClr val="000000"/>
                </a:solidFill>
                <a:effectLst/>
                <a:uLnTx/>
                <a:uFillTx/>
                <a:latin typeface="+mn-lt"/>
              </a:rPr>
              <a:t>sources</a:t>
            </a:r>
            <a:r>
              <a:rPr lang="en-US" sz="700" dirty="0">
                <a:solidFill>
                  <a:srgbClr val="000000"/>
                </a:solidFill>
                <a:latin typeface="+mn-lt"/>
              </a:rPr>
              <a:t>: MassHealth Budget Office (total date of service spending and enrollment) and authors’ calculations.</a:t>
            </a:r>
          </a:p>
        </p:txBody>
      </p:sp>
      <p:sp>
        <p:nvSpPr>
          <p:cNvPr id="48" name="Rectangle 47">
            <a:extLst>
              <a:ext uri="{FF2B5EF4-FFF2-40B4-BE49-F238E27FC236}">
                <a16:creationId xmlns:a16="http://schemas.microsoft.com/office/drawing/2014/main" id="{7AC16999-652A-4452-8BE6-6494E3050C0B}"/>
              </a:ext>
            </a:extLst>
          </p:cNvPr>
          <p:cNvSpPr/>
          <p:nvPr/>
        </p:nvSpPr>
        <p:spPr>
          <a:xfrm>
            <a:off x="455612" y="1207008"/>
            <a:ext cx="5259387" cy="400110"/>
          </a:xfrm>
          <a:prstGeom prst="rect">
            <a:avLst/>
          </a:prstGeom>
        </p:spPr>
        <p:txBody>
          <a:bodyPr wrap="square" lIns="0">
            <a:spAutoFit/>
          </a:bodyPr>
          <a:lstStyle/>
          <a:p>
            <a:pPr lvl="0"/>
            <a:r>
              <a:rPr lang="en-US" sz="1000" b="1" dirty="0">
                <a:solidFill>
                  <a:srgbClr val="1C1C1C"/>
                </a:solidFill>
                <a:latin typeface="+mn-lt"/>
              </a:rPr>
              <a:t>GROWTH IN MASSHEALTH TOTAL SPENDING, ENROLLMENT, AND PER MEMBER PER MONTH (PMPM) COSTS</a:t>
            </a:r>
            <a:r>
              <a:rPr lang="en-US" sz="1000" b="1" baseline="30000" dirty="0">
                <a:solidFill>
                  <a:srgbClr val="1C1C1C"/>
                </a:solidFill>
                <a:latin typeface="+mn-lt"/>
              </a:rPr>
              <a:t>1</a:t>
            </a:r>
            <a:r>
              <a:rPr lang="en-US" sz="1000" b="1" dirty="0">
                <a:solidFill>
                  <a:srgbClr val="1C1C1C"/>
                </a:solidFill>
                <a:latin typeface="+mn-lt"/>
              </a:rPr>
              <a:t> AS COMPARED TO 2007 (SFY 2007 = 100%)</a:t>
            </a:r>
          </a:p>
        </p:txBody>
      </p:sp>
      <p:sp>
        <p:nvSpPr>
          <p:cNvPr id="12" name="TextBox 11">
            <a:extLst>
              <a:ext uri="{FF2B5EF4-FFF2-40B4-BE49-F238E27FC236}">
                <a16:creationId xmlns:a16="http://schemas.microsoft.com/office/drawing/2014/main" id="{D2F1E140-73F2-46E2-B2C6-5EEF399EF7D9}"/>
              </a:ext>
            </a:extLst>
          </p:cNvPr>
          <p:cNvSpPr txBox="1"/>
          <p:nvPr/>
        </p:nvSpPr>
        <p:spPr>
          <a:xfrm>
            <a:off x="4542360" y="2259771"/>
            <a:ext cx="667812" cy="328295"/>
          </a:xfrm>
          <a:prstGeom prst="rect">
            <a:avLst/>
          </a:prstGeom>
          <a:solidFill>
            <a:schemeClr val="accent2"/>
          </a:solidFill>
        </p:spPr>
        <p:txBody>
          <a:bodyPr wrap="none" lIns="45720" tIns="25400" rIns="45720" bIns="25400" rtlCol="0">
            <a:spAutoFit/>
          </a:bodyPr>
          <a:lstStyle/>
          <a:p>
            <a:pPr algn="ctr"/>
            <a:r>
              <a:rPr lang="en-US" sz="900" b="1" dirty="0">
                <a:solidFill>
                  <a:schemeClr val="bg1"/>
                </a:solidFill>
                <a:latin typeface="+mn-lt"/>
                <a:cs typeface="+mn-cs"/>
              </a:rPr>
              <a:t>TOTAL </a:t>
            </a:r>
            <a:br>
              <a:rPr lang="en-US" sz="900" b="1" dirty="0">
                <a:solidFill>
                  <a:schemeClr val="bg1"/>
                </a:solidFill>
                <a:latin typeface="+mn-lt"/>
                <a:cs typeface="+mn-cs"/>
              </a:rPr>
            </a:br>
            <a:r>
              <a:rPr lang="en-US" sz="900" b="1" dirty="0">
                <a:solidFill>
                  <a:schemeClr val="bg1"/>
                </a:solidFill>
                <a:latin typeface="+mn-lt"/>
                <a:cs typeface="+mn-cs"/>
              </a:rPr>
              <a:t>SPENDING</a:t>
            </a:r>
          </a:p>
        </p:txBody>
      </p:sp>
      <p:sp>
        <p:nvSpPr>
          <p:cNvPr id="13" name="TextBox 12">
            <a:extLst>
              <a:ext uri="{FF2B5EF4-FFF2-40B4-BE49-F238E27FC236}">
                <a16:creationId xmlns:a16="http://schemas.microsoft.com/office/drawing/2014/main" id="{86A8E502-03B6-4FA7-94B4-5BE6A942280A}"/>
              </a:ext>
            </a:extLst>
          </p:cNvPr>
          <p:cNvSpPr txBox="1"/>
          <p:nvPr/>
        </p:nvSpPr>
        <p:spPr>
          <a:xfrm>
            <a:off x="4928241" y="3228965"/>
            <a:ext cx="856966" cy="189796"/>
          </a:xfrm>
          <a:prstGeom prst="rect">
            <a:avLst/>
          </a:prstGeom>
          <a:solidFill>
            <a:schemeClr val="accent5"/>
          </a:solidFill>
        </p:spPr>
        <p:txBody>
          <a:bodyPr wrap="none" lIns="45720" tIns="25400" rIns="45720" bIns="25400" rtlCol="0">
            <a:spAutoFit/>
          </a:bodyPr>
          <a:lstStyle/>
          <a:p>
            <a:r>
              <a:rPr lang="en-US" sz="900" b="1" dirty="0">
                <a:solidFill>
                  <a:schemeClr val="bg1"/>
                </a:solidFill>
                <a:latin typeface="+mn-lt"/>
                <a:cs typeface="+mn-cs"/>
              </a:rPr>
              <a:t>ENROLLMENT</a:t>
            </a:r>
          </a:p>
        </p:txBody>
      </p:sp>
      <p:sp>
        <p:nvSpPr>
          <p:cNvPr id="14" name="TextBox 13">
            <a:extLst>
              <a:ext uri="{FF2B5EF4-FFF2-40B4-BE49-F238E27FC236}">
                <a16:creationId xmlns:a16="http://schemas.microsoft.com/office/drawing/2014/main" id="{BA1B3B7A-6939-4A59-8204-F2CDD9803E14}"/>
              </a:ext>
            </a:extLst>
          </p:cNvPr>
          <p:cNvSpPr txBox="1"/>
          <p:nvPr/>
        </p:nvSpPr>
        <p:spPr>
          <a:xfrm>
            <a:off x="5065722" y="4610820"/>
            <a:ext cx="667812" cy="328295"/>
          </a:xfrm>
          <a:prstGeom prst="rect">
            <a:avLst/>
          </a:prstGeom>
          <a:solidFill>
            <a:schemeClr val="tx2"/>
          </a:solidFill>
        </p:spPr>
        <p:txBody>
          <a:bodyPr wrap="none" lIns="45720" tIns="25400" rIns="45720" bIns="25400" rtlCol="0">
            <a:spAutoFit/>
          </a:bodyPr>
          <a:lstStyle/>
          <a:p>
            <a:pPr algn="ctr"/>
            <a:r>
              <a:rPr lang="en-US" sz="900" b="1" dirty="0">
                <a:solidFill>
                  <a:schemeClr val="bg1"/>
                </a:solidFill>
                <a:latin typeface="+mn-lt"/>
                <a:cs typeface="+mn-cs"/>
              </a:rPr>
              <a:t>PMPM </a:t>
            </a:r>
          </a:p>
          <a:p>
            <a:pPr algn="ctr"/>
            <a:r>
              <a:rPr lang="en-US" sz="900" b="1" dirty="0">
                <a:solidFill>
                  <a:schemeClr val="bg1"/>
                </a:solidFill>
                <a:latin typeface="+mn-lt"/>
                <a:cs typeface="+mn-cs"/>
              </a:rPr>
              <a:t>SPENDING</a:t>
            </a:r>
          </a:p>
        </p:txBody>
      </p:sp>
      <p:sp>
        <p:nvSpPr>
          <p:cNvPr id="2" name="Rectangle 1">
            <a:extLst>
              <a:ext uri="{FF2B5EF4-FFF2-40B4-BE49-F238E27FC236}">
                <a16:creationId xmlns:a16="http://schemas.microsoft.com/office/drawing/2014/main" id="{22EEACFB-D15D-4347-AD30-7A9A38170CF9}"/>
              </a:ext>
            </a:extLst>
          </p:cNvPr>
          <p:cNvSpPr/>
          <p:nvPr/>
        </p:nvSpPr>
        <p:spPr>
          <a:xfrm>
            <a:off x="835791" y="1716846"/>
            <a:ext cx="1463862" cy="215444"/>
          </a:xfrm>
          <a:prstGeom prst="rect">
            <a:avLst/>
          </a:prstGeom>
        </p:spPr>
        <p:txBody>
          <a:bodyPr wrap="none">
            <a:spAutoFit/>
          </a:bodyPr>
          <a:lstStyle/>
          <a:p>
            <a:r>
              <a:rPr lang="en-US" sz="800" dirty="0">
                <a:solidFill>
                  <a:srgbClr val="1C1C1C"/>
                </a:solidFill>
                <a:latin typeface="+mn-lt"/>
              </a:rPr>
              <a:t>(PERCENT OF 2007 LEVEL)</a:t>
            </a:r>
            <a:endParaRPr lang="en-US" sz="1400" dirty="0">
              <a:latin typeface="+mn-lt"/>
            </a:endParaRPr>
          </a:p>
        </p:txBody>
      </p:sp>
      <p:sp>
        <p:nvSpPr>
          <p:cNvPr id="16" name="Rectangle 8">
            <a:extLst>
              <a:ext uri="{FF2B5EF4-FFF2-40B4-BE49-F238E27FC236}">
                <a16:creationId xmlns:a16="http://schemas.microsoft.com/office/drawing/2014/main" id="{95183CD9-1BF7-4222-9AF0-5C7D8644B7F8}"/>
              </a:ext>
            </a:extLst>
          </p:cNvPr>
          <p:cNvSpPr>
            <a:spLocks noChangeArrowheads="1"/>
          </p:cNvSpPr>
          <p:nvPr/>
        </p:nvSpPr>
        <p:spPr bwMode="auto">
          <a:xfrm>
            <a:off x="559750" y="5130807"/>
            <a:ext cx="656783" cy="230832"/>
          </a:xfrm>
          <a:prstGeom prst="rect">
            <a:avLst/>
          </a:prstGeom>
          <a:noFill/>
          <a:ln w="9525">
            <a:noFill/>
            <a:miter lim="800000"/>
            <a:headEnd/>
            <a:tailEnd/>
          </a:ln>
        </p:spPr>
        <p:txBody>
          <a:bodyPr wrap="square" lIns="45720" rIns="45720">
            <a:spAutoFit/>
          </a:bodyPr>
          <a:lstStyle/>
          <a:p>
            <a:pPr>
              <a:defRPr sz="1800" b="1" i="0" u="none" strike="noStrike" kern="1200" baseline="0">
                <a:solidFill>
                  <a:prstClr val="black"/>
                </a:solidFill>
                <a:latin typeface="+mn-lt"/>
                <a:ea typeface="+mn-ea"/>
                <a:cs typeface="+mn-cs"/>
              </a:defRPr>
            </a:pPr>
            <a:r>
              <a:rPr lang="en-US" sz="900" b="1" dirty="0">
                <a:solidFill>
                  <a:prstClr val="black"/>
                </a:solidFill>
                <a:latin typeface="+mn-lt"/>
                <a:cs typeface="+mn-cs"/>
              </a:rPr>
              <a:t>SFY</a:t>
            </a:r>
          </a:p>
        </p:txBody>
      </p:sp>
    </p:spTree>
    <p:extLst>
      <p:ext uri="{BB962C8B-B14F-4D97-AF65-F5344CB8AC3E}">
        <p14:creationId xmlns:p14="http://schemas.microsoft.com/office/powerpoint/2010/main" val="3421358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a:extLst>
              <a:ext uri="{FF2B5EF4-FFF2-40B4-BE49-F238E27FC236}">
                <a16:creationId xmlns:a16="http://schemas.microsoft.com/office/drawing/2014/main" id="{253FCAAC-AE7D-48EE-9816-2F01BA93A28B}"/>
              </a:ext>
            </a:extLst>
          </p:cNvPr>
          <p:cNvSpPr/>
          <p:nvPr/>
        </p:nvSpPr>
        <p:spPr>
          <a:xfrm flipH="1">
            <a:off x="499244" y="1888056"/>
            <a:ext cx="2907792" cy="3127248"/>
          </a:xfrm>
          <a:custGeom>
            <a:avLst/>
            <a:gdLst>
              <a:gd name="connsiteX0" fmla="*/ 0 w 2825496"/>
              <a:gd name="connsiteY0" fmla="*/ 0 h 3108960"/>
              <a:gd name="connsiteX1" fmla="*/ 2825496 w 2825496"/>
              <a:gd name="connsiteY1" fmla="*/ 0 h 3108960"/>
              <a:gd name="connsiteX2" fmla="*/ 2825496 w 2825496"/>
              <a:gd name="connsiteY2" fmla="*/ 3108960 h 3108960"/>
              <a:gd name="connsiteX3" fmla="*/ 0 w 2825496"/>
              <a:gd name="connsiteY3" fmla="*/ 3108960 h 3108960"/>
              <a:gd name="connsiteX4" fmla="*/ 0 w 2825496"/>
              <a:gd name="connsiteY4" fmla="*/ 0 h 3108960"/>
              <a:gd name="connsiteX0" fmla="*/ 0 w 2825496"/>
              <a:gd name="connsiteY0" fmla="*/ 0 h 3127248"/>
              <a:gd name="connsiteX1" fmla="*/ 2825496 w 2825496"/>
              <a:gd name="connsiteY1" fmla="*/ 0 h 3127248"/>
              <a:gd name="connsiteX2" fmla="*/ 2825496 w 2825496"/>
              <a:gd name="connsiteY2" fmla="*/ 3108960 h 3127248"/>
              <a:gd name="connsiteX3" fmla="*/ 82296 w 2825496"/>
              <a:gd name="connsiteY3" fmla="*/ 3127248 h 3127248"/>
              <a:gd name="connsiteX4" fmla="*/ 0 w 2825496"/>
              <a:gd name="connsiteY4" fmla="*/ 0 h 3127248"/>
              <a:gd name="connsiteX0" fmla="*/ 82296 w 2907792"/>
              <a:gd name="connsiteY0" fmla="*/ 0 h 3127248"/>
              <a:gd name="connsiteX1" fmla="*/ 2907792 w 2907792"/>
              <a:gd name="connsiteY1" fmla="*/ 0 h 3127248"/>
              <a:gd name="connsiteX2" fmla="*/ 2907792 w 2907792"/>
              <a:gd name="connsiteY2" fmla="*/ 3108960 h 3127248"/>
              <a:gd name="connsiteX3" fmla="*/ 0 w 2907792"/>
              <a:gd name="connsiteY3" fmla="*/ 3127248 h 3127248"/>
              <a:gd name="connsiteX4" fmla="*/ 82296 w 2907792"/>
              <a:gd name="connsiteY4" fmla="*/ 0 h 312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7792" h="3127248">
                <a:moveTo>
                  <a:pt x="82296" y="0"/>
                </a:moveTo>
                <a:lnTo>
                  <a:pt x="2907792" y="0"/>
                </a:lnTo>
                <a:lnTo>
                  <a:pt x="2907792" y="3108960"/>
                </a:lnTo>
                <a:lnTo>
                  <a:pt x="0" y="3127248"/>
                </a:lnTo>
                <a:lnTo>
                  <a:pt x="82296"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CBED9EB-EF63-458C-BDF8-39B4253F4282}"/>
              </a:ext>
            </a:extLst>
          </p:cNvPr>
          <p:cNvSpPr/>
          <p:nvPr/>
        </p:nvSpPr>
        <p:spPr>
          <a:xfrm>
            <a:off x="3322934" y="1888056"/>
            <a:ext cx="2895346" cy="3127248"/>
          </a:xfrm>
          <a:custGeom>
            <a:avLst/>
            <a:gdLst>
              <a:gd name="connsiteX0" fmla="*/ 0 w 2825496"/>
              <a:gd name="connsiteY0" fmla="*/ 0 h 3108960"/>
              <a:gd name="connsiteX1" fmla="*/ 2825496 w 2825496"/>
              <a:gd name="connsiteY1" fmla="*/ 0 h 3108960"/>
              <a:gd name="connsiteX2" fmla="*/ 2825496 w 2825496"/>
              <a:gd name="connsiteY2" fmla="*/ 3108960 h 3108960"/>
              <a:gd name="connsiteX3" fmla="*/ 0 w 2825496"/>
              <a:gd name="connsiteY3" fmla="*/ 3108960 h 3108960"/>
              <a:gd name="connsiteX4" fmla="*/ 0 w 2825496"/>
              <a:gd name="connsiteY4" fmla="*/ 0 h 3108960"/>
              <a:gd name="connsiteX0" fmla="*/ 0 w 2825496"/>
              <a:gd name="connsiteY0" fmla="*/ 0 h 3127248"/>
              <a:gd name="connsiteX1" fmla="*/ 2825496 w 2825496"/>
              <a:gd name="connsiteY1" fmla="*/ 0 h 3127248"/>
              <a:gd name="connsiteX2" fmla="*/ 2825496 w 2825496"/>
              <a:gd name="connsiteY2" fmla="*/ 3108960 h 3127248"/>
              <a:gd name="connsiteX3" fmla="*/ 82296 w 2825496"/>
              <a:gd name="connsiteY3" fmla="*/ 3127248 h 3127248"/>
              <a:gd name="connsiteX4" fmla="*/ 0 w 2825496"/>
              <a:gd name="connsiteY4" fmla="*/ 0 h 312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496" h="3127248">
                <a:moveTo>
                  <a:pt x="0" y="0"/>
                </a:moveTo>
                <a:lnTo>
                  <a:pt x="2825496" y="0"/>
                </a:lnTo>
                <a:lnTo>
                  <a:pt x="2825496" y="3108960"/>
                </a:lnTo>
                <a:lnTo>
                  <a:pt x="82296" y="3127248"/>
                </a:lnTo>
                <a:lnTo>
                  <a:pt x="0"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905670C-9732-4C3A-96F9-FB4DD08FFACB}"/>
              </a:ext>
            </a:extLst>
          </p:cNvPr>
          <p:cNvSpPr/>
          <p:nvPr/>
        </p:nvSpPr>
        <p:spPr>
          <a:xfrm>
            <a:off x="2435352" y="2620427"/>
            <a:ext cx="1792224" cy="1682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57345" name="Title 1"/>
          <p:cNvSpPr>
            <a:spLocks noGrp="1"/>
          </p:cNvSpPr>
          <p:nvPr>
            <p:ph type="title"/>
          </p:nvPr>
        </p:nvSpPr>
        <p:spPr/>
        <p:txBody>
          <a:bodyPr/>
          <a:lstStyle/>
          <a:p>
            <a:r>
              <a:rPr lang="en-US">
                <a:solidFill>
                  <a:schemeClr val="tx1">
                    <a:lumMod val="95000"/>
                    <a:lumOff val="5000"/>
                  </a:schemeClr>
                </a:solidFill>
              </a:rPr>
              <a:t>NEARLY HALF OF MASSHEALTH SPENDING IN STATE FISCAL YEAR 2021 WAS ON CAPITATION PAYMENTS</a:t>
            </a:r>
          </a:p>
        </p:txBody>
      </p:sp>
      <p:graphicFrame>
        <p:nvGraphicFramePr>
          <p:cNvPr id="8" name="Chart 7">
            <a:extLst>
              <a:ext uri="{FF2B5EF4-FFF2-40B4-BE49-F238E27FC236}">
                <a16:creationId xmlns:a16="http://schemas.microsoft.com/office/drawing/2014/main" id="{2EEE3D24-A8E4-4B85-B701-190BDBDC5CC1}"/>
              </a:ext>
            </a:extLst>
          </p:cNvPr>
          <p:cNvGraphicFramePr/>
          <p:nvPr>
            <p:extLst>
              <p:ext uri="{D42A27DB-BD31-4B8C-83A1-F6EECF244321}">
                <p14:modId xmlns:p14="http://schemas.microsoft.com/office/powerpoint/2010/main" val="2859040580"/>
              </p:ext>
            </p:extLst>
          </p:nvPr>
        </p:nvGraphicFramePr>
        <p:xfrm>
          <a:off x="584677" y="1193512"/>
          <a:ext cx="5779504" cy="427939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DCEACFD-D5E8-4814-B0F8-EF4EA1641FDE}" type="slidenum">
              <a:rPr kumimoji="0" lang="en-US" sz="900" u="none" strike="noStrike" kern="1200" cap="none" spc="0" normalizeH="0" baseline="0" noProof="0" smtClean="0">
                <a:ln>
                  <a:noFill/>
                </a:ln>
                <a:solidFill>
                  <a:srgbClr val="969696">
                    <a:lumMod val="50000"/>
                  </a:srgbClr>
                </a:solidFill>
                <a:effectLst/>
                <a:uLnTx/>
                <a:uFillTx/>
                <a:ea typeface="+mn-ea"/>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en-US" sz="900" u="none" strike="noStrike" kern="1200" cap="none" spc="0" normalizeH="0" baseline="0" noProof="0" dirty="0">
              <a:ln>
                <a:noFill/>
              </a:ln>
              <a:solidFill>
                <a:srgbClr val="969696">
                  <a:lumMod val="50000"/>
                </a:srgbClr>
              </a:solidFill>
              <a:effectLst/>
              <a:uLnTx/>
              <a:uFillTx/>
              <a:ea typeface="+mn-ea"/>
            </a:endParaRPr>
          </a:p>
        </p:txBody>
      </p:sp>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400800" y="1207008"/>
            <a:ext cx="2286000" cy="5120640"/>
          </a:xfrm>
          <a:prstGeom prst="rect">
            <a:avLst/>
          </a:prstGeom>
          <a:noFill/>
          <a:ln w="3175">
            <a:solidFill>
              <a:schemeClr val="accent1">
                <a:lumMod val="60000"/>
                <a:lumOff val="40000"/>
              </a:schemeClr>
            </a:solidFill>
            <a:miter lim="800000"/>
            <a:headEnd/>
            <a:tailEnd/>
          </a:ln>
        </p:spPr>
        <p:txBody>
          <a:bodyPr lIns="91440" tIns="91440" rIns="91440" bIns="45720" anchor="t"/>
          <a:lstStyle>
            <a:defPPr>
              <a:defRPr lang="en-US"/>
            </a:defPPr>
            <a:lvl1pPr>
              <a:lnSpc>
                <a:spcPct val="105000"/>
              </a:lnSpc>
              <a:spcBef>
                <a:spcPts val="600"/>
              </a:spcBef>
              <a:buClr>
                <a:schemeClr val="tx2"/>
              </a:buClr>
              <a:defRPr sz="1050"/>
            </a:lvl1pPr>
          </a:lstStyle>
          <a:p>
            <a:pPr>
              <a:buClr>
                <a:srgbClr val="5A8F7C"/>
              </a:buClr>
            </a:pPr>
            <a:r>
              <a:rPr lang="en-US" sz="1000" dirty="0">
                <a:latin typeface="+mn-lt"/>
                <a:cs typeface="Arial"/>
              </a:rPr>
              <a:t>MassHealth spent $15.9 billion</a:t>
            </a:r>
            <a:r>
              <a:rPr lang="en-US" sz="1000" baseline="30000" dirty="0">
                <a:latin typeface="+mn-lt"/>
                <a:cs typeface="Arial"/>
              </a:rPr>
              <a:t>1</a:t>
            </a:r>
            <a:r>
              <a:rPr lang="en-US" sz="1000" dirty="0">
                <a:latin typeface="+mn-lt"/>
                <a:cs typeface="Arial"/>
              </a:rPr>
              <a:t> on services for its members in SFY 2021. Nearly half of that spending ($8.35 billion) was capitation payments to ACOs, MCOs, the PCC plan’s behavioral health carve-out vendor, SCO plans, One Care plans, and PACE providers. In SFY 2021, approximately 70% of MassHealth members were enrolled in one of these managed care arrangements.</a:t>
            </a:r>
            <a:r>
              <a:rPr lang="en-US" sz="1000" strike="sngStrike" dirty="0">
                <a:latin typeface="+mn-lt"/>
                <a:cs typeface="Arial"/>
              </a:rPr>
              <a:t> </a:t>
            </a:r>
          </a:p>
          <a:p>
            <a:pPr>
              <a:buClr>
                <a:srgbClr val="5A8F7C"/>
              </a:buClr>
            </a:pPr>
            <a:r>
              <a:rPr lang="en-US" sz="1000" dirty="0">
                <a:latin typeface="+mn-lt"/>
                <a:cs typeface="Arial"/>
              </a:rPr>
              <a:t>For members in managed care plans, some services are paid for under fee-for-service arrangements, including the majority of LTSS provided to managed care members. As a result, nearly half of </a:t>
            </a:r>
            <a:r>
              <a:rPr lang="en-US" sz="1000" dirty="0">
                <a:solidFill>
                  <a:schemeClr val="tx1">
                    <a:lumMod val="95000"/>
                    <a:lumOff val="5000"/>
                  </a:schemeClr>
                </a:solidFill>
                <a:latin typeface="+mn-lt"/>
                <a:cs typeface="Arial"/>
              </a:rPr>
              <a:t>fee-for-service payments went to LTSS and nursing facilities.</a:t>
            </a:r>
            <a:r>
              <a:rPr lang="en-US" sz="1000" dirty="0">
                <a:solidFill>
                  <a:schemeClr val="tx1">
                    <a:lumMod val="95000"/>
                    <a:lumOff val="5000"/>
                  </a:schemeClr>
                </a:solidFill>
                <a:latin typeface="+mn-lt"/>
                <a:cs typeface="Times New Roman" panose="02020603050405020304" pitchFamily="18" charset="0"/>
              </a:rPr>
              <a:t>³</a:t>
            </a:r>
            <a:r>
              <a:rPr lang="en-US" sz="1000" dirty="0">
                <a:solidFill>
                  <a:schemeClr val="tx1">
                    <a:lumMod val="95000"/>
                    <a:lumOff val="5000"/>
                  </a:schemeClr>
                </a:solidFill>
                <a:latin typeface="+mn-lt"/>
                <a:cs typeface="Arial"/>
              </a:rPr>
              <a:t> </a:t>
            </a:r>
            <a:endParaRPr lang="en-US" sz="1000" dirty="0">
              <a:solidFill>
                <a:schemeClr val="tx1">
                  <a:lumMod val="95000"/>
                  <a:lumOff val="5000"/>
                </a:schemeClr>
              </a:solidFill>
              <a:latin typeface="+mn-lt"/>
              <a:ea typeface="Source Sans Pro Light"/>
            </a:endParaRPr>
          </a:p>
        </p:txBody>
      </p:sp>
      <p:sp>
        <p:nvSpPr>
          <p:cNvPr id="14" name="Rectangle 13">
            <a:extLst>
              <a:ext uri="{FF2B5EF4-FFF2-40B4-BE49-F238E27FC236}">
                <a16:creationId xmlns:a16="http://schemas.microsoft.com/office/drawing/2014/main" id="{5EFFFF5D-CA31-434F-9B15-5FD08D2F0EF1}"/>
              </a:ext>
            </a:extLst>
          </p:cNvPr>
          <p:cNvSpPr/>
          <p:nvPr/>
        </p:nvSpPr>
        <p:spPr>
          <a:xfrm>
            <a:off x="457201" y="5569137"/>
            <a:ext cx="5761080" cy="815608"/>
          </a:xfrm>
          <a:prstGeom prst="rect">
            <a:avLst/>
          </a:prstGeom>
        </p:spPr>
        <p:txBody>
          <a:bodyPr wrap="square" lIns="0" rIns="0" anchor="b" anchorCtr="0">
            <a:spAutoFit/>
          </a:bodyPr>
          <a:lstStyle/>
          <a:p>
            <a:pPr marL="45720" lvl="0" indent="-45720">
              <a:spcBef>
                <a:spcPts val="200"/>
              </a:spcBef>
            </a:pPr>
            <a:r>
              <a:rPr lang="en-US" sz="700" baseline="30000" dirty="0">
                <a:solidFill>
                  <a:srgbClr val="000000"/>
                </a:solidFill>
                <a:latin typeface="+mn-lt"/>
              </a:rPr>
              <a:t>1	</a:t>
            </a:r>
            <a:r>
              <a:rPr lang="en-US" sz="700" dirty="0">
                <a:solidFill>
                  <a:srgbClr val="000000"/>
                </a:solidFill>
                <a:latin typeface="+mn-lt"/>
              </a:rPr>
              <a:t>This total does not include spending on Medicare premiums. The figures also do not include Medicaid-reimbursable services from other state agencies, administrative spending, or supplemental payments to hospitals</a:t>
            </a:r>
            <a:r>
              <a:rPr kumimoji="0" lang="en-US" sz="700" u="none" strike="noStrike" kern="1200" cap="none" spc="0" normalizeH="0" noProof="0" dirty="0">
                <a:ln>
                  <a:noFill/>
                </a:ln>
                <a:solidFill>
                  <a:srgbClr val="000000"/>
                </a:solidFill>
                <a:effectLst/>
                <a:uLnTx/>
                <a:uFillTx/>
                <a:latin typeface="+mn-lt"/>
              </a:rPr>
              <a:t>.</a:t>
            </a:r>
          </a:p>
          <a:p>
            <a:pPr marL="45720" indent="-45720">
              <a:spcBef>
                <a:spcPts val="200"/>
              </a:spcBef>
            </a:pPr>
            <a:r>
              <a:rPr lang="en-US" sz="700" baseline="30000" dirty="0">
                <a:solidFill>
                  <a:srgbClr val="000000"/>
                </a:solidFill>
                <a:latin typeface="+mn-lt"/>
              </a:rPr>
              <a:t>2	</a:t>
            </a:r>
            <a:r>
              <a:rPr lang="en-US" sz="700" dirty="0">
                <a:solidFill>
                  <a:srgbClr val="000000"/>
                </a:solidFill>
                <a:latin typeface="+mn-lt"/>
              </a:rPr>
              <a:t>Primary Care ACO administrative payments are made on a per enrollee, per month basis.  Primary Care ACOs are primarily paid on a share savings / shared loss model that is not considered to be a capitated payment. </a:t>
            </a:r>
          </a:p>
          <a:p>
            <a:pPr marL="45720" indent="-45720">
              <a:spcBef>
                <a:spcPts val="200"/>
              </a:spcBef>
            </a:pPr>
            <a:r>
              <a:rPr lang="en-US" sz="700" baseline="30000" dirty="0">
                <a:solidFill>
                  <a:srgbClr val="000000"/>
                </a:solidFill>
                <a:latin typeface="+mn-lt"/>
                <a:cs typeface="Times New Roman" panose="02020603050405020304" pitchFamily="18" charset="0"/>
              </a:rPr>
              <a:t>3	</a:t>
            </a:r>
            <a:r>
              <a:rPr lang="en-US" sz="700" dirty="0">
                <a:solidFill>
                  <a:srgbClr val="000000"/>
                </a:solidFill>
                <a:latin typeface="+mn-lt"/>
              </a:rPr>
              <a:t>Authors communication with the MassHealth Budget Office.</a:t>
            </a:r>
            <a:endParaRPr lang="en-US" sz="700" strike="sngStrike" dirty="0">
              <a:solidFill>
                <a:srgbClr val="000000"/>
              </a:solidFill>
              <a:latin typeface="+mn-lt"/>
            </a:endParaRPr>
          </a:p>
          <a:p>
            <a:pPr lvl="0">
              <a:spcBef>
                <a:spcPts val="200"/>
              </a:spcBef>
            </a:pPr>
            <a:r>
              <a:rPr kumimoji="0" lang="en-US" sz="700" u="none" strike="noStrike" kern="1200" cap="small" spc="0" normalizeH="0" baseline="0" noProof="0" dirty="0">
                <a:ln>
                  <a:noFill/>
                </a:ln>
                <a:solidFill>
                  <a:srgbClr val="000000"/>
                </a:solidFill>
                <a:effectLst/>
                <a:uLnTx/>
                <a:uFillTx/>
                <a:latin typeface="+mn-lt"/>
              </a:rPr>
              <a:t>source</a:t>
            </a:r>
            <a:r>
              <a:rPr kumimoji="0" lang="en-US" sz="700" u="none" strike="noStrike" kern="1200" cap="none" spc="0" normalizeH="0" baseline="0" noProof="0" dirty="0">
                <a:ln>
                  <a:noFill/>
                </a:ln>
                <a:solidFill>
                  <a:srgbClr val="000000"/>
                </a:solidFill>
                <a:effectLst/>
                <a:uLnTx/>
                <a:uFillTx/>
                <a:latin typeface="+mn-lt"/>
              </a:rPr>
              <a:t>: </a:t>
            </a:r>
            <a:r>
              <a:rPr lang="en-US" sz="700" dirty="0">
                <a:solidFill>
                  <a:srgbClr val="000000"/>
                </a:solidFill>
                <a:latin typeface="+mn-lt"/>
              </a:rPr>
              <a:t>MassHealth Budget Office.</a:t>
            </a:r>
            <a:endParaRPr kumimoji="0" lang="en-US" sz="700" u="none" strike="noStrike" kern="1200" cap="none" spc="0" normalizeH="0" baseline="0" noProof="0" dirty="0">
              <a:ln>
                <a:noFill/>
              </a:ln>
              <a:solidFill>
                <a:srgbClr val="000000"/>
              </a:solidFill>
              <a:effectLst/>
              <a:uLnTx/>
              <a:uFillTx/>
              <a:latin typeface="+mn-lt"/>
            </a:endParaRPr>
          </a:p>
        </p:txBody>
      </p:sp>
      <p:sp>
        <p:nvSpPr>
          <p:cNvPr id="16" name="Rectangle 15">
            <a:extLst>
              <a:ext uri="{FF2B5EF4-FFF2-40B4-BE49-F238E27FC236}">
                <a16:creationId xmlns:a16="http://schemas.microsoft.com/office/drawing/2014/main" id="{B264E00B-AD1D-4F6B-BF4B-C07D3A933191}"/>
              </a:ext>
            </a:extLst>
          </p:cNvPr>
          <p:cNvSpPr/>
          <p:nvPr/>
        </p:nvSpPr>
        <p:spPr>
          <a:xfrm>
            <a:off x="455612" y="1207008"/>
            <a:ext cx="5067363" cy="246221"/>
          </a:xfrm>
          <a:prstGeom prst="rect">
            <a:avLst/>
          </a:prstGeom>
        </p:spPr>
        <p:txBody>
          <a:bodyPr wrap="square" lIns="0" tIns="45720" rIns="91440" bIns="45720" anchor="t">
            <a:spAutoFit/>
          </a:bodyPr>
          <a:lstStyle/>
          <a:p>
            <a:pPr lvl="0"/>
            <a:r>
              <a:rPr lang="en-US" sz="1000" b="1" dirty="0">
                <a:latin typeface="+mn-lt"/>
                <a:cs typeface="Arial"/>
              </a:rPr>
              <a:t>TOTAL MASSHEALTH SPENDING = $15.9 BILLION, SFY 2021</a:t>
            </a:r>
            <a:endParaRPr lang="en-US" sz="1000" b="1" dirty="0">
              <a:latin typeface="+mn-lt"/>
              <a:ea typeface="Source Sans Pro Semibold"/>
              <a:cs typeface="Arial"/>
            </a:endParaRPr>
          </a:p>
        </p:txBody>
      </p:sp>
      <p:sp>
        <p:nvSpPr>
          <p:cNvPr id="23" name="Rectangle 22">
            <a:extLst>
              <a:ext uri="{FF2B5EF4-FFF2-40B4-BE49-F238E27FC236}">
                <a16:creationId xmlns:a16="http://schemas.microsoft.com/office/drawing/2014/main" id="{65F426E3-EE15-4FE9-BDF3-7B0A65593B50}"/>
              </a:ext>
            </a:extLst>
          </p:cNvPr>
          <p:cNvSpPr/>
          <p:nvPr/>
        </p:nvSpPr>
        <p:spPr>
          <a:xfrm>
            <a:off x="5039220" y="2733022"/>
            <a:ext cx="1151567" cy="14373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45720" bIns="18288" anchor="ctr">
            <a:spAutoFit/>
          </a:bodyPr>
          <a:lstStyle/>
          <a:p>
            <a:pPr>
              <a:spcBef>
                <a:spcPts val="300"/>
              </a:spcBef>
              <a:buClr>
                <a:schemeClr val="accent3"/>
              </a:buClr>
              <a:defRPr/>
            </a:pPr>
            <a:r>
              <a:rPr lang="en-US" sz="900" b="1" dirty="0">
                <a:solidFill>
                  <a:schemeClr val="tx1"/>
                </a:solidFill>
              </a:rPr>
              <a:t>OTHER PAYMENTS</a:t>
            </a:r>
          </a:p>
          <a:p>
            <a:pPr>
              <a:spcBef>
                <a:spcPts val="300"/>
              </a:spcBef>
              <a:buClr>
                <a:schemeClr val="accent3"/>
              </a:buClr>
              <a:defRPr/>
            </a:pPr>
            <a:r>
              <a:rPr lang="en-US" sz="900" b="1" dirty="0">
                <a:solidFill>
                  <a:schemeClr val="tx1"/>
                </a:solidFill>
              </a:rPr>
              <a:t>including</a:t>
            </a:r>
          </a:p>
          <a:p>
            <a:pPr marL="55563" indent="-55563">
              <a:spcBef>
                <a:spcPts val="300"/>
              </a:spcBef>
              <a:buClr>
                <a:schemeClr val="accent3"/>
              </a:buClr>
              <a:buFont typeface="Arial" panose="020B0604020202020204" pitchFamily="34" charset="0"/>
              <a:buChar char="•"/>
              <a:defRPr/>
            </a:pPr>
            <a:r>
              <a:rPr lang="en-US" sz="900" b="1" dirty="0">
                <a:solidFill>
                  <a:schemeClr val="tx1"/>
                </a:solidFill>
              </a:rPr>
              <a:t>PCC plan payments;</a:t>
            </a:r>
          </a:p>
          <a:p>
            <a:pPr marL="55563" indent="-55563">
              <a:spcBef>
                <a:spcPts val="300"/>
              </a:spcBef>
              <a:buClr>
                <a:schemeClr val="accent3"/>
              </a:buClr>
              <a:buFont typeface="Arial" panose="020B0604020202020204" pitchFamily="34" charset="0"/>
              <a:buChar char="•"/>
              <a:defRPr/>
            </a:pPr>
            <a:r>
              <a:rPr lang="en-US" sz="900" b="1" dirty="0">
                <a:solidFill>
                  <a:schemeClr val="tx1"/>
                </a:solidFill>
              </a:rPr>
              <a:t>Primary Care ACO payments; and</a:t>
            </a:r>
          </a:p>
          <a:p>
            <a:pPr marL="55563" indent="-55563">
              <a:spcBef>
                <a:spcPts val="300"/>
              </a:spcBef>
              <a:buClr>
                <a:schemeClr val="accent3"/>
              </a:buClr>
              <a:buFont typeface="Arial" panose="020B0604020202020204" pitchFamily="34" charset="0"/>
              <a:buChar char="•"/>
              <a:defRPr/>
            </a:pPr>
            <a:r>
              <a:rPr lang="en-US" sz="900" b="1" dirty="0">
                <a:solidFill>
                  <a:schemeClr val="tx1"/>
                </a:solidFill>
              </a:rPr>
              <a:t>Fee-for-service payments</a:t>
            </a:r>
          </a:p>
        </p:txBody>
      </p:sp>
      <p:sp>
        <p:nvSpPr>
          <p:cNvPr id="13" name="TextBox 1">
            <a:extLst>
              <a:ext uri="{FF2B5EF4-FFF2-40B4-BE49-F238E27FC236}">
                <a16:creationId xmlns:a16="http://schemas.microsoft.com/office/drawing/2014/main" id="{466EB2D4-86DA-42A7-94B5-4821047B2743}"/>
              </a:ext>
            </a:extLst>
          </p:cNvPr>
          <p:cNvSpPr txBox="1"/>
          <p:nvPr/>
        </p:nvSpPr>
        <p:spPr>
          <a:xfrm>
            <a:off x="1805546" y="3274364"/>
            <a:ext cx="864339" cy="338554"/>
          </a:xfrm>
          <a:prstGeom prst="rect">
            <a:avLst/>
          </a:prstGeom>
        </p:spPr>
        <p:txBody>
          <a:bodyPr wrap="non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00000"/>
                </a:solidFill>
                <a:effectLst/>
                <a:uLnTx/>
                <a:uFillTx/>
              </a:rPr>
              <a:t>$</a:t>
            </a:r>
            <a:r>
              <a:rPr kumimoji="0" lang="en-US" sz="1600" b="1" u="none" strike="noStrike" kern="1200" cap="none" spc="0" normalizeH="0" baseline="0" noProof="0" dirty="0">
                <a:ln>
                  <a:noFill/>
                </a:ln>
                <a:effectLst/>
                <a:uLnTx/>
                <a:uFillTx/>
              </a:rPr>
              <a:t>8.35B</a:t>
            </a:r>
            <a:endParaRPr lang="en-US" sz="1600" b="0" i="0" u="none" strike="noStrike" kern="1200" cap="none" spc="0" normalizeH="0" baseline="0" noProof="0" dirty="0">
              <a:ln>
                <a:noFill/>
              </a:ln>
              <a:effectLst/>
              <a:uLnTx/>
              <a:uFillTx/>
            </a:endParaRPr>
          </a:p>
        </p:txBody>
      </p:sp>
      <p:sp>
        <p:nvSpPr>
          <p:cNvPr id="26" name="TextBox 1">
            <a:extLst>
              <a:ext uri="{FF2B5EF4-FFF2-40B4-BE49-F238E27FC236}">
                <a16:creationId xmlns:a16="http://schemas.microsoft.com/office/drawing/2014/main" id="{91FA077C-6065-43F3-B9E3-576AA43D7999}"/>
              </a:ext>
            </a:extLst>
          </p:cNvPr>
          <p:cNvSpPr txBox="1"/>
          <p:nvPr/>
        </p:nvSpPr>
        <p:spPr>
          <a:xfrm>
            <a:off x="4174270" y="3274364"/>
            <a:ext cx="853119" cy="338554"/>
          </a:xfrm>
          <a:prstGeom prst="rect">
            <a:avLst/>
          </a:prstGeom>
        </p:spPr>
        <p:txBody>
          <a:bodyPr wrap="non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00000"/>
                </a:solidFill>
                <a:effectLst/>
                <a:uLnTx/>
                <a:uFillTx/>
              </a:rPr>
              <a:t>$</a:t>
            </a:r>
            <a:r>
              <a:rPr kumimoji="0" lang="en-US" sz="1600" b="1" u="none" strike="noStrike" kern="1200" cap="none" spc="0" normalizeH="0" baseline="0" noProof="0" dirty="0">
                <a:ln>
                  <a:noFill/>
                </a:ln>
                <a:effectLst/>
                <a:uLnTx/>
                <a:uFillTx/>
              </a:rPr>
              <a:t>7.54B</a:t>
            </a:r>
            <a:endParaRPr lang="en-US" sz="1600" b="1" u="none" strike="noStrike" kern="1200" cap="none" spc="0" normalizeH="0" baseline="0" noProof="0" dirty="0">
              <a:ln>
                <a:noFill/>
              </a:ln>
              <a:effectLst/>
              <a:uLnTx/>
              <a:uFillTx/>
              <a:ea typeface="Source Sans Pro Semibold"/>
              <a:cs typeface="Arial" charset="0"/>
            </a:endParaRPr>
          </a:p>
        </p:txBody>
      </p:sp>
      <p:sp>
        <p:nvSpPr>
          <p:cNvPr id="18" name="Rectangle 17">
            <a:extLst>
              <a:ext uri="{FF2B5EF4-FFF2-40B4-BE49-F238E27FC236}">
                <a16:creationId xmlns:a16="http://schemas.microsoft.com/office/drawing/2014/main" id="{8B0B2AD3-5DEA-4446-97D2-2442DC23EBC1}"/>
              </a:ext>
            </a:extLst>
          </p:cNvPr>
          <p:cNvSpPr/>
          <p:nvPr/>
        </p:nvSpPr>
        <p:spPr>
          <a:xfrm>
            <a:off x="584677" y="2259816"/>
            <a:ext cx="1350829" cy="238372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18288" rIns="0" bIns="18288" anchor="ctr">
            <a:spAutoFit/>
          </a:bodyPr>
          <a:lstStyle/>
          <a:p>
            <a:pPr>
              <a:defRPr/>
            </a:pPr>
            <a:r>
              <a:rPr lang="en-US" sz="900" b="1" dirty="0">
                <a:solidFill>
                  <a:schemeClr val="tx1">
                    <a:lumMod val="95000"/>
                    <a:lumOff val="5000"/>
                  </a:schemeClr>
                </a:solidFill>
              </a:rPr>
              <a:t>CAPITATION PAYMENTS,</a:t>
            </a:r>
            <a:br>
              <a:rPr lang="en-US" sz="900" b="1" dirty="0">
                <a:solidFill>
                  <a:schemeClr val="tx1">
                    <a:lumMod val="95000"/>
                    <a:lumOff val="5000"/>
                  </a:schemeClr>
                </a:solidFill>
              </a:rPr>
            </a:br>
            <a:r>
              <a:rPr lang="en-US" sz="900" b="1" dirty="0">
                <a:solidFill>
                  <a:schemeClr val="tx1">
                    <a:lumMod val="95000"/>
                    <a:lumOff val="5000"/>
                  </a:schemeClr>
                </a:solidFill>
              </a:rPr>
              <a:t>including payments to</a:t>
            </a: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Accountable Care Partnership plans;</a:t>
            </a: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Primary Care </a:t>
            </a:r>
            <a:br>
              <a:rPr lang="en-US" sz="900" b="1" dirty="0">
                <a:solidFill>
                  <a:schemeClr val="tx1"/>
                </a:solidFill>
              </a:rPr>
            </a:br>
            <a:r>
              <a:rPr lang="en-US" sz="900" b="1" dirty="0">
                <a:solidFill>
                  <a:schemeClr val="tx1"/>
                </a:solidFill>
              </a:rPr>
              <a:t>ACOs’ administrative payments</a:t>
            </a:r>
            <a:r>
              <a:rPr lang="en-US" sz="900" b="1" baseline="30000" dirty="0">
                <a:solidFill>
                  <a:schemeClr val="tx1"/>
                </a:solidFill>
              </a:rPr>
              <a:t>2</a:t>
            </a:r>
            <a:endParaRPr lang="en-US" sz="900" b="1" dirty="0">
              <a:solidFill>
                <a:schemeClr val="tx1"/>
              </a:solidFill>
            </a:endParaRP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MCOs;</a:t>
            </a: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SCO plans;</a:t>
            </a: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One Care plans;</a:t>
            </a: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PACE providers; </a:t>
            </a:r>
            <a:br>
              <a:rPr lang="en-US" sz="900" b="1" dirty="0">
                <a:solidFill>
                  <a:schemeClr val="tx1"/>
                </a:solidFill>
              </a:rPr>
            </a:br>
            <a:r>
              <a:rPr lang="en-US" sz="900" b="1" dirty="0">
                <a:solidFill>
                  <a:schemeClr val="tx1"/>
                </a:solidFill>
              </a:rPr>
              <a:t>and</a:t>
            </a:r>
          </a:p>
          <a:p>
            <a:pPr marL="55563" indent="-55563">
              <a:spcBef>
                <a:spcPts val="300"/>
              </a:spcBef>
              <a:buClr>
                <a:schemeClr val="accent4"/>
              </a:buClr>
              <a:buFont typeface="Arial" panose="020B0604020202020204" pitchFamily="34" charset="0"/>
              <a:buChar char="•"/>
              <a:defRPr/>
            </a:pPr>
            <a:r>
              <a:rPr lang="en-US" sz="900" b="1" dirty="0">
                <a:solidFill>
                  <a:schemeClr val="tx1"/>
                </a:solidFill>
              </a:rPr>
              <a:t>The PCC plan’s behavioral health carve-out vendor</a:t>
            </a:r>
            <a:endParaRPr lang="en-US" sz="900" b="1" strike="sngStrike" dirty="0">
              <a:solidFill>
                <a:schemeClr val="tx1"/>
              </a:solidFill>
              <a:ea typeface="Source Sans Pro Semibold"/>
            </a:endParaRPr>
          </a:p>
        </p:txBody>
      </p:sp>
      <p:pic>
        <p:nvPicPr>
          <p:cNvPr id="24" name="Picture 2" descr="Image result for MASShealth logo">
            <a:extLst>
              <a:ext uri="{FF2B5EF4-FFF2-40B4-BE49-F238E27FC236}">
                <a16:creationId xmlns:a16="http://schemas.microsoft.com/office/drawing/2014/main" id="{E7361678-6753-4D27-8746-C3CA466FE9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764" y="2956255"/>
            <a:ext cx="1097280" cy="547686"/>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aphic 11" descr="Money">
            <a:extLst>
              <a:ext uri="{FF2B5EF4-FFF2-40B4-BE49-F238E27FC236}">
                <a16:creationId xmlns:a16="http://schemas.microsoft.com/office/drawing/2014/main" id="{E0C91C70-8197-4319-8FFA-36E310F155EC}"/>
              </a:ext>
            </a:extLst>
          </p:cNvPr>
          <p:cNvGrpSpPr>
            <a:grpSpLocks noChangeAspect="1"/>
          </p:cNvGrpSpPr>
          <p:nvPr/>
        </p:nvGrpSpPr>
        <p:grpSpPr>
          <a:xfrm>
            <a:off x="3087314" y="3451387"/>
            <a:ext cx="678180" cy="678180"/>
            <a:chOff x="3966744" y="2896896"/>
            <a:chExt cx="914400" cy="914400"/>
          </a:xfrm>
          <a:solidFill>
            <a:schemeClr val="tx2"/>
          </a:solidFill>
        </p:grpSpPr>
        <p:sp>
          <p:nvSpPr>
            <p:cNvPr id="27" name="Freeform: Shape 26">
              <a:extLst>
                <a:ext uri="{FF2B5EF4-FFF2-40B4-BE49-F238E27FC236}">
                  <a16:creationId xmlns:a16="http://schemas.microsoft.com/office/drawing/2014/main" id="{9C01CB16-42C6-404F-A249-32AAD9BC589E}"/>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mn-lt"/>
              </a:endParaRPr>
            </a:p>
          </p:txBody>
        </p:sp>
        <p:sp>
          <p:nvSpPr>
            <p:cNvPr id="29" name="Freeform: Shape 28">
              <a:extLst>
                <a:ext uri="{FF2B5EF4-FFF2-40B4-BE49-F238E27FC236}">
                  <a16:creationId xmlns:a16="http://schemas.microsoft.com/office/drawing/2014/main" id="{9303C463-A12A-449F-8E48-723453211478}"/>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mn-lt"/>
              </a:endParaRPr>
            </a:p>
          </p:txBody>
        </p:sp>
        <p:sp>
          <p:nvSpPr>
            <p:cNvPr id="30" name="Freeform: Shape 29">
              <a:extLst>
                <a:ext uri="{FF2B5EF4-FFF2-40B4-BE49-F238E27FC236}">
                  <a16:creationId xmlns:a16="http://schemas.microsoft.com/office/drawing/2014/main" id="{A52A8A83-37AD-4A06-A946-40E98D75C148}"/>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mn-lt"/>
              </a:endParaRPr>
            </a:p>
          </p:txBody>
        </p:sp>
        <p:sp>
          <p:nvSpPr>
            <p:cNvPr id="31" name="Freeform: Shape 30">
              <a:extLst>
                <a:ext uri="{FF2B5EF4-FFF2-40B4-BE49-F238E27FC236}">
                  <a16:creationId xmlns:a16="http://schemas.microsoft.com/office/drawing/2014/main" id="{995E58B1-AD7D-404E-880F-F753B5D5A962}"/>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mn-lt"/>
              </a:endParaRPr>
            </a:p>
          </p:txBody>
        </p:sp>
        <p:sp>
          <p:nvSpPr>
            <p:cNvPr id="32" name="Freeform: Shape 31">
              <a:extLst>
                <a:ext uri="{FF2B5EF4-FFF2-40B4-BE49-F238E27FC236}">
                  <a16:creationId xmlns:a16="http://schemas.microsoft.com/office/drawing/2014/main" id="{E76FC8F3-27F8-416B-A0DA-C4D11A4B29FA}"/>
                </a:ext>
              </a:extLst>
            </p:cNvPr>
            <p:cNvSpPr/>
            <p:nvPr/>
          </p:nvSpPr>
          <p:spPr>
            <a:xfrm>
              <a:off x="4113429" y="3018816"/>
              <a:ext cx="552450" cy="200025"/>
            </a:xfrm>
            <a:custGeom>
              <a:avLst/>
              <a:gdLst>
                <a:gd name="connsiteX0" fmla="*/ 481013 w 552450"/>
                <a:gd name="connsiteY0" fmla="*/ 75248 h 200025"/>
                <a:gd name="connsiteX1" fmla="*/ 495300 w 552450"/>
                <a:gd name="connsiteY1" fmla="*/ 111443 h 200025"/>
                <a:gd name="connsiteX2" fmla="*/ 552450 w 552450"/>
                <a:gd name="connsiteY2" fmla="*/ 100012 h 200025"/>
                <a:gd name="connsiteX3" fmla="*/ 512445 w 552450"/>
                <a:gd name="connsiteY3" fmla="*/ 0 h 200025"/>
                <a:gd name="connsiteX4" fmla="*/ 0 w 552450"/>
                <a:gd name="connsiteY4" fmla="*/ 209550 h 200025"/>
                <a:gd name="connsiteX5" fmla="*/ 293370 w 552450"/>
                <a:gd name="connsiteY5" fmla="*/ 151448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200025">
                  <a:moveTo>
                    <a:pt x="481013" y="75248"/>
                  </a:moveTo>
                  <a:lnTo>
                    <a:pt x="495300" y="111443"/>
                  </a:lnTo>
                  <a:lnTo>
                    <a:pt x="552450" y="100012"/>
                  </a:lnTo>
                  <a:lnTo>
                    <a:pt x="512445" y="0"/>
                  </a:lnTo>
                  <a:lnTo>
                    <a:pt x="0" y="209550"/>
                  </a:lnTo>
                  <a:lnTo>
                    <a:pt x="293370" y="151448"/>
                  </a:lnTo>
                  <a:close/>
                </a:path>
              </a:pathLst>
            </a:custGeom>
            <a:grpFill/>
            <a:ln w="9525" cap="flat">
              <a:noFill/>
              <a:prstDash val="solid"/>
              <a:miter/>
            </a:ln>
          </p:spPr>
          <p:txBody>
            <a:bodyPr rtlCol="0" anchor="ctr"/>
            <a:lstStyle/>
            <a:p>
              <a:endParaRPr lang="en-US" dirty="0">
                <a:latin typeface="+mn-lt"/>
              </a:endParaRPr>
            </a:p>
          </p:txBody>
        </p:sp>
        <p:sp>
          <p:nvSpPr>
            <p:cNvPr id="33" name="Freeform: Shape 32">
              <a:extLst>
                <a:ext uri="{FF2B5EF4-FFF2-40B4-BE49-F238E27FC236}">
                  <a16:creationId xmlns:a16="http://schemas.microsoft.com/office/drawing/2014/main" id="{EB3F92B0-DB98-4D5E-B00F-50E0955202FF}"/>
                </a:ext>
              </a:extLst>
            </p:cNvPr>
            <p:cNvSpPr/>
            <p:nvPr/>
          </p:nvSpPr>
          <p:spPr>
            <a:xfrm>
              <a:off x="4252494" y="3142641"/>
              <a:ext cx="504825" cy="95250"/>
            </a:xfrm>
            <a:custGeom>
              <a:avLst/>
              <a:gdLst>
                <a:gd name="connsiteX0" fmla="*/ 292418 w 504825"/>
                <a:gd name="connsiteY0" fmla="*/ 97155 h 95250"/>
                <a:gd name="connsiteX1" fmla="*/ 442913 w 504825"/>
                <a:gd name="connsiteY1" fmla="*/ 67628 h 95250"/>
                <a:gd name="connsiteX2" fmla="*/ 449580 w 504825"/>
                <a:gd name="connsiteY2" fmla="*/ 97155 h 95250"/>
                <a:gd name="connsiteX3" fmla="*/ 507683 w 504825"/>
                <a:gd name="connsiteY3" fmla="*/ 97155 h 95250"/>
                <a:gd name="connsiteX4" fmla="*/ 488633 w 504825"/>
                <a:gd name="connsiteY4" fmla="*/ 0 h 95250"/>
                <a:gd name="connsiteX5" fmla="*/ 0 w 504825"/>
                <a:gd name="connsiteY5" fmla="*/ 9715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0">
                  <a:moveTo>
                    <a:pt x="292418" y="97155"/>
                  </a:moveTo>
                  <a:lnTo>
                    <a:pt x="442913" y="67628"/>
                  </a:lnTo>
                  <a:lnTo>
                    <a:pt x="449580" y="97155"/>
                  </a:lnTo>
                  <a:lnTo>
                    <a:pt x="507683" y="97155"/>
                  </a:lnTo>
                  <a:lnTo>
                    <a:pt x="488633" y="0"/>
                  </a:lnTo>
                  <a:lnTo>
                    <a:pt x="0" y="97155"/>
                  </a:lnTo>
                  <a:close/>
                </a:path>
              </a:pathLst>
            </a:custGeom>
            <a:grpFill/>
            <a:ln w="9525" cap="flat">
              <a:noFill/>
              <a:prstDash val="solid"/>
              <a:miter/>
            </a:ln>
          </p:spPr>
          <p:txBody>
            <a:bodyPr rtlCol="0" anchor="ctr"/>
            <a:lstStyle/>
            <a:p>
              <a:endParaRPr lang="en-US" dirty="0">
                <a:latin typeface="+mn-lt"/>
              </a:endParaRPr>
            </a:p>
          </p:txBody>
        </p:sp>
      </p:grpSp>
    </p:spTree>
    <p:extLst>
      <p:ext uri="{BB962C8B-B14F-4D97-AF65-F5344CB8AC3E}">
        <p14:creationId xmlns:p14="http://schemas.microsoft.com/office/powerpoint/2010/main" val="1182615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a:extLst>
              <a:ext uri="{FF2B5EF4-FFF2-40B4-BE49-F238E27FC236}">
                <a16:creationId xmlns:a16="http://schemas.microsoft.com/office/drawing/2014/main" id="{62296051-952F-4E06-A45C-2C331CF29F6D}"/>
              </a:ext>
            </a:extLst>
          </p:cNvPr>
          <p:cNvGraphicFramePr>
            <a:graphicFrameLocks/>
          </p:cNvGraphicFramePr>
          <p:nvPr>
            <p:extLst>
              <p:ext uri="{D42A27DB-BD31-4B8C-83A1-F6EECF244321}">
                <p14:modId xmlns:p14="http://schemas.microsoft.com/office/powerpoint/2010/main" val="1907152882"/>
              </p:ext>
            </p:extLst>
          </p:nvPr>
        </p:nvGraphicFramePr>
        <p:xfrm>
          <a:off x="4445229" y="3486894"/>
          <a:ext cx="1828800" cy="1463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472EF72-C25A-4809-B6C8-BB174F865206}"/>
              </a:ext>
            </a:extLst>
          </p:cNvPr>
          <p:cNvGraphicFramePr>
            <a:graphicFrameLocks/>
          </p:cNvGraphicFramePr>
          <p:nvPr>
            <p:extLst>
              <p:ext uri="{D42A27DB-BD31-4B8C-83A1-F6EECF244321}">
                <p14:modId xmlns:p14="http://schemas.microsoft.com/office/powerpoint/2010/main" val="2715001770"/>
              </p:ext>
            </p:extLst>
          </p:nvPr>
        </p:nvGraphicFramePr>
        <p:xfrm>
          <a:off x="1477601" y="1787806"/>
          <a:ext cx="1828800" cy="1463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hart 38">
            <a:extLst>
              <a:ext uri="{FF2B5EF4-FFF2-40B4-BE49-F238E27FC236}">
                <a16:creationId xmlns:a16="http://schemas.microsoft.com/office/drawing/2014/main" id="{C3578DFA-14B8-409E-AC95-9B230113A423}"/>
              </a:ext>
            </a:extLst>
          </p:cNvPr>
          <p:cNvGraphicFramePr>
            <a:graphicFrameLocks/>
          </p:cNvGraphicFramePr>
          <p:nvPr>
            <p:extLst>
              <p:ext uri="{D42A27DB-BD31-4B8C-83A1-F6EECF244321}">
                <p14:modId xmlns:p14="http://schemas.microsoft.com/office/powerpoint/2010/main" val="3518363813"/>
              </p:ext>
            </p:extLst>
          </p:nvPr>
        </p:nvGraphicFramePr>
        <p:xfrm>
          <a:off x="3466199" y="1815611"/>
          <a:ext cx="1828800" cy="1463040"/>
        </p:xfrm>
        <a:graphic>
          <a:graphicData uri="http://schemas.openxmlformats.org/drawingml/2006/chart">
            <c:chart xmlns:c="http://schemas.openxmlformats.org/drawingml/2006/chart" xmlns:r="http://schemas.openxmlformats.org/officeDocument/2006/relationships" r:id="rId5"/>
          </a:graphicData>
        </a:graphic>
      </p:graphicFrame>
      <p:sp>
        <p:nvSpPr>
          <p:cNvPr id="57345" name="Title 1"/>
          <p:cNvSpPr>
            <a:spLocks noGrp="1"/>
          </p:cNvSpPr>
          <p:nvPr>
            <p:ph type="title"/>
          </p:nvPr>
        </p:nvSpPr>
        <p:spPr/>
        <p:txBody>
          <a:bodyPr/>
          <a:lstStyle/>
          <a:p>
            <a:r>
              <a:rPr lang="en-US"/>
              <a:t>MASSHEALTH SPENDING IS IMPORTANT TO MANY TYPES OF PROVIDERS</a:t>
            </a:r>
          </a:p>
        </p:txBody>
      </p:sp>
      <p:sp>
        <p:nvSpPr>
          <p:cNvPr id="3" name="Slide Number Placeholder 2"/>
          <p:cNvSpPr>
            <a:spLocks noGrp="1"/>
          </p:cNvSpPr>
          <p:nvPr>
            <p:ph type="sldNum" sz="quarter" idx="10"/>
          </p:nvPr>
        </p:nvSpPr>
        <p:spPr/>
        <p:txBody>
          <a:bodyPr/>
          <a:lstStyle/>
          <a:p>
            <a:pPr lvl="0"/>
            <a:fld id="{5DCEACFD-D5E8-4814-B0F8-EF4EA1641FDE}" type="slidenum">
              <a:rPr lang="en-US" noProof="0" smtClean="0"/>
              <a:pPr lvl="0"/>
              <a:t>28</a:t>
            </a:fld>
            <a:endParaRPr lang="en-US" noProof="0" dirty="0"/>
          </a:p>
        </p:txBody>
      </p:sp>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400800" y="1207008"/>
            <a:ext cx="2286000" cy="512064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pPr lvl="0">
              <a:buClr>
                <a:srgbClr val="5A8F7C"/>
              </a:buClr>
            </a:pPr>
            <a:r>
              <a:rPr lang="en-US" sz="1000" dirty="0">
                <a:solidFill>
                  <a:srgbClr val="1C1C1C"/>
                </a:solidFill>
                <a:latin typeface="+mn-lt"/>
              </a:rPr>
              <a:t>MassHealth represents a significant portion of health care providers’ revenues. This is especially the case for nursing </a:t>
            </a:r>
            <a:r>
              <a:rPr lang="en-US" sz="1000" dirty="0">
                <a:latin typeface="+mn-lt"/>
              </a:rPr>
              <a:t>facilities</a:t>
            </a:r>
            <a:r>
              <a:rPr lang="en-US" sz="1000" dirty="0">
                <a:solidFill>
                  <a:srgbClr val="FF0000"/>
                </a:solidFill>
                <a:latin typeface="+mn-lt"/>
              </a:rPr>
              <a:t> </a:t>
            </a:r>
            <a:r>
              <a:rPr lang="en-US" sz="1000" dirty="0">
                <a:solidFill>
                  <a:srgbClr val="1C1C1C"/>
                </a:solidFill>
                <a:latin typeface="+mn-lt"/>
              </a:rPr>
              <a:t>and community health centers, which on average receive more than half of their total patient revenues from MassHealth. </a:t>
            </a:r>
          </a:p>
          <a:p>
            <a:pPr lvl="0">
              <a:buClr>
                <a:srgbClr val="5A8F7C"/>
              </a:buClr>
            </a:pPr>
            <a:r>
              <a:rPr lang="en-US" sz="1000" dirty="0">
                <a:solidFill>
                  <a:srgbClr val="1C1C1C"/>
                </a:solidFill>
                <a:latin typeface="+mn-lt"/>
              </a:rPr>
              <a:t>MassHealth covers the prenatal care for a third of all births in Massachusetts. Prenatal care is delivered by a mix of providers.</a:t>
            </a:r>
          </a:p>
          <a:p>
            <a:pPr lvl="0">
              <a:buClr>
                <a:srgbClr val="5A8F7C"/>
              </a:buClr>
            </a:pPr>
            <a:endParaRPr lang="en-US" sz="1000" b="1" dirty="0">
              <a:solidFill>
                <a:srgbClr val="1C1C1C"/>
              </a:solidFill>
              <a:latin typeface="+mn-lt"/>
            </a:endParaRPr>
          </a:p>
        </p:txBody>
      </p:sp>
      <p:sp>
        <p:nvSpPr>
          <p:cNvPr id="19" name="Rectangle 18">
            <a:extLst>
              <a:ext uri="{FF2B5EF4-FFF2-40B4-BE49-F238E27FC236}">
                <a16:creationId xmlns:a16="http://schemas.microsoft.com/office/drawing/2014/main" id="{68FB213F-7637-4338-B4F9-073F39D32A02}"/>
              </a:ext>
            </a:extLst>
          </p:cNvPr>
          <p:cNvSpPr/>
          <p:nvPr/>
        </p:nvSpPr>
        <p:spPr>
          <a:xfrm>
            <a:off x="457201" y="5297268"/>
            <a:ext cx="5769751" cy="1087477"/>
          </a:xfrm>
          <a:prstGeom prst="rect">
            <a:avLst/>
          </a:prstGeom>
        </p:spPr>
        <p:txBody>
          <a:bodyPr wrap="square" lIns="0" tIns="45720" rIns="0" bIns="45720" anchor="b" anchorCtr="0">
            <a:spAutoFit/>
          </a:bodyPr>
          <a:lstStyle/>
          <a:p>
            <a:pPr marL="45720" indent="-45720">
              <a:spcBef>
                <a:spcPts val="100"/>
              </a:spcBef>
            </a:pPr>
            <a:r>
              <a:rPr lang="en-US" sz="700" baseline="30000" dirty="0">
                <a:solidFill>
                  <a:srgbClr val="000000"/>
                </a:solidFill>
                <a:latin typeface="+mn-lt"/>
                <a:cs typeface="Arial"/>
              </a:rPr>
              <a:t>1	</a:t>
            </a:r>
            <a:r>
              <a:rPr lang="en-US" sz="700" dirty="0">
                <a:solidFill>
                  <a:srgbClr val="000000"/>
                </a:solidFill>
                <a:latin typeface="+mn-lt"/>
                <a:cs typeface="Arial"/>
              </a:rPr>
              <a:t>Includes spending for home health care, durable medical supplies, Medicaid Home and Community Based Services (HCBS) waivers, and care provided in residential care facilities. The source data also bundles in ambulance services, school health, and worksite health care, which make up a very small piece of these services.</a:t>
            </a:r>
            <a:endParaRPr lang="en-US" sz="700" dirty="0">
              <a:solidFill>
                <a:srgbClr val="000000"/>
              </a:solidFill>
              <a:latin typeface="+mn-lt"/>
              <a:ea typeface="Source Sans Pro Light"/>
              <a:cs typeface="Arial"/>
            </a:endParaRPr>
          </a:p>
          <a:p>
            <a:pPr marL="45720" indent="-45720">
              <a:spcBef>
                <a:spcPts val="100"/>
              </a:spcBef>
            </a:pPr>
            <a:r>
              <a:rPr lang="en-US" sz="700" baseline="30000" dirty="0">
                <a:solidFill>
                  <a:srgbClr val="000000"/>
                </a:solidFill>
                <a:latin typeface="+mn-lt"/>
                <a:cs typeface="Arial"/>
              </a:rPr>
              <a:t>2	</a:t>
            </a:r>
            <a:r>
              <a:rPr lang="en-US" sz="700" dirty="0">
                <a:solidFill>
                  <a:srgbClr val="000000"/>
                </a:solidFill>
                <a:latin typeface="+mn-lt"/>
                <a:cs typeface="Arial"/>
              </a:rPr>
              <a:t>Percentage of births whose prenatal care was paid for by MassHealth</a:t>
            </a:r>
            <a:endParaRPr lang="en-US" sz="700" dirty="0">
              <a:solidFill>
                <a:srgbClr val="000000"/>
              </a:solidFill>
              <a:latin typeface="+mn-lt"/>
              <a:ea typeface="Source Sans Pro Light"/>
            </a:endParaRPr>
          </a:p>
          <a:p>
            <a:pPr lvl="0">
              <a:spcBef>
                <a:spcPts val="100"/>
              </a:spcBef>
            </a:pPr>
            <a:r>
              <a:rPr lang="en-US" sz="700" cap="small" dirty="0">
                <a:solidFill>
                  <a:srgbClr val="000000"/>
                </a:solidFill>
                <a:latin typeface="+mn-lt"/>
                <a:cs typeface="Arial"/>
              </a:rPr>
              <a:t>sources</a:t>
            </a:r>
            <a:r>
              <a:rPr lang="en-US" sz="700" dirty="0">
                <a:solidFill>
                  <a:srgbClr val="000000"/>
                </a:solidFill>
                <a:latin typeface="+mn-lt"/>
                <a:cs typeface="Arial"/>
              </a:rPr>
              <a:t>: Center for Health Information and Analysis (CHIA) (2021), Massachusetts Hospital Profiles (SFY 2020 data); CHIA HCF-1 Cost Reports (Nursing Facilities — Calendar Year 2019); Health Resources and Services Administration, Bureau of Primary Health Care, Uniform Data System Report (CHCs — federal FY 2020 data) (limited to HRSA-funded CHCs); CMS National and State Health Expenditure Accounts (estimate using MA total and Medicaid spending 2009 and MA total spending 2014); MA DPH; Massachusetts Births 2019, Table 1. Trends in Birth Characteristics. </a:t>
            </a:r>
            <a:endParaRPr lang="en-US" sz="700" dirty="0">
              <a:solidFill>
                <a:srgbClr val="000000"/>
              </a:solidFill>
              <a:latin typeface="+mn-lt"/>
              <a:ea typeface="Source Sans Pro Light"/>
              <a:cs typeface="Arial"/>
            </a:endParaRPr>
          </a:p>
        </p:txBody>
      </p:sp>
      <p:sp>
        <p:nvSpPr>
          <p:cNvPr id="20" name="Rectangle 19">
            <a:extLst>
              <a:ext uri="{FF2B5EF4-FFF2-40B4-BE49-F238E27FC236}">
                <a16:creationId xmlns:a16="http://schemas.microsoft.com/office/drawing/2014/main" id="{CF8BFA28-2F4A-40B0-BFDF-083BF7CD68C2}"/>
              </a:ext>
            </a:extLst>
          </p:cNvPr>
          <p:cNvSpPr/>
          <p:nvPr/>
        </p:nvSpPr>
        <p:spPr>
          <a:xfrm>
            <a:off x="1459288" y="1577598"/>
            <a:ext cx="1920240" cy="369332"/>
          </a:xfrm>
          <a:prstGeom prst="rect">
            <a:avLst/>
          </a:prstGeom>
        </p:spPr>
        <p:txBody>
          <a:bodyPr wrap="square" lIns="0">
            <a:spAutoFit/>
          </a:bodyPr>
          <a:lstStyle/>
          <a:p>
            <a:pPr lvl="0" algn="ctr"/>
            <a:r>
              <a:rPr lang="en-US" sz="900" b="1" cap="all" dirty="0">
                <a:solidFill>
                  <a:srgbClr val="1C1C1C"/>
                </a:solidFill>
                <a:latin typeface="+mn-lt"/>
              </a:rPr>
              <a:t>NURSING FACILITIES</a:t>
            </a:r>
            <a:br>
              <a:rPr lang="en-US" sz="900" b="1" cap="all" dirty="0">
                <a:solidFill>
                  <a:srgbClr val="1C1C1C"/>
                </a:solidFill>
                <a:latin typeface="+mn-lt"/>
              </a:rPr>
            </a:br>
            <a:r>
              <a:rPr lang="en-US" sz="900" b="1" cap="all" dirty="0">
                <a:solidFill>
                  <a:srgbClr val="1C1C1C"/>
                </a:solidFill>
                <a:latin typeface="+mn-lt"/>
              </a:rPr>
              <a:t>(2019)</a:t>
            </a:r>
          </a:p>
        </p:txBody>
      </p:sp>
      <p:sp>
        <p:nvSpPr>
          <p:cNvPr id="28" name="Rectangle 27">
            <a:extLst>
              <a:ext uri="{FF2B5EF4-FFF2-40B4-BE49-F238E27FC236}">
                <a16:creationId xmlns:a16="http://schemas.microsoft.com/office/drawing/2014/main" id="{7B5208C7-C34C-48A2-BEA3-1603BA82ED8E}"/>
              </a:ext>
            </a:extLst>
          </p:cNvPr>
          <p:cNvSpPr/>
          <p:nvPr/>
        </p:nvSpPr>
        <p:spPr>
          <a:xfrm>
            <a:off x="3420479" y="1577598"/>
            <a:ext cx="1920240" cy="369332"/>
          </a:xfrm>
          <a:prstGeom prst="rect">
            <a:avLst/>
          </a:prstGeom>
        </p:spPr>
        <p:txBody>
          <a:bodyPr wrap="square" lIns="0" tIns="45720" rIns="91440" bIns="45720" anchor="t">
            <a:spAutoFit/>
          </a:bodyPr>
          <a:lstStyle/>
          <a:p>
            <a:pPr lvl="0" algn="ctr"/>
            <a:r>
              <a:rPr lang="en-US" sz="900" b="1" cap="all" dirty="0">
                <a:latin typeface="+mn-lt"/>
                <a:cs typeface="Arial"/>
              </a:rPr>
              <a:t>Community Health Centers </a:t>
            </a:r>
            <a:br>
              <a:rPr lang="en-US" sz="900" b="1" cap="all" dirty="0">
                <a:latin typeface="+mn-lt"/>
              </a:rPr>
            </a:br>
            <a:r>
              <a:rPr lang="en-US" sz="900" b="1" cap="all" dirty="0">
                <a:latin typeface="+mn-lt"/>
                <a:cs typeface="Arial"/>
              </a:rPr>
              <a:t>(2020)</a:t>
            </a:r>
            <a:endParaRPr lang="en-US" sz="900" b="1" cap="all" dirty="0">
              <a:latin typeface="+mn-lt"/>
              <a:ea typeface="Source Sans Pro Semibold"/>
              <a:cs typeface="Arial"/>
            </a:endParaRPr>
          </a:p>
        </p:txBody>
      </p:sp>
      <p:sp>
        <p:nvSpPr>
          <p:cNvPr id="29" name="Rectangle 28">
            <a:extLst>
              <a:ext uri="{FF2B5EF4-FFF2-40B4-BE49-F238E27FC236}">
                <a16:creationId xmlns:a16="http://schemas.microsoft.com/office/drawing/2014/main" id="{D6520CAB-13B6-4A0E-87FE-A6DF8FE4FBC6}"/>
              </a:ext>
            </a:extLst>
          </p:cNvPr>
          <p:cNvSpPr/>
          <p:nvPr/>
        </p:nvSpPr>
        <p:spPr>
          <a:xfrm>
            <a:off x="458216" y="3224254"/>
            <a:ext cx="1920240" cy="369332"/>
          </a:xfrm>
          <a:prstGeom prst="rect">
            <a:avLst/>
          </a:prstGeom>
        </p:spPr>
        <p:txBody>
          <a:bodyPr wrap="square" lIns="0">
            <a:spAutoFit/>
          </a:bodyPr>
          <a:lstStyle/>
          <a:p>
            <a:pPr lvl="0" algn="ctr"/>
            <a:r>
              <a:rPr lang="en-US" sz="900" b="1" cap="all" dirty="0">
                <a:solidFill>
                  <a:srgbClr val="1C1C1C"/>
                </a:solidFill>
                <a:latin typeface="+mn-lt"/>
              </a:rPr>
              <a:t>LTSS</a:t>
            </a:r>
            <a:r>
              <a:rPr lang="en-US" sz="900" b="1" cap="all" baseline="30000" dirty="0">
                <a:solidFill>
                  <a:srgbClr val="1C1C1C"/>
                </a:solidFill>
                <a:latin typeface="+mn-lt"/>
              </a:rPr>
              <a:t>1</a:t>
            </a:r>
            <a:br>
              <a:rPr lang="en-US" sz="900" b="1" cap="all" dirty="0">
                <a:solidFill>
                  <a:srgbClr val="1C1C1C"/>
                </a:solidFill>
                <a:latin typeface="+mn-lt"/>
              </a:rPr>
            </a:br>
            <a:r>
              <a:rPr lang="en-US" sz="900" b="1" cap="all" dirty="0">
                <a:solidFill>
                  <a:srgbClr val="1C1C1C"/>
                </a:solidFill>
                <a:latin typeface="+mn-lt"/>
              </a:rPr>
              <a:t>(201</a:t>
            </a:r>
            <a:r>
              <a:rPr lang="en-US" sz="900" b="1" cap="all" dirty="0">
                <a:latin typeface="+mn-lt"/>
              </a:rPr>
              <a:t>5</a:t>
            </a:r>
            <a:r>
              <a:rPr lang="en-US" sz="900" b="1" cap="all" dirty="0">
                <a:solidFill>
                  <a:srgbClr val="1C1C1C"/>
                </a:solidFill>
                <a:latin typeface="+mn-lt"/>
              </a:rPr>
              <a:t>)</a:t>
            </a:r>
          </a:p>
        </p:txBody>
      </p:sp>
      <p:sp>
        <p:nvSpPr>
          <p:cNvPr id="32" name="Rectangle 31">
            <a:extLst>
              <a:ext uri="{FF2B5EF4-FFF2-40B4-BE49-F238E27FC236}">
                <a16:creationId xmlns:a16="http://schemas.microsoft.com/office/drawing/2014/main" id="{B43688D0-D613-4515-9339-E7FE050CB126}"/>
              </a:ext>
            </a:extLst>
          </p:cNvPr>
          <p:cNvSpPr/>
          <p:nvPr/>
        </p:nvSpPr>
        <p:spPr>
          <a:xfrm>
            <a:off x="2460359" y="3224254"/>
            <a:ext cx="1920240" cy="369332"/>
          </a:xfrm>
          <a:prstGeom prst="rect">
            <a:avLst/>
          </a:prstGeom>
        </p:spPr>
        <p:txBody>
          <a:bodyPr wrap="square" lIns="0">
            <a:spAutoFit/>
          </a:bodyPr>
          <a:lstStyle/>
          <a:p>
            <a:pPr lvl="0" algn="ctr"/>
            <a:r>
              <a:rPr lang="en-US" sz="900" b="1" cap="all" dirty="0">
                <a:solidFill>
                  <a:srgbClr val="1C1C1C"/>
                </a:solidFill>
                <a:latin typeface="+mn-lt"/>
              </a:rPr>
              <a:t>Prenatal Care</a:t>
            </a:r>
            <a:r>
              <a:rPr lang="en-US" sz="900" b="1" cap="all" baseline="30000" dirty="0">
                <a:solidFill>
                  <a:srgbClr val="1C1C1C"/>
                </a:solidFill>
                <a:latin typeface="+mn-lt"/>
              </a:rPr>
              <a:t>2</a:t>
            </a:r>
            <a:br>
              <a:rPr lang="en-US" sz="900" b="1" cap="all" dirty="0">
                <a:solidFill>
                  <a:srgbClr val="1C1C1C"/>
                </a:solidFill>
                <a:latin typeface="+mn-lt"/>
              </a:rPr>
            </a:br>
            <a:r>
              <a:rPr lang="en-US" sz="900" b="1" cap="all" dirty="0">
                <a:solidFill>
                  <a:srgbClr val="1C1C1C"/>
                </a:solidFill>
                <a:latin typeface="+mn-lt"/>
              </a:rPr>
              <a:t>(</a:t>
            </a:r>
            <a:r>
              <a:rPr lang="en-US" sz="900" b="1" cap="all" dirty="0">
                <a:latin typeface="+mn-lt"/>
              </a:rPr>
              <a:t>2019</a:t>
            </a:r>
            <a:r>
              <a:rPr lang="en-US" sz="900" b="1" cap="all" dirty="0">
                <a:solidFill>
                  <a:srgbClr val="1C1C1C"/>
                </a:solidFill>
                <a:latin typeface="+mn-lt"/>
              </a:rPr>
              <a:t>)</a:t>
            </a:r>
          </a:p>
        </p:txBody>
      </p:sp>
      <p:sp>
        <p:nvSpPr>
          <p:cNvPr id="33" name="Rectangle 32">
            <a:extLst>
              <a:ext uri="{FF2B5EF4-FFF2-40B4-BE49-F238E27FC236}">
                <a16:creationId xmlns:a16="http://schemas.microsoft.com/office/drawing/2014/main" id="{738B8FB2-61C5-40D2-A655-D5B3FA5E3FD2}"/>
              </a:ext>
            </a:extLst>
          </p:cNvPr>
          <p:cNvSpPr/>
          <p:nvPr/>
        </p:nvSpPr>
        <p:spPr>
          <a:xfrm>
            <a:off x="4462502" y="3224254"/>
            <a:ext cx="1920240" cy="369332"/>
          </a:xfrm>
          <a:prstGeom prst="rect">
            <a:avLst/>
          </a:prstGeom>
        </p:spPr>
        <p:txBody>
          <a:bodyPr wrap="square" lIns="0">
            <a:spAutoFit/>
          </a:bodyPr>
          <a:lstStyle/>
          <a:p>
            <a:pPr lvl="0" algn="ctr"/>
            <a:r>
              <a:rPr lang="en-US" sz="900" b="1" cap="all" dirty="0">
                <a:solidFill>
                  <a:srgbClr val="1C1C1C"/>
                </a:solidFill>
                <a:latin typeface="+mn-lt"/>
              </a:rPr>
              <a:t>HOSPITALS</a:t>
            </a:r>
            <a:br>
              <a:rPr lang="en-US" sz="900" b="1" cap="all" dirty="0">
                <a:solidFill>
                  <a:srgbClr val="1C1C1C"/>
                </a:solidFill>
                <a:latin typeface="+mn-lt"/>
              </a:rPr>
            </a:br>
            <a:r>
              <a:rPr lang="en-US" sz="900" b="1" cap="all" dirty="0">
                <a:solidFill>
                  <a:srgbClr val="1C1C1C"/>
                </a:solidFill>
                <a:latin typeface="+mn-lt"/>
              </a:rPr>
              <a:t>(</a:t>
            </a:r>
            <a:r>
              <a:rPr lang="en-US" sz="900" b="1" cap="all" dirty="0">
                <a:latin typeface="+mn-lt"/>
              </a:rPr>
              <a:t>2020</a:t>
            </a:r>
            <a:r>
              <a:rPr lang="en-US" sz="900" b="1" cap="all" dirty="0">
                <a:solidFill>
                  <a:srgbClr val="1C1C1C"/>
                </a:solidFill>
                <a:latin typeface="+mn-lt"/>
              </a:rPr>
              <a:t>)</a:t>
            </a:r>
          </a:p>
        </p:txBody>
      </p:sp>
      <p:sp>
        <p:nvSpPr>
          <p:cNvPr id="34" name="TextBox 1">
            <a:extLst>
              <a:ext uri="{FF2B5EF4-FFF2-40B4-BE49-F238E27FC236}">
                <a16:creationId xmlns:a16="http://schemas.microsoft.com/office/drawing/2014/main" id="{B6D3AA72-E98C-42FE-B222-FFE2286825E6}"/>
              </a:ext>
            </a:extLst>
          </p:cNvPr>
          <p:cNvSpPr txBox="1"/>
          <p:nvPr/>
        </p:nvSpPr>
        <p:spPr>
          <a:xfrm>
            <a:off x="2087794" y="2346704"/>
            <a:ext cx="622286"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15E85"/>
                </a:solidFill>
                <a:effectLst/>
                <a:uLnTx/>
                <a:uFillTx/>
                <a:ea typeface="+mn-ea"/>
              </a:rPr>
              <a:t>54%</a:t>
            </a:r>
            <a:endParaRPr kumimoji="0" lang="en-US" sz="1600" b="1" u="none" strike="noStrike" kern="1200" cap="none" spc="0" normalizeH="0" baseline="0" noProof="0" dirty="0">
              <a:ln>
                <a:noFill/>
              </a:ln>
              <a:solidFill>
                <a:srgbClr val="015E85"/>
              </a:solidFill>
              <a:effectLst/>
              <a:uLnTx/>
              <a:uFillTx/>
              <a:ea typeface="+mn-ea"/>
              <a:cs typeface="Arial" charset="0"/>
            </a:endParaRPr>
          </a:p>
        </p:txBody>
      </p:sp>
      <p:sp>
        <p:nvSpPr>
          <p:cNvPr id="35" name="TextBox 1">
            <a:extLst>
              <a:ext uri="{FF2B5EF4-FFF2-40B4-BE49-F238E27FC236}">
                <a16:creationId xmlns:a16="http://schemas.microsoft.com/office/drawing/2014/main" id="{000367B3-0F22-4628-AE1E-5E73D5236B00}"/>
              </a:ext>
            </a:extLst>
          </p:cNvPr>
          <p:cNvSpPr txBox="1"/>
          <p:nvPr/>
        </p:nvSpPr>
        <p:spPr>
          <a:xfrm>
            <a:off x="4087531" y="2346704"/>
            <a:ext cx="627095"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015E85"/>
                </a:solidFill>
              </a:rPr>
              <a:t>44</a:t>
            </a:r>
            <a:r>
              <a:rPr kumimoji="0" lang="en-US" sz="1600" b="1" u="none" strike="noStrike" kern="1200" cap="none" spc="0" normalizeH="0" baseline="0" noProof="0" dirty="0">
                <a:ln>
                  <a:noFill/>
                </a:ln>
                <a:solidFill>
                  <a:srgbClr val="015E85"/>
                </a:solidFill>
                <a:effectLst/>
                <a:uLnTx/>
                <a:uFillTx/>
              </a:rPr>
              <a:t>%</a:t>
            </a:r>
            <a:endParaRPr kumimoji="0" lang="en-US" sz="1600" b="1" u="none" strike="noStrike" kern="1200" cap="none" spc="0" normalizeH="0" baseline="0" noProof="0" dirty="0">
              <a:ln>
                <a:noFill/>
              </a:ln>
              <a:solidFill>
                <a:srgbClr val="015E85"/>
              </a:solidFill>
              <a:effectLst/>
              <a:uLnTx/>
              <a:uFillTx/>
              <a:cs typeface="Arial" charset="0"/>
            </a:endParaRPr>
          </a:p>
        </p:txBody>
      </p:sp>
      <p:sp>
        <p:nvSpPr>
          <p:cNvPr id="36" name="TextBox 1">
            <a:extLst>
              <a:ext uri="{FF2B5EF4-FFF2-40B4-BE49-F238E27FC236}">
                <a16:creationId xmlns:a16="http://schemas.microsoft.com/office/drawing/2014/main" id="{3528D81D-8B43-42E3-B577-E9B5713774FB}"/>
              </a:ext>
            </a:extLst>
          </p:cNvPr>
          <p:cNvSpPr txBox="1"/>
          <p:nvPr/>
        </p:nvSpPr>
        <p:spPr>
          <a:xfrm>
            <a:off x="1089126" y="4011800"/>
            <a:ext cx="617478"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05F85"/>
                </a:solidFill>
                <a:effectLst/>
                <a:uLnTx/>
                <a:uFillTx/>
                <a:ea typeface="+mn-ea"/>
              </a:rPr>
              <a:t>43%</a:t>
            </a:r>
            <a:endParaRPr kumimoji="0" lang="en-US" sz="1600" b="1" u="none" strike="noStrike" kern="1200" cap="none" spc="0" normalizeH="0" baseline="0" noProof="0" dirty="0">
              <a:ln>
                <a:noFill/>
              </a:ln>
              <a:solidFill>
                <a:srgbClr val="005F85"/>
              </a:solidFill>
              <a:effectLst/>
              <a:uLnTx/>
              <a:uFillTx/>
              <a:ea typeface="+mn-ea"/>
              <a:cs typeface="Arial" charset="0"/>
            </a:endParaRPr>
          </a:p>
        </p:txBody>
      </p:sp>
      <p:sp>
        <p:nvSpPr>
          <p:cNvPr id="37" name="TextBox 1">
            <a:extLst>
              <a:ext uri="{FF2B5EF4-FFF2-40B4-BE49-F238E27FC236}">
                <a16:creationId xmlns:a16="http://schemas.microsoft.com/office/drawing/2014/main" id="{2DD254DE-D537-407F-8814-0DDEA68893CF}"/>
              </a:ext>
            </a:extLst>
          </p:cNvPr>
          <p:cNvSpPr txBox="1"/>
          <p:nvPr/>
        </p:nvSpPr>
        <p:spPr>
          <a:xfrm>
            <a:off x="3092071" y="4011800"/>
            <a:ext cx="615874"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05F85"/>
                </a:solidFill>
                <a:effectLst/>
                <a:uLnTx/>
                <a:uFillTx/>
                <a:ea typeface="+mn-ea"/>
              </a:rPr>
              <a:t>38%</a:t>
            </a:r>
            <a:endParaRPr kumimoji="0" lang="en-US" sz="1600" b="1" u="none" strike="noStrike" kern="1200" cap="none" spc="0" normalizeH="0" baseline="0" noProof="0" dirty="0">
              <a:ln>
                <a:noFill/>
              </a:ln>
              <a:solidFill>
                <a:srgbClr val="005F85"/>
              </a:solidFill>
              <a:effectLst/>
              <a:uLnTx/>
              <a:uFillTx/>
              <a:ea typeface="+mn-ea"/>
              <a:cs typeface="Arial" charset="0"/>
            </a:endParaRPr>
          </a:p>
        </p:txBody>
      </p:sp>
      <p:sp>
        <p:nvSpPr>
          <p:cNvPr id="38" name="TextBox 1">
            <a:extLst>
              <a:ext uri="{FF2B5EF4-FFF2-40B4-BE49-F238E27FC236}">
                <a16:creationId xmlns:a16="http://schemas.microsoft.com/office/drawing/2014/main" id="{41B0581E-2E50-4766-8788-CCA60BF9A47B}"/>
              </a:ext>
            </a:extLst>
          </p:cNvPr>
          <p:cNvSpPr txBox="1"/>
          <p:nvPr/>
        </p:nvSpPr>
        <p:spPr>
          <a:xfrm>
            <a:off x="5130281" y="4011800"/>
            <a:ext cx="543739"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u="none" strike="noStrike" kern="1200" cap="none" spc="0" normalizeH="0" baseline="0" noProof="0" dirty="0">
                <a:ln>
                  <a:noFill/>
                </a:ln>
                <a:solidFill>
                  <a:srgbClr val="015E85"/>
                </a:solidFill>
                <a:effectLst/>
                <a:uLnTx/>
                <a:uFillTx/>
                <a:ea typeface="+mn-ea"/>
              </a:rPr>
              <a:t>17%</a:t>
            </a:r>
            <a:endParaRPr kumimoji="0" lang="en-US" sz="1600" b="1" u="none" strike="noStrike" kern="1200" cap="none" spc="0" normalizeH="0" baseline="0" noProof="0" dirty="0">
              <a:ln>
                <a:noFill/>
              </a:ln>
              <a:solidFill>
                <a:srgbClr val="015E85"/>
              </a:solidFill>
              <a:effectLst/>
              <a:uLnTx/>
              <a:uFillTx/>
              <a:ea typeface="+mn-ea"/>
              <a:cs typeface="Arial" charset="0"/>
            </a:endParaRPr>
          </a:p>
        </p:txBody>
      </p:sp>
      <p:graphicFrame>
        <p:nvGraphicFramePr>
          <p:cNvPr id="40" name="Chart 39">
            <a:extLst>
              <a:ext uri="{FF2B5EF4-FFF2-40B4-BE49-F238E27FC236}">
                <a16:creationId xmlns:a16="http://schemas.microsoft.com/office/drawing/2014/main" id="{06A8F2C3-671E-483A-B151-6BDEF0FB6833}"/>
              </a:ext>
            </a:extLst>
          </p:cNvPr>
          <p:cNvGraphicFramePr>
            <a:graphicFrameLocks/>
          </p:cNvGraphicFramePr>
          <p:nvPr>
            <p:extLst>
              <p:ext uri="{D42A27DB-BD31-4B8C-83A1-F6EECF244321}">
                <p14:modId xmlns:p14="http://schemas.microsoft.com/office/powerpoint/2010/main" val="3790287323"/>
              </p:ext>
            </p:extLst>
          </p:nvPr>
        </p:nvGraphicFramePr>
        <p:xfrm>
          <a:off x="483464" y="3449557"/>
          <a:ext cx="1828800" cy="14630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Chart 40">
            <a:extLst>
              <a:ext uri="{FF2B5EF4-FFF2-40B4-BE49-F238E27FC236}">
                <a16:creationId xmlns:a16="http://schemas.microsoft.com/office/drawing/2014/main" id="{02306BF1-4635-4327-A55E-7745B5671900}"/>
              </a:ext>
            </a:extLst>
          </p:cNvPr>
          <p:cNvGraphicFramePr>
            <a:graphicFrameLocks/>
          </p:cNvGraphicFramePr>
          <p:nvPr>
            <p:extLst>
              <p:ext uri="{D42A27DB-BD31-4B8C-83A1-F6EECF244321}">
                <p14:modId xmlns:p14="http://schemas.microsoft.com/office/powerpoint/2010/main" val="1601605583"/>
              </p:ext>
            </p:extLst>
          </p:nvPr>
        </p:nvGraphicFramePr>
        <p:xfrm>
          <a:off x="2466737" y="3461054"/>
          <a:ext cx="1828800" cy="1463040"/>
        </p:xfrm>
        <a:graphic>
          <a:graphicData uri="http://schemas.openxmlformats.org/drawingml/2006/chart">
            <c:chart xmlns:c="http://schemas.openxmlformats.org/drawingml/2006/chart" xmlns:r="http://schemas.openxmlformats.org/officeDocument/2006/relationships" r:id="rId7"/>
          </a:graphicData>
        </a:graphic>
      </p:graphicFrame>
      <p:grpSp>
        <p:nvGrpSpPr>
          <p:cNvPr id="7" name="Group 6">
            <a:extLst>
              <a:ext uri="{FF2B5EF4-FFF2-40B4-BE49-F238E27FC236}">
                <a16:creationId xmlns:a16="http://schemas.microsoft.com/office/drawing/2014/main" id="{7BFAC700-69BE-45E8-89DA-2DAFC2B7F7AA}"/>
              </a:ext>
            </a:extLst>
          </p:cNvPr>
          <p:cNvGrpSpPr/>
          <p:nvPr/>
        </p:nvGrpSpPr>
        <p:grpSpPr>
          <a:xfrm>
            <a:off x="2734170" y="4925958"/>
            <a:ext cx="1502620" cy="230832"/>
            <a:chOff x="476655" y="2418546"/>
            <a:chExt cx="1502620" cy="230832"/>
          </a:xfrm>
        </p:grpSpPr>
        <p:sp>
          <p:nvSpPr>
            <p:cNvPr id="43" name="Rectangle 42">
              <a:extLst>
                <a:ext uri="{FF2B5EF4-FFF2-40B4-BE49-F238E27FC236}">
                  <a16:creationId xmlns:a16="http://schemas.microsoft.com/office/drawing/2014/main" id="{4C98BB36-B1AF-4D05-9385-B16FC52A6525}"/>
                </a:ext>
              </a:extLst>
            </p:cNvPr>
            <p:cNvSpPr>
              <a:spLocks noChangeAspect="1"/>
            </p:cNvSpPr>
            <p:nvPr/>
          </p:nvSpPr>
          <p:spPr>
            <a:xfrm>
              <a:off x="476655" y="2442522"/>
              <a:ext cx="182880" cy="182880"/>
            </a:xfrm>
            <a:prstGeom prst="rect">
              <a:avLst/>
            </a:prstGeom>
            <a:solidFill>
              <a:srgbClr val="005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p>
          </p:txBody>
        </p:sp>
        <p:sp>
          <p:nvSpPr>
            <p:cNvPr id="44" name="Rectangle 43">
              <a:extLst>
                <a:ext uri="{FF2B5EF4-FFF2-40B4-BE49-F238E27FC236}">
                  <a16:creationId xmlns:a16="http://schemas.microsoft.com/office/drawing/2014/main" id="{8EF8F9B2-409B-4817-8BF5-C48122651A66}"/>
                </a:ext>
              </a:extLst>
            </p:cNvPr>
            <p:cNvSpPr/>
            <p:nvPr/>
          </p:nvSpPr>
          <p:spPr>
            <a:xfrm>
              <a:off x="729574" y="2418546"/>
              <a:ext cx="1249701" cy="230832"/>
            </a:xfrm>
            <a:prstGeom prst="rect">
              <a:avLst/>
            </a:prstGeom>
          </p:spPr>
          <p:txBody>
            <a:bodyPr wrap="none" lIns="0">
              <a:spAutoFit/>
            </a:bodyPr>
            <a:lstStyle/>
            <a:p>
              <a:pPr lvl="0"/>
              <a:r>
                <a:rPr lang="en-US" sz="900" b="1" dirty="0">
                  <a:solidFill>
                    <a:srgbClr val="1C1C1C"/>
                  </a:solidFill>
                  <a:latin typeface="+mn-lt"/>
                </a:rPr>
                <a:t>= MassHealth dollars</a:t>
              </a:r>
            </a:p>
          </p:txBody>
        </p:sp>
      </p:grpSp>
      <p:sp>
        <p:nvSpPr>
          <p:cNvPr id="24" name="Rectangle 23">
            <a:extLst>
              <a:ext uri="{FF2B5EF4-FFF2-40B4-BE49-F238E27FC236}">
                <a16:creationId xmlns:a16="http://schemas.microsoft.com/office/drawing/2014/main" id="{46692157-D839-4967-B3A0-20AA1BD720FB}"/>
              </a:ext>
            </a:extLst>
          </p:cNvPr>
          <p:cNvSpPr/>
          <p:nvPr/>
        </p:nvSpPr>
        <p:spPr>
          <a:xfrm>
            <a:off x="455612" y="1207008"/>
            <a:ext cx="5818417" cy="246221"/>
          </a:xfrm>
          <a:prstGeom prst="rect">
            <a:avLst/>
          </a:prstGeom>
        </p:spPr>
        <p:txBody>
          <a:bodyPr wrap="square" lIns="0">
            <a:spAutoFit/>
          </a:bodyPr>
          <a:lstStyle/>
          <a:p>
            <a:pPr lvl="0"/>
            <a:r>
              <a:rPr lang="en-US" sz="1000" b="1" dirty="0">
                <a:solidFill>
                  <a:srgbClr val="1C1C1C"/>
                </a:solidFill>
                <a:latin typeface="+mn-lt"/>
              </a:rPr>
              <a:t>MASSHEALTH REVENUE AS A PERCENTAGE OF PROVIDERS’ TOTAL PATIENT REVENUES</a:t>
            </a:r>
          </a:p>
        </p:txBody>
      </p:sp>
    </p:spTree>
    <p:extLst>
      <p:ext uri="{BB962C8B-B14F-4D97-AF65-F5344CB8AC3E}">
        <p14:creationId xmlns:p14="http://schemas.microsoft.com/office/powerpoint/2010/main" val="78566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dirty="0"/>
              <a:t>Glossary of Acronyms</a:t>
            </a:r>
          </a:p>
        </p:txBody>
      </p:sp>
      <p:sp>
        <p:nvSpPr>
          <p:cNvPr id="4" name="Slide Number Placeholder 3"/>
          <p:cNvSpPr>
            <a:spLocks noGrp="1"/>
          </p:cNvSpPr>
          <p:nvPr>
            <p:ph type="sldNum" sz="quarter" idx="10"/>
          </p:nvPr>
        </p:nvSpPr>
        <p:spPr/>
        <p:txBody>
          <a:bodyPr/>
          <a:lstStyle/>
          <a:p>
            <a:fld id="{5C132798-8128-4153-A5D3-242684DAB7C5}" type="slidenum">
              <a:rPr lang="en-US" smtClean="0"/>
              <a:pPr/>
              <a:t>2</a:t>
            </a:fld>
            <a:endParaRPr lang="en-US" dirty="0"/>
          </a:p>
        </p:txBody>
      </p:sp>
      <p:graphicFrame>
        <p:nvGraphicFramePr>
          <p:cNvPr id="3" name="Table 2">
            <a:extLst>
              <a:ext uri="{FF2B5EF4-FFF2-40B4-BE49-F238E27FC236}">
                <a16:creationId xmlns:a16="http://schemas.microsoft.com/office/drawing/2014/main" id="{8F1D57D6-2DB2-C80B-F2FF-420873A9DE47}"/>
              </a:ext>
            </a:extLst>
          </p:cNvPr>
          <p:cNvGraphicFramePr>
            <a:graphicFrameLocks noGrp="1"/>
          </p:cNvGraphicFramePr>
          <p:nvPr>
            <p:extLst>
              <p:ext uri="{D42A27DB-BD31-4B8C-83A1-F6EECF244321}">
                <p14:modId xmlns:p14="http://schemas.microsoft.com/office/powerpoint/2010/main" val="3108125728"/>
              </p:ext>
            </p:extLst>
          </p:nvPr>
        </p:nvGraphicFramePr>
        <p:xfrm>
          <a:off x="4669206" y="1485900"/>
          <a:ext cx="3773795" cy="3535680"/>
        </p:xfrm>
        <a:graphic>
          <a:graphicData uri="http://schemas.openxmlformats.org/drawingml/2006/table">
            <a:tbl>
              <a:tblPr bandRow="1">
                <a:tableStyleId>{F5AB1C69-6EDB-4FF4-983F-18BD219EF322}</a:tableStyleId>
              </a:tblPr>
              <a:tblGrid>
                <a:gridCol w="574907">
                  <a:extLst>
                    <a:ext uri="{9D8B030D-6E8A-4147-A177-3AD203B41FA5}">
                      <a16:colId xmlns:a16="http://schemas.microsoft.com/office/drawing/2014/main" val="3325790959"/>
                    </a:ext>
                  </a:extLst>
                </a:gridCol>
                <a:gridCol w="3198888">
                  <a:extLst>
                    <a:ext uri="{9D8B030D-6E8A-4147-A177-3AD203B41FA5}">
                      <a16:colId xmlns:a16="http://schemas.microsoft.com/office/drawing/2014/main" val="871469108"/>
                    </a:ext>
                  </a:extLst>
                </a:gridCol>
              </a:tblGrid>
              <a:tr h="137072">
                <a:tc>
                  <a:txBody>
                    <a:bodyPr/>
                    <a:lstStyle/>
                    <a:p>
                      <a:pPr marL="0" marR="0">
                        <a:spcBef>
                          <a:spcPts val="0"/>
                        </a:spcBef>
                        <a:spcAft>
                          <a:spcPts val="0"/>
                        </a:spcAft>
                      </a:pPr>
                      <a:r>
                        <a:rPr lang="en-US" sz="1100" b="1" i="0" dirty="0">
                          <a:effectLst/>
                          <a:latin typeface="+mn-lt"/>
                        </a:rPr>
                        <a:t>FY</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dirty="0">
                          <a:effectLst/>
                          <a:latin typeface="+mn-lt"/>
                        </a:rPr>
                        <a:t>Fiscal Year</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686750140"/>
                  </a:ext>
                </a:extLst>
              </a:tr>
              <a:tr h="137072">
                <a:tc>
                  <a:txBody>
                    <a:bodyPr/>
                    <a:lstStyle/>
                    <a:p>
                      <a:pPr marL="0" marR="0">
                        <a:spcBef>
                          <a:spcPts val="0"/>
                        </a:spcBef>
                        <a:spcAft>
                          <a:spcPts val="0"/>
                        </a:spcAft>
                      </a:pPr>
                      <a:r>
                        <a:rPr lang="en-US" sz="1100" b="1" i="0" dirty="0">
                          <a:effectLst/>
                          <a:latin typeface="+mn-lt"/>
                        </a:rPr>
                        <a:t>HCBS</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dirty="0">
                          <a:effectLst/>
                          <a:latin typeface="+mn-lt"/>
                        </a:rPr>
                        <a:t>Home- and Community-Based Services</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541222"/>
                  </a:ext>
                </a:extLst>
              </a:tr>
              <a:tr h="137072">
                <a:tc>
                  <a:txBody>
                    <a:bodyPr/>
                    <a:lstStyle/>
                    <a:p>
                      <a:pPr marL="0" marR="0">
                        <a:spcBef>
                          <a:spcPts val="0"/>
                        </a:spcBef>
                        <a:spcAft>
                          <a:spcPts val="0"/>
                        </a:spcAft>
                      </a:pPr>
                      <a:r>
                        <a:rPr lang="en-US" sz="1100" b="1" i="0" dirty="0">
                          <a:effectLst/>
                          <a:latin typeface="+mn-lt"/>
                        </a:rPr>
                        <a:t>LTSS</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dirty="0">
                          <a:effectLst/>
                          <a:latin typeface="+mn-lt"/>
                        </a:rPr>
                        <a:t>Long-Term Services and Supports</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610737"/>
                  </a:ext>
                </a:extLst>
              </a:tr>
              <a:tr h="137072">
                <a:tc>
                  <a:txBody>
                    <a:bodyPr/>
                    <a:lstStyle/>
                    <a:p>
                      <a:pPr marL="0" marR="0">
                        <a:spcBef>
                          <a:spcPts val="0"/>
                        </a:spcBef>
                        <a:spcAft>
                          <a:spcPts val="0"/>
                        </a:spcAft>
                      </a:pPr>
                      <a:r>
                        <a:rPr lang="en-US" sz="1100" b="1" i="0" dirty="0">
                          <a:effectLst/>
                          <a:latin typeface="+mn-lt"/>
                        </a:rPr>
                        <a:t>MCO</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dirty="0">
                          <a:effectLst/>
                          <a:latin typeface="+mn-lt"/>
                        </a:rPr>
                        <a:t>Managed Care Organization</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141998"/>
                  </a:ext>
                </a:extLst>
              </a:tr>
              <a:tr h="137072">
                <a:tc>
                  <a:txBody>
                    <a:bodyPr/>
                    <a:lstStyle/>
                    <a:p>
                      <a:pPr marL="0" marR="0">
                        <a:spcBef>
                          <a:spcPts val="0"/>
                        </a:spcBef>
                        <a:spcAft>
                          <a:spcPts val="0"/>
                        </a:spcAft>
                      </a:pPr>
                      <a:r>
                        <a:rPr lang="en-US" sz="1100" b="1" i="0" dirty="0">
                          <a:effectLst/>
                          <a:latin typeface="+mn-lt"/>
                        </a:rPr>
                        <a:t>PACE</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dirty="0">
                          <a:effectLst/>
                          <a:latin typeface="+mn-lt"/>
                        </a:rPr>
                        <a:t>Program of All-Inclusive Care for the Elderly</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044554001"/>
                  </a:ext>
                </a:extLst>
              </a:tr>
              <a:tr h="137072">
                <a:tc>
                  <a:txBody>
                    <a:bodyPr/>
                    <a:lstStyle/>
                    <a:p>
                      <a:pPr marL="0" marR="0">
                        <a:spcBef>
                          <a:spcPts val="0"/>
                        </a:spcBef>
                        <a:spcAft>
                          <a:spcPts val="0"/>
                        </a:spcAft>
                      </a:pPr>
                      <a:r>
                        <a:rPr lang="en-US" sz="1100" b="1" i="0" dirty="0">
                          <a:effectLst/>
                          <a:latin typeface="+mn-lt"/>
                        </a:rPr>
                        <a:t>PCA</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dirty="0">
                          <a:effectLst/>
                          <a:latin typeface="+mn-lt"/>
                        </a:rPr>
                        <a:t>Personal Care Attendant</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8018144"/>
                  </a:ext>
                </a:extLst>
              </a:tr>
              <a:tr h="137072">
                <a:tc>
                  <a:txBody>
                    <a:bodyPr/>
                    <a:lstStyle/>
                    <a:p>
                      <a:pPr marL="0" marR="0">
                        <a:spcBef>
                          <a:spcPts val="0"/>
                        </a:spcBef>
                        <a:spcAft>
                          <a:spcPts val="0"/>
                        </a:spcAft>
                      </a:pPr>
                      <a:r>
                        <a:rPr lang="en-US" sz="1100" b="1" i="0" dirty="0">
                          <a:effectLst/>
                          <a:latin typeface="+mn-lt"/>
                        </a:rPr>
                        <a:t>PCC</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dirty="0">
                          <a:effectLst/>
                          <a:latin typeface="+mn-lt"/>
                        </a:rPr>
                        <a:t>Primary Care Clinician Plan</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628837053"/>
                  </a:ext>
                </a:extLst>
              </a:tr>
              <a:tr h="137072">
                <a:tc>
                  <a:txBody>
                    <a:bodyPr/>
                    <a:lstStyle/>
                    <a:p>
                      <a:pPr marL="0" marR="0">
                        <a:spcBef>
                          <a:spcPts val="0"/>
                        </a:spcBef>
                        <a:spcAft>
                          <a:spcPts val="0"/>
                        </a:spcAft>
                      </a:pPr>
                      <a:r>
                        <a:rPr lang="en-US" sz="1100" b="1" i="0" dirty="0">
                          <a:effectLst/>
                          <a:latin typeface="+mn-lt"/>
                        </a:rPr>
                        <a:t>PMPM</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dirty="0">
                          <a:effectLst/>
                          <a:latin typeface="+mn-lt"/>
                        </a:rPr>
                        <a:t>Per Member Per Month</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2976150"/>
                  </a:ext>
                </a:extLst>
              </a:tr>
              <a:tr h="137072">
                <a:tc>
                  <a:txBody>
                    <a:bodyPr/>
                    <a:lstStyle/>
                    <a:p>
                      <a:pPr marL="0" marR="0">
                        <a:spcBef>
                          <a:spcPts val="0"/>
                        </a:spcBef>
                        <a:spcAft>
                          <a:spcPts val="0"/>
                        </a:spcAft>
                      </a:pPr>
                      <a:r>
                        <a:rPr lang="en-US" sz="1100" b="1" i="0" dirty="0">
                          <a:effectLst/>
                          <a:latin typeface="+mn-lt"/>
                        </a:rPr>
                        <a:t>SCO</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dirty="0">
                          <a:effectLst/>
                          <a:latin typeface="+mn-lt"/>
                        </a:rPr>
                        <a:t>Senior Care Options</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192429213"/>
                  </a:ext>
                </a:extLst>
              </a:tr>
              <a:tr h="274145">
                <a:tc>
                  <a:txBody>
                    <a:bodyPr/>
                    <a:lstStyle/>
                    <a:p>
                      <a:pPr marL="0" marR="0">
                        <a:spcBef>
                          <a:spcPts val="0"/>
                        </a:spcBef>
                        <a:spcAft>
                          <a:spcPts val="0"/>
                        </a:spcAft>
                      </a:pPr>
                      <a:r>
                        <a:rPr lang="en-US" sz="1100" b="1" i="0" dirty="0">
                          <a:effectLst/>
                          <a:latin typeface="+mn-lt"/>
                        </a:rPr>
                        <a:t>SFY</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dirty="0">
                          <a:effectLst/>
                          <a:latin typeface="+mn-lt"/>
                        </a:rPr>
                        <a:t>State Fiscal Year (July 1–June 30; for example, SFY22 runs from July 1, 2021–June 30, 2022)</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3938390"/>
                  </a:ext>
                </a:extLst>
              </a:tr>
              <a:tr h="137072">
                <a:tc>
                  <a:txBody>
                    <a:bodyPr/>
                    <a:lstStyle/>
                    <a:p>
                      <a:pPr marL="0" marR="0">
                        <a:spcBef>
                          <a:spcPts val="0"/>
                        </a:spcBef>
                        <a:spcAft>
                          <a:spcPts val="0"/>
                        </a:spcAft>
                      </a:pPr>
                      <a:r>
                        <a:rPr lang="en-US" sz="1100" b="1" i="0" dirty="0">
                          <a:effectLst/>
                          <a:latin typeface="+mn-lt"/>
                        </a:rPr>
                        <a:t>SNAP</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dirty="0">
                          <a:effectLst/>
                          <a:latin typeface="+mn-lt"/>
                        </a:rPr>
                        <a:t>Supplemental Nutrition Assistance Program</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280256827"/>
                  </a:ext>
                </a:extLst>
              </a:tr>
              <a:tr h="137072">
                <a:tc>
                  <a:txBody>
                    <a:bodyPr/>
                    <a:lstStyle/>
                    <a:p>
                      <a:pPr marL="0" marR="0">
                        <a:spcBef>
                          <a:spcPts val="0"/>
                        </a:spcBef>
                        <a:spcAft>
                          <a:spcPts val="0"/>
                        </a:spcAft>
                      </a:pPr>
                      <a:r>
                        <a:rPr lang="en-US" sz="1100" b="1" i="0" dirty="0">
                          <a:effectLst/>
                          <a:latin typeface="+mn-lt"/>
                        </a:rPr>
                        <a:t>SSI</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dirty="0">
                          <a:effectLst/>
                          <a:latin typeface="+mn-lt"/>
                        </a:rPr>
                        <a:t>Supplemental Security Income</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6824962"/>
                  </a:ext>
                </a:extLst>
              </a:tr>
              <a:tr h="137072">
                <a:tc>
                  <a:txBody>
                    <a:bodyPr/>
                    <a:lstStyle/>
                    <a:p>
                      <a:pPr marL="0" marR="0">
                        <a:spcBef>
                          <a:spcPts val="0"/>
                        </a:spcBef>
                        <a:spcAft>
                          <a:spcPts val="0"/>
                        </a:spcAft>
                      </a:pPr>
                      <a:r>
                        <a:rPr lang="en-US" sz="1100" b="1" i="0" dirty="0">
                          <a:effectLst/>
                          <a:latin typeface="+mn-lt"/>
                        </a:rPr>
                        <a:t>SUD</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dirty="0">
                          <a:effectLst/>
                          <a:latin typeface="+mn-lt"/>
                        </a:rPr>
                        <a:t>Substance Use Disorder</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504981685"/>
                  </a:ext>
                </a:extLst>
              </a:tr>
            </a:tbl>
          </a:graphicData>
        </a:graphic>
      </p:graphicFrame>
      <p:graphicFrame>
        <p:nvGraphicFramePr>
          <p:cNvPr id="22" name="Table 21">
            <a:extLst>
              <a:ext uri="{FF2B5EF4-FFF2-40B4-BE49-F238E27FC236}">
                <a16:creationId xmlns:a16="http://schemas.microsoft.com/office/drawing/2014/main" id="{9E8EC8C2-C758-CFBC-7B70-E8B8B27F5CDB}"/>
              </a:ext>
            </a:extLst>
          </p:cNvPr>
          <p:cNvGraphicFramePr>
            <a:graphicFrameLocks noGrp="1"/>
          </p:cNvGraphicFramePr>
          <p:nvPr>
            <p:extLst>
              <p:ext uri="{D42A27DB-BD31-4B8C-83A1-F6EECF244321}">
                <p14:modId xmlns:p14="http://schemas.microsoft.com/office/powerpoint/2010/main" val="330993118"/>
              </p:ext>
            </p:extLst>
          </p:nvPr>
        </p:nvGraphicFramePr>
        <p:xfrm>
          <a:off x="637954" y="1485900"/>
          <a:ext cx="3773795" cy="3886200"/>
        </p:xfrm>
        <a:graphic>
          <a:graphicData uri="http://schemas.openxmlformats.org/drawingml/2006/table">
            <a:tbl>
              <a:tblPr bandRow="1">
                <a:tableStyleId>{F5AB1C69-6EDB-4FF4-983F-18BD219EF322}</a:tableStyleId>
              </a:tblPr>
              <a:tblGrid>
                <a:gridCol w="574907">
                  <a:extLst>
                    <a:ext uri="{9D8B030D-6E8A-4147-A177-3AD203B41FA5}">
                      <a16:colId xmlns:a16="http://schemas.microsoft.com/office/drawing/2014/main" val="3325790959"/>
                    </a:ext>
                  </a:extLst>
                </a:gridCol>
                <a:gridCol w="3198888">
                  <a:extLst>
                    <a:ext uri="{9D8B030D-6E8A-4147-A177-3AD203B41FA5}">
                      <a16:colId xmlns:a16="http://schemas.microsoft.com/office/drawing/2014/main" val="871469108"/>
                    </a:ext>
                  </a:extLst>
                </a:gridCol>
              </a:tblGrid>
              <a:tr h="0">
                <a:tc>
                  <a:txBody>
                    <a:bodyPr/>
                    <a:lstStyle/>
                    <a:p>
                      <a:pPr marL="0" marR="0">
                        <a:spcBef>
                          <a:spcPts val="0"/>
                        </a:spcBef>
                        <a:spcAft>
                          <a:spcPts val="0"/>
                        </a:spcAft>
                      </a:pPr>
                      <a:r>
                        <a:rPr lang="en-US" sz="1100" b="1" i="0" dirty="0">
                          <a:effectLst/>
                          <a:latin typeface="+mn-lt"/>
                        </a:rPr>
                        <a:t>ACA</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dirty="0">
                          <a:effectLst/>
                          <a:latin typeface="+mn-lt"/>
                        </a:rPr>
                        <a:t>Affordable Care Act</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03853505"/>
                  </a:ext>
                </a:extLst>
              </a:tr>
              <a:tr h="137072">
                <a:tc>
                  <a:txBody>
                    <a:bodyPr/>
                    <a:lstStyle/>
                    <a:p>
                      <a:pPr marL="0" marR="0">
                        <a:spcBef>
                          <a:spcPts val="0"/>
                        </a:spcBef>
                        <a:spcAft>
                          <a:spcPts val="0"/>
                        </a:spcAft>
                      </a:pPr>
                      <a:r>
                        <a:rPr lang="en-US" sz="1100" b="1" i="0" dirty="0">
                          <a:effectLst/>
                          <a:latin typeface="+mn-lt"/>
                        </a:rPr>
                        <a:t>ACS</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dirty="0">
                          <a:effectLst/>
                          <a:latin typeface="+mn-lt"/>
                        </a:rPr>
                        <a:t>American Community Survey</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8265808"/>
                  </a:ext>
                </a:extLst>
              </a:tr>
              <a:tr h="137072">
                <a:tc>
                  <a:txBody>
                    <a:bodyPr/>
                    <a:lstStyle/>
                    <a:p>
                      <a:pPr marL="0" marR="0">
                        <a:spcBef>
                          <a:spcPts val="0"/>
                        </a:spcBef>
                        <a:spcAft>
                          <a:spcPts val="0"/>
                        </a:spcAft>
                      </a:pPr>
                      <a:r>
                        <a:rPr lang="en-US" sz="1100" b="1" i="0" dirty="0">
                          <a:effectLst/>
                          <a:latin typeface="+mn-lt"/>
                        </a:rPr>
                        <a:t>ACO</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dirty="0">
                          <a:effectLst/>
                          <a:latin typeface="+mn-lt"/>
                        </a:rPr>
                        <a:t>Accountable Care Organization</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249817536"/>
                  </a:ext>
                </a:extLst>
              </a:tr>
              <a:tr h="137072">
                <a:tc>
                  <a:txBody>
                    <a:bodyPr/>
                    <a:lstStyle/>
                    <a:p>
                      <a:pPr marL="0" marR="0">
                        <a:spcBef>
                          <a:spcPts val="0"/>
                        </a:spcBef>
                        <a:spcAft>
                          <a:spcPts val="0"/>
                        </a:spcAft>
                      </a:pPr>
                      <a:r>
                        <a:rPr lang="en-US" sz="1100" b="1" i="0" dirty="0">
                          <a:effectLst/>
                          <a:latin typeface="+mn-lt"/>
                        </a:rPr>
                        <a:t>ARPA</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dirty="0">
                          <a:effectLst/>
                          <a:latin typeface="+mn-lt"/>
                        </a:rPr>
                        <a:t>American Rescue Plan Act</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4512661"/>
                  </a:ext>
                </a:extLst>
              </a:tr>
              <a:tr h="137072">
                <a:tc>
                  <a:txBody>
                    <a:bodyPr/>
                    <a:lstStyle/>
                    <a:p>
                      <a:pPr marL="0" marR="0">
                        <a:spcBef>
                          <a:spcPts val="0"/>
                        </a:spcBef>
                        <a:spcAft>
                          <a:spcPts val="0"/>
                        </a:spcAft>
                      </a:pPr>
                      <a:r>
                        <a:rPr lang="en-US" sz="1100" b="1" i="0" dirty="0">
                          <a:effectLst/>
                          <a:latin typeface="+mn-lt"/>
                        </a:rPr>
                        <a:t>CHIP</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dirty="0">
                          <a:effectLst/>
                          <a:latin typeface="+mn-lt"/>
                        </a:rPr>
                        <a:t>Children’s Health Insurance Program</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217900161"/>
                  </a:ext>
                </a:extLst>
              </a:tr>
              <a:tr h="137072">
                <a:tc>
                  <a:txBody>
                    <a:bodyPr/>
                    <a:lstStyle/>
                    <a:p>
                      <a:pPr marL="0" marR="0">
                        <a:spcBef>
                          <a:spcPts val="0"/>
                        </a:spcBef>
                        <a:spcAft>
                          <a:spcPts val="0"/>
                        </a:spcAft>
                      </a:pPr>
                      <a:r>
                        <a:rPr lang="en-US" sz="1100" b="1" i="0" dirty="0">
                          <a:effectLst/>
                          <a:latin typeface="+mn-lt"/>
                        </a:rPr>
                        <a:t>CMS</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dirty="0">
                          <a:effectLst/>
                          <a:latin typeface="+mn-lt"/>
                        </a:rPr>
                        <a:t>Centers for Medicare and Medicaid Services </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4058011"/>
                  </a:ext>
                </a:extLst>
              </a:tr>
              <a:tr h="137072">
                <a:tc>
                  <a:txBody>
                    <a:bodyPr/>
                    <a:lstStyle/>
                    <a:p>
                      <a:pPr marL="0" marR="0">
                        <a:spcBef>
                          <a:spcPts val="0"/>
                        </a:spcBef>
                        <a:spcAft>
                          <a:spcPts val="0"/>
                        </a:spcAft>
                      </a:pPr>
                      <a:r>
                        <a:rPr lang="en-US" sz="1100" b="1" i="0" dirty="0">
                          <a:effectLst/>
                          <a:latin typeface="+mn-lt"/>
                        </a:rPr>
                        <a:t>CP</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dirty="0">
                          <a:effectLst/>
                          <a:latin typeface="+mn-lt"/>
                        </a:rPr>
                        <a:t>Community Partner</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612716325"/>
                  </a:ext>
                </a:extLst>
              </a:tr>
              <a:tr h="137072">
                <a:tc>
                  <a:txBody>
                    <a:bodyPr/>
                    <a:lstStyle/>
                    <a:p>
                      <a:pPr marL="0" marR="0">
                        <a:spcBef>
                          <a:spcPts val="0"/>
                        </a:spcBef>
                        <a:spcAft>
                          <a:spcPts val="0"/>
                        </a:spcAft>
                      </a:pPr>
                      <a:r>
                        <a:rPr lang="en-US" sz="1100" b="1" i="0" dirty="0">
                          <a:effectLst/>
                          <a:latin typeface="+mn-lt"/>
                        </a:rPr>
                        <a:t>CSP </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dirty="0">
                          <a:effectLst/>
                          <a:latin typeface="+mn-lt"/>
                        </a:rPr>
                        <a:t>Community Support Program</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9338568"/>
                  </a:ext>
                </a:extLst>
              </a:tr>
              <a:tr h="137072">
                <a:tc>
                  <a:txBody>
                    <a:bodyPr/>
                    <a:lstStyle/>
                    <a:p>
                      <a:pPr marL="0" marR="0">
                        <a:spcBef>
                          <a:spcPts val="0"/>
                        </a:spcBef>
                        <a:spcAft>
                          <a:spcPts val="0"/>
                        </a:spcAft>
                      </a:pPr>
                      <a:r>
                        <a:rPr lang="en-US" sz="1100" b="1" i="0" dirty="0">
                          <a:effectLst/>
                          <a:latin typeface="+mn-lt"/>
                        </a:rPr>
                        <a:t>D-SNP</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dirty="0">
                          <a:effectLst/>
                          <a:latin typeface="+mn-lt"/>
                        </a:rPr>
                        <a:t>Dual Eligible Special Needs Plans </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585873704"/>
                  </a:ext>
                </a:extLst>
              </a:tr>
              <a:tr h="137072">
                <a:tc>
                  <a:txBody>
                    <a:bodyPr/>
                    <a:lstStyle/>
                    <a:p>
                      <a:pPr marL="0" marR="0">
                        <a:spcBef>
                          <a:spcPts val="0"/>
                        </a:spcBef>
                        <a:spcAft>
                          <a:spcPts val="0"/>
                        </a:spcAft>
                      </a:pPr>
                      <a:r>
                        <a:rPr lang="en-US" sz="1100" b="1" i="0" dirty="0">
                          <a:effectLst/>
                          <a:latin typeface="+mn-lt"/>
                        </a:rPr>
                        <a:t>DSRIP</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dirty="0">
                          <a:effectLst/>
                          <a:latin typeface="+mn-lt"/>
                        </a:rPr>
                        <a:t>Delivery System Reform Incentive Payment</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9282294"/>
                  </a:ext>
                </a:extLst>
              </a:tr>
              <a:tr h="137072">
                <a:tc>
                  <a:txBody>
                    <a:bodyPr/>
                    <a:lstStyle/>
                    <a:p>
                      <a:pPr marL="0" marR="0">
                        <a:spcBef>
                          <a:spcPts val="0"/>
                        </a:spcBef>
                        <a:spcAft>
                          <a:spcPts val="0"/>
                        </a:spcAft>
                      </a:pPr>
                      <a:r>
                        <a:rPr lang="en-US" sz="1100" b="1" i="0" dirty="0">
                          <a:effectLst/>
                          <a:latin typeface="+mn-lt"/>
                        </a:rPr>
                        <a:t>FBR</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dirty="0">
                          <a:effectLst/>
                          <a:latin typeface="+mn-lt"/>
                        </a:rPr>
                        <a:t>Federal Benefit Rate</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09140628"/>
                  </a:ext>
                </a:extLst>
              </a:tr>
              <a:tr h="137072">
                <a:tc>
                  <a:txBody>
                    <a:bodyPr/>
                    <a:lstStyle/>
                    <a:p>
                      <a:pPr marL="0" marR="0">
                        <a:spcBef>
                          <a:spcPts val="0"/>
                        </a:spcBef>
                        <a:spcAft>
                          <a:spcPts val="0"/>
                        </a:spcAft>
                      </a:pPr>
                      <a:r>
                        <a:rPr lang="en-US" sz="1100" b="1" i="0" dirty="0">
                          <a:effectLst/>
                          <a:latin typeface="+mn-lt"/>
                        </a:rPr>
                        <a:t>FFS</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dirty="0">
                          <a:effectLst/>
                          <a:latin typeface="+mn-lt"/>
                        </a:rPr>
                        <a:t>Fee-For-Service</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2473768"/>
                  </a:ext>
                </a:extLst>
              </a:tr>
              <a:tr h="137072">
                <a:tc>
                  <a:txBody>
                    <a:bodyPr/>
                    <a:lstStyle/>
                    <a:p>
                      <a:pPr marL="0" marR="0">
                        <a:spcBef>
                          <a:spcPts val="0"/>
                        </a:spcBef>
                        <a:spcAft>
                          <a:spcPts val="0"/>
                        </a:spcAft>
                      </a:pPr>
                      <a:r>
                        <a:rPr lang="en-US" sz="1100" b="1" i="0" dirty="0">
                          <a:effectLst/>
                          <a:latin typeface="+mn-lt"/>
                        </a:rPr>
                        <a:t>FMAP</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dirty="0">
                          <a:effectLst/>
                          <a:latin typeface="+mn-lt"/>
                        </a:rPr>
                        <a:t>Federal Medical Assistance Percentage</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90390576"/>
                  </a:ext>
                </a:extLst>
              </a:tr>
              <a:tr h="137072">
                <a:tc>
                  <a:txBody>
                    <a:bodyPr/>
                    <a:lstStyle/>
                    <a:p>
                      <a:pPr marL="0" marR="0">
                        <a:spcBef>
                          <a:spcPts val="0"/>
                        </a:spcBef>
                        <a:spcAft>
                          <a:spcPts val="0"/>
                        </a:spcAft>
                      </a:pPr>
                      <a:r>
                        <a:rPr lang="en-US" sz="1100" b="1" i="0" dirty="0">
                          <a:effectLst/>
                          <a:latin typeface="+mn-lt"/>
                        </a:rPr>
                        <a:t>FPL</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100" b="0" i="0" dirty="0">
                          <a:effectLst/>
                          <a:latin typeface="+mn-lt"/>
                        </a:rPr>
                        <a:t>Federal Poverty Level</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7782259"/>
                  </a:ext>
                </a:extLst>
              </a:tr>
              <a:tr h="137072">
                <a:tc>
                  <a:txBody>
                    <a:bodyPr/>
                    <a:lstStyle/>
                    <a:p>
                      <a:pPr marL="0" marR="0">
                        <a:spcBef>
                          <a:spcPts val="0"/>
                        </a:spcBef>
                        <a:spcAft>
                          <a:spcPts val="0"/>
                        </a:spcAft>
                      </a:pPr>
                      <a:r>
                        <a:rPr lang="en-US" sz="1100" b="1" i="0" dirty="0">
                          <a:effectLst/>
                          <a:latin typeface="+mn-lt"/>
                        </a:rPr>
                        <a:t>FSP</a:t>
                      </a:r>
                      <a:endParaRPr lang="en-US" sz="1100" b="1"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a:spcBef>
                          <a:spcPts val="0"/>
                        </a:spcBef>
                        <a:spcAft>
                          <a:spcPts val="0"/>
                        </a:spcAft>
                      </a:pPr>
                      <a:r>
                        <a:rPr lang="en-US" sz="1100" b="0" i="0" dirty="0">
                          <a:effectLst/>
                          <a:latin typeface="+mn-lt"/>
                        </a:rPr>
                        <a:t>Flexible Services Program</a:t>
                      </a:r>
                      <a:endParaRPr lang="en-US" sz="1100" b="0" i="0" dirty="0">
                        <a:effectLst/>
                        <a:latin typeface="+mn-lt"/>
                        <a:ea typeface="Calibri" panose="020F0502020204030204" pitchFamily="34" charset="0"/>
                        <a:cs typeface="Times New Roman" panose="02020603050405020304" pitchFamily="18" charset="0"/>
                      </a:endParaRPr>
                    </a:p>
                  </a:txBody>
                  <a:tcPr marL="51402" marR="5140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560293059"/>
                  </a:ext>
                </a:extLst>
              </a:tr>
            </a:tbl>
          </a:graphicData>
        </a:graphic>
      </p:graphicFrame>
    </p:spTree>
    <p:extLst>
      <p:ext uri="{BB962C8B-B14F-4D97-AF65-F5344CB8AC3E}">
        <p14:creationId xmlns:p14="http://schemas.microsoft.com/office/powerpoint/2010/main" val="3704452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63D3-487D-4286-87E0-006689FBA026}"/>
              </a:ext>
            </a:extLst>
          </p:cNvPr>
          <p:cNvSpPr>
            <a:spLocks noGrp="1"/>
          </p:cNvSpPr>
          <p:nvPr>
            <p:ph type="title"/>
          </p:nvPr>
        </p:nvSpPr>
        <p:spPr/>
        <p:txBody>
          <a:bodyPr/>
          <a:lstStyle/>
          <a:p>
            <a:r>
              <a:rPr lang="en-US"/>
              <a:t>reforms</a:t>
            </a:r>
          </a:p>
        </p:txBody>
      </p:sp>
      <p:sp>
        <p:nvSpPr>
          <p:cNvPr id="4" name="Slide Number Placeholder 3">
            <a:extLst>
              <a:ext uri="{FF2B5EF4-FFF2-40B4-BE49-F238E27FC236}">
                <a16:creationId xmlns:a16="http://schemas.microsoft.com/office/drawing/2014/main" id="{5C773CCF-A944-4BFC-A4FF-E1F361244B0B}"/>
              </a:ext>
            </a:extLst>
          </p:cNvPr>
          <p:cNvSpPr>
            <a:spLocks noGrp="1"/>
          </p:cNvSpPr>
          <p:nvPr>
            <p:ph type="sldNum" sz="quarter" idx="10"/>
          </p:nvPr>
        </p:nvSpPr>
        <p:spPr/>
        <p:txBody>
          <a:bodyPr/>
          <a:lstStyle/>
          <a:p>
            <a:fld id="{FE16FE05-51A1-41C7-A92E-97A082AD623A}" type="slidenum">
              <a:rPr lang="en-US" smtClean="0"/>
              <a:pPr/>
              <a:t>29</a:t>
            </a:fld>
            <a:endParaRPr lang="en-US" dirty="0"/>
          </a:p>
        </p:txBody>
      </p:sp>
    </p:spTree>
    <p:extLst>
      <p:ext uri="{BB962C8B-B14F-4D97-AF65-F5344CB8AC3E}">
        <p14:creationId xmlns:p14="http://schemas.microsoft.com/office/powerpoint/2010/main" val="3571874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CBB7C1-78A0-4218-807D-829A229D1DD3}"/>
              </a:ext>
            </a:extLst>
          </p:cNvPr>
          <p:cNvSpPr>
            <a:spLocks noGrp="1"/>
          </p:cNvSpPr>
          <p:nvPr>
            <p:ph type="title"/>
          </p:nvPr>
        </p:nvSpPr>
        <p:spPr/>
        <p:txBody>
          <a:bodyPr/>
          <a:lstStyle/>
          <a:p>
            <a:r>
              <a:rPr lang="en-US"/>
              <a:t>MASSACHUSETTS ADMINISTERS MOST OF MASSHEALTH</a:t>
            </a:r>
            <a:br>
              <a:rPr lang="en-US"/>
            </a:br>
            <a:r>
              <a:rPr lang="en-US"/>
              <a:t>THROUGH WAIVERS </a:t>
            </a:r>
            <a:r>
              <a:rPr lang="en-US">
                <a:solidFill>
                  <a:srgbClr val="FF0000"/>
                </a:solidFill>
              </a:rPr>
              <a:t> </a:t>
            </a:r>
          </a:p>
        </p:txBody>
      </p:sp>
      <p:sp>
        <p:nvSpPr>
          <p:cNvPr id="4" name="Slide Number Placeholder 3"/>
          <p:cNvSpPr>
            <a:spLocks noGrp="1"/>
          </p:cNvSpPr>
          <p:nvPr>
            <p:ph type="sldNum" sz="quarter" idx="10"/>
          </p:nvPr>
        </p:nvSpPr>
        <p:spPr/>
        <p:txBody>
          <a:bodyPr/>
          <a:lstStyle/>
          <a:p>
            <a:fld id="{9BD7153A-5758-40C4-8129-301D4A48CA78}" type="slidenum">
              <a:rPr lang="en-US" smtClean="0"/>
              <a:pPr/>
              <a:t>30</a:t>
            </a:fld>
            <a:endParaRPr lang="en-US" dirty="0"/>
          </a:p>
        </p:txBody>
      </p:sp>
      <p:graphicFrame>
        <p:nvGraphicFramePr>
          <p:cNvPr id="12" name="Table 11">
            <a:extLst>
              <a:ext uri="{FF2B5EF4-FFF2-40B4-BE49-F238E27FC236}">
                <a16:creationId xmlns:a16="http://schemas.microsoft.com/office/drawing/2014/main" id="{BF07809E-7967-490F-B436-4FDF37DEC1D3}"/>
              </a:ext>
            </a:extLst>
          </p:cNvPr>
          <p:cNvGraphicFramePr>
            <a:graphicFrameLocks noGrp="1"/>
          </p:cNvGraphicFramePr>
          <p:nvPr>
            <p:extLst>
              <p:ext uri="{D42A27DB-BD31-4B8C-83A1-F6EECF244321}">
                <p14:modId xmlns:p14="http://schemas.microsoft.com/office/powerpoint/2010/main" val="191001884"/>
              </p:ext>
            </p:extLst>
          </p:nvPr>
        </p:nvGraphicFramePr>
        <p:xfrm>
          <a:off x="457200" y="1149348"/>
          <a:ext cx="8229600" cy="4704272"/>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20000"/>
                    </a:ext>
                  </a:extLst>
                </a:gridCol>
                <a:gridCol w="6949440">
                  <a:extLst>
                    <a:ext uri="{9D8B030D-6E8A-4147-A177-3AD203B41FA5}">
                      <a16:colId xmlns:a16="http://schemas.microsoft.com/office/drawing/2014/main" val="20001"/>
                    </a:ext>
                  </a:extLst>
                </a:gridCol>
              </a:tblGrid>
              <a:tr h="408040">
                <a:tc>
                  <a:txBody>
                    <a:bodyPr/>
                    <a:lstStyle/>
                    <a:p>
                      <a:pPr>
                        <a:spcBef>
                          <a:spcPts val="100"/>
                        </a:spcBef>
                        <a:spcAft>
                          <a:spcPts val="100"/>
                        </a:spcAft>
                      </a:pPr>
                      <a:r>
                        <a:rPr lang="en-US" sz="1000" b="1" i="0" dirty="0">
                          <a:solidFill>
                            <a:srgbClr val="FFFFFF"/>
                          </a:solidFill>
                          <a:latin typeface="+mn-lt"/>
                        </a:rPr>
                        <a:t>WHAT IS A STATE PLAN? </a:t>
                      </a:r>
                    </a:p>
                  </a:txBody>
                  <a:tcPr marL="45720" marR="0" marT="101600" marB="101600">
                    <a:lnL w="12700" cmpd="sng">
                      <a:noFill/>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rtl="0" eaLnBrk="0" fontAlgn="base" latinLnBrk="0" hangingPunct="0">
                        <a:lnSpc>
                          <a:spcPct val="95000"/>
                        </a:lnSpc>
                        <a:spcBef>
                          <a:spcPts val="100"/>
                        </a:spcBef>
                        <a:spcAft>
                          <a:spcPts val="100"/>
                        </a:spcAft>
                        <a:buClr>
                          <a:schemeClr val="tx2"/>
                        </a:buClr>
                        <a:buSzTx/>
                        <a:buFont typeface="Wingdings" pitchFamily="2" charset="2"/>
                        <a:buNone/>
                      </a:pPr>
                      <a:r>
                        <a:rPr kumimoji="0" lang="en-US" sz="1000" b="0" i="0" u="none" strike="noStrike" kern="0" cap="none" spc="0" normalizeH="0" baseline="0" noProof="0" dirty="0">
                          <a:ln>
                            <a:noFill/>
                          </a:ln>
                          <a:solidFill>
                            <a:schemeClr val="tx1"/>
                          </a:solidFill>
                          <a:effectLst/>
                          <a:uLnTx/>
                          <a:uFillTx/>
                          <a:latin typeface="+mn-lt"/>
                          <a:ea typeface="+mn-ea"/>
                          <a:cs typeface="+mn-cs"/>
                        </a:rPr>
                        <a:t>Medicaid state plans reflect an agreement between a state and the federal government regarding how the state Medicaid program will operate. Amendments to Medicaid state plans are frequent and available </a:t>
                      </a:r>
                      <a:r>
                        <a:rPr kumimoji="0" lang="en-US" sz="1000" b="0" i="0" u="none" strike="noStrike" kern="0" cap="none" spc="0" normalizeH="0" baseline="0" noProof="0" dirty="0">
                          <a:ln>
                            <a:noFill/>
                          </a:ln>
                          <a:solidFill>
                            <a:schemeClr val="tx1"/>
                          </a:solidFill>
                          <a:effectLst/>
                          <a:uLnTx/>
                          <a:uFillTx/>
                          <a:latin typeface="+mn-lt"/>
                          <a:ea typeface="+mn-ea"/>
                          <a:cs typeface="+mn-cs"/>
                          <a:hlinkClick r:id="rId3">
                            <a:extLst>
                              <a:ext uri="{A12FA001-AC4F-418D-AE19-62706E023703}">
                                <ahyp:hlinkClr xmlns:ahyp="http://schemas.microsoft.com/office/drawing/2018/hyperlinkcolor" val="tx"/>
                              </a:ext>
                            </a:extLst>
                          </a:hlinkClick>
                        </a:rPr>
                        <a:t>here</a:t>
                      </a:r>
                      <a:r>
                        <a:rPr kumimoji="0" lang="en-US" sz="1000" b="0" i="0" u="none" strike="noStrike" kern="0" cap="none" spc="0" normalizeH="0" baseline="0" noProof="0" dirty="0">
                          <a:ln>
                            <a:noFill/>
                          </a:ln>
                          <a:solidFill>
                            <a:schemeClr val="tx1"/>
                          </a:solidFill>
                          <a:effectLst/>
                          <a:uLnTx/>
                          <a:uFillTx/>
                          <a:latin typeface="+mn-lt"/>
                          <a:ea typeface="+mn-ea"/>
                          <a:cs typeface="+mn-cs"/>
                        </a:rPr>
                        <a:t>.</a:t>
                      </a:r>
                      <a:r>
                        <a:rPr lang="en-US" sz="1000" b="0" i="0" u="none" strike="noStrike" kern="0" cap="none" spc="0" normalizeH="0" baseline="0" noProof="0" dirty="0">
                          <a:ln>
                            <a:noFill/>
                          </a:ln>
                          <a:solidFill>
                            <a:schemeClr val="tx1"/>
                          </a:solidFill>
                          <a:effectLst/>
                          <a:uLnTx/>
                          <a:uFillTx/>
                          <a:latin typeface="+mn-lt"/>
                          <a:ea typeface="+mn-ea"/>
                          <a:cs typeface="+mn-cs"/>
                        </a:rPr>
                        <a:t> </a:t>
                      </a:r>
                      <a:endParaRPr kumimoji="0" lang="en-US" sz="1000" b="0" i="0" u="none" strike="noStrike" kern="0" cap="none" spc="0" normalizeH="0" baseline="0" noProof="0" dirty="0">
                        <a:ln>
                          <a:noFill/>
                        </a:ln>
                        <a:solidFill>
                          <a:schemeClr val="tx1"/>
                        </a:solidFill>
                        <a:effectLst/>
                        <a:uLnTx/>
                        <a:uFillTx/>
                        <a:latin typeface="+mn-lt"/>
                        <a:ea typeface="+mn-ea"/>
                        <a:cs typeface="+mn-cs"/>
                      </a:endParaRPr>
                    </a:p>
                  </a:txBody>
                  <a:tcPr marR="0" marT="82296" marB="82296">
                    <a:lnL w="28575" cap="flat" cmpd="sng" algn="ctr">
                      <a:solidFill>
                        <a:schemeClr val="bg1"/>
                      </a:solidFill>
                      <a:prstDash val="solid"/>
                      <a:round/>
                      <a:headEnd type="none" w="med" len="med"/>
                      <a:tailEnd type="none" w="med" len="med"/>
                    </a:lnL>
                    <a:lnR w="12700" cmpd="sng">
                      <a:noFill/>
                    </a:lnR>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7315919"/>
                  </a:ext>
                </a:extLst>
              </a:tr>
              <a:tr h="713662">
                <a:tc>
                  <a:txBody>
                    <a:bodyPr/>
                    <a:lstStyle/>
                    <a:p>
                      <a:pPr>
                        <a:spcBef>
                          <a:spcPts val="100"/>
                        </a:spcBef>
                        <a:spcAft>
                          <a:spcPts val="100"/>
                        </a:spcAft>
                      </a:pPr>
                      <a:r>
                        <a:rPr lang="en-US" sz="1000" b="1" i="0" dirty="0">
                          <a:solidFill>
                            <a:srgbClr val="FFFFFF"/>
                          </a:solidFill>
                          <a:latin typeface="+mn-lt"/>
                        </a:rPr>
                        <a:t>WHAT IS A </a:t>
                      </a:r>
                      <a:br>
                        <a:rPr lang="en-US" sz="1000" b="1" i="0" dirty="0">
                          <a:solidFill>
                            <a:srgbClr val="FFFFFF"/>
                          </a:solidFill>
                          <a:latin typeface="+mn-lt"/>
                        </a:rPr>
                      </a:br>
                      <a:r>
                        <a:rPr lang="en-US" sz="1000" b="1" i="0" dirty="0">
                          <a:solidFill>
                            <a:srgbClr val="FFFFFF"/>
                          </a:solidFill>
                          <a:latin typeface="+mn-lt"/>
                        </a:rPr>
                        <a:t>WAIVER?</a:t>
                      </a:r>
                    </a:p>
                  </a:txBody>
                  <a:tcPr marL="45720" marR="0"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0" fontAlgn="base" latinLnBrk="0" hangingPunct="0">
                        <a:lnSpc>
                          <a:spcPct val="95000"/>
                        </a:lnSpc>
                        <a:spcBef>
                          <a:spcPts val="100"/>
                        </a:spcBef>
                        <a:spcAft>
                          <a:spcPts val="100"/>
                        </a:spcAft>
                        <a:buClr>
                          <a:schemeClr val="tx2"/>
                        </a:buClr>
                        <a:buSzTx/>
                        <a:buFont typeface="Wingdings" pitchFamily="2" charset="2"/>
                        <a:buNone/>
                        <a:tabLst/>
                        <a:defRPr/>
                      </a:pPr>
                      <a:r>
                        <a:rPr kumimoji="0" lang="en-US" sz="1000" b="0" i="0" u="none" strike="noStrike" kern="0" cap="none" spc="0" normalizeH="0" baseline="0" noProof="0" dirty="0">
                          <a:ln>
                            <a:noFill/>
                          </a:ln>
                          <a:solidFill>
                            <a:schemeClr val="tx1"/>
                          </a:solidFill>
                          <a:effectLst/>
                          <a:uLnTx/>
                          <a:uFillTx/>
                          <a:latin typeface="+mn-lt"/>
                          <a:ea typeface="+mn-ea"/>
                          <a:cs typeface="+mn-cs"/>
                        </a:rPr>
                        <a:t>States may request approval from the federal government to waive certain parts of federal Medicaid law in order to test program innovations or gain more flexibility in how they deliver and pay for Medicaid services. Waivers allow greater flexibility than Medicaid state plans. MassHealth uses both Section 1115 and Section 1915(c) waivers. An important condition of all 1115 waivers is that they be “budget neutral,” meaning the federal government will contribute no more to a waiver program than it would to a Medicaid program operating under standard rules. </a:t>
                      </a:r>
                    </a:p>
                  </a:txBody>
                  <a:tcPr marR="0"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829954">
                <a:tc>
                  <a:txBody>
                    <a:bodyPr/>
                    <a:lstStyle/>
                    <a:p>
                      <a:pPr>
                        <a:spcBef>
                          <a:spcPts val="100"/>
                        </a:spcBef>
                        <a:spcAft>
                          <a:spcPts val="100"/>
                        </a:spcAft>
                      </a:pPr>
                      <a:r>
                        <a:rPr lang="en-US" sz="1000" b="1" i="0" kern="1200" dirty="0">
                          <a:solidFill>
                            <a:srgbClr val="FFFFFF"/>
                          </a:solidFill>
                          <a:latin typeface="+mn-lt"/>
                          <a:ea typeface="+mn-ea"/>
                          <a:cs typeface="+mn-cs"/>
                        </a:rPr>
                        <a:t>1115 DEMONSTRATION WAIVER</a:t>
                      </a:r>
                    </a:p>
                  </a:txBody>
                  <a:tcPr marL="45720" marR="0"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rtl="0" eaLnBrk="0" fontAlgn="base" latinLnBrk="0" hangingPunct="0">
                        <a:lnSpc>
                          <a:spcPct val="95000"/>
                        </a:lnSpc>
                        <a:spcBef>
                          <a:spcPts val="100"/>
                        </a:spcBef>
                        <a:spcAft>
                          <a:spcPts val="100"/>
                        </a:spcAft>
                        <a:buClr>
                          <a:srgbClr val="5A8F7C"/>
                        </a:buClr>
                        <a:buSzTx/>
                        <a:buFont typeface="Wingdings" pitchFamily="2" charset="2"/>
                        <a:buNone/>
                      </a:pPr>
                      <a:r>
                        <a:rPr kumimoji="0" lang="en-US" sz="1000" b="0" i="0" u="none" strike="noStrike" kern="0" cap="none" spc="0" normalizeH="0" baseline="0" noProof="0" dirty="0">
                          <a:ln>
                            <a:noFill/>
                          </a:ln>
                          <a:solidFill>
                            <a:schemeClr val="tx1"/>
                          </a:solidFill>
                          <a:effectLst/>
                          <a:uLnTx/>
                          <a:uFillTx/>
                          <a:latin typeface="+mn-lt"/>
                          <a:ea typeface="+mn-ea"/>
                          <a:cs typeface="+mn-cs"/>
                        </a:rPr>
                        <a:t>MassHealth operates under the authority of an 1115 demonstration waiver for almost all members. The waiver first took effect in 1997 and has evolved through seven extensions to expand coverage, support the safety net, and provide incentives for delivery system innovations. Through the extension approved in November 2016 and effective through September 30, 2022, MassHealth implemented a new Accountable Care Organization (ACO) program, and new models of addressing member needs using Community Partners and flexible services.</a:t>
                      </a:r>
                      <a:r>
                        <a:rPr lang="en-US" sz="1000" b="0" i="0" u="none" strike="noStrike" kern="0" cap="none" spc="0" normalizeH="0" baseline="0" noProof="0" dirty="0">
                          <a:ln>
                            <a:noFill/>
                          </a:ln>
                          <a:solidFill>
                            <a:schemeClr val="tx1"/>
                          </a:solidFill>
                          <a:effectLst/>
                          <a:uLnTx/>
                          <a:uFillTx/>
                          <a:latin typeface="+mn-lt"/>
                          <a:ea typeface="+mn-ea"/>
                          <a:cs typeface="+mn-cs"/>
                        </a:rPr>
                        <a:t> In its latest extension, approved in September 2022 and effective through December 31, 2027, MassHealth plans to build on these successful models and make several policy changes to address health equity (see slide 34 for more information).</a:t>
                      </a:r>
                      <a:endParaRPr kumimoji="0" lang="en-US" sz="1000" b="0" i="0" u="none" strike="noStrike" kern="0" cap="none" spc="0" normalizeH="0" baseline="0" noProof="0" dirty="0">
                        <a:ln>
                          <a:noFill/>
                        </a:ln>
                        <a:solidFill>
                          <a:schemeClr val="tx1"/>
                        </a:solidFill>
                        <a:effectLst/>
                        <a:uLnTx/>
                        <a:uFillTx/>
                        <a:latin typeface="+mn-lt"/>
                        <a:ea typeface="+mn-ea"/>
                        <a:cs typeface="+mn-cs"/>
                      </a:endParaRPr>
                    </a:p>
                  </a:txBody>
                  <a:tcPr marR="0"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776607">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000" b="1" i="0" kern="1200" dirty="0">
                          <a:solidFill>
                            <a:srgbClr val="FFFFFF"/>
                          </a:solidFill>
                          <a:latin typeface="+mn-lt"/>
                          <a:ea typeface="+mn-ea"/>
                          <a:cs typeface="+mn-cs"/>
                        </a:rPr>
                        <a:t>1915(c) HOME- </a:t>
                      </a:r>
                      <a:br>
                        <a:rPr lang="en-US" sz="1000" b="1" i="0" kern="1200" dirty="0">
                          <a:solidFill>
                            <a:srgbClr val="FFFFFF"/>
                          </a:solidFill>
                          <a:latin typeface="+mn-lt"/>
                          <a:ea typeface="+mn-ea"/>
                          <a:cs typeface="+mn-cs"/>
                        </a:rPr>
                      </a:br>
                      <a:r>
                        <a:rPr lang="en-US" sz="1000" b="1" i="0" kern="1200" dirty="0">
                          <a:solidFill>
                            <a:srgbClr val="FFFFFF"/>
                          </a:solidFill>
                          <a:latin typeface="+mn-lt"/>
                          <a:ea typeface="+mn-ea"/>
                          <a:cs typeface="+mn-cs"/>
                        </a:rPr>
                        <a:t>AND COMMUNITY-BASED SERVICES WAIVERS</a:t>
                      </a:r>
                    </a:p>
                  </a:txBody>
                  <a:tcPr marL="45720" marR="0" marT="101600" marB="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95000"/>
                        </a:lnSpc>
                        <a:spcBef>
                          <a:spcPts val="100"/>
                        </a:spcBef>
                        <a:spcAft>
                          <a:spcPts val="100"/>
                        </a:spcAft>
                        <a:buClr>
                          <a:schemeClr val="tx2"/>
                        </a:buClr>
                        <a:buSzTx/>
                        <a:buFont typeface="Wingdings" pitchFamily="2" charset="2"/>
                        <a:buNone/>
                        <a:tabLst/>
                        <a:defRPr/>
                      </a:pPr>
                      <a:r>
                        <a:rPr kumimoji="0" lang="en-US" sz="1000" b="0" i="0" u="none" strike="noStrike" kern="0" cap="none" spc="0" normalizeH="0" baseline="0" noProof="0" dirty="0">
                          <a:ln>
                            <a:noFill/>
                          </a:ln>
                          <a:solidFill>
                            <a:schemeClr val="tx1"/>
                          </a:solidFill>
                          <a:effectLst/>
                          <a:uLnTx/>
                          <a:uFillTx/>
                          <a:latin typeface="+mn-lt"/>
                          <a:ea typeface="+mn-ea"/>
                          <a:cs typeface="+mn-cs"/>
                        </a:rPr>
                        <a:t>Home- and community-based services (HCBS) waivers permit states to provide LTSS in a home or community setting to members whose disabilities qualify them for an institutional level of care. MassHealth obtains federal matching funds on expenditures made by the state agencies that authorize and oversee the services, such as the Executive Office of Elder Affairs, the Department of Mental Health, and the Massachusetts Rehabilitation Commission. The waiver programs are targeted to specific populations:</a:t>
                      </a:r>
                    </a:p>
                    <a:p>
                      <a:pPr marL="115570" indent="-115570" algn="l" defTabSz="914400" rtl="0" eaLnBrk="1" latinLnBrk="0" hangingPunct="1">
                        <a:lnSpc>
                          <a:spcPct val="95000"/>
                        </a:lnSpc>
                        <a:spcBef>
                          <a:spcPts val="200"/>
                        </a:spcBef>
                        <a:spcAft>
                          <a:spcPts val="0"/>
                        </a:spcAft>
                        <a:buClr>
                          <a:schemeClr val="accent5"/>
                        </a:buClr>
                        <a:buFont typeface="Wingdings" panose="05000000000000000000" pitchFamily="2" charset="2"/>
                        <a:buChar char="§"/>
                      </a:pPr>
                      <a:r>
                        <a:rPr kumimoji="0" lang="en-US" sz="1000" b="0" i="0" u="none" strike="noStrike" kern="0" cap="none" spc="0" normalizeH="0" baseline="0" noProof="0" dirty="0">
                          <a:ln>
                            <a:noFill/>
                          </a:ln>
                          <a:solidFill>
                            <a:schemeClr val="tx1"/>
                          </a:solidFill>
                          <a:effectLst/>
                          <a:uLnTx/>
                          <a:uFillTx/>
                          <a:latin typeface="+mn-lt"/>
                          <a:ea typeface="+mn-ea"/>
                          <a:cs typeface="+mn-cs"/>
                        </a:rPr>
                        <a:t>Elders aged 60 and over (Frail Elder Waiver)</a:t>
                      </a:r>
                    </a:p>
                    <a:p>
                      <a:pPr marL="115570" indent="-115570">
                        <a:lnSpc>
                          <a:spcPct val="95000"/>
                        </a:lnSpc>
                        <a:spcBef>
                          <a:spcPts val="200"/>
                        </a:spcBef>
                        <a:spcAft>
                          <a:spcPts val="0"/>
                        </a:spcAft>
                        <a:buClr>
                          <a:schemeClr val="accent5"/>
                        </a:buClr>
                        <a:buFont typeface="Wingdings" panose="05000000000000000000" pitchFamily="2" charset="2"/>
                        <a:buChar char="§"/>
                      </a:pPr>
                      <a:r>
                        <a:rPr kumimoji="0" lang="en-US" sz="1000" b="0" i="0" u="none" strike="noStrike" kern="0" cap="none" spc="0" normalizeH="0" baseline="0" noProof="0" dirty="0">
                          <a:ln>
                            <a:noFill/>
                          </a:ln>
                          <a:solidFill>
                            <a:schemeClr val="tx1"/>
                          </a:solidFill>
                          <a:effectLst/>
                          <a:uLnTx/>
                          <a:uFillTx/>
                          <a:latin typeface="+mn-lt"/>
                          <a:ea typeface="+mn-ea"/>
                          <a:cs typeface="+mn-cs"/>
                        </a:rPr>
                        <a:t>Adults aged 22 and over with intellectual or developmental disabilities (Community Living, Intensive Supports, and Adult Supports Waivers)</a:t>
                      </a:r>
                    </a:p>
                    <a:p>
                      <a:pPr marL="115570" indent="-115570">
                        <a:lnSpc>
                          <a:spcPct val="95000"/>
                        </a:lnSpc>
                        <a:spcBef>
                          <a:spcPts val="200"/>
                        </a:spcBef>
                        <a:spcAft>
                          <a:spcPts val="0"/>
                        </a:spcAft>
                        <a:buClr>
                          <a:schemeClr val="accent5"/>
                        </a:buClr>
                        <a:buFont typeface="Wingdings" panose="05000000000000000000" pitchFamily="2" charset="2"/>
                        <a:buChar char="§"/>
                      </a:pPr>
                      <a:r>
                        <a:rPr kumimoji="0" lang="en-US" sz="1000" b="0" i="0" u="none" strike="noStrike" kern="0" cap="none" spc="0" normalizeH="0" baseline="0" noProof="0" dirty="0">
                          <a:ln>
                            <a:noFill/>
                          </a:ln>
                          <a:solidFill>
                            <a:schemeClr val="tx1"/>
                          </a:solidFill>
                          <a:effectLst/>
                          <a:uLnTx/>
                          <a:uFillTx/>
                          <a:latin typeface="+mn-lt"/>
                          <a:ea typeface="+mn-ea"/>
                          <a:cs typeface="+mn-cs"/>
                        </a:rPr>
                        <a:t>Adults aged 18 and over with traumatic brain injury (Traumatic Brain Injury Waiver)</a:t>
                      </a:r>
                    </a:p>
                    <a:p>
                      <a:pPr marL="115570" indent="-115570">
                        <a:lnSpc>
                          <a:spcPct val="95000"/>
                        </a:lnSpc>
                        <a:spcBef>
                          <a:spcPts val="200"/>
                        </a:spcBef>
                        <a:spcAft>
                          <a:spcPts val="0"/>
                        </a:spcAft>
                        <a:buClr>
                          <a:schemeClr val="accent5"/>
                        </a:buClr>
                        <a:buFont typeface="Wingdings" panose="05000000000000000000" pitchFamily="2" charset="2"/>
                        <a:buChar char="§"/>
                      </a:pPr>
                      <a:r>
                        <a:rPr kumimoji="0" lang="en-US" sz="1000" b="0" i="0" u="none" strike="noStrike" kern="0" cap="none" spc="0" normalizeH="0" baseline="0" noProof="0" dirty="0">
                          <a:ln>
                            <a:noFill/>
                          </a:ln>
                          <a:solidFill>
                            <a:schemeClr val="tx1"/>
                          </a:solidFill>
                          <a:effectLst/>
                          <a:uLnTx/>
                          <a:uFillTx/>
                          <a:latin typeface="+mn-lt"/>
                          <a:ea typeface="+mn-ea"/>
                          <a:cs typeface="+mn-cs"/>
                        </a:rPr>
                        <a:t>Adults aged 22 and over with acquired brain injury (Acquired Brain Injury Residential and Non-Residential Waivers)</a:t>
                      </a:r>
                    </a:p>
                    <a:p>
                      <a:pPr marL="115570" indent="-115570">
                        <a:lnSpc>
                          <a:spcPct val="95000"/>
                        </a:lnSpc>
                        <a:spcBef>
                          <a:spcPts val="200"/>
                        </a:spcBef>
                        <a:spcAft>
                          <a:spcPts val="0"/>
                        </a:spcAft>
                        <a:buClr>
                          <a:schemeClr val="accent5"/>
                        </a:buClr>
                        <a:buFont typeface="Wingdings" panose="05000000000000000000" pitchFamily="2" charset="2"/>
                        <a:buChar char="§"/>
                      </a:pPr>
                      <a:r>
                        <a:rPr kumimoji="0" lang="en-US" sz="1000" b="0" i="0" u="none" strike="noStrike" kern="0" cap="none" spc="0" normalizeH="0" baseline="0" noProof="0" dirty="0">
                          <a:ln>
                            <a:noFill/>
                          </a:ln>
                          <a:solidFill>
                            <a:schemeClr val="tx1"/>
                          </a:solidFill>
                          <a:effectLst/>
                          <a:uLnTx/>
                          <a:uFillTx/>
                          <a:latin typeface="+mn-lt"/>
                          <a:ea typeface="+mn-ea"/>
                          <a:cs typeface="+mn-cs"/>
                        </a:rPr>
                        <a:t>Adults and elders aged 18 and over who are moving from a facility back to the community (Moving Forward Plan Community Living and Moving Forward Plan Residential Supports Waivers)</a:t>
                      </a:r>
                    </a:p>
                    <a:p>
                      <a:pPr marL="115570" indent="-115570">
                        <a:lnSpc>
                          <a:spcPct val="95000"/>
                        </a:lnSpc>
                        <a:spcBef>
                          <a:spcPts val="200"/>
                        </a:spcBef>
                        <a:spcAft>
                          <a:spcPts val="0"/>
                        </a:spcAft>
                        <a:buClr>
                          <a:schemeClr val="accent5"/>
                        </a:buClr>
                        <a:buFont typeface="Wingdings" panose="05000000000000000000" pitchFamily="2" charset="2"/>
                        <a:buChar char="§"/>
                      </a:pPr>
                      <a:r>
                        <a:rPr kumimoji="0" lang="en-US" sz="1000" b="0" i="0" u="none" strike="noStrike" kern="0" cap="none" spc="0" normalizeH="0" baseline="0" noProof="0" dirty="0">
                          <a:ln>
                            <a:noFill/>
                          </a:ln>
                          <a:solidFill>
                            <a:schemeClr val="tx1"/>
                          </a:solidFill>
                          <a:effectLst/>
                          <a:uLnTx/>
                          <a:uFillTx/>
                          <a:latin typeface="+mn-lt"/>
                          <a:ea typeface="+mn-ea"/>
                          <a:cs typeface="+mn-cs"/>
                        </a:rPr>
                        <a:t>Children aged 0 to 8 with autism (Children’s Autism Spectrum Disorder Waiver)</a:t>
                      </a:r>
                      <a:endParaRPr kumimoji="0" lang="en-US" sz="1050" b="0" i="0" u="none" strike="noStrike" kern="0" cap="none" spc="0" normalizeH="0" baseline="0" noProof="0" dirty="0">
                        <a:ln>
                          <a:noFill/>
                        </a:ln>
                        <a:solidFill>
                          <a:schemeClr val="tx1"/>
                        </a:solidFill>
                        <a:effectLst/>
                        <a:uLnTx/>
                        <a:uFillTx/>
                        <a:latin typeface="+mn-lt"/>
                        <a:ea typeface="+mn-ea"/>
                        <a:cs typeface="+mn-cs"/>
                      </a:endParaRPr>
                    </a:p>
                  </a:txBody>
                  <a:tcPr marR="0" marT="82296" marB="0">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508637"/>
                  </a:ext>
                </a:extLst>
              </a:tr>
            </a:tbl>
          </a:graphicData>
        </a:graphic>
      </p:graphicFrame>
      <p:sp>
        <p:nvSpPr>
          <p:cNvPr id="13" name="Rectangle 12">
            <a:extLst>
              <a:ext uri="{FF2B5EF4-FFF2-40B4-BE49-F238E27FC236}">
                <a16:creationId xmlns:a16="http://schemas.microsoft.com/office/drawing/2014/main" id="{3ADA7176-944F-4A56-B644-973B0F0C9ED1}"/>
              </a:ext>
            </a:extLst>
          </p:cNvPr>
          <p:cNvSpPr/>
          <p:nvPr/>
        </p:nvSpPr>
        <p:spPr>
          <a:xfrm>
            <a:off x="457199" y="6076969"/>
            <a:ext cx="8210550" cy="307777"/>
          </a:xfrm>
          <a:prstGeom prst="rect">
            <a:avLst/>
          </a:prstGeom>
        </p:spPr>
        <p:txBody>
          <a:bodyPr wrap="square" lIns="0" tIns="45720" rIns="0" bIns="45720" anchor="b" anchorCtr="0">
            <a:spAutoFit/>
          </a:bodyPr>
          <a:lstStyle/>
          <a:p>
            <a:pPr>
              <a:spcBef>
                <a:spcPts val="200"/>
              </a:spcBef>
            </a:pPr>
            <a:r>
              <a:rPr kumimoji="0" lang="en-US" sz="700" u="none" strike="noStrike" kern="1200" cap="small" spc="0" normalizeH="0" baseline="0" noProof="0" dirty="0">
                <a:ln>
                  <a:noFill/>
                </a:ln>
                <a:solidFill>
                  <a:srgbClr val="000000"/>
                </a:solidFill>
                <a:effectLst/>
                <a:uLnTx/>
                <a:uFillTx/>
                <a:latin typeface="+mn-lt"/>
                <a:ea typeface="+mn-ea"/>
                <a:cs typeface="Arial"/>
              </a:rPr>
              <a:t>sources</a:t>
            </a:r>
            <a:r>
              <a:rPr kumimoji="0" lang="en-US" sz="700" u="none" strike="noStrike" kern="1200" cap="none" spc="0" normalizeH="0" baseline="0" noProof="0" dirty="0">
                <a:ln>
                  <a:noFill/>
                </a:ln>
                <a:solidFill>
                  <a:srgbClr val="000000"/>
                </a:solidFill>
                <a:effectLst/>
                <a:uLnTx/>
                <a:uFillTx/>
                <a:latin typeface="+mn-lt"/>
                <a:ea typeface="+mn-ea"/>
                <a:cs typeface="Arial"/>
              </a:rPr>
              <a:t>: </a:t>
            </a:r>
            <a:r>
              <a:rPr lang="en-US" sz="700" dirty="0">
                <a:solidFill>
                  <a:srgbClr val="000000"/>
                </a:solidFill>
                <a:latin typeface="+mn-lt"/>
                <a:cs typeface="Arial"/>
              </a:rPr>
              <a:t>130 C.M.R. §519.007; </a:t>
            </a:r>
            <a:r>
              <a:rPr lang="en-US" sz="700" dirty="0">
                <a:solidFill>
                  <a:srgbClr val="000000"/>
                </a:solidFill>
                <a:latin typeface="+mn-lt"/>
                <a:cs typeface="Arial"/>
                <a:hlinkClick r:id="rId4">
                  <a:extLst>
                    <a:ext uri="{A12FA001-AC4F-418D-AE19-62706E023703}">
                      <ahyp:hlinkClr xmlns:ahyp="http://schemas.microsoft.com/office/drawing/2018/hyperlinkcolor" val="tx"/>
                    </a:ext>
                  </a:extLst>
                </a:hlinkClick>
              </a:rPr>
              <a:t>1915(c) waiver approval documents</a:t>
            </a:r>
            <a:r>
              <a:rPr lang="en-US" sz="700" dirty="0">
                <a:solidFill>
                  <a:srgbClr val="000000"/>
                </a:solidFill>
                <a:latin typeface="+mn-lt"/>
                <a:cs typeface="Arial"/>
              </a:rPr>
              <a:t>; Gershon, R. (2019) </a:t>
            </a:r>
            <a:r>
              <a:rPr lang="en-US" sz="700" dirty="0">
                <a:solidFill>
                  <a:srgbClr val="000000"/>
                </a:solidFill>
                <a:latin typeface="+mn-lt"/>
                <a:cs typeface="Arial"/>
                <a:hlinkClick r:id="rId5">
                  <a:extLst>
                    <a:ext uri="{A12FA001-AC4F-418D-AE19-62706E023703}">
                      <ahyp:hlinkClr xmlns:ahyp="http://schemas.microsoft.com/office/drawing/2018/hyperlinkcolor" val="tx"/>
                    </a:ext>
                  </a:extLst>
                </a:hlinkClick>
              </a:rPr>
              <a:t>Deciphering State Medicaid Programs</a:t>
            </a:r>
            <a:r>
              <a:rPr lang="en-US" sz="700" dirty="0">
                <a:solidFill>
                  <a:srgbClr val="000000"/>
                </a:solidFill>
                <a:latin typeface="+mn-lt"/>
                <a:cs typeface="Arial"/>
              </a:rPr>
              <a:t>. Commonwealth Medicine blog. </a:t>
            </a:r>
            <a:r>
              <a:rPr lang="en-US" sz="700" dirty="0">
                <a:solidFill>
                  <a:srgbClr val="000000"/>
                </a:solidFill>
                <a:effectLst/>
                <a:latin typeface="+mn-lt"/>
                <a:hlinkClick r:id="rId6">
                  <a:extLst>
                    <a:ext uri="{A12FA001-AC4F-418D-AE19-62706E023703}">
                      <ahyp:hlinkClr xmlns:ahyp="http://schemas.microsoft.com/office/drawing/2018/hyperlinkcolor" val="tx"/>
                    </a:ext>
                  </a:extLst>
                </a:hlinkClick>
              </a:rPr>
              <a:t>1115 </a:t>
            </a:r>
            <a:r>
              <a:rPr lang="en-US" sz="700" dirty="0">
                <a:effectLst/>
                <a:latin typeface="+mn-lt"/>
                <a:hlinkClick r:id="rId6">
                  <a:extLst>
                    <a:ext uri="{A12FA001-AC4F-418D-AE19-62706E023703}">
                      <ahyp:hlinkClr xmlns:ahyp="http://schemas.microsoft.com/office/drawing/2018/hyperlinkcolor" val="tx"/>
                    </a:ext>
                  </a:extLst>
                </a:hlinkClick>
              </a:rPr>
              <a:t>MassHealth Demonstration ("Waiver") Approval</a:t>
            </a:r>
            <a:r>
              <a:rPr lang="en-US" sz="700" dirty="0">
                <a:effectLst/>
                <a:latin typeface="+mn-lt"/>
              </a:rPr>
              <a:t>.</a:t>
            </a:r>
            <a:r>
              <a:rPr lang="en-US" sz="700" dirty="0">
                <a:solidFill>
                  <a:srgbClr val="000000"/>
                </a:solidFill>
                <a:latin typeface="+mn-lt"/>
              </a:rPr>
              <a:t> </a:t>
            </a:r>
            <a:endParaRPr lang="en-US" sz="700" u="none" strike="noStrike" kern="1200" cap="none" spc="0" normalizeH="0" baseline="0" noProof="0" dirty="0">
              <a:ln>
                <a:noFill/>
              </a:ln>
              <a:solidFill>
                <a:srgbClr val="000000"/>
              </a:solidFill>
              <a:effectLst/>
              <a:uLnTx/>
              <a:uFillTx/>
              <a:latin typeface="+mn-lt"/>
              <a:ea typeface="Source Sans Pro Light"/>
            </a:endParaRPr>
          </a:p>
        </p:txBody>
      </p:sp>
    </p:spTree>
    <p:extLst>
      <p:ext uri="{BB962C8B-B14F-4D97-AF65-F5344CB8AC3E}">
        <p14:creationId xmlns:p14="http://schemas.microsoft.com/office/powerpoint/2010/main" val="3828429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or: Elbow 5">
            <a:extLst>
              <a:ext uri="{FF2B5EF4-FFF2-40B4-BE49-F238E27FC236}">
                <a16:creationId xmlns:a16="http://schemas.microsoft.com/office/drawing/2014/main" id="{96A1ED83-E1C1-4DEA-993B-D3BA95EBB09D}"/>
              </a:ext>
            </a:extLst>
          </p:cNvPr>
          <p:cNvCxnSpPr>
            <a:cxnSpLocks/>
            <a:endCxn id="51" idx="1"/>
          </p:cNvCxnSpPr>
          <p:nvPr/>
        </p:nvCxnSpPr>
        <p:spPr>
          <a:xfrm rot="16200000" flipH="1">
            <a:off x="2902202" y="3186003"/>
            <a:ext cx="1796218" cy="196526"/>
          </a:xfrm>
          <a:prstGeom prst="bentConnector2">
            <a:avLst/>
          </a:prstGeom>
          <a:ln w="1270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2713323" y="1713875"/>
            <a:ext cx="0" cy="351049"/>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dirty="0"/>
              <a:t>MassHealth accountable care organizations (ACOs)</a:t>
            </a:r>
          </a:p>
        </p:txBody>
      </p:sp>
      <p:sp>
        <p:nvSpPr>
          <p:cNvPr id="4" name="Slide Number Placeholder 3"/>
          <p:cNvSpPr>
            <a:spLocks noGrp="1"/>
          </p:cNvSpPr>
          <p:nvPr>
            <p:ph type="sldNum" sz="quarter" idx="10"/>
          </p:nvPr>
        </p:nvSpPr>
        <p:spPr/>
        <p:txBody>
          <a:bodyPr/>
          <a:lstStyle/>
          <a:p>
            <a:fld id="{FE16FE05-51A1-41C7-A92E-97A082AD623A}" type="slidenum">
              <a:rPr lang="en-US" smtClean="0"/>
              <a:pPr/>
              <a:t>31</a:t>
            </a:fld>
            <a:endParaRPr lang="en-US" dirty="0"/>
          </a:p>
        </p:txBody>
      </p:sp>
      <p:pic>
        <p:nvPicPr>
          <p:cNvPr id="47" name="Picture 2" descr="Image result for MASShealth logo">
            <a:extLst>
              <a:ext uri="{FF2B5EF4-FFF2-40B4-BE49-F238E27FC236}">
                <a16:creationId xmlns:a16="http://schemas.microsoft.com/office/drawing/2014/main" id="{FA85C152-0839-44E7-AAC4-678E08407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352" y="1267420"/>
            <a:ext cx="1280160" cy="638968"/>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Connector 49">
            <a:extLst>
              <a:ext uri="{FF2B5EF4-FFF2-40B4-BE49-F238E27FC236}">
                <a16:creationId xmlns:a16="http://schemas.microsoft.com/office/drawing/2014/main" id="{6450F30E-3932-47E7-B353-03AA385A23B7}"/>
              </a:ext>
            </a:extLst>
          </p:cNvPr>
          <p:cNvCxnSpPr>
            <a:cxnSpLocks/>
            <a:endCxn id="7" idx="0"/>
          </p:cNvCxnSpPr>
          <p:nvPr/>
        </p:nvCxnSpPr>
        <p:spPr>
          <a:xfrm flipH="1">
            <a:off x="1426018" y="2076528"/>
            <a:ext cx="656" cy="218948"/>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E4C762-FEE6-4A7E-9673-E330E490AB7F}"/>
              </a:ext>
            </a:extLst>
          </p:cNvPr>
          <p:cNvCxnSpPr>
            <a:cxnSpLocks/>
          </p:cNvCxnSpPr>
          <p:nvPr/>
        </p:nvCxnSpPr>
        <p:spPr>
          <a:xfrm flipV="1">
            <a:off x="1426674" y="2070379"/>
            <a:ext cx="2800511" cy="11604"/>
          </a:xfrm>
          <a:prstGeom prst="line">
            <a:avLst/>
          </a:prstGeom>
          <a:ln w="12700">
            <a:solidFill>
              <a:srgbClr val="005F85"/>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FFE679BE-B0E1-4C06-8454-8930DD5D4A5A}"/>
              </a:ext>
            </a:extLst>
          </p:cNvPr>
          <p:cNvSpPr/>
          <p:nvPr/>
        </p:nvSpPr>
        <p:spPr>
          <a:xfrm>
            <a:off x="3898574" y="3882521"/>
            <a:ext cx="962676" cy="599707"/>
          </a:xfrm>
          <a:prstGeom prst="rect">
            <a:avLst/>
          </a:prstGeom>
          <a:solidFill>
            <a:schemeClr val="accent3">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bg1"/>
                </a:solidFill>
              </a:rPr>
              <a:t>MCO-</a:t>
            </a:r>
          </a:p>
          <a:p>
            <a:pPr algn="ctr"/>
            <a:r>
              <a:rPr lang="en-US" sz="900" b="1" dirty="0">
                <a:solidFill>
                  <a:schemeClr val="bg1"/>
                </a:solidFill>
              </a:rPr>
              <a:t>ADMINISTERED </a:t>
            </a:r>
          </a:p>
          <a:p>
            <a:pPr algn="ctr"/>
            <a:r>
              <a:rPr lang="en-US" sz="900" b="1" dirty="0">
                <a:solidFill>
                  <a:schemeClr val="bg1"/>
                </a:solidFill>
              </a:rPr>
              <a:t>ACO</a:t>
            </a:r>
          </a:p>
        </p:txBody>
      </p:sp>
      <p:sp>
        <p:nvSpPr>
          <p:cNvPr id="9" name="Rectangle 8"/>
          <p:cNvSpPr/>
          <p:nvPr/>
        </p:nvSpPr>
        <p:spPr>
          <a:xfrm>
            <a:off x="2266746" y="2295476"/>
            <a:ext cx="1141116" cy="437896"/>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bg1"/>
                </a:solidFill>
              </a:rPr>
              <a:t>PRIMARY CARE </a:t>
            </a:r>
          </a:p>
          <a:p>
            <a:pPr algn="ctr"/>
            <a:r>
              <a:rPr lang="en-US" sz="900" b="1" dirty="0">
                <a:solidFill>
                  <a:schemeClr val="bg1"/>
                </a:solidFill>
              </a:rPr>
              <a:t>ACO</a:t>
            </a:r>
          </a:p>
        </p:txBody>
      </p:sp>
      <p:sp>
        <p:nvSpPr>
          <p:cNvPr id="7" name="Rectangle 6"/>
          <p:cNvSpPr/>
          <p:nvPr/>
        </p:nvSpPr>
        <p:spPr>
          <a:xfrm>
            <a:off x="770549" y="2295476"/>
            <a:ext cx="1310937" cy="437896"/>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tx1"/>
                </a:solidFill>
              </a:rPr>
              <a:t>ACCOUNTABLE CARE </a:t>
            </a:r>
          </a:p>
          <a:p>
            <a:pPr algn="ctr"/>
            <a:r>
              <a:rPr lang="en-US" sz="900" b="1" dirty="0">
                <a:solidFill>
                  <a:schemeClr val="tx1"/>
                </a:solidFill>
              </a:rPr>
              <a:t>PARTNERSHIP PLAN</a:t>
            </a:r>
          </a:p>
        </p:txBody>
      </p:sp>
      <p:sp>
        <p:nvSpPr>
          <p:cNvPr id="12" name="Rectangle 11"/>
          <p:cNvSpPr/>
          <p:nvPr/>
        </p:nvSpPr>
        <p:spPr>
          <a:xfrm>
            <a:off x="3593121" y="2282314"/>
            <a:ext cx="1268128" cy="451058"/>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bg1"/>
                </a:solidFill>
              </a:rPr>
              <a:t>MCO</a:t>
            </a:r>
          </a:p>
        </p:txBody>
      </p:sp>
      <p:cxnSp>
        <p:nvCxnSpPr>
          <p:cNvPr id="23" name="Straight Connector 22">
            <a:extLst>
              <a:ext uri="{FF2B5EF4-FFF2-40B4-BE49-F238E27FC236}">
                <a16:creationId xmlns:a16="http://schemas.microsoft.com/office/drawing/2014/main" id="{6C5088B2-BFC7-430D-B282-07795E99FE8C}"/>
              </a:ext>
            </a:extLst>
          </p:cNvPr>
          <p:cNvCxnSpPr>
            <a:cxnSpLocks/>
            <a:endCxn id="9" idx="0"/>
          </p:cNvCxnSpPr>
          <p:nvPr/>
        </p:nvCxnSpPr>
        <p:spPr>
          <a:xfrm>
            <a:off x="2837304" y="2076528"/>
            <a:ext cx="0" cy="218948"/>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91C7A9B-3AD3-479D-BD27-3FA93B915671}"/>
              </a:ext>
            </a:extLst>
          </p:cNvPr>
          <p:cNvCxnSpPr>
            <a:cxnSpLocks/>
            <a:endCxn id="12" idx="0"/>
          </p:cNvCxnSpPr>
          <p:nvPr/>
        </p:nvCxnSpPr>
        <p:spPr>
          <a:xfrm>
            <a:off x="4227185" y="2076528"/>
            <a:ext cx="0" cy="205786"/>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1A6EEA2-2379-436A-824D-B9913E9E42E9}"/>
              </a:ext>
            </a:extLst>
          </p:cNvPr>
          <p:cNvSpPr txBox="1"/>
          <p:nvPr/>
        </p:nvSpPr>
        <p:spPr>
          <a:xfrm>
            <a:off x="770549" y="2791031"/>
            <a:ext cx="1184264" cy="1980029"/>
          </a:xfrm>
          <a:prstGeom prst="rect">
            <a:avLst/>
          </a:prstGeom>
          <a:noFill/>
        </p:spPr>
        <p:txBody>
          <a:bodyPr wrap="square" lIns="0" tIns="45720" rIns="0" bIns="45720" rtlCol="0" anchor="t">
            <a:spAutoFit/>
          </a:bodyPr>
          <a:lstStyle/>
          <a:p>
            <a:r>
              <a:rPr lang="en-US" sz="900" b="1" dirty="0">
                <a:solidFill>
                  <a:srgbClr val="005F85"/>
                </a:solidFill>
                <a:latin typeface="+mn-lt"/>
                <a:cs typeface="Arial"/>
              </a:rPr>
              <a:t>Contract between MassHealth and Accountable Care Partnership Plan</a:t>
            </a:r>
            <a:endParaRPr lang="en-US" sz="900" b="1" dirty="0">
              <a:solidFill>
                <a:srgbClr val="005F85"/>
              </a:solidFill>
              <a:latin typeface="+mn-lt"/>
            </a:endParaRPr>
          </a:p>
          <a:p>
            <a:pPr marL="73152" indent="-73152">
              <a:spcBef>
                <a:spcPts val="200"/>
              </a:spcBef>
              <a:buClr>
                <a:srgbClr val="005F85"/>
              </a:buClr>
              <a:buFont typeface="Wingdings" panose="05000000000000000000" pitchFamily="2" charset="2"/>
              <a:buChar char="§"/>
            </a:pPr>
            <a:r>
              <a:rPr lang="en-US" sz="900" dirty="0">
                <a:latin typeface="+mn-lt"/>
                <a:cs typeface="Arial"/>
              </a:rPr>
              <a:t>Capitation payment</a:t>
            </a:r>
            <a:endParaRPr lang="en-US" sz="900" dirty="0">
              <a:latin typeface="+mn-lt"/>
              <a:ea typeface="Source Sans Pro Light"/>
              <a:cs typeface="Arial"/>
            </a:endParaRPr>
          </a:p>
          <a:p>
            <a:pPr>
              <a:spcBef>
                <a:spcPts val="600"/>
              </a:spcBef>
            </a:pPr>
            <a:r>
              <a:rPr lang="en-US" sz="1000" b="1" dirty="0">
                <a:solidFill>
                  <a:srgbClr val="005F85"/>
                </a:solidFill>
                <a:latin typeface="+mn-lt"/>
                <a:cs typeface="Arial"/>
              </a:rPr>
              <a:t>13</a:t>
            </a:r>
            <a:r>
              <a:rPr lang="en-US" sz="900" b="1" dirty="0">
                <a:latin typeface="+mn-lt"/>
                <a:cs typeface="Arial"/>
              </a:rPr>
              <a:t> ACOs SELECTED BY THE STATE</a:t>
            </a:r>
            <a:endParaRPr lang="en-US" sz="900" b="1" dirty="0">
              <a:latin typeface="+mn-lt"/>
              <a:ea typeface="Source Sans Pro Semibold"/>
              <a:cs typeface="Arial"/>
            </a:endParaRPr>
          </a:p>
          <a:p>
            <a:pPr>
              <a:spcBef>
                <a:spcPts val="300"/>
              </a:spcBef>
            </a:pPr>
            <a:r>
              <a:rPr lang="en-US" sz="1000" b="1" dirty="0">
                <a:solidFill>
                  <a:srgbClr val="005F85"/>
                </a:solidFill>
                <a:latin typeface="+mn-lt"/>
                <a:cs typeface="Arial"/>
              </a:rPr>
              <a:t>~690,298 </a:t>
            </a:r>
            <a:r>
              <a:rPr lang="en-US" sz="900" b="1" dirty="0">
                <a:latin typeface="+mn-lt"/>
              </a:rPr>
              <a:t>MEMBERS ENROLLED</a:t>
            </a:r>
            <a:endParaRPr lang="en-US" sz="900" b="1" dirty="0">
              <a:solidFill>
                <a:srgbClr val="002060"/>
              </a:solidFill>
              <a:latin typeface="+mn-lt"/>
              <a:ea typeface="Source Sans Pro Semibold"/>
            </a:endParaRPr>
          </a:p>
          <a:p>
            <a:pPr>
              <a:spcBef>
                <a:spcPts val="300"/>
              </a:spcBef>
            </a:pPr>
            <a:r>
              <a:rPr lang="en-US" sz="900" b="1" dirty="0">
                <a:latin typeface="+mn-lt"/>
              </a:rPr>
              <a:t>ON AVERAGE, </a:t>
            </a:r>
            <a:r>
              <a:rPr lang="en-US" sz="1000" b="1" dirty="0">
                <a:solidFill>
                  <a:srgbClr val="005F85"/>
                </a:solidFill>
                <a:latin typeface="+mn-lt"/>
                <a:cs typeface="Arial"/>
              </a:rPr>
              <a:t>~53,000 </a:t>
            </a:r>
            <a:r>
              <a:rPr lang="en-US" sz="900" b="1" dirty="0">
                <a:latin typeface="+mn-lt"/>
              </a:rPr>
              <a:t>MEMBERS PER ACO</a:t>
            </a:r>
            <a:endParaRPr lang="en-US" sz="900" b="1" dirty="0">
              <a:latin typeface="+mn-lt"/>
              <a:ea typeface="Source Sans Pro Semibold"/>
              <a:cs typeface="Arial"/>
            </a:endParaRPr>
          </a:p>
        </p:txBody>
      </p:sp>
      <p:sp>
        <p:nvSpPr>
          <p:cNvPr id="25" name="TextBox 24">
            <a:extLst>
              <a:ext uri="{FF2B5EF4-FFF2-40B4-BE49-F238E27FC236}">
                <a16:creationId xmlns:a16="http://schemas.microsoft.com/office/drawing/2014/main" id="{386323A3-2EED-4F14-9DD5-CD7572A41199}"/>
              </a:ext>
            </a:extLst>
          </p:cNvPr>
          <p:cNvSpPr txBox="1"/>
          <p:nvPr/>
        </p:nvSpPr>
        <p:spPr>
          <a:xfrm>
            <a:off x="2277397" y="2791031"/>
            <a:ext cx="1208754" cy="1980029"/>
          </a:xfrm>
          <a:prstGeom prst="rect">
            <a:avLst/>
          </a:prstGeom>
          <a:noFill/>
        </p:spPr>
        <p:txBody>
          <a:bodyPr wrap="square" lIns="0" tIns="45720" rIns="0" bIns="45720" rtlCol="0" anchor="t">
            <a:spAutoFit/>
          </a:bodyPr>
          <a:lstStyle/>
          <a:p>
            <a:r>
              <a:rPr lang="en-US" sz="900" b="1" dirty="0">
                <a:solidFill>
                  <a:srgbClr val="005F85"/>
                </a:solidFill>
                <a:latin typeface="+mn-lt"/>
                <a:cs typeface="Arial"/>
              </a:rPr>
              <a:t>Contract between MassHealth </a:t>
            </a:r>
            <a:br>
              <a:rPr lang="en-US" sz="900" b="1" dirty="0">
                <a:solidFill>
                  <a:srgbClr val="005F85"/>
                </a:solidFill>
                <a:latin typeface="+mn-lt"/>
                <a:cs typeface="Arial"/>
              </a:rPr>
            </a:br>
            <a:r>
              <a:rPr lang="en-US" sz="900" b="1" dirty="0">
                <a:solidFill>
                  <a:srgbClr val="005F85"/>
                </a:solidFill>
                <a:latin typeface="+mn-lt"/>
                <a:cs typeface="Arial"/>
              </a:rPr>
              <a:t>and ACO</a:t>
            </a:r>
          </a:p>
          <a:p>
            <a:pPr marL="73152" indent="-73152">
              <a:spcBef>
                <a:spcPts val="200"/>
              </a:spcBef>
              <a:buClr>
                <a:srgbClr val="005F85"/>
              </a:buClr>
              <a:buFont typeface="Wingdings" panose="05000000000000000000" pitchFamily="2" charset="2"/>
              <a:buChar char="§"/>
            </a:pPr>
            <a:r>
              <a:rPr lang="en-US" sz="900" dirty="0">
                <a:latin typeface="+mn-lt"/>
                <a:cs typeface="Arial"/>
              </a:rPr>
              <a:t>Shared savings and losses</a:t>
            </a:r>
            <a:endParaRPr lang="en-US" sz="900" dirty="0">
              <a:latin typeface="+mn-lt"/>
              <a:ea typeface="Source Sans Pro Light"/>
              <a:cs typeface="Arial"/>
            </a:endParaRPr>
          </a:p>
          <a:p>
            <a:pPr>
              <a:spcBef>
                <a:spcPts val="600"/>
              </a:spcBef>
            </a:pPr>
            <a:r>
              <a:rPr lang="en-US" sz="1000" b="1" dirty="0">
                <a:solidFill>
                  <a:srgbClr val="005F85"/>
                </a:solidFill>
                <a:latin typeface="+mn-lt"/>
                <a:cs typeface="Arial"/>
              </a:rPr>
              <a:t>3</a:t>
            </a:r>
            <a:r>
              <a:rPr lang="en-US" sz="900" b="1" dirty="0">
                <a:latin typeface="+mn-lt"/>
                <a:cs typeface="Arial"/>
              </a:rPr>
              <a:t> ACOs SELECTED BY THE STATE</a:t>
            </a:r>
            <a:endParaRPr lang="en-US" sz="900" b="1" dirty="0">
              <a:latin typeface="+mn-lt"/>
              <a:ea typeface="Source Sans Pro Semibold"/>
              <a:cs typeface="Arial"/>
            </a:endParaRPr>
          </a:p>
          <a:p>
            <a:pPr>
              <a:spcBef>
                <a:spcPts val="300"/>
              </a:spcBef>
            </a:pPr>
            <a:r>
              <a:rPr lang="en-US" sz="1000" b="1" dirty="0">
                <a:solidFill>
                  <a:srgbClr val="005F85"/>
                </a:solidFill>
                <a:latin typeface="+mn-lt"/>
                <a:cs typeface="Arial"/>
              </a:rPr>
              <a:t>~469,866 </a:t>
            </a:r>
            <a:r>
              <a:rPr lang="en-US" sz="900" b="1" dirty="0">
                <a:latin typeface="+mn-lt"/>
              </a:rPr>
              <a:t>MEMBERS ENROLLED</a:t>
            </a:r>
            <a:endParaRPr lang="en-US" sz="900" b="1" dirty="0">
              <a:solidFill>
                <a:srgbClr val="002060"/>
              </a:solidFill>
              <a:latin typeface="+mn-lt"/>
              <a:ea typeface="Source Sans Pro Semibold"/>
              <a:cs typeface="Arial"/>
            </a:endParaRPr>
          </a:p>
          <a:p>
            <a:pPr>
              <a:spcBef>
                <a:spcPts val="300"/>
              </a:spcBef>
            </a:pPr>
            <a:r>
              <a:rPr lang="en-US" sz="900" b="1" dirty="0">
                <a:latin typeface="+mn-lt"/>
              </a:rPr>
              <a:t>ON AVERAGE, </a:t>
            </a:r>
            <a:r>
              <a:rPr lang="en-US" sz="1000" b="1" dirty="0">
                <a:solidFill>
                  <a:srgbClr val="005F85"/>
                </a:solidFill>
                <a:latin typeface="+mn-lt"/>
                <a:cs typeface="Arial"/>
              </a:rPr>
              <a:t>~157,000 </a:t>
            </a:r>
            <a:r>
              <a:rPr lang="en-US" sz="900" b="1" dirty="0">
                <a:latin typeface="+mn-lt"/>
              </a:rPr>
              <a:t>MEMBERS PER ACO</a:t>
            </a:r>
            <a:endParaRPr lang="en-US" sz="900" b="1" dirty="0">
              <a:latin typeface="+mn-lt"/>
              <a:ea typeface="Source Sans Pro Semibold"/>
              <a:cs typeface="Arial"/>
            </a:endParaRPr>
          </a:p>
        </p:txBody>
      </p:sp>
      <p:sp>
        <p:nvSpPr>
          <p:cNvPr id="26" name="TextBox 25">
            <a:extLst>
              <a:ext uri="{FF2B5EF4-FFF2-40B4-BE49-F238E27FC236}">
                <a16:creationId xmlns:a16="http://schemas.microsoft.com/office/drawing/2014/main" id="{7BADC264-7006-4616-B8D2-04776C3B9112}"/>
              </a:ext>
            </a:extLst>
          </p:cNvPr>
          <p:cNvSpPr txBox="1"/>
          <p:nvPr/>
        </p:nvSpPr>
        <p:spPr>
          <a:xfrm>
            <a:off x="3817620" y="2767490"/>
            <a:ext cx="1643796" cy="974626"/>
          </a:xfrm>
          <a:prstGeom prst="rect">
            <a:avLst/>
          </a:prstGeom>
          <a:noFill/>
        </p:spPr>
        <p:txBody>
          <a:bodyPr wrap="square" lIns="0" rIns="0" rtlCol="0">
            <a:spAutoFit/>
          </a:bodyPr>
          <a:lstStyle/>
          <a:p>
            <a:pPr lvl="0"/>
            <a:r>
              <a:rPr lang="en-US" sz="900" b="1" dirty="0">
                <a:solidFill>
                  <a:srgbClr val="005F85"/>
                </a:solidFill>
                <a:latin typeface="+mn-lt"/>
                <a:cs typeface="Arial"/>
              </a:rPr>
              <a:t>Contract between MassHealth and MCO</a:t>
            </a:r>
            <a:endParaRPr lang="en-US" sz="900" b="1" dirty="0">
              <a:solidFill>
                <a:srgbClr val="005F85"/>
              </a:solidFill>
              <a:latin typeface="+mn-lt"/>
            </a:endParaRPr>
          </a:p>
          <a:p>
            <a:pPr marL="73152" indent="-73152">
              <a:spcBef>
                <a:spcPts val="200"/>
              </a:spcBef>
              <a:buClr>
                <a:srgbClr val="005F85"/>
              </a:buClr>
              <a:buFont typeface="Wingdings" panose="05000000000000000000" pitchFamily="2" charset="2"/>
              <a:buChar char="§"/>
            </a:pPr>
            <a:r>
              <a:rPr lang="en-US" sz="900" dirty="0">
                <a:latin typeface="+mn-lt"/>
              </a:rPr>
              <a:t>Capitation payment</a:t>
            </a:r>
          </a:p>
          <a:p>
            <a:pPr marL="73152" indent="-73152">
              <a:spcBef>
                <a:spcPts val="200"/>
              </a:spcBef>
              <a:buClr>
                <a:srgbClr val="005F85"/>
              </a:buClr>
              <a:buFont typeface="Wingdings" panose="05000000000000000000" pitchFamily="2" charset="2"/>
              <a:buChar char="§"/>
            </a:pPr>
            <a:r>
              <a:rPr lang="en-US" sz="900" dirty="0">
                <a:latin typeface="+mn-lt"/>
              </a:rPr>
              <a:t>Requires MCOs to contract with MassHealth-certified MCO-administered ACOs</a:t>
            </a:r>
          </a:p>
        </p:txBody>
      </p:sp>
      <p:sp>
        <p:nvSpPr>
          <p:cNvPr id="28" name="TextBox 27">
            <a:extLst>
              <a:ext uri="{FF2B5EF4-FFF2-40B4-BE49-F238E27FC236}">
                <a16:creationId xmlns:a16="http://schemas.microsoft.com/office/drawing/2014/main" id="{7EE1A962-E066-4683-B084-D47E6041315A}"/>
              </a:ext>
            </a:extLst>
          </p:cNvPr>
          <p:cNvSpPr txBox="1"/>
          <p:nvPr/>
        </p:nvSpPr>
        <p:spPr>
          <a:xfrm>
            <a:off x="3898573" y="4536730"/>
            <a:ext cx="1959139" cy="982320"/>
          </a:xfrm>
          <a:prstGeom prst="rect">
            <a:avLst/>
          </a:prstGeom>
          <a:noFill/>
        </p:spPr>
        <p:txBody>
          <a:bodyPr wrap="square" lIns="0" rIns="0" rtlCol="0">
            <a:spAutoFit/>
          </a:bodyPr>
          <a:lstStyle/>
          <a:p>
            <a:r>
              <a:rPr lang="en-US" sz="900" b="1" dirty="0">
                <a:solidFill>
                  <a:srgbClr val="005F85"/>
                </a:solidFill>
                <a:latin typeface="+mn-lt"/>
                <a:cs typeface="Arial"/>
              </a:rPr>
              <a:t>Contract between MCO and ACO</a:t>
            </a:r>
          </a:p>
          <a:p>
            <a:pPr marL="73152" indent="-73152">
              <a:spcBef>
                <a:spcPts val="200"/>
              </a:spcBef>
              <a:buClr>
                <a:srgbClr val="005F85"/>
              </a:buClr>
              <a:buFont typeface="Wingdings" panose="05000000000000000000" pitchFamily="2" charset="2"/>
              <a:buChar char="§"/>
            </a:pPr>
            <a:r>
              <a:rPr lang="en-US" sz="900" dirty="0">
                <a:latin typeface="+mn-lt"/>
              </a:rPr>
              <a:t>Contract approved by MassHealth</a:t>
            </a:r>
          </a:p>
          <a:p>
            <a:pPr marL="73152" indent="-73152">
              <a:spcBef>
                <a:spcPts val="200"/>
              </a:spcBef>
              <a:buClr>
                <a:srgbClr val="005F85"/>
              </a:buClr>
              <a:buFont typeface="Wingdings" panose="05000000000000000000" pitchFamily="2" charset="2"/>
              <a:buChar char="§"/>
            </a:pPr>
            <a:r>
              <a:rPr lang="en-US" sz="900" dirty="0">
                <a:latin typeface="+mn-lt"/>
              </a:rPr>
              <a:t>Shared savings and losses</a:t>
            </a:r>
          </a:p>
          <a:p>
            <a:pPr lvl="0">
              <a:spcBef>
                <a:spcPts val="600"/>
              </a:spcBef>
            </a:pPr>
            <a:r>
              <a:rPr lang="en-US" sz="1000" b="1" dirty="0">
                <a:solidFill>
                  <a:srgbClr val="005F85"/>
                </a:solidFill>
                <a:latin typeface="+mn-lt"/>
                <a:cs typeface="Arial"/>
              </a:rPr>
              <a:t>1 </a:t>
            </a:r>
            <a:r>
              <a:rPr lang="en-US" sz="900" b="1" dirty="0">
                <a:latin typeface="+mn-lt"/>
              </a:rPr>
              <a:t>ACO SELECTED BY THE STATE</a:t>
            </a:r>
          </a:p>
          <a:p>
            <a:pPr lvl="0">
              <a:spcBef>
                <a:spcPts val="300"/>
              </a:spcBef>
            </a:pPr>
            <a:r>
              <a:rPr lang="en-US" sz="1000" b="1" dirty="0">
                <a:solidFill>
                  <a:srgbClr val="005F85"/>
                </a:solidFill>
                <a:latin typeface="+mn-lt"/>
                <a:cs typeface="Arial"/>
              </a:rPr>
              <a:t>~11,500 </a:t>
            </a:r>
            <a:r>
              <a:rPr lang="en-US" sz="900" b="1" dirty="0">
                <a:latin typeface="+mn-lt"/>
              </a:rPr>
              <a:t>MEMBERS ENROLLED</a:t>
            </a:r>
          </a:p>
        </p:txBody>
      </p:sp>
      <p:sp>
        <p:nvSpPr>
          <p:cNvPr id="22" name="Rectangle 21">
            <a:extLst>
              <a:ext uri="{FF2B5EF4-FFF2-40B4-BE49-F238E27FC236}">
                <a16:creationId xmlns:a16="http://schemas.microsoft.com/office/drawing/2014/main" id="{A1E3ACB4-AEE2-47CE-A688-8FAA2A545D41}"/>
              </a:ext>
            </a:extLst>
          </p:cNvPr>
          <p:cNvSpPr/>
          <p:nvPr/>
        </p:nvSpPr>
        <p:spPr>
          <a:xfrm>
            <a:off x="457200" y="5753132"/>
            <a:ext cx="5478906" cy="574516"/>
          </a:xfrm>
          <a:prstGeom prst="rect">
            <a:avLst/>
          </a:prstGeom>
        </p:spPr>
        <p:txBody>
          <a:bodyPr wrap="square" lIns="0" rIns="0" anchor="b" anchorCtr="0">
            <a:spAutoFit/>
          </a:bodyPr>
          <a:lstStyle/>
          <a:p>
            <a:pPr lvl="0">
              <a:spcBef>
                <a:spcPts val="200"/>
              </a:spcBef>
            </a:pPr>
            <a:r>
              <a:rPr kumimoji="0" lang="en-US" sz="700" u="none" strike="noStrike" kern="1200" cap="small" spc="0" normalizeH="0" baseline="30000" noProof="0" dirty="0">
                <a:ln>
                  <a:noFill/>
                </a:ln>
                <a:solidFill>
                  <a:srgbClr val="000000"/>
                </a:solidFill>
                <a:effectLst/>
                <a:uLnTx/>
                <a:uFillTx/>
                <a:latin typeface="+mn-lt"/>
              </a:rPr>
              <a:t>1. </a:t>
            </a:r>
            <a:r>
              <a:rPr lang="en-US" sz="700" dirty="0">
                <a:solidFill>
                  <a:srgbClr val="000000"/>
                </a:solidFill>
                <a:latin typeface="+mn-lt"/>
                <a:cs typeface="Arial"/>
              </a:rPr>
              <a:t>MassHealth will sunset Model C ACOs in 2023, as indicated in the latest 1115 waiver extension approval. </a:t>
            </a:r>
            <a:endParaRPr kumimoji="0" lang="en-US" sz="700" u="none" strike="noStrike" kern="1200" cap="small" spc="0" normalizeH="0" baseline="0" noProof="0" dirty="0">
              <a:ln>
                <a:noFill/>
              </a:ln>
              <a:solidFill>
                <a:srgbClr val="000000"/>
              </a:solidFill>
              <a:effectLst/>
              <a:uLnTx/>
              <a:uFillTx/>
              <a:latin typeface="+mn-lt"/>
            </a:endParaRPr>
          </a:p>
          <a:p>
            <a:pPr lvl="0">
              <a:spcBef>
                <a:spcPts val="200"/>
              </a:spcBef>
            </a:pPr>
            <a:r>
              <a:rPr kumimoji="0" lang="en-US" sz="700" u="none" strike="noStrike" kern="1200" cap="small" spc="0" normalizeH="0" baseline="0" noProof="0" dirty="0">
                <a:ln>
                  <a:noFill/>
                </a:ln>
                <a:solidFill>
                  <a:srgbClr val="000000"/>
                </a:solidFill>
                <a:effectLst/>
                <a:uLnTx/>
                <a:uFillTx/>
                <a:latin typeface="+mn-lt"/>
              </a:rPr>
              <a:t>sources</a:t>
            </a:r>
            <a:r>
              <a:rPr lang="en-US" sz="700" dirty="0">
                <a:solidFill>
                  <a:srgbClr val="000000"/>
                </a:solidFill>
                <a:latin typeface="+mn-lt"/>
              </a:rPr>
              <a:t>: Gershon, et al. (2017). </a:t>
            </a:r>
            <a:r>
              <a:rPr lang="en-US" sz="700" dirty="0">
                <a:solidFill>
                  <a:srgbClr val="000000"/>
                </a:solidFill>
                <a:latin typeface="+mn-lt"/>
                <a:hlinkClick r:id="rId4">
                  <a:extLst>
                    <a:ext uri="{A12FA001-AC4F-418D-AE19-62706E023703}">
                      <ahyp:hlinkClr xmlns:ahyp="http://schemas.microsoft.com/office/drawing/2018/hyperlinkcolor" val="tx"/>
                    </a:ext>
                  </a:extLst>
                </a:hlinkClick>
              </a:rPr>
              <a:t>The MassHealth Waiver 2016–2022: Delivering Reform. Blue Cross Blue Shield Foundation</a:t>
            </a:r>
            <a:r>
              <a:rPr lang="en-US" sz="700" dirty="0">
                <a:solidFill>
                  <a:srgbClr val="000000"/>
                </a:solidFill>
                <a:latin typeface="+mn-lt"/>
              </a:rPr>
              <a:t>; MassHealth. MassHealth Budget Office. </a:t>
            </a:r>
          </a:p>
          <a:p>
            <a:pPr lvl="0">
              <a:spcBef>
                <a:spcPts val="200"/>
              </a:spcBef>
            </a:pPr>
            <a:r>
              <a:rPr lang="en-US" sz="700" dirty="0">
                <a:solidFill>
                  <a:srgbClr val="000000"/>
                </a:solidFill>
                <a:latin typeface="+mn-lt"/>
              </a:rPr>
              <a:t>Enrollment data from Delivery System Reform Implementation Advisory Council (February 2022) referencing data from 2/5/2022. </a:t>
            </a:r>
            <a:endParaRPr kumimoji="0" lang="en-US" sz="700" u="none" strike="sngStrike" kern="1200" cap="none" spc="0" normalizeH="0" baseline="0" noProof="0" dirty="0">
              <a:ln>
                <a:noFill/>
              </a:ln>
              <a:solidFill>
                <a:srgbClr val="000000"/>
              </a:solidFill>
              <a:effectLst/>
              <a:uLnTx/>
              <a:uFillTx/>
              <a:latin typeface="+mn-lt"/>
            </a:endParaRPr>
          </a:p>
        </p:txBody>
      </p:sp>
      <p:sp>
        <p:nvSpPr>
          <p:cNvPr id="31" name="Text Box 11">
            <a:extLst>
              <a:ext uri="{FF2B5EF4-FFF2-40B4-BE49-F238E27FC236}">
                <a16:creationId xmlns:a16="http://schemas.microsoft.com/office/drawing/2014/main" id="{60E2F33F-EBE2-4F32-A76D-71966A1F9DB0}"/>
              </a:ext>
            </a:extLst>
          </p:cNvPr>
          <p:cNvSpPr txBox="1">
            <a:spLocks noChangeArrowheads="1"/>
          </p:cNvSpPr>
          <p:nvPr/>
        </p:nvSpPr>
        <p:spPr bwMode="auto">
          <a:xfrm>
            <a:off x="6035040" y="1207008"/>
            <a:ext cx="2651760" cy="512064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sz="1000" dirty="0">
                <a:solidFill>
                  <a:srgbClr val="000000"/>
                </a:solidFill>
                <a:latin typeface="+mn-lt"/>
              </a:rPr>
              <a:t>Accountable Care Organizations (ACOs) are entities held accountable for their member populations’ health and health care costs. There are three different types of MassHealth ACOs, with different payment and contracting structures.</a:t>
            </a:r>
          </a:p>
          <a:p>
            <a:r>
              <a:rPr lang="en-US" sz="1000" dirty="0">
                <a:solidFill>
                  <a:srgbClr val="000000"/>
                </a:solidFill>
                <a:latin typeface="+mn-lt"/>
              </a:rPr>
              <a:t>MassHealth requires Accountable Care Partnership Plans (“Model A ACOs”) to provide and pay for comprehensive health services to enrollees. </a:t>
            </a:r>
          </a:p>
          <a:p>
            <a:r>
              <a:rPr lang="en-US" sz="1000" dirty="0">
                <a:solidFill>
                  <a:srgbClr val="000000"/>
                </a:solidFill>
                <a:latin typeface="+mn-lt"/>
              </a:rPr>
              <a:t>For Primary Care ACOs (“Model B ACOs”) and the MCO-Administered ACO (“Model C ACO”</a:t>
            </a:r>
            <a:r>
              <a:rPr lang="en-US" sz="1000" baseline="30000" dirty="0">
                <a:solidFill>
                  <a:srgbClr val="000000"/>
                </a:solidFill>
                <a:latin typeface="+mn-lt"/>
              </a:rPr>
              <a:t>1</a:t>
            </a:r>
            <a:r>
              <a:rPr lang="en-US" sz="1000" dirty="0">
                <a:solidFill>
                  <a:srgbClr val="000000"/>
                </a:solidFill>
                <a:latin typeface="+mn-lt"/>
              </a:rPr>
              <a:t>), MassHealth does not pay Primary Care ACOs to deliver direct services; rather, MassHealth pays for services directly. </a:t>
            </a:r>
          </a:p>
          <a:p>
            <a:r>
              <a:rPr lang="en-US" sz="1000" dirty="0">
                <a:solidFill>
                  <a:srgbClr val="000000"/>
                </a:solidFill>
                <a:latin typeface="+mn-lt"/>
              </a:rPr>
              <a:t>A list of ACO plans and data on enrollment by plan is available in the Foundation’s ACO Primer “</a:t>
            </a:r>
            <a:r>
              <a:rPr lang="en-US" sz="1000" dirty="0">
                <a:solidFill>
                  <a:srgbClr val="000000"/>
                </a:solidFill>
                <a:latin typeface="+mn-lt"/>
                <a:hlinkClick r:id="rId5">
                  <a:extLst>
                    <a:ext uri="{A12FA001-AC4F-418D-AE19-62706E023703}">
                      <ahyp:hlinkClr xmlns:ahyp="http://schemas.microsoft.com/office/drawing/2018/hyperlinkcolor" val="tx"/>
                    </a:ext>
                  </a:extLst>
                </a:hlinkClick>
              </a:rPr>
              <a:t>What to Know About ACOs: The Latest on MassHealth Accountable Care Organizations</a:t>
            </a:r>
            <a:r>
              <a:rPr lang="en-US" sz="1000" dirty="0">
                <a:solidFill>
                  <a:srgbClr val="000000"/>
                </a:solidFill>
                <a:latin typeface="+mn-lt"/>
              </a:rPr>
              <a:t>.”</a:t>
            </a:r>
          </a:p>
        </p:txBody>
      </p:sp>
    </p:spTree>
    <p:extLst>
      <p:ext uri="{BB962C8B-B14F-4D97-AF65-F5344CB8AC3E}">
        <p14:creationId xmlns:p14="http://schemas.microsoft.com/office/powerpoint/2010/main" val="883428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FE138583-07AE-4AA4-8FFD-D4C41EFA373C}"/>
              </a:ext>
            </a:extLst>
          </p:cNvPr>
          <p:cNvCxnSpPr>
            <a:cxnSpLocks/>
          </p:cNvCxnSpPr>
          <p:nvPr/>
        </p:nvCxnSpPr>
        <p:spPr>
          <a:xfrm>
            <a:off x="4379912" y="3178033"/>
            <a:ext cx="0" cy="635855"/>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5E743F7-C483-4D42-A31A-F07496C1CB4F}"/>
              </a:ext>
            </a:extLst>
          </p:cNvPr>
          <p:cNvCxnSpPr>
            <a:cxnSpLocks/>
            <a:endCxn id="42" idx="0"/>
          </p:cNvCxnSpPr>
          <p:nvPr/>
        </p:nvCxnSpPr>
        <p:spPr>
          <a:xfrm flipH="1">
            <a:off x="1426018" y="2076528"/>
            <a:ext cx="0" cy="1737360"/>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53B13A1-0946-4516-B42A-ABFBB75A7C9D}"/>
              </a:ext>
            </a:extLst>
          </p:cNvPr>
          <p:cNvCxnSpPr>
            <a:cxnSpLocks/>
            <a:endCxn id="39" idx="0"/>
          </p:cNvCxnSpPr>
          <p:nvPr/>
        </p:nvCxnSpPr>
        <p:spPr>
          <a:xfrm>
            <a:off x="2837304" y="2076528"/>
            <a:ext cx="0" cy="1737360"/>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135FC8D-A83C-4F02-9279-6E25D5FA85AF}"/>
              </a:ext>
            </a:extLst>
          </p:cNvPr>
          <p:cNvCxnSpPr>
            <a:cxnSpLocks/>
          </p:cNvCxnSpPr>
          <p:nvPr/>
        </p:nvCxnSpPr>
        <p:spPr>
          <a:xfrm>
            <a:off x="3633537" y="2360454"/>
            <a:ext cx="0" cy="1506808"/>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dirty="0"/>
              <a:t>MassHealth Community partners </a:t>
            </a:r>
          </a:p>
        </p:txBody>
      </p:sp>
      <p:sp>
        <p:nvSpPr>
          <p:cNvPr id="4" name="Slide Number Placeholder 3"/>
          <p:cNvSpPr>
            <a:spLocks noGrp="1"/>
          </p:cNvSpPr>
          <p:nvPr>
            <p:ph type="sldNum" sz="quarter" idx="10"/>
          </p:nvPr>
        </p:nvSpPr>
        <p:spPr/>
        <p:txBody>
          <a:bodyPr/>
          <a:lstStyle/>
          <a:p>
            <a:fld id="{FE16FE05-51A1-41C7-A92E-97A082AD623A}" type="slidenum">
              <a:rPr lang="en-US" smtClean="0"/>
              <a:pPr/>
              <a:t>32</a:t>
            </a:fld>
            <a:endParaRPr lang="en-US" dirty="0"/>
          </a:p>
        </p:txBody>
      </p:sp>
      <p:sp>
        <p:nvSpPr>
          <p:cNvPr id="43" name="TextBox 42">
            <a:extLst>
              <a:ext uri="{FF2B5EF4-FFF2-40B4-BE49-F238E27FC236}">
                <a16:creationId xmlns:a16="http://schemas.microsoft.com/office/drawing/2014/main" id="{9058EC22-429C-415D-A377-3ACA4DB7B45F}"/>
              </a:ext>
            </a:extLst>
          </p:cNvPr>
          <p:cNvSpPr txBox="1"/>
          <p:nvPr/>
        </p:nvSpPr>
        <p:spPr>
          <a:xfrm>
            <a:off x="944875" y="4175958"/>
            <a:ext cx="3742050" cy="836126"/>
          </a:xfrm>
          <a:prstGeom prst="rect">
            <a:avLst/>
          </a:prstGeom>
          <a:noFill/>
        </p:spPr>
        <p:txBody>
          <a:bodyPr wrap="square" lIns="0" tIns="45720" rIns="0" bIns="45720" rtlCol="0" anchor="t" anchorCtr="1">
            <a:spAutoFit/>
          </a:bodyPr>
          <a:lstStyle/>
          <a:p>
            <a:r>
              <a:rPr lang="en-US" sz="900" b="1" dirty="0">
                <a:solidFill>
                  <a:srgbClr val="005F85"/>
                </a:solidFill>
                <a:latin typeface="+mn-lt"/>
                <a:cs typeface="Arial"/>
              </a:rPr>
              <a:t>Agreements between ACOs/MCOs and Community Partners</a:t>
            </a:r>
            <a:endParaRPr lang="en-US" sz="900" b="1" dirty="0">
              <a:solidFill>
                <a:srgbClr val="005F85"/>
              </a:solidFill>
              <a:latin typeface="+mn-lt"/>
            </a:endParaRPr>
          </a:p>
          <a:p>
            <a:pPr marL="73152" indent="-73152">
              <a:spcBef>
                <a:spcPts val="200"/>
              </a:spcBef>
              <a:buClr>
                <a:srgbClr val="005F85"/>
              </a:buClr>
              <a:buFont typeface="Wingdings" panose="05000000000000000000" pitchFamily="2" charset="2"/>
              <a:buChar char="§"/>
            </a:pPr>
            <a:r>
              <a:rPr lang="en-US" sz="900" dirty="0">
                <a:latin typeface="+mn-lt"/>
              </a:rPr>
              <a:t>Per Member Per Month payment</a:t>
            </a:r>
            <a:endParaRPr lang="en-US" sz="900" dirty="0">
              <a:latin typeface="+mn-lt"/>
              <a:ea typeface="Source Sans Pro Light"/>
            </a:endParaRPr>
          </a:p>
          <a:p>
            <a:pPr marL="73152" indent="-73152">
              <a:spcBef>
                <a:spcPts val="200"/>
              </a:spcBef>
              <a:buClr>
                <a:srgbClr val="005F85"/>
              </a:buClr>
              <a:buFont typeface="Wingdings" panose="05000000000000000000" pitchFamily="2" charset="2"/>
              <a:buChar char="§"/>
            </a:pPr>
            <a:r>
              <a:rPr lang="en-US" sz="900" dirty="0">
                <a:latin typeface="+mn-lt"/>
              </a:rPr>
              <a:t>Currently funded through time-limited Delivery System Reform Incentive Payment (DSRIP) funding; beginning in April 2023, MassHealth plans to require ACOs and MCOs to pay CPs directly</a:t>
            </a:r>
            <a:endParaRPr lang="en-US" sz="900" dirty="0">
              <a:latin typeface="+mn-lt"/>
              <a:ea typeface="Source Sans Pro Light"/>
            </a:endParaRPr>
          </a:p>
        </p:txBody>
      </p:sp>
      <p:sp>
        <p:nvSpPr>
          <p:cNvPr id="44" name="TextBox 43">
            <a:extLst>
              <a:ext uri="{FF2B5EF4-FFF2-40B4-BE49-F238E27FC236}">
                <a16:creationId xmlns:a16="http://schemas.microsoft.com/office/drawing/2014/main" id="{0E9299AA-8425-4B09-8D1C-C1FDAF939699}"/>
              </a:ext>
            </a:extLst>
          </p:cNvPr>
          <p:cNvSpPr txBox="1"/>
          <p:nvPr/>
        </p:nvSpPr>
        <p:spPr>
          <a:xfrm>
            <a:off x="690600" y="5026414"/>
            <a:ext cx="2198107" cy="438582"/>
          </a:xfrm>
          <a:prstGeom prst="rect">
            <a:avLst/>
          </a:prstGeom>
          <a:noFill/>
        </p:spPr>
        <p:txBody>
          <a:bodyPr wrap="square" lIns="0" rIns="0" rtlCol="0">
            <a:spAutoFit/>
          </a:bodyPr>
          <a:lstStyle/>
          <a:p>
            <a:pPr>
              <a:spcBef>
                <a:spcPts val="600"/>
              </a:spcBef>
            </a:pPr>
            <a:r>
              <a:rPr lang="en-US" sz="1000" b="1" dirty="0">
                <a:solidFill>
                  <a:srgbClr val="005F85"/>
                </a:solidFill>
                <a:latin typeface="+mn-lt"/>
              </a:rPr>
              <a:t>18 </a:t>
            </a:r>
            <a:r>
              <a:rPr lang="en-US" sz="900" b="1" dirty="0">
                <a:latin typeface="+mn-lt"/>
              </a:rPr>
              <a:t>BH CPs SELECTED BY THE STATE</a:t>
            </a:r>
          </a:p>
          <a:p>
            <a:pPr>
              <a:spcBef>
                <a:spcPts val="300"/>
              </a:spcBef>
            </a:pPr>
            <a:r>
              <a:rPr lang="en-US" sz="1000" b="1" dirty="0">
                <a:solidFill>
                  <a:srgbClr val="005F85"/>
                </a:solidFill>
                <a:latin typeface="+mn-lt"/>
              </a:rPr>
              <a:t>~33,589 </a:t>
            </a:r>
            <a:r>
              <a:rPr lang="en-US" sz="900" b="1" dirty="0">
                <a:latin typeface="+mn-lt"/>
              </a:rPr>
              <a:t>TOTAL MEMBERS ENROLLED</a:t>
            </a:r>
          </a:p>
        </p:txBody>
      </p:sp>
      <p:sp>
        <p:nvSpPr>
          <p:cNvPr id="45" name="TextBox 44">
            <a:extLst>
              <a:ext uri="{FF2B5EF4-FFF2-40B4-BE49-F238E27FC236}">
                <a16:creationId xmlns:a16="http://schemas.microsoft.com/office/drawing/2014/main" id="{D38552DB-6441-4853-9F0A-8BAB7A5D060D}"/>
              </a:ext>
            </a:extLst>
          </p:cNvPr>
          <p:cNvSpPr txBox="1"/>
          <p:nvPr/>
        </p:nvSpPr>
        <p:spPr>
          <a:xfrm>
            <a:off x="2993780" y="5026414"/>
            <a:ext cx="2031393" cy="438582"/>
          </a:xfrm>
          <a:prstGeom prst="rect">
            <a:avLst/>
          </a:prstGeom>
          <a:noFill/>
        </p:spPr>
        <p:txBody>
          <a:bodyPr wrap="square" lIns="0" rIns="0" rtlCol="0">
            <a:spAutoFit/>
          </a:bodyPr>
          <a:lstStyle/>
          <a:p>
            <a:pPr>
              <a:spcBef>
                <a:spcPts val="600"/>
              </a:spcBef>
            </a:pPr>
            <a:r>
              <a:rPr lang="en-US" sz="1000" b="1" dirty="0">
                <a:solidFill>
                  <a:srgbClr val="005F85"/>
                </a:solidFill>
                <a:latin typeface="+mn-lt"/>
              </a:rPr>
              <a:t>9</a:t>
            </a:r>
            <a:r>
              <a:rPr lang="en-US" sz="1000" b="1" dirty="0">
                <a:latin typeface="+mn-lt"/>
              </a:rPr>
              <a:t> </a:t>
            </a:r>
            <a:r>
              <a:rPr lang="en-US" sz="900" b="1" dirty="0">
                <a:latin typeface="+mn-lt"/>
              </a:rPr>
              <a:t>LTSS CPs SELECTED BY THE STATE</a:t>
            </a:r>
          </a:p>
          <a:p>
            <a:pPr>
              <a:spcBef>
                <a:spcPts val="300"/>
              </a:spcBef>
            </a:pPr>
            <a:r>
              <a:rPr lang="en-US" sz="1000" b="1" dirty="0">
                <a:solidFill>
                  <a:srgbClr val="005F85"/>
                </a:solidFill>
                <a:latin typeface="+mn-lt"/>
              </a:rPr>
              <a:t>~9,882 </a:t>
            </a:r>
            <a:r>
              <a:rPr lang="en-US" sz="900" b="1" dirty="0">
                <a:latin typeface="+mn-lt"/>
              </a:rPr>
              <a:t>TOTAL</a:t>
            </a:r>
            <a:r>
              <a:rPr lang="en-US" sz="900" b="1" dirty="0">
                <a:solidFill>
                  <a:schemeClr val="tx2">
                    <a:lumMod val="75000"/>
                  </a:schemeClr>
                </a:solidFill>
                <a:latin typeface="+mn-lt"/>
              </a:rPr>
              <a:t> </a:t>
            </a:r>
            <a:r>
              <a:rPr lang="en-US" sz="900" b="1" dirty="0">
                <a:latin typeface="+mn-lt"/>
              </a:rPr>
              <a:t>MEMBERS ENROLLED </a:t>
            </a:r>
          </a:p>
        </p:txBody>
      </p:sp>
      <p:sp>
        <p:nvSpPr>
          <p:cNvPr id="29" name="Rectangle 28">
            <a:extLst>
              <a:ext uri="{FF2B5EF4-FFF2-40B4-BE49-F238E27FC236}">
                <a16:creationId xmlns:a16="http://schemas.microsoft.com/office/drawing/2014/main" id="{E55B3E22-52B3-4D5F-8ADA-54E5730709F9}"/>
              </a:ext>
            </a:extLst>
          </p:cNvPr>
          <p:cNvSpPr/>
          <p:nvPr/>
        </p:nvSpPr>
        <p:spPr>
          <a:xfrm>
            <a:off x="457200" y="6076969"/>
            <a:ext cx="5478906" cy="307777"/>
          </a:xfrm>
          <a:prstGeom prst="rect">
            <a:avLst/>
          </a:prstGeom>
        </p:spPr>
        <p:txBody>
          <a:bodyPr wrap="square" lIns="0" rIns="0" anchor="b" anchorCtr="0">
            <a:spAutoFit/>
          </a:bodyPr>
          <a:lstStyle/>
          <a:p>
            <a:pPr lvl="0">
              <a:spcBef>
                <a:spcPts val="200"/>
              </a:spcBef>
            </a:pPr>
            <a:r>
              <a:rPr kumimoji="0" lang="en-US" sz="700" u="none" strike="noStrike" kern="1200" cap="small" spc="0" normalizeH="0" baseline="0" noProof="0" dirty="0">
                <a:ln>
                  <a:noFill/>
                </a:ln>
                <a:effectLst/>
                <a:uLnTx/>
                <a:uFillTx/>
                <a:latin typeface="+mn-lt"/>
              </a:rPr>
              <a:t>sources</a:t>
            </a:r>
            <a:r>
              <a:rPr lang="en-US" sz="700" dirty="0">
                <a:latin typeface="+mn-lt"/>
              </a:rPr>
              <a:t>: MassHealth. </a:t>
            </a:r>
            <a:r>
              <a:rPr lang="en-US" sz="700" dirty="0">
                <a:latin typeface="+mn-lt"/>
                <a:hlinkClick r:id="rId3">
                  <a:extLst>
                    <a:ext uri="{A12FA001-AC4F-418D-AE19-62706E023703}">
                      <ahyp:hlinkClr xmlns:ahyp="http://schemas.microsoft.com/office/drawing/2018/hyperlinkcolor" val="tx"/>
                    </a:ext>
                  </a:extLst>
                </a:hlinkClick>
              </a:rPr>
              <a:t>MassHealth Community Partners (CP) Program: Information for Providers</a:t>
            </a:r>
            <a:r>
              <a:rPr lang="en-US" sz="700" dirty="0">
                <a:latin typeface="+mn-lt"/>
              </a:rPr>
              <a:t>, CP enrollment data from Delivery System Reform Implementation Advisory Council (February 2022) referencing data from 2/5/2022. </a:t>
            </a:r>
            <a:endParaRPr kumimoji="0" lang="en-US" sz="700" u="none" strike="noStrike" kern="1200" cap="none" spc="0" normalizeH="0" baseline="0" noProof="0" dirty="0">
              <a:ln>
                <a:noFill/>
              </a:ln>
              <a:solidFill>
                <a:srgbClr val="1C1C1C"/>
              </a:solidFill>
              <a:effectLst/>
              <a:uLnTx/>
              <a:uFillTx/>
              <a:latin typeface="+mn-lt"/>
            </a:endParaRPr>
          </a:p>
        </p:txBody>
      </p:sp>
      <p:sp>
        <p:nvSpPr>
          <p:cNvPr id="30" name="Text Box 11">
            <a:extLst>
              <a:ext uri="{FF2B5EF4-FFF2-40B4-BE49-F238E27FC236}">
                <a16:creationId xmlns:a16="http://schemas.microsoft.com/office/drawing/2014/main" id="{66E0BD53-419F-43EE-B2FD-868020DD743D}"/>
              </a:ext>
            </a:extLst>
          </p:cNvPr>
          <p:cNvSpPr txBox="1">
            <a:spLocks noChangeArrowheads="1"/>
          </p:cNvSpPr>
          <p:nvPr/>
        </p:nvSpPr>
        <p:spPr bwMode="auto">
          <a:xfrm>
            <a:off x="6035040" y="1207008"/>
            <a:ext cx="2651760" cy="512064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sz="1000" dirty="0">
                <a:solidFill>
                  <a:srgbClr val="1C1C1C"/>
                </a:solidFill>
                <a:latin typeface="+mn-lt"/>
              </a:rPr>
              <a:t>MassHealth Community Partners (CPs) work with the most complex members and promote integration of care, improved member experience, and continuity and quality of care for members with complex needs.</a:t>
            </a:r>
          </a:p>
          <a:p>
            <a:r>
              <a:rPr lang="en-US" sz="1000" dirty="0">
                <a:solidFill>
                  <a:srgbClr val="1C1C1C"/>
                </a:solidFill>
                <a:latin typeface="+mn-lt"/>
                <a:cs typeface="Arial"/>
              </a:rPr>
              <a:t>ACOs and MCOs are required to partner with multiple CPs, which make available the capabilities and cultural/linguistic expertise of existing community-based organizations.</a:t>
            </a:r>
          </a:p>
          <a:p>
            <a:r>
              <a:rPr lang="en-US" sz="1000" dirty="0">
                <a:solidFill>
                  <a:srgbClr val="1C1C1C"/>
                </a:solidFill>
                <a:latin typeface="+mn-lt"/>
              </a:rPr>
              <a:t>CPs are required to </a:t>
            </a:r>
            <a:r>
              <a:rPr lang="en-US" sz="1000" dirty="0">
                <a:latin typeface="+mn-lt"/>
              </a:rPr>
              <a:t>perform outreach and engagement, participate in care teams, engage in person-centered treatment planning, coordinate services, support care transitions, provide health and wellness coaching, and facilitate access to social and community supports. </a:t>
            </a:r>
          </a:p>
          <a:p>
            <a:r>
              <a:rPr lang="en-US" sz="1000" dirty="0">
                <a:solidFill>
                  <a:srgbClr val="1C1C1C"/>
                </a:solidFill>
                <a:latin typeface="+mn-lt"/>
              </a:rPr>
              <a:t>Many CPs are also Social Service Organizations, which partner with MassHealth to deliver flexible services (see next slide).</a:t>
            </a:r>
          </a:p>
        </p:txBody>
      </p:sp>
      <p:cxnSp>
        <p:nvCxnSpPr>
          <p:cNvPr id="31" name="Connector: Elbow 30">
            <a:extLst>
              <a:ext uri="{FF2B5EF4-FFF2-40B4-BE49-F238E27FC236}">
                <a16:creationId xmlns:a16="http://schemas.microsoft.com/office/drawing/2014/main" id="{BD5FA942-81C1-4C7F-AE03-FC5BA850908E}"/>
              </a:ext>
            </a:extLst>
          </p:cNvPr>
          <p:cNvCxnSpPr>
            <a:cxnSpLocks/>
            <a:endCxn id="36" idx="1"/>
          </p:cNvCxnSpPr>
          <p:nvPr/>
        </p:nvCxnSpPr>
        <p:spPr>
          <a:xfrm rot="16200000" flipH="1">
            <a:off x="3480271" y="2759731"/>
            <a:ext cx="640080" cy="196526"/>
          </a:xfrm>
          <a:prstGeom prst="bentConnector2">
            <a:avLst/>
          </a:prstGeom>
          <a:ln w="1270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11BE4DD-6E1D-4EB8-8A7A-F3CF695F3107}"/>
              </a:ext>
            </a:extLst>
          </p:cNvPr>
          <p:cNvCxnSpPr>
            <a:cxnSpLocks/>
          </p:cNvCxnSpPr>
          <p:nvPr/>
        </p:nvCxnSpPr>
        <p:spPr>
          <a:xfrm>
            <a:off x="2713323" y="1713875"/>
            <a:ext cx="0" cy="351049"/>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pic>
        <p:nvPicPr>
          <p:cNvPr id="33" name="Picture 2" descr="Image result for MASShealth logo">
            <a:extLst>
              <a:ext uri="{FF2B5EF4-FFF2-40B4-BE49-F238E27FC236}">
                <a16:creationId xmlns:a16="http://schemas.microsoft.com/office/drawing/2014/main" id="{0FEFC100-382D-4C0E-8E4D-00D3BB22F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352" y="1267420"/>
            <a:ext cx="1280160" cy="638968"/>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Connector 34">
            <a:extLst>
              <a:ext uri="{FF2B5EF4-FFF2-40B4-BE49-F238E27FC236}">
                <a16:creationId xmlns:a16="http://schemas.microsoft.com/office/drawing/2014/main" id="{5D0E03B9-EA2E-430F-B61B-C4BE0E3051D1}"/>
              </a:ext>
            </a:extLst>
          </p:cNvPr>
          <p:cNvCxnSpPr>
            <a:cxnSpLocks/>
          </p:cNvCxnSpPr>
          <p:nvPr/>
        </p:nvCxnSpPr>
        <p:spPr>
          <a:xfrm flipV="1">
            <a:off x="1426674" y="2070379"/>
            <a:ext cx="2800511" cy="11604"/>
          </a:xfrm>
          <a:prstGeom prst="line">
            <a:avLst/>
          </a:prstGeom>
          <a:ln w="12700">
            <a:solidFill>
              <a:srgbClr val="005F85"/>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AA2EA282-D681-44F0-AA7D-9C3E409EFE9C}"/>
              </a:ext>
            </a:extLst>
          </p:cNvPr>
          <p:cNvSpPr/>
          <p:nvPr/>
        </p:nvSpPr>
        <p:spPr>
          <a:xfrm>
            <a:off x="3898574" y="2878180"/>
            <a:ext cx="962676" cy="599707"/>
          </a:xfrm>
          <a:prstGeom prst="rect">
            <a:avLst/>
          </a:prstGeom>
          <a:solidFill>
            <a:schemeClr val="accent3">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bg1"/>
                </a:solidFill>
              </a:rPr>
              <a:t>MCO-</a:t>
            </a:r>
          </a:p>
          <a:p>
            <a:pPr algn="ctr"/>
            <a:r>
              <a:rPr lang="en-US" sz="900" b="1" dirty="0">
                <a:solidFill>
                  <a:schemeClr val="bg1"/>
                </a:solidFill>
              </a:rPr>
              <a:t>ADMINISTERED </a:t>
            </a:r>
          </a:p>
          <a:p>
            <a:pPr algn="ctr"/>
            <a:r>
              <a:rPr lang="en-US" sz="900" b="1" dirty="0">
                <a:solidFill>
                  <a:schemeClr val="bg1"/>
                </a:solidFill>
              </a:rPr>
              <a:t>ACO</a:t>
            </a:r>
          </a:p>
        </p:txBody>
      </p:sp>
      <p:sp>
        <p:nvSpPr>
          <p:cNvPr id="39" name="Rectangle 38">
            <a:extLst>
              <a:ext uri="{FF2B5EF4-FFF2-40B4-BE49-F238E27FC236}">
                <a16:creationId xmlns:a16="http://schemas.microsoft.com/office/drawing/2014/main" id="{5E700996-9140-4958-963F-CA4358F682DA}"/>
              </a:ext>
            </a:extLst>
          </p:cNvPr>
          <p:cNvSpPr/>
          <p:nvPr/>
        </p:nvSpPr>
        <p:spPr>
          <a:xfrm>
            <a:off x="2266746" y="2295476"/>
            <a:ext cx="1141116" cy="437896"/>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bg1"/>
                </a:solidFill>
              </a:rPr>
              <a:t>PRIMARY CARE </a:t>
            </a:r>
          </a:p>
          <a:p>
            <a:pPr algn="ctr"/>
            <a:r>
              <a:rPr lang="en-US" sz="900" b="1" dirty="0">
                <a:solidFill>
                  <a:schemeClr val="bg1"/>
                </a:solidFill>
              </a:rPr>
              <a:t>ACO</a:t>
            </a:r>
          </a:p>
        </p:txBody>
      </p:sp>
      <p:sp>
        <p:nvSpPr>
          <p:cNvPr id="42" name="Rectangle 41">
            <a:extLst>
              <a:ext uri="{FF2B5EF4-FFF2-40B4-BE49-F238E27FC236}">
                <a16:creationId xmlns:a16="http://schemas.microsoft.com/office/drawing/2014/main" id="{735DBC98-CCF8-47D9-8EA3-A9492614D40F}"/>
              </a:ext>
            </a:extLst>
          </p:cNvPr>
          <p:cNvSpPr/>
          <p:nvPr/>
        </p:nvSpPr>
        <p:spPr>
          <a:xfrm>
            <a:off x="770549" y="2295476"/>
            <a:ext cx="1310937" cy="437896"/>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tx1"/>
                </a:solidFill>
              </a:rPr>
              <a:t>ACCOUNTABLE CARE </a:t>
            </a:r>
          </a:p>
          <a:p>
            <a:pPr algn="ctr"/>
            <a:r>
              <a:rPr lang="en-US" sz="900" b="1" dirty="0">
                <a:solidFill>
                  <a:schemeClr val="tx1"/>
                </a:solidFill>
              </a:rPr>
              <a:t>PARTNERSHIP PLAN</a:t>
            </a:r>
          </a:p>
        </p:txBody>
      </p:sp>
      <p:sp>
        <p:nvSpPr>
          <p:cNvPr id="46" name="Rectangle 45">
            <a:extLst>
              <a:ext uri="{FF2B5EF4-FFF2-40B4-BE49-F238E27FC236}">
                <a16:creationId xmlns:a16="http://schemas.microsoft.com/office/drawing/2014/main" id="{A98B5DB7-72E9-4460-9ED9-C45F7BF5F041}"/>
              </a:ext>
            </a:extLst>
          </p:cNvPr>
          <p:cNvSpPr/>
          <p:nvPr/>
        </p:nvSpPr>
        <p:spPr>
          <a:xfrm>
            <a:off x="3593121" y="2282314"/>
            <a:ext cx="1268128" cy="451058"/>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bg1"/>
                </a:solidFill>
              </a:rPr>
              <a:t>MCO</a:t>
            </a:r>
          </a:p>
        </p:txBody>
      </p:sp>
      <p:cxnSp>
        <p:nvCxnSpPr>
          <p:cNvPr id="49" name="Straight Connector 48">
            <a:extLst>
              <a:ext uri="{FF2B5EF4-FFF2-40B4-BE49-F238E27FC236}">
                <a16:creationId xmlns:a16="http://schemas.microsoft.com/office/drawing/2014/main" id="{F2FDDAFF-F68B-49D5-9A82-FE07FAD4B86C}"/>
              </a:ext>
            </a:extLst>
          </p:cNvPr>
          <p:cNvCxnSpPr>
            <a:cxnSpLocks/>
            <a:endCxn id="46" idx="0"/>
          </p:cNvCxnSpPr>
          <p:nvPr/>
        </p:nvCxnSpPr>
        <p:spPr>
          <a:xfrm>
            <a:off x="4227185" y="2076528"/>
            <a:ext cx="0" cy="205786"/>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83002BF9-5D9E-413B-B1DD-BFD8A240EB6A}"/>
              </a:ext>
            </a:extLst>
          </p:cNvPr>
          <p:cNvSpPr/>
          <p:nvPr/>
        </p:nvSpPr>
        <p:spPr>
          <a:xfrm>
            <a:off x="770549" y="3702249"/>
            <a:ext cx="4090700" cy="395210"/>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rgbClr val="000000"/>
                </a:solidFill>
              </a:rPr>
              <a:t>Behavioral Health Community Partners and </a:t>
            </a:r>
          </a:p>
          <a:p>
            <a:pPr algn="ctr"/>
            <a:r>
              <a:rPr lang="en-US" sz="900" b="1" dirty="0">
                <a:solidFill>
                  <a:srgbClr val="000000"/>
                </a:solidFill>
              </a:rPr>
              <a:t>LTSS Community Partners</a:t>
            </a:r>
          </a:p>
        </p:txBody>
      </p:sp>
    </p:spTree>
    <p:extLst>
      <p:ext uri="{BB962C8B-B14F-4D97-AF65-F5344CB8AC3E}">
        <p14:creationId xmlns:p14="http://schemas.microsoft.com/office/powerpoint/2010/main" val="2313705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320"/>
            <a:ext cx="8229600" cy="822960"/>
          </a:xfrm>
        </p:spPr>
        <p:txBody>
          <a:bodyPr/>
          <a:lstStyle/>
          <a:p>
            <a:r>
              <a:rPr lang="en-US" dirty="0"/>
              <a:t>Flexible Services Program</a:t>
            </a:r>
          </a:p>
        </p:txBody>
      </p:sp>
      <p:sp>
        <p:nvSpPr>
          <p:cNvPr id="4" name="Slide Number Placeholder 3"/>
          <p:cNvSpPr>
            <a:spLocks noGrp="1"/>
          </p:cNvSpPr>
          <p:nvPr>
            <p:ph type="sldNum" sz="quarter" idx="10"/>
          </p:nvPr>
        </p:nvSpPr>
        <p:spPr/>
        <p:txBody>
          <a:bodyPr/>
          <a:lstStyle/>
          <a:p>
            <a:fld id="{FE16FE05-51A1-41C7-A92E-97A082AD623A}" type="slidenum">
              <a:rPr lang="en-US" smtClean="0"/>
              <a:pPr/>
              <a:t>33</a:t>
            </a:fld>
            <a:endParaRPr lang="en-US" dirty="0"/>
          </a:p>
        </p:txBody>
      </p:sp>
      <p:sp>
        <p:nvSpPr>
          <p:cNvPr id="44" name="TextBox 43">
            <a:extLst>
              <a:ext uri="{FF2B5EF4-FFF2-40B4-BE49-F238E27FC236}">
                <a16:creationId xmlns:a16="http://schemas.microsoft.com/office/drawing/2014/main" id="{B0E9E145-D5D6-4274-ADBB-C4842FD7ED94}"/>
              </a:ext>
            </a:extLst>
          </p:cNvPr>
          <p:cNvSpPr txBox="1"/>
          <p:nvPr/>
        </p:nvSpPr>
        <p:spPr>
          <a:xfrm>
            <a:off x="597505" y="4833245"/>
            <a:ext cx="2511456" cy="1331134"/>
          </a:xfrm>
          <a:prstGeom prst="rect">
            <a:avLst/>
          </a:prstGeom>
          <a:noFill/>
        </p:spPr>
        <p:txBody>
          <a:bodyPr wrap="square" lIns="0" rIns="0" rtlCol="0">
            <a:spAutoFit/>
          </a:bodyPr>
          <a:lstStyle/>
          <a:p>
            <a:pPr>
              <a:spcBef>
                <a:spcPts val="600"/>
              </a:spcBef>
            </a:pPr>
            <a:r>
              <a:rPr lang="en-US" sz="1000" b="1" dirty="0">
                <a:solidFill>
                  <a:srgbClr val="005F85"/>
                </a:solidFill>
                <a:latin typeface="+mn-lt"/>
              </a:rPr>
              <a:t>87 </a:t>
            </a:r>
            <a:r>
              <a:rPr lang="en-US" sz="900" b="1" dirty="0">
                <a:latin typeface="+mn-lt"/>
              </a:rPr>
              <a:t>FSPs APPROVED BY THE STATE</a:t>
            </a:r>
          </a:p>
          <a:p>
            <a:pPr marL="171450" indent="-117475">
              <a:spcBef>
                <a:spcPts val="600"/>
              </a:spcBef>
              <a:buFont typeface="Wingdings" panose="05000000000000000000" pitchFamily="2" charset="2"/>
              <a:buChar char="§"/>
            </a:pPr>
            <a:r>
              <a:rPr lang="en-US" sz="1000" b="1" dirty="0">
                <a:solidFill>
                  <a:srgbClr val="005F85"/>
                </a:solidFill>
                <a:latin typeface="+mn-lt"/>
              </a:rPr>
              <a:t>43 </a:t>
            </a:r>
            <a:r>
              <a:rPr lang="en-US" sz="900" b="1" dirty="0">
                <a:latin typeface="+mn-lt"/>
              </a:rPr>
              <a:t>NUTRITION FSPs</a:t>
            </a:r>
          </a:p>
          <a:p>
            <a:pPr marL="171450" indent="-117475">
              <a:spcBef>
                <a:spcPts val="600"/>
              </a:spcBef>
              <a:buFont typeface="Wingdings" panose="05000000000000000000" pitchFamily="2" charset="2"/>
              <a:buChar char="§"/>
            </a:pPr>
            <a:r>
              <a:rPr lang="en-US" sz="1000" b="1" dirty="0">
                <a:solidFill>
                  <a:srgbClr val="005F85"/>
                </a:solidFill>
                <a:latin typeface="+mn-lt"/>
              </a:rPr>
              <a:t>42 </a:t>
            </a:r>
            <a:r>
              <a:rPr lang="en-US" sz="900" b="1" dirty="0">
                <a:latin typeface="+mn-lt"/>
              </a:rPr>
              <a:t>HOUSING FSPs</a:t>
            </a:r>
          </a:p>
          <a:p>
            <a:pPr marL="171450" indent="-117475">
              <a:spcBef>
                <a:spcPts val="600"/>
              </a:spcBef>
              <a:buFont typeface="Wingdings" panose="05000000000000000000" pitchFamily="2" charset="2"/>
              <a:buChar char="§"/>
            </a:pPr>
            <a:r>
              <a:rPr lang="en-US" sz="1000" b="1" dirty="0">
                <a:solidFill>
                  <a:srgbClr val="005F85"/>
                </a:solidFill>
                <a:latin typeface="+mn-lt"/>
              </a:rPr>
              <a:t>2 </a:t>
            </a:r>
            <a:r>
              <a:rPr lang="en-US" sz="900" b="1" dirty="0">
                <a:latin typeface="+mn-lt"/>
              </a:rPr>
              <a:t>JOINT NUTRITION/HOUSING FSPs</a:t>
            </a:r>
          </a:p>
          <a:p>
            <a:pPr>
              <a:spcBef>
                <a:spcPts val="600"/>
              </a:spcBef>
            </a:pPr>
            <a:endParaRPr lang="en-US" sz="900" b="1" dirty="0">
              <a:latin typeface="+mn-lt"/>
            </a:endParaRPr>
          </a:p>
          <a:p>
            <a:pPr>
              <a:spcBef>
                <a:spcPts val="300"/>
              </a:spcBef>
            </a:pPr>
            <a:r>
              <a:rPr lang="en-US" sz="900" b="1" dirty="0">
                <a:latin typeface="+mn-lt"/>
              </a:rPr>
              <a:t> </a:t>
            </a:r>
          </a:p>
        </p:txBody>
      </p:sp>
      <p:sp>
        <p:nvSpPr>
          <p:cNvPr id="52" name="TextBox 51">
            <a:extLst>
              <a:ext uri="{FF2B5EF4-FFF2-40B4-BE49-F238E27FC236}">
                <a16:creationId xmlns:a16="http://schemas.microsoft.com/office/drawing/2014/main" id="{76349B8B-C13F-4886-B466-FEF03A34EF8A}"/>
              </a:ext>
            </a:extLst>
          </p:cNvPr>
          <p:cNvSpPr txBox="1"/>
          <p:nvPr/>
        </p:nvSpPr>
        <p:spPr>
          <a:xfrm>
            <a:off x="3015991" y="4833245"/>
            <a:ext cx="2511456" cy="423193"/>
          </a:xfrm>
          <a:prstGeom prst="rect">
            <a:avLst/>
          </a:prstGeom>
          <a:noFill/>
        </p:spPr>
        <p:txBody>
          <a:bodyPr wrap="square" lIns="0" rIns="0" rtlCol="0">
            <a:spAutoFit/>
          </a:bodyPr>
          <a:lstStyle/>
          <a:p>
            <a:pPr>
              <a:spcBef>
                <a:spcPts val="600"/>
              </a:spcBef>
            </a:pPr>
            <a:r>
              <a:rPr lang="en-US" sz="1000" b="1" dirty="0">
                <a:solidFill>
                  <a:srgbClr val="005F85"/>
                </a:solidFill>
                <a:latin typeface="+mn-lt"/>
              </a:rPr>
              <a:t>ALL </a:t>
            </a:r>
            <a:r>
              <a:rPr lang="en-US" sz="900" b="1" dirty="0">
                <a:latin typeface="+mn-lt"/>
              </a:rPr>
              <a:t>ACOs HAVE AN APPROVED FSP</a:t>
            </a:r>
          </a:p>
          <a:p>
            <a:pPr>
              <a:spcBef>
                <a:spcPts val="300"/>
              </a:spcBef>
            </a:pPr>
            <a:r>
              <a:rPr lang="en-US" sz="900" b="1" dirty="0">
                <a:latin typeface="+mn-lt"/>
              </a:rPr>
              <a:t> </a:t>
            </a:r>
          </a:p>
        </p:txBody>
      </p:sp>
      <p:sp>
        <p:nvSpPr>
          <p:cNvPr id="26" name="Rectangle 25">
            <a:extLst>
              <a:ext uri="{FF2B5EF4-FFF2-40B4-BE49-F238E27FC236}">
                <a16:creationId xmlns:a16="http://schemas.microsoft.com/office/drawing/2014/main" id="{CD779A13-3BC6-4FD5-8369-1014B4BD91A5}"/>
              </a:ext>
            </a:extLst>
          </p:cNvPr>
          <p:cNvSpPr/>
          <p:nvPr/>
        </p:nvSpPr>
        <p:spPr>
          <a:xfrm>
            <a:off x="457200" y="6076969"/>
            <a:ext cx="5478906" cy="307777"/>
          </a:xfrm>
          <a:prstGeom prst="rect">
            <a:avLst/>
          </a:prstGeom>
        </p:spPr>
        <p:txBody>
          <a:bodyPr wrap="square" lIns="0" rIns="0" anchor="b" anchorCtr="0">
            <a:spAutoFit/>
          </a:bodyPr>
          <a:lstStyle/>
          <a:p>
            <a:pPr lvl="0">
              <a:spcBef>
                <a:spcPts val="200"/>
              </a:spcBef>
            </a:pPr>
            <a:r>
              <a:rPr kumimoji="0" lang="en-US" sz="700" u="none" strike="noStrike" kern="1200" cap="small" spc="0" normalizeH="0" baseline="0" noProof="0" dirty="0">
                <a:ln>
                  <a:noFill/>
                </a:ln>
                <a:effectLst/>
                <a:uLnTx/>
                <a:uFillTx/>
                <a:latin typeface="+mn-lt"/>
              </a:rPr>
              <a:t>sources</a:t>
            </a:r>
            <a:r>
              <a:rPr lang="en-US" sz="700" dirty="0">
                <a:latin typeface="+mn-lt"/>
              </a:rPr>
              <a:t>: MassHealth. </a:t>
            </a:r>
            <a:r>
              <a:rPr lang="en-US" sz="700" dirty="0">
                <a:latin typeface="+mn-lt"/>
                <a:hlinkClick r:id="rId3">
                  <a:extLst>
                    <a:ext uri="{A12FA001-AC4F-418D-AE19-62706E023703}">
                      <ahyp:hlinkClr xmlns:ahyp="http://schemas.microsoft.com/office/drawing/2018/hyperlinkcolor" val="tx"/>
                    </a:ext>
                  </a:extLst>
                </a:hlinkClick>
              </a:rPr>
              <a:t>MassHealth Care Organization Flexible Services</a:t>
            </a:r>
            <a:r>
              <a:rPr lang="en-US" sz="700" dirty="0">
                <a:latin typeface="+mn-lt"/>
              </a:rPr>
              <a:t> (October 2019).FSP data from Delivery System Reform Implementation Advisory Council (February 2022) referencing data from 2/5/2022. </a:t>
            </a:r>
            <a:endParaRPr kumimoji="0" lang="en-US" sz="700" u="none" strike="noStrike" kern="1200" cap="none" spc="0" normalizeH="0" baseline="0" noProof="0" dirty="0">
              <a:ln>
                <a:noFill/>
              </a:ln>
              <a:effectLst/>
              <a:uLnTx/>
              <a:uFillTx/>
              <a:latin typeface="+mn-lt"/>
            </a:endParaRPr>
          </a:p>
        </p:txBody>
      </p:sp>
      <p:sp>
        <p:nvSpPr>
          <p:cNvPr id="28" name="Text Box 11">
            <a:extLst>
              <a:ext uri="{FF2B5EF4-FFF2-40B4-BE49-F238E27FC236}">
                <a16:creationId xmlns:a16="http://schemas.microsoft.com/office/drawing/2014/main" id="{59A1A04C-29FD-4402-99A9-6AF082D8BABF}"/>
              </a:ext>
            </a:extLst>
          </p:cNvPr>
          <p:cNvSpPr txBox="1">
            <a:spLocks noChangeArrowheads="1"/>
          </p:cNvSpPr>
          <p:nvPr/>
        </p:nvSpPr>
        <p:spPr bwMode="auto">
          <a:xfrm>
            <a:off x="6035040" y="1207008"/>
            <a:ext cx="2651760" cy="512064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sz="1000" dirty="0">
                <a:solidFill>
                  <a:srgbClr val="1C1C1C"/>
                </a:solidFill>
                <a:latin typeface="+mn-lt"/>
                <a:cs typeface="Arial"/>
              </a:rPr>
              <a:t>MassHealth launched its Flexible Services Program (FSP) in January 2020. The FSP provides certain ACO members with services to address their tenancy and nutrition needs; these services are not typically covered by MassHealth. The goal of this program is to try to address certain social needs known to impact health and to potentially reduce an ACO’s total cost of care.</a:t>
            </a:r>
          </a:p>
          <a:p>
            <a:r>
              <a:rPr lang="en-US" sz="1000" dirty="0">
                <a:latin typeface="+mn-lt"/>
                <a:ea typeface="Source Sans Pro Light"/>
                <a:cs typeface="Arial"/>
              </a:rPr>
              <a:t>ACOs can design specific FSPs to serve members’ housing needs, nutrition needs, or both.  Examples of housing (“tenancy”) supports include housing application assistance, first month’s rent, and security deposit. Examples of nutrition assistance includes SNAP application assistance and home-delivered meals. ACOs can partner with Social Service Organizations to provide these services, or they can provide these services directly to their members themselves. </a:t>
            </a:r>
          </a:p>
          <a:p>
            <a:r>
              <a:rPr lang="en-US" sz="1000" dirty="0">
                <a:solidFill>
                  <a:srgbClr val="1C1C1C"/>
                </a:solidFill>
                <a:latin typeface="+mn-lt"/>
                <a:cs typeface="Arial"/>
              </a:rPr>
              <a:t>MassHealth stipulates general eligibility criteria for FSP, including 1) behavioral or complex physical health needs and 2) housing- or nutrition-related risk factors. Each ACO further narrows the eligibility for their programs. Because the dollars for FSPs are limited, not every eligible member will receive FSP services. </a:t>
            </a:r>
          </a:p>
        </p:txBody>
      </p:sp>
      <p:cxnSp>
        <p:nvCxnSpPr>
          <p:cNvPr id="29" name="Straight Connector 28">
            <a:extLst>
              <a:ext uri="{FF2B5EF4-FFF2-40B4-BE49-F238E27FC236}">
                <a16:creationId xmlns:a16="http://schemas.microsoft.com/office/drawing/2014/main" id="{E0F6E041-38A2-43CF-AA3C-F1A2101AC6B5}"/>
              </a:ext>
            </a:extLst>
          </p:cNvPr>
          <p:cNvCxnSpPr>
            <a:cxnSpLocks/>
          </p:cNvCxnSpPr>
          <p:nvPr/>
        </p:nvCxnSpPr>
        <p:spPr>
          <a:xfrm>
            <a:off x="4379912" y="3178033"/>
            <a:ext cx="0" cy="635855"/>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381D2D1-7BEA-47CA-A911-122FC13E8BCA}"/>
              </a:ext>
            </a:extLst>
          </p:cNvPr>
          <p:cNvCxnSpPr>
            <a:cxnSpLocks/>
            <a:endCxn id="46" idx="0"/>
          </p:cNvCxnSpPr>
          <p:nvPr/>
        </p:nvCxnSpPr>
        <p:spPr>
          <a:xfrm flipH="1">
            <a:off x="1426018" y="2076528"/>
            <a:ext cx="0" cy="1737360"/>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B719766-2197-4856-810E-030B8256E89B}"/>
              </a:ext>
            </a:extLst>
          </p:cNvPr>
          <p:cNvCxnSpPr>
            <a:cxnSpLocks/>
            <a:endCxn id="45" idx="0"/>
          </p:cNvCxnSpPr>
          <p:nvPr/>
        </p:nvCxnSpPr>
        <p:spPr>
          <a:xfrm>
            <a:off x="2837304" y="2076528"/>
            <a:ext cx="0" cy="1737360"/>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2D1C05D-07E7-4A3D-A22E-D2EACB529CCC}"/>
              </a:ext>
            </a:extLst>
          </p:cNvPr>
          <p:cNvSpPr txBox="1"/>
          <p:nvPr/>
        </p:nvSpPr>
        <p:spPr>
          <a:xfrm>
            <a:off x="635624" y="4175958"/>
            <a:ext cx="4360550" cy="230832"/>
          </a:xfrm>
          <a:prstGeom prst="rect">
            <a:avLst/>
          </a:prstGeom>
          <a:noFill/>
        </p:spPr>
        <p:txBody>
          <a:bodyPr wrap="square" lIns="0" tIns="45720" rIns="0" bIns="45720" rtlCol="0" anchor="t" anchorCtr="1">
            <a:spAutoFit/>
          </a:bodyPr>
          <a:lstStyle/>
          <a:p>
            <a:r>
              <a:rPr lang="en-US" sz="900" b="1" dirty="0">
                <a:solidFill>
                  <a:srgbClr val="005F85"/>
                </a:solidFill>
                <a:latin typeface="+mn-lt"/>
                <a:cs typeface="Arial"/>
              </a:rPr>
              <a:t>Partnerships between ACOs and Social Service Organizations to provide FSP</a:t>
            </a:r>
          </a:p>
        </p:txBody>
      </p:sp>
      <p:cxnSp>
        <p:nvCxnSpPr>
          <p:cNvPr id="34" name="Connector: Elbow 33">
            <a:extLst>
              <a:ext uri="{FF2B5EF4-FFF2-40B4-BE49-F238E27FC236}">
                <a16:creationId xmlns:a16="http://schemas.microsoft.com/office/drawing/2014/main" id="{B4E72654-974F-4590-9D6A-9D7E36DDD375}"/>
              </a:ext>
            </a:extLst>
          </p:cNvPr>
          <p:cNvCxnSpPr>
            <a:cxnSpLocks/>
            <a:endCxn id="42" idx="1"/>
          </p:cNvCxnSpPr>
          <p:nvPr/>
        </p:nvCxnSpPr>
        <p:spPr>
          <a:xfrm rot="16200000" flipH="1">
            <a:off x="3480271" y="2759731"/>
            <a:ext cx="640080" cy="196526"/>
          </a:xfrm>
          <a:prstGeom prst="bentConnector2">
            <a:avLst/>
          </a:prstGeom>
          <a:ln w="1270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94A7494-961C-4978-9784-9D0E2163D68B}"/>
              </a:ext>
            </a:extLst>
          </p:cNvPr>
          <p:cNvCxnSpPr>
            <a:cxnSpLocks/>
          </p:cNvCxnSpPr>
          <p:nvPr/>
        </p:nvCxnSpPr>
        <p:spPr>
          <a:xfrm>
            <a:off x="2713323" y="1713875"/>
            <a:ext cx="0" cy="351049"/>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pic>
        <p:nvPicPr>
          <p:cNvPr id="36" name="Picture 2" descr="Image result for MASShealth logo">
            <a:extLst>
              <a:ext uri="{FF2B5EF4-FFF2-40B4-BE49-F238E27FC236}">
                <a16:creationId xmlns:a16="http://schemas.microsoft.com/office/drawing/2014/main" id="{47CFF9C9-C683-4954-9719-483ABDAA14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352" y="1267420"/>
            <a:ext cx="1280160" cy="638968"/>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Connector 38">
            <a:extLst>
              <a:ext uri="{FF2B5EF4-FFF2-40B4-BE49-F238E27FC236}">
                <a16:creationId xmlns:a16="http://schemas.microsoft.com/office/drawing/2014/main" id="{AD2CF517-9269-4500-8E78-F6D8965D9A49}"/>
              </a:ext>
            </a:extLst>
          </p:cNvPr>
          <p:cNvCxnSpPr>
            <a:cxnSpLocks/>
          </p:cNvCxnSpPr>
          <p:nvPr/>
        </p:nvCxnSpPr>
        <p:spPr>
          <a:xfrm flipV="1">
            <a:off x="1426674" y="2070379"/>
            <a:ext cx="2800511" cy="11604"/>
          </a:xfrm>
          <a:prstGeom prst="line">
            <a:avLst/>
          </a:prstGeom>
          <a:ln w="12700">
            <a:solidFill>
              <a:srgbClr val="005F85"/>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9685364B-E26E-4274-8AB0-E3FC92928268}"/>
              </a:ext>
            </a:extLst>
          </p:cNvPr>
          <p:cNvSpPr/>
          <p:nvPr/>
        </p:nvSpPr>
        <p:spPr>
          <a:xfrm>
            <a:off x="3898574" y="2878180"/>
            <a:ext cx="962676" cy="599707"/>
          </a:xfrm>
          <a:prstGeom prst="rect">
            <a:avLst/>
          </a:prstGeom>
          <a:solidFill>
            <a:schemeClr val="accent3">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bg1"/>
                </a:solidFill>
              </a:rPr>
              <a:t>MCO-</a:t>
            </a:r>
          </a:p>
          <a:p>
            <a:pPr algn="ctr"/>
            <a:r>
              <a:rPr lang="en-US" sz="900" b="1" dirty="0">
                <a:solidFill>
                  <a:schemeClr val="bg1"/>
                </a:solidFill>
              </a:rPr>
              <a:t>ADMINISTERED </a:t>
            </a:r>
          </a:p>
          <a:p>
            <a:pPr algn="ctr"/>
            <a:r>
              <a:rPr lang="en-US" sz="900" b="1" dirty="0">
                <a:solidFill>
                  <a:schemeClr val="bg1"/>
                </a:solidFill>
              </a:rPr>
              <a:t>ACO</a:t>
            </a:r>
          </a:p>
        </p:txBody>
      </p:sp>
      <p:sp>
        <p:nvSpPr>
          <p:cNvPr id="45" name="Rectangle 44">
            <a:extLst>
              <a:ext uri="{FF2B5EF4-FFF2-40B4-BE49-F238E27FC236}">
                <a16:creationId xmlns:a16="http://schemas.microsoft.com/office/drawing/2014/main" id="{B9F2B95A-E065-400C-ADB4-EF487774C0A9}"/>
              </a:ext>
            </a:extLst>
          </p:cNvPr>
          <p:cNvSpPr/>
          <p:nvPr/>
        </p:nvSpPr>
        <p:spPr>
          <a:xfrm>
            <a:off x="2266746" y="2295476"/>
            <a:ext cx="1141116" cy="437896"/>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bg1"/>
                </a:solidFill>
              </a:rPr>
              <a:t>PRIMARY CARE </a:t>
            </a:r>
          </a:p>
          <a:p>
            <a:pPr algn="ctr"/>
            <a:r>
              <a:rPr lang="en-US" sz="900" b="1" dirty="0">
                <a:solidFill>
                  <a:schemeClr val="bg1"/>
                </a:solidFill>
              </a:rPr>
              <a:t>ACO</a:t>
            </a:r>
          </a:p>
        </p:txBody>
      </p:sp>
      <p:sp>
        <p:nvSpPr>
          <p:cNvPr id="46" name="Rectangle 45">
            <a:extLst>
              <a:ext uri="{FF2B5EF4-FFF2-40B4-BE49-F238E27FC236}">
                <a16:creationId xmlns:a16="http://schemas.microsoft.com/office/drawing/2014/main" id="{AC678673-EBDA-43E4-8D30-61B461428107}"/>
              </a:ext>
            </a:extLst>
          </p:cNvPr>
          <p:cNvSpPr/>
          <p:nvPr/>
        </p:nvSpPr>
        <p:spPr>
          <a:xfrm>
            <a:off x="770549" y="2295476"/>
            <a:ext cx="1310937" cy="437896"/>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tx1"/>
                </a:solidFill>
              </a:rPr>
              <a:t>ACCOUNTABLE CARE </a:t>
            </a:r>
          </a:p>
          <a:p>
            <a:pPr algn="ctr"/>
            <a:r>
              <a:rPr lang="en-US" sz="900" b="1" dirty="0">
                <a:solidFill>
                  <a:schemeClr val="tx1"/>
                </a:solidFill>
              </a:rPr>
              <a:t>PARTNERSHIP PLAN</a:t>
            </a:r>
          </a:p>
        </p:txBody>
      </p:sp>
      <p:sp>
        <p:nvSpPr>
          <p:cNvPr id="49" name="Rectangle 48">
            <a:extLst>
              <a:ext uri="{FF2B5EF4-FFF2-40B4-BE49-F238E27FC236}">
                <a16:creationId xmlns:a16="http://schemas.microsoft.com/office/drawing/2014/main" id="{C0C32C7E-6005-42E4-9956-FD54B7FECAFD}"/>
              </a:ext>
            </a:extLst>
          </p:cNvPr>
          <p:cNvSpPr/>
          <p:nvPr/>
        </p:nvSpPr>
        <p:spPr>
          <a:xfrm>
            <a:off x="3593121" y="2282314"/>
            <a:ext cx="1268128" cy="451058"/>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bg1"/>
                </a:solidFill>
              </a:rPr>
              <a:t>MCO</a:t>
            </a:r>
          </a:p>
        </p:txBody>
      </p:sp>
      <p:cxnSp>
        <p:nvCxnSpPr>
          <p:cNvPr id="53" name="Straight Connector 52">
            <a:extLst>
              <a:ext uri="{FF2B5EF4-FFF2-40B4-BE49-F238E27FC236}">
                <a16:creationId xmlns:a16="http://schemas.microsoft.com/office/drawing/2014/main" id="{46DC04D0-0CDF-425C-B0A5-2FE3A75AADAD}"/>
              </a:ext>
            </a:extLst>
          </p:cNvPr>
          <p:cNvCxnSpPr>
            <a:cxnSpLocks/>
            <a:endCxn id="49" idx="0"/>
          </p:cNvCxnSpPr>
          <p:nvPr/>
        </p:nvCxnSpPr>
        <p:spPr>
          <a:xfrm>
            <a:off x="4227185" y="2076528"/>
            <a:ext cx="0" cy="205786"/>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3198D95D-8D29-469A-8817-9E583DA24B9F}"/>
              </a:ext>
            </a:extLst>
          </p:cNvPr>
          <p:cNvSpPr/>
          <p:nvPr/>
        </p:nvSpPr>
        <p:spPr>
          <a:xfrm>
            <a:off x="770549" y="3702249"/>
            <a:ext cx="4090700" cy="395210"/>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900" b="1" dirty="0">
                <a:solidFill>
                  <a:schemeClr val="bg1"/>
                </a:solidFill>
              </a:rPr>
              <a:t>Social Service Organizations</a:t>
            </a:r>
          </a:p>
        </p:txBody>
      </p:sp>
    </p:spTree>
    <p:extLst>
      <p:ext uri="{BB962C8B-B14F-4D97-AF65-F5344CB8AC3E}">
        <p14:creationId xmlns:p14="http://schemas.microsoft.com/office/powerpoint/2010/main" val="2619803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CBB7C1-78A0-4218-807D-829A229D1DD3}"/>
              </a:ext>
            </a:extLst>
          </p:cNvPr>
          <p:cNvSpPr>
            <a:spLocks noGrp="1"/>
          </p:cNvSpPr>
          <p:nvPr>
            <p:ph type="title"/>
          </p:nvPr>
        </p:nvSpPr>
        <p:spPr>
          <a:xfrm>
            <a:off x="457200" y="274320"/>
            <a:ext cx="8229600" cy="822960"/>
          </a:xfrm>
        </p:spPr>
        <p:txBody>
          <a:bodyPr/>
          <a:lstStyle/>
          <a:p>
            <a:r>
              <a:rPr lang="en-US" dirty="0" err="1"/>
              <a:t>cms</a:t>
            </a:r>
            <a:r>
              <a:rPr lang="en-US" dirty="0"/>
              <a:t> recently approved masshealth’s LATEST 1115 DEMONSTRATION waiver  extension</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BD7153A-5758-40C4-8129-301D4A48CA78}" type="slidenum">
              <a:rPr lang="en-US" smtClean="0"/>
              <a:pPr/>
              <a:t>34</a:t>
            </a:fld>
            <a:endParaRPr lang="en-US" dirty="0"/>
          </a:p>
        </p:txBody>
      </p:sp>
      <p:graphicFrame>
        <p:nvGraphicFramePr>
          <p:cNvPr id="12" name="Table 11">
            <a:extLst>
              <a:ext uri="{FF2B5EF4-FFF2-40B4-BE49-F238E27FC236}">
                <a16:creationId xmlns:a16="http://schemas.microsoft.com/office/drawing/2014/main" id="{BF07809E-7967-490F-B436-4FDF37DEC1D3}"/>
              </a:ext>
            </a:extLst>
          </p:cNvPr>
          <p:cNvGraphicFramePr>
            <a:graphicFrameLocks noGrp="1"/>
          </p:cNvGraphicFramePr>
          <p:nvPr>
            <p:extLst>
              <p:ext uri="{D42A27DB-BD31-4B8C-83A1-F6EECF244321}">
                <p14:modId xmlns:p14="http://schemas.microsoft.com/office/powerpoint/2010/main" val="3916366489"/>
              </p:ext>
            </p:extLst>
          </p:nvPr>
        </p:nvGraphicFramePr>
        <p:xfrm>
          <a:off x="457199" y="1695006"/>
          <a:ext cx="8112108" cy="3964432"/>
        </p:xfrm>
        <a:graphic>
          <a:graphicData uri="http://schemas.openxmlformats.org/drawingml/2006/table">
            <a:tbl>
              <a:tblPr firstRow="1" bandRow="1">
                <a:tableStyleId>{5C22544A-7EE6-4342-B048-85BDC9FD1C3A}</a:tableStyleId>
              </a:tblPr>
              <a:tblGrid>
                <a:gridCol w="1436988">
                  <a:extLst>
                    <a:ext uri="{9D8B030D-6E8A-4147-A177-3AD203B41FA5}">
                      <a16:colId xmlns:a16="http://schemas.microsoft.com/office/drawing/2014/main" val="20000"/>
                    </a:ext>
                  </a:extLst>
                </a:gridCol>
                <a:gridCol w="6675120">
                  <a:extLst>
                    <a:ext uri="{9D8B030D-6E8A-4147-A177-3AD203B41FA5}">
                      <a16:colId xmlns:a16="http://schemas.microsoft.com/office/drawing/2014/main" val="20001"/>
                    </a:ext>
                  </a:extLst>
                </a:gridCol>
              </a:tblGrid>
              <a:tr h="433618">
                <a:tc>
                  <a:txBody>
                    <a:bodyPr/>
                    <a:lstStyle/>
                    <a:p>
                      <a:pPr>
                        <a:lnSpc>
                          <a:spcPct val="100000"/>
                        </a:lnSpc>
                        <a:spcBef>
                          <a:spcPts val="200"/>
                        </a:spcBef>
                        <a:spcAft>
                          <a:spcPts val="100"/>
                        </a:spcAft>
                      </a:pPr>
                      <a:r>
                        <a:rPr lang="en-US" sz="1000" b="1" i="0" cap="all" baseline="0" dirty="0">
                          <a:solidFill>
                            <a:srgbClr val="FFFFFF"/>
                          </a:solidFill>
                          <a:latin typeface="+mn-lt"/>
                        </a:rPr>
                        <a:t>Continue and refine programs from previous demonstrations</a:t>
                      </a:r>
                    </a:p>
                  </a:txBody>
                  <a:tcPr marT="101600" marB="101600">
                    <a:lnL w="12700" cmpd="sng">
                      <a:noFill/>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115570" marR="0" lvl="0" indent="-115570" algn="l" defTabSz="914400" rtl="0" eaLnBrk="1" fontAlgn="auto" latinLnBrk="0" hangingPunct="1">
                        <a:lnSpc>
                          <a:spcPct val="100000"/>
                        </a:lnSpc>
                        <a:spcBef>
                          <a:spcPts val="200"/>
                        </a:spcBef>
                        <a:spcAft>
                          <a:spcPts val="0"/>
                        </a:spcAft>
                        <a:buClr>
                          <a:schemeClr val="accent5"/>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Continue and build on major elements from current waiver: the ACO program; Flexible Services Programs; and the Behavioral Health and Long-Term Services and Supports Community Partners (CP) programs</a:t>
                      </a:r>
                    </a:p>
                    <a:p>
                      <a:pPr marL="115570" marR="0" lvl="0" indent="-115570" algn="l" defTabSz="914400" rtl="0" eaLnBrk="1" fontAlgn="auto" latinLnBrk="0" hangingPunct="1">
                        <a:lnSpc>
                          <a:spcPct val="100000"/>
                        </a:lnSpc>
                        <a:spcBef>
                          <a:spcPts val="200"/>
                        </a:spcBef>
                        <a:spcAft>
                          <a:spcPts val="0"/>
                        </a:spcAft>
                        <a:buClr>
                          <a:schemeClr val="accent5"/>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Sunset the Model C (MCO-administered) ACO program</a:t>
                      </a:r>
                    </a:p>
                  </a:txBody>
                  <a:tcPr marT="64008" marB="64008">
                    <a:lnL w="28575" cap="flat" cmpd="sng" algn="ctr">
                      <a:solidFill>
                        <a:schemeClr val="bg1"/>
                      </a:solidFill>
                      <a:prstDash val="solid"/>
                      <a:round/>
                      <a:headEnd type="none" w="med" len="med"/>
                      <a:tailEnd type="none" w="med" len="med"/>
                    </a:lnL>
                    <a:lnR w="12700" cmpd="sng">
                      <a:noFill/>
                    </a:lnR>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7315919"/>
                  </a:ext>
                </a:extLst>
              </a:tr>
              <a:tr h="394167">
                <a:tc>
                  <a:txBody>
                    <a:bodyPr/>
                    <a:lstStyle/>
                    <a:p>
                      <a:pPr>
                        <a:lnSpc>
                          <a:spcPct val="100000"/>
                        </a:lnSpc>
                        <a:spcBef>
                          <a:spcPts val="200"/>
                        </a:spcBef>
                        <a:spcAft>
                          <a:spcPts val="100"/>
                        </a:spcAft>
                      </a:pPr>
                      <a:r>
                        <a:rPr lang="en-US" sz="1000" b="1" i="0" cap="all" baseline="0" dirty="0">
                          <a:solidFill>
                            <a:srgbClr val="FFFFFF"/>
                          </a:solidFill>
                          <a:latin typeface="+mn-lt"/>
                        </a:rPr>
                        <a:t>Invest in primary care, behavioral health integration</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115570" marR="0" lvl="0" indent="-115570" algn="l" defTabSz="914400" rtl="0" eaLnBrk="1" fontAlgn="auto" latinLnBrk="0" hangingPunct="1">
                        <a:lnSpc>
                          <a:spcPct val="100000"/>
                        </a:lnSpc>
                        <a:spcBef>
                          <a:spcPts val="200"/>
                        </a:spcBef>
                        <a:spcAft>
                          <a:spcPts val="0"/>
                        </a:spcAft>
                        <a:buClr>
                          <a:schemeClr val="accent5"/>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Invest $115 million per year to enhance primary care, including to support behavioral health integration</a:t>
                      </a:r>
                    </a:p>
                    <a:p>
                      <a:pPr marL="115570" marR="0" lvl="0" indent="-115570" algn="l" defTabSz="914400" rtl="0" eaLnBrk="1" fontAlgn="auto" latinLnBrk="0" hangingPunct="1">
                        <a:lnSpc>
                          <a:spcPct val="100000"/>
                        </a:lnSpc>
                        <a:spcBef>
                          <a:spcPts val="200"/>
                        </a:spcBef>
                        <a:spcAft>
                          <a:spcPts val="0"/>
                        </a:spcAft>
                        <a:buClr>
                          <a:schemeClr val="accent5"/>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Expand coverage for diversionary behavioral health services, which help divert members from inpatient services, to MassHealth fee-for-service members</a:t>
                      </a:r>
                    </a:p>
                    <a:p>
                      <a:pPr marL="115570" marR="0" lvl="0" indent="-115570" algn="l" defTabSz="914400" rtl="0" eaLnBrk="1" fontAlgn="auto" latinLnBrk="0" hangingPunct="1">
                        <a:lnSpc>
                          <a:spcPct val="100000"/>
                        </a:lnSpc>
                        <a:spcBef>
                          <a:spcPts val="200"/>
                        </a:spcBef>
                        <a:spcAft>
                          <a:spcPts val="0"/>
                        </a:spcAft>
                        <a:buClr>
                          <a:schemeClr val="accent5"/>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Strengthen the workforce by offering student loan forgiveness for behavioral health clinicians</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0269">
                <a:tc>
                  <a:txBody>
                    <a:bodyPr/>
                    <a:lstStyle/>
                    <a:p>
                      <a:pPr>
                        <a:lnSpc>
                          <a:spcPct val="100000"/>
                        </a:lnSpc>
                        <a:spcBef>
                          <a:spcPts val="200"/>
                        </a:spcBef>
                        <a:spcAft>
                          <a:spcPts val="100"/>
                        </a:spcAft>
                      </a:pPr>
                      <a:r>
                        <a:rPr lang="en-US" sz="1000" b="1" i="0" kern="1200" cap="all" baseline="0" dirty="0">
                          <a:solidFill>
                            <a:srgbClr val="FFFFFF"/>
                          </a:solidFill>
                          <a:latin typeface="+mn-lt"/>
                          <a:ea typeface="+mn-ea"/>
                          <a:cs typeface="+mn-cs"/>
                        </a:rPr>
                        <a:t>Advance health equity</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115570" marR="0" lvl="0" indent="-115570" algn="l" defTabSz="914400" rtl="0" eaLnBrk="1" fontAlgn="auto" latinLnBrk="0" hangingPunct="1">
                        <a:lnSpc>
                          <a:spcPct val="100000"/>
                        </a:lnSpc>
                        <a:spcBef>
                          <a:spcPts val="200"/>
                        </a:spcBef>
                        <a:spcAft>
                          <a:spcPts val="0"/>
                        </a:spcAft>
                        <a:buClr>
                          <a:schemeClr val="accent5"/>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Invest more than $2 billion dollars (over 5 years) in a new initiative to create incentives for ACO-participating hospitals to measure and reduce health care disparities</a:t>
                      </a:r>
                    </a:p>
                    <a:p>
                      <a:pPr marL="115570" marR="0" lvl="0" indent="-115570" algn="l" defTabSz="914400" rtl="0" eaLnBrk="1" fontAlgn="auto" latinLnBrk="0" hangingPunct="1">
                        <a:lnSpc>
                          <a:spcPct val="100000"/>
                        </a:lnSpc>
                        <a:spcBef>
                          <a:spcPts val="200"/>
                        </a:spcBef>
                        <a:spcAft>
                          <a:spcPts val="0"/>
                        </a:spcAft>
                        <a:buClr>
                          <a:schemeClr val="accent5"/>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Provide 12 months of continuous MassHealth eligibility after release from correctional facilities</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0269">
                <a:tc>
                  <a:txBody>
                    <a:bodyPr/>
                    <a:lstStyle/>
                    <a:p>
                      <a:pPr marL="0" marR="0" lvl="0" indent="0" algn="l" defTabSz="914400" rtl="0" eaLnBrk="1" fontAlgn="auto" latinLnBrk="0" hangingPunct="1">
                        <a:lnSpc>
                          <a:spcPct val="100000"/>
                        </a:lnSpc>
                        <a:spcBef>
                          <a:spcPts val="200"/>
                        </a:spcBef>
                        <a:spcAft>
                          <a:spcPts val="100"/>
                        </a:spcAft>
                        <a:buClrTx/>
                        <a:buSzTx/>
                        <a:buFontTx/>
                        <a:buNone/>
                        <a:tabLst/>
                        <a:defRPr/>
                      </a:pPr>
                      <a:r>
                        <a:rPr lang="en-US" sz="1000" b="1" i="0" kern="1200" cap="all" baseline="0" dirty="0">
                          <a:solidFill>
                            <a:srgbClr val="FFFFFF"/>
                          </a:solidFill>
                          <a:latin typeface="+mn-lt"/>
                          <a:ea typeface="+mn-ea"/>
                          <a:cs typeface="+mn-cs"/>
                        </a:rPr>
                        <a:t>Continue to support safety net care hospitals</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115570" marR="0" lvl="0" indent="-115570" algn="l" defTabSz="914400" rtl="0" eaLnBrk="1" fontAlgn="auto" latinLnBrk="0" hangingPunct="1">
                        <a:lnSpc>
                          <a:spcPct val="100000"/>
                        </a:lnSpc>
                        <a:spcBef>
                          <a:spcPts val="200"/>
                        </a:spcBef>
                        <a:spcAft>
                          <a:spcPts val="0"/>
                        </a:spcAft>
                        <a:buClr>
                          <a:schemeClr val="accent5"/>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Continue the structure of the Safety Net Care Pool, a key source of funding for hospitals and other facilities that treat populations with limited access to care, for delivery system innovations in those facilities, and for subsidies to people purchasing care through the Health Connector.</a:t>
                      </a:r>
                    </a:p>
                    <a:p>
                      <a:pPr marL="115570" marR="0" lvl="0" indent="-115570" algn="l" defTabSz="914400" rtl="0" eaLnBrk="1" fontAlgn="auto" latinLnBrk="0" hangingPunct="1">
                        <a:lnSpc>
                          <a:spcPct val="100000"/>
                        </a:lnSpc>
                        <a:spcBef>
                          <a:spcPts val="200"/>
                        </a:spcBef>
                        <a:spcAft>
                          <a:spcPts val="0"/>
                        </a:spcAft>
                        <a:buClr>
                          <a:schemeClr val="accent5"/>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Increase Safety Net Provider Payments from $883 million to $1.5 billion (over 5 years) as more hospitals meet existing criteria for receiving these payments</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508637"/>
                  </a:ext>
                </a:extLst>
              </a:tr>
              <a:tr h="411656">
                <a:tc>
                  <a:txBody>
                    <a:bodyPr/>
                    <a:lstStyle/>
                    <a:p>
                      <a:pPr marL="0" marR="0" lvl="0" indent="0" algn="l" defTabSz="914400" rtl="0" eaLnBrk="1" fontAlgn="auto" latinLnBrk="0" hangingPunct="1">
                        <a:lnSpc>
                          <a:spcPct val="100000"/>
                        </a:lnSpc>
                        <a:spcBef>
                          <a:spcPts val="200"/>
                        </a:spcBef>
                        <a:spcAft>
                          <a:spcPts val="100"/>
                        </a:spcAft>
                        <a:buClrTx/>
                        <a:buSzTx/>
                        <a:buFontTx/>
                        <a:buNone/>
                        <a:tabLst/>
                        <a:defRPr/>
                      </a:pPr>
                      <a:r>
                        <a:rPr lang="en-US" sz="1000" b="1" i="0" kern="1200" cap="all" baseline="0" dirty="0">
                          <a:solidFill>
                            <a:srgbClr val="FFFFFF"/>
                          </a:solidFill>
                          <a:latin typeface="+mn-lt"/>
                          <a:ea typeface="+mn-ea"/>
                          <a:cs typeface="+mn-cs"/>
                        </a:rPr>
                        <a:t>Maintain near-universal healthcare coverage</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115570" marR="0" lvl="0" indent="-115570" algn="l" defTabSz="914400" rtl="0" eaLnBrk="1" fontAlgn="auto" latinLnBrk="0" hangingPunct="1">
                        <a:lnSpc>
                          <a:spcPct val="100000"/>
                        </a:lnSpc>
                        <a:spcBef>
                          <a:spcPts val="200"/>
                        </a:spcBef>
                        <a:spcAft>
                          <a:spcPts val="0"/>
                        </a:spcAft>
                        <a:buClr>
                          <a:schemeClr val="accent5"/>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Extend eligibility to three months prior to the date of application for pregnant people and children</a:t>
                      </a:r>
                    </a:p>
                    <a:p>
                      <a:pPr marL="115570" marR="0" lvl="0" indent="-115570" algn="l" defTabSz="914400" rtl="0" eaLnBrk="1" fontAlgn="auto" latinLnBrk="0" hangingPunct="1">
                        <a:lnSpc>
                          <a:spcPct val="100000"/>
                        </a:lnSpc>
                        <a:spcBef>
                          <a:spcPts val="200"/>
                        </a:spcBef>
                        <a:spcAft>
                          <a:spcPts val="0"/>
                        </a:spcAft>
                        <a:buClr>
                          <a:schemeClr val="accent5"/>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Allow members experiencing homelessness to remain enrolled for 24 months regardless of changes in their circumstances</a:t>
                      </a:r>
                    </a:p>
                    <a:p>
                      <a:pPr marL="115570" marR="0" lvl="0" indent="-115570" algn="l" defTabSz="914400" rtl="0" eaLnBrk="1" fontAlgn="auto" latinLnBrk="0" hangingPunct="1">
                        <a:lnSpc>
                          <a:spcPct val="100000"/>
                        </a:lnSpc>
                        <a:spcBef>
                          <a:spcPts val="200"/>
                        </a:spcBef>
                        <a:spcAft>
                          <a:spcPts val="0"/>
                        </a:spcAft>
                        <a:buClr>
                          <a:schemeClr val="accent5"/>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Eliminate the one-time spend-down currently required in CommonHealth for non-working disabled adults</a:t>
                      </a:r>
                    </a:p>
                  </a:txBody>
                  <a:tcPr marT="64008" marB="64008">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2422131"/>
                  </a:ext>
                </a:extLst>
              </a:tr>
            </a:tbl>
          </a:graphicData>
        </a:graphic>
      </p:graphicFrame>
      <p:sp>
        <p:nvSpPr>
          <p:cNvPr id="9" name="Rectangle 8">
            <a:extLst>
              <a:ext uri="{FF2B5EF4-FFF2-40B4-BE49-F238E27FC236}">
                <a16:creationId xmlns:a16="http://schemas.microsoft.com/office/drawing/2014/main" id="{76A507C1-B3D1-4769-B224-78980F07DFB0}"/>
              </a:ext>
            </a:extLst>
          </p:cNvPr>
          <p:cNvSpPr/>
          <p:nvPr/>
        </p:nvSpPr>
        <p:spPr>
          <a:xfrm>
            <a:off x="457199" y="6184691"/>
            <a:ext cx="8220517" cy="200055"/>
          </a:xfrm>
          <a:prstGeom prst="rect">
            <a:avLst/>
          </a:prstGeom>
        </p:spPr>
        <p:txBody>
          <a:bodyPr wrap="square" lIns="0" tIns="45720" rIns="0" bIns="45720" anchor="b" anchorCtr="0">
            <a:spAutoFit/>
          </a:bodyPr>
          <a:lstStyle/>
          <a:p>
            <a:r>
              <a:rPr lang="en-US" sz="700" cap="small" dirty="0">
                <a:solidFill>
                  <a:srgbClr val="000000"/>
                </a:solidFill>
                <a:latin typeface="+mn-lt"/>
                <a:cs typeface="Arial"/>
              </a:rPr>
              <a:t>sources</a:t>
            </a:r>
            <a:r>
              <a:rPr lang="en-US" sz="700" dirty="0">
                <a:solidFill>
                  <a:srgbClr val="000000"/>
                </a:solidFill>
                <a:latin typeface="+mn-lt"/>
                <a:cs typeface="Arial"/>
              </a:rPr>
              <a:t>: </a:t>
            </a:r>
            <a:r>
              <a:rPr lang="en-US" sz="700" dirty="0">
                <a:solidFill>
                  <a:srgbClr val="000000"/>
                </a:solidFill>
                <a:latin typeface="+mn-lt"/>
              </a:rPr>
              <a:t>Massachusetts Executive Office of Health and Human Services. </a:t>
            </a:r>
            <a:r>
              <a:rPr lang="en-US" sz="700" dirty="0">
                <a:solidFill>
                  <a:srgbClr val="000000"/>
                </a:solidFill>
                <a:effectLst/>
                <a:latin typeface="+mn-lt"/>
                <a:hlinkClick r:id="rId3">
                  <a:extLst>
                    <a:ext uri="{A12FA001-AC4F-418D-AE19-62706E023703}">
                      <ahyp:hlinkClr xmlns:ahyp="http://schemas.microsoft.com/office/drawing/2018/hyperlinkcolor" val="tx"/>
                    </a:ext>
                  </a:extLst>
                </a:hlinkClick>
              </a:rPr>
              <a:t>1115 </a:t>
            </a:r>
            <a:r>
              <a:rPr lang="en-US" sz="700" dirty="0">
                <a:effectLst/>
                <a:latin typeface="+mn-lt"/>
                <a:hlinkClick r:id="rId3">
                  <a:extLst>
                    <a:ext uri="{A12FA001-AC4F-418D-AE19-62706E023703}">
                      <ahyp:hlinkClr xmlns:ahyp="http://schemas.microsoft.com/office/drawing/2018/hyperlinkcolor" val="tx"/>
                    </a:ext>
                  </a:extLst>
                </a:hlinkClick>
              </a:rPr>
              <a:t>MassHealth </a:t>
            </a:r>
            <a:r>
              <a:rPr lang="en-US" sz="700" dirty="0">
                <a:effectLst/>
                <a:latin typeface="+mn-lt"/>
                <a:hlinkClick r:id="rId3">
                  <a:extLst>
                    <a:ext uri="{A12FA001-AC4F-418D-AE19-62706E023703}">
                      <ahyp:hlinkClr xmlns:ahyp="http://schemas.microsoft.com/office/drawing/2018/hyperlinkcolor" val="tx"/>
                    </a:ext>
                  </a:extLst>
                </a:hlinkClick>
              </a:rPr>
              <a:t>Demonstration ("Waiver") Approval</a:t>
            </a:r>
            <a:r>
              <a:rPr lang="en-US" sz="700" dirty="0">
                <a:effectLst/>
                <a:latin typeface="+mn-lt"/>
              </a:rPr>
              <a:t>. </a:t>
            </a:r>
            <a:endParaRPr lang="en-US" sz="700" dirty="0">
              <a:latin typeface="+mn-lt"/>
              <a:ea typeface="Source Sans Pro Light"/>
            </a:endParaRPr>
          </a:p>
        </p:txBody>
      </p:sp>
      <p:sp>
        <p:nvSpPr>
          <p:cNvPr id="10" name="Content Placeholder 1">
            <a:extLst>
              <a:ext uri="{FF2B5EF4-FFF2-40B4-BE49-F238E27FC236}">
                <a16:creationId xmlns:a16="http://schemas.microsoft.com/office/drawing/2014/main" id="{C08F2536-952B-4F0E-96BD-BA792B732A3E}"/>
              </a:ext>
            </a:extLst>
          </p:cNvPr>
          <p:cNvSpPr txBox="1">
            <a:spLocks/>
          </p:cNvSpPr>
          <p:nvPr/>
        </p:nvSpPr>
        <p:spPr bwMode="auto">
          <a:xfrm>
            <a:off x="457200" y="1188720"/>
            <a:ext cx="8229600" cy="56013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400" b="0" i="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200" b="0" i="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100" b="0" i="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b="0" i="0">
                <a:solidFill>
                  <a:schemeClr val="tx1"/>
                </a:solidFill>
                <a:latin typeface="DM Sans" pitchFamily="2" charset="77"/>
                <a:cs typeface="+mn-cs"/>
              </a:defRPr>
            </a:lvl4pPr>
            <a:lvl5pPr marL="2057400" indent="-228600" algn="l" rtl="0" eaLnBrk="0" fontAlgn="base" hangingPunct="0">
              <a:spcBef>
                <a:spcPct val="20000"/>
              </a:spcBef>
              <a:spcAft>
                <a:spcPct val="0"/>
              </a:spcAft>
              <a:buClr>
                <a:schemeClr val="tx2"/>
              </a:buClr>
              <a:buChar char="»"/>
              <a:defRPr sz="1400" b="0" i="0">
                <a:solidFill>
                  <a:schemeClr val="tx1"/>
                </a:solidFill>
                <a:latin typeface="DM Sans" pitchFamily="2" charset="77"/>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000" kern="0" dirty="0"/>
              <a:t>On September 28, 2022, CMS approved Massachusetts’ request for a five-year extension of its MassHealth Section 1115 Demonstration waiver. This new waiver will be in effect from </a:t>
            </a:r>
            <a:r>
              <a:rPr lang="en-US" sz="1000" dirty="0"/>
              <a:t>October 1, 2022 through December 31, 2027, and </a:t>
            </a:r>
            <a:r>
              <a:rPr lang="en-US" sz="1000" kern="0" dirty="0"/>
              <a:t>addresses the following goals.</a:t>
            </a:r>
            <a:endParaRPr lang="en-US" sz="1000" dirty="0"/>
          </a:p>
          <a:p>
            <a:pPr marL="0" indent="0">
              <a:buFont typeface="Wingdings" pitchFamily="2" charset="2"/>
              <a:buNone/>
            </a:pPr>
            <a:endParaRPr lang="en-US" sz="1000" kern="0" dirty="0"/>
          </a:p>
        </p:txBody>
      </p:sp>
    </p:spTree>
    <p:extLst>
      <p:ext uri="{BB962C8B-B14F-4D97-AF65-F5344CB8AC3E}">
        <p14:creationId xmlns:p14="http://schemas.microsoft.com/office/powerpoint/2010/main" val="1560963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CBB7C1-78A0-4218-807D-829A229D1DD3}"/>
              </a:ext>
            </a:extLst>
          </p:cNvPr>
          <p:cNvSpPr>
            <a:spLocks noGrp="1"/>
          </p:cNvSpPr>
          <p:nvPr>
            <p:ph type="title"/>
          </p:nvPr>
        </p:nvSpPr>
        <p:spPr>
          <a:xfrm>
            <a:off x="457200" y="249789"/>
            <a:ext cx="8229600" cy="822960"/>
          </a:xfrm>
        </p:spPr>
        <p:txBody>
          <a:bodyPr/>
          <a:lstStyle/>
          <a:p>
            <a:r>
              <a:rPr lang="en-US" dirty="0" err="1">
                <a:latin typeface="+mn-lt"/>
              </a:rPr>
              <a:t>Masshealth</a:t>
            </a:r>
            <a:r>
              <a:rPr lang="en-US" dirty="0">
                <a:latin typeface="+mn-lt"/>
              </a:rPr>
              <a:t> continues to promote services that keep people out of institutional long-term care</a:t>
            </a:r>
          </a:p>
        </p:txBody>
      </p:sp>
      <p:sp>
        <p:nvSpPr>
          <p:cNvPr id="4" name="Slide Number Placeholder 3"/>
          <p:cNvSpPr>
            <a:spLocks noGrp="1"/>
          </p:cNvSpPr>
          <p:nvPr>
            <p:ph type="sldNum" sz="quarter" idx="10"/>
          </p:nvPr>
        </p:nvSpPr>
        <p:spPr>
          <a:xfrm>
            <a:off x="8747125" y="6535019"/>
            <a:ext cx="396875" cy="296863"/>
          </a:xfrm>
        </p:spPr>
        <p:txBody>
          <a:bodyPr/>
          <a:lstStyle/>
          <a:p>
            <a:fld id="{9BD7153A-5758-40C4-8129-301D4A48CA78}" type="slidenum">
              <a:rPr lang="en-US" smtClean="0"/>
              <a:pPr/>
              <a:t>35</a:t>
            </a:fld>
            <a:endParaRPr lang="en-US" dirty="0"/>
          </a:p>
        </p:txBody>
      </p:sp>
      <p:graphicFrame>
        <p:nvGraphicFramePr>
          <p:cNvPr id="12" name="Table 11">
            <a:extLst>
              <a:ext uri="{FF2B5EF4-FFF2-40B4-BE49-F238E27FC236}">
                <a16:creationId xmlns:a16="http://schemas.microsoft.com/office/drawing/2014/main" id="{BF07809E-7967-490F-B436-4FDF37DEC1D3}"/>
              </a:ext>
            </a:extLst>
          </p:cNvPr>
          <p:cNvGraphicFramePr>
            <a:graphicFrameLocks noGrp="1"/>
          </p:cNvGraphicFramePr>
          <p:nvPr>
            <p:extLst>
              <p:ext uri="{D42A27DB-BD31-4B8C-83A1-F6EECF244321}">
                <p14:modId xmlns:p14="http://schemas.microsoft.com/office/powerpoint/2010/main" val="3688561746"/>
              </p:ext>
            </p:extLst>
          </p:nvPr>
        </p:nvGraphicFramePr>
        <p:xfrm>
          <a:off x="457200" y="1207008"/>
          <a:ext cx="8229600" cy="437458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0000"/>
                    </a:ext>
                  </a:extLst>
                </a:gridCol>
                <a:gridCol w="6675120">
                  <a:extLst>
                    <a:ext uri="{9D8B030D-6E8A-4147-A177-3AD203B41FA5}">
                      <a16:colId xmlns:a16="http://schemas.microsoft.com/office/drawing/2014/main" val="20001"/>
                    </a:ext>
                  </a:extLst>
                </a:gridCol>
              </a:tblGrid>
              <a:tr h="538258">
                <a:tc>
                  <a:txBody>
                    <a:bodyPr/>
                    <a:lstStyle/>
                    <a:p>
                      <a:pPr>
                        <a:spcBef>
                          <a:spcPts val="100"/>
                        </a:spcBef>
                        <a:spcAft>
                          <a:spcPts val="100"/>
                        </a:spcAft>
                      </a:pPr>
                      <a:r>
                        <a:rPr lang="en-US" sz="1000" b="1" i="0" cap="all" baseline="0" dirty="0">
                          <a:solidFill>
                            <a:srgbClr val="FFFFFF"/>
                          </a:solidFill>
                          <a:latin typeface="+mn-lt"/>
                        </a:rPr>
                        <a:t>Issue</a:t>
                      </a:r>
                    </a:p>
                  </a:txBody>
                  <a:tcPr marT="101600" marB="101600">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95000"/>
                        </a:lnSpc>
                        <a:spcBef>
                          <a:spcPts val="100"/>
                        </a:spcBef>
                        <a:spcAft>
                          <a:spcPts val="100"/>
                        </a:spcAft>
                        <a:buClr>
                          <a:schemeClr val="tx2"/>
                        </a:buClr>
                        <a:buSzTx/>
                        <a:buFont typeface="Wingdings" pitchFamily="2" charset="2"/>
                        <a:buNone/>
                        <a:tabLst/>
                        <a:defRPr/>
                      </a:pPr>
                      <a:r>
                        <a:rPr kumimoji="0" lang="en-US" sz="1000" b="0" i="0" u="none" strike="noStrike" kern="0" cap="none" spc="0" normalizeH="0" baseline="0" dirty="0">
                          <a:ln>
                            <a:noFill/>
                          </a:ln>
                          <a:solidFill>
                            <a:schemeClr val="tx1"/>
                          </a:solidFill>
                          <a:effectLst/>
                          <a:uLnTx/>
                          <a:uFillTx/>
                          <a:latin typeface="+mn-lt"/>
                          <a:ea typeface="Source Sans Pro Light"/>
                          <a:cs typeface="+mn-cs"/>
                        </a:rPr>
                        <a:t>There is a push nationwide to provide more home and community-based services as an alternative to institutional long-term care. The tragic toll that the COVID-19 pandemic had on many nursing facilities across the country highlighted the importance of strengthening home- and community-based services.</a:t>
                      </a:r>
                      <a:r>
                        <a:rPr lang="en-US" sz="1000" b="0" i="0" kern="0" baseline="30000" dirty="0">
                          <a:solidFill>
                            <a:schemeClr val="tx1"/>
                          </a:solidFill>
                          <a:latin typeface="+mn-lt"/>
                        </a:rPr>
                        <a:t> </a:t>
                      </a:r>
                      <a:endParaRPr kumimoji="0" lang="en-US" sz="1000" b="0" i="0" u="none" strike="noStrike" kern="0" cap="none" spc="0" normalizeH="0" baseline="0" dirty="0">
                        <a:ln>
                          <a:noFill/>
                        </a:ln>
                        <a:solidFill>
                          <a:schemeClr val="tx1"/>
                        </a:solidFill>
                        <a:effectLst/>
                        <a:uLnTx/>
                        <a:uFillTx/>
                        <a:latin typeface="+mn-lt"/>
                        <a:ea typeface="Source Sans Pro Light"/>
                        <a:cs typeface="+mn-cs"/>
                      </a:endParaRPr>
                    </a:p>
                  </a:txBody>
                  <a:tcPr marT="82296" marB="82296">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4543950"/>
                  </a:ext>
                </a:extLst>
              </a:tr>
              <a:tr h="1423164">
                <a:tc>
                  <a:txBody>
                    <a:bodyPr/>
                    <a:lstStyle/>
                    <a:p>
                      <a:pPr>
                        <a:spcBef>
                          <a:spcPts val="100"/>
                        </a:spcBef>
                        <a:spcAft>
                          <a:spcPts val="100"/>
                        </a:spcAft>
                      </a:pPr>
                      <a:r>
                        <a:rPr lang="en-US" sz="1000" b="1" i="0" cap="all" baseline="0" dirty="0">
                          <a:solidFill>
                            <a:srgbClr val="FFFFFF"/>
                          </a:solidFill>
                          <a:latin typeface="+mn-lt"/>
                        </a:rPr>
                        <a:t>Past innovations</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95000"/>
                        </a:lnSpc>
                        <a:spcBef>
                          <a:spcPts val="100"/>
                        </a:spcBef>
                        <a:spcAft>
                          <a:spcPts val="800"/>
                        </a:spcAft>
                        <a:buClr>
                          <a:schemeClr val="tx2"/>
                        </a:buClr>
                        <a:buSzTx/>
                        <a:buFont typeface="Wingdings" pitchFamily="2" charset="2"/>
                        <a:buNone/>
                        <a:tabLst/>
                        <a:defRPr/>
                      </a:pPr>
                      <a:r>
                        <a:rPr lang="en-US" sz="1000" b="0" i="0" dirty="0">
                          <a:solidFill>
                            <a:schemeClr val="tx1"/>
                          </a:solidFill>
                          <a:latin typeface="+mn-lt"/>
                          <a:ea typeface="Source Sans Pro Light"/>
                        </a:rPr>
                        <a:t>Massachusetts is one of the states with the most use of Medicaid Home- and Community-Based Services (HCBS), services that keep seniors and people with disabilities in their homes and communities as opposed to in institutional long-term care. MassHealth HCBS is provided through several avenues, including a state plan personal care attendant (PCA) service and HCBS waivers offering coverage for </a:t>
                      </a:r>
                      <a:r>
                        <a:rPr kumimoji="0" lang="en-US" sz="1000" b="0" i="0" u="none" strike="noStrike" kern="0" cap="none" spc="0" normalizeH="0" baseline="0" noProof="0" dirty="0">
                          <a:ln>
                            <a:noFill/>
                          </a:ln>
                          <a:solidFill>
                            <a:schemeClr val="tx1"/>
                          </a:solidFill>
                          <a:effectLst/>
                          <a:uLnTx/>
                          <a:uFillTx/>
                          <a:latin typeface="+mn-lt"/>
                          <a:ea typeface="+mn-ea"/>
                          <a:cs typeface="+mn-cs"/>
                        </a:rPr>
                        <a:t>home health care, personal care, habilitation, respite, physical and occupational therapy, group adult care, home modification, assistive technology, and other services.</a:t>
                      </a:r>
                      <a:r>
                        <a:rPr lang="en-US" sz="1000" b="0" i="0" dirty="0">
                          <a:solidFill>
                            <a:schemeClr val="tx1"/>
                          </a:solidFill>
                          <a:latin typeface="+mn-lt"/>
                          <a:ea typeface="Source Sans Pro Light"/>
                        </a:rPr>
                        <a:t> </a:t>
                      </a:r>
                      <a:r>
                        <a:rPr lang="en-US" sz="1000" b="0" i="0" kern="0" baseline="30000" dirty="0">
                          <a:solidFill>
                            <a:schemeClr val="tx1"/>
                          </a:solidFill>
                          <a:latin typeface="+mn-lt"/>
                          <a:ea typeface="Source Sans Pro Light"/>
                        </a:rPr>
                        <a:t>1</a:t>
                      </a:r>
                      <a:endParaRPr lang="en-US" sz="1000" b="0" i="0" dirty="0">
                        <a:solidFill>
                          <a:schemeClr val="tx1"/>
                        </a:solidFill>
                        <a:latin typeface="+mn-lt"/>
                        <a:ea typeface="Source Sans Pro Light"/>
                      </a:endParaRPr>
                    </a:p>
                    <a:p>
                      <a:pPr marL="0" marR="0" lvl="0" indent="0" algn="l" defTabSz="914400" rtl="0" eaLnBrk="1" fontAlgn="auto" latinLnBrk="0" hangingPunct="1">
                        <a:lnSpc>
                          <a:spcPct val="95000"/>
                        </a:lnSpc>
                        <a:spcBef>
                          <a:spcPts val="100"/>
                        </a:spcBef>
                        <a:spcAft>
                          <a:spcPts val="100"/>
                        </a:spcAft>
                        <a:buClr>
                          <a:schemeClr val="tx2"/>
                        </a:buClr>
                        <a:buSzTx/>
                        <a:buFont typeface="Wingdings" pitchFamily="2" charset="2"/>
                        <a:buNone/>
                        <a:tabLst/>
                        <a:defRPr/>
                      </a:pPr>
                      <a:r>
                        <a:rPr lang="en-US" sz="1000" b="0" i="0" dirty="0">
                          <a:solidFill>
                            <a:schemeClr val="tx1"/>
                          </a:solidFill>
                          <a:latin typeface="+mn-lt"/>
                          <a:ea typeface="Source Sans Pro Light"/>
                        </a:rPr>
                        <a:t>More recent innovations include implementation of LTSS Community Partners (see slide 32) and the implementation of Mass Options, a service provided by the Massachusetts Executive Office of Health and Human Services, connecting individuals to aging and disability services through telephone and texting options.</a:t>
                      </a:r>
                      <a:r>
                        <a:rPr lang="en-US" sz="1000" b="0" i="0" kern="0" baseline="30000" dirty="0">
                          <a:solidFill>
                            <a:schemeClr val="tx1"/>
                          </a:solidFill>
                          <a:latin typeface="+mn-lt"/>
                          <a:ea typeface="Source Sans Pro Light"/>
                        </a:rPr>
                        <a:t>2</a:t>
                      </a:r>
                      <a:endParaRPr lang="en-US" sz="1000" b="0" i="0" dirty="0">
                        <a:solidFill>
                          <a:schemeClr val="tx1"/>
                        </a:solidFill>
                        <a:latin typeface="+mn-lt"/>
                        <a:ea typeface="Source Sans Pro Light"/>
                      </a:endParaRPr>
                    </a:p>
                  </a:txBody>
                  <a:tcPr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98266">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000" b="1" i="0" kern="1200" cap="all" baseline="0" dirty="0">
                          <a:solidFill>
                            <a:srgbClr val="FFFFFF"/>
                          </a:solidFill>
                          <a:latin typeface="+mn-lt"/>
                          <a:ea typeface="+mn-ea"/>
                          <a:cs typeface="+mn-cs"/>
                        </a:rPr>
                        <a:t>Federal opportunity</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95000"/>
                        </a:lnSpc>
                        <a:spcBef>
                          <a:spcPts val="100"/>
                        </a:spcBef>
                        <a:spcAft>
                          <a:spcPts val="100"/>
                        </a:spcAft>
                        <a:buClr>
                          <a:schemeClr val="tx2"/>
                        </a:buClr>
                        <a:buSzTx/>
                        <a:buFont typeface="Wingdings" pitchFamily="2" charset="2"/>
                        <a:buNone/>
                        <a:tabLst/>
                        <a:defRPr/>
                      </a:pPr>
                      <a:r>
                        <a:rPr kumimoji="0" lang="en-US" sz="1000" b="0" i="0" u="none" strike="noStrike" kern="0" cap="none" spc="0" normalizeH="0" baseline="0" dirty="0">
                          <a:ln>
                            <a:noFill/>
                          </a:ln>
                          <a:solidFill>
                            <a:schemeClr val="tx1"/>
                          </a:solidFill>
                          <a:effectLst/>
                          <a:uLnTx/>
                          <a:uFillTx/>
                          <a:latin typeface="+mn-lt"/>
                          <a:ea typeface="Source Sans Pro Light"/>
                          <a:cs typeface="+mn-cs"/>
                        </a:rPr>
                        <a:t>Under the American Rescue Plan Act (ARPA), states were eligible for higher rates of federal funding for HCBS through an FMAP increase from April 1, 2021 through March 31, 2022.  These additional funds may be invested in enhancing certain HCBS and behavioral health services.  Massachusetts </a:t>
                      </a:r>
                      <a:r>
                        <a:rPr lang="en-US" sz="1000" dirty="0">
                          <a:solidFill>
                            <a:schemeClr val="tx1"/>
                          </a:solidFill>
                          <a:latin typeface="+mn-lt"/>
                        </a:rPr>
                        <a:t>intends to invest the anticipated federal funding through three rounds of investment</a:t>
                      </a:r>
                      <a:r>
                        <a:rPr kumimoji="0" lang="en-US" sz="1000" b="0" i="0" u="none" strike="noStrike" kern="0" cap="none" spc="0" normalizeH="0" baseline="0" dirty="0">
                          <a:ln>
                            <a:noFill/>
                          </a:ln>
                          <a:solidFill>
                            <a:schemeClr val="tx1"/>
                          </a:solidFill>
                          <a:effectLst/>
                          <a:uLnTx/>
                          <a:uFillTx/>
                          <a:latin typeface="+mn-lt"/>
                          <a:ea typeface="Source Sans Pro Light"/>
                          <a:cs typeface="+mn-cs"/>
                        </a:rPr>
                        <a:t> </a:t>
                      </a:r>
                      <a:r>
                        <a:rPr lang="en-US" sz="1000" dirty="0">
                          <a:solidFill>
                            <a:schemeClr val="tx1"/>
                          </a:solidFill>
                          <a:latin typeface="+mn-lt"/>
                        </a:rPr>
                        <a:t>through March 2025.</a:t>
                      </a:r>
                      <a:r>
                        <a:rPr lang="en-US" sz="1000" b="0" i="0" kern="0" baseline="30000" dirty="0">
                          <a:latin typeface="+mn-lt"/>
                        </a:rPr>
                        <a:t>3</a:t>
                      </a:r>
                      <a:endParaRPr kumimoji="0" lang="en-US" sz="1000" b="0" i="0" u="none" strike="noStrike" kern="0" cap="none" spc="0" normalizeH="0" baseline="0" dirty="0">
                        <a:ln>
                          <a:noFill/>
                        </a:ln>
                        <a:solidFill>
                          <a:schemeClr val="tx1"/>
                        </a:solidFill>
                        <a:effectLst/>
                        <a:uLnTx/>
                        <a:uFillTx/>
                        <a:latin typeface="+mn-lt"/>
                        <a:ea typeface="Source Sans Pro Light"/>
                        <a:cs typeface="+mn-cs"/>
                      </a:endParaRPr>
                    </a:p>
                  </a:txBody>
                  <a:tcPr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508637"/>
                  </a:ext>
                </a:extLst>
              </a:tr>
              <a:tr h="1234496">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000" b="1" i="0" kern="1200" cap="all" baseline="0" dirty="0">
                          <a:solidFill>
                            <a:srgbClr val="FFFFFF"/>
                          </a:solidFill>
                          <a:latin typeface="+mn-lt"/>
                          <a:ea typeface="+mn-ea"/>
                          <a:cs typeface="+mn-cs"/>
                        </a:rPr>
                        <a:t>Looking  forward</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95000"/>
                        </a:lnSpc>
                        <a:spcBef>
                          <a:spcPts val="100"/>
                        </a:spcBef>
                        <a:spcAft>
                          <a:spcPts val="100"/>
                        </a:spcAft>
                        <a:buClr>
                          <a:schemeClr val="tx2"/>
                        </a:buClr>
                        <a:buSzTx/>
                        <a:buFont typeface="Wingdings" pitchFamily="2" charset="2"/>
                        <a:buNone/>
                        <a:tabLst/>
                        <a:defRPr/>
                      </a:pPr>
                      <a:r>
                        <a:rPr kumimoji="0" lang="en-US" sz="1000" b="0" i="0" u="none" strike="noStrike" kern="0" cap="none" spc="0" normalizeH="0" baseline="0" dirty="0">
                          <a:ln>
                            <a:noFill/>
                          </a:ln>
                          <a:solidFill>
                            <a:schemeClr val="tx1"/>
                          </a:solidFill>
                          <a:effectLst/>
                          <a:uLnTx/>
                          <a:uFillTx/>
                          <a:latin typeface="+mn-lt"/>
                          <a:ea typeface="Source Sans Pro Light"/>
                          <a:cs typeface="+mn-cs"/>
                        </a:rPr>
                        <a:t>In its initial spending plan, Massachusetts proposed implementing three rounds of initiatives with the ARPA funds, supporting three key structural pillars:</a:t>
                      </a:r>
                      <a:r>
                        <a:rPr kumimoji="0" lang="en-US" sz="1000" b="0" i="0" u="none" strike="noStrike" kern="0" cap="none" spc="0" normalizeH="0" baseline="30000" dirty="0">
                          <a:ln>
                            <a:noFill/>
                          </a:ln>
                          <a:solidFill>
                            <a:schemeClr val="tx1"/>
                          </a:solidFill>
                          <a:effectLst/>
                          <a:uLnTx/>
                          <a:uFillTx/>
                          <a:latin typeface="+mn-lt"/>
                          <a:ea typeface="Source Sans Pro Light"/>
                          <a:cs typeface="+mn-cs"/>
                        </a:rPr>
                        <a:t> 3</a:t>
                      </a:r>
                      <a:endParaRPr kumimoji="0" lang="en-US" sz="1000" b="0" i="0" u="none" strike="noStrike" kern="0" cap="none" spc="0" normalizeH="0" baseline="0" dirty="0">
                        <a:ln>
                          <a:noFill/>
                        </a:ln>
                        <a:solidFill>
                          <a:schemeClr val="tx1"/>
                        </a:solidFill>
                        <a:effectLst/>
                        <a:uLnTx/>
                        <a:uFillTx/>
                        <a:latin typeface="+mn-lt"/>
                        <a:ea typeface="Source Sans Pro Light"/>
                        <a:cs typeface="+mn-cs"/>
                      </a:endParaRPr>
                    </a:p>
                    <a:p>
                      <a:pPr marL="115570" marR="0" lvl="0" indent="-115570" algn="l" defTabSz="914400" rtl="0" eaLnBrk="1" fontAlgn="auto" latinLnBrk="0" hangingPunct="1">
                        <a:lnSpc>
                          <a:spcPct val="100000"/>
                        </a:lnSpc>
                        <a:spcBef>
                          <a:spcPts val="200"/>
                        </a:spcBef>
                        <a:spcAft>
                          <a:spcPts val="0"/>
                        </a:spcAft>
                        <a:buClr>
                          <a:schemeClr val="accent5"/>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Strengthening the HCBS workforce by retaining and building a high-quality network of providers</a:t>
                      </a:r>
                    </a:p>
                    <a:p>
                      <a:pPr marL="115570" marR="0" lvl="0" indent="-115570" algn="l" defTabSz="914400" rtl="0" eaLnBrk="1" fontAlgn="auto" latinLnBrk="0" hangingPunct="1">
                        <a:lnSpc>
                          <a:spcPct val="100000"/>
                        </a:lnSpc>
                        <a:spcBef>
                          <a:spcPts val="200"/>
                        </a:spcBef>
                        <a:spcAft>
                          <a:spcPts val="0"/>
                        </a:spcAft>
                        <a:buClr>
                          <a:schemeClr val="accent5"/>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Improving access to and promotion of HCBS services and supports, including navigation, transitions, and enhanced care models</a:t>
                      </a:r>
                    </a:p>
                    <a:p>
                      <a:pPr marL="115570" marR="0" lvl="0" indent="-115570" algn="l" defTabSz="914400" rtl="0" eaLnBrk="1" fontAlgn="auto" latinLnBrk="0" hangingPunct="1">
                        <a:lnSpc>
                          <a:spcPct val="100000"/>
                        </a:lnSpc>
                        <a:spcBef>
                          <a:spcPts val="200"/>
                        </a:spcBef>
                        <a:spcAft>
                          <a:spcPts val="0"/>
                        </a:spcAft>
                        <a:buClr>
                          <a:schemeClr val="accent5"/>
                        </a:buClr>
                        <a:buSzTx/>
                        <a:buFont typeface="Wingdings" panose="05000000000000000000" pitchFamily="2" charset="2"/>
                        <a:buChar char="§"/>
                        <a:tabLst/>
                        <a:defRPr/>
                      </a:pPr>
                      <a:r>
                        <a:rPr kumimoji="0" lang="en-US" sz="1000" b="0" i="0" u="none" strike="noStrike" kern="0" cap="none" spc="0" normalizeH="0" baseline="0" dirty="0">
                          <a:ln>
                            <a:noFill/>
                          </a:ln>
                          <a:solidFill>
                            <a:schemeClr val="tx1"/>
                          </a:solidFill>
                          <a:effectLst/>
                          <a:uLnTx/>
                          <a:uFillTx/>
                          <a:latin typeface="+mn-lt"/>
                          <a:ea typeface="+mn-ea"/>
                          <a:cs typeface="+mn-cs"/>
                        </a:rPr>
                        <a:t>Updating HCBS technology </a:t>
                      </a:r>
                      <a:r>
                        <a:rPr kumimoji="0" lang="en-US" sz="1000" b="0" i="0" u="none" strike="noStrike" kern="0" cap="none" spc="0" normalizeH="0" baseline="0" dirty="0">
                          <a:ln>
                            <a:noFill/>
                          </a:ln>
                          <a:solidFill>
                            <a:schemeClr val="tx1"/>
                          </a:solidFill>
                          <a:effectLst/>
                          <a:uLnTx/>
                          <a:uFillTx/>
                          <a:latin typeface="+mn-lt"/>
                          <a:ea typeface="Source Sans Pro Light"/>
                          <a:cs typeface="+mn-cs"/>
                        </a:rPr>
                        <a:t>and infrastructure, to enable more effective care coordination, access, and delivery</a:t>
                      </a:r>
                      <a:r>
                        <a:rPr kumimoji="0" lang="en-US" sz="1000" b="0" i="0" u="none" strike="noStrike" kern="0" cap="none" spc="0" normalizeH="0" baseline="30000" dirty="0">
                          <a:ln>
                            <a:noFill/>
                          </a:ln>
                          <a:solidFill>
                            <a:schemeClr val="tx1"/>
                          </a:solidFill>
                          <a:effectLst/>
                          <a:uLnTx/>
                          <a:uFillTx/>
                          <a:latin typeface="+mn-lt"/>
                          <a:ea typeface="Source Sans Pro Light"/>
                          <a:cs typeface="+mn-cs"/>
                        </a:rPr>
                        <a:t> </a:t>
                      </a:r>
                      <a:endParaRPr kumimoji="0" lang="en-US" sz="1000" b="0" i="0" u="none" strike="noStrike" kern="0" cap="none" spc="0" normalizeH="0" baseline="0" dirty="0">
                        <a:ln>
                          <a:noFill/>
                        </a:ln>
                        <a:solidFill>
                          <a:schemeClr val="tx1"/>
                        </a:solidFill>
                        <a:effectLst/>
                        <a:uLnTx/>
                        <a:uFillTx/>
                        <a:latin typeface="+mn-lt"/>
                        <a:ea typeface="Source Sans Pro Light"/>
                        <a:cs typeface="+mn-cs"/>
                      </a:endParaRPr>
                    </a:p>
                  </a:txBody>
                  <a:tcPr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2379875"/>
                  </a:ext>
                </a:extLst>
              </a:tr>
            </a:tbl>
          </a:graphicData>
        </a:graphic>
      </p:graphicFrame>
      <p:sp>
        <p:nvSpPr>
          <p:cNvPr id="6" name="Rectangle 5">
            <a:extLst>
              <a:ext uri="{FF2B5EF4-FFF2-40B4-BE49-F238E27FC236}">
                <a16:creationId xmlns:a16="http://schemas.microsoft.com/office/drawing/2014/main" id="{33963F2E-1240-4120-96FA-0BE69C0F56E5}"/>
              </a:ext>
            </a:extLst>
          </p:cNvPr>
          <p:cNvSpPr/>
          <p:nvPr/>
        </p:nvSpPr>
        <p:spPr>
          <a:xfrm>
            <a:off x="457199" y="5917952"/>
            <a:ext cx="8210550" cy="466794"/>
          </a:xfrm>
          <a:prstGeom prst="rect">
            <a:avLst/>
          </a:prstGeom>
        </p:spPr>
        <p:txBody>
          <a:bodyPr wrap="square" lIns="0" rIns="0" anchor="b" anchorCtr="0">
            <a:spAutoFit/>
          </a:bodyPr>
          <a:lstStyle/>
          <a:p>
            <a:pPr marL="45720" indent="-45720">
              <a:spcBef>
                <a:spcPts val="200"/>
              </a:spcBef>
            </a:pPr>
            <a:r>
              <a:rPr lang="en-US" sz="700" kern="0" baseline="30000" dirty="0">
                <a:solidFill>
                  <a:srgbClr val="000000"/>
                </a:solidFill>
                <a:latin typeface="+mn-lt"/>
                <a:ea typeface="Source Sans Pro Light"/>
              </a:rPr>
              <a:t>1 	</a:t>
            </a:r>
            <a:r>
              <a:rPr kumimoji="0" lang="en-US" sz="700" u="none" kern="1200" cap="none" spc="0" normalizeH="0" baseline="0" noProof="0" dirty="0">
                <a:ln>
                  <a:noFill/>
                </a:ln>
                <a:solidFill>
                  <a:srgbClr val="000000"/>
                </a:solidFill>
                <a:effectLst/>
                <a:uLnTx/>
                <a:uFillTx/>
                <a:latin typeface="+mn-lt"/>
                <a:ea typeface="+mn-ea"/>
              </a:rPr>
              <a:t>Executive Office of Health and Human Services. </a:t>
            </a:r>
            <a:r>
              <a:rPr lang="en-US" sz="700" dirty="0">
                <a:solidFill>
                  <a:srgbClr val="000000"/>
                </a:solidFill>
                <a:latin typeface="+mn-lt"/>
                <a:hlinkClick r:id="rId3">
                  <a:extLst>
                    <a:ext uri="{A12FA001-AC4F-418D-AE19-62706E023703}">
                      <ahyp:hlinkClr xmlns:ahyp="http://schemas.microsoft.com/office/drawing/2018/hyperlinkcolor" val="tx"/>
                    </a:ext>
                  </a:extLst>
                </a:hlinkClick>
              </a:rPr>
              <a:t>Home and Community Based Waivers</a:t>
            </a:r>
            <a:r>
              <a:rPr lang="en-US" sz="700" dirty="0">
                <a:solidFill>
                  <a:srgbClr val="000000"/>
                </a:solidFill>
                <a:latin typeface="+mn-lt"/>
              </a:rPr>
              <a:t>.</a:t>
            </a:r>
          </a:p>
          <a:p>
            <a:pPr marL="45720" indent="-45720">
              <a:spcBef>
                <a:spcPts val="200"/>
              </a:spcBef>
            </a:pPr>
            <a:r>
              <a:rPr lang="en-US" sz="700" kern="0" baseline="30000" dirty="0">
                <a:solidFill>
                  <a:srgbClr val="000000"/>
                </a:solidFill>
                <a:latin typeface="+mn-lt"/>
                <a:ea typeface="Source Sans Pro Light"/>
              </a:rPr>
              <a:t>2	</a:t>
            </a:r>
            <a:r>
              <a:rPr kumimoji="0" lang="en-US" sz="700" u="none" kern="1200" cap="none" spc="0" normalizeH="0" baseline="0" noProof="0" dirty="0">
                <a:ln>
                  <a:noFill/>
                </a:ln>
                <a:solidFill>
                  <a:srgbClr val="000000"/>
                </a:solidFill>
                <a:effectLst/>
                <a:uLnTx/>
                <a:uFillTx/>
                <a:latin typeface="+mn-lt"/>
                <a:ea typeface="+mn-ea"/>
              </a:rPr>
              <a:t>Executive Office of Health and Human Services. </a:t>
            </a:r>
            <a:r>
              <a:rPr lang="en-US" sz="700" dirty="0">
                <a:solidFill>
                  <a:srgbClr val="000000"/>
                </a:solidFill>
                <a:latin typeface="+mn-lt"/>
                <a:hlinkClick r:id="rId4">
                  <a:extLst>
                    <a:ext uri="{A12FA001-AC4F-418D-AE19-62706E023703}">
                      <ahyp:hlinkClr xmlns:ahyp="http://schemas.microsoft.com/office/drawing/2018/hyperlinkcolor" val="tx"/>
                    </a:ext>
                  </a:extLst>
                </a:hlinkClick>
              </a:rPr>
              <a:t>MassOptions</a:t>
            </a:r>
            <a:r>
              <a:rPr lang="en-US" sz="700" dirty="0">
                <a:solidFill>
                  <a:srgbClr val="000000"/>
                </a:solidFill>
                <a:latin typeface="+mn-lt"/>
              </a:rPr>
              <a:t>. </a:t>
            </a:r>
            <a:endParaRPr kumimoji="0" lang="en-US" sz="700" u="none" strike="noStrike" kern="1200" cap="small" spc="0" normalizeH="0" baseline="0" noProof="0" dirty="0">
              <a:ln>
                <a:noFill/>
              </a:ln>
              <a:solidFill>
                <a:srgbClr val="000000"/>
              </a:solidFill>
              <a:effectLst/>
              <a:uLnTx/>
              <a:uFillTx/>
              <a:latin typeface="+mn-lt"/>
              <a:ea typeface="+mn-ea"/>
            </a:endParaRPr>
          </a:p>
          <a:p>
            <a:pPr marL="45720" lvl="0" indent="-45720">
              <a:spcBef>
                <a:spcPts val="200"/>
              </a:spcBef>
            </a:pPr>
            <a:r>
              <a:rPr lang="en-US" sz="700" kern="0" baseline="30000" dirty="0">
                <a:solidFill>
                  <a:srgbClr val="000000"/>
                </a:solidFill>
                <a:latin typeface="+mn-lt"/>
              </a:rPr>
              <a:t>3	</a:t>
            </a:r>
            <a:r>
              <a:rPr kumimoji="0" lang="en-US" sz="700" u="none" strike="noStrike" kern="1200" cap="none" spc="0" normalizeH="0" baseline="0" noProof="0" dirty="0">
                <a:ln>
                  <a:noFill/>
                </a:ln>
                <a:solidFill>
                  <a:srgbClr val="000000"/>
                </a:solidFill>
                <a:effectLst/>
                <a:uLnTx/>
                <a:uFillTx/>
                <a:latin typeface="+mn-lt"/>
                <a:ea typeface="+mn-ea"/>
              </a:rPr>
              <a:t>Executive Office of Health and Human Services. </a:t>
            </a:r>
            <a:r>
              <a:rPr kumimoji="0" lang="en-US" sz="700" u="none" strike="noStrike" kern="1200" cap="none" spc="0" normalizeH="0" baseline="0" noProof="0" dirty="0">
                <a:ln>
                  <a:noFill/>
                </a:ln>
                <a:solidFill>
                  <a:srgbClr val="000000"/>
                </a:solidFill>
                <a:effectLst/>
                <a:uLnTx/>
                <a:uFillTx/>
                <a:latin typeface="+mn-lt"/>
                <a:ea typeface="+mn-ea"/>
                <a:hlinkClick r:id="rId5">
                  <a:extLst>
                    <a:ext uri="{A12FA001-AC4F-418D-AE19-62706E023703}">
                      <ahyp:hlinkClr xmlns:ahyp="http://schemas.microsoft.com/office/drawing/2018/hyperlinkcolor" val="tx"/>
                    </a:ext>
                  </a:extLst>
                </a:hlinkClick>
              </a:rPr>
              <a:t>Strengthening Home and Community Based Services and Behavioral Health Services Using American Rescue Plan (ARP) Funding</a:t>
            </a:r>
            <a:r>
              <a:rPr kumimoji="0" lang="en-US" sz="700" u="none" strike="noStrike" kern="1200" cap="none" spc="0" normalizeH="0" baseline="0" noProof="0" dirty="0">
                <a:ln>
                  <a:noFill/>
                </a:ln>
                <a:solidFill>
                  <a:srgbClr val="000000"/>
                </a:solidFill>
                <a:effectLst/>
                <a:uLnTx/>
                <a:uFillTx/>
                <a:latin typeface="+mn-lt"/>
                <a:ea typeface="+mn-ea"/>
              </a:rPr>
              <a:t>. </a:t>
            </a:r>
          </a:p>
        </p:txBody>
      </p:sp>
    </p:spTree>
    <p:extLst>
      <p:ext uri="{BB962C8B-B14F-4D97-AF65-F5344CB8AC3E}">
        <p14:creationId xmlns:p14="http://schemas.microsoft.com/office/powerpoint/2010/main" val="1767025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CBB7C1-78A0-4218-807D-829A229D1DD3}"/>
              </a:ext>
            </a:extLst>
          </p:cNvPr>
          <p:cNvSpPr>
            <a:spLocks noGrp="1"/>
          </p:cNvSpPr>
          <p:nvPr>
            <p:ph type="title"/>
          </p:nvPr>
        </p:nvSpPr>
        <p:spPr/>
        <p:txBody>
          <a:bodyPr/>
          <a:lstStyle/>
          <a:p>
            <a:r>
              <a:rPr lang="en-US" dirty="0" err="1">
                <a:ea typeface="Source Sans Pro Semibold"/>
              </a:rPr>
              <a:t>Masshealth</a:t>
            </a:r>
            <a:r>
              <a:rPr lang="en-US" dirty="0">
                <a:ea typeface="Source Sans Pro Semibold"/>
              </a:rPr>
              <a:t> expanded Coverage for Pregnant individuals</a:t>
            </a:r>
            <a:endParaRPr lang="en-US" dirty="0"/>
          </a:p>
        </p:txBody>
      </p:sp>
      <p:sp>
        <p:nvSpPr>
          <p:cNvPr id="4" name="Slide Number Placeholder 3"/>
          <p:cNvSpPr>
            <a:spLocks noGrp="1"/>
          </p:cNvSpPr>
          <p:nvPr>
            <p:ph type="sldNum" sz="quarter" idx="10"/>
          </p:nvPr>
        </p:nvSpPr>
        <p:spPr/>
        <p:txBody>
          <a:bodyPr/>
          <a:lstStyle/>
          <a:p>
            <a:fld id="{9BD7153A-5758-40C4-8129-301D4A48CA78}" type="slidenum">
              <a:rPr lang="en-US" smtClean="0"/>
              <a:pPr/>
              <a:t>36</a:t>
            </a:fld>
            <a:endParaRPr lang="en-US" dirty="0"/>
          </a:p>
        </p:txBody>
      </p:sp>
      <p:sp>
        <p:nvSpPr>
          <p:cNvPr id="13" name="Rectangle 12">
            <a:extLst>
              <a:ext uri="{FF2B5EF4-FFF2-40B4-BE49-F238E27FC236}">
                <a16:creationId xmlns:a16="http://schemas.microsoft.com/office/drawing/2014/main" id="{3ADA7176-944F-4A56-B644-973B0F0C9ED1}"/>
              </a:ext>
            </a:extLst>
          </p:cNvPr>
          <p:cNvSpPr/>
          <p:nvPr/>
        </p:nvSpPr>
        <p:spPr>
          <a:xfrm>
            <a:off x="457199" y="5917952"/>
            <a:ext cx="8210550" cy="466794"/>
          </a:xfrm>
          <a:prstGeom prst="rect">
            <a:avLst/>
          </a:prstGeom>
        </p:spPr>
        <p:txBody>
          <a:bodyPr wrap="square" lIns="0" rIns="0" anchor="b" anchorCtr="0">
            <a:spAutoFit/>
          </a:bodyPr>
          <a:lstStyle/>
          <a:p>
            <a:pPr marL="45720" indent="-45720">
              <a:spcBef>
                <a:spcPts val="200"/>
              </a:spcBef>
            </a:pPr>
            <a:r>
              <a:rPr lang="en-US" sz="700" baseline="30000" dirty="0">
                <a:solidFill>
                  <a:srgbClr val="000000"/>
                </a:solidFill>
                <a:latin typeface="+mn-lt"/>
                <a:cs typeface="Arial"/>
              </a:rPr>
              <a:t>1	</a:t>
            </a:r>
            <a:r>
              <a:rPr lang="en-US" sz="700" dirty="0">
                <a:solidFill>
                  <a:srgbClr val="000000"/>
                </a:solidFill>
                <a:latin typeface="+mn-lt"/>
                <a:ea typeface="Source Sans Pro Light"/>
              </a:rPr>
              <a:t>Romulus, </a:t>
            </a:r>
            <a:r>
              <a:rPr lang="en-US" sz="700" dirty="0" err="1">
                <a:solidFill>
                  <a:srgbClr val="000000"/>
                </a:solidFill>
                <a:latin typeface="+mn-lt"/>
                <a:ea typeface="Source Sans Pro Light"/>
              </a:rPr>
              <a:t>Yaminah</a:t>
            </a:r>
            <a:r>
              <a:rPr lang="en-US" sz="700" dirty="0">
                <a:solidFill>
                  <a:srgbClr val="000000"/>
                </a:solidFill>
                <a:latin typeface="+mn-lt"/>
                <a:ea typeface="Source Sans Pro Light"/>
              </a:rPr>
              <a:t>. </a:t>
            </a:r>
            <a:r>
              <a:rPr lang="en-US" sz="700" dirty="0">
                <a:solidFill>
                  <a:srgbClr val="000000"/>
                </a:solidFill>
                <a:latin typeface="+mn-lt"/>
                <a:hlinkClick r:id="rId3">
                  <a:extLst>
                    <a:ext uri="{A12FA001-AC4F-418D-AE19-62706E023703}">
                      <ahyp:hlinkClr xmlns:ahyp="http://schemas.microsoft.com/office/drawing/2018/hyperlinkcolor" val="tx"/>
                    </a:ext>
                  </a:extLst>
                </a:hlinkClick>
              </a:rPr>
              <a:t>Extending Postpartum Coverage Improves Maternal Health Outcomes</a:t>
            </a:r>
            <a:r>
              <a:rPr lang="en-US" sz="700" dirty="0">
                <a:solidFill>
                  <a:srgbClr val="000000"/>
                </a:solidFill>
                <a:latin typeface="+mn-lt"/>
              </a:rPr>
              <a:t>, Health Care For All.  </a:t>
            </a:r>
          </a:p>
          <a:p>
            <a:pPr marL="45720" indent="-45720">
              <a:spcBef>
                <a:spcPts val="200"/>
              </a:spcBef>
            </a:pPr>
            <a:r>
              <a:rPr lang="en-US" sz="700" baseline="30000" dirty="0">
                <a:solidFill>
                  <a:srgbClr val="000000"/>
                </a:solidFill>
                <a:latin typeface="+mn-lt"/>
                <a:cs typeface="Arial"/>
              </a:rPr>
              <a:t>2	</a:t>
            </a:r>
            <a:r>
              <a:rPr lang="en-US" sz="700" dirty="0">
                <a:solidFill>
                  <a:srgbClr val="000000"/>
                </a:solidFill>
                <a:latin typeface="+mn-lt"/>
                <a:cs typeface="Arial"/>
              </a:rPr>
              <a:t>US Congress (2021-2022). </a:t>
            </a:r>
            <a:r>
              <a:rPr lang="en-US" sz="700" dirty="0">
                <a:solidFill>
                  <a:srgbClr val="000000"/>
                </a:solidFill>
                <a:latin typeface="+mn-lt"/>
                <a:ea typeface="Source Sans Pro Light"/>
                <a:hlinkClick r:id="rId4">
                  <a:extLst>
                    <a:ext uri="{A12FA001-AC4F-418D-AE19-62706E023703}">
                      <ahyp:hlinkClr xmlns:ahyp="http://schemas.microsoft.com/office/drawing/2018/hyperlinkcolor" val="tx"/>
                    </a:ext>
                  </a:extLst>
                </a:hlinkClick>
              </a:rPr>
              <a:t>American Rescue Plan  Act</a:t>
            </a:r>
            <a:r>
              <a:rPr lang="en-US" sz="700" dirty="0">
                <a:solidFill>
                  <a:srgbClr val="000000"/>
                </a:solidFill>
                <a:latin typeface="+mn-lt"/>
                <a:ea typeface="Source Sans Pro Light"/>
              </a:rPr>
              <a:t>. Section 9812: Modifications To Certain Coverage Under Medicaid For Pregnant And Postpartum Women.</a:t>
            </a:r>
          </a:p>
          <a:p>
            <a:pPr marL="45720" indent="-45720">
              <a:spcBef>
                <a:spcPts val="200"/>
              </a:spcBef>
            </a:pPr>
            <a:r>
              <a:rPr lang="en-US" sz="700" kern="0" baseline="30000" dirty="0">
                <a:solidFill>
                  <a:srgbClr val="000000"/>
                </a:solidFill>
                <a:latin typeface="+mn-lt"/>
                <a:ea typeface="Source Sans Pro Light"/>
                <a:cs typeface="Arial"/>
              </a:rPr>
              <a:t>3</a:t>
            </a:r>
            <a:r>
              <a:rPr lang="en-US" sz="700" kern="0" baseline="30000" dirty="0">
                <a:solidFill>
                  <a:srgbClr val="000000"/>
                </a:solidFill>
                <a:latin typeface="+mn-lt"/>
                <a:ea typeface="Source Sans Pro Light"/>
                <a:cs typeface="+mn-cs"/>
              </a:rPr>
              <a:t>	</a:t>
            </a:r>
            <a:r>
              <a:rPr lang="en-US" sz="700" dirty="0">
                <a:solidFill>
                  <a:srgbClr val="000000"/>
                </a:solidFill>
                <a:latin typeface="+mn-lt"/>
              </a:rPr>
              <a:t>Massachusetts Executive Office of Health and Human Services. </a:t>
            </a:r>
            <a:r>
              <a:rPr lang="en-US" sz="700" dirty="0">
                <a:solidFill>
                  <a:srgbClr val="000000"/>
                </a:solidFill>
                <a:latin typeface="+mn-lt"/>
                <a:hlinkClick r:id="rId5">
                  <a:extLst>
                    <a:ext uri="{A12FA001-AC4F-418D-AE19-62706E023703}">
                      <ahyp:hlinkClr xmlns:ahyp="http://schemas.microsoft.com/office/drawing/2018/hyperlinkcolor" val="tx"/>
                    </a:ext>
                  </a:extLst>
                </a:hlinkClick>
              </a:rPr>
              <a:t>Eligibility Operations Memo 22-07 (RE: Extension of Postpartum Coverage for Eligible Individuals)</a:t>
            </a:r>
            <a:endParaRPr kumimoji="0" lang="en-US" sz="700" u="none" strike="noStrike" kern="1200" cap="none" spc="0" normalizeH="0" baseline="0" noProof="0" dirty="0">
              <a:ln>
                <a:noFill/>
              </a:ln>
              <a:solidFill>
                <a:srgbClr val="000000"/>
              </a:solidFill>
              <a:effectLst/>
              <a:uLnTx/>
              <a:uFillTx/>
              <a:latin typeface="+mn-lt"/>
              <a:ea typeface="+mn-ea"/>
            </a:endParaRPr>
          </a:p>
        </p:txBody>
      </p:sp>
      <p:graphicFrame>
        <p:nvGraphicFramePr>
          <p:cNvPr id="7" name="Table 6">
            <a:extLst>
              <a:ext uri="{FF2B5EF4-FFF2-40B4-BE49-F238E27FC236}">
                <a16:creationId xmlns:a16="http://schemas.microsoft.com/office/drawing/2014/main" id="{47955B63-7887-439A-A06C-32996BD4AD32}"/>
              </a:ext>
            </a:extLst>
          </p:cNvPr>
          <p:cNvGraphicFramePr>
            <a:graphicFrameLocks noGrp="1"/>
          </p:cNvGraphicFramePr>
          <p:nvPr>
            <p:extLst>
              <p:ext uri="{D42A27DB-BD31-4B8C-83A1-F6EECF244321}">
                <p14:modId xmlns:p14="http://schemas.microsoft.com/office/powerpoint/2010/main" val="3648395824"/>
              </p:ext>
            </p:extLst>
          </p:nvPr>
        </p:nvGraphicFramePr>
        <p:xfrm>
          <a:off x="457200" y="1207008"/>
          <a:ext cx="8229600" cy="2911096"/>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20000"/>
                    </a:ext>
                  </a:extLst>
                </a:gridCol>
                <a:gridCol w="6675120">
                  <a:extLst>
                    <a:ext uri="{9D8B030D-6E8A-4147-A177-3AD203B41FA5}">
                      <a16:colId xmlns:a16="http://schemas.microsoft.com/office/drawing/2014/main" val="20001"/>
                    </a:ext>
                  </a:extLst>
                </a:gridCol>
              </a:tblGrid>
              <a:tr h="0">
                <a:tc>
                  <a:txBody>
                    <a:bodyPr/>
                    <a:lstStyle/>
                    <a:p>
                      <a:pPr>
                        <a:spcBef>
                          <a:spcPts val="100"/>
                        </a:spcBef>
                        <a:spcAft>
                          <a:spcPts val="100"/>
                        </a:spcAft>
                      </a:pPr>
                      <a:r>
                        <a:rPr lang="en-US" sz="1000" b="1" i="0" cap="all" baseline="0" dirty="0">
                          <a:solidFill>
                            <a:srgbClr val="FFFFFF"/>
                          </a:solidFill>
                          <a:latin typeface="+mn-lt"/>
                        </a:rPr>
                        <a:t>Issue</a:t>
                      </a:r>
                    </a:p>
                  </a:txBody>
                  <a:tcPr marT="182880" marB="182880">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95000"/>
                        </a:lnSpc>
                        <a:spcBef>
                          <a:spcPts val="100"/>
                        </a:spcBef>
                        <a:spcAft>
                          <a:spcPts val="100"/>
                        </a:spcAft>
                        <a:buClr>
                          <a:schemeClr val="tx2"/>
                        </a:buClr>
                        <a:buSzTx/>
                        <a:buFont typeface="Wingdings" pitchFamily="2" charset="2"/>
                        <a:buNone/>
                        <a:tabLst/>
                        <a:defRPr/>
                      </a:pPr>
                      <a:r>
                        <a:rPr kumimoji="0" lang="en-US" sz="1000" b="0" i="0" u="none" strike="noStrike" kern="0" cap="none" spc="0" normalizeH="0" baseline="0" dirty="0">
                          <a:ln>
                            <a:noFill/>
                          </a:ln>
                          <a:solidFill>
                            <a:schemeClr val="tx1"/>
                          </a:solidFill>
                          <a:effectLst/>
                          <a:uLnTx/>
                          <a:uFillTx/>
                          <a:latin typeface="+mn-lt"/>
                          <a:ea typeface="Source Sans Pro Light"/>
                          <a:cs typeface="+mn-cs"/>
                        </a:rPr>
                        <a:t>Citing concern about maternal health outcomes nationwide, as well as significant racial inequities in maternal mortality and morbidity, experts have been calling for extended Medicaid coverage for postpartum individuals.</a:t>
                      </a:r>
                      <a:r>
                        <a:rPr kumimoji="0" lang="en-US" sz="1000" b="0" i="0" u="none" strike="noStrike" kern="0" cap="none" spc="0" normalizeH="0" baseline="30000" dirty="0">
                          <a:ln>
                            <a:noFill/>
                          </a:ln>
                          <a:solidFill>
                            <a:schemeClr val="tx1"/>
                          </a:solidFill>
                          <a:effectLst/>
                          <a:uLnTx/>
                          <a:uFillTx/>
                          <a:latin typeface="+mn-lt"/>
                          <a:cs typeface="+mn-cs"/>
                        </a:rPr>
                        <a:t>1</a:t>
                      </a:r>
                      <a:endParaRPr kumimoji="0" lang="en-US" sz="1000" b="0" i="0" u="none" strike="noStrike" kern="0" cap="none" spc="0" normalizeH="0" baseline="30000" noProof="0" dirty="0">
                        <a:ln>
                          <a:noFill/>
                        </a:ln>
                        <a:solidFill>
                          <a:schemeClr val="tx1"/>
                        </a:solidFill>
                        <a:effectLst/>
                        <a:uLnTx/>
                        <a:uFillTx/>
                        <a:latin typeface="+mn-lt"/>
                        <a:ea typeface="Source Sans Pro Light"/>
                        <a:cs typeface="+mn-cs"/>
                      </a:endParaRPr>
                    </a:p>
                  </a:txBody>
                  <a:tcPr marT="182880" marB="182880">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4543950"/>
                  </a:ext>
                </a:extLst>
              </a:tr>
              <a:tr h="0">
                <a:tc>
                  <a:txBody>
                    <a:bodyPr/>
                    <a:lstStyle/>
                    <a:p>
                      <a:pPr>
                        <a:spcBef>
                          <a:spcPts val="100"/>
                        </a:spcBef>
                        <a:spcAft>
                          <a:spcPts val="100"/>
                        </a:spcAft>
                      </a:pPr>
                      <a:r>
                        <a:rPr lang="en-US" sz="1000" b="1" i="0" cap="all" baseline="0" dirty="0">
                          <a:solidFill>
                            <a:srgbClr val="FFFFFF"/>
                          </a:solidFill>
                          <a:latin typeface="+mn-lt"/>
                        </a:rPr>
                        <a:t>Previous coverage</a:t>
                      </a:r>
                    </a:p>
                  </a:txBody>
                  <a:tcPr marT="182880" marB="18288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95000"/>
                        </a:lnSpc>
                        <a:spcBef>
                          <a:spcPts val="100"/>
                        </a:spcBef>
                        <a:spcAft>
                          <a:spcPts val="100"/>
                        </a:spcAft>
                        <a:buClr>
                          <a:schemeClr val="tx2"/>
                        </a:buClr>
                        <a:buSzTx/>
                        <a:buFont typeface="Wingdings" pitchFamily="2" charset="2"/>
                        <a:buNone/>
                        <a:tabLst/>
                        <a:defRPr/>
                      </a:pPr>
                      <a:r>
                        <a:rPr kumimoji="0" lang="en-US" sz="1000" b="0" i="0" u="none" strike="noStrike" kern="0" cap="none" spc="0" normalizeH="0" baseline="0" dirty="0">
                          <a:ln>
                            <a:noFill/>
                          </a:ln>
                          <a:solidFill>
                            <a:schemeClr val="tx1"/>
                          </a:solidFill>
                          <a:effectLst/>
                          <a:uLnTx/>
                          <a:uFillTx/>
                          <a:latin typeface="+mn-lt"/>
                          <a:ea typeface="Source Sans Pro Light"/>
                          <a:cs typeface="+mn-cs"/>
                        </a:rPr>
                        <a:t>Prior to April 2022, Medicaid eligibility based on pregnancy covered individuals at a higher income level than many other eligibility categories. Individuals who are pregnant and who have income up to 200% FPL were eligible for MassHealth coverage during their pregnancy and for 2-3 months postpartum.  </a:t>
                      </a:r>
                    </a:p>
                  </a:txBody>
                  <a:tcPr marT="182880" marB="182880">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000" b="1" i="0" kern="1200" cap="all" baseline="0" dirty="0">
                          <a:solidFill>
                            <a:srgbClr val="FFFFFF"/>
                          </a:solidFill>
                          <a:latin typeface="+mn-lt"/>
                          <a:ea typeface="+mn-ea"/>
                          <a:cs typeface="+mn-cs"/>
                        </a:rPr>
                        <a:t>Federal response</a:t>
                      </a:r>
                    </a:p>
                  </a:txBody>
                  <a:tcPr marT="182880" marB="18288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95000"/>
                        </a:lnSpc>
                        <a:spcBef>
                          <a:spcPts val="100"/>
                        </a:spcBef>
                        <a:spcAft>
                          <a:spcPts val="100"/>
                        </a:spcAft>
                        <a:buClr>
                          <a:schemeClr val="tx2"/>
                        </a:buClr>
                        <a:buSzTx/>
                        <a:buFont typeface="Wingdings" pitchFamily="2" charset="2"/>
                        <a:buNone/>
                        <a:tabLst/>
                        <a:defRPr/>
                      </a:pPr>
                      <a:r>
                        <a:rPr kumimoji="0" lang="en-US" sz="1000" b="0" i="0" u="none" strike="noStrike" kern="0" cap="none" spc="0" normalizeH="0" baseline="0" dirty="0">
                          <a:ln>
                            <a:noFill/>
                          </a:ln>
                          <a:solidFill>
                            <a:schemeClr val="tx1"/>
                          </a:solidFill>
                          <a:effectLst/>
                          <a:uLnTx/>
                          <a:uFillTx/>
                          <a:latin typeface="+mn-lt"/>
                          <a:ea typeface="Source Sans Pro Light"/>
                          <a:cs typeface="+mn-cs"/>
                        </a:rPr>
                        <a:t>Starting in April 2022, the American Rescue Plan Act allows states to expand coverage for pregnant people for one year postpartum. This option is available to states for five years.</a:t>
                      </a:r>
                      <a:r>
                        <a:rPr kumimoji="0" lang="en-US" sz="1000" b="0" i="0" u="none" strike="noStrike" kern="0" cap="none" spc="0" normalizeH="0" baseline="30000" dirty="0">
                          <a:ln>
                            <a:noFill/>
                          </a:ln>
                          <a:solidFill>
                            <a:schemeClr val="tx1"/>
                          </a:solidFill>
                          <a:effectLst/>
                          <a:uLnTx/>
                          <a:uFillTx/>
                          <a:latin typeface="+mn-lt"/>
                          <a:cs typeface="+mn-cs"/>
                        </a:rPr>
                        <a:t>2</a:t>
                      </a:r>
                      <a:endParaRPr kumimoji="0" lang="en-US" sz="1000" b="0" i="0" u="none" strike="noStrike" kern="0" cap="none" spc="0" normalizeH="0" baseline="30000" dirty="0">
                        <a:ln>
                          <a:noFill/>
                        </a:ln>
                        <a:solidFill>
                          <a:schemeClr val="tx1"/>
                        </a:solidFill>
                        <a:effectLst/>
                        <a:uLnTx/>
                        <a:uFillTx/>
                        <a:latin typeface="+mn-lt"/>
                        <a:ea typeface="Source Sans Pro Light"/>
                        <a:cs typeface="+mn-cs"/>
                      </a:endParaRPr>
                    </a:p>
                  </a:txBody>
                  <a:tcPr marT="182880" marB="182880">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508637"/>
                  </a:ext>
                </a:extLst>
              </a:tr>
              <a:tr h="0">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000" b="1" i="0" kern="1200" cap="all" baseline="0" dirty="0">
                          <a:solidFill>
                            <a:srgbClr val="FFFFFF"/>
                          </a:solidFill>
                          <a:latin typeface="+mn-lt"/>
                          <a:ea typeface="+mn-ea"/>
                          <a:cs typeface="+mn-cs"/>
                        </a:rPr>
                        <a:t>Looking  forward</a:t>
                      </a:r>
                    </a:p>
                  </a:txBody>
                  <a:tcPr marT="182880" marB="18288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95000"/>
                        </a:lnSpc>
                        <a:spcBef>
                          <a:spcPts val="100"/>
                        </a:spcBef>
                        <a:spcAft>
                          <a:spcPts val="100"/>
                        </a:spcAft>
                        <a:buClr>
                          <a:schemeClr val="tx2"/>
                        </a:buClr>
                        <a:buSzTx/>
                        <a:buFont typeface="Wingdings" pitchFamily="2" charset="2"/>
                        <a:buNone/>
                        <a:tabLst/>
                        <a:defRPr/>
                      </a:pPr>
                      <a:r>
                        <a:rPr kumimoji="0" lang="en-US" sz="1000" b="0" i="0" u="none" strike="noStrike" kern="0" cap="none" spc="0" normalizeH="0" baseline="0" dirty="0">
                          <a:ln>
                            <a:noFill/>
                          </a:ln>
                          <a:solidFill>
                            <a:schemeClr val="tx1"/>
                          </a:solidFill>
                          <a:effectLst/>
                          <a:uLnTx/>
                          <a:uFillTx/>
                          <a:latin typeface="+mn-lt"/>
                          <a:ea typeface="Source Sans Pro Light"/>
                          <a:cs typeface="+mn-cs"/>
                        </a:rPr>
                        <a:t>In 2022, Massachusetts took up the option to extend postpartum MassHealth coverage from 60 days to 12 months regardless of immigration status. This option became effective on April 1, 2022.</a:t>
                      </a:r>
                      <a:r>
                        <a:rPr kumimoji="0" lang="en-US" sz="1000" b="0" i="0" u="none" strike="noStrike" kern="0" cap="none" spc="0" normalizeH="0" baseline="30000" dirty="0">
                          <a:ln>
                            <a:noFill/>
                          </a:ln>
                          <a:solidFill>
                            <a:schemeClr val="tx1"/>
                          </a:solidFill>
                          <a:effectLst/>
                          <a:uLnTx/>
                          <a:uFillTx/>
                          <a:latin typeface="+mn-lt"/>
                          <a:ea typeface="Source Sans Pro Light"/>
                          <a:cs typeface="+mn-cs"/>
                        </a:rPr>
                        <a:t>3</a:t>
                      </a:r>
                    </a:p>
                  </a:txBody>
                  <a:tcPr marT="182880" marB="182880">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2379875"/>
                  </a:ext>
                </a:extLst>
              </a:tr>
            </a:tbl>
          </a:graphicData>
        </a:graphic>
      </p:graphicFrame>
    </p:spTree>
    <p:extLst>
      <p:ext uri="{BB962C8B-B14F-4D97-AF65-F5344CB8AC3E}">
        <p14:creationId xmlns:p14="http://schemas.microsoft.com/office/powerpoint/2010/main" val="503200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a:extLst>
              <a:ext uri="{FF2B5EF4-FFF2-40B4-BE49-F238E27FC236}">
                <a16:creationId xmlns:a16="http://schemas.microsoft.com/office/drawing/2014/main" id="{DACF4184-5CC6-49E5-995B-62888EBF51E5}"/>
              </a:ext>
            </a:extLst>
          </p:cNvPr>
          <p:cNvSpPr/>
          <p:nvPr/>
        </p:nvSpPr>
        <p:spPr>
          <a:xfrm>
            <a:off x="1079861" y="3117312"/>
            <a:ext cx="4846320" cy="498321"/>
          </a:xfrm>
          <a:custGeom>
            <a:avLst/>
            <a:gdLst>
              <a:gd name="connsiteX0" fmla="*/ 0 w 4846320"/>
              <a:gd name="connsiteY0" fmla="*/ 488327 h 488327"/>
              <a:gd name="connsiteX1" fmla="*/ 2418107 w 4846320"/>
              <a:gd name="connsiteY1" fmla="*/ 0 h 488327"/>
              <a:gd name="connsiteX2" fmla="*/ 2428213 w 4846320"/>
              <a:gd name="connsiteY2" fmla="*/ 0 h 488327"/>
              <a:gd name="connsiteX3" fmla="*/ 4846320 w 4846320"/>
              <a:gd name="connsiteY3" fmla="*/ 488327 h 488327"/>
              <a:gd name="connsiteX4" fmla="*/ 0 w 4846320"/>
              <a:gd name="connsiteY4" fmla="*/ 488327 h 488327"/>
              <a:gd name="connsiteX0" fmla="*/ 0 w 4846320"/>
              <a:gd name="connsiteY0" fmla="*/ 488327 h 488327"/>
              <a:gd name="connsiteX1" fmla="*/ 1768270 w 4846320"/>
              <a:gd name="connsiteY1" fmla="*/ 130556 h 488327"/>
              <a:gd name="connsiteX2" fmla="*/ 2418107 w 4846320"/>
              <a:gd name="connsiteY2" fmla="*/ 0 h 488327"/>
              <a:gd name="connsiteX3" fmla="*/ 2428213 w 4846320"/>
              <a:gd name="connsiteY3" fmla="*/ 0 h 488327"/>
              <a:gd name="connsiteX4" fmla="*/ 4846320 w 4846320"/>
              <a:gd name="connsiteY4" fmla="*/ 488327 h 488327"/>
              <a:gd name="connsiteX5" fmla="*/ 0 w 4846320"/>
              <a:gd name="connsiteY5" fmla="*/ 488327 h 488327"/>
              <a:gd name="connsiteX0" fmla="*/ 0 w 4846320"/>
              <a:gd name="connsiteY0" fmla="*/ 488327 h 488327"/>
              <a:gd name="connsiteX1" fmla="*/ 1903182 w 4846320"/>
              <a:gd name="connsiteY1" fmla="*/ 70595 h 488327"/>
              <a:gd name="connsiteX2" fmla="*/ 2418107 w 4846320"/>
              <a:gd name="connsiteY2" fmla="*/ 0 h 488327"/>
              <a:gd name="connsiteX3" fmla="*/ 2428213 w 4846320"/>
              <a:gd name="connsiteY3" fmla="*/ 0 h 488327"/>
              <a:gd name="connsiteX4" fmla="*/ 4846320 w 4846320"/>
              <a:gd name="connsiteY4" fmla="*/ 488327 h 488327"/>
              <a:gd name="connsiteX5" fmla="*/ 0 w 4846320"/>
              <a:gd name="connsiteY5" fmla="*/ 488327 h 488327"/>
              <a:gd name="connsiteX0" fmla="*/ 0 w 4846320"/>
              <a:gd name="connsiteY0" fmla="*/ 498321 h 498321"/>
              <a:gd name="connsiteX1" fmla="*/ 1903182 w 4846320"/>
              <a:gd name="connsiteY1" fmla="*/ 80589 h 498321"/>
              <a:gd name="connsiteX2" fmla="*/ 2418107 w 4846320"/>
              <a:gd name="connsiteY2" fmla="*/ 9994 h 498321"/>
              <a:gd name="connsiteX3" fmla="*/ 2453197 w 4846320"/>
              <a:gd name="connsiteY3" fmla="*/ 0 h 498321"/>
              <a:gd name="connsiteX4" fmla="*/ 4846320 w 4846320"/>
              <a:gd name="connsiteY4" fmla="*/ 498321 h 498321"/>
              <a:gd name="connsiteX5" fmla="*/ 0 w 4846320"/>
              <a:gd name="connsiteY5" fmla="*/ 498321 h 4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320" h="498321">
                <a:moveTo>
                  <a:pt x="0" y="498321"/>
                </a:moveTo>
                <a:lnTo>
                  <a:pt x="1903182" y="80589"/>
                </a:lnTo>
                <a:lnTo>
                  <a:pt x="2418107" y="9994"/>
                </a:lnTo>
                <a:lnTo>
                  <a:pt x="2453197" y="0"/>
                </a:lnTo>
                <a:lnTo>
                  <a:pt x="4846320" y="498321"/>
                </a:lnTo>
                <a:lnTo>
                  <a:pt x="0" y="498321"/>
                </a:lnTo>
                <a:close/>
              </a:path>
            </a:pathLst>
          </a:custGeom>
          <a:gradFill flip="none" rotWithShape="1">
            <a:gsLst>
              <a:gs pos="68000">
                <a:schemeClr val="tx2"/>
              </a:gs>
              <a:gs pos="100000">
                <a:schemeClr val="tx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45" name="Title 1"/>
          <p:cNvSpPr>
            <a:spLocks noGrp="1"/>
          </p:cNvSpPr>
          <p:nvPr>
            <p:ph type="title"/>
          </p:nvPr>
        </p:nvSpPr>
        <p:spPr/>
        <p:txBody>
          <a:bodyPr/>
          <a:lstStyle/>
          <a:p>
            <a:r>
              <a:rPr lang="en-US"/>
              <a:t>MASSHEALTH CONTINUES EFFORTS TO IMPROVE CARE For INDIVIDUALS ENROLLED IN BOTH MASSHEALTH AND MEDICARE</a:t>
            </a:r>
          </a:p>
        </p:txBody>
      </p:sp>
      <p:sp>
        <p:nvSpPr>
          <p:cNvPr id="3" name="Slide Number Placeholder 2"/>
          <p:cNvSpPr>
            <a:spLocks noGrp="1"/>
          </p:cNvSpPr>
          <p:nvPr>
            <p:ph type="sldNum" sz="quarter" idx="10"/>
          </p:nvPr>
        </p:nvSpPr>
        <p:spPr/>
        <p:txBody>
          <a:bodyPr/>
          <a:lstStyle/>
          <a:p>
            <a:fld id="{5DCEACFD-D5E8-4814-B0F8-EF4EA1641FDE}" type="slidenum">
              <a:rPr lang="en-US" smtClean="0"/>
              <a:pPr/>
              <a:t>37</a:t>
            </a:fld>
            <a:endParaRPr lang="en-US" dirty="0"/>
          </a:p>
        </p:txBody>
      </p:sp>
      <p:graphicFrame>
        <p:nvGraphicFramePr>
          <p:cNvPr id="14" name="Chart 13">
            <a:extLst>
              <a:ext uri="{FF2B5EF4-FFF2-40B4-BE49-F238E27FC236}">
                <a16:creationId xmlns:a16="http://schemas.microsoft.com/office/drawing/2014/main" id="{A7553E7F-9356-4D1B-8CB2-6BFB2E55B474}"/>
              </a:ext>
            </a:extLst>
          </p:cNvPr>
          <p:cNvGraphicFramePr/>
          <p:nvPr>
            <p:extLst>
              <p:ext uri="{D42A27DB-BD31-4B8C-83A1-F6EECF244321}">
                <p14:modId xmlns:p14="http://schemas.microsoft.com/office/powerpoint/2010/main" val="67421963"/>
              </p:ext>
            </p:extLst>
          </p:nvPr>
        </p:nvGraphicFramePr>
        <p:xfrm>
          <a:off x="1079861" y="3614609"/>
          <a:ext cx="4846320" cy="173736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AE98BA28-D4E5-4F1B-8378-3F59BB3A51AA}"/>
              </a:ext>
            </a:extLst>
          </p:cNvPr>
          <p:cNvSpPr txBox="1"/>
          <p:nvPr/>
        </p:nvSpPr>
        <p:spPr>
          <a:xfrm>
            <a:off x="1803866" y="3398136"/>
            <a:ext cx="3398312" cy="253916"/>
          </a:xfrm>
          <a:prstGeom prst="rect">
            <a:avLst/>
          </a:prstGeom>
        </p:spPr>
        <p:txBody>
          <a:bodyPr wrap="square" lIns="0">
            <a:spAutoFit/>
          </a:bodyPr>
          <a:lstStyle>
            <a:defPPr>
              <a:defRPr lang="en-US"/>
            </a:defPPr>
            <a:lvl1pPr lvl="0">
              <a:defRPr sz="1050" cap="all">
                <a:solidFill>
                  <a:srgbClr val="404040"/>
                </a:solidFill>
                <a:latin typeface="Source Sans Pro Semibold"/>
              </a:defRPr>
            </a:lvl1pPr>
          </a:lstStyle>
          <a:p>
            <a:pPr algn="ctr"/>
            <a:r>
              <a:rPr lang="en-US" b="1" dirty="0">
                <a:solidFill>
                  <a:schemeClr val="bg1"/>
                </a:solidFill>
                <a:latin typeface="+mn-lt"/>
              </a:rPr>
              <a:t>MassHealth members enrolled in Medicare</a:t>
            </a:r>
          </a:p>
        </p:txBody>
      </p:sp>
      <p:sp>
        <p:nvSpPr>
          <p:cNvPr id="29" name="TextBox 28">
            <a:extLst>
              <a:ext uri="{FF2B5EF4-FFF2-40B4-BE49-F238E27FC236}">
                <a16:creationId xmlns:a16="http://schemas.microsoft.com/office/drawing/2014/main" id="{B2688591-8A5B-406F-87CB-166EFBA127C1}"/>
              </a:ext>
            </a:extLst>
          </p:cNvPr>
          <p:cNvSpPr txBox="1"/>
          <p:nvPr/>
        </p:nvSpPr>
        <p:spPr>
          <a:xfrm>
            <a:off x="3881745" y="4373594"/>
            <a:ext cx="367200" cy="276999"/>
          </a:xfrm>
          <a:prstGeom prst="rect">
            <a:avLst/>
          </a:prstGeom>
        </p:spPr>
        <p:txBody>
          <a:bodyPr wrap="square" lIns="0" rIns="0" rtlCol="0">
            <a:spAutoFit/>
          </a:bodyPr>
          <a:lstStyle>
            <a:defPPr>
              <a:defRPr lang="en-US"/>
            </a:defPPr>
            <a:lvl1pPr marL="0" lvl="0" indent="0" algn="ctr">
              <a:defRPr sz="1600">
                <a:solidFill>
                  <a:schemeClr val="bg1"/>
                </a:solidFill>
                <a:latin typeface="Source Sans Pro Semibold"/>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sz="1200" b="1" dirty="0">
                <a:solidFill>
                  <a:schemeClr val="tx1"/>
                </a:solidFill>
                <a:latin typeface="+mn-lt"/>
              </a:rPr>
              <a:t>19%</a:t>
            </a:r>
          </a:p>
        </p:txBody>
      </p:sp>
      <p:sp>
        <p:nvSpPr>
          <p:cNvPr id="31" name="Text Box 11">
            <a:extLst>
              <a:ext uri="{FF2B5EF4-FFF2-40B4-BE49-F238E27FC236}">
                <a16:creationId xmlns:a16="http://schemas.microsoft.com/office/drawing/2014/main" id="{0F2ECED1-6FDE-4A33-A929-942E3B4A6CC5}"/>
              </a:ext>
            </a:extLst>
          </p:cNvPr>
          <p:cNvSpPr txBox="1">
            <a:spLocks noChangeArrowheads="1"/>
          </p:cNvSpPr>
          <p:nvPr/>
        </p:nvSpPr>
        <p:spPr bwMode="auto">
          <a:xfrm>
            <a:off x="6400800" y="1207008"/>
            <a:ext cx="2286000" cy="512064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100">
                <a:latin typeface="+mn-lt"/>
              </a:defRPr>
            </a:lvl1pPr>
          </a:lstStyle>
          <a:p>
            <a:pPr>
              <a:spcBef>
                <a:spcPts val="300"/>
              </a:spcBef>
            </a:pPr>
            <a:r>
              <a:rPr lang="en-US" sz="1000" dirty="0"/>
              <a:t>Nearly one in five MassHealth members is also enrolled in Medicare. Most of these members have two insurance cards and must navigate two distinct enrollment processes, provider networks, and sets of covered services. These misalignments can cause confusion, suboptimal care, and poorer health outcomes.</a:t>
            </a:r>
          </a:p>
          <a:p>
            <a:pPr>
              <a:spcBef>
                <a:spcPts val="300"/>
              </a:spcBef>
            </a:pPr>
            <a:r>
              <a:rPr lang="en-US" sz="1000" dirty="0"/>
              <a:t>Massachusetts has developed three managed care options — One Care, SCO, and PACE — which each align Medicare and Medicaid services through a single program and provide coordinated care. More than two-thirds of “dually eligible” people remain outside these plans. </a:t>
            </a:r>
          </a:p>
          <a:p>
            <a:r>
              <a:rPr lang="en-US" sz="1000" dirty="0"/>
              <a:t>In 2018, Massachusetts proposed a new round of reforms, known as “Duals Demo 2.0”, that aim to increase enrollment and improve quality of care in One Care and SCO. The future of this proposal is currently in flux, as CMS and MassHealth are working to bring the proposal into compliance with a new CMS rule that changes the guidelines for these types of plans.</a:t>
            </a:r>
          </a:p>
        </p:txBody>
      </p:sp>
      <p:sp>
        <p:nvSpPr>
          <p:cNvPr id="32" name="Rectangle 31">
            <a:extLst>
              <a:ext uri="{FF2B5EF4-FFF2-40B4-BE49-F238E27FC236}">
                <a16:creationId xmlns:a16="http://schemas.microsoft.com/office/drawing/2014/main" id="{CF288BDB-33F4-4174-892E-B7D49F570C71}"/>
              </a:ext>
            </a:extLst>
          </p:cNvPr>
          <p:cNvSpPr/>
          <p:nvPr/>
        </p:nvSpPr>
        <p:spPr>
          <a:xfrm>
            <a:off x="457200" y="5569138"/>
            <a:ext cx="5887942" cy="815608"/>
          </a:xfrm>
          <a:prstGeom prst="rect">
            <a:avLst/>
          </a:prstGeom>
        </p:spPr>
        <p:txBody>
          <a:bodyPr wrap="square" lIns="0" rIns="0" anchor="b" anchorCtr="0">
            <a:spAutoFit/>
          </a:bodyPr>
          <a:lstStyle/>
          <a:p>
            <a:pPr lvl="0">
              <a:spcBef>
                <a:spcPts val="200"/>
              </a:spcBef>
            </a:pPr>
            <a:r>
              <a:rPr lang="en-US" sz="700" cap="small" dirty="0">
                <a:solidFill>
                  <a:srgbClr val="000000"/>
                </a:solidFill>
                <a:latin typeface="+mn-lt"/>
              </a:rPr>
              <a:t>notes</a:t>
            </a:r>
            <a:r>
              <a:rPr lang="en-US" sz="700" dirty="0">
                <a:solidFill>
                  <a:srgbClr val="000000"/>
                </a:solidFill>
                <a:latin typeface="+mn-lt"/>
              </a:rPr>
              <a:t>: The bottom pie chart only shows members who are enrolled in Medicare and Medicaid.  In addition, there are SCO and PACE enrollees who are not enrolled in both MassHealth and Medicare. The MassHealth buy-in covers Medicare premiums, co-pays, and deductibles, but does not cover other MassHealth Standard services. Eligibility for the buy-in program was expanded in January 2020, increasing  buy-in enrollment.</a:t>
            </a:r>
          </a:p>
          <a:p>
            <a:pPr marL="45720" lvl="0" indent="-45720">
              <a:spcBef>
                <a:spcPts val="200"/>
              </a:spcBef>
            </a:pPr>
            <a:r>
              <a:rPr lang="en-US" sz="700" baseline="30000" dirty="0">
                <a:solidFill>
                  <a:srgbClr val="000000"/>
                </a:solidFill>
                <a:latin typeface="+mn-lt"/>
              </a:rPr>
              <a:t>1 	</a:t>
            </a:r>
            <a:r>
              <a:rPr lang="en-US" sz="700" dirty="0">
                <a:solidFill>
                  <a:srgbClr val="000000"/>
                </a:solidFill>
                <a:latin typeface="+mn-lt"/>
              </a:rPr>
              <a:t>Massachusetts Executive Office of Health and Human Services. (2022). </a:t>
            </a:r>
            <a:r>
              <a:rPr lang="en-US" sz="700" dirty="0">
                <a:solidFill>
                  <a:srgbClr val="000000"/>
                </a:solidFill>
                <a:latin typeface="+mn-lt"/>
                <a:hlinkClick r:id="rId4">
                  <a:extLst>
                    <a:ext uri="{A12FA001-AC4F-418D-AE19-62706E023703}">
                      <ahyp:hlinkClr xmlns:ahyp="http://schemas.microsoft.com/office/drawing/2018/hyperlinkcolor" val="tx"/>
                    </a:ext>
                  </a:extLst>
                </a:hlinkClick>
              </a:rPr>
              <a:t>Information for Organizations Interested in Serving as One Care Plans</a:t>
            </a:r>
            <a:r>
              <a:rPr lang="en-US" sz="700" dirty="0">
                <a:solidFill>
                  <a:srgbClr val="000000"/>
                </a:solidFill>
                <a:latin typeface="+mn-lt"/>
              </a:rPr>
              <a:t>.</a:t>
            </a:r>
            <a:endParaRPr lang="en-US" sz="700" baseline="30000" dirty="0">
              <a:solidFill>
                <a:srgbClr val="000000"/>
              </a:solidFill>
              <a:latin typeface="+mn-lt"/>
            </a:endParaRPr>
          </a:p>
          <a:p>
            <a:pPr marL="45720" lvl="0" indent="-45720">
              <a:spcBef>
                <a:spcPts val="200"/>
              </a:spcBef>
            </a:pPr>
            <a:r>
              <a:rPr lang="en-US" sz="700" baseline="30000" dirty="0">
                <a:solidFill>
                  <a:srgbClr val="000000"/>
                </a:solidFill>
                <a:latin typeface="+mn-lt"/>
              </a:rPr>
              <a:t>2	</a:t>
            </a:r>
            <a:r>
              <a:rPr lang="en-US" sz="700" dirty="0">
                <a:solidFill>
                  <a:srgbClr val="000000"/>
                </a:solidFill>
                <a:latin typeface="+mn-lt"/>
              </a:rPr>
              <a:t>Massachusetts Executive Office of Health and Human Services. (2022). </a:t>
            </a:r>
            <a:r>
              <a:rPr lang="en-US" sz="700" dirty="0">
                <a:solidFill>
                  <a:srgbClr val="000000"/>
                </a:solidFill>
                <a:latin typeface="+mn-lt"/>
                <a:hlinkClick r:id="rId5">
                  <a:extLst>
                    <a:ext uri="{A12FA001-AC4F-418D-AE19-62706E023703}">
                      <ahyp:hlinkClr xmlns:ahyp="http://schemas.microsoft.com/office/drawing/2018/hyperlinkcolor" val="tx"/>
                    </a:ext>
                  </a:extLst>
                </a:hlinkClick>
              </a:rPr>
              <a:t>One Care Related Information</a:t>
            </a:r>
            <a:r>
              <a:rPr lang="en-US" sz="700" dirty="0">
                <a:solidFill>
                  <a:srgbClr val="000000"/>
                </a:solidFill>
                <a:latin typeface="+mn-lt"/>
              </a:rPr>
              <a:t>. </a:t>
            </a:r>
          </a:p>
          <a:p>
            <a:pPr lvl="0">
              <a:spcBef>
                <a:spcPts val="200"/>
              </a:spcBef>
            </a:pPr>
            <a:r>
              <a:rPr lang="en-US" sz="700" cap="small" dirty="0">
                <a:solidFill>
                  <a:srgbClr val="000000"/>
                </a:solidFill>
                <a:latin typeface="+mn-lt"/>
              </a:rPr>
              <a:t>source</a:t>
            </a:r>
            <a:r>
              <a:rPr lang="en-US" sz="700" dirty="0">
                <a:solidFill>
                  <a:srgbClr val="000000"/>
                </a:solidFill>
                <a:latin typeface="+mn-lt"/>
              </a:rPr>
              <a:t>: MassHealth Budget Office. </a:t>
            </a:r>
          </a:p>
        </p:txBody>
      </p:sp>
      <p:graphicFrame>
        <p:nvGraphicFramePr>
          <p:cNvPr id="34" name="Chart 33">
            <a:extLst>
              <a:ext uri="{FF2B5EF4-FFF2-40B4-BE49-F238E27FC236}">
                <a16:creationId xmlns:a16="http://schemas.microsoft.com/office/drawing/2014/main" id="{3F6FFDB1-44E1-4D63-B130-88A12623BE1C}"/>
              </a:ext>
            </a:extLst>
          </p:cNvPr>
          <p:cNvGraphicFramePr>
            <a:graphicFrameLocks noChangeAspect="1"/>
          </p:cNvGraphicFramePr>
          <p:nvPr>
            <p:extLst>
              <p:ext uri="{D42A27DB-BD31-4B8C-83A1-F6EECF244321}">
                <p14:modId xmlns:p14="http://schemas.microsoft.com/office/powerpoint/2010/main" val="3662185238"/>
              </p:ext>
            </p:extLst>
          </p:nvPr>
        </p:nvGraphicFramePr>
        <p:xfrm>
          <a:off x="1902821" y="1207008"/>
          <a:ext cx="3200400" cy="2369713"/>
        </p:xfrm>
        <a:graphic>
          <a:graphicData uri="http://schemas.openxmlformats.org/drawingml/2006/chart">
            <c:chart xmlns:c="http://schemas.openxmlformats.org/drawingml/2006/chart" xmlns:r="http://schemas.openxmlformats.org/officeDocument/2006/relationships" r:id="rId6"/>
          </a:graphicData>
        </a:graphic>
      </p:graphicFrame>
      <p:sp>
        <p:nvSpPr>
          <p:cNvPr id="35" name="Rectangle 34">
            <a:extLst>
              <a:ext uri="{FF2B5EF4-FFF2-40B4-BE49-F238E27FC236}">
                <a16:creationId xmlns:a16="http://schemas.microsoft.com/office/drawing/2014/main" id="{2D4E4174-CC1B-4DE8-A8C9-DF811A169621}"/>
              </a:ext>
            </a:extLst>
          </p:cNvPr>
          <p:cNvSpPr/>
          <p:nvPr/>
        </p:nvSpPr>
        <p:spPr>
          <a:xfrm>
            <a:off x="1821240" y="1268612"/>
            <a:ext cx="1770544" cy="738664"/>
          </a:xfrm>
          <a:prstGeom prst="rect">
            <a:avLst/>
          </a:prstGeom>
        </p:spPr>
        <p:txBody>
          <a:bodyPr wrap="square" lIns="0">
            <a:spAutoFit/>
          </a:bodyPr>
          <a:lstStyle/>
          <a:p>
            <a:pPr lvl="0"/>
            <a:r>
              <a:rPr lang="en-US" sz="1050" b="1" cap="all" dirty="0">
                <a:solidFill>
                  <a:srgbClr val="404040"/>
                </a:solidFill>
                <a:latin typeface="+mn-lt"/>
              </a:rPr>
              <a:t>MassHealth members not enrolled </a:t>
            </a:r>
            <a:br>
              <a:rPr lang="en-US" sz="1050" b="1" cap="all" dirty="0">
                <a:solidFill>
                  <a:srgbClr val="404040"/>
                </a:solidFill>
                <a:latin typeface="+mn-lt"/>
              </a:rPr>
            </a:br>
            <a:r>
              <a:rPr lang="en-US" sz="1050" b="1" cap="all" dirty="0">
                <a:solidFill>
                  <a:srgbClr val="404040"/>
                </a:solidFill>
                <a:latin typeface="+mn-lt"/>
              </a:rPr>
              <a:t>in Medicare </a:t>
            </a:r>
            <a:br>
              <a:rPr lang="en-US" sz="1050" b="1" cap="all" dirty="0">
                <a:solidFill>
                  <a:srgbClr val="404040"/>
                </a:solidFill>
                <a:latin typeface="+mn-lt"/>
              </a:rPr>
            </a:br>
            <a:endParaRPr lang="en-US" sz="1050" b="1" cap="all" dirty="0">
              <a:solidFill>
                <a:srgbClr val="404040"/>
              </a:solidFill>
              <a:latin typeface="+mn-lt"/>
            </a:endParaRPr>
          </a:p>
        </p:txBody>
      </p:sp>
      <p:sp>
        <p:nvSpPr>
          <p:cNvPr id="36" name="TextBox 1">
            <a:extLst>
              <a:ext uri="{FF2B5EF4-FFF2-40B4-BE49-F238E27FC236}">
                <a16:creationId xmlns:a16="http://schemas.microsoft.com/office/drawing/2014/main" id="{3D3A27E9-A7BF-46A8-B612-080614C48424}"/>
              </a:ext>
            </a:extLst>
          </p:cNvPr>
          <p:cNvSpPr txBox="1"/>
          <p:nvPr/>
        </p:nvSpPr>
        <p:spPr>
          <a:xfrm>
            <a:off x="2999519" y="1492784"/>
            <a:ext cx="1007007" cy="52322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400" b="1" dirty="0">
                <a:solidFill>
                  <a:schemeClr val="bg1"/>
                </a:solidFill>
              </a:rPr>
              <a:t>82%</a:t>
            </a:r>
          </a:p>
          <a:p>
            <a:pPr lvl="0" algn="ctr"/>
            <a:r>
              <a:rPr lang="en-US" sz="1400" b="1" dirty="0">
                <a:solidFill>
                  <a:schemeClr val="bg1"/>
                </a:solidFill>
              </a:rPr>
              <a:t>1,474,039</a:t>
            </a:r>
            <a:endParaRPr kumimoji="0" lang="en-US" sz="1400" b="1" u="none" strike="noStrike" kern="1200" cap="none" spc="0" normalizeH="0" baseline="0" noProof="0" dirty="0">
              <a:ln>
                <a:noFill/>
              </a:ln>
              <a:solidFill>
                <a:schemeClr val="bg1"/>
              </a:solidFill>
              <a:effectLst/>
              <a:uLnTx/>
              <a:uFillTx/>
              <a:cs typeface="Arial" charset="0"/>
            </a:endParaRPr>
          </a:p>
        </p:txBody>
      </p:sp>
      <p:sp>
        <p:nvSpPr>
          <p:cNvPr id="37" name="TextBox 1">
            <a:extLst>
              <a:ext uri="{FF2B5EF4-FFF2-40B4-BE49-F238E27FC236}">
                <a16:creationId xmlns:a16="http://schemas.microsoft.com/office/drawing/2014/main" id="{2873A496-8D23-4784-9589-80DC9670B3A2}"/>
              </a:ext>
            </a:extLst>
          </p:cNvPr>
          <p:cNvSpPr txBox="1"/>
          <p:nvPr/>
        </p:nvSpPr>
        <p:spPr>
          <a:xfrm>
            <a:off x="3043602" y="2794678"/>
            <a:ext cx="918841" cy="52322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400" b="1" dirty="0">
                <a:solidFill>
                  <a:schemeClr val="bg1"/>
                </a:solidFill>
              </a:rPr>
              <a:t>18%</a:t>
            </a:r>
          </a:p>
          <a:p>
            <a:pPr lvl="0" algn="ctr"/>
            <a:r>
              <a:rPr lang="en-US" sz="1400" b="1" dirty="0">
                <a:solidFill>
                  <a:schemeClr val="bg1"/>
                </a:solidFill>
              </a:rPr>
              <a:t>329,008</a:t>
            </a:r>
            <a:endParaRPr kumimoji="0" lang="en-US" sz="1400" b="1" u="none" strike="noStrike" kern="1200" cap="none" spc="0" normalizeH="0" baseline="0" noProof="0" dirty="0">
              <a:ln>
                <a:noFill/>
              </a:ln>
              <a:solidFill>
                <a:schemeClr val="bg1"/>
              </a:solidFill>
              <a:effectLst/>
              <a:uLnTx/>
              <a:uFillTx/>
              <a:cs typeface="Arial" charset="0"/>
            </a:endParaRPr>
          </a:p>
        </p:txBody>
      </p:sp>
      <p:grpSp>
        <p:nvGrpSpPr>
          <p:cNvPr id="38" name="Group 37">
            <a:extLst>
              <a:ext uri="{FF2B5EF4-FFF2-40B4-BE49-F238E27FC236}">
                <a16:creationId xmlns:a16="http://schemas.microsoft.com/office/drawing/2014/main" id="{AEF32B90-8528-47B6-8C17-6E032A980936}"/>
              </a:ext>
            </a:extLst>
          </p:cNvPr>
          <p:cNvGrpSpPr/>
          <p:nvPr/>
        </p:nvGrpSpPr>
        <p:grpSpPr>
          <a:xfrm>
            <a:off x="4067108" y="4994655"/>
            <a:ext cx="1153538" cy="175433"/>
            <a:chOff x="4384067" y="4579535"/>
            <a:chExt cx="1153538" cy="175433"/>
          </a:xfrm>
        </p:grpSpPr>
        <p:sp>
          <p:nvSpPr>
            <p:cNvPr id="39" name="Rectangle 38">
              <a:extLst>
                <a:ext uri="{FF2B5EF4-FFF2-40B4-BE49-F238E27FC236}">
                  <a16:creationId xmlns:a16="http://schemas.microsoft.com/office/drawing/2014/main" id="{448F3E9F-F31A-4589-9553-690052974E67}"/>
                </a:ext>
              </a:extLst>
            </p:cNvPr>
            <p:cNvSpPr/>
            <p:nvPr/>
          </p:nvSpPr>
          <p:spPr>
            <a:xfrm>
              <a:off x="4384067" y="4579535"/>
              <a:ext cx="666208" cy="175433"/>
            </a:xfrm>
            <a:prstGeom prst="rect">
              <a:avLst/>
            </a:prstGeom>
            <a:solidFill>
              <a:srgbClr val="005F85"/>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b="1" dirty="0">
                  <a:solidFill>
                    <a:schemeClr val="bg1"/>
                  </a:solidFill>
                </a:rPr>
                <a:t>ONE CARE</a:t>
              </a:r>
            </a:p>
          </p:txBody>
        </p:sp>
        <p:sp>
          <p:nvSpPr>
            <p:cNvPr id="40" name="Rectangle 39">
              <a:extLst>
                <a:ext uri="{FF2B5EF4-FFF2-40B4-BE49-F238E27FC236}">
                  <a16:creationId xmlns:a16="http://schemas.microsoft.com/office/drawing/2014/main" id="{273407E1-94D9-42C9-9170-C806D15D34C8}"/>
                </a:ext>
              </a:extLst>
            </p:cNvPr>
            <p:cNvSpPr/>
            <p:nvPr/>
          </p:nvSpPr>
          <p:spPr>
            <a:xfrm>
              <a:off x="5050933" y="4579535"/>
              <a:ext cx="486672" cy="1754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b="1" dirty="0">
                  <a:solidFill>
                    <a:schemeClr val="tx1"/>
                  </a:solidFill>
                  <a:cs typeface="Arial" charset="0"/>
                </a:rPr>
                <a:t>30,407</a:t>
              </a:r>
            </a:p>
          </p:txBody>
        </p:sp>
      </p:grpSp>
      <p:grpSp>
        <p:nvGrpSpPr>
          <p:cNvPr id="45" name="Group 44">
            <a:extLst>
              <a:ext uri="{FF2B5EF4-FFF2-40B4-BE49-F238E27FC236}">
                <a16:creationId xmlns:a16="http://schemas.microsoft.com/office/drawing/2014/main" id="{AB9E79BE-5336-4ADC-BA4E-ACBD40A01930}"/>
              </a:ext>
            </a:extLst>
          </p:cNvPr>
          <p:cNvGrpSpPr/>
          <p:nvPr/>
        </p:nvGrpSpPr>
        <p:grpSpPr>
          <a:xfrm>
            <a:off x="4285990" y="4424377"/>
            <a:ext cx="772005" cy="175433"/>
            <a:chOff x="3900959" y="2368396"/>
            <a:chExt cx="772005" cy="175433"/>
          </a:xfrm>
        </p:grpSpPr>
        <p:sp>
          <p:nvSpPr>
            <p:cNvPr id="46" name="Rectangle 45">
              <a:extLst>
                <a:ext uri="{FF2B5EF4-FFF2-40B4-BE49-F238E27FC236}">
                  <a16:creationId xmlns:a16="http://schemas.microsoft.com/office/drawing/2014/main" id="{DD00379A-6FD9-487E-BC19-C0E841E57052}"/>
                </a:ext>
              </a:extLst>
            </p:cNvPr>
            <p:cNvSpPr/>
            <p:nvPr/>
          </p:nvSpPr>
          <p:spPr>
            <a:xfrm>
              <a:off x="3900959" y="2368396"/>
              <a:ext cx="337593" cy="175433"/>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defRPr/>
              </a:pPr>
              <a:r>
                <a:rPr lang="en-US" sz="900" b="1" dirty="0">
                  <a:solidFill>
                    <a:schemeClr val="tx1"/>
                  </a:solidFill>
                </a:rPr>
                <a:t>SCO</a:t>
              </a:r>
            </a:p>
          </p:txBody>
        </p:sp>
        <p:sp>
          <p:nvSpPr>
            <p:cNvPr id="47" name="TextBox 46">
              <a:extLst>
                <a:ext uri="{FF2B5EF4-FFF2-40B4-BE49-F238E27FC236}">
                  <a16:creationId xmlns:a16="http://schemas.microsoft.com/office/drawing/2014/main" id="{85E86733-3F4A-4369-95FF-D9EB872DFBE7}"/>
                </a:ext>
              </a:extLst>
            </p:cNvPr>
            <p:cNvSpPr txBox="1"/>
            <p:nvPr/>
          </p:nvSpPr>
          <p:spPr>
            <a:xfrm>
              <a:off x="4239191" y="2368396"/>
              <a:ext cx="433773" cy="175433"/>
            </a:xfrm>
            <a:prstGeom prst="rect">
              <a:avLst/>
            </a:prstGeom>
            <a:noFill/>
          </p:spPr>
          <p:txBody>
            <a:bodyPr wrap="none" lIns="45720" tIns="18288" rIns="45720" bIns="18288" rtlCol="0">
              <a:spAutoFit/>
            </a:bodyPr>
            <a:lstStyle/>
            <a:p>
              <a:r>
                <a:rPr lang="en-US" sz="900" b="1" dirty="0">
                  <a:latin typeface="+mn-lt"/>
                </a:rPr>
                <a:t>61,276</a:t>
              </a:r>
            </a:p>
          </p:txBody>
        </p:sp>
      </p:grpSp>
      <p:grpSp>
        <p:nvGrpSpPr>
          <p:cNvPr id="51" name="Group 50">
            <a:extLst>
              <a:ext uri="{FF2B5EF4-FFF2-40B4-BE49-F238E27FC236}">
                <a16:creationId xmlns:a16="http://schemas.microsoft.com/office/drawing/2014/main" id="{E036559C-052D-400C-B242-1BE59C5FC7FA}"/>
              </a:ext>
            </a:extLst>
          </p:cNvPr>
          <p:cNvGrpSpPr/>
          <p:nvPr/>
        </p:nvGrpSpPr>
        <p:grpSpPr>
          <a:xfrm>
            <a:off x="1474444" y="4388023"/>
            <a:ext cx="1232069" cy="496318"/>
            <a:chOff x="5588921" y="2229897"/>
            <a:chExt cx="1232069" cy="496318"/>
          </a:xfrm>
        </p:grpSpPr>
        <p:sp>
          <p:nvSpPr>
            <p:cNvPr id="52" name="Rectangle 51">
              <a:extLst>
                <a:ext uri="{FF2B5EF4-FFF2-40B4-BE49-F238E27FC236}">
                  <a16:creationId xmlns:a16="http://schemas.microsoft.com/office/drawing/2014/main" id="{70B45FA0-7819-4ACA-9CB6-A63EE4C1B041}"/>
                </a:ext>
              </a:extLst>
            </p:cNvPr>
            <p:cNvSpPr/>
            <p:nvPr/>
          </p:nvSpPr>
          <p:spPr>
            <a:xfrm>
              <a:off x="5588921" y="2229897"/>
              <a:ext cx="1232069" cy="313932"/>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lgn="r">
                <a:defRPr/>
              </a:pPr>
              <a:r>
                <a:rPr lang="en-US" sz="900" b="1" cap="all" dirty="0">
                  <a:solidFill>
                    <a:schemeClr val="bg1"/>
                  </a:solidFill>
                </a:rPr>
                <a:t>Fee-for-service</a:t>
              </a:r>
              <a:br>
                <a:rPr lang="en-US" sz="900" b="1" cap="all" dirty="0">
                  <a:solidFill>
                    <a:schemeClr val="bg1"/>
                  </a:solidFill>
                </a:rPr>
              </a:br>
              <a:r>
                <a:rPr lang="en-US" sz="900" b="1" cap="all" dirty="0">
                  <a:solidFill>
                    <a:schemeClr val="bg1"/>
                  </a:solidFill>
                </a:rPr>
                <a:t>(excluding Buy In)</a:t>
              </a:r>
            </a:p>
          </p:txBody>
        </p:sp>
        <p:sp>
          <p:nvSpPr>
            <p:cNvPr id="53" name="TextBox 52">
              <a:extLst>
                <a:ext uri="{FF2B5EF4-FFF2-40B4-BE49-F238E27FC236}">
                  <a16:creationId xmlns:a16="http://schemas.microsoft.com/office/drawing/2014/main" id="{6E57EFC8-EC97-4096-9A6A-6241FAC4F820}"/>
                </a:ext>
              </a:extLst>
            </p:cNvPr>
            <p:cNvSpPr txBox="1"/>
            <p:nvPr/>
          </p:nvSpPr>
          <p:spPr>
            <a:xfrm>
              <a:off x="6311875" y="2550782"/>
              <a:ext cx="509114" cy="175433"/>
            </a:xfrm>
            <a:prstGeom prst="rect">
              <a:avLst/>
            </a:prstGeom>
            <a:noFill/>
          </p:spPr>
          <p:txBody>
            <a:bodyPr wrap="none" lIns="45720" tIns="18288" rIns="45720" bIns="18288" rtlCol="0">
              <a:spAutoFit/>
            </a:bodyPr>
            <a:lstStyle/>
            <a:p>
              <a:pPr algn="r"/>
              <a:r>
                <a:rPr lang="en-US" sz="900" b="1" dirty="0">
                  <a:latin typeface="+mn-lt"/>
                </a:rPr>
                <a:t>201,378</a:t>
              </a:r>
            </a:p>
          </p:txBody>
        </p:sp>
      </p:grpSp>
      <p:sp>
        <p:nvSpPr>
          <p:cNvPr id="54" name="TextBox 53">
            <a:extLst>
              <a:ext uri="{FF2B5EF4-FFF2-40B4-BE49-F238E27FC236}">
                <a16:creationId xmlns:a16="http://schemas.microsoft.com/office/drawing/2014/main" id="{64FE95FE-625C-4056-8B33-29532A7A5B5C}"/>
              </a:ext>
            </a:extLst>
          </p:cNvPr>
          <p:cNvSpPr txBox="1"/>
          <p:nvPr/>
        </p:nvSpPr>
        <p:spPr>
          <a:xfrm>
            <a:off x="2771672" y="4373593"/>
            <a:ext cx="367200" cy="276999"/>
          </a:xfrm>
          <a:prstGeom prst="rect">
            <a:avLst/>
          </a:prstGeom>
        </p:spPr>
        <p:txBody>
          <a:bodyPr wrap="square" lIns="0" rIns="0" rtlCol="0">
            <a:spAutoFit/>
          </a:bodyPr>
          <a:lstStyle>
            <a:defPPr>
              <a:defRPr lang="en-US"/>
            </a:defPPr>
            <a:lvl1pPr marL="0" lvl="0" indent="0" algn="ctr">
              <a:defRPr sz="1600">
                <a:solidFill>
                  <a:schemeClr val="bg1"/>
                </a:solidFill>
                <a:latin typeface="Source Sans Pro Semibold"/>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sz="1200" b="1" dirty="0">
                <a:latin typeface="+mn-lt"/>
              </a:rPr>
              <a:t>61%</a:t>
            </a:r>
          </a:p>
        </p:txBody>
      </p:sp>
      <p:grpSp>
        <p:nvGrpSpPr>
          <p:cNvPr id="55" name="Group 54">
            <a:extLst>
              <a:ext uri="{FF2B5EF4-FFF2-40B4-BE49-F238E27FC236}">
                <a16:creationId xmlns:a16="http://schemas.microsoft.com/office/drawing/2014/main" id="{8E7EF167-6783-4D1C-A402-CD496993D54B}"/>
              </a:ext>
            </a:extLst>
          </p:cNvPr>
          <p:cNvGrpSpPr/>
          <p:nvPr/>
        </p:nvGrpSpPr>
        <p:grpSpPr>
          <a:xfrm>
            <a:off x="4160506" y="4003463"/>
            <a:ext cx="1065529" cy="221599"/>
            <a:chOff x="4090518" y="4556452"/>
            <a:chExt cx="1065529" cy="221599"/>
          </a:xfrm>
        </p:grpSpPr>
        <p:sp>
          <p:nvSpPr>
            <p:cNvPr id="56" name="Rectangle 55">
              <a:extLst>
                <a:ext uri="{FF2B5EF4-FFF2-40B4-BE49-F238E27FC236}">
                  <a16:creationId xmlns:a16="http://schemas.microsoft.com/office/drawing/2014/main" id="{2138534E-516A-416A-AF89-1E72C87BA878}"/>
                </a:ext>
              </a:extLst>
            </p:cNvPr>
            <p:cNvSpPr/>
            <p:nvPr/>
          </p:nvSpPr>
          <p:spPr>
            <a:xfrm>
              <a:off x="4384067" y="4579535"/>
              <a:ext cx="395301" cy="175433"/>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b="1" dirty="0">
                  <a:solidFill>
                    <a:schemeClr val="bg1"/>
                  </a:solidFill>
                </a:rPr>
                <a:t>PACE</a:t>
              </a:r>
            </a:p>
          </p:txBody>
        </p:sp>
        <p:sp>
          <p:nvSpPr>
            <p:cNvPr id="57" name="Rectangle 56">
              <a:extLst>
                <a:ext uri="{FF2B5EF4-FFF2-40B4-BE49-F238E27FC236}">
                  <a16:creationId xmlns:a16="http://schemas.microsoft.com/office/drawing/2014/main" id="{8DAE18E6-E932-4929-B486-A568F4BA8FB4}"/>
                </a:ext>
              </a:extLst>
            </p:cNvPr>
            <p:cNvSpPr/>
            <p:nvPr/>
          </p:nvSpPr>
          <p:spPr>
            <a:xfrm>
              <a:off x="4775174" y="4579535"/>
              <a:ext cx="380873" cy="1754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b="1" dirty="0">
                  <a:solidFill>
                    <a:schemeClr val="tx1"/>
                  </a:solidFill>
                  <a:cs typeface="Arial" charset="0"/>
                </a:rPr>
                <a:t>4,419</a:t>
              </a:r>
            </a:p>
          </p:txBody>
        </p:sp>
        <p:sp>
          <p:nvSpPr>
            <p:cNvPr id="58" name="Rectangle 57">
              <a:extLst>
                <a:ext uri="{FF2B5EF4-FFF2-40B4-BE49-F238E27FC236}">
                  <a16:creationId xmlns:a16="http://schemas.microsoft.com/office/drawing/2014/main" id="{5A725E86-D27E-41C3-B1B2-F0A8C1663DCC}"/>
                </a:ext>
              </a:extLst>
            </p:cNvPr>
            <p:cNvSpPr/>
            <p:nvPr/>
          </p:nvSpPr>
          <p:spPr>
            <a:xfrm>
              <a:off x="4090518" y="4556452"/>
              <a:ext cx="279885" cy="2215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lgn="r">
                <a:defRPr/>
              </a:pPr>
              <a:r>
                <a:rPr lang="en-US" sz="1200" b="1" dirty="0">
                  <a:solidFill>
                    <a:schemeClr val="accent2">
                      <a:lumMod val="50000"/>
                    </a:schemeClr>
                  </a:solidFill>
                  <a:cs typeface="Arial" charset="0"/>
                </a:rPr>
                <a:t>1%</a:t>
              </a:r>
            </a:p>
          </p:txBody>
        </p:sp>
      </p:grpSp>
      <p:sp>
        <p:nvSpPr>
          <p:cNvPr id="59" name="TextBox 58">
            <a:extLst>
              <a:ext uri="{FF2B5EF4-FFF2-40B4-BE49-F238E27FC236}">
                <a16:creationId xmlns:a16="http://schemas.microsoft.com/office/drawing/2014/main" id="{D704F25D-3FD6-485D-A833-355DE17EBA5C}"/>
              </a:ext>
            </a:extLst>
          </p:cNvPr>
          <p:cNvSpPr txBox="1"/>
          <p:nvPr/>
        </p:nvSpPr>
        <p:spPr>
          <a:xfrm>
            <a:off x="3658311" y="4805372"/>
            <a:ext cx="367200" cy="276999"/>
          </a:xfrm>
          <a:prstGeom prst="rect">
            <a:avLst/>
          </a:prstGeom>
        </p:spPr>
        <p:txBody>
          <a:bodyPr wrap="square" lIns="0" rIns="0" rtlCol="0">
            <a:spAutoFit/>
          </a:bodyPr>
          <a:lstStyle>
            <a:defPPr>
              <a:defRPr lang="en-US"/>
            </a:defPPr>
            <a:lvl1pPr marL="0" lvl="0" indent="0" algn="ctr">
              <a:defRPr sz="1600">
                <a:solidFill>
                  <a:schemeClr val="bg1"/>
                </a:solidFill>
                <a:latin typeface="Source Sans Pro Semibold"/>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sz="1200" b="1" dirty="0">
                <a:latin typeface="+mn-lt"/>
              </a:rPr>
              <a:t>9%</a:t>
            </a:r>
          </a:p>
        </p:txBody>
      </p:sp>
      <p:sp>
        <p:nvSpPr>
          <p:cNvPr id="30" name="TextBox 29">
            <a:extLst>
              <a:ext uri="{FF2B5EF4-FFF2-40B4-BE49-F238E27FC236}">
                <a16:creationId xmlns:a16="http://schemas.microsoft.com/office/drawing/2014/main" id="{99EE7C36-97E5-E043-AAB2-C01E22F5C6AE}"/>
              </a:ext>
            </a:extLst>
          </p:cNvPr>
          <p:cNvSpPr txBox="1"/>
          <p:nvPr/>
        </p:nvSpPr>
        <p:spPr>
          <a:xfrm>
            <a:off x="3687960" y="3916840"/>
            <a:ext cx="367200" cy="276999"/>
          </a:xfrm>
          <a:prstGeom prst="rect">
            <a:avLst/>
          </a:prstGeom>
        </p:spPr>
        <p:txBody>
          <a:bodyPr wrap="square" lIns="0" rIns="0" rtlCol="0">
            <a:spAutoFit/>
          </a:bodyPr>
          <a:lstStyle>
            <a:defPPr>
              <a:defRPr lang="en-US"/>
            </a:defPPr>
            <a:lvl1pPr marL="0" lvl="0" indent="0" algn="ctr">
              <a:defRPr sz="1600">
                <a:solidFill>
                  <a:schemeClr val="bg1"/>
                </a:solidFill>
                <a:latin typeface="Source Sans Pro Semibold"/>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sz="1200" b="1" dirty="0">
                <a:latin typeface="+mn-lt"/>
              </a:rPr>
              <a:t>10%</a:t>
            </a:r>
          </a:p>
        </p:txBody>
      </p:sp>
      <p:sp>
        <p:nvSpPr>
          <p:cNvPr id="33" name="Rectangle 32">
            <a:extLst>
              <a:ext uri="{FF2B5EF4-FFF2-40B4-BE49-F238E27FC236}">
                <a16:creationId xmlns:a16="http://schemas.microsoft.com/office/drawing/2014/main" id="{16B1396D-9004-E144-8791-3730FEDE2D75}"/>
              </a:ext>
            </a:extLst>
          </p:cNvPr>
          <p:cNvSpPr/>
          <p:nvPr/>
        </p:nvSpPr>
        <p:spPr>
          <a:xfrm>
            <a:off x="4055160" y="3795445"/>
            <a:ext cx="456215" cy="175433"/>
          </a:xfrm>
          <a:prstGeom prst="rect">
            <a:avLst/>
          </a:prstGeom>
          <a:solidFill>
            <a:srgbClr val="5183BE"/>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b="1" dirty="0">
                <a:solidFill>
                  <a:schemeClr val="bg1"/>
                </a:solidFill>
              </a:rPr>
              <a:t>BUY IN</a:t>
            </a:r>
          </a:p>
        </p:txBody>
      </p:sp>
      <p:sp>
        <p:nvSpPr>
          <p:cNvPr id="41" name="Rectangle 40">
            <a:extLst>
              <a:ext uri="{FF2B5EF4-FFF2-40B4-BE49-F238E27FC236}">
                <a16:creationId xmlns:a16="http://schemas.microsoft.com/office/drawing/2014/main" id="{1254006C-EE4C-4C48-906F-F2C6E701B4E9}"/>
              </a:ext>
            </a:extLst>
          </p:cNvPr>
          <p:cNvSpPr/>
          <p:nvPr/>
        </p:nvSpPr>
        <p:spPr>
          <a:xfrm>
            <a:off x="4511620" y="3795445"/>
            <a:ext cx="443391" cy="1754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b="1" dirty="0">
                <a:solidFill>
                  <a:schemeClr val="tx1"/>
                </a:solidFill>
                <a:cs typeface="Arial" charset="0"/>
              </a:rPr>
              <a:t>31,539</a:t>
            </a:r>
          </a:p>
        </p:txBody>
      </p:sp>
      <p:sp>
        <p:nvSpPr>
          <p:cNvPr id="42" name="Rectangle 41">
            <a:extLst>
              <a:ext uri="{FF2B5EF4-FFF2-40B4-BE49-F238E27FC236}">
                <a16:creationId xmlns:a16="http://schemas.microsoft.com/office/drawing/2014/main" id="{C5F4D52A-EC0B-43B2-BEFB-5EE3D8F8DCB0}"/>
              </a:ext>
            </a:extLst>
          </p:cNvPr>
          <p:cNvSpPr/>
          <p:nvPr/>
        </p:nvSpPr>
        <p:spPr>
          <a:xfrm>
            <a:off x="487390" y="1287993"/>
            <a:ext cx="699667" cy="253916"/>
          </a:xfrm>
          <a:prstGeom prst="rect">
            <a:avLst/>
          </a:prstGeom>
        </p:spPr>
        <p:txBody>
          <a:bodyPr wrap="square" lIns="0">
            <a:spAutoFit/>
          </a:bodyPr>
          <a:lstStyle/>
          <a:p>
            <a:pPr lvl="0"/>
            <a:r>
              <a:rPr lang="en-US" sz="1050" b="1" cap="all" dirty="0">
                <a:solidFill>
                  <a:srgbClr val="404040"/>
                </a:solidFill>
                <a:latin typeface="+mn-lt"/>
              </a:rPr>
              <a:t>SFY 2021</a:t>
            </a:r>
          </a:p>
        </p:txBody>
      </p:sp>
    </p:spTree>
    <p:extLst>
      <p:ext uri="{BB962C8B-B14F-4D97-AF65-F5344CB8AC3E}">
        <p14:creationId xmlns:p14="http://schemas.microsoft.com/office/powerpoint/2010/main" val="3760343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903C5-3095-45AB-B856-F04A18776925}"/>
              </a:ext>
            </a:extLst>
          </p:cNvPr>
          <p:cNvSpPr>
            <a:spLocks noGrp="1"/>
          </p:cNvSpPr>
          <p:nvPr>
            <p:ph type="title"/>
          </p:nvPr>
        </p:nvSpPr>
        <p:spPr/>
        <p:txBody>
          <a:bodyPr/>
          <a:lstStyle/>
          <a:p>
            <a:r>
              <a:rPr lang="en-US" dirty="0"/>
              <a:t>MASSHEALTH IS IMPLEMENTING STRATEGIES TO MINIMIZE COVERAGE LOSS WHEN THE PUBLIC HEALTH EMERGENCY ENDS</a:t>
            </a:r>
          </a:p>
        </p:txBody>
      </p:sp>
      <p:sp>
        <p:nvSpPr>
          <p:cNvPr id="3" name="Slide Number Placeholder 2">
            <a:extLst>
              <a:ext uri="{FF2B5EF4-FFF2-40B4-BE49-F238E27FC236}">
                <a16:creationId xmlns:a16="http://schemas.microsoft.com/office/drawing/2014/main" id="{54EF3DD5-B259-4FE9-B4EC-3AFEB0A6CDF0}"/>
              </a:ext>
            </a:extLst>
          </p:cNvPr>
          <p:cNvSpPr>
            <a:spLocks noGrp="1"/>
          </p:cNvSpPr>
          <p:nvPr>
            <p:ph type="sldNum" sz="quarter" idx="10"/>
          </p:nvPr>
        </p:nvSpPr>
        <p:spPr/>
        <p:txBody>
          <a:bodyPr/>
          <a:lstStyle/>
          <a:p>
            <a:fld id="{3909278F-C404-41BF-9C98-282AEB53CEB7}" type="slidenum">
              <a:rPr lang="en-US" smtClean="0"/>
              <a:pPr/>
              <a:t>38</a:t>
            </a:fld>
            <a:endParaRPr lang="en-US" dirty="0"/>
          </a:p>
        </p:txBody>
      </p:sp>
      <p:sp>
        <p:nvSpPr>
          <p:cNvPr id="8" name="Rectangle 7">
            <a:extLst>
              <a:ext uri="{FF2B5EF4-FFF2-40B4-BE49-F238E27FC236}">
                <a16:creationId xmlns:a16="http://schemas.microsoft.com/office/drawing/2014/main" id="{6A6CC345-C19E-4968-B8E1-AD83D34A4D8C}"/>
              </a:ext>
            </a:extLst>
          </p:cNvPr>
          <p:cNvSpPr/>
          <p:nvPr/>
        </p:nvSpPr>
        <p:spPr>
          <a:xfrm>
            <a:off x="457199" y="5461416"/>
            <a:ext cx="8198958" cy="923330"/>
          </a:xfrm>
          <a:prstGeom prst="rect">
            <a:avLst/>
          </a:prstGeom>
        </p:spPr>
        <p:txBody>
          <a:bodyPr wrap="square" lIns="0" rIns="0" anchor="b" anchorCtr="0">
            <a:spAutoFit/>
          </a:bodyPr>
          <a:lstStyle/>
          <a:p>
            <a:pPr marL="45720" lvl="0" indent="-45720">
              <a:spcBef>
                <a:spcPts val="200"/>
              </a:spcBef>
            </a:pPr>
            <a:r>
              <a:rPr kumimoji="0" lang="en-US" sz="700" u="none" strike="noStrike" kern="1200" cap="none" spc="0" normalizeH="0" baseline="30000" noProof="0" dirty="0">
                <a:ln>
                  <a:noFill/>
                </a:ln>
                <a:solidFill>
                  <a:srgbClr val="000000"/>
                </a:solidFill>
                <a:effectLst/>
                <a:uLnTx/>
                <a:uFillTx/>
                <a:latin typeface="+mn-lt"/>
                <a:ea typeface="+mn-ea"/>
              </a:rPr>
              <a:t>1</a:t>
            </a:r>
            <a:r>
              <a:rPr kumimoji="0" lang="en-US" sz="700" u="none" strike="noStrike" kern="1200" cap="none" spc="0" normalizeH="0" noProof="0" dirty="0">
                <a:ln>
                  <a:noFill/>
                </a:ln>
                <a:solidFill>
                  <a:srgbClr val="000000"/>
                </a:solidFill>
                <a:effectLst/>
                <a:uLnTx/>
                <a:uFillTx/>
                <a:latin typeface="+mn-lt"/>
                <a:ea typeface="+mn-ea"/>
              </a:rPr>
              <a:t> </a:t>
            </a:r>
            <a:r>
              <a:rPr kumimoji="0" lang="en-US" sz="700" u="none" kern="1200" cap="none" spc="0" normalizeH="0" baseline="0" noProof="0" dirty="0">
                <a:ln>
                  <a:noFill/>
                </a:ln>
                <a:solidFill>
                  <a:srgbClr val="000000"/>
                </a:solidFill>
                <a:effectLst/>
                <a:uLnTx/>
                <a:uFillTx/>
                <a:latin typeface="+mn-lt"/>
                <a:ea typeface="+mn-ea"/>
              </a:rPr>
              <a:t>Executive Office of Health and Human Services. (March 2022). Preparing for the End of the Federal Public Health Emergency Eligibility Protections. </a:t>
            </a:r>
            <a:r>
              <a:rPr lang="en-US" sz="700" dirty="0">
                <a:solidFill>
                  <a:srgbClr val="000000"/>
                </a:solidFill>
                <a:latin typeface="+mn-lt"/>
                <a:hlinkClick r:id="rId3">
                  <a:extLst>
                    <a:ext uri="{A12FA001-AC4F-418D-AE19-62706E023703}">
                      <ahyp:hlinkClr xmlns:ahyp="http://schemas.microsoft.com/office/drawing/2018/hyperlinkcolor" val="tx"/>
                    </a:ext>
                  </a:extLst>
                </a:hlinkClick>
              </a:rPr>
              <a:t>Medical Care Advisory Committee Reports to the Legislature</a:t>
            </a:r>
            <a:r>
              <a:rPr kumimoji="0" lang="en-US" sz="700" u="none" kern="1200" cap="none" spc="0" normalizeH="0" baseline="0" noProof="0" dirty="0">
                <a:ln>
                  <a:noFill/>
                </a:ln>
                <a:solidFill>
                  <a:srgbClr val="000000"/>
                </a:solidFill>
                <a:effectLst/>
                <a:uLnTx/>
                <a:uFillTx/>
                <a:latin typeface="+mn-lt"/>
                <a:ea typeface="+mn-ea"/>
              </a:rPr>
              <a:t> </a:t>
            </a:r>
          </a:p>
          <a:p>
            <a:pPr marL="45720" indent="-45720">
              <a:spcBef>
                <a:spcPts val="200"/>
              </a:spcBef>
            </a:pPr>
            <a:r>
              <a:rPr lang="en-US" sz="700" baseline="30000" dirty="0">
                <a:solidFill>
                  <a:srgbClr val="000000"/>
                </a:solidFill>
                <a:latin typeface="+mn-lt"/>
              </a:rPr>
              <a:t>2	</a:t>
            </a:r>
            <a:r>
              <a:rPr lang="en-US" sz="700" dirty="0">
                <a:solidFill>
                  <a:srgbClr val="000000"/>
                </a:solidFill>
                <a:latin typeface="+mn-lt"/>
              </a:rPr>
              <a:t>Centers for Medicare &amp; Medicaid Services. (2022). Promoting Continuity of Coverage and Distributing Eligibility and Enrollment Workload in Medicaid, the Children’s Health Insurance Program, and Basic Health Program Upon Conclusion of the COVID-19 Public Health Emergency. PDF available at: </a:t>
            </a:r>
            <a:r>
              <a:rPr lang="en-US" sz="700" dirty="0">
                <a:solidFill>
                  <a:srgbClr val="000000"/>
                </a:solidFill>
                <a:latin typeface="+mn-lt"/>
                <a:hlinkClick r:id="rId4">
                  <a:extLst>
                    <a:ext uri="{A12FA001-AC4F-418D-AE19-62706E023703}">
                      <ahyp:hlinkClr xmlns:ahyp="http://schemas.microsoft.com/office/drawing/2018/hyperlinkcolor" val="tx"/>
                    </a:ext>
                  </a:extLst>
                </a:hlinkClick>
              </a:rPr>
              <a:t>Unwinding and Returning to Regular Operations after COVID-19</a:t>
            </a:r>
            <a:r>
              <a:rPr lang="en-US" sz="700" dirty="0">
                <a:solidFill>
                  <a:srgbClr val="000000"/>
                </a:solidFill>
                <a:latin typeface="+mn-lt"/>
              </a:rPr>
              <a:t>. </a:t>
            </a:r>
          </a:p>
          <a:p>
            <a:pPr marL="45720" indent="-45720">
              <a:spcBef>
                <a:spcPts val="200"/>
              </a:spcBef>
            </a:pPr>
            <a:r>
              <a:rPr lang="en-US" sz="700" baseline="30000" dirty="0">
                <a:solidFill>
                  <a:srgbClr val="000000"/>
                </a:solidFill>
                <a:latin typeface="+mn-lt"/>
              </a:rPr>
              <a:t>3 </a:t>
            </a:r>
            <a:r>
              <a:rPr lang="en-US" sz="700" dirty="0" err="1">
                <a:solidFill>
                  <a:srgbClr val="000000"/>
                </a:solidFill>
                <a:latin typeface="+mn-lt"/>
              </a:rPr>
              <a:t>Serafi</a:t>
            </a:r>
            <a:r>
              <a:rPr lang="en-US" sz="700" dirty="0">
                <a:solidFill>
                  <a:srgbClr val="000000"/>
                </a:solidFill>
                <a:latin typeface="+mn-lt"/>
              </a:rPr>
              <a:t>, K., </a:t>
            </a:r>
            <a:r>
              <a:rPr lang="en-US" sz="700" dirty="0" err="1">
                <a:solidFill>
                  <a:srgbClr val="000000"/>
                </a:solidFill>
                <a:latin typeface="+mn-lt"/>
              </a:rPr>
              <a:t>Boozang</a:t>
            </a:r>
            <a:r>
              <a:rPr lang="en-US" sz="700" dirty="0">
                <a:solidFill>
                  <a:srgbClr val="000000"/>
                </a:solidFill>
                <a:latin typeface="+mn-lt"/>
              </a:rPr>
              <a:t>, P. (2022). </a:t>
            </a:r>
            <a:r>
              <a:rPr lang="en-US" sz="700" dirty="0">
                <a:solidFill>
                  <a:srgbClr val="000000"/>
                </a:solidFill>
                <a:latin typeface="+mn-lt"/>
                <a:hlinkClick r:id="rId5">
                  <a:extLst>
                    <a:ext uri="{A12FA001-AC4F-418D-AE19-62706E023703}">
                      <ahyp:hlinkClr xmlns:ahyp="http://schemas.microsoft.com/office/drawing/2018/hyperlinkcolor" val="tx"/>
                    </a:ext>
                  </a:extLst>
                </a:hlinkClick>
              </a:rPr>
              <a:t>The End of the Federal Continuous Coverage Requirement in MassHealth: Key Strategies for Reducing Coverage Loss</a:t>
            </a:r>
            <a:r>
              <a:rPr lang="en-US" sz="700" dirty="0">
                <a:solidFill>
                  <a:srgbClr val="000000"/>
                </a:solidFill>
                <a:latin typeface="+mn-lt"/>
              </a:rPr>
              <a:t>. Blue Cross Blue Shield of Massachusetts Foundation. </a:t>
            </a:r>
          </a:p>
          <a:p>
            <a:pPr marL="45720" lvl="0" indent="-45720">
              <a:spcBef>
                <a:spcPts val="200"/>
              </a:spcBef>
            </a:pPr>
            <a:r>
              <a:rPr lang="en-US" sz="700" baseline="30000" dirty="0">
                <a:solidFill>
                  <a:srgbClr val="000000"/>
                </a:solidFill>
                <a:latin typeface="+mn-lt"/>
              </a:rPr>
              <a:t>4 </a:t>
            </a:r>
            <a:r>
              <a:rPr lang="en-US" sz="700" dirty="0" err="1">
                <a:solidFill>
                  <a:srgbClr val="000000"/>
                </a:solidFill>
                <a:latin typeface="+mn-lt"/>
              </a:rPr>
              <a:t>Boozang</a:t>
            </a:r>
            <a:r>
              <a:rPr lang="en-US" sz="700" dirty="0">
                <a:solidFill>
                  <a:srgbClr val="000000"/>
                </a:solidFill>
                <a:latin typeface="+mn-lt"/>
              </a:rPr>
              <a:t>, P., </a:t>
            </a:r>
            <a:r>
              <a:rPr lang="en-US" sz="700" dirty="0" err="1">
                <a:solidFill>
                  <a:srgbClr val="000000"/>
                </a:solidFill>
                <a:latin typeface="+mn-lt"/>
              </a:rPr>
              <a:t>Striar</a:t>
            </a:r>
            <a:r>
              <a:rPr lang="en-US" sz="700" dirty="0">
                <a:solidFill>
                  <a:srgbClr val="000000"/>
                </a:solidFill>
                <a:latin typeface="+mn-lt"/>
              </a:rPr>
              <a:t>, A. (2022). </a:t>
            </a:r>
            <a:r>
              <a:rPr lang="en-US" sz="700" dirty="0">
                <a:solidFill>
                  <a:srgbClr val="000000"/>
                </a:solidFill>
                <a:latin typeface="+mn-lt"/>
                <a:hlinkClick r:id="rId6">
                  <a:extLst>
                    <a:ext uri="{A12FA001-AC4F-418D-AE19-62706E023703}">
                      <ahyp:hlinkClr xmlns:ahyp="http://schemas.microsoft.com/office/drawing/2018/hyperlinkcolor" val="tx"/>
                    </a:ext>
                  </a:extLst>
                </a:hlinkClick>
              </a:rPr>
              <a:t>The End of the COVID Public Health Emergency: Potential Health Equity Implications of Ending Medicaid Continuous Coverage</a:t>
            </a:r>
            <a:r>
              <a:rPr lang="en-US" sz="700" dirty="0">
                <a:solidFill>
                  <a:srgbClr val="000000"/>
                </a:solidFill>
                <a:latin typeface="+mn-lt"/>
              </a:rPr>
              <a:t>. State Health and Value Strategies. </a:t>
            </a:r>
          </a:p>
        </p:txBody>
      </p:sp>
      <p:sp>
        <p:nvSpPr>
          <p:cNvPr id="10" name="Content Placeholder 8">
            <a:extLst>
              <a:ext uri="{FF2B5EF4-FFF2-40B4-BE49-F238E27FC236}">
                <a16:creationId xmlns:a16="http://schemas.microsoft.com/office/drawing/2014/main" id="{0E1711E7-89F4-45B7-826E-C8607A9821BE}"/>
              </a:ext>
            </a:extLst>
          </p:cNvPr>
          <p:cNvSpPr txBox="1">
            <a:spLocks/>
          </p:cNvSpPr>
          <p:nvPr/>
        </p:nvSpPr>
        <p:spPr bwMode="auto">
          <a:xfrm>
            <a:off x="457200" y="1207008"/>
            <a:ext cx="8229600" cy="1238076"/>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spcBef>
                <a:spcPts val="400"/>
              </a:spcBef>
              <a:buNone/>
            </a:pPr>
            <a:r>
              <a:rPr lang="en-US" sz="1000" kern="0" dirty="0"/>
              <a:t>The Families First Coronavirus Response Act increased federal funding available to help states pay for their Medicaid programs. To receive this funding states had to put in place “continuous coverage requirements” that protect most members from losing their coverage until the federal COVID-19 Public Health Emergency ends. This has led to a substantial increase in MassHealth enrollment since March 2020. MassHealth estimates that about 700,000 current MassHealth members would have been found ineligible or downgraded from their current benefit.</a:t>
            </a:r>
            <a:r>
              <a:rPr lang="en-US" sz="1000" kern="0" baseline="30000" dirty="0"/>
              <a:t>1</a:t>
            </a:r>
            <a:endParaRPr lang="en-US" sz="1000" kern="0" dirty="0"/>
          </a:p>
          <a:p>
            <a:pPr marL="0" indent="0">
              <a:spcBef>
                <a:spcPts val="400"/>
              </a:spcBef>
              <a:buNone/>
            </a:pPr>
            <a:r>
              <a:rPr lang="en-US" sz="1000" kern="0" dirty="0"/>
              <a:t>O</a:t>
            </a:r>
            <a:r>
              <a:rPr lang="en-US" sz="1000" kern="0" dirty="0">
                <a:cs typeface="Arial" charset="0"/>
              </a:rPr>
              <a:t>nce the federal public health emergency ends, MassHealth is expected to resume standard eligibility redeterminations for a substantial portion of its membership. Conducting such a high volume of redeterminations is an operational challenge and puts eligible members at risk for unnecessary coverage loss.</a:t>
            </a:r>
            <a:r>
              <a:rPr lang="en-US" sz="1000" kern="0" baseline="30000" dirty="0">
                <a:cs typeface="Arial" charset="0"/>
              </a:rPr>
              <a:t>2</a:t>
            </a:r>
            <a:r>
              <a:rPr lang="en-US" sz="1000" kern="0" dirty="0">
                <a:cs typeface="Arial" charset="0"/>
              </a:rPr>
              <a:t> </a:t>
            </a:r>
            <a:r>
              <a:rPr lang="en-US" sz="1000" dirty="0"/>
              <a:t>MassHealth has developed a multi-prong plan to increase outreach to members and streamline the redetermination process to minimize coverage loss.</a:t>
            </a:r>
            <a:endParaRPr lang="en-US" sz="1000" kern="0" baseline="30000" dirty="0">
              <a:cs typeface="Arial" charset="0"/>
            </a:endParaRPr>
          </a:p>
        </p:txBody>
      </p:sp>
      <p:sp>
        <p:nvSpPr>
          <p:cNvPr id="17" name="Content Placeholder 8">
            <a:extLst>
              <a:ext uri="{FF2B5EF4-FFF2-40B4-BE49-F238E27FC236}">
                <a16:creationId xmlns:a16="http://schemas.microsoft.com/office/drawing/2014/main" id="{2775FEA7-011D-5C40-8431-47ECCBDA0BFC}"/>
              </a:ext>
            </a:extLst>
          </p:cNvPr>
          <p:cNvSpPr txBox="1">
            <a:spLocks/>
          </p:cNvSpPr>
          <p:nvPr/>
        </p:nvSpPr>
        <p:spPr bwMode="auto">
          <a:xfrm>
            <a:off x="3289647" y="2837920"/>
            <a:ext cx="2560320" cy="439420"/>
          </a:xfrm>
          <a:prstGeom prst="rect">
            <a:avLst/>
          </a:prstGeom>
          <a:solidFill>
            <a:schemeClr val="accent5"/>
          </a:solidFill>
          <a:ln w="9525">
            <a:noFill/>
            <a:miter lim="800000"/>
            <a:headEnd/>
            <a:tailEnd/>
          </a:ln>
        </p:spPr>
        <p:txBody>
          <a:bodyPr vert="horz" wrap="square" lIns="548640" tIns="45720" rIns="91440" bIns="45720" numCol="1" anchor="b" anchorCtr="0" compatLnSpc="1">
            <a:prstTxWarp prst="textNoShape">
              <a:avLst/>
            </a:prstTxWarp>
          </a:bodyPr>
          <a:lstStyle>
            <a:defPPr>
              <a:defRPr lang="en-US"/>
            </a:defPPr>
            <a:lvl1pPr marL="0" lvl="0" indent="0" eaLnBrk="1" hangingPunct="1">
              <a:spcBef>
                <a:spcPts val="800"/>
              </a:spcBef>
              <a:buClrTx/>
              <a:buFont typeface="Wingdings" pitchFamily="2" charset="2"/>
              <a:buNone/>
              <a:defRPr sz="1100" b="1" kern="0">
                <a:solidFill>
                  <a:schemeClr val="bg1"/>
                </a:solidFill>
                <a:latin typeface="+mn-lt"/>
              </a:defRPr>
            </a:lvl1pPr>
            <a:lvl2pPr marL="402336" indent="-173736" eaLnBrk="0" hangingPunct="0">
              <a:spcBef>
                <a:spcPct val="20000"/>
              </a:spcBef>
              <a:buClr>
                <a:schemeClr val="tx2"/>
              </a:buClr>
              <a:buChar char="–"/>
              <a:defRPr sz="1400">
                <a:latin typeface="+mn-lt"/>
                <a:cs typeface="+mn-cs"/>
              </a:defRPr>
            </a:lvl2pPr>
            <a:lvl3pPr marL="566928" indent="-109728" eaLnBrk="0" hangingPunct="0">
              <a:spcBef>
                <a:spcPct val="20000"/>
              </a:spcBef>
              <a:buClr>
                <a:schemeClr val="tx2"/>
              </a:buClr>
              <a:buChar char="•"/>
              <a:defRPr sz="1200">
                <a:latin typeface="+mn-lt"/>
                <a:cs typeface="+mn-cs"/>
              </a:defRPr>
            </a:lvl3pPr>
            <a:lvl4pPr marL="1600200" indent="-228600" eaLnBrk="0" hangingPunct="0">
              <a:spcBef>
                <a:spcPct val="20000"/>
              </a:spcBef>
              <a:buClr>
                <a:schemeClr val="tx2"/>
              </a:buClr>
              <a:buChar char="–"/>
              <a:defRPr sz="1100">
                <a:latin typeface="+mn-lt"/>
                <a:cs typeface="+mn-cs"/>
              </a:defRPr>
            </a:lvl4pPr>
            <a:lvl5pPr marL="2057400" indent="-228600" eaLnBrk="0" hangingPunct="0">
              <a:spcBef>
                <a:spcPct val="20000"/>
              </a:spcBef>
              <a:buClr>
                <a:schemeClr val="tx2"/>
              </a:buClr>
              <a:buChar char="»"/>
              <a:defRPr sz="1100">
                <a:latin typeface="+mn-lt"/>
                <a:cs typeface="+mn-cs"/>
              </a:defRPr>
            </a:lvl5pPr>
            <a:lvl6pPr marL="2514600" indent="-228600" fontAlgn="base">
              <a:spcBef>
                <a:spcPct val="20000"/>
              </a:spcBef>
              <a:spcAft>
                <a:spcPct val="0"/>
              </a:spcAft>
              <a:buChar char="»"/>
              <a:defRPr sz="1600">
                <a:latin typeface="+mn-lt"/>
                <a:cs typeface="+mn-cs"/>
              </a:defRPr>
            </a:lvl6pPr>
            <a:lvl7pPr marL="2971800" indent="-228600" fontAlgn="base">
              <a:spcBef>
                <a:spcPct val="20000"/>
              </a:spcBef>
              <a:spcAft>
                <a:spcPct val="0"/>
              </a:spcAft>
              <a:buChar char="»"/>
              <a:defRPr sz="1600">
                <a:latin typeface="+mn-lt"/>
                <a:cs typeface="+mn-cs"/>
              </a:defRPr>
            </a:lvl7pPr>
            <a:lvl8pPr marL="3429000" indent="-228600" fontAlgn="base">
              <a:spcBef>
                <a:spcPct val="20000"/>
              </a:spcBef>
              <a:spcAft>
                <a:spcPct val="0"/>
              </a:spcAft>
              <a:buChar char="»"/>
              <a:defRPr sz="1600">
                <a:latin typeface="+mn-lt"/>
                <a:cs typeface="+mn-cs"/>
              </a:defRPr>
            </a:lvl8pPr>
            <a:lvl9pPr marL="3886200" indent="-228600" fontAlgn="base">
              <a:spcBef>
                <a:spcPct val="20000"/>
              </a:spcBef>
              <a:spcAft>
                <a:spcPct val="0"/>
              </a:spcAft>
              <a:buChar char="»"/>
              <a:defRPr sz="1600">
                <a:latin typeface="+mn-lt"/>
                <a:cs typeface="+mn-cs"/>
              </a:defRPr>
            </a:lvl9pPr>
          </a:lstStyle>
          <a:p>
            <a:r>
              <a:rPr lang="en-US" sz="1000" dirty="0"/>
              <a:t>HEALTH EQUITY </a:t>
            </a:r>
            <a:br>
              <a:rPr lang="en-US" sz="1000" dirty="0"/>
            </a:br>
            <a:r>
              <a:rPr lang="en-US" sz="1000" dirty="0"/>
              <a:t>IMPLICATIONS</a:t>
            </a:r>
          </a:p>
        </p:txBody>
      </p:sp>
      <p:sp>
        <p:nvSpPr>
          <p:cNvPr id="18" name="Content Placeholder 8">
            <a:extLst>
              <a:ext uri="{FF2B5EF4-FFF2-40B4-BE49-F238E27FC236}">
                <a16:creationId xmlns:a16="http://schemas.microsoft.com/office/drawing/2014/main" id="{7845FCEE-2F86-BE43-A341-5A2DA9E9EF68}"/>
              </a:ext>
            </a:extLst>
          </p:cNvPr>
          <p:cNvSpPr txBox="1">
            <a:spLocks/>
          </p:cNvSpPr>
          <p:nvPr/>
        </p:nvSpPr>
        <p:spPr bwMode="auto">
          <a:xfrm>
            <a:off x="6122095" y="2844664"/>
            <a:ext cx="2560320" cy="439420"/>
          </a:xfrm>
          <a:prstGeom prst="rect">
            <a:avLst/>
          </a:prstGeom>
          <a:solidFill>
            <a:schemeClr val="accent5"/>
          </a:solidFill>
          <a:ln w="9525">
            <a:noFill/>
            <a:miter lim="800000"/>
            <a:headEnd/>
            <a:tailEnd/>
          </a:ln>
        </p:spPr>
        <p:txBody>
          <a:bodyPr vert="horz" wrap="square" lIns="411480" tIns="45720" rIns="91440" bIns="45720" numCol="1" anchor="b" anchorCtr="0" compatLnSpc="1">
            <a:prstTxWarp prst="textNoShape">
              <a:avLst/>
            </a:prstTxWarp>
          </a:bodyPr>
          <a:lstStyle>
            <a:defPPr>
              <a:defRPr lang="en-US"/>
            </a:defPPr>
            <a:lvl1pPr marL="0" lvl="0" indent="0" eaLnBrk="1" hangingPunct="1">
              <a:spcBef>
                <a:spcPts val="800"/>
              </a:spcBef>
              <a:buClrTx/>
              <a:buFont typeface="Wingdings" pitchFamily="2" charset="2"/>
              <a:buNone/>
              <a:defRPr sz="1100" b="1" kern="0">
                <a:solidFill>
                  <a:schemeClr val="bg1"/>
                </a:solidFill>
                <a:latin typeface="+mn-lt"/>
              </a:defRPr>
            </a:lvl1pPr>
            <a:lvl2pPr marL="402336" indent="-173736" eaLnBrk="0" hangingPunct="0">
              <a:spcBef>
                <a:spcPct val="20000"/>
              </a:spcBef>
              <a:buClr>
                <a:schemeClr val="tx2"/>
              </a:buClr>
              <a:buChar char="–"/>
              <a:defRPr sz="1400">
                <a:latin typeface="+mn-lt"/>
                <a:cs typeface="+mn-cs"/>
              </a:defRPr>
            </a:lvl2pPr>
            <a:lvl3pPr marL="566928" indent="-109728" eaLnBrk="0" hangingPunct="0">
              <a:spcBef>
                <a:spcPct val="20000"/>
              </a:spcBef>
              <a:buClr>
                <a:schemeClr val="tx2"/>
              </a:buClr>
              <a:buChar char="•"/>
              <a:defRPr sz="1200">
                <a:latin typeface="+mn-lt"/>
                <a:cs typeface="+mn-cs"/>
              </a:defRPr>
            </a:lvl3pPr>
            <a:lvl4pPr marL="1600200" indent="-228600" eaLnBrk="0" hangingPunct="0">
              <a:spcBef>
                <a:spcPct val="20000"/>
              </a:spcBef>
              <a:buClr>
                <a:schemeClr val="tx2"/>
              </a:buClr>
              <a:buChar char="–"/>
              <a:defRPr sz="1100">
                <a:latin typeface="+mn-lt"/>
                <a:cs typeface="+mn-cs"/>
              </a:defRPr>
            </a:lvl4pPr>
            <a:lvl5pPr marL="2057400" indent="-228600" eaLnBrk="0" hangingPunct="0">
              <a:spcBef>
                <a:spcPct val="20000"/>
              </a:spcBef>
              <a:buClr>
                <a:schemeClr val="tx2"/>
              </a:buClr>
              <a:buChar char="»"/>
              <a:defRPr sz="1100">
                <a:latin typeface="+mn-lt"/>
                <a:cs typeface="+mn-cs"/>
              </a:defRPr>
            </a:lvl5pPr>
            <a:lvl6pPr marL="2514600" indent="-228600" fontAlgn="base">
              <a:spcBef>
                <a:spcPct val="20000"/>
              </a:spcBef>
              <a:spcAft>
                <a:spcPct val="0"/>
              </a:spcAft>
              <a:buChar char="»"/>
              <a:defRPr sz="1600">
                <a:latin typeface="+mn-lt"/>
                <a:cs typeface="+mn-cs"/>
              </a:defRPr>
            </a:lvl6pPr>
            <a:lvl7pPr marL="2971800" indent="-228600" fontAlgn="base">
              <a:spcBef>
                <a:spcPct val="20000"/>
              </a:spcBef>
              <a:spcAft>
                <a:spcPct val="0"/>
              </a:spcAft>
              <a:buChar char="»"/>
              <a:defRPr sz="1600">
                <a:latin typeface="+mn-lt"/>
                <a:cs typeface="+mn-cs"/>
              </a:defRPr>
            </a:lvl7pPr>
            <a:lvl8pPr marL="3429000" indent="-228600" fontAlgn="base">
              <a:spcBef>
                <a:spcPct val="20000"/>
              </a:spcBef>
              <a:spcAft>
                <a:spcPct val="0"/>
              </a:spcAft>
              <a:buChar char="»"/>
              <a:defRPr sz="1600">
                <a:latin typeface="+mn-lt"/>
                <a:cs typeface="+mn-cs"/>
              </a:defRPr>
            </a:lvl8pPr>
            <a:lvl9pPr marL="3886200" indent="-228600" fontAlgn="base">
              <a:spcBef>
                <a:spcPct val="20000"/>
              </a:spcBef>
              <a:spcAft>
                <a:spcPct val="0"/>
              </a:spcAft>
              <a:buChar char="»"/>
              <a:defRPr sz="1600">
                <a:latin typeface="+mn-lt"/>
                <a:cs typeface="+mn-cs"/>
              </a:defRPr>
            </a:lvl9pPr>
          </a:lstStyle>
          <a:p>
            <a:r>
              <a:rPr lang="en-US" sz="1000" dirty="0"/>
              <a:t>MASSHEALTH’S STRATEGIES FOR REDUCING COVERAGE LOSS</a:t>
            </a:r>
          </a:p>
        </p:txBody>
      </p:sp>
      <p:sp>
        <p:nvSpPr>
          <p:cNvPr id="19" name="Content Placeholder 8">
            <a:extLst>
              <a:ext uri="{FF2B5EF4-FFF2-40B4-BE49-F238E27FC236}">
                <a16:creationId xmlns:a16="http://schemas.microsoft.com/office/drawing/2014/main" id="{3F8B7BE7-BCCE-4048-B435-A74B604D8827}"/>
              </a:ext>
            </a:extLst>
          </p:cNvPr>
          <p:cNvSpPr txBox="1">
            <a:spLocks/>
          </p:cNvSpPr>
          <p:nvPr/>
        </p:nvSpPr>
        <p:spPr bwMode="auto">
          <a:xfrm>
            <a:off x="457199" y="2837920"/>
            <a:ext cx="2560320" cy="439420"/>
          </a:xfrm>
          <a:prstGeom prst="rect">
            <a:avLst/>
          </a:prstGeom>
          <a:solidFill>
            <a:schemeClr val="accent5"/>
          </a:solidFill>
          <a:ln w="9525">
            <a:noFill/>
            <a:miter lim="800000"/>
            <a:headEnd/>
            <a:tailEnd/>
          </a:ln>
        </p:spPr>
        <p:txBody>
          <a:bodyPr vert="horz" wrap="square" lIns="502920" tIns="45720" rIns="91440" bIns="45720" numCol="1" anchor="b"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lvl="0" indent="0" eaLnBrk="1" hangingPunct="1">
              <a:spcBef>
                <a:spcPts val="800"/>
              </a:spcBef>
              <a:buClrTx/>
              <a:buNone/>
            </a:pPr>
            <a:r>
              <a:rPr lang="en-US" sz="1000" b="1" kern="0" dirty="0">
                <a:solidFill>
                  <a:schemeClr val="bg1"/>
                </a:solidFill>
                <a:cs typeface="Arial" charset="0"/>
              </a:rPr>
              <a:t>WHAT IS UNNECESSARY COVERAGE LOSS? </a:t>
            </a:r>
            <a:endParaRPr lang="en-US" sz="1000" kern="0" dirty="0">
              <a:solidFill>
                <a:schemeClr val="bg1"/>
              </a:solidFill>
              <a:cs typeface="Arial" charset="0"/>
            </a:endParaRPr>
          </a:p>
        </p:txBody>
      </p:sp>
      <p:sp>
        <p:nvSpPr>
          <p:cNvPr id="21" name="Content Placeholder 8">
            <a:extLst>
              <a:ext uri="{FF2B5EF4-FFF2-40B4-BE49-F238E27FC236}">
                <a16:creationId xmlns:a16="http://schemas.microsoft.com/office/drawing/2014/main" id="{355DCF9F-B1BD-E14F-B0AC-44F179CA9468}"/>
              </a:ext>
            </a:extLst>
          </p:cNvPr>
          <p:cNvSpPr txBox="1">
            <a:spLocks/>
          </p:cNvSpPr>
          <p:nvPr/>
        </p:nvSpPr>
        <p:spPr bwMode="auto">
          <a:xfrm>
            <a:off x="3289647" y="3287601"/>
            <a:ext cx="2560320" cy="1601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900" kern="0" dirty="0"/>
              <a:t>Black, Latinx, and other people of color are disproportionately at risk of losing coverage because people of color experience greater instability in employment and housing. These changes make it less likely that their eligibility can be verified using existing data sources and/or more likely that they will miss notices from MassHealth about the redetermination process.</a:t>
            </a:r>
            <a:r>
              <a:rPr lang="en-US" sz="900" kern="0" baseline="30000" dirty="0"/>
              <a:t>4</a:t>
            </a:r>
          </a:p>
        </p:txBody>
      </p:sp>
      <p:sp>
        <p:nvSpPr>
          <p:cNvPr id="22" name="Content Placeholder 8">
            <a:extLst>
              <a:ext uri="{FF2B5EF4-FFF2-40B4-BE49-F238E27FC236}">
                <a16:creationId xmlns:a16="http://schemas.microsoft.com/office/drawing/2014/main" id="{143086B1-6F9B-BB44-9136-930B07B768D0}"/>
              </a:ext>
            </a:extLst>
          </p:cNvPr>
          <p:cNvSpPr txBox="1">
            <a:spLocks/>
          </p:cNvSpPr>
          <p:nvPr/>
        </p:nvSpPr>
        <p:spPr bwMode="auto">
          <a:xfrm>
            <a:off x="6122095" y="3287601"/>
            <a:ext cx="2560320" cy="20409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900" dirty="0"/>
              <a:t>MassHealth’s plans include:</a:t>
            </a:r>
          </a:p>
          <a:p>
            <a:pPr marL="114300" indent="-114300">
              <a:buClr>
                <a:schemeClr val="accent5"/>
              </a:buClr>
            </a:pPr>
            <a:r>
              <a:rPr lang="en-US" sz="900" kern="0" dirty="0"/>
              <a:t>Conducting a multi-lingual, culturally relevant outreach campaign, with the Health Connector &amp; Health Care For All.</a:t>
            </a:r>
            <a:endParaRPr lang="en-US" sz="900" kern="0" baseline="30000" dirty="0"/>
          </a:p>
          <a:p>
            <a:pPr marL="114300" indent="-114300">
              <a:buClr>
                <a:schemeClr val="accent5"/>
              </a:buClr>
            </a:pPr>
            <a:r>
              <a:rPr lang="en-US" sz="900" dirty="0"/>
              <a:t>Increasing the number of automated renewals, by allowing for a bigger difference between what an individual reports as their income and the income recorded in the data source.</a:t>
            </a:r>
          </a:p>
          <a:p>
            <a:pPr marL="114300" indent="-114300">
              <a:buClr>
                <a:schemeClr val="accent5"/>
              </a:buClr>
            </a:pPr>
            <a:r>
              <a:rPr lang="en-US" sz="900" dirty="0"/>
              <a:t>Collecting updated contact information before eligibility protections end to increase member response rate.</a:t>
            </a:r>
            <a:r>
              <a:rPr lang="en-US" sz="900" baseline="30000" dirty="0"/>
              <a:t>4</a:t>
            </a:r>
            <a:r>
              <a:rPr kumimoji="0" lang="en-US" sz="900" u="none" strike="noStrike" kern="1200" cap="none" spc="0" normalizeH="0" noProof="0" dirty="0">
                <a:ln>
                  <a:noFill/>
                </a:ln>
                <a:effectLst/>
                <a:uLnTx/>
                <a:uFillTx/>
                <a:ea typeface="+mn-ea"/>
              </a:rPr>
              <a:t> </a:t>
            </a:r>
            <a:endParaRPr lang="en-US" sz="900" baseline="30000" dirty="0"/>
          </a:p>
        </p:txBody>
      </p:sp>
      <p:sp>
        <p:nvSpPr>
          <p:cNvPr id="23" name="Content Placeholder 8">
            <a:extLst>
              <a:ext uri="{FF2B5EF4-FFF2-40B4-BE49-F238E27FC236}">
                <a16:creationId xmlns:a16="http://schemas.microsoft.com/office/drawing/2014/main" id="{13878BC8-099F-6845-9E5C-AA01426F8AA1}"/>
              </a:ext>
            </a:extLst>
          </p:cNvPr>
          <p:cNvSpPr txBox="1">
            <a:spLocks/>
          </p:cNvSpPr>
          <p:nvPr/>
        </p:nvSpPr>
        <p:spPr bwMode="auto">
          <a:xfrm>
            <a:off x="457199" y="3287601"/>
            <a:ext cx="2560320" cy="16717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eaLnBrk="1" hangingPunct="1">
              <a:buClrTx/>
              <a:buNone/>
            </a:pPr>
            <a:r>
              <a:rPr lang="en-US" sz="900" dirty="0"/>
              <a:t>Unnecessary coverage loss occurs when individuals who are still eligible lose Medicaid coverage because they fail to submit required paperwork or documentation to prove their eligibility.</a:t>
            </a:r>
            <a:endParaRPr lang="en-US" sz="900" kern="0" dirty="0">
              <a:cs typeface="Arial" charset="0"/>
            </a:endParaRPr>
          </a:p>
          <a:p>
            <a:pPr marL="0" lvl="0" indent="0" eaLnBrk="1" hangingPunct="1">
              <a:buClrTx/>
              <a:buNone/>
            </a:pPr>
            <a:r>
              <a:rPr lang="en-US" sz="900" dirty="0"/>
              <a:t>The best way to avoid unnecessary coverage loss is for eligibility to be verified using existing income data sources; no paperwork from the member is needed.</a:t>
            </a:r>
          </a:p>
          <a:p>
            <a:pPr marL="0" indent="0" eaLnBrk="1" hangingPunct="1">
              <a:buClrTx/>
              <a:buNone/>
            </a:pPr>
            <a:endParaRPr lang="en-US" sz="900" dirty="0"/>
          </a:p>
        </p:txBody>
      </p:sp>
      <p:pic>
        <p:nvPicPr>
          <p:cNvPr id="5" name="Graphic 4" descr="Medical with solid fill">
            <a:extLst>
              <a:ext uri="{FF2B5EF4-FFF2-40B4-BE49-F238E27FC236}">
                <a16:creationId xmlns:a16="http://schemas.microsoft.com/office/drawing/2014/main" id="{00AB3265-1275-1D17-6DA0-AC5A7DA4F0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2178" y="2844664"/>
            <a:ext cx="411997" cy="411997"/>
          </a:xfrm>
          <a:prstGeom prst="rect">
            <a:avLst/>
          </a:prstGeom>
        </p:spPr>
      </p:pic>
      <p:grpSp>
        <p:nvGrpSpPr>
          <p:cNvPr id="24" name="Group 23">
            <a:extLst>
              <a:ext uri="{FF2B5EF4-FFF2-40B4-BE49-F238E27FC236}">
                <a16:creationId xmlns:a16="http://schemas.microsoft.com/office/drawing/2014/main" id="{38584768-2514-4C5E-AD03-CBDE52574887}"/>
              </a:ext>
            </a:extLst>
          </p:cNvPr>
          <p:cNvGrpSpPr>
            <a:grpSpLocks noChangeAspect="1"/>
          </p:cNvGrpSpPr>
          <p:nvPr/>
        </p:nvGrpSpPr>
        <p:grpSpPr>
          <a:xfrm>
            <a:off x="3379590" y="2908504"/>
            <a:ext cx="347472" cy="295355"/>
            <a:chOff x="-2278632" y="3317952"/>
            <a:chExt cx="762000" cy="647708"/>
          </a:xfrm>
          <a:solidFill>
            <a:srgbClr val="FFFFFF"/>
          </a:solidFill>
        </p:grpSpPr>
        <p:sp>
          <p:nvSpPr>
            <p:cNvPr id="25" name="Freeform 90145">
              <a:extLst>
                <a:ext uri="{FF2B5EF4-FFF2-40B4-BE49-F238E27FC236}">
                  <a16:creationId xmlns:a16="http://schemas.microsoft.com/office/drawing/2014/main" id="{186A5768-405E-4256-A209-D7741C9AC0FD}"/>
                </a:ext>
              </a:extLst>
            </p:cNvPr>
            <p:cNvSpPr/>
            <p:nvPr/>
          </p:nvSpPr>
          <p:spPr>
            <a:xfrm>
              <a:off x="-2252914" y="3323905"/>
              <a:ext cx="707707" cy="641755"/>
            </a:xfrm>
            <a:custGeom>
              <a:avLst/>
              <a:gdLst>
                <a:gd name="connsiteX0" fmla="*/ 355283 w 707707"/>
                <a:gd name="connsiteY0" fmla="*/ 114300 h 762000"/>
                <a:gd name="connsiteX1" fmla="*/ 374333 w 707707"/>
                <a:gd name="connsiteY1" fmla="*/ 133350 h 762000"/>
                <a:gd name="connsiteX2" fmla="*/ 355283 w 707707"/>
                <a:gd name="connsiteY2" fmla="*/ 152400 h 762000"/>
                <a:gd name="connsiteX3" fmla="*/ 336233 w 707707"/>
                <a:gd name="connsiteY3" fmla="*/ 133350 h 762000"/>
                <a:gd name="connsiteX4" fmla="*/ 355283 w 707707"/>
                <a:gd name="connsiteY4" fmla="*/ 114300 h 762000"/>
                <a:gd name="connsiteX5" fmla="*/ 469583 w 707707"/>
                <a:gd name="connsiteY5" fmla="*/ 685800 h 762000"/>
                <a:gd name="connsiteX6" fmla="*/ 450533 w 707707"/>
                <a:gd name="connsiteY6" fmla="*/ 666750 h 762000"/>
                <a:gd name="connsiteX7" fmla="*/ 383858 w 707707"/>
                <a:gd name="connsiteY7" fmla="*/ 666750 h 762000"/>
                <a:gd name="connsiteX8" fmla="*/ 383858 w 707707"/>
                <a:gd name="connsiteY8" fmla="*/ 182880 h 762000"/>
                <a:gd name="connsiteX9" fmla="*/ 404813 w 707707"/>
                <a:gd name="connsiteY9" fmla="*/ 161925 h 762000"/>
                <a:gd name="connsiteX10" fmla="*/ 587693 w 707707"/>
                <a:gd name="connsiteY10" fmla="*/ 161925 h 762000"/>
                <a:gd name="connsiteX11" fmla="*/ 534353 w 707707"/>
                <a:gd name="connsiteY11" fmla="*/ 438150 h 762000"/>
                <a:gd name="connsiteX12" fmla="*/ 573405 w 707707"/>
                <a:gd name="connsiteY12" fmla="*/ 438150 h 762000"/>
                <a:gd name="connsiteX13" fmla="*/ 615315 w 707707"/>
                <a:gd name="connsiteY13" fmla="*/ 220980 h 762000"/>
                <a:gd name="connsiteX14" fmla="*/ 668655 w 707707"/>
                <a:gd name="connsiteY14" fmla="*/ 438150 h 762000"/>
                <a:gd name="connsiteX15" fmla="*/ 707708 w 707707"/>
                <a:gd name="connsiteY15" fmla="*/ 438150 h 762000"/>
                <a:gd name="connsiteX16" fmla="*/ 638175 w 707707"/>
                <a:gd name="connsiteY16" fmla="*/ 161925 h 762000"/>
                <a:gd name="connsiteX17" fmla="*/ 650558 w 707707"/>
                <a:gd name="connsiteY17" fmla="*/ 161925 h 762000"/>
                <a:gd name="connsiteX18" fmla="*/ 679133 w 707707"/>
                <a:gd name="connsiteY18" fmla="*/ 133350 h 762000"/>
                <a:gd name="connsiteX19" fmla="*/ 650558 w 707707"/>
                <a:gd name="connsiteY19" fmla="*/ 104775 h 762000"/>
                <a:gd name="connsiteX20" fmla="*/ 404813 w 707707"/>
                <a:gd name="connsiteY20" fmla="*/ 104775 h 762000"/>
                <a:gd name="connsiteX21" fmla="*/ 383858 w 707707"/>
                <a:gd name="connsiteY21" fmla="*/ 83820 h 762000"/>
                <a:gd name="connsiteX22" fmla="*/ 383858 w 707707"/>
                <a:gd name="connsiteY22" fmla="*/ 28575 h 762000"/>
                <a:gd name="connsiteX23" fmla="*/ 355283 w 707707"/>
                <a:gd name="connsiteY23" fmla="*/ 0 h 762000"/>
                <a:gd name="connsiteX24" fmla="*/ 326708 w 707707"/>
                <a:gd name="connsiteY24" fmla="*/ 28575 h 762000"/>
                <a:gd name="connsiteX25" fmla="*/ 326708 w 707707"/>
                <a:gd name="connsiteY25" fmla="*/ 83820 h 762000"/>
                <a:gd name="connsiteX26" fmla="*/ 305753 w 707707"/>
                <a:gd name="connsiteY26" fmla="*/ 104775 h 762000"/>
                <a:gd name="connsiteX27" fmla="*/ 60008 w 707707"/>
                <a:gd name="connsiteY27" fmla="*/ 104775 h 762000"/>
                <a:gd name="connsiteX28" fmla="*/ 31433 w 707707"/>
                <a:gd name="connsiteY28" fmla="*/ 133350 h 762000"/>
                <a:gd name="connsiteX29" fmla="*/ 54293 w 707707"/>
                <a:gd name="connsiteY29" fmla="*/ 160973 h 762000"/>
                <a:gd name="connsiteX30" fmla="*/ 0 w 707707"/>
                <a:gd name="connsiteY30" fmla="*/ 438150 h 762000"/>
                <a:gd name="connsiteX31" fmla="*/ 39053 w 707707"/>
                <a:gd name="connsiteY31" fmla="*/ 438150 h 762000"/>
                <a:gd name="connsiteX32" fmla="*/ 80963 w 707707"/>
                <a:gd name="connsiteY32" fmla="*/ 220980 h 762000"/>
                <a:gd name="connsiteX33" fmla="*/ 135255 w 707707"/>
                <a:gd name="connsiteY33" fmla="*/ 438150 h 762000"/>
                <a:gd name="connsiteX34" fmla="*/ 174308 w 707707"/>
                <a:gd name="connsiteY34" fmla="*/ 438150 h 762000"/>
                <a:gd name="connsiteX35" fmla="*/ 104775 w 707707"/>
                <a:gd name="connsiteY35" fmla="*/ 161925 h 762000"/>
                <a:gd name="connsiteX36" fmla="*/ 304800 w 707707"/>
                <a:gd name="connsiteY36" fmla="*/ 161925 h 762000"/>
                <a:gd name="connsiteX37" fmla="*/ 325755 w 707707"/>
                <a:gd name="connsiteY37" fmla="*/ 182880 h 762000"/>
                <a:gd name="connsiteX38" fmla="*/ 325755 w 707707"/>
                <a:gd name="connsiteY38" fmla="*/ 666750 h 762000"/>
                <a:gd name="connsiteX39" fmla="*/ 259080 w 707707"/>
                <a:gd name="connsiteY39" fmla="*/ 666750 h 762000"/>
                <a:gd name="connsiteX40" fmla="*/ 240030 w 707707"/>
                <a:gd name="connsiteY40" fmla="*/ 685800 h 762000"/>
                <a:gd name="connsiteX41" fmla="*/ 240030 w 707707"/>
                <a:gd name="connsiteY41" fmla="*/ 704850 h 762000"/>
                <a:gd name="connsiteX42" fmla="*/ 126683 w 707707"/>
                <a:gd name="connsiteY42" fmla="*/ 704850 h 762000"/>
                <a:gd name="connsiteX43" fmla="*/ 126683 w 707707"/>
                <a:gd name="connsiteY43" fmla="*/ 762000 h 762000"/>
                <a:gd name="connsiteX44" fmla="*/ 583883 w 707707"/>
                <a:gd name="connsiteY44" fmla="*/ 762000 h 762000"/>
                <a:gd name="connsiteX45" fmla="*/ 583883 w 707707"/>
                <a:gd name="connsiteY45" fmla="*/ 704850 h 762000"/>
                <a:gd name="connsiteX46" fmla="*/ 469583 w 707707"/>
                <a:gd name="connsiteY46" fmla="*/ 704850 h 762000"/>
                <a:gd name="connsiteX47" fmla="*/ 469583 w 707707"/>
                <a:gd name="connsiteY47" fmla="*/ 6858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7707" h="762000">
                  <a:moveTo>
                    <a:pt x="355283" y="114300"/>
                  </a:moveTo>
                  <a:cubicBezTo>
                    <a:pt x="365760" y="114300"/>
                    <a:pt x="374333" y="122873"/>
                    <a:pt x="374333" y="133350"/>
                  </a:cubicBezTo>
                  <a:cubicBezTo>
                    <a:pt x="374333" y="143828"/>
                    <a:pt x="365760" y="152400"/>
                    <a:pt x="355283" y="152400"/>
                  </a:cubicBezTo>
                  <a:cubicBezTo>
                    <a:pt x="344805" y="152400"/>
                    <a:pt x="336233" y="143828"/>
                    <a:pt x="336233" y="133350"/>
                  </a:cubicBezTo>
                  <a:cubicBezTo>
                    <a:pt x="336233" y="122873"/>
                    <a:pt x="344805" y="114300"/>
                    <a:pt x="355283" y="114300"/>
                  </a:cubicBezTo>
                  <a:close/>
                  <a:moveTo>
                    <a:pt x="469583" y="685800"/>
                  </a:moveTo>
                  <a:cubicBezTo>
                    <a:pt x="469583" y="675323"/>
                    <a:pt x="461010" y="666750"/>
                    <a:pt x="450533" y="666750"/>
                  </a:cubicBezTo>
                  <a:lnTo>
                    <a:pt x="383858" y="666750"/>
                  </a:lnTo>
                  <a:lnTo>
                    <a:pt x="383858" y="182880"/>
                  </a:lnTo>
                  <a:cubicBezTo>
                    <a:pt x="392430" y="178118"/>
                    <a:pt x="400050" y="170498"/>
                    <a:pt x="404813" y="161925"/>
                  </a:cubicBezTo>
                  <a:lnTo>
                    <a:pt x="587693" y="161925"/>
                  </a:lnTo>
                  <a:lnTo>
                    <a:pt x="534353" y="438150"/>
                  </a:lnTo>
                  <a:lnTo>
                    <a:pt x="573405" y="438150"/>
                  </a:lnTo>
                  <a:lnTo>
                    <a:pt x="615315" y="220980"/>
                  </a:lnTo>
                  <a:lnTo>
                    <a:pt x="668655" y="438150"/>
                  </a:lnTo>
                  <a:lnTo>
                    <a:pt x="707708" y="438150"/>
                  </a:lnTo>
                  <a:lnTo>
                    <a:pt x="638175" y="161925"/>
                  </a:lnTo>
                  <a:lnTo>
                    <a:pt x="650558" y="161925"/>
                  </a:lnTo>
                  <a:cubicBezTo>
                    <a:pt x="666750" y="161925"/>
                    <a:pt x="679133" y="149543"/>
                    <a:pt x="679133" y="133350"/>
                  </a:cubicBezTo>
                  <a:cubicBezTo>
                    <a:pt x="679133" y="117157"/>
                    <a:pt x="666750" y="104775"/>
                    <a:pt x="650558" y="104775"/>
                  </a:cubicBezTo>
                  <a:lnTo>
                    <a:pt x="404813" y="104775"/>
                  </a:lnTo>
                  <a:cubicBezTo>
                    <a:pt x="400050" y="96203"/>
                    <a:pt x="392430" y="88582"/>
                    <a:pt x="383858" y="83820"/>
                  </a:cubicBezTo>
                  <a:lnTo>
                    <a:pt x="383858" y="28575"/>
                  </a:lnTo>
                  <a:cubicBezTo>
                    <a:pt x="383858" y="12383"/>
                    <a:pt x="371475" y="0"/>
                    <a:pt x="355283" y="0"/>
                  </a:cubicBezTo>
                  <a:cubicBezTo>
                    <a:pt x="339090" y="0"/>
                    <a:pt x="326708" y="12383"/>
                    <a:pt x="326708" y="28575"/>
                  </a:cubicBezTo>
                  <a:lnTo>
                    <a:pt x="326708" y="83820"/>
                  </a:lnTo>
                  <a:cubicBezTo>
                    <a:pt x="318135" y="88582"/>
                    <a:pt x="310515" y="96203"/>
                    <a:pt x="305753" y="104775"/>
                  </a:cubicBezTo>
                  <a:lnTo>
                    <a:pt x="60008" y="104775"/>
                  </a:lnTo>
                  <a:cubicBezTo>
                    <a:pt x="43815" y="104775"/>
                    <a:pt x="31433" y="117157"/>
                    <a:pt x="31433" y="133350"/>
                  </a:cubicBezTo>
                  <a:cubicBezTo>
                    <a:pt x="31433" y="146685"/>
                    <a:pt x="40958" y="159068"/>
                    <a:pt x="54293" y="160973"/>
                  </a:cubicBezTo>
                  <a:lnTo>
                    <a:pt x="0" y="438150"/>
                  </a:lnTo>
                  <a:lnTo>
                    <a:pt x="39053" y="438150"/>
                  </a:lnTo>
                  <a:lnTo>
                    <a:pt x="80963" y="220980"/>
                  </a:lnTo>
                  <a:lnTo>
                    <a:pt x="135255" y="438150"/>
                  </a:lnTo>
                  <a:lnTo>
                    <a:pt x="174308" y="438150"/>
                  </a:lnTo>
                  <a:lnTo>
                    <a:pt x="104775" y="161925"/>
                  </a:lnTo>
                  <a:lnTo>
                    <a:pt x="304800" y="161925"/>
                  </a:lnTo>
                  <a:cubicBezTo>
                    <a:pt x="309563" y="170498"/>
                    <a:pt x="317183" y="178118"/>
                    <a:pt x="325755" y="182880"/>
                  </a:cubicBezTo>
                  <a:lnTo>
                    <a:pt x="325755" y="666750"/>
                  </a:lnTo>
                  <a:lnTo>
                    <a:pt x="259080" y="666750"/>
                  </a:lnTo>
                  <a:cubicBezTo>
                    <a:pt x="248603" y="666750"/>
                    <a:pt x="240030" y="675323"/>
                    <a:pt x="240030" y="685800"/>
                  </a:cubicBezTo>
                  <a:lnTo>
                    <a:pt x="240030" y="704850"/>
                  </a:lnTo>
                  <a:lnTo>
                    <a:pt x="126683" y="704850"/>
                  </a:lnTo>
                  <a:lnTo>
                    <a:pt x="126683" y="762000"/>
                  </a:lnTo>
                  <a:lnTo>
                    <a:pt x="583883" y="762000"/>
                  </a:lnTo>
                  <a:lnTo>
                    <a:pt x="583883" y="704850"/>
                  </a:lnTo>
                  <a:lnTo>
                    <a:pt x="469583" y="704850"/>
                  </a:lnTo>
                  <a:lnTo>
                    <a:pt x="469583" y="685800"/>
                  </a:lnTo>
                  <a:close/>
                </a:path>
              </a:pathLst>
            </a:custGeom>
            <a:grpFill/>
            <a:ln w="9525" cap="flat">
              <a:noFill/>
              <a:prstDash val="solid"/>
              <a:miter/>
            </a:ln>
          </p:spPr>
          <p:txBody>
            <a:bodyPr rtlCol="0" anchor="ctr"/>
            <a:lstStyle/>
            <a:p>
              <a:endParaRPr lang="en-US" dirty="0">
                <a:latin typeface="+mn-lt"/>
              </a:endParaRPr>
            </a:p>
          </p:txBody>
        </p:sp>
        <p:sp>
          <p:nvSpPr>
            <p:cNvPr id="26" name="Freeform 90146">
              <a:extLst>
                <a:ext uri="{FF2B5EF4-FFF2-40B4-BE49-F238E27FC236}">
                  <a16:creationId xmlns:a16="http://schemas.microsoft.com/office/drawing/2014/main" id="{525C7C6A-EACF-4641-9CB3-EE2AABECCA56}"/>
                </a:ext>
              </a:extLst>
            </p:cNvPr>
            <p:cNvSpPr/>
            <p:nvPr/>
          </p:nvSpPr>
          <p:spPr>
            <a:xfrm>
              <a:off x="-2278632" y="3690048"/>
              <a:ext cx="228600" cy="57150"/>
            </a:xfrm>
            <a:custGeom>
              <a:avLst/>
              <a:gdLst>
                <a:gd name="connsiteX0" fmla="*/ 228600 w 228600"/>
                <a:gd name="connsiteY0" fmla="*/ 0 h 57150"/>
                <a:gd name="connsiteX1" fmla="*/ 0 w 228600"/>
                <a:gd name="connsiteY1" fmla="*/ 0 h 57150"/>
                <a:gd name="connsiteX2" fmla="*/ 114300 w 228600"/>
                <a:gd name="connsiteY2" fmla="*/ 57150 h 57150"/>
                <a:gd name="connsiteX3" fmla="*/ 22860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228600" y="0"/>
                  </a:moveTo>
                  <a:lnTo>
                    <a:pt x="0" y="0"/>
                  </a:lnTo>
                  <a:cubicBezTo>
                    <a:pt x="0" y="31432"/>
                    <a:pt x="51435" y="57150"/>
                    <a:pt x="114300" y="57150"/>
                  </a:cubicBezTo>
                  <a:cubicBezTo>
                    <a:pt x="177165" y="57150"/>
                    <a:pt x="228600" y="31432"/>
                    <a:pt x="228600" y="0"/>
                  </a:cubicBezTo>
                  <a:close/>
                </a:path>
              </a:pathLst>
            </a:custGeom>
            <a:grpFill/>
            <a:ln w="9525" cap="flat">
              <a:noFill/>
              <a:prstDash val="solid"/>
              <a:miter/>
            </a:ln>
          </p:spPr>
          <p:txBody>
            <a:bodyPr rtlCol="0" anchor="ctr"/>
            <a:lstStyle/>
            <a:p>
              <a:endParaRPr lang="en-US" dirty="0">
                <a:latin typeface="+mn-lt"/>
              </a:endParaRPr>
            </a:p>
          </p:txBody>
        </p:sp>
        <p:sp>
          <p:nvSpPr>
            <p:cNvPr id="27" name="Freeform 90147">
              <a:extLst>
                <a:ext uri="{FF2B5EF4-FFF2-40B4-BE49-F238E27FC236}">
                  <a16:creationId xmlns:a16="http://schemas.microsoft.com/office/drawing/2014/main" id="{964FA98D-E829-42F4-A43D-CAFF7A8EAABF}"/>
                </a:ext>
              </a:extLst>
            </p:cNvPr>
            <p:cNvSpPr/>
            <p:nvPr/>
          </p:nvSpPr>
          <p:spPr>
            <a:xfrm>
              <a:off x="-1745232" y="3690048"/>
              <a:ext cx="228600" cy="57150"/>
            </a:xfrm>
            <a:custGeom>
              <a:avLst/>
              <a:gdLst>
                <a:gd name="connsiteX0" fmla="*/ 0 w 228600"/>
                <a:gd name="connsiteY0" fmla="*/ 0 h 57150"/>
                <a:gd name="connsiteX1" fmla="*/ 114300 w 228600"/>
                <a:gd name="connsiteY1" fmla="*/ 57150 h 57150"/>
                <a:gd name="connsiteX2" fmla="*/ 228600 w 228600"/>
                <a:gd name="connsiteY2" fmla="*/ 0 h 57150"/>
                <a:gd name="connsiteX3" fmla="*/ 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0" y="0"/>
                  </a:moveTo>
                  <a:cubicBezTo>
                    <a:pt x="0" y="31432"/>
                    <a:pt x="51435" y="57150"/>
                    <a:pt x="114300" y="57150"/>
                  </a:cubicBezTo>
                  <a:cubicBezTo>
                    <a:pt x="177165" y="57150"/>
                    <a:pt x="228600" y="31432"/>
                    <a:pt x="228600" y="0"/>
                  </a:cubicBezTo>
                  <a:lnTo>
                    <a:pt x="0" y="0"/>
                  </a:lnTo>
                  <a:close/>
                </a:path>
              </a:pathLst>
            </a:custGeom>
            <a:grpFill/>
            <a:ln w="9525" cap="flat">
              <a:noFill/>
              <a:prstDash val="solid"/>
              <a:miter/>
            </a:ln>
          </p:spPr>
          <p:txBody>
            <a:bodyPr rtlCol="0" anchor="ctr"/>
            <a:lstStyle/>
            <a:p>
              <a:endParaRPr lang="en-US" dirty="0">
                <a:latin typeface="+mn-lt"/>
              </a:endParaRPr>
            </a:p>
          </p:txBody>
        </p:sp>
        <p:grpSp>
          <p:nvGrpSpPr>
            <p:cNvPr id="28" name="Group 27">
              <a:extLst>
                <a:ext uri="{FF2B5EF4-FFF2-40B4-BE49-F238E27FC236}">
                  <a16:creationId xmlns:a16="http://schemas.microsoft.com/office/drawing/2014/main" id="{5EDDEDE1-9969-4F14-95CB-914DC49BA282}"/>
                </a:ext>
              </a:extLst>
            </p:cNvPr>
            <p:cNvGrpSpPr/>
            <p:nvPr/>
          </p:nvGrpSpPr>
          <p:grpSpPr>
            <a:xfrm>
              <a:off x="-2037919" y="3317952"/>
              <a:ext cx="277715" cy="277715"/>
              <a:chOff x="-1467680" y="1420389"/>
              <a:chExt cx="277715" cy="277715"/>
            </a:xfrm>
            <a:grpFill/>
          </p:grpSpPr>
          <p:sp>
            <p:nvSpPr>
              <p:cNvPr id="29" name="Oval 28">
                <a:extLst>
                  <a:ext uri="{FF2B5EF4-FFF2-40B4-BE49-F238E27FC236}">
                    <a16:creationId xmlns:a16="http://schemas.microsoft.com/office/drawing/2014/main" id="{481367F9-0F60-4549-8966-3CEF959AA6EC}"/>
                  </a:ext>
                </a:extLst>
              </p:cNvPr>
              <p:cNvSpPr>
                <a:spLocks noChangeAspect="1"/>
              </p:cNvSpPr>
              <p:nvPr/>
            </p:nvSpPr>
            <p:spPr>
              <a:xfrm>
                <a:off x="-1465983" y="1422086"/>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90149">
                <a:extLst>
                  <a:ext uri="{FF2B5EF4-FFF2-40B4-BE49-F238E27FC236}">
                    <a16:creationId xmlns:a16="http://schemas.microsoft.com/office/drawing/2014/main" id="{405A1778-7C4A-474E-8AFD-4046F50F7F3B}"/>
                  </a:ext>
                </a:extLst>
              </p:cNvPr>
              <p:cNvSpPr/>
              <p:nvPr/>
            </p:nvSpPr>
            <p:spPr>
              <a:xfrm>
                <a:off x="-1467680" y="1420389"/>
                <a:ext cx="277715" cy="277715"/>
              </a:xfrm>
              <a:custGeom>
                <a:avLst/>
                <a:gdLst>
                  <a:gd name="connsiteX0" fmla="*/ 138858 w 277715"/>
                  <a:gd name="connsiteY0" fmla="*/ 21925 h 277715"/>
                  <a:gd name="connsiteX1" fmla="*/ 21925 w 277715"/>
                  <a:gd name="connsiteY1" fmla="*/ 138858 h 277715"/>
                  <a:gd name="connsiteX2" fmla="*/ 138858 w 277715"/>
                  <a:gd name="connsiteY2" fmla="*/ 255790 h 277715"/>
                  <a:gd name="connsiteX3" fmla="*/ 255790 w 277715"/>
                  <a:gd name="connsiteY3" fmla="*/ 138858 h 277715"/>
                  <a:gd name="connsiteX4" fmla="*/ 138858 w 277715"/>
                  <a:gd name="connsiteY4" fmla="*/ 21925 h 277715"/>
                  <a:gd name="connsiteX5" fmla="*/ 138858 w 277715"/>
                  <a:gd name="connsiteY5" fmla="*/ 277715 h 277715"/>
                  <a:gd name="connsiteX6" fmla="*/ 0 w 277715"/>
                  <a:gd name="connsiteY6" fmla="*/ 138858 h 277715"/>
                  <a:gd name="connsiteX7" fmla="*/ 138858 w 277715"/>
                  <a:gd name="connsiteY7" fmla="*/ 0 h 277715"/>
                  <a:gd name="connsiteX8" fmla="*/ 277715 w 277715"/>
                  <a:gd name="connsiteY8" fmla="*/ 138858 h 277715"/>
                  <a:gd name="connsiteX9" fmla="*/ 138858 w 277715"/>
                  <a:gd name="connsiteY9" fmla="*/ 277715 h 27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715" h="277715">
                    <a:moveTo>
                      <a:pt x="138858" y="21925"/>
                    </a:moveTo>
                    <a:cubicBezTo>
                      <a:pt x="74179" y="21925"/>
                      <a:pt x="21925" y="74179"/>
                      <a:pt x="21925" y="138858"/>
                    </a:cubicBezTo>
                    <a:cubicBezTo>
                      <a:pt x="21925" y="203536"/>
                      <a:pt x="74179" y="255790"/>
                      <a:pt x="138858" y="255790"/>
                    </a:cubicBezTo>
                    <a:cubicBezTo>
                      <a:pt x="203536" y="255790"/>
                      <a:pt x="255790" y="203536"/>
                      <a:pt x="255790" y="138858"/>
                    </a:cubicBezTo>
                    <a:cubicBezTo>
                      <a:pt x="255790" y="74179"/>
                      <a:pt x="203536" y="21925"/>
                      <a:pt x="138858" y="21925"/>
                    </a:cubicBezTo>
                    <a:close/>
                    <a:moveTo>
                      <a:pt x="138858" y="277715"/>
                    </a:moveTo>
                    <a:cubicBezTo>
                      <a:pt x="62120" y="277715"/>
                      <a:pt x="0" y="215595"/>
                      <a:pt x="0" y="138858"/>
                    </a:cubicBezTo>
                    <a:cubicBezTo>
                      <a:pt x="0" y="62120"/>
                      <a:pt x="62120" y="0"/>
                      <a:pt x="138858" y="0"/>
                    </a:cubicBezTo>
                    <a:cubicBezTo>
                      <a:pt x="215595" y="0"/>
                      <a:pt x="277715" y="62120"/>
                      <a:pt x="277715" y="138858"/>
                    </a:cubicBezTo>
                    <a:cubicBezTo>
                      <a:pt x="277715" y="215595"/>
                      <a:pt x="215595" y="277715"/>
                      <a:pt x="138858" y="277715"/>
                    </a:cubicBezTo>
                    <a:close/>
                  </a:path>
                </a:pathLst>
              </a:custGeom>
              <a:grpFill/>
              <a:ln w="3572" cap="flat">
                <a:noFill/>
                <a:prstDash val="solid"/>
                <a:miter/>
              </a:ln>
            </p:spPr>
            <p:txBody>
              <a:bodyPr rtlCol="0" anchor="ctr"/>
              <a:lstStyle/>
              <a:p>
                <a:endParaRPr lang="en-US" dirty="0">
                  <a:latin typeface="+mn-lt"/>
                </a:endParaRPr>
              </a:p>
            </p:txBody>
          </p:sp>
          <p:sp>
            <p:nvSpPr>
              <p:cNvPr id="31" name="Freeform 90150">
                <a:extLst>
                  <a:ext uri="{FF2B5EF4-FFF2-40B4-BE49-F238E27FC236}">
                    <a16:creationId xmlns:a16="http://schemas.microsoft.com/office/drawing/2014/main" id="{5FAC88BD-2325-4D1F-B9E7-09B32B7E1E27}"/>
                  </a:ext>
                </a:extLst>
              </p:cNvPr>
              <p:cNvSpPr/>
              <p:nvPr/>
            </p:nvSpPr>
            <p:spPr>
              <a:xfrm>
                <a:off x="-1416522" y="1471547"/>
                <a:ext cx="175399" cy="175399"/>
              </a:xfrm>
              <a:custGeom>
                <a:avLst/>
                <a:gdLst>
                  <a:gd name="connsiteX0" fmla="*/ 160782 w 175399"/>
                  <a:gd name="connsiteY0" fmla="*/ 58466 h 175399"/>
                  <a:gd name="connsiteX1" fmla="*/ 116933 w 175399"/>
                  <a:gd name="connsiteY1" fmla="*/ 58466 h 175399"/>
                  <a:gd name="connsiteX2" fmla="*/ 116933 w 175399"/>
                  <a:gd name="connsiteY2" fmla="*/ 14617 h 175399"/>
                  <a:gd name="connsiteX3" fmla="*/ 102316 w 175399"/>
                  <a:gd name="connsiteY3" fmla="*/ 0 h 175399"/>
                  <a:gd name="connsiteX4" fmla="*/ 73083 w 175399"/>
                  <a:gd name="connsiteY4" fmla="*/ 0 h 175399"/>
                  <a:gd name="connsiteX5" fmla="*/ 58466 w 175399"/>
                  <a:gd name="connsiteY5" fmla="*/ 14617 h 175399"/>
                  <a:gd name="connsiteX6" fmla="*/ 58466 w 175399"/>
                  <a:gd name="connsiteY6" fmla="*/ 58466 h 175399"/>
                  <a:gd name="connsiteX7" fmla="*/ 14617 w 175399"/>
                  <a:gd name="connsiteY7" fmla="*/ 58466 h 175399"/>
                  <a:gd name="connsiteX8" fmla="*/ 0 w 175399"/>
                  <a:gd name="connsiteY8" fmla="*/ 73083 h 175399"/>
                  <a:gd name="connsiteX9" fmla="*/ 0 w 175399"/>
                  <a:gd name="connsiteY9" fmla="*/ 102316 h 175399"/>
                  <a:gd name="connsiteX10" fmla="*/ 14617 w 175399"/>
                  <a:gd name="connsiteY10" fmla="*/ 116933 h 175399"/>
                  <a:gd name="connsiteX11" fmla="*/ 58466 w 175399"/>
                  <a:gd name="connsiteY11" fmla="*/ 116933 h 175399"/>
                  <a:gd name="connsiteX12" fmla="*/ 58466 w 175399"/>
                  <a:gd name="connsiteY12" fmla="*/ 160782 h 175399"/>
                  <a:gd name="connsiteX13" fmla="*/ 73083 w 175399"/>
                  <a:gd name="connsiteY13" fmla="*/ 175399 h 175399"/>
                  <a:gd name="connsiteX14" fmla="*/ 102316 w 175399"/>
                  <a:gd name="connsiteY14" fmla="*/ 175399 h 175399"/>
                  <a:gd name="connsiteX15" fmla="*/ 116933 w 175399"/>
                  <a:gd name="connsiteY15" fmla="*/ 160782 h 175399"/>
                  <a:gd name="connsiteX16" fmla="*/ 116933 w 175399"/>
                  <a:gd name="connsiteY16" fmla="*/ 116933 h 175399"/>
                  <a:gd name="connsiteX17" fmla="*/ 160782 w 175399"/>
                  <a:gd name="connsiteY17" fmla="*/ 116933 h 175399"/>
                  <a:gd name="connsiteX18" fmla="*/ 175399 w 175399"/>
                  <a:gd name="connsiteY18" fmla="*/ 102316 h 175399"/>
                  <a:gd name="connsiteX19" fmla="*/ 175399 w 175399"/>
                  <a:gd name="connsiteY19" fmla="*/ 73083 h 175399"/>
                  <a:gd name="connsiteX20" fmla="*/ 160782 w 175399"/>
                  <a:gd name="connsiteY20" fmla="*/ 58466 h 17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399" h="175399">
                    <a:moveTo>
                      <a:pt x="160782" y="58466"/>
                    </a:moveTo>
                    <a:lnTo>
                      <a:pt x="116933" y="58466"/>
                    </a:lnTo>
                    <a:lnTo>
                      <a:pt x="116933" y="14617"/>
                    </a:lnTo>
                    <a:cubicBezTo>
                      <a:pt x="116933" y="6577"/>
                      <a:pt x="110355" y="0"/>
                      <a:pt x="102316" y="0"/>
                    </a:cubicBezTo>
                    <a:lnTo>
                      <a:pt x="73083" y="0"/>
                    </a:lnTo>
                    <a:cubicBezTo>
                      <a:pt x="65044" y="0"/>
                      <a:pt x="58466" y="6577"/>
                      <a:pt x="58466" y="14617"/>
                    </a:cubicBezTo>
                    <a:lnTo>
                      <a:pt x="58466" y="58466"/>
                    </a:lnTo>
                    <a:lnTo>
                      <a:pt x="14617" y="58466"/>
                    </a:lnTo>
                    <a:cubicBezTo>
                      <a:pt x="6577" y="58466"/>
                      <a:pt x="0" y="65044"/>
                      <a:pt x="0" y="73083"/>
                    </a:cubicBezTo>
                    <a:lnTo>
                      <a:pt x="0" y="102316"/>
                    </a:lnTo>
                    <a:cubicBezTo>
                      <a:pt x="0" y="110355"/>
                      <a:pt x="6577" y="116933"/>
                      <a:pt x="14617" y="116933"/>
                    </a:cubicBezTo>
                    <a:lnTo>
                      <a:pt x="58466" y="116933"/>
                    </a:lnTo>
                    <a:lnTo>
                      <a:pt x="58466" y="160782"/>
                    </a:lnTo>
                    <a:cubicBezTo>
                      <a:pt x="58466" y="168822"/>
                      <a:pt x="65044" y="175399"/>
                      <a:pt x="73083" y="175399"/>
                    </a:cubicBezTo>
                    <a:lnTo>
                      <a:pt x="102316" y="175399"/>
                    </a:lnTo>
                    <a:cubicBezTo>
                      <a:pt x="110355" y="175399"/>
                      <a:pt x="116933" y="168822"/>
                      <a:pt x="116933" y="160782"/>
                    </a:cubicBezTo>
                    <a:lnTo>
                      <a:pt x="116933" y="116933"/>
                    </a:lnTo>
                    <a:lnTo>
                      <a:pt x="160782" y="116933"/>
                    </a:lnTo>
                    <a:cubicBezTo>
                      <a:pt x="168822" y="116933"/>
                      <a:pt x="175399" y="110355"/>
                      <a:pt x="175399" y="102316"/>
                    </a:cubicBezTo>
                    <a:lnTo>
                      <a:pt x="175399" y="73083"/>
                    </a:lnTo>
                    <a:cubicBezTo>
                      <a:pt x="175399" y="65044"/>
                      <a:pt x="168822" y="58466"/>
                      <a:pt x="160782" y="58466"/>
                    </a:cubicBezTo>
                    <a:close/>
                  </a:path>
                </a:pathLst>
              </a:custGeom>
              <a:solidFill>
                <a:schemeClr val="accent5"/>
              </a:solidFill>
              <a:ln w="3572" cap="flat">
                <a:noFill/>
                <a:prstDash val="solid"/>
                <a:miter/>
              </a:ln>
            </p:spPr>
            <p:txBody>
              <a:bodyPr rtlCol="0" anchor="ctr"/>
              <a:lstStyle/>
              <a:p>
                <a:endParaRPr lang="en-US" dirty="0">
                  <a:latin typeface="+mn-lt"/>
                </a:endParaRPr>
              </a:p>
            </p:txBody>
          </p:sp>
        </p:grpSp>
      </p:grpSp>
      <p:grpSp>
        <p:nvGrpSpPr>
          <p:cNvPr id="12" name="Graphic 10" descr="Checklist with solid fill">
            <a:extLst>
              <a:ext uri="{FF2B5EF4-FFF2-40B4-BE49-F238E27FC236}">
                <a16:creationId xmlns:a16="http://schemas.microsoft.com/office/drawing/2014/main" id="{25CED9D7-C194-4AC1-A37A-A1D88592D387}"/>
              </a:ext>
            </a:extLst>
          </p:cNvPr>
          <p:cNvGrpSpPr>
            <a:grpSpLocks noChangeAspect="1"/>
          </p:cNvGrpSpPr>
          <p:nvPr/>
        </p:nvGrpSpPr>
        <p:grpSpPr>
          <a:xfrm>
            <a:off x="6212038" y="2921470"/>
            <a:ext cx="210565" cy="274320"/>
            <a:chOff x="4211025" y="3388088"/>
            <a:chExt cx="350941" cy="452827"/>
          </a:xfrm>
          <a:solidFill>
            <a:schemeClr val="bg1"/>
          </a:solidFill>
        </p:grpSpPr>
        <p:sp>
          <p:nvSpPr>
            <p:cNvPr id="14" name="Freeform: Shape 13">
              <a:extLst>
                <a:ext uri="{FF2B5EF4-FFF2-40B4-BE49-F238E27FC236}">
                  <a16:creationId xmlns:a16="http://schemas.microsoft.com/office/drawing/2014/main" id="{67689406-0BBB-4B32-A69B-03A3B2EF7FC6}"/>
                </a:ext>
              </a:extLst>
            </p:cNvPr>
            <p:cNvSpPr/>
            <p:nvPr/>
          </p:nvSpPr>
          <p:spPr>
            <a:xfrm>
              <a:off x="4211025" y="3388088"/>
              <a:ext cx="350941" cy="452827"/>
            </a:xfrm>
            <a:custGeom>
              <a:avLst/>
              <a:gdLst>
                <a:gd name="connsiteX0" fmla="*/ 33962 w 350941"/>
                <a:gd name="connsiteY0" fmla="*/ 33962 h 452827"/>
                <a:gd name="connsiteX1" fmla="*/ 316979 w 350941"/>
                <a:gd name="connsiteY1" fmla="*/ 33962 h 452827"/>
                <a:gd name="connsiteX2" fmla="*/ 316979 w 350941"/>
                <a:gd name="connsiteY2" fmla="*/ 418865 h 452827"/>
                <a:gd name="connsiteX3" fmla="*/ 33962 w 350941"/>
                <a:gd name="connsiteY3" fmla="*/ 418865 h 452827"/>
                <a:gd name="connsiteX4" fmla="*/ 33962 w 350941"/>
                <a:gd name="connsiteY4" fmla="*/ 33962 h 452827"/>
                <a:gd name="connsiteX5" fmla="*/ 0 w 350941"/>
                <a:gd name="connsiteY5" fmla="*/ 452828 h 452827"/>
                <a:gd name="connsiteX6" fmla="*/ 350941 w 350941"/>
                <a:gd name="connsiteY6" fmla="*/ 452828 h 452827"/>
                <a:gd name="connsiteX7" fmla="*/ 350941 w 350941"/>
                <a:gd name="connsiteY7" fmla="*/ 0 h 452827"/>
                <a:gd name="connsiteX8" fmla="*/ 0 w 350941"/>
                <a:gd name="connsiteY8" fmla="*/ 0 h 452827"/>
                <a:gd name="connsiteX9" fmla="*/ 0 w 350941"/>
                <a:gd name="connsiteY9" fmla="*/ 452828 h 45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941" h="452827">
                  <a:moveTo>
                    <a:pt x="33962" y="33962"/>
                  </a:moveTo>
                  <a:lnTo>
                    <a:pt x="316979" y="33962"/>
                  </a:lnTo>
                  <a:lnTo>
                    <a:pt x="316979" y="418865"/>
                  </a:lnTo>
                  <a:lnTo>
                    <a:pt x="33962" y="418865"/>
                  </a:lnTo>
                  <a:lnTo>
                    <a:pt x="33962" y="33962"/>
                  </a:lnTo>
                  <a:close/>
                  <a:moveTo>
                    <a:pt x="0" y="452828"/>
                  </a:moveTo>
                  <a:lnTo>
                    <a:pt x="350941" y="452828"/>
                  </a:lnTo>
                  <a:lnTo>
                    <a:pt x="350941" y="0"/>
                  </a:lnTo>
                  <a:lnTo>
                    <a:pt x="0" y="0"/>
                  </a:lnTo>
                  <a:lnTo>
                    <a:pt x="0" y="452828"/>
                  </a:lnTo>
                  <a:close/>
                </a:path>
              </a:pathLst>
            </a:custGeom>
            <a:grpFill/>
            <a:ln w="565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A49A3E3-A4BD-42DD-BF2A-FD8678B0503B}"/>
                </a:ext>
              </a:extLst>
            </p:cNvPr>
            <p:cNvSpPr/>
            <p:nvPr/>
          </p:nvSpPr>
          <p:spPr>
            <a:xfrm>
              <a:off x="4397817" y="3472993"/>
              <a:ext cx="96225" cy="22641"/>
            </a:xfrm>
            <a:custGeom>
              <a:avLst/>
              <a:gdLst>
                <a:gd name="connsiteX0" fmla="*/ 0 w 96225"/>
                <a:gd name="connsiteY0" fmla="*/ 0 h 22641"/>
                <a:gd name="connsiteX1" fmla="*/ 96226 w 96225"/>
                <a:gd name="connsiteY1" fmla="*/ 0 h 22641"/>
                <a:gd name="connsiteX2" fmla="*/ 96226 w 96225"/>
                <a:gd name="connsiteY2" fmla="*/ 22641 h 22641"/>
                <a:gd name="connsiteX3" fmla="*/ 0 w 96225"/>
                <a:gd name="connsiteY3" fmla="*/ 22641 h 22641"/>
              </a:gdLst>
              <a:ahLst/>
              <a:cxnLst>
                <a:cxn ang="0">
                  <a:pos x="connsiteX0" y="connsiteY0"/>
                </a:cxn>
                <a:cxn ang="0">
                  <a:pos x="connsiteX1" y="connsiteY1"/>
                </a:cxn>
                <a:cxn ang="0">
                  <a:pos x="connsiteX2" y="connsiteY2"/>
                </a:cxn>
                <a:cxn ang="0">
                  <a:pos x="connsiteX3" y="connsiteY3"/>
                </a:cxn>
              </a:cxnLst>
              <a:rect l="l" t="t" r="r" b="b"/>
              <a:pathLst>
                <a:path w="96225" h="22641">
                  <a:moveTo>
                    <a:pt x="0" y="0"/>
                  </a:moveTo>
                  <a:lnTo>
                    <a:pt x="96226" y="0"/>
                  </a:lnTo>
                  <a:lnTo>
                    <a:pt x="96226" y="22641"/>
                  </a:lnTo>
                  <a:lnTo>
                    <a:pt x="0" y="22641"/>
                  </a:lnTo>
                  <a:close/>
                </a:path>
              </a:pathLst>
            </a:custGeom>
            <a:grpFill/>
            <a:ln w="56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2952FDC-55B0-4285-B8EA-AAC5883015A6}"/>
                </a:ext>
              </a:extLst>
            </p:cNvPr>
            <p:cNvSpPr/>
            <p:nvPr/>
          </p:nvSpPr>
          <p:spPr>
            <a:xfrm>
              <a:off x="4397817" y="3563559"/>
              <a:ext cx="96225" cy="22641"/>
            </a:xfrm>
            <a:custGeom>
              <a:avLst/>
              <a:gdLst>
                <a:gd name="connsiteX0" fmla="*/ 0 w 96225"/>
                <a:gd name="connsiteY0" fmla="*/ 0 h 22641"/>
                <a:gd name="connsiteX1" fmla="*/ 96226 w 96225"/>
                <a:gd name="connsiteY1" fmla="*/ 0 h 22641"/>
                <a:gd name="connsiteX2" fmla="*/ 96226 w 96225"/>
                <a:gd name="connsiteY2" fmla="*/ 22641 h 22641"/>
                <a:gd name="connsiteX3" fmla="*/ 0 w 96225"/>
                <a:gd name="connsiteY3" fmla="*/ 22641 h 22641"/>
              </a:gdLst>
              <a:ahLst/>
              <a:cxnLst>
                <a:cxn ang="0">
                  <a:pos x="connsiteX0" y="connsiteY0"/>
                </a:cxn>
                <a:cxn ang="0">
                  <a:pos x="connsiteX1" y="connsiteY1"/>
                </a:cxn>
                <a:cxn ang="0">
                  <a:pos x="connsiteX2" y="connsiteY2"/>
                </a:cxn>
                <a:cxn ang="0">
                  <a:pos x="connsiteX3" y="connsiteY3"/>
                </a:cxn>
              </a:cxnLst>
              <a:rect l="l" t="t" r="r" b="b"/>
              <a:pathLst>
                <a:path w="96225" h="22641">
                  <a:moveTo>
                    <a:pt x="0" y="0"/>
                  </a:moveTo>
                  <a:lnTo>
                    <a:pt x="96226" y="0"/>
                  </a:lnTo>
                  <a:lnTo>
                    <a:pt x="96226" y="22641"/>
                  </a:lnTo>
                  <a:lnTo>
                    <a:pt x="0" y="22641"/>
                  </a:lnTo>
                  <a:close/>
                </a:path>
              </a:pathLst>
            </a:custGeom>
            <a:grpFill/>
            <a:ln w="565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245A29A-F05B-4885-B33A-6CA100752952}"/>
                </a:ext>
              </a:extLst>
            </p:cNvPr>
            <p:cNvSpPr/>
            <p:nvPr/>
          </p:nvSpPr>
          <p:spPr>
            <a:xfrm>
              <a:off x="4397817" y="3744690"/>
              <a:ext cx="96225" cy="22641"/>
            </a:xfrm>
            <a:custGeom>
              <a:avLst/>
              <a:gdLst>
                <a:gd name="connsiteX0" fmla="*/ 0 w 96225"/>
                <a:gd name="connsiteY0" fmla="*/ 0 h 22641"/>
                <a:gd name="connsiteX1" fmla="*/ 96226 w 96225"/>
                <a:gd name="connsiteY1" fmla="*/ 0 h 22641"/>
                <a:gd name="connsiteX2" fmla="*/ 96226 w 96225"/>
                <a:gd name="connsiteY2" fmla="*/ 22641 h 22641"/>
                <a:gd name="connsiteX3" fmla="*/ 0 w 96225"/>
                <a:gd name="connsiteY3" fmla="*/ 22641 h 22641"/>
              </a:gdLst>
              <a:ahLst/>
              <a:cxnLst>
                <a:cxn ang="0">
                  <a:pos x="connsiteX0" y="connsiteY0"/>
                </a:cxn>
                <a:cxn ang="0">
                  <a:pos x="connsiteX1" y="connsiteY1"/>
                </a:cxn>
                <a:cxn ang="0">
                  <a:pos x="connsiteX2" y="connsiteY2"/>
                </a:cxn>
                <a:cxn ang="0">
                  <a:pos x="connsiteX3" y="connsiteY3"/>
                </a:cxn>
              </a:cxnLst>
              <a:rect l="l" t="t" r="r" b="b"/>
              <a:pathLst>
                <a:path w="96225" h="22641">
                  <a:moveTo>
                    <a:pt x="0" y="0"/>
                  </a:moveTo>
                  <a:lnTo>
                    <a:pt x="96226" y="0"/>
                  </a:lnTo>
                  <a:lnTo>
                    <a:pt x="96226" y="22641"/>
                  </a:lnTo>
                  <a:lnTo>
                    <a:pt x="0" y="22641"/>
                  </a:lnTo>
                  <a:close/>
                </a:path>
              </a:pathLst>
            </a:custGeom>
            <a:grpFill/>
            <a:ln w="565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ABAD345-A9B3-42E7-ADEC-E7053F8915C0}"/>
                </a:ext>
              </a:extLst>
            </p:cNvPr>
            <p:cNvSpPr/>
            <p:nvPr/>
          </p:nvSpPr>
          <p:spPr>
            <a:xfrm>
              <a:off x="4397817" y="3654124"/>
              <a:ext cx="96225" cy="22641"/>
            </a:xfrm>
            <a:custGeom>
              <a:avLst/>
              <a:gdLst>
                <a:gd name="connsiteX0" fmla="*/ 0 w 96225"/>
                <a:gd name="connsiteY0" fmla="*/ 0 h 22641"/>
                <a:gd name="connsiteX1" fmla="*/ 96226 w 96225"/>
                <a:gd name="connsiteY1" fmla="*/ 0 h 22641"/>
                <a:gd name="connsiteX2" fmla="*/ 96226 w 96225"/>
                <a:gd name="connsiteY2" fmla="*/ 22641 h 22641"/>
                <a:gd name="connsiteX3" fmla="*/ 0 w 96225"/>
                <a:gd name="connsiteY3" fmla="*/ 22641 h 22641"/>
              </a:gdLst>
              <a:ahLst/>
              <a:cxnLst>
                <a:cxn ang="0">
                  <a:pos x="connsiteX0" y="connsiteY0"/>
                </a:cxn>
                <a:cxn ang="0">
                  <a:pos x="connsiteX1" y="connsiteY1"/>
                </a:cxn>
                <a:cxn ang="0">
                  <a:pos x="connsiteX2" y="connsiteY2"/>
                </a:cxn>
                <a:cxn ang="0">
                  <a:pos x="connsiteX3" y="connsiteY3"/>
                </a:cxn>
              </a:cxnLst>
              <a:rect l="l" t="t" r="r" b="b"/>
              <a:pathLst>
                <a:path w="96225" h="22641">
                  <a:moveTo>
                    <a:pt x="0" y="0"/>
                  </a:moveTo>
                  <a:lnTo>
                    <a:pt x="96226" y="0"/>
                  </a:lnTo>
                  <a:lnTo>
                    <a:pt x="96226" y="22641"/>
                  </a:lnTo>
                  <a:lnTo>
                    <a:pt x="0" y="22641"/>
                  </a:lnTo>
                  <a:close/>
                </a:path>
              </a:pathLst>
            </a:custGeom>
            <a:grpFill/>
            <a:ln w="565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B91C4249-767E-4DF1-86BE-A253EAD393DC}"/>
                </a:ext>
              </a:extLst>
            </p:cNvPr>
            <p:cNvSpPr/>
            <p:nvPr/>
          </p:nvSpPr>
          <p:spPr>
            <a:xfrm>
              <a:off x="4278949" y="3444692"/>
              <a:ext cx="83773" cy="69056"/>
            </a:xfrm>
            <a:custGeom>
              <a:avLst/>
              <a:gdLst>
                <a:gd name="connsiteX0" fmla="*/ 83773 w 83773"/>
                <a:gd name="connsiteY0" fmla="*/ 15849 h 69056"/>
                <a:gd name="connsiteX1" fmla="*/ 67924 w 83773"/>
                <a:gd name="connsiteY1" fmla="*/ 0 h 69056"/>
                <a:gd name="connsiteX2" fmla="*/ 30566 w 83773"/>
                <a:gd name="connsiteY2" fmla="*/ 37358 h 69056"/>
                <a:gd name="connsiteX3" fmla="*/ 15849 w 83773"/>
                <a:gd name="connsiteY3" fmla="*/ 22641 h 69056"/>
                <a:gd name="connsiteX4" fmla="*/ 0 w 83773"/>
                <a:gd name="connsiteY4" fmla="*/ 38490 h 69056"/>
                <a:gd name="connsiteX5" fmla="*/ 30566 w 83773"/>
                <a:gd name="connsiteY5" fmla="*/ 69056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73" h="69056">
                  <a:moveTo>
                    <a:pt x="83773" y="15849"/>
                  </a:moveTo>
                  <a:lnTo>
                    <a:pt x="67924" y="0"/>
                  </a:lnTo>
                  <a:lnTo>
                    <a:pt x="30566" y="37358"/>
                  </a:lnTo>
                  <a:lnTo>
                    <a:pt x="15849" y="22641"/>
                  </a:lnTo>
                  <a:lnTo>
                    <a:pt x="0" y="38490"/>
                  </a:lnTo>
                  <a:lnTo>
                    <a:pt x="30566" y="69056"/>
                  </a:lnTo>
                  <a:close/>
                </a:path>
              </a:pathLst>
            </a:custGeom>
            <a:grpFill/>
            <a:ln w="565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92D22E55-6455-418A-88C2-2775EFFB154E}"/>
                </a:ext>
              </a:extLst>
            </p:cNvPr>
            <p:cNvSpPr/>
            <p:nvPr/>
          </p:nvSpPr>
          <p:spPr>
            <a:xfrm>
              <a:off x="4278949" y="3535257"/>
              <a:ext cx="83773" cy="69056"/>
            </a:xfrm>
            <a:custGeom>
              <a:avLst/>
              <a:gdLst>
                <a:gd name="connsiteX0" fmla="*/ 83773 w 83773"/>
                <a:gd name="connsiteY0" fmla="*/ 15849 h 69056"/>
                <a:gd name="connsiteX1" fmla="*/ 67924 w 83773"/>
                <a:gd name="connsiteY1" fmla="*/ 0 h 69056"/>
                <a:gd name="connsiteX2" fmla="*/ 30566 w 83773"/>
                <a:gd name="connsiteY2" fmla="*/ 37358 h 69056"/>
                <a:gd name="connsiteX3" fmla="*/ 15849 w 83773"/>
                <a:gd name="connsiteY3" fmla="*/ 22641 h 69056"/>
                <a:gd name="connsiteX4" fmla="*/ 0 w 83773"/>
                <a:gd name="connsiteY4" fmla="*/ 38490 h 69056"/>
                <a:gd name="connsiteX5" fmla="*/ 30566 w 83773"/>
                <a:gd name="connsiteY5" fmla="*/ 69056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73" h="69056">
                  <a:moveTo>
                    <a:pt x="83773" y="15849"/>
                  </a:moveTo>
                  <a:lnTo>
                    <a:pt x="67924" y="0"/>
                  </a:lnTo>
                  <a:lnTo>
                    <a:pt x="30566" y="37358"/>
                  </a:lnTo>
                  <a:lnTo>
                    <a:pt x="15849" y="22641"/>
                  </a:lnTo>
                  <a:lnTo>
                    <a:pt x="0" y="38490"/>
                  </a:lnTo>
                  <a:lnTo>
                    <a:pt x="30566" y="69056"/>
                  </a:lnTo>
                  <a:close/>
                </a:path>
              </a:pathLst>
            </a:custGeom>
            <a:grpFill/>
            <a:ln w="565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5D400BC9-A06E-4592-AB8A-D8C020C3A3C7}"/>
                </a:ext>
              </a:extLst>
            </p:cNvPr>
            <p:cNvSpPr/>
            <p:nvPr/>
          </p:nvSpPr>
          <p:spPr>
            <a:xfrm>
              <a:off x="4278949" y="3625823"/>
              <a:ext cx="83773" cy="69056"/>
            </a:xfrm>
            <a:custGeom>
              <a:avLst/>
              <a:gdLst>
                <a:gd name="connsiteX0" fmla="*/ 83773 w 83773"/>
                <a:gd name="connsiteY0" fmla="*/ 15849 h 69056"/>
                <a:gd name="connsiteX1" fmla="*/ 67924 w 83773"/>
                <a:gd name="connsiteY1" fmla="*/ 0 h 69056"/>
                <a:gd name="connsiteX2" fmla="*/ 30566 w 83773"/>
                <a:gd name="connsiteY2" fmla="*/ 37358 h 69056"/>
                <a:gd name="connsiteX3" fmla="*/ 15849 w 83773"/>
                <a:gd name="connsiteY3" fmla="*/ 22641 h 69056"/>
                <a:gd name="connsiteX4" fmla="*/ 0 w 83773"/>
                <a:gd name="connsiteY4" fmla="*/ 38490 h 69056"/>
                <a:gd name="connsiteX5" fmla="*/ 30566 w 83773"/>
                <a:gd name="connsiteY5" fmla="*/ 69056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73" h="69056">
                  <a:moveTo>
                    <a:pt x="83773" y="15849"/>
                  </a:moveTo>
                  <a:lnTo>
                    <a:pt x="67924" y="0"/>
                  </a:lnTo>
                  <a:lnTo>
                    <a:pt x="30566" y="37358"/>
                  </a:lnTo>
                  <a:lnTo>
                    <a:pt x="15849" y="22641"/>
                  </a:lnTo>
                  <a:lnTo>
                    <a:pt x="0" y="38490"/>
                  </a:lnTo>
                  <a:lnTo>
                    <a:pt x="30566" y="69056"/>
                  </a:lnTo>
                  <a:close/>
                </a:path>
              </a:pathLst>
            </a:custGeom>
            <a:grpFill/>
            <a:ln w="565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88A86E13-0615-47B5-8A92-32652A35C2FF}"/>
                </a:ext>
              </a:extLst>
            </p:cNvPr>
            <p:cNvSpPr/>
            <p:nvPr/>
          </p:nvSpPr>
          <p:spPr>
            <a:xfrm>
              <a:off x="4278949" y="3715256"/>
              <a:ext cx="83773" cy="69056"/>
            </a:xfrm>
            <a:custGeom>
              <a:avLst/>
              <a:gdLst>
                <a:gd name="connsiteX0" fmla="*/ 83773 w 83773"/>
                <a:gd name="connsiteY0" fmla="*/ 15849 h 69056"/>
                <a:gd name="connsiteX1" fmla="*/ 67924 w 83773"/>
                <a:gd name="connsiteY1" fmla="*/ 0 h 69056"/>
                <a:gd name="connsiteX2" fmla="*/ 30566 w 83773"/>
                <a:gd name="connsiteY2" fmla="*/ 37358 h 69056"/>
                <a:gd name="connsiteX3" fmla="*/ 15849 w 83773"/>
                <a:gd name="connsiteY3" fmla="*/ 22641 h 69056"/>
                <a:gd name="connsiteX4" fmla="*/ 0 w 83773"/>
                <a:gd name="connsiteY4" fmla="*/ 38490 h 69056"/>
                <a:gd name="connsiteX5" fmla="*/ 30566 w 83773"/>
                <a:gd name="connsiteY5" fmla="*/ 69056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73" h="69056">
                  <a:moveTo>
                    <a:pt x="83773" y="15849"/>
                  </a:moveTo>
                  <a:lnTo>
                    <a:pt x="67924" y="0"/>
                  </a:lnTo>
                  <a:lnTo>
                    <a:pt x="30566" y="37358"/>
                  </a:lnTo>
                  <a:lnTo>
                    <a:pt x="15849" y="22641"/>
                  </a:lnTo>
                  <a:lnTo>
                    <a:pt x="0" y="38490"/>
                  </a:lnTo>
                  <a:lnTo>
                    <a:pt x="30566" y="69056"/>
                  </a:lnTo>
                  <a:close/>
                </a:path>
              </a:pathLst>
            </a:custGeom>
            <a:grpFill/>
            <a:ln w="5655" cap="flat">
              <a:noFill/>
              <a:prstDash val="solid"/>
              <a:miter/>
            </a:ln>
          </p:spPr>
          <p:txBody>
            <a:bodyPr rtlCol="0" anchor="ctr"/>
            <a:lstStyle/>
            <a:p>
              <a:endParaRPr lang="en-US"/>
            </a:p>
          </p:txBody>
        </p:sp>
      </p:grpSp>
    </p:spTree>
    <p:extLst>
      <p:ext uri="{BB962C8B-B14F-4D97-AF65-F5344CB8AC3E}">
        <p14:creationId xmlns:p14="http://schemas.microsoft.com/office/powerpoint/2010/main" val="3949180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87F6-2CD9-4FFE-A9AD-68ECEDA6F8E3}"/>
              </a:ext>
            </a:extLst>
          </p:cNvPr>
          <p:cNvSpPr>
            <a:spLocks noGrp="1"/>
          </p:cNvSpPr>
          <p:nvPr>
            <p:ph type="title"/>
          </p:nvPr>
        </p:nvSpPr>
        <p:spPr/>
        <p:txBody>
          <a:bodyPr/>
          <a:lstStyle/>
          <a:p>
            <a:r>
              <a:rPr lang="en-US" dirty="0">
                <a:ea typeface="Source Sans Pro Semibold"/>
              </a:rPr>
              <a:t>Introduction</a:t>
            </a:r>
            <a:endParaRPr lang="en-US" dirty="0"/>
          </a:p>
        </p:txBody>
      </p:sp>
      <p:sp>
        <p:nvSpPr>
          <p:cNvPr id="4" name="Slide Number Placeholder 3">
            <a:extLst>
              <a:ext uri="{FF2B5EF4-FFF2-40B4-BE49-F238E27FC236}">
                <a16:creationId xmlns:a16="http://schemas.microsoft.com/office/drawing/2014/main" id="{A86CC856-4BBF-42EE-89F5-6340B941991C}"/>
              </a:ext>
            </a:extLst>
          </p:cNvPr>
          <p:cNvSpPr>
            <a:spLocks noGrp="1"/>
          </p:cNvSpPr>
          <p:nvPr>
            <p:ph type="sldNum" sz="quarter" idx="10"/>
          </p:nvPr>
        </p:nvSpPr>
        <p:spPr/>
        <p:txBody>
          <a:bodyPr/>
          <a:lstStyle/>
          <a:p>
            <a:pPr>
              <a:defRPr/>
            </a:pPr>
            <a:fld id="{7B641BB3-EB7C-45D4-8426-3E1C446F4A21}" type="slidenum">
              <a:rPr lang="en-US" smtClean="0"/>
              <a:pPr>
                <a:defRPr/>
              </a:pPr>
              <a:t>3</a:t>
            </a:fld>
            <a:endParaRPr lang="en-US" dirty="0"/>
          </a:p>
        </p:txBody>
      </p:sp>
    </p:spTree>
    <p:extLst>
      <p:ext uri="{BB962C8B-B14F-4D97-AF65-F5344CB8AC3E}">
        <p14:creationId xmlns:p14="http://schemas.microsoft.com/office/powerpoint/2010/main" val="180030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3DBCA-351B-4525-B720-1250BED73344}"/>
              </a:ext>
            </a:extLst>
          </p:cNvPr>
          <p:cNvSpPr>
            <a:spLocks noGrp="1"/>
          </p:cNvSpPr>
          <p:nvPr>
            <p:ph type="title"/>
          </p:nvPr>
        </p:nvSpPr>
        <p:spPr/>
        <p:txBody>
          <a:bodyPr/>
          <a:lstStyle/>
          <a:p>
            <a:r>
              <a:rPr lang="en-US"/>
              <a:t>conclusion</a:t>
            </a:r>
          </a:p>
        </p:txBody>
      </p:sp>
      <p:sp>
        <p:nvSpPr>
          <p:cNvPr id="4" name="Slide Number Placeholder 3">
            <a:extLst>
              <a:ext uri="{FF2B5EF4-FFF2-40B4-BE49-F238E27FC236}">
                <a16:creationId xmlns:a16="http://schemas.microsoft.com/office/drawing/2014/main" id="{2D50E3C4-BC7D-470C-9577-D35CBF552636}"/>
              </a:ext>
            </a:extLst>
          </p:cNvPr>
          <p:cNvSpPr>
            <a:spLocks noGrp="1"/>
          </p:cNvSpPr>
          <p:nvPr>
            <p:ph type="sldNum" sz="quarter" idx="10"/>
          </p:nvPr>
        </p:nvSpPr>
        <p:spPr/>
        <p:txBody>
          <a:bodyPr/>
          <a:lstStyle/>
          <a:p>
            <a:pPr>
              <a:defRPr/>
            </a:pPr>
            <a:fld id="{35BA704C-10C8-41C6-8A10-A2CDBA500618}" type="slidenum">
              <a:rPr lang="en-US" smtClean="0"/>
              <a:pPr>
                <a:defRPr/>
              </a:pPr>
              <a:t>39</a:t>
            </a:fld>
            <a:endParaRPr lang="en-US" dirty="0"/>
          </a:p>
        </p:txBody>
      </p:sp>
    </p:spTree>
    <p:extLst>
      <p:ext uri="{BB962C8B-B14F-4D97-AF65-F5344CB8AC3E}">
        <p14:creationId xmlns:p14="http://schemas.microsoft.com/office/powerpoint/2010/main" val="1493099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374BE6-DD5D-4AF3-BE3B-39AA96BA97E1}"/>
              </a:ext>
            </a:extLst>
          </p:cNvPr>
          <p:cNvSpPr>
            <a:spLocks noGrp="1"/>
          </p:cNvSpPr>
          <p:nvPr>
            <p:ph type="title"/>
          </p:nvPr>
        </p:nvSpPr>
        <p:spPr/>
        <p:txBody>
          <a:bodyPr/>
          <a:lstStyle/>
          <a:p>
            <a:r>
              <a:rPr lang="en-US" dirty="0"/>
              <a:t>LOOKING TO THE FUTURE OF MASSHEALTH</a:t>
            </a:r>
          </a:p>
        </p:txBody>
      </p:sp>
      <p:sp>
        <p:nvSpPr>
          <p:cNvPr id="2" name="Slide Number Placeholder 1">
            <a:extLst>
              <a:ext uri="{FF2B5EF4-FFF2-40B4-BE49-F238E27FC236}">
                <a16:creationId xmlns:a16="http://schemas.microsoft.com/office/drawing/2014/main" id="{C8C4876E-486C-4A9B-BD25-19F2D1EAB155}"/>
              </a:ext>
            </a:extLst>
          </p:cNvPr>
          <p:cNvSpPr>
            <a:spLocks noGrp="1"/>
          </p:cNvSpPr>
          <p:nvPr>
            <p:ph type="sldNum" sz="quarter" idx="10"/>
          </p:nvPr>
        </p:nvSpPr>
        <p:spPr/>
        <p:txBody>
          <a:bodyPr/>
          <a:lstStyle/>
          <a:p>
            <a:fld id="{9C5E8B20-FB4F-498F-A646-BAF4D86DC9D2}" type="slidenum">
              <a:rPr lang="en-US" smtClean="0"/>
              <a:pPr/>
              <a:t>40</a:t>
            </a:fld>
            <a:endParaRPr lang="en-US" dirty="0"/>
          </a:p>
        </p:txBody>
      </p:sp>
      <p:sp>
        <p:nvSpPr>
          <p:cNvPr id="10" name="Rectangle 9">
            <a:extLst>
              <a:ext uri="{FF2B5EF4-FFF2-40B4-BE49-F238E27FC236}">
                <a16:creationId xmlns:a16="http://schemas.microsoft.com/office/drawing/2014/main" id="{BC95E341-A90A-4E5B-9BBA-797122BAE204}"/>
              </a:ext>
            </a:extLst>
          </p:cNvPr>
          <p:cNvSpPr/>
          <p:nvPr/>
        </p:nvSpPr>
        <p:spPr>
          <a:xfrm>
            <a:off x="4574664" y="3634488"/>
            <a:ext cx="4114800" cy="16916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0" tIns="182880" rIns="182880" bIns="91440" rtlCol="0" anchor="t" anchorCtr="0"/>
          <a:lstStyle/>
          <a:p>
            <a:pPr marL="0" lvl="0" algn="r" defTabSz="1066800">
              <a:lnSpc>
                <a:spcPct val="90000"/>
              </a:lnSpc>
              <a:spcBef>
                <a:spcPct val="0"/>
              </a:spcBef>
              <a:spcAft>
                <a:spcPct val="35000"/>
              </a:spcAft>
              <a:buNone/>
            </a:pPr>
            <a:r>
              <a:rPr lang="en-US" sz="1200" b="1" kern="1200" dirty="0">
                <a:solidFill>
                  <a:srgbClr val="005F85"/>
                </a:solidFill>
              </a:rPr>
              <a:t>EVOLVING</a:t>
            </a:r>
          </a:p>
          <a:p>
            <a:pPr marL="0" lvl="0" indent="0" algn="r" defTabSz="1066800">
              <a:lnSpc>
                <a:spcPct val="90000"/>
              </a:lnSpc>
              <a:spcBef>
                <a:spcPct val="0"/>
              </a:spcBef>
              <a:spcAft>
                <a:spcPct val="35000"/>
              </a:spcAft>
              <a:buNone/>
            </a:pPr>
            <a:r>
              <a:rPr lang="en-US" sz="1200" b="1" kern="1200" dirty="0">
                <a:solidFill>
                  <a:srgbClr val="000000"/>
                </a:solidFill>
              </a:rPr>
              <a:t>MassHealth is leveraging  opportunities at the federal </a:t>
            </a:r>
            <a:br>
              <a:rPr lang="en-US" sz="1200" b="1" kern="1200" dirty="0">
                <a:solidFill>
                  <a:srgbClr val="000000"/>
                </a:solidFill>
              </a:rPr>
            </a:br>
            <a:r>
              <a:rPr lang="en-US" sz="1200" b="1" kern="1200" dirty="0">
                <a:solidFill>
                  <a:srgbClr val="000000"/>
                </a:solidFill>
              </a:rPr>
              <a:t>level to improve access to </a:t>
            </a:r>
            <a:br>
              <a:rPr lang="en-US" sz="1200" b="1" kern="1200" dirty="0">
                <a:solidFill>
                  <a:srgbClr val="000000"/>
                </a:solidFill>
              </a:rPr>
            </a:br>
            <a:r>
              <a:rPr lang="en-US" sz="1200" b="1" kern="1200" dirty="0">
                <a:solidFill>
                  <a:srgbClr val="000000"/>
                </a:solidFill>
              </a:rPr>
              <a:t>quality care, for example using ARPA funding to enhance</a:t>
            </a:r>
            <a:br>
              <a:rPr lang="en-US" sz="1200" b="1" kern="1200" dirty="0">
                <a:solidFill>
                  <a:srgbClr val="000000"/>
                </a:solidFill>
              </a:rPr>
            </a:br>
            <a:r>
              <a:rPr lang="en-US" sz="1200" b="1" kern="1200" dirty="0">
                <a:solidFill>
                  <a:srgbClr val="000000"/>
                </a:solidFill>
              </a:rPr>
              <a:t>and strengthen home- and community-based services.</a:t>
            </a:r>
          </a:p>
        </p:txBody>
      </p:sp>
      <p:sp>
        <p:nvSpPr>
          <p:cNvPr id="11" name="Rectangle 10">
            <a:extLst>
              <a:ext uri="{FF2B5EF4-FFF2-40B4-BE49-F238E27FC236}">
                <a16:creationId xmlns:a16="http://schemas.microsoft.com/office/drawing/2014/main" id="{6C8E6F2E-B7B6-4CEC-800E-08695C9B8C0E}"/>
              </a:ext>
            </a:extLst>
          </p:cNvPr>
          <p:cNvSpPr/>
          <p:nvPr/>
        </p:nvSpPr>
        <p:spPr>
          <a:xfrm>
            <a:off x="457199" y="1942848"/>
            <a:ext cx="4114800" cy="16916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463040" bIns="91440" rtlCol="0" anchor="t" anchorCtr="0"/>
          <a:lstStyle/>
          <a:p>
            <a:pPr marL="0" lvl="0" defTabSz="1066800">
              <a:lnSpc>
                <a:spcPct val="90000"/>
              </a:lnSpc>
              <a:spcBef>
                <a:spcPct val="0"/>
              </a:spcBef>
              <a:spcAft>
                <a:spcPct val="35000"/>
              </a:spcAft>
              <a:buNone/>
            </a:pPr>
            <a:r>
              <a:rPr lang="en-US" sz="1200" b="1" kern="1200" dirty="0">
                <a:solidFill>
                  <a:srgbClr val="005F85"/>
                </a:solidFill>
              </a:rPr>
              <a:t>COVERAGE</a:t>
            </a:r>
          </a:p>
          <a:p>
            <a:pPr marL="0" lvl="0" indent="0" defTabSz="1066800">
              <a:lnSpc>
                <a:spcPct val="90000"/>
              </a:lnSpc>
              <a:spcBef>
                <a:spcPct val="0"/>
              </a:spcBef>
              <a:spcAft>
                <a:spcPct val="35000"/>
              </a:spcAft>
              <a:buNone/>
            </a:pPr>
            <a:r>
              <a:rPr lang="en-US" sz="1200" b="1" kern="1200" dirty="0">
                <a:solidFill>
                  <a:srgbClr val="000000"/>
                </a:solidFill>
              </a:rPr>
              <a:t>As the Public Health Emergency ends, MassHealth will resume eligibility redeterminations, working to minimize the risk of coverage loss for eligible members.</a:t>
            </a:r>
          </a:p>
        </p:txBody>
      </p:sp>
      <p:sp>
        <p:nvSpPr>
          <p:cNvPr id="12" name="Rectangle 11">
            <a:extLst>
              <a:ext uri="{FF2B5EF4-FFF2-40B4-BE49-F238E27FC236}">
                <a16:creationId xmlns:a16="http://schemas.microsoft.com/office/drawing/2014/main" id="{B1D26FD0-F132-4C06-83A8-5478BC914E06}"/>
              </a:ext>
            </a:extLst>
          </p:cNvPr>
          <p:cNvSpPr/>
          <p:nvPr/>
        </p:nvSpPr>
        <p:spPr>
          <a:xfrm>
            <a:off x="4574664" y="1942848"/>
            <a:ext cx="4114800" cy="1691640"/>
          </a:xfrm>
          <a:prstGeom prst="rect">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0" tIns="182880" rIns="182880" bIns="91440" rtlCol="0" anchor="t" anchorCtr="0"/>
          <a:lstStyle/>
          <a:p>
            <a:pPr marL="0" lvl="0" algn="r" defTabSz="1066800">
              <a:lnSpc>
                <a:spcPct val="90000"/>
              </a:lnSpc>
              <a:spcBef>
                <a:spcPct val="0"/>
              </a:spcBef>
              <a:spcAft>
                <a:spcPct val="35000"/>
              </a:spcAft>
              <a:buNone/>
            </a:pPr>
            <a:r>
              <a:rPr lang="en-US" sz="1200" b="1" kern="1200" dirty="0">
                <a:solidFill>
                  <a:srgbClr val="005F85"/>
                </a:solidFill>
              </a:rPr>
              <a:t>SAFETY NET</a:t>
            </a:r>
          </a:p>
          <a:p>
            <a:pPr marL="0" lvl="0" indent="0" algn="r" defTabSz="1066800">
              <a:lnSpc>
                <a:spcPct val="90000"/>
              </a:lnSpc>
              <a:spcBef>
                <a:spcPct val="0"/>
              </a:spcBef>
              <a:spcAft>
                <a:spcPct val="35000"/>
              </a:spcAft>
              <a:buNone/>
            </a:pPr>
            <a:r>
              <a:rPr lang="en-US" sz="1200" b="1" kern="1200" dirty="0">
                <a:solidFill>
                  <a:srgbClr val="000000"/>
                </a:solidFill>
              </a:rPr>
              <a:t>MassHealth will play a key role in pandemic recovery even after the end of the Public Health Emergency, by continuing to be cornerstone of a health care system that provides near-universal coverage.</a:t>
            </a:r>
          </a:p>
          <a:p>
            <a:pPr algn="r" defTabSz="1066800">
              <a:lnSpc>
                <a:spcPct val="90000"/>
              </a:lnSpc>
              <a:spcAft>
                <a:spcPct val="35000"/>
              </a:spcAft>
            </a:pPr>
            <a:endParaRPr lang="en-US" sz="1200" b="1" dirty="0">
              <a:solidFill>
                <a:srgbClr val="005F85"/>
              </a:solidFill>
            </a:endParaRPr>
          </a:p>
        </p:txBody>
      </p:sp>
      <p:sp>
        <p:nvSpPr>
          <p:cNvPr id="13" name="Rectangle 12">
            <a:extLst>
              <a:ext uri="{FF2B5EF4-FFF2-40B4-BE49-F238E27FC236}">
                <a16:creationId xmlns:a16="http://schemas.microsoft.com/office/drawing/2014/main" id="{84DF143C-D54B-4387-ACAA-BB0B373AB06D}"/>
              </a:ext>
            </a:extLst>
          </p:cNvPr>
          <p:cNvSpPr/>
          <p:nvPr/>
        </p:nvSpPr>
        <p:spPr>
          <a:xfrm>
            <a:off x="457199" y="3634488"/>
            <a:ext cx="4114800" cy="1691640"/>
          </a:xfrm>
          <a:prstGeom prst="rect">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640080" bIns="91440" rtlCol="0" anchor="t" anchorCtr="0"/>
          <a:lstStyle/>
          <a:p>
            <a:pPr marL="0" marR="0" lvl="0" indent="0" algn="l" defTabSz="1066800" rtl="0" eaLnBrk="1" fontAlgn="base"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5F85"/>
                </a:solidFill>
                <a:effectLst/>
                <a:uLnTx/>
                <a:uFillTx/>
                <a:latin typeface="DM Sans"/>
                <a:ea typeface="+mn-ea"/>
                <a:cs typeface="+mn-cs"/>
              </a:rPr>
              <a:t>EQUITY</a:t>
            </a:r>
          </a:p>
          <a:p>
            <a:pPr marL="0" marR="0" lvl="0" indent="0" algn="l" defTabSz="1066800" rtl="0" eaLnBrk="1" fontAlgn="base"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DM Sans"/>
                <a:ea typeface="+mn-ea"/>
                <a:cs typeface="+mn-cs"/>
              </a:rPr>
              <a:t>MassHealth is making several policy changes to address health equity, including creating financial incentives for ACOs to measure and reduce health inequities, and providing continuous eligibility for members experiencing homelessness.</a:t>
            </a:r>
          </a:p>
        </p:txBody>
      </p:sp>
      <p:pic>
        <p:nvPicPr>
          <p:cNvPr id="14" name="Picture 2" descr="Image result for MASShealth logo">
            <a:extLst>
              <a:ext uri="{FF2B5EF4-FFF2-40B4-BE49-F238E27FC236}">
                <a16:creationId xmlns:a16="http://schemas.microsoft.com/office/drawing/2014/main" id="{5151DFA1-B0BC-4180-8B69-554718CD47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00400" y="3086277"/>
            <a:ext cx="2743200" cy="136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678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0E8363-46D2-0045-AE85-416A18A6C1B4}"/>
              </a:ext>
            </a:extLst>
          </p:cNvPr>
          <p:cNvPicPr>
            <a:picLocks noChangeAspect="1"/>
          </p:cNvPicPr>
          <p:nvPr/>
        </p:nvPicPr>
        <p:blipFill>
          <a:blip r:embed="rId3"/>
          <a:stretch>
            <a:fillRect/>
          </a:stretch>
        </p:blipFill>
        <p:spPr>
          <a:xfrm>
            <a:off x="3911600" y="5233496"/>
            <a:ext cx="1320800" cy="838200"/>
          </a:xfrm>
          <a:prstGeom prst="rect">
            <a:avLst/>
          </a:prstGeom>
        </p:spPr>
      </p:pic>
    </p:spTree>
    <p:extLst>
      <p:ext uri="{BB962C8B-B14F-4D97-AF65-F5344CB8AC3E}">
        <p14:creationId xmlns:p14="http://schemas.microsoft.com/office/powerpoint/2010/main" val="198097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F57599E-FBEB-57DF-F3F5-77F8EBE06D29}"/>
              </a:ext>
            </a:extLst>
          </p:cNvPr>
          <p:cNvSpPr>
            <a:spLocks noGrp="1"/>
          </p:cNvSpPr>
          <p:nvPr>
            <p:ph idx="1"/>
          </p:nvPr>
        </p:nvSpPr>
        <p:spPr/>
        <p:txBody>
          <a:bodyPr/>
          <a:lstStyle/>
          <a:p>
            <a:pPr marL="0" indent="0">
              <a:buNone/>
            </a:pPr>
            <a:r>
              <a:rPr lang="en-US" dirty="0"/>
              <a:t>MassHealth is Massachusetts’ name for its Medicaid program and Children’s Health Insurance Program (CHIP). MassHealth is a cornerstone of the health insurance landscape in Massachusetts and critical to our high rates of coverage and ongoing efforts to improve equity. The program is jointly funded and administered by state and federal governments. </a:t>
            </a:r>
          </a:p>
          <a:p>
            <a:pPr marL="0" indent="0">
              <a:buNone/>
            </a:pPr>
            <a:endParaRPr lang="en-US" dirty="0"/>
          </a:p>
        </p:txBody>
      </p:sp>
      <p:sp>
        <p:nvSpPr>
          <p:cNvPr id="15" name="Rectangle 14">
            <a:extLst>
              <a:ext uri="{FF2B5EF4-FFF2-40B4-BE49-F238E27FC236}">
                <a16:creationId xmlns:a16="http://schemas.microsoft.com/office/drawing/2014/main" id="{817D3DF7-061E-46C9-8FD0-C60B28C97EC9}"/>
              </a:ext>
            </a:extLst>
          </p:cNvPr>
          <p:cNvSpPr/>
          <p:nvPr/>
        </p:nvSpPr>
        <p:spPr>
          <a:xfrm>
            <a:off x="4574664" y="4137783"/>
            <a:ext cx="4114800" cy="16916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0" tIns="182880" rIns="182880" bIns="91440" rtlCol="0" anchor="t" anchorCtr="0"/>
          <a:lstStyle/>
          <a:p>
            <a:pPr marL="0" lvl="0" algn="r" defTabSz="1066800">
              <a:lnSpc>
                <a:spcPct val="90000"/>
              </a:lnSpc>
              <a:spcBef>
                <a:spcPct val="0"/>
              </a:spcBef>
              <a:spcAft>
                <a:spcPct val="35000"/>
              </a:spcAft>
              <a:buNone/>
            </a:pPr>
            <a:r>
              <a:rPr lang="en-US" sz="1200" b="1" kern="1200" dirty="0">
                <a:solidFill>
                  <a:srgbClr val="005F85"/>
                </a:solidFill>
              </a:rPr>
              <a:t>EVOLVING</a:t>
            </a:r>
          </a:p>
          <a:p>
            <a:pPr marL="0" lvl="0" indent="0" algn="r" defTabSz="1066800">
              <a:lnSpc>
                <a:spcPct val="90000"/>
              </a:lnSpc>
              <a:spcBef>
                <a:spcPct val="0"/>
              </a:spcBef>
              <a:spcAft>
                <a:spcPct val="35000"/>
              </a:spcAft>
              <a:buNone/>
            </a:pPr>
            <a:r>
              <a:rPr lang="en-US" sz="1200" b="1" kern="1200" dirty="0">
                <a:solidFill>
                  <a:srgbClr val="000000"/>
                </a:solidFill>
              </a:rPr>
              <a:t>Because MassHealth is jointly funded and administered by state and federal governments, it is sensitive to policy and administration changes at both the state and federal levels.</a:t>
            </a:r>
          </a:p>
        </p:txBody>
      </p:sp>
      <p:sp>
        <p:nvSpPr>
          <p:cNvPr id="14" name="Rectangle 13">
            <a:extLst>
              <a:ext uri="{FF2B5EF4-FFF2-40B4-BE49-F238E27FC236}">
                <a16:creationId xmlns:a16="http://schemas.microsoft.com/office/drawing/2014/main" id="{0F6CF679-92C1-4291-8C55-63EF8DC4D1EA}"/>
              </a:ext>
            </a:extLst>
          </p:cNvPr>
          <p:cNvSpPr/>
          <p:nvPr/>
        </p:nvSpPr>
        <p:spPr>
          <a:xfrm>
            <a:off x="457199" y="2446143"/>
            <a:ext cx="4114800" cy="16916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463040" bIns="91440" rtlCol="0" anchor="t" anchorCtr="0"/>
          <a:lstStyle/>
          <a:p>
            <a:pPr marL="0" lvl="0" defTabSz="1066800">
              <a:lnSpc>
                <a:spcPct val="90000"/>
              </a:lnSpc>
              <a:spcBef>
                <a:spcPct val="0"/>
              </a:spcBef>
              <a:spcAft>
                <a:spcPct val="35000"/>
              </a:spcAft>
              <a:buNone/>
            </a:pPr>
            <a:r>
              <a:rPr lang="en-US" sz="1200" b="1" kern="1200" dirty="0">
                <a:solidFill>
                  <a:srgbClr val="005F85"/>
                </a:solidFill>
              </a:rPr>
              <a:t>COVERAGE</a:t>
            </a:r>
          </a:p>
          <a:p>
            <a:pPr marL="0" lvl="0" indent="0" defTabSz="1066800">
              <a:lnSpc>
                <a:spcPct val="90000"/>
              </a:lnSpc>
              <a:spcBef>
                <a:spcPct val="0"/>
              </a:spcBef>
              <a:spcAft>
                <a:spcPct val="35000"/>
              </a:spcAft>
              <a:buNone/>
            </a:pPr>
            <a:r>
              <a:rPr lang="en-US" sz="1200" b="1" kern="1200" dirty="0">
                <a:solidFill>
                  <a:srgbClr val="000000"/>
                </a:solidFill>
              </a:rPr>
              <a:t>1 in 4 Massachusetts residents are covered by MassHealth, almost 2 million people,* including low-income children, seniors and people with disabilities.</a:t>
            </a:r>
          </a:p>
        </p:txBody>
      </p:sp>
      <p:sp>
        <p:nvSpPr>
          <p:cNvPr id="16" name="Rectangle 15">
            <a:extLst>
              <a:ext uri="{FF2B5EF4-FFF2-40B4-BE49-F238E27FC236}">
                <a16:creationId xmlns:a16="http://schemas.microsoft.com/office/drawing/2014/main" id="{4C8F2636-303A-4C96-980F-21DD624CC1E2}"/>
              </a:ext>
            </a:extLst>
          </p:cNvPr>
          <p:cNvSpPr/>
          <p:nvPr/>
        </p:nvSpPr>
        <p:spPr>
          <a:xfrm>
            <a:off x="4574664" y="2446143"/>
            <a:ext cx="4114800" cy="1691640"/>
          </a:xfrm>
          <a:prstGeom prst="rect">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tIns="182880" rIns="182880" bIns="91440" rtlCol="0" anchor="t" anchorCtr="0"/>
          <a:lstStyle/>
          <a:p>
            <a:pPr marL="0" lvl="0" algn="r" defTabSz="1066800">
              <a:lnSpc>
                <a:spcPct val="90000"/>
              </a:lnSpc>
              <a:spcBef>
                <a:spcPct val="0"/>
              </a:spcBef>
              <a:spcAft>
                <a:spcPct val="35000"/>
              </a:spcAft>
              <a:buNone/>
            </a:pPr>
            <a:r>
              <a:rPr lang="en-US" sz="1200" b="1" kern="1200" dirty="0">
                <a:solidFill>
                  <a:srgbClr val="005F85"/>
                </a:solidFill>
              </a:rPr>
              <a:t>SAFETY NET</a:t>
            </a:r>
          </a:p>
          <a:p>
            <a:pPr marL="0" lvl="0" indent="0" algn="r" defTabSz="1066800">
              <a:lnSpc>
                <a:spcPct val="90000"/>
              </a:lnSpc>
              <a:spcBef>
                <a:spcPct val="0"/>
              </a:spcBef>
              <a:spcAft>
                <a:spcPct val="35000"/>
              </a:spcAft>
              <a:buNone/>
            </a:pPr>
            <a:r>
              <a:rPr lang="en-US" sz="1200" b="1" kern="1200" dirty="0">
                <a:solidFill>
                  <a:srgbClr val="000000"/>
                </a:solidFill>
              </a:rPr>
              <a:t>Enrollment typically grows during recessions when people are losing jobs. MassHealth helps keep Massachusetts’ coverage rates high through crises such as the COVID-19 pandemic.</a:t>
            </a:r>
          </a:p>
          <a:p>
            <a:pPr algn="r" defTabSz="1066800">
              <a:lnSpc>
                <a:spcPct val="90000"/>
              </a:lnSpc>
              <a:spcAft>
                <a:spcPct val="35000"/>
              </a:spcAft>
            </a:pPr>
            <a:endParaRPr lang="en-US" sz="1200" b="1" dirty="0">
              <a:solidFill>
                <a:srgbClr val="005F85"/>
              </a:solidFill>
            </a:endParaRPr>
          </a:p>
        </p:txBody>
      </p:sp>
      <p:sp>
        <p:nvSpPr>
          <p:cNvPr id="17" name="Rectangle 16">
            <a:extLst>
              <a:ext uri="{FF2B5EF4-FFF2-40B4-BE49-F238E27FC236}">
                <a16:creationId xmlns:a16="http://schemas.microsoft.com/office/drawing/2014/main" id="{20B2E395-35E6-44CF-968C-C14C776A2B32}"/>
              </a:ext>
            </a:extLst>
          </p:cNvPr>
          <p:cNvSpPr/>
          <p:nvPr/>
        </p:nvSpPr>
        <p:spPr>
          <a:xfrm>
            <a:off x="457199" y="4137783"/>
            <a:ext cx="4114800" cy="1691640"/>
          </a:xfrm>
          <a:prstGeom prst="rect">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097280" bIns="91440" rtlCol="0" anchor="t" anchorCtr="0"/>
          <a:lstStyle/>
          <a:p>
            <a:pPr marL="0" marR="0" lvl="0" indent="0" algn="l" defTabSz="1066800" rtl="0" eaLnBrk="1" fontAlgn="base"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5F85"/>
                </a:solidFill>
                <a:effectLst/>
                <a:uLnTx/>
                <a:uFillTx/>
                <a:latin typeface="DM Sans"/>
                <a:ea typeface="+mn-ea"/>
                <a:cs typeface="+mn-cs"/>
              </a:rPr>
              <a:t>EQUITY</a:t>
            </a:r>
          </a:p>
          <a:p>
            <a:pPr marL="0" marR="0" lvl="0" indent="0" algn="l" defTabSz="1066800" rtl="0" eaLnBrk="1" fontAlgn="base"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DM Sans"/>
                <a:ea typeface="+mn-ea"/>
                <a:cs typeface="+mn-cs"/>
              </a:rPr>
              <a:t>MassHealth members are representative of the diversity of the Commonwealth, and so the program is positioned to address inequities for people across disability status, racial and ethnic identities,  sexual orientation, and gender identities.</a:t>
            </a:r>
          </a:p>
        </p:txBody>
      </p:sp>
      <p:sp>
        <p:nvSpPr>
          <p:cNvPr id="7" name="Title 6">
            <a:extLst>
              <a:ext uri="{FF2B5EF4-FFF2-40B4-BE49-F238E27FC236}">
                <a16:creationId xmlns:a16="http://schemas.microsoft.com/office/drawing/2014/main" id="{40C4CC32-AB29-B09B-DD71-3FAD066E033E}"/>
              </a:ext>
            </a:extLst>
          </p:cNvPr>
          <p:cNvSpPr>
            <a:spLocks noGrp="1"/>
          </p:cNvSpPr>
          <p:nvPr>
            <p:ph type="title"/>
          </p:nvPr>
        </p:nvSpPr>
        <p:spPr/>
        <p:txBody>
          <a:bodyPr/>
          <a:lstStyle/>
          <a:p>
            <a:r>
              <a:rPr lang="en-US" dirty="0"/>
              <a:t>INTRODUCTION: THE IMPORTANCE OF MASSHEALTH</a:t>
            </a:r>
          </a:p>
        </p:txBody>
      </p:sp>
      <p:sp>
        <p:nvSpPr>
          <p:cNvPr id="2" name="Slide Number Placeholder 1">
            <a:extLst>
              <a:ext uri="{FF2B5EF4-FFF2-40B4-BE49-F238E27FC236}">
                <a16:creationId xmlns:a16="http://schemas.microsoft.com/office/drawing/2014/main" id="{C8C4876E-486C-4A9B-BD25-19F2D1EAB155}"/>
              </a:ext>
            </a:extLst>
          </p:cNvPr>
          <p:cNvSpPr>
            <a:spLocks noGrp="1"/>
          </p:cNvSpPr>
          <p:nvPr>
            <p:ph type="sldNum" sz="quarter" idx="10"/>
          </p:nvPr>
        </p:nvSpPr>
        <p:spPr/>
        <p:txBody>
          <a:bodyPr/>
          <a:lstStyle/>
          <a:p>
            <a:fld id="{9C5E8B20-FB4F-498F-A646-BAF4D86DC9D2}" type="slidenum">
              <a:rPr lang="en-US" smtClean="0"/>
              <a:pPr/>
              <a:t>4</a:t>
            </a:fld>
            <a:endParaRPr lang="en-US" dirty="0"/>
          </a:p>
        </p:txBody>
      </p:sp>
      <p:pic>
        <p:nvPicPr>
          <p:cNvPr id="13" name="Picture 2" descr="Image result for MASShealth logo">
            <a:extLst>
              <a:ext uri="{FF2B5EF4-FFF2-40B4-BE49-F238E27FC236}">
                <a16:creationId xmlns:a16="http://schemas.microsoft.com/office/drawing/2014/main" id="{B7A7E739-BCB6-443C-B3FE-406D40F277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00400" y="3589572"/>
            <a:ext cx="2743200" cy="136899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CF8EC658-C32D-4C26-97C1-29D37750B80C}"/>
              </a:ext>
            </a:extLst>
          </p:cNvPr>
          <p:cNvSpPr/>
          <p:nvPr/>
        </p:nvSpPr>
        <p:spPr>
          <a:xfrm>
            <a:off x="457199" y="6076969"/>
            <a:ext cx="8229599" cy="307777"/>
          </a:xfrm>
          <a:prstGeom prst="rect">
            <a:avLst/>
          </a:prstGeom>
        </p:spPr>
        <p:txBody>
          <a:bodyPr wrap="square" lIns="0" tIns="45720" rIns="0" bIns="45720" anchor="b" anchorCtr="0">
            <a:spAutoFit/>
          </a:bodyPr>
          <a:lstStyle/>
          <a:p>
            <a:pPr marL="45720" indent="-45720">
              <a:spcBef>
                <a:spcPts val="200"/>
              </a:spcBef>
            </a:pPr>
            <a:r>
              <a:rPr lang="en-US" sz="700" dirty="0">
                <a:solidFill>
                  <a:srgbClr val="000000"/>
                </a:solidFill>
                <a:latin typeface="+mn-lt"/>
                <a:cs typeface="Arial"/>
              </a:rPr>
              <a:t>*	The analysis throughout this report uses enrollment by State Fiscal Year (SFY). Enrollment in SFY 2021 was just below 2 million people. Monthly caseload data suggest enrollment has continued to grow since then; MassHealth had over 2.2 million members as of April 2022. </a:t>
            </a:r>
            <a:endParaRPr lang="en-US" sz="700" cap="small" dirty="0">
              <a:solidFill>
                <a:srgbClr val="000000"/>
              </a:solidFill>
              <a:latin typeface="+mn-lt"/>
              <a:cs typeface="Arial"/>
            </a:endParaRPr>
          </a:p>
        </p:txBody>
      </p:sp>
    </p:spTree>
    <p:extLst>
      <p:ext uri="{BB962C8B-B14F-4D97-AF65-F5344CB8AC3E}">
        <p14:creationId xmlns:p14="http://schemas.microsoft.com/office/powerpoint/2010/main" val="4179813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08E82782-D7A3-48F7-A36B-144A3A81930B}"/>
              </a:ext>
            </a:extLst>
          </p:cNvPr>
          <p:cNvSpPr/>
          <p:nvPr/>
        </p:nvSpPr>
        <p:spPr>
          <a:xfrm>
            <a:off x="457200" y="1248605"/>
            <a:ext cx="2560320" cy="4998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400" b="1" cap="all" dirty="0">
                <a:solidFill>
                  <a:schemeClr val="bg1"/>
                </a:solidFill>
                <a:latin typeface="+mj-lt"/>
              </a:rPr>
              <a:t>Enrollment</a:t>
            </a:r>
          </a:p>
        </p:txBody>
      </p:sp>
      <p:grpSp>
        <p:nvGrpSpPr>
          <p:cNvPr id="90139" name="Group 90138">
            <a:extLst>
              <a:ext uri="{FF2B5EF4-FFF2-40B4-BE49-F238E27FC236}">
                <a16:creationId xmlns:a16="http://schemas.microsoft.com/office/drawing/2014/main" id="{EDA00628-AE21-432E-A3D6-30AB3FA97C5E}"/>
              </a:ext>
            </a:extLst>
          </p:cNvPr>
          <p:cNvGrpSpPr/>
          <p:nvPr/>
        </p:nvGrpSpPr>
        <p:grpSpPr>
          <a:xfrm>
            <a:off x="2530256" y="1327730"/>
            <a:ext cx="330026" cy="341593"/>
            <a:chOff x="2465832" y="1555886"/>
            <a:chExt cx="530063" cy="548640"/>
          </a:xfrm>
        </p:grpSpPr>
        <p:grpSp>
          <p:nvGrpSpPr>
            <p:cNvPr id="30" name="Content Placeholder 5" descr="User">
              <a:extLst>
                <a:ext uri="{FF2B5EF4-FFF2-40B4-BE49-F238E27FC236}">
                  <a16:creationId xmlns:a16="http://schemas.microsoft.com/office/drawing/2014/main" id="{47F4EDFE-814E-49BD-AB40-89DD2C4F142D}"/>
                </a:ext>
              </a:extLst>
            </p:cNvPr>
            <p:cNvGrpSpPr/>
            <p:nvPr/>
          </p:nvGrpSpPr>
          <p:grpSpPr>
            <a:xfrm>
              <a:off x="2465832" y="1555886"/>
              <a:ext cx="421972" cy="448345"/>
              <a:chOff x="3581400" y="2880487"/>
              <a:chExt cx="609600" cy="647700"/>
            </a:xfrm>
            <a:solidFill>
              <a:schemeClr val="accent5"/>
            </a:solidFill>
          </p:grpSpPr>
          <p:sp>
            <p:nvSpPr>
              <p:cNvPr id="31" name="Freeform: Shape 30">
                <a:extLst>
                  <a:ext uri="{FF2B5EF4-FFF2-40B4-BE49-F238E27FC236}">
                    <a16:creationId xmlns:a16="http://schemas.microsoft.com/office/drawing/2014/main" id="{A0504A6D-90C7-4216-9D27-E54B8D635966}"/>
                  </a:ext>
                </a:extLst>
              </p:cNvPr>
              <p:cNvSpPr/>
              <p:nvPr/>
            </p:nvSpPr>
            <p:spPr>
              <a:xfrm>
                <a:off x="3733800" y="2880487"/>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bg1"/>
              </a:solidFill>
              <a:ln w="9525" cap="flat">
                <a:noFill/>
                <a:prstDash val="solid"/>
                <a:miter/>
              </a:ln>
            </p:spPr>
            <p:txBody>
              <a:bodyPr rtlCol="0" anchor="ctr"/>
              <a:lstStyle/>
              <a:p>
                <a:endParaRPr lang="en-US" dirty="0">
                  <a:latin typeface="DM Sans" pitchFamily="2" charset="77"/>
                </a:endParaRPr>
              </a:p>
            </p:txBody>
          </p:sp>
          <p:sp>
            <p:nvSpPr>
              <p:cNvPr id="90112" name="Freeform: Shape 90111">
                <a:extLst>
                  <a:ext uri="{FF2B5EF4-FFF2-40B4-BE49-F238E27FC236}">
                    <a16:creationId xmlns:a16="http://schemas.microsoft.com/office/drawing/2014/main" id="{9641FE79-68FA-4905-915B-B2ECB9BB915C}"/>
                  </a:ext>
                </a:extLst>
              </p:cNvPr>
              <p:cNvSpPr/>
              <p:nvPr/>
            </p:nvSpPr>
            <p:spPr>
              <a:xfrm>
                <a:off x="3581400" y="3223387"/>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solidFill>
                <a:schemeClr val="bg1"/>
              </a:solidFill>
              <a:ln w="9525" cap="flat">
                <a:noFill/>
                <a:prstDash val="solid"/>
                <a:miter/>
              </a:ln>
            </p:spPr>
            <p:txBody>
              <a:bodyPr rtlCol="0" anchor="ctr"/>
              <a:lstStyle/>
              <a:p>
                <a:endParaRPr lang="en-US" dirty="0">
                  <a:latin typeface="DM Sans" pitchFamily="2" charset="77"/>
                </a:endParaRPr>
              </a:p>
            </p:txBody>
          </p:sp>
        </p:grpSp>
        <p:sp>
          <p:nvSpPr>
            <p:cNvPr id="90113" name="Oval 90112">
              <a:extLst>
                <a:ext uri="{FF2B5EF4-FFF2-40B4-BE49-F238E27FC236}">
                  <a16:creationId xmlns:a16="http://schemas.microsoft.com/office/drawing/2014/main" id="{B20AFCF5-210D-4AA6-920D-D0FF0EE7EAA8}"/>
                </a:ext>
              </a:extLst>
            </p:cNvPr>
            <p:cNvSpPr/>
            <p:nvPr/>
          </p:nvSpPr>
          <p:spPr>
            <a:xfrm>
              <a:off x="2748179" y="1856810"/>
              <a:ext cx="242248" cy="2422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M Sans" pitchFamily="2" charset="77"/>
              </a:endParaRPr>
            </a:p>
          </p:txBody>
        </p:sp>
        <p:sp>
          <p:nvSpPr>
            <p:cNvPr id="28" name="Freeform: Shape 27">
              <a:extLst>
                <a:ext uri="{FF2B5EF4-FFF2-40B4-BE49-F238E27FC236}">
                  <a16:creationId xmlns:a16="http://schemas.microsoft.com/office/drawing/2014/main" id="{FB8A1C37-49ED-4C3B-A6A3-52D0D3D228D2}"/>
                </a:ext>
              </a:extLst>
            </p:cNvPr>
            <p:cNvSpPr/>
            <p:nvPr/>
          </p:nvSpPr>
          <p:spPr>
            <a:xfrm>
              <a:off x="2742712" y="1851343"/>
              <a:ext cx="253183" cy="253183"/>
            </a:xfrm>
            <a:custGeom>
              <a:avLst/>
              <a:gdLst>
                <a:gd name="connsiteX0" fmla="*/ 735329 w 752475"/>
                <a:gd name="connsiteY0" fmla="*/ 640540 h 752475"/>
                <a:gd name="connsiteX1" fmla="*/ 616266 w 752475"/>
                <a:gd name="connsiteY1" fmla="*/ 521477 h 752475"/>
                <a:gd name="connsiteX2" fmla="*/ 556925 w 752475"/>
                <a:gd name="connsiteY2" fmla="*/ 503094 h 752475"/>
                <a:gd name="connsiteX3" fmla="*/ 514349 w 752475"/>
                <a:gd name="connsiteY3" fmla="*/ 460993 h 752475"/>
                <a:gd name="connsiteX4" fmla="*/ 573404 w 752475"/>
                <a:gd name="connsiteY4" fmla="*/ 287638 h 752475"/>
                <a:gd name="connsiteX5" fmla="*/ 287638 w 752475"/>
                <a:gd name="connsiteY5" fmla="*/ 2 h 752475"/>
                <a:gd name="connsiteX6" fmla="*/ 2 w 752475"/>
                <a:gd name="connsiteY6" fmla="*/ 285767 h 752475"/>
                <a:gd name="connsiteX7" fmla="*/ 285767 w 752475"/>
                <a:gd name="connsiteY7" fmla="*/ 573404 h 752475"/>
                <a:gd name="connsiteX8" fmla="*/ 461009 w 752475"/>
                <a:gd name="connsiteY8" fmla="*/ 514333 h 752475"/>
                <a:gd name="connsiteX9" fmla="*/ 503109 w 752475"/>
                <a:gd name="connsiteY9" fmla="*/ 556434 h 752475"/>
                <a:gd name="connsiteX10" fmla="*/ 521492 w 752475"/>
                <a:gd name="connsiteY10" fmla="*/ 616251 h 752475"/>
                <a:gd name="connsiteX11" fmla="*/ 640555 w 752475"/>
                <a:gd name="connsiteY11" fmla="*/ 735313 h 752475"/>
                <a:gd name="connsiteX12" fmla="*/ 734852 w 752475"/>
                <a:gd name="connsiteY12" fmla="*/ 735313 h 752475"/>
                <a:gd name="connsiteX13" fmla="*/ 734852 w 752475"/>
                <a:gd name="connsiteY13" fmla="*/ 641016 h 752475"/>
                <a:gd name="connsiteX14" fmla="*/ 287654 w 752475"/>
                <a:gd name="connsiteY14" fmla="*/ 525763 h 752475"/>
                <a:gd name="connsiteX15" fmla="*/ 49529 w 752475"/>
                <a:gd name="connsiteY15" fmla="*/ 287638 h 752475"/>
                <a:gd name="connsiteX16" fmla="*/ 287654 w 752475"/>
                <a:gd name="connsiteY16" fmla="*/ 49513 h 752475"/>
                <a:gd name="connsiteX17" fmla="*/ 525779 w 752475"/>
                <a:gd name="connsiteY17" fmla="*/ 287638 h 752475"/>
                <a:gd name="connsiteX18" fmla="*/ 287654 w 752475"/>
                <a:gd name="connsiteY18" fmla="*/ 525763 h 752475"/>
                <a:gd name="connsiteX0" fmla="*/ 735329 w 735329"/>
                <a:gd name="connsiteY0" fmla="*/ 640540 h 735462"/>
                <a:gd name="connsiteX1" fmla="*/ 616266 w 735329"/>
                <a:gd name="connsiteY1" fmla="*/ 521477 h 735462"/>
                <a:gd name="connsiteX2" fmla="*/ 556925 w 735329"/>
                <a:gd name="connsiteY2" fmla="*/ 503094 h 735462"/>
                <a:gd name="connsiteX3" fmla="*/ 514349 w 735329"/>
                <a:gd name="connsiteY3" fmla="*/ 460993 h 735462"/>
                <a:gd name="connsiteX4" fmla="*/ 573404 w 735329"/>
                <a:gd name="connsiteY4" fmla="*/ 287638 h 735462"/>
                <a:gd name="connsiteX5" fmla="*/ 287638 w 735329"/>
                <a:gd name="connsiteY5" fmla="*/ 2 h 735462"/>
                <a:gd name="connsiteX6" fmla="*/ 2 w 735329"/>
                <a:gd name="connsiteY6" fmla="*/ 285767 h 735462"/>
                <a:gd name="connsiteX7" fmla="*/ 285767 w 735329"/>
                <a:gd name="connsiteY7" fmla="*/ 573404 h 735462"/>
                <a:gd name="connsiteX8" fmla="*/ 461009 w 735329"/>
                <a:gd name="connsiteY8" fmla="*/ 514333 h 735462"/>
                <a:gd name="connsiteX9" fmla="*/ 503109 w 735329"/>
                <a:gd name="connsiteY9" fmla="*/ 556434 h 735462"/>
                <a:gd name="connsiteX10" fmla="*/ 521492 w 735329"/>
                <a:gd name="connsiteY10" fmla="*/ 616251 h 735462"/>
                <a:gd name="connsiteX11" fmla="*/ 640555 w 735329"/>
                <a:gd name="connsiteY11" fmla="*/ 735313 h 735462"/>
                <a:gd name="connsiteX12" fmla="*/ 734852 w 735329"/>
                <a:gd name="connsiteY12" fmla="*/ 641016 h 735462"/>
                <a:gd name="connsiteX13" fmla="*/ 735329 w 735329"/>
                <a:gd name="connsiteY13" fmla="*/ 640540 h 735462"/>
                <a:gd name="connsiteX14" fmla="*/ 287654 w 735329"/>
                <a:gd name="connsiteY14" fmla="*/ 525763 h 735462"/>
                <a:gd name="connsiteX15" fmla="*/ 49529 w 735329"/>
                <a:gd name="connsiteY15" fmla="*/ 287638 h 735462"/>
                <a:gd name="connsiteX16" fmla="*/ 287654 w 735329"/>
                <a:gd name="connsiteY16" fmla="*/ 49513 h 735462"/>
                <a:gd name="connsiteX17" fmla="*/ 525779 w 735329"/>
                <a:gd name="connsiteY17" fmla="*/ 287638 h 735462"/>
                <a:gd name="connsiteX18" fmla="*/ 287654 w 735329"/>
                <a:gd name="connsiteY18" fmla="*/ 525763 h 735462"/>
                <a:gd name="connsiteX0" fmla="*/ 734852 w 734852"/>
                <a:gd name="connsiteY0" fmla="*/ 641016 h 735462"/>
                <a:gd name="connsiteX1" fmla="*/ 616266 w 734852"/>
                <a:gd name="connsiteY1" fmla="*/ 521477 h 735462"/>
                <a:gd name="connsiteX2" fmla="*/ 556925 w 734852"/>
                <a:gd name="connsiteY2" fmla="*/ 503094 h 735462"/>
                <a:gd name="connsiteX3" fmla="*/ 514349 w 734852"/>
                <a:gd name="connsiteY3" fmla="*/ 460993 h 735462"/>
                <a:gd name="connsiteX4" fmla="*/ 573404 w 734852"/>
                <a:gd name="connsiteY4" fmla="*/ 287638 h 735462"/>
                <a:gd name="connsiteX5" fmla="*/ 287638 w 734852"/>
                <a:gd name="connsiteY5" fmla="*/ 2 h 735462"/>
                <a:gd name="connsiteX6" fmla="*/ 2 w 734852"/>
                <a:gd name="connsiteY6" fmla="*/ 285767 h 735462"/>
                <a:gd name="connsiteX7" fmla="*/ 285767 w 734852"/>
                <a:gd name="connsiteY7" fmla="*/ 573404 h 735462"/>
                <a:gd name="connsiteX8" fmla="*/ 461009 w 734852"/>
                <a:gd name="connsiteY8" fmla="*/ 514333 h 735462"/>
                <a:gd name="connsiteX9" fmla="*/ 503109 w 734852"/>
                <a:gd name="connsiteY9" fmla="*/ 556434 h 735462"/>
                <a:gd name="connsiteX10" fmla="*/ 521492 w 734852"/>
                <a:gd name="connsiteY10" fmla="*/ 616251 h 735462"/>
                <a:gd name="connsiteX11" fmla="*/ 640555 w 734852"/>
                <a:gd name="connsiteY11" fmla="*/ 735313 h 735462"/>
                <a:gd name="connsiteX12" fmla="*/ 734852 w 734852"/>
                <a:gd name="connsiteY12" fmla="*/ 641016 h 735462"/>
                <a:gd name="connsiteX13" fmla="*/ 287654 w 734852"/>
                <a:gd name="connsiteY13" fmla="*/ 525763 h 735462"/>
                <a:gd name="connsiteX14" fmla="*/ 49529 w 734852"/>
                <a:gd name="connsiteY14" fmla="*/ 287638 h 735462"/>
                <a:gd name="connsiteX15" fmla="*/ 287654 w 734852"/>
                <a:gd name="connsiteY15" fmla="*/ 49513 h 735462"/>
                <a:gd name="connsiteX16" fmla="*/ 525779 w 734852"/>
                <a:gd name="connsiteY16" fmla="*/ 287638 h 735462"/>
                <a:gd name="connsiteX17" fmla="*/ 287654 w 734852"/>
                <a:gd name="connsiteY17" fmla="*/ 525763 h 735462"/>
                <a:gd name="connsiteX0" fmla="*/ 640555 w 645466"/>
                <a:gd name="connsiteY0" fmla="*/ 735313 h 735313"/>
                <a:gd name="connsiteX1" fmla="*/ 616266 w 645466"/>
                <a:gd name="connsiteY1" fmla="*/ 521477 h 735313"/>
                <a:gd name="connsiteX2" fmla="*/ 556925 w 645466"/>
                <a:gd name="connsiteY2" fmla="*/ 503094 h 735313"/>
                <a:gd name="connsiteX3" fmla="*/ 514349 w 645466"/>
                <a:gd name="connsiteY3" fmla="*/ 460993 h 735313"/>
                <a:gd name="connsiteX4" fmla="*/ 573404 w 645466"/>
                <a:gd name="connsiteY4" fmla="*/ 287638 h 735313"/>
                <a:gd name="connsiteX5" fmla="*/ 287638 w 645466"/>
                <a:gd name="connsiteY5" fmla="*/ 2 h 735313"/>
                <a:gd name="connsiteX6" fmla="*/ 2 w 645466"/>
                <a:gd name="connsiteY6" fmla="*/ 285767 h 735313"/>
                <a:gd name="connsiteX7" fmla="*/ 285767 w 645466"/>
                <a:gd name="connsiteY7" fmla="*/ 573404 h 735313"/>
                <a:gd name="connsiteX8" fmla="*/ 461009 w 645466"/>
                <a:gd name="connsiteY8" fmla="*/ 514333 h 735313"/>
                <a:gd name="connsiteX9" fmla="*/ 503109 w 645466"/>
                <a:gd name="connsiteY9" fmla="*/ 556434 h 735313"/>
                <a:gd name="connsiteX10" fmla="*/ 521492 w 645466"/>
                <a:gd name="connsiteY10" fmla="*/ 616251 h 735313"/>
                <a:gd name="connsiteX11" fmla="*/ 640555 w 645466"/>
                <a:gd name="connsiteY11" fmla="*/ 735313 h 735313"/>
                <a:gd name="connsiteX12" fmla="*/ 287654 w 645466"/>
                <a:gd name="connsiteY12" fmla="*/ 525763 h 735313"/>
                <a:gd name="connsiteX13" fmla="*/ 49529 w 645466"/>
                <a:gd name="connsiteY13" fmla="*/ 287638 h 735313"/>
                <a:gd name="connsiteX14" fmla="*/ 287654 w 645466"/>
                <a:gd name="connsiteY14" fmla="*/ 49513 h 735313"/>
                <a:gd name="connsiteX15" fmla="*/ 525779 w 645466"/>
                <a:gd name="connsiteY15" fmla="*/ 287638 h 735313"/>
                <a:gd name="connsiteX16" fmla="*/ 287654 w 645466"/>
                <a:gd name="connsiteY16" fmla="*/ 525763 h 735313"/>
                <a:gd name="connsiteX0" fmla="*/ 521492 w 616266"/>
                <a:gd name="connsiteY0" fmla="*/ 616251 h 616251"/>
                <a:gd name="connsiteX1" fmla="*/ 616266 w 616266"/>
                <a:gd name="connsiteY1" fmla="*/ 521477 h 616251"/>
                <a:gd name="connsiteX2" fmla="*/ 556925 w 616266"/>
                <a:gd name="connsiteY2" fmla="*/ 503094 h 616251"/>
                <a:gd name="connsiteX3" fmla="*/ 514349 w 616266"/>
                <a:gd name="connsiteY3" fmla="*/ 460993 h 616251"/>
                <a:gd name="connsiteX4" fmla="*/ 573404 w 616266"/>
                <a:gd name="connsiteY4" fmla="*/ 287638 h 616251"/>
                <a:gd name="connsiteX5" fmla="*/ 287638 w 616266"/>
                <a:gd name="connsiteY5" fmla="*/ 2 h 616251"/>
                <a:gd name="connsiteX6" fmla="*/ 2 w 616266"/>
                <a:gd name="connsiteY6" fmla="*/ 285767 h 616251"/>
                <a:gd name="connsiteX7" fmla="*/ 285767 w 616266"/>
                <a:gd name="connsiteY7" fmla="*/ 573404 h 616251"/>
                <a:gd name="connsiteX8" fmla="*/ 461009 w 616266"/>
                <a:gd name="connsiteY8" fmla="*/ 514333 h 616251"/>
                <a:gd name="connsiteX9" fmla="*/ 503109 w 616266"/>
                <a:gd name="connsiteY9" fmla="*/ 556434 h 616251"/>
                <a:gd name="connsiteX10" fmla="*/ 521492 w 616266"/>
                <a:gd name="connsiteY10" fmla="*/ 616251 h 616251"/>
                <a:gd name="connsiteX11" fmla="*/ 287654 w 616266"/>
                <a:gd name="connsiteY11" fmla="*/ 525763 h 616251"/>
                <a:gd name="connsiteX12" fmla="*/ 49529 w 616266"/>
                <a:gd name="connsiteY12" fmla="*/ 287638 h 616251"/>
                <a:gd name="connsiteX13" fmla="*/ 287654 w 616266"/>
                <a:gd name="connsiteY13" fmla="*/ 49513 h 616251"/>
                <a:gd name="connsiteX14" fmla="*/ 525779 w 616266"/>
                <a:gd name="connsiteY14" fmla="*/ 287638 h 616251"/>
                <a:gd name="connsiteX15" fmla="*/ 287654 w 616266"/>
                <a:gd name="connsiteY15" fmla="*/ 525763 h 616251"/>
                <a:gd name="connsiteX0" fmla="*/ 503109 w 616266"/>
                <a:gd name="connsiteY0" fmla="*/ 556434 h 573405"/>
                <a:gd name="connsiteX1" fmla="*/ 616266 w 616266"/>
                <a:gd name="connsiteY1" fmla="*/ 521477 h 573405"/>
                <a:gd name="connsiteX2" fmla="*/ 556925 w 616266"/>
                <a:gd name="connsiteY2" fmla="*/ 503094 h 573405"/>
                <a:gd name="connsiteX3" fmla="*/ 514349 w 616266"/>
                <a:gd name="connsiteY3" fmla="*/ 460993 h 573405"/>
                <a:gd name="connsiteX4" fmla="*/ 573404 w 616266"/>
                <a:gd name="connsiteY4" fmla="*/ 287638 h 573405"/>
                <a:gd name="connsiteX5" fmla="*/ 287638 w 616266"/>
                <a:gd name="connsiteY5" fmla="*/ 2 h 573405"/>
                <a:gd name="connsiteX6" fmla="*/ 2 w 616266"/>
                <a:gd name="connsiteY6" fmla="*/ 285767 h 573405"/>
                <a:gd name="connsiteX7" fmla="*/ 285767 w 616266"/>
                <a:gd name="connsiteY7" fmla="*/ 573404 h 573405"/>
                <a:gd name="connsiteX8" fmla="*/ 461009 w 616266"/>
                <a:gd name="connsiteY8" fmla="*/ 514333 h 573405"/>
                <a:gd name="connsiteX9" fmla="*/ 503109 w 616266"/>
                <a:gd name="connsiteY9" fmla="*/ 556434 h 573405"/>
                <a:gd name="connsiteX10" fmla="*/ 287654 w 616266"/>
                <a:gd name="connsiteY10" fmla="*/ 525763 h 573405"/>
                <a:gd name="connsiteX11" fmla="*/ 49529 w 616266"/>
                <a:gd name="connsiteY11" fmla="*/ 287638 h 573405"/>
                <a:gd name="connsiteX12" fmla="*/ 287654 w 616266"/>
                <a:gd name="connsiteY12" fmla="*/ 49513 h 573405"/>
                <a:gd name="connsiteX13" fmla="*/ 525779 w 616266"/>
                <a:gd name="connsiteY13" fmla="*/ 287638 h 573405"/>
                <a:gd name="connsiteX14" fmla="*/ 287654 w 616266"/>
                <a:gd name="connsiteY14" fmla="*/ 525763 h 573405"/>
                <a:gd name="connsiteX0" fmla="*/ 503109 w 616292"/>
                <a:gd name="connsiteY0" fmla="*/ 556434 h 573405"/>
                <a:gd name="connsiteX1" fmla="*/ 616266 w 616292"/>
                <a:gd name="connsiteY1" fmla="*/ 521477 h 573405"/>
                <a:gd name="connsiteX2" fmla="*/ 514349 w 616292"/>
                <a:gd name="connsiteY2" fmla="*/ 460993 h 573405"/>
                <a:gd name="connsiteX3" fmla="*/ 573404 w 616292"/>
                <a:gd name="connsiteY3" fmla="*/ 287638 h 573405"/>
                <a:gd name="connsiteX4" fmla="*/ 287638 w 616292"/>
                <a:gd name="connsiteY4" fmla="*/ 2 h 573405"/>
                <a:gd name="connsiteX5" fmla="*/ 2 w 616292"/>
                <a:gd name="connsiteY5" fmla="*/ 285767 h 573405"/>
                <a:gd name="connsiteX6" fmla="*/ 285767 w 616292"/>
                <a:gd name="connsiteY6" fmla="*/ 573404 h 573405"/>
                <a:gd name="connsiteX7" fmla="*/ 461009 w 616292"/>
                <a:gd name="connsiteY7" fmla="*/ 514333 h 573405"/>
                <a:gd name="connsiteX8" fmla="*/ 503109 w 616292"/>
                <a:gd name="connsiteY8" fmla="*/ 556434 h 573405"/>
                <a:gd name="connsiteX9" fmla="*/ 287654 w 616292"/>
                <a:gd name="connsiteY9" fmla="*/ 525763 h 573405"/>
                <a:gd name="connsiteX10" fmla="*/ 49529 w 616292"/>
                <a:gd name="connsiteY10" fmla="*/ 287638 h 573405"/>
                <a:gd name="connsiteX11" fmla="*/ 287654 w 616292"/>
                <a:gd name="connsiteY11" fmla="*/ 49513 h 573405"/>
                <a:gd name="connsiteX12" fmla="*/ 525779 w 616292"/>
                <a:gd name="connsiteY12" fmla="*/ 287638 h 573405"/>
                <a:gd name="connsiteX13" fmla="*/ 287654 w 616292"/>
                <a:gd name="connsiteY13" fmla="*/ 525763 h 573405"/>
                <a:gd name="connsiteX0" fmla="*/ 503109 w 573405"/>
                <a:gd name="connsiteY0" fmla="*/ 556434 h 573405"/>
                <a:gd name="connsiteX1" fmla="*/ 514349 w 573405"/>
                <a:gd name="connsiteY1" fmla="*/ 460993 h 573405"/>
                <a:gd name="connsiteX2" fmla="*/ 573404 w 573405"/>
                <a:gd name="connsiteY2" fmla="*/ 287638 h 573405"/>
                <a:gd name="connsiteX3" fmla="*/ 287638 w 573405"/>
                <a:gd name="connsiteY3" fmla="*/ 2 h 573405"/>
                <a:gd name="connsiteX4" fmla="*/ 2 w 573405"/>
                <a:gd name="connsiteY4" fmla="*/ 285767 h 573405"/>
                <a:gd name="connsiteX5" fmla="*/ 285767 w 573405"/>
                <a:gd name="connsiteY5" fmla="*/ 573404 h 573405"/>
                <a:gd name="connsiteX6" fmla="*/ 461009 w 573405"/>
                <a:gd name="connsiteY6" fmla="*/ 514333 h 573405"/>
                <a:gd name="connsiteX7" fmla="*/ 503109 w 573405"/>
                <a:gd name="connsiteY7" fmla="*/ 556434 h 573405"/>
                <a:gd name="connsiteX8" fmla="*/ 287654 w 573405"/>
                <a:gd name="connsiteY8" fmla="*/ 525763 h 573405"/>
                <a:gd name="connsiteX9" fmla="*/ 49529 w 573405"/>
                <a:gd name="connsiteY9" fmla="*/ 287638 h 573405"/>
                <a:gd name="connsiteX10" fmla="*/ 287654 w 573405"/>
                <a:gd name="connsiteY10" fmla="*/ 49513 h 573405"/>
                <a:gd name="connsiteX11" fmla="*/ 525779 w 573405"/>
                <a:gd name="connsiteY11" fmla="*/ 287638 h 573405"/>
                <a:gd name="connsiteX12" fmla="*/ 287654 w 573405"/>
                <a:gd name="connsiteY12" fmla="*/ 525763 h 573405"/>
                <a:gd name="connsiteX0" fmla="*/ 461009 w 573405"/>
                <a:gd name="connsiteY0" fmla="*/ 514333 h 573405"/>
                <a:gd name="connsiteX1" fmla="*/ 514349 w 573405"/>
                <a:gd name="connsiteY1" fmla="*/ 460993 h 573405"/>
                <a:gd name="connsiteX2" fmla="*/ 573404 w 573405"/>
                <a:gd name="connsiteY2" fmla="*/ 287638 h 573405"/>
                <a:gd name="connsiteX3" fmla="*/ 287638 w 573405"/>
                <a:gd name="connsiteY3" fmla="*/ 2 h 573405"/>
                <a:gd name="connsiteX4" fmla="*/ 2 w 573405"/>
                <a:gd name="connsiteY4" fmla="*/ 285767 h 573405"/>
                <a:gd name="connsiteX5" fmla="*/ 285767 w 573405"/>
                <a:gd name="connsiteY5" fmla="*/ 573404 h 573405"/>
                <a:gd name="connsiteX6" fmla="*/ 461009 w 573405"/>
                <a:gd name="connsiteY6" fmla="*/ 514333 h 573405"/>
                <a:gd name="connsiteX7" fmla="*/ 287654 w 573405"/>
                <a:gd name="connsiteY7" fmla="*/ 525763 h 573405"/>
                <a:gd name="connsiteX8" fmla="*/ 49529 w 573405"/>
                <a:gd name="connsiteY8" fmla="*/ 287638 h 573405"/>
                <a:gd name="connsiteX9" fmla="*/ 287654 w 573405"/>
                <a:gd name="connsiteY9" fmla="*/ 49513 h 573405"/>
                <a:gd name="connsiteX10" fmla="*/ 525779 w 573405"/>
                <a:gd name="connsiteY10" fmla="*/ 287638 h 573405"/>
                <a:gd name="connsiteX11" fmla="*/ 287654 w 573405"/>
                <a:gd name="connsiteY11" fmla="*/ 525763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5" h="573405">
                  <a:moveTo>
                    <a:pt x="461009" y="514333"/>
                  </a:moveTo>
                  <a:lnTo>
                    <a:pt x="514349" y="460993"/>
                  </a:lnTo>
                  <a:cubicBezTo>
                    <a:pt x="552749" y="411376"/>
                    <a:pt x="573528" y="350380"/>
                    <a:pt x="573404" y="287638"/>
                  </a:cubicBezTo>
                  <a:cubicBezTo>
                    <a:pt x="573921" y="129298"/>
                    <a:pt x="445979" y="518"/>
                    <a:pt x="287638" y="2"/>
                  </a:cubicBezTo>
                  <a:cubicBezTo>
                    <a:pt x="129298" y="-515"/>
                    <a:pt x="518" y="127426"/>
                    <a:pt x="2" y="285767"/>
                  </a:cubicBezTo>
                  <a:cubicBezTo>
                    <a:pt x="-515" y="444107"/>
                    <a:pt x="127426" y="572886"/>
                    <a:pt x="285767" y="573404"/>
                  </a:cubicBezTo>
                  <a:cubicBezTo>
                    <a:pt x="349102" y="573610"/>
                    <a:pt x="410723" y="552839"/>
                    <a:pt x="461009" y="514333"/>
                  </a:cubicBezTo>
                  <a:close/>
                  <a:moveTo>
                    <a:pt x="287654" y="525763"/>
                  </a:moveTo>
                  <a:cubicBezTo>
                    <a:pt x="156141" y="525763"/>
                    <a:pt x="49529" y="419151"/>
                    <a:pt x="49529" y="287638"/>
                  </a:cubicBezTo>
                  <a:cubicBezTo>
                    <a:pt x="49529" y="156126"/>
                    <a:pt x="156141" y="49513"/>
                    <a:pt x="287654" y="49513"/>
                  </a:cubicBezTo>
                  <a:cubicBezTo>
                    <a:pt x="419166" y="49513"/>
                    <a:pt x="525779" y="156126"/>
                    <a:pt x="525779" y="287638"/>
                  </a:cubicBezTo>
                  <a:cubicBezTo>
                    <a:pt x="525779" y="419151"/>
                    <a:pt x="419166" y="525763"/>
                    <a:pt x="287654" y="525763"/>
                  </a:cubicBezTo>
                  <a:close/>
                </a:path>
              </a:pathLst>
            </a:custGeom>
            <a:solidFill>
              <a:schemeClr val="bg1"/>
            </a:solidFill>
            <a:ln w="9525" cap="flat">
              <a:noFill/>
              <a:prstDash val="solid"/>
              <a:miter/>
            </a:ln>
          </p:spPr>
          <p:txBody>
            <a:bodyPr rtlCol="0" anchor="ctr"/>
            <a:lstStyle/>
            <a:p>
              <a:endParaRPr lang="en-US" dirty="0">
                <a:latin typeface="DM Sans" pitchFamily="2" charset="77"/>
              </a:endParaRPr>
            </a:p>
          </p:txBody>
        </p:sp>
        <p:sp>
          <p:nvSpPr>
            <p:cNvPr id="29" name="Freeform: Shape 28">
              <a:extLst>
                <a:ext uri="{FF2B5EF4-FFF2-40B4-BE49-F238E27FC236}">
                  <a16:creationId xmlns:a16="http://schemas.microsoft.com/office/drawing/2014/main" id="{E845DEA3-9B53-4F5D-8D53-22794CE21525}"/>
                </a:ext>
              </a:extLst>
            </p:cNvPr>
            <p:cNvSpPr/>
            <p:nvPr/>
          </p:nvSpPr>
          <p:spPr>
            <a:xfrm>
              <a:off x="2810423" y="1919054"/>
              <a:ext cx="117760" cy="117760"/>
            </a:xfrm>
            <a:custGeom>
              <a:avLst/>
              <a:gdLst>
                <a:gd name="connsiteX0" fmla="*/ 266700 w 266700"/>
                <a:gd name="connsiteY0" fmla="*/ 104775 h 266700"/>
                <a:gd name="connsiteX1" fmla="*/ 161925 w 266700"/>
                <a:gd name="connsiteY1" fmla="*/ 104775 h 266700"/>
                <a:gd name="connsiteX2" fmla="*/ 161925 w 266700"/>
                <a:gd name="connsiteY2" fmla="*/ 0 h 266700"/>
                <a:gd name="connsiteX3" fmla="*/ 104775 w 266700"/>
                <a:gd name="connsiteY3" fmla="*/ 0 h 266700"/>
                <a:gd name="connsiteX4" fmla="*/ 104775 w 266700"/>
                <a:gd name="connsiteY4" fmla="*/ 104775 h 266700"/>
                <a:gd name="connsiteX5" fmla="*/ 0 w 266700"/>
                <a:gd name="connsiteY5" fmla="*/ 104775 h 266700"/>
                <a:gd name="connsiteX6" fmla="*/ 0 w 266700"/>
                <a:gd name="connsiteY6" fmla="*/ 161925 h 266700"/>
                <a:gd name="connsiteX7" fmla="*/ 104775 w 266700"/>
                <a:gd name="connsiteY7" fmla="*/ 161925 h 266700"/>
                <a:gd name="connsiteX8" fmla="*/ 104775 w 266700"/>
                <a:gd name="connsiteY8" fmla="*/ 266700 h 266700"/>
                <a:gd name="connsiteX9" fmla="*/ 161925 w 266700"/>
                <a:gd name="connsiteY9" fmla="*/ 266700 h 266700"/>
                <a:gd name="connsiteX10" fmla="*/ 161925 w 266700"/>
                <a:gd name="connsiteY10" fmla="*/ 161925 h 266700"/>
                <a:gd name="connsiteX11" fmla="*/ 266700 w 266700"/>
                <a:gd name="connsiteY11" fmla="*/ 161925 h 266700"/>
                <a:gd name="connsiteX12" fmla="*/ 266700 w 266700"/>
                <a:gd name="connsiteY12" fmla="*/ 10477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266700">
                  <a:moveTo>
                    <a:pt x="266700" y="104775"/>
                  </a:moveTo>
                  <a:lnTo>
                    <a:pt x="161925" y="104775"/>
                  </a:lnTo>
                  <a:lnTo>
                    <a:pt x="161925" y="0"/>
                  </a:lnTo>
                  <a:lnTo>
                    <a:pt x="104775" y="0"/>
                  </a:lnTo>
                  <a:lnTo>
                    <a:pt x="104775" y="104775"/>
                  </a:lnTo>
                  <a:lnTo>
                    <a:pt x="0" y="104775"/>
                  </a:lnTo>
                  <a:lnTo>
                    <a:pt x="0" y="161925"/>
                  </a:lnTo>
                  <a:lnTo>
                    <a:pt x="104775" y="161925"/>
                  </a:lnTo>
                  <a:lnTo>
                    <a:pt x="104775" y="266700"/>
                  </a:lnTo>
                  <a:lnTo>
                    <a:pt x="161925" y="266700"/>
                  </a:lnTo>
                  <a:lnTo>
                    <a:pt x="161925" y="161925"/>
                  </a:lnTo>
                  <a:lnTo>
                    <a:pt x="266700" y="161925"/>
                  </a:lnTo>
                  <a:lnTo>
                    <a:pt x="266700" y="104775"/>
                  </a:lnTo>
                  <a:close/>
                </a:path>
              </a:pathLst>
            </a:custGeom>
            <a:solidFill>
              <a:schemeClr val="bg1"/>
            </a:solidFill>
            <a:ln w="9525" cap="flat">
              <a:noFill/>
              <a:prstDash val="solid"/>
              <a:miter/>
            </a:ln>
          </p:spPr>
          <p:txBody>
            <a:bodyPr rtlCol="0" anchor="ctr"/>
            <a:lstStyle/>
            <a:p>
              <a:endParaRPr lang="en-US" dirty="0">
                <a:latin typeface="DM Sans" pitchFamily="2" charset="77"/>
              </a:endParaRPr>
            </a:p>
          </p:txBody>
        </p:sp>
      </p:grpSp>
      <p:sp>
        <p:nvSpPr>
          <p:cNvPr id="90114" name="Rectangle 2"/>
          <p:cNvSpPr>
            <a:spLocks noGrp="1" noChangeArrowheads="1"/>
          </p:cNvSpPr>
          <p:nvPr>
            <p:ph type="title"/>
          </p:nvPr>
        </p:nvSpPr>
        <p:spPr/>
        <p:txBody>
          <a:bodyPr/>
          <a:lstStyle/>
          <a:p>
            <a:r>
              <a:rPr lang="en-US" dirty="0"/>
              <a:t>MassHealth: The Basics </a:t>
            </a:r>
            <a:br>
              <a:rPr lang="en-US" dirty="0"/>
            </a:br>
            <a:r>
              <a:rPr lang="en-US" b="0" dirty="0">
                <a:latin typeface="+mn-lt"/>
              </a:rPr>
              <a:t>KEY FINDINGS</a:t>
            </a:r>
          </a:p>
        </p:txBody>
      </p:sp>
      <p:sp>
        <p:nvSpPr>
          <p:cNvPr id="17" name="Slide Number Placeholder 16"/>
          <p:cNvSpPr>
            <a:spLocks noGrp="1"/>
          </p:cNvSpPr>
          <p:nvPr>
            <p:ph type="sldNum" sz="quarter" idx="10"/>
          </p:nvPr>
        </p:nvSpPr>
        <p:spPr/>
        <p:txBody>
          <a:bodyPr/>
          <a:lstStyle/>
          <a:p>
            <a:fld id="{864C9174-2A6C-4246-A139-673B5E866FE6}" type="slidenum">
              <a:rPr lang="en-US" smtClean="0"/>
              <a:pPr/>
              <a:t>5</a:t>
            </a:fld>
            <a:endParaRPr lang="en-US" dirty="0"/>
          </a:p>
        </p:txBody>
      </p:sp>
      <p:sp>
        <p:nvSpPr>
          <p:cNvPr id="19" name="Rectangle 18">
            <a:extLst>
              <a:ext uri="{FF2B5EF4-FFF2-40B4-BE49-F238E27FC236}">
                <a16:creationId xmlns:a16="http://schemas.microsoft.com/office/drawing/2014/main" id="{02D2C6D6-E11F-4179-980E-948D65D39BF9}"/>
              </a:ext>
            </a:extLst>
          </p:cNvPr>
          <p:cNvSpPr/>
          <p:nvPr/>
        </p:nvSpPr>
        <p:spPr>
          <a:xfrm>
            <a:off x="3291840" y="1248605"/>
            <a:ext cx="2560320" cy="4998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400" b="1" cap="all" dirty="0">
                <a:solidFill>
                  <a:schemeClr val="bg1"/>
                </a:solidFill>
                <a:latin typeface="+mj-lt"/>
              </a:rPr>
              <a:t>Spending</a:t>
            </a:r>
          </a:p>
        </p:txBody>
      </p:sp>
      <p:grpSp>
        <p:nvGrpSpPr>
          <p:cNvPr id="90119" name="Graphic 11" descr="Money">
            <a:extLst>
              <a:ext uri="{FF2B5EF4-FFF2-40B4-BE49-F238E27FC236}">
                <a16:creationId xmlns:a16="http://schemas.microsoft.com/office/drawing/2014/main" id="{81115CFA-932F-437B-A6DB-C46C9732D1E9}"/>
              </a:ext>
            </a:extLst>
          </p:cNvPr>
          <p:cNvGrpSpPr>
            <a:grpSpLocks noChangeAspect="1"/>
          </p:cNvGrpSpPr>
          <p:nvPr/>
        </p:nvGrpSpPr>
        <p:grpSpPr>
          <a:xfrm>
            <a:off x="5111911" y="1242331"/>
            <a:ext cx="512390" cy="512390"/>
            <a:chOff x="3966744" y="2896896"/>
            <a:chExt cx="914400" cy="914400"/>
          </a:xfrm>
          <a:solidFill>
            <a:schemeClr val="bg1"/>
          </a:solidFill>
        </p:grpSpPr>
        <p:sp>
          <p:nvSpPr>
            <p:cNvPr id="90120" name="Freeform: Shape 90119">
              <a:extLst>
                <a:ext uri="{FF2B5EF4-FFF2-40B4-BE49-F238E27FC236}">
                  <a16:creationId xmlns:a16="http://schemas.microsoft.com/office/drawing/2014/main" id="{8FABF295-1C25-4BF9-9B35-87C1C45500AE}"/>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DM Sans" pitchFamily="2" charset="77"/>
              </a:endParaRPr>
            </a:p>
          </p:txBody>
        </p:sp>
        <p:sp>
          <p:nvSpPr>
            <p:cNvPr id="90121" name="Freeform: Shape 90120">
              <a:extLst>
                <a:ext uri="{FF2B5EF4-FFF2-40B4-BE49-F238E27FC236}">
                  <a16:creationId xmlns:a16="http://schemas.microsoft.com/office/drawing/2014/main" id="{8F000870-DC1B-4409-9079-CB79312A95F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DM Sans" pitchFamily="2" charset="77"/>
              </a:endParaRPr>
            </a:p>
          </p:txBody>
        </p:sp>
        <p:sp>
          <p:nvSpPr>
            <p:cNvPr id="90122" name="Freeform: Shape 90121">
              <a:extLst>
                <a:ext uri="{FF2B5EF4-FFF2-40B4-BE49-F238E27FC236}">
                  <a16:creationId xmlns:a16="http://schemas.microsoft.com/office/drawing/2014/main" id="{FBF56AD5-3824-429D-9B6C-E090B19A9EF6}"/>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DM Sans" pitchFamily="2" charset="77"/>
              </a:endParaRPr>
            </a:p>
          </p:txBody>
        </p:sp>
        <p:sp>
          <p:nvSpPr>
            <p:cNvPr id="90123" name="Freeform: Shape 90122">
              <a:extLst>
                <a:ext uri="{FF2B5EF4-FFF2-40B4-BE49-F238E27FC236}">
                  <a16:creationId xmlns:a16="http://schemas.microsoft.com/office/drawing/2014/main" id="{7D0BEE5D-A7E4-4D62-8841-52A7C2258317}"/>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DM Sans" pitchFamily="2" charset="77"/>
              </a:endParaRPr>
            </a:p>
          </p:txBody>
        </p:sp>
        <p:sp>
          <p:nvSpPr>
            <p:cNvPr id="90124" name="Freeform: Shape 90123">
              <a:extLst>
                <a:ext uri="{FF2B5EF4-FFF2-40B4-BE49-F238E27FC236}">
                  <a16:creationId xmlns:a16="http://schemas.microsoft.com/office/drawing/2014/main" id="{C632162D-82A6-4878-86FF-ADFE29BD14C1}"/>
                </a:ext>
              </a:extLst>
            </p:cNvPr>
            <p:cNvSpPr/>
            <p:nvPr/>
          </p:nvSpPr>
          <p:spPr>
            <a:xfrm>
              <a:off x="4113429" y="3018816"/>
              <a:ext cx="552450" cy="200025"/>
            </a:xfrm>
            <a:custGeom>
              <a:avLst/>
              <a:gdLst>
                <a:gd name="connsiteX0" fmla="*/ 481013 w 552450"/>
                <a:gd name="connsiteY0" fmla="*/ 75248 h 200025"/>
                <a:gd name="connsiteX1" fmla="*/ 495300 w 552450"/>
                <a:gd name="connsiteY1" fmla="*/ 111443 h 200025"/>
                <a:gd name="connsiteX2" fmla="*/ 552450 w 552450"/>
                <a:gd name="connsiteY2" fmla="*/ 100012 h 200025"/>
                <a:gd name="connsiteX3" fmla="*/ 512445 w 552450"/>
                <a:gd name="connsiteY3" fmla="*/ 0 h 200025"/>
                <a:gd name="connsiteX4" fmla="*/ 0 w 552450"/>
                <a:gd name="connsiteY4" fmla="*/ 209550 h 200025"/>
                <a:gd name="connsiteX5" fmla="*/ 293370 w 552450"/>
                <a:gd name="connsiteY5" fmla="*/ 151448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200025">
                  <a:moveTo>
                    <a:pt x="481013" y="75248"/>
                  </a:moveTo>
                  <a:lnTo>
                    <a:pt x="495300" y="111443"/>
                  </a:lnTo>
                  <a:lnTo>
                    <a:pt x="552450" y="100012"/>
                  </a:lnTo>
                  <a:lnTo>
                    <a:pt x="512445" y="0"/>
                  </a:lnTo>
                  <a:lnTo>
                    <a:pt x="0" y="209550"/>
                  </a:lnTo>
                  <a:lnTo>
                    <a:pt x="293370" y="151448"/>
                  </a:lnTo>
                  <a:close/>
                </a:path>
              </a:pathLst>
            </a:custGeom>
            <a:grpFill/>
            <a:ln w="9525" cap="flat">
              <a:noFill/>
              <a:prstDash val="solid"/>
              <a:miter/>
            </a:ln>
          </p:spPr>
          <p:txBody>
            <a:bodyPr rtlCol="0" anchor="ctr"/>
            <a:lstStyle/>
            <a:p>
              <a:endParaRPr lang="en-US" dirty="0">
                <a:latin typeface="DM Sans" pitchFamily="2" charset="77"/>
              </a:endParaRPr>
            </a:p>
          </p:txBody>
        </p:sp>
        <p:sp>
          <p:nvSpPr>
            <p:cNvPr id="90125" name="Freeform: Shape 90124">
              <a:extLst>
                <a:ext uri="{FF2B5EF4-FFF2-40B4-BE49-F238E27FC236}">
                  <a16:creationId xmlns:a16="http://schemas.microsoft.com/office/drawing/2014/main" id="{850BAAEE-020E-495E-B51A-6F836596F0E5}"/>
                </a:ext>
              </a:extLst>
            </p:cNvPr>
            <p:cNvSpPr/>
            <p:nvPr/>
          </p:nvSpPr>
          <p:spPr>
            <a:xfrm>
              <a:off x="4252494" y="3142641"/>
              <a:ext cx="504825" cy="95250"/>
            </a:xfrm>
            <a:custGeom>
              <a:avLst/>
              <a:gdLst>
                <a:gd name="connsiteX0" fmla="*/ 292418 w 504825"/>
                <a:gd name="connsiteY0" fmla="*/ 97155 h 95250"/>
                <a:gd name="connsiteX1" fmla="*/ 442913 w 504825"/>
                <a:gd name="connsiteY1" fmla="*/ 67628 h 95250"/>
                <a:gd name="connsiteX2" fmla="*/ 449580 w 504825"/>
                <a:gd name="connsiteY2" fmla="*/ 97155 h 95250"/>
                <a:gd name="connsiteX3" fmla="*/ 507683 w 504825"/>
                <a:gd name="connsiteY3" fmla="*/ 97155 h 95250"/>
                <a:gd name="connsiteX4" fmla="*/ 488633 w 504825"/>
                <a:gd name="connsiteY4" fmla="*/ 0 h 95250"/>
                <a:gd name="connsiteX5" fmla="*/ 0 w 504825"/>
                <a:gd name="connsiteY5" fmla="*/ 9715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0">
                  <a:moveTo>
                    <a:pt x="292418" y="97155"/>
                  </a:moveTo>
                  <a:lnTo>
                    <a:pt x="442913" y="67628"/>
                  </a:lnTo>
                  <a:lnTo>
                    <a:pt x="449580" y="97155"/>
                  </a:lnTo>
                  <a:lnTo>
                    <a:pt x="507683" y="97155"/>
                  </a:lnTo>
                  <a:lnTo>
                    <a:pt x="488633" y="0"/>
                  </a:lnTo>
                  <a:lnTo>
                    <a:pt x="0" y="97155"/>
                  </a:lnTo>
                  <a:close/>
                </a:path>
              </a:pathLst>
            </a:custGeom>
            <a:grpFill/>
            <a:ln w="9525" cap="flat">
              <a:noFill/>
              <a:prstDash val="solid"/>
              <a:miter/>
            </a:ln>
          </p:spPr>
          <p:txBody>
            <a:bodyPr rtlCol="0" anchor="ctr"/>
            <a:lstStyle/>
            <a:p>
              <a:endParaRPr lang="en-US" dirty="0">
                <a:latin typeface="DM Sans" pitchFamily="2" charset="77"/>
              </a:endParaRPr>
            </a:p>
          </p:txBody>
        </p:sp>
      </p:grpSp>
      <p:sp>
        <p:nvSpPr>
          <p:cNvPr id="60" name="Rectangle 59">
            <a:extLst>
              <a:ext uri="{FF2B5EF4-FFF2-40B4-BE49-F238E27FC236}">
                <a16:creationId xmlns:a16="http://schemas.microsoft.com/office/drawing/2014/main" id="{557D86DD-E319-4112-A747-2C0F616DB25C}"/>
              </a:ext>
            </a:extLst>
          </p:cNvPr>
          <p:cNvSpPr/>
          <p:nvPr/>
        </p:nvSpPr>
        <p:spPr>
          <a:xfrm>
            <a:off x="6126480" y="1248605"/>
            <a:ext cx="2560320" cy="499842"/>
          </a:xfrm>
          <a:prstGeom prst="rect">
            <a:avLst/>
          </a:prstGeom>
          <a:solidFill>
            <a:srgbClr val="77B6C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400" b="1" cap="all" dirty="0">
                <a:solidFill>
                  <a:schemeClr val="bg1"/>
                </a:solidFill>
                <a:latin typeface="+mj-lt"/>
              </a:rPr>
              <a:t>Innovations</a:t>
            </a:r>
          </a:p>
        </p:txBody>
      </p:sp>
      <p:grpSp>
        <p:nvGrpSpPr>
          <p:cNvPr id="90137" name="Group 90136">
            <a:extLst>
              <a:ext uri="{FF2B5EF4-FFF2-40B4-BE49-F238E27FC236}">
                <a16:creationId xmlns:a16="http://schemas.microsoft.com/office/drawing/2014/main" id="{0C7CB9F3-FF42-4142-9BBE-07212E7E40EB}"/>
              </a:ext>
            </a:extLst>
          </p:cNvPr>
          <p:cNvGrpSpPr>
            <a:grpSpLocks noChangeAspect="1"/>
          </p:cNvGrpSpPr>
          <p:nvPr/>
        </p:nvGrpSpPr>
        <p:grpSpPr>
          <a:xfrm>
            <a:off x="8308402" y="1327730"/>
            <a:ext cx="233583" cy="341593"/>
            <a:chOff x="8954301" y="933489"/>
            <a:chExt cx="238125" cy="348234"/>
          </a:xfrm>
          <a:solidFill>
            <a:schemeClr val="bg1"/>
          </a:solidFill>
        </p:grpSpPr>
        <p:sp>
          <p:nvSpPr>
            <p:cNvPr id="90127" name="Freeform: Shape 90126">
              <a:extLst>
                <a:ext uri="{FF2B5EF4-FFF2-40B4-BE49-F238E27FC236}">
                  <a16:creationId xmlns:a16="http://schemas.microsoft.com/office/drawing/2014/main" id="{88E6BA3C-BD67-4880-A95B-D4794921941C}"/>
                </a:ext>
              </a:extLst>
            </p:cNvPr>
            <p:cNvSpPr/>
            <p:nvPr/>
          </p:nvSpPr>
          <p:spPr>
            <a:xfrm>
              <a:off x="9019833" y="1205999"/>
              <a:ext cx="104775" cy="28575"/>
            </a:xfrm>
            <a:custGeom>
              <a:avLst/>
              <a:gdLst>
                <a:gd name="connsiteX0" fmla="*/ 98203 w 104775"/>
                <a:gd name="connsiteY0" fmla="*/ 0 h 28575"/>
                <a:gd name="connsiteX1" fmla="*/ 14288 w 104775"/>
                <a:gd name="connsiteY1" fmla="*/ 0 h 28575"/>
                <a:gd name="connsiteX2" fmla="*/ 0 w 104775"/>
                <a:gd name="connsiteY2" fmla="*/ 14288 h 28575"/>
                <a:gd name="connsiteX3" fmla="*/ 14288 w 104775"/>
                <a:gd name="connsiteY3" fmla="*/ 28575 h 28575"/>
                <a:gd name="connsiteX4" fmla="*/ 98203 w 104775"/>
                <a:gd name="connsiteY4" fmla="*/ 28575 h 28575"/>
                <a:gd name="connsiteX5" fmla="*/ 112490 w 104775"/>
                <a:gd name="connsiteY5" fmla="*/ 14288 h 28575"/>
                <a:gd name="connsiteX6" fmla="*/ 98203 w 10477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28575">
                  <a:moveTo>
                    <a:pt x="98203" y="0"/>
                  </a:moveTo>
                  <a:lnTo>
                    <a:pt x="14288" y="0"/>
                  </a:lnTo>
                  <a:cubicBezTo>
                    <a:pt x="6397" y="0"/>
                    <a:pt x="0" y="6397"/>
                    <a:pt x="0" y="14288"/>
                  </a:cubicBezTo>
                  <a:cubicBezTo>
                    <a:pt x="0" y="22178"/>
                    <a:pt x="6397" y="28575"/>
                    <a:pt x="14288" y="28575"/>
                  </a:cubicBezTo>
                  <a:lnTo>
                    <a:pt x="98203" y="28575"/>
                  </a:lnTo>
                  <a:cubicBezTo>
                    <a:pt x="106093" y="28575"/>
                    <a:pt x="112490" y="22178"/>
                    <a:pt x="112490" y="14288"/>
                  </a:cubicBezTo>
                  <a:cubicBezTo>
                    <a:pt x="112490" y="6397"/>
                    <a:pt x="106093" y="0"/>
                    <a:pt x="98203" y="0"/>
                  </a:cubicBezTo>
                  <a:close/>
                </a:path>
              </a:pathLst>
            </a:custGeom>
            <a:grpFill/>
            <a:ln w="9525" cap="flat">
              <a:noFill/>
              <a:prstDash val="solid"/>
              <a:miter/>
            </a:ln>
          </p:spPr>
          <p:txBody>
            <a:bodyPr rtlCol="0" anchor="ctr"/>
            <a:lstStyle/>
            <a:p>
              <a:endParaRPr lang="en-US" dirty="0">
                <a:latin typeface="DM Sans" pitchFamily="2" charset="77"/>
              </a:endParaRPr>
            </a:p>
          </p:txBody>
        </p:sp>
        <p:sp>
          <p:nvSpPr>
            <p:cNvPr id="90128" name="Freeform: Shape 90127">
              <a:extLst>
                <a:ext uri="{FF2B5EF4-FFF2-40B4-BE49-F238E27FC236}">
                  <a16:creationId xmlns:a16="http://schemas.microsoft.com/office/drawing/2014/main" id="{41774025-20C8-4F83-AF91-ED5C036F8DFD}"/>
                </a:ext>
              </a:extLst>
            </p:cNvPr>
            <p:cNvSpPr/>
            <p:nvPr/>
          </p:nvSpPr>
          <p:spPr>
            <a:xfrm>
              <a:off x="9045646" y="1253148"/>
              <a:ext cx="57150" cy="28575"/>
            </a:xfrm>
            <a:custGeom>
              <a:avLst/>
              <a:gdLst>
                <a:gd name="connsiteX0" fmla="*/ 30385 w 57150"/>
                <a:gd name="connsiteY0" fmla="*/ 28575 h 28575"/>
                <a:gd name="connsiteX1" fmla="*/ 60865 w 57150"/>
                <a:gd name="connsiteY1" fmla="*/ 0 h 28575"/>
                <a:gd name="connsiteX2" fmla="*/ 0 w 57150"/>
                <a:gd name="connsiteY2" fmla="*/ 0 h 28575"/>
                <a:gd name="connsiteX3" fmla="*/ 30385 w 5715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57150" h="28575">
                  <a:moveTo>
                    <a:pt x="30385" y="28575"/>
                  </a:moveTo>
                  <a:cubicBezTo>
                    <a:pt x="46483" y="28560"/>
                    <a:pt x="59811" y="16064"/>
                    <a:pt x="60865" y="0"/>
                  </a:cubicBezTo>
                  <a:lnTo>
                    <a:pt x="0" y="0"/>
                  </a:lnTo>
                  <a:cubicBezTo>
                    <a:pt x="1005" y="16049"/>
                    <a:pt x="14305" y="28556"/>
                    <a:pt x="30385" y="28575"/>
                  </a:cubicBezTo>
                  <a:close/>
                </a:path>
              </a:pathLst>
            </a:custGeom>
            <a:grpFill/>
            <a:ln w="9525" cap="flat">
              <a:noFill/>
              <a:prstDash val="solid"/>
              <a:miter/>
            </a:ln>
          </p:spPr>
          <p:txBody>
            <a:bodyPr rtlCol="0" anchor="ctr"/>
            <a:lstStyle/>
            <a:p>
              <a:endParaRPr lang="en-US" dirty="0">
                <a:latin typeface="DM Sans" pitchFamily="2" charset="77"/>
              </a:endParaRPr>
            </a:p>
          </p:txBody>
        </p:sp>
        <p:sp>
          <p:nvSpPr>
            <p:cNvPr id="90129" name="Freeform: Shape 90128">
              <a:extLst>
                <a:ext uri="{FF2B5EF4-FFF2-40B4-BE49-F238E27FC236}">
                  <a16:creationId xmlns:a16="http://schemas.microsoft.com/office/drawing/2014/main" id="{13113B97-C09C-46A1-8529-3390DB1993D7}"/>
                </a:ext>
              </a:extLst>
            </p:cNvPr>
            <p:cNvSpPr/>
            <p:nvPr/>
          </p:nvSpPr>
          <p:spPr>
            <a:xfrm>
              <a:off x="8954301" y="933489"/>
              <a:ext cx="238125" cy="247650"/>
            </a:xfrm>
            <a:custGeom>
              <a:avLst/>
              <a:gdLst>
                <a:gd name="connsiteX0" fmla="*/ 121729 w 238125"/>
                <a:gd name="connsiteY0" fmla="*/ 0 h 247650"/>
                <a:gd name="connsiteX1" fmla="*/ 121729 w 238125"/>
                <a:gd name="connsiteY1" fmla="*/ 0 h 247650"/>
                <a:gd name="connsiteX2" fmla="*/ 0 w 238125"/>
                <a:gd name="connsiteY2" fmla="*/ 120396 h 247650"/>
                <a:gd name="connsiteX3" fmla="*/ 0 w 238125"/>
                <a:gd name="connsiteY3" fmla="*/ 124587 h 247650"/>
                <a:gd name="connsiteX4" fmla="*/ 8477 w 238125"/>
                <a:gd name="connsiteY4" fmla="*/ 167259 h 247650"/>
                <a:gd name="connsiteX5" fmla="*/ 29623 w 238125"/>
                <a:gd name="connsiteY5" fmla="*/ 201930 h 247650"/>
                <a:gd name="connsiteX6" fmla="*/ 58198 w 238125"/>
                <a:gd name="connsiteY6" fmla="*/ 248222 h 247650"/>
                <a:gd name="connsiteX7" fmla="*/ 66580 w 238125"/>
                <a:gd name="connsiteY7" fmla="*/ 253460 h 247650"/>
                <a:gd name="connsiteX8" fmla="*/ 177070 w 238125"/>
                <a:gd name="connsiteY8" fmla="*/ 253460 h 247650"/>
                <a:gd name="connsiteX9" fmla="*/ 185452 w 238125"/>
                <a:gd name="connsiteY9" fmla="*/ 248222 h 247650"/>
                <a:gd name="connsiteX10" fmla="*/ 214027 w 238125"/>
                <a:gd name="connsiteY10" fmla="*/ 201930 h 247650"/>
                <a:gd name="connsiteX11" fmla="*/ 235077 w 238125"/>
                <a:gd name="connsiteY11" fmla="*/ 167259 h 247650"/>
                <a:gd name="connsiteX12" fmla="*/ 243554 w 238125"/>
                <a:gd name="connsiteY12" fmla="*/ 125063 h 247650"/>
                <a:gd name="connsiteX13" fmla="*/ 243554 w 238125"/>
                <a:gd name="connsiteY13" fmla="*/ 120872 h 247650"/>
                <a:gd name="connsiteX14" fmla="*/ 121729 w 238125"/>
                <a:gd name="connsiteY14" fmla="*/ 0 h 247650"/>
                <a:gd name="connsiteX15" fmla="*/ 215455 w 238125"/>
                <a:gd name="connsiteY15" fmla="*/ 123825 h 247650"/>
                <a:gd name="connsiteX16" fmla="*/ 208788 w 238125"/>
                <a:gd name="connsiteY16" fmla="*/ 156686 h 247650"/>
                <a:gd name="connsiteX17" fmla="*/ 192881 w 238125"/>
                <a:gd name="connsiteY17" fmla="*/ 182404 h 247650"/>
                <a:gd name="connsiteX18" fmla="*/ 165544 w 238125"/>
                <a:gd name="connsiteY18" fmla="*/ 224600 h 247650"/>
                <a:gd name="connsiteX19" fmla="*/ 78010 w 238125"/>
                <a:gd name="connsiteY19" fmla="*/ 224600 h 247650"/>
                <a:gd name="connsiteX20" fmla="*/ 50578 w 238125"/>
                <a:gd name="connsiteY20" fmla="*/ 182404 h 247650"/>
                <a:gd name="connsiteX21" fmla="*/ 34766 w 238125"/>
                <a:gd name="connsiteY21" fmla="*/ 156686 h 247650"/>
                <a:gd name="connsiteX22" fmla="*/ 28099 w 238125"/>
                <a:gd name="connsiteY22" fmla="*/ 123825 h 247650"/>
                <a:gd name="connsiteX23" fmla="*/ 28099 w 238125"/>
                <a:gd name="connsiteY23" fmla="*/ 120396 h 247650"/>
                <a:gd name="connsiteX24" fmla="*/ 121729 w 238125"/>
                <a:gd name="connsiteY24" fmla="*/ 27813 h 247650"/>
                <a:gd name="connsiteX25" fmla="*/ 121729 w 238125"/>
                <a:gd name="connsiteY25" fmla="*/ 27813 h 247650"/>
                <a:gd name="connsiteX26" fmla="*/ 215455 w 238125"/>
                <a:gd name="connsiteY26" fmla="*/ 120396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8125" h="247650">
                  <a:moveTo>
                    <a:pt x="121729" y="0"/>
                  </a:moveTo>
                  <a:lnTo>
                    <a:pt x="121729" y="0"/>
                  </a:lnTo>
                  <a:cubicBezTo>
                    <a:pt x="55207" y="454"/>
                    <a:pt x="1188" y="53882"/>
                    <a:pt x="0" y="120396"/>
                  </a:cubicBezTo>
                  <a:lnTo>
                    <a:pt x="0" y="124587"/>
                  </a:lnTo>
                  <a:cubicBezTo>
                    <a:pt x="323" y="139195"/>
                    <a:pt x="3192" y="153636"/>
                    <a:pt x="8477" y="167259"/>
                  </a:cubicBezTo>
                  <a:cubicBezTo>
                    <a:pt x="13400" y="179985"/>
                    <a:pt x="20562" y="191728"/>
                    <a:pt x="29623" y="201930"/>
                  </a:cubicBezTo>
                  <a:cubicBezTo>
                    <a:pt x="40918" y="216195"/>
                    <a:pt x="50508" y="231731"/>
                    <a:pt x="58198" y="248222"/>
                  </a:cubicBezTo>
                  <a:cubicBezTo>
                    <a:pt x="59796" y="251394"/>
                    <a:pt x="63028" y="253414"/>
                    <a:pt x="66580" y="253460"/>
                  </a:cubicBezTo>
                  <a:lnTo>
                    <a:pt x="177070" y="253460"/>
                  </a:lnTo>
                  <a:cubicBezTo>
                    <a:pt x="180622" y="253414"/>
                    <a:pt x="183853" y="251394"/>
                    <a:pt x="185452" y="248222"/>
                  </a:cubicBezTo>
                  <a:cubicBezTo>
                    <a:pt x="193148" y="231735"/>
                    <a:pt x="202738" y="216199"/>
                    <a:pt x="214027" y="201930"/>
                  </a:cubicBezTo>
                  <a:cubicBezTo>
                    <a:pt x="223030" y="191702"/>
                    <a:pt x="230156" y="179965"/>
                    <a:pt x="235077" y="167259"/>
                  </a:cubicBezTo>
                  <a:cubicBezTo>
                    <a:pt x="240219" y="153760"/>
                    <a:pt x="243084" y="139500"/>
                    <a:pt x="243554" y="125063"/>
                  </a:cubicBezTo>
                  <a:lnTo>
                    <a:pt x="243554" y="120872"/>
                  </a:lnTo>
                  <a:cubicBezTo>
                    <a:pt x="242571" y="54157"/>
                    <a:pt x="188450" y="459"/>
                    <a:pt x="121729" y="0"/>
                  </a:cubicBezTo>
                  <a:close/>
                  <a:moveTo>
                    <a:pt x="215455" y="123825"/>
                  </a:moveTo>
                  <a:cubicBezTo>
                    <a:pt x="215061" y="135071"/>
                    <a:pt x="212808" y="146175"/>
                    <a:pt x="208788" y="156686"/>
                  </a:cubicBezTo>
                  <a:cubicBezTo>
                    <a:pt x="205033" y="166125"/>
                    <a:pt x="199650" y="174829"/>
                    <a:pt x="192881" y="182404"/>
                  </a:cubicBezTo>
                  <a:cubicBezTo>
                    <a:pt x="182180" y="195373"/>
                    <a:pt x="173007" y="209532"/>
                    <a:pt x="165544" y="224600"/>
                  </a:cubicBezTo>
                  <a:lnTo>
                    <a:pt x="78010" y="224600"/>
                  </a:lnTo>
                  <a:cubicBezTo>
                    <a:pt x="70513" y="209530"/>
                    <a:pt x="61309" y="195371"/>
                    <a:pt x="50578" y="182404"/>
                  </a:cubicBezTo>
                  <a:cubicBezTo>
                    <a:pt x="43839" y="174826"/>
                    <a:pt x="38487" y="166121"/>
                    <a:pt x="34766" y="156686"/>
                  </a:cubicBezTo>
                  <a:cubicBezTo>
                    <a:pt x="30747" y="146175"/>
                    <a:pt x="28493" y="135071"/>
                    <a:pt x="28099" y="123825"/>
                  </a:cubicBezTo>
                  <a:lnTo>
                    <a:pt x="28099" y="120396"/>
                  </a:lnTo>
                  <a:cubicBezTo>
                    <a:pt x="28978" y="69225"/>
                    <a:pt x="70552" y="28116"/>
                    <a:pt x="121729" y="27813"/>
                  </a:cubicBezTo>
                  <a:lnTo>
                    <a:pt x="121729" y="27813"/>
                  </a:lnTo>
                  <a:cubicBezTo>
                    <a:pt x="172924" y="28115"/>
                    <a:pt x="214526" y="69210"/>
                    <a:pt x="215455" y="120396"/>
                  </a:cubicBezTo>
                  <a:close/>
                </a:path>
              </a:pathLst>
            </a:custGeom>
            <a:grpFill/>
            <a:ln w="9525" cap="flat">
              <a:noFill/>
              <a:prstDash val="solid"/>
              <a:miter/>
            </a:ln>
          </p:spPr>
          <p:txBody>
            <a:bodyPr rtlCol="0" anchor="ctr"/>
            <a:lstStyle/>
            <a:p>
              <a:endParaRPr lang="en-US" dirty="0">
                <a:latin typeface="DM Sans" pitchFamily="2" charset="77"/>
              </a:endParaRPr>
            </a:p>
          </p:txBody>
        </p:sp>
        <p:sp>
          <p:nvSpPr>
            <p:cNvPr id="90130" name="Freeform: Shape 90129">
              <a:extLst>
                <a:ext uri="{FF2B5EF4-FFF2-40B4-BE49-F238E27FC236}">
                  <a16:creationId xmlns:a16="http://schemas.microsoft.com/office/drawing/2014/main" id="{AC946C31-33A5-4AAD-9D0C-AB7EFF5F7EFC}"/>
                </a:ext>
              </a:extLst>
            </p:cNvPr>
            <p:cNvSpPr/>
            <p:nvPr/>
          </p:nvSpPr>
          <p:spPr>
            <a:xfrm>
              <a:off x="9030120" y="986448"/>
              <a:ext cx="95250" cy="142875"/>
            </a:xfrm>
            <a:custGeom>
              <a:avLst/>
              <a:gdLst>
                <a:gd name="connsiteX0" fmla="*/ 0 w 95250"/>
                <a:gd name="connsiteY0" fmla="*/ 98393 h 142875"/>
                <a:gd name="connsiteX1" fmla="*/ 50387 w 95250"/>
                <a:gd name="connsiteY1" fmla="*/ 0 h 142875"/>
                <a:gd name="connsiteX2" fmla="*/ 50387 w 95250"/>
                <a:gd name="connsiteY2" fmla="*/ 56959 h 142875"/>
                <a:gd name="connsiteX3" fmla="*/ 102679 w 95250"/>
                <a:gd name="connsiteY3" fmla="*/ 46577 h 142875"/>
                <a:gd name="connsiteX4" fmla="*/ 50387 w 95250"/>
                <a:gd name="connsiteY4" fmla="*/ 142875 h 142875"/>
                <a:gd name="connsiteX5" fmla="*/ 50387 w 95250"/>
                <a:gd name="connsiteY5" fmla="*/ 86963 h 142875"/>
                <a:gd name="connsiteX6" fmla="*/ 0 w 95250"/>
                <a:gd name="connsiteY6" fmla="*/ 983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42875">
                  <a:moveTo>
                    <a:pt x="0" y="98393"/>
                  </a:moveTo>
                  <a:lnTo>
                    <a:pt x="50387" y="0"/>
                  </a:lnTo>
                  <a:lnTo>
                    <a:pt x="50387" y="56959"/>
                  </a:lnTo>
                  <a:lnTo>
                    <a:pt x="102679" y="46577"/>
                  </a:lnTo>
                  <a:lnTo>
                    <a:pt x="50387" y="142875"/>
                  </a:lnTo>
                  <a:lnTo>
                    <a:pt x="50387" y="86963"/>
                  </a:lnTo>
                  <a:lnTo>
                    <a:pt x="0" y="98393"/>
                  </a:lnTo>
                  <a:close/>
                </a:path>
              </a:pathLst>
            </a:custGeom>
            <a:grpFill/>
            <a:ln w="9525" cap="flat">
              <a:noFill/>
              <a:prstDash val="solid"/>
              <a:miter/>
            </a:ln>
          </p:spPr>
          <p:txBody>
            <a:bodyPr rtlCol="0" anchor="ctr"/>
            <a:lstStyle/>
            <a:p>
              <a:endParaRPr lang="en-US" dirty="0">
                <a:latin typeface="DM Sans" pitchFamily="2" charset="77"/>
              </a:endParaRPr>
            </a:p>
          </p:txBody>
        </p:sp>
      </p:grpSp>
      <p:grpSp>
        <p:nvGrpSpPr>
          <p:cNvPr id="257" name="Group 256">
            <a:extLst>
              <a:ext uri="{FF2B5EF4-FFF2-40B4-BE49-F238E27FC236}">
                <a16:creationId xmlns:a16="http://schemas.microsoft.com/office/drawing/2014/main" id="{02DD6F6D-779E-43FC-A11E-971818C70315}"/>
              </a:ext>
            </a:extLst>
          </p:cNvPr>
          <p:cNvGrpSpPr/>
          <p:nvPr/>
        </p:nvGrpSpPr>
        <p:grpSpPr>
          <a:xfrm>
            <a:off x="570186" y="4828609"/>
            <a:ext cx="2489145" cy="990828"/>
            <a:chOff x="570186" y="5136076"/>
            <a:chExt cx="2489145" cy="990828"/>
          </a:xfrm>
        </p:grpSpPr>
        <p:sp>
          <p:nvSpPr>
            <p:cNvPr id="15" name="TextBox 14">
              <a:extLst>
                <a:ext uri="{FF2B5EF4-FFF2-40B4-BE49-F238E27FC236}">
                  <a16:creationId xmlns:a16="http://schemas.microsoft.com/office/drawing/2014/main" id="{79173779-99E4-4963-9948-271A7407932E}"/>
                </a:ext>
              </a:extLst>
            </p:cNvPr>
            <p:cNvSpPr txBox="1"/>
            <p:nvPr/>
          </p:nvSpPr>
          <p:spPr>
            <a:xfrm>
              <a:off x="1484058" y="5136076"/>
              <a:ext cx="1575273" cy="861774"/>
            </a:xfrm>
            <a:prstGeom prst="rect">
              <a:avLst/>
            </a:prstGeom>
            <a:noFill/>
          </p:spPr>
          <p:txBody>
            <a:bodyPr wrap="square" rtlCol="0" anchor="ctr">
              <a:spAutoFit/>
            </a:bodyPr>
            <a:lstStyle>
              <a:defPPr>
                <a:defRPr lang="en-US"/>
              </a:defPPr>
              <a:lvl1pPr>
                <a:defRPr sz="1400"/>
              </a:lvl1pPr>
            </a:lstStyle>
            <a:p>
              <a:r>
                <a:rPr lang="en-US" sz="1000" b="1" dirty="0">
                  <a:latin typeface="+mn-lt"/>
                </a:rPr>
                <a:t>Enrollment grew sharply </a:t>
              </a:r>
              <a:r>
                <a:rPr lang="en-US" sz="1000" dirty="0">
                  <a:latin typeface="+mn-lt"/>
                </a:rPr>
                <a:t>during the COVID-19 pandemic (between SFY 2020 and SFY 2021)*</a:t>
              </a:r>
              <a:endParaRPr lang="en-US" sz="1000" baseline="30000" dirty="0">
                <a:highlight>
                  <a:srgbClr val="FFFF00"/>
                </a:highlight>
                <a:latin typeface="+mn-lt"/>
              </a:endParaRPr>
            </a:p>
          </p:txBody>
        </p:sp>
        <p:grpSp>
          <p:nvGrpSpPr>
            <p:cNvPr id="48" name="Group 47">
              <a:extLst>
                <a:ext uri="{FF2B5EF4-FFF2-40B4-BE49-F238E27FC236}">
                  <a16:creationId xmlns:a16="http://schemas.microsoft.com/office/drawing/2014/main" id="{1459E8D6-FE8C-40E6-B58C-158464D5BC14}"/>
                </a:ext>
              </a:extLst>
            </p:cNvPr>
            <p:cNvGrpSpPr/>
            <p:nvPr/>
          </p:nvGrpSpPr>
          <p:grpSpPr>
            <a:xfrm>
              <a:off x="570186" y="5170796"/>
              <a:ext cx="822960" cy="956108"/>
              <a:chOff x="570186" y="4802806"/>
              <a:chExt cx="822960" cy="956108"/>
            </a:xfrm>
          </p:grpSpPr>
          <p:sp>
            <p:nvSpPr>
              <p:cNvPr id="43" name="Rectangle 42">
                <a:extLst>
                  <a:ext uri="{FF2B5EF4-FFF2-40B4-BE49-F238E27FC236}">
                    <a16:creationId xmlns:a16="http://schemas.microsoft.com/office/drawing/2014/main" id="{6CA21B60-6790-4019-9ABE-404F0AAC7358}"/>
                  </a:ext>
                </a:extLst>
              </p:cNvPr>
              <p:cNvSpPr/>
              <p:nvPr/>
            </p:nvSpPr>
            <p:spPr>
              <a:xfrm>
                <a:off x="570186" y="4802806"/>
                <a:ext cx="822960" cy="731520"/>
              </a:xfrm>
              <a:custGeom>
                <a:avLst/>
                <a:gdLst>
                  <a:gd name="connsiteX0" fmla="*/ 0 w 822960"/>
                  <a:gd name="connsiteY0" fmla="*/ 0 h 822960"/>
                  <a:gd name="connsiteX1" fmla="*/ 822960 w 822960"/>
                  <a:gd name="connsiteY1" fmla="*/ 0 h 822960"/>
                  <a:gd name="connsiteX2" fmla="*/ 822960 w 822960"/>
                  <a:gd name="connsiteY2" fmla="*/ 822960 h 822960"/>
                  <a:gd name="connsiteX3" fmla="*/ 0 w 822960"/>
                  <a:gd name="connsiteY3" fmla="*/ 822960 h 822960"/>
                  <a:gd name="connsiteX4" fmla="*/ 0 w 822960"/>
                  <a:gd name="connsiteY4" fmla="*/ 0 h 822960"/>
                  <a:gd name="connsiteX0" fmla="*/ 0 w 822960"/>
                  <a:gd name="connsiteY0" fmla="*/ 0 h 822960"/>
                  <a:gd name="connsiteX1" fmla="*/ 822960 w 822960"/>
                  <a:gd name="connsiteY1" fmla="*/ 822960 h 822960"/>
                  <a:gd name="connsiteX2" fmla="*/ 0 w 822960"/>
                  <a:gd name="connsiteY2" fmla="*/ 822960 h 822960"/>
                  <a:gd name="connsiteX3" fmla="*/ 0 w 822960"/>
                  <a:gd name="connsiteY3" fmla="*/ 0 h 822960"/>
                  <a:gd name="connsiteX0" fmla="*/ 822960 w 822960"/>
                  <a:gd name="connsiteY0" fmla="*/ 731520 h 731520"/>
                  <a:gd name="connsiteX1" fmla="*/ 0 w 822960"/>
                  <a:gd name="connsiteY1" fmla="*/ 731520 h 731520"/>
                  <a:gd name="connsiteX2" fmla="*/ 91440 w 822960"/>
                  <a:gd name="connsiteY2" fmla="*/ 0 h 731520"/>
                  <a:gd name="connsiteX0" fmla="*/ 822960 w 822960"/>
                  <a:gd name="connsiteY0" fmla="*/ 731520 h 731520"/>
                  <a:gd name="connsiteX1" fmla="*/ 0 w 822960"/>
                  <a:gd name="connsiteY1" fmla="*/ 731520 h 731520"/>
                  <a:gd name="connsiteX2" fmla="*/ 9144 w 822960"/>
                  <a:gd name="connsiteY2" fmla="*/ 0 h 731520"/>
                </a:gdLst>
                <a:ahLst/>
                <a:cxnLst>
                  <a:cxn ang="0">
                    <a:pos x="connsiteX0" y="connsiteY0"/>
                  </a:cxn>
                  <a:cxn ang="0">
                    <a:pos x="connsiteX1" y="connsiteY1"/>
                  </a:cxn>
                  <a:cxn ang="0">
                    <a:pos x="connsiteX2" y="connsiteY2"/>
                  </a:cxn>
                </a:cxnLst>
                <a:rect l="l" t="t" r="r" b="b"/>
                <a:pathLst>
                  <a:path w="822960" h="731520">
                    <a:moveTo>
                      <a:pt x="822960" y="731520"/>
                    </a:moveTo>
                    <a:lnTo>
                      <a:pt x="0" y="731520"/>
                    </a:lnTo>
                    <a:cubicBezTo>
                      <a:pt x="0" y="457200"/>
                      <a:pt x="9144" y="0"/>
                      <a:pt x="914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44" name="TextBox 43">
                <a:extLst>
                  <a:ext uri="{FF2B5EF4-FFF2-40B4-BE49-F238E27FC236}">
                    <a16:creationId xmlns:a16="http://schemas.microsoft.com/office/drawing/2014/main" id="{D0DC70E4-F6C2-4650-AA10-0BC79999A703}"/>
                  </a:ext>
                </a:extLst>
              </p:cNvPr>
              <p:cNvSpPr txBox="1"/>
              <p:nvPr/>
            </p:nvSpPr>
            <p:spPr>
              <a:xfrm>
                <a:off x="570186" y="5543470"/>
                <a:ext cx="259686" cy="215444"/>
              </a:xfrm>
              <a:prstGeom prst="rect">
                <a:avLst/>
              </a:prstGeom>
              <a:noFill/>
            </p:spPr>
            <p:txBody>
              <a:bodyPr wrap="none" lIns="0" rIns="0" rtlCol="0">
                <a:spAutoFit/>
              </a:bodyPr>
              <a:lstStyle/>
              <a:p>
                <a:r>
                  <a:rPr lang="en-US" sz="800" dirty="0">
                    <a:solidFill>
                      <a:srgbClr val="000000"/>
                    </a:solidFill>
                    <a:latin typeface="+mn-lt"/>
                  </a:rPr>
                  <a:t>2020</a:t>
                </a:r>
              </a:p>
            </p:txBody>
          </p:sp>
          <p:sp>
            <p:nvSpPr>
              <p:cNvPr id="79" name="TextBox 78">
                <a:extLst>
                  <a:ext uri="{FF2B5EF4-FFF2-40B4-BE49-F238E27FC236}">
                    <a16:creationId xmlns:a16="http://schemas.microsoft.com/office/drawing/2014/main" id="{A8B8483C-9475-430D-99B6-9F8A835F7D2A}"/>
                  </a:ext>
                </a:extLst>
              </p:cNvPr>
              <p:cNvSpPr txBox="1"/>
              <p:nvPr/>
            </p:nvSpPr>
            <p:spPr>
              <a:xfrm>
                <a:off x="1173535" y="5543470"/>
                <a:ext cx="219611" cy="215444"/>
              </a:xfrm>
              <a:prstGeom prst="rect">
                <a:avLst/>
              </a:prstGeom>
              <a:noFill/>
            </p:spPr>
            <p:txBody>
              <a:bodyPr wrap="none" lIns="0" rIns="0" rtlCol="0">
                <a:spAutoFit/>
              </a:bodyPr>
              <a:lstStyle/>
              <a:p>
                <a:pPr algn="r"/>
                <a:r>
                  <a:rPr lang="en-US" sz="800" dirty="0">
                    <a:solidFill>
                      <a:srgbClr val="000000"/>
                    </a:solidFill>
                    <a:latin typeface="+mn-lt"/>
                  </a:rPr>
                  <a:t>2021</a:t>
                </a:r>
              </a:p>
            </p:txBody>
          </p:sp>
          <p:cxnSp>
            <p:nvCxnSpPr>
              <p:cNvPr id="46" name="Straight Arrow Connector 45">
                <a:extLst>
                  <a:ext uri="{FF2B5EF4-FFF2-40B4-BE49-F238E27FC236}">
                    <a16:creationId xmlns:a16="http://schemas.microsoft.com/office/drawing/2014/main" id="{B6F63740-457A-42B0-BBA8-0D396E273E95}"/>
                  </a:ext>
                </a:extLst>
              </p:cNvPr>
              <p:cNvCxnSpPr>
                <a:cxnSpLocks/>
              </p:cNvCxnSpPr>
              <p:nvPr/>
            </p:nvCxnSpPr>
            <p:spPr>
              <a:xfrm flipV="1">
                <a:off x="710976" y="5013827"/>
                <a:ext cx="524488" cy="172720"/>
              </a:xfrm>
              <a:prstGeom prst="straightConnector1">
                <a:avLst/>
              </a:prstGeom>
              <a:ln w="34925" cap="rnd">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2" name="Group 11">
            <a:extLst>
              <a:ext uri="{FF2B5EF4-FFF2-40B4-BE49-F238E27FC236}">
                <a16:creationId xmlns:a16="http://schemas.microsoft.com/office/drawing/2014/main" id="{FFF4F49F-EEF5-E8D0-FB57-EB61E1DD10BF}"/>
              </a:ext>
            </a:extLst>
          </p:cNvPr>
          <p:cNvGrpSpPr/>
          <p:nvPr/>
        </p:nvGrpSpPr>
        <p:grpSpPr>
          <a:xfrm>
            <a:off x="6301790" y="1948401"/>
            <a:ext cx="2209700" cy="1015663"/>
            <a:chOff x="6238589" y="2127116"/>
            <a:chExt cx="2209700" cy="1015663"/>
          </a:xfrm>
        </p:grpSpPr>
        <p:sp>
          <p:nvSpPr>
            <p:cNvPr id="276" name="TextBox 275">
              <a:extLst>
                <a:ext uri="{FF2B5EF4-FFF2-40B4-BE49-F238E27FC236}">
                  <a16:creationId xmlns:a16="http://schemas.microsoft.com/office/drawing/2014/main" id="{B5FE33F8-E362-410F-814C-9E894B10A717}"/>
                </a:ext>
              </a:extLst>
            </p:cNvPr>
            <p:cNvSpPr txBox="1"/>
            <p:nvPr/>
          </p:nvSpPr>
          <p:spPr>
            <a:xfrm>
              <a:off x="7143285" y="2127116"/>
              <a:ext cx="1305004" cy="1015663"/>
            </a:xfrm>
            <a:prstGeom prst="rect">
              <a:avLst/>
            </a:prstGeom>
            <a:noFill/>
          </p:spPr>
          <p:txBody>
            <a:bodyPr wrap="square" rtlCol="0" anchor="ctr">
              <a:spAutoFit/>
            </a:bodyPr>
            <a:lstStyle>
              <a:defPPr>
                <a:defRPr lang="en-US"/>
              </a:defPPr>
              <a:lvl1pPr>
                <a:defRPr sz="1400"/>
              </a:lvl1pPr>
            </a:lstStyle>
            <a:p>
              <a:r>
                <a:rPr lang="en-US" sz="1000" dirty="0">
                  <a:solidFill>
                    <a:srgbClr val="000000"/>
                  </a:solidFill>
                  <a:latin typeface="+mn-lt"/>
                </a:rPr>
                <a:t>Over half of MassHealth members are in </a:t>
              </a:r>
              <a:r>
                <a:rPr lang="en-US" sz="1000" b="1" dirty="0">
                  <a:latin typeface="+mn-lt"/>
                </a:rPr>
                <a:t>Accountable Care Organizations (ACOs)</a:t>
              </a:r>
              <a:endParaRPr lang="en-US" sz="1000" b="1" strike="sngStrike" dirty="0">
                <a:latin typeface="+mn-lt"/>
              </a:endParaRPr>
            </a:p>
          </p:txBody>
        </p:sp>
        <p:grpSp>
          <p:nvGrpSpPr>
            <p:cNvPr id="272" name="Group 271">
              <a:extLst>
                <a:ext uri="{FF2B5EF4-FFF2-40B4-BE49-F238E27FC236}">
                  <a16:creationId xmlns:a16="http://schemas.microsoft.com/office/drawing/2014/main" id="{CA5C5BD1-06F9-45D6-8B54-157362192D55}"/>
                </a:ext>
              </a:extLst>
            </p:cNvPr>
            <p:cNvGrpSpPr/>
            <p:nvPr/>
          </p:nvGrpSpPr>
          <p:grpSpPr>
            <a:xfrm>
              <a:off x="6238589" y="2223465"/>
              <a:ext cx="829690" cy="822960"/>
              <a:chOff x="6496524" y="2389710"/>
              <a:chExt cx="822960" cy="822960"/>
            </a:xfrm>
          </p:grpSpPr>
          <p:grpSp>
            <p:nvGrpSpPr>
              <p:cNvPr id="287" name="Group 286">
                <a:extLst>
                  <a:ext uri="{FF2B5EF4-FFF2-40B4-BE49-F238E27FC236}">
                    <a16:creationId xmlns:a16="http://schemas.microsoft.com/office/drawing/2014/main" id="{FDBD57A5-F98C-4F4C-A346-66DA92BCA118}"/>
                  </a:ext>
                </a:extLst>
              </p:cNvPr>
              <p:cNvGrpSpPr>
                <a:grpSpLocks noChangeAspect="1"/>
              </p:cNvGrpSpPr>
              <p:nvPr/>
            </p:nvGrpSpPr>
            <p:grpSpPr>
              <a:xfrm>
                <a:off x="6627174" y="2587781"/>
                <a:ext cx="561685" cy="300386"/>
                <a:chOff x="8729892" y="1269817"/>
                <a:chExt cx="689800" cy="368901"/>
              </a:xfrm>
              <a:solidFill>
                <a:schemeClr val="accent3"/>
              </a:solidFill>
            </p:grpSpPr>
            <p:sp>
              <p:nvSpPr>
                <p:cNvPr id="288" name="Freeform: Shape 287">
                  <a:extLst>
                    <a:ext uri="{FF2B5EF4-FFF2-40B4-BE49-F238E27FC236}">
                      <a16:creationId xmlns:a16="http://schemas.microsoft.com/office/drawing/2014/main" id="{028F5CDB-8AF1-43FC-93E5-EC2F79C294F7}"/>
                    </a:ext>
                  </a:extLst>
                </p:cNvPr>
                <p:cNvSpPr/>
                <p:nvPr/>
              </p:nvSpPr>
              <p:spPr>
                <a:xfrm>
                  <a:off x="9199284" y="1269817"/>
                  <a:ext cx="142875" cy="142875"/>
                </a:xfrm>
                <a:custGeom>
                  <a:avLst/>
                  <a:gdLst>
                    <a:gd name="connsiteX0" fmla="*/ 148209 w 142875"/>
                    <a:gd name="connsiteY0" fmla="*/ 74104 h 142875"/>
                    <a:gd name="connsiteX1" fmla="*/ 74104 w 142875"/>
                    <a:gd name="connsiteY1" fmla="*/ 148209 h 142875"/>
                    <a:gd name="connsiteX2" fmla="*/ 0 w 142875"/>
                    <a:gd name="connsiteY2" fmla="*/ 74104 h 142875"/>
                    <a:gd name="connsiteX3" fmla="*/ 74104 w 142875"/>
                    <a:gd name="connsiteY3" fmla="*/ 0 h 142875"/>
                    <a:gd name="connsiteX4" fmla="*/ 148209 w 142875"/>
                    <a:gd name="connsiteY4" fmla="*/ 7410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sz="1000" dirty="0">
                    <a:solidFill>
                      <a:srgbClr val="000000"/>
                    </a:solidFill>
                    <a:latin typeface="+mn-lt"/>
                  </a:endParaRPr>
                </a:p>
              </p:txBody>
            </p:sp>
            <p:sp>
              <p:nvSpPr>
                <p:cNvPr id="289" name="Freeform: Shape 288">
                  <a:extLst>
                    <a:ext uri="{FF2B5EF4-FFF2-40B4-BE49-F238E27FC236}">
                      <a16:creationId xmlns:a16="http://schemas.microsoft.com/office/drawing/2014/main" id="{A5979E05-48B1-4DEA-8A54-90D78B29E905}"/>
                    </a:ext>
                  </a:extLst>
                </p:cNvPr>
                <p:cNvSpPr/>
                <p:nvPr/>
              </p:nvSpPr>
              <p:spPr>
                <a:xfrm>
                  <a:off x="8803997" y="1269817"/>
                  <a:ext cx="142875" cy="142875"/>
                </a:xfrm>
                <a:custGeom>
                  <a:avLst/>
                  <a:gdLst>
                    <a:gd name="connsiteX0" fmla="*/ 148209 w 142875"/>
                    <a:gd name="connsiteY0" fmla="*/ 74104 h 142875"/>
                    <a:gd name="connsiteX1" fmla="*/ 74104 w 142875"/>
                    <a:gd name="connsiteY1" fmla="*/ 148209 h 142875"/>
                    <a:gd name="connsiteX2" fmla="*/ 0 w 142875"/>
                    <a:gd name="connsiteY2" fmla="*/ 74104 h 142875"/>
                    <a:gd name="connsiteX3" fmla="*/ 74104 w 142875"/>
                    <a:gd name="connsiteY3" fmla="*/ 0 h 142875"/>
                    <a:gd name="connsiteX4" fmla="*/ 148209 w 142875"/>
                    <a:gd name="connsiteY4" fmla="*/ 7410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sz="1000" dirty="0">
                    <a:solidFill>
                      <a:srgbClr val="000000"/>
                    </a:solidFill>
                    <a:latin typeface="+mn-lt"/>
                  </a:endParaRPr>
                </a:p>
              </p:txBody>
            </p:sp>
            <p:sp>
              <p:nvSpPr>
                <p:cNvPr id="290" name="Freeform: Shape 289">
                  <a:extLst>
                    <a:ext uri="{FF2B5EF4-FFF2-40B4-BE49-F238E27FC236}">
                      <a16:creationId xmlns:a16="http://schemas.microsoft.com/office/drawing/2014/main" id="{74686EC7-10E2-48BF-8931-60A5D7E095FB}"/>
                    </a:ext>
                  </a:extLst>
                </p:cNvPr>
                <p:cNvSpPr/>
                <p:nvPr/>
              </p:nvSpPr>
              <p:spPr>
                <a:xfrm>
                  <a:off x="9152992" y="1438123"/>
                  <a:ext cx="266700" cy="142875"/>
                </a:xfrm>
                <a:custGeom>
                  <a:avLst/>
                  <a:gdLst>
                    <a:gd name="connsiteX0" fmla="*/ 253746 w 266700"/>
                    <a:gd name="connsiteY0" fmla="*/ 44101 h 142875"/>
                    <a:gd name="connsiteX1" fmla="*/ 181356 w 266700"/>
                    <a:gd name="connsiteY1" fmla="*/ 9525 h 142875"/>
                    <a:gd name="connsiteX2" fmla="*/ 120396 w 266700"/>
                    <a:gd name="connsiteY2" fmla="*/ 0 h 142875"/>
                    <a:gd name="connsiteX3" fmla="*/ 59436 w 266700"/>
                    <a:gd name="connsiteY3" fmla="*/ 9525 h 142875"/>
                    <a:gd name="connsiteX4" fmla="*/ 3429 w 266700"/>
                    <a:gd name="connsiteY4" fmla="*/ 33529 h 142875"/>
                    <a:gd name="connsiteX5" fmla="*/ 0 w 266700"/>
                    <a:gd name="connsiteY5" fmla="*/ 37434 h 142875"/>
                    <a:gd name="connsiteX6" fmla="*/ 76200 w 266700"/>
                    <a:gd name="connsiteY6" fmla="*/ 75534 h 142875"/>
                    <a:gd name="connsiteX7" fmla="*/ 104108 w 266700"/>
                    <a:gd name="connsiteY7" fmla="*/ 131446 h 142875"/>
                    <a:gd name="connsiteX8" fmla="*/ 104108 w 266700"/>
                    <a:gd name="connsiteY8" fmla="*/ 148400 h 142875"/>
                    <a:gd name="connsiteX9" fmla="*/ 268605 w 266700"/>
                    <a:gd name="connsiteY9" fmla="*/ 148400 h 142875"/>
                    <a:gd name="connsiteX10" fmla="*/ 268605 w 266700"/>
                    <a:gd name="connsiteY10" fmla="*/ 73819 h 142875"/>
                    <a:gd name="connsiteX11" fmla="*/ 253746 w 266700"/>
                    <a:gd name="connsiteY11" fmla="*/ 4410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142875">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noFill/>
                  <a:prstDash val="solid"/>
                  <a:miter/>
                </a:ln>
              </p:spPr>
              <p:txBody>
                <a:bodyPr rtlCol="0" anchor="ctr"/>
                <a:lstStyle/>
                <a:p>
                  <a:endParaRPr lang="en-US" sz="1000" dirty="0">
                    <a:solidFill>
                      <a:srgbClr val="000000"/>
                    </a:solidFill>
                    <a:latin typeface="+mn-lt"/>
                  </a:endParaRPr>
                </a:p>
              </p:txBody>
            </p:sp>
            <p:sp>
              <p:nvSpPr>
                <p:cNvPr id="291" name="Freeform: Shape 290">
                  <a:extLst>
                    <a:ext uri="{FF2B5EF4-FFF2-40B4-BE49-F238E27FC236}">
                      <a16:creationId xmlns:a16="http://schemas.microsoft.com/office/drawing/2014/main" id="{145135F9-9E6D-4B4F-B8DD-F5188C67274F}"/>
                    </a:ext>
                  </a:extLst>
                </p:cNvPr>
                <p:cNvSpPr/>
                <p:nvPr/>
              </p:nvSpPr>
              <p:spPr>
                <a:xfrm>
                  <a:off x="8729892" y="1438123"/>
                  <a:ext cx="266700" cy="142875"/>
                </a:xfrm>
                <a:custGeom>
                  <a:avLst/>
                  <a:gdLst>
                    <a:gd name="connsiteX0" fmla="*/ 164687 w 266700"/>
                    <a:gd name="connsiteY0" fmla="*/ 131445 h 142875"/>
                    <a:gd name="connsiteX1" fmla="*/ 191357 w 266700"/>
                    <a:gd name="connsiteY1" fmla="*/ 76486 h 142875"/>
                    <a:gd name="connsiteX2" fmla="*/ 192500 w 266700"/>
                    <a:gd name="connsiteY2" fmla="*/ 75534 h 142875"/>
                    <a:gd name="connsiteX3" fmla="*/ 193739 w 266700"/>
                    <a:gd name="connsiteY3" fmla="*/ 74676 h 142875"/>
                    <a:gd name="connsiteX4" fmla="*/ 268605 w 266700"/>
                    <a:gd name="connsiteY4" fmla="*/ 37529 h 142875"/>
                    <a:gd name="connsiteX5" fmla="*/ 263176 w 266700"/>
                    <a:gd name="connsiteY5" fmla="*/ 31338 h 142875"/>
                    <a:gd name="connsiteX6" fmla="*/ 209550 w 266700"/>
                    <a:gd name="connsiteY6" fmla="*/ 9525 h 142875"/>
                    <a:gd name="connsiteX7" fmla="*/ 148590 w 266700"/>
                    <a:gd name="connsiteY7" fmla="*/ 0 h 142875"/>
                    <a:gd name="connsiteX8" fmla="*/ 87630 w 266700"/>
                    <a:gd name="connsiteY8" fmla="*/ 9525 h 142875"/>
                    <a:gd name="connsiteX9" fmla="*/ 15240 w 266700"/>
                    <a:gd name="connsiteY9" fmla="*/ 44101 h 142875"/>
                    <a:gd name="connsiteX10" fmla="*/ 0 w 266700"/>
                    <a:gd name="connsiteY10" fmla="*/ 73819 h 142875"/>
                    <a:gd name="connsiteX11" fmla="*/ 0 w 266700"/>
                    <a:gd name="connsiteY11" fmla="*/ 148400 h 142875"/>
                    <a:gd name="connsiteX12" fmla="*/ 164687 w 266700"/>
                    <a:gd name="connsiteY12" fmla="*/ 14840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142875">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noFill/>
                  <a:prstDash val="solid"/>
                  <a:miter/>
                </a:ln>
              </p:spPr>
              <p:txBody>
                <a:bodyPr rtlCol="0" anchor="ctr"/>
                <a:lstStyle/>
                <a:p>
                  <a:endParaRPr lang="en-US" sz="1000" dirty="0">
                    <a:solidFill>
                      <a:srgbClr val="000000"/>
                    </a:solidFill>
                    <a:latin typeface="+mn-lt"/>
                  </a:endParaRPr>
                </a:p>
              </p:txBody>
            </p:sp>
            <p:sp>
              <p:nvSpPr>
                <p:cNvPr id="292" name="Freeform: Shape 291">
                  <a:extLst>
                    <a:ext uri="{FF2B5EF4-FFF2-40B4-BE49-F238E27FC236}">
                      <a16:creationId xmlns:a16="http://schemas.microsoft.com/office/drawing/2014/main" id="{F4796257-1DD2-43E6-BD96-8A7E25A9EF02}"/>
                    </a:ext>
                  </a:extLst>
                </p:cNvPr>
                <p:cNvSpPr/>
                <p:nvPr/>
              </p:nvSpPr>
              <p:spPr>
                <a:xfrm>
                  <a:off x="8927536" y="1495843"/>
                  <a:ext cx="295275" cy="142875"/>
                </a:xfrm>
                <a:custGeom>
                  <a:avLst/>
                  <a:gdLst>
                    <a:gd name="connsiteX0" fmla="*/ 0 w 295275"/>
                    <a:gd name="connsiteY0" fmla="*/ 147830 h 142875"/>
                    <a:gd name="connsiteX1" fmla="*/ 0 w 295275"/>
                    <a:gd name="connsiteY1" fmla="*/ 73725 h 142875"/>
                    <a:gd name="connsiteX2" fmla="*/ 14859 w 295275"/>
                    <a:gd name="connsiteY2" fmla="*/ 44102 h 142875"/>
                    <a:gd name="connsiteX3" fmla="*/ 87249 w 295275"/>
                    <a:gd name="connsiteY3" fmla="*/ 9527 h 142875"/>
                    <a:gd name="connsiteX4" fmla="*/ 148209 w 295275"/>
                    <a:gd name="connsiteY4" fmla="*/ 2 h 142875"/>
                    <a:gd name="connsiteX5" fmla="*/ 209169 w 295275"/>
                    <a:gd name="connsiteY5" fmla="*/ 9527 h 142875"/>
                    <a:gd name="connsiteX6" fmla="*/ 281654 w 295275"/>
                    <a:gd name="connsiteY6" fmla="*/ 44102 h 142875"/>
                    <a:gd name="connsiteX7" fmla="*/ 296418 w 295275"/>
                    <a:gd name="connsiteY7" fmla="*/ 73725 h 142875"/>
                    <a:gd name="connsiteX8" fmla="*/ 296418 w 295275"/>
                    <a:gd name="connsiteY8" fmla="*/ 14783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75" h="142875">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noFill/>
                  <a:prstDash val="solid"/>
                  <a:miter/>
                </a:ln>
              </p:spPr>
              <p:txBody>
                <a:bodyPr rtlCol="0" anchor="ctr"/>
                <a:lstStyle/>
                <a:p>
                  <a:endParaRPr lang="en-US" sz="1000" dirty="0">
                    <a:solidFill>
                      <a:srgbClr val="000000"/>
                    </a:solidFill>
                    <a:latin typeface="+mn-lt"/>
                  </a:endParaRPr>
                </a:p>
              </p:txBody>
            </p:sp>
            <p:sp>
              <p:nvSpPr>
                <p:cNvPr id="293" name="Freeform: Shape 292">
                  <a:extLst>
                    <a:ext uri="{FF2B5EF4-FFF2-40B4-BE49-F238E27FC236}">
                      <a16:creationId xmlns:a16="http://schemas.microsoft.com/office/drawing/2014/main" id="{F0992CC8-AEBE-479E-9C2B-4F8EA5851E6A}"/>
                    </a:ext>
                  </a:extLst>
                </p:cNvPr>
                <p:cNvSpPr/>
                <p:nvPr/>
              </p:nvSpPr>
              <p:spPr>
                <a:xfrm>
                  <a:off x="9001640" y="1327443"/>
                  <a:ext cx="142875" cy="142875"/>
                </a:xfrm>
                <a:custGeom>
                  <a:avLst/>
                  <a:gdLst>
                    <a:gd name="connsiteX0" fmla="*/ 148209 w 142875"/>
                    <a:gd name="connsiteY0" fmla="*/ 74105 h 142875"/>
                    <a:gd name="connsiteX1" fmla="*/ 74105 w 142875"/>
                    <a:gd name="connsiteY1" fmla="*/ 148209 h 142875"/>
                    <a:gd name="connsiteX2" fmla="*/ 0 w 142875"/>
                    <a:gd name="connsiteY2" fmla="*/ 74105 h 142875"/>
                    <a:gd name="connsiteX3" fmla="*/ 74105 w 142875"/>
                    <a:gd name="connsiteY3" fmla="*/ 0 h 142875"/>
                    <a:gd name="connsiteX4" fmla="*/ 148209 w 142875"/>
                    <a:gd name="connsiteY4" fmla="*/ 7410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sz="1000" dirty="0">
                    <a:solidFill>
                      <a:srgbClr val="000000"/>
                    </a:solidFill>
                    <a:latin typeface="+mn-lt"/>
                  </a:endParaRPr>
                </a:p>
              </p:txBody>
            </p:sp>
          </p:grpSp>
          <p:sp>
            <p:nvSpPr>
              <p:cNvPr id="327" name="Rectangle 326">
                <a:extLst>
                  <a:ext uri="{FF2B5EF4-FFF2-40B4-BE49-F238E27FC236}">
                    <a16:creationId xmlns:a16="http://schemas.microsoft.com/office/drawing/2014/main" id="{C164B635-1ADF-4A95-9FA7-F5EF87B17E3A}"/>
                  </a:ext>
                </a:extLst>
              </p:cNvPr>
              <p:cNvSpPr/>
              <p:nvPr/>
            </p:nvSpPr>
            <p:spPr>
              <a:xfrm>
                <a:off x="6570921" y="2565991"/>
                <a:ext cx="341874" cy="39340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endParaRPr>
              </a:p>
            </p:txBody>
          </p:sp>
          <p:grpSp>
            <p:nvGrpSpPr>
              <p:cNvPr id="278" name="Group 277">
                <a:extLst>
                  <a:ext uri="{FF2B5EF4-FFF2-40B4-BE49-F238E27FC236}">
                    <a16:creationId xmlns:a16="http://schemas.microsoft.com/office/drawing/2014/main" id="{8EF1D186-B50F-4A61-84D3-7F4083DDF2A0}"/>
                  </a:ext>
                </a:extLst>
              </p:cNvPr>
              <p:cNvGrpSpPr/>
              <p:nvPr/>
            </p:nvGrpSpPr>
            <p:grpSpPr>
              <a:xfrm>
                <a:off x="6496524" y="2389710"/>
                <a:ext cx="822960" cy="822960"/>
                <a:chOff x="941832" y="3474720"/>
                <a:chExt cx="822960" cy="822960"/>
              </a:xfrm>
            </p:grpSpPr>
            <p:sp>
              <p:nvSpPr>
                <p:cNvPr id="285" name="Oval 284">
                  <a:extLst>
                    <a:ext uri="{FF2B5EF4-FFF2-40B4-BE49-F238E27FC236}">
                      <a16:creationId xmlns:a16="http://schemas.microsoft.com/office/drawing/2014/main" id="{37FC791F-37E3-43DA-8297-4E4EE04CE339}"/>
                    </a:ext>
                  </a:extLst>
                </p:cNvPr>
                <p:cNvSpPr>
                  <a:spLocks noChangeAspect="1"/>
                </p:cNvSpPr>
                <p:nvPr/>
              </p:nvSpPr>
              <p:spPr>
                <a:xfrm>
                  <a:off x="941832" y="3474720"/>
                  <a:ext cx="822960" cy="82296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endParaRPr>
                </a:p>
              </p:txBody>
            </p:sp>
            <p:sp>
              <p:nvSpPr>
                <p:cNvPr id="286" name="Arc 285">
                  <a:extLst>
                    <a:ext uri="{FF2B5EF4-FFF2-40B4-BE49-F238E27FC236}">
                      <a16:creationId xmlns:a16="http://schemas.microsoft.com/office/drawing/2014/main" id="{95F29BD8-211F-4B3D-84B8-1AE15AFFE795}"/>
                    </a:ext>
                  </a:extLst>
                </p:cNvPr>
                <p:cNvSpPr/>
                <p:nvPr/>
              </p:nvSpPr>
              <p:spPr>
                <a:xfrm>
                  <a:off x="941832" y="3474720"/>
                  <a:ext cx="822960" cy="822960"/>
                </a:xfrm>
                <a:prstGeom prst="arc">
                  <a:avLst>
                    <a:gd name="adj1" fmla="val 16580412"/>
                    <a:gd name="adj2" fmla="val 4999778"/>
                  </a:avLst>
                </a:prstGeom>
                <a:noFill/>
                <a:ln w="762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rgbClr val="000000"/>
                    </a:solidFill>
                  </a:endParaRPr>
                </a:p>
              </p:txBody>
            </p:sp>
          </p:grpSp>
          <p:sp>
            <p:nvSpPr>
              <p:cNvPr id="294" name="TextBox 293">
                <a:extLst>
                  <a:ext uri="{FF2B5EF4-FFF2-40B4-BE49-F238E27FC236}">
                    <a16:creationId xmlns:a16="http://schemas.microsoft.com/office/drawing/2014/main" id="{3201BAC1-A6B4-4393-8CAC-E1319A980463}"/>
                  </a:ext>
                </a:extLst>
              </p:cNvPr>
              <p:cNvSpPr txBox="1"/>
              <p:nvPr/>
            </p:nvSpPr>
            <p:spPr>
              <a:xfrm>
                <a:off x="6641518" y="2888166"/>
                <a:ext cx="532968" cy="246221"/>
              </a:xfrm>
              <a:prstGeom prst="rect">
                <a:avLst/>
              </a:prstGeom>
              <a:noFill/>
            </p:spPr>
            <p:txBody>
              <a:bodyPr wrap="none" rtlCol="0">
                <a:spAutoFit/>
              </a:bodyPr>
              <a:lstStyle/>
              <a:p>
                <a:pPr algn="ctr"/>
                <a:r>
                  <a:rPr lang="en-US" sz="1000" b="1" dirty="0">
                    <a:solidFill>
                      <a:srgbClr val="000000"/>
                    </a:solidFill>
                    <a:latin typeface="+mn-lt"/>
                  </a:rPr>
                  <a:t>ACOs</a:t>
                </a:r>
              </a:p>
            </p:txBody>
          </p:sp>
        </p:grpSp>
      </p:grpSp>
      <p:sp>
        <p:nvSpPr>
          <p:cNvPr id="22" name="TextBox 21">
            <a:extLst>
              <a:ext uri="{FF2B5EF4-FFF2-40B4-BE49-F238E27FC236}">
                <a16:creationId xmlns:a16="http://schemas.microsoft.com/office/drawing/2014/main" id="{53E0BA67-8F4D-4C84-9510-5EC261081FA5}"/>
              </a:ext>
            </a:extLst>
          </p:cNvPr>
          <p:cNvSpPr txBox="1"/>
          <p:nvPr/>
        </p:nvSpPr>
        <p:spPr>
          <a:xfrm>
            <a:off x="6933014" y="4739248"/>
            <a:ext cx="1746204" cy="1169551"/>
          </a:xfrm>
          <a:prstGeom prst="rect">
            <a:avLst/>
          </a:prstGeom>
          <a:noFill/>
        </p:spPr>
        <p:txBody>
          <a:bodyPr wrap="square" rIns="0" rtlCol="0" anchor="ctr">
            <a:spAutoFit/>
          </a:bodyPr>
          <a:lstStyle>
            <a:defPPr>
              <a:defRPr lang="en-US"/>
            </a:defPPr>
            <a:lvl1pPr>
              <a:defRPr sz="1400"/>
            </a:lvl1pPr>
          </a:lstStyle>
          <a:p>
            <a:pPr fontAlgn="base">
              <a:spcBef>
                <a:spcPct val="0"/>
              </a:spcBef>
              <a:spcAft>
                <a:spcPct val="0"/>
              </a:spcAft>
            </a:pPr>
            <a:r>
              <a:rPr lang="en-US" sz="1000" dirty="0">
                <a:latin typeface="+mn-lt"/>
              </a:rPr>
              <a:t>MassHealth is pursuing </a:t>
            </a:r>
            <a:r>
              <a:rPr lang="en-US" sz="1000" b="1" dirty="0">
                <a:latin typeface="+mn-lt"/>
              </a:rPr>
              <a:t>new approaches for improving health equity </a:t>
            </a:r>
            <a:r>
              <a:rPr lang="en-US" sz="1000" dirty="0">
                <a:latin typeface="+mn-lt"/>
              </a:rPr>
              <a:t>— including holding providers and ACOs financially accountable for measuring and reducing inequities in health</a:t>
            </a:r>
            <a:endParaRPr lang="en-US" sz="1000" b="1" dirty="0">
              <a:latin typeface="+mn-lt"/>
            </a:endParaRPr>
          </a:p>
        </p:txBody>
      </p:sp>
      <p:grpSp>
        <p:nvGrpSpPr>
          <p:cNvPr id="5" name="Group 4">
            <a:extLst>
              <a:ext uri="{FF2B5EF4-FFF2-40B4-BE49-F238E27FC236}">
                <a16:creationId xmlns:a16="http://schemas.microsoft.com/office/drawing/2014/main" id="{2B269EC9-F9B8-4C08-B97A-0B40A3F67DDA}"/>
              </a:ext>
            </a:extLst>
          </p:cNvPr>
          <p:cNvGrpSpPr/>
          <p:nvPr/>
        </p:nvGrpSpPr>
        <p:grpSpPr>
          <a:xfrm>
            <a:off x="3154680" y="1255771"/>
            <a:ext cx="2834640" cy="4768511"/>
            <a:chOff x="3154680" y="1460810"/>
            <a:chExt cx="2834640" cy="4850780"/>
          </a:xfrm>
        </p:grpSpPr>
        <p:cxnSp>
          <p:nvCxnSpPr>
            <p:cNvPr id="265" name="Straight Connector 264">
              <a:extLst>
                <a:ext uri="{FF2B5EF4-FFF2-40B4-BE49-F238E27FC236}">
                  <a16:creationId xmlns:a16="http://schemas.microsoft.com/office/drawing/2014/main" id="{BF07430E-97C5-430E-AA0F-3EDF7AB08D63}"/>
                </a:ext>
              </a:extLst>
            </p:cNvPr>
            <p:cNvCxnSpPr/>
            <p:nvPr/>
          </p:nvCxnSpPr>
          <p:spPr>
            <a:xfrm>
              <a:off x="3154680" y="1460810"/>
              <a:ext cx="0" cy="4850780"/>
            </a:xfrm>
            <a:prstGeom prst="line">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94C74FC0-0B6D-4FE0-8BD9-F66E655193D8}"/>
                </a:ext>
              </a:extLst>
            </p:cNvPr>
            <p:cNvCxnSpPr/>
            <p:nvPr/>
          </p:nvCxnSpPr>
          <p:spPr>
            <a:xfrm>
              <a:off x="5989320" y="1460810"/>
              <a:ext cx="0" cy="4850780"/>
            </a:xfrm>
            <a:prstGeom prst="line">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grpSp>
        <p:nvGrpSpPr>
          <p:cNvPr id="90141" name="Group 90140">
            <a:extLst>
              <a:ext uri="{FF2B5EF4-FFF2-40B4-BE49-F238E27FC236}">
                <a16:creationId xmlns:a16="http://schemas.microsoft.com/office/drawing/2014/main" id="{5F14C705-B028-93B7-28EB-12260C48D4DF}"/>
              </a:ext>
            </a:extLst>
          </p:cNvPr>
          <p:cNvGrpSpPr/>
          <p:nvPr/>
        </p:nvGrpSpPr>
        <p:grpSpPr>
          <a:xfrm>
            <a:off x="6126480" y="3265883"/>
            <a:ext cx="2560320" cy="1169551"/>
            <a:chOff x="6126480" y="3257220"/>
            <a:chExt cx="2560320" cy="1169551"/>
          </a:xfrm>
        </p:grpSpPr>
        <p:sp>
          <p:nvSpPr>
            <p:cNvPr id="21" name="TextBox 20">
              <a:extLst>
                <a:ext uri="{FF2B5EF4-FFF2-40B4-BE49-F238E27FC236}">
                  <a16:creationId xmlns:a16="http://schemas.microsoft.com/office/drawing/2014/main" id="{D96E5C3E-BFEA-446D-8611-27BB34CB9209}"/>
                </a:ext>
              </a:extLst>
            </p:cNvPr>
            <p:cNvSpPr txBox="1"/>
            <p:nvPr/>
          </p:nvSpPr>
          <p:spPr>
            <a:xfrm>
              <a:off x="6126480" y="3257220"/>
              <a:ext cx="2135056" cy="1169551"/>
            </a:xfrm>
            <a:prstGeom prst="rect">
              <a:avLst/>
            </a:prstGeom>
            <a:noFill/>
          </p:spPr>
          <p:txBody>
            <a:bodyPr wrap="square" rtlCol="0" anchor="ctr">
              <a:spAutoFit/>
            </a:bodyPr>
            <a:lstStyle>
              <a:defPPr>
                <a:defRPr lang="en-US"/>
              </a:defPPr>
              <a:lvl1pPr algn="ctr">
                <a:defRPr sz="1400"/>
              </a:lvl1pPr>
            </a:lstStyle>
            <a:p>
              <a:pPr algn="l"/>
              <a:r>
                <a:rPr lang="en-US" sz="1000" dirty="0">
                  <a:latin typeface="+mn-lt"/>
                </a:rPr>
                <a:t>MassHealth continues to </a:t>
              </a:r>
              <a:br>
                <a:rPr lang="en-US" sz="1000" dirty="0">
                  <a:latin typeface="+mn-lt"/>
                </a:rPr>
              </a:br>
              <a:r>
                <a:rPr lang="en-US" sz="1000" dirty="0">
                  <a:latin typeface="+mn-lt"/>
                </a:rPr>
                <a:t>build on recent efforts to </a:t>
              </a:r>
              <a:r>
                <a:rPr lang="en-US" sz="1000" b="1" dirty="0">
                  <a:latin typeface="+mn-lt"/>
                </a:rPr>
                <a:t>improve the member experience for those with </a:t>
              </a:r>
              <a:br>
                <a:rPr lang="en-US" sz="1000" b="1" dirty="0">
                  <a:latin typeface="+mn-lt"/>
                </a:rPr>
              </a:br>
              <a:r>
                <a:rPr lang="en-US" sz="1000" b="1" dirty="0">
                  <a:latin typeface="+mn-lt"/>
                </a:rPr>
                <a:t>the most complex needs </a:t>
              </a:r>
              <a:br>
                <a:rPr lang="en-US" sz="1000" b="1" dirty="0">
                  <a:latin typeface="+mn-lt"/>
                </a:rPr>
              </a:br>
              <a:r>
                <a:rPr lang="en-US" sz="1000" dirty="0">
                  <a:latin typeface="+mn-lt"/>
                </a:rPr>
                <a:t>and </a:t>
              </a:r>
              <a:r>
                <a:rPr lang="en-US" sz="1000" dirty="0">
                  <a:latin typeface="+mn-lt"/>
                  <a:cs typeface="Arial"/>
                </a:rPr>
                <a:t>to address certain social needs known to impact health</a:t>
              </a:r>
              <a:endParaRPr lang="en-US" sz="1000" dirty="0">
                <a:latin typeface="+mn-lt"/>
              </a:endParaRPr>
            </a:p>
          </p:txBody>
        </p:sp>
        <p:grpSp>
          <p:nvGrpSpPr>
            <p:cNvPr id="267" name="Group 266">
              <a:extLst>
                <a:ext uri="{FF2B5EF4-FFF2-40B4-BE49-F238E27FC236}">
                  <a16:creationId xmlns:a16="http://schemas.microsoft.com/office/drawing/2014/main" id="{2BD1AA07-A3CF-42D1-9563-BA4C23966EE1}"/>
                </a:ext>
              </a:extLst>
            </p:cNvPr>
            <p:cNvGrpSpPr/>
            <p:nvPr/>
          </p:nvGrpSpPr>
          <p:grpSpPr>
            <a:xfrm>
              <a:off x="8072437" y="3504177"/>
              <a:ext cx="614363" cy="675636"/>
              <a:chOff x="6202840" y="3876364"/>
              <a:chExt cx="614363" cy="675636"/>
            </a:xfrm>
          </p:grpSpPr>
          <p:grpSp>
            <p:nvGrpSpPr>
              <p:cNvPr id="241" name="Graphic 239" descr="Circles with arrows">
                <a:extLst>
                  <a:ext uri="{FF2B5EF4-FFF2-40B4-BE49-F238E27FC236}">
                    <a16:creationId xmlns:a16="http://schemas.microsoft.com/office/drawing/2014/main" id="{C4A64767-337B-4ED9-AF6B-78CEB38F1F33}"/>
                  </a:ext>
                </a:extLst>
              </p:cNvPr>
              <p:cNvGrpSpPr/>
              <p:nvPr/>
            </p:nvGrpSpPr>
            <p:grpSpPr>
              <a:xfrm>
                <a:off x="6202840" y="3876364"/>
                <a:ext cx="614363" cy="675636"/>
                <a:chOff x="7558590" y="3699110"/>
                <a:chExt cx="614363" cy="675636"/>
              </a:xfrm>
              <a:solidFill>
                <a:schemeClr val="accent3"/>
              </a:solidFill>
            </p:grpSpPr>
            <p:sp>
              <p:nvSpPr>
                <p:cNvPr id="242" name="Freeform: Shape 241">
                  <a:extLst>
                    <a:ext uri="{FF2B5EF4-FFF2-40B4-BE49-F238E27FC236}">
                      <a16:creationId xmlns:a16="http://schemas.microsoft.com/office/drawing/2014/main" id="{FCB3B68A-E4E4-4567-895C-F28560923BD8}"/>
                    </a:ext>
                  </a:extLst>
                </p:cNvPr>
                <p:cNvSpPr/>
                <p:nvPr/>
              </p:nvSpPr>
              <p:spPr>
                <a:xfrm>
                  <a:off x="7908195" y="3765299"/>
                  <a:ext cx="257175" cy="247650"/>
                </a:xfrm>
                <a:custGeom>
                  <a:avLst/>
                  <a:gdLst>
                    <a:gd name="connsiteX0" fmla="*/ 13393 w 257175"/>
                    <a:gd name="connsiteY0" fmla="*/ 37253 h 247650"/>
                    <a:gd name="connsiteX1" fmla="*/ 172175 w 257175"/>
                    <a:gd name="connsiteY1" fmla="*/ 189653 h 247650"/>
                    <a:gd name="connsiteX2" fmla="*/ 142838 w 257175"/>
                    <a:gd name="connsiteY2" fmla="*/ 172222 h 247650"/>
                    <a:gd name="connsiteX3" fmla="*/ 116341 w 257175"/>
                    <a:gd name="connsiteY3" fmla="*/ 177095 h 247650"/>
                    <a:gd name="connsiteX4" fmla="*/ 121215 w 257175"/>
                    <a:gd name="connsiteY4" fmla="*/ 203592 h 247650"/>
                    <a:gd name="connsiteX5" fmla="*/ 123788 w 257175"/>
                    <a:gd name="connsiteY5" fmla="*/ 205083 h 247650"/>
                    <a:gd name="connsiteX6" fmla="*/ 190463 w 257175"/>
                    <a:gd name="connsiteY6" fmla="*/ 244612 h 247650"/>
                    <a:gd name="connsiteX7" fmla="*/ 202369 w 257175"/>
                    <a:gd name="connsiteY7" fmla="*/ 248803 h 247650"/>
                    <a:gd name="connsiteX8" fmla="*/ 202845 w 257175"/>
                    <a:gd name="connsiteY8" fmla="*/ 248803 h 247650"/>
                    <a:gd name="connsiteX9" fmla="*/ 204369 w 257175"/>
                    <a:gd name="connsiteY9" fmla="*/ 248803 h 247650"/>
                    <a:gd name="connsiteX10" fmla="*/ 205131 w 257175"/>
                    <a:gd name="connsiteY10" fmla="*/ 248803 h 247650"/>
                    <a:gd name="connsiteX11" fmla="*/ 205131 w 257175"/>
                    <a:gd name="connsiteY11" fmla="*/ 248803 h 247650"/>
                    <a:gd name="connsiteX12" fmla="*/ 206655 w 257175"/>
                    <a:gd name="connsiteY12" fmla="*/ 248803 h 247650"/>
                    <a:gd name="connsiteX13" fmla="*/ 218276 w 257175"/>
                    <a:gd name="connsiteY13" fmla="*/ 240040 h 247650"/>
                    <a:gd name="connsiteX14" fmla="*/ 259995 w 257175"/>
                    <a:gd name="connsiteY14" fmla="*/ 169841 h 247650"/>
                    <a:gd name="connsiteX15" fmla="*/ 251057 w 257175"/>
                    <a:gd name="connsiteY15" fmla="*/ 144426 h 247650"/>
                    <a:gd name="connsiteX16" fmla="*/ 227134 w 257175"/>
                    <a:gd name="connsiteY16" fmla="*/ 150791 h 247650"/>
                    <a:gd name="connsiteX17" fmla="*/ 209513 w 257175"/>
                    <a:gd name="connsiteY17" fmla="*/ 180795 h 247650"/>
                    <a:gd name="connsiteX18" fmla="*/ 209513 w 257175"/>
                    <a:gd name="connsiteY18" fmla="*/ 180795 h 247650"/>
                    <a:gd name="connsiteX19" fmla="*/ 84640 w 257175"/>
                    <a:gd name="connsiteY19" fmla="*/ 27537 h 247650"/>
                    <a:gd name="connsiteX20" fmla="*/ 24728 w 257175"/>
                    <a:gd name="connsiteY20" fmla="*/ 867 h 247650"/>
                    <a:gd name="connsiteX21" fmla="*/ 867 w 257175"/>
                    <a:gd name="connsiteY21" fmla="*/ 13393 h 247650"/>
                    <a:gd name="connsiteX22" fmla="*/ 13393 w 257175"/>
                    <a:gd name="connsiteY22" fmla="*/ 3725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7175" h="247650">
                      <a:moveTo>
                        <a:pt x="13393" y="37253"/>
                      </a:moveTo>
                      <a:cubicBezTo>
                        <a:pt x="87226" y="60452"/>
                        <a:pt x="145967" y="116833"/>
                        <a:pt x="172175" y="189653"/>
                      </a:cubicBezTo>
                      <a:lnTo>
                        <a:pt x="142838" y="172222"/>
                      </a:lnTo>
                      <a:cubicBezTo>
                        <a:pt x="134176" y="166251"/>
                        <a:pt x="122312" y="168433"/>
                        <a:pt x="116341" y="177095"/>
                      </a:cubicBezTo>
                      <a:cubicBezTo>
                        <a:pt x="110370" y="185758"/>
                        <a:pt x="112552" y="197621"/>
                        <a:pt x="121215" y="203592"/>
                      </a:cubicBezTo>
                      <a:cubicBezTo>
                        <a:pt x="122032" y="204156"/>
                        <a:pt x="122892" y="204654"/>
                        <a:pt x="123788" y="205083"/>
                      </a:cubicBezTo>
                      <a:lnTo>
                        <a:pt x="190463" y="244612"/>
                      </a:lnTo>
                      <a:cubicBezTo>
                        <a:pt x="193840" y="247322"/>
                        <a:pt x="198039" y="248799"/>
                        <a:pt x="202369" y="248803"/>
                      </a:cubicBezTo>
                      <a:lnTo>
                        <a:pt x="202845" y="248803"/>
                      </a:lnTo>
                      <a:lnTo>
                        <a:pt x="204369" y="248803"/>
                      </a:lnTo>
                      <a:lnTo>
                        <a:pt x="205131" y="248803"/>
                      </a:lnTo>
                      <a:lnTo>
                        <a:pt x="205131" y="248803"/>
                      </a:lnTo>
                      <a:lnTo>
                        <a:pt x="206655" y="248803"/>
                      </a:lnTo>
                      <a:cubicBezTo>
                        <a:pt x="211536" y="247535"/>
                        <a:pt x="215714" y="244384"/>
                        <a:pt x="218276" y="240040"/>
                      </a:cubicBezTo>
                      <a:lnTo>
                        <a:pt x="259995" y="169841"/>
                      </a:lnTo>
                      <a:cubicBezTo>
                        <a:pt x="264545" y="160355"/>
                        <a:pt x="260544" y="148976"/>
                        <a:pt x="251057" y="144426"/>
                      </a:cubicBezTo>
                      <a:cubicBezTo>
                        <a:pt x="242603" y="140372"/>
                        <a:pt x="232455" y="143071"/>
                        <a:pt x="227134" y="150791"/>
                      </a:cubicBezTo>
                      <a:lnTo>
                        <a:pt x="209513" y="180795"/>
                      </a:lnTo>
                      <a:lnTo>
                        <a:pt x="209513" y="180795"/>
                      </a:lnTo>
                      <a:cubicBezTo>
                        <a:pt x="187493" y="116454"/>
                        <a:pt x="143205" y="62101"/>
                        <a:pt x="84640" y="27537"/>
                      </a:cubicBezTo>
                      <a:cubicBezTo>
                        <a:pt x="65740" y="16414"/>
                        <a:pt x="45642" y="7467"/>
                        <a:pt x="24728" y="867"/>
                      </a:cubicBezTo>
                      <a:cubicBezTo>
                        <a:pt x="14680" y="-2263"/>
                        <a:pt x="3997" y="3345"/>
                        <a:pt x="867" y="13393"/>
                      </a:cubicBezTo>
                      <a:cubicBezTo>
                        <a:pt x="-2263" y="23441"/>
                        <a:pt x="3345" y="34123"/>
                        <a:pt x="13393" y="37253"/>
                      </a:cubicBezTo>
                      <a:close/>
                    </a:path>
                  </a:pathLst>
                </a:custGeom>
                <a:grpFill/>
                <a:ln w="9525" cap="flat">
                  <a:noFill/>
                  <a:prstDash val="solid"/>
                  <a:miter/>
                </a:ln>
              </p:spPr>
              <p:txBody>
                <a:bodyPr rtlCol="0" anchor="ctr"/>
                <a:lstStyle/>
                <a:p>
                  <a:endParaRPr lang="en-US" sz="1000" dirty="0">
                    <a:solidFill>
                      <a:srgbClr val="000000"/>
                    </a:solidFill>
                    <a:latin typeface="+mn-lt"/>
                  </a:endParaRPr>
                </a:p>
              </p:txBody>
            </p:sp>
            <p:sp>
              <p:nvSpPr>
                <p:cNvPr id="243" name="Freeform: Shape 242">
                  <a:extLst>
                    <a:ext uri="{FF2B5EF4-FFF2-40B4-BE49-F238E27FC236}">
                      <a16:creationId xmlns:a16="http://schemas.microsoft.com/office/drawing/2014/main" id="{FF9C59AC-B1F2-4E90-9932-8BCDF7ACABF5}"/>
                    </a:ext>
                  </a:extLst>
                </p:cNvPr>
                <p:cNvSpPr/>
                <p:nvPr/>
              </p:nvSpPr>
              <p:spPr>
                <a:xfrm>
                  <a:off x="7561667" y="3811410"/>
                  <a:ext cx="133350" cy="304800"/>
                </a:xfrm>
                <a:custGeom>
                  <a:avLst/>
                  <a:gdLst>
                    <a:gd name="connsiteX0" fmla="*/ 7781 w 133350"/>
                    <a:gd name="connsiteY0" fmla="*/ 292989 h 304800"/>
                    <a:gd name="connsiteX1" fmla="*/ 26355 w 133350"/>
                    <a:gd name="connsiteY1" fmla="*/ 307658 h 304800"/>
                    <a:gd name="connsiteX2" fmla="*/ 30737 w 133350"/>
                    <a:gd name="connsiteY2" fmla="*/ 307086 h 304800"/>
                    <a:gd name="connsiteX3" fmla="*/ 44548 w 133350"/>
                    <a:gd name="connsiteY3" fmla="*/ 284226 h 304800"/>
                    <a:gd name="connsiteX4" fmla="*/ 73123 w 133350"/>
                    <a:gd name="connsiteY4" fmla="*/ 101537 h 304800"/>
                    <a:gd name="connsiteX5" fmla="*/ 99221 w 133350"/>
                    <a:gd name="connsiteY5" fmla="*/ 65151 h 304800"/>
                    <a:gd name="connsiteX6" fmla="*/ 99793 w 133350"/>
                    <a:gd name="connsiteY6" fmla="*/ 65723 h 304800"/>
                    <a:gd name="connsiteX7" fmla="*/ 99793 w 133350"/>
                    <a:gd name="connsiteY7" fmla="*/ 100584 h 304800"/>
                    <a:gd name="connsiteX8" fmla="*/ 118843 w 133350"/>
                    <a:gd name="connsiteY8" fmla="*/ 119634 h 304800"/>
                    <a:gd name="connsiteX9" fmla="*/ 137893 w 133350"/>
                    <a:gd name="connsiteY9" fmla="*/ 100584 h 304800"/>
                    <a:gd name="connsiteX10" fmla="*/ 138655 w 133350"/>
                    <a:gd name="connsiteY10" fmla="*/ 19812 h 304800"/>
                    <a:gd name="connsiteX11" fmla="*/ 119605 w 133350"/>
                    <a:gd name="connsiteY11" fmla="*/ 762 h 304800"/>
                    <a:gd name="connsiteX12" fmla="*/ 38738 w 133350"/>
                    <a:gd name="connsiteY12" fmla="*/ 0 h 304800"/>
                    <a:gd name="connsiteX13" fmla="*/ 19688 w 133350"/>
                    <a:gd name="connsiteY13" fmla="*/ 19050 h 304800"/>
                    <a:gd name="connsiteX14" fmla="*/ 38738 w 133350"/>
                    <a:gd name="connsiteY14" fmla="*/ 38100 h 304800"/>
                    <a:gd name="connsiteX15" fmla="*/ 72551 w 133350"/>
                    <a:gd name="connsiteY15" fmla="*/ 38100 h 304800"/>
                    <a:gd name="connsiteX16" fmla="*/ 39785 w 133350"/>
                    <a:gd name="connsiteY16" fmla="*/ 81915 h 304800"/>
                    <a:gd name="connsiteX17" fmla="*/ 7781 w 133350"/>
                    <a:gd name="connsiteY17" fmla="*/ 29298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350" h="304800">
                      <a:moveTo>
                        <a:pt x="7781" y="292989"/>
                      </a:moveTo>
                      <a:cubicBezTo>
                        <a:pt x="9816" y="301598"/>
                        <a:pt x="17509" y="307674"/>
                        <a:pt x="26355" y="307658"/>
                      </a:cubicBezTo>
                      <a:cubicBezTo>
                        <a:pt x="27833" y="307649"/>
                        <a:pt x="29305" y="307457"/>
                        <a:pt x="30737" y="307086"/>
                      </a:cubicBezTo>
                      <a:cubicBezTo>
                        <a:pt x="40806" y="304509"/>
                        <a:pt x="46951" y="294338"/>
                        <a:pt x="44548" y="284226"/>
                      </a:cubicBezTo>
                      <a:cubicBezTo>
                        <a:pt x="30027" y="221928"/>
                        <a:pt x="40273" y="156425"/>
                        <a:pt x="73123" y="101537"/>
                      </a:cubicBezTo>
                      <a:cubicBezTo>
                        <a:pt x="80730" y="88661"/>
                        <a:pt x="89464" y="76484"/>
                        <a:pt x="99221" y="65151"/>
                      </a:cubicBezTo>
                      <a:lnTo>
                        <a:pt x="99793" y="65723"/>
                      </a:lnTo>
                      <a:lnTo>
                        <a:pt x="99793" y="100584"/>
                      </a:lnTo>
                      <a:cubicBezTo>
                        <a:pt x="99793" y="111105"/>
                        <a:pt x="108322" y="119634"/>
                        <a:pt x="118843" y="119634"/>
                      </a:cubicBezTo>
                      <a:cubicBezTo>
                        <a:pt x="129364" y="119634"/>
                        <a:pt x="137893" y="111105"/>
                        <a:pt x="137893" y="100584"/>
                      </a:cubicBezTo>
                      <a:lnTo>
                        <a:pt x="138655" y="19812"/>
                      </a:lnTo>
                      <a:cubicBezTo>
                        <a:pt x="138655" y="9291"/>
                        <a:pt x="130126" y="762"/>
                        <a:pt x="119605" y="762"/>
                      </a:cubicBezTo>
                      <a:lnTo>
                        <a:pt x="38738" y="0"/>
                      </a:lnTo>
                      <a:cubicBezTo>
                        <a:pt x="28216" y="0"/>
                        <a:pt x="19688" y="8529"/>
                        <a:pt x="19688" y="19050"/>
                      </a:cubicBezTo>
                      <a:cubicBezTo>
                        <a:pt x="19688" y="29571"/>
                        <a:pt x="28216" y="38100"/>
                        <a:pt x="38738" y="38100"/>
                      </a:cubicBezTo>
                      <a:lnTo>
                        <a:pt x="72551" y="38100"/>
                      </a:lnTo>
                      <a:cubicBezTo>
                        <a:pt x="60264" y="51632"/>
                        <a:pt x="49293" y="66304"/>
                        <a:pt x="39785" y="81915"/>
                      </a:cubicBezTo>
                      <a:cubicBezTo>
                        <a:pt x="2095" y="145441"/>
                        <a:pt x="-9384" y="221146"/>
                        <a:pt x="7781" y="292989"/>
                      </a:cubicBezTo>
                      <a:close/>
                    </a:path>
                  </a:pathLst>
                </a:custGeom>
                <a:grpFill/>
                <a:ln w="9525" cap="flat">
                  <a:noFill/>
                  <a:prstDash val="solid"/>
                  <a:miter/>
                </a:ln>
              </p:spPr>
              <p:txBody>
                <a:bodyPr rtlCol="0" anchor="ctr"/>
                <a:lstStyle/>
                <a:p>
                  <a:endParaRPr lang="en-US" sz="1000" dirty="0">
                    <a:solidFill>
                      <a:srgbClr val="000000"/>
                    </a:solidFill>
                    <a:latin typeface="+mn-lt"/>
                  </a:endParaRPr>
                </a:p>
              </p:txBody>
            </p:sp>
            <p:sp>
              <p:nvSpPr>
                <p:cNvPr id="244" name="Freeform: Shape 243">
                  <a:extLst>
                    <a:ext uri="{FF2B5EF4-FFF2-40B4-BE49-F238E27FC236}">
                      <a16:creationId xmlns:a16="http://schemas.microsoft.com/office/drawing/2014/main" id="{58696422-E7B2-4300-8BA7-8B394FEAEE62}"/>
                    </a:ext>
                  </a:extLst>
                </p:cNvPr>
                <p:cNvSpPr/>
                <p:nvPr/>
              </p:nvSpPr>
              <p:spPr>
                <a:xfrm>
                  <a:off x="7732774" y="4212821"/>
                  <a:ext cx="314325" cy="161925"/>
                </a:xfrm>
                <a:custGeom>
                  <a:avLst/>
                  <a:gdLst>
                    <a:gd name="connsiteX0" fmla="*/ 285112 w 314325"/>
                    <a:gd name="connsiteY0" fmla="*/ 5783 h 161925"/>
                    <a:gd name="connsiteX1" fmla="*/ 68418 w 314325"/>
                    <a:gd name="connsiteY1" fmla="*/ 69124 h 161925"/>
                    <a:gd name="connsiteX2" fmla="*/ 68418 w 314325"/>
                    <a:gd name="connsiteY2" fmla="*/ 69124 h 161925"/>
                    <a:gd name="connsiteX3" fmla="*/ 98707 w 314325"/>
                    <a:gd name="connsiteY3" fmla="*/ 51979 h 161925"/>
                    <a:gd name="connsiteX4" fmla="*/ 105708 w 314325"/>
                    <a:gd name="connsiteY4" fmla="*/ 25928 h 161925"/>
                    <a:gd name="connsiteX5" fmla="*/ 79657 w 314325"/>
                    <a:gd name="connsiteY5" fmla="*/ 18927 h 161925"/>
                    <a:gd name="connsiteX6" fmla="*/ 9649 w 314325"/>
                    <a:gd name="connsiteY6" fmla="*/ 58646 h 161925"/>
                    <a:gd name="connsiteX7" fmla="*/ 2487 w 314325"/>
                    <a:gd name="connsiteY7" fmla="*/ 84618 h 161925"/>
                    <a:gd name="connsiteX8" fmla="*/ 2505 w 314325"/>
                    <a:gd name="connsiteY8" fmla="*/ 84650 h 161925"/>
                    <a:gd name="connsiteX9" fmla="*/ 42605 w 314325"/>
                    <a:gd name="connsiteY9" fmla="*/ 154849 h 161925"/>
                    <a:gd name="connsiteX10" fmla="*/ 68704 w 314325"/>
                    <a:gd name="connsiteY10" fmla="*/ 161897 h 161925"/>
                    <a:gd name="connsiteX11" fmla="*/ 75752 w 314325"/>
                    <a:gd name="connsiteY11" fmla="*/ 135799 h 161925"/>
                    <a:gd name="connsiteX12" fmla="*/ 58702 w 314325"/>
                    <a:gd name="connsiteY12" fmla="*/ 106081 h 161925"/>
                    <a:gd name="connsiteX13" fmla="*/ 311591 w 314325"/>
                    <a:gd name="connsiteY13" fmla="*/ 33405 h 161925"/>
                    <a:gd name="connsiteX14" fmla="*/ 313422 w 314325"/>
                    <a:gd name="connsiteY14" fmla="*/ 6526 h 161925"/>
                    <a:gd name="connsiteX15" fmla="*/ 286543 w 314325"/>
                    <a:gd name="connsiteY15" fmla="*/ 4696 h 161925"/>
                    <a:gd name="connsiteX16" fmla="*/ 285397 w 314325"/>
                    <a:gd name="connsiteY16" fmla="*/ 578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4325" h="161925">
                      <a:moveTo>
                        <a:pt x="285112" y="5783"/>
                      </a:moveTo>
                      <a:cubicBezTo>
                        <a:pt x="227208" y="60409"/>
                        <a:pt x="146627" y="83964"/>
                        <a:pt x="68418" y="69124"/>
                      </a:cubicBezTo>
                      <a:lnTo>
                        <a:pt x="68418" y="69124"/>
                      </a:lnTo>
                      <a:lnTo>
                        <a:pt x="98707" y="51979"/>
                      </a:lnTo>
                      <a:cubicBezTo>
                        <a:pt x="107834" y="46718"/>
                        <a:pt x="110969" y="35055"/>
                        <a:pt x="105708" y="25928"/>
                      </a:cubicBezTo>
                      <a:cubicBezTo>
                        <a:pt x="100447" y="16801"/>
                        <a:pt x="88784" y="13666"/>
                        <a:pt x="79657" y="18927"/>
                      </a:cubicBezTo>
                      <a:lnTo>
                        <a:pt x="9649" y="58646"/>
                      </a:lnTo>
                      <a:cubicBezTo>
                        <a:pt x="499" y="63840"/>
                        <a:pt x="-2707" y="75468"/>
                        <a:pt x="2487" y="84618"/>
                      </a:cubicBezTo>
                      <a:cubicBezTo>
                        <a:pt x="2492" y="84629"/>
                        <a:pt x="2499" y="84639"/>
                        <a:pt x="2505" y="84650"/>
                      </a:cubicBezTo>
                      <a:lnTo>
                        <a:pt x="42605" y="154849"/>
                      </a:lnTo>
                      <a:cubicBezTo>
                        <a:pt x="47866" y="164002"/>
                        <a:pt x="59550" y="167158"/>
                        <a:pt x="68704" y="161897"/>
                      </a:cubicBezTo>
                      <a:cubicBezTo>
                        <a:pt x="77857" y="156637"/>
                        <a:pt x="81013" y="144952"/>
                        <a:pt x="75752" y="135799"/>
                      </a:cubicBezTo>
                      <a:lnTo>
                        <a:pt x="58702" y="106081"/>
                      </a:lnTo>
                      <a:cubicBezTo>
                        <a:pt x="149801" y="124416"/>
                        <a:pt x="244126" y="97309"/>
                        <a:pt x="311591" y="33405"/>
                      </a:cubicBezTo>
                      <a:cubicBezTo>
                        <a:pt x="319519" y="26488"/>
                        <a:pt x="320339" y="14454"/>
                        <a:pt x="313422" y="6526"/>
                      </a:cubicBezTo>
                      <a:cubicBezTo>
                        <a:pt x="306506" y="-1401"/>
                        <a:pt x="294472" y="-2221"/>
                        <a:pt x="286543" y="4696"/>
                      </a:cubicBezTo>
                      <a:cubicBezTo>
                        <a:pt x="286147" y="5041"/>
                        <a:pt x="285764" y="5404"/>
                        <a:pt x="285397" y="5783"/>
                      </a:cubicBezTo>
                      <a:close/>
                    </a:path>
                  </a:pathLst>
                </a:custGeom>
                <a:grpFill/>
                <a:ln w="9525" cap="flat">
                  <a:noFill/>
                  <a:prstDash val="solid"/>
                  <a:miter/>
                </a:ln>
              </p:spPr>
              <p:txBody>
                <a:bodyPr rtlCol="0" anchor="ctr"/>
                <a:lstStyle/>
                <a:p>
                  <a:endParaRPr lang="en-US" sz="1000" dirty="0">
                    <a:solidFill>
                      <a:srgbClr val="000000"/>
                    </a:solidFill>
                    <a:latin typeface="+mn-lt"/>
                  </a:endParaRPr>
                </a:p>
              </p:txBody>
            </p:sp>
            <p:sp>
              <p:nvSpPr>
                <p:cNvPr id="245" name="Freeform: Shape 244">
                  <a:extLst>
                    <a:ext uri="{FF2B5EF4-FFF2-40B4-BE49-F238E27FC236}">
                      <a16:creationId xmlns:a16="http://schemas.microsoft.com/office/drawing/2014/main" id="{25EA277D-EB62-4DEE-8312-FE6DC8D7F04C}"/>
                    </a:ext>
                  </a:extLst>
                </p:cNvPr>
                <p:cNvSpPr/>
                <p:nvPr/>
              </p:nvSpPr>
              <p:spPr>
                <a:xfrm>
                  <a:off x="7558590" y="4128021"/>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2"/>
                </a:solidFill>
                <a:ln w="28575" cap="flat">
                  <a:solidFill>
                    <a:schemeClr val="bg1"/>
                  </a:solidFill>
                  <a:prstDash val="solid"/>
                  <a:miter/>
                </a:ln>
              </p:spPr>
              <p:txBody>
                <a:bodyPr rtlCol="0" anchor="ctr"/>
                <a:lstStyle/>
                <a:p>
                  <a:endParaRPr lang="en-US" sz="1000" dirty="0">
                    <a:solidFill>
                      <a:srgbClr val="000000"/>
                    </a:solidFill>
                    <a:latin typeface="+mn-lt"/>
                  </a:endParaRPr>
                </a:p>
              </p:txBody>
            </p:sp>
            <p:sp>
              <p:nvSpPr>
                <p:cNvPr id="246" name="Freeform: Shape 245">
                  <a:extLst>
                    <a:ext uri="{FF2B5EF4-FFF2-40B4-BE49-F238E27FC236}">
                      <a16:creationId xmlns:a16="http://schemas.microsoft.com/office/drawing/2014/main" id="{2A037236-0CC7-4DBA-A6A2-892B3B0ED66C}"/>
                    </a:ext>
                  </a:extLst>
                </p:cNvPr>
                <p:cNvSpPr/>
                <p:nvPr/>
              </p:nvSpPr>
              <p:spPr>
                <a:xfrm>
                  <a:off x="8020553" y="406287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2"/>
                </a:solidFill>
                <a:ln w="28575" cap="flat">
                  <a:solidFill>
                    <a:schemeClr val="bg1"/>
                  </a:solidFill>
                  <a:prstDash val="solid"/>
                  <a:miter/>
                </a:ln>
              </p:spPr>
              <p:txBody>
                <a:bodyPr rtlCol="0" anchor="ctr"/>
                <a:lstStyle/>
                <a:p>
                  <a:endParaRPr lang="en-US" sz="1000" dirty="0">
                    <a:solidFill>
                      <a:srgbClr val="000000"/>
                    </a:solidFill>
                    <a:latin typeface="+mn-lt"/>
                  </a:endParaRPr>
                </a:p>
              </p:txBody>
            </p:sp>
            <p:sp>
              <p:nvSpPr>
                <p:cNvPr id="247" name="Freeform: Shape 246">
                  <a:extLst>
                    <a:ext uri="{FF2B5EF4-FFF2-40B4-BE49-F238E27FC236}">
                      <a16:creationId xmlns:a16="http://schemas.microsoft.com/office/drawing/2014/main" id="{D030A5CE-194B-4E0A-9618-1F51DECB6EF6}"/>
                    </a:ext>
                  </a:extLst>
                </p:cNvPr>
                <p:cNvSpPr/>
                <p:nvPr/>
              </p:nvSpPr>
              <p:spPr>
                <a:xfrm>
                  <a:off x="7737184" y="369911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2"/>
                </a:solidFill>
                <a:ln w="28575" cap="flat">
                  <a:solidFill>
                    <a:schemeClr val="bg1"/>
                  </a:solidFill>
                  <a:prstDash val="solid"/>
                  <a:miter/>
                </a:ln>
              </p:spPr>
              <p:txBody>
                <a:bodyPr rtlCol="0" anchor="ctr"/>
                <a:lstStyle/>
                <a:p>
                  <a:endParaRPr lang="en-US" sz="1000" dirty="0">
                    <a:solidFill>
                      <a:srgbClr val="000000"/>
                    </a:solidFill>
                    <a:latin typeface="+mn-lt"/>
                  </a:endParaRPr>
                </a:p>
              </p:txBody>
            </p:sp>
          </p:grpSp>
          <p:grpSp>
            <p:nvGrpSpPr>
              <p:cNvPr id="266" name="Group 265">
                <a:extLst>
                  <a:ext uri="{FF2B5EF4-FFF2-40B4-BE49-F238E27FC236}">
                    <a16:creationId xmlns:a16="http://schemas.microsoft.com/office/drawing/2014/main" id="{4298E6E7-3A24-4F08-B565-BBF6B7403F3B}"/>
                  </a:ext>
                </a:extLst>
              </p:cNvPr>
              <p:cNvGrpSpPr/>
              <p:nvPr/>
            </p:nvGrpSpPr>
            <p:grpSpPr>
              <a:xfrm>
                <a:off x="6392304" y="4102574"/>
                <a:ext cx="213040" cy="226355"/>
                <a:chOff x="2554224" y="1708286"/>
                <a:chExt cx="421972" cy="448345"/>
              </a:xfrm>
            </p:grpSpPr>
            <p:sp>
              <p:nvSpPr>
                <p:cNvPr id="320" name="Freeform: Shape 319">
                  <a:extLst>
                    <a:ext uri="{FF2B5EF4-FFF2-40B4-BE49-F238E27FC236}">
                      <a16:creationId xmlns:a16="http://schemas.microsoft.com/office/drawing/2014/main" id="{B9B2CBB1-065C-4352-BBCB-84DF2D38657D}"/>
                    </a:ext>
                  </a:extLst>
                </p:cNvPr>
                <p:cNvSpPr/>
                <p:nvPr/>
              </p:nvSpPr>
              <p:spPr>
                <a:xfrm>
                  <a:off x="2659717" y="1708286"/>
                  <a:ext cx="210986" cy="210986"/>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accent3"/>
                </a:solidFill>
                <a:ln w="9525" cap="flat">
                  <a:noFill/>
                  <a:prstDash val="solid"/>
                  <a:miter/>
                </a:ln>
              </p:spPr>
              <p:txBody>
                <a:bodyPr rtlCol="0" anchor="ctr"/>
                <a:lstStyle/>
                <a:p>
                  <a:endParaRPr lang="en-US" sz="1000" dirty="0">
                    <a:solidFill>
                      <a:srgbClr val="000000"/>
                    </a:solidFill>
                    <a:latin typeface="+mn-lt"/>
                  </a:endParaRPr>
                </a:p>
              </p:txBody>
            </p:sp>
            <p:sp>
              <p:nvSpPr>
                <p:cNvPr id="321" name="Freeform: Shape 320">
                  <a:extLst>
                    <a:ext uri="{FF2B5EF4-FFF2-40B4-BE49-F238E27FC236}">
                      <a16:creationId xmlns:a16="http://schemas.microsoft.com/office/drawing/2014/main" id="{CCD5943F-0AF1-466F-B157-8E23A4AFFD53}"/>
                    </a:ext>
                  </a:extLst>
                </p:cNvPr>
                <p:cNvSpPr/>
                <p:nvPr/>
              </p:nvSpPr>
              <p:spPr>
                <a:xfrm>
                  <a:off x="2554224" y="1945645"/>
                  <a:ext cx="421972" cy="210986"/>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solidFill>
                  <a:schemeClr val="accent3"/>
                </a:solidFill>
                <a:ln w="9525" cap="flat">
                  <a:noFill/>
                  <a:prstDash val="solid"/>
                  <a:miter/>
                </a:ln>
              </p:spPr>
              <p:txBody>
                <a:bodyPr rtlCol="0" anchor="ctr"/>
                <a:lstStyle/>
                <a:p>
                  <a:endParaRPr lang="en-US" sz="1000" dirty="0">
                    <a:solidFill>
                      <a:srgbClr val="000000"/>
                    </a:solidFill>
                    <a:latin typeface="+mn-lt"/>
                  </a:endParaRPr>
                </a:p>
              </p:txBody>
            </p:sp>
          </p:grpSp>
        </p:grpSp>
      </p:grpSp>
      <p:grpSp>
        <p:nvGrpSpPr>
          <p:cNvPr id="6" name="Group 5">
            <a:extLst>
              <a:ext uri="{FF2B5EF4-FFF2-40B4-BE49-F238E27FC236}">
                <a16:creationId xmlns:a16="http://schemas.microsoft.com/office/drawing/2014/main" id="{DA4A62C4-5F43-481C-A1EC-F4E311C301B4}"/>
              </a:ext>
            </a:extLst>
          </p:cNvPr>
          <p:cNvGrpSpPr/>
          <p:nvPr/>
        </p:nvGrpSpPr>
        <p:grpSpPr>
          <a:xfrm>
            <a:off x="617365" y="3600974"/>
            <a:ext cx="2321089" cy="822960"/>
            <a:chOff x="724341" y="3689919"/>
            <a:chExt cx="2321089" cy="822960"/>
          </a:xfrm>
        </p:grpSpPr>
        <p:grpSp>
          <p:nvGrpSpPr>
            <p:cNvPr id="52" name="Group 51">
              <a:extLst>
                <a:ext uri="{FF2B5EF4-FFF2-40B4-BE49-F238E27FC236}">
                  <a16:creationId xmlns:a16="http://schemas.microsoft.com/office/drawing/2014/main" id="{B56CCB40-DBD3-465A-9D3B-C59A2642808E}"/>
                </a:ext>
              </a:extLst>
            </p:cNvPr>
            <p:cNvGrpSpPr/>
            <p:nvPr/>
          </p:nvGrpSpPr>
          <p:grpSpPr>
            <a:xfrm>
              <a:off x="724341" y="3689919"/>
              <a:ext cx="2321089" cy="822960"/>
              <a:chOff x="570186" y="3318979"/>
              <a:chExt cx="2321089" cy="822960"/>
            </a:xfrm>
          </p:grpSpPr>
          <p:sp>
            <p:nvSpPr>
              <p:cNvPr id="11" name="TextBox 10">
                <a:extLst>
                  <a:ext uri="{FF2B5EF4-FFF2-40B4-BE49-F238E27FC236}">
                    <a16:creationId xmlns:a16="http://schemas.microsoft.com/office/drawing/2014/main" id="{F4AF652D-77E6-4753-AEE4-C8065634A215}"/>
                  </a:ext>
                </a:extLst>
              </p:cNvPr>
              <p:cNvSpPr txBox="1"/>
              <p:nvPr/>
            </p:nvSpPr>
            <p:spPr>
              <a:xfrm>
                <a:off x="1417320" y="3376516"/>
                <a:ext cx="1473955" cy="707886"/>
              </a:xfrm>
              <a:prstGeom prst="rect">
                <a:avLst/>
              </a:prstGeom>
              <a:noFill/>
            </p:spPr>
            <p:txBody>
              <a:bodyPr wrap="square" rtlCol="0" anchor="ctr">
                <a:spAutoFit/>
              </a:bodyPr>
              <a:lstStyle>
                <a:defPPr>
                  <a:defRPr lang="en-US"/>
                </a:defPPr>
                <a:lvl1pPr>
                  <a:defRPr sz="1400"/>
                </a:lvl1pPr>
              </a:lstStyle>
              <a:p>
                <a:r>
                  <a:rPr lang="en-US" sz="1000" b="1" dirty="0">
                    <a:latin typeface="+mn-lt"/>
                  </a:rPr>
                  <a:t>43% o</a:t>
                </a:r>
                <a:r>
                  <a:rPr lang="en-US" sz="1000" b="1" dirty="0">
                    <a:solidFill>
                      <a:srgbClr val="000000"/>
                    </a:solidFill>
                    <a:latin typeface="+mn-lt"/>
                  </a:rPr>
                  <a:t>f Massachusetts children </a:t>
                </a:r>
                <a:r>
                  <a:rPr lang="en-US" sz="1000" dirty="0">
                    <a:solidFill>
                      <a:srgbClr val="000000"/>
                    </a:solidFill>
                    <a:latin typeface="+mn-lt"/>
                  </a:rPr>
                  <a:t>are MassHealth members</a:t>
                </a:r>
              </a:p>
            </p:txBody>
          </p:sp>
          <p:grpSp>
            <p:nvGrpSpPr>
              <p:cNvPr id="51" name="Group 50">
                <a:extLst>
                  <a:ext uri="{FF2B5EF4-FFF2-40B4-BE49-F238E27FC236}">
                    <a16:creationId xmlns:a16="http://schemas.microsoft.com/office/drawing/2014/main" id="{84AECF46-BA1F-4D2D-A541-6BAF6283F58C}"/>
                  </a:ext>
                </a:extLst>
              </p:cNvPr>
              <p:cNvGrpSpPr/>
              <p:nvPr/>
            </p:nvGrpSpPr>
            <p:grpSpPr>
              <a:xfrm>
                <a:off x="570186" y="3318979"/>
                <a:ext cx="822960" cy="822960"/>
                <a:chOff x="570186" y="3318979"/>
                <a:chExt cx="822960" cy="822960"/>
              </a:xfrm>
            </p:grpSpPr>
            <p:grpSp>
              <p:nvGrpSpPr>
                <p:cNvPr id="33" name="Group 32">
                  <a:extLst>
                    <a:ext uri="{FF2B5EF4-FFF2-40B4-BE49-F238E27FC236}">
                      <a16:creationId xmlns:a16="http://schemas.microsoft.com/office/drawing/2014/main" id="{5E05357D-64C7-42F9-BD9C-56BE755377A8}"/>
                    </a:ext>
                  </a:extLst>
                </p:cNvPr>
                <p:cNvGrpSpPr/>
                <p:nvPr/>
              </p:nvGrpSpPr>
              <p:grpSpPr>
                <a:xfrm>
                  <a:off x="570186" y="3318979"/>
                  <a:ext cx="822960" cy="822960"/>
                  <a:chOff x="941832" y="3474720"/>
                  <a:chExt cx="822960" cy="822960"/>
                </a:xfrm>
              </p:grpSpPr>
              <p:sp>
                <p:nvSpPr>
                  <p:cNvPr id="90143" name="Oval 90142">
                    <a:extLst>
                      <a:ext uri="{FF2B5EF4-FFF2-40B4-BE49-F238E27FC236}">
                        <a16:creationId xmlns:a16="http://schemas.microsoft.com/office/drawing/2014/main" id="{132E29DB-FB98-4CDA-936B-68D9FC26DDF1}"/>
                      </a:ext>
                    </a:extLst>
                  </p:cNvPr>
                  <p:cNvSpPr>
                    <a:spLocks noChangeAspect="1"/>
                  </p:cNvSpPr>
                  <p:nvPr/>
                </p:nvSpPr>
                <p:spPr>
                  <a:xfrm>
                    <a:off x="941832" y="3474720"/>
                    <a:ext cx="822960" cy="82296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endParaRPr>
                  </a:p>
                </p:txBody>
              </p:sp>
              <p:sp>
                <p:nvSpPr>
                  <p:cNvPr id="32" name="Arc 31">
                    <a:extLst>
                      <a:ext uri="{FF2B5EF4-FFF2-40B4-BE49-F238E27FC236}">
                        <a16:creationId xmlns:a16="http://schemas.microsoft.com/office/drawing/2014/main" id="{9C96BFE3-BEA9-474D-B31C-A72468B99B28}"/>
                      </a:ext>
                    </a:extLst>
                  </p:cNvPr>
                  <p:cNvSpPr/>
                  <p:nvPr/>
                </p:nvSpPr>
                <p:spPr>
                  <a:xfrm>
                    <a:off x="941832" y="3474720"/>
                    <a:ext cx="822960" cy="822960"/>
                  </a:xfrm>
                  <a:prstGeom prst="arc">
                    <a:avLst>
                      <a:gd name="adj1" fmla="val 16580412"/>
                      <a:gd name="adj2" fmla="val 3300479"/>
                    </a:avLst>
                  </a:prstGeom>
                  <a:noFill/>
                  <a:ln w="762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rgbClr val="000000"/>
                      </a:solidFill>
                    </a:endParaRPr>
                  </a:p>
                </p:txBody>
              </p:sp>
            </p:grpSp>
            <p:grpSp>
              <p:nvGrpSpPr>
                <p:cNvPr id="42" name="Group 41">
                  <a:extLst>
                    <a:ext uri="{FF2B5EF4-FFF2-40B4-BE49-F238E27FC236}">
                      <a16:creationId xmlns:a16="http://schemas.microsoft.com/office/drawing/2014/main" id="{79A876E8-D9DF-468C-BBC5-41430493ED6D}"/>
                    </a:ext>
                  </a:extLst>
                </p:cNvPr>
                <p:cNvGrpSpPr>
                  <a:grpSpLocks noChangeAspect="1"/>
                </p:cNvGrpSpPr>
                <p:nvPr/>
              </p:nvGrpSpPr>
              <p:grpSpPr>
                <a:xfrm>
                  <a:off x="707343" y="3570432"/>
                  <a:ext cx="548639" cy="320039"/>
                  <a:chOff x="1878372" y="3528822"/>
                  <a:chExt cx="800100" cy="466725"/>
                </a:xfrm>
                <a:solidFill>
                  <a:schemeClr val="accent4"/>
                </a:solidFill>
              </p:grpSpPr>
              <p:sp>
                <p:nvSpPr>
                  <p:cNvPr id="37" name="Freeform: Shape 36">
                    <a:extLst>
                      <a:ext uri="{FF2B5EF4-FFF2-40B4-BE49-F238E27FC236}">
                        <a16:creationId xmlns:a16="http://schemas.microsoft.com/office/drawing/2014/main" id="{05A331F8-1544-4213-8E45-D42281CE46D8}"/>
                      </a:ext>
                    </a:extLst>
                  </p:cNvPr>
                  <p:cNvSpPr/>
                  <p:nvPr/>
                </p:nvSpPr>
                <p:spPr>
                  <a:xfrm>
                    <a:off x="2510219" y="3528822"/>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sz="1000" dirty="0">
                      <a:solidFill>
                        <a:srgbClr val="000000"/>
                      </a:solidFill>
                      <a:latin typeface="+mn-lt"/>
                    </a:endParaRPr>
                  </a:p>
                </p:txBody>
              </p:sp>
              <p:sp>
                <p:nvSpPr>
                  <p:cNvPr id="38" name="Freeform: Shape 37">
                    <a:extLst>
                      <a:ext uri="{FF2B5EF4-FFF2-40B4-BE49-F238E27FC236}">
                        <a16:creationId xmlns:a16="http://schemas.microsoft.com/office/drawing/2014/main" id="{6C5B53D6-EF43-41E5-94A1-6DB9A21C984B}"/>
                      </a:ext>
                    </a:extLst>
                  </p:cNvPr>
                  <p:cNvSpPr/>
                  <p:nvPr/>
                </p:nvSpPr>
                <p:spPr>
                  <a:xfrm>
                    <a:off x="1878372" y="3662172"/>
                    <a:ext cx="800100" cy="333375"/>
                  </a:xfrm>
                  <a:custGeom>
                    <a:avLst/>
                    <a:gdLst>
                      <a:gd name="connsiteX0" fmla="*/ 807107 w 800100"/>
                      <a:gd name="connsiteY0" fmla="*/ 153352 h 333375"/>
                      <a:gd name="connsiteX1" fmla="*/ 778532 w 800100"/>
                      <a:gd name="connsiteY1" fmla="*/ 66675 h 333375"/>
                      <a:gd name="connsiteX2" fmla="*/ 769007 w 800100"/>
                      <a:gd name="connsiteY2" fmla="*/ 39052 h 333375"/>
                      <a:gd name="connsiteX3" fmla="*/ 765197 w 800100"/>
                      <a:gd name="connsiteY3" fmla="*/ 31432 h 333375"/>
                      <a:gd name="connsiteX4" fmla="*/ 707094 w 800100"/>
                      <a:gd name="connsiteY4" fmla="*/ 952 h 333375"/>
                      <a:gd name="connsiteX5" fmla="*/ 688997 w 800100"/>
                      <a:gd name="connsiteY5" fmla="*/ 0 h 333375"/>
                      <a:gd name="connsiteX6" fmla="*/ 672804 w 800100"/>
                      <a:gd name="connsiteY6" fmla="*/ 952 h 333375"/>
                      <a:gd name="connsiteX7" fmla="*/ 614702 w 800100"/>
                      <a:gd name="connsiteY7" fmla="*/ 31432 h 333375"/>
                      <a:gd name="connsiteX8" fmla="*/ 610892 w 800100"/>
                      <a:gd name="connsiteY8" fmla="*/ 39052 h 333375"/>
                      <a:gd name="connsiteX9" fmla="*/ 601367 w 800100"/>
                      <a:gd name="connsiteY9" fmla="*/ 66675 h 333375"/>
                      <a:gd name="connsiteX10" fmla="*/ 594699 w 800100"/>
                      <a:gd name="connsiteY10" fmla="*/ 86677 h 333375"/>
                      <a:gd name="connsiteX11" fmla="*/ 587079 w 800100"/>
                      <a:gd name="connsiteY11" fmla="*/ 66675 h 333375"/>
                      <a:gd name="connsiteX12" fmla="*/ 577554 w 800100"/>
                      <a:gd name="connsiteY12" fmla="*/ 39052 h 333375"/>
                      <a:gd name="connsiteX13" fmla="*/ 573744 w 800100"/>
                      <a:gd name="connsiteY13" fmla="*/ 31432 h 333375"/>
                      <a:gd name="connsiteX14" fmla="*/ 515642 w 800100"/>
                      <a:gd name="connsiteY14" fmla="*/ 952 h 333375"/>
                      <a:gd name="connsiteX15" fmla="*/ 498497 w 800100"/>
                      <a:gd name="connsiteY15" fmla="*/ 0 h 333375"/>
                      <a:gd name="connsiteX16" fmla="*/ 482304 w 800100"/>
                      <a:gd name="connsiteY16" fmla="*/ 952 h 333375"/>
                      <a:gd name="connsiteX17" fmla="*/ 424202 w 800100"/>
                      <a:gd name="connsiteY17" fmla="*/ 31432 h 333375"/>
                      <a:gd name="connsiteX18" fmla="*/ 420392 w 800100"/>
                      <a:gd name="connsiteY18" fmla="*/ 39052 h 333375"/>
                      <a:gd name="connsiteX19" fmla="*/ 410867 w 800100"/>
                      <a:gd name="connsiteY19" fmla="*/ 66675 h 333375"/>
                      <a:gd name="connsiteX20" fmla="*/ 404199 w 800100"/>
                      <a:gd name="connsiteY20" fmla="*/ 86677 h 333375"/>
                      <a:gd name="connsiteX21" fmla="*/ 396579 w 800100"/>
                      <a:gd name="connsiteY21" fmla="*/ 66675 h 333375"/>
                      <a:gd name="connsiteX22" fmla="*/ 387054 w 800100"/>
                      <a:gd name="connsiteY22" fmla="*/ 39052 h 333375"/>
                      <a:gd name="connsiteX23" fmla="*/ 383244 w 800100"/>
                      <a:gd name="connsiteY23" fmla="*/ 31432 h 333375"/>
                      <a:gd name="connsiteX24" fmla="*/ 325142 w 800100"/>
                      <a:gd name="connsiteY24" fmla="*/ 952 h 333375"/>
                      <a:gd name="connsiteX25" fmla="*/ 307997 w 800100"/>
                      <a:gd name="connsiteY25" fmla="*/ 0 h 333375"/>
                      <a:gd name="connsiteX26" fmla="*/ 291804 w 800100"/>
                      <a:gd name="connsiteY26" fmla="*/ 952 h 333375"/>
                      <a:gd name="connsiteX27" fmla="*/ 233702 w 800100"/>
                      <a:gd name="connsiteY27" fmla="*/ 31432 h 333375"/>
                      <a:gd name="connsiteX28" fmla="*/ 229892 w 800100"/>
                      <a:gd name="connsiteY28" fmla="*/ 39052 h 333375"/>
                      <a:gd name="connsiteX29" fmla="*/ 220367 w 800100"/>
                      <a:gd name="connsiteY29" fmla="*/ 66675 h 333375"/>
                      <a:gd name="connsiteX30" fmla="*/ 213699 w 800100"/>
                      <a:gd name="connsiteY30" fmla="*/ 86677 h 333375"/>
                      <a:gd name="connsiteX31" fmla="*/ 206079 w 800100"/>
                      <a:gd name="connsiteY31" fmla="*/ 66675 h 333375"/>
                      <a:gd name="connsiteX32" fmla="*/ 196554 w 800100"/>
                      <a:gd name="connsiteY32" fmla="*/ 39052 h 333375"/>
                      <a:gd name="connsiteX33" fmla="*/ 192744 w 800100"/>
                      <a:gd name="connsiteY33" fmla="*/ 31432 h 333375"/>
                      <a:gd name="connsiteX34" fmla="*/ 134642 w 800100"/>
                      <a:gd name="connsiteY34" fmla="*/ 952 h 333375"/>
                      <a:gd name="connsiteX35" fmla="*/ 117497 w 800100"/>
                      <a:gd name="connsiteY35" fmla="*/ 0 h 333375"/>
                      <a:gd name="connsiteX36" fmla="*/ 101304 w 800100"/>
                      <a:gd name="connsiteY36" fmla="*/ 952 h 333375"/>
                      <a:gd name="connsiteX37" fmla="*/ 43202 w 800100"/>
                      <a:gd name="connsiteY37" fmla="*/ 31432 h 333375"/>
                      <a:gd name="connsiteX38" fmla="*/ 39392 w 800100"/>
                      <a:gd name="connsiteY38" fmla="*/ 39052 h 333375"/>
                      <a:gd name="connsiteX39" fmla="*/ 29867 w 800100"/>
                      <a:gd name="connsiteY39" fmla="*/ 66675 h 333375"/>
                      <a:gd name="connsiteX40" fmla="*/ 1292 w 800100"/>
                      <a:gd name="connsiteY40" fmla="*/ 153352 h 333375"/>
                      <a:gd name="connsiteX41" fmla="*/ 13674 w 800100"/>
                      <a:gd name="connsiteY41" fmla="*/ 183833 h 333375"/>
                      <a:gd name="connsiteX42" fmla="*/ 24152 w 800100"/>
                      <a:gd name="connsiteY42" fmla="*/ 185738 h 333375"/>
                      <a:gd name="connsiteX43" fmla="*/ 47012 w 800100"/>
                      <a:gd name="connsiteY43" fmla="*/ 169545 h 333375"/>
                      <a:gd name="connsiteX44" fmla="*/ 62252 w 800100"/>
                      <a:gd name="connsiteY44" fmla="*/ 122873 h 333375"/>
                      <a:gd name="connsiteX45" fmla="*/ 62252 w 800100"/>
                      <a:gd name="connsiteY45" fmla="*/ 170498 h 333375"/>
                      <a:gd name="connsiteX46" fmla="*/ 33677 w 800100"/>
                      <a:gd name="connsiteY46" fmla="*/ 246698 h 333375"/>
                      <a:gd name="connsiteX47" fmla="*/ 62252 w 800100"/>
                      <a:gd name="connsiteY47" fmla="*/ 246698 h 333375"/>
                      <a:gd name="connsiteX48" fmla="*/ 62252 w 800100"/>
                      <a:gd name="connsiteY48" fmla="*/ 332423 h 333375"/>
                      <a:gd name="connsiteX49" fmla="*/ 109877 w 800100"/>
                      <a:gd name="connsiteY49" fmla="*/ 332423 h 333375"/>
                      <a:gd name="connsiteX50" fmla="*/ 109877 w 800100"/>
                      <a:gd name="connsiteY50" fmla="*/ 246698 h 333375"/>
                      <a:gd name="connsiteX51" fmla="*/ 128927 w 800100"/>
                      <a:gd name="connsiteY51" fmla="*/ 246698 h 333375"/>
                      <a:gd name="connsiteX52" fmla="*/ 128927 w 800100"/>
                      <a:gd name="connsiteY52" fmla="*/ 332423 h 333375"/>
                      <a:gd name="connsiteX53" fmla="*/ 176552 w 800100"/>
                      <a:gd name="connsiteY53" fmla="*/ 332423 h 333375"/>
                      <a:gd name="connsiteX54" fmla="*/ 176552 w 800100"/>
                      <a:gd name="connsiteY54" fmla="*/ 246698 h 333375"/>
                      <a:gd name="connsiteX55" fmla="*/ 205127 w 800100"/>
                      <a:gd name="connsiteY55" fmla="*/ 246698 h 333375"/>
                      <a:gd name="connsiteX56" fmla="*/ 176552 w 800100"/>
                      <a:gd name="connsiteY56" fmla="*/ 168593 h 333375"/>
                      <a:gd name="connsiteX57" fmla="*/ 176552 w 800100"/>
                      <a:gd name="connsiteY57" fmla="*/ 121920 h 333375"/>
                      <a:gd name="connsiteX58" fmla="*/ 191792 w 800100"/>
                      <a:gd name="connsiteY58" fmla="*/ 168593 h 333375"/>
                      <a:gd name="connsiteX59" fmla="*/ 214652 w 800100"/>
                      <a:gd name="connsiteY59" fmla="*/ 184785 h 333375"/>
                      <a:gd name="connsiteX60" fmla="*/ 214652 w 800100"/>
                      <a:gd name="connsiteY60" fmla="*/ 184785 h 333375"/>
                      <a:gd name="connsiteX61" fmla="*/ 214652 w 800100"/>
                      <a:gd name="connsiteY61" fmla="*/ 184785 h 333375"/>
                      <a:gd name="connsiteX62" fmla="*/ 214652 w 800100"/>
                      <a:gd name="connsiteY62" fmla="*/ 184785 h 333375"/>
                      <a:gd name="connsiteX63" fmla="*/ 214652 w 800100"/>
                      <a:gd name="connsiteY63" fmla="*/ 184785 h 333375"/>
                      <a:gd name="connsiteX64" fmla="*/ 237512 w 800100"/>
                      <a:gd name="connsiteY64" fmla="*/ 168593 h 333375"/>
                      <a:gd name="connsiteX65" fmla="*/ 252752 w 800100"/>
                      <a:gd name="connsiteY65" fmla="*/ 121920 h 333375"/>
                      <a:gd name="connsiteX66" fmla="*/ 252752 w 800100"/>
                      <a:gd name="connsiteY66" fmla="*/ 333375 h 333375"/>
                      <a:gd name="connsiteX67" fmla="*/ 300377 w 800100"/>
                      <a:gd name="connsiteY67" fmla="*/ 333375 h 333375"/>
                      <a:gd name="connsiteX68" fmla="*/ 300377 w 800100"/>
                      <a:gd name="connsiteY68" fmla="*/ 190500 h 333375"/>
                      <a:gd name="connsiteX69" fmla="*/ 319427 w 800100"/>
                      <a:gd name="connsiteY69" fmla="*/ 190500 h 333375"/>
                      <a:gd name="connsiteX70" fmla="*/ 319427 w 800100"/>
                      <a:gd name="connsiteY70" fmla="*/ 333375 h 333375"/>
                      <a:gd name="connsiteX71" fmla="*/ 367052 w 800100"/>
                      <a:gd name="connsiteY71" fmla="*/ 333375 h 333375"/>
                      <a:gd name="connsiteX72" fmla="*/ 367052 w 800100"/>
                      <a:gd name="connsiteY72" fmla="*/ 122873 h 333375"/>
                      <a:gd name="connsiteX73" fmla="*/ 382292 w 800100"/>
                      <a:gd name="connsiteY73" fmla="*/ 169545 h 333375"/>
                      <a:gd name="connsiteX74" fmla="*/ 405152 w 800100"/>
                      <a:gd name="connsiteY74" fmla="*/ 185738 h 333375"/>
                      <a:gd name="connsiteX75" fmla="*/ 405152 w 800100"/>
                      <a:gd name="connsiteY75" fmla="*/ 185738 h 333375"/>
                      <a:gd name="connsiteX76" fmla="*/ 405152 w 800100"/>
                      <a:gd name="connsiteY76" fmla="*/ 185738 h 333375"/>
                      <a:gd name="connsiteX77" fmla="*/ 428012 w 800100"/>
                      <a:gd name="connsiteY77" fmla="*/ 169545 h 333375"/>
                      <a:gd name="connsiteX78" fmla="*/ 443252 w 800100"/>
                      <a:gd name="connsiteY78" fmla="*/ 122873 h 333375"/>
                      <a:gd name="connsiteX79" fmla="*/ 443252 w 800100"/>
                      <a:gd name="connsiteY79" fmla="*/ 169545 h 333375"/>
                      <a:gd name="connsiteX80" fmla="*/ 414677 w 800100"/>
                      <a:gd name="connsiteY80" fmla="*/ 247650 h 333375"/>
                      <a:gd name="connsiteX81" fmla="*/ 443252 w 800100"/>
                      <a:gd name="connsiteY81" fmla="*/ 247650 h 333375"/>
                      <a:gd name="connsiteX82" fmla="*/ 443252 w 800100"/>
                      <a:gd name="connsiteY82" fmla="*/ 333375 h 333375"/>
                      <a:gd name="connsiteX83" fmla="*/ 490877 w 800100"/>
                      <a:gd name="connsiteY83" fmla="*/ 333375 h 333375"/>
                      <a:gd name="connsiteX84" fmla="*/ 490877 w 800100"/>
                      <a:gd name="connsiteY84" fmla="*/ 247650 h 333375"/>
                      <a:gd name="connsiteX85" fmla="*/ 509927 w 800100"/>
                      <a:gd name="connsiteY85" fmla="*/ 247650 h 333375"/>
                      <a:gd name="connsiteX86" fmla="*/ 509927 w 800100"/>
                      <a:gd name="connsiteY86" fmla="*/ 333375 h 333375"/>
                      <a:gd name="connsiteX87" fmla="*/ 557552 w 800100"/>
                      <a:gd name="connsiteY87" fmla="*/ 333375 h 333375"/>
                      <a:gd name="connsiteX88" fmla="*/ 557552 w 800100"/>
                      <a:gd name="connsiteY88" fmla="*/ 247650 h 333375"/>
                      <a:gd name="connsiteX89" fmla="*/ 586127 w 800100"/>
                      <a:gd name="connsiteY89" fmla="*/ 247650 h 333375"/>
                      <a:gd name="connsiteX90" fmla="*/ 557552 w 800100"/>
                      <a:gd name="connsiteY90" fmla="*/ 171450 h 333375"/>
                      <a:gd name="connsiteX91" fmla="*/ 557552 w 800100"/>
                      <a:gd name="connsiteY91" fmla="*/ 123825 h 333375"/>
                      <a:gd name="connsiteX92" fmla="*/ 572792 w 800100"/>
                      <a:gd name="connsiteY92" fmla="*/ 170498 h 333375"/>
                      <a:gd name="connsiteX93" fmla="*/ 595652 w 800100"/>
                      <a:gd name="connsiteY93" fmla="*/ 186690 h 333375"/>
                      <a:gd name="connsiteX94" fmla="*/ 595652 w 800100"/>
                      <a:gd name="connsiteY94" fmla="*/ 186690 h 333375"/>
                      <a:gd name="connsiteX95" fmla="*/ 595652 w 800100"/>
                      <a:gd name="connsiteY95" fmla="*/ 186690 h 333375"/>
                      <a:gd name="connsiteX96" fmla="*/ 595652 w 800100"/>
                      <a:gd name="connsiteY96" fmla="*/ 186690 h 333375"/>
                      <a:gd name="connsiteX97" fmla="*/ 595652 w 800100"/>
                      <a:gd name="connsiteY97" fmla="*/ 186690 h 333375"/>
                      <a:gd name="connsiteX98" fmla="*/ 618512 w 800100"/>
                      <a:gd name="connsiteY98" fmla="*/ 170498 h 333375"/>
                      <a:gd name="connsiteX99" fmla="*/ 633752 w 800100"/>
                      <a:gd name="connsiteY99" fmla="*/ 123825 h 333375"/>
                      <a:gd name="connsiteX100" fmla="*/ 633752 w 800100"/>
                      <a:gd name="connsiteY100" fmla="*/ 333375 h 333375"/>
                      <a:gd name="connsiteX101" fmla="*/ 681377 w 800100"/>
                      <a:gd name="connsiteY101" fmla="*/ 333375 h 333375"/>
                      <a:gd name="connsiteX102" fmla="*/ 681377 w 800100"/>
                      <a:gd name="connsiteY102" fmla="*/ 190500 h 333375"/>
                      <a:gd name="connsiteX103" fmla="*/ 700427 w 800100"/>
                      <a:gd name="connsiteY103" fmla="*/ 190500 h 333375"/>
                      <a:gd name="connsiteX104" fmla="*/ 700427 w 800100"/>
                      <a:gd name="connsiteY104" fmla="*/ 333375 h 333375"/>
                      <a:gd name="connsiteX105" fmla="*/ 748052 w 800100"/>
                      <a:gd name="connsiteY105" fmla="*/ 333375 h 333375"/>
                      <a:gd name="connsiteX106" fmla="*/ 748052 w 800100"/>
                      <a:gd name="connsiteY106" fmla="*/ 122873 h 333375"/>
                      <a:gd name="connsiteX107" fmla="*/ 763292 w 800100"/>
                      <a:gd name="connsiteY107" fmla="*/ 169545 h 333375"/>
                      <a:gd name="connsiteX108" fmla="*/ 786152 w 800100"/>
                      <a:gd name="connsiteY108" fmla="*/ 185738 h 333375"/>
                      <a:gd name="connsiteX109" fmla="*/ 796629 w 800100"/>
                      <a:gd name="connsiteY109" fmla="*/ 183833 h 333375"/>
                      <a:gd name="connsiteX110" fmla="*/ 807107 w 800100"/>
                      <a:gd name="connsiteY110" fmla="*/ 15335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800100" h="333375">
                        <a:moveTo>
                          <a:pt x="807107" y="153352"/>
                        </a:moveTo>
                        <a:lnTo>
                          <a:pt x="778532" y="66675"/>
                        </a:lnTo>
                        <a:lnTo>
                          <a:pt x="769007" y="39052"/>
                        </a:lnTo>
                        <a:cubicBezTo>
                          <a:pt x="768054" y="36195"/>
                          <a:pt x="767102" y="34290"/>
                          <a:pt x="765197" y="31432"/>
                        </a:cubicBezTo>
                        <a:cubicBezTo>
                          <a:pt x="749957" y="15240"/>
                          <a:pt x="729954" y="4763"/>
                          <a:pt x="707094" y="952"/>
                        </a:cubicBezTo>
                        <a:cubicBezTo>
                          <a:pt x="700427" y="0"/>
                          <a:pt x="694712" y="0"/>
                          <a:pt x="688997" y="0"/>
                        </a:cubicBezTo>
                        <a:cubicBezTo>
                          <a:pt x="683282" y="0"/>
                          <a:pt x="677567" y="0"/>
                          <a:pt x="672804" y="952"/>
                        </a:cubicBezTo>
                        <a:cubicBezTo>
                          <a:pt x="649944" y="4763"/>
                          <a:pt x="629942" y="15240"/>
                          <a:pt x="614702" y="31432"/>
                        </a:cubicBezTo>
                        <a:cubicBezTo>
                          <a:pt x="612797" y="33338"/>
                          <a:pt x="610892" y="36195"/>
                          <a:pt x="610892" y="39052"/>
                        </a:cubicBezTo>
                        <a:lnTo>
                          <a:pt x="601367" y="66675"/>
                        </a:lnTo>
                        <a:lnTo>
                          <a:pt x="594699" y="86677"/>
                        </a:lnTo>
                        <a:lnTo>
                          <a:pt x="587079" y="66675"/>
                        </a:lnTo>
                        <a:lnTo>
                          <a:pt x="577554" y="39052"/>
                        </a:lnTo>
                        <a:cubicBezTo>
                          <a:pt x="576602" y="36195"/>
                          <a:pt x="575649" y="34290"/>
                          <a:pt x="573744" y="31432"/>
                        </a:cubicBezTo>
                        <a:cubicBezTo>
                          <a:pt x="558504" y="15240"/>
                          <a:pt x="538502" y="4763"/>
                          <a:pt x="515642" y="952"/>
                        </a:cubicBezTo>
                        <a:cubicBezTo>
                          <a:pt x="509927" y="0"/>
                          <a:pt x="504212" y="0"/>
                          <a:pt x="498497" y="0"/>
                        </a:cubicBezTo>
                        <a:cubicBezTo>
                          <a:pt x="492782" y="0"/>
                          <a:pt x="487067" y="0"/>
                          <a:pt x="482304" y="952"/>
                        </a:cubicBezTo>
                        <a:cubicBezTo>
                          <a:pt x="459444" y="4763"/>
                          <a:pt x="439442" y="15240"/>
                          <a:pt x="424202" y="31432"/>
                        </a:cubicBezTo>
                        <a:cubicBezTo>
                          <a:pt x="422297" y="33338"/>
                          <a:pt x="420392" y="36195"/>
                          <a:pt x="420392" y="39052"/>
                        </a:cubicBezTo>
                        <a:lnTo>
                          <a:pt x="410867" y="66675"/>
                        </a:lnTo>
                        <a:lnTo>
                          <a:pt x="404199" y="86677"/>
                        </a:lnTo>
                        <a:lnTo>
                          <a:pt x="396579" y="66675"/>
                        </a:lnTo>
                        <a:lnTo>
                          <a:pt x="387054" y="39052"/>
                        </a:lnTo>
                        <a:cubicBezTo>
                          <a:pt x="386102" y="36195"/>
                          <a:pt x="385149" y="34290"/>
                          <a:pt x="383244" y="31432"/>
                        </a:cubicBezTo>
                        <a:cubicBezTo>
                          <a:pt x="368004" y="15240"/>
                          <a:pt x="348002" y="4763"/>
                          <a:pt x="325142" y="952"/>
                        </a:cubicBezTo>
                        <a:cubicBezTo>
                          <a:pt x="319427" y="0"/>
                          <a:pt x="313712" y="0"/>
                          <a:pt x="307997" y="0"/>
                        </a:cubicBezTo>
                        <a:cubicBezTo>
                          <a:pt x="302282" y="0"/>
                          <a:pt x="296567" y="0"/>
                          <a:pt x="291804" y="952"/>
                        </a:cubicBezTo>
                        <a:cubicBezTo>
                          <a:pt x="268944" y="4763"/>
                          <a:pt x="248942" y="15240"/>
                          <a:pt x="233702" y="31432"/>
                        </a:cubicBezTo>
                        <a:cubicBezTo>
                          <a:pt x="231797" y="33338"/>
                          <a:pt x="229892" y="36195"/>
                          <a:pt x="229892" y="39052"/>
                        </a:cubicBezTo>
                        <a:lnTo>
                          <a:pt x="220367" y="66675"/>
                        </a:lnTo>
                        <a:lnTo>
                          <a:pt x="213699" y="86677"/>
                        </a:lnTo>
                        <a:lnTo>
                          <a:pt x="206079" y="66675"/>
                        </a:lnTo>
                        <a:lnTo>
                          <a:pt x="196554" y="39052"/>
                        </a:lnTo>
                        <a:cubicBezTo>
                          <a:pt x="195602" y="36195"/>
                          <a:pt x="194649" y="34290"/>
                          <a:pt x="192744" y="31432"/>
                        </a:cubicBezTo>
                        <a:cubicBezTo>
                          <a:pt x="177504" y="15240"/>
                          <a:pt x="157502" y="4763"/>
                          <a:pt x="134642" y="952"/>
                        </a:cubicBezTo>
                        <a:cubicBezTo>
                          <a:pt x="127974" y="0"/>
                          <a:pt x="123212" y="0"/>
                          <a:pt x="117497" y="0"/>
                        </a:cubicBezTo>
                        <a:cubicBezTo>
                          <a:pt x="111782" y="0"/>
                          <a:pt x="106067" y="0"/>
                          <a:pt x="101304" y="952"/>
                        </a:cubicBezTo>
                        <a:cubicBezTo>
                          <a:pt x="78444" y="4763"/>
                          <a:pt x="58442" y="15240"/>
                          <a:pt x="43202" y="31432"/>
                        </a:cubicBezTo>
                        <a:cubicBezTo>
                          <a:pt x="41297" y="33338"/>
                          <a:pt x="39392" y="36195"/>
                          <a:pt x="39392" y="39052"/>
                        </a:cubicBezTo>
                        <a:lnTo>
                          <a:pt x="29867" y="66675"/>
                        </a:lnTo>
                        <a:lnTo>
                          <a:pt x="1292" y="153352"/>
                        </a:lnTo>
                        <a:cubicBezTo>
                          <a:pt x="-2518" y="164783"/>
                          <a:pt x="2244" y="178118"/>
                          <a:pt x="13674" y="183833"/>
                        </a:cubicBezTo>
                        <a:cubicBezTo>
                          <a:pt x="17484" y="185738"/>
                          <a:pt x="20342" y="185738"/>
                          <a:pt x="24152" y="185738"/>
                        </a:cubicBezTo>
                        <a:cubicBezTo>
                          <a:pt x="33677" y="185738"/>
                          <a:pt x="43202" y="179070"/>
                          <a:pt x="47012" y="169545"/>
                        </a:cubicBezTo>
                        <a:lnTo>
                          <a:pt x="62252" y="122873"/>
                        </a:lnTo>
                        <a:lnTo>
                          <a:pt x="62252" y="170498"/>
                        </a:lnTo>
                        <a:lnTo>
                          <a:pt x="33677" y="246698"/>
                        </a:lnTo>
                        <a:lnTo>
                          <a:pt x="62252" y="246698"/>
                        </a:lnTo>
                        <a:lnTo>
                          <a:pt x="62252" y="332423"/>
                        </a:lnTo>
                        <a:lnTo>
                          <a:pt x="109877" y="332423"/>
                        </a:lnTo>
                        <a:lnTo>
                          <a:pt x="109877" y="246698"/>
                        </a:lnTo>
                        <a:lnTo>
                          <a:pt x="128927" y="246698"/>
                        </a:lnTo>
                        <a:lnTo>
                          <a:pt x="128927" y="332423"/>
                        </a:lnTo>
                        <a:lnTo>
                          <a:pt x="176552" y="332423"/>
                        </a:lnTo>
                        <a:lnTo>
                          <a:pt x="176552" y="246698"/>
                        </a:lnTo>
                        <a:lnTo>
                          <a:pt x="205127" y="246698"/>
                        </a:lnTo>
                        <a:lnTo>
                          <a:pt x="176552" y="168593"/>
                        </a:lnTo>
                        <a:lnTo>
                          <a:pt x="176552" y="121920"/>
                        </a:lnTo>
                        <a:lnTo>
                          <a:pt x="191792" y="168593"/>
                        </a:lnTo>
                        <a:cubicBezTo>
                          <a:pt x="194649" y="178118"/>
                          <a:pt x="204174" y="184785"/>
                          <a:pt x="214652" y="184785"/>
                        </a:cubicBezTo>
                        <a:cubicBezTo>
                          <a:pt x="214652" y="184785"/>
                          <a:pt x="214652" y="184785"/>
                          <a:pt x="214652" y="184785"/>
                        </a:cubicBezTo>
                        <a:cubicBezTo>
                          <a:pt x="214652" y="184785"/>
                          <a:pt x="214652" y="184785"/>
                          <a:pt x="214652" y="184785"/>
                        </a:cubicBezTo>
                        <a:lnTo>
                          <a:pt x="214652" y="184785"/>
                        </a:lnTo>
                        <a:lnTo>
                          <a:pt x="214652" y="184785"/>
                        </a:lnTo>
                        <a:cubicBezTo>
                          <a:pt x="224177" y="184785"/>
                          <a:pt x="233702" y="178118"/>
                          <a:pt x="237512" y="168593"/>
                        </a:cubicBezTo>
                        <a:lnTo>
                          <a:pt x="252752" y="121920"/>
                        </a:lnTo>
                        <a:lnTo>
                          <a:pt x="252752" y="333375"/>
                        </a:lnTo>
                        <a:lnTo>
                          <a:pt x="300377" y="333375"/>
                        </a:lnTo>
                        <a:lnTo>
                          <a:pt x="300377" y="190500"/>
                        </a:lnTo>
                        <a:lnTo>
                          <a:pt x="319427" y="190500"/>
                        </a:lnTo>
                        <a:lnTo>
                          <a:pt x="319427" y="333375"/>
                        </a:lnTo>
                        <a:lnTo>
                          <a:pt x="367052" y="333375"/>
                        </a:lnTo>
                        <a:lnTo>
                          <a:pt x="367052" y="122873"/>
                        </a:lnTo>
                        <a:lnTo>
                          <a:pt x="382292" y="169545"/>
                        </a:lnTo>
                        <a:cubicBezTo>
                          <a:pt x="386102" y="180023"/>
                          <a:pt x="394674" y="185738"/>
                          <a:pt x="405152" y="185738"/>
                        </a:cubicBezTo>
                        <a:lnTo>
                          <a:pt x="405152" y="185738"/>
                        </a:lnTo>
                        <a:cubicBezTo>
                          <a:pt x="405152" y="185738"/>
                          <a:pt x="405152" y="185738"/>
                          <a:pt x="405152" y="185738"/>
                        </a:cubicBezTo>
                        <a:cubicBezTo>
                          <a:pt x="414677" y="185738"/>
                          <a:pt x="424202" y="179070"/>
                          <a:pt x="428012" y="169545"/>
                        </a:cubicBezTo>
                        <a:lnTo>
                          <a:pt x="443252" y="122873"/>
                        </a:lnTo>
                        <a:lnTo>
                          <a:pt x="443252" y="169545"/>
                        </a:lnTo>
                        <a:lnTo>
                          <a:pt x="414677" y="247650"/>
                        </a:lnTo>
                        <a:lnTo>
                          <a:pt x="443252" y="247650"/>
                        </a:lnTo>
                        <a:lnTo>
                          <a:pt x="443252" y="333375"/>
                        </a:lnTo>
                        <a:lnTo>
                          <a:pt x="490877" y="333375"/>
                        </a:lnTo>
                        <a:lnTo>
                          <a:pt x="490877" y="247650"/>
                        </a:lnTo>
                        <a:lnTo>
                          <a:pt x="509927" y="247650"/>
                        </a:lnTo>
                        <a:lnTo>
                          <a:pt x="509927" y="333375"/>
                        </a:lnTo>
                        <a:lnTo>
                          <a:pt x="557552" y="333375"/>
                        </a:lnTo>
                        <a:lnTo>
                          <a:pt x="557552" y="247650"/>
                        </a:lnTo>
                        <a:lnTo>
                          <a:pt x="586127" y="247650"/>
                        </a:lnTo>
                        <a:lnTo>
                          <a:pt x="557552" y="171450"/>
                        </a:lnTo>
                        <a:lnTo>
                          <a:pt x="557552" y="123825"/>
                        </a:lnTo>
                        <a:lnTo>
                          <a:pt x="572792" y="170498"/>
                        </a:lnTo>
                        <a:cubicBezTo>
                          <a:pt x="575649" y="180023"/>
                          <a:pt x="585174" y="186690"/>
                          <a:pt x="595652" y="186690"/>
                        </a:cubicBezTo>
                        <a:cubicBezTo>
                          <a:pt x="595652" y="186690"/>
                          <a:pt x="595652" y="186690"/>
                          <a:pt x="595652" y="186690"/>
                        </a:cubicBezTo>
                        <a:cubicBezTo>
                          <a:pt x="595652" y="186690"/>
                          <a:pt x="595652" y="186690"/>
                          <a:pt x="595652" y="186690"/>
                        </a:cubicBezTo>
                        <a:cubicBezTo>
                          <a:pt x="595652" y="186690"/>
                          <a:pt x="595652" y="186690"/>
                          <a:pt x="595652" y="186690"/>
                        </a:cubicBezTo>
                        <a:cubicBezTo>
                          <a:pt x="595652" y="186690"/>
                          <a:pt x="595652" y="186690"/>
                          <a:pt x="595652" y="186690"/>
                        </a:cubicBezTo>
                        <a:cubicBezTo>
                          <a:pt x="605177" y="186690"/>
                          <a:pt x="614702" y="180023"/>
                          <a:pt x="618512" y="170498"/>
                        </a:cubicBezTo>
                        <a:lnTo>
                          <a:pt x="633752" y="123825"/>
                        </a:lnTo>
                        <a:lnTo>
                          <a:pt x="633752" y="333375"/>
                        </a:lnTo>
                        <a:lnTo>
                          <a:pt x="681377" y="333375"/>
                        </a:lnTo>
                        <a:lnTo>
                          <a:pt x="681377" y="190500"/>
                        </a:lnTo>
                        <a:lnTo>
                          <a:pt x="700427" y="190500"/>
                        </a:lnTo>
                        <a:lnTo>
                          <a:pt x="700427" y="333375"/>
                        </a:lnTo>
                        <a:lnTo>
                          <a:pt x="748052" y="333375"/>
                        </a:lnTo>
                        <a:lnTo>
                          <a:pt x="748052" y="122873"/>
                        </a:lnTo>
                        <a:lnTo>
                          <a:pt x="763292" y="169545"/>
                        </a:lnTo>
                        <a:cubicBezTo>
                          <a:pt x="766149" y="179070"/>
                          <a:pt x="775674" y="185738"/>
                          <a:pt x="786152" y="185738"/>
                        </a:cubicBezTo>
                        <a:cubicBezTo>
                          <a:pt x="789962" y="185738"/>
                          <a:pt x="792819" y="184785"/>
                          <a:pt x="796629" y="183833"/>
                        </a:cubicBezTo>
                        <a:cubicBezTo>
                          <a:pt x="806154" y="178118"/>
                          <a:pt x="810917" y="164783"/>
                          <a:pt x="807107" y="153352"/>
                        </a:cubicBezTo>
                        <a:close/>
                      </a:path>
                    </a:pathLst>
                  </a:custGeom>
                  <a:grpFill/>
                  <a:ln w="9525" cap="flat">
                    <a:noFill/>
                    <a:prstDash val="solid"/>
                    <a:miter/>
                  </a:ln>
                </p:spPr>
                <p:txBody>
                  <a:bodyPr rtlCol="0" anchor="ctr"/>
                  <a:lstStyle/>
                  <a:p>
                    <a:endParaRPr lang="en-US" sz="1000" dirty="0">
                      <a:solidFill>
                        <a:srgbClr val="000000"/>
                      </a:solidFill>
                      <a:latin typeface="+mn-lt"/>
                    </a:endParaRPr>
                  </a:p>
                </p:txBody>
              </p:sp>
              <p:sp>
                <p:nvSpPr>
                  <p:cNvPr id="39" name="Freeform: Shape 38">
                    <a:extLst>
                      <a:ext uri="{FF2B5EF4-FFF2-40B4-BE49-F238E27FC236}">
                        <a16:creationId xmlns:a16="http://schemas.microsoft.com/office/drawing/2014/main" id="{1CBF2F75-0334-403A-B9C1-DE6B2A1C8114}"/>
                      </a:ext>
                    </a:extLst>
                  </p:cNvPr>
                  <p:cNvSpPr/>
                  <p:nvPr/>
                </p:nvSpPr>
                <p:spPr>
                  <a:xfrm>
                    <a:off x="1938719" y="3528822"/>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sz="1000" dirty="0">
                      <a:solidFill>
                        <a:srgbClr val="000000"/>
                      </a:solidFill>
                      <a:latin typeface="+mn-lt"/>
                    </a:endParaRPr>
                  </a:p>
                </p:txBody>
              </p:sp>
              <p:sp>
                <p:nvSpPr>
                  <p:cNvPr id="40" name="Freeform: Shape 39">
                    <a:extLst>
                      <a:ext uri="{FF2B5EF4-FFF2-40B4-BE49-F238E27FC236}">
                        <a16:creationId xmlns:a16="http://schemas.microsoft.com/office/drawing/2014/main" id="{8D0BC1ED-325E-45F3-8206-98FBEA212473}"/>
                      </a:ext>
                    </a:extLst>
                  </p:cNvPr>
                  <p:cNvSpPr/>
                  <p:nvPr/>
                </p:nvSpPr>
                <p:spPr>
                  <a:xfrm>
                    <a:off x="2319719" y="3528822"/>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sz="1000" dirty="0">
                      <a:solidFill>
                        <a:srgbClr val="000000"/>
                      </a:solidFill>
                      <a:latin typeface="+mn-lt"/>
                    </a:endParaRPr>
                  </a:p>
                </p:txBody>
              </p:sp>
              <p:sp>
                <p:nvSpPr>
                  <p:cNvPr id="41" name="Freeform: Shape 40">
                    <a:extLst>
                      <a:ext uri="{FF2B5EF4-FFF2-40B4-BE49-F238E27FC236}">
                        <a16:creationId xmlns:a16="http://schemas.microsoft.com/office/drawing/2014/main" id="{E9386984-BB3D-4392-A170-64EEA746BF9A}"/>
                      </a:ext>
                    </a:extLst>
                  </p:cNvPr>
                  <p:cNvSpPr/>
                  <p:nvPr/>
                </p:nvSpPr>
                <p:spPr>
                  <a:xfrm>
                    <a:off x="2129219" y="3528822"/>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sz="1000" dirty="0">
                      <a:solidFill>
                        <a:srgbClr val="000000"/>
                      </a:solidFill>
                      <a:latin typeface="+mn-lt"/>
                    </a:endParaRPr>
                  </a:p>
                </p:txBody>
              </p:sp>
            </p:grpSp>
          </p:grpSp>
        </p:grpSp>
        <p:sp>
          <p:nvSpPr>
            <p:cNvPr id="271" name="Rectangle 270">
              <a:extLst>
                <a:ext uri="{FF2B5EF4-FFF2-40B4-BE49-F238E27FC236}">
                  <a16:creationId xmlns:a16="http://schemas.microsoft.com/office/drawing/2014/main" id="{90000B45-966E-4970-9CF6-3F50227D99FA}"/>
                </a:ext>
              </a:extLst>
            </p:cNvPr>
            <p:cNvSpPr/>
            <p:nvPr/>
          </p:nvSpPr>
          <p:spPr>
            <a:xfrm>
              <a:off x="850606" y="3912117"/>
              <a:ext cx="338328" cy="39340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endParaRPr>
            </a:p>
          </p:txBody>
        </p:sp>
      </p:grpSp>
      <p:sp>
        <p:nvSpPr>
          <p:cNvPr id="108" name="TextBox 107">
            <a:extLst>
              <a:ext uri="{FF2B5EF4-FFF2-40B4-BE49-F238E27FC236}">
                <a16:creationId xmlns:a16="http://schemas.microsoft.com/office/drawing/2014/main" id="{9B65DFB1-494A-4A3B-A38A-E90ADCD3BA0F}"/>
              </a:ext>
            </a:extLst>
          </p:cNvPr>
          <p:cNvSpPr txBox="1"/>
          <p:nvPr/>
        </p:nvSpPr>
        <p:spPr>
          <a:xfrm>
            <a:off x="4391895" y="4662304"/>
            <a:ext cx="1539409" cy="1323439"/>
          </a:xfrm>
          <a:prstGeom prst="rect">
            <a:avLst/>
          </a:prstGeom>
          <a:noFill/>
        </p:spPr>
        <p:txBody>
          <a:bodyPr wrap="square" rtlCol="0" anchor="ctr">
            <a:spAutoFit/>
          </a:bodyPr>
          <a:lstStyle>
            <a:defPPr>
              <a:defRPr lang="en-US"/>
            </a:defPPr>
            <a:lvl1pPr>
              <a:defRPr sz="1400"/>
            </a:lvl1pPr>
          </a:lstStyle>
          <a:p>
            <a:pPr fontAlgn="base">
              <a:spcBef>
                <a:spcPct val="0"/>
              </a:spcBef>
              <a:spcAft>
                <a:spcPct val="0"/>
              </a:spcAft>
            </a:pPr>
            <a:r>
              <a:rPr lang="en-US" sz="1000" dirty="0">
                <a:latin typeface="+mn-lt"/>
              </a:rPr>
              <a:t>MassHealth is an important source of </a:t>
            </a:r>
            <a:r>
              <a:rPr lang="en-US" sz="1000" b="1" dirty="0">
                <a:latin typeface="+mn-lt"/>
                <a:ea typeface="Source Sans Pro Semibold" panose="020B0603030403020204" pitchFamily="34" charset="0"/>
              </a:rPr>
              <a:t>revenue for providers </a:t>
            </a:r>
            <a:r>
              <a:rPr lang="en-US" sz="1000" dirty="0">
                <a:latin typeface="+mn-lt"/>
              </a:rPr>
              <a:t>— accounting for almost a fifth of hospital revenue and </a:t>
            </a:r>
            <a:r>
              <a:rPr lang="en-US" sz="1000" b="1" dirty="0">
                <a:latin typeface="+mn-lt"/>
              </a:rPr>
              <a:t>over half of nursing facility revenue</a:t>
            </a:r>
            <a:endParaRPr lang="en-US" sz="1000" dirty="0">
              <a:latin typeface="+mn-lt"/>
            </a:endParaRPr>
          </a:p>
        </p:txBody>
      </p:sp>
      <p:grpSp>
        <p:nvGrpSpPr>
          <p:cNvPr id="90144" name="Group 90143">
            <a:extLst>
              <a:ext uri="{FF2B5EF4-FFF2-40B4-BE49-F238E27FC236}">
                <a16:creationId xmlns:a16="http://schemas.microsoft.com/office/drawing/2014/main" id="{7AD371F4-9B0E-D515-0259-4601A02206DD}"/>
              </a:ext>
            </a:extLst>
          </p:cNvPr>
          <p:cNvGrpSpPr/>
          <p:nvPr/>
        </p:nvGrpSpPr>
        <p:grpSpPr>
          <a:xfrm>
            <a:off x="3403948" y="1911758"/>
            <a:ext cx="2336104" cy="1137140"/>
            <a:chOff x="3403948" y="1941738"/>
            <a:chExt cx="2336104" cy="1137140"/>
          </a:xfrm>
        </p:grpSpPr>
        <p:sp>
          <p:nvSpPr>
            <p:cNvPr id="23" name="TextBox 22">
              <a:extLst>
                <a:ext uri="{FF2B5EF4-FFF2-40B4-BE49-F238E27FC236}">
                  <a16:creationId xmlns:a16="http://schemas.microsoft.com/office/drawing/2014/main" id="{7A08C9A1-98F2-4705-9DBB-BD693C5C9FB6}"/>
                </a:ext>
              </a:extLst>
            </p:cNvPr>
            <p:cNvSpPr txBox="1"/>
            <p:nvPr/>
          </p:nvSpPr>
          <p:spPr>
            <a:xfrm>
              <a:off x="3403948" y="2524880"/>
              <a:ext cx="2336104" cy="553998"/>
            </a:xfrm>
            <a:prstGeom prst="rect">
              <a:avLst/>
            </a:prstGeom>
            <a:noFill/>
          </p:spPr>
          <p:txBody>
            <a:bodyPr wrap="square" rtlCol="0" anchor="ctr">
              <a:spAutoFit/>
            </a:bodyPr>
            <a:lstStyle>
              <a:defPPr>
                <a:defRPr lang="en-US"/>
              </a:defPPr>
              <a:lvl1pPr algn="ctr">
                <a:defRPr sz="1400"/>
              </a:lvl1pPr>
            </a:lstStyle>
            <a:p>
              <a:r>
                <a:rPr lang="en-US" sz="1000" dirty="0">
                  <a:solidFill>
                    <a:srgbClr val="000000"/>
                  </a:solidFill>
                  <a:latin typeface="+mn-lt"/>
                </a:rPr>
                <a:t>Every dollar of MassHealth spending is </a:t>
              </a:r>
              <a:r>
                <a:rPr lang="en-US" sz="1000" b="1" dirty="0">
                  <a:solidFill>
                    <a:srgbClr val="000000"/>
                  </a:solidFill>
                  <a:latin typeface="+mn-lt"/>
                </a:rPr>
                <a:t>reimbursed by at least 50 cents </a:t>
              </a:r>
              <a:r>
                <a:rPr lang="en-US" sz="1000" dirty="0">
                  <a:solidFill>
                    <a:srgbClr val="000000"/>
                  </a:solidFill>
                  <a:latin typeface="+mn-lt"/>
                </a:rPr>
                <a:t>of federal revenue</a:t>
              </a:r>
              <a:endParaRPr lang="en-US" sz="1000" b="1" dirty="0">
                <a:solidFill>
                  <a:srgbClr val="000000"/>
                </a:solidFill>
                <a:latin typeface="+mn-lt"/>
              </a:endParaRPr>
            </a:p>
          </p:txBody>
        </p:sp>
        <p:sp>
          <p:nvSpPr>
            <p:cNvPr id="90270" name="Freeform 5">
              <a:extLst>
                <a:ext uri="{FF2B5EF4-FFF2-40B4-BE49-F238E27FC236}">
                  <a16:creationId xmlns:a16="http://schemas.microsoft.com/office/drawing/2014/main" id="{427A1913-6F87-4B02-8F50-A780107627FD}"/>
                </a:ext>
              </a:extLst>
            </p:cNvPr>
            <p:cNvSpPr>
              <a:spLocks noChangeAspect="1"/>
            </p:cNvSpPr>
            <p:nvPr/>
          </p:nvSpPr>
          <p:spPr bwMode="auto">
            <a:xfrm>
              <a:off x="3594137" y="2018825"/>
              <a:ext cx="659182" cy="345669"/>
            </a:xfrm>
            <a:custGeom>
              <a:avLst/>
              <a:gdLst>
                <a:gd name="T0" fmla="*/ 423 w 656"/>
                <a:gd name="T1" fmla="*/ 0 h 344"/>
                <a:gd name="T2" fmla="*/ 456 w 656"/>
                <a:gd name="T3" fmla="*/ 128 h 344"/>
                <a:gd name="T4" fmla="*/ 550 w 656"/>
                <a:gd name="T5" fmla="*/ 237 h 344"/>
                <a:gd name="T6" fmla="*/ 626 w 656"/>
                <a:gd name="T7" fmla="*/ 221 h 344"/>
                <a:gd name="T8" fmla="*/ 580 w 656"/>
                <a:gd name="T9" fmla="*/ 139 h 344"/>
                <a:gd name="T10" fmla="*/ 650 w 656"/>
                <a:gd name="T11" fmla="*/ 177 h 344"/>
                <a:gd name="T12" fmla="*/ 656 w 656"/>
                <a:gd name="T13" fmla="*/ 248 h 344"/>
                <a:gd name="T14" fmla="*/ 548 w 656"/>
                <a:gd name="T15" fmla="*/ 322 h 344"/>
                <a:gd name="T16" fmla="*/ 461 w 656"/>
                <a:gd name="T17" fmla="*/ 344 h 344"/>
                <a:gd name="T18" fmla="*/ 445 w 656"/>
                <a:gd name="T19" fmla="*/ 308 h 344"/>
                <a:gd name="T20" fmla="*/ 410 w 656"/>
                <a:gd name="T21" fmla="*/ 289 h 344"/>
                <a:gd name="T22" fmla="*/ 380 w 656"/>
                <a:gd name="T23" fmla="*/ 229 h 344"/>
                <a:gd name="T24" fmla="*/ 305 w 656"/>
                <a:gd name="T25" fmla="*/ 254 h 344"/>
                <a:gd name="T26" fmla="*/ 140 w 656"/>
                <a:gd name="T27" fmla="*/ 292 h 344"/>
                <a:gd name="T28" fmla="*/ 2 w 656"/>
                <a:gd name="T29" fmla="*/ 322 h 344"/>
                <a:gd name="T30" fmla="*/ 0 w 656"/>
                <a:gd name="T31" fmla="*/ 147 h 344"/>
                <a:gd name="T32" fmla="*/ 146 w 656"/>
                <a:gd name="T33" fmla="*/ 112 h 344"/>
                <a:gd name="T34" fmla="*/ 356 w 656"/>
                <a:gd name="T35" fmla="*/ 57 h 344"/>
                <a:gd name="T36" fmla="*/ 367 w 656"/>
                <a:gd name="T37" fmla="*/ 27 h 344"/>
                <a:gd name="T38" fmla="*/ 399 w 656"/>
                <a:gd name="T39" fmla="*/ 3 h 344"/>
                <a:gd name="T40" fmla="*/ 423 w 656"/>
                <a:gd name="T41"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6" h="344">
                  <a:moveTo>
                    <a:pt x="423" y="0"/>
                  </a:moveTo>
                  <a:lnTo>
                    <a:pt x="456" y="128"/>
                  </a:lnTo>
                  <a:lnTo>
                    <a:pt x="550" y="237"/>
                  </a:lnTo>
                  <a:lnTo>
                    <a:pt x="626" y="221"/>
                  </a:lnTo>
                  <a:lnTo>
                    <a:pt x="580" y="139"/>
                  </a:lnTo>
                  <a:lnTo>
                    <a:pt x="650" y="177"/>
                  </a:lnTo>
                  <a:lnTo>
                    <a:pt x="656" y="248"/>
                  </a:lnTo>
                  <a:lnTo>
                    <a:pt x="548" y="322"/>
                  </a:lnTo>
                  <a:lnTo>
                    <a:pt x="461" y="344"/>
                  </a:lnTo>
                  <a:lnTo>
                    <a:pt x="445" y="308"/>
                  </a:lnTo>
                  <a:lnTo>
                    <a:pt x="410" y="289"/>
                  </a:lnTo>
                  <a:lnTo>
                    <a:pt x="380" y="229"/>
                  </a:lnTo>
                  <a:lnTo>
                    <a:pt x="305" y="254"/>
                  </a:lnTo>
                  <a:lnTo>
                    <a:pt x="140" y="292"/>
                  </a:lnTo>
                  <a:lnTo>
                    <a:pt x="2" y="322"/>
                  </a:lnTo>
                  <a:lnTo>
                    <a:pt x="0" y="147"/>
                  </a:lnTo>
                  <a:lnTo>
                    <a:pt x="146" y="112"/>
                  </a:lnTo>
                  <a:lnTo>
                    <a:pt x="356" y="57"/>
                  </a:lnTo>
                  <a:lnTo>
                    <a:pt x="367" y="27"/>
                  </a:lnTo>
                  <a:lnTo>
                    <a:pt x="399" y="3"/>
                  </a:lnTo>
                  <a:lnTo>
                    <a:pt x="423" y="0"/>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000" dirty="0">
                <a:solidFill>
                  <a:srgbClr val="000000"/>
                </a:solidFill>
                <a:latin typeface="+mn-lt"/>
              </a:endParaRPr>
            </a:p>
          </p:txBody>
        </p:sp>
        <p:cxnSp>
          <p:nvCxnSpPr>
            <p:cNvPr id="255" name="Straight Arrow Connector 254">
              <a:extLst>
                <a:ext uri="{FF2B5EF4-FFF2-40B4-BE49-F238E27FC236}">
                  <a16:creationId xmlns:a16="http://schemas.microsoft.com/office/drawing/2014/main" id="{DBA7E16F-4555-4809-B98F-FFE56437011F}"/>
                </a:ext>
              </a:extLst>
            </p:cNvPr>
            <p:cNvCxnSpPr>
              <a:cxnSpLocks/>
            </p:cNvCxnSpPr>
            <p:nvPr/>
          </p:nvCxnSpPr>
          <p:spPr>
            <a:xfrm>
              <a:off x="4397521" y="2191659"/>
              <a:ext cx="348959" cy="0"/>
            </a:xfrm>
            <a:prstGeom prst="straightConnector1">
              <a:avLst/>
            </a:prstGeom>
            <a:ln w="38100" cap="rnd">
              <a:solidFill>
                <a:schemeClr val="accent2"/>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nvGrpSpPr>
            <p:cNvPr id="90117" name="Group 90116">
              <a:extLst>
                <a:ext uri="{FF2B5EF4-FFF2-40B4-BE49-F238E27FC236}">
                  <a16:creationId xmlns:a16="http://schemas.microsoft.com/office/drawing/2014/main" id="{C950D0CC-33C1-4388-14DA-9BE928F9689A}"/>
                </a:ext>
              </a:extLst>
            </p:cNvPr>
            <p:cNvGrpSpPr/>
            <p:nvPr/>
          </p:nvGrpSpPr>
          <p:grpSpPr>
            <a:xfrm>
              <a:off x="4883640" y="1941738"/>
              <a:ext cx="401954" cy="499843"/>
              <a:chOff x="-1913105" y="1000896"/>
              <a:chExt cx="640080" cy="795960"/>
            </a:xfrm>
          </p:grpSpPr>
          <p:grpSp>
            <p:nvGrpSpPr>
              <p:cNvPr id="49" name="Group 48">
                <a:extLst>
                  <a:ext uri="{FF2B5EF4-FFF2-40B4-BE49-F238E27FC236}">
                    <a16:creationId xmlns:a16="http://schemas.microsoft.com/office/drawing/2014/main" id="{0141587E-5DEB-9E73-9478-B683FB7A58FB}"/>
                  </a:ext>
                </a:extLst>
              </p:cNvPr>
              <p:cNvGrpSpPr/>
              <p:nvPr/>
            </p:nvGrpSpPr>
            <p:grpSpPr>
              <a:xfrm>
                <a:off x="-1598699" y="1000896"/>
                <a:ext cx="124976" cy="178983"/>
                <a:chOff x="-1604667" y="2565474"/>
                <a:chExt cx="533400" cy="763904"/>
              </a:xfrm>
            </p:grpSpPr>
            <p:sp>
              <p:nvSpPr>
                <p:cNvPr id="45" name="Freeform 44">
                  <a:extLst>
                    <a:ext uri="{FF2B5EF4-FFF2-40B4-BE49-F238E27FC236}">
                      <a16:creationId xmlns:a16="http://schemas.microsoft.com/office/drawing/2014/main" id="{BA1C91FF-79EE-31BF-1EAC-1160C30077AB}"/>
                    </a:ext>
                  </a:extLst>
                </p:cNvPr>
                <p:cNvSpPr/>
                <p:nvPr/>
              </p:nvSpPr>
              <p:spPr>
                <a:xfrm>
                  <a:off x="-1604667" y="2567379"/>
                  <a:ext cx="57150"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chemeClr val="accent6"/>
                </a:solidFill>
                <a:ln w="9525" cap="flat">
                  <a:noFill/>
                  <a:prstDash val="solid"/>
                  <a:miter/>
                </a:ln>
              </p:spPr>
              <p:txBody>
                <a:bodyPr rtlCol="0" anchor="ctr"/>
                <a:lstStyle/>
                <a:p>
                  <a:endParaRPr lang="en-US" dirty="0">
                    <a:latin typeface="+mn-lt"/>
                  </a:endParaRPr>
                </a:p>
              </p:txBody>
            </p:sp>
            <p:sp>
              <p:nvSpPr>
                <p:cNvPr id="47" name="Freeform 46">
                  <a:extLst>
                    <a:ext uri="{FF2B5EF4-FFF2-40B4-BE49-F238E27FC236}">
                      <a16:creationId xmlns:a16="http://schemas.microsoft.com/office/drawing/2014/main" id="{D9D6F175-2C38-C84E-5ACB-5BDBE7C2A32E}"/>
                    </a:ext>
                  </a:extLst>
                </p:cNvPr>
                <p:cNvSpPr/>
                <p:nvPr/>
              </p:nvSpPr>
              <p:spPr>
                <a:xfrm>
                  <a:off x="-1509417" y="2565474"/>
                  <a:ext cx="438150"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chemeClr val="accent6"/>
                </a:solidFill>
                <a:ln w="9525" cap="flat">
                  <a:noFill/>
                  <a:prstDash val="solid"/>
                  <a:miter/>
                </a:ln>
              </p:spPr>
              <p:txBody>
                <a:bodyPr rtlCol="0" anchor="ctr"/>
                <a:lstStyle/>
                <a:p>
                  <a:endParaRPr lang="en-US" dirty="0">
                    <a:latin typeface="+mn-lt"/>
                  </a:endParaRPr>
                </a:p>
              </p:txBody>
            </p:sp>
          </p:grpSp>
          <p:sp>
            <p:nvSpPr>
              <p:cNvPr id="53" name="Arc 52">
                <a:extLst>
                  <a:ext uri="{FF2B5EF4-FFF2-40B4-BE49-F238E27FC236}">
                    <a16:creationId xmlns:a16="http://schemas.microsoft.com/office/drawing/2014/main" id="{A8C4634C-1899-C40D-0C0C-236655A40550}"/>
                  </a:ext>
                </a:extLst>
              </p:cNvPr>
              <p:cNvSpPr/>
              <p:nvPr/>
            </p:nvSpPr>
            <p:spPr>
              <a:xfrm>
                <a:off x="-1836729" y="1136713"/>
                <a:ext cx="487328" cy="417132"/>
              </a:xfrm>
              <a:prstGeom prst="arc">
                <a:avLst>
                  <a:gd name="adj1" fmla="val 10781517"/>
                  <a:gd name="adj2" fmla="val 0"/>
                </a:avLst>
              </a:prstGeom>
              <a:solidFill>
                <a:schemeClr val="accent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Rounded Rectangle 53">
                <a:extLst>
                  <a:ext uri="{FF2B5EF4-FFF2-40B4-BE49-F238E27FC236}">
                    <a16:creationId xmlns:a16="http://schemas.microsoft.com/office/drawing/2014/main" id="{6D152C2E-0741-5215-C64F-6670AF04943B}"/>
                  </a:ext>
                </a:extLst>
              </p:cNvPr>
              <p:cNvSpPr/>
              <p:nvPr/>
            </p:nvSpPr>
            <p:spPr>
              <a:xfrm>
                <a:off x="-1871697" y="1359427"/>
                <a:ext cx="557265" cy="67969"/>
              </a:xfrm>
              <a:prstGeom prst="roundRect">
                <a:avLst>
                  <a:gd name="adj" fmla="val 39923"/>
                </a:avLst>
              </a:prstGeom>
              <a:solidFill>
                <a:schemeClr val="accent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nvGrpSpPr>
              <p:cNvPr id="90116" name="Group 90115">
                <a:extLst>
                  <a:ext uri="{FF2B5EF4-FFF2-40B4-BE49-F238E27FC236}">
                    <a16:creationId xmlns:a16="http://schemas.microsoft.com/office/drawing/2014/main" id="{C2CF0DC1-F3AE-9DA8-A0F2-834A337D82D7}"/>
                  </a:ext>
                </a:extLst>
              </p:cNvPr>
              <p:cNvGrpSpPr/>
              <p:nvPr/>
            </p:nvGrpSpPr>
            <p:grpSpPr>
              <a:xfrm>
                <a:off x="-1836729" y="1422735"/>
                <a:ext cx="487328" cy="283221"/>
                <a:chOff x="-1842363" y="1422735"/>
                <a:chExt cx="487328" cy="283221"/>
              </a:xfrm>
            </p:grpSpPr>
            <p:sp>
              <p:nvSpPr>
                <p:cNvPr id="55" name="Rectangle 54">
                  <a:extLst>
                    <a:ext uri="{FF2B5EF4-FFF2-40B4-BE49-F238E27FC236}">
                      <a16:creationId xmlns:a16="http://schemas.microsoft.com/office/drawing/2014/main" id="{6A0342B4-185F-B689-61B9-95467EAF1A35}"/>
                    </a:ext>
                  </a:extLst>
                </p:cNvPr>
                <p:cNvSpPr/>
                <p:nvPr/>
              </p:nvSpPr>
              <p:spPr>
                <a:xfrm>
                  <a:off x="-1842363" y="1422735"/>
                  <a:ext cx="64008" cy="283221"/>
                </a:xfrm>
                <a:prstGeom prst="rect">
                  <a:avLst/>
                </a:prstGeom>
                <a:solidFill>
                  <a:schemeClr val="accent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6" name="Rectangle 55">
                  <a:extLst>
                    <a:ext uri="{FF2B5EF4-FFF2-40B4-BE49-F238E27FC236}">
                      <a16:creationId xmlns:a16="http://schemas.microsoft.com/office/drawing/2014/main" id="{D588B3AE-2E0B-25AD-CC59-78C3E204DE32}"/>
                    </a:ext>
                  </a:extLst>
                </p:cNvPr>
                <p:cNvSpPr/>
                <p:nvPr/>
              </p:nvSpPr>
              <p:spPr>
                <a:xfrm>
                  <a:off x="-1736533" y="1422735"/>
                  <a:ext cx="64008" cy="283221"/>
                </a:xfrm>
                <a:prstGeom prst="rect">
                  <a:avLst/>
                </a:prstGeom>
                <a:solidFill>
                  <a:schemeClr val="accent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7" name="Rectangle 56">
                  <a:extLst>
                    <a:ext uri="{FF2B5EF4-FFF2-40B4-BE49-F238E27FC236}">
                      <a16:creationId xmlns:a16="http://schemas.microsoft.com/office/drawing/2014/main" id="{BF4B0933-61A2-48B6-E085-CA04BC48385C}"/>
                    </a:ext>
                  </a:extLst>
                </p:cNvPr>
                <p:cNvSpPr/>
                <p:nvPr/>
              </p:nvSpPr>
              <p:spPr>
                <a:xfrm>
                  <a:off x="-1630703" y="1422735"/>
                  <a:ext cx="64008" cy="283221"/>
                </a:xfrm>
                <a:prstGeom prst="rect">
                  <a:avLst/>
                </a:prstGeom>
                <a:solidFill>
                  <a:schemeClr val="accent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8" name="Rectangle 57">
                  <a:extLst>
                    <a:ext uri="{FF2B5EF4-FFF2-40B4-BE49-F238E27FC236}">
                      <a16:creationId xmlns:a16="http://schemas.microsoft.com/office/drawing/2014/main" id="{8C6B70CD-C517-6EAC-9989-616F9D203852}"/>
                    </a:ext>
                  </a:extLst>
                </p:cNvPr>
                <p:cNvSpPr/>
                <p:nvPr/>
              </p:nvSpPr>
              <p:spPr>
                <a:xfrm>
                  <a:off x="-1524873" y="1422735"/>
                  <a:ext cx="64008" cy="283221"/>
                </a:xfrm>
                <a:prstGeom prst="rect">
                  <a:avLst/>
                </a:prstGeom>
                <a:solidFill>
                  <a:schemeClr val="accent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1" name="Rectangle 60">
                  <a:extLst>
                    <a:ext uri="{FF2B5EF4-FFF2-40B4-BE49-F238E27FC236}">
                      <a16:creationId xmlns:a16="http://schemas.microsoft.com/office/drawing/2014/main" id="{FF7D53A3-0DB9-BBB1-8E8C-905DAB13B063}"/>
                    </a:ext>
                  </a:extLst>
                </p:cNvPr>
                <p:cNvSpPr/>
                <p:nvPr/>
              </p:nvSpPr>
              <p:spPr>
                <a:xfrm>
                  <a:off x="-1419043" y="1422735"/>
                  <a:ext cx="64008" cy="283221"/>
                </a:xfrm>
                <a:prstGeom prst="rect">
                  <a:avLst/>
                </a:prstGeom>
                <a:solidFill>
                  <a:schemeClr val="accent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63" name="Rounded Rectangle 62">
                <a:extLst>
                  <a:ext uri="{FF2B5EF4-FFF2-40B4-BE49-F238E27FC236}">
                    <a16:creationId xmlns:a16="http://schemas.microsoft.com/office/drawing/2014/main" id="{DDD39D34-9EC0-BCC7-FEEE-3213DE8A5910}"/>
                  </a:ext>
                </a:extLst>
              </p:cNvPr>
              <p:cNvSpPr/>
              <p:nvPr/>
            </p:nvSpPr>
            <p:spPr>
              <a:xfrm>
                <a:off x="-1871697" y="1669207"/>
                <a:ext cx="557265" cy="67969"/>
              </a:xfrm>
              <a:prstGeom prst="roundRect">
                <a:avLst>
                  <a:gd name="adj" fmla="val 39923"/>
                </a:avLst>
              </a:prstGeom>
              <a:solidFill>
                <a:schemeClr val="accent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90115" name="Rounded Rectangle 90114">
                <a:extLst>
                  <a:ext uri="{FF2B5EF4-FFF2-40B4-BE49-F238E27FC236}">
                    <a16:creationId xmlns:a16="http://schemas.microsoft.com/office/drawing/2014/main" id="{0919296F-62CF-F3CF-49DC-A660A87DF9D0}"/>
                  </a:ext>
                </a:extLst>
              </p:cNvPr>
              <p:cNvSpPr/>
              <p:nvPr/>
            </p:nvSpPr>
            <p:spPr>
              <a:xfrm>
                <a:off x="-1913105" y="1728887"/>
                <a:ext cx="640080" cy="67969"/>
              </a:xfrm>
              <a:prstGeom prst="roundRect">
                <a:avLst>
                  <a:gd name="adj" fmla="val 39923"/>
                </a:avLst>
              </a:prstGeom>
              <a:solidFill>
                <a:schemeClr val="accent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grpSp>
      </p:grpSp>
      <p:sp>
        <p:nvSpPr>
          <p:cNvPr id="90126" name="Rectangle 90125">
            <a:extLst>
              <a:ext uri="{FF2B5EF4-FFF2-40B4-BE49-F238E27FC236}">
                <a16:creationId xmlns:a16="http://schemas.microsoft.com/office/drawing/2014/main" id="{879D91AD-411A-ADCD-1877-DB4A738D0207}"/>
              </a:ext>
            </a:extLst>
          </p:cNvPr>
          <p:cNvSpPr/>
          <p:nvPr/>
        </p:nvSpPr>
        <p:spPr>
          <a:xfrm>
            <a:off x="457199" y="6184691"/>
            <a:ext cx="8229599" cy="200055"/>
          </a:xfrm>
          <a:prstGeom prst="rect">
            <a:avLst/>
          </a:prstGeom>
        </p:spPr>
        <p:txBody>
          <a:bodyPr wrap="square" lIns="0" rIns="0" anchor="b" anchorCtr="0">
            <a:spAutoFit/>
          </a:bodyPr>
          <a:lstStyle/>
          <a:p>
            <a:r>
              <a:rPr lang="en-US" sz="700" baseline="30000" dirty="0">
                <a:latin typeface="+mn-lt"/>
              </a:rPr>
              <a:t>*</a:t>
            </a:r>
            <a:r>
              <a:rPr lang="en-US" sz="700" dirty="0">
                <a:latin typeface="+mn-lt"/>
              </a:rPr>
              <a:t>State Fiscal Year (SFY) 2020 starts 7/1/2019 and ends on 6/30/2020. SFY 2021 starts on 7/1/2020 and ends on 6/30/2021. </a:t>
            </a:r>
          </a:p>
        </p:txBody>
      </p:sp>
      <p:grpSp>
        <p:nvGrpSpPr>
          <p:cNvPr id="90155" name="Group 90154">
            <a:extLst>
              <a:ext uri="{FF2B5EF4-FFF2-40B4-BE49-F238E27FC236}">
                <a16:creationId xmlns:a16="http://schemas.microsoft.com/office/drawing/2014/main" id="{123A81EC-C3D9-C50A-D50A-F6D66C11B304}"/>
              </a:ext>
            </a:extLst>
          </p:cNvPr>
          <p:cNvGrpSpPr/>
          <p:nvPr/>
        </p:nvGrpSpPr>
        <p:grpSpPr>
          <a:xfrm>
            <a:off x="6203182" y="5035683"/>
            <a:ext cx="684712" cy="582012"/>
            <a:chOff x="-2278632" y="3317952"/>
            <a:chExt cx="762000" cy="647708"/>
          </a:xfrm>
        </p:grpSpPr>
        <p:sp>
          <p:nvSpPr>
            <p:cNvPr id="90146" name="Freeform 90145">
              <a:extLst>
                <a:ext uri="{FF2B5EF4-FFF2-40B4-BE49-F238E27FC236}">
                  <a16:creationId xmlns:a16="http://schemas.microsoft.com/office/drawing/2014/main" id="{5DBB20F7-6591-E26A-1254-FC8F746785F4}"/>
                </a:ext>
              </a:extLst>
            </p:cNvPr>
            <p:cNvSpPr/>
            <p:nvPr/>
          </p:nvSpPr>
          <p:spPr>
            <a:xfrm>
              <a:off x="-2252914" y="3323905"/>
              <a:ext cx="707707" cy="641755"/>
            </a:xfrm>
            <a:custGeom>
              <a:avLst/>
              <a:gdLst>
                <a:gd name="connsiteX0" fmla="*/ 355283 w 707707"/>
                <a:gd name="connsiteY0" fmla="*/ 114300 h 762000"/>
                <a:gd name="connsiteX1" fmla="*/ 374333 w 707707"/>
                <a:gd name="connsiteY1" fmla="*/ 133350 h 762000"/>
                <a:gd name="connsiteX2" fmla="*/ 355283 w 707707"/>
                <a:gd name="connsiteY2" fmla="*/ 152400 h 762000"/>
                <a:gd name="connsiteX3" fmla="*/ 336233 w 707707"/>
                <a:gd name="connsiteY3" fmla="*/ 133350 h 762000"/>
                <a:gd name="connsiteX4" fmla="*/ 355283 w 707707"/>
                <a:gd name="connsiteY4" fmla="*/ 114300 h 762000"/>
                <a:gd name="connsiteX5" fmla="*/ 469583 w 707707"/>
                <a:gd name="connsiteY5" fmla="*/ 685800 h 762000"/>
                <a:gd name="connsiteX6" fmla="*/ 450533 w 707707"/>
                <a:gd name="connsiteY6" fmla="*/ 666750 h 762000"/>
                <a:gd name="connsiteX7" fmla="*/ 383858 w 707707"/>
                <a:gd name="connsiteY7" fmla="*/ 666750 h 762000"/>
                <a:gd name="connsiteX8" fmla="*/ 383858 w 707707"/>
                <a:gd name="connsiteY8" fmla="*/ 182880 h 762000"/>
                <a:gd name="connsiteX9" fmla="*/ 404813 w 707707"/>
                <a:gd name="connsiteY9" fmla="*/ 161925 h 762000"/>
                <a:gd name="connsiteX10" fmla="*/ 587693 w 707707"/>
                <a:gd name="connsiteY10" fmla="*/ 161925 h 762000"/>
                <a:gd name="connsiteX11" fmla="*/ 534353 w 707707"/>
                <a:gd name="connsiteY11" fmla="*/ 438150 h 762000"/>
                <a:gd name="connsiteX12" fmla="*/ 573405 w 707707"/>
                <a:gd name="connsiteY12" fmla="*/ 438150 h 762000"/>
                <a:gd name="connsiteX13" fmla="*/ 615315 w 707707"/>
                <a:gd name="connsiteY13" fmla="*/ 220980 h 762000"/>
                <a:gd name="connsiteX14" fmla="*/ 668655 w 707707"/>
                <a:gd name="connsiteY14" fmla="*/ 438150 h 762000"/>
                <a:gd name="connsiteX15" fmla="*/ 707708 w 707707"/>
                <a:gd name="connsiteY15" fmla="*/ 438150 h 762000"/>
                <a:gd name="connsiteX16" fmla="*/ 638175 w 707707"/>
                <a:gd name="connsiteY16" fmla="*/ 161925 h 762000"/>
                <a:gd name="connsiteX17" fmla="*/ 650558 w 707707"/>
                <a:gd name="connsiteY17" fmla="*/ 161925 h 762000"/>
                <a:gd name="connsiteX18" fmla="*/ 679133 w 707707"/>
                <a:gd name="connsiteY18" fmla="*/ 133350 h 762000"/>
                <a:gd name="connsiteX19" fmla="*/ 650558 w 707707"/>
                <a:gd name="connsiteY19" fmla="*/ 104775 h 762000"/>
                <a:gd name="connsiteX20" fmla="*/ 404813 w 707707"/>
                <a:gd name="connsiteY20" fmla="*/ 104775 h 762000"/>
                <a:gd name="connsiteX21" fmla="*/ 383858 w 707707"/>
                <a:gd name="connsiteY21" fmla="*/ 83820 h 762000"/>
                <a:gd name="connsiteX22" fmla="*/ 383858 w 707707"/>
                <a:gd name="connsiteY22" fmla="*/ 28575 h 762000"/>
                <a:gd name="connsiteX23" fmla="*/ 355283 w 707707"/>
                <a:gd name="connsiteY23" fmla="*/ 0 h 762000"/>
                <a:gd name="connsiteX24" fmla="*/ 326708 w 707707"/>
                <a:gd name="connsiteY24" fmla="*/ 28575 h 762000"/>
                <a:gd name="connsiteX25" fmla="*/ 326708 w 707707"/>
                <a:gd name="connsiteY25" fmla="*/ 83820 h 762000"/>
                <a:gd name="connsiteX26" fmla="*/ 305753 w 707707"/>
                <a:gd name="connsiteY26" fmla="*/ 104775 h 762000"/>
                <a:gd name="connsiteX27" fmla="*/ 60008 w 707707"/>
                <a:gd name="connsiteY27" fmla="*/ 104775 h 762000"/>
                <a:gd name="connsiteX28" fmla="*/ 31433 w 707707"/>
                <a:gd name="connsiteY28" fmla="*/ 133350 h 762000"/>
                <a:gd name="connsiteX29" fmla="*/ 54293 w 707707"/>
                <a:gd name="connsiteY29" fmla="*/ 160973 h 762000"/>
                <a:gd name="connsiteX30" fmla="*/ 0 w 707707"/>
                <a:gd name="connsiteY30" fmla="*/ 438150 h 762000"/>
                <a:gd name="connsiteX31" fmla="*/ 39053 w 707707"/>
                <a:gd name="connsiteY31" fmla="*/ 438150 h 762000"/>
                <a:gd name="connsiteX32" fmla="*/ 80963 w 707707"/>
                <a:gd name="connsiteY32" fmla="*/ 220980 h 762000"/>
                <a:gd name="connsiteX33" fmla="*/ 135255 w 707707"/>
                <a:gd name="connsiteY33" fmla="*/ 438150 h 762000"/>
                <a:gd name="connsiteX34" fmla="*/ 174308 w 707707"/>
                <a:gd name="connsiteY34" fmla="*/ 438150 h 762000"/>
                <a:gd name="connsiteX35" fmla="*/ 104775 w 707707"/>
                <a:gd name="connsiteY35" fmla="*/ 161925 h 762000"/>
                <a:gd name="connsiteX36" fmla="*/ 304800 w 707707"/>
                <a:gd name="connsiteY36" fmla="*/ 161925 h 762000"/>
                <a:gd name="connsiteX37" fmla="*/ 325755 w 707707"/>
                <a:gd name="connsiteY37" fmla="*/ 182880 h 762000"/>
                <a:gd name="connsiteX38" fmla="*/ 325755 w 707707"/>
                <a:gd name="connsiteY38" fmla="*/ 666750 h 762000"/>
                <a:gd name="connsiteX39" fmla="*/ 259080 w 707707"/>
                <a:gd name="connsiteY39" fmla="*/ 666750 h 762000"/>
                <a:gd name="connsiteX40" fmla="*/ 240030 w 707707"/>
                <a:gd name="connsiteY40" fmla="*/ 685800 h 762000"/>
                <a:gd name="connsiteX41" fmla="*/ 240030 w 707707"/>
                <a:gd name="connsiteY41" fmla="*/ 704850 h 762000"/>
                <a:gd name="connsiteX42" fmla="*/ 126683 w 707707"/>
                <a:gd name="connsiteY42" fmla="*/ 704850 h 762000"/>
                <a:gd name="connsiteX43" fmla="*/ 126683 w 707707"/>
                <a:gd name="connsiteY43" fmla="*/ 762000 h 762000"/>
                <a:gd name="connsiteX44" fmla="*/ 583883 w 707707"/>
                <a:gd name="connsiteY44" fmla="*/ 762000 h 762000"/>
                <a:gd name="connsiteX45" fmla="*/ 583883 w 707707"/>
                <a:gd name="connsiteY45" fmla="*/ 704850 h 762000"/>
                <a:gd name="connsiteX46" fmla="*/ 469583 w 707707"/>
                <a:gd name="connsiteY46" fmla="*/ 704850 h 762000"/>
                <a:gd name="connsiteX47" fmla="*/ 469583 w 707707"/>
                <a:gd name="connsiteY47" fmla="*/ 6858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7707" h="762000">
                  <a:moveTo>
                    <a:pt x="355283" y="114300"/>
                  </a:moveTo>
                  <a:cubicBezTo>
                    <a:pt x="365760" y="114300"/>
                    <a:pt x="374333" y="122873"/>
                    <a:pt x="374333" y="133350"/>
                  </a:cubicBezTo>
                  <a:cubicBezTo>
                    <a:pt x="374333" y="143828"/>
                    <a:pt x="365760" y="152400"/>
                    <a:pt x="355283" y="152400"/>
                  </a:cubicBezTo>
                  <a:cubicBezTo>
                    <a:pt x="344805" y="152400"/>
                    <a:pt x="336233" y="143828"/>
                    <a:pt x="336233" y="133350"/>
                  </a:cubicBezTo>
                  <a:cubicBezTo>
                    <a:pt x="336233" y="122873"/>
                    <a:pt x="344805" y="114300"/>
                    <a:pt x="355283" y="114300"/>
                  </a:cubicBezTo>
                  <a:close/>
                  <a:moveTo>
                    <a:pt x="469583" y="685800"/>
                  </a:moveTo>
                  <a:cubicBezTo>
                    <a:pt x="469583" y="675323"/>
                    <a:pt x="461010" y="666750"/>
                    <a:pt x="450533" y="666750"/>
                  </a:cubicBezTo>
                  <a:lnTo>
                    <a:pt x="383858" y="666750"/>
                  </a:lnTo>
                  <a:lnTo>
                    <a:pt x="383858" y="182880"/>
                  </a:lnTo>
                  <a:cubicBezTo>
                    <a:pt x="392430" y="178118"/>
                    <a:pt x="400050" y="170498"/>
                    <a:pt x="404813" y="161925"/>
                  </a:cubicBezTo>
                  <a:lnTo>
                    <a:pt x="587693" y="161925"/>
                  </a:lnTo>
                  <a:lnTo>
                    <a:pt x="534353" y="438150"/>
                  </a:lnTo>
                  <a:lnTo>
                    <a:pt x="573405" y="438150"/>
                  </a:lnTo>
                  <a:lnTo>
                    <a:pt x="615315" y="220980"/>
                  </a:lnTo>
                  <a:lnTo>
                    <a:pt x="668655" y="438150"/>
                  </a:lnTo>
                  <a:lnTo>
                    <a:pt x="707708" y="438150"/>
                  </a:lnTo>
                  <a:lnTo>
                    <a:pt x="638175" y="161925"/>
                  </a:lnTo>
                  <a:lnTo>
                    <a:pt x="650558" y="161925"/>
                  </a:lnTo>
                  <a:cubicBezTo>
                    <a:pt x="666750" y="161925"/>
                    <a:pt x="679133" y="149543"/>
                    <a:pt x="679133" y="133350"/>
                  </a:cubicBezTo>
                  <a:cubicBezTo>
                    <a:pt x="679133" y="117157"/>
                    <a:pt x="666750" y="104775"/>
                    <a:pt x="650558" y="104775"/>
                  </a:cubicBezTo>
                  <a:lnTo>
                    <a:pt x="404813" y="104775"/>
                  </a:lnTo>
                  <a:cubicBezTo>
                    <a:pt x="400050" y="96203"/>
                    <a:pt x="392430" y="88582"/>
                    <a:pt x="383858" y="83820"/>
                  </a:cubicBezTo>
                  <a:lnTo>
                    <a:pt x="383858" y="28575"/>
                  </a:lnTo>
                  <a:cubicBezTo>
                    <a:pt x="383858" y="12383"/>
                    <a:pt x="371475" y="0"/>
                    <a:pt x="355283" y="0"/>
                  </a:cubicBezTo>
                  <a:cubicBezTo>
                    <a:pt x="339090" y="0"/>
                    <a:pt x="326708" y="12383"/>
                    <a:pt x="326708" y="28575"/>
                  </a:cubicBezTo>
                  <a:lnTo>
                    <a:pt x="326708" y="83820"/>
                  </a:lnTo>
                  <a:cubicBezTo>
                    <a:pt x="318135" y="88582"/>
                    <a:pt x="310515" y="96203"/>
                    <a:pt x="305753" y="104775"/>
                  </a:cubicBezTo>
                  <a:lnTo>
                    <a:pt x="60008" y="104775"/>
                  </a:lnTo>
                  <a:cubicBezTo>
                    <a:pt x="43815" y="104775"/>
                    <a:pt x="31433" y="117157"/>
                    <a:pt x="31433" y="133350"/>
                  </a:cubicBezTo>
                  <a:cubicBezTo>
                    <a:pt x="31433" y="146685"/>
                    <a:pt x="40958" y="159068"/>
                    <a:pt x="54293" y="160973"/>
                  </a:cubicBezTo>
                  <a:lnTo>
                    <a:pt x="0" y="438150"/>
                  </a:lnTo>
                  <a:lnTo>
                    <a:pt x="39053" y="438150"/>
                  </a:lnTo>
                  <a:lnTo>
                    <a:pt x="80963" y="220980"/>
                  </a:lnTo>
                  <a:lnTo>
                    <a:pt x="135255" y="438150"/>
                  </a:lnTo>
                  <a:lnTo>
                    <a:pt x="174308" y="438150"/>
                  </a:lnTo>
                  <a:lnTo>
                    <a:pt x="104775" y="161925"/>
                  </a:lnTo>
                  <a:lnTo>
                    <a:pt x="304800" y="161925"/>
                  </a:lnTo>
                  <a:cubicBezTo>
                    <a:pt x="309563" y="170498"/>
                    <a:pt x="317183" y="178118"/>
                    <a:pt x="325755" y="182880"/>
                  </a:cubicBezTo>
                  <a:lnTo>
                    <a:pt x="325755" y="666750"/>
                  </a:lnTo>
                  <a:lnTo>
                    <a:pt x="259080" y="666750"/>
                  </a:lnTo>
                  <a:cubicBezTo>
                    <a:pt x="248603" y="666750"/>
                    <a:pt x="240030" y="675323"/>
                    <a:pt x="240030" y="685800"/>
                  </a:cubicBezTo>
                  <a:lnTo>
                    <a:pt x="240030" y="704850"/>
                  </a:lnTo>
                  <a:lnTo>
                    <a:pt x="126683" y="704850"/>
                  </a:lnTo>
                  <a:lnTo>
                    <a:pt x="126683" y="762000"/>
                  </a:lnTo>
                  <a:lnTo>
                    <a:pt x="583883" y="762000"/>
                  </a:lnTo>
                  <a:lnTo>
                    <a:pt x="583883" y="704850"/>
                  </a:lnTo>
                  <a:lnTo>
                    <a:pt x="469583" y="704850"/>
                  </a:lnTo>
                  <a:lnTo>
                    <a:pt x="469583" y="685800"/>
                  </a:lnTo>
                  <a:close/>
                </a:path>
              </a:pathLst>
            </a:custGeom>
            <a:solidFill>
              <a:schemeClr val="accent3"/>
            </a:solidFill>
            <a:ln w="9525" cap="flat">
              <a:noFill/>
              <a:prstDash val="solid"/>
              <a:miter/>
            </a:ln>
          </p:spPr>
          <p:txBody>
            <a:bodyPr rtlCol="0" anchor="ctr"/>
            <a:lstStyle/>
            <a:p>
              <a:endParaRPr lang="en-US" dirty="0">
                <a:latin typeface="+mn-lt"/>
              </a:endParaRPr>
            </a:p>
          </p:txBody>
        </p:sp>
        <p:sp>
          <p:nvSpPr>
            <p:cNvPr id="90147" name="Freeform 90146">
              <a:extLst>
                <a:ext uri="{FF2B5EF4-FFF2-40B4-BE49-F238E27FC236}">
                  <a16:creationId xmlns:a16="http://schemas.microsoft.com/office/drawing/2014/main" id="{C0AC89D0-6D91-01D4-51D8-FDEACA4D8746}"/>
                </a:ext>
              </a:extLst>
            </p:cNvPr>
            <p:cNvSpPr/>
            <p:nvPr/>
          </p:nvSpPr>
          <p:spPr>
            <a:xfrm>
              <a:off x="-2278632" y="3690048"/>
              <a:ext cx="228600" cy="57150"/>
            </a:xfrm>
            <a:custGeom>
              <a:avLst/>
              <a:gdLst>
                <a:gd name="connsiteX0" fmla="*/ 228600 w 228600"/>
                <a:gd name="connsiteY0" fmla="*/ 0 h 57150"/>
                <a:gd name="connsiteX1" fmla="*/ 0 w 228600"/>
                <a:gd name="connsiteY1" fmla="*/ 0 h 57150"/>
                <a:gd name="connsiteX2" fmla="*/ 114300 w 228600"/>
                <a:gd name="connsiteY2" fmla="*/ 57150 h 57150"/>
                <a:gd name="connsiteX3" fmla="*/ 22860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228600" y="0"/>
                  </a:moveTo>
                  <a:lnTo>
                    <a:pt x="0" y="0"/>
                  </a:lnTo>
                  <a:cubicBezTo>
                    <a:pt x="0" y="31432"/>
                    <a:pt x="51435" y="57150"/>
                    <a:pt x="114300" y="57150"/>
                  </a:cubicBezTo>
                  <a:cubicBezTo>
                    <a:pt x="177165" y="57150"/>
                    <a:pt x="228600" y="31432"/>
                    <a:pt x="228600" y="0"/>
                  </a:cubicBezTo>
                  <a:close/>
                </a:path>
              </a:pathLst>
            </a:custGeom>
            <a:solidFill>
              <a:schemeClr val="accent3"/>
            </a:solidFill>
            <a:ln w="9525" cap="flat">
              <a:noFill/>
              <a:prstDash val="solid"/>
              <a:miter/>
            </a:ln>
          </p:spPr>
          <p:txBody>
            <a:bodyPr rtlCol="0" anchor="ctr"/>
            <a:lstStyle/>
            <a:p>
              <a:endParaRPr lang="en-US" dirty="0">
                <a:latin typeface="+mn-lt"/>
              </a:endParaRPr>
            </a:p>
          </p:txBody>
        </p:sp>
        <p:sp>
          <p:nvSpPr>
            <p:cNvPr id="90148" name="Freeform 90147">
              <a:extLst>
                <a:ext uri="{FF2B5EF4-FFF2-40B4-BE49-F238E27FC236}">
                  <a16:creationId xmlns:a16="http://schemas.microsoft.com/office/drawing/2014/main" id="{AF5564CA-7DE7-0AD7-7DA4-2AD34601244E}"/>
                </a:ext>
              </a:extLst>
            </p:cNvPr>
            <p:cNvSpPr/>
            <p:nvPr/>
          </p:nvSpPr>
          <p:spPr>
            <a:xfrm>
              <a:off x="-1745232" y="3690048"/>
              <a:ext cx="228600" cy="57150"/>
            </a:xfrm>
            <a:custGeom>
              <a:avLst/>
              <a:gdLst>
                <a:gd name="connsiteX0" fmla="*/ 0 w 228600"/>
                <a:gd name="connsiteY0" fmla="*/ 0 h 57150"/>
                <a:gd name="connsiteX1" fmla="*/ 114300 w 228600"/>
                <a:gd name="connsiteY1" fmla="*/ 57150 h 57150"/>
                <a:gd name="connsiteX2" fmla="*/ 228600 w 228600"/>
                <a:gd name="connsiteY2" fmla="*/ 0 h 57150"/>
                <a:gd name="connsiteX3" fmla="*/ 0 w 228600"/>
                <a:gd name="connsiteY3" fmla="*/ 0 h 57150"/>
              </a:gdLst>
              <a:ahLst/>
              <a:cxnLst>
                <a:cxn ang="0">
                  <a:pos x="connsiteX0" y="connsiteY0"/>
                </a:cxn>
                <a:cxn ang="0">
                  <a:pos x="connsiteX1" y="connsiteY1"/>
                </a:cxn>
                <a:cxn ang="0">
                  <a:pos x="connsiteX2" y="connsiteY2"/>
                </a:cxn>
                <a:cxn ang="0">
                  <a:pos x="connsiteX3" y="connsiteY3"/>
                </a:cxn>
              </a:cxnLst>
              <a:rect l="l" t="t" r="r" b="b"/>
              <a:pathLst>
                <a:path w="228600" h="57150">
                  <a:moveTo>
                    <a:pt x="0" y="0"/>
                  </a:moveTo>
                  <a:cubicBezTo>
                    <a:pt x="0" y="31432"/>
                    <a:pt x="51435" y="57150"/>
                    <a:pt x="114300" y="57150"/>
                  </a:cubicBezTo>
                  <a:cubicBezTo>
                    <a:pt x="177165" y="57150"/>
                    <a:pt x="228600" y="31432"/>
                    <a:pt x="228600" y="0"/>
                  </a:cubicBezTo>
                  <a:lnTo>
                    <a:pt x="0" y="0"/>
                  </a:lnTo>
                  <a:close/>
                </a:path>
              </a:pathLst>
            </a:custGeom>
            <a:solidFill>
              <a:schemeClr val="accent3"/>
            </a:solidFill>
            <a:ln w="9525" cap="flat">
              <a:noFill/>
              <a:prstDash val="solid"/>
              <a:miter/>
            </a:ln>
          </p:spPr>
          <p:txBody>
            <a:bodyPr rtlCol="0" anchor="ctr"/>
            <a:lstStyle/>
            <a:p>
              <a:endParaRPr lang="en-US" dirty="0">
                <a:latin typeface="+mn-lt"/>
              </a:endParaRPr>
            </a:p>
          </p:txBody>
        </p:sp>
        <p:grpSp>
          <p:nvGrpSpPr>
            <p:cNvPr id="90154" name="Group 90153">
              <a:extLst>
                <a:ext uri="{FF2B5EF4-FFF2-40B4-BE49-F238E27FC236}">
                  <a16:creationId xmlns:a16="http://schemas.microsoft.com/office/drawing/2014/main" id="{1B7A90C9-0A00-4BCE-EB49-84C6FBE3CC3F}"/>
                </a:ext>
              </a:extLst>
            </p:cNvPr>
            <p:cNvGrpSpPr/>
            <p:nvPr/>
          </p:nvGrpSpPr>
          <p:grpSpPr>
            <a:xfrm>
              <a:off x="-2037919" y="3317952"/>
              <a:ext cx="277715" cy="277715"/>
              <a:chOff x="-1467680" y="1420389"/>
              <a:chExt cx="277715" cy="277715"/>
            </a:xfrm>
          </p:grpSpPr>
          <p:sp>
            <p:nvSpPr>
              <p:cNvPr id="90153" name="Oval 90152">
                <a:extLst>
                  <a:ext uri="{FF2B5EF4-FFF2-40B4-BE49-F238E27FC236}">
                    <a16:creationId xmlns:a16="http://schemas.microsoft.com/office/drawing/2014/main" id="{5DBF6F4F-87E8-1490-8F74-D1276462E0EB}"/>
                  </a:ext>
                </a:extLst>
              </p:cNvPr>
              <p:cNvSpPr>
                <a:spLocks noChangeAspect="1"/>
              </p:cNvSpPr>
              <p:nvPr/>
            </p:nvSpPr>
            <p:spPr>
              <a:xfrm>
                <a:off x="-1465983" y="1422086"/>
                <a:ext cx="274320" cy="27432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50" name="Freeform 90149">
                <a:extLst>
                  <a:ext uri="{FF2B5EF4-FFF2-40B4-BE49-F238E27FC236}">
                    <a16:creationId xmlns:a16="http://schemas.microsoft.com/office/drawing/2014/main" id="{5615565B-FD94-D9B8-29D4-1F7A592E1D76}"/>
                  </a:ext>
                </a:extLst>
              </p:cNvPr>
              <p:cNvSpPr/>
              <p:nvPr/>
            </p:nvSpPr>
            <p:spPr>
              <a:xfrm>
                <a:off x="-1467680" y="1420389"/>
                <a:ext cx="277715" cy="277715"/>
              </a:xfrm>
              <a:custGeom>
                <a:avLst/>
                <a:gdLst>
                  <a:gd name="connsiteX0" fmla="*/ 138858 w 277715"/>
                  <a:gd name="connsiteY0" fmla="*/ 21925 h 277715"/>
                  <a:gd name="connsiteX1" fmla="*/ 21925 w 277715"/>
                  <a:gd name="connsiteY1" fmla="*/ 138858 h 277715"/>
                  <a:gd name="connsiteX2" fmla="*/ 138858 w 277715"/>
                  <a:gd name="connsiteY2" fmla="*/ 255790 h 277715"/>
                  <a:gd name="connsiteX3" fmla="*/ 255790 w 277715"/>
                  <a:gd name="connsiteY3" fmla="*/ 138858 h 277715"/>
                  <a:gd name="connsiteX4" fmla="*/ 138858 w 277715"/>
                  <a:gd name="connsiteY4" fmla="*/ 21925 h 277715"/>
                  <a:gd name="connsiteX5" fmla="*/ 138858 w 277715"/>
                  <a:gd name="connsiteY5" fmla="*/ 277715 h 277715"/>
                  <a:gd name="connsiteX6" fmla="*/ 0 w 277715"/>
                  <a:gd name="connsiteY6" fmla="*/ 138858 h 277715"/>
                  <a:gd name="connsiteX7" fmla="*/ 138858 w 277715"/>
                  <a:gd name="connsiteY7" fmla="*/ 0 h 277715"/>
                  <a:gd name="connsiteX8" fmla="*/ 277715 w 277715"/>
                  <a:gd name="connsiteY8" fmla="*/ 138858 h 277715"/>
                  <a:gd name="connsiteX9" fmla="*/ 138858 w 277715"/>
                  <a:gd name="connsiteY9" fmla="*/ 277715 h 27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715" h="277715">
                    <a:moveTo>
                      <a:pt x="138858" y="21925"/>
                    </a:moveTo>
                    <a:cubicBezTo>
                      <a:pt x="74179" y="21925"/>
                      <a:pt x="21925" y="74179"/>
                      <a:pt x="21925" y="138858"/>
                    </a:cubicBezTo>
                    <a:cubicBezTo>
                      <a:pt x="21925" y="203536"/>
                      <a:pt x="74179" y="255790"/>
                      <a:pt x="138858" y="255790"/>
                    </a:cubicBezTo>
                    <a:cubicBezTo>
                      <a:pt x="203536" y="255790"/>
                      <a:pt x="255790" y="203536"/>
                      <a:pt x="255790" y="138858"/>
                    </a:cubicBezTo>
                    <a:cubicBezTo>
                      <a:pt x="255790" y="74179"/>
                      <a:pt x="203536" y="21925"/>
                      <a:pt x="138858" y="21925"/>
                    </a:cubicBezTo>
                    <a:close/>
                    <a:moveTo>
                      <a:pt x="138858" y="277715"/>
                    </a:moveTo>
                    <a:cubicBezTo>
                      <a:pt x="62120" y="277715"/>
                      <a:pt x="0" y="215595"/>
                      <a:pt x="0" y="138858"/>
                    </a:cubicBezTo>
                    <a:cubicBezTo>
                      <a:pt x="0" y="62120"/>
                      <a:pt x="62120" y="0"/>
                      <a:pt x="138858" y="0"/>
                    </a:cubicBezTo>
                    <a:cubicBezTo>
                      <a:pt x="215595" y="0"/>
                      <a:pt x="277715" y="62120"/>
                      <a:pt x="277715" y="138858"/>
                    </a:cubicBezTo>
                    <a:cubicBezTo>
                      <a:pt x="277715" y="215595"/>
                      <a:pt x="215595" y="277715"/>
                      <a:pt x="138858" y="277715"/>
                    </a:cubicBezTo>
                    <a:close/>
                  </a:path>
                </a:pathLst>
              </a:custGeom>
              <a:solidFill>
                <a:schemeClr val="accent3"/>
              </a:solidFill>
              <a:ln w="3572" cap="flat">
                <a:noFill/>
                <a:prstDash val="solid"/>
                <a:miter/>
              </a:ln>
            </p:spPr>
            <p:txBody>
              <a:bodyPr rtlCol="0" anchor="ctr"/>
              <a:lstStyle/>
              <a:p>
                <a:endParaRPr lang="en-US" dirty="0">
                  <a:latin typeface="+mn-lt"/>
                </a:endParaRPr>
              </a:p>
            </p:txBody>
          </p:sp>
          <p:sp>
            <p:nvSpPr>
              <p:cNvPr id="90151" name="Freeform 90150">
                <a:extLst>
                  <a:ext uri="{FF2B5EF4-FFF2-40B4-BE49-F238E27FC236}">
                    <a16:creationId xmlns:a16="http://schemas.microsoft.com/office/drawing/2014/main" id="{32FC6404-9AFA-F805-9168-1B2509BF1386}"/>
                  </a:ext>
                </a:extLst>
              </p:cNvPr>
              <p:cNvSpPr/>
              <p:nvPr/>
            </p:nvSpPr>
            <p:spPr>
              <a:xfrm>
                <a:off x="-1416522" y="1471547"/>
                <a:ext cx="175399" cy="175399"/>
              </a:xfrm>
              <a:custGeom>
                <a:avLst/>
                <a:gdLst>
                  <a:gd name="connsiteX0" fmla="*/ 160782 w 175399"/>
                  <a:gd name="connsiteY0" fmla="*/ 58466 h 175399"/>
                  <a:gd name="connsiteX1" fmla="*/ 116933 w 175399"/>
                  <a:gd name="connsiteY1" fmla="*/ 58466 h 175399"/>
                  <a:gd name="connsiteX2" fmla="*/ 116933 w 175399"/>
                  <a:gd name="connsiteY2" fmla="*/ 14617 h 175399"/>
                  <a:gd name="connsiteX3" fmla="*/ 102316 w 175399"/>
                  <a:gd name="connsiteY3" fmla="*/ 0 h 175399"/>
                  <a:gd name="connsiteX4" fmla="*/ 73083 w 175399"/>
                  <a:gd name="connsiteY4" fmla="*/ 0 h 175399"/>
                  <a:gd name="connsiteX5" fmla="*/ 58466 w 175399"/>
                  <a:gd name="connsiteY5" fmla="*/ 14617 h 175399"/>
                  <a:gd name="connsiteX6" fmla="*/ 58466 w 175399"/>
                  <a:gd name="connsiteY6" fmla="*/ 58466 h 175399"/>
                  <a:gd name="connsiteX7" fmla="*/ 14617 w 175399"/>
                  <a:gd name="connsiteY7" fmla="*/ 58466 h 175399"/>
                  <a:gd name="connsiteX8" fmla="*/ 0 w 175399"/>
                  <a:gd name="connsiteY8" fmla="*/ 73083 h 175399"/>
                  <a:gd name="connsiteX9" fmla="*/ 0 w 175399"/>
                  <a:gd name="connsiteY9" fmla="*/ 102316 h 175399"/>
                  <a:gd name="connsiteX10" fmla="*/ 14617 w 175399"/>
                  <a:gd name="connsiteY10" fmla="*/ 116933 h 175399"/>
                  <a:gd name="connsiteX11" fmla="*/ 58466 w 175399"/>
                  <a:gd name="connsiteY11" fmla="*/ 116933 h 175399"/>
                  <a:gd name="connsiteX12" fmla="*/ 58466 w 175399"/>
                  <a:gd name="connsiteY12" fmla="*/ 160782 h 175399"/>
                  <a:gd name="connsiteX13" fmla="*/ 73083 w 175399"/>
                  <a:gd name="connsiteY13" fmla="*/ 175399 h 175399"/>
                  <a:gd name="connsiteX14" fmla="*/ 102316 w 175399"/>
                  <a:gd name="connsiteY14" fmla="*/ 175399 h 175399"/>
                  <a:gd name="connsiteX15" fmla="*/ 116933 w 175399"/>
                  <a:gd name="connsiteY15" fmla="*/ 160782 h 175399"/>
                  <a:gd name="connsiteX16" fmla="*/ 116933 w 175399"/>
                  <a:gd name="connsiteY16" fmla="*/ 116933 h 175399"/>
                  <a:gd name="connsiteX17" fmla="*/ 160782 w 175399"/>
                  <a:gd name="connsiteY17" fmla="*/ 116933 h 175399"/>
                  <a:gd name="connsiteX18" fmla="*/ 175399 w 175399"/>
                  <a:gd name="connsiteY18" fmla="*/ 102316 h 175399"/>
                  <a:gd name="connsiteX19" fmla="*/ 175399 w 175399"/>
                  <a:gd name="connsiteY19" fmla="*/ 73083 h 175399"/>
                  <a:gd name="connsiteX20" fmla="*/ 160782 w 175399"/>
                  <a:gd name="connsiteY20" fmla="*/ 58466 h 17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399" h="175399">
                    <a:moveTo>
                      <a:pt x="160782" y="58466"/>
                    </a:moveTo>
                    <a:lnTo>
                      <a:pt x="116933" y="58466"/>
                    </a:lnTo>
                    <a:lnTo>
                      <a:pt x="116933" y="14617"/>
                    </a:lnTo>
                    <a:cubicBezTo>
                      <a:pt x="116933" y="6577"/>
                      <a:pt x="110355" y="0"/>
                      <a:pt x="102316" y="0"/>
                    </a:cubicBezTo>
                    <a:lnTo>
                      <a:pt x="73083" y="0"/>
                    </a:lnTo>
                    <a:cubicBezTo>
                      <a:pt x="65044" y="0"/>
                      <a:pt x="58466" y="6577"/>
                      <a:pt x="58466" y="14617"/>
                    </a:cubicBezTo>
                    <a:lnTo>
                      <a:pt x="58466" y="58466"/>
                    </a:lnTo>
                    <a:lnTo>
                      <a:pt x="14617" y="58466"/>
                    </a:lnTo>
                    <a:cubicBezTo>
                      <a:pt x="6577" y="58466"/>
                      <a:pt x="0" y="65044"/>
                      <a:pt x="0" y="73083"/>
                    </a:cubicBezTo>
                    <a:lnTo>
                      <a:pt x="0" y="102316"/>
                    </a:lnTo>
                    <a:cubicBezTo>
                      <a:pt x="0" y="110355"/>
                      <a:pt x="6577" y="116933"/>
                      <a:pt x="14617" y="116933"/>
                    </a:cubicBezTo>
                    <a:lnTo>
                      <a:pt x="58466" y="116933"/>
                    </a:lnTo>
                    <a:lnTo>
                      <a:pt x="58466" y="160782"/>
                    </a:lnTo>
                    <a:cubicBezTo>
                      <a:pt x="58466" y="168822"/>
                      <a:pt x="65044" y="175399"/>
                      <a:pt x="73083" y="175399"/>
                    </a:cubicBezTo>
                    <a:lnTo>
                      <a:pt x="102316" y="175399"/>
                    </a:lnTo>
                    <a:cubicBezTo>
                      <a:pt x="110355" y="175399"/>
                      <a:pt x="116933" y="168822"/>
                      <a:pt x="116933" y="160782"/>
                    </a:cubicBezTo>
                    <a:lnTo>
                      <a:pt x="116933" y="116933"/>
                    </a:lnTo>
                    <a:lnTo>
                      <a:pt x="160782" y="116933"/>
                    </a:lnTo>
                    <a:cubicBezTo>
                      <a:pt x="168822" y="116933"/>
                      <a:pt x="175399" y="110355"/>
                      <a:pt x="175399" y="102316"/>
                    </a:cubicBezTo>
                    <a:lnTo>
                      <a:pt x="175399" y="73083"/>
                    </a:lnTo>
                    <a:cubicBezTo>
                      <a:pt x="175399" y="65044"/>
                      <a:pt x="168822" y="58466"/>
                      <a:pt x="160782" y="58466"/>
                    </a:cubicBezTo>
                    <a:close/>
                  </a:path>
                </a:pathLst>
              </a:custGeom>
              <a:solidFill>
                <a:srgbClr val="969696"/>
              </a:solidFill>
              <a:ln w="3572" cap="flat">
                <a:noFill/>
                <a:prstDash val="solid"/>
                <a:miter/>
              </a:ln>
            </p:spPr>
            <p:txBody>
              <a:bodyPr rtlCol="0" anchor="ctr"/>
              <a:lstStyle/>
              <a:p>
                <a:endParaRPr lang="en-US" dirty="0">
                  <a:latin typeface="+mn-lt"/>
                </a:endParaRPr>
              </a:p>
            </p:txBody>
          </p:sp>
        </p:grpSp>
      </p:grpSp>
      <p:grpSp>
        <p:nvGrpSpPr>
          <p:cNvPr id="90145" name="Group 90144">
            <a:extLst>
              <a:ext uri="{FF2B5EF4-FFF2-40B4-BE49-F238E27FC236}">
                <a16:creationId xmlns:a16="http://schemas.microsoft.com/office/drawing/2014/main" id="{8688E786-A123-24D7-9814-14D8EEEBEC8A}"/>
              </a:ext>
            </a:extLst>
          </p:cNvPr>
          <p:cNvGrpSpPr/>
          <p:nvPr/>
        </p:nvGrpSpPr>
        <p:grpSpPr>
          <a:xfrm>
            <a:off x="548838" y="1947395"/>
            <a:ext cx="2377045" cy="1248904"/>
            <a:chOff x="548838" y="1947395"/>
            <a:chExt cx="2377045" cy="1248904"/>
          </a:xfrm>
        </p:grpSpPr>
        <p:grpSp>
          <p:nvGrpSpPr>
            <p:cNvPr id="258" name="Group 257">
              <a:extLst>
                <a:ext uri="{FF2B5EF4-FFF2-40B4-BE49-F238E27FC236}">
                  <a16:creationId xmlns:a16="http://schemas.microsoft.com/office/drawing/2014/main" id="{3126B9FD-6C67-40BC-8D8D-400F416862A7}"/>
                </a:ext>
              </a:extLst>
            </p:cNvPr>
            <p:cNvGrpSpPr/>
            <p:nvPr/>
          </p:nvGrpSpPr>
          <p:grpSpPr>
            <a:xfrm>
              <a:off x="548838" y="1971539"/>
              <a:ext cx="2377045" cy="1224760"/>
              <a:chOff x="597726" y="2446528"/>
              <a:chExt cx="2377045" cy="1224760"/>
            </a:xfrm>
          </p:grpSpPr>
          <p:sp>
            <p:nvSpPr>
              <p:cNvPr id="7" name="TextBox 6">
                <a:extLst>
                  <a:ext uri="{FF2B5EF4-FFF2-40B4-BE49-F238E27FC236}">
                    <a16:creationId xmlns:a16="http://schemas.microsoft.com/office/drawing/2014/main" id="{43661DA0-6AC2-4ACF-BD77-D7E98F574D01}"/>
                  </a:ext>
                </a:extLst>
              </p:cNvPr>
              <p:cNvSpPr txBox="1"/>
              <p:nvPr/>
            </p:nvSpPr>
            <p:spPr>
              <a:xfrm>
                <a:off x="597726" y="2963402"/>
                <a:ext cx="2377045" cy="707886"/>
              </a:xfrm>
              <a:prstGeom prst="rect">
                <a:avLst/>
              </a:prstGeom>
              <a:noFill/>
            </p:spPr>
            <p:txBody>
              <a:bodyPr wrap="square" rtlCol="0" anchor="ctr">
                <a:spAutoFit/>
              </a:bodyPr>
              <a:lstStyle/>
              <a:p>
                <a:pPr algn="ctr"/>
                <a:r>
                  <a:rPr lang="en-US" sz="1000" dirty="0">
                    <a:latin typeface="+mn-lt"/>
                  </a:rPr>
                  <a:t>More than half of MassHealth members have </a:t>
                </a:r>
                <a:r>
                  <a:rPr lang="en-US" sz="1000" b="1" dirty="0">
                    <a:latin typeface="+mn-lt"/>
                  </a:rPr>
                  <a:t>income at or below 86% FPL </a:t>
                </a:r>
                <a:r>
                  <a:rPr lang="en-US" sz="1000" dirty="0">
                    <a:latin typeface="+mn-lt"/>
                  </a:rPr>
                  <a:t>(</a:t>
                </a:r>
                <a:r>
                  <a:rPr lang="en-US" sz="1000" dirty="0">
                    <a:effectLst/>
                    <a:latin typeface="+mn-lt"/>
                  </a:rPr>
                  <a:t>$19,806 </a:t>
                </a:r>
                <a:r>
                  <a:rPr lang="en-US" sz="1000" dirty="0">
                    <a:latin typeface="+mn-lt"/>
                  </a:rPr>
                  <a:t>per year for a family of three in 2022)</a:t>
                </a:r>
              </a:p>
            </p:txBody>
          </p:sp>
          <p:grpSp>
            <p:nvGrpSpPr>
              <p:cNvPr id="90138" name="Group 90137">
                <a:extLst>
                  <a:ext uri="{FF2B5EF4-FFF2-40B4-BE49-F238E27FC236}">
                    <a16:creationId xmlns:a16="http://schemas.microsoft.com/office/drawing/2014/main" id="{CC214C0B-9C55-4E99-92FE-6DB78C2FE679}"/>
                  </a:ext>
                </a:extLst>
              </p:cNvPr>
              <p:cNvGrpSpPr>
                <a:grpSpLocks noChangeAspect="1"/>
              </p:cNvGrpSpPr>
              <p:nvPr/>
            </p:nvGrpSpPr>
            <p:grpSpPr>
              <a:xfrm>
                <a:off x="1377062" y="2446528"/>
                <a:ext cx="822955" cy="440114"/>
                <a:chOff x="8729892" y="1269817"/>
                <a:chExt cx="689796" cy="368901"/>
              </a:xfrm>
              <a:solidFill>
                <a:schemeClr val="accent4"/>
              </a:solidFill>
            </p:grpSpPr>
            <p:sp>
              <p:nvSpPr>
                <p:cNvPr id="90131" name="Freeform: Shape 90130">
                  <a:extLst>
                    <a:ext uri="{FF2B5EF4-FFF2-40B4-BE49-F238E27FC236}">
                      <a16:creationId xmlns:a16="http://schemas.microsoft.com/office/drawing/2014/main" id="{044B0970-508F-4CE7-B8B0-CBB55272359E}"/>
                    </a:ext>
                  </a:extLst>
                </p:cNvPr>
                <p:cNvSpPr/>
                <p:nvPr/>
              </p:nvSpPr>
              <p:spPr>
                <a:xfrm>
                  <a:off x="9199284" y="1269817"/>
                  <a:ext cx="142875" cy="142875"/>
                </a:xfrm>
                <a:custGeom>
                  <a:avLst/>
                  <a:gdLst>
                    <a:gd name="connsiteX0" fmla="*/ 148209 w 142875"/>
                    <a:gd name="connsiteY0" fmla="*/ 74104 h 142875"/>
                    <a:gd name="connsiteX1" fmla="*/ 74104 w 142875"/>
                    <a:gd name="connsiteY1" fmla="*/ 148209 h 142875"/>
                    <a:gd name="connsiteX2" fmla="*/ 0 w 142875"/>
                    <a:gd name="connsiteY2" fmla="*/ 74104 h 142875"/>
                    <a:gd name="connsiteX3" fmla="*/ 74104 w 142875"/>
                    <a:gd name="connsiteY3" fmla="*/ 0 h 142875"/>
                    <a:gd name="connsiteX4" fmla="*/ 148209 w 142875"/>
                    <a:gd name="connsiteY4" fmla="*/ 7410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sz="1000" dirty="0">
                    <a:solidFill>
                      <a:srgbClr val="000000"/>
                    </a:solidFill>
                    <a:latin typeface="+mn-lt"/>
                  </a:endParaRPr>
                </a:p>
              </p:txBody>
            </p:sp>
            <p:sp>
              <p:nvSpPr>
                <p:cNvPr id="90132" name="Freeform: Shape 90131">
                  <a:extLst>
                    <a:ext uri="{FF2B5EF4-FFF2-40B4-BE49-F238E27FC236}">
                      <a16:creationId xmlns:a16="http://schemas.microsoft.com/office/drawing/2014/main" id="{E6715C23-5833-433C-8C50-5C91FD241319}"/>
                    </a:ext>
                  </a:extLst>
                </p:cNvPr>
                <p:cNvSpPr/>
                <p:nvPr/>
              </p:nvSpPr>
              <p:spPr>
                <a:xfrm>
                  <a:off x="8803997" y="1269817"/>
                  <a:ext cx="142875" cy="142875"/>
                </a:xfrm>
                <a:custGeom>
                  <a:avLst/>
                  <a:gdLst>
                    <a:gd name="connsiteX0" fmla="*/ 148209 w 142875"/>
                    <a:gd name="connsiteY0" fmla="*/ 74104 h 142875"/>
                    <a:gd name="connsiteX1" fmla="*/ 74104 w 142875"/>
                    <a:gd name="connsiteY1" fmla="*/ 148209 h 142875"/>
                    <a:gd name="connsiteX2" fmla="*/ 0 w 142875"/>
                    <a:gd name="connsiteY2" fmla="*/ 74104 h 142875"/>
                    <a:gd name="connsiteX3" fmla="*/ 74104 w 142875"/>
                    <a:gd name="connsiteY3" fmla="*/ 0 h 142875"/>
                    <a:gd name="connsiteX4" fmla="*/ 148209 w 142875"/>
                    <a:gd name="connsiteY4" fmla="*/ 7410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sz="1000" dirty="0">
                    <a:solidFill>
                      <a:srgbClr val="000000"/>
                    </a:solidFill>
                    <a:latin typeface="+mn-lt"/>
                  </a:endParaRPr>
                </a:p>
              </p:txBody>
            </p:sp>
            <p:sp>
              <p:nvSpPr>
                <p:cNvPr id="90133" name="Freeform: Shape 90132">
                  <a:extLst>
                    <a:ext uri="{FF2B5EF4-FFF2-40B4-BE49-F238E27FC236}">
                      <a16:creationId xmlns:a16="http://schemas.microsoft.com/office/drawing/2014/main" id="{06B93F8A-415F-4289-B751-4996B3717B8F}"/>
                    </a:ext>
                  </a:extLst>
                </p:cNvPr>
                <p:cNvSpPr/>
                <p:nvPr/>
              </p:nvSpPr>
              <p:spPr>
                <a:xfrm>
                  <a:off x="9152988" y="1438123"/>
                  <a:ext cx="266700" cy="142875"/>
                </a:xfrm>
                <a:custGeom>
                  <a:avLst/>
                  <a:gdLst>
                    <a:gd name="connsiteX0" fmla="*/ 253746 w 266700"/>
                    <a:gd name="connsiteY0" fmla="*/ 44101 h 142875"/>
                    <a:gd name="connsiteX1" fmla="*/ 181356 w 266700"/>
                    <a:gd name="connsiteY1" fmla="*/ 9525 h 142875"/>
                    <a:gd name="connsiteX2" fmla="*/ 120396 w 266700"/>
                    <a:gd name="connsiteY2" fmla="*/ 0 h 142875"/>
                    <a:gd name="connsiteX3" fmla="*/ 59436 w 266700"/>
                    <a:gd name="connsiteY3" fmla="*/ 9525 h 142875"/>
                    <a:gd name="connsiteX4" fmla="*/ 3429 w 266700"/>
                    <a:gd name="connsiteY4" fmla="*/ 33529 h 142875"/>
                    <a:gd name="connsiteX5" fmla="*/ 0 w 266700"/>
                    <a:gd name="connsiteY5" fmla="*/ 37434 h 142875"/>
                    <a:gd name="connsiteX6" fmla="*/ 76200 w 266700"/>
                    <a:gd name="connsiteY6" fmla="*/ 75534 h 142875"/>
                    <a:gd name="connsiteX7" fmla="*/ 104108 w 266700"/>
                    <a:gd name="connsiteY7" fmla="*/ 131446 h 142875"/>
                    <a:gd name="connsiteX8" fmla="*/ 104108 w 266700"/>
                    <a:gd name="connsiteY8" fmla="*/ 148400 h 142875"/>
                    <a:gd name="connsiteX9" fmla="*/ 268605 w 266700"/>
                    <a:gd name="connsiteY9" fmla="*/ 148400 h 142875"/>
                    <a:gd name="connsiteX10" fmla="*/ 268605 w 266700"/>
                    <a:gd name="connsiteY10" fmla="*/ 73819 h 142875"/>
                    <a:gd name="connsiteX11" fmla="*/ 253746 w 266700"/>
                    <a:gd name="connsiteY11" fmla="*/ 4410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142875">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noFill/>
                  <a:prstDash val="solid"/>
                  <a:miter/>
                </a:ln>
              </p:spPr>
              <p:txBody>
                <a:bodyPr rtlCol="0" anchor="ctr"/>
                <a:lstStyle/>
                <a:p>
                  <a:endParaRPr lang="en-US" sz="1000" dirty="0">
                    <a:solidFill>
                      <a:srgbClr val="000000"/>
                    </a:solidFill>
                    <a:latin typeface="+mn-lt"/>
                  </a:endParaRPr>
                </a:p>
              </p:txBody>
            </p:sp>
            <p:sp>
              <p:nvSpPr>
                <p:cNvPr id="90134" name="Freeform: Shape 90133">
                  <a:extLst>
                    <a:ext uri="{FF2B5EF4-FFF2-40B4-BE49-F238E27FC236}">
                      <a16:creationId xmlns:a16="http://schemas.microsoft.com/office/drawing/2014/main" id="{32F2FB0A-8646-4B11-83E8-6585713EB56C}"/>
                    </a:ext>
                  </a:extLst>
                </p:cNvPr>
                <p:cNvSpPr/>
                <p:nvPr/>
              </p:nvSpPr>
              <p:spPr>
                <a:xfrm>
                  <a:off x="8729892" y="1438123"/>
                  <a:ext cx="266700" cy="142875"/>
                </a:xfrm>
                <a:custGeom>
                  <a:avLst/>
                  <a:gdLst>
                    <a:gd name="connsiteX0" fmla="*/ 164687 w 266700"/>
                    <a:gd name="connsiteY0" fmla="*/ 131445 h 142875"/>
                    <a:gd name="connsiteX1" fmla="*/ 191357 w 266700"/>
                    <a:gd name="connsiteY1" fmla="*/ 76486 h 142875"/>
                    <a:gd name="connsiteX2" fmla="*/ 192500 w 266700"/>
                    <a:gd name="connsiteY2" fmla="*/ 75534 h 142875"/>
                    <a:gd name="connsiteX3" fmla="*/ 193739 w 266700"/>
                    <a:gd name="connsiteY3" fmla="*/ 74676 h 142875"/>
                    <a:gd name="connsiteX4" fmla="*/ 268605 w 266700"/>
                    <a:gd name="connsiteY4" fmla="*/ 37529 h 142875"/>
                    <a:gd name="connsiteX5" fmla="*/ 263176 w 266700"/>
                    <a:gd name="connsiteY5" fmla="*/ 31338 h 142875"/>
                    <a:gd name="connsiteX6" fmla="*/ 209550 w 266700"/>
                    <a:gd name="connsiteY6" fmla="*/ 9525 h 142875"/>
                    <a:gd name="connsiteX7" fmla="*/ 148590 w 266700"/>
                    <a:gd name="connsiteY7" fmla="*/ 0 h 142875"/>
                    <a:gd name="connsiteX8" fmla="*/ 87630 w 266700"/>
                    <a:gd name="connsiteY8" fmla="*/ 9525 h 142875"/>
                    <a:gd name="connsiteX9" fmla="*/ 15240 w 266700"/>
                    <a:gd name="connsiteY9" fmla="*/ 44101 h 142875"/>
                    <a:gd name="connsiteX10" fmla="*/ 0 w 266700"/>
                    <a:gd name="connsiteY10" fmla="*/ 73819 h 142875"/>
                    <a:gd name="connsiteX11" fmla="*/ 0 w 266700"/>
                    <a:gd name="connsiteY11" fmla="*/ 148400 h 142875"/>
                    <a:gd name="connsiteX12" fmla="*/ 164687 w 266700"/>
                    <a:gd name="connsiteY12" fmla="*/ 14840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142875">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noFill/>
                  <a:prstDash val="solid"/>
                  <a:miter/>
                </a:ln>
              </p:spPr>
              <p:txBody>
                <a:bodyPr rtlCol="0" anchor="ctr"/>
                <a:lstStyle/>
                <a:p>
                  <a:endParaRPr lang="en-US" sz="1000" dirty="0">
                    <a:solidFill>
                      <a:srgbClr val="000000"/>
                    </a:solidFill>
                    <a:latin typeface="+mn-lt"/>
                  </a:endParaRPr>
                </a:p>
              </p:txBody>
            </p:sp>
            <p:sp>
              <p:nvSpPr>
                <p:cNvPr id="90135" name="Freeform: Shape 90134">
                  <a:extLst>
                    <a:ext uri="{FF2B5EF4-FFF2-40B4-BE49-F238E27FC236}">
                      <a16:creationId xmlns:a16="http://schemas.microsoft.com/office/drawing/2014/main" id="{2F108B89-F681-4874-81CC-6F4D5DF6DC0D}"/>
                    </a:ext>
                  </a:extLst>
                </p:cNvPr>
                <p:cNvSpPr/>
                <p:nvPr/>
              </p:nvSpPr>
              <p:spPr>
                <a:xfrm>
                  <a:off x="8927536" y="1495843"/>
                  <a:ext cx="295275" cy="142875"/>
                </a:xfrm>
                <a:custGeom>
                  <a:avLst/>
                  <a:gdLst>
                    <a:gd name="connsiteX0" fmla="*/ 0 w 295275"/>
                    <a:gd name="connsiteY0" fmla="*/ 147830 h 142875"/>
                    <a:gd name="connsiteX1" fmla="*/ 0 w 295275"/>
                    <a:gd name="connsiteY1" fmla="*/ 73725 h 142875"/>
                    <a:gd name="connsiteX2" fmla="*/ 14859 w 295275"/>
                    <a:gd name="connsiteY2" fmla="*/ 44102 h 142875"/>
                    <a:gd name="connsiteX3" fmla="*/ 87249 w 295275"/>
                    <a:gd name="connsiteY3" fmla="*/ 9527 h 142875"/>
                    <a:gd name="connsiteX4" fmla="*/ 148209 w 295275"/>
                    <a:gd name="connsiteY4" fmla="*/ 2 h 142875"/>
                    <a:gd name="connsiteX5" fmla="*/ 209169 w 295275"/>
                    <a:gd name="connsiteY5" fmla="*/ 9527 h 142875"/>
                    <a:gd name="connsiteX6" fmla="*/ 281654 w 295275"/>
                    <a:gd name="connsiteY6" fmla="*/ 44102 h 142875"/>
                    <a:gd name="connsiteX7" fmla="*/ 296418 w 295275"/>
                    <a:gd name="connsiteY7" fmla="*/ 73725 h 142875"/>
                    <a:gd name="connsiteX8" fmla="*/ 296418 w 295275"/>
                    <a:gd name="connsiteY8" fmla="*/ 14783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75" h="142875">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noFill/>
                  <a:prstDash val="solid"/>
                  <a:miter/>
                </a:ln>
              </p:spPr>
              <p:txBody>
                <a:bodyPr rtlCol="0" anchor="ctr"/>
                <a:lstStyle/>
                <a:p>
                  <a:endParaRPr lang="en-US" sz="1000" dirty="0">
                    <a:solidFill>
                      <a:srgbClr val="000000"/>
                    </a:solidFill>
                    <a:latin typeface="+mn-lt"/>
                  </a:endParaRPr>
                </a:p>
              </p:txBody>
            </p:sp>
            <p:sp>
              <p:nvSpPr>
                <p:cNvPr id="90136" name="Freeform: Shape 90135">
                  <a:extLst>
                    <a:ext uri="{FF2B5EF4-FFF2-40B4-BE49-F238E27FC236}">
                      <a16:creationId xmlns:a16="http://schemas.microsoft.com/office/drawing/2014/main" id="{CF41FEE1-F095-42CD-9952-04A4E0165A0A}"/>
                    </a:ext>
                  </a:extLst>
                </p:cNvPr>
                <p:cNvSpPr/>
                <p:nvPr/>
              </p:nvSpPr>
              <p:spPr>
                <a:xfrm>
                  <a:off x="9001640" y="1327443"/>
                  <a:ext cx="142875" cy="142875"/>
                </a:xfrm>
                <a:custGeom>
                  <a:avLst/>
                  <a:gdLst>
                    <a:gd name="connsiteX0" fmla="*/ 148209 w 142875"/>
                    <a:gd name="connsiteY0" fmla="*/ 74105 h 142875"/>
                    <a:gd name="connsiteX1" fmla="*/ 74105 w 142875"/>
                    <a:gd name="connsiteY1" fmla="*/ 148209 h 142875"/>
                    <a:gd name="connsiteX2" fmla="*/ 0 w 142875"/>
                    <a:gd name="connsiteY2" fmla="*/ 74105 h 142875"/>
                    <a:gd name="connsiteX3" fmla="*/ 74105 w 142875"/>
                    <a:gd name="connsiteY3" fmla="*/ 0 h 142875"/>
                    <a:gd name="connsiteX4" fmla="*/ 148209 w 142875"/>
                    <a:gd name="connsiteY4" fmla="*/ 7410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sz="1000" dirty="0">
                    <a:solidFill>
                      <a:srgbClr val="000000"/>
                    </a:solidFill>
                    <a:latin typeface="+mn-lt"/>
                  </a:endParaRPr>
                </a:p>
              </p:txBody>
            </p:sp>
          </p:grpSp>
        </p:grpSp>
        <p:sp>
          <p:nvSpPr>
            <p:cNvPr id="90156" name="Rectangle 90155">
              <a:extLst>
                <a:ext uri="{FF2B5EF4-FFF2-40B4-BE49-F238E27FC236}">
                  <a16:creationId xmlns:a16="http://schemas.microsoft.com/office/drawing/2014/main" id="{8118212D-8E0B-A69F-F973-DC7324D12C92}"/>
                </a:ext>
              </a:extLst>
            </p:cNvPr>
            <p:cNvSpPr/>
            <p:nvPr/>
          </p:nvSpPr>
          <p:spPr>
            <a:xfrm>
              <a:off x="1783518" y="1947395"/>
              <a:ext cx="412526" cy="52979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latin typeface="DM Sans" pitchFamily="2" charset="77"/>
              </a:endParaRPr>
            </a:p>
          </p:txBody>
        </p:sp>
      </p:grpSp>
      <p:grpSp>
        <p:nvGrpSpPr>
          <p:cNvPr id="90142" name="Group 90141">
            <a:extLst>
              <a:ext uri="{FF2B5EF4-FFF2-40B4-BE49-F238E27FC236}">
                <a16:creationId xmlns:a16="http://schemas.microsoft.com/office/drawing/2014/main" id="{062AE6D9-76FB-C932-8498-7D3B1F7F7A0A}"/>
              </a:ext>
            </a:extLst>
          </p:cNvPr>
          <p:cNvGrpSpPr/>
          <p:nvPr/>
        </p:nvGrpSpPr>
        <p:grpSpPr>
          <a:xfrm>
            <a:off x="3428085" y="3193881"/>
            <a:ext cx="2460773" cy="1323439"/>
            <a:chOff x="3428085" y="3254614"/>
            <a:chExt cx="2460773" cy="1323439"/>
          </a:xfrm>
        </p:grpSpPr>
        <p:sp>
          <p:nvSpPr>
            <p:cNvPr id="25" name="TextBox 24">
              <a:extLst>
                <a:ext uri="{FF2B5EF4-FFF2-40B4-BE49-F238E27FC236}">
                  <a16:creationId xmlns:a16="http://schemas.microsoft.com/office/drawing/2014/main" id="{993FF7AA-4BB7-416C-8318-98EDF1E76D24}"/>
                </a:ext>
              </a:extLst>
            </p:cNvPr>
            <p:cNvSpPr txBox="1"/>
            <p:nvPr/>
          </p:nvSpPr>
          <p:spPr>
            <a:xfrm>
              <a:off x="4374297" y="3254614"/>
              <a:ext cx="1514561" cy="1323439"/>
            </a:xfrm>
            <a:prstGeom prst="rect">
              <a:avLst/>
            </a:prstGeom>
            <a:noFill/>
          </p:spPr>
          <p:txBody>
            <a:bodyPr wrap="square" rtlCol="0" anchor="ctr">
              <a:spAutoFit/>
            </a:bodyPr>
            <a:lstStyle>
              <a:defPPr>
                <a:defRPr lang="en-US"/>
              </a:defPPr>
              <a:lvl1pPr>
                <a:defRPr sz="1400"/>
              </a:lvl1pPr>
            </a:lstStyle>
            <a:p>
              <a:pPr fontAlgn="base">
                <a:spcBef>
                  <a:spcPct val="0"/>
                </a:spcBef>
                <a:spcAft>
                  <a:spcPct val="0"/>
                </a:spcAft>
              </a:pPr>
              <a:r>
                <a:rPr lang="en-US" sz="1000" dirty="0">
                  <a:latin typeface="+mn-lt"/>
                </a:rPr>
                <a:t>Total </a:t>
              </a:r>
              <a:r>
                <a:rPr lang="en-US" sz="1000" b="1" dirty="0">
                  <a:latin typeface="+mn-lt"/>
                </a:rPr>
                <a:t>MassHealth spending increased as enrollment increased </a:t>
              </a:r>
              <a:r>
                <a:rPr lang="en-US" sz="1000" dirty="0">
                  <a:latin typeface="+mn-lt"/>
                </a:rPr>
                <a:t>from SFY 2020 to SFY 2021, but the cost per member decreased on average by 2%</a:t>
              </a:r>
              <a:endParaRPr lang="en-US" sz="1000" strike="sngStrike" dirty="0">
                <a:latin typeface="+mn-lt"/>
              </a:endParaRPr>
            </a:p>
          </p:txBody>
        </p:sp>
        <p:grpSp>
          <p:nvGrpSpPr>
            <p:cNvPr id="14" name="Group 13">
              <a:extLst>
                <a:ext uri="{FF2B5EF4-FFF2-40B4-BE49-F238E27FC236}">
                  <a16:creationId xmlns:a16="http://schemas.microsoft.com/office/drawing/2014/main" id="{FF7FB9BE-F9B1-803A-1DBF-F12A8FF0385B}"/>
                </a:ext>
              </a:extLst>
            </p:cNvPr>
            <p:cNvGrpSpPr/>
            <p:nvPr/>
          </p:nvGrpSpPr>
          <p:grpSpPr>
            <a:xfrm>
              <a:off x="3428085" y="3430585"/>
              <a:ext cx="851622" cy="956108"/>
              <a:chOff x="3428085" y="3430585"/>
              <a:chExt cx="851622" cy="956108"/>
            </a:xfrm>
          </p:grpSpPr>
          <p:grpSp>
            <p:nvGrpSpPr>
              <p:cNvPr id="259" name="Group 258">
                <a:extLst>
                  <a:ext uri="{FF2B5EF4-FFF2-40B4-BE49-F238E27FC236}">
                    <a16:creationId xmlns:a16="http://schemas.microsoft.com/office/drawing/2014/main" id="{C8CAEC30-B10B-4243-A054-A8943CD7C484}"/>
                  </a:ext>
                </a:extLst>
              </p:cNvPr>
              <p:cNvGrpSpPr/>
              <p:nvPr/>
            </p:nvGrpSpPr>
            <p:grpSpPr>
              <a:xfrm>
                <a:off x="3428085" y="3430585"/>
                <a:ext cx="851622" cy="956108"/>
                <a:chOff x="570186" y="4882896"/>
                <a:chExt cx="822960" cy="956108"/>
              </a:xfrm>
            </p:grpSpPr>
            <p:sp>
              <p:nvSpPr>
                <p:cNvPr id="260" name="Rectangle 42">
                  <a:extLst>
                    <a:ext uri="{FF2B5EF4-FFF2-40B4-BE49-F238E27FC236}">
                      <a16:creationId xmlns:a16="http://schemas.microsoft.com/office/drawing/2014/main" id="{FE586956-F4BD-4038-93A4-E3285249C9FC}"/>
                    </a:ext>
                  </a:extLst>
                </p:cNvPr>
                <p:cNvSpPr/>
                <p:nvPr/>
              </p:nvSpPr>
              <p:spPr>
                <a:xfrm>
                  <a:off x="570186" y="4882896"/>
                  <a:ext cx="822960" cy="731520"/>
                </a:xfrm>
                <a:custGeom>
                  <a:avLst/>
                  <a:gdLst>
                    <a:gd name="connsiteX0" fmla="*/ 0 w 822960"/>
                    <a:gd name="connsiteY0" fmla="*/ 0 h 822960"/>
                    <a:gd name="connsiteX1" fmla="*/ 822960 w 822960"/>
                    <a:gd name="connsiteY1" fmla="*/ 0 h 822960"/>
                    <a:gd name="connsiteX2" fmla="*/ 822960 w 822960"/>
                    <a:gd name="connsiteY2" fmla="*/ 822960 h 822960"/>
                    <a:gd name="connsiteX3" fmla="*/ 0 w 822960"/>
                    <a:gd name="connsiteY3" fmla="*/ 822960 h 822960"/>
                    <a:gd name="connsiteX4" fmla="*/ 0 w 822960"/>
                    <a:gd name="connsiteY4" fmla="*/ 0 h 822960"/>
                    <a:gd name="connsiteX0" fmla="*/ 0 w 822960"/>
                    <a:gd name="connsiteY0" fmla="*/ 0 h 822960"/>
                    <a:gd name="connsiteX1" fmla="*/ 822960 w 822960"/>
                    <a:gd name="connsiteY1" fmla="*/ 822960 h 822960"/>
                    <a:gd name="connsiteX2" fmla="*/ 0 w 822960"/>
                    <a:gd name="connsiteY2" fmla="*/ 822960 h 822960"/>
                    <a:gd name="connsiteX3" fmla="*/ 0 w 822960"/>
                    <a:gd name="connsiteY3" fmla="*/ 0 h 822960"/>
                    <a:gd name="connsiteX0" fmla="*/ 822960 w 822960"/>
                    <a:gd name="connsiteY0" fmla="*/ 731520 h 731520"/>
                    <a:gd name="connsiteX1" fmla="*/ 0 w 822960"/>
                    <a:gd name="connsiteY1" fmla="*/ 731520 h 731520"/>
                    <a:gd name="connsiteX2" fmla="*/ 91440 w 822960"/>
                    <a:gd name="connsiteY2" fmla="*/ 0 h 731520"/>
                    <a:gd name="connsiteX0" fmla="*/ 822960 w 822960"/>
                    <a:gd name="connsiteY0" fmla="*/ 731520 h 731520"/>
                    <a:gd name="connsiteX1" fmla="*/ 0 w 822960"/>
                    <a:gd name="connsiteY1" fmla="*/ 731520 h 731520"/>
                    <a:gd name="connsiteX2" fmla="*/ 9144 w 822960"/>
                    <a:gd name="connsiteY2" fmla="*/ 0 h 731520"/>
                  </a:gdLst>
                  <a:ahLst/>
                  <a:cxnLst>
                    <a:cxn ang="0">
                      <a:pos x="connsiteX0" y="connsiteY0"/>
                    </a:cxn>
                    <a:cxn ang="0">
                      <a:pos x="connsiteX1" y="connsiteY1"/>
                    </a:cxn>
                    <a:cxn ang="0">
                      <a:pos x="connsiteX2" y="connsiteY2"/>
                    </a:cxn>
                  </a:cxnLst>
                  <a:rect l="l" t="t" r="r" b="b"/>
                  <a:pathLst>
                    <a:path w="822960" h="731520">
                      <a:moveTo>
                        <a:pt x="822960" y="731520"/>
                      </a:moveTo>
                      <a:lnTo>
                        <a:pt x="0" y="731520"/>
                      </a:lnTo>
                      <a:cubicBezTo>
                        <a:pt x="0" y="457200"/>
                        <a:pt x="9144" y="0"/>
                        <a:pt x="914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61" name="TextBox 260">
                  <a:extLst>
                    <a:ext uri="{FF2B5EF4-FFF2-40B4-BE49-F238E27FC236}">
                      <a16:creationId xmlns:a16="http://schemas.microsoft.com/office/drawing/2014/main" id="{1EE83AEA-31FD-42F4-953D-8352D78CA4CF}"/>
                    </a:ext>
                  </a:extLst>
                </p:cNvPr>
                <p:cNvSpPr txBox="1"/>
                <p:nvPr/>
              </p:nvSpPr>
              <p:spPr>
                <a:xfrm>
                  <a:off x="570186" y="5623560"/>
                  <a:ext cx="250946" cy="215444"/>
                </a:xfrm>
                <a:prstGeom prst="rect">
                  <a:avLst/>
                </a:prstGeom>
                <a:noFill/>
              </p:spPr>
              <p:txBody>
                <a:bodyPr wrap="none" lIns="0" rIns="0" rtlCol="0">
                  <a:spAutoFit/>
                </a:bodyPr>
                <a:lstStyle/>
                <a:p>
                  <a:r>
                    <a:rPr lang="en-US" sz="800" dirty="0">
                      <a:solidFill>
                        <a:srgbClr val="000000"/>
                      </a:solidFill>
                      <a:latin typeface="+mn-lt"/>
                    </a:rPr>
                    <a:t>2020</a:t>
                  </a:r>
                </a:p>
              </p:txBody>
            </p:sp>
            <p:sp>
              <p:nvSpPr>
                <p:cNvPr id="262" name="TextBox 261">
                  <a:extLst>
                    <a:ext uri="{FF2B5EF4-FFF2-40B4-BE49-F238E27FC236}">
                      <a16:creationId xmlns:a16="http://schemas.microsoft.com/office/drawing/2014/main" id="{7AAA5FE7-0B5E-4CD7-A7F8-14A84A4E9B11}"/>
                    </a:ext>
                  </a:extLst>
                </p:cNvPr>
                <p:cNvSpPr txBox="1"/>
                <p:nvPr/>
              </p:nvSpPr>
              <p:spPr>
                <a:xfrm>
                  <a:off x="1180925" y="5623560"/>
                  <a:ext cx="212221" cy="215444"/>
                </a:xfrm>
                <a:prstGeom prst="rect">
                  <a:avLst/>
                </a:prstGeom>
                <a:noFill/>
              </p:spPr>
              <p:txBody>
                <a:bodyPr wrap="none" lIns="0" rIns="0" rtlCol="0">
                  <a:spAutoFit/>
                </a:bodyPr>
                <a:lstStyle/>
                <a:p>
                  <a:pPr algn="r"/>
                  <a:r>
                    <a:rPr lang="en-US" sz="800" dirty="0">
                      <a:solidFill>
                        <a:srgbClr val="000000"/>
                      </a:solidFill>
                      <a:latin typeface="+mn-lt"/>
                    </a:rPr>
                    <a:t>2021</a:t>
                  </a:r>
                </a:p>
              </p:txBody>
            </p:sp>
            <p:cxnSp>
              <p:nvCxnSpPr>
                <p:cNvPr id="263" name="Straight Arrow Connector 262">
                  <a:extLst>
                    <a:ext uri="{FF2B5EF4-FFF2-40B4-BE49-F238E27FC236}">
                      <a16:creationId xmlns:a16="http://schemas.microsoft.com/office/drawing/2014/main" id="{B27D886E-AF7D-4253-A03F-0ABC6FB78084}"/>
                    </a:ext>
                  </a:extLst>
                </p:cNvPr>
                <p:cNvCxnSpPr>
                  <a:cxnSpLocks/>
                </p:cNvCxnSpPr>
                <p:nvPr/>
              </p:nvCxnSpPr>
              <p:spPr>
                <a:xfrm flipV="1">
                  <a:off x="773775" y="5217167"/>
                  <a:ext cx="476985" cy="146589"/>
                </a:xfrm>
                <a:prstGeom prst="straightConnector1">
                  <a:avLst/>
                </a:prstGeom>
                <a:ln w="34925"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8" name="Graphic 3" descr="Dollar with solid fill">
                <a:extLst>
                  <a:ext uri="{FF2B5EF4-FFF2-40B4-BE49-F238E27FC236}">
                    <a16:creationId xmlns:a16="http://schemas.microsoft.com/office/drawing/2014/main" id="{ADF06EAB-2D16-FB69-BEE6-A07C280D2FE7}"/>
                  </a:ext>
                </a:extLst>
              </p:cNvPr>
              <p:cNvSpPr/>
              <p:nvPr/>
            </p:nvSpPr>
            <p:spPr>
              <a:xfrm>
                <a:off x="3791569" y="3585835"/>
                <a:ext cx="125028" cy="179021"/>
              </a:xfrm>
              <a:custGeom>
                <a:avLst/>
                <a:gdLst>
                  <a:gd name="connsiteX0" fmla="*/ 328041 w 379845"/>
                  <a:gd name="connsiteY0" fmla="*/ 428625 h 819150"/>
                  <a:gd name="connsiteX1" fmla="*/ 214408 w 379845"/>
                  <a:gd name="connsiteY1" fmla="*/ 375952 h 819150"/>
                  <a:gd name="connsiteX2" fmla="*/ 214408 w 379845"/>
                  <a:gd name="connsiteY2" fmla="*/ 145637 h 819150"/>
                  <a:gd name="connsiteX3" fmla="*/ 315944 w 379845"/>
                  <a:gd name="connsiteY3" fmla="*/ 193929 h 819150"/>
                  <a:gd name="connsiteX4" fmla="*/ 361664 w 379845"/>
                  <a:gd name="connsiteY4" fmla="*/ 150114 h 819150"/>
                  <a:gd name="connsiteX5" fmla="*/ 214408 w 379845"/>
                  <a:gd name="connsiteY5" fmla="*/ 82772 h 819150"/>
                  <a:gd name="connsiteX6" fmla="*/ 214408 w 379845"/>
                  <a:gd name="connsiteY6" fmla="*/ 0 h 819150"/>
                  <a:gd name="connsiteX7" fmla="*/ 157258 w 379845"/>
                  <a:gd name="connsiteY7" fmla="*/ 0 h 819150"/>
                  <a:gd name="connsiteX8" fmla="*/ 157258 w 379845"/>
                  <a:gd name="connsiteY8" fmla="*/ 86392 h 819150"/>
                  <a:gd name="connsiteX9" fmla="*/ 101251 w 379845"/>
                  <a:gd name="connsiteY9" fmla="*/ 106394 h 819150"/>
                  <a:gd name="connsiteX10" fmla="*/ 21812 w 379845"/>
                  <a:gd name="connsiteY10" fmla="*/ 315944 h 819150"/>
                  <a:gd name="connsiteX11" fmla="*/ 157258 w 379845"/>
                  <a:gd name="connsiteY11" fmla="*/ 422815 h 819150"/>
                  <a:gd name="connsiteX12" fmla="*/ 157258 w 379845"/>
                  <a:gd name="connsiteY12" fmla="*/ 672179 h 819150"/>
                  <a:gd name="connsiteX13" fmla="*/ 45720 w 379845"/>
                  <a:gd name="connsiteY13" fmla="*/ 609600 h 819150"/>
                  <a:gd name="connsiteX14" fmla="*/ 0 w 379845"/>
                  <a:gd name="connsiteY14" fmla="*/ 653320 h 819150"/>
                  <a:gd name="connsiteX15" fmla="*/ 76676 w 379845"/>
                  <a:gd name="connsiteY15" fmla="*/ 714375 h 819150"/>
                  <a:gd name="connsiteX16" fmla="*/ 157258 w 379845"/>
                  <a:gd name="connsiteY16" fmla="*/ 735616 h 819150"/>
                  <a:gd name="connsiteX17" fmla="*/ 157258 w 379845"/>
                  <a:gd name="connsiteY17" fmla="*/ 819150 h 819150"/>
                  <a:gd name="connsiteX18" fmla="*/ 214408 w 379845"/>
                  <a:gd name="connsiteY18" fmla="*/ 819150 h 819150"/>
                  <a:gd name="connsiteX19" fmla="*/ 214408 w 379845"/>
                  <a:gd name="connsiteY19" fmla="*/ 733425 h 819150"/>
                  <a:gd name="connsiteX20" fmla="*/ 366046 w 379845"/>
                  <a:gd name="connsiteY20" fmla="*/ 619125 h 819150"/>
                  <a:gd name="connsiteX21" fmla="*/ 328041 w 379845"/>
                  <a:gd name="connsiteY21" fmla="*/ 428625 h 819150"/>
                  <a:gd name="connsiteX22" fmla="*/ 109633 w 379845"/>
                  <a:gd name="connsiteY22" fmla="*/ 330803 h 819150"/>
                  <a:gd name="connsiteX23" fmla="*/ 125539 w 379845"/>
                  <a:gd name="connsiteY23" fmla="*/ 165640 h 819150"/>
                  <a:gd name="connsiteX24" fmla="*/ 157258 w 379845"/>
                  <a:gd name="connsiteY24" fmla="*/ 151067 h 819150"/>
                  <a:gd name="connsiteX25" fmla="*/ 157258 w 379845"/>
                  <a:gd name="connsiteY25" fmla="*/ 357664 h 819150"/>
                  <a:gd name="connsiteX26" fmla="*/ 109633 w 379845"/>
                  <a:gd name="connsiteY26" fmla="*/ 330803 h 819150"/>
                  <a:gd name="connsiteX27" fmla="*/ 281940 w 379845"/>
                  <a:gd name="connsiteY27" fmla="*/ 633889 h 819150"/>
                  <a:gd name="connsiteX28" fmla="*/ 214408 w 379845"/>
                  <a:gd name="connsiteY28" fmla="*/ 669608 h 819150"/>
                  <a:gd name="connsiteX29" fmla="*/ 214408 w 379845"/>
                  <a:gd name="connsiteY29" fmla="*/ 442055 h 819150"/>
                  <a:gd name="connsiteX30" fmla="*/ 311753 w 379845"/>
                  <a:gd name="connsiteY30" fmla="*/ 512255 h 819150"/>
                  <a:gd name="connsiteX31" fmla="*/ 281940 w 379845"/>
                  <a:gd name="connsiteY31" fmla="*/ 633889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9845" h="819150">
                    <a:moveTo>
                      <a:pt x="328041" y="428625"/>
                    </a:moveTo>
                    <a:cubicBezTo>
                      <a:pt x="295847" y="401193"/>
                      <a:pt x="254032" y="388334"/>
                      <a:pt x="214408" y="375952"/>
                    </a:cubicBezTo>
                    <a:lnTo>
                      <a:pt x="214408" y="145637"/>
                    </a:lnTo>
                    <a:cubicBezTo>
                      <a:pt x="252879" y="149293"/>
                      <a:pt x="288831" y="166392"/>
                      <a:pt x="315944" y="193929"/>
                    </a:cubicBezTo>
                    <a:lnTo>
                      <a:pt x="361664" y="150114"/>
                    </a:lnTo>
                    <a:cubicBezTo>
                      <a:pt x="322537" y="110312"/>
                      <a:pt x="270107" y="86335"/>
                      <a:pt x="214408" y="82772"/>
                    </a:cubicBezTo>
                    <a:lnTo>
                      <a:pt x="214408" y="0"/>
                    </a:lnTo>
                    <a:lnTo>
                      <a:pt x="157258" y="0"/>
                    </a:lnTo>
                    <a:lnTo>
                      <a:pt x="157258" y="86392"/>
                    </a:lnTo>
                    <a:cubicBezTo>
                      <a:pt x="137688" y="90201"/>
                      <a:pt x="118806" y="96945"/>
                      <a:pt x="101251" y="106394"/>
                    </a:cubicBezTo>
                    <a:cubicBezTo>
                      <a:pt x="29051" y="145733"/>
                      <a:pt x="-7810" y="238125"/>
                      <a:pt x="21812" y="315944"/>
                    </a:cubicBezTo>
                    <a:cubicBezTo>
                      <a:pt x="44767" y="375952"/>
                      <a:pt x="100108" y="402717"/>
                      <a:pt x="157258" y="422815"/>
                    </a:cubicBezTo>
                    <a:lnTo>
                      <a:pt x="157258" y="672179"/>
                    </a:lnTo>
                    <a:cubicBezTo>
                      <a:pt x="112966" y="666750"/>
                      <a:pt x="76200" y="641318"/>
                      <a:pt x="45720" y="609600"/>
                    </a:cubicBezTo>
                    <a:lnTo>
                      <a:pt x="0" y="653320"/>
                    </a:lnTo>
                    <a:cubicBezTo>
                      <a:pt x="21769" y="678022"/>
                      <a:pt x="47726" y="698691"/>
                      <a:pt x="76676" y="714375"/>
                    </a:cubicBezTo>
                    <a:cubicBezTo>
                      <a:pt x="101979" y="726412"/>
                      <a:pt x="129309" y="733615"/>
                      <a:pt x="157258" y="735616"/>
                    </a:cubicBezTo>
                    <a:lnTo>
                      <a:pt x="157258" y="819150"/>
                    </a:lnTo>
                    <a:lnTo>
                      <a:pt x="214408" y="819150"/>
                    </a:lnTo>
                    <a:lnTo>
                      <a:pt x="214408" y="733425"/>
                    </a:lnTo>
                    <a:cubicBezTo>
                      <a:pt x="279940" y="722471"/>
                      <a:pt x="340138" y="682181"/>
                      <a:pt x="366046" y="619125"/>
                    </a:cubicBezTo>
                    <a:cubicBezTo>
                      <a:pt x="391954" y="556070"/>
                      <a:pt x="382524" y="475202"/>
                      <a:pt x="328041" y="428625"/>
                    </a:cubicBezTo>
                    <a:close/>
                    <a:moveTo>
                      <a:pt x="109633" y="330803"/>
                    </a:moveTo>
                    <a:cubicBezTo>
                      <a:pt x="57245" y="286607"/>
                      <a:pt x="70009" y="201073"/>
                      <a:pt x="125539" y="165640"/>
                    </a:cubicBezTo>
                    <a:cubicBezTo>
                      <a:pt x="135382" y="159328"/>
                      <a:pt x="146057" y="154422"/>
                      <a:pt x="157258" y="151067"/>
                    </a:cubicBezTo>
                    <a:lnTo>
                      <a:pt x="157258" y="357664"/>
                    </a:lnTo>
                    <a:cubicBezTo>
                      <a:pt x="140013" y="351392"/>
                      <a:pt x="123922" y="342316"/>
                      <a:pt x="109633" y="330803"/>
                    </a:cubicBezTo>
                    <a:close/>
                    <a:moveTo>
                      <a:pt x="281940" y="633889"/>
                    </a:moveTo>
                    <a:cubicBezTo>
                      <a:pt x="263349" y="652063"/>
                      <a:pt x="239894" y="664469"/>
                      <a:pt x="214408" y="669608"/>
                    </a:cubicBezTo>
                    <a:lnTo>
                      <a:pt x="214408" y="442055"/>
                    </a:lnTo>
                    <a:cubicBezTo>
                      <a:pt x="252508" y="455105"/>
                      <a:pt x="296228" y="471678"/>
                      <a:pt x="311753" y="512255"/>
                    </a:cubicBezTo>
                    <a:cubicBezTo>
                      <a:pt x="327279" y="552831"/>
                      <a:pt x="311658" y="603599"/>
                      <a:pt x="281940" y="633889"/>
                    </a:cubicBezTo>
                    <a:close/>
                  </a:path>
                </a:pathLst>
              </a:custGeom>
              <a:solidFill>
                <a:srgbClr val="969696"/>
              </a:solidFill>
              <a:ln w="9525" cap="flat">
                <a:solidFill>
                  <a:srgbClr val="969696"/>
                </a:solidFill>
                <a:prstDash val="solid"/>
                <a:miter/>
              </a:ln>
            </p:spPr>
            <p:txBody>
              <a:bodyPr rtlCol="0" anchor="ctr"/>
              <a:lstStyle/>
              <a:p>
                <a:endParaRPr lang="en-US"/>
              </a:p>
            </p:txBody>
          </p:sp>
        </p:grpSp>
      </p:grpSp>
      <p:grpSp>
        <p:nvGrpSpPr>
          <p:cNvPr id="90140" name="Group 90139">
            <a:extLst>
              <a:ext uri="{FF2B5EF4-FFF2-40B4-BE49-F238E27FC236}">
                <a16:creationId xmlns:a16="http://schemas.microsoft.com/office/drawing/2014/main" id="{08559914-2AE6-DAF8-8AEF-BCBE8700EF2E}"/>
              </a:ext>
            </a:extLst>
          </p:cNvPr>
          <p:cNvGrpSpPr/>
          <p:nvPr/>
        </p:nvGrpSpPr>
        <p:grpSpPr>
          <a:xfrm>
            <a:off x="3551027" y="4878267"/>
            <a:ext cx="768623" cy="891513"/>
            <a:chOff x="3551027" y="4750167"/>
            <a:chExt cx="768623" cy="891513"/>
          </a:xfrm>
        </p:grpSpPr>
        <p:sp>
          <p:nvSpPr>
            <p:cNvPr id="2" name="Freeform 5">
              <a:extLst>
                <a:ext uri="{FF2B5EF4-FFF2-40B4-BE49-F238E27FC236}">
                  <a16:creationId xmlns:a16="http://schemas.microsoft.com/office/drawing/2014/main" id="{CD0A27AB-97F9-6072-BC3D-26206DB3B4D2}"/>
                </a:ext>
              </a:extLst>
            </p:cNvPr>
            <p:cNvSpPr>
              <a:spLocks noEditPoints="1"/>
            </p:cNvSpPr>
            <p:nvPr/>
          </p:nvSpPr>
          <p:spPr bwMode="auto">
            <a:xfrm rot="19593403">
              <a:off x="3551027" y="4750167"/>
              <a:ext cx="645393" cy="891513"/>
            </a:xfrm>
            <a:custGeom>
              <a:avLst/>
              <a:gdLst>
                <a:gd name="T0" fmla="*/ 122 w 158"/>
                <a:gd name="T1" fmla="*/ 147 h 219"/>
                <a:gd name="T2" fmla="*/ 82 w 158"/>
                <a:gd name="T3" fmla="*/ 152 h 219"/>
                <a:gd name="T4" fmla="*/ 43 w 158"/>
                <a:gd name="T5" fmla="*/ 209 h 219"/>
                <a:gd name="T6" fmla="*/ 15 w 158"/>
                <a:gd name="T7" fmla="*/ 187 h 219"/>
                <a:gd name="T8" fmla="*/ 43 w 158"/>
                <a:gd name="T9" fmla="*/ 148 h 219"/>
                <a:gd name="T10" fmla="*/ 67 w 158"/>
                <a:gd name="T11" fmla="*/ 122 h 219"/>
                <a:gd name="T12" fmla="*/ 99 w 158"/>
                <a:gd name="T13" fmla="*/ 94 h 219"/>
                <a:gd name="T14" fmla="*/ 107 w 158"/>
                <a:gd name="T15" fmla="*/ 23 h 219"/>
                <a:gd name="T16" fmla="*/ 99 w 158"/>
                <a:gd name="T17" fmla="*/ 9 h 219"/>
                <a:gd name="T18" fmla="*/ 85 w 158"/>
                <a:gd name="T19" fmla="*/ 16 h 219"/>
                <a:gd name="T20" fmla="*/ 100 w 158"/>
                <a:gd name="T21" fmla="*/ 27 h 219"/>
                <a:gd name="T22" fmla="*/ 109 w 158"/>
                <a:gd name="T23" fmla="*/ 49 h 219"/>
                <a:gd name="T24" fmla="*/ 63 w 158"/>
                <a:gd name="T25" fmla="*/ 110 h 219"/>
                <a:gd name="T26" fmla="*/ 58 w 158"/>
                <a:gd name="T27" fmla="*/ 110 h 219"/>
                <a:gd name="T28" fmla="*/ 57 w 158"/>
                <a:gd name="T29" fmla="*/ 110 h 219"/>
                <a:gd name="T30" fmla="*/ 8 w 158"/>
                <a:gd name="T31" fmla="*/ 49 h 219"/>
                <a:gd name="T32" fmla="*/ 18 w 158"/>
                <a:gd name="T33" fmla="*/ 26 h 219"/>
                <a:gd name="T34" fmla="*/ 30 w 158"/>
                <a:gd name="T35" fmla="*/ 19 h 219"/>
                <a:gd name="T36" fmla="*/ 26 w 158"/>
                <a:gd name="T37" fmla="*/ 3 h 219"/>
                <a:gd name="T38" fmla="*/ 12 w 158"/>
                <a:gd name="T39" fmla="*/ 21 h 219"/>
                <a:gd name="T40" fmla="*/ 10 w 158"/>
                <a:gd name="T41" fmla="*/ 23 h 219"/>
                <a:gd name="T42" fmla="*/ 18 w 158"/>
                <a:gd name="T43" fmla="*/ 95 h 219"/>
                <a:gd name="T44" fmla="*/ 57 w 158"/>
                <a:gd name="T45" fmla="*/ 118 h 219"/>
                <a:gd name="T46" fmla="*/ 58 w 158"/>
                <a:gd name="T47" fmla="*/ 118 h 219"/>
                <a:gd name="T48" fmla="*/ 54 w 158"/>
                <a:gd name="T49" fmla="*/ 131 h 219"/>
                <a:gd name="T50" fmla="*/ 6 w 158"/>
                <a:gd name="T51" fmla="*/ 187 h 219"/>
                <a:gd name="T52" fmla="*/ 36 w 158"/>
                <a:gd name="T53" fmla="*/ 219 h 219"/>
                <a:gd name="T54" fmla="*/ 79 w 158"/>
                <a:gd name="T55" fmla="*/ 179 h 219"/>
                <a:gd name="T56" fmla="*/ 102 w 158"/>
                <a:gd name="T57" fmla="*/ 151 h 219"/>
                <a:gd name="T58" fmla="*/ 114 w 158"/>
                <a:gd name="T59" fmla="*/ 164 h 219"/>
                <a:gd name="T60" fmla="*/ 158 w 158"/>
                <a:gd name="T61" fmla="*/ 164 h 219"/>
                <a:gd name="T62" fmla="*/ 136 w 158"/>
                <a:gd name="T63" fmla="*/ 176 h 219"/>
                <a:gd name="T64" fmla="*/ 136 w 158"/>
                <a:gd name="T65" fmla="*/ 151 h 219"/>
                <a:gd name="T66" fmla="*/ 136 w 158"/>
                <a:gd name="T67" fmla="*/ 17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 h="219">
                  <a:moveTo>
                    <a:pt x="136" y="142"/>
                  </a:moveTo>
                  <a:cubicBezTo>
                    <a:pt x="131" y="142"/>
                    <a:pt x="126" y="144"/>
                    <a:pt x="122" y="147"/>
                  </a:cubicBezTo>
                  <a:cubicBezTo>
                    <a:pt x="113" y="143"/>
                    <a:pt x="107" y="142"/>
                    <a:pt x="102" y="142"/>
                  </a:cubicBezTo>
                  <a:cubicBezTo>
                    <a:pt x="94" y="142"/>
                    <a:pt x="86" y="146"/>
                    <a:pt x="82" y="152"/>
                  </a:cubicBezTo>
                  <a:cubicBezTo>
                    <a:pt x="75" y="162"/>
                    <a:pt x="72" y="175"/>
                    <a:pt x="66" y="187"/>
                  </a:cubicBezTo>
                  <a:cubicBezTo>
                    <a:pt x="60" y="197"/>
                    <a:pt x="55" y="206"/>
                    <a:pt x="43" y="209"/>
                  </a:cubicBezTo>
                  <a:cubicBezTo>
                    <a:pt x="41" y="209"/>
                    <a:pt x="38" y="210"/>
                    <a:pt x="36" y="210"/>
                  </a:cubicBezTo>
                  <a:cubicBezTo>
                    <a:pt x="22" y="209"/>
                    <a:pt x="15" y="201"/>
                    <a:pt x="15" y="187"/>
                  </a:cubicBezTo>
                  <a:cubicBezTo>
                    <a:pt x="15" y="183"/>
                    <a:pt x="15" y="180"/>
                    <a:pt x="16" y="175"/>
                  </a:cubicBezTo>
                  <a:cubicBezTo>
                    <a:pt x="20" y="162"/>
                    <a:pt x="31" y="155"/>
                    <a:pt x="43" y="148"/>
                  </a:cubicBezTo>
                  <a:cubicBezTo>
                    <a:pt x="48" y="145"/>
                    <a:pt x="54" y="143"/>
                    <a:pt x="59" y="138"/>
                  </a:cubicBezTo>
                  <a:cubicBezTo>
                    <a:pt x="63" y="135"/>
                    <a:pt x="67" y="129"/>
                    <a:pt x="67" y="122"/>
                  </a:cubicBezTo>
                  <a:cubicBezTo>
                    <a:pt x="67" y="120"/>
                    <a:pt x="67" y="119"/>
                    <a:pt x="67" y="117"/>
                  </a:cubicBezTo>
                  <a:cubicBezTo>
                    <a:pt x="78" y="115"/>
                    <a:pt x="90" y="106"/>
                    <a:pt x="99" y="94"/>
                  </a:cubicBezTo>
                  <a:cubicBezTo>
                    <a:pt x="110" y="82"/>
                    <a:pt x="117" y="64"/>
                    <a:pt x="117" y="49"/>
                  </a:cubicBezTo>
                  <a:cubicBezTo>
                    <a:pt x="117" y="40"/>
                    <a:pt x="114" y="30"/>
                    <a:pt x="107" y="23"/>
                  </a:cubicBezTo>
                  <a:cubicBezTo>
                    <a:pt x="109" y="21"/>
                    <a:pt x="108" y="18"/>
                    <a:pt x="106" y="16"/>
                  </a:cubicBezTo>
                  <a:cubicBezTo>
                    <a:pt x="106" y="16"/>
                    <a:pt x="106" y="16"/>
                    <a:pt x="99" y="9"/>
                  </a:cubicBezTo>
                  <a:cubicBezTo>
                    <a:pt x="96" y="4"/>
                    <a:pt x="90" y="4"/>
                    <a:pt x="85" y="6"/>
                  </a:cubicBezTo>
                  <a:cubicBezTo>
                    <a:pt x="81" y="9"/>
                    <a:pt x="81" y="13"/>
                    <a:pt x="85" y="16"/>
                  </a:cubicBezTo>
                  <a:cubicBezTo>
                    <a:pt x="85" y="16"/>
                    <a:pt x="85" y="16"/>
                    <a:pt x="92" y="24"/>
                  </a:cubicBezTo>
                  <a:cubicBezTo>
                    <a:pt x="93" y="26"/>
                    <a:pt x="97" y="27"/>
                    <a:pt x="100" y="27"/>
                  </a:cubicBezTo>
                  <a:cubicBezTo>
                    <a:pt x="100" y="28"/>
                    <a:pt x="100" y="28"/>
                    <a:pt x="100" y="29"/>
                  </a:cubicBezTo>
                  <a:cubicBezTo>
                    <a:pt x="107" y="34"/>
                    <a:pt x="109" y="40"/>
                    <a:pt x="109" y="49"/>
                  </a:cubicBezTo>
                  <a:cubicBezTo>
                    <a:pt x="109" y="62"/>
                    <a:pt x="102" y="78"/>
                    <a:pt x="92" y="90"/>
                  </a:cubicBezTo>
                  <a:cubicBezTo>
                    <a:pt x="83" y="100"/>
                    <a:pt x="72" y="108"/>
                    <a:pt x="63" y="110"/>
                  </a:cubicBezTo>
                  <a:cubicBezTo>
                    <a:pt x="62" y="109"/>
                    <a:pt x="60" y="108"/>
                    <a:pt x="59" y="109"/>
                  </a:cubicBezTo>
                  <a:cubicBezTo>
                    <a:pt x="59" y="109"/>
                    <a:pt x="58" y="110"/>
                    <a:pt x="58" y="110"/>
                  </a:cubicBezTo>
                  <a:cubicBezTo>
                    <a:pt x="58" y="110"/>
                    <a:pt x="58" y="110"/>
                    <a:pt x="58" y="110"/>
                  </a:cubicBezTo>
                  <a:cubicBezTo>
                    <a:pt x="57" y="110"/>
                    <a:pt x="57" y="110"/>
                    <a:pt x="57" y="110"/>
                  </a:cubicBezTo>
                  <a:cubicBezTo>
                    <a:pt x="48" y="111"/>
                    <a:pt x="35" y="103"/>
                    <a:pt x="25" y="90"/>
                  </a:cubicBezTo>
                  <a:cubicBezTo>
                    <a:pt x="16" y="78"/>
                    <a:pt x="8" y="62"/>
                    <a:pt x="8" y="49"/>
                  </a:cubicBezTo>
                  <a:cubicBezTo>
                    <a:pt x="8" y="40"/>
                    <a:pt x="11" y="34"/>
                    <a:pt x="17" y="29"/>
                  </a:cubicBezTo>
                  <a:cubicBezTo>
                    <a:pt x="17" y="28"/>
                    <a:pt x="18" y="27"/>
                    <a:pt x="18" y="26"/>
                  </a:cubicBezTo>
                  <a:cubicBezTo>
                    <a:pt x="19" y="25"/>
                    <a:pt x="20" y="25"/>
                    <a:pt x="22" y="24"/>
                  </a:cubicBezTo>
                  <a:cubicBezTo>
                    <a:pt x="22" y="24"/>
                    <a:pt x="22" y="24"/>
                    <a:pt x="30" y="19"/>
                  </a:cubicBezTo>
                  <a:cubicBezTo>
                    <a:pt x="34" y="17"/>
                    <a:pt x="37" y="11"/>
                    <a:pt x="36" y="7"/>
                  </a:cubicBezTo>
                  <a:cubicBezTo>
                    <a:pt x="34" y="1"/>
                    <a:pt x="30" y="0"/>
                    <a:pt x="26" y="3"/>
                  </a:cubicBezTo>
                  <a:cubicBezTo>
                    <a:pt x="26" y="3"/>
                    <a:pt x="26" y="3"/>
                    <a:pt x="17" y="8"/>
                  </a:cubicBezTo>
                  <a:cubicBezTo>
                    <a:pt x="13" y="10"/>
                    <a:pt x="10" y="17"/>
                    <a:pt x="12" y="21"/>
                  </a:cubicBezTo>
                  <a:cubicBezTo>
                    <a:pt x="12" y="21"/>
                    <a:pt x="12" y="21"/>
                    <a:pt x="12" y="22"/>
                  </a:cubicBezTo>
                  <a:cubicBezTo>
                    <a:pt x="12" y="22"/>
                    <a:pt x="11" y="22"/>
                    <a:pt x="10" y="23"/>
                  </a:cubicBezTo>
                  <a:cubicBezTo>
                    <a:pt x="3" y="30"/>
                    <a:pt x="0" y="39"/>
                    <a:pt x="0" y="49"/>
                  </a:cubicBezTo>
                  <a:cubicBezTo>
                    <a:pt x="0" y="64"/>
                    <a:pt x="8" y="82"/>
                    <a:pt x="18" y="95"/>
                  </a:cubicBezTo>
                  <a:cubicBezTo>
                    <a:pt x="28" y="108"/>
                    <a:pt x="42" y="118"/>
                    <a:pt x="57" y="118"/>
                  </a:cubicBezTo>
                  <a:cubicBezTo>
                    <a:pt x="57" y="118"/>
                    <a:pt x="57" y="118"/>
                    <a:pt x="57" y="118"/>
                  </a:cubicBezTo>
                  <a:cubicBezTo>
                    <a:pt x="57" y="118"/>
                    <a:pt x="57" y="118"/>
                    <a:pt x="57" y="118"/>
                  </a:cubicBezTo>
                  <a:cubicBezTo>
                    <a:pt x="57" y="118"/>
                    <a:pt x="58" y="118"/>
                    <a:pt x="58" y="118"/>
                  </a:cubicBezTo>
                  <a:cubicBezTo>
                    <a:pt x="58" y="120"/>
                    <a:pt x="59" y="121"/>
                    <a:pt x="59" y="122"/>
                  </a:cubicBezTo>
                  <a:cubicBezTo>
                    <a:pt x="59" y="125"/>
                    <a:pt x="57" y="128"/>
                    <a:pt x="54" y="131"/>
                  </a:cubicBezTo>
                  <a:cubicBezTo>
                    <a:pt x="43" y="140"/>
                    <a:pt x="16" y="147"/>
                    <a:pt x="8" y="173"/>
                  </a:cubicBezTo>
                  <a:cubicBezTo>
                    <a:pt x="6" y="177"/>
                    <a:pt x="6" y="182"/>
                    <a:pt x="6" y="187"/>
                  </a:cubicBezTo>
                  <a:cubicBezTo>
                    <a:pt x="6" y="196"/>
                    <a:pt x="8" y="204"/>
                    <a:pt x="14" y="210"/>
                  </a:cubicBezTo>
                  <a:cubicBezTo>
                    <a:pt x="19" y="216"/>
                    <a:pt x="26" y="219"/>
                    <a:pt x="36" y="219"/>
                  </a:cubicBezTo>
                  <a:cubicBezTo>
                    <a:pt x="39" y="219"/>
                    <a:pt x="42" y="218"/>
                    <a:pt x="45" y="218"/>
                  </a:cubicBezTo>
                  <a:cubicBezTo>
                    <a:pt x="64" y="213"/>
                    <a:pt x="73" y="194"/>
                    <a:pt x="79" y="179"/>
                  </a:cubicBezTo>
                  <a:cubicBezTo>
                    <a:pt x="82" y="170"/>
                    <a:pt x="85" y="164"/>
                    <a:pt x="88" y="158"/>
                  </a:cubicBezTo>
                  <a:cubicBezTo>
                    <a:pt x="93" y="153"/>
                    <a:pt x="96" y="151"/>
                    <a:pt x="102" y="151"/>
                  </a:cubicBezTo>
                  <a:cubicBezTo>
                    <a:pt x="105" y="151"/>
                    <a:pt x="110" y="152"/>
                    <a:pt x="116" y="155"/>
                  </a:cubicBezTo>
                  <a:cubicBezTo>
                    <a:pt x="115" y="158"/>
                    <a:pt x="114" y="161"/>
                    <a:pt x="114" y="164"/>
                  </a:cubicBezTo>
                  <a:cubicBezTo>
                    <a:pt x="114" y="176"/>
                    <a:pt x="124" y="185"/>
                    <a:pt x="136" y="185"/>
                  </a:cubicBezTo>
                  <a:cubicBezTo>
                    <a:pt x="149" y="185"/>
                    <a:pt x="158" y="176"/>
                    <a:pt x="158" y="164"/>
                  </a:cubicBezTo>
                  <a:cubicBezTo>
                    <a:pt x="158" y="152"/>
                    <a:pt x="149" y="142"/>
                    <a:pt x="136" y="142"/>
                  </a:cubicBezTo>
                  <a:close/>
                  <a:moveTo>
                    <a:pt x="136" y="176"/>
                  </a:moveTo>
                  <a:cubicBezTo>
                    <a:pt x="130" y="176"/>
                    <a:pt x="124" y="171"/>
                    <a:pt x="124" y="164"/>
                  </a:cubicBezTo>
                  <a:cubicBezTo>
                    <a:pt x="124" y="156"/>
                    <a:pt x="130" y="151"/>
                    <a:pt x="136" y="151"/>
                  </a:cubicBezTo>
                  <a:cubicBezTo>
                    <a:pt x="143" y="151"/>
                    <a:pt x="149" y="156"/>
                    <a:pt x="149" y="164"/>
                  </a:cubicBezTo>
                  <a:cubicBezTo>
                    <a:pt x="149" y="171"/>
                    <a:pt x="143" y="176"/>
                    <a:pt x="136" y="17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0118" name="Group 90117">
              <a:extLst>
                <a:ext uri="{FF2B5EF4-FFF2-40B4-BE49-F238E27FC236}">
                  <a16:creationId xmlns:a16="http://schemas.microsoft.com/office/drawing/2014/main" id="{DFFB50E0-2922-225B-4536-E7456BB2ACAF}"/>
                </a:ext>
              </a:extLst>
            </p:cNvPr>
            <p:cNvGrpSpPr/>
            <p:nvPr/>
          </p:nvGrpSpPr>
          <p:grpSpPr>
            <a:xfrm>
              <a:off x="4070103" y="5116677"/>
              <a:ext cx="249547" cy="249547"/>
              <a:chOff x="3844299" y="4481906"/>
              <a:chExt cx="249547" cy="249547"/>
            </a:xfrm>
          </p:grpSpPr>
          <p:sp>
            <p:nvSpPr>
              <p:cNvPr id="36" name="Oval 35">
                <a:extLst>
                  <a:ext uri="{FF2B5EF4-FFF2-40B4-BE49-F238E27FC236}">
                    <a16:creationId xmlns:a16="http://schemas.microsoft.com/office/drawing/2014/main" id="{F8F1E048-F9B9-39DC-4929-F2551FA5F1DF}"/>
                  </a:ext>
                </a:extLst>
              </p:cNvPr>
              <p:cNvSpPr>
                <a:spLocks noChangeAspect="1"/>
              </p:cNvSpPr>
              <p:nvPr/>
            </p:nvSpPr>
            <p:spPr>
              <a:xfrm>
                <a:off x="3845824" y="4483431"/>
                <a:ext cx="246496" cy="24649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raphic 3" descr="Dollar with solid fill">
                <a:extLst>
                  <a:ext uri="{FF2B5EF4-FFF2-40B4-BE49-F238E27FC236}">
                    <a16:creationId xmlns:a16="http://schemas.microsoft.com/office/drawing/2014/main" id="{6B1CF91F-C570-05AB-984C-8E572149DC6B}"/>
                  </a:ext>
                </a:extLst>
              </p:cNvPr>
              <p:cNvSpPr/>
              <p:nvPr/>
            </p:nvSpPr>
            <p:spPr>
              <a:xfrm>
                <a:off x="3906558" y="4517169"/>
                <a:ext cx="125028" cy="179021"/>
              </a:xfrm>
              <a:custGeom>
                <a:avLst/>
                <a:gdLst>
                  <a:gd name="connsiteX0" fmla="*/ 328041 w 379845"/>
                  <a:gd name="connsiteY0" fmla="*/ 428625 h 819150"/>
                  <a:gd name="connsiteX1" fmla="*/ 214408 w 379845"/>
                  <a:gd name="connsiteY1" fmla="*/ 375952 h 819150"/>
                  <a:gd name="connsiteX2" fmla="*/ 214408 w 379845"/>
                  <a:gd name="connsiteY2" fmla="*/ 145637 h 819150"/>
                  <a:gd name="connsiteX3" fmla="*/ 315944 w 379845"/>
                  <a:gd name="connsiteY3" fmla="*/ 193929 h 819150"/>
                  <a:gd name="connsiteX4" fmla="*/ 361664 w 379845"/>
                  <a:gd name="connsiteY4" fmla="*/ 150114 h 819150"/>
                  <a:gd name="connsiteX5" fmla="*/ 214408 w 379845"/>
                  <a:gd name="connsiteY5" fmla="*/ 82772 h 819150"/>
                  <a:gd name="connsiteX6" fmla="*/ 214408 w 379845"/>
                  <a:gd name="connsiteY6" fmla="*/ 0 h 819150"/>
                  <a:gd name="connsiteX7" fmla="*/ 157258 w 379845"/>
                  <a:gd name="connsiteY7" fmla="*/ 0 h 819150"/>
                  <a:gd name="connsiteX8" fmla="*/ 157258 w 379845"/>
                  <a:gd name="connsiteY8" fmla="*/ 86392 h 819150"/>
                  <a:gd name="connsiteX9" fmla="*/ 101251 w 379845"/>
                  <a:gd name="connsiteY9" fmla="*/ 106394 h 819150"/>
                  <a:gd name="connsiteX10" fmla="*/ 21812 w 379845"/>
                  <a:gd name="connsiteY10" fmla="*/ 315944 h 819150"/>
                  <a:gd name="connsiteX11" fmla="*/ 157258 w 379845"/>
                  <a:gd name="connsiteY11" fmla="*/ 422815 h 819150"/>
                  <a:gd name="connsiteX12" fmla="*/ 157258 w 379845"/>
                  <a:gd name="connsiteY12" fmla="*/ 672179 h 819150"/>
                  <a:gd name="connsiteX13" fmla="*/ 45720 w 379845"/>
                  <a:gd name="connsiteY13" fmla="*/ 609600 h 819150"/>
                  <a:gd name="connsiteX14" fmla="*/ 0 w 379845"/>
                  <a:gd name="connsiteY14" fmla="*/ 653320 h 819150"/>
                  <a:gd name="connsiteX15" fmla="*/ 76676 w 379845"/>
                  <a:gd name="connsiteY15" fmla="*/ 714375 h 819150"/>
                  <a:gd name="connsiteX16" fmla="*/ 157258 w 379845"/>
                  <a:gd name="connsiteY16" fmla="*/ 735616 h 819150"/>
                  <a:gd name="connsiteX17" fmla="*/ 157258 w 379845"/>
                  <a:gd name="connsiteY17" fmla="*/ 819150 h 819150"/>
                  <a:gd name="connsiteX18" fmla="*/ 214408 w 379845"/>
                  <a:gd name="connsiteY18" fmla="*/ 819150 h 819150"/>
                  <a:gd name="connsiteX19" fmla="*/ 214408 w 379845"/>
                  <a:gd name="connsiteY19" fmla="*/ 733425 h 819150"/>
                  <a:gd name="connsiteX20" fmla="*/ 366046 w 379845"/>
                  <a:gd name="connsiteY20" fmla="*/ 619125 h 819150"/>
                  <a:gd name="connsiteX21" fmla="*/ 328041 w 379845"/>
                  <a:gd name="connsiteY21" fmla="*/ 428625 h 819150"/>
                  <a:gd name="connsiteX22" fmla="*/ 109633 w 379845"/>
                  <a:gd name="connsiteY22" fmla="*/ 330803 h 819150"/>
                  <a:gd name="connsiteX23" fmla="*/ 125539 w 379845"/>
                  <a:gd name="connsiteY23" fmla="*/ 165640 h 819150"/>
                  <a:gd name="connsiteX24" fmla="*/ 157258 w 379845"/>
                  <a:gd name="connsiteY24" fmla="*/ 151067 h 819150"/>
                  <a:gd name="connsiteX25" fmla="*/ 157258 w 379845"/>
                  <a:gd name="connsiteY25" fmla="*/ 357664 h 819150"/>
                  <a:gd name="connsiteX26" fmla="*/ 109633 w 379845"/>
                  <a:gd name="connsiteY26" fmla="*/ 330803 h 819150"/>
                  <a:gd name="connsiteX27" fmla="*/ 281940 w 379845"/>
                  <a:gd name="connsiteY27" fmla="*/ 633889 h 819150"/>
                  <a:gd name="connsiteX28" fmla="*/ 214408 w 379845"/>
                  <a:gd name="connsiteY28" fmla="*/ 669608 h 819150"/>
                  <a:gd name="connsiteX29" fmla="*/ 214408 w 379845"/>
                  <a:gd name="connsiteY29" fmla="*/ 442055 h 819150"/>
                  <a:gd name="connsiteX30" fmla="*/ 311753 w 379845"/>
                  <a:gd name="connsiteY30" fmla="*/ 512255 h 819150"/>
                  <a:gd name="connsiteX31" fmla="*/ 281940 w 379845"/>
                  <a:gd name="connsiteY31" fmla="*/ 633889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9845" h="819150">
                    <a:moveTo>
                      <a:pt x="328041" y="428625"/>
                    </a:moveTo>
                    <a:cubicBezTo>
                      <a:pt x="295847" y="401193"/>
                      <a:pt x="254032" y="388334"/>
                      <a:pt x="214408" y="375952"/>
                    </a:cubicBezTo>
                    <a:lnTo>
                      <a:pt x="214408" y="145637"/>
                    </a:lnTo>
                    <a:cubicBezTo>
                      <a:pt x="252879" y="149293"/>
                      <a:pt x="288831" y="166392"/>
                      <a:pt x="315944" y="193929"/>
                    </a:cubicBezTo>
                    <a:lnTo>
                      <a:pt x="361664" y="150114"/>
                    </a:lnTo>
                    <a:cubicBezTo>
                      <a:pt x="322537" y="110312"/>
                      <a:pt x="270107" y="86335"/>
                      <a:pt x="214408" y="82772"/>
                    </a:cubicBezTo>
                    <a:lnTo>
                      <a:pt x="214408" y="0"/>
                    </a:lnTo>
                    <a:lnTo>
                      <a:pt x="157258" y="0"/>
                    </a:lnTo>
                    <a:lnTo>
                      <a:pt x="157258" y="86392"/>
                    </a:lnTo>
                    <a:cubicBezTo>
                      <a:pt x="137688" y="90201"/>
                      <a:pt x="118806" y="96945"/>
                      <a:pt x="101251" y="106394"/>
                    </a:cubicBezTo>
                    <a:cubicBezTo>
                      <a:pt x="29051" y="145733"/>
                      <a:pt x="-7810" y="238125"/>
                      <a:pt x="21812" y="315944"/>
                    </a:cubicBezTo>
                    <a:cubicBezTo>
                      <a:pt x="44767" y="375952"/>
                      <a:pt x="100108" y="402717"/>
                      <a:pt x="157258" y="422815"/>
                    </a:cubicBezTo>
                    <a:lnTo>
                      <a:pt x="157258" y="672179"/>
                    </a:lnTo>
                    <a:cubicBezTo>
                      <a:pt x="112966" y="666750"/>
                      <a:pt x="76200" y="641318"/>
                      <a:pt x="45720" y="609600"/>
                    </a:cubicBezTo>
                    <a:lnTo>
                      <a:pt x="0" y="653320"/>
                    </a:lnTo>
                    <a:cubicBezTo>
                      <a:pt x="21769" y="678022"/>
                      <a:pt x="47726" y="698691"/>
                      <a:pt x="76676" y="714375"/>
                    </a:cubicBezTo>
                    <a:cubicBezTo>
                      <a:pt x="101979" y="726412"/>
                      <a:pt x="129309" y="733615"/>
                      <a:pt x="157258" y="735616"/>
                    </a:cubicBezTo>
                    <a:lnTo>
                      <a:pt x="157258" y="819150"/>
                    </a:lnTo>
                    <a:lnTo>
                      <a:pt x="214408" y="819150"/>
                    </a:lnTo>
                    <a:lnTo>
                      <a:pt x="214408" y="733425"/>
                    </a:lnTo>
                    <a:cubicBezTo>
                      <a:pt x="279940" y="722471"/>
                      <a:pt x="340138" y="682181"/>
                      <a:pt x="366046" y="619125"/>
                    </a:cubicBezTo>
                    <a:cubicBezTo>
                      <a:pt x="391954" y="556070"/>
                      <a:pt x="382524" y="475202"/>
                      <a:pt x="328041" y="428625"/>
                    </a:cubicBezTo>
                    <a:close/>
                    <a:moveTo>
                      <a:pt x="109633" y="330803"/>
                    </a:moveTo>
                    <a:cubicBezTo>
                      <a:pt x="57245" y="286607"/>
                      <a:pt x="70009" y="201073"/>
                      <a:pt x="125539" y="165640"/>
                    </a:cubicBezTo>
                    <a:cubicBezTo>
                      <a:pt x="135382" y="159328"/>
                      <a:pt x="146057" y="154422"/>
                      <a:pt x="157258" y="151067"/>
                    </a:cubicBezTo>
                    <a:lnTo>
                      <a:pt x="157258" y="357664"/>
                    </a:lnTo>
                    <a:cubicBezTo>
                      <a:pt x="140013" y="351392"/>
                      <a:pt x="123922" y="342316"/>
                      <a:pt x="109633" y="330803"/>
                    </a:cubicBezTo>
                    <a:close/>
                    <a:moveTo>
                      <a:pt x="281940" y="633889"/>
                    </a:moveTo>
                    <a:cubicBezTo>
                      <a:pt x="263349" y="652063"/>
                      <a:pt x="239894" y="664469"/>
                      <a:pt x="214408" y="669608"/>
                    </a:cubicBezTo>
                    <a:lnTo>
                      <a:pt x="214408" y="442055"/>
                    </a:lnTo>
                    <a:cubicBezTo>
                      <a:pt x="252508" y="455105"/>
                      <a:pt x="296228" y="471678"/>
                      <a:pt x="311753" y="512255"/>
                    </a:cubicBezTo>
                    <a:cubicBezTo>
                      <a:pt x="327279" y="552831"/>
                      <a:pt x="311658" y="603599"/>
                      <a:pt x="281940" y="633889"/>
                    </a:cubicBezTo>
                    <a:close/>
                  </a:path>
                </a:pathLst>
              </a:custGeom>
              <a:solidFill>
                <a:srgbClr val="969696"/>
              </a:solidFill>
              <a:ln w="9525" cap="flat">
                <a:solidFill>
                  <a:srgbClr val="969696"/>
                </a:solid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CDEEAA8-C968-0362-B407-5DF7AA7DB47B}"/>
                  </a:ext>
                </a:extLst>
              </p:cNvPr>
              <p:cNvSpPr/>
              <p:nvPr/>
            </p:nvSpPr>
            <p:spPr>
              <a:xfrm>
                <a:off x="3844299" y="4481906"/>
                <a:ext cx="249547" cy="249547"/>
              </a:xfrm>
              <a:custGeom>
                <a:avLst/>
                <a:gdLst>
                  <a:gd name="connsiteX0" fmla="*/ 138858 w 277715"/>
                  <a:gd name="connsiteY0" fmla="*/ 21925 h 277715"/>
                  <a:gd name="connsiteX1" fmla="*/ 21925 w 277715"/>
                  <a:gd name="connsiteY1" fmla="*/ 138858 h 277715"/>
                  <a:gd name="connsiteX2" fmla="*/ 138858 w 277715"/>
                  <a:gd name="connsiteY2" fmla="*/ 255790 h 277715"/>
                  <a:gd name="connsiteX3" fmla="*/ 255790 w 277715"/>
                  <a:gd name="connsiteY3" fmla="*/ 138858 h 277715"/>
                  <a:gd name="connsiteX4" fmla="*/ 138858 w 277715"/>
                  <a:gd name="connsiteY4" fmla="*/ 21925 h 277715"/>
                  <a:gd name="connsiteX5" fmla="*/ 138858 w 277715"/>
                  <a:gd name="connsiteY5" fmla="*/ 277715 h 277715"/>
                  <a:gd name="connsiteX6" fmla="*/ 0 w 277715"/>
                  <a:gd name="connsiteY6" fmla="*/ 138858 h 277715"/>
                  <a:gd name="connsiteX7" fmla="*/ 138858 w 277715"/>
                  <a:gd name="connsiteY7" fmla="*/ 0 h 277715"/>
                  <a:gd name="connsiteX8" fmla="*/ 277715 w 277715"/>
                  <a:gd name="connsiteY8" fmla="*/ 138858 h 277715"/>
                  <a:gd name="connsiteX9" fmla="*/ 138858 w 277715"/>
                  <a:gd name="connsiteY9" fmla="*/ 277715 h 27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715" h="277715">
                    <a:moveTo>
                      <a:pt x="138858" y="21925"/>
                    </a:moveTo>
                    <a:cubicBezTo>
                      <a:pt x="74179" y="21925"/>
                      <a:pt x="21925" y="74179"/>
                      <a:pt x="21925" y="138858"/>
                    </a:cubicBezTo>
                    <a:cubicBezTo>
                      <a:pt x="21925" y="203536"/>
                      <a:pt x="74179" y="255790"/>
                      <a:pt x="138858" y="255790"/>
                    </a:cubicBezTo>
                    <a:cubicBezTo>
                      <a:pt x="203536" y="255790"/>
                      <a:pt x="255790" y="203536"/>
                      <a:pt x="255790" y="138858"/>
                    </a:cubicBezTo>
                    <a:cubicBezTo>
                      <a:pt x="255790" y="74179"/>
                      <a:pt x="203536" y="21925"/>
                      <a:pt x="138858" y="21925"/>
                    </a:cubicBezTo>
                    <a:close/>
                    <a:moveTo>
                      <a:pt x="138858" y="277715"/>
                    </a:moveTo>
                    <a:cubicBezTo>
                      <a:pt x="62120" y="277715"/>
                      <a:pt x="0" y="215595"/>
                      <a:pt x="0" y="138858"/>
                    </a:cubicBezTo>
                    <a:cubicBezTo>
                      <a:pt x="0" y="62120"/>
                      <a:pt x="62120" y="0"/>
                      <a:pt x="138858" y="0"/>
                    </a:cubicBezTo>
                    <a:cubicBezTo>
                      <a:pt x="215595" y="0"/>
                      <a:pt x="277715" y="62120"/>
                      <a:pt x="277715" y="138858"/>
                    </a:cubicBezTo>
                    <a:cubicBezTo>
                      <a:pt x="277715" y="215595"/>
                      <a:pt x="215595" y="277715"/>
                      <a:pt x="138858" y="277715"/>
                    </a:cubicBezTo>
                    <a:close/>
                  </a:path>
                </a:pathLst>
              </a:custGeom>
              <a:solidFill>
                <a:schemeClr val="accent6"/>
              </a:solidFill>
              <a:ln w="3572" cap="flat">
                <a:noFill/>
                <a:prstDash val="solid"/>
                <a:miter/>
              </a:ln>
            </p:spPr>
            <p:txBody>
              <a:bodyPr rtlCol="0" anchor="ctr"/>
              <a:lstStyle/>
              <a:p>
                <a:endParaRPr lang="en-US" dirty="0">
                  <a:latin typeface="+mn-lt"/>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MASSHEALTH PROVIDES COVERAGE SIMILAR TO COMMERCIAL INSURANCE, PLUS SOME ADDITIONAL BENEFITS</a:t>
            </a:r>
          </a:p>
        </p:txBody>
      </p:sp>
      <p:sp>
        <p:nvSpPr>
          <p:cNvPr id="4" name="Slide Number Placeholder 3"/>
          <p:cNvSpPr>
            <a:spLocks noGrp="1"/>
          </p:cNvSpPr>
          <p:nvPr>
            <p:ph type="sldNum" sz="quarter" idx="10"/>
          </p:nvPr>
        </p:nvSpPr>
        <p:spPr/>
        <p:txBody>
          <a:bodyPr/>
          <a:lstStyle/>
          <a:p>
            <a:fld id="{602304DC-BD07-407C-970E-19B247DFBB9A}" type="slidenum">
              <a:rPr lang="en-US" smtClean="0"/>
              <a:pPr/>
              <a:t>6</a:t>
            </a:fld>
            <a:endParaRPr lang="en-US" dirty="0"/>
          </a:p>
        </p:txBody>
      </p:sp>
      <p:sp>
        <p:nvSpPr>
          <p:cNvPr id="6" name="TextBox 5"/>
          <p:cNvSpPr txBox="1"/>
          <p:nvPr/>
        </p:nvSpPr>
        <p:spPr>
          <a:xfrm>
            <a:off x="6148344" y="3281243"/>
            <a:ext cx="490840" cy="769441"/>
          </a:xfrm>
          <a:prstGeom prst="rect">
            <a:avLst/>
          </a:prstGeom>
          <a:noFill/>
        </p:spPr>
        <p:txBody>
          <a:bodyPr wrap="none" rtlCol="0">
            <a:spAutoFit/>
          </a:bodyPr>
          <a:lstStyle/>
          <a:p>
            <a:pPr algn="ctr"/>
            <a:r>
              <a:rPr lang="en-US" sz="4400" b="1" dirty="0">
                <a:solidFill>
                  <a:srgbClr val="005F85"/>
                </a:solidFill>
                <a:latin typeface="DM Sans" pitchFamily="2" charset="0"/>
              </a:rPr>
              <a:t>=</a:t>
            </a:r>
          </a:p>
        </p:txBody>
      </p:sp>
      <p:sp>
        <p:nvSpPr>
          <p:cNvPr id="24" name="TextBox 23">
            <a:extLst>
              <a:ext uri="{FF2B5EF4-FFF2-40B4-BE49-F238E27FC236}">
                <a16:creationId xmlns:a16="http://schemas.microsoft.com/office/drawing/2014/main" id="{0A3EA35C-6BAF-4929-8185-60518F8DC4E4}"/>
              </a:ext>
            </a:extLst>
          </p:cNvPr>
          <p:cNvSpPr txBox="1"/>
          <p:nvPr/>
        </p:nvSpPr>
        <p:spPr>
          <a:xfrm>
            <a:off x="3024156" y="3281243"/>
            <a:ext cx="521297" cy="769441"/>
          </a:xfrm>
          <a:prstGeom prst="rect">
            <a:avLst/>
          </a:prstGeom>
          <a:noFill/>
        </p:spPr>
        <p:txBody>
          <a:bodyPr wrap="none" rtlCol="0">
            <a:spAutoFit/>
          </a:bodyPr>
          <a:lstStyle/>
          <a:p>
            <a:pPr algn="ctr"/>
            <a:r>
              <a:rPr lang="en-US" sz="4400" b="1" dirty="0">
                <a:solidFill>
                  <a:srgbClr val="005F85"/>
                </a:solidFill>
                <a:latin typeface="DM Sans" pitchFamily="2" charset="0"/>
              </a:rPr>
              <a:t>+</a:t>
            </a:r>
          </a:p>
        </p:txBody>
      </p:sp>
      <p:sp>
        <p:nvSpPr>
          <p:cNvPr id="15" name="Rectangle 14">
            <a:extLst>
              <a:ext uri="{FF2B5EF4-FFF2-40B4-BE49-F238E27FC236}">
                <a16:creationId xmlns:a16="http://schemas.microsoft.com/office/drawing/2014/main" id="{0E70F81F-26F1-4667-81EA-1D2D40C0B6F3}"/>
              </a:ext>
            </a:extLst>
          </p:cNvPr>
          <p:cNvSpPr/>
          <p:nvPr/>
        </p:nvSpPr>
        <p:spPr>
          <a:xfrm>
            <a:off x="457199" y="5943600"/>
            <a:ext cx="8229599" cy="441146"/>
          </a:xfrm>
          <a:prstGeom prst="rect">
            <a:avLst/>
          </a:prstGeom>
        </p:spPr>
        <p:txBody>
          <a:bodyPr wrap="square" lIns="0" rIns="0" anchor="b" anchorCtr="0">
            <a:spAutoFit/>
          </a:bodyPr>
          <a:lstStyle/>
          <a:p>
            <a:pPr marL="45720" lvl="0" indent="-45720" fontAlgn="auto">
              <a:spcBef>
                <a:spcPts val="200"/>
              </a:spcBef>
              <a:spcAft>
                <a:spcPts val="0"/>
              </a:spcAft>
            </a:pPr>
            <a:r>
              <a:rPr lang="en-US" sz="700" kern="0" baseline="30000" dirty="0">
                <a:solidFill>
                  <a:srgbClr val="000000"/>
                </a:solidFill>
                <a:latin typeface="+mn-lt"/>
                <a:cs typeface="Arial"/>
              </a:rPr>
              <a:t>1</a:t>
            </a:r>
            <a:r>
              <a:rPr lang="en-US" sz="700" kern="0" dirty="0">
                <a:solidFill>
                  <a:srgbClr val="000000"/>
                </a:solidFill>
                <a:latin typeface="+mn-lt"/>
                <a:cs typeface="Arial"/>
              </a:rPr>
              <a:t>	LTSS and transportation to medical appointments are available to most but not all MassHealth members. </a:t>
            </a:r>
          </a:p>
          <a:p>
            <a:pPr marL="45720" lvl="0" indent="-45720" fontAlgn="auto">
              <a:spcBef>
                <a:spcPts val="200"/>
              </a:spcBef>
              <a:spcAft>
                <a:spcPts val="0"/>
              </a:spcAft>
            </a:pPr>
            <a:r>
              <a:rPr lang="en-US" sz="700" kern="0" baseline="30000" dirty="0">
                <a:solidFill>
                  <a:srgbClr val="000000"/>
                </a:solidFill>
                <a:latin typeface="+mn-lt"/>
                <a:cs typeface="Arial"/>
              </a:rPr>
              <a:t>2	</a:t>
            </a:r>
            <a:r>
              <a:rPr lang="en-US" sz="700" kern="0" dirty="0">
                <a:solidFill>
                  <a:srgbClr val="000000"/>
                </a:solidFill>
                <a:latin typeface="+mn-lt"/>
                <a:cs typeface="Arial"/>
              </a:rPr>
              <a:t>See Massachusetts Division of Insurance, The Catalogue of Carrier Coverage of Inpatient, Outpatient and Community Behavioral Health Services (November 10, 2017), Excel sheet available at </a:t>
            </a:r>
            <a:r>
              <a:rPr lang="en-US" sz="700" dirty="0">
                <a:solidFill>
                  <a:srgbClr val="000000"/>
                </a:solidFill>
                <a:latin typeface="+mn-lt"/>
                <a:hlinkClick r:id="rId3">
                  <a:extLst>
                    <a:ext uri="{A12FA001-AC4F-418D-AE19-62706E023703}">
                      <ahyp:hlinkClr xmlns:ahyp="http://schemas.microsoft.com/office/drawing/2018/hyperlinkcolor" val="tx"/>
                    </a:ext>
                  </a:extLst>
                </a:hlinkClick>
              </a:rPr>
              <a:t>https://www.mass.gov/info-details/health-care-access-bureau</a:t>
            </a:r>
            <a:r>
              <a:rPr lang="en-US" sz="700" kern="0" dirty="0">
                <a:solidFill>
                  <a:srgbClr val="000000"/>
                </a:solidFill>
                <a:latin typeface="+mn-lt"/>
                <a:cs typeface="Arial"/>
              </a:rPr>
              <a:t>.</a:t>
            </a:r>
          </a:p>
        </p:txBody>
      </p:sp>
      <p:grpSp>
        <p:nvGrpSpPr>
          <p:cNvPr id="10" name="Group 9">
            <a:extLst>
              <a:ext uri="{FF2B5EF4-FFF2-40B4-BE49-F238E27FC236}">
                <a16:creationId xmlns:a16="http://schemas.microsoft.com/office/drawing/2014/main" id="{5ABD6F2F-C495-431C-8D72-10435BBEEA67}"/>
              </a:ext>
            </a:extLst>
          </p:cNvPr>
          <p:cNvGrpSpPr/>
          <p:nvPr/>
        </p:nvGrpSpPr>
        <p:grpSpPr>
          <a:xfrm>
            <a:off x="457200" y="1819402"/>
            <a:ext cx="2546250" cy="3693123"/>
            <a:chOff x="457200" y="1627814"/>
            <a:chExt cx="2546250" cy="3693123"/>
          </a:xfrm>
        </p:grpSpPr>
        <p:sp>
          <p:nvSpPr>
            <p:cNvPr id="8" name="Rounded Rectangle 7"/>
            <p:cNvSpPr/>
            <p:nvPr/>
          </p:nvSpPr>
          <p:spPr>
            <a:xfrm>
              <a:off x="457200" y="2377438"/>
              <a:ext cx="2546250" cy="2943499"/>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lstStyle/>
            <a:p>
              <a:pPr marL="120650" indent="-120650">
                <a:spcBef>
                  <a:spcPts val="300"/>
                </a:spcBef>
                <a:buClr>
                  <a:srgbClr val="005F85"/>
                </a:buClr>
                <a:buFont typeface="Arial" panose="020B0604020202020204" pitchFamily="34" charset="0"/>
                <a:buChar char="•"/>
              </a:pPr>
              <a:r>
                <a:rPr lang="en-US" sz="1400" dirty="0">
                  <a:solidFill>
                    <a:schemeClr val="tx1"/>
                  </a:solidFill>
                </a:rPr>
                <a:t>Hospital services</a:t>
              </a:r>
            </a:p>
            <a:p>
              <a:pPr marL="120650" indent="-120650">
                <a:spcBef>
                  <a:spcPts val="300"/>
                </a:spcBef>
                <a:buClr>
                  <a:srgbClr val="005F85"/>
                </a:buClr>
                <a:buFont typeface="Arial" panose="020B0604020202020204" pitchFamily="34" charset="0"/>
                <a:buChar char="•"/>
              </a:pPr>
              <a:r>
                <a:rPr lang="en-US" sz="1400" dirty="0">
                  <a:solidFill>
                    <a:schemeClr val="tx1"/>
                  </a:solidFill>
                </a:rPr>
                <a:t>Physician services</a:t>
              </a:r>
            </a:p>
            <a:p>
              <a:pPr marL="120650" indent="-120650">
                <a:spcBef>
                  <a:spcPts val="300"/>
                </a:spcBef>
                <a:buClr>
                  <a:srgbClr val="005F85"/>
                </a:buClr>
                <a:buFont typeface="Arial" panose="020B0604020202020204" pitchFamily="34" charset="0"/>
                <a:buChar char="•"/>
              </a:pPr>
              <a:r>
                <a:rPr lang="en-US" sz="1400" dirty="0">
                  <a:solidFill>
                    <a:schemeClr val="tx1"/>
                  </a:solidFill>
                </a:rPr>
                <a:t>Well child visits</a:t>
              </a:r>
            </a:p>
            <a:p>
              <a:pPr marL="120650" indent="-120650">
                <a:spcBef>
                  <a:spcPts val="300"/>
                </a:spcBef>
                <a:buClr>
                  <a:srgbClr val="005F85"/>
                </a:buClr>
                <a:buFont typeface="Arial" panose="020B0604020202020204" pitchFamily="34" charset="0"/>
                <a:buChar char="•"/>
              </a:pPr>
              <a:r>
                <a:rPr lang="en-US" sz="1400" dirty="0">
                  <a:solidFill>
                    <a:schemeClr val="tx1"/>
                  </a:solidFill>
                </a:rPr>
                <a:t>Ancillary services (lab tests, radiology, etc.)</a:t>
              </a:r>
            </a:p>
            <a:p>
              <a:pPr marL="120650" indent="-120650">
                <a:spcBef>
                  <a:spcPts val="300"/>
                </a:spcBef>
                <a:buClr>
                  <a:srgbClr val="005F85"/>
                </a:buClr>
                <a:buFont typeface="Arial" panose="020B0604020202020204" pitchFamily="34" charset="0"/>
                <a:buChar char="•"/>
              </a:pPr>
              <a:r>
                <a:rPr lang="en-US" sz="1400" dirty="0">
                  <a:solidFill>
                    <a:schemeClr val="tx1"/>
                  </a:solidFill>
                </a:rPr>
                <a:t>Prescription drugs</a:t>
              </a:r>
            </a:p>
            <a:p>
              <a:pPr marL="120650" indent="-120650">
                <a:spcBef>
                  <a:spcPts val="300"/>
                </a:spcBef>
                <a:buClr>
                  <a:srgbClr val="005F85"/>
                </a:buClr>
                <a:buFont typeface="Arial" panose="020B0604020202020204" pitchFamily="34" charset="0"/>
                <a:buChar char="•"/>
              </a:pPr>
              <a:r>
                <a:rPr lang="en-US" sz="1400" dirty="0">
                  <a:solidFill>
                    <a:schemeClr val="tx1"/>
                  </a:solidFill>
                </a:rPr>
                <a:t>Mental health/substance use disorder treatment</a:t>
              </a:r>
            </a:p>
            <a:p>
              <a:pPr marL="120650" indent="-120650">
                <a:spcBef>
                  <a:spcPts val="300"/>
                </a:spcBef>
                <a:buClr>
                  <a:srgbClr val="005F85"/>
                </a:buClr>
                <a:buFont typeface="Arial" panose="020B0604020202020204" pitchFamily="34" charset="0"/>
                <a:buChar char="•"/>
              </a:pPr>
              <a:r>
                <a:rPr lang="en-US" sz="1400" dirty="0">
                  <a:solidFill>
                    <a:schemeClr val="tx1"/>
                  </a:solidFill>
                </a:rPr>
                <a:t>Vision, hearing, medical equipment</a:t>
              </a:r>
            </a:p>
          </p:txBody>
        </p:sp>
        <p:sp>
          <p:nvSpPr>
            <p:cNvPr id="17" name="Rounded Rectangle 7">
              <a:extLst>
                <a:ext uri="{FF2B5EF4-FFF2-40B4-BE49-F238E27FC236}">
                  <a16:creationId xmlns:a16="http://schemas.microsoft.com/office/drawing/2014/main" id="{BD3F2DF0-1187-4B81-AB27-6579479E310A}"/>
                </a:ext>
              </a:extLst>
            </p:cNvPr>
            <p:cNvSpPr/>
            <p:nvPr/>
          </p:nvSpPr>
          <p:spPr>
            <a:xfrm>
              <a:off x="457200" y="1627814"/>
              <a:ext cx="2546250" cy="749626"/>
            </a:xfrm>
            <a:prstGeom prst="rect">
              <a:avLst/>
            </a:prstGeom>
            <a:solidFill>
              <a:srgbClr val="005F85"/>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chorCtr="0"/>
            <a:lstStyle/>
            <a:p>
              <a:pPr algn="ctr"/>
              <a:r>
                <a:rPr lang="en-US" sz="1400" b="1" dirty="0">
                  <a:solidFill>
                    <a:schemeClr val="bg1"/>
                  </a:solidFill>
                  <a:latin typeface="+mj-lt"/>
                </a:rPr>
                <a:t>TYPICAL COMMERCIAL</a:t>
              </a:r>
              <a:br>
                <a:rPr lang="en-US" sz="1400" b="1" dirty="0">
                  <a:solidFill>
                    <a:schemeClr val="bg1"/>
                  </a:solidFill>
                  <a:latin typeface="+mj-lt"/>
                </a:rPr>
              </a:br>
              <a:r>
                <a:rPr lang="en-US" sz="1400" b="1" dirty="0">
                  <a:solidFill>
                    <a:schemeClr val="bg1"/>
                  </a:solidFill>
                  <a:latin typeface="+mj-lt"/>
                </a:rPr>
                <a:t>INSURANCE COVERAGE</a:t>
              </a:r>
              <a:endParaRPr lang="en-US" sz="1400" b="1" dirty="0">
                <a:solidFill>
                  <a:schemeClr val="tx1"/>
                </a:solidFill>
                <a:latin typeface="+mj-lt"/>
              </a:endParaRPr>
            </a:p>
          </p:txBody>
        </p:sp>
      </p:grpSp>
      <p:grpSp>
        <p:nvGrpSpPr>
          <p:cNvPr id="9" name="Group 8">
            <a:extLst>
              <a:ext uri="{FF2B5EF4-FFF2-40B4-BE49-F238E27FC236}">
                <a16:creationId xmlns:a16="http://schemas.microsoft.com/office/drawing/2014/main" id="{B83EE8DF-AF8D-43A5-BA5D-8EB3B9275C06}"/>
              </a:ext>
            </a:extLst>
          </p:cNvPr>
          <p:cNvGrpSpPr/>
          <p:nvPr/>
        </p:nvGrpSpPr>
        <p:grpSpPr>
          <a:xfrm>
            <a:off x="3566159" y="1819402"/>
            <a:ext cx="2546250" cy="3693123"/>
            <a:chOff x="3566159" y="1627814"/>
            <a:chExt cx="2546250" cy="3693123"/>
          </a:xfrm>
        </p:grpSpPr>
        <p:sp>
          <p:nvSpPr>
            <p:cNvPr id="21" name="Rounded Rectangle 7">
              <a:extLst>
                <a:ext uri="{FF2B5EF4-FFF2-40B4-BE49-F238E27FC236}">
                  <a16:creationId xmlns:a16="http://schemas.microsoft.com/office/drawing/2014/main" id="{E1F5416A-4BE9-4699-A3DE-A1878F8D0683}"/>
                </a:ext>
              </a:extLst>
            </p:cNvPr>
            <p:cNvSpPr/>
            <p:nvPr/>
          </p:nvSpPr>
          <p:spPr>
            <a:xfrm>
              <a:off x="3566159" y="2377438"/>
              <a:ext cx="2546250" cy="2943499"/>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marL="120650" indent="-120650">
                <a:spcBef>
                  <a:spcPts val="300"/>
                </a:spcBef>
                <a:buClr>
                  <a:srgbClr val="005F85"/>
                </a:buClr>
                <a:buFont typeface="Arial" panose="020B0604020202020204" pitchFamily="34" charset="0"/>
                <a:buChar char="•"/>
              </a:pPr>
              <a:r>
                <a:rPr lang="en-US" sz="1400" dirty="0">
                  <a:solidFill>
                    <a:schemeClr val="tx1"/>
                  </a:solidFill>
                </a:rPr>
                <a:t>Long-term services and supports (community- and facility-based)</a:t>
              </a:r>
              <a:r>
                <a:rPr lang="en-US" sz="1400" baseline="30000" dirty="0">
                  <a:solidFill>
                    <a:schemeClr val="tx1"/>
                  </a:solidFill>
                </a:rPr>
                <a:t>1</a:t>
              </a:r>
            </a:p>
            <a:p>
              <a:pPr marL="120650" indent="-120650">
                <a:spcBef>
                  <a:spcPts val="300"/>
                </a:spcBef>
                <a:buClr>
                  <a:srgbClr val="005F85"/>
                </a:buClr>
                <a:buFont typeface="Arial" panose="020B0604020202020204" pitchFamily="34" charset="0"/>
                <a:buChar char="•"/>
              </a:pPr>
              <a:r>
                <a:rPr lang="en-US" sz="1400" dirty="0">
                  <a:solidFill>
                    <a:schemeClr val="tx1"/>
                  </a:solidFill>
                </a:rPr>
                <a:t>Diversionary behavioral health services (to avert hospitalization)</a:t>
              </a:r>
            </a:p>
            <a:p>
              <a:pPr marL="120650" indent="-120650">
                <a:spcBef>
                  <a:spcPts val="300"/>
                </a:spcBef>
                <a:buClr>
                  <a:srgbClr val="005F85"/>
                </a:buClr>
                <a:buFont typeface="Arial" panose="020B0604020202020204" pitchFamily="34" charset="0"/>
                <a:buChar char="•"/>
              </a:pPr>
              <a:r>
                <a:rPr lang="en-US" sz="1400" dirty="0">
                  <a:solidFill>
                    <a:schemeClr val="tx1"/>
                  </a:solidFill>
                </a:rPr>
                <a:t>Enhanced mental health/substance use disorder treatment</a:t>
              </a:r>
              <a:r>
                <a:rPr lang="en-US" sz="1400" baseline="30000" dirty="0">
                  <a:solidFill>
                    <a:schemeClr val="tx1"/>
                  </a:solidFill>
                </a:rPr>
                <a:t> 2</a:t>
              </a:r>
              <a:endParaRPr lang="en-US" sz="1400" dirty="0">
                <a:solidFill>
                  <a:schemeClr val="tx1"/>
                </a:solidFill>
              </a:endParaRPr>
            </a:p>
            <a:p>
              <a:pPr marL="120650" indent="-120650">
                <a:spcBef>
                  <a:spcPts val="300"/>
                </a:spcBef>
                <a:buClr>
                  <a:srgbClr val="005F85"/>
                </a:buClr>
                <a:buFont typeface="Arial" panose="020B0604020202020204" pitchFamily="34" charset="0"/>
                <a:buChar char="•"/>
              </a:pPr>
              <a:r>
                <a:rPr lang="en-US" sz="1400" dirty="0">
                  <a:solidFill>
                    <a:schemeClr val="tx1"/>
                  </a:solidFill>
                </a:rPr>
                <a:t>Dental services</a:t>
              </a:r>
            </a:p>
            <a:p>
              <a:pPr marL="120650" indent="-120650">
                <a:spcBef>
                  <a:spcPts val="300"/>
                </a:spcBef>
                <a:buClr>
                  <a:srgbClr val="005F85"/>
                </a:buClr>
                <a:buFont typeface="Arial" panose="020B0604020202020204" pitchFamily="34" charset="0"/>
                <a:buChar char="•"/>
              </a:pPr>
              <a:r>
                <a:rPr lang="en-US" sz="1400" dirty="0">
                  <a:solidFill>
                    <a:schemeClr val="tx1"/>
                  </a:solidFill>
                </a:rPr>
                <a:t>Transportation to medical appointments</a:t>
              </a:r>
              <a:r>
                <a:rPr lang="en-US" sz="1400" baseline="30000" dirty="0">
                  <a:solidFill>
                    <a:schemeClr val="tx1"/>
                  </a:solidFill>
                </a:rPr>
                <a:t>1</a:t>
              </a:r>
              <a:endParaRPr lang="en-US" sz="1400" dirty="0">
                <a:solidFill>
                  <a:schemeClr val="tx1"/>
                </a:solidFill>
              </a:endParaRPr>
            </a:p>
          </p:txBody>
        </p:sp>
        <p:sp>
          <p:nvSpPr>
            <p:cNvPr id="18" name="Rounded Rectangle 7">
              <a:extLst>
                <a:ext uri="{FF2B5EF4-FFF2-40B4-BE49-F238E27FC236}">
                  <a16:creationId xmlns:a16="http://schemas.microsoft.com/office/drawing/2014/main" id="{8E5B94A1-973E-4B9A-A7A5-5815F65F199A}"/>
                </a:ext>
              </a:extLst>
            </p:cNvPr>
            <p:cNvSpPr/>
            <p:nvPr/>
          </p:nvSpPr>
          <p:spPr>
            <a:xfrm>
              <a:off x="3566159" y="1627814"/>
              <a:ext cx="2546250" cy="749626"/>
            </a:xfrm>
            <a:prstGeom prst="rect">
              <a:avLst/>
            </a:prstGeom>
            <a:solidFill>
              <a:srgbClr val="005F85"/>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r>
                <a:rPr lang="en-US" sz="1400" b="1" dirty="0">
                  <a:solidFill>
                    <a:schemeClr val="bg1"/>
                  </a:solidFill>
                  <a:latin typeface="+mj-lt"/>
                </a:rPr>
                <a:t>ADDITIONAL</a:t>
              </a:r>
              <a:br>
                <a:rPr lang="en-US" sz="1400" b="1" dirty="0">
                  <a:solidFill>
                    <a:schemeClr val="bg1"/>
                  </a:solidFill>
                  <a:latin typeface="+mj-lt"/>
                </a:rPr>
              </a:br>
              <a:r>
                <a:rPr lang="en-US" sz="1400" b="1" dirty="0">
                  <a:solidFill>
                    <a:schemeClr val="bg1"/>
                  </a:solidFill>
                  <a:latin typeface="+mj-lt"/>
                </a:rPr>
                <a:t>BENEFITS</a:t>
              </a:r>
            </a:p>
          </p:txBody>
        </p:sp>
      </p:grpSp>
      <p:pic>
        <p:nvPicPr>
          <p:cNvPr id="1026" name="Picture 2" descr="Image result for MASShealth logo">
            <a:extLst>
              <a:ext uri="{FF2B5EF4-FFF2-40B4-BE49-F238E27FC236}">
                <a16:creationId xmlns:a16="http://schemas.microsoft.com/office/drawing/2014/main" id="{565B3B7D-32BF-41CC-9281-73CF95FF8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217" y="3300893"/>
            <a:ext cx="2011680" cy="100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9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Left Bracket 63">
            <a:extLst>
              <a:ext uri="{FF2B5EF4-FFF2-40B4-BE49-F238E27FC236}">
                <a16:creationId xmlns:a16="http://schemas.microsoft.com/office/drawing/2014/main" id="{CA8C97A6-6F6E-4B22-A327-1358A7D8988C}"/>
              </a:ext>
            </a:extLst>
          </p:cNvPr>
          <p:cNvSpPr/>
          <p:nvPr/>
        </p:nvSpPr>
        <p:spPr>
          <a:xfrm rot="5400000">
            <a:off x="3104837" y="2275723"/>
            <a:ext cx="165917" cy="1850993"/>
          </a:xfrm>
          <a:prstGeom prst="leftBracket">
            <a:avLst>
              <a:gd name="adj" fmla="val 0"/>
            </a:avLst>
          </a:prstGeom>
          <a:ln>
            <a:solidFill>
              <a:srgbClr val="005F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3" name="Straight Connector 52">
            <a:extLst>
              <a:ext uri="{FF2B5EF4-FFF2-40B4-BE49-F238E27FC236}">
                <a16:creationId xmlns:a16="http://schemas.microsoft.com/office/drawing/2014/main" id="{54E84897-D004-426F-BB98-F285316072AE}"/>
              </a:ext>
            </a:extLst>
          </p:cNvPr>
          <p:cNvCxnSpPr>
            <a:cxnSpLocks/>
            <a:endCxn id="31" idx="0"/>
          </p:cNvCxnSpPr>
          <p:nvPr/>
        </p:nvCxnSpPr>
        <p:spPr>
          <a:xfrm flipV="1">
            <a:off x="7478100" y="2832802"/>
            <a:ext cx="5466" cy="293070"/>
          </a:xfrm>
          <a:prstGeom prst="line">
            <a:avLst/>
          </a:prstGeom>
          <a:ln>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018B327-4F25-450E-9E60-A3163827DBB6}"/>
              </a:ext>
            </a:extLst>
          </p:cNvPr>
          <p:cNvCxnSpPr>
            <a:cxnSpLocks/>
          </p:cNvCxnSpPr>
          <p:nvPr/>
        </p:nvCxnSpPr>
        <p:spPr>
          <a:xfrm flipV="1">
            <a:off x="3521609" y="2761254"/>
            <a:ext cx="0" cy="365760"/>
          </a:xfrm>
          <a:prstGeom prst="line">
            <a:avLst/>
          </a:prstGeom>
          <a:ln>
            <a:solidFill>
              <a:srgbClr val="005F85"/>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B5252AD-1977-4601-BCC1-C728F8166268}"/>
              </a:ext>
            </a:extLst>
          </p:cNvPr>
          <p:cNvSpPr txBox="1"/>
          <p:nvPr/>
        </p:nvSpPr>
        <p:spPr>
          <a:xfrm>
            <a:off x="3260160" y="3001278"/>
            <a:ext cx="522900" cy="246221"/>
          </a:xfrm>
          <a:prstGeom prst="rect">
            <a:avLst/>
          </a:prstGeom>
          <a:solidFill>
            <a:srgbClr val="005F85"/>
          </a:solidFill>
        </p:spPr>
        <p:txBody>
          <a:bodyPr wrap="none" rtlCol="0">
            <a:spAutoFit/>
          </a:bodyPr>
          <a:lstStyle/>
          <a:p>
            <a:pPr algn="ctr"/>
            <a:r>
              <a:rPr lang="en-US" sz="1000" b="1" dirty="0">
                <a:solidFill>
                  <a:schemeClr val="bg1"/>
                </a:solidFill>
                <a:latin typeface="+mn-lt"/>
              </a:rPr>
              <a:t>2006</a:t>
            </a:r>
          </a:p>
        </p:txBody>
      </p:sp>
      <p:cxnSp>
        <p:nvCxnSpPr>
          <p:cNvPr id="36" name="Straight Connector 35">
            <a:extLst>
              <a:ext uri="{FF2B5EF4-FFF2-40B4-BE49-F238E27FC236}">
                <a16:creationId xmlns:a16="http://schemas.microsoft.com/office/drawing/2014/main" id="{DC5C0665-C81A-4097-B8BE-B002FF7A54FA}"/>
              </a:ext>
            </a:extLst>
          </p:cNvPr>
          <p:cNvCxnSpPr>
            <a:cxnSpLocks/>
          </p:cNvCxnSpPr>
          <p:nvPr/>
        </p:nvCxnSpPr>
        <p:spPr>
          <a:xfrm flipV="1">
            <a:off x="788500" y="2761254"/>
            <a:ext cx="0" cy="365760"/>
          </a:xfrm>
          <a:prstGeom prst="line">
            <a:avLst/>
          </a:prstGeom>
          <a:ln>
            <a:solidFill>
              <a:srgbClr val="005F8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CF62EA-5E15-4E80-87B0-8548DA82970E}"/>
              </a:ext>
            </a:extLst>
          </p:cNvPr>
          <p:cNvSpPr>
            <a:spLocks noGrp="1"/>
          </p:cNvSpPr>
          <p:nvPr>
            <p:ph type="title"/>
          </p:nvPr>
        </p:nvSpPr>
        <p:spPr/>
        <p:txBody>
          <a:bodyPr/>
          <a:lstStyle/>
          <a:p>
            <a:r>
              <a:rPr lang="en-US"/>
              <a:t>MASSHEALTH IMPROVES ACCESS TO CARE AND HEALTH OUTCOMES</a:t>
            </a:r>
          </a:p>
        </p:txBody>
      </p:sp>
      <p:sp>
        <p:nvSpPr>
          <p:cNvPr id="9" name="Content Placeholder 8">
            <a:extLst>
              <a:ext uri="{FF2B5EF4-FFF2-40B4-BE49-F238E27FC236}">
                <a16:creationId xmlns:a16="http://schemas.microsoft.com/office/drawing/2014/main" id="{2D15A079-77AF-248C-A789-C2D439E5F745}"/>
              </a:ext>
            </a:extLst>
          </p:cNvPr>
          <p:cNvSpPr>
            <a:spLocks noGrp="1"/>
          </p:cNvSpPr>
          <p:nvPr>
            <p:ph idx="1"/>
          </p:nvPr>
        </p:nvSpPr>
        <p:spPr/>
        <p:txBody>
          <a:bodyPr/>
          <a:lstStyle/>
          <a:p>
            <a:pPr marL="0" indent="0">
              <a:buNone/>
            </a:pPr>
            <a:r>
              <a:rPr lang="en-US" dirty="0"/>
              <a:t>Massachusetts expanded MassHealth over the course of decades. These expansions have given researchers opportunities to study the effects of MassHealth on access to care and health outcomes. </a:t>
            </a:r>
          </a:p>
          <a:p>
            <a:endParaRPr lang="en-US" dirty="0"/>
          </a:p>
        </p:txBody>
      </p:sp>
      <p:sp>
        <p:nvSpPr>
          <p:cNvPr id="3" name="Slide Number Placeholder 2">
            <a:extLst>
              <a:ext uri="{FF2B5EF4-FFF2-40B4-BE49-F238E27FC236}">
                <a16:creationId xmlns:a16="http://schemas.microsoft.com/office/drawing/2014/main" id="{CCC69793-D0AF-4645-91EB-BC6866C2039E}"/>
              </a:ext>
            </a:extLst>
          </p:cNvPr>
          <p:cNvSpPr>
            <a:spLocks noGrp="1"/>
          </p:cNvSpPr>
          <p:nvPr>
            <p:ph type="sldNum" sz="quarter" idx="10"/>
          </p:nvPr>
        </p:nvSpPr>
        <p:spPr/>
        <p:txBody>
          <a:bodyPr/>
          <a:lstStyle/>
          <a:p>
            <a:fld id="{1CCA14E6-9853-4DC9-8120-76486375C0BE}" type="slidenum">
              <a:rPr lang="en-US" smtClean="0"/>
              <a:pPr/>
              <a:t>7</a:t>
            </a:fld>
            <a:endParaRPr lang="en-US" dirty="0"/>
          </a:p>
        </p:txBody>
      </p:sp>
      <p:sp>
        <p:nvSpPr>
          <p:cNvPr id="34" name="TextBox 33">
            <a:extLst>
              <a:ext uri="{FF2B5EF4-FFF2-40B4-BE49-F238E27FC236}">
                <a16:creationId xmlns:a16="http://schemas.microsoft.com/office/drawing/2014/main" id="{360A0ADC-30D2-4CFE-8468-E71ECAA94CBD}"/>
              </a:ext>
            </a:extLst>
          </p:cNvPr>
          <p:cNvSpPr txBox="1"/>
          <p:nvPr/>
        </p:nvSpPr>
        <p:spPr>
          <a:xfrm>
            <a:off x="557507" y="3001278"/>
            <a:ext cx="461986" cy="246221"/>
          </a:xfrm>
          <a:prstGeom prst="rect">
            <a:avLst/>
          </a:prstGeom>
          <a:solidFill>
            <a:srgbClr val="005F85"/>
          </a:solidFill>
        </p:spPr>
        <p:txBody>
          <a:bodyPr wrap="none" rtlCol="0">
            <a:spAutoFit/>
          </a:bodyPr>
          <a:lstStyle/>
          <a:p>
            <a:pPr algn="ctr"/>
            <a:r>
              <a:rPr lang="en-US" sz="1000" b="1" dirty="0">
                <a:solidFill>
                  <a:schemeClr val="bg1"/>
                </a:solidFill>
                <a:latin typeface="+mn-lt"/>
              </a:rPr>
              <a:t>1997</a:t>
            </a:r>
          </a:p>
        </p:txBody>
      </p:sp>
      <p:sp>
        <p:nvSpPr>
          <p:cNvPr id="42" name="Rectangle 41">
            <a:extLst>
              <a:ext uri="{FF2B5EF4-FFF2-40B4-BE49-F238E27FC236}">
                <a16:creationId xmlns:a16="http://schemas.microsoft.com/office/drawing/2014/main" id="{358E06F6-9521-4F71-B662-E2866BABAEF8}"/>
              </a:ext>
            </a:extLst>
          </p:cNvPr>
          <p:cNvSpPr/>
          <p:nvPr/>
        </p:nvSpPr>
        <p:spPr>
          <a:xfrm>
            <a:off x="458624" y="2119438"/>
            <a:ext cx="1465113" cy="646331"/>
          </a:xfrm>
          <a:prstGeom prst="rect">
            <a:avLst/>
          </a:prstGeom>
          <a:solidFill>
            <a:srgbClr val="005F85">
              <a:alpha val="10000"/>
            </a:srgbClr>
          </a:solidFill>
        </p:spPr>
        <p:txBody>
          <a:bodyPr wrap="square" anchor="b">
            <a:spAutoFit/>
          </a:bodyPr>
          <a:lstStyle/>
          <a:p>
            <a:r>
              <a:rPr lang="en-US" sz="900" b="1" dirty="0">
                <a:solidFill>
                  <a:srgbClr val="1C1C1C"/>
                </a:solidFill>
                <a:latin typeface="+mn-lt"/>
              </a:rPr>
              <a:t>In 1997, Massachusetts expanded MassHealth eligibility to more adults and children. </a:t>
            </a:r>
            <a:endParaRPr lang="en-US" sz="900" b="1" strike="sngStrike" dirty="0">
              <a:solidFill>
                <a:srgbClr val="1C1C1C"/>
              </a:solidFill>
              <a:latin typeface="+mn-lt"/>
            </a:endParaRPr>
          </a:p>
        </p:txBody>
      </p:sp>
      <p:sp>
        <p:nvSpPr>
          <p:cNvPr id="51" name="Rectangle 50">
            <a:extLst>
              <a:ext uri="{FF2B5EF4-FFF2-40B4-BE49-F238E27FC236}">
                <a16:creationId xmlns:a16="http://schemas.microsoft.com/office/drawing/2014/main" id="{0C01866D-F12A-41C3-A5A3-5EA871EB7609}"/>
              </a:ext>
            </a:extLst>
          </p:cNvPr>
          <p:cNvSpPr/>
          <p:nvPr/>
        </p:nvSpPr>
        <p:spPr>
          <a:xfrm>
            <a:off x="2262299" y="2119438"/>
            <a:ext cx="4614895" cy="646331"/>
          </a:xfrm>
          <a:prstGeom prst="rect">
            <a:avLst/>
          </a:prstGeom>
          <a:solidFill>
            <a:srgbClr val="005F85">
              <a:alpha val="10000"/>
            </a:srgbClr>
          </a:solidFill>
        </p:spPr>
        <p:txBody>
          <a:bodyPr wrap="square" anchor="b">
            <a:spAutoFit/>
          </a:bodyPr>
          <a:lstStyle/>
          <a:p>
            <a:r>
              <a:rPr lang="en-US" sz="900" b="1" dirty="0">
                <a:solidFill>
                  <a:srgbClr val="1C1C1C"/>
                </a:solidFill>
                <a:latin typeface="+mn-lt"/>
              </a:rPr>
              <a:t>In 2006 a comprehensive package of reforms expanded MassHealth eligibility </a:t>
            </a:r>
            <a:r>
              <a:rPr lang="en-US" sz="900" b="1" dirty="0">
                <a:latin typeface="+mn-lt"/>
              </a:rPr>
              <a:t>again. These reforms also made subsidized coverage available through the </a:t>
            </a:r>
            <a:r>
              <a:rPr lang="en-US" sz="900" b="1" dirty="0">
                <a:solidFill>
                  <a:srgbClr val="1C1C1C"/>
                </a:solidFill>
                <a:latin typeface="+mn-lt"/>
              </a:rPr>
              <a:t>Health Connector (Massachusetts’ state-based health insurance marketplace) and implemented insurance mandates for individuals and employers. </a:t>
            </a:r>
            <a:endParaRPr lang="en-US" sz="900" b="1" strike="sngStrike" dirty="0">
              <a:solidFill>
                <a:srgbClr val="00B0F0"/>
              </a:solidFill>
              <a:latin typeface="+mn-lt"/>
            </a:endParaRPr>
          </a:p>
        </p:txBody>
      </p:sp>
      <p:sp>
        <p:nvSpPr>
          <p:cNvPr id="54" name="TextBox 53">
            <a:extLst>
              <a:ext uri="{FF2B5EF4-FFF2-40B4-BE49-F238E27FC236}">
                <a16:creationId xmlns:a16="http://schemas.microsoft.com/office/drawing/2014/main" id="{BC99F760-8DFF-4066-8525-142A9E1430BF}"/>
              </a:ext>
            </a:extLst>
          </p:cNvPr>
          <p:cNvSpPr txBox="1"/>
          <p:nvPr/>
        </p:nvSpPr>
        <p:spPr>
          <a:xfrm>
            <a:off x="7240695" y="3001278"/>
            <a:ext cx="474810" cy="246221"/>
          </a:xfrm>
          <a:prstGeom prst="rect">
            <a:avLst/>
          </a:prstGeom>
          <a:solidFill>
            <a:srgbClr val="005F85"/>
          </a:solidFill>
        </p:spPr>
        <p:txBody>
          <a:bodyPr wrap="none" rtlCol="0">
            <a:spAutoFit/>
          </a:bodyPr>
          <a:lstStyle/>
          <a:p>
            <a:pPr algn="ctr"/>
            <a:r>
              <a:rPr lang="en-US" sz="1000" b="1" dirty="0">
                <a:solidFill>
                  <a:schemeClr val="bg1"/>
                </a:solidFill>
                <a:latin typeface="+mn-lt"/>
              </a:rPr>
              <a:t>2018</a:t>
            </a:r>
          </a:p>
        </p:txBody>
      </p:sp>
      <p:sp>
        <p:nvSpPr>
          <p:cNvPr id="57" name="TextBox 56">
            <a:extLst>
              <a:ext uri="{FF2B5EF4-FFF2-40B4-BE49-F238E27FC236}">
                <a16:creationId xmlns:a16="http://schemas.microsoft.com/office/drawing/2014/main" id="{C9751A73-DDB4-44B7-9985-1F9D3BDAB91C}"/>
              </a:ext>
            </a:extLst>
          </p:cNvPr>
          <p:cNvSpPr txBox="1"/>
          <p:nvPr/>
        </p:nvSpPr>
        <p:spPr>
          <a:xfrm>
            <a:off x="457200" y="3277311"/>
            <a:ext cx="1576466" cy="1554272"/>
          </a:xfrm>
          <a:prstGeom prst="rect">
            <a:avLst/>
          </a:prstGeom>
          <a:noFill/>
        </p:spPr>
        <p:txBody>
          <a:bodyPr wrap="square" rtlCol="0">
            <a:spAutoFit/>
          </a:bodyPr>
          <a:lstStyle/>
          <a:p>
            <a:r>
              <a:rPr lang="en-US" sz="900" dirty="0">
                <a:solidFill>
                  <a:srgbClr val="005F85"/>
                </a:solidFill>
                <a:latin typeface="+mn-lt"/>
              </a:rPr>
              <a:t>IMPACTS:</a:t>
            </a:r>
          </a:p>
          <a:p>
            <a:pPr marL="73152" lvl="1" indent="-73152">
              <a:spcBef>
                <a:spcPts val="300"/>
              </a:spcBef>
              <a:buClr>
                <a:srgbClr val="005F85"/>
              </a:buClr>
              <a:buFont typeface="Arial" panose="020B0604020202020204" pitchFamily="34" charset="0"/>
              <a:buChar char="•"/>
            </a:pPr>
            <a:r>
              <a:rPr lang="en-US" sz="900" b="1" dirty="0">
                <a:latin typeface="+mn-lt"/>
              </a:rPr>
              <a:t>A dramatic drop in the uninsured rate</a:t>
            </a:r>
            <a:r>
              <a:rPr lang="en-US" sz="900" dirty="0">
                <a:latin typeface="+mn-lt"/>
              </a:rPr>
              <a:t>, for both adults and children.</a:t>
            </a:r>
            <a:r>
              <a:rPr lang="en-US" sz="900" baseline="30000" dirty="0">
                <a:latin typeface="+mn-lt"/>
              </a:rPr>
              <a:t>1</a:t>
            </a:r>
            <a:r>
              <a:rPr lang="en-US" sz="900" dirty="0">
                <a:latin typeface="+mn-lt"/>
              </a:rPr>
              <a:t> </a:t>
            </a:r>
          </a:p>
          <a:p>
            <a:pPr marL="73152" lvl="1" indent="-73152">
              <a:spcBef>
                <a:spcPts val="300"/>
              </a:spcBef>
              <a:buClr>
                <a:srgbClr val="005F85"/>
              </a:buClr>
              <a:buFont typeface="Arial" panose="020B0604020202020204" pitchFamily="34" charset="0"/>
              <a:buChar char="•"/>
            </a:pPr>
            <a:r>
              <a:rPr lang="en-US" sz="900" b="1" dirty="0">
                <a:latin typeface="+mn-lt"/>
              </a:rPr>
              <a:t>The percentage of people entering substance use disorder treatment programs with MassHealth coverage rose 21%.</a:t>
            </a:r>
            <a:r>
              <a:rPr lang="en-US" sz="900" baseline="30000" dirty="0">
                <a:latin typeface="+mn-lt"/>
              </a:rPr>
              <a:t>2</a:t>
            </a:r>
          </a:p>
        </p:txBody>
      </p:sp>
      <p:sp>
        <p:nvSpPr>
          <p:cNvPr id="58" name="TextBox 57">
            <a:extLst>
              <a:ext uri="{FF2B5EF4-FFF2-40B4-BE49-F238E27FC236}">
                <a16:creationId xmlns:a16="http://schemas.microsoft.com/office/drawing/2014/main" id="{C83BBCAC-00CE-4CEB-B45E-1D5E360A189A}"/>
              </a:ext>
            </a:extLst>
          </p:cNvPr>
          <p:cNvSpPr txBox="1"/>
          <p:nvPr/>
        </p:nvSpPr>
        <p:spPr>
          <a:xfrm>
            <a:off x="2149916" y="3277311"/>
            <a:ext cx="1907422" cy="1100301"/>
          </a:xfrm>
          <a:prstGeom prst="rect">
            <a:avLst/>
          </a:prstGeom>
          <a:noFill/>
        </p:spPr>
        <p:txBody>
          <a:bodyPr wrap="square" rtlCol="0">
            <a:spAutoFit/>
          </a:bodyPr>
          <a:lstStyle/>
          <a:p>
            <a:r>
              <a:rPr lang="en-US" sz="900" dirty="0">
                <a:solidFill>
                  <a:srgbClr val="005F85"/>
                </a:solidFill>
                <a:latin typeface="+mn-lt"/>
              </a:rPr>
              <a:t>IMPACTS OF </a:t>
            </a:r>
            <a:br>
              <a:rPr lang="en-US" sz="900" dirty="0">
                <a:solidFill>
                  <a:srgbClr val="005F85"/>
                </a:solidFill>
                <a:latin typeface="+mn-lt"/>
              </a:rPr>
            </a:br>
            <a:r>
              <a:rPr lang="en-US" sz="900" b="1" dirty="0">
                <a:solidFill>
                  <a:srgbClr val="005F85"/>
                </a:solidFill>
                <a:latin typeface="+mn-lt"/>
              </a:rPr>
              <a:t>MASSHEALTH EXPANSION </a:t>
            </a:r>
            <a:br>
              <a:rPr lang="en-US" sz="900" b="1" dirty="0">
                <a:solidFill>
                  <a:srgbClr val="005F85"/>
                </a:solidFill>
                <a:latin typeface="+mn-lt"/>
              </a:rPr>
            </a:br>
            <a:r>
              <a:rPr lang="en-US" sz="900" dirty="0">
                <a:solidFill>
                  <a:srgbClr val="005F85"/>
                </a:solidFill>
                <a:latin typeface="+mn-lt"/>
              </a:rPr>
              <a:t>ASSOCIATED WITH:</a:t>
            </a:r>
          </a:p>
          <a:p>
            <a:pPr marL="73152" lvl="1" indent="-73152">
              <a:spcBef>
                <a:spcPts val="300"/>
              </a:spcBef>
              <a:buClr>
                <a:srgbClr val="005F85"/>
              </a:buClr>
              <a:buFont typeface="Arial" panose="020B0604020202020204" pitchFamily="34" charset="0"/>
              <a:buChar char="•"/>
            </a:pPr>
            <a:r>
              <a:rPr lang="en-US" sz="900" b="1" dirty="0">
                <a:latin typeface="+mn-lt"/>
              </a:rPr>
              <a:t>A more than 5 percentage point drop in the uninsured rate among children eligible for MassHealth.</a:t>
            </a:r>
            <a:r>
              <a:rPr lang="en-US" sz="900" baseline="30000" dirty="0">
                <a:latin typeface="+mn-lt"/>
              </a:rPr>
              <a:t>3</a:t>
            </a:r>
          </a:p>
        </p:txBody>
      </p:sp>
      <p:sp>
        <p:nvSpPr>
          <p:cNvPr id="59" name="TextBox 58">
            <a:extLst>
              <a:ext uri="{FF2B5EF4-FFF2-40B4-BE49-F238E27FC236}">
                <a16:creationId xmlns:a16="http://schemas.microsoft.com/office/drawing/2014/main" id="{955173B0-19AA-4F6B-94A1-F305C1C9BD6B}"/>
              </a:ext>
            </a:extLst>
          </p:cNvPr>
          <p:cNvSpPr txBox="1"/>
          <p:nvPr/>
        </p:nvSpPr>
        <p:spPr>
          <a:xfrm>
            <a:off x="3998492" y="3277311"/>
            <a:ext cx="2959522" cy="2046714"/>
          </a:xfrm>
          <a:prstGeom prst="rect">
            <a:avLst/>
          </a:prstGeom>
          <a:noFill/>
        </p:spPr>
        <p:txBody>
          <a:bodyPr wrap="square" rtlCol="0">
            <a:spAutoFit/>
          </a:bodyPr>
          <a:lstStyle/>
          <a:p>
            <a:pPr lvl="0"/>
            <a:r>
              <a:rPr lang="en-US" sz="900" dirty="0">
                <a:solidFill>
                  <a:srgbClr val="005F85"/>
                </a:solidFill>
                <a:latin typeface="+mn-lt"/>
              </a:rPr>
              <a:t>IMPACTS OF </a:t>
            </a:r>
            <a:br>
              <a:rPr lang="en-US" sz="900" dirty="0">
                <a:solidFill>
                  <a:srgbClr val="005F85"/>
                </a:solidFill>
                <a:latin typeface="+mn-lt"/>
              </a:rPr>
            </a:br>
            <a:r>
              <a:rPr lang="en-US" sz="900" b="1" dirty="0">
                <a:solidFill>
                  <a:srgbClr val="005F85"/>
                </a:solidFill>
                <a:latin typeface="+mn-lt"/>
                <a:ea typeface="Source Sans Pro Semibold" panose="020B0503030403020204" pitchFamily="34" charset="0"/>
              </a:rPr>
              <a:t>MASSHEALTH EXPANSION, IN COMBINATION </a:t>
            </a:r>
            <a:br>
              <a:rPr lang="en-US" sz="900" b="1" dirty="0">
                <a:solidFill>
                  <a:srgbClr val="005F85"/>
                </a:solidFill>
                <a:latin typeface="+mn-lt"/>
                <a:ea typeface="Source Sans Pro Semibold" panose="020B0503030403020204" pitchFamily="34" charset="0"/>
              </a:rPr>
            </a:br>
            <a:r>
              <a:rPr lang="en-US" sz="900" b="1" dirty="0">
                <a:solidFill>
                  <a:srgbClr val="005F85"/>
                </a:solidFill>
                <a:latin typeface="+mn-lt"/>
                <a:ea typeface="Source Sans Pro Semibold" panose="020B0503030403020204" pitchFamily="34" charset="0"/>
              </a:rPr>
              <a:t>WITH OTHER 2006 REFORMS</a:t>
            </a:r>
            <a:r>
              <a:rPr lang="en-US" sz="900" b="1" dirty="0">
                <a:solidFill>
                  <a:srgbClr val="005F85"/>
                </a:solidFill>
                <a:latin typeface="+mn-lt"/>
              </a:rPr>
              <a:t>, </a:t>
            </a:r>
            <a:r>
              <a:rPr lang="en-US" sz="900" dirty="0">
                <a:solidFill>
                  <a:srgbClr val="005F85"/>
                </a:solidFill>
                <a:latin typeface="+mn-lt"/>
              </a:rPr>
              <a:t>ASSOCIATED WITH:</a:t>
            </a:r>
          </a:p>
          <a:p>
            <a:pPr marL="73152" lvl="2" indent="-73152">
              <a:spcBef>
                <a:spcPts val="300"/>
              </a:spcBef>
              <a:buClr>
                <a:srgbClr val="005F85"/>
              </a:buClr>
              <a:buFont typeface="Arial" panose="020B0604020202020204" pitchFamily="34" charset="0"/>
              <a:buChar char="•"/>
            </a:pPr>
            <a:r>
              <a:rPr lang="en-US" sz="900" b="1" dirty="0">
                <a:latin typeface="+mn-lt"/>
              </a:rPr>
              <a:t>A drop of 50%</a:t>
            </a:r>
            <a:r>
              <a:rPr lang="en-US" sz="900" dirty="0">
                <a:solidFill>
                  <a:srgbClr val="1C1C1C"/>
                </a:solidFill>
                <a:latin typeface="+mn-lt"/>
              </a:rPr>
              <a:t>, or almost 3 percentage points, </a:t>
            </a:r>
            <a:br>
              <a:rPr lang="en-US" sz="900" dirty="0">
                <a:solidFill>
                  <a:srgbClr val="1C1C1C"/>
                </a:solidFill>
                <a:latin typeface="+mn-lt"/>
              </a:rPr>
            </a:br>
            <a:r>
              <a:rPr lang="en-US" sz="900" b="1" dirty="0">
                <a:latin typeface="+mn-lt"/>
              </a:rPr>
              <a:t>in the uninsured rate for all Massachusetts children.</a:t>
            </a:r>
            <a:r>
              <a:rPr lang="en-US" sz="900" baseline="30000" dirty="0">
                <a:solidFill>
                  <a:srgbClr val="1C1C1C"/>
                </a:solidFill>
                <a:latin typeface="+mn-lt"/>
              </a:rPr>
              <a:t>3</a:t>
            </a:r>
            <a:r>
              <a:rPr lang="en-US" sz="900" dirty="0">
                <a:solidFill>
                  <a:srgbClr val="1C1C1C"/>
                </a:solidFill>
                <a:latin typeface="+mn-lt"/>
              </a:rPr>
              <a:t> </a:t>
            </a:r>
          </a:p>
          <a:p>
            <a:pPr marL="73152" lvl="2" indent="-73152">
              <a:spcBef>
                <a:spcPts val="300"/>
              </a:spcBef>
              <a:buClr>
                <a:srgbClr val="005F85"/>
              </a:buClr>
              <a:buFont typeface="Arial" panose="020B0604020202020204" pitchFamily="34" charset="0"/>
              <a:buChar char="•"/>
            </a:pPr>
            <a:r>
              <a:rPr lang="en-US" sz="900" b="1" dirty="0">
                <a:latin typeface="+mn-lt"/>
              </a:rPr>
              <a:t>Massachusetts becoming the state with the highest rate of insurance among all states.</a:t>
            </a:r>
            <a:r>
              <a:rPr lang="en-US" sz="900" baseline="30000" dirty="0">
                <a:solidFill>
                  <a:srgbClr val="1C1C1C"/>
                </a:solidFill>
                <a:latin typeface="+mn-lt"/>
              </a:rPr>
              <a:t>4</a:t>
            </a:r>
            <a:endParaRPr lang="en-US" sz="900" dirty="0">
              <a:solidFill>
                <a:srgbClr val="1C1C1C"/>
              </a:solidFill>
              <a:latin typeface="+mn-lt"/>
            </a:endParaRPr>
          </a:p>
          <a:p>
            <a:pPr marL="73152" lvl="2" indent="-73152">
              <a:spcBef>
                <a:spcPts val="300"/>
              </a:spcBef>
              <a:buClr>
                <a:srgbClr val="005F85"/>
              </a:buClr>
              <a:buFont typeface="Arial" panose="020B0604020202020204" pitchFamily="34" charset="0"/>
              <a:buChar char="•"/>
            </a:pPr>
            <a:r>
              <a:rPr lang="en-US" sz="900" b="1" dirty="0">
                <a:latin typeface="+mn-lt"/>
              </a:rPr>
              <a:t>Measurable improvements in physical and mental health for adults and children.</a:t>
            </a:r>
            <a:r>
              <a:rPr lang="en-US" sz="900" baseline="30000" dirty="0">
                <a:solidFill>
                  <a:srgbClr val="1C1C1C"/>
                </a:solidFill>
                <a:latin typeface="+mn-lt"/>
              </a:rPr>
              <a:t>4</a:t>
            </a:r>
            <a:r>
              <a:rPr lang="en-US" sz="900" dirty="0">
                <a:solidFill>
                  <a:srgbClr val="1C1C1C"/>
                </a:solidFill>
                <a:latin typeface="+mn-lt"/>
              </a:rPr>
              <a:t> </a:t>
            </a:r>
          </a:p>
          <a:p>
            <a:pPr marL="73152" lvl="2" indent="-73152">
              <a:spcBef>
                <a:spcPts val="300"/>
              </a:spcBef>
              <a:buClr>
                <a:srgbClr val="005F85"/>
              </a:buClr>
              <a:buFont typeface="Arial" panose="020B0604020202020204" pitchFamily="34" charset="0"/>
              <a:buChar char="•"/>
            </a:pPr>
            <a:r>
              <a:rPr lang="en-US" sz="900" b="1" dirty="0">
                <a:latin typeface="+mn-lt"/>
              </a:rPr>
              <a:t>Increased use of preventive care for adults and children </a:t>
            </a:r>
            <a:r>
              <a:rPr lang="en-US" sz="900" dirty="0">
                <a:solidFill>
                  <a:srgbClr val="1C1C1C"/>
                </a:solidFill>
                <a:latin typeface="+mn-lt"/>
              </a:rPr>
              <a:t>(pap screening, cholesterol testing, colonoscopies, pediatric checkups).</a:t>
            </a:r>
            <a:r>
              <a:rPr lang="en-US" sz="900" baseline="30000" dirty="0">
                <a:solidFill>
                  <a:srgbClr val="1C1C1C"/>
                </a:solidFill>
                <a:latin typeface="+mn-lt"/>
              </a:rPr>
              <a:t>4</a:t>
            </a:r>
            <a:endParaRPr lang="en-US" sz="900" dirty="0">
              <a:solidFill>
                <a:srgbClr val="1C1C1C"/>
              </a:solidFill>
              <a:latin typeface="+mn-lt"/>
            </a:endParaRPr>
          </a:p>
        </p:txBody>
      </p:sp>
      <p:sp>
        <p:nvSpPr>
          <p:cNvPr id="63" name="Rectangle 62">
            <a:extLst>
              <a:ext uri="{FF2B5EF4-FFF2-40B4-BE49-F238E27FC236}">
                <a16:creationId xmlns:a16="http://schemas.microsoft.com/office/drawing/2014/main" id="{F49B0EDC-DC01-4760-B48E-2F9504CA1E5A}"/>
              </a:ext>
            </a:extLst>
          </p:cNvPr>
          <p:cNvSpPr/>
          <p:nvPr/>
        </p:nvSpPr>
        <p:spPr>
          <a:xfrm>
            <a:off x="457200" y="5543489"/>
            <a:ext cx="8229600" cy="841256"/>
          </a:xfrm>
          <a:prstGeom prst="rect">
            <a:avLst/>
          </a:prstGeom>
        </p:spPr>
        <p:txBody>
          <a:bodyPr wrap="square" lIns="0" rIns="0" anchor="b" anchorCtr="0">
            <a:spAutoFit/>
          </a:bodyPr>
          <a:lstStyle/>
          <a:p>
            <a:pPr marL="45720" lvl="0" indent="-45720">
              <a:spcBef>
                <a:spcPts val="200"/>
              </a:spcBef>
            </a:pPr>
            <a:r>
              <a:rPr lang="en-US" sz="700" baseline="30000" dirty="0">
                <a:solidFill>
                  <a:srgbClr val="000000"/>
                </a:solidFill>
                <a:latin typeface="+mn-lt"/>
              </a:rPr>
              <a:t>1</a:t>
            </a:r>
            <a:r>
              <a:rPr lang="en-US" sz="700" dirty="0">
                <a:solidFill>
                  <a:srgbClr val="000000"/>
                </a:solidFill>
                <a:latin typeface="+mn-lt"/>
              </a:rPr>
              <a:t>	Zuckerman, S., Kenney, G.M., </a:t>
            </a:r>
            <a:r>
              <a:rPr lang="en-US" sz="700" dirty="0" err="1">
                <a:solidFill>
                  <a:srgbClr val="000000"/>
                </a:solidFill>
                <a:latin typeface="+mn-lt"/>
              </a:rPr>
              <a:t>Dubay</a:t>
            </a:r>
            <a:r>
              <a:rPr lang="en-US" sz="700" dirty="0">
                <a:solidFill>
                  <a:srgbClr val="000000"/>
                </a:solidFill>
                <a:latin typeface="+mn-lt"/>
              </a:rPr>
              <a:t>, L., Haley, J., &amp; </a:t>
            </a:r>
            <a:r>
              <a:rPr lang="en-US" sz="700" dirty="0" err="1">
                <a:solidFill>
                  <a:srgbClr val="000000"/>
                </a:solidFill>
                <a:latin typeface="+mn-lt"/>
              </a:rPr>
              <a:t>Holahan</a:t>
            </a:r>
            <a:r>
              <a:rPr lang="en-US" sz="700" dirty="0">
                <a:solidFill>
                  <a:srgbClr val="000000"/>
                </a:solidFill>
                <a:latin typeface="+mn-lt"/>
              </a:rPr>
              <a:t>, J. (2001). Shifting Health Insurance Coverage, 1997–1999. Health Affairs, 20 (1).</a:t>
            </a:r>
          </a:p>
          <a:p>
            <a:pPr marL="45720" lvl="0" indent="-45720">
              <a:spcBef>
                <a:spcPts val="200"/>
              </a:spcBef>
            </a:pPr>
            <a:r>
              <a:rPr lang="en-US" sz="700" baseline="30000" dirty="0">
                <a:solidFill>
                  <a:srgbClr val="000000"/>
                </a:solidFill>
                <a:latin typeface="+mn-lt"/>
              </a:rPr>
              <a:t>2</a:t>
            </a:r>
            <a:r>
              <a:rPr lang="en-US" sz="700" dirty="0">
                <a:solidFill>
                  <a:srgbClr val="000000"/>
                </a:solidFill>
                <a:latin typeface="+mn-lt"/>
              </a:rPr>
              <a:t>	</a:t>
            </a:r>
            <a:r>
              <a:rPr lang="en-US" sz="700" dirty="0" err="1">
                <a:solidFill>
                  <a:srgbClr val="000000"/>
                </a:solidFill>
                <a:latin typeface="+mn-lt"/>
              </a:rPr>
              <a:t>Zur</a:t>
            </a:r>
            <a:r>
              <a:rPr lang="en-US" sz="700" dirty="0">
                <a:solidFill>
                  <a:srgbClr val="000000"/>
                </a:solidFill>
                <a:latin typeface="+mn-lt"/>
              </a:rPr>
              <a:t>, J. &amp; </a:t>
            </a:r>
            <a:r>
              <a:rPr lang="en-US" sz="700" dirty="0" err="1">
                <a:solidFill>
                  <a:srgbClr val="000000"/>
                </a:solidFill>
                <a:latin typeface="+mn-lt"/>
              </a:rPr>
              <a:t>Moitabai</a:t>
            </a:r>
            <a:r>
              <a:rPr lang="en-US" sz="700" dirty="0">
                <a:solidFill>
                  <a:srgbClr val="000000"/>
                </a:solidFill>
                <a:latin typeface="+mn-lt"/>
              </a:rPr>
              <a:t>, R. (2013). Medicaid Expansion Initiative in Massachusetts: Enrollment Among Substance-Abusing Homeless Adults. AJPH, 103 (11).</a:t>
            </a:r>
          </a:p>
          <a:p>
            <a:pPr marL="45720" lvl="0" indent="-45720">
              <a:spcBef>
                <a:spcPts val="200"/>
              </a:spcBef>
            </a:pPr>
            <a:r>
              <a:rPr lang="en-US" sz="700" baseline="30000" dirty="0">
                <a:solidFill>
                  <a:srgbClr val="000000"/>
                </a:solidFill>
                <a:latin typeface="+mn-lt"/>
              </a:rPr>
              <a:t>3</a:t>
            </a:r>
            <a:r>
              <a:rPr lang="en-US" sz="700" dirty="0">
                <a:solidFill>
                  <a:srgbClr val="000000"/>
                </a:solidFill>
                <a:latin typeface="+mn-lt"/>
              </a:rPr>
              <a:t>	Kenney, G. M., Long, S. K., &amp; </a:t>
            </a:r>
            <a:r>
              <a:rPr lang="en-US" sz="700" dirty="0" err="1">
                <a:solidFill>
                  <a:srgbClr val="000000"/>
                </a:solidFill>
                <a:latin typeface="+mn-lt"/>
              </a:rPr>
              <a:t>Luque</a:t>
            </a:r>
            <a:r>
              <a:rPr lang="en-US" sz="700" dirty="0">
                <a:solidFill>
                  <a:srgbClr val="000000"/>
                </a:solidFill>
                <a:latin typeface="+mn-lt"/>
              </a:rPr>
              <a:t>, A. (2010). Health reform in Massachusetts cut the uninsurance rate among children in half. Health Affairs, 29 (6), 1242–1247. </a:t>
            </a:r>
          </a:p>
          <a:p>
            <a:pPr marL="45720" lvl="0" indent="-45720">
              <a:spcBef>
                <a:spcPts val="200"/>
              </a:spcBef>
            </a:pPr>
            <a:r>
              <a:rPr lang="en-US" sz="700" baseline="30000" dirty="0">
                <a:solidFill>
                  <a:srgbClr val="000000"/>
                </a:solidFill>
                <a:latin typeface="+mn-lt"/>
              </a:rPr>
              <a:t>4</a:t>
            </a:r>
            <a:r>
              <a:rPr lang="en-US" sz="700" dirty="0">
                <a:solidFill>
                  <a:srgbClr val="000000"/>
                </a:solidFill>
                <a:latin typeface="+mn-lt"/>
              </a:rPr>
              <a:t>	Love, K.A. &amp; Seifert, R.W. (2016). 10 Years of Impact: a Literature Review of Chapter 58 of the Acts of 2006. Blue Cross Blue Shield Foundation of Massachusetts; </a:t>
            </a:r>
            <a:br>
              <a:rPr lang="en-US" sz="700" dirty="0">
                <a:solidFill>
                  <a:srgbClr val="000000"/>
                </a:solidFill>
                <a:latin typeface="+mn-lt"/>
              </a:rPr>
            </a:br>
            <a:r>
              <a:rPr lang="en-US" sz="700" dirty="0">
                <a:solidFill>
                  <a:srgbClr val="000000"/>
                </a:solidFill>
                <a:latin typeface="+mn-lt"/>
              </a:rPr>
              <a:t>Miller, S. (2012). The Impact of the Massachusetts Health Care Reform on Health Care Use among Children. American Economic Review, 102 (3).</a:t>
            </a:r>
          </a:p>
          <a:p>
            <a:pPr marL="45720" lvl="0" indent="-45720">
              <a:spcBef>
                <a:spcPts val="200"/>
              </a:spcBef>
            </a:pPr>
            <a:r>
              <a:rPr lang="en-US" sz="700" baseline="30000" dirty="0">
                <a:solidFill>
                  <a:srgbClr val="000000"/>
                </a:solidFill>
                <a:latin typeface="+mn-lt"/>
              </a:rPr>
              <a:t>5</a:t>
            </a:r>
            <a:r>
              <a:rPr lang="en-US" sz="700" dirty="0">
                <a:solidFill>
                  <a:srgbClr val="000000"/>
                </a:solidFill>
                <a:latin typeface="+mn-lt"/>
              </a:rPr>
              <a:t>	Long, S.K., Aarons, J. (2018). Massachusetts Health Reform Survey. Blue Cross Blue Shield Foundation of Massachusetts. </a:t>
            </a:r>
          </a:p>
        </p:txBody>
      </p:sp>
      <p:sp>
        <p:nvSpPr>
          <p:cNvPr id="47" name="TextBox 46">
            <a:extLst>
              <a:ext uri="{FF2B5EF4-FFF2-40B4-BE49-F238E27FC236}">
                <a16:creationId xmlns:a16="http://schemas.microsoft.com/office/drawing/2014/main" id="{F684DE07-2446-48D3-9767-A9DAC6A1CCBA}"/>
              </a:ext>
            </a:extLst>
          </p:cNvPr>
          <p:cNvSpPr txBox="1"/>
          <p:nvPr/>
        </p:nvSpPr>
        <p:spPr>
          <a:xfrm>
            <a:off x="6960420" y="3277311"/>
            <a:ext cx="1584855" cy="1515800"/>
          </a:xfrm>
          <a:prstGeom prst="rect">
            <a:avLst/>
          </a:prstGeom>
          <a:noFill/>
        </p:spPr>
        <p:txBody>
          <a:bodyPr wrap="square">
            <a:spAutoFit/>
          </a:bodyPr>
          <a:lstStyle/>
          <a:p>
            <a:r>
              <a:rPr lang="en-US" sz="900" dirty="0">
                <a:solidFill>
                  <a:srgbClr val="005F85"/>
                </a:solidFill>
                <a:latin typeface="+mn-lt"/>
              </a:rPr>
              <a:t>LOOKING AT THE MASSACHUSETTS POPULATION IN RECENT YEARS, </a:t>
            </a:r>
            <a:r>
              <a:rPr lang="en-US" sz="900" b="1" dirty="0">
                <a:solidFill>
                  <a:srgbClr val="005F85"/>
                </a:solidFill>
                <a:latin typeface="+mn-lt"/>
              </a:rPr>
              <a:t>MASSHEALTH COVERAGE </a:t>
            </a:r>
            <a:r>
              <a:rPr lang="en-US" sz="900" dirty="0">
                <a:solidFill>
                  <a:srgbClr val="005F85"/>
                </a:solidFill>
                <a:latin typeface="+mn-lt"/>
              </a:rPr>
              <a:t>IS ASSOCIATED WITH: </a:t>
            </a:r>
          </a:p>
          <a:p>
            <a:pPr marL="73152" lvl="2" indent="-73152">
              <a:spcBef>
                <a:spcPts val="300"/>
              </a:spcBef>
              <a:buClr>
                <a:srgbClr val="005F85"/>
              </a:buClr>
              <a:buFont typeface="Arial" panose="020B0604020202020204" pitchFamily="34" charset="0"/>
              <a:buChar char="•"/>
            </a:pPr>
            <a:r>
              <a:rPr lang="en-US" sz="900" b="1" dirty="0">
                <a:solidFill>
                  <a:srgbClr val="000000"/>
                </a:solidFill>
                <a:latin typeface="+mn-lt"/>
              </a:rPr>
              <a:t>Financial protection and increased affordability for health insurance and care.</a:t>
            </a:r>
            <a:r>
              <a:rPr lang="en-US" sz="900" baseline="30000" dirty="0">
                <a:solidFill>
                  <a:srgbClr val="1C1C1C"/>
                </a:solidFill>
                <a:latin typeface="+mn-lt"/>
              </a:rPr>
              <a:t>5</a:t>
            </a:r>
            <a:endParaRPr lang="en-US" sz="900" dirty="0">
              <a:solidFill>
                <a:srgbClr val="1C1C1C"/>
              </a:solidFill>
              <a:latin typeface="+mn-lt"/>
            </a:endParaRPr>
          </a:p>
        </p:txBody>
      </p:sp>
      <p:grpSp>
        <p:nvGrpSpPr>
          <p:cNvPr id="38" name="Group 37">
            <a:extLst>
              <a:ext uri="{FF2B5EF4-FFF2-40B4-BE49-F238E27FC236}">
                <a16:creationId xmlns:a16="http://schemas.microsoft.com/office/drawing/2014/main" id="{BE016C07-A9EB-0637-213B-85A42BE67227}"/>
              </a:ext>
            </a:extLst>
          </p:cNvPr>
          <p:cNvGrpSpPr/>
          <p:nvPr/>
        </p:nvGrpSpPr>
        <p:grpSpPr>
          <a:xfrm>
            <a:off x="742780" y="2832802"/>
            <a:ext cx="7874278" cy="109800"/>
            <a:chOff x="742780" y="3042664"/>
            <a:chExt cx="7874278" cy="109800"/>
          </a:xfrm>
        </p:grpSpPr>
        <p:cxnSp>
          <p:nvCxnSpPr>
            <p:cNvPr id="6" name="Straight Arrow Connector 5">
              <a:extLst>
                <a:ext uri="{FF2B5EF4-FFF2-40B4-BE49-F238E27FC236}">
                  <a16:creationId xmlns:a16="http://schemas.microsoft.com/office/drawing/2014/main" id="{09EEB2BD-0806-44E9-B0FD-0348A2D40904}"/>
                </a:ext>
              </a:extLst>
            </p:cNvPr>
            <p:cNvCxnSpPr>
              <a:cxnSpLocks/>
            </p:cNvCxnSpPr>
            <p:nvPr/>
          </p:nvCxnSpPr>
          <p:spPr>
            <a:xfrm>
              <a:off x="766037" y="3088384"/>
              <a:ext cx="7851021" cy="0"/>
            </a:xfrm>
            <a:prstGeom prst="straightConnector1">
              <a:avLst/>
            </a:prstGeom>
            <a:ln w="31750" cap="rnd">
              <a:solidFill>
                <a:srgbClr val="005F85"/>
              </a:solidFill>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7A5B668-8249-41CC-B0AE-54FFE6AF5C1A}"/>
                </a:ext>
              </a:extLst>
            </p:cNvPr>
            <p:cNvSpPr>
              <a:spLocks noChangeAspect="1"/>
            </p:cNvSpPr>
            <p:nvPr/>
          </p:nvSpPr>
          <p:spPr>
            <a:xfrm>
              <a:off x="742780"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C6E1E25-BA4F-45AF-B01C-45B1425C66A2}"/>
                </a:ext>
              </a:extLst>
            </p:cNvPr>
            <p:cNvSpPr>
              <a:spLocks noChangeAspect="1"/>
            </p:cNvSpPr>
            <p:nvPr/>
          </p:nvSpPr>
          <p:spPr>
            <a:xfrm>
              <a:off x="1046684"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023B5A9-EDE9-419E-9595-C01E522623D5}"/>
                </a:ext>
              </a:extLst>
            </p:cNvPr>
            <p:cNvSpPr>
              <a:spLocks noChangeAspect="1"/>
            </p:cNvSpPr>
            <p:nvPr/>
          </p:nvSpPr>
          <p:spPr>
            <a:xfrm>
              <a:off x="1350588"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8BAE072-A014-44BF-9C13-7F191ADCAC19}"/>
                </a:ext>
              </a:extLst>
            </p:cNvPr>
            <p:cNvSpPr>
              <a:spLocks noChangeAspect="1"/>
            </p:cNvSpPr>
            <p:nvPr/>
          </p:nvSpPr>
          <p:spPr>
            <a:xfrm>
              <a:off x="1654492"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F6AC953-1432-4AD8-A492-F0178A27A8C1}"/>
                </a:ext>
              </a:extLst>
            </p:cNvPr>
            <p:cNvSpPr>
              <a:spLocks noChangeAspect="1"/>
            </p:cNvSpPr>
            <p:nvPr/>
          </p:nvSpPr>
          <p:spPr>
            <a:xfrm>
              <a:off x="1958396"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0DC343E-5D4B-460D-BC7B-4475E5CA0E77}"/>
                </a:ext>
              </a:extLst>
            </p:cNvPr>
            <p:cNvSpPr>
              <a:spLocks noChangeAspect="1"/>
            </p:cNvSpPr>
            <p:nvPr/>
          </p:nvSpPr>
          <p:spPr>
            <a:xfrm>
              <a:off x="2262300"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BC19447-CC2D-4503-8EAA-68B3FCC9EF1C}"/>
                </a:ext>
              </a:extLst>
            </p:cNvPr>
            <p:cNvSpPr>
              <a:spLocks noChangeAspect="1"/>
            </p:cNvSpPr>
            <p:nvPr/>
          </p:nvSpPr>
          <p:spPr>
            <a:xfrm>
              <a:off x="2566204"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134AD3E-8218-4931-A04C-56D2D9D44300}"/>
                </a:ext>
              </a:extLst>
            </p:cNvPr>
            <p:cNvSpPr>
              <a:spLocks noChangeAspect="1"/>
            </p:cNvSpPr>
            <p:nvPr/>
          </p:nvSpPr>
          <p:spPr>
            <a:xfrm>
              <a:off x="2870108"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7879D04-A2CC-47A1-B7E2-EB6A505C995F}"/>
                </a:ext>
              </a:extLst>
            </p:cNvPr>
            <p:cNvSpPr>
              <a:spLocks noChangeAspect="1"/>
            </p:cNvSpPr>
            <p:nvPr/>
          </p:nvSpPr>
          <p:spPr>
            <a:xfrm>
              <a:off x="3174012"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F8892CE-5D84-4004-BE9F-68E76BC11232}"/>
                </a:ext>
              </a:extLst>
            </p:cNvPr>
            <p:cNvSpPr>
              <a:spLocks noChangeAspect="1"/>
            </p:cNvSpPr>
            <p:nvPr/>
          </p:nvSpPr>
          <p:spPr>
            <a:xfrm>
              <a:off x="3477916"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81EB4E6-6272-4B6F-B52F-1ABF1B5698AE}"/>
                </a:ext>
              </a:extLst>
            </p:cNvPr>
            <p:cNvSpPr>
              <a:spLocks noChangeAspect="1"/>
            </p:cNvSpPr>
            <p:nvPr/>
          </p:nvSpPr>
          <p:spPr>
            <a:xfrm>
              <a:off x="3781820"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B0DE7809-7CE8-48FA-AF10-96F4A524012F}"/>
                </a:ext>
              </a:extLst>
            </p:cNvPr>
            <p:cNvSpPr>
              <a:spLocks noChangeAspect="1"/>
            </p:cNvSpPr>
            <p:nvPr/>
          </p:nvSpPr>
          <p:spPr>
            <a:xfrm>
              <a:off x="4085724"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7C5F326-CF05-4C55-9F93-D081C5156AFD}"/>
                </a:ext>
              </a:extLst>
            </p:cNvPr>
            <p:cNvSpPr>
              <a:spLocks noChangeAspect="1"/>
            </p:cNvSpPr>
            <p:nvPr/>
          </p:nvSpPr>
          <p:spPr>
            <a:xfrm>
              <a:off x="4389628"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38999654-09BA-47F3-86A4-7CBF0E4AF66B}"/>
                </a:ext>
              </a:extLst>
            </p:cNvPr>
            <p:cNvSpPr>
              <a:spLocks noChangeAspect="1"/>
            </p:cNvSpPr>
            <p:nvPr/>
          </p:nvSpPr>
          <p:spPr>
            <a:xfrm>
              <a:off x="4693532"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BE219403-B9F5-4B93-8CC9-B0C7CE0EE645}"/>
                </a:ext>
              </a:extLst>
            </p:cNvPr>
            <p:cNvSpPr>
              <a:spLocks noChangeAspect="1"/>
            </p:cNvSpPr>
            <p:nvPr/>
          </p:nvSpPr>
          <p:spPr>
            <a:xfrm>
              <a:off x="5301340"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88ADF1A-C330-41DC-A6E4-B49EBF599431}"/>
                </a:ext>
              </a:extLst>
            </p:cNvPr>
            <p:cNvSpPr>
              <a:spLocks noChangeAspect="1"/>
            </p:cNvSpPr>
            <p:nvPr/>
          </p:nvSpPr>
          <p:spPr>
            <a:xfrm>
              <a:off x="5909148"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E347A572-6190-4D2F-84E9-0B67873D7CA4}"/>
                </a:ext>
              </a:extLst>
            </p:cNvPr>
            <p:cNvSpPr>
              <a:spLocks noChangeAspect="1"/>
            </p:cNvSpPr>
            <p:nvPr/>
          </p:nvSpPr>
          <p:spPr>
            <a:xfrm>
              <a:off x="6213052"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81576F5B-1A67-4966-9A9A-52487560E18D}"/>
                </a:ext>
              </a:extLst>
            </p:cNvPr>
            <p:cNvSpPr>
              <a:spLocks noChangeAspect="1"/>
            </p:cNvSpPr>
            <p:nvPr/>
          </p:nvSpPr>
          <p:spPr>
            <a:xfrm>
              <a:off x="6516956"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040A8540-64DD-48CA-8045-D87EC6FABD05}"/>
                </a:ext>
              </a:extLst>
            </p:cNvPr>
            <p:cNvSpPr>
              <a:spLocks noChangeAspect="1"/>
            </p:cNvSpPr>
            <p:nvPr/>
          </p:nvSpPr>
          <p:spPr>
            <a:xfrm>
              <a:off x="6820860"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D0F771CF-94F9-42D9-BA1F-28D47A4579DF}"/>
                </a:ext>
              </a:extLst>
            </p:cNvPr>
            <p:cNvSpPr>
              <a:spLocks noChangeAspect="1"/>
            </p:cNvSpPr>
            <p:nvPr/>
          </p:nvSpPr>
          <p:spPr>
            <a:xfrm>
              <a:off x="7124764"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8D96737-B77B-4FC3-8D3D-9FE6BB3A8937}"/>
                </a:ext>
              </a:extLst>
            </p:cNvPr>
            <p:cNvSpPr>
              <a:spLocks noChangeAspect="1"/>
            </p:cNvSpPr>
            <p:nvPr/>
          </p:nvSpPr>
          <p:spPr>
            <a:xfrm>
              <a:off x="7428666" y="3042664"/>
              <a:ext cx="109800" cy="10980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4A1805B2-0330-4A1F-B0ED-56F43AE0FB86}"/>
                </a:ext>
              </a:extLst>
            </p:cNvPr>
            <p:cNvSpPr>
              <a:spLocks noChangeAspect="1"/>
            </p:cNvSpPr>
            <p:nvPr/>
          </p:nvSpPr>
          <p:spPr>
            <a:xfrm>
              <a:off x="4997436"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E0027D9F-03BF-497A-9F92-0B7082A34414}"/>
                </a:ext>
              </a:extLst>
            </p:cNvPr>
            <p:cNvSpPr>
              <a:spLocks noChangeAspect="1"/>
            </p:cNvSpPr>
            <p:nvPr/>
          </p:nvSpPr>
          <p:spPr>
            <a:xfrm>
              <a:off x="5605244"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7AD5DB7B-6DFE-43FE-B1E6-78BC159DE552}"/>
                </a:ext>
              </a:extLst>
            </p:cNvPr>
            <p:cNvSpPr>
              <a:spLocks noChangeAspect="1"/>
            </p:cNvSpPr>
            <p:nvPr/>
          </p:nvSpPr>
          <p:spPr>
            <a:xfrm>
              <a:off x="7734596"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4FBF041D-B995-4BDB-A4B4-79E01C620420}"/>
                </a:ext>
              </a:extLst>
            </p:cNvPr>
            <p:cNvSpPr>
              <a:spLocks noChangeAspect="1"/>
            </p:cNvSpPr>
            <p:nvPr/>
          </p:nvSpPr>
          <p:spPr>
            <a:xfrm>
              <a:off x="8040186" y="3042664"/>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8899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87F6-2CD9-4FFE-A9AD-68ECEDA6F8E3}"/>
              </a:ext>
            </a:extLst>
          </p:cNvPr>
          <p:cNvSpPr>
            <a:spLocks noGrp="1"/>
          </p:cNvSpPr>
          <p:nvPr>
            <p:ph type="title"/>
          </p:nvPr>
        </p:nvSpPr>
        <p:spPr/>
        <p:txBody>
          <a:bodyPr/>
          <a:lstStyle/>
          <a:p>
            <a:r>
              <a:rPr lang="en-US" dirty="0">
                <a:ea typeface="Source Sans Pro Semibold"/>
              </a:rPr>
              <a:t>Eligibility and Enrollment</a:t>
            </a:r>
            <a:endParaRPr lang="en-US" dirty="0"/>
          </a:p>
        </p:txBody>
      </p:sp>
      <p:sp>
        <p:nvSpPr>
          <p:cNvPr id="4" name="Slide Number Placeholder 3">
            <a:extLst>
              <a:ext uri="{FF2B5EF4-FFF2-40B4-BE49-F238E27FC236}">
                <a16:creationId xmlns:a16="http://schemas.microsoft.com/office/drawing/2014/main" id="{A86CC856-4BBF-42EE-89F5-6340B941991C}"/>
              </a:ext>
            </a:extLst>
          </p:cNvPr>
          <p:cNvSpPr>
            <a:spLocks noGrp="1"/>
          </p:cNvSpPr>
          <p:nvPr>
            <p:ph type="sldNum" sz="quarter" idx="10"/>
          </p:nvPr>
        </p:nvSpPr>
        <p:spPr/>
        <p:txBody>
          <a:bodyPr/>
          <a:lstStyle/>
          <a:p>
            <a:pPr>
              <a:defRPr/>
            </a:pPr>
            <a:fld id="{7B641BB3-EB7C-45D4-8426-3E1C446F4A21}" type="slidenum">
              <a:rPr lang="en-US" smtClean="0"/>
              <a:pPr>
                <a:defRPr/>
              </a:pPr>
              <a:t>8</a:t>
            </a:fld>
            <a:endParaRPr lang="en-US" dirty="0"/>
          </a:p>
        </p:txBody>
      </p:sp>
    </p:spTree>
    <p:extLst>
      <p:ext uri="{BB962C8B-B14F-4D97-AF65-F5344CB8AC3E}">
        <p14:creationId xmlns:p14="http://schemas.microsoft.com/office/powerpoint/2010/main" val="15829525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7b132a8d35dd0abe13258ea26f0cfd037292fb"/>
  <p:tag name="ISPRING_RESOURCE_PATHS_HASH_2" val="59aea9d5c436bfa5bf5681d8d63db7fdf347889"/>
</p:tagLst>
</file>

<file path=ppt/tags/tag2.xml><?xml version="1.0" encoding="utf-8"?>
<p:tagLst xmlns:a="http://schemas.openxmlformats.org/drawingml/2006/main" xmlns:r="http://schemas.openxmlformats.org/officeDocument/2006/relationships" xmlns:p="http://schemas.openxmlformats.org/presentationml/2006/main">
  <p:tag name="SELTIME" val="9/21/2020 12:38:52 PM"/>
</p:tagLst>
</file>

<file path=ppt/theme/theme1.xml><?xml version="1.0" encoding="utf-8"?>
<a:theme xmlns:a="http://schemas.openxmlformats.org/drawingml/2006/main" name="MHBasics_NoTopNav">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INTRODUCTION">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ELIGIBILITY">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smtClean="0">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SPENDING">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REFORMS">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CONCLUSION">
  <a:themeElements>
    <a:clrScheme name="MMPI - no lime">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828EC7"/>
      </a:accent6>
      <a:hlink>
        <a:srgbClr val="3333CC"/>
      </a:hlink>
      <a:folHlink>
        <a:srgbClr val="3333CC"/>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M_Sans">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MPI">
    <a:dk1>
      <a:srgbClr val="1C1C1C"/>
    </a:dk1>
    <a:lt1>
      <a:srgbClr val="FFFFFF"/>
    </a:lt1>
    <a:dk2>
      <a:srgbClr val="5A8F7C"/>
    </a:dk2>
    <a:lt2>
      <a:srgbClr val="A7CAC4"/>
    </a:lt2>
    <a:accent1>
      <a:srgbClr val="BFC49D"/>
    </a:accent1>
    <a:accent2>
      <a:srgbClr val="969696"/>
    </a:accent2>
    <a:accent3>
      <a:srgbClr val="CBA344"/>
    </a:accent3>
    <a:accent4>
      <a:srgbClr val="D4DDDD"/>
    </a:accent4>
    <a:accent5>
      <a:srgbClr val="5A8F7C"/>
    </a:accent5>
    <a:accent6>
      <a:srgbClr val="5A8F7C"/>
    </a:accent6>
    <a:hlink>
      <a:srgbClr val="BFC49D"/>
    </a:hlink>
    <a:folHlink>
      <a:srgbClr val="BFC49D"/>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MPI">
    <a:dk1>
      <a:srgbClr val="1C1C1C"/>
    </a:dk1>
    <a:lt1>
      <a:srgbClr val="FFFFFF"/>
    </a:lt1>
    <a:dk2>
      <a:srgbClr val="5A8F7C"/>
    </a:dk2>
    <a:lt2>
      <a:srgbClr val="A7CAC4"/>
    </a:lt2>
    <a:accent1>
      <a:srgbClr val="BFC49D"/>
    </a:accent1>
    <a:accent2>
      <a:srgbClr val="969696"/>
    </a:accent2>
    <a:accent3>
      <a:srgbClr val="CBA344"/>
    </a:accent3>
    <a:accent4>
      <a:srgbClr val="D4DDDD"/>
    </a:accent4>
    <a:accent5>
      <a:srgbClr val="5A8F7C"/>
    </a:accent5>
    <a:accent6>
      <a:srgbClr val="5A8F7C"/>
    </a:accent6>
    <a:hlink>
      <a:srgbClr val="BFC49D"/>
    </a:hlink>
    <a:folHlink>
      <a:srgbClr val="BFC49D"/>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AD_HOC" displayName="AD_HOC" id="0a9a2eb1-2f5d-4b21-897a-deb853222865" isdomainofvalue="False" dataSourceId="00cfc832-2bb6-42d2-80f6-96aa56b46719"/>
</file>

<file path=customXml/item10.xml><?xml version="1.0" encoding="utf-8"?>
<ct:contentTypeSchema xmlns:ct="http://schemas.microsoft.com/office/2006/metadata/contentType" xmlns:ma="http://schemas.microsoft.com/office/2006/metadata/properties/metaAttributes" ct:_="" ma:_="" ma:contentTypeName="Document" ma:contentTypeID="0x010100A66EE8FD99488F4A81FD18CCBE18E732" ma:contentTypeVersion="6" ma:contentTypeDescription="Create a new document." ma:contentTypeScope="" ma:versionID="7fe08da5bd8986782aba2cb45c49823e">
  <xsd:schema xmlns:xsd="http://www.w3.org/2001/XMLSchema" xmlns:xs="http://www.w3.org/2001/XMLSchema" xmlns:p="http://schemas.microsoft.com/office/2006/metadata/properties" xmlns:ns2="ed1a3c49-7a2b-4e77-b05e-2cbfc7812e90" xmlns:ns3="296bdbb0-77ea-4f2f-8cee-25e9ca2e9881" targetNamespace="http://schemas.microsoft.com/office/2006/metadata/properties" ma:root="true" ma:fieldsID="8de50d0be8ebf6b7e9053f0a8fec09f0" ns2:_="" ns3:_="">
    <xsd:import namespace="ed1a3c49-7a2b-4e77-b05e-2cbfc7812e90"/>
    <xsd:import namespace="296bdbb0-77ea-4f2f-8cee-25e9ca2e9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1a3c49-7a2b-4e77-b05e-2cbfc7812e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6bdbb0-77ea-4f2f-8cee-25e9ca2e988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VariableList UniqueId="0a9a2eb1-2f5d-4b21-897a-deb853222865" Name="AD_HOC" ContentType="XML" MajorVersion="0" MinorVersion="1" isLocalCopy="False" IsBaseObject="False" DataSourceId="00cfc832-2bb6-42d2-80f6-96aa56b46719" DataSourceMajorVersion="0" DataSourceMinorVersion="1"/>
</file>

<file path=customXml/item3.xml><?xml version="1.0" encoding="utf-8"?>
<p:properties xmlns:p="http://schemas.microsoft.com/office/2006/metadata/properties" xmlns:xsi="http://www.w3.org/2001/XMLSchema-instance" xmlns:pc="http://schemas.microsoft.com/office/infopath/2007/PartnerControls">
  <documentManagement>
    <SharedWithUsers xmlns="296bdbb0-77ea-4f2f-8cee-25e9ca2e9881">
      <UserInfo>
        <DisplayName>London, Katharine</DisplayName>
        <AccountId>14</AccountId>
        <AccountType/>
      </UserInfo>
      <UserInfo>
        <DisplayName>Gyurina, Carol</DisplayName>
        <AccountId>13</AccountId>
        <AccountType/>
      </UserInfo>
    </SharedWithUsers>
  </documentManagement>
</p:properties>
</file>

<file path=customXml/item4.xml><?xml version="1.0" encoding="utf-8"?>
<VariableListDefinition name="System" displayName="System" id="418a8b49-c83d-404f-9492-d825a18be36a" isdomainofvalue="False" dataSourceId="e3d01721-f858-4e5b-b34c-729d33c94407"/>
</file>

<file path=customXml/item5.xml><?xml version="1.0" encoding="utf-8"?>
<VariableList UniqueId="2abdc863-1c27-4aeb-b95d-3c97df3218f2" Name="Computed" ContentType="XML" MajorVersion="0" MinorVersion="1" isLocalCopy="False" IsBaseObject="False" DataSourceId="ddce6ca5-7d68-4087-8353-f54f5059456a" DataSourceMajorVersion="0" DataSourceMinorVersion="1"/>
</file>

<file path=customXml/item6.xml><?xml version="1.0" encoding="utf-8"?>
<AllExternalAdhocVariableMappings/>
</file>

<file path=customXml/item7.xml><?xml version="1.0" encoding="utf-8"?>
<VariableList UniqueId="418a8b49-c83d-404f-9492-d825a18be36a" Name="System" ContentType="XML" MajorVersion="0" MinorVersion="1" isLocalCopy="False" IsBaseObject="False" DataSourceId="e3d01721-f858-4e5b-b34c-729d33c94407" DataSourceMajorVersion="0" DataSourceMinorVersion="1"/>
</file>

<file path=customXml/item8.xml><?xml version="1.0" encoding="utf-8"?>
<VariableListDefinition name="Computed" displayName="Computed" id="2abdc863-1c27-4aeb-b95d-3c97df3218f2" isdomainofvalue="False" dataSourceId="ddce6ca5-7d68-4087-8353-f54f5059456a"/>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69B984-C8F1-4C14-B5D8-EBB9238FF07A}">
  <ds:schemaRefs/>
</ds:datastoreItem>
</file>

<file path=customXml/itemProps10.xml><?xml version="1.0" encoding="utf-8"?>
<ds:datastoreItem xmlns:ds="http://schemas.openxmlformats.org/officeDocument/2006/customXml" ds:itemID="{8D79C95F-40B3-412C-BC3C-9F12625E2C05}">
  <ds:schemaRefs>
    <ds:schemaRef ds:uri="296bdbb0-77ea-4f2f-8cee-25e9ca2e9881"/>
    <ds:schemaRef ds:uri="ed1a3c49-7a2b-4e77-b05e-2cbfc7812e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7BE4B4E-64FA-45C2-BBB6-B59F71C858E0}">
  <ds:schemaRefs/>
</ds:datastoreItem>
</file>

<file path=customXml/itemProps3.xml><?xml version="1.0" encoding="utf-8"?>
<ds:datastoreItem xmlns:ds="http://schemas.openxmlformats.org/officeDocument/2006/customXml" ds:itemID="{0754DCB3-3F30-456F-8498-90BE34B3350E}">
  <ds:schemaRefs>
    <ds:schemaRef ds:uri="http://purl.org/dc/elements/1.1/"/>
    <ds:schemaRef ds:uri="http://purl.org/dc/terms/"/>
    <ds:schemaRef ds:uri="http://purl.org/dc/dcmitype/"/>
    <ds:schemaRef ds:uri="http://schemas.microsoft.com/office/2006/metadata/properties"/>
    <ds:schemaRef ds:uri="ed1a3c49-7a2b-4e77-b05e-2cbfc7812e90"/>
    <ds:schemaRef ds:uri="http://schemas.microsoft.com/office/infopath/2007/PartnerControls"/>
    <ds:schemaRef ds:uri="http://schemas.microsoft.com/office/2006/documentManagement/types"/>
    <ds:schemaRef ds:uri="http://schemas.openxmlformats.org/package/2006/metadata/core-properties"/>
    <ds:schemaRef ds:uri="296bdbb0-77ea-4f2f-8cee-25e9ca2e9881"/>
    <ds:schemaRef ds:uri="http://www.w3.org/XML/1998/namespace"/>
  </ds:schemaRefs>
</ds:datastoreItem>
</file>

<file path=customXml/itemProps4.xml><?xml version="1.0" encoding="utf-8"?>
<ds:datastoreItem xmlns:ds="http://schemas.openxmlformats.org/officeDocument/2006/customXml" ds:itemID="{CC3CB73B-612F-468A-BA31-433D40A0D5DC}">
  <ds:schemaRefs/>
</ds:datastoreItem>
</file>

<file path=customXml/itemProps5.xml><?xml version="1.0" encoding="utf-8"?>
<ds:datastoreItem xmlns:ds="http://schemas.openxmlformats.org/officeDocument/2006/customXml" ds:itemID="{F28D553F-9A91-49E2-BD27-FE74814F9692}">
  <ds:schemaRefs/>
</ds:datastoreItem>
</file>

<file path=customXml/itemProps6.xml><?xml version="1.0" encoding="utf-8"?>
<ds:datastoreItem xmlns:ds="http://schemas.openxmlformats.org/officeDocument/2006/customXml" ds:itemID="{BA82F638-C368-4178-88F5-868B843208D4}">
  <ds:schemaRefs/>
</ds:datastoreItem>
</file>

<file path=customXml/itemProps7.xml><?xml version="1.0" encoding="utf-8"?>
<ds:datastoreItem xmlns:ds="http://schemas.openxmlformats.org/officeDocument/2006/customXml" ds:itemID="{2475858F-4C9F-430D-B834-2739284506E4}">
  <ds:schemaRefs/>
</ds:datastoreItem>
</file>

<file path=customXml/itemProps8.xml><?xml version="1.0" encoding="utf-8"?>
<ds:datastoreItem xmlns:ds="http://schemas.openxmlformats.org/officeDocument/2006/customXml" ds:itemID="{585CA0E9-6150-4F06-A30E-C875A781CD0F}">
  <ds:schemaRefs/>
</ds:datastoreItem>
</file>

<file path=customXml/itemProps9.xml><?xml version="1.0" encoding="utf-8"?>
<ds:datastoreItem xmlns:ds="http://schemas.openxmlformats.org/officeDocument/2006/customXml" ds:itemID="{5898EA85-CBBD-4B90-94C3-9E67DB39E5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1868</TotalTime>
  <Words>10762</Words>
  <Application>Microsoft Office PowerPoint</Application>
  <PresentationFormat>On-screen Show (4:3)</PresentationFormat>
  <Paragraphs>838</Paragraphs>
  <Slides>42</Slides>
  <Notes>42</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42</vt:i4>
      </vt:variant>
    </vt:vector>
  </HeadingPairs>
  <TitlesOfParts>
    <vt:vector size="52" baseType="lpstr">
      <vt:lpstr>DM Sans</vt:lpstr>
      <vt:lpstr>Calibri</vt:lpstr>
      <vt:lpstr>Wingdings</vt:lpstr>
      <vt:lpstr>Arial</vt:lpstr>
      <vt:lpstr>MHBasics_NoTopNav</vt:lpstr>
      <vt:lpstr>1-INTRODUCTION</vt:lpstr>
      <vt:lpstr>2-ELIGIBILITY</vt:lpstr>
      <vt:lpstr>3-SPENDING</vt:lpstr>
      <vt:lpstr>4-REFORMS</vt:lpstr>
      <vt:lpstr>5-CONCLUSION</vt:lpstr>
      <vt:lpstr>PowerPoint Presentation</vt:lpstr>
      <vt:lpstr>TABLE OF CONTENTS</vt:lpstr>
      <vt:lpstr>Glossary of Acronyms</vt:lpstr>
      <vt:lpstr>Introduction</vt:lpstr>
      <vt:lpstr>INTRODUCTION: THE IMPORTANCE OF MASSHEALTH</vt:lpstr>
      <vt:lpstr>MassHealth: The Basics  KEY FINDINGS</vt:lpstr>
      <vt:lpstr>MASSHEALTH PROVIDES COVERAGE SIMILAR TO COMMERCIAL INSURANCE, PLUS SOME ADDITIONAL BENEFITS</vt:lpstr>
      <vt:lpstr>MASSHEALTH IMPROVES ACCESS TO CARE AND HEALTH OUTCOMES</vt:lpstr>
      <vt:lpstr>Eligibility and Enrollment</vt:lpstr>
      <vt:lpstr>MASSHEALTH INCOME LIMITS VARY FOR DIFFERENT AGES AND ELIGIBILITY GROUPS1</vt:lpstr>
      <vt:lpstr>ELIGIBILITY FOR SENIORS AGE 65 AND OLDER Generally includes an asset test and lower income thresholds; MOST SENIORS ALSO HAVE MEDICARE1</vt:lpstr>
      <vt:lpstr>THERE ARE MANY DOORS INTO MASSHEALTH</vt:lpstr>
      <vt:lpstr>MASSHEALTH ENROLLMENT sharply INCREASED from SFY2020 to 2021</vt:lpstr>
      <vt:lpstr>CHILDREN, SENIORS, AND PEOPLE WITH DISABILITIES MAKE UP  OVER  59% OF MASSHEALTH Members</vt:lpstr>
      <vt:lpstr>MASSHEALTH IS IMPORTANT TO MANY POPULATION GROUPS</vt:lpstr>
      <vt:lpstr>ADULTS ENROLLED IN MASSHEALTH HAVE PARTICULARLY LOW INCOMES — MOST BELOW 86% FPL</vt:lpstr>
      <vt:lpstr>MASSHEALTH PLAYS A KEY ROLE IN SUPPORTING THE LOW-INCOME WORKFORCE</vt:lpstr>
      <vt:lpstr>MASSHEALTH HAS DESIGNED DIFFERENT DELIVERY SYSTEMS TAILORED TO THE NEEDS OF ITS DIFFERENT POPULATIONS</vt:lpstr>
      <vt:lpstr>AMONG MASSHEALTH MEMBERS, 70% ARE ENROLLED IN MANAGED CARE, WITH OVER HALF OF MEMBERS IN ACOs</vt:lpstr>
      <vt:lpstr>Spending and cost drivers</vt:lpstr>
      <vt:lpstr>EVERY DOLLAR IN MASSHEALTH SPENDING IS Reimbursed by at least 50 cents IN FEDERAL REVENUE TO THE STATE </vt:lpstr>
      <vt:lpstr>THE MAIN SOURCE OF FEDERAL REVENUES TO MASSACHUSETTS IS MASSHEALTH</vt:lpstr>
      <vt:lpstr>Masshealth accounts for approximately 22% of the state budget, net of federal revenues</vt:lpstr>
      <vt:lpstr>Total masshealth spending has risen since the beginning of the pandemic, driven largely by enrollment</vt:lpstr>
      <vt:lpstr>MOST MASSHEALTH DOLLARS ARE SPENT ON SERVICES  FOR A MINORITY OF MEMBERS</vt:lpstr>
      <vt:lpstr>TRENDS IN MASSHEALTH SPENDING per member Varied Widely across SUB-groups IN RECENT YEARS</vt:lpstr>
      <vt:lpstr>While ENROLLMENT and overall program spending increased during sfy 2020-2021, average spending per member decreased</vt:lpstr>
      <vt:lpstr>NEARLY HALF OF MASSHEALTH SPENDING IN STATE FISCAL YEAR 2021 WAS ON CAPITATION PAYMENTS</vt:lpstr>
      <vt:lpstr>MASSHEALTH SPENDING IS IMPORTANT TO MANY TYPES OF PROVIDERS</vt:lpstr>
      <vt:lpstr>reforms</vt:lpstr>
      <vt:lpstr>MASSACHUSETTS ADMINISTERS MOST OF MASSHEALTH THROUGH WAIVERS  </vt:lpstr>
      <vt:lpstr>MassHealth accountable care organizations (ACOs)</vt:lpstr>
      <vt:lpstr>MassHealth Community partners </vt:lpstr>
      <vt:lpstr>Flexible Services Program</vt:lpstr>
      <vt:lpstr>cms recently approved masshealth’s LATEST 1115 DEMONSTRATION waiver  extension</vt:lpstr>
      <vt:lpstr>Masshealth continues to promote services that keep people out of institutional long-term care</vt:lpstr>
      <vt:lpstr>Masshealth expanded Coverage for Pregnant individuals</vt:lpstr>
      <vt:lpstr>MASSHEALTH CONTINUES EFFORTS TO IMPROVE CARE For INDIVIDUALS ENROLLED IN BOTH MASSHEALTH AND MEDICARE</vt:lpstr>
      <vt:lpstr>MASSHEALTH IS IMPLEMENTING STRATEGIES TO MINIMIZE COVERAGE LOSS WHEN THE PUBLIC HEALTH EMERGENCY ENDS</vt:lpstr>
      <vt:lpstr>conclusion</vt:lpstr>
      <vt:lpstr>LOOKING TO THE FUTURE OF MASSHEALTH</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Madolyn Allison</dc:creator>
  <cp:lastModifiedBy>Howitt, Katherine</cp:lastModifiedBy>
  <cp:revision>62</cp:revision>
  <cp:lastPrinted>2022-07-08T19:24:53Z</cp:lastPrinted>
  <dcterms:created xsi:type="dcterms:W3CDTF">2010-12-20T05:21:32Z</dcterms:created>
  <dcterms:modified xsi:type="dcterms:W3CDTF">2022-10-25T15:38:10Z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0x010100A66EE8FD99488F4A81FD18CCBE18E732</vt:lpwstr>
  </property>
</Properties>
</file>