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822" r:id="rId2"/>
    <p:sldMasterId id="2147483834" r:id="rId3"/>
    <p:sldMasterId id="2147483846" r:id="rId4"/>
    <p:sldMasterId id="2147483854" r:id="rId5"/>
  </p:sldMasterIdLst>
  <p:notesMasterIdLst>
    <p:notesMasterId r:id="rId10"/>
  </p:notesMasterIdLst>
  <p:handoutMasterIdLst>
    <p:handoutMasterId r:id="rId11"/>
  </p:handoutMasterIdLst>
  <p:sldIdLst>
    <p:sldId id="453" r:id="rId6"/>
    <p:sldId id="381" r:id="rId7"/>
    <p:sldId id="452" r:id="rId8"/>
    <p:sldId id="432" r:id="rId9"/>
  </p:sldIdLst>
  <p:sldSz cx="9144000" cy="6858000" type="screen4x3"/>
  <p:notesSz cx="7010400" cy="9296400"/>
  <p:custDataLst>
    <p:tags r:id="rId12"/>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3">
          <p15:clr>
            <a:srgbClr val="A4A3A4"/>
          </p15:clr>
        </p15:guide>
        <p15:guide id="2" orient="horz" pos="2631">
          <p15:clr>
            <a:srgbClr val="A4A3A4"/>
          </p15:clr>
        </p15:guide>
        <p15:guide id="3"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4"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cbsma" initials="" lastIdx="10" clrIdx="0"/>
  <p:cmAuthor id="7" name="Russell, Kate" initials="KR" lastIdx="33" clrIdx="7"/>
  <p:cmAuthor id="1" name="Mark Barer" initials="" lastIdx="6" clrIdx="1"/>
  <p:cmAuthor id="8" name="Kate Russell" initials="" lastIdx="1" clrIdx="8"/>
  <p:cmAuthor id="2" name="Madolyn Allison" initials="" lastIdx="0" clrIdx="2"/>
  <p:cmAuthor id="9" name="Nordahl, Katharine" initials="NK" lastIdx="35" clrIdx="9"/>
  <p:cmAuthor id="3" name="Bob Seifert" initials="" lastIdx="9" clrIdx="3"/>
  <p:cmAuthor id="10" name="Gyurina, Carol" initials="GC" lastIdx="1" clrIdx="10"/>
  <p:cmAuthor id="4" name="Seifert, Robert" initials="RS" lastIdx="48" clrIdx="4"/>
  <p:cmAuthor id="11" name="Madolyn Allison" initials="MA" lastIdx="3" clrIdx="11"/>
  <p:cmAuthor id="5" name="Gyurina, Carol" initials="CG" lastIdx="38" clrIdx="5"/>
  <p:cmAuthor id="6" name="Russell, Kate" initials="RK" lastIdx="18"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C0C0C0"/>
    <a:srgbClr val="E0C88F"/>
    <a:srgbClr val="0000FF"/>
    <a:srgbClr val="6600FF"/>
    <a:srgbClr val="468680"/>
    <a:srgbClr val="D088F0"/>
    <a:srgbClr val="FFFFFF"/>
    <a:srgbClr val="77777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807" autoAdjust="0"/>
    <p:restoredTop sz="78771" autoAdjust="0"/>
  </p:normalViewPr>
  <p:slideViewPr>
    <p:cSldViewPr snapToGrid="0">
      <p:cViewPr varScale="1">
        <p:scale>
          <a:sx n="85" d="100"/>
          <a:sy n="85" d="100"/>
        </p:scale>
        <p:origin x="1843" y="67"/>
      </p:cViewPr>
      <p:guideLst>
        <p:guide orient="horz" pos="2883"/>
        <p:guide orient="horz" pos="2631"/>
        <p:guide pos="2880"/>
      </p:guideLst>
    </p:cSldViewPr>
  </p:slideViewPr>
  <p:outlineViewPr>
    <p:cViewPr>
      <p:scale>
        <a:sx n="33" d="100"/>
        <a:sy n="33" d="100"/>
      </p:scale>
      <p:origin x="0" y="8928"/>
    </p:cViewPr>
  </p:outlineViewPr>
  <p:notesTextViewPr>
    <p:cViewPr>
      <p:scale>
        <a:sx n="100" d="100"/>
        <a:sy n="100" d="100"/>
      </p:scale>
      <p:origin x="0" y="0"/>
    </p:cViewPr>
  </p:notesTextViewPr>
  <p:sorterViewPr>
    <p:cViewPr>
      <p:scale>
        <a:sx n="46" d="100"/>
        <a:sy n="46" d="100"/>
      </p:scale>
      <p:origin x="0" y="0"/>
    </p:cViewPr>
  </p:sorterViewPr>
  <p:notesViewPr>
    <p:cSldViewPr snapToGrid="0">
      <p:cViewPr varScale="1">
        <p:scale>
          <a:sx n="87" d="100"/>
          <a:sy n="87" d="100"/>
        </p:scale>
        <p:origin x="-3810" y="-78"/>
      </p:cViewPr>
      <p:guideLst>
        <p:guide orient="horz" pos="2924"/>
        <p:guide pos="2204"/>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Sheet1!$B$2</c:f>
              <c:strCache>
                <c:ptCount val="1"/>
                <c:pt idx="0">
                  <c:v>#</c:v>
                </c:pt>
              </c:strCache>
            </c:strRef>
          </c:tx>
          <c:spPr>
            <a:ln>
              <a:solidFill>
                <a:schemeClr val="bg1"/>
              </a:solidFill>
            </a:ln>
          </c:spPr>
          <c:dPt>
            <c:idx val="0"/>
            <c:bubble3D val="0"/>
            <c:spPr>
              <a:solidFill>
                <a:schemeClr val="tx1"/>
              </a:solidFill>
              <a:ln>
                <a:solidFill>
                  <a:schemeClr val="bg1"/>
                </a:solidFill>
              </a:ln>
            </c:spPr>
          </c:dPt>
          <c:dPt>
            <c:idx val="1"/>
            <c:bubble3D val="0"/>
            <c:spPr>
              <a:solidFill>
                <a:schemeClr val="tx2"/>
              </a:solidFill>
              <a:ln>
                <a:solidFill>
                  <a:schemeClr val="bg1"/>
                </a:solidFill>
              </a:ln>
            </c:spPr>
          </c:dPt>
          <c:dPt>
            <c:idx val="2"/>
            <c:bubble3D val="0"/>
            <c:spPr>
              <a:solidFill>
                <a:schemeClr val="bg2"/>
              </a:solidFill>
              <a:ln>
                <a:solidFill>
                  <a:schemeClr val="bg1"/>
                </a:solidFill>
              </a:ln>
            </c:spPr>
          </c:dPt>
          <c:dPt>
            <c:idx val="3"/>
            <c:bubble3D val="0"/>
            <c:spPr>
              <a:solidFill>
                <a:schemeClr val="accent3"/>
              </a:solidFill>
              <a:ln>
                <a:solidFill>
                  <a:schemeClr val="bg1"/>
                </a:solidFill>
              </a:ln>
            </c:spPr>
          </c:dPt>
          <c:dPt>
            <c:idx val="4"/>
            <c:bubble3D val="0"/>
            <c:spPr>
              <a:solidFill>
                <a:schemeClr val="bg1">
                  <a:lumMod val="50000"/>
                </a:schemeClr>
              </a:solidFill>
              <a:ln>
                <a:solidFill>
                  <a:schemeClr val="bg1"/>
                </a:solidFill>
              </a:ln>
            </c:spPr>
          </c:dPt>
          <c:dPt>
            <c:idx val="5"/>
            <c:bubble3D val="0"/>
            <c:spPr>
              <a:solidFill>
                <a:schemeClr val="accent3">
                  <a:lumMod val="60000"/>
                  <a:lumOff val="40000"/>
                </a:schemeClr>
              </a:solidFill>
              <a:ln>
                <a:solidFill>
                  <a:schemeClr val="bg1"/>
                </a:solidFill>
              </a:ln>
            </c:spPr>
          </c:dPt>
          <c:dPt>
            <c:idx val="6"/>
            <c:bubble3D val="0"/>
            <c:spPr>
              <a:solidFill>
                <a:schemeClr val="accent1"/>
              </a:solidFill>
              <a:ln>
                <a:solidFill>
                  <a:schemeClr val="bg1"/>
                </a:solidFill>
              </a:ln>
            </c:spPr>
          </c:dPt>
          <c:dPt>
            <c:idx val="7"/>
            <c:bubble3D val="0"/>
            <c:spPr>
              <a:solidFill>
                <a:schemeClr val="accent1"/>
              </a:solidFill>
              <a:ln>
                <a:solidFill>
                  <a:schemeClr val="bg1"/>
                </a:solidFill>
              </a:ln>
            </c:spPr>
          </c:dPt>
          <c:dLbls>
            <c:dLbl>
              <c:idx val="0"/>
              <c:layout>
                <c:manualLayout>
                  <c:x val="-2.9406024786260486E-3"/>
                  <c:y val="2.3999103858347817E-2"/>
                </c:manualLayout>
              </c:layout>
              <c:tx>
                <c:rich>
                  <a:bodyPr/>
                  <a:lstStyle/>
                  <a:p>
                    <a:r>
                      <a:rPr lang="en-US" b="1" smtClean="0">
                        <a:solidFill>
                          <a:schemeClr val="tx1"/>
                        </a:solidFill>
                      </a:rPr>
                      <a:t>&lt;1%</a:t>
                    </a:r>
                    <a:endParaRPr lang="en-US" dirty="0"/>
                  </a:p>
                </c:rich>
              </c:tx>
              <c:showLegendKey val="0"/>
              <c:showVal val="0"/>
              <c:showCatName val="0"/>
              <c:showSerName val="0"/>
              <c:showPercent val="1"/>
              <c:showBubbleSize val="0"/>
              <c:extLst>
                <c:ext xmlns:c15="http://schemas.microsoft.com/office/drawing/2012/chart" uri="{CE6537A1-D6FC-4f65-9D91-7224C49458BB}">
                  <c15:layout/>
                </c:ext>
              </c:extLst>
            </c:dLbl>
            <c:dLbl>
              <c:idx val="1"/>
              <c:spPr>
                <a:noFill/>
                <a:ln>
                  <a:noFill/>
                </a:ln>
                <a:effectLst/>
              </c:spPr>
              <c:txPr>
                <a:bodyPr/>
                <a:lstStyle/>
                <a:p>
                  <a:pPr>
                    <a:defRPr sz="1200" b="1">
                      <a:solidFill>
                        <a:schemeClr val="bg1"/>
                      </a:solidFill>
                    </a:defRPr>
                  </a:pPr>
                  <a:endParaRPr lang="en-US"/>
                </a:p>
              </c:txPr>
              <c:showLegendKey val="0"/>
              <c:showVal val="0"/>
              <c:showCatName val="0"/>
              <c:showSerName val="0"/>
              <c:showPercent val="1"/>
              <c:showBubbleSize val="0"/>
            </c:dLbl>
            <c:dLbl>
              <c:idx val="2"/>
              <c:layout>
                <c:manualLayout>
                  <c:x val="-6.0458286651629192E-3"/>
                  <c:y val="2.6609171601469694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4"/>
              <c:spPr>
                <a:noFill/>
                <a:ln>
                  <a:noFill/>
                </a:ln>
                <a:effectLst/>
              </c:spPr>
              <c:txPr>
                <a:bodyPr/>
                <a:lstStyle/>
                <a:p>
                  <a:pPr>
                    <a:defRPr sz="1200" b="1">
                      <a:solidFill>
                        <a:schemeClr val="bg1"/>
                      </a:solidFill>
                    </a:defRPr>
                  </a:pPr>
                  <a:endParaRPr lang="en-US"/>
                </a:p>
              </c:txPr>
              <c:showLegendKey val="0"/>
              <c:showVal val="0"/>
              <c:showCatName val="0"/>
              <c:showSerName val="0"/>
              <c:showPercent val="1"/>
              <c:showBubbleSize val="0"/>
            </c:dLbl>
            <c:dLbl>
              <c:idx val="5"/>
              <c:layout>
                <c:manualLayout>
                  <c:x val="1.9842399010712681E-2"/>
                  <c:y val="-2.4351435413101162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6"/>
              <c:layout/>
              <c:tx>
                <c:rich>
                  <a:bodyPr/>
                  <a:lstStyle/>
                  <a:p>
                    <a:r>
                      <a:rPr lang="en-US" smtClean="0"/>
                      <a:t>32%</a:t>
                    </a:r>
                    <a:endParaRPr lang="en-US" dirty="0"/>
                  </a:p>
                </c:rich>
              </c:tx>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200" b="1">
                    <a:solidFill>
                      <a:schemeClr val="tx1"/>
                    </a:solidFill>
                  </a:defRPr>
                </a:pPr>
                <a:endParaRPr lang="en-US"/>
              </a:p>
            </c:tx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Sheet1!$A$3:$A$9</c:f>
              <c:strCache>
                <c:ptCount val="7"/>
                <c:pt idx="0">
                  <c:v>LT Unemployed and Other</c:v>
                </c:pt>
                <c:pt idx="1">
                  <c:v>Seniors in Community</c:v>
                </c:pt>
                <c:pt idx="2">
                  <c:v>Seniors in Nursing Facilities</c:v>
                </c:pt>
                <c:pt idx="3">
                  <c:v>Adults with Disabilities</c:v>
                </c:pt>
                <c:pt idx="4">
                  <c:v>Non-Disabled Adults</c:v>
                </c:pt>
                <c:pt idx="5">
                  <c:v>Children with Disabilities</c:v>
                </c:pt>
                <c:pt idx="6">
                  <c:v>Non-Disabled Children</c:v>
                </c:pt>
              </c:strCache>
            </c:strRef>
          </c:cat>
          <c:val>
            <c:numRef>
              <c:f>Sheet1!$B$3:$B$9</c:f>
              <c:numCache>
                <c:formatCode>_(* #,##0_);_(* \(#,##0\);_(* "-"??_);_(@_)</c:formatCode>
                <c:ptCount val="7"/>
                <c:pt idx="0" formatCode="General">
                  <c:v>1906</c:v>
                </c:pt>
                <c:pt idx="1">
                  <c:v>147729</c:v>
                </c:pt>
                <c:pt idx="2">
                  <c:v>21666</c:v>
                </c:pt>
                <c:pt idx="3" formatCode="#,##0">
                  <c:v>263994</c:v>
                </c:pt>
                <c:pt idx="4" formatCode="#,##0">
                  <c:v>784912</c:v>
                </c:pt>
                <c:pt idx="5" formatCode="#,##0">
                  <c:v>31328</c:v>
                </c:pt>
                <c:pt idx="6" formatCode="#,##0">
                  <c:v>602321</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23703078401209"/>
          <c:y val="3.547130889788936E-2"/>
          <c:w val="0.60832297068350405"/>
          <c:h val="0.87262207240069434"/>
        </c:manualLayout>
      </c:layout>
      <c:barChart>
        <c:barDir val="col"/>
        <c:grouping val="stacked"/>
        <c:varyColors val="0"/>
        <c:ser>
          <c:idx val="0"/>
          <c:order val="0"/>
          <c:tx>
            <c:strRef>
              <c:f>Sheet1!$A$2</c:f>
              <c:strCache>
                <c:ptCount val="1"/>
                <c:pt idx="0">
                  <c:v>Non Disabled Children 0-18</c:v>
                </c:pt>
              </c:strCache>
            </c:strRef>
          </c:tx>
          <c:spPr>
            <a:solidFill>
              <a:schemeClr val="accent1"/>
            </a:solidFill>
          </c:spPr>
          <c:invertIfNegative val="0"/>
          <c:cat>
            <c:strRef>
              <c:f>Sheet1!$B$1:$E$1</c:f>
              <c:strCache>
                <c:ptCount val="4"/>
                <c:pt idx="0">
                  <c:v>DEC 2013</c:v>
                </c:pt>
                <c:pt idx="1">
                  <c:v>DEC 2014</c:v>
                </c:pt>
                <c:pt idx="2">
                  <c:v>DEC 2015</c:v>
                </c:pt>
                <c:pt idx="3">
                  <c:v>MAR 2017</c:v>
                </c:pt>
              </c:strCache>
            </c:strRef>
          </c:cat>
          <c:val>
            <c:numRef>
              <c:f>Sheet1!$B$2:$E$2</c:f>
              <c:numCache>
                <c:formatCode>General</c:formatCode>
                <c:ptCount val="4"/>
                <c:pt idx="0">
                  <c:v>527560</c:v>
                </c:pt>
                <c:pt idx="1">
                  <c:v>560703</c:v>
                </c:pt>
                <c:pt idx="2">
                  <c:v>595317</c:v>
                </c:pt>
                <c:pt idx="3">
                  <c:v>602321</c:v>
                </c:pt>
              </c:numCache>
            </c:numRef>
          </c:val>
        </c:ser>
        <c:ser>
          <c:idx val="1"/>
          <c:order val="1"/>
          <c:tx>
            <c:strRef>
              <c:f>Sheet1!$A$3</c:f>
              <c:strCache>
                <c:ptCount val="1"/>
                <c:pt idx="0">
                  <c:v>Non Disabled Adults 19-64</c:v>
                </c:pt>
              </c:strCache>
            </c:strRef>
          </c:tx>
          <c:invertIfNegative val="0"/>
          <c:cat>
            <c:strRef>
              <c:f>Sheet1!$B$1:$E$1</c:f>
              <c:strCache>
                <c:ptCount val="4"/>
                <c:pt idx="0">
                  <c:v>DEC 2013</c:v>
                </c:pt>
                <c:pt idx="1">
                  <c:v>DEC 2014</c:v>
                </c:pt>
                <c:pt idx="2">
                  <c:v>DEC 2015</c:v>
                </c:pt>
                <c:pt idx="3">
                  <c:v>MAR 2017</c:v>
                </c:pt>
              </c:strCache>
            </c:strRef>
          </c:cat>
          <c:val>
            <c:numRef>
              <c:f>Sheet1!$B$3:$E$3</c:f>
              <c:numCache>
                <c:formatCode>General</c:formatCode>
                <c:ptCount val="4"/>
                <c:pt idx="0">
                  <c:v>443861</c:v>
                </c:pt>
                <c:pt idx="1">
                  <c:v>717160</c:v>
                </c:pt>
                <c:pt idx="2">
                  <c:v>805449</c:v>
                </c:pt>
                <c:pt idx="3">
                  <c:v>784912</c:v>
                </c:pt>
              </c:numCache>
            </c:numRef>
          </c:val>
        </c:ser>
        <c:ser>
          <c:idx val="2"/>
          <c:order val="2"/>
          <c:tx>
            <c:strRef>
              <c:f>Sheet1!$A$4</c:f>
              <c:strCache>
                <c:ptCount val="1"/>
                <c:pt idx="0">
                  <c:v>Disabled Children 0-18</c:v>
                </c:pt>
              </c:strCache>
            </c:strRef>
          </c:tx>
          <c:spPr>
            <a:solidFill>
              <a:schemeClr val="accent3">
                <a:lumMod val="60000"/>
                <a:lumOff val="40000"/>
              </a:schemeClr>
            </a:solidFill>
          </c:spPr>
          <c:invertIfNegative val="0"/>
          <c:cat>
            <c:strRef>
              <c:f>Sheet1!$B$1:$E$1</c:f>
              <c:strCache>
                <c:ptCount val="4"/>
                <c:pt idx="0">
                  <c:v>DEC 2013</c:v>
                </c:pt>
                <c:pt idx="1">
                  <c:v>DEC 2014</c:v>
                </c:pt>
                <c:pt idx="2">
                  <c:v>DEC 2015</c:v>
                </c:pt>
                <c:pt idx="3">
                  <c:v>MAR 2017</c:v>
                </c:pt>
              </c:strCache>
            </c:strRef>
          </c:cat>
          <c:val>
            <c:numRef>
              <c:f>Sheet1!$B$4:$E$4</c:f>
              <c:numCache>
                <c:formatCode>General</c:formatCode>
                <c:ptCount val="4"/>
                <c:pt idx="0">
                  <c:v>31820</c:v>
                </c:pt>
                <c:pt idx="1">
                  <c:v>31445</c:v>
                </c:pt>
                <c:pt idx="2">
                  <c:v>31887</c:v>
                </c:pt>
                <c:pt idx="3">
                  <c:v>31328</c:v>
                </c:pt>
              </c:numCache>
            </c:numRef>
          </c:val>
        </c:ser>
        <c:ser>
          <c:idx val="3"/>
          <c:order val="3"/>
          <c:tx>
            <c:strRef>
              <c:f>Sheet1!$A$5</c:f>
              <c:strCache>
                <c:ptCount val="1"/>
                <c:pt idx="0">
                  <c:v>Disabled Adults 19-64</c:v>
                </c:pt>
              </c:strCache>
            </c:strRef>
          </c:tx>
          <c:spPr>
            <a:solidFill>
              <a:schemeClr val="accent3"/>
            </a:solidFill>
          </c:spPr>
          <c:invertIfNegative val="0"/>
          <c:cat>
            <c:strRef>
              <c:f>Sheet1!$B$1:$E$1</c:f>
              <c:strCache>
                <c:ptCount val="4"/>
                <c:pt idx="0">
                  <c:v>DEC 2013</c:v>
                </c:pt>
                <c:pt idx="1">
                  <c:v>DEC 2014</c:v>
                </c:pt>
                <c:pt idx="2">
                  <c:v>DEC 2015</c:v>
                </c:pt>
                <c:pt idx="3">
                  <c:v>MAR 2017</c:v>
                </c:pt>
              </c:strCache>
            </c:strRef>
          </c:cat>
          <c:val>
            <c:numRef>
              <c:f>Sheet1!$B$5:$E$5</c:f>
              <c:numCache>
                <c:formatCode>General</c:formatCode>
                <c:ptCount val="4"/>
                <c:pt idx="0">
                  <c:v>246839</c:v>
                </c:pt>
                <c:pt idx="1">
                  <c:v>249200</c:v>
                </c:pt>
                <c:pt idx="2">
                  <c:v>253955</c:v>
                </c:pt>
                <c:pt idx="3">
                  <c:v>263994</c:v>
                </c:pt>
              </c:numCache>
            </c:numRef>
          </c:val>
        </c:ser>
        <c:ser>
          <c:idx val="4"/>
          <c:order val="4"/>
          <c:tx>
            <c:strRef>
              <c:f>Sheet1!$A$6</c:f>
              <c:strCache>
                <c:ptCount val="1"/>
              </c:strCache>
            </c:strRef>
          </c:tx>
          <c:invertIfNegative val="0"/>
          <c:cat>
            <c:strRef>
              <c:f>Sheet1!$B$1:$E$1</c:f>
              <c:strCache>
                <c:ptCount val="4"/>
                <c:pt idx="0">
                  <c:v>DEC 2013</c:v>
                </c:pt>
                <c:pt idx="1">
                  <c:v>DEC 2014</c:v>
                </c:pt>
                <c:pt idx="2">
                  <c:v>DEC 2015</c:v>
                </c:pt>
                <c:pt idx="3">
                  <c:v>MAR 2017</c:v>
                </c:pt>
              </c:strCache>
            </c:strRef>
          </c:cat>
          <c:val>
            <c:numRef>
              <c:f>Sheet1!$B$6:$E$6</c:f>
              <c:numCache>
                <c:formatCode>General</c:formatCode>
                <c:ptCount val="4"/>
              </c:numCache>
            </c:numRef>
          </c:val>
        </c:ser>
        <c:ser>
          <c:idx val="5"/>
          <c:order val="5"/>
          <c:tx>
            <c:strRef>
              <c:f>Sheet1!$A$7</c:f>
              <c:strCache>
                <c:ptCount val="1"/>
                <c:pt idx="0">
                  <c:v>Seniors in community</c:v>
                </c:pt>
              </c:strCache>
            </c:strRef>
          </c:tx>
          <c:invertIfNegative val="0"/>
          <c:cat>
            <c:strRef>
              <c:f>Sheet1!$B$1:$E$1</c:f>
              <c:strCache>
                <c:ptCount val="4"/>
                <c:pt idx="0">
                  <c:v>DEC 2013</c:v>
                </c:pt>
                <c:pt idx="1">
                  <c:v>DEC 2014</c:v>
                </c:pt>
                <c:pt idx="2">
                  <c:v>DEC 2015</c:v>
                </c:pt>
                <c:pt idx="3">
                  <c:v>MAR 2017</c:v>
                </c:pt>
              </c:strCache>
            </c:strRef>
          </c:cat>
          <c:val>
            <c:numRef>
              <c:f>Sheet1!$B$7:$E$7</c:f>
              <c:numCache>
                <c:formatCode>General</c:formatCode>
                <c:ptCount val="4"/>
                <c:pt idx="0">
                  <c:v>148755</c:v>
                </c:pt>
                <c:pt idx="1">
                  <c:v>160444</c:v>
                </c:pt>
                <c:pt idx="2">
                  <c:v>163548</c:v>
                </c:pt>
                <c:pt idx="3">
                  <c:v>169395</c:v>
                </c:pt>
              </c:numCache>
            </c:numRef>
          </c:val>
        </c:ser>
        <c:dLbls>
          <c:showLegendKey val="0"/>
          <c:showVal val="0"/>
          <c:showCatName val="0"/>
          <c:showSerName val="0"/>
          <c:showPercent val="0"/>
          <c:showBubbleSize val="0"/>
        </c:dLbls>
        <c:gapWidth val="80"/>
        <c:overlap val="100"/>
        <c:serLines>
          <c:spPr>
            <a:ln w="6350">
              <a:solidFill>
                <a:schemeClr val="tx1"/>
              </a:solidFill>
              <a:prstDash val="dash"/>
            </a:ln>
          </c:spPr>
        </c:serLines>
        <c:axId val="72889480"/>
        <c:axId val="72889872"/>
      </c:barChart>
      <c:catAx>
        <c:axId val="72889480"/>
        <c:scaling>
          <c:orientation val="minMax"/>
        </c:scaling>
        <c:delete val="0"/>
        <c:axPos val="b"/>
        <c:numFmt formatCode="[$-409]mmmm\-yy;@" sourceLinked="0"/>
        <c:majorTickMark val="none"/>
        <c:minorTickMark val="none"/>
        <c:tickLblPos val="nextTo"/>
        <c:spPr>
          <a:ln>
            <a:solidFill>
              <a:schemeClr val="bg1">
                <a:lumMod val="50000"/>
              </a:schemeClr>
            </a:solidFill>
          </a:ln>
        </c:spPr>
        <c:txPr>
          <a:bodyPr/>
          <a:lstStyle/>
          <a:p>
            <a:pPr>
              <a:defRPr sz="1000" b="1"/>
            </a:pPr>
            <a:endParaRPr lang="en-US"/>
          </a:p>
        </c:txPr>
        <c:crossAx val="72889872"/>
        <c:crosses val="autoZero"/>
        <c:auto val="1"/>
        <c:lblAlgn val="ctr"/>
        <c:lblOffset val="100"/>
        <c:noMultiLvlLbl val="0"/>
      </c:catAx>
      <c:valAx>
        <c:axId val="72889872"/>
        <c:scaling>
          <c:orientation val="minMax"/>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728894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Sheet1!$B$2</c:f>
              <c:strCache>
                <c:ptCount val="1"/>
                <c:pt idx="0">
                  <c:v>Membership</c:v>
                </c:pt>
              </c:strCache>
            </c:strRef>
          </c:tx>
          <c:spPr>
            <a:ln>
              <a:solidFill>
                <a:schemeClr val="bg1"/>
              </a:solidFill>
            </a:ln>
          </c:spPr>
          <c:explosion val="9"/>
          <c:dPt>
            <c:idx val="0"/>
            <c:bubble3D val="0"/>
            <c:spPr>
              <a:solidFill>
                <a:schemeClr val="tx1"/>
              </a:solidFill>
              <a:ln>
                <a:solidFill>
                  <a:schemeClr val="bg1"/>
                </a:solidFill>
              </a:ln>
            </c:spPr>
          </c:dPt>
          <c:dPt>
            <c:idx val="1"/>
            <c:bubble3D val="0"/>
            <c:explosion val="0"/>
            <c:spPr>
              <a:solidFill>
                <a:schemeClr val="tx2"/>
              </a:solidFill>
              <a:ln>
                <a:solidFill>
                  <a:schemeClr val="bg1"/>
                </a:solidFill>
              </a:ln>
            </c:spPr>
          </c:dPt>
          <c:dPt>
            <c:idx val="2"/>
            <c:bubble3D val="0"/>
            <c:explosion val="0"/>
            <c:spPr>
              <a:solidFill>
                <a:schemeClr val="bg2"/>
              </a:solidFill>
              <a:ln>
                <a:solidFill>
                  <a:schemeClr val="bg1"/>
                </a:solidFill>
              </a:ln>
            </c:spPr>
          </c:dPt>
          <c:dPt>
            <c:idx val="3"/>
            <c:bubble3D val="0"/>
            <c:explosion val="0"/>
            <c:spPr>
              <a:solidFill>
                <a:schemeClr val="accent3"/>
              </a:solidFill>
              <a:ln>
                <a:solidFill>
                  <a:schemeClr val="bg1"/>
                </a:solidFill>
              </a:ln>
            </c:spPr>
          </c:dPt>
          <c:dPt>
            <c:idx val="4"/>
            <c:bubble3D val="0"/>
            <c:explosion val="0"/>
            <c:spPr>
              <a:solidFill>
                <a:schemeClr val="accent1"/>
              </a:solidFill>
              <a:ln>
                <a:solidFill>
                  <a:schemeClr val="bg1"/>
                </a:solidFill>
              </a:ln>
            </c:spPr>
          </c:dPt>
          <c:dPt>
            <c:idx val="5"/>
            <c:bubble3D val="0"/>
            <c:explosion val="0"/>
            <c:spPr>
              <a:solidFill>
                <a:schemeClr val="accent1">
                  <a:lumMod val="75000"/>
                </a:schemeClr>
              </a:solidFill>
              <a:ln>
                <a:solidFill>
                  <a:schemeClr val="bg1"/>
                </a:solidFill>
              </a:ln>
            </c:spPr>
          </c:dPt>
          <c:dPt>
            <c:idx val="6"/>
            <c:bubble3D val="0"/>
            <c:explosion val="1"/>
            <c:spPr>
              <a:solidFill>
                <a:schemeClr val="accent2"/>
              </a:solidFill>
              <a:ln>
                <a:solidFill>
                  <a:schemeClr val="bg1"/>
                </a:solidFill>
              </a:ln>
            </c:spPr>
          </c:dPt>
          <c:dPt>
            <c:idx val="7"/>
            <c:bubble3D val="0"/>
            <c:explosion val="0"/>
            <c:spPr>
              <a:solidFill>
                <a:schemeClr val="accent1"/>
              </a:solidFill>
              <a:ln>
                <a:solidFill>
                  <a:schemeClr val="bg1"/>
                </a:solidFill>
              </a:ln>
            </c:spPr>
          </c:dPt>
          <c:cat>
            <c:strRef>
              <c:f>Sheet1!$A$3:$A$10</c:f>
              <c:strCache>
                <c:ptCount val="8"/>
                <c:pt idx="1">
                  <c:v>MCO</c:v>
                </c:pt>
                <c:pt idx="2">
                  <c:v>Careplus</c:v>
                </c:pt>
                <c:pt idx="3">
                  <c:v>One Care</c:v>
                </c:pt>
                <c:pt idx="4">
                  <c:v>SCO</c:v>
                </c:pt>
                <c:pt idx="5">
                  <c:v>PACE</c:v>
                </c:pt>
                <c:pt idx="6">
                  <c:v>PCC</c:v>
                </c:pt>
                <c:pt idx="7">
                  <c:v>FFS, PA, TPL, OTH</c:v>
                </c:pt>
              </c:strCache>
            </c:strRef>
          </c:cat>
          <c:val>
            <c:numRef>
              <c:f>Sheet1!$B$3:$B$10</c:f>
              <c:numCache>
                <c:formatCode>_(* #,##0_);_(* \(#,##0\);_(* "-"??_);_(@_)</c:formatCode>
                <c:ptCount val="8"/>
                <c:pt idx="1">
                  <c:v>578216</c:v>
                </c:pt>
                <c:pt idx="2">
                  <c:v>233715</c:v>
                </c:pt>
                <c:pt idx="3">
                  <c:v>15573</c:v>
                </c:pt>
                <c:pt idx="4">
                  <c:v>46848</c:v>
                </c:pt>
                <c:pt idx="5">
                  <c:v>4218</c:v>
                </c:pt>
                <c:pt idx="6">
                  <c:v>396814</c:v>
                </c:pt>
                <c:pt idx="7">
                  <c:v>578472</c:v>
                </c:pt>
              </c:numCache>
            </c:numRef>
          </c:val>
        </c:ser>
        <c:dLbls>
          <c:showLegendKey val="0"/>
          <c:showVal val="0"/>
          <c:showCatName val="0"/>
          <c:showSerName val="0"/>
          <c:showPercent val="0"/>
          <c:showBubbleSize val="0"/>
          <c:showLeaderLines val="1"/>
        </c:dLbls>
        <c:firstSliceAng val="270"/>
      </c: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735" cy="464503"/>
          </a:xfrm>
          <a:prstGeom prst="rect">
            <a:avLst/>
          </a:prstGeom>
        </p:spPr>
        <p:txBody>
          <a:bodyPr vert="horz" lIns="91285" tIns="45642" rIns="91285" bIns="45642" rtlCol="0"/>
          <a:lstStyle>
            <a:lvl1pPr algn="l">
              <a:defRPr sz="1200"/>
            </a:lvl1pPr>
          </a:lstStyle>
          <a:p>
            <a:endParaRPr lang="en-US"/>
          </a:p>
        </p:txBody>
      </p:sp>
      <p:sp>
        <p:nvSpPr>
          <p:cNvPr id="3" name="Date Placeholder 2"/>
          <p:cNvSpPr>
            <a:spLocks noGrp="1"/>
          </p:cNvSpPr>
          <p:nvPr>
            <p:ph type="dt" sz="quarter" idx="1"/>
          </p:nvPr>
        </p:nvSpPr>
        <p:spPr>
          <a:xfrm>
            <a:off x="3971082" y="0"/>
            <a:ext cx="3037735" cy="464503"/>
          </a:xfrm>
          <a:prstGeom prst="rect">
            <a:avLst/>
          </a:prstGeom>
        </p:spPr>
        <p:txBody>
          <a:bodyPr vert="horz" lIns="91285" tIns="45642" rIns="91285" bIns="45642" rtlCol="0"/>
          <a:lstStyle>
            <a:lvl1pPr algn="r">
              <a:defRPr sz="1200"/>
            </a:lvl1pPr>
          </a:lstStyle>
          <a:p>
            <a:fld id="{8D0E4EC6-396E-460F-A583-A0C11BBAF3D7}" type="datetimeFigureOut">
              <a:rPr lang="en-US" smtClean="0"/>
              <a:t>6/12/2017</a:t>
            </a:fld>
            <a:endParaRPr lang="en-US"/>
          </a:p>
        </p:txBody>
      </p:sp>
      <p:sp>
        <p:nvSpPr>
          <p:cNvPr id="4" name="Footer Placeholder 3"/>
          <p:cNvSpPr>
            <a:spLocks noGrp="1"/>
          </p:cNvSpPr>
          <p:nvPr>
            <p:ph type="ftr" sz="quarter" idx="2"/>
          </p:nvPr>
        </p:nvSpPr>
        <p:spPr>
          <a:xfrm>
            <a:off x="1" y="8830313"/>
            <a:ext cx="3037735" cy="464503"/>
          </a:xfrm>
          <a:prstGeom prst="rect">
            <a:avLst/>
          </a:prstGeom>
        </p:spPr>
        <p:txBody>
          <a:bodyPr vert="horz" lIns="91285" tIns="45642" rIns="91285" bIns="45642" rtlCol="0" anchor="b"/>
          <a:lstStyle>
            <a:lvl1pPr algn="l">
              <a:defRPr sz="1200"/>
            </a:lvl1pPr>
          </a:lstStyle>
          <a:p>
            <a:endParaRPr lang="en-US"/>
          </a:p>
        </p:txBody>
      </p:sp>
      <p:sp>
        <p:nvSpPr>
          <p:cNvPr id="5" name="Slide Number Placeholder 4"/>
          <p:cNvSpPr>
            <a:spLocks noGrp="1"/>
          </p:cNvSpPr>
          <p:nvPr>
            <p:ph type="sldNum" sz="quarter" idx="3"/>
          </p:nvPr>
        </p:nvSpPr>
        <p:spPr>
          <a:xfrm>
            <a:off x="3971082" y="8830313"/>
            <a:ext cx="3037735" cy="464503"/>
          </a:xfrm>
          <a:prstGeom prst="rect">
            <a:avLst/>
          </a:prstGeom>
        </p:spPr>
        <p:txBody>
          <a:bodyPr vert="horz" lIns="91285" tIns="45642" rIns="91285" bIns="45642" rtlCol="0" anchor="b"/>
          <a:lstStyle>
            <a:lvl1pPr algn="r">
              <a:defRPr sz="1200"/>
            </a:lvl1pPr>
          </a:lstStyle>
          <a:p>
            <a:fld id="{594744C6-C052-44B7-814F-E4E5A1FCEE03}" type="slidenum">
              <a:rPr lang="en-US" smtClean="0"/>
              <a:t>‹#›</a:t>
            </a:fld>
            <a:endParaRPr lang="en-US"/>
          </a:p>
        </p:txBody>
      </p:sp>
    </p:spTree>
    <p:extLst>
      <p:ext uri="{BB962C8B-B14F-4D97-AF65-F5344CB8AC3E}">
        <p14:creationId xmlns:p14="http://schemas.microsoft.com/office/powerpoint/2010/main" val="979161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3550"/>
          </a:xfrm>
          <a:prstGeom prst="rect">
            <a:avLst/>
          </a:prstGeom>
          <a:noFill/>
          <a:ln w="9525">
            <a:noFill/>
            <a:miter lim="800000"/>
            <a:headEnd/>
            <a:tailEnd/>
          </a:ln>
        </p:spPr>
        <p:txBody>
          <a:bodyPr vert="horz" wrap="square" lIns="93147" tIns="46573" rIns="93147" bIns="46573" numCol="1" anchor="t" anchorCtr="0" compatLnSpc="1">
            <a:prstTxWarp prst="textNoShape">
              <a:avLst/>
            </a:prstTxWarp>
          </a:bodyPr>
          <a:lstStyle>
            <a:lvl1pPr defTabSz="881115">
              <a:defRPr sz="1200"/>
            </a:lvl1pPr>
          </a:lstStyle>
          <a:p>
            <a:endParaRPr lang="en-US"/>
          </a:p>
        </p:txBody>
      </p:sp>
      <p:sp>
        <p:nvSpPr>
          <p:cNvPr id="3075" name="Rectangle 3"/>
          <p:cNvSpPr>
            <a:spLocks noGrp="1" noChangeArrowheads="1"/>
          </p:cNvSpPr>
          <p:nvPr>
            <p:ph type="dt" idx="1"/>
          </p:nvPr>
        </p:nvSpPr>
        <p:spPr bwMode="auto">
          <a:xfrm>
            <a:off x="3970941" y="0"/>
            <a:ext cx="3037840" cy="463550"/>
          </a:xfrm>
          <a:prstGeom prst="rect">
            <a:avLst/>
          </a:prstGeom>
          <a:noFill/>
          <a:ln w="9525">
            <a:noFill/>
            <a:miter lim="800000"/>
            <a:headEnd/>
            <a:tailEnd/>
          </a:ln>
        </p:spPr>
        <p:txBody>
          <a:bodyPr vert="horz" wrap="square" lIns="93147" tIns="46573" rIns="93147" bIns="46573" numCol="1" anchor="t" anchorCtr="0" compatLnSpc="1">
            <a:prstTxWarp prst="textNoShape">
              <a:avLst/>
            </a:prstTxWarp>
          </a:bodyPr>
          <a:lstStyle>
            <a:lvl1pPr algn="r" defTabSz="881115">
              <a:defRPr sz="1200"/>
            </a:lvl1pPr>
          </a:lstStyle>
          <a:p>
            <a:endParaRPr lang="en-US"/>
          </a:p>
        </p:txBody>
      </p:sp>
      <p:sp>
        <p:nvSpPr>
          <p:cNvPr id="31748" name="Rectangle 4"/>
          <p:cNvSpPr>
            <a:spLocks noGrp="1" noRot="1" noChangeAspect="1" noChangeArrowheads="1" noTextEdit="1"/>
          </p:cNvSpPr>
          <p:nvPr>
            <p:ph type="sldImg" idx="2"/>
          </p:nvPr>
        </p:nvSpPr>
        <p:spPr bwMode="auto">
          <a:xfrm>
            <a:off x="1182688"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040" y="4416428"/>
            <a:ext cx="5608320" cy="4181475"/>
          </a:xfrm>
          <a:prstGeom prst="rect">
            <a:avLst/>
          </a:prstGeom>
          <a:noFill/>
          <a:ln w="9525">
            <a:noFill/>
            <a:miter lim="800000"/>
            <a:headEnd/>
            <a:tailEnd/>
          </a:ln>
        </p:spPr>
        <p:txBody>
          <a:bodyPr vert="horz" wrap="square" lIns="93147" tIns="46573" rIns="93147" bIns="465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5"/>
            <a:ext cx="3037840" cy="463550"/>
          </a:xfrm>
          <a:prstGeom prst="rect">
            <a:avLst/>
          </a:prstGeom>
          <a:noFill/>
          <a:ln w="9525">
            <a:noFill/>
            <a:miter lim="800000"/>
            <a:headEnd/>
            <a:tailEnd/>
          </a:ln>
        </p:spPr>
        <p:txBody>
          <a:bodyPr vert="horz" wrap="square" lIns="93147" tIns="46573" rIns="93147" bIns="46573" numCol="1" anchor="b" anchorCtr="0" compatLnSpc="1">
            <a:prstTxWarp prst="textNoShape">
              <a:avLst/>
            </a:prstTxWarp>
          </a:bodyPr>
          <a:lstStyle>
            <a:lvl1pPr defTabSz="881115">
              <a:defRPr sz="1200"/>
            </a:lvl1pPr>
          </a:lstStyle>
          <a:p>
            <a:endParaRPr lang="en-US"/>
          </a:p>
        </p:txBody>
      </p:sp>
      <p:sp>
        <p:nvSpPr>
          <p:cNvPr id="3079" name="Rectangle 7"/>
          <p:cNvSpPr>
            <a:spLocks noGrp="1" noChangeArrowheads="1"/>
          </p:cNvSpPr>
          <p:nvPr>
            <p:ph type="sldNum" sz="quarter" idx="5"/>
          </p:nvPr>
        </p:nvSpPr>
        <p:spPr bwMode="auto">
          <a:xfrm>
            <a:off x="3970941" y="8831265"/>
            <a:ext cx="3037840" cy="463550"/>
          </a:xfrm>
          <a:prstGeom prst="rect">
            <a:avLst/>
          </a:prstGeom>
          <a:noFill/>
          <a:ln w="9525">
            <a:noFill/>
            <a:miter lim="800000"/>
            <a:headEnd/>
            <a:tailEnd/>
          </a:ln>
        </p:spPr>
        <p:txBody>
          <a:bodyPr vert="horz" wrap="square" lIns="93147" tIns="46573" rIns="93147" bIns="46573" numCol="1" anchor="b" anchorCtr="0" compatLnSpc="1">
            <a:prstTxWarp prst="textNoShape">
              <a:avLst/>
            </a:prstTxWarp>
          </a:bodyPr>
          <a:lstStyle>
            <a:lvl1pPr algn="r" defTabSz="881115">
              <a:defRPr sz="1200"/>
            </a:lvl1pPr>
          </a:lstStyle>
          <a:p>
            <a:fld id="{DF4560D8-4A04-46AD-91F2-6D265BAAB409}" type="slidenum">
              <a:rPr lang="en-US"/>
              <a:pPr/>
              <a:t>‹#›</a:t>
            </a:fld>
            <a:endParaRPr lang="en-US"/>
          </a:p>
        </p:txBody>
      </p:sp>
    </p:spTree>
    <p:extLst>
      <p:ext uri="{BB962C8B-B14F-4D97-AF65-F5344CB8AC3E}">
        <p14:creationId xmlns:p14="http://schemas.microsoft.com/office/powerpoint/2010/main" val="937890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p:txBody>
          <a:bodyPr/>
          <a:lstStyle/>
          <a:p>
            <a:endParaRPr lang="en-US" smtClean="0"/>
          </a:p>
        </p:txBody>
      </p:sp>
      <p:sp>
        <p:nvSpPr>
          <p:cNvPr id="48131" name="Slide Number Placeholder 3"/>
          <p:cNvSpPr>
            <a:spLocks noGrp="1"/>
          </p:cNvSpPr>
          <p:nvPr>
            <p:ph type="sldNum" sz="quarter" idx="5"/>
          </p:nvPr>
        </p:nvSpPr>
        <p:spPr>
          <a:noFill/>
        </p:spPr>
        <p:txBody>
          <a:bodyPr/>
          <a:lstStyle/>
          <a:p>
            <a:fld id="{E5E13DF8-F966-4DBE-A164-DE87B6742CFA}" type="slidenum">
              <a:rPr lang="en-US"/>
              <a:pPr/>
              <a:t>1</a:t>
            </a:fld>
            <a:endParaRPr lang="en-US"/>
          </a:p>
        </p:txBody>
      </p:sp>
    </p:spTree>
    <p:extLst>
      <p:ext uri="{BB962C8B-B14F-4D97-AF65-F5344CB8AC3E}">
        <p14:creationId xmlns:p14="http://schemas.microsoft.com/office/powerpoint/2010/main" val="3459788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p:txBody>
          <a:bodyPr/>
          <a:lstStyle/>
          <a:p>
            <a:endParaRPr lang="en-US" smtClean="0"/>
          </a:p>
        </p:txBody>
      </p:sp>
      <p:sp>
        <p:nvSpPr>
          <p:cNvPr id="48131" name="Slide Number Placeholder 3"/>
          <p:cNvSpPr>
            <a:spLocks noGrp="1"/>
          </p:cNvSpPr>
          <p:nvPr>
            <p:ph type="sldNum" sz="quarter" idx="5"/>
          </p:nvPr>
        </p:nvSpPr>
        <p:spPr>
          <a:noFill/>
        </p:spPr>
        <p:txBody>
          <a:bodyPr/>
          <a:lstStyle/>
          <a:p>
            <a:fld id="{E5E13DF8-F966-4DBE-A164-DE87B6742CFA}"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025445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p:txBody>
          <a:bodyPr/>
          <a:lstStyle/>
          <a:p>
            <a:endParaRPr lang="en-US" dirty="0" smtClean="0"/>
          </a:p>
        </p:txBody>
      </p:sp>
      <p:sp>
        <p:nvSpPr>
          <p:cNvPr id="62467" name="Slide Number Placeholder 3"/>
          <p:cNvSpPr>
            <a:spLocks noGrp="1"/>
          </p:cNvSpPr>
          <p:nvPr>
            <p:ph type="sldNum" sz="quarter" idx="5"/>
          </p:nvPr>
        </p:nvSpPr>
        <p:spPr>
          <a:noFill/>
        </p:spPr>
        <p:txBody>
          <a:bodyPr/>
          <a:lstStyle/>
          <a:p>
            <a:fld id="{73728A0A-5DC4-47E4-A1EA-722D7B1A50A3}" type="slidenum">
              <a:rPr lang="en-US"/>
              <a:pPr/>
              <a:t>3</a:t>
            </a:fld>
            <a:endParaRPr lang="en-US"/>
          </a:p>
        </p:txBody>
      </p:sp>
    </p:spTree>
    <p:extLst>
      <p:ext uri="{BB962C8B-B14F-4D97-AF65-F5344CB8AC3E}">
        <p14:creationId xmlns:p14="http://schemas.microsoft.com/office/powerpoint/2010/main" val="111236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85046C58-CB94-4042-8288-B900F356633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D579719-E722-45EB-91D0-9CD7761E779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3909278F-C404-41BF-9C98-282AEB53CEB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A5A74A3-E919-4E8C-BFA4-AA5C0EF2A44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BD7153A-5758-40C4-8129-301D4A48CA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E16FE05-51A1-41C7-A92E-97A082AD623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98DE22B-4263-4BFF-ACBC-61ECD6A6765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9817FA2-4044-4466-91D3-C9D00F816C9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B496A6CF-2FAA-4A49-8C6F-DBBE4957E9D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5BA704C-10C8-41C6-8A10-A2CDBA50061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451C3F-FCE9-4A4B-9CF4-80439A02AE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5EA75D3-6468-4286-AED6-BD54300FDE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B76BFD3-D2E8-43B9-B4DA-6B379D5C771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1CCA14E6-9853-4DC9-8120-76486375C0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D533E511-8713-4DB1-948F-E7B3FC7EE587}"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5.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01009030-7EAE-4164-8AE0-314A094C708F}"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8" name="Rectangle 5"/>
          <p:cNvSpPr>
            <a:spLocks noChangeArrowheads="1"/>
          </p:cNvSpPr>
          <p:nvPr/>
        </p:nvSpPr>
        <p:spPr bwMode="auto">
          <a:xfrm>
            <a:off x="455613" y="0"/>
            <a:ext cx="1646237" cy="411163"/>
          </a:xfrm>
          <a:prstGeom prst="rect">
            <a:avLst/>
          </a:prstGeom>
          <a:solidFill>
            <a:schemeClr val="tx2"/>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10"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11"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12"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sp>
        <p:nvSpPr>
          <p:cNvPr id="16" name="Rectangle 6"/>
          <p:cNvSpPr txBox="1">
            <a:spLocks noChangeArrowheads="1"/>
          </p:cNvSpPr>
          <p:nvPr/>
        </p:nvSpPr>
        <p:spPr bwMode="auto">
          <a:xfrm>
            <a:off x="455613" y="6559550"/>
            <a:ext cx="1516062"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JULY 2015</a:t>
            </a:r>
            <a:endParaRPr lang="en-US" sz="900" dirty="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cxnSp>
        <p:nvCxnSpPr>
          <p:cNvPr id="18" name="Straight Connector 17"/>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1" name="Straight Connector 20"/>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2" r:id="rId1"/>
    <p:sldLayoutId id="2147483861" r:id="rId2"/>
    <p:sldLayoutId id="2147483860" r:id="rId3"/>
    <p:sldLayoutId id="2147483859"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3" y="6559550"/>
            <a:ext cx="1646236" cy="296863"/>
          </a:xfrm>
          <a:prstGeom prst="rect">
            <a:avLst/>
          </a:prstGeom>
          <a:noFill/>
          <a:ln w="9525">
            <a:noFill/>
            <a:miter lim="800000"/>
            <a:headEnd/>
            <a:tailEnd/>
          </a:ln>
          <a:effectLst/>
        </p:spPr>
        <p:txBody>
          <a:bodyPr lIns="0" tIns="0" rIns="0" bIns="0"/>
          <a:lstStyle>
            <a:lvl1pPr>
              <a:defRPr/>
            </a:lvl1pPr>
          </a:lstStyle>
          <a:p>
            <a:pPr>
              <a:defRPr/>
            </a:pPr>
            <a:r>
              <a:rPr lang="en-US" sz="900" baseline="0" dirty="0" smtClean="0">
                <a:solidFill>
                  <a:schemeClr val="accent2">
                    <a:lumMod val="50000"/>
                  </a:schemeClr>
                </a:solidFill>
              </a:rPr>
              <a:t>JUNE 2017</a:t>
            </a:r>
            <a:endParaRPr lang="en-US" sz="900" dirty="0" smtClean="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6" r:id="rId1"/>
    <p:sldLayoutId id="2147483865" r:id="rId2"/>
    <p:sldLayoutId id="2147483864" r:id="rId3"/>
    <p:sldLayoutId id="2147483863"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46BC39AB-9427-425A-BB27-41956DD3BD86}"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2" y="6559550"/>
            <a:ext cx="1646237" cy="296863"/>
          </a:xfrm>
          <a:prstGeom prst="rect">
            <a:avLst/>
          </a:prstGeom>
          <a:noFill/>
          <a:ln w="9525">
            <a:noFill/>
            <a:miter lim="800000"/>
            <a:headEnd/>
            <a:tailEnd/>
          </a:ln>
          <a:effectLst/>
        </p:spPr>
        <p:txBody>
          <a:bodyPr lIns="0" tIns="0" rIns="0" bIns="0"/>
          <a:lstStyle>
            <a:lvl1pPr>
              <a:defRPr/>
            </a:lvl1pPr>
          </a:lstStyle>
          <a:p>
            <a:pPr>
              <a:defRPr/>
            </a:pPr>
            <a:r>
              <a:rPr lang="en-US" sz="900" baseline="0" dirty="0" smtClean="0">
                <a:solidFill>
                  <a:schemeClr val="accent2">
                    <a:lumMod val="50000"/>
                  </a:schemeClr>
                </a:solidFill>
              </a:rPr>
              <a:t>JULY 2015</a:t>
            </a: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tx2"/>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0" r:id="rId1"/>
    <p:sldLayoutId id="2147483869" r:id="rId2"/>
    <p:sldLayoutId id="2147483868" r:id="rId3"/>
    <p:sldLayoutId id="214748386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D585583B-8578-4E01-9E5C-0C241837F512}"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2" y="6559550"/>
            <a:ext cx="2116137"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JULY 2015</a:t>
            </a: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tx2"/>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4" r:id="rId1"/>
    <p:sldLayoutId id="2147483873" r:id="rId2"/>
    <p:sldLayoutId id="2147483872" r:id="rId3"/>
    <p:sldLayoutId id="2147483871"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2662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88665B3F-C619-49FC-9FF4-4299A9B8A49F}"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3" y="6559547"/>
            <a:ext cx="1646236"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JULY </a:t>
            </a:r>
            <a:r>
              <a:rPr lang="en-US" sz="900" baseline="0" dirty="0" smtClean="0">
                <a:solidFill>
                  <a:schemeClr val="accent2">
                    <a:lumMod val="50000"/>
                  </a:schemeClr>
                </a:solidFill>
              </a:rPr>
              <a:t>2015</a:t>
            </a:r>
            <a:endParaRPr lang="en-US" sz="900" dirty="0" smtClean="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tx2"/>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8" r:id="rId1"/>
    <p:sldLayoutId id="2147483877" r:id="rId2"/>
    <p:sldLayoutId id="2147483876" r:id="rId3"/>
    <p:sldLayoutId id="2147483875"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221" y="2742857"/>
            <a:ext cx="7772400" cy="1362075"/>
          </a:xfrm>
        </p:spPr>
        <p:txBody>
          <a:bodyPr/>
          <a:lstStyle/>
          <a:p>
            <a:pPr algn="ctr">
              <a:defRPr/>
            </a:pPr>
            <a:r>
              <a:rPr lang="en-US" b="0" dirty="0">
                <a:solidFill>
                  <a:srgbClr val="5A8F7C">
                    <a:lumMod val="75000"/>
                  </a:srgbClr>
                </a:solidFill>
              </a:rPr>
              <a:t>MASSHEALTH: THE BASICS </a:t>
            </a:r>
            <a:br>
              <a:rPr lang="en-US" b="0" dirty="0">
                <a:solidFill>
                  <a:srgbClr val="5A8F7C">
                    <a:lumMod val="75000"/>
                  </a:srgbClr>
                </a:solidFill>
              </a:rPr>
            </a:br>
            <a:r>
              <a:rPr lang="en-US" sz="2800" b="0" dirty="0" smtClean="0">
                <a:solidFill>
                  <a:srgbClr val="5A8F7C">
                    <a:lumMod val="75000"/>
                  </a:srgbClr>
                </a:solidFill>
              </a:rPr>
              <a:t>enrollment update </a:t>
            </a:r>
            <a:br>
              <a:rPr lang="en-US" sz="2800" b="0" dirty="0" smtClean="0">
                <a:solidFill>
                  <a:srgbClr val="5A8F7C">
                    <a:lumMod val="75000"/>
                  </a:srgbClr>
                </a:solidFill>
              </a:rPr>
            </a:br>
            <a:r>
              <a:rPr lang="en-US" sz="2800" b="0" dirty="0" smtClean="0">
                <a:solidFill>
                  <a:srgbClr val="5A8F7C">
                    <a:lumMod val="75000"/>
                  </a:srgbClr>
                </a:solidFill>
              </a:rPr>
              <a:t>as of march 2017</a:t>
            </a:r>
            <a:r>
              <a:rPr lang="en-US" sz="2800" dirty="0">
                <a:solidFill>
                  <a:srgbClr val="5A8F7C">
                    <a:lumMod val="75000"/>
                  </a:srgbClr>
                </a:solidFill>
              </a:rPr>
              <a:t/>
            </a:r>
            <a:br>
              <a:rPr lang="en-US" sz="2800" dirty="0">
                <a:solidFill>
                  <a:srgbClr val="5A8F7C">
                    <a:lumMod val="75000"/>
                  </a:srgbClr>
                </a:solidFill>
              </a:rPr>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51760" y="4557992"/>
            <a:ext cx="3840480" cy="1214381"/>
          </a:xfrm>
          <a:prstGeom prst="rect">
            <a:avLst/>
          </a:prstGeom>
        </p:spPr>
      </p:pic>
    </p:spTree>
    <p:extLst>
      <p:ext uri="{BB962C8B-B14F-4D97-AF65-F5344CB8AC3E}">
        <p14:creationId xmlns:p14="http://schemas.microsoft.com/office/powerpoint/2010/main" val="61706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dirty="0" smtClean="0"/>
              <a:t>MASSHEALTH ENROLLMENT AS OF MARCH 2017</a:t>
            </a:r>
          </a:p>
        </p:txBody>
      </p:sp>
      <p:sp>
        <p:nvSpPr>
          <p:cNvPr id="6" name="Text Box 11"/>
          <p:cNvSpPr txBox="1">
            <a:spLocks noChangeArrowheads="1"/>
          </p:cNvSpPr>
          <p:nvPr/>
        </p:nvSpPr>
        <p:spPr bwMode="auto">
          <a:xfrm>
            <a:off x="6618572" y="1718469"/>
            <a:ext cx="2154237" cy="4658519"/>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MassHealth members range from the very young to the very old. </a:t>
            </a:r>
            <a:r>
              <a:rPr lang="en-US" dirty="0" smtClean="0"/>
              <a:t>Non-disabled adults are a larger portion of MassHealth members than in the past because of the ACA-related expansion to non-elderly adults with incomes at or below 133% FPL. </a:t>
            </a:r>
          </a:p>
          <a:p>
            <a:r>
              <a:rPr lang="en-US" dirty="0"/>
              <a:t>Members with </a:t>
            </a:r>
            <a:r>
              <a:rPr lang="en-US" dirty="0" smtClean="0"/>
              <a:t>disabilities (including adults and children) represent </a:t>
            </a:r>
            <a:r>
              <a:rPr lang="en-US" dirty="0"/>
              <a:t>16 percent of </a:t>
            </a:r>
            <a:r>
              <a:rPr lang="en-US" dirty="0" smtClean="0"/>
              <a:t>membership and </a:t>
            </a:r>
            <a:r>
              <a:rPr lang="en-US" dirty="0"/>
              <a:t>receive coverage for services, such as long-term services and supports, that are not usually available through other health insurance sources.</a:t>
            </a:r>
          </a:p>
          <a:p>
            <a:r>
              <a:rPr lang="en-US" dirty="0" smtClean="0"/>
              <a:t>About one-fifth of MassHealth members </a:t>
            </a:r>
            <a:r>
              <a:rPr lang="en-US" dirty="0"/>
              <a:t>have coverage through Medicare or </a:t>
            </a:r>
            <a:r>
              <a:rPr lang="en-US" dirty="0" smtClean="0"/>
              <a:t>an employer, and MassHealth </a:t>
            </a:r>
            <a:r>
              <a:rPr lang="en-US" dirty="0"/>
              <a:t>acts as secondary </a:t>
            </a:r>
            <a:r>
              <a:rPr lang="en-US" dirty="0" smtClean="0"/>
              <a:t>coverage. </a:t>
            </a:r>
            <a:r>
              <a:rPr lang="en-US" dirty="0"/>
              <a:t>In some circumstances, MassHealth </a:t>
            </a:r>
            <a:r>
              <a:rPr lang="en-US" dirty="0" smtClean="0"/>
              <a:t>also pays </a:t>
            </a:r>
            <a:r>
              <a:rPr lang="en-US" dirty="0"/>
              <a:t>members’ premiums and cost sharing for their employer-sponsored or Medicare coverage, if it is </a:t>
            </a:r>
            <a:r>
              <a:rPr lang="en-US" dirty="0" smtClean="0"/>
              <a:t>more </a:t>
            </a:r>
            <a:r>
              <a:rPr lang="en-US" dirty="0"/>
              <a:t>economical than paying for full MassHealth benefits.</a:t>
            </a:r>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aphicFrame>
        <p:nvGraphicFramePr>
          <p:cNvPr id="2" name="Chart 1"/>
          <p:cNvGraphicFramePr/>
          <p:nvPr>
            <p:extLst>
              <p:ext uri="{D42A27DB-BD31-4B8C-83A1-F6EECF244321}">
                <p14:modId xmlns:p14="http://schemas.microsoft.com/office/powerpoint/2010/main" val="2186689927"/>
              </p:ext>
            </p:extLst>
          </p:nvPr>
        </p:nvGraphicFramePr>
        <p:xfrm>
          <a:off x="728254" y="2466892"/>
          <a:ext cx="5436641" cy="3624427"/>
        </p:xfrm>
        <a:graphic>
          <a:graphicData uri="http://schemas.openxmlformats.org/drawingml/2006/chart">
            <c:chart xmlns:c="http://schemas.openxmlformats.org/drawingml/2006/chart" xmlns:r="http://schemas.openxmlformats.org/officeDocument/2006/relationships" r:id="rId3"/>
          </a:graphicData>
        </a:graphic>
      </p:graphicFrame>
      <p:sp>
        <p:nvSpPr>
          <p:cNvPr id="47109" name="TextBox 6"/>
          <p:cNvSpPr txBox="1">
            <a:spLocks noChangeArrowheads="1"/>
          </p:cNvSpPr>
          <p:nvPr/>
        </p:nvSpPr>
        <p:spPr bwMode="auto">
          <a:xfrm>
            <a:off x="455613" y="6161088"/>
            <a:ext cx="6035675" cy="215900"/>
          </a:xfrm>
          <a:prstGeom prst="rect">
            <a:avLst/>
          </a:prstGeom>
          <a:noFill/>
          <a:ln w="9525">
            <a:noFill/>
            <a:miter lim="800000"/>
            <a:headEnd/>
            <a:tailEnd/>
          </a:ln>
        </p:spPr>
        <p:txBody>
          <a:bodyPr lIns="0" rIns="0" anchor="b">
            <a:spAutoFit/>
          </a:bodyPr>
          <a:lstStyle/>
          <a:p>
            <a:r>
              <a:rPr lang="en-US" sz="600" dirty="0"/>
              <a:t>SOURCE: </a:t>
            </a:r>
            <a:r>
              <a:rPr lang="en-US" sz="800" dirty="0" smtClean="0"/>
              <a:t>MassHealth MARCH 2017 Caseload Snapshot Report</a:t>
            </a:r>
            <a:endParaRPr lang="en-US" sz="800" dirty="0"/>
          </a:p>
        </p:txBody>
      </p:sp>
      <p:sp>
        <p:nvSpPr>
          <p:cNvPr id="26" name="Rectangle 8"/>
          <p:cNvSpPr>
            <a:spLocks noChangeArrowheads="1"/>
          </p:cNvSpPr>
          <p:nvPr/>
        </p:nvSpPr>
        <p:spPr bwMode="auto">
          <a:xfrm>
            <a:off x="455613" y="1741488"/>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PERCENT OF TOTAL MASSHEALTH </a:t>
            </a:r>
            <a:r>
              <a:rPr lang="en-US" sz="1000" b="1" dirty="0" smtClean="0">
                <a:solidFill>
                  <a:prstClr val="black"/>
                </a:solidFill>
                <a:latin typeface="+mn-lt"/>
                <a:cs typeface="+mn-cs"/>
              </a:rPr>
              <a:t>ENROLLMENT (1.85 Million), MARCH 31, 2017</a:t>
            </a:r>
            <a:endParaRPr lang="en-US" sz="1000" b="1" dirty="0">
              <a:solidFill>
                <a:prstClr val="black"/>
              </a:solidFill>
              <a:latin typeface="+mn-lt"/>
              <a:cs typeface="+mn-cs"/>
            </a:endParaRPr>
          </a:p>
        </p:txBody>
      </p:sp>
      <p:sp>
        <p:nvSpPr>
          <p:cNvPr id="33" name="Rectangle 32"/>
          <p:cNvSpPr/>
          <p:nvPr/>
        </p:nvSpPr>
        <p:spPr>
          <a:xfrm>
            <a:off x="3188870" y="2459786"/>
            <a:ext cx="448200" cy="175433"/>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lgn="r">
              <a:defRPr/>
            </a:pPr>
            <a:r>
              <a:rPr lang="en-US" sz="900" b="1" dirty="0" smtClean="0">
                <a:solidFill>
                  <a:schemeClr val="bg1"/>
                </a:solidFill>
              </a:rPr>
              <a:t>OTHER </a:t>
            </a:r>
            <a:endParaRPr lang="en-US" sz="900" i="1" dirty="0">
              <a:solidFill>
                <a:schemeClr val="bg1"/>
              </a:solidFill>
            </a:endParaRPr>
          </a:p>
        </p:txBody>
      </p:sp>
      <p:sp>
        <p:nvSpPr>
          <p:cNvPr id="34" name="Rectangle 33"/>
          <p:cNvSpPr/>
          <p:nvPr/>
        </p:nvSpPr>
        <p:spPr>
          <a:xfrm>
            <a:off x="4495800" y="5682305"/>
            <a:ext cx="1228863"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37" name="Rectangle 36"/>
          <p:cNvSpPr/>
          <p:nvPr/>
        </p:nvSpPr>
        <p:spPr>
          <a:xfrm>
            <a:off x="5387886" y="3450094"/>
            <a:ext cx="760786" cy="313932"/>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rgbClr val="1C1C1C"/>
                </a:solidFill>
              </a:rPr>
              <a:t>ADULTS WITH</a:t>
            </a:r>
            <a:br>
              <a:rPr lang="en-US" sz="900" b="1" dirty="0" smtClean="0">
                <a:solidFill>
                  <a:srgbClr val="1C1C1C"/>
                </a:solidFill>
              </a:rPr>
            </a:br>
            <a:r>
              <a:rPr lang="en-US" sz="900" b="1" dirty="0" smtClean="0">
                <a:solidFill>
                  <a:srgbClr val="1C1C1C"/>
                </a:solidFill>
              </a:rPr>
              <a:t>DISABILITIES</a:t>
            </a:r>
            <a:endParaRPr lang="en-US" sz="900" i="1" dirty="0">
              <a:solidFill>
                <a:srgbClr val="1C1C1C"/>
              </a:solidFill>
            </a:endParaRPr>
          </a:p>
        </p:txBody>
      </p:sp>
      <p:sp>
        <p:nvSpPr>
          <p:cNvPr id="35" name="Rectangle 34"/>
          <p:cNvSpPr/>
          <p:nvPr/>
        </p:nvSpPr>
        <p:spPr>
          <a:xfrm>
            <a:off x="2753925" y="2437288"/>
            <a:ext cx="444995"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lgn="r">
              <a:defRPr/>
            </a:pPr>
            <a:r>
              <a:rPr lang="en-US" sz="1200" i="1" dirty="0" smtClean="0">
                <a:solidFill>
                  <a:schemeClr val="tx1"/>
                </a:solidFill>
              </a:rPr>
              <a:t>1,906</a:t>
            </a:r>
            <a:endParaRPr lang="en-US" sz="1200" i="1" dirty="0">
              <a:solidFill>
                <a:schemeClr val="tx1"/>
              </a:solidFill>
            </a:endParaRPr>
          </a:p>
        </p:txBody>
      </p:sp>
      <p:sp>
        <p:nvSpPr>
          <p:cNvPr id="36" name="Rectangle 35"/>
          <p:cNvSpPr/>
          <p:nvPr/>
        </p:nvSpPr>
        <p:spPr>
          <a:xfrm>
            <a:off x="3867150" y="5659222"/>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1200" i="1" dirty="0" smtClean="0">
                <a:solidFill>
                  <a:schemeClr val="tx1"/>
                </a:solidFill>
              </a:rPr>
              <a:t>784,912</a:t>
            </a:r>
            <a:endParaRPr lang="en-US" sz="1200" i="1" dirty="0">
              <a:solidFill>
                <a:schemeClr val="tx1"/>
              </a:solidFill>
            </a:endParaRPr>
          </a:p>
        </p:txBody>
      </p:sp>
      <p:grpSp>
        <p:nvGrpSpPr>
          <p:cNvPr id="4" name="Group 3"/>
          <p:cNvGrpSpPr/>
          <p:nvPr/>
        </p:nvGrpSpPr>
        <p:grpSpPr>
          <a:xfrm>
            <a:off x="642245" y="3450094"/>
            <a:ext cx="1472605" cy="313932"/>
            <a:chOff x="604145" y="3535819"/>
            <a:chExt cx="1472605" cy="313932"/>
          </a:xfrm>
        </p:grpSpPr>
        <p:sp>
          <p:nvSpPr>
            <p:cNvPr id="23" name="Rectangle 22"/>
            <p:cNvSpPr/>
            <p:nvPr/>
          </p:nvSpPr>
          <p:spPr>
            <a:xfrm>
              <a:off x="604145" y="3535819"/>
              <a:ext cx="824905" cy="31393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lgn="r">
                <a:defRPr/>
              </a:pPr>
              <a:r>
                <a:rPr lang="en-US" sz="900" b="1" dirty="0" smtClean="0">
                  <a:solidFill>
                    <a:srgbClr val="1C1C1C"/>
                  </a:solidFill>
                </a:rPr>
                <a:t>NON-DISABLED</a:t>
              </a:r>
              <a:br>
                <a:rPr lang="en-US" sz="900" b="1" dirty="0" smtClean="0">
                  <a:solidFill>
                    <a:srgbClr val="1C1C1C"/>
                  </a:solidFill>
                </a:rPr>
              </a:br>
              <a:r>
                <a:rPr lang="en-US" sz="900" b="1" dirty="0" smtClean="0">
                  <a:solidFill>
                    <a:srgbClr val="1C1C1C"/>
                  </a:solidFill>
                </a:rPr>
                <a:t>CHILDREN</a:t>
              </a:r>
              <a:endParaRPr lang="en-US" sz="900" i="1" dirty="0">
                <a:solidFill>
                  <a:srgbClr val="1C1C1C"/>
                </a:solidFill>
              </a:endParaRPr>
            </a:p>
          </p:txBody>
        </p:sp>
        <p:sp>
          <p:nvSpPr>
            <p:cNvPr id="50" name="Rectangle 49"/>
            <p:cNvSpPr/>
            <p:nvPr/>
          </p:nvSpPr>
          <p:spPr>
            <a:xfrm>
              <a:off x="1439396" y="3581985"/>
              <a:ext cx="637354"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602,321 </a:t>
              </a:r>
              <a:endParaRPr lang="en-US" sz="1000" i="1" dirty="0">
                <a:solidFill>
                  <a:schemeClr val="tx1"/>
                </a:solidFill>
              </a:endParaRPr>
            </a:p>
          </p:txBody>
        </p:sp>
      </p:grpSp>
      <p:sp>
        <p:nvSpPr>
          <p:cNvPr id="51" name="Rectangle 50"/>
          <p:cNvSpPr/>
          <p:nvPr/>
        </p:nvSpPr>
        <p:spPr>
          <a:xfrm>
            <a:off x="4778286" y="3496260"/>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263,994</a:t>
            </a:r>
            <a:endParaRPr lang="en-US" sz="1200" i="1" dirty="0">
              <a:solidFill>
                <a:schemeClr val="tx1"/>
              </a:solidFill>
            </a:endParaRPr>
          </a:p>
        </p:txBody>
      </p:sp>
      <p:grpSp>
        <p:nvGrpSpPr>
          <p:cNvPr id="5" name="Group 4"/>
          <p:cNvGrpSpPr/>
          <p:nvPr/>
        </p:nvGrpSpPr>
        <p:grpSpPr>
          <a:xfrm>
            <a:off x="546995" y="4825168"/>
            <a:ext cx="1386579" cy="313932"/>
            <a:chOff x="623195" y="4939468"/>
            <a:chExt cx="1386579" cy="313932"/>
          </a:xfrm>
        </p:grpSpPr>
        <p:sp>
          <p:nvSpPr>
            <p:cNvPr id="43" name="Rectangle 42"/>
            <p:cNvSpPr/>
            <p:nvPr/>
          </p:nvSpPr>
          <p:spPr>
            <a:xfrm>
              <a:off x="623195" y="4939468"/>
              <a:ext cx="863377" cy="313932"/>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lgn="r">
                <a:defRPr/>
              </a:pPr>
              <a:r>
                <a:rPr lang="en-US" sz="900" b="1" dirty="0" smtClean="0">
                  <a:solidFill>
                    <a:srgbClr val="1C1C1C"/>
                  </a:solidFill>
                </a:rPr>
                <a:t>CHILDREN WITH</a:t>
              </a:r>
              <a:br>
                <a:rPr lang="en-US" sz="900" b="1" dirty="0" smtClean="0">
                  <a:solidFill>
                    <a:srgbClr val="1C1C1C"/>
                  </a:solidFill>
                </a:rPr>
              </a:br>
              <a:r>
                <a:rPr lang="en-US" sz="900" b="1" dirty="0" smtClean="0">
                  <a:solidFill>
                    <a:srgbClr val="1C1C1C"/>
                  </a:solidFill>
                </a:rPr>
                <a:t>DISABILITIES</a:t>
              </a:r>
              <a:endParaRPr lang="en-US" sz="900" b="1" dirty="0">
                <a:solidFill>
                  <a:srgbClr val="1C1C1C"/>
                </a:solidFill>
              </a:endParaRPr>
            </a:p>
          </p:txBody>
        </p:sp>
        <p:sp>
          <p:nvSpPr>
            <p:cNvPr id="52" name="Rectangle 51"/>
            <p:cNvSpPr/>
            <p:nvPr/>
          </p:nvSpPr>
          <p:spPr>
            <a:xfrm>
              <a:off x="1486233" y="4985635"/>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31,328</a:t>
              </a:r>
              <a:endParaRPr lang="en-US" sz="1000" b="1" dirty="0">
                <a:solidFill>
                  <a:schemeClr val="tx1"/>
                </a:solidFill>
              </a:endParaRPr>
            </a:p>
          </p:txBody>
        </p:sp>
      </p:grpSp>
      <p:grpSp>
        <p:nvGrpSpPr>
          <p:cNvPr id="8" name="Group 7"/>
          <p:cNvGrpSpPr/>
          <p:nvPr/>
        </p:nvGrpSpPr>
        <p:grpSpPr>
          <a:xfrm>
            <a:off x="4441919" y="2817533"/>
            <a:ext cx="1613062" cy="313932"/>
            <a:chOff x="4270469" y="2846108"/>
            <a:chExt cx="1613062" cy="313932"/>
          </a:xfrm>
        </p:grpSpPr>
        <p:sp>
          <p:nvSpPr>
            <p:cNvPr id="46" name="Rectangle 45"/>
            <p:cNvSpPr/>
            <p:nvPr/>
          </p:nvSpPr>
          <p:spPr>
            <a:xfrm>
              <a:off x="4797336" y="2846108"/>
              <a:ext cx="1086195" cy="313932"/>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chemeClr val="tx1"/>
                  </a:solidFill>
                </a:rPr>
                <a:t>SENIORS IN</a:t>
              </a:r>
              <a:br>
                <a:rPr lang="en-US" sz="900" b="1" dirty="0" smtClean="0">
                  <a:solidFill>
                    <a:schemeClr val="tx1"/>
                  </a:solidFill>
                </a:rPr>
              </a:br>
              <a:r>
                <a:rPr lang="en-US" sz="900" b="1" dirty="0" smtClean="0">
                  <a:solidFill>
                    <a:schemeClr val="tx1"/>
                  </a:solidFill>
                </a:rPr>
                <a:t>NURSING FACILITIES</a:t>
              </a:r>
              <a:endParaRPr lang="en-US" sz="900" i="1" dirty="0">
                <a:solidFill>
                  <a:schemeClr val="tx1"/>
                </a:solidFill>
              </a:endParaRPr>
            </a:p>
          </p:txBody>
        </p:sp>
        <p:sp>
          <p:nvSpPr>
            <p:cNvPr id="53" name="Rectangle 52"/>
            <p:cNvSpPr/>
            <p:nvPr/>
          </p:nvSpPr>
          <p:spPr>
            <a:xfrm>
              <a:off x="4270469" y="2890443"/>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1200" i="1" dirty="0" smtClean="0">
                  <a:solidFill>
                    <a:schemeClr val="tx1"/>
                  </a:solidFill>
                </a:rPr>
                <a:t>21,666</a:t>
              </a:r>
              <a:endParaRPr lang="en-US" sz="1200" i="1" dirty="0">
                <a:solidFill>
                  <a:schemeClr val="tx1"/>
                </a:solidFill>
              </a:endParaRPr>
            </a:p>
          </p:txBody>
        </p:sp>
      </p:grpSp>
      <p:grpSp>
        <p:nvGrpSpPr>
          <p:cNvPr id="9" name="Group 8"/>
          <p:cNvGrpSpPr/>
          <p:nvPr/>
        </p:nvGrpSpPr>
        <p:grpSpPr>
          <a:xfrm>
            <a:off x="3860806" y="2451151"/>
            <a:ext cx="2529893" cy="368135"/>
            <a:chOff x="5083086" y="2286707"/>
            <a:chExt cx="2490053" cy="368135"/>
          </a:xfrm>
        </p:grpSpPr>
        <p:sp>
          <p:nvSpPr>
            <p:cNvPr id="49" name="Rectangle 48"/>
            <p:cNvSpPr/>
            <p:nvPr/>
          </p:nvSpPr>
          <p:spPr>
            <a:xfrm>
              <a:off x="5121186" y="2286707"/>
              <a:ext cx="2451953"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chemeClr val="bg1"/>
                  </a:solidFill>
                </a:rPr>
                <a:t>SENIORS IN COMMUNITY AND MEDICARE BUY-IN</a:t>
              </a:r>
              <a:endParaRPr lang="en-US" sz="900" i="1" dirty="0">
                <a:solidFill>
                  <a:schemeClr val="bg1"/>
                </a:solidFill>
              </a:endParaRPr>
            </a:p>
          </p:txBody>
        </p:sp>
        <p:sp>
          <p:nvSpPr>
            <p:cNvPr id="54" name="Rectangle 53"/>
            <p:cNvSpPr/>
            <p:nvPr/>
          </p:nvSpPr>
          <p:spPr>
            <a:xfrm>
              <a:off x="5083086" y="2433243"/>
              <a:ext cx="592606"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1200" i="1" dirty="0" smtClean="0">
                  <a:solidFill>
                    <a:schemeClr val="tx1"/>
                  </a:solidFill>
                </a:rPr>
                <a:t>147,729</a:t>
              </a:r>
              <a:endParaRPr lang="en-US" sz="1200" i="1" dirty="0">
                <a:solidFill>
                  <a:schemeClr val="tx1"/>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457199" y="914400"/>
            <a:ext cx="8229601" cy="796925"/>
          </a:xfrm>
        </p:spPr>
        <p:txBody>
          <a:bodyPr/>
          <a:lstStyle/>
          <a:p>
            <a:r>
              <a:rPr lang="en-US" dirty="0" smtClean="0"/>
              <a:t>ACA IMPLEMENTATION HAS DRIVEN </a:t>
            </a:r>
            <a:br>
              <a:rPr lang="en-US" dirty="0" smtClean="0"/>
            </a:br>
            <a:r>
              <a:rPr lang="en-US" dirty="0" smtClean="0"/>
              <a:t>RECENT MASSHEALTH ENROLLMENT GROWTH</a:t>
            </a:r>
          </a:p>
        </p:txBody>
      </p:sp>
      <p:sp>
        <p:nvSpPr>
          <p:cNvPr id="6" name="Text Box 11"/>
          <p:cNvSpPr txBox="1">
            <a:spLocks noChangeArrowheads="1"/>
          </p:cNvSpPr>
          <p:nvPr/>
        </p:nvSpPr>
        <p:spPr bwMode="auto">
          <a:xfrm>
            <a:off x="6637158" y="1805051"/>
            <a:ext cx="2154237" cy="4552821"/>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fontAlgn="base">
              <a:spcAft>
                <a:spcPct val="0"/>
              </a:spcAft>
              <a:buClr>
                <a:srgbClr val="5A8F7C"/>
              </a:buClr>
            </a:pPr>
            <a:r>
              <a:rPr lang="en-US" dirty="0" smtClean="0">
                <a:solidFill>
                  <a:srgbClr val="1C1C1C"/>
                </a:solidFill>
              </a:rPr>
              <a:t>From December 2013 to March 2017, MassHealth grew </a:t>
            </a:r>
            <a:r>
              <a:rPr lang="en-US" dirty="0" smtClean="0"/>
              <a:t>by about 455,000 members or 33 percent. Much of that growth occurred among adults without disabilities, many of whom became eligible for the first time in January 2014, when the ACA’s Medicaid expansion took effect. </a:t>
            </a:r>
          </a:p>
          <a:p>
            <a:pPr>
              <a:buClr>
                <a:srgbClr val="5A8F7C"/>
              </a:buClr>
            </a:pPr>
            <a:r>
              <a:rPr lang="en-US" dirty="0" smtClean="0"/>
              <a:t>It is notable that other populations grew as well, even though their eligibility was not impacted by the ACA. For example, the </a:t>
            </a:r>
            <a:r>
              <a:rPr lang="en-US" dirty="0"/>
              <a:t>number of children covered by MassHealth increased by nearly </a:t>
            </a:r>
            <a:r>
              <a:rPr lang="en-US" dirty="0" smtClean="0"/>
              <a:t>75,000 (13 percent) during </a:t>
            </a:r>
            <a:r>
              <a:rPr lang="en-US" dirty="0"/>
              <a:t>this same </a:t>
            </a:r>
            <a:r>
              <a:rPr lang="en-US" dirty="0" smtClean="0"/>
              <a:t>period and the number of seniors grew by more than 20,000 (13 percent). </a:t>
            </a:r>
            <a:endParaRPr lang="en-US" dirty="0" smtClean="0">
              <a:solidFill>
                <a:srgbClr val="1C1C1C"/>
              </a:solidFill>
            </a:endParaRPr>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47109" name="TextBox 6"/>
          <p:cNvSpPr txBox="1">
            <a:spLocks noChangeArrowheads="1"/>
          </p:cNvSpPr>
          <p:nvPr/>
        </p:nvSpPr>
        <p:spPr bwMode="auto">
          <a:xfrm>
            <a:off x="455613" y="6038434"/>
            <a:ext cx="6035675" cy="338554"/>
          </a:xfrm>
          <a:prstGeom prst="rect">
            <a:avLst/>
          </a:prstGeom>
          <a:noFill/>
          <a:ln w="9525">
            <a:noFill/>
            <a:miter lim="800000"/>
            <a:headEnd/>
            <a:tailEnd/>
          </a:ln>
        </p:spPr>
        <p:txBody>
          <a:bodyPr lIns="0" rIns="0" anchor="b">
            <a:spAutoFit/>
          </a:bodyPr>
          <a:lstStyle/>
          <a:p>
            <a:pPr fontAlgn="base">
              <a:spcBef>
                <a:spcPct val="0"/>
              </a:spcBef>
              <a:spcAft>
                <a:spcPct val="0"/>
              </a:spcAft>
            </a:pPr>
            <a:r>
              <a:rPr lang="en-US" sz="600" dirty="0">
                <a:solidFill>
                  <a:srgbClr val="1C1C1C"/>
                </a:solidFill>
              </a:rPr>
              <a:t>SOURCE: </a:t>
            </a:r>
            <a:r>
              <a:rPr lang="en-US" sz="800" dirty="0" smtClean="0">
                <a:solidFill>
                  <a:srgbClr val="1C1C1C"/>
                </a:solidFill>
              </a:rPr>
              <a:t>MassHealth March2017 Caseload Snapshot Report</a:t>
            </a:r>
          </a:p>
          <a:p>
            <a:pPr fontAlgn="base">
              <a:spcBef>
                <a:spcPct val="0"/>
              </a:spcBef>
              <a:spcAft>
                <a:spcPct val="0"/>
              </a:spcAft>
            </a:pPr>
            <a:r>
              <a:rPr lang="en-US" sz="600" dirty="0" smtClean="0">
                <a:solidFill>
                  <a:srgbClr val="1C1C1C"/>
                </a:solidFill>
              </a:rPr>
              <a:t>NOTE:</a:t>
            </a:r>
            <a:r>
              <a:rPr lang="en-US" sz="800" dirty="0" smtClean="0">
                <a:solidFill>
                  <a:srgbClr val="1C1C1C"/>
                </a:solidFill>
              </a:rPr>
              <a:t> December 2014 figure excludes 288,226 applicants assigned “Temporary Medicaid” status</a:t>
            </a:r>
            <a:endParaRPr lang="en-US" sz="800" dirty="0">
              <a:solidFill>
                <a:srgbClr val="1C1C1C"/>
              </a:solidFill>
            </a:endParaRPr>
          </a:p>
        </p:txBody>
      </p:sp>
      <p:sp>
        <p:nvSpPr>
          <p:cNvPr id="26" name="Rectangle 8"/>
          <p:cNvSpPr>
            <a:spLocks noChangeArrowheads="1"/>
          </p:cNvSpPr>
          <p:nvPr/>
        </p:nvSpPr>
        <p:spPr bwMode="auto">
          <a:xfrm>
            <a:off x="455613" y="1741488"/>
            <a:ext cx="4478337" cy="246062"/>
          </a:xfrm>
          <a:prstGeom prst="rect">
            <a:avLst/>
          </a:prstGeom>
          <a:noFill/>
          <a:ln w="9525">
            <a:noFill/>
            <a:miter lim="800000"/>
            <a:headEnd/>
            <a:tailEnd/>
          </a:ln>
        </p:spPr>
        <p:txBody>
          <a:bodyPr wrap="none" lIns="0" rIns="0"/>
          <a:lstStyle/>
          <a:p>
            <a:pPr lvl="0">
              <a:defRPr sz="1800" b="1" i="0" u="none" strike="noStrike" kern="1200" baseline="0">
                <a:solidFill>
                  <a:prstClr val="black"/>
                </a:solidFill>
                <a:latin typeface="+mn-lt"/>
                <a:ea typeface="+mn-ea"/>
                <a:cs typeface="+mn-cs"/>
              </a:defRPr>
            </a:pPr>
            <a:r>
              <a:rPr lang="en-US" sz="1000" b="1" dirty="0" smtClean="0">
                <a:solidFill>
                  <a:prstClr val="black"/>
                </a:solidFill>
              </a:rPr>
              <a:t>DISTRIBUTION OF MASSHEALTH ENROLLMENT</a:t>
            </a:r>
            <a:br>
              <a:rPr lang="en-US" sz="1000" b="1" dirty="0" smtClean="0">
                <a:solidFill>
                  <a:prstClr val="black"/>
                </a:solidFill>
              </a:rPr>
            </a:br>
            <a:r>
              <a:rPr lang="en-US" sz="1000" b="1" dirty="0" smtClean="0">
                <a:solidFill>
                  <a:prstClr val="black"/>
                </a:solidFill>
              </a:rPr>
              <a:t>(</a:t>
            </a:r>
            <a:r>
              <a:rPr lang="en-US" sz="800" b="1" dirty="0" smtClean="0">
                <a:solidFill>
                  <a:prstClr val="black"/>
                </a:solidFill>
                <a:latin typeface="+mn-lt"/>
                <a:cs typeface="+mn-cs"/>
              </a:rPr>
              <a:t>NUMBER OF MEMBERS)</a:t>
            </a:r>
            <a:endParaRPr lang="en-US" sz="1000" b="1" dirty="0">
              <a:solidFill>
                <a:prstClr val="black"/>
              </a:solidFill>
              <a:latin typeface="+mn-lt"/>
              <a:cs typeface="+mn-cs"/>
            </a:endParaRPr>
          </a:p>
          <a:p>
            <a:pPr fontAlgn="base">
              <a:spcBef>
                <a:spcPct val="0"/>
              </a:spcBef>
              <a:spcAft>
                <a:spcPct val="0"/>
              </a:spcAft>
              <a:defRPr sz="1800" b="1" i="0" u="none" strike="noStrike" kern="1200" baseline="0">
                <a:solidFill>
                  <a:prstClr val="black"/>
                </a:solidFill>
                <a:latin typeface="+mn-lt"/>
                <a:ea typeface="+mn-ea"/>
                <a:cs typeface="+mn-cs"/>
              </a:defRPr>
            </a:pPr>
            <a:endParaRPr lang="en-US" sz="1000" b="1" dirty="0">
              <a:solidFill>
                <a:prstClr val="black"/>
              </a:solidFill>
            </a:endParaRPr>
          </a:p>
        </p:txBody>
      </p:sp>
      <p:graphicFrame>
        <p:nvGraphicFramePr>
          <p:cNvPr id="16" name="Content Placeholder 5"/>
          <p:cNvGraphicFramePr>
            <a:graphicFrameLocks/>
          </p:cNvGraphicFramePr>
          <p:nvPr>
            <p:extLst>
              <p:ext uri="{D42A27DB-BD31-4B8C-83A1-F6EECF244321}">
                <p14:modId xmlns:p14="http://schemas.microsoft.com/office/powerpoint/2010/main" val="775511773"/>
              </p:ext>
            </p:extLst>
          </p:nvPr>
        </p:nvGraphicFramePr>
        <p:xfrm>
          <a:off x="455613" y="2109372"/>
          <a:ext cx="5942013"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1389858" y="5120460"/>
            <a:ext cx="457238" cy="2285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38%</a:t>
            </a:r>
            <a:endParaRPr lang="en-US" sz="1000" b="1" dirty="0">
              <a:solidFill>
                <a:schemeClr val="bg1"/>
              </a:solidFill>
            </a:endParaRPr>
          </a:p>
        </p:txBody>
      </p:sp>
      <p:sp>
        <p:nvSpPr>
          <p:cNvPr id="11" name="TextBox 1"/>
          <p:cNvSpPr txBox="1"/>
          <p:nvPr/>
        </p:nvSpPr>
        <p:spPr>
          <a:xfrm>
            <a:off x="1389858" y="4308819"/>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32%</a:t>
            </a:r>
            <a:endParaRPr lang="en-US" sz="1000" b="1" dirty="0">
              <a:solidFill>
                <a:schemeClr val="bg1"/>
              </a:solidFill>
            </a:endParaRPr>
          </a:p>
        </p:txBody>
      </p:sp>
      <p:sp>
        <p:nvSpPr>
          <p:cNvPr id="12" name="TextBox 1"/>
          <p:cNvSpPr txBox="1"/>
          <p:nvPr/>
        </p:nvSpPr>
        <p:spPr>
          <a:xfrm>
            <a:off x="1405579" y="3891065"/>
            <a:ext cx="457238" cy="19366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2%</a:t>
            </a:r>
            <a:endParaRPr lang="en-US" sz="1000" b="1" dirty="0">
              <a:solidFill>
                <a:schemeClr val="bg1"/>
              </a:solidFill>
            </a:endParaRPr>
          </a:p>
        </p:txBody>
      </p:sp>
      <p:sp>
        <p:nvSpPr>
          <p:cNvPr id="13" name="TextBox 1"/>
          <p:cNvSpPr txBox="1"/>
          <p:nvPr/>
        </p:nvSpPr>
        <p:spPr>
          <a:xfrm>
            <a:off x="1417967" y="3628151"/>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18%</a:t>
            </a:r>
            <a:endParaRPr lang="en-US" sz="1000" b="1" dirty="0">
              <a:solidFill>
                <a:schemeClr val="bg1"/>
              </a:solidFill>
            </a:endParaRPr>
          </a:p>
        </p:txBody>
      </p:sp>
      <p:sp>
        <p:nvSpPr>
          <p:cNvPr id="21" name="TextBox 1"/>
          <p:cNvSpPr txBox="1"/>
          <p:nvPr/>
        </p:nvSpPr>
        <p:spPr>
          <a:xfrm>
            <a:off x="4131590" y="5079113"/>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32%</a:t>
            </a:r>
            <a:endParaRPr lang="en-US" sz="1000" b="1" dirty="0">
              <a:solidFill>
                <a:schemeClr val="bg1"/>
              </a:solidFill>
            </a:endParaRPr>
          </a:p>
        </p:txBody>
      </p:sp>
      <p:sp>
        <p:nvSpPr>
          <p:cNvPr id="22" name="TextBox 1"/>
          <p:cNvSpPr txBox="1"/>
          <p:nvPr/>
        </p:nvSpPr>
        <p:spPr>
          <a:xfrm>
            <a:off x="4107753" y="3624603"/>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42%</a:t>
            </a:r>
            <a:endParaRPr lang="en-US" sz="1000" b="1" dirty="0">
              <a:solidFill>
                <a:schemeClr val="bg1"/>
              </a:solidFill>
            </a:endParaRPr>
          </a:p>
        </p:txBody>
      </p:sp>
      <p:sp>
        <p:nvSpPr>
          <p:cNvPr id="23" name="TextBox 1"/>
          <p:cNvSpPr txBox="1"/>
          <p:nvPr/>
        </p:nvSpPr>
        <p:spPr>
          <a:xfrm>
            <a:off x="4064951" y="3176730"/>
            <a:ext cx="651364"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2%</a:t>
            </a:r>
            <a:endParaRPr lang="en-US" sz="1000" b="1" dirty="0">
              <a:solidFill>
                <a:schemeClr val="bg1"/>
              </a:solidFill>
            </a:endParaRPr>
          </a:p>
        </p:txBody>
      </p:sp>
      <p:sp>
        <p:nvSpPr>
          <p:cNvPr id="24" name="TextBox 1"/>
          <p:cNvSpPr txBox="1"/>
          <p:nvPr/>
        </p:nvSpPr>
        <p:spPr>
          <a:xfrm>
            <a:off x="4064951" y="2901342"/>
            <a:ext cx="64340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14%</a:t>
            </a:r>
            <a:endParaRPr lang="en-US" sz="1000" b="1" dirty="0">
              <a:solidFill>
                <a:schemeClr val="bg1"/>
              </a:solidFill>
            </a:endParaRPr>
          </a:p>
        </p:txBody>
      </p:sp>
      <p:sp>
        <p:nvSpPr>
          <p:cNvPr id="25" name="TextBox 1"/>
          <p:cNvSpPr txBox="1"/>
          <p:nvPr/>
        </p:nvSpPr>
        <p:spPr>
          <a:xfrm>
            <a:off x="3951564" y="2256113"/>
            <a:ext cx="817264" cy="19367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1,853,856</a:t>
            </a:r>
            <a:endParaRPr lang="en-US" sz="1200" b="1" dirty="0"/>
          </a:p>
        </p:txBody>
      </p:sp>
      <p:sp>
        <p:nvSpPr>
          <p:cNvPr id="28" name="Rectangle 27"/>
          <p:cNvSpPr/>
          <p:nvPr/>
        </p:nvSpPr>
        <p:spPr>
          <a:xfrm>
            <a:off x="4673870" y="3672934"/>
            <a:ext cx="1645920"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o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29" name="Rectangle 28"/>
          <p:cNvSpPr/>
          <p:nvPr/>
        </p:nvSpPr>
        <p:spPr>
          <a:xfrm>
            <a:off x="4636024" y="5115056"/>
            <a:ext cx="1645920"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NON-DISABLED CHILDREN</a:t>
            </a:r>
            <a:endParaRPr lang="en-US" sz="900" i="1" dirty="0">
              <a:solidFill>
                <a:srgbClr val="1C1C1C"/>
              </a:solidFill>
            </a:endParaRPr>
          </a:p>
        </p:txBody>
      </p:sp>
      <p:sp>
        <p:nvSpPr>
          <p:cNvPr id="30" name="Rectangle 29"/>
          <p:cNvSpPr/>
          <p:nvPr/>
        </p:nvSpPr>
        <p:spPr>
          <a:xfrm>
            <a:off x="4673870" y="2879475"/>
            <a:ext cx="1645920"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ADULTS WITH DISABILITIES</a:t>
            </a:r>
            <a:endParaRPr lang="en-US" sz="900" i="1" dirty="0">
              <a:solidFill>
                <a:srgbClr val="1C1C1C"/>
              </a:solidFill>
            </a:endParaRPr>
          </a:p>
        </p:txBody>
      </p:sp>
      <p:sp>
        <p:nvSpPr>
          <p:cNvPr id="31" name="Rectangle 30"/>
          <p:cNvSpPr/>
          <p:nvPr/>
        </p:nvSpPr>
        <p:spPr>
          <a:xfrm>
            <a:off x="4673870" y="3159253"/>
            <a:ext cx="1645920" cy="175433"/>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CHILDREN WITH DISABILITIES</a:t>
            </a:r>
            <a:endParaRPr lang="en-US" sz="900" b="1" dirty="0">
              <a:solidFill>
                <a:srgbClr val="1C1C1C"/>
              </a:solidFill>
            </a:endParaRPr>
          </a:p>
        </p:txBody>
      </p:sp>
      <p:sp>
        <p:nvSpPr>
          <p:cNvPr id="36" name="Rectangle 35"/>
          <p:cNvSpPr/>
          <p:nvPr/>
        </p:nvSpPr>
        <p:spPr>
          <a:xfrm>
            <a:off x="4673870" y="2486348"/>
            <a:ext cx="499856" cy="193096"/>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chemeClr val="bg1"/>
                </a:solidFill>
              </a:rPr>
              <a:t>SENIORS</a:t>
            </a:r>
            <a:endParaRPr lang="en-US" sz="900" i="1" dirty="0">
              <a:solidFill>
                <a:schemeClr val="bg1"/>
              </a:solidFill>
            </a:endParaRPr>
          </a:p>
        </p:txBody>
      </p:sp>
      <p:sp>
        <p:nvSpPr>
          <p:cNvPr id="32" name="TextBox 1"/>
          <p:cNvSpPr txBox="1"/>
          <p:nvPr/>
        </p:nvSpPr>
        <p:spPr>
          <a:xfrm>
            <a:off x="1298437" y="3050593"/>
            <a:ext cx="640080" cy="22856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1,398,835</a:t>
            </a:r>
            <a:endParaRPr lang="en-US" sz="1200" b="1" dirty="0"/>
          </a:p>
        </p:txBody>
      </p:sp>
      <p:sp>
        <p:nvSpPr>
          <p:cNvPr id="34" name="TextBox 1"/>
          <p:cNvSpPr txBox="1"/>
          <p:nvPr/>
        </p:nvSpPr>
        <p:spPr>
          <a:xfrm>
            <a:off x="3108166" y="2289281"/>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1,851,003</a:t>
            </a:r>
            <a:endParaRPr lang="en-US" sz="1200" b="1" dirty="0"/>
          </a:p>
        </p:txBody>
      </p:sp>
      <p:sp>
        <p:nvSpPr>
          <p:cNvPr id="35" name="TextBox 1"/>
          <p:cNvSpPr txBox="1"/>
          <p:nvPr/>
        </p:nvSpPr>
        <p:spPr>
          <a:xfrm>
            <a:off x="2230141" y="2514688"/>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1,720,251</a:t>
            </a:r>
            <a:endParaRPr lang="en-US" sz="1200" b="1" dirty="0"/>
          </a:p>
        </p:txBody>
      </p:sp>
      <p:sp>
        <p:nvSpPr>
          <p:cNvPr id="2" name="TextBox 1"/>
          <p:cNvSpPr txBox="1"/>
          <p:nvPr/>
        </p:nvSpPr>
        <p:spPr>
          <a:xfrm>
            <a:off x="1472421" y="3293946"/>
            <a:ext cx="407484" cy="246221"/>
          </a:xfrm>
          <a:prstGeom prst="rect">
            <a:avLst/>
          </a:prstGeom>
          <a:noFill/>
        </p:spPr>
        <p:txBody>
          <a:bodyPr wrap="none" rtlCol="0">
            <a:spAutoFit/>
          </a:bodyPr>
          <a:lstStyle/>
          <a:p>
            <a:r>
              <a:rPr lang="en-US" sz="1000" b="1" dirty="0" smtClean="0">
                <a:solidFill>
                  <a:schemeClr val="bg1"/>
                </a:solidFill>
                <a:latin typeface="+mn-lt"/>
              </a:rPr>
              <a:t>11%</a:t>
            </a:r>
            <a:endParaRPr lang="en-US" sz="1000" b="1" dirty="0">
              <a:solidFill>
                <a:schemeClr val="bg1"/>
              </a:solidFill>
              <a:latin typeface="+mn-lt"/>
            </a:endParaRPr>
          </a:p>
        </p:txBody>
      </p:sp>
      <p:sp>
        <p:nvSpPr>
          <p:cNvPr id="3" name="TextBox 2"/>
          <p:cNvSpPr txBox="1"/>
          <p:nvPr/>
        </p:nvSpPr>
        <p:spPr>
          <a:xfrm>
            <a:off x="4188514" y="2533150"/>
            <a:ext cx="343364" cy="246221"/>
          </a:xfrm>
          <a:prstGeom prst="rect">
            <a:avLst/>
          </a:prstGeom>
          <a:noFill/>
        </p:spPr>
        <p:txBody>
          <a:bodyPr wrap="none" rtlCol="0">
            <a:spAutoFit/>
          </a:bodyPr>
          <a:lstStyle/>
          <a:p>
            <a:r>
              <a:rPr lang="en-US" sz="1000" b="1" dirty="0" smtClean="0">
                <a:solidFill>
                  <a:schemeClr val="bg1"/>
                </a:solidFill>
                <a:latin typeface="+mn-lt"/>
              </a:rPr>
              <a:t>9%</a:t>
            </a:r>
            <a:endParaRPr lang="en-US" sz="1000" b="1" dirty="0">
              <a:solidFill>
                <a:schemeClr val="bg1"/>
              </a:solidFill>
              <a:latin typeface="+mn-lt"/>
            </a:endParaRPr>
          </a:p>
        </p:txBody>
      </p:sp>
    </p:spTree>
    <p:extLst>
      <p:ext uri="{BB962C8B-B14F-4D97-AF65-F5344CB8AC3E}">
        <p14:creationId xmlns:p14="http://schemas.microsoft.com/office/powerpoint/2010/main" val="738372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p:nvPr>
            <p:extLst>
              <p:ext uri="{D42A27DB-BD31-4B8C-83A1-F6EECF244321}">
                <p14:modId xmlns:p14="http://schemas.microsoft.com/office/powerpoint/2010/main" val="1244297475"/>
              </p:ext>
            </p:extLst>
          </p:nvPr>
        </p:nvGraphicFramePr>
        <p:xfrm>
          <a:off x="403112" y="1923793"/>
          <a:ext cx="6027738" cy="3923349"/>
        </p:xfrm>
        <a:graphic>
          <a:graphicData uri="http://schemas.openxmlformats.org/drawingml/2006/chart">
            <c:chart xmlns:c="http://schemas.openxmlformats.org/drawingml/2006/chart" xmlns:r="http://schemas.openxmlformats.org/officeDocument/2006/relationships" r:id="rId3"/>
          </a:graphicData>
        </a:graphic>
      </p:graphicFrame>
      <p:sp>
        <p:nvSpPr>
          <p:cNvPr id="33" name="Rectangle 32"/>
          <p:cNvSpPr/>
          <p:nvPr/>
        </p:nvSpPr>
        <p:spPr>
          <a:xfrm>
            <a:off x="5312079" y="3102717"/>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15,573</a:t>
            </a:r>
            <a:endParaRPr lang="en-US" sz="1000" i="1" dirty="0">
              <a:solidFill>
                <a:schemeClr val="tx1"/>
              </a:solidFill>
            </a:endParaRPr>
          </a:p>
        </p:txBody>
      </p:sp>
      <p:sp>
        <p:nvSpPr>
          <p:cNvPr id="35" name="Rectangle 34"/>
          <p:cNvSpPr/>
          <p:nvPr/>
        </p:nvSpPr>
        <p:spPr>
          <a:xfrm>
            <a:off x="5301346" y="3346591"/>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46,848</a:t>
            </a:r>
            <a:endParaRPr lang="en-US" sz="1000" b="1" dirty="0">
              <a:solidFill>
                <a:schemeClr val="tx1"/>
              </a:solidFill>
            </a:endParaRPr>
          </a:p>
        </p:txBody>
      </p:sp>
      <p:sp>
        <p:nvSpPr>
          <p:cNvPr id="61441" name="Title 1"/>
          <p:cNvSpPr>
            <a:spLocks noGrp="1"/>
          </p:cNvSpPr>
          <p:nvPr>
            <p:ph type="title"/>
          </p:nvPr>
        </p:nvSpPr>
        <p:spPr/>
        <p:txBody>
          <a:bodyPr/>
          <a:lstStyle/>
          <a:p>
            <a:r>
              <a:rPr lang="en-US" dirty="0" smtClean="0"/>
              <a:t>NEARLY 70 PERCENT OF MASSHEALTH</a:t>
            </a:r>
            <a:br>
              <a:rPr lang="en-US" dirty="0" smtClean="0"/>
            </a:br>
            <a:r>
              <a:rPr lang="en-US" dirty="0" smtClean="0"/>
              <a:t>MEMBERS ARE ENROLLED IN MANAGED CARE</a:t>
            </a:r>
          </a:p>
        </p:txBody>
      </p:sp>
      <p:sp>
        <p:nvSpPr>
          <p:cNvPr id="6" name="Text Box 11"/>
          <p:cNvSpPr txBox="1">
            <a:spLocks noChangeArrowheads="1"/>
          </p:cNvSpPr>
          <p:nvPr/>
        </p:nvSpPr>
        <p:spPr bwMode="auto">
          <a:xfrm>
            <a:off x="6635543" y="1696307"/>
            <a:ext cx="2057400" cy="4480560"/>
          </a:xfrm>
          <a:prstGeom prst="rect">
            <a:avLst/>
          </a:prstGeom>
          <a:noFill/>
          <a:ln w="3175">
            <a:solidFill>
              <a:schemeClr val="accent1">
                <a:lumMod val="60000"/>
                <a:lumOff val="40000"/>
              </a:schemeClr>
            </a:solidFill>
            <a:miter lim="800000"/>
            <a:headEnd/>
            <a:tailEnd/>
          </a:ln>
        </p:spPr>
        <p:txBody>
          <a:bodyPr tIns="91440" rIns="45720"/>
          <a:lstStyle>
            <a:defPPr>
              <a:defRPr lang="en-US"/>
            </a:defPPr>
            <a:lvl1pPr>
              <a:lnSpc>
                <a:spcPct val="105000"/>
              </a:lnSpc>
              <a:spcBef>
                <a:spcPts val="600"/>
              </a:spcBef>
              <a:buClr>
                <a:schemeClr val="tx2"/>
              </a:buClr>
              <a:defRPr sz="1050"/>
            </a:lvl1pPr>
          </a:lstStyle>
          <a:p>
            <a:r>
              <a:rPr lang="en-US" dirty="0"/>
              <a:t>For persons under age </a:t>
            </a:r>
            <a:r>
              <a:rPr lang="en-US" dirty="0" smtClean="0"/>
              <a:t>65 and who don’t have other insurance, MassHealth </a:t>
            </a:r>
            <a:r>
              <a:rPr lang="en-US" dirty="0"/>
              <a:t>offers two options for managed care: </a:t>
            </a:r>
            <a:r>
              <a:rPr lang="en-US" dirty="0" smtClean="0"/>
              <a:t>enrolling </a:t>
            </a:r>
            <a:r>
              <a:rPr lang="en-US" dirty="0"/>
              <a:t>in </a:t>
            </a:r>
            <a:r>
              <a:rPr lang="en-US" dirty="0" smtClean="0"/>
              <a:t>a private </a:t>
            </a:r>
            <a:r>
              <a:rPr lang="en-US" dirty="0"/>
              <a:t>managed care </a:t>
            </a:r>
            <a:r>
              <a:rPr lang="en-US" dirty="0" smtClean="0"/>
              <a:t>organization </a:t>
            </a:r>
            <a:r>
              <a:rPr lang="en-US" dirty="0"/>
              <a:t>(</a:t>
            </a:r>
            <a:r>
              <a:rPr lang="en-US" dirty="0" smtClean="0"/>
              <a:t>MCO) </a:t>
            </a:r>
            <a:r>
              <a:rPr lang="en-US" dirty="0"/>
              <a:t>or in the MassHealth-administered Primary Care Clinician (PCC) Plan.  </a:t>
            </a:r>
            <a:endParaRPr lang="en-US" dirty="0" smtClean="0"/>
          </a:p>
          <a:p>
            <a:r>
              <a:rPr lang="en-US" dirty="0" smtClean="0"/>
              <a:t>People with disabilities under </a:t>
            </a:r>
            <a:r>
              <a:rPr lang="en-US" dirty="0"/>
              <a:t>65 who </a:t>
            </a:r>
            <a:r>
              <a:rPr lang="en-US" dirty="0" smtClean="0"/>
              <a:t>have </a:t>
            </a:r>
            <a:r>
              <a:rPr lang="en-US" dirty="0"/>
              <a:t>for MassHealth and Medicare may </a:t>
            </a:r>
            <a:r>
              <a:rPr lang="en-US" dirty="0" smtClean="0"/>
              <a:t>enroll managed care via One Care. Seniors, most of whom also have Medicare coverage, may </a:t>
            </a:r>
            <a:r>
              <a:rPr lang="en-US" dirty="0"/>
              <a:t>enroll in managed care via Senior Care Options (SCO</a:t>
            </a:r>
            <a:r>
              <a:rPr lang="en-US" dirty="0" smtClean="0"/>
              <a:t>). </a:t>
            </a:r>
          </a:p>
          <a:p>
            <a:r>
              <a:rPr lang="en-US" dirty="0" smtClean="0"/>
              <a:t>New enrollees under the ACA, as well as those who had been in MassHealth Basic and Essential prior to 2014, are enrolled in a new managed care option called </a:t>
            </a:r>
            <a:r>
              <a:rPr lang="en-US" dirty="0" err="1" smtClean="0"/>
              <a:t>CarePlus</a:t>
            </a:r>
            <a:r>
              <a:rPr lang="en-US" dirty="0" smtClean="0"/>
              <a:t>. </a:t>
            </a:r>
            <a:r>
              <a:rPr lang="en-US" dirty="0" err="1" smtClean="0"/>
              <a:t>CarePlus</a:t>
            </a:r>
            <a:r>
              <a:rPr lang="en-US" dirty="0" smtClean="0"/>
              <a:t> members may either enroll </a:t>
            </a:r>
            <a:r>
              <a:rPr lang="en-US" dirty="0"/>
              <a:t>in the PCC </a:t>
            </a:r>
            <a:r>
              <a:rPr lang="en-US" dirty="0" smtClean="0"/>
              <a:t>Plan or an MCO (shown </a:t>
            </a:r>
            <a:r>
              <a:rPr lang="en-US" dirty="0"/>
              <a:t>here as “</a:t>
            </a:r>
            <a:r>
              <a:rPr lang="en-US" dirty="0" err="1"/>
              <a:t>CarePlus</a:t>
            </a:r>
            <a:r>
              <a:rPr lang="en-US" dirty="0"/>
              <a:t> </a:t>
            </a:r>
            <a:r>
              <a:rPr lang="en-US" dirty="0" smtClean="0"/>
              <a:t>MCO”).  </a:t>
            </a:r>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lgn="just">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MASSHEALTH </a:t>
            </a:r>
            <a:r>
              <a:rPr lang="en-US" sz="1000" b="1" dirty="0" smtClean="0">
                <a:solidFill>
                  <a:prstClr val="black"/>
                </a:solidFill>
                <a:latin typeface="+mn-lt"/>
                <a:cs typeface="+mn-cs"/>
              </a:rPr>
              <a:t>ENROLLMENT (1.85 million) </a:t>
            </a:r>
            <a:r>
              <a:rPr lang="en-US" sz="1000" b="1" dirty="0">
                <a:solidFill>
                  <a:prstClr val="black"/>
                </a:solidFill>
                <a:latin typeface="+mn-lt"/>
                <a:cs typeface="+mn-cs"/>
              </a:rPr>
              <a:t>BY </a:t>
            </a:r>
            <a:r>
              <a:rPr lang="en-US" sz="1000" b="1" dirty="0" smtClean="0">
                <a:solidFill>
                  <a:prstClr val="black"/>
                </a:solidFill>
                <a:latin typeface="+mn-lt"/>
                <a:cs typeface="+mn-cs"/>
              </a:rPr>
              <a:t>PAYOR </a:t>
            </a:r>
            <a:r>
              <a:rPr lang="en-US" sz="1000" b="1" dirty="0" smtClean="0">
                <a:solidFill>
                  <a:prstClr val="black"/>
                </a:solidFill>
                <a:latin typeface="+mn-lt"/>
                <a:cs typeface="+mn-cs"/>
              </a:rPr>
              <a:t>TYPE, MARCH 31, 2017</a:t>
            </a:r>
            <a:endParaRPr lang="en-US" sz="1000" b="1" dirty="0">
              <a:solidFill>
                <a:prstClr val="black"/>
              </a:solidFill>
              <a:latin typeface="+mn-lt"/>
              <a:cs typeface="+mn-cs"/>
            </a:endParaRPr>
          </a:p>
        </p:txBody>
      </p:sp>
      <p:grpSp>
        <p:nvGrpSpPr>
          <p:cNvPr id="4" name="Group 3"/>
          <p:cNvGrpSpPr/>
          <p:nvPr/>
        </p:nvGrpSpPr>
        <p:grpSpPr>
          <a:xfrm>
            <a:off x="455613" y="1711325"/>
            <a:ext cx="8229600" cy="4689475"/>
            <a:chOff x="455613" y="1711325"/>
            <a:chExt cx="8229600" cy="4689475"/>
          </a:xfrm>
        </p:grpSpPr>
        <p:sp>
          <p:nvSpPr>
            <p:cNvPr id="15"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16"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grpSp>
      <p:sp>
        <p:nvSpPr>
          <p:cNvPr id="22" name="Rectangle 21"/>
          <p:cNvSpPr/>
          <p:nvPr/>
        </p:nvSpPr>
        <p:spPr>
          <a:xfrm>
            <a:off x="6400800" y="1636776"/>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TextBox 6"/>
          <p:cNvSpPr txBox="1">
            <a:spLocks noChangeArrowheads="1"/>
          </p:cNvSpPr>
          <p:nvPr/>
        </p:nvSpPr>
        <p:spPr bwMode="auto">
          <a:xfrm>
            <a:off x="455613" y="5545991"/>
            <a:ext cx="6088062" cy="830997"/>
          </a:xfrm>
          <a:prstGeom prst="rect">
            <a:avLst/>
          </a:prstGeom>
          <a:noFill/>
          <a:ln w="9525">
            <a:noFill/>
            <a:miter lim="800000"/>
            <a:headEnd/>
            <a:tailEnd/>
          </a:ln>
        </p:spPr>
        <p:txBody>
          <a:bodyPr wrap="square" lIns="0" rIns="0" anchor="b">
            <a:spAutoFit/>
          </a:bodyPr>
          <a:lstStyle/>
          <a:p>
            <a:pPr eaLnBrk="0" hangingPunct="0"/>
            <a:r>
              <a:rPr lang="en-US" sz="700" dirty="0">
                <a:solidFill>
                  <a:srgbClr val="1C1C1C"/>
                </a:solidFill>
              </a:rPr>
              <a:t>NOTE: </a:t>
            </a:r>
            <a:r>
              <a:rPr lang="en-US" sz="800" dirty="0" smtClean="0">
                <a:solidFill>
                  <a:srgbClr val="1C1C1C"/>
                </a:solidFill>
              </a:rPr>
              <a:t>“PACE” is the Program of All-inclusive Care for the Elderly and is an integrated care program for persons age 55 and older who are clinically eligible for nursing facility level of care but who are able to remain in the community as a result of the PACE program extra services and care planning. </a:t>
            </a:r>
            <a:r>
              <a:rPr lang="en-US" sz="800" dirty="0" smtClean="0">
                <a:solidFill>
                  <a:srgbClr val="000000"/>
                </a:solidFill>
                <a:ea typeface="ＭＳ Ｐゴシック"/>
                <a:cs typeface="ＭＳ Ｐゴシック"/>
              </a:rPr>
              <a:t>Those in fee-for-service (FFS) include seniors not enrolled in SCO, people with other coverage as primary (e.g., Medicare or employer-sponsored insurance) and people who live in an institution. For some with other insurance, MassHealth helps pay the premium; these are referred to as “Premium Assistance.” MassHealth </a:t>
            </a:r>
            <a:r>
              <a:rPr lang="en-US" sz="800" dirty="0">
                <a:solidFill>
                  <a:srgbClr val="000000"/>
                </a:solidFill>
                <a:ea typeface="ＭＳ Ｐゴシック"/>
                <a:cs typeface="ＭＳ Ｐゴシック"/>
              </a:rPr>
              <a:t>Limited provides coverage for emergency medical services for </a:t>
            </a:r>
            <a:r>
              <a:rPr lang="en-US" sz="800" dirty="0" smtClean="0">
                <a:solidFill>
                  <a:srgbClr val="000000"/>
                </a:solidFill>
                <a:ea typeface="ＭＳ Ｐゴシック"/>
                <a:cs typeface="ＭＳ Ｐゴシック"/>
              </a:rPr>
              <a:t>148,968 undocumented </a:t>
            </a:r>
            <a:r>
              <a:rPr lang="en-US" sz="800" dirty="0">
                <a:solidFill>
                  <a:srgbClr val="000000"/>
                </a:solidFill>
                <a:ea typeface="ＭＳ Ｐゴシック"/>
                <a:cs typeface="ＭＳ Ｐゴシック"/>
              </a:rPr>
              <a:t>non-citizens</a:t>
            </a:r>
            <a:r>
              <a:rPr lang="en-US" sz="800" dirty="0" smtClean="0">
                <a:solidFill>
                  <a:srgbClr val="000000"/>
                </a:solidFill>
                <a:ea typeface="ＭＳ Ｐゴシック"/>
                <a:cs typeface="ＭＳ Ｐゴシック"/>
              </a:rPr>
              <a:t>. </a:t>
            </a:r>
            <a:endParaRPr lang="en-US" sz="800" dirty="0">
              <a:solidFill>
                <a:srgbClr val="000000"/>
              </a:solidFill>
              <a:ea typeface="ＭＳ Ｐゴシック"/>
              <a:cs typeface="ＭＳ Ｐゴシック"/>
            </a:endParaRPr>
          </a:p>
          <a:p>
            <a:pPr eaLnBrk="0" hangingPunct="0"/>
            <a:r>
              <a:rPr lang="en-US" sz="600" dirty="0" smtClean="0">
                <a:solidFill>
                  <a:srgbClr val="1C1C1C"/>
                </a:solidFill>
              </a:rPr>
              <a:t>SOURCE</a:t>
            </a:r>
            <a:r>
              <a:rPr lang="en-US" sz="600" dirty="0">
                <a:solidFill>
                  <a:srgbClr val="000000"/>
                </a:solidFill>
                <a:ea typeface="ＭＳ Ｐゴシック"/>
                <a:cs typeface="ＭＳ Ｐゴシック"/>
              </a:rPr>
              <a:t>: </a:t>
            </a:r>
            <a:r>
              <a:rPr lang="en-US" sz="800" dirty="0" smtClean="0">
                <a:solidFill>
                  <a:srgbClr val="000000"/>
                </a:solidFill>
                <a:ea typeface="ＭＳ Ｐゴシック"/>
                <a:cs typeface="ＭＳ Ｐゴシック"/>
              </a:rPr>
              <a:t>MassHealth March 2017 Snapshot Report</a:t>
            </a:r>
          </a:p>
        </p:txBody>
      </p:sp>
      <p:grpSp>
        <p:nvGrpSpPr>
          <p:cNvPr id="2" name="Group 1"/>
          <p:cNvGrpSpPr/>
          <p:nvPr/>
        </p:nvGrpSpPr>
        <p:grpSpPr>
          <a:xfrm>
            <a:off x="4790667" y="2788820"/>
            <a:ext cx="1511450" cy="221599"/>
            <a:chOff x="4772025" y="3430372"/>
            <a:chExt cx="1511450" cy="221599"/>
          </a:xfrm>
        </p:grpSpPr>
        <p:sp>
          <p:nvSpPr>
            <p:cNvPr id="27" name="Rectangle 26"/>
            <p:cNvSpPr/>
            <p:nvPr/>
          </p:nvSpPr>
          <p:spPr>
            <a:xfrm>
              <a:off x="5381625" y="3453455"/>
              <a:ext cx="901850" cy="175433"/>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900" b="1" dirty="0">
                  <a:solidFill>
                    <a:schemeClr val="tx1"/>
                  </a:solidFill>
                </a:rPr>
                <a:t>CAREPLUS  MCO </a:t>
              </a:r>
              <a:endParaRPr lang="en-US" sz="900" i="1" dirty="0">
                <a:solidFill>
                  <a:schemeClr val="tx1"/>
                </a:solidFill>
              </a:endParaRPr>
            </a:p>
          </p:txBody>
        </p:sp>
        <p:sp>
          <p:nvSpPr>
            <p:cNvPr id="32" name="Rectangle 31"/>
            <p:cNvSpPr/>
            <p:nvPr/>
          </p:nvSpPr>
          <p:spPr>
            <a:xfrm>
              <a:off x="4772025" y="3430372"/>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1200" i="1" dirty="0" smtClean="0">
                  <a:solidFill>
                    <a:schemeClr val="tx1"/>
                  </a:solidFill>
                </a:rPr>
                <a:t>233,715</a:t>
              </a:r>
              <a:endParaRPr lang="en-US" sz="1200" i="1" dirty="0">
                <a:solidFill>
                  <a:schemeClr val="tx1"/>
                </a:solidFill>
              </a:endParaRPr>
            </a:p>
          </p:txBody>
        </p:sp>
      </p:grpSp>
      <p:sp>
        <p:nvSpPr>
          <p:cNvPr id="28" name="Rectangle 27"/>
          <p:cNvSpPr/>
          <p:nvPr/>
        </p:nvSpPr>
        <p:spPr>
          <a:xfrm>
            <a:off x="5824887" y="3133048"/>
            <a:ext cx="581248"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900" b="1" dirty="0">
                <a:solidFill>
                  <a:srgbClr val="1C1C1C"/>
                </a:solidFill>
              </a:rPr>
              <a:t>ONE CARE</a:t>
            </a:r>
          </a:p>
        </p:txBody>
      </p:sp>
      <p:grpSp>
        <p:nvGrpSpPr>
          <p:cNvPr id="5" name="Group 4"/>
          <p:cNvGrpSpPr/>
          <p:nvPr/>
        </p:nvGrpSpPr>
        <p:grpSpPr>
          <a:xfrm>
            <a:off x="4915579" y="4670264"/>
            <a:ext cx="1190849" cy="221599"/>
            <a:chOff x="4663986" y="4823273"/>
            <a:chExt cx="1190849" cy="221599"/>
          </a:xfrm>
        </p:grpSpPr>
        <p:sp>
          <p:nvSpPr>
            <p:cNvPr id="29" name="Rectangle 28"/>
            <p:cNvSpPr/>
            <p:nvPr/>
          </p:nvSpPr>
          <p:spPr>
            <a:xfrm>
              <a:off x="5273586" y="4846356"/>
              <a:ext cx="581249" cy="175433"/>
            </a:xfrm>
            <a:prstGeom prst="rect">
              <a:avLst/>
            </a:prstGeom>
            <a:solidFill>
              <a:srgbClr val="BFBFBF"/>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900" b="1" dirty="0">
                  <a:solidFill>
                    <a:schemeClr val="tx1"/>
                  </a:solidFill>
                </a:rPr>
                <a:t>PCC PLAN </a:t>
              </a:r>
              <a:endParaRPr lang="en-US" sz="900" i="1" dirty="0">
                <a:solidFill>
                  <a:schemeClr val="tx1"/>
                </a:solidFill>
              </a:endParaRPr>
            </a:p>
          </p:txBody>
        </p:sp>
        <p:sp>
          <p:nvSpPr>
            <p:cNvPr id="34" name="Rectangle 33"/>
            <p:cNvSpPr/>
            <p:nvPr/>
          </p:nvSpPr>
          <p:spPr>
            <a:xfrm>
              <a:off x="4663986" y="482327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396,814</a:t>
              </a:r>
              <a:endParaRPr lang="en-US" sz="1200" i="1" dirty="0">
                <a:solidFill>
                  <a:schemeClr val="tx1"/>
                </a:solidFill>
              </a:endParaRPr>
            </a:p>
          </p:txBody>
        </p:sp>
      </p:grpSp>
      <p:sp>
        <p:nvSpPr>
          <p:cNvPr id="30" name="Rectangle 29"/>
          <p:cNvSpPr/>
          <p:nvPr/>
        </p:nvSpPr>
        <p:spPr>
          <a:xfrm>
            <a:off x="5858525" y="3384523"/>
            <a:ext cx="311944"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900" b="1" dirty="0">
                <a:solidFill>
                  <a:srgbClr val="1C1C1C"/>
                </a:solidFill>
              </a:rPr>
              <a:t>SCO </a:t>
            </a:r>
          </a:p>
        </p:txBody>
      </p:sp>
      <p:grpSp>
        <p:nvGrpSpPr>
          <p:cNvPr id="36" name="Group 35"/>
          <p:cNvGrpSpPr/>
          <p:nvPr/>
        </p:nvGrpSpPr>
        <p:grpSpPr>
          <a:xfrm>
            <a:off x="455613" y="4829882"/>
            <a:ext cx="1457155" cy="452432"/>
            <a:chOff x="4520302" y="3058232"/>
            <a:chExt cx="1457155" cy="452432"/>
          </a:xfrm>
        </p:grpSpPr>
        <p:sp>
          <p:nvSpPr>
            <p:cNvPr id="37" name="Rectangle 36"/>
            <p:cNvSpPr/>
            <p:nvPr/>
          </p:nvSpPr>
          <p:spPr>
            <a:xfrm>
              <a:off x="4520302" y="3058232"/>
              <a:ext cx="815287" cy="452432"/>
            </a:xfrm>
            <a:prstGeom prst="rect">
              <a:avLst/>
            </a:prstGeom>
            <a:solidFill>
              <a:schemeClr val="accent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ctr">
                <a:defRPr/>
              </a:pPr>
              <a:r>
                <a:rPr lang="en-US" sz="900" b="1" dirty="0">
                  <a:solidFill>
                    <a:schemeClr val="tx1"/>
                  </a:solidFill>
                </a:rPr>
                <a:t>FFS, </a:t>
              </a:r>
              <a:r>
                <a:rPr lang="en-US" sz="900" b="1" dirty="0" smtClean="0">
                  <a:solidFill>
                    <a:schemeClr val="tx1"/>
                  </a:solidFill>
                </a:rPr>
                <a:t>PREMIUM</a:t>
              </a:r>
              <a:br>
                <a:rPr lang="en-US" sz="900" b="1" dirty="0" smtClean="0">
                  <a:solidFill>
                    <a:schemeClr val="tx1"/>
                  </a:solidFill>
                </a:rPr>
              </a:br>
              <a:r>
                <a:rPr lang="en-US" sz="900" b="1" dirty="0" smtClean="0">
                  <a:solidFill>
                    <a:schemeClr val="tx1"/>
                  </a:solidFill>
                </a:rPr>
                <a:t>ASSISTANCE</a:t>
              </a:r>
              <a:br>
                <a:rPr lang="en-US" sz="900" b="1" dirty="0" smtClean="0">
                  <a:solidFill>
                    <a:schemeClr val="tx1"/>
                  </a:solidFill>
                </a:rPr>
              </a:br>
              <a:r>
                <a:rPr lang="en-US" sz="900" b="1" dirty="0" smtClean="0">
                  <a:solidFill>
                    <a:schemeClr val="tx1"/>
                  </a:solidFill>
                </a:rPr>
                <a:t>AND </a:t>
              </a:r>
              <a:r>
                <a:rPr lang="en-US" sz="900" b="1" dirty="0">
                  <a:solidFill>
                    <a:schemeClr val="tx1"/>
                  </a:solidFill>
                </a:rPr>
                <a:t>LIMITED* </a:t>
              </a:r>
            </a:p>
          </p:txBody>
        </p:sp>
        <p:sp>
          <p:nvSpPr>
            <p:cNvPr id="38" name="Rectangle 37"/>
            <p:cNvSpPr/>
            <p:nvPr/>
          </p:nvSpPr>
          <p:spPr>
            <a:xfrm>
              <a:off x="5375369" y="317619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578,472</a:t>
              </a:r>
              <a:endParaRPr lang="en-US" sz="1200" i="1" dirty="0">
                <a:solidFill>
                  <a:schemeClr val="tx1"/>
                </a:solidFill>
              </a:endParaRPr>
            </a:p>
          </p:txBody>
        </p:sp>
      </p:grpSp>
      <p:grpSp>
        <p:nvGrpSpPr>
          <p:cNvPr id="39" name="Group 38"/>
          <p:cNvGrpSpPr/>
          <p:nvPr/>
        </p:nvGrpSpPr>
        <p:grpSpPr>
          <a:xfrm>
            <a:off x="940785" y="2671716"/>
            <a:ext cx="973563" cy="221599"/>
            <a:chOff x="3130461" y="2633268"/>
            <a:chExt cx="973563" cy="221599"/>
          </a:xfrm>
        </p:grpSpPr>
        <p:sp>
          <p:nvSpPr>
            <p:cNvPr id="40" name="Rectangle 39"/>
            <p:cNvSpPr/>
            <p:nvPr/>
          </p:nvSpPr>
          <p:spPr>
            <a:xfrm>
              <a:off x="3130461" y="2656351"/>
              <a:ext cx="332783"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900" b="1" dirty="0" smtClean="0">
                  <a:solidFill>
                    <a:schemeClr val="bg1"/>
                  </a:solidFill>
                </a:rPr>
                <a:t>MCO</a:t>
              </a:r>
              <a:endParaRPr lang="en-US" sz="900" i="1" dirty="0">
                <a:solidFill>
                  <a:schemeClr val="bg1"/>
                </a:solidFill>
              </a:endParaRPr>
            </a:p>
          </p:txBody>
        </p:sp>
        <p:sp>
          <p:nvSpPr>
            <p:cNvPr id="41" name="Rectangle 40"/>
            <p:cNvSpPr/>
            <p:nvPr/>
          </p:nvSpPr>
          <p:spPr>
            <a:xfrm>
              <a:off x="3501936" y="2633268"/>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578,216</a:t>
              </a:r>
              <a:endParaRPr lang="en-US" sz="1200" i="1" dirty="0">
                <a:solidFill>
                  <a:schemeClr val="tx1"/>
                </a:solidFill>
              </a:endParaRPr>
            </a:p>
          </p:txBody>
        </p:sp>
      </p:grpSp>
      <p:sp>
        <p:nvSpPr>
          <p:cNvPr id="3" name="TextBox 2"/>
          <p:cNvSpPr txBox="1"/>
          <p:nvPr/>
        </p:nvSpPr>
        <p:spPr>
          <a:xfrm>
            <a:off x="2310805" y="2867491"/>
            <a:ext cx="495649" cy="307777"/>
          </a:xfrm>
          <a:prstGeom prst="rect">
            <a:avLst/>
          </a:prstGeom>
          <a:noFill/>
        </p:spPr>
        <p:txBody>
          <a:bodyPr wrap="none" rtlCol="0">
            <a:spAutoFit/>
          </a:bodyPr>
          <a:lstStyle/>
          <a:p>
            <a:r>
              <a:rPr lang="en-US" sz="1400" dirty="0" smtClean="0">
                <a:solidFill>
                  <a:schemeClr val="bg1"/>
                </a:solidFill>
              </a:rPr>
              <a:t>31%</a:t>
            </a:r>
            <a:endParaRPr lang="en-US" sz="1400" dirty="0">
              <a:solidFill>
                <a:schemeClr val="bg1"/>
              </a:solidFill>
            </a:endParaRPr>
          </a:p>
        </p:txBody>
      </p:sp>
      <p:sp>
        <p:nvSpPr>
          <p:cNvPr id="8" name="TextBox 7"/>
          <p:cNvSpPr txBox="1"/>
          <p:nvPr/>
        </p:nvSpPr>
        <p:spPr>
          <a:xfrm>
            <a:off x="2174789" y="4829882"/>
            <a:ext cx="495649" cy="307777"/>
          </a:xfrm>
          <a:prstGeom prst="rect">
            <a:avLst/>
          </a:prstGeom>
          <a:noFill/>
        </p:spPr>
        <p:txBody>
          <a:bodyPr wrap="none" rtlCol="0">
            <a:spAutoFit/>
          </a:bodyPr>
          <a:lstStyle/>
          <a:p>
            <a:r>
              <a:rPr lang="en-US" sz="1400" dirty="0" smtClean="0">
                <a:solidFill>
                  <a:schemeClr val="bg1"/>
                </a:solidFill>
              </a:rPr>
              <a:t>31%</a:t>
            </a:r>
            <a:endParaRPr lang="en-US" sz="1400" dirty="0">
              <a:solidFill>
                <a:schemeClr val="bg1"/>
              </a:solidFill>
            </a:endParaRPr>
          </a:p>
        </p:txBody>
      </p:sp>
      <p:sp>
        <p:nvSpPr>
          <p:cNvPr id="9" name="TextBox 8"/>
          <p:cNvSpPr txBox="1"/>
          <p:nvPr/>
        </p:nvSpPr>
        <p:spPr>
          <a:xfrm>
            <a:off x="4201297" y="3036768"/>
            <a:ext cx="495649" cy="307777"/>
          </a:xfrm>
          <a:prstGeom prst="rect">
            <a:avLst/>
          </a:prstGeom>
          <a:noFill/>
        </p:spPr>
        <p:txBody>
          <a:bodyPr wrap="none" rtlCol="0">
            <a:spAutoFit/>
          </a:bodyPr>
          <a:lstStyle/>
          <a:p>
            <a:r>
              <a:rPr lang="en-US" sz="1400" dirty="0" smtClean="0">
                <a:solidFill>
                  <a:schemeClr val="bg1"/>
                </a:solidFill>
              </a:rPr>
              <a:t>13%</a:t>
            </a:r>
            <a:endParaRPr lang="en-US" sz="1400" dirty="0">
              <a:solidFill>
                <a:schemeClr val="bg1"/>
              </a:solidFill>
            </a:endParaRPr>
          </a:p>
        </p:txBody>
      </p:sp>
      <p:sp>
        <p:nvSpPr>
          <p:cNvPr id="10" name="TextBox 9"/>
          <p:cNvSpPr txBox="1"/>
          <p:nvPr/>
        </p:nvSpPr>
        <p:spPr>
          <a:xfrm>
            <a:off x="4219747" y="4670264"/>
            <a:ext cx="495649" cy="307777"/>
          </a:xfrm>
          <a:prstGeom prst="rect">
            <a:avLst/>
          </a:prstGeom>
          <a:noFill/>
        </p:spPr>
        <p:txBody>
          <a:bodyPr wrap="none" rtlCol="0">
            <a:spAutoFit/>
          </a:bodyPr>
          <a:lstStyle/>
          <a:p>
            <a:r>
              <a:rPr lang="en-US" sz="1400" dirty="0" smtClean="0">
                <a:solidFill>
                  <a:schemeClr val="bg1"/>
                </a:solidFill>
              </a:rPr>
              <a:t>21%</a:t>
            </a:r>
            <a:endParaRPr lang="en-US" sz="1400" dirty="0">
              <a:solidFill>
                <a:schemeClr val="bg1"/>
              </a:solidFill>
            </a:endParaRPr>
          </a:p>
        </p:txBody>
      </p:sp>
      <p:sp>
        <p:nvSpPr>
          <p:cNvPr id="11" name="TextBox 10"/>
          <p:cNvSpPr txBox="1"/>
          <p:nvPr/>
        </p:nvSpPr>
        <p:spPr>
          <a:xfrm>
            <a:off x="4964034" y="3083427"/>
            <a:ext cx="373820" cy="276999"/>
          </a:xfrm>
          <a:prstGeom prst="rect">
            <a:avLst/>
          </a:prstGeom>
          <a:noFill/>
        </p:spPr>
        <p:txBody>
          <a:bodyPr wrap="none" rtlCol="0">
            <a:spAutoFit/>
          </a:bodyPr>
          <a:lstStyle/>
          <a:p>
            <a:r>
              <a:rPr lang="en-US" sz="1200" dirty="0" smtClean="0"/>
              <a:t>1%</a:t>
            </a:r>
            <a:endParaRPr lang="en-US" sz="1200" dirty="0"/>
          </a:p>
        </p:txBody>
      </p:sp>
      <p:sp>
        <p:nvSpPr>
          <p:cNvPr id="12" name="TextBox 11"/>
          <p:cNvSpPr txBox="1"/>
          <p:nvPr/>
        </p:nvSpPr>
        <p:spPr>
          <a:xfrm>
            <a:off x="5018935" y="3328054"/>
            <a:ext cx="373820" cy="276999"/>
          </a:xfrm>
          <a:prstGeom prst="rect">
            <a:avLst/>
          </a:prstGeom>
          <a:noFill/>
        </p:spPr>
        <p:txBody>
          <a:bodyPr wrap="none" rtlCol="0">
            <a:spAutoFit/>
          </a:bodyPr>
          <a:lstStyle/>
          <a:p>
            <a:r>
              <a:rPr lang="en-US" sz="1200" dirty="0"/>
              <a:t>3</a:t>
            </a:r>
            <a:r>
              <a:rPr lang="en-US" sz="1200" dirty="0" smtClean="0"/>
              <a:t>%</a:t>
            </a:r>
            <a:endParaRPr lang="en-US" sz="1200" dirty="0"/>
          </a:p>
        </p:txBody>
      </p:sp>
      <p:sp>
        <p:nvSpPr>
          <p:cNvPr id="13" name="TextBox 12"/>
          <p:cNvSpPr txBox="1"/>
          <p:nvPr/>
        </p:nvSpPr>
        <p:spPr>
          <a:xfrm>
            <a:off x="5046461" y="3539152"/>
            <a:ext cx="838691" cy="276999"/>
          </a:xfrm>
          <a:prstGeom prst="rect">
            <a:avLst/>
          </a:prstGeom>
          <a:noFill/>
        </p:spPr>
        <p:txBody>
          <a:bodyPr wrap="none" rtlCol="0">
            <a:spAutoFit/>
          </a:bodyPr>
          <a:lstStyle/>
          <a:p>
            <a:r>
              <a:rPr lang="en-US" sz="1200" dirty="0" smtClean="0"/>
              <a:t>&lt;1% </a:t>
            </a:r>
            <a:r>
              <a:rPr lang="en-US" sz="1200" i="1" dirty="0" smtClean="0"/>
              <a:t>4,218</a:t>
            </a:r>
            <a:endParaRPr lang="en-US" sz="1050" b="1" dirty="0"/>
          </a:p>
        </p:txBody>
      </p:sp>
      <p:sp>
        <p:nvSpPr>
          <p:cNvPr id="14" name="TextBox 13"/>
          <p:cNvSpPr txBox="1"/>
          <p:nvPr/>
        </p:nvSpPr>
        <p:spPr>
          <a:xfrm>
            <a:off x="5867203" y="3680172"/>
            <a:ext cx="434914" cy="230832"/>
          </a:xfrm>
          <a:prstGeom prst="rect">
            <a:avLst/>
          </a:prstGeom>
          <a:solidFill>
            <a:srgbClr val="BFBFBF"/>
          </a:solidFill>
        </p:spPr>
        <p:txBody>
          <a:bodyPr wrap="square" rtlCol="0">
            <a:spAutoFit/>
          </a:bodyPr>
          <a:lstStyle/>
          <a:p>
            <a:r>
              <a:rPr lang="en-US" sz="900" b="1" dirty="0" smtClean="0"/>
              <a:t>PACE</a:t>
            </a:r>
            <a:endParaRPr lang="en-US" sz="900" b="1" dirty="0"/>
          </a:p>
        </p:txBody>
      </p:sp>
    </p:spTree>
    <p:extLst>
      <p:ext uri="{BB962C8B-B14F-4D97-AF65-F5344CB8AC3E}">
        <p14:creationId xmlns:p14="http://schemas.microsoft.com/office/powerpoint/2010/main" val="15556581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7b132a8d35dd0abe13258ea26f0cfd037292fb"/>
  <p:tag name="ISPRING_RESOURCE_PATHS_HASH_2" val="59aea9d5c436bfa5bf5681d8d63db7fdf347889"/>
</p:tagLst>
</file>

<file path=ppt/theme/theme1.xml><?xml version="1.0" encoding="utf-8"?>
<a:theme xmlns:a="http://schemas.openxmlformats.org/drawingml/2006/main" name="1-INTRODUCTION">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ELIGIBILITY">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SPENDING">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COST DRIVERS">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CONCLUSIONS">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54065</TotalTime>
  <Words>690</Words>
  <Application>Microsoft Office PowerPoint</Application>
  <PresentationFormat>On-screen Show (4:3)</PresentationFormat>
  <Paragraphs>82</Paragraphs>
  <Slides>4</Slides>
  <Notes>3</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4</vt:i4>
      </vt:variant>
    </vt:vector>
  </HeadingPairs>
  <TitlesOfParts>
    <vt:vector size="13" baseType="lpstr">
      <vt:lpstr>ＭＳ Ｐゴシック</vt:lpstr>
      <vt:lpstr>Arial</vt:lpstr>
      <vt:lpstr>Calibri</vt:lpstr>
      <vt:lpstr>Wingdings</vt:lpstr>
      <vt:lpstr>1-INTRODUCTION</vt:lpstr>
      <vt:lpstr>2-ELIGIBILITY</vt:lpstr>
      <vt:lpstr>3-SPENDING</vt:lpstr>
      <vt:lpstr>4-COST DRIVERS</vt:lpstr>
      <vt:lpstr>5-CONCLUSIONS</vt:lpstr>
      <vt:lpstr>MASSHEALTH: THE BASICS  enrollment update  as of march 2017 </vt:lpstr>
      <vt:lpstr>MASSHEALTH ENROLLMENT AS OF MARCH 2017</vt:lpstr>
      <vt:lpstr>ACA IMPLEMENTATION HAS DRIVEN  RECENT MASSHEALTH ENROLLMENT GROWTH</vt:lpstr>
      <vt:lpstr>NEARLY 70 PERCENT OF MASSHEALTH MEMBERS ARE ENROLLED IN MANAGED CARE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Madolyn Allison</dc:creator>
  <cp:lastModifiedBy>Gottsegen, Jessica</cp:lastModifiedBy>
  <cp:revision>1296</cp:revision>
  <cp:lastPrinted>2016-11-21T20:41:18Z</cp:lastPrinted>
  <dcterms:created xsi:type="dcterms:W3CDTF">2010-12-20T05:21:32Z</dcterms:created>
  <dcterms:modified xsi:type="dcterms:W3CDTF">2017-06-12T21:01:13Z</dcterms:modified>
</cp:coreProperties>
</file>