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charts/chart5.xml" ContentType="application/vnd.openxmlformats-officedocument.drawingml.chart+xml"/>
  <Override PartName="/ppt/notesSlides/notesSlide13.xml" ContentType="application/vnd.openxmlformats-officedocument.presentationml.notesSlide+xml"/>
  <Override PartName="/ppt/charts/chart6.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7.xml" ContentType="application/vnd.openxmlformats-officedocument.drawingml.chart+xml"/>
  <Override PartName="/ppt/notesSlides/notesSlide16.xml" ContentType="application/vnd.openxmlformats-officedocument.presentationml.notesSlide+xml"/>
  <Override PartName="/ppt/charts/chart8.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9.xml" ContentType="application/vnd.openxmlformats-officedocument.drawingml.chart+xml"/>
  <Override PartName="/ppt/notesSlides/notesSlide19.xml" ContentType="application/vnd.openxmlformats-officedocument.presentationml.notesSlide+xml"/>
  <Override PartName="/ppt/charts/chart10.xml" ContentType="application/vnd.openxmlformats-officedocument.drawingml.chart+xml"/>
  <Override PartName="/ppt/drawings/drawing1.xml" ContentType="application/vnd.openxmlformats-officedocument.drawingml.chartshapes+xml"/>
  <Override PartName="/ppt/charts/chart11.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notesSlides/notesSlide20.xml" ContentType="application/vnd.openxmlformats-officedocument.presentationml.notesSlide+xml"/>
  <Override PartName="/ppt/charts/chart12.xml" ContentType="application/vnd.openxmlformats-officedocument.drawingml.chart+xml"/>
  <Override PartName="/ppt/notesSlides/notesSlide21.xml" ContentType="application/vnd.openxmlformats-officedocument.presentationml.notesSlide+xml"/>
  <Override PartName="/ppt/charts/chart13.xml" ContentType="application/vnd.openxmlformats-officedocument.drawingml.chart+xml"/>
  <Override PartName="/ppt/notesSlides/notesSlide22.xml" ContentType="application/vnd.openxmlformats-officedocument.presentationml.notesSlide+xml"/>
  <Override PartName="/ppt/charts/chart14.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5.xml" ContentType="application/vnd.openxmlformats-officedocument.drawingml.chart+xml"/>
  <Override PartName="/ppt/notesSlides/notesSlide26.xml" ContentType="application/vnd.openxmlformats-officedocument.presentationml.notesSlide+xml"/>
  <Override PartName="/ppt/charts/chart16.xml" ContentType="application/vnd.openxmlformats-officedocument.drawingml.chart+xml"/>
  <Override PartName="/ppt/notesSlides/notesSlide27.xml" ContentType="application/vnd.openxmlformats-officedocument.presentationml.notesSlide+xml"/>
  <Override PartName="/ppt/charts/chart17.xml" ContentType="application/vnd.openxmlformats-officedocument.drawingml.chart+xml"/>
  <Override PartName="/ppt/notesSlides/notesSlide28.xml" ContentType="application/vnd.openxmlformats-officedocument.presentationml.notesSlide+xml"/>
  <Override PartName="/ppt/charts/chart18.xml" ContentType="application/vnd.openxmlformats-officedocument.drawingml.chart+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9.xml" ContentType="application/vnd.openxmlformats-officedocument.drawingml.chart+xml"/>
  <Override PartName="/ppt/notesSlides/notesSlide31.xml" ContentType="application/vnd.openxmlformats-officedocument.presentationml.notesSlide+xml"/>
  <Override PartName="/ppt/charts/chart20.xml" ContentType="application/vnd.openxmlformats-officedocument.drawingml.chart+xml"/>
  <Override PartName="/ppt/notesSlides/notesSlide32.xml" ContentType="application/vnd.openxmlformats-officedocument.presentationml.notesSlide+xml"/>
  <Override PartName="/ppt/charts/chart21.xml" ContentType="application/vnd.openxmlformats-officedocument.drawingml.chart+xml"/>
  <Override PartName="/ppt/notesSlides/notesSlide33.xml" ContentType="application/vnd.openxmlformats-officedocument.presentationml.notesSlide+xml"/>
  <Override PartName="/ppt/charts/chart22.xml" ContentType="application/vnd.openxmlformats-officedocument.drawingml.chart+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23.xml" ContentType="application/vnd.openxmlformats-officedocument.drawingml.chart+xml"/>
  <Override PartName="/ppt/notesSlides/notesSlide37.xml" ContentType="application/vnd.openxmlformats-officedocument.presentationml.notesSlide+xml"/>
  <Override PartName="/ppt/charts/chart24.xml" ContentType="application/vnd.openxmlformats-officedocument.drawingml.chart+xml"/>
  <Override PartName="/ppt/notesSlides/notesSlide38.xml" ContentType="application/vnd.openxmlformats-officedocument.presentationml.notesSlide+xml"/>
  <Override PartName="/ppt/charts/chart25.xml" ContentType="application/vnd.openxmlformats-officedocument.drawingml.chart+xml"/>
  <Override PartName="/ppt/drawings/drawing3.xml" ContentType="application/vnd.openxmlformats-officedocument.drawingml.chartshapes+xml"/>
  <Override PartName="/ppt/notesSlides/notesSlide39.xml" ContentType="application/vnd.openxmlformats-officedocument.presentationml.notesSlide+xml"/>
  <Override PartName="/ppt/charts/chart26.xml" ContentType="application/vnd.openxmlformats-officedocument.drawingml.chart+xml"/>
  <Override PartName="/ppt/notesSlides/notesSlide40.xml" ContentType="application/vnd.openxmlformats-officedocument.presentationml.notesSlide+xml"/>
  <Override PartName="/ppt/charts/chart2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Lst>
  <p:notesMasterIdLst>
    <p:notesMasterId r:id="rId49"/>
  </p:notesMasterIdLst>
  <p:sldIdLst>
    <p:sldId id="336" r:id="rId9"/>
    <p:sldId id="342" r:id="rId10"/>
    <p:sldId id="271" r:id="rId11"/>
    <p:sldId id="341" r:id="rId12"/>
    <p:sldId id="256" r:id="rId13"/>
    <p:sldId id="333" r:id="rId14"/>
    <p:sldId id="264" r:id="rId15"/>
    <p:sldId id="337" r:id="rId16"/>
    <p:sldId id="338" r:id="rId17"/>
    <p:sldId id="331" r:id="rId18"/>
    <p:sldId id="276" r:id="rId19"/>
    <p:sldId id="277" r:id="rId20"/>
    <p:sldId id="278" r:id="rId21"/>
    <p:sldId id="293" r:id="rId22"/>
    <p:sldId id="297" r:id="rId23"/>
    <p:sldId id="298" r:id="rId24"/>
    <p:sldId id="280" r:id="rId25"/>
    <p:sldId id="288" r:id="rId26"/>
    <p:sldId id="289" r:id="rId27"/>
    <p:sldId id="290" r:id="rId28"/>
    <p:sldId id="343" r:id="rId29"/>
    <p:sldId id="292" r:id="rId30"/>
    <p:sldId id="286" r:id="rId31"/>
    <p:sldId id="301" r:id="rId32"/>
    <p:sldId id="312" r:id="rId33"/>
    <p:sldId id="344" r:id="rId34"/>
    <p:sldId id="339" r:id="rId35"/>
    <p:sldId id="316" r:id="rId36"/>
    <p:sldId id="261" r:id="rId37"/>
    <p:sldId id="317" r:id="rId38"/>
    <p:sldId id="340" r:id="rId39"/>
    <p:sldId id="319" r:id="rId40"/>
    <p:sldId id="320" r:id="rId41"/>
    <p:sldId id="321" r:id="rId42"/>
    <p:sldId id="322" r:id="rId43"/>
    <p:sldId id="334" r:id="rId44"/>
    <p:sldId id="309" r:id="rId45"/>
    <p:sldId id="325" r:id="rId46"/>
    <p:sldId id="326" r:id="rId47"/>
    <p:sldId id="327" r:id="rId48"/>
  </p:sldIdLst>
  <p:sldSz cx="9144000" cy="6858000" type="screen4x3"/>
  <p:notesSz cx="6858000" cy="9296400"/>
  <p:custDataLst>
    <p:tags r:id="rId50"/>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cbsma" initials="" lastIdx="10" clrIdx="0"/>
  <p:cmAuthor id="1" name="Mark Barer" initials="" lastIdx="6" clrIdx="1"/>
  <p:cmAuthor id="2" name="Madolyn Allison" initials="" lastIdx="0" clrIdx="2"/>
  <p:cmAuthor id="3" name="knorda01" initials="k" lastIdx="15" clrIdx="3"/>
  <p:cmAuthor id="4" name="Elisabeth Rodman" initials="ER" lastIdx="50" clrIdx="4"/>
  <p:cmAuthor id="5" name="Gosline, Anna" initials="GA" lastIdx="9"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DFE7EC"/>
    <a:srgbClr val="BFBFBF"/>
    <a:srgbClr val="CC0000"/>
    <a:srgbClr val="0033CC"/>
    <a:srgbClr val="FFCC00"/>
    <a:srgbClr val="008000"/>
    <a:srgbClr val="000000"/>
    <a:srgbClr val="C0C0C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10" autoAdjust="0"/>
    <p:restoredTop sz="94111" autoAdjust="0"/>
  </p:normalViewPr>
  <p:slideViewPr>
    <p:cSldViewPr snapToGrid="0">
      <p:cViewPr>
        <p:scale>
          <a:sx n="100" d="100"/>
          <a:sy n="100" d="100"/>
        </p:scale>
        <p:origin x="-450" y="-102"/>
      </p:cViewPr>
      <p:guideLst>
        <p:guide orient="horz" pos="2883"/>
        <p:guide orient="horz" pos="2631"/>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7" d="100"/>
          <a:sy n="57" d="100"/>
        </p:scale>
        <p:origin x="-187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tags" Target="tags/tag1.xml"/><Relationship Id="rId55"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8" Type="http://schemas.openxmlformats.org/officeDocument/2006/relationships/slideMaster" Target="slideMasters/slideMaster8.xml"/><Relationship Id="rId51" Type="http://schemas.openxmlformats.org/officeDocument/2006/relationships/commentAuthors" Target="commentAuthors.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11.xlsx"/><Relationship Id="rId1" Type="http://schemas.openxmlformats.org/officeDocument/2006/relationships/themeOverride" Target="../theme/themeOverride1.xml"/></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14285714285714"/>
          <c:y val="5.4687500000000132E-2"/>
          <c:w val="0.54187192118226557"/>
          <c:h val="0.85937500000000611"/>
        </c:manualLayout>
      </c:layout>
      <c:pieChart>
        <c:varyColors val="1"/>
        <c:ser>
          <c:idx val="0"/>
          <c:order val="0"/>
          <c:tx>
            <c:strRef>
              <c:f>Sheet1!$A$2</c:f>
              <c:strCache>
                <c:ptCount val="1"/>
                <c:pt idx="0">
                  <c:v>Private Group/Employer Sponsored Insurance</c:v>
                </c:pt>
              </c:strCache>
            </c:strRef>
          </c:tx>
          <c:spPr>
            <a:ln w="28575">
              <a:solidFill>
                <a:srgbClr val="FFFFFF"/>
              </a:solidFill>
            </a:ln>
          </c:spPr>
          <c:dPt>
            <c:idx val="0"/>
            <c:bubble3D val="0"/>
            <c:spPr>
              <a:solidFill>
                <a:schemeClr val="accent1">
                  <a:lumMod val="75000"/>
                </a:schemeClr>
              </a:solidFill>
              <a:ln w="28575">
                <a:solidFill>
                  <a:srgbClr val="FFFFFF"/>
                </a:solidFill>
              </a:ln>
            </c:spPr>
          </c:dPt>
          <c:dPt>
            <c:idx val="1"/>
            <c:bubble3D val="0"/>
            <c:spPr>
              <a:solidFill>
                <a:schemeClr val="accent1"/>
              </a:solidFill>
              <a:ln w="28575">
                <a:solidFill>
                  <a:srgbClr val="FFFFFF"/>
                </a:solidFill>
              </a:ln>
            </c:spPr>
          </c:dPt>
          <c:dPt>
            <c:idx val="2"/>
            <c:bubble3D val="0"/>
            <c:spPr>
              <a:solidFill>
                <a:schemeClr val="accent2"/>
              </a:solidFill>
              <a:ln w="28575">
                <a:solidFill>
                  <a:srgbClr val="FFFFFF"/>
                </a:solidFill>
              </a:ln>
            </c:spPr>
          </c:dPt>
          <c:dPt>
            <c:idx val="3"/>
            <c:bubble3D val="0"/>
            <c:spPr>
              <a:solidFill>
                <a:schemeClr val="accent1">
                  <a:lumMod val="20000"/>
                  <a:lumOff val="80000"/>
                </a:schemeClr>
              </a:solidFill>
              <a:ln w="28575">
                <a:solidFill>
                  <a:srgbClr val="FFFFFF"/>
                </a:solidFill>
              </a:ln>
            </c:spPr>
          </c:dPt>
          <c:dPt>
            <c:idx val="4"/>
            <c:bubble3D val="0"/>
            <c:spPr>
              <a:solidFill>
                <a:schemeClr val="accent1">
                  <a:lumMod val="40000"/>
                  <a:lumOff val="60000"/>
                </a:schemeClr>
              </a:solidFill>
              <a:ln w="28575">
                <a:solidFill>
                  <a:srgbClr val="FFFFFF"/>
                </a:solidFill>
              </a:ln>
            </c:spPr>
          </c:dPt>
          <c:cat>
            <c:strRef>
              <c:f>Sheet1!$A$2:$A$6</c:f>
              <c:strCache>
                <c:ptCount val="5"/>
                <c:pt idx="0">
                  <c:v>Private Group/Employer Sponsored Insurance</c:v>
                </c:pt>
                <c:pt idx="1">
                  <c:v>MassHealth</c:v>
                </c:pt>
                <c:pt idx="2">
                  <c:v>Commonwealth Care/Bridge</c:v>
                </c:pt>
                <c:pt idx="3">
                  <c:v>Individual Purchase</c:v>
                </c:pt>
                <c:pt idx="4">
                  <c:v>Medical Security Plan</c:v>
                </c:pt>
              </c:strCache>
            </c:strRef>
          </c:cat>
          <c:val>
            <c:numRef>
              <c:f>Sheet1!$B$2:$B$6</c:f>
              <c:numCache>
                <c:formatCode>#,##0</c:formatCode>
                <c:ptCount val="5"/>
                <c:pt idx="0">
                  <c:v>2</c:v>
                </c:pt>
                <c:pt idx="1">
                  <c:v>43</c:v>
                </c:pt>
                <c:pt idx="2">
                  <c:v>40</c:v>
                </c:pt>
                <c:pt idx="3">
                  <c:v>7</c:v>
                </c:pt>
                <c:pt idx="4" formatCode="General">
                  <c:v>7</c:v>
                </c:pt>
              </c:numCache>
            </c:numRef>
          </c:val>
        </c:ser>
        <c:ser>
          <c:idx val="1"/>
          <c:order val="1"/>
          <c:tx>
            <c:strRef>
              <c:f>Sheet1!$A$3</c:f>
              <c:strCache>
                <c:ptCount val="1"/>
                <c:pt idx="0">
                  <c:v>MassHealth</c:v>
                </c:pt>
              </c:strCache>
            </c:strRef>
          </c:tx>
          <c:cat>
            <c:strRef>
              <c:f>Sheet1!$A$2:$A$6</c:f>
              <c:strCache>
                <c:ptCount val="5"/>
                <c:pt idx="0">
                  <c:v>Private Group/Employer Sponsored Insurance</c:v>
                </c:pt>
                <c:pt idx="1">
                  <c:v>MassHealth</c:v>
                </c:pt>
                <c:pt idx="2">
                  <c:v>Commonwealth Care/Bridge</c:v>
                </c:pt>
                <c:pt idx="3">
                  <c:v>Individual Purchase</c:v>
                </c:pt>
                <c:pt idx="4">
                  <c:v>Medical Security Plan</c:v>
                </c:pt>
              </c:strCache>
            </c:strRef>
          </c:cat>
          <c:val>
            <c:numRef>
              <c:f>Sheet1!$C$2:$C$3</c:f>
              <c:numCache>
                <c:formatCode>General</c:formatCode>
                <c:ptCount val="2"/>
              </c:numCache>
            </c:numRef>
          </c:val>
        </c:ser>
        <c:dLbls>
          <c:showLegendKey val="0"/>
          <c:showVal val="0"/>
          <c:showCatName val="0"/>
          <c:showSerName val="0"/>
          <c:showPercent val="0"/>
          <c:showBubbleSize val="0"/>
          <c:showLeaderLines val="0"/>
        </c:dLbls>
        <c:firstSliceAng val="0"/>
      </c:pieChart>
      <c:spPr>
        <a:ln w="38099">
          <a:solidFill>
            <a:srgbClr val="FFFFFF"/>
          </a:solidFill>
        </a:ln>
      </c:spPr>
    </c:plotArea>
    <c:plotVisOnly val="1"/>
    <c:dispBlanksAs val="zero"/>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8546E-2"/>
          <c:y val="3.8149731990623015E-3"/>
          <c:w val="0.95299145299146171"/>
          <c:h val="0.95040534841219004"/>
        </c:manualLayout>
      </c:layout>
      <c:barChart>
        <c:barDir val="col"/>
        <c:grouping val="clustered"/>
        <c:varyColors val="0"/>
        <c:ser>
          <c:idx val="0"/>
          <c:order val="0"/>
          <c:tx>
            <c:strRef>
              <c:f>Sheet1!$B$1</c:f>
              <c:strCache>
                <c:ptCount val="1"/>
                <c:pt idx="0">
                  <c:v>Column2</c:v>
                </c:pt>
              </c:strCache>
            </c:strRef>
          </c:tx>
          <c:invertIfNegative val="0"/>
          <c:dLbls>
            <c:dLbl>
              <c:idx val="6"/>
              <c:layout>
                <c:manualLayout>
                  <c:x val="0"/>
                  <c:y val="0"/>
                </c:manualLayout>
              </c:layout>
              <c:dLblPos val="outEnd"/>
              <c:showLegendKey val="0"/>
              <c:showVal val="1"/>
              <c:showCatName val="0"/>
              <c:showSerName val="0"/>
              <c:showPercent val="0"/>
              <c:showBubbleSize val="0"/>
            </c:dLbl>
            <c:numFmt formatCode="&quot;$&quot;#,##0" sourceLinked="0"/>
            <c:txPr>
              <a:bodyPr/>
              <a:lstStyle/>
              <a:p>
                <a:pPr>
                  <a:defRPr sz="1400" b="1"/>
                </a:pPr>
                <a:endParaRPr lang="en-US"/>
              </a:p>
            </c:txPr>
            <c:dLblPos val="outEnd"/>
            <c:showLegendKey val="0"/>
            <c:showVal val="1"/>
            <c:showCatName val="0"/>
            <c:showSerName val="0"/>
            <c:showPercent val="0"/>
            <c:showBubbleSize val="0"/>
            <c:showLeaderLines val="0"/>
          </c:dLbls>
          <c:cat>
            <c:numRef>
              <c:f>Sheet1!$A$2:$A$8</c:f>
              <c:numCache>
                <c:formatCode>General</c:formatCode>
                <c:ptCount val="7"/>
              </c:numCache>
            </c:numRef>
          </c:cat>
          <c:val>
            <c:numRef>
              <c:f>Sheet1!$B$2:$B$8</c:f>
              <c:numCache>
                <c:formatCode>General</c:formatCode>
                <c:ptCount val="7"/>
                <c:pt idx="0">
                  <c:v>251</c:v>
                </c:pt>
                <c:pt idx="1">
                  <c:v>310</c:v>
                </c:pt>
                <c:pt idx="2">
                  <c:v>365</c:v>
                </c:pt>
                <c:pt idx="3">
                  <c:v>412</c:v>
                </c:pt>
                <c:pt idx="4">
                  <c:v>442</c:v>
                </c:pt>
                <c:pt idx="5">
                  <c:v>479</c:v>
                </c:pt>
                <c:pt idx="6">
                  <c:v>500</c:v>
                </c:pt>
              </c:numCache>
            </c:numRef>
          </c:val>
        </c:ser>
        <c:dLbls>
          <c:showLegendKey val="0"/>
          <c:showVal val="1"/>
          <c:showCatName val="0"/>
          <c:showSerName val="0"/>
          <c:showPercent val="0"/>
          <c:showBubbleSize val="0"/>
        </c:dLbls>
        <c:gapWidth val="60"/>
        <c:axId val="3320832"/>
        <c:axId val="296028032"/>
      </c:barChart>
      <c:catAx>
        <c:axId val="3320832"/>
        <c:scaling>
          <c:orientation val="minMax"/>
        </c:scaling>
        <c:delete val="0"/>
        <c:axPos val="b"/>
        <c:numFmt formatCode="General" sourceLinked="1"/>
        <c:majorTickMark val="none"/>
        <c:minorTickMark val="none"/>
        <c:tickLblPos val="nextTo"/>
        <c:crossAx val="296028032"/>
        <c:crosses val="autoZero"/>
        <c:auto val="1"/>
        <c:lblAlgn val="ctr"/>
        <c:lblOffset val="400"/>
        <c:noMultiLvlLbl val="0"/>
      </c:catAx>
      <c:valAx>
        <c:axId val="296028032"/>
        <c:scaling>
          <c:orientation val="minMax"/>
          <c:max val="560"/>
          <c:min val="0"/>
        </c:scaling>
        <c:delete val="1"/>
        <c:axPos val="l"/>
        <c:numFmt formatCode="General" sourceLinked="1"/>
        <c:majorTickMark val="none"/>
        <c:minorTickMark val="none"/>
        <c:tickLblPos val="none"/>
        <c:crossAx val="3320832"/>
        <c:crosses val="autoZero"/>
        <c:crossBetween val="between"/>
        <c:minorUnit val="50"/>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7777777777778557E-2"/>
          <c:y val="3.8149731990623015E-3"/>
          <c:w val="0.95299145299146182"/>
          <c:h val="0.95040534841219004"/>
        </c:manualLayout>
      </c:layout>
      <c:barChart>
        <c:barDir val="col"/>
        <c:grouping val="clustered"/>
        <c:varyColors val="0"/>
        <c:ser>
          <c:idx val="0"/>
          <c:order val="0"/>
          <c:tx>
            <c:strRef>
              <c:f>Sheet1!$B$1</c:f>
              <c:strCache>
                <c:ptCount val="1"/>
                <c:pt idx="0">
                  <c:v>Column2</c:v>
                </c:pt>
              </c:strCache>
            </c:strRef>
          </c:tx>
          <c:invertIfNegative val="0"/>
          <c:dLbls>
            <c:numFmt formatCode="0%" sourceLinked="0"/>
            <c:txPr>
              <a:bodyPr/>
              <a:lstStyle/>
              <a:p>
                <a:pPr>
                  <a:defRPr sz="1400" b="1"/>
                </a:pPr>
                <a:endParaRPr lang="en-US"/>
              </a:p>
            </c:txPr>
            <c:dLblPos val="outEnd"/>
            <c:showLegendKey val="0"/>
            <c:showVal val="1"/>
            <c:showCatName val="0"/>
            <c:showSerName val="0"/>
            <c:showPercent val="0"/>
            <c:showBubbleSize val="0"/>
            <c:showLeaderLines val="0"/>
          </c:dLbls>
          <c:cat>
            <c:numRef>
              <c:f>Sheet1!$A$2:$A$8</c:f>
              <c:numCache>
                <c:formatCode>General</c:formatCode>
                <c:ptCount val="7"/>
              </c:numCache>
            </c:numRef>
          </c:cat>
          <c:val>
            <c:numRef>
              <c:f>Sheet1!$B$2:$B$8</c:f>
              <c:numCache>
                <c:formatCode>General</c:formatCode>
                <c:ptCount val="7"/>
                <c:pt idx="0">
                  <c:v>0.82000000000000062</c:v>
                </c:pt>
                <c:pt idx="1">
                  <c:v>0.8</c:v>
                </c:pt>
                <c:pt idx="2">
                  <c:v>0.77000000000000235</c:v>
                </c:pt>
                <c:pt idx="3">
                  <c:v>0.75000000000000222</c:v>
                </c:pt>
                <c:pt idx="4">
                  <c:v>0.72000000000000064</c:v>
                </c:pt>
                <c:pt idx="5">
                  <c:v>0.75000000000000222</c:v>
                </c:pt>
                <c:pt idx="6">
                  <c:v>0.78</c:v>
                </c:pt>
              </c:numCache>
            </c:numRef>
          </c:val>
        </c:ser>
        <c:dLbls>
          <c:showLegendKey val="0"/>
          <c:showVal val="1"/>
          <c:showCatName val="0"/>
          <c:showSerName val="0"/>
          <c:showPercent val="0"/>
          <c:showBubbleSize val="0"/>
        </c:dLbls>
        <c:gapWidth val="60"/>
        <c:axId val="296145280"/>
        <c:axId val="296147968"/>
      </c:barChart>
      <c:catAx>
        <c:axId val="296145280"/>
        <c:scaling>
          <c:orientation val="minMax"/>
        </c:scaling>
        <c:delete val="0"/>
        <c:axPos val="b"/>
        <c:numFmt formatCode="General" sourceLinked="1"/>
        <c:majorTickMark val="none"/>
        <c:minorTickMark val="none"/>
        <c:tickLblPos val="nextTo"/>
        <c:crossAx val="296147968"/>
        <c:crosses val="autoZero"/>
        <c:auto val="1"/>
        <c:lblAlgn val="ctr"/>
        <c:lblOffset val="400"/>
        <c:noMultiLvlLbl val="0"/>
      </c:catAx>
      <c:valAx>
        <c:axId val="296147968"/>
        <c:scaling>
          <c:orientation val="minMax"/>
          <c:max val="1"/>
          <c:min val="0"/>
        </c:scaling>
        <c:delete val="1"/>
        <c:axPos val="l"/>
        <c:numFmt formatCode="General" sourceLinked="1"/>
        <c:majorTickMark val="none"/>
        <c:minorTickMark val="none"/>
        <c:tickLblPos val="none"/>
        <c:crossAx val="296145280"/>
        <c:crosses val="autoZero"/>
        <c:crossBetween val="between"/>
        <c:minorUnit val="0.2"/>
      </c:valAx>
    </c:plotArea>
    <c:plotVisOnly val="1"/>
    <c:dispBlanksAs val="gap"/>
    <c:showDLblsOverMax val="0"/>
  </c:chart>
  <c:txPr>
    <a:bodyPr/>
    <a:lstStyle/>
    <a:p>
      <a:pPr>
        <a:defRPr sz="1800"/>
      </a:pPr>
      <a:endParaRPr lang="en-US"/>
    </a:p>
  </c:txPr>
  <c:externalData r:id="rId2">
    <c:autoUpdate val="0"/>
  </c:externalData>
  <c:userShapes r:id="rId3"/>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8418E-2"/>
          <c:y val="3.8149731990623015E-3"/>
          <c:w val="0.95299145299146126"/>
          <c:h val="0.95040534841219004"/>
        </c:manualLayout>
      </c:layout>
      <c:barChart>
        <c:barDir val="col"/>
        <c:grouping val="clustered"/>
        <c:varyColors val="0"/>
        <c:ser>
          <c:idx val="0"/>
          <c:order val="0"/>
          <c:tx>
            <c:strRef>
              <c:f>Sheet1!$B$1</c:f>
              <c:strCache>
                <c:ptCount val="1"/>
                <c:pt idx="0">
                  <c:v>Column1</c:v>
                </c:pt>
              </c:strCache>
            </c:strRef>
          </c:tx>
          <c:invertIfNegative val="0"/>
          <c:dPt>
            <c:idx val="0"/>
            <c:invertIfNegative val="0"/>
            <c:bubble3D val="0"/>
            <c:spPr>
              <a:solidFill>
                <a:schemeClr val="accent1">
                  <a:lumMod val="75000"/>
                </a:schemeClr>
              </a:solidFill>
            </c:spPr>
          </c:dPt>
          <c:dPt>
            <c:idx val="1"/>
            <c:invertIfNegative val="0"/>
            <c:bubble3D val="0"/>
            <c:spPr>
              <a:solidFill>
                <a:schemeClr val="accent1">
                  <a:lumMod val="60000"/>
                  <a:lumOff val="40000"/>
                </a:schemeClr>
              </a:solidFill>
            </c:spPr>
          </c:dPt>
          <c:dPt>
            <c:idx val="2"/>
            <c:invertIfNegative val="0"/>
            <c:bubble3D val="0"/>
            <c:spPr>
              <a:solidFill>
                <a:schemeClr val="accent1">
                  <a:lumMod val="60000"/>
                  <a:lumOff val="40000"/>
                </a:schemeClr>
              </a:solidFill>
            </c:spPr>
          </c:dPt>
          <c:dPt>
            <c:idx val="3"/>
            <c:invertIfNegative val="0"/>
            <c:bubble3D val="0"/>
            <c:spPr>
              <a:solidFill>
                <a:schemeClr val="accent1">
                  <a:lumMod val="60000"/>
                  <a:lumOff val="40000"/>
                </a:schemeClr>
              </a:solidFill>
            </c:spPr>
          </c:dPt>
          <c:dLbls>
            <c:numFmt formatCode="0%" sourceLinked="0"/>
            <c:txPr>
              <a:bodyPr/>
              <a:lstStyle/>
              <a:p>
                <a:pPr>
                  <a:defRPr sz="1400" b="1"/>
                </a:pPr>
                <a:endParaRPr lang="en-US"/>
              </a:p>
            </c:txPr>
            <c:dLblPos val="outEnd"/>
            <c:showLegendKey val="0"/>
            <c:showVal val="1"/>
            <c:showCatName val="0"/>
            <c:showSerName val="0"/>
            <c:showPercent val="0"/>
            <c:showBubbleSize val="0"/>
            <c:showLeaderLines val="0"/>
          </c:dLbls>
          <c:cat>
            <c:numRef>
              <c:f>Sheet1!$A$2:$A$5</c:f>
              <c:numCache>
                <c:formatCode>General</c:formatCode>
                <c:ptCount val="4"/>
              </c:numCache>
            </c:numRef>
          </c:cat>
          <c:val>
            <c:numRef>
              <c:f>Sheet1!$B$2:$B$5</c:f>
              <c:numCache>
                <c:formatCode>0%</c:formatCode>
                <c:ptCount val="4"/>
                <c:pt idx="0">
                  <c:v>0.78</c:v>
                </c:pt>
                <c:pt idx="1">
                  <c:v>0.8</c:v>
                </c:pt>
                <c:pt idx="2">
                  <c:v>0.78</c:v>
                </c:pt>
                <c:pt idx="3">
                  <c:v>0.8</c:v>
                </c:pt>
              </c:numCache>
            </c:numRef>
          </c:val>
        </c:ser>
        <c:ser>
          <c:idx val="1"/>
          <c:order val="1"/>
          <c:tx>
            <c:strRef>
              <c:f>Sheet1!$C$1</c:f>
              <c:strCache>
                <c:ptCount val="1"/>
                <c:pt idx="0">
                  <c:v>Column2</c:v>
                </c:pt>
              </c:strCache>
            </c:strRef>
          </c:tx>
          <c:spPr>
            <a:solidFill>
              <a:schemeClr val="tx2"/>
            </a:solidFill>
          </c:spPr>
          <c:invertIfNegative val="0"/>
          <c:dPt>
            <c:idx val="0"/>
            <c:invertIfNegative val="0"/>
            <c:bubble3D val="0"/>
            <c:spPr>
              <a:solidFill>
                <a:schemeClr val="tx2">
                  <a:lumMod val="50000"/>
                </a:schemeClr>
              </a:solidFill>
            </c:spPr>
          </c:dPt>
          <c:dLbls>
            <c:txPr>
              <a:bodyPr/>
              <a:lstStyle/>
              <a:p>
                <a:pPr>
                  <a:defRPr sz="1400" b="1"/>
                </a:pPr>
                <a:endParaRPr lang="en-US"/>
              </a:p>
            </c:txPr>
            <c:showLegendKey val="0"/>
            <c:showVal val="1"/>
            <c:showCatName val="0"/>
            <c:showSerName val="0"/>
            <c:showPercent val="0"/>
            <c:showBubbleSize val="0"/>
            <c:showLeaderLines val="0"/>
          </c:dLbls>
          <c:cat>
            <c:numRef>
              <c:f>Sheet1!$A$2:$A$5</c:f>
              <c:numCache>
                <c:formatCode>General</c:formatCode>
                <c:ptCount val="4"/>
              </c:numCache>
            </c:numRef>
          </c:cat>
          <c:val>
            <c:numRef>
              <c:f>Sheet1!$C$2:$C$5</c:f>
              <c:numCache>
                <c:formatCode>0%</c:formatCode>
                <c:ptCount val="4"/>
                <c:pt idx="0">
                  <c:v>0.77000000000000179</c:v>
                </c:pt>
                <c:pt idx="1">
                  <c:v>0.75000000000000167</c:v>
                </c:pt>
                <c:pt idx="2">
                  <c:v>0.75000000000000167</c:v>
                </c:pt>
                <c:pt idx="3">
                  <c:v>0.81</c:v>
                </c:pt>
              </c:numCache>
            </c:numRef>
          </c:val>
        </c:ser>
        <c:dLbls>
          <c:showLegendKey val="0"/>
          <c:showVal val="1"/>
          <c:showCatName val="0"/>
          <c:showSerName val="0"/>
          <c:showPercent val="0"/>
          <c:showBubbleSize val="0"/>
        </c:dLbls>
        <c:gapWidth val="75"/>
        <c:overlap val="-10"/>
        <c:axId val="314497664"/>
        <c:axId val="314499456"/>
      </c:barChart>
      <c:catAx>
        <c:axId val="314497664"/>
        <c:scaling>
          <c:orientation val="minMax"/>
        </c:scaling>
        <c:delete val="0"/>
        <c:axPos val="b"/>
        <c:numFmt formatCode="General" sourceLinked="1"/>
        <c:majorTickMark val="none"/>
        <c:minorTickMark val="none"/>
        <c:tickLblPos val="nextTo"/>
        <c:txPr>
          <a:bodyPr/>
          <a:lstStyle/>
          <a:p>
            <a:pPr>
              <a:defRPr sz="1400" b="1"/>
            </a:pPr>
            <a:endParaRPr lang="en-US"/>
          </a:p>
        </c:txPr>
        <c:crossAx val="314499456"/>
        <c:crosses val="autoZero"/>
        <c:auto val="1"/>
        <c:lblAlgn val="ctr"/>
        <c:lblOffset val="400"/>
        <c:noMultiLvlLbl val="0"/>
      </c:catAx>
      <c:valAx>
        <c:axId val="314499456"/>
        <c:scaling>
          <c:orientation val="minMax"/>
          <c:max val="1"/>
          <c:min val="0"/>
        </c:scaling>
        <c:delete val="1"/>
        <c:axPos val="l"/>
        <c:numFmt formatCode="0%" sourceLinked="1"/>
        <c:majorTickMark val="none"/>
        <c:minorTickMark val="none"/>
        <c:tickLblPos val="none"/>
        <c:crossAx val="314497664"/>
        <c:crosses val="autoZero"/>
        <c:crossBetween val="between"/>
        <c:minorUnit val="1.0000000000000005E-2"/>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8418E-2"/>
          <c:y val="3.8149731990623015E-3"/>
          <c:w val="0.95299145299146126"/>
          <c:h val="0.95040534841219004"/>
        </c:manualLayout>
      </c:layout>
      <c:barChart>
        <c:barDir val="col"/>
        <c:grouping val="clustered"/>
        <c:varyColors val="0"/>
        <c:ser>
          <c:idx val="0"/>
          <c:order val="0"/>
          <c:tx>
            <c:strRef>
              <c:f>Sheet1!$B$1</c:f>
              <c:strCache>
                <c:ptCount val="1"/>
                <c:pt idx="0">
                  <c:v>Column1</c:v>
                </c:pt>
              </c:strCache>
            </c:strRef>
          </c:tx>
          <c:invertIfNegative val="0"/>
          <c:dPt>
            <c:idx val="0"/>
            <c:invertIfNegative val="0"/>
            <c:bubble3D val="0"/>
            <c:spPr>
              <a:solidFill>
                <a:schemeClr val="accent1">
                  <a:lumMod val="75000"/>
                </a:schemeClr>
              </a:solidFill>
            </c:spPr>
          </c:dPt>
          <c:dPt>
            <c:idx val="1"/>
            <c:invertIfNegative val="0"/>
            <c:bubble3D val="0"/>
            <c:spPr>
              <a:solidFill>
                <a:schemeClr val="accent1">
                  <a:lumMod val="60000"/>
                  <a:lumOff val="40000"/>
                </a:schemeClr>
              </a:solidFill>
            </c:spPr>
          </c:dPt>
          <c:dPt>
            <c:idx val="2"/>
            <c:invertIfNegative val="0"/>
            <c:bubble3D val="0"/>
            <c:spPr>
              <a:solidFill>
                <a:schemeClr val="accent1">
                  <a:lumMod val="60000"/>
                  <a:lumOff val="40000"/>
                </a:schemeClr>
              </a:solidFill>
            </c:spPr>
          </c:dPt>
          <c:dPt>
            <c:idx val="3"/>
            <c:invertIfNegative val="0"/>
            <c:bubble3D val="0"/>
            <c:spPr>
              <a:solidFill>
                <a:schemeClr val="accent1">
                  <a:lumMod val="60000"/>
                  <a:lumOff val="40000"/>
                </a:schemeClr>
              </a:solidFill>
            </c:spPr>
          </c:dPt>
          <c:dLbls>
            <c:numFmt formatCode="0%" sourceLinked="0"/>
            <c:txPr>
              <a:bodyPr/>
              <a:lstStyle/>
              <a:p>
                <a:pPr>
                  <a:defRPr sz="1400" b="1"/>
                </a:pPr>
                <a:endParaRPr lang="en-US"/>
              </a:p>
            </c:txPr>
            <c:dLblPos val="outEnd"/>
            <c:showLegendKey val="0"/>
            <c:showVal val="1"/>
            <c:showCatName val="0"/>
            <c:showSerName val="0"/>
            <c:showPercent val="0"/>
            <c:showBubbleSize val="0"/>
            <c:showLeaderLines val="0"/>
          </c:dLbls>
          <c:cat>
            <c:numRef>
              <c:f>Sheet1!$A$2:$A$5</c:f>
              <c:numCache>
                <c:formatCode>General</c:formatCode>
                <c:ptCount val="4"/>
              </c:numCache>
            </c:numRef>
          </c:cat>
          <c:val>
            <c:numRef>
              <c:f>Sheet1!$B$2:$B$5</c:f>
              <c:numCache>
                <c:formatCode>0%</c:formatCode>
                <c:ptCount val="4"/>
                <c:pt idx="0">
                  <c:v>0.86</c:v>
                </c:pt>
                <c:pt idx="1">
                  <c:v>0.61</c:v>
                </c:pt>
                <c:pt idx="2">
                  <c:v>0.25</c:v>
                </c:pt>
              </c:numCache>
            </c:numRef>
          </c:val>
        </c:ser>
        <c:ser>
          <c:idx val="1"/>
          <c:order val="1"/>
          <c:tx>
            <c:strRef>
              <c:f>Sheet1!$C$1</c:f>
              <c:strCache>
                <c:ptCount val="1"/>
                <c:pt idx="0">
                  <c:v>Column2</c:v>
                </c:pt>
              </c:strCache>
            </c:strRef>
          </c:tx>
          <c:spPr>
            <a:solidFill>
              <a:schemeClr val="tx2"/>
            </a:solidFill>
          </c:spPr>
          <c:invertIfNegative val="0"/>
          <c:dPt>
            <c:idx val="0"/>
            <c:invertIfNegative val="0"/>
            <c:bubble3D val="0"/>
            <c:spPr>
              <a:solidFill>
                <a:schemeClr val="tx2">
                  <a:lumMod val="50000"/>
                </a:schemeClr>
              </a:solidFill>
            </c:spPr>
          </c:dPt>
          <c:dLbls>
            <c:dLbl>
              <c:idx val="0"/>
              <c:delete val="1"/>
            </c:dLbl>
            <c:txPr>
              <a:bodyPr/>
              <a:lstStyle/>
              <a:p>
                <a:pPr>
                  <a:defRPr sz="1400" b="1"/>
                </a:pPr>
                <a:endParaRPr lang="en-US"/>
              </a:p>
            </c:txPr>
            <c:showLegendKey val="0"/>
            <c:showVal val="1"/>
            <c:showCatName val="0"/>
            <c:showSerName val="0"/>
            <c:showPercent val="0"/>
            <c:showBubbleSize val="0"/>
            <c:showLeaderLines val="0"/>
          </c:dLbls>
          <c:cat>
            <c:numRef>
              <c:f>Sheet1!$A$2:$A$5</c:f>
              <c:numCache>
                <c:formatCode>General</c:formatCode>
                <c:ptCount val="4"/>
              </c:numCache>
            </c:numRef>
          </c:cat>
          <c:val>
            <c:numRef>
              <c:f>Sheet1!$C$2:$C$5</c:f>
              <c:numCache>
                <c:formatCode>0%</c:formatCode>
                <c:ptCount val="4"/>
                <c:pt idx="0">
                  <c:v>0.95</c:v>
                </c:pt>
                <c:pt idx="1">
                  <c:v>0.64</c:v>
                </c:pt>
                <c:pt idx="2">
                  <c:v>0.31</c:v>
                </c:pt>
              </c:numCache>
            </c:numRef>
          </c:val>
        </c:ser>
        <c:dLbls>
          <c:showLegendKey val="0"/>
          <c:showVal val="1"/>
          <c:showCatName val="0"/>
          <c:showSerName val="0"/>
          <c:showPercent val="0"/>
          <c:showBubbleSize val="0"/>
        </c:dLbls>
        <c:gapWidth val="75"/>
        <c:overlap val="-10"/>
        <c:axId val="296237696"/>
        <c:axId val="296284544"/>
      </c:barChart>
      <c:catAx>
        <c:axId val="296237696"/>
        <c:scaling>
          <c:orientation val="minMax"/>
        </c:scaling>
        <c:delete val="0"/>
        <c:axPos val="b"/>
        <c:numFmt formatCode="General" sourceLinked="1"/>
        <c:majorTickMark val="none"/>
        <c:minorTickMark val="none"/>
        <c:tickLblPos val="nextTo"/>
        <c:txPr>
          <a:bodyPr/>
          <a:lstStyle/>
          <a:p>
            <a:pPr>
              <a:defRPr sz="1400" b="1"/>
            </a:pPr>
            <a:endParaRPr lang="en-US"/>
          </a:p>
        </c:txPr>
        <c:crossAx val="296284544"/>
        <c:crosses val="autoZero"/>
        <c:auto val="1"/>
        <c:lblAlgn val="ctr"/>
        <c:lblOffset val="400"/>
        <c:noMultiLvlLbl val="0"/>
      </c:catAx>
      <c:valAx>
        <c:axId val="296284544"/>
        <c:scaling>
          <c:orientation val="minMax"/>
          <c:max val="1"/>
          <c:min val="0"/>
        </c:scaling>
        <c:delete val="1"/>
        <c:axPos val="l"/>
        <c:numFmt formatCode="0%" sourceLinked="1"/>
        <c:majorTickMark val="none"/>
        <c:minorTickMark val="none"/>
        <c:tickLblPos val="none"/>
        <c:crossAx val="296237696"/>
        <c:crosses val="autoZero"/>
        <c:crossBetween val="between"/>
        <c:minorUnit val="1.0000000000000005E-2"/>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8546E-2"/>
          <c:y val="3.8149731990623015E-3"/>
          <c:w val="0.95299145299146171"/>
          <c:h val="0.95040534841219004"/>
        </c:manualLayout>
      </c:layout>
      <c:barChart>
        <c:barDir val="col"/>
        <c:grouping val="clustered"/>
        <c:varyColors val="0"/>
        <c:ser>
          <c:idx val="0"/>
          <c:order val="0"/>
          <c:tx>
            <c:strRef>
              <c:f>Sheet1!$B$1</c:f>
              <c:strCache>
                <c:ptCount val="1"/>
                <c:pt idx="0">
                  <c:v>Column2</c:v>
                </c:pt>
              </c:strCache>
            </c:strRef>
          </c:tx>
          <c:spPr>
            <a:solidFill>
              <a:schemeClr val="accent1">
                <a:lumMod val="60000"/>
                <a:lumOff val="40000"/>
              </a:schemeClr>
            </a:solidFill>
          </c:spPr>
          <c:invertIfNegative val="0"/>
          <c:dLbls>
            <c:numFmt formatCode="0%" sourceLinked="0"/>
            <c:txPr>
              <a:bodyPr/>
              <a:lstStyle/>
              <a:p>
                <a:pPr>
                  <a:defRPr sz="1400" b="1"/>
                </a:pPr>
                <a:endParaRPr lang="en-US"/>
              </a:p>
            </c:txPr>
            <c:dLblPos val="outEnd"/>
            <c:showLegendKey val="0"/>
            <c:showVal val="1"/>
            <c:showCatName val="0"/>
            <c:showSerName val="0"/>
            <c:showPercent val="0"/>
            <c:showBubbleSize val="0"/>
            <c:showLeaderLines val="0"/>
          </c:dLbls>
          <c:cat>
            <c:numRef>
              <c:f>Sheet1!$A$2:$A$3</c:f>
              <c:numCache>
                <c:formatCode>General</c:formatCode>
                <c:ptCount val="2"/>
              </c:numCache>
            </c:numRef>
          </c:cat>
          <c:val>
            <c:numRef>
              <c:f>Sheet1!$B$2:$B$3</c:f>
              <c:numCache>
                <c:formatCode>0%</c:formatCode>
                <c:ptCount val="2"/>
                <c:pt idx="0">
                  <c:v>0.45</c:v>
                </c:pt>
                <c:pt idx="1">
                  <c:v>0.8</c:v>
                </c:pt>
              </c:numCache>
            </c:numRef>
          </c:val>
        </c:ser>
        <c:ser>
          <c:idx val="1"/>
          <c:order val="1"/>
          <c:tx>
            <c:strRef>
              <c:f>Sheet1!$C$1</c:f>
              <c:strCache>
                <c:ptCount val="1"/>
                <c:pt idx="0">
                  <c:v>Column1</c:v>
                </c:pt>
              </c:strCache>
            </c:strRef>
          </c:tx>
          <c:spPr>
            <a:solidFill>
              <a:schemeClr val="tx2"/>
            </a:solidFill>
          </c:spPr>
          <c:invertIfNegative val="0"/>
          <c:dLbls>
            <c:txPr>
              <a:bodyPr/>
              <a:lstStyle/>
              <a:p>
                <a:pPr>
                  <a:defRPr sz="1400" b="1"/>
                </a:pPr>
                <a:endParaRPr lang="en-US"/>
              </a:p>
            </c:txPr>
            <c:showLegendKey val="0"/>
            <c:showVal val="1"/>
            <c:showCatName val="0"/>
            <c:showSerName val="0"/>
            <c:showPercent val="0"/>
            <c:showBubbleSize val="0"/>
            <c:showLeaderLines val="0"/>
          </c:dLbls>
          <c:cat>
            <c:numRef>
              <c:f>Sheet1!$A$2:$A$3</c:f>
              <c:numCache>
                <c:formatCode>General</c:formatCode>
                <c:ptCount val="2"/>
              </c:numCache>
            </c:numRef>
          </c:cat>
          <c:val>
            <c:numRef>
              <c:f>Sheet1!$C$2:$C$3</c:f>
              <c:numCache>
                <c:formatCode>0%</c:formatCode>
                <c:ptCount val="2"/>
                <c:pt idx="0">
                  <c:v>0.59</c:v>
                </c:pt>
                <c:pt idx="1">
                  <c:v>0.89</c:v>
                </c:pt>
              </c:numCache>
            </c:numRef>
          </c:val>
        </c:ser>
        <c:dLbls>
          <c:showLegendKey val="0"/>
          <c:showVal val="1"/>
          <c:showCatName val="0"/>
          <c:showSerName val="0"/>
          <c:showPercent val="0"/>
          <c:showBubbleSize val="0"/>
        </c:dLbls>
        <c:gapWidth val="160"/>
        <c:overlap val="-10"/>
        <c:axId val="314566144"/>
        <c:axId val="314568064"/>
      </c:barChart>
      <c:catAx>
        <c:axId val="314566144"/>
        <c:scaling>
          <c:orientation val="minMax"/>
        </c:scaling>
        <c:delete val="0"/>
        <c:axPos val="b"/>
        <c:numFmt formatCode="General" sourceLinked="1"/>
        <c:majorTickMark val="none"/>
        <c:minorTickMark val="none"/>
        <c:tickLblPos val="nextTo"/>
        <c:crossAx val="314568064"/>
        <c:crosses val="autoZero"/>
        <c:auto val="1"/>
        <c:lblAlgn val="ctr"/>
        <c:lblOffset val="400"/>
        <c:noMultiLvlLbl val="0"/>
      </c:catAx>
      <c:valAx>
        <c:axId val="314568064"/>
        <c:scaling>
          <c:orientation val="minMax"/>
          <c:max val="1.05"/>
          <c:min val="0"/>
        </c:scaling>
        <c:delete val="1"/>
        <c:axPos val="l"/>
        <c:numFmt formatCode="0%" sourceLinked="1"/>
        <c:majorTickMark val="none"/>
        <c:minorTickMark val="none"/>
        <c:tickLblPos val="none"/>
        <c:crossAx val="314566144"/>
        <c:crosses val="autoZero"/>
        <c:crossBetween val="between"/>
        <c:minorUnit val="1.0000000000000005E-2"/>
      </c:valAx>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8442E-2"/>
          <c:y val="3.8149731990623015E-3"/>
          <c:w val="0.95299145299146171"/>
          <c:h val="0.95040534841219004"/>
        </c:manualLayout>
      </c:layout>
      <c:barChart>
        <c:barDir val="col"/>
        <c:grouping val="clustered"/>
        <c:varyColors val="0"/>
        <c:ser>
          <c:idx val="0"/>
          <c:order val="0"/>
          <c:tx>
            <c:strRef>
              <c:f>Sheet1!$B$1</c:f>
              <c:strCache>
                <c:ptCount val="1"/>
                <c:pt idx="0">
                  <c:v>Column1</c:v>
                </c:pt>
              </c:strCache>
            </c:strRef>
          </c:tx>
          <c:spPr>
            <a:solidFill>
              <a:schemeClr val="accent1">
                <a:lumMod val="60000"/>
                <a:lumOff val="40000"/>
              </a:schemeClr>
            </a:solidFill>
          </c:spPr>
          <c:invertIfNegative val="0"/>
          <c:dPt>
            <c:idx val="0"/>
            <c:invertIfNegative val="0"/>
            <c:bubble3D val="0"/>
            <c:spPr>
              <a:solidFill>
                <a:schemeClr val="accent1">
                  <a:lumMod val="75000"/>
                </a:schemeClr>
              </a:solidFill>
            </c:spPr>
          </c:dPt>
          <c:dLbls>
            <c:numFmt formatCode="0%" sourceLinked="0"/>
            <c:txPr>
              <a:bodyPr/>
              <a:lstStyle/>
              <a:p>
                <a:pPr>
                  <a:defRPr sz="1400" b="1"/>
                </a:pPr>
                <a:endParaRPr lang="en-US"/>
              </a:p>
            </c:txPr>
            <c:dLblPos val="outEnd"/>
            <c:showLegendKey val="0"/>
            <c:showVal val="1"/>
            <c:showCatName val="0"/>
            <c:showSerName val="0"/>
            <c:showPercent val="0"/>
            <c:showBubbleSize val="0"/>
            <c:showLeaderLines val="0"/>
          </c:dLbls>
          <c:cat>
            <c:numRef>
              <c:f>Sheet1!$A$2:$A$4</c:f>
              <c:numCache>
                <c:formatCode>General</c:formatCode>
                <c:ptCount val="3"/>
              </c:numCache>
            </c:numRef>
          </c:cat>
          <c:val>
            <c:numRef>
              <c:f>Sheet1!$B$2:$B$4</c:f>
              <c:numCache>
                <c:formatCode>0%</c:formatCode>
                <c:ptCount val="3"/>
                <c:pt idx="0">
                  <c:v>0.85</c:v>
                </c:pt>
                <c:pt idx="1">
                  <c:v>0.79</c:v>
                </c:pt>
                <c:pt idx="2">
                  <c:v>0.89</c:v>
                </c:pt>
              </c:numCache>
            </c:numRef>
          </c:val>
        </c:ser>
        <c:ser>
          <c:idx val="1"/>
          <c:order val="1"/>
          <c:tx>
            <c:strRef>
              <c:f>Sheet1!$C$1</c:f>
              <c:strCache>
                <c:ptCount val="1"/>
                <c:pt idx="0">
                  <c:v>Column2</c:v>
                </c:pt>
              </c:strCache>
            </c:strRef>
          </c:tx>
          <c:spPr>
            <a:solidFill>
              <a:schemeClr val="tx2"/>
            </a:solidFill>
          </c:spPr>
          <c:invertIfNegative val="0"/>
          <c:dPt>
            <c:idx val="0"/>
            <c:invertIfNegative val="0"/>
            <c:bubble3D val="0"/>
            <c:spPr>
              <a:solidFill>
                <a:schemeClr val="tx2">
                  <a:lumMod val="50000"/>
                </a:schemeClr>
              </a:solidFill>
            </c:spPr>
          </c:dPt>
          <c:dLbls>
            <c:txPr>
              <a:bodyPr/>
              <a:lstStyle/>
              <a:p>
                <a:pPr>
                  <a:defRPr sz="1400" b="1"/>
                </a:pPr>
                <a:endParaRPr lang="en-US"/>
              </a:p>
            </c:txPr>
            <c:showLegendKey val="0"/>
            <c:showVal val="1"/>
            <c:showCatName val="0"/>
            <c:showSerName val="0"/>
            <c:showPercent val="0"/>
            <c:showBubbleSize val="0"/>
            <c:showLeaderLines val="0"/>
          </c:dLbls>
          <c:cat>
            <c:numRef>
              <c:f>Sheet1!$A$2:$A$4</c:f>
              <c:numCache>
                <c:formatCode>General</c:formatCode>
                <c:ptCount val="3"/>
              </c:numCache>
            </c:numRef>
          </c:cat>
          <c:val>
            <c:numRef>
              <c:f>Sheet1!$C$2:$C$4</c:f>
              <c:numCache>
                <c:formatCode>0%</c:formatCode>
                <c:ptCount val="3"/>
                <c:pt idx="0">
                  <c:v>0.88</c:v>
                </c:pt>
                <c:pt idx="1">
                  <c:v>0.82</c:v>
                </c:pt>
                <c:pt idx="2">
                  <c:v>0.9</c:v>
                </c:pt>
              </c:numCache>
            </c:numRef>
          </c:val>
        </c:ser>
        <c:dLbls>
          <c:showLegendKey val="0"/>
          <c:showVal val="1"/>
          <c:showCatName val="0"/>
          <c:showSerName val="0"/>
          <c:showPercent val="0"/>
          <c:showBubbleSize val="0"/>
        </c:dLbls>
        <c:gapWidth val="75"/>
        <c:overlap val="-10"/>
        <c:axId val="314847232"/>
        <c:axId val="314893824"/>
      </c:barChart>
      <c:catAx>
        <c:axId val="314847232"/>
        <c:scaling>
          <c:orientation val="minMax"/>
        </c:scaling>
        <c:delete val="0"/>
        <c:axPos val="b"/>
        <c:numFmt formatCode="General" sourceLinked="1"/>
        <c:majorTickMark val="none"/>
        <c:minorTickMark val="none"/>
        <c:tickLblPos val="nextTo"/>
        <c:txPr>
          <a:bodyPr/>
          <a:lstStyle/>
          <a:p>
            <a:pPr>
              <a:defRPr sz="1400" b="1"/>
            </a:pPr>
            <a:endParaRPr lang="en-US"/>
          </a:p>
        </c:txPr>
        <c:crossAx val="314893824"/>
        <c:crosses val="autoZero"/>
        <c:auto val="1"/>
        <c:lblAlgn val="ctr"/>
        <c:lblOffset val="400"/>
        <c:noMultiLvlLbl val="0"/>
      </c:catAx>
      <c:valAx>
        <c:axId val="314893824"/>
        <c:scaling>
          <c:orientation val="minMax"/>
          <c:max val="1.05"/>
          <c:min val="0"/>
        </c:scaling>
        <c:delete val="1"/>
        <c:axPos val="l"/>
        <c:numFmt formatCode="0%" sourceLinked="1"/>
        <c:majorTickMark val="none"/>
        <c:minorTickMark val="none"/>
        <c:tickLblPos val="none"/>
        <c:crossAx val="314847232"/>
        <c:crosses val="autoZero"/>
        <c:crossBetween val="between"/>
        <c:minorUnit val="1.0000000000000005E-2"/>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8442E-2"/>
          <c:y val="3.8149731990623015E-3"/>
          <c:w val="0.95299145299146171"/>
          <c:h val="0.95040534841219004"/>
        </c:manualLayout>
      </c:layout>
      <c:barChart>
        <c:barDir val="col"/>
        <c:grouping val="clustered"/>
        <c:varyColors val="0"/>
        <c:ser>
          <c:idx val="0"/>
          <c:order val="0"/>
          <c:tx>
            <c:strRef>
              <c:f>Sheet1!$B$1</c:f>
              <c:strCache>
                <c:ptCount val="1"/>
                <c:pt idx="0">
                  <c:v>Column1</c:v>
                </c:pt>
              </c:strCache>
            </c:strRef>
          </c:tx>
          <c:spPr>
            <a:solidFill>
              <a:schemeClr val="accent1">
                <a:lumMod val="60000"/>
                <a:lumOff val="40000"/>
              </a:schemeClr>
            </a:solidFill>
          </c:spPr>
          <c:invertIfNegative val="0"/>
          <c:dPt>
            <c:idx val="0"/>
            <c:invertIfNegative val="0"/>
            <c:bubble3D val="0"/>
            <c:spPr>
              <a:solidFill>
                <a:schemeClr val="accent1">
                  <a:lumMod val="75000"/>
                </a:schemeClr>
              </a:solidFill>
            </c:spPr>
          </c:dPt>
          <c:dLbls>
            <c:numFmt formatCode="0%" sourceLinked="0"/>
            <c:txPr>
              <a:bodyPr/>
              <a:lstStyle/>
              <a:p>
                <a:pPr>
                  <a:defRPr sz="1400" b="1"/>
                </a:pPr>
                <a:endParaRPr lang="en-US"/>
              </a:p>
            </c:txPr>
            <c:dLblPos val="outEnd"/>
            <c:showLegendKey val="0"/>
            <c:showVal val="1"/>
            <c:showCatName val="0"/>
            <c:showSerName val="0"/>
            <c:showPercent val="0"/>
            <c:showBubbleSize val="0"/>
            <c:showLeaderLines val="0"/>
          </c:dLbls>
          <c:cat>
            <c:numRef>
              <c:f>Sheet1!$A$2:$A$5</c:f>
              <c:numCache>
                <c:formatCode>General</c:formatCode>
                <c:ptCount val="4"/>
              </c:numCache>
            </c:numRef>
          </c:cat>
          <c:val>
            <c:numRef>
              <c:f>Sheet1!$B$2:$B$5</c:f>
              <c:numCache>
                <c:formatCode>0%</c:formatCode>
                <c:ptCount val="4"/>
                <c:pt idx="0">
                  <c:v>0.8</c:v>
                </c:pt>
                <c:pt idx="1">
                  <c:v>0.7</c:v>
                </c:pt>
                <c:pt idx="2">
                  <c:v>0.66</c:v>
                </c:pt>
                <c:pt idx="3">
                  <c:v>0.56999999999999995</c:v>
                </c:pt>
              </c:numCache>
            </c:numRef>
          </c:val>
        </c:ser>
        <c:ser>
          <c:idx val="1"/>
          <c:order val="1"/>
          <c:tx>
            <c:strRef>
              <c:f>Sheet1!$C$1</c:f>
              <c:strCache>
                <c:ptCount val="1"/>
                <c:pt idx="0">
                  <c:v>Column2</c:v>
                </c:pt>
              </c:strCache>
            </c:strRef>
          </c:tx>
          <c:spPr>
            <a:solidFill>
              <a:schemeClr val="tx2"/>
            </a:solidFill>
          </c:spPr>
          <c:invertIfNegative val="0"/>
          <c:dPt>
            <c:idx val="0"/>
            <c:invertIfNegative val="0"/>
            <c:bubble3D val="0"/>
            <c:spPr>
              <a:solidFill>
                <a:schemeClr val="tx2">
                  <a:lumMod val="50000"/>
                </a:schemeClr>
              </a:solidFill>
            </c:spPr>
          </c:dPt>
          <c:dLbls>
            <c:txPr>
              <a:bodyPr/>
              <a:lstStyle/>
              <a:p>
                <a:pPr>
                  <a:defRPr sz="1400" b="1"/>
                </a:pPr>
                <a:endParaRPr lang="en-US"/>
              </a:p>
            </c:txPr>
            <c:showLegendKey val="0"/>
            <c:showVal val="1"/>
            <c:showCatName val="0"/>
            <c:showSerName val="0"/>
            <c:showPercent val="0"/>
            <c:showBubbleSize val="0"/>
            <c:showLeaderLines val="0"/>
          </c:dLbls>
          <c:cat>
            <c:numRef>
              <c:f>Sheet1!$A$2:$A$5</c:f>
              <c:numCache>
                <c:formatCode>General</c:formatCode>
                <c:ptCount val="4"/>
              </c:numCache>
            </c:numRef>
          </c:cat>
          <c:val>
            <c:numRef>
              <c:f>Sheet1!$C$2:$C$5</c:f>
              <c:numCache>
                <c:formatCode>0%</c:formatCode>
                <c:ptCount val="4"/>
                <c:pt idx="0">
                  <c:v>0.82</c:v>
                </c:pt>
                <c:pt idx="1">
                  <c:v>0.75</c:v>
                </c:pt>
                <c:pt idx="2">
                  <c:v>0.7</c:v>
                </c:pt>
                <c:pt idx="3">
                  <c:v>0.6</c:v>
                </c:pt>
              </c:numCache>
            </c:numRef>
          </c:val>
        </c:ser>
        <c:dLbls>
          <c:showLegendKey val="0"/>
          <c:showVal val="1"/>
          <c:showCatName val="0"/>
          <c:showSerName val="0"/>
          <c:showPercent val="0"/>
          <c:showBubbleSize val="0"/>
        </c:dLbls>
        <c:gapWidth val="75"/>
        <c:overlap val="-10"/>
        <c:axId val="339774080"/>
        <c:axId val="339809024"/>
      </c:barChart>
      <c:catAx>
        <c:axId val="339774080"/>
        <c:scaling>
          <c:orientation val="minMax"/>
        </c:scaling>
        <c:delete val="0"/>
        <c:axPos val="b"/>
        <c:numFmt formatCode="General" sourceLinked="1"/>
        <c:majorTickMark val="none"/>
        <c:minorTickMark val="none"/>
        <c:tickLblPos val="nextTo"/>
        <c:txPr>
          <a:bodyPr/>
          <a:lstStyle/>
          <a:p>
            <a:pPr>
              <a:defRPr sz="1400" b="1"/>
            </a:pPr>
            <a:endParaRPr lang="en-US"/>
          </a:p>
        </c:txPr>
        <c:crossAx val="339809024"/>
        <c:crosses val="autoZero"/>
        <c:auto val="1"/>
        <c:lblAlgn val="ctr"/>
        <c:lblOffset val="400"/>
        <c:noMultiLvlLbl val="0"/>
      </c:catAx>
      <c:valAx>
        <c:axId val="339809024"/>
        <c:scaling>
          <c:orientation val="minMax"/>
          <c:max val="1.05"/>
          <c:min val="0"/>
        </c:scaling>
        <c:delete val="1"/>
        <c:axPos val="l"/>
        <c:numFmt formatCode="0%" sourceLinked="1"/>
        <c:majorTickMark val="none"/>
        <c:minorTickMark val="none"/>
        <c:tickLblPos val="none"/>
        <c:crossAx val="339774080"/>
        <c:crosses val="autoZero"/>
        <c:crossBetween val="between"/>
        <c:minorUnit val="1.0000000000000005E-2"/>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8498E-2"/>
          <c:y val="3.8149731990623015E-3"/>
          <c:w val="0.95299145299146226"/>
          <c:h val="0.95040534841219004"/>
        </c:manualLayout>
      </c:layout>
      <c:barChart>
        <c:barDir val="col"/>
        <c:grouping val="clustered"/>
        <c:varyColors val="0"/>
        <c:ser>
          <c:idx val="0"/>
          <c:order val="0"/>
          <c:tx>
            <c:strRef>
              <c:f>Sheet1!$B$1</c:f>
              <c:strCache>
                <c:ptCount val="1"/>
                <c:pt idx="0">
                  <c:v>Column1</c:v>
                </c:pt>
              </c:strCache>
            </c:strRef>
          </c:tx>
          <c:spPr>
            <a:solidFill>
              <a:schemeClr val="accent1">
                <a:lumMod val="60000"/>
                <a:lumOff val="40000"/>
              </a:schemeClr>
            </a:solidFill>
          </c:spPr>
          <c:invertIfNegative val="0"/>
          <c:dLbls>
            <c:numFmt formatCode="0%" sourceLinked="0"/>
            <c:txPr>
              <a:bodyPr/>
              <a:lstStyle/>
              <a:p>
                <a:pPr>
                  <a:defRPr sz="1400" b="1"/>
                </a:pPr>
                <a:endParaRPr lang="en-US"/>
              </a:p>
            </c:txPr>
            <c:dLblPos val="outEnd"/>
            <c:showLegendKey val="0"/>
            <c:showVal val="1"/>
            <c:showCatName val="0"/>
            <c:showSerName val="0"/>
            <c:showPercent val="0"/>
            <c:showBubbleSize val="0"/>
            <c:showLeaderLines val="0"/>
          </c:dLbls>
          <c:cat>
            <c:numRef>
              <c:f>Sheet1!$A$2:$A$5</c:f>
              <c:numCache>
                <c:formatCode>General</c:formatCode>
                <c:ptCount val="4"/>
              </c:numCache>
            </c:numRef>
          </c:cat>
          <c:val>
            <c:numRef>
              <c:f>Sheet1!$B$2:$B$5</c:f>
              <c:numCache>
                <c:formatCode>0%</c:formatCode>
                <c:ptCount val="4"/>
                <c:pt idx="0">
                  <c:v>0.88</c:v>
                </c:pt>
                <c:pt idx="1">
                  <c:v>0.9</c:v>
                </c:pt>
                <c:pt idx="2">
                  <c:v>0.82000000000000062</c:v>
                </c:pt>
                <c:pt idx="3">
                  <c:v>0.87000000000000455</c:v>
                </c:pt>
              </c:numCache>
            </c:numRef>
          </c:val>
        </c:ser>
        <c:ser>
          <c:idx val="1"/>
          <c:order val="1"/>
          <c:tx>
            <c:strRef>
              <c:f>Sheet1!$C$1</c:f>
              <c:strCache>
                <c:ptCount val="1"/>
                <c:pt idx="0">
                  <c:v>Column2</c:v>
                </c:pt>
              </c:strCache>
            </c:strRef>
          </c:tx>
          <c:spPr>
            <a:solidFill>
              <a:schemeClr val="tx2"/>
            </a:solidFill>
          </c:spPr>
          <c:invertIfNegative val="0"/>
          <c:dLbls>
            <c:txPr>
              <a:bodyPr/>
              <a:lstStyle/>
              <a:p>
                <a:pPr>
                  <a:defRPr sz="1400" b="1"/>
                </a:pPr>
                <a:endParaRPr lang="en-US"/>
              </a:p>
            </c:txPr>
            <c:showLegendKey val="0"/>
            <c:showVal val="1"/>
            <c:showCatName val="0"/>
            <c:showSerName val="0"/>
            <c:showPercent val="0"/>
            <c:showBubbleSize val="0"/>
            <c:showLeaderLines val="0"/>
          </c:dLbls>
          <c:cat>
            <c:numRef>
              <c:f>Sheet1!$A$2:$A$5</c:f>
              <c:numCache>
                <c:formatCode>General</c:formatCode>
                <c:ptCount val="4"/>
              </c:numCache>
            </c:numRef>
          </c:cat>
          <c:val>
            <c:numRef>
              <c:f>Sheet1!$C$2:$C$5</c:f>
              <c:numCache>
                <c:formatCode>0%</c:formatCode>
                <c:ptCount val="4"/>
                <c:pt idx="0">
                  <c:v>0.84000000000000064</c:v>
                </c:pt>
                <c:pt idx="1">
                  <c:v>0.91</c:v>
                </c:pt>
                <c:pt idx="2">
                  <c:v>0.71000000000000063</c:v>
                </c:pt>
                <c:pt idx="3">
                  <c:v>0.84000000000000064</c:v>
                </c:pt>
              </c:numCache>
            </c:numRef>
          </c:val>
        </c:ser>
        <c:dLbls>
          <c:showLegendKey val="0"/>
          <c:showVal val="1"/>
          <c:showCatName val="0"/>
          <c:showSerName val="0"/>
          <c:showPercent val="0"/>
          <c:showBubbleSize val="0"/>
        </c:dLbls>
        <c:gapWidth val="75"/>
        <c:overlap val="-10"/>
        <c:axId val="334871936"/>
        <c:axId val="340702336"/>
      </c:barChart>
      <c:catAx>
        <c:axId val="334871936"/>
        <c:scaling>
          <c:orientation val="minMax"/>
        </c:scaling>
        <c:delete val="0"/>
        <c:axPos val="b"/>
        <c:numFmt formatCode="General" sourceLinked="1"/>
        <c:majorTickMark val="none"/>
        <c:minorTickMark val="none"/>
        <c:tickLblPos val="nextTo"/>
        <c:txPr>
          <a:bodyPr/>
          <a:lstStyle/>
          <a:p>
            <a:pPr>
              <a:defRPr sz="1400" b="1"/>
            </a:pPr>
            <a:endParaRPr lang="en-US"/>
          </a:p>
        </c:txPr>
        <c:crossAx val="340702336"/>
        <c:crosses val="autoZero"/>
        <c:auto val="1"/>
        <c:lblAlgn val="ctr"/>
        <c:lblOffset val="400"/>
        <c:noMultiLvlLbl val="0"/>
      </c:catAx>
      <c:valAx>
        <c:axId val="340702336"/>
        <c:scaling>
          <c:orientation val="minMax"/>
          <c:max val="1.05"/>
          <c:min val="0"/>
        </c:scaling>
        <c:delete val="1"/>
        <c:axPos val="l"/>
        <c:numFmt formatCode="0%" sourceLinked="1"/>
        <c:majorTickMark val="none"/>
        <c:minorTickMark val="none"/>
        <c:tickLblPos val="none"/>
        <c:crossAx val="334871936"/>
        <c:crosses val="autoZero"/>
        <c:crossBetween val="between"/>
        <c:minorUnit val="1.0000000000000005E-2"/>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8619E-2"/>
          <c:y val="3.8149731990623015E-3"/>
          <c:w val="0.95299145299146248"/>
          <c:h val="0.95040534841219004"/>
        </c:manualLayout>
      </c:layout>
      <c:barChart>
        <c:barDir val="col"/>
        <c:grouping val="clustered"/>
        <c:varyColors val="0"/>
        <c:ser>
          <c:idx val="0"/>
          <c:order val="0"/>
          <c:tx>
            <c:strRef>
              <c:f>Sheet1!$B$1</c:f>
              <c:strCache>
                <c:ptCount val="1"/>
                <c:pt idx="0">
                  <c:v>Column2</c:v>
                </c:pt>
              </c:strCache>
            </c:strRef>
          </c:tx>
          <c:spPr>
            <a:solidFill>
              <a:schemeClr val="accent1">
                <a:lumMod val="60000"/>
                <a:lumOff val="40000"/>
              </a:schemeClr>
            </a:solidFill>
          </c:spPr>
          <c:invertIfNegative val="0"/>
          <c:dLbls>
            <c:numFmt formatCode="0%" sourceLinked="0"/>
            <c:txPr>
              <a:bodyPr/>
              <a:lstStyle/>
              <a:p>
                <a:pPr>
                  <a:defRPr sz="1400" b="1"/>
                </a:pPr>
                <a:endParaRPr lang="en-US"/>
              </a:p>
            </c:txPr>
            <c:dLblPos val="outEnd"/>
            <c:showLegendKey val="0"/>
            <c:showVal val="1"/>
            <c:showCatName val="0"/>
            <c:showSerName val="0"/>
            <c:showPercent val="0"/>
            <c:showBubbleSize val="0"/>
            <c:showLeaderLines val="0"/>
          </c:dLbls>
          <c:cat>
            <c:numRef>
              <c:f>Sheet1!$A$2:$A$6</c:f>
              <c:numCache>
                <c:formatCode>General</c:formatCode>
                <c:ptCount val="5"/>
              </c:numCache>
            </c:numRef>
          </c:cat>
          <c:val>
            <c:numRef>
              <c:f>Sheet1!$B$2:$B$6</c:f>
              <c:numCache>
                <c:formatCode>0%</c:formatCode>
                <c:ptCount val="5"/>
                <c:pt idx="0">
                  <c:v>0.52</c:v>
                </c:pt>
                <c:pt idx="1">
                  <c:v>0.49000000000000032</c:v>
                </c:pt>
                <c:pt idx="2">
                  <c:v>0.37000000000000038</c:v>
                </c:pt>
                <c:pt idx="3">
                  <c:v>0.56000000000000005</c:v>
                </c:pt>
                <c:pt idx="4">
                  <c:v>0.5</c:v>
                </c:pt>
              </c:numCache>
            </c:numRef>
          </c:val>
        </c:ser>
        <c:ser>
          <c:idx val="1"/>
          <c:order val="1"/>
          <c:tx>
            <c:strRef>
              <c:f>Sheet1!$C$1</c:f>
              <c:strCache>
                <c:ptCount val="1"/>
                <c:pt idx="0">
                  <c:v>Column1</c:v>
                </c:pt>
              </c:strCache>
            </c:strRef>
          </c:tx>
          <c:spPr>
            <a:solidFill>
              <a:schemeClr val="tx2"/>
            </a:solidFill>
          </c:spPr>
          <c:invertIfNegative val="0"/>
          <c:dLbls>
            <c:txPr>
              <a:bodyPr/>
              <a:lstStyle/>
              <a:p>
                <a:pPr>
                  <a:defRPr sz="1400" b="1"/>
                </a:pPr>
                <a:endParaRPr lang="en-US"/>
              </a:p>
            </c:txPr>
            <c:showLegendKey val="0"/>
            <c:showVal val="1"/>
            <c:showCatName val="0"/>
            <c:showSerName val="0"/>
            <c:showPercent val="0"/>
            <c:showBubbleSize val="0"/>
            <c:showLeaderLines val="0"/>
          </c:dLbls>
          <c:cat>
            <c:numRef>
              <c:f>Sheet1!$A$2:$A$6</c:f>
              <c:numCache>
                <c:formatCode>General</c:formatCode>
                <c:ptCount val="5"/>
              </c:numCache>
            </c:numRef>
          </c:cat>
          <c:val>
            <c:numRef>
              <c:f>Sheet1!$C$2:$C$6</c:f>
              <c:numCache>
                <c:formatCode>0%</c:formatCode>
                <c:ptCount val="5"/>
                <c:pt idx="0">
                  <c:v>0.56999999999999995</c:v>
                </c:pt>
                <c:pt idx="1">
                  <c:v>0.52</c:v>
                </c:pt>
                <c:pt idx="2">
                  <c:v>0.46</c:v>
                </c:pt>
                <c:pt idx="3">
                  <c:v>0.45</c:v>
                </c:pt>
                <c:pt idx="4">
                  <c:v>0.39000000000000301</c:v>
                </c:pt>
              </c:numCache>
            </c:numRef>
          </c:val>
        </c:ser>
        <c:dLbls>
          <c:showLegendKey val="0"/>
          <c:showVal val="1"/>
          <c:showCatName val="0"/>
          <c:showSerName val="0"/>
          <c:showPercent val="0"/>
          <c:showBubbleSize val="0"/>
        </c:dLbls>
        <c:gapWidth val="75"/>
        <c:overlap val="-10"/>
        <c:axId val="319855616"/>
        <c:axId val="319857408"/>
      </c:barChart>
      <c:catAx>
        <c:axId val="319855616"/>
        <c:scaling>
          <c:orientation val="minMax"/>
        </c:scaling>
        <c:delete val="0"/>
        <c:axPos val="b"/>
        <c:numFmt formatCode="General" sourceLinked="1"/>
        <c:majorTickMark val="none"/>
        <c:minorTickMark val="none"/>
        <c:tickLblPos val="nextTo"/>
        <c:crossAx val="319857408"/>
        <c:crosses val="autoZero"/>
        <c:auto val="1"/>
        <c:lblAlgn val="ctr"/>
        <c:lblOffset val="400"/>
        <c:noMultiLvlLbl val="0"/>
      </c:catAx>
      <c:valAx>
        <c:axId val="319857408"/>
        <c:scaling>
          <c:orientation val="minMax"/>
          <c:max val="0.65000000000000624"/>
          <c:min val="0"/>
        </c:scaling>
        <c:delete val="1"/>
        <c:axPos val="l"/>
        <c:numFmt formatCode="0%" sourceLinked="1"/>
        <c:majorTickMark val="none"/>
        <c:minorTickMark val="none"/>
        <c:tickLblPos val="none"/>
        <c:crossAx val="319855616"/>
        <c:crosses val="autoZero"/>
        <c:crossBetween val="between"/>
        <c:minorUnit val="1.0000000000000005E-2"/>
      </c:valAx>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8522E-2"/>
          <c:y val="3.8149731990623015E-3"/>
          <c:w val="0.95299145299146126"/>
          <c:h val="0.95040534841219004"/>
        </c:manualLayout>
      </c:layout>
      <c:barChart>
        <c:barDir val="col"/>
        <c:grouping val="clustered"/>
        <c:varyColors val="0"/>
        <c:ser>
          <c:idx val="0"/>
          <c:order val="0"/>
          <c:tx>
            <c:strRef>
              <c:f>Sheet1!$B$1</c:f>
              <c:strCache>
                <c:ptCount val="1"/>
                <c:pt idx="0">
                  <c:v>Column1</c:v>
                </c:pt>
              </c:strCache>
            </c:strRef>
          </c:tx>
          <c:invertIfNegative val="0"/>
          <c:dPt>
            <c:idx val="0"/>
            <c:invertIfNegative val="0"/>
            <c:bubble3D val="0"/>
            <c:spPr>
              <a:solidFill>
                <a:schemeClr val="accent1">
                  <a:lumMod val="60000"/>
                  <a:lumOff val="40000"/>
                </a:schemeClr>
              </a:solidFill>
            </c:spPr>
          </c:dPt>
          <c:dPt>
            <c:idx val="1"/>
            <c:invertIfNegative val="0"/>
            <c:bubble3D val="0"/>
            <c:spPr>
              <a:solidFill>
                <a:schemeClr val="tx2"/>
              </a:solidFill>
            </c:spPr>
          </c:dPt>
          <c:dLbls>
            <c:numFmt formatCode="0%" sourceLinked="0"/>
            <c:txPr>
              <a:bodyPr/>
              <a:lstStyle/>
              <a:p>
                <a:pPr>
                  <a:defRPr sz="1400" b="1"/>
                </a:pPr>
                <a:endParaRPr lang="en-US"/>
              </a:p>
            </c:txPr>
            <c:dLblPos val="outEnd"/>
            <c:showLegendKey val="0"/>
            <c:showVal val="1"/>
            <c:showCatName val="0"/>
            <c:showSerName val="0"/>
            <c:showPercent val="0"/>
            <c:showBubbleSize val="0"/>
            <c:showLeaderLines val="0"/>
          </c:dLbls>
          <c:cat>
            <c:numRef>
              <c:f>Sheet1!$A$2:$A$3</c:f>
              <c:numCache>
                <c:formatCode>General</c:formatCode>
                <c:ptCount val="2"/>
              </c:numCache>
            </c:numRef>
          </c:cat>
          <c:val>
            <c:numRef>
              <c:f>Sheet1!$B$2:$B$3</c:f>
              <c:numCache>
                <c:formatCode>0.00%</c:formatCode>
                <c:ptCount val="2"/>
                <c:pt idx="0" formatCode="0%">
                  <c:v>0.69000000000000061</c:v>
                </c:pt>
                <c:pt idx="1">
                  <c:v>0.66000000000000381</c:v>
                </c:pt>
              </c:numCache>
            </c:numRef>
          </c:val>
        </c:ser>
        <c:dLbls>
          <c:showLegendKey val="0"/>
          <c:showVal val="1"/>
          <c:showCatName val="0"/>
          <c:showSerName val="0"/>
          <c:showPercent val="0"/>
          <c:showBubbleSize val="0"/>
        </c:dLbls>
        <c:gapWidth val="75"/>
        <c:overlap val="-25"/>
        <c:axId val="115049984"/>
        <c:axId val="115179904"/>
      </c:barChart>
      <c:catAx>
        <c:axId val="115049984"/>
        <c:scaling>
          <c:orientation val="minMax"/>
        </c:scaling>
        <c:delete val="0"/>
        <c:axPos val="b"/>
        <c:numFmt formatCode="General" sourceLinked="1"/>
        <c:majorTickMark val="none"/>
        <c:minorTickMark val="none"/>
        <c:tickLblPos val="nextTo"/>
        <c:txPr>
          <a:bodyPr/>
          <a:lstStyle/>
          <a:p>
            <a:pPr>
              <a:defRPr sz="1400" b="1"/>
            </a:pPr>
            <a:endParaRPr lang="en-US"/>
          </a:p>
        </c:txPr>
        <c:crossAx val="115179904"/>
        <c:crosses val="autoZero"/>
        <c:auto val="1"/>
        <c:lblAlgn val="ctr"/>
        <c:lblOffset val="400"/>
        <c:noMultiLvlLbl val="0"/>
      </c:catAx>
      <c:valAx>
        <c:axId val="115179904"/>
        <c:scaling>
          <c:orientation val="minMax"/>
          <c:min val="0"/>
        </c:scaling>
        <c:delete val="1"/>
        <c:axPos val="l"/>
        <c:numFmt formatCode="0%" sourceLinked="1"/>
        <c:majorTickMark val="none"/>
        <c:minorTickMark val="none"/>
        <c:tickLblPos val="none"/>
        <c:crossAx val="115049984"/>
        <c:crosses val="autoZero"/>
        <c:crossBetween val="between"/>
        <c:minorUnit val="1.0000000000000005E-2"/>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14285714285714"/>
          <c:y val="5.4687500000000014E-2"/>
          <c:w val="0.54187192118226557"/>
          <c:h val="0.85937500000000588"/>
        </c:manualLayout>
      </c:layout>
      <c:pieChart>
        <c:varyColors val="1"/>
        <c:ser>
          <c:idx val="0"/>
          <c:order val="0"/>
          <c:tx>
            <c:strRef>
              <c:f>Sheet1!$A$2</c:f>
              <c:strCache>
                <c:ptCount val="1"/>
                <c:pt idx="0">
                  <c:v>Private Group/Employer Sponsored Insurance</c:v>
                </c:pt>
              </c:strCache>
            </c:strRef>
          </c:tx>
          <c:spPr>
            <a:ln w="28575">
              <a:solidFill>
                <a:srgbClr val="FFFFFF"/>
              </a:solidFill>
            </a:ln>
          </c:spPr>
          <c:dPt>
            <c:idx val="1"/>
            <c:bubble3D val="0"/>
            <c:spPr>
              <a:solidFill>
                <a:schemeClr val="accent1"/>
              </a:solidFill>
              <a:ln w="28575">
                <a:solidFill>
                  <a:srgbClr val="FFFFFF"/>
                </a:solidFill>
              </a:ln>
            </c:spPr>
          </c:dPt>
          <c:dPt>
            <c:idx val="2"/>
            <c:bubble3D val="0"/>
            <c:spPr>
              <a:solidFill>
                <a:schemeClr val="accent2"/>
              </a:solidFill>
              <a:ln w="28575">
                <a:solidFill>
                  <a:srgbClr val="FFFFFF"/>
                </a:solidFill>
              </a:ln>
            </c:spPr>
          </c:dPt>
          <c:dPt>
            <c:idx val="3"/>
            <c:bubble3D val="0"/>
            <c:spPr>
              <a:solidFill>
                <a:schemeClr val="accent1">
                  <a:lumMod val="20000"/>
                  <a:lumOff val="80000"/>
                </a:schemeClr>
              </a:solidFill>
              <a:ln w="28575">
                <a:solidFill>
                  <a:srgbClr val="FFFFFF"/>
                </a:solidFill>
              </a:ln>
            </c:spPr>
          </c:dPt>
          <c:dPt>
            <c:idx val="4"/>
            <c:bubble3D val="0"/>
            <c:spPr>
              <a:solidFill>
                <a:schemeClr val="accent1">
                  <a:lumMod val="40000"/>
                  <a:lumOff val="60000"/>
                </a:schemeClr>
              </a:solidFill>
              <a:ln w="28575">
                <a:solidFill>
                  <a:srgbClr val="FFFFFF"/>
                </a:solidFill>
              </a:ln>
            </c:spPr>
          </c:dPt>
          <c:cat>
            <c:strRef>
              <c:f>Sheet1!$A$2:$A$6</c:f>
              <c:strCache>
                <c:ptCount val="5"/>
                <c:pt idx="0">
                  <c:v>Private Group/Employer Sponsored Insurance</c:v>
                </c:pt>
                <c:pt idx="1">
                  <c:v>MassHealth</c:v>
                </c:pt>
                <c:pt idx="2">
                  <c:v>Commonwealth Care/Bridge</c:v>
                </c:pt>
                <c:pt idx="3">
                  <c:v>Individual Purchase</c:v>
                </c:pt>
                <c:pt idx="4">
                  <c:v>Medical Security Plan</c:v>
                </c:pt>
              </c:strCache>
            </c:strRef>
          </c:cat>
          <c:val>
            <c:numRef>
              <c:f>Sheet1!$B$2:$B$6</c:f>
              <c:numCache>
                <c:formatCode>General</c:formatCode>
                <c:ptCount val="5"/>
                <c:pt idx="0">
                  <c:v>79</c:v>
                </c:pt>
                <c:pt idx="1">
                  <c:v>16</c:v>
                </c:pt>
                <c:pt idx="2">
                  <c:v>3</c:v>
                </c:pt>
                <c:pt idx="3">
                  <c:v>1</c:v>
                </c:pt>
                <c:pt idx="4">
                  <c:v>1</c:v>
                </c:pt>
              </c:numCache>
            </c:numRef>
          </c:val>
        </c:ser>
        <c:ser>
          <c:idx val="1"/>
          <c:order val="1"/>
          <c:tx>
            <c:strRef>
              <c:f>Sheet1!$A$3</c:f>
              <c:strCache>
                <c:ptCount val="1"/>
                <c:pt idx="0">
                  <c:v>MassHealth</c:v>
                </c:pt>
              </c:strCache>
            </c:strRef>
          </c:tx>
          <c:cat>
            <c:strRef>
              <c:f>Sheet1!$A$2:$A$6</c:f>
              <c:strCache>
                <c:ptCount val="5"/>
                <c:pt idx="0">
                  <c:v>Private Group/Employer Sponsored Insurance</c:v>
                </c:pt>
                <c:pt idx="1">
                  <c:v>MassHealth</c:v>
                </c:pt>
                <c:pt idx="2">
                  <c:v>Commonwealth Care/Bridge</c:v>
                </c:pt>
                <c:pt idx="3">
                  <c:v>Individual Purchase</c:v>
                </c:pt>
                <c:pt idx="4">
                  <c:v>Medical Security Plan</c:v>
                </c:pt>
              </c:strCache>
            </c:strRef>
          </c:cat>
          <c:val>
            <c:numRef>
              <c:f>Sheet1!$C$2:$C$3</c:f>
              <c:numCache>
                <c:formatCode>General</c:formatCode>
                <c:ptCount val="2"/>
              </c:numCache>
            </c:numRef>
          </c:val>
        </c:ser>
        <c:dLbls>
          <c:showLegendKey val="0"/>
          <c:showVal val="0"/>
          <c:showCatName val="0"/>
          <c:showSerName val="0"/>
          <c:showPercent val="0"/>
          <c:showBubbleSize val="0"/>
          <c:showLeaderLines val="0"/>
        </c:dLbls>
        <c:firstSliceAng val="0"/>
      </c:pieChart>
      <c:spPr>
        <a:ln w="38099">
          <a:solidFill>
            <a:srgbClr val="FFFFFF"/>
          </a:solidFill>
        </a:ln>
      </c:spPr>
    </c:plotArea>
    <c:plotVisOnly val="1"/>
    <c:dispBlanksAs val="zero"/>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667541557305335"/>
          <c:y val="3.8149731990623015E-3"/>
          <c:w val="0.73332458442694648"/>
          <c:h val="0.95040534841219004"/>
        </c:manualLayout>
      </c:layout>
      <c:barChart>
        <c:barDir val="bar"/>
        <c:grouping val="clustered"/>
        <c:varyColors val="0"/>
        <c:ser>
          <c:idx val="0"/>
          <c:order val="0"/>
          <c:tx>
            <c:strRef>
              <c:f>Sheet1!$B$1</c:f>
              <c:strCache>
                <c:ptCount val="1"/>
                <c:pt idx="0">
                  <c:v>Column1</c:v>
                </c:pt>
              </c:strCache>
            </c:strRef>
          </c:tx>
          <c:invertIfNegative val="0"/>
          <c:dLbls>
            <c:numFmt formatCode="0%" sourceLinked="0"/>
            <c:txPr>
              <a:bodyPr/>
              <a:lstStyle/>
              <a:p>
                <a:pPr>
                  <a:defRPr sz="1200" b="1"/>
                </a:pPr>
                <a:endParaRPr lang="en-US"/>
              </a:p>
            </c:txPr>
            <c:dLblPos val="outEnd"/>
            <c:showLegendKey val="0"/>
            <c:showVal val="1"/>
            <c:showCatName val="0"/>
            <c:showSerName val="0"/>
            <c:showPercent val="0"/>
            <c:showBubbleSize val="0"/>
            <c:showLeaderLines val="0"/>
          </c:dLbls>
          <c:cat>
            <c:numRef>
              <c:f>Sheet1!$A$2:$A$14</c:f>
              <c:numCache>
                <c:formatCode>General</c:formatCode>
                <c:ptCount val="13"/>
              </c:numCache>
            </c:numRef>
          </c:cat>
          <c:val>
            <c:numRef>
              <c:f>Sheet1!$B$2:$B$14</c:f>
              <c:numCache>
                <c:formatCode>0%</c:formatCode>
                <c:ptCount val="13"/>
                <c:pt idx="0">
                  <c:v>0.65000000000000335</c:v>
                </c:pt>
                <c:pt idx="1">
                  <c:v>0.67000000000000381</c:v>
                </c:pt>
                <c:pt idx="3">
                  <c:v>0.74000000000000288</c:v>
                </c:pt>
                <c:pt idx="4">
                  <c:v>0.63000000000000322</c:v>
                </c:pt>
                <c:pt idx="6">
                  <c:v>0.69000000000000061</c:v>
                </c:pt>
                <c:pt idx="7">
                  <c:v>0.61000000000000065</c:v>
                </c:pt>
                <c:pt idx="8">
                  <c:v>0.69000000000000061</c:v>
                </c:pt>
                <c:pt idx="9">
                  <c:v>0.65000000000000335</c:v>
                </c:pt>
                <c:pt idx="11">
                  <c:v>0.67000000000000381</c:v>
                </c:pt>
                <c:pt idx="12">
                  <c:v>0.64000000000000323</c:v>
                </c:pt>
              </c:numCache>
            </c:numRef>
          </c:val>
        </c:ser>
        <c:dLbls>
          <c:showLegendKey val="0"/>
          <c:showVal val="1"/>
          <c:showCatName val="0"/>
          <c:showSerName val="0"/>
          <c:showPercent val="0"/>
          <c:showBubbleSize val="0"/>
        </c:dLbls>
        <c:gapWidth val="75"/>
        <c:axId val="115199360"/>
        <c:axId val="115210496"/>
      </c:barChart>
      <c:catAx>
        <c:axId val="115199360"/>
        <c:scaling>
          <c:orientation val="minMax"/>
        </c:scaling>
        <c:delete val="0"/>
        <c:axPos val="l"/>
        <c:numFmt formatCode="General" sourceLinked="1"/>
        <c:majorTickMark val="none"/>
        <c:minorTickMark val="none"/>
        <c:tickLblPos val="nextTo"/>
        <c:txPr>
          <a:bodyPr/>
          <a:lstStyle/>
          <a:p>
            <a:pPr>
              <a:defRPr sz="1400" b="1"/>
            </a:pPr>
            <a:endParaRPr lang="en-US"/>
          </a:p>
        </c:txPr>
        <c:crossAx val="115210496"/>
        <c:crosses val="autoZero"/>
        <c:auto val="1"/>
        <c:lblAlgn val="ctr"/>
        <c:lblOffset val="400"/>
        <c:noMultiLvlLbl val="0"/>
      </c:catAx>
      <c:valAx>
        <c:axId val="115210496"/>
        <c:scaling>
          <c:orientation val="minMax"/>
          <c:min val="0"/>
        </c:scaling>
        <c:delete val="1"/>
        <c:axPos val="b"/>
        <c:numFmt formatCode="0%" sourceLinked="1"/>
        <c:majorTickMark val="none"/>
        <c:minorTickMark val="none"/>
        <c:tickLblPos val="none"/>
        <c:crossAx val="115199360"/>
        <c:crosses val="autoZero"/>
        <c:crossBetween val="between"/>
        <c:minorUnit val="1.0000000000000005E-2"/>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8418E-2"/>
          <c:y val="3.8149731990623015E-3"/>
          <c:w val="0.95299145299146126"/>
          <c:h val="0.95040534841219004"/>
        </c:manualLayout>
      </c:layout>
      <c:barChart>
        <c:barDir val="col"/>
        <c:grouping val="clustered"/>
        <c:varyColors val="0"/>
        <c:ser>
          <c:idx val="0"/>
          <c:order val="0"/>
          <c:tx>
            <c:strRef>
              <c:f>Sheet1!$B$1</c:f>
              <c:strCache>
                <c:ptCount val="1"/>
                <c:pt idx="0">
                  <c:v>Column1</c:v>
                </c:pt>
              </c:strCache>
            </c:strRef>
          </c:tx>
          <c:invertIfNegative val="0"/>
          <c:dLbls>
            <c:numFmt formatCode="0%" sourceLinked="0"/>
            <c:txPr>
              <a:bodyPr/>
              <a:lstStyle/>
              <a:p>
                <a:pPr>
                  <a:defRPr sz="1400" b="1"/>
                </a:pPr>
                <a:endParaRPr lang="en-US"/>
              </a:p>
            </c:txPr>
            <c:dLblPos val="outEnd"/>
            <c:showLegendKey val="0"/>
            <c:showVal val="1"/>
            <c:showCatName val="0"/>
            <c:showSerName val="0"/>
            <c:showPercent val="0"/>
            <c:showBubbleSize val="0"/>
            <c:showLeaderLines val="0"/>
          </c:dLbls>
          <c:cat>
            <c:numRef>
              <c:f>Sheet1!$A$2:$A$3</c:f>
              <c:numCache>
                <c:formatCode>General</c:formatCode>
                <c:ptCount val="2"/>
              </c:numCache>
            </c:numRef>
          </c:cat>
          <c:val>
            <c:numRef>
              <c:f>Sheet1!$B$2:$B$3</c:f>
              <c:numCache>
                <c:formatCode>0%</c:formatCode>
                <c:ptCount val="2"/>
                <c:pt idx="0">
                  <c:v>0.52</c:v>
                </c:pt>
                <c:pt idx="1">
                  <c:v>0.77000000000000601</c:v>
                </c:pt>
              </c:numCache>
            </c:numRef>
          </c:val>
        </c:ser>
        <c:dLbls>
          <c:showLegendKey val="0"/>
          <c:showVal val="1"/>
          <c:showCatName val="0"/>
          <c:showSerName val="0"/>
          <c:showPercent val="0"/>
          <c:showBubbleSize val="0"/>
        </c:dLbls>
        <c:gapWidth val="75"/>
        <c:overlap val="-25"/>
        <c:axId val="115130752"/>
        <c:axId val="277617664"/>
      </c:barChart>
      <c:catAx>
        <c:axId val="115130752"/>
        <c:scaling>
          <c:orientation val="minMax"/>
        </c:scaling>
        <c:delete val="0"/>
        <c:axPos val="b"/>
        <c:numFmt formatCode="General" sourceLinked="1"/>
        <c:majorTickMark val="none"/>
        <c:minorTickMark val="none"/>
        <c:tickLblPos val="nextTo"/>
        <c:txPr>
          <a:bodyPr/>
          <a:lstStyle/>
          <a:p>
            <a:pPr>
              <a:defRPr sz="1400" b="1"/>
            </a:pPr>
            <a:endParaRPr lang="en-US"/>
          </a:p>
        </c:txPr>
        <c:crossAx val="277617664"/>
        <c:crosses val="autoZero"/>
        <c:auto val="1"/>
        <c:lblAlgn val="ctr"/>
        <c:lblOffset val="400"/>
        <c:noMultiLvlLbl val="0"/>
      </c:catAx>
      <c:valAx>
        <c:axId val="277617664"/>
        <c:scaling>
          <c:orientation val="minMax"/>
          <c:min val="0"/>
        </c:scaling>
        <c:delete val="1"/>
        <c:axPos val="l"/>
        <c:numFmt formatCode="0%" sourceLinked="1"/>
        <c:majorTickMark val="none"/>
        <c:minorTickMark val="none"/>
        <c:tickLblPos val="none"/>
        <c:crossAx val="115130752"/>
        <c:crosses val="autoZero"/>
        <c:crossBetween val="between"/>
        <c:minorUnit val="1.0000000000000005E-2"/>
      </c:valAx>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8442E-2"/>
          <c:y val="3.8149731990623015E-3"/>
          <c:w val="0.95299145299146171"/>
          <c:h val="0.95040534841219004"/>
        </c:manualLayout>
      </c:layout>
      <c:barChart>
        <c:barDir val="col"/>
        <c:grouping val="clustered"/>
        <c:varyColors val="0"/>
        <c:ser>
          <c:idx val="0"/>
          <c:order val="0"/>
          <c:tx>
            <c:strRef>
              <c:f>Sheet1!$B$1</c:f>
              <c:strCache>
                <c:ptCount val="1"/>
                <c:pt idx="0">
                  <c:v>Column1</c:v>
                </c:pt>
              </c:strCache>
            </c:strRef>
          </c:tx>
          <c:invertIfNegative val="0"/>
          <c:dLbls>
            <c:numFmt formatCode="0%" sourceLinked="0"/>
            <c:txPr>
              <a:bodyPr/>
              <a:lstStyle/>
              <a:p>
                <a:pPr>
                  <a:defRPr sz="1400" b="1"/>
                </a:pPr>
                <a:endParaRPr lang="en-US"/>
              </a:p>
            </c:txPr>
            <c:dLblPos val="outEnd"/>
            <c:showLegendKey val="0"/>
            <c:showVal val="1"/>
            <c:showCatName val="0"/>
            <c:showSerName val="0"/>
            <c:showPercent val="0"/>
            <c:showBubbleSize val="0"/>
            <c:showLeaderLines val="0"/>
          </c:dLbls>
          <c:cat>
            <c:numRef>
              <c:f>Sheet1!$A$2:$A$4</c:f>
              <c:numCache>
                <c:formatCode>General</c:formatCode>
                <c:ptCount val="3"/>
              </c:numCache>
            </c:numRef>
          </c:cat>
          <c:val>
            <c:numRef>
              <c:f>Sheet1!$B$2:$B$4</c:f>
              <c:numCache>
                <c:formatCode>0%</c:formatCode>
                <c:ptCount val="3"/>
                <c:pt idx="0">
                  <c:v>0.75000000000000544</c:v>
                </c:pt>
                <c:pt idx="1">
                  <c:v>0.79</c:v>
                </c:pt>
                <c:pt idx="2">
                  <c:v>0.88</c:v>
                </c:pt>
              </c:numCache>
            </c:numRef>
          </c:val>
        </c:ser>
        <c:dLbls>
          <c:showLegendKey val="0"/>
          <c:showVal val="1"/>
          <c:showCatName val="0"/>
          <c:showSerName val="0"/>
          <c:showPercent val="0"/>
          <c:showBubbleSize val="0"/>
        </c:dLbls>
        <c:gapWidth val="75"/>
        <c:overlap val="-25"/>
        <c:axId val="277433344"/>
        <c:axId val="277439232"/>
      </c:barChart>
      <c:catAx>
        <c:axId val="277433344"/>
        <c:scaling>
          <c:orientation val="minMax"/>
        </c:scaling>
        <c:delete val="0"/>
        <c:axPos val="b"/>
        <c:numFmt formatCode="General" sourceLinked="1"/>
        <c:majorTickMark val="none"/>
        <c:minorTickMark val="none"/>
        <c:tickLblPos val="nextTo"/>
        <c:txPr>
          <a:bodyPr/>
          <a:lstStyle/>
          <a:p>
            <a:pPr>
              <a:defRPr sz="1400" b="1"/>
            </a:pPr>
            <a:endParaRPr lang="en-US"/>
          </a:p>
        </c:txPr>
        <c:crossAx val="277439232"/>
        <c:crosses val="autoZero"/>
        <c:auto val="1"/>
        <c:lblAlgn val="ctr"/>
        <c:lblOffset val="400"/>
        <c:noMultiLvlLbl val="0"/>
      </c:catAx>
      <c:valAx>
        <c:axId val="277439232"/>
        <c:scaling>
          <c:orientation val="minMax"/>
          <c:min val="0"/>
        </c:scaling>
        <c:delete val="1"/>
        <c:axPos val="l"/>
        <c:numFmt formatCode="0%" sourceLinked="1"/>
        <c:majorTickMark val="none"/>
        <c:minorTickMark val="none"/>
        <c:tickLblPos val="none"/>
        <c:crossAx val="277433344"/>
        <c:crosses val="autoZero"/>
        <c:crossBetween val="between"/>
        <c:minorUnit val="1.0000000000000005E-2"/>
      </c:valAx>
    </c:plotArea>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8546E-2"/>
          <c:y val="3.8149731990623015E-3"/>
          <c:w val="0.95299145299146171"/>
          <c:h val="0.95040534841219004"/>
        </c:manualLayout>
      </c:layout>
      <c:barChart>
        <c:barDir val="col"/>
        <c:grouping val="clustered"/>
        <c:varyColors val="0"/>
        <c:ser>
          <c:idx val="0"/>
          <c:order val="0"/>
          <c:tx>
            <c:strRef>
              <c:f>Sheet1!$B$1</c:f>
              <c:strCache>
                <c:ptCount val="1"/>
                <c:pt idx="0">
                  <c:v>Column1</c:v>
                </c:pt>
              </c:strCache>
            </c:strRef>
          </c:tx>
          <c:invertIfNegative val="0"/>
          <c:dPt>
            <c:idx val="0"/>
            <c:invertIfNegative val="0"/>
            <c:bubble3D val="0"/>
            <c:spPr>
              <a:solidFill>
                <a:schemeClr val="accent1"/>
              </a:solidFill>
            </c:spPr>
          </c:dPt>
          <c:dPt>
            <c:idx val="1"/>
            <c:invertIfNegative val="0"/>
            <c:bubble3D val="0"/>
            <c:spPr>
              <a:solidFill>
                <a:schemeClr val="accent1"/>
              </a:solidFill>
            </c:spPr>
          </c:dPt>
          <c:dLbls>
            <c:numFmt formatCode="0.0%" sourceLinked="0"/>
            <c:txPr>
              <a:bodyPr/>
              <a:lstStyle/>
              <a:p>
                <a:pPr>
                  <a:defRPr sz="1400" b="1"/>
                </a:pPr>
                <a:endParaRPr lang="en-US"/>
              </a:p>
            </c:txPr>
            <c:dLblPos val="outEnd"/>
            <c:showLegendKey val="0"/>
            <c:showVal val="1"/>
            <c:showCatName val="0"/>
            <c:showSerName val="0"/>
            <c:showPercent val="0"/>
            <c:showBubbleSize val="0"/>
            <c:showLeaderLines val="0"/>
          </c:dLbls>
          <c:cat>
            <c:numRef>
              <c:f>Sheet1!$A$2:$A$6</c:f>
              <c:numCache>
                <c:formatCode>General</c:formatCode>
                <c:ptCount val="5"/>
              </c:numCache>
            </c:numRef>
          </c:cat>
          <c:val>
            <c:numRef>
              <c:f>Sheet1!$B$2:$B$6</c:f>
              <c:numCache>
                <c:formatCode>0.0%</c:formatCode>
                <c:ptCount val="5"/>
                <c:pt idx="0">
                  <c:v>0.53900000000000003</c:v>
                </c:pt>
                <c:pt idx="1">
                  <c:v>0.317</c:v>
                </c:pt>
                <c:pt idx="3">
                  <c:v>0.51900000000000002</c:v>
                </c:pt>
                <c:pt idx="4">
                  <c:v>0.35599999999999998</c:v>
                </c:pt>
              </c:numCache>
            </c:numRef>
          </c:val>
        </c:ser>
        <c:dLbls>
          <c:showLegendKey val="0"/>
          <c:showVal val="1"/>
          <c:showCatName val="0"/>
          <c:showSerName val="0"/>
          <c:showPercent val="0"/>
          <c:showBubbleSize val="0"/>
        </c:dLbls>
        <c:gapWidth val="75"/>
        <c:overlap val="-25"/>
        <c:axId val="277496960"/>
        <c:axId val="277508864"/>
      </c:barChart>
      <c:catAx>
        <c:axId val="277496960"/>
        <c:scaling>
          <c:orientation val="minMax"/>
        </c:scaling>
        <c:delete val="0"/>
        <c:axPos val="b"/>
        <c:numFmt formatCode="General" sourceLinked="1"/>
        <c:majorTickMark val="none"/>
        <c:minorTickMark val="none"/>
        <c:tickLblPos val="nextTo"/>
        <c:txPr>
          <a:bodyPr/>
          <a:lstStyle/>
          <a:p>
            <a:pPr>
              <a:defRPr sz="1400" b="1"/>
            </a:pPr>
            <a:endParaRPr lang="en-US"/>
          </a:p>
        </c:txPr>
        <c:crossAx val="277508864"/>
        <c:crosses val="autoZero"/>
        <c:auto val="1"/>
        <c:lblAlgn val="ctr"/>
        <c:lblOffset val="400"/>
        <c:noMultiLvlLbl val="0"/>
      </c:catAx>
      <c:valAx>
        <c:axId val="277508864"/>
        <c:scaling>
          <c:orientation val="minMax"/>
          <c:max val="0.70000000000000007"/>
          <c:min val="0"/>
        </c:scaling>
        <c:delete val="0"/>
        <c:axPos val="l"/>
        <c:numFmt formatCode="0.0%" sourceLinked="1"/>
        <c:majorTickMark val="none"/>
        <c:minorTickMark val="none"/>
        <c:tickLblPos val="none"/>
        <c:spPr>
          <a:ln>
            <a:noFill/>
          </a:ln>
        </c:spPr>
        <c:crossAx val="277496960"/>
        <c:crosses val="autoZero"/>
        <c:crossBetween val="between"/>
        <c:minorUnit val="1.0000000000000005E-2"/>
      </c:valAx>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8442E-2"/>
          <c:y val="3.8149731990623015E-3"/>
          <c:w val="0.95299145299146171"/>
          <c:h val="0.95040534841219004"/>
        </c:manualLayout>
      </c:layout>
      <c:barChart>
        <c:barDir val="col"/>
        <c:grouping val="clustered"/>
        <c:varyColors val="0"/>
        <c:ser>
          <c:idx val="0"/>
          <c:order val="0"/>
          <c:tx>
            <c:strRef>
              <c:f>Sheet1!$B$1</c:f>
              <c:strCache>
                <c:ptCount val="1"/>
                <c:pt idx="0">
                  <c:v>Column1</c:v>
                </c:pt>
              </c:strCache>
            </c:strRef>
          </c:tx>
          <c:spPr>
            <a:solidFill>
              <a:schemeClr val="accent1">
                <a:lumMod val="60000"/>
                <a:lumOff val="40000"/>
              </a:schemeClr>
            </a:solidFill>
          </c:spPr>
          <c:invertIfNegative val="0"/>
          <c:dLbls>
            <c:numFmt formatCode="0%" sourceLinked="0"/>
            <c:txPr>
              <a:bodyPr/>
              <a:lstStyle/>
              <a:p>
                <a:pPr>
                  <a:defRPr sz="1400" b="1"/>
                </a:pPr>
                <a:endParaRPr lang="en-US"/>
              </a:p>
            </c:txPr>
            <c:dLblPos val="outEnd"/>
            <c:showLegendKey val="0"/>
            <c:showVal val="1"/>
            <c:showCatName val="0"/>
            <c:showSerName val="0"/>
            <c:showPercent val="0"/>
            <c:showBubbleSize val="0"/>
            <c:showLeaderLines val="0"/>
          </c:dLbls>
          <c:cat>
            <c:numRef>
              <c:f>Sheet1!$A$2:$A$3</c:f>
              <c:numCache>
                <c:formatCode>General</c:formatCode>
                <c:ptCount val="2"/>
              </c:numCache>
            </c:numRef>
          </c:cat>
          <c:val>
            <c:numRef>
              <c:f>Sheet1!$B$2:$B$3</c:f>
              <c:numCache>
                <c:formatCode>0%</c:formatCode>
                <c:ptCount val="2"/>
                <c:pt idx="0">
                  <c:v>0.23</c:v>
                </c:pt>
                <c:pt idx="1">
                  <c:v>0.1</c:v>
                </c:pt>
              </c:numCache>
            </c:numRef>
          </c:val>
        </c:ser>
        <c:ser>
          <c:idx val="1"/>
          <c:order val="1"/>
          <c:tx>
            <c:strRef>
              <c:f>Sheet1!$C$1</c:f>
              <c:strCache>
                <c:ptCount val="1"/>
                <c:pt idx="0">
                  <c:v>Column2</c:v>
                </c:pt>
              </c:strCache>
            </c:strRef>
          </c:tx>
          <c:spPr>
            <a:solidFill>
              <a:schemeClr val="tx2"/>
            </a:solidFill>
          </c:spPr>
          <c:invertIfNegative val="0"/>
          <c:dLbls>
            <c:txPr>
              <a:bodyPr/>
              <a:lstStyle/>
              <a:p>
                <a:pPr>
                  <a:defRPr sz="1400" b="1"/>
                </a:pPr>
                <a:endParaRPr lang="en-US"/>
              </a:p>
            </c:txPr>
            <c:showLegendKey val="0"/>
            <c:showVal val="1"/>
            <c:showCatName val="0"/>
            <c:showSerName val="0"/>
            <c:showPercent val="0"/>
            <c:showBubbleSize val="0"/>
            <c:showLeaderLines val="0"/>
          </c:dLbls>
          <c:cat>
            <c:numRef>
              <c:f>Sheet1!$A$2:$A$3</c:f>
              <c:numCache>
                <c:formatCode>General</c:formatCode>
                <c:ptCount val="2"/>
              </c:numCache>
            </c:numRef>
          </c:cat>
          <c:val>
            <c:numRef>
              <c:f>Sheet1!$C$2:$C$3</c:f>
              <c:numCache>
                <c:formatCode>0%</c:formatCode>
                <c:ptCount val="2"/>
                <c:pt idx="0">
                  <c:v>0.22</c:v>
                </c:pt>
                <c:pt idx="1">
                  <c:v>8.0000000000000043E-2</c:v>
                </c:pt>
              </c:numCache>
            </c:numRef>
          </c:val>
        </c:ser>
        <c:dLbls>
          <c:showLegendKey val="0"/>
          <c:showVal val="1"/>
          <c:showCatName val="0"/>
          <c:showSerName val="0"/>
          <c:showPercent val="0"/>
          <c:showBubbleSize val="0"/>
        </c:dLbls>
        <c:gapWidth val="75"/>
        <c:overlap val="-10"/>
        <c:axId val="277605376"/>
        <c:axId val="319296256"/>
      </c:barChart>
      <c:catAx>
        <c:axId val="277605376"/>
        <c:scaling>
          <c:orientation val="minMax"/>
        </c:scaling>
        <c:delete val="0"/>
        <c:axPos val="b"/>
        <c:numFmt formatCode="General" sourceLinked="1"/>
        <c:majorTickMark val="none"/>
        <c:minorTickMark val="none"/>
        <c:tickLblPos val="nextTo"/>
        <c:txPr>
          <a:bodyPr/>
          <a:lstStyle/>
          <a:p>
            <a:pPr>
              <a:defRPr sz="1400" b="1"/>
            </a:pPr>
            <a:endParaRPr lang="en-US"/>
          </a:p>
        </c:txPr>
        <c:crossAx val="319296256"/>
        <c:crosses val="autoZero"/>
        <c:auto val="1"/>
        <c:lblAlgn val="ctr"/>
        <c:lblOffset val="400"/>
        <c:noMultiLvlLbl val="0"/>
      </c:catAx>
      <c:valAx>
        <c:axId val="319296256"/>
        <c:scaling>
          <c:orientation val="minMax"/>
          <c:min val="0"/>
        </c:scaling>
        <c:delete val="1"/>
        <c:axPos val="l"/>
        <c:numFmt formatCode="0%" sourceLinked="1"/>
        <c:majorTickMark val="none"/>
        <c:minorTickMark val="none"/>
        <c:tickLblPos val="none"/>
        <c:crossAx val="277605376"/>
        <c:crosses val="autoZero"/>
        <c:crossBetween val="between"/>
        <c:minorUnit val="1.0000000000000005E-2"/>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8546E-2"/>
          <c:y val="7.6170444873584722E-2"/>
          <c:w val="0.95299145299146171"/>
          <c:h val="0.8780499042361033"/>
        </c:manualLayout>
      </c:layout>
      <c:barChart>
        <c:barDir val="bar"/>
        <c:grouping val="clustered"/>
        <c:varyColors val="0"/>
        <c:ser>
          <c:idx val="0"/>
          <c:order val="0"/>
          <c:tx>
            <c:strRef>
              <c:f>Sheet1!$B$1</c:f>
              <c:strCache>
                <c:ptCount val="1"/>
                <c:pt idx="0">
                  <c:v>Column1</c:v>
                </c:pt>
              </c:strCache>
            </c:strRef>
          </c:tx>
          <c:spPr>
            <a:solidFill>
              <a:schemeClr val="tx2"/>
            </a:solidFill>
          </c:spPr>
          <c:invertIfNegative val="0"/>
          <c:dPt>
            <c:idx val="0"/>
            <c:invertIfNegative val="0"/>
            <c:bubble3D val="0"/>
            <c:spPr>
              <a:solidFill>
                <a:schemeClr val="tx2"/>
              </a:solidFill>
            </c:spPr>
          </c:dPt>
          <c:dPt>
            <c:idx val="1"/>
            <c:invertIfNegative val="0"/>
            <c:bubble3D val="0"/>
            <c:spPr>
              <a:solidFill>
                <a:schemeClr val="tx2"/>
              </a:solidFill>
            </c:spPr>
          </c:dPt>
          <c:dLbls>
            <c:numFmt formatCode="0.0%" sourceLinked="0"/>
            <c:txPr>
              <a:bodyPr/>
              <a:lstStyle/>
              <a:p>
                <a:pPr>
                  <a:defRPr sz="1400" b="1"/>
                </a:pPr>
                <a:endParaRPr lang="en-US"/>
              </a:p>
            </c:txPr>
            <c:dLblPos val="outEnd"/>
            <c:showLegendKey val="0"/>
            <c:showVal val="1"/>
            <c:showCatName val="0"/>
            <c:showSerName val="0"/>
            <c:showPercent val="0"/>
            <c:showBubbleSize val="0"/>
            <c:showLeaderLines val="0"/>
          </c:dLbls>
          <c:cat>
            <c:numRef>
              <c:f>Sheet1!$A$2:$A$7</c:f>
              <c:numCache>
                <c:formatCode>General</c:formatCode>
                <c:ptCount val="6"/>
              </c:numCache>
            </c:numRef>
          </c:cat>
          <c:val>
            <c:numRef>
              <c:f>Sheet1!$B$2:$B$7</c:f>
              <c:numCache>
                <c:formatCode>0.0%</c:formatCode>
                <c:ptCount val="6"/>
                <c:pt idx="0">
                  <c:v>3.5999999999999997E-2</c:v>
                </c:pt>
                <c:pt idx="1">
                  <c:v>0.34500000000000008</c:v>
                </c:pt>
                <c:pt idx="2">
                  <c:v>0.40700000000000008</c:v>
                </c:pt>
                <c:pt idx="3">
                  <c:v>0.51200000000000001</c:v>
                </c:pt>
                <c:pt idx="4">
                  <c:v>0.76800000000000024</c:v>
                </c:pt>
                <c:pt idx="5">
                  <c:v>0.88400000000000001</c:v>
                </c:pt>
              </c:numCache>
            </c:numRef>
          </c:val>
        </c:ser>
        <c:dLbls>
          <c:showLegendKey val="0"/>
          <c:showVal val="1"/>
          <c:showCatName val="0"/>
          <c:showSerName val="0"/>
          <c:showPercent val="0"/>
          <c:showBubbleSize val="0"/>
        </c:dLbls>
        <c:gapWidth val="385"/>
        <c:axId val="319345792"/>
        <c:axId val="319357696"/>
      </c:barChart>
      <c:catAx>
        <c:axId val="319345792"/>
        <c:scaling>
          <c:orientation val="minMax"/>
        </c:scaling>
        <c:delete val="0"/>
        <c:axPos val="l"/>
        <c:numFmt formatCode="General" sourceLinked="1"/>
        <c:majorTickMark val="none"/>
        <c:minorTickMark val="none"/>
        <c:tickLblPos val="nextTo"/>
        <c:spPr>
          <a:ln>
            <a:noFill/>
          </a:ln>
        </c:spPr>
        <c:txPr>
          <a:bodyPr/>
          <a:lstStyle/>
          <a:p>
            <a:pPr>
              <a:defRPr sz="1400" b="1"/>
            </a:pPr>
            <a:endParaRPr lang="en-US"/>
          </a:p>
        </c:txPr>
        <c:crossAx val="319357696"/>
        <c:crosses val="autoZero"/>
        <c:auto val="1"/>
        <c:lblAlgn val="ctr"/>
        <c:lblOffset val="400"/>
        <c:noMultiLvlLbl val="0"/>
      </c:catAx>
      <c:valAx>
        <c:axId val="319357696"/>
        <c:scaling>
          <c:orientation val="minMax"/>
        </c:scaling>
        <c:delete val="0"/>
        <c:axPos val="b"/>
        <c:numFmt formatCode="0.0%" sourceLinked="1"/>
        <c:majorTickMark val="none"/>
        <c:minorTickMark val="none"/>
        <c:tickLblPos val="none"/>
        <c:spPr>
          <a:ln>
            <a:noFill/>
          </a:ln>
        </c:spPr>
        <c:crossAx val="319345792"/>
        <c:crosses val="autoZero"/>
        <c:crossBetween val="between"/>
        <c:minorUnit val="1.0000000000000005E-2"/>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846E-2"/>
          <c:y val="3.8149731990623015E-3"/>
          <c:w val="0.95299145299146193"/>
          <c:h val="0.916375861879134"/>
        </c:manualLayout>
      </c:layout>
      <c:lineChart>
        <c:grouping val="standard"/>
        <c:varyColors val="0"/>
        <c:ser>
          <c:idx val="0"/>
          <c:order val="0"/>
          <c:tx>
            <c:strRef>
              <c:f>Sheet1!$B$1</c:f>
              <c:strCache>
                <c:ptCount val="1"/>
                <c:pt idx="0">
                  <c:v>Massachusetts</c:v>
                </c:pt>
              </c:strCache>
            </c:strRef>
          </c:tx>
          <c:spPr>
            <a:ln w="28575">
              <a:solidFill>
                <a:srgbClr val="CC0000"/>
              </a:solidFill>
            </a:ln>
          </c:spPr>
          <c:marker>
            <c:symbol val="none"/>
          </c:marker>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Sheet1!$B$2:$B$31</c:f>
              <c:numCache>
                <c:formatCode>General</c:formatCode>
                <c:ptCount val="30"/>
                <c:pt idx="11" formatCode="_(&quot;$&quot;* #,##0_);_(&quot;$&quot;* \(#,##0\);_(&quot;$&quot;* &quot;-&quot;??_);_(@_)">
                  <c:v>3315.8069999999998</c:v>
                </c:pt>
                <c:pt idx="12" formatCode="_(&quot;$&quot;* #,##0_);_(&quot;$&quot;* \(#,##0\);_(&quot;$&quot;* &quot;-&quot;??_);_(@_)">
                  <c:v>3541.6019999999999</c:v>
                </c:pt>
                <c:pt idx="13" formatCode="_(&quot;$&quot;* #,##0_);_(&quot;$&quot;* \(#,##0\);_(&quot;$&quot;* &quot;-&quot;??_);_(@_)">
                  <c:v>3788.9710000000068</c:v>
                </c:pt>
                <c:pt idx="14" formatCode="_(&quot;$&quot;* #,##0_);_(&quot;$&quot;* \(#,##0\);_(&quot;$&quot;* &quot;-&quot;??_);_(@_)">
                  <c:v>3962.6479999999997</c:v>
                </c:pt>
                <c:pt idx="15" formatCode="_(&quot;$&quot;* #,##0_);_(&quot;$&quot;* \(#,##0\);_(&quot;$&quot;* &quot;-&quot;??_);_(@_)">
                  <c:v>4134.2079999999996</c:v>
                </c:pt>
                <c:pt idx="16" formatCode="_(&quot;$&quot;* #,##0_);_(&quot;$&quot;* \(#,##0\);_(&quot;$&quot;* &quot;-&quot;??_);_(@_)">
                  <c:v>4306.7089999999998</c:v>
                </c:pt>
                <c:pt idx="17" formatCode="_(&quot;$&quot;* #,##0_);_(&quot;$&quot;* \(#,##0\);_(&quot;$&quot;* &quot;-&quot;??_);_(@_)">
                  <c:v>4513.7290000000003</c:v>
                </c:pt>
                <c:pt idx="18" formatCode="_(&quot;$&quot;* #,##0_);_(&quot;$&quot;* \(#,##0\);_(&quot;$&quot;* &quot;-&quot;??_);_(@_)">
                  <c:v>4792.7120000000004</c:v>
                </c:pt>
                <c:pt idx="19" formatCode="_(&quot;$&quot;* #,##0_);_(&quot;$&quot;* \(#,##0\);_(&quot;$&quot;* &quot;-&quot;??_);_(@_)">
                  <c:v>4864.9479999999985</c:v>
                </c:pt>
                <c:pt idx="20" formatCode="_(&quot;$&quot;* #,##0_);_(&quot;$&quot;* \(#,##0\);_(&quot;$&quot;* &quot;-&quot;??_);_(@_)">
                  <c:v>5148.59</c:v>
                </c:pt>
                <c:pt idx="21" formatCode="_(&quot;$&quot;* #,##0_);_(&quot;$&quot;* \(#,##0\);_(&quot;$&quot;* &quot;-&quot;??_);_(@_)">
                  <c:v>5589.6510000000044</c:v>
                </c:pt>
                <c:pt idx="22" formatCode="_(&quot;$&quot;* #,##0_);_(&quot;$&quot;* \(#,##0\);_(&quot;$&quot;* &quot;-&quot;??_);_(@_)">
                  <c:v>6094.183</c:v>
                </c:pt>
                <c:pt idx="23" formatCode="_(&quot;$&quot;* #,##0_);_(&quot;$&quot;* \(#,##0\);_(&quot;$&quot;* &quot;-&quot;??_);_(@_)">
                  <c:v>6555.5170000000007</c:v>
                </c:pt>
                <c:pt idx="24" formatCode="_(&quot;$&quot;* #,##0_);_(&quot;$&quot;* \(#,##0\);_(&quot;$&quot;* &quot;-&quot;??_);_(@_)">
                  <c:v>6988.3620000000137</c:v>
                </c:pt>
                <c:pt idx="25" formatCode="_(&quot;$&quot;* #,##0_);_(&quot;$&quot;* \(#,##0\);_(&quot;$&quot;* &quot;-&quot;??_);_(@_)">
                  <c:v>7436.2930000000006</c:v>
                </c:pt>
                <c:pt idx="26" formatCode="_(&quot;$&quot;* #,##0_);_(&quot;$&quot;* \(#,##0\);_(&quot;$&quot;* &quot;-&quot;??_);_(@_)">
                  <c:v>8002.2439999999997</c:v>
                </c:pt>
                <c:pt idx="27" formatCode="_(&quot;$&quot;* #,##0_);_(&quot;$&quot;* \(#,##0\);_(&quot;$&quot;* &quot;-&quot;??_);_(@_)">
                  <c:v>8568.2819999999811</c:v>
                </c:pt>
                <c:pt idx="28" formatCode="_(&quot;$&quot;* #,##0_);_(&quot;$&quot;* \(#,##0\);_(&quot;$&quot;* &quot;-&quot;??_);_(@_)">
                  <c:v>8926.236999999981</c:v>
                </c:pt>
                <c:pt idx="29" formatCode="_(&quot;$&quot;* #,##0_);_(&quot;$&quot;* \(#,##0\);_(&quot;$&quot;* &quot;-&quot;??_);_(@_)">
                  <c:v>9277.8979999999483</c:v>
                </c:pt>
              </c:numCache>
            </c:numRef>
          </c:val>
          <c:smooth val="0"/>
        </c:ser>
        <c:ser>
          <c:idx val="1"/>
          <c:order val="1"/>
          <c:tx>
            <c:strRef>
              <c:f>Sheet1!$C$1</c:f>
              <c:strCache>
                <c:ptCount val="1"/>
                <c:pt idx="0">
                  <c:v>United States</c:v>
                </c:pt>
              </c:strCache>
            </c:strRef>
          </c:tx>
          <c:spPr>
            <a:ln>
              <a:solidFill>
                <a:srgbClr val="0033CC"/>
              </a:solidFill>
              <a:prstDash val="sysDash"/>
            </a:ln>
          </c:spPr>
          <c:marker>
            <c:symbol val="none"/>
          </c:marker>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Sheet1!$C$2:$C$31</c:f>
              <c:numCache>
                <c:formatCode>_("$"* #,##0_);_("$"* \(#,##0\);_("$"* "-"??_);_(@_)</c:formatCode>
                <c:ptCount val="30"/>
                <c:pt idx="0">
                  <c:v>1101.8</c:v>
                </c:pt>
                <c:pt idx="1">
                  <c:v>1268.4000000000001</c:v>
                </c:pt>
                <c:pt idx="2">
                  <c:v>1418.8</c:v>
                </c:pt>
                <c:pt idx="3">
                  <c:v>1550.3</c:v>
                </c:pt>
                <c:pt idx="4">
                  <c:v>1691.5</c:v>
                </c:pt>
                <c:pt idx="5">
                  <c:v>1833.8</c:v>
                </c:pt>
                <c:pt idx="6">
                  <c:v>1948.5</c:v>
                </c:pt>
                <c:pt idx="7">
                  <c:v>2101.1999999999998</c:v>
                </c:pt>
                <c:pt idx="8">
                  <c:v>2334.8000000000002</c:v>
                </c:pt>
                <c:pt idx="9">
                  <c:v>2575.6999999999998</c:v>
                </c:pt>
                <c:pt idx="10">
                  <c:v>2850.7</c:v>
                </c:pt>
                <c:pt idx="11">
                  <c:v>3074.2</c:v>
                </c:pt>
                <c:pt idx="12">
                  <c:v>3285.7</c:v>
                </c:pt>
                <c:pt idx="13">
                  <c:v>3482</c:v>
                </c:pt>
                <c:pt idx="14">
                  <c:v>3629.2</c:v>
                </c:pt>
                <c:pt idx="15">
                  <c:v>3788.5</c:v>
                </c:pt>
                <c:pt idx="16">
                  <c:v>3949.8</c:v>
                </c:pt>
                <c:pt idx="17">
                  <c:v>4118.9000000000005</c:v>
                </c:pt>
                <c:pt idx="18">
                  <c:v>4304.9000000000005</c:v>
                </c:pt>
                <c:pt idx="19">
                  <c:v>4527.1000000000004</c:v>
                </c:pt>
                <c:pt idx="20">
                  <c:v>4790.5</c:v>
                </c:pt>
                <c:pt idx="21">
                  <c:v>5141.6000000000004</c:v>
                </c:pt>
                <c:pt idx="22">
                  <c:v>5575.8</c:v>
                </c:pt>
                <c:pt idx="23">
                  <c:v>5993</c:v>
                </c:pt>
                <c:pt idx="24">
                  <c:v>6354.8</c:v>
                </c:pt>
                <c:pt idx="25">
                  <c:v>6727.7</c:v>
                </c:pt>
                <c:pt idx="26">
                  <c:v>7107.2</c:v>
                </c:pt>
                <c:pt idx="27">
                  <c:v>7482.5</c:v>
                </c:pt>
                <c:pt idx="28">
                  <c:v>7760.5</c:v>
                </c:pt>
                <c:pt idx="29">
                  <c:v>7989.9</c:v>
                </c:pt>
              </c:numCache>
            </c:numRef>
          </c:val>
          <c:smooth val="0"/>
        </c:ser>
        <c:ser>
          <c:idx val="2"/>
          <c:order val="2"/>
          <c:tx>
            <c:strRef>
              <c:f>Sheet1!$D$1</c:f>
              <c:strCache>
                <c:ptCount val="1"/>
                <c:pt idx="0">
                  <c:v>Germany</c:v>
                </c:pt>
              </c:strCache>
            </c:strRef>
          </c:tx>
          <c:spPr>
            <a:ln>
              <a:solidFill>
                <a:srgbClr val="000000"/>
              </a:solidFill>
            </a:ln>
          </c:spPr>
          <c:marker>
            <c:symbol val="none"/>
          </c:marker>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Sheet1!$D$2:$D$31</c:f>
              <c:numCache>
                <c:formatCode>_("$"* #,##0_);_("$"* \(#,##0\);_("$"* "-"??_);_(@_)</c:formatCode>
                <c:ptCount val="30"/>
                <c:pt idx="0">
                  <c:v>976.7</c:v>
                </c:pt>
                <c:pt idx="1">
                  <c:v>1107.2</c:v>
                </c:pt>
                <c:pt idx="2">
                  <c:v>1154.2</c:v>
                </c:pt>
                <c:pt idx="3">
                  <c:v>1219.3</c:v>
                </c:pt>
                <c:pt idx="4">
                  <c:v>1318</c:v>
                </c:pt>
                <c:pt idx="5">
                  <c:v>1416.6</c:v>
                </c:pt>
                <c:pt idx="6">
                  <c:v>1462.3</c:v>
                </c:pt>
                <c:pt idx="7">
                  <c:v>1541.4</c:v>
                </c:pt>
                <c:pt idx="8">
                  <c:v>1678.1</c:v>
                </c:pt>
                <c:pt idx="9">
                  <c:v>1668.4</c:v>
                </c:pt>
                <c:pt idx="10">
                  <c:v>1798.1</c:v>
                </c:pt>
                <c:pt idx="12">
                  <c:v>1998</c:v>
                </c:pt>
                <c:pt idx="13">
                  <c:v>2005.4</c:v>
                </c:pt>
                <c:pt idx="14">
                  <c:v>2135.5</c:v>
                </c:pt>
                <c:pt idx="15">
                  <c:v>2276.5</c:v>
                </c:pt>
                <c:pt idx="16">
                  <c:v>2402.6999999999998</c:v>
                </c:pt>
                <c:pt idx="17">
                  <c:v>2419.4</c:v>
                </c:pt>
                <c:pt idx="18">
                  <c:v>2489.5</c:v>
                </c:pt>
                <c:pt idx="19">
                  <c:v>2589.4</c:v>
                </c:pt>
                <c:pt idx="20">
                  <c:v>2677.8</c:v>
                </c:pt>
                <c:pt idx="21">
                  <c:v>2805</c:v>
                </c:pt>
                <c:pt idx="22">
                  <c:v>2943.1</c:v>
                </c:pt>
                <c:pt idx="23">
                  <c:v>3095.4</c:v>
                </c:pt>
                <c:pt idx="24">
                  <c:v>3166.4</c:v>
                </c:pt>
                <c:pt idx="25">
                  <c:v>3362.1</c:v>
                </c:pt>
                <c:pt idx="26">
                  <c:v>3566.5</c:v>
                </c:pt>
                <c:pt idx="27">
                  <c:v>3722.3</c:v>
                </c:pt>
                <c:pt idx="28">
                  <c:v>3967.2</c:v>
                </c:pt>
                <c:pt idx="29">
                  <c:v>4225.1000000000004</c:v>
                </c:pt>
              </c:numCache>
            </c:numRef>
          </c:val>
          <c:smooth val="0"/>
        </c:ser>
        <c:ser>
          <c:idx val="3"/>
          <c:order val="3"/>
          <c:tx>
            <c:strRef>
              <c:f>Sheet1!$E$1</c:f>
              <c:strCache>
                <c:ptCount val="1"/>
                <c:pt idx="0">
                  <c:v>Canada</c:v>
                </c:pt>
              </c:strCache>
            </c:strRef>
          </c:tx>
          <c:spPr>
            <a:ln>
              <a:solidFill>
                <a:srgbClr val="CC0000"/>
              </a:solidFill>
              <a:prstDash val="sysDash"/>
            </a:ln>
          </c:spPr>
          <c:marker>
            <c:symbol val="none"/>
          </c:marker>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Sheet1!$E$2:$E$31</c:f>
              <c:numCache>
                <c:formatCode>_("$"* #,##0_);_("$"* \(#,##0\);_("$"* "-"??_);_(@_)</c:formatCode>
                <c:ptCount val="30"/>
                <c:pt idx="0">
                  <c:v>777.4</c:v>
                </c:pt>
                <c:pt idx="1">
                  <c:v>893.6</c:v>
                </c:pt>
                <c:pt idx="2">
                  <c:v>1011.3</c:v>
                </c:pt>
                <c:pt idx="3">
                  <c:v>1092.3</c:v>
                </c:pt>
                <c:pt idx="4">
                  <c:v>1172.8</c:v>
                </c:pt>
                <c:pt idx="5">
                  <c:v>1259</c:v>
                </c:pt>
                <c:pt idx="6">
                  <c:v>1344.3</c:v>
                </c:pt>
                <c:pt idx="7">
                  <c:v>1410.6</c:v>
                </c:pt>
                <c:pt idx="8">
                  <c:v>1500.4</c:v>
                </c:pt>
                <c:pt idx="9">
                  <c:v>1609.6</c:v>
                </c:pt>
                <c:pt idx="10">
                  <c:v>1735.3</c:v>
                </c:pt>
                <c:pt idx="11">
                  <c:v>1873.3</c:v>
                </c:pt>
                <c:pt idx="12">
                  <c:v>1966.1</c:v>
                </c:pt>
                <c:pt idx="13">
                  <c:v>2009.3</c:v>
                </c:pt>
                <c:pt idx="14">
                  <c:v>2051.4</c:v>
                </c:pt>
                <c:pt idx="15">
                  <c:v>2053.9</c:v>
                </c:pt>
                <c:pt idx="16">
                  <c:v>2055.6999999999998</c:v>
                </c:pt>
                <c:pt idx="17">
                  <c:v>2150</c:v>
                </c:pt>
                <c:pt idx="18">
                  <c:v>2309</c:v>
                </c:pt>
                <c:pt idx="19">
                  <c:v>2415.9</c:v>
                </c:pt>
                <c:pt idx="20">
                  <c:v>2518.8000000000002</c:v>
                </c:pt>
                <c:pt idx="21">
                  <c:v>2732.8</c:v>
                </c:pt>
                <c:pt idx="22">
                  <c:v>2870.9</c:v>
                </c:pt>
                <c:pt idx="23">
                  <c:v>3058.1</c:v>
                </c:pt>
                <c:pt idx="24">
                  <c:v>3209.4</c:v>
                </c:pt>
                <c:pt idx="25">
                  <c:v>3448.1</c:v>
                </c:pt>
                <c:pt idx="26">
                  <c:v>3674</c:v>
                </c:pt>
                <c:pt idx="27">
                  <c:v>3849.8</c:v>
                </c:pt>
                <c:pt idx="28">
                  <c:v>4002.4</c:v>
                </c:pt>
                <c:pt idx="29">
                  <c:v>4316.9000000000005</c:v>
                </c:pt>
              </c:numCache>
            </c:numRef>
          </c:val>
          <c:smooth val="0"/>
        </c:ser>
        <c:ser>
          <c:idx val="4"/>
          <c:order val="4"/>
          <c:tx>
            <c:strRef>
              <c:f>Sheet1!$F$1</c:f>
              <c:strCache>
                <c:ptCount val="1"/>
                <c:pt idx="0">
                  <c:v>France</c:v>
                </c:pt>
              </c:strCache>
            </c:strRef>
          </c:tx>
          <c:spPr>
            <a:ln>
              <a:solidFill>
                <a:srgbClr val="0033CC"/>
              </a:solidFill>
            </a:ln>
          </c:spPr>
          <c:marker>
            <c:symbol val="none"/>
          </c:marker>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Sheet1!$F$2:$F$31</c:f>
              <c:numCache>
                <c:formatCode>General</c:formatCode>
                <c:ptCount val="30"/>
                <c:pt idx="0" formatCode="_(&quot;$&quot;* #,##0_);_(&quot;$&quot;* \(#,##0\);_(&quot;$&quot;* &quot;-&quot;??_);_(@_)">
                  <c:v>667.3</c:v>
                </c:pt>
                <c:pt idx="5" formatCode="_(&quot;$&quot;* #,##0_);_(&quot;$&quot;* \(#,##0\);_(&quot;$&quot;* &quot;-&quot;??_);_(@_)">
                  <c:v>1031.2</c:v>
                </c:pt>
                <c:pt idx="10" formatCode="_(&quot;$&quot;* #,##0_);_(&quot;$&quot;* \(#,##0\);_(&quot;$&quot;* &quot;-&quot;??_);_(@_)">
                  <c:v>1443.7</c:v>
                </c:pt>
                <c:pt idx="11" formatCode="_(&quot;$&quot;* #,##0_);_(&quot;$&quot;* \(#,##0\);_(&quot;$&quot;* &quot;-&quot;??_);_(@_)">
                  <c:v>1546.4</c:v>
                </c:pt>
                <c:pt idx="12" formatCode="_(&quot;$&quot;* #,##0_);_(&quot;$&quot;* \(#,##0\);_(&quot;$&quot;* &quot;-&quot;??_);_(@_)">
                  <c:v>1646.6</c:v>
                </c:pt>
                <c:pt idx="13" formatCode="_(&quot;$&quot;* #,##0_);_(&quot;$&quot;* \(#,##0\);_(&quot;$&quot;* &quot;-&quot;??_);_(@_)">
                  <c:v>1743.7</c:v>
                </c:pt>
                <c:pt idx="14" formatCode="_(&quot;$&quot;* #,##0_);_(&quot;$&quot;* \(#,##0\);_(&quot;$&quot;* &quot;-&quot;??_);_(@_)">
                  <c:v>1808</c:v>
                </c:pt>
                <c:pt idx="15" formatCode="_(&quot;$&quot;* #,##0_);_(&quot;$&quot;* \(#,##0\);_(&quot;$&quot;* &quot;-&quot;??_);_(@_)">
                  <c:v>2098.8000000000002</c:v>
                </c:pt>
                <c:pt idx="16" formatCode="_(&quot;$&quot;* #,##0_);_(&quot;$&quot;* \(#,##0\);_(&quot;$&quot;* &quot;-&quot;??_);_(@_)">
                  <c:v>2159.6999999999998</c:v>
                </c:pt>
                <c:pt idx="17" formatCode="_(&quot;$&quot;* #,##0_);_(&quot;$&quot;* \(#,##0\);_(&quot;$&quot;* &quot;-&quot;??_);_(@_)">
                  <c:v>2226.3000000000002</c:v>
                </c:pt>
                <c:pt idx="18" formatCode="_(&quot;$&quot;* #,##0_);_(&quot;$&quot;* \(#,##0\);_(&quot;$&quot;* &quot;-&quot;??_);_(@_)">
                  <c:v>2309.1999999999998</c:v>
                </c:pt>
                <c:pt idx="19" formatCode="_(&quot;$&quot;* #,##0_);_(&quot;$&quot;* \(#,##0\);_(&quot;$&quot;* &quot;-&quot;??_);_(@_)">
                  <c:v>2396</c:v>
                </c:pt>
                <c:pt idx="20" formatCode="_(&quot;$&quot;* #,##0_);_(&quot;$&quot;* \(#,##0\);_(&quot;$&quot;* &quot;-&quot;??_);_(@_)">
                  <c:v>2544.8000000000002</c:v>
                </c:pt>
                <c:pt idx="21" formatCode="_(&quot;$&quot;* #,##0_);_(&quot;$&quot;* \(#,##0\);_(&quot;$&quot;* &quot;-&quot;??_);_(@_)">
                  <c:v>2715.6</c:v>
                </c:pt>
                <c:pt idx="22" formatCode="_(&quot;$&quot;* #,##0_);_(&quot;$&quot;* \(#,##0\);_(&quot;$&quot;* &quot;-&quot;??_);_(@_)">
                  <c:v>2920.8</c:v>
                </c:pt>
                <c:pt idx="23" formatCode="_(&quot;$&quot;* #,##0_);_(&quot;$&quot;* \(#,##0\);_(&quot;$&quot;* &quot;-&quot;??_);_(@_)">
                  <c:v>2981.3</c:v>
                </c:pt>
                <c:pt idx="24" formatCode="_(&quot;$&quot;* #,##0_);_(&quot;$&quot;* \(#,##0\);_(&quot;$&quot;* &quot;-&quot;??_);_(@_)">
                  <c:v>3108.5</c:v>
                </c:pt>
                <c:pt idx="25" formatCode="_(&quot;$&quot;* #,##0_);_(&quot;$&quot;* \(#,##0\);_(&quot;$&quot;* &quot;-&quot;??_);_(@_)">
                  <c:v>3294</c:v>
                </c:pt>
                <c:pt idx="26" formatCode="_(&quot;$&quot;* #,##0_);_(&quot;$&quot;* \(#,##0\);_(&quot;$&quot;* &quot;-&quot;??_);_(@_)">
                  <c:v>3483.9</c:v>
                </c:pt>
                <c:pt idx="27" formatCode="_(&quot;$&quot;* #,##0_);_(&quot;$&quot;* \(#,##0\);_(&quot;$&quot;* &quot;-&quot;??_);_(@_)">
                  <c:v>3667.3</c:v>
                </c:pt>
                <c:pt idx="28" formatCode="_(&quot;$&quot;* #,##0_);_(&quot;$&quot;* \(#,##0\);_(&quot;$&quot;* &quot;-&quot;??_);_(@_)">
                  <c:v>3749.6</c:v>
                </c:pt>
                <c:pt idx="29" formatCode="_(&quot;$&quot;* #,##0_);_(&quot;$&quot;* \(#,##0\);_(&quot;$&quot;* &quot;-&quot;??_);_(@_)">
                  <c:v>3930.2</c:v>
                </c:pt>
              </c:numCache>
            </c:numRef>
          </c:val>
          <c:smooth val="0"/>
        </c:ser>
        <c:ser>
          <c:idx val="5"/>
          <c:order val="5"/>
          <c:tx>
            <c:strRef>
              <c:f>Sheet1!$G$1</c:f>
              <c:strCache>
                <c:ptCount val="1"/>
                <c:pt idx="0">
                  <c:v>Australia</c:v>
                </c:pt>
              </c:strCache>
            </c:strRef>
          </c:tx>
          <c:spPr>
            <a:ln>
              <a:solidFill>
                <a:srgbClr val="FFCC00"/>
              </a:solidFill>
            </a:ln>
          </c:spPr>
          <c:marker>
            <c:symbol val="none"/>
          </c:marker>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Sheet1!$G$2:$G$31</c:f>
              <c:numCache>
                <c:formatCode>_("$"* #,##0_);_("$"* \(#,##0\);_("$"* "-"??_);_(@_)</c:formatCode>
                <c:ptCount val="30"/>
                <c:pt idx="0">
                  <c:v>632.5</c:v>
                </c:pt>
                <c:pt idx="1">
                  <c:v>706.9</c:v>
                </c:pt>
                <c:pt idx="2">
                  <c:v>739</c:v>
                </c:pt>
                <c:pt idx="3">
                  <c:v>785.4</c:v>
                </c:pt>
                <c:pt idx="4">
                  <c:v>837.3</c:v>
                </c:pt>
                <c:pt idx="5">
                  <c:v>910.9</c:v>
                </c:pt>
                <c:pt idx="6">
                  <c:v>980.8</c:v>
                </c:pt>
                <c:pt idx="7">
                  <c:v>1024.7</c:v>
                </c:pt>
                <c:pt idx="8">
                  <c:v>1078.9000000000001</c:v>
                </c:pt>
                <c:pt idx="9">
                  <c:v>1131.7</c:v>
                </c:pt>
                <c:pt idx="10">
                  <c:v>1194.5</c:v>
                </c:pt>
                <c:pt idx="11">
                  <c:v>1271</c:v>
                </c:pt>
                <c:pt idx="12">
                  <c:v>1360</c:v>
                </c:pt>
                <c:pt idx="13">
                  <c:v>1434.6</c:v>
                </c:pt>
                <c:pt idx="14">
                  <c:v>1520.9</c:v>
                </c:pt>
                <c:pt idx="15">
                  <c:v>1607.3</c:v>
                </c:pt>
                <c:pt idx="16">
                  <c:v>1710.5</c:v>
                </c:pt>
                <c:pt idx="17">
                  <c:v>1812.7</c:v>
                </c:pt>
                <c:pt idx="18">
                  <c:v>1951.9</c:v>
                </c:pt>
                <c:pt idx="19">
                  <c:v>2097.4</c:v>
                </c:pt>
                <c:pt idx="20">
                  <c:v>2266.6</c:v>
                </c:pt>
                <c:pt idx="21">
                  <c:v>2387.9</c:v>
                </c:pt>
                <c:pt idx="22">
                  <c:v>2558.6</c:v>
                </c:pt>
                <c:pt idx="23">
                  <c:v>2673.2</c:v>
                </c:pt>
                <c:pt idx="24">
                  <c:v>2877.4</c:v>
                </c:pt>
                <c:pt idx="25">
                  <c:v>2979.6</c:v>
                </c:pt>
                <c:pt idx="26">
                  <c:v>3163.7</c:v>
                </c:pt>
                <c:pt idx="27">
                  <c:v>3350.8</c:v>
                </c:pt>
                <c:pt idx="28">
                  <c:v>3451.9</c:v>
                </c:pt>
                <c:pt idx="29">
                  <c:v>3670.2</c:v>
                </c:pt>
              </c:numCache>
            </c:numRef>
          </c:val>
          <c:smooth val="0"/>
        </c:ser>
        <c:ser>
          <c:idx val="6"/>
          <c:order val="6"/>
          <c:tx>
            <c:strRef>
              <c:f>Sheet1!$H$1</c:f>
              <c:strCache>
                <c:ptCount val="1"/>
                <c:pt idx="0">
                  <c:v>United Kingdom</c:v>
                </c:pt>
              </c:strCache>
            </c:strRef>
          </c:tx>
          <c:spPr>
            <a:ln>
              <a:solidFill>
                <a:srgbClr val="008000"/>
              </a:solidFill>
            </a:ln>
          </c:spPr>
          <c:marker>
            <c:symbol val="none"/>
          </c:marker>
          <c:cat>
            <c:numRef>
              <c:f>Sheet1!$A$2:$A$31</c:f>
              <c:numCache>
                <c:formatCode>General</c:formatCode>
                <c:ptCount val="30"/>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numCache>
            </c:numRef>
          </c:cat>
          <c:val>
            <c:numRef>
              <c:f>Sheet1!$H$2:$H$31</c:f>
              <c:numCache>
                <c:formatCode>_("$"* #,##0_);_("$"* \(#,##0\);_("$"* "-"??_);_(@_)</c:formatCode>
                <c:ptCount val="30"/>
                <c:pt idx="0">
                  <c:v>466.1</c:v>
                </c:pt>
                <c:pt idx="1">
                  <c:v>529.20000000000005</c:v>
                </c:pt>
                <c:pt idx="2">
                  <c:v>559.9</c:v>
                </c:pt>
                <c:pt idx="3">
                  <c:v>625.4</c:v>
                </c:pt>
                <c:pt idx="4">
                  <c:v>656.9</c:v>
                </c:pt>
                <c:pt idx="5">
                  <c:v>689</c:v>
                </c:pt>
                <c:pt idx="6">
                  <c:v>732.1</c:v>
                </c:pt>
                <c:pt idx="7">
                  <c:v>798.1</c:v>
                </c:pt>
                <c:pt idx="8">
                  <c:v>854.4</c:v>
                </c:pt>
                <c:pt idx="9">
                  <c:v>909.8</c:v>
                </c:pt>
                <c:pt idx="10">
                  <c:v>960</c:v>
                </c:pt>
                <c:pt idx="11">
                  <c:v>1048.7</c:v>
                </c:pt>
                <c:pt idx="12">
                  <c:v>1153.2</c:v>
                </c:pt>
                <c:pt idx="13">
                  <c:v>1205.8</c:v>
                </c:pt>
                <c:pt idx="14">
                  <c:v>1294.7</c:v>
                </c:pt>
                <c:pt idx="15">
                  <c:v>1348.1</c:v>
                </c:pt>
                <c:pt idx="16">
                  <c:v>1434.4</c:v>
                </c:pt>
                <c:pt idx="17">
                  <c:v>1487.4</c:v>
                </c:pt>
                <c:pt idx="18">
                  <c:v>1556.8</c:v>
                </c:pt>
                <c:pt idx="19">
                  <c:v>1676.9</c:v>
                </c:pt>
                <c:pt idx="20">
                  <c:v>1834.4</c:v>
                </c:pt>
                <c:pt idx="21">
                  <c:v>2001.6</c:v>
                </c:pt>
                <c:pt idx="22">
                  <c:v>2187.1999999999998</c:v>
                </c:pt>
                <c:pt idx="23">
                  <c:v>2320.5</c:v>
                </c:pt>
                <c:pt idx="24">
                  <c:v>2540.1</c:v>
                </c:pt>
                <c:pt idx="25">
                  <c:v>2699.8</c:v>
                </c:pt>
                <c:pt idx="26">
                  <c:v>2961.3</c:v>
                </c:pt>
                <c:pt idx="27">
                  <c:v>3029.7</c:v>
                </c:pt>
                <c:pt idx="28">
                  <c:v>3143</c:v>
                </c:pt>
                <c:pt idx="29">
                  <c:v>3379.1</c:v>
                </c:pt>
              </c:numCache>
            </c:numRef>
          </c:val>
          <c:smooth val="0"/>
        </c:ser>
        <c:dLbls>
          <c:showLegendKey val="0"/>
          <c:showVal val="0"/>
          <c:showCatName val="0"/>
          <c:showSerName val="0"/>
          <c:showPercent val="0"/>
          <c:showBubbleSize val="0"/>
        </c:dLbls>
        <c:marker val="1"/>
        <c:smooth val="0"/>
        <c:axId val="319913344"/>
        <c:axId val="319943808"/>
      </c:lineChart>
      <c:catAx>
        <c:axId val="319913344"/>
        <c:scaling>
          <c:orientation val="minMax"/>
        </c:scaling>
        <c:delete val="0"/>
        <c:axPos val="b"/>
        <c:numFmt formatCode="General" sourceLinked="1"/>
        <c:majorTickMark val="none"/>
        <c:minorTickMark val="none"/>
        <c:tickLblPos val="nextTo"/>
        <c:txPr>
          <a:bodyPr/>
          <a:lstStyle/>
          <a:p>
            <a:pPr>
              <a:defRPr sz="800" b="1"/>
            </a:pPr>
            <a:endParaRPr lang="en-US"/>
          </a:p>
        </c:txPr>
        <c:crossAx val="319943808"/>
        <c:crosses val="autoZero"/>
        <c:auto val="1"/>
        <c:lblAlgn val="ctr"/>
        <c:lblOffset val="0"/>
        <c:noMultiLvlLbl val="0"/>
      </c:catAx>
      <c:valAx>
        <c:axId val="319943808"/>
        <c:scaling>
          <c:orientation val="minMax"/>
          <c:max val="10000"/>
          <c:min val="0"/>
        </c:scaling>
        <c:delete val="0"/>
        <c:axPos val="l"/>
        <c:majorGridlines>
          <c:spPr>
            <a:ln>
              <a:solidFill>
                <a:schemeClr val="bg1">
                  <a:lumMod val="75000"/>
                </a:schemeClr>
              </a:solidFill>
            </a:ln>
          </c:spPr>
        </c:majorGridlines>
        <c:numFmt formatCode="&quot;$&quot;#,##0" sourceLinked="0"/>
        <c:majorTickMark val="in"/>
        <c:minorTickMark val="none"/>
        <c:tickLblPos val="nextTo"/>
        <c:spPr>
          <a:ln>
            <a:noFill/>
          </a:ln>
        </c:spPr>
        <c:txPr>
          <a:bodyPr/>
          <a:lstStyle/>
          <a:p>
            <a:pPr>
              <a:defRPr sz="800" b="1"/>
            </a:pPr>
            <a:endParaRPr lang="en-US"/>
          </a:p>
        </c:txPr>
        <c:crossAx val="319913344"/>
        <c:crosses val="autoZero"/>
        <c:crossBetween val="between"/>
        <c:minorUnit val="1.0000000000000005E-2"/>
      </c:valAx>
    </c:plotArea>
    <c:legend>
      <c:legendPos val="l"/>
      <c:layout>
        <c:manualLayout>
          <c:xMode val="edge"/>
          <c:yMode val="edge"/>
          <c:x val="7.2530864197530909E-2"/>
          <c:y val="2.3145349128949812E-2"/>
          <c:w val="0.26241518421308446"/>
          <c:h val="0.50587731781118661"/>
        </c:manualLayout>
      </c:layout>
      <c:overlay val="1"/>
      <c:spPr>
        <a:solidFill>
          <a:schemeClr val="bg1"/>
        </a:solidFill>
        <a:ln>
          <a:solidFill>
            <a:schemeClr val="accent2"/>
          </a:solidFill>
        </a:ln>
      </c:spPr>
      <c:txPr>
        <a:bodyPr/>
        <a:lstStyle/>
        <a:p>
          <a:pPr>
            <a:defRPr sz="105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8418E-2"/>
          <c:y val="3.8149731990623015E-3"/>
          <c:w val="0.95299145299146126"/>
          <c:h val="0.95040534841219004"/>
        </c:manualLayout>
      </c:layout>
      <c:barChart>
        <c:barDir val="col"/>
        <c:grouping val="stacked"/>
        <c:varyColors val="0"/>
        <c:ser>
          <c:idx val="0"/>
          <c:order val="0"/>
          <c:tx>
            <c:strRef>
              <c:f>Sheet1!$B$1</c:f>
              <c:strCache>
                <c:ptCount val="1"/>
                <c:pt idx="0">
                  <c:v>Column1</c:v>
                </c:pt>
              </c:strCache>
            </c:strRef>
          </c:tx>
          <c:invertIfNegative val="0"/>
          <c:dLbls>
            <c:dLbl>
              <c:idx val="0"/>
              <c:layout>
                <c:manualLayout>
                  <c:x val="1.5432098765432326E-3"/>
                  <c:y val="-9.5995601171823777E-2"/>
                </c:manualLayout>
              </c:layout>
              <c:dLblPos val="ctr"/>
              <c:showLegendKey val="0"/>
              <c:showVal val="1"/>
              <c:showCatName val="0"/>
              <c:showSerName val="0"/>
              <c:showPercent val="0"/>
              <c:showBubbleSize val="0"/>
            </c:dLbl>
            <c:dLbl>
              <c:idx val="29"/>
              <c:layout>
                <c:manualLayout>
                  <c:x val="-6.1728395061728392E-3"/>
                  <c:y val="-0.43537804948791053"/>
                </c:manualLayout>
              </c:layout>
              <c:dLblPos val="ctr"/>
              <c:showLegendKey val="0"/>
              <c:showVal val="1"/>
              <c:showCatName val="0"/>
              <c:showSerName val="0"/>
              <c:showPercent val="0"/>
              <c:showBubbleSize val="0"/>
            </c:dLbl>
            <c:numFmt formatCode="&quot;$&quot;#,##0" sourceLinked="0"/>
            <c:txPr>
              <a:bodyPr/>
              <a:lstStyle/>
              <a:p>
                <a:pPr>
                  <a:defRPr sz="900" b="1"/>
                </a:pPr>
                <a:endParaRPr lang="en-US"/>
              </a:p>
            </c:txPr>
            <c:dLblPos val="inEnd"/>
            <c:showLegendKey val="0"/>
            <c:showVal val="1"/>
            <c:showCatName val="0"/>
            <c:showSerName val="0"/>
            <c:showPercent val="0"/>
            <c:showBubbleSize val="0"/>
            <c:showLeaderLines val="0"/>
          </c:dLbls>
          <c:cat>
            <c:numRef>
              <c:f>Sheet1!$A$2:$A$31</c:f>
              <c:numCache>
                <c:formatCode>General</c:formatCode>
                <c:ptCount val="30"/>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numCache>
            </c:numRef>
          </c:cat>
          <c:val>
            <c:numRef>
              <c:f>Sheet1!$B$2:$B$31</c:f>
              <c:numCache>
                <c:formatCode>General</c:formatCode>
                <c:ptCount val="30"/>
                <c:pt idx="0" formatCode="#,##0">
                  <c:v>3249</c:v>
                </c:pt>
                <c:pt idx="29" formatCode="#,##0">
                  <c:v>17872</c:v>
                </c:pt>
              </c:numCache>
            </c:numRef>
          </c:val>
        </c:ser>
        <c:ser>
          <c:idx val="1"/>
          <c:order val="1"/>
          <c:tx>
            <c:strRef>
              <c:f>Sheet1!$C$1</c:f>
              <c:strCache>
                <c:ptCount val="1"/>
                <c:pt idx="0">
                  <c:v>Column2</c:v>
                </c:pt>
              </c:strCache>
            </c:strRef>
          </c:tx>
          <c:spPr>
            <a:solidFill>
              <a:schemeClr val="accent1"/>
            </a:solidFill>
          </c:spPr>
          <c:invertIfNegative val="0"/>
          <c:dLbls>
            <c:delete val="1"/>
          </c:dLbls>
          <c:cat>
            <c:numRef>
              <c:f>Sheet1!$A$2:$A$31</c:f>
              <c:numCache>
                <c:formatCode>General</c:formatCode>
                <c:ptCount val="30"/>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numCache>
            </c:numRef>
          </c:cat>
          <c:val>
            <c:numRef>
              <c:f>Sheet1!$C$2:$C$31</c:f>
              <c:numCache>
                <c:formatCode>#,##0</c:formatCode>
                <c:ptCount val="30"/>
                <c:pt idx="1">
                  <c:v>3474</c:v>
                </c:pt>
                <c:pt idx="2">
                  <c:v>3717</c:v>
                </c:pt>
                <c:pt idx="3">
                  <c:v>3890</c:v>
                </c:pt>
                <c:pt idx="4">
                  <c:v>4054</c:v>
                </c:pt>
                <c:pt idx="5">
                  <c:v>4215</c:v>
                </c:pt>
                <c:pt idx="6">
                  <c:v>4425</c:v>
                </c:pt>
                <c:pt idx="7">
                  <c:v>4646</c:v>
                </c:pt>
                <c:pt idx="8">
                  <c:v>4749</c:v>
                </c:pt>
                <c:pt idx="9">
                  <c:v>5021</c:v>
                </c:pt>
                <c:pt idx="10">
                  <c:v>5458</c:v>
                </c:pt>
                <c:pt idx="11">
                  <c:v>5894</c:v>
                </c:pt>
                <c:pt idx="12">
                  <c:v>6320</c:v>
                </c:pt>
                <c:pt idx="13">
                  <c:v>6683</c:v>
                </c:pt>
                <c:pt idx="14">
                  <c:v>7178</c:v>
                </c:pt>
                <c:pt idx="15">
                  <c:v>7710</c:v>
                </c:pt>
                <c:pt idx="16">
                  <c:v>8281</c:v>
                </c:pt>
                <c:pt idx="17">
                  <c:v>8895</c:v>
                </c:pt>
                <c:pt idx="18">
                  <c:v>9554</c:v>
                </c:pt>
                <c:pt idx="19">
                  <c:v>10262</c:v>
                </c:pt>
                <c:pt idx="20">
                  <c:v>10848</c:v>
                </c:pt>
                <c:pt idx="21">
                  <c:v>11467</c:v>
                </c:pt>
                <c:pt idx="22">
                  <c:v>12121</c:v>
                </c:pt>
                <c:pt idx="23">
                  <c:v>12812</c:v>
                </c:pt>
                <c:pt idx="24">
                  <c:v>13543</c:v>
                </c:pt>
                <c:pt idx="25">
                  <c:v>14316</c:v>
                </c:pt>
                <c:pt idx="26">
                  <c:v>15132</c:v>
                </c:pt>
                <c:pt idx="27">
                  <c:v>15995</c:v>
                </c:pt>
                <c:pt idx="28">
                  <c:v>16905</c:v>
                </c:pt>
              </c:numCache>
            </c:numRef>
          </c:val>
        </c:ser>
        <c:dLbls>
          <c:showLegendKey val="0"/>
          <c:showVal val="1"/>
          <c:showCatName val="0"/>
          <c:showSerName val="0"/>
          <c:showPercent val="0"/>
          <c:showBubbleSize val="0"/>
        </c:dLbls>
        <c:gapWidth val="75"/>
        <c:overlap val="100"/>
        <c:axId val="319740160"/>
        <c:axId val="319741952"/>
      </c:barChart>
      <c:catAx>
        <c:axId val="319740160"/>
        <c:scaling>
          <c:orientation val="minMax"/>
        </c:scaling>
        <c:delete val="0"/>
        <c:axPos val="b"/>
        <c:numFmt formatCode="General" sourceLinked="1"/>
        <c:majorTickMark val="none"/>
        <c:minorTickMark val="none"/>
        <c:tickLblPos val="nextTo"/>
        <c:txPr>
          <a:bodyPr/>
          <a:lstStyle/>
          <a:p>
            <a:pPr>
              <a:defRPr sz="750" b="1"/>
            </a:pPr>
            <a:endParaRPr lang="en-US"/>
          </a:p>
        </c:txPr>
        <c:crossAx val="319741952"/>
        <c:crosses val="autoZero"/>
        <c:auto val="1"/>
        <c:lblAlgn val="ctr"/>
        <c:lblOffset val="0"/>
        <c:noMultiLvlLbl val="0"/>
      </c:catAx>
      <c:valAx>
        <c:axId val="319741952"/>
        <c:scaling>
          <c:orientation val="minMax"/>
          <c:min val="0"/>
        </c:scaling>
        <c:delete val="0"/>
        <c:axPos val="l"/>
        <c:majorGridlines>
          <c:spPr>
            <a:ln>
              <a:solidFill>
                <a:srgbClr val="BFBFBF"/>
              </a:solidFill>
            </a:ln>
          </c:spPr>
        </c:majorGridlines>
        <c:numFmt formatCode="&quot;$&quot;#,##0" sourceLinked="0"/>
        <c:majorTickMark val="none"/>
        <c:minorTickMark val="none"/>
        <c:tickLblPos val="nextTo"/>
        <c:spPr>
          <a:ln>
            <a:noFill/>
          </a:ln>
        </c:spPr>
        <c:txPr>
          <a:bodyPr/>
          <a:lstStyle/>
          <a:p>
            <a:pPr>
              <a:defRPr sz="800" b="1"/>
            </a:pPr>
            <a:endParaRPr lang="en-US"/>
          </a:p>
        </c:txPr>
        <c:crossAx val="319740160"/>
        <c:crosses val="autoZero"/>
        <c:crossBetween val="between"/>
        <c:minorUnit val="1.0000000000000005E-2"/>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8418E-2"/>
          <c:y val="3.8149731990623015E-3"/>
          <c:w val="0.95299145299146126"/>
          <c:h val="0.95040534841219004"/>
        </c:manualLayout>
      </c:layout>
      <c:barChart>
        <c:barDir val="col"/>
        <c:grouping val="clustered"/>
        <c:varyColors val="0"/>
        <c:ser>
          <c:idx val="0"/>
          <c:order val="0"/>
          <c:tx>
            <c:strRef>
              <c:f>Sheet1!$B$1</c:f>
              <c:strCache>
                <c:ptCount val="1"/>
                <c:pt idx="0">
                  <c:v>Column1</c:v>
                </c:pt>
              </c:strCache>
            </c:strRef>
          </c:tx>
          <c:invertIfNegative val="0"/>
          <c:dLbls>
            <c:dLbl>
              <c:idx val="9"/>
              <c:delete val="1"/>
            </c:dLbl>
            <c:numFmt formatCode="0.0%" sourceLinked="0"/>
            <c:txPr>
              <a:bodyPr/>
              <a:lstStyle/>
              <a:p>
                <a:pPr>
                  <a:defRPr sz="1400" b="1"/>
                </a:pPr>
                <a:endParaRPr lang="en-US"/>
              </a:p>
            </c:txPr>
            <c:dLblPos val="outEnd"/>
            <c:showLegendKey val="0"/>
            <c:showVal val="1"/>
            <c:showCatName val="0"/>
            <c:showSerName val="0"/>
            <c:showPercent val="0"/>
            <c:showBubbleSize val="0"/>
            <c:showLeaderLines val="0"/>
          </c:dLbls>
          <c:cat>
            <c:numRef>
              <c:f>Sheet1!$A$2:$A$11</c:f>
              <c:numCache>
                <c:formatCode>General</c:formatCode>
                <c:ptCount val="10"/>
              </c:numCache>
            </c:numRef>
          </c:cat>
          <c:val>
            <c:numRef>
              <c:f>Sheet1!$B$2:$B$11</c:f>
              <c:numCache>
                <c:formatCode>0.0%</c:formatCode>
                <c:ptCount val="10"/>
                <c:pt idx="0">
                  <c:v>5.8999999999999997E-2</c:v>
                </c:pt>
                <c:pt idx="1">
                  <c:v>6.7000000000000004E-2</c:v>
                </c:pt>
                <c:pt idx="2">
                  <c:v>7.3999999999999996E-2</c:v>
                </c:pt>
                <c:pt idx="3">
                  <c:v>6.4000000000000001E-2</c:v>
                </c:pt>
                <c:pt idx="4">
                  <c:v>5.7000000000000002E-2</c:v>
                </c:pt>
                <c:pt idx="5">
                  <c:v>2.5999999999999999E-2</c:v>
                </c:pt>
                <c:pt idx="6">
                  <c:v>2.7E-2</c:v>
                </c:pt>
                <c:pt idx="7">
                  <c:v>0.02</c:v>
                </c:pt>
                <c:pt idx="8">
                  <c:v>3.1E-2</c:v>
                </c:pt>
                <c:pt idx="9">
                  <c:v>3.7999999999999999E-2</c:v>
                </c:pt>
              </c:numCache>
            </c:numRef>
          </c:val>
        </c:ser>
        <c:dLbls>
          <c:showLegendKey val="0"/>
          <c:showVal val="1"/>
          <c:showCatName val="0"/>
          <c:showSerName val="0"/>
          <c:showPercent val="0"/>
          <c:showBubbleSize val="0"/>
        </c:dLbls>
        <c:gapWidth val="75"/>
        <c:overlap val="-25"/>
        <c:axId val="293299712"/>
        <c:axId val="293301248"/>
      </c:barChart>
      <c:lineChart>
        <c:grouping val="standard"/>
        <c:varyColors val="0"/>
        <c:ser>
          <c:idx val="1"/>
          <c:order val="1"/>
          <c:tx>
            <c:strRef>
              <c:f>Sheet1!$C$1</c:f>
              <c:strCache>
                <c:ptCount val="1"/>
                <c:pt idx="0">
                  <c:v>Column2</c:v>
                </c:pt>
              </c:strCache>
            </c:strRef>
          </c:tx>
          <c:spPr>
            <a:ln>
              <a:solidFill>
                <a:schemeClr val="tx2"/>
              </a:solidFill>
            </a:ln>
          </c:spPr>
          <c:marker>
            <c:symbol val="square"/>
            <c:size val="7"/>
            <c:spPr>
              <a:solidFill>
                <a:schemeClr val="tx2"/>
              </a:solidFill>
              <a:ln>
                <a:solidFill>
                  <a:schemeClr val="tx2"/>
                </a:solidFill>
              </a:ln>
            </c:spPr>
          </c:marker>
          <c:dLbls>
            <c:numFmt formatCode="0.0%" sourceLinked="0"/>
            <c:txPr>
              <a:bodyPr/>
              <a:lstStyle/>
              <a:p>
                <a:pPr>
                  <a:defRPr sz="1400" b="1"/>
                </a:pPr>
                <a:endParaRPr lang="en-US"/>
              </a:p>
            </c:txPr>
            <c:dLblPos val="t"/>
            <c:showLegendKey val="0"/>
            <c:showVal val="1"/>
            <c:showCatName val="0"/>
            <c:showSerName val="0"/>
            <c:showPercent val="0"/>
            <c:showBubbleSize val="0"/>
            <c:showLeaderLines val="0"/>
          </c:dLbls>
          <c:cat>
            <c:numRef>
              <c:f>Sheet1!$A$2:$A$11</c:f>
              <c:numCache>
                <c:formatCode>General</c:formatCode>
                <c:ptCount val="10"/>
              </c:numCache>
            </c:numRef>
          </c:cat>
          <c:val>
            <c:numRef>
              <c:f>Sheet1!$C$2:$C$11</c:f>
              <c:numCache>
                <c:formatCode>0.0%</c:formatCode>
                <c:ptCount val="10"/>
                <c:pt idx="0">
                  <c:v>0.13100000000000001</c:v>
                </c:pt>
                <c:pt idx="1">
                  <c:v>0.13900000000000001</c:v>
                </c:pt>
                <c:pt idx="2">
                  <c:v>0.14299999999999999</c:v>
                </c:pt>
                <c:pt idx="3">
                  <c:v>0.152</c:v>
                </c:pt>
                <c:pt idx="4">
                  <c:v>0.14699999999999999</c:v>
                </c:pt>
                <c:pt idx="5">
                  <c:v>0.14899999999999999</c:v>
                </c:pt>
                <c:pt idx="6">
                  <c:v>0.161</c:v>
                </c:pt>
                <c:pt idx="7">
                  <c:v>0.16300000000000001</c:v>
                </c:pt>
                <c:pt idx="8">
                  <c:v>0.157</c:v>
                </c:pt>
                <c:pt idx="9">
                  <c:v>0.154</c:v>
                </c:pt>
              </c:numCache>
            </c:numRef>
          </c:val>
          <c:smooth val="0"/>
        </c:ser>
        <c:dLbls>
          <c:showLegendKey val="0"/>
          <c:showVal val="0"/>
          <c:showCatName val="0"/>
          <c:showSerName val="0"/>
          <c:showPercent val="0"/>
          <c:showBubbleSize val="0"/>
        </c:dLbls>
        <c:marker val="1"/>
        <c:smooth val="0"/>
        <c:axId val="293299712"/>
        <c:axId val="293301248"/>
      </c:lineChart>
      <c:catAx>
        <c:axId val="293299712"/>
        <c:scaling>
          <c:orientation val="minMax"/>
        </c:scaling>
        <c:delete val="0"/>
        <c:axPos val="b"/>
        <c:numFmt formatCode="General" sourceLinked="1"/>
        <c:majorTickMark val="none"/>
        <c:minorTickMark val="none"/>
        <c:tickLblPos val="nextTo"/>
        <c:txPr>
          <a:bodyPr/>
          <a:lstStyle/>
          <a:p>
            <a:pPr>
              <a:defRPr sz="1400" b="1"/>
            </a:pPr>
            <a:endParaRPr lang="en-US"/>
          </a:p>
        </c:txPr>
        <c:crossAx val="293301248"/>
        <c:crosses val="autoZero"/>
        <c:auto val="1"/>
        <c:lblAlgn val="ctr"/>
        <c:lblOffset val="400"/>
        <c:noMultiLvlLbl val="0"/>
      </c:catAx>
      <c:valAx>
        <c:axId val="293301248"/>
        <c:scaling>
          <c:orientation val="minMax"/>
          <c:max val="0.19"/>
          <c:min val="0"/>
        </c:scaling>
        <c:delete val="1"/>
        <c:axPos val="l"/>
        <c:numFmt formatCode="0.0%" sourceLinked="1"/>
        <c:majorTickMark val="out"/>
        <c:minorTickMark val="none"/>
        <c:tickLblPos val="none"/>
        <c:crossAx val="293299712"/>
        <c:crosses val="autoZero"/>
        <c:crossBetween val="between"/>
        <c:minorUnit val="1.0000000000000005E-2"/>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8394E-2"/>
          <c:y val="3.8149731990623015E-3"/>
          <c:w val="0.95299145299146104"/>
          <c:h val="0.95040534841219004"/>
        </c:manualLayout>
      </c:layout>
      <c:barChart>
        <c:barDir val="col"/>
        <c:grouping val="clustered"/>
        <c:varyColors val="0"/>
        <c:ser>
          <c:idx val="0"/>
          <c:order val="0"/>
          <c:tx>
            <c:strRef>
              <c:f>Sheet1!$B$1</c:f>
              <c:strCache>
                <c:ptCount val="1"/>
                <c:pt idx="0">
                  <c:v>Column1</c:v>
                </c:pt>
              </c:strCache>
            </c:strRef>
          </c:tx>
          <c:spPr>
            <a:solidFill>
              <a:schemeClr val="accent1"/>
            </a:solidFill>
          </c:spPr>
          <c:invertIfNegative val="0"/>
          <c:dPt>
            <c:idx val="0"/>
            <c:invertIfNegative val="0"/>
            <c:bubble3D val="0"/>
            <c:spPr>
              <a:solidFill>
                <a:schemeClr val="tx2">
                  <a:lumMod val="50000"/>
                </a:schemeClr>
              </a:solidFill>
            </c:spPr>
          </c:dPt>
          <c:dPt>
            <c:idx val="1"/>
            <c:invertIfNegative val="0"/>
            <c:bubble3D val="0"/>
            <c:spPr>
              <a:solidFill>
                <a:schemeClr val="accent1"/>
              </a:solidFill>
            </c:spPr>
          </c:dPt>
          <c:dPt>
            <c:idx val="2"/>
            <c:invertIfNegative val="0"/>
            <c:bubble3D val="0"/>
            <c:spPr>
              <a:solidFill>
                <a:schemeClr val="accent1"/>
              </a:solidFill>
            </c:spPr>
          </c:dPt>
          <c:dPt>
            <c:idx val="3"/>
            <c:invertIfNegative val="0"/>
            <c:bubble3D val="0"/>
            <c:spPr>
              <a:solidFill>
                <a:schemeClr val="accent1"/>
              </a:solidFill>
            </c:spPr>
          </c:dPt>
          <c:dLbls>
            <c:numFmt formatCode="0.0%" sourceLinked="0"/>
            <c:txPr>
              <a:bodyPr/>
              <a:lstStyle/>
              <a:p>
                <a:pPr>
                  <a:defRPr sz="1400" b="1"/>
                </a:pPr>
                <a:endParaRPr lang="en-US"/>
              </a:p>
            </c:txPr>
            <c:dLblPos val="outEnd"/>
            <c:showLegendKey val="0"/>
            <c:showVal val="1"/>
            <c:showCatName val="0"/>
            <c:showSerName val="0"/>
            <c:showPercent val="0"/>
            <c:showBubbleSize val="0"/>
            <c:showLeaderLines val="0"/>
          </c:dLbls>
          <c:cat>
            <c:numRef>
              <c:f>Sheet1!$A$2:$A$5</c:f>
              <c:numCache>
                <c:formatCode>General</c:formatCode>
                <c:ptCount val="4"/>
              </c:numCache>
            </c:numRef>
          </c:cat>
          <c:val>
            <c:numRef>
              <c:f>Sheet1!$B$2:$B$5</c:f>
              <c:numCache>
                <c:formatCode>0%</c:formatCode>
                <c:ptCount val="4"/>
                <c:pt idx="0">
                  <c:v>3.1000000000000052E-2</c:v>
                </c:pt>
                <c:pt idx="1">
                  <c:v>1.9000000000000072E-2</c:v>
                </c:pt>
                <c:pt idx="2" formatCode="0.00%">
                  <c:v>4.1000000000000002E-2</c:v>
                </c:pt>
                <c:pt idx="3" formatCode="0.00%">
                  <c:v>6.0000000000000114E-3</c:v>
                </c:pt>
              </c:numCache>
            </c:numRef>
          </c:val>
        </c:ser>
        <c:dLbls>
          <c:showLegendKey val="0"/>
          <c:showVal val="1"/>
          <c:showCatName val="0"/>
          <c:showSerName val="0"/>
          <c:showPercent val="0"/>
          <c:showBubbleSize val="0"/>
        </c:dLbls>
        <c:gapWidth val="75"/>
        <c:overlap val="-25"/>
        <c:axId val="37883904"/>
        <c:axId val="115513984"/>
      </c:barChart>
      <c:catAx>
        <c:axId val="37883904"/>
        <c:scaling>
          <c:orientation val="minMax"/>
        </c:scaling>
        <c:delete val="0"/>
        <c:axPos val="b"/>
        <c:numFmt formatCode="General" sourceLinked="1"/>
        <c:majorTickMark val="none"/>
        <c:minorTickMark val="none"/>
        <c:tickLblPos val="nextTo"/>
        <c:txPr>
          <a:bodyPr/>
          <a:lstStyle/>
          <a:p>
            <a:pPr>
              <a:defRPr sz="1400" b="1"/>
            </a:pPr>
            <a:endParaRPr lang="en-US"/>
          </a:p>
        </c:txPr>
        <c:crossAx val="115513984"/>
        <c:crosses val="autoZero"/>
        <c:auto val="1"/>
        <c:lblAlgn val="ctr"/>
        <c:lblOffset val="400"/>
        <c:noMultiLvlLbl val="0"/>
      </c:catAx>
      <c:valAx>
        <c:axId val="115513984"/>
        <c:scaling>
          <c:orientation val="minMax"/>
          <c:max val="0.05"/>
          <c:min val="0"/>
        </c:scaling>
        <c:delete val="1"/>
        <c:axPos val="l"/>
        <c:numFmt formatCode="0%" sourceLinked="1"/>
        <c:majorTickMark val="none"/>
        <c:minorTickMark val="none"/>
        <c:tickLblPos val="none"/>
        <c:crossAx val="37883904"/>
        <c:crosses val="autoZero"/>
        <c:crossBetween val="between"/>
        <c:minorUnit val="1.0000000000000005E-2"/>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8498E-2"/>
          <c:y val="3.8149731990623015E-3"/>
          <c:w val="0.95299145299146104"/>
          <c:h val="0.95040534841219004"/>
        </c:manualLayout>
      </c:layout>
      <c:barChart>
        <c:barDir val="col"/>
        <c:grouping val="clustered"/>
        <c:varyColors val="0"/>
        <c:ser>
          <c:idx val="0"/>
          <c:order val="0"/>
          <c:tx>
            <c:strRef>
              <c:f>Sheet1!$B$1</c:f>
              <c:strCache>
                <c:ptCount val="1"/>
                <c:pt idx="0">
                  <c:v>Column1</c:v>
                </c:pt>
              </c:strCache>
            </c:strRef>
          </c:tx>
          <c:invertIfNegative val="0"/>
          <c:dPt>
            <c:idx val="0"/>
            <c:invertIfNegative val="0"/>
            <c:bubble3D val="0"/>
            <c:spPr>
              <a:solidFill>
                <a:schemeClr val="tx2">
                  <a:lumMod val="50000"/>
                </a:schemeClr>
              </a:solidFill>
            </c:spPr>
          </c:dPt>
          <c:dLbls>
            <c:numFmt formatCode="0.0%" sourceLinked="0"/>
            <c:txPr>
              <a:bodyPr/>
              <a:lstStyle/>
              <a:p>
                <a:pPr>
                  <a:defRPr sz="1400" b="1"/>
                </a:pPr>
                <a:endParaRPr lang="en-US"/>
              </a:p>
            </c:txPr>
            <c:dLblPos val="outEnd"/>
            <c:showLegendKey val="0"/>
            <c:showVal val="1"/>
            <c:showCatName val="0"/>
            <c:showSerName val="0"/>
            <c:showPercent val="0"/>
            <c:showBubbleSize val="0"/>
            <c:showLeaderLines val="0"/>
          </c:dLbls>
          <c:cat>
            <c:numRef>
              <c:f>Sheet1!$A$2:$A$6</c:f>
              <c:numCache>
                <c:formatCode>General</c:formatCode>
                <c:ptCount val="5"/>
              </c:numCache>
            </c:numRef>
          </c:cat>
          <c:val>
            <c:numRef>
              <c:f>Sheet1!$B$2:$B$6</c:f>
              <c:numCache>
                <c:formatCode>0%</c:formatCode>
                <c:ptCount val="5"/>
                <c:pt idx="0">
                  <c:v>3.1000000000000052E-2</c:v>
                </c:pt>
                <c:pt idx="1">
                  <c:v>7.0000000000000021E-2</c:v>
                </c:pt>
                <c:pt idx="2" formatCode="0.00%">
                  <c:v>4.1000000000000002E-2</c:v>
                </c:pt>
                <c:pt idx="3" formatCode="0.00%">
                  <c:v>1.7999999999999999E-2</c:v>
                </c:pt>
                <c:pt idx="4" formatCode="0.00%">
                  <c:v>7.0000000000000114E-3</c:v>
                </c:pt>
              </c:numCache>
            </c:numRef>
          </c:val>
        </c:ser>
        <c:dLbls>
          <c:showLegendKey val="0"/>
          <c:showVal val="1"/>
          <c:showCatName val="0"/>
          <c:showSerName val="0"/>
          <c:showPercent val="0"/>
          <c:showBubbleSize val="0"/>
        </c:dLbls>
        <c:gapWidth val="75"/>
        <c:overlap val="-25"/>
        <c:axId val="292516992"/>
        <c:axId val="292664064"/>
      </c:barChart>
      <c:catAx>
        <c:axId val="292516992"/>
        <c:scaling>
          <c:orientation val="minMax"/>
        </c:scaling>
        <c:delete val="0"/>
        <c:axPos val="b"/>
        <c:numFmt formatCode="General" sourceLinked="1"/>
        <c:majorTickMark val="none"/>
        <c:minorTickMark val="none"/>
        <c:tickLblPos val="nextTo"/>
        <c:txPr>
          <a:bodyPr/>
          <a:lstStyle/>
          <a:p>
            <a:pPr>
              <a:defRPr sz="1400" b="1"/>
            </a:pPr>
            <a:endParaRPr lang="en-US"/>
          </a:p>
        </c:txPr>
        <c:crossAx val="292664064"/>
        <c:crosses val="autoZero"/>
        <c:auto val="1"/>
        <c:lblAlgn val="ctr"/>
        <c:lblOffset val="400"/>
        <c:noMultiLvlLbl val="0"/>
      </c:catAx>
      <c:valAx>
        <c:axId val="292664064"/>
        <c:scaling>
          <c:orientation val="minMax"/>
          <c:max val="9.0000000000000024E-2"/>
          <c:min val="0"/>
        </c:scaling>
        <c:delete val="1"/>
        <c:axPos val="l"/>
        <c:numFmt formatCode="0%" sourceLinked="1"/>
        <c:majorTickMark val="none"/>
        <c:minorTickMark val="none"/>
        <c:tickLblPos val="none"/>
        <c:crossAx val="292516992"/>
        <c:crosses val="autoZero"/>
        <c:crossBetween val="between"/>
        <c:minorUnit val="1.0000000000000005E-2"/>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8498E-2"/>
          <c:y val="3.8149731990623015E-3"/>
          <c:w val="0.95299145299146104"/>
          <c:h val="0.95040534841219004"/>
        </c:manualLayout>
      </c:layout>
      <c:barChart>
        <c:barDir val="col"/>
        <c:grouping val="clustered"/>
        <c:varyColors val="0"/>
        <c:ser>
          <c:idx val="0"/>
          <c:order val="0"/>
          <c:tx>
            <c:strRef>
              <c:f>Sheet1!$B$1</c:f>
              <c:strCache>
                <c:ptCount val="1"/>
                <c:pt idx="0">
                  <c:v>Column1</c:v>
                </c:pt>
              </c:strCache>
            </c:strRef>
          </c:tx>
          <c:invertIfNegative val="0"/>
          <c:dPt>
            <c:idx val="0"/>
            <c:invertIfNegative val="0"/>
            <c:bubble3D val="0"/>
            <c:spPr>
              <a:solidFill>
                <a:schemeClr val="tx2">
                  <a:lumMod val="50000"/>
                </a:schemeClr>
              </a:solidFill>
            </c:spPr>
          </c:dPt>
          <c:dLbls>
            <c:numFmt formatCode="0.0%" sourceLinked="0"/>
            <c:txPr>
              <a:bodyPr/>
              <a:lstStyle/>
              <a:p>
                <a:pPr>
                  <a:defRPr sz="1400" b="1"/>
                </a:pPr>
                <a:endParaRPr lang="en-US"/>
              </a:p>
            </c:txPr>
            <c:dLblPos val="outEnd"/>
            <c:showLegendKey val="0"/>
            <c:showVal val="1"/>
            <c:showCatName val="0"/>
            <c:showSerName val="0"/>
            <c:showPercent val="0"/>
            <c:showBubbleSize val="0"/>
            <c:showLeaderLines val="0"/>
          </c:dLbls>
          <c:cat>
            <c:numRef>
              <c:f>Sheet1!$A$2:$A$5</c:f>
              <c:numCache>
                <c:formatCode>General</c:formatCode>
                <c:ptCount val="4"/>
              </c:numCache>
            </c:numRef>
          </c:cat>
          <c:val>
            <c:numRef>
              <c:f>Sheet1!$B$2:$B$5</c:f>
              <c:numCache>
                <c:formatCode>0%</c:formatCode>
                <c:ptCount val="4"/>
                <c:pt idx="0">
                  <c:v>3.1000000000000052E-2</c:v>
                </c:pt>
                <c:pt idx="1">
                  <c:v>2.4E-2</c:v>
                </c:pt>
                <c:pt idx="2" formatCode="0.00%">
                  <c:v>5.1000000000000004E-2</c:v>
                </c:pt>
                <c:pt idx="3" formatCode="0.00%">
                  <c:v>6.0000000000000032E-2</c:v>
                </c:pt>
              </c:numCache>
            </c:numRef>
          </c:val>
        </c:ser>
        <c:dLbls>
          <c:showLegendKey val="0"/>
          <c:showVal val="1"/>
          <c:showCatName val="0"/>
          <c:showSerName val="0"/>
          <c:showPercent val="0"/>
          <c:showBubbleSize val="0"/>
        </c:dLbls>
        <c:gapWidth val="75"/>
        <c:overlap val="-25"/>
        <c:axId val="9384320"/>
        <c:axId val="9387392"/>
      </c:barChart>
      <c:catAx>
        <c:axId val="9384320"/>
        <c:scaling>
          <c:orientation val="minMax"/>
        </c:scaling>
        <c:delete val="0"/>
        <c:axPos val="b"/>
        <c:numFmt formatCode="General" sourceLinked="1"/>
        <c:majorTickMark val="none"/>
        <c:minorTickMark val="none"/>
        <c:tickLblPos val="nextTo"/>
        <c:txPr>
          <a:bodyPr/>
          <a:lstStyle/>
          <a:p>
            <a:pPr>
              <a:defRPr sz="1400" b="1"/>
            </a:pPr>
            <a:endParaRPr lang="en-US"/>
          </a:p>
        </c:txPr>
        <c:crossAx val="9387392"/>
        <c:crosses val="autoZero"/>
        <c:auto val="1"/>
        <c:lblAlgn val="ctr"/>
        <c:lblOffset val="400"/>
        <c:noMultiLvlLbl val="0"/>
      </c:catAx>
      <c:valAx>
        <c:axId val="9387392"/>
        <c:scaling>
          <c:orientation val="minMax"/>
          <c:max val="7.0000000000000021E-2"/>
          <c:min val="0"/>
        </c:scaling>
        <c:delete val="1"/>
        <c:axPos val="l"/>
        <c:numFmt formatCode="0%" sourceLinked="1"/>
        <c:majorTickMark val="none"/>
        <c:minorTickMark val="none"/>
        <c:tickLblPos val="none"/>
        <c:crossAx val="9384320"/>
        <c:crosses val="autoZero"/>
        <c:crossBetween val="between"/>
        <c:minorUnit val="1.0000000000000005E-2"/>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pieChart>
        <c:varyColors val="1"/>
        <c:ser>
          <c:idx val="0"/>
          <c:order val="0"/>
          <c:tx>
            <c:strRef>
              <c:f>Sheet1!$A$2</c:f>
              <c:strCache>
                <c:ptCount val="1"/>
              </c:strCache>
            </c:strRef>
          </c:tx>
          <c:spPr>
            <a:ln w="28575">
              <a:solidFill>
                <a:schemeClr val="bg1"/>
              </a:solidFill>
            </a:ln>
          </c:spPr>
          <c:cat>
            <c:numRef>
              <c:f>Sheet1!$A$2:$A$4</c:f>
              <c:numCache>
                <c:formatCode>General</c:formatCode>
                <c:ptCount val="3"/>
              </c:numCache>
            </c:numRef>
          </c:cat>
          <c:val>
            <c:numRef>
              <c:f>Sheet1!$B$2:$B$4</c:f>
              <c:numCache>
                <c:formatCode>#,##0</c:formatCode>
                <c:ptCount val="3"/>
                <c:pt idx="0">
                  <c:v>92</c:v>
                </c:pt>
                <c:pt idx="1">
                  <c:v>4</c:v>
                </c:pt>
                <c:pt idx="2" formatCode="General">
                  <c:v>4</c:v>
                </c:pt>
              </c:numCache>
            </c:numRef>
          </c:val>
        </c:ser>
        <c:ser>
          <c:idx val="1"/>
          <c:order val="1"/>
          <c:tx>
            <c:strRef>
              <c:f>Sheet1!$A$3</c:f>
              <c:strCache>
                <c:ptCount val="1"/>
              </c:strCache>
            </c:strRef>
          </c:tx>
          <c:cat>
            <c:numRef>
              <c:f>Sheet1!$A$2:$A$4</c:f>
              <c:numCache>
                <c:formatCode>General</c:formatCode>
                <c:ptCount val="3"/>
              </c:numCache>
            </c:numRef>
          </c:cat>
          <c:val>
            <c:numRef>
              <c:f>Sheet1!$C$2:$C$3</c:f>
              <c:numCache>
                <c:formatCode>General</c:formatCode>
                <c:ptCount val="2"/>
              </c:numCache>
            </c:numRef>
          </c:val>
        </c:ser>
        <c:dLbls>
          <c:showLegendKey val="0"/>
          <c:showVal val="0"/>
          <c:showCatName val="0"/>
          <c:showSerName val="0"/>
          <c:showPercent val="0"/>
          <c:showBubbleSize val="0"/>
          <c:showLeaderLines val="0"/>
        </c:dLbls>
        <c:firstSliceAng val="36"/>
      </c:pieChart>
      <c:spPr>
        <a:noFill/>
        <a:ln w="25356">
          <a:noFill/>
        </a:ln>
      </c:spPr>
    </c:plotArea>
    <c:plotVisOnly val="1"/>
    <c:dispBlanksAs val="zero"/>
    <c:showDLblsOverMax val="0"/>
  </c:chart>
  <c:txPr>
    <a:bodyPr/>
    <a:lstStyle/>
    <a:p>
      <a:pPr>
        <a:defRPr sz="1797"/>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pieChart>
        <c:varyColors val="1"/>
        <c:ser>
          <c:idx val="0"/>
          <c:order val="0"/>
          <c:tx>
            <c:strRef>
              <c:f>Sheet1!$A$2</c:f>
              <c:strCache>
                <c:ptCount val="1"/>
              </c:strCache>
            </c:strRef>
          </c:tx>
          <c:spPr>
            <a:ln w="19050">
              <a:solidFill>
                <a:schemeClr val="bg1"/>
              </a:solidFill>
            </a:ln>
          </c:spPr>
          <c:dPt>
            <c:idx val="2"/>
            <c:bubble3D val="0"/>
            <c:spPr>
              <a:solidFill>
                <a:schemeClr val="accent1">
                  <a:lumMod val="40000"/>
                  <a:lumOff val="60000"/>
                </a:schemeClr>
              </a:solidFill>
              <a:ln w="19050">
                <a:solidFill>
                  <a:schemeClr val="bg1"/>
                </a:solidFill>
              </a:ln>
            </c:spPr>
          </c:dPt>
          <c:dPt>
            <c:idx val="4"/>
            <c:bubble3D val="0"/>
            <c:spPr>
              <a:solidFill>
                <a:schemeClr val="tx2"/>
              </a:solidFill>
              <a:ln w="19050">
                <a:solidFill>
                  <a:schemeClr val="bg1"/>
                </a:solidFill>
              </a:ln>
            </c:spPr>
          </c:dPt>
          <c:cat>
            <c:numRef>
              <c:f>Sheet1!$A$2:$A$7</c:f>
              <c:numCache>
                <c:formatCode>General</c:formatCode>
                <c:ptCount val="6"/>
              </c:numCache>
            </c:numRef>
          </c:cat>
          <c:val>
            <c:numRef>
              <c:f>Sheet1!$B$2:$B$7</c:f>
              <c:numCache>
                <c:formatCode>0%</c:formatCode>
                <c:ptCount val="6"/>
                <c:pt idx="0">
                  <c:v>0.5</c:v>
                </c:pt>
                <c:pt idx="1">
                  <c:v>2.0000000000000011E-2</c:v>
                </c:pt>
                <c:pt idx="2">
                  <c:v>0.18000000000000024</c:v>
                </c:pt>
                <c:pt idx="3">
                  <c:v>0.14000000000000001</c:v>
                </c:pt>
                <c:pt idx="4">
                  <c:v>2.0000000000000011E-2</c:v>
                </c:pt>
                <c:pt idx="5">
                  <c:v>0.14000000000000001</c:v>
                </c:pt>
              </c:numCache>
            </c:numRef>
          </c:val>
        </c:ser>
        <c:ser>
          <c:idx val="1"/>
          <c:order val="1"/>
          <c:tx>
            <c:strRef>
              <c:f>Sheet1!#REF!</c:f>
              <c:strCache>
                <c:ptCount val="1"/>
                <c:pt idx="0">
                  <c:v>#REF!</c:v>
                </c:pt>
              </c:strCache>
            </c:strRef>
          </c:tx>
          <c:cat>
            <c:numRef>
              <c:f>Sheet1!$A$2:$A$7</c:f>
              <c:numCache>
                <c:formatCode>General</c:formatCode>
                <c:ptCount val="6"/>
              </c:numCache>
            </c:numRef>
          </c:cat>
          <c:val>
            <c:numRef>
              <c:f>Sheet1!$C$2:$C$2</c:f>
              <c:numCache>
                <c:formatCode>General</c:formatCode>
                <c:ptCount val="1"/>
              </c:numCache>
            </c:numRef>
          </c:val>
        </c:ser>
        <c:dLbls>
          <c:showLegendKey val="0"/>
          <c:showVal val="0"/>
          <c:showCatName val="0"/>
          <c:showSerName val="0"/>
          <c:showPercent val="0"/>
          <c:showBubbleSize val="0"/>
          <c:showLeaderLines val="0"/>
        </c:dLbls>
        <c:firstSliceAng val="342"/>
      </c:pieChart>
      <c:spPr>
        <a:ln>
          <a:solidFill>
            <a:schemeClr val="bg1"/>
          </a:solidFill>
        </a:ln>
      </c:spPr>
    </c:plotArea>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8522E-2"/>
          <c:y val="3.8149731990623015E-3"/>
          <c:w val="0.95299145299146126"/>
          <c:h val="0.95040534841219004"/>
        </c:manualLayout>
      </c:layout>
      <c:barChart>
        <c:barDir val="col"/>
        <c:grouping val="clustered"/>
        <c:varyColors val="0"/>
        <c:ser>
          <c:idx val="0"/>
          <c:order val="0"/>
          <c:tx>
            <c:strRef>
              <c:f>Sheet1!$B$1</c:f>
              <c:strCache>
                <c:ptCount val="1"/>
                <c:pt idx="0">
                  <c:v>Column2</c:v>
                </c:pt>
              </c:strCache>
            </c:strRef>
          </c:tx>
          <c:spPr>
            <a:solidFill>
              <a:schemeClr val="accent1">
                <a:lumMod val="60000"/>
                <a:lumOff val="40000"/>
              </a:schemeClr>
            </a:solidFill>
          </c:spPr>
          <c:invertIfNegative val="0"/>
          <c:dLbls>
            <c:numFmt formatCode="0%" sourceLinked="0"/>
            <c:txPr>
              <a:bodyPr/>
              <a:lstStyle/>
              <a:p>
                <a:pPr>
                  <a:defRPr sz="1400" b="1"/>
                </a:pPr>
                <a:endParaRPr lang="en-US"/>
              </a:p>
            </c:txPr>
            <c:dLblPos val="outEnd"/>
            <c:showLegendKey val="0"/>
            <c:showVal val="1"/>
            <c:showCatName val="0"/>
            <c:showSerName val="0"/>
            <c:showPercent val="0"/>
            <c:showBubbleSize val="0"/>
            <c:showLeaderLines val="0"/>
          </c:dLbls>
          <c:cat>
            <c:numRef>
              <c:f>Sheet1!$A$2:$A$3</c:f>
              <c:numCache>
                <c:formatCode>General</c:formatCode>
                <c:ptCount val="2"/>
              </c:numCache>
            </c:numRef>
          </c:cat>
          <c:val>
            <c:numRef>
              <c:f>Sheet1!$B$2:$B$3</c:f>
              <c:numCache>
                <c:formatCode>0%</c:formatCode>
                <c:ptCount val="2"/>
                <c:pt idx="0">
                  <c:v>0.60000000000000064</c:v>
                </c:pt>
                <c:pt idx="1">
                  <c:v>0.70000000000000062</c:v>
                </c:pt>
              </c:numCache>
            </c:numRef>
          </c:val>
        </c:ser>
        <c:ser>
          <c:idx val="1"/>
          <c:order val="1"/>
          <c:tx>
            <c:strRef>
              <c:f>Sheet1!$C$1</c:f>
              <c:strCache>
                <c:ptCount val="1"/>
                <c:pt idx="0">
                  <c:v>Column1</c:v>
                </c:pt>
              </c:strCache>
            </c:strRef>
          </c:tx>
          <c:spPr>
            <a:solidFill>
              <a:schemeClr val="tx2"/>
            </a:solidFill>
          </c:spPr>
          <c:invertIfNegative val="0"/>
          <c:dLbls>
            <c:txPr>
              <a:bodyPr/>
              <a:lstStyle/>
              <a:p>
                <a:pPr>
                  <a:defRPr sz="1400" b="1"/>
                </a:pPr>
                <a:endParaRPr lang="en-US"/>
              </a:p>
            </c:txPr>
            <c:showLegendKey val="0"/>
            <c:showVal val="1"/>
            <c:showCatName val="0"/>
            <c:showSerName val="0"/>
            <c:showPercent val="0"/>
            <c:showBubbleSize val="0"/>
            <c:showLeaderLines val="0"/>
          </c:dLbls>
          <c:cat>
            <c:numRef>
              <c:f>Sheet1!$A$2:$A$3</c:f>
              <c:numCache>
                <c:formatCode>General</c:formatCode>
                <c:ptCount val="2"/>
              </c:numCache>
            </c:numRef>
          </c:cat>
          <c:val>
            <c:numRef>
              <c:f>Sheet1!$C$2:$C$3</c:f>
              <c:numCache>
                <c:formatCode>0%</c:formatCode>
                <c:ptCount val="2"/>
                <c:pt idx="0">
                  <c:v>0.60000000000000064</c:v>
                </c:pt>
                <c:pt idx="1">
                  <c:v>0.76000000000000234</c:v>
                </c:pt>
              </c:numCache>
            </c:numRef>
          </c:val>
        </c:ser>
        <c:dLbls>
          <c:showLegendKey val="0"/>
          <c:showVal val="1"/>
          <c:showCatName val="0"/>
          <c:showSerName val="0"/>
          <c:showPercent val="0"/>
          <c:showBubbleSize val="0"/>
        </c:dLbls>
        <c:gapWidth val="160"/>
        <c:overlap val="-10"/>
        <c:axId val="3240704"/>
        <c:axId val="3242240"/>
      </c:barChart>
      <c:catAx>
        <c:axId val="3240704"/>
        <c:scaling>
          <c:orientation val="minMax"/>
        </c:scaling>
        <c:delete val="0"/>
        <c:axPos val="b"/>
        <c:numFmt formatCode="General" sourceLinked="1"/>
        <c:majorTickMark val="none"/>
        <c:minorTickMark val="none"/>
        <c:tickLblPos val="nextTo"/>
        <c:crossAx val="3242240"/>
        <c:crosses val="autoZero"/>
        <c:auto val="1"/>
        <c:lblAlgn val="ctr"/>
        <c:lblOffset val="400"/>
        <c:noMultiLvlLbl val="0"/>
      </c:catAx>
      <c:valAx>
        <c:axId val="3242240"/>
        <c:scaling>
          <c:orientation val="minMax"/>
          <c:max val="1"/>
          <c:min val="0"/>
        </c:scaling>
        <c:delete val="1"/>
        <c:axPos val="l"/>
        <c:numFmt formatCode="0%" sourceLinked="1"/>
        <c:majorTickMark val="none"/>
        <c:minorTickMark val="none"/>
        <c:tickLblPos val="none"/>
        <c:crossAx val="3240704"/>
        <c:crosses val="autoZero"/>
        <c:crossBetween val="between"/>
        <c:minorUnit val="1.0000000000000005E-2"/>
      </c:valAx>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0.86089</cdr:x>
      <cdr:y>0.89236</cdr:y>
    </cdr:from>
    <cdr:to>
      <cdr:x>0.97396</cdr:x>
      <cdr:y>0.95974</cdr:y>
    </cdr:to>
    <cdr:sp macro="" textlink="">
      <cdr:nvSpPr>
        <cdr:cNvPr id="3" name="TextBox 26"/>
        <cdr:cNvSpPr txBox="1">
          <a:spLocks xmlns:a="http://schemas.openxmlformats.org/drawingml/2006/main" noChangeArrowheads="1"/>
        </cdr:cNvSpPr>
      </cdr:nvSpPr>
      <cdr:spPr bwMode="auto">
        <a:xfrm xmlns:a="http://schemas.openxmlformats.org/drawingml/2006/main">
          <a:off x="3124199" y="3198017"/>
          <a:ext cx="410325" cy="24147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lIns="0" rIns="0"/>
        <a:lstStyle xmlns:a="http://schemas.openxmlformats.org/drawingml/2006/main">
          <a:defPPr>
            <a:defRPr lang="en-US"/>
          </a:defPPr>
          <a:lvl1pPr algn="l" rtl="0" fontAlgn="base">
            <a:spcBef>
              <a:spcPct val="0"/>
            </a:spcBef>
            <a:spcAft>
              <a:spcPct val="0"/>
            </a:spcAft>
            <a:defRPr kern="1200">
              <a:solidFill>
                <a:srgbClr val="1C1C1C"/>
              </a:solidFill>
              <a:latin typeface="Calibri" pitchFamily="34" charset="0"/>
              <a:cs typeface="Arial" charset="0"/>
            </a:defRPr>
          </a:lvl1pPr>
          <a:lvl2pPr marL="457200" algn="l" rtl="0" fontAlgn="base">
            <a:spcBef>
              <a:spcPct val="0"/>
            </a:spcBef>
            <a:spcAft>
              <a:spcPct val="0"/>
            </a:spcAft>
            <a:defRPr kern="1200">
              <a:solidFill>
                <a:srgbClr val="1C1C1C"/>
              </a:solidFill>
              <a:latin typeface="Calibri" pitchFamily="34" charset="0"/>
              <a:cs typeface="Arial" charset="0"/>
            </a:defRPr>
          </a:lvl2pPr>
          <a:lvl3pPr marL="914400" algn="l" rtl="0" fontAlgn="base">
            <a:spcBef>
              <a:spcPct val="0"/>
            </a:spcBef>
            <a:spcAft>
              <a:spcPct val="0"/>
            </a:spcAft>
            <a:defRPr kern="1200">
              <a:solidFill>
                <a:srgbClr val="1C1C1C"/>
              </a:solidFill>
              <a:latin typeface="Calibri" pitchFamily="34" charset="0"/>
              <a:cs typeface="Arial" charset="0"/>
            </a:defRPr>
          </a:lvl3pPr>
          <a:lvl4pPr marL="1371600" algn="l" rtl="0" fontAlgn="base">
            <a:spcBef>
              <a:spcPct val="0"/>
            </a:spcBef>
            <a:spcAft>
              <a:spcPct val="0"/>
            </a:spcAft>
            <a:defRPr kern="1200">
              <a:solidFill>
                <a:srgbClr val="1C1C1C"/>
              </a:solidFill>
              <a:latin typeface="Calibri" pitchFamily="34" charset="0"/>
              <a:cs typeface="Arial" charset="0"/>
            </a:defRPr>
          </a:lvl4pPr>
          <a:lvl5pPr marL="1828800" algn="l" rtl="0" fontAlgn="base">
            <a:spcBef>
              <a:spcPct val="0"/>
            </a:spcBef>
            <a:spcAft>
              <a:spcPct val="0"/>
            </a:spcAft>
            <a:defRPr kern="1200">
              <a:solidFill>
                <a:srgbClr val="1C1C1C"/>
              </a:solidFill>
              <a:latin typeface="Calibri" pitchFamily="34" charset="0"/>
              <a:cs typeface="Arial" charset="0"/>
            </a:defRPr>
          </a:lvl5pPr>
          <a:lvl6pPr marL="2286000" algn="l" defTabSz="914400" rtl="0" eaLnBrk="1" latinLnBrk="0" hangingPunct="1">
            <a:defRPr kern="1200">
              <a:solidFill>
                <a:srgbClr val="1C1C1C"/>
              </a:solidFill>
              <a:latin typeface="Calibri" pitchFamily="34" charset="0"/>
              <a:cs typeface="Arial" charset="0"/>
            </a:defRPr>
          </a:lvl6pPr>
          <a:lvl7pPr marL="2743200" algn="l" defTabSz="914400" rtl="0" eaLnBrk="1" latinLnBrk="0" hangingPunct="1">
            <a:defRPr kern="1200">
              <a:solidFill>
                <a:srgbClr val="1C1C1C"/>
              </a:solidFill>
              <a:latin typeface="Calibri" pitchFamily="34" charset="0"/>
              <a:cs typeface="Arial" charset="0"/>
            </a:defRPr>
          </a:lvl7pPr>
          <a:lvl8pPr marL="3200400" algn="l" defTabSz="914400" rtl="0" eaLnBrk="1" latinLnBrk="0" hangingPunct="1">
            <a:defRPr kern="1200">
              <a:solidFill>
                <a:srgbClr val="1C1C1C"/>
              </a:solidFill>
              <a:latin typeface="Calibri" pitchFamily="34" charset="0"/>
              <a:cs typeface="Arial" charset="0"/>
            </a:defRPr>
          </a:lvl8pPr>
          <a:lvl9pPr marL="3657600" algn="l" defTabSz="914400" rtl="0" eaLnBrk="1" latinLnBrk="0" hangingPunct="1">
            <a:defRPr kern="1200">
              <a:solidFill>
                <a:srgbClr val="1C1C1C"/>
              </a:solidFill>
              <a:latin typeface="Calibri" pitchFamily="34" charset="0"/>
              <a:cs typeface="Arial" charset="0"/>
            </a:defRPr>
          </a:lvl9pPr>
        </a:lstStyle>
        <a:p xmlns:a="http://schemas.openxmlformats.org/drawingml/2006/main">
          <a:pPr algn="ctr"/>
          <a:r>
            <a:rPr lang="en-US" sz="1400" b="1" dirty="0" smtClean="0"/>
            <a:t>2011</a:t>
          </a:r>
          <a:endParaRPr lang="en-US" sz="14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0.86198</cdr:x>
      <cdr:y>0.90403</cdr:y>
    </cdr:from>
    <cdr:to>
      <cdr:x>0.97656</cdr:x>
      <cdr:y>0.9847</cdr:y>
    </cdr:to>
    <cdr:sp macro="" textlink="">
      <cdr:nvSpPr>
        <cdr:cNvPr id="2" name="TextBox 34"/>
        <cdr:cNvSpPr txBox="1">
          <a:spLocks xmlns:a="http://schemas.openxmlformats.org/drawingml/2006/main" noChangeArrowheads="1"/>
        </cdr:cNvSpPr>
      </cdr:nvSpPr>
      <cdr:spPr bwMode="auto">
        <a:xfrm xmlns:a="http://schemas.openxmlformats.org/drawingml/2006/main">
          <a:off x="3152778" y="3095613"/>
          <a:ext cx="419088" cy="27623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lIns="0" rIns="0"/>
        <a:lstStyle xmlns:a="http://schemas.openxmlformats.org/drawingml/2006/main">
          <a:defPPr>
            <a:defRPr lang="en-US"/>
          </a:defPPr>
          <a:lvl1pPr algn="l" rtl="0" fontAlgn="base">
            <a:spcBef>
              <a:spcPct val="0"/>
            </a:spcBef>
            <a:spcAft>
              <a:spcPct val="0"/>
            </a:spcAft>
            <a:defRPr kern="1200">
              <a:solidFill>
                <a:srgbClr val="1C1C1C"/>
              </a:solidFill>
              <a:latin typeface="Calibri" pitchFamily="34" charset="0"/>
              <a:cs typeface="Arial" charset="0"/>
            </a:defRPr>
          </a:lvl1pPr>
          <a:lvl2pPr marL="457200" algn="l" rtl="0" fontAlgn="base">
            <a:spcBef>
              <a:spcPct val="0"/>
            </a:spcBef>
            <a:spcAft>
              <a:spcPct val="0"/>
            </a:spcAft>
            <a:defRPr kern="1200">
              <a:solidFill>
                <a:srgbClr val="1C1C1C"/>
              </a:solidFill>
              <a:latin typeface="Calibri" pitchFamily="34" charset="0"/>
              <a:cs typeface="Arial" charset="0"/>
            </a:defRPr>
          </a:lvl2pPr>
          <a:lvl3pPr marL="914400" algn="l" rtl="0" fontAlgn="base">
            <a:spcBef>
              <a:spcPct val="0"/>
            </a:spcBef>
            <a:spcAft>
              <a:spcPct val="0"/>
            </a:spcAft>
            <a:defRPr kern="1200">
              <a:solidFill>
                <a:srgbClr val="1C1C1C"/>
              </a:solidFill>
              <a:latin typeface="Calibri" pitchFamily="34" charset="0"/>
              <a:cs typeface="Arial" charset="0"/>
            </a:defRPr>
          </a:lvl3pPr>
          <a:lvl4pPr marL="1371600" algn="l" rtl="0" fontAlgn="base">
            <a:spcBef>
              <a:spcPct val="0"/>
            </a:spcBef>
            <a:spcAft>
              <a:spcPct val="0"/>
            </a:spcAft>
            <a:defRPr kern="1200">
              <a:solidFill>
                <a:srgbClr val="1C1C1C"/>
              </a:solidFill>
              <a:latin typeface="Calibri" pitchFamily="34" charset="0"/>
              <a:cs typeface="Arial" charset="0"/>
            </a:defRPr>
          </a:lvl4pPr>
          <a:lvl5pPr marL="1828800" algn="l" rtl="0" fontAlgn="base">
            <a:spcBef>
              <a:spcPct val="0"/>
            </a:spcBef>
            <a:spcAft>
              <a:spcPct val="0"/>
            </a:spcAft>
            <a:defRPr kern="1200">
              <a:solidFill>
                <a:srgbClr val="1C1C1C"/>
              </a:solidFill>
              <a:latin typeface="Calibri" pitchFamily="34" charset="0"/>
              <a:cs typeface="Arial" charset="0"/>
            </a:defRPr>
          </a:lvl5pPr>
          <a:lvl6pPr marL="2286000" algn="l" defTabSz="914400" rtl="0" eaLnBrk="1" latinLnBrk="0" hangingPunct="1">
            <a:defRPr kern="1200">
              <a:solidFill>
                <a:srgbClr val="1C1C1C"/>
              </a:solidFill>
              <a:latin typeface="Calibri" pitchFamily="34" charset="0"/>
              <a:cs typeface="Arial" charset="0"/>
            </a:defRPr>
          </a:lvl6pPr>
          <a:lvl7pPr marL="2743200" algn="l" defTabSz="914400" rtl="0" eaLnBrk="1" latinLnBrk="0" hangingPunct="1">
            <a:defRPr kern="1200">
              <a:solidFill>
                <a:srgbClr val="1C1C1C"/>
              </a:solidFill>
              <a:latin typeface="Calibri" pitchFamily="34" charset="0"/>
              <a:cs typeface="Arial" charset="0"/>
            </a:defRPr>
          </a:lvl7pPr>
          <a:lvl8pPr marL="3200400" algn="l" defTabSz="914400" rtl="0" eaLnBrk="1" latinLnBrk="0" hangingPunct="1">
            <a:defRPr kern="1200">
              <a:solidFill>
                <a:srgbClr val="1C1C1C"/>
              </a:solidFill>
              <a:latin typeface="Calibri" pitchFamily="34" charset="0"/>
              <a:cs typeface="Arial" charset="0"/>
            </a:defRPr>
          </a:lvl8pPr>
          <a:lvl9pPr marL="3657600" algn="l" defTabSz="914400" rtl="0" eaLnBrk="1" latinLnBrk="0" hangingPunct="1">
            <a:defRPr kern="1200">
              <a:solidFill>
                <a:srgbClr val="1C1C1C"/>
              </a:solidFill>
              <a:latin typeface="Calibri" pitchFamily="34" charset="0"/>
              <a:cs typeface="Arial" charset="0"/>
            </a:defRPr>
          </a:lvl9pPr>
        </a:lstStyle>
        <a:p xmlns:a="http://schemas.openxmlformats.org/drawingml/2006/main">
          <a:pPr algn="ctr"/>
          <a:r>
            <a:rPr lang="en-US" sz="1400" b="1" dirty="0" smtClean="0"/>
            <a:t>2011</a:t>
          </a:r>
          <a:endParaRPr lang="en-US" sz="14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0.06838</cdr:x>
      <cdr:y>0.19508</cdr:y>
    </cdr:from>
    <cdr:to>
      <cdr:x>0.7849</cdr:x>
      <cdr:y>0.28753</cdr:y>
    </cdr:to>
    <cdr:sp macro="" textlink="">
      <cdr:nvSpPr>
        <cdr:cNvPr id="2" name="TextBox 23"/>
        <cdr:cNvSpPr txBox="1">
          <a:spLocks xmlns:a="http://schemas.openxmlformats.org/drawingml/2006/main" noChangeArrowheads="1"/>
        </cdr:cNvSpPr>
      </cdr:nvSpPr>
      <cdr:spPr bwMode="auto">
        <a:xfrm xmlns:a="http://schemas.openxmlformats.org/drawingml/2006/main">
          <a:off x="406400" y="649419"/>
          <a:ext cx="4258733" cy="307777"/>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a:spAutoFit/>
        </a:bodyPr>
        <a:lstStyle xmlns:a="http://schemas.openxmlformats.org/drawingml/2006/main">
          <a:defPPr>
            <a:defRPr lang="en-US"/>
          </a:defPPr>
          <a:lvl1pPr algn="l" rtl="0" fontAlgn="base">
            <a:spcBef>
              <a:spcPct val="0"/>
            </a:spcBef>
            <a:spcAft>
              <a:spcPct val="0"/>
            </a:spcAft>
            <a:defRPr kern="1200">
              <a:solidFill>
                <a:srgbClr val="1C1C1C"/>
              </a:solidFill>
              <a:latin typeface="Calibri" pitchFamily="34" charset="0"/>
              <a:cs typeface="Arial" charset="0"/>
            </a:defRPr>
          </a:lvl1pPr>
          <a:lvl2pPr marL="457200" algn="l" rtl="0" fontAlgn="base">
            <a:spcBef>
              <a:spcPct val="0"/>
            </a:spcBef>
            <a:spcAft>
              <a:spcPct val="0"/>
            </a:spcAft>
            <a:defRPr kern="1200">
              <a:solidFill>
                <a:srgbClr val="1C1C1C"/>
              </a:solidFill>
              <a:latin typeface="Calibri" pitchFamily="34" charset="0"/>
              <a:cs typeface="Arial" charset="0"/>
            </a:defRPr>
          </a:lvl2pPr>
          <a:lvl3pPr marL="914400" algn="l" rtl="0" fontAlgn="base">
            <a:spcBef>
              <a:spcPct val="0"/>
            </a:spcBef>
            <a:spcAft>
              <a:spcPct val="0"/>
            </a:spcAft>
            <a:defRPr kern="1200">
              <a:solidFill>
                <a:srgbClr val="1C1C1C"/>
              </a:solidFill>
              <a:latin typeface="Calibri" pitchFamily="34" charset="0"/>
              <a:cs typeface="Arial" charset="0"/>
            </a:defRPr>
          </a:lvl3pPr>
          <a:lvl4pPr marL="1371600" algn="l" rtl="0" fontAlgn="base">
            <a:spcBef>
              <a:spcPct val="0"/>
            </a:spcBef>
            <a:spcAft>
              <a:spcPct val="0"/>
            </a:spcAft>
            <a:defRPr kern="1200">
              <a:solidFill>
                <a:srgbClr val="1C1C1C"/>
              </a:solidFill>
              <a:latin typeface="Calibri" pitchFamily="34" charset="0"/>
              <a:cs typeface="Arial" charset="0"/>
            </a:defRPr>
          </a:lvl4pPr>
          <a:lvl5pPr marL="1828800" algn="l" rtl="0" fontAlgn="base">
            <a:spcBef>
              <a:spcPct val="0"/>
            </a:spcBef>
            <a:spcAft>
              <a:spcPct val="0"/>
            </a:spcAft>
            <a:defRPr kern="1200">
              <a:solidFill>
                <a:srgbClr val="1C1C1C"/>
              </a:solidFill>
              <a:latin typeface="Calibri" pitchFamily="34" charset="0"/>
              <a:cs typeface="Arial" charset="0"/>
            </a:defRPr>
          </a:lvl5pPr>
          <a:lvl6pPr marL="2286000" algn="l" defTabSz="914400" rtl="0" eaLnBrk="1" latinLnBrk="0" hangingPunct="1">
            <a:defRPr kern="1200">
              <a:solidFill>
                <a:srgbClr val="1C1C1C"/>
              </a:solidFill>
              <a:latin typeface="Calibri" pitchFamily="34" charset="0"/>
              <a:cs typeface="Arial" charset="0"/>
            </a:defRPr>
          </a:lvl6pPr>
          <a:lvl7pPr marL="2743200" algn="l" defTabSz="914400" rtl="0" eaLnBrk="1" latinLnBrk="0" hangingPunct="1">
            <a:defRPr kern="1200">
              <a:solidFill>
                <a:srgbClr val="1C1C1C"/>
              </a:solidFill>
              <a:latin typeface="Calibri" pitchFamily="34" charset="0"/>
              <a:cs typeface="Arial" charset="0"/>
            </a:defRPr>
          </a:lvl7pPr>
          <a:lvl8pPr marL="3200400" algn="l" defTabSz="914400" rtl="0" eaLnBrk="1" latinLnBrk="0" hangingPunct="1">
            <a:defRPr kern="1200">
              <a:solidFill>
                <a:srgbClr val="1C1C1C"/>
              </a:solidFill>
              <a:latin typeface="Calibri" pitchFamily="34" charset="0"/>
              <a:cs typeface="Arial" charset="0"/>
            </a:defRPr>
          </a:lvl8pPr>
          <a:lvl9pPr marL="3657600" algn="l" defTabSz="914400" rtl="0" eaLnBrk="1" latinLnBrk="0" hangingPunct="1">
            <a:defRPr kern="1200">
              <a:solidFill>
                <a:srgbClr val="1C1C1C"/>
              </a:solidFill>
              <a:latin typeface="Calibri" pitchFamily="34" charset="0"/>
              <a:cs typeface="Arial" charset="0"/>
            </a:defRPr>
          </a:lvl9pPr>
        </a:lstStyle>
        <a:p xmlns:a="http://schemas.openxmlformats.org/drawingml/2006/main">
          <a:pPr algn="ctr"/>
          <a:r>
            <a:rPr lang="en-US" sz="1400" b="1" dirty="0" smtClean="0">
              <a:solidFill>
                <a:srgbClr val="FFFFFF"/>
              </a:solidFill>
            </a:rPr>
            <a:t>Cut back on savings/took funds from savings</a:t>
          </a:r>
          <a:endParaRPr lang="en-US" sz="1400" b="1" dirty="0">
            <a:solidFill>
              <a:srgbClr val="FFFFFF"/>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2972098" cy="464205"/>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414" y="1"/>
            <a:ext cx="2972098" cy="464205"/>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a:defRPr sz="1200"/>
            </a:lvl1pPr>
          </a:lstStyle>
          <a:p>
            <a:pPr>
              <a:defRPr/>
            </a:pPr>
            <a:endParaRPr lang="en-US"/>
          </a:p>
        </p:txBody>
      </p:sp>
      <p:sp>
        <p:nvSpPr>
          <p:cNvPr id="99332" name="Rectangle 4"/>
          <p:cNvSpPr>
            <a:spLocks noGrp="1" noRot="1" noChangeAspect="1" noChangeArrowheads="1" noTextEdit="1"/>
          </p:cNvSpPr>
          <p:nvPr>
            <p:ph type="sldImg" idx="2"/>
          </p:nvPr>
        </p:nvSpPr>
        <p:spPr bwMode="auto">
          <a:xfrm>
            <a:off x="1106488" y="698500"/>
            <a:ext cx="4646612"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6098" y="4416099"/>
            <a:ext cx="5485805" cy="4182457"/>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0659"/>
            <a:ext cx="2972098" cy="464205"/>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414" y="8830659"/>
            <a:ext cx="2972098" cy="464205"/>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a:defRPr sz="1200"/>
            </a:lvl1pPr>
          </a:lstStyle>
          <a:p>
            <a:pPr>
              <a:defRPr/>
            </a:pPr>
            <a:fld id="{501AEA52-AC3B-45F4-88F8-84DF9E63CCED}" type="slidenum">
              <a:rPr lang="en-US"/>
              <a:pPr>
                <a:defRPr/>
              </a:pPr>
              <a:t>‹#›</a:t>
            </a:fld>
            <a:endParaRPr lang="en-US"/>
          </a:p>
        </p:txBody>
      </p:sp>
    </p:spTree>
    <p:extLst>
      <p:ext uri="{BB962C8B-B14F-4D97-AF65-F5344CB8AC3E}">
        <p14:creationId xmlns:p14="http://schemas.microsoft.com/office/powerpoint/2010/main" val="9772747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Rot="1" noChangeAspect="1" noTextEdit="1"/>
          </p:cNvSpPr>
          <p:nvPr>
            <p:ph type="sldImg"/>
          </p:nvPr>
        </p:nvSpPr>
        <p:spPr>
          <a:ln/>
        </p:spPr>
      </p:sp>
      <p:sp>
        <p:nvSpPr>
          <p:cNvPr id="101378" name="Rectangle 3"/>
          <p:cNvSpPr>
            <a:spLocks noGrp="1"/>
          </p:cNvSpPr>
          <p:nvPr>
            <p:ph type="body" idx="1"/>
          </p:nvPr>
        </p:nvSpPr>
        <p:spPr>
          <a:noFill/>
          <a:ln/>
        </p:spPr>
        <p:txBody>
          <a:bodyPr/>
          <a:lstStyle/>
          <a:p>
            <a:pPr eaLnBrk="1" hangingPunct="1"/>
            <a:endParaRPr lang="en-US" smtClean="0">
              <a:ea typeface="ＭＳ Ｐゴシック"/>
              <a:cs typeface="ＭＳ Ｐゴシック"/>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7"/>
          <p:cNvSpPr>
            <a:spLocks noGrp="1" noChangeArrowheads="1"/>
          </p:cNvSpPr>
          <p:nvPr>
            <p:ph type="sldNum" sz="quarter" idx="5"/>
          </p:nvPr>
        </p:nvSpPr>
        <p:spPr>
          <a:noFill/>
        </p:spPr>
        <p:txBody>
          <a:bodyPr/>
          <a:lstStyle/>
          <a:p>
            <a:fld id="{B0D2AC70-7B5E-42D3-8D71-FC9F71FC3B80}" type="slidenum">
              <a:rPr lang="en-US" smtClean="0"/>
              <a:pPr/>
              <a:t>9</a:t>
            </a:fld>
            <a:endParaRPr lang="en-US" smtClean="0"/>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a:ln/>
        </p:spPr>
        <p:txBody>
          <a:bodyPr/>
          <a:lstStyle/>
          <a:p>
            <a:pPr eaLnBrk="1" hangingPunct="1"/>
            <a:endParaRPr lang="en-US" smtClean="0">
              <a:ea typeface="ＭＳ Ｐゴシック"/>
              <a:cs typeface="ＭＳ Ｐゴシック"/>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p:cNvSpPr>
            <a:spLocks noGrp="1" noChangeArrowheads="1"/>
          </p:cNvSpPr>
          <p:nvPr>
            <p:ph type="sldNum" sz="quarter" idx="5"/>
          </p:nvPr>
        </p:nvSpPr>
        <p:spPr>
          <a:noFill/>
        </p:spPr>
        <p:txBody>
          <a:bodyPr/>
          <a:lstStyle/>
          <a:p>
            <a:fld id="{117B6DD0-1DB1-4C82-8FB5-0CD0C8BBD3E7}" type="slidenum">
              <a:rPr lang="en-US" smtClean="0"/>
              <a:pPr/>
              <a:t>10</a:t>
            </a:fld>
            <a:endParaRPr lang="en-US" smtClean="0"/>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pPr eaLnBrk="1" hangingPunct="1"/>
            <a:endParaRPr lang="en-US" smtClean="0">
              <a:ea typeface="ＭＳ Ｐゴシック"/>
              <a:cs typeface="ＭＳ Ｐゴシック"/>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p:cNvSpPr>
            <a:spLocks noGrp="1" noChangeArrowheads="1"/>
          </p:cNvSpPr>
          <p:nvPr>
            <p:ph type="sldNum" sz="quarter" idx="5"/>
          </p:nvPr>
        </p:nvSpPr>
        <p:spPr>
          <a:noFill/>
        </p:spPr>
        <p:txBody>
          <a:bodyPr/>
          <a:lstStyle/>
          <a:p>
            <a:fld id="{0435535B-FEAB-420D-A7FF-59A0DAD94E4D}" type="slidenum">
              <a:rPr lang="en-US" smtClean="0"/>
              <a:pPr/>
              <a:t>11</a:t>
            </a:fld>
            <a:endParaRPr lang="en-US" smtClean="0"/>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p:spPr>
        <p:txBody>
          <a:bodyPr/>
          <a:lstStyle/>
          <a:p>
            <a:pPr eaLnBrk="1" hangingPunct="1"/>
            <a:endParaRPr lang="en-US" smtClean="0">
              <a:ea typeface="ＭＳ Ｐゴシック"/>
              <a:cs typeface="ＭＳ Ｐゴシック"/>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7"/>
          <p:cNvSpPr>
            <a:spLocks noGrp="1" noChangeArrowheads="1"/>
          </p:cNvSpPr>
          <p:nvPr>
            <p:ph type="sldNum" sz="quarter" idx="5"/>
          </p:nvPr>
        </p:nvSpPr>
        <p:spPr>
          <a:noFill/>
        </p:spPr>
        <p:txBody>
          <a:bodyPr/>
          <a:lstStyle/>
          <a:p>
            <a:fld id="{ADA78808-204D-4226-9F38-3129E2824722}" type="slidenum">
              <a:rPr lang="en-US" smtClean="0"/>
              <a:pPr/>
              <a:t>12</a:t>
            </a:fld>
            <a:endParaRPr lang="en-US" smtClean="0"/>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ln/>
        </p:spPr>
        <p:txBody>
          <a:bodyPr/>
          <a:lstStyle/>
          <a:p>
            <a:pPr eaLnBrk="1" hangingPunct="1"/>
            <a:endParaRPr lang="en-US" smtClean="0">
              <a:ea typeface="ＭＳ Ｐゴシック"/>
              <a:cs typeface="ＭＳ Ｐゴシック"/>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Slide Image Placeholder 1"/>
          <p:cNvSpPr>
            <a:spLocks noGrp="1" noRot="1" noChangeAspect="1"/>
          </p:cNvSpPr>
          <p:nvPr>
            <p:ph type="sldImg"/>
          </p:nvPr>
        </p:nvSpPr>
        <p:spPr>
          <a:ln/>
        </p:spPr>
      </p:sp>
      <p:sp>
        <p:nvSpPr>
          <p:cNvPr id="140290" name="Notes Placeholder 2"/>
          <p:cNvSpPr>
            <a:spLocks noGrp="1"/>
          </p:cNvSpPr>
          <p:nvPr>
            <p:ph type="body" idx="1"/>
          </p:nvPr>
        </p:nvSpPr>
        <p:spPr>
          <a:noFill/>
          <a:ln/>
        </p:spPr>
        <p:txBody>
          <a:bodyPr/>
          <a:lstStyle/>
          <a:p>
            <a:pPr eaLnBrk="1" hangingPunct="1"/>
            <a:endParaRPr lang="en-US" smtClean="0"/>
          </a:p>
        </p:txBody>
      </p:sp>
      <p:sp>
        <p:nvSpPr>
          <p:cNvPr id="140291" name="Slide Number Placeholder 3"/>
          <p:cNvSpPr>
            <a:spLocks noGrp="1"/>
          </p:cNvSpPr>
          <p:nvPr>
            <p:ph type="sldNum" sz="quarter" idx="5"/>
          </p:nvPr>
        </p:nvSpPr>
        <p:spPr>
          <a:noFill/>
        </p:spPr>
        <p:txBody>
          <a:bodyPr/>
          <a:lstStyle/>
          <a:p>
            <a:fld id="{CE41DCB8-69E5-4D32-89BE-215681FF1CA3}" type="slidenum">
              <a:rPr lang="en-US" smtClean="0"/>
              <a:pPr/>
              <a:t>13</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7"/>
          <p:cNvSpPr>
            <a:spLocks noGrp="1" noChangeArrowheads="1"/>
          </p:cNvSpPr>
          <p:nvPr>
            <p:ph type="sldNum" sz="quarter" idx="5"/>
          </p:nvPr>
        </p:nvSpPr>
        <p:spPr>
          <a:noFill/>
        </p:spPr>
        <p:txBody>
          <a:bodyPr/>
          <a:lstStyle/>
          <a:p>
            <a:fld id="{5FA3486E-1A59-4636-BFC2-3EB5599BE71D}" type="slidenum">
              <a:rPr lang="en-US" smtClean="0"/>
              <a:pPr/>
              <a:t>14</a:t>
            </a:fld>
            <a:endParaRPr lang="en-US" smtClean="0"/>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7"/>
          <p:cNvSpPr>
            <a:spLocks noGrp="1" noChangeArrowheads="1"/>
          </p:cNvSpPr>
          <p:nvPr>
            <p:ph type="sldNum" sz="quarter" idx="5"/>
          </p:nvPr>
        </p:nvSpPr>
        <p:spPr>
          <a:noFill/>
        </p:spPr>
        <p:txBody>
          <a:bodyPr/>
          <a:lstStyle/>
          <a:p>
            <a:fld id="{FAFFB6EA-08B3-4FD3-A481-063C59622961}" type="slidenum">
              <a:rPr lang="en-US" smtClean="0"/>
              <a:pPr/>
              <a:t>15</a:t>
            </a:fld>
            <a:endParaRPr lang="en-US" smtClean="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p:cNvSpPr>
            <a:spLocks noGrp="1" noRot="1" noChangeAspect="1" noTextEdit="1"/>
          </p:cNvSpPr>
          <p:nvPr>
            <p:ph type="sldImg"/>
          </p:nvPr>
        </p:nvSpPr>
        <p:spPr>
          <a:ln/>
        </p:spPr>
      </p:sp>
      <p:sp>
        <p:nvSpPr>
          <p:cNvPr id="125954" name="Rectangle 3"/>
          <p:cNvSpPr>
            <a:spLocks noGrp="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7"/>
          <p:cNvSpPr>
            <a:spLocks noGrp="1" noChangeArrowheads="1"/>
          </p:cNvSpPr>
          <p:nvPr>
            <p:ph type="sldNum" sz="quarter" idx="5"/>
          </p:nvPr>
        </p:nvSpPr>
        <p:spPr>
          <a:noFill/>
        </p:spPr>
        <p:txBody>
          <a:bodyPr/>
          <a:lstStyle/>
          <a:p>
            <a:fld id="{806A6A8E-BF4A-4E56-815A-CE05E2243629}" type="slidenum">
              <a:rPr lang="en-US" smtClean="0"/>
              <a:pPr/>
              <a:t>17</a:t>
            </a:fld>
            <a:endParaRPr lang="en-US" smtClean="0"/>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noFill/>
          <a:ln/>
        </p:spPr>
        <p:txBody>
          <a:bodyPr/>
          <a:lstStyle/>
          <a:p>
            <a:pPr eaLnBrk="1" hangingPunct="1"/>
            <a:endParaRPr lang="en-US" smtClean="0">
              <a:ea typeface="ＭＳ Ｐゴシック"/>
              <a:cs typeface="ＭＳ Ｐゴシック"/>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7"/>
          <p:cNvSpPr>
            <a:spLocks noGrp="1" noChangeArrowheads="1"/>
          </p:cNvSpPr>
          <p:nvPr>
            <p:ph type="sldNum" sz="quarter" idx="5"/>
          </p:nvPr>
        </p:nvSpPr>
        <p:spPr>
          <a:noFill/>
        </p:spPr>
        <p:txBody>
          <a:bodyPr/>
          <a:lstStyle/>
          <a:p>
            <a:fld id="{D036C00A-7995-4C25-9DAC-5BCC20CD1010}" type="slidenum">
              <a:rPr lang="en-US" smtClean="0"/>
              <a:pPr/>
              <a:t>18</a:t>
            </a:fld>
            <a:endParaRPr lang="en-US" smtClean="0"/>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noFill/>
          <a:ln/>
        </p:spPr>
        <p:txBody>
          <a:bodyPr/>
          <a:lstStyle/>
          <a:p>
            <a:pPr eaLnBrk="1" hangingPunct="1"/>
            <a:endParaRPr lang="en-US" smtClean="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1AEA52-AC3B-45F4-88F8-84DF9E63CCED}" type="slidenum">
              <a:rPr lang="en-US" smtClean="0"/>
              <a:pPr>
                <a:defRPr/>
              </a:pPr>
              <a:t>1</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7"/>
          <p:cNvSpPr>
            <a:spLocks noGrp="1" noChangeArrowheads="1"/>
          </p:cNvSpPr>
          <p:nvPr>
            <p:ph type="sldNum" sz="quarter" idx="5"/>
          </p:nvPr>
        </p:nvSpPr>
        <p:spPr>
          <a:noFill/>
        </p:spPr>
        <p:txBody>
          <a:bodyPr/>
          <a:lstStyle/>
          <a:p>
            <a:fld id="{7A3A808B-3549-4D8A-A198-9D9F34648442}" type="slidenum">
              <a:rPr lang="en-US" smtClean="0"/>
              <a:pPr/>
              <a:t>19</a:t>
            </a:fld>
            <a:endParaRPr lang="en-US" smtClean="0"/>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a:noFill/>
          <a:ln/>
        </p:spPr>
        <p:txBody>
          <a:bodyPr/>
          <a:lstStyle/>
          <a:p>
            <a:pPr eaLnBrk="1" hangingPunct="1"/>
            <a:endParaRPr lang="en-US" smtClean="0">
              <a:ea typeface="ＭＳ Ｐゴシック"/>
              <a:cs typeface="ＭＳ Ｐゴシック"/>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7"/>
          <p:cNvSpPr>
            <a:spLocks noGrp="1" noChangeArrowheads="1"/>
          </p:cNvSpPr>
          <p:nvPr>
            <p:ph type="sldNum" sz="quarter" idx="5"/>
          </p:nvPr>
        </p:nvSpPr>
        <p:spPr>
          <a:noFill/>
        </p:spPr>
        <p:txBody>
          <a:bodyPr/>
          <a:lstStyle/>
          <a:p>
            <a:fld id="{7A3A808B-3549-4D8A-A198-9D9F34648442}" type="slidenum">
              <a:rPr lang="en-US" smtClean="0">
                <a:solidFill>
                  <a:prstClr val="black"/>
                </a:solidFill>
              </a:rPr>
              <a:pPr/>
              <a:t>20</a:t>
            </a:fld>
            <a:endParaRPr lang="en-US" smtClean="0">
              <a:solidFill>
                <a:prstClr val="black"/>
              </a:solidFill>
            </a:endParaRPr>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a:noFill/>
          <a:ln/>
        </p:spPr>
        <p:txBody>
          <a:bodyPr/>
          <a:lstStyle/>
          <a:p>
            <a:pPr eaLnBrk="1" hangingPunct="1"/>
            <a:endParaRPr lang="en-US" smtClean="0">
              <a:ea typeface="ＭＳ Ｐゴシック"/>
              <a:cs typeface="ＭＳ Ｐゴシック"/>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7"/>
          <p:cNvSpPr>
            <a:spLocks noGrp="1" noChangeArrowheads="1"/>
          </p:cNvSpPr>
          <p:nvPr>
            <p:ph type="sldNum" sz="quarter" idx="5"/>
          </p:nvPr>
        </p:nvSpPr>
        <p:spPr>
          <a:noFill/>
        </p:spPr>
        <p:txBody>
          <a:bodyPr/>
          <a:lstStyle/>
          <a:p>
            <a:fld id="{6E770F0C-BE9D-4E34-8875-29F0B00A1C9A}" type="slidenum">
              <a:rPr lang="en-US" smtClean="0"/>
              <a:pPr/>
              <a:t>21</a:t>
            </a:fld>
            <a:endParaRPr lang="en-US" smtClean="0"/>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a:noFill/>
          <a:ln/>
        </p:spPr>
        <p:txBody>
          <a:bodyPr/>
          <a:lstStyle/>
          <a:p>
            <a:pPr eaLnBrk="1" hangingPunct="1"/>
            <a:endParaRPr lang="en-US" smtClean="0">
              <a:ea typeface="ＭＳ Ｐゴシック"/>
              <a:cs typeface="ＭＳ Ｐゴシック"/>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Slide Image Placeholder 1"/>
          <p:cNvSpPr>
            <a:spLocks noGrp="1" noRot="1" noChangeAspect="1"/>
          </p:cNvSpPr>
          <p:nvPr>
            <p:ph type="sldImg"/>
          </p:nvPr>
        </p:nvSpPr>
        <p:spPr>
          <a:ln/>
        </p:spPr>
      </p:sp>
      <p:sp>
        <p:nvSpPr>
          <p:cNvPr id="138242" name="Notes Placeholder 2"/>
          <p:cNvSpPr>
            <a:spLocks noGrp="1"/>
          </p:cNvSpPr>
          <p:nvPr>
            <p:ph type="body" idx="1"/>
          </p:nvPr>
        </p:nvSpPr>
        <p:spPr>
          <a:noFill/>
          <a:ln/>
        </p:spPr>
        <p:txBody>
          <a:bodyPr/>
          <a:lstStyle/>
          <a:p>
            <a:pPr eaLnBrk="1" hangingPunct="1"/>
            <a:endParaRPr lang="en-US" smtClean="0"/>
          </a:p>
        </p:txBody>
      </p:sp>
      <p:sp>
        <p:nvSpPr>
          <p:cNvPr id="138243" name="Slide Number Placeholder 3"/>
          <p:cNvSpPr>
            <a:spLocks noGrp="1"/>
          </p:cNvSpPr>
          <p:nvPr>
            <p:ph type="sldNum" sz="quarter" idx="5"/>
          </p:nvPr>
        </p:nvSpPr>
        <p:spPr>
          <a:noFill/>
        </p:spPr>
        <p:txBody>
          <a:bodyPr/>
          <a:lstStyle/>
          <a:p>
            <a:fld id="{D53DE069-5204-4433-AAF2-C3B1F9F8CA89}" type="slidenum">
              <a:rPr lang="en-US" smtClean="0"/>
              <a:pPr/>
              <a:t>22</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Slide Image Placeholder 1"/>
          <p:cNvSpPr>
            <a:spLocks noGrp="1" noRot="1" noChangeAspect="1"/>
          </p:cNvSpPr>
          <p:nvPr>
            <p:ph type="sldImg"/>
          </p:nvPr>
        </p:nvSpPr>
        <p:spPr>
          <a:ln/>
        </p:spPr>
      </p:sp>
      <p:sp>
        <p:nvSpPr>
          <p:cNvPr id="146434" name="Notes Placeholder 2"/>
          <p:cNvSpPr>
            <a:spLocks noGrp="1"/>
          </p:cNvSpPr>
          <p:nvPr>
            <p:ph type="body" idx="1"/>
          </p:nvPr>
        </p:nvSpPr>
        <p:spPr>
          <a:noFill/>
          <a:ln/>
        </p:spPr>
        <p:txBody>
          <a:bodyPr/>
          <a:lstStyle/>
          <a:p>
            <a:endParaRPr lang="en-US" smtClean="0"/>
          </a:p>
        </p:txBody>
      </p:sp>
      <p:sp>
        <p:nvSpPr>
          <p:cNvPr id="146435" name="Slide Number Placeholder 3"/>
          <p:cNvSpPr>
            <a:spLocks noGrp="1"/>
          </p:cNvSpPr>
          <p:nvPr>
            <p:ph type="sldNum" sz="quarter" idx="5"/>
          </p:nvPr>
        </p:nvSpPr>
        <p:spPr>
          <a:noFill/>
        </p:spPr>
        <p:txBody>
          <a:bodyPr/>
          <a:lstStyle/>
          <a:p>
            <a:fld id="{9D50CF49-BBBE-46C3-B1A4-6DE85D7E46C5}" type="slidenum">
              <a:rPr lang="en-US" smtClean="0"/>
              <a:pPr/>
              <a:t>23</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7"/>
          <p:cNvSpPr>
            <a:spLocks noGrp="1" noChangeArrowheads="1"/>
          </p:cNvSpPr>
          <p:nvPr>
            <p:ph type="sldNum" sz="quarter" idx="5"/>
          </p:nvPr>
        </p:nvSpPr>
        <p:spPr>
          <a:noFill/>
        </p:spPr>
        <p:txBody>
          <a:bodyPr/>
          <a:lstStyle/>
          <a:p>
            <a:fld id="{A9D7FB50-3662-42CE-8BBC-DD9CBC132D94}" type="slidenum">
              <a:rPr lang="en-US" smtClean="0"/>
              <a:pPr/>
              <a:t>24</a:t>
            </a:fld>
            <a:endParaRPr lang="en-US" smtClean="0"/>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noFill/>
          <a:ln/>
        </p:spPr>
        <p:txBody>
          <a:bodyPr/>
          <a:lstStyle/>
          <a:p>
            <a:pPr eaLnBrk="1" hangingPunct="1"/>
            <a:endParaRPr lang="en-US" smtClean="0">
              <a:ea typeface="ＭＳ Ｐゴシック"/>
              <a:cs typeface="ＭＳ Ｐゴシック"/>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7"/>
          <p:cNvSpPr>
            <a:spLocks noGrp="1" noChangeArrowheads="1"/>
          </p:cNvSpPr>
          <p:nvPr>
            <p:ph type="sldNum" sz="quarter" idx="5"/>
          </p:nvPr>
        </p:nvSpPr>
        <p:spPr>
          <a:noFill/>
        </p:spPr>
        <p:txBody>
          <a:bodyPr/>
          <a:lstStyle/>
          <a:p>
            <a:fld id="{A9D7FB50-3662-42CE-8BBC-DD9CBC132D94}" type="slidenum">
              <a:rPr lang="en-US" smtClean="0"/>
              <a:pPr/>
              <a:t>25</a:t>
            </a:fld>
            <a:endParaRPr lang="en-US" smtClean="0"/>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noFill/>
          <a:ln/>
        </p:spPr>
        <p:txBody>
          <a:bodyPr/>
          <a:lstStyle/>
          <a:p>
            <a:pPr eaLnBrk="1" hangingPunct="1"/>
            <a:endParaRPr lang="en-US" smtClean="0">
              <a:ea typeface="ＭＳ Ｐゴシック"/>
              <a:cs typeface="ＭＳ Ｐゴシック"/>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Rectangle 7"/>
          <p:cNvSpPr>
            <a:spLocks noGrp="1" noChangeArrowheads="1"/>
          </p:cNvSpPr>
          <p:nvPr>
            <p:ph type="sldNum" sz="quarter" idx="5"/>
          </p:nvPr>
        </p:nvSpPr>
        <p:spPr>
          <a:noFill/>
        </p:spPr>
        <p:txBody>
          <a:bodyPr/>
          <a:lstStyle/>
          <a:p>
            <a:fld id="{3A861C5C-6DF9-4934-867E-E8FA07FDCCE6}" type="slidenum">
              <a:rPr lang="en-US" smtClean="0"/>
              <a:pPr/>
              <a:t>26</a:t>
            </a:fld>
            <a:endParaRPr lang="en-US" smtClean="0"/>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a:noFill/>
          <a:ln/>
        </p:spPr>
        <p:txBody>
          <a:bodyPr/>
          <a:lstStyle/>
          <a:p>
            <a:pPr eaLnBrk="1" hangingPunct="1"/>
            <a:endParaRPr lang="en-US" smtClean="0">
              <a:ea typeface="ＭＳ Ｐゴシック"/>
              <a:cs typeface="ＭＳ Ｐゴシック"/>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7"/>
          <p:cNvSpPr>
            <a:spLocks noGrp="1" noChangeArrowheads="1"/>
          </p:cNvSpPr>
          <p:nvPr>
            <p:ph type="sldNum" sz="quarter" idx="5"/>
          </p:nvPr>
        </p:nvSpPr>
        <p:spPr>
          <a:noFill/>
        </p:spPr>
        <p:txBody>
          <a:bodyPr/>
          <a:lstStyle/>
          <a:p>
            <a:fld id="{2C4D35D6-2E23-4A05-B479-653EFB54A7F1}" type="slidenum">
              <a:rPr lang="en-US" smtClean="0"/>
              <a:pPr/>
              <a:t>27</a:t>
            </a:fld>
            <a:endParaRPr lang="en-US" smtClean="0"/>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a:noFill/>
          <a:ln/>
        </p:spPr>
        <p:txBody>
          <a:bodyPr/>
          <a:lstStyle/>
          <a:p>
            <a:pPr eaLnBrk="1" hangingPunct="1"/>
            <a:endParaRPr lang="en-US" smtClean="0">
              <a:ea typeface="ＭＳ Ｐゴシック"/>
              <a:cs typeface="ＭＳ Ｐゴシック"/>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7"/>
          <p:cNvSpPr>
            <a:spLocks noGrp="1" noChangeArrowheads="1"/>
          </p:cNvSpPr>
          <p:nvPr>
            <p:ph type="sldNum" sz="quarter" idx="5"/>
          </p:nvPr>
        </p:nvSpPr>
        <p:spPr>
          <a:noFill/>
        </p:spPr>
        <p:txBody>
          <a:bodyPr/>
          <a:lstStyle/>
          <a:p>
            <a:fld id="{F6CAA415-7472-4BBF-84CD-30A83BD4438D}" type="slidenum">
              <a:rPr lang="en-US" smtClean="0"/>
              <a:pPr/>
              <a:t>28</a:t>
            </a:fld>
            <a:endParaRPr lang="en-US" smtClean="0"/>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p:cNvSpPr>
          <p:nvPr>
            <p:ph type="sldImg"/>
          </p:nvPr>
        </p:nvSpPr>
        <p:spPr>
          <a:ln/>
        </p:spPr>
      </p:sp>
      <p:sp>
        <p:nvSpPr>
          <p:cNvPr id="103426" name="Notes Placeholder 2"/>
          <p:cNvSpPr>
            <a:spLocks noGrp="1"/>
          </p:cNvSpPr>
          <p:nvPr>
            <p:ph type="body" idx="1"/>
          </p:nvPr>
        </p:nvSpPr>
        <p:spPr>
          <a:noFill/>
          <a:ln/>
        </p:spPr>
        <p:txBody>
          <a:bodyPr/>
          <a:lstStyle/>
          <a:p>
            <a:endParaRPr lang="en-US" smtClean="0"/>
          </a:p>
        </p:txBody>
      </p:sp>
      <p:sp>
        <p:nvSpPr>
          <p:cNvPr id="103427" name="Slide Number Placeholder 3"/>
          <p:cNvSpPr>
            <a:spLocks noGrp="1"/>
          </p:cNvSpPr>
          <p:nvPr>
            <p:ph type="sldNum" sz="quarter" idx="5"/>
          </p:nvPr>
        </p:nvSpPr>
        <p:spPr>
          <a:noFill/>
        </p:spPr>
        <p:txBody>
          <a:bodyPr/>
          <a:lstStyle/>
          <a:p>
            <a:fld id="{C53ADD8F-F114-4961-9676-66636A73B931}" type="slidenum">
              <a:rPr lang="en-US" smtClean="0"/>
              <a:pPr/>
              <a:t>2</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7"/>
          <p:cNvSpPr>
            <a:spLocks noGrp="1" noChangeArrowheads="1"/>
          </p:cNvSpPr>
          <p:nvPr>
            <p:ph type="sldNum" sz="quarter" idx="5"/>
          </p:nvPr>
        </p:nvSpPr>
        <p:spPr>
          <a:noFill/>
        </p:spPr>
        <p:txBody>
          <a:bodyPr/>
          <a:lstStyle/>
          <a:p>
            <a:fld id="{D5E30E8D-B75B-40E8-8187-880B574D1AC4}" type="slidenum">
              <a:rPr lang="en-US" smtClean="0"/>
              <a:pPr/>
              <a:t>29</a:t>
            </a:fld>
            <a:endParaRPr lang="en-US" smtClean="0"/>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Rectangle 7"/>
          <p:cNvSpPr>
            <a:spLocks noGrp="1" noChangeArrowheads="1"/>
          </p:cNvSpPr>
          <p:nvPr>
            <p:ph type="sldNum" sz="quarter" idx="5"/>
          </p:nvPr>
        </p:nvSpPr>
        <p:spPr>
          <a:noFill/>
        </p:spPr>
        <p:txBody>
          <a:bodyPr/>
          <a:lstStyle/>
          <a:p>
            <a:fld id="{CE32CC08-AEBA-441C-94AE-E3F8DEE50564}" type="slidenum">
              <a:rPr lang="en-US" smtClean="0"/>
              <a:pPr/>
              <a:t>30</a:t>
            </a:fld>
            <a:endParaRPr lang="en-US" smtClean="0"/>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7"/>
          <p:cNvSpPr>
            <a:spLocks noGrp="1" noChangeArrowheads="1"/>
          </p:cNvSpPr>
          <p:nvPr>
            <p:ph type="sldNum" sz="quarter" idx="5"/>
          </p:nvPr>
        </p:nvSpPr>
        <p:spPr>
          <a:noFill/>
        </p:spPr>
        <p:txBody>
          <a:bodyPr/>
          <a:lstStyle/>
          <a:p>
            <a:fld id="{C2D565F5-8C85-429F-91C9-29B69542A8E7}" type="slidenum">
              <a:rPr lang="en-US" smtClean="0"/>
              <a:pPr/>
              <a:t>31</a:t>
            </a:fld>
            <a:endParaRPr lang="en-US" smtClean="0"/>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a:noFill/>
          <a:ln/>
        </p:spPr>
        <p:txBody>
          <a:bodyPr/>
          <a:lstStyle/>
          <a:p>
            <a:pPr eaLnBrk="1" hangingPunct="1"/>
            <a:endParaRPr lang="en-US" smtClean="0">
              <a:ea typeface="ＭＳ Ｐゴシック"/>
              <a:cs typeface="ＭＳ Ｐゴシック"/>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7"/>
          <p:cNvSpPr>
            <a:spLocks noGrp="1" noChangeArrowheads="1"/>
          </p:cNvSpPr>
          <p:nvPr>
            <p:ph type="sldNum" sz="quarter" idx="5"/>
          </p:nvPr>
        </p:nvSpPr>
        <p:spPr>
          <a:noFill/>
        </p:spPr>
        <p:txBody>
          <a:bodyPr/>
          <a:lstStyle/>
          <a:p>
            <a:fld id="{1BEBEDDA-D619-4D66-9DA3-4562BAB10C5B}" type="slidenum">
              <a:rPr lang="en-US" smtClean="0"/>
              <a:pPr/>
              <a:t>32</a:t>
            </a:fld>
            <a:endParaRPr lang="en-US" smtClean="0"/>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a:noFill/>
          <a:ln/>
        </p:spPr>
        <p:txBody>
          <a:bodyPr/>
          <a:lstStyle/>
          <a:p>
            <a:pPr eaLnBrk="1" hangingPunct="1"/>
            <a:endParaRPr lang="en-US" smtClean="0">
              <a:ea typeface="ＭＳ Ｐゴシック"/>
              <a:cs typeface="ＭＳ Ｐゴシック"/>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Slide Image Placeholder 1"/>
          <p:cNvSpPr>
            <a:spLocks noGrp="1" noRot="1" noChangeAspect="1"/>
          </p:cNvSpPr>
          <p:nvPr>
            <p:ph type="sldImg"/>
          </p:nvPr>
        </p:nvSpPr>
        <p:spPr>
          <a:ln/>
        </p:spPr>
      </p:sp>
      <p:sp>
        <p:nvSpPr>
          <p:cNvPr id="173058" name="Notes Placeholder 2"/>
          <p:cNvSpPr>
            <a:spLocks noGrp="1"/>
          </p:cNvSpPr>
          <p:nvPr>
            <p:ph type="body" idx="1"/>
          </p:nvPr>
        </p:nvSpPr>
        <p:spPr>
          <a:noFill/>
          <a:ln/>
        </p:spPr>
        <p:txBody>
          <a:bodyPr/>
          <a:lstStyle/>
          <a:p>
            <a:endParaRPr lang="en-US" smtClean="0"/>
          </a:p>
        </p:txBody>
      </p:sp>
      <p:sp>
        <p:nvSpPr>
          <p:cNvPr id="173059" name="Slide Number Placeholder 3"/>
          <p:cNvSpPr>
            <a:spLocks noGrp="1"/>
          </p:cNvSpPr>
          <p:nvPr>
            <p:ph type="sldNum" sz="quarter" idx="5"/>
          </p:nvPr>
        </p:nvSpPr>
        <p:spPr>
          <a:noFill/>
        </p:spPr>
        <p:txBody>
          <a:bodyPr/>
          <a:lstStyle/>
          <a:p>
            <a:fld id="{05353207-A748-4DEA-B1F1-E6293524BE84}" type="slidenum">
              <a:rPr lang="en-US" smtClean="0"/>
              <a:pPr/>
              <a:t>33</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Slide Image Placeholder 1"/>
          <p:cNvSpPr>
            <a:spLocks noGrp="1" noRot="1" noChangeAspect="1"/>
          </p:cNvSpPr>
          <p:nvPr>
            <p:ph type="sldImg"/>
          </p:nvPr>
        </p:nvSpPr>
        <p:spPr>
          <a:ln/>
        </p:spPr>
      </p:sp>
      <p:sp>
        <p:nvSpPr>
          <p:cNvPr id="175106" name="Notes Placeholder 2"/>
          <p:cNvSpPr>
            <a:spLocks noGrp="1"/>
          </p:cNvSpPr>
          <p:nvPr>
            <p:ph type="body" idx="1"/>
          </p:nvPr>
        </p:nvSpPr>
        <p:spPr>
          <a:noFill/>
          <a:ln/>
        </p:spPr>
        <p:txBody>
          <a:bodyPr/>
          <a:lstStyle/>
          <a:p>
            <a:endParaRPr lang="en-US" smtClean="0"/>
          </a:p>
        </p:txBody>
      </p:sp>
      <p:sp>
        <p:nvSpPr>
          <p:cNvPr id="175107" name="Slide Number Placeholder 3"/>
          <p:cNvSpPr>
            <a:spLocks noGrp="1"/>
          </p:cNvSpPr>
          <p:nvPr>
            <p:ph type="sldNum" sz="quarter" idx="5"/>
          </p:nvPr>
        </p:nvSpPr>
        <p:spPr>
          <a:noFill/>
        </p:spPr>
        <p:txBody>
          <a:bodyPr/>
          <a:lstStyle/>
          <a:p>
            <a:fld id="{0DAEBEA4-753A-4B36-983C-9E34FCCADAFC}" type="slidenum">
              <a:rPr lang="en-US" smtClean="0"/>
              <a:pPr/>
              <a:t>34</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7"/>
          <p:cNvSpPr>
            <a:spLocks noGrp="1" noChangeArrowheads="1"/>
          </p:cNvSpPr>
          <p:nvPr>
            <p:ph type="sldNum" sz="quarter" idx="5"/>
          </p:nvPr>
        </p:nvSpPr>
        <p:spPr>
          <a:noFill/>
        </p:spPr>
        <p:txBody>
          <a:bodyPr/>
          <a:lstStyle/>
          <a:p>
            <a:fld id="{48FFC561-1106-4F40-AE4C-C864EDD3726F}" type="slidenum">
              <a:rPr lang="en-US" smtClean="0"/>
              <a:pPr/>
              <a:t>35</a:t>
            </a:fld>
            <a:endParaRPr lang="en-US" smtClean="0"/>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7"/>
          <p:cNvSpPr>
            <a:spLocks noGrp="1" noChangeArrowheads="1"/>
          </p:cNvSpPr>
          <p:nvPr>
            <p:ph type="sldNum" sz="quarter" idx="5"/>
          </p:nvPr>
        </p:nvSpPr>
        <p:spPr>
          <a:noFill/>
        </p:spPr>
        <p:txBody>
          <a:bodyPr/>
          <a:lstStyle/>
          <a:p>
            <a:fld id="{F9389E91-A2A9-4AA0-9EB6-07D1F9DA0890}" type="slidenum">
              <a:rPr lang="en-US" smtClean="0"/>
              <a:pPr/>
              <a:t>36</a:t>
            </a:fld>
            <a:endParaRPr lang="en-US" smtClean="0"/>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noFill/>
          <a:ln/>
        </p:spPr>
        <p:txBody>
          <a:bodyPr/>
          <a:lstStyle/>
          <a:p>
            <a:pPr eaLnBrk="1" hangingPunct="1"/>
            <a:endParaRPr lang="en-US" smtClean="0">
              <a:ea typeface="ＭＳ Ｐゴシック"/>
              <a:cs typeface="ＭＳ Ｐゴシック"/>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Rectangle 7"/>
          <p:cNvSpPr>
            <a:spLocks noGrp="1" noChangeArrowheads="1"/>
          </p:cNvSpPr>
          <p:nvPr>
            <p:ph type="sldNum" sz="quarter" idx="5"/>
          </p:nvPr>
        </p:nvSpPr>
        <p:spPr>
          <a:noFill/>
        </p:spPr>
        <p:txBody>
          <a:bodyPr/>
          <a:lstStyle/>
          <a:p>
            <a:fld id="{BAA14D98-9E73-41F8-A0B8-FCA094A25915}" type="slidenum">
              <a:rPr lang="en-US" smtClean="0"/>
              <a:pPr/>
              <a:t>37</a:t>
            </a:fld>
            <a:endParaRPr lang="en-US" smtClean="0"/>
          </a:p>
        </p:txBody>
      </p:sp>
      <p:sp>
        <p:nvSpPr>
          <p:cNvPr id="181250" name="Rectangle 2"/>
          <p:cNvSpPr>
            <a:spLocks noGrp="1" noRot="1" noChangeAspect="1" noChangeArrowheads="1" noTextEdit="1"/>
          </p:cNvSpPr>
          <p:nvPr>
            <p:ph type="sldImg"/>
          </p:nvPr>
        </p:nvSpPr>
        <p:spPr>
          <a:ln/>
        </p:spPr>
      </p:sp>
      <p:sp>
        <p:nvSpPr>
          <p:cNvPr id="1812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Slide Image Placeholder 1"/>
          <p:cNvSpPr>
            <a:spLocks noGrp="1" noRot="1" noChangeAspect="1"/>
          </p:cNvSpPr>
          <p:nvPr>
            <p:ph type="sldImg"/>
          </p:nvPr>
        </p:nvSpPr>
        <p:spPr>
          <a:ln/>
        </p:spPr>
      </p:sp>
      <p:sp>
        <p:nvSpPr>
          <p:cNvPr id="183298" name="Notes Placeholder 2"/>
          <p:cNvSpPr>
            <a:spLocks noGrp="1"/>
          </p:cNvSpPr>
          <p:nvPr>
            <p:ph type="body" idx="1"/>
          </p:nvPr>
        </p:nvSpPr>
        <p:spPr>
          <a:noFill/>
          <a:ln/>
        </p:spPr>
        <p:txBody>
          <a:bodyPr/>
          <a:lstStyle/>
          <a:p>
            <a:endParaRPr lang="en-US" smtClean="0"/>
          </a:p>
        </p:txBody>
      </p:sp>
      <p:sp>
        <p:nvSpPr>
          <p:cNvPr id="183299" name="Slide Number Placeholder 3"/>
          <p:cNvSpPr>
            <a:spLocks noGrp="1"/>
          </p:cNvSpPr>
          <p:nvPr>
            <p:ph type="sldNum" sz="quarter" idx="5"/>
          </p:nvPr>
        </p:nvSpPr>
        <p:spPr>
          <a:noFill/>
        </p:spPr>
        <p:txBody>
          <a:bodyPr/>
          <a:lstStyle/>
          <a:p>
            <a:fld id="{9C9A4A02-877E-4933-8A88-6E9489E3FDA6}" type="slidenum">
              <a:rPr lang="en-US" smtClean="0"/>
              <a:pPr/>
              <a:t>38</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Image Placeholder 1"/>
          <p:cNvSpPr>
            <a:spLocks noGrp="1" noRot="1" noChangeAspect="1"/>
          </p:cNvSpPr>
          <p:nvPr>
            <p:ph type="sldImg"/>
          </p:nvPr>
        </p:nvSpPr>
        <p:spPr>
          <a:ln/>
        </p:spPr>
      </p:sp>
      <p:sp>
        <p:nvSpPr>
          <p:cNvPr id="105474" name="Notes Placeholder 2"/>
          <p:cNvSpPr>
            <a:spLocks noGrp="1"/>
          </p:cNvSpPr>
          <p:nvPr>
            <p:ph type="body" idx="1"/>
          </p:nvPr>
        </p:nvSpPr>
        <p:spPr>
          <a:noFill/>
          <a:ln/>
        </p:spPr>
        <p:txBody>
          <a:bodyPr/>
          <a:lstStyle/>
          <a:p>
            <a:endParaRPr lang="en-US" smtClean="0"/>
          </a:p>
        </p:txBody>
      </p:sp>
      <p:sp>
        <p:nvSpPr>
          <p:cNvPr id="105475" name="Slide Number Placeholder 3"/>
          <p:cNvSpPr>
            <a:spLocks noGrp="1"/>
          </p:cNvSpPr>
          <p:nvPr>
            <p:ph type="sldNum" sz="quarter" idx="5"/>
          </p:nvPr>
        </p:nvSpPr>
        <p:spPr>
          <a:noFill/>
        </p:spPr>
        <p:txBody>
          <a:bodyPr/>
          <a:lstStyle/>
          <a:p>
            <a:fld id="{ACFA0021-5D5B-4E11-81A8-0F7AAE1C2C38}" type="slidenum">
              <a:rPr lang="en-US" smtClean="0"/>
              <a:pPr/>
              <a:t>3</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Slide Image Placeholder 1"/>
          <p:cNvSpPr>
            <a:spLocks noGrp="1" noRot="1" noChangeAspect="1"/>
          </p:cNvSpPr>
          <p:nvPr>
            <p:ph type="sldImg"/>
          </p:nvPr>
        </p:nvSpPr>
        <p:spPr>
          <a:ln/>
        </p:spPr>
      </p:sp>
      <p:sp>
        <p:nvSpPr>
          <p:cNvPr id="185346" name="Notes Placeholder 2"/>
          <p:cNvSpPr>
            <a:spLocks noGrp="1"/>
          </p:cNvSpPr>
          <p:nvPr>
            <p:ph type="body" idx="1"/>
          </p:nvPr>
        </p:nvSpPr>
        <p:spPr>
          <a:noFill/>
          <a:ln/>
        </p:spPr>
        <p:txBody>
          <a:bodyPr/>
          <a:lstStyle/>
          <a:p>
            <a:endParaRPr lang="en-US" smtClean="0"/>
          </a:p>
        </p:txBody>
      </p:sp>
      <p:sp>
        <p:nvSpPr>
          <p:cNvPr id="185347" name="Slide Number Placeholder 3"/>
          <p:cNvSpPr>
            <a:spLocks noGrp="1"/>
          </p:cNvSpPr>
          <p:nvPr>
            <p:ph type="sldNum" sz="quarter" idx="5"/>
          </p:nvPr>
        </p:nvSpPr>
        <p:spPr>
          <a:noFill/>
        </p:spPr>
        <p:txBody>
          <a:bodyPr/>
          <a:lstStyle/>
          <a:p>
            <a:fld id="{538D672C-8FDC-42AE-83CE-770352A3D296}" type="slidenum">
              <a:rPr lang="en-US" smtClean="0"/>
              <a:pPr/>
              <a:t>39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p:cNvSpPr>
            <a:spLocks noGrp="1" noChangeArrowheads="1"/>
          </p:cNvSpPr>
          <p:nvPr>
            <p:ph type="sldNum" sz="quarter" idx="5"/>
          </p:nvPr>
        </p:nvSpPr>
        <p:spPr>
          <a:noFill/>
        </p:spPr>
        <p:txBody>
          <a:bodyPr/>
          <a:lstStyle/>
          <a:p>
            <a:fld id="{05D54EE3-1C3B-4659-A4D5-59365E6146DE}" type="slidenum">
              <a:rPr lang="en-US" smtClean="0"/>
              <a:pPr/>
              <a:t>4</a:t>
            </a:fld>
            <a:endParaRPr lang="en-US" smtClean="0"/>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Image Placeholder 1"/>
          <p:cNvSpPr>
            <a:spLocks noGrp="1" noRot="1" noChangeAspect="1"/>
          </p:cNvSpPr>
          <p:nvPr>
            <p:ph type="sldImg"/>
          </p:nvPr>
        </p:nvSpPr>
        <p:spPr>
          <a:ln/>
        </p:spPr>
      </p:sp>
      <p:sp>
        <p:nvSpPr>
          <p:cNvPr id="109570" name="Notes Placeholder 2"/>
          <p:cNvSpPr>
            <a:spLocks noGrp="1"/>
          </p:cNvSpPr>
          <p:nvPr>
            <p:ph type="body" idx="1"/>
          </p:nvPr>
        </p:nvSpPr>
        <p:spPr>
          <a:noFill/>
          <a:ln/>
        </p:spPr>
        <p:txBody>
          <a:bodyPr/>
          <a:lstStyle/>
          <a:p>
            <a:endParaRPr lang="en-US" smtClean="0"/>
          </a:p>
        </p:txBody>
      </p:sp>
      <p:sp>
        <p:nvSpPr>
          <p:cNvPr id="109571" name="Slide Number Placeholder 3"/>
          <p:cNvSpPr>
            <a:spLocks noGrp="1"/>
          </p:cNvSpPr>
          <p:nvPr>
            <p:ph type="sldNum" sz="quarter" idx="5"/>
          </p:nvPr>
        </p:nvSpPr>
        <p:spPr>
          <a:noFill/>
        </p:spPr>
        <p:txBody>
          <a:bodyPr/>
          <a:lstStyle/>
          <a:p>
            <a:fld id="{D74EEB14-9AC4-4244-81BA-905CB723A21A}" type="slidenum">
              <a:rPr lang="en-US" smtClean="0"/>
              <a:pPr/>
              <a:t>5</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Rot="1" noChangeAspect="1" noTextEdit="1"/>
          </p:cNvSpPr>
          <p:nvPr>
            <p:ph type="sldImg"/>
          </p:nvPr>
        </p:nvSpPr>
        <p:spPr>
          <a:ln/>
        </p:spPr>
      </p:sp>
      <p:sp>
        <p:nvSpPr>
          <p:cNvPr id="111618" name="Rectangle 3"/>
          <p:cNvSpPr>
            <a:spLocks noGrp="1"/>
          </p:cNvSpPr>
          <p:nvPr>
            <p:ph type="body" idx="1"/>
          </p:nvPr>
        </p:nvSpPr>
        <p:spPr>
          <a:noFill/>
          <a:ln/>
        </p:spPr>
        <p:txBody>
          <a:bodyPr/>
          <a:lstStyle/>
          <a:p>
            <a:pPr eaLnBrk="1" hangingPunct="1"/>
            <a:endParaRPr lang="en-US" smtClean="0">
              <a:ea typeface="ＭＳ Ｐゴシック"/>
              <a:cs typeface="ＭＳ Ｐゴシック"/>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7"/>
          <p:cNvSpPr>
            <a:spLocks noGrp="1" noChangeArrowheads="1"/>
          </p:cNvSpPr>
          <p:nvPr>
            <p:ph type="sldNum" sz="quarter" idx="5"/>
          </p:nvPr>
        </p:nvSpPr>
        <p:spPr>
          <a:noFill/>
        </p:spPr>
        <p:txBody>
          <a:bodyPr/>
          <a:lstStyle/>
          <a:p>
            <a:fld id="{BE751844-4656-4624-B4FA-DF5F0E482BEE}" type="slidenum">
              <a:rPr lang="en-US" smtClean="0"/>
              <a:pPr/>
              <a:t>7</a:t>
            </a:fld>
            <a:endParaRPr lang="en-US" smtClean="0"/>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a:noFill/>
        </p:spPr>
        <p:txBody>
          <a:bodyPr/>
          <a:lstStyle/>
          <a:p>
            <a:fld id="{0AC91E78-7D4D-407E-9F4E-3BAE92A988D5}" type="slidenum">
              <a:rPr lang="en-US" smtClean="0"/>
              <a:pPr/>
              <a:t>8</a:t>
            </a:fld>
            <a:endParaRPr lang="en-US" smtClean="0"/>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3037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48615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EEF7FDA-CAF5-4F94-85A0-76DCA0F554C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1BE17039-9C21-43A7-BE78-803FCFE582C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20713"/>
            <a:ext cx="2057400" cy="5237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20713"/>
            <a:ext cx="6019800" cy="5237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D1E9E15-9520-4492-A55D-C9843E16D0D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CD54C6B-4F87-473F-869A-442E28E53E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93BDD572-8B07-4159-8EBB-C37E4CF6C67F}"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CA0E867-448A-4E2C-8324-1DB64418712D}"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57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257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75284BED-A6BF-4882-B7DF-5244389700BD}"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0600F3BC-C7A6-4978-9F42-CA26CA10DC81}"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7867C6C-3A52-45A6-A85E-48B4EE8CE41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5E5CC1C6-D488-449C-A62B-172EEA8AA9D5}"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78A2360-26E0-4203-AC59-DEE12095432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864C9174-2A6C-4246-A139-673B5E866FE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A523914-DC64-48AE-B581-015215E61705}"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7C53629-EAB4-4E33-BD2C-48D45DE48A21}"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20713"/>
            <a:ext cx="2057400" cy="5237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20713"/>
            <a:ext cx="6019800" cy="5237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878D1B1-EA77-4396-9498-D626BBC9546C}"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EBEB1AE-A7B7-4C18-A7F9-DF21BC5BA7A0}"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691729BD-4E47-426D-B344-966724EF89D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B6DC2B4-EA1D-4394-9387-181E99751290}"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57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257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E6793D33-1217-45EE-A78D-944BBB128058}" type="slidenum">
              <a:rPr lang="en-US"/>
              <a:pPr>
                <a:defRPr/>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3F063B44-7F13-4FC4-AB22-AAA01E01B66B}" type="slidenum">
              <a:rPr lang="en-US"/>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E61E1F5C-7D86-4D4B-9582-B786B9D8C97F}"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BA9AD5A-85C4-46BD-BEC7-15358CF6912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57E3165-6C5A-4679-A824-0EC56A7D8F5C}"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6C0E6FD-C9E7-4C51-8C09-9DA1E20CBF72}" type="slidenum">
              <a:rPr lang="en-US"/>
              <a:pPr>
                <a:defRPr/>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568AAC5-1950-4E6D-95F6-94CDD0E88331}" type="slidenum">
              <a:rPr lang="en-US"/>
              <a:pPr>
                <a:defRPr/>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A201081-F363-41EB-8481-CC930836C07F}" type="slidenum">
              <a:rPr lang="en-US"/>
              <a:pPr>
                <a:defRPr/>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20713"/>
            <a:ext cx="2057400" cy="5237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20713"/>
            <a:ext cx="6019800" cy="5237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6DF383F-3AD2-4427-BB4E-633F2A559311}" type="slidenum">
              <a:rPr lang="en-US"/>
              <a:pPr>
                <a:defRPr/>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B27DCC5-97B2-48F8-A1D4-3947C9088B90}" type="slidenum">
              <a:rPr lang="en-US"/>
              <a:pPr>
                <a:defRPr/>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6DA84B5B-E088-4ED8-BA12-159340C6C13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4234080E-B539-4ED9-9F32-A47DE8E3C1BA}" type="slidenum">
              <a:rPr lang="en-US"/>
              <a:pPr>
                <a:defRPr/>
              </a:pPr>
              <a:t>‹#›</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57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257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E482EBC9-0276-42B9-983B-DF1BA3F7D122}" type="slidenum">
              <a:rPr lang="en-US"/>
              <a:pPr>
                <a:defRPr/>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93D5A883-3C5D-42FD-B3E6-1F39A84BC220}" type="slidenum">
              <a:rPr lang="en-US"/>
              <a:pPr>
                <a:defRPr/>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7239DEA7-29E6-4718-B8B4-4DF27C0045A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57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257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7CA9C251-B34B-4ABC-908B-38D66E49496B}" type="slidenum">
              <a:rPr lang="en-US"/>
              <a:pPr>
                <a:defRPr/>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950B9A6-AD03-4BC1-9F0C-521942384F92}" type="slidenum">
              <a:rPr lang="en-US"/>
              <a:pPr>
                <a:defRPr/>
              </a:pPr>
              <a:t>‹#›</a:t>
            </a:fld>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5E65643-C755-432A-A97E-D570B9462136}" type="slidenum">
              <a:rPr lang="en-US"/>
              <a:pPr>
                <a:defRPr/>
              </a:pPr>
              <a:t>‹#›</a:t>
            </a:fld>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57EAFB6-BBA8-407C-AB9E-EAE4CBF79654}" type="slidenum">
              <a:rPr lang="en-US"/>
              <a:pPr>
                <a:defRPr/>
              </a:pPr>
              <a:t>‹#›</a:t>
            </a:fld>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5AE4B17-38F6-4536-920B-A6B4DBF28992}" type="slidenum">
              <a:rPr lang="en-US"/>
              <a:pPr>
                <a:defRPr/>
              </a:pPr>
              <a:t>‹#›</a:t>
            </a:fld>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20713"/>
            <a:ext cx="2057400" cy="5237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20713"/>
            <a:ext cx="6019800" cy="5237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C0848FA-532D-4F63-A738-F5E3D5D25288}" type="slidenum">
              <a:rPr lang="en-US"/>
              <a:pPr>
                <a:defRPr/>
              </a:pPr>
              <a:t>‹#›</a:t>
            </a:fld>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9AD342F-B2C1-4A16-B5B8-3586ECEA15FC}" type="slidenum">
              <a:rPr lang="en-US"/>
              <a:pPr>
                <a:defRPr/>
              </a:pPr>
              <a:t>‹#›</a:t>
            </a:fld>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D8BA0835-749A-4277-A12E-98FDE05E7BC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D8F582F-BAFA-4A2F-84EC-1D8EF8096CDD}" type="slidenum">
              <a:rPr lang="en-US"/>
              <a:pPr>
                <a:defRPr/>
              </a:pPr>
              <a:t>‹#›</a:t>
            </a:fld>
            <a:endParaRPr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57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257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CF94D219-CEB2-4E41-B378-7DA146BB476F}" type="slidenum">
              <a:rPr lang="en-US"/>
              <a:pPr>
                <a:defRPr/>
              </a:pPr>
              <a:t>‹#›</a:t>
            </a:fld>
            <a:endParaRPr 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7D90791A-3495-4503-BCB4-CEC67403DC1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0656AAFA-4FD1-423E-AF3C-4AF5C7354259}" type="slidenum">
              <a:rPr lang="en-US"/>
              <a:pPr>
                <a:defRPr/>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6D22A64D-B90B-4A2D-BADD-6568FB8C949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AC0C76B-F74E-4FDD-90E9-2FF57F64A4B5}" type="slidenum">
              <a:rPr lang="en-US"/>
              <a:pPr>
                <a:defRPr/>
              </a:pPr>
              <a:t>‹#›</a:t>
            </a:fld>
            <a:endParaRPr 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D659744-AC53-4CD8-9B3F-480432C37FC0}" type="slidenum">
              <a:rPr lang="en-US"/>
              <a:pPr>
                <a:defRPr/>
              </a:pPr>
              <a:t>‹#›</a:t>
            </a:fld>
            <a:endParaRPr lang="en-US"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78DFAED-42EB-4883-8F58-66A03DEE9E57}" type="slidenum">
              <a:rPr lang="en-US"/>
              <a:pPr>
                <a:defRPr/>
              </a:pPr>
              <a:t>‹#›</a:t>
            </a:fld>
            <a:endParaRPr lang="en-U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C14ABB0-A95B-4C32-A1A8-D2BD89AB9CEB}" type="slidenum">
              <a:rPr lang="en-US"/>
              <a:pPr>
                <a:defRPr/>
              </a:pPr>
              <a:t>‹#›</a:t>
            </a:fld>
            <a:endParaRPr lang="en-US"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20713"/>
            <a:ext cx="2057400" cy="5237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20713"/>
            <a:ext cx="6019800" cy="5237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FE148DF-124A-4E90-B279-417CA0635AB7}" type="slidenum">
              <a:rPr lang="en-US"/>
              <a:pPr>
                <a:defRPr/>
              </a:pPr>
              <a:t>‹#›</a:t>
            </a:fld>
            <a:endParaRPr lang="en-US"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393269D-95B5-4B4E-B1B5-D7EEE8937BF6}" type="slidenum">
              <a:rPr lang="en-US"/>
              <a:pPr>
                <a:defRPr/>
              </a:pPr>
              <a:t>‹#›</a:t>
            </a:fld>
            <a:endParaRPr lang="en-US"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3E9DCBDD-4631-4770-A648-5C3A2302AEF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81BB066-E0A3-4959-8BF2-91CDFCF6265C}" type="slidenum">
              <a:rPr lang="en-US"/>
              <a:pPr>
                <a:defRPr/>
              </a:pPr>
              <a:t>‹#›</a:t>
            </a:fld>
            <a:endParaRPr lang="en-US" dirty="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57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257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0F521021-EC13-4706-B9D6-E5E15165D5B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F3273AB-BC3A-4C2E-B4BA-0896D1F3C361}" type="slidenum">
              <a:rPr lang="en-US"/>
              <a:pPr>
                <a:defRPr/>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A366FEDA-8E33-48F8-900E-B99F7ED8700F}" type="slidenum">
              <a:rPr lang="en-US"/>
              <a:pPr>
                <a:defRPr/>
              </a:pPr>
              <a:t>‹#›</a:t>
            </a:fld>
            <a:endParaRPr lang="en-US" dirty="0"/>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43EB9ACA-8BBA-42E4-95C4-B48DF99DAC5F}"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B1E2047-AD05-4B8F-BFED-DB730532F8B9}" type="slidenum">
              <a:rPr lang="en-US"/>
              <a:pPr>
                <a:defRPr/>
              </a:pPr>
              <a:t>‹#›</a:t>
            </a:fld>
            <a:endParaRPr lang="en-US" dirty="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1D206FD-7CB5-41A2-BC98-8F9B6A9FB75C}" type="slidenum">
              <a:rPr lang="en-US"/>
              <a:pPr>
                <a:defRPr/>
              </a:pPr>
              <a:t>‹#›</a:t>
            </a:fld>
            <a:endParaRPr lang="en-US" dirty="0"/>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832288D-FF34-4416-81C3-A1B16083F325}" type="slidenum">
              <a:rPr lang="en-US"/>
              <a:pPr>
                <a:defRPr/>
              </a:pPr>
              <a:t>‹#›</a:t>
            </a:fld>
            <a:endParaRPr lang="en-US" dirty="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1D3DF33-3623-435A-88BA-30F89FE01C6B}" type="slidenum">
              <a:rPr lang="en-US"/>
              <a:pPr>
                <a:defRPr/>
              </a:pPr>
              <a:t>‹#›</a:t>
            </a:fld>
            <a:endParaRPr lang="en-US" dirty="0"/>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20713"/>
            <a:ext cx="2057400" cy="5237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20713"/>
            <a:ext cx="6019800" cy="5237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2CEEAAC-6ED6-44B1-A05D-24EB9AD9A81D}" type="slidenum">
              <a:rPr lang="en-US"/>
              <a:pPr>
                <a:defRPr/>
              </a:pPr>
              <a:t>‹#›</a:t>
            </a:fld>
            <a:endParaRPr lang="en-US" dirty="0"/>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87478A2-01D5-4A70-A5F2-C6684738ECE3}" type="slidenum">
              <a:rPr lang="en-US"/>
              <a:pPr>
                <a:defRPr/>
              </a:pPr>
              <a:t>‹#›</a:t>
            </a:fld>
            <a:endParaRPr lang="en-US" dirty="0"/>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F09467FB-E54D-42AD-AAC4-EBC2D47872D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EFC35F0-7E26-4965-B06B-ADBFC598274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76FF681-DC7A-46AD-B525-EB0CC58C179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57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257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6503C88-A80E-4AE8-8619-ADDB00899904}" type="slidenum">
              <a:rPr lang="en-US"/>
              <a:pPr>
                <a:defRPr/>
              </a:pPr>
              <a:t>‹#›</a:t>
            </a:fld>
            <a:endParaRPr lang="en-US" dirty="0"/>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2FA8128C-3410-44BB-A1BC-FBAE3BF75970}" type="slidenum">
              <a:rPr lang="en-US"/>
              <a:pPr>
                <a:defRPr/>
              </a:pPr>
              <a:t>‹#›</a:t>
            </a:fld>
            <a:endParaRPr lang="en-US" dirty="0"/>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2C9CD592-6494-416A-B7E2-7E9265F0C3F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C9D514A-009D-4765-AA87-5C1D6DFE4EC6}" type="slidenum">
              <a:rPr lang="en-US"/>
              <a:pPr>
                <a:defRPr/>
              </a:pPr>
              <a:t>‹#›</a:t>
            </a:fld>
            <a:endParaRPr lang="en-US" dirty="0"/>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B224E67-27E1-42E7-BEA4-AD45C62E508B}" type="slidenum">
              <a:rPr lang="en-US"/>
              <a:pPr>
                <a:defRPr/>
              </a:pPr>
              <a:t>‹#›</a:t>
            </a:fld>
            <a:endParaRPr lang="en-US" dirty="0"/>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ACD2DA5-E203-4F24-BB85-97F5A304AADF}" type="slidenum">
              <a:rPr lang="en-US"/>
              <a:pPr>
                <a:defRPr/>
              </a:pPr>
              <a:t>‹#›</a:t>
            </a:fld>
            <a:endParaRPr lang="en-US" dirty="0"/>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3E7CB3C-5E82-43B6-B814-3CDBE6556FB8}" type="slidenum">
              <a:rPr lang="en-US"/>
              <a:pPr>
                <a:defRPr/>
              </a:pPr>
              <a:t>‹#›</a:t>
            </a:fld>
            <a:endParaRPr lang="en-US" dirty="0"/>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20713"/>
            <a:ext cx="2057400" cy="5237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20713"/>
            <a:ext cx="6019800" cy="5237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7A616B1-3282-481C-91CA-AFA7D6C239EE}" type="slidenum">
              <a:rPr lang="en-US"/>
              <a:pPr>
                <a:defRPr/>
              </a:pPr>
              <a:t>‹#›</a:t>
            </a:fld>
            <a:endParaRPr lang="en-US" dirty="0"/>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428DF12-C9D0-4B3C-A0A3-5FBF20F291BF}" type="slidenum">
              <a:rPr lang="en-US"/>
              <a:pPr>
                <a:defRPr/>
              </a:pPr>
              <a:t>‹#›</a:t>
            </a:fld>
            <a:endParaRPr lang="en-US" dirty="0"/>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4A637919-C2EF-4812-A1EE-321F6EEFF8EF}"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78A3AA8-7C04-45E3-B293-4191C93C8B53}" type="slidenum">
              <a:rPr lang="en-US"/>
              <a:pPr>
                <a:defRPr/>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A69576D1-CB07-469D-A2D0-3D13F304832E}" type="slidenum">
              <a:rPr lang="en-US"/>
              <a:pPr>
                <a:defRPr/>
              </a:pPr>
              <a:t>‹#›</a:t>
            </a:fld>
            <a:endParaRPr lang="en-US" dirty="0"/>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57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257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E81ED6A9-A093-4C78-A06C-750808F35E46}" type="slidenum">
              <a:rPr lang="en-US"/>
              <a:pPr>
                <a:defRPr/>
              </a:pPr>
              <a:t>‹#›</a:t>
            </a:fld>
            <a:endParaRPr lang="en-US" dirty="0"/>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65550EF4-C8B3-4754-96BF-B054712C5344}" type="slidenum">
              <a:rPr lang="en-US"/>
              <a:pPr>
                <a:defRPr/>
              </a:pPr>
              <a:t>‹#›</a:t>
            </a:fld>
            <a:endParaRPr lang="en-US" dirty="0"/>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8FBC6576-FE17-4FB7-B39A-98C39936E43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3AB464F-4BC1-4846-9C97-C8F7C9EF3E09}" type="slidenum">
              <a:rPr lang="en-US"/>
              <a:pPr>
                <a:defRPr/>
              </a:pPr>
              <a:t>‹#›</a:t>
            </a:fld>
            <a:endParaRPr lang="en-US" dirty="0"/>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CE9F959-4EDF-430E-81D3-B2F1F4BCF588}" type="slidenum">
              <a:rPr lang="en-US"/>
              <a:pPr>
                <a:defRPr/>
              </a:pPr>
              <a:t>‹#›</a:t>
            </a:fld>
            <a:endParaRPr lang="en-US" dirty="0"/>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E581C38-E4F7-4ACB-9709-B94F77CBB528}" type="slidenum">
              <a:rPr lang="en-US"/>
              <a:pPr>
                <a:defRPr/>
              </a:pPr>
              <a:t>‹#›</a:t>
            </a:fld>
            <a:endParaRPr lang="en-US" dirty="0"/>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005AD4A-DD7F-441B-945D-DA7414DB03C6}" type="slidenum">
              <a:rPr lang="en-US"/>
              <a:pPr>
                <a:defRPr/>
              </a:pPr>
              <a:t>‹#›</a:t>
            </a:fld>
            <a:endParaRPr lang="en-US" dirty="0"/>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20713"/>
            <a:ext cx="2057400" cy="5237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20713"/>
            <a:ext cx="6019800" cy="5237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E10A0B9-76EE-4F84-B2FA-952C459CB46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9875040-4222-4BB6-8FF1-417424A6E0E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429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3954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smtClean="0">
                <a:solidFill>
                  <a:schemeClr val="accent2">
                    <a:lumMod val="50000"/>
                  </a:schemeClr>
                </a:solidFill>
              </a:defRPr>
            </a:lvl1pPr>
          </a:lstStyle>
          <a:p>
            <a:pPr>
              <a:defRPr/>
            </a:pPr>
            <a:fld id="{D4901960-83D9-4E95-B184-524602D8469B}" type="slidenum">
              <a:rPr lang="en-US"/>
              <a:pPr>
                <a:defRPr/>
              </a:pPr>
              <a:t>‹#›</a:t>
            </a:fld>
            <a:endParaRPr lang="en-US" dirty="0"/>
          </a:p>
        </p:txBody>
      </p:sp>
      <p:sp>
        <p:nvSpPr>
          <p:cNvPr id="9" name="Line 7"/>
          <p:cNvSpPr>
            <a:spLocks noChangeShapeType="1"/>
          </p:cNvSpPr>
          <p:nvPr/>
        </p:nvSpPr>
        <p:spPr bwMode="auto">
          <a:xfrm>
            <a:off x="455613" y="1139825"/>
            <a:ext cx="8229600" cy="0"/>
          </a:xfrm>
          <a:prstGeom prst="line">
            <a:avLst/>
          </a:prstGeom>
          <a:noFill/>
          <a:ln w="38100">
            <a:solidFill>
              <a:srgbClr val="C0C0C0"/>
            </a:solidFill>
            <a:round/>
            <a:headEnd/>
            <a:tailEnd/>
          </a:ln>
        </p:spPr>
        <p:txBody>
          <a:bodyPr/>
          <a:lstStyle/>
          <a:p>
            <a:pPr>
              <a:defRPr/>
            </a:pPr>
            <a:endParaRPr lang="en-US"/>
          </a:p>
        </p:txBody>
      </p:sp>
      <p:sp>
        <p:nvSpPr>
          <p:cNvPr id="8" name="Line 15"/>
          <p:cNvSpPr>
            <a:spLocks noChangeShapeType="1"/>
          </p:cNvSpPr>
          <p:nvPr/>
        </p:nvSpPr>
        <p:spPr bwMode="auto">
          <a:xfrm>
            <a:off x="455613" y="6400800"/>
            <a:ext cx="8229600" cy="0"/>
          </a:xfrm>
          <a:prstGeom prst="line">
            <a:avLst/>
          </a:prstGeom>
          <a:noFill/>
          <a:ln w="38100">
            <a:solidFill>
              <a:srgbClr val="C0C0C0"/>
            </a:solidFill>
            <a:round/>
            <a:headEnd/>
            <a:tailEnd/>
          </a:ln>
          <a:effectLst/>
        </p:spPr>
        <p:txBody>
          <a:bodyPr/>
          <a:lstStyle/>
          <a:p>
            <a:pPr>
              <a:defRPr/>
            </a:pPr>
            <a:endParaRPr lang="en-US"/>
          </a:p>
        </p:txBody>
      </p:sp>
      <p:sp>
        <p:nvSpPr>
          <p:cNvPr id="11" name="Rectangle 6"/>
          <p:cNvSpPr txBox="1">
            <a:spLocks noChangeArrowheads="1"/>
          </p:cNvSpPr>
          <p:nvPr/>
        </p:nvSpPr>
        <p:spPr bwMode="auto">
          <a:xfrm>
            <a:off x="455613" y="6559550"/>
            <a:ext cx="914400"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MARCH 2014</a:t>
            </a:r>
            <a:endParaRPr lang="en-US" sz="900" dirty="0">
              <a:solidFill>
                <a:schemeClr val="accent2">
                  <a:lumMod val="50000"/>
                </a:schemeClr>
              </a:solidFill>
            </a:endParaRPr>
          </a:p>
        </p:txBody>
      </p:sp>
      <p:sp>
        <p:nvSpPr>
          <p:cNvPr id="10"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smtClean="0">
                <a:ln>
                  <a:noFill/>
                </a:ln>
                <a:solidFill>
                  <a:schemeClr val="tx2"/>
                </a:solidFill>
                <a:effectLst/>
                <a:uLnTx/>
                <a:uFillTx/>
                <a:latin typeface="Calibri" pitchFamily="34" charset="0"/>
                <a:ea typeface="+mn-ea"/>
                <a:cs typeface="Arial" charset="0"/>
              </a:rPr>
              <a:t>BLUE CROSS BLUE SHIELD OF MASSACHUSETTS FOUNDATION</a:t>
            </a:r>
            <a:endParaRPr lang="en-US" sz="900" b="0" spc="0" dirty="0" smtClean="0"/>
          </a:p>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dirty="0">
              <a:ln>
                <a:noFill/>
              </a:ln>
              <a:solidFill>
                <a:schemeClr val="tx2"/>
              </a:solidFill>
              <a:effectLst/>
              <a:uLnTx/>
              <a:uFillTx/>
              <a:latin typeface="Calibri" pitchFamily="34" charset="0"/>
              <a:ea typeface="+mn-ea"/>
              <a:cs typeface="Arial" charset="0"/>
            </a:endParaRPr>
          </a:p>
        </p:txBody>
      </p:sp>
    </p:spTree>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 id="2147483739" r:id="rId5"/>
    <p:sldLayoutId id="2147483738" r:id="rId6"/>
    <p:sldLayoutId id="2147483737" r:id="rId7"/>
    <p:sldLayoutId id="2147483736" r:id="rId8"/>
    <p:sldLayoutId id="2147483735" r:id="rId9"/>
    <p:sldLayoutId id="2147483734" r:id="rId10"/>
    <p:sldLayoutId id="2147483733"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13315"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smtClean="0">
                <a:solidFill>
                  <a:schemeClr val="accent2">
                    <a:lumMod val="50000"/>
                  </a:schemeClr>
                </a:solidFill>
              </a:defRPr>
            </a:lvl1pPr>
          </a:lstStyle>
          <a:p>
            <a:pPr>
              <a:defRPr/>
            </a:pPr>
            <a:fld id="{E4D767A7-3131-4621-BAB3-E9B3E23811C3}" type="slidenum">
              <a:rPr lang="en-US"/>
              <a:pPr>
                <a:defRPr/>
              </a:pPr>
              <a:t>‹#›</a:t>
            </a:fld>
            <a:endParaRPr lang="en-US" dirty="0"/>
          </a:p>
        </p:txBody>
      </p:sp>
      <p:sp>
        <p:nvSpPr>
          <p:cNvPr id="1039" name="Line 15"/>
          <p:cNvSpPr>
            <a:spLocks noChangeShapeType="1"/>
          </p:cNvSpPr>
          <p:nvPr/>
        </p:nvSpPr>
        <p:spPr bwMode="auto">
          <a:xfrm>
            <a:off x="455613" y="6400800"/>
            <a:ext cx="8229600" cy="0"/>
          </a:xfrm>
          <a:prstGeom prst="line">
            <a:avLst/>
          </a:prstGeom>
          <a:noFill/>
          <a:ln w="38100">
            <a:solidFill>
              <a:srgbClr val="C0C0C0"/>
            </a:solidFill>
            <a:round/>
            <a:headEnd/>
            <a:tailEnd/>
          </a:ln>
          <a:effectLst/>
        </p:spPr>
        <p:txBody>
          <a:bodyPr/>
          <a:lstStyle/>
          <a:p>
            <a:pPr>
              <a:defRPr/>
            </a:pPr>
            <a:endParaRPr lang="en-US"/>
          </a:p>
        </p:txBody>
      </p:sp>
      <p:sp>
        <p:nvSpPr>
          <p:cNvPr id="9" name="Line 7"/>
          <p:cNvSpPr>
            <a:spLocks noChangeShapeType="1"/>
          </p:cNvSpPr>
          <p:nvPr/>
        </p:nvSpPr>
        <p:spPr bwMode="auto">
          <a:xfrm>
            <a:off x="455613" y="1711325"/>
            <a:ext cx="8229600" cy="0"/>
          </a:xfrm>
          <a:prstGeom prst="line">
            <a:avLst/>
          </a:prstGeom>
          <a:noFill/>
          <a:ln w="38100">
            <a:solidFill>
              <a:srgbClr val="C0C0C0"/>
            </a:solidFill>
            <a:round/>
            <a:headEnd/>
            <a:tailEnd/>
          </a:ln>
        </p:spPr>
        <p:txBody>
          <a:bodyPr/>
          <a:lstStyle/>
          <a:p>
            <a:pPr>
              <a:defRPr/>
            </a:pPr>
            <a:endParaRPr lang="en-US"/>
          </a:p>
        </p:txBody>
      </p:sp>
      <p:sp>
        <p:nvSpPr>
          <p:cNvPr id="8" name="Rectangle 5"/>
          <p:cNvSpPr>
            <a:spLocks noChangeArrowheads="1"/>
          </p:cNvSpPr>
          <p:nvPr/>
        </p:nvSpPr>
        <p:spPr bwMode="auto">
          <a:xfrm>
            <a:off x="455613" y="0"/>
            <a:ext cx="1169987" cy="411163"/>
          </a:xfrm>
          <a:prstGeom prst="rect">
            <a:avLst/>
          </a:prstGeom>
          <a:solidFill>
            <a:schemeClr val="tx2"/>
          </a:solidFill>
          <a:ln w="9525">
            <a:noFill/>
            <a:miter lim="800000"/>
            <a:headEnd/>
            <a:tailEnd/>
          </a:ln>
        </p:spPr>
        <p:txBody>
          <a:bodyPr lIns="45720" rIns="45720" anchor="b"/>
          <a:lstStyle/>
          <a:p>
            <a:pPr algn="ctr">
              <a:defRPr/>
            </a:pPr>
            <a:r>
              <a:rPr lang="en-US" sz="1050" b="1" dirty="0">
                <a:solidFill>
                  <a:schemeClr val="bg1"/>
                </a:solidFill>
              </a:rPr>
              <a:t>KEY</a:t>
            </a:r>
            <a:br>
              <a:rPr lang="en-US" sz="1050" b="1" dirty="0">
                <a:solidFill>
                  <a:schemeClr val="bg1"/>
                </a:solidFill>
              </a:rPr>
            </a:br>
            <a:r>
              <a:rPr lang="en-US" sz="1050" b="1" dirty="0">
                <a:solidFill>
                  <a:schemeClr val="bg1"/>
                </a:solidFill>
              </a:rPr>
              <a:t>COMPONENTS</a:t>
            </a:r>
          </a:p>
        </p:txBody>
      </p:sp>
      <p:sp>
        <p:nvSpPr>
          <p:cNvPr id="10" name="Rectangle 3"/>
          <p:cNvSpPr>
            <a:spLocks noChangeArrowheads="1"/>
          </p:cNvSpPr>
          <p:nvPr/>
        </p:nvSpPr>
        <p:spPr bwMode="auto">
          <a:xfrm>
            <a:off x="1636713" y="0"/>
            <a:ext cx="1169987" cy="411163"/>
          </a:xfrm>
          <a:prstGeom prst="rect">
            <a:avLst/>
          </a:prstGeom>
          <a:solidFill>
            <a:schemeClr val="bg1">
              <a:lumMod val="65000"/>
            </a:schemeClr>
          </a:solidFill>
          <a:ln w="9525">
            <a:noFill/>
            <a:miter lim="800000"/>
            <a:headEnd/>
            <a:tailEnd/>
          </a:ln>
        </p:spPr>
        <p:txBody>
          <a:bodyPr lIns="45720" rIns="45720" anchor="b"/>
          <a:lstStyle/>
          <a:p>
            <a:pPr algn="ctr">
              <a:defRPr/>
            </a:pPr>
            <a:r>
              <a:rPr lang="en-US" sz="1050" b="1">
                <a:solidFill>
                  <a:schemeClr val="bg1"/>
                </a:solidFill>
              </a:rPr>
              <a:t>COVERAGE</a:t>
            </a:r>
          </a:p>
        </p:txBody>
      </p:sp>
      <p:sp>
        <p:nvSpPr>
          <p:cNvPr id="11" name="Rectangle 3"/>
          <p:cNvSpPr>
            <a:spLocks noChangeArrowheads="1"/>
          </p:cNvSpPr>
          <p:nvPr/>
        </p:nvSpPr>
        <p:spPr bwMode="auto">
          <a:xfrm>
            <a:off x="2817813" y="0"/>
            <a:ext cx="1169987" cy="411163"/>
          </a:xfrm>
          <a:prstGeom prst="rect">
            <a:avLst/>
          </a:prstGeom>
          <a:solidFill>
            <a:schemeClr val="bg1">
              <a:lumMod val="65000"/>
            </a:schemeClr>
          </a:solidFill>
          <a:ln w="9525">
            <a:noFill/>
            <a:miter lim="800000"/>
            <a:headEnd/>
            <a:tailEnd/>
          </a:ln>
        </p:spPr>
        <p:txBody>
          <a:bodyPr lIns="45720" rIns="45720" anchor="b"/>
          <a:lstStyle/>
          <a:p>
            <a:pPr algn="ctr">
              <a:defRPr/>
            </a:pPr>
            <a:r>
              <a:rPr lang="en-US" sz="1050" b="1" dirty="0" smtClean="0">
                <a:solidFill>
                  <a:schemeClr val="bg1"/>
                </a:solidFill>
              </a:rPr>
              <a:t>INDIVIDUAL RESPONSIBILITY</a:t>
            </a:r>
            <a:endParaRPr lang="en-US" sz="1050" b="1" dirty="0">
              <a:solidFill>
                <a:schemeClr val="bg1"/>
              </a:solidFill>
            </a:endParaRPr>
          </a:p>
        </p:txBody>
      </p:sp>
      <p:sp>
        <p:nvSpPr>
          <p:cNvPr id="12" name="Rectangle 3"/>
          <p:cNvSpPr>
            <a:spLocks noChangeArrowheads="1"/>
          </p:cNvSpPr>
          <p:nvPr/>
        </p:nvSpPr>
        <p:spPr bwMode="auto">
          <a:xfrm>
            <a:off x="3998913" y="0"/>
            <a:ext cx="1169987" cy="411163"/>
          </a:xfrm>
          <a:prstGeom prst="rect">
            <a:avLst/>
          </a:prstGeom>
          <a:solidFill>
            <a:schemeClr val="bg1">
              <a:lumMod val="65000"/>
            </a:schemeClr>
          </a:solidFill>
          <a:ln w="9525">
            <a:noFill/>
            <a:miter lim="800000"/>
            <a:headEnd/>
            <a:tailEnd/>
          </a:ln>
        </p:spPr>
        <p:txBody>
          <a:bodyPr lIns="45720" rIns="45720" anchor="b"/>
          <a:lstStyle/>
          <a:p>
            <a:pPr algn="ctr">
              <a:defRPr/>
            </a:pPr>
            <a:r>
              <a:rPr lang="en-US" sz="1050" b="1" dirty="0" smtClean="0">
                <a:solidFill>
                  <a:schemeClr val="bg1"/>
                </a:solidFill>
              </a:rPr>
              <a:t>EMPLOYER</a:t>
            </a:r>
            <a:br>
              <a:rPr lang="en-US" sz="1050" b="1" dirty="0" smtClean="0">
                <a:solidFill>
                  <a:schemeClr val="bg1"/>
                </a:solidFill>
              </a:rPr>
            </a:br>
            <a:r>
              <a:rPr lang="en-US" sz="1050" b="1" dirty="0" smtClean="0">
                <a:solidFill>
                  <a:schemeClr val="bg1"/>
                </a:solidFill>
              </a:rPr>
              <a:t> RESPONSIBILITY</a:t>
            </a:r>
            <a:endParaRPr lang="en-US" sz="1050" b="1" dirty="0">
              <a:solidFill>
                <a:schemeClr val="bg1"/>
              </a:solidFill>
            </a:endParaRPr>
          </a:p>
        </p:txBody>
      </p:sp>
      <p:sp>
        <p:nvSpPr>
          <p:cNvPr id="13" name="Rectangle 12"/>
          <p:cNvSpPr>
            <a:spLocks noChangeArrowheads="1"/>
          </p:cNvSpPr>
          <p:nvPr/>
        </p:nvSpPr>
        <p:spPr bwMode="auto">
          <a:xfrm>
            <a:off x="5180013" y="0"/>
            <a:ext cx="1169987" cy="411163"/>
          </a:xfrm>
          <a:prstGeom prst="rect">
            <a:avLst/>
          </a:prstGeom>
          <a:solidFill>
            <a:schemeClr val="bg1">
              <a:lumMod val="65000"/>
            </a:schemeClr>
          </a:solidFill>
          <a:ln w="9525">
            <a:noFill/>
            <a:miter lim="800000"/>
            <a:headEnd/>
            <a:tailEnd/>
          </a:ln>
          <a:effectLst/>
        </p:spPr>
        <p:txBody>
          <a:bodyPr lIns="45720" rIns="45720" anchor="b"/>
          <a:lstStyle/>
          <a:p>
            <a:pPr algn="ctr">
              <a:defRPr/>
            </a:pPr>
            <a:r>
              <a:rPr lang="en-US" sz="1050" b="1">
                <a:solidFill>
                  <a:schemeClr val="bg1"/>
                </a:solidFill>
              </a:rPr>
              <a:t>ACCESS</a:t>
            </a:r>
          </a:p>
        </p:txBody>
      </p:sp>
      <p:sp>
        <p:nvSpPr>
          <p:cNvPr id="14" name="Rectangle 3"/>
          <p:cNvSpPr>
            <a:spLocks noChangeArrowheads="1"/>
          </p:cNvSpPr>
          <p:nvPr/>
        </p:nvSpPr>
        <p:spPr bwMode="auto">
          <a:xfrm>
            <a:off x="6361113" y="0"/>
            <a:ext cx="1169987" cy="411163"/>
          </a:xfrm>
          <a:prstGeom prst="rect">
            <a:avLst/>
          </a:prstGeom>
          <a:solidFill>
            <a:schemeClr val="bg1">
              <a:lumMod val="65000"/>
            </a:schemeClr>
          </a:solidFill>
          <a:ln w="9525">
            <a:noFill/>
            <a:miter lim="800000"/>
            <a:headEnd/>
            <a:tailEnd/>
          </a:ln>
          <a:effectLst/>
        </p:spPr>
        <p:txBody>
          <a:bodyPr lIns="45720" rIns="45720" anchor="b"/>
          <a:lstStyle/>
          <a:p>
            <a:pPr algn="ctr">
              <a:defRPr/>
            </a:pPr>
            <a:r>
              <a:rPr lang="en-US" sz="1050" b="1">
                <a:solidFill>
                  <a:schemeClr val="bg1"/>
                </a:solidFill>
              </a:rPr>
              <a:t>PUBLIC</a:t>
            </a:r>
            <a:br>
              <a:rPr lang="en-US" sz="1050" b="1">
                <a:solidFill>
                  <a:schemeClr val="bg1"/>
                </a:solidFill>
              </a:rPr>
            </a:br>
            <a:r>
              <a:rPr lang="en-US" sz="1050" b="1">
                <a:solidFill>
                  <a:schemeClr val="bg1"/>
                </a:solidFill>
              </a:rPr>
              <a:t>OPINION</a:t>
            </a:r>
          </a:p>
        </p:txBody>
      </p:sp>
      <p:sp>
        <p:nvSpPr>
          <p:cNvPr id="15" name="Rectangle 14"/>
          <p:cNvSpPr>
            <a:spLocks noChangeArrowheads="1"/>
          </p:cNvSpPr>
          <p:nvPr/>
        </p:nvSpPr>
        <p:spPr bwMode="auto">
          <a:xfrm>
            <a:off x="7543800" y="0"/>
            <a:ext cx="1169988" cy="411163"/>
          </a:xfrm>
          <a:prstGeom prst="rect">
            <a:avLst/>
          </a:prstGeom>
          <a:solidFill>
            <a:schemeClr val="bg1">
              <a:lumMod val="65000"/>
            </a:schemeClr>
          </a:solidFill>
          <a:ln w="9525">
            <a:noFill/>
            <a:miter lim="800000"/>
            <a:headEnd/>
            <a:tailEnd/>
          </a:ln>
          <a:effectLst/>
        </p:spPr>
        <p:txBody>
          <a:bodyPr lIns="45720" rIns="45720" anchor="b"/>
          <a:lstStyle/>
          <a:p>
            <a:pPr algn="ctr">
              <a:defRPr/>
            </a:pPr>
            <a:r>
              <a:rPr lang="en-US" sz="1050" b="1">
                <a:solidFill>
                  <a:schemeClr val="bg1"/>
                </a:solidFill>
              </a:rPr>
              <a:t>CHALLENGES</a:t>
            </a:r>
          </a:p>
        </p:txBody>
      </p:sp>
      <p:sp>
        <p:nvSpPr>
          <p:cNvPr id="16" name="Rectangle 6"/>
          <p:cNvSpPr txBox="1">
            <a:spLocks noChangeArrowheads="1"/>
          </p:cNvSpPr>
          <p:nvPr/>
        </p:nvSpPr>
        <p:spPr bwMode="auto">
          <a:xfrm>
            <a:off x="455613" y="6559550"/>
            <a:ext cx="914400"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MARCH 2014</a:t>
            </a:r>
            <a:endParaRPr lang="en-US" sz="900" dirty="0">
              <a:solidFill>
                <a:schemeClr val="accent2">
                  <a:lumMod val="50000"/>
                </a:schemeClr>
              </a:solidFill>
            </a:endParaRPr>
          </a:p>
        </p:txBody>
      </p:sp>
      <p:grpSp>
        <p:nvGrpSpPr>
          <p:cNvPr id="24" name="Group 23"/>
          <p:cNvGrpSpPr/>
          <p:nvPr/>
        </p:nvGrpSpPr>
        <p:grpSpPr>
          <a:xfrm>
            <a:off x="1627188" y="0"/>
            <a:ext cx="5907087" cy="411480"/>
            <a:chOff x="1627188" y="0"/>
            <a:chExt cx="5907087" cy="411480"/>
          </a:xfrm>
        </p:grpSpPr>
        <p:cxnSp>
          <p:nvCxnSpPr>
            <p:cNvPr id="18" name="Straight Connector 17"/>
            <p:cNvCxnSpPr/>
            <p:nvPr userDrawn="1"/>
          </p:nvCxnSpPr>
          <p:spPr>
            <a:xfrm rot="5400000">
              <a:off x="14214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26025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rot="5400000">
              <a:off x="37836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rot="5400000">
              <a:off x="49647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rot="5400000">
              <a:off x="61458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7328535"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smtClean="0">
                <a:ln>
                  <a:noFill/>
                </a:ln>
                <a:solidFill>
                  <a:schemeClr val="tx2"/>
                </a:solidFill>
                <a:effectLst/>
                <a:uLnTx/>
                <a:uFillTx/>
                <a:latin typeface="Calibri" pitchFamily="34" charset="0"/>
                <a:ea typeface="+mn-ea"/>
                <a:cs typeface="Arial" charset="0"/>
              </a:rPr>
              <a:t>BLUE CROSS BLUE SHIELD OF MASSACHUSETTS FOUNDATION</a:t>
            </a:r>
            <a:endParaRPr lang="en-US" sz="900" b="0" spc="0" dirty="0" smtClean="0"/>
          </a:p>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dirty="0">
              <a:ln>
                <a:noFill/>
              </a:ln>
              <a:solidFill>
                <a:schemeClr val="tx2"/>
              </a:solidFill>
              <a:effectLst/>
              <a:uLnTx/>
              <a:uFillTx/>
              <a:latin typeface="Calibri" pitchFamily="34" charset="0"/>
              <a:ea typeface="+mn-ea"/>
              <a:cs typeface="Arial" charset="0"/>
            </a:endParaRPr>
          </a:p>
        </p:txBody>
      </p:sp>
    </p:spTree>
  </p:cSld>
  <p:clrMap bg1="lt1" tx1="dk1" bg2="lt2" tx2="dk2" accent1="accent1" accent2="accent2" accent3="accent3" accent4="accent4" accent5="accent5" accent6="accent6" hlink="hlink" folHlink="folHlink"/>
  <p:sldLayoutIdLst>
    <p:sldLayoutId id="2147483754" r:id="rId1"/>
    <p:sldLayoutId id="2147483753" r:id="rId2"/>
    <p:sldLayoutId id="2147483752" r:id="rId3"/>
    <p:sldLayoutId id="2147483751" r:id="rId4"/>
    <p:sldLayoutId id="2147483750" r:id="rId5"/>
    <p:sldLayoutId id="2147483749" r:id="rId6"/>
    <p:sldLayoutId id="2147483748" r:id="rId7"/>
    <p:sldLayoutId id="2147483747" r:id="rId8"/>
    <p:sldLayoutId id="2147483746" r:id="rId9"/>
    <p:sldLayoutId id="2147483745" r:id="rId10"/>
    <p:sldLayoutId id="2147483744"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25603"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smtClean="0">
                <a:solidFill>
                  <a:schemeClr val="accent2">
                    <a:lumMod val="50000"/>
                  </a:schemeClr>
                </a:solidFill>
              </a:defRPr>
            </a:lvl1pPr>
          </a:lstStyle>
          <a:p>
            <a:pPr>
              <a:defRPr/>
            </a:pPr>
            <a:fld id="{0030D207-FB1F-4005-B3CC-B28E9C56C079}" type="slidenum">
              <a:rPr lang="en-US"/>
              <a:pPr>
                <a:defRPr/>
              </a:pPr>
              <a:t>‹#›</a:t>
            </a:fld>
            <a:endParaRPr lang="en-US" dirty="0"/>
          </a:p>
        </p:txBody>
      </p:sp>
      <p:sp>
        <p:nvSpPr>
          <p:cNvPr id="9" name="Line 7"/>
          <p:cNvSpPr>
            <a:spLocks noChangeShapeType="1"/>
          </p:cNvSpPr>
          <p:nvPr/>
        </p:nvSpPr>
        <p:spPr bwMode="auto">
          <a:xfrm>
            <a:off x="455613" y="1711325"/>
            <a:ext cx="8229600" cy="0"/>
          </a:xfrm>
          <a:prstGeom prst="line">
            <a:avLst/>
          </a:prstGeom>
          <a:noFill/>
          <a:ln w="38100">
            <a:solidFill>
              <a:srgbClr val="C0C0C0"/>
            </a:solidFill>
            <a:round/>
            <a:headEnd/>
            <a:tailEnd/>
          </a:ln>
        </p:spPr>
        <p:txBody>
          <a:bodyPr/>
          <a:lstStyle/>
          <a:p>
            <a:pPr>
              <a:defRPr/>
            </a:pPr>
            <a:endParaRPr lang="en-US"/>
          </a:p>
        </p:txBody>
      </p:sp>
      <p:sp>
        <p:nvSpPr>
          <p:cNvPr id="8" name="Rectangle 5"/>
          <p:cNvSpPr>
            <a:spLocks noChangeArrowheads="1"/>
          </p:cNvSpPr>
          <p:nvPr/>
        </p:nvSpPr>
        <p:spPr bwMode="auto">
          <a:xfrm>
            <a:off x="455613" y="0"/>
            <a:ext cx="1169987" cy="411163"/>
          </a:xfrm>
          <a:prstGeom prst="rect">
            <a:avLst/>
          </a:prstGeom>
          <a:solidFill>
            <a:schemeClr val="bg1">
              <a:lumMod val="65000"/>
            </a:schemeClr>
          </a:solidFill>
          <a:ln w="9525">
            <a:noFill/>
            <a:miter lim="800000"/>
            <a:headEnd/>
            <a:tailEnd/>
          </a:ln>
        </p:spPr>
        <p:txBody>
          <a:bodyPr lIns="45720" rIns="45720" anchor="b"/>
          <a:lstStyle/>
          <a:p>
            <a:pPr algn="ctr">
              <a:defRPr/>
            </a:pPr>
            <a:r>
              <a:rPr lang="en-US" sz="1050" b="1" dirty="0">
                <a:solidFill>
                  <a:schemeClr val="bg1"/>
                </a:solidFill>
              </a:rPr>
              <a:t>KEY</a:t>
            </a:r>
            <a:br>
              <a:rPr lang="en-US" sz="1050" b="1" dirty="0">
                <a:solidFill>
                  <a:schemeClr val="bg1"/>
                </a:solidFill>
              </a:rPr>
            </a:br>
            <a:r>
              <a:rPr lang="en-US" sz="1050" b="1" dirty="0">
                <a:solidFill>
                  <a:schemeClr val="bg1"/>
                </a:solidFill>
              </a:rPr>
              <a:t>COMPONENTS</a:t>
            </a:r>
          </a:p>
        </p:txBody>
      </p:sp>
      <p:sp>
        <p:nvSpPr>
          <p:cNvPr id="10" name="Rectangle 3"/>
          <p:cNvSpPr>
            <a:spLocks noChangeArrowheads="1"/>
          </p:cNvSpPr>
          <p:nvPr/>
        </p:nvSpPr>
        <p:spPr bwMode="auto">
          <a:xfrm>
            <a:off x="1636713" y="0"/>
            <a:ext cx="1169987" cy="411163"/>
          </a:xfrm>
          <a:prstGeom prst="rect">
            <a:avLst/>
          </a:prstGeom>
          <a:solidFill>
            <a:schemeClr val="tx2"/>
          </a:solidFill>
          <a:ln w="9525">
            <a:noFill/>
            <a:miter lim="800000"/>
            <a:headEnd/>
            <a:tailEnd/>
          </a:ln>
        </p:spPr>
        <p:txBody>
          <a:bodyPr lIns="45720" rIns="45720" anchor="b"/>
          <a:lstStyle/>
          <a:p>
            <a:pPr algn="ctr">
              <a:defRPr/>
            </a:pPr>
            <a:r>
              <a:rPr lang="en-US" sz="1050" b="1">
                <a:solidFill>
                  <a:schemeClr val="bg1"/>
                </a:solidFill>
              </a:rPr>
              <a:t>COVERAGE</a:t>
            </a:r>
          </a:p>
        </p:txBody>
      </p:sp>
      <p:sp>
        <p:nvSpPr>
          <p:cNvPr id="11" name="Rectangle 3"/>
          <p:cNvSpPr>
            <a:spLocks noChangeArrowheads="1"/>
          </p:cNvSpPr>
          <p:nvPr/>
        </p:nvSpPr>
        <p:spPr bwMode="auto">
          <a:xfrm>
            <a:off x="2817813" y="0"/>
            <a:ext cx="1169987" cy="411163"/>
          </a:xfrm>
          <a:prstGeom prst="rect">
            <a:avLst/>
          </a:prstGeom>
          <a:solidFill>
            <a:schemeClr val="bg1">
              <a:lumMod val="65000"/>
            </a:schemeClr>
          </a:solidFill>
          <a:ln w="9525">
            <a:noFill/>
            <a:miter lim="800000"/>
            <a:headEnd/>
            <a:tailEnd/>
          </a:ln>
        </p:spPr>
        <p:txBody>
          <a:bodyPr lIns="45720" rIns="45720" anchor="b"/>
          <a:lstStyle/>
          <a:p>
            <a:pPr algn="ctr">
              <a:defRPr/>
            </a:pPr>
            <a:r>
              <a:rPr lang="en-US" sz="1050" b="1" dirty="0" smtClean="0">
                <a:solidFill>
                  <a:schemeClr val="bg1"/>
                </a:solidFill>
              </a:rPr>
              <a:t>INDIVIDUAL RESPONSIBILITY</a:t>
            </a:r>
            <a:endParaRPr lang="en-US" sz="1050" b="1" dirty="0">
              <a:solidFill>
                <a:schemeClr val="bg1"/>
              </a:solidFill>
            </a:endParaRPr>
          </a:p>
        </p:txBody>
      </p:sp>
      <p:sp>
        <p:nvSpPr>
          <p:cNvPr id="12" name="Rectangle 3"/>
          <p:cNvSpPr>
            <a:spLocks noChangeArrowheads="1"/>
          </p:cNvSpPr>
          <p:nvPr/>
        </p:nvSpPr>
        <p:spPr bwMode="auto">
          <a:xfrm>
            <a:off x="3998913" y="0"/>
            <a:ext cx="1169987" cy="411163"/>
          </a:xfrm>
          <a:prstGeom prst="rect">
            <a:avLst/>
          </a:prstGeom>
          <a:solidFill>
            <a:schemeClr val="bg1">
              <a:lumMod val="65000"/>
            </a:schemeClr>
          </a:solidFill>
          <a:ln w="9525">
            <a:noFill/>
            <a:miter lim="800000"/>
            <a:headEnd/>
            <a:tailEnd/>
          </a:ln>
        </p:spPr>
        <p:txBody>
          <a:bodyPr lIns="45720" rIns="45720" anchor="b"/>
          <a:lstStyle/>
          <a:p>
            <a:pPr algn="ctr">
              <a:defRPr/>
            </a:pPr>
            <a:r>
              <a:rPr lang="en-US" sz="1050" b="1" dirty="0" smtClean="0">
                <a:solidFill>
                  <a:schemeClr val="bg1"/>
                </a:solidFill>
              </a:rPr>
              <a:t>EMPLOYER</a:t>
            </a:r>
            <a:br>
              <a:rPr lang="en-US" sz="1050" b="1" dirty="0" smtClean="0">
                <a:solidFill>
                  <a:schemeClr val="bg1"/>
                </a:solidFill>
              </a:rPr>
            </a:br>
            <a:r>
              <a:rPr lang="en-US" sz="1050" b="1" dirty="0" smtClean="0">
                <a:solidFill>
                  <a:schemeClr val="bg1"/>
                </a:solidFill>
              </a:rPr>
              <a:t> RESPONSIBILITY</a:t>
            </a:r>
            <a:endParaRPr lang="en-US" sz="1050" b="1" dirty="0">
              <a:solidFill>
                <a:schemeClr val="bg1"/>
              </a:solidFill>
            </a:endParaRPr>
          </a:p>
        </p:txBody>
      </p:sp>
      <p:sp>
        <p:nvSpPr>
          <p:cNvPr id="13" name="Rectangle 12"/>
          <p:cNvSpPr>
            <a:spLocks noChangeArrowheads="1"/>
          </p:cNvSpPr>
          <p:nvPr/>
        </p:nvSpPr>
        <p:spPr bwMode="auto">
          <a:xfrm>
            <a:off x="5180013" y="0"/>
            <a:ext cx="1169987" cy="411163"/>
          </a:xfrm>
          <a:prstGeom prst="rect">
            <a:avLst/>
          </a:prstGeom>
          <a:solidFill>
            <a:schemeClr val="bg1">
              <a:lumMod val="65000"/>
            </a:schemeClr>
          </a:solidFill>
          <a:ln w="9525">
            <a:noFill/>
            <a:miter lim="800000"/>
            <a:headEnd/>
            <a:tailEnd/>
          </a:ln>
          <a:effectLst/>
        </p:spPr>
        <p:txBody>
          <a:bodyPr lIns="45720" rIns="45720" anchor="b"/>
          <a:lstStyle/>
          <a:p>
            <a:pPr algn="ctr">
              <a:defRPr/>
            </a:pPr>
            <a:r>
              <a:rPr lang="en-US" sz="1050" b="1">
                <a:solidFill>
                  <a:schemeClr val="bg1"/>
                </a:solidFill>
              </a:rPr>
              <a:t>ACCESS</a:t>
            </a:r>
          </a:p>
        </p:txBody>
      </p:sp>
      <p:sp>
        <p:nvSpPr>
          <p:cNvPr id="14" name="Rectangle 3"/>
          <p:cNvSpPr>
            <a:spLocks noChangeArrowheads="1"/>
          </p:cNvSpPr>
          <p:nvPr/>
        </p:nvSpPr>
        <p:spPr bwMode="auto">
          <a:xfrm>
            <a:off x="6361113" y="0"/>
            <a:ext cx="1169987" cy="411163"/>
          </a:xfrm>
          <a:prstGeom prst="rect">
            <a:avLst/>
          </a:prstGeom>
          <a:solidFill>
            <a:schemeClr val="bg1">
              <a:lumMod val="65000"/>
            </a:schemeClr>
          </a:solidFill>
          <a:ln w="9525">
            <a:noFill/>
            <a:miter lim="800000"/>
            <a:headEnd/>
            <a:tailEnd/>
          </a:ln>
          <a:effectLst/>
        </p:spPr>
        <p:txBody>
          <a:bodyPr lIns="45720" rIns="45720" anchor="b"/>
          <a:lstStyle/>
          <a:p>
            <a:pPr algn="ctr">
              <a:defRPr/>
            </a:pPr>
            <a:r>
              <a:rPr lang="en-US" sz="1050" b="1">
                <a:solidFill>
                  <a:schemeClr val="bg1"/>
                </a:solidFill>
              </a:rPr>
              <a:t>PUBLIC</a:t>
            </a:r>
            <a:br>
              <a:rPr lang="en-US" sz="1050" b="1">
                <a:solidFill>
                  <a:schemeClr val="bg1"/>
                </a:solidFill>
              </a:rPr>
            </a:br>
            <a:r>
              <a:rPr lang="en-US" sz="1050" b="1">
                <a:solidFill>
                  <a:schemeClr val="bg1"/>
                </a:solidFill>
              </a:rPr>
              <a:t>OPINION</a:t>
            </a:r>
          </a:p>
        </p:txBody>
      </p:sp>
      <p:sp>
        <p:nvSpPr>
          <p:cNvPr id="15" name="Rectangle 14"/>
          <p:cNvSpPr>
            <a:spLocks noChangeArrowheads="1"/>
          </p:cNvSpPr>
          <p:nvPr/>
        </p:nvSpPr>
        <p:spPr bwMode="auto">
          <a:xfrm>
            <a:off x="7543800" y="0"/>
            <a:ext cx="1169988" cy="411163"/>
          </a:xfrm>
          <a:prstGeom prst="rect">
            <a:avLst/>
          </a:prstGeom>
          <a:solidFill>
            <a:schemeClr val="bg1">
              <a:lumMod val="65000"/>
            </a:schemeClr>
          </a:solidFill>
          <a:ln w="9525">
            <a:noFill/>
            <a:miter lim="800000"/>
            <a:headEnd/>
            <a:tailEnd/>
          </a:ln>
          <a:effectLst/>
        </p:spPr>
        <p:txBody>
          <a:bodyPr lIns="45720" rIns="45720" anchor="b"/>
          <a:lstStyle/>
          <a:p>
            <a:pPr algn="ctr">
              <a:defRPr/>
            </a:pPr>
            <a:r>
              <a:rPr lang="en-US" sz="1050" b="1">
                <a:solidFill>
                  <a:schemeClr val="bg1"/>
                </a:solidFill>
              </a:rPr>
              <a:t>CHALLENGES</a:t>
            </a:r>
          </a:p>
        </p:txBody>
      </p:sp>
      <p:sp>
        <p:nvSpPr>
          <p:cNvPr id="16" name="Line 15"/>
          <p:cNvSpPr>
            <a:spLocks noChangeShapeType="1"/>
          </p:cNvSpPr>
          <p:nvPr/>
        </p:nvSpPr>
        <p:spPr bwMode="auto">
          <a:xfrm>
            <a:off x="455613" y="6400800"/>
            <a:ext cx="8229600" cy="0"/>
          </a:xfrm>
          <a:prstGeom prst="line">
            <a:avLst/>
          </a:prstGeom>
          <a:noFill/>
          <a:ln w="38100">
            <a:solidFill>
              <a:srgbClr val="C0C0C0"/>
            </a:solidFill>
            <a:round/>
            <a:headEnd/>
            <a:tailEnd/>
          </a:ln>
          <a:effectLst/>
        </p:spPr>
        <p:txBody>
          <a:bodyPr/>
          <a:lstStyle/>
          <a:p>
            <a:pPr>
              <a:defRPr/>
            </a:pPr>
            <a:endParaRPr lang="en-US"/>
          </a:p>
        </p:txBody>
      </p:sp>
      <p:sp>
        <p:nvSpPr>
          <p:cNvPr id="17" name="Rectangle 6"/>
          <p:cNvSpPr txBox="1">
            <a:spLocks noChangeArrowheads="1"/>
          </p:cNvSpPr>
          <p:nvPr/>
        </p:nvSpPr>
        <p:spPr bwMode="auto">
          <a:xfrm>
            <a:off x="455613" y="6559550"/>
            <a:ext cx="914400"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MARCH 2014</a:t>
            </a:r>
            <a:endParaRPr lang="en-US" sz="900" dirty="0">
              <a:solidFill>
                <a:schemeClr val="accent2">
                  <a:lumMod val="50000"/>
                </a:schemeClr>
              </a:solidFill>
            </a:endParaRPr>
          </a:p>
        </p:txBody>
      </p:sp>
      <p:grpSp>
        <p:nvGrpSpPr>
          <p:cNvPr id="18" name="Group 17"/>
          <p:cNvGrpSpPr/>
          <p:nvPr/>
        </p:nvGrpSpPr>
        <p:grpSpPr>
          <a:xfrm>
            <a:off x="1627188" y="0"/>
            <a:ext cx="5907087" cy="411480"/>
            <a:chOff x="1627188" y="0"/>
            <a:chExt cx="5907087" cy="411480"/>
          </a:xfrm>
        </p:grpSpPr>
        <p:cxnSp>
          <p:nvCxnSpPr>
            <p:cNvPr id="19" name="Straight Connector 18"/>
            <p:cNvCxnSpPr/>
            <p:nvPr userDrawn="1"/>
          </p:nvCxnSpPr>
          <p:spPr>
            <a:xfrm rot="5400000">
              <a:off x="14214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rot="5400000">
              <a:off x="26025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rot="5400000">
              <a:off x="37836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rot="5400000">
              <a:off x="49647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61458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rot="5400000">
              <a:off x="7328535"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smtClean="0">
                <a:ln>
                  <a:noFill/>
                </a:ln>
                <a:solidFill>
                  <a:schemeClr val="tx2"/>
                </a:solidFill>
                <a:effectLst/>
                <a:uLnTx/>
                <a:uFillTx/>
                <a:latin typeface="Calibri" pitchFamily="34" charset="0"/>
                <a:ea typeface="+mn-ea"/>
                <a:cs typeface="Arial" charset="0"/>
              </a:rPr>
              <a:t>BLUE CROSS BLUE SHIELD OF MASSACHUSETTS FOUNDATION</a:t>
            </a:r>
            <a:endParaRPr lang="en-US" sz="900" b="0" spc="0" dirty="0" smtClean="0"/>
          </a:p>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dirty="0">
              <a:ln>
                <a:noFill/>
              </a:ln>
              <a:solidFill>
                <a:schemeClr val="tx2"/>
              </a:solidFill>
              <a:effectLst/>
              <a:uLnTx/>
              <a:uFillTx/>
              <a:latin typeface="Calibri" pitchFamily="34" charset="0"/>
              <a:ea typeface="+mn-ea"/>
              <a:cs typeface="Arial" charset="0"/>
            </a:endParaRPr>
          </a:p>
        </p:txBody>
      </p:sp>
    </p:spTree>
  </p:cSld>
  <p:clrMap bg1="lt1" tx1="dk1" bg2="lt2" tx2="dk2" accent1="accent1" accent2="accent2" accent3="accent3" accent4="accent4" accent5="accent5" accent6="accent6" hlink="hlink" folHlink="folHlink"/>
  <p:sldLayoutIdLst>
    <p:sldLayoutId id="2147483765" r:id="rId1"/>
    <p:sldLayoutId id="2147483764" r:id="rId2"/>
    <p:sldLayoutId id="2147483763" r:id="rId3"/>
    <p:sldLayoutId id="2147483762" r:id="rId4"/>
    <p:sldLayoutId id="2147483761" r:id="rId5"/>
    <p:sldLayoutId id="2147483760" r:id="rId6"/>
    <p:sldLayoutId id="2147483759" r:id="rId7"/>
    <p:sldLayoutId id="2147483758" r:id="rId8"/>
    <p:sldLayoutId id="2147483757" r:id="rId9"/>
    <p:sldLayoutId id="2147483756" r:id="rId10"/>
    <p:sldLayoutId id="2147483755"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37891"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smtClean="0">
                <a:solidFill>
                  <a:schemeClr val="accent2">
                    <a:lumMod val="50000"/>
                  </a:schemeClr>
                </a:solidFill>
              </a:defRPr>
            </a:lvl1pPr>
          </a:lstStyle>
          <a:p>
            <a:pPr>
              <a:defRPr/>
            </a:pPr>
            <a:fld id="{E2BA238C-402A-48F0-9B51-6112BE0F7DEB}" type="slidenum">
              <a:rPr lang="en-US"/>
              <a:pPr>
                <a:defRPr/>
              </a:pPr>
              <a:t>‹#›</a:t>
            </a:fld>
            <a:endParaRPr lang="en-US" dirty="0"/>
          </a:p>
        </p:txBody>
      </p:sp>
      <p:sp>
        <p:nvSpPr>
          <p:cNvPr id="9" name="Line 7"/>
          <p:cNvSpPr>
            <a:spLocks noChangeShapeType="1"/>
          </p:cNvSpPr>
          <p:nvPr/>
        </p:nvSpPr>
        <p:spPr bwMode="auto">
          <a:xfrm>
            <a:off x="455613" y="1711325"/>
            <a:ext cx="8229600" cy="0"/>
          </a:xfrm>
          <a:prstGeom prst="line">
            <a:avLst/>
          </a:prstGeom>
          <a:noFill/>
          <a:ln w="38100">
            <a:solidFill>
              <a:srgbClr val="C0C0C0"/>
            </a:solidFill>
            <a:round/>
            <a:headEnd/>
            <a:tailEnd/>
          </a:ln>
        </p:spPr>
        <p:txBody>
          <a:bodyPr/>
          <a:lstStyle/>
          <a:p>
            <a:pPr>
              <a:defRPr/>
            </a:pPr>
            <a:endParaRPr lang="en-US"/>
          </a:p>
        </p:txBody>
      </p:sp>
      <p:sp>
        <p:nvSpPr>
          <p:cNvPr id="8" name="Rectangle 5"/>
          <p:cNvSpPr>
            <a:spLocks noChangeArrowheads="1"/>
          </p:cNvSpPr>
          <p:nvPr/>
        </p:nvSpPr>
        <p:spPr bwMode="auto">
          <a:xfrm>
            <a:off x="455613" y="0"/>
            <a:ext cx="1169987" cy="411163"/>
          </a:xfrm>
          <a:prstGeom prst="rect">
            <a:avLst/>
          </a:prstGeom>
          <a:solidFill>
            <a:schemeClr val="bg1">
              <a:lumMod val="65000"/>
            </a:schemeClr>
          </a:solidFill>
          <a:ln w="9525">
            <a:noFill/>
            <a:miter lim="800000"/>
            <a:headEnd/>
            <a:tailEnd/>
          </a:ln>
        </p:spPr>
        <p:txBody>
          <a:bodyPr lIns="45720" rIns="45720" anchor="b"/>
          <a:lstStyle/>
          <a:p>
            <a:pPr algn="ctr">
              <a:defRPr/>
            </a:pPr>
            <a:r>
              <a:rPr lang="en-US" sz="1050" b="1" dirty="0">
                <a:solidFill>
                  <a:schemeClr val="bg1"/>
                </a:solidFill>
              </a:rPr>
              <a:t>KEY</a:t>
            </a:r>
            <a:br>
              <a:rPr lang="en-US" sz="1050" b="1" dirty="0">
                <a:solidFill>
                  <a:schemeClr val="bg1"/>
                </a:solidFill>
              </a:rPr>
            </a:br>
            <a:r>
              <a:rPr lang="en-US" sz="1050" b="1" dirty="0">
                <a:solidFill>
                  <a:schemeClr val="bg1"/>
                </a:solidFill>
              </a:rPr>
              <a:t>COMPONENTS</a:t>
            </a:r>
          </a:p>
        </p:txBody>
      </p:sp>
      <p:sp>
        <p:nvSpPr>
          <p:cNvPr id="10" name="Rectangle 3"/>
          <p:cNvSpPr>
            <a:spLocks noChangeArrowheads="1"/>
          </p:cNvSpPr>
          <p:nvPr/>
        </p:nvSpPr>
        <p:spPr bwMode="auto">
          <a:xfrm>
            <a:off x="1636713" y="0"/>
            <a:ext cx="1169987" cy="411163"/>
          </a:xfrm>
          <a:prstGeom prst="rect">
            <a:avLst/>
          </a:prstGeom>
          <a:solidFill>
            <a:schemeClr val="bg1">
              <a:lumMod val="65000"/>
            </a:schemeClr>
          </a:solidFill>
          <a:ln w="9525">
            <a:noFill/>
            <a:miter lim="800000"/>
            <a:headEnd/>
            <a:tailEnd/>
          </a:ln>
        </p:spPr>
        <p:txBody>
          <a:bodyPr lIns="45720" rIns="45720" anchor="b"/>
          <a:lstStyle/>
          <a:p>
            <a:pPr algn="ctr">
              <a:defRPr/>
            </a:pPr>
            <a:r>
              <a:rPr lang="en-US" sz="1050" b="1">
                <a:solidFill>
                  <a:schemeClr val="bg1"/>
                </a:solidFill>
              </a:rPr>
              <a:t>COVERAGE</a:t>
            </a:r>
          </a:p>
        </p:txBody>
      </p:sp>
      <p:sp>
        <p:nvSpPr>
          <p:cNvPr id="11" name="Rectangle 3"/>
          <p:cNvSpPr>
            <a:spLocks noChangeArrowheads="1"/>
          </p:cNvSpPr>
          <p:nvPr/>
        </p:nvSpPr>
        <p:spPr bwMode="auto">
          <a:xfrm>
            <a:off x="2817813" y="0"/>
            <a:ext cx="1169987" cy="411163"/>
          </a:xfrm>
          <a:prstGeom prst="rect">
            <a:avLst/>
          </a:prstGeom>
          <a:solidFill>
            <a:schemeClr val="bg1">
              <a:lumMod val="65000"/>
            </a:schemeClr>
          </a:solidFill>
          <a:ln w="9525">
            <a:noFill/>
            <a:miter lim="800000"/>
            <a:headEnd/>
            <a:tailEnd/>
          </a:ln>
        </p:spPr>
        <p:txBody>
          <a:bodyPr lIns="45720" rIns="45720" anchor="b"/>
          <a:lstStyle/>
          <a:p>
            <a:pPr algn="ctr" rtl="0" fontAlgn="base">
              <a:spcBef>
                <a:spcPct val="0"/>
              </a:spcBef>
              <a:spcAft>
                <a:spcPct val="0"/>
              </a:spcAft>
              <a:defRPr/>
            </a:pPr>
            <a:r>
              <a:rPr lang="en-US" sz="1050" b="1" kern="1200" dirty="0" smtClean="0">
                <a:solidFill>
                  <a:schemeClr val="bg1"/>
                </a:solidFill>
                <a:latin typeface="Calibri" pitchFamily="34" charset="0"/>
                <a:ea typeface="+mn-ea"/>
                <a:cs typeface="Arial" charset="0"/>
              </a:rPr>
              <a:t>INDIVIDUAL RESPONSIBILITY</a:t>
            </a:r>
            <a:endParaRPr lang="en-US" sz="1050" b="1" kern="1200" dirty="0">
              <a:solidFill>
                <a:schemeClr val="bg1"/>
              </a:solidFill>
              <a:latin typeface="Calibri" pitchFamily="34" charset="0"/>
              <a:ea typeface="+mn-ea"/>
              <a:cs typeface="Arial" charset="0"/>
            </a:endParaRPr>
          </a:p>
        </p:txBody>
      </p:sp>
      <p:sp>
        <p:nvSpPr>
          <p:cNvPr id="12" name="Rectangle 3"/>
          <p:cNvSpPr>
            <a:spLocks noChangeArrowheads="1"/>
          </p:cNvSpPr>
          <p:nvPr/>
        </p:nvSpPr>
        <p:spPr bwMode="auto">
          <a:xfrm>
            <a:off x="3998913" y="0"/>
            <a:ext cx="1169987" cy="411163"/>
          </a:xfrm>
          <a:prstGeom prst="rect">
            <a:avLst/>
          </a:prstGeom>
          <a:solidFill>
            <a:schemeClr val="tx2"/>
          </a:solidFill>
          <a:ln w="9525">
            <a:noFill/>
            <a:miter lim="800000"/>
            <a:headEnd/>
            <a:tailEnd/>
          </a:ln>
        </p:spPr>
        <p:txBody>
          <a:bodyPr lIns="45720" rIns="45720" anchor="b"/>
          <a:lstStyle/>
          <a:p>
            <a:pPr algn="ctr" rtl="0" fontAlgn="base">
              <a:spcBef>
                <a:spcPct val="0"/>
              </a:spcBef>
              <a:spcAft>
                <a:spcPct val="0"/>
              </a:spcAft>
              <a:defRPr/>
            </a:pPr>
            <a:r>
              <a:rPr lang="en-US" sz="1050" b="1" kern="1200" dirty="0" smtClean="0">
                <a:solidFill>
                  <a:schemeClr val="bg1"/>
                </a:solidFill>
                <a:latin typeface="Calibri" pitchFamily="34" charset="0"/>
                <a:ea typeface="+mn-ea"/>
                <a:cs typeface="Arial" charset="0"/>
              </a:rPr>
              <a:t>EMPLOYER</a:t>
            </a:r>
            <a:br>
              <a:rPr lang="en-US" sz="1050" b="1" kern="1200" dirty="0" smtClean="0">
                <a:solidFill>
                  <a:schemeClr val="bg1"/>
                </a:solidFill>
                <a:latin typeface="Calibri" pitchFamily="34" charset="0"/>
                <a:ea typeface="+mn-ea"/>
                <a:cs typeface="Arial" charset="0"/>
              </a:rPr>
            </a:br>
            <a:r>
              <a:rPr lang="en-US" sz="1050" b="1" kern="1200" dirty="0" smtClean="0">
                <a:solidFill>
                  <a:schemeClr val="bg1"/>
                </a:solidFill>
                <a:latin typeface="Calibri" pitchFamily="34" charset="0"/>
                <a:ea typeface="+mn-ea"/>
                <a:cs typeface="Arial" charset="0"/>
              </a:rPr>
              <a:t> RESPONSIBILITY</a:t>
            </a:r>
            <a:endParaRPr lang="en-US" sz="1050" b="1" kern="1200" dirty="0">
              <a:solidFill>
                <a:schemeClr val="bg1"/>
              </a:solidFill>
              <a:latin typeface="Calibri" pitchFamily="34" charset="0"/>
              <a:ea typeface="+mn-ea"/>
              <a:cs typeface="Arial" charset="0"/>
            </a:endParaRPr>
          </a:p>
        </p:txBody>
      </p:sp>
      <p:sp>
        <p:nvSpPr>
          <p:cNvPr id="13" name="Rectangle 12"/>
          <p:cNvSpPr>
            <a:spLocks noChangeArrowheads="1"/>
          </p:cNvSpPr>
          <p:nvPr/>
        </p:nvSpPr>
        <p:spPr bwMode="auto">
          <a:xfrm>
            <a:off x="5180013" y="0"/>
            <a:ext cx="1169987" cy="411163"/>
          </a:xfrm>
          <a:prstGeom prst="rect">
            <a:avLst/>
          </a:prstGeom>
          <a:solidFill>
            <a:schemeClr val="bg1">
              <a:lumMod val="65000"/>
            </a:schemeClr>
          </a:solidFill>
          <a:ln w="9525">
            <a:noFill/>
            <a:miter lim="800000"/>
            <a:headEnd/>
            <a:tailEnd/>
          </a:ln>
          <a:effectLst/>
        </p:spPr>
        <p:txBody>
          <a:bodyPr lIns="45720" rIns="45720" anchor="b"/>
          <a:lstStyle/>
          <a:p>
            <a:pPr algn="ctr">
              <a:defRPr/>
            </a:pPr>
            <a:r>
              <a:rPr lang="en-US" sz="1050" b="1">
                <a:solidFill>
                  <a:schemeClr val="bg1"/>
                </a:solidFill>
              </a:rPr>
              <a:t>ACCESS</a:t>
            </a:r>
          </a:p>
        </p:txBody>
      </p:sp>
      <p:sp>
        <p:nvSpPr>
          <p:cNvPr id="14" name="Rectangle 3"/>
          <p:cNvSpPr>
            <a:spLocks noChangeArrowheads="1"/>
          </p:cNvSpPr>
          <p:nvPr/>
        </p:nvSpPr>
        <p:spPr bwMode="auto">
          <a:xfrm>
            <a:off x="6361113" y="0"/>
            <a:ext cx="1169987" cy="411163"/>
          </a:xfrm>
          <a:prstGeom prst="rect">
            <a:avLst/>
          </a:prstGeom>
          <a:solidFill>
            <a:schemeClr val="bg1">
              <a:lumMod val="65000"/>
            </a:schemeClr>
          </a:solidFill>
          <a:ln w="9525">
            <a:noFill/>
            <a:miter lim="800000"/>
            <a:headEnd/>
            <a:tailEnd/>
          </a:ln>
          <a:effectLst/>
        </p:spPr>
        <p:txBody>
          <a:bodyPr lIns="45720" rIns="45720" anchor="b"/>
          <a:lstStyle/>
          <a:p>
            <a:pPr algn="ctr">
              <a:defRPr/>
            </a:pPr>
            <a:r>
              <a:rPr lang="en-US" sz="1050" b="1">
                <a:solidFill>
                  <a:schemeClr val="bg1"/>
                </a:solidFill>
              </a:rPr>
              <a:t>PUBLIC</a:t>
            </a:r>
            <a:br>
              <a:rPr lang="en-US" sz="1050" b="1">
                <a:solidFill>
                  <a:schemeClr val="bg1"/>
                </a:solidFill>
              </a:rPr>
            </a:br>
            <a:r>
              <a:rPr lang="en-US" sz="1050" b="1">
                <a:solidFill>
                  <a:schemeClr val="bg1"/>
                </a:solidFill>
              </a:rPr>
              <a:t>OPINION</a:t>
            </a:r>
          </a:p>
        </p:txBody>
      </p:sp>
      <p:sp>
        <p:nvSpPr>
          <p:cNvPr id="15" name="Rectangle 14"/>
          <p:cNvSpPr>
            <a:spLocks noChangeArrowheads="1"/>
          </p:cNvSpPr>
          <p:nvPr/>
        </p:nvSpPr>
        <p:spPr bwMode="auto">
          <a:xfrm>
            <a:off x="7543800" y="0"/>
            <a:ext cx="1169988" cy="411163"/>
          </a:xfrm>
          <a:prstGeom prst="rect">
            <a:avLst/>
          </a:prstGeom>
          <a:solidFill>
            <a:schemeClr val="bg1">
              <a:lumMod val="65000"/>
            </a:schemeClr>
          </a:solidFill>
          <a:ln w="9525">
            <a:noFill/>
            <a:miter lim="800000"/>
            <a:headEnd/>
            <a:tailEnd/>
          </a:ln>
          <a:effectLst/>
        </p:spPr>
        <p:txBody>
          <a:bodyPr lIns="45720" rIns="45720" anchor="b"/>
          <a:lstStyle/>
          <a:p>
            <a:pPr algn="ctr">
              <a:defRPr/>
            </a:pPr>
            <a:r>
              <a:rPr lang="en-US" sz="1050" b="1">
                <a:solidFill>
                  <a:schemeClr val="bg1"/>
                </a:solidFill>
              </a:rPr>
              <a:t>CHALLENGES</a:t>
            </a:r>
          </a:p>
        </p:txBody>
      </p:sp>
      <p:sp>
        <p:nvSpPr>
          <p:cNvPr id="16" name="Line 15"/>
          <p:cNvSpPr>
            <a:spLocks noChangeShapeType="1"/>
          </p:cNvSpPr>
          <p:nvPr/>
        </p:nvSpPr>
        <p:spPr bwMode="auto">
          <a:xfrm>
            <a:off x="455613" y="6400800"/>
            <a:ext cx="8229600" cy="0"/>
          </a:xfrm>
          <a:prstGeom prst="line">
            <a:avLst/>
          </a:prstGeom>
          <a:noFill/>
          <a:ln w="38100">
            <a:solidFill>
              <a:srgbClr val="C0C0C0"/>
            </a:solidFill>
            <a:round/>
            <a:headEnd/>
            <a:tailEnd/>
          </a:ln>
          <a:effectLst/>
        </p:spPr>
        <p:txBody>
          <a:bodyPr/>
          <a:lstStyle/>
          <a:p>
            <a:pPr>
              <a:defRPr/>
            </a:pPr>
            <a:endParaRPr lang="en-US"/>
          </a:p>
        </p:txBody>
      </p:sp>
      <p:sp>
        <p:nvSpPr>
          <p:cNvPr id="17" name="Rectangle 6"/>
          <p:cNvSpPr txBox="1">
            <a:spLocks noChangeArrowheads="1"/>
          </p:cNvSpPr>
          <p:nvPr/>
        </p:nvSpPr>
        <p:spPr bwMode="auto">
          <a:xfrm>
            <a:off x="455613" y="6559550"/>
            <a:ext cx="914400"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MARCH</a:t>
            </a:r>
            <a:r>
              <a:rPr lang="en-US" sz="900" baseline="0" dirty="0" smtClean="0">
                <a:solidFill>
                  <a:schemeClr val="accent2">
                    <a:lumMod val="50000"/>
                  </a:schemeClr>
                </a:solidFill>
              </a:rPr>
              <a:t> </a:t>
            </a:r>
            <a:r>
              <a:rPr lang="en-US" sz="900" dirty="0" smtClean="0">
                <a:solidFill>
                  <a:schemeClr val="accent2">
                    <a:lumMod val="50000"/>
                  </a:schemeClr>
                </a:solidFill>
              </a:rPr>
              <a:t>2014</a:t>
            </a:r>
            <a:endParaRPr lang="en-US" sz="900" dirty="0">
              <a:solidFill>
                <a:schemeClr val="accent2">
                  <a:lumMod val="50000"/>
                </a:schemeClr>
              </a:solidFill>
            </a:endParaRPr>
          </a:p>
        </p:txBody>
      </p:sp>
      <p:grpSp>
        <p:nvGrpSpPr>
          <p:cNvPr id="18" name="Group 17"/>
          <p:cNvGrpSpPr/>
          <p:nvPr/>
        </p:nvGrpSpPr>
        <p:grpSpPr>
          <a:xfrm>
            <a:off x="1627188" y="0"/>
            <a:ext cx="5907087" cy="411480"/>
            <a:chOff x="1627188" y="0"/>
            <a:chExt cx="5907087" cy="411480"/>
          </a:xfrm>
        </p:grpSpPr>
        <p:cxnSp>
          <p:nvCxnSpPr>
            <p:cNvPr id="19" name="Straight Connector 18"/>
            <p:cNvCxnSpPr/>
            <p:nvPr userDrawn="1"/>
          </p:nvCxnSpPr>
          <p:spPr>
            <a:xfrm rot="5400000">
              <a:off x="14214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rot="5400000">
              <a:off x="26025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rot="5400000">
              <a:off x="37836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rot="5400000">
              <a:off x="49647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61458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rot="5400000">
              <a:off x="7328535"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smtClean="0">
                <a:ln>
                  <a:noFill/>
                </a:ln>
                <a:solidFill>
                  <a:schemeClr val="tx2"/>
                </a:solidFill>
                <a:effectLst/>
                <a:uLnTx/>
                <a:uFillTx/>
                <a:latin typeface="Calibri" pitchFamily="34" charset="0"/>
                <a:ea typeface="+mn-ea"/>
                <a:cs typeface="Arial" charset="0"/>
              </a:rPr>
              <a:t>BLUE CROSS BLUE SHIELD OF MASSACHUSETTS FOUNDATION</a:t>
            </a:r>
            <a:endParaRPr lang="en-US" sz="900" b="0" spc="0" dirty="0" smtClean="0"/>
          </a:p>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dirty="0">
              <a:ln>
                <a:noFill/>
              </a:ln>
              <a:solidFill>
                <a:schemeClr val="tx2"/>
              </a:solidFill>
              <a:effectLst/>
              <a:uLnTx/>
              <a:uFillTx/>
              <a:latin typeface="Calibri" pitchFamily="34" charset="0"/>
              <a:ea typeface="+mn-ea"/>
              <a:cs typeface="Arial" charset="0"/>
            </a:endParaRPr>
          </a:p>
        </p:txBody>
      </p:sp>
    </p:spTree>
  </p:cSld>
  <p:clrMap bg1="lt1" tx1="dk1" bg2="lt2" tx2="dk2" accent1="accent1" accent2="accent2" accent3="accent3" accent4="accent4" accent5="accent5" accent6="accent6" hlink="hlink" folHlink="folHlink"/>
  <p:sldLayoutIdLst>
    <p:sldLayoutId id="2147483776" r:id="rId1"/>
    <p:sldLayoutId id="2147483775" r:id="rId2"/>
    <p:sldLayoutId id="2147483774" r:id="rId3"/>
    <p:sldLayoutId id="2147483773" r:id="rId4"/>
    <p:sldLayoutId id="2147483772" r:id="rId5"/>
    <p:sldLayoutId id="2147483771" r:id="rId6"/>
    <p:sldLayoutId id="2147483770" r:id="rId7"/>
    <p:sldLayoutId id="2147483769" r:id="rId8"/>
    <p:sldLayoutId id="2147483768" r:id="rId9"/>
    <p:sldLayoutId id="2147483767" r:id="rId10"/>
    <p:sldLayoutId id="2147483766"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50179"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smtClean="0">
                <a:solidFill>
                  <a:schemeClr val="accent2">
                    <a:lumMod val="50000"/>
                  </a:schemeClr>
                </a:solidFill>
              </a:defRPr>
            </a:lvl1pPr>
          </a:lstStyle>
          <a:p>
            <a:pPr>
              <a:defRPr/>
            </a:pPr>
            <a:fld id="{70372C8B-6A8D-42D3-8889-E383B865500B}" type="slidenum">
              <a:rPr lang="en-US"/>
              <a:pPr>
                <a:defRPr/>
              </a:pPr>
              <a:t>‹#›</a:t>
            </a:fld>
            <a:endParaRPr lang="en-US" dirty="0"/>
          </a:p>
        </p:txBody>
      </p:sp>
      <p:sp>
        <p:nvSpPr>
          <p:cNvPr id="9" name="Line 7"/>
          <p:cNvSpPr>
            <a:spLocks noChangeShapeType="1"/>
          </p:cNvSpPr>
          <p:nvPr/>
        </p:nvSpPr>
        <p:spPr bwMode="auto">
          <a:xfrm>
            <a:off x="455613" y="1711325"/>
            <a:ext cx="8229600" cy="0"/>
          </a:xfrm>
          <a:prstGeom prst="line">
            <a:avLst/>
          </a:prstGeom>
          <a:noFill/>
          <a:ln w="38100">
            <a:solidFill>
              <a:srgbClr val="C0C0C0"/>
            </a:solidFill>
            <a:round/>
            <a:headEnd/>
            <a:tailEnd/>
          </a:ln>
        </p:spPr>
        <p:txBody>
          <a:bodyPr/>
          <a:lstStyle/>
          <a:p>
            <a:pPr>
              <a:defRPr/>
            </a:pPr>
            <a:endParaRPr lang="en-US"/>
          </a:p>
        </p:txBody>
      </p:sp>
      <p:sp>
        <p:nvSpPr>
          <p:cNvPr id="8" name="Rectangle 5"/>
          <p:cNvSpPr>
            <a:spLocks noChangeArrowheads="1"/>
          </p:cNvSpPr>
          <p:nvPr/>
        </p:nvSpPr>
        <p:spPr bwMode="auto">
          <a:xfrm>
            <a:off x="455613" y="0"/>
            <a:ext cx="1169987" cy="411163"/>
          </a:xfrm>
          <a:prstGeom prst="rect">
            <a:avLst/>
          </a:prstGeom>
          <a:solidFill>
            <a:schemeClr val="bg1">
              <a:lumMod val="65000"/>
            </a:schemeClr>
          </a:solidFill>
          <a:ln w="9525">
            <a:noFill/>
            <a:miter lim="800000"/>
            <a:headEnd/>
            <a:tailEnd/>
          </a:ln>
        </p:spPr>
        <p:txBody>
          <a:bodyPr lIns="45720" rIns="45720" anchor="b"/>
          <a:lstStyle/>
          <a:p>
            <a:pPr algn="ctr">
              <a:defRPr/>
            </a:pPr>
            <a:r>
              <a:rPr lang="en-US" sz="1050" b="1" dirty="0">
                <a:solidFill>
                  <a:schemeClr val="bg1"/>
                </a:solidFill>
              </a:rPr>
              <a:t>KEY</a:t>
            </a:r>
            <a:br>
              <a:rPr lang="en-US" sz="1050" b="1" dirty="0">
                <a:solidFill>
                  <a:schemeClr val="bg1"/>
                </a:solidFill>
              </a:rPr>
            </a:br>
            <a:r>
              <a:rPr lang="en-US" sz="1050" b="1" dirty="0">
                <a:solidFill>
                  <a:schemeClr val="bg1"/>
                </a:solidFill>
              </a:rPr>
              <a:t>COMPONENTS</a:t>
            </a:r>
          </a:p>
        </p:txBody>
      </p:sp>
      <p:sp>
        <p:nvSpPr>
          <p:cNvPr id="10" name="Rectangle 3"/>
          <p:cNvSpPr>
            <a:spLocks noChangeArrowheads="1"/>
          </p:cNvSpPr>
          <p:nvPr/>
        </p:nvSpPr>
        <p:spPr bwMode="auto">
          <a:xfrm>
            <a:off x="1636713" y="0"/>
            <a:ext cx="1169987" cy="411163"/>
          </a:xfrm>
          <a:prstGeom prst="rect">
            <a:avLst/>
          </a:prstGeom>
          <a:solidFill>
            <a:schemeClr val="bg1">
              <a:lumMod val="65000"/>
            </a:schemeClr>
          </a:solidFill>
          <a:ln w="9525">
            <a:noFill/>
            <a:miter lim="800000"/>
            <a:headEnd/>
            <a:tailEnd/>
          </a:ln>
        </p:spPr>
        <p:txBody>
          <a:bodyPr lIns="45720" rIns="45720" anchor="b"/>
          <a:lstStyle/>
          <a:p>
            <a:pPr algn="ctr">
              <a:defRPr/>
            </a:pPr>
            <a:r>
              <a:rPr lang="en-US" sz="1050" b="1">
                <a:solidFill>
                  <a:schemeClr val="bg1"/>
                </a:solidFill>
              </a:rPr>
              <a:t>COVERAGE</a:t>
            </a:r>
          </a:p>
        </p:txBody>
      </p:sp>
      <p:sp>
        <p:nvSpPr>
          <p:cNvPr id="11" name="Rectangle 3"/>
          <p:cNvSpPr>
            <a:spLocks noChangeArrowheads="1"/>
          </p:cNvSpPr>
          <p:nvPr/>
        </p:nvSpPr>
        <p:spPr bwMode="auto">
          <a:xfrm>
            <a:off x="2817813" y="0"/>
            <a:ext cx="1169987" cy="411163"/>
          </a:xfrm>
          <a:prstGeom prst="rect">
            <a:avLst/>
          </a:prstGeom>
          <a:solidFill>
            <a:schemeClr val="tx2"/>
          </a:solidFill>
          <a:ln w="9525">
            <a:noFill/>
            <a:miter lim="800000"/>
            <a:headEnd/>
            <a:tailEnd/>
          </a:ln>
        </p:spPr>
        <p:txBody>
          <a:bodyPr lIns="45720" rIns="45720" anchor="b"/>
          <a:lstStyle/>
          <a:p>
            <a:pPr algn="ctr" rtl="0" fontAlgn="base">
              <a:spcBef>
                <a:spcPct val="0"/>
              </a:spcBef>
              <a:spcAft>
                <a:spcPct val="0"/>
              </a:spcAft>
              <a:defRPr/>
            </a:pPr>
            <a:r>
              <a:rPr lang="en-US" sz="1050" b="1" kern="1200" dirty="0" smtClean="0">
                <a:solidFill>
                  <a:schemeClr val="bg1"/>
                </a:solidFill>
                <a:latin typeface="Calibri" pitchFamily="34" charset="0"/>
                <a:ea typeface="+mn-ea"/>
                <a:cs typeface="Arial" charset="0"/>
              </a:rPr>
              <a:t>INDIVIDUAL </a:t>
            </a:r>
            <a:br>
              <a:rPr lang="en-US" sz="1050" b="1" kern="1200" dirty="0" smtClean="0">
                <a:solidFill>
                  <a:schemeClr val="bg1"/>
                </a:solidFill>
                <a:latin typeface="Calibri" pitchFamily="34" charset="0"/>
                <a:ea typeface="+mn-ea"/>
                <a:cs typeface="Arial" charset="0"/>
              </a:rPr>
            </a:br>
            <a:r>
              <a:rPr lang="en-US" sz="1050" b="1" kern="1200" dirty="0" smtClean="0">
                <a:solidFill>
                  <a:schemeClr val="bg1"/>
                </a:solidFill>
                <a:latin typeface="Calibri" pitchFamily="34" charset="0"/>
                <a:ea typeface="+mn-ea"/>
                <a:cs typeface="Arial" charset="0"/>
              </a:rPr>
              <a:t> RESPONSIBILITY</a:t>
            </a:r>
            <a:endParaRPr lang="en-US" sz="1050" b="1" kern="1200" dirty="0">
              <a:solidFill>
                <a:schemeClr val="bg1"/>
              </a:solidFill>
              <a:latin typeface="Calibri" pitchFamily="34" charset="0"/>
              <a:ea typeface="+mn-ea"/>
              <a:cs typeface="Arial" charset="0"/>
            </a:endParaRPr>
          </a:p>
        </p:txBody>
      </p:sp>
      <p:sp>
        <p:nvSpPr>
          <p:cNvPr id="12" name="Rectangle 3"/>
          <p:cNvSpPr>
            <a:spLocks noChangeArrowheads="1"/>
          </p:cNvSpPr>
          <p:nvPr/>
        </p:nvSpPr>
        <p:spPr bwMode="auto">
          <a:xfrm>
            <a:off x="3998913" y="0"/>
            <a:ext cx="1169987" cy="411163"/>
          </a:xfrm>
          <a:prstGeom prst="rect">
            <a:avLst/>
          </a:prstGeom>
          <a:solidFill>
            <a:schemeClr val="bg1">
              <a:lumMod val="65000"/>
            </a:schemeClr>
          </a:solidFill>
          <a:ln w="9525">
            <a:noFill/>
            <a:miter lim="800000"/>
            <a:headEnd/>
            <a:tailEnd/>
          </a:ln>
        </p:spPr>
        <p:txBody>
          <a:bodyPr lIns="45720" rIns="45720" anchor="b"/>
          <a:lstStyle/>
          <a:p>
            <a:pPr algn="ctr" rtl="0" fontAlgn="base">
              <a:spcBef>
                <a:spcPct val="0"/>
              </a:spcBef>
              <a:spcAft>
                <a:spcPct val="0"/>
              </a:spcAft>
              <a:defRPr/>
            </a:pPr>
            <a:r>
              <a:rPr lang="en-US" sz="1050" b="1" kern="1200" dirty="0" smtClean="0">
                <a:solidFill>
                  <a:schemeClr val="bg1"/>
                </a:solidFill>
                <a:latin typeface="Calibri" pitchFamily="34" charset="0"/>
                <a:ea typeface="+mn-ea"/>
                <a:cs typeface="Arial" charset="0"/>
              </a:rPr>
              <a:t>EMPLOYER RESPONSIBILITY</a:t>
            </a:r>
            <a:endParaRPr lang="en-US" sz="1050" b="1" kern="1200" dirty="0">
              <a:solidFill>
                <a:schemeClr val="bg1"/>
              </a:solidFill>
              <a:latin typeface="Calibri" pitchFamily="34" charset="0"/>
              <a:ea typeface="+mn-ea"/>
              <a:cs typeface="Arial" charset="0"/>
            </a:endParaRPr>
          </a:p>
        </p:txBody>
      </p:sp>
      <p:sp>
        <p:nvSpPr>
          <p:cNvPr id="13" name="Rectangle 12"/>
          <p:cNvSpPr>
            <a:spLocks noChangeArrowheads="1"/>
          </p:cNvSpPr>
          <p:nvPr/>
        </p:nvSpPr>
        <p:spPr bwMode="auto">
          <a:xfrm>
            <a:off x="5180013" y="0"/>
            <a:ext cx="1169987" cy="411163"/>
          </a:xfrm>
          <a:prstGeom prst="rect">
            <a:avLst/>
          </a:prstGeom>
          <a:solidFill>
            <a:schemeClr val="bg1">
              <a:lumMod val="65000"/>
            </a:schemeClr>
          </a:solidFill>
          <a:ln w="9525">
            <a:noFill/>
            <a:miter lim="800000"/>
            <a:headEnd/>
            <a:tailEnd/>
          </a:ln>
          <a:effectLst/>
        </p:spPr>
        <p:txBody>
          <a:bodyPr lIns="45720" rIns="45720" anchor="b"/>
          <a:lstStyle/>
          <a:p>
            <a:pPr algn="ctr">
              <a:defRPr/>
            </a:pPr>
            <a:r>
              <a:rPr lang="en-US" sz="1050" b="1">
                <a:solidFill>
                  <a:schemeClr val="bg1"/>
                </a:solidFill>
              </a:rPr>
              <a:t>ACCESS</a:t>
            </a:r>
          </a:p>
        </p:txBody>
      </p:sp>
      <p:sp>
        <p:nvSpPr>
          <p:cNvPr id="14" name="Rectangle 3"/>
          <p:cNvSpPr>
            <a:spLocks noChangeArrowheads="1"/>
          </p:cNvSpPr>
          <p:nvPr/>
        </p:nvSpPr>
        <p:spPr bwMode="auto">
          <a:xfrm>
            <a:off x="6361113" y="0"/>
            <a:ext cx="1169987" cy="411163"/>
          </a:xfrm>
          <a:prstGeom prst="rect">
            <a:avLst/>
          </a:prstGeom>
          <a:solidFill>
            <a:schemeClr val="bg1">
              <a:lumMod val="65000"/>
            </a:schemeClr>
          </a:solidFill>
          <a:ln w="9525">
            <a:noFill/>
            <a:miter lim="800000"/>
            <a:headEnd/>
            <a:tailEnd/>
          </a:ln>
          <a:effectLst/>
        </p:spPr>
        <p:txBody>
          <a:bodyPr lIns="45720" rIns="45720" anchor="b"/>
          <a:lstStyle/>
          <a:p>
            <a:pPr algn="ctr">
              <a:defRPr/>
            </a:pPr>
            <a:r>
              <a:rPr lang="en-US" sz="1050" b="1">
                <a:solidFill>
                  <a:schemeClr val="bg1"/>
                </a:solidFill>
              </a:rPr>
              <a:t>PUBLIC</a:t>
            </a:r>
            <a:br>
              <a:rPr lang="en-US" sz="1050" b="1">
                <a:solidFill>
                  <a:schemeClr val="bg1"/>
                </a:solidFill>
              </a:rPr>
            </a:br>
            <a:r>
              <a:rPr lang="en-US" sz="1050" b="1">
                <a:solidFill>
                  <a:schemeClr val="bg1"/>
                </a:solidFill>
              </a:rPr>
              <a:t>OPINION</a:t>
            </a:r>
          </a:p>
        </p:txBody>
      </p:sp>
      <p:sp>
        <p:nvSpPr>
          <p:cNvPr id="15" name="Rectangle 14"/>
          <p:cNvSpPr>
            <a:spLocks noChangeArrowheads="1"/>
          </p:cNvSpPr>
          <p:nvPr/>
        </p:nvSpPr>
        <p:spPr bwMode="auto">
          <a:xfrm>
            <a:off x="7543800" y="0"/>
            <a:ext cx="1169988" cy="411163"/>
          </a:xfrm>
          <a:prstGeom prst="rect">
            <a:avLst/>
          </a:prstGeom>
          <a:solidFill>
            <a:schemeClr val="bg1">
              <a:lumMod val="65000"/>
            </a:schemeClr>
          </a:solidFill>
          <a:ln w="9525">
            <a:noFill/>
            <a:miter lim="800000"/>
            <a:headEnd/>
            <a:tailEnd/>
          </a:ln>
          <a:effectLst/>
        </p:spPr>
        <p:txBody>
          <a:bodyPr lIns="45720" rIns="45720" anchor="b"/>
          <a:lstStyle/>
          <a:p>
            <a:pPr algn="ctr">
              <a:defRPr/>
            </a:pPr>
            <a:r>
              <a:rPr lang="en-US" sz="1050" b="1">
                <a:solidFill>
                  <a:schemeClr val="bg1"/>
                </a:solidFill>
              </a:rPr>
              <a:t>CHALLENGES</a:t>
            </a:r>
          </a:p>
        </p:txBody>
      </p:sp>
      <p:sp>
        <p:nvSpPr>
          <p:cNvPr id="16" name="Line 15"/>
          <p:cNvSpPr>
            <a:spLocks noChangeShapeType="1"/>
          </p:cNvSpPr>
          <p:nvPr/>
        </p:nvSpPr>
        <p:spPr bwMode="auto">
          <a:xfrm>
            <a:off x="455613" y="6400800"/>
            <a:ext cx="8229600" cy="0"/>
          </a:xfrm>
          <a:prstGeom prst="line">
            <a:avLst/>
          </a:prstGeom>
          <a:noFill/>
          <a:ln w="38100">
            <a:solidFill>
              <a:srgbClr val="C0C0C0"/>
            </a:solidFill>
            <a:round/>
            <a:headEnd/>
            <a:tailEnd/>
          </a:ln>
          <a:effectLst/>
        </p:spPr>
        <p:txBody>
          <a:bodyPr/>
          <a:lstStyle/>
          <a:p>
            <a:pPr>
              <a:defRPr/>
            </a:pPr>
            <a:endParaRPr lang="en-US"/>
          </a:p>
        </p:txBody>
      </p:sp>
      <p:sp>
        <p:nvSpPr>
          <p:cNvPr id="17" name="Rectangle 6"/>
          <p:cNvSpPr txBox="1">
            <a:spLocks noChangeArrowheads="1"/>
          </p:cNvSpPr>
          <p:nvPr/>
        </p:nvSpPr>
        <p:spPr bwMode="auto">
          <a:xfrm>
            <a:off x="455613" y="6559550"/>
            <a:ext cx="914400"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MARCH 2014</a:t>
            </a:r>
            <a:endParaRPr lang="en-US" sz="900" dirty="0">
              <a:solidFill>
                <a:schemeClr val="accent2">
                  <a:lumMod val="50000"/>
                </a:schemeClr>
              </a:solidFill>
            </a:endParaRPr>
          </a:p>
        </p:txBody>
      </p:sp>
      <p:grpSp>
        <p:nvGrpSpPr>
          <p:cNvPr id="18" name="Group 17"/>
          <p:cNvGrpSpPr/>
          <p:nvPr/>
        </p:nvGrpSpPr>
        <p:grpSpPr>
          <a:xfrm>
            <a:off x="1627188" y="0"/>
            <a:ext cx="5907087" cy="411480"/>
            <a:chOff x="1627188" y="0"/>
            <a:chExt cx="5907087" cy="411480"/>
          </a:xfrm>
        </p:grpSpPr>
        <p:cxnSp>
          <p:nvCxnSpPr>
            <p:cNvPr id="19" name="Straight Connector 18"/>
            <p:cNvCxnSpPr/>
            <p:nvPr userDrawn="1"/>
          </p:nvCxnSpPr>
          <p:spPr>
            <a:xfrm rot="5400000">
              <a:off x="14214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rot="5400000">
              <a:off x="26025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rot="5400000">
              <a:off x="37836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rot="5400000">
              <a:off x="49647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61458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rot="5400000">
              <a:off x="7328535"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smtClean="0">
                <a:ln>
                  <a:noFill/>
                </a:ln>
                <a:solidFill>
                  <a:schemeClr val="tx2"/>
                </a:solidFill>
                <a:effectLst/>
                <a:uLnTx/>
                <a:uFillTx/>
                <a:latin typeface="Calibri" pitchFamily="34" charset="0"/>
                <a:ea typeface="+mn-ea"/>
                <a:cs typeface="Arial" charset="0"/>
              </a:rPr>
              <a:t>BLUE CROSS BLUE SHIELD OF MASSACHUSETTS FOUNDATION</a:t>
            </a:r>
            <a:endParaRPr lang="en-US" sz="900" b="0" spc="0" dirty="0" smtClean="0"/>
          </a:p>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dirty="0">
              <a:ln>
                <a:noFill/>
              </a:ln>
              <a:solidFill>
                <a:schemeClr val="tx2"/>
              </a:solidFill>
              <a:effectLst/>
              <a:uLnTx/>
              <a:uFillTx/>
              <a:latin typeface="Calibri" pitchFamily="34" charset="0"/>
              <a:ea typeface="+mn-ea"/>
              <a:cs typeface="Arial" charset="0"/>
            </a:endParaRPr>
          </a:p>
        </p:txBody>
      </p:sp>
    </p:spTree>
  </p:cSld>
  <p:clrMap bg1="lt1" tx1="dk1" bg2="lt2" tx2="dk2" accent1="accent1" accent2="accent2" accent3="accent3" accent4="accent4" accent5="accent5" accent6="accent6" hlink="hlink" folHlink="folHlink"/>
  <p:sldLayoutIdLst>
    <p:sldLayoutId id="2147483787" r:id="rId1"/>
    <p:sldLayoutId id="2147483786" r:id="rId2"/>
    <p:sldLayoutId id="2147483785" r:id="rId3"/>
    <p:sldLayoutId id="2147483784" r:id="rId4"/>
    <p:sldLayoutId id="2147483783" r:id="rId5"/>
    <p:sldLayoutId id="2147483782" r:id="rId6"/>
    <p:sldLayoutId id="2147483781" r:id="rId7"/>
    <p:sldLayoutId id="2147483780" r:id="rId8"/>
    <p:sldLayoutId id="2147483779" r:id="rId9"/>
    <p:sldLayoutId id="2147483778" r:id="rId10"/>
    <p:sldLayoutId id="2147483777"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62467"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smtClean="0">
                <a:solidFill>
                  <a:schemeClr val="accent2">
                    <a:lumMod val="50000"/>
                  </a:schemeClr>
                </a:solidFill>
              </a:defRPr>
            </a:lvl1pPr>
          </a:lstStyle>
          <a:p>
            <a:pPr>
              <a:defRPr/>
            </a:pPr>
            <a:fld id="{C1794EE3-8E80-47B6-B947-7FCDFFFF2FB8}" type="slidenum">
              <a:rPr lang="en-US"/>
              <a:pPr>
                <a:defRPr/>
              </a:pPr>
              <a:t>‹#›</a:t>
            </a:fld>
            <a:endParaRPr lang="en-US" dirty="0"/>
          </a:p>
        </p:txBody>
      </p:sp>
      <p:sp>
        <p:nvSpPr>
          <p:cNvPr id="9" name="Line 7"/>
          <p:cNvSpPr>
            <a:spLocks noChangeShapeType="1"/>
          </p:cNvSpPr>
          <p:nvPr/>
        </p:nvSpPr>
        <p:spPr bwMode="auto">
          <a:xfrm>
            <a:off x="455613" y="1711325"/>
            <a:ext cx="8229600" cy="0"/>
          </a:xfrm>
          <a:prstGeom prst="line">
            <a:avLst/>
          </a:prstGeom>
          <a:noFill/>
          <a:ln w="38100">
            <a:solidFill>
              <a:srgbClr val="C0C0C0"/>
            </a:solidFill>
            <a:round/>
            <a:headEnd/>
            <a:tailEnd/>
          </a:ln>
        </p:spPr>
        <p:txBody>
          <a:bodyPr/>
          <a:lstStyle/>
          <a:p>
            <a:pPr>
              <a:defRPr/>
            </a:pPr>
            <a:endParaRPr lang="en-US"/>
          </a:p>
        </p:txBody>
      </p:sp>
      <p:sp>
        <p:nvSpPr>
          <p:cNvPr id="8" name="Rectangle 5"/>
          <p:cNvSpPr>
            <a:spLocks noChangeArrowheads="1"/>
          </p:cNvSpPr>
          <p:nvPr/>
        </p:nvSpPr>
        <p:spPr bwMode="auto">
          <a:xfrm>
            <a:off x="455613" y="0"/>
            <a:ext cx="1169987" cy="411163"/>
          </a:xfrm>
          <a:prstGeom prst="rect">
            <a:avLst/>
          </a:prstGeom>
          <a:solidFill>
            <a:schemeClr val="bg1">
              <a:lumMod val="65000"/>
            </a:schemeClr>
          </a:solidFill>
          <a:ln w="9525">
            <a:noFill/>
            <a:miter lim="800000"/>
            <a:headEnd/>
            <a:tailEnd/>
          </a:ln>
        </p:spPr>
        <p:txBody>
          <a:bodyPr lIns="45720" rIns="45720" anchor="b"/>
          <a:lstStyle/>
          <a:p>
            <a:pPr algn="ctr">
              <a:defRPr/>
            </a:pPr>
            <a:r>
              <a:rPr lang="en-US" sz="1050" b="1" dirty="0">
                <a:solidFill>
                  <a:schemeClr val="bg1"/>
                </a:solidFill>
              </a:rPr>
              <a:t>KEY</a:t>
            </a:r>
            <a:br>
              <a:rPr lang="en-US" sz="1050" b="1" dirty="0">
                <a:solidFill>
                  <a:schemeClr val="bg1"/>
                </a:solidFill>
              </a:rPr>
            </a:br>
            <a:r>
              <a:rPr lang="en-US" sz="1050" b="1" dirty="0">
                <a:solidFill>
                  <a:schemeClr val="bg1"/>
                </a:solidFill>
              </a:rPr>
              <a:t>COMPONENTS</a:t>
            </a:r>
          </a:p>
        </p:txBody>
      </p:sp>
      <p:sp>
        <p:nvSpPr>
          <p:cNvPr id="10" name="Rectangle 3"/>
          <p:cNvSpPr>
            <a:spLocks noChangeArrowheads="1"/>
          </p:cNvSpPr>
          <p:nvPr/>
        </p:nvSpPr>
        <p:spPr bwMode="auto">
          <a:xfrm>
            <a:off x="1636713" y="0"/>
            <a:ext cx="1169987" cy="411163"/>
          </a:xfrm>
          <a:prstGeom prst="rect">
            <a:avLst/>
          </a:prstGeom>
          <a:solidFill>
            <a:schemeClr val="bg1">
              <a:lumMod val="65000"/>
            </a:schemeClr>
          </a:solidFill>
          <a:ln w="9525">
            <a:noFill/>
            <a:miter lim="800000"/>
            <a:headEnd/>
            <a:tailEnd/>
          </a:ln>
        </p:spPr>
        <p:txBody>
          <a:bodyPr lIns="45720" rIns="45720" anchor="b"/>
          <a:lstStyle/>
          <a:p>
            <a:pPr algn="ctr">
              <a:defRPr/>
            </a:pPr>
            <a:r>
              <a:rPr lang="en-US" sz="1050" b="1">
                <a:solidFill>
                  <a:schemeClr val="bg1"/>
                </a:solidFill>
              </a:rPr>
              <a:t>COVERAGE</a:t>
            </a:r>
          </a:p>
        </p:txBody>
      </p:sp>
      <p:sp>
        <p:nvSpPr>
          <p:cNvPr id="11" name="Rectangle 3"/>
          <p:cNvSpPr>
            <a:spLocks noChangeArrowheads="1"/>
          </p:cNvSpPr>
          <p:nvPr/>
        </p:nvSpPr>
        <p:spPr bwMode="auto">
          <a:xfrm>
            <a:off x="2817813" y="0"/>
            <a:ext cx="1169987" cy="411163"/>
          </a:xfrm>
          <a:prstGeom prst="rect">
            <a:avLst/>
          </a:prstGeom>
          <a:solidFill>
            <a:schemeClr val="bg1">
              <a:lumMod val="65000"/>
            </a:schemeClr>
          </a:solidFill>
          <a:ln w="9525">
            <a:noFill/>
            <a:miter lim="800000"/>
            <a:headEnd/>
            <a:tailEnd/>
          </a:ln>
        </p:spPr>
        <p:txBody>
          <a:bodyPr lIns="45720" rIns="45720" anchor="b"/>
          <a:lstStyle/>
          <a:p>
            <a:pPr algn="ctr">
              <a:defRPr/>
            </a:pPr>
            <a:r>
              <a:rPr lang="en-US" sz="1050" b="1" dirty="0" smtClean="0">
                <a:solidFill>
                  <a:schemeClr val="bg1"/>
                </a:solidFill>
              </a:rPr>
              <a:t>INDIVIDUAL </a:t>
            </a:r>
            <a:br>
              <a:rPr lang="en-US" sz="1050" b="1" dirty="0" smtClean="0">
                <a:solidFill>
                  <a:schemeClr val="bg1"/>
                </a:solidFill>
              </a:rPr>
            </a:br>
            <a:r>
              <a:rPr lang="en-US" sz="1050" b="1" dirty="0" smtClean="0">
                <a:solidFill>
                  <a:schemeClr val="bg1"/>
                </a:solidFill>
              </a:rPr>
              <a:t> RESPONSIBILITY</a:t>
            </a:r>
            <a:endParaRPr lang="en-US" sz="1050" b="1" dirty="0">
              <a:solidFill>
                <a:schemeClr val="bg1"/>
              </a:solidFill>
            </a:endParaRPr>
          </a:p>
        </p:txBody>
      </p:sp>
      <p:sp>
        <p:nvSpPr>
          <p:cNvPr id="12" name="Rectangle 3"/>
          <p:cNvSpPr>
            <a:spLocks noChangeArrowheads="1"/>
          </p:cNvSpPr>
          <p:nvPr/>
        </p:nvSpPr>
        <p:spPr bwMode="auto">
          <a:xfrm>
            <a:off x="3998913" y="0"/>
            <a:ext cx="1169987" cy="411163"/>
          </a:xfrm>
          <a:prstGeom prst="rect">
            <a:avLst/>
          </a:prstGeom>
          <a:solidFill>
            <a:schemeClr val="bg1">
              <a:lumMod val="65000"/>
            </a:schemeClr>
          </a:solidFill>
          <a:ln w="9525">
            <a:noFill/>
            <a:miter lim="800000"/>
            <a:headEnd/>
            <a:tailEnd/>
          </a:ln>
        </p:spPr>
        <p:txBody>
          <a:bodyPr lIns="45720" rIns="45720" anchor="b"/>
          <a:lstStyle/>
          <a:p>
            <a:pPr algn="ctr">
              <a:defRPr/>
            </a:pPr>
            <a:r>
              <a:rPr lang="en-US" sz="1050" b="1" dirty="0" smtClean="0">
                <a:solidFill>
                  <a:schemeClr val="bg1"/>
                </a:solidFill>
              </a:rPr>
              <a:t>EMPLOYER RESPONSIBILITY</a:t>
            </a:r>
            <a:endParaRPr lang="en-US" sz="1050" b="1" dirty="0">
              <a:solidFill>
                <a:schemeClr val="bg1"/>
              </a:solidFill>
            </a:endParaRPr>
          </a:p>
        </p:txBody>
      </p:sp>
      <p:sp>
        <p:nvSpPr>
          <p:cNvPr id="13" name="Rectangle 12"/>
          <p:cNvSpPr>
            <a:spLocks noChangeArrowheads="1"/>
          </p:cNvSpPr>
          <p:nvPr/>
        </p:nvSpPr>
        <p:spPr bwMode="auto">
          <a:xfrm>
            <a:off x="5180013" y="0"/>
            <a:ext cx="1169987" cy="411163"/>
          </a:xfrm>
          <a:prstGeom prst="rect">
            <a:avLst/>
          </a:prstGeom>
          <a:solidFill>
            <a:schemeClr val="tx2"/>
          </a:solidFill>
          <a:ln w="9525">
            <a:noFill/>
            <a:miter lim="800000"/>
            <a:headEnd/>
            <a:tailEnd/>
          </a:ln>
          <a:effectLst/>
        </p:spPr>
        <p:txBody>
          <a:bodyPr lIns="45720" rIns="45720" anchor="b"/>
          <a:lstStyle/>
          <a:p>
            <a:pPr algn="ctr">
              <a:defRPr/>
            </a:pPr>
            <a:r>
              <a:rPr lang="en-US" sz="1050" b="1">
                <a:solidFill>
                  <a:schemeClr val="bg1"/>
                </a:solidFill>
              </a:rPr>
              <a:t>ACCESS</a:t>
            </a:r>
          </a:p>
        </p:txBody>
      </p:sp>
      <p:sp>
        <p:nvSpPr>
          <p:cNvPr id="14" name="Rectangle 3"/>
          <p:cNvSpPr>
            <a:spLocks noChangeArrowheads="1"/>
          </p:cNvSpPr>
          <p:nvPr/>
        </p:nvSpPr>
        <p:spPr bwMode="auto">
          <a:xfrm>
            <a:off x="6361113" y="0"/>
            <a:ext cx="1169987" cy="411163"/>
          </a:xfrm>
          <a:prstGeom prst="rect">
            <a:avLst/>
          </a:prstGeom>
          <a:solidFill>
            <a:schemeClr val="bg1">
              <a:lumMod val="65000"/>
            </a:schemeClr>
          </a:solidFill>
          <a:ln w="9525">
            <a:noFill/>
            <a:miter lim="800000"/>
            <a:headEnd/>
            <a:tailEnd/>
          </a:ln>
          <a:effectLst/>
        </p:spPr>
        <p:txBody>
          <a:bodyPr lIns="45720" rIns="45720" anchor="b"/>
          <a:lstStyle/>
          <a:p>
            <a:pPr algn="ctr">
              <a:defRPr/>
            </a:pPr>
            <a:r>
              <a:rPr lang="en-US" sz="1050" b="1">
                <a:solidFill>
                  <a:schemeClr val="bg1"/>
                </a:solidFill>
              </a:rPr>
              <a:t>PUBLIC</a:t>
            </a:r>
            <a:br>
              <a:rPr lang="en-US" sz="1050" b="1">
                <a:solidFill>
                  <a:schemeClr val="bg1"/>
                </a:solidFill>
              </a:rPr>
            </a:br>
            <a:r>
              <a:rPr lang="en-US" sz="1050" b="1">
                <a:solidFill>
                  <a:schemeClr val="bg1"/>
                </a:solidFill>
              </a:rPr>
              <a:t>OPINION</a:t>
            </a:r>
          </a:p>
        </p:txBody>
      </p:sp>
      <p:sp>
        <p:nvSpPr>
          <p:cNvPr id="15" name="Rectangle 14"/>
          <p:cNvSpPr>
            <a:spLocks noChangeArrowheads="1"/>
          </p:cNvSpPr>
          <p:nvPr/>
        </p:nvSpPr>
        <p:spPr bwMode="auto">
          <a:xfrm>
            <a:off x="7543800" y="0"/>
            <a:ext cx="1169988" cy="411163"/>
          </a:xfrm>
          <a:prstGeom prst="rect">
            <a:avLst/>
          </a:prstGeom>
          <a:solidFill>
            <a:schemeClr val="bg1">
              <a:lumMod val="65000"/>
            </a:schemeClr>
          </a:solidFill>
          <a:ln w="9525">
            <a:noFill/>
            <a:miter lim="800000"/>
            <a:headEnd/>
            <a:tailEnd/>
          </a:ln>
          <a:effectLst/>
        </p:spPr>
        <p:txBody>
          <a:bodyPr lIns="45720" rIns="45720" anchor="b"/>
          <a:lstStyle/>
          <a:p>
            <a:pPr algn="ctr">
              <a:defRPr/>
            </a:pPr>
            <a:r>
              <a:rPr lang="en-US" sz="1050" b="1">
                <a:solidFill>
                  <a:schemeClr val="bg1"/>
                </a:solidFill>
              </a:rPr>
              <a:t>CHALLENGES</a:t>
            </a:r>
          </a:p>
        </p:txBody>
      </p:sp>
      <p:sp>
        <p:nvSpPr>
          <p:cNvPr id="16" name="Line 15"/>
          <p:cNvSpPr>
            <a:spLocks noChangeShapeType="1"/>
          </p:cNvSpPr>
          <p:nvPr/>
        </p:nvSpPr>
        <p:spPr bwMode="auto">
          <a:xfrm>
            <a:off x="455613" y="6400800"/>
            <a:ext cx="8229600" cy="0"/>
          </a:xfrm>
          <a:prstGeom prst="line">
            <a:avLst/>
          </a:prstGeom>
          <a:noFill/>
          <a:ln w="38100">
            <a:solidFill>
              <a:srgbClr val="C0C0C0"/>
            </a:solidFill>
            <a:round/>
            <a:headEnd/>
            <a:tailEnd/>
          </a:ln>
          <a:effectLst/>
        </p:spPr>
        <p:txBody>
          <a:bodyPr/>
          <a:lstStyle/>
          <a:p>
            <a:pPr>
              <a:defRPr/>
            </a:pPr>
            <a:endParaRPr lang="en-US"/>
          </a:p>
        </p:txBody>
      </p:sp>
      <p:sp>
        <p:nvSpPr>
          <p:cNvPr id="17" name="Rectangle 6"/>
          <p:cNvSpPr txBox="1">
            <a:spLocks noChangeArrowheads="1"/>
          </p:cNvSpPr>
          <p:nvPr/>
        </p:nvSpPr>
        <p:spPr bwMode="auto">
          <a:xfrm>
            <a:off x="455613" y="6559550"/>
            <a:ext cx="914400"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MARCH 2014</a:t>
            </a:r>
            <a:endParaRPr lang="en-US" sz="900" dirty="0">
              <a:solidFill>
                <a:schemeClr val="accent2">
                  <a:lumMod val="50000"/>
                </a:schemeClr>
              </a:solidFill>
            </a:endParaRPr>
          </a:p>
        </p:txBody>
      </p:sp>
      <p:grpSp>
        <p:nvGrpSpPr>
          <p:cNvPr id="18" name="Group 17"/>
          <p:cNvGrpSpPr/>
          <p:nvPr/>
        </p:nvGrpSpPr>
        <p:grpSpPr>
          <a:xfrm>
            <a:off x="1627188" y="0"/>
            <a:ext cx="5907087" cy="411480"/>
            <a:chOff x="1627188" y="0"/>
            <a:chExt cx="5907087" cy="411480"/>
          </a:xfrm>
        </p:grpSpPr>
        <p:cxnSp>
          <p:nvCxnSpPr>
            <p:cNvPr id="19" name="Straight Connector 18"/>
            <p:cNvCxnSpPr/>
            <p:nvPr userDrawn="1"/>
          </p:nvCxnSpPr>
          <p:spPr>
            <a:xfrm rot="5400000">
              <a:off x="14214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rot="5400000">
              <a:off x="26025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rot="5400000">
              <a:off x="37836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rot="5400000">
              <a:off x="49647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61458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rot="5400000">
              <a:off x="7328535"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smtClean="0">
                <a:ln>
                  <a:noFill/>
                </a:ln>
                <a:solidFill>
                  <a:schemeClr val="tx2"/>
                </a:solidFill>
                <a:effectLst/>
                <a:uLnTx/>
                <a:uFillTx/>
                <a:latin typeface="Calibri" pitchFamily="34" charset="0"/>
                <a:ea typeface="+mn-ea"/>
                <a:cs typeface="Arial" charset="0"/>
              </a:rPr>
              <a:t>BLUE CROSS BLUE SHIELD OF MASSACHUSETTS FOUNDATION</a:t>
            </a:r>
            <a:endParaRPr lang="en-US" sz="900" b="0" spc="0" dirty="0" smtClean="0"/>
          </a:p>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dirty="0">
              <a:ln>
                <a:noFill/>
              </a:ln>
              <a:solidFill>
                <a:schemeClr val="tx2"/>
              </a:solidFill>
              <a:effectLst/>
              <a:uLnTx/>
              <a:uFillTx/>
              <a:latin typeface="Calibri" pitchFamily="34" charset="0"/>
              <a:ea typeface="+mn-ea"/>
              <a:cs typeface="Arial" charset="0"/>
            </a:endParaRPr>
          </a:p>
        </p:txBody>
      </p:sp>
    </p:spTree>
  </p:cSld>
  <p:clrMap bg1="lt1" tx1="dk1" bg2="lt2" tx2="dk2" accent1="accent1" accent2="accent2" accent3="accent3" accent4="accent4" accent5="accent5" accent6="accent6" hlink="hlink" folHlink="folHlink"/>
  <p:sldLayoutIdLst>
    <p:sldLayoutId id="2147483798" r:id="rId1"/>
    <p:sldLayoutId id="2147483797" r:id="rId2"/>
    <p:sldLayoutId id="2147483796" r:id="rId3"/>
    <p:sldLayoutId id="2147483795" r:id="rId4"/>
    <p:sldLayoutId id="2147483794" r:id="rId5"/>
    <p:sldLayoutId id="2147483793" r:id="rId6"/>
    <p:sldLayoutId id="2147483792" r:id="rId7"/>
    <p:sldLayoutId id="2147483791" r:id="rId8"/>
    <p:sldLayoutId id="2147483790" r:id="rId9"/>
    <p:sldLayoutId id="2147483789" r:id="rId10"/>
    <p:sldLayoutId id="2147483788"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74755"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smtClean="0">
                <a:solidFill>
                  <a:schemeClr val="accent2">
                    <a:lumMod val="50000"/>
                  </a:schemeClr>
                </a:solidFill>
              </a:defRPr>
            </a:lvl1pPr>
          </a:lstStyle>
          <a:p>
            <a:pPr>
              <a:defRPr/>
            </a:pPr>
            <a:fld id="{5E97234F-2A86-4846-9B85-EF5632E2DD3E}" type="slidenum">
              <a:rPr lang="en-US"/>
              <a:pPr>
                <a:defRPr/>
              </a:pPr>
              <a:t>‹#›</a:t>
            </a:fld>
            <a:endParaRPr lang="en-US" dirty="0"/>
          </a:p>
        </p:txBody>
      </p:sp>
      <p:sp>
        <p:nvSpPr>
          <p:cNvPr id="9" name="Line 7"/>
          <p:cNvSpPr>
            <a:spLocks noChangeShapeType="1"/>
          </p:cNvSpPr>
          <p:nvPr/>
        </p:nvSpPr>
        <p:spPr bwMode="auto">
          <a:xfrm>
            <a:off x="455613" y="1711325"/>
            <a:ext cx="8229600" cy="0"/>
          </a:xfrm>
          <a:prstGeom prst="line">
            <a:avLst/>
          </a:prstGeom>
          <a:noFill/>
          <a:ln w="38100">
            <a:solidFill>
              <a:srgbClr val="C0C0C0"/>
            </a:solidFill>
            <a:round/>
            <a:headEnd/>
            <a:tailEnd/>
          </a:ln>
        </p:spPr>
        <p:txBody>
          <a:bodyPr/>
          <a:lstStyle/>
          <a:p>
            <a:pPr>
              <a:defRPr/>
            </a:pPr>
            <a:endParaRPr lang="en-US"/>
          </a:p>
        </p:txBody>
      </p:sp>
      <p:sp>
        <p:nvSpPr>
          <p:cNvPr id="8" name="Rectangle 5"/>
          <p:cNvSpPr>
            <a:spLocks noChangeArrowheads="1"/>
          </p:cNvSpPr>
          <p:nvPr/>
        </p:nvSpPr>
        <p:spPr bwMode="auto">
          <a:xfrm>
            <a:off x="455613" y="0"/>
            <a:ext cx="1169987" cy="411163"/>
          </a:xfrm>
          <a:prstGeom prst="rect">
            <a:avLst/>
          </a:prstGeom>
          <a:solidFill>
            <a:schemeClr val="bg1">
              <a:lumMod val="65000"/>
            </a:schemeClr>
          </a:solidFill>
          <a:ln w="9525">
            <a:noFill/>
            <a:miter lim="800000"/>
            <a:headEnd/>
            <a:tailEnd/>
          </a:ln>
        </p:spPr>
        <p:txBody>
          <a:bodyPr lIns="45720" rIns="45720" anchor="b"/>
          <a:lstStyle/>
          <a:p>
            <a:pPr algn="ctr">
              <a:defRPr/>
            </a:pPr>
            <a:r>
              <a:rPr lang="en-US" sz="1050" b="1" dirty="0">
                <a:solidFill>
                  <a:schemeClr val="bg1"/>
                </a:solidFill>
              </a:rPr>
              <a:t>KEY</a:t>
            </a:r>
            <a:br>
              <a:rPr lang="en-US" sz="1050" b="1" dirty="0">
                <a:solidFill>
                  <a:schemeClr val="bg1"/>
                </a:solidFill>
              </a:rPr>
            </a:br>
            <a:r>
              <a:rPr lang="en-US" sz="1050" b="1" dirty="0">
                <a:solidFill>
                  <a:schemeClr val="bg1"/>
                </a:solidFill>
              </a:rPr>
              <a:t>COMPONENTS</a:t>
            </a:r>
          </a:p>
        </p:txBody>
      </p:sp>
      <p:sp>
        <p:nvSpPr>
          <p:cNvPr id="10" name="Rectangle 3"/>
          <p:cNvSpPr>
            <a:spLocks noChangeArrowheads="1"/>
          </p:cNvSpPr>
          <p:nvPr/>
        </p:nvSpPr>
        <p:spPr bwMode="auto">
          <a:xfrm>
            <a:off x="1636713" y="0"/>
            <a:ext cx="1169987" cy="411163"/>
          </a:xfrm>
          <a:prstGeom prst="rect">
            <a:avLst/>
          </a:prstGeom>
          <a:solidFill>
            <a:schemeClr val="bg1">
              <a:lumMod val="65000"/>
            </a:schemeClr>
          </a:solidFill>
          <a:ln w="9525">
            <a:noFill/>
            <a:miter lim="800000"/>
            <a:headEnd/>
            <a:tailEnd/>
          </a:ln>
        </p:spPr>
        <p:txBody>
          <a:bodyPr lIns="45720" rIns="45720" anchor="b"/>
          <a:lstStyle/>
          <a:p>
            <a:pPr algn="ctr">
              <a:defRPr/>
            </a:pPr>
            <a:r>
              <a:rPr lang="en-US" sz="1050" b="1">
                <a:solidFill>
                  <a:schemeClr val="bg1"/>
                </a:solidFill>
              </a:rPr>
              <a:t>COVERAGE</a:t>
            </a:r>
          </a:p>
        </p:txBody>
      </p:sp>
      <p:sp>
        <p:nvSpPr>
          <p:cNvPr id="11" name="Rectangle 3"/>
          <p:cNvSpPr>
            <a:spLocks noChangeArrowheads="1"/>
          </p:cNvSpPr>
          <p:nvPr/>
        </p:nvSpPr>
        <p:spPr bwMode="auto">
          <a:xfrm>
            <a:off x="2817813" y="0"/>
            <a:ext cx="1169987" cy="411163"/>
          </a:xfrm>
          <a:prstGeom prst="rect">
            <a:avLst/>
          </a:prstGeom>
          <a:solidFill>
            <a:schemeClr val="bg1">
              <a:lumMod val="65000"/>
            </a:schemeClr>
          </a:solidFill>
          <a:ln w="9525">
            <a:noFill/>
            <a:miter lim="800000"/>
            <a:headEnd/>
            <a:tailEnd/>
          </a:ln>
        </p:spPr>
        <p:txBody>
          <a:bodyPr lIns="45720" rIns="45720" anchor="b"/>
          <a:lstStyle/>
          <a:p>
            <a:pPr algn="ctr">
              <a:defRPr/>
            </a:pPr>
            <a:r>
              <a:rPr lang="en-US" sz="1050" b="1" dirty="0" smtClean="0">
                <a:solidFill>
                  <a:schemeClr val="bg1"/>
                </a:solidFill>
              </a:rPr>
              <a:t>INDIVIDUAL </a:t>
            </a:r>
            <a:br>
              <a:rPr lang="en-US" sz="1050" b="1" dirty="0" smtClean="0">
                <a:solidFill>
                  <a:schemeClr val="bg1"/>
                </a:solidFill>
              </a:rPr>
            </a:br>
            <a:r>
              <a:rPr lang="en-US" sz="1050" b="1" dirty="0" smtClean="0">
                <a:solidFill>
                  <a:schemeClr val="bg1"/>
                </a:solidFill>
              </a:rPr>
              <a:t> RESPONSIBILITY</a:t>
            </a:r>
            <a:endParaRPr lang="en-US" sz="1050" b="1" dirty="0">
              <a:solidFill>
                <a:schemeClr val="bg1"/>
              </a:solidFill>
            </a:endParaRPr>
          </a:p>
        </p:txBody>
      </p:sp>
      <p:sp>
        <p:nvSpPr>
          <p:cNvPr id="12" name="Rectangle 3"/>
          <p:cNvSpPr>
            <a:spLocks noChangeArrowheads="1"/>
          </p:cNvSpPr>
          <p:nvPr/>
        </p:nvSpPr>
        <p:spPr bwMode="auto">
          <a:xfrm>
            <a:off x="3998913" y="0"/>
            <a:ext cx="1169987" cy="411163"/>
          </a:xfrm>
          <a:prstGeom prst="rect">
            <a:avLst/>
          </a:prstGeom>
          <a:solidFill>
            <a:schemeClr val="bg1">
              <a:lumMod val="65000"/>
            </a:schemeClr>
          </a:solidFill>
          <a:ln w="9525">
            <a:noFill/>
            <a:miter lim="800000"/>
            <a:headEnd/>
            <a:tailEnd/>
          </a:ln>
        </p:spPr>
        <p:txBody>
          <a:bodyPr lIns="45720" rIns="45720" anchor="b"/>
          <a:lstStyle/>
          <a:p>
            <a:pPr algn="ctr">
              <a:defRPr/>
            </a:pPr>
            <a:r>
              <a:rPr lang="en-US" sz="1050" b="1" dirty="0" smtClean="0">
                <a:solidFill>
                  <a:schemeClr val="bg1"/>
                </a:solidFill>
              </a:rPr>
              <a:t>EMPLOYER RESPONSIBILITY</a:t>
            </a:r>
            <a:endParaRPr lang="en-US" sz="1050" b="1" dirty="0">
              <a:solidFill>
                <a:schemeClr val="bg1"/>
              </a:solidFill>
            </a:endParaRPr>
          </a:p>
        </p:txBody>
      </p:sp>
      <p:sp>
        <p:nvSpPr>
          <p:cNvPr id="13" name="Rectangle 12"/>
          <p:cNvSpPr>
            <a:spLocks noChangeArrowheads="1"/>
          </p:cNvSpPr>
          <p:nvPr/>
        </p:nvSpPr>
        <p:spPr bwMode="auto">
          <a:xfrm>
            <a:off x="5180013" y="0"/>
            <a:ext cx="1169987" cy="411163"/>
          </a:xfrm>
          <a:prstGeom prst="rect">
            <a:avLst/>
          </a:prstGeom>
          <a:solidFill>
            <a:schemeClr val="bg1">
              <a:lumMod val="65000"/>
            </a:schemeClr>
          </a:solidFill>
          <a:ln w="9525">
            <a:noFill/>
            <a:miter lim="800000"/>
            <a:headEnd/>
            <a:tailEnd/>
          </a:ln>
          <a:effectLst/>
        </p:spPr>
        <p:txBody>
          <a:bodyPr lIns="45720" rIns="45720" anchor="b"/>
          <a:lstStyle/>
          <a:p>
            <a:pPr algn="ctr">
              <a:defRPr/>
            </a:pPr>
            <a:r>
              <a:rPr lang="en-US" sz="1050" b="1">
                <a:solidFill>
                  <a:schemeClr val="bg1"/>
                </a:solidFill>
              </a:rPr>
              <a:t>ACCESS</a:t>
            </a:r>
          </a:p>
        </p:txBody>
      </p:sp>
      <p:sp>
        <p:nvSpPr>
          <p:cNvPr id="14" name="Rectangle 3"/>
          <p:cNvSpPr>
            <a:spLocks noChangeArrowheads="1"/>
          </p:cNvSpPr>
          <p:nvPr/>
        </p:nvSpPr>
        <p:spPr bwMode="auto">
          <a:xfrm>
            <a:off x="6361113" y="0"/>
            <a:ext cx="1169987" cy="411163"/>
          </a:xfrm>
          <a:prstGeom prst="rect">
            <a:avLst/>
          </a:prstGeom>
          <a:solidFill>
            <a:schemeClr val="tx2"/>
          </a:solidFill>
          <a:ln w="9525">
            <a:noFill/>
            <a:miter lim="800000"/>
            <a:headEnd/>
            <a:tailEnd/>
          </a:ln>
          <a:effectLst/>
        </p:spPr>
        <p:txBody>
          <a:bodyPr lIns="45720" rIns="45720" anchor="b"/>
          <a:lstStyle/>
          <a:p>
            <a:pPr algn="ctr">
              <a:defRPr/>
            </a:pPr>
            <a:r>
              <a:rPr lang="en-US" sz="1050" b="1" dirty="0">
                <a:solidFill>
                  <a:schemeClr val="bg1"/>
                </a:solidFill>
              </a:rPr>
              <a:t>PUBLIC</a:t>
            </a:r>
            <a:br>
              <a:rPr lang="en-US" sz="1050" b="1" dirty="0">
                <a:solidFill>
                  <a:schemeClr val="bg1"/>
                </a:solidFill>
              </a:rPr>
            </a:br>
            <a:r>
              <a:rPr lang="en-US" sz="1050" b="1" dirty="0">
                <a:solidFill>
                  <a:schemeClr val="bg1"/>
                </a:solidFill>
              </a:rPr>
              <a:t>OPINION</a:t>
            </a:r>
          </a:p>
        </p:txBody>
      </p:sp>
      <p:sp>
        <p:nvSpPr>
          <p:cNvPr id="15" name="Rectangle 14"/>
          <p:cNvSpPr>
            <a:spLocks noChangeArrowheads="1"/>
          </p:cNvSpPr>
          <p:nvPr/>
        </p:nvSpPr>
        <p:spPr bwMode="auto">
          <a:xfrm>
            <a:off x="7543800" y="0"/>
            <a:ext cx="1169988" cy="411163"/>
          </a:xfrm>
          <a:prstGeom prst="rect">
            <a:avLst/>
          </a:prstGeom>
          <a:solidFill>
            <a:schemeClr val="bg1">
              <a:lumMod val="65000"/>
            </a:schemeClr>
          </a:solidFill>
          <a:ln w="9525">
            <a:noFill/>
            <a:miter lim="800000"/>
            <a:headEnd/>
            <a:tailEnd/>
          </a:ln>
          <a:effectLst/>
        </p:spPr>
        <p:txBody>
          <a:bodyPr lIns="45720" rIns="45720" anchor="b"/>
          <a:lstStyle/>
          <a:p>
            <a:pPr algn="ctr">
              <a:defRPr/>
            </a:pPr>
            <a:r>
              <a:rPr lang="en-US" sz="1050" b="1">
                <a:solidFill>
                  <a:schemeClr val="bg1"/>
                </a:solidFill>
              </a:rPr>
              <a:t>CHALLENGES</a:t>
            </a:r>
          </a:p>
        </p:txBody>
      </p:sp>
      <p:sp>
        <p:nvSpPr>
          <p:cNvPr id="16" name="Line 15"/>
          <p:cNvSpPr>
            <a:spLocks noChangeShapeType="1"/>
          </p:cNvSpPr>
          <p:nvPr/>
        </p:nvSpPr>
        <p:spPr bwMode="auto">
          <a:xfrm>
            <a:off x="455613" y="6400800"/>
            <a:ext cx="8229600" cy="0"/>
          </a:xfrm>
          <a:prstGeom prst="line">
            <a:avLst/>
          </a:prstGeom>
          <a:noFill/>
          <a:ln w="38100">
            <a:solidFill>
              <a:srgbClr val="C0C0C0"/>
            </a:solidFill>
            <a:round/>
            <a:headEnd/>
            <a:tailEnd/>
          </a:ln>
          <a:effectLst/>
        </p:spPr>
        <p:txBody>
          <a:bodyPr/>
          <a:lstStyle/>
          <a:p>
            <a:pPr>
              <a:defRPr/>
            </a:pPr>
            <a:endParaRPr lang="en-US"/>
          </a:p>
        </p:txBody>
      </p:sp>
      <p:sp>
        <p:nvSpPr>
          <p:cNvPr id="17" name="Rectangle 6"/>
          <p:cNvSpPr txBox="1">
            <a:spLocks noChangeArrowheads="1"/>
          </p:cNvSpPr>
          <p:nvPr/>
        </p:nvSpPr>
        <p:spPr bwMode="auto">
          <a:xfrm>
            <a:off x="455613" y="6559550"/>
            <a:ext cx="914400"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MARCH</a:t>
            </a:r>
            <a:r>
              <a:rPr lang="en-US" sz="900" baseline="0" dirty="0" smtClean="0">
                <a:solidFill>
                  <a:schemeClr val="accent2">
                    <a:lumMod val="50000"/>
                  </a:schemeClr>
                </a:solidFill>
              </a:rPr>
              <a:t> </a:t>
            </a:r>
            <a:r>
              <a:rPr lang="en-US" sz="900" dirty="0" smtClean="0">
                <a:solidFill>
                  <a:schemeClr val="accent2">
                    <a:lumMod val="50000"/>
                  </a:schemeClr>
                </a:solidFill>
              </a:rPr>
              <a:t>2014</a:t>
            </a:r>
            <a:endParaRPr lang="en-US" sz="900" dirty="0">
              <a:solidFill>
                <a:schemeClr val="accent2">
                  <a:lumMod val="50000"/>
                </a:schemeClr>
              </a:solidFill>
            </a:endParaRPr>
          </a:p>
        </p:txBody>
      </p:sp>
      <p:grpSp>
        <p:nvGrpSpPr>
          <p:cNvPr id="18" name="Group 17"/>
          <p:cNvGrpSpPr/>
          <p:nvPr/>
        </p:nvGrpSpPr>
        <p:grpSpPr>
          <a:xfrm>
            <a:off x="1627188" y="0"/>
            <a:ext cx="5907087" cy="411480"/>
            <a:chOff x="1627188" y="0"/>
            <a:chExt cx="5907087" cy="411480"/>
          </a:xfrm>
        </p:grpSpPr>
        <p:cxnSp>
          <p:nvCxnSpPr>
            <p:cNvPr id="19" name="Straight Connector 18"/>
            <p:cNvCxnSpPr/>
            <p:nvPr userDrawn="1"/>
          </p:nvCxnSpPr>
          <p:spPr>
            <a:xfrm rot="5400000">
              <a:off x="14214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rot="5400000">
              <a:off x="26025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rot="5400000">
              <a:off x="37836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rot="5400000">
              <a:off x="49647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61458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rot="5400000">
              <a:off x="7328535"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smtClean="0">
                <a:ln>
                  <a:noFill/>
                </a:ln>
                <a:solidFill>
                  <a:schemeClr val="tx2"/>
                </a:solidFill>
                <a:effectLst/>
                <a:uLnTx/>
                <a:uFillTx/>
                <a:latin typeface="Calibri" pitchFamily="34" charset="0"/>
                <a:ea typeface="+mn-ea"/>
                <a:cs typeface="Arial" charset="0"/>
              </a:rPr>
              <a:t>BLUE CROSS BLUE SHIELD OF MASSACHUSETTS FOUNDATION</a:t>
            </a:r>
            <a:endParaRPr lang="en-US" sz="900" b="0" spc="0" dirty="0" smtClean="0"/>
          </a:p>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dirty="0">
              <a:ln>
                <a:noFill/>
              </a:ln>
              <a:solidFill>
                <a:schemeClr val="tx2"/>
              </a:solidFill>
              <a:effectLst/>
              <a:uLnTx/>
              <a:uFillTx/>
              <a:latin typeface="Calibri" pitchFamily="34" charset="0"/>
              <a:ea typeface="+mn-ea"/>
              <a:cs typeface="Arial" charset="0"/>
            </a:endParaRPr>
          </a:p>
        </p:txBody>
      </p:sp>
    </p:spTree>
  </p:cSld>
  <p:clrMap bg1="lt1" tx1="dk1" bg2="lt2" tx2="dk2" accent1="accent1" accent2="accent2" accent3="accent3" accent4="accent4" accent5="accent5" accent6="accent6" hlink="hlink" folHlink="folHlink"/>
  <p:sldLayoutIdLst>
    <p:sldLayoutId id="2147483809" r:id="rId1"/>
    <p:sldLayoutId id="2147483808" r:id="rId2"/>
    <p:sldLayoutId id="2147483807" r:id="rId3"/>
    <p:sldLayoutId id="2147483806" r:id="rId4"/>
    <p:sldLayoutId id="2147483805" r:id="rId5"/>
    <p:sldLayoutId id="2147483804" r:id="rId6"/>
    <p:sldLayoutId id="2147483803" r:id="rId7"/>
    <p:sldLayoutId id="2147483802" r:id="rId8"/>
    <p:sldLayoutId id="2147483801" r:id="rId9"/>
    <p:sldLayoutId id="2147483800" r:id="rId10"/>
    <p:sldLayoutId id="214748379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bwMode="auto">
          <a:xfrm>
            <a:off x="457200" y="914400"/>
            <a:ext cx="8229600" cy="796925"/>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smtClean="0"/>
              <a:t>CLICK TO EDIT MASTER TITLE STYLE</a:t>
            </a:r>
          </a:p>
        </p:txBody>
      </p:sp>
      <p:sp>
        <p:nvSpPr>
          <p:cNvPr id="87043" name="Rectangle 3"/>
          <p:cNvSpPr>
            <a:spLocks noGrp="1" noChangeArrowheads="1"/>
          </p:cNvSpPr>
          <p:nvPr>
            <p:ph type="body" idx="1"/>
          </p:nvPr>
        </p:nvSpPr>
        <p:spPr bwMode="auto">
          <a:xfrm>
            <a:off x="457200" y="1966913"/>
            <a:ext cx="8229600" cy="3975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747125" y="6559550"/>
            <a:ext cx="396875"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900" smtClean="0">
                <a:solidFill>
                  <a:schemeClr val="accent2">
                    <a:lumMod val="50000"/>
                  </a:schemeClr>
                </a:solidFill>
              </a:defRPr>
            </a:lvl1pPr>
          </a:lstStyle>
          <a:p>
            <a:pPr>
              <a:defRPr/>
            </a:pPr>
            <a:fld id="{FBBBD1CC-8F8C-44CF-A0CB-9AC1DD1901B1}" type="slidenum">
              <a:rPr lang="en-US"/>
              <a:pPr>
                <a:defRPr/>
              </a:pPr>
              <a:t>‹#›</a:t>
            </a:fld>
            <a:endParaRPr lang="en-US" dirty="0"/>
          </a:p>
        </p:txBody>
      </p:sp>
      <p:sp>
        <p:nvSpPr>
          <p:cNvPr id="9" name="Line 7"/>
          <p:cNvSpPr>
            <a:spLocks noChangeShapeType="1"/>
          </p:cNvSpPr>
          <p:nvPr/>
        </p:nvSpPr>
        <p:spPr bwMode="auto">
          <a:xfrm>
            <a:off x="455613" y="1711325"/>
            <a:ext cx="8229600" cy="0"/>
          </a:xfrm>
          <a:prstGeom prst="line">
            <a:avLst/>
          </a:prstGeom>
          <a:noFill/>
          <a:ln w="38100">
            <a:solidFill>
              <a:srgbClr val="C0C0C0"/>
            </a:solidFill>
            <a:round/>
            <a:headEnd/>
            <a:tailEnd/>
          </a:ln>
        </p:spPr>
        <p:txBody>
          <a:bodyPr/>
          <a:lstStyle/>
          <a:p>
            <a:pPr>
              <a:defRPr/>
            </a:pPr>
            <a:endParaRPr lang="en-US"/>
          </a:p>
        </p:txBody>
      </p:sp>
      <p:sp>
        <p:nvSpPr>
          <p:cNvPr id="8" name="Rectangle 5"/>
          <p:cNvSpPr>
            <a:spLocks noChangeArrowheads="1"/>
          </p:cNvSpPr>
          <p:nvPr/>
        </p:nvSpPr>
        <p:spPr bwMode="auto">
          <a:xfrm>
            <a:off x="455613" y="0"/>
            <a:ext cx="1169987" cy="411163"/>
          </a:xfrm>
          <a:prstGeom prst="rect">
            <a:avLst/>
          </a:prstGeom>
          <a:solidFill>
            <a:schemeClr val="bg1">
              <a:lumMod val="65000"/>
            </a:schemeClr>
          </a:solidFill>
          <a:ln w="9525">
            <a:noFill/>
            <a:miter lim="800000"/>
            <a:headEnd/>
            <a:tailEnd/>
          </a:ln>
          <a:effectLst/>
        </p:spPr>
        <p:txBody>
          <a:bodyPr lIns="45720" rIns="45720" anchor="b"/>
          <a:lstStyle/>
          <a:p>
            <a:pPr algn="ctr">
              <a:defRPr/>
            </a:pPr>
            <a:r>
              <a:rPr lang="en-US" sz="1050" b="1" dirty="0">
                <a:solidFill>
                  <a:schemeClr val="bg1"/>
                </a:solidFill>
              </a:rPr>
              <a:t>KEY</a:t>
            </a:r>
            <a:br>
              <a:rPr lang="en-US" sz="1050" b="1" dirty="0">
                <a:solidFill>
                  <a:schemeClr val="bg1"/>
                </a:solidFill>
              </a:rPr>
            </a:br>
            <a:r>
              <a:rPr lang="en-US" sz="1050" b="1" dirty="0">
                <a:solidFill>
                  <a:schemeClr val="bg1"/>
                </a:solidFill>
              </a:rPr>
              <a:t>COMPONENTS</a:t>
            </a:r>
          </a:p>
        </p:txBody>
      </p:sp>
      <p:sp>
        <p:nvSpPr>
          <p:cNvPr id="10" name="Rectangle 3"/>
          <p:cNvSpPr>
            <a:spLocks noChangeArrowheads="1"/>
          </p:cNvSpPr>
          <p:nvPr/>
        </p:nvSpPr>
        <p:spPr bwMode="auto">
          <a:xfrm>
            <a:off x="1636713" y="0"/>
            <a:ext cx="1169987" cy="411163"/>
          </a:xfrm>
          <a:prstGeom prst="rect">
            <a:avLst/>
          </a:prstGeom>
          <a:solidFill>
            <a:schemeClr val="bg1">
              <a:lumMod val="65000"/>
            </a:schemeClr>
          </a:solidFill>
          <a:ln w="9525">
            <a:noFill/>
            <a:miter lim="800000"/>
            <a:headEnd/>
            <a:tailEnd/>
          </a:ln>
        </p:spPr>
        <p:txBody>
          <a:bodyPr lIns="45720" rIns="45720" anchor="b"/>
          <a:lstStyle/>
          <a:p>
            <a:pPr algn="ctr">
              <a:defRPr/>
            </a:pPr>
            <a:r>
              <a:rPr lang="en-US" sz="1050" b="1">
                <a:solidFill>
                  <a:schemeClr val="bg1"/>
                </a:solidFill>
              </a:rPr>
              <a:t>COVERAGE</a:t>
            </a:r>
          </a:p>
        </p:txBody>
      </p:sp>
      <p:sp>
        <p:nvSpPr>
          <p:cNvPr id="11" name="Rectangle 3"/>
          <p:cNvSpPr>
            <a:spLocks noChangeArrowheads="1"/>
          </p:cNvSpPr>
          <p:nvPr/>
        </p:nvSpPr>
        <p:spPr bwMode="auto">
          <a:xfrm>
            <a:off x="2817813" y="0"/>
            <a:ext cx="1169987" cy="411163"/>
          </a:xfrm>
          <a:prstGeom prst="rect">
            <a:avLst/>
          </a:prstGeom>
          <a:solidFill>
            <a:schemeClr val="bg1">
              <a:lumMod val="65000"/>
            </a:schemeClr>
          </a:solidFill>
          <a:ln w="9525">
            <a:noFill/>
            <a:miter lim="800000"/>
            <a:headEnd/>
            <a:tailEnd/>
          </a:ln>
        </p:spPr>
        <p:txBody>
          <a:bodyPr lIns="45720" rIns="45720" anchor="b"/>
          <a:lstStyle/>
          <a:p>
            <a:pPr algn="ctr">
              <a:defRPr/>
            </a:pPr>
            <a:r>
              <a:rPr lang="en-US" sz="1050" b="1" dirty="0" smtClean="0">
                <a:solidFill>
                  <a:schemeClr val="bg1"/>
                </a:solidFill>
              </a:rPr>
              <a:t>INDIVIDUAL </a:t>
            </a:r>
            <a:r>
              <a:rPr lang="en-US" sz="1050" b="1" dirty="0">
                <a:solidFill>
                  <a:schemeClr val="bg1"/>
                </a:solidFill>
              </a:rPr>
              <a:t/>
            </a:r>
            <a:br>
              <a:rPr lang="en-US" sz="1050" b="1" dirty="0">
                <a:solidFill>
                  <a:schemeClr val="bg1"/>
                </a:solidFill>
              </a:rPr>
            </a:br>
            <a:r>
              <a:rPr lang="en-US" sz="1050" b="1" dirty="0" smtClean="0">
                <a:solidFill>
                  <a:schemeClr val="bg1"/>
                </a:solidFill>
              </a:rPr>
              <a:t> RESPONSIBILITY</a:t>
            </a:r>
            <a:endParaRPr lang="en-US" sz="1050" b="1" dirty="0">
              <a:solidFill>
                <a:schemeClr val="bg1"/>
              </a:solidFill>
            </a:endParaRPr>
          </a:p>
        </p:txBody>
      </p:sp>
      <p:sp>
        <p:nvSpPr>
          <p:cNvPr id="12" name="Rectangle 3"/>
          <p:cNvSpPr>
            <a:spLocks noChangeArrowheads="1"/>
          </p:cNvSpPr>
          <p:nvPr/>
        </p:nvSpPr>
        <p:spPr bwMode="auto">
          <a:xfrm>
            <a:off x="3998913" y="0"/>
            <a:ext cx="1169987" cy="411163"/>
          </a:xfrm>
          <a:prstGeom prst="rect">
            <a:avLst/>
          </a:prstGeom>
          <a:solidFill>
            <a:schemeClr val="bg1">
              <a:lumMod val="65000"/>
            </a:schemeClr>
          </a:solidFill>
          <a:ln w="9525">
            <a:noFill/>
            <a:miter lim="800000"/>
            <a:headEnd/>
            <a:tailEnd/>
          </a:ln>
        </p:spPr>
        <p:txBody>
          <a:bodyPr lIns="45720" rIns="45720" anchor="b"/>
          <a:lstStyle/>
          <a:p>
            <a:pPr algn="ctr">
              <a:defRPr/>
            </a:pPr>
            <a:r>
              <a:rPr lang="en-US" sz="1050" b="1" dirty="0" smtClean="0">
                <a:solidFill>
                  <a:schemeClr val="bg1"/>
                </a:solidFill>
              </a:rPr>
              <a:t>EMPLOYER RESPONSIBILITY</a:t>
            </a:r>
            <a:endParaRPr lang="en-US" sz="1050" b="1" dirty="0">
              <a:solidFill>
                <a:schemeClr val="bg1"/>
              </a:solidFill>
            </a:endParaRPr>
          </a:p>
        </p:txBody>
      </p:sp>
      <p:sp>
        <p:nvSpPr>
          <p:cNvPr id="13" name="Rectangle 12"/>
          <p:cNvSpPr>
            <a:spLocks noChangeArrowheads="1"/>
          </p:cNvSpPr>
          <p:nvPr/>
        </p:nvSpPr>
        <p:spPr bwMode="auto">
          <a:xfrm>
            <a:off x="5180013" y="0"/>
            <a:ext cx="1169987" cy="411163"/>
          </a:xfrm>
          <a:prstGeom prst="rect">
            <a:avLst/>
          </a:prstGeom>
          <a:solidFill>
            <a:schemeClr val="bg1">
              <a:lumMod val="65000"/>
            </a:schemeClr>
          </a:solidFill>
          <a:ln w="9525">
            <a:noFill/>
            <a:miter lim="800000"/>
            <a:headEnd/>
            <a:tailEnd/>
          </a:ln>
          <a:effectLst/>
        </p:spPr>
        <p:txBody>
          <a:bodyPr lIns="45720" rIns="45720" anchor="b"/>
          <a:lstStyle/>
          <a:p>
            <a:pPr algn="ctr">
              <a:defRPr/>
            </a:pPr>
            <a:r>
              <a:rPr lang="en-US" sz="1050" b="1">
                <a:solidFill>
                  <a:schemeClr val="bg1"/>
                </a:solidFill>
              </a:rPr>
              <a:t>ACCESS</a:t>
            </a:r>
          </a:p>
        </p:txBody>
      </p:sp>
      <p:sp>
        <p:nvSpPr>
          <p:cNvPr id="14" name="Rectangle 3"/>
          <p:cNvSpPr>
            <a:spLocks noChangeArrowheads="1"/>
          </p:cNvSpPr>
          <p:nvPr/>
        </p:nvSpPr>
        <p:spPr bwMode="auto">
          <a:xfrm>
            <a:off x="6361113" y="0"/>
            <a:ext cx="1169987" cy="411163"/>
          </a:xfrm>
          <a:prstGeom prst="rect">
            <a:avLst/>
          </a:prstGeom>
          <a:solidFill>
            <a:schemeClr val="bg1">
              <a:lumMod val="65000"/>
            </a:schemeClr>
          </a:solidFill>
          <a:ln w="9525">
            <a:noFill/>
            <a:miter lim="800000"/>
            <a:headEnd/>
            <a:tailEnd/>
          </a:ln>
          <a:effectLst/>
        </p:spPr>
        <p:txBody>
          <a:bodyPr lIns="45720" rIns="45720" anchor="b"/>
          <a:lstStyle/>
          <a:p>
            <a:pPr algn="ctr">
              <a:defRPr/>
            </a:pPr>
            <a:r>
              <a:rPr lang="en-US" sz="1050" b="1">
                <a:solidFill>
                  <a:schemeClr val="bg1"/>
                </a:solidFill>
              </a:rPr>
              <a:t>PUBLIC</a:t>
            </a:r>
            <a:br>
              <a:rPr lang="en-US" sz="1050" b="1">
                <a:solidFill>
                  <a:schemeClr val="bg1"/>
                </a:solidFill>
              </a:rPr>
            </a:br>
            <a:r>
              <a:rPr lang="en-US" sz="1050" b="1">
                <a:solidFill>
                  <a:schemeClr val="bg1"/>
                </a:solidFill>
              </a:rPr>
              <a:t>OPINION</a:t>
            </a:r>
          </a:p>
        </p:txBody>
      </p:sp>
      <p:sp>
        <p:nvSpPr>
          <p:cNvPr id="15" name="Rectangle 14"/>
          <p:cNvSpPr>
            <a:spLocks noChangeArrowheads="1"/>
          </p:cNvSpPr>
          <p:nvPr/>
        </p:nvSpPr>
        <p:spPr bwMode="auto">
          <a:xfrm>
            <a:off x="7543800" y="0"/>
            <a:ext cx="1169988" cy="411163"/>
          </a:xfrm>
          <a:prstGeom prst="rect">
            <a:avLst/>
          </a:prstGeom>
          <a:solidFill>
            <a:schemeClr val="tx2"/>
          </a:solidFill>
          <a:ln w="9525">
            <a:noFill/>
            <a:miter lim="800000"/>
            <a:headEnd/>
            <a:tailEnd/>
          </a:ln>
        </p:spPr>
        <p:txBody>
          <a:bodyPr lIns="45720" rIns="45720" anchor="b"/>
          <a:lstStyle/>
          <a:p>
            <a:pPr algn="ctr">
              <a:defRPr/>
            </a:pPr>
            <a:r>
              <a:rPr lang="en-US" sz="1050" b="1">
                <a:solidFill>
                  <a:schemeClr val="bg1"/>
                </a:solidFill>
              </a:rPr>
              <a:t>CHALLENGES</a:t>
            </a:r>
          </a:p>
        </p:txBody>
      </p:sp>
      <p:sp>
        <p:nvSpPr>
          <p:cNvPr id="16" name="Line 15"/>
          <p:cNvSpPr>
            <a:spLocks noChangeShapeType="1"/>
          </p:cNvSpPr>
          <p:nvPr/>
        </p:nvSpPr>
        <p:spPr bwMode="auto">
          <a:xfrm>
            <a:off x="455613" y="6400800"/>
            <a:ext cx="8229600" cy="0"/>
          </a:xfrm>
          <a:prstGeom prst="line">
            <a:avLst/>
          </a:prstGeom>
          <a:noFill/>
          <a:ln w="38100">
            <a:solidFill>
              <a:srgbClr val="C0C0C0"/>
            </a:solidFill>
            <a:round/>
            <a:headEnd/>
            <a:tailEnd/>
          </a:ln>
          <a:effectLst/>
        </p:spPr>
        <p:txBody>
          <a:bodyPr/>
          <a:lstStyle/>
          <a:p>
            <a:pPr>
              <a:defRPr/>
            </a:pPr>
            <a:endParaRPr lang="en-US"/>
          </a:p>
        </p:txBody>
      </p:sp>
      <p:sp>
        <p:nvSpPr>
          <p:cNvPr id="17" name="Rectangle 6"/>
          <p:cNvSpPr txBox="1">
            <a:spLocks noChangeArrowheads="1"/>
          </p:cNvSpPr>
          <p:nvPr/>
        </p:nvSpPr>
        <p:spPr bwMode="auto">
          <a:xfrm>
            <a:off x="455613" y="6559550"/>
            <a:ext cx="914400" cy="296863"/>
          </a:xfrm>
          <a:prstGeom prst="rect">
            <a:avLst/>
          </a:prstGeom>
          <a:noFill/>
          <a:ln w="9525">
            <a:noFill/>
            <a:miter lim="800000"/>
            <a:headEnd/>
            <a:tailEnd/>
          </a:ln>
          <a:effectLst/>
        </p:spPr>
        <p:txBody>
          <a:bodyPr lIns="0" tIns="0" rIns="0" bIns="0"/>
          <a:lstStyle>
            <a:lvl1pPr>
              <a:defRPr/>
            </a:lvl1pPr>
          </a:lstStyle>
          <a:p>
            <a:pPr>
              <a:defRPr/>
            </a:pPr>
            <a:r>
              <a:rPr lang="en-US" sz="900" dirty="0" smtClean="0">
                <a:solidFill>
                  <a:schemeClr val="accent2">
                    <a:lumMod val="50000"/>
                  </a:schemeClr>
                </a:solidFill>
              </a:rPr>
              <a:t>MARCH</a:t>
            </a:r>
            <a:r>
              <a:rPr lang="en-US" sz="900" baseline="0" dirty="0" smtClean="0">
                <a:solidFill>
                  <a:schemeClr val="accent2">
                    <a:lumMod val="50000"/>
                  </a:schemeClr>
                </a:solidFill>
              </a:rPr>
              <a:t> </a:t>
            </a:r>
            <a:r>
              <a:rPr lang="en-US" sz="900" dirty="0" smtClean="0">
                <a:solidFill>
                  <a:schemeClr val="accent2">
                    <a:lumMod val="50000"/>
                  </a:schemeClr>
                </a:solidFill>
              </a:rPr>
              <a:t>2014</a:t>
            </a:r>
            <a:endParaRPr lang="en-US" sz="900" dirty="0">
              <a:solidFill>
                <a:schemeClr val="accent2">
                  <a:lumMod val="50000"/>
                </a:schemeClr>
              </a:solidFill>
            </a:endParaRPr>
          </a:p>
        </p:txBody>
      </p:sp>
      <p:grpSp>
        <p:nvGrpSpPr>
          <p:cNvPr id="18" name="Group 17"/>
          <p:cNvGrpSpPr/>
          <p:nvPr/>
        </p:nvGrpSpPr>
        <p:grpSpPr>
          <a:xfrm>
            <a:off x="1627188" y="0"/>
            <a:ext cx="5907087" cy="411480"/>
            <a:chOff x="1627188" y="0"/>
            <a:chExt cx="5907087" cy="411480"/>
          </a:xfrm>
        </p:grpSpPr>
        <p:cxnSp>
          <p:nvCxnSpPr>
            <p:cNvPr id="19" name="Straight Connector 18"/>
            <p:cNvCxnSpPr/>
            <p:nvPr userDrawn="1"/>
          </p:nvCxnSpPr>
          <p:spPr>
            <a:xfrm rot="5400000">
              <a:off x="14214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rot="5400000">
              <a:off x="26025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rot="5400000">
              <a:off x="37836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rot="5400000">
              <a:off x="49647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6145848"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rot="5400000">
              <a:off x="7328535" y="205740"/>
              <a:ext cx="41148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5" name="Rectangle 6"/>
          <p:cNvSpPr txBox="1">
            <a:spLocks noChangeArrowheads="1"/>
          </p:cNvSpPr>
          <p:nvPr/>
        </p:nvSpPr>
        <p:spPr bwMode="auto">
          <a:xfrm>
            <a:off x="4743450" y="6559550"/>
            <a:ext cx="3941763" cy="2968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smtClean="0">
                <a:ln>
                  <a:noFill/>
                </a:ln>
                <a:solidFill>
                  <a:schemeClr val="tx2"/>
                </a:solidFill>
                <a:effectLst/>
                <a:uLnTx/>
                <a:uFillTx/>
                <a:latin typeface="Calibri" pitchFamily="34" charset="0"/>
                <a:ea typeface="+mn-ea"/>
                <a:cs typeface="Arial" charset="0"/>
              </a:rPr>
              <a:t>BLUE CROSS BLUE SHIELD OF MASSACHUSETTS FOUNDATION</a:t>
            </a:r>
            <a:endParaRPr lang="en-US" sz="900" b="0" spc="0" dirty="0" smtClean="0"/>
          </a:p>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dirty="0">
              <a:ln>
                <a:noFill/>
              </a:ln>
              <a:solidFill>
                <a:schemeClr val="tx2"/>
              </a:solidFill>
              <a:effectLst/>
              <a:uLnTx/>
              <a:uFillTx/>
              <a:latin typeface="Calibri" pitchFamily="34" charset="0"/>
              <a:ea typeface="+mn-ea"/>
              <a:cs typeface="Arial" charset="0"/>
            </a:endParaRPr>
          </a:p>
        </p:txBody>
      </p:sp>
    </p:spTree>
  </p:cSld>
  <p:clrMap bg1="lt1" tx1="dk1" bg2="lt2" tx2="dk2" accent1="accent1" accent2="accent2" accent3="accent3" accent4="accent4" accent5="accent5" accent6="accent6" hlink="hlink" folHlink="folHlink"/>
  <p:sldLayoutIdLst>
    <p:sldLayoutId id="2147483820" r:id="rId1"/>
    <p:sldLayoutId id="2147483819" r:id="rId2"/>
    <p:sldLayoutId id="2147483818" r:id="rId3"/>
    <p:sldLayoutId id="2147483817" r:id="rId4"/>
    <p:sldLayoutId id="2147483816" r:id="rId5"/>
    <p:sldLayoutId id="2147483815" r:id="rId6"/>
    <p:sldLayoutId id="2147483814" r:id="rId7"/>
    <p:sldLayoutId id="2147483813" r:id="rId8"/>
    <p:sldLayoutId id="2147483812" r:id="rId9"/>
    <p:sldLayoutId id="2147483811" r:id="rId10"/>
    <p:sldLayoutId id="2147483810"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cs typeface="Arial" charset="0"/>
        </a:defRPr>
      </a:lvl2pPr>
      <a:lvl3pPr algn="l" rtl="0" eaLnBrk="0" fontAlgn="base" hangingPunct="0">
        <a:spcBef>
          <a:spcPct val="0"/>
        </a:spcBef>
        <a:spcAft>
          <a:spcPct val="0"/>
        </a:spcAft>
        <a:defRPr sz="2400">
          <a:solidFill>
            <a:schemeClr val="tx1"/>
          </a:solidFill>
          <a:latin typeface="Calibri" pitchFamily="34" charset="0"/>
          <a:cs typeface="Arial" charset="0"/>
        </a:defRPr>
      </a:lvl3pPr>
      <a:lvl4pPr algn="l" rtl="0" eaLnBrk="0" fontAlgn="base" hangingPunct="0">
        <a:spcBef>
          <a:spcPct val="0"/>
        </a:spcBef>
        <a:spcAft>
          <a:spcPct val="0"/>
        </a:spcAft>
        <a:defRPr sz="2400">
          <a:solidFill>
            <a:schemeClr val="tx1"/>
          </a:solidFill>
          <a:latin typeface="Calibri" pitchFamily="34" charset="0"/>
          <a:cs typeface="Arial" charset="0"/>
        </a:defRPr>
      </a:lvl4pPr>
      <a:lvl5pPr algn="l" rtl="0" eaLnBrk="0" fontAlgn="base" hangingPunct="0">
        <a:spcBef>
          <a:spcPct val="0"/>
        </a:spcBef>
        <a:spcAft>
          <a:spcPct val="0"/>
        </a:spcAft>
        <a:defRPr sz="2400">
          <a:solidFill>
            <a:schemeClr val="tx1"/>
          </a:solidFill>
          <a:latin typeface="Calibri" pitchFamily="34" charset="0"/>
          <a:cs typeface="Arial" charset="0"/>
        </a:defRPr>
      </a:lvl5pPr>
      <a:lvl6pPr marL="457200" algn="l" rtl="0" fontAlgn="base">
        <a:spcBef>
          <a:spcPct val="0"/>
        </a:spcBef>
        <a:spcAft>
          <a:spcPct val="0"/>
        </a:spcAft>
        <a:defRPr sz="2400">
          <a:solidFill>
            <a:srgbClr val="000000"/>
          </a:solidFill>
          <a:latin typeface="Calibri" pitchFamily="34" charset="0"/>
          <a:cs typeface="Arial" charset="0"/>
        </a:defRPr>
      </a:lvl6pPr>
      <a:lvl7pPr marL="914400" algn="l" rtl="0" fontAlgn="base">
        <a:spcBef>
          <a:spcPct val="0"/>
        </a:spcBef>
        <a:spcAft>
          <a:spcPct val="0"/>
        </a:spcAft>
        <a:defRPr sz="2400">
          <a:solidFill>
            <a:srgbClr val="000000"/>
          </a:solidFill>
          <a:latin typeface="Calibri" pitchFamily="34" charset="0"/>
          <a:cs typeface="Arial" charset="0"/>
        </a:defRPr>
      </a:lvl7pPr>
      <a:lvl8pPr marL="1371600" algn="l" rtl="0" fontAlgn="base">
        <a:spcBef>
          <a:spcPct val="0"/>
        </a:spcBef>
        <a:spcAft>
          <a:spcPct val="0"/>
        </a:spcAft>
        <a:defRPr sz="2400">
          <a:solidFill>
            <a:srgbClr val="000000"/>
          </a:solidFill>
          <a:latin typeface="Calibri" pitchFamily="34" charset="0"/>
          <a:cs typeface="Arial" charset="0"/>
        </a:defRPr>
      </a:lvl8pPr>
      <a:lvl9pPr marL="1828800" algn="l" rtl="0" fontAlgn="base">
        <a:spcBef>
          <a:spcPct val="0"/>
        </a:spcBef>
        <a:spcAft>
          <a:spcPct val="0"/>
        </a:spcAft>
        <a:defRPr sz="2400">
          <a:solidFill>
            <a:srgbClr val="000000"/>
          </a:solidFill>
          <a:latin typeface="Calibri" pitchFamily="34" charset="0"/>
          <a:cs typeface="Arial" charset="0"/>
        </a:defRPr>
      </a:lvl9pPr>
    </p:titleStyle>
    <p:bodyStyle>
      <a:lvl1pPr marL="228600" indent="-228600" algn="l" rtl="0" eaLnBrk="0" fontAlgn="base" hangingPunct="0">
        <a:spcBef>
          <a:spcPts val="600"/>
        </a:spcBef>
        <a:spcAft>
          <a:spcPct val="0"/>
        </a:spcAft>
        <a:buClr>
          <a:schemeClr val="tx2"/>
        </a:buClr>
        <a:buFont typeface="Wingdings" pitchFamily="2" charset="2"/>
        <a:buChar char="§"/>
        <a:defRPr sz="2000">
          <a:solidFill>
            <a:schemeClr val="tx1"/>
          </a:solidFill>
          <a:latin typeface="+mn-lt"/>
          <a:ea typeface="+mn-ea"/>
          <a:cs typeface="+mn-cs"/>
        </a:defRPr>
      </a:lvl1pPr>
      <a:lvl2pPr marL="685800" indent="-228600" algn="l" rtl="0" eaLnBrk="0" fontAlgn="base" hangingPunct="0">
        <a:spcBef>
          <a:spcPct val="20000"/>
        </a:spcBef>
        <a:spcAft>
          <a:spcPct val="0"/>
        </a:spcAft>
        <a:buClr>
          <a:schemeClr val="tx2"/>
        </a:buClr>
        <a:buChar char="–"/>
        <a:defRPr>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14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8.xml"/><Relationship Id="rId4" Type="http://schemas.openxmlformats.org/officeDocument/2006/relationships/hyperlink" Target="http://www.mass.gov/chia/docs/r/pubs/13/2012-mass-insurance-coverage.pdf" TargetMode="Externa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5.xml"/><Relationship Id="rId1" Type="http://schemas.openxmlformats.org/officeDocument/2006/relationships/slideLayout" Target="../slideLayouts/slideLayout50.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6.xml"/><Relationship Id="rId1" Type="http://schemas.openxmlformats.org/officeDocument/2006/relationships/slideLayout" Target="../slideLayouts/slideLayout5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8.xml"/><Relationship Id="rId1" Type="http://schemas.openxmlformats.org/officeDocument/2006/relationships/slideLayout" Target="../slideLayouts/slideLayout39.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39.xml"/><Relationship Id="rId4" Type="http://schemas.openxmlformats.org/officeDocument/2006/relationships/chart" Target="../charts/chart11.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0.xml"/><Relationship Id="rId1" Type="http://schemas.openxmlformats.org/officeDocument/2006/relationships/slideLayout" Target="../slideLayouts/slideLayout39.xml"/></Relationships>
</file>

<file path=ppt/slides/_rels/slide2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1.xml"/><Relationship Id="rId1" Type="http://schemas.openxmlformats.org/officeDocument/2006/relationships/slideLayout" Target="../slideLayouts/slideLayout39.xml"/></Relationships>
</file>

<file path=ppt/slides/_rels/slide2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2.xml"/><Relationship Id="rId1" Type="http://schemas.openxmlformats.org/officeDocument/2006/relationships/slideLayout" Target="../slideLayouts/slideLayout3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7.xml"/></Relationships>
</file>

<file path=ppt/slides/_rels/slide2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5.xml"/><Relationship Id="rId1" Type="http://schemas.openxmlformats.org/officeDocument/2006/relationships/slideLayout" Target="../slideLayouts/slideLayout61.xml"/></Relationships>
</file>

<file path=ppt/slides/_rels/slide2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6.xml"/><Relationship Id="rId1" Type="http://schemas.openxmlformats.org/officeDocument/2006/relationships/slideLayout" Target="../slideLayouts/slideLayout61.xml"/></Relationships>
</file>

<file path=ppt/slides/_rels/slide2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7.xml"/><Relationship Id="rId1" Type="http://schemas.openxmlformats.org/officeDocument/2006/relationships/slideLayout" Target="../slideLayouts/slideLayout61.xml"/></Relationships>
</file>

<file path=ppt/slides/_rels/slide2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8.xml"/><Relationship Id="rId1" Type="http://schemas.openxmlformats.org/officeDocument/2006/relationships/slideLayout" Target="../slideLayouts/slideLayout6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30.xml"/><Relationship Id="rId1" Type="http://schemas.openxmlformats.org/officeDocument/2006/relationships/slideLayout" Target="../slideLayouts/slideLayout72.xml"/></Relationships>
</file>

<file path=ppt/slides/_rels/slide3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31.xml"/><Relationship Id="rId1" Type="http://schemas.openxmlformats.org/officeDocument/2006/relationships/slideLayout" Target="../slideLayouts/slideLayout72.xml"/></Relationships>
</file>

<file path=ppt/slides/_rels/slide32.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32.xml"/><Relationship Id="rId1" Type="http://schemas.openxmlformats.org/officeDocument/2006/relationships/slideLayout" Target="../slideLayouts/slideLayout72.xml"/></Relationships>
</file>

<file path=ppt/slides/_rels/slide33.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33.xml"/><Relationship Id="rId1" Type="http://schemas.openxmlformats.org/officeDocument/2006/relationships/slideLayout" Target="../slideLayouts/slideLayout7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9.xml"/></Relationships>
</file>

<file path=ppt/slides/_rels/slide36.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36.xml"/><Relationship Id="rId1" Type="http://schemas.openxmlformats.org/officeDocument/2006/relationships/slideLayout" Target="../slideLayouts/slideLayout83.xml"/></Relationships>
</file>

<file path=ppt/slides/_rels/slide37.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37.xml"/><Relationship Id="rId1" Type="http://schemas.openxmlformats.org/officeDocument/2006/relationships/slideLayout" Target="../slideLayouts/slideLayout83.xml"/></Relationships>
</file>

<file path=ppt/slides/_rels/slide38.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38.xml"/><Relationship Id="rId1" Type="http://schemas.openxmlformats.org/officeDocument/2006/relationships/slideLayout" Target="../slideLayouts/slideLayout83.xml"/></Relationships>
</file>

<file path=ppt/slides/_rels/slide3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chart" Target="../charts/chart26.xml"/><Relationship Id="rId7"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83.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40.xml"/><Relationship Id="rId1" Type="http://schemas.openxmlformats.org/officeDocument/2006/relationships/slideLayout" Target="../slideLayouts/slideLayout8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685800" y="2130425"/>
            <a:ext cx="7772400" cy="1470025"/>
          </a:xfrm>
          <a:prstGeom prst="rect">
            <a:avLst/>
          </a:prstGeom>
        </p:spPr>
        <p:txBody>
          <a:bodyPr/>
          <a:lstStyle/>
          <a:p>
            <a:pPr algn="ctr" eaLnBrk="0" hangingPunct="0">
              <a:defRPr/>
            </a:pPr>
            <a:r>
              <a:rPr lang="en-US" sz="3400" kern="0" dirty="0">
                <a:solidFill>
                  <a:schemeClr val="tx2"/>
                </a:solidFill>
                <a:latin typeface="+mj-lt"/>
                <a:ea typeface="+mj-ea"/>
                <a:cs typeface="+mj-cs"/>
              </a:rPr>
              <a:t>HEALTH REFORM IN MASSACHUSETTS </a:t>
            </a:r>
            <a:r>
              <a:rPr lang="en-US" sz="2400" kern="0" dirty="0">
                <a:latin typeface="+mj-lt"/>
                <a:ea typeface="+mj-ea"/>
                <a:cs typeface="+mj-cs"/>
              </a:rPr>
              <a:t/>
            </a:r>
            <a:br>
              <a:rPr lang="en-US" sz="2400" kern="0" dirty="0">
                <a:latin typeface="+mj-lt"/>
                <a:ea typeface="+mj-ea"/>
                <a:cs typeface="+mj-cs"/>
              </a:rPr>
            </a:br>
            <a:r>
              <a:rPr lang="en-US" sz="2275" kern="0" dirty="0">
                <a:latin typeface="+mj-lt"/>
                <a:ea typeface="+mj-ea"/>
                <a:cs typeface="+mj-cs"/>
              </a:rPr>
              <a:t>EXPANDING ACCESS TO HEALTH INSURANCE COVERAGE</a:t>
            </a:r>
            <a:r>
              <a:rPr lang="en-US" sz="2400" kern="0" dirty="0">
                <a:latin typeface="+mj-lt"/>
                <a:ea typeface="+mj-ea"/>
                <a:cs typeface="+mj-cs"/>
              </a:rPr>
              <a:t/>
            </a:r>
            <a:br>
              <a:rPr lang="en-US" sz="2400" kern="0" dirty="0">
                <a:latin typeface="+mj-lt"/>
                <a:ea typeface="+mj-ea"/>
                <a:cs typeface="+mj-cs"/>
              </a:rPr>
            </a:br>
            <a:r>
              <a:rPr lang="en-US" sz="2400" kern="0" dirty="0">
                <a:latin typeface="+mj-lt"/>
                <a:ea typeface="+mj-ea"/>
                <a:cs typeface="+mj-cs"/>
              </a:rPr>
              <a:t/>
            </a:r>
            <a:br>
              <a:rPr lang="en-US" sz="2400" kern="0" dirty="0">
                <a:latin typeface="+mj-lt"/>
                <a:ea typeface="+mj-ea"/>
                <a:cs typeface="+mj-cs"/>
              </a:rPr>
            </a:br>
            <a:endParaRPr lang="en-US" sz="2400" kern="0" dirty="0">
              <a:latin typeface="+mj-lt"/>
              <a:ea typeface="+mj-ea"/>
              <a:cs typeface="+mj-cs"/>
            </a:endParaRPr>
          </a:p>
        </p:txBody>
      </p:sp>
      <p:sp>
        <p:nvSpPr>
          <p:cNvPr id="10" name="Subtitle 2"/>
          <p:cNvSpPr txBox="1">
            <a:spLocks/>
          </p:cNvSpPr>
          <p:nvPr/>
        </p:nvSpPr>
        <p:spPr>
          <a:xfrm>
            <a:off x="1371600" y="3395663"/>
            <a:ext cx="6400800" cy="1752600"/>
          </a:xfrm>
          <a:prstGeom prst="rect">
            <a:avLst/>
          </a:prstGeom>
        </p:spPr>
        <p:txBody>
          <a:bodyPr/>
          <a:lstStyle/>
          <a:p>
            <a:pPr algn="ctr" eaLnBrk="0" hangingPunct="0">
              <a:spcBef>
                <a:spcPts val="600"/>
              </a:spcBef>
              <a:buClr>
                <a:schemeClr val="tx2"/>
              </a:buClr>
              <a:defRPr/>
            </a:pPr>
            <a:r>
              <a:rPr lang="en-US" sz="3400" kern="0" dirty="0">
                <a:latin typeface="+mn-lt"/>
                <a:cs typeface="+mn-cs"/>
              </a:rPr>
              <a:t>ASSESSING THE RESULTS</a:t>
            </a:r>
          </a:p>
          <a:p>
            <a:pPr algn="ctr" eaLnBrk="0" hangingPunct="0">
              <a:spcBef>
                <a:spcPts val="600"/>
              </a:spcBef>
              <a:buClr>
                <a:schemeClr val="tx2"/>
              </a:buClr>
              <a:defRPr/>
            </a:pPr>
            <a:r>
              <a:rPr lang="en-US" sz="2000" kern="0" dirty="0" smtClean="0">
                <a:solidFill>
                  <a:schemeClr val="accent2"/>
                </a:solidFill>
                <a:latin typeface="Calibri"/>
                <a:cs typeface="Arial"/>
              </a:rPr>
              <a:t>MARCH 2014</a:t>
            </a:r>
            <a:endParaRPr lang="en-US" sz="3200" kern="0" dirty="0">
              <a:solidFill>
                <a:schemeClr val="accent2"/>
              </a:solidFill>
              <a:latin typeface="+mn-lt"/>
              <a:cs typeface="+mn-cs"/>
            </a:endParaRPr>
          </a:p>
        </p:txBody>
      </p:sp>
      <p:pic>
        <p:nvPicPr>
          <p:cNvPr id="100355" name="Picture 5" descr="bcbsf_new_logo.jpg"/>
          <p:cNvPicPr>
            <a:picLocks noChangeAspect="1"/>
          </p:cNvPicPr>
          <p:nvPr/>
        </p:nvPicPr>
        <p:blipFill>
          <a:blip r:embed="rId3" cstate="print"/>
          <a:srcRect l="1389" t="2473" r="1389" b="2473"/>
          <a:stretch>
            <a:fillRect/>
          </a:stretch>
        </p:blipFill>
        <p:spPr bwMode="auto">
          <a:xfrm>
            <a:off x="3683000" y="4808538"/>
            <a:ext cx="1778000" cy="976312"/>
          </a:xfrm>
          <a:prstGeom prst="rect">
            <a:avLst/>
          </a:prstGeom>
          <a:noFill/>
          <a:ln w="9525">
            <a:noFill/>
            <a:miter lim="800000"/>
            <a:headEnd/>
            <a:tailEnd/>
          </a:ln>
        </p:spPr>
      </p:pic>
      <p:sp>
        <p:nvSpPr>
          <p:cNvPr id="5" name="Rectangle 4"/>
          <p:cNvSpPr/>
          <p:nvPr/>
        </p:nvSpPr>
        <p:spPr>
          <a:xfrm>
            <a:off x="0" y="6543675"/>
            <a:ext cx="1209675" cy="314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0"/>
          <p:cNvGraphicFramePr>
            <a:graphicFrameLocks/>
          </p:cNvGraphicFramePr>
          <p:nvPr>
            <p:extLst>
              <p:ext uri="{D42A27DB-BD31-4B8C-83A1-F6EECF244321}">
                <p14:modId xmlns:p14="http://schemas.microsoft.com/office/powerpoint/2010/main" val="3195231209"/>
              </p:ext>
            </p:extLst>
          </p:nvPr>
        </p:nvGraphicFramePr>
        <p:xfrm>
          <a:off x="457200" y="2058988"/>
          <a:ext cx="8229600" cy="3328988"/>
        </p:xfrm>
        <a:graphic>
          <a:graphicData uri="http://schemas.openxmlformats.org/drawingml/2006/chart">
            <c:chart xmlns:c="http://schemas.openxmlformats.org/drawingml/2006/chart" xmlns:r="http://schemas.openxmlformats.org/officeDocument/2006/relationships" r:id="rId3"/>
          </a:graphicData>
        </a:graphic>
      </p:graphicFrame>
      <p:sp>
        <p:nvSpPr>
          <p:cNvPr id="116738" name="Rectangle 4"/>
          <p:cNvSpPr>
            <a:spLocks noGrp="1" noChangeArrowheads="1"/>
          </p:cNvSpPr>
          <p:nvPr>
            <p:ph type="title"/>
          </p:nvPr>
        </p:nvSpPr>
        <p:spPr/>
        <p:txBody>
          <a:bodyPr/>
          <a:lstStyle/>
          <a:p>
            <a:pPr eaLnBrk="1" hangingPunct="1"/>
            <a:r>
              <a:rPr lang="en-US" dirty="0" smtClean="0"/>
              <a:t>MASSACHUSETTS HAS THE LOWEST RATE </a:t>
            </a:r>
            <a:br>
              <a:rPr lang="en-US" dirty="0" smtClean="0"/>
            </a:br>
            <a:r>
              <a:rPr lang="en-US" dirty="0" smtClean="0"/>
              <a:t>OF UNINSURANCE IN THE COUNTRY</a:t>
            </a:r>
          </a:p>
        </p:txBody>
      </p:sp>
      <p:sp>
        <p:nvSpPr>
          <p:cNvPr id="16398" name="Slide Number Placeholder 15"/>
          <p:cNvSpPr>
            <a:spLocks noGrp="1"/>
          </p:cNvSpPr>
          <p:nvPr>
            <p:ph type="sldNum" sz="quarter" idx="10"/>
          </p:nvPr>
        </p:nvSpPr>
        <p:spPr/>
        <p:txBody>
          <a:bodyPr/>
          <a:lstStyle/>
          <a:p>
            <a:pPr>
              <a:defRPr/>
            </a:pPr>
            <a:fld id="{207D5690-542F-400F-B6F5-0A77E1FA9614}" type="slidenum">
              <a:rPr lang="en-US"/>
              <a:pPr>
                <a:defRPr/>
              </a:pPr>
              <a:t>9</a:t>
            </a:fld>
            <a:endParaRPr lang="en-US"/>
          </a:p>
        </p:txBody>
      </p:sp>
      <p:sp>
        <p:nvSpPr>
          <p:cNvPr id="116740" name="Rectangle 8"/>
          <p:cNvSpPr>
            <a:spLocks noChangeArrowheads="1"/>
          </p:cNvSpPr>
          <p:nvPr/>
        </p:nvSpPr>
        <p:spPr bwMode="auto">
          <a:xfrm>
            <a:off x="455613" y="1785938"/>
            <a:ext cx="1716817" cy="246221"/>
          </a:xfrm>
          <a:prstGeom prst="rect">
            <a:avLst/>
          </a:prstGeom>
          <a:noFill/>
          <a:ln w="9525">
            <a:noFill/>
            <a:miter lim="800000"/>
            <a:headEnd/>
            <a:tailEnd/>
          </a:ln>
        </p:spPr>
        <p:txBody>
          <a:bodyPr wrap="none" lIns="0" rIns="0">
            <a:spAutoFit/>
          </a:bodyPr>
          <a:lstStyle/>
          <a:p>
            <a:r>
              <a:rPr lang="en-US" sz="1000" b="1" dirty="0">
                <a:solidFill>
                  <a:srgbClr val="1C1C1C"/>
                </a:solidFill>
              </a:rPr>
              <a:t>PERCENT </a:t>
            </a:r>
            <a:r>
              <a:rPr lang="en-US" sz="1000" b="1" dirty="0" smtClean="0">
                <a:solidFill>
                  <a:srgbClr val="1C1C1C"/>
                </a:solidFill>
              </a:rPr>
              <a:t>UNINSURED, ALL </a:t>
            </a:r>
            <a:r>
              <a:rPr lang="en-US" sz="1000" b="1" dirty="0">
                <a:solidFill>
                  <a:srgbClr val="1C1C1C"/>
                </a:solidFill>
              </a:rPr>
              <a:t>AGES</a:t>
            </a:r>
          </a:p>
        </p:txBody>
      </p:sp>
      <p:sp>
        <p:nvSpPr>
          <p:cNvPr id="116741" name="TextBox 23"/>
          <p:cNvSpPr txBox="1">
            <a:spLocks noChangeArrowheads="1"/>
          </p:cNvSpPr>
          <p:nvPr/>
        </p:nvSpPr>
        <p:spPr bwMode="auto">
          <a:xfrm>
            <a:off x="793812" y="5049838"/>
            <a:ext cx="550863" cy="307975"/>
          </a:xfrm>
          <a:prstGeom prst="rect">
            <a:avLst/>
          </a:prstGeom>
          <a:noFill/>
          <a:ln w="9525">
            <a:noFill/>
            <a:miter lim="800000"/>
            <a:headEnd/>
            <a:tailEnd/>
          </a:ln>
        </p:spPr>
        <p:txBody>
          <a:bodyPr wrap="none">
            <a:spAutoFit/>
          </a:bodyPr>
          <a:lstStyle/>
          <a:p>
            <a:pPr algn="ctr"/>
            <a:r>
              <a:rPr lang="en-US" sz="1400" b="1" dirty="0"/>
              <a:t>2000</a:t>
            </a:r>
          </a:p>
        </p:txBody>
      </p:sp>
      <p:sp>
        <p:nvSpPr>
          <p:cNvPr id="116742" name="TextBox 24"/>
          <p:cNvSpPr txBox="1">
            <a:spLocks noChangeArrowheads="1"/>
          </p:cNvSpPr>
          <p:nvPr/>
        </p:nvSpPr>
        <p:spPr bwMode="auto">
          <a:xfrm>
            <a:off x="1579401" y="5049838"/>
            <a:ext cx="549275" cy="307975"/>
          </a:xfrm>
          <a:prstGeom prst="rect">
            <a:avLst/>
          </a:prstGeom>
          <a:noFill/>
          <a:ln w="9525">
            <a:noFill/>
            <a:miter lim="800000"/>
            <a:headEnd/>
            <a:tailEnd/>
          </a:ln>
        </p:spPr>
        <p:txBody>
          <a:bodyPr wrap="none">
            <a:spAutoFit/>
          </a:bodyPr>
          <a:lstStyle/>
          <a:p>
            <a:pPr algn="ctr"/>
            <a:r>
              <a:rPr lang="en-US" sz="1400" b="1" dirty="0"/>
              <a:t>2002</a:t>
            </a:r>
          </a:p>
        </p:txBody>
      </p:sp>
      <p:sp>
        <p:nvSpPr>
          <p:cNvPr id="116743" name="TextBox 25"/>
          <p:cNvSpPr txBox="1">
            <a:spLocks noChangeArrowheads="1"/>
          </p:cNvSpPr>
          <p:nvPr/>
        </p:nvSpPr>
        <p:spPr bwMode="auto">
          <a:xfrm>
            <a:off x="2363402" y="5049838"/>
            <a:ext cx="549275" cy="307975"/>
          </a:xfrm>
          <a:prstGeom prst="rect">
            <a:avLst/>
          </a:prstGeom>
          <a:noFill/>
          <a:ln w="9525">
            <a:noFill/>
            <a:miter lim="800000"/>
            <a:headEnd/>
            <a:tailEnd/>
          </a:ln>
        </p:spPr>
        <p:txBody>
          <a:bodyPr wrap="none">
            <a:spAutoFit/>
          </a:bodyPr>
          <a:lstStyle/>
          <a:p>
            <a:pPr algn="ctr"/>
            <a:r>
              <a:rPr lang="en-US" sz="1400" b="1" dirty="0"/>
              <a:t>2004</a:t>
            </a:r>
          </a:p>
        </p:txBody>
      </p:sp>
      <p:sp>
        <p:nvSpPr>
          <p:cNvPr id="116744" name="TextBox 26"/>
          <p:cNvSpPr txBox="1">
            <a:spLocks noChangeArrowheads="1"/>
          </p:cNvSpPr>
          <p:nvPr/>
        </p:nvSpPr>
        <p:spPr bwMode="auto">
          <a:xfrm>
            <a:off x="3147403" y="5049838"/>
            <a:ext cx="549275" cy="307975"/>
          </a:xfrm>
          <a:prstGeom prst="rect">
            <a:avLst/>
          </a:prstGeom>
          <a:noFill/>
          <a:ln w="9525">
            <a:noFill/>
            <a:miter lim="800000"/>
            <a:headEnd/>
            <a:tailEnd/>
          </a:ln>
        </p:spPr>
        <p:txBody>
          <a:bodyPr wrap="none">
            <a:spAutoFit/>
          </a:bodyPr>
          <a:lstStyle/>
          <a:p>
            <a:pPr algn="ctr"/>
            <a:r>
              <a:rPr lang="en-US" sz="1400" b="1" dirty="0"/>
              <a:t>2006</a:t>
            </a:r>
          </a:p>
        </p:txBody>
      </p:sp>
      <p:sp>
        <p:nvSpPr>
          <p:cNvPr id="116745" name="TextBox 27"/>
          <p:cNvSpPr txBox="1">
            <a:spLocks noChangeArrowheads="1"/>
          </p:cNvSpPr>
          <p:nvPr/>
        </p:nvSpPr>
        <p:spPr bwMode="auto">
          <a:xfrm>
            <a:off x="3931404" y="5049838"/>
            <a:ext cx="550862" cy="307975"/>
          </a:xfrm>
          <a:prstGeom prst="rect">
            <a:avLst/>
          </a:prstGeom>
          <a:noFill/>
          <a:ln w="9525">
            <a:noFill/>
            <a:miter lim="800000"/>
            <a:headEnd/>
            <a:tailEnd/>
          </a:ln>
        </p:spPr>
        <p:txBody>
          <a:bodyPr wrap="none">
            <a:spAutoFit/>
          </a:bodyPr>
          <a:lstStyle/>
          <a:p>
            <a:pPr algn="ctr"/>
            <a:r>
              <a:rPr lang="en-US" sz="1400" b="1" dirty="0"/>
              <a:t>2007</a:t>
            </a:r>
          </a:p>
        </p:txBody>
      </p:sp>
      <p:sp>
        <p:nvSpPr>
          <p:cNvPr id="116746" name="TextBox 28"/>
          <p:cNvSpPr txBox="1">
            <a:spLocks noChangeArrowheads="1"/>
          </p:cNvSpPr>
          <p:nvPr/>
        </p:nvSpPr>
        <p:spPr bwMode="auto">
          <a:xfrm>
            <a:off x="4716992" y="5049838"/>
            <a:ext cx="550863" cy="307975"/>
          </a:xfrm>
          <a:prstGeom prst="rect">
            <a:avLst/>
          </a:prstGeom>
          <a:noFill/>
          <a:ln w="9525">
            <a:noFill/>
            <a:miter lim="800000"/>
            <a:headEnd/>
            <a:tailEnd/>
          </a:ln>
        </p:spPr>
        <p:txBody>
          <a:bodyPr wrap="none">
            <a:spAutoFit/>
          </a:bodyPr>
          <a:lstStyle/>
          <a:p>
            <a:pPr algn="ctr"/>
            <a:r>
              <a:rPr lang="en-US" sz="1400" b="1" dirty="0"/>
              <a:t>2008</a:t>
            </a:r>
          </a:p>
        </p:txBody>
      </p:sp>
      <p:sp>
        <p:nvSpPr>
          <p:cNvPr id="116747" name="TextBox 29"/>
          <p:cNvSpPr txBox="1">
            <a:spLocks noChangeArrowheads="1"/>
          </p:cNvSpPr>
          <p:nvPr/>
        </p:nvSpPr>
        <p:spPr bwMode="auto">
          <a:xfrm>
            <a:off x="5502581" y="5049838"/>
            <a:ext cx="550862" cy="307975"/>
          </a:xfrm>
          <a:prstGeom prst="rect">
            <a:avLst/>
          </a:prstGeom>
          <a:noFill/>
          <a:ln w="9525">
            <a:noFill/>
            <a:miter lim="800000"/>
            <a:headEnd/>
            <a:tailEnd/>
          </a:ln>
        </p:spPr>
        <p:txBody>
          <a:bodyPr wrap="none">
            <a:spAutoFit/>
          </a:bodyPr>
          <a:lstStyle/>
          <a:p>
            <a:pPr algn="ctr"/>
            <a:r>
              <a:rPr lang="en-US" sz="1400" b="1" dirty="0"/>
              <a:t>2009</a:t>
            </a:r>
          </a:p>
        </p:txBody>
      </p:sp>
      <p:sp>
        <p:nvSpPr>
          <p:cNvPr id="116748" name="TextBox 30"/>
          <p:cNvSpPr txBox="1">
            <a:spLocks noChangeArrowheads="1"/>
          </p:cNvSpPr>
          <p:nvPr/>
        </p:nvSpPr>
        <p:spPr bwMode="auto">
          <a:xfrm>
            <a:off x="6288169" y="5049838"/>
            <a:ext cx="550863" cy="307975"/>
          </a:xfrm>
          <a:prstGeom prst="rect">
            <a:avLst/>
          </a:prstGeom>
          <a:noFill/>
          <a:ln w="9525">
            <a:noFill/>
            <a:miter lim="800000"/>
            <a:headEnd/>
            <a:tailEnd/>
          </a:ln>
        </p:spPr>
        <p:txBody>
          <a:bodyPr wrap="none">
            <a:spAutoFit/>
          </a:bodyPr>
          <a:lstStyle/>
          <a:p>
            <a:pPr algn="ctr"/>
            <a:r>
              <a:rPr lang="en-US" sz="1400" b="1" dirty="0"/>
              <a:t>2010</a:t>
            </a:r>
          </a:p>
        </p:txBody>
      </p:sp>
      <p:sp>
        <p:nvSpPr>
          <p:cNvPr id="22" name="Rectangle 8"/>
          <p:cNvSpPr>
            <a:spLocks noChangeArrowheads="1"/>
          </p:cNvSpPr>
          <p:nvPr/>
        </p:nvSpPr>
        <p:spPr bwMode="auto">
          <a:xfrm>
            <a:off x="800741" y="3090863"/>
            <a:ext cx="537005" cy="415498"/>
          </a:xfrm>
          <a:prstGeom prst="rect">
            <a:avLst/>
          </a:prstGeom>
          <a:noFill/>
          <a:ln w="9525">
            <a:noFill/>
            <a:miter lim="800000"/>
            <a:headEnd/>
            <a:tailEnd/>
          </a:ln>
        </p:spPr>
        <p:txBody>
          <a:bodyPr wrap="none" lIns="0" rIns="0">
            <a:spAutoFit/>
          </a:bodyPr>
          <a:lstStyle/>
          <a:p>
            <a:pPr algn="ctr">
              <a:defRPr/>
            </a:pPr>
            <a:r>
              <a:rPr lang="en-US" sz="1050" b="1" dirty="0" smtClean="0">
                <a:solidFill>
                  <a:schemeClr val="tx2">
                    <a:lumMod val="50000"/>
                  </a:schemeClr>
                </a:solidFill>
              </a:rPr>
              <a:t>U.S.</a:t>
            </a:r>
            <a:br>
              <a:rPr lang="en-US" sz="1050" b="1" dirty="0" smtClean="0">
                <a:solidFill>
                  <a:schemeClr val="tx2">
                    <a:lumMod val="50000"/>
                  </a:schemeClr>
                </a:solidFill>
              </a:rPr>
            </a:br>
            <a:r>
              <a:rPr lang="en-US" sz="1050" b="1" dirty="0" smtClean="0">
                <a:solidFill>
                  <a:schemeClr val="tx2">
                    <a:lumMod val="50000"/>
                  </a:schemeClr>
                </a:solidFill>
              </a:rPr>
              <a:t>AVERAGE</a:t>
            </a:r>
            <a:endParaRPr lang="en-US" sz="1050" b="1" dirty="0">
              <a:solidFill>
                <a:schemeClr val="tx2">
                  <a:lumMod val="50000"/>
                </a:schemeClr>
              </a:solidFill>
            </a:endParaRPr>
          </a:p>
        </p:txBody>
      </p:sp>
      <p:sp>
        <p:nvSpPr>
          <p:cNvPr id="116750" name="TextBox 6"/>
          <p:cNvSpPr txBox="1">
            <a:spLocks noChangeArrowheads="1"/>
          </p:cNvSpPr>
          <p:nvPr/>
        </p:nvSpPr>
        <p:spPr bwMode="auto">
          <a:xfrm>
            <a:off x="455613" y="5362059"/>
            <a:ext cx="8229600" cy="1055674"/>
          </a:xfrm>
          <a:prstGeom prst="rect">
            <a:avLst/>
          </a:prstGeom>
          <a:noFill/>
          <a:ln w="9525">
            <a:noFill/>
            <a:miter lim="800000"/>
            <a:headEnd/>
            <a:tailEnd/>
          </a:ln>
        </p:spPr>
        <p:txBody>
          <a:bodyPr wrap="square" lIns="0" rIns="0" anchor="b">
            <a:spAutoFit/>
          </a:bodyPr>
          <a:lstStyle/>
          <a:p>
            <a:pPr>
              <a:lnSpc>
                <a:spcPct val="90000"/>
              </a:lnSpc>
            </a:pPr>
            <a:r>
              <a:rPr lang="en-US" sz="600" dirty="0">
                <a:solidFill>
                  <a:srgbClr val="1C1C1C"/>
                </a:solidFill>
              </a:rPr>
              <a:t>NOTE:</a:t>
            </a:r>
            <a:r>
              <a:rPr lang="en-US" sz="800" dirty="0">
                <a:solidFill>
                  <a:srgbClr val="1C1C1C"/>
                </a:solidFill>
              </a:rPr>
              <a:t> </a:t>
            </a:r>
            <a:r>
              <a:rPr lang="en-US" sz="800" dirty="0" smtClean="0"/>
              <a:t>The Massachusetts specific results are from a state-funded survey — the Massachusetts Health Insurance Survey (MHIS). Using a different methodology, researchers at the Urban Institute estimated that 507,000 Massachusetts residents were uninsured in 2005, or approximately 8.1 percent of the total population. Starting in 2008, the MHIS sampling methodology and survey questionnaire were enhanced. These changes may affect comparability of the 2008 and later results to prior years. The national comparison presented here utilizes a different survey methodology, the Current Population Survey, which is known to undercount Medicaid enrollment in some states.</a:t>
            </a:r>
            <a:endParaRPr lang="en-US" sz="800" dirty="0">
              <a:solidFill>
                <a:srgbClr val="1C1C1C"/>
              </a:solidFill>
            </a:endParaRPr>
          </a:p>
          <a:p>
            <a:pPr>
              <a:lnSpc>
                <a:spcPct val="90000"/>
              </a:lnSpc>
              <a:spcBef>
                <a:spcPts val="600"/>
              </a:spcBef>
            </a:pPr>
            <a:r>
              <a:rPr lang="en-US" sz="600" dirty="0" smtClean="0">
                <a:solidFill>
                  <a:srgbClr val="1C1C1C"/>
                </a:solidFill>
              </a:rPr>
              <a:t>SOURCES</a:t>
            </a:r>
            <a:r>
              <a:rPr lang="en-US" sz="700" dirty="0" smtClean="0">
                <a:solidFill>
                  <a:srgbClr val="000000"/>
                </a:solidFill>
                <a:ea typeface="ＭＳ Ｐゴシック"/>
                <a:cs typeface="ＭＳ Ｐゴシック"/>
              </a:rPr>
              <a:t>:</a:t>
            </a:r>
            <a:r>
              <a:rPr lang="en-US" sz="800" dirty="0" smtClean="0">
                <a:solidFill>
                  <a:srgbClr val="000000"/>
                </a:solidFill>
                <a:ea typeface="ＭＳ Ｐゴシック"/>
                <a:cs typeface="ＭＳ Ｐゴシック"/>
              </a:rPr>
              <a:t> </a:t>
            </a:r>
            <a:r>
              <a:rPr lang="en-US" sz="800" dirty="0" smtClean="0"/>
              <a:t>Urban Institute, </a:t>
            </a:r>
            <a:r>
              <a:rPr lang="en-US" sz="800" i="1" dirty="0" smtClean="0"/>
              <a:t>Health Insurance Coverage and the Uninsured in Massachusetts: An Update Based on 2005 Current Population Survey Data In Massachusetts</a:t>
            </a:r>
            <a:r>
              <a:rPr lang="en-US" sz="800" dirty="0" smtClean="0"/>
              <a:t>, 2007;  Massachusetts Center for Health Information and Analysis (formerly the Division of Health Care Finance and Policy) </a:t>
            </a:r>
            <a:r>
              <a:rPr lang="en-US" sz="800" i="1" dirty="0" smtClean="0"/>
              <a:t>Massachusetts Health Insurance Survey</a:t>
            </a:r>
            <a:r>
              <a:rPr lang="en-US" sz="800" dirty="0" smtClean="0"/>
              <a:t> data for years 2000, 2002, 2004, 2006, 2007, 2008, 2009, 2010, 2011; </a:t>
            </a:r>
            <a:r>
              <a:rPr lang="en-US" sz="800" i="1" dirty="0" smtClean="0">
                <a:hlinkClick r:id="rId4"/>
              </a:rPr>
              <a:t>Massachusetts Health Insurance Coverage 2012 Estimate</a:t>
            </a:r>
            <a:r>
              <a:rPr lang="en-US" sz="800" dirty="0" smtClean="0"/>
              <a:t>, Massachusetts Center for Health Information and Analysis, December 2, 2013; U.S. Census Bureau, Current Population Survey, Health Insurance Historical Tables (HIB Series).</a:t>
            </a:r>
            <a:endParaRPr lang="en-US" sz="800" dirty="0"/>
          </a:p>
        </p:txBody>
      </p:sp>
      <p:sp>
        <p:nvSpPr>
          <p:cNvPr id="35" name="Rectangle 8"/>
          <p:cNvSpPr>
            <a:spLocks noChangeArrowheads="1"/>
          </p:cNvSpPr>
          <p:nvPr/>
        </p:nvSpPr>
        <p:spPr bwMode="auto">
          <a:xfrm>
            <a:off x="888268" y="4791075"/>
            <a:ext cx="361950" cy="254000"/>
          </a:xfrm>
          <a:prstGeom prst="rect">
            <a:avLst/>
          </a:prstGeom>
          <a:noFill/>
          <a:ln w="9525">
            <a:noFill/>
            <a:miter lim="800000"/>
            <a:headEnd/>
            <a:tailEnd/>
          </a:ln>
        </p:spPr>
        <p:txBody>
          <a:bodyPr wrap="none" lIns="0" rIns="0">
            <a:spAutoFit/>
          </a:bodyPr>
          <a:lstStyle/>
          <a:p>
            <a:pPr algn="ctr">
              <a:defRPr/>
            </a:pPr>
            <a:r>
              <a:rPr lang="en-US" sz="1050" b="1" dirty="0">
                <a:solidFill>
                  <a:schemeClr val="bg1"/>
                </a:solidFill>
              </a:rPr>
              <a:t>MASS.</a:t>
            </a:r>
          </a:p>
        </p:txBody>
      </p:sp>
      <p:sp>
        <p:nvSpPr>
          <p:cNvPr id="18" name="TextBox 30"/>
          <p:cNvSpPr txBox="1">
            <a:spLocks noChangeArrowheads="1"/>
          </p:cNvSpPr>
          <p:nvPr/>
        </p:nvSpPr>
        <p:spPr bwMode="auto">
          <a:xfrm>
            <a:off x="7858635" y="5050036"/>
            <a:ext cx="550152" cy="307777"/>
          </a:xfrm>
          <a:prstGeom prst="rect">
            <a:avLst/>
          </a:prstGeom>
          <a:noFill/>
          <a:ln w="9525">
            <a:no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smtClean="0"/>
              <a:t>2012</a:t>
            </a:r>
            <a:endParaRPr lang="en-US" sz="1400" b="1" dirty="0"/>
          </a:p>
        </p:txBody>
      </p:sp>
      <p:sp>
        <p:nvSpPr>
          <p:cNvPr id="19" name="TextBox 30"/>
          <p:cNvSpPr txBox="1">
            <a:spLocks noChangeArrowheads="1"/>
          </p:cNvSpPr>
          <p:nvPr/>
        </p:nvSpPr>
        <p:spPr bwMode="auto">
          <a:xfrm>
            <a:off x="7073758" y="5050048"/>
            <a:ext cx="550149" cy="307765"/>
          </a:xfrm>
          <a:prstGeom prst="rect">
            <a:avLst/>
          </a:prstGeom>
          <a:noFill/>
          <a:ln w="9525">
            <a:no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smtClean="0"/>
              <a:t>2011</a:t>
            </a:r>
            <a:endParaRPr lang="en-US" sz="1400" b="1" dirty="0"/>
          </a:p>
        </p:txBody>
      </p:sp>
      <p:sp>
        <p:nvSpPr>
          <p:cNvPr id="5" name="Rectangle 4"/>
          <p:cNvSpPr/>
          <p:nvPr/>
        </p:nvSpPr>
        <p:spPr>
          <a:xfrm>
            <a:off x="7858635" y="4482084"/>
            <a:ext cx="548640" cy="128016"/>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653906" y="4170462"/>
            <a:ext cx="998991" cy="307777"/>
          </a:xfrm>
          <a:prstGeom prst="rect">
            <a:avLst/>
          </a:prstGeom>
        </p:spPr>
        <p:txBody>
          <a:bodyPr wrap="none">
            <a:spAutoFit/>
          </a:bodyPr>
          <a:lstStyle/>
          <a:p>
            <a:pPr algn="ctr">
              <a:defRPr sz="1400" b="1" i="0" u="none" strike="noStrike" kern="1200" baseline="0">
                <a:solidFill>
                  <a:srgbClr val="1C1C1C"/>
                </a:solidFill>
                <a:latin typeface="+mn-lt"/>
                <a:ea typeface="+mn-ea"/>
                <a:cs typeface="+mn-cs"/>
              </a:defRPr>
            </a:pPr>
            <a:r>
              <a:rPr lang="en-US" b="1" dirty="0" smtClean="0">
                <a:solidFill>
                  <a:srgbClr val="1C1C1C"/>
                </a:solidFill>
              </a:rPr>
              <a:t>3.0%–3.8</a:t>
            </a:r>
            <a:r>
              <a:rPr lang="en-US" b="1" dirty="0">
                <a:solidFill>
                  <a:srgbClr val="1C1C1C"/>
                </a:solidFill>
              </a:rPr>
              <a:t>%</a:t>
            </a:r>
          </a:p>
        </p:txBody>
      </p:sp>
      <p:cxnSp>
        <p:nvCxnSpPr>
          <p:cNvPr id="8" name="Straight Connector 7"/>
          <p:cNvCxnSpPr/>
          <p:nvPr/>
        </p:nvCxnSpPr>
        <p:spPr>
          <a:xfrm>
            <a:off x="7858635" y="4610100"/>
            <a:ext cx="54864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4"/>
          <p:cNvSpPr>
            <a:spLocks noGrp="1" noChangeArrowheads="1"/>
          </p:cNvSpPr>
          <p:nvPr>
            <p:ph type="title"/>
          </p:nvPr>
        </p:nvSpPr>
        <p:spPr/>
        <p:txBody>
          <a:bodyPr/>
          <a:lstStyle/>
          <a:p>
            <a:pPr eaLnBrk="1" hangingPunct="1"/>
            <a:r>
              <a:rPr lang="en-US" dirty="0" smtClean="0"/>
              <a:t>NON-ELDERLY ADULTS ARE MORE LIKELY TO BE </a:t>
            </a:r>
            <a:br>
              <a:rPr lang="en-US" dirty="0" smtClean="0"/>
            </a:br>
            <a:r>
              <a:rPr lang="en-US" dirty="0" smtClean="0"/>
              <a:t>UNINSURED THAN CHILDREN OR ELDERLY ADULTS</a:t>
            </a:r>
          </a:p>
        </p:txBody>
      </p:sp>
      <p:sp>
        <p:nvSpPr>
          <p:cNvPr id="27" name="Rectangle 26"/>
          <p:cNvSpPr/>
          <p:nvPr/>
        </p:nvSpPr>
        <p:spPr>
          <a:xfrm flipH="1">
            <a:off x="752475" y="2085975"/>
            <a:ext cx="1143000" cy="260032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398" name="Slide Number Placeholder 15"/>
          <p:cNvSpPr>
            <a:spLocks noGrp="1"/>
          </p:cNvSpPr>
          <p:nvPr>
            <p:ph type="sldNum" sz="quarter" idx="10"/>
          </p:nvPr>
        </p:nvSpPr>
        <p:spPr/>
        <p:txBody>
          <a:bodyPr/>
          <a:lstStyle/>
          <a:p>
            <a:pPr>
              <a:defRPr/>
            </a:pPr>
            <a:fld id="{138AC073-F7DF-4009-ADDC-1D92A567A2C6}" type="slidenum">
              <a:rPr lang="en-US"/>
              <a:pPr>
                <a:defRPr/>
              </a:pPr>
              <a:t>10</a:t>
            </a:fld>
            <a:endParaRPr lang="en-US"/>
          </a:p>
        </p:txBody>
      </p:sp>
      <p:sp>
        <p:nvSpPr>
          <p:cNvPr id="118789" name="TextBox 6"/>
          <p:cNvSpPr txBox="1">
            <a:spLocks noChangeArrowheads="1"/>
          </p:cNvSpPr>
          <p:nvPr/>
        </p:nvSpPr>
        <p:spPr bwMode="auto">
          <a:xfrm>
            <a:off x="455614" y="6038434"/>
            <a:ext cx="6049962" cy="338554"/>
          </a:xfrm>
          <a:prstGeom prst="rect">
            <a:avLst/>
          </a:prstGeom>
          <a:noFill/>
          <a:ln w="9525">
            <a:noFill/>
            <a:miter lim="800000"/>
            <a:headEnd/>
            <a:tailEnd/>
          </a:ln>
        </p:spPr>
        <p:txBody>
          <a:bodyPr wrap="square" lIns="0" rIns="0" anchor="b">
            <a:spAutoFit/>
          </a:bodyPr>
          <a:lstStyle/>
          <a:p>
            <a:r>
              <a:rPr lang="en-US" sz="600" dirty="0">
                <a:solidFill>
                  <a:srgbClr val="1C1C1C"/>
                </a:solidFill>
              </a:rPr>
              <a:t>SOURCE</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a:t>Massachusetts </a:t>
            </a:r>
            <a:r>
              <a:rPr lang="en-US" sz="800" dirty="0" smtClean="0"/>
              <a:t>Center for Health Information and Analysis, </a:t>
            </a:r>
            <a:r>
              <a:rPr lang="en-US" sz="800" i="1" dirty="0"/>
              <a:t>Massachusetts Health Insurance Survey,</a:t>
            </a:r>
            <a:r>
              <a:rPr lang="en-US" sz="800" dirty="0"/>
              <a:t> </a:t>
            </a:r>
            <a:r>
              <a:rPr lang="en-US" sz="800" dirty="0" smtClean="0"/>
              <a:t>January 2013; </a:t>
            </a:r>
            <a:r>
              <a:rPr lang="en-US" sz="800" dirty="0" smtClean="0"/>
              <a:t/>
            </a:r>
            <a:br>
              <a:rPr lang="en-US" sz="800" dirty="0" smtClean="0"/>
            </a:br>
            <a:r>
              <a:rPr lang="en-US" sz="800" dirty="0" smtClean="0"/>
              <a:t>data </a:t>
            </a:r>
            <a:r>
              <a:rPr lang="en-US" sz="800" dirty="0" smtClean="0"/>
              <a:t>provided  to the Foundation </a:t>
            </a:r>
            <a:r>
              <a:rPr lang="en-US" sz="800" dirty="0" smtClean="0"/>
              <a:t>by </a:t>
            </a:r>
            <a:r>
              <a:rPr lang="en-US" sz="800" dirty="0" smtClean="0"/>
              <a:t>the Center for Health Information and Analysis.</a:t>
            </a:r>
            <a:endParaRPr lang="en-US" sz="800" dirty="0"/>
          </a:p>
        </p:txBody>
      </p:sp>
      <p:sp>
        <p:nvSpPr>
          <p:cNvPr id="118790" name="Rectangle 8"/>
          <p:cNvSpPr>
            <a:spLocks noChangeArrowheads="1"/>
          </p:cNvSpPr>
          <p:nvPr/>
        </p:nvSpPr>
        <p:spPr bwMode="auto">
          <a:xfrm>
            <a:off x="455613" y="1785938"/>
            <a:ext cx="1934825" cy="246221"/>
          </a:xfrm>
          <a:prstGeom prst="rect">
            <a:avLst/>
          </a:prstGeom>
          <a:noFill/>
          <a:ln w="9525">
            <a:noFill/>
            <a:miter lim="800000"/>
            <a:headEnd/>
            <a:tailEnd/>
          </a:ln>
        </p:spPr>
        <p:txBody>
          <a:bodyPr wrap="none" lIns="0" rIns="0">
            <a:spAutoFit/>
          </a:bodyPr>
          <a:lstStyle/>
          <a:p>
            <a:r>
              <a:rPr lang="en-US" sz="1000" b="1" dirty="0">
                <a:solidFill>
                  <a:srgbClr val="1C1C1C"/>
                </a:solidFill>
              </a:rPr>
              <a:t>PERCENT UNINSURED, </a:t>
            </a:r>
            <a:r>
              <a:rPr lang="en-US" sz="1000" b="1" dirty="0" smtClean="0">
                <a:solidFill>
                  <a:srgbClr val="1C1C1C"/>
                </a:solidFill>
              </a:rPr>
              <a:t>2011, BY AGE</a:t>
            </a:r>
            <a:endParaRPr lang="en-US" sz="1000" b="1" dirty="0">
              <a:solidFill>
                <a:srgbClr val="1C1C1C"/>
              </a:solidFill>
            </a:endParaRPr>
          </a:p>
        </p:txBody>
      </p:sp>
      <p:sp>
        <p:nvSpPr>
          <p:cNvPr id="17" name="Text Box 11"/>
          <p:cNvSpPr txBox="1">
            <a:spLocks noChangeArrowheads="1"/>
          </p:cNvSpPr>
          <p:nvPr/>
        </p:nvSpPr>
        <p:spPr bwMode="auto">
          <a:xfrm>
            <a:off x="6627813" y="1819275"/>
            <a:ext cx="2057400" cy="4481513"/>
          </a:xfrm>
          <a:prstGeom prst="rect">
            <a:avLst/>
          </a:prstGeom>
          <a:noFill/>
          <a:ln w="3175">
            <a:solidFill>
              <a:schemeClr val="accent1">
                <a:lumMod val="60000"/>
                <a:lumOff val="40000"/>
              </a:schemeClr>
            </a:solidFill>
            <a:miter lim="800000"/>
            <a:headEnd/>
            <a:tailEnd/>
          </a:ln>
        </p:spPr>
        <p:txBody>
          <a:bodyPr/>
          <a:lstStyle/>
          <a:p>
            <a:pPr>
              <a:lnSpc>
                <a:spcPct val="105000"/>
              </a:lnSpc>
              <a:spcBef>
                <a:spcPct val="50000"/>
              </a:spcBef>
              <a:defRPr/>
            </a:pPr>
            <a:r>
              <a:rPr lang="en-US" sz="1600" dirty="0">
                <a:ea typeface="ＭＳ Ｐゴシック" charset="-128"/>
              </a:rPr>
              <a:t>Non-elderly adults represent </a:t>
            </a:r>
            <a:r>
              <a:rPr lang="en-US" sz="1600" dirty="0" smtClean="0">
                <a:ea typeface="ＭＳ Ｐゴシック" charset="-128"/>
              </a:rPr>
              <a:t>82.5 </a:t>
            </a:r>
            <a:r>
              <a:rPr lang="en-US" sz="1600" dirty="0">
                <a:ea typeface="ＭＳ Ｐゴシック" charset="-128"/>
              </a:rPr>
              <a:t>percent of the remaining uninsured in Massachusetts, but </a:t>
            </a:r>
            <a:r>
              <a:rPr lang="en-US" sz="1600" dirty="0" smtClean="0">
                <a:ea typeface="ＭＳ Ｐゴシック" charset="-128"/>
              </a:rPr>
              <a:t>also </a:t>
            </a:r>
            <a:r>
              <a:rPr lang="en-US" sz="1600" dirty="0">
                <a:ea typeface="ＭＳ Ｐゴシック" charset="-128"/>
              </a:rPr>
              <a:t>experienced the </a:t>
            </a:r>
            <a:r>
              <a:rPr lang="en-US" sz="1600" dirty="0" smtClean="0">
                <a:ea typeface="ＭＳ Ｐゴシック" charset="-128"/>
              </a:rPr>
              <a:t>greatest age-related </a:t>
            </a:r>
            <a:r>
              <a:rPr lang="en-US" sz="1600" dirty="0">
                <a:ea typeface="ＭＳ Ｐゴシック" charset="-128"/>
              </a:rPr>
              <a:t>gains in coverage under health reform.   </a:t>
            </a:r>
          </a:p>
        </p:txBody>
      </p:sp>
      <p:sp>
        <p:nvSpPr>
          <p:cNvPr id="18" name="Rectangle 17"/>
          <p:cNvSpPr/>
          <p:nvPr/>
        </p:nvSpPr>
        <p:spPr>
          <a:xfrm>
            <a:off x="6399213" y="1635125"/>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8793" name="TextBox 23"/>
          <p:cNvSpPr txBox="1">
            <a:spLocks noChangeArrowheads="1"/>
          </p:cNvSpPr>
          <p:nvPr/>
        </p:nvSpPr>
        <p:spPr bwMode="auto">
          <a:xfrm>
            <a:off x="879475" y="4262438"/>
            <a:ext cx="884238" cy="461962"/>
          </a:xfrm>
          <a:prstGeom prst="rect">
            <a:avLst/>
          </a:prstGeom>
          <a:noFill/>
          <a:ln w="9525">
            <a:noFill/>
            <a:miter lim="800000"/>
            <a:headEnd/>
            <a:tailEnd/>
          </a:ln>
        </p:spPr>
        <p:txBody>
          <a:bodyPr wrap="none">
            <a:spAutoFit/>
          </a:bodyPr>
          <a:lstStyle/>
          <a:p>
            <a:pPr algn="ctr"/>
            <a:r>
              <a:rPr lang="en-US" sz="1200" b="1"/>
              <a:t>Total</a:t>
            </a:r>
            <a:br>
              <a:rPr lang="en-US" sz="1200" b="1"/>
            </a:br>
            <a:r>
              <a:rPr lang="en-US" sz="1200" b="1"/>
              <a:t>Population</a:t>
            </a:r>
          </a:p>
        </p:txBody>
      </p:sp>
      <p:sp>
        <p:nvSpPr>
          <p:cNvPr id="118794" name="TextBox 24"/>
          <p:cNvSpPr txBox="1">
            <a:spLocks noChangeArrowheads="1"/>
          </p:cNvSpPr>
          <p:nvPr/>
        </p:nvSpPr>
        <p:spPr bwMode="auto">
          <a:xfrm>
            <a:off x="2378075" y="4262438"/>
            <a:ext cx="722313" cy="461962"/>
          </a:xfrm>
          <a:prstGeom prst="rect">
            <a:avLst/>
          </a:prstGeom>
          <a:noFill/>
          <a:ln w="9525">
            <a:noFill/>
            <a:miter lim="800000"/>
            <a:headEnd/>
            <a:tailEnd/>
          </a:ln>
        </p:spPr>
        <p:txBody>
          <a:bodyPr wrap="none">
            <a:spAutoFit/>
          </a:bodyPr>
          <a:lstStyle/>
          <a:p>
            <a:pPr algn="ctr"/>
            <a:r>
              <a:rPr lang="en-US" sz="1200" b="1" dirty="0"/>
              <a:t>Children</a:t>
            </a:r>
            <a:br>
              <a:rPr lang="en-US" sz="1200" b="1" dirty="0"/>
            </a:br>
            <a:r>
              <a:rPr lang="en-US" sz="1200" b="1" dirty="0" smtClean="0"/>
              <a:t>(0–18)</a:t>
            </a:r>
            <a:endParaRPr lang="en-US" sz="1200" b="1" dirty="0"/>
          </a:p>
        </p:txBody>
      </p:sp>
      <p:sp>
        <p:nvSpPr>
          <p:cNvPr id="118795" name="TextBox 25"/>
          <p:cNvSpPr txBox="1">
            <a:spLocks noChangeArrowheads="1"/>
          </p:cNvSpPr>
          <p:nvPr/>
        </p:nvSpPr>
        <p:spPr bwMode="auto">
          <a:xfrm>
            <a:off x="3598054" y="4262438"/>
            <a:ext cx="1119217" cy="461665"/>
          </a:xfrm>
          <a:prstGeom prst="rect">
            <a:avLst/>
          </a:prstGeom>
          <a:noFill/>
          <a:ln w="9525">
            <a:noFill/>
            <a:miter lim="800000"/>
            <a:headEnd/>
            <a:tailEnd/>
          </a:ln>
        </p:spPr>
        <p:txBody>
          <a:bodyPr wrap="none">
            <a:spAutoFit/>
          </a:bodyPr>
          <a:lstStyle/>
          <a:p>
            <a:pPr algn="ctr"/>
            <a:r>
              <a:rPr lang="en-US" sz="1200" b="1" dirty="0"/>
              <a:t>Non-Elderly</a:t>
            </a:r>
            <a:br>
              <a:rPr lang="en-US" sz="1200" b="1" dirty="0"/>
            </a:br>
            <a:r>
              <a:rPr lang="en-US" sz="1200" b="1" dirty="0"/>
              <a:t>Adults </a:t>
            </a:r>
            <a:r>
              <a:rPr lang="en-US" sz="1200" b="1" dirty="0" smtClean="0"/>
              <a:t>(19–64)</a:t>
            </a:r>
            <a:endParaRPr lang="en-US" sz="1200" b="1" dirty="0"/>
          </a:p>
        </p:txBody>
      </p:sp>
      <p:sp>
        <p:nvSpPr>
          <p:cNvPr id="118796" name="TextBox 29"/>
          <p:cNvSpPr txBox="1">
            <a:spLocks noChangeArrowheads="1"/>
          </p:cNvSpPr>
          <p:nvPr/>
        </p:nvSpPr>
        <p:spPr bwMode="auto">
          <a:xfrm>
            <a:off x="5167313" y="4262438"/>
            <a:ext cx="814387" cy="461962"/>
          </a:xfrm>
          <a:prstGeom prst="rect">
            <a:avLst/>
          </a:prstGeom>
          <a:noFill/>
          <a:ln w="9525">
            <a:noFill/>
            <a:miter lim="800000"/>
            <a:headEnd/>
            <a:tailEnd/>
          </a:ln>
        </p:spPr>
        <p:txBody>
          <a:bodyPr>
            <a:spAutoFit/>
          </a:bodyPr>
          <a:lstStyle/>
          <a:p>
            <a:pPr algn="ctr"/>
            <a:r>
              <a:rPr lang="en-US" sz="1200" b="1"/>
              <a:t>Elderly</a:t>
            </a:r>
            <a:br>
              <a:rPr lang="en-US" sz="1200" b="1"/>
            </a:br>
            <a:r>
              <a:rPr lang="en-US" sz="1200" b="1"/>
              <a:t>Adults</a:t>
            </a:r>
          </a:p>
        </p:txBody>
      </p:sp>
      <p:sp>
        <p:nvSpPr>
          <p:cNvPr id="118797" name="Rectangle 8"/>
          <p:cNvSpPr>
            <a:spLocks noChangeArrowheads="1"/>
          </p:cNvSpPr>
          <p:nvPr/>
        </p:nvSpPr>
        <p:spPr bwMode="auto">
          <a:xfrm>
            <a:off x="455613" y="4800600"/>
            <a:ext cx="1770062" cy="246063"/>
          </a:xfrm>
          <a:prstGeom prst="rect">
            <a:avLst/>
          </a:prstGeom>
          <a:noFill/>
          <a:ln w="9525">
            <a:noFill/>
            <a:miter lim="800000"/>
            <a:headEnd/>
            <a:tailEnd/>
          </a:ln>
        </p:spPr>
        <p:txBody>
          <a:bodyPr wrap="none" lIns="0" rIns="0">
            <a:spAutoFit/>
          </a:bodyPr>
          <a:lstStyle/>
          <a:p>
            <a:r>
              <a:rPr lang="en-US" sz="1000" b="1" dirty="0">
                <a:solidFill>
                  <a:srgbClr val="1C1C1C"/>
                </a:solidFill>
              </a:rPr>
              <a:t>REMAINING UNINSURED, BY AGE</a:t>
            </a:r>
          </a:p>
        </p:txBody>
      </p:sp>
      <p:graphicFrame>
        <p:nvGraphicFramePr>
          <p:cNvPr id="22" name="Table 21"/>
          <p:cNvGraphicFramePr>
            <a:graphicFrameLocks noGrp="1"/>
          </p:cNvGraphicFramePr>
          <p:nvPr/>
        </p:nvGraphicFramePr>
        <p:xfrm>
          <a:off x="628650" y="5048250"/>
          <a:ext cx="5648324" cy="828040"/>
        </p:xfrm>
        <a:graphic>
          <a:graphicData uri="http://schemas.openxmlformats.org/drawingml/2006/table">
            <a:tbl>
              <a:tblPr firstRow="1" bandRow="1">
                <a:tableStyleId>{5C22544A-7EE6-4342-B048-85BDC9FD1C3A}</a:tableStyleId>
              </a:tblPr>
              <a:tblGrid>
                <a:gridCol w="1412081"/>
                <a:gridCol w="1412081"/>
                <a:gridCol w="1412081"/>
                <a:gridCol w="1412081"/>
              </a:tblGrid>
              <a:tr h="370840">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rPr>
                        <a:t>Total</a:t>
                      </a:r>
                      <a:br>
                        <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rPr>
                      </a:br>
                      <a:r>
                        <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rPr>
                        <a:t>Uninsured</a:t>
                      </a:r>
                    </a:p>
                  </a:txBody>
                  <a:tcPr anchor="b">
                    <a:solidFill>
                      <a:schemeClr val="tx2">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rPr>
                        <a:t>Children</a:t>
                      </a:r>
                      <a:br>
                        <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rPr>
                      </a:br>
                      <a:r>
                        <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rPr>
                        <a:t>(0–18)</a:t>
                      </a:r>
                    </a:p>
                  </a:txBody>
                  <a:tcPr anchor="b"/>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rPr>
                        <a:t>Non-Elderly</a:t>
                      </a:r>
                      <a:br>
                        <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rPr>
                      </a:br>
                      <a:r>
                        <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rPr>
                        <a:t>Adults (19–64)</a:t>
                      </a:r>
                    </a:p>
                  </a:txBody>
                  <a:tcPr anchor="b"/>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rPr>
                        <a:t>Elderly</a:t>
                      </a:r>
                      <a:br>
                        <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rPr>
                      </a:br>
                      <a:r>
                        <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rPr>
                        <a:t>Adults</a:t>
                      </a:r>
                    </a:p>
                  </a:txBody>
                  <a:tcPr anchor="b"/>
                </a:tc>
              </a:tr>
              <a:tr h="370840">
                <a:tc>
                  <a:txBody>
                    <a:bodyPr/>
                    <a:lstStyle/>
                    <a:p>
                      <a:pPr algn="ctr"/>
                      <a:r>
                        <a:rPr lang="en-US" sz="1400" b="1" dirty="0" smtClean="0"/>
                        <a:t>204,000</a:t>
                      </a:r>
                      <a:endParaRPr lang="en-US" sz="1400" b="1" dirty="0"/>
                    </a:p>
                  </a:txBody>
                  <a:tcPr anchor="ctr"/>
                </a:tc>
                <a:tc>
                  <a:txBody>
                    <a:bodyPr/>
                    <a:lstStyle/>
                    <a:p>
                      <a:pPr algn="ctr"/>
                      <a:r>
                        <a:rPr lang="en-US" sz="1400" b="1" dirty="0" smtClean="0"/>
                        <a:t>14.4%</a:t>
                      </a:r>
                      <a:endParaRPr lang="en-US" sz="1400" b="1" dirty="0"/>
                    </a:p>
                  </a:txBody>
                  <a:tcPr anchor="ctr"/>
                </a:tc>
                <a:tc>
                  <a:txBody>
                    <a:bodyPr/>
                    <a:lstStyle/>
                    <a:p>
                      <a:pPr algn="ctr"/>
                      <a:r>
                        <a:rPr lang="en-US" sz="1400" b="1" dirty="0" smtClean="0"/>
                        <a:t>82.5%</a:t>
                      </a:r>
                      <a:endParaRPr lang="en-US" sz="1400" b="1" dirty="0"/>
                    </a:p>
                  </a:txBody>
                  <a:tcPr anchor="ctr"/>
                </a:tc>
                <a:tc>
                  <a:txBody>
                    <a:bodyPr/>
                    <a:lstStyle/>
                    <a:p>
                      <a:pPr algn="ctr"/>
                      <a:r>
                        <a:rPr lang="en-US" sz="1400" b="1" dirty="0" smtClean="0"/>
                        <a:t>3.1%</a:t>
                      </a:r>
                      <a:endParaRPr lang="en-US" sz="1400" b="1" dirty="0"/>
                    </a:p>
                  </a:txBody>
                  <a:tcPr anchor="ctr"/>
                </a:tc>
              </a:tr>
            </a:tbl>
          </a:graphicData>
        </a:graphic>
      </p:graphicFrame>
      <p:cxnSp>
        <p:nvCxnSpPr>
          <p:cNvPr id="35" name="Straight Connector 34"/>
          <p:cNvCxnSpPr/>
          <p:nvPr/>
        </p:nvCxnSpPr>
        <p:spPr>
          <a:xfrm rot="5400000">
            <a:off x="738188" y="3384550"/>
            <a:ext cx="2597150" cy="0"/>
          </a:xfrm>
          <a:prstGeom prst="line">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graphicFrame>
        <p:nvGraphicFramePr>
          <p:cNvPr id="19" name="Chart 10"/>
          <p:cNvGraphicFramePr>
            <a:graphicFrameLocks/>
          </p:cNvGraphicFramePr>
          <p:nvPr/>
        </p:nvGraphicFramePr>
        <p:xfrm>
          <a:off x="457200" y="2068514"/>
          <a:ext cx="5943600" cy="25082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flipH="1">
            <a:off x="714375" y="2076450"/>
            <a:ext cx="952500" cy="260032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0834" name="Rectangle 8"/>
          <p:cNvSpPr>
            <a:spLocks noChangeArrowheads="1"/>
          </p:cNvSpPr>
          <p:nvPr/>
        </p:nvSpPr>
        <p:spPr bwMode="auto">
          <a:xfrm>
            <a:off x="455613" y="4800600"/>
            <a:ext cx="1995487" cy="246063"/>
          </a:xfrm>
          <a:prstGeom prst="rect">
            <a:avLst/>
          </a:prstGeom>
          <a:noFill/>
          <a:ln w="9525">
            <a:noFill/>
            <a:miter lim="800000"/>
            <a:headEnd/>
            <a:tailEnd/>
          </a:ln>
        </p:spPr>
        <p:txBody>
          <a:bodyPr wrap="none" lIns="0" rIns="0">
            <a:spAutoFit/>
          </a:bodyPr>
          <a:lstStyle/>
          <a:p>
            <a:r>
              <a:rPr lang="en-US" sz="1000" b="1">
                <a:solidFill>
                  <a:srgbClr val="1C1C1C"/>
                </a:solidFill>
              </a:rPr>
              <a:t>REMAINING UNINSURED, BY INCOME</a:t>
            </a:r>
          </a:p>
        </p:txBody>
      </p:sp>
      <p:graphicFrame>
        <p:nvGraphicFramePr>
          <p:cNvPr id="22" name="Table 21"/>
          <p:cNvGraphicFramePr>
            <a:graphicFrameLocks noGrp="1"/>
          </p:cNvGraphicFramePr>
          <p:nvPr/>
        </p:nvGraphicFramePr>
        <p:xfrm>
          <a:off x="628650" y="5048250"/>
          <a:ext cx="5648325" cy="828040"/>
        </p:xfrm>
        <a:graphic>
          <a:graphicData uri="http://schemas.openxmlformats.org/drawingml/2006/table">
            <a:tbl>
              <a:tblPr firstRow="1" bandRow="1">
                <a:tableStyleId>{5C22544A-7EE6-4342-B048-85BDC9FD1C3A}</a:tableStyleId>
              </a:tblPr>
              <a:tblGrid>
                <a:gridCol w="1129665"/>
                <a:gridCol w="1129665"/>
                <a:gridCol w="1129665"/>
                <a:gridCol w="1129665"/>
                <a:gridCol w="1129665"/>
              </a:tblGrid>
              <a:tr h="370840">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rPr>
                        <a:t>Total</a:t>
                      </a:r>
                      <a:br>
                        <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rPr>
                      </a:br>
                      <a:r>
                        <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rPr>
                        <a:t>Uninsured</a:t>
                      </a:r>
                    </a:p>
                  </a:txBody>
                  <a:tcPr anchor="b">
                    <a:solidFill>
                      <a:schemeClr val="tx2">
                        <a:lumMod val="5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rPr>
                        <a:t>&lt;150%</a:t>
                      </a:r>
                      <a:br>
                        <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rPr>
                      </a:br>
                      <a:r>
                        <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rPr>
                        <a:t>FPL</a:t>
                      </a:r>
                    </a:p>
                  </a:txBody>
                  <a:tcPr anchor="b"/>
                </a:tc>
                <a:tc>
                  <a:txBody>
                    <a:bodyPr/>
                    <a:lstStyle/>
                    <a:p>
                      <a:pPr algn="ctr"/>
                      <a:r>
                        <a:rPr lang="en-US" sz="1200" b="1" dirty="0" smtClean="0"/>
                        <a:t>150%–299%</a:t>
                      </a:r>
                      <a:br>
                        <a:rPr lang="en-US" sz="1200" b="1" dirty="0" smtClean="0"/>
                      </a:br>
                      <a:r>
                        <a:rPr lang="en-US" sz="1200" b="1" dirty="0" smtClean="0"/>
                        <a:t>FPL</a:t>
                      </a:r>
                      <a:endParaRPr lang="en-US" sz="1200" b="1" dirty="0"/>
                    </a:p>
                  </a:txBody>
                  <a:tcPr anchor="b"/>
                </a:tc>
                <a:tc>
                  <a:txBody>
                    <a:bodyPr/>
                    <a:lstStyle/>
                    <a:p>
                      <a:pPr algn="ctr"/>
                      <a:r>
                        <a:rPr lang="en-US" sz="1200" b="1" dirty="0" smtClean="0"/>
                        <a:t>300%–499%</a:t>
                      </a:r>
                      <a:br>
                        <a:rPr lang="en-US" sz="1200" b="1" dirty="0" smtClean="0"/>
                      </a:br>
                      <a:r>
                        <a:rPr lang="en-US" sz="1200" b="1" dirty="0" smtClean="0"/>
                        <a:t>FPL</a:t>
                      </a:r>
                      <a:endParaRPr lang="en-US" sz="1200" b="1" dirty="0"/>
                    </a:p>
                  </a:txBody>
                  <a:tcPr anchor="b"/>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rPr>
                        <a:t>&gt;500%</a:t>
                      </a:r>
                      <a:br>
                        <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rPr>
                      </a:br>
                      <a:r>
                        <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rPr>
                        <a:t>FPL</a:t>
                      </a:r>
                    </a:p>
                  </a:txBody>
                  <a:tcPr anchor="b"/>
                </a:tc>
              </a:tr>
              <a:tr h="370840">
                <a:tc>
                  <a:txBody>
                    <a:bodyPr/>
                    <a:lstStyle/>
                    <a:p>
                      <a:pPr algn="ctr"/>
                      <a:r>
                        <a:rPr lang="en-US" sz="1400" b="1" dirty="0" smtClean="0"/>
                        <a:t>204,000</a:t>
                      </a:r>
                      <a:endParaRPr lang="en-US" sz="1400" b="1" dirty="0"/>
                    </a:p>
                  </a:txBody>
                  <a:tcPr anchor="ctr"/>
                </a:tc>
                <a:tc>
                  <a:txBody>
                    <a:bodyPr/>
                    <a:lstStyle/>
                    <a:p>
                      <a:pPr algn="ctr"/>
                      <a:r>
                        <a:rPr lang="en-US" sz="1400" b="1" dirty="0" smtClean="0"/>
                        <a:t>51.6%</a:t>
                      </a:r>
                      <a:endParaRPr lang="en-US" sz="1400" b="1" dirty="0"/>
                    </a:p>
                  </a:txBody>
                  <a:tcPr anchor="ctr"/>
                </a:tc>
                <a:tc>
                  <a:txBody>
                    <a:bodyPr/>
                    <a:lstStyle/>
                    <a:p>
                      <a:pPr algn="ctr"/>
                      <a:r>
                        <a:rPr lang="en-US" sz="1400" b="1" dirty="0" smtClean="0"/>
                        <a:t>26.4%</a:t>
                      </a:r>
                      <a:endParaRPr lang="en-US" sz="1400" b="1" dirty="0"/>
                    </a:p>
                  </a:txBody>
                  <a:tcPr anchor="ctr"/>
                </a:tc>
                <a:tc>
                  <a:txBody>
                    <a:bodyPr/>
                    <a:lstStyle/>
                    <a:p>
                      <a:pPr algn="ctr"/>
                      <a:r>
                        <a:rPr lang="en-US" sz="1400" b="1" dirty="0" smtClean="0"/>
                        <a:t>14.2%</a:t>
                      </a:r>
                      <a:endParaRPr lang="en-US" sz="1400" b="1" dirty="0"/>
                    </a:p>
                  </a:txBody>
                  <a:tcPr anchor="ctr"/>
                </a:tc>
                <a:tc>
                  <a:txBody>
                    <a:bodyPr/>
                    <a:lstStyle/>
                    <a:p>
                      <a:pPr algn="ctr"/>
                      <a:r>
                        <a:rPr lang="en-US" sz="1400" b="1" dirty="0" smtClean="0"/>
                        <a:t>7.9%</a:t>
                      </a:r>
                      <a:endParaRPr lang="en-US" sz="1400" b="1" dirty="0"/>
                    </a:p>
                  </a:txBody>
                  <a:tcPr anchor="ctr"/>
                </a:tc>
              </a:tr>
            </a:tbl>
          </a:graphicData>
        </a:graphic>
      </p:graphicFrame>
      <p:sp>
        <p:nvSpPr>
          <p:cNvPr id="120855" name="Rectangle 4"/>
          <p:cNvSpPr>
            <a:spLocks noGrp="1" noChangeArrowheads="1"/>
          </p:cNvSpPr>
          <p:nvPr>
            <p:ph type="title"/>
          </p:nvPr>
        </p:nvSpPr>
        <p:spPr/>
        <p:txBody>
          <a:bodyPr/>
          <a:lstStyle/>
          <a:p>
            <a:pPr eaLnBrk="1" hangingPunct="1"/>
            <a:r>
              <a:rPr lang="en-US" dirty="0" smtClean="0"/>
              <a:t>LOW-INCOME RESIDENTS ARE MORE LIKELY TO </a:t>
            </a:r>
            <a:br>
              <a:rPr lang="en-US" dirty="0" smtClean="0"/>
            </a:br>
            <a:r>
              <a:rPr lang="en-US" dirty="0" smtClean="0"/>
              <a:t>BE UNINSURED THAN HIGHER-INCOME RESIDENTS  </a:t>
            </a:r>
          </a:p>
        </p:txBody>
      </p:sp>
      <p:sp>
        <p:nvSpPr>
          <p:cNvPr id="16398" name="Slide Number Placeholder 15"/>
          <p:cNvSpPr>
            <a:spLocks noGrp="1"/>
          </p:cNvSpPr>
          <p:nvPr>
            <p:ph type="sldNum" sz="quarter" idx="10"/>
          </p:nvPr>
        </p:nvSpPr>
        <p:spPr/>
        <p:txBody>
          <a:bodyPr/>
          <a:lstStyle/>
          <a:p>
            <a:pPr>
              <a:defRPr/>
            </a:pPr>
            <a:fld id="{88E0BA42-E566-4588-9AEB-39948878296D}" type="slidenum">
              <a:rPr lang="en-US"/>
              <a:pPr>
                <a:defRPr/>
              </a:pPr>
              <a:t>11</a:t>
            </a:fld>
            <a:endParaRPr lang="en-US"/>
          </a:p>
        </p:txBody>
      </p:sp>
      <p:sp>
        <p:nvSpPr>
          <p:cNvPr id="120858" name="Rectangle 8"/>
          <p:cNvSpPr>
            <a:spLocks noChangeArrowheads="1"/>
          </p:cNvSpPr>
          <p:nvPr/>
        </p:nvSpPr>
        <p:spPr bwMode="auto">
          <a:xfrm>
            <a:off x="455613" y="1785938"/>
            <a:ext cx="2160848" cy="246221"/>
          </a:xfrm>
          <a:prstGeom prst="rect">
            <a:avLst/>
          </a:prstGeom>
          <a:noFill/>
          <a:ln w="9525">
            <a:noFill/>
            <a:miter lim="800000"/>
            <a:headEnd/>
            <a:tailEnd/>
          </a:ln>
        </p:spPr>
        <p:txBody>
          <a:bodyPr wrap="none" lIns="0" rIns="0">
            <a:spAutoFit/>
          </a:bodyPr>
          <a:lstStyle/>
          <a:p>
            <a:r>
              <a:rPr lang="en-US" sz="1000" b="1" dirty="0">
                <a:solidFill>
                  <a:srgbClr val="1C1C1C"/>
                </a:solidFill>
              </a:rPr>
              <a:t>PERCENT UNINSURED</a:t>
            </a:r>
            <a:r>
              <a:rPr lang="en-US" sz="1000" b="1" dirty="0" smtClean="0">
                <a:solidFill>
                  <a:srgbClr val="1C1C1C"/>
                </a:solidFill>
              </a:rPr>
              <a:t>, 2011, BY INCOME</a:t>
            </a:r>
            <a:endParaRPr lang="en-US" sz="1000" b="1" dirty="0">
              <a:solidFill>
                <a:srgbClr val="1C1C1C"/>
              </a:solidFill>
            </a:endParaRPr>
          </a:p>
        </p:txBody>
      </p:sp>
      <p:sp>
        <p:nvSpPr>
          <p:cNvPr id="17" name="Text Box 11"/>
          <p:cNvSpPr txBox="1">
            <a:spLocks noChangeArrowheads="1"/>
          </p:cNvSpPr>
          <p:nvPr/>
        </p:nvSpPr>
        <p:spPr bwMode="auto">
          <a:xfrm>
            <a:off x="6627813" y="1771651"/>
            <a:ext cx="2057400" cy="4529138"/>
          </a:xfrm>
          <a:prstGeom prst="rect">
            <a:avLst/>
          </a:prstGeom>
          <a:noFill/>
          <a:ln w="3175">
            <a:solidFill>
              <a:schemeClr val="accent1">
                <a:lumMod val="60000"/>
                <a:lumOff val="40000"/>
              </a:schemeClr>
            </a:solidFill>
            <a:miter lim="800000"/>
            <a:headEnd/>
            <a:tailEnd/>
          </a:ln>
        </p:spPr>
        <p:txBody>
          <a:bodyPr/>
          <a:lstStyle/>
          <a:p>
            <a:pPr>
              <a:lnSpc>
                <a:spcPct val="105000"/>
              </a:lnSpc>
              <a:spcBef>
                <a:spcPct val="50000"/>
              </a:spcBef>
              <a:defRPr/>
            </a:pPr>
            <a:r>
              <a:rPr lang="en-US" sz="1600" dirty="0">
                <a:ea typeface="ＭＳ Ｐゴシック" charset="-128"/>
              </a:rPr>
              <a:t>Low-income residents (family household income under </a:t>
            </a:r>
            <a:r>
              <a:rPr lang="en-US" sz="1600" dirty="0" smtClean="0">
                <a:ea typeface="ＭＳ Ｐゴシック" charset="-128"/>
              </a:rPr>
              <a:t>300 percent of the </a:t>
            </a:r>
            <a:r>
              <a:rPr lang="en-US" sz="1600" dirty="0">
                <a:ea typeface="ＭＳ Ｐゴシック" charset="-128"/>
              </a:rPr>
              <a:t>FPL) </a:t>
            </a:r>
            <a:r>
              <a:rPr lang="en-US" sz="1600" dirty="0" smtClean="0">
                <a:ea typeface="ＭＳ Ｐゴシック" charset="-128"/>
              </a:rPr>
              <a:t>make up 78 </a:t>
            </a:r>
            <a:r>
              <a:rPr lang="en-US" sz="1600" dirty="0">
                <a:ea typeface="ＭＳ Ｐゴシック" charset="-128"/>
              </a:rPr>
              <a:t>percent of the remaining uninsured in </a:t>
            </a:r>
            <a:r>
              <a:rPr lang="en-US" sz="1600" dirty="0" smtClean="0">
                <a:ea typeface="ＭＳ Ｐゴシック" charset="-128"/>
              </a:rPr>
              <a:t>Massachusetts</a:t>
            </a:r>
            <a:r>
              <a:rPr lang="en-US" sz="1600" dirty="0">
                <a:ea typeface="ＭＳ Ｐゴシック" charset="-128"/>
              </a:rPr>
              <a:t>.</a:t>
            </a:r>
            <a:r>
              <a:rPr lang="en-US" sz="1600" dirty="0" smtClean="0">
                <a:ea typeface="ＭＳ Ｐゴシック" charset="-128"/>
              </a:rPr>
              <a:t> </a:t>
            </a:r>
          </a:p>
          <a:p>
            <a:pPr>
              <a:lnSpc>
                <a:spcPct val="105000"/>
              </a:lnSpc>
              <a:spcBef>
                <a:spcPct val="50000"/>
              </a:spcBef>
              <a:defRPr/>
            </a:pPr>
            <a:r>
              <a:rPr lang="en-US" sz="1600" dirty="0" smtClean="0">
                <a:ea typeface="ＭＳ Ｐゴシック" charset="-128"/>
              </a:rPr>
              <a:t>While </a:t>
            </a:r>
            <a:r>
              <a:rPr lang="en-US" sz="1600" dirty="0">
                <a:ea typeface="ＭＳ Ｐゴシック" charset="-128"/>
              </a:rPr>
              <a:t>low-income residents are more likely to be uninsured, they have demonstrated the most dramatic income-related gains in coverage under health reform.   </a:t>
            </a:r>
          </a:p>
        </p:txBody>
      </p:sp>
      <p:sp>
        <p:nvSpPr>
          <p:cNvPr id="18" name="Rectangle 17"/>
          <p:cNvSpPr/>
          <p:nvPr/>
        </p:nvSpPr>
        <p:spPr>
          <a:xfrm>
            <a:off x="6399213" y="1635125"/>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0861" name="TextBox 23"/>
          <p:cNvSpPr txBox="1">
            <a:spLocks noChangeArrowheads="1"/>
          </p:cNvSpPr>
          <p:nvPr/>
        </p:nvSpPr>
        <p:spPr bwMode="auto">
          <a:xfrm>
            <a:off x="793750" y="4243388"/>
            <a:ext cx="814388" cy="523875"/>
          </a:xfrm>
          <a:prstGeom prst="rect">
            <a:avLst/>
          </a:prstGeom>
          <a:noFill/>
          <a:ln w="9525">
            <a:noFill/>
            <a:miter lim="800000"/>
            <a:headEnd/>
            <a:tailEnd/>
          </a:ln>
        </p:spPr>
        <p:txBody>
          <a:bodyPr wrap="none"/>
          <a:lstStyle/>
          <a:p>
            <a:pPr algn="ctr"/>
            <a:r>
              <a:rPr lang="en-US" sz="1200" b="1"/>
              <a:t>Total</a:t>
            </a:r>
            <a:br>
              <a:rPr lang="en-US" sz="1200" b="1"/>
            </a:br>
            <a:r>
              <a:rPr lang="en-US" sz="1200" b="1"/>
              <a:t>Population</a:t>
            </a:r>
          </a:p>
        </p:txBody>
      </p:sp>
      <p:sp>
        <p:nvSpPr>
          <p:cNvPr id="120862" name="TextBox 24"/>
          <p:cNvSpPr txBox="1">
            <a:spLocks noChangeArrowheads="1"/>
          </p:cNvSpPr>
          <p:nvPr/>
        </p:nvSpPr>
        <p:spPr bwMode="auto">
          <a:xfrm>
            <a:off x="1927225" y="4243388"/>
            <a:ext cx="809625" cy="523875"/>
          </a:xfrm>
          <a:prstGeom prst="rect">
            <a:avLst/>
          </a:prstGeom>
          <a:noFill/>
          <a:ln w="9525">
            <a:noFill/>
            <a:miter lim="800000"/>
            <a:headEnd/>
            <a:tailEnd/>
          </a:ln>
        </p:spPr>
        <p:txBody>
          <a:bodyPr wrap="none"/>
          <a:lstStyle/>
          <a:p>
            <a:pPr algn="ctr"/>
            <a:r>
              <a:rPr lang="en-US" sz="1200" b="1"/>
              <a:t>&lt;150%</a:t>
            </a:r>
            <a:br>
              <a:rPr lang="en-US" sz="1200" b="1"/>
            </a:br>
            <a:r>
              <a:rPr lang="en-US" sz="1200" b="1"/>
              <a:t>FPL</a:t>
            </a:r>
          </a:p>
        </p:txBody>
      </p:sp>
      <p:sp>
        <p:nvSpPr>
          <p:cNvPr id="120863" name="TextBox 25"/>
          <p:cNvSpPr txBox="1">
            <a:spLocks noChangeArrowheads="1"/>
          </p:cNvSpPr>
          <p:nvPr/>
        </p:nvSpPr>
        <p:spPr bwMode="auto">
          <a:xfrm>
            <a:off x="3054350" y="4243388"/>
            <a:ext cx="814388" cy="738187"/>
          </a:xfrm>
          <a:prstGeom prst="rect">
            <a:avLst/>
          </a:prstGeom>
          <a:noFill/>
          <a:ln w="9525">
            <a:noFill/>
            <a:miter lim="800000"/>
            <a:headEnd/>
            <a:tailEnd/>
          </a:ln>
        </p:spPr>
        <p:txBody>
          <a:bodyPr wrap="none"/>
          <a:lstStyle/>
          <a:p>
            <a:pPr algn="ctr"/>
            <a:r>
              <a:rPr lang="en-US" sz="1200" b="1" dirty="0"/>
              <a:t>150</a:t>
            </a:r>
            <a:r>
              <a:rPr lang="en-US" sz="1200" b="1" dirty="0" smtClean="0"/>
              <a:t>%–299</a:t>
            </a:r>
            <a:r>
              <a:rPr lang="en-US" sz="1200" b="1" dirty="0"/>
              <a:t>%</a:t>
            </a:r>
            <a:br>
              <a:rPr lang="en-US" sz="1200" b="1" dirty="0"/>
            </a:br>
            <a:r>
              <a:rPr lang="en-US" sz="1200" b="1" dirty="0"/>
              <a:t>FPL</a:t>
            </a:r>
          </a:p>
        </p:txBody>
      </p:sp>
      <p:sp>
        <p:nvSpPr>
          <p:cNvPr id="120864" name="TextBox 29"/>
          <p:cNvSpPr txBox="1">
            <a:spLocks noChangeArrowheads="1"/>
          </p:cNvSpPr>
          <p:nvPr/>
        </p:nvSpPr>
        <p:spPr bwMode="auto">
          <a:xfrm>
            <a:off x="5319713" y="4243388"/>
            <a:ext cx="814387" cy="523875"/>
          </a:xfrm>
          <a:prstGeom prst="rect">
            <a:avLst/>
          </a:prstGeom>
          <a:noFill/>
          <a:ln w="9525">
            <a:noFill/>
            <a:miter lim="800000"/>
            <a:headEnd/>
            <a:tailEnd/>
          </a:ln>
        </p:spPr>
        <p:txBody>
          <a:bodyPr/>
          <a:lstStyle/>
          <a:p>
            <a:pPr algn="ctr"/>
            <a:r>
              <a:rPr lang="en-US" sz="1200" b="1"/>
              <a:t>&gt;500%</a:t>
            </a:r>
            <a:br>
              <a:rPr lang="en-US" sz="1200" b="1"/>
            </a:br>
            <a:r>
              <a:rPr lang="en-US" sz="1200" b="1"/>
              <a:t>FPL</a:t>
            </a:r>
          </a:p>
        </p:txBody>
      </p:sp>
      <p:sp>
        <p:nvSpPr>
          <p:cNvPr id="120865" name="TextBox 18"/>
          <p:cNvSpPr txBox="1">
            <a:spLocks noChangeArrowheads="1"/>
          </p:cNvSpPr>
          <p:nvPr/>
        </p:nvSpPr>
        <p:spPr bwMode="auto">
          <a:xfrm>
            <a:off x="4187825" y="4243388"/>
            <a:ext cx="814388" cy="738187"/>
          </a:xfrm>
          <a:prstGeom prst="rect">
            <a:avLst/>
          </a:prstGeom>
          <a:noFill/>
          <a:ln w="9525">
            <a:noFill/>
            <a:miter lim="800000"/>
            <a:headEnd/>
            <a:tailEnd/>
          </a:ln>
        </p:spPr>
        <p:txBody>
          <a:bodyPr wrap="none"/>
          <a:lstStyle/>
          <a:p>
            <a:pPr algn="ctr"/>
            <a:r>
              <a:rPr lang="en-US" sz="1200" b="1" dirty="0"/>
              <a:t>300</a:t>
            </a:r>
            <a:r>
              <a:rPr lang="en-US" sz="1200" b="1" dirty="0" smtClean="0"/>
              <a:t>%–499</a:t>
            </a:r>
            <a:r>
              <a:rPr lang="en-US" sz="1200" b="1" dirty="0"/>
              <a:t>%</a:t>
            </a:r>
            <a:br>
              <a:rPr lang="en-US" sz="1200" b="1" dirty="0"/>
            </a:br>
            <a:r>
              <a:rPr lang="en-US" sz="1200" b="1" dirty="0"/>
              <a:t>FPL</a:t>
            </a:r>
          </a:p>
        </p:txBody>
      </p:sp>
      <p:cxnSp>
        <p:nvCxnSpPr>
          <p:cNvPr id="35" name="Straight Connector 34"/>
          <p:cNvCxnSpPr/>
          <p:nvPr/>
        </p:nvCxnSpPr>
        <p:spPr>
          <a:xfrm rot="5400000">
            <a:off x="452438" y="3375025"/>
            <a:ext cx="2597150" cy="0"/>
          </a:xfrm>
          <a:prstGeom prst="line">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graphicFrame>
        <p:nvGraphicFramePr>
          <p:cNvPr id="19" name="Chart 10"/>
          <p:cNvGraphicFramePr>
            <a:graphicFrameLocks/>
          </p:cNvGraphicFramePr>
          <p:nvPr>
            <p:extLst>
              <p:ext uri="{D42A27DB-BD31-4B8C-83A1-F6EECF244321}">
                <p14:modId xmlns:p14="http://schemas.microsoft.com/office/powerpoint/2010/main" val="3528543682"/>
              </p:ext>
            </p:extLst>
          </p:nvPr>
        </p:nvGraphicFramePr>
        <p:xfrm>
          <a:off x="581024" y="2085975"/>
          <a:ext cx="5819775" cy="2490787"/>
        </p:xfrm>
        <a:graphic>
          <a:graphicData uri="http://schemas.openxmlformats.org/drawingml/2006/chart">
            <c:chart xmlns:c="http://schemas.openxmlformats.org/drawingml/2006/chart" xmlns:r="http://schemas.openxmlformats.org/officeDocument/2006/relationships" r:id="rId3"/>
          </a:graphicData>
        </a:graphic>
      </p:graphicFrame>
      <p:sp>
        <p:nvSpPr>
          <p:cNvPr id="21" name="TextBox 6"/>
          <p:cNvSpPr txBox="1">
            <a:spLocks noChangeArrowheads="1"/>
          </p:cNvSpPr>
          <p:nvPr/>
        </p:nvSpPr>
        <p:spPr bwMode="auto">
          <a:xfrm>
            <a:off x="455613" y="5915323"/>
            <a:ext cx="8345487" cy="461665"/>
          </a:xfrm>
          <a:prstGeom prst="rect">
            <a:avLst/>
          </a:prstGeom>
          <a:noFill/>
          <a:ln w="9525">
            <a:noFill/>
            <a:miter lim="800000"/>
            <a:headEnd/>
            <a:tailEnd/>
          </a:ln>
        </p:spPr>
        <p:txBody>
          <a:bodyPr lIns="0" rIns="0" anchor="b">
            <a:spAutoFit/>
          </a:bodyPr>
          <a:lstStyle/>
          <a:p>
            <a:pPr lvl="0">
              <a:spcBef>
                <a:spcPts val="200"/>
              </a:spcBef>
            </a:pPr>
            <a:r>
              <a:rPr lang="en-US" sz="600" dirty="0">
                <a:solidFill>
                  <a:srgbClr val="1C1C1C"/>
                </a:solidFill>
              </a:rPr>
              <a:t>NOTE:</a:t>
            </a:r>
            <a:r>
              <a:rPr lang="en-US" sz="800" dirty="0">
                <a:solidFill>
                  <a:srgbClr val="1C1C1C"/>
                </a:solidFill>
              </a:rPr>
              <a:t> FPL is the Federal Poverty Level. </a:t>
            </a:r>
          </a:p>
          <a:p>
            <a:r>
              <a:rPr lang="en-US" sz="600" dirty="0" smtClean="0">
                <a:solidFill>
                  <a:srgbClr val="1C1C1C"/>
                </a:solidFill>
              </a:rPr>
              <a:t>SOURCE</a:t>
            </a:r>
            <a:r>
              <a:rPr lang="en-US" sz="600" dirty="0" smtClean="0">
                <a:solidFill>
                  <a:srgbClr val="000000"/>
                </a:solidFill>
                <a:ea typeface="ＭＳ Ｐゴシック"/>
                <a:cs typeface="ＭＳ Ｐゴシック"/>
              </a:rPr>
              <a:t>:</a:t>
            </a:r>
            <a:r>
              <a:rPr lang="en-US" sz="800" dirty="0" smtClean="0">
                <a:solidFill>
                  <a:srgbClr val="000000"/>
                </a:solidFill>
                <a:ea typeface="ＭＳ Ｐゴシック"/>
                <a:cs typeface="ＭＳ Ｐゴシック"/>
              </a:rPr>
              <a:t> </a:t>
            </a:r>
            <a:r>
              <a:rPr lang="en-US" sz="800" dirty="0" smtClean="0"/>
              <a:t>Massachusetts Center for Health Information and Analysis, </a:t>
            </a:r>
            <a:r>
              <a:rPr lang="en-US" sz="800" i="1" dirty="0" smtClean="0"/>
              <a:t>Massachusetts Health Insurance Survey</a:t>
            </a:r>
            <a:r>
              <a:rPr lang="en-US" sz="800" dirty="0" smtClean="0"/>
              <a:t>, January 2013; </a:t>
            </a:r>
            <a:r>
              <a:rPr lang="en-US" sz="800" dirty="0" smtClean="0"/>
              <a:t/>
            </a:r>
            <a:br>
              <a:rPr lang="en-US" sz="800" dirty="0" smtClean="0"/>
            </a:br>
            <a:r>
              <a:rPr lang="en-US" sz="800" dirty="0" smtClean="0"/>
              <a:t>data </a:t>
            </a:r>
            <a:r>
              <a:rPr lang="en-US" sz="800" dirty="0" smtClean="0"/>
              <a:t>provided to the Foundation </a:t>
            </a:r>
            <a:r>
              <a:rPr lang="en-US" sz="800" dirty="0" smtClean="0"/>
              <a:t>by </a:t>
            </a:r>
            <a:r>
              <a:rPr lang="en-US" sz="800" dirty="0" smtClean="0"/>
              <a:t>the Center for Health Information and Analysis.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flipH="1">
            <a:off x="752475" y="2076450"/>
            <a:ext cx="1143000" cy="260032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2882" name="Rectangle 4"/>
          <p:cNvSpPr>
            <a:spLocks noGrp="1" noChangeArrowheads="1"/>
          </p:cNvSpPr>
          <p:nvPr>
            <p:ph type="title"/>
          </p:nvPr>
        </p:nvSpPr>
        <p:spPr/>
        <p:txBody>
          <a:bodyPr/>
          <a:lstStyle/>
          <a:p>
            <a:pPr eaLnBrk="1" hangingPunct="1"/>
            <a:r>
              <a:rPr lang="en-US" dirty="0" smtClean="0"/>
              <a:t>HISPANIC RESIDENTS ARE</a:t>
            </a:r>
            <a:br>
              <a:rPr lang="en-US" dirty="0" smtClean="0"/>
            </a:br>
            <a:r>
              <a:rPr lang="en-US" dirty="0" smtClean="0"/>
              <a:t>MORE LIKELY TO BE UNINSURED</a:t>
            </a:r>
            <a:r>
              <a:rPr lang="en-US" dirty="0" smtClean="0">
                <a:solidFill>
                  <a:srgbClr val="1C1C1C"/>
                </a:solidFill>
              </a:rPr>
              <a:t> </a:t>
            </a:r>
            <a:endParaRPr lang="en-US" dirty="0" smtClean="0"/>
          </a:p>
        </p:txBody>
      </p:sp>
      <p:sp>
        <p:nvSpPr>
          <p:cNvPr id="16398" name="Slide Number Placeholder 15"/>
          <p:cNvSpPr>
            <a:spLocks noGrp="1"/>
          </p:cNvSpPr>
          <p:nvPr>
            <p:ph type="sldNum" sz="quarter" idx="10"/>
          </p:nvPr>
        </p:nvSpPr>
        <p:spPr/>
        <p:txBody>
          <a:bodyPr/>
          <a:lstStyle/>
          <a:p>
            <a:pPr>
              <a:defRPr/>
            </a:pPr>
            <a:fld id="{E79F58EE-0BBD-4E64-90B9-8D1DFCCFB517}" type="slidenum">
              <a:rPr lang="en-US"/>
              <a:pPr>
                <a:defRPr/>
              </a:pPr>
              <a:t>12</a:t>
            </a:fld>
            <a:endParaRPr lang="en-US"/>
          </a:p>
        </p:txBody>
      </p:sp>
      <p:sp>
        <p:nvSpPr>
          <p:cNvPr id="122884" name="TextBox 6"/>
          <p:cNvSpPr txBox="1">
            <a:spLocks noChangeArrowheads="1"/>
          </p:cNvSpPr>
          <p:nvPr/>
        </p:nvSpPr>
        <p:spPr bwMode="auto">
          <a:xfrm>
            <a:off x="455613" y="6038434"/>
            <a:ext cx="8345487" cy="338554"/>
          </a:xfrm>
          <a:prstGeom prst="rect">
            <a:avLst/>
          </a:prstGeom>
          <a:noFill/>
          <a:ln w="9525">
            <a:noFill/>
            <a:miter lim="800000"/>
            <a:headEnd/>
            <a:tailEnd/>
          </a:ln>
        </p:spPr>
        <p:txBody>
          <a:bodyPr lIns="0" rIns="0" anchor="b">
            <a:spAutoFit/>
          </a:bodyPr>
          <a:lstStyle/>
          <a:p>
            <a:r>
              <a:rPr lang="en-US" sz="600" dirty="0">
                <a:solidFill>
                  <a:srgbClr val="1C1C1C"/>
                </a:solidFill>
              </a:rPr>
              <a:t>SOURCE</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a:t>Massachusetts </a:t>
            </a:r>
            <a:r>
              <a:rPr lang="en-US" sz="800" dirty="0" smtClean="0"/>
              <a:t>Center for Health Information and Analysis, </a:t>
            </a:r>
            <a:r>
              <a:rPr lang="en-US" sz="800" i="1" dirty="0"/>
              <a:t>Massachusetts Health Insurance Survey,</a:t>
            </a:r>
            <a:r>
              <a:rPr lang="en-US" sz="800" dirty="0"/>
              <a:t> </a:t>
            </a:r>
            <a:r>
              <a:rPr lang="en-US" sz="800" dirty="0" smtClean="0"/>
              <a:t>January 2013; </a:t>
            </a:r>
            <a:r>
              <a:rPr lang="en-US" sz="800" dirty="0" smtClean="0"/>
              <a:t/>
            </a:r>
            <a:br>
              <a:rPr lang="en-US" sz="800" dirty="0" smtClean="0"/>
            </a:br>
            <a:r>
              <a:rPr lang="en-US" sz="800" dirty="0" smtClean="0"/>
              <a:t>data </a:t>
            </a:r>
            <a:r>
              <a:rPr lang="en-US" sz="800" dirty="0" smtClean="0"/>
              <a:t>provided  to the Foundation </a:t>
            </a:r>
            <a:r>
              <a:rPr lang="en-US" sz="800" dirty="0" smtClean="0"/>
              <a:t>by </a:t>
            </a:r>
            <a:r>
              <a:rPr lang="en-US" sz="800" dirty="0" smtClean="0"/>
              <a:t>the Center for Health Information and Analysis.</a:t>
            </a:r>
          </a:p>
        </p:txBody>
      </p:sp>
      <p:sp>
        <p:nvSpPr>
          <p:cNvPr id="122886" name="Rectangle 8"/>
          <p:cNvSpPr>
            <a:spLocks noChangeArrowheads="1"/>
          </p:cNvSpPr>
          <p:nvPr/>
        </p:nvSpPr>
        <p:spPr bwMode="auto">
          <a:xfrm>
            <a:off x="455613" y="1785938"/>
            <a:ext cx="2604880" cy="246221"/>
          </a:xfrm>
          <a:prstGeom prst="rect">
            <a:avLst/>
          </a:prstGeom>
          <a:noFill/>
          <a:ln w="9525">
            <a:noFill/>
            <a:miter lim="800000"/>
            <a:headEnd/>
            <a:tailEnd/>
          </a:ln>
        </p:spPr>
        <p:txBody>
          <a:bodyPr wrap="none" lIns="0" rIns="0">
            <a:spAutoFit/>
          </a:bodyPr>
          <a:lstStyle/>
          <a:p>
            <a:r>
              <a:rPr lang="en-US" sz="1000" b="1" dirty="0">
                <a:solidFill>
                  <a:srgbClr val="1C1C1C"/>
                </a:solidFill>
              </a:rPr>
              <a:t>PERCENT UNINSURED, </a:t>
            </a:r>
            <a:r>
              <a:rPr lang="en-US" sz="1000" b="1" dirty="0" smtClean="0">
                <a:solidFill>
                  <a:srgbClr val="1C1C1C"/>
                </a:solidFill>
              </a:rPr>
              <a:t>2011, BY RACE/ETHNICITY</a:t>
            </a:r>
            <a:endParaRPr lang="en-US" sz="1000" b="1" dirty="0">
              <a:solidFill>
                <a:srgbClr val="1C1C1C"/>
              </a:solidFill>
            </a:endParaRPr>
          </a:p>
        </p:txBody>
      </p:sp>
      <p:sp>
        <p:nvSpPr>
          <p:cNvPr id="17" name="Text Box 11"/>
          <p:cNvSpPr txBox="1">
            <a:spLocks noChangeArrowheads="1"/>
          </p:cNvSpPr>
          <p:nvPr/>
        </p:nvSpPr>
        <p:spPr bwMode="auto">
          <a:xfrm>
            <a:off x="6627813" y="1819275"/>
            <a:ext cx="2057400" cy="4481513"/>
          </a:xfrm>
          <a:prstGeom prst="rect">
            <a:avLst/>
          </a:prstGeom>
          <a:noFill/>
          <a:ln w="3175">
            <a:solidFill>
              <a:schemeClr val="accent1">
                <a:lumMod val="60000"/>
                <a:lumOff val="40000"/>
              </a:schemeClr>
            </a:solidFill>
            <a:miter lim="800000"/>
            <a:headEnd/>
            <a:tailEnd/>
          </a:ln>
        </p:spPr>
        <p:txBody>
          <a:bodyPr/>
          <a:lstStyle/>
          <a:p>
            <a:pPr>
              <a:lnSpc>
                <a:spcPct val="105000"/>
              </a:lnSpc>
              <a:spcBef>
                <a:spcPct val="50000"/>
              </a:spcBef>
              <a:defRPr/>
            </a:pPr>
            <a:r>
              <a:rPr lang="en-US" sz="1600" dirty="0">
                <a:ea typeface="ＭＳ Ｐゴシック" charset="-128"/>
              </a:rPr>
              <a:t>While there are few disparities in coverage between white and other residents of </a:t>
            </a:r>
            <a:r>
              <a:rPr lang="en-US" sz="1600" dirty="0" smtClean="0">
                <a:ea typeface="ＭＳ Ｐゴシック" charset="-128"/>
              </a:rPr>
              <a:t>non-Hispanic </a:t>
            </a:r>
            <a:r>
              <a:rPr lang="en-US" sz="1600" dirty="0">
                <a:ea typeface="ＭＳ Ｐゴシック" charset="-128"/>
              </a:rPr>
              <a:t>ethnicity, residents of Hispanic ethnicity are twice as likely to be uninsured and </a:t>
            </a:r>
            <a:r>
              <a:rPr lang="en-US" sz="1600" dirty="0" smtClean="0">
                <a:ea typeface="ＭＳ Ｐゴシック" charset="-128"/>
              </a:rPr>
              <a:t>make up 16 percent </a:t>
            </a:r>
            <a:r>
              <a:rPr lang="en-US" sz="1600" dirty="0">
                <a:ea typeface="ＭＳ Ｐゴシック" charset="-128"/>
              </a:rPr>
              <a:t>of the remaining uninsured.</a:t>
            </a:r>
          </a:p>
        </p:txBody>
      </p:sp>
      <p:sp>
        <p:nvSpPr>
          <p:cNvPr id="18" name="Rectangle 17"/>
          <p:cNvSpPr/>
          <p:nvPr/>
        </p:nvSpPr>
        <p:spPr>
          <a:xfrm>
            <a:off x="6399213" y="1635125"/>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2889" name="TextBox 23"/>
          <p:cNvSpPr txBox="1">
            <a:spLocks noChangeArrowheads="1"/>
          </p:cNvSpPr>
          <p:nvPr/>
        </p:nvSpPr>
        <p:spPr bwMode="auto">
          <a:xfrm>
            <a:off x="879475" y="4233863"/>
            <a:ext cx="884238" cy="461962"/>
          </a:xfrm>
          <a:prstGeom prst="rect">
            <a:avLst/>
          </a:prstGeom>
          <a:noFill/>
          <a:ln w="9525">
            <a:noFill/>
            <a:miter lim="800000"/>
            <a:headEnd/>
            <a:tailEnd/>
          </a:ln>
        </p:spPr>
        <p:txBody>
          <a:bodyPr wrap="none">
            <a:spAutoFit/>
          </a:bodyPr>
          <a:lstStyle/>
          <a:p>
            <a:pPr algn="ctr"/>
            <a:r>
              <a:rPr lang="en-US" sz="1200" b="1"/>
              <a:t>Total</a:t>
            </a:r>
            <a:br>
              <a:rPr lang="en-US" sz="1200" b="1"/>
            </a:br>
            <a:r>
              <a:rPr lang="en-US" sz="1200" b="1"/>
              <a:t>Population</a:t>
            </a:r>
          </a:p>
        </p:txBody>
      </p:sp>
      <p:sp>
        <p:nvSpPr>
          <p:cNvPr id="122890" name="TextBox 24"/>
          <p:cNvSpPr txBox="1">
            <a:spLocks noChangeArrowheads="1"/>
          </p:cNvSpPr>
          <p:nvPr/>
        </p:nvSpPr>
        <p:spPr bwMode="auto">
          <a:xfrm>
            <a:off x="2219325" y="4233863"/>
            <a:ext cx="1039813" cy="461962"/>
          </a:xfrm>
          <a:prstGeom prst="rect">
            <a:avLst/>
          </a:prstGeom>
          <a:noFill/>
          <a:ln w="9525">
            <a:noFill/>
            <a:miter lim="800000"/>
            <a:headEnd/>
            <a:tailEnd/>
          </a:ln>
        </p:spPr>
        <p:txBody>
          <a:bodyPr wrap="none">
            <a:spAutoFit/>
          </a:bodyPr>
          <a:lstStyle/>
          <a:p>
            <a:pPr algn="ctr"/>
            <a:r>
              <a:rPr lang="en-US" sz="1200" b="1"/>
              <a:t>White,</a:t>
            </a:r>
            <a:br>
              <a:rPr lang="en-US" sz="1200" b="1"/>
            </a:br>
            <a:r>
              <a:rPr lang="en-US" sz="1200" b="1"/>
              <a:t>Non-Hispanic</a:t>
            </a:r>
          </a:p>
        </p:txBody>
      </p:sp>
      <p:sp>
        <p:nvSpPr>
          <p:cNvPr id="122891" name="TextBox 25"/>
          <p:cNvSpPr txBox="1">
            <a:spLocks noChangeArrowheads="1"/>
          </p:cNvSpPr>
          <p:nvPr/>
        </p:nvSpPr>
        <p:spPr bwMode="auto">
          <a:xfrm>
            <a:off x="3636963" y="4233863"/>
            <a:ext cx="1039812" cy="461962"/>
          </a:xfrm>
          <a:prstGeom prst="rect">
            <a:avLst/>
          </a:prstGeom>
          <a:noFill/>
          <a:ln w="9525">
            <a:noFill/>
            <a:miter lim="800000"/>
            <a:headEnd/>
            <a:tailEnd/>
          </a:ln>
        </p:spPr>
        <p:txBody>
          <a:bodyPr wrap="none">
            <a:spAutoFit/>
          </a:bodyPr>
          <a:lstStyle/>
          <a:p>
            <a:pPr algn="ctr"/>
            <a:r>
              <a:rPr lang="en-US" sz="1200" b="1"/>
              <a:t>Other Race,</a:t>
            </a:r>
            <a:br>
              <a:rPr lang="en-US" sz="1200" b="1"/>
            </a:br>
            <a:r>
              <a:rPr lang="en-US" sz="1200" b="1"/>
              <a:t>Non-Hispanic</a:t>
            </a:r>
          </a:p>
        </p:txBody>
      </p:sp>
      <p:sp>
        <p:nvSpPr>
          <p:cNvPr id="122892" name="TextBox 29"/>
          <p:cNvSpPr txBox="1">
            <a:spLocks noChangeArrowheads="1"/>
          </p:cNvSpPr>
          <p:nvPr/>
        </p:nvSpPr>
        <p:spPr bwMode="auto">
          <a:xfrm>
            <a:off x="5167313" y="4233863"/>
            <a:ext cx="814387" cy="276225"/>
          </a:xfrm>
          <a:prstGeom prst="rect">
            <a:avLst/>
          </a:prstGeom>
          <a:noFill/>
          <a:ln w="9525">
            <a:noFill/>
            <a:miter lim="800000"/>
            <a:headEnd/>
            <a:tailEnd/>
          </a:ln>
        </p:spPr>
        <p:txBody>
          <a:bodyPr>
            <a:spAutoFit/>
          </a:bodyPr>
          <a:lstStyle/>
          <a:p>
            <a:pPr algn="ctr"/>
            <a:r>
              <a:rPr lang="en-US" sz="1200" b="1"/>
              <a:t>Hispanic</a:t>
            </a:r>
          </a:p>
        </p:txBody>
      </p:sp>
      <p:sp>
        <p:nvSpPr>
          <p:cNvPr id="122893" name="Rectangle 8"/>
          <p:cNvSpPr>
            <a:spLocks noChangeArrowheads="1"/>
          </p:cNvSpPr>
          <p:nvPr/>
        </p:nvSpPr>
        <p:spPr bwMode="auto">
          <a:xfrm>
            <a:off x="455613" y="4800600"/>
            <a:ext cx="2439987" cy="246063"/>
          </a:xfrm>
          <a:prstGeom prst="rect">
            <a:avLst/>
          </a:prstGeom>
          <a:noFill/>
          <a:ln w="9525">
            <a:noFill/>
            <a:miter lim="800000"/>
            <a:headEnd/>
            <a:tailEnd/>
          </a:ln>
        </p:spPr>
        <p:txBody>
          <a:bodyPr wrap="none" lIns="0" rIns="0">
            <a:spAutoFit/>
          </a:bodyPr>
          <a:lstStyle/>
          <a:p>
            <a:r>
              <a:rPr lang="en-US" sz="1000" b="1">
                <a:solidFill>
                  <a:srgbClr val="1C1C1C"/>
                </a:solidFill>
              </a:rPr>
              <a:t>REMAINING UNINSURED, BY RACE/ETHNICITY</a:t>
            </a:r>
          </a:p>
        </p:txBody>
      </p:sp>
      <p:graphicFrame>
        <p:nvGraphicFramePr>
          <p:cNvPr id="19" name="Table 18"/>
          <p:cNvGraphicFramePr>
            <a:graphicFrameLocks noGrp="1"/>
          </p:cNvGraphicFramePr>
          <p:nvPr/>
        </p:nvGraphicFramePr>
        <p:xfrm>
          <a:off x="628650" y="5048250"/>
          <a:ext cx="5648324" cy="828040"/>
        </p:xfrm>
        <a:graphic>
          <a:graphicData uri="http://schemas.openxmlformats.org/drawingml/2006/table">
            <a:tbl>
              <a:tblPr firstRow="1" bandRow="1">
                <a:tableStyleId>{5C22544A-7EE6-4342-B048-85BDC9FD1C3A}</a:tableStyleId>
              </a:tblPr>
              <a:tblGrid>
                <a:gridCol w="1412081"/>
                <a:gridCol w="1412081"/>
                <a:gridCol w="1412081"/>
                <a:gridCol w="1412081"/>
              </a:tblGrid>
              <a:tr h="370840">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rPr>
                        <a:t>Total</a:t>
                      </a:r>
                      <a:br>
                        <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rPr>
                      </a:br>
                      <a:r>
                        <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rPr>
                        <a:t>Uninsured</a:t>
                      </a:r>
                    </a:p>
                  </a:txBody>
                  <a:tcPr anchor="b">
                    <a:solidFill>
                      <a:schemeClr val="tx2">
                        <a:lumMod val="50000"/>
                      </a:schemeClr>
                    </a:solidFill>
                  </a:tcPr>
                </a:tc>
                <a:tc>
                  <a:txBody>
                    <a:bodyPr/>
                    <a:lstStyle/>
                    <a:p>
                      <a:pPr algn="ctr"/>
                      <a:r>
                        <a:rPr lang="en-US" sz="1200" b="1" dirty="0" smtClean="0"/>
                        <a:t>White,</a:t>
                      </a:r>
                      <a:br>
                        <a:rPr lang="en-US" sz="1200" b="1" dirty="0" smtClean="0"/>
                      </a:br>
                      <a:r>
                        <a:rPr lang="en-US" sz="1200" b="1" dirty="0" smtClean="0"/>
                        <a:t>Non-Hispanic</a:t>
                      </a:r>
                      <a:endParaRPr lang="en-US" sz="1200" b="1" dirty="0"/>
                    </a:p>
                  </a:txBody>
                  <a:tcPr anchor="b"/>
                </a:tc>
                <a:tc>
                  <a:txBody>
                    <a:bodyPr/>
                    <a:lstStyle/>
                    <a:p>
                      <a:pPr algn="ctr"/>
                      <a:r>
                        <a:rPr lang="en-US" sz="1200" b="1" dirty="0" smtClean="0"/>
                        <a:t>Other Race,</a:t>
                      </a:r>
                      <a:br>
                        <a:rPr lang="en-US" sz="1200" b="1" dirty="0" smtClean="0"/>
                      </a:br>
                      <a:r>
                        <a:rPr lang="en-US" sz="1200" b="1" dirty="0" smtClean="0"/>
                        <a:t>Non-Hispanic</a:t>
                      </a:r>
                      <a:endParaRPr lang="en-US" sz="1200" b="1" dirty="0"/>
                    </a:p>
                  </a:txBody>
                  <a:tcPr anchor="b"/>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200" b="1" dirty="0" smtClean="0"/>
                        <a:t>Hispanic</a:t>
                      </a:r>
                      <a:endParaRPr kumimoji="0" lang="en-US" sz="1200" b="1" i="0" u="none" strike="noStrike" kern="1200" cap="none" spc="0" normalizeH="0" baseline="0" noProof="0" dirty="0" smtClean="0">
                        <a:ln>
                          <a:noFill/>
                        </a:ln>
                        <a:solidFill>
                          <a:schemeClr val="bg1"/>
                        </a:solidFill>
                        <a:effectLst/>
                        <a:uLnTx/>
                        <a:uFillTx/>
                        <a:latin typeface="Calibri" pitchFamily="34" charset="0"/>
                        <a:ea typeface="+mn-ea"/>
                        <a:cs typeface="Arial" charset="0"/>
                      </a:endParaRPr>
                    </a:p>
                  </a:txBody>
                  <a:tcPr anchor="b"/>
                </a:tc>
              </a:tr>
              <a:tr h="370840">
                <a:tc>
                  <a:txBody>
                    <a:bodyPr/>
                    <a:lstStyle/>
                    <a:p>
                      <a:pPr algn="ctr"/>
                      <a:r>
                        <a:rPr lang="en-US" sz="1400" b="1" dirty="0" smtClean="0"/>
                        <a:t>204,000</a:t>
                      </a:r>
                      <a:endParaRPr lang="en-US" sz="1400" b="1" dirty="0"/>
                    </a:p>
                  </a:txBody>
                  <a:tcPr anchor="ctr"/>
                </a:tc>
                <a:tc>
                  <a:txBody>
                    <a:bodyPr/>
                    <a:lstStyle/>
                    <a:p>
                      <a:pPr algn="ctr"/>
                      <a:r>
                        <a:rPr lang="en-US" sz="1400" b="1" dirty="0" smtClean="0"/>
                        <a:t>59.1%</a:t>
                      </a:r>
                      <a:endParaRPr lang="en-US" sz="1400" b="1" dirty="0"/>
                    </a:p>
                  </a:txBody>
                  <a:tcPr anchor="ctr"/>
                </a:tc>
                <a:tc>
                  <a:txBody>
                    <a:bodyPr/>
                    <a:lstStyle/>
                    <a:p>
                      <a:pPr algn="ctr"/>
                      <a:r>
                        <a:rPr lang="en-US" sz="1400" b="1" dirty="0" smtClean="0"/>
                        <a:t>24.9%</a:t>
                      </a:r>
                      <a:endParaRPr lang="en-US" sz="1400" b="1" dirty="0"/>
                    </a:p>
                  </a:txBody>
                  <a:tcPr anchor="ctr"/>
                </a:tc>
                <a:tc>
                  <a:txBody>
                    <a:bodyPr/>
                    <a:lstStyle/>
                    <a:p>
                      <a:pPr algn="ctr"/>
                      <a:r>
                        <a:rPr lang="en-US" sz="1400" b="1" dirty="0" smtClean="0"/>
                        <a:t>16.0%</a:t>
                      </a:r>
                      <a:endParaRPr lang="en-US" sz="1400" b="1" dirty="0"/>
                    </a:p>
                  </a:txBody>
                  <a:tcPr anchor="ctr"/>
                </a:tc>
              </a:tr>
            </a:tbl>
          </a:graphicData>
        </a:graphic>
      </p:graphicFrame>
      <p:cxnSp>
        <p:nvCxnSpPr>
          <p:cNvPr id="21" name="Straight Connector 20"/>
          <p:cNvCxnSpPr/>
          <p:nvPr/>
        </p:nvCxnSpPr>
        <p:spPr>
          <a:xfrm rot="5400000">
            <a:off x="738188" y="3375025"/>
            <a:ext cx="2597150" cy="0"/>
          </a:xfrm>
          <a:prstGeom prst="line">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0" name="Chart 10"/>
          <p:cNvGraphicFramePr>
            <a:graphicFrameLocks/>
          </p:cNvGraphicFramePr>
          <p:nvPr>
            <p:extLst>
              <p:ext uri="{D42A27DB-BD31-4B8C-83A1-F6EECF244321}">
                <p14:modId xmlns:p14="http://schemas.microsoft.com/office/powerpoint/2010/main" val="2139755806"/>
              </p:ext>
            </p:extLst>
          </p:nvPr>
        </p:nvGraphicFramePr>
        <p:xfrm>
          <a:off x="457200" y="2068513"/>
          <a:ext cx="5943600" cy="25082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Title 1"/>
          <p:cNvSpPr>
            <a:spLocks noGrp="1"/>
          </p:cNvSpPr>
          <p:nvPr>
            <p:ph type="title"/>
          </p:nvPr>
        </p:nvSpPr>
        <p:spPr/>
        <p:txBody>
          <a:bodyPr/>
          <a:lstStyle/>
          <a:p>
            <a:r>
              <a:rPr lang="en-US" dirty="0" smtClean="0"/>
              <a:t>WHAT HAS BEEN THE EXPERIENCE WITH THE </a:t>
            </a:r>
            <a:br>
              <a:rPr lang="en-US" dirty="0" smtClean="0"/>
            </a:br>
            <a:r>
              <a:rPr lang="en-US" dirty="0" smtClean="0"/>
              <a:t>INDIVIDUAL MANDATE IN MASSACHUSETTS?</a:t>
            </a:r>
          </a:p>
        </p:txBody>
      </p:sp>
      <p:sp>
        <p:nvSpPr>
          <p:cNvPr id="139266" name="Content Placeholder 2"/>
          <p:cNvSpPr>
            <a:spLocks noGrp="1"/>
          </p:cNvSpPr>
          <p:nvPr>
            <p:ph idx="1"/>
          </p:nvPr>
        </p:nvSpPr>
        <p:spPr/>
        <p:txBody>
          <a:bodyPr/>
          <a:lstStyle/>
          <a:p>
            <a:r>
              <a:rPr lang="en-US" dirty="0" smtClean="0"/>
              <a:t>99 percent of the 4.2 million tax filers required to file information on their health insurance status complied with the filing requirement.</a:t>
            </a:r>
          </a:p>
          <a:p>
            <a:r>
              <a:rPr lang="en-US" dirty="0" smtClean="0"/>
              <a:t>Most (92 percent) tax filers comply with the individual mandate by having insurance year-round.</a:t>
            </a:r>
          </a:p>
          <a:p>
            <a:r>
              <a:rPr lang="en-US" dirty="0" smtClean="0"/>
              <a:t>Most uninsured tax filers were exempt from the individual mandate due to their low income (&lt;150 percent of the FPL), inability to afford coverage, or religious exemption.</a:t>
            </a:r>
          </a:p>
          <a:p>
            <a:r>
              <a:rPr lang="en-US" dirty="0" smtClean="0"/>
              <a:t>1 percent of tax filers who were subject to the mandate were assessed a penalty on their 2010 return.</a:t>
            </a:r>
          </a:p>
        </p:txBody>
      </p:sp>
      <p:sp>
        <p:nvSpPr>
          <p:cNvPr id="62468" name="Slide Number Placeholder 3"/>
          <p:cNvSpPr>
            <a:spLocks noGrp="1"/>
          </p:cNvSpPr>
          <p:nvPr>
            <p:ph type="sldNum" sz="quarter" idx="10"/>
          </p:nvPr>
        </p:nvSpPr>
        <p:spPr/>
        <p:txBody>
          <a:bodyPr/>
          <a:lstStyle/>
          <a:p>
            <a:fld id="{1EF0ADFB-F623-49A2-BE44-8A26AE1FF401}" type="slidenum">
              <a:rPr lang="en-US" smtClean="0"/>
              <a:pPr/>
              <a:t>13</a:t>
            </a:fld>
            <a:endParaRPr lang="en-US"/>
          </a:p>
        </p:txBody>
      </p:sp>
      <p:sp>
        <p:nvSpPr>
          <p:cNvPr id="6" name="TextBox 6"/>
          <p:cNvSpPr txBox="1">
            <a:spLocks noChangeArrowheads="1"/>
          </p:cNvSpPr>
          <p:nvPr/>
        </p:nvSpPr>
        <p:spPr bwMode="auto">
          <a:xfrm>
            <a:off x="455613" y="6161544"/>
            <a:ext cx="8345487" cy="215444"/>
          </a:xfrm>
          <a:prstGeom prst="rect">
            <a:avLst/>
          </a:prstGeom>
          <a:noFill/>
          <a:ln w="9525">
            <a:noFill/>
            <a:miter lim="800000"/>
            <a:headEnd/>
            <a:tailEnd/>
          </a:ln>
        </p:spPr>
        <p:txBody>
          <a:bodyPr lIns="0" rIns="0" anchor="b">
            <a:spAutoFit/>
          </a:bodyPr>
          <a:lstStyle/>
          <a:p>
            <a:r>
              <a:rPr lang="en-US" sz="600" dirty="0" smtClean="0"/>
              <a:t>SOURCE</a:t>
            </a:r>
            <a:r>
              <a:rPr lang="en-US" sz="600" dirty="0"/>
              <a:t>:</a:t>
            </a:r>
            <a:r>
              <a:rPr lang="en-US" sz="800" dirty="0"/>
              <a:t> </a:t>
            </a:r>
            <a:r>
              <a:rPr lang="en-US" sz="800" dirty="0" smtClean="0"/>
              <a:t>Massachusetts Health Connector and Department </a:t>
            </a:r>
            <a:r>
              <a:rPr lang="en-US" sz="800" dirty="0"/>
              <a:t>of </a:t>
            </a:r>
            <a:r>
              <a:rPr lang="en-US" sz="800" dirty="0" smtClean="0"/>
              <a:t>Revenue, </a:t>
            </a:r>
            <a:r>
              <a:rPr lang="en-US" sz="800" i="1" dirty="0"/>
              <a:t>Data on the Individual Mandate Tax Year </a:t>
            </a:r>
            <a:r>
              <a:rPr lang="en-US" sz="800" i="1" dirty="0" smtClean="0"/>
              <a:t>2010</a:t>
            </a:r>
            <a:r>
              <a:rPr lang="en-US" sz="800" dirty="0" smtClean="0"/>
              <a:t>, June 2012.</a:t>
            </a:r>
            <a:endParaRPr lang="en-US" sz="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2"/>
          <p:cNvGraphicFramePr>
            <a:graphicFrameLocks noChangeAspect="1"/>
          </p:cNvGraphicFramePr>
          <p:nvPr/>
        </p:nvGraphicFramePr>
        <p:xfrm>
          <a:off x="1323975" y="2623820"/>
          <a:ext cx="4205288" cy="2781300"/>
        </p:xfrm>
        <a:graphic>
          <a:graphicData uri="http://schemas.openxmlformats.org/drawingml/2006/chart">
            <c:chart xmlns:c="http://schemas.openxmlformats.org/drawingml/2006/chart" xmlns:r="http://schemas.openxmlformats.org/officeDocument/2006/relationships" r:id="rId3"/>
          </a:graphicData>
        </a:graphic>
      </p:graphicFrame>
      <p:sp>
        <p:nvSpPr>
          <p:cNvPr id="141313" name="Rectangle 2"/>
          <p:cNvSpPr>
            <a:spLocks noGrp="1" noChangeArrowheads="1"/>
          </p:cNvSpPr>
          <p:nvPr>
            <p:ph type="title"/>
          </p:nvPr>
        </p:nvSpPr>
        <p:spPr/>
        <p:txBody>
          <a:bodyPr/>
          <a:lstStyle/>
          <a:p>
            <a:pPr eaLnBrk="1" hangingPunct="1"/>
            <a:r>
              <a:rPr lang="en-US" dirty="0" smtClean="0"/>
              <a:t>MOST MASSACHUSETTS TAX FILERS </a:t>
            </a:r>
            <a:br>
              <a:rPr lang="en-US" dirty="0" smtClean="0"/>
            </a:br>
            <a:r>
              <a:rPr lang="en-US" dirty="0" smtClean="0"/>
              <a:t>COMPLY WITH THE INDIVIDUAL MANDATE BY </a:t>
            </a:r>
            <a:br>
              <a:rPr lang="en-US" dirty="0" smtClean="0"/>
            </a:br>
            <a:r>
              <a:rPr lang="en-US" dirty="0" smtClean="0"/>
              <a:t>HAVING INSURANCE YEAR-ROUND</a:t>
            </a:r>
            <a:r>
              <a:rPr lang="en-US" dirty="0" smtClean="0">
                <a:solidFill>
                  <a:srgbClr val="1C1C1C"/>
                </a:solidFill>
              </a:rPr>
              <a:t> </a:t>
            </a:r>
            <a:endParaRPr lang="en-US" dirty="0" smtClean="0"/>
          </a:p>
        </p:txBody>
      </p:sp>
      <p:sp>
        <p:nvSpPr>
          <p:cNvPr id="18434" name="Slide Number Placeholder 4"/>
          <p:cNvSpPr>
            <a:spLocks noGrp="1"/>
          </p:cNvSpPr>
          <p:nvPr>
            <p:ph type="sldNum" sz="quarter" idx="10"/>
          </p:nvPr>
        </p:nvSpPr>
        <p:spPr/>
        <p:txBody>
          <a:bodyPr/>
          <a:lstStyle/>
          <a:p>
            <a:pPr>
              <a:defRPr/>
            </a:pPr>
            <a:fld id="{C9616D73-0869-461D-9F8A-70C9F4F28836}" type="slidenum">
              <a:rPr lang="en-US"/>
              <a:pPr>
                <a:defRPr/>
              </a:pPr>
              <a:t>14</a:t>
            </a:fld>
            <a:endParaRPr lang="en-US"/>
          </a:p>
        </p:txBody>
      </p:sp>
      <p:sp>
        <p:nvSpPr>
          <p:cNvPr id="141315" name="TextBox 6"/>
          <p:cNvSpPr txBox="1">
            <a:spLocks noChangeArrowheads="1"/>
          </p:cNvSpPr>
          <p:nvPr/>
        </p:nvSpPr>
        <p:spPr bwMode="auto">
          <a:xfrm>
            <a:off x="455613" y="6161544"/>
            <a:ext cx="8345487" cy="215444"/>
          </a:xfrm>
          <a:prstGeom prst="rect">
            <a:avLst/>
          </a:prstGeom>
          <a:noFill/>
          <a:ln w="9525">
            <a:noFill/>
            <a:miter lim="800000"/>
            <a:headEnd/>
            <a:tailEnd/>
          </a:ln>
        </p:spPr>
        <p:txBody>
          <a:bodyPr lIns="0" rIns="0" anchor="b">
            <a:spAutoFit/>
          </a:bodyPr>
          <a:lstStyle/>
          <a:p>
            <a:r>
              <a:rPr lang="en-US" sz="600" dirty="0" smtClean="0"/>
              <a:t>SOURCE</a:t>
            </a:r>
            <a:r>
              <a:rPr lang="en-US" sz="600" dirty="0"/>
              <a:t>:</a:t>
            </a:r>
            <a:r>
              <a:rPr lang="en-US" sz="800" dirty="0"/>
              <a:t> </a:t>
            </a:r>
            <a:r>
              <a:rPr lang="en-US" sz="800" dirty="0" smtClean="0"/>
              <a:t>Massachusetts Health Connector and Department </a:t>
            </a:r>
            <a:r>
              <a:rPr lang="en-US" sz="800" dirty="0"/>
              <a:t>of </a:t>
            </a:r>
            <a:r>
              <a:rPr lang="en-US" sz="800" dirty="0" smtClean="0"/>
              <a:t>Revenue, </a:t>
            </a:r>
            <a:r>
              <a:rPr lang="en-US" sz="800" i="1" dirty="0"/>
              <a:t>Data on the Individual Mandate Tax </a:t>
            </a:r>
            <a:r>
              <a:rPr lang="en-US" sz="800" i="1" dirty="0" smtClean="0"/>
              <a:t>Year 2010, </a:t>
            </a:r>
            <a:r>
              <a:rPr lang="en-US" sz="800" dirty="0" smtClean="0"/>
              <a:t>June 2012.</a:t>
            </a:r>
            <a:endParaRPr lang="en-US" sz="800" dirty="0"/>
          </a:p>
        </p:txBody>
      </p:sp>
      <p:sp>
        <p:nvSpPr>
          <p:cNvPr id="21" name="Rectangular Callout 20"/>
          <p:cNvSpPr/>
          <p:nvPr/>
        </p:nvSpPr>
        <p:spPr>
          <a:xfrm>
            <a:off x="773113" y="3244850"/>
            <a:ext cx="1303337" cy="457200"/>
          </a:xfrm>
          <a:prstGeom prst="wedgeRectCallout">
            <a:avLst>
              <a:gd name="adj1" fmla="val 53559"/>
              <a:gd name="adj2" fmla="val 110043"/>
            </a:avLst>
          </a:prstGeom>
          <a:solidFill>
            <a:schemeClr val="bg1"/>
          </a:solidFill>
          <a:ln w="635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Insured All Year</a:t>
            </a:r>
            <a:br>
              <a:rPr lang="en-US" sz="1200" b="1" dirty="0">
                <a:solidFill>
                  <a:schemeClr val="tx1"/>
                </a:solidFill>
              </a:rPr>
            </a:br>
            <a:r>
              <a:rPr lang="en-US" sz="1200" b="1" dirty="0">
                <a:solidFill>
                  <a:schemeClr val="tx1"/>
                </a:solidFill>
              </a:rPr>
              <a:t>3,800,000</a:t>
            </a:r>
          </a:p>
        </p:txBody>
      </p:sp>
      <p:sp>
        <p:nvSpPr>
          <p:cNvPr id="18443" name="Rectangle 21"/>
          <p:cNvSpPr>
            <a:spLocks noChangeArrowheads="1"/>
          </p:cNvSpPr>
          <p:nvPr/>
        </p:nvSpPr>
        <p:spPr bwMode="auto">
          <a:xfrm>
            <a:off x="3859722" y="2911475"/>
            <a:ext cx="222818" cy="307777"/>
          </a:xfrm>
          <a:prstGeom prst="rect">
            <a:avLst/>
          </a:prstGeom>
          <a:noFill/>
          <a:ln w="9525">
            <a:noFill/>
            <a:miter lim="800000"/>
            <a:headEnd/>
            <a:tailEnd/>
          </a:ln>
        </p:spPr>
        <p:txBody>
          <a:bodyPr wrap="none" lIns="0" rIns="0">
            <a:spAutoFit/>
          </a:bodyPr>
          <a:lstStyle/>
          <a:p>
            <a:pPr algn="ctr">
              <a:defRPr/>
            </a:pPr>
            <a:r>
              <a:rPr lang="en-US" sz="1400" b="1" dirty="0" smtClean="0">
                <a:solidFill>
                  <a:schemeClr val="tx2">
                    <a:lumMod val="50000"/>
                  </a:schemeClr>
                </a:solidFill>
              </a:rPr>
              <a:t>4%</a:t>
            </a:r>
            <a:endParaRPr lang="en-US" sz="1400" dirty="0">
              <a:solidFill>
                <a:schemeClr val="tx2">
                  <a:lumMod val="50000"/>
                </a:schemeClr>
              </a:solidFill>
            </a:endParaRPr>
          </a:p>
        </p:txBody>
      </p:sp>
      <p:sp>
        <p:nvSpPr>
          <p:cNvPr id="141319" name="Rectangle 22"/>
          <p:cNvSpPr>
            <a:spLocks noChangeArrowheads="1"/>
          </p:cNvSpPr>
          <p:nvPr/>
        </p:nvSpPr>
        <p:spPr bwMode="auto">
          <a:xfrm>
            <a:off x="2335213" y="3851275"/>
            <a:ext cx="312737" cy="307975"/>
          </a:xfrm>
          <a:prstGeom prst="rect">
            <a:avLst/>
          </a:prstGeom>
          <a:noFill/>
          <a:ln w="9525">
            <a:noFill/>
            <a:miter lim="800000"/>
            <a:headEnd/>
            <a:tailEnd/>
          </a:ln>
        </p:spPr>
        <p:txBody>
          <a:bodyPr wrap="none" lIns="0" rIns="0">
            <a:spAutoFit/>
          </a:bodyPr>
          <a:lstStyle/>
          <a:p>
            <a:pPr algn="ctr"/>
            <a:r>
              <a:rPr lang="en-US" sz="1400" b="1" dirty="0" smtClean="0">
                <a:solidFill>
                  <a:schemeClr val="bg1"/>
                </a:solidFill>
              </a:rPr>
              <a:t>92%</a:t>
            </a:r>
            <a:endParaRPr lang="en-US" sz="1400" dirty="0">
              <a:solidFill>
                <a:schemeClr val="bg1"/>
              </a:solidFill>
            </a:endParaRPr>
          </a:p>
        </p:txBody>
      </p:sp>
      <p:sp>
        <p:nvSpPr>
          <p:cNvPr id="141320" name="Rectangle 21"/>
          <p:cNvSpPr>
            <a:spLocks noChangeArrowheads="1"/>
          </p:cNvSpPr>
          <p:nvPr/>
        </p:nvSpPr>
        <p:spPr bwMode="auto">
          <a:xfrm>
            <a:off x="3582988" y="2797175"/>
            <a:ext cx="223837" cy="307975"/>
          </a:xfrm>
          <a:prstGeom prst="rect">
            <a:avLst/>
          </a:prstGeom>
          <a:noFill/>
          <a:ln w="9525">
            <a:noFill/>
            <a:miter lim="800000"/>
            <a:headEnd/>
            <a:tailEnd/>
          </a:ln>
        </p:spPr>
        <p:txBody>
          <a:bodyPr wrap="none" lIns="0" rIns="0">
            <a:spAutoFit/>
          </a:bodyPr>
          <a:lstStyle/>
          <a:p>
            <a:pPr algn="ctr"/>
            <a:r>
              <a:rPr lang="en-US" sz="1400" b="1" dirty="0">
                <a:solidFill>
                  <a:schemeClr val="bg1"/>
                </a:solidFill>
              </a:rPr>
              <a:t>4%</a:t>
            </a:r>
            <a:endParaRPr lang="en-US" sz="1400" dirty="0">
              <a:solidFill>
                <a:schemeClr val="bg1"/>
              </a:solidFill>
            </a:endParaRPr>
          </a:p>
        </p:txBody>
      </p:sp>
      <p:sp>
        <p:nvSpPr>
          <p:cNvPr id="19" name="Rectangular Callout 18"/>
          <p:cNvSpPr/>
          <p:nvPr/>
        </p:nvSpPr>
        <p:spPr>
          <a:xfrm>
            <a:off x="4086225" y="2152650"/>
            <a:ext cx="1238250" cy="457200"/>
          </a:xfrm>
          <a:prstGeom prst="wedgeRectCallout">
            <a:avLst>
              <a:gd name="adj1" fmla="val -50827"/>
              <a:gd name="adj2" fmla="val 122451"/>
            </a:avLst>
          </a:prstGeom>
          <a:solidFill>
            <a:schemeClr val="bg1"/>
          </a:solidFill>
          <a:ln w="635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lIns="45720" rIns="45720" anchor="ctr"/>
          <a:lstStyle/>
          <a:p>
            <a:pPr algn="ctr">
              <a:defRPr/>
            </a:pPr>
            <a:r>
              <a:rPr lang="en-US" sz="1200" b="1" dirty="0">
                <a:solidFill>
                  <a:schemeClr val="tx1"/>
                </a:solidFill>
              </a:rPr>
              <a:t>Insured Part-Year</a:t>
            </a:r>
            <a:br>
              <a:rPr lang="en-US" sz="1200" b="1" dirty="0">
                <a:solidFill>
                  <a:schemeClr val="tx1"/>
                </a:solidFill>
              </a:rPr>
            </a:br>
            <a:r>
              <a:rPr lang="en-US" sz="1200" b="1" dirty="0" smtClean="0">
                <a:solidFill>
                  <a:schemeClr val="tx1"/>
                </a:solidFill>
              </a:rPr>
              <a:t>150,000</a:t>
            </a:r>
            <a:endParaRPr lang="en-US" sz="1200" b="1" dirty="0">
              <a:solidFill>
                <a:schemeClr val="tx1"/>
              </a:solidFill>
            </a:endParaRPr>
          </a:p>
        </p:txBody>
      </p:sp>
      <p:sp>
        <p:nvSpPr>
          <p:cNvPr id="141322" name="Rectangle 8"/>
          <p:cNvSpPr>
            <a:spLocks noChangeArrowheads="1"/>
          </p:cNvSpPr>
          <p:nvPr/>
        </p:nvSpPr>
        <p:spPr bwMode="auto">
          <a:xfrm>
            <a:off x="455613" y="1785938"/>
            <a:ext cx="940963" cy="246221"/>
          </a:xfrm>
          <a:prstGeom prst="rect">
            <a:avLst/>
          </a:prstGeom>
          <a:noFill/>
          <a:ln w="9525">
            <a:noFill/>
            <a:miter lim="800000"/>
            <a:headEnd/>
            <a:tailEnd/>
          </a:ln>
        </p:spPr>
        <p:txBody>
          <a:bodyPr wrap="none" lIns="0" rIns="0">
            <a:spAutoFit/>
          </a:bodyPr>
          <a:lstStyle/>
          <a:p>
            <a:r>
              <a:rPr lang="en-US" sz="1000" b="1" dirty="0" smtClean="0">
                <a:solidFill>
                  <a:srgbClr val="1C1C1C"/>
                </a:solidFill>
              </a:rPr>
              <a:t>2010 </a:t>
            </a:r>
            <a:r>
              <a:rPr lang="en-US" sz="1000" b="1" dirty="0">
                <a:solidFill>
                  <a:srgbClr val="1C1C1C"/>
                </a:solidFill>
              </a:rPr>
              <a:t>TAX FILINGS</a:t>
            </a:r>
          </a:p>
        </p:txBody>
      </p:sp>
      <p:sp>
        <p:nvSpPr>
          <p:cNvPr id="22" name="Rectangle 21"/>
          <p:cNvSpPr/>
          <p:nvPr/>
        </p:nvSpPr>
        <p:spPr>
          <a:xfrm>
            <a:off x="6399213" y="1635125"/>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Text Box 11"/>
          <p:cNvSpPr txBox="1">
            <a:spLocks noChangeArrowheads="1"/>
          </p:cNvSpPr>
          <p:nvPr/>
        </p:nvSpPr>
        <p:spPr bwMode="auto">
          <a:xfrm>
            <a:off x="6627813" y="1819275"/>
            <a:ext cx="2057400" cy="4481513"/>
          </a:xfrm>
          <a:prstGeom prst="rect">
            <a:avLst/>
          </a:prstGeom>
          <a:noFill/>
          <a:ln w="3175">
            <a:solidFill>
              <a:schemeClr val="accent1">
                <a:lumMod val="60000"/>
                <a:lumOff val="40000"/>
              </a:schemeClr>
            </a:solidFill>
            <a:miter lim="800000"/>
            <a:headEnd/>
            <a:tailEnd/>
          </a:ln>
        </p:spPr>
        <p:txBody>
          <a:bodyPr/>
          <a:lstStyle/>
          <a:p>
            <a:pPr>
              <a:lnSpc>
                <a:spcPct val="105000"/>
              </a:lnSpc>
              <a:spcBef>
                <a:spcPct val="50000"/>
              </a:spcBef>
              <a:defRPr/>
            </a:pPr>
            <a:r>
              <a:rPr lang="en-US" sz="1600" dirty="0" smtClean="0">
                <a:ea typeface="ＭＳ Ｐゴシック" charset="-128"/>
              </a:rPr>
              <a:t>During calendar year 2010, 4 percent of tax filers were uninsured for part of the year, and 4 percent were uninsured for the entire year.</a:t>
            </a:r>
          </a:p>
        </p:txBody>
      </p:sp>
      <p:sp>
        <p:nvSpPr>
          <p:cNvPr id="25" name="Rectangular Callout 24"/>
          <p:cNvSpPr/>
          <p:nvPr/>
        </p:nvSpPr>
        <p:spPr>
          <a:xfrm>
            <a:off x="2571750" y="1930400"/>
            <a:ext cx="1335088" cy="457200"/>
          </a:xfrm>
          <a:prstGeom prst="wedgeRectCallout">
            <a:avLst>
              <a:gd name="adj1" fmla="val 34978"/>
              <a:gd name="adj2" fmla="val 135962"/>
            </a:avLst>
          </a:prstGeom>
          <a:solidFill>
            <a:schemeClr val="bg1"/>
          </a:solidFill>
          <a:ln w="635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lIns="45720" rIns="45720" anchor="ctr"/>
          <a:lstStyle/>
          <a:p>
            <a:pPr algn="ctr">
              <a:defRPr/>
            </a:pPr>
            <a:r>
              <a:rPr lang="en-US" sz="1200" b="1" dirty="0">
                <a:solidFill>
                  <a:schemeClr val="tx1"/>
                </a:solidFill>
              </a:rPr>
              <a:t>Uninsured All Year</a:t>
            </a:r>
            <a:br>
              <a:rPr lang="en-US" sz="1200" b="1" dirty="0">
                <a:solidFill>
                  <a:schemeClr val="tx1"/>
                </a:solidFill>
              </a:rPr>
            </a:br>
            <a:r>
              <a:rPr lang="en-US" sz="1200" b="1" dirty="0" smtClean="0">
                <a:solidFill>
                  <a:schemeClr val="tx1"/>
                </a:solidFill>
              </a:rPr>
              <a:t>170,000</a:t>
            </a:r>
            <a:endParaRPr lang="en-US" sz="1200" b="1"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12"/>
          <p:cNvGraphicFramePr>
            <a:graphicFrameLocks noChangeAspect="1"/>
          </p:cNvGraphicFramePr>
          <p:nvPr/>
        </p:nvGraphicFramePr>
        <p:xfrm>
          <a:off x="1323975" y="2619375"/>
          <a:ext cx="4205288" cy="2781300"/>
        </p:xfrm>
        <a:graphic>
          <a:graphicData uri="http://schemas.openxmlformats.org/drawingml/2006/chart">
            <c:chart xmlns:c="http://schemas.openxmlformats.org/drawingml/2006/chart" xmlns:r="http://schemas.openxmlformats.org/officeDocument/2006/relationships" r:id="rId3"/>
          </a:graphicData>
        </a:graphic>
      </p:graphicFrame>
      <p:sp>
        <p:nvSpPr>
          <p:cNvPr id="143361" name="Rectangle 2"/>
          <p:cNvSpPr>
            <a:spLocks noGrp="1" noChangeArrowheads="1"/>
          </p:cNvSpPr>
          <p:nvPr>
            <p:ph type="title"/>
          </p:nvPr>
        </p:nvSpPr>
        <p:spPr/>
        <p:txBody>
          <a:bodyPr/>
          <a:lstStyle/>
          <a:p>
            <a:pPr eaLnBrk="1" hangingPunct="1"/>
            <a:r>
              <a:rPr lang="en-US" dirty="0" smtClean="0"/>
              <a:t>VERY FEW MASSACHUSETTS TAX FILERS </a:t>
            </a:r>
            <a:br>
              <a:rPr lang="en-US" dirty="0" smtClean="0"/>
            </a:br>
            <a:r>
              <a:rPr lang="en-US" dirty="0" smtClean="0"/>
              <a:t>WERE SUBJECT TO A PENALTY</a:t>
            </a:r>
            <a:r>
              <a:rPr lang="en-US" dirty="0" smtClean="0">
                <a:solidFill>
                  <a:srgbClr val="1C1C1C"/>
                </a:solidFill>
              </a:rPr>
              <a:t> </a:t>
            </a:r>
            <a:endParaRPr lang="en-US" dirty="0" smtClean="0"/>
          </a:p>
        </p:txBody>
      </p:sp>
      <p:sp>
        <p:nvSpPr>
          <p:cNvPr id="18434" name="Slide Number Placeholder 4"/>
          <p:cNvSpPr>
            <a:spLocks noGrp="1"/>
          </p:cNvSpPr>
          <p:nvPr>
            <p:ph type="sldNum" sz="quarter" idx="10"/>
          </p:nvPr>
        </p:nvSpPr>
        <p:spPr/>
        <p:txBody>
          <a:bodyPr/>
          <a:lstStyle/>
          <a:p>
            <a:pPr>
              <a:defRPr/>
            </a:pPr>
            <a:fld id="{CDBE5282-4EFD-4196-BD86-BC50A4257D2A}" type="slidenum">
              <a:rPr lang="en-US"/>
              <a:pPr>
                <a:defRPr/>
              </a:pPr>
              <a:t>15</a:t>
            </a:fld>
            <a:endParaRPr lang="en-US"/>
          </a:p>
        </p:txBody>
      </p:sp>
      <p:sp>
        <p:nvSpPr>
          <p:cNvPr id="143363" name="TextBox 6"/>
          <p:cNvSpPr txBox="1">
            <a:spLocks noChangeArrowheads="1"/>
          </p:cNvSpPr>
          <p:nvPr/>
        </p:nvSpPr>
        <p:spPr bwMode="auto">
          <a:xfrm>
            <a:off x="455613" y="6161088"/>
            <a:ext cx="8345487" cy="215900"/>
          </a:xfrm>
          <a:prstGeom prst="rect">
            <a:avLst/>
          </a:prstGeom>
          <a:noFill/>
          <a:ln w="9525">
            <a:noFill/>
            <a:miter lim="800000"/>
            <a:headEnd/>
            <a:tailEnd/>
          </a:ln>
        </p:spPr>
        <p:txBody>
          <a:bodyPr lIns="0" rIns="0" anchor="b">
            <a:spAutoFit/>
          </a:bodyPr>
          <a:lstStyle/>
          <a:p>
            <a:r>
              <a:rPr lang="en-US" sz="600" dirty="0"/>
              <a:t>SOURCE:</a:t>
            </a:r>
            <a:r>
              <a:rPr lang="en-US" sz="800" dirty="0"/>
              <a:t> </a:t>
            </a:r>
            <a:r>
              <a:rPr lang="en-US" sz="800" dirty="0" smtClean="0"/>
              <a:t>Massachusetts Health Connector and Department </a:t>
            </a:r>
            <a:r>
              <a:rPr lang="en-US" sz="800" dirty="0"/>
              <a:t>of </a:t>
            </a:r>
            <a:r>
              <a:rPr lang="en-US" sz="800" dirty="0" smtClean="0"/>
              <a:t>Revenue, </a:t>
            </a:r>
            <a:r>
              <a:rPr lang="en-US" sz="800" i="1" dirty="0"/>
              <a:t>Data on the Individual Mandate Tax Year </a:t>
            </a:r>
            <a:r>
              <a:rPr lang="en-US" sz="800" i="1" dirty="0" smtClean="0"/>
              <a:t>2010</a:t>
            </a:r>
            <a:r>
              <a:rPr lang="en-US" sz="800" dirty="0" smtClean="0"/>
              <a:t>, June 2012.</a:t>
            </a:r>
            <a:endParaRPr lang="en-US" sz="800" dirty="0"/>
          </a:p>
        </p:txBody>
      </p:sp>
      <p:sp>
        <p:nvSpPr>
          <p:cNvPr id="21" name="Rectangular Callout 20"/>
          <p:cNvSpPr/>
          <p:nvPr/>
        </p:nvSpPr>
        <p:spPr>
          <a:xfrm>
            <a:off x="1371600" y="2181225"/>
            <a:ext cx="1323975" cy="635000"/>
          </a:xfrm>
          <a:prstGeom prst="wedgeRectCallout">
            <a:avLst>
              <a:gd name="adj1" fmla="val 43107"/>
              <a:gd name="adj2" fmla="val 82249"/>
            </a:avLst>
          </a:prstGeom>
          <a:solidFill>
            <a:schemeClr val="bg1"/>
          </a:solidFill>
          <a:ln w="635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Able to afford —</a:t>
            </a:r>
            <a:br>
              <a:rPr lang="en-US" sz="1200" b="1" dirty="0">
                <a:solidFill>
                  <a:schemeClr val="tx1"/>
                </a:solidFill>
              </a:rPr>
            </a:br>
            <a:r>
              <a:rPr lang="en-US" sz="1200" b="1" dirty="0">
                <a:solidFill>
                  <a:schemeClr val="tx1"/>
                </a:solidFill>
              </a:rPr>
              <a:t>subject to penalty</a:t>
            </a:r>
            <a:br>
              <a:rPr lang="en-US" sz="1200" b="1" dirty="0">
                <a:solidFill>
                  <a:schemeClr val="tx1"/>
                </a:solidFill>
              </a:rPr>
            </a:br>
            <a:r>
              <a:rPr lang="en-US" sz="1200" b="1" dirty="0" smtClean="0">
                <a:solidFill>
                  <a:schemeClr val="tx1"/>
                </a:solidFill>
              </a:rPr>
              <a:t> 44,000</a:t>
            </a:r>
            <a:endParaRPr lang="en-US" sz="1200" b="1" dirty="0">
              <a:solidFill>
                <a:schemeClr val="tx1"/>
              </a:solidFill>
            </a:endParaRPr>
          </a:p>
        </p:txBody>
      </p:sp>
      <p:sp>
        <p:nvSpPr>
          <p:cNvPr id="143366" name="Rectangle 21"/>
          <p:cNvSpPr>
            <a:spLocks noChangeArrowheads="1"/>
          </p:cNvSpPr>
          <p:nvPr/>
        </p:nvSpPr>
        <p:spPr bwMode="auto">
          <a:xfrm>
            <a:off x="3823562" y="3654425"/>
            <a:ext cx="314189" cy="307777"/>
          </a:xfrm>
          <a:prstGeom prst="rect">
            <a:avLst/>
          </a:prstGeom>
          <a:noFill/>
          <a:ln w="9525">
            <a:noFill/>
            <a:miter lim="800000"/>
            <a:headEnd/>
            <a:tailEnd/>
          </a:ln>
        </p:spPr>
        <p:txBody>
          <a:bodyPr wrap="none" lIns="0" rIns="0">
            <a:spAutoFit/>
          </a:bodyPr>
          <a:lstStyle/>
          <a:p>
            <a:pPr algn="ctr"/>
            <a:r>
              <a:rPr lang="en-US" sz="1400" b="1" dirty="0" smtClean="0">
                <a:solidFill>
                  <a:schemeClr val="bg1"/>
                </a:solidFill>
              </a:rPr>
              <a:t>50%</a:t>
            </a:r>
            <a:endParaRPr lang="en-US" sz="1400" dirty="0">
              <a:solidFill>
                <a:schemeClr val="bg1"/>
              </a:solidFill>
            </a:endParaRPr>
          </a:p>
        </p:txBody>
      </p:sp>
      <p:sp>
        <p:nvSpPr>
          <p:cNvPr id="143367" name="Rectangle 22"/>
          <p:cNvSpPr>
            <a:spLocks noChangeArrowheads="1"/>
          </p:cNvSpPr>
          <p:nvPr/>
        </p:nvSpPr>
        <p:spPr bwMode="auto">
          <a:xfrm>
            <a:off x="2572612" y="3108325"/>
            <a:ext cx="314189" cy="307777"/>
          </a:xfrm>
          <a:prstGeom prst="rect">
            <a:avLst/>
          </a:prstGeom>
          <a:noFill/>
          <a:ln w="9525">
            <a:noFill/>
            <a:miter lim="800000"/>
            <a:headEnd/>
            <a:tailEnd/>
          </a:ln>
        </p:spPr>
        <p:txBody>
          <a:bodyPr wrap="none" lIns="0" rIns="0">
            <a:spAutoFit/>
          </a:bodyPr>
          <a:lstStyle/>
          <a:p>
            <a:pPr algn="ctr"/>
            <a:r>
              <a:rPr lang="en-US" sz="1400" b="1" dirty="0" smtClean="0"/>
              <a:t>14%</a:t>
            </a:r>
            <a:endParaRPr lang="en-US" sz="1400" dirty="0"/>
          </a:p>
        </p:txBody>
      </p:sp>
      <p:sp>
        <p:nvSpPr>
          <p:cNvPr id="17" name="Rectangle 21"/>
          <p:cNvSpPr>
            <a:spLocks noChangeArrowheads="1"/>
          </p:cNvSpPr>
          <p:nvPr/>
        </p:nvSpPr>
        <p:spPr bwMode="auto">
          <a:xfrm>
            <a:off x="2979229" y="4721225"/>
            <a:ext cx="269304" cy="276999"/>
          </a:xfrm>
          <a:prstGeom prst="rect">
            <a:avLst/>
          </a:prstGeom>
          <a:noFill/>
          <a:ln w="9525">
            <a:noFill/>
            <a:miter lim="800000"/>
            <a:headEnd/>
            <a:tailEnd/>
          </a:ln>
        </p:spPr>
        <p:txBody>
          <a:bodyPr wrap="none" lIns="0" rIns="0">
            <a:spAutoFit/>
          </a:bodyPr>
          <a:lstStyle/>
          <a:p>
            <a:pPr algn="ctr">
              <a:defRPr/>
            </a:pPr>
            <a:r>
              <a:rPr lang="en-US" sz="1200" b="1" dirty="0" smtClean="0">
                <a:solidFill>
                  <a:schemeClr val="tx2">
                    <a:lumMod val="50000"/>
                  </a:schemeClr>
                </a:solidFill>
              </a:rPr>
              <a:t>18%</a:t>
            </a:r>
            <a:endParaRPr lang="en-US" sz="1200" dirty="0">
              <a:solidFill>
                <a:schemeClr val="tx2">
                  <a:lumMod val="50000"/>
                </a:schemeClr>
              </a:solidFill>
            </a:endParaRPr>
          </a:p>
        </p:txBody>
      </p:sp>
      <p:sp>
        <p:nvSpPr>
          <p:cNvPr id="19" name="Rectangular Callout 18"/>
          <p:cNvSpPr/>
          <p:nvPr/>
        </p:nvSpPr>
        <p:spPr>
          <a:xfrm>
            <a:off x="4505325" y="2492375"/>
            <a:ext cx="1371600" cy="463550"/>
          </a:xfrm>
          <a:prstGeom prst="wedgeRectCallout">
            <a:avLst>
              <a:gd name="adj1" fmla="val -52132"/>
              <a:gd name="adj2" fmla="val 111882"/>
            </a:avLst>
          </a:prstGeom>
          <a:solidFill>
            <a:schemeClr val="bg1"/>
          </a:solidFill>
          <a:ln w="635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lIns="45720" rIns="45720" anchor="ctr"/>
          <a:lstStyle/>
          <a:p>
            <a:pPr algn="ctr">
              <a:defRPr/>
            </a:pPr>
            <a:r>
              <a:rPr lang="en-US" sz="1200" b="1" dirty="0">
                <a:solidFill>
                  <a:schemeClr val="tx1"/>
                </a:solidFill>
              </a:rPr>
              <a:t>Income &lt;150% FPL</a:t>
            </a:r>
            <a:br>
              <a:rPr lang="en-US" sz="1200" b="1" dirty="0">
                <a:solidFill>
                  <a:schemeClr val="tx1"/>
                </a:solidFill>
              </a:rPr>
            </a:br>
            <a:r>
              <a:rPr lang="en-US" sz="1200" b="1" dirty="0" smtClean="0">
                <a:solidFill>
                  <a:schemeClr val="tx1"/>
                </a:solidFill>
              </a:rPr>
              <a:t> 159,000</a:t>
            </a:r>
            <a:endParaRPr lang="en-US" sz="1200" b="1" dirty="0">
              <a:solidFill>
                <a:schemeClr val="tx1"/>
              </a:solidFill>
            </a:endParaRPr>
          </a:p>
        </p:txBody>
      </p:sp>
      <p:sp>
        <p:nvSpPr>
          <p:cNvPr id="143370" name="Rectangle 8"/>
          <p:cNvSpPr>
            <a:spLocks noChangeArrowheads="1"/>
          </p:cNvSpPr>
          <p:nvPr/>
        </p:nvSpPr>
        <p:spPr bwMode="auto">
          <a:xfrm>
            <a:off x="455613" y="1785938"/>
            <a:ext cx="4119718" cy="246221"/>
          </a:xfrm>
          <a:prstGeom prst="rect">
            <a:avLst/>
          </a:prstGeom>
          <a:noFill/>
          <a:ln w="9525">
            <a:noFill/>
            <a:miter lim="800000"/>
            <a:headEnd/>
            <a:tailEnd/>
          </a:ln>
        </p:spPr>
        <p:txBody>
          <a:bodyPr wrap="none" lIns="0" rIns="0">
            <a:spAutoFit/>
          </a:bodyPr>
          <a:lstStyle/>
          <a:p>
            <a:r>
              <a:rPr lang="en-US" sz="1000" b="1" dirty="0" smtClean="0">
                <a:solidFill>
                  <a:srgbClr val="1C1C1C"/>
                </a:solidFill>
              </a:rPr>
              <a:t>DISTRIBUTION OF FULL-YEAR AND PART-YEAR UNINSURED, 2010 </a:t>
            </a:r>
            <a:r>
              <a:rPr lang="en-US" sz="1000" b="1" dirty="0">
                <a:solidFill>
                  <a:srgbClr val="1C1C1C"/>
                </a:solidFill>
              </a:rPr>
              <a:t>TAX FILINGS</a:t>
            </a:r>
          </a:p>
        </p:txBody>
      </p:sp>
      <p:sp>
        <p:nvSpPr>
          <p:cNvPr id="18" name="Rectangle 17"/>
          <p:cNvSpPr/>
          <p:nvPr/>
        </p:nvSpPr>
        <p:spPr>
          <a:xfrm>
            <a:off x="6399213" y="1635125"/>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Text Box 11"/>
          <p:cNvSpPr txBox="1">
            <a:spLocks noChangeArrowheads="1"/>
          </p:cNvSpPr>
          <p:nvPr/>
        </p:nvSpPr>
        <p:spPr bwMode="auto">
          <a:xfrm>
            <a:off x="6627813" y="1820863"/>
            <a:ext cx="2057400" cy="4479925"/>
          </a:xfrm>
          <a:prstGeom prst="rect">
            <a:avLst/>
          </a:prstGeom>
          <a:noFill/>
          <a:ln w="3175">
            <a:solidFill>
              <a:schemeClr val="accent1">
                <a:lumMod val="60000"/>
                <a:lumOff val="40000"/>
              </a:schemeClr>
            </a:solidFill>
            <a:miter lim="800000"/>
            <a:headEnd/>
            <a:tailEnd/>
          </a:ln>
        </p:spPr>
        <p:txBody>
          <a:bodyPr/>
          <a:lstStyle/>
          <a:p>
            <a:pPr>
              <a:lnSpc>
                <a:spcPct val="105000"/>
              </a:lnSpc>
              <a:spcBef>
                <a:spcPct val="50000"/>
              </a:spcBef>
              <a:defRPr/>
            </a:pPr>
            <a:r>
              <a:rPr lang="en-US" sz="1600" dirty="0" smtClean="0">
                <a:ea typeface="ＭＳ Ｐゴシック" charset="-128"/>
              </a:rPr>
              <a:t>Most (82 percent) tax filers who were uninsured for some or all of the year were </a:t>
            </a:r>
            <a:r>
              <a:rPr lang="en-US" sz="1600" dirty="0">
                <a:ea typeface="ＭＳ Ｐゴシック" charset="-128"/>
              </a:rPr>
              <a:t>exempt </a:t>
            </a:r>
            <a:r>
              <a:rPr lang="en-US" sz="1600" dirty="0" smtClean="0">
                <a:ea typeface="ＭＳ Ｐゴシック" charset="-128"/>
              </a:rPr>
              <a:t>from the penalty due </a:t>
            </a:r>
            <a:r>
              <a:rPr lang="en-US" sz="1600" dirty="0">
                <a:ea typeface="ＭＳ Ｐゴシック" charset="-128"/>
              </a:rPr>
              <a:t>to low </a:t>
            </a:r>
            <a:r>
              <a:rPr lang="en-US" sz="1600" dirty="0" smtClean="0">
                <a:ea typeface="ＭＳ Ｐゴシック" charset="-128"/>
              </a:rPr>
              <a:t>income or </a:t>
            </a:r>
            <a:r>
              <a:rPr lang="en-US" sz="1600" dirty="0">
                <a:ea typeface="ＭＳ Ｐゴシック" charset="-128"/>
              </a:rPr>
              <a:t>inability to afford </a:t>
            </a:r>
            <a:r>
              <a:rPr lang="en-US" sz="1600" dirty="0" smtClean="0">
                <a:ea typeface="ＭＳ Ｐゴシック" charset="-128"/>
              </a:rPr>
              <a:t>coverage, or they experienced a permissible gap in coverage during the year.</a:t>
            </a:r>
            <a:endParaRPr lang="en-US" sz="1600" dirty="0">
              <a:ea typeface="ＭＳ Ｐゴシック" charset="-128"/>
            </a:endParaRPr>
          </a:p>
        </p:txBody>
      </p:sp>
      <p:sp>
        <p:nvSpPr>
          <p:cNvPr id="143373" name="Rectangle 21"/>
          <p:cNvSpPr>
            <a:spLocks noChangeArrowheads="1"/>
          </p:cNvSpPr>
          <p:nvPr/>
        </p:nvSpPr>
        <p:spPr bwMode="auto">
          <a:xfrm>
            <a:off x="2266027" y="3521075"/>
            <a:ext cx="190758" cy="276999"/>
          </a:xfrm>
          <a:prstGeom prst="rect">
            <a:avLst/>
          </a:prstGeom>
          <a:noFill/>
          <a:ln w="9525">
            <a:noFill/>
            <a:miter lim="800000"/>
            <a:headEnd/>
            <a:tailEnd/>
          </a:ln>
        </p:spPr>
        <p:txBody>
          <a:bodyPr wrap="none" lIns="0" rIns="0">
            <a:spAutoFit/>
          </a:bodyPr>
          <a:lstStyle/>
          <a:p>
            <a:pPr algn="ctr"/>
            <a:r>
              <a:rPr lang="en-US" sz="1200" b="1" dirty="0" smtClean="0">
                <a:solidFill>
                  <a:schemeClr val="bg1"/>
                </a:solidFill>
              </a:rPr>
              <a:t>2%</a:t>
            </a:r>
            <a:endParaRPr lang="en-US" sz="1200" dirty="0">
              <a:solidFill>
                <a:schemeClr val="bg1"/>
              </a:solidFill>
            </a:endParaRPr>
          </a:p>
        </p:txBody>
      </p:sp>
      <p:sp>
        <p:nvSpPr>
          <p:cNvPr id="24" name="Rectangle 21"/>
          <p:cNvSpPr>
            <a:spLocks noChangeArrowheads="1"/>
          </p:cNvSpPr>
          <p:nvPr/>
        </p:nvSpPr>
        <p:spPr bwMode="auto">
          <a:xfrm>
            <a:off x="2270987" y="4092575"/>
            <a:ext cx="314189" cy="307777"/>
          </a:xfrm>
          <a:prstGeom prst="rect">
            <a:avLst/>
          </a:prstGeom>
          <a:noFill/>
          <a:ln w="9525">
            <a:noFill/>
            <a:miter lim="800000"/>
            <a:headEnd/>
            <a:tailEnd/>
          </a:ln>
        </p:spPr>
        <p:txBody>
          <a:bodyPr wrap="none" lIns="0" rIns="0">
            <a:spAutoFit/>
          </a:bodyPr>
          <a:lstStyle/>
          <a:p>
            <a:pPr algn="ctr">
              <a:defRPr/>
            </a:pPr>
            <a:r>
              <a:rPr lang="en-US" sz="1400" b="1" dirty="0" smtClean="0">
                <a:solidFill>
                  <a:schemeClr val="bg1"/>
                </a:solidFill>
              </a:rPr>
              <a:t>14%</a:t>
            </a:r>
            <a:endParaRPr lang="en-US" sz="1400" dirty="0">
              <a:solidFill>
                <a:schemeClr val="bg1"/>
              </a:solidFill>
            </a:endParaRPr>
          </a:p>
        </p:txBody>
      </p:sp>
      <p:sp>
        <p:nvSpPr>
          <p:cNvPr id="26" name="Rectangular Callout 25"/>
          <p:cNvSpPr/>
          <p:nvPr/>
        </p:nvSpPr>
        <p:spPr>
          <a:xfrm>
            <a:off x="209550" y="2924175"/>
            <a:ext cx="1419225" cy="628650"/>
          </a:xfrm>
          <a:prstGeom prst="wedgeRectCallout">
            <a:avLst>
              <a:gd name="adj1" fmla="val 89008"/>
              <a:gd name="adj2" fmla="val 57997"/>
            </a:avLst>
          </a:prstGeom>
          <a:solidFill>
            <a:schemeClr val="bg1"/>
          </a:solidFill>
          <a:ln w="635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lIns="45720" rIns="45720" anchor="ctr"/>
          <a:lstStyle/>
          <a:p>
            <a:pPr algn="ctr">
              <a:defRPr/>
            </a:pPr>
            <a:r>
              <a:rPr lang="en-US" sz="1200" b="1" dirty="0" smtClean="0">
                <a:solidFill>
                  <a:schemeClr val="tx1"/>
                </a:solidFill>
              </a:rPr>
              <a:t>Able to afford </a:t>
            </a:r>
            <a:r>
              <a:rPr lang="en-US" sz="1200" b="1" dirty="0">
                <a:solidFill>
                  <a:schemeClr val="tx1"/>
                </a:solidFill>
              </a:rPr>
              <a:t>— appeal </a:t>
            </a:r>
            <a:r>
              <a:rPr lang="en-US" sz="1200" b="1" dirty="0" smtClean="0">
                <a:solidFill>
                  <a:schemeClr val="tx1"/>
                </a:solidFill>
              </a:rPr>
              <a:t>requested</a:t>
            </a:r>
          </a:p>
          <a:p>
            <a:pPr algn="ctr">
              <a:defRPr/>
            </a:pPr>
            <a:r>
              <a:rPr lang="en-US" sz="1200" b="1" dirty="0" smtClean="0">
                <a:solidFill>
                  <a:schemeClr val="tx1"/>
                </a:solidFill>
              </a:rPr>
              <a:t>7,500 </a:t>
            </a:r>
            <a:endParaRPr lang="en-US" sz="1200" b="1" dirty="0">
              <a:solidFill>
                <a:schemeClr val="tx1"/>
              </a:solidFill>
            </a:endParaRPr>
          </a:p>
        </p:txBody>
      </p:sp>
      <p:sp>
        <p:nvSpPr>
          <p:cNvPr id="27" name="Rectangular Callout 26"/>
          <p:cNvSpPr/>
          <p:nvPr/>
        </p:nvSpPr>
        <p:spPr>
          <a:xfrm>
            <a:off x="361950" y="4048125"/>
            <a:ext cx="1276350" cy="498475"/>
          </a:xfrm>
          <a:prstGeom prst="wedgeRectCallout">
            <a:avLst>
              <a:gd name="adj1" fmla="val 90104"/>
              <a:gd name="adj2" fmla="val -3828"/>
            </a:avLst>
          </a:prstGeom>
          <a:solidFill>
            <a:schemeClr val="bg1"/>
          </a:solidFill>
          <a:ln w="635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lIns="45720" rIns="45720" anchor="ctr"/>
          <a:lstStyle/>
          <a:p>
            <a:pPr algn="ctr">
              <a:defRPr/>
            </a:pPr>
            <a:r>
              <a:rPr lang="en-US" sz="1200" b="1" dirty="0" smtClean="0">
                <a:solidFill>
                  <a:schemeClr val="tx1"/>
                </a:solidFill>
              </a:rPr>
              <a:t>Unable to afford</a:t>
            </a:r>
          </a:p>
          <a:p>
            <a:pPr algn="ctr">
              <a:defRPr/>
            </a:pPr>
            <a:r>
              <a:rPr lang="en-US" sz="1200" b="1" dirty="0" smtClean="0">
                <a:solidFill>
                  <a:schemeClr val="tx1"/>
                </a:solidFill>
              </a:rPr>
              <a:t>44,000</a:t>
            </a:r>
            <a:endParaRPr lang="en-US" sz="1200" b="1" dirty="0">
              <a:solidFill>
                <a:schemeClr val="tx1"/>
              </a:solidFill>
            </a:endParaRPr>
          </a:p>
        </p:txBody>
      </p:sp>
      <p:sp>
        <p:nvSpPr>
          <p:cNvPr id="28" name="Rectangular Callout 27"/>
          <p:cNvSpPr/>
          <p:nvPr/>
        </p:nvSpPr>
        <p:spPr>
          <a:xfrm>
            <a:off x="1171575" y="5359400"/>
            <a:ext cx="1285875" cy="685800"/>
          </a:xfrm>
          <a:prstGeom prst="wedgeRectCallout">
            <a:avLst>
              <a:gd name="adj1" fmla="val 81849"/>
              <a:gd name="adj2" fmla="val -78862"/>
            </a:avLst>
          </a:prstGeom>
          <a:solidFill>
            <a:schemeClr val="bg1"/>
          </a:solidFill>
          <a:ln w="635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smtClean="0">
                <a:solidFill>
                  <a:schemeClr val="tx1"/>
                </a:solidFill>
              </a:rPr>
              <a:t>Permissible gap in coverage</a:t>
            </a:r>
          </a:p>
          <a:p>
            <a:pPr algn="ctr">
              <a:defRPr/>
            </a:pPr>
            <a:r>
              <a:rPr lang="en-US" sz="1200" b="1" dirty="0" smtClean="0">
                <a:solidFill>
                  <a:schemeClr val="tx1"/>
                </a:solidFill>
              </a:rPr>
              <a:t>57,000</a:t>
            </a:r>
            <a:endParaRPr lang="en-US" sz="1200" b="1" dirty="0">
              <a:solidFill>
                <a:schemeClr val="tx1"/>
              </a:solidFill>
            </a:endParaRPr>
          </a:p>
        </p:txBody>
      </p:sp>
      <p:sp>
        <p:nvSpPr>
          <p:cNvPr id="25" name="Rectangular Callout 24"/>
          <p:cNvSpPr/>
          <p:nvPr/>
        </p:nvSpPr>
        <p:spPr>
          <a:xfrm>
            <a:off x="3629025" y="5416550"/>
            <a:ext cx="1373188" cy="685800"/>
          </a:xfrm>
          <a:prstGeom prst="wedgeRectCallout">
            <a:avLst>
              <a:gd name="adj1" fmla="val -40823"/>
              <a:gd name="adj2" fmla="val -78863"/>
            </a:avLst>
          </a:prstGeom>
          <a:solidFill>
            <a:schemeClr val="bg1"/>
          </a:solidFill>
          <a:ln w="635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smtClean="0">
                <a:solidFill>
                  <a:schemeClr val="tx1"/>
                </a:solidFill>
              </a:rPr>
              <a:t>Religious or other exemption</a:t>
            </a:r>
          </a:p>
          <a:p>
            <a:pPr algn="ctr">
              <a:defRPr/>
            </a:pPr>
            <a:r>
              <a:rPr lang="en-US" sz="1200" b="1" dirty="0" smtClean="0">
                <a:solidFill>
                  <a:schemeClr val="tx1"/>
                </a:solidFill>
              </a:rPr>
              <a:t>7,580</a:t>
            </a:r>
            <a:endParaRPr lang="en-US" sz="1200" b="1" dirty="0">
              <a:solidFill>
                <a:schemeClr val="tx1"/>
              </a:solidFill>
            </a:endParaRPr>
          </a:p>
        </p:txBody>
      </p:sp>
      <p:sp>
        <p:nvSpPr>
          <p:cNvPr id="30" name="TextBox 29"/>
          <p:cNvSpPr txBox="1"/>
          <p:nvPr/>
        </p:nvSpPr>
        <p:spPr>
          <a:xfrm>
            <a:off x="3390900" y="4933950"/>
            <a:ext cx="551754" cy="276999"/>
          </a:xfrm>
          <a:prstGeom prst="rect">
            <a:avLst/>
          </a:prstGeom>
          <a:noFill/>
        </p:spPr>
        <p:txBody>
          <a:bodyPr wrap="none" rtlCol="0">
            <a:spAutoFit/>
          </a:bodyPr>
          <a:lstStyle/>
          <a:p>
            <a:r>
              <a:rPr lang="en-US" sz="1200" b="1" dirty="0" smtClean="0">
                <a:solidFill>
                  <a:schemeClr val="bg1"/>
                </a:solidFill>
              </a:rPr>
              <a:t>     2%</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Title 1"/>
          <p:cNvSpPr>
            <a:spLocks noGrp="1"/>
          </p:cNvSpPr>
          <p:nvPr>
            <p:ph type="title"/>
          </p:nvPr>
        </p:nvSpPr>
        <p:spPr/>
        <p:txBody>
          <a:bodyPr/>
          <a:lstStyle/>
          <a:p>
            <a:r>
              <a:rPr lang="en-US" dirty="0" smtClean="0"/>
              <a:t>WHAT HAS BEEN THE ROLE OF EMPLOYERS UNDER MASSACHUSETTS HEALTH REFORM?</a:t>
            </a:r>
          </a:p>
        </p:txBody>
      </p:sp>
      <p:sp>
        <p:nvSpPr>
          <p:cNvPr id="124930" name="Content Placeholder 2"/>
          <p:cNvSpPr>
            <a:spLocks noGrp="1"/>
          </p:cNvSpPr>
          <p:nvPr>
            <p:ph idx="1"/>
          </p:nvPr>
        </p:nvSpPr>
        <p:spPr/>
        <p:txBody>
          <a:bodyPr/>
          <a:lstStyle/>
          <a:p>
            <a:r>
              <a:rPr lang="en-US" dirty="0" smtClean="0"/>
              <a:t>There has been no evidence of subsidized coverage “crowding out” employer-sponsored insurance (ESI).</a:t>
            </a:r>
          </a:p>
          <a:p>
            <a:pPr lvl="1"/>
            <a:r>
              <a:rPr lang="en-US" dirty="0" smtClean="0"/>
              <a:t>Employer offers of coverage have increased.</a:t>
            </a:r>
          </a:p>
          <a:p>
            <a:pPr lvl="1"/>
            <a:r>
              <a:rPr lang="en-US" dirty="0" smtClean="0"/>
              <a:t>Take-up of employer-offered coverage has remained high.</a:t>
            </a:r>
          </a:p>
          <a:p>
            <a:pPr lvl="1"/>
            <a:r>
              <a:rPr lang="en-US" dirty="0" smtClean="0"/>
              <a:t>The number and percentage of people with ESI coverage have increased.</a:t>
            </a:r>
          </a:p>
          <a:p>
            <a:r>
              <a:rPr lang="en-US" dirty="0" smtClean="0"/>
              <a:t>Overall, employers have decreased their contributions toward the cost of employee health insurance as premiums have grown. However, as premium growth slowed in 2010 and 2011, employer contributions rose. </a:t>
            </a:r>
          </a:p>
          <a:p>
            <a:r>
              <a:rPr lang="en-US" dirty="0" smtClean="0"/>
              <a:t>Most employers have met the state’s “Fair Share” requirements. </a:t>
            </a:r>
          </a:p>
          <a:p>
            <a:r>
              <a:rPr lang="en-US" dirty="0" smtClean="0"/>
              <a:t>More employers are taking advantage of federal Section 125 tax provisions, which allow employees to purchase health insurance on a pre-tax basis.</a:t>
            </a:r>
          </a:p>
        </p:txBody>
      </p:sp>
      <p:sp>
        <p:nvSpPr>
          <p:cNvPr id="11" name="Slide Number Placeholder 10"/>
          <p:cNvSpPr>
            <a:spLocks noGrp="1"/>
          </p:cNvSpPr>
          <p:nvPr>
            <p:ph type="sldNum" sz="quarter" idx="10"/>
          </p:nvPr>
        </p:nvSpPr>
        <p:spPr/>
        <p:txBody>
          <a:bodyPr/>
          <a:lstStyle/>
          <a:p>
            <a:fld id="{79E5D948-704D-47D1-BC54-0B904035C344}" type="slidenum">
              <a:rPr lang="en-US" smtClean="0"/>
              <a:pPr/>
              <a:t>16</a:t>
            </a:fld>
            <a:endParaRPr lang="en-US"/>
          </a:p>
        </p:txBody>
      </p:sp>
      <p:sp>
        <p:nvSpPr>
          <p:cNvPr id="124932" name="Rectangle 4"/>
          <p:cNvSpPr>
            <a:spLocks noChangeArrowheads="1"/>
          </p:cNvSpPr>
          <p:nvPr/>
        </p:nvSpPr>
        <p:spPr bwMode="auto">
          <a:xfrm>
            <a:off x="6278563" y="0"/>
            <a:ext cx="184150" cy="366713"/>
          </a:xfrm>
          <a:prstGeom prst="rect">
            <a:avLst/>
          </a:prstGeom>
          <a:noFill/>
          <a:ln w="9525">
            <a:noFill/>
            <a:miter lim="800000"/>
            <a:headEnd/>
            <a:tailEnd/>
          </a:ln>
        </p:spPr>
        <p:txBody>
          <a:bodyPr wrap="none">
            <a:spAutoFit/>
          </a:bodyPr>
          <a:lstStyle/>
          <a:p>
            <a:endParaRPr lang="en-US" i="1"/>
          </a:p>
        </p:txBody>
      </p:sp>
      <p:sp>
        <p:nvSpPr>
          <p:cNvPr id="7" name="TextBox 6"/>
          <p:cNvSpPr txBox="1">
            <a:spLocks noChangeArrowheads="1"/>
          </p:cNvSpPr>
          <p:nvPr/>
        </p:nvSpPr>
        <p:spPr bwMode="auto">
          <a:xfrm>
            <a:off x="455613" y="6161544"/>
            <a:ext cx="8345487" cy="215444"/>
          </a:xfrm>
          <a:prstGeom prst="rect">
            <a:avLst/>
          </a:prstGeom>
          <a:noFill/>
          <a:ln w="9525">
            <a:noFill/>
            <a:miter lim="800000"/>
            <a:headEnd/>
            <a:tailEnd/>
          </a:ln>
        </p:spPr>
        <p:txBody>
          <a:bodyPr lIns="0" rIns="0" anchor="b">
            <a:spAutoFit/>
          </a:bodyPr>
          <a:lstStyle/>
          <a:p>
            <a:r>
              <a:rPr lang="en-US" sz="600" dirty="0" smtClean="0">
                <a:solidFill>
                  <a:srgbClr val="1C1C1C"/>
                </a:solidFill>
              </a:rPr>
              <a:t>SOURCES</a:t>
            </a:r>
            <a:r>
              <a:rPr lang="en-US" sz="600" dirty="0" smtClean="0">
                <a:solidFill>
                  <a:srgbClr val="000000"/>
                </a:solidFill>
                <a:ea typeface="ＭＳ Ｐゴシック"/>
                <a:cs typeface="ＭＳ Ｐゴシック"/>
              </a:rPr>
              <a:t>:</a:t>
            </a:r>
            <a:r>
              <a:rPr lang="en-US" sz="800" dirty="0" smtClean="0">
                <a:solidFill>
                  <a:srgbClr val="000000"/>
                </a:solidFill>
                <a:ea typeface="ＭＳ Ｐゴシック"/>
                <a:cs typeface="ＭＳ Ｐゴシック"/>
              </a:rPr>
              <a:t> </a:t>
            </a:r>
            <a:r>
              <a:rPr lang="en-US" sz="800" dirty="0" smtClean="0"/>
              <a:t>Massachusetts Center for Health Information and Analysis, </a:t>
            </a:r>
            <a:r>
              <a:rPr lang="en-US" sz="800" i="1" dirty="0" smtClean="0"/>
              <a:t>Massachusetts Employer Survey</a:t>
            </a:r>
            <a:r>
              <a:rPr lang="en-US" sz="800" dirty="0" smtClean="0"/>
              <a:t>, January 2013, and </a:t>
            </a:r>
            <a:r>
              <a:rPr lang="en-US" sz="800" i="1" dirty="0" smtClean="0"/>
              <a:t>Fair Share Contribution: Filing Year 2010 Results and Analyses, </a:t>
            </a:r>
            <a:r>
              <a:rPr lang="en-US" sz="800" dirty="0" smtClean="0"/>
              <a:t>September 2011.</a:t>
            </a:r>
            <a:endParaRPr lang="en-US" sz="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4"/>
          <p:cNvSpPr>
            <a:spLocks noGrp="1" noChangeArrowheads="1"/>
          </p:cNvSpPr>
          <p:nvPr>
            <p:ph type="title"/>
          </p:nvPr>
        </p:nvSpPr>
        <p:spPr/>
        <p:txBody>
          <a:bodyPr/>
          <a:lstStyle/>
          <a:p>
            <a:pPr eaLnBrk="1" hangingPunct="1"/>
            <a:r>
              <a:rPr lang="en-US" dirty="0" smtClean="0"/>
              <a:t>EMPLOYER OFFER RATES HAVE GROWN</a:t>
            </a:r>
            <a:br>
              <a:rPr lang="en-US" dirty="0" smtClean="0"/>
            </a:br>
            <a:r>
              <a:rPr lang="en-US" dirty="0" smtClean="0"/>
              <a:t>UNDER MASSACHUSETTS REFORM</a:t>
            </a:r>
            <a:r>
              <a:rPr lang="en-US" dirty="0" smtClean="0">
                <a:solidFill>
                  <a:srgbClr val="1C1C1C"/>
                </a:solidFill>
              </a:rPr>
              <a:t> </a:t>
            </a:r>
            <a:endParaRPr lang="en-US" dirty="0" smtClean="0"/>
          </a:p>
        </p:txBody>
      </p:sp>
      <p:sp>
        <p:nvSpPr>
          <p:cNvPr id="16398" name="Slide Number Placeholder 15"/>
          <p:cNvSpPr>
            <a:spLocks noGrp="1"/>
          </p:cNvSpPr>
          <p:nvPr>
            <p:ph type="sldNum" sz="quarter" idx="10"/>
          </p:nvPr>
        </p:nvSpPr>
        <p:spPr/>
        <p:txBody>
          <a:bodyPr/>
          <a:lstStyle/>
          <a:p>
            <a:pPr>
              <a:defRPr/>
            </a:pPr>
            <a:fld id="{7CD0197B-F8CA-48F3-B6C8-2393F2342905}" type="slidenum">
              <a:rPr lang="en-US"/>
              <a:pPr>
                <a:defRPr/>
              </a:pPr>
              <a:t>17</a:t>
            </a:fld>
            <a:endParaRPr lang="en-US"/>
          </a:p>
        </p:txBody>
      </p:sp>
      <p:sp>
        <p:nvSpPr>
          <p:cNvPr id="126979" name="TextBox 6"/>
          <p:cNvSpPr txBox="1">
            <a:spLocks noChangeArrowheads="1"/>
          </p:cNvSpPr>
          <p:nvPr/>
        </p:nvSpPr>
        <p:spPr bwMode="auto">
          <a:xfrm>
            <a:off x="455613" y="6038434"/>
            <a:ext cx="8345487" cy="338554"/>
          </a:xfrm>
          <a:prstGeom prst="rect">
            <a:avLst/>
          </a:prstGeom>
          <a:noFill/>
          <a:ln w="9525">
            <a:noFill/>
            <a:miter lim="800000"/>
            <a:headEnd/>
            <a:tailEnd/>
          </a:ln>
        </p:spPr>
        <p:txBody>
          <a:bodyPr lIns="0" rIns="0" anchor="b">
            <a:spAutoFit/>
          </a:bodyPr>
          <a:lstStyle/>
          <a:p>
            <a:pPr marL="342900" indent="-342900"/>
            <a:r>
              <a:rPr lang="en-US" sz="600" dirty="0" smtClean="0">
                <a:solidFill>
                  <a:srgbClr val="1C1C1C"/>
                </a:solidFill>
              </a:rPr>
              <a:t>SOURCES</a:t>
            </a:r>
            <a:r>
              <a:rPr lang="en-US" sz="600" dirty="0" smtClean="0">
                <a:solidFill>
                  <a:srgbClr val="000000"/>
                </a:solidFill>
                <a:ea typeface="ＭＳ Ｐゴシック"/>
                <a:cs typeface="ＭＳ Ｐゴシック"/>
              </a:rPr>
              <a:t>:</a:t>
            </a:r>
            <a:r>
              <a:rPr lang="en-US" sz="800" dirty="0" smtClean="0">
                <a:solidFill>
                  <a:srgbClr val="000000"/>
                </a:solidFill>
                <a:ea typeface="ＭＳ Ｐゴシック"/>
                <a:cs typeface="ＭＳ Ｐゴシック"/>
              </a:rPr>
              <a:t>	</a:t>
            </a:r>
            <a:r>
              <a:rPr lang="en-US" sz="800" dirty="0" smtClean="0"/>
              <a:t>Massachusetts Center for Health Information and Analysis, </a:t>
            </a:r>
            <a:r>
              <a:rPr lang="en-US" sz="800" i="1" dirty="0"/>
              <a:t>Massachusetts Employer Survey</a:t>
            </a:r>
            <a:r>
              <a:rPr lang="en-US" sz="800" dirty="0"/>
              <a:t>, </a:t>
            </a:r>
            <a:r>
              <a:rPr lang="en-US" sz="800" dirty="0" smtClean="0"/>
              <a:t>January 2013; </a:t>
            </a:r>
            <a:br>
              <a:rPr lang="en-US" sz="800" dirty="0" smtClean="0"/>
            </a:br>
            <a:r>
              <a:rPr lang="en-US" sz="800" dirty="0" smtClean="0"/>
              <a:t>Kaiser/HRET, </a:t>
            </a:r>
            <a:r>
              <a:rPr lang="en-US" sz="800" i="1" dirty="0" smtClean="0"/>
              <a:t>Survey of Employer Sponsored Benefits</a:t>
            </a:r>
            <a:r>
              <a:rPr lang="en-US" sz="800" dirty="0" smtClean="0"/>
              <a:t>, 2011</a:t>
            </a:r>
            <a:r>
              <a:rPr lang="en-US" sz="800" i="1" dirty="0" smtClean="0"/>
              <a:t>.</a:t>
            </a:r>
            <a:endParaRPr lang="en-US" sz="800" dirty="0"/>
          </a:p>
        </p:txBody>
      </p:sp>
      <p:sp>
        <p:nvSpPr>
          <p:cNvPr id="126981" name="Rectangle 8"/>
          <p:cNvSpPr>
            <a:spLocks noChangeArrowheads="1"/>
          </p:cNvSpPr>
          <p:nvPr/>
        </p:nvSpPr>
        <p:spPr bwMode="auto">
          <a:xfrm>
            <a:off x="455613" y="1785938"/>
            <a:ext cx="3484928" cy="246221"/>
          </a:xfrm>
          <a:prstGeom prst="rect">
            <a:avLst/>
          </a:prstGeom>
          <a:noFill/>
          <a:ln w="9525">
            <a:noFill/>
            <a:miter lim="800000"/>
            <a:headEnd/>
            <a:tailEnd/>
          </a:ln>
        </p:spPr>
        <p:txBody>
          <a:bodyPr wrap="none" lIns="0" rIns="0">
            <a:spAutoFit/>
          </a:bodyPr>
          <a:lstStyle/>
          <a:p>
            <a:r>
              <a:rPr lang="en-US" sz="1000" b="1" dirty="0" smtClean="0">
                <a:solidFill>
                  <a:srgbClr val="1C1C1C"/>
                </a:solidFill>
              </a:rPr>
              <a:t>PERCENT OFFERING </a:t>
            </a:r>
            <a:r>
              <a:rPr lang="en-US" sz="1000" b="1" dirty="0">
                <a:solidFill>
                  <a:srgbClr val="1C1C1C"/>
                </a:solidFill>
              </a:rPr>
              <a:t>INSURANCE COVERAGE AT TIME OF SURVEY</a:t>
            </a:r>
          </a:p>
        </p:txBody>
      </p:sp>
      <p:sp>
        <p:nvSpPr>
          <p:cNvPr id="17" name="Text Box 11"/>
          <p:cNvSpPr txBox="1">
            <a:spLocks noChangeArrowheads="1"/>
          </p:cNvSpPr>
          <p:nvPr/>
        </p:nvSpPr>
        <p:spPr bwMode="auto">
          <a:xfrm>
            <a:off x="6627813" y="1819275"/>
            <a:ext cx="2057400" cy="4481513"/>
          </a:xfrm>
          <a:prstGeom prst="rect">
            <a:avLst/>
          </a:prstGeom>
          <a:noFill/>
          <a:ln w="3175">
            <a:solidFill>
              <a:schemeClr val="accent1">
                <a:lumMod val="60000"/>
                <a:lumOff val="40000"/>
              </a:schemeClr>
            </a:solidFill>
            <a:miter lim="800000"/>
            <a:headEnd/>
            <a:tailEnd/>
          </a:ln>
        </p:spPr>
        <p:txBody>
          <a:bodyPr/>
          <a:lstStyle/>
          <a:p>
            <a:pPr>
              <a:lnSpc>
                <a:spcPct val="105000"/>
              </a:lnSpc>
              <a:spcBef>
                <a:spcPct val="50000"/>
              </a:spcBef>
              <a:defRPr/>
            </a:pPr>
            <a:r>
              <a:rPr lang="en-US" sz="1600" dirty="0">
                <a:ea typeface="ＭＳ Ｐゴシック" charset="-128"/>
              </a:rPr>
              <a:t>More Massachusetts employers are offering health insurance </a:t>
            </a:r>
            <a:r>
              <a:rPr lang="en-US" sz="1600" dirty="0" smtClean="0">
                <a:ea typeface="ＭＳ Ｐゴシック" charset="-128"/>
              </a:rPr>
              <a:t>as compared with the national offer rate.</a:t>
            </a:r>
            <a:endParaRPr lang="en-US" sz="1600" dirty="0">
              <a:ea typeface="ＭＳ Ｐゴシック" charset="-128"/>
            </a:endParaRPr>
          </a:p>
        </p:txBody>
      </p:sp>
      <p:sp>
        <p:nvSpPr>
          <p:cNvPr id="18" name="Rectangle 17"/>
          <p:cNvSpPr/>
          <p:nvPr/>
        </p:nvSpPr>
        <p:spPr>
          <a:xfrm>
            <a:off x="6399213" y="1635125"/>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5" name="Chart 10"/>
          <p:cNvGraphicFramePr>
            <a:graphicFrameLocks/>
          </p:cNvGraphicFramePr>
          <p:nvPr/>
        </p:nvGraphicFramePr>
        <p:xfrm>
          <a:off x="457200" y="2068512"/>
          <a:ext cx="5943600" cy="3424237"/>
        </p:xfrm>
        <a:graphic>
          <a:graphicData uri="http://schemas.openxmlformats.org/drawingml/2006/chart">
            <c:chart xmlns:c="http://schemas.openxmlformats.org/drawingml/2006/chart" xmlns:r="http://schemas.openxmlformats.org/officeDocument/2006/relationships" r:id="rId3"/>
          </a:graphicData>
        </a:graphic>
      </p:graphicFrame>
      <p:sp>
        <p:nvSpPr>
          <p:cNvPr id="126984" name="TextBox 23"/>
          <p:cNvSpPr txBox="1">
            <a:spLocks noChangeArrowheads="1"/>
          </p:cNvSpPr>
          <p:nvPr/>
        </p:nvSpPr>
        <p:spPr bwMode="auto">
          <a:xfrm>
            <a:off x="1357313" y="5106988"/>
            <a:ext cx="498475" cy="276225"/>
          </a:xfrm>
          <a:prstGeom prst="rect">
            <a:avLst/>
          </a:prstGeom>
          <a:noFill/>
          <a:ln w="9525">
            <a:noFill/>
            <a:miter lim="800000"/>
            <a:headEnd/>
            <a:tailEnd/>
          </a:ln>
        </p:spPr>
        <p:txBody>
          <a:bodyPr wrap="none">
            <a:spAutoFit/>
          </a:bodyPr>
          <a:lstStyle/>
          <a:p>
            <a:pPr algn="ctr"/>
            <a:r>
              <a:rPr lang="en-US" sz="1200"/>
              <a:t>2005</a:t>
            </a:r>
          </a:p>
        </p:txBody>
      </p:sp>
      <p:sp>
        <p:nvSpPr>
          <p:cNvPr id="126985" name="TextBox 24"/>
          <p:cNvSpPr txBox="1">
            <a:spLocks noChangeArrowheads="1"/>
          </p:cNvSpPr>
          <p:nvPr/>
        </p:nvSpPr>
        <p:spPr bwMode="auto">
          <a:xfrm>
            <a:off x="2194528" y="5106988"/>
            <a:ext cx="498856" cy="276999"/>
          </a:xfrm>
          <a:prstGeom prst="rect">
            <a:avLst/>
          </a:prstGeom>
          <a:noFill/>
          <a:ln w="9525">
            <a:noFill/>
            <a:miter lim="800000"/>
            <a:headEnd/>
            <a:tailEnd/>
          </a:ln>
        </p:spPr>
        <p:txBody>
          <a:bodyPr wrap="none">
            <a:spAutoFit/>
          </a:bodyPr>
          <a:lstStyle/>
          <a:p>
            <a:pPr algn="ctr"/>
            <a:r>
              <a:rPr lang="en-US" sz="1200" dirty="0" smtClean="0"/>
              <a:t>2011</a:t>
            </a:r>
            <a:endParaRPr lang="en-US" sz="1200" dirty="0"/>
          </a:p>
        </p:txBody>
      </p:sp>
      <p:sp>
        <p:nvSpPr>
          <p:cNvPr id="126986" name="TextBox 25"/>
          <p:cNvSpPr txBox="1">
            <a:spLocks noChangeArrowheads="1"/>
          </p:cNvSpPr>
          <p:nvPr/>
        </p:nvSpPr>
        <p:spPr bwMode="auto">
          <a:xfrm>
            <a:off x="4191000" y="5106988"/>
            <a:ext cx="498475" cy="276225"/>
          </a:xfrm>
          <a:prstGeom prst="rect">
            <a:avLst/>
          </a:prstGeom>
          <a:noFill/>
          <a:ln w="9525">
            <a:noFill/>
            <a:miter lim="800000"/>
            <a:headEnd/>
            <a:tailEnd/>
          </a:ln>
        </p:spPr>
        <p:txBody>
          <a:bodyPr wrap="none">
            <a:spAutoFit/>
          </a:bodyPr>
          <a:lstStyle/>
          <a:p>
            <a:pPr algn="ctr"/>
            <a:r>
              <a:rPr lang="en-US" sz="1200"/>
              <a:t>2005</a:t>
            </a:r>
          </a:p>
        </p:txBody>
      </p:sp>
      <p:sp>
        <p:nvSpPr>
          <p:cNvPr id="126987" name="TextBox 29"/>
          <p:cNvSpPr txBox="1">
            <a:spLocks noChangeArrowheads="1"/>
          </p:cNvSpPr>
          <p:nvPr/>
        </p:nvSpPr>
        <p:spPr bwMode="auto">
          <a:xfrm>
            <a:off x="4986338" y="5106988"/>
            <a:ext cx="549275" cy="276225"/>
          </a:xfrm>
          <a:prstGeom prst="rect">
            <a:avLst/>
          </a:prstGeom>
          <a:noFill/>
          <a:ln w="9525">
            <a:noFill/>
            <a:miter lim="800000"/>
            <a:headEnd/>
            <a:tailEnd/>
          </a:ln>
        </p:spPr>
        <p:txBody>
          <a:bodyPr>
            <a:spAutoFit/>
          </a:bodyPr>
          <a:lstStyle/>
          <a:p>
            <a:pPr algn="ctr"/>
            <a:r>
              <a:rPr lang="en-US" sz="1200" dirty="0" smtClean="0"/>
              <a:t>2011</a:t>
            </a:r>
            <a:endParaRPr lang="en-US" sz="1200" dirty="0"/>
          </a:p>
        </p:txBody>
      </p:sp>
      <p:sp>
        <p:nvSpPr>
          <p:cNvPr id="126988" name="TextBox 18"/>
          <p:cNvSpPr txBox="1">
            <a:spLocks noChangeArrowheads="1"/>
          </p:cNvSpPr>
          <p:nvPr/>
        </p:nvSpPr>
        <p:spPr bwMode="auto">
          <a:xfrm>
            <a:off x="1236663" y="5326063"/>
            <a:ext cx="1592262" cy="307975"/>
          </a:xfrm>
          <a:prstGeom prst="rect">
            <a:avLst/>
          </a:prstGeom>
          <a:noFill/>
          <a:ln w="9525">
            <a:noFill/>
            <a:miter lim="800000"/>
            <a:headEnd/>
            <a:tailEnd/>
          </a:ln>
        </p:spPr>
        <p:txBody>
          <a:bodyPr>
            <a:spAutoFit/>
          </a:bodyPr>
          <a:lstStyle/>
          <a:p>
            <a:pPr algn="ctr"/>
            <a:r>
              <a:rPr lang="en-US" sz="1400" b="1"/>
              <a:t>United States</a:t>
            </a:r>
          </a:p>
        </p:txBody>
      </p:sp>
      <p:sp>
        <p:nvSpPr>
          <p:cNvPr id="126989" name="TextBox 19"/>
          <p:cNvSpPr txBox="1">
            <a:spLocks noChangeArrowheads="1"/>
          </p:cNvSpPr>
          <p:nvPr/>
        </p:nvSpPr>
        <p:spPr bwMode="auto">
          <a:xfrm>
            <a:off x="4222750" y="5326063"/>
            <a:ext cx="1285875" cy="307975"/>
          </a:xfrm>
          <a:prstGeom prst="rect">
            <a:avLst/>
          </a:prstGeom>
          <a:noFill/>
          <a:ln w="9525">
            <a:noFill/>
            <a:miter lim="800000"/>
            <a:headEnd/>
            <a:tailEnd/>
          </a:ln>
        </p:spPr>
        <p:txBody>
          <a:bodyPr wrap="none">
            <a:spAutoFit/>
          </a:bodyPr>
          <a:lstStyle/>
          <a:p>
            <a:pPr algn="ctr"/>
            <a:r>
              <a:rPr lang="en-US" sz="1400" b="1"/>
              <a:t>Massachusetts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4"/>
          <p:cNvSpPr>
            <a:spLocks noGrp="1" noChangeArrowheads="1"/>
          </p:cNvSpPr>
          <p:nvPr>
            <p:ph type="title"/>
          </p:nvPr>
        </p:nvSpPr>
        <p:spPr/>
        <p:txBody>
          <a:bodyPr/>
          <a:lstStyle/>
          <a:p>
            <a:pPr eaLnBrk="1" hangingPunct="1"/>
            <a:r>
              <a:rPr lang="en-US" dirty="0" smtClean="0"/>
              <a:t>AS PREMIUMS HAVE INCREASED, EMPLOYERS’ SHARE OF </a:t>
            </a:r>
            <a:br>
              <a:rPr lang="en-US" dirty="0" smtClean="0"/>
            </a:br>
            <a:r>
              <a:rPr lang="en-US" dirty="0" smtClean="0"/>
              <a:t>PREMIUMS FELL, </a:t>
            </a:r>
            <a:r>
              <a:rPr lang="en-US" dirty="0" smtClean="0">
                <a:solidFill>
                  <a:srgbClr val="1C1C1C"/>
                </a:solidFill>
              </a:rPr>
              <a:t>BUT IN 2010 AND 2011 CONTRIBUTIONS ROSE AS PREMIUM GROWTH SLOWED</a:t>
            </a:r>
            <a:endParaRPr lang="en-US" dirty="0" smtClean="0"/>
          </a:p>
        </p:txBody>
      </p:sp>
      <p:sp>
        <p:nvSpPr>
          <p:cNvPr id="16398" name="Slide Number Placeholder 15"/>
          <p:cNvSpPr>
            <a:spLocks noGrp="1"/>
          </p:cNvSpPr>
          <p:nvPr>
            <p:ph type="sldNum" sz="quarter" idx="10"/>
          </p:nvPr>
        </p:nvSpPr>
        <p:spPr/>
        <p:txBody>
          <a:bodyPr/>
          <a:lstStyle/>
          <a:p>
            <a:pPr>
              <a:defRPr/>
            </a:pPr>
            <a:fld id="{6A51E39C-2410-46AB-938A-74D09CAD125A}" type="slidenum">
              <a:rPr lang="en-US"/>
              <a:pPr>
                <a:defRPr/>
              </a:pPr>
              <a:t>18</a:t>
            </a:fld>
            <a:endParaRPr lang="en-US"/>
          </a:p>
        </p:txBody>
      </p:sp>
      <p:sp>
        <p:nvSpPr>
          <p:cNvPr id="129027" name="TextBox 6"/>
          <p:cNvSpPr txBox="1">
            <a:spLocks noChangeArrowheads="1"/>
          </p:cNvSpPr>
          <p:nvPr/>
        </p:nvSpPr>
        <p:spPr bwMode="auto">
          <a:xfrm>
            <a:off x="455613" y="6161088"/>
            <a:ext cx="8345487" cy="215900"/>
          </a:xfrm>
          <a:prstGeom prst="rect">
            <a:avLst/>
          </a:prstGeom>
          <a:noFill/>
          <a:ln w="9525">
            <a:noFill/>
            <a:miter lim="800000"/>
            <a:headEnd/>
            <a:tailEnd/>
          </a:ln>
        </p:spPr>
        <p:txBody>
          <a:bodyPr lIns="0" rIns="0" anchor="b">
            <a:spAutoFit/>
          </a:bodyPr>
          <a:lstStyle/>
          <a:p>
            <a:r>
              <a:rPr lang="en-US" sz="600" dirty="0">
                <a:solidFill>
                  <a:srgbClr val="1C1C1C"/>
                </a:solidFill>
              </a:rPr>
              <a:t>SOURCE</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a:t>Massachusetts </a:t>
            </a:r>
            <a:r>
              <a:rPr lang="en-US" sz="800" dirty="0" smtClean="0"/>
              <a:t>Center for Health Information and Analysis, </a:t>
            </a:r>
            <a:r>
              <a:rPr lang="en-US" sz="800" i="1" dirty="0"/>
              <a:t>Massachusetts Employer Survey</a:t>
            </a:r>
            <a:r>
              <a:rPr lang="en-US" sz="800" dirty="0"/>
              <a:t>, </a:t>
            </a:r>
            <a:r>
              <a:rPr lang="en-US" sz="800" dirty="0" smtClean="0"/>
              <a:t>January 2013.</a:t>
            </a:r>
            <a:endParaRPr lang="en-US" sz="800" dirty="0"/>
          </a:p>
        </p:txBody>
      </p:sp>
      <p:sp>
        <p:nvSpPr>
          <p:cNvPr id="129029" name="Rectangle 8"/>
          <p:cNvSpPr>
            <a:spLocks noChangeArrowheads="1"/>
          </p:cNvSpPr>
          <p:nvPr/>
        </p:nvSpPr>
        <p:spPr bwMode="auto">
          <a:xfrm>
            <a:off x="800100" y="2117725"/>
            <a:ext cx="2916238" cy="246063"/>
          </a:xfrm>
          <a:prstGeom prst="rect">
            <a:avLst/>
          </a:prstGeom>
          <a:noFill/>
          <a:ln w="9525">
            <a:noFill/>
            <a:miter lim="800000"/>
            <a:headEnd/>
            <a:tailEnd/>
          </a:ln>
        </p:spPr>
        <p:txBody>
          <a:bodyPr wrap="none" lIns="0" rIns="0">
            <a:spAutoFit/>
          </a:bodyPr>
          <a:lstStyle/>
          <a:p>
            <a:r>
              <a:rPr lang="en-US" sz="1000" b="1">
                <a:solidFill>
                  <a:srgbClr val="1C1C1C"/>
                </a:solidFill>
              </a:rPr>
              <a:t>MEDIAN PREMIUM FOR INDIVIDUAL COVERAGE IN MA</a:t>
            </a:r>
          </a:p>
        </p:txBody>
      </p:sp>
      <p:sp>
        <p:nvSpPr>
          <p:cNvPr id="129036" name="Rectangle 8"/>
          <p:cNvSpPr>
            <a:spLocks noChangeArrowheads="1"/>
          </p:cNvSpPr>
          <p:nvPr/>
        </p:nvSpPr>
        <p:spPr bwMode="auto">
          <a:xfrm>
            <a:off x="4830763" y="2117725"/>
            <a:ext cx="3471862" cy="246063"/>
          </a:xfrm>
          <a:prstGeom prst="rect">
            <a:avLst/>
          </a:prstGeom>
          <a:noFill/>
          <a:ln w="9525">
            <a:noFill/>
            <a:miter lim="800000"/>
            <a:headEnd/>
            <a:tailEnd/>
          </a:ln>
        </p:spPr>
        <p:txBody>
          <a:bodyPr wrap="none" lIns="0" rIns="0">
            <a:spAutoFit/>
          </a:bodyPr>
          <a:lstStyle/>
          <a:p>
            <a:r>
              <a:rPr lang="en-US" sz="1000" b="1">
                <a:solidFill>
                  <a:srgbClr val="1C1C1C"/>
                </a:solidFill>
              </a:rPr>
              <a:t>MA EMPLOYER CONTRIBUTION TOWARD INDIVIDUAL COVERAGE</a:t>
            </a:r>
          </a:p>
        </p:txBody>
      </p:sp>
      <p:cxnSp>
        <p:nvCxnSpPr>
          <p:cNvPr id="30" name="Straight Connector 29"/>
          <p:cNvCxnSpPr/>
          <p:nvPr/>
        </p:nvCxnSpPr>
        <p:spPr>
          <a:xfrm rot="5400000">
            <a:off x="2733675" y="3906838"/>
            <a:ext cx="3676650" cy="0"/>
          </a:xfrm>
          <a:prstGeom prst="line">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0" name="Chart 10"/>
          <p:cNvGraphicFramePr>
            <a:graphicFrameLocks/>
          </p:cNvGraphicFramePr>
          <p:nvPr>
            <p:extLst>
              <p:ext uri="{D42A27DB-BD31-4B8C-83A1-F6EECF244321}">
                <p14:modId xmlns:p14="http://schemas.microsoft.com/office/powerpoint/2010/main" val="3663855282"/>
              </p:ext>
            </p:extLst>
          </p:nvPr>
        </p:nvGraphicFramePr>
        <p:xfrm>
          <a:off x="723900" y="2240756"/>
          <a:ext cx="3629025" cy="35837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10"/>
          <p:cNvGraphicFramePr>
            <a:graphicFrameLocks/>
          </p:cNvGraphicFramePr>
          <p:nvPr/>
        </p:nvGraphicFramePr>
        <p:xfrm>
          <a:off x="4754562" y="2362200"/>
          <a:ext cx="3657600" cy="3424237"/>
        </p:xfrm>
        <a:graphic>
          <a:graphicData uri="http://schemas.openxmlformats.org/drawingml/2006/chart">
            <c:chart xmlns:c="http://schemas.openxmlformats.org/drawingml/2006/chart" xmlns:r="http://schemas.openxmlformats.org/officeDocument/2006/relationships" r:id="rId4"/>
          </a:graphicData>
        </a:graphic>
      </p:graphicFrame>
      <p:sp>
        <p:nvSpPr>
          <p:cNvPr id="129030" name="TextBox 23"/>
          <p:cNvSpPr txBox="1">
            <a:spLocks noChangeArrowheads="1"/>
          </p:cNvSpPr>
          <p:nvPr/>
        </p:nvSpPr>
        <p:spPr bwMode="auto">
          <a:xfrm>
            <a:off x="866775" y="5438773"/>
            <a:ext cx="419100" cy="247649"/>
          </a:xfrm>
          <a:prstGeom prst="rect">
            <a:avLst/>
          </a:prstGeom>
          <a:noFill/>
          <a:ln w="9525">
            <a:noFill/>
            <a:miter lim="800000"/>
            <a:headEnd/>
            <a:tailEnd/>
          </a:ln>
        </p:spPr>
        <p:txBody>
          <a:bodyPr lIns="0" rIns="0"/>
          <a:lstStyle/>
          <a:p>
            <a:pPr algn="ctr"/>
            <a:r>
              <a:rPr lang="en-US" sz="1400" b="1" dirty="0"/>
              <a:t>2001</a:t>
            </a:r>
          </a:p>
        </p:txBody>
      </p:sp>
      <p:sp>
        <p:nvSpPr>
          <p:cNvPr id="129031" name="TextBox 20"/>
          <p:cNvSpPr txBox="1">
            <a:spLocks noChangeArrowheads="1"/>
          </p:cNvSpPr>
          <p:nvPr/>
        </p:nvSpPr>
        <p:spPr bwMode="auto">
          <a:xfrm>
            <a:off x="1352232" y="5448300"/>
            <a:ext cx="419100" cy="276225"/>
          </a:xfrm>
          <a:prstGeom prst="rect">
            <a:avLst/>
          </a:prstGeom>
          <a:noFill/>
          <a:ln w="9525">
            <a:noFill/>
            <a:miter lim="800000"/>
            <a:headEnd/>
            <a:tailEnd/>
          </a:ln>
        </p:spPr>
        <p:txBody>
          <a:bodyPr lIns="0" rIns="0"/>
          <a:lstStyle/>
          <a:p>
            <a:pPr algn="ctr"/>
            <a:r>
              <a:rPr lang="en-US" sz="1400" b="1" dirty="0"/>
              <a:t>2003</a:t>
            </a:r>
          </a:p>
        </p:txBody>
      </p:sp>
      <p:sp>
        <p:nvSpPr>
          <p:cNvPr id="129032" name="TextBox 21"/>
          <p:cNvSpPr txBox="1">
            <a:spLocks noChangeArrowheads="1"/>
          </p:cNvSpPr>
          <p:nvPr/>
        </p:nvSpPr>
        <p:spPr bwMode="auto">
          <a:xfrm>
            <a:off x="1828164" y="5448300"/>
            <a:ext cx="419100" cy="276225"/>
          </a:xfrm>
          <a:prstGeom prst="rect">
            <a:avLst/>
          </a:prstGeom>
          <a:noFill/>
          <a:ln w="9525">
            <a:noFill/>
            <a:miter lim="800000"/>
            <a:headEnd/>
            <a:tailEnd/>
          </a:ln>
        </p:spPr>
        <p:txBody>
          <a:bodyPr lIns="0" rIns="0"/>
          <a:lstStyle/>
          <a:p>
            <a:pPr algn="ctr"/>
            <a:r>
              <a:rPr lang="en-US" sz="1400" b="1" dirty="0"/>
              <a:t>2005</a:t>
            </a:r>
          </a:p>
        </p:txBody>
      </p:sp>
      <p:sp>
        <p:nvSpPr>
          <p:cNvPr id="129033" name="TextBox 22"/>
          <p:cNvSpPr txBox="1">
            <a:spLocks noChangeArrowheads="1"/>
          </p:cNvSpPr>
          <p:nvPr/>
        </p:nvSpPr>
        <p:spPr bwMode="auto">
          <a:xfrm>
            <a:off x="2332671" y="5448300"/>
            <a:ext cx="419100" cy="276225"/>
          </a:xfrm>
          <a:prstGeom prst="rect">
            <a:avLst/>
          </a:prstGeom>
          <a:noFill/>
          <a:ln w="9525">
            <a:noFill/>
            <a:miter lim="800000"/>
            <a:headEnd/>
            <a:tailEnd/>
          </a:ln>
        </p:spPr>
        <p:txBody>
          <a:bodyPr lIns="0" rIns="0"/>
          <a:lstStyle/>
          <a:p>
            <a:pPr algn="ctr"/>
            <a:r>
              <a:rPr lang="en-US" sz="1400" b="1" dirty="0"/>
              <a:t>2007</a:t>
            </a:r>
          </a:p>
        </p:txBody>
      </p:sp>
      <p:sp>
        <p:nvSpPr>
          <p:cNvPr id="129034" name="TextBox 26"/>
          <p:cNvSpPr txBox="1">
            <a:spLocks noChangeArrowheads="1"/>
          </p:cNvSpPr>
          <p:nvPr/>
        </p:nvSpPr>
        <p:spPr bwMode="auto">
          <a:xfrm>
            <a:off x="2856228" y="5438775"/>
            <a:ext cx="419100" cy="314325"/>
          </a:xfrm>
          <a:prstGeom prst="rect">
            <a:avLst/>
          </a:prstGeom>
          <a:noFill/>
          <a:ln w="9525">
            <a:noFill/>
            <a:miter lim="800000"/>
            <a:headEnd/>
            <a:tailEnd/>
          </a:ln>
        </p:spPr>
        <p:txBody>
          <a:bodyPr lIns="0" rIns="0"/>
          <a:lstStyle/>
          <a:p>
            <a:pPr algn="ctr"/>
            <a:r>
              <a:rPr lang="en-US" sz="1400" b="1" dirty="0"/>
              <a:t>2009</a:t>
            </a:r>
          </a:p>
        </p:txBody>
      </p:sp>
      <p:sp>
        <p:nvSpPr>
          <p:cNvPr id="129037" name="TextBox 30"/>
          <p:cNvSpPr txBox="1">
            <a:spLocks noChangeArrowheads="1"/>
          </p:cNvSpPr>
          <p:nvPr/>
        </p:nvSpPr>
        <p:spPr bwMode="auto">
          <a:xfrm>
            <a:off x="4868863" y="5438773"/>
            <a:ext cx="419100" cy="276225"/>
          </a:xfrm>
          <a:prstGeom prst="rect">
            <a:avLst/>
          </a:prstGeom>
          <a:noFill/>
          <a:ln w="9525">
            <a:noFill/>
            <a:miter lim="800000"/>
            <a:headEnd/>
            <a:tailEnd/>
          </a:ln>
        </p:spPr>
        <p:txBody>
          <a:bodyPr lIns="0" rIns="0"/>
          <a:lstStyle/>
          <a:p>
            <a:pPr algn="ctr"/>
            <a:r>
              <a:rPr lang="en-US" sz="1400" b="1" dirty="0"/>
              <a:t>2001</a:t>
            </a:r>
          </a:p>
        </p:txBody>
      </p:sp>
      <p:sp>
        <p:nvSpPr>
          <p:cNvPr id="129038" name="TextBox 31"/>
          <p:cNvSpPr txBox="1">
            <a:spLocks noChangeArrowheads="1"/>
          </p:cNvSpPr>
          <p:nvPr/>
        </p:nvSpPr>
        <p:spPr bwMode="auto">
          <a:xfrm>
            <a:off x="5420995" y="5448300"/>
            <a:ext cx="419100" cy="276225"/>
          </a:xfrm>
          <a:prstGeom prst="rect">
            <a:avLst/>
          </a:prstGeom>
          <a:noFill/>
          <a:ln w="9525">
            <a:noFill/>
            <a:miter lim="800000"/>
            <a:headEnd/>
            <a:tailEnd/>
          </a:ln>
        </p:spPr>
        <p:txBody>
          <a:bodyPr lIns="0" rIns="0"/>
          <a:lstStyle/>
          <a:p>
            <a:pPr algn="ctr"/>
            <a:r>
              <a:rPr lang="en-US" sz="1400" b="1" dirty="0"/>
              <a:t>2003</a:t>
            </a:r>
          </a:p>
        </p:txBody>
      </p:sp>
      <p:sp>
        <p:nvSpPr>
          <p:cNvPr id="129039" name="TextBox 32"/>
          <p:cNvSpPr txBox="1">
            <a:spLocks noChangeArrowheads="1"/>
          </p:cNvSpPr>
          <p:nvPr/>
        </p:nvSpPr>
        <p:spPr bwMode="auto">
          <a:xfrm>
            <a:off x="5896927" y="5457825"/>
            <a:ext cx="419100" cy="276225"/>
          </a:xfrm>
          <a:prstGeom prst="rect">
            <a:avLst/>
          </a:prstGeom>
          <a:noFill/>
          <a:ln w="9525">
            <a:noFill/>
            <a:miter lim="800000"/>
            <a:headEnd/>
            <a:tailEnd/>
          </a:ln>
        </p:spPr>
        <p:txBody>
          <a:bodyPr lIns="0" rIns="0"/>
          <a:lstStyle/>
          <a:p>
            <a:pPr algn="ctr"/>
            <a:r>
              <a:rPr lang="en-US" sz="1400" b="1" dirty="0"/>
              <a:t>2005</a:t>
            </a:r>
          </a:p>
        </p:txBody>
      </p:sp>
      <p:sp>
        <p:nvSpPr>
          <p:cNvPr id="129040" name="TextBox 33"/>
          <p:cNvSpPr txBox="1">
            <a:spLocks noChangeArrowheads="1"/>
          </p:cNvSpPr>
          <p:nvPr/>
        </p:nvSpPr>
        <p:spPr bwMode="auto">
          <a:xfrm>
            <a:off x="6391909" y="5457825"/>
            <a:ext cx="419100" cy="276225"/>
          </a:xfrm>
          <a:prstGeom prst="rect">
            <a:avLst/>
          </a:prstGeom>
          <a:noFill/>
          <a:ln w="9525">
            <a:noFill/>
            <a:miter lim="800000"/>
            <a:headEnd/>
            <a:tailEnd/>
          </a:ln>
        </p:spPr>
        <p:txBody>
          <a:bodyPr lIns="0" rIns="0"/>
          <a:lstStyle/>
          <a:p>
            <a:pPr algn="ctr"/>
            <a:r>
              <a:rPr lang="en-US" sz="1400" b="1" dirty="0"/>
              <a:t>2007</a:t>
            </a:r>
          </a:p>
        </p:txBody>
      </p:sp>
      <p:sp>
        <p:nvSpPr>
          <p:cNvPr id="129041" name="TextBox 34"/>
          <p:cNvSpPr txBox="1">
            <a:spLocks noChangeArrowheads="1"/>
          </p:cNvSpPr>
          <p:nvPr/>
        </p:nvSpPr>
        <p:spPr bwMode="auto">
          <a:xfrm>
            <a:off x="6896416" y="5457825"/>
            <a:ext cx="419100" cy="276225"/>
          </a:xfrm>
          <a:prstGeom prst="rect">
            <a:avLst/>
          </a:prstGeom>
          <a:noFill/>
          <a:ln w="9525">
            <a:noFill/>
            <a:miter lim="800000"/>
            <a:headEnd/>
            <a:tailEnd/>
          </a:ln>
        </p:spPr>
        <p:txBody>
          <a:bodyPr lIns="0" rIns="0"/>
          <a:lstStyle/>
          <a:p>
            <a:pPr algn="ctr"/>
            <a:r>
              <a:rPr lang="en-US" sz="1400" b="1" dirty="0"/>
              <a:t>2009</a:t>
            </a:r>
          </a:p>
        </p:txBody>
      </p:sp>
      <p:sp>
        <p:nvSpPr>
          <p:cNvPr id="22" name="TextBox 26"/>
          <p:cNvSpPr txBox="1">
            <a:spLocks noChangeArrowheads="1"/>
          </p:cNvSpPr>
          <p:nvPr/>
        </p:nvSpPr>
        <p:spPr bwMode="auto">
          <a:xfrm>
            <a:off x="3341687" y="5438775"/>
            <a:ext cx="419100" cy="266699"/>
          </a:xfrm>
          <a:prstGeom prst="rect">
            <a:avLst/>
          </a:prstGeom>
          <a:noFill/>
          <a:ln w="9525">
            <a:noFill/>
            <a:miter lim="800000"/>
            <a:headEnd/>
            <a:tailEnd/>
          </a:ln>
        </p:spPr>
        <p:txBody>
          <a:bodyPr lIns="0" rIns="0"/>
          <a:lstStyle/>
          <a:p>
            <a:pPr algn="ctr"/>
            <a:r>
              <a:rPr lang="en-US" sz="1400" b="1" dirty="0" smtClean="0"/>
              <a:t>2010</a:t>
            </a:r>
            <a:endParaRPr lang="en-US" sz="1400" b="1" dirty="0"/>
          </a:p>
        </p:txBody>
      </p:sp>
      <p:sp>
        <p:nvSpPr>
          <p:cNvPr id="23" name="TextBox 34"/>
          <p:cNvSpPr txBox="1">
            <a:spLocks noChangeArrowheads="1"/>
          </p:cNvSpPr>
          <p:nvPr/>
        </p:nvSpPr>
        <p:spPr bwMode="auto">
          <a:xfrm>
            <a:off x="7400925" y="5448300"/>
            <a:ext cx="419100" cy="276225"/>
          </a:xfrm>
          <a:prstGeom prst="rect">
            <a:avLst/>
          </a:prstGeom>
          <a:noFill/>
          <a:ln w="9525">
            <a:noFill/>
            <a:miter lim="800000"/>
            <a:headEnd/>
            <a:tailEnd/>
          </a:ln>
        </p:spPr>
        <p:txBody>
          <a:bodyPr lIns="0" rIns="0"/>
          <a:lstStyle/>
          <a:p>
            <a:pPr algn="ctr"/>
            <a:r>
              <a:rPr lang="en-US" sz="1400" b="1" dirty="0" smtClean="0"/>
              <a:t>2010</a:t>
            </a:r>
            <a:endParaRPr lang="en-US" sz="1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txBox="1">
            <a:spLocks/>
          </p:cNvSpPr>
          <p:nvPr/>
        </p:nvSpPr>
        <p:spPr bwMode="auto">
          <a:xfrm>
            <a:off x="457200" y="1638299"/>
            <a:ext cx="8229600" cy="4419601"/>
          </a:xfrm>
          <a:prstGeom prst="rect">
            <a:avLst/>
          </a:prstGeom>
          <a:noFill/>
          <a:ln w="9525">
            <a:noFill/>
            <a:miter lim="800000"/>
            <a:headEnd/>
            <a:tailEnd/>
          </a:ln>
        </p:spPr>
        <p:txBody>
          <a:bodyPr vert="horz" wrap="square" lIns="91440" tIns="45720" rIns="91440" bIns="45720" numCol="1" spcCol="457200" anchor="t" anchorCtr="0" compatLnSpc="1">
            <a:prstTxWarp prst="textNoShape">
              <a:avLst/>
            </a:prstTxWarp>
          </a:bodyPr>
          <a:lstStyle/>
          <a:p>
            <a:pPr eaLnBrk="0" hangingPunct="0">
              <a:lnSpc>
                <a:spcPts val="1800"/>
              </a:lnSpc>
              <a:spcBef>
                <a:spcPts val="1200"/>
              </a:spcBef>
              <a:buClr>
                <a:schemeClr val="tx2"/>
              </a:buClr>
            </a:pPr>
            <a:r>
              <a:rPr lang="en-US" sz="1200" dirty="0" smtClean="0"/>
              <a:t>March 2014</a:t>
            </a:r>
          </a:p>
          <a:p>
            <a:pPr marL="0" marR="0" lvl="0" indent="0" algn="l" defTabSz="914400" rtl="0" eaLnBrk="0" fontAlgn="base" latinLnBrk="0" hangingPunct="0">
              <a:lnSpc>
                <a:spcPts val="1800"/>
              </a:lnSpc>
              <a:spcBef>
                <a:spcPts val="1200"/>
              </a:spcBef>
              <a:spcAft>
                <a:spcPct val="0"/>
              </a:spcAft>
              <a:buClr>
                <a:schemeClr val="tx2"/>
              </a:buClr>
              <a:buSzTx/>
              <a:buFont typeface="Wingdings" pitchFamily="2" charset="2"/>
              <a:buNone/>
              <a:tabLst/>
              <a:defRPr/>
            </a:pPr>
            <a:r>
              <a:rPr kumimoji="0" lang="en-US" sz="1200" b="0" i="1" u="none" strike="noStrike" kern="0" cap="none" spc="0" normalizeH="0" baseline="0" noProof="0" dirty="0" smtClean="0">
                <a:ln>
                  <a:noFill/>
                </a:ln>
                <a:solidFill>
                  <a:schemeClr val="tx1"/>
                </a:solidFill>
                <a:effectLst/>
                <a:uLnTx/>
                <a:uFillTx/>
                <a:latin typeface="+mn-lt"/>
                <a:ea typeface="+mn-ea"/>
                <a:cs typeface="+mn-cs"/>
              </a:rPr>
              <a:t>Health Reform in Massachusetts, Expanding Access to Health Insurance Coverage: Assessing the Results</a:t>
            </a:r>
            <a:r>
              <a:rPr kumimoji="0" lang="en-US" sz="1200" b="0" i="0" u="none" strike="noStrike" kern="0" cap="none" spc="0" normalizeH="0" baseline="0" noProof="0" dirty="0" smtClean="0">
                <a:ln>
                  <a:noFill/>
                </a:ln>
                <a:solidFill>
                  <a:schemeClr val="tx1"/>
                </a:solidFill>
                <a:effectLst/>
                <a:uLnTx/>
                <a:uFillTx/>
                <a:latin typeface="+mn-lt"/>
                <a:ea typeface="+mn-ea"/>
                <a:cs typeface="+mn-cs"/>
              </a:rPr>
              <a:t> pulls together in one publication the findings of surveys and other efforts to monitor the impact of the 2006 Massachusetts health reform law, </a:t>
            </a:r>
            <a:br>
              <a:rPr kumimoji="0" lang="en-US" sz="1200" b="0" i="0" u="none" strike="noStrike" kern="0" cap="none" spc="0" normalizeH="0" baseline="0" noProof="0" dirty="0" smtClean="0">
                <a:ln>
                  <a:noFill/>
                </a:ln>
                <a:solidFill>
                  <a:schemeClr val="tx1"/>
                </a:solidFill>
                <a:effectLst/>
                <a:uLnTx/>
                <a:uFillTx/>
                <a:latin typeface="+mn-lt"/>
                <a:ea typeface="+mn-ea"/>
                <a:cs typeface="+mn-cs"/>
              </a:rPr>
            </a:br>
            <a:r>
              <a:rPr kumimoji="0" lang="en-US" sz="1200" b="0" i="0" u="none" strike="noStrike" kern="0" cap="none" spc="0" normalizeH="0" baseline="0" noProof="0" dirty="0" smtClean="0">
                <a:ln>
                  <a:noFill/>
                </a:ln>
                <a:solidFill>
                  <a:schemeClr val="tx1"/>
                </a:solidFill>
                <a:effectLst/>
                <a:uLnTx/>
                <a:uFillTx/>
                <a:latin typeface="+mn-lt"/>
                <a:ea typeface="+mn-ea"/>
                <a:cs typeface="+mn-cs"/>
              </a:rPr>
              <a:t>Chapter 58. </a:t>
            </a:r>
            <a:endParaRPr kumimoji="0" lang="en-US" sz="1200" b="0" i="1"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ts val="1800"/>
              </a:lnSpc>
              <a:spcBef>
                <a:spcPts val="1200"/>
              </a:spcBef>
              <a:spcAft>
                <a:spcPct val="0"/>
              </a:spcAft>
              <a:buClr>
                <a:schemeClr val="tx2"/>
              </a:buClr>
              <a:buSzTx/>
              <a:buFont typeface="Wingdings" pitchFamily="2" charset="2"/>
              <a:buNone/>
              <a:tabLst/>
              <a:defRPr/>
            </a:pPr>
            <a:r>
              <a:rPr kumimoji="0" lang="en-US" sz="1200" b="0" i="0" u="none" strike="noStrike" kern="0" cap="none" spc="0" normalizeH="0" baseline="0" noProof="0" dirty="0" smtClean="0">
                <a:ln>
                  <a:noFill/>
                </a:ln>
                <a:solidFill>
                  <a:schemeClr val="tx1"/>
                </a:solidFill>
                <a:effectLst/>
                <a:uLnTx/>
                <a:uFillTx/>
                <a:latin typeface="+mn-lt"/>
                <a:ea typeface="+mn-ea"/>
                <a:cs typeface="+mn-cs"/>
              </a:rPr>
              <a:t>The charts in this report track the impact of Massachusetts Chapter 58 health reform efforts on coverage and access to care, the response to the individual mandate, employer participation in providing coverage to employees, and public opinion.  Data come from surveys and analyses by state government agencies including the Massachusetts Center for Health Information and Analysis (formerly the Division of Health Care Finance and Policy), the Massachusetts Department of Revenue, and the Massachusetts Health Insurance Connector Authority.  In addition, highlights from health reform tracking surveys conducted annually by the Urban Institute are included as well (the Massachusetts Health Insurance Survey and the Massachusetts Health Reform Survey). </a:t>
            </a:r>
            <a:endParaRPr kumimoji="0" lang="en-US" sz="1200" b="0" i="1"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ts val="1800"/>
              </a:lnSpc>
              <a:spcBef>
                <a:spcPts val="1200"/>
              </a:spcBef>
              <a:spcAft>
                <a:spcPct val="0"/>
              </a:spcAft>
              <a:buClr>
                <a:schemeClr val="tx2"/>
              </a:buClr>
              <a:buSzTx/>
              <a:buFont typeface="Wingdings" pitchFamily="2" charset="2"/>
              <a:buNone/>
              <a:tabLst/>
              <a:defRPr/>
            </a:pPr>
            <a:r>
              <a:rPr kumimoji="0" lang="en-US" sz="1200" b="0" i="0" u="none" strike="noStrike" kern="0" cap="none" spc="0" normalizeH="0" baseline="0" noProof="0" dirty="0" smtClean="0">
                <a:ln>
                  <a:noFill/>
                </a:ln>
                <a:solidFill>
                  <a:schemeClr val="tx1"/>
                </a:solidFill>
                <a:effectLst/>
                <a:uLnTx/>
                <a:uFillTx/>
                <a:latin typeface="+mn-lt"/>
                <a:ea typeface="+mn-ea"/>
                <a:cs typeface="+mn-cs"/>
              </a:rPr>
              <a:t>This report has been designed to support use of the charts in slide presentations and we encourage readers to do so. We plan to update this publication regularly with the latest results from ongoing monitoring efforts as they become available.</a:t>
            </a:r>
          </a:p>
          <a:p>
            <a:pPr marL="0" marR="0" lvl="0" indent="0" algn="l" defTabSz="914400" rtl="0" eaLnBrk="0" fontAlgn="base" latinLnBrk="0" hangingPunct="0">
              <a:lnSpc>
                <a:spcPts val="1800"/>
              </a:lnSpc>
              <a:spcBef>
                <a:spcPts val="1200"/>
              </a:spcBef>
              <a:spcAft>
                <a:spcPct val="0"/>
              </a:spcAft>
              <a:buClr>
                <a:schemeClr val="tx2"/>
              </a:buClr>
              <a:buSzTx/>
              <a:buFont typeface="Wingdings" pitchFamily="2" charset="2"/>
              <a:buNone/>
              <a:tabLst/>
              <a:defRPr/>
            </a:pPr>
            <a:r>
              <a:rPr lang="en-US" sz="1200" kern="0" noProof="0" dirty="0" smtClean="0">
                <a:latin typeface="+mn-lt"/>
                <a:cs typeface="+mn-cs"/>
              </a:rPr>
              <a:t>Sincerely,</a:t>
            </a:r>
            <a:endParaRPr kumimoji="0" lang="en-US" sz="1200" b="0" i="1" u="none" strike="noStrike" kern="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0" fontAlgn="base" latinLnBrk="0" hangingPunct="0">
              <a:lnSpc>
                <a:spcPts val="1800"/>
              </a:lnSpc>
              <a:spcBef>
                <a:spcPts val="1200"/>
              </a:spcBef>
              <a:spcAft>
                <a:spcPct val="0"/>
              </a:spcAft>
              <a:buClr>
                <a:schemeClr val="tx2"/>
              </a:buClr>
              <a:buSzTx/>
              <a:buFont typeface="Wingdings" pitchFamily="2" charset="2"/>
              <a:buNone/>
              <a:tabLst/>
              <a:defRPr/>
            </a:pPr>
            <a:endParaRPr kumimoji="0" lang="en-US" sz="1200" b="0" i="0" u="none" strike="noStrike" kern="0" cap="none" spc="0" normalizeH="0" baseline="0" noProof="0" dirty="0">
              <a:ln>
                <a:noFill/>
              </a:ln>
              <a:solidFill>
                <a:schemeClr val="tx1"/>
              </a:solidFill>
              <a:effectLst/>
              <a:uLnTx/>
              <a:uFillTx/>
              <a:latin typeface="+mn-lt"/>
              <a:ea typeface="+mn-ea"/>
              <a:cs typeface="+mn-cs"/>
            </a:endParaRPr>
          </a:p>
        </p:txBody>
      </p:sp>
      <p:sp>
        <p:nvSpPr>
          <p:cNvPr id="2" name="Slide Number Placeholder 1"/>
          <p:cNvSpPr>
            <a:spLocks noGrp="1"/>
          </p:cNvSpPr>
          <p:nvPr>
            <p:ph type="sldNum" sz="quarter" idx="10"/>
          </p:nvPr>
        </p:nvSpPr>
        <p:spPr/>
        <p:txBody>
          <a:bodyPr/>
          <a:lstStyle/>
          <a:p>
            <a:pPr>
              <a:defRPr/>
            </a:pPr>
            <a:fld id="{F76FF681-DC7A-46AD-B525-EB0CC58C1797}" type="slidenum">
              <a:rPr lang="en-US" smtClean="0"/>
              <a:pPr>
                <a:defRPr/>
              </a:pPr>
              <a:t>1</a:t>
            </a:fld>
            <a:endParaRPr lang="en-US" dirty="0"/>
          </a:p>
        </p:txBody>
      </p:sp>
      <p:grpSp>
        <p:nvGrpSpPr>
          <p:cNvPr id="6" name="Group 5"/>
          <p:cNvGrpSpPr/>
          <p:nvPr/>
        </p:nvGrpSpPr>
        <p:grpSpPr>
          <a:xfrm>
            <a:off x="406399" y="5255760"/>
            <a:ext cx="2802467" cy="1154385"/>
            <a:chOff x="406399" y="5202492"/>
            <a:chExt cx="2802467" cy="1154385"/>
          </a:xfrm>
        </p:grpSpPr>
        <p:pic>
          <p:nvPicPr>
            <p:cNvPr id="10" name="Picture 9" descr="07-22-13 Audrey Shelto.TIF"/>
            <p:cNvPicPr>
              <a:picLocks noChangeAspect="1"/>
            </p:cNvPicPr>
            <p:nvPr/>
          </p:nvPicPr>
          <p:blipFill>
            <a:blip r:embed="rId3" cstate="print"/>
            <a:stretch>
              <a:fillRect/>
            </a:stretch>
          </p:blipFill>
          <p:spPr>
            <a:xfrm>
              <a:off x="481126" y="5202492"/>
              <a:ext cx="1170121" cy="604288"/>
            </a:xfrm>
            <a:prstGeom prst="rect">
              <a:avLst/>
            </a:prstGeom>
          </p:spPr>
        </p:pic>
        <p:sp>
          <p:nvSpPr>
            <p:cNvPr id="7" name="Content Placeholder 3"/>
            <p:cNvSpPr txBox="1">
              <a:spLocks/>
            </p:cNvSpPr>
            <p:nvPr/>
          </p:nvSpPr>
          <p:spPr bwMode="auto">
            <a:xfrm>
              <a:off x="406399" y="5690126"/>
              <a:ext cx="2802467" cy="666751"/>
            </a:xfrm>
            <a:prstGeom prst="rect">
              <a:avLst/>
            </a:prstGeom>
            <a:noFill/>
            <a:ln w="9525">
              <a:noFill/>
              <a:miter lim="800000"/>
              <a:headEnd/>
              <a:tailEnd/>
            </a:ln>
          </p:spPr>
          <p:txBody>
            <a:bodyPr vert="horz" wrap="none" lIns="91440" tIns="45720" rIns="91440" bIns="45720" numCol="1" spcCol="457200" anchor="t" anchorCtr="0" compatLnSpc="1">
              <a:prstTxWarp prst="textNoShape">
                <a:avLst/>
              </a:prstTxWarp>
            </a:bodyPr>
            <a:lstStyle/>
            <a:p>
              <a:pPr lvl="0" eaLnBrk="0" hangingPunct="0">
                <a:spcBef>
                  <a:spcPts val="1200"/>
                </a:spcBef>
                <a:buClr>
                  <a:schemeClr val="tx2"/>
                </a:buClr>
              </a:pPr>
              <a:r>
                <a:rPr lang="en-US" sz="1000" kern="0" dirty="0" smtClean="0">
                  <a:latin typeface="+mn-lt"/>
                  <a:cs typeface="+mn-cs"/>
                </a:rPr>
                <a:t>Audrey Shelto, President</a:t>
              </a:r>
              <a:br>
                <a:rPr lang="en-US" sz="1000" kern="0" dirty="0" smtClean="0">
                  <a:latin typeface="+mn-lt"/>
                  <a:cs typeface="+mn-cs"/>
                </a:rPr>
              </a:br>
              <a:r>
                <a:rPr lang="en-US" sz="1000" kern="0" dirty="0" smtClean="0">
                  <a:latin typeface="+mn-lt"/>
                  <a:cs typeface="+mn-cs"/>
                </a:rPr>
                <a:t>Blue Cross Blue Shield of Massachusetts Foundation</a:t>
              </a:r>
              <a:r>
                <a:rPr lang="en-US" sz="1200" kern="0" dirty="0" smtClean="0">
                  <a:latin typeface="+mn-lt"/>
                  <a:cs typeface="+mn-cs"/>
                </a:rPr>
                <a:t>		</a:t>
              </a:r>
              <a:endParaRPr kumimoji="0" lang="en-US" sz="1200" b="0" u="none" strike="noStrike" kern="0" cap="none" spc="0" normalizeH="0" baseline="0" noProof="0" dirty="0">
                <a:ln>
                  <a:noFill/>
                </a:ln>
                <a:solidFill>
                  <a:schemeClr val="tx1"/>
                </a:solidFill>
                <a:effectLst/>
                <a:uLnTx/>
                <a:uFillTx/>
                <a:latin typeface="+mn-lt"/>
                <a:ea typeface="+mn-ea"/>
                <a:cs typeface="+mn-cs"/>
              </a:endParaRPr>
            </a:p>
          </p:txBody>
        </p:sp>
      </p:grpSp>
      <p:grpSp>
        <p:nvGrpSpPr>
          <p:cNvPr id="4" name="Group 3"/>
          <p:cNvGrpSpPr/>
          <p:nvPr/>
        </p:nvGrpSpPr>
        <p:grpSpPr>
          <a:xfrm>
            <a:off x="6391619" y="5294562"/>
            <a:ext cx="2295181" cy="1033607"/>
            <a:chOff x="6555855" y="5241294"/>
            <a:chExt cx="2295181" cy="1033607"/>
          </a:xfrm>
        </p:grpSpPr>
        <p:pic>
          <p:nvPicPr>
            <p:cNvPr id="11" name="Picture 10" descr="Kate Nordahl.bmp"/>
            <p:cNvPicPr>
              <a:picLocks noChangeAspect="1"/>
            </p:cNvPicPr>
            <p:nvPr/>
          </p:nvPicPr>
          <p:blipFill rotWithShape="1">
            <a:blip r:embed="rId4" cstate="print"/>
            <a:srcRect r="35535" b="72407"/>
            <a:stretch/>
          </p:blipFill>
          <p:spPr>
            <a:xfrm>
              <a:off x="6555855" y="5241294"/>
              <a:ext cx="1371906" cy="440422"/>
            </a:xfrm>
            <a:prstGeom prst="rect">
              <a:avLst/>
            </a:prstGeom>
          </p:spPr>
        </p:pic>
        <p:sp>
          <p:nvSpPr>
            <p:cNvPr id="9" name="Content Placeholder 3"/>
            <p:cNvSpPr txBox="1">
              <a:spLocks/>
            </p:cNvSpPr>
            <p:nvPr/>
          </p:nvSpPr>
          <p:spPr bwMode="auto">
            <a:xfrm>
              <a:off x="6595533" y="5690126"/>
              <a:ext cx="2255503" cy="584775"/>
            </a:xfrm>
            <a:prstGeom prst="rect">
              <a:avLst/>
            </a:prstGeom>
            <a:noFill/>
            <a:ln w="9525">
              <a:noFill/>
              <a:miter lim="800000"/>
              <a:headEnd/>
              <a:tailEnd/>
            </a:ln>
          </p:spPr>
          <p:txBody>
            <a:bodyPr vert="horz" wrap="square" lIns="91440" tIns="45720" rIns="91440" bIns="45720" numCol="1" spcCol="457200" anchor="t" anchorCtr="0" compatLnSpc="1">
              <a:prstTxWarp prst="textNoShape">
                <a:avLst/>
              </a:prstTxWarp>
              <a:spAutoFit/>
            </a:bodyPr>
            <a:lstStyle/>
            <a:p>
              <a:pPr eaLnBrk="0" hangingPunct="0">
                <a:spcBef>
                  <a:spcPts val="1200"/>
                </a:spcBef>
                <a:buClr>
                  <a:schemeClr val="tx2"/>
                </a:buClr>
              </a:pPr>
              <a:r>
                <a:rPr lang="en-US" sz="1000" dirty="0" smtClean="0">
                  <a:latin typeface="+mn-lt"/>
                </a:rPr>
                <a:t>Kate Nordahl, Director</a:t>
              </a:r>
              <a:r>
                <a:rPr lang="en-US" sz="1000" kern="0" dirty="0" smtClean="0">
                  <a:latin typeface="+mn-lt"/>
                  <a:cs typeface="+mn-cs"/>
                </a:rPr>
                <a:t/>
              </a:r>
              <a:br>
                <a:rPr lang="en-US" sz="1000" kern="0" dirty="0" smtClean="0">
                  <a:latin typeface="+mn-lt"/>
                  <a:cs typeface="+mn-cs"/>
                </a:rPr>
              </a:br>
              <a:r>
                <a:rPr lang="en-US" sz="1000" kern="0" dirty="0" smtClean="0">
                  <a:latin typeface="+mn-lt"/>
                  <a:cs typeface="+mn-cs"/>
                </a:rPr>
                <a:t>Massachusetts Medicaid Policy Institute	</a:t>
              </a:r>
              <a:r>
                <a:rPr lang="en-US" sz="1200" kern="0" dirty="0" smtClean="0">
                  <a:latin typeface="+mn-lt"/>
                  <a:cs typeface="+mn-cs"/>
                </a:rPr>
                <a:t>	</a:t>
              </a:r>
              <a:endParaRPr kumimoji="0" lang="en-US" sz="1200" b="0" u="none" strike="noStrike" kern="0" cap="none" spc="0" normalizeH="0" baseline="0" noProof="0" dirty="0">
                <a:ln>
                  <a:noFill/>
                </a:ln>
                <a:solidFill>
                  <a:schemeClr val="tx1"/>
                </a:solidFill>
                <a:effectLst/>
                <a:uLnTx/>
                <a:uFillTx/>
                <a:latin typeface="+mn-lt"/>
                <a:ea typeface="+mn-ea"/>
                <a:cs typeface="+mn-cs"/>
              </a:endParaRPr>
            </a:p>
          </p:txBody>
        </p:sp>
      </p:grpSp>
      <p:grpSp>
        <p:nvGrpSpPr>
          <p:cNvPr id="3" name="Group 2"/>
          <p:cNvGrpSpPr/>
          <p:nvPr/>
        </p:nvGrpSpPr>
        <p:grpSpPr>
          <a:xfrm>
            <a:off x="3343976" y="5322001"/>
            <a:ext cx="2912533" cy="1037344"/>
            <a:chOff x="3386667" y="5268733"/>
            <a:chExt cx="2912533" cy="1037344"/>
          </a:xfrm>
        </p:grpSpPr>
        <p:pic>
          <p:nvPicPr>
            <p:cNvPr id="13" name="Picture 12" descr="Kaitlyn Kenney Walsh Signature SMALL.jpg"/>
            <p:cNvPicPr>
              <a:picLocks noChangeAspect="1"/>
            </p:cNvPicPr>
            <p:nvPr/>
          </p:nvPicPr>
          <p:blipFill>
            <a:blip r:embed="rId5" cstate="print"/>
            <a:stretch>
              <a:fillRect/>
            </a:stretch>
          </p:blipFill>
          <p:spPr>
            <a:xfrm>
              <a:off x="3386667" y="5268733"/>
              <a:ext cx="2098964" cy="453044"/>
            </a:xfrm>
            <a:prstGeom prst="rect">
              <a:avLst/>
            </a:prstGeom>
          </p:spPr>
        </p:pic>
        <p:sp>
          <p:nvSpPr>
            <p:cNvPr id="12" name="Content Placeholder 3"/>
            <p:cNvSpPr txBox="1">
              <a:spLocks/>
            </p:cNvSpPr>
            <p:nvPr/>
          </p:nvSpPr>
          <p:spPr bwMode="auto">
            <a:xfrm>
              <a:off x="3386667" y="5693302"/>
              <a:ext cx="2912533" cy="612775"/>
            </a:xfrm>
            <a:prstGeom prst="rect">
              <a:avLst/>
            </a:prstGeom>
            <a:noFill/>
            <a:ln w="9525">
              <a:noFill/>
              <a:miter lim="800000"/>
              <a:headEnd/>
              <a:tailEnd/>
            </a:ln>
          </p:spPr>
          <p:txBody>
            <a:bodyPr vert="horz" wrap="none" lIns="91440" tIns="45720" rIns="91440" bIns="45720" numCol="1" spcCol="457200" anchor="t" anchorCtr="0" compatLnSpc="1">
              <a:prstTxWarp prst="textNoShape">
                <a:avLst/>
              </a:prstTxWarp>
            </a:bodyPr>
            <a:lstStyle/>
            <a:p>
              <a:pPr eaLnBrk="0" hangingPunct="0">
                <a:spcBef>
                  <a:spcPts val="1200"/>
                </a:spcBef>
                <a:buClr>
                  <a:schemeClr val="tx2"/>
                </a:buClr>
              </a:pPr>
              <a:r>
                <a:rPr lang="en-US" sz="1000" dirty="0" smtClean="0">
                  <a:latin typeface="+mn-lt"/>
                </a:rPr>
                <a:t>Kaitlyn Kenney Walsh, Director of Policy and Research</a:t>
              </a:r>
              <a:r>
                <a:rPr lang="en-US" sz="1000" kern="0" dirty="0" smtClean="0">
                  <a:latin typeface="+mn-lt"/>
                  <a:cs typeface="+mn-cs"/>
                </a:rPr>
                <a:t/>
              </a:r>
              <a:br>
                <a:rPr lang="en-US" sz="1000" kern="0" dirty="0" smtClean="0">
                  <a:latin typeface="+mn-lt"/>
                  <a:cs typeface="+mn-cs"/>
                </a:rPr>
              </a:br>
              <a:r>
                <a:rPr lang="en-US" sz="1000" kern="0" dirty="0" smtClean="0">
                  <a:latin typeface="+mn-lt"/>
                  <a:cs typeface="+mn-cs"/>
                </a:rPr>
                <a:t>Blue Cross Blue Shield of Massachusetts Foundation</a:t>
              </a:r>
              <a:r>
                <a:rPr lang="en-US" sz="1200" kern="0" dirty="0" smtClean="0">
                  <a:latin typeface="+mn-lt"/>
                  <a:cs typeface="+mn-cs"/>
                </a:rPr>
                <a:t>	</a:t>
              </a:r>
              <a:endParaRPr kumimoji="0" lang="en-US" sz="1200" b="0" u="none" strike="noStrike" kern="0" cap="none" spc="0" normalizeH="0" baseline="0" noProof="0" dirty="0">
                <a:ln>
                  <a:noFill/>
                </a:ln>
                <a:solidFill>
                  <a:schemeClr val="tx1"/>
                </a:solidFill>
                <a:effectLst/>
                <a:uLnTx/>
                <a:uFillTx/>
                <a:latin typeface="+mn-lt"/>
                <a:ea typeface="+mn-ea"/>
                <a:cs typeface="+mn-cs"/>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flipH="1">
            <a:off x="771525" y="2068513"/>
            <a:ext cx="1790700" cy="367506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1074" name="Rectangle 4"/>
          <p:cNvSpPr>
            <a:spLocks noGrp="1" noChangeArrowheads="1"/>
          </p:cNvSpPr>
          <p:nvPr>
            <p:ph type="title"/>
          </p:nvPr>
        </p:nvSpPr>
        <p:spPr/>
        <p:txBody>
          <a:bodyPr/>
          <a:lstStyle/>
          <a:p>
            <a:pPr eaLnBrk="1" hangingPunct="1"/>
            <a:r>
              <a:rPr lang="en-US" dirty="0" smtClean="0"/>
              <a:t>EMPLOYEE TAKE-UP OF EMPLOYER-SPONSORED</a:t>
            </a:r>
            <a:br>
              <a:rPr lang="en-US" dirty="0" smtClean="0"/>
            </a:br>
            <a:r>
              <a:rPr lang="en-US" dirty="0" smtClean="0"/>
              <a:t>INSURANCE HAS REMAINED STRONG</a:t>
            </a:r>
            <a:r>
              <a:rPr lang="en-US" dirty="0" smtClean="0">
                <a:solidFill>
                  <a:srgbClr val="1C1C1C"/>
                </a:solidFill>
              </a:rPr>
              <a:t> OVERALL</a:t>
            </a:r>
            <a:endParaRPr lang="en-US" dirty="0" smtClean="0"/>
          </a:p>
        </p:txBody>
      </p:sp>
      <p:sp>
        <p:nvSpPr>
          <p:cNvPr id="16398" name="Slide Number Placeholder 15"/>
          <p:cNvSpPr>
            <a:spLocks noGrp="1"/>
          </p:cNvSpPr>
          <p:nvPr>
            <p:ph type="sldNum" sz="quarter" idx="10"/>
          </p:nvPr>
        </p:nvSpPr>
        <p:spPr/>
        <p:txBody>
          <a:bodyPr/>
          <a:lstStyle/>
          <a:p>
            <a:pPr>
              <a:defRPr/>
            </a:pPr>
            <a:fld id="{B1FB451E-9367-43C2-AA65-220A1DF9F2A2}" type="slidenum">
              <a:rPr lang="en-US"/>
              <a:pPr>
                <a:defRPr/>
              </a:pPr>
              <a:t>19</a:t>
            </a:fld>
            <a:endParaRPr lang="en-US"/>
          </a:p>
        </p:txBody>
      </p:sp>
      <p:sp>
        <p:nvSpPr>
          <p:cNvPr id="131077" name="Rectangle 8"/>
          <p:cNvSpPr>
            <a:spLocks noChangeArrowheads="1"/>
          </p:cNvSpPr>
          <p:nvPr/>
        </p:nvSpPr>
        <p:spPr bwMode="auto">
          <a:xfrm>
            <a:off x="455613" y="1785938"/>
            <a:ext cx="2955925" cy="246062"/>
          </a:xfrm>
          <a:prstGeom prst="rect">
            <a:avLst/>
          </a:prstGeom>
          <a:noFill/>
          <a:ln w="9525">
            <a:noFill/>
            <a:miter lim="800000"/>
            <a:headEnd/>
            <a:tailEnd/>
          </a:ln>
        </p:spPr>
        <p:txBody>
          <a:bodyPr wrap="none" lIns="0" rIns="0">
            <a:spAutoFit/>
          </a:bodyPr>
          <a:lstStyle/>
          <a:p>
            <a:r>
              <a:rPr lang="en-US" sz="1000" b="1">
                <a:solidFill>
                  <a:srgbClr val="1C1C1C"/>
                </a:solidFill>
              </a:rPr>
              <a:t>PERCENT TAKE-UP OF EMPLOYER OFFER OF INSURANCE</a:t>
            </a:r>
          </a:p>
        </p:txBody>
      </p:sp>
      <p:cxnSp>
        <p:nvCxnSpPr>
          <p:cNvPr id="26" name="Straight Connector 25"/>
          <p:cNvCxnSpPr/>
          <p:nvPr/>
        </p:nvCxnSpPr>
        <p:spPr>
          <a:xfrm rot="5400000">
            <a:off x="798513" y="3906838"/>
            <a:ext cx="3676650" cy="0"/>
          </a:xfrm>
          <a:prstGeom prst="line">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31083" name="TextBox 6"/>
          <p:cNvSpPr txBox="1">
            <a:spLocks noChangeArrowheads="1"/>
          </p:cNvSpPr>
          <p:nvPr/>
        </p:nvSpPr>
        <p:spPr bwMode="auto">
          <a:xfrm>
            <a:off x="455613" y="5915323"/>
            <a:ext cx="8345487" cy="461665"/>
          </a:xfrm>
          <a:prstGeom prst="rect">
            <a:avLst/>
          </a:prstGeom>
          <a:noFill/>
          <a:ln w="9525">
            <a:noFill/>
            <a:miter lim="800000"/>
            <a:headEnd/>
            <a:tailEnd/>
          </a:ln>
        </p:spPr>
        <p:txBody>
          <a:bodyPr lIns="0" rIns="0" anchor="b">
            <a:spAutoFit/>
          </a:bodyPr>
          <a:lstStyle/>
          <a:p>
            <a:pPr>
              <a:spcBef>
                <a:spcPts val="200"/>
              </a:spcBef>
            </a:pPr>
            <a:r>
              <a:rPr lang="en-US" sz="600" dirty="0">
                <a:solidFill>
                  <a:srgbClr val="1C1C1C"/>
                </a:solidFill>
              </a:rPr>
              <a:t>NOTE:</a:t>
            </a:r>
            <a:r>
              <a:rPr lang="en-US" sz="800" dirty="0">
                <a:solidFill>
                  <a:srgbClr val="1C1C1C"/>
                </a:solidFill>
              </a:rPr>
              <a:t> </a:t>
            </a:r>
            <a:r>
              <a:rPr lang="en-US" sz="800" dirty="0"/>
              <a:t>In 2007, “small firms” referred to firm size of 2 to 9 employees  </a:t>
            </a:r>
            <a:r>
              <a:rPr lang="en-US" sz="800" dirty="0" smtClean="0"/>
              <a:t>but in 2011, </a:t>
            </a:r>
            <a:r>
              <a:rPr lang="en-US" sz="800" dirty="0"/>
              <a:t>this category referred to firm size of 3 to 10 employees.</a:t>
            </a:r>
            <a:endParaRPr lang="en-US" sz="800" dirty="0">
              <a:solidFill>
                <a:srgbClr val="1C1C1C"/>
              </a:solidFill>
            </a:endParaRPr>
          </a:p>
          <a:p>
            <a:r>
              <a:rPr lang="en-US" sz="600" dirty="0">
                <a:solidFill>
                  <a:srgbClr val="1C1C1C"/>
                </a:solidFill>
              </a:rPr>
              <a:t>SOURCE</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a:t>Massachusetts Division of Health Care Finance and Policy, </a:t>
            </a:r>
            <a:r>
              <a:rPr lang="en-US" sz="800" i="1" dirty="0"/>
              <a:t>Massachusetts Employer Survey</a:t>
            </a:r>
            <a:r>
              <a:rPr lang="en-US" sz="800" dirty="0" smtClean="0"/>
              <a:t>, July 2011; data provided to the Foundation </a:t>
            </a:r>
          </a:p>
          <a:p>
            <a:r>
              <a:rPr lang="en-US" sz="800" dirty="0" smtClean="0"/>
              <a:t>by the Center for Health Information and Analysis.</a:t>
            </a:r>
          </a:p>
        </p:txBody>
      </p:sp>
      <p:graphicFrame>
        <p:nvGraphicFramePr>
          <p:cNvPr id="25" name="Chart 10"/>
          <p:cNvGraphicFramePr>
            <a:graphicFrameLocks/>
          </p:cNvGraphicFramePr>
          <p:nvPr/>
        </p:nvGraphicFramePr>
        <p:xfrm>
          <a:off x="457200" y="2068513"/>
          <a:ext cx="8229600" cy="3328988"/>
        </p:xfrm>
        <a:graphic>
          <a:graphicData uri="http://schemas.openxmlformats.org/drawingml/2006/chart">
            <c:chart xmlns:c="http://schemas.openxmlformats.org/drawingml/2006/chart" xmlns:r="http://schemas.openxmlformats.org/officeDocument/2006/relationships" r:id="rId3"/>
          </a:graphicData>
        </a:graphic>
      </p:graphicFrame>
      <p:grpSp>
        <p:nvGrpSpPr>
          <p:cNvPr id="131078" name="Group 38"/>
          <p:cNvGrpSpPr>
            <a:grpSpLocks/>
          </p:cNvGrpSpPr>
          <p:nvPr/>
        </p:nvGrpSpPr>
        <p:grpSpPr bwMode="auto">
          <a:xfrm>
            <a:off x="928688" y="5087938"/>
            <a:ext cx="1452020" cy="527050"/>
            <a:chOff x="929004" y="4700588"/>
            <a:chExt cx="1452247" cy="526852"/>
          </a:xfrm>
        </p:grpSpPr>
        <p:sp>
          <p:nvSpPr>
            <p:cNvPr id="131093" name="TextBox 34"/>
            <p:cNvSpPr txBox="1">
              <a:spLocks noChangeArrowheads="1"/>
            </p:cNvSpPr>
            <p:nvPr/>
          </p:nvSpPr>
          <p:spPr bwMode="auto">
            <a:xfrm>
              <a:off x="929004" y="4700588"/>
              <a:ext cx="685800" cy="276999"/>
            </a:xfrm>
            <a:prstGeom prst="rect">
              <a:avLst/>
            </a:prstGeom>
            <a:noFill/>
            <a:ln w="9525">
              <a:noFill/>
              <a:miter lim="800000"/>
              <a:headEnd/>
              <a:tailEnd/>
            </a:ln>
          </p:spPr>
          <p:txBody>
            <a:bodyPr>
              <a:spAutoFit/>
            </a:bodyPr>
            <a:lstStyle/>
            <a:p>
              <a:pPr algn="ctr"/>
              <a:r>
                <a:rPr lang="en-US" sz="1200"/>
                <a:t>2007</a:t>
              </a:r>
            </a:p>
          </p:txBody>
        </p:sp>
        <p:sp>
          <p:nvSpPr>
            <p:cNvPr id="131094" name="TextBox 35"/>
            <p:cNvSpPr txBox="1">
              <a:spLocks noChangeArrowheads="1"/>
            </p:cNvSpPr>
            <p:nvPr/>
          </p:nvSpPr>
          <p:spPr bwMode="auto">
            <a:xfrm>
              <a:off x="1802127" y="4700588"/>
              <a:ext cx="498934" cy="276895"/>
            </a:xfrm>
            <a:prstGeom prst="rect">
              <a:avLst/>
            </a:prstGeom>
            <a:noFill/>
            <a:ln w="9525">
              <a:noFill/>
              <a:miter lim="800000"/>
              <a:headEnd/>
              <a:tailEnd/>
            </a:ln>
          </p:spPr>
          <p:txBody>
            <a:bodyPr wrap="none">
              <a:spAutoFit/>
            </a:bodyPr>
            <a:lstStyle/>
            <a:p>
              <a:pPr algn="ctr"/>
              <a:r>
                <a:rPr lang="en-US" sz="1200" dirty="0" smtClean="0"/>
                <a:t>2011</a:t>
              </a:r>
              <a:endParaRPr lang="en-US" sz="1200" dirty="0"/>
            </a:p>
          </p:txBody>
        </p:sp>
        <p:sp>
          <p:nvSpPr>
            <p:cNvPr id="131095" name="TextBox 36"/>
            <p:cNvSpPr txBox="1">
              <a:spLocks noChangeArrowheads="1"/>
            </p:cNvSpPr>
            <p:nvPr/>
          </p:nvSpPr>
          <p:spPr bwMode="auto">
            <a:xfrm>
              <a:off x="952501" y="4919663"/>
              <a:ext cx="1428750" cy="307777"/>
            </a:xfrm>
            <a:prstGeom prst="rect">
              <a:avLst/>
            </a:prstGeom>
            <a:noFill/>
            <a:ln w="9525">
              <a:noFill/>
              <a:miter lim="800000"/>
              <a:headEnd/>
              <a:tailEnd/>
            </a:ln>
          </p:spPr>
          <p:txBody>
            <a:bodyPr>
              <a:spAutoFit/>
            </a:bodyPr>
            <a:lstStyle/>
            <a:p>
              <a:pPr algn="ctr"/>
              <a:r>
                <a:rPr lang="en-US" sz="1400" b="1"/>
                <a:t>All Firms</a:t>
              </a:r>
            </a:p>
          </p:txBody>
        </p:sp>
      </p:grpSp>
      <p:grpSp>
        <p:nvGrpSpPr>
          <p:cNvPr id="131079" name="Group 39"/>
          <p:cNvGrpSpPr>
            <a:grpSpLocks/>
          </p:cNvGrpSpPr>
          <p:nvPr/>
        </p:nvGrpSpPr>
        <p:grpSpPr bwMode="auto">
          <a:xfrm>
            <a:off x="2889250" y="5087938"/>
            <a:ext cx="1452021" cy="742950"/>
            <a:chOff x="929004" y="4700588"/>
            <a:chExt cx="1452247" cy="742295"/>
          </a:xfrm>
        </p:grpSpPr>
        <p:sp>
          <p:nvSpPr>
            <p:cNvPr id="131090" name="TextBox 40"/>
            <p:cNvSpPr txBox="1">
              <a:spLocks noChangeArrowheads="1"/>
            </p:cNvSpPr>
            <p:nvPr/>
          </p:nvSpPr>
          <p:spPr bwMode="auto">
            <a:xfrm>
              <a:off x="929004" y="4700588"/>
              <a:ext cx="685800" cy="276999"/>
            </a:xfrm>
            <a:prstGeom prst="rect">
              <a:avLst/>
            </a:prstGeom>
            <a:noFill/>
            <a:ln w="9525">
              <a:noFill/>
              <a:miter lim="800000"/>
              <a:headEnd/>
              <a:tailEnd/>
            </a:ln>
          </p:spPr>
          <p:txBody>
            <a:bodyPr>
              <a:spAutoFit/>
            </a:bodyPr>
            <a:lstStyle/>
            <a:p>
              <a:pPr algn="ctr"/>
              <a:r>
                <a:rPr lang="en-US" sz="1200"/>
                <a:t>2007</a:t>
              </a:r>
            </a:p>
          </p:txBody>
        </p:sp>
        <p:sp>
          <p:nvSpPr>
            <p:cNvPr id="131091" name="TextBox 41"/>
            <p:cNvSpPr txBox="1">
              <a:spLocks noChangeArrowheads="1"/>
            </p:cNvSpPr>
            <p:nvPr/>
          </p:nvSpPr>
          <p:spPr bwMode="auto">
            <a:xfrm>
              <a:off x="1802128" y="4700588"/>
              <a:ext cx="498934" cy="276755"/>
            </a:xfrm>
            <a:prstGeom prst="rect">
              <a:avLst/>
            </a:prstGeom>
            <a:noFill/>
            <a:ln w="9525">
              <a:noFill/>
              <a:miter lim="800000"/>
              <a:headEnd/>
              <a:tailEnd/>
            </a:ln>
          </p:spPr>
          <p:txBody>
            <a:bodyPr wrap="none">
              <a:spAutoFit/>
            </a:bodyPr>
            <a:lstStyle/>
            <a:p>
              <a:pPr algn="ctr"/>
              <a:r>
                <a:rPr lang="en-US" sz="1200" dirty="0" smtClean="0"/>
                <a:t>2011</a:t>
              </a:r>
              <a:endParaRPr lang="en-US" sz="1200" dirty="0"/>
            </a:p>
          </p:txBody>
        </p:sp>
        <p:sp>
          <p:nvSpPr>
            <p:cNvPr id="131092" name="TextBox 42"/>
            <p:cNvSpPr txBox="1">
              <a:spLocks noChangeArrowheads="1"/>
            </p:cNvSpPr>
            <p:nvPr/>
          </p:nvSpPr>
          <p:spPr bwMode="auto">
            <a:xfrm>
              <a:off x="952501" y="4919663"/>
              <a:ext cx="1428750" cy="523220"/>
            </a:xfrm>
            <a:prstGeom prst="rect">
              <a:avLst/>
            </a:prstGeom>
            <a:noFill/>
            <a:ln w="9525">
              <a:noFill/>
              <a:miter lim="800000"/>
              <a:headEnd/>
              <a:tailEnd/>
            </a:ln>
          </p:spPr>
          <p:txBody>
            <a:bodyPr>
              <a:spAutoFit/>
            </a:bodyPr>
            <a:lstStyle/>
            <a:p>
              <a:pPr algn="ctr"/>
              <a:r>
                <a:rPr lang="en-US" sz="1400" b="1"/>
                <a:t>Small Firms</a:t>
              </a:r>
              <a:br>
                <a:rPr lang="en-US" sz="1400" b="1"/>
              </a:br>
              <a:endParaRPr lang="en-US" sz="1400" b="1"/>
            </a:p>
          </p:txBody>
        </p:sp>
      </p:grpSp>
      <p:grpSp>
        <p:nvGrpSpPr>
          <p:cNvPr id="131080" name="Group 43"/>
          <p:cNvGrpSpPr>
            <a:grpSpLocks/>
          </p:cNvGrpSpPr>
          <p:nvPr/>
        </p:nvGrpSpPr>
        <p:grpSpPr bwMode="auto">
          <a:xfrm>
            <a:off x="4849813" y="5087938"/>
            <a:ext cx="1452020" cy="742950"/>
            <a:chOff x="929004" y="4700588"/>
            <a:chExt cx="1452247" cy="742295"/>
          </a:xfrm>
        </p:grpSpPr>
        <p:sp>
          <p:nvSpPr>
            <p:cNvPr id="131087" name="TextBox 44"/>
            <p:cNvSpPr txBox="1">
              <a:spLocks noChangeArrowheads="1"/>
            </p:cNvSpPr>
            <p:nvPr/>
          </p:nvSpPr>
          <p:spPr bwMode="auto">
            <a:xfrm>
              <a:off x="929004" y="4700588"/>
              <a:ext cx="685800" cy="276999"/>
            </a:xfrm>
            <a:prstGeom prst="rect">
              <a:avLst/>
            </a:prstGeom>
            <a:noFill/>
            <a:ln w="9525">
              <a:noFill/>
              <a:miter lim="800000"/>
              <a:headEnd/>
              <a:tailEnd/>
            </a:ln>
          </p:spPr>
          <p:txBody>
            <a:bodyPr>
              <a:spAutoFit/>
            </a:bodyPr>
            <a:lstStyle/>
            <a:p>
              <a:pPr algn="ctr"/>
              <a:r>
                <a:rPr lang="en-US" sz="1200"/>
                <a:t>2007</a:t>
              </a:r>
            </a:p>
          </p:txBody>
        </p:sp>
        <p:sp>
          <p:nvSpPr>
            <p:cNvPr id="131088" name="TextBox 45"/>
            <p:cNvSpPr txBox="1">
              <a:spLocks noChangeArrowheads="1"/>
            </p:cNvSpPr>
            <p:nvPr/>
          </p:nvSpPr>
          <p:spPr bwMode="auto">
            <a:xfrm>
              <a:off x="1802127" y="4700588"/>
              <a:ext cx="498934" cy="276755"/>
            </a:xfrm>
            <a:prstGeom prst="rect">
              <a:avLst/>
            </a:prstGeom>
            <a:noFill/>
            <a:ln w="9525">
              <a:noFill/>
              <a:miter lim="800000"/>
              <a:headEnd/>
              <a:tailEnd/>
            </a:ln>
          </p:spPr>
          <p:txBody>
            <a:bodyPr wrap="none">
              <a:spAutoFit/>
            </a:bodyPr>
            <a:lstStyle/>
            <a:p>
              <a:pPr algn="ctr"/>
              <a:r>
                <a:rPr lang="en-US" sz="1200" dirty="0" smtClean="0"/>
                <a:t>2011</a:t>
              </a:r>
              <a:endParaRPr lang="en-US" sz="1200" dirty="0"/>
            </a:p>
          </p:txBody>
        </p:sp>
        <p:sp>
          <p:nvSpPr>
            <p:cNvPr id="131089" name="TextBox 46"/>
            <p:cNvSpPr txBox="1">
              <a:spLocks noChangeArrowheads="1"/>
            </p:cNvSpPr>
            <p:nvPr/>
          </p:nvSpPr>
          <p:spPr bwMode="auto">
            <a:xfrm>
              <a:off x="952501" y="4919663"/>
              <a:ext cx="1428750" cy="523220"/>
            </a:xfrm>
            <a:prstGeom prst="rect">
              <a:avLst/>
            </a:prstGeom>
            <a:noFill/>
            <a:ln w="9525">
              <a:noFill/>
              <a:miter lim="800000"/>
              <a:headEnd/>
              <a:tailEnd/>
            </a:ln>
          </p:spPr>
          <p:txBody>
            <a:bodyPr>
              <a:spAutoFit/>
            </a:bodyPr>
            <a:lstStyle/>
            <a:p>
              <a:pPr algn="ctr"/>
              <a:r>
                <a:rPr lang="en-US" sz="1400" b="1" dirty="0"/>
                <a:t>Firms</a:t>
              </a:r>
              <a:br>
                <a:rPr lang="en-US" sz="1400" b="1" dirty="0"/>
              </a:br>
              <a:r>
                <a:rPr lang="en-US" sz="1400" b="1" dirty="0" smtClean="0"/>
                <a:t>11–50</a:t>
              </a:r>
              <a:endParaRPr lang="en-US" sz="1400" b="1" dirty="0"/>
            </a:p>
          </p:txBody>
        </p:sp>
      </p:grpSp>
      <p:grpSp>
        <p:nvGrpSpPr>
          <p:cNvPr id="131081" name="Group 47"/>
          <p:cNvGrpSpPr>
            <a:grpSpLocks/>
          </p:cNvGrpSpPr>
          <p:nvPr/>
        </p:nvGrpSpPr>
        <p:grpSpPr bwMode="auto">
          <a:xfrm>
            <a:off x="6810375" y="5087938"/>
            <a:ext cx="1452021" cy="742950"/>
            <a:chOff x="929004" y="4700588"/>
            <a:chExt cx="1452247" cy="742295"/>
          </a:xfrm>
        </p:grpSpPr>
        <p:sp>
          <p:nvSpPr>
            <p:cNvPr id="131084" name="TextBox 48"/>
            <p:cNvSpPr txBox="1">
              <a:spLocks noChangeArrowheads="1"/>
            </p:cNvSpPr>
            <p:nvPr/>
          </p:nvSpPr>
          <p:spPr bwMode="auto">
            <a:xfrm>
              <a:off x="929004" y="4700588"/>
              <a:ext cx="685800" cy="276999"/>
            </a:xfrm>
            <a:prstGeom prst="rect">
              <a:avLst/>
            </a:prstGeom>
            <a:noFill/>
            <a:ln w="9525">
              <a:noFill/>
              <a:miter lim="800000"/>
              <a:headEnd/>
              <a:tailEnd/>
            </a:ln>
          </p:spPr>
          <p:txBody>
            <a:bodyPr>
              <a:spAutoFit/>
            </a:bodyPr>
            <a:lstStyle/>
            <a:p>
              <a:pPr algn="ctr"/>
              <a:r>
                <a:rPr lang="en-US" sz="1200"/>
                <a:t>2007</a:t>
              </a:r>
            </a:p>
          </p:txBody>
        </p:sp>
        <p:sp>
          <p:nvSpPr>
            <p:cNvPr id="131085" name="TextBox 49"/>
            <p:cNvSpPr txBox="1">
              <a:spLocks noChangeArrowheads="1"/>
            </p:cNvSpPr>
            <p:nvPr/>
          </p:nvSpPr>
          <p:spPr bwMode="auto">
            <a:xfrm>
              <a:off x="1802128" y="4700588"/>
              <a:ext cx="498934" cy="276755"/>
            </a:xfrm>
            <a:prstGeom prst="rect">
              <a:avLst/>
            </a:prstGeom>
            <a:noFill/>
            <a:ln w="9525">
              <a:noFill/>
              <a:miter lim="800000"/>
              <a:headEnd/>
              <a:tailEnd/>
            </a:ln>
          </p:spPr>
          <p:txBody>
            <a:bodyPr wrap="none">
              <a:spAutoFit/>
            </a:bodyPr>
            <a:lstStyle/>
            <a:p>
              <a:pPr algn="ctr"/>
              <a:r>
                <a:rPr lang="en-US" sz="1200" dirty="0" smtClean="0"/>
                <a:t>2011</a:t>
              </a:r>
              <a:endParaRPr lang="en-US" sz="1200" dirty="0"/>
            </a:p>
          </p:txBody>
        </p:sp>
        <p:sp>
          <p:nvSpPr>
            <p:cNvPr id="131086" name="TextBox 50"/>
            <p:cNvSpPr txBox="1">
              <a:spLocks noChangeArrowheads="1"/>
            </p:cNvSpPr>
            <p:nvPr/>
          </p:nvSpPr>
          <p:spPr bwMode="auto">
            <a:xfrm>
              <a:off x="952501" y="4919663"/>
              <a:ext cx="1428750" cy="523220"/>
            </a:xfrm>
            <a:prstGeom prst="rect">
              <a:avLst/>
            </a:prstGeom>
            <a:noFill/>
            <a:ln w="9525">
              <a:noFill/>
              <a:miter lim="800000"/>
              <a:headEnd/>
              <a:tailEnd/>
            </a:ln>
          </p:spPr>
          <p:txBody>
            <a:bodyPr>
              <a:spAutoFit/>
            </a:bodyPr>
            <a:lstStyle/>
            <a:p>
              <a:pPr algn="ctr"/>
              <a:r>
                <a:rPr lang="en-US" sz="1400" b="1"/>
                <a:t>Firms</a:t>
              </a:r>
              <a:br>
                <a:rPr lang="en-US" sz="1400" b="1"/>
              </a:br>
              <a:r>
                <a:rPr lang="en-US" sz="1400" b="1"/>
                <a:t>51+</a:t>
              </a: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8922" y="1989237"/>
            <a:ext cx="498855" cy="307777"/>
          </a:xfrm>
          <a:prstGeom prst="rect">
            <a:avLst/>
          </a:prstGeom>
        </p:spPr>
        <p:txBody>
          <a:bodyPr wrap="none">
            <a:spAutoFit/>
          </a:bodyPr>
          <a:lstStyle/>
          <a:p>
            <a:pPr algn="ctr">
              <a:defRPr sz="1400" b="1" i="0" u="none" strike="noStrike" kern="1200" baseline="0">
                <a:solidFill>
                  <a:srgbClr val="1C1C1C"/>
                </a:solidFill>
                <a:latin typeface="+mn-lt"/>
                <a:ea typeface="+mn-ea"/>
                <a:cs typeface="+mn-cs"/>
              </a:defRPr>
            </a:pPr>
            <a:r>
              <a:rPr lang="en-US" dirty="0"/>
              <a:t>95%</a:t>
            </a:r>
          </a:p>
        </p:txBody>
      </p:sp>
      <p:sp>
        <p:nvSpPr>
          <p:cNvPr id="24" name="Rectangle 23"/>
          <p:cNvSpPr/>
          <p:nvPr/>
        </p:nvSpPr>
        <p:spPr>
          <a:xfrm flipH="1">
            <a:off x="771525" y="2068513"/>
            <a:ext cx="1790700" cy="367506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31074" name="Rectangle 4"/>
          <p:cNvSpPr>
            <a:spLocks noGrp="1" noChangeArrowheads="1"/>
          </p:cNvSpPr>
          <p:nvPr>
            <p:ph type="title"/>
          </p:nvPr>
        </p:nvSpPr>
        <p:spPr/>
        <p:txBody>
          <a:bodyPr/>
          <a:lstStyle/>
          <a:p>
            <a:pPr eaLnBrk="1" hangingPunct="1"/>
            <a:r>
              <a:rPr lang="en-US" dirty="0"/>
              <a:t>THERE IS NO EVIDENCE OF PUBLIC COVERAGE </a:t>
            </a:r>
            <a:br>
              <a:rPr lang="en-US" dirty="0"/>
            </a:br>
            <a:r>
              <a:rPr lang="en-US" dirty="0"/>
              <a:t>“CROWDING OUT” EMPLOYER-SPONSORED INSURANCE </a:t>
            </a:r>
            <a:br>
              <a:rPr lang="en-US" dirty="0"/>
            </a:br>
            <a:r>
              <a:rPr lang="en-US" dirty="0"/>
              <a:t>AMONG WORKING-AGE ADULTS</a:t>
            </a:r>
            <a:r>
              <a:rPr lang="en-US" dirty="0">
                <a:solidFill>
                  <a:srgbClr val="1C1C1C"/>
                </a:solidFill>
              </a:rPr>
              <a:t> </a:t>
            </a:r>
            <a:endParaRPr lang="en-US" dirty="0" smtClean="0"/>
          </a:p>
        </p:txBody>
      </p:sp>
      <p:sp>
        <p:nvSpPr>
          <p:cNvPr id="16398" name="Slide Number Placeholder 15"/>
          <p:cNvSpPr>
            <a:spLocks noGrp="1"/>
          </p:cNvSpPr>
          <p:nvPr>
            <p:ph type="sldNum" sz="quarter" idx="10"/>
          </p:nvPr>
        </p:nvSpPr>
        <p:spPr/>
        <p:txBody>
          <a:bodyPr/>
          <a:lstStyle/>
          <a:p>
            <a:pPr>
              <a:defRPr/>
            </a:pPr>
            <a:fld id="{B1FB451E-9367-43C2-AA65-220A1DF9F2A2}" type="slidenum">
              <a:rPr lang="en-US">
                <a:solidFill>
                  <a:srgbClr val="969696">
                    <a:lumMod val="50000"/>
                  </a:srgbClr>
                </a:solidFill>
              </a:rPr>
              <a:pPr>
                <a:defRPr/>
              </a:pPr>
              <a:t>20</a:t>
            </a:fld>
            <a:endParaRPr lang="en-US">
              <a:solidFill>
                <a:srgbClr val="969696">
                  <a:lumMod val="50000"/>
                </a:srgbClr>
              </a:solidFill>
            </a:endParaRPr>
          </a:p>
        </p:txBody>
      </p:sp>
      <p:sp>
        <p:nvSpPr>
          <p:cNvPr id="131077" name="Rectangle 8"/>
          <p:cNvSpPr>
            <a:spLocks noChangeArrowheads="1"/>
          </p:cNvSpPr>
          <p:nvPr/>
        </p:nvSpPr>
        <p:spPr bwMode="auto">
          <a:xfrm>
            <a:off x="455613" y="1785938"/>
            <a:ext cx="4457952" cy="246221"/>
          </a:xfrm>
          <a:prstGeom prst="rect">
            <a:avLst/>
          </a:prstGeom>
          <a:noFill/>
          <a:ln w="9525">
            <a:noFill/>
            <a:miter lim="800000"/>
            <a:headEnd/>
            <a:tailEnd/>
          </a:ln>
        </p:spPr>
        <p:txBody>
          <a:bodyPr wrap="none" lIns="0" rIns="0">
            <a:spAutoFit/>
          </a:bodyPr>
          <a:lstStyle/>
          <a:p>
            <a:r>
              <a:rPr lang="en-US" sz="1000" b="1" dirty="0">
                <a:solidFill>
                  <a:srgbClr val="1C1C1C"/>
                </a:solidFill>
              </a:rPr>
              <a:t>SOURCE OF INSURANCE COVERAGE FOR NON-ELDERLY ADULTS IN MASSACHUSETTS</a:t>
            </a:r>
          </a:p>
        </p:txBody>
      </p:sp>
      <p:cxnSp>
        <p:nvCxnSpPr>
          <p:cNvPr id="26" name="Straight Connector 25"/>
          <p:cNvCxnSpPr/>
          <p:nvPr/>
        </p:nvCxnSpPr>
        <p:spPr>
          <a:xfrm>
            <a:off x="2636838" y="2068513"/>
            <a:ext cx="0" cy="3884612"/>
          </a:xfrm>
          <a:prstGeom prst="line">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5" name="Chart 10"/>
          <p:cNvGraphicFramePr>
            <a:graphicFrameLocks/>
          </p:cNvGraphicFramePr>
          <p:nvPr>
            <p:extLst>
              <p:ext uri="{D42A27DB-BD31-4B8C-83A1-F6EECF244321}">
                <p14:modId xmlns:p14="http://schemas.microsoft.com/office/powerpoint/2010/main" val="268104927"/>
              </p:ext>
            </p:extLst>
          </p:nvPr>
        </p:nvGraphicFramePr>
        <p:xfrm>
          <a:off x="457200" y="2068513"/>
          <a:ext cx="8229600" cy="3328988"/>
        </p:xfrm>
        <a:graphic>
          <a:graphicData uri="http://schemas.openxmlformats.org/drawingml/2006/chart">
            <c:chart xmlns:c="http://schemas.openxmlformats.org/drawingml/2006/chart" xmlns:r="http://schemas.openxmlformats.org/officeDocument/2006/relationships" r:id="rId3"/>
          </a:graphicData>
        </a:graphic>
      </p:graphicFrame>
      <p:sp>
        <p:nvSpPr>
          <p:cNvPr id="27" name="TextBox 6"/>
          <p:cNvSpPr txBox="1">
            <a:spLocks noChangeArrowheads="1"/>
          </p:cNvSpPr>
          <p:nvPr/>
        </p:nvSpPr>
        <p:spPr bwMode="auto">
          <a:xfrm>
            <a:off x="455613" y="6161088"/>
            <a:ext cx="8345487" cy="215900"/>
          </a:xfrm>
          <a:prstGeom prst="rect">
            <a:avLst/>
          </a:prstGeom>
          <a:noFill/>
          <a:ln w="9525">
            <a:noFill/>
            <a:miter lim="800000"/>
            <a:headEnd/>
            <a:tailEnd/>
          </a:ln>
        </p:spPr>
        <p:txBody>
          <a:bodyPr lIns="0" rIns="0" anchor="b">
            <a:spAutoFit/>
          </a:bodyPr>
          <a:lstStyle/>
          <a:p>
            <a:r>
              <a:rPr lang="en-US" sz="600" dirty="0">
                <a:solidFill>
                  <a:srgbClr val="1C1C1C"/>
                </a:solidFill>
              </a:rPr>
              <a:t>SOURCE</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a:t>Urban Institute, </a:t>
            </a:r>
            <a:r>
              <a:rPr lang="en-US" sz="800" i="1" dirty="0"/>
              <a:t>Massachusetts Health Reform Survey, </a:t>
            </a:r>
            <a:r>
              <a:rPr lang="en-US" sz="800" dirty="0" smtClean="0"/>
              <a:t>2014.</a:t>
            </a:r>
            <a:endParaRPr lang="en-US" sz="800" dirty="0"/>
          </a:p>
        </p:txBody>
      </p:sp>
      <p:grpSp>
        <p:nvGrpSpPr>
          <p:cNvPr id="28" name="Group 20"/>
          <p:cNvGrpSpPr>
            <a:grpSpLocks/>
          </p:cNvGrpSpPr>
          <p:nvPr/>
        </p:nvGrpSpPr>
        <p:grpSpPr bwMode="auto">
          <a:xfrm>
            <a:off x="938213" y="5078413"/>
            <a:ext cx="1433511" cy="708025"/>
            <a:chOff x="862328" y="4700588"/>
            <a:chExt cx="1433187" cy="707827"/>
          </a:xfrm>
        </p:grpSpPr>
        <p:sp>
          <p:nvSpPr>
            <p:cNvPr id="29" name="TextBox 23"/>
            <p:cNvSpPr txBox="1">
              <a:spLocks noChangeArrowheads="1"/>
            </p:cNvSpPr>
            <p:nvPr/>
          </p:nvSpPr>
          <p:spPr bwMode="auto">
            <a:xfrm>
              <a:off x="862328" y="4700588"/>
              <a:ext cx="661671" cy="461665"/>
            </a:xfrm>
            <a:prstGeom prst="rect">
              <a:avLst/>
            </a:prstGeom>
            <a:noFill/>
            <a:ln w="9525">
              <a:noFill/>
              <a:miter lim="800000"/>
              <a:headEnd/>
              <a:tailEnd/>
            </a:ln>
          </p:spPr>
          <p:txBody>
            <a:bodyPr>
              <a:spAutoFit/>
            </a:bodyPr>
            <a:lstStyle/>
            <a:p>
              <a:pPr algn="ctr"/>
              <a:r>
                <a:rPr lang="en-US" sz="1200" dirty="0"/>
                <a:t>Fall</a:t>
              </a:r>
              <a:br>
                <a:rPr lang="en-US" sz="1200" dirty="0"/>
              </a:br>
              <a:r>
                <a:rPr lang="en-US" sz="1200" dirty="0"/>
                <a:t>2006</a:t>
              </a:r>
            </a:p>
          </p:txBody>
        </p:sp>
        <p:sp>
          <p:nvSpPr>
            <p:cNvPr id="30" name="TextBox 18"/>
            <p:cNvSpPr txBox="1">
              <a:spLocks noChangeArrowheads="1"/>
            </p:cNvSpPr>
            <p:nvPr/>
          </p:nvSpPr>
          <p:spPr bwMode="auto">
            <a:xfrm>
              <a:off x="923915" y="5100638"/>
              <a:ext cx="1371600" cy="307777"/>
            </a:xfrm>
            <a:prstGeom prst="rect">
              <a:avLst/>
            </a:prstGeom>
            <a:noFill/>
            <a:ln w="9525">
              <a:noFill/>
              <a:miter lim="800000"/>
              <a:headEnd/>
              <a:tailEnd/>
            </a:ln>
          </p:spPr>
          <p:txBody>
            <a:bodyPr>
              <a:spAutoFit/>
            </a:bodyPr>
            <a:lstStyle/>
            <a:p>
              <a:pPr algn="ctr"/>
              <a:r>
                <a:rPr lang="en-US" sz="1400" b="1" dirty="0"/>
                <a:t>Any Insurance</a:t>
              </a:r>
            </a:p>
          </p:txBody>
        </p:sp>
        <p:sp>
          <p:nvSpPr>
            <p:cNvPr id="31" name="TextBox 24"/>
            <p:cNvSpPr txBox="1">
              <a:spLocks noChangeArrowheads="1"/>
            </p:cNvSpPr>
            <p:nvPr/>
          </p:nvSpPr>
          <p:spPr bwMode="auto">
            <a:xfrm>
              <a:off x="1666864" y="4700588"/>
              <a:ext cx="600084" cy="461665"/>
            </a:xfrm>
            <a:prstGeom prst="rect">
              <a:avLst/>
            </a:prstGeom>
            <a:noFill/>
            <a:ln w="9525">
              <a:noFill/>
              <a:miter lim="800000"/>
              <a:headEnd/>
              <a:tailEnd/>
            </a:ln>
          </p:spPr>
          <p:txBody>
            <a:bodyPr wrap="square">
              <a:spAutoFit/>
            </a:bodyPr>
            <a:lstStyle/>
            <a:p>
              <a:pPr algn="ctr"/>
              <a:r>
                <a:rPr lang="en-US" sz="1200" dirty="0"/>
                <a:t>Fall</a:t>
              </a:r>
              <a:br>
                <a:rPr lang="en-US" sz="1200" dirty="0"/>
              </a:br>
              <a:r>
                <a:rPr lang="en-US" sz="1200" dirty="0" smtClean="0"/>
                <a:t>2012</a:t>
              </a:r>
              <a:endParaRPr lang="en-US" sz="1200" dirty="0"/>
            </a:p>
          </p:txBody>
        </p:sp>
      </p:grpSp>
      <p:grpSp>
        <p:nvGrpSpPr>
          <p:cNvPr id="32" name="Group 21"/>
          <p:cNvGrpSpPr>
            <a:grpSpLocks/>
          </p:cNvGrpSpPr>
          <p:nvPr/>
        </p:nvGrpSpPr>
        <p:grpSpPr bwMode="auto">
          <a:xfrm>
            <a:off x="2728913" y="5078413"/>
            <a:ext cx="1776412" cy="923925"/>
            <a:chOff x="673738" y="4700588"/>
            <a:chExt cx="1776726" cy="923270"/>
          </a:xfrm>
        </p:grpSpPr>
        <p:sp>
          <p:nvSpPr>
            <p:cNvPr id="33" name="TextBox 22"/>
            <p:cNvSpPr txBox="1">
              <a:spLocks noChangeArrowheads="1"/>
            </p:cNvSpPr>
            <p:nvPr/>
          </p:nvSpPr>
          <p:spPr bwMode="auto">
            <a:xfrm>
              <a:off x="862328" y="4700588"/>
              <a:ext cx="661671" cy="461665"/>
            </a:xfrm>
            <a:prstGeom prst="rect">
              <a:avLst/>
            </a:prstGeom>
            <a:noFill/>
            <a:ln w="9525">
              <a:noFill/>
              <a:miter lim="800000"/>
              <a:headEnd/>
              <a:tailEnd/>
            </a:ln>
          </p:spPr>
          <p:txBody>
            <a:bodyPr>
              <a:spAutoFit/>
            </a:bodyPr>
            <a:lstStyle/>
            <a:p>
              <a:pPr algn="ctr"/>
              <a:r>
                <a:rPr lang="en-US" sz="1200"/>
                <a:t>Fall</a:t>
              </a:r>
              <a:br>
                <a:rPr lang="en-US" sz="1200"/>
              </a:br>
              <a:r>
                <a:rPr lang="en-US" sz="1200"/>
                <a:t>2006</a:t>
              </a:r>
            </a:p>
          </p:txBody>
        </p:sp>
        <p:sp>
          <p:nvSpPr>
            <p:cNvPr id="34" name="TextBox 26"/>
            <p:cNvSpPr txBox="1">
              <a:spLocks noChangeArrowheads="1"/>
            </p:cNvSpPr>
            <p:nvPr/>
          </p:nvSpPr>
          <p:spPr bwMode="auto">
            <a:xfrm>
              <a:off x="1609726" y="4700588"/>
              <a:ext cx="638174" cy="461665"/>
            </a:xfrm>
            <a:prstGeom prst="rect">
              <a:avLst/>
            </a:prstGeom>
            <a:noFill/>
            <a:ln w="9525">
              <a:noFill/>
              <a:miter lim="800000"/>
              <a:headEnd/>
              <a:tailEnd/>
            </a:ln>
          </p:spPr>
          <p:txBody>
            <a:bodyPr>
              <a:spAutoFit/>
            </a:bodyPr>
            <a:lstStyle/>
            <a:p>
              <a:pPr algn="ctr"/>
              <a:r>
                <a:rPr lang="en-US" sz="1200" dirty="0">
                  <a:latin typeface="+mn-lt"/>
                </a:rPr>
                <a:t>Fall</a:t>
              </a:r>
              <a:br>
                <a:rPr lang="en-US" sz="1200" dirty="0">
                  <a:latin typeface="+mn-lt"/>
                </a:rPr>
              </a:br>
              <a:r>
                <a:rPr lang="en-US" sz="1200" dirty="0" smtClean="0">
                  <a:latin typeface="+mn-lt"/>
                </a:rPr>
                <a:t>2012</a:t>
              </a:r>
              <a:endParaRPr lang="en-US" sz="1200" dirty="0">
                <a:latin typeface="+mn-lt"/>
              </a:endParaRPr>
            </a:p>
          </p:txBody>
        </p:sp>
        <p:sp>
          <p:nvSpPr>
            <p:cNvPr id="35" name="TextBox 27"/>
            <p:cNvSpPr txBox="1">
              <a:spLocks noChangeArrowheads="1"/>
            </p:cNvSpPr>
            <p:nvPr/>
          </p:nvSpPr>
          <p:spPr bwMode="auto">
            <a:xfrm>
              <a:off x="673738" y="5100638"/>
              <a:ext cx="1776726" cy="523220"/>
            </a:xfrm>
            <a:prstGeom prst="rect">
              <a:avLst/>
            </a:prstGeom>
            <a:noFill/>
            <a:ln w="9525">
              <a:noFill/>
              <a:miter lim="800000"/>
              <a:headEnd/>
              <a:tailEnd/>
            </a:ln>
          </p:spPr>
          <p:txBody>
            <a:bodyPr>
              <a:spAutoFit/>
            </a:bodyPr>
            <a:lstStyle/>
            <a:p>
              <a:pPr algn="ctr"/>
              <a:r>
                <a:rPr lang="en-US" sz="1400" b="1" dirty="0"/>
                <a:t>Employer-Sponsored </a:t>
              </a:r>
              <a:r>
                <a:rPr lang="en-US" sz="1400" b="1" dirty="0" smtClean="0"/>
                <a:t>Insurance</a:t>
              </a:r>
              <a:endParaRPr lang="en-US" sz="1400" b="1" dirty="0"/>
            </a:p>
          </p:txBody>
        </p:sp>
      </p:grpSp>
      <p:grpSp>
        <p:nvGrpSpPr>
          <p:cNvPr id="36" name="Group 28"/>
          <p:cNvGrpSpPr>
            <a:grpSpLocks/>
          </p:cNvGrpSpPr>
          <p:nvPr/>
        </p:nvGrpSpPr>
        <p:grpSpPr bwMode="auto">
          <a:xfrm>
            <a:off x="4886325" y="5078413"/>
            <a:ext cx="1385888" cy="923925"/>
            <a:chOff x="862328" y="4700588"/>
            <a:chExt cx="1385573" cy="923270"/>
          </a:xfrm>
        </p:grpSpPr>
        <p:sp>
          <p:nvSpPr>
            <p:cNvPr id="37" name="TextBox 30"/>
            <p:cNvSpPr txBox="1">
              <a:spLocks noChangeArrowheads="1"/>
            </p:cNvSpPr>
            <p:nvPr/>
          </p:nvSpPr>
          <p:spPr bwMode="auto">
            <a:xfrm>
              <a:off x="862328" y="4700588"/>
              <a:ext cx="661671" cy="461665"/>
            </a:xfrm>
            <a:prstGeom prst="rect">
              <a:avLst/>
            </a:prstGeom>
            <a:noFill/>
            <a:ln w="9525">
              <a:noFill/>
              <a:miter lim="800000"/>
              <a:headEnd/>
              <a:tailEnd/>
            </a:ln>
          </p:spPr>
          <p:txBody>
            <a:bodyPr>
              <a:spAutoFit/>
            </a:bodyPr>
            <a:lstStyle/>
            <a:p>
              <a:pPr algn="ctr"/>
              <a:r>
                <a:rPr lang="en-US" sz="1200" dirty="0"/>
                <a:t>Fall</a:t>
              </a:r>
              <a:br>
                <a:rPr lang="en-US" sz="1200" dirty="0"/>
              </a:br>
              <a:r>
                <a:rPr lang="en-US" sz="1200" dirty="0"/>
                <a:t>2006</a:t>
              </a:r>
            </a:p>
          </p:txBody>
        </p:sp>
        <p:sp>
          <p:nvSpPr>
            <p:cNvPr id="38" name="TextBox 31"/>
            <p:cNvSpPr txBox="1">
              <a:spLocks noChangeArrowheads="1"/>
            </p:cNvSpPr>
            <p:nvPr/>
          </p:nvSpPr>
          <p:spPr bwMode="auto">
            <a:xfrm>
              <a:off x="1609726" y="4700588"/>
              <a:ext cx="638174" cy="461338"/>
            </a:xfrm>
            <a:prstGeom prst="rect">
              <a:avLst/>
            </a:prstGeom>
            <a:noFill/>
            <a:ln w="9525">
              <a:noFill/>
              <a:miter lim="800000"/>
              <a:headEnd/>
              <a:tailEnd/>
            </a:ln>
          </p:spPr>
          <p:txBody>
            <a:bodyPr>
              <a:spAutoFit/>
            </a:bodyPr>
            <a:lstStyle/>
            <a:p>
              <a:pPr algn="ctr"/>
              <a:r>
                <a:rPr lang="en-US" sz="1200" dirty="0"/>
                <a:t>Fall</a:t>
              </a:r>
              <a:br>
                <a:rPr lang="en-US" sz="1200" dirty="0"/>
              </a:br>
              <a:r>
                <a:rPr lang="en-US" sz="1200" dirty="0" smtClean="0"/>
                <a:t>2012</a:t>
              </a:r>
              <a:endParaRPr lang="en-US" sz="1200" dirty="0"/>
            </a:p>
          </p:txBody>
        </p:sp>
        <p:sp>
          <p:nvSpPr>
            <p:cNvPr id="39" name="TextBox 32"/>
            <p:cNvSpPr txBox="1">
              <a:spLocks noChangeArrowheads="1"/>
            </p:cNvSpPr>
            <p:nvPr/>
          </p:nvSpPr>
          <p:spPr bwMode="auto">
            <a:xfrm>
              <a:off x="876301" y="5100638"/>
              <a:ext cx="1371600" cy="523220"/>
            </a:xfrm>
            <a:prstGeom prst="rect">
              <a:avLst/>
            </a:prstGeom>
            <a:noFill/>
            <a:ln w="9525">
              <a:noFill/>
              <a:miter lim="800000"/>
              <a:headEnd/>
              <a:tailEnd/>
            </a:ln>
          </p:spPr>
          <p:txBody>
            <a:bodyPr>
              <a:spAutoFit/>
            </a:bodyPr>
            <a:lstStyle/>
            <a:p>
              <a:pPr algn="ctr"/>
              <a:r>
                <a:rPr lang="en-US" sz="1400" b="1" dirty="0"/>
                <a:t>Public and Other Coverage</a:t>
              </a:r>
            </a:p>
          </p:txBody>
        </p:sp>
      </p:grpSp>
      <p:sp>
        <p:nvSpPr>
          <p:cNvPr id="3" name="Rectangle 2"/>
          <p:cNvSpPr/>
          <p:nvPr/>
        </p:nvSpPr>
        <p:spPr>
          <a:xfrm>
            <a:off x="1798447" y="1989237"/>
            <a:ext cx="498855" cy="307777"/>
          </a:xfrm>
          <a:prstGeom prst="rect">
            <a:avLst/>
          </a:prstGeom>
        </p:spPr>
        <p:txBody>
          <a:bodyPr wrap="none">
            <a:spAutoFit/>
          </a:bodyPr>
          <a:lstStyle/>
          <a:p>
            <a:pPr algn="ctr">
              <a:defRPr sz="1400" b="1" i="0" u="none" strike="noStrike" kern="1200" baseline="0">
                <a:solidFill>
                  <a:srgbClr val="1C1C1C"/>
                </a:solidFill>
                <a:latin typeface="+mn-lt"/>
                <a:ea typeface="+mn-ea"/>
                <a:cs typeface="+mn-cs"/>
              </a:defRPr>
            </a:pPr>
            <a:r>
              <a:rPr lang="en-US" b="1" dirty="0">
                <a:solidFill>
                  <a:srgbClr val="1C1C1C"/>
                </a:solidFill>
              </a:rPr>
              <a:t>95%</a:t>
            </a:r>
          </a:p>
        </p:txBody>
      </p:sp>
      <p:sp>
        <p:nvSpPr>
          <p:cNvPr id="41" name="Rectangle 40"/>
          <p:cNvSpPr/>
          <p:nvPr/>
        </p:nvSpPr>
        <p:spPr>
          <a:xfrm>
            <a:off x="6399213" y="1635125"/>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41"/>
          <p:cNvSpPr/>
          <p:nvPr/>
        </p:nvSpPr>
        <p:spPr>
          <a:xfrm>
            <a:off x="6399212" y="5019675"/>
            <a:ext cx="2401887" cy="190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Text Box 11"/>
          <p:cNvSpPr txBox="1">
            <a:spLocks noChangeArrowheads="1"/>
          </p:cNvSpPr>
          <p:nvPr/>
        </p:nvSpPr>
        <p:spPr bwMode="auto">
          <a:xfrm>
            <a:off x="6627813" y="1819275"/>
            <a:ext cx="2057400" cy="4481513"/>
          </a:xfrm>
          <a:prstGeom prst="rect">
            <a:avLst/>
          </a:prstGeom>
          <a:noFill/>
          <a:ln w="3175">
            <a:solidFill>
              <a:schemeClr val="accent1">
                <a:lumMod val="60000"/>
                <a:lumOff val="40000"/>
              </a:schemeClr>
            </a:solidFill>
            <a:miter lim="800000"/>
            <a:headEnd/>
            <a:tailEnd/>
          </a:ln>
        </p:spPr>
        <p:txBody>
          <a:bodyPr/>
          <a:lstStyle/>
          <a:p>
            <a:pPr>
              <a:lnSpc>
                <a:spcPct val="105000"/>
              </a:lnSpc>
              <a:spcBef>
                <a:spcPct val="50000"/>
              </a:spcBef>
              <a:defRPr/>
            </a:pPr>
            <a:r>
              <a:rPr lang="en-US" sz="1600" dirty="0">
                <a:ea typeface="ＭＳ Ｐゴシック" charset="-128"/>
              </a:rPr>
              <a:t>Most Massachusetts residents continue to be covered by employer-sponsored insurance.  </a:t>
            </a:r>
            <a:r>
              <a:rPr lang="en-US" sz="1600" dirty="0" smtClean="0">
                <a:ea typeface="ＭＳ Ｐゴシック" charset="-128"/>
              </a:rPr>
              <a:t>Since reform, the </a:t>
            </a:r>
            <a:r>
              <a:rPr lang="en-US" sz="1600" dirty="0">
                <a:ea typeface="ＭＳ Ｐゴシック" charset="-128"/>
              </a:rPr>
              <a:t>percent of Massachusetts </a:t>
            </a:r>
            <a:r>
              <a:rPr lang="en-US" sz="1600" dirty="0" smtClean="0">
                <a:ea typeface="ＭＳ Ｐゴシック" charset="-128"/>
              </a:rPr>
              <a:t>working-age </a:t>
            </a:r>
            <a:r>
              <a:rPr lang="en-US" sz="1600" dirty="0">
                <a:ea typeface="ＭＳ Ｐゴシック" charset="-128"/>
              </a:rPr>
              <a:t>adults with employer-sponsored coverage </a:t>
            </a:r>
            <a:r>
              <a:rPr lang="en-US" sz="1600" dirty="0" smtClean="0">
                <a:ea typeface="ＭＳ Ｐゴシック" charset="-128"/>
              </a:rPr>
              <a:t>has grown.</a:t>
            </a:r>
            <a:endParaRPr lang="en-US" sz="1600" dirty="0">
              <a:ea typeface="ＭＳ Ｐゴシック" charset="-128"/>
            </a:endParaRPr>
          </a:p>
        </p:txBody>
      </p:sp>
    </p:spTree>
    <p:extLst>
      <p:ext uri="{BB962C8B-B14F-4D97-AF65-F5344CB8AC3E}">
        <p14:creationId xmlns:p14="http://schemas.microsoft.com/office/powerpoint/2010/main" val="4178257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4"/>
          <p:cNvSpPr>
            <a:spLocks noGrp="1" noChangeArrowheads="1"/>
          </p:cNvSpPr>
          <p:nvPr>
            <p:ph type="title"/>
          </p:nvPr>
        </p:nvSpPr>
        <p:spPr/>
        <p:txBody>
          <a:bodyPr/>
          <a:lstStyle/>
          <a:p>
            <a:pPr eaLnBrk="1" hangingPunct="1"/>
            <a:r>
              <a:rPr lang="en-US" dirty="0" smtClean="0"/>
              <a:t>NEARLY ALL LARGE EMPLOYERS NOW OFFER </a:t>
            </a:r>
            <a:br>
              <a:rPr lang="en-US" dirty="0" smtClean="0"/>
            </a:br>
            <a:r>
              <a:rPr lang="en-US" dirty="0" smtClean="0"/>
              <a:t>SECTION 125 PLANS AND MANY MORE SMALL EMPLOYERS </a:t>
            </a:r>
            <a:br>
              <a:rPr lang="en-US" dirty="0" smtClean="0"/>
            </a:br>
            <a:r>
              <a:rPr lang="en-US" dirty="0" smtClean="0"/>
              <a:t>OFFER THEM THAN DID PRIOR TO HEALTH REFORM</a:t>
            </a:r>
            <a:r>
              <a:rPr lang="en-US" dirty="0" smtClean="0">
                <a:solidFill>
                  <a:srgbClr val="1C1C1C"/>
                </a:solidFill>
              </a:rPr>
              <a:t> </a:t>
            </a:r>
            <a:endParaRPr lang="en-US" sz="2000" dirty="0" smtClean="0"/>
          </a:p>
        </p:txBody>
      </p:sp>
      <p:sp>
        <p:nvSpPr>
          <p:cNvPr id="16398" name="Slide Number Placeholder 15"/>
          <p:cNvSpPr>
            <a:spLocks noGrp="1"/>
          </p:cNvSpPr>
          <p:nvPr>
            <p:ph type="sldNum" sz="quarter" idx="10"/>
          </p:nvPr>
        </p:nvSpPr>
        <p:spPr/>
        <p:txBody>
          <a:bodyPr/>
          <a:lstStyle/>
          <a:p>
            <a:pPr>
              <a:defRPr/>
            </a:pPr>
            <a:fld id="{C18AC93E-FEC2-46CC-A9D5-6977073F72A8}" type="slidenum">
              <a:rPr lang="en-US"/>
              <a:pPr>
                <a:defRPr/>
              </a:pPr>
              <a:t>21</a:t>
            </a:fld>
            <a:endParaRPr lang="en-US"/>
          </a:p>
        </p:txBody>
      </p:sp>
      <p:sp>
        <p:nvSpPr>
          <p:cNvPr id="135171" name="TextBox 6"/>
          <p:cNvSpPr txBox="1">
            <a:spLocks noChangeArrowheads="1"/>
          </p:cNvSpPr>
          <p:nvPr/>
        </p:nvSpPr>
        <p:spPr bwMode="auto">
          <a:xfrm>
            <a:off x="455613" y="6161544"/>
            <a:ext cx="8345487" cy="215444"/>
          </a:xfrm>
          <a:prstGeom prst="rect">
            <a:avLst/>
          </a:prstGeom>
          <a:noFill/>
          <a:ln w="9525">
            <a:noFill/>
            <a:miter lim="800000"/>
            <a:headEnd/>
            <a:tailEnd/>
          </a:ln>
        </p:spPr>
        <p:txBody>
          <a:bodyPr lIns="0" rIns="0" anchor="b">
            <a:spAutoFit/>
          </a:bodyPr>
          <a:lstStyle/>
          <a:p>
            <a:r>
              <a:rPr lang="en-US" sz="600" dirty="0">
                <a:solidFill>
                  <a:srgbClr val="1C1C1C"/>
                </a:solidFill>
              </a:rPr>
              <a:t>SOURCE</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smtClean="0"/>
              <a:t>Data provided to the Foundation by the Massachusetts Center for Health Information and Analysis.</a:t>
            </a:r>
          </a:p>
        </p:txBody>
      </p:sp>
      <p:sp>
        <p:nvSpPr>
          <p:cNvPr id="135173" name="Rectangle 8"/>
          <p:cNvSpPr>
            <a:spLocks noChangeArrowheads="1"/>
          </p:cNvSpPr>
          <p:nvPr/>
        </p:nvSpPr>
        <p:spPr bwMode="auto">
          <a:xfrm>
            <a:off x="455613" y="1785938"/>
            <a:ext cx="2992437" cy="246062"/>
          </a:xfrm>
          <a:prstGeom prst="rect">
            <a:avLst/>
          </a:prstGeom>
          <a:noFill/>
          <a:ln w="9525">
            <a:noFill/>
            <a:miter lim="800000"/>
            <a:headEnd/>
            <a:tailEnd/>
          </a:ln>
        </p:spPr>
        <p:txBody>
          <a:bodyPr wrap="none" lIns="0" rIns="0">
            <a:spAutoFit/>
          </a:bodyPr>
          <a:lstStyle/>
          <a:p>
            <a:r>
              <a:rPr lang="en-US" sz="1000" b="1">
                <a:solidFill>
                  <a:srgbClr val="1C1C1C"/>
                </a:solidFill>
              </a:rPr>
              <a:t>PERCENT OF EMPLOYERS OFFERING SECTION 125 PLANS</a:t>
            </a:r>
          </a:p>
        </p:txBody>
      </p:sp>
      <p:sp>
        <p:nvSpPr>
          <p:cNvPr id="17" name="Text Box 11"/>
          <p:cNvSpPr txBox="1">
            <a:spLocks noChangeArrowheads="1"/>
          </p:cNvSpPr>
          <p:nvPr/>
        </p:nvSpPr>
        <p:spPr bwMode="auto">
          <a:xfrm>
            <a:off x="6627813" y="1819275"/>
            <a:ext cx="2057400" cy="4481513"/>
          </a:xfrm>
          <a:prstGeom prst="rect">
            <a:avLst/>
          </a:prstGeom>
          <a:noFill/>
          <a:ln w="3175">
            <a:solidFill>
              <a:schemeClr val="accent1">
                <a:lumMod val="60000"/>
                <a:lumOff val="40000"/>
              </a:schemeClr>
            </a:solidFill>
            <a:miter lim="800000"/>
            <a:headEnd/>
            <a:tailEnd/>
          </a:ln>
        </p:spPr>
        <p:txBody>
          <a:bodyPr/>
          <a:lstStyle/>
          <a:p>
            <a:pPr>
              <a:lnSpc>
                <a:spcPct val="105000"/>
              </a:lnSpc>
              <a:spcBef>
                <a:spcPct val="50000"/>
              </a:spcBef>
              <a:defRPr/>
            </a:pPr>
            <a:r>
              <a:rPr lang="en-US" sz="1600" dirty="0">
                <a:ea typeface="ＭＳ Ｐゴシック" charset="-128"/>
              </a:rPr>
              <a:t>Section 125 plans allow employees to purchase health insurance coverage using </a:t>
            </a:r>
            <a:r>
              <a:rPr lang="en-US" sz="1600" dirty="0" smtClean="0">
                <a:ea typeface="ＭＳ Ｐゴシック" charset="-128"/>
              </a:rPr>
              <a:t>pre-tax </a:t>
            </a:r>
            <a:r>
              <a:rPr lang="en-US" sz="1600" dirty="0">
                <a:ea typeface="ＭＳ Ｐゴシック" charset="-128"/>
              </a:rPr>
              <a:t>income.</a:t>
            </a:r>
          </a:p>
          <a:p>
            <a:pPr>
              <a:lnSpc>
                <a:spcPct val="105000"/>
              </a:lnSpc>
              <a:spcBef>
                <a:spcPct val="50000"/>
              </a:spcBef>
              <a:defRPr/>
            </a:pPr>
            <a:r>
              <a:rPr lang="en-US" sz="1600" dirty="0">
                <a:ea typeface="ＭＳ Ｐゴシック" charset="-128"/>
              </a:rPr>
              <a:t>Massachusetts health reform requires employers with 11 or more employees to offer a Section 125 plan. Many more small employers now offer them than </a:t>
            </a:r>
            <a:br>
              <a:rPr lang="en-US" sz="1600" dirty="0">
                <a:ea typeface="ＭＳ Ｐゴシック" charset="-128"/>
              </a:rPr>
            </a:br>
            <a:r>
              <a:rPr lang="en-US" sz="1600" dirty="0">
                <a:ea typeface="ＭＳ Ｐゴシック" charset="-128"/>
              </a:rPr>
              <a:t>did prior to health reform.</a:t>
            </a:r>
          </a:p>
        </p:txBody>
      </p:sp>
      <p:sp>
        <p:nvSpPr>
          <p:cNvPr id="18" name="Rectangle 17"/>
          <p:cNvSpPr/>
          <p:nvPr/>
        </p:nvSpPr>
        <p:spPr>
          <a:xfrm>
            <a:off x="6399213" y="1635125"/>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5" name="Chart 10"/>
          <p:cNvGraphicFramePr>
            <a:graphicFrameLocks/>
          </p:cNvGraphicFramePr>
          <p:nvPr/>
        </p:nvGraphicFramePr>
        <p:xfrm>
          <a:off x="457200" y="2068512"/>
          <a:ext cx="5943600" cy="3424237"/>
        </p:xfrm>
        <a:graphic>
          <a:graphicData uri="http://schemas.openxmlformats.org/drawingml/2006/chart">
            <c:chart xmlns:c="http://schemas.openxmlformats.org/drawingml/2006/chart" xmlns:r="http://schemas.openxmlformats.org/officeDocument/2006/relationships" r:id="rId3"/>
          </a:graphicData>
        </a:graphic>
      </p:graphicFrame>
      <p:sp>
        <p:nvSpPr>
          <p:cNvPr id="135176" name="TextBox 23"/>
          <p:cNvSpPr txBox="1">
            <a:spLocks noChangeArrowheads="1"/>
          </p:cNvSpPr>
          <p:nvPr/>
        </p:nvSpPr>
        <p:spPr bwMode="auto">
          <a:xfrm>
            <a:off x="1357313" y="5116513"/>
            <a:ext cx="498475" cy="276225"/>
          </a:xfrm>
          <a:prstGeom prst="rect">
            <a:avLst/>
          </a:prstGeom>
          <a:noFill/>
          <a:ln w="9525">
            <a:noFill/>
            <a:miter lim="800000"/>
            <a:headEnd/>
            <a:tailEnd/>
          </a:ln>
        </p:spPr>
        <p:txBody>
          <a:bodyPr wrap="none">
            <a:spAutoFit/>
          </a:bodyPr>
          <a:lstStyle/>
          <a:p>
            <a:pPr algn="ctr"/>
            <a:r>
              <a:rPr lang="en-US" sz="1200" dirty="0"/>
              <a:t>2005</a:t>
            </a:r>
          </a:p>
        </p:txBody>
      </p:sp>
      <p:sp>
        <p:nvSpPr>
          <p:cNvPr id="135177" name="TextBox 24"/>
          <p:cNvSpPr txBox="1">
            <a:spLocks noChangeArrowheads="1"/>
          </p:cNvSpPr>
          <p:nvPr/>
        </p:nvSpPr>
        <p:spPr bwMode="auto">
          <a:xfrm>
            <a:off x="2194528" y="5116513"/>
            <a:ext cx="498856" cy="276999"/>
          </a:xfrm>
          <a:prstGeom prst="rect">
            <a:avLst/>
          </a:prstGeom>
          <a:noFill/>
          <a:ln w="9525">
            <a:noFill/>
            <a:miter lim="800000"/>
            <a:headEnd/>
            <a:tailEnd/>
          </a:ln>
        </p:spPr>
        <p:txBody>
          <a:bodyPr wrap="none">
            <a:spAutoFit/>
          </a:bodyPr>
          <a:lstStyle/>
          <a:p>
            <a:pPr algn="ctr"/>
            <a:r>
              <a:rPr lang="en-US" sz="1200" dirty="0" smtClean="0"/>
              <a:t>2011</a:t>
            </a:r>
            <a:endParaRPr lang="en-US" sz="1200" dirty="0"/>
          </a:p>
        </p:txBody>
      </p:sp>
      <p:sp>
        <p:nvSpPr>
          <p:cNvPr id="135178" name="TextBox 25"/>
          <p:cNvSpPr txBox="1">
            <a:spLocks noChangeArrowheads="1"/>
          </p:cNvSpPr>
          <p:nvPr/>
        </p:nvSpPr>
        <p:spPr bwMode="auto">
          <a:xfrm>
            <a:off x="4191000" y="5116513"/>
            <a:ext cx="498475" cy="276225"/>
          </a:xfrm>
          <a:prstGeom prst="rect">
            <a:avLst/>
          </a:prstGeom>
          <a:noFill/>
          <a:ln w="9525">
            <a:noFill/>
            <a:miter lim="800000"/>
            <a:headEnd/>
            <a:tailEnd/>
          </a:ln>
        </p:spPr>
        <p:txBody>
          <a:bodyPr wrap="none">
            <a:spAutoFit/>
          </a:bodyPr>
          <a:lstStyle/>
          <a:p>
            <a:pPr algn="ctr"/>
            <a:r>
              <a:rPr lang="en-US" sz="1200"/>
              <a:t>2005</a:t>
            </a:r>
          </a:p>
        </p:txBody>
      </p:sp>
      <p:sp>
        <p:nvSpPr>
          <p:cNvPr id="135179" name="TextBox 29"/>
          <p:cNvSpPr txBox="1">
            <a:spLocks noChangeArrowheads="1"/>
          </p:cNvSpPr>
          <p:nvPr/>
        </p:nvSpPr>
        <p:spPr bwMode="auto">
          <a:xfrm>
            <a:off x="4986338" y="5116513"/>
            <a:ext cx="549275" cy="276225"/>
          </a:xfrm>
          <a:prstGeom prst="rect">
            <a:avLst/>
          </a:prstGeom>
          <a:noFill/>
          <a:ln w="9525">
            <a:noFill/>
            <a:miter lim="800000"/>
            <a:headEnd/>
            <a:tailEnd/>
          </a:ln>
        </p:spPr>
        <p:txBody>
          <a:bodyPr>
            <a:spAutoFit/>
          </a:bodyPr>
          <a:lstStyle/>
          <a:p>
            <a:pPr algn="ctr"/>
            <a:r>
              <a:rPr lang="en-US" sz="1200" dirty="0" smtClean="0"/>
              <a:t>2011</a:t>
            </a:r>
            <a:endParaRPr lang="en-US" sz="1200" dirty="0"/>
          </a:p>
        </p:txBody>
      </p:sp>
      <p:sp>
        <p:nvSpPr>
          <p:cNvPr id="135180" name="TextBox 18"/>
          <p:cNvSpPr txBox="1">
            <a:spLocks noChangeArrowheads="1"/>
          </p:cNvSpPr>
          <p:nvPr/>
        </p:nvSpPr>
        <p:spPr bwMode="auto">
          <a:xfrm>
            <a:off x="1236663" y="5335588"/>
            <a:ext cx="1592262" cy="523875"/>
          </a:xfrm>
          <a:prstGeom prst="rect">
            <a:avLst/>
          </a:prstGeom>
          <a:noFill/>
          <a:ln w="9525">
            <a:noFill/>
            <a:miter lim="800000"/>
            <a:headEnd/>
            <a:tailEnd/>
          </a:ln>
        </p:spPr>
        <p:txBody>
          <a:bodyPr>
            <a:spAutoFit/>
          </a:bodyPr>
          <a:lstStyle/>
          <a:p>
            <a:pPr algn="ctr"/>
            <a:r>
              <a:rPr lang="en-US" sz="1400" b="1"/>
              <a:t>Firms with 50 or fewer employees</a:t>
            </a:r>
          </a:p>
        </p:txBody>
      </p:sp>
      <p:sp>
        <p:nvSpPr>
          <p:cNvPr id="135181" name="TextBox 19"/>
          <p:cNvSpPr txBox="1">
            <a:spLocks noChangeArrowheads="1"/>
          </p:cNvSpPr>
          <p:nvPr/>
        </p:nvSpPr>
        <p:spPr bwMode="auto">
          <a:xfrm>
            <a:off x="4152900" y="5335588"/>
            <a:ext cx="1423988" cy="523875"/>
          </a:xfrm>
          <a:prstGeom prst="rect">
            <a:avLst/>
          </a:prstGeom>
          <a:noFill/>
          <a:ln w="9525">
            <a:noFill/>
            <a:miter lim="800000"/>
            <a:headEnd/>
            <a:tailEnd/>
          </a:ln>
        </p:spPr>
        <p:txBody>
          <a:bodyPr wrap="none">
            <a:spAutoFit/>
          </a:bodyPr>
          <a:lstStyle/>
          <a:p>
            <a:pPr algn="ctr"/>
            <a:r>
              <a:rPr lang="en-US" sz="1400" b="1"/>
              <a:t>Firms with 51 or</a:t>
            </a:r>
            <a:br>
              <a:rPr lang="en-US" sz="1400" b="1"/>
            </a:br>
            <a:r>
              <a:rPr lang="en-US" sz="1400" b="1"/>
              <a:t>more employees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Title 1"/>
          <p:cNvSpPr>
            <a:spLocks noGrp="1"/>
          </p:cNvSpPr>
          <p:nvPr>
            <p:ph type="title"/>
          </p:nvPr>
        </p:nvSpPr>
        <p:spPr/>
        <p:txBody>
          <a:bodyPr/>
          <a:lstStyle/>
          <a:p>
            <a:r>
              <a:rPr lang="en-US" dirty="0" smtClean="0"/>
              <a:t>MOST MASSACHUSETTS EMPLOYERS HAVE BEEN FOUND TO </a:t>
            </a:r>
            <a:br>
              <a:rPr lang="en-US" dirty="0" smtClean="0"/>
            </a:br>
            <a:r>
              <a:rPr lang="en-US" dirty="0" smtClean="0"/>
              <a:t>MEET THE STATE’S  DEFINITION OF A “FAIR AND REASONABLE” CONTRIBUTION TOWARD HEALTH INSURANCE COVERAGE </a:t>
            </a:r>
          </a:p>
        </p:txBody>
      </p:sp>
      <p:sp>
        <p:nvSpPr>
          <p:cNvPr id="137218" name="Content Placeholder 2"/>
          <p:cNvSpPr>
            <a:spLocks noGrp="1"/>
          </p:cNvSpPr>
          <p:nvPr>
            <p:ph idx="1"/>
          </p:nvPr>
        </p:nvSpPr>
        <p:spPr/>
        <p:txBody>
          <a:bodyPr/>
          <a:lstStyle/>
          <a:p>
            <a:r>
              <a:rPr lang="en-US" dirty="0" smtClean="0"/>
              <a:t>Approximately 12 percent of all employers in Massachusetts are subject to Fair Share requirements (i.e., have 11 or more FTEs).</a:t>
            </a:r>
          </a:p>
          <a:p>
            <a:r>
              <a:rPr lang="en-US" dirty="0" smtClean="0"/>
              <a:t>More than 93 percent of filing firms have passed the Fair Share test in each year of health reform implementation.</a:t>
            </a:r>
          </a:p>
          <a:p>
            <a:r>
              <a:rPr lang="en-US" dirty="0" smtClean="0"/>
              <a:t>In filing year 2011, 1,272 firms were found not to be making a “fair and reasonable” contribution and were liable for $18.4 million in assessments.</a:t>
            </a:r>
          </a:p>
          <a:p>
            <a:endParaRPr lang="en-US" dirty="0" smtClean="0"/>
          </a:p>
          <a:p>
            <a:endParaRPr lang="en-US" dirty="0" smtClean="0"/>
          </a:p>
        </p:txBody>
      </p:sp>
      <p:sp>
        <p:nvSpPr>
          <p:cNvPr id="13" name="Slide Number Placeholder 12"/>
          <p:cNvSpPr>
            <a:spLocks noGrp="1"/>
          </p:cNvSpPr>
          <p:nvPr>
            <p:ph type="sldNum" sz="quarter" idx="10"/>
          </p:nvPr>
        </p:nvSpPr>
        <p:spPr/>
        <p:txBody>
          <a:bodyPr/>
          <a:lstStyle/>
          <a:p>
            <a:pPr>
              <a:defRPr/>
            </a:pPr>
            <a:fld id="{E7E8D8AA-A45E-499C-BA34-AF9093FFDA6D}" type="slidenum">
              <a:rPr lang="en-US"/>
              <a:pPr>
                <a:defRPr/>
              </a:pPr>
              <a:t>22</a:t>
            </a:fld>
            <a:endParaRPr lang="en-US"/>
          </a:p>
        </p:txBody>
      </p:sp>
      <p:sp>
        <p:nvSpPr>
          <p:cNvPr id="137220" name="TextBox 6"/>
          <p:cNvSpPr txBox="1">
            <a:spLocks noChangeArrowheads="1"/>
          </p:cNvSpPr>
          <p:nvPr/>
        </p:nvSpPr>
        <p:spPr bwMode="auto">
          <a:xfrm>
            <a:off x="455613" y="5507519"/>
            <a:ext cx="8221662" cy="869469"/>
          </a:xfrm>
          <a:prstGeom prst="rect">
            <a:avLst/>
          </a:prstGeom>
          <a:noFill/>
          <a:ln w="9525">
            <a:noFill/>
            <a:miter lim="800000"/>
            <a:headEnd/>
            <a:tailEnd/>
          </a:ln>
        </p:spPr>
        <p:txBody>
          <a:bodyPr lIns="0" rIns="0" anchor="b">
            <a:spAutoFit/>
          </a:bodyPr>
          <a:lstStyle/>
          <a:p>
            <a:pPr>
              <a:spcBef>
                <a:spcPts val="200"/>
              </a:spcBef>
            </a:pPr>
            <a:r>
              <a:rPr lang="en-US" sz="600" dirty="0">
                <a:solidFill>
                  <a:srgbClr val="1C1C1C"/>
                </a:solidFill>
              </a:rPr>
              <a:t>NOTE:</a:t>
            </a:r>
            <a:r>
              <a:rPr lang="en-US" sz="800" dirty="0">
                <a:solidFill>
                  <a:srgbClr val="1C1C1C"/>
                </a:solidFill>
              </a:rPr>
              <a:t> </a:t>
            </a:r>
            <a:r>
              <a:rPr lang="en-US" sz="800" dirty="0"/>
              <a:t>“Fair Share” was defined more leniently during FY07 and FY08.  Firms with 50 or more  full time equivalent employees (FTEs) were able to </a:t>
            </a:r>
            <a:r>
              <a:rPr lang="en-US" sz="800" dirty="0" smtClean="0"/>
              <a:t>pass </a:t>
            </a:r>
            <a:r>
              <a:rPr lang="en-US" sz="800" dirty="0"/>
              <a:t>the Fair Share test if </a:t>
            </a:r>
            <a:r>
              <a:rPr lang="en-US" sz="800" dirty="0" smtClean="0"/>
              <a:t>either they demonstrated a take up of their offer </a:t>
            </a:r>
            <a:r>
              <a:rPr lang="en-US" sz="800" dirty="0"/>
              <a:t>of insurance </a:t>
            </a:r>
            <a:r>
              <a:rPr lang="en-US" sz="800" dirty="0" smtClean="0"/>
              <a:t>by 25% of employees or </a:t>
            </a:r>
            <a:r>
              <a:rPr lang="en-US" sz="800" dirty="0"/>
              <a:t>they offered to pay </a:t>
            </a:r>
            <a:r>
              <a:rPr lang="en-US" sz="800" dirty="0" smtClean="0"/>
              <a:t>33% of </a:t>
            </a:r>
            <a:r>
              <a:rPr lang="en-US" sz="800" dirty="0"/>
              <a:t>insurance cost.  In FY09, the test was changed such that an employer with more than 50 FTEs in Massachusetts </a:t>
            </a:r>
            <a:r>
              <a:rPr lang="en-US" sz="800" dirty="0" smtClean="0"/>
              <a:t>needed </a:t>
            </a:r>
            <a:r>
              <a:rPr lang="en-US" sz="800" dirty="0"/>
              <a:t>to satisfy both conditions or, alternatively, have at least </a:t>
            </a:r>
            <a:r>
              <a:rPr lang="en-US" sz="800" dirty="0" smtClean="0"/>
              <a:t>75% </a:t>
            </a:r>
            <a:r>
              <a:rPr lang="en-US" sz="800" dirty="0"/>
              <a:t>of its FTEs enrolled in </a:t>
            </a:r>
            <a:r>
              <a:rPr lang="en-US" sz="800" dirty="0" smtClean="0"/>
              <a:t>its plan</a:t>
            </a:r>
            <a:r>
              <a:rPr lang="en-US" sz="800" dirty="0"/>
              <a:t>. </a:t>
            </a:r>
            <a:r>
              <a:rPr lang="en-US" sz="800" dirty="0" smtClean="0"/>
              <a:t>The Fair Share requirement was eliminated in 2013 and will be replaced by federal employer responsibility provisions in 2015 and 2016.</a:t>
            </a:r>
            <a:endParaRPr lang="en-US" sz="800" dirty="0">
              <a:solidFill>
                <a:srgbClr val="1C1C1C"/>
              </a:solidFill>
            </a:endParaRPr>
          </a:p>
          <a:p>
            <a:pPr>
              <a:spcBef>
                <a:spcPts val="300"/>
              </a:spcBef>
            </a:pPr>
            <a:r>
              <a:rPr lang="en-US" sz="600" dirty="0">
                <a:solidFill>
                  <a:srgbClr val="1C1C1C"/>
                </a:solidFill>
              </a:rPr>
              <a:t>SOURCE</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a:t>Percentage of firms subject to Fair Share based on data filed with Division of Unemployment Assistance.  Data on Fair Share results from Massachusetts </a:t>
            </a:r>
            <a:r>
              <a:rPr lang="en-US" sz="800" dirty="0" smtClean="0"/>
              <a:t>Center for Health Information and Analysis, </a:t>
            </a:r>
            <a:r>
              <a:rPr lang="en-US" sz="800" i="1" dirty="0" smtClean="0"/>
              <a:t>Fair Share Contribution: Filing Year 2011 Results and Analyses</a:t>
            </a:r>
            <a:r>
              <a:rPr lang="en-US" sz="800" dirty="0" smtClean="0"/>
              <a:t>, February 2013.</a:t>
            </a:r>
            <a:endParaRPr lang="en-US" sz="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Title 1"/>
          <p:cNvSpPr>
            <a:spLocks noGrp="1"/>
          </p:cNvSpPr>
          <p:nvPr>
            <p:ph type="title"/>
          </p:nvPr>
        </p:nvSpPr>
        <p:spPr/>
        <p:txBody>
          <a:bodyPr/>
          <a:lstStyle/>
          <a:p>
            <a:r>
              <a:rPr lang="en-US" dirty="0" smtClean="0"/>
              <a:t>HOW HAS MASSACHUSETTS HEALTH REFORM AFFECTED</a:t>
            </a:r>
            <a:br>
              <a:rPr lang="en-US" dirty="0" smtClean="0"/>
            </a:br>
            <a:r>
              <a:rPr lang="en-US" dirty="0" smtClean="0"/>
              <a:t>ACCESS AND USE OF HEALTH CARE? </a:t>
            </a:r>
          </a:p>
        </p:txBody>
      </p:sp>
      <p:sp>
        <p:nvSpPr>
          <p:cNvPr id="145410" name="Content Placeholder 2"/>
          <p:cNvSpPr>
            <a:spLocks noGrp="1"/>
          </p:cNvSpPr>
          <p:nvPr>
            <p:ph idx="1"/>
          </p:nvPr>
        </p:nvSpPr>
        <p:spPr/>
        <p:txBody>
          <a:bodyPr/>
          <a:lstStyle/>
          <a:p>
            <a:r>
              <a:rPr lang="en-US" dirty="0" smtClean="0"/>
              <a:t>Access to care increased for all adults, with increases in the use of doctors, preventive care, and dental services, and in the percent of adults with a usual source of care.</a:t>
            </a:r>
          </a:p>
          <a:p>
            <a:r>
              <a:rPr lang="en-US" dirty="0" smtClean="0"/>
              <a:t>Racial and ethnic disparities in access to and use of care have decreased significantly.</a:t>
            </a:r>
          </a:p>
          <a:p>
            <a:r>
              <a:rPr lang="en-US" dirty="0">
                <a:ea typeface="ＭＳ Ｐゴシック" charset="-128"/>
              </a:rPr>
              <a:t>Even for the remaining uninsured in Massachusetts</a:t>
            </a:r>
            <a:r>
              <a:rPr lang="en-US" dirty="0" smtClean="0">
                <a:ea typeface="ＭＳ Ｐゴシック" charset="-128"/>
              </a:rPr>
              <a:t>, access </a:t>
            </a:r>
            <a:r>
              <a:rPr lang="en-US" dirty="0">
                <a:ea typeface="ＭＳ Ｐゴシック" charset="-128"/>
              </a:rPr>
              <a:t>to care </a:t>
            </a:r>
            <a:r>
              <a:rPr lang="en-US" dirty="0" smtClean="0">
                <a:ea typeface="ＭＳ Ｐゴシック" charset="-128"/>
              </a:rPr>
              <a:t>improved and </a:t>
            </a:r>
            <a:r>
              <a:rPr lang="en-US" dirty="0">
                <a:ea typeface="ＭＳ Ｐゴシック" charset="-128"/>
              </a:rPr>
              <a:t>barriers to care </a:t>
            </a:r>
            <a:r>
              <a:rPr lang="en-US" dirty="0" smtClean="0">
                <a:ea typeface="ＭＳ Ｐゴシック" charset="-128"/>
              </a:rPr>
              <a:t>decreased</a:t>
            </a:r>
            <a:r>
              <a:rPr lang="en-US" dirty="0">
                <a:ea typeface="ＭＳ Ｐゴシック" charset="-128"/>
              </a:rPr>
              <a:t>.</a:t>
            </a:r>
          </a:p>
          <a:p>
            <a:endParaRPr lang="en-US" dirty="0" smtClean="0"/>
          </a:p>
        </p:txBody>
      </p:sp>
      <p:sp>
        <p:nvSpPr>
          <p:cNvPr id="8" name="Slide Number Placeholder 7"/>
          <p:cNvSpPr>
            <a:spLocks noGrp="1"/>
          </p:cNvSpPr>
          <p:nvPr>
            <p:ph type="sldNum" sz="quarter" idx="10"/>
          </p:nvPr>
        </p:nvSpPr>
        <p:spPr/>
        <p:txBody>
          <a:bodyPr/>
          <a:lstStyle/>
          <a:p>
            <a:pPr>
              <a:defRPr/>
            </a:pPr>
            <a:fld id="{E371C305-05B8-443C-B943-5E46C46BD03D}" type="slidenum">
              <a:rPr lang="en-US"/>
              <a:pPr>
                <a:defRPr/>
              </a:pPr>
              <a:t>23</a:t>
            </a:fld>
            <a:endParaRPr lang="en-US"/>
          </a:p>
        </p:txBody>
      </p:sp>
      <p:sp>
        <p:nvSpPr>
          <p:cNvPr id="6" name="TextBox 6"/>
          <p:cNvSpPr txBox="1">
            <a:spLocks noChangeArrowheads="1"/>
          </p:cNvSpPr>
          <p:nvPr/>
        </p:nvSpPr>
        <p:spPr bwMode="auto">
          <a:xfrm>
            <a:off x="455613" y="6161544"/>
            <a:ext cx="8231187" cy="215444"/>
          </a:xfrm>
          <a:prstGeom prst="rect">
            <a:avLst/>
          </a:prstGeom>
          <a:noFill/>
          <a:ln w="9525">
            <a:noFill/>
            <a:miter lim="800000"/>
            <a:headEnd/>
            <a:tailEnd/>
          </a:ln>
        </p:spPr>
        <p:txBody>
          <a:bodyPr lIns="0" rIns="0" anchor="b">
            <a:spAutoFit/>
          </a:bodyPr>
          <a:lstStyle/>
          <a:p>
            <a:r>
              <a:rPr lang="en-US" sz="600" dirty="0" smtClean="0">
                <a:solidFill>
                  <a:srgbClr val="1C1C1C"/>
                </a:solidFill>
              </a:rPr>
              <a:t>SOURCE</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a:t>Urban Institute, </a:t>
            </a:r>
            <a:r>
              <a:rPr lang="en-US" sz="800" i="1" dirty="0"/>
              <a:t>Massachusetts Health Reform Survey</a:t>
            </a:r>
            <a:r>
              <a:rPr lang="en-US" sz="800" dirty="0"/>
              <a:t>, </a:t>
            </a:r>
            <a:r>
              <a:rPr lang="en-US" sz="800" dirty="0" smtClean="0"/>
              <a:t>2010 and 2012.</a:t>
            </a:r>
            <a:endParaRPr lang="en-US" sz="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695325" y="2125663"/>
            <a:ext cx="2638425" cy="3840480"/>
          </a:xfrm>
          <a:prstGeom prst="rect">
            <a:avLst/>
          </a:prstGeom>
          <a:solidFill>
            <a:schemeClr val="accent1">
              <a:lumMod val="20000"/>
              <a:lumOff val="80000"/>
            </a:schemeClr>
          </a:solid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1554" name="Rectangle 4"/>
          <p:cNvSpPr>
            <a:spLocks noGrp="1" noChangeArrowheads="1"/>
          </p:cNvSpPr>
          <p:nvPr>
            <p:ph type="title"/>
          </p:nvPr>
        </p:nvSpPr>
        <p:spPr/>
        <p:txBody>
          <a:bodyPr/>
          <a:lstStyle/>
          <a:p>
            <a:pPr eaLnBrk="1" hangingPunct="1"/>
            <a:r>
              <a:rPr lang="en-US" dirty="0" smtClean="0"/>
              <a:t>THE VAST MAJORITY OF MASSACHUSETTS ADULTS HAVE</a:t>
            </a:r>
            <a:br>
              <a:rPr lang="en-US" dirty="0" smtClean="0"/>
            </a:br>
            <a:r>
              <a:rPr lang="en-US" dirty="0" smtClean="0"/>
              <a:t>A USUAL SOURCE OF CARE</a:t>
            </a:r>
            <a:r>
              <a:rPr lang="en-US" dirty="0" smtClean="0">
                <a:solidFill>
                  <a:srgbClr val="1C1C1C"/>
                </a:solidFill>
              </a:rPr>
              <a:t> </a:t>
            </a:r>
            <a:endParaRPr lang="en-US" dirty="0" smtClean="0"/>
          </a:p>
        </p:txBody>
      </p:sp>
      <p:sp>
        <p:nvSpPr>
          <p:cNvPr id="16398" name="Slide Number Placeholder 15"/>
          <p:cNvSpPr>
            <a:spLocks noGrp="1"/>
          </p:cNvSpPr>
          <p:nvPr>
            <p:ph type="sldNum" sz="quarter" idx="10"/>
          </p:nvPr>
        </p:nvSpPr>
        <p:spPr/>
        <p:txBody>
          <a:bodyPr/>
          <a:lstStyle/>
          <a:p>
            <a:pPr>
              <a:defRPr/>
            </a:pPr>
            <a:fld id="{FDCF2593-E66C-414E-8047-174091740271}" type="slidenum">
              <a:rPr lang="en-US"/>
              <a:pPr>
                <a:defRPr/>
              </a:pPr>
              <a:t>24</a:t>
            </a:fld>
            <a:endParaRPr lang="en-US"/>
          </a:p>
        </p:txBody>
      </p:sp>
      <p:sp>
        <p:nvSpPr>
          <p:cNvPr id="151556" name="TextBox 6"/>
          <p:cNvSpPr txBox="1">
            <a:spLocks noChangeArrowheads="1"/>
          </p:cNvSpPr>
          <p:nvPr/>
        </p:nvSpPr>
        <p:spPr bwMode="auto">
          <a:xfrm>
            <a:off x="455613" y="6161088"/>
            <a:ext cx="8345487" cy="215900"/>
          </a:xfrm>
          <a:prstGeom prst="rect">
            <a:avLst/>
          </a:prstGeom>
          <a:noFill/>
          <a:ln w="9525">
            <a:noFill/>
            <a:miter lim="800000"/>
            <a:headEnd/>
            <a:tailEnd/>
          </a:ln>
        </p:spPr>
        <p:txBody>
          <a:bodyPr lIns="0" rIns="0" anchor="b">
            <a:spAutoFit/>
          </a:bodyPr>
          <a:lstStyle/>
          <a:p>
            <a:r>
              <a:rPr lang="en-US" sz="600" dirty="0">
                <a:solidFill>
                  <a:srgbClr val="1C1C1C"/>
                </a:solidFill>
              </a:rPr>
              <a:t>SOURCE</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a:t>Urban Institute, </a:t>
            </a:r>
            <a:r>
              <a:rPr lang="en-US" sz="800" i="1" dirty="0"/>
              <a:t>Massachusetts Health Reform Survey, </a:t>
            </a:r>
            <a:r>
              <a:rPr lang="en-US" sz="800" dirty="0" smtClean="0"/>
              <a:t>2014.</a:t>
            </a:r>
            <a:endParaRPr lang="en-US" sz="800" dirty="0"/>
          </a:p>
        </p:txBody>
      </p:sp>
      <p:sp>
        <p:nvSpPr>
          <p:cNvPr id="151558" name="Rectangle 8"/>
          <p:cNvSpPr>
            <a:spLocks noChangeArrowheads="1"/>
          </p:cNvSpPr>
          <p:nvPr/>
        </p:nvSpPr>
        <p:spPr bwMode="auto">
          <a:xfrm>
            <a:off x="455613" y="1785938"/>
            <a:ext cx="5323573" cy="246221"/>
          </a:xfrm>
          <a:prstGeom prst="rect">
            <a:avLst/>
          </a:prstGeom>
          <a:noFill/>
          <a:ln w="9525">
            <a:noFill/>
            <a:miter lim="800000"/>
            <a:headEnd/>
            <a:tailEnd/>
          </a:ln>
        </p:spPr>
        <p:txBody>
          <a:bodyPr wrap="none" lIns="0" rIns="0">
            <a:spAutoFit/>
          </a:bodyPr>
          <a:lstStyle/>
          <a:p>
            <a:r>
              <a:rPr lang="en-US" sz="1000" b="1" dirty="0"/>
              <a:t>PERCENT </a:t>
            </a:r>
            <a:r>
              <a:rPr lang="en-US" sz="1000" b="1" dirty="0" smtClean="0"/>
              <a:t>OF NON-ELDERLY </a:t>
            </a:r>
            <a:r>
              <a:rPr lang="en-US" sz="1000" b="1" dirty="0"/>
              <a:t>ADULTS REPORTING A USUAL SOURCE OF CARE, SELECTED POPULATIONS</a:t>
            </a:r>
          </a:p>
        </p:txBody>
      </p:sp>
      <p:cxnSp>
        <p:nvCxnSpPr>
          <p:cNvPr id="23" name="Straight Connector 22"/>
          <p:cNvCxnSpPr/>
          <p:nvPr/>
        </p:nvCxnSpPr>
        <p:spPr>
          <a:xfrm>
            <a:off x="3333749" y="2125662"/>
            <a:ext cx="0" cy="3840480"/>
          </a:xfrm>
          <a:prstGeom prst="line">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4" name="Chart 10"/>
          <p:cNvGraphicFramePr>
            <a:graphicFrameLocks/>
          </p:cNvGraphicFramePr>
          <p:nvPr>
            <p:extLst>
              <p:ext uri="{D42A27DB-BD31-4B8C-83A1-F6EECF244321}">
                <p14:modId xmlns:p14="http://schemas.microsoft.com/office/powerpoint/2010/main" val="1562069610"/>
              </p:ext>
            </p:extLst>
          </p:nvPr>
        </p:nvGraphicFramePr>
        <p:xfrm>
          <a:off x="457200" y="2110846"/>
          <a:ext cx="8229600" cy="3328988"/>
        </p:xfrm>
        <a:graphic>
          <a:graphicData uri="http://schemas.openxmlformats.org/drawingml/2006/chart">
            <c:chart xmlns:c="http://schemas.openxmlformats.org/drawingml/2006/chart" xmlns:r="http://schemas.openxmlformats.org/officeDocument/2006/relationships" r:id="rId3"/>
          </a:graphicData>
        </a:graphic>
      </p:graphicFrame>
      <p:sp>
        <p:nvSpPr>
          <p:cNvPr id="151559" name="TextBox 34"/>
          <p:cNvSpPr txBox="1">
            <a:spLocks noChangeArrowheads="1"/>
          </p:cNvSpPr>
          <p:nvPr/>
        </p:nvSpPr>
        <p:spPr bwMode="auto">
          <a:xfrm>
            <a:off x="1023937" y="5158601"/>
            <a:ext cx="914400" cy="276999"/>
          </a:xfrm>
          <a:prstGeom prst="rect">
            <a:avLst/>
          </a:prstGeom>
          <a:noFill/>
          <a:ln w="9525">
            <a:noFill/>
            <a:miter lim="800000"/>
            <a:headEnd/>
            <a:tailEnd/>
          </a:ln>
        </p:spPr>
        <p:txBody>
          <a:bodyPr>
            <a:spAutoFit/>
          </a:bodyPr>
          <a:lstStyle/>
          <a:p>
            <a:pPr algn="ctr"/>
            <a:r>
              <a:rPr lang="en-US" sz="1200" dirty="0" smtClean="0"/>
              <a:t>Fall 2006</a:t>
            </a:r>
            <a:endParaRPr lang="en-US" sz="1200" dirty="0"/>
          </a:p>
        </p:txBody>
      </p:sp>
      <p:sp>
        <p:nvSpPr>
          <p:cNvPr id="151560" name="TextBox 35"/>
          <p:cNvSpPr txBox="1">
            <a:spLocks noChangeArrowheads="1"/>
          </p:cNvSpPr>
          <p:nvPr/>
        </p:nvSpPr>
        <p:spPr bwMode="auto">
          <a:xfrm>
            <a:off x="2038349" y="5158601"/>
            <a:ext cx="914400" cy="276999"/>
          </a:xfrm>
          <a:prstGeom prst="rect">
            <a:avLst/>
          </a:prstGeom>
          <a:noFill/>
          <a:ln w="9525">
            <a:noFill/>
            <a:miter lim="800000"/>
            <a:headEnd/>
            <a:tailEnd/>
          </a:ln>
        </p:spPr>
        <p:txBody>
          <a:bodyPr>
            <a:spAutoFit/>
          </a:bodyPr>
          <a:lstStyle/>
          <a:p>
            <a:pPr algn="ctr"/>
            <a:r>
              <a:rPr lang="en-US" sz="1200" dirty="0" smtClean="0"/>
              <a:t>Fall 2012</a:t>
            </a:r>
            <a:endParaRPr lang="en-US" sz="1200" dirty="0"/>
          </a:p>
        </p:txBody>
      </p:sp>
      <p:sp>
        <p:nvSpPr>
          <p:cNvPr id="151561" name="TextBox 36"/>
          <p:cNvSpPr txBox="1">
            <a:spLocks noChangeArrowheads="1"/>
          </p:cNvSpPr>
          <p:nvPr/>
        </p:nvSpPr>
        <p:spPr bwMode="auto">
          <a:xfrm>
            <a:off x="1023937" y="5459413"/>
            <a:ext cx="1828800" cy="307975"/>
          </a:xfrm>
          <a:prstGeom prst="rect">
            <a:avLst/>
          </a:prstGeom>
          <a:noFill/>
          <a:ln w="9525">
            <a:noFill/>
            <a:miter lim="800000"/>
            <a:headEnd/>
            <a:tailEnd/>
          </a:ln>
        </p:spPr>
        <p:txBody>
          <a:bodyPr>
            <a:spAutoFit/>
          </a:bodyPr>
          <a:lstStyle/>
          <a:p>
            <a:pPr algn="ctr"/>
            <a:r>
              <a:rPr lang="en-US" sz="1400" b="1" dirty="0"/>
              <a:t>All adults</a:t>
            </a:r>
          </a:p>
        </p:txBody>
      </p:sp>
      <p:sp>
        <p:nvSpPr>
          <p:cNvPr id="151562" name="TextBox 27"/>
          <p:cNvSpPr txBox="1">
            <a:spLocks noChangeArrowheads="1"/>
          </p:cNvSpPr>
          <p:nvPr/>
        </p:nvSpPr>
        <p:spPr bwMode="auto">
          <a:xfrm>
            <a:off x="3660775" y="5158601"/>
            <a:ext cx="914400" cy="276999"/>
          </a:xfrm>
          <a:prstGeom prst="rect">
            <a:avLst/>
          </a:prstGeom>
          <a:noFill/>
          <a:ln w="9525">
            <a:noFill/>
            <a:miter lim="800000"/>
            <a:headEnd/>
            <a:tailEnd/>
          </a:ln>
        </p:spPr>
        <p:txBody>
          <a:bodyPr>
            <a:spAutoFit/>
          </a:bodyPr>
          <a:lstStyle/>
          <a:p>
            <a:pPr algn="ctr"/>
            <a:r>
              <a:rPr lang="en-US" sz="1200" dirty="0"/>
              <a:t>Fall </a:t>
            </a:r>
            <a:r>
              <a:rPr lang="en-US" sz="1200" dirty="0" smtClean="0"/>
              <a:t>2006</a:t>
            </a:r>
            <a:endParaRPr lang="en-US" sz="1200" dirty="0"/>
          </a:p>
        </p:txBody>
      </p:sp>
      <p:sp>
        <p:nvSpPr>
          <p:cNvPr id="151563" name="TextBox 28"/>
          <p:cNvSpPr txBox="1">
            <a:spLocks noChangeArrowheads="1"/>
          </p:cNvSpPr>
          <p:nvPr/>
        </p:nvSpPr>
        <p:spPr bwMode="auto">
          <a:xfrm>
            <a:off x="4665662" y="5158601"/>
            <a:ext cx="914400" cy="276999"/>
          </a:xfrm>
          <a:prstGeom prst="rect">
            <a:avLst/>
          </a:prstGeom>
          <a:noFill/>
          <a:ln w="9525">
            <a:noFill/>
            <a:miter lim="800000"/>
            <a:headEnd/>
            <a:tailEnd/>
          </a:ln>
        </p:spPr>
        <p:txBody>
          <a:bodyPr>
            <a:spAutoFit/>
          </a:bodyPr>
          <a:lstStyle/>
          <a:p>
            <a:pPr algn="ctr"/>
            <a:r>
              <a:rPr lang="en-US" sz="1200" dirty="0" smtClean="0"/>
              <a:t>Fall 2012</a:t>
            </a:r>
            <a:endParaRPr lang="en-US" sz="1200" dirty="0"/>
          </a:p>
        </p:txBody>
      </p:sp>
      <p:sp>
        <p:nvSpPr>
          <p:cNvPr id="151564" name="TextBox 29"/>
          <p:cNvSpPr txBox="1">
            <a:spLocks noChangeArrowheads="1"/>
          </p:cNvSpPr>
          <p:nvPr/>
        </p:nvSpPr>
        <p:spPr bwMode="auto">
          <a:xfrm>
            <a:off x="3751262" y="5459413"/>
            <a:ext cx="1828800" cy="738187"/>
          </a:xfrm>
          <a:prstGeom prst="rect">
            <a:avLst/>
          </a:prstGeom>
          <a:noFill/>
          <a:ln w="9525">
            <a:noFill/>
            <a:miter lim="800000"/>
            <a:headEnd/>
            <a:tailEnd/>
          </a:ln>
        </p:spPr>
        <p:txBody>
          <a:bodyPr>
            <a:spAutoFit/>
          </a:bodyPr>
          <a:lstStyle/>
          <a:p>
            <a:pPr algn="ctr"/>
            <a:r>
              <a:rPr lang="en-US" sz="1400" b="1" dirty="0" smtClean="0"/>
              <a:t>Lower-income adults (&lt;</a:t>
            </a:r>
            <a:r>
              <a:rPr lang="en-US" sz="1400" b="1" dirty="0"/>
              <a:t>300% FPL)</a:t>
            </a:r>
          </a:p>
        </p:txBody>
      </p:sp>
      <p:sp>
        <p:nvSpPr>
          <p:cNvPr id="151568" name="TextBox 38"/>
          <p:cNvSpPr txBox="1">
            <a:spLocks noChangeArrowheads="1"/>
          </p:cNvSpPr>
          <p:nvPr/>
        </p:nvSpPr>
        <p:spPr bwMode="auto">
          <a:xfrm>
            <a:off x="6240462" y="5158601"/>
            <a:ext cx="914400" cy="276999"/>
          </a:xfrm>
          <a:prstGeom prst="rect">
            <a:avLst/>
          </a:prstGeom>
          <a:noFill/>
          <a:ln w="9525">
            <a:noFill/>
            <a:miter lim="800000"/>
            <a:headEnd/>
            <a:tailEnd/>
          </a:ln>
        </p:spPr>
        <p:txBody>
          <a:bodyPr>
            <a:spAutoFit/>
          </a:bodyPr>
          <a:lstStyle/>
          <a:p>
            <a:pPr algn="ctr"/>
            <a:r>
              <a:rPr lang="en-US" sz="1200" dirty="0" smtClean="0"/>
              <a:t>Fall 2006</a:t>
            </a:r>
            <a:endParaRPr lang="en-US" sz="1200" dirty="0"/>
          </a:p>
        </p:txBody>
      </p:sp>
      <p:sp>
        <p:nvSpPr>
          <p:cNvPr id="151569" name="TextBox 39"/>
          <p:cNvSpPr txBox="1">
            <a:spLocks noChangeArrowheads="1"/>
          </p:cNvSpPr>
          <p:nvPr/>
        </p:nvSpPr>
        <p:spPr bwMode="auto">
          <a:xfrm>
            <a:off x="7264400" y="5158601"/>
            <a:ext cx="914400" cy="276999"/>
          </a:xfrm>
          <a:prstGeom prst="rect">
            <a:avLst/>
          </a:prstGeom>
          <a:noFill/>
          <a:ln w="9525">
            <a:noFill/>
            <a:miter lim="800000"/>
            <a:headEnd/>
            <a:tailEnd/>
          </a:ln>
        </p:spPr>
        <p:txBody>
          <a:bodyPr wrap="square">
            <a:spAutoFit/>
          </a:bodyPr>
          <a:lstStyle/>
          <a:p>
            <a:pPr algn="ctr"/>
            <a:r>
              <a:rPr lang="en-US" sz="1200" dirty="0" smtClean="0"/>
              <a:t>Fall 2012</a:t>
            </a:r>
            <a:endParaRPr lang="en-US" sz="1200" dirty="0"/>
          </a:p>
        </p:txBody>
      </p:sp>
      <p:sp>
        <p:nvSpPr>
          <p:cNvPr id="151570" name="TextBox 43"/>
          <p:cNvSpPr txBox="1">
            <a:spLocks noChangeArrowheads="1"/>
          </p:cNvSpPr>
          <p:nvPr/>
        </p:nvSpPr>
        <p:spPr bwMode="auto">
          <a:xfrm>
            <a:off x="6350000" y="5459413"/>
            <a:ext cx="1828800" cy="738664"/>
          </a:xfrm>
          <a:prstGeom prst="rect">
            <a:avLst/>
          </a:prstGeom>
          <a:noFill/>
          <a:ln w="9525">
            <a:noFill/>
            <a:miter lim="800000"/>
            <a:headEnd/>
            <a:tailEnd/>
          </a:ln>
        </p:spPr>
        <p:txBody>
          <a:bodyPr>
            <a:spAutoFit/>
          </a:bodyPr>
          <a:lstStyle/>
          <a:p>
            <a:pPr algn="ctr"/>
            <a:r>
              <a:rPr lang="en-US" sz="1400" b="1" dirty="0"/>
              <a:t>Adults </a:t>
            </a:r>
            <a:r>
              <a:rPr lang="en-US" sz="1400" b="1" dirty="0" smtClean="0"/>
              <a:t>with a chronic condition</a:t>
            </a:r>
            <a:endParaRPr lang="en-US" sz="14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695325" y="2125663"/>
            <a:ext cx="1952625" cy="3840480"/>
          </a:xfrm>
          <a:prstGeom prst="rect">
            <a:avLst/>
          </a:prstGeom>
          <a:solidFill>
            <a:schemeClr val="accent1">
              <a:lumMod val="20000"/>
              <a:lumOff val="80000"/>
            </a:schemeClr>
          </a:solid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1554" name="Rectangle 4"/>
          <p:cNvSpPr>
            <a:spLocks noGrp="1" noChangeArrowheads="1"/>
          </p:cNvSpPr>
          <p:nvPr>
            <p:ph type="title"/>
          </p:nvPr>
        </p:nvSpPr>
        <p:spPr/>
        <p:txBody>
          <a:bodyPr/>
          <a:lstStyle/>
          <a:p>
            <a:pPr eaLnBrk="1" hangingPunct="1"/>
            <a:r>
              <a:rPr lang="en-US" dirty="0"/>
              <a:t>PREVENTIVE CARE AND USE OF OTHER MEDICAL </a:t>
            </a:r>
            <a:br>
              <a:rPr lang="en-US" dirty="0"/>
            </a:br>
            <a:r>
              <a:rPr lang="en-US" dirty="0"/>
              <a:t>SERVICES HAVE INCREASED AMONG MASSACHUSETTS </a:t>
            </a:r>
            <a:br>
              <a:rPr lang="en-US" dirty="0"/>
            </a:br>
            <a:r>
              <a:rPr lang="en-US" dirty="0"/>
              <a:t>ADULTS SINCE REFORM </a:t>
            </a:r>
            <a:endParaRPr lang="en-US" dirty="0" smtClean="0"/>
          </a:p>
        </p:txBody>
      </p:sp>
      <p:sp>
        <p:nvSpPr>
          <p:cNvPr id="16398" name="Slide Number Placeholder 15"/>
          <p:cNvSpPr>
            <a:spLocks noGrp="1"/>
          </p:cNvSpPr>
          <p:nvPr>
            <p:ph type="sldNum" sz="quarter" idx="10"/>
          </p:nvPr>
        </p:nvSpPr>
        <p:spPr/>
        <p:txBody>
          <a:bodyPr/>
          <a:lstStyle/>
          <a:p>
            <a:pPr>
              <a:defRPr/>
            </a:pPr>
            <a:fld id="{FDCF2593-E66C-414E-8047-174091740271}" type="slidenum">
              <a:rPr lang="en-US"/>
              <a:pPr>
                <a:defRPr/>
              </a:pPr>
              <a:t>25</a:t>
            </a:fld>
            <a:endParaRPr lang="en-US"/>
          </a:p>
        </p:txBody>
      </p:sp>
      <p:sp>
        <p:nvSpPr>
          <p:cNvPr id="151556" name="TextBox 6"/>
          <p:cNvSpPr txBox="1">
            <a:spLocks noChangeArrowheads="1"/>
          </p:cNvSpPr>
          <p:nvPr/>
        </p:nvSpPr>
        <p:spPr bwMode="auto">
          <a:xfrm>
            <a:off x="455613" y="6161088"/>
            <a:ext cx="8345487" cy="215900"/>
          </a:xfrm>
          <a:prstGeom prst="rect">
            <a:avLst/>
          </a:prstGeom>
          <a:noFill/>
          <a:ln w="9525">
            <a:noFill/>
            <a:miter lim="800000"/>
            <a:headEnd/>
            <a:tailEnd/>
          </a:ln>
        </p:spPr>
        <p:txBody>
          <a:bodyPr lIns="0" rIns="0" anchor="b">
            <a:spAutoFit/>
          </a:bodyPr>
          <a:lstStyle/>
          <a:p>
            <a:r>
              <a:rPr lang="en-US" sz="600" dirty="0">
                <a:solidFill>
                  <a:srgbClr val="1C1C1C"/>
                </a:solidFill>
              </a:rPr>
              <a:t>SOURCE</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a:t>Urban Institute, </a:t>
            </a:r>
            <a:r>
              <a:rPr lang="en-US" sz="800" i="1" dirty="0"/>
              <a:t>Massachusetts Health Reform Survey, </a:t>
            </a:r>
            <a:r>
              <a:rPr lang="en-US" sz="800" dirty="0" smtClean="0"/>
              <a:t>2014.</a:t>
            </a:r>
            <a:endParaRPr lang="en-US" sz="800" dirty="0"/>
          </a:p>
        </p:txBody>
      </p:sp>
      <p:sp>
        <p:nvSpPr>
          <p:cNvPr id="151558" name="Rectangle 8"/>
          <p:cNvSpPr>
            <a:spLocks noChangeArrowheads="1"/>
          </p:cNvSpPr>
          <p:nvPr/>
        </p:nvSpPr>
        <p:spPr bwMode="auto">
          <a:xfrm>
            <a:off x="455613" y="1785938"/>
            <a:ext cx="4724050" cy="246221"/>
          </a:xfrm>
          <a:prstGeom prst="rect">
            <a:avLst/>
          </a:prstGeom>
          <a:noFill/>
          <a:ln w="9525">
            <a:noFill/>
            <a:miter lim="800000"/>
            <a:headEnd/>
            <a:tailEnd/>
          </a:ln>
        </p:spPr>
        <p:txBody>
          <a:bodyPr wrap="none" lIns="0" rIns="0">
            <a:spAutoFit/>
          </a:bodyPr>
          <a:lstStyle/>
          <a:p>
            <a:r>
              <a:rPr lang="en-US" sz="1000" b="1" dirty="0"/>
              <a:t>PERCENT OF NON-ELDERLY ADULTS REPORTING USE IN PRIOR YEAR, BY TYPE OF SERVICE</a:t>
            </a:r>
          </a:p>
        </p:txBody>
      </p:sp>
      <p:cxnSp>
        <p:nvCxnSpPr>
          <p:cNvPr id="23" name="Straight Connector 22"/>
          <p:cNvCxnSpPr/>
          <p:nvPr/>
        </p:nvCxnSpPr>
        <p:spPr>
          <a:xfrm>
            <a:off x="2647950" y="2125662"/>
            <a:ext cx="0" cy="3840480"/>
          </a:xfrm>
          <a:prstGeom prst="line">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4" name="Chart 10"/>
          <p:cNvGraphicFramePr>
            <a:graphicFrameLocks/>
          </p:cNvGraphicFramePr>
          <p:nvPr>
            <p:extLst>
              <p:ext uri="{D42A27DB-BD31-4B8C-83A1-F6EECF244321}">
                <p14:modId xmlns:p14="http://schemas.microsoft.com/office/powerpoint/2010/main" val="242396491"/>
              </p:ext>
            </p:extLst>
          </p:nvPr>
        </p:nvGraphicFramePr>
        <p:xfrm>
          <a:off x="457200" y="2110846"/>
          <a:ext cx="8229600" cy="3328988"/>
        </p:xfrm>
        <a:graphic>
          <a:graphicData uri="http://schemas.openxmlformats.org/drawingml/2006/chart">
            <c:chart xmlns:c="http://schemas.openxmlformats.org/drawingml/2006/chart" xmlns:r="http://schemas.openxmlformats.org/officeDocument/2006/relationships" r:id="rId3"/>
          </a:graphicData>
        </a:graphic>
      </p:graphicFrame>
      <p:sp>
        <p:nvSpPr>
          <p:cNvPr id="151559" name="TextBox 34"/>
          <p:cNvSpPr txBox="1">
            <a:spLocks noChangeArrowheads="1"/>
          </p:cNvSpPr>
          <p:nvPr/>
        </p:nvSpPr>
        <p:spPr bwMode="auto">
          <a:xfrm>
            <a:off x="952500" y="5158601"/>
            <a:ext cx="685800" cy="276999"/>
          </a:xfrm>
          <a:prstGeom prst="rect">
            <a:avLst/>
          </a:prstGeom>
          <a:noFill/>
          <a:ln w="9525">
            <a:noFill/>
            <a:miter lim="800000"/>
            <a:headEnd/>
            <a:tailEnd/>
          </a:ln>
        </p:spPr>
        <p:txBody>
          <a:bodyPr wrap="none">
            <a:spAutoFit/>
          </a:bodyPr>
          <a:lstStyle/>
          <a:p>
            <a:pPr algn="ctr"/>
            <a:r>
              <a:rPr lang="en-US" sz="1200" dirty="0" smtClean="0"/>
              <a:t>Fall 2006</a:t>
            </a:r>
            <a:endParaRPr lang="en-US" sz="1200" dirty="0"/>
          </a:p>
        </p:txBody>
      </p:sp>
      <p:sp>
        <p:nvSpPr>
          <p:cNvPr id="151560" name="TextBox 35"/>
          <p:cNvSpPr txBox="1">
            <a:spLocks noChangeArrowheads="1"/>
          </p:cNvSpPr>
          <p:nvPr/>
        </p:nvSpPr>
        <p:spPr bwMode="auto">
          <a:xfrm>
            <a:off x="1704975" y="5158601"/>
            <a:ext cx="685800" cy="276999"/>
          </a:xfrm>
          <a:prstGeom prst="rect">
            <a:avLst/>
          </a:prstGeom>
          <a:noFill/>
          <a:ln w="9525">
            <a:noFill/>
            <a:miter lim="800000"/>
            <a:headEnd/>
            <a:tailEnd/>
          </a:ln>
        </p:spPr>
        <p:txBody>
          <a:bodyPr wrap="none">
            <a:spAutoFit/>
          </a:bodyPr>
          <a:lstStyle/>
          <a:p>
            <a:pPr algn="ctr"/>
            <a:r>
              <a:rPr lang="en-US" sz="1200" dirty="0" smtClean="0"/>
              <a:t>Fall 2012</a:t>
            </a:r>
            <a:endParaRPr lang="en-US" sz="1200" dirty="0"/>
          </a:p>
        </p:txBody>
      </p:sp>
      <p:sp>
        <p:nvSpPr>
          <p:cNvPr id="151561" name="TextBox 36"/>
          <p:cNvSpPr txBox="1">
            <a:spLocks noChangeArrowheads="1"/>
          </p:cNvSpPr>
          <p:nvPr/>
        </p:nvSpPr>
        <p:spPr bwMode="auto">
          <a:xfrm>
            <a:off x="952500" y="5459413"/>
            <a:ext cx="1438275" cy="523220"/>
          </a:xfrm>
          <a:prstGeom prst="rect">
            <a:avLst/>
          </a:prstGeom>
          <a:noFill/>
          <a:ln w="9525">
            <a:noFill/>
            <a:miter lim="800000"/>
            <a:headEnd/>
            <a:tailEnd/>
          </a:ln>
        </p:spPr>
        <p:txBody>
          <a:bodyPr wrap="square">
            <a:spAutoFit/>
          </a:bodyPr>
          <a:lstStyle/>
          <a:p>
            <a:pPr algn="ctr"/>
            <a:r>
              <a:rPr lang="en-US" sz="1400" b="1" dirty="0"/>
              <a:t>Any </a:t>
            </a:r>
            <a:r>
              <a:rPr lang="en-US" sz="1400" b="1" dirty="0" smtClean="0"/>
              <a:t>doctor</a:t>
            </a:r>
            <a:br>
              <a:rPr lang="en-US" sz="1400" b="1" dirty="0" smtClean="0"/>
            </a:br>
            <a:r>
              <a:rPr lang="en-US" sz="1400" b="1" dirty="0" smtClean="0"/>
              <a:t>visit</a:t>
            </a:r>
            <a:endParaRPr lang="en-US" sz="1400" b="1" dirty="0"/>
          </a:p>
        </p:txBody>
      </p:sp>
      <p:sp>
        <p:nvSpPr>
          <p:cNvPr id="36" name="TextBox 34"/>
          <p:cNvSpPr txBox="1">
            <a:spLocks noChangeArrowheads="1"/>
          </p:cNvSpPr>
          <p:nvPr/>
        </p:nvSpPr>
        <p:spPr bwMode="auto">
          <a:xfrm>
            <a:off x="2905125" y="5158601"/>
            <a:ext cx="685800" cy="276999"/>
          </a:xfrm>
          <a:prstGeom prst="rect">
            <a:avLst/>
          </a:prstGeom>
          <a:noFill/>
          <a:ln w="9525">
            <a:noFill/>
            <a:miter lim="800000"/>
            <a:headEnd/>
            <a:tailEnd/>
          </a:ln>
        </p:spPr>
        <p:txBody>
          <a:bodyPr wrap="none">
            <a:spAutoFit/>
          </a:bodyPr>
          <a:lstStyle/>
          <a:p>
            <a:pPr algn="ctr"/>
            <a:r>
              <a:rPr lang="en-US" sz="1200" dirty="0" smtClean="0"/>
              <a:t>Fall 2006</a:t>
            </a:r>
            <a:endParaRPr lang="en-US" sz="1200" dirty="0"/>
          </a:p>
        </p:txBody>
      </p:sp>
      <p:sp>
        <p:nvSpPr>
          <p:cNvPr id="37" name="TextBox 35"/>
          <p:cNvSpPr txBox="1">
            <a:spLocks noChangeArrowheads="1"/>
          </p:cNvSpPr>
          <p:nvPr/>
        </p:nvSpPr>
        <p:spPr bwMode="auto">
          <a:xfrm>
            <a:off x="3657600" y="5158601"/>
            <a:ext cx="685800" cy="276999"/>
          </a:xfrm>
          <a:prstGeom prst="rect">
            <a:avLst/>
          </a:prstGeom>
          <a:noFill/>
          <a:ln w="9525">
            <a:noFill/>
            <a:miter lim="800000"/>
            <a:headEnd/>
            <a:tailEnd/>
          </a:ln>
        </p:spPr>
        <p:txBody>
          <a:bodyPr wrap="none">
            <a:spAutoFit/>
          </a:bodyPr>
          <a:lstStyle/>
          <a:p>
            <a:pPr algn="ctr"/>
            <a:r>
              <a:rPr lang="en-US" sz="1200" dirty="0" smtClean="0"/>
              <a:t>Fall 2012</a:t>
            </a:r>
            <a:endParaRPr lang="en-US" sz="1200" dirty="0"/>
          </a:p>
        </p:txBody>
      </p:sp>
      <p:sp>
        <p:nvSpPr>
          <p:cNvPr id="38" name="TextBox 36"/>
          <p:cNvSpPr txBox="1">
            <a:spLocks noChangeArrowheads="1"/>
          </p:cNvSpPr>
          <p:nvPr/>
        </p:nvSpPr>
        <p:spPr bwMode="auto">
          <a:xfrm>
            <a:off x="2905125" y="5459413"/>
            <a:ext cx="1438275" cy="523220"/>
          </a:xfrm>
          <a:prstGeom prst="rect">
            <a:avLst/>
          </a:prstGeom>
          <a:noFill/>
          <a:ln w="9525">
            <a:noFill/>
            <a:miter lim="800000"/>
            <a:headEnd/>
            <a:tailEnd/>
          </a:ln>
        </p:spPr>
        <p:txBody>
          <a:bodyPr wrap="square">
            <a:spAutoFit/>
          </a:bodyPr>
          <a:lstStyle/>
          <a:p>
            <a:pPr algn="ctr"/>
            <a:r>
              <a:rPr lang="en-US" sz="1400" b="1" dirty="0"/>
              <a:t>Preventive care</a:t>
            </a:r>
            <a:br>
              <a:rPr lang="en-US" sz="1400" b="1" dirty="0"/>
            </a:br>
            <a:r>
              <a:rPr lang="en-US" sz="1400" b="1" dirty="0"/>
              <a:t>visit</a:t>
            </a:r>
          </a:p>
        </p:txBody>
      </p:sp>
      <p:sp>
        <p:nvSpPr>
          <p:cNvPr id="39" name="TextBox 34"/>
          <p:cNvSpPr txBox="1">
            <a:spLocks noChangeArrowheads="1"/>
          </p:cNvSpPr>
          <p:nvPr/>
        </p:nvSpPr>
        <p:spPr bwMode="auto">
          <a:xfrm>
            <a:off x="4857750" y="5158601"/>
            <a:ext cx="685800" cy="276999"/>
          </a:xfrm>
          <a:prstGeom prst="rect">
            <a:avLst/>
          </a:prstGeom>
          <a:noFill/>
          <a:ln w="9525">
            <a:noFill/>
            <a:miter lim="800000"/>
            <a:headEnd/>
            <a:tailEnd/>
          </a:ln>
        </p:spPr>
        <p:txBody>
          <a:bodyPr wrap="none">
            <a:spAutoFit/>
          </a:bodyPr>
          <a:lstStyle/>
          <a:p>
            <a:pPr algn="ctr"/>
            <a:r>
              <a:rPr lang="en-US" sz="1200" dirty="0" smtClean="0"/>
              <a:t>Fall 2006</a:t>
            </a:r>
            <a:endParaRPr lang="en-US" sz="1200" dirty="0"/>
          </a:p>
        </p:txBody>
      </p:sp>
      <p:sp>
        <p:nvSpPr>
          <p:cNvPr id="40" name="TextBox 35"/>
          <p:cNvSpPr txBox="1">
            <a:spLocks noChangeArrowheads="1"/>
          </p:cNvSpPr>
          <p:nvPr/>
        </p:nvSpPr>
        <p:spPr bwMode="auto">
          <a:xfrm>
            <a:off x="5610225" y="5158601"/>
            <a:ext cx="685800" cy="276999"/>
          </a:xfrm>
          <a:prstGeom prst="rect">
            <a:avLst/>
          </a:prstGeom>
          <a:noFill/>
          <a:ln w="9525">
            <a:noFill/>
            <a:miter lim="800000"/>
            <a:headEnd/>
            <a:tailEnd/>
          </a:ln>
        </p:spPr>
        <p:txBody>
          <a:bodyPr wrap="none">
            <a:spAutoFit/>
          </a:bodyPr>
          <a:lstStyle/>
          <a:p>
            <a:pPr algn="ctr"/>
            <a:r>
              <a:rPr lang="en-US" sz="1200" dirty="0" smtClean="0"/>
              <a:t>Fall 2012</a:t>
            </a:r>
            <a:endParaRPr lang="en-US" sz="1200" dirty="0"/>
          </a:p>
        </p:txBody>
      </p:sp>
      <p:sp>
        <p:nvSpPr>
          <p:cNvPr id="41" name="TextBox 36"/>
          <p:cNvSpPr txBox="1">
            <a:spLocks noChangeArrowheads="1"/>
          </p:cNvSpPr>
          <p:nvPr/>
        </p:nvSpPr>
        <p:spPr bwMode="auto">
          <a:xfrm>
            <a:off x="4857750" y="5459413"/>
            <a:ext cx="1438275" cy="523220"/>
          </a:xfrm>
          <a:prstGeom prst="rect">
            <a:avLst/>
          </a:prstGeom>
          <a:noFill/>
          <a:ln w="9525">
            <a:noFill/>
            <a:miter lim="800000"/>
            <a:headEnd/>
            <a:tailEnd/>
          </a:ln>
        </p:spPr>
        <p:txBody>
          <a:bodyPr wrap="square">
            <a:spAutoFit/>
          </a:bodyPr>
          <a:lstStyle/>
          <a:p>
            <a:pPr algn="ctr"/>
            <a:r>
              <a:rPr lang="en-US" sz="1400" b="1" dirty="0"/>
              <a:t>Dental care</a:t>
            </a:r>
            <a:br>
              <a:rPr lang="en-US" sz="1400" b="1" dirty="0"/>
            </a:br>
            <a:r>
              <a:rPr lang="en-US" sz="1400" b="1" dirty="0"/>
              <a:t>visit</a:t>
            </a:r>
          </a:p>
        </p:txBody>
      </p:sp>
      <p:sp>
        <p:nvSpPr>
          <p:cNvPr id="42" name="TextBox 34"/>
          <p:cNvSpPr txBox="1">
            <a:spLocks noChangeArrowheads="1"/>
          </p:cNvSpPr>
          <p:nvPr/>
        </p:nvSpPr>
        <p:spPr bwMode="auto">
          <a:xfrm>
            <a:off x="6829425" y="5158601"/>
            <a:ext cx="685800" cy="276999"/>
          </a:xfrm>
          <a:prstGeom prst="rect">
            <a:avLst/>
          </a:prstGeom>
          <a:noFill/>
          <a:ln w="9525">
            <a:noFill/>
            <a:miter lim="800000"/>
            <a:headEnd/>
            <a:tailEnd/>
          </a:ln>
        </p:spPr>
        <p:txBody>
          <a:bodyPr wrap="none">
            <a:spAutoFit/>
          </a:bodyPr>
          <a:lstStyle/>
          <a:p>
            <a:pPr algn="ctr"/>
            <a:r>
              <a:rPr lang="en-US" sz="1200" dirty="0" smtClean="0"/>
              <a:t>Fall 2006</a:t>
            </a:r>
            <a:endParaRPr lang="en-US" sz="1200" dirty="0"/>
          </a:p>
        </p:txBody>
      </p:sp>
      <p:sp>
        <p:nvSpPr>
          <p:cNvPr id="43" name="TextBox 35"/>
          <p:cNvSpPr txBox="1">
            <a:spLocks noChangeArrowheads="1"/>
          </p:cNvSpPr>
          <p:nvPr/>
        </p:nvSpPr>
        <p:spPr bwMode="auto">
          <a:xfrm>
            <a:off x="7581900" y="5158601"/>
            <a:ext cx="685800" cy="276999"/>
          </a:xfrm>
          <a:prstGeom prst="rect">
            <a:avLst/>
          </a:prstGeom>
          <a:noFill/>
          <a:ln w="9525">
            <a:noFill/>
            <a:miter lim="800000"/>
            <a:headEnd/>
            <a:tailEnd/>
          </a:ln>
        </p:spPr>
        <p:txBody>
          <a:bodyPr wrap="none">
            <a:spAutoFit/>
          </a:bodyPr>
          <a:lstStyle/>
          <a:p>
            <a:pPr algn="ctr"/>
            <a:r>
              <a:rPr lang="en-US" sz="1200" dirty="0" smtClean="0"/>
              <a:t>Fall 2012</a:t>
            </a:r>
            <a:endParaRPr lang="en-US" sz="1200" dirty="0"/>
          </a:p>
        </p:txBody>
      </p:sp>
      <p:sp>
        <p:nvSpPr>
          <p:cNvPr id="44" name="TextBox 36"/>
          <p:cNvSpPr txBox="1">
            <a:spLocks noChangeArrowheads="1"/>
          </p:cNvSpPr>
          <p:nvPr/>
        </p:nvSpPr>
        <p:spPr bwMode="auto">
          <a:xfrm>
            <a:off x="6829425" y="5459413"/>
            <a:ext cx="1438275" cy="523220"/>
          </a:xfrm>
          <a:prstGeom prst="rect">
            <a:avLst/>
          </a:prstGeom>
          <a:noFill/>
          <a:ln w="9525">
            <a:noFill/>
            <a:miter lim="800000"/>
            <a:headEnd/>
            <a:tailEnd/>
          </a:ln>
        </p:spPr>
        <p:txBody>
          <a:bodyPr wrap="square">
            <a:spAutoFit/>
          </a:bodyPr>
          <a:lstStyle/>
          <a:p>
            <a:pPr algn="ctr"/>
            <a:r>
              <a:rPr lang="en-US" sz="1400" b="1" dirty="0"/>
              <a:t>Prescription drug use</a:t>
            </a:r>
          </a:p>
        </p:txBody>
      </p:sp>
    </p:spTree>
    <p:extLst>
      <p:ext uri="{BB962C8B-B14F-4D97-AF65-F5344CB8AC3E}">
        <p14:creationId xmlns:p14="http://schemas.microsoft.com/office/powerpoint/2010/main" val="42569354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4"/>
          <p:cNvSpPr>
            <a:spLocks noGrp="1" noChangeArrowheads="1"/>
          </p:cNvSpPr>
          <p:nvPr>
            <p:ph type="title"/>
          </p:nvPr>
        </p:nvSpPr>
        <p:spPr/>
        <p:txBody>
          <a:bodyPr/>
          <a:lstStyle/>
          <a:p>
            <a:pPr eaLnBrk="1" hangingPunct="1"/>
            <a:r>
              <a:rPr lang="en-US" smtClean="0"/>
              <a:t>RACIAL/ETHNIC DISPARITIES IN ACCESS TO AND </a:t>
            </a:r>
            <a:br>
              <a:rPr lang="en-US" smtClean="0"/>
            </a:br>
            <a:r>
              <a:rPr lang="en-US" smtClean="0"/>
              <a:t>USE OF CARE HAVE LARGELY DISAPPEARED IN </a:t>
            </a:r>
            <a:br>
              <a:rPr lang="en-US" smtClean="0"/>
            </a:br>
            <a:r>
              <a:rPr lang="en-US" smtClean="0"/>
              <a:t>MASSACHUSETTS SINCE REFORM</a:t>
            </a:r>
          </a:p>
        </p:txBody>
      </p:sp>
      <p:sp>
        <p:nvSpPr>
          <p:cNvPr id="16398" name="Slide Number Placeholder 15"/>
          <p:cNvSpPr>
            <a:spLocks noGrp="1"/>
          </p:cNvSpPr>
          <p:nvPr>
            <p:ph type="sldNum" sz="quarter" idx="10"/>
          </p:nvPr>
        </p:nvSpPr>
        <p:spPr/>
        <p:txBody>
          <a:bodyPr/>
          <a:lstStyle/>
          <a:p>
            <a:pPr>
              <a:defRPr/>
            </a:pPr>
            <a:fld id="{0D756AAC-342B-4073-BCBC-66E43CD8A72B}" type="slidenum">
              <a:rPr lang="en-US"/>
              <a:pPr>
                <a:defRPr/>
              </a:pPr>
              <a:t>26</a:t>
            </a:fld>
            <a:endParaRPr lang="en-US"/>
          </a:p>
        </p:txBody>
      </p:sp>
      <p:sp>
        <p:nvSpPr>
          <p:cNvPr id="157699" name="TextBox 6"/>
          <p:cNvSpPr txBox="1">
            <a:spLocks noChangeArrowheads="1"/>
          </p:cNvSpPr>
          <p:nvPr/>
        </p:nvSpPr>
        <p:spPr bwMode="auto">
          <a:xfrm>
            <a:off x="455613" y="6161088"/>
            <a:ext cx="8345487" cy="215900"/>
          </a:xfrm>
          <a:prstGeom prst="rect">
            <a:avLst/>
          </a:prstGeom>
          <a:noFill/>
          <a:ln w="9525">
            <a:noFill/>
            <a:miter lim="800000"/>
            <a:headEnd/>
            <a:tailEnd/>
          </a:ln>
        </p:spPr>
        <p:txBody>
          <a:bodyPr lIns="0" rIns="0" anchor="b">
            <a:spAutoFit/>
          </a:bodyPr>
          <a:lstStyle/>
          <a:p>
            <a:r>
              <a:rPr lang="en-US" sz="600" dirty="0">
                <a:solidFill>
                  <a:srgbClr val="1C1C1C"/>
                </a:solidFill>
              </a:rPr>
              <a:t>SOURCE</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a:t>Urban Institute, </a:t>
            </a:r>
            <a:r>
              <a:rPr lang="en-US" sz="800" i="1" dirty="0"/>
              <a:t>Massachusetts Health Reform Survey, </a:t>
            </a:r>
            <a:r>
              <a:rPr lang="en-US" sz="800" dirty="0" smtClean="0"/>
              <a:t>2010.</a:t>
            </a:r>
            <a:endParaRPr lang="en-US" sz="800" dirty="0"/>
          </a:p>
        </p:txBody>
      </p:sp>
      <p:sp>
        <p:nvSpPr>
          <p:cNvPr id="157702" name="TextBox 34"/>
          <p:cNvSpPr txBox="1">
            <a:spLocks noChangeArrowheads="1"/>
          </p:cNvSpPr>
          <p:nvPr/>
        </p:nvSpPr>
        <p:spPr bwMode="auto">
          <a:xfrm>
            <a:off x="790575" y="5106988"/>
            <a:ext cx="990600" cy="554037"/>
          </a:xfrm>
          <a:prstGeom prst="rect">
            <a:avLst/>
          </a:prstGeom>
          <a:noFill/>
          <a:ln w="9525">
            <a:noFill/>
            <a:miter lim="800000"/>
            <a:headEnd/>
            <a:tailEnd/>
          </a:ln>
        </p:spPr>
        <p:txBody>
          <a:bodyPr>
            <a:spAutoFit/>
          </a:bodyPr>
          <a:lstStyle/>
          <a:p>
            <a:pPr algn="ctr"/>
            <a:r>
              <a:rPr lang="en-US" sz="1000"/>
              <a:t>White,</a:t>
            </a:r>
            <a:br>
              <a:rPr lang="en-US" sz="1000"/>
            </a:br>
            <a:r>
              <a:rPr lang="en-US" sz="1000"/>
              <a:t>non-Hispanic adults</a:t>
            </a:r>
          </a:p>
        </p:txBody>
      </p:sp>
      <p:sp>
        <p:nvSpPr>
          <p:cNvPr id="157703" name="TextBox 35"/>
          <p:cNvSpPr txBox="1">
            <a:spLocks noChangeArrowheads="1"/>
          </p:cNvSpPr>
          <p:nvPr/>
        </p:nvSpPr>
        <p:spPr bwMode="auto">
          <a:xfrm>
            <a:off x="1543050" y="5106988"/>
            <a:ext cx="1009650" cy="554037"/>
          </a:xfrm>
          <a:prstGeom prst="rect">
            <a:avLst/>
          </a:prstGeom>
          <a:noFill/>
          <a:ln w="9525">
            <a:noFill/>
            <a:miter lim="800000"/>
            <a:headEnd/>
            <a:tailEnd/>
          </a:ln>
        </p:spPr>
        <p:txBody>
          <a:bodyPr>
            <a:spAutoFit/>
          </a:bodyPr>
          <a:lstStyle/>
          <a:p>
            <a:pPr algn="ctr"/>
            <a:r>
              <a:rPr lang="en-US" sz="1000"/>
              <a:t>Adults of minority</a:t>
            </a:r>
            <a:br>
              <a:rPr lang="en-US" sz="1000"/>
            </a:br>
            <a:r>
              <a:rPr lang="en-US" sz="1000"/>
              <a:t>race/ethnicity</a:t>
            </a:r>
          </a:p>
        </p:txBody>
      </p:sp>
      <p:sp>
        <p:nvSpPr>
          <p:cNvPr id="157704" name="TextBox 36"/>
          <p:cNvSpPr txBox="1">
            <a:spLocks noChangeArrowheads="1"/>
          </p:cNvSpPr>
          <p:nvPr/>
        </p:nvSpPr>
        <p:spPr bwMode="auto">
          <a:xfrm>
            <a:off x="952500" y="5688013"/>
            <a:ext cx="1428750" cy="276225"/>
          </a:xfrm>
          <a:prstGeom prst="rect">
            <a:avLst/>
          </a:prstGeom>
          <a:noFill/>
          <a:ln w="9525">
            <a:noFill/>
            <a:miter lim="800000"/>
            <a:headEnd/>
            <a:tailEnd/>
          </a:ln>
        </p:spPr>
        <p:txBody>
          <a:bodyPr>
            <a:spAutoFit/>
          </a:bodyPr>
          <a:lstStyle/>
          <a:p>
            <a:pPr algn="ctr"/>
            <a:r>
              <a:rPr lang="en-US" sz="1200" b="1"/>
              <a:t>Fall 2006</a:t>
            </a:r>
          </a:p>
        </p:txBody>
      </p:sp>
      <p:cxnSp>
        <p:nvCxnSpPr>
          <p:cNvPr id="25" name="Straight Connector 24"/>
          <p:cNvCxnSpPr/>
          <p:nvPr/>
        </p:nvCxnSpPr>
        <p:spPr>
          <a:xfrm rot="5400000">
            <a:off x="2613025" y="4051300"/>
            <a:ext cx="3917950" cy="0"/>
          </a:xfrm>
          <a:prstGeom prst="line">
            <a:avLst/>
          </a:prstGeom>
          <a:ln w="285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42975" y="2159000"/>
            <a:ext cx="3402013" cy="400050"/>
          </a:xfrm>
          <a:prstGeom prst="rect">
            <a:avLst/>
          </a:prstGeom>
          <a:solidFill>
            <a:schemeClr val="bg1">
              <a:lumMod val="95000"/>
            </a:schemeClr>
          </a:solidFill>
          <a:ln>
            <a:noFill/>
          </a:ln>
        </p:spPr>
        <p:txBody>
          <a:bodyPr>
            <a:spAutoFit/>
          </a:bodyPr>
          <a:lstStyle/>
          <a:p>
            <a:pPr algn="ctr">
              <a:defRPr/>
            </a:pPr>
            <a:r>
              <a:rPr lang="en-US" sz="1000" b="1" dirty="0">
                <a:solidFill>
                  <a:srgbClr val="1C1C1C"/>
                </a:solidFill>
              </a:rPr>
              <a:t>PERCENT OF POPULATION WITH</a:t>
            </a:r>
            <a:br>
              <a:rPr lang="en-US" sz="1000" b="1" dirty="0">
                <a:solidFill>
                  <a:srgbClr val="1C1C1C"/>
                </a:solidFill>
              </a:rPr>
            </a:br>
            <a:r>
              <a:rPr lang="en-US" sz="1000" b="1" dirty="0">
                <a:solidFill>
                  <a:srgbClr val="1C1C1C"/>
                </a:solidFill>
              </a:rPr>
              <a:t>A USUAL SOURCE OF CARE</a:t>
            </a:r>
          </a:p>
        </p:txBody>
      </p:sp>
      <p:sp>
        <p:nvSpPr>
          <p:cNvPr id="29" name="TextBox 28"/>
          <p:cNvSpPr txBox="1"/>
          <p:nvPr/>
        </p:nvSpPr>
        <p:spPr>
          <a:xfrm>
            <a:off x="4867275" y="2159000"/>
            <a:ext cx="3400425" cy="400050"/>
          </a:xfrm>
          <a:prstGeom prst="rect">
            <a:avLst/>
          </a:prstGeom>
          <a:solidFill>
            <a:schemeClr val="bg1">
              <a:lumMod val="95000"/>
            </a:schemeClr>
          </a:solidFill>
          <a:ln>
            <a:noFill/>
          </a:ln>
        </p:spPr>
        <p:txBody>
          <a:bodyPr>
            <a:spAutoFit/>
          </a:bodyPr>
          <a:lstStyle/>
          <a:p>
            <a:pPr algn="ctr">
              <a:defRPr/>
            </a:pPr>
            <a:r>
              <a:rPr lang="en-US" sz="1000" b="1" dirty="0">
                <a:solidFill>
                  <a:srgbClr val="1C1C1C"/>
                </a:solidFill>
              </a:rPr>
              <a:t>PERCENT OF POPULATION WITH </a:t>
            </a:r>
          </a:p>
          <a:p>
            <a:pPr algn="ctr">
              <a:defRPr/>
            </a:pPr>
            <a:r>
              <a:rPr lang="en-US" sz="1000" b="1" dirty="0">
                <a:solidFill>
                  <a:srgbClr val="1C1C1C"/>
                </a:solidFill>
              </a:rPr>
              <a:t>ANY DOCTOR VISIT IN PRIOR YEAR</a:t>
            </a:r>
          </a:p>
        </p:txBody>
      </p:sp>
      <p:sp>
        <p:nvSpPr>
          <p:cNvPr id="157708" name="TextBox 32"/>
          <p:cNvSpPr txBox="1">
            <a:spLocks noChangeArrowheads="1"/>
          </p:cNvSpPr>
          <p:nvPr/>
        </p:nvSpPr>
        <p:spPr bwMode="auto">
          <a:xfrm>
            <a:off x="2752725" y="5106988"/>
            <a:ext cx="990600" cy="554037"/>
          </a:xfrm>
          <a:prstGeom prst="rect">
            <a:avLst/>
          </a:prstGeom>
          <a:noFill/>
          <a:ln w="9525">
            <a:noFill/>
            <a:miter lim="800000"/>
            <a:headEnd/>
            <a:tailEnd/>
          </a:ln>
        </p:spPr>
        <p:txBody>
          <a:bodyPr>
            <a:spAutoFit/>
          </a:bodyPr>
          <a:lstStyle/>
          <a:p>
            <a:pPr algn="ctr"/>
            <a:r>
              <a:rPr lang="en-US" sz="1000"/>
              <a:t>White,</a:t>
            </a:r>
            <a:br>
              <a:rPr lang="en-US" sz="1000"/>
            </a:br>
            <a:r>
              <a:rPr lang="en-US" sz="1000"/>
              <a:t>non-Hispanic adults</a:t>
            </a:r>
          </a:p>
        </p:txBody>
      </p:sp>
      <p:sp>
        <p:nvSpPr>
          <p:cNvPr id="157709" name="TextBox 33"/>
          <p:cNvSpPr txBox="1">
            <a:spLocks noChangeArrowheads="1"/>
          </p:cNvSpPr>
          <p:nvPr/>
        </p:nvSpPr>
        <p:spPr bwMode="auto">
          <a:xfrm>
            <a:off x="3505200" y="5106988"/>
            <a:ext cx="1009650" cy="554037"/>
          </a:xfrm>
          <a:prstGeom prst="rect">
            <a:avLst/>
          </a:prstGeom>
          <a:noFill/>
          <a:ln w="9525">
            <a:noFill/>
            <a:miter lim="800000"/>
            <a:headEnd/>
            <a:tailEnd/>
          </a:ln>
        </p:spPr>
        <p:txBody>
          <a:bodyPr>
            <a:spAutoFit/>
          </a:bodyPr>
          <a:lstStyle/>
          <a:p>
            <a:pPr algn="ctr"/>
            <a:r>
              <a:rPr lang="en-US" sz="1000"/>
              <a:t>Adults of minority</a:t>
            </a:r>
            <a:br>
              <a:rPr lang="en-US" sz="1000"/>
            </a:br>
            <a:r>
              <a:rPr lang="en-US" sz="1000"/>
              <a:t>race/ethnicity</a:t>
            </a:r>
          </a:p>
        </p:txBody>
      </p:sp>
      <p:sp>
        <p:nvSpPr>
          <p:cNvPr id="157710" name="TextBox 38"/>
          <p:cNvSpPr txBox="1">
            <a:spLocks noChangeArrowheads="1"/>
          </p:cNvSpPr>
          <p:nvPr/>
        </p:nvSpPr>
        <p:spPr bwMode="auto">
          <a:xfrm>
            <a:off x="2914650" y="5688013"/>
            <a:ext cx="1428750" cy="276225"/>
          </a:xfrm>
          <a:prstGeom prst="rect">
            <a:avLst/>
          </a:prstGeom>
          <a:noFill/>
          <a:ln w="9525">
            <a:noFill/>
            <a:miter lim="800000"/>
            <a:headEnd/>
            <a:tailEnd/>
          </a:ln>
        </p:spPr>
        <p:txBody>
          <a:bodyPr>
            <a:spAutoFit/>
          </a:bodyPr>
          <a:lstStyle/>
          <a:p>
            <a:pPr algn="ctr"/>
            <a:r>
              <a:rPr lang="en-US" sz="1200" b="1"/>
              <a:t>Fall 2009</a:t>
            </a:r>
          </a:p>
        </p:txBody>
      </p:sp>
      <p:sp>
        <p:nvSpPr>
          <p:cNvPr id="157711" name="TextBox 39"/>
          <p:cNvSpPr txBox="1">
            <a:spLocks noChangeArrowheads="1"/>
          </p:cNvSpPr>
          <p:nvPr/>
        </p:nvSpPr>
        <p:spPr bwMode="auto">
          <a:xfrm>
            <a:off x="4705350" y="5106988"/>
            <a:ext cx="990600" cy="554037"/>
          </a:xfrm>
          <a:prstGeom prst="rect">
            <a:avLst/>
          </a:prstGeom>
          <a:noFill/>
          <a:ln w="9525">
            <a:noFill/>
            <a:miter lim="800000"/>
            <a:headEnd/>
            <a:tailEnd/>
          </a:ln>
        </p:spPr>
        <p:txBody>
          <a:bodyPr>
            <a:spAutoFit/>
          </a:bodyPr>
          <a:lstStyle/>
          <a:p>
            <a:pPr algn="ctr"/>
            <a:r>
              <a:rPr lang="en-US" sz="1000"/>
              <a:t>White,</a:t>
            </a:r>
            <a:br>
              <a:rPr lang="en-US" sz="1000"/>
            </a:br>
            <a:r>
              <a:rPr lang="en-US" sz="1000"/>
              <a:t>non-Hispanic adults</a:t>
            </a:r>
          </a:p>
        </p:txBody>
      </p:sp>
      <p:sp>
        <p:nvSpPr>
          <p:cNvPr id="157712" name="TextBox 40"/>
          <p:cNvSpPr txBox="1">
            <a:spLocks noChangeArrowheads="1"/>
          </p:cNvSpPr>
          <p:nvPr/>
        </p:nvSpPr>
        <p:spPr bwMode="auto">
          <a:xfrm>
            <a:off x="5457825" y="5106988"/>
            <a:ext cx="1009650" cy="554037"/>
          </a:xfrm>
          <a:prstGeom prst="rect">
            <a:avLst/>
          </a:prstGeom>
          <a:noFill/>
          <a:ln w="9525">
            <a:noFill/>
            <a:miter lim="800000"/>
            <a:headEnd/>
            <a:tailEnd/>
          </a:ln>
        </p:spPr>
        <p:txBody>
          <a:bodyPr>
            <a:spAutoFit/>
          </a:bodyPr>
          <a:lstStyle/>
          <a:p>
            <a:pPr algn="ctr"/>
            <a:r>
              <a:rPr lang="en-US" sz="1000"/>
              <a:t>Adults of minority</a:t>
            </a:r>
            <a:br>
              <a:rPr lang="en-US" sz="1000"/>
            </a:br>
            <a:r>
              <a:rPr lang="en-US" sz="1000"/>
              <a:t>race/ethnicity</a:t>
            </a:r>
          </a:p>
        </p:txBody>
      </p:sp>
      <p:sp>
        <p:nvSpPr>
          <p:cNvPr id="157713" name="TextBox 43"/>
          <p:cNvSpPr txBox="1">
            <a:spLocks noChangeArrowheads="1"/>
          </p:cNvSpPr>
          <p:nvPr/>
        </p:nvSpPr>
        <p:spPr bwMode="auto">
          <a:xfrm>
            <a:off x="4867275" y="5688013"/>
            <a:ext cx="1428750" cy="276225"/>
          </a:xfrm>
          <a:prstGeom prst="rect">
            <a:avLst/>
          </a:prstGeom>
          <a:noFill/>
          <a:ln w="9525">
            <a:noFill/>
            <a:miter lim="800000"/>
            <a:headEnd/>
            <a:tailEnd/>
          </a:ln>
        </p:spPr>
        <p:txBody>
          <a:bodyPr>
            <a:spAutoFit/>
          </a:bodyPr>
          <a:lstStyle/>
          <a:p>
            <a:pPr algn="ctr"/>
            <a:r>
              <a:rPr lang="en-US" sz="1200" b="1"/>
              <a:t>Fall 2006</a:t>
            </a:r>
          </a:p>
        </p:txBody>
      </p:sp>
      <p:sp>
        <p:nvSpPr>
          <p:cNvPr id="157714" name="TextBox 45"/>
          <p:cNvSpPr txBox="1">
            <a:spLocks noChangeArrowheads="1"/>
          </p:cNvSpPr>
          <p:nvPr/>
        </p:nvSpPr>
        <p:spPr bwMode="auto">
          <a:xfrm>
            <a:off x="6667500" y="5106988"/>
            <a:ext cx="990600" cy="554037"/>
          </a:xfrm>
          <a:prstGeom prst="rect">
            <a:avLst/>
          </a:prstGeom>
          <a:noFill/>
          <a:ln w="9525">
            <a:noFill/>
            <a:miter lim="800000"/>
            <a:headEnd/>
            <a:tailEnd/>
          </a:ln>
        </p:spPr>
        <p:txBody>
          <a:bodyPr>
            <a:spAutoFit/>
          </a:bodyPr>
          <a:lstStyle/>
          <a:p>
            <a:pPr algn="ctr"/>
            <a:r>
              <a:rPr lang="en-US" sz="1000"/>
              <a:t>White,</a:t>
            </a:r>
            <a:br>
              <a:rPr lang="en-US" sz="1000"/>
            </a:br>
            <a:r>
              <a:rPr lang="en-US" sz="1000"/>
              <a:t>non-Hispanic adults</a:t>
            </a:r>
          </a:p>
        </p:txBody>
      </p:sp>
      <p:sp>
        <p:nvSpPr>
          <p:cNvPr id="157715" name="TextBox 49"/>
          <p:cNvSpPr txBox="1">
            <a:spLocks noChangeArrowheads="1"/>
          </p:cNvSpPr>
          <p:nvPr/>
        </p:nvSpPr>
        <p:spPr bwMode="auto">
          <a:xfrm>
            <a:off x="7419975" y="5106988"/>
            <a:ext cx="1009650" cy="554037"/>
          </a:xfrm>
          <a:prstGeom prst="rect">
            <a:avLst/>
          </a:prstGeom>
          <a:noFill/>
          <a:ln w="9525">
            <a:noFill/>
            <a:miter lim="800000"/>
            <a:headEnd/>
            <a:tailEnd/>
          </a:ln>
        </p:spPr>
        <p:txBody>
          <a:bodyPr>
            <a:spAutoFit/>
          </a:bodyPr>
          <a:lstStyle/>
          <a:p>
            <a:pPr algn="ctr"/>
            <a:r>
              <a:rPr lang="en-US" sz="1000"/>
              <a:t>Adults of minority</a:t>
            </a:r>
            <a:br>
              <a:rPr lang="en-US" sz="1000"/>
            </a:br>
            <a:r>
              <a:rPr lang="en-US" sz="1000"/>
              <a:t>race/ethnicity</a:t>
            </a:r>
          </a:p>
        </p:txBody>
      </p:sp>
      <p:sp>
        <p:nvSpPr>
          <p:cNvPr id="157716" name="TextBox 50"/>
          <p:cNvSpPr txBox="1">
            <a:spLocks noChangeArrowheads="1"/>
          </p:cNvSpPr>
          <p:nvPr/>
        </p:nvSpPr>
        <p:spPr bwMode="auto">
          <a:xfrm>
            <a:off x="6829425" y="5688013"/>
            <a:ext cx="1428750" cy="276225"/>
          </a:xfrm>
          <a:prstGeom prst="rect">
            <a:avLst/>
          </a:prstGeom>
          <a:noFill/>
          <a:ln w="9525">
            <a:noFill/>
            <a:miter lim="800000"/>
            <a:headEnd/>
            <a:tailEnd/>
          </a:ln>
        </p:spPr>
        <p:txBody>
          <a:bodyPr>
            <a:spAutoFit/>
          </a:bodyPr>
          <a:lstStyle/>
          <a:p>
            <a:pPr algn="ctr"/>
            <a:r>
              <a:rPr lang="en-US" sz="1200" b="1"/>
              <a:t>Fall 2009</a:t>
            </a:r>
          </a:p>
        </p:txBody>
      </p:sp>
      <p:graphicFrame>
        <p:nvGraphicFramePr>
          <p:cNvPr id="21" name="Chart 10"/>
          <p:cNvGraphicFramePr>
            <a:graphicFrameLocks/>
          </p:cNvGraphicFramePr>
          <p:nvPr/>
        </p:nvGraphicFramePr>
        <p:xfrm>
          <a:off x="457200" y="2590799"/>
          <a:ext cx="8229600" cy="28098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4"/>
          <p:cNvSpPr>
            <a:spLocks noGrp="1" noChangeArrowheads="1"/>
          </p:cNvSpPr>
          <p:nvPr>
            <p:ph type="title"/>
          </p:nvPr>
        </p:nvSpPr>
        <p:spPr/>
        <p:txBody>
          <a:bodyPr/>
          <a:lstStyle/>
          <a:p>
            <a:pPr eaLnBrk="1" hangingPunct="1"/>
            <a:r>
              <a:rPr lang="en-US" dirty="0" smtClean="0"/>
              <a:t>ACCESS AND USE IMPROVED</a:t>
            </a:r>
            <a:br>
              <a:rPr lang="en-US" dirty="0" smtClean="0"/>
            </a:br>
            <a:r>
              <a:rPr lang="en-US" dirty="0" smtClean="0"/>
              <a:t>AMONG REMAINING UNINSURED</a:t>
            </a:r>
            <a:r>
              <a:rPr lang="en-US" dirty="0" smtClean="0">
                <a:solidFill>
                  <a:srgbClr val="1C1C1C"/>
                </a:solidFill>
              </a:rPr>
              <a:t> </a:t>
            </a:r>
            <a:endParaRPr lang="en-US" dirty="0" smtClean="0"/>
          </a:p>
        </p:txBody>
      </p:sp>
      <p:sp>
        <p:nvSpPr>
          <p:cNvPr id="16398" name="Slide Number Placeholder 15"/>
          <p:cNvSpPr>
            <a:spLocks noGrp="1"/>
          </p:cNvSpPr>
          <p:nvPr>
            <p:ph type="sldNum" sz="quarter" idx="10"/>
          </p:nvPr>
        </p:nvSpPr>
        <p:spPr/>
        <p:txBody>
          <a:bodyPr/>
          <a:lstStyle/>
          <a:p>
            <a:pPr>
              <a:defRPr/>
            </a:pPr>
            <a:fld id="{F5CA6A3C-D8AA-40D2-A101-1AB73D063EAB}" type="slidenum">
              <a:rPr lang="en-US"/>
              <a:pPr>
                <a:defRPr/>
              </a:pPr>
              <a:t>27</a:t>
            </a:fld>
            <a:endParaRPr lang="en-US"/>
          </a:p>
        </p:txBody>
      </p:sp>
      <p:sp>
        <p:nvSpPr>
          <p:cNvPr id="159747" name="TextBox 6"/>
          <p:cNvSpPr txBox="1">
            <a:spLocks noChangeArrowheads="1"/>
          </p:cNvSpPr>
          <p:nvPr/>
        </p:nvSpPr>
        <p:spPr bwMode="auto">
          <a:xfrm>
            <a:off x="455613" y="6161088"/>
            <a:ext cx="8345487" cy="215900"/>
          </a:xfrm>
          <a:prstGeom prst="rect">
            <a:avLst/>
          </a:prstGeom>
          <a:noFill/>
          <a:ln w="9525">
            <a:noFill/>
            <a:miter lim="800000"/>
            <a:headEnd/>
            <a:tailEnd/>
          </a:ln>
        </p:spPr>
        <p:txBody>
          <a:bodyPr lIns="0" rIns="0" anchor="b">
            <a:spAutoFit/>
          </a:bodyPr>
          <a:lstStyle/>
          <a:p>
            <a:r>
              <a:rPr lang="en-US" sz="600" dirty="0">
                <a:solidFill>
                  <a:srgbClr val="1C1C1C"/>
                </a:solidFill>
              </a:rPr>
              <a:t>SOURCE</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a:t>Urban Institute, </a:t>
            </a:r>
            <a:r>
              <a:rPr lang="en-US" sz="800" i="1" dirty="0"/>
              <a:t>Massachusetts Health Reform Survey, </a:t>
            </a:r>
            <a:r>
              <a:rPr lang="en-US" sz="800" dirty="0"/>
              <a:t>2010.</a:t>
            </a:r>
          </a:p>
        </p:txBody>
      </p:sp>
      <p:sp>
        <p:nvSpPr>
          <p:cNvPr id="159749" name="Rectangle 8"/>
          <p:cNvSpPr>
            <a:spLocks noChangeArrowheads="1"/>
          </p:cNvSpPr>
          <p:nvPr/>
        </p:nvSpPr>
        <p:spPr bwMode="auto">
          <a:xfrm>
            <a:off x="455613" y="1785938"/>
            <a:ext cx="4695196" cy="246221"/>
          </a:xfrm>
          <a:prstGeom prst="rect">
            <a:avLst/>
          </a:prstGeom>
          <a:noFill/>
          <a:ln w="9525">
            <a:noFill/>
            <a:miter lim="800000"/>
            <a:headEnd/>
            <a:tailEnd/>
          </a:ln>
        </p:spPr>
        <p:txBody>
          <a:bodyPr wrap="none" lIns="0" rIns="0">
            <a:spAutoFit/>
          </a:bodyPr>
          <a:lstStyle/>
          <a:p>
            <a:r>
              <a:rPr lang="en-US" sz="1000" b="1" dirty="0">
                <a:solidFill>
                  <a:srgbClr val="1C1C1C"/>
                </a:solidFill>
              </a:rPr>
              <a:t>PERCENT </a:t>
            </a:r>
            <a:r>
              <a:rPr lang="en-US" sz="1000" b="1" dirty="0" smtClean="0">
                <a:solidFill>
                  <a:srgbClr val="1C1C1C"/>
                </a:solidFill>
              </a:rPr>
              <a:t>OF NON-ELDERLY </a:t>
            </a:r>
            <a:r>
              <a:rPr lang="en-US" sz="1000" b="1" dirty="0">
                <a:solidFill>
                  <a:srgbClr val="1C1C1C"/>
                </a:solidFill>
              </a:rPr>
              <a:t>ADULTS REPORTING USE IN PRIOR YEAR, BY TYPE OF SERVICE</a:t>
            </a:r>
          </a:p>
        </p:txBody>
      </p:sp>
      <p:sp>
        <p:nvSpPr>
          <p:cNvPr id="17" name="Text Box 11"/>
          <p:cNvSpPr txBox="1">
            <a:spLocks noChangeArrowheads="1"/>
          </p:cNvSpPr>
          <p:nvPr/>
        </p:nvSpPr>
        <p:spPr bwMode="auto">
          <a:xfrm>
            <a:off x="6627813" y="1820863"/>
            <a:ext cx="2057400" cy="4479925"/>
          </a:xfrm>
          <a:prstGeom prst="rect">
            <a:avLst/>
          </a:prstGeom>
          <a:noFill/>
          <a:ln w="3175">
            <a:solidFill>
              <a:schemeClr val="accent1">
                <a:lumMod val="60000"/>
                <a:lumOff val="40000"/>
              </a:schemeClr>
            </a:solidFill>
            <a:miter lim="800000"/>
            <a:headEnd/>
            <a:tailEnd/>
          </a:ln>
        </p:spPr>
        <p:txBody>
          <a:bodyPr/>
          <a:lstStyle/>
          <a:p>
            <a:pPr>
              <a:lnSpc>
                <a:spcPct val="105000"/>
              </a:lnSpc>
              <a:spcBef>
                <a:spcPct val="50000"/>
              </a:spcBef>
              <a:defRPr/>
            </a:pPr>
            <a:r>
              <a:rPr lang="en-US" sz="1600" dirty="0">
                <a:ea typeface="ＭＳ Ｐゴシック" charset="-128"/>
              </a:rPr>
              <a:t>Even for the remaining uninsured in Massachusetts,</a:t>
            </a:r>
            <a:br>
              <a:rPr lang="en-US" sz="1600" dirty="0">
                <a:ea typeface="ＭＳ Ｐゴシック" charset="-128"/>
              </a:rPr>
            </a:br>
            <a:r>
              <a:rPr lang="en-US" sz="1600" dirty="0">
                <a:ea typeface="ＭＳ Ｐゴシック" charset="-128"/>
              </a:rPr>
              <a:t>access to care has improved </a:t>
            </a:r>
            <a:br>
              <a:rPr lang="en-US" sz="1600" dirty="0">
                <a:ea typeface="ＭＳ Ｐゴシック" charset="-128"/>
              </a:rPr>
            </a:br>
            <a:r>
              <a:rPr lang="en-US" sz="1600" dirty="0">
                <a:ea typeface="ＭＳ Ｐゴシック" charset="-128"/>
              </a:rPr>
              <a:t>and barriers to care have decreased.</a:t>
            </a:r>
          </a:p>
        </p:txBody>
      </p:sp>
      <p:sp>
        <p:nvSpPr>
          <p:cNvPr id="18" name="Rectangle 17"/>
          <p:cNvSpPr/>
          <p:nvPr/>
        </p:nvSpPr>
        <p:spPr>
          <a:xfrm>
            <a:off x="6399213" y="1635125"/>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59752" name="Group 36"/>
          <p:cNvGrpSpPr>
            <a:grpSpLocks/>
          </p:cNvGrpSpPr>
          <p:nvPr/>
        </p:nvGrpSpPr>
        <p:grpSpPr bwMode="auto">
          <a:xfrm>
            <a:off x="714375" y="5106988"/>
            <a:ext cx="942975" cy="896937"/>
            <a:chOff x="714376" y="4700588"/>
            <a:chExt cx="942974" cy="896898"/>
          </a:xfrm>
        </p:grpSpPr>
        <p:sp>
          <p:nvSpPr>
            <p:cNvPr id="29" name="TextBox 28"/>
            <p:cNvSpPr txBox="1"/>
            <p:nvPr/>
          </p:nvSpPr>
          <p:spPr>
            <a:xfrm>
              <a:off x="771526" y="4700588"/>
              <a:ext cx="390525" cy="374634"/>
            </a:xfrm>
            <a:prstGeom prst="rect">
              <a:avLst/>
            </a:prstGeom>
            <a:noFill/>
            <a:ln>
              <a:noFill/>
            </a:ln>
          </p:spPr>
          <p:txBody>
            <a:bodyPr lIns="0" rIns="0">
              <a:spAutoFit/>
            </a:bodyPr>
            <a:lstStyle/>
            <a:p>
              <a:pPr algn="ctr">
                <a:lnSpc>
                  <a:spcPts val="1100"/>
                </a:lnSpc>
                <a:defRPr/>
              </a:pPr>
              <a:r>
                <a:rPr lang="en-US" sz="1050" dirty="0"/>
                <a:t>Fall</a:t>
              </a:r>
              <a:br>
                <a:rPr lang="en-US" sz="1050" dirty="0"/>
              </a:br>
              <a:r>
                <a:rPr lang="en-US" sz="1050" dirty="0"/>
                <a:t>2006</a:t>
              </a:r>
            </a:p>
          </p:txBody>
        </p:sp>
        <p:sp>
          <p:nvSpPr>
            <p:cNvPr id="35" name="TextBox 34"/>
            <p:cNvSpPr txBox="1"/>
            <p:nvPr/>
          </p:nvSpPr>
          <p:spPr>
            <a:xfrm>
              <a:off x="1219200" y="4700588"/>
              <a:ext cx="381000" cy="374634"/>
            </a:xfrm>
            <a:prstGeom prst="rect">
              <a:avLst/>
            </a:prstGeom>
            <a:noFill/>
            <a:ln>
              <a:noFill/>
            </a:ln>
          </p:spPr>
          <p:txBody>
            <a:bodyPr lIns="0" rIns="0">
              <a:spAutoFit/>
            </a:bodyPr>
            <a:lstStyle/>
            <a:p>
              <a:pPr algn="ctr">
                <a:lnSpc>
                  <a:spcPts val="1100"/>
                </a:lnSpc>
                <a:defRPr/>
              </a:pPr>
              <a:r>
                <a:rPr lang="en-US" sz="1050" dirty="0"/>
                <a:t>Fall</a:t>
              </a:r>
              <a:br>
                <a:rPr lang="en-US" sz="1050" dirty="0"/>
              </a:br>
              <a:r>
                <a:rPr lang="en-US" sz="1050" dirty="0"/>
                <a:t>2009</a:t>
              </a:r>
            </a:p>
          </p:txBody>
        </p:sp>
        <p:sp>
          <p:nvSpPr>
            <p:cNvPr id="159771" name="TextBox 35"/>
            <p:cNvSpPr txBox="1">
              <a:spLocks noChangeArrowheads="1"/>
            </p:cNvSpPr>
            <p:nvPr/>
          </p:nvSpPr>
          <p:spPr bwMode="auto">
            <a:xfrm>
              <a:off x="714376" y="5043488"/>
              <a:ext cx="942974" cy="553998"/>
            </a:xfrm>
            <a:prstGeom prst="rect">
              <a:avLst/>
            </a:prstGeom>
            <a:noFill/>
            <a:ln w="9525">
              <a:noFill/>
              <a:miter lim="800000"/>
              <a:headEnd/>
              <a:tailEnd/>
            </a:ln>
          </p:spPr>
          <p:txBody>
            <a:bodyPr>
              <a:spAutoFit/>
            </a:bodyPr>
            <a:lstStyle/>
            <a:p>
              <a:pPr algn="ctr">
                <a:lnSpc>
                  <a:spcPts val="1200"/>
                </a:lnSpc>
              </a:pPr>
              <a:r>
                <a:rPr lang="en-US" sz="1200" b="1"/>
                <a:t>Had a usual source of care</a:t>
              </a:r>
            </a:p>
          </p:txBody>
        </p:sp>
      </p:grpSp>
      <p:grpSp>
        <p:nvGrpSpPr>
          <p:cNvPr id="159753" name="Group 37"/>
          <p:cNvGrpSpPr>
            <a:grpSpLocks/>
          </p:cNvGrpSpPr>
          <p:nvPr/>
        </p:nvGrpSpPr>
        <p:grpSpPr bwMode="auto">
          <a:xfrm>
            <a:off x="1828800" y="5106988"/>
            <a:ext cx="942975" cy="896937"/>
            <a:chOff x="714376" y="4700588"/>
            <a:chExt cx="942974" cy="896898"/>
          </a:xfrm>
        </p:grpSpPr>
        <p:sp>
          <p:nvSpPr>
            <p:cNvPr id="39" name="TextBox 38"/>
            <p:cNvSpPr txBox="1"/>
            <p:nvPr/>
          </p:nvSpPr>
          <p:spPr>
            <a:xfrm>
              <a:off x="771526" y="4700588"/>
              <a:ext cx="390525" cy="374634"/>
            </a:xfrm>
            <a:prstGeom prst="rect">
              <a:avLst/>
            </a:prstGeom>
            <a:noFill/>
            <a:ln>
              <a:noFill/>
            </a:ln>
          </p:spPr>
          <p:txBody>
            <a:bodyPr lIns="0" rIns="0">
              <a:spAutoFit/>
            </a:bodyPr>
            <a:lstStyle/>
            <a:p>
              <a:pPr algn="ctr">
                <a:lnSpc>
                  <a:spcPts val="1100"/>
                </a:lnSpc>
                <a:defRPr/>
              </a:pPr>
              <a:r>
                <a:rPr lang="en-US" sz="1050" dirty="0"/>
                <a:t>Fall</a:t>
              </a:r>
              <a:br>
                <a:rPr lang="en-US" sz="1050" dirty="0"/>
              </a:br>
              <a:r>
                <a:rPr lang="en-US" sz="1050" dirty="0"/>
                <a:t>2006</a:t>
              </a:r>
            </a:p>
          </p:txBody>
        </p:sp>
        <p:sp>
          <p:nvSpPr>
            <p:cNvPr id="40" name="TextBox 39"/>
            <p:cNvSpPr txBox="1"/>
            <p:nvPr/>
          </p:nvSpPr>
          <p:spPr>
            <a:xfrm>
              <a:off x="1219200" y="4700588"/>
              <a:ext cx="381000" cy="374634"/>
            </a:xfrm>
            <a:prstGeom prst="rect">
              <a:avLst/>
            </a:prstGeom>
            <a:noFill/>
            <a:ln>
              <a:noFill/>
            </a:ln>
          </p:spPr>
          <p:txBody>
            <a:bodyPr lIns="0" rIns="0">
              <a:spAutoFit/>
            </a:bodyPr>
            <a:lstStyle/>
            <a:p>
              <a:pPr algn="ctr">
                <a:lnSpc>
                  <a:spcPts val="1100"/>
                </a:lnSpc>
                <a:defRPr/>
              </a:pPr>
              <a:r>
                <a:rPr lang="en-US" sz="1050" dirty="0"/>
                <a:t>Fall</a:t>
              </a:r>
              <a:br>
                <a:rPr lang="en-US" sz="1050" dirty="0"/>
              </a:br>
              <a:r>
                <a:rPr lang="en-US" sz="1050" dirty="0"/>
                <a:t>2009</a:t>
              </a:r>
            </a:p>
          </p:txBody>
        </p:sp>
        <p:sp>
          <p:nvSpPr>
            <p:cNvPr id="159768" name="TextBox 40"/>
            <p:cNvSpPr txBox="1">
              <a:spLocks noChangeArrowheads="1"/>
            </p:cNvSpPr>
            <p:nvPr/>
          </p:nvSpPr>
          <p:spPr bwMode="auto">
            <a:xfrm>
              <a:off x="714376" y="5043488"/>
              <a:ext cx="942974" cy="553998"/>
            </a:xfrm>
            <a:prstGeom prst="rect">
              <a:avLst/>
            </a:prstGeom>
            <a:noFill/>
            <a:ln w="9525">
              <a:noFill/>
              <a:miter lim="800000"/>
              <a:headEnd/>
              <a:tailEnd/>
            </a:ln>
          </p:spPr>
          <p:txBody>
            <a:bodyPr>
              <a:spAutoFit/>
            </a:bodyPr>
            <a:lstStyle/>
            <a:p>
              <a:pPr algn="ctr">
                <a:lnSpc>
                  <a:spcPts val="1200"/>
                </a:lnSpc>
              </a:pPr>
              <a:r>
                <a:rPr lang="en-US" sz="1200" b="1"/>
                <a:t>Had a general doctor visit</a:t>
              </a:r>
            </a:p>
          </p:txBody>
        </p:sp>
      </p:grpSp>
      <p:grpSp>
        <p:nvGrpSpPr>
          <p:cNvPr id="159754" name="Group 41"/>
          <p:cNvGrpSpPr>
            <a:grpSpLocks/>
          </p:cNvGrpSpPr>
          <p:nvPr/>
        </p:nvGrpSpPr>
        <p:grpSpPr bwMode="auto">
          <a:xfrm>
            <a:off x="2971800" y="5106988"/>
            <a:ext cx="942975" cy="742950"/>
            <a:chOff x="714376" y="4700588"/>
            <a:chExt cx="942974" cy="743010"/>
          </a:xfrm>
        </p:grpSpPr>
        <p:sp>
          <p:nvSpPr>
            <p:cNvPr id="43" name="TextBox 42"/>
            <p:cNvSpPr txBox="1"/>
            <p:nvPr/>
          </p:nvSpPr>
          <p:spPr>
            <a:xfrm>
              <a:off x="771526" y="4700588"/>
              <a:ext cx="390525" cy="374680"/>
            </a:xfrm>
            <a:prstGeom prst="rect">
              <a:avLst/>
            </a:prstGeom>
            <a:noFill/>
            <a:ln>
              <a:noFill/>
            </a:ln>
          </p:spPr>
          <p:txBody>
            <a:bodyPr lIns="0" rIns="0">
              <a:spAutoFit/>
            </a:bodyPr>
            <a:lstStyle/>
            <a:p>
              <a:pPr algn="ctr">
                <a:lnSpc>
                  <a:spcPts val="1100"/>
                </a:lnSpc>
                <a:defRPr/>
              </a:pPr>
              <a:r>
                <a:rPr lang="en-US" sz="1050" dirty="0"/>
                <a:t>Fall</a:t>
              </a:r>
              <a:br>
                <a:rPr lang="en-US" sz="1050" dirty="0"/>
              </a:br>
              <a:r>
                <a:rPr lang="en-US" sz="1050" dirty="0"/>
                <a:t>2006</a:t>
              </a:r>
            </a:p>
          </p:txBody>
        </p:sp>
        <p:sp>
          <p:nvSpPr>
            <p:cNvPr id="44" name="TextBox 43"/>
            <p:cNvSpPr txBox="1"/>
            <p:nvPr/>
          </p:nvSpPr>
          <p:spPr>
            <a:xfrm>
              <a:off x="1219200" y="4700588"/>
              <a:ext cx="381000" cy="374680"/>
            </a:xfrm>
            <a:prstGeom prst="rect">
              <a:avLst/>
            </a:prstGeom>
            <a:noFill/>
            <a:ln>
              <a:noFill/>
            </a:ln>
          </p:spPr>
          <p:txBody>
            <a:bodyPr lIns="0" rIns="0">
              <a:spAutoFit/>
            </a:bodyPr>
            <a:lstStyle/>
            <a:p>
              <a:pPr algn="ctr">
                <a:lnSpc>
                  <a:spcPts val="1100"/>
                </a:lnSpc>
                <a:defRPr/>
              </a:pPr>
              <a:r>
                <a:rPr lang="en-US" sz="1050" dirty="0"/>
                <a:t>Fall</a:t>
              </a:r>
              <a:br>
                <a:rPr lang="en-US" sz="1050" dirty="0"/>
              </a:br>
              <a:r>
                <a:rPr lang="en-US" sz="1050" dirty="0"/>
                <a:t>2009</a:t>
              </a:r>
            </a:p>
          </p:txBody>
        </p:sp>
        <p:sp>
          <p:nvSpPr>
            <p:cNvPr id="159765" name="TextBox 44"/>
            <p:cNvSpPr txBox="1">
              <a:spLocks noChangeArrowheads="1"/>
            </p:cNvSpPr>
            <p:nvPr/>
          </p:nvSpPr>
          <p:spPr bwMode="auto">
            <a:xfrm>
              <a:off x="714376" y="5043488"/>
              <a:ext cx="942974" cy="400110"/>
            </a:xfrm>
            <a:prstGeom prst="rect">
              <a:avLst/>
            </a:prstGeom>
            <a:noFill/>
            <a:ln w="9525">
              <a:noFill/>
              <a:miter lim="800000"/>
              <a:headEnd/>
              <a:tailEnd/>
            </a:ln>
          </p:spPr>
          <p:txBody>
            <a:bodyPr>
              <a:spAutoFit/>
            </a:bodyPr>
            <a:lstStyle/>
            <a:p>
              <a:pPr algn="ctr">
                <a:lnSpc>
                  <a:spcPts val="1200"/>
                </a:lnSpc>
              </a:pPr>
              <a:r>
                <a:rPr lang="en-US" sz="1200" b="1"/>
                <a:t>Had a dental visit</a:t>
              </a:r>
            </a:p>
          </p:txBody>
        </p:sp>
      </p:grpSp>
      <p:grpSp>
        <p:nvGrpSpPr>
          <p:cNvPr id="159755" name="Group 45"/>
          <p:cNvGrpSpPr>
            <a:grpSpLocks/>
          </p:cNvGrpSpPr>
          <p:nvPr/>
        </p:nvGrpSpPr>
        <p:grpSpPr bwMode="auto">
          <a:xfrm>
            <a:off x="4114800" y="5106988"/>
            <a:ext cx="942975" cy="1050925"/>
            <a:chOff x="714376" y="4700588"/>
            <a:chExt cx="942974" cy="1050786"/>
          </a:xfrm>
        </p:grpSpPr>
        <p:sp>
          <p:nvSpPr>
            <p:cNvPr id="47" name="TextBox 46"/>
            <p:cNvSpPr txBox="1"/>
            <p:nvPr/>
          </p:nvSpPr>
          <p:spPr>
            <a:xfrm>
              <a:off x="771526" y="4700588"/>
              <a:ext cx="390525" cy="374600"/>
            </a:xfrm>
            <a:prstGeom prst="rect">
              <a:avLst/>
            </a:prstGeom>
            <a:noFill/>
            <a:ln>
              <a:noFill/>
            </a:ln>
          </p:spPr>
          <p:txBody>
            <a:bodyPr lIns="0" rIns="0">
              <a:spAutoFit/>
            </a:bodyPr>
            <a:lstStyle/>
            <a:p>
              <a:pPr algn="ctr">
                <a:lnSpc>
                  <a:spcPts val="1100"/>
                </a:lnSpc>
                <a:defRPr/>
              </a:pPr>
              <a:r>
                <a:rPr lang="en-US" sz="1050" dirty="0"/>
                <a:t>Fall</a:t>
              </a:r>
              <a:br>
                <a:rPr lang="en-US" sz="1050" dirty="0"/>
              </a:br>
              <a:r>
                <a:rPr lang="en-US" sz="1050" dirty="0"/>
                <a:t>2006</a:t>
              </a:r>
            </a:p>
          </p:txBody>
        </p:sp>
        <p:sp>
          <p:nvSpPr>
            <p:cNvPr id="48" name="TextBox 47"/>
            <p:cNvSpPr txBox="1"/>
            <p:nvPr/>
          </p:nvSpPr>
          <p:spPr>
            <a:xfrm>
              <a:off x="1219200" y="4700588"/>
              <a:ext cx="381000" cy="374600"/>
            </a:xfrm>
            <a:prstGeom prst="rect">
              <a:avLst/>
            </a:prstGeom>
            <a:noFill/>
            <a:ln>
              <a:noFill/>
            </a:ln>
          </p:spPr>
          <p:txBody>
            <a:bodyPr lIns="0" rIns="0">
              <a:spAutoFit/>
            </a:bodyPr>
            <a:lstStyle/>
            <a:p>
              <a:pPr algn="ctr">
                <a:lnSpc>
                  <a:spcPts val="1100"/>
                </a:lnSpc>
                <a:defRPr/>
              </a:pPr>
              <a:r>
                <a:rPr lang="en-US" sz="1050" dirty="0"/>
                <a:t>Fall</a:t>
              </a:r>
              <a:br>
                <a:rPr lang="en-US" sz="1050" dirty="0"/>
              </a:br>
              <a:r>
                <a:rPr lang="en-US" sz="1050" dirty="0"/>
                <a:t>2009</a:t>
              </a:r>
            </a:p>
          </p:txBody>
        </p:sp>
        <p:sp>
          <p:nvSpPr>
            <p:cNvPr id="159762" name="TextBox 48"/>
            <p:cNvSpPr txBox="1">
              <a:spLocks noChangeArrowheads="1"/>
            </p:cNvSpPr>
            <p:nvPr/>
          </p:nvSpPr>
          <p:spPr bwMode="auto">
            <a:xfrm>
              <a:off x="714376" y="5043488"/>
              <a:ext cx="942974" cy="707886"/>
            </a:xfrm>
            <a:prstGeom prst="rect">
              <a:avLst/>
            </a:prstGeom>
            <a:noFill/>
            <a:ln w="9525">
              <a:noFill/>
              <a:miter lim="800000"/>
              <a:headEnd/>
              <a:tailEnd/>
            </a:ln>
          </p:spPr>
          <p:txBody>
            <a:bodyPr>
              <a:spAutoFit/>
            </a:bodyPr>
            <a:lstStyle/>
            <a:p>
              <a:pPr algn="ctr">
                <a:lnSpc>
                  <a:spcPts val="1200"/>
                </a:lnSpc>
              </a:pPr>
              <a:r>
                <a:rPr lang="en-US" sz="1200" b="1"/>
                <a:t>Had any unmet need for care</a:t>
              </a:r>
            </a:p>
          </p:txBody>
        </p:sp>
      </p:grpSp>
      <p:grpSp>
        <p:nvGrpSpPr>
          <p:cNvPr id="159756" name="Group 50"/>
          <p:cNvGrpSpPr>
            <a:grpSpLocks/>
          </p:cNvGrpSpPr>
          <p:nvPr/>
        </p:nvGrpSpPr>
        <p:grpSpPr bwMode="auto">
          <a:xfrm>
            <a:off x="5257800" y="5106988"/>
            <a:ext cx="942975" cy="896937"/>
            <a:chOff x="714376" y="4700588"/>
            <a:chExt cx="942974" cy="896898"/>
          </a:xfrm>
        </p:grpSpPr>
        <p:sp>
          <p:nvSpPr>
            <p:cNvPr id="52" name="TextBox 51"/>
            <p:cNvSpPr txBox="1"/>
            <p:nvPr/>
          </p:nvSpPr>
          <p:spPr>
            <a:xfrm>
              <a:off x="771526" y="4700588"/>
              <a:ext cx="390525" cy="374634"/>
            </a:xfrm>
            <a:prstGeom prst="rect">
              <a:avLst/>
            </a:prstGeom>
            <a:noFill/>
            <a:ln>
              <a:noFill/>
            </a:ln>
          </p:spPr>
          <p:txBody>
            <a:bodyPr lIns="0" rIns="0">
              <a:spAutoFit/>
            </a:bodyPr>
            <a:lstStyle/>
            <a:p>
              <a:pPr algn="ctr">
                <a:lnSpc>
                  <a:spcPts val="1100"/>
                </a:lnSpc>
                <a:defRPr/>
              </a:pPr>
              <a:r>
                <a:rPr lang="en-US" sz="1050" dirty="0"/>
                <a:t>Fall</a:t>
              </a:r>
              <a:br>
                <a:rPr lang="en-US" sz="1050" dirty="0"/>
              </a:br>
              <a:r>
                <a:rPr lang="en-US" sz="1050" dirty="0"/>
                <a:t>2006</a:t>
              </a:r>
            </a:p>
          </p:txBody>
        </p:sp>
        <p:sp>
          <p:nvSpPr>
            <p:cNvPr id="53" name="TextBox 52"/>
            <p:cNvSpPr txBox="1"/>
            <p:nvPr/>
          </p:nvSpPr>
          <p:spPr>
            <a:xfrm>
              <a:off x="1219200" y="4700588"/>
              <a:ext cx="381000" cy="374634"/>
            </a:xfrm>
            <a:prstGeom prst="rect">
              <a:avLst/>
            </a:prstGeom>
            <a:noFill/>
            <a:ln>
              <a:noFill/>
            </a:ln>
          </p:spPr>
          <p:txBody>
            <a:bodyPr lIns="0" rIns="0">
              <a:spAutoFit/>
            </a:bodyPr>
            <a:lstStyle/>
            <a:p>
              <a:pPr algn="ctr">
                <a:lnSpc>
                  <a:spcPts val="1100"/>
                </a:lnSpc>
                <a:defRPr/>
              </a:pPr>
              <a:r>
                <a:rPr lang="en-US" sz="1050" dirty="0"/>
                <a:t>Fall</a:t>
              </a:r>
              <a:br>
                <a:rPr lang="en-US" sz="1050" dirty="0"/>
              </a:br>
              <a:r>
                <a:rPr lang="en-US" sz="1050" dirty="0"/>
                <a:t>2009</a:t>
              </a:r>
            </a:p>
          </p:txBody>
        </p:sp>
        <p:sp>
          <p:nvSpPr>
            <p:cNvPr id="159759" name="TextBox 53"/>
            <p:cNvSpPr txBox="1">
              <a:spLocks noChangeArrowheads="1"/>
            </p:cNvSpPr>
            <p:nvPr/>
          </p:nvSpPr>
          <p:spPr bwMode="auto">
            <a:xfrm>
              <a:off x="714376" y="5043488"/>
              <a:ext cx="942974" cy="553998"/>
            </a:xfrm>
            <a:prstGeom prst="rect">
              <a:avLst/>
            </a:prstGeom>
            <a:noFill/>
            <a:ln w="9525">
              <a:noFill/>
              <a:miter lim="800000"/>
              <a:headEnd/>
              <a:tailEnd/>
            </a:ln>
          </p:spPr>
          <p:txBody>
            <a:bodyPr>
              <a:spAutoFit/>
            </a:bodyPr>
            <a:lstStyle/>
            <a:p>
              <a:pPr algn="ctr">
                <a:lnSpc>
                  <a:spcPts val="1200"/>
                </a:lnSpc>
              </a:pPr>
              <a:r>
                <a:rPr lang="en-US" sz="1200" b="1"/>
                <a:t>Had unmet need due to cost</a:t>
              </a:r>
            </a:p>
          </p:txBody>
        </p:sp>
      </p:grpSp>
      <p:graphicFrame>
        <p:nvGraphicFramePr>
          <p:cNvPr id="30" name="Chart 10"/>
          <p:cNvGraphicFramePr>
            <a:graphicFrameLocks/>
          </p:cNvGraphicFramePr>
          <p:nvPr/>
        </p:nvGraphicFramePr>
        <p:xfrm>
          <a:off x="457200" y="2068512"/>
          <a:ext cx="5943600" cy="34242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2"/>
          <p:cNvSpPr>
            <a:spLocks noGrp="1" noChangeArrowheads="1"/>
          </p:cNvSpPr>
          <p:nvPr>
            <p:ph type="title"/>
          </p:nvPr>
        </p:nvSpPr>
        <p:spPr/>
        <p:txBody>
          <a:bodyPr/>
          <a:lstStyle/>
          <a:p>
            <a:r>
              <a:rPr lang="en-US" dirty="0" smtClean="0"/>
              <a:t>HOW DOES THE PUBLIC FEEL ABOUT </a:t>
            </a:r>
            <a:br>
              <a:rPr lang="en-US" dirty="0" smtClean="0"/>
            </a:br>
            <a:r>
              <a:rPr lang="en-US" dirty="0" smtClean="0"/>
              <a:t>MASSACHUSETTS HEALTH REFORM?</a:t>
            </a:r>
          </a:p>
        </p:txBody>
      </p:sp>
      <p:sp>
        <p:nvSpPr>
          <p:cNvPr id="161794" name="Content Placeholder 5"/>
          <p:cNvSpPr>
            <a:spLocks noGrp="1"/>
          </p:cNvSpPr>
          <p:nvPr>
            <p:ph idx="1"/>
          </p:nvPr>
        </p:nvSpPr>
        <p:spPr/>
        <p:txBody>
          <a:bodyPr/>
          <a:lstStyle/>
          <a:p>
            <a:r>
              <a:rPr lang="en-US" dirty="0" smtClean="0"/>
              <a:t>Two out of three adults support Massachusetts health reform.</a:t>
            </a:r>
          </a:p>
          <a:p>
            <a:r>
              <a:rPr lang="en-US" dirty="0" smtClean="0"/>
              <a:t>Physician support for reform remains high.</a:t>
            </a:r>
          </a:p>
          <a:p>
            <a:r>
              <a:rPr lang="en-US" dirty="0" smtClean="0"/>
              <a:t>Most employers agree that health reform has been good for Massachusetts.</a:t>
            </a:r>
          </a:p>
        </p:txBody>
      </p:sp>
      <p:sp>
        <p:nvSpPr>
          <p:cNvPr id="24579" name="Slide Number Placeholder 4"/>
          <p:cNvSpPr>
            <a:spLocks noGrp="1"/>
          </p:cNvSpPr>
          <p:nvPr>
            <p:ph type="sldNum" sz="quarter" idx="10"/>
          </p:nvPr>
        </p:nvSpPr>
        <p:spPr/>
        <p:txBody>
          <a:bodyPr/>
          <a:lstStyle/>
          <a:p>
            <a:pPr>
              <a:defRPr/>
            </a:pPr>
            <a:fld id="{0AC98D45-974F-4D96-9426-22C8D563CD79}" type="slidenum">
              <a:rPr lang="en-US"/>
              <a:pPr>
                <a:defRPr/>
              </a:pPr>
              <a:t>28</a:t>
            </a:fld>
            <a:endParaRPr lang="en-US"/>
          </a:p>
        </p:txBody>
      </p:sp>
      <p:sp>
        <p:nvSpPr>
          <p:cNvPr id="5" name="TextBox 4"/>
          <p:cNvSpPr txBox="1"/>
          <p:nvPr/>
        </p:nvSpPr>
        <p:spPr>
          <a:xfrm>
            <a:off x="390526" y="6050369"/>
            <a:ext cx="8317540" cy="615553"/>
          </a:xfrm>
          <a:prstGeom prst="rect">
            <a:avLst/>
          </a:prstGeom>
          <a:noFill/>
        </p:spPr>
        <p:txBody>
          <a:bodyPr wrap="square" rtlCol="0">
            <a:spAutoFit/>
          </a:bodyPr>
          <a:lstStyle/>
          <a:p>
            <a:r>
              <a:rPr lang="en-US" sz="600" dirty="0" smtClean="0">
                <a:solidFill>
                  <a:srgbClr val="1C1C1C"/>
                </a:solidFill>
              </a:rPr>
              <a:t>SOURCES</a:t>
            </a:r>
            <a:r>
              <a:rPr lang="en-US" sz="600" dirty="0" smtClean="0">
                <a:solidFill>
                  <a:srgbClr val="000000"/>
                </a:solidFill>
                <a:ea typeface="ＭＳ Ｐゴシック"/>
                <a:cs typeface="ＭＳ Ｐゴシック"/>
              </a:rPr>
              <a:t>:</a:t>
            </a:r>
            <a:r>
              <a:rPr lang="en-US" sz="800" dirty="0" smtClean="0">
                <a:solidFill>
                  <a:srgbClr val="000000"/>
                </a:solidFill>
                <a:ea typeface="ＭＳ Ｐゴシック"/>
                <a:cs typeface="ＭＳ Ｐゴシック"/>
              </a:rPr>
              <a:t> </a:t>
            </a:r>
            <a:r>
              <a:rPr lang="en-US" sz="800" dirty="0" smtClean="0"/>
              <a:t>Urban Institute, </a:t>
            </a:r>
            <a:r>
              <a:rPr lang="en-US" sz="800" i="1" dirty="0" smtClean="0"/>
              <a:t>Massachusetts Health Reform Survey,</a:t>
            </a:r>
            <a:r>
              <a:rPr lang="en-US" sz="800" dirty="0" smtClean="0"/>
              <a:t> 2012.  Gabel JR, et. </a:t>
            </a:r>
            <a:r>
              <a:rPr lang="en-US" sz="800" dirty="0" err="1" smtClean="0"/>
              <a:t>al.,“After</a:t>
            </a:r>
            <a:r>
              <a:rPr lang="en-US" sz="800" dirty="0" smtClean="0"/>
              <a:t> the Mandates: Massachusetts Employers Continue to Support Health Reform as More Firms Offer Coverage”, </a:t>
            </a:r>
            <a:r>
              <a:rPr lang="en-US" sz="800" i="1" dirty="0" smtClean="0"/>
              <a:t>Health Affairs</a:t>
            </a:r>
            <a:r>
              <a:rPr lang="en-US" sz="800" dirty="0"/>
              <a:t>,</a:t>
            </a:r>
            <a:r>
              <a:rPr lang="en-US" sz="800" dirty="0" smtClean="0"/>
              <a:t> web exclusive, October 28, 2008. </a:t>
            </a:r>
            <a:r>
              <a:rPr lang="en-US" sz="800" dirty="0" err="1" smtClean="0"/>
              <a:t>SteeleFisher</a:t>
            </a:r>
            <a:r>
              <a:rPr lang="en-US" sz="800" dirty="0" smtClean="0"/>
              <a:t> GK, et. al., “Physicians’ Views of the Massachusetts Health Care Reform Law — A Poll”,  </a:t>
            </a:r>
            <a:r>
              <a:rPr lang="en-US" sz="800" i="1" dirty="0" smtClean="0"/>
              <a:t>NEJM</a:t>
            </a:r>
            <a:r>
              <a:rPr lang="en-US" sz="800" dirty="0" smtClean="0"/>
              <a:t>, Oct 21, 2009.</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le 4"/>
          <p:cNvSpPr>
            <a:spLocks noGrp="1"/>
          </p:cNvSpPr>
          <p:nvPr>
            <p:ph type="title"/>
          </p:nvPr>
        </p:nvSpPr>
        <p:spPr/>
        <p:txBody>
          <a:bodyPr/>
          <a:lstStyle/>
          <a:p>
            <a:r>
              <a:rPr lang="en-US" smtClean="0"/>
              <a:t>TABLE OF CONTENTS</a:t>
            </a:r>
          </a:p>
        </p:txBody>
      </p:sp>
      <p:sp>
        <p:nvSpPr>
          <p:cNvPr id="102402" name="Content Placeholder 5"/>
          <p:cNvSpPr>
            <a:spLocks noGrp="1"/>
          </p:cNvSpPr>
          <p:nvPr>
            <p:ph idx="1"/>
          </p:nvPr>
        </p:nvSpPr>
        <p:spPr/>
        <p:txBody>
          <a:bodyPr/>
          <a:lstStyle/>
          <a:p>
            <a:pPr>
              <a:tabLst>
                <a:tab pos="1714500" algn="l"/>
              </a:tabLst>
            </a:pPr>
            <a:r>
              <a:rPr lang="en-US" sz="1800" dirty="0" smtClean="0"/>
              <a:t>SLIDE 3	</a:t>
            </a:r>
            <a:r>
              <a:rPr lang="en-US" dirty="0" smtClean="0"/>
              <a:t>Executive Summary</a:t>
            </a:r>
            <a:endParaRPr lang="en-US" sz="1800" dirty="0" smtClean="0"/>
          </a:p>
          <a:p>
            <a:pPr>
              <a:tabLst>
                <a:tab pos="1714500" algn="l"/>
              </a:tabLst>
            </a:pPr>
            <a:r>
              <a:rPr lang="en-US" sz="1800" dirty="0" smtClean="0"/>
              <a:t>SLIDES 4-5</a:t>
            </a:r>
            <a:r>
              <a:rPr lang="en-US" dirty="0" smtClean="0"/>
              <a:t>	Key Components of Massachusetts Health Reform</a:t>
            </a:r>
          </a:p>
          <a:p>
            <a:pPr>
              <a:tabLst>
                <a:tab pos="1714500" algn="l"/>
              </a:tabLst>
            </a:pPr>
            <a:r>
              <a:rPr lang="en-US" sz="1800" dirty="0" smtClean="0"/>
              <a:t>SLIDES 6-12</a:t>
            </a:r>
            <a:r>
              <a:rPr lang="en-US" dirty="0" smtClean="0"/>
              <a:t>	Coverage</a:t>
            </a:r>
          </a:p>
          <a:p>
            <a:pPr>
              <a:tabLst>
                <a:tab pos="1714500" algn="l"/>
              </a:tabLst>
            </a:pPr>
            <a:r>
              <a:rPr lang="en-US" sz="1800" dirty="0" smtClean="0"/>
              <a:t>SLIDES 13-15</a:t>
            </a:r>
            <a:r>
              <a:rPr lang="en-US" dirty="0" smtClean="0"/>
              <a:t>	Individual Responsibility</a:t>
            </a:r>
          </a:p>
          <a:p>
            <a:pPr>
              <a:tabLst>
                <a:tab pos="1714500" algn="l"/>
              </a:tabLst>
            </a:pPr>
            <a:r>
              <a:rPr lang="en-US" sz="1800" dirty="0" smtClean="0"/>
              <a:t>SLIDES 16-22</a:t>
            </a:r>
            <a:r>
              <a:rPr lang="en-US" dirty="0" smtClean="0"/>
              <a:t>	Employer Responsibility</a:t>
            </a:r>
          </a:p>
          <a:p>
            <a:pPr>
              <a:tabLst>
                <a:tab pos="1714500" algn="l"/>
              </a:tabLst>
            </a:pPr>
            <a:r>
              <a:rPr lang="en-US" sz="1800" dirty="0" smtClean="0"/>
              <a:t>SLIDES 23-27</a:t>
            </a:r>
            <a:r>
              <a:rPr lang="en-US" dirty="0" smtClean="0"/>
              <a:t>	Access and Use</a:t>
            </a:r>
          </a:p>
          <a:p>
            <a:pPr>
              <a:tabLst>
                <a:tab pos="1714500" algn="l"/>
              </a:tabLst>
            </a:pPr>
            <a:r>
              <a:rPr lang="en-US" sz="1800" dirty="0" smtClean="0"/>
              <a:t>SLIDES 28-32</a:t>
            </a:r>
            <a:r>
              <a:rPr lang="en-US" dirty="0" smtClean="0"/>
              <a:t>	Public Support for Reform</a:t>
            </a:r>
          </a:p>
          <a:p>
            <a:pPr>
              <a:tabLst>
                <a:tab pos="1714500" algn="l"/>
              </a:tabLst>
            </a:pPr>
            <a:r>
              <a:rPr lang="en-US" sz="1800" dirty="0" smtClean="0"/>
              <a:t>SLIDES 33-39</a:t>
            </a:r>
            <a:r>
              <a:rPr lang="en-US" dirty="0" smtClean="0"/>
              <a:t>	Remaining Opportunities and Challenges</a:t>
            </a:r>
          </a:p>
        </p:txBody>
      </p:sp>
      <p:sp>
        <p:nvSpPr>
          <p:cNvPr id="4" name="Slide Number Placeholder 3"/>
          <p:cNvSpPr>
            <a:spLocks noGrp="1"/>
          </p:cNvSpPr>
          <p:nvPr>
            <p:ph type="sldNum" sz="quarter" idx="10"/>
          </p:nvPr>
        </p:nvSpPr>
        <p:spPr/>
        <p:txBody>
          <a:bodyPr/>
          <a:lstStyle/>
          <a:p>
            <a:pPr>
              <a:defRPr/>
            </a:pPr>
            <a:fld id="{AE304376-975C-4053-97AE-7476F25D4107}" type="slidenum">
              <a:rPr lang="en-US"/>
              <a:pPr>
                <a:defRPr/>
              </a:pPr>
              <a:t>2</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4"/>
          <p:cNvSpPr>
            <a:spLocks noGrp="1" noChangeArrowheads="1"/>
          </p:cNvSpPr>
          <p:nvPr>
            <p:ph type="title"/>
          </p:nvPr>
        </p:nvSpPr>
        <p:spPr/>
        <p:txBody>
          <a:bodyPr/>
          <a:lstStyle/>
          <a:p>
            <a:pPr eaLnBrk="1" hangingPunct="1"/>
            <a:r>
              <a:rPr lang="en-US" smtClean="0"/>
              <a:t>PUBLIC SUPPORT FOR MASSACHUSETTS</a:t>
            </a:r>
            <a:br>
              <a:rPr lang="en-US" smtClean="0"/>
            </a:br>
            <a:r>
              <a:rPr lang="en-US" smtClean="0"/>
              <a:t>HEALTH REFORM HAS REMAINED HIGH</a:t>
            </a:r>
            <a:r>
              <a:rPr lang="en-US" smtClean="0">
                <a:solidFill>
                  <a:srgbClr val="1C1C1C"/>
                </a:solidFill>
              </a:rPr>
              <a:t> </a:t>
            </a:r>
            <a:endParaRPr lang="en-US" smtClean="0"/>
          </a:p>
        </p:txBody>
      </p:sp>
      <p:sp>
        <p:nvSpPr>
          <p:cNvPr id="16398" name="Slide Number Placeholder 15"/>
          <p:cNvSpPr>
            <a:spLocks noGrp="1"/>
          </p:cNvSpPr>
          <p:nvPr>
            <p:ph type="sldNum" sz="quarter" idx="10"/>
          </p:nvPr>
        </p:nvSpPr>
        <p:spPr/>
        <p:txBody>
          <a:bodyPr/>
          <a:lstStyle/>
          <a:p>
            <a:pPr>
              <a:defRPr/>
            </a:pPr>
            <a:fld id="{DEFC6558-EEDC-4093-B36A-F311B2082985}" type="slidenum">
              <a:rPr lang="en-US"/>
              <a:pPr>
                <a:defRPr/>
              </a:pPr>
              <a:t>29</a:t>
            </a:fld>
            <a:endParaRPr lang="en-US"/>
          </a:p>
        </p:txBody>
      </p:sp>
      <p:sp>
        <p:nvSpPr>
          <p:cNvPr id="163843" name="TextBox 6"/>
          <p:cNvSpPr txBox="1">
            <a:spLocks noChangeArrowheads="1"/>
          </p:cNvSpPr>
          <p:nvPr/>
        </p:nvSpPr>
        <p:spPr bwMode="auto">
          <a:xfrm>
            <a:off x="455613" y="6161088"/>
            <a:ext cx="8345487" cy="215900"/>
          </a:xfrm>
          <a:prstGeom prst="rect">
            <a:avLst/>
          </a:prstGeom>
          <a:noFill/>
          <a:ln w="9525">
            <a:noFill/>
            <a:miter lim="800000"/>
            <a:headEnd/>
            <a:tailEnd/>
          </a:ln>
        </p:spPr>
        <p:txBody>
          <a:bodyPr lIns="0" rIns="0" anchor="b">
            <a:spAutoFit/>
          </a:bodyPr>
          <a:lstStyle/>
          <a:p>
            <a:r>
              <a:rPr lang="en-US" sz="600" dirty="0">
                <a:solidFill>
                  <a:srgbClr val="1C1C1C"/>
                </a:solidFill>
              </a:rPr>
              <a:t>SOURCE</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a:t>Urban Institute, </a:t>
            </a:r>
            <a:r>
              <a:rPr lang="en-US" sz="800" i="1" dirty="0"/>
              <a:t>Massachusetts Health Reform Survey,</a:t>
            </a:r>
            <a:r>
              <a:rPr lang="en-US" sz="800" dirty="0"/>
              <a:t> </a:t>
            </a:r>
            <a:r>
              <a:rPr lang="en-US" sz="800" dirty="0" smtClean="0"/>
              <a:t>2012.</a:t>
            </a:r>
            <a:endParaRPr lang="en-US" sz="800" dirty="0"/>
          </a:p>
        </p:txBody>
      </p:sp>
      <p:sp>
        <p:nvSpPr>
          <p:cNvPr id="163845" name="Rectangle 8"/>
          <p:cNvSpPr>
            <a:spLocks noChangeArrowheads="1"/>
          </p:cNvSpPr>
          <p:nvPr/>
        </p:nvSpPr>
        <p:spPr bwMode="auto">
          <a:xfrm>
            <a:off x="455613" y="1785938"/>
            <a:ext cx="5504712" cy="246221"/>
          </a:xfrm>
          <a:prstGeom prst="rect">
            <a:avLst/>
          </a:prstGeom>
          <a:noFill/>
          <a:ln w="9525">
            <a:noFill/>
            <a:miter lim="800000"/>
            <a:headEnd/>
            <a:tailEnd/>
          </a:ln>
        </p:spPr>
        <p:txBody>
          <a:bodyPr wrap="none" lIns="0" rIns="0">
            <a:spAutoFit/>
          </a:bodyPr>
          <a:lstStyle/>
          <a:p>
            <a:r>
              <a:rPr lang="en-US" sz="1000" b="1" dirty="0">
                <a:solidFill>
                  <a:srgbClr val="1C1C1C"/>
                </a:solidFill>
              </a:rPr>
              <a:t>PERCENT </a:t>
            </a:r>
            <a:r>
              <a:rPr lang="en-US" sz="1000" b="1" dirty="0" smtClean="0">
                <a:solidFill>
                  <a:srgbClr val="1C1C1C"/>
                </a:solidFill>
              </a:rPr>
              <a:t>OF NON-ELDERLY </a:t>
            </a:r>
            <a:r>
              <a:rPr lang="en-US" sz="1000" b="1" dirty="0">
                <a:solidFill>
                  <a:srgbClr val="1C1C1C"/>
                </a:solidFill>
              </a:rPr>
              <a:t>ADULTS INDICATING SUPPORT FOR MASSACHUSETTS HEALTH REFORM LAW</a:t>
            </a:r>
          </a:p>
        </p:txBody>
      </p:sp>
      <p:sp>
        <p:nvSpPr>
          <p:cNvPr id="17" name="Text Box 11"/>
          <p:cNvSpPr txBox="1">
            <a:spLocks noChangeArrowheads="1"/>
          </p:cNvSpPr>
          <p:nvPr/>
        </p:nvSpPr>
        <p:spPr bwMode="auto">
          <a:xfrm>
            <a:off x="6627813" y="1820863"/>
            <a:ext cx="2057400" cy="4479925"/>
          </a:xfrm>
          <a:prstGeom prst="rect">
            <a:avLst/>
          </a:prstGeom>
          <a:noFill/>
          <a:ln w="3175">
            <a:solidFill>
              <a:schemeClr val="accent1">
                <a:lumMod val="60000"/>
                <a:lumOff val="40000"/>
              </a:schemeClr>
            </a:solidFill>
            <a:miter lim="800000"/>
            <a:headEnd/>
            <a:tailEnd/>
          </a:ln>
        </p:spPr>
        <p:txBody>
          <a:bodyPr/>
          <a:lstStyle/>
          <a:p>
            <a:pPr>
              <a:lnSpc>
                <a:spcPct val="105000"/>
              </a:lnSpc>
              <a:spcBef>
                <a:spcPct val="50000"/>
              </a:spcBef>
              <a:defRPr/>
            </a:pPr>
            <a:r>
              <a:rPr lang="en-US" sz="1600" dirty="0">
                <a:ea typeface="ＭＳ Ｐゴシック" charset="-128"/>
              </a:rPr>
              <a:t>Two out of three adults support Massachusetts health reform.</a:t>
            </a:r>
          </a:p>
          <a:p>
            <a:pPr>
              <a:lnSpc>
                <a:spcPct val="105000"/>
              </a:lnSpc>
              <a:spcBef>
                <a:spcPct val="50000"/>
              </a:spcBef>
              <a:defRPr/>
            </a:pPr>
            <a:r>
              <a:rPr lang="en-US" sz="1600" dirty="0">
                <a:ea typeface="ＭＳ Ｐゴシック" charset="-128"/>
              </a:rPr>
              <a:t>Support for reform has been relatively stable throughout reform implementation.</a:t>
            </a:r>
          </a:p>
        </p:txBody>
      </p:sp>
      <p:sp>
        <p:nvSpPr>
          <p:cNvPr id="18" name="Rectangle 17"/>
          <p:cNvSpPr/>
          <p:nvPr/>
        </p:nvSpPr>
        <p:spPr>
          <a:xfrm>
            <a:off x="6399213" y="1635125"/>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3848" name="TextBox 23"/>
          <p:cNvSpPr txBox="1">
            <a:spLocks noChangeArrowheads="1"/>
          </p:cNvSpPr>
          <p:nvPr/>
        </p:nvSpPr>
        <p:spPr bwMode="auto">
          <a:xfrm>
            <a:off x="1228725" y="5106988"/>
            <a:ext cx="1600200" cy="307975"/>
          </a:xfrm>
          <a:prstGeom prst="rect">
            <a:avLst/>
          </a:prstGeom>
          <a:noFill/>
          <a:ln w="9525">
            <a:noFill/>
            <a:miter lim="800000"/>
            <a:headEnd/>
            <a:tailEnd/>
          </a:ln>
        </p:spPr>
        <p:txBody>
          <a:bodyPr>
            <a:spAutoFit/>
          </a:bodyPr>
          <a:lstStyle/>
          <a:p>
            <a:pPr algn="ctr"/>
            <a:r>
              <a:rPr lang="en-US" sz="1400" b="1"/>
              <a:t>Fall 2006</a:t>
            </a:r>
          </a:p>
        </p:txBody>
      </p:sp>
      <p:graphicFrame>
        <p:nvGraphicFramePr>
          <p:cNvPr id="11" name="Chart 10"/>
          <p:cNvGraphicFramePr>
            <a:graphicFrameLocks/>
          </p:cNvGraphicFramePr>
          <p:nvPr/>
        </p:nvGraphicFramePr>
        <p:xfrm>
          <a:off x="457200" y="2068513"/>
          <a:ext cx="5943600" cy="3328988"/>
        </p:xfrm>
        <a:graphic>
          <a:graphicData uri="http://schemas.openxmlformats.org/drawingml/2006/chart">
            <c:chart xmlns:c="http://schemas.openxmlformats.org/drawingml/2006/chart" xmlns:r="http://schemas.openxmlformats.org/officeDocument/2006/relationships" r:id="rId3"/>
          </a:graphicData>
        </a:graphic>
      </p:graphicFrame>
      <p:sp>
        <p:nvSpPr>
          <p:cNvPr id="163849" name="TextBox 18"/>
          <p:cNvSpPr txBox="1">
            <a:spLocks noChangeArrowheads="1"/>
          </p:cNvSpPr>
          <p:nvPr/>
        </p:nvSpPr>
        <p:spPr bwMode="auto">
          <a:xfrm>
            <a:off x="4057650" y="5106988"/>
            <a:ext cx="1600200" cy="307975"/>
          </a:xfrm>
          <a:prstGeom prst="rect">
            <a:avLst/>
          </a:prstGeom>
          <a:noFill/>
          <a:ln w="9525">
            <a:noFill/>
            <a:miter lim="800000"/>
            <a:headEnd/>
            <a:tailEnd/>
          </a:ln>
        </p:spPr>
        <p:txBody>
          <a:bodyPr>
            <a:spAutoFit/>
          </a:bodyPr>
          <a:lstStyle/>
          <a:p>
            <a:pPr algn="ctr"/>
            <a:r>
              <a:rPr lang="en-US" sz="1400" b="1" dirty="0"/>
              <a:t>Fall </a:t>
            </a:r>
            <a:r>
              <a:rPr lang="en-US" sz="1400" b="1" dirty="0" smtClean="0"/>
              <a:t>2010</a:t>
            </a:r>
            <a:endParaRPr lang="en-US" sz="14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0"/>
          <p:cNvGraphicFramePr>
            <a:graphicFrameLocks/>
          </p:cNvGraphicFramePr>
          <p:nvPr/>
        </p:nvGraphicFramePr>
        <p:xfrm>
          <a:off x="180975" y="2154237"/>
          <a:ext cx="8229600" cy="4014787"/>
        </p:xfrm>
        <a:graphic>
          <a:graphicData uri="http://schemas.openxmlformats.org/drawingml/2006/chart">
            <c:chart xmlns:c="http://schemas.openxmlformats.org/drawingml/2006/chart" xmlns:r="http://schemas.openxmlformats.org/officeDocument/2006/relationships" r:id="rId3"/>
          </a:graphicData>
        </a:graphic>
      </p:graphicFrame>
      <p:sp>
        <p:nvSpPr>
          <p:cNvPr id="165889" name="Rectangle 4"/>
          <p:cNvSpPr>
            <a:spLocks noGrp="1" noChangeArrowheads="1"/>
          </p:cNvSpPr>
          <p:nvPr>
            <p:ph type="title"/>
          </p:nvPr>
        </p:nvSpPr>
        <p:spPr/>
        <p:txBody>
          <a:bodyPr/>
          <a:lstStyle/>
          <a:p>
            <a:pPr eaLnBrk="1" hangingPunct="1"/>
            <a:r>
              <a:rPr lang="en-US" dirty="0" smtClean="0"/>
              <a:t>PUBLIC SUPPORT FOR MASSACHUSETTS HEALTH REFORM IS CONSISTENT ACROSS VARIOUS POPULATION GROUPS</a:t>
            </a:r>
            <a:r>
              <a:rPr lang="en-US" dirty="0" smtClean="0">
                <a:solidFill>
                  <a:srgbClr val="1C1C1C"/>
                </a:solidFill>
              </a:rPr>
              <a:t> </a:t>
            </a:r>
            <a:endParaRPr lang="en-US" dirty="0" smtClean="0"/>
          </a:p>
        </p:txBody>
      </p:sp>
      <p:sp>
        <p:nvSpPr>
          <p:cNvPr id="16398" name="Slide Number Placeholder 15"/>
          <p:cNvSpPr>
            <a:spLocks noGrp="1"/>
          </p:cNvSpPr>
          <p:nvPr>
            <p:ph type="sldNum" sz="quarter" idx="10"/>
          </p:nvPr>
        </p:nvSpPr>
        <p:spPr/>
        <p:txBody>
          <a:bodyPr/>
          <a:lstStyle/>
          <a:p>
            <a:pPr>
              <a:defRPr/>
            </a:pPr>
            <a:fld id="{065A60A4-FB4B-47E8-9022-8DCB636BAA20}" type="slidenum">
              <a:rPr lang="en-US"/>
              <a:pPr>
                <a:defRPr/>
              </a:pPr>
              <a:t>30</a:t>
            </a:fld>
            <a:endParaRPr lang="en-US"/>
          </a:p>
        </p:txBody>
      </p:sp>
      <p:sp>
        <p:nvSpPr>
          <p:cNvPr id="165892" name="Rectangle 8"/>
          <p:cNvSpPr>
            <a:spLocks noChangeArrowheads="1"/>
          </p:cNvSpPr>
          <p:nvPr/>
        </p:nvSpPr>
        <p:spPr bwMode="auto">
          <a:xfrm>
            <a:off x="455613" y="1785938"/>
            <a:ext cx="7655942" cy="246221"/>
          </a:xfrm>
          <a:prstGeom prst="rect">
            <a:avLst/>
          </a:prstGeom>
          <a:noFill/>
          <a:ln w="9525">
            <a:noFill/>
            <a:miter lim="800000"/>
            <a:headEnd/>
            <a:tailEnd/>
          </a:ln>
        </p:spPr>
        <p:txBody>
          <a:bodyPr wrap="none" lIns="0" rIns="0">
            <a:spAutoFit/>
          </a:bodyPr>
          <a:lstStyle/>
          <a:p>
            <a:r>
              <a:rPr lang="en-US" sz="1000" b="1" dirty="0" smtClean="0"/>
              <a:t>PERCENT OF </a:t>
            </a:r>
            <a:r>
              <a:rPr lang="en-US" sz="1000" b="1" dirty="0"/>
              <a:t>NON-ELDERLY ADULTS INDICATING SUPPORT FOR MASSACHUSETTS HEALTH REFORM LAW, BY </a:t>
            </a:r>
            <a:r>
              <a:rPr lang="en-US" sz="1000" b="1" dirty="0" smtClean="0"/>
              <a:t>SELECTED POPULATIONS, 2010</a:t>
            </a:r>
            <a:endParaRPr lang="en-US" sz="1000" b="1" dirty="0"/>
          </a:p>
        </p:txBody>
      </p:sp>
      <p:sp>
        <p:nvSpPr>
          <p:cNvPr id="165893" name="TextBox 36"/>
          <p:cNvSpPr txBox="1">
            <a:spLocks noChangeArrowheads="1"/>
          </p:cNvSpPr>
          <p:nvPr/>
        </p:nvSpPr>
        <p:spPr bwMode="auto">
          <a:xfrm>
            <a:off x="647700" y="2163763"/>
            <a:ext cx="1724025" cy="276225"/>
          </a:xfrm>
          <a:prstGeom prst="rect">
            <a:avLst/>
          </a:prstGeom>
          <a:noFill/>
          <a:ln w="9525">
            <a:noFill/>
            <a:miter lim="800000"/>
            <a:headEnd/>
            <a:tailEnd/>
          </a:ln>
        </p:spPr>
        <p:txBody>
          <a:bodyPr>
            <a:spAutoFit/>
          </a:bodyPr>
          <a:lstStyle/>
          <a:p>
            <a:pPr algn="r"/>
            <a:r>
              <a:rPr lang="en-US" sz="1200" b="1"/>
              <a:t>Male</a:t>
            </a:r>
          </a:p>
        </p:txBody>
      </p:sp>
      <p:sp>
        <p:nvSpPr>
          <p:cNvPr id="165894" name="TextBox 26"/>
          <p:cNvSpPr txBox="1">
            <a:spLocks noChangeArrowheads="1"/>
          </p:cNvSpPr>
          <p:nvPr/>
        </p:nvSpPr>
        <p:spPr bwMode="auto">
          <a:xfrm>
            <a:off x="647700" y="2457450"/>
            <a:ext cx="1724025" cy="276225"/>
          </a:xfrm>
          <a:prstGeom prst="rect">
            <a:avLst/>
          </a:prstGeom>
          <a:noFill/>
          <a:ln w="9525">
            <a:noFill/>
            <a:miter lim="800000"/>
            <a:headEnd/>
            <a:tailEnd/>
          </a:ln>
        </p:spPr>
        <p:txBody>
          <a:bodyPr>
            <a:spAutoFit/>
          </a:bodyPr>
          <a:lstStyle/>
          <a:p>
            <a:pPr algn="r"/>
            <a:r>
              <a:rPr lang="en-US" sz="1200" b="1"/>
              <a:t>Female</a:t>
            </a:r>
          </a:p>
        </p:txBody>
      </p:sp>
      <p:sp>
        <p:nvSpPr>
          <p:cNvPr id="165895" name="TextBox 37"/>
          <p:cNvSpPr txBox="1">
            <a:spLocks noChangeArrowheads="1"/>
          </p:cNvSpPr>
          <p:nvPr/>
        </p:nvSpPr>
        <p:spPr bwMode="auto">
          <a:xfrm>
            <a:off x="647700" y="3043238"/>
            <a:ext cx="1724025" cy="277812"/>
          </a:xfrm>
          <a:prstGeom prst="rect">
            <a:avLst/>
          </a:prstGeom>
          <a:noFill/>
          <a:ln w="9525">
            <a:noFill/>
            <a:miter lim="800000"/>
            <a:headEnd/>
            <a:tailEnd/>
          </a:ln>
        </p:spPr>
        <p:txBody>
          <a:bodyPr>
            <a:spAutoFit/>
          </a:bodyPr>
          <a:lstStyle/>
          <a:p>
            <a:pPr algn="r"/>
            <a:r>
              <a:rPr lang="en-US" sz="1200" b="1" dirty="0"/>
              <a:t>Age </a:t>
            </a:r>
            <a:r>
              <a:rPr lang="en-US" sz="1200" b="1" dirty="0" smtClean="0"/>
              <a:t>19–25</a:t>
            </a:r>
            <a:endParaRPr lang="en-US" sz="1200" b="1" dirty="0"/>
          </a:p>
        </p:txBody>
      </p:sp>
      <p:sp>
        <p:nvSpPr>
          <p:cNvPr id="165896" name="TextBox 40"/>
          <p:cNvSpPr txBox="1">
            <a:spLocks noChangeArrowheads="1"/>
          </p:cNvSpPr>
          <p:nvPr/>
        </p:nvSpPr>
        <p:spPr bwMode="auto">
          <a:xfrm>
            <a:off x="647700" y="3336925"/>
            <a:ext cx="1724025" cy="277813"/>
          </a:xfrm>
          <a:prstGeom prst="rect">
            <a:avLst/>
          </a:prstGeom>
          <a:noFill/>
          <a:ln w="9525">
            <a:noFill/>
            <a:miter lim="800000"/>
            <a:headEnd/>
            <a:tailEnd/>
          </a:ln>
        </p:spPr>
        <p:txBody>
          <a:bodyPr>
            <a:spAutoFit/>
          </a:bodyPr>
          <a:lstStyle/>
          <a:p>
            <a:pPr algn="r"/>
            <a:r>
              <a:rPr lang="en-US" sz="1200" b="1" dirty="0"/>
              <a:t>Age </a:t>
            </a:r>
            <a:r>
              <a:rPr lang="en-US" sz="1200" b="1" dirty="0" smtClean="0"/>
              <a:t>26–34</a:t>
            </a:r>
            <a:endParaRPr lang="en-US" sz="1200" b="1" dirty="0"/>
          </a:p>
        </p:txBody>
      </p:sp>
      <p:sp>
        <p:nvSpPr>
          <p:cNvPr id="165897" name="TextBox 41"/>
          <p:cNvSpPr txBox="1">
            <a:spLocks noChangeArrowheads="1"/>
          </p:cNvSpPr>
          <p:nvPr/>
        </p:nvSpPr>
        <p:spPr bwMode="auto">
          <a:xfrm>
            <a:off x="647700" y="3630613"/>
            <a:ext cx="1724025" cy="276225"/>
          </a:xfrm>
          <a:prstGeom prst="rect">
            <a:avLst/>
          </a:prstGeom>
          <a:noFill/>
          <a:ln w="9525">
            <a:noFill/>
            <a:miter lim="800000"/>
            <a:headEnd/>
            <a:tailEnd/>
          </a:ln>
        </p:spPr>
        <p:txBody>
          <a:bodyPr>
            <a:spAutoFit/>
          </a:bodyPr>
          <a:lstStyle/>
          <a:p>
            <a:pPr algn="r"/>
            <a:r>
              <a:rPr lang="en-US" sz="1200" b="1" dirty="0"/>
              <a:t>Age </a:t>
            </a:r>
            <a:r>
              <a:rPr lang="en-US" sz="1200" b="1" dirty="0" smtClean="0"/>
              <a:t>35–49</a:t>
            </a:r>
            <a:endParaRPr lang="en-US" sz="1200" b="1" dirty="0"/>
          </a:p>
        </p:txBody>
      </p:sp>
      <p:sp>
        <p:nvSpPr>
          <p:cNvPr id="165898" name="TextBox 42"/>
          <p:cNvSpPr txBox="1">
            <a:spLocks noChangeArrowheads="1"/>
          </p:cNvSpPr>
          <p:nvPr/>
        </p:nvSpPr>
        <p:spPr bwMode="auto">
          <a:xfrm>
            <a:off x="647700" y="3924300"/>
            <a:ext cx="1724025" cy="276225"/>
          </a:xfrm>
          <a:prstGeom prst="rect">
            <a:avLst/>
          </a:prstGeom>
          <a:noFill/>
          <a:ln w="9525">
            <a:noFill/>
            <a:miter lim="800000"/>
            <a:headEnd/>
            <a:tailEnd/>
          </a:ln>
        </p:spPr>
        <p:txBody>
          <a:bodyPr>
            <a:spAutoFit/>
          </a:bodyPr>
          <a:lstStyle/>
          <a:p>
            <a:pPr algn="r"/>
            <a:r>
              <a:rPr lang="en-US" sz="1200" b="1" dirty="0"/>
              <a:t>Age </a:t>
            </a:r>
            <a:r>
              <a:rPr lang="en-US" sz="1200" b="1" dirty="0" smtClean="0"/>
              <a:t>50–64</a:t>
            </a:r>
            <a:endParaRPr lang="en-US" sz="1200" b="1" dirty="0"/>
          </a:p>
        </p:txBody>
      </p:sp>
      <p:sp>
        <p:nvSpPr>
          <p:cNvPr id="165899" name="TextBox 45"/>
          <p:cNvSpPr txBox="1">
            <a:spLocks noChangeArrowheads="1"/>
          </p:cNvSpPr>
          <p:nvPr/>
        </p:nvSpPr>
        <p:spPr bwMode="auto">
          <a:xfrm>
            <a:off x="647700" y="4510088"/>
            <a:ext cx="1724025" cy="277812"/>
          </a:xfrm>
          <a:prstGeom prst="rect">
            <a:avLst/>
          </a:prstGeom>
          <a:noFill/>
          <a:ln w="9525">
            <a:noFill/>
            <a:miter lim="800000"/>
            <a:headEnd/>
            <a:tailEnd/>
          </a:ln>
        </p:spPr>
        <p:txBody>
          <a:bodyPr>
            <a:spAutoFit/>
          </a:bodyPr>
          <a:lstStyle/>
          <a:p>
            <a:pPr algn="r"/>
            <a:r>
              <a:rPr lang="en-US" sz="1200" b="1"/>
              <a:t>White, non-Hispanic</a:t>
            </a:r>
          </a:p>
        </p:txBody>
      </p:sp>
      <p:sp>
        <p:nvSpPr>
          <p:cNvPr id="165900" name="TextBox 46"/>
          <p:cNvSpPr txBox="1">
            <a:spLocks noChangeArrowheads="1"/>
          </p:cNvSpPr>
          <p:nvPr/>
        </p:nvSpPr>
        <p:spPr bwMode="auto">
          <a:xfrm>
            <a:off x="647700" y="4803775"/>
            <a:ext cx="1724025" cy="277813"/>
          </a:xfrm>
          <a:prstGeom prst="rect">
            <a:avLst/>
          </a:prstGeom>
          <a:noFill/>
          <a:ln w="9525">
            <a:noFill/>
            <a:miter lim="800000"/>
            <a:headEnd/>
            <a:tailEnd/>
          </a:ln>
        </p:spPr>
        <p:txBody>
          <a:bodyPr>
            <a:spAutoFit/>
          </a:bodyPr>
          <a:lstStyle/>
          <a:p>
            <a:pPr algn="r"/>
            <a:r>
              <a:rPr lang="en-US" sz="1200" b="1"/>
              <a:t>Racial/ethnic minority</a:t>
            </a:r>
          </a:p>
        </p:txBody>
      </p:sp>
      <p:sp>
        <p:nvSpPr>
          <p:cNvPr id="165901" name="TextBox 51"/>
          <p:cNvSpPr txBox="1">
            <a:spLocks noChangeArrowheads="1"/>
          </p:cNvSpPr>
          <p:nvPr/>
        </p:nvSpPr>
        <p:spPr bwMode="auto">
          <a:xfrm>
            <a:off x="647700" y="5391150"/>
            <a:ext cx="1724025" cy="276225"/>
          </a:xfrm>
          <a:prstGeom prst="rect">
            <a:avLst/>
          </a:prstGeom>
          <a:noFill/>
          <a:ln w="9525">
            <a:noFill/>
            <a:miter lim="800000"/>
            <a:headEnd/>
            <a:tailEnd/>
          </a:ln>
        </p:spPr>
        <p:txBody>
          <a:bodyPr>
            <a:spAutoFit/>
          </a:bodyPr>
          <a:lstStyle/>
          <a:p>
            <a:pPr algn="r"/>
            <a:r>
              <a:rPr lang="en-US" sz="1200" b="1"/>
              <a:t>Income &lt;300% FPL</a:t>
            </a:r>
          </a:p>
        </p:txBody>
      </p:sp>
      <p:sp>
        <p:nvSpPr>
          <p:cNvPr id="165902" name="TextBox 56"/>
          <p:cNvSpPr txBox="1">
            <a:spLocks noChangeArrowheads="1"/>
          </p:cNvSpPr>
          <p:nvPr/>
        </p:nvSpPr>
        <p:spPr bwMode="auto">
          <a:xfrm>
            <a:off x="647700" y="5684838"/>
            <a:ext cx="1724025" cy="276225"/>
          </a:xfrm>
          <a:prstGeom prst="rect">
            <a:avLst/>
          </a:prstGeom>
          <a:noFill/>
          <a:ln w="9525">
            <a:noFill/>
            <a:miter lim="800000"/>
            <a:headEnd/>
            <a:tailEnd/>
          </a:ln>
        </p:spPr>
        <p:txBody>
          <a:bodyPr>
            <a:spAutoFit/>
          </a:bodyPr>
          <a:lstStyle/>
          <a:p>
            <a:pPr algn="r"/>
            <a:r>
              <a:rPr lang="en-US" sz="1200" b="1"/>
              <a:t>Income &gt;300% FPL</a:t>
            </a:r>
          </a:p>
        </p:txBody>
      </p:sp>
      <p:sp>
        <p:nvSpPr>
          <p:cNvPr id="165903" name="TextBox 6"/>
          <p:cNvSpPr txBox="1">
            <a:spLocks noChangeArrowheads="1"/>
          </p:cNvSpPr>
          <p:nvPr/>
        </p:nvSpPr>
        <p:spPr bwMode="auto">
          <a:xfrm>
            <a:off x="455613" y="6161088"/>
            <a:ext cx="8345487" cy="215900"/>
          </a:xfrm>
          <a:prstGeom prst="rect">
            <a:avLst/>
          </a:prstGeom>
          <a:noFill/>
          <a:ln w="9525">
            <a:noFill/>
            <a:miter lim="800000"/>
            <a:headEnd/>
            <a:tailEnd/>
          </a:ln>
        </p:spPr>
        <p:txBody>
          <a:bodyPr lIns="0" rIns="0" anchor="b">
            <a:spAutoFit/>
          </a:bodyPr>
          <a:lstStyle/>
          <a:p>
            <a:r>
              <a:rPr lang="en-US" sz="600" dirty="0" smtClean="0">
                <a:solidFill>
                  <a:srgbClr val="1C1C1C"/>
                </a:solidFill>
              </a:rPr>
              <a:t>SOURCE</a:t>
            </a:r>
            <a:r>
              <a:rPr lang="en-US" sz="600" dirty="0" smtClean="0">
                <a:solidFill>
                  <a:srgbClr val="000000"/>
                </a:solidFill>
                <a:ea typeface="ＭＳ Ｐゴシック"/>
                <a:cs typeface="ＭＳ Ｐゴシック"/>
              </a:rPr>
              <a:t>:</a:t>
            </a:r>
            <a:r>
              <a:rPr lang="en-US" sz="800" dirty="0" smtClean="0">
                <a:solidFill>
                  <a:srgbClr val="000000"/>
                </a:solidFill>
                <a:ea typeface="ＭＳ Ｐゴシック"/>
                <a:cs typeface="ＭＳ Ｐゴシック"/>
              </a:rPr>
              <a:t> </a:t>
            </a:r>
            <a:r>
              <a:rPr lang="en-US" sz="800" dirty="0" smtClean="0"/>
              <a:t>Urban </a:t>
            </a:r>
            <a:r>
              <a:rPr lang="en-US" sz="800" dirty="0"/>
              <a:t>Institute, </a:t>
            </a:r>
            <a:r>
              <a:rPr lang="en-US" sz="800" i="1" dirty="0"/>
              <a:t>Massachusetts Health Reform Survey,</a:t>
            </a:r>
            <a:r>
              <a:rPr lang="en-US" sz="800" dirty="0"/>
              <a:t> </a:t>
            </a:r>
            <a:r>
              <a:rPr lang="en-US" sz="800" dirty="0" smtClean="0"/>
              <a:t>2012.</a:t>
            </a:r>
            <a:endParaRPr lang="en-US" sz="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4"/>
          <p:cNvSpPr>
            <a:spLocks noGrp="1" noChangeArrowheads="1"/>
          </p:cNvSpPr>
          <p:nvPr>
            <p:ph type="title"/>
          </p:nvPr>
        </p:nvSpPr>
        <p:spPr/>
        <p:txBody>
          <a:bodyPr/>
          <a:lstStyle/>
          <a:p>
            <a:pPr eaLnBrk="1" hangingPunct="1"/>
            <a:r>
              <a:rPr lang="en-US" smtClean="0"/>
              <a:t>MOST EMPLOYERS BELIEVE HEALTH REFORM</a:t>
            </a:r>
            <a:br>
              <a:rPr lang="en-US" smtClean="0"/>
            </a:br>
            <a:r>
              <a:rPr lang="en-US" smtClean="0"/>
              <a:t>HAS BEEN GOOD FOR MASSACHUSETTS</a:t>
            </a:r>
            <a:r>
              <a:rPr lang="en-US" smtClean="0">
                <a:solidFill>
                  <a:srgbClr val="1C1C1C"/>
                </a:solidFill>
              </a:rPr>
              <a:t> </a:t>
            </a:r>
            <a:endParaRPr lang="en-US" smtClean="0"/>
          </a:p>
        </p:txBody>
      </p:sp>
      <p:sp>
        <p:nvSpPr>
          <p:cNvPr id="16398" name="Slide Number Placeholder 15"/>
          <p:cNvSpPr>
            <a:spLocks noGrp="1"/>
          </p:cNvSpPr>
          <p:nvPr>
            <p:ph type="sldNum" sz="quarter" idx="10"/>
          </p:nvPr>
        </p:nvSpPr>
        <p:spPr/>
        <p:txBody>
          <a:bodyPr/>
          <a:lstStyle/>
          <a:p>
            <a:pPr>
              <a:defRPr/>
            </a:pPr>
            <a:fld id="{6519FF0D-2BAD-4907-9667-F46C0A9D8800}" type="slidenum">
              <a:rPr lang="en-US"/>
              <a:pPr>
                <a:defRPr/>
              </a:pPr>
              <a:t>31</a:t>
            </a:fld>
            <a:endParaRPr lang="en-US"/>
          </a:p>
        </p:txBody>
      </p:sp>
      <p:sp>
        <p:nvSpPr>
          <p:cNvPr id="167939" name="TextBox 6"/>
          <p:cNvSpPr txBox="1">
            <a:spLocks noChangeArrowheads="1"/>
          </p:cNvSpPr>
          <p:nvPr/>
        </p:nvSpPr>
        <p:spPr bwMode="auto">
          <a:xfrm>
            <a:off x="455613" y="6157913"/>
            <a:ext cx="8345487" cy="215900"/>
          </a:xfrm>
          <a:prstGeom prst="rect">
            <a:avLst/>
          </a:prstGeom>
          <a:noFill/>
          <a:ln w="9525">
            <a:noFill/>
            <a:miter lim="800000"/>
            <a:headEnd/>
            <a:tailEnd/>
          </a:ln>
        </p:spPr>
        <p:txBody>
          <a:bodyPr lIns="0" rIns="0" anchor="b">
            <a:spAutoFit/>
          </a:bodyPr>
          <a:lstStyle/>
          <a:p>
            <a:r>
              <a:rPr lang="en-US" sz="600" dirty="0" smtClean="0">
                <a:solidFill>
                  <a:srgbClr val="1C1C1C"/>
                </a:solidFill>
              </a:rPr>
              <a:t>SOURCE</a:t>
            </a:r>
            <a:r>
              <a:rPr lang="en-US" sz="600" dirty="0" smtClean="0">
                <a:solidFill>
                  <a:srgbClr val="000000"/>
                </a:solidFill>
                <a:ea typeface="ＭＳ Ｐゴシック"/>
                <a:cs typeface="ＭＳ Ｐゴシック"/>
              </a:rPr>
              <a:t>:</a:t>
            </a:r>
            <a:r>
              <a:rPr lang="en-US" sz="800" dirty="0" smtClean="0">
                <a:solidFill>
                  <a:srgbClr val="000000"/>
                </a:solidFill>
                <a:ea typeface="ＭＳ Ｐゴシック"/>
                <a:cs typeface="ＭＳ Ｐゴシック"/>
              </a:rPr>
              <a:t> </a:t>
            </a:r>
            <a:r>
              <a:rPr lang="en-US" sz="800" dirty="0" smtClean="0"/>
              <a:t>Gabel </a:t>
            </a:r>
            <a:r>
              <a:rPr lang="en-US" sz="800" dirty="0"/>
              <a:t>JR, et. al</a:t>
            </a:r>
            <a:r>
              <a:rPr lang="en-US" sz="800" dirty="0" smtClean="0"/>
              <a:t>., </a:t>
            </a:r>
            <a:r>
              <a:rPr lang="en-US" sz="800" dirty="0"/>
              <a:t>“After the Mandates: Massachusetts Employers Continue to Support Health Reform as More Firms Offer </a:t>
            </a:r>
            <a:r>
              <a:rPr lang="en-US" sz="800" dirty="0" smtClean="0"/>
              <a:t>Coverage”, </a:t>
            </a:r>
            <a:r>
              <a:rPr lang="en-US" sz="800" i="1" dirty="0"/>
              <a:t>Health </a:t>
            </a:r>
            <a:r>
              <a:rPr lang="en-US" sz="800" i="1" dirty="0" smtClean="0"/>
              <a:t>Affairs</a:t>
            </a:r>
            <a:r>
              <a:rPr lang="en-US" sz="800" dirty="0"/>
              <a:t>,</a:t>
            </a:r>
            <a:r>
              <a:rPr lang="en-US" sz="800" dirty="0" smtClean="0"/>
              <a:t> </a:t>
            </a:r>
            <a:r>
              <a:rPr lang="en-US" sz="800" dirty="0"/>
              <a:t>web </a:t>
            </a:r>
            <a:r>
              <a:rPr lang="en-US" sz="800" dirty="0" smtClean="0"/>
              <a:t>exclusive, </a:t>
            </a:r>
            <a:r>
              <a:rPr lang="en-US" sz="800" dirty="0"/>
              <a:t>October 28, 2008.</a:t>
            </a:r>
          </a:p>
        </p:txBody>
      </p:sp>
      <p:sp>
        <p:nvSpPr>
          <p:cNvPr id="167941" name="Rectangle 8"/>
          <p:cNvSpPr>
            <a:spLocks noChangeArrowheads="1"/>
          </p:cNvSpPr>
          <p:nvPr/>
        </p:nvSpPr>
        <p:spPr bwMode="auto">
          <a:xfrm>
            <a:off x="455613" y="1785938"/>
            <a:ext cx="3619581" cy="246221"/>
          </a:xfrm>
          <a:prstGeom prst="rect">
            <a:avLst/>
          </a:prstGeom>
          <a:noFill/>
          <a:ln w="9525">
            <a:noFill/>
            <a:miter lim="800000"/>
            <a:headEnd/>
            <a:tailEnd/>
          </a:ln>
        </p:spPr>
        <p:txBody>
          <a:bodyPr wrap="none" lIns="0" rIns="0">
            <a:spAutoFit/>
          </a:bodyPr>
          <a:lstStyle/>
          <a:p>
            <a:r>
              <a:rPr lang="en-US" sz="1000" b="1" dirty="0">
                <a:solidFill>
                  <a:srgbClr val="1C1C1C"/>
                </a:solidFill>
              </a:rPr>
              <a:t>PERCENT </a:t>
            </a:r>
            <a:r>
              <a:rPr lang="en-US" sz="1000" b="1" dirty="0" smtClean="0">
                <a:solidFill>
                  <a:srgbClr val="1C1C1C"/>
                </a:solidFill>
              </a:rPr>
              <a:t>OF MASSACHUSETTS </a:t>
            </a:r>
            <a:r>
              <a:rPr lang="en-US" sz="1000" b="1" dirty="0">
                <a:solidFill>
                  <a:srgbClr val="1C1C1C"/>
                </a:solidFill>
              </a:rPr>
              <a:t>EMPLOYERS REPORTING BELIEF, 2008</a:t>
            </a:r>
          </a:p>
        </p:txBody>
      </p:sp>
      <p:sp>
        <p:nvSpPr>
          <p:cNvPr id="167942" name="TextBox 23"/>
          <p:cNvSpPr txBox="1">
            <a:spLocks noChangeArrowheads="1"/>
          </p:cNvSpPr>
          <p:nvPr/>
        </p:nvSpPr>
        <p:spPr bwMode="auto">
          <a:xfrm>
            <a:off x="1524000" y="5097463"/>
            <a:ext cx="2228850" cy="738187"/>
          </a:xfrm>
          <a:prstGeom prst="rect">
            <a:avLst/>
          </a:prstGeom>
          <a:noFill/>
          <a:ln w="9525">
            <a:noFill/>
            <a:miter lim="800000"/>
            <a:headEnd/>
            <a:tailEnd/>
          </a:ln>
        </p:spPr>
        <p:txBody>
          <a:bodyPr>
            <a:spAutoFit/>
          </a:bodyPr>
          <a:lstStyle/>
          <a:p>
            <a:pPr algn="ctr"/>
            <a:r>
              <a:rPr lang="en-US" sz="1400" b="1"/>
              <a:t>Believe health care</a:t>
            </a:r>
            <a:br>
              <a:rPr lang="en-US" sz="1400" b="1"/>
            </a:br>
            <a:r>
              <a:rPr lang="en-US" sz="1400" b="1"/>
              <a:t>reform has been good</a:t>
            </a:r>
            <a:br>
              <a:rPr lang="en-US" sz="1400" b="1"/>
            </a:br>
            <a:r>
              <a:rPr lang="en-US" sz="1400" b="1"/>
              <a:t>for Massachusetts</a:t>
            </a:r>
          </a:p>
        </p:txBody>
      </p:sp>
      <p:sp>
        <p:nvSpPr>
          <p:cNvPr id="167943" name="TextBox 19"/>
          <p:cNvSpPr txBox="1">
            <a:spLocks noChangeArrowheads="1"/>
          </p:cNvSpPr>
          <p:nvPr/>
        </p:nvSpPr>
        <p:spPr bwMode="auto">
          <a:xfrm>
            <a:off x="5191125" y="5097463"/>
            <a:ext cx="2743200" cy="738187"/>
          </a:xfrm>
          <a:prstGeom prst="rect">
            <a:avLst/>
          </a:prstGeom>
          <a:noFill/>
          <a:ln w="9525">
            <a:noFill/>
            <a:miter lim="800000"/>
            <a:headEnd/>
            <a:tailEnd/>
          </a:ln>
        </p:spPr>
        <p:txBody>
          <a:bodyPr>
            <a:spAutoFit/>
          </a:bodyPr>
          <a:lstStyle/>
          <a:p>
            <a:pPr algn="ctr"/>
            <a:r>
              <a:rPr lang="en-US" sz="1400" b="1"/>
              <a:t>Believe all employers bear some responsibility for providing health benefits to their workers</a:t>
            </a:r>
          </a:p>
        </p:txBody>
      </p:sp>
      <p:graphicFrame>
        <p:nvGraphicFramePr>
          <p:cNvPr id="9" name="Chart 10"/>
          <p:cNvGraphicFramePr>
            <a:graphicFrameLocks/>
          </p:cNvGraphicFramePr>
          <p:nvPr/>
        </p:nvGraphicFramePr>
        <p:xfrm>
          <a:off x="457200" y="2068513"/>
          <a:ext cx="8229600" cy="33289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4"/>
          <p:cNvSpPr>
            <a:spLocks noGrp="1" noChangeArrowheads="1"/>
          </p:cNvSpPr>
          <p:nvPr>
            <p:ph type="title"/>
          </p:nvPr>
        </p:nvSpPr>
        <p:spPr/>
        <p:txBody>
          <a:bodyPr/>
          <a:lstStyle/>
          <a:p>
            <a:pPr eaLnBrk="1" hangingPunct="1"/>
            <a:r>
              <a:rPr lang="en-US" smtClean="0"/>
              <a:t>MASSACHUSETTS PHYSICIANS VIEW </a:t>
            </a:r>
            <a:br>
              <a:rPr lang="en-US" smtClean="0"/>
            </a:br>
            <a:r>
              <a:rPr lang="en-US" smtClean="0"/>
              <a:t>HEALTH REFORM AS A SUCCESS</a:t>
            </a:r>
            <a:r>
              <a:rPr lang="en-US" smtClean="0">
                <a:solidFill>
                  <a:srgbClr val="1C1C1C"/>
                </a:solidFill>
              </a:rPr>
              <a:t> </a:t>
            </a:r>
            <a:endParaRPr lang="en-US" smtClean="0"/>
          </a:p>
        </p:txBody>
      </p:sp>
      <p:sp>
        <p:nvSpPr>
          <p:cNvPr id="16398" name="Slide Number Placeholder 15"/>
          <p:cNvSpPr>
            <a:spLocks noGrp="1"/>
          </p:cNvSpPr>
          <p:nvPr>
            <p:ph type="sldNum" sz="quarter" idx="10"/>
          </p:nvPr>
        </p:nvSpPr>
        <p:spPr/>
        <p:txBody>
          <a:bodyPr/>
          <a:lstStyle/>
          <a:p>
            <a:pPr>
              <a:defRPr/>
            </a:pPr>
            <a:fld id="{96CC343D-B7C6-4517-9F7D-2EE6F4629227}" type="slidenum">
              <a:rPr lang="en-US"/>
              <a:pPr>
                <a:defRPr/>
              </a:pPr>
              <a:t>32</a:t>
            </a:fld>
            <a:endParaRPr lang="en-US"/>
          </a:p>
        </p:txBody>
      </p:sp>
      <p:sp>
        <p:nvSpPr>
          <p:cNvPr id="169987" name="TextBox 6"/>
          <p:cNvSpPr txBox="1">
            <a:spLocks noChangeArrowheads="1"/>
          </p:cNvSpPr>
          <p:nvPr/>
        </p:nvSpPr>
        <p:spPr bwMode="auto">
          <a:xfrm>
            <a:off x="455613" y="6161088"/>
            <a:ext cx="8345487" cy="215900"/>
          </a:xfrm>
          <a:prstGeom prst="rect">
            <a:avLst/>
          </a:prstGeom>
          <a:noFill/>
          <a:ln w="9525">
            <a:noFill/>
            <a:miter lim="800000"/>
            <a:headEnd/>
            <a:tailEnd/>
          </a:ln>
        </p:spPr>
        <p:txBody>
          <a:bodyPr lIns="0" rIns="0" anchor="b">
            <a:spAutoFit/>
          </a:bodyPr>
          <a:lstStyle/>
          <a:p>
            <a:r>
              <a:rPr lang="en-US" sz="600" dirty="0" smtClean="0">
                <a:solidFill>
                  <a:srgbClr val="1C1C1C"/>
                </a:solidFill>
              </a:rPr>
              <a:t>SOURCE</a:t>
            </a:r>
            <a:r>
              <a:rPr lang="en-US" sz="600" dirty="0" smtClean="0">
                <a:solidFill>
                  <a:srgbClr val="000000"/>
                </a:solidFill>
                <a:ea typeface="ＭＳ Ｐゴシック"/>
                <a:cs typeface="ＭＳ Ｐゴシック"/>
              </a:rPr>
              <a:t>:</a:t>
            </a:r>
            <a:r>
              <a:rPr lang="en-US" sz="800" dirty="0" smtClean="0">
                <a:solidFill>
                  <a:srgbClr val="000000"/>
                </a:solidFill>
                <a:ea typeface="ＭＳ Ｐゴシック"/>
                <a:cs typeface="ＭＳ Ｐゴシック"/>
              </a:rPr>
              <a:t> </a:t>
            </a:r>
            <a:r>
              <a:rPr lang="en-US" sz="800" dirty="0" err="1" smtClean="0"/>
              <a:t>SteeleFisher</a:t>
            </a:r>
            <a:r>
              <a:rPr lang="en-US" sz="800" dirty="0" smtClean="0"/>
              <a:t> </a:t>
            </a:r>
            <a:r>
              <a:rPr lang="en-US" sz="800" dirty="0"/>
              <a:t>GK, et. al</a:t>
            </a:r>
            <a:r>
              <a:rPr lang="en-US" sz="800" dirty="0" smtClean="0"/>
              <a:t>., </a:t>
            </a:r>
            <a:r>
              <a:rPr lang="en-US" sz="800" dirty="0"/>
              <a:t>“Physicians’ Views of the Massachusetts Health Care Reform Law </a:t>
            </a:r>
            <a:r>
              <a:rPr lang="en-US" sz="800" dirty="0" smtClean="0"/>
              <a:t>— </a:t>
            </a:r>
            <a:r>
              <a:rPr lang="en-US" sz="800" dirty="0"/>
              <a:t>A </a:t>
            </a:r>
            <a:r>
              <a:rPr lang="en-US" sz="800" dirty="0" smtClean="0"/>
              <a:t>Poll”,  </a:t>
            </a:r>
            <a:r>
              <a:rPr lang="en-US" sz="800" i="1" dirty="0" smtClean="0"/>
              <a:t>NEJM</a:t>
            </a:r>
            <a:r>
              <a:rPr lang="en-US" sz="800" dirty="0"/>
              <a:t>,</a:t>
            </a:r>
            <a:r>
              <a:rPr lang="en-US" sz="800" dirty="0" smtClean="0"/>
              <a:t> </a:t>
            </a:r>
            <a:r>
              <a:rPr lang="en-US" sz="800" dirty="0"/>
              <a:t>Oct 21, 2009. </a:t>
            </a:r>
          </a:p>
        </p:txBody>
      </p:sp>
      <p:sp>
        <p:nvSpPr>
          <p:cNvPr id="169989" name="Rectangle 8"/>
          <p:cNvSpPr>
            <a:spLocks noChangeArrowheads="1"/>
          </p:cNvSpPr>
          <p:nvPr/>
        </p:nvSpPr>
        <p:spPr bwMode="auto">
          <a:xfrm>
            <a:off x="455613" y="1785938"/>
            <a:ext cx="3606757" cy="400110"/>
          </a:xfrm>
          <a:prstGeom prst="rect">
            <a:avLst/>
          </a:prstGeom>
          <a:noFill/>
          <a:ln w="9525">
            <a:noFill/>
            <a:miter lim="800000"/>
            <a:headEnd/>
            <a:tailEnd/>
          </a:ln>
        </p:spPr>
        <p:txBody>
          <a:bodyPr wrap="none" lIns="0" rIns="0">
            <a:spAutoFit/>
          </a:bodyPr>
          <a:lstStyle/>
          <a:p>
            <a:r>
              <a:rPr lang="en-US" sz="1000" b="1" dirty="0">
                <a:solidFill>
                  <a:srgbClr val="1C1C1C"/>
                </a:solidFill>
              </a:rPr>
              <a:t>PERCENT </a:t>
            </a:r>
            <a:r>
              <a:rPr lang="en-US" sz="1000" b="1" dirty="0" smtClean="0">
                <a:solidFill>
                  <a:srgbClr val="1C1C1C"/>
                </a:solidFill>
              </a:rPr>
              <a:t>OF MASSACHUSETTS </a:t>
            </a:r>
            <a:r>
              <a:rPr lang="en-US" sz="1000" b="1" dirty="0">
                <a:solidFill>
                  <a:srgbClr val="1C1C1C"/>
                </a:solidFill>
              </a:rPr>
              <a:t>PHYSICIANS REPORTING BELIEF, 2009</a:t>
            </a:r>
          </a:p>
          <a:p>
            <a:endParaRPr lang="en-US" sz="1000" b="1" dirty="0">
              <a:solidFill>
                <a:srgbClr val="1C1C1C"/>
              </a:solidFill>
            </a:endParaRPr>
          </a:p>
        </p:txBody>
      </p:sp>
      <p:sp>
        <p:nvSpPr>
          <p:cNvPr id="169990" name="TextBox 23"/>
          <p:cNvSpPr txBox="1">
            <a:spLocks noChangeArrowheads="1"/>
          </p:cNvSpPr>
          <p:nvPr/>
        </p:nvSpPr>
        <p:spPr bwMode="auto">
          <a:xfrm>
            <a:off x="1009650" y="5097463"/>
            <a:ext cx="1971675" cy="738187"/>
          </a:xfrm>
          <a:prstGeom prst="rect">
            <a:avLst/>
          </a:prstGeom>
          <a:noFill/>
          <a:ln w="9525">
            <a:noFill/>
            <a:miter lim="800000"/>
            <a:headEnd/>
            <a:tailEnd/>
          </a:ln>
        </p:spPr>
        <p:txBody>
          <a:bodyPr>
            <a:spAutoFit/>
          </a:bodyPr>
          <a:lstStyle/>
          <a:p>
            <a:pPr algn="ctr"/>
            <a:r>
              <a:rPr lang="en-US" sz="1400" b="1"/>
              <a:t>Believe Massachusetts reform should be continued</a:t>
            </a:r>
          </a:p>
        </p:txBody>
      </p:sp>
      <p:sp>
        <p:nvSpPr>
          <p:cNvPr id="169991" name="TextBox 9"/>
          <p:cNvSpPr txBox="1">
            <a:spLocks noChangeArrowheads="1"/>
          </p:cNvSpPr>
          <p:nvPr/>
        </p:nvSpPr>
        <p:spPr bwMode="auto">
          <a:xfrm>
            <a:off x="3657600" y="5097463"/>
            <a:ext cx="1895475" cy="738187"/>
          </a:xfrm>
          <a:prstGeom prst="rect">
            <a:avLst/>
          </a:prstGeom>
          <a:noFill/>
          <a:ln w="9525">
            <a:noFill/>
            <a:miter lim="800000"/>
            <a:headEnd/>
            <a:tailEnd/>
          </a:ln>
        </p:spPr>
        <p:txBody>
          <a:bodyPr>
            <a:spAutoFit/>
          </a:bodyPr>
          <a:lstStyle/>
          <a:p>
            <a:pPr algn="ctr"/>
            <a:r>
              <a:rPr lang="en-US" sz="1400" b="1" dirty="0"/>
              <a:t>Believe Massachusetts reform helped previously uninsured</a:t>
            </a:r>
          </a:p>
        </p:txBody>
      </p:sp>
      <p:sp>
        <p:nvSpPr>
          <p:cNvPr id="169992" name="TextBox 10"/>
          <p:cNvSpPr txBox="1">
            <a:spLocks noChangeArrowheads="1"/>
          </p:cNvSpPr>
          <p:nvPr/>
        </p:nvSpPr>
        <p:spPr bwMode="auto">
          <a:xfrm>
            <a:off x="6048375" y="5097463"/>
            <a:ext cx="2352675" cy="738187"/>
          </a:xfrm>
          <a:prstGeom prst="rect">
            <a:avLst/>
          </a:prstGeom>
          <a:noFill/>
          <a:ln w="9525">
            <a:noFill/>
            <a:miter lim="800000"/>
            <a:headEnd/>
            <a:tailEnd/>
          </a:ln>
        </p:spPr>
        <p:txBody>
          <a:bodyPr>
            <a:spAutoFit/>
          </a:bodyPr>
          <a:lstStyle/>
          <a:p>
            <a:pPr algn="ctr"/>
            <a:r>
              <a:rPr lang="en-US" sz="1400" b="1"/>
              <a:t>Believe Massachusetts reform improved, or did not affect, care or quality of care</a:t>
            </a:r>
          </a:p>
        </p:txBody>
      </p:sp>
      <p:graphicFrame>
        <p:nvGraphicFramePr>
          <p:cNvPr id="10" name="Chart 10"/>
          <p:cNvGraphicFramePr>
            <a:graphicFrameLocks/>
          </p:cNvGraphicFramePr>
          <p:nvPr/>
        </p:nvGraphicFramePr>
        <p:xfrm>
          <a:off x="457200" y="2068513"/>
          <a:ext cx="8229600" cy="33289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Title 1"/>
          <p:cNvSpPr>
            <a:spLocks noGrp="1"/>
          </p:cNvSpPr>
          <p:nvPr>
            <p:ph type="title"/>
          </p:nvPr>
        </p:nvSpPr>
        <p:spPr/>
        <p:txBody>
          <a:bodyPr/>
          <a:lstStyle/>
          <a:p>
            <a:r>
              <a:rPr lang="en-US" smtClean="0"/>
              <a:t>WHAT CHALLENGES REMAIN FOR</a:t>
            </a:r>
            <a:br>
              <a:rPr lang="en-US" smtClean="0"/>
            </a:br>
            <a:r>
              <a:rPr lang="en-US" smtClean="0"/>
              <a:t>MASSACHUSETTS HEALTH REFORM?</a:t>
            </a:r>
          </a:p>
        </p:txBody>
      </p:sp>
      <p:sp>
        <p:nvSpPr>
          <p:cNvPr id="172034" name="Content Placeholder 4"/>
          <p:cNvSpPr>
            <a:spLocks noGrp="1"/>
          </p:cNvSpPr>
          <p:nvPr>
            <p:ph idx="1"/>
          </p:nvPr>
        </p:nvSpPr>
        <p:spPr/>
        <p:txBody>
          <a:bodyPr/>
          <a:lstStyle/>
          <a:p>
            <a:r>
              <a:rPr lang="en-US" dirty="0" smtClean="0"/>
              <a:t>The remaining uninsured include some who may be more difficult to persuade to obtain coverage and many who do not qualify for government-subsidized or employer-sponsored coverage.</a:t>
            </a:r>
            <a:br>
              <a:rPr lang="en-US" dirty="0" smtClean="0"/>
            </a:br>
            <a:endParaRPr lang="en-US" dirty="0" smtClean="0"/>
          </a:p>
          <a:p>
            <a:r>
              <a:rPr lang="en-US" dirty="0" smtClean="0"/>
              <a:t>Affordability of health care services remains a challenge for Massachusetts residents.</a:t>
            </a:r>
            <a:br>
              <a:rPr lang="en-US" dirty="0" smtClean="0"/>
            </a:br>
            <a:endParaRPr lang="en-US" dirty="0" smtClean="0"/>
          </a:p>
          <a:p>
            <a:r>
              <a:rPr lang="en-US" dirty="0" smtClean="0"/>
              <a:t>Rising health care costs, independent of reform, threaten the sustainability of the entire health care system.</a:t>
            </a:r>
          </a:p>
        </p:txBody>
      </p:sp>
      <p:sp>
        <p:nvSpPr>
          <p:cNvPr id="3" name="Slide Number Placeholder 2"/>
          <p:cNvSpPr>
            <a:spLocks noGrp="1"/>
          </p:cNvSpPr>
          <p:nvPr>
            <p:ph type="sldNum" sz="quarter" idx="10"/>
          </p:nvPr>
        </p:nvSpPr>
        <p:spPr/>
        <p:txBody>
          <a:bodyPr/>
          <a:lstStyle/>
          <a:p>
            <a:pPr>
              <a:defRPr/>
            </a:pPr>
            <a:fld id="{7D1FA21A-D0A8-49B3-AA19-A68F1BF5A7E0}" type="slidenum">
              <a:rPr lang="en-US"/>
              <a:pPr>
                <a:defRPr/>
              </a:pPr>
              <a:t>33</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Title 1"/>
          <p:cNvSpPr>
            <a:spLocks noGrp="1"/>
          </p:cNvSpPr>
          <p:nvPr>
            <p:ph type="title"/>
          </p:nvPr>
        </p:nvSpPr>
        <p:spPr/>
        <p:txBody>
          <a:bodyPr/>
          <a:lstStyle/>
          <a:p>
            <a:r>
              <a:rPr lang="en-US" dirty="0" smtClean="0"/>
              <a:t>UNINSURED ADULTS MAY BE DIFFICULT TO PERSUADE </a:t>
            </a:r>
            <a:br>
              <a:rPr lang="en-US" dirty="0" smtClean="0"/>
            </a:br>
            <a:r>
              <a:rPr lang="en-US" dirty="0" smtClean="0"/>
              <a:t>TO BUY COVERAGE OR MAY NOT QUALIFY FOR ESI </a:t>
            </a:r>
            <a:br>
              <a:rPr lang="en-US" dirty="0" smtClean="0"/>
            </a:br>
            <a:r>
              <a:rPr lang="en-US" dirty="0" smtClean="0"/>
              <a:t>OR SUBSIDIZED COVERAGE</a:t>
            </a:r>
          </a:p>
        </p:txBody>
      </p:sp>
      <p:sp>
        <p:nvSpPr>
          <p:cNvPr id="174082" name="Content Placeholder 2"/>
          <p:cNvSpPr>
            <a:spLocks noGrp="1"/>
          </p:cNvSpPr>
          <p:nvPr>
            <p:ph idx="1"/>
          </p:nvPr>
        </p:nvSpPr>
        <p:spPr/>
        <p:txBody>
          <a:bodyPr/>
          <a:lstStyle/>
          <a:p>
            <a:r>
              <a:rPr lang="en-US" dirty="0" smtClean="0"/>
              <a:t>31 percent are young adults (19–25 years of age).</a:t>
            </a:r>
            <a:br>
              <a:rPr lang="en-US" dirty="0" smtClean="0"/>
            </a:br>
            <a:endParaRPr lang="en-US" dirty="0" smtClean="0"/>
          </a:p>
          <a:p>
            <a:r>
              <a:rPr lang="en-US" dirty="0" smtClean="0"/>
              <a:t>60 percent are male.</a:t>
            </a:r>
          </a:p>
          <a:p>
            <a:endParaRPr lang="en-US" dirty="0" smtClean="0"/>
          </a:p>
          <a:p>
            <a:r>
              <a:rPr lang="en-US" dirty="0" smtClean="0"/>
              <a:t>More than half (58 percent) work either full-time (37 percent) or </a:t>
            </a:r>
            <a:br>
              <a:rPr lang="en-US" dirty="0" smtClean="0"/>
            </a:br>
            <a:r>
              <a:rPr lang="en-US" dirty="0" smtClean="0"/>
              <a:t>part-time (21 percent).</a:t>
            </a:r>
          </a:p>
          <a:p>
            <a:endParaRPr lang="en-US" dirty="0" smtClean="0"/>
          </a:p>
          <a:p>
            <a:r>
              <a:rPr lang="en-US" dirty="0" smtClean="0"/>
              <a:t>87 percent report they were in good, very good, or excellent health.</a:t>
            </a:r>
            <a:br>
              <a:rPr lang="en-US" dirty="0" smtClean="0"/>
            </a:br>
            <a:endParaRPr lang="en-US" dirty="0" smtClean="0"/>
          </a:p>
          <a:p>
            <a:r>
              <a:rPr lang="en-US" dirty="0" smtClean="0"/>
              <a:t>73 percent have incomes less than 3 times the federal poverty level.</a:t>
            </a:r>
          </a:p>
        </p:txBody>
      </p:sp>
      <p:sp>
        <p:nvSpPr>
          <p:cNvPr id="4" name="Slide Number Placeholder 3"/>
          <p:cNvSpPr>
            <a:spLocks noGrp="1"/>
          </p:cNvSpPr>
          <p:nvPr>
            <p:ph type="sldNum" sz="quarter" idx="10"/>
          </p:nvPr>
        </p:nvSpPr>
        <p:spPr/>
        <p:txBody>
          <a:bodyPr/>
          <a:lstStyle/>
          <a:p>
            <a:fld id="{37EA0D42-80FE-4620-9FBD-A4BA6F357B15}" type="slidenum">
              <a:rPr lang="en-US" smtClean="0"/>
              <a:pPr/>
              <a:t>34</a:t>
            </a:fld>
            <a:endParaRPr lang="en-US"/>
          </a:p>
        </p:txBody>
      </p:sp>
      <p:sp>
        <p:nvSpPr>
          <p:cNvPr id="174084" name="TextBox 6"/>
          <p:cNvSpPr txBox="1">
            <a:spLocks noChangeArrowheads="1"/>
          </p:cNvSpPr>
          <p:nvPr/>
        </p:nvSpPr>
        <p:spPr bwMode="auto">
          <a:xfrm>
            <a:off x="455613" y="6161544"/>
            <a:ext cx="8345487" cy="215444"/>
          </a:xfrm>
          <a:prstGeom prst="rect">
            <a:avLst/>
          </a:prstGeom>
          <a:noFill/>
          <a:ln w="9525">
            <a:noFill/>
            <a:miter lim="800000"/>
            <a:headEnd/>
            <a:tailEnd/>
          </a:ln>
        </p:spPr>
        <p:txBody>
          <a:bodyPr lIns="0" rIns="0" anchor="b">
            <a:spAutoFit/>
          </a:bodyPr>
          <a:lstStyle/>
          <a:p>
            <a:r>
              <a:rPr lang="en-US" sz="600" dirty="0" smtClean="0">
                <a:solidFill>
                  <a:srgbClr val="1C1C1C"/>
                </a:solidFill>
              </a:rPr>
              <a:t>SOURCES</a:t>
            </a:r>
            <a:r>
              <a:rPr lang="en-US" sz="600" dirty="0" smtClean="0">
                <a:solidFill>
                  <a:srgbClr val="000000"/>
                </a:solidFill>
                <a:ea typeface="ＭＳ Ｐゴシック"/>
                <a:cs typeface="ＭＳ Ｐゴシック"/>
              </a:rPr>
              <a:t>:</a:t>
            </a:r>
            <a:r>
              <a:rPr lang="en-US" sz="800" dirty="0" smtClean="0">
                <a:solidFill>
                  <a:srgbClr val="000000"/>
                </a:solidFill>
                <a:ea typeface="ＭＳ Ｐゴシック"/>
                <a:cs typeface="ＭＳ Ｐゴシック"/>
              </a:rPr>
              <a:t> </a:t>
            </a:r>
            <a:r>
              <a:rPr lang="en-US" sz="800" dirty="0" smtClean="0"/>
              <a:t>Urban </a:t>
            </a:r>
            <a:r>
              <a:rPr lang="en-US" sz="800" dirty="0"/>
              <a:t>Institute, </a:t>
            </a:r>
            <a:r>
              <a:rPr lang="en-US" sz="800" i="1" dirty="0"/>
              <a:t>Massachusetts Health Reform Survey,</a:t>
            </a:r>
            <a:r>
              <a:rPr lang="en-US" sz="800" dirty="0"/>
              <a:t> </a:t>
            </a:r>
            <a:r>
              <a:rPr lang="en-US" sz="800" dirty="0" smtClean="0"/>
              <a:t>2012.</a:t>
            </a:r>
            <a:endParaRPr lang="en-US" sz="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4"/>
          <p:cNvSpPr>
            <a:spLocks noGrp="1" noChangeArrowheads="1"/>
          </p:cNvSpPr>
          <p:nvPr>
            <p:ph type="title"/>
          </p:nvPr>
        </p:nvSpPr>
        <p:spPr/>
        <p:txBody>
          <a:bodyPr/>
          <a:lstStyle/>
          <a:p>
            <a:pPr eaLnBrk="1" hangingPunct="1"/>
            <a:r>
              <a:rPr lang="en-US" dirty="0" smtClean="0"/>
              <a:t>AFFORDABILITY OF COVERAGE REMAINS A CHALLENGE IN MASSACHUSETTS, PARTICULARLY FOR THOSE WITH LOWER INCOME AND PUBLIC INSURANCE</a:t>
            </a:r>
          </a:p>
        </p:txBody>
      </p:sp>
      <p:sp>
        <p:nvSpPr>
          <p:cNvPr id="16398" name="Slide Number Placeholder 15"/>
          <p:cNvSpPr>
            <a:spLocks noGrp="1"/>
          </p:cNvSpPr>
          <p:nvPr>
            <p:ph type="sldNum" sz="quarter" idx="10"/>
          </p:nvPr>
        </p:nvSpPr>
        <p:spPr/>
        <p:txBody>
          <a:bodyPr/>
          <a:lstStyle/>
          <a:p>
            <a:pPr>
              <a:defRPr/>
            </a:pPr>
            <a:fld id="{D45F3EC8-1A5D-4C5A-A082-CAF348AA6ECE}" type="slidenum">
              <a:rPr lang="en-US"/>
              <a:pPr>
                <a:defRPr/>
              </a:pPr>
              <a:t>35</a:t>
            </a:fld>
            <a:endParaRPr lang="en-US"/>
          </a:p>
        </p:txBody>
      </p:sp>
      <p:sp>
        <p:nvSpPr>
          <p:cNvPr id="178179" name="TextBox 6"/>
          <p:cNvSpPr txBox="1">
            <a:spLocks noChangeArrowheads="1"/>
          </p:cNvSpPr>
          <p:nvPr/>
        </p:nvSpPr>
        <p:spPr bwMode="auto">
          <a:xfrm>
            <a:off x="455613" y="6161088"/>
            <a:ext cx="8345487" cy="215900"/>
          </a:xfrm>
          <a:prstGeom prst="rect">
            <a:avLst/>
          </a:prstGeom>
          <a:noFill/>
          <a:ln w="9525">
            <a:noFill/>
            <a:miter lim="800000"/>
            <a:headEnd/>
            <a:tailEnd/>
          </a:ln>
        </p:spPr>
        <p:txBody>
          <a:bodyPr lIns="0" rIns="0" anchor="b">
            <a:spAutoFit/>
          </a:bodyPr>
          <a:lstStyle/>
          <a:p>
            <a:r>
              <a:rPr lang="en-US" sz="600" dirty="0" smtClean="0">
                <a:solidFill>
                  <a:srgbClr val="1C1C1C"/>
                </a:solidFill>
              </a:rPr>
              <a:t>SOURCE</a:t>
            </a:r>
            <a:r>
              <a:rPr lang="en-US" sz="600" dirty="0" smtClean="0">
                <a:solidFill>
                  <a:srgbClr val="000000"/>
                </a:solidFill>
                <a:ea typeface="ＭＳ Ｐゴシック"/>
                <a:cs typeface="ＭＳ Ｐゴシック"/>
              </a:rPr>
              <a:t>:</a:t>
            </a:r>
            <a:r>
              <a:rPr lang="en-US" sz="800" dirty="0" smtClean="0">
                <a:solidFill>
                  <a:srgbClr val="000000"/>
                </a:solidFill>
                <a:ea typeface="ＭＳ Ｐゴシック"/>
                <a:cs typeface="ＭＳ Ｐゴシック"/>
              </a:rPr>
              <a:t> </a:t>
            </a:r>
            <a:r>
              <a:rPr lang="en-US" sz="800" dirty="0" smtClean="0"/>
              <a:t>Urban </a:t>
            </a:r>
            <a:r>
              <a:rPr lang="en-US" sz="800" dirty="0"/>
              <a:t>Institute, </a:t>
            </a:r>
            <a:r>
              <a:rPr lang="en-US" sz="800" i="1" dirty="0"/>
              <a:t>Massachusetts Health Reform Survey,</a:t>
            </a:r>
            <a:r>
              <a:rPr lang="en-US" sz="800" dirty="0"/>
              <a:t> </a:t>
            </a:r>
            <a:r>
              <a:rPr lang="en-US" sz="800" dirty="0" smtClean="0"/>
              <a:t>2014.</a:t>
            </a:r>
            <a:endParaRPr lang="en-US" sz="800" dirty="0"/>
          </a:p>
        </p:txBody>
      </p:sp>
      <p:sp>
        <p:nvSpPr>
          <p:cNvPr id="178181" name="Rectangle 8"/>
          <p:cNvSpPr>
            <a:spLocks noChangeArrowheads="1"/>
          </p:cNvSpPr>
          <p:nvPr/>
        </p:nvSpPr>
        <p:spPr bwMode="auto">
          <a:xfrm>
            <a:off x="455613" y="1785938"/>
            <a:ext cx="4966103" cy="400110"/>
          </a:xfrm>
          <a:prstGeom prst="rect">
            <a:avLst/>
          </a:prstGeom>
          <a:noFill/>
          <a:ln w="9525">
            <a:noFill/>
            <a:miter lim="800000"/>
            <a:headEnd/>
            <a:tailEnd/>
          </a:ln>
        </p:spPr>
        <p:txBody>
          <a:bodyPr wrap="none" lIns="0" rIns="0">
            <a:spAutoFit/>
          </a:bodyPr>
          <a:lstStyle/>
          <a:p>
            <a:r>
              <a:rPr lang="en-US" sz="1000" b="1" dirty="0">
                <a:solidFill>
                  <a:srgbClr val="1C1C1C"/>
                </a:solidFill>
              </a:rPr>
              <a:t>PERCENT </a:t>
            </a:r>
            <a:r>
              <a:rPr lang="en-US" sz="1000" b="1" dirty="0" smtClean="0">
                <a:solidFill>
                  <a:srgbClr val="1C1C1C"/>
                </a:solidFill>
              </a:rPr>
              <a:t>OF NON-ELDERLY MASSACHUSETTS ADULTS </a:t>
            </a:r>
            <a:r>
              <a:rPr lang="en-US" sz="1000" b="1" dirty="0">
                <a:solidFill>
                  <a:srgbClr val="1C1C1C"/>
                </a:solidFill>
              </a:rPr>
              <a:t>REPORTING </a:t>
            </a:r>
            <a:r>
              <a:rPr lang="en-US" sz="1000" b="1" dirty="0" smtClean="0">
                <a:solidFill>
                  <a:srgbClr val="1C1C1C"/>
                </a:solidFill>
              </a:rPr>
              <a:t>THAT HEALTH CARE COSTS</a:t>
            </a:r>
            <a:br>
              <a:rPr lang="en-US" sz="1000" b="1" dirty="0" smtClean="0">
                <a:solidFill>
                  <a:srgbClr val="1C1C1C"/>
                </a:solidFill>
              </a:rPr>
            </a:br>
            <a:r>
              <a:rPr lang="en-US" sz="1000" b="1" dirty="0" smtClean="0">
                <a:solidFill>
                  <a:srgbClr val="1C1C1C"/>
                </a:solidFill>
              </a:rPr>
              <a:t>WERE A PROBLEM IN THE PAST YEAR, 2012</a:t>
            </a:r>
            <a:endParaRPr lang="en-US" sz="1000" b="1" dirty="0">
              <a:solidFill>
                <a:srgbClr val="1C1C1C"/>
              </a:solidFill>
            </a:endParaRPr>
          </a:p>
        </p:txBody>
      </p:sp>
      <p:sp>
        <p:nvSpPr>
          <p:cNvPr id="18" name="Rectangle 17"/>
          <p:cNvSpPr/>
          <p:nvPr/>
        </p:nvSpPr>
        <p:spPr>
          <a:xfrm>
            <a:off x="6399213" y="1635125"/>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8184" name="TextBox 23"/>
          <p:cNvSpPr txBox="1">
            <a:spLocks noChangeArrowheads="1"/>
          </p:cNvSpPr>
          <p:nvPr/>
        </p:nvSpPr>
        <p:spPr bwMode="auto">
          <a:xfrm>
            <a:off x="1755926" y="5110525"/>
            <a:ext cx="1093410" cy="738664"/>
          </a:xfrm>
          <a:prstGeom prst="rect">
            <a:avLst/>
          </a:prstGeom>
          <a:noFill/>
          <a:ln w="9525">
            <a:noFill/>
            <a:miter lim="800000"/>
            <a:headEnd/>
            <a:tailEnd/>
          </a:ln>
        </p:spPr>
        <p:txBody>
          <a:bodyPr wrap="square">
            <a:spAutoFit/>
          </a:bodyPr>
          <a:lstStyle/>
          <a:p>
            <a:pPr algn="ctr"/>
            <a:r>
              <a:rPr lang="en-US" sz="1400" b="1" dirty="0" smtClean="0"/>
              <a:t>Income 400% FPL and above</a:t>
            </a:r>
            <a:endParaRPr lang="en-US" sz="1400" b="1" dirty="0"/>
          </a:p>
        </p:txBody>
      </p:sp>
      <p:sp>
        <p:nvSpPr>
          <p:cNvPr id="178185" name="TextBox 18"/>
          <p:cNvSpPr txBox="1">
            <a:spLocks noChangeArrowheads="1"/>
          </p:cNvSpPr>
          <p:nvPr/>
        </p:nvSpPr>
        <p:spPr bwMode="auto">
          <a:xfrm>
            <a:off x="4142831" y="5097463"/>
            <a:ext cx="875211" cy="523220"/>
          </a:xfrm>
          <a:prstGeom prst="rect">
            <a:avLst/>
          </a:prstGeom>
          <a:noFill/>
          <a:ln w="9525">
            <a:noFill/>
            <a:miter lim="800000"/>
            <a:headEnd/>
            <a:tailEnd/>
          </a:ln>
        </p:spPr>
        <p:txBody>
          <a:bodyPr wrap="square">
            <a:spAutoFit/>
          </a:bodyPr>
          <a:lstStyle/>
          <a:p>
            <a:pPr algn="ctr"/>
            <a:r>
              <a:rPr lang="en-US" sz="1400" b="1" dirty="0" smtClean="0"/>
              <a:t>Public Coverage</a:t>
            </a:r>
            <a:endParaRPr lang="en-US" sz="1400" b="1" dirty="0"/>
          </a:p>
        </p:txBody>
      </p:sp>
      <p:graphicFrame>
        <p:nvGraphicFramePr>
          <p:cNvPr id="11" name="Chart 10"/>
          <p:cNvGraphicFramePr>
            <a:graphicFrameLocks/>
          </p:cNvGraphicFramePr>
          <p:nvPr>
            <p:extLst>
              <p:ext uri="{D42A27DB-BD31-4B8C-83A1-F6EECF244321}">
                <p14:modId xmlns:p14="http://schemas.microsoft.com/office/powerpoint/2010/main" val="3632914759"/>
              </p:ext>
            </p:extLst>
          </p:nvPr>
        </p:nvGraphicFramePr>
        <p:xfrm>
          <a:off x="457200" y="2068513"/>
          <a:ext cx="5943600" cy="3328988"/>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23"/>
          <p:cNvSpPr txBox="1">
            <a:spLocks noChangeArrowheads="1"/>
          </p:cNvSpPr>
          <p:nvPr/>
        </p:nvSpPr>
        <p:spPr bwMode="auto">
          <a:xfrm>
            <a:off x="629255" y="5106171"/>
            <a:ext cx="1093410" cy="738664"/>
          </a:xfrm>
          <a:prstGeom prst="rect">
            <a:avLst/>
          </a:prstGeom>
          <a:noFill/>
          <a:ln w="9525">
            <a:noFill/>
            <a:miter lim="800000"/>
            <a:headEnd/>
            <a:tailEnd/>
          </a:ln>
        </p:spPr>
        <p:txBody>
          <a:bodyPr wrap="square">
            <a:spAutoFit/>
          </a:bodyPr>
          <a:lstStyle/>
          <a:p>
            <a:pPr algn="ctr"/>
            <a:r>
              <a:rPr lang="en-US" sz="1400" b="1" dirty="0" smtClean="0"/>
              <a:t>Income 139-399% FPL</a:t>
            </a:r>
            <a:endParaRPr lang="en-US" sz="1400" b="1" dirty="0"/>
          </a:p>
        </p:txBody>
      </p:sp>
      <p:sp>
        <p:nvSpPr>
          <p:cNvPr id="13" name="TextBox 23"/>
          <p:cNvSpPr txBox="1">
            <a:spLocks noChangeArrowheads="1"/>
          </p:cNvSpPr>
          <p:nvPr/>
        </p:nvSpPr>
        <p:spPr bwMode="auto">
          <a:xfrm>
            <a:off x="5182749" y="5106171"/>
            <a:ext cx="1093410" cy="523220"/>
          </a:xfrm>
          <a:prstGeom prst="rect">
            <a:avLst/>
          </a:prstGeom>
          <a:noFill/>
          <a:ln w="9525">
            <a:noFill/>
            <a:miter lim="800000"/>
            <a:headEnd/>
            <a:tailEnd/>
          </a:ln>
        </p:spPr>
        <p:txBody>
          <a:bodyPr wrap="square">
            <a:spAutoFit/>
          </a:bodyPr>
          <a:lstStyle/>
          <a:p>
            <a:pPr algn="ctr"/>
            <a:r>
              <a:rPr lang="en-US" sz="1400" b="1" dirty="0" smtClean="0"/>
              <a:t>Private Coverage</a:t>
            </a:r>
            <a:endParaRPr lang="en-US" sz="1400" b="1" dirty="0"/>
          </a:p>
        </p:txBody>
      </p:sp>
      <p:sp>
        <p:nvSpPr>
          <p:cNvPr id="14" name="Text Box 11"/>
          <p:cNvSpPr txBox="1">
            <a:spLocks noChangeArrowheads="1"/>
          </p:cNvSpPr>
          <p:nvPr/>
        </p:nvSpPr>
        <p:spPr bwMode="auto">
          <a:xfrm>
            <a:off x="6627813" y="1820863"/>
            <a:ext cx="2057400" cy="4479925"/>
          </a:xfrm>
          <a:prstGeom prst="rect">
            <a:avLst/>
          </a:prstGeom>
          <a:noFill/>
          <a:ln w="3175">
            <a:solidFill>
              <a:schemeClr val="accent1">
                <a:lumMod val="60000"/>
                <a:lumOff val="40000"/>
              </a:schemeClr>
            </a:solidFill>
            <a:miter lim="800000"/>
            <a:headEnd/>
            <a:tailEnd/>
          </a:ln>
        </p:spPr>
        <p:txBody>
          <a:bodyPr/>
          <a:lstStyle/>
          <a:p>
            <a:pPr>
              <a:lnSpc>
                <a:spcPct val="105000"/>
              </a:lnSpc>
              <a:spcBef>
                <a:spcPct val="50000"/>
              </a:spcBef>
              <a:defRPr/>
            </a:pPr>
            <a:r>
              <a:rPr lang="en-US" sz="1600" dirty="0" smtClean="0">
                <a:ea typeface="ＭＳ Ｐゴシック" charset="-128"/>
              </a:rPr>
              <a:t>Lower-income </a:t>
            </a:r>
            <a:r>
              <a:rPr lang="en-US" sz="1600" dirty="0">
                <a:ea typeface="ＭＳ Ｐゴシック" charset="-128"/>
              </a:rPr>
              <a:t>residents and those receiving public insurance coverage were significantly more likely to report that health care costs were a problem in the past year than higher-income and privately insured residents. This suggests that health care costs disproportionately  negatively affect those with lower incomes and public coverage.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4"/>
          <p:cNvSpPr>
            <a:spLocks noGrp="1" noChangeArrowheads="1"/>
          </p:cNvSpPr>
          <p:nvPr>
            <p:ph type="title"/>
          </p:nvPr>
        </p:nvSpPr>
        <p:spPr/>
        <p:txBody>
          <a:bodyPr/>
          <a:lstStyle/>
          <a:p>
            <a:pPr eaLnBrk="1" hangingPunct="1"/>
            <a:r>
              <a:rPr lang="en-US" dirty="0" smtClean="0"/>
              <a:t>REFORM HAS NOT MEANINGFULLY REDUCED THE NUMBER OF ADULTS WITH SIGNIFICANT OUT-OF-POCKET HEALTH EXPENSES</a:t>
            </a:r>
            <a:r>
              <a:rPr lang="en-US" dirty="0" smtClean="0">
                <a:solidFill>
                  <a:srgbClr val="1C1C1C"/>
                </a:solidFill>
              </a:rPr>
              <a:t> </a:t>
            </a:r>
            <a:endParaRPr lang="en-US" dirty="0" smtClean="0"/>
          </a:p>
        </p:txBody>
      </p:sp>
      <p:sp>
        <p:nvSpPr>
          <p:cNvPr id="16398" name="Slide Number Placeholder 15"/>
          <p:cNvSpPr>
            <a:spLocks noGrp="1"/>
          </p:cNvSpPr>
          <p:nvPr>
            <p:ph type="sldNum" sz="quarter" idx="10"/>
          </p:nvPr>
        </p:nvSpPr>
        <p:spPr/>
        <p:txBody>
          <a:bodyPr/>
          <a:lstStyle/>
          <a:p>
            <a:pPr>
              <a:defRPr/>
            </a:pPr>
            <a:fld id="{5B34D105-6118-4826-B8AE-8E16CA6A1FCE}" type="slidenum">
              <a:rPr lang="en-US"/>
              <a:pPr>
                <a:defRPr/>
              </a:pPr>
              <a:t>36</a:t>
            </a:fld>
            <a:endParaRPr lang="en-US"/>
          </a:p>
        </p:txBody>
      </p:sp>
      <p:sp>
        <p:nvSpPr>
          <p:cNvPr id="147459" name="TextBox 6"/>
          <p:cNvSpPr txBox="1">
            <a:spLocks noChangeArrowheads="1"/>
          </p:cNvSpPr>
          <p:nvPr/>
        </p:nvSpPr>
        <p:spPr bwMode="auto">
          <a:xfrm>
            <a:off x="455613" y="6038434"/>
            <a:ext cx="8231187" cy="338554"/>
          </a:xfrm>
          <a:prstGeom prst="rect">
            <a:avLst/>
          </a:prstGeom>
          <a:noFill/>
          <a:ln w="9525">
            <a:noFill/>
            <a:miter lim="800000"/>
            <a:headEnd/>
            <a:tailEnd/>
          </a:ln>
        </p:spPr>
        <p:txBody>
          <a:bodyPr lIns="0" rIns="0" anchor="b">
            <a:spAutoFit/>
          </a:bodyPr>
          <a:lstStyle/>
          <a:p>
            <a:r>
              <a:rPr lang="en-US" sz="600" dirty="0" smtClean="0">
                <a:solidFill>
                  <a:srgbClr val="1C1C1C"/>
                </a:solidFill>
              </a:rPr>
              <a:t>NOTE:</a:t>
            </a:r>
            <a:r>
              <a:rPr lang="en-US" sz="800" dirty="0" smtClean="0">
                <a:solidFill>
                  <a:srgbClr val="1C1C1C"/>
                </a:solidFill>
              </a:rPr>
              <a:t> “Out-of-pocket” health care costs include deductibles, co-insurance, and co-payments, but exclude the cost of premiums.</a:t>
            </a:r>
          </a:p>
          <a:p>
            <a:r>
              <a:rPr lang="en-US" sz="600" dirty="0" smtClean="0">
                <a:solidFill>
                  <a:srgbClr val="1C1C1C"/>
                </a:solidFill>
              </a:rPr>
              <a:t>SOURCE</a:t>
            </a:r>
            <a:r>
              <a:rPr lang="en-US" sz="600" dirty="0">
                <a:solidFill>
                  <a:srgbClr val="000000"/>
                </a:solidFill>
                <a:ea typeface="ＭＳ Ｐゴシック"/>
                <a:cs typeface="ＭＳ Ｐゴシック"/>
              </a:rPr>
              <a:t>:</a:t>
            </a:r>
            <a:r>
              <a:rPr lang="en-US" sz="800" dirty="0">
                <a:solidFill>
                  <a:srgbClr val="000000"/>
                </a:solidFill>
                <a:ea typeface="ＭＳ Ｐゴシック"/>
                <a:cs typeface="ＭＳ Ｐゴシック"/>
              </a:rPr>
              <a:t> </a:t>
            </a:r>
            <a:r>
              <a:rPr lang="en-US" sz="800" dirty="0"/>
              <a:t>Urban Institute, </a:t>
            </a:r>
            <a:r>
              <a:rPr lang="en-US" sz="800" i="1" dirty="0"/>
              <a:t>Massachusetts Health Reform Survey</a:t>
            </a:r>
            <a:r>
              <a:rPr lang="en-US" sz="800" dirty="0"/>
              <a:t>, </a:t>
            </a:r>
            <a:r>
              <a:rPr lang="en-US" sz="800" dirty="0" smtClean="0"/>
              <a:t>2014.</a:t>
            </a:r>
            <a:endParaRPr lang="en-US" sz="800" dirty="0"/>
          </a:p>
        </p:txBody>
      </p:sp>
      <p:sp>
        <p:nvSpPr>
          <p:cNvPr id="147461" name="Rectangle 8"/>
          <p:cNvSpPr>
            <a:spLocks noChangeArrowheads="1"/>
          </p:cNvSpPr>
          <p:nvPr/>
        </p:nvSpPr>
        <p:spPr bwMode="auto">
          <a:xfrm>
            <a:off x="455613" y="1785938"/>
            <a:ext cx="4954587" cy="400050"/>
          </a:xfrm>
          <a:prstGeom prst="rect">
            <a:avLst/>
          </a:prstGeom>
          <a:noFill/>
          <a:ln w="9525">
            <a:noFill/>
            <a:miter lim="800000"/>
            <a:headEnd/>
            <a:tailEnd/>
          </a:ln>
        </p:spPr>
        <p:txBody>
          <a:bodyPr wrap="none" lIns="0" rIns="0">
            <a:spAutoFit/>
          </a:bodyPr>
          <a:lstStyle/>
          <a:p>
            <a:r>
              <a:rPr lang="en-US" sz="1000" b="1">
                <a:solidFill>
                  <a:srgbClr val="1C1C1C"/>
                </a:solidFill>
              </a:rPr>
              <a:t>PERCENT OF NON-ELDERLY ADULT POPULATION WITH FAMILY INCOME LESS THAN 500% FPL </a:t>
            </a:r>
            <a:br>
              <a:rPr lang="en-US" sz="1000" b="1">
                <a:solidFill>
                  <a:srgbClr val="1C1C1C"/>
                </a:solidFill>
              </a:rPr>
            </a:br>
            <a:r>
              <a:rPr lang="en-US" sz="1000" b="1">
                <a:solidFill>
                  <a:srgbClr val="1C1C1C"/>
                </a:solidFill>
              </a:rPr>
              <a:t>WHO SPENT 5 OR 10 PERCENT OF INCOME ON OUT-OF-POCKET HEALTH CARE COSTS</a:t>
            </a:r>
          </a:p>
        </p:txBody>
      </p:sp>
      <p:graphicFrame>
        <p:nvGraphicFramePr>
          <p:cNvPr id="15" name="Chart 10"/>
          <p:cNvGraphicFramePr>
            <a:graphicFrameLocks/>
          </p:cNvGraphicFramePr>
          <p:nvPr/>
        </p:nvGraphicFramePr>
        <p:xfrm>
          <a:off x="457200" y="2254249"/>
          <a:ext cx="8229600" cy="3143251"/>
        </p:xfrm>
        <a:graphic>
          <a:graphicData uri="http://schemas.openxmlformats.org/drawingml/2006/chart">
            <c:chart xmlns:c="http://schemas.openxmlformats.org/drawingml/2006/chart" xmlns:r="http://schemas.openxmlformats.org/officeDocument/2006/relationships" r:id="rId3"/>
          </a:graphicData>
        </a:graphic>
      </p:graphicFrame>
      <p:grpSp>
        <p:nvGrpSpPr>
          <p:cNvPr id="147462" name="Group 25"/>
          <p:cNvGrpSpPr>
            <a:grpSpLocks/>
          </p:cNvGrpSpPr>
          <p:nvPr/>
        </p:nvGrpSpPr>
        <p:grpSpPr bwMode="auto">
          <a:xfrm>
            <a:off x="1209675" y="5097463"/>
            <a:ext cx="2876550" cy="800100"/>
            <a:chOff x="1209674" y="4700588"/>
            <a:chExt cx="2876551" cy="799445"/>
          </a:xfrm>
        </p:grpSpPr>
        <p:sp>
          <p:nvSpPr>
            <p:cNvPr id="147467" name="TextBox 34"/>
            <p:cNvSpPr txBox="1">
              <a:spLocks noChangeArrowheads="1"/>
            </p:cNvSpPr>
            <p:nvPr/>
          </p:nvSpPr>
          <p:spPr bwMode="auto">
            <a:xfrm>
              <a:off x="1209674" y="4700588"/>
              <a:ext cx="1362075" cy="276999"/>
            </a:xfrm>
            <a:prstGeom prst="rect">
              <a:avLst/>
            </a:prstGeom>
            <a:noFill/>
            <a:ln w="9525">
              <a:noFill/>
              <a:miter lim="800000"/>
              <a:headEnd/>
              <a:tailEnd/>
            </a:ln>
          </p:spPr>
          <p:txBody>
            <a:bodyPr>
              <a:spAutoFit/>
            </a:bodyPr>
            <a:lstStyle/>
            <a:p>
              <a:pPr algn="ctr"/>
              <a:r>
                <a:rPr lang="en-US" sz="1200"/>
                <a:t>Fall 2006</a:t>
              </a:r>
            </a:p>
          </p:txBody>
        </p:sp>
        <p:sp>
          <p:nvSpPr>
            <p:cNvPr id="147468" name="TextBox 35"/>
            <p:cNvSpPr txBox="1">
              <a:spLocks noChangeArrowheads="1"/>
            </p:cNvSpPr>
            <p:nvPr/>
          </p:nvSpPr>
          <p:spPr bwMode="auto">
            <a:xfrm>
              <a:off x="2716569" y="4700588"/>
              <a:ext cx="1369656" cy="276999"/>
            </a:xfrm>
            <a:prstGeom prst="rect">
              <a:avLst/>
            </a:prstGeom>
            <a:noFill/>
            <a:ln w="9525">
              <a:noFill/>
              <a:miter lim="800000"/>
              <a:headEnd/>
              <a:tailEnd/>
            </a:ln>
          </p:spPr>
          <p:txBody>
            <a:bodyPr>
              <a:spAutoFit/>
            </a:bodyPr>
            <a:lstStyle/>
            <a:p>
              <a:pPr algn="ctr"/>
              <a:r>
                <a:rPr lang="en-US" sz="1200" dirty="0"/>
                <a:t>Fall </a:t>
              </a:r>
              <a:r>
                <a:rPr lang="en-US" sz="1200" dirty="0" smtClean="0"/>
                <a:t>2012</a:t>
              </a:r>
              <a:endParaRPr lang="en-US" sz="1200" dirty="0"/>
            </a:p>
          </p:txBody>
        </p:sp>
        <p:sp>
          <p:nvSpPr>
            <p:cNvPr id="147469" name="TextBox 36"/>
            <p:cNvSpPr txBox="1">
              <a:spLocks noChangeArrowheads="1"/>
            </p:cNvSpPr>
            <p:nvPr/>
          </p:nvSpPr>
          <p:spPr bwMode="auto">
            <a:xfrm>
              <a:off x="1209675" y="4976813"/>
              <a:ext cx="2876550" cy="523220"/>
            </a:xfrm>
            <a:prstGeom prst="rect">
              <a:avLst/>
            </a:prstGeom>
            <a:noFill/>
            <a:ln w="9525">
              <a:noFill/>
              <a:miter lim="800000"/>
              <a:headEnd/>
              <a:tailEnd/>
            </a:ln>
          </p:spPr>
          <p:txBody>
            <a:bodyPr>
              <a:spAutoFit/>
            </a:bodyPr>
            <a:lstStyle/>
            <a:p>
              <a:pPr algn="ctr"/>
              <a:r>
                <a:rPr lang="en-US" sz="1400" b="1" dirty="0"/>
                <a:t>Out-of-pocket expenses at </a:t>
              </a:r>
              <a:br>
                <a:rPr lang="en-US" sz="1400" b="1" dirty="0"/>
              </a:br>
              <a:r>
                <a:rPr lang="en-US" sz="1400" b="1" dirty="0"/>
                <a:t>5% or more of family income</a:t>
              </a:r>
            </a:p>
          </p:txBody>
        </p:sp>
      </p:grpSp>
      <p:grpSp>
        <p:nvGrpSpPr>
          <p:cNvPr id="147463" name="Group 26"/>
          <p:cNvGrpSpPr>
            <a:grpSpLocks/>
          </p:cNvGrpSpPr>
          <p:nvPr/>
        </p:nvGrpSpPr>
        <p:grpSpPr bwMode="auto">
          <a:xfrm>
            <a:off x="5124450" y="5097463"/>
            <a:ext cx="2876550" cy="800100"/>
            <a:chOff x="1209674" y="4700588"/>
            <a:chExt cx="2876551" cy="799445"/>
          </a:xfrm>
        </p:grpSpPr>
        <p:sp>
          <p:nvSpPr>
            <p:cNvPr id="147464" name="TextBox 27"/>
            <p:cNvSpPr txBox="1">
              <a:spLocks noChangeArrowheads="1"/>
            </p:cNvSpPr>
            <p:nvPr/>
          </p:nvSpPr>
          <p:spPr bwMode="auto">
            <a:xfrm>
              <a:off x="1209674" y="4700588"/>
              <a:ext cx="1362075" cy="276999"/>
            </a:xfrm>
            <a:prstGeom prst="rect">
              <a:avLst/>
            </a:prstGeom>
            <a:noFill/>
            <a:ln w="9525">
              <a:noFill/>
              <a:miter lim="800000"/>
              <a:headEnd/>
              <a:tailEnd/>
            </a:ln>
          </p:spPr>
          <p:txBody>
            <a:bodyPr>
              <a:spAutoFit/>
            </a:bodyPr>
            <a:lstStyle/>
            <a:p>
              <a:pPr algn="ctr"/>
              <a:r>
                <a:rPr lang="en-US" sz="1200"/>
                <a:t>Fall 2006</a:t>
              </a:r>
            </a:p>
          </p:txBody>
        </p:sp>
        <p:sp>
          <p:nvSpPr>
            <p:cNvPr id="147465" name="TextBox 28"/>
            <p:cNvSpPr txBox="1">
              <a:spLocks noChangeArrowheads="1"/>
            </p:cNvSpPr>
            <p:nvPr/>
          </p:nvSpPr>
          <p:spPr bwMode="auto">
            <a:xfrm>
              <a:off x="2716569" y="4700588"/>
              <a:ext cx="1369656" cy="276999"/>
            </a:xfrm>
            <a:prstGeom prst="rect">
              <a:avLst/>
            </a:prstGeom>
            <a:noFill/>
            <a:ln w="9525">
              <a:noFill/>
              <a:miter lim="800000"/>
              <a:headEnd/>
              <a:tailEnd/>
            </a:ln>
          </p:spPr>
          <p:txBody>
            <a:bodyPr>
              <a:spAutoFit/>
            </a:bodyPr>
            <a:lstStyle/>
            <a:p>
              <a:pPr algn="ctr"/>
              <a:r>
                <a:rPr lang="en-US" sz="1200" dirty="0"/>
                <a:t>Fall </a:t>
              </a:r>
              <a:r>
                <a:rPr lang="en-US" sz="1200" dirty="0" smtClean="0"/>
                <a:t>2012</a:t>
              </a:r>
              <a:endParaRPr lang="en-US" sz="1200" dirty="0"/>
            </a:p>
          </p:txBody>
        </p:sp>
        <p:sp>
          <p:nvSpPr>
            <p:cNvPr id="147466" name="TextBox 29"/>
            <p:cNvSpPr txBox="1">
              <a:spLocks noChangeArrowheads="1"/>
            </p:cNvSpPr>
            <p:nvPr/>
          </p:nvSpPr>
          <p:spPr bwMode="auto">
            <a:xfrm>
              <a:off x="1209675" y="4976813"/>
              <a:ext cx="2876550" cy="523220"/>
            </a:xfrm>
            <a:prstGeom prst="rect">
              <a:avLst/>
            </a:prstGeom>
            <a:noFill/>
            <a:ln w="9525">
              <a:noFill/>
              <a:miter lim="800000"/>
              <a:headEnd/>
              <a:tailEnd/>
            </a:ln>
          </p:spPr>
          <p:txBody>
            <a:bodyPr>
              <a:spAutoFit/>
            </a:bodyPr>
            <a:lstStyle/>
            <a:p>
              <a:pPr algn="ctr"/>
              <a:r>
                <a:rPr lang="en-US" sz="1400" b="1"/>
                <a:t>Out-of-pocket expenses at </a:t>
              </a:r>
              <a:br>
                <a:rPr lang="en-US" sz="1400" b="1"/>
              </a:br>
              <a:r>
                <a:rPr lang="en-US" sz="1400" b="1"/>
                <a:t>10% or more of family income</a:t>
              </a:r>
            </a:p>
          </p:txBody>
        </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val="3031432214"/>
              </p:ext>
            </p:extLst>
          </p:nvPr>
        </p:nvGraphicFramePr>
        <p:xfrm>
          <a:off x="257175" y="2154238"/>
          <a:ext cx="5943600" cy="4037012"/>
        </p:xfrm>
        <a:graphic>
          <a:graphicData uri="http://schemas.openxmlformats.org/drawingml/2006/chart">
            <c:chart xmlns:c="http://schemas.openxmlformats.org/drawingml/2006/chart" xmlns:r="http://schemas.openxmlformats.org/officeDocument/2006/relationships" r:id="rId3"/>
          </a:graphicData>
        </a:graphic>
      </p:graphicFrame>
      <p:sp>
        <p:nvSpPr>
          <p:cNvPr id="180225" name="Rectangle 4"/>
          <p:cNvSpPr>
            <a:spLocks noGrp="1" noChangeArrowheads="1"/>
          </p:cNvSpPr>
          <p:nvPr>
            <p:ph type="title"/>
          </p:nvPr>
        </p:nvSpPr>
        <p:spPr/>
        <p:txBody>
          <a:bodyPr/>
          <a:lstStyle/>
          <a:p>
            <a:pPr eaLnBrk="1" hangingPunct="1"/>
            <a:r>
              <a:rPr lang="en-US" dirty="0" smtClean="0"/>
              <a:t>EVEN WITH HEALTH INSURANCE COVERAGE, THE COST OF HEALTH CARE CAN BE A CHALLENGE FOR SOME</a:t>
            </a:r>
          </a:p>
        </p:txBody>
      </p:sp>
      <p:sp>
        <p:nvSpPr>
          <p:cNvPr id="16398" name="Slide Number Placeholder 15"/>
          <p:cNvSpPr>
            <a:spLocks noGrp="1"/>
          </p:cNvSpPr>
          <p:nvPr>
            <p:ph type="sldNum" sz="quarter" idx="10"/>
          </p:nvPr>
        </p:nvSpPr>
        <p:spPr/>
        <p:txBody>
          <a:bodyPr/>
          <a:lstStyle/>
          <a:p>
            <a:pPr>
              <a:defRPr/>
            </a:pPr>
            <a:fld id="{36B46605-508C-4C57-900B-48FC8D5D5053}" type="slidenum">
              <a:rPr lang="en-US"/>
              <a:pPr>
                <a:defRPr/>
              </a:pPr>
              <a:t>37</a:t>
            </a:fld>
            <a:endParaRPr lang="en-US"/>
          </a:p>
        </p:txBody>
      </p:sp>
      <p:sp>
        <p:nvSpPr>
          <p:cNvPr id="180227" name="TextBox 6"/>
          <p:cNvSpPr txBox="1">
            <a:spLocks noChangeArrowheads="1"/>
          </p:cNvSpPr>
          <p:nvPr/>
        </p:nvSpPr>
        <p:spPr bwMode="auto">
          <a:xfrm>
            <a:off x="455613" y="6161088"/>
            <a:ext cx="8345487" cy="215900"/>
          </a:xfrm>
          <a:prstGeom prst="rect">
            <a:avLst/>
          </a:prstGeom>
          <a:noFill/>
          <a:ln w="9525">
            <a:noFill/>
            <a:miter lim="800000"/>
            <a:headEnd/>
            <a:tailEnd/>
          </a:ln>
        </p:spPr>
        <p:txBody>
          <a:bodyPr lIns="0" rIns="0" anchor="b">
            <a:spAutoFit/>
          </a:bodyPr>
          <a:lstStyle/>
          <a:p>
            <a:r>
              <a:rPr lang="en-US" sz="600" dirty="0" smtClean="0">
                <a:solidFill>
                  <a:srgbClr val="1C1C1C"/>
                </a:solidFill>
              </a:rPr>
              <a:t>SOURCE</a:t>
            </a:r>
            <a:r>
              <a:rPr lang="en-US" sz="600" dirty="0" smtClean="0">
                <a:solidFill>
                  <a:srgbClr val="000000"/>
                </a:solidFill>
                <a:ea typeface="ＭＳ Ｐゴシック"/>
                <a:cs typeface="ＭＳ Ｐゴシック"/>
              </a:rPr>
              <a:t>:</a:t>
            </a:r>
            <a:r>
              <a:rPr lang="en-US" sz="800" dirty="0" smtClean="0">
                <a:solidFill>
                  <a:srgbClr val="000000"/>
                </a:solidFill>
                <a:ea typeface="ＭＳ Ｐゴシック"/>
                <a:cs typeface="ＭＳ Ｐゴシック"/>
              </a:rPr>
              <a:t> </a:t>
            </a:r>
            <a:r>
              <a:rPr lang="en-US" sz="800" dirty="0" smtClean="0"/>
              <a:t>Urban </a:t>
            </a:r>
            <a:r>
              <a:rPr lang="en-US" sz="800" dirty="0"/>
              <a:t>Institute, </a:t>
            </a:r>
            <a:r>
              <a:rPr lang="en-US" sz="800" i="1" dirty="0"/>
              <a:t>Massachusetts Health Reform Survey,</a:t>
            </a:r>
            <a:r>
              <a:rPr lang="en-US" sz="800" dirty="0"/>
              <a:t> </a:t>
            </a:r>
            <a:r>
              <a:rPr lang="en-US" sz="800" dirty="0" smtClean="0"/>
              <a:t>2014.</a:t>
            </a:r>
            <a:endParaRPr lang="en-US" sz="800" dirty="0"/>
          </a:p>
        </p:txBody>
      </p:sp>
      <p:sp>
        <p:nvSpPr>
          <p:cNvPr id="180229" name="Rectangle 8"/>
          <p:cNvSpPr>
            <a:spLocks noChangeArrowheads="1"/>
          </p:cNvSpPr>
          <p:nvPr/>
        </p:nvSpPr>
        <p:spPr bwMode="auto">
          <a:xfrm>
            <a:off x="455613" y="1785938"/>
            <a:ext cx="4990149" cy="400110"/>
          </a:xfrm>
          <a:prstGeom prst="rect">
            <a:avLst/>
          </a:prstGeom>
          <a:noFill/>
          <a:ln w="9525">
            <a:noFill/>
            <a:miter lim="800000"/>
            <a:headEnd/>
            <a:tailEnd/>
          </a:ln>
        </p:spPr>
        <p:txBody>
          <a:bodyPr wrap="square" lIns="0" rIns="0">
            <a:spAutoFit/>
          </a:bodyPr>
          <a:lstStyle/>
          <a:p>
            <a:r>
              <a:rPr lang="en-US" sz="1000" b="1" dirty="0" smtClean="0">
                <a:solidFill>
                  <a:srgbClr val="1C1C1C"/>
                </a:solidFill>
              </a:rPr>
              <a:t>AMONG ADULTS REPORTING FINANCIAL PROBLEMS DUE TO HEALTH CARE SPENDING, STRATEGIES USED TO ADDRESS THOSE FINANCIAL PROBLEMS INCLUDE:</a:t>
            </a:r>
            <a:endParaRPr lang="en-US" sz="1000" b="1" dirty="0">
              <a:solidFill>
                <a:srgbClr val="1C1C1C"/>
              </a:solidFill>
            </a:endParaRPr>
          </a:p>
        </p:txBody>
      </p:sp>
      <p:sp>
        <p:nvSpPr>
          <p:cNvPr id="17" name="Text Box 11"/>
          <p:cNvSpPr txBox="1">
            <a:spLocks noChangeArrowheads="1"/>
          </p:cNvSpPr>
          <p:nvPr/>
        </p:nvSpPr>
        <p:spPr bwMode="auto">
          <a:xfrm>
            <a:off x="6627813" y="1820863"/>
            <a:ext cx="2057400" cy="4479925"/>
          </a:xfrm>
          <a:prstGeom prst="rect">
            <a:avLst/>
          </a:prstGeom>
          <a:noFill/>
          <a:ln w="3175">
            <a:solidFill>
              <a:schemeClr val="accent1">
                <a:lumMod val="60000"/>
                <a:lumOff val="40000"/>
              </a:schemeClr>
            </a:solidFill>
            <a:miter lim="800000"/>
            <a:headEnd/>
            <a:tailEnd/>
          </a:ln>
        </p:spPr>
        <p:txBody>
          <a:bodyPr/>
          <a:lstStyle/>
          <a:p>
            <a:pPr>
              <a:lnSpc>
                <a:spcPct val="105000"/>
              </a:lnSpc>
              <a:spcBef>
                <a:spcPts val="960"/>
              </a:spcBef>
              <a:defRPr/>
            </a:pPr>
            <a:r>
              <a:rPr lang="en-US" sz="1600" dirty="0" smtClean="0">
                <a:ea typeface="ＭＳ Ｐゴシック" charset="-128"/>
              </a:rPr>
              <a:t>In 2012, nearly one quarter (24.3 percent) of full-year insured Massachusetts adults reported that health care spending caused financial problems in the past year. Among those adults, nearly 9 in 10 cut back on other spending, more than 3 in 4 cut back on savings or took funds from savings, and more than half cut back on health care.</a:t>
            </a:r>
            <a:endParaRPr lang="en-US" sz="1600" dirty="0">
              <a:ea typeface="ＭＳ Ｐゴシック" charset="-128"/>
            </a:endParaRPr>
          </a:p>
        </p:txBody>
      </p:sp>
      <p:sp>
        <p:nvSpPr>
          <p:cNvPr id="18" name="Rectangle 17"/>
          <p:cNvSpPr/>
          <p:nvPr/>
        </p:nvSpPr>
        <p:spPr>
          <a:xfrm>
            <a:off x="6399213" y="1635125"/>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0232" name="TextBox 23"/>
          <p:cNvSpPr txBox="1">
            <a:spLocks noChangeArrowheads="1"/>
          </p:cNvSpPr>
          <p:nvPr/>
        </p:nvSpPr>
        <p:spPr bwMode="auto">
          <a:xfrm>
            <a:off x="507999" y="2321305"/>
            <a:ext cx="2657475" cy="406265"/>
          </a:xfrm>
          <a:prstGeom prst="rect">
            <a:avLst/>
          </a:prstGeom>
          <a:noFill/>
          <a:ln w="9525">
            <a:noFill/>
            <a:miter lim="800000"/>
            <a:headEnd/>
            <a:tailEnd/>
          </a:ln>
        </p:spPr>
        <p:txBody>
          <a:bodyPr wrap="square" anchor="b">
            <a:spAutoFit/>
          </a:bodyPr>
          <a:lstStyle/>
          <a:p>
            <a:pPr>
              <a:lnSpc>
                <a:spcPct val="85000"/>
              </a:lnSpc>
            </a:pPr>
            <a:r>
              <a:rPr lang="en-US" sz="1200" b="1" dirty="0" smtClean="0"/>
              <a:t>Cut back on </a:t>
            </a:r>
            <a:r>
              <a:rPr lang="en-US" sz="1200" b="1" dirty="0" smtClean="0"/>
              <a:t/>
            </a:r>
            <a:br>
              <a:rPr lang="en-US" sz="1200" b="1" dirty="0" smtClean="0"/>
            </a:br>
            <a:r>
              <a:rPr lang="en-US" sz="1200" b="1" dirty="0" smtClean="0"/>
              <a:t>other </a:t>
            </a:r>
            <a:r>
              <a:rPr lang="en-US" sz="1200" b="1" dirty="0" smtClean="0"/>
              <a:t>spending</a:t>
            </a:r>
            <a:endParaRPr lang="en-US" sz="1200" b="1" dirty="0"/>
          </a:p>
        </p:txBody>
      </p:sp>
      <p:sp>
        <p:nvSpPr>
          <p:cNvPr id="180233" name="TextBox 18"/>
          <p:cNvSpPr txBox="1">
            <a:spLocks noChangeArrowheads="1"/>
          </p:cNvSpPr>
          <p:nvPr/>
        </p:nvSpPr>
        <p:spPr bwMode="auto">
          <a:xfrm>
            <a:off x="507999" y="3499223"/>
            <a:ext cx="1921934" cy="406265"/>
          </a:xfrm>
          <a:prstGeom prst="rect">
            <a:avLst/>
          </a:prstGeom>
          <a:noFill/>
          <a:ln w="9525">
            <a:noFill/>
            <a:miter lim="800000"/>
            <a:headEnd/>
            <a:tailEnd/>
          </a:ln>
        </p:spPr>
        <p:txBody>
          <a:bodyPr wrap="square" anchor="b">
            <a:spAutoFit/>
          </a:bodyPr>
          <a:lstStyle/>
          <a:p>
            <a:pPr>
              <a:lnSpc>
                <a:spcPct val="85000"/>
              </a:lnSpc>
            </a:pPr>
            <a:r>
              <a:rPr lang="en-US" sz="1200" b="1" dirty="0" smtClean="0"/>
              <a:t>Cut back on </a:t>
            </a:r>
            <a:r>
              <a:rPr lang="en-US" sz="1200" b="1" dirty="0" smtClean="0"/>
              <a:t/>
            </a:r>
            <a:br>
              <a:rPr lang="en-US" sz="1200" b="1" dirty="0" smtClean="0"/>
            </a:br>
            <a:r>
              <a:rPr lang="en-US" sz="1200" b="1" dirty="0" smtClean="0"/>
              <a:t>health </a:t>
            </a:r>
            <a:r>
              <a:rPr lang="en-US" sz="1200" b="1" dirty="0" smtClean="0"/>
              <a:t>care</a:t>
            </a:r>
            <a:endParaRPr lang="en-US" sz="1200" b="1" dirty="0"/>
          </a:p>
        </p:txBody>
      </p:sp>
      <p:sp>
        <p:nvSpPr>
          <p:cNvPr id="12" name="TextBox 18"/>
          <p:cNvSpPr txBox="1">
            <a:spLocks noChangeArrowheads="1"/>
          </p:cNvSpPr>
          <p:nvPr/>
        </p:nvSpPr>
        <p:spPr bwMode="auto">
          <a:xfrm>
            <a:off x="507999" y="4086777"/>
            <a:ext cx="3835401" cy="407676"/>
          </a:xfrm>
          <a:prstGeom prst="rect">
            <a:avLst/>
          </a:prstGeom>
          <a:noFill/>
          <a:ln w="9525">
            <a:noFill/>
            <a:miter lim="800000"/>
            <a:headEnd/>
            <a:tailEnd/>
          </a:ln>
        </p:spPr>
        <p:txBody>
          <a:bodyPr wrap="square" anchor="b">
            <a:spAutoFit/>
          </a:bodyPr>
          <a:lstStyle/>
          <a:p>
            <a:pPr>
              <a:lnSpc>
                <a:spcPct val="85000"/>
              </a:lnSpc>
            </a:pPr>
            <a:r>
              <a:rPr lang="en-US" sz="1200" b="1" dirty="0" smtClean="0"/>
              <a:t>Borrowed or took on </a:t>
            </a:r>
            <a:r>
              <a:rPr lang="en-US" sz="1200" b="1" dirty="0" smtClean="0"/>
              <a:t/>
            </a:r>
            <a:br>
              <a:rPr lang="en-US" sz="1200" b="1" dirty="0" smtClean="0"/>
            </a:br>
            <a:r>
              <a:rPr lang="en-US" sz="1200" b="1" dirty="0" smtClean="0"/>
              <a:t>credit </a:t>
            </a:r>
            <a:r>
              <a:rPr lang="en-US" sz="1200" b="1" dirty="0" smtClean="0"/>
              <a:t>card debt</a:t>
            </a:r>
            <a:endParaRPr lang="en-US" sz="1200" b="1" dirty="0"/>
          </a:p>
        </p:txBody>
      </p:sp>
      <p:sp>
        <p:nvSpPr>
          <p:cNvPr id="13" name="TextBox 18"/>
          <p:cNvSpPr txBox="1">
            <a:spLocks noChangeArrowheads="1"/>
          </p:cNvSpPr>
          <p:nvPr/>
        </p:nvSpPr>
        <p:spPr bwMode="auto">
          <a:xfrm>
            <a:off x="507999" y="4675742"/>
            <a:ext cx="3949701" cy="407676"/>
          </a:xfrm>
          <a:prstGeom prst="rect">
            <a:avLst/>
          </a:prstGeom>
          <a:noFill/>
          <a:ln w="9525">
            <a:noFill/>
            <a:miter lim="800000"/>
            <a:headEnd/>
            <a:tailEnd/>
          </a:ln>
        </p:spPr>
        <p:txBody>
          <a:bodyPr wrap="square" anchor="b">
            <a:spAutoFit/>
          </a:bodyPr>
          <a:lstStyle/>
          <a:p>
            <a:pPr>
              <a:lnSpc>
                <a:spcPct val="85000"/>
              </a:lnSpc>
            </a:pPr>
            <a:r>
              <a:rPr lang="en-US" sz="1200" b="1" dirty="0" smtClean="0"/>
              <a:t>Increased work hours or </a:t>
            </a:r>
            <a:r>
              <a:rPr lang="en-US" sz="1200" b="1" dirty="0" smtClean="0"/>
              <a:t/>
            </a:r>
            <a:br>
              <a:rPr lang="en-US" sz="1200" b="1" dirty="0" smtClean="0"/>
            </a:br>
            <a:r>
              <a:rPr lang="en-US" sz="1200" b="1" dirty="0" smtClean="0"/>
              <a:t>took </a:t>
            </a:r>
            <a:r>
              <a:rPr lang="en-US" sz="1200" b="1" dirty="0" smtClean="0"/>
              <a:t>on another job</a:t>
            </a:r>
            <a:endParaRPr lang="en-US" sz="1200" b="1" dirty="0"/>
          </a:p>
        </p:txBody>
      </p:sp>
      <p:sp>
        <p:nvSpPr>
          <p:cNvPr id="15" name="TextBox 14"/>
          <p:cNvSpPr txBox="1"/>
          <p:nvPr/>
        </p:nvSpPr>
        <p:spPr>
          <a:xfrm>
            <a:off x="507999" y="5264706"/>
            <a:ext cx="2421467" cy="407676"/>
          </a:xfrm>
          <a:prstGeom prst="rect">
            <a:avLst/>
          </a:prstGeom>
          <a:noFill/>
        </p:spPr>
        <p:txBody>
          <a:bodyPr wrap="square" rtlCol="0" anchor="b">
            <a:spAutoFit/>
          </a:bodyPr>
          <a:lstStyle/>
          <a:p>
            <a:pPr>
              <a:lnSpc>
                <a:spcPct val="85000"/>
              </a:lnSpc>
            </a:pPr>
            <a:r>
              <a:rPr lang="en-US" sz="1200" b="1" dirty="0" smtClean="0">
                <a:sym typeface="Wingdings" pitchFamily="2" charset="2"/>
              </a:rPr>
              <a:t>Declared </a:t>
            </a:r>
            <a:br>
              <a:rPr lang="en-US" sz="1200" b="1" dirty="0" smtClean="0">
                <a:sym typeface="Wingdings" pitchFamily="2" charset="2"/>
              </a:rPr>
            </a:br>
            <a:r>
              <a:rPr lang="en-US" sz="1200" b="1" dirty="0" smtClean="0">
                <a:sym typeface="Wingdings" pitchFamily="2" charset="2"/>
              </a:rPr>
              <a:t>bankruptcy</a:t>
            </a:r>
            <a:endParaRPr lang="en-US" sz="1200" b="1" dirty="0"/>
          </a:p>
        </p:txBody>
      </p:sp>
      <p:sp>
        <p:nvSpPr>
          <p:cNvPr id="14" name="TextBox 23"/>
          <p:cNvSpPr txBox="1">
            <a:spLocks noChangeArrowheads="1"/>
          </p:cNvSpPr>
          <p:nvPr/>
        </p:nvSpPr>
        <p:spPr bwMode="auto">
          <a:xfrm>
            <a:off x="507999" y="2910270"/>
            <a:ext cx="4258709" cy="406265"/>
          </a:xfrm>
          <a:prstGeom prst="rect">
            <a:avLst/>
          </a:prstGeom>
          <a:noFill/>
          <a:ln w="9525">
            <a:noFill/>
            <a:miter lim="800000"/>
            <a:headEnd/>
            <a:tailEnd/>
          </a:ln>
        </p:spPr>
        <p:txBody>
          <a:bodyPr wrap="square" anchor="b">
            <a:spAutoFit/>
          </a:bodyPr>
          <a:lstStyle>
            <a:defPPr>
              <a:defRPr lang="en-US"/>
            </a:defPPr>
            <a:lvl1pPr>
              <a:defRPr sz="1400" b="1"/>
            </a:lvl1pPr>
          </a:lstStyle>
          <a:p>
            <a:pPr>
              <a:lnSpc>
                <a:spcPct val="85000"/>
              </a:lnSpc>
            </a:pPr>
            <a:r>
              <a:rPr lang="en-US" sz="1200" dirty="0"/>
              <a:t>Cut back on savings</a:t>
            </a:r>
            <a:r>
              <a:rPr lang="en-US" sz="1200" dirty="0" smtClean="0"/>
              <a:t>/</a:t>
            </a:r>
            <a:br>
              <a:rPr lang="en-US" sz="1200" dirty="0" smtClean="0"/>
            </a:br>
            <a:r>
              <a:rPr lang="en-US" sz="1200" dirty="0" smtClean="0"/>
              <a:t>took </a:t>
            </a:r>
            <a:r>
              <a:rPr lang="en-US" sz="1200" dirty="0"/>
              <a:t>funds from savings</a:t>
            </a:r>
            <a:endParaRPr lang="en-US" sz="1200" dirty="0"/>
          </a:p>
        </p:txBody>
      </p:sp>
      <p:grpSp>
        <p:nvGrpSpPr>
          <p:cNvPr id="4" name="Group 3"/>
          <p:cNvGrpSpPr/>
          <p:nvPr/>
        </p:nvGrpSpPr>
        <p:grpSpPr>
          <a:xfrm>
            <a:off x="495300" y="2905125"/>
            <a:ext cx="5686425" cy="2362200"/>
            <a:chOff x="638175" y="2819400"/>
            <a:chExt cx="5686425" cy="2362200"/>
          </a:xfrm>
        </p:grpSpPr>
        <p:cxnSp>
          <p:nvCxnSpPr>
            <p:cNvPr id="3" name="Straight Connector 2"/>
            <p:cNvCxnSpPr/>
            <p:nvPr/>
          </p:nvCxnSpPr>
          <p:spPr>
            <a:xfrm>
              <a:off x="638175" y="2819400"/>
              <a:ext cx="5686425"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38175" y="3409950"/>
              <a:ext cx="5686425"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38175" y="4000500"/>
              <a:ext cx="5686425"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38175" y="5181600"/>
              <a:ext cx="5686425"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38175" y="4591050"/>
              <a:ext cx="5686425"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19"/>
          <p:cNvGraphicFramePr>
            <a:graphicFrameLocks/>
          </p:cNvGraphicFramePr>
          <p:nvPr>
            <p:extLst>
              <p:ext uri="{D42A27DB-BD31-4B8C-83A1-F6EECF244321}">
                <p14:modId xmlns:p14="http://schemas.microsoft.com/office/powerpoint/2010/main" val="2928382441"/>
              </p:ext>
            </p:extLst>
          </p:nvPr>
        </p:nvGraphicFramePr>
        <p:xfrm>
          <a:off x="457200" y="1785938"/>
          <a:ext cx="8229600" cy="4105274"/>
        </p:xfrm>
        <a:graphic>
          <a:graphicData uri="http://schemas.openxmlformats.org/drawingml/2006/chart">
            <c:chart xmlns:c="http://schemas.openxmlformats.org/drawingml/2006/chart" xmlns:r="http://schemas.openxmlformats.org/officeDocument/2006/relationships" r:id="rId3"/>
          </a:graphicData>
        </a:graphic>
      </p:graphicFrame>
      <p:sp>
        <p:nvSpPr>
          <p:cNvPr id="182273" name="Title 1"/>
          <p:cNvSpPr>
            <a:spLocks noGrp="1"/>
          </p:cNvSpPr>
          <p:nvPr>
            <p:ph type="title"/>
          </p:nvPr>
        </p:nvSpPr>
        <p:spPr>
          <a:xfrm>
            <a:off x="457199" y="914400"/>
            <a:ext cx="8429625" cy="796925"/>
          </a:xfrm>
        </p:spPr>
        <p:txBody>
          <a:bodyPr/>
          <a:lstStyle/>
          <a:p>
            <a:r>
              <a:rPr lang="en-US" dirty="0" smtClean="0"/>
              <a:t>THE U.S. HAS THE HIGHEST HEALTH CARE EXPENDITURES PER CAPITA AMONG INDUSTRIALIZED NATIONS, AND MASSACHUSETTS HAS THE HIGHEST HEALTH CARE COSTS IN THE U.S. </a:t>
            </a:r>
            <a:r>
              <a:rPr lang="en-US" sz="1800" dirty="0" smtClean="0">
                <a:solidFill>
                  <a:srgbClr val="1C1C1C"/>
                </a:solidFill>
              </a:rPr>
              <a:t>(1980-2009)</a:t>
            </a:r>
            <a:r>
              <a:rPr lang="en-US" dirty="0" smtClean="0">
                <a:solidFill>
                  <a:srgbClr val="1C1C1C"/>
                </a:solidFill>
              </a:rPr>
              <a:t> </a:t>
            </a:r>
            <a:endParaRPr lang="en-US" sz="2000" dirty="0" smtClean="0"/>
          </a:p>
        </p:txBody>
      </p:sp>
      <p:sp>
        <p:nvSpPr>
          <p:cNvPr id="3" name="Slide Number Placeholder 2"/>
          <p:cNvSpPr>
            <a:spLocks noGrp="1"/>
          </p:cNvSpPr>
          <p:nvPr>
            <p:ph type="sldNum" sz="quarter" idx="10"/>
          </p:nvPr>
        </p:nvSpPr>
        <p:spPr/>
        <p:txBody>
          <a:bodyPr/>
          <a:lstStyle/>
          <a:p>
            <a:pPr>
              <a:defRPr/>
            </a:pPr>
            <a:fld id="{B1B9A8F0-4FC3-4650-8823-FECE52802C22}" type="slidenum">
              <a:rPr lang="en-US"/>
              <a:pPr>
                <a:defRPr/>
              </a:pPr>
              <a:t>38</a:t>
            </a:fld>
            <a:endParaRPr lang="en-US"/>
          </a:p>
        </p:txBody>
      </p:sp>
      <p:pic>
        <p:nvPicPr>
          <p:cNvPr id="182276" name="Picture 8" descr="AU-marker.png"/>
          <p:cNvPicPr>
            <a:picLocks noChangeAspect="1"/>
          </p:cNvPicPr>
          <p:nvPr/>
        </p:nvPicPr>
        <p:blipFill>
          <a:blip r:embed="rId4" cstate="print"/>
          <a:srcRect/>
          <a:stretch>
            <a:fillRect/>
          </a:stretch>
        </p:blipFill>
        <p:spPr bwMode="auto">
          <a:xfrm>
            <a:off x="6096000" y="4678363"/>
            <a:ext cx="361950" cy="190500"/>
          </a:xfrm>
          <a:prstGeom prst="rect">
            <a:avLst/>
          </a:prstGeom>
          <a:noFill/>
          <a:ln w="9525">
            <a:noFill/>
            <a:miter lim="800000"/>
            <a:headEnd/>
            <a:tailEnd/>
          </a:ln>
        </p:spPr>
      </p:pic>
      <p:pic>
        <p:nvPicPr>
          <p:cNvPr id="182277" name="Picture 9" descr="CA-marker.png"/>
          <p:cNvPicPr>
            <a:picLocks noChangeAspect="1"/>
          </p:cNvPicPr>
          <p:nvPr/>
        </p:nvPicPr>
        <p:blipFill>
          <a:blip r:embed="rId5" cstate="print"/>
          <a:srcRect/>
          <a:stretch>
            <a:fillRect/>
          </a:stretch>
        </p:blipFill>
        <p:spPr bwMode="auto">
          <a:xfrm>
            <a:off x="3438525" y="4830763"/>
            <a:ext cx="361950" cy="190500"/>
          </a:xfrm>
          <a:prstGeom prst="rect">
            <a:avLst/>
          </a:prstGeom>
          <a:noFill/>
          <a:ln w="9525">
            <a:noFill/>
            <a:miter lim="800000"/>
            <a:headEnd/>
            <a:tailEnd/>
          </a:ln>
        </p:spPr>
      </p:pic>
      <p:pic>
        <p:nvPicPr>
          <p:cNvPr id="182278" name="Picture 11" descr="DE-marker.png"/>
          <p:cNvPicPr>
            <a:picLocks noChangeAspect="1"/>
          </p:cNvPicPr>
          <p:nvPr/>
        </p:nvPicPr>
        <p:blipFill>
          <a:blip r:embed="rId6" cstate="print"/>
          <a:srcRect/>
          <a:stretch>
            <a:fillRect/>
          </a:stretch>
        </p:blipFill>
        <p:spPr bwMode="auto">
          <a:xfrm>
            <a:off x="5133975" y="4568825"/>
            <a:ext cx="361950" cy="190500"/>
          </a:xfrm>
          <a:prstGeom prst="rect">
            <a:avLst/>
          </a:prstGeom>
          <a:noFill/>
          <a:ln w="9525">
            <a:noFill/>
            <a:miter lim="800000"/>
            <a:headEnd/>
            <a:tailEnd/>
          </a:ln>
        </p:spPr>
      </p:pic>
      <p:pic>
        <p:nvPicPr>
          <p:cNvPr id="182279" name="Picture 12" descr="FR-marker.png"/>
          <p:cNvPicPr>
            <a:picLocks noChangeAspect="1"/>
          </p:cNvPicPr>
          <p:nvPr/>
        </p:nvPicPr>
        <p:blipFill>
          <a:blip r:embed="rId7" cstate="print"/>
          <a:srcRect/>
          <a:stretch>
            <a:fillRect/>
          </a:stretch>
        </p:blipFill>
        <p:spPr bwMode="auto">
          <a:xfrm>
            <a:off x="4124325" y="4873625"/>
            <a:ext cx="361950" cy="190500"/>
          </a:xfrm>
          <a:prstGeom prst="rect">
            <a:avLst/>
          </a:prstGeom>
          <a:noFill/>
          <a:ln w="9525">
            <a:noFill/>
            <a:miter lim="800000"/>
            <a:headEnd/>
            <a:tailEnd/>
          </a:ln>
        </p:spPr>
      </p:pic>
      <p:pic>
        <p:nvPicPr>
          <p:cNvPr id="182280" name="Picture 13" descr="GB-marker.png"/>
          <p:cNvPicPr>
            <a:picLocks noChangeAspect="1"/>
          </p:cNvPicPr>
          <p:nvPr/>
        </p:nvPicPr>
        <p:blipFill>
          <a:blip r:embed="rId8" cstate="print"/>
          <a:srcRect/>
          <a:stretch>
            <a:fillRect/>
          </a:stretch>
        </p:blipFill>
        <p:spPr bwMode="auto">
          <a:xfrm>
            <a:off x="6686550" y="4692650"/>
            <a:ext cx="361950" cy="190500"/>
          </a:xfrm>
          <a:prstGeom prst="rect">
            <a:avLst/>
          </a:prstGeom>
          <a:noFill/>
          <a:ln w="9525">
            <a:noFill/>
            <a:miter lim="800000"/>
            <a:headEnd/>
            <a:tailEnd/>
          </a:ln>
        </p:spPr>
      </p:pic>
      <p:pic>
        <p:nvPicPr>
          <p:cNvPr id="182281" name="Picture 14" descr="MA-marker.png"/>
          <p:cNvPicPr>
            <a:picLocks noChangeAspect="1"/>
          </p:cNvPicPr>
          <p:nvPr/>
        </p:nvPicPr>
        <p:blipFill>
          <a:blip r:embed="rId9" cstate="print"/>
          <a:srcRect/>
          <a:stretch>
            <a:fillRect/>
          </a:stretch>
        </p:blipFill>
        <p:spPr bwMode="auto">
          <a:xfrm>
            <a:off x="7696200" y="2381250"/>
            <a:ext cx="361950" cy="190500"/>
          </a:xfrm>
          <a:prstGeom prst="rect">
            <a:avLst/>
          </a:prstGeom>
          <a:noFill/>
          <a:ln w="9525">
            <a:noFill/>
            <a:miter lim="800000"/>
            <a:headEnd/>
            <a:tailEnd/>
          </a:ln>
        </p:spPr>
      </p:pic>
      <p:pic>
        <p:nvPicPr>
          <p:cNvPr id="182282" name="Picture 15" descr="US-market.png"/>
          <p:cNvPicPr>
            <a:picLocks noChangeAspect="1"/>
          </p:cNvPicPr>
          <p:nvPr/>
        </p:nvPicPr>
        <p:blipFill>
          <a:blip r:embed="rId10" cstate="print"/>
          <a:srcRect/>
          <a:stretch>
            <a:fillRect/>
          </a:stretch>
        </p:blipFill>
        <p:spPr bwMode="auto">
          <a:xfrm>
            <a:off x="6610350" y="3419476"/>
            <a:ext cx="361950" cy="190500"/>
          </a:xfrm>
          <a:prstGeom prst="rect">
            <a:avLst/>
          </a:prstGeom>
          <a:noFill/>
          <a:ln w="9525">
            <a:noFill/>
            <a:miter lim="800000"/>
            <a:headEnd/>
            <a:tailEnd/>
          </a:ln>
        </p:spPr>
      </p:pic>
      <p:pic>
        <p:nvPicPr>
          <p:cNvPr id="182283" name="Picture 16" descr="AU-marker.png"/>
          <p:cNvPicPr>
            <a:picLocks noChangeAspect="1"/>
          </p:cNvPicPr>
          <p:nvPr/>
        </p:nvPicPr>
        <p:blipFill>
          <a:blip r:embed="rId4" cstate="print"/>
          <a:srcRect/>
          <a:stretch>
            <a:fillRect/>
          </a:stretch>
        </p:blipFill>
        <p:spPr bwMode="auto">
          <a:xfrm>
            <a:off x="1181100" y="3414713"/>
            <a:ext cx="361950" cy="190500"/>
          </a:xfrm>
          <a:prstGeom prst="rect">
            <a:avLst/>
          </a:prstGeom>
          <a:noFill/>
          <a:ln w="9525">
            <a:noFill/>
            <a:miter lim="800000"/>
            <a:headEnd/>
            <a:tailEnd/>
          </a:ln>
        </p:spPr>
      </p:pic>
      <p:pic>
        <p:nvPicPr>
          <p:cNvPr id="182284" name="Picture 17" descr="CA-marker.png"/>
          <p:cNvPicPr>
            <a:picLocks noChangeAspect="1"/>
          </p:cNvPicPr>
          <p:nvPr/>
        </p:nvPicPr>
        <p:blipFill>
          <a:blip r:embed="rId5" cstate="print"/>
          <a:srcRect/>
          <a:stretch>
            <a:fillRect/>
          </a:stretch>
        </p:blipFill>
        <p:spPr bwMode="auto">
          <a:xfrm>
            <a:off x="1181100" y="2820988"/>
            <a:ext cx="361950" cy="190500"/>
          </a:xfrm>
          <a:prstGeom prst="rect">
            <a:avLst/>
          </a:prstGeom>
          <a:noFill/>
          <a:ln w="9525">
            <a:noFill/>
            <a:miter lim="800000"/>
            <a:headEnd/>
            <a:tailEnd/>
          </a:ln>
        </p:spPr>
      </p:pic>
      <p:pic>
        <p:nvPicPr>
          <p:cNvPr id="182285" name="Picture 18" descr="DE-marker.png"/>
          <p:cNvPicPr>
            <a:picLocks noChangeAspect="1"/>
          </p:cNvPicPr>
          <p:nvPr/>
        </p:nvPicPr>
        <p:blipFill>
          <a:blip r:embed="rId6" cstate="print"/>
          <a:srcRect/>
          <a:stretch>
            <a:fillRect/>
          </a:stretch>
        </p:blipFill>
        <p:spPr bwMode="auto">
          <a:xfrm>
            <a:off x="1181100" y="2524125"/>
            <a:ext cx="361950" cy="190500"/>
          </a:xfrm>
          <a:prstGeom prst="rect">
            <a:avLst/>
          </a:prstGeom>
          <a:noFill/>
          <a:ln w="9525">
            <a:noFill/>
            <a:miter lim="800000"/>
            <a:headEnd/>
            <a:tailEnd/>
          </a:ln>
        </p:spPr>
      </p:pic>
      <p:pic>
        <p:nvPicPr>
          <p:cNvPr id="182286" name="Picture 19" descr="FR-marker.png"/>
          <p:cNvPicPr>
            <a:picLocks noChangeAspect="1"/>
          </p:cNvPicPr>
          <p:nvPr/>
        </p:nvPicPr>
        <p:blipFill>
          <a:blip r:embed="rId7" cstate="print"/>
          <a:srcRect/>
          <a:stretch>
            <a:fillRect/>
          </a:stretch>
        </p:blipFill>
        <p:spPr bwMode="auto">
          <a:xfrm>
            <a:off x="1181100" y="3111500"/>
            <a:ext cx="361950" cy="190500"/>
          </a:xfrm>
          <a:prstGeom prst="rect">
            <a:avLst/>
          </a:prstGeom>
          <a:noFill/>
          <a:ln w="9525">
            <a:noFill/>
            <a:miter lim="800000"/>
            <a:headEnd/>
            <a:tailEnd/>
          </a:ln>
        </p:spPr>
      </p:pic>
      <p:pic>
        <p:nvPicPr>
          <p:cNvPr id="182287" name="Picture 20" descr="GB-marker.png"/>
          <p:cNvPicPr>
            <a:picLocks noChangeAspect="1"/>
          </p:cNvPicPr>
          <p:nvPr/>
        </p:nvPicPr>
        <p:blipFill>
          <a:blip r:embed="rId8" cstate="print"/>
          <a:srcRect/>
          <a:stretch>
            <a:fillRect/>
          </a:stretch>
        </p:blipFill>
        <p:spPr bwMode="auto">
          <a:xfrm>
            <a:off x="1181100" y="3709988"/>
            <a:ext cx="361950" cy="190500"/>
          </a:xfrm>
          <a:prstGeom prst="rect">
            <a:avLst/>
          </a:prstGeom>
          <a:noFill/>
          <a:ln w="9525">
            <a:noFill/>
            <a:miter lim="800000"/>
            <a:headEnd/>
            <a:tailEnd/>
          </a:ln>
        </p:spPr>
      </p:pic>
      <p:pic>
        <p:nvPicPr>
          <p:cNvPr id="182288" name="Picture 21" descr="MA-marker.png"/>
          <p:cNvPicPr>
            <a:picLocks noChangeAspect="1"/>
          </p:cNvPicPr>
          <p:nvPr/>
        </p:nvPicPr>
        <p:blipFill>
          <a:blip r:embed="rId9" cstate="print"/>
          <a:srcRect/>
          <a:stretch>
            <a:fillRect/>
          </a:stretch>
        </p:blipFill>
        <p:spPr bwMode="auto">
          <a:xfrm>
            <a:off x="1181100" y="1925638"/>
            <a:ext cx="361950" cy="190500"/>
          </a:xfrm>
          <a:prstGeom prst="rect">
            <a:avLst/>
          </a:prstGeom>
          <a:noFill/>
          <a:ln w="9525">
            <a:noFill/>
            <a:miter lim="800000"/>
            <a:headEnd/>
            <a:tailEnd/>
          </a:ln>
        </p:spPr>
      </p:pic>
      <p:pic>
        <p:nvPicPr>
          <p:cNvPr id="182289" name="Picture 22" descr="US-market.png"/>
          <p:cNvPicPr>
            <a:picLocks noChangeAspect="1"/>
          </p:cNvPicPr>
          <p:nvPr/>
        </p:nvPicPr>
        <p:blipFill>
          <a:blip r:embed="rId10" cstate="print"/>
          <a:srcRect/>
          <a:stretch>
            <a:fillRect/>
          </a:stretch>
        </p:blipFill>
        <p:spPr bwMode="auto">
          <a:xfrm>
            <a:off x="1181100" y="2228850"/>
            <a:ext cx="361950" cy="190500"/>
          </a:xfrm>
          <a:prstGeom prst="rect">
            <a:avLst/>
          </a:prstGeom>
          <a:noFill/>
          <a:ln w="9525">
            <a:noFill/>
            <a:miter lim="800000"/>
            <a:headEnd/>
            <a:tailEnd/>
          </a:ln>
        </p:spPr>
      </p:pic>
      <p:sp>
        <p:nvSpPr>
          <p:cNvPr id="182290" name="TextBox 6"/>
          <p:cNvSpPr txBox="1">
            <a:spLocks noChangeArrowheads="1"/>
          </p:cNvSpPr>
          <p:nvPr/>
        </p:nvSpPr>
        <p:spPr bwMode="auto">
          <a:xfrm>
            <a:off x="455613" y="6000750"/>
            <a:ext cx="8221662" cy="376238"/>
          </a:xfrm>
          <a:prstGeom prst="rect">
            <a:avLst/>
          </a:prstGeom>
          <a:noFill/>
          <a:ln w="9525">
            <a:noFill/>
            <a:miter lim="800000"/>
            <a:headEnd/>
            <a:tailEnd/>
          </a:ln>
        </p:spPr>
        <p:txBody>
          <a:bodyPr lIns="0" rIns="0" anchor="b">
            <a:spAutoFit/>
          </a:bodyPr>
          <a:lstStyle/>
          <a:p>
            <a:pPr>
              <a:spcBef>
                <a:spcPts val="300"/>
              </a:spcBef>
            </a:pPr>
            <a:r>
              <a:rPr lang="en-US" sz="600" dirty="0">
                <a:solidFill>
                  <a:srgbClr val="1C1C1C"/>
                </a:solidFill>
              </a:rPr>
              <a:t>NOTE:</a:t>
            </a:r>
            <a:r>
              <a:rPr lang="en-US" sz="800" dirty="0">
                <a:solidFill>
                  <a:srgbClr val="1C1C1C"/>
                </a:solidFill>
              </a:rPr>
              <a:t> </a:t>
            </a:r>
            <a:r>
              <a:rPr lang="en-US" sz="800" dirty="0"/>
              <a:t>U.S. dollars are current-year values. Other currencies are converted based on purchasing power parity.</a:t>
            </a:r>
            <a:endParaRPr lang="en-US" sz="800" dirty="0">
              <a:solidFill>
                <a:srgbClr val="1C1C1C"/>
              </a:solidFill>
            </a:endParaRPr>
          </a:p>
          <a:p>
            <a:pPr>
              <a:spcBef>
                <a:spcPts val="300"/>
              </a:spcBef>
            </a:pPr>
            <a:r>
              <a:rPr lang="en-US" sz="600" dirty="0" smtClean="0">
                <a:solidFill>
                  <a:srgbClr val="1C1C1C"/>
                </a:solidFill>
              </a:rPr>
              <a:t>SOURCES</a:t>
            </a:r>
            <a:r>
              <a:rPr lang="en-US" sz="600" dirty="0" smtClean="0">
                <a:solidFill>
                  <a:srgbClr val="000000"/>
                </a:solidFill>
                <a:ea typeface="ＭＳ Ｐゴシック"/>
                <a:cs typeface="ＭＳ Ｐゴシック"/>
              </a:rPr>
              <a:t>: </a:t>
            </a:r>
            <a:r>
              <a:rPr lang="en-US" sz="800" dirty="0" smtClean="0"/>
              <a:t>OECD Health Data; </a:t>
            </a:r>
            <a:r>
              <a:rPr lang="en-US" sz="800" i="1" dirty="0" smtClean="0"/>
              <a:t>National Health Expenditures by State of Residence</a:t>
            </a:r>
            <a:r>
              <a:rPr lang="en-US" sz="800" dirty="0" smtClean="0"/>
              <a:t>, CMS Office of the Actuary, 2011.</a:t>
            </a:r>
            <a:endParaRPr lang="en-US" sz="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itle 1"/>
          <p:cNvSpPr>
            <a:spLocks noGrp="1"/>
          </p:cNvSpPr>
          <p:nvPr>
            <p:ph type="title"/>
          </p:nvPr>
        </p:nvSpPr>
        <p:spPr/>
        <p:txBody>
          <a:bodyPr/>
          <a:lstStyle/>
          <a:p>
            <a:r>
              <a:rPr lang="en-US" dirty="0" smtClean="0"/>
              <a:t>EXECUTIVE SUMMARY</a:t>
            </a:r>
          </a:p>
        </p:txBody>
      </p:sp>
      <p:sp>
        <p:nvSpPr>
          <p:cNvPr id="8" name="Content Placeholder 7"/>
          <p:cNvSpPr>
            <a:spLocks noGrp="1"/>
          </p:cNvSpPr>
          <p:nvPr>
            <p:ph idx="1"/>
          </p:nvPr>
        </p:nvSpPr>
        <p:spPr/>
        <p:txBody>
          <a:bodyPr/>
          <a:lstStyle/>
          <a:p>
            <a:pPr>
              <a:spcBef>
                <a:spcPts val="400"/>
              </a:spcBef>
              <a:defRPr/>
            </a:pPr>
            <a:r>
              <a:rPr lang="en-US" sz="1800" dirty="0" smtClean="0"/>
              <a:t>439,000 more Massachusetts residents have health insurance coverage than did before reform.</a:t>
            </a:r>
          </a:p>
          <a:p>
            <a:pPr>
              <a:spcBef>
                <a:spcPts val="400"/>
              </a:spcBef>
              <a:defRPr/>
            </a:pPr>
            <a:r>
              <a:rPr lang="en-US" sz="1800" dirty="0" smtClean="0"/>
              <a:t>Massachusetts has the highest rate of insurance in the country with 96.9 percent </a:t>
            </a:r>
            <a:br>
              <a:rPr lang="en-US" sz="1800" dirty="0" smtClean="0"/>
            </a:br>
            <a:r>
              <a:rPr lang="en-US" sz="1800" dirty="0" smtClean="0"/>
              <a:t>of residents insured. </a:t>
            </a:r>
          </a:p>
          <a:p>
            <a:pPr>
              <a:spcBef>
                <a:spcPts val="400"/>
              </a:spcBef>
              <a:defRPr/>
            </a:pPr>
            <a:r>
              <a:rPr lang="en-US" sz="1800" dirty="0" smtClean="0"/>
              <a:t>There has been no evidence of subsidized coverage “crowding out” employer-sponsored insurance, and employer offer rates have grown from 70 percent </a:t>
            </a:r>
            <a:br>
              <a:rPr lang="en-US" sz="1800" dirty="0" smtClean="0"/>
            </a:br>
            <a:r>
              <a:rPr lang="en-US" sz="1800" dirty="0" smtClean="0"/>
              <a:t>to 76 percent since implementation of reform.</a:t>
            </a:r>
          </a:p>
          <a:p>
            <a:pPr>
              <a:spcBef>
                <a:spcPts val="400"/>
              </a:spcBef>
              <a:defRPr/>
            </a:pPr>
            <a:r>
              <a:rPr lang="en-US" sz="1800" dirty="0" smtClean="0"/>
              <a:t>Public support for Massachusetts health reform has remained strong with two </a:t>
            </a:r>
            <a:br>
              <a:rPr lang="en-US" sz="1800" dirty="0" smtClean="0"/>
            </a:br>
            <a:r>
              <a:rPr lang="en-US" sz="1800" dirty="0" smtClean="0"/>
              <a:t>out of three adults supporting reform.</a:t>
            </a:r>
          </a:p>
          <a:p>
            <a:pPr>
              <a:spcBef>
                <a:spcPts val="400"/>
              </a:spcBef>
              <a:defRPr/>
            </a:pPr>
            <a:r>
              <a:rPr lang="en-US" sz="1800" dirty="0" smtClean="0"/>
              <a:t>Most employers believe health reform has been good for Massachusetts, and </a:t>
            </a:r>
            <a:br>
              <a:rPr lang="en-US" sz="1800" dirty="0" smtClean="0"/>
            </a:br>
            <a:r>
              <a:rPr lang="en-US" sz="1800" dirty="0" smtClean="0"/>
              <a:t>88 percent of Massachusetts physicians believe reform improved, or did not </a:t>
            </a:r>
            <a:br>
              <a:rPr lang="en-US" sz="1800" dirty="0" smtClean="0"/>
            </a:br>
            <a:r>
              <a:rPr lang="en-US" sz="1800" dirty="0" smtClean="0"/>
              <a:t>affect, care or quality of care. </a:t>
            </a:r>
          </a:p>
          <a:p>
            <a:pPr>
              <a:spcBef>
                <a:spcPts val="400"/>
              </a:spcBef>
              <a:defRPr/>
            </a:pPr>
            <a:r>
              <a:rPr lang="en-US" sz="1800" dirty="0" smtClean="0"/>
              <a:t>The cost of health care and the annual rate of increase in health care spending remain challenges.  With no intervention, per capita health care spending in Massachusetts is projected to nearly double by 2020.</a:t>
            </a:r>
          </a:p>
        </p:txBody>
      </p:sp>
      <p:sp>
        <p:nvSpPr>
          <p:cNvPr id="4" name="Slide Number Placeholder 3"/>
          <p:cNvSpPr>
            <a:spLocks noGrp="1"/>
          </p:cNvSpPr>
          <p:nvPr>
            <p:ph type="sldNum" sz="quarter" idx="10"/>
          </p:nvPr>
        </p:nvSpPr>
        <p:spPr/>
        <p:txBody>
          <a:bodyPr/>
          <a:lstStyle/>
          <a:p>
            <a:fld id="{C2956141-25E9-4C2F-BFBF-8CDCF782DD72}" type="slidenum">
              <a:rPr lang="en-US" smtClean="0"/>
              <a:pPr/>
              <a:t>3</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Title 1"/>
          <p:cNvSpPr>
            <a:spLocks noGrp="1"/>
          </p:cNvSpPr>
          <p:nvPr>
            <p:ph type="title"/>
          </p:nvPr>
        </p:nvSpPr>
        <p:spPr/>
        <p:txBody>
          <a:bodyPr/>
          <a:lstStyle/>
          <a:p>
            <a:r>
              <a:rPr lang="en-US" dirty="0" smtClean="0"/>
              <a:t>WITH NO INTERVENTION, PER CAPITA HEALTH CARE </a:t>
            </a:r>
            <a:br>
              <a:rPr lang="en-US" dirty="0" smtClean="0"/>
            </a:br>
            <a:r>
              <a:rPr lang="en-US" dirty="0" smtClean="0"/>
              <a:t>SPENDING IN MASSACHUSETTS IS PROJECTED TO NEARLY </a:t>
            </a:r>
            <a:br>
              <a:rPr lang="en-US" dirty="0" smtClean="0"/>
            </a:br>
            <a:r>
              <a:rPr lang="en-US" dirty="0" smtClean="0"/>
              <a:t>DOUBLE BETWEEN NOW AND 2020</a:t>
            </a:r>
            <a:r>
              <a:rPr lang="en-US" dirty="0" smtClean="0">
                <a:solidFill>
                  <a:srgbClr val="1C1C1C"/>
                </a:solidFill>
              </a:rPr>
              <a:t> </a:t>
            </a:r>
            <a:endParaRPr lang="en-US" dirty="0" smtClean="0"/>
          </a:p>
        </p:txBody>
      </p:sp>
      <p:sp>
        <p:nvSpPr>
          <p:cNvPr id="3" name="Slide Number Placeholder 2"/>
          <p:cNvSpPr>
            <a:spLocks noGrp="1"/>
          </p:cNvSpPr>
          <p:nvPr>
            <p:ph type="sldNum" sz="quarter" idx="10"/>
          </p:nvPr>
        </p:nvSpPr>
        <p:spPr/>
        <p:txBody>
          <a:bodyPr/>
          <a:lstStyle/>
          <a:p>
            <a:pPr>
              <a:defRPr/>
            </a:pPr>
            <a:fld id="{D072999E-DA0B-46BD-B763-6C9FD4CEFA52}" type="slidenum">
              <a:rPr lang="en-US"/>
              <a:pPr>
                <a:defRPr/>
              </a:pPr>
              <a:t>39</a:t>
            </a:fld>
            <a:endParaRPr lang="en-US"/>
          </a:p>
        </p:txBody>
      </p:sp>
      <p:sp>
        <p:nvSpPr>
          <p:cNvPr id="184323" name="Rectangle 8"/>
          <p:cNvSpPr>
            <a:spLocks noChangeArrowheads="1"/>
          </p:cNvSpPr>
          <p:nvPr/>
        </p:nvSpPr>
        <p:spPr bwMode="auto">
          <a:xfrm>
            <a:off x="455613" y="1785938"/>
            <a:ext cx="3170237" cy="246062"/>
          </a:xfrm>
          <a:prstGeom prst="rect">
            <a:avLst/>
          </a:prstGeom>
          <a:noFill/>
          <a:ln w="9525">
            <a:noFill/>
            <a:miter lim="800000"/>
            <a:headEnd/>
            <a:tailEnd/>
          </a:ln>
        </p:spPr>
        <p:txBody>
          <a:bodyPr wrap="none" lIns="0" rIns="0">
            <a:spAutoFit/>
          </a:bodyPr>
          <a:lstStyle/>
          <a:p>
            <a:r>
              <a:rPr lang="en-US" sz="1000" b="1"/>
              <a:t>MASSACHUSETTS PER CAPITA HEALTH CARE EXPENDITURES</a:t>
            </a:r>
          </a:p>
        </p:txBody>
      </p:sp>
      <p:sp>
        <p:nvSpPr>
          <p:cNvPr id="184325" name="TextBox 6"/>
          <p:cNvSpPr txBox="1">
            <a:spLocks noChangeArrowheads="1"/>
          </p:cNvSpPr>
          <p:nvPr/>
        </p:nvSpPr>
        <p:spPr bwMode="auto">
          <a:xfrm>
            <a:off x="455613" y="5876925"/>
            <a:ext cx="8221662" cy="500063"/>
          </a:xfrm>
          <a:prstGeom prst="rect">
            <a:avLst/>
          </a:prstGeom>
          <a:noFill/>
          <a:ln w="9525">
            <a:noFill/>
            <a:miter lim="800000"/>
            <a:headEnd/>
            <a:tailEnd/>
          </a:ln>
        </p:spPr>
        <p:txBody>
          <a:bodyPr lIns="0" rIns="0" anchor="b">
            <a:spAutoFit/>
          </a:bodyPr>
          <a:lstStyle/>
          <a:p>
            <a:pPr>
              <a:spcBef>
                <a:spcPts val="200"/>
              </a:spcBef>
            </a:pPr>
            <a:r>
              <a:rPr lang="en-US" sz="600" dirty="0">
                <a:solidFill>
                  <a:srgbClr val="1C1C1C"/>
                </a:solidFill>
              </a:rPr>
              <a:t>NOTE:</a:t>
            </a:r>
            <a:r>
              <a:rPr lang="en-US" sz="800" dirty="0">
                <a:solidFill>
                  <a:srgbClr val="1C1C1C"/>
                </a:solidFill>
              </a:rPr>
              <a:t> </a:t>
            </a:r>
            <a:r>
              <a:rPr lang="en-US" sz="800" dirty="0" smtClean="0">
                <a:solidFill>
                  <a:srgbClr val="1C1C1C"/>
                </a:solidFill>
              </a:rPr>
              <a:t>Health expenditures are for Massachusetts residents; data </a:t>
            </a:r>
            <a:r>
              <a:rPr lang="en-US" sz="800" dirty="0" smtClean="0"/>
              <a:t>include </a:t>
            </a:r>
            <a:r>
              <a:rPr lang="en-US" sz="800" dirty="0"/>
              <a:t>personal health </a:t>
            </a:r>
            <a:r>
              <a:rPr lang="en-US" sz="800" dirty="0" smtClean="0"/>
              <a:t>care expenditures</a:t>
            </a:r>
            <a:r>
              <a:rPr lang="en-US" sz="800" dirty="0"/>
              <a:t>, which exclude expenditures on </a:t>
            </a:r>
            <a:r>
              <a:rPr lang="en-US" sz="800" dirty="0" smtClean="0"/>
              <a:t>health plan administration</a:t>
            </a:r>
            <a:r>
              <a:rPr lang="en-US" sz="800" dirty="0"/>
              <a:t>, public health, and construction. </a:t>
            </a:r>
            <a:br>
              <a:rPr lang="en-US" sz="800" dirty="0"/>
            </a:br>
            <a:r>
              <a:rPr lang="en-US" sz="800" dirty="0"/>
              <a:t>Data for </a:t>
            </a:r>
            <a:r>
              <a:rPr lang="en-US" sz="800" dirty="0" smtClean="0"/>
              <a:t>2005–2020 </a:t>
            </a:r>
            <a:r>
              <a:rPr lang="en-US" sz="800" dirty="0"/>
              <a:t>are projected assuming 7.4%  growth </a:t>
            </a:r>
            <a:r>
              <a:rPr lang="en-US" sz="800" dirty="0" smtClean="0"/>
              <a:t>2005–2010 </a:t>
            </a:r>
            <a:r>
              <a:rPr lang="en-US" sz="800" dirty="0"/>
              <a:t>and 5.7% growth </a:t>
            </a:r>
            <a:r>
              <a:rPr lang="en-US" sz="800" dirty="0" smtClean="0"/>
              <a:t>2010–2020</a:t>
            </a:r>
            <a:r>
              <a:rPr lang="en-US" sz="800" dirty="0"/>
              <a:t>.</a:t>
            </a:r>
            <a:endParaRPr lang="en-US" sz="800" dirty="0">
              <a:solidFill>
                <a:srgbClr val="1C1C1C"/>
              </a:solidFill>
            </a:endParaRPr>
          </a:p>
          <a:p>
            <a:pPr>
              <a:spcBef>
                <a:spcPts val="300"/>
              </a:spcBef>
            </a:pPr>
            <a:r>
              <a:rPr lang="en-US" sz="600" dirty="0" smtClean="0">
                <a:solidFill>
                  <a:srgbClr val="1C1C1C"/>
                </a:solidFill>
              </a:rPr>
              <a:t>SOURCES</a:t>
            </a:r>
            <a:r>
              <a:rPr lang="en-US" sz="600" dirty="0" smtClean="0">
                <a:solidFill>
                  <a:srgbClr val="000000"/>
                </a:solidFill>
                <a:ea typeface="ＭＳ Ｐゴシック"/>
                <a:cs typeface="ＭＳ Ｐゴシック"/>
              </a:rPr>
              <a:t>:</a:t>
            </a:r>
            <a:r>
              <a:rPr lang="en-US" sz="800" dirty="0" smtClean="0">
                <a:solidFill>
                  <a:srgbClr val="000000"/>
                </a:solidFill>
                <a:ea typeface="ＭＳ Ｐゴシック"/>
                <a:cs typeface="ＭＳ Ｐゴシック"/>
              </a:rPr>
              <a:t> </a:t>
            </a:r>
            <a:r>
              <a:rPr lang="en-US" sz="800" dirty="0" smtClean="0"/>
              <a:t>Centers </a:t>
            </a:r>
            <a:r>
              <a:rPr lang="en-US" sz="800" dirty="0"/>
              <a:t>for Medicare &amp; Medicaid Services (CMS), Office of the Actuary, National Health Statistics Group, 2007. Projections for </a:t>
            </a:r>
            <a:r>
              <a:rPr lang="en-US" sz="800" dirty="0" smtClean="0"/>
              <a:t>2005–2020 </a:t>
            </a:r>
            <a:r>
              <a:rPr lang="en-US" sz="800" dirty="0"/>
              <a:t>by MA Division of Health Care Finance and Policy.</a:t>
            </a:r>
          </a:p>
        </p:txBody>
      </p:sp>
      <p:graphicFrame>
        <p:nvGraphicFramePr>
          <p:cNvPr id="7" name="Chart 6"/>
          <p:cNvGraphicFramePr>
            <a:graphicFrameLocks/>
          </p:cNvGraphicFramePr>
          <p:nvPr/>
        </p:nvGraphicFramePr>
        <p:xfrm>
          <a:off x="457200" y="2068512"/>
          <a:ext cx="8229600" cy="367188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4"/>
          <p:cNvSpPr>
            <a:spLocks noGrp="1" noChangeArrowheads="1"/>
          </p:cNvSpPr>
          <p:nvPr>
            <p:ph type="title"/>
          </p:nvPr>
        </p:nvSpPr>
        <p:spPr/>
        <p:txBody>
          <a:bodyPr/>
          <a:lstStyle/>
          <a:p>
            <a:pPr eaLnBrk="1" hangingPunct="1"/>
            <a:r>
              <a:rPr lang="en-US" dirty="0" smtClean="0"/>
              <a:t>KEY COMPONENTS OF MASSACHUSETTS HEALTH REFORM UNDER CHAPTER 58 </a:t>
            </a:r>
          </a:p>
        </p:txBody>
      </p:sp>
      <p:sp>
        <p:nvSpPr>
          <p:cNvPr id="14354" name="Slide Number Placeholder 7"/>
          <p:cNvSpPr>
            <a:spLocks noGrp="1"/>
          </p:cNvSpPr>
          <p:nvPr>
            <p:ph type="sldNum" sz="quarter" idx="10"/>
          </p:nvPr>
        </p:nvSpPr>
        <p:spPr/>
        <p:txBody>
          <a:bodyPr/>
          <a:lstStyle/>
          <a:p>
            <a:pPr>
              <a:defRPr/>
            </a:pPr>
            <a:fld id="{B9354273-87C2-46C4-BD47-C64829819244}" type="slidenum">
              <a:rPr lang="en-US"/>
              <a:pPr>
                <a:defRPr/>
              </a:pPr>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382354898"/>
              </p:ext>
            </p:extLst>
          </p:nvPr>
        </p:nvGraphicFramePr>
        <p:xfrm>
          <a:off x="457200" y="1743074"/>
          <a:ext cx="8229600" cy="4709160"/>
        </p:xfrm>
        <a:graphic>
          <a:graphicData uri="http://schemas.openxmlformats.org/drawingml/2006/table">
            <a:tbl>
              <a:tblPr firstRow="1" bandRow="1">
                <a:tableStyleId>{5C22544A-7EE6-4342-B048-85BDC9FD1C3A}</a:tableStyleId>
              </a:tblPr>
              <a:tblGrid>
                <a:gridCol w="1645920"/>
                <a:gridCol w="6583680"/>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INDIVIDUAL RESPONSIBILITY</a:t>
                      </a:r>
                    </a:p>
                  </a:txBody>
                  <a:tcPr marT="91440" marB="91440">
                    <a:lnL w="12700" cmpd="sng">
                      <a:noFill/>
                    </a:lnL>
                    <a:lnR w="12700" cmpd="sng">
                      <a:noFill/>
                    </a:lnR>
                    <a:lnT w="6350" cap="flat" cmpd="sng" algn="ctr">
                      <a:no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114300">
                        <a:buClr>
                          <a:schemeClr val="tx2"/>
                        </a:buClr>
                        <a:buFont typeface="Wingdings" pitchFamily="2" charset="2"/>
                        <a:buChar char="§"/>
                      </a:pPr>
                      <a:r>
                        <a:rPr lang="en-US" sz="1100" b="0" dirty="0" smtClean="0">
                          <a:solidFill>
                            <a:schemeClr val="tx1"/>
                          </a:solidFill>
                          <a:latin typeface="Calibri" pitchFamily="34" charset="0"/>
                          <a:cs typeface="Calibri" pitchFamily="34" charset="0"/>
                        </a:rPr>
                        <a:t>Applies to all adults (ages &gt;17 years) if affordable coverage is available</a:t>
                      </a:r>
                    </a:p>
                    <a:p>
                      <a:pPr marL="114300" indent="-114300">
                        <a:buClr>
                          <a:schemeClr val="tx2"/>
                        </a:buClr>
                        <a:buFont typeface="Wingdings" pitchFamily="2" charset="2"/>
                        <a:buChar char="§"/>
                      </a:pPr>
                      <a:r>
                        <a:rPr lang="en-US" sz="1100" b="0" dirty="0" smtClean="0">
                          <a:solidFill>
                            <a:schemeClr val="tx1"/>
                          </a:solidFill>
                          <a:latin typeface="Calibri" pitchFamily="34" charset="0"/>
                          <a:cs typeface="Calibri" pitchFamily="34" charset="0"/>
                        </a:rPr>
                        <a:t>Coverage must meet “minimum creditable coverage” standards</a:t>
                      </a:r>
                    </a:p>
                    <a:p>
                      <a:pPr marL="114300" indent="-114300">
                        <a:buClr>
                          <a:schemeClr val="tx2"/>
                        </a:buClr>
                        <a:buFont typeface="Wingdings" pitchFamily="2" charset="2"/>
                        <a:buChar char="§"/>
                      </a:pPr>
                      <a:r>
                        <a:rPr lang="en-US" sz="1100" b="0" dirty="0" smtClean="0">
                          <a:solidFill>
                            <a:schemeClr val="tx1"/>
                          </a:solidFill>
                          <a:latin typeface="Calibri" pitchFamily="34" charset="0"/>
                          <a:cs typeface="Calibri" pitchFamily="34" charset="0"/>
                        </a:rPr>
                        <a:t>Mandate penalties may not exceed one-half of least expensive monthly premium available through the Health Connector and do not apply to individuals with incomes &lt;150% FPL or those with a religious exemption</a:t>
                      </a:r>
                    </a:p>
                  </a:txBody>
                  <a:tcPr marT="91440" marB="91440">
                    <a:lnL w="12700" cmpd="sng">
                      <a:noFill/>
                    </a:lnL>
                    <a:lnR w="12700" cmpd="sng">
                      <a:noFill/>
                    </a:lnR>
                    <a:lnT w="6350" cap="flat" cmpd="sng" algn="ctr">
                      <a:no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r>
              <a:tr h="3238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Calibri" pitchFamily="34" charset="0"/>
                          <a:cs typeface="Calibri" pitchFamily="34" charset="0"/>
                        </a:rPr>
                        <a:t>EMPLOYER RESPONSIBILITY</a:t>
                      </a:r>
                    </a:p>
                  </a:txBody>
                  <a:tcPr marT="91440" marB="91440">
                    <a:lnL w="12700" cmpd="sng">
                      <a:noFill/>
                    </a:lnL>
                    <a:lnR w="1270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114300">
                        <a:buClr>
                          <a:schemeClr val="tx2"/>
                        </a:buClr>
                        <a:buFont typeface="Wingdings" pitchFamily="2" charset="2"/>
                        <a:buChar char="§"/>
                      </a:pPr>
                      <a:r>
                        <a:rPr lang="en-US" sz="1100" b="0" dirty="0" smtClean="0">
                          <a:solidFill>
                            <a:schemeClr val="tx1"/>
                          </a:solidFill>
                          <a:latin typeface="Calibri" pitchFamily="34" charset="0"/>
                          <a:cs typeface="Calibri" pitchFamily="34" charset="0"/>
                        </a:rPr>
                        <a:t>Employers with </a:t>
                      </a:r>
                      <a:r>
                        <a:rPr lang="en-US" sz="1100" b="0" u="sng" dirty="0" smtClean="0">
                          <a:solidFill>
                            <a:schemeClr val="tx1"/>
                          </a:solidFill>
                          <a:latin typeface="Calibri" pitchFamily="34" charset="0"/>
                          <a:cs typeface="Calibri" pitchFamily="34" charset="0"/>
                        </a:rPr>
                        <a:t>&gt;</a:t>
                      </a:r>
                      <a:r>
                        <a:rPr lang="en-US" sz="1100" b="0" dirty="0" smtClean="0">
                          <a:solidFill>
                            <a:schemeClr val="tx1"/>
                          </a:solidFill>
                          <a:latin typeface="Calibri" pitchFamily="34" charset="0"/>
                          <a:cs typeface="Calibri" pitchFamily="34" charset="0"/>
                        </a:rPr>
                        <a:t> 11 full</a:t>
                      </a:r>
                      <a:r>
                        <a:rPr lang="en-US" sz="1100" b="0" baseline="0" dirty="0" smtClean="0">
                          <a:solidFill>
                            <a:schemeClr val="tx1"/>
                          </a:solidFill>
                          <a:latin typeface="Calibri" pitchFamily="34" charset="0"/>
                          <a:cs typeface="Calibri" pitchFamily="34" charset="0"/>
                        </a:rPr>
                        <a:t>-time equivalent (FTE) </a:t>
                      </a:r>
                      <a:r>
                        <a:rPr lang="en-US" sz="1100" b="0" dirty="0" smtClean="0">
                          <a:solidFill>
                            <a:schemeClr val="tx1"/>
                          </a:solidFill>
                          <a:latin typeface="Calibri" pitchFamily="34" charset="0"/>
                          <a:cs typeface="Calibri" pitchFamily="34" charset="0"/>
                        </a:rPr>
                        <a:t>employees must demonstrate a “fair and reasonable” contribution toward</a:t>
                      </a:r>
                      <a:r>
                        <a:rPr lang="en-US" sz="1100" b="0" baseline="0" dirty="0" smtClean="0">
                          <a:solidFill>
                            <a:schemeClr val="tx1"/>
                          </a:solidFill>
                          <a:latin typeface="Calibri" pitchFamily="34" charset="0"/>
                          <a:cs typeface="Calibri" pitchFamily="34" charset="0"/>
                        </a:rPr>
                        <a:t> </a:t>
                      </a:r>
                      <a:r>
                        <a:rPr lang="en-US" sz="1100" b="0" dirty="0" smtClean="0">
                          <a:solidFill>
                            <a:schemeClr val="tx1"/>
                          </a:solidFill>
                          <a:latin typeface="Calibri" pitchFamily="34" charset="0"/>
                          <a:cs typeface="Calibri" pitchFamily="34" charset="0"/>
                        </a:rPr>
                        <a:t>employee coverage or pay a penalty</a:t>
                      </a:r>
                      <a:r>
                        <a:rPr lang="en-US" sz="1100" b="0" baseline="0" dirty="0" smtClean="0">
                          <a:solidFill>
                            <a:schemeClr val="tx1"/>
                          </a:solidFill>
                          <a:latin typeface="Calibri" pitchFamily="34" charset="0"/>
                          <a:cs typeface="Calibri" pitchFamily="34" charset="0"/>
                        </a:rPr>
                        <a:t> of up to $295 per FTE*</a:t>
                      </a:r>
                      <a:endParaRPr lang="en-US" sz="1100" b="0" dirty="0" smtClean="0">
                        <a:solidFill>
                          <a:schemeClr val="tx1"/>
                        </a:solidFill>
                        <a:latin typeface="Calibri" pitchFamily="34" charset="0"/>
                        <a:cs typeface="Calibri" pitchFamily="34" charset="0"/>
                      </a:endParaRPr>
                    </a:p>
                    <a:p>
                      <a:pPr marL="114300" indent="-114300">
                        <a:buClr>
                          <a:schemeClr val="tx2"/>
                        </a:buClr>
                        <a:buFont typeface="Wingdings" pitchFamily="2" charset="2"/>
                        <a:buChar char="§"/>
                      </a:pPr>
                      <a:r>
                        <a:rPr lang="en-US" sz="1100" b="0" dirty="0" smtClean="0">
                          <a:solidFill>
                            <a:schemeClr val="tx1"/>
                          </a:solidFill>
                          <a:latin typeface="Calibri" pitchFamily="34" charset="0"/>
                          <a:cs typeface="Calibri" pitchFamily="34" charset="0"/>
                        </a:rPr>
                        <a:t>Employers with </a:t>
                      </a:r>
                      <a:r>
                        <a:rPr lang="en-US" sz="1100" b="0" u="sng" dirty="0" smtClean="0">
                          <a:solidFill>
                            <a:schemeClr val="tx1"/>
                          </a:solidFill>
                          <a:latin typeface="Calibri" pitchFamily="34" charset="0"/>
                          <a:cs typeface="Calibri" pitchFamily="34" charset="0"/>
                        </a:rPr>
                        <a:t>&gt;</a:t>
                      </a:r>
                      <a:r>
                        <a:rPr lang="en-US" sz="1100" b="0" dirty="0" smtClean="0">
                          <a:solidFill>
                            <a:schemeClr val="tx1"/>
                          </a:solidFill>
                          <a:latin typeface="Calibri" pitchFamily="34" charset="0"/>
                          <a:cs typeface="Calibri" pitchFamily="34" charset="0"/>
                        </a:rPr>
                        <a:t> 11 FTE employees must offer a Section 125 plan or pay a “free rider” surcharge</a:t>
                      </a:r>
                      <a:r>
                        <a:rPr lang="en-US" sz="1100" b="0" baseline="0" dirty="0" smtClean="0">
                          <a:solidFill>
                            <a:schemeClr val="tx1"/>
                          </a:solidFill>
                          <a:latin typeface="Calibri" pitchFamily="34" charset="0"/>
                          <a:cs typeface="Calibri" pitchFamily="34" charset="0"/>
                        </a:rPr>
                        <a:t> if employees use significant Health Safety Net resources</a:t>
                      </a:r>
                      <a:endParaRPr lang="en-US" sz="1100" b="0" dirty="0" smtClean="0">
                        <a:solidFill>
                          <a:schemeClr val="tx1"/>
                        </a:solidFill>
                        <a:latin typeface="Calibri" pitchFamily="34" charset="0"/>
                        <a:cs typeface="Calibri" pitchFamily="34" charset="0"/>
                      </a:endParaRPr>
                    </a:p>
                  </a:txBody>
                  <a:tcPr marT="91440" marB="91440">
                    <a:lnL w="12700" cmpd="sng">
                      <a:noFill/>
                    </a:lnL>
                    <a:lnR w="1270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Calibri" pitchFamily="34" charset="0"/>
                          <a:cs typeface="Calibri" pitchFamily="34" charset="0"/>
                        </a:rPr>
                        <a:t>GOVERNMENT </a:t>
                      </a:r>
                      <a:br>
                        <a:rPr lang="en-US" sz="1100" b="1" dirty="0" smtClean="0">
                          <a:solidFill>
                            <a:schemeClr val="tx1"/>
                          </a:solidFill>
                          <a:latin typeface="Calibri" pitchFamily="34" charset="0"/>
                          <a:cs typeface="Calibri" pitchFamily="34" charset="0"/>
                        </a:rPr>
                      </a:br>
                      <a:r>
                        <a:rPr lang="en-US" sz="1100" b="1" dirty="0" smtClean="0">
                          <a:solidFill>
                            <a:schemeClr val="tx1"/>
                          </a:solidFill>
                          <a:latin typeface="Calibri" pitchFamily="34" charset="0"/>
                          <a:cs typeface="Calibri" pitchFamily="34" charset="0"/>
                        </a:rPr>
                        <a:t>SUBSIDIES FOR LOW-INCOME RESIDENTS </a:t>
                      </a:r>
                    </a:p>
                  </a:txBody>
                  <a:tcPr marT="91440" marB="91440">
                    <a:lnL w="12700" cmpd="sng">
                      <a:noFill/>
                    </a:lnL>
                    <a:lnR w="1270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114300">
                        <a:buClr>
                          <a:schemeClr val="tx2"/>
                        </a:buClr>
                        <a:buFont typeface="Wingdings" pitchFamily="2" charset="2"/>
                        <a:buChar char="§"/>
                      </a:pPr>
                      <a:r>
                        <a:rPr lang="en-US" sz="1100" b="0" dirty="0" smtClean="0">
                          <a:solidFill>
                            <a:schemeClr val="tx1"/>
                          </a:solidFill>
                          <a:latin typeface="Calibri" pitchFamily="34" charset="0"/>
                          <a:cs typeface="Calibri" pitchFamily="34" charset="0"/>
                        </a:rPr>
                        <a:t>Expansion of Medicaid (</a:t>
                      </a:r>
                      <a:r>
                        <a:rPr lang="en-US" sz="1100" b="0" dirty="0" err="1" smtClean="0">
                          <a:solidFill>
                            <a:schemeClr val="tx1"/>
                          </a:solidFill>
                          <a:latin typeface="Calibri" pitchFamily="34" charset="0"/>
                          <a:cs typeface="Calibri" pitchFamily="34" charset="0"/>
                        </a:rPr>
                        <a:t>MassHealth</a:t>
                      </a:r>
                      <a:r>
                        <a:rPr lang="en-US" sz="1100" b="0" dirty="0" smtClean="0">
                          <a:solidFill>
                            <a:schemeClr val="tx1"/>
                          </a:solidFill>
                          <a:latin typeface="Calibri" pitchFamily="34" charset="0"/>
                          <a:cs typeface="Calibri" pitchFamily="34" charset="0"/>
                        </a:rPr>
                        <a:t>) for children up to 300% FPL</a:t>
                      </a:r>
                    </a:p>
                    <a:p>
                      <a:pPr marL="114300" indent="-114300">
                        <a:buClr>
                          <a:schemeClr val="tx2"/>
                        </a:buClr>
                        <a:buFont typeface="Wingdings" pitchFamily="2" charset="2"/>
                        <a:buChar char="§"/>
                      </a:pPr>
                      <a:r>
                        <a:rPr lang="en-US" sz="1100" b="0" dirty="0" smtClean="0">
                          <a:solidFill>
                            <a:schemeClr val="tx1"/>
                          </a:solidFill>
                          <a:latin typeface="Calibri" pitchFamily="34" charset="0"/>
                          <a:cs typeface="Calibri" pitchFamily="34" charset="0"/>
                        </a:rPr>
                        <a:t>Creation of subsidized insurance (Commonwealth Care) for adults up to 300% FPL offered through the Health Connector**</a:t>
                      </a:r>
                    </a:p>
                  </a:txBody>
                  <a:tcPr marT="91440" marB="91440">
                    <a:lnL w="12700" cmpd="sng">
                      <a:noFill/>
                    </a:lnL>
                    <a:lnR w="12700" cmpd="sng">
                      <a:noFill/>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tr>
              <a:tr h="6877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Calibri" pitchFamily="34" charset="0"/>
                          <a:cs typeface="Calibri" pitchFamily="34" charset="0"/>
                        </a:rPr>
                        <a:t>EXPANDED</a:t>
                      </a:r>
                      <a:r>
                        <a:rPr lang="en-US" sz="1100" b="1" baseline="0" dirty="0" smtClean="0">
                          <a:solidFill>
                            <a:schemeClr val="tx1"/>
                          </a:solidFill>
                          <a:latin typeface="Calibri" pitchFamily="34" charset="0"/>
                          <a:cs typeface="Calibri" pitchFamily="34" charset="0"/>
                        </a:rPr>
                        <a:t> </a:t>
                      </a:r>
                      <a:r>
                        <a:rPr lang="en-US" sz="1100" b="1" dirty="0" smtClean="0">
                          <a:solidFill>
                            <a:schemeClr val="tx1"/>
                          </a:solidFill>
                          <a:latin typeface="Calibri" pitchFamily="34" charset="0"/>
                          <a:cs typeface="Calibri" pitchFamily="34" charset="0"/>
                        </a:rPr>
                        <a:t>INSURANCE</a:t>
                      </a:r>
                      <a:r>
                        <a:rPr lang="en-US" sz="1100" b="1" baseline="0" dirty="0" smtClean="0">
                          <a:solidFill>
                            <a:schemeClr val="tx1"/>
                          </a:solidFill>
                          <a:latin typeface="Calibri" pitchFamily="34" charset="0"/>
                          <a:cs typeface="Calibri" pitchFamily="34" charset="0"/>
                        </a:rPr>
                        <a:t> </a:t>
                      </a:r>
                      <a:r>
                        <a:rPr lang="en-US" sz="1100" b="1" dirty="0" smtClean="0">
                          <a:solidFill>
                            <a:schemeClr val="tx1"/>
                          </a:solidFill>
                          <a:latin typeface="Calibri" pitchFamily="34" charset="0"/>
                          <a:cs typeface="Calibri" pitchFamily="34" charset="0"/>
                        </a:rPr>
                        <a:t>OPTIONS FOR INDIVIDUAL </a:t>
                      </a:r>
                      <a:br>
                        <a:rPr lang="en-US" sz="1100" b="1" dirty="0" smtClean="0">
                          <a:solidFill>
                            <a:schemeClr val="tx1"/>
                          </a:solidFill>
                          <a:latin typeface="Calibri" pitchFamily="34" charset="0"/>
                          <a:cs typeface="Calibri" pitchFamily="34" charset="0"/>
                        </a:rPr>
                      </a:br>
                      <a:r>
                        <a:rPr lang="en-US" sz="1100" b="1" dirty="0" smtClean="0">
                          <a:solidFill>
                            <a:schemeClr val="tx1"/>
                          </a:solidFill>
                          <a:latin typeface="Calibri" pitchFamily="34" charset="0"/>
                          <a:cs typeface="Calibri" pitchFamily="34" charset="0"/>
                        </a:rPr>
                        <a:t>DIRECT PURCHASE</a:t>
                      </a:r>
                    </a:p>
                  </a:txBody>
                  <a:tcPr marT="91440" marB="91440">
                    <a:lnL w="12700" cmpd="sng">
                      <a:noFill/>
                    </a:lnL>
                    <a:lnR w="12700" cmpd="sng">
                      <a:noFill/>
                    </a:lnR>
                    <a:lnT w="6350" cap="flat" cmpd="sng" algn="ctr">
                      <a:solidFill>
                        <a:schemeClr val="tx2"/>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4300" indent="-114300">
                        <a:buClr>
                          <a:schemeClr val="tx2"/>
                        </a:buClr>
                        <a:buFont typeface="Wingdings" pitchFamily="2" charset="2"/>
                        <a:buChar char="§"/>
                      </a:pPr>
                      <a:r>
                        <a:rPr lang="en-US" sz="1100" b="0" dirty="0" smtClean="0">
                          <a:solidFill>
                            <a:schemeClr val="tx1"/>
                          </a:solidFill>
                          <a:latin typeface="Calibri" pitchFamily="34" charset="0"/>
                          <a:cs typeface="Calibri" pitchFamily="34" charset="0"/>
                        </a:rPr>
                        <a:t>Merged small and non-group insurance markets to pool insurance risk and allow for broader array of products </a:t>
                      </a:r>
                    </a:p>
                    <a:p>
                      <a:pPr marL="285750" lvl="1" indent="-114300">
                        <a:buClr>
                          <a:schemeClr val="tx2"/>
                        </a:buClr>
                        <a:buFont typeface="Calibri" pitchFamily="34" charset="0"/>
                        <a:buChar char="–"/>
                      </a:pPr>
                      <a:r>
                        <a:rPr lang="en-US" sz="1100" b="0" dirty="0" smtClean="0">
                          <a:solidFill>
                            <a:schemeClr val="tx1"/>
                          </a:solidFill>
                          <a:latin typeface="Calibri" pitchFamily="34" charset="0"/>
                          <a:cs typeface="Calibri" pitchFamily="34" charset="0"/>
                        </a:rPr>
                        <a:t>Premiums based on broader risk pool of each insurer’s combined small group and individual purchase members</a:t>
                      </a:r>
                    </a:p>
                    <a:p>
                      <a:pPr marL="114300" indent="-114300">
                        <a:buClr>
                          <a:schemeClr val="tx2"/>
                        </a:buClr>
                        <a:buFont typeface="Wingdings" pitchFamily="2" charset="2"/>
                        <a:buChar char="§"/>
                      </a:pPr>
                      <a:r>
                        <a:rPr lang="en-US" sz="1100" b="0" dirty="0" smtClean="0">
                          <a:solidFill>
                            <a:schemeClr val="tx1"/>
                          </a:solidFill>
                          <a:latin typeface="Calibri" pitchFamily="34" charset="0"/>
                          <a:cs typeface="Calibri" pitchFamily="34" charset="0"/>
                        </a:rPr>
                        <a:t>Standardization of direct purchase products (Commonwealth Choice)***</a:t>
                      </a:r>
                    </a:p>
                    <a:p>
                      <a:pPr marL="285750" lvl="1" indent="-114300">
                        <a:buClr>
                          <a:schemeClr val="tx2"/>
                        </a:buClr>
                        <a:buFont typeface="Calibri" pitchFamily="34" charset="0"/>
                        <a:buChar char="–"/>
                      </a:pPr>
                      <a:r>
                        <a:rPr lang="en-US" sz="1100" b="0" dirty="0" smtClean="0">
                          <a:solidFill>
                            <a:schemeClr val="tx1"/>
                          </a:solidFill>
                          <a:latin typeface="Calibri" pitchFamily="34" charset="0"/>
                          <a:cs typeface="Calibri" pitchFamily="34" charset="0"/>
                        </a:rPr>
                        <a:t>Premiums based on merged small and individual market within ratings bands (age, geography,</a:t>
                      </a:r>
                      <a:r>
                        <a:rPr lang="en-US" sz="1100" b="0" baseline="0" dirty="0" smtClean="0">
                          <a:solidFill>
                            <a:schemeClr val="tx1"/>
                          </a:solidFill>
                          <a:latin typeface="Calibri" pitchFamily="34" charset="0"/>
                          <a:cs typeface="Calibri" pitchFamily="34" charset="0"/>
                        </a:rPr>
                        <a:t> industry)</a:t>
                      </a:r>
                      <a:endParaRPr lang="en-US" sz="1100" b="0" dirty="0" smtClean="0">
                        <a:solidFill>
                          <a:schemeClr val="tx1"/>
                        </a:solidFill>
                        <a:latin typeface="Calibri" pitchFamily="34" charset="0"/>
                        <a:cs typeface="Calibri" pitchFamily="34" charset="0"/>
                      </a:endParaRPr>
                    </a:p>
                    <a:p>
                      <a:pPr marL="285750" lvl="1" indent="-114300">
                        <a:buClr>
                          <a:schemeClr val="tx2"/>
                        </a:buClr>
                        <a:buFont typeface="Calibri" pitchFamily="34" charset="0"/>
                        <a:buChar char="–"/>
                      </a:pPr>
                      <a:r>
                        <a:rPr lang="en-US" sz="1100" b="0" dirty="0" smtClean="0">
                          <a:solidFill>
                            <a:schemeClr val="tx1"/>
                          </a:solidFill>
                          <a:latin typeface="Calibri" pitchFamily="34" charset="0"/>
                          <a:cs typeface="Calibri" pitchFamily="34" charset="0"/>
                        </a:rPr>
                        <a:t>Three standard benefit levels: Bronze, Silver, and Gold</a:t>
                      </a:r>
                    </a:p>
                    <a:p>
                      <a:pPr marL="285750" lvl="1" indent="-114300">
                        <a:buClr>
                          <a:schemeClr val="tx2"/>
                        </a:buClr>
                        <a:buFont typeface="Calibri" pitchFamily="34" charset="0"/>
                        <a:buChar char="–"/>
                      </a:pPr>
                      <a:r>
                        <a:rPr lang="en-US" sz="1100" b="0" dirty="0" smtClean="0">
                          <a:solidFill>
                            <a:schemeClr val="tx1"/>
                          </a:solidFill>
                          <a:latin typeface="Calibri" pitchFamily="34" charset="0"/>
                          <a:cs typeface="Calibri" pitchFamily="34" charset="0"/>
                        </a:rPr>
                        <a:t>Available for purchase via the Health Connector or directly from health plans</a:t>
                      </a:r>
                    </a:p>
                    <a:p>
                      <a:pPr marL="114300" lvl="0" indent="-114300">
                        <a:buClr>
                          <a:schemeClr val="tx2"/>
                        </a:buClr>
                        <a:buFont typeface="Wingdings" pitchFamily="2" charset="2"/>
                        <a:buChar char="§"/>
                      </a:pPr>
                      <a:r>
                        <a:rPr lang="en-US" sz="1100" b="0" dirty="0" smtClean="0">
                          <a:solidFill>
                            <a:schemeClr val="tx1"/>
                          </a:solidFill>
                          <a:latin typeface="Calibri" pitchFamily="34" charset="0"/>
                          <a:cs typeface="Calibri" pitchFamily="34" charset="0"/>
                        </a:rPr>
                        <a:t>Creation of new insurance products with limited benefits for young adults (ages 18 to 26)****</a:t>
                      </a:r>
                    </a:p>
                  </a:txBody>
                  <a:tcPr marT="91440" marB="91440">
                    <a:lnL w="12700" cmpd="sng">
                      <a:noFill/>
                    </a:lnL>
                    <a:lnR w="12700" cmpd="sng">
                      <a:noFill/>
                    </a:lnR>
                    <a:lnT w="6350" cap="flat" cmpd="sng" algn="ctr">
                      <a:solidFill>
                        <a:schemeClr val="tx2"/>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r h="53468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0" dirty="0" smtClean="0">
                          <a:solidFill>
                            <a:schemeClr val="tx1"/>
                          </a:solidFill>
                          <a:latin typeface="Calibri" pitchFamily="34" charset="0"/>
                          <a:cs typeface="Calibri" pitchFamily="34" charset="0"/>
                        </a:rPr>
                        <a:t>*This</a:t>
                      </a:r>
                      <a:r>
                        <a:rPr lang="en-US" sz="800" b="0" baseline="0" dirty="0" smtClean="0">
                          <a:solidFill>
                            <a:schemeClr val="tx1"/>
                          </a:solidFill>
                          <a:latin typeface="Calibri" pitchFamily="34" charset="0"/>
                          <a:cs typeface="Calibri" pitchFamily="34" charset="0"/>
                        </a:rPr>
                        <a:t> provision has been eliminated; some employers will be subject to the employer responsibility requirements of the Affordable Care Act (ACA) beginning January 1, 2015.</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b="0" baseline="0" dirty="0" smtClean="0">
                          <a:solidFill>
                            <a:schemeClr val="tx1"/>
                          </a:solidFill>
                          <a:latin typeface="Calibri" pitchFamily="34" charset="0"/>
                          <a:cs typeface="Calibri" pitchFamily="34" charset="0"/>
                        </a:rPr>
                        <a:t>**Commonwealth Care will be eliminated at the end of June 2014; those enrolled will be eligible for MassHealth or subsidized coverage through the Connector known as ConnectorCare.</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b="0" baseline="0" dirty="0" smtClean="0">
                          <a:solidFill>
                            <a:schemeClr val="tx1"/>
                          </a:solidFill>
                          <a:latin typeface="Calibri" pitchFamily="34" charset="0"/>
                          <a:cs typeface="Calibri" pitchFamily="34" charset="0"/>
                        </a:rPr>
                        <a:t>***Due to the creation of Qualified Health Plans and Advanced Premium Tax Credits under the ACA, Commonwealth Choice will be eliminated at the end of March 2014.</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b="0" baseline="0" dirty="0" smtClean="0">
                          <a:solidFill>
                            <a:schemeClr val="tx1"/>
                          </a:solidFill>
                          <a:latin typeface="Calibri" pitchFamily="34" charset="0"/>
                          <a:cs typeface="Calibri" pitchFamily="34" charset="0"/>
                        </a:rPr>
                        <a:t>****Young Adult Plans will be phased out as Massachusetts implements federally defined Catastrophic Health Plans.</a:t>
                      </a:r>
                    </a:p>
                    <a:p>
                      <a:pPr marL="0" marR="0" indent="0" algn="l" defTabSz="914400" rtl="0" eaLnBrk="1" fontAlgn="auto" latinLnBrk="0" hangingPunct="1">
                        <a:lnSpc>
                          <a:spcPct val="100000"/>
                        </a:lnSpc>
                        <a:spcBef>
                          <a:spcPts val="0"/>
                        </a:spcBef>
                        <a:spcAft>
                          <a:spcPts val="0"/>
                        </a:spcAft>
                        <a:buClrTx/>
                        <a:buSzTx/>
                        <a:buFontTx/>
                        <a:buNone/>
                        <a:tabLst/>
                        <a:defRPr/>
                      </a:pPr>
                      <a:r>
                        <a:rPr lang="en-US" sz="600" dirty="0" smtClean="0"/>
                        <a:t>NOTE: </a:t>
                      </a:r>
                      <a:r>
                        <a:rPr lang="en-US" sz="800" dirty="0" smtClean="0"/>
                        <a:t>FPL is the Federal Poverty Level.</a:t>
                      </a:r>
                    </a:p>
                  </a:txBody>
                  <a:tcPr marT="91440" marB="91440">
                    <a:lnL w="12700" cmpd="sng">
                      <a:noFill/>
                    </a:lnL>
                    <a:lnR w="12700" cmpd="sng">
                      <a:noFill/>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pPr marL="111125" indent="-111125">
                        <a:buClr>
                          <a:schemeClr val="tx2"/>
                        </a:buClr>
                        <a:buFont typeface="Wingdings" pitchFamily="2" charset="2"/>
                        <a:buChar char="§"/>
                      </a:pPr>
                      <a:endParaRPr lang="en-US" sz="1300" b="0" dirty="0" smtClean="0">
                        <a:solidFill>
                          <a:schemeClr val="tx1"/>
                        </a:solidFill>
                        <a:latin typeface="Calibri" pitchFamily="34" charset="0"/>
                        <a:cs typeface="Calibri" pitchFamily="34" charset="0"/>
                      </a:endParaRPr>
                    </a:p>
                  </a:txBody>
                  <a:tcPr marL="0">
                    <a:lnT w="28575" cap="flat" cmpd="sng" algn="ctr">
                      <a:solidFill>
                        <a:schemeClr val="accent2">
                          <a:lumMod val="40000"/>
                          <a:lumOff val="60000"/>
                        </a:schemeClr>
                      </a:solidFill>
                      <a:prstDash val="dot"/>
                      <a:round/>
                      <a:headEnd type="none" w="med" len="med"/>
                      <a:tailEnd type="none" w="med" len="med"/>
                    </a:lnT>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itle 1"/>
          <p:cNvSpPr>
            <a:spLocks noGrp="1"/>
          </p:cNvSpPr>
          <p:nvPr>
            <p:ph type="title"/>
          </p:nvPr>
        </p:nvSpPr>
        <p:spPr/>
        <p:txBody>
          <a:bodyPr/>
          <a:lstStyle/>
          <a:p>
            <a:r>
              <a:rPr lang="en-US" smtClean="0"/>
              <a:t>PRE-REFORM FACTORS FACILITATED MASSACHUSETTS HEALTH REFORM IMPLEMENTATION </a:t>
            </a:r>
          </a:p>
        </p:txBody>
      </p:sp>
      <p:sp>
        <p:nvSpPr>
          <p:cNvPr id="108546" name="Content Placeholder 3"/>
          <p:cNvSpPr>
            <a:spLocks noGrp="1"/>
          </p:cNvSpPr>
          <p:nvPr>
            <p:ph idx="1"/>
          </p:nvPr>
        </p:nvSpPr>
        <p:spPr>
          <a:xfrm>
            <a:off x="457200" y="1871663"/>
            <a:ext cx="8229600" cy="3975100"/>
          </a:xfrm>
        </p:spPr>
        <p:txBody>
          <a:bodyPr/>
          <a:lstStyle/>
          <a:p>
            <a:r>
              <a:rPr lang="en-US" sz="1600" dirty="0" smtClean="0"/>
              <a:t>Low rate of </a:t>
            </a:r>
            <a:r>
              <a:rPr lang="en-US" sz="1600" dirty="0" err="1" smtClean="0"/>
              <a:t>uninsurance</a:t>
            </a:r>
            <a:r>
              <a:rPr lang="en-US" sz="1600" dirty="0" smtClean="0"/>
              <a:t> </a:t>
            </a:r>
          </a:p>
          <a:p>
            <a:pPr lvl="1"/>
            <a:r>
              <a:rPr lang="en-US" sz="1400" dirty="0" smtClean="0"/>
              <a:t>Primarily due to high rates of employer offer of health insurance, prior Medicaid eligibility expansions, and deep Medicaid penetration among those eligible</a:t>
            </a:r>
          </a:p>
          <a:p>
            <a:r>
              <a:rPr lang="en-US" sz="1600" dirty="0" smtClean="0"/>
              <a:t>Strong existing financing infrastructure</a:t>
            </a:r>
          </a:p>
          <a:p>
            <a:pPr lvl="1"/>
            <a:r>
              <a:rPr lang="en-US" sz="1400" dirty="0" smtClean="0"/>
              <a:t>Expansive Medicaid (“</a:t>
            </a:r>
            <a:r>
              <a:rPr lang="en-US" sz="1400" dirty="0" err="1" smtClean="0"/>
              <a:t>MassHealth</a:t>
            </a:r>
            <a:r>
              <a:rPr lang="en-US" sz="1400" dirty="0" smtClean="0"/>
              <a:t>”) 1115 waiver program upon which to implement eligibility determination and managed care plan contracting to support subsidized Commonwealth Care Plan</a:t>
            </a:r>
          </a:p>
          <a:p>
            <a:pPr lvl="1"/>
            <a:r>
              <a:rPr lang="en-US" sz="1400" dirty="0" smtClean="0"/>
              <a:t>Existing 1115 waiver funding able to be shifted from institution-based support to subsidize coverage for previously uninsured</a:t>
            </a:r>
          </a:p>
          <a:p>
            <a:r>
              <a:rPr lang="en-US" sz="1600" dirty="0" smtClean="0"/>
              <a:t>Many key insurance market reforms already in place</a:t>
            </a:r>
          </a:p>
          <a:p>
            <a:pPr lvl="1"/>
            <a:r>
              <a:rPr lang="en-US" sz="1400" dirty="0" smtClean="0"/>
              <a:t>Guaranteed issue in non-group market</a:t>
            </a:r>
          </a:p>
          <a:p>
            <a:pPr lvl="1"/>
            <a:r>
              <a:rPr lang="en-US" sz="1400" dirty="0" smtClean="0"/>
              <a:t>Modified community rating in small group market</a:t>
            </a:r>
          </a:p>
          <a:p>
            <a:r>
              <a:rPr lang="en-US" sz="1600" dirty="0" smtClean="0"/>
              <a:t>Well-developed network of outreach programs and training </a:t>
            </a:r>
          </a:p>
          <a:p>
            <a:pPr lvl="1"/>
            <a:r>
              <a:rPr lang="en-US" sz="1400" dirty="0" smtClean="0"/>
              <a:t>State- and Blue Cross Blue Shield of Massachusetts Foundation-funded mini-grants</a:t>
            </a:r>
          </a:p>
          <a:p>
            <a:r>
              <a:rPr lang="en-US" sz="1600" dirty="0" smtClean="0"/>
              <a:t>Ch. 58 intentionally focused on access to coverage; cost containment left for future reforms </a:t>
            </a:r>
          </a:p>
          <a:p>
            <a:pPr lvl="1"/>
            <a:r>
              <a:rPr lang="en-US" sz="1400" dirty="0" smtClean="0"/>
              <a:t>Most significant cost containment element of Ch. 58 legislation was creation of a Health Care Quality and Cost Council to develop statewide goals for cost and quality and make cost and quality information transparent to consumers</a:t>
            </a:r>
          </a:p>
        </p:txBody>
      </p:sp>
      <p:sp>
        <p:nvSpPr>
          <p:cNvPr id="3" name="Slide Number Placeholder 2"/>
          <p:cNvSpPr>
            <a:spLocks noGrp="1"/>
          </p:cNvSpPr>
          <p:nvPr>
            <p:ph type="sldNum" sz="quarter" idx="10"/>
          </p:nvPr>
        </p:nvSpPr>
        <p:spPr/>
        <p:txBody>
          <a:bodyPr/>
          <a:lstStyle/>
          <a:p>
            <a:pPr>
              <a:defRPr/>
            </a:pPr>
            <a:fld id="{A75B3FA5-814E-4B63-BD1A-62FDD5E3A5B5}" type="slidenum">
              <a:rPr lang="en-US"/>
              <a:pPr>
                <a:defRPr/>
              </a:pPr>
              <a:t>5</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itle 1"/>
          <p:cNvSpPr>
            <a:spLocks noGrp="1"/>
          </p:cNvSpPr>
          <p:nvPr>
            <p:ph type="title"/>
          </p:nvPr>
        </p:nvSpPr>
        <p:spPr/>
        <p:txBody>
          <a:bodyPr/>
          <a:lstStyle/>
          <a:p>
            <a:r>
              <a:rPr lang="en-US" dirty="0" smtClean="0"/>
              <a:t>WHAT HAS MASSACHUSETTS ACHIEVED RELATIVE TO ITS </a:t>
            </a:r>
            <a:br>
              <a:rPr lang="en-US" dirty="0" smtClean="0"/>
            </a:br>
            <a:r>
              <a:rPr lang="en-US" dirty="0" smtClean="0"/>
              <a:t>HEALTH COVERAGE GOALS?</a:t>
            </a:r>
          </a:p>
        </p:txBody>
      </p:sp>
      <p:sp>
        <p:nvSpPr>
          <p:cNvPr id="110594" name="Content Placeholder 2"/>
          <p:cNvSpPr>
            <a:spLocks noGrp="1"/>
          </p:cNvSpPr>
          <p:nvPr>
            <p:ph idx="1"/>
          </p:nvPr>
        </p:nvSpPr>
        <p:spPr/>
        <p:txBody>
          <a:bodyPr/>
          <a:lstStyle/>
          <a:p>
            <a:r>
              <a:rPr lang="en-US" dirty="0" smtClean="0"/>
              <a:t>439,000 more Massachusetts residents have gained health insurance coverage than had it before reform.</a:t>
            </a:r>
          </a:p>
          <a:p>
            <a:r>
              <a:rPr lang="en-US" dirty="0" smtClean="0"/>
              <a:t>Massachusetts now has the highest rate of health insurance coverage </a:t>
            </a:r>
            <a:br>
              <a:rPr lang="en-US" dirty="0" smtClean="0"/>
            </a:br>
            <a:r>
              <a:rPr lang="en-US" dirty="0" smtClean="0"/>
              <a:t>in the nation.</a:t>
            </a:r>
          </a:p>
          <a:p>
            <a:pPr lvl="1"/>
            <a:r>
              <a:rPr lang="en-US" dirty="0" smtClean="0"/>
              <a:t>96.9 percent of Massachusetts residents are insured.</a:t>
            </a:r>
          </a:p>
          <a:p>
            <a:pPr lvl="1"/>
            <a:r>
              <a:rPr lang="en-US" dirty="0" smtClean="0"/>
              <a:t>98.1 percent of Massachusetts children are insured.</a:t>
            </a:r>
          </a:p>
          <a:p>
            <a:r>
              <a:rPr lang="en-US" dirty="0" smtClean="0"/>
              <a:t>Since reform, insurance coverage has increased most significantly for </a:t>
            </a:r>
            <a:br>
              <a:rPr lang="en-US" dirty="0" smtClean="0"/>
            </a:br>
            <a:r>
              <a:rPr lang="en-US" dirty="0" smtClean="0"/>
              <a:t>non-elderly adults, particularly for low-income adults.</a:t>
            </a:r>
          </a:p>
          <a:p>
            <a:r>
              <a:rPr lang="en-US" dirty="0" smtClean="0"/>
              <a:t>The remaining uninsured are more likely to be young, single, male, </a:t>
            </a:r>
            <a:br>
              <a:rPr lang="en-US" dirty="0" smtClean="0"/>
            </a:br>
            <a:r>
              <a:rPr lang="en-US" dirty="0" smtClean="0"/>
              <a:t>non-elderly low-income adults, and/or of Hispanic ethnicity.</a:t>
            </a:r>
          </a:p>
        </p:txBody>
      </p:sp>
      <p:sp>
        <p:nvSpPr>
          <p:cNvPr id="8" name="Slide Number Placeholder 7"/>
          <p:cNvSpPr>
            <a:spLocks noGrp="1"/>
          </p:cNvSpPr>
          <p:nvPr>
            <p:ph type="sldNum" sz="quarter" idx="10"/>
          </p:nvPr>
        </p:nvSpPr>
        <p:spPr/>
        <p:txBody>
          <a:bodyPr/>
          <a:lstStyle/>
          <a:p>
            <a:pPr>
              <a:defRPr/>
            </a:pPr>
            <a:fld id="{8066E007-04BD-468E-AB1E-2EF18D10C98E}" type="slidenum">
              <a:rPr lang="en-US"/>
              <a:pPr>
                <a:defRPr/>
              </a:pPr>
              <a:t>6</a:t>
            </a:fld>
            <a:endParaRPr lang="en-US"/>
          </a:p>
        </p:txBody>
      </p:sp>
      <p:sp>
        <p:nvSpPr>
          <p:cNvPr id="5" name="TextBox 4"/>
          <p:cNvSpPr txBox="1"/>
          <p:nvPr/>
        </p:nvSpPr>
        <p:spPr>
          <a:xfrm>
            <a:off x="-676275" y="4829175"/>
            <a:ext cx="184731" cy="369332"/>
          </a:xfrm>
          <a:prstGeom prst="rect">
            <a:avLst/>
          </a:prstGeom>
          <a:noFill/>
        </p:spPr>
        <p:txBody>
          <a:bodyPr wrap="none" rtlCol="0">
            <a:spAutoFit/>
          </a:bodyPr>
          <a:lstStyle/>
          <a:p>
            <a:endParaRPr lang="en-US" b="1" dirty="0"/>
          </a:p>
        </p:txBody>
      </p:sp>
      <p:sp>
        <p:nvSpPr>
          <p:cNvPr id="7" name="TextBox 6"/>
          <p:cNvSpPr txBox="1">
            <a:spLocks noChangeArrowheads="1"/>
          </p:cNvSpPr>
          <p:nvPr/>
        </p:nvSpPr>
        <p:spPr bwMode="auto">
          <a:xfrm>
            <a:off x="455613" y="6038434"/>
            <a:ext cx="6811962" cy="338554"/>
          </a:xfrm>
          <a:prstGeom prst="rect">
            <a:avLst/>
          </a:prstGeom>
          <a:noFill/>
          <a:ln w="9525">
            <a:noFill/>
            <a:miter lim="800000"/>
            <a:headEnd/>
            <a:tailEnd/>
          </a:ln>
        </p:spPr>
        <p:txBody>
          <a:bodyPr wrap="square" lIns="0" rIns="0" anchor="b">
            <a:spAutoFit/>
          </a:bodyPr>
          <a:lstStyle/>
          <a:p>
            <a:r>
              <a:rPr lang="en-US" sz="600" dirty="0" smtClean="0"/>
              <a:t>SOURCE</a:t>
            </a:r>
            <a:r>
              <a:rPr lang="en-US" sz="600" dirty="0"/>
              <a:t>: </a:t>
            </a:r>
            <a:r>
              <a:rPr lang="en-US" sz="800" dirty="0" smtClean="0"/>
              <a:t>Massachusetts Division of Health Care Finance and Policy, </a:t>
            </a:r>
            <a:r>
              <a:rPr lang="en-US" sz="800" i="1" dirty="0" smtClean="0"/>
              <a:t>Key Indicators, </a:t>
            </a:r>
            <a:r>
              <a:rPr lang="en-US" sz="800" dirty="0" smtClean="0"/>
              <a:t>June 2011; Massachusetts Center for Health Information and Analysis, </a:t>
            </a:r>
            <a:r>
              <a:rPr lang="en-US" sz="800" i="1" dirty="0" smtClean="0"/>
              <a:t>Massachusetts Health Insurance Survey,</a:t>
            </a:r>
            <a:r>
              <a:rPr lang="en-US" sz="800" dirty="0" smtClean="0"/>
              <a:t> January 2013.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ChangeArrowheads="1"/>
          </p:cNvSpPr>
          <p:nvPr>
            <p:ph type="title"/>
          </p:nvPr>
        </p:nvSpPr>
        <p:spPr/>
        <p:txBody>
          <a:bodyPr/>
          <a:lstStyle/>
          <a:p>
            <a:pPr eaLnBrk="1" hangingPunct="1"/>
            <a:r>
              <a:rPr lang="en-US" dirty="0" smtClean="0"/>
              <a:t>439,000 MORE RESIDENTS HAVE COVERAGE </a:t>
            </a:r>
            <a:br>
              <a:rPr lang="en-US" dirty="0" smtClean="0"/>
            </a:br>
            <a:r>
              <a:rPr lang="en-US" dirty="0" smtClean="0"/>
              <a:t>THAN HAD IT BEFORE HEALTH REFORM</a:t>
            </a:r>
          </a:p>
        </p:txBody>
      </p:sp>
      <p:sp>
        <p:nvSpPr>
          <p:cNvPr id="18439" name="Text Box 11"/>
          <p:cNvSpPr txBox="1">
            <a:spLocks noChangeArrowheads="1"/>
          </p:cNvSpPr>
          <p:nvPr/>
        </p:nvSpPr>
        <p:spPr bwMode="auto">
          <a:xfrm>
            <a:off x="6627813" y="1819275"/>
            <a:ext cx="2057400" cy="4481513"/>
          </a:xfrm>
          <a:prstGeom prst="rect">
            <a:avLst/>
          </a:prstGeom>
          <a:noFill/>
          <a:ln w="3175">
            <a:solidFill>
              <a:schemeClr val="accent1">
                <a:lumMod val="60000"/>
                <a:lumOff val="40000"/>
              </a:schemeClr>
            </a:solidFill>
            <a:miter lim="800000"/>
            <a:headEnd/>
            <a:tailEnd/>
          </a:ln>
        </p:spPr>
        <p:txBody>
          <a:bodyPr/>
          <a:lstStyle/>
          <a:p>
            <a:pPr>
              <a:lnSpc>
                <a:spcPct val="105000"/>
              </a:lnSpc>
              <a:spcBef>
                <a:spcPct val="50000"/>
              </a:spcBef>
              <a:defRPr/>
            </a:pPr>
            <a:r>
              <a:rPr lang="en-US" sz="1600" dirty="0" smtClean="0">
                <a:ea typeface="ＭＳ Ｐゴシック" charset="-128"/>
              </a:rPr>
              <a:t>As of March 2011, most of the increased coverage since reform has been through public programs.  Increases in employer-sponsored insurance initially were much larger but have since declined as a result of the recession. These categories will change with implementation of the Affordable Care Act in 2014.</a:t>
            </a:r>
            <a:endParaRPr lang="en-US" sz="1600" dirty="0">
              <a:ea typeface="ＭＳ Ｐゴシック" charset="-128"/>
            </a:endParaRPr>
          </a:p>
        </p:txBody>
      </p:sp>
      <p:sp>
        <p:nvSpPr>
          <p:cNvPr id="15" name="Rectangle 14"/>
          <p:cNvSpPr/>
          <p:nvPr/>
        </p:nvSpPr>
        <p:spPr>
          <a:xfrm>
            <a:off x="6399213" y="1638300"/>
            <a:ext cx="228600" cy="119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648" name="Rectangle 8"/>
          <p:cNvSpPr>
            <a:spLocks noChangeArrowheads="1"/>
          </p:cNvSpPr>
          <p:nvPr/>
        </p:nvSpPr>
        <p:spPr bwMode="auto">
          <a:xfrm>
            <a:off x="455613" y="1789113"/>
            <a:ext cx="5953553" cy="246221"/>
          </a:xfrm>
          <a:prstGeom prst="rect">
            <a:avLst/>
          </a:prstGeom>
          <a:noFill/>
          <a:ln w="9525">
            <a:noFill/>
            <a:miter lim="800000"/>
            <a:headEnd/>
            <a:tailEnd/>
          </a:ln>
        </p:spPr>
        <p:txBody>
          <a:bodyPr wrap="none" lIns="0" rIns="0">
            <a:spAutoFit/>
          </a:bodyPr>
          <a:lstStyle/>
          <a:p>
            <a:r>
              <a:rPr lang="en-US" sz="1000" b="1" dirty="0" smtClean="0">
                <a:solidFill>
                  <a:srgbClr val="1C1C1C"/>
                </a:solidFill>
              </a:rPr>
              <a:t>INCREASE IN NUMBER OF INSURED MASSACHUSETTS RESIDENTS BETWEEN </a:t>
            </a:r>
            <a:r>
              <a:rPr lang="en-US" sz="1000" b="1" dirty="0">
                <a:solidFill>
                  <a:srgbClr val="1C1C1C"/>
                </a:solidFill>
              </a:rPr>
              <a:t>2006 AND </a:t>
            </a:r>
            <a:r>
              <a:rPr lang="en-US" sz="1000" b="1" dirty="0" smtClean="0">
                <a:solidFill>
                  <a:srgbClr val="1C1C1C"/>
                </a:solidFill>
              </a:rPr>
              <a:t>2011, </a:t>
            </a:r>
            <a:r>
              <a:rPr lang="en-US" sz="1000" b="1" dirty="0">
                <a:solidFill>
                  <a:srgbClr val="1C1C1C"/>
                </a:solidFill>
              </a:rPr>
              <a:t>BY COVERAGE TYPE</a:t>
            </a:r>
          </a:p>
        </p:txBody>
      </p:sp>
      <p:sp>
        <p:nvSpPr>
          <p:cNvPr id="16" name="TextBox 6"/>
          <p:cNvSpPr txBox="1">
            <a:spLocks noChangeArrowheads="1"/>
          </p:cNvSpPr>
          <p:nvPr/>
        </p:nvSpPr>
        <p:spPr bwMode="auto">
          <a:xfrm>
            <a:off x="455613" y="6038434"/>
            <a:ext cx="8345487" cy="338554"/>
          </a:xfrm>
          <a:prstGeom prst="rect">
            <a:avLst/>
          </a:prstGeom>
          <a:noFill/>
          <a:ln w="9525">
            <a:noFill/>
            <a:miter lim="800000"/>
            <a:headEnd/>
            <a:tailEnd/>
          </a:ln>
        </p:spPr>
        <p:txBody>
          <a:bodyPr lIns="0" rIns="0" anchor="b">
            <a:spAutoFit/>
          </a:bodyPr>
          <a:lstStyle/>
          <a:p>
            <a:r>
              <a:rPr lang="en-US" sz="600" dirty="0" smtClean="0"/>
              <a:t>NOTE: </a:t>
            </a:r>
            <a:r>
              <a:rPr lang="en-US" sz="800" dirty="0" smtClean="0"/>
              <a:t>Numbers may not add due to rounding.</a:t>
            </a:r>
          </a:p>
          <a:p>
            <a:r>
              <a:rPr lang="en-US" sz="600" dirty="0" smtClean="0"/>
              <a:t>SOURCES:</a:t>
            </a:r>
            <a:r>
              <a:rPr lang="en-US" sz="800" dirty="0" smtClean="0"/>
              <a:t> Massachusetts Division of Health Care Finance and Policy, </a:t>
            </a:r>
            <a:r>
              <a:rPr lang="en-US" sz="800" i="1" dirty="0" smtClean="0"/>
              <a:t>Key Indicators, </a:t>
            </a:r>
            <a:r>
              <a:rPr lang="en-US" sz="800" dirty="0" smtClean="0"/>
              <a:t>May 2011 and June 2011.</a:t>
            </a:r>
          </a:p>
        </p:txBody>
      </p:sp>
      <p:graphicFrame>
        <p:nvGraphicFramePr>
          <p:cNvPr id="23" name="Chart 12"/>
          <p:cNvGraphicFramePr>
            <a:graphicFrameLocks noChangeAspect="1"/>
          </p:cNvGraphicFramePr>
          <p:nvPr/>
        </p:nvGraphicFramePr>
        <p:xfrm>
          <a:off x="1209675" y="3307396"/>
          <a:ext cx="4585069" cy="2931799"/>
        </p:xfrm>
        <a:graphic>
          <a:graphicData uri="http://schemas.openxmlformats.org/drawingml/2006/chart">
            <c:chart xmlns:c="http://schemas.openxmlformats.org/drawingml/2006/chart" xmlns:r="http://schemas.openxmlformats.org/officeDocument/2006/relationships" r:id="rId3"/>
          </a:graphicData>
        </a:graphic>
      </p:graphicFrame>
      <p:sp>
        <p:nvSpPr>
          <p:cNvPr id="24" name="Rectangular Callout 23"/>
          <p:cNvSpPr/>
          <p:nvPr/>
        </p:nvSpPr>
        <p:spPr>
          <a:xfrm>
            <a:off x="3619501" y="2438399"/>
            <a:ext cx="1828800" cy="640080"/>
          </a:xfrm>
          <a:prstGeom prst="wedgeRectCallout">
            <a:avLst>
              <a:gd name="adj1" fmla="val -48035"/>
              <a:gd name="adj2" fmla="val 92916"/>
            </a:avLst>
          </a:prstGeom>
          <a:solidFill>
            <a:schemeClr val="bg1"/>
          </a:solidFill>
          <a:ln w="635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smtClean="0">
                <a:solidFill>
                  <a:schemeClr val="tx1"/>
                </a:solidFill>
              </a:rPr>
              <a:t>Private Group/Employer-</a:t>
            </a:r>
            <a:br>
              <a:rPr lang="en-US" sz="1200" b="1" dirty="0" smtClean="0">
                <a:solidFill>
                  <a:schemeClr val="tx1"/>
                </a:solidFill>
              </a:rPr>
            </a:br>
            <a:r>
              <a:rPr lang="en-US" sz="1200" b="1" dirty="0" smtClean="0">
                <a:solidFill>
                  <a:schemeClr val="tx1"/>
                </a:solidFill>
              </a:rPr>
              <a:t>Sponsored Insurance</a:t>
            </a:r>
          </a:p>
          <a:p>
            <a:pPr algn="ctr">
              <a:defRPr/>
            </a:pPr>
            <a:r>
              <a:rPr lang="en-US" sz="1200" b="1" dirty="0" smtClean="0">
                <a:solidFill>
                  <a:schemeClr val="tx1"/>
                </a:solidFill>
              </a:rPr>
              <a:t>11,000</a:t>
            </a:r>
            <a:endParaRPr lang="en-US" sz="1200" b="1" dirty="0">
              <a:solidFill>
                <a:schemeClr val="tx1"/>
              </a:solidFill>
            </a:endParaRPr>
          </a:p>
        </p:txBody>
      </p:sp>
      <p:sp>
        <p:nvSpPr>
          <p:cNvPr id="25" name="Rectangular Callout 24"/>
          <p:cNvSpPr/>
          <p:nvPr/>
        </p:nvSpPr>
        <p:spPr>
          <a:xfrm>
            <a:off x="5024265" y="4133618"/>
            <a:ext cx="1100137" cy="457200"/>
          </a:xfrm>
          <a:prstGeom prst="wedgeRectCallout">
            <a:avLst>
              <a:gd name="adj1" fmla="val -79259"/>
              <a:gd name="adj2" fmla="val 61070"/>
            </a:avLst>
          </a:prstGeom>
          <a:solidFill>
            <a:schemeClr val="bg1"/>
          </a:solidFill>
          <a:ln w="635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MassHealth</a:t>
            </a:r>
            <a:br>
              <a:rPr lang="en-US" sz="1200" b="1" dirty="0">
                <a:solidFill>
                  <a:schemeClr val="tx1"/>
                </a:solidFill>
              </a:rPr>
            </a:br>
            <a:r>
              <a:rPr lang="en-US" sz="1200" b="1" dirty="0" smtClean="0">
                <a:solidFill>
                  <a:schemeClr val="tx1"/>
                </a:solidFill>
              </a:rPr>
              <a:t>190,000</a:t>
            </a:r>
            <a:endParaRPr lang="en-US" sz="1200" b="1" dirty="0">
              <a:solidFill>
                <a:schemeClr val="tx1"/>
              </a:solidFill>
            </a:endParaRPr>
          </a:p>
        </p:txBody>
      </p:sp>
      <p:sp>
        <p:nvSpPr>
          <p:cNvPr id="26" name="Rectangle 22"/>
          <p:cNvSpPr>
            <a:spLocks noChangeArrowheads="1"/>
          </p:cNvSpPr>
          <p:nvPr/>
        </p:nvSpPr>
        <p:spPr bwMode="auto">
          <a:xfrm>
            <a:off x="4249012" y="4520883"/>
            <a:ext cx="314189" cy="307777"/>
          </a:xfrm>
          <a:prstGeom prst="rect">
            <a:avLst/>
          </a:prstGeom>
          <a:noFill/>
          <a:ln w="9525">
            <a:noFill/>
            <a:miter lim="800000"/>
            <a:headEnd/>
            <a:tailEnd/>
          </a:ln>
        </p:spPr>
        <p:txBody>
          <a:bodyPr wrap="none" lIns="0" rIns="0">
            <a:spAutoFit/>
          </a:bodyPr>
          <a:lstStyle/>
          <a:p>
            <a:pPr algn="ctr"/>
            <a:r>
              <a:rPr lang="en-US" sz="1400" b="1" dirty="0" smtClean="0">
                <a:solidFill>
                  <a:schemeClr val="bg1"/>
                </a:solidFill>
              </a:rPr>
              <a:t>43%</a:t>
            </a:r>
            <a:endParaRPr lang="en-US" sz="1400" dirty="0">
              <a:solidFill>
                <a:schemeClr val="bg1"/>
              </a:solidFill>
            </a:endParaRPr>
          </a:p>
        </p:txBody>
      </p:sp>
      <p:sp>
        <p:nvSpPr>
          <p:cNvPr id="28" name="Rectangular Callout 27"/>
          <p:cNvSpPr/>
          <p:nvPr/>
        </p:nvSpPr>
        <p:spPr>
          <a:xfrm>
            <a:off x="1476375" y="2782888"/>
            <a:ext cx="1644650" cy="457200"/>
          </a:xfrm>
          <a:prstGeom prst="wedgeRectCallout">
            <a:avLst>
              <a:gd name="adj1" fmla="val 48491"/>
              <a:gd name="adj2" fmla="val 103139"/>
            </a:avLst>
          </a:prstGeom>
          <a:solidFill>
            <a:schemeClr val="bg1"/>
          </a:solidFill>
          <a:ln w="635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smtClean="0">
                <a:solidFill>
                  <a:schemeClr val="tx1"/>
                </a:solidFill>
              </a:rPr>
              <a:t>Medical Security Plan</a:t>
            </a:r>
            <a:endParaRPr lang="en-US" sz="1200" b="1" dirty="0">
              <a:solidFill>
                <a:schemeClr val="tx1"/>
              </a:solidFill>
            </a:endParaRPr>
          </a:p>
          <a:p>
            <a:pPr algn="ctr">
              <a:defRPr/>
            </a:pPr>
            <a:r>
              <a:rPr lang="en-US" sz="1200" b="1" dirty="0" smtClean="0">
                <a:solidFill>
                  <a:schemeClr val="tx1"/>
                </a:solidFill>
              </a:rPr>
              <a:t>32,000</a:t>
            </a:r>
            <a:endParaRPr lang="en-US" sz="1200" b="1" dirty="0">
              <a:solidFill>
                <a:schemeClr val="tx1"/>
              </a:solidFill>
            </a:endParaRPr>
          </a:p>
        </p:txBody>
      </p:sp>
      <p:sp>
        <p:nvSpPr>
          <p:cNvPr id="29" name="Rectangular Callout 28"/>
          <p:cNvSpPr/>
          <p:nvPr/>
        </p:nvSpPr>
        <p:spPr>
          <a:xfrm>
            <a:off x="809625" y="3306763"/>
            <a:ext cx="1427163" cy="457200"/>
          </a:xfrm>
          <a:prstGeom prst="wedgeRectCallout">
            <a:avLst>
              <a:gd name="adj1" fmla="val 73926"/>
              <a:gd name="adj2" fmla="val 52493"/>
            </a:avLst>
          </a:prstGeom>
          <a:solidFill>
            <a:schemeClr val="bg1"/>
          </a:solidFill>
          <a:ln w="635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Individual Purchase</a:t>
            </a:r>
          </a:p>
          <a:p>
            <a:pPr algn="ctr">
              <a:defRPr/>
            </a:pPr>
            <a:r>
              <a:rPr lang="en-US" sz="1200" b="1" dirty="0" smtClean="0">
                <a:solidFill>
                  <a:schemeClr val="tx1"/>
                </a:solidFill>
              </a:rPr>
              <a:t>33,000</a:t>
            </a:r>
            <a:endParaRPr lang="en-US" sz="1200" b="1" dirty="0">
              <a:solidFill>
                <a:schemeClr val="tx1"/>
              </a:solidFill>
            </a:endParaRPr>
          </a:p>
        </p:txBody>
      </p:sp>
      <p:sp>
        <p:nvSpPr>
          <p:cNvPr id="30" name="Rectangle 29"/>
          <p:cNvSpPr>
            <a:spLocks noChangeArrowheads="1"/>
          </p:cNvSpPr>
          <p:nvPr/>
        </p:nvSpPr>
        <p:spPr bwMode="auto">
          <a:xfrm>
            <a:off x="3095341" y="3513138"/>
            <a:ext cx="222818" cy="307777"/>
          </a:xfrm>
          <a:prstGeom prst="rect">
            <a:avLst/>
          </a:prstGeom>
          <a:noFill/>
          <a:ln w="9525">
            <a:noFill/>
            <a:miter lim="800000"/>
            <a:headEnd/>
            <a:tailEnd/>
          </a:ln>
        </p:spPr>
        <p:txBody>
          <a:bodyPr wrap="none" lIns="0" rIns="0">
            <a:spAutoFit/>
          </a:bodyPr>
          <a:lstStyle/>
          <a:p>
            <a:pPr algn="ctr">
              <a:defRPr/>
            </a:pPr>
            <a:r>
              <a:rPr lang="en-US" sz="1400" b="1" dirty="0" smtClean="0">
                <a:solidFill>
                  <a:schemeClr val="tx2">
                    <a:lumMod val="50000"/>
                  </a:schemeClr>
                </a:solidFill>
              </a:rPr>
              <a:t>7%</a:t>
            </a:r>
            <a:endParaRPr lang="en-US" sz="1400" dirty="0">
              <a:solidFill>
                <a:schemeClr val="tx2">
                  <a:lumMod val="50000"/>
                </a:schemeClr>
              </a:solidFill>
            </a:endParaRPr>
          </a:p>
        </p:txBody>
      </p:sp>
      <p:sp>
        <p:nvSpPr>
          <p:cNvPr id="31" name="Rectangle 22"/>
          <p:cNvSpPr>
            <a:spLocks noChangeArrowheads="1"/>
          </p:cNvSpPr>
          <p:nvPr/>
        </p:nvSpPr>
        <p:spPr bwMode="auto">
          <a:xfrm>
            <a:off x="2646872" y="3732213"/>
            <a:ext cx="222818" cy="307777"/>
          </a:xfrm>
          <a:prstGeom prst="rect">
            <a:avLst/>
          </a:prstGeom>
          <a:noFill/>
          <a:ln w="9525">
            <a:noFill/>
            <a:miter lim="800000"/>
            <a:headEnd/>
            <a:tailEnd/>
          </a:ln>
        </p:spPr>
        <p:txBody>
          <a:bodyPr wrap="none" lIns="0" rIns="0">
            <a:spAutoFit/>
          </a:bodyPr>
          <a:lstStyle/>
          <a:p>
            <a:pPr algn="ctr"/>
            <a:r>
              <a:rPr lang="en-US" sz="1400" b="1" dirty="0" smtClean="0">
                <a:solidFill>
                  <a:schemeClr val="tx2">
                    <a:lumMod val="50000"/>
                  </a:schemeClr>
                </a:solidFill>
              </a:rPr>
              <a:t>7%</a:t>
            </a:r>
            <a:endParaRPr lang="en-US" sz="1400" b="1" dirty="0">
              <a:solidFill>
                <a:schemeClr val="tx2">
                  <a:lumMod val="50000"/>
                </a:schemeClr>
              </a:solidFill>
            </a:endParaRPr>
          </a:p>
        </p:txBody>
      </p:sp>
      <p:sp>
        <p:nvSpPr>
          <p:cNvPr id="32" name="Rectangle 31"/>
          <p:cNvSpPr>
            <a:spLocks noChangeArrowheads="1"/>
          </p:cNvSpPr>
          <p:nvPr/>
        </p:nvSpPr>
        <p:spPr bwMode="auto">
          <a:xfrm>
            <a:off x="3435221" y="3265488"/>
            <a:ext cx="190758" cy="276999"/>
          </a:xfrm>
          <a:prstGeom prst="rect">
            <a:avLst/>
          </a:prstGeom>
          <a:noFill/>
          <a:ln w="9525">
            <a:noFill/>
            <a:miter lim="800000"/>
            <a:headEnd/>
            <a:tailEnd/>
          </a:ln>
        </p:spPr>
        <p:txBody>
          <a:bodyPr wrap="none" lIns="0" rIns="0">
            <a:spAutoFit/>
          </a:bodyPr>
          <a:lstStyle/>
          <a:p>
            <a:pPr algn="ctr">
              <a:defRPr/>
            </a:pPr>
            <a:r>
              <a:rPr lang="en-US" sz="1200" b="1" dirty="0" smtClean="0">
                <a:solidFill>
                  <a:schemeClr val="tx2">
                    <a:lumMod val="50000"/>
                  </a:schemeClr>
                </a:solidFill>
              </a:rPr>
              <a:t>2%</a:t>
            </a:r>
            <a:endParaRPr lang="en-US" sz="1200" dirty="0">
              <a:solidFill>
                <a:schemeClr val="tx2">
                  <a:lumMod val="50000"/>
                </a:schemeClr>
              </a:solidFill>
            </a:endParaRPr>
          </a:p>
        </p:txBody>
      </p:sp>
      <p:sp>
        <p:nvSpPr>
          <p:cNvPr id="33" name="Rectangular Callout 32"/>
          <p:cNvSpPr/>
          <p:nvPr/>
        </p:nvSpPr>
        <p:spPr>
          <a:xfrm>
            <a:off x="514350" y="5247062"/>
            <a:ext cx="1343544" cy="640080"/>
          </a:xfrm>
          <a:prstGeom prst="wedgeRectCallout">
            <a:avLst>
              <a:gd name="adj1" fmla="val 79494"/>
              <a:gd name="adj2" fmla="val -58888"/>
            </a:avLst>
          </a:prstGeom>
          <a:solidFill>
            <a:schemeClr val="bg1"/>
          </a:solidFill>
          <a:ln w="635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smtClean="0">
                <a:solidFill>
                  <a:schemeClr val="tx1"/>
                </a:solidFill>
              </a:rPr>
              <a:t>Commonwealth</a:t>
            </a:r>
            <a:br>
              <a:rPr lang="en-US" sz="1200" b="1" dirty="0" smtClean="0">
                <a:solidFill>
                  <a:schemeClr val="tx1"/>
                </a:solidFill>
              </a:rPr>
            </a:br>
            <a:r>
              <a:rPr lang="en-US" sz="1200" b="1" dirty="0" smtClean="0">
                <a:solidFill>
                  <a:schemeClr val="tx1"/>
                </a:solidFill>
              </a:rPr>
              <a:t>Care/Bridge</a:t>
            </a:r>
            <a:endParaRPr lang="en-US" sz="1200" b="1" dirty="0">
              <a:solidFill>
                <a:schemeClr val="tx1"/>
              </a:solidFill>
            </a:endParaRPr>
          </a:p>
          <a:p>
            <a:pPr algn="ctr">
              <a:defRPr/>
            </a:pPr>
            <a:r>
              <a:rPr lang="en-US" sz="1200" b="1" dirty="0" smtClean="0">
                <a:solidFill>
                  <a:schemeClr val="tx1"/>
                </a:solidFill>
              </a:rPr>
              <a:t>175,000</a:t>
            </a:r>
            <a:endParaRPr lang="en-US" sz="1200" b="1" dirty="0">
              <a:solidFill>
                <a:schemeClr val="tx1"/>
              </a:solidFill>
            </a:endParaRPr>
          </a:p>
        </p:txBody>
      </p:sp>
      <p:sp>
        <p:nvSpPr>
          <p:cNvPr id="41" name="Rectangle 40"/>
          <p:cNvSpPr>
            <a:spLocks noChangeArrowheads="1"/>
          </p:cNvSpPr>
          <p:nvPr/>
        </p:nvSpPr>
        <p:spPr bwMode="auto">
          <a:xfrm>
            <a:off x="2362470" y="4981027"/>
            <a:ext cx="314189" cy="307777"/>
          </a:xfrm>
          <a:prstGeom prst="rect">
            <a:avLst/>
          </a:prstGeom>
          <a:noFill/>
          <a:ln w="9525">
            <a:noFill/>
            <a:miter lim="800000"/>
            <a:headEnd/>
            <a:tailEnd/>
          </a:ln>
        </p:spPr>
        <p:txBody>
          <a:bodyPr wrap="none" lIns="0" rIns="0">
            <a:spAutoFit/>
          </a:bodyPr>
          <a:lstStyle/>
          <a:p>
            <a:pPr algn="ctr">
              <a:defRPr/>
            </a:pPr>
            <a:r>
              <a:rPr lang="en-US" sz="1400" b="1" dirty="0" smtClean="0">
                <a:solidFill>
                  <a:schemeClr val="bg1"/>
                </a:solidFill>
              </a:rPr>
              <a:t>40%</a:t>
            </a:r>
            <a:endParaRPr lang="en-US" sz="1400" dirty="0">
              <a:solidFill>
                <a:schemeClr val="bg1"/>
              </a:solidFill>
            </a:endParaRPr>
          </a:p>
        </p:txBody>
      </p:sp>
      <p:sp>
        <p:nvSpPr>
          <p:cNvPr id="2" name="Slide Number Placeholder 1"/>
          <p:cNvSpPr>
            <a:spLocks noGrp="1"/>
          </p:cNvSpPr>
          <p:nvPr>
            <p:ph type="sldNum" sz="quarter" idx="10"/>
          </p:nvPr>
        </p:nvSpPr>
        <p:spPr/>
        <p:txBody>
          <a:bodyPr/>
          <a:lstStyle/>
          <a:p>
            <a:pPr>
              <a:defRPr/>
            </a:pPr>
            <a:fld id="{E61E1F5C-7D86-4D4B-9582-B786B9D8C97F}"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2"/>
          <p:cNvGraphicFramePr>
            <a:graphicFrameLocks noChangeAspect="1"/>
          </p:cNvGraphicFramePr>
          <p:nvPr>
            <p:extLst>
              <p:ext uri="{D42A27DB-BD31-4B8C-83A1-F6EECF244321}">
                <p14:modId xmlns:p14="http://schemas.microsoft.com/office/powerpoint/2010/main" val="4117964807"/>
              </p:ext>
            </p:extLst>
          </p:nvPr>
        </p:nvGraphicFramePr>
        <p:xfrm>
          <a:off x="1209675" y="3307396"/>
          <a:ext cx="4585069" cy="2931799"/>
        </p:xfrm>
        <a:graphic>
          <a:graphicData uri="http://schemas.openxmlformats.org/drawingml/2006/chart">
            <c:chart xmlns:c="http://schemas.openxmlformats.org/drawingml/2006/chart" xmlns:r="http://schemas.openxmlformats.org/officeDocument/2006/relationships" r:id="rId3"/>
          </a:graphicData>
        </a:graphic>
      </p:graphicFrame>
      <p:sp>
        <p:nvSpPr>
          <p:cNvPr id="114689" name="Rectangle 2"/>
          <p:cNvSpPr>
            <a:spLocks noGrp="1" noChangeArrowheads="1"/>
          </p:cNvSpPr>
          <p:nvPr>
            <p:ph type="title"/>
          </p:nvPr>
        </p:nvSpPr>
        <p:spPr/>
        <p:txBody>
          <a:bodyPr/>
          <a:lstStyle/>
          <a:p>
            <a:r>
              <a:rPr lang="en-US" dirty="0" smtClean="0"/>
              <a:t>EMPLOYER-SPONSORED INSURANCE REMAINS </a:t>
            </a:r>
            <a:br>
              <a:rPr lang="en-US" dirty="0" smtClean="0"/>
            </a:br>
            <a:r>
              <a:rPr lang="en-US" dirty="0" smtClean="0"/>
              <a:t>THE DOMINANT SOURCE OF COVERAGE</a:t>
            </a:r>
          </a:p>
        </p:txBody>
      </p:sp>
      <p:sp>
        <p:nvSpPr>
          <p:cNvPr id="18434" name="Slide Number Placeholder 4"/>
          <p:cNvSpPr>
            <a:spLocks noGrp="1"/>
          </p:cNvSpPr>
          <p:nvPr>
            <p:ph type="sldNum" sz="quarter" idx="10"/>
          </p:nvPr>
        </p:nvSpPr>
        <p:spPr>
          <a:xfrm>
            <a:off x="8747125" y="6561138"/>
            <a:ext cx="396875" cy="296862"/>
          </a:xfrm>
        </p:spPr>
        <p:txBody>
          <a:bodyPr/>
          <a:lstStyle/>
          <a:p>
            <a:pPr>
              <a:defRPr/>
            </a:pPr>
            <a:fld id="{236C99B8-C6B7-48FD-B563-18131F473A27}" type="slidenum">
              <a:rPr lang="en-US"/>
              <a:pPr>
                <a:defRPr/>
              </a:pPr>
              <a:t>8</a:t>
            </a:fld>
            <a:endParaRPr lang="en-US"/>
          </a:p>
        </p:txBody>
      </p:sp>
      <p:sp>
        <p:nvSpPr>
          <p:cNvPr id="18439" name="Text Box 11"/>
          <p:cNvSpPr txBox="1">
            <a:spLocks noChangeArrowheads="1"/>
          </p:cNvSpPr>
          <p:nvPr/>
        </p:nvSpPr>
        <p:spPr bwMode="auto">
          <a:xfrm>
            <a:off x="6627813" y="1819275"/>
            <a:ext cx="2057400" cy="4481513"/>
          </a:xfrm>
          <a:prstGeom prst="rect">
            <a:avLst/>
          </a:prstGeom>
          <a:noFill/>
          <a:ln w="3175">
            <a:solidFill>
              <a:schemeClr val="accent1">
                <a:lumMod val="60000"/>
                <a:lumOff val="40000"/>
              </a:schemeClr>
            </a:solidFill>
            <a:miter lim="800000"/>
            <a:headEnd/>
            <a:tailEnd/>
          </a:ln>
        </p:spPr>
        <p:txBody>
          <a:bodyPr/>
          <a:lstStyle>
            <a:defPPr>
              <a:defRPr lang="en-US"/>
            </a:defPPr>
            <a:lvl1pPr>
              <a:lnSpc>
                <a:spcPct val="105000"/>
              </a:lnSpc>
              <a:spcBef>
                <a:spcPct val="50000"/>
              </a:spcBef>
              <a:defRPr sz="1600">
                <a:ea typeface="ＭＳ Ｐゴシック" charset="-128"/>
              </a:defRPr>
            </a:lvl1pPr>
          </a:lstStyle>
          <a:p>
            <a:r>
              <a:rPr lang="en-US" dirty="0"/>
              <a:t>Private group and employer-sponsored coverage continues to be the most common type of coverage </a:t>
            </a:r>
            <a:r>
              <a:rPr lang="en-US" dirty="0"/>
              <a:t/>
            </a:r>
            <a:br>
              <a:rPr lang="en-US" dirty="0"/>
            </a:br>
            <a:r>
              <a:rPr lang="en-US" dirty="0"/>
              <a:t>(79 percent) </a:t>
            </a:r>
            <a:r>
              <a:rPr lang="en-US" dirty="0"/>
              <a:t>for Massachusetts residents under health reform</a:t>
            </a:r>
            <a:r>
              <a:rPr lang="en-US" dirty="0"/>
              <a:t>. These categories will change with implementation of the Affordable Care Act in 2014.</a:t>
            </a:r>
            <a:endParaRPr lang="en-US" dirty="0"/>
          </a:p>
        </p:txBody>
      </p:sp>
      <p:sp>
        <p:nvSpPr>
          <p:cNvPr id="114692" name="TextBox 6"/>
          <p:cNvSpPr txBox="1">
            <a:spLocks noChangeArrowheads="1"/>
          </p:cNvSpPr>
          <p:nvPr/>
        </p:nvSpPr>
        <p:spPr bwMode="auto">
          <a:xfrm>
            <a:off x="455613" y="6161544"/>
            <a:ext cx="6035675" cy="215444"/>
          </a:xfrm>
          <a:prstGeom prst="rect">
            <a:avLst/>
          </a:prstGeom>
          <a:noFill/>
          <a:ln w="9525">
            <a:noFill/>
            <a:miter lim="800000"/>
            <a:headEnd/>
            <a:tailEnd/>
          </a:ln>
        </p:spPr>
        <p:txBody>
          <a:bodyPr lIns="0" rIns="0" anchor="b">
            <a:spAutoFit/>
          </a:bodyPr>
          <a:lstStyle/>
          <a:p>
            <a:pPr>
              <a:spcBef>
                <a:spcPts val="600"/>
              </a:spcBef>
            </a:pPr>
            <a:r>
              <a:rPr lang="en-US" sz="600" dirty="0" smtClean="0"/>
              <a:t>SOURCE</a:t>
            </a:r>
            <a:r>
              <a:rPr lang="en-US" sz="600" dirty="0"/>
              <a:t>: </a:t>
            </a:r>
            <a:r>
              <a:rPr lang="en-US" sz="800" dirty="0"/>
              <a:t>Massachusetts Division of Health Care Finance and Policy, </a:t>
            </a:r>
            <a:r>
              <a:rPr lang="en-US" sz="800" i="1" dirty="0"/>
              <a:t>Key Indicators, </a:t>
            </a:r>
            <a:r>
              <a:rPr lang="en-US" sz="800" dirty="0" smtClean="0"/>
              <a:t>June 2011.</a:t>
            </a:r>
            <a:endParaRPr lang="en-US" sz="800" dirty="0"/>
          </a:p>
        </p:txBody>
      </p:sp>
      <p:sp>
        <p:nvSpPr>
          <p:cNvPr id="24" name="Rectangular Callout 23"/>
          <p:cNvSpPr/>
          <p:nvPr/>
        </p:nvSpPr>
        <p:spPr>
          <a:xfrm>
            <a:off x="995363" y="3568700"/>
            <a:ext cx="1100137" cy="449263"/>
          </a:xfrm>
          <a:prstGeom prst="wedgeRectCallout">
            <a:avLst>
              <a:gd name="adj1" fmla="val 78536"/>
              <a:gd name="adj2" fmla="val 39251"/>
            </a:avLst>
          </a:prstGeom>
          <a:solidFill>
            <a:schemeClr val="bg1"/>
          </a:solidFill>
          <a:ln w="635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MassHealth</a:t>
            </a:r>
            <a:br>
              <a:rPr lang="en-US" sz="1200" b="1" dirty="0">
                <a:solidFill>
                  <a:schemeClr val="tx1"/>
                </a:solidFill>
              </a:rPr>
            </a:br>
            <a:r>
              <a:rPr lang="en-US" sz="1200" b="1" dirty="0" smtClean="0">
                <a:solidFill>
                  <a:schemeClr val="tx1"/>
                </a:solidFill>
              </a:rPr>
              <a:t>895,000</a:t>
            </a:r>
            <a:endParaRPr lang="en-US" sz="1200" b="1" dirty="0">
              <a:solidFill>
                <a:schemeClr val="tx1"/>
              </a:solidFill>
            </a:endParaRPr>
          </a:p>
        </p:txBody>
      </p:sp>
      <p:sp>
        <p:nvSpPr>
          <p:cNvPr id="15" name="Rectangle 14"/>
          <p:cNvSpPr/>
          <p:nvPr/>
        </p:nvSpPr>
        <p:spPr>
          <a:xfrm>
            <a:off x="6399213" y="1639888"/>
            <a:ext cx="228600" cy="119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4697" name="Rectangle 8"/>
          <p:cNvSpPr>
            <a:spLocks noChangeArrowheads="1"/>
          </p:cNvSpPr>
          <p:nvPr/>
        </p:nvSpPr>
        <p:spPr bwMode="auto">
          <a:xfrm>
            <a:off x="455613" y="1790700"/>
            <a:ext cx="2614612" cy="246063"/>
          </a:xfrm>
          <a:prstGeom prst="rect">
            <a:avLst/>
          </a:prstGeom>
          <a:noFill/>
          <a:ln w="9525">
            <a:noFill/>
            <a:miter lim="800000"/>
            <a:headEnd/>
            <a:tailEnd/>
          </a:ln>
        </p:spPr>
        <p:txBody>
          <a:bodyPr wrap="none" lIns="0" rIns="0">
            <a:spAutoFit/>
          </a:bodyPr>
          <a:lstStyle/>
          <a:p>
            <a:r>
              <a:rPr lang="en-US" sz="1000" b="1" dirty="0"/>
              <a:t>INSURED POPULATION </a:t>
            </a:r>
            <a:r>
              <a:rPr lang="en-US" sz="1000" b="1" dirty="0" smtClean="0"/>
              <a:t>2011, </a:t>
            </a:r>
            <a:r>
              <a:rPr lang="en-US" sz="1000" b="1" dirty="0"/>
              <a:t>BY COVERAGE TYPE</a:t>
            </a:r>
          </a:p>
        </p:txBody>
      </p:sp>
      <p:sp>
        <p:nvSpPr>
          <p:cNvPr id="114698" name="Rectangle 22"/>
          <p:cNvSpPr>
            <a:spLocks noChangeArrowheads="1"/>
          </p:cNvSpPr>
          <p:nvPr/>
        </p:nvSpPr>
        <p:spPr bwMode="auto">
          <a:xfrm>
            <a:off x="4278313" y="4684713"/>
            <a:ext cx="312737" cy="307975"/>
          </a:xfrm>
          <a:prstGeom prst="rect">
            <a:avLst/>
          </a:prstGeom>
          <a:noFill/>
          <a:ln w="9525">
            <a:noFill/>
            <a:miter lim="800000"/>
            <a:headEnd/>
            <a:tailEnd/>
          </a:ln>
        </p:spPr>
        <p:txBody>
          <a:bodyPr wrap="none" lIns="0" rIns="0">
            <a:spAutoFit/>
          </a:bodyPr>
          <a:lstStyle/>
          <a:p>
            <a:pPr algn="ctr"/>
            <a:r>
              <a:rPr lang="en-US" sz="1400" b="1" dirty="0">
                <a:solidFill>
                  <a:schemeClr val="bg1"/>
                </a:solidFill>
              </a:rPr>
              <a:t>79%</a:t>
            </a:r>
            <a:endParaRPr lang="en-US" sz="1400" dirty="0">
              <a:solidFill>
                <a:schemeClr val="bg1"/>
              </a:solidFill>
            </a:endParaRPr>
          </a:p>
        </p:txBody>
      </p:sp>
      <p:sp>
        <p:nvSpPr>
          <p:cNvPr id="23" name="Rectangle 22"/>
          <p:cNvSpPr>
            <a:spLocks noChangeArrowheads="1"/>
          </p:cNvSpPr>
          <p:nvPr/>
        </p:nvSpPr>
        <p:spPr bwMode="auto">
          <a:xfrm>
            <a:off x="3157538" y="3236913"/>
            <a:ext cx="192087" cy="277812"/>
          </a:xfrm>
          <a:prstGeom prst="rect">
            <a:avLst/>
          </a:prstGeom>
          <a:noFill/>
          <a:ln w="9525">
            <a:noFill/>
            <a:miter lim="800000"/>
            <a:headEnd/>
            <a:tailEnd/>
          </a:ln>
        </p:spPr>
        <p:txBody>
          <a:bodyPr wrap="none" lIns="0" rIns="0">
            <a:spAutoFit/>
          </a:bodyPr>
          <a:lstStyle/>
          <a:p>
            <a:pPr algn="ctr">
              <a:defRPr/>
            </a:pPr>
            <a:r>
              <a:rPr lang="en-US" sz="1200" b="1" dirty="0" smtClean="0">
                <a:solidFill>
                  <a:schemeClr val="tx2">
                    <a:lumMod val="50000"/>
                  </a:schemeClr>
                </a:solidFill>
              </a:rPr>
              <a:t>1%</a:t>
            </a:r>
            <a:endParaRPr lang="en-US" sz="1200" dirty="0">
              <a:solidFill>
                <a:schemeClr val="tx2">
                  <a:lumMod val="50000"/>
                </a:schemeClr>
              </a:solidFill>
            </a:endParaRPr>
          </a:p>
        </p:txBody>
      </p:sp>
      <p:sp>
        <p:nvSpPr>
          <p:cNvPr id="114703" name="Rectangle 22"/>
          <p:cNvSpPr>
            <a:spLocks noChangeArrowheads="1"/>
          </p:cNvSpPr>
          <p:nvPr/>
        </p:nvSpPr>
        <p:spPr bwMode="auto">
          <a:xfrm>
            <a:off x="2535238" y="3875088"/>
            <a:ext cx="312737" cy="307975"/>
          </a:xfrm>
          <a:prstGeom prst="rect">
            <a:avLst/>
          </a:prstGeom>
          <a:noFill/>
          <a:ln w="9525">
            <a:noFill/>
            <a:miter lim="800000"/>
            <a:headEnd/>
            <a:tailEnd/>
          </a:ln>
        </p:spPr>
        <p:txBody>
          <a:bodyPr wrap="none" lIns="0" rIns="0">
            <a:spAutoFit/>
          </a:bodyPr>
          <a:lstStyle/>
          <a:p>
            <a:pPr algn="ctr"/>
            <a:r>
              <a:rPr lang="en-US" sz="1400" b="1" dirty="0">
                <a:solidFill>
                  <a:schemeClr val="bg1"/>
                </a:solidFill>
              </a:rPr>
              <a:t>16%</a:t>
            </a:r>
            <a:endParaRPr lang="en-US" sz="1400" dirty="0">
              <a:solidFill>
                <a:schemeClr val="bg1"/>
              </a:solidFill>
            </a:endParaRPr>
          </a:p>
        </p:txBody>
      </p:sp>
      <p:sp>
        <p:nvSpPr>
          <p:cNvPr id="19" name="Rectangle 18"/>
          <p:cNvSpPr>
            <a:spLocks noChangeArrowheads="1"/>
          </p:cNvSpPr>
          <p:nvPr/>
        </p:nvSpPr>
        <p:spPr bwMode="auto">
          <a:xfrm>
            <a:off x="3092321" y="3465513"/>
            <a:ext cx="190758" cy="276999"/>
          </a:xfrm>
          <a:prstGeom prst="rect">
            <a:avLst/>
          </a:prstGeom>
          <a:noFill/>
          <a:ln w="9525">
            <a:noFill/>
            <a:miter lim="800000"/>
            <a:headEnd/>
            <a:tailEnd/>
          </a:ln>
        </p:spPr>
        <p:txBody>
          <a:bodyPr wrap="none" lIns="0" rIns="0">
            <a:spAutoFit/>
          </a:bodyPr>
          <a:lstStyle/>
          <a:p>
            <a:pPr algn="ctr">
              <a:defRPr/>
            </a:pPr>
            <a:r>
              <a:rPr lang="en-US" sz="1200" b="1" dirty="0" smtClean="0"/>
              <a:t>3%</a:t>
            </a:r>
            <a:endParaRPr lang="en-US" sz="1200" dirty="0"/>
          </a:p>
        </p:txBody>
      </p:sp>
      <p:sp>
        <p:nvSpPr>
          <p:cNvPr id="28" name="Rectangular Callout 27"/>
          <p:cNvSpPr/>
          <p:nvPr/>
        </p:nvSpPr>
        <p:spPr>
          <a:xfrm>
            <a:off x="3409950" y="2259013"/>
            <a:ext cx="1644650" cy="457200"/>
          </a:xfrm>
          <a:prstGeom prst="wedgeRectCallout">
            <a:avLst>
              <a:gd name="adj1" fmla="val -46490"/>
              <a:gd name="adj2" fmla="val 169807"/>
            </a:avLst>
          </a:prstGeom>
          <a:solidFill>
            <a:schemeClr val="bg1"/>
          </a:solidFill>
          <a:ln w="635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smtClean="0">
                <a:solidFill>
                  <a:schemeClr val="tx1"/>
                </a:solidFill>
              </a:rPr>
              <a:t>Medical Security Plan</a:t>
            </a:r>
            <a:endParaRPr lang="en-US" sz="1200" b="1" dirty="0">
              <a:solidFill>
                <a:schemeClr val="tx1"/>
              </a:solidFill>
            </a:endParaRPr>
          </a:p>
          <a:p>
            <a:pPr algn="ctr">
              <a:defRPr/>
            </a:pPr>
            <a:r>
              <a:rPr lang="en-US" sz="1200" b="1" dirty="0" smtClean="0">
                <a:solidFill>
                  <a:schemeClr val="tx1"/>
                </a:solidFill>
              </a:rPr>
              <a:t>36,000</a:t>
            </a:r>
            <a:endParaRPr lang="en-US" sz="1200" b="1" dirty="0">
              <a:solidFill>
                <a:schemeClr val="tx1"/>
              </a:solidFill>
            </a:endParaRPr>
          </a:p>
        </p:txBody>
      </p:sp>
      <p:sp>
        <p:nvSpPr>
          <p:cNvPr id="31" name="Rectangular Callout 30"/>
          <p:cNvSpPr/>
          <p:nvPr/>
        </p:nvSpPr>
        <p:spPr>
          <a:xfrm>
            <a:off x="1228725" y="2551487"/>
            <a:ext cx="1343544" cy="640080"/>
          </a:xfrm>
          <a:prstGeom prst="wedgeRectCallout">
            <a:avLst>
              <a:gd name="adj1" fmla="val 92255"/>
              <a:gd name="adj2" fmla="val 97362"/>
            </a:avLst>
          </a:prstGeom>
          <a:solidFill>
            <a:schemeClr val="bg1"/>
          </a:solidFill>
          <a:ln w="635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smtClean="0">
                <a:solidFill>
                  <a:schemeClr val="tx1"/>
                </a:solidFill>
              </a:rPr>
              <a:t>Commonwealth</a:t>
            </a:r>
            <a:br>
              <a:rPr lang="en-US" sz="1200" b="1" dirty="0" smtClean="0">
                <a:solidFill>
                  <a:schemeClr val="tx1"/>
                </a:solidFill>
              </a:rPr>
            </a:br>
            <a:r>
              <a:rPr lang="en-US" sz="1200" b="1" dirty="0" smtClean="0">
                <a:solidFill>
                  <a:schemeClr val="tx1"/>
                </a:solidFill>
              </a:rPr>
              <a:t>Care/Bridge</a:t>
            </a:r>
            <a:endParaRPr lang="en-US" sz="1200" b="1" dirty="0">
              <a:solidFill>
                <a:schemeClr val="tx1"/>
              </a:solidFill>
            </a:endParaRPr>
          </a:p>
          <a:p>
            <a:pPr algn="ctr">
              <a:defRPr/>
            </a:pPr>
            <a:r>
              <a:rPr lang="en-US" sz="1200" b="1" dirty="0" smtClean="0">
                <a:solidFill>
                  <a:schemeClr val="tx1"/>
                </a:solidFill>
              </a:rPr>
              <a:t>175,000</a:t>
            </a:r>
            <a:endParaRPr lang="en-US" sz="1200" b="1" dirty="0">
              <a:solidFill>
                <a:schemeClr val="tx1"/>
              </a:solidFill>
            </a:endParaRPr>
          </a:p>
        </p:txBody>
      </p:sp>
      <p:sp>
        <p:nvSpPr>
          <p:cNvPr id="32" name="Rectangle 31"/>
          <p:cNvSpPr>
            <a:spLocks noChangeArrowheads="1"/>
          </p:cNvSpPr>
          <p:nvPr/>
        </p:nvSpPr>
        <p:spPr bwMode="auto">
          <a:xfrm>
            <a:off x="3368550" y="3236913"/>
            <a:ext cx="267701" cy="276999"/>
          </a:xfrm>
          <a:prstGeom prst="rect">
            <a:avLst/>
          </a:prstGeom>
          <a:noFill/>
          <a:ln w="9525">
            <a:noFill/>
            <a:miter lim="800000"/>
            <a:headEnd/>
            <a:tailEnd/>
          </a:ln>
        </p:spPr>
        <p:txBody>
          <a:bodyPr wrap="none" lIns="0" rIns="0">
            <a:spAutoFit/>
          </a:bodyPr>
          <a:lstStyle/>
          <a:p>
            <a:pPr algn="ctr">
              <a:defRPr/>
            </a:pPr>
            <a:r>
              <a:rPr lang="en-US" sz="1200" b="1" dirty="0" smtClean="0">
                <a:solidFill>
                  <a:schemeClr val="tx2">
                    <a:lumMod val="50000"/>
                  </a:schemeClr>
                </a:solidFill>
              </a:rPr>
              <a:t>&lt;1%</a:t>
            </a:r>
            <a:endParaRPr lang="en-US" sz="1200" dirty="0">
              <a:solidFill>
                <a:schemeClr val="tx2">
                  <a:lumMod val="50000"/>
                </a:schemeClr>
              </a:solidFill>
            </a:endParaRPr>
          </a:p>
        </p:txBody>
      </p:sp>
      <p:sp>
        <p:nvSpPr>
          <p:cNvPr id="33" name="Rectangular Callout 32"/>
          <p:cNvSpPr/>
          <p:nvPr/>
        </p:nvSpPr>
        <p:spPr>
          <a:xfrm>
            <a:off x="1914525" y="2039938"/>
            <a:ext cx="1427163" cy="457200"/>
          </a:xfrm>
          <a:prstGeom prst="wedgeRectCallout">
            <a:avLst>
              <a:gd name="adj1" fmla="val 42558"/>
              <a:gd name="adj2" fmla="val 214994"/>
            </a:avLst>
          </a:prstGeom>
          <a:solidFill>
            <a:schemeClr val="bg1"/>
          </a:solidFill>
          <a:ln w="635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Individual Purchase</a:t>
            </a:r>
          </a:p>
          <a:p>
            <a:pPr algn="ctr">
              <a:defRPr/>
            </a:pPr>
            <a:r>
              <a:rPr lang="en-US" sz="1200" b="1" dirty="0" smtClean="0">
                <a:solidFill>
                  <a:schemeClr val="tx1"/>
                </a:solidFill>
              </a:rPr>
              <a:t>71,000</a:t>
            </a:r>
            <a:endParaRPr lang="en-US" sz="1200" b="1" dirty="0">
              <a:solidFill>
                <a:schemeClr val="tx1"/>
              </a:solidFill>
            </a:endParaRPr>
          </a:p>
        </p:txBody>
      </p:sp>
      <p:sp>
        <p:nvSpPr>
          <p:cNvPr id="34" name="Rectangular Callout 33"/>
          <p:cNvSpPr/>
          <p:nvPr/>
        </p:nvSpPr>
        <p:spPr>
          <a:xfrm>
            <a:off x="4657726" y="3543299"/>
            <a:ext cx="1828800" cy="640080"/>
          </a:xfrm>
          <a:prstGeom prst="wedgeRectCallout">
            <a:avLst>
              <a:gd name="adj1" fmla="val -47540"/>
              <a:gd name="adj2" fmla="val 140535"/>
            </a:avLst>
          </a:prstGeom>
          <a:solidFill>
            <a:schemeClr val="bg1"/>
          </a:solidFill>
          <a:ln w="635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smtClean="0">
                <a:solidFill>
                  <a:schemeClr val="tx1"/>
                </a:solidFill>
              </a:rPr>
              <a:t>Private Group/Employer-</a:t>
            </a:r>
            <a:br>
              <a:rPr lang="en-US" sz="1200" b="1" dirty="0" smtClean="0">
                <a:solidFill>
                  <a:schemeClr val="tx1"/>
                </a:solidFill>
              </a:rPr>
            </a:br>
            <a:r>
              <a:rPr lang="en-US" sz="1200" b="1" dirty="0" smtClean="0">
                <a:solidFill>
                  <a:schemeClr val="tx1"/>
                </a:solidFill>
              </a:rPr>
              <a:t>Sponsored Insurance</a:t>
            </a:r>
          </a:p>
          <a:p>
            <a:pPr algn="ctr">
              <a:defRPr/>
            </a:pPr>
            <a:r>
              <a:rPr lang="en-US" sz="1200" b="1" dirty="0" smtClean="0">
                <a:solidFill>
                  <a:schemeClr val="tx1"/>
                </a:solidFill>
              </a:rPr>
              <a:t>4,342,000</a:t>
            </a:r>
            <a:endParaRPr lang="en-US" sz="1200" b="1" dirty="0">
              <a:solidFill>
                <a:schemeClr val="tx1"/>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0c2a99a34e8bef4c38612305289d81218339a5d"/>
</p:tagLst>
</file>

<file path=ppt/theme/theme1.xml><?xml version="1.0" encoding="utf-8"?>
<a:theme xmlns:a="http://schemas.openxmlformats.org/drawingml/2006/main" name="Default Design">
  <a:themeElements>
    <a:clrScheme name="BCBSMA Foundation PPT">
      <a:dk1>
        <a:srgbClr val="1C1C1C"/>
      </a:dk1>
      <a:lt1>
        <a:srgbClr val="FFFFFF"/>
      </a:lt1>
      <a:dk2>
        <a:srgbClr val="0E6E83"/>
      </a:dk2>
      <a:lt2>
        <a:srgbClr val="389A8A"/>
      </a:lt2>
      <a:accent1>
        <a:srgbClr val="5D87A1"/>
      </a:accent1>
      <a:accent2>
        <a:srgbClr val="969696"/>
      </a:accent2>
      <a:accent3>
        <a:srgbClr val="FFE153"/>
      </a:accent3>
      <a:accent4>
        <a:srgbClr val="7F3F61"/>
      </a:accent4>
      <a:accent5>
        <a:srgbClr val="D3643B"/>
      </a:accent5>
      <a:accent6>
        <a:srgbClr val="389A8A"/>
      </a:accent6>
      <a:hlink>
        <a:srgbClr val="D3643B"/>
      </a:hlink>
      <a:folHlink>
        <a:srgbClr val="389A8A"/>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key comp">
  <a:themeElements>
    <a:clrScheme name="BCBSMA Foundation PPT">
      <a:dk1>
        <a:srgbClr val="1C1C1C"/>
      </a:dk1>
      <a:lt1>
        <a:srgbClr val="FFFFFF"/>
      </a:lt1>
      <a:dk2>
        <a:srgbClr val="0E6E83"/>
      </a:dk2>
      <a:lt2>
        <a:srgbClr val="389A8A"/>
      </a:lt2>
      <a:accent1>
        <a:srgbClr val="5D87A1"/>
      </a:accent1>
      <a:accent2>
        <a:srgbClr val="969696"/>
      </a:accent2>
      <a:accent3>
        <a:srgbClr val="FFE153"/>
      </a:accent3>
      <a:accent4>
        <a:srgbClr val="7F3F61"/>
      </a:accent4>
      <a:accent5>
        <a:srgbClr val="D3643B"/>
      </a:accent5>
      <a:accent6>
        <a:srgbClr val="389A8A"/>
      </a:accent6>
      <a:hlink>
        <a:srgbClr val="D3643B"/>
      </a:hlink>
      <a:folHlink>
        <a:srgbClr val="389A8A"/>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overage">
  <a:themeElements>
    <a:clrScheme name="BCBSMA Foundation PPT">
      <a:dk1>
        <a:srgbClr val="1C1C1C"/>
      </a:dk1>
      <a:lt1>
        <a:srgbClr val="FFFFFF"/>
      </a:lt1>
      <a:dk2>
        <a:srgbClr val="0E6E83"/>
      </a:dk2>
      <a:lt2>
        <a:srgbClr val="389A8A"/>
      </a:lt2>
      <a:accent1>
        <a:srgbClr val="5D87A1"/>
      </a:accent1>
      <a:accent2>
        <a:srgbClr val="969696"/>
      </a:accent2>
      <a:accent3>
        <a:srgbClr val="FFE153"/>
      </a:accent3>
      <a:accent4>
        <a:srgbClr val="7F3F61"/>
      </a:accent4>
      <a:accent5>
        <a:srgbClr val="D3643B"/>
      </a:accent5>
      <a:accent6>
        <a:srgbClr val="389A8A"/>
      </a:accent6>
      <a:hlink>
        <a:srgbClr val="D3643B"/>
      </a:hlink>
      <a:folHlink>
        <a:srgbClr val="389A8A"/>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employer role">
  <a:themeElements>
    <a:clrScheme name="BCBSMA Foundation PPT">
      <a:dk1>
        <a:srgbClr val="1C1C1C"/>
      </a:dk1>
      <a:lt1>
        <a:srgbClr val="FFFFFF"/>
      </a:lt1>
      <a:dk2>
        <a:srgbClr val="0E6E83"/>
      </a:dk2>
      <a:lt2>
        <a:srgbClr val="389A8A"/>
      </a:lt2>
      <a:accent1>
        <a:srgbClr val="5D87A1"/>
      </a:accent1>
      <a:accent2>
        <a:srgbClr val="969696"/>
      </a:accent2>
      <a:accent3>
        <a:srgbClr val="FFE153"/>
      </a:accent3>
      <a:accent4>
        <a:srgbClr val="7F3F61"/>
      </a:accent4>
      <a:accent5>
        <a:srgbClr val="D3643B"/>
      </a:accent5>
      <a:accent6>
        <a:srgbClr val="389A8A"/>
      </a:accent6>
      <a:hlink>
        <a:srgbClr val="D3643B"/>
      </a:hlink>
      <a:folHlink>
        <a:srgbClr val="389A8A"/>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ind mandate">
  <a:themeElements>
    <a:clrScheme name="BCBSMA Foundation PPT">
      <a:dk1>
        <a:srgbClr val="1C1C1C"/>
      </a:dk1>
      <a:lt1>
        <a:srgbClr val="FFFFFF"/>
      </a:lt1>
      <a:dk2>
        <a:srgbClr val="0E6E83"/>
      </a:dk2>
      <a:lt2>
        <a:srgbClr val="389A8A"/>
      </a:lt2>
      <a:accent1>
        <a:srgbClr val="5D87A1"/>
      </a:accent1>
      <a:accent2>
        <a:srgbClr val="969696"/>
      </a:accent2>
      <a:accent3>
        <a:srgbClr val="FFE153"/>
      </a:accent3>
      <a:accent4>
        <a:srgbClr val="7F3F61"/>
      </a:accent4>
      <a:accent5>
        <a:srgbClr val="D3643B"/>
      </a:accent5>
      <a:accent6>
        <a:srgbClr val="389A8A"/>
      </a:accent6>
      <a:hlink>
        <a:srgbClr val="D3643B"/>
      </a:hlink>
      <a:folHlink>
        <a:srgbClr val="389A8A"/>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access">
  <a:themeElements>
    <a:clrScheme name="BCBSMA Foundation PPT">
      <a:dk1>
        <a:srgbClr val="1C1C1C"/>
      </a:dk1>
      <a:lt1>
        <a:srgbClr val="FFFFFF"/>
      </a:lt1>
      <a:dk2>
        <a:srgbClr val="0E6E83"/>
      </a:dk2>
      <a:lt2>
        <a:srgbClr val="389A8A"/>
      </a:lt2>
      <a:accent1>
        <a:srgbClr val="5D87A1"/>
      </a:accent1>
      <a:accent2>
        <a:srgbClr val="969696"/>
      </a:accent2>
      <a:accent3>
        <a:srgbClr val="FFE153"/>
      </a:accent3>
      <a:accent4>
        <a:srgbClr val="7F3F61"/>
      </a:accent4>
      <a:accent5>
        <a:srgbClr val="D3643B"/>
      </a:accent5>
      <a:accent6>
        <a:srgbClr val="389A8A"/>
      </a:accent6>
      <a:hlink>
        <a:srgbClr val="D3643B"/>
      </a:hlink>
      <a:folHlink>
        <a:srgbClr val="389A8A"/>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pub op">
  <a:themeElements>
    <a:clrScheme name="BCBSMA Foundation PPT">
      <a:dk1>
        <a:srgbClr val="1C1C1C"/>
      </a:dk1>
      <a:lt1>
        <a:srgbClr val="FFFFFF"/>
      </a:lt1>
      <a:dk2>
        <a:srgbClr val="0E6E83"/>
      </a:dk2>
      <a:lt2>
        <a:srgbClr val="389A8A"/>
      </a:lt2>
      <a:accent1>
        <a:srgbClr val="5D87A1"/>
      </a:accent1>
      <a:accent2>
        <a:srgbClr val="969696"/>
      </a:accent2>
      <a:accent3>
        <a:srgbClr val="FFE153"/>
      </a:accent3>
      <a:accent4>
        <a:srgbClr val="7F3F61"/>
      </a:accent4>
      <a:accent5>
        <a:srgbClr val="D3643B"/>
      </a:accent5>
      <a:accent6>
        <a:srgbClr val="389A8A"/>
      </a:accent6>
      <a:hlink>
        <a:srgbClr val="D3643B"/>
      </a:hlink>
      <a:folHlink>
        <a:srgbClr val="389A8A"/>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challenges">
  <a:themeElements>
    <a:clrScheme name="BCBSMA Foundation PPT">
      <a:dk1>
        <a:srgbClr val="1C1C1C"/>
      </a:dk1>
      <a:lt1>
        <a:srgbClr val="FFFFFF"/>
      </a:lt1>
      <a:dk2>
        <a:srgbClr val="0E6E83"/>
      </a:dk2>
      <a:lt2>
        <a:srgbClr val="389A8A"/>
      </a:lt2>
      <a:accent1>
        <a:srgbClr val="5D87A1"/>
      </a:accent1>
      <a:accent2>
        <a:srgbClr val="969696"/>
      </a:accent2>
      <a:accent3>
        <a:srgbClr val="FFE153"/>
      </a:accent3>
      <a:accent4>
        <a:srgbClr val="7F3F61"/>
      </a:accent4>
      <a:accent5>
        <a:srgbClr val="D3643B"/>
      </a:accent5>
      <a:accent6>
        <a:srgbClr val="389A8A"/>
      </a:accent6>
      <a:hlink>
        <a:srgbClr val="D3643B"/>
      </a:hlink>
      <a:folHlink>
        <a:srgbClr val="389A8A"/>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F3F61"/>
        </a:dk1>
        <a:lt1>
          <a:srgbClr val="FFFFFF"/>
        </a:lt1>
        <a:dk2>
          <a:srgbClr val="5D87A1"/>
        </a:dk2>
        <a:lt2>
          <a:srgbClr val="969696"/>
        </a:lt2>
        <a:accent1>
          <a:srgbClr val="0E6E83"/>
        </a:accent1>
        <a:accent2>
          <a:srgbClr val="D3643B"/>
        </a:accent2>
        <a:accent3>
          <a:srgbClr val="FFFFFF"/>
        </a:accent3>
        <a:accent4>
          <a:srgbClr val="6C3452"/>
        </a:accent4>
        <a:accent5>
          <a:srgbClr val="AABAC1"/>
        </a:accent5>
        <a:accent6>
          <a:srgbClr val="BF5A35"/>
        </a:accent6>
        <a:hlink>
          <a:srgbClr val="FFE153"/>
        </a:hlink>
        <a:folHlink>
          <a:srgbClr val="389A8A"/>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CBSMA Foundation PPT">
    <a:dk1>
      <a:srgbClr val="1C1C1C"/>
    </a:dk1>
    <a:lt1>
      <a:srgbClr val="FFFFFF"/>
    </a:lt1>
    <a:dk2>
      <a:srgbClr val="0E6E83"/>
    </a:dk2>
    <a:lt2>
      <a:srgbClr val="389A8A"/>
    </a:lt2>
    <a:accent1>
      <a:srgbClr val="5D87A1"/>
    </a:accent1>
    <a:accent2>
      <a:srgbClr val="969696"/>
    </a:accent2>
    <a:accent3>
      <a:srgbClr val="FFE153"/>
    </a:accent3>
    <a:accent4>
      <a:srgbClr val="7F3F61"/>
    </a:accent4>
    <a:accent5>
      <a:srgbClr val="D3643B"/>
    </a:accent5>
    <a:accent6>
      <a:srgbClr val="389A8A"/>
    </a:accent6>
    <a:hlink>
      <a:srgbClr val="D3643B"/>
    </a:hlink>
    <a:folHlink>
      <a:srgbClr val="389A8A"/>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12133</TotalTime>
  <Words>3799</Words>
  <Application>Microsoft Office PowerPoint</Application>
  <PresentationFormat>On-screen Show (4:3)</PresentationFormat>
  <Paragraphs>536</Paragraphs>
  <Slides>40</Slides>
  <Notes>40</Notes>
  <HiddenSlides>0</HiddenSlides>
  <MMClips>0</MMClips>
  <ScaleCrop>false</ScaleCrop>
  <HeadingPairs>
    <vt:vector size="4" baseType="variant">
      <vt:variant>
        <vt:lpstr>Theme</vt:lpstr>
      </vt:variant>
      <vt:variant>
        <vt:i4>8</vt:i4>
      </vt:variant>
      <vt:variant>
        <vt:lpstr>Slide Titles</vt:lpstr>
      </vt:variant>
      <vt:variant>
        <vt:i4>40</vt:i4>
      </vt:variant>
    </vt:vector>
  </HeadingPairs>
  <TitlesOfParts>
    <vt:vector size="48" baseType="lpstr">
      <vt:lpstr>Default Design</vt:lpstr>
      <vt:lpstr>1-key comp</vt:lpstr>
      <vt:lpstr>2_coverage</vt:lpstr>
      <vt:lpstr>3_employer role</vt:lpstr>
      <vt:lpstr>4_ind mandate</vt:lpstr>
      <vt:lpstr>5_access</vt:lpstr>
      <vt:lpstr>6_pub op</vt:lpstr>
      <vt:lpstr>7_challenges</vt:lpstr>
      <vt:lpstr>PowerPoint Presentation</vt:lpstr>
      <vt:lpstr>PowerPoint Presentation</vt:lpstr>
      <vt:lpstr>TABLE OF CONTENTS</vt:lpstr>
      <vt:lpstr>EXECUTIVE SUMMARY</vt:lpstr>
      <vt:lpstr>KEY COMPONENTS OF MASSACHUSETTS HEALTH REFORM UNDER CHAPTER 58 </vt:lpstr>
      <vt:lpstr>PRE-REFORM FACTORS FACILITATED MASSACHUSETTS HEALTH REFORM IMPLEMENTATION </vt:lpstr>
      <vt:lpstr>WHAT HAS MASSACHUSETTS ACHIEVED RELATIVE TO ITS  HEALTH COVERAGE GOALS?</vt:lpstr>
      <vt:lpstr>439,000 MORE RESIDENTS HAVE COVERAGE  THAN HAD IT BEFORE HEALTH REFORM</vt:lpstr>
      <vt:lpstr>EMPLOYER-SPONSORED INSURANCE REMAINS  THE DOMINANT SOURCE OF COVERAGE</vt:lpstr>
      <vt:lpstr>MASSACHUSETTS HAS THE LOWEST RATE  OF UNINSURANCE IN THE COUNTRY</vt:lpstr>
      <vt:lpstr>NON-ELDERLY ADULTS ARE MORE LIKELY TO BE  UNINSURED THAN CHILDREN OR ELDERLY ADULTS</vt:lpstr>
      <vt:lpstr>LOW-INCOME RESIDENTS ARE MORE LIKELY TO  BE UNINSURED THAN HIGHER-INCOME RESIDENTS  </vt:lpstr>
      <vt:lpstr>HISPANIC RESIDENTS ARE MORE LIKELY TO BE UNINSURED </vt:lpstr>
      <vt:lpstr>WHAT HAS BEEN THE EXPERIENCE WITH THE  INDIVIDUAL MANDATE IN MASSACHUSETTS?</vt:lpstr>
      <vt:lpstr>MOST MASSACHUSETTS TAX FILERS  COMPLY WITH THE INDIVIDUAL MANDATE BY  HAVING INSURANCE YEAR-ROUND </vt:lpstr>
      <vt:lpstr>VERY FEW MASSACHUSETTS TAX FILERS  WERE SUBJECT TO A PENALTY </vt:lpstr>
      <vt:lpstr>WHAT HAS BEEN THE ROLE OF EMPLOYERS UNDER MASSACHUSETTS HEALTH REFORM?</vt:lpstr>
      <vt:lpstr>EMPLOYER OFFER RATES HAVE GROWN UNDER MASSACHUSETTS REFORM </vt:lpstr>
      <vt:lpstr>AS PREMIUMS HAVE INCREASED, EMPLOYERS’ SHARE OF  PREMIUMS FELL, BUT IN 2010 AND 2011 CONTRIBUTIONS ROSE AS PREMIUM GROWTH SLOWED</vt:lpstr>
      <vt:lpstr>EMPLOYEE TAKE-UP OF EMPLOYER-SPONSORED INSURANCE HAS REMAINED STRONG OVERALL</vt:lpstr>
      <vt:lpstr>THERE IS NO EVIDENCE OF PUBLIC COVERAGE  “CROWDING OUT” EMPLOYER-SPONSORED INSURANCE  AMONG WORKING-AGE ADULTS </vt:lpstr>
      <vt:lpstr>NEARLY ALL LARGE EMPLOYERS NOW OFFER  SECTION 125 PLANS AND MANY MORE SMALL EMPLOYERS  OFFER THEM THAN DID PRIOR TO HEALTH REFORM </vt:lpstr>
      <vt:lpstr>MOST MASSACHUSETTS EMPLOYERS HAVE BEEN FOUND TO  MEET THE STATE’S  DEFINITION OF A “FAIR AND REASONABLE” CONTRIBUTION TOWARD HEALTH INSURANCE COVERAGE </vt:lpstr>
      <vt:lpstr>HOW HAS MASSACHUSETTS HEALTH REFORM AFFECTED ACCESS AND USE OF HEALTH CARE? </vt:lpstr>
      <vt:lpstr>THE VAST MAJORITY OF MASSACHUSETTS ADULTS HAVE A USUAL SOURCE OF CARE </vt:lpstr>
      <vt:lpstr>PREVENTIVE CARE AND USE OF OTHER MEDICAL  SERVICES HAVE INCREASED AMONG MASSACHUSETTS  ADULTS SINCE REFORM </vt:lpstr>
      <vt:lpstr>RACIAL/ETHNIC DISPARITIES IN ACCESS TO AND  USE OF CARE HAVE LARGELY DISAPPEARED IN  MASSACHUSETTS SINCE REFORM</vt:lpstr>
      <vt:lpstr>ACCESS AND USE IMPROVED AMONG REMAINING UNINSURED </vt:lpstr>
      <vt:lpstr>HOW DOES THE PUBLIC FEEL ABOUT  MASSACHUSETTS HEALTH REFORM?</vt:lpstr>
      <vt:lpstr>PUBLIC SUPPORT FOR MASSACHUSETTS HEALTH REFORM HAS REMAINED HIGH </vt:lpstr>
      <vt:lpstr>PUBLIC SUPPORT FOR MASSACHUSETTS HEALTH REFORM IS CONSISTENT ACROSS VARIOUS POPULATION GROUPS </vt:lpstr>
      <vt:lpstr>MOST EMPLOYERS BELIEVE HEALTH REFORM HAS BEEN GOOD FOR MASSACHUSETTS </vt:lpstr>
      <vt:lpstr>MASSACHUSETTS PHYSICIANS VIEW  HEALTH REFORM AS A SUCCESS </vt:lpstr>
      <vt:lpstr>WHAT CHALLENGES REMAIN FOR MASSACHUSETTS HEALTH REFORM?</vt:lpstr>
      <vt:lpstr>UNINSURED ADULTS MAY BE DIFFICULT TO PERSUADE  TO BUY COVERAGE OR MAY NOT QUALIFY FOR ESI  OR SUBSIDIZED COVERAGE</vt:lpstr>
      <vt:lpstr>AFFORDABILITY OF COVERAGE REMAINS A CHALLENGE IN MASSACHUSETTS, PARTICULARLY FOR THOSE WITH LOWER INCOME AND PUBLIC INSURANCE</vt:lpstr>
      <vt:lpstr>REFORM HAS NOT MEANINGFULLY REDUCED THE NUMBER OF ADULTS WITH SIGNIFICANT OUT-OF-POCKET HEALTH EXPENSES </vt:lpstr>
      <vt:lpstr>EVEN WITH HEALTH INSURANCE COVERAGE, THE COST OF HEALTH CARE CAN BE A CHALLENGE FOR SOME</vt:lpstr>
      <vt:lpstr>THE U.S. HAS THE HIGHEST HEALTH CARE EXPENDITURES PER CAPITA AMONG INDUSTRIALIZED NATIONS, AND MASSACHUSETTS HAS THE HIGHEST HEALTH CARE COSTS IN THE U.S. (1980-2009) </vt:lpstr>
      <vt:lpstr>WITH NO INTERVENTION, PER CAPITA HEALTH CARE  SPENDING IN MASSACHUSETTS IS PROJECTED TO NEARLY  DOUBLE BETWEEN NOW AND 2020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Madolyn Allison</dc:creator>
  <cp:lastModifiedBy>Madolyn Allison</cp:lastModifiedBy>
  <cp:revision>410</cp:revision>
  <dcterms:created xsi:type="dcterms:W3CDTF">2010-12-20T05:21:32Z</dcterms:created>
  <dcterms:modified xsi:type="dcterms:W3CDTF">2014-03-20T15:38:08Z</dcterms:modified>
</cp:coreProperties>
</file>