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ags/tag2.xml" ContentType="application/vnd.openxmlformats-officedocument.presentationml.tags+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2.xml" ContentType="application/vnd.openxmlformats-officedocument.presentationml.notesSlide+xml"/>
  <Override PartName="/ppt/charts/chart2.xml" ContentType="application/vnd.openxmlformats-officedocument.drawingml.chart+xml"/>
  <Override PartName="/ppt/notesSlides/notesSlide13.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14.xml" ContentType="application/vnd.openxmlformats-officedocument.presentationml.notesSlide+xml"/>
  <Override PartName="/ppt/charts/chart4.xml" ContentType="application/vnd.openxmlformats-officedocument.drawingml.chart+xml"/>
  <Override PartName="/ppt/drawings/drawing2.xml" ContentType="application/vnd.openxmlformats-officedocument.drawingml.chartshapes+xml"/>
  <Override PartName="/ppt/notesSlides/notesSlide15.xml" ContentType="application/vnd.openxmlformats-officedocument.presentationml.notesSlide+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6.xml" ContentType="application/vnd.openxmlformats-officedocument.drawingml.chart+xml"/>
  <Override PartName="/ppt/notesSlides/notesSlide18.xml" ContentType="application/vnd.openxmlformats-officedocument.presentationml.notesSl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3.xml" ContentType="application/vnd.openxmlformats-officedocument.drawingml.chartshape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8.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4.xml" ContentType="application/vnd.openxmlformats-officedocument.drawingml.chartshapes+xml"/>
  <Override PartName="/ppt/notesSlides/notesSlide21.xml" ContentType="application/vnd.openxmlformats-officedocument.presentationml.notesSlide+xml"/>
  <Override PartName="/ppt/charts/chart9.xml" ContentType="application/vnd.openxmlformats-officedocument.drawingml.chart+xml"/>
  <Override PartName="/ppt/notesSlides/notesSlide22.xml" ContentType="application/vnd.openxmlformats-officedocument.presentationml.notesSlide+xml"/>
  <Override PartName="/ppt/charts/chart10.xml" ContentType="application/vnd.openxmlformats-officedocument.drawingml.chart+xml"/>
  <Override PartName="/ppt/notesSlides/notesSlide23.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5.xml" ContentType="application/vnd.openxmlformats-officedocument.drawingml.chartshapes+xml"/>
  <Override PartName="/ppt/notesSlides/notesSlide24.xml" ContentType="application/vnd.openxmlformats-officedocument.presentationml.notesSlide+xml"/>
  <Override PartName="/ppt/charts/chart12.xml" ContentType="application/vnd.openxmlformats-officedocument.drawingml.chart+xml"/>
  <Override PartName="/ppt/theme/themeOverride2.xml" ContentType="application/vnd.openxmlformats-officedocument.themeOverride+xml"/>
  <Override PartName="/ppt/notesSlides/notesSlide25.xml" ContentType="application/vnd.openxmlformats-officedocument.presentationml.notesSlide+xml"/>
  <Override PartName="/ppt/charts/chart13.xml" ContentType="application/vnd.openxmlformats-officedocument.drawingml.chart+xml"/>
  <Override PartName="/ppt/theme/themeOverride3.xml" ContentType="application/vnd.openxmlformats-officedocument.themeOverride+xml"/>
  <Override PartName="/ppt/notesSlides/notesSlide26.xml" ContentType="application/vnd.openxmlformats-officedocument.presentationml.notesSlide+xml"/>
  <Override PartName="/ppt/charts/chart14.xml" ContentType="application/vnd.openxmlformats-officedocument.drawingml.chart+xml"/>
  <Override PartName="/ppt/theme/themeOverride4.xml" ContentType="application/vnd.openxmlformats-officedocument.themeOverride+xml"/>
  <Override PartName="/ppt/notesSlides/notesSlide27.xml" ContentType="application/vnd.openxmlformats-officedocument.presentationml.notesSlide+xml"/>
  <Override PartName="/ppt/charts/chart1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8.xml" ContentType="application/vnd.openxmlformats-officedocument.presentationml.notesSlide+xml"/>
  <Override PartName="/ppt/charts/chart16.xml" ContentType="application/vnd.openxmlformats-officedocument.drawingml.chart+xml"/>
  <Override PartName="/ppt/charts/style6.xml" ContentType="application/vnd.ms-office.chartstyle+xml"/>
  <Override PartName="/ppt/charts/colors6.xml" ContentType="application/vnd.ms-office.chartcolorstyle+xml"/>
  <Override PartName="/ppt/charts/chart17.xml" ContentType="application/vnd.openxmlformats-officedocument.drawingml.chart+xml"/>
  <Override PartName="/ppt/charts/style7.xml" ContentType="application/vnd.ms-office.chartstyle+xml"/>
  <Override PartName="/ppt/charts/colors7.xml" ContentType="application/vnd.ms-office.chartcolorstyle+xml"/>
  <Override PartName="/ppt/charts/chart18.xml" ContentType="application/vnd.openxmlformats-officedocument.drawingml.chart+xml"/>
  <Override PartName="/ppt/charts/style8.xml" ContentType="application/vnd.ms-office.chartstyle+xml"/>
  <Override PartName="/ppt/charts/colors8.xml" ContentType="application/vnd.ms-office.chartcolorstyle+xml"/>
  <Override PartName="/ppt/charts/chart19.xml" ContentType="application/vnd.openxmlformats-officedocument.drawingml.chart+xml"/>
  <Override PartName="/ppt/charts/style9.xml" ContentType="application/vnd.ms-office.chartstyle+xml"/>
  <Override PartName="/ppt/charts/colors9.xml" ContentType="application/vnd.ms-office.chartcolorstyle+xml"/>
  <Override PartName="/ppt/charts/chart2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2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6.xml" ContentType="application/vnd.openxmlformats-officedocument.drawingml.chartshape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embedTrueTypeFonts="1" autoCompressPictures="0">
  <p:sldMasterIdLst>
    <p:sldMasterId id="2147483879" r:id="rId11"/>
    <p:sldMasterId id="2147483660" r:id="rId12"/>
    <p:sldMasterId id="2147483822" r:id="rId13"/>
    <p:sldMasterId id="2147483834" r:id="rId14"/>
    <p:sldMasterId id="2147483846" r:id="rId15"/>
    <p:sldMasterId id="2147483854" r:id="rId16"/>
  </p:sldMasterIdLst>
  <p:notesMasterIdLst>
    <p:notesMasterId r:id="rId56"/>
  </p:notesMasterIdLst>
  <p:handoutMasterIdLst>
    <p:handoutMasterId r:id="rId57"/>
  </p:handoutMasterIdLst>
  <p:sldIdLst>
    <p:sldId id="528" r:id="rId17"/>
    <p:sldId id="345" r:id="rId18"/>
    <p:sldId id="573" r:id="rId19"/>
    <p:sldId id="544" r:id="rId20"/>
    <p:sldId id="545" r:id="rId21"/>
    <p:sldId id="452" r:id="rId22"/>
    <p:sldId id="555" r:id="rId23"/>
    <p:sldId id="568" r:id="rId24"/>
    <p:sldId id="530" r:id="rId25"/>
    <p:sldId id="453" r:id="rId26"/>
    <p:sldId id="527" r:id="rId27"/>
    <p:sldId id="566" r:id="rId28"/>
    <p:sldId id="556" r:id="rId29"/>
    <p:sldId id="498" r:id="rId30"/>
    <p:sldId id="499" r:id="rId31"/>
    <p:sldId id="570" r:id="rId32"/>
    <p:sldId id="548" r:id="rId33"/>
    <p:sldId id="540" r:id="rId34"/>
    <p:sldId id="569" r:id="rId35"/>
    <p:sldId id="557" r:id="rId36"/>
    <p:sldId id="465" r:id="rId37"/>
    <p:sldId id="559" r:id="rId38"/>
    <p:sldId id="560" r:id="rId39"/>
    <p:sldId id="534" r:id="rId40"/>
    <p:sldId id="561" r:id="rId41"/>
    <p:sldId id="469" r:id="rId42"/>
    <p:sldId id="471" r:id="rId43"/>
    <p:sldId id="563" r:id="rId44"/>
    <p:sldId id="572" r:id="rId45"/>
    <p:sldId id="535" r:id="rId46"/>
    <p:sldId id="550" r:id="rId47"/>
    <p:sldId id="481" r:id="rId48"/>
    <p:sldId id="551" r:id="rId49"/>
    <p:sldId id="552" r:id="rId50"/>
    <p:sldId id="571" r:id="rId51"/>
    <p:sldId id="539" r:id="rId52"/>
    <p:sldId id="495" r:id="rId53"/>
    <p:sldId id="403" r:id="rId54"/>
    <p:sldId id="564" r:id="rId55"/>
  </p:sldIdLst>
  <p:sldSz cx="9144000" cy="6858000" type="screen4x3"/>
  <p:notesSz cx="7010400" cy="9296400"/>
  <p:embeddedFontLst>
    <p:embeddedFont>
      <p:font typeface="Arial Black" panose="020B0A04020102020204" pitchFamily="34" charset="0"/>
      <p:bold r:id="rId58"/>
    </p:embeddedFont>
    <p:embeddedFont>
      <p:font typeface="Calibri" panose="020F0502020204030204" pitchFamily="34" charset="0"/>
      <p:regular r:id="rId59"/>
      <p:bold r:id="rId60"/>
      <p:italic r:id="rId61"/>
      <p:boldItalic r:id="rId62"/>
    </p:embeddedFont>
    <p:embeddedFont>
      <p:font typeface="Source Sans Pro Light" panose="020B0403030403020204" pitchFamily="34" charset="0"/>
      <p:regular r:id="rId63"/>
      <p:italic r:id="rId64"/>
    </p:embeddedFont>
    <p:embeddedFont>
      <p:font typeface="Source Sans Pro Semibold" panose="020B0603030403020204" pitchFamily="34" charset="0"/>
      <p:regular r:id="rId65"/>
      <p:bold r:id="rId66"/>
      <p:italic r:id="rId67"/>
      <p:boldItalic r:id="rId68"/>
    </p:embeddedFont>
    <p:embeddedFont>
      <p:font typeface="Source Sans Pro Semibold" panose="020B0603030403020204" pitchFamily="34" charset="0"/>
      <p:regular r:id="rId65"/>
      <p:bold r:id="rId66"/>
      <p:italic r:id="rId67"/>
      <p:boldItalic r:id="rId68"/>
    </p:embeddedFont>
  </p:embeddedFontLst>
  <p:custDataLst>
    <p:custData r:id="rId10"/>
    <p:custData r:id="rId9"/>
    <p:custData r:id="rId6"/>
    <p:custData r:id="rId8"/>
    <p:custData r:id="rId1"/>
    <p:custData r:id="rId3"/>
    <p:custData r:id="rId4"/>
    <p:tags r:id="rId69"/>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883">
          <p15:clr>
            <a:srgbClr val="A4A3A4"/>
          </p15:clr>
        </p15:guide>
        <p15:guide id="2" orient="horz" pos="2631">
          <p15:clr>
            <a:srgbClr val="A4A3A4"/>
          </p15:clr>
        </p15:guide>
        <p15:guide id="3" pos="2880">
          <p15:clr>
            <a:srgbClr val="A4A3A4"/>
          </p15:clr>
        </p15:guide>
        <p15:guide id="4" orient="horz" pos="2160" userDrawn="1">
          <p15:clr>
            <a:srgbClr val="A4A3A4"/>
          </p15:clr>
        </p15:guide>
      </p15:sldGuideLst>
    </p:ext>
    <p:ext uri="{2D200454-40CA-4A62-9FC3-DE9A4176ACB9}">
      <p15:notesGuideLst xmlns:p15="http://schemas.microsoft.com/office/powerpoint/2012/main">
        <p15:guide id="1" orient="horz" pos="2920" userDrawn="1">
          <p15:clr>
            <a:srgbClr val="A4A3A4"/>
          </p15:clr>
        </p15:guide>
        <p15:guide id="2" pos="2200" userDrawn="1">
          <p15:clr>
            <a:srgbClr val="A4A3A4"/>
          </p15:clr>
        </p15:guide>
        <p15:guide id="3" orient="horz" pos="2924" userDrawn="1">
          <p15:clr>
            <a:srgbClr val="A4A3A4"/>
          </p15:clr>
        </p15:guide>
        <p15:guide id="4" pos="2204" userDrawn="1">
          <p15:clr>
            <a:srgbClr val="A4A3A4"/>
          </p15:clr>
        </p15:guide>
        <p15:guide id="5" orient="horz" pos="2928" userDrawn="1">
          <p15:clr>
            <a:srgbClr val="A4A3A4"/>
          </p15:clr>
        </p15:guide>
        <p15:guide id="6"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cbsma" initials="" lastIdx="10" clrIdx="0"/>
  <p:cmAuthor id="1" name="Mark Barer" initials="" lastIdx="6" clrIdx="1"/>
  <p:cmAuthor id="2" name="Madolyn Allison" initials="" lastIdx="0" clrIdx="2"/>
  <p:cmAuthor id="3" name="Bob Seifert" initials="" lastIdx="9" clrIdx="3"/>
  <p:cmAuthor id="4" name="Seifert, Robert" initials="RS" lastIdx="48" clrIdx="4"/>
  <p:cmAuthor id="5" name="Gyurina, Carol" initials="CG" lastIdx="38" clrIdx="5"/>
  <p:cmAuthor id="6" name="Russell, Kate" initials="RK" lastIdx="18" clrIdx="6"/>
  <p:cmAuthor id="7" name="Russell, Kate" initials="KR" lastIdx="33" clrIdx="7"/>
  <p:cmAuthor id="8" name="Kate Russell" initials="" lastIdx="1" clrIdx="8"/>
  <p:cmAuthor id="9" name="Nordahl, Katharine" initials="NK" lastIdx="69" clrIdx="9"/>
  <p:cmAuthor id="10" name="Gyurina, Carol" initials="GC" lastIdx="1" clrIdx="10"/>
  <p:cmAuthor id="11" name="Madolyn Allison" initials="MA" lastIdx="24" clrIdx="11"/>
  <p:cmAuthor id="12" name="Seifert, Robert" initials="RWS" lastIdx="43" clrIdx="12"/>
  <p:cmAuthor id="13" name="Gottsegen, Jessica" initials="GJ" lastIdx="363" clrIdx="13"/>
  <p:cmAuthor id="14" name="Gershon " initials="RBG" lastIdx="2" clrIdx="14">
    <p:extLst>
      <p:ext uri="{19B8F6BF-5375-455C-9EA6-DF929625EA0E}">
        <p15:presenceInfo xmlns:p15="http://schemas.microsoft.com/office/powerpoint/2012/main" userId="Gershon " providerId="None"/>
      </p:ext>
    </p:extLst>
  </p:cmAuthor>
  <p:cmAuthor id="15" name="Maughan, Matthew" initials="MWM" lastIdx="32" clrIdx="15">
    <p:extLst>
      <p:ext uri="{19B8F6BF-5375-455C-9EA6-DF929625EA0E}">
        <p15:presenceInfo xmlns:p15="http://schemas.microsoft.com/office/powerpoint/2012/main" userId="Maughan, Matthew" providerId="None"/>
      </p:ext>
    </p:extLst>
  </p:cmAuthor>
  <p:cmAuthor id="16" name="Gershon" initials="RBG" lastIdx="137" clrIdx="16">
    <p:extLst>
      <p:ext uri="{19B8F6BF-5375-455C-9EA6-DF929625EA0E}">
        <p15:presenceInfo xmlns:p15="http://schemas.microsoft.com/office/powerpoint/2012/main" userId="Gershon" providerId="None"/>
      </p:ext>
    </p:extLst>
  </p:cmAuthor>
  <p:cmAuthor id="17" name="Howitt, Katherine" initials="HK" lastIdx="230" clrIdx="17">
    <p:extLst>
      <p:ext uri="{19B8F6BF-5375-455C-9EA6-DF929625EA0E}">
        <p15:presenceInfo xmlns:p15="http://schemas.microsoft.com/office/powerpoint/2012/main" userId="S-1-5-21-981611209-1925282744-1235820382-174955" providerId="AD"/>
      </p:ext>
    </p:extLst>
  </p:cmAuthor>
  <p:cmAuthor id="18" name="Kenney Walsh, Kaitlyn" initials="KWK" lastIdx="1" clrIdx="18">
    <p:extLst>
      <p:ext uri="{19B8F6BF-5375-455C-9EA6-DF929625EA0E}">
        <p15:presenceInfo xmlns:p15="http://schemas.microsoft.com/office/powerpoint/2012/main" userId="S-1-5-21-981611209-1925282744-1235820382-119916" providerId="AD"/>
      </p:ext>
    </p:extLst>
  </p:cmAuthor>
  <p:cmAuthor id="19" name="Howitt, Katherine" initials="HK [2]" lastIdx="116" clrIdx="19">
    <p:extLst>
      <p:ext uri="{19B8F6BF-5375-455C-9EA6-DF929625EA0E}">
        <p15:presenceInfo xmlns:p15="http://schemas.microsoft.com/office/powerpoint/2012/main" userId="S::khowit01@bcbsmamd.net::7a89aa55-25e5-4435-98e0-3e4efdef4807" providerId="AD"/>
      </p:ext>
    </p:extLst>
  </p:cmAuthor>
  <p:cmAuthor id="20" name="Barbara Wallraff" initials="BW" lastIdx="36" clrIdx="20">
    <p:extLst>
      <p:ext uri="{19B8F6BF-5375-455C-9EA6-DF929625EA0E}">
        <p15:presenceInfo xmlns:p15="http://schemas.microsoft.com/office/powerpoint/2012/main" userId="Barbara Wallraff" providerId="None"/>
      </p:ext>
    </p:extLst>
  </p:cmAuthor>
  <p:cmAuthor id="21" name="Kenney Walsh, Kaitlyn" initials="KWK [2]" lastIdx="59" clrIdx="21">
    <p:extLst>
      <p:ext uri="{19B8F6BF-5375-455C-9EA6-DF929625EA0E}">
        <p15:presenceInfo xmlns:p15="http://schemas.microsoft.com/office/powerpoint/2012/main" userId="S::kkenne02@bcbsmamd.net::0e4a5a5a-8d87-467d-9759-a59c3c8f99a6" providerId="AD"/>
      </p:ext>
    </p:extLst>
  </p:cmAuthor>
  <p:cmAuthor id="22" name="Gershon, Rachel" initials="GR" lastIdx="124" clrIdx="22">
    <p:extLst>
      <p:ext uri="{19B8F6BF-5375-455C-9EA6-DF929625EA0E}">
        <p15:presenceInfo xmlns:p15="http://schemas.microsoft.com/office/powerpoint/2012/main" userId="S::Rachel.Gershon@umassmed.edu::bdf2bbb1-c45a-41a5-8947-9deb0df48188" providerId="AD"/>
      </p:ext>
    </p:extLst>
  </p:cmAuthor>
  <p:cmAuthor id="23" name="Rachel Gershon" initials="MOU" lastIdx="32" clrIdx="23"/>
  <p:cmAuthor id="24" name="BrodyField, Maia" initials="BM" lastIdx="33" clrIdx="24">
    <p:extLst>
      <p:ext uri="{19B8F6BF-5375-455C-9EA6-DF929625EA0E}">
        <p15:presenceInfo xmlns:p15="http://schemas.microsoft.com/office/powerpoint/2012/main" userId="S::mbrody01@bcbsmamd.net::a3dc3dc0-a39a-485d-9907-d8f3028e4305" providerId="AD"/>
      </p:ext>
    </p:extLst>
  </p:cmAuthor>
  <p:cmAuthor id="25" name="Heather Rossi" initials="HR" lastIdx="4" clrIdx="25">
    <p:extLst>
      <p:ext uri="{19B8F6BF-5375-455C-9EA6-DF929625EA0E}">
        <p15:presenceInfo xmlns:p15="http://schemas.microsoft.com/office/powerpoint/2012/main" userId="15f94c57c1763ce6" providerId="Windows Live"/>
      </p:ext>
    </p:extLst>
  </p:cmAuthor>
  <p:cmAuthor id="26" name="Jessica Lyons" initials="JL" lastIdx="6" clrIdx="26">
    <p:extLst>
      <p:ext uri="{19B8F6BF-5375-455C-9EA6-DF929625EA0E}">
        <p15:presenceInfo xmlns:p15="http://schemas.microsoft.com/office/powerpoint/2012/main" userId="2158609dd525639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5E85"/>
    <a:srgbClr val="005F85"/>
    <a:srgbClr val="5183BE"/>
    <a:srgbClr val="3333CC"/>
    <a:srgbClr val="3333C9"/>
    <a:srgbClr val="1C1C1C"/>
    <a:srgbClr val="99C8D7"/>
    <a:srgbClr val="77B6C9"/>
    <a:srgbClr val="6BB23E"/>
    <a:srgbClr val="FAC4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58" autoAdjust="0"/>
    <p:restoredTop sz="76655" autoAdjust="0"/>
  </p:normalViewPr>
  <p:slideViewPr>
    <p:cSldViewPr snapToGrid="0">
      <p:cViewPr varScale="1">
        <p:scale>
          <a:sx n="77" d="100"/>
          <a:sy n="77" d="100"/>
        </p:scale>
        <p:origin x="2277" y="82"/>
      </p:cViewPr>
      <p:guideLst>
        <p:guide orient="horz" pos="2883"/>
        <p:guide orient="horz" pos="2631"/>
        <p:guide pos="2880"/>
        <p:guide orient="horz" pos="2160"/>
      </p:guideLst>
    </p:cSldViewPr>
  </p:slideViewPr>
  <p:outlineViewPr>
    <p:cViewPr>
      <p:scale>
        <a:sx n="33" d="100"/>
        <a:sy n="33" d="100"/>
      </p:scale>
      <p:origin x="0" y="0"/>
    </p:cViewPr>
  </p:outlineViewPr>
  <p:notesTextViewPr>
    <p:cViewPr>
      <p:scale>
        <a:sx n="3" d="2"/>
        <a:sy n="3" d="2"/>
      </p:scale>
      <p:origin x="0" y="0"/>
    </p:cViewPr>
  </p:notesTextViewPr>
  <p:sorterViewPr>
    <p:cViewPr>
      <p:scale>
        <a:sx n="110" d="100"/>
        <a:sy n="110" d="100"/>
      </p:scale>
      <p:origin x="0" y="0"/>
    </p:cViewPr>
  </p:sorterViewPr>
  <p:notesViewPr>
    <p:cSldViewPr snapToGrid="0">
      <p:cViewPr varScale="1">
        <p:scale>
          <a:sx n="148" d="100"/>
          <a:sy n="148" d="100"/>
        </p:scale>
        <p:origin x="5346" y="108"/>
      </p:cViewPr>
      <p:guideLst>
        <p:guide orient="horz" pos="2920"/>
        <p:guide pos="2200"/>
        <p:guide orient="horz" pos="2924"/>
        <p:guide pos="2204"/>
        <p:guide orient="horz" pos="2928"/>
        <p:guide pos="2208"/>
      </p:guideLst>
    </p:cSldViewPr>
  </p:notes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slide" Target="slides/slide39.xml"/><Relationship Id="rId63" Type="http://schemas.openxmlformats.org/officeDocument/2006/relationships/font" Target="fonts/font6.fntdata"/><Relationship Id="rId68" Type="http://schemas.openxmlformats.org/officeDocument/2006/relationships/font" Target="fonts/font11.fntdata"/><Relationship Id="rId7" Type="http://schemas.openxmlformats.org/officeDocument/2006/relationships/customXml" Target="../customXml/item7.xml"/><Relationship Id="rId71"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Master" Target="slideMasters/slideMaster6.xml"/><Relationship Id="rId29" Type="http://schemas.openxmlformats.org/officeDocument/2006/relationships/slide" Target="slides/slide13.xml"/><Relationship Id="rId11" Type="http://schemas.openxmlformats.org/officeDocument/2006/relationships/slideMaster" Target="slideMasters/slideMaster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font" Target="fonts/font1.fntdata"/><Relationship Id="rId66" Type="http://schemas.openxmlformats.org/officeDocument/2006/relationships/font" Target="fonts/font9.fntdata"/><Relationship Id="rId74"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Master" Target="slideMasters/slideMaster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handoutMaster" Target="handoutMasters/handoutMaster1.xml"/><Relationship Id="rId61" Type="http://schemas.openxmlformats.org/officeDocument/2006/relationships/font" Target="fonts/font4.fntdata"/><Relationship Id="rId10" Type="http://schemas.openxmlformats.org/officeDocument/2006/relationships/customXml" Target="../customXml/item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Master" Target="slideMasters/slideMaster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notesMaster" Target="notesMasters/notesMaster1.xml"/><Relationship Id="rId64" Type="http://schemas.openxmlformats.org/officeDocument/2006/relationships/font" Target="fonts/font7.fntdata"/><Relationship Id="rId69" Type="http://schemas.openxmlformats.org/officeDocument/2006/relationships/tags" Target="tags/tag1.xml"/><Relationship Id="rId8" Type="http://schemas.openxmlformats.org/officeDocument/2006/relationships/customXml" Target="../customXml/item8.xml"/><Relationship Id="rId51" Type="http://schemas.openxmlformats.org/officeDocument/2006/relationships/slide" Target="slides/slide35.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Master" Target="slideMasters/slideMaster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font" Target="fonts/font5.fntdata"/><Relationship Id="rId7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customXml" Target="../customXml/item6.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5.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5.xml"/><Relationship Id="rId1" Type="http://schemas.microsoft.com/office/2011/relationships/chartStyle" Target="style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6.xml"/><Relationship Id="rId1" Type="http://schemas.microsoft.com/office/2011/relationships/chartStyle" Target="style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7.xml"/><Relationship Id="rId1" Type="http://schemas.microsoft.com/office/2011/relationships/chartStyle" Target="style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8.xml"/><Relationship Id="rId1" Type="http://schemas.microsoft.com/office/2011/relationships/chartStyle" Target="style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9.xml"/><Relationship Id="rId1" Type="http://schemas.microsoft.com/office/2011/relationships/chartStyle" Target="style9.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0.xml"/><Relationship Id="rId1" Type="http://schemas.microsoft.com/office/2011/relationships/chartStyle" Target="style1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1.xml"/><Relationship Id="rId1" Type="http://schemas.microsoft.com/office/2011/relationships/chartStyle" Target="style1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6.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xml"/><Relationship Id="rId1" Type="http://schemas.microsoft.com/office/2011/relationships/chartStyle" Target="style1.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3.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4.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Sheet1!$B$1</c:f>
              <c:strCache>
                <c:ptCount val="1"/>
                <c:pt idx="0">
                  <c:v>MassHealth Enrollment</c:v>
                </c:pt>
              </c:strCache>
            </c:strRef>
          </c:tx>
          <c:spPr>
            <a:ln w="19050">
              <a:solidFill>
                <a:srgbClr val="5183BE"/>
              </a:solidFill>
              <a:prstDash val="solid"/>
            </a:ln>
          </c:spPr>
          <c:marker>
            <c:symbol val="square"/>
            <c:size val="8"/>
            <c:spPr>
              <a:solidFill>
                <a:srgbClr val="5183BE"/>
              </a:solidFill>
              <a:ln>
                <a:solidFill>
                  <a:srgbClr val="5183BE"/>
                </a:solidFill>
                <a:prstDash val="solid"/>
              </a:ln>
            </c:spPr>
          </c:marker>
          <c:dPt>
            <c:idx val="1"/>
            <c:marker>
              <c:spPr>
                <a:solidFill>
                  <a:srgbClr val="5183BE"/>
                </a:solidFill>
                <a:ln w="12700">
                  <a:solidFill>
                    <a:srgbClr val="5183BE"/>
                  </a:solidFill>
                  <a:prstDash val="solid"/>
                </a:ln>
              </c:spPr>
            </c:marker>
            <c:bubble3D val="0"/>
            <c:extLst>
              <c:ext xmlns:c16="http://schemas.microsoft.com/office/drawing/2014/chart" uri="{C3380CC4-5D6E-409C-BE32-E72D297353CC}">
                <c16:uniqueId val="{00000000-A84C-417D-BEA9-E41AB7186D9C}"/>
              </c:ext>
            </c:extLst>
          </c:dPt>
          <c:cat>
            <c:numRef>
              <c:f>Sheet1!$A$2:$A$14</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Sheet1!$B$2:$B$14</c:f>
              <c:numCache>
                <c:formatCode>#,##0</c:formatCode>
                <c:ptCount val="13"/>
                <c:pt idx="0">
                  <c:v>1123868</c:v>
                </c:pt>
                <c:pt idx="1">
                  <c:v>1168198</c:v>
                </c:pt>
                <c:pt idx="2">
                  <c:v>1216044</c:v>
                </c:pt>
                <c:pt idx="3">
                  <c:v>1264300</c:v>
                </c:pt>
                <c:pt idx="4">
                  <c:v>1316376</c:v>
                </c:pt>
                <c:pt idx="5">
                  <c:v>1358262</c:v>
                </c:pt>
                <c:pt idx="6">
                  <c:v>1405377</c:v>
                </c:pt>
                <c:pt idx="7">
                  <c:v>1593843</c:v>
                </c:pt>
                <c:pt idx="8">
                  <c:v>1912813</c:v>
                </c:pt>
                <c:pt idx="9">
                  <c:v>1862207</c:v>
                </c:pt>
                <c:pt idx="10">
                  <c:v>1892726</c:v>
                </c:pt>
                <c:pt idx="11">
                  <c:v>1856517</c:v>
                </c:pt>
                <c:pt idx="12">
                  <c:v>1800996</c:v>
                </c:pt>
              </c:numCache>
            </c:numRef>
          </c:val>
          <c:smooth val="0"/>
          <c:extLst>
            <c:ext xmlns:c16="http://schemas.microsoft.com/office/drawing/2014/chart" uri="{C3380CC4-5D6E-409C-BE32-E72D297353CC}">
              <c16:uniqueId val="{00000000-085D-430D-896B-72199A0B13F1}"/>
            </c:ext>
          </c:extLst>
        </c:ser>
        <c:dLbls>
          <c:showLegendKey val="0"/>
          <c:showVal val="0"/>
          <c:showCatName val="0"/>
          <c:showSerName val="0"/>
          <c:showPercent val="0"/>
          <c:showBubbleSize val="0"/>
        </c:dLbls>
        <c:marker val="1"/>
        <c:smooth val="0"/>
        <c:axId val="243422008"/>
        <c:axId val="104925176"/>
      </c:lineChart>
      <c:catAx>
        <c:axId val="243422008"/>
        <c:scaling>
          <c:orientation val="minMax"/>
        </c:scaling>
        <c:delete val="0"/>
        <c:axPos val="b"/>
        <c:numFmt formatCode="General" sourceLinked="1"/>
        <c:majorTickMark val="out"/>
        <c:minorTickMark val="none"/>
        <c:tickLblPos val="nextTo"/>
        <c:spPr>
          <a:ln w="12700">
            <a:solidFill>
              <a:srgbClr val="FFFFFF">
                <a:lumMod val="75000"/>
              </a:srgbClr>
            </a:solidFill>
          </a:ln>
        </c:spPr>
        <c:txPr>
          <a:bodyPr/>
          <a:lstStyle/>
          <a:p>
            <a:pPr>
              <a:defRPr sz="1000" b="0">
                <a:latin typeface="Source Sans Pro Semibold" panose="020B0603030403020204" pitchFamily="34" charset="0"/>
              </a:defRPr>
            </a:pPr>
            <a:endParaRPr lang="en-US"/>
          </a:p>
        </c:txPr>
        <c:crossAx val="104925176"/>
        <c:crosses val="autoZero"/>
        <c:auto val="1"/>
        <c:lblAlgn val="ctr"/>
        <c:lblOffset val="100"/>
        <c:noMultiLvlLbl val="0"/>
      </c:catAx>
      <c:valAx>
        <c:axId val="104925176"/>
        <c:scaling>
          <c:orientation val="minMax"/>
          <c:max val="2000000"/>
        </c:scaling>
        <c:delete val="0"/>
        <c:axPos val="l"/>
        <c:majorGridlines>
          <c:spPr>
            <a:ln w="6350">
              <a:solidFill>
                <a:srgbClr val="FFFFFF">
                  <a:lumMod val="85000"/>
                </a:srgbClr>
              </a:solidFill>
            </a:ln>
          </c:spPr>
        </c:majorGridlines>
        <c:numFmt formatCode="#,##0" sourceLinked="0"/>
        <c:majorTickMark val="none"/>
        <c:minorTickMark val="none"/>
        <c:tickLblPos val="nextTo"/>
        <c:spPr>
          <a:ln>
            <a:noFill/>
          </a:ln>
        </c:spPr>
        <c:txPr>
          <a:bodyPr/>
          <a:lstStyle/>
          <a:p>
            <a:pPr>
              <a:defRPr sz="1000">
                <a:latin typeface="Source Sans Pro Light" panose="020B0403030403020204" pitchFamily="34" charset="0"/>
              </a:defRPr>
            </a:pPr>
            <a:endParaRPr lang="en-US"/>
          </a:p>
        </c:txPr>
        <c:crossAx val="243422008"/>
        <c:crosses val="autoZero"/>
        <c:crossBetween val="between"/>
      </c:valAx>
      <c:spPr>
        <a:noFill/>
      </c:spPr>
    </c:plotArea>
    <c:plotVisOnly val="1"/>
    <c:dispBlanksAs val="gap"/>
    <c:showDLblsOverMax val="0"/>
  </c:chart>
  <c:txPr>
    <a:bodyPr/>
    <a:lstStyle/>
    <a:p>
      <a:pPr>
        <a:defRPr sz="1800"/>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297575569498404E-2"/>
          <c:y val="3.4695374015748029E-2"/>
          <c:w val="0.91016671771404778"/>
          <c:h val="0.8526432086614173"/>
        </c:manualLayout>
      </c:layout>
      <c:lineChart>
        <c:grouping val="standard"/>
        <c:varyColors val="0"/>
        <c:ser>
          <c:idx val="0"/>
          <c:order val="0"/>
          <c:tx>
            <c:strRef>
              <c:f>Sheet1!$B$1</c:f>
              <c:strCache>
                <c:ptCount val="1"/>
                <c:pt idx="0">
                  <c:v>Enrollment</c:v>
                </c:pt>
              </c:strCache>
            </c:strRef>
          </c:tx>
          <c:spPr>
            <a:ln>
              <a:solidFill>
                <a:schemeClr val="accent5"/>
              </a:solidFill>
            </a:ln>
          </c:spPr>
          <c:marker>
            <c:symbol val="square"/>
            <c:size val="8"/>
            <c:spPr>
              <a:solidFill>
                <a:schemeClr val="accent5"/>
              </a:solidFill>
              <a:ln>
                <a:solidFill>
                  <a:schemeClr val="accent5"/>
                </a:solidFill>
              </a:ln>
            </c:spPr>
          </c:marker>
          <c:cat>
            <c:numRef>
              <c:f>Sheet1!$A$2:$A$14</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Sheet1!$B$2:$B$14</c:f>
              <c:numCache>
                <c:formatCode>General</c:formatCode>
                <c:ptCount val="13"/>
                <c:pt idx="0">
                  <c:v>100</c:v>
                </c:pt>
                <c:pt idx="1">
                  <c:v>104.22912221622231</c:v>
                </c:pt>
                <c:pt idx="2">
                  <c:v>108.23819809208085</c:v>
                </c:pt>
                <c:pt idx="3">
                  <c:v>112.66433202187591</c:v>
                </c:pt>
                <c:pt idx="4">
                  <c:v>117.36906296673497</c:v>
                </c:pt>
                <c:pt idx="5">
                  <c:v>121.4868625309049</c:v>
                </c:pt>
                <c:pt idx="6">
                  <c:v>125.27748019609889</c:v>
                </c:pt>
                <c:pt idx="7">
                  <c:v>141.81763338755084</c:v>
                </c:pt>
                <c:pt idx="8">
                  <c:v>170.199080319041</c:v>
                </c:pt>
                <c:pt idx="9">
                  <c:v>165.69623834827576</c:v>
                </c:pt>
                <c:pt idx="10">
                  <c:v>168.41177077735108</c:v>
                </c:pt>
                <c:pt idx="11">
                  <c:v>165.18995113305121</c:v>
                </c:pt>
                <c:pt idx="12">
                  <c:v>160.24978022330023</c:v>
                </c:pt>
              </c:numCache>
            </c:numRef>
          </c:val>
          <c:smooth val="0"/>
          <c:extLst>
            <c:ext xmlns:c16="http://schemas.microsoft.com/office/drawing/2014/chart" uri="{C3380CC4-5D6E-409C-BE32-E72D297353CC}">
              <c16:uniqueId val="{00000000-6102-4881-A405-0D6885131A97}"/>
            </c:ext>
          </c:extLst>
        </c:ser>
        <c:ser>
          <c:idx val="1"/>
          <c:order val="1"/>
          <c:tx>
            <c:strRef>
              <c:f>Sheet1!$C$1</c:f>
              <c:strCache>
                <c:ptCount val="1"/>
                <c:pt idx="0">
                  <c:v>Total spending</c:v>
                </c:pt>
              </c:strCache>
            </c:strRef>
          </c:tx>
          <c:marker>
            <c:symbol val="circle"/>
            <c:size val="8"/>
          </c:marker>
          <c:cat>
            <c:numRef>
              <c:f>Sheet1!$A$2:$A$14</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Sheet1!$C$2:$C$14</c:f>
              <c:numCache>
                <c:formatCode>General</c:formatCode>
                <c:ptCount val="13"/>
                <c:pt idx="0">
                  <c:v>100</c:v>
                </c:pt>
                <c:pt idx="1">
                  <c:v>108.51418425508203</c:v>
                </c:pt>
                <c:pt idx="2">
                  <c:v>114.962012303739</c:v>
                </c:pt>
                <c:pt idx="3">
                  <c:v>123.40946897795099</c:v>
                </c:pt>
                <c:pt idx="4">
                  <c:v>129.5880921547423</c:v>
                </c:pt>
                <c:pt idx="5">
                  <c:v>132.93768155505634</c:v>
                </c:pt>
                <c:pt idx="6">
                  <c:v>143.99999999999997</c:v>
                </c:pt>
                <c:pt idx="7">
                  <c:v>158.66666666666663</c:v>
                </c:pt>
                <c:pt idx="8">
                  <c:v>182.6666666666666</c:v>
                </c:pt>
                <c:pt idx="9">
                  <c:v>197.33333333333326</c:v>
                </c:pt>
                <c:pt idx="10">
                  <c:v>199.99999999999994</c:v>
                </c:pt>
                <c:pt idx="11">
                  <c:v>209.33333333333326</c:v>
                </c:pt>
                <c:pt idx="12">
                  <c:v>219.99999999999991</c:v>
                </c:pt>
              </c:numCache>
            </c:numRef>
          </c:val>
          <c:smooth val="0"/>
          <c:extLst>
            <c:ext xmlns:c16="http://schemas.microsoft.com/office/drawing/2014/chart" uri="{C3380CC4-5D6E-409C-BE32-E72D297353CC}">
              <c16:uniqueId val="{00000001-6102-4881-A405-0D6885131A97}"/>
            </c:ext>
          </c:extLst>
        </c:ser>
        <c:ser>
          <c:idx val="2"/>
          <c:order val="2"/>
          <c:tx>
            <c:strRef>
              <c:f>Sheet1!$D$1</c:f>
              <c:strCache>
                <c:ptCount val="1"/>
                <c:pt idx="0">
                  <c:v>$ PMPM</c:v>
                </c:pt>
              </c:strCache>
            </c:strRef>
          </c:tx>
          <c:spPr>
            <a:ln>
              <a:solidFill>
                <a:schemeClr val="tx2"/>
              </a:solidFill>
            </a:ln>
          </c:spPr>
          <c:marker>
            <c:symbol val="triangle"/>
            <c:size val="9"/>
            <c:spPr>
              <a:solidFill>
                <a:schemeClr val="tx2"/>
              </a:solidFill>
              <a:ln>
                <a:solidFill>
                  <a:schemeClr val="tx2"/>
                </a:solidFill>
              </a:ln>
            </c:spPr>
          </c:marker>
          <c:cat>
            <c:numRef>
              <c:f>Sheet1!$A$2:$A$14</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Sheet1!$D$2:$D$14</c:f>
              <c:numCache>
                <c:formatCode>General</c:formatCode>
                <c:ptCount val="13"/>
                <c:pt idx="0">
                  <c:v>100</c:v>
                </c:pt>
                <c:pt idx="1">
                  <c:v>104.11119459489491</c:v>
                </c:pt>
                <c:pt idx="2">
                  <c:v>106.21205298146043</c:v>
                </c:pt>
                <c:pt idx="3">
                  <c:v>109.53730143625999</c:v>
                </c:pt>
                <c:pt idx="4">
                  <c:v>110.41077510473991</c:v>
                </c:pt>
                <c:pt idx="5">
                  <c:v>109.4255615673987</c:v>
                </c:pt>
                <c:pt idx="6">
                  <c:v>115.15557177896035</c:v>
                </c:pt>
                <c:pt idx="7">
                  <c:v>111.88077453885563</c:v>
                </c:pt>
                <c:pt idx="8">
                  <c:v>107.32529595592108</c:v>
                </c:pt>
                <c:pt idx="9">
                  <c:v>119.09342982099551</c:v>
                </c:pt>
                <c:pt idx="10">
                  <c:v>118.75654479306561</c:v>
                </c:pt>
                <c:pt idx="11">
                  <c:v>126.72280117373909</c:v>
                </c:pt>
                <c:pt idx="12">
                  <c:v>137.28567970167612</c:v>
                </c:pt>
              </c:numCache>
            </c:numRef>
          </c:val>
          <c:smooth val="0"/>
          <c:extLst>
            <c:ext xmlns:c16="http://schemas.microsoft.com/office/drawing/2014/chart" uri="{C3380CC4-5D6E-409C-BE32-E72D297353CC}">
              <c16:uniqueId val="{00000002-6102-4881-A405-0D6885131A97}"/>
            </c:ext>
          </c:extLst>
        </c:ser>
        <c:dLbls>
          <c:showLegendKey val="0"/>
          <c:showVal val="0"/>
          <c:showCatName val="0"/>
          <c:showSerName val="0"/>
          <c:showPercent val="0"/>
          <c:showBubbleSize val="0"/>
        </c:dLbls>
        <c:marker val="1"/>
        <c:smooth val="0"/>
        <c:axId val="249391952"/>
        <c:axId val="270552928"/>
      </c:lineChart>
      <c:catAx>
        <c:axId val="249391952"/>
        <c:scaling>
          <c:orientation val="minMax"/>
        </c:scaling>
        <c:delete val="0"/>
        <c:axPos val="b"/>
        <c:numFmt formatCode="General" sourceLinked="1"/>
        <c:majorTickMark val="out"/>
        <c:minorTickMark val="none"/>
        <c:tickLblPos val="nextTo"/>
        <c:txPr>
          <a:bodyPr/>
          <a:lstStyle/>
          <a:p>
            <a:pPr algn="ctr">
              <a:defRPr lang="en-US" sz="900" b="0" i="0" u="none" strike="noStrike" kern="1200" baseline="0">
                <a:solidFill>
                  <a:schemeClr val="tx1"/>
                </a:solidFill>
                <a:latin typeface="Source Sans Pro Semibold" panose="020B0603030403020204" pitchFamily="34" charset="0"/>
                <a:ea typeface="+mn-ea"/>
                <a:cs typeface="+mn-cs"/>
              </a:defRPr>
            </a:pPr>
            <a:endParaRPr lang="en-US"/>
          </a:p>
        </c:txPr>
        <c:crossAx val="270552928"/>
        <c:crossesAt val="100"/>
        <c:auto val="1"/>
        <c:lblAlgn val="ctr"/>
        <c:lblOffset val="200"/>
        <c:noMultiLvlLbl val="0"/>
      </c:catAx>
      <c:valAx>
        <c:axId val="270552928"/>
        <c:scaling>
          <c:orientation val="minMax"/>
          <c:min val="100"/>
        </c:scaling>
        <c:delete val="0"/>
        <c:axPos val="l"/>
        <c:majorGridlines>
          <c:spPr>
            <a:ln>
              <a:solidFill>
                <a:schemeClr val="bg1">
                  <a:lumMod val="85000"/>
                </a:schemeClr>
              </a:solidFill>
            </a:ln>
          </c:spPr>
        </c:majorGridlines>
        <c:numFmt formatCode="#&quot;%&quot;" sourceLinked="0"/>
        <c:majorTickMark val="none"/>
        <c:minorTickMark val="none"/>
        <c:tickLblPos val="nextTo"/>
        <c:spPr>
          <a:ln>
            <a:noFill/>
          </a:ln>
        </c:spPr>
        <c:txPr>
          <a:bodyPr/>
          <a:lstStyle/>
          <a:p>
            <a:pPr>
              <a:defRPr sz="1000"/>
            </a:pPr>
            <a:endParaRPr lang="en-US"/>
          </a:p>
        </c:txPr>
        <c:crossAx val="24939195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482034816070527"/>
          <c:y val="0.10662432481265929"/>
          <c:w val="0.58609993293091878"/>
          <c:h val="0.79155344202898537"/>
        </c:manualLayout>
      </c:layout>
      <c:doughnutChart>
        <c:varyColors val="1"/>
        <c:ser>
          <c:idx val="0"/>
          <c:order val="0"/>
          <c:tx>
            <c:strRef>
              <c:f>Sheet1!$B$1</c:f>
              <c:strCache>
                <c:ptCount val="1"/>
                <c:pt idx="0">
                  <c:v>SFY 2017</c:v>
                </c:pt>
              </c:strCache>
            </c:strRef>
          </c:tx>
          <c:spPr>
            <a:ln>
              <a:solidFill>
                <a:schemeClr val="bg1"/>
              </a:solidFill>
            </a:ln>
          </c:spPr>
          <c:explosion val="8"/>
          <c:dPt>
            <c:idx val="0"/>
            <c:bubble3D val="0"/>
            <c:explosion val="0"/>
            <c:spPr>
              <a:solidFill>
                <a:schemeClr val="accent4"/>
              </a:solidFill>
              <a:ln w="19050">
                <a:solidFill>
                  <a:schemeClr val="bg1"/>
                </a:solidFill>
              </a:ln>
              <a:effectLst/>
            </c:spPr>
            <c:extLst>
              <c:ext xmlns:c16="http://schemas.microsoft.com/office/drawing/2014/chart" uri="{C3380CC4-5D6E-409C-BE32-E72D297353CC}">
                <c16:uniqueId val="{00000009-5F0A-4C26-9943-45B6ABC62E99}"/>
              </c:ext>
            </c:extLst>
          </c:dPt>
          <c:dPt>
            <c:idx val="1"/>
            <c:bubble3D val="0"/>
            <c:explosion val="0"/>
            <c:spPr>
              <a:solidFill>
                <a:schemeClr val="accent3"/>
              </a:solidFill>
              <a:ln w="19050">
                <a:solidFill>
                  <a:schemeClr val="bg1"/>
                </a:solidFill>
              </a:ln>
              <a:effectLst/>
            </c:spPr>
            <c:extLst>
              <c:ext xmlns:c16="http://schemas.microsoft.com/office/drawing/2014/chart" uri="{C3380CC4-5D6E-409C-BE32-E72D297353CC}">
                <c16:uniqueId val="{00000003-BDFA-46EC-8719-4914187663A2}"/>
              </c:ext>
            </c:extLst>
          </c:dPt>
          <c:dPt>
            <c:idx val="2"/>
            <c:bubble3D val="0"/>
            <c:spPr>
              <a:solidFill>
                <a:schemeClr val="accent2">
                  <a:lumMod val="75000"/>
                </a:schemeClr>
              </a:solidFill>
              <a:ln w="19050">
                <a:solidFill>
                  <a:schemeClr val="bg1"/>
                </a:solidFill>
              </a:ln>
              <a:effectLst/>
            </c:spPr>
            <c:extLst>
              <c:ext xmlns:c16="http://schemas.microsoft.com/office/drawing/2014/chart" uri="{C3380CC4-5D6E-409C-BE32-E72D297353CC}">
                <c16:uniqueId val="{00000005-BDFA-46EC-8719-4914187663A2}"/>
              </c:ext>
            </c:extLst>
          </c:dPt>
          <c:dPt>
            <c:idx val="3"/>
            <c:bubble3D val="0"/>
            <c:spPr>
              <a:solidFill>
                <a:schemeClr val="accent4"/>
              </a:solidFill>
              <a:ln w="19050">
                <a:solidFill>
                  <a:schemeClr val="bg1"/>
                </a:solidFill>
              </a:ln>
              <a:effectLst/>
            </c:spPr>
            <c:extLst>
              <c:ext xmlns:c16="http://schemas.microsoft.com/office/drawing/2014/chart" uri="{C3380CC4-5D6E-409C-BE32-E72D297353CC}">
                <c16:uniqueId val="{00000007-BDFA-46EC-8719-4914187663A2}"/>
              </c:ext>
            </c:extLst>
          </c:dPt>
          <c:cat>
            <c:strRef>
              <c:f>Sheet1!$A$2:$A$4</c:f>
              <c:strCache>
                <c:ptCount val="2"/>
                <c:pt idx="0">
                  <c:v>Capitated Payments</c:v>
                </c:pt>
                <c:pt idx="1">
                  <c:v>Fee for Service</c:v>
                </c:pt>
              </c:strCache>
            </c:strRef>
          </c:cat>
          <c:val>
            <c:numRef>
              <c:f>Sheet1!$B$2:$B$4</c:f>
              <c:numCache>
                <c:formatCode>"$"#,##0_);[Red]\("$"#,##0\)</c:formatCode>
                <c:ptCount val="3"/>
                <c:pt idx="0" formatCode="&quot;$&quot;#,##0.00_);[Red]\(&quot;$&quot;#,##0.00\)">
                  <c:v>6957.6</c:v>
                </c:pt>
                <c:pt idx="1">
                  <c:v>7504.9</c:v>
                </c:pt>
              </c:numCache>
            </c:numRef>
          </c:val>
          <c:extLst>
            <c:ext xmlns:c16="http://schemas.microsoft.com/office/drawing/2014/chart" uri="{C3380CC4-5D6E-409C-BE32-E72D297353CC}">
              <c16:uniqueId val="{00000000-5F0A-4C26-9943-45B6ABC62E99}"/>
            </c:ext>
          </c:extLst>
        </c:ser>
        <c:dLbls>
          <c:showLegendKey val="0"/>
          <c:showVal val="0"/>
          <c:showCatName val="0"/>
          <c:showSerName val="0"/>
          <c:showPercent val="0"/>
          <c:showBubbleSize val="0"/>
          <c:showLeaderLines val="1"/>
        </c:dLbls>
        <c:firstSliceAng val="0"/>
        <c:holeSize val="50"/>
        <c:extLst>
          <c:ext xmlns:c15="http://schemas.microsoft.com/office/drawing/2012/chart" uri="{02D57815-91ED-43cb-92C2-25804820EDAC}">
            <c15:filteredPieSeries>
              <c15:ser>
                <c:idx val="1"/>
                <c:order val="1"/>
                <c:tx>
                  <c:strRef>
                    <c:extLst>
                      <c:ext uri="{02D57815-91ED-43cb-92C2-25804820EDAC}">
                        <c15:formulaRef>
                          <c15:sqref>Sheet1!#REF!</c15:sqref>
                        </c15:formulaRef>
                      </c:ext>
                    </c:extLst>
                    <c:strCache>
                      <c:ptCount val="1"/>
                      <c:pt idx="0">
                        <c:v>#REF!</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9-F86D-4ADF-B1BC-2D5C97A8AB2E}"/>
                    </c:ext>
                  </c:extLst>
                </c:dPt>
                <c:cat>
                  <c:strRef>
                    <c:extLst>
                      <c:ext uri="{02D57815-91ED-43cb-92C2-25804820EDAC}">
                        <c15:formulaRef>
                          <c15:sqref>Sheet1!$A$2:$A$4</c15:sqref>
                        </c15:formulaRef>
                      </c:ext>
                    </c:extLst>
                    <c:strCache>
                      <c:ptCount val="2"/>
                      <c:pt idx="0">
                        <c:v>Capitated Payments</c:v>
                      </c:pt>
                      <c:pt idx="1">
                        <c:v>Fee for Service</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10-1C02-41C5-B7C0-AD1BCDCE519D}"/>
                  </c:ext>
                </c:extLst>
              </c15:ser>
            </c15:filteredPieSeries>
          </c:ext>
        </c:extLst>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2320374015748035E-2"/>
          <c:y val="3.547130889788936E-2"/>
          <c:w val="0.89582299868766402"/>
          <c:h val="0.74449704724409449"/>
        </c:manualLayout>
      </c:layout>
      <c:barChart>
        <c:barDir val="col"/>
        <c:grouping val="clustered"/>
        <c:varyColors val="0"/>
        <c:ser>
          <c:idx val="0"/>
          <c:order val="0"/>
          <c:tx>
            <c:strRef>
              <c:f>Sheet1!$B$1</c:f>
              <c:strCache>
                <c:ptCount val="1"/>
                <c:pt idx="0">
                  <c:v>2013</c:v>
                </c:pt>
              </c:strCache>
            </c:strRef>
          </c:tx>
          <c:spPr>
            <a:solidFill>
              <a:srgbClr val="77B6C9"/>
            </a:solidFill>
          </c:spPr>
          <c:invertIfNegative val="0"/>
          <c:cat>
            <c:strRef>
              <c:f>Sheet1!$A$2:$A$6</c:f>
              <c:strCache>
                <c:ptCount val="5"/>
                <c:pt idx="0">
                  <c:v>INPATIENT</c:v>
                </c:pt>
                <c:pt idx="1">
                  <c:v>OUTPATIENT</c:v>
                </c:pt>
                <c:pt idx="2">
                  <c:v>PROFESSIONAL</c:v>
                </c:pt>
                <c:pt idx="3">
                  <c:v>PHARMACY</c:v>
                </c:pt>
                <c:pt idx="4">
                  <c:v>OTHER*</c:v>
                </c:pt>
              </c:strCache>
            </c:strRef>
          </c:cat>
          <c:val>
            <c:numRef>
              <c:f>Sheet1!$B$2:$B$6</c:f>
              <c:numCache>
                <c:formatCode>_("$"* #,##0.00_);_("$"* \(#,##0.00\);_("$"* "-"??_);_(@_)</c:formatCode>
                <c:ptCount val="5"/>
                <c:pt idx="0">
                  <c:v>93</c:v>
                </c:pt>
                <c:pt idx="1">
                  <c:v>95</c:v>
                </c:pt>
                <c:pt idx="2">
                  <c:v>91</c:v>
                </c:pt>
                <c:pt idx="3">
                  <c:v>69</c:v>
                </c:pt>
                <c:pt idx="4">
                  <c:v>74</c:v>
                </c:pt>
              </c:numCache>
            </c:numRef>
          </c:val>
          <c:extLst>
            <c:ext xmlns:c16="http://schemas.microsoft.com/office/drawing/2014/chart" uri="{C3380CC4-5D6E-409C-BE32-E72D297353CC}">
              <c16:uniqueId val="{00000000-6488-4597-8475-FE69E71EF4D5}"/>
            </c:ext>
          </c:extLst>
        </c:ser>
        <c:ser>
          <c:idx val="1"/>
          <c:order val="1"/>
          <c:tx>
            <c:strRef>
              <c:f>Sheet1!$C$1</c:f>
              <c:strCache>
                <c:ptCount val="1"/>
                <c:pt idx="0">
                  <c:v>2014</c:v>
                </c:pt>
              </c:strCache>
            </c:strRef>
          </c:tx>
          <c:spPr>
            <a:solidFill>
              <a:srgbClr val="FAC422"/>
            </a:solidFill>
          </c:spPr>
          <c:invertIfNegative val="0"/>
          <c:cat>
            <c:strRef>
              <c:f>Sheet1!$A$2:$A$6</c:f>
              <c:strCache>
                <c:ptCount val="5"/>
                <c:pt idx="0">
                  <c:v>INPATIENT</c:v>
                </c:pt>
                <c:pt idx="1">
                  <c:v>OUTPATIENT</c:v>
                </c:pt>
                <c:pt idx="2">
                  <c:v>PROFESSIONAL</c:v>
                </c:pt>
                <c:pt idx="3">
                  <c:v>PHARMACY</c:v>
                </c:pt>
                <c:pt idx="4">
                  <c:v>OTHER*</c:v>
                </c:pt>
              </c:strCache>
            </c:strRef>
          </c:cat>
          <c:val>
            <c:numRef>
              <c:f>Sheet1!$C$2:$C$6</c:f>
              <c:numCache>
                <c:formatCode>_("$"* #,##0.00_);_("$"* \(#,##0.00\);_("$"* "-"??_);_(@_)</c:formatCode>
                <c:ptCount val="5"/>
                <c:pt idx="0">
                  <c:v>92</c:v>
                </c:pt>
                <c:pt idx="1">
                  <c:v>95</c:v>
                </c:pt>
                <c:pt idx="2">
                  <c:v>85</c:v>
                </c:pt>
                <c:pt idx="3">
                  <c:v>79</c:v>
                </c:pt>
                <c:pt idx="4">
                  <c:v>71</c:v>
                </c:pt>
              </c:numCache>
            </c:numRef>
          </c:val>
          <c:extLst>
            <c:ext xmlns:c16="http://schemas.microsoft.com/office/drawing/2014/chart" uri="{C3380CC4-5D6E-409C-BE32-E72D297353CC}">
              <c16:uniqueId val="{00000001-6488-4597-8475-FE69E71EF4D5}"/>
            </c:ext>
          </c:extLst>
        </c:ser>
        <c:ser>
          <c:idx val="2"/>
          <c:order val="2"/>
          <c:tx>
            <c:strRef>
              <c:f>Sheet1!$D$1</c:f>
              <c:strCache>
                <c:ptCount val="1"/>
                <c:pt idx="0">
                  <c:v>2015</c:v>
                </c:pt>
              </c:strCache>
            </c:strRef>
          </c:tx>
          <c:spPr>
            <a:solidFill>
              <a:srgbClr val="969696"/>
            </a:solidFill>
          </c:spPr>
          <c:invertIfNegative val="0"/>
          <c:cat>
            <c:strRef>
              <c:f>Sheet1!$A$2:$A$6</c:f>
              <c:strCache>
                <c:ptCount val="5"/>
                <c:pt idx="0">
                  <c:v>INPATIENT</c:v>
                </c:pt>
                <c:pt idx="1">
                  <c:v>OUTPATIENT</c:v>
                </c:pt>
                <c:pt idx="2">
                  <c:v>PROFESSIONAL</c:v>
                </c:pt>
                <c:pt idx="3">
                  <c:v>PHARMACY</c:v>
                </c:pt>
                <c:pt idx="4">
                  <c:v>OTHER*</c:v>
                </c:pt>
              </c:strCache>
            </c:strRef>
          </c:cat>
          <c:val>
            <c:numRef>
              <c:f>Sheet1!$D$2:$D$6</c:f>
              <c:numCache>
                <c:formatCode>_("$"* #,##0.00_);_("$"* \(#,##0.00\);_("$"* "-"??_);_(@_)</c:formatCode>
                <c:ptCount val="5"/>
                <c:pt idx="0">
                  <c:v>92</c:v>
                </c:pt>
                <c:pt idx="1">
                  <c:v>97</c:v>
                </c:pt>
                <c:pt idx="2">
                  <c:v>82</c:v>
                </c:pt>
                <c:pt idx="3">
                  <c:v>87</c:v>
                </c:pt>
                <c:pt idx="4">
                  <c:v>65</c:v>
                </c:pt>
              </c:numCache>
            </c:numRef>
          </c:val>
          <c:extLst>
            <c:ext xmlns:c16="http://schemas.microsoft.com/office/drawing/2014/chart" uri="{C3380CC4-5D6E-409C-BE32-E72D297353CC}">
              <c16:uniqueId val="{00000002-6488-4597-8475-FE69E71EF4D5}"/>
            </c:ext>
          </c:extLst>
        </c:ser>
        <c:ser>
          <c:idx val="3"/>
          <c:order val="3"/>
          <c:tx>
            <c:strRef>
              <c:f>Sheet1!$E$1</c:f>
              <c:strCache>
                <c:ptCount val="1"/>
                <c:pt idx="0">
                  <c:v>2016</c:v>
                </c:pt>
              </c:strCache>
            </c:strRef>
          </c:tx>
          <c:spPr>
            <a:solidFill>
              <a:srgbClr val="BFD535"/>
            </a:solidFill>
          </c:spPr>
          <c:invertIfNegative val="0"/>
          <c:cat>
            <c:strRef>
              <c:f>Sheet1!$A$2:$A$6</c:f>
              <c:strCache>
                <c:ptCount val="5"/>
                <c:pt idx="0">
                  <c:v>INPATIENT</c:v>
                </c:pt>
                <c:pt idx="1">
                  <c:v>OUTPATIENT</c:v>
                </c:pt>
                <c:pt idx="2">
                  <c:v>PROFESSIONAL</c:v>
                </c:pt>
                <c:pt idx="3">
                  <c:v>PHARMACY</c:v>
                </c:pt>
                <c:pt idx="4">
                  <c:v>OTHER*</c:v>
                </c:pt>
              </c:strCache>
            </c:strRef>
          </c:cat>
          <c:val>
            <c:numRef>
              <c:f>Sheet1!$E$2:$E$6</c:f>
              <c:numCache>
                <c:formatCode>_("$"* #,##0.00_);_("$"* \(#,##0.00\);_("$"* "-"??_);_(@_)</c:formatCode>
                <c:ptCount val="5"/>
                <c:pt idx="0">
                  <c:v>99</c:v>
                </c:pt>
                <c:pt idx="1">
                  <c:v>99</c:v>
                </c:pt>
                <c:pt idx="2">
                  <c:v>84</c:v>
                </c:pt>
                <c:pt idx="3">
                  <c:v>97</c:v>
                </c:pt>
                <c:pt idx="4">
                  <c:v>67</c:v>
                </c:pt>
              </c:numCache>
            </c:numRef>
          </c:val>
          <c:extLst>
            <c:ext xmlns:c16="http://schemas.microsoft.com/office/drawing/2014/chart" uri="{C3380CC4-5D6E-409C-BE32-E72D297353CC}">
              <c16:uniqueId val="{00000003-6488-4597-8475-FE69E71EF4D5}"/>
            </c:ext>
          </c:extLst>
        </c:ser>
        <c:dLbls>
          <c:showLegendKey val="0"/>
          <c:showVal val="0"/>
          <c:showCatName val="0"/>
          <c:showSerName val="0"/>
          <c:showPercent val="0"/>
          <c:showBubbleSize val="0"/>
        </c:dLbls>
        <c:gapWidth val="80"/>
        <c:axId val="249393520"/>
        <c:axId val="270555280"/>
      </c:barChart>
      <c:catAx>
        <c:axId val="249393520"/>
        <c:scaling>
          <c:orientation val="minMax"/>
        </c:scaling>
        <c:delete val="0"/>
        <c:axPos val="b"/>
        <c:numFmt formatCode="General" sourceLinked="0"/>
        <c:majorTickMark val="none"/>
        <c:minorTickMark val="none"/>
        <c:tickLblPos val="nextTo"/>
        <c:spPr>
          <a:ln>
            <a:solidFill>
              <a:schemeClr val="bg1">
                <a:lumMod val="50000"/>
              </a:schemeClr>
            </a:solidFill>
          </a:ln>
        </c:spPr>
        <c:txPr>
          <a:bodyPr anchor="t" anchorCtr="0"/>
          <a:lstStyle/>
          <a:p>
            <a:pPr>
              <a:defRPr sz="900" b="0">
                <a:latin typeface="Source Sans Pro Semibold" panose="020B0603030403020204" pitchFamily="34" charset="0"/>
              </a:defRPr>
            </a:pPr>
            <a:endParaRPr lang="en-US"/>
          </a:p>
        </c:txPr>
        <c:crossAx val="270555280"/>
        <c:crosses val="autoZero"/>
        <c:auto val="0"/>
        <c:lblAlgn val="ctr"/>
        <c:lblOffset val="100"/>
        <c:noMultiLvlLbl val="0"/>
      </c:catAx>
      <c:valAx>
        <c:axId val="270555280"/>
        <c:scaling>
          <c:orientation val="minMax"/>
        </c:scaling>
        <c:delete val="0"/>
        <c:axPos val="l"/>
        <c:majorGridlines>
          <c:spPr>
            <a:ln>
              <a:solidFill>
                <a:schemeClr val="bg1">
                  <a:lumMod val="85000"/>
                </a:schemeClr>
              </a:solidFill>
            </a:ln>
          </c:spPr>
        </c:majorGridlines>
        <c:numFmt formatCode="&quot;$&quot;#,##0" sourceLinked="0"/>
        <c:majorTickMark val="none"/>
        <c:minorTickMark val="none"/>
        <c:tickLblPos val="nextTo"/>
        <c:spPr>
          <a:ln>
            <a:noFill/>
          </a:ln>
        </c:spPr>
        <c:txPr>
          <a:bodyPr/>
          <a:lstStyle/>
          <a:p>
            <a:pPr>
              <a:defRPr sz="900">
                <a:latin typeface="Source Sans Pro Light" panose="020B0403030403020204" pitchFamily="34" charset="0"/>
              </a:defRPr>
            </a:pPr>
            <a:endParaRPr lang="en-US"/>
          </a:p>
        </c:txPr>
        <c:crossAx val="249393520"/>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2320374015748035E-2"/>
          <c:y val="3.547130889788936E-2"/>
          <c:w val="0.89582299868766402"/>
          <c:h val="0.73681351092181246"/>
        </c:manualLayout>
      </c:layout>
      <c:barChart>
        <c:barDir val="col"/>
        <c:grouping val="clustered"/>
        <c:varyColors val="0"/>
        <c:ser>
          <c:idx val="0"/>
          <c:order val="0"/>
          <c:tx>
            <c:strRef>
              <c:f>Sheet1!$B$1</c:f>
              <c:strCache>
                <c:ptCount val="1"/>
                <c:pt idx="0">
                  <c:v>SFY 2013</c:v>
                </c:pt>
              </c:strCache>
            </c:strRef>
          </c:tx>
          <c:spPr>
            <a:solidFill>
              <a:srgbClr val="77B6C9"/>
            </a:solidFill>
          </c:spPr>
          <c:invertIfNegative val="0"/>
          <c:cat>
            <c:strRef>
              <c:f>Sheet1!$A$2:$A$9</c:f>
              <c:strCache>
                <c:ptCount val="8"/>
                <c:pt idx="0">
                  <c:v>LTSS (HCBS*)</c:v>
                </c:pt>
                <c:pt idx="1">
                  <c:v>LTSS (facility)</c:v>
                </c:pt>
                <c:pt idx="2">
                  <c:v>Inpatient</c:v>
                </c:pt>
                <c:pt idx="3">
                  <c:v>Outpatient</c:v>
                </c:pt>
                <c:pt idx="4">
                  <c:v>Professional</c:v>
                </c:pt>
                <c:pt idx="5">
                  <c:v>Dental</c:v>
                </c:pt>
                <c:pt idx="6">
                  <c:v>Pharmacy</c:v>
                </c:pt>
                <c:pt idx="7">
                  <c:v>Other**</c:v>
                </c:pt>
              </c:strCache>
            </c:strRef>
          </c:cat>
          <c:val>
            <c:numRef>
              <c:f>Sheet1!$B$2:$B$9</c:f>
              <c:numCache>
                <c:formatCode>"$"#,##0.00_);[Red]\("$"#,##0.00\)</c:formatCode>
                <c:ptCount val="8"/>
                <c:pt idx="0">
                  <c:v>134</c:v>
                </c:pt>
                <c:pt idx="1">
                  <c:v>138</c:v>
                </c:pt>
                <c:pt idx="2">
                  <c:v>70</c:v>
                </c:pt>
                <c:pt idx="3">
                  <c:v>77</c:v>
                </c:pt>
                <c:pt idx="4">
                  <c:v>36</c:v>
                </c:pt>
                <c:pt idx="5" formatCode="_(&quot;$&quot;* #,##0.00_);_(&quot;$&quot;* \(#,##0.00\);_(&quot;$&quot;* &quot;-&quot;??_);_(@_)">
                  <c:v>23</c:v>
                </c:pt>
                <c:pt idx="6" formatCode="_(&quot;$&quot;* #,##0.00_);_(&quot;$&quot;* \(#,##0.00\);_(&quot;$&quot;* &quot;-&quot;??_);_(@_)">
                  <c:v>48</c:v>
                </c:pt>
                <c:pt idx="7" formatCode="_(&quot;$&quot;* #,##0.00_);_(&quot;$&quot;* \(#,##0.00\);_(&quot;$&quot;* &quot;-&quot;??_);_(@_)">
                  <c:v>22</c:v>
                </c:pt>
              </c:numCache>
            </c:numRef>
          </c:val>
          <c:extLst>
            <c:ext xmlns:c16="http://schemas.microsoft.com/office/drawing/2014/chart" uri="{C3380CC4-5D6E-409C-BE32-E72D297353CC}">
              <c16:uniqueId val="{00000000-6488-4597-8475-FE69E71EF4D5}"/>
            </c:ext>
          </c:extLst>
        </c:ser>
        <c:ser>
          <c:idx val="1"/>
          <c:order val="1"/>
          <c:tx>
            <c:strRef>
              <c:f>Sheet1!$C$1</c:f>
              <c:strCache>
                <c:ptCount val="1"/>
                <c:pt idx="0">
                  <c:v>SFY 2014</c:v>
                </c:pt>
              </c:strCache>
            </c:strRef>
          </c:tx>
          <c:spPr>
            <a:solidFill>
              <a:srgbClr val="FAC422"/>
            </a:solidFill>
          </c:spPr>
          <c:invertIfNegative val="0"/>
          <c:cat>
            <c:strRef>
              <c:f>Sheet1!$A$2:$A$9</c:f>
              <c:strCache>
                <c:ptCount val="8"/>
                <c:pt idx="0">
                  <c:v>LTSS (HCBS*)</c:v>
                </c:pt>
                <c:pt idx="1">
                  <c:v>LTSS (facility)</c:v>
                </c:pt>
                <c:pt idx="2">
                  <c:v>Inpatient</c:v>
                </c:pt>
                <c:pt idx="3">
                  <c:v>Outpatient</c:v>
                </c:pt>
                <c:pt idx="4">
                  <c:v>Professional</c:v>
                </c:pt>
                <c:pt idx="5">
                  <c:v>Dental</c:v>
                </c:pt>
                <c:pt idx="6">
                  <c:v>Pharmacy</c:v>
                </c:pt>
                <c:pt idx="7">
                  <c:v>Other**</c:v>
                </c:pt>
              </c:strCache>
            </c:strRef>
          </c:cat>
          <c:val>
            <c:numRef>
              <c:f>Sheet1!$C$2:$C$9</c:f>
              <c:numCache>
                <c:formatCode>"$"#,##0.00_);[Red]\("$"#,##0.00\)</c:formatCode>
                <c:ptCount val="8"/>
                <c:pt idx="0">
                  <c:v>142</c:v>
                </c:pt>
                <c:pt idx="1">
                  <c:v>129</c:v>
                </c:pt>
                <c:pt idx="2">
                  <c:v>65</c:v>
                </c:pt>
                <c:pt idx="3">
                  <c:v>73</c:v>
                </c:pt>
                <c:pt idx="4">
                  <c:v>37</c:v>
                </c:pt>
                <c:pt idx="5" formatCode="_(&quot;$&quot;* #,##0.00_);_(&quot;$&quot;* \(#,##0.00\);_(&quot;$&quot;* &quot;-&quot;??_);_(@_)">
                  <c:v>23</c:v>
                </c:pt>
                <c:pt idx="6" formatCode="_(&quot;$&quot;* #,##0.00_);_(&quot;$&quot;* \(#,##0.00\);_(&quot;$&quot;* &quot;-&quot;??_);_(@_)">
                  <c:v>50</c:v>
                </c:pt>
                <c:pt idx="7" formatCode="_(&quot;$&quot;* #,##0.00_);_(&quot;$&quot;* \(#,##0.00\);_(&quot;$&quot;* &quot;-&quot;??_);_(@_)">
                  <c:v>23</c:v>
                </c:pt>
              </c:numCache>
            </c:numRef>
          </c:val>
          <c:extLst>
            <c:ext xmlns:c16="http://schemas.microsoft.com/office/drawing/2014/chart" uri="{C3380CC4-5D6E-409C-BE32-E72D297353CC}">
              <c16:uniqueId val="{00000001-6488-4597-8475-FE69E71EF4D5}"/>
            </c:ext>
          </c:extLst>
        </c:ser>
        <c:ser>
          <c:idx val="2"/>
          <c:order val="2"/>
          <c:tx>
            <c:strRef>
              <c:f>Sheet1!$D$1</c:f>
              <c:strCache>
                <c:ptCount val="1"/>
                <c:pt idx="0">
                  <c:v>SFY 2015</c:v>
                </c:pt>
              </c:strCache>
            </c:strRef>
          </c:tx>
          <c:spPr>
            <a:solidFill>
              <a:srgbClr val="969696"/>
            </a:solidFill>
          </c:spPr>
          <c:invertIfNegative val="0"/>
          <c:cat>
            <c:strRef>
              <c:f>Sheet1!$A$2:$A$9</c:f>
              <c:strCache>
                <c:ptCount val="8"/>
                <c:pt idx="0">
                  <c:v>LTSS (HCBS*)</c:v>
                </c:pt>
                <c:pt idx="1">
                  <c:v>LTSS (facility)</c:v>
                </c:pt>
                <c:pt idx="2">
                  <c:v>Inpatient</c:v>
                </c:pt>
                <c:pt idx="3">
                  <c:v>Outpatient</c:v>
                </c:pt>
                <c:pt idx="4">
                  <c:v>Professional</c:v>
                </c:pt>
                <c:pt idx="5">
                  <c:v>Dental</c:v>
                </c:pt>
                <c:pt idx="6">
                  <c:v>Pharmacy</c:v>
                </c:pt>
                <c:pt idx="7">
                  <c:v>Other**</c:v>
                </c:pt>
              </c:strCache>
            </c:strRef>
          </c:cat>
          <c:val>
            <c:numRef>
              <c:f>Sheet1!$D$2:$D$9</c:f>
              <c:numCache>
                <c:formatCode>"$"#,##0.00_);[Red]\("$"#,##0.00\)</c:formatCode>
                <c:ptCount val="8"/>
                <c:pt idx="0">
                  <c:v>143</c:v>
                </c:pt>
                <c:pt idx="1">
                  <c:v>111</c:v>
                </c:pt>
                <c:pt idx="2">
                  <c:v>68</c:v>
                </c:pt>
                <c:pt idx="3">
                  <c:v>70</c:v>
                </c:pt>
                <c:pt idx="4">
                  <c:v>35</c:v>
                </c:pt>
                <c:pt idx="5" formatCode="_(&quot;$&quot;* #,##0.00_);_(&quot;$&quot;* \(#,##0.00\);_(&quot;$&quot;* &quot;-&quot;??_);_(@_)">
                  <c:v>23</c:v>
                </c:pt>
                <c:pt idx="6" formatCode="_(&quot;$&quot;* #,##0.00_);_(&quot;$&quot;* \(#,##0.00\);_(&quot;$&quot;* &quot;-&quot;??_);_(@_)">
                  <c:v>51</c:v>
                </c:pt>
                <c:pt idx="7" formatCode="_(&quot;$&quot;* #,##0.00_);_(&quot;$&quot;* \(#,##0.00\);_(&quot;$&quot;* &quot;-&quot;??_);_(@_)">
                  <c:v>24</c:v>
                </c:pt>
              </c:numCache>
            </c:numRef>
          </c:val>
          <c:extLst>
            <c:ext xmlns:c16="http://schemas.microsoft.com/office/drawing/2014/chart" uri="{C3380CC4-5D6E-409C-BE32-E72D297353CC}">
              <c16:uniqueId val="{00000002-6488-4597-8475-FE69E71EF4D5}"/>
            </c:ext>
          </c:extLst>
        </c:ser>
        <c:ser>
          <c:idx val="3"/>
          <c:order val="3"/>
          <c:tx>
            <c:strRef>
              <c:f>Sheet1!$E$1</c:f>
              <c:strCache>
                <c:ptCount val="1"/>
                <c:pt idx="0">
                  <c:v>SFY 2016</c:v>
                </c:pt>
              </c:strCache>
            </c:strRef>
          </c:tx>
          <c:spPr>
            <a:solidFill>
              <a:srgbClr val="BFD535"/>
            </a:solidFill>
          </c:spPr>
          <c:invertIfNegative val="0"/>
          <c:cat>
            <c:strRef>
              <c:f>Sheet1!$A$2:$A$9</c:f>
              <c:strCache>
                <c:ptCount val="8"/>
                <c:pt idx="0">
                  <c:v>LTSS (HCBS*)</c:v>
                </c:pt>
                <c:pt idx="1">
                  <c:v>LTSS (facility)</c:v>
                </c:pt>
                <c:pt idx="2">
                  <c:v>Inpatient</c:v>
                </c:pt>
                <c:pt idx="3">
                  <c:v>Outpatient</c:v>
                </c:pt>
                <c:pt idx="4">
                  <c:v>Professional</c:v>
                </c:pt>
                <c:pt idx="5">
                  <c:v>Dental</c:v>
                </c:pt>
                <c:pt idx="6">
                  <c:v>Pharmacy</c:v>
                </c:pt>
                <c:pt idx="7">
                  <c:v>Other**</c:v>
                </c:pt>
              </c:strCache>
            </c:strRef>
          </c:cat>
          <c:val>
            <c:numRef>
              <c:f>Sheet1!$E$2:$E$9</c:f>
              <c:numCache>
                <c:formatCode>"$"#,##0.00_);[Red]\("$"#,##0.00\)</c:formatCode>
                <c:ptCount val="8"/>
                <c:pt idx="0">
                  <c:v>180</c:v>
                </c:pt>
                <c:pt idx="1">
                  <c:v>122</c:v>
                </c:pt>
                <c:pt idx="2">
                  <c:v>72</c:v>
                </c:pt>
                <c:pt idx="3">
                  <c:v>70</c:v>
                </c:pt>
                <c:pt idx="4">
                  <c:v>32</c:v>
                </c:pt>
                <c:pt idx="5" formatCode="&quot;$&quot;#,##0">
                  <c:v>30</c:v>
                </c:pt>
                <c:pt idx="6" formatCode="&quot;$&quot;#,##0">
                  <c:v>55</c:v>
                </c:pt>
                <c:pt idx="7" formatCode="&quot;$&quot;#,##0">
                  <c:v>27</c:v>
                </c:pt>
              </c:numCache>
            </c:numRef>
          </c:val>
          <c:extLst>
            <c:ext xmlns:c16="http://schemas.microsoft.com/office/drawing/2014/chart" uri="{C3380CC4-5D6E-409C-BE32-E72D297353CC}">
              <c16:uniqueId val="{00000003-6488-4597-8475-FE69E71EF4D5}"/>
            </c:ext>
          </c:extLst>
        </c:ser>
        <c:dLbls>
          <c:showLegendKey val="0"/>
          <c:showVal val="0"/>
          <c:showCatName val="0"/>
          <c:showSerName val="0"/>
          <c:showPercent val="0"/>
          <c:showBubbleSize val="0"/>
        </c:dLbls>
        <c:gapWidth val="80"/>
        <c:axId val="249393520"/>
        <c:axId val="270555280"/>
      </c:barChart>
      <c:catAx>
        <c:axId val="249393520"/>
        <c:scaling>
          <c:orientation val="minMax"/>
        </c:scaling>
        <c:delete val="0"/>
        <c:axPos val="b"/>
        <c:numFmt formatCode="General" sourceLinked="0"/>
        <c:majorTickMark val="none"/>
        <c:minorTickMark val="none"/>
        <c:tickLblPos val="none"/>
        <c:spPr>
          <a:ln>
            <a:solidFill>
              <a:srgbClr val="FFFFFF">
                <a:lumMod val="50000"/>
              </a:srgbClr>
            </a:solidFill>
          </a:ln>
        </c:spPr>
        <c:txPr>
          <a:bodyPr anchor="t" anchorCtr="0"/>
          <a:lstStyle/>
          <a:p>
            <a:pPr>
              <a:defRPr sz="900" b="0">
                <a:latin typeface="Source Sans Pro Semibold" panose="020B0603030403020204" pitchFamily="34" charset="0"/>
              </a:defRPr>
            </a:pPr>
            <a:endParaRPr lang="en-US"/>
          </a:p>
        </c:txPr>
        <c:crossAx val="270555280"/>
        <c:crosses val="autoZero"/>
        <c:auto val="0"/>
        <c:lblAlgn val="ctr"/>
        <c:lblOffset val="100"/>
        <c:noMultiLvlLbl val="0"/>
      </c:catAx>
      <c:valAx>
        <c:axId val="270555280"/>
        <c:scaling>
          <c:orientation val="minMax"/>
          <c:max val="180"/>
        </c:scaling>
        <c:delete val="0"/>
        <c:axPos val="l"/>
        <c:majorGridlines>
          <c:spPr>
            <a:ln>
              <a:solidFill>
                <a:schemeClr val="bg1">
                  <a:lumMod val="85000"/>
                </a:schemeClr>
              </a:solidFill>
            </a:ln>
          </c:spPr>
        </c:majorGridlines>
        <c:numFmt formatCode="&quot;$&quot;#,##0" sourceLinked="0"/>
        <c:majorTickMark val="none"/>
        <c:minorTickMark val="none"/>
        <c:tickLblPos val="nextTo"/>
        <c:spPr>
          <a:ln>
            <a:noFill/>
          </a:ln>
        </c:spPr>
        <c:txPr>
          <a:bodyPr/>
          <a:lstStyle/>
          <a:p>
            <a:pPr>
              <a:defRPr sz="900">
                <a:latin typeface="Source Sans Pro Light" panose="020B0403030403020204" pitchFamily="34" charset="0"/>
              </a:defRPr>
            </a:pPr>
            <a:endParaRPr lang="en-US"/>
          </a:p>
        </c:txPr>
        <c:crossAx val="249393520"/>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8600582739703334E-2"/>
          <c:y val="3.547130889788936E-2"/>
          <c:w val="0.65995940575390655"/>
          <c:h val="0.87262207240069434"/>
        </c:manualLayout>
      </c:layout>
      <c:barChart>
        <c:barDir val="col"/>
        <c:grouping val="stacked"/>
        <c:varyColors val="0"/>
        <c:ser>
          <c:idx val="0"/>
          <c:order val="0"/>
          <c:tx>
            <c:strRef>
              <c:f>Sheet1!$A$2</c:f>
              <c:strCache>
                <c:ptCount val="1"/>
                <c:pt idx="0">
                  <c:v>Non-disabled Children</c:v>
                </c:pt>
              </c:strCache>
            </c:strRef>
          </c:tx>
          <c:spPr>
            <a:solidFill>
              <a:srgbClr val="77B6C9"/>
            </a:solidFill>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6-F525-43E2-A662-0FB8C0041E45}"/>
                </c:ext>
              </c:extLst>
            </c:dLbl>
            <c:numFmt formatCode="0%" sourceLinked="0"/>
            <c:spPr>
              <a:noFill/>
              <a:ln>
                <a:noFill/>
              </a:ln>
              <a:effectLst/>
            </c:spPr>
            <c:txPr>
              <a:bodyPr anchorCtr="0"/>
              <a:lstStyle/>
              <a:p>
                <a:pPr algn="ctr">
                  <a:defRPr lang="en-US" sz="1600" b="0" i="0" u="none" strike="noStrike" kern="1200" baseline="0">
                    <a:solidFill>
                      <a:schemeClr val="tx1"/>
                    </a:solidFill>
                    <a:latin typeface="Source Sans Pro Semibold" panose="020B0603030403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Enrollment</c:v>
                </c:pt>
                <c:pt idx="1">
                  <c:v>Spending</c:v>
                </c:pt>
              </c:strCache>
            </c:strRef>
          </c:cat>
          <c:val>
            <c:numRef>
              <c:f>Sheet1!$B$2:$C$2</c:f>
              <c:numCache>
                <c:formatCode>General</c:formatCode>
                <c:ptCount val="2"/>
                <c:pt idx="0">
                  <c:v>0.35912665840876612</c:v>
                </c:pt>
                <c:pt idx="1">
                  <c:v>0.14145069794083928</c:v>
                </c:pt>
              </c:numCache>
            </c:numRef>
          </c:val>
          <c:extLst>
            <c:ext xmlns:c16="http://schemas.microsoft.com/office/drawing/2014/chart" uri="{C3380CC4-5D6E-409C-BE32-E72D297353CC}">
              <c16:uniqueId val="{00000000-1535-4936-B056-983EFE5E47E9}"/>
            </c:ext>
          </c:extLst>
        </c:ser>
        <c:ser>
          <c:idx val="1"/>
          <c:order val="1"/>
          <c:tx>
            <c:strRef>
              <c:f>Sheet1!$A$3</c:f>
              <c:strCache>
                <c:ptCount val="1"/>
                <c:pt idx="0">
                  <c:v>Non-disabled Adults</c:v>
                </c:pt>
              </c:strCache>
            </c:strRef>
          </c:tx>
          <c:spPr>
            <a:solidFill>
              <a:srgbClr val="BFD535"/>
            </a:solidFill>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5-F525-43E2-A662-0FB8C0041E45}"/>
                </c:ext>
              </c:extLst>
            </c:dLbl>
            <c:numFmt formatCode="0%" sourceLinked="0"/>
            <c:spPr>
              <a:noFill/>
              <a:ln>
                <a:noFill/>
              </a:ln>
              <a:effectLst/>
            </c:spPr>
            <c:txPr>
              <a:bodyPr anchorCtr="0"/>
              <a:lstStyle/>
              <a:p>
                <a:pPr algn="ctr">
                  <a:defRPr lang="en-US" sz="1600" b="0" i="0" u="none" strike="noStrike" kern="1200" baseline="0">
                    <a:solidFill>
                      <a:schemeClr val="tx1"/>
                    </a:solidFill>
                    <a:latin typeface="Source Sans Pro Semibold" panose="020B0603030403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Enrollment</c:v>
                </c:pt>
                <c:pt idx="1">
                  <c:v>Spending</c:v>
                </c:pt>
              </c:strCache>
            </c:strRef>
          </c:cat>
          <c:val>
            <c:numRef>
              <c:f>Sheet1!$B$3:$C$3</c:f>
              <c:numCache>
                <c:formatCode>General</c:formatCode>
                <c:ptCount val="2"/>
                <c:pt idx="0">
                  <c:v>0.37289109337216741</c:v>
                </c:pt>
                <c:pt idx="1">
                  <c:v>0.26114182643731837</c:v>
                </c:pt>
              </c:numCache>
            </c:numRef>
          </c:val>
          <c:extLst>
            <c:ext xmlns:c16="http://schemas.microsoft.com/office/drawing/2014/chart" uri="{C3380CC4-5D6E-409C-BE32-E72D297353CC}">
              <c16:uniqueId val="{00000001-1535-4936-B056-983EFE5E47E9}"/>
            </c:ext>
          </c:extLst>
        </c:ser>
        <c:ser>
          <c:idx val="2"/>
          <c:order val="2"/>
          <c:tx>
            <c:strRef>
              <c:f>Sheet1!$A$4</c:f>
              <c:strCache>
                <c:ptCount val="1"/>
                <c:pt idx="0">
                  <c:v>Adults &amp; Children with Disabilities</c:v>
                </c:pt>
              </c:strCache>
            </c:strRef>
          </c:tx>
          <c:spPr>
            <a:solidFill>
              <a:srgbClr val="969696"/>
            </a:solidFill>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4-F525-43E2-A662-0FB8C0041E45}"/>
                </c:ext>
              </c:extLst>
            </c:dLbl>
            <c:numFmt formatCode="0%" sourceLinked="0"/>
            <c:spPr>
              <a:noFill/>
              <a:ln>
                <a:noFill/>
              </a:ln>
              <a:effectLst/>
            </c:spPr>
            <c:txPr>
              <a:bodyPr anchorCtr="0"/>
              <a:lstStyle/>
              <a:p>
                <a:pPr algn="ctr">
                  <a:defRPr lang="en-US" sz="1600" b="0" i="0" u="none" strike="noStrike" kern="1200" baseline="0">
                    <a:solidFill>
                      <a:schemeClr val="bg1"/>
                    </a:solidFill>
                    <a:latin typeface="Source Sans Pro Semibold" panose="020B0603030403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Enrollment</c:v>
                </c:pt>
                <c:pt idx="1">
                  <c:v>Spending</c:v>
                </c:pt>
              </c:strCache>
            </c:strRef>
          </c:cat>
          <c:val>
            <c:numRef>
              <c:f>Sheet1!$B$4:$C$4</c:f>
              <c:numCache>
                <c:formatCode>General</c:formatCode>
                <c:ptCount val="2"/>
                <c:pt idx="0">
                  <c:v>0.16779216895670412</c:v>
                </c:pt>
                <c:pt idx="1">
                  <c:v>0.34311325206948795</c:v>
                </c:pt>
              </c:numCache>
            </c:numRef>
          </c:val>
          <c:extLst>
            <c:ext xmlns:c16="http://schemas.microsoft.com/office/drawing/2014/chart" uri="{C3380CC4-5D6E-409C-BE32-E72D297353CC}">
              <c16:uniqueId val="{00000002-1535-4936-B056-983EFE5E47E9}"/>
            </c:ext>
          </c:extLst>
        </c:ser>
        <c:ser>
          <c:idx val="3"/>
          <c:order val="3"/>
          <c:tx>
            <c:strRef>
              <c:f>Sheet1!$A$5</c:f>
              <c:strCache>
                <c:ptCount val="1"/>
                <c:pt idx="0">
                  <c:v>Seniors</c:v>
                </c:pt>
              </c:strCache>
            </c:strRef>
          </c:tx>
          <c:spPr>
            <a:solidFill>
              <a:srgbClr val="FAC422"/>
            </a:solidFill>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3-F525-43E2-A662-0FB8C0041E45}"/>
                </c:ext>
              </c:extLst>
            </c:dLbl>
            <c:numFmt formatCode="0%" sourceLinked="0"/>
            <c:spPr>
              <a:noFill/>
              <a:ln>
                <a:noFill/>
              </a:ln>
              <a:effectLst/>
            </c:spPr>
            <c:txPr>
              <a:bodyPr/>
              <a:lstStyle/>
              <a:p>
                <a:pPr>
                  <a:defRPr sz="1600" b="0">
                    <a:solidFill>
                      <a:schemeClr val="tx1"/>
                    </a:solidFill>
                    <a:latin typeface="Source Sans Pro Semibold" panose="020B0603030403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Enrollment</c:v>
                </c:pt>
                <c:pt idx="1">
                  <c:v>Spending</c:v>
                </c:pt>
              </c:strCache>
            </c:strRef>
          </c:cat>
          <c:val>
            <c:numRef>
              <c:f>Sheet1!$B$5:$C$5</c:f>
              <c:numCache>
                <c:formatCode>General</c:formatCode>
                <c:ptCount val="2"/>
                <c:pt idx="0">
                  <c:v>0.10019007926236247</c:v>
                </c:pt>
                <c:pt idx="1">
                  <c:v>0.25429422355235454</c:v>
                </c:pt>
              </c:numCache>
            </c:numRef>
          </c:val>
          <c:extLst>
            <c:ext xmlns:c16="http://schemas.microsoft.com/office/drawing/2014/chart" uri="{C3380CC4-5D6E-409C-BE32-E72D297353CC}">
              <c16:uniqueId val="{00000003-1535-4936-B056-983EFE5E47E9}"/>
            </c:ext>
          </c:extLst>
        </c:ser>
        <c:dLbls>
          <c:dLblPos val="ctr"/>
          <c:showLegendKey val="0"/>
          <c:showVal val="1"/>
          <c:showCatName val="0"/>
          <c:showSerName val="0"/>
          <c:showPercent val="0"/>
          <c:showBubbleSize val="0"/>
        </c:dLbls>
        <c:gapWidth val="80"/>
        <c:overlap val="100"/>
        <c:serLines>
          <c:spPr>
            <a:ln w="15875" cap="rnd">
              <a:solidFill>
                <a:srgbClr val="000000">
                  <a:lumMod val="50000"/>
                  <a:lumOff val="50000"/>
                </a:srgbClr>
              </a:solidFill>
              <a:prstDash val="sysDot"/>
            </a:ln>
          </c:spPr>
        </c:serLines>
        <c:axId val="247827072"/>
        <c:axId val="247827464"/>
      </c:barChart>
      <c:catAx>
        <c:axId val="247827072"/>
        <c:scaling>
          <c:orientation val="minMax"/>
        </c:scaling>
        <c:delete val="0"/>
        <c:axPos val="b"/>
        <c:numFmt formatCode="[$-409]mmmm\-yy;@" sourceLinked="0"/>
        <c:majorTickMark val="none"/>
        <c:minorTickMark val="none"/>
        <c:tickLblPos val="nextTo"/>
        <c:spPr>
          <a:ln>
            <a:solidFill>
              <a:schemeClr val="bg1">
                <a:lumMod val="50000"/>
              </a:schemeClr>
            </a:solidFill>
          </a:ln>
        </c:spPr>
        <c:txPr>
          <a:bodyPr/>
          <a:lstStyle/>
          <a:p>
            <a:pPr>
              <a:defRPr sz="1100" b="0" i="0" cap="all" baseline="0">
                <a:latin typeface="Source Sans Pro Semibold" panose="020B0603030403020204" pitchFamily="34" charset="0"/>
              </a:defRPr>
            </a:pPr>
            <a:endParaRPr lang="en-US"/>
          </a:p>
        </c:txPr>
        <c:crossAx val="247827464"/>
        <c:crosses val="autoZero"/>
        <c:auto val="1"/>
        <c:lblAlgn val="ctr"/>
        <c:lblOffset val="100"/>
        <c:noMultiLvlLbl val="0"/>
      </c:catAx>
      <c:valAx>
        <c:axId val="247827464"/>
        <c:scaling>
          <c:orientation val="minMax"/>
          <c:max val="1"/>
        </c:scaling>
        <c:delete val="0"/>
        <c:axPos val="l"/>
        <c:majorGridlines>
          <c:spPr>
            <a:ln>
              <a:solidFill>
                <a:schemeClr val="bg1">
                  <a:lumMod val="85000"/>
                </a:schemeClr>
              </a:solidFill>
            </a:ln>
          </c:spPr>
        </c:majorGridlines>
        <c:numFmt formatCode="0%" sourceLinked="0"/>
        <c:majorTickMark val="none"/>
        <c:minorTickMark val="none"/>
        <c:tickLblPos val="nextTo"/>
        <c:spPr>
          <a:ln>
            <a:noFill/>
          </a:ln>
        </c:spPr>
        <c:txPr>
          <a:bodyPr/>
          <a:lstStyle/>
          <a:p>
            <a:pPr>
              <a:defRPr sz="900">
                <a:latin typeface="Source Sans Pro Light" panose="020B0403030403020204" pitchFamily="34" charset="0"/>
              </a:defRPr>
            </a:pPr>
            <a:endParaRPr lang="en-US"/>
          </a:p>
        </c:txPr>
        <c:crossAx val="247827072"/>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SFY 2019</c:v>
                </c:pt>
              </c:strCache>
            </c:strRef>
          </c:tx>
          <c:spPr>
            <a:solidFill>
              <a:srgbClr val="5183BE"/>
            </a:solidFill>
            <a:ln w="9525" cap="flat" cmpd="sng" algn="ctr">
              <a:noFill/>
              <a:round/>
            </a:ln>
            <a:effectLst/>
          </c:spPr>
          <c:invertIfNegative val="0"/>
          <c:dLbls>
            <c:numFmt formatCode="&quot;$&quot;#,##0" sourceLinked="0"/>
            <c:spPr>
              <a:noFill/>
              <a:ln>
                <a:noFill/>
              </a:ln>
              <a:effectLst/>
            </c:spPr>
            <c:txPr>
              <a:bodyPr rot="0" spcFirstLastPara="1" vertOverflow="ellipsis" vert="horz" wrap="square" lIns="38100" tIns="19050" rIns="38100" bIns="19050" anchor="ctr" anchorCtr="0">
                <a:spAutoFit/>
              </a:bodyPr>
              <a:lstStyle/>
              <a:p>
                <a:pPr algn="ctr">
                  <a:defRPr lang="en-US" sz="1050" b="0" i="0" u="none" strike="noStrike" kern="1200" baseline="0">
                    <a:solidFill>
                      <a:schemeClr val="lt1"/>
                    </a:solidFill>
                    <a:latin typeface="+mj-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Total (All Members)</c:v>
                </c:pt>
                <c:pt idx="1">
                  <c:v>Non-Disabled Children</c:v>
                </c:pt>
                <c:pt idx="2">
                  <c:v>Non-Disabled Adults</c:v>
                </c:pt>
                <c:pt idx="3">
                  <c:v>Adults with Disabilities</c:v>
                </c:pt>
                <c:pt idx="4">
                  <c:v>Children with Disabilities</c:v>
                </c:pt>
                <c:pt idx="5">
                  <c:v>Seniors</c:v>
                </c:pt>
              </c:strCache>
            </c:strRef>
          </c:cat>
          <c:val>
            <c:numRef>
              <c:f>Sheet1!$B$2:$B$7</c:f>
              <c:numCache>
                <c:formatCode>_(* #,##0_);_(* \(#,##0\);_(* "-"??_);_(@_)</c:formatCode>
                <c:ptCount val="6"/>
                <c:pt idx="0">
                  <c:v>7904.9588610924575</c:v>
                </c:pt>
                <c:pt idx="1">
                  <c:v>3161.5460577808135</c:v>
                </c:pt>
                <c:pt idx="2">
                  <c:v>5621.2964588726718</c:v>
                </c:pt>
                <c:pt idx="3">
                  <c:v>16558.555096186024</c:v>
                </c:pt>
                <c:pt idx="4">
                  <c:v>15489.668774577278</c:v>
                </c:pt>
                <c:pt idx="5">
                  <c:v>20372.946172791668</c:v>
                </c:pt>
              </c:numCache>
            </c:numRef>
          </c:val>
          <c:extLst>
            <c:ext xmlns:c16="http://schemas.microsoft.com/office/drawing/2014/chart" uri="{C3380CC4-5D6E-409C-BE32-E72D297353CC}">
              <c16:uniqueId val="{00000000-09F7-4CE2-A3D4-85F8EFD63880}"/>
            </c:ext>
          </c:extLst>
        </c:ser>
        <c:ser>
          <c:idx val="1"/>
          <c:order val="1"/>
          <c:tx>
            <c:strRef>
              <c:f>Sheet1!$D$1</c:f>
              <c:strCache>
                <c:ptCount val="1"/>
                <c:pt idx="0">
                  <c:v>SFY 2017</c:v>
                </c:pt>
              </c:strCache>
            </c:strRef>
          </c:tx>
          <c:spPr>
            <a:solidFill>
              <a:schemeClr val="accent6"/>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50" b="0" i="0" u="none" strike="noStrike" kern="1200" baseline="0">
                    <a:solidFill>
                      <a:schemeClr val="lt1"/>
                    </a:solidFill>
                    <a:latin typeface="+mj-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Sheet1!$A$2:$A$7</c:f>
              <c:strCache>
                <c:ptCount val="6"/>
                <c:pt idx="0">
                  <c:v>Total (All Members)</c:v>
                </c:pt>
                <c:pt idx="1">
                  <c:v>Non-Disabled Children</c:v>
                </c:pt>
                <c:pt idx="2">
                  <c:v>Non-Disabled Adults</c:v>
                </c:pt>
                <c:pt idx="3">
                  <c:v>Adults with Disabilities</c:v>
                </c:pt>
                <c:pt idx="4">
                  <c:v>Children with Disabilities</c:v>
                </c:pt>
                <c:pt idx="5">
                  <c:v>Seniors</c:v>
                </c:pt>
              </c:strCache>
            </c:strRef>
          </c:cat>
          <c:val>
            <c:numRef>
              <c:f>Sheet1!$D$2:$D$7</c:f>
              <c:numCache>
                <c:formatCode>_(* #,##0_);_(* \(#,##0\);_(* "-"??_);_(@_)</c:formatCode>
                <c:ptCount val="6"/>
                <c:pt idx="0">
                  <c:v>7430.4511213766409</c:v>
                </c:pt>
                <c:pt idx="1">
                  <c:v>3639.6291392733738</c:v>
                </c:pt>
                <c:pt idx="2">
                  <c:v>4757.5394376035374</c:v>
                </c:pt>
                <c:pt idx="3">
                  <c:v>15019.756214696805</c:v>
                </c:pt>
                <c:pt idx="4">
                  <c:v>14792.991011989467</c:v>
                </c:pt>
                <c:pt idx="5">
                  <c:v>20378.59966510618</c:v>
                </c:pt>
              </c:numCache>
            </c:numRef>
          </c:val>
          <c:extLst>
            <c:ext xmlns:c16="http://schemas.microsoft.com/office/drawing/2014/chart" uri="{C3380CC4-5D6E-409C-BE32-E72D297353CC}">
              <c16:uniqueId val="{00000000-6F77-455B-B3D4-85F7C4757353}"/>
            </c:ext>
          </c:extLst>
        </c:ser>
        <c:ser>
          <c:idx val="2"/>
          <c:order val="2"/>
          <c:tx>
            <c:strRef>
              <c:f>Sheet1!$C$1</c:f>
              <c:strCache>
                <c:ptCount val="1"/>
                <c:pt idx="0">
                  <c:v>SFY 2018</c:v>
                </c:pt>
              </c:strCache>
            </c:strRef>
          </c:tx>
          <c:spPr>
            <a:solidFill>
              <a:schemeClr val="accent2"/>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50" b="0" i="0" u="none" strike="noStrike" kern="1200" baseline="0">
                    <a:solidFill>
                      <a:schemeClr val="lt1"/>
                    </a:solidFill>
                    <a:latin typeface="+mj-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Sheet1!$A$2:$A$7</c:f>
              <c:strCache>
                <c:ptCount val="6"/>
                <c:pt idx="0">
                  <c:v>Total (All Members)</c:v>
                </c:pt>
                <c:pt idx="1">
                  <c:v>Non-Disabled Children</c:v>
                </c:pt>
                <c:pt idx="2">
                  <c:v>Non-Disabled Adults</c:v>
                </c:pt>
                <c:pt idx="3">
                  <c:v>Adults with Disabilities</c:v>
                </c:pt>
                <c:pt idx="4">
                  <c:v>Children with Disabilities</c:v>
                </c:pt>
                <c:pt idx="5">
                  <c:v>Seniors</c:v>
                </c:pt>
              </c:strCache>
            </c:strRef>
          </c:cat>
          <c:val>
            <c:numRef>
              <c:f>Sheet1!$C$2:$C$7</c:f>
              <c:numCache>
                <c:formatCode>_(* #,##0_);_(* \(#,##0\);_(* "-"??_);_(@_)</c:formatCode>
                <c:ptCount val="6"/>
                <c:pt idx="0">
                  <c:v>7599.5452923271214</c:v>
                </c:pt>
                <c:pt idx="1">
                  <c:v>3483.4247677451535</c:v>
                </c:pt>
                <c:pt idx="2">
                  <c:v>5109.3458263424654</c:v>
                </c:pt>
                <c:pt idx="3">
                  <c:v>15503.196583093331</c:v>
                </c:pt>
                <c:pt idx="4">
                  <c:v>15197.039421079318</c:v>
                </c:pt>
                <c:pt idx="5">
                  <c:v>20150.157718431819</c:v>
                </c:pt>
              </c:numCache>
            </c:numRef>
          </c:val>
          <c:extLst>
            <c:ext xmlns:c16="http://schemas.microsoft.com/office/drawing/2014/chart" uri="{C3380CC4-5D6E-409C-BE32-E72D297353CC}">
              <c16:uniqueId val="{00000001-6F77-455B-B3D4-85F7C4757353}"/>
            </c:ext>
          </c:extLst>
        </c:ser>
        <c:dLbls>
          <c:dLblPos val="inEnd"/>
          <c:showLegendKey val="0"/>
          <c:showVal val="1"/>
          <c:showCatName val="0"/>
          <c:showSerName val="0"/>
          <c:showPercent val="0"/>
          <c:showBubbleSize val="0"/>
        </c:dLbls>
        <c:gapWidth val="65"/>
        <c:axId val="247826680"/>
        <c:axId val="247826288"/>
      </c:barChart>
      <c:catAx>
        <c:axId val="247826680"/>
        <c:scaling>
          <c:orientation val="minMax"/>
        </c:scaling>
        <c:delete val="0"/>
        <c:axPos val="l"/>
        <c:numFmt formatCode="General"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cap="all" baseline="0">
                <a:solidFill>
                  <a:schemeClr val="tx1"/>
                </a:solidFill>
                <a:latin typeface="+mj-lt"/>
                <a:ea typeface="+mn-ea"/>
                <a:cs typeface="+mn-cs"/>
              </a:defRPr>
            </a:pPr>
            <a:endParaRPr lang="en-US"/>
          </a:p>
        </c:txPr>
        <c:crossAx val="247826288"/>
        <c:crosses val="autoZero"/>
        <c:auto val="1"/>
        <c:lblAlgn val="ctr"/>
        <c:lblOffset val="100"/>
        <c:noMultiLvlLbl val="0"/>
      </c:catAx>
      <c:valAx>
        <c:axId val="247826288"/>
        <c:scaling>
          <c:orientation val="minMax"/>
          <c:min val="0"/>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24782668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rgbClr val="005F85"/>
              </a:solidFill>
              <a:ln w="19050">
                <a:solidFill>
                  <a:schemeClr val="lt1"/>
                </a:solidFill>
              </a:ln>
              <a:effectLst/>
            </c:spPr>
            <c:extLst>
              <c:ext xmlns:c16="http://schemas.microsoft.com/office/drawing/2014/chart" uri="{C3380CC4-5D6E-409C-BE32-E72D297353CC}">
                <c16:uniqueId val="{00000001-9E9C-431A-BF28-E210B5FDB9A5}"/>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2-9E9C-431A-BF28-E210B5FDB9A5}"/>
              </c:ext>
            </c:extLst>
          </c:dPt>
          <c:cat>
            <c:numRef>
              <c:f>Sheet1!$A$2:$A$3</c:f>
              <c:numCache>
                <c:formatCode>General</c:formatCode>
                <c:ptCount val="2"/>
              </c:numCache>
            </c:numRef>
          </c:cat>
          <c:val>
            <c:numRef>
              <c:f>Sheet1!$B$2:$B$3</c:f>
              <c:numCache>
                <c:formatCode>General</c:formatCode>
                <c:ptCount val="2"/>
                <c:pt idx="0">
                  <c:v>0.52</c:v>
                </c:pt>
                <c:pt idx="1">
                  <c:v>0.48</c:v>
                </c:pt>
              </c:numCache>
            </c:numRef>
          </c:val>
          <c:extLst>
            <c:ext xmlns:c16="http://schemas.microsoft.com/office/drawing/2014/chart" uri="{C3380CC4-5D6E-409C-BE32-E72D297353CC}">
              <c16:uniqueId val="{00000000-9E9C-431A-BF28-E210B5FDB9A5}"/>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rgbClr val="005F85"/>
              </a:solidFill>
              <a:ln w="19050">
                <a:solidFill>
                  <a:schemeClr val="lt1"/>
                </a:solidFill>
              </a:ln>
              <a:effectLst/>
            </c:spPr>
            <c:extLst>
              <c:ext xmlns:c16="http://schemas.microsoft.com/office/drawing/2014/chart" uri="{C3380CC4-5D6E-409C-BE32-E72D297353CC}">
                <c16:uniqueId val="{00000001-9E9C-431A-BF28-E210B5FDB9A5}"/>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2-9E9C-431A-BF28-E210B5FDB9A5}"/>
              </c:ext>
            </c:extLst>
          </c:dPt>
          <c:cat>
            <c:numRef>
              <c:f>Sheet1!$A$2:$A$3</c:f>
              <c:numCache>
                <c:formatCode>General</c:formatCode>
                <c:ptCount val="2"/>
              </c:numCache>
            </c:numRef>
          </c:cat>
          <c:val>
            <c:numRef>
              <c:f>Sheet1!$B$2:$B$3</c:f>
              <c:numCache>
                <c:formatCode>General</c:formatCode>
                <c:ptCount val="2"/>
                <c:pt idx="0">
                  <c:v>0.6</c:v>
                </c:pt>
                <c:pt idx="1">
                  <c:v>0.4</c:v>
                </c:pt>
              </c:numCache>
            </c:numRef>
          </c:val>
          <c:extLst>
            <c:ext xmlns:c16="http://schemas.microsoft.com/office/drawing/2014/chart" uri="{C3380CC4-5D6E-409C-BE32-E72D297353CC}">
              <c16:uniqueId val="{00000000-9E9C-431A-BF28-E210B5FDB9A5}"/>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rgbClr val="005F85"/>
              </a:solidFill>
              <a:ln w="19050">
                <a:solidFill>
                  <a:schemeClr val="lt1"/>
                </a:solidFill>
              </a:ln>
              <a:effectLst/>
            </c:spPr>
            <c:extLst>
              <c:ext xmlns:c16="http://schemas.microsoft.com/office/drawing/2014/chart" uri="{C3380CC4-5D6E-409C-BE32-E72D297353CC}">
                <c16:uniqueId val="{00000001-9E9C-431A-BF28-E210B5FDB9A5}"/>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2-9E9C-431A-BF28-E210B5FDB9A5}"/>
              </c:ext>
            </c:extLst>
          </c:dPt>
          <c:cat>
            <c:numRef>
              <c:f>Sheet1!$A$2:$A$3</c:f>
              <c:numCache>
                <c:formatCode>General</c:formatCode>
                <c:ptCount val="2"/>
              </c:numCache>
            </c:numRef>
          </c:cat>
          <c:val>
            <c:numRef>
              <c:f>Sheet1!$B$2:$B$3</c:f>
              <c:numCache>
                <c:formatCode>General</c:formatCode>
                <c:ptCount val="2"/>
                <c:pt idx="0">
                  <c:v>0.43</c:v>
                </c:pt>
                <c:pt idx="1">
                  <c:v>0.56999999999999995</c:v>
                </c:pt>
              </c:numCache>
            </c:numRef>
          </c:val>
          <c:extLst>
            <c:ext xmlns:c16="http://schemas.microsoft.com/office/drawing/2014/chart" uri="{C3380CC4-5D6E-409C-BE32-E72D297353CC}">
              <c16:uniqueId val="{00000000-9E9C-431A-BF28-E210B5FDB9A5}"/>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rgbClr val="005F85"/>
              </a:solidFill>
              <a:ln w="19050">
                <a:solidFill>
                  <a:schemeClr val="lt1"/>
                </a:solidFill>
              </a:ln>
              <a:effectLst/>
            </c:spPr>
            <c:extLst>
              <c:ext xmlns:c16="http://schemas.microsoft.com/office/drawing/2014/chart" uri="{C3380CC4-5D6E-409C-BE32-E72D297353CC}">
                <c16:uniqueId val="{00000001-9E9C-431A-BF28-E210B5FDB9A5}"/>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2-9E9C-431A-BF28-E210B5FDB9A5}"/>
              </c:ext>
            </c:extLst>
          </c:dPt>
          <c:cat>
            <c:numRef>
              <c:f>Sheet1!$A$2:$A$3</c:f>
              <c:numCache>
                <c:formatCode>General</c:formatCode>
                <c:ptCount val="2"/>
              </c:numCache>
            </c:numRef>
          </c:cat>
          <c:val>
            <c:numRef>
              <c:f>Sheet1!$B$2:$B$3</c:f>
              <c:numCache>
                <c:formatCode>General</c:formatCode>
                <c:ptCount val="2"/>
                <c:pt idx="0">
                  <c:v>0.34</c:v>
                </c:pt>
                <c:pt idx="1">
                  <c:v>0.66</c:v>
                </c:pt>
              </c:numCache>
            </c:numRef>
          </c:val>
          <c:extLst>
            <c:ext xmlns:c16="http://schemas.microsoft.com/office/drawing/2014/chart" uri="{C3380CC4-5D6E-409C-BE32-E72D297353CC}">
              <c16:uniqueId val="{00000000-9E9C-431A-BF28-E210B5FDB9A5}"/>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Sheet1!$B$2</c:f>
              <c:strCache>
                <c:ptCount val="1"/>
                <c:pt idx="0">
                  <c:v>#</c:v>
                </c:pt>
              </c:strCache>
            </c:strRef>
          </c:tx>
          <c:spPr>
            <a:ln>
              <a:solidFill>
                <a:schemeClr val="bg1"/>
              </a:solidFill>
            </a:ln>
          </c:spPr>
          <c:dPt>
            <c:idx val="0"/>
            <c:bubble3D val="0"/>
            <c:spPr>
              <a:solidFill>
                <a:srgbClr val="0070C0"/>
              </a:solidFill>
              <a:ln>
                <a:solidFill>
                  <a:schemeClr val="bg1"/>
                </a:solidFill>
              </a:ln>
            </c:spPr>
            <c:extLst>
              <c:ext xmlns:c16="http://schemas.microsoft.com/office/drawing/2014/chart" uri="{C3380CC4-5D6E-409C-BE32-E72D297353CC}">
                <c16:uniqueId val="{00000001-CA3D-47BF-AA5B-969350E11E41}"/>
              </c:ext>
            </c:extLst>
          </c:dPt>
          <c:dPt>
            <c:idx val="1"/>
            <c:bubble3D val="0"/>
            <c:spPr>
              <a:solidFill>
                <a:schemeClr val="accent5">
                  <a:lumMod val="60000"/>
                  <a:lumOff val="40000"/>
                </a:schemeClr>
              </a:solidFill>
              <a:ln>
                <a:solidFill>
                  <a:schemeClr val="bg1"/>
                </a:solidFill>
              </a:ln>
            </c:spPr>
            <c:extLst>
              <c:ext xmlns:c16="http://schemas.microsoft.com/office/drawing/2014/chart" uri="{C3380CC4-5D6E-409C-BE32-E72D297353CC}">
                <c16:uniqueId val="{00000003-CA3D-47BF-AA5B-969350E11E41}"/>
              </c:ext>
            </c:extLst>
          </c:dPt>
          <c:dPt>
            <c:idx val="2"/>
            <c:bubble3D val="0"/>
            <c:spPr>
              <a:solidFill>
                <a:schemeClr val="bg2">
                  <a:lumMod val="75000"/>
                </a:schemeClr>
              </a:solidFill>
              <a:ln>
                <a:solidFill>
                  <a:schemeClr val="bg1"/>
                </a:solidFill>
              </a:ln>
            </c:spPr>
            <c:extLst>
              <c:ext xmlns:c16="http://schemas.microsoft.com/office/drawing/2014/chart" uri="{C3380CC4-5D6E-409C-BE32-E72D297353CC}">
                <c16:uniqueId val="{00000005-CA3D-47BF-AA5B-969350E11E41}"/>
              </c:ext>
            </c:extLst>
          </c:dPt>
          <c:dPt>
            <c:idx val="3"/>
            <c:bubble3D val="0"/>
            <c:spPr>
              <a:solidFill>
                <a:schemeClr val="accent3">
                  <a:lumMod val="60000"/>
                  <a:lumOff val="40000"/>
                </a:schemeClr>
              </a:solidFill>
              <a:ln>
                <a:solidFill>
                  <a:schemeClr val="bg1"/>
                </a:solidFill>
              </a:ln>
            </c:spPr>
            <c:extLst>
              <c:ext xmlns:c16="http://schemas.microsoft.com/office/drawing/2014/chart" uri="{C3380CC4-5D6E-409C-BE32-E72D297353CC}">
                <c16:uniqueId val="{00000007-CA3D-47BF-AA5B-969350E11E41}"/>
              </c:ext>
            </c:extLst>
          </c:dPt>
          <c:dPt>
            <c:idx val="4"/>
            <c:bubble3D val="0"/>
            <c:spPr>
              <a:solidFill>
                <a:schemeClr val="accent6">
                  <a:lumMod val="60000"/>
                  <a:lumOff val="40000"/>
                </a:schemeClr>
              </a:solidFill>
              <a:ln>
                <a:solidFill>
                  <a:schemeClr val="bg1"/>
                </a:solidFill>
              </a:ln>
            </c:spPr>
            <c:extLst>
              <c:ext xmlns:c16="http://schemas.microsoft.com/office/drawing/2014/chart" uri="{C3380CC4-5D6E-409C-BE32-E72D297353CC}">
                <c16:uniqueId val="{00000009-CA3D-47BF-AA5B-969350E11E41}"/>
              </c:ext>
            </c:extLst>
          </c:dPt>
          <c:dPt>
            <c:idx val="5"/>
            <c:bubble3D val="0"/>
            <c:spPr>
              <a:solidFill>
                <a:schemeClr val="accent6"/>
              </a:solidFill>
              <a:ln>
                <a:solidFill>
                  <a:schemeClr val="bg1"/>
                </a:solidFill>
              </a:ln>
            </c:spPr>
            <c:extLst>
              <c:ext xmlns:c16="http://schemas.microsoft.com/office/drawing/2014/chart" uri="{C3380CC4-5D6E-409C-BE32-E72D297353CC}">
                <c16:uniqueId val="{0000000B-CA3D-47BF-AA5B-969350E11E41}"/>
              </c:ext>
            </c:extLst>
          </c:dPt>
          <c:dPt>
            <c:idx val="6"/>
            <c:bubble3D val="0"/>
            <c:spPr>
              <a:solidFill>
                <a:schemeClr val="accent6"/>
              </a:solidFill>
              <a:ln>
                <a:solidFill>
                  <a:schemeClr val="bg1"/>
                </a:solidFill>
              </a:ln>
            </c:spPr>
            <c:extLst>
              <c:ext xmlns:c16="http://schemas.microsoft.com/office/drawing/2014/chart" uri="{C3380CC4-5D6E-409C-BE32-E72D297353CC}">
                <c16:uniqueId val="{0000000D-CA3D-47BF-AA5B-969350E11E41}"/>
              </c:ext>
            </c:extLst>
          </c:dPt>
          <c:dPt>
            <c:idx val="7"/>
            <c:bubble3D val="0"/>
            <c:spPr>
              <a:solidFill>
                <a:schemeClr val="accent1"/>
              </a:solidFill>
              <a:ln>
                <a:solidFill>
                  <a:schemeClr val="bg1"/>
                </a:solidFill>
              </a:ln>
            </c:spPr>
            <c:extLst>
              <c:ext xmlns:c16="http://schemas.microsoft.com/office/drawing/2014/chart" uri="{C3380CC4-5D6E-409C-BE32-E72D297353CC}">
                <c16:uniqueId val="{0000000F-CA3D-47BF-AA5B-969350E11E41}"/>
              </c:ext>
            </c:extLst>
          </c:dPt>
          <c:dLbls>
            <c:dLbl>
              <c:idx val="0"/>
              <c:delete val="1"/>
              <c:extLst>
                <c:ext xmlns:c15="http://schemas.microsoft.com/office/drawing/2012/chart" uri="{CE6537A1-D6FC-4f65-9D91-7224C49458BB}"/>
                <c:ext xmlns:c16="http://schemas.microsoft.com/office/drawing/2014/chart" uri="{C3380CC4-5D6E-409C-BE32-E72D297353CC}">
                  <c16:uniqueId val="{00000001-CA3D-47BF-AA5B-969350E11E41}"/>
                </c:ext>
              </c:extLst>
            </c:dLbl>
            <c:dLbl>
              <c:idx val="1"/>
              <c:delete val="1"/>
              <c:extLst>
                <c:ext xmlns:c15="http://schemas.microsoft.com/office/drawing/2012/chart" uri="{CE6537A1-D6FC-4f65-9D91-7224C49458BB}"/>
                <c:ext xmlns:c16="http://schemas.microsoft.com/office/drawing/2014/chart" uri="{C3380CC4-5D6E-409C-BE32-E72D297353CC}">
                  <c16:uniqueId val="{00000003-CA3D-47BF-AA5B-969350E11E41}"/>
                </c:ext>
              </c:extLst>
            </c:dLbl>
            <c:dLbl>
              <c:idx val="2"/>
              <c:delete val="1"/>
              <c:extLst>
                <c:ext xmlns:c15="http://schemas.microsoft.com/office/drawing/2012/chart" uri="{CE6537A1-D6FC-4f65-9D91-7224C49458BB}"/>
                <c:ext xmlns:c16="http://schemas.microsoft.com/office/drawing/2014/chart" uri="{C3380CC4-5D6E-409C-BE32-E72D297353CC}">
                  <c16:uniqueId val="{00000005-CA3D-47BF-AA5B-969350E11E41}"/>
                </c:ext>
              </c:extLst>
            </c:dLbl>
            <c:dLbl>
              <c:idx val="3"/>
              <c:layout>
                <c:manualLayout>
                  <c:x val="0.17602961152040214"/>
                  <c:y val="-0.24560002570544182"/>
                </c:manualLayout>
              </c:layout>
              <c:tx>
                <c:rich>
                  <a:bodyPr/>
                  <a:lstStyle/>
                  <a:p>
                    <a:pPr>
                      <a:defRPr sz="1200" b="0">
                        <a:solidFill>
                          <a:schemeClr val="bg1"/>
                        </a:solidFill>
                        <a:latin typeface="+mj-lt"/>
                      </a:defRPr>
                    </a:pPr>
                    <a:r>
                      <a:rPr lang="en-US" dirty="0">
                        <a:solidFill>
                          <a:schemeClr val="bg1"/>
                        </a:solidFill>
                      </a:rPr>
                      <a:t>36%</a:t>
                    </a:r>
                  </a:p>
                </c:rich>
              </c:tx>
              <c:numFmt formatCode="0%" sourceLinked="0"/>
              <c:spPr>
                <a:noFill/>
                <a:ln>
                  <a:noFill/>
                </a:ln>
                <a:effectLst/>
              </c:spPr>
              <c:showLegendKey val="0"/>
              <c:showVal val="0"/>
              <c:showCatName val="0"/>
              <c:showSerName val="0"/>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7-CA3D-47BF-AA5B-969350E11E41}"/>
                </c:ext>
              </c:extLst>
            </c:dLbl>
            <c:dLbl>
              <c:idx val="4"/>
              <c:layout>
                <c:manualLayout>
                  <c:x val="2.7941208177841609E-3"/>
                  <c:y val="-7.5569238678598865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CA3D-47BF-AA5B-969350E11E41}"/>
                </c:ext>
              </c:extLst>
            </c:dLbl>
            <c:dLbl>
              <c:idx val="5"/>
              <c:layout>
                <c:manualLayout>
                  <c:x val="-1.6764724906704966E-2"/>
                  <c:y val="5.6676929008948114E-2"/>
                </c:manualLayout>
              </c:layout>
              <c:showLegendKey val="0"/>
              <c:showVal val="0"/>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B-CA3D-47BF-AA5B-969350E11E41}"/>
                </c:ext>
              </c:extLst>
            </c:dLbl>
            <c:dLbl>
              <c:idx val="6"/>
              <c:layout>
                <c:manualLayout>
                  <c:x val="-3.9117691448978281E-2"/>
                  <c:y val="2.2670771603579245E-2"/>
                </c:manualLayout>
              </c:layout>
              <c:showLegendKey val="0"/>
              <c:showVal val="0"/>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D-CA3D-47BF-AA5B-969350E11E41}"/>
                </c:ext>
              </c:extLst>
            </c:dLbl>
            <c:numFmt formatCode="0%" sourceLinked="0"/>
            <c:spPr>
              <a:noFill/>
              <a:ln>
                <a:noFill/>
              </a:ln>
              <a:effectLst/>
            </c:spPr>
            <c:txPr>
              <a:bodyPr/>
              <a:lstStyle/>
              <a:p>
                <a:pPr>
                  <a:defRPr sz="1200" b="0">
                    <a:solidFill>
                      <a:schemeClr val="tx1"/>
                    </a:solidFill>
                    <a:latin typeface="+mj-lt"/>
                  </a:defRPr>
                </a:pPr>
                <a:endParaRPr lang="en-US"/>
              </a:p>
            </c:txPr>
            <c:showLegendKey val="0"/>
            <c:showVal val="0"/>
            <c:showCatName val="0"/>
            <c:showSerName val="0"/>
            <c:showPercent val="1"/>
            <c:showBubbleSize val="0"/>
            <c:separator>
</c:separator>
            <c:showLeaderLines val="0"/>
            <c:extLst>
              <c:ext xmlns:c15="http://schemas.microsoft.com/office/drawing/2012/chart" uri="{CE6537A1-D6FC-4f65-9D91-7224C49458BB}"/>
            </c:extLst>
          </c:dLbls>
          <c:cat>
            <c:strRef>
              <c:f>Sheet1!$A$3:$A$8</c:f>
              <c:strCache>
                <c:ptCount val="6"/>
                <c:pt idx="0">
                  <c:v>Seniors in Community</c:v>
                </c:pt>
                <c:pt idx="1">
                  <c:v>Seniors in Nursing Facilities</c:v>
                </c:pt>
                <c:pt idx="2">
                  <c:v>Non-Disabled Children</c:v>
                </c:pt>
                <c:pt idx="3">
                  <c:v>Children with Disabilities</c:v>
                </c:pt>
                <c:pt idx="4">
                  <c:v>Adults with Disabilities</c:v>
                </c:pt>
                <c:pt idx="5">
                  <c:v>Non-Disabled Adults</c:v>
                </c:pt>
              </c:strCache>
            </c:strRef>
          </c:cat>
          <c:val>
            <c:numRef>
              <c:f>Sheet1!$B$3:$B$8</c:f>
              <c:numCache>
                <c:formatCode>_(* #,##0_);_(* \(#,##0\);_(* "-"??_);_(@_)</c:formatCode>
                <c:ptCount val="6"/>
                <c:pt idx="0">
                  <c:v>156085.84766666667</c:v>
                </c:pt>
                <c:pt idx="1">
                  <c:v>24356.059833333333</c:v>
                </c:pt>
                <c:pt idx="2">
                  <c:v>646785.58750000002</c:v>
                </c:pt>
                <c:pt idx="3">
                  <c:v>40938.386944166668</c:v>
                </c:pt>
                <c:pt idx="4">
                  <c:v>261254.59716183334</c:v>
                </c:pt>
                <c:pt idx="5">
                  <c:v>671575.27644666645</c:v>
                </c:pt>
              </c:numCache>
            </c:numRef>
          </c:val>
          <c:extLst>
            <c:ext xmlns:c16="http://schemas.microsoft.com/office/drawing/2014/chart" uri="{C3380CC4-5D6E-409C-BE32-E72D297353CC}">
              <c16:uniqueId val="{00000010-CA3D-47BF-AA5B-969350E11E41}"/>
            </c:ext>
          </c:extLst>
        </c:ser>
        <c:dLbls>
          <c:showLegendKey val="0"/>
          <c:showVal val="0"/>
          <c:showCatName val="0"/>
          <c:showSerName val="0"/>
          <c:showPercent val="0"/>
          <c:showBubbleSize val="0"/>
          <c:showLeaderLines val="0"/>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rgbClr val="005F85"/>
              </a:solidFill>
              <a:ln w="19050">
                <a:solidFill>
                  <a:schemeClr val="lt1"/>
                </a:solidFill>
              </a:ln>
              <a:effectLst/>
            </c:spPr>
            <c:extLst>
              <c:ext xmlns:c16="http://schemas.microsoft.com/office/drawing/2014/chart" uri="{C3380CC4-5D6E-409C-BE32-E72D297353CC}">
                <c16:uniqueId val="{00000001-9E9C-431A-BF28-E210B5FDB9A5}"/>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2-9E9C-431A-BF28-E210B5FDB9A5}"/>
              </c:ext>
            </c:extLst>
          </c:dPt>
          <c:cat>
            <c:numRef>
              <c:f>Sheet1!$A$2:$A$3</c:f>
              <c:numCache>
                <c:formatCode>General</c:formatCode>
                <c:ptCount val="2"/>
              </c:numCache>
            </c:numRef>
          </c:cat>
          <c:val>
            <c:numRef>
              <c:f>Sheet1!$B$2:$B$3</c:f>
              <c:numCache>
                <c:formatCode>General</c:formatCode>
                <c:ptCount val="2"/>
                <c:pt idx="0">
                  <c:v>0.18</c:v>
                </c:pt>
                <c:pt idx="1">
                  <c:v>0.82</c:v>
                </c:pt>
              </c:numCache>
            </c:numRef>
          </c:val>
          <c:extLst>
            <c:ext xmlns:c16="http://schemas.microsoft.com/office/drawing/2014/chart" uri="{C3380CC4-5D6E-409C-BE32-E72D297353CC}">
              <c16:uniqueId val="{00000000-9E9C-431A-BF28-E210B5FDB9A5}"/>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ln w="12700">
              <a:solidFill>
                <a:schemeClr val="bg1"/>
              </a:solidFill>
            </a:ln>
          </c:spPr>
          <c:dPt>
            <c:idx val="0"/>
            <c:bubble3D val="0"/>
            <c:spPr>
              <a:solidFill>
                <a:schemeClr val="accent2">
                  <a:lumMod val="75000"/>
                </a:schemeClr>
              </a:solidFill>
              <a:ln w="12700">
                <a:solidFill>
                  <a:schemeClr val="bg1"/>
                </a:solidFill>
              </a:ln>
              <a:effectLst/>
            </c:spPr>
            <c:extLst>
              <c:ext xmlns:c16="http://schemas.microsoft.com/office/drawing/2014/chart" uri="{C3380CC4-5D6E-409C-BE32-E72D297353CC}">
                <c16:uniqueId val="{00000001-17BC-4B49-8751-A1B0DE0931EC}"/>
              </c:ext>
            </c:extLst>
          </c:dPt>
          <c:dPt>
            <c:idx val="1"/>
            <c:bubble3D val="0"/>
            <c:spPr>
              <a:solidFill>
                <a:srgbClr val="FAC422"/>
              </a:solidFill>
              <a:ln w="12700">
                <a:solidFill>
                  <a:schemeClr val="bg1"/>
                </a:solidFill>
              </a:ln>
              <a:effectLst/>
            </c:spPr>
            <c:extLst>
              <c:ext xmlns:c16="http://schemas.microsoft.com/office/drawing/2014/chart" uri="{C3380CC4-5D6E-409C-BE32-E72D297353CC}">
                <c16:uniqueId val="{00000003-17BC-4B49-8751-A1B0DE0931EC}"/>
              </c:ext>
            </c:extLst>
          </c:dPt>
          <c:dPt>
            <c:idx val="2"/>
            <c:bubble3D val="0"/>
            <c:spPr>
              <a:solidFill>
                <a:srgbClr val="005F85"/>
              </a:solidFill>
              <a:ln w="12700">
                <a:solidFill>
                  <a:schemeClr val="bg1"/>
                </a:solidFill>
              </a:ln>
              <a:effectLst/>
            </c:spPr>
            <c:extLst>
              <c:ext xmlns:c16="http://schemas.microsoft.com/office/drawing/2014/chart" uri="{C3380CC4-5D6E-409C-BE32-E72D297353CC}">
                <c16:uniqueId val="{00000005-17BC-4B49-8751-A1B0DE0931EC}"/>
              </c:ext>
            </c:extLst>
          </c:dPt>
          <c:dPt>
            <c:idx val="3"/>
            <c:bubble3D val="0"/>
            <c:spPr>
              <a:solidFill>
                <a:srgbClr val="BFD535"/>
              </a:solidFill>
              <a:ln w="12700">
                <a:solidFill>
                  <a:schemeClr val="bg1"/>
                </a:solidFill>
              </a:ln>
              <a:effectLst/>
            </c:spPr>
            <c:extLst>
              <c:ext xmlns:c16="http://schemas.microsoft.com/office/drawing/2014/chart" uri="{C3380CC4-5D6E-409C-BE32-E72D297353CC}">
                <c16:uniqueId val="{00000007-17BC-4B49-8751-A1B0DE0931EC}"/>
              </c:ext>
            </c:extLst>
          </c:dPt>
          <c:dPt>
            <c:idx val="4"/>
            <c:bubble3D val="0"/>
            <c:spPr>
              <a:solidFill>
                <a:schemeClr val="accent5"/>
              </a:solidFill>
              <a:ln w="12700">
                <a:solidFill>
                  <a:schemeClr val="bg1"/>
                </a:solidFill>
              </a:ln>
              <a:effectLst/>
            </c:spPr>
            <c:extLst>
              <c:ext xmlns:c16="http://schemas.microsoft.com/office/drawing/2014/chart" uri="{C3380CC4-5D6E-409C-BE32-E72D297353CC}">
                <c16:uniqueId val="{00000009-29F3-7F49-88CD-BD694607B264}"/>
              </c:ext>
            </c:extLst>
          </c:dPt>
          <c:cat>
            <c:strRef>
              <c:f>Sheet1!$A$2:$A$6</c:f>
              <c:strCache>
                <c:ptCount val="5"/>
                <c:pt idx="0">
                  <c:v>PACE</c:v>
                </c:pt>
                <c:pt idx="1">
                  <c:v>SCO</c:v>
                </c:pt>
                <c:pt idx="2">
                  <c:v>One Care</c:v>
                </c:pt>
                <c:pt idx="3">
                  <c:v>FFS (excluding buy in)</c:v>
                </c:pt>
                <c:pt idx="4">
                  <c:v>Buy in</c:v>
                </c:pt>
              </c:strCache>
            </c:strRef>
          </c:cat>
          <c:val>
            <c:numRef>
              <c:f>Sheet1!$B$2:$B$6</c:f>
              <c:numCache>
                <c:formatCode>0.00</c:formatCode>
                <c:ptCount val="5"/>
                <c:pt idx="0">
                  <c:v>4434</c:v>
                </c:pt>
                <c:pt idx="1">
                  <c:v>54278</c:v>
                </c:pt>
                <c:pt idx="2">
                  <c:v>22691</c:v>
                </c:pt>
                <c:pt idx="3">
                  <c:v>209312</c:v>
                </c:pt>
                <c:pt idx="4">
                  <c:v>20979</c:v>
                </c:pt>
              </c:numCache>
            </c:numRef>
          </c:val>
          <c:extLst>
            <c:ext xmlns:c16="http://schemas.microsoft.com/office/drawing/2014/chart" uri="{C3380CC4-5D6E-409C-BE32-E72D297353CC}">
              <c16:uniqueId val="{00000000-00F7-4F5B-BF76-095C9B64CE37}"/>
            </c:ext>
          </c:extLst>
        </c:ser>
        <c:dLbls>
          <c:showLegendKey val="0"/>
          <c:showVal val="0"/>
          <c:showCatName val="0"/>
          <c:showSerName val="0"/>
          <c:showPercent val="0"/>
          <c:showBubbleSize val="0"/>
          <c:showLeaderLines val="1"/>
        </c:dLbls>
        <c:firstSliceAng val="57"/>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tx2">
            <a:lumMod val="60000"/>
            <a:lumOff val="40000"/>
          </a:schemeClr>
        </a:gs>
        <a:gs pos="100000">
          <a:schemeClr val="bg2">
            <a:lumMod val="20000"/>
            <a:lumOff val="80000"/>
          </a:schemeClr>
        </a:gs>
      </a:gsLst>
      <a:lin ang="5400000" scaled="1"/>
    </a:grad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482034444478281"/>
          <c:y val="0.11552739267634279"/>
          <c:w val="0.58609993293091878"/>
          <c:h val="0.79155344202898537"/>
        </c:manualLayout>
      </c:layout>
      <c:doughnutChart>
        <c:varyColors val="1"/>
        <c:ser>
          <c:idx val="0"/>
          <c:order val="0"/>
          <c:tx>
            <c:strRef>
              <c:f>Sheet1!$B$1</c:f>
              <c:strCache>
                <c:ptCount val="1"/>
                <c:pt idx="0">
                  <c:v>Column1</c:v>
                </c:pt>
              </c:strCache>
            </c:strRef>
          </c:tx>
          <c:spPr>
            <a:ln>
              <a:solidFill>
                <a:schemeClr val="bg1"/>
              </a:solidFill>
            </a:ln>
          </c:spPr>
          <c:dPt>
            <c:idx val="0"/>
            <c:bubble3D val="0"/>
            <c:spPr>
              <a:solidFill>
                <a:schemeClr val="tx2"/>
              </a:solidFill>
              <a:ln w="19050">
                <a:solidFill>
                  <a:schemeClr val="bg1"/>
                </a:solidFill>
              </a:ln>
              <a:effectLst/>
            </c:spPr>
            <c:extLst>
              <c:ext xmlns:c16="http://schemas.microsoft.com/office/drawing/2014/chart" uri="{C3380CC4-5D6E-409C-BE32-E72D297353CC}">
                <c16:uniqueId val="{00000001-521F-42EE-9E78-119EADF43EA7}"/>
              </c:ext>
            </c:extLst>
          </c:dPt>
          <c:dPt>
            <c:idx val="1"/>
            <c:bubble3D val="0"/>
            <c:spPr>
              <a:solidFill>
                <a:schemeClr val="tx1">
                  <a:lumMod val="75000"/>
                  <a:lumOff val="25000"/>
                </a:schemeClr>
              </a:solidFill>
              <a:ln w="19050">
                <a:solidFill>
                  <a:schemeClr val="bg1"/>
                </a:solidFill>
              </a:ln>
              <a:effectLst/>
            </c:spPr>
            <c:extLst>
              <c:ext xmlns:c16="http://schemas.microsoft.com/office/drawing/2014/chart" uri="{C3380CC4-5D6E-409C-BE32-E72D297353CC}">
                <c16:uniqueId val="{00000003-521F-42EE-9E78-119EADF43EA7}"/>
              </c:ext>
            </c:extLst>
          </c:dPt>
          <c:dPt>
            <c:idx val="2"/>
            <c:bubble3D val="0"/>
            <c:spPr>
              <a:solidFill>
                <a:schemeClr val="accent2">
                  <a:lumMod val="75000"/>
                </a:schemeClr>
              </a:solidFill>
              <a:ln w="19050">
                <a:solidFill>
                  <a:schemeClr val="bg1"/>
                </a:solidFill>
              </a:ln>
              <a:effectLst/>
            </c:spPr>
            <c:extLst>
              <c:ext xmlns:c16="http://schemas.microsoft.com/office/drawing/2014/chart" uri="{C3380CC4-5D6E-409C-BE32-E72D297353CC}">
                <c16:uniqueId val="{00000005-521F-42EE-9E78-119EADF43EA7}"/>
              </c:ext>
            </c:extLst>
          </c:dPt>
          <c:dPt>
            <c:idx val="3"/>
            <c:bubble3D val="0"/>
            <c:spPr>
              <a:solidFill>
                <a:schemeClr val="accent4"/>
              </a:solidFill>
              <a:ln w="19050">
                <a:solidFill>
                  <a:schemeClr val="bg1"/>
                </a:solidFill>
              </a:ln>
              <a:effectLst/>
            </c:spPr>
            <c:extLst>
              <c:ext xmlns:c16="http://schemas.microsoft.com/office/drawing/2014/chart" uri="{C3380CC4-5D6E-409C-BE32-E72D297353CC}">
                <c16:uniqueId val="{00000007-521F-42EE-9E78-119EADF43EA7}"/>
              </c:ext>
            </c:extLst>
          </c:dPt>
          <c:cat>
            <c:numRef>
              <c:f>Sheet1!$A$2:$A$4</c:f>
              <c:numCache>
                <c:formatCode>General</c:formatCode>
                <c:ptCount val="3"/>
              </c:numCache>
            </c:numRef>
          </c:cat>
          <c:val>
            <c:numRef>
              <c:f>Sheet1!$B$2:$B$4</c:f>
              <c:numCache>
                <c:formatCode>0%</c:formatCode>
                <c:ptCount val="3"/>
                <c:pt idx="0">
                  <c:v>0.17</c:v>
                </c:pt>
                <c:pt idx="1">
                  <c:v>0.83</c:v>
                </c:pt>
              </c:numCache>
            </c:numRef>
          </c:val>
          <c:extLst>
            <c:ext xmlns:c16="http://schemas.microsoft.com/office/drawing/2014/chart" uri="{C3380CC4-5D6E-409C-BE32-E72D297353CC}">
              <c16:uniqueId val="{00000008-521F-42EE-9E78-119EADF43EA7}"/>
            </c:ext>
          </c:extLst>
        </c:ser>
        <c:dLbls>
          <c:showLegendKey val="0"/>
          <c:showVal val="0"/>
          <c:showCatName val="0"/>
          <c:showSerName val="0"/>
          <c:showPercent val="0"/>
          <c:showBubbleSize val="0"/>
          <c:showLeaderLines val="1"/>
        </c:dLbls>
        <c:firstSliceAng val="149"/>
        <c:holeSize val="40"/>
        <c:extLst>
          <c:ext xmlns:c15="http://schemas.microsoft.com/office/drawing/2012/chart" uri="{02D57815-91ED-43cb-92C2-25804820EDAC}">
            <c15:filteredPieSeries>
              <c15:ser>
                <c:idx val="1"/>
                <c:order val="1"/>
                <c:tx>
                  <c:strRef>
                    <c:extLst>
                      <c:ext uri="{02D57815-91ED-43cb-92C2-25804820EDAC}">
                        <c15:formulaRef>
                          <c15:sqref>Sheet1!#REF!</c15:sqref>
                        </c15:formulaRef>
                      </c:ext>
                    </c:extLst>
                    <c:strCache>
                      <c:ptCount val="1"/>
                      <c:pt idx="0">
                        <c:v>#REF!</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A-521F-42EE-9E78-119EADF43EA7}"/>
                    </c:ext>
                  </c:extLst>
                </c:dPt>
                <c:cat>
                  <c:numRef>
                    <c:extLst>
                      <c:ext uri="{02D57815-91ED-43cb-92C2-25804820EDAC}">
                        <c15:formulaRef>
                          <c15:sqref>Sheet1!$A$2:$A$4</c15:sqref>
                        </c15:formulaRef>
                      </c:ext>
                    </c:extLst>
                    <c:numCache>
                      <c:formatCode>General</c:formatCode>
                      <c:ptCount val="3"/>
                    </c:numCache>
                  </c:num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B-521F-42EE-9E78-119EADF43EA7}"/>
                  </c:ext>
                </c:extLst>
              </c15:ser>
            </c15:filteredPieSeries>
          </c:ext>
        </c:extLst>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7055515144889444"/>
          <c:y val="3.8004422332780501E-2"/>
          <c:w val="0.3059043523351927"/>
          <c:h val="0.8981451556739487"/>
        </c:manualLayout>
      </c:layout>
      <c:barChart>
        <c:barDir val="bar"/>
        <c:grouping val="stacked"/>
        <c:varyColors val="0"/>
        <c:ser>
          <c:idx val="1"/>
          <c:order val="0"/>
          <c:tx>
            <c:strRef>
              <c:f>Sheet1!$B$1</c:f>
              <c:strCache>
                <c:ptCount val="1"/>
                <c:pt idx="0">
                  <c:v>2018</c:v>
                </c:pt>
              </c:strCache>
            </c:strRef>
          </c:tx>
          <c:spPr>
            <a:solidFill>
              <a:schemeClr val="accent5"/>
            </a:solidFill>
          </c:spPr>
          <c:invertIfNegative val="0"/>
          <c:dLbls>
            <c:dLbl>
              <c:idx val="0"/>
              <c:tx>
                <c:rich>
                  <a:bodyPr/>
                  <a:lstStyle/>
                  <a:p>
                    <a:r>
                      <a:rPr lang="en-US" dirty="0"/>
                      <a:t>25%</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EF2F-4769-8CAA-7B9BE4AD58C6}"/>
                </c:ext>
              </c:extLst>
            </c:dLbl>
            <c:dLbl>
              <c:idx val="1"/>
              <c:tx>
                <c:rich>
                  <a:bodyPr/>
                  <a:lstStyle/>
                  <a:p>
                    <a:r>
                      <a:rPr lang="en-US" dirty="0"/>
                      <a:t>57%</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F2F-4769-8CAA-7B9BE4AD58C6}"/>
                </c:ext>
              </c:extLst>
            </c:dLbl>
            <c:dLbl>
              <c:idx val="2"/>
              <c:tx>
                <c:rich>
                  <a:bodyPr/>
                  <a:lstStyle/>
                  <a:p>
                    <a:r>
                      <a:rPr lang="en-US" dirty="0"/>
                      <a:t>46%</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EF2F-4769-8CAA-7B9BE4AD58C6}"/>
                </c:ext>
              </c:extLst>
            </c:dLbl>
            <c:dLbl>
              <c:idx val="3"/>
              <c:tx>
                <c:rich>
                  <a:bodyPr/>
                  <a:lstStyle/>
                  <a:p>
                    <a:r>
                      <a:rPr lang="en-US" dirty="0"/>
                      <a:t>60%</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EF2F-4769-8CAA-7B9BE4AD58C6}"/>
                </c:ext>
              </c:extLst>
            </c:dLbl>
            <c:dLbl>
              <c:idx val="4"/>
              <c:tx>
                <c:rich>
                  <a:bodyPr/>
                  <a:lstStyle/>
                  <a:p>
                    <a:r>
                      <a:rPr lang="en-US" dirty="0"/>
                      <a:t>69%</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EF2F-4769-8CAA-7B9BE4AD58C6}"/>
                </c:ext>
              </c:extLst>
            </c:dLbl>
            <c:dLbl>
              <c:idx val="5"/>
              <c:tx>
                <c:rich>
                  <a:bodyPr/>
                  <a:lstStyle/>
                  <a:p>
                    <a:r>
                      <a:rPr lang="en-US" dirty="0"/>
                      <a:t>38%</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EF2F-4769-8CAA-7B9BE4AD58C6}"/>
                </c:ext>
              </c:extLst>
            </c:dLbl>
            <c:dLbl>
              <c:idx val="6"/>
              <c:tx>
                <c:rich>
                  <a:bodyPr/>
                  <a:lstStyle/>
                  <a:p>
                    <a:r>
                      <a:rPr lang="en-US" dirty="0"/>
                      <a:t>17%</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EF2F-4769-8CAA-7B9BE4AD58C6}"/>
                </c:ext>
              </c:extLst>
            </c:dLbl>
            <c:dLbl>
              <c:idx val="7"/>
              <c:tx>
                <c:rich>
                  <a:bodyPr/>
                  <a:lstStyle/>
                  <a:p>
                    <a:r>
                      <a:rPr lang="en-US" dirty="0"/>
                      <a:t>23%</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EF2F-4769-8CAA-7B9BE4AD58C6}"/>
                </c:ext>
              </c:extLst>
            </c:dLbl>
            <c:dLbl>
              <c:idx val="8"/>
              <c:tx>
                <c:rich>
                  <a:bodyPr/>
                  <a:lstStyle/>
                  <a:p>
                    <a:r>
                      <a:rPr lang="en-US" dirty="0"/>
                      <a:t>41%</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EF2F-4769-8CAA-7B9BE4AD58C6}"/>
                </c:ext>
              </c:extLst>
            </c:dLbl>
            <c:spPr>
              <a:noFill/>
              <a:ln>
                <a:noFill/>
              </a:ln>
              <a:effectLst/>
            </c:spPr>
            <c:txPr>
              <a:bodyPr/>
              <a:lstStyle/>
              <a:p>
                <a:pPr>
                  <a:defRPr sz="1000" b="0">
                    <a:solidFill>
                      <a:schemeClr val="bg1"/>
                    </a:solidFill>
                    <a:latin typeface="+mj-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Medicare beneficiaries</c:v>
                </c:pt>
                <c:pt idx="1">
                  <c:v>People with disabilities (require assistance with self-care) </c:v>
                </c:pt>
                <c:pt idx="2">
                  <c:v>People with disabilities (broad definition*)</c:v>
                </c:pt>
                <c:pt idx="3">
                  <c:v>People in families earning &lt;133% FPL</c:v>
                </c:pt>
                <c:pt idx="4">
                  <c:v>Nursing facility residents</c:v>
                </c:pt>
                <c:pt idx="5">
                  <c:v>Births (child born in last 12 months)</c:v>
                </c:pt>
                <c:pt idx="6">
                  <c:v>All seniors (ages 65+)</c:v>
                </c:pt>
                <c:pt idx="7">
                  <c:v>All non-elderly adults (ages 21–64)</c:v>
                </c:pt>
                <c:pt idx="8">
                  <c:v>All children (ages 0–20)</c:v>
                </c:pt>
              </c:strCache>
            </c:strRef>
          </c:cat>
          <c:val>
            <c:numRef>
              <c:f>Sheet1!$B$2:$B$10</c:f>
              <c:numCache>
                <c:formatCode>0.0%</c:formatCode>
                <c:ptCount val="9"/>
                <c:pt idx="0">
                  <c:v>0.25</c:v>
                </c:pt>
                <c:pt idx="1">
                  <c:v>0.57399999999999995</c:v>
                </c:pt>
                <c:pt idx="2">
                  <c:v>0.46300000000000002</c:v>
                </c:pt>
                <c:pt idx="3">
                  <c:v>0.59599999999999997</c:v>
                </c:pt>
                <c:pt idx="4">
                  <c:v>0.69</c:v>
                </c:pt>
                <c:pt idx="5">
                  <c:v>0.377</c:v>
                </c:pt>
                <c:pt idx="6">
                  <c:v>0.17</c:v>
                </c:pt>
                <c:pt idx="7">
                  <c:v>0.23</c:v>
                </c:pt>
                <c:pt idx="8">
                  <c:v>0.41</c:v>
                </c:pt>
              </c:numCache>
            </c:numRef>
          </c:val>
          <c:extLst>
            <c:ext xmlns:c16="http://schemas.microsoft.com/office/drawing/2014/chart" uri="{C3380CC4-5D6E-409C-BE32-E72D297353CC}">
              <c16:uniqueId val="{00000009-EF2F-4769-8CAA-7B9BE4AD58C6}"/>
            </c:ext>
          </c:extLst>
        </c:ser>
        <c:dLbls>
          <c:dLblPos val="ctr"/>
          <c:showLegendKey val="0"/>
          <c:showVal val="1"/>
          <c:showCatName val="0"/>
          <c:showSerName val="0"/>
          <c:showPercent val="0"/>
          <c:showBubbleSize val="0"/>
        </c:dLbls>
        <c:gapWidth val="62"/>
        <c:overlap val="100"/>
        <c:axId val="245715768"/>
        <c:axId val="245716160"/>
      </c:barChart>
      <c:catAx>
        <c:axId val="245715768"/>
        <c:scaling>
          <c:orientation val="minMax"/>
        </c:scaling>
        <c:delete val="0"/>
        <c:axPos val="l"/>
        <c:numFmt formatCode="@" sourceLinked="0"/>
        <c:majorTickMark val="none"/>
        <c:minorTickMark val="none"/>
        <c:tickLblPos val="nextTo"/>
        <c:spPr>
          <a:ln>
            <a:solidFill>
              <a:schemeClr val="bg1">
                <a:lumMod val="50000"/>
              </a:schemeClr>
            </a:solidFill>
          </a:ln>
        </c:spPr>
        <c:txPr>
          <a:bodyPr anchor="b" anchorCtr="0"/>
          <a:lstStyle/>
          <a:p>
            <a:pPr algn="r">
              <a:defRPr sz="900" b="0" cap="all" baseline="0">
                <a:latin typeface="+mj-lt"/>
              </a:defRPr>
            </a:pPr>
            <a:endParaRPr lang="en-US"/>
          </a:p>
        </c:txPr>
        <c:crossAx val="245716160"/>
        <c:crosses val="autoZero"/>
        <c:auto val="0"/>
        <c:lblAlgn val="ctr"/>
        <c:lblOffset val="0"/>
        <c:noMultiLvlLbl val="0"/>
      </c:catAx>
      <c:valAx>
        <c:axId val="245716160"/>
        <c:scaling>
          <c:orientation val="minMax"/>
        </c:scaling>
        <c:delete val="1"/>
        <c:axPos val="b"/>
        <c:numFmt formatCode="0%" sourceLinked="0"/>
        <c:majorTickMark val="out"/>
        <c:minorTickMark val="none"/>
        <c:tickLblPos val="nextTo"/>
        <c:crossAx val="245715768"/>
        <c:crosses val="autoZero"/>
        <c:crossBetween val="between"/>
      </c:valAx>
    </c:plotArea>
    <c:plotVisOnly val="1"/>
    <c:dispBlanksAs val="gap"/>
    <c:showDLblsOverMax val="0"/>
  </c:chart>
  <c:txPr>
    <a:bodyPr/>
    <a:lstStyle/>
    <a:p>
      <a:pPr>
        <a:defRPr sz="800" b="1"/>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257695060844673E-2"/>
          <c:y val="0"/>
          <c:w val="0.98474227179935836"/>
          <c:h val="0.74101473526756545"/>
        </c:manualLayout>
      </c:layout>
      <c:barChart>
        <c:barDir val="col"/>
        <c:grouping val="stacked"/>
        <c:varyColors val="0"/>
        <c:ser>
          <c:idx val="0"/>
          <c:order val="0"/>
          <c:tx>
            <c:strRef>
              <c:f>Sheet1!$B$1</c:f>
              <c:strCache>
                <c:ptCount val="1"/>
                <c:pt idx="0">
                  <c:v>At or below 86% FPL*</c:v>
                </c:pt>
              </c:strCache>
            </c:strRef>
          </c:tx>
          <c:spPr>
            <a:solidFill>
              <a:schemeClr val="accent5"/>
            </a:solidFill>
          </c:spPr>
          <c:invertIfNegative val="0"/>
          <c:cat>
            <c:strRef>
              <c:f>Sheet1!$A$2:$A$4</c:f>
              <c:strCache>
                <c:ptCount val="3"/>
                <c:pt idx="0">
                  <c:v>Under age 19 
(647,000 
enrollees)</c:v>
                </c:pt>
                <c:pt idx="1">
                  <c:v>Age 19–64 
(1.004 million 
enrollees)</c:v>
                </c:pt>
                <c:pt idx="2">
                  <c:v>Age 65 or older 
(193,000 
enrollees)</c:v>
                </c:pt>
              </c:strCache>
            </c:strRef>
          </c:cat>
          <c:val>
            <c:numRef>
              <c:f>Sheet1!$B$2:$B$4</c:f>
              <c:numCache>
                <c:formatCode>#,##0_);\(#,##0\)</c:formatCode>
                <c:ptCount val="3"/>
                <c:pt idx="0">
                  <c:v>365462</c:v>
                </c:pt>
                <c:pt idx="1">
                  <c:v>695940</c:v>
                </c:pt>
                <c:pt idx="2">
                  <c:v>131803</c:v>
                </c:pt>
              </c:numCache>
            </c:numRef>
          </c:val>
          <c:extLst>
            <c:ext xmlns:c16="http://schemas.microsoft.com/office/drawing/2014/chart" uri="{C3380CC4-5D6E-409C-BE32-E72D297353CC}">
              <c16:uniqueId val="{00000000-109A-4293-9C6A-B792587DF26E}"/>
            </c:ext>
          </c:extLst>
        </c:ser>
        <c:ser>
          <c:idx val="1"/>
          <c:order val="1"/>
          <c:tx>
            <c:strRef>
              <c:f>Sheet1!$C$1</c:f>
              <c:strCache>
                <c:ptCount val="1"/>
                <c:pt idx="0">
                  <c:v>87%-133%</c:v>
                </c:pt>
              </c:strCache>
            </c:strRef>
          </c:tx>
          <c:spPr>
            <a:solidFill>
              <a:schemeClr val="accent4"/>
            </a:solidFill>
          </c:spPr>
          <c:invertIfNegative val="0"/>
          <c:cat>
            <c:strRef>
              <c:f>Sheet1!$A$2:$A$4</c:f>
              <c:strCache>
                <c:ptCount val="3"/>
                <c:pt idx="0">
                  <c:v>Under age 19 
(647,000 
enrollees)</c:v>
                </c:pt>
                <c:pt idx="1">
                  <c:v>Age 19–64 
(1.004 million 
enrollees)</c:v>
                </c:pt>
                <c:pt idx="2">
                  <c:v>Age 65 or older 
(193,000 
enrollees)</c:v>
                </c:pt>
              </c:strCache>
            </c:strRef>
          </c:cat>
          <c:val>
            <c:numRef>
              <c:f>Sheet1!$C$2:$C$4</c:f>
              <c:numCache>
                <c:formatCode>#,##0_);\(#,##0\)</c:formatCode>
                <c:ptCount val="3"/>
                <c:pt idx="0">
                  <c:v>116888</c:v>
                </c:pt>
                <c:pt idx="1">
                  <c:v>222607</c:v>
                </c:pt>
                <c:pt idx="2">
                  <c:v>38077</c:v>
                </c:pt>
              </c:numCache>
            </c:numRef>
          </c:val>
          <c:extLst>
            <c:ext xmlns:c16="http://schemas.microsoft.com/office/drawing/2014/chart" uri="{C3380CC4-5D6E-409C-BE32-E72D297353CC}">
              <c16:uniqueId val="{00000001-109A-4293-9C6A-B792587DF26E}"/>
            </c:ext>
          </c:extLst>
        </c:ser>
        <c:ser>
          <c:idx val="2"/>
          <c:order val="2"/>
          <c:tx>
            <c:strRef>
              <c:f>Sheet1!$D$1</c:f>
              <c:strCache>
                <c:ptCount val="1"/>
                <c:pt idx="0">
                  <c:v>Above 133%</c:v>
                </c:pt>
              </c:strCache>
            </c:strRef>
          </c:tx>
          <c:spPr>
            <a:solidFill>
              <a:schemeClr val="accent6"/>
            </a:solidFill>
          </c:spPr>
          <c:invertIfNegative val="0"/>
          <c:cat>
            <c:strRef>
              <c:f>Sheet1!$A$2:$A$4</c:f>
              <c:strCache>
                <c:ptCount val="3"/>
                <c:pt idx="0">
                  <c:v>Under age 19 
(647,000 
enrollees)</c:v>
                </c:pt>
                <c:pt idx="1">
                  <c:v>Age 19–64 
(1.004 million 
enrollees)</c:v>
                </c:pt>
                <c:pt idx="2">
                  <c:v>Age 65 or older 
(193,000 
enrollees)</c:v>
                </c:pt>
              </c:strCache>
            </c:strRef>
          </c:cat>
          <c:val>
            <c:numRef>
              <c:f>Sheet1!$D$2:$D$4</c:f>
              <c:numCache>
                <c:formatCode>#,##0_);\(#,##0\)</c:formatCode>
                <c:ptCount val="3"/>
                <c:pt idx="0">
                  <c:v>164442</c:v>
                </c:pt>
                <c:pt idx="1">
                  <c:v>85901</c:v>
                </c:pt>
                <c:pt idx="2">
                  <c:v>23102</c:v>
                </c:pt>
              </c:numCache>
            </c:numRef>
          </c:val>
          <c:extLst>
            <c:ext xmlns:c16="http://schemas.microsoft.com/office/drawing/2014/chart" uri="{C3380CC4-5D6E-409C-BE32-E72D297353CC}">
              <c16:uniqueId val="{00000002-109A-4293-9C6A-B792587DF26E}"/>
            </c:ext>
          </c:extLst>
        </c:ser>
        <c:dLbls>
          <c:showLegendKey val="0"/>
          <c:showVal val="0"/>
          <c:showCatName val="0"/>
          <c:showSerName val="0"/>
          <c:showPercent val="0"/>
          <c:showBubbleSize val="0"/>
        </c:dLbls>
        <c:gapWidth val="150"/>
        <c:overlap val="100"/>
        <c:axId val="246765744"/>
        <c:axId val="245717728"/>
      </c:barChart>
      <c:catAx>
        <c:axId val="246765744"/>
        <c:scaling>
          <c:orientation val="minMax"/>
        </c:scaling>
        <c:delete val="0"/>
        <c:axPos val="b"/>
        <c:numFmt formatCode="General" sourceLinked="0"/>
        <c:majorTickMark val="out"/>
        <c:minorTickMark val="none"/>
        <c:tickLblPos val="nextTo"/>
        <c:txPr>
          <a:bodyPr/>
          <a:lstStyle/>
          <a:p>
            <a:pPr>
              <a:defRPr sz="1050" cap="all" baseline="0">
                <a:latin typeface="+mj-lt"/>
              </a:defRPr>
            </a:pPr>
            <a:endParaRPr lang="en-US"/>
          </a:p>
        </c:txPr>
        <c:crossAx val="245717728"/>
        <c:crosses val="autoZero"/>
        <c:auto val="1"/>
        <c:lblAlgn val="ctr"/>
        <c:lblOffset val="100"/>
        <c:noMultiLvlLbl val="0"/>
      </c:catAx>
      <c:valAx>
        <c:axId val="245717728"/>
        <c:scaling>
          <c:orientation val="minMax"/>
          <c:max val="1100000"/>
        </c:scaling>
        <c:delete val="1"/>
        <c:axPos val="l"/>
        <c:numFmt formatCode="#,##0_);\(#,##0\)" sourceLinked="1"/>
        <c:majorTickMark val="out"/>
        <c:minorTickMark val="none"/>
        <c:tickLblPos val="nextTo"/>
        <c:crossAx val="246765744"/>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888814361186718E-2"/>
          <c:y val="3.5087296288984701E-2"/>
          <c:w val="0.89989554569197616"/>
          <c:h val="0.87237229026927188"/>
        </c:manualLayout>
      </c:layout>
      <c:barChart>
        <c:barDir val="bar"/>
        <c:grouping val="stacked"/>
        <c:varyColors val="0"/>
        <c:ser>
          <c:idx val="0"/>
          <c:order val="0"/>
          <c:tx>
            <c:strRef>
              <c:f>Sheet1!$B$1</c:f>
              <c:strCache>
                <c:ptCount val="1"/>
                <c:pt idx="0">
                  <c:v>Column1</c:v>
                </c:pt>
              </c:strCache>
            </c:strRef>
          </c:tx>
          <c:spPr>
            <a:solidFill>
              <a:schemeClr val="accent5"/>
            </a:solidFill>
            <a:ln>
              <a:noFill/>
            </a:ln>
            <a:effectLst/>
          </c:spPr>
          <c:invertIfNegative val="0"/>
          <c:cat>
            <c:strRef>
              <c:f>Sheet1!$A$3:$A$10</c:f>
              <c:strCache>
                <c:ptCount val="8"/>
                <c:pt idx="0">
                  <c:v>Office and Administrative Support
(hotel desk and office clerks, telemarketers)</c:v>
                </c:pt>
                <c:pt idx="1">
                  <c:v>Transportation
(bus and taxi drivers, parking attendants)</c:v>
                </c:pt>
                <c:pt idx="2">
                  <c:v>Personal Care and Services
(ushers, child care workers, baggage porters)</c:v>
                </c:pt>
                <c:pt idx="3">
                  <c:v>Construction
(carpenters, laborers, painters)</c:v>
                </c:pt>
                <c:pt idx="4">
                  <c:v>Health Care Support
(nursing and home health aides, medical and dental assistants)</c:v>
                </c:pt>
                <c:pt idx="5">
                  <c:v>Cleaning and Maintenance
(housekeepers, janitors, landscapers)</c:v>
                </c:pt>
                <c:pt idx="6">
                  <c:v>Food Service
(fast food workers, cooks, waiters)</c:v>
                </c:pt>
                <c:pt idx="7">
                  <c:v>Sales
(cashiers, retail salespeople, travel agents)</c:v>
                </c:pt>
              </c:strCache>
            </c:strRef>
          </c:cat>
          <c:val>
            <c:numRef>
              <c:f>Sheet1!$B$3:$B$10</c:f>
              <c:numCache>
                <c:formatCode>General</c:formatCode>
                <c:ptCount val="8"/>
                <c:pt idx="0">
                  <c:v>43</c:v>
                </c:pt>
                <c:pt idx="1">
                  <c:v>56</c:v>
                </c:pt>
                <c:pt idx="2">
                  <c:v>56</c:v>
                </c:pt>
                <c:pt idx="3">
                  <c:v>57</c:v>
                </c:pt>
                <c:pt idx="4">
                  <c:v>71</c:v>
                </c:pt>
                <c:pt idx="5">
                  <c:v>73</c:v>
                </c:pt>
                <c:pt idx="6">
                  <c:v>80</c:v>
                </c:pt>
                <c:pt idx="7">
                  <c:v>88</c:v>
                </c:pt>
              </c:numCache>
            </c:numRef>
          </c:val>
          <c:extLst>
            <c:ext xmlns:c16="http://schemas.microsoft.com/office/drawing/2014/chart" uri="{C3380CC4-5D6E-409C-BE32-E72D297353CC}">
              <c16:uniqueId val="{00000000-9082-4760-8BB2-E4A289BCCADC}"/>
            </c:ext>
          </c:extLst>
        </c:ser>
        <c:ser>
          <c:idx val="1"/>
          <c:order val="1"/>
          <c:tx>
            <c:strRef>
              <c:f>Sheet1!$C$1</c:f>
              <c:strCache>
                <c:ptCount val="1"/>
              </c:strCache>
            </c:strRef>
          </c:tx>
          <c:spPr>
            <a:solidFill>
              <a:schemeClr val="accent2"/>
            </a:solidFill>
            <a:ln>
              <a:noFill/>
            </a:ln>
            <a:effectLst/>
          </c:spPr>
          <c:invertIfNegative val="0"/>
          <c:cat>
            <c:strRef>
              <c:f>Sheet1!$A$3:$A$10</c:f>
              <c:strCache>
                <c:ptCount val="8"/>
                <c:pt idx="0">
                  <c:v>Office and Administrative Support
(hotel desk and office clerks, telemarketers)</c:v>
                </c:pt>
                <c:pt idx="1">
                  <c:v>Transportation
(bus and taxi drivers, parking attendants)</c:v>
                </c:pt>
                <c:pt idx="2">
                  <c:v>Personal Care and Services
(ushers, child care workers, baggage porters)</c:v>
                </c:pt>
                <c:pt idx="3">
                  <c:v>Construction
(carpenters, laborers, painters)</c:v>
                </c:pt>
                <c:pt idx="4">
                  <c:v>Health Care Support
(nursing and home health aides, medical and dental assistants)</c:v>
                </c:pt>
                <c:pt idx="5">
                  <c:v>Cleaning and Maintenance
(housekeepers, janitors, landscapers)</c:v>
                </c:pt>
                <c:pt idx="6">
                  <c:v>Food Service
(fast food workers, cooks, waiters)</c:v>
                </c:pt>
                <c:pt idx="7">
                  <c:v>Sales
(cashiers, retail salespeople, travel agents)</c:v>
                </c:pt>
              </c:strCache>
            </c:strRef>
          </c:cat>
          <c:val>
            <c:numRef>
              <c:f>Sheet1!$C$3:$C$10</c:f>
              <c:numCache>
                <c:formatCode>General</c:formatCode>
                <c:ptCount val="8"/>
              </c:numCache>
            </c:numRef>
          </c:val>
          <c:extLst>
            <c:ext xmlns:c16="http://schemas.microsoft.com/office/drawing/2014/chart" uri="{C3380CC4-5D6E-409C-BE32-E72D297353CC}">
              <c16:uniqueId val="{00000001-9082-4760-8BB2-E4A289BCCADC}"/>
            </c:ext>
          </c:extLst>
        </c:ser>
        <c:ser>
          <c:idx val="2"/>
          <c:order val="2"/>
          <c:tx>
            <c:strRef>
              <c:f>Sheet1!$D$1</c:f>
              <c:strCache>
                <c:ptCount val="1"/>
              </c:strCache>
            </c:strRef>
          </c:tx>
          <c:spPr>
            <a:solidFill>
              <a:schemeClr val="accent3"/>
            </a:solidFill>
            <a:ln>
              <a:noFill/>
            </a:ln>
            <a:effectLst/>
          </c:spPr>
          <c:invertIfNegative val="0"/>
          <c:cat>
            <c:strRef>
              <c:f>Sheet1!$A$3:$A$10</c:f>
              <c:strCache>
                <c:ptCount val="8"/>
                <c:pt idx="0">
                  <c:v>Office and Administrative Support
(hotel desk and office clerks, telemarketers)</c:v>
                </c:pt>
                <c:pt idx="1">
                  <c:v>Transportation
(bus and taxi drivers, parking attendants)</c:v>
                </c:pt>
                <c:pt idx="2">
                  <c:v>Personal Care and Services
(ushers, child care workers, baggage porters)</c:v>
                </c:pt>
                <c:pt idx="3">
                  <c:v>Construction
(carpenters, laborers, painters)</c:v>
                </c:pt>
                <c:pt idx="4">
                  <c:v>Health Care Support
(nursing and home health aides, medical and dental assistants)</c:v>
                </c:pt>
                <c:pt idx="5">
                  <c:v>Cleaning and Maintenance
(housekeepers, janitors, landscapers)</c:v>
                </c:pt>
                <c:pt idx="6">
                  <c:v>Food Service
(fast food workers, cooks, waiters)</c:v>
                </c:pt>
                <c:pt idx="7">
                  <c:v>Sales
(cashiers, retail salespeople, travel agents)</c:v>
                </c:pt>
              </c:strCache>
            </c:strRef>
          </c:cat>
          <c:val>
            <c:numRef>
              <c:f>Sheet1!$D$3:$D$10</c:f>
              <c:numCache>
                <c:formatCode>General</c:formatCode>
                <c:ptCount val="8"/>
              </c:numCache>
            </c:numRef>
          </c:val>
          <c:extLst>
            <c:ext xmlns:c16="http://schemas.microsoft.com/office/drawing/2014/chart" uri="{C3380CC4-5D6E-409C-BE32-E72D297353CC}">
              <c16:uniqueId val="{00000002-9082-4760-8BB2-E4A289BCCADC}"/>
            </c:ext>
          </c:extLst>
        </c:ser>
        <c:dLbls>
          <c:showLegendKey val="0"/>
          <c:showVal val="0"/>
          <c:showCatName val="0"/>
          <c:showSerName val="0"/>
          <c:showPercent val="0"/>
          <c:showBubbleSize val="0"/>
        </c:dLbls>
        <c:gapWidth val="100"/>
        <c:overlap val="100"/>
        <c:axId val="104718272"/>
        <c:axId val="104718664"/>
      </c:barChart>
      <c:catAx>
        <c:axId val="104718272"/>
        <c:scaling>
          <c:orientation val="minMax"/>
        </c:scaling>
        <c:delete val="1"/>
        <c:axPos val="l"/>
        <c:numFmt formatCode="General" sourceLinked="1"/>
        <c:majorTickMark val="none"/>
        <c:minorTickMark val="none"/>
        <c:tickLblPos val="nextTo"/>
        <c:crossAx val="104718664"/>
        <c:crosses val="autoZero"/>
        <c:auto val="1"/>
        <c:lblAlgn val="l"/>
        <c:lblOffset val="100"/>
        <c:noMultiLvlLbl val="0"/>
      </c:catAx>
      <c:valAx>
        <c:axId val="104718664"/>
        <c:scaling>
          <c:orientation val="minMax"/>
          <c:max val="90"/>
        </c:scaling>
        <c:delete val="0"/>
        <c:axPos val="b"/>
        <c:majorGridlines>
          <c:spPr>
            <a:ln w="6350" cap="flat" cmpd="sng" algn="ctr">
              <a:solidFill>
                <a:schemeClr val="tx1">
                  <a:lumMod val="50000"/>
                  <a:lumOff val="50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04718272"/>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29546203923056"/>
          <c:y val="7.8152053575274633E-2"/>
          <c:w val="0.62740907592153894"/>
          <c:h val="0.92184794642472534"/>
        </c:manualLayout>
      </c:layout>
      <c:doughnutChart>
        <c:varyColors val="1"/>
        <c:ser>
          <c:idx val="1"/>
          <c:order val="0"/>
          <c:spPr>
            <a:ln>
              <a:noFill/>
            </a:ln>
          </c:spPr>
          <c:dPt>
            <c:idx val="0"/>
            <c:bubble3D val="0"/>
            <c:spPr>
              <a:solidFill>
                <a:schemeClr val="tx2">
                  <a:lumMod val="60000"/>
                  <a:lumOff val="40000"/>
                </a:schemeClr>
              </a:solidFill>
              <a:ln>
                <a:noFill/>
              </a:ln>
            </c:spPr>
            <c:extLst>
              <c:ext xmlns:c16="http://schemas.microsoft.com/office/drawing/2014/chart" uri="{C3380CC4-5D6E-409C-BE32-E72D297353CC}">
                <c16:uniqueId val="{0000000E-4D71-48D6-AAEA-7768E45E97EA}"/>
              </c:ext>
            </c:extLst>
          </c:dPt>
          <c:dPt>
            <c:idx val="1"/>
            <c:bubble3D val="0"/>
            <c:spPr>
              <a:solidFill>
                <a:schemeClr val="tx2"/>
              </a:solidFill>
              <a:ln>
                <a:noFill/>
              </a:ln>
            </c:spPr>
            <c:extLst>
              <c:ext xmlns:c16="http://schemas.microsoft.com/office/drawing/2014/chart" uri="{C3380CC4-5D6E-409C-BE32-E72D297353CC}">
                <c16:uniqueId val="{0000000E-CB3E-478B-937B-F82809C4D263}"/>
              </c:ext>
            </c:extLst>
          </c:dPt>
          <c:dPt>
            <c:idx val="2"/>
            <c:bubble3D val="0"/>
            <c:spPr>
              <a:solidFill>
                <a:schemeClr val="accent3"/>
              </a:solidFill>
              <a:ln>
                <a:noFill/>
              </a:ln>
            </c:spPr>
            <c:extLst>
              <c:ext xmlns:c16="http://schemas.microsoft.com/office/drawing/2014/chart" uri="{C3380CC4-5D6E-409C-BE32-E72D297353CC}">
                <c16:uniqueId val="{0000000F-CB3E-478B-937B-F82809C4D263}"/>
              </c:ext>
            </c:extLst>
          </c:dPt>
          <c:dPt>
            <c:idx val="3"/>
            <c:bubble3D val="0"/>
            <c:spPr>
              <a:solidFill>
                <a:srgbClr val="005F85"/>
              </a:solidFill>
              <a:ln>
                <a:noFill/>
              </a:ln>
            </c:spPr>
            <c:extLst>
              <c:ext xmlns:c16="http://schemas.microsoft.com/office/drawing/2014/chart" uri="{C3380CC4-5D6E-409C-BE32-E72D297353CC}">
                <c16:uniqueId val="{00000012-CB3E-478B-937B-F82809C4D263}"/>
              </c:ext>
            </c:extLst>
          </c:dPt>
          <c:dPt>
            <c:idx val="4"/>
            <c:bubble3D val="0"/>
            <c:spPr>
              <a:solidFill>
                <a:srgbClr val="FAC422"/>
              </a:solidFill>
              <a:ln>
                <a:noFill/>
              </a:ln>
            </c:spPr>
            <c:extLst>
              <c:ext xmlns:c16="http://schemas.microsoft.com/office/drawing/2014/chart" uri="{C3380CC4-5D6E-409C-BE32-E72D297353CC}">
                <c16:uniqueId val="{00000013-CB3E-478B-937B-F82809C4D263}"/>
              </c:ext>
            </c:extLst>
          </c:dPt>
          <c:dPt>
            <c:idx val="5"/>
            <c:bubble3D val="0"/>
            <c:spPr>
              <a:solidFill>
                <a:schemeClr val="accent5"/>
              </a:solidFill>
              <a:ln>
                <a:noFill/>
              </a:ln>
            </c:spPr>
            <c:extLst>
              <c:ext xmlns:c16="http://schemas.microsoft.com/office/drawing/2014/chart" uri="{C3380CC4-5D6E-409C-BE32-E72D297353CC}">
                <c16:uniqueId val="{00000011-CB3E-478B-937B-F82809C4D263}"/>
              </c:ext>
            </c:extLst>
          </c:dPt>
          <c:dPt>
            <c:idx val="6"/>
            <c:bubble3D val="0"/>
            <c:spPr>
              <a:solidFill>
                <a:schemeClr val="accent6"/>
              </a:solidFill>
              <a:ln>
                <a:noFill/>
              </a:ln>
            </c:spPr>
            <c:extLst>
              <c:ext xmlns:c16="http://schemas.microsoft.com/office/drawing/2014/chart" uri="{C3380CC4-5D6E-409C-BE32-E72D297353CC}">
                <c16:uniqueId val="{00000014-CB3E-478B-937B-F82809C4D263}"/>
              </c:ext>
            </c:extLst>
          </c:dPt>
          <c:dPt>
            <c:idx val="7"/>
            <c:bubble3D val="0"/>
            <c:spPr>
              <a:solidFill>
                <a:schemeClr val="accent6"/>
              </a:solidFill>
              <a:ln>
                <a:noFill/>
              </a:ln>
            </c:spPr>
            <c:extLst>
              <c:ext xmlns:c16="http://schemas.microsoft.com/office/drawing/2014/chart" uri="{C3380CC4-5D6E-409C-BE32-E72D297353CC}">
                <c16:uniqueId val="{00000010-CB3E-478B-937B-F82809C4D263}"/>
              </c:ext>
            </c:extLst>
          </c:dPt>
          <c:cat>
            <c:strRef>
              <c:f>Sheet1!$A$4:$A$10</c:f>
              <c:strCache>
                <c:ptCount val="7"/>
                <c:pt idx="0">
                  <c:v>Accountable Care Partnership Plan (ACO Model A)</c:v>
                </c:pt>
                <c:pt idx="1">
                  <c:v>Primary Care ACO (ACO Model B</c:v>
                </c:pt>
                <c:pt idx="2">
                  <c:v>MCOs (including CarePlus)</c:v>
                </c:pt>
                <c:pt idx="3">
                  <c:v>One Care</c:v>
                </c:pt>
                <c:pt idx="4">
                  <c:v>SCO &amp; PACE</c:v>
                </c:pt>
                <c:pt idx="5">
                  <c:v>PCC</c:v>
                </c:pt>
                <c:pt idx="6">
                  <c:v>FFS, PA, TPL, OTH</c:v>
                </c:pt>
              </c:strCache>
            </c:strRef>
          </c:cat>
          <c:val>
            <c:numRef>
              <c:f>Sheet1!$B$4:$B$10</c:f>
              <c:numCache>
                <c:formatCode>_(* #,##0_);_(* \(#,##0\);_(* "-"??_);_(@_)</c:formatCode>
                <c:ptCount val="7"/>
                <c:pt idx="0">
                  <c:v>520118.36532749987</c:v>
                </c:pt>
                <c:pt idx="1">
                  <c:v>342246.42842750001</c:v>
                </c:pt>
                <c:pt idx="2">
                  <c:v>140158.47399500004</c:v>
                </c:pt>
                <c:pt idx="3">
                  <c:v>22798.540000000005</c:v>
                </c:pt>
                <c:pt idx="4">
                  <c:v>63506.313999999984</c:v>
                </c:pt>
                <c:pt idx="5">
                  <c:v>128662.61542433336</c:v>
                </c:pt>
                <c:pt idx="6">
                  <c:v>583505.01837833354</c:v>
                </c:pt>
              </c:numCache>
            </c:numRef>
          </c:val>
          <c:extLst>
            <c:ext xmlns:c16="http://schemas.microsoft.com/office/drawing/2014/chart" uri="{C3380CC4-5D6E-409C-BE32-E72D297353CC}">
              <c16:uniqueId val="{0000000D-CB3E-478B-937B-F82809C4D263}"/>
            </c:ext>
          </c:extLst>
        </c:ser>
        <c:dLbls>
          <c:showLegendKey val="0"/>
          <c:showVal val="0"/>
          <c:showCatName val="0"/>
          <c:showSerName val="0"/>
          <c:showPercent val="0"/>
          <c:showBubbleSize val="0"/>
          <c:showLeaderLines val="1"/>
        </c:dLbls>
        <c:firstSliceAng val="27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482034816070527"/>
          <c:y val="0.10662432481265929"/>
          <c:w val="0.58609993293091878"/>
          <c:h val="0.79155344202898537"/>
        </c:manualLayout>
      </c:layout>
      <c:doughnutChart>
        <c:varyColors val="1"/>
        <c:ser>
          <c:idx val="0"/>
          <c:order val="0"/>
          <c:tx>
            <c:strRef>
              <c:f>Sheet1!$B$1</c:f>
              <c:strCache>
                <c:ptCount val="1"/>
                <c:pt idx="0">
                  <c:v>2019 Massachusetts State Budget</c:v>
                </c:pt>
              </c:strCache>
            </c:strRef>
          </c:tx>
          <c:spPr>
            <a:ln>
              <a:noFill/>
            </a:ln>
          </c:spPr>
          <c:dPt>
            <c:idx val="0"/>
            <c:bubble3D val="0"/>
            <c:spPr>
              <a:solidFill>
                <a:schemeClr val="accent5"/>
              </a:solidFill>
              <a:ln w="19050">
                <a:noFill/>
              </a:ln>
              <a:effectLst/>
            </c:spPr>
            <c:extLst>
              <c:ext xmlns:c16="http://schemas.microsoft.com/office/drawing/2014/chart" uri="{C3380CC4-5D6E-409C-BE32-E72D297353CC}">
                <c16:uniqueId val="{00000009-5F0A-4C26-9943-45B6ABC62E99}"/>
              </c:ext>
            </c:extLst>
          </c:dPt>
          <c:dPt>
            <c:idx val="1"/>
            <c:bubble3D val="0"/>
            <c:spPr>
              <a:solidFill>
                <a:schemeClr val="accent5">
                  <a:lumMod val="50000"/>
                </a:schemeClr>
              </a:solidFill>
              <a:ln w="19050">
                <a:noFill/>
              </a:ln>
              <a:effectLst/>
            </c:spPr>
            <c:extLst>
              <c:ext xmlns:c16="http://schemas.microsoft.com/office/drawing/2014/chart" uri="{C3380CC4-5D6E-409C-BE32-E72D297353CC}">
                <c16:uniqueId val="{00000003-BDFA-46EC-8719-4914187663A2}"/>
              </c:ext>
            </c:extLst>
          </c:dPt>
          <c:dPt>
            <c:idx val="2"/>
            <c:bubble3D val="0"/>
            <c:explosion val="8"/>
            <c:spPr>
              <a:solidFill>
                <a:schemeClr val="accent2">
                  <a:lumMod val="75000"/>
                </a:schemeClr>
              </a:solidFill>
              <a:ln w="19050">
                <a:noFill/>
              </a:ln>
              <a:effectLst/>
            </c:spPr>
            <c:extLst>
              <c:ext xmlns:c16="http://schemas.microsoft.com/office/drawing/2014/chart" uri="{C3380CC4-5D6E-409C-BE32-E72D297353CC}">
                <c16:uniqueId val="{00000005-BDFA-46EC-8719-4914187663A2}"/>
              </c:ext>
            </c:extLst>
          </c:dPt>
          <c:dPt>
            <c:idx val="3"/>
            <c:bubble3D val="0"/>
            <c:spPr>
              <a:solidFill>
                <a:schemeClr val="accent4"/>
              </a:solidFill>
              <a:ln w="19050">
                <a:noFill/>
              </a:ln>
              <a:effectLst/>
            </c:spPr>
            <c:extLst>
              <c:ext xmlns:c16="http://schemas.microsoft.com/office/drawing/2014/chart" uri="{C3380CC4-5D6E-409C-BE32-E72D297353CC}">
                <c16:uniqueId val="{00000007-BDFA-46EC-8719-4914187663A2}"/>
              </c:ext>
            </c:extLst>
          </c:dPt>
          <c:cat>
            <c:strRef>
              <c:f>Sheet1!$A$2:$A$5</c:f>
              <c:strCache>
                <c:ptCount val="3"/>
                <c:pt idx="0">
                  <c:v>15% of Total Budgeted Federal Revenue</c:v>
                </c:pt>
                <c:pt idx="1">
                  <c:v>85% of Total Budgeted Federal Revenue</c:v>
                </c:pt>
                <c:pt idx="2">
                  <c:v>Total State Budget</c:v>
                </c:pt>
              </c:strCache>
            </c:strRef>
          </c:cat>
          <c:val>
            <c:numRef>
              <c:f>Sheet1!$B$2:$B$5</c:f>
              <c:numCache>
                <c:formatCode>0%</c:formatCode>
                <c:ptCount val="4"/>
                <c:pt idx="0">
                  <c:v>3.7499999999999999E-2</c:v>
                </c:pt>
                <c:pt idx="1">
                  <c:v>0.21249999999999999</c:v>
                </c:pt>
                <c:pt idx="2">
                  <c:v>0.75</c:v>
                </c:pt>
              </c:numCache>
            </c:numRef>
          </c:val>
          <c:extLst>
            <c:ext xmlns:c16="http://schemas.microsoft.com/office/drawing/2014/chart" uri="{C3380CC4-5D6E-409C-BE32-E72D297353CC}">
              <c16:uniqueId val="{00000000-5F0A-4C26-9943-45B6ABC62E99}"/>
            </c:ext>
          </c:extLst>
        </c:ser>
        <c:dLbls>
          <c:showLegendKey val="0"/>
          <c:showVal val="0"/>
          <c:showCatName val="0"/>
          <c:showSerName val="0"/>
          <c:showPercent val="0"/>
          <c:showBubbleSize val="0"/>
          <c:showLeaderLines val="1"/>
        </c:dLbls>
        <c:firstSliceAng val="48"/>
        <c:holeSize val="50"/>
        <c:extLst>
          <c:ext xmlns:c15="http://schemas.microsoft.com/office/drawing/2012/chart" uri="{02D57815-91ED-43cb-92C2-25804820EDAC}">
            <c15:filteredPieSeries>
              <c15:ser>
                <c:idx val="1"/>
                <c:order val="1"/>
                <c:tx>
                  <c:strRef>
                    <c:extLst>
                      <c:ext uri="{02D57815-91ED-43cb-92C2-25804820EDAC}">
                        <c15:formulaRef>
                          <c15:sqref>Sheet1!#REF!</c15:sqref>
                        </c15:formulaRef>
                      </c:ext>
                    </c:extLst>
                    <c:strCache>
                      <c:ptCount val="1"/>
                      <c:pt idx="0">
                        <c:v>#REF!</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9-F86D-4ADF-B1BC-2D5C97A8AB2E}"/>
                    </c:ext>
                  </c:extLst>
                </c:dPt>
                <c:cat>
                  <c:strRef>
                    <c:extLst>
                      <c:ext uri="{02D57815-91ED-43cb-92C2-25804820EDAC}">
                        <c15:formulaRef>
                          <c15:sqref>Sheet1!$A$2:$A$5</c15:sqref>
                        </c15:formulaRef>
                      </c:ext>
                    </c:extLst>
                    <c:strCache>
                      <c:ptCount val="3"/>
                      <c:pt idx="0">
                        <c:v>15% of Total Budgeted Federal Revenue</c:v>
                      </c:pt>
                      <c:pt idx="1">
                        <c:v>85% of Total Budgeted Federal Revenue</c:v>
                      </c:pt>
                      <c:pt idx="2">
                        <c:v>Total State Budget</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10-1C02-41C5-B7C0-AD1BCDCE519D}"/>
                  </c:ext>
                </c:extLst>
              </c15:ser>
            </c15:filteredPieSeries>
          </c:ext>
        </c:extLst>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482034444478281"/>
          <c:y val="0.11552739267634279"/>
          <c:w val="0.58609993293091878"/>
          <c:h val="0.79155344202898537"/>
        </c:manualLayout>
      </c:layout>
      <c:doughnutChart>
        <c:varyColors val="1"/>
        <c:ser>
          <c:idx val="0"/>
          <c:order val="0"/>
          <c:tx>
            <c:strRef>
              <c:f>Sheet1!$B$1</c:f>
              <c:strCache>
                <c:ptCount val="1"/>
                <c:pt idx="0">
                  <c:v>Column1</c:v>
                </c:pt>
              </c:strCache>
            </c:strRef>
          </c:tx>
          <c:spPr>
            <a:ln>
              <a:noFill/>
            </a:ln>
          </c:spPr>
          <c:explosion val="8"/>
          <c:dPt>
            <c:idx val="0"/>
            <c:bubble3D val="0"/>
            <c:explosion val="0"/>
            <c:spPr>
              <a:solidFill>
                <a:schemeClr val="accent5">
                  <a:lumMod val="40000"/>
                  <a:lumOff val="60000"/>
                </a:schemeClr>
              </a:solidFill>
              <a:ln w="19050">
                <a:noFill/>
              </a:ln>
              <a:effectLst/>
            </c:spPr>
            <c:extLst>
              <c:ext xmlns:c16="http://schemas.microsoft.com/office/drawing/2014/chart" uri="{C3380CC4-5D6E-409C-BE32-E72D297353CC}">
                <c16:uniqueId val="{00000009-5F0A-4C26-9943-45B6ABC62E99}"/>
              </c:ext>
            </c:extLst>
          </c:dPt>
          <c:dPt>
            <c:idx val="1"/>
            <c:bubble3D val="0"/>
            <c:explosion val="0"/>
            <c:spPr>
              <a:solidFill>
                <a:schemeClr val="tx1">
                  <a:lumMod val="75000"/>
                  <a:lumOff val="25000"/>
                </a:schemeClr>
              </a:solidFill>
              <a:ln w="19050">
                <a:noFill/>
              </a:ln>
              <a:effectLst/>
            </c:spPr>
            <c:extLst>
              <c:ext xmlns:c16="http://schemas.microsoft.com/office/drawing/2014/chart" uri="{C3380CC4-5D6E-409C-BE32-E72D297353CC}">
                <c16:uniqueId val="{00000003-BDFA-46EC-8719-4914187663A2}"/>
              </c:ext>
            </c:extLst>
          </c:dPt>
          <c:dPt>
            <c:idx val="2"/>
            <c:bubble3D val="0"/>
            <c:spPr>
              <a:solidFill>
                <a:schemeClr val="accent2">
                  <a:lumMod val="75000"/>
                </a:schemeClr>
              </a:solidFill>
              <a:ln w="19050">
                <a:noFill/>
              </a:ln>
              <a:effectLst/>
            </c:spPr>
            <c:extLst>
              <c:ext xmlns:c16="http://schemas.microsoft.com/office/drawing/2014/chart" uri="{C3380CC4-5D6E-409C-BE32-E72D297353CC}">
                <c16:uniqueId val="{00000005-BDFA-46EC-8719-4914187663A2}"/>
              </c:ext>
            </c:extLst>
          </c:dPt>
          <c:dPt>
            <c:idx val="3"/>
            <c:bubble3D val="0"/>
            <c:spPr>
              <a:solidFill>
                <a:schemeClr val="accent4"/>
              </a:solidFill>
              <a:ln w="19050">
                <a:noFill/>
              </a:ln>
              <a:effectLst/>
            </c:spPr>
            <c:extLst>
              <c:ext xmlns:c16="http://schemas.microsoft.com/office/drawing/2014/chart" uri="{C3380CC4-5D6E-409C-BE32-E72D297353CC}">
                <c16:uniqueId val="{00000007-BDFA-46EC-8719-4914187663A2}"/>
              </c:ext>
            </c:extLst>
          </c:dPt>
          <c:cat>
            <c:numRef>
              <c:f>Sheet1!$A$2:$A$4</c:f>
              <c:numCache>
                <c:formatCode>General</c:formatCode>
                <c:ptCount val="3"/>
              </c:numCache>
            </c:numRef>
          </c:cat>
          <c:val>
            <c:numRef>
              <c:f>Sheet1!$B$2:$B$4</c:f>
              <c:numCache>
                <c:formatCode>0%</c:formatCode>
                <c:ptCount val="3"/>
                <c:pt idx="0">
                  <c:v>0.24</c:v>
                </c:pt>
                <c:pt idx="1">
                  <c:v>0.76</c:v>
                </c:pt>
              </c:numCache>
            </c:numRef>
          </c:val>
          <c:extLst>
            <c:ext xmlns:c16="http://schemas.microsoft.com/office/drawing/2014/chart" uri="{C3380CC4-5D6E-409C-BE32-E72D297353CC}">
              <c16:uniqueId val="{00000000-5F0A-4C26-9943-45B6ABC62E99}"/>
            </c:ext>
          </c:extLst>
        </c:ser>
        <c:dLbls>
          <c:showLegendKey val="0"/>
          <c:showVal val="0"/>
          <c:showCatName val="0"/>
          <c:showSerName val="0"/>
          <c:showPercent val="0"/>
          <c:showBubbleSize val="0"/>
          <c:showLeaderLines val="1"/>
        </c:dLbls>
        <c:firstSliceAng val="316"/>
        <c:holeSize val="50"/>
        <c:extLst>
          <c:ext xmlns:c15="http://schemas.microsoft.com/office/drawing/2012/chart" uri="{02D57815-91ED-43cb-92C2-25804820EDAC}">
            <c15:filteredPieSeries>
              <c15:ser>
                <c:idx val="1"/>
                <c:order val="1"/>
                <c:tx>
                  <c:strRef>
                    <c:extLst>
                      <c:ext uri="{02D57815-91ED-43cb-92C2-25804820EDAC}">
                        <c15:formulaRef>
                          <c15:sqref>Sheet1!#REF!</c15:sqref>
                        </c15:formulaRef>
                      </c:ext>
                    </c:extLst>
                    <c:strCache>
                      <c:ptCount val="1"/>
                      <c:pt idx="0">
                        <c:v>#REF!</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9-F86D-4ADF-B1BC-2D5C97A8AB2E}"/>
                    </c:ext>
                  </c:extLst>
                </c:dPt>
                <c:cat>
                  <c:numRef>
                    <c:extLst>
                      <c:ext uri="{02D57815-91ED-43cb-92C2-25804820EDAC}">
                        <c15:formulaRef>
                          <c15:sqref>Sheet1!$A$2:$A$4</c15:sqref>
                        </c15:formulaRef>
                      </c:ext>
                    </c:extLst>
                    <c:numCache>
                      <c:formatCode>General</c:formatCode>
                      <c:ptCount val="3"/>
                    </c:numCache>
                  </c:num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10-1C02-41C5-B7C0-AD1BCDCE519D}"/>
                  </c:ext>
                </c:extLst>
              </c15:ser>
            </c15:filteredPieSeries>
          </c:ext>
        </c:extLst>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0490895879925897E-2"/>
          <c:y val="3.8004422332780501E-2"/>
          <c:w val="0.92596861447789502"/>
          <c:h val="0.86705062831076496"/>
        </c:manualLayout>
      </c:layout>
      <c:lineChart>
        <c:grouping val="standard"/>
        <c:varyColors val="0"/>
        <c:ser>
          <c:idx val="0"/>
          <c:order val="0"/>
          <c:tx>
            <c:strRef>
              <c:f>Sheet1!$B$1</c:f>
              <c:strCache>
                <c:ptCount val="1"/>
                <c:pt idx="0">
                  <c:v>Current Dollars</c:v>
                </c:pt>
              </c:strCache>
            </c:strRef>
          </c:tx>
          <c:spPr>
            <a:ln>
              <a:solidFill>
                <a:schemeClr val="tx2"/>
              </a:solidFill>
            </a:ln>
          </c:spPr>
          <c:marker>
            <c:symbol val="circle"/>
            <c:size val="6"/>
            <c:spPr>
              <a:solidFill>
                <a:schemeClr val="tx2"/>
              </a:solidFill>
              <a:ln>
                <a:solidFill>
                  <a:schemeClr val="tx2"/>
                </a:solidFill>
              </a:ln>
            </c:spPr>
          </c:marker>
          <c:dLbls>
            <c:dLbl>
              <c:idx val="7"/>
              <c:layout>
                <c:manualLayout>
                  <c:x val="-5.7790719347877412E-2"/>
                  <c:y val="-4.90671607225567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80D-4825-AA91-62130A89118B}"/>
                </c:ext>
              </c:extLst>
            </c:dLbl>
            <c:numFmt formatCode="\$#,##0.0" sourceLinked="0"/>
            <c:spPr>
              <a:noFill/>
              <a:ln>
                <a:noFill/>
              </a:ln>
              <a:effectLst/>
            </c:spPr>
            <c:txPr>
              <a:bodyPr/>
              <a:lstStyle/>
              <a:p>
                <a:pPr>
                  <a:defRPr sz="900" b="0">
                    <a:latin typeface="+mj-lt"/>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Sheet1!$A$2:$A$14</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Sheet1!$B$2:$B$14</c:f>
              <c:numCache>
                <c:formatCode>General</c:formatCode>
                <c:ptCount val="13"/>
                <c:pt idx="0">
                  <c:v>7.5</c:v>
                </c:pt>
                <c:pt idx="1">
                  <c:v>8.1999999999999993</c:v>
                </c:pt>
                <c:pt idx="2">
                  <c:v>8.6999999999999993</c:v>
                </c:pt>
                <c:pt idx="3">
                  <c:v>9.3000000000000007</c:v>
                </c:pt>
                <c:pt idx="4">
                  <c:v>10.199999999999999</c:v>
                </c:pt>
                <c:pt idx="5">
                  <c:v>10.4</c:v>
                </c:pt>
                <c:pt idx="6">
                  <c:v>10.8</c:v>
                </c:pt>
                <c:pt idx="7">
                  <c:v>11.9</c:v>
                </c:pt>
                <c:pt idx="8">
                  <c:v>13.5</c:v>
                </c:pt>
                <c:pt idx="9">
                  <c:v>14.6</c:v>
                </c:pt>
                <c:pt idx="10" formatCode="#,##0.0_);[Red]\(#,##0.0\)">
                  <c:v>15</c:v>
                </c:pt>
                <c:pt idx="11" formatCode="#,##0.0_);[Red]\(#,##0.0\)">
                  <c:v>15.7</c:v>
                </c:pt>
                <c:pt idx="12" formatCode="#,##0.0_);[Red]\(#,##0.0\)">
                  <c:v>16.5</c:v>
                </c:pt>
              </c:numCache>
            </c:numRef>
          </c:val>
          <c:smooth val="0"/>
          <c:extLst>
            <c:ext xmlns:c16="http://schemas.microsoft.com/office/drawing/2014/chart" uri="{C3380CC4-5D6E-409C-BE32-E72D297353CC}">
              <c16:uniqueId val="{00000001-080D-4825-AA91-62130A89118B}"/>
            </c:ext>
          </c:extLst>
        </c:ser>
        <c:ser>
          <c:idx val="1"/>
          <c:order val="1"/>
          <c:tx>
            <c:strRef>
              <c:f>Sheet1!$C$1</c:f>
              <c:strCache>
                <c:ptCount val="1"/>
                <c:pt idx="0">
                  <c:v>Constant Dollars</c:v>
                </c:pt>
              </c:strCache>
            </c:strRef>
          </c:tx>
          <c:spPr>
            <a:ln>
              <a:solidFill>
                <a:schemeClr val="accent6"/>
              </a:solidFill>
            </a:ln>
          </c:spPr>
          <c:marker>
            <c:spPr>
              <a:solidFill>
                <a:schemeClr val="accent6"/>
              </a:solidFill>
              <a:ln>
                <a:solidFill>
                  <a:schemeClr val="accent6"/>
                </a:solidFill>
              </a:ln>
            </c:spPr>
          </c:marker>
          <c:dLbls>
            <c:numFmt formatCode="\$#,##0.0" sourceLinked="0"/>
            <c:spPr>
              <a:noFill/>
              <a:ln>
                <a:noFill/>
              </a:ln>
              <a:effectLst/>
            </c:spPr>
            <c:txPr>
              <a:bodyPr/>
              <a:lstStyle/>
              <a:p>
                <a:pPr>
                  <a:defRPr sz="900" b="0">
                    <a:latin typeface="+mj-lt"/>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Sheet1!$A$2:$A$14</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Sheet1!$C$2:$C$14</c:f>
              <c:numCache>
                <c:formatCode>General</c:formatCode>
                <c:ptCount val="13"/>
                <c:pt idx="0">
                  <c:v>7.5</c:v>
                </c:pt>
                <c:pt idx="1">
                  <c:v>7.8946493515833591</c:v>
                </c:pt>
                <c:pt idx="2">
                  <c:v>7.9683146197674555</c:v>
                </c:pt>
                <c:pt idx="3">
                  <c:v>8.1628434493736606</c:v>
                </c:pt>
                <c:pt idx="4">
                  <c:v>8.7397858275668323</c:v>
                </c:pt>
                <c:pt idx="5">
                  <c:v>8.770085968107983</c:v>
                </c:pt>
                <c:pt idx="6">
                  <c:v>8.8725690463872056</c:v>
                </c:pt>
                <c:pt idx="7">
                  <c:v>9.7327293632475715</c:v>
                </c:pt>
                <c:pt idx="8">
                  <c:v>10.718665668277925</c:v>
                </c:pt>
                <c:pt idx="9">
                  <c:v>11.103415555580101</c:v>
                </c:pt>
                <c:pt idx="10">
                  <c:v>11.302422500770028</c:v>
                </c:pt>
                <c:pt idx="11">
                  <c:v>11.612662650602408</c:v>
                </c:pt>
                <c:pt idx="12">
                  <c:v>11.71764660374439</c:v>
                </c:pt>
              </c:numCache>
            </c:numRef>
          </c:val>
          <c:smooth val="0"/>
          <c:extLst>
            <c:ext xmlns:c16="http://schemas.microsoft.com/office/drawing/2014/chart" uri="{C3380CC4-5D6E-409C-BE32-E72D297353CC}">
              <c16:uniqueId val="{00000002-080D-4825-AA91-62130A89118B}"/>
            </c:ext>
          </c:extLst>
        </c:ser>
        <c:dLbls>
          <c:showLegendKey val="0"/>
          <c:showVal val="0"/>
          <c:showCatName val="0"/>
          <c:showSerName val="0"/>
          <c:showPercent val="0"/>
          <c:showBubbleSize val="0"/>
        </c:dLbls>
        <c:marker val="1"/>
        <c:smooth val="0"/>
        <c:axId val="247825504"/>
        <c:axId val="247825896"/>
      </c:lineChart>
      <c:catAx>
        <c:axId val="247825504"/>
        <c:scaling>
          <c:orientation val="minMax"/>
        </c:scaling>
        <c:delete val="0"/>
        <c:axPos val="b"/>
        <c:numFmt formatCode="General" sourceLinked="1"/>
        <c:majorTickMark val="none"/>
        <c:minorTickMark val="none"/>
        <c:tickLblPos val="nextTo"/>
        <c:spPr>
          <a:ln>
            <a:solidFill>
              <a:schemeClr val="bg1">
                <a:lumMod val="50000"/>
              </a:schemeClr>
            </a:solidFill>
          </a:ln>
        </c:spPr>
        <c:txPr>
          <a:bodyPr/>
          <a:lstStyle/>
          <a:p>
            <a:pPr>
              <a:defRPr sz="900" b="0">
                <a:latin typeface="+mj-lt"/>
              </a:defRPr>
            </a:pPr>
            <a:endParaRPr lang="en-US"/>
          </a:p>
        </c:txPr>
        <c:crossAx val="247825896"/>
        <c:crosses val="autoZero"/>
        <c:auto val="1"/>
        <c:lblAlgn val="ctr"/>
        <c:lblOffset val="100"/>
        <c:noMultiLvlLbl val="0"/>
      </c:catAx>
      <c:valAx>
        <c:axId val="247825896"/>
        <c:scaling>
          <c:orientation val="minMax"/>
          <c:min val="5"/>
        </c:scaling>
        <c:delete val="0"/>
        <c:axPos val="l"/>
        <c:majorGridlines>
          <c:spPr>
            <a:ln>
              <a:solidFill>
                <a:schemeClr val="bg1">
                  <a:lumMod val="85000"/>
                </a:schemeClr>
              </a:solidFill>
            </a:ln>
          </c:spPr>
        </c:majorGridlines>
        <c:numFmt formatCode="\$#,##0" sourceLinked="0"/>
        <c:majorTickMark val="out"/>
        <c:minorTickMark val="none"/>
        <c:tickLblPos val="nextTo"/>
        <c:spPr>
          <a:ln>
            <a:noFill/>
          </a:ln>
        </c:spPr>
        <c:txPr>
          <a:bodyPr/>
          <a:lstStyle/>
          <a:p>
            <a:pPr>
              <a:defRPr sz="1000" b="0"/>
            </a:pPr>
            <a:endParaRPr lang="en-US"/>
          </a:p>
        </c:txPr>
        <c:crossAx val="247825504"/>
        <c:crosses val="autoZero"/>
        <c:crossBetween val="between"/>
        <c:majorUnit val="1"/>
      </c:valAx>
      <c:spPr>
        <a:noFill/>
        <a:ln w="25378">
          <a:noFill/>
        </a:ln>
      </c:spPr>
    </c:plotArea>
    <c:plotVisOnly val="1"/>
    <c:dispBlanksAs val="gap"/>
    <c:showDLblsOverMax val="0"/>
  </c:chart>
  <c:txPr>
    <a:bodyPr/>
    <a:lstStyle/>
    <a:p>
      <a:pPr>
        <a:defRPr sz="799" b="1"/>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0.93288</cdr:y>
    </cdr:from>
    <cdr:to>
      <cdr:x>0.94661</cdr:x>
      <cdr:y>0.99228</cdr:y>
    </cdr:to>
    <cdr:sp macro="" textlink="">
      <cdr:nvSpPr>
        <cdr:cNvPr id="2" name="TextBox 1"/>
        <cdr:cNvSpPr txBox="1"/>
      </cdr:nvSpPr>
      <cdr:spPr>
        <a:xfrm xmlns:a="http://schemas.openxmlformats.org/drawingml/2006/main">
          <a:off x="0" y="3429152"/>
          <a:ext cx="5617597" cy="2183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900" dirty="0"/>
        </a:p>
      </cdr:txBody>
    </cdr:sp>
  </cdr:relSizeAnchor>
</c:userShapes>
</file>

<file path=ppt/drawings/drawing2.xml><?xml version="1.0" encoding="utf-8"?>
<c:userShapes xmlns:c="http://schemas.openxmlformats.org/drawingml/2006/chart">
  <cdr:relSizeAnchor xmlns:cdr="http://schemas.openxmlformats.org/drawingml/2006/chartDrawing">
    <cdr:from>
      <cdr:x>0.11393</cdr:x>
      <cdr:y>0.52954</cdr:y>
    </cdr:from>
    <cdr:to>
      <cdr:x>0.24323</cdr:x>
      <cdr:y>0.60563</cdr:y>
    </cdr:to>
    <cdr:sp macro="" textlink="">
      <cdr:nvSpPr>
        <cdr:cNvPr id="2" name="Rectangle 1"/>
        <cdr:cNvSpPr>
          <a:spLocks xmlns:a="http://schemas.openxmlformats.org/drawingml/2006/main" noGrp="1" noChangeArrowheads="1"/>
        </cdr:cNvSpPr>
      </cdr:nvSpPr>
      <cdr:spPr bwMode="auto">
        <a:xfrm xmlns:a="http://schemas.openxmlformats.org/drawingml/2006/main">
          <a:off x="668809" y="2243058"/>
          <a:ext cx="758952" cy="32226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vert="horz" wrap="square" lIns="101854" tIns="54864" rIns="101854" bIns="50927" numCol="1" anchor="b" anchorCtr="0" compatLnSpc="1">
          <a:prstTxWarp prst="textNoShape">
            <a:avLst/>
          </a:prstTxWarp>
          <a:spAutoFit/>
        </a:bodyPr>
        <a:lstStyle xmlns:a="http://schemas.openxmlformats.org/drawingml/2006/main">
          <a:lvl1pPr marL="0" indent="0" algn="l" defTabSz="1019175" rtl="0" eaLnBrk="1" fontAlgn="base" hangingPunct="1">
            <a:spcBef>
              <a:spcPct val="0"/>
            </a:spcBef>
            <a:spcAft>
              <a:spcPts val="0"/>
            </a:spcAft>
            <a:buClr>
              <a:schemeClr val="tx1"/>
            </a:buClr>
            <a:buFont typeface="Wingdings" pitchFamily="2" charset="2"/>
            <a:buNone/>
            <a:defRPr sz="1000" i="1" baseline="0">
              <a:solidFill>
                <a:schemeClr val="tx1"/>
              </a:solidFill>
              <a:latin typeface="+mn-lt"/>
              <a:ea typeface="+mn-ea"/>
              <a:cs typeface="+mn-cs"/>
            </a:defRPr>
          </a:lvl1pPr>
          <a:lvl2pPr marL="571500" indent="-239713" algn="l" defTabSz="1019175" rtl="0" eaLnBrk="1" fontAlgn="base" hangingPunct="1">
            <a:spcBef>
              <a:spcPct val="0"/>
            </a:spcBef>
            <a:spcAft>
              <a:spcPts val="1200"/>
            </a:spcAft>
            <a:buClr>
              <a:schemeClr val="tx1"/>
            </a:buClr>
            <a:buFont typeface="Arial" charset="0"/>
            <a:buChar char="–"/>
            <a:defRPr sz="2200">
              <a:solidFill>
                <a:schemeClr val="tx1"/>
              </a:solidFill>
              <a:latin typeface="+mn-lt"/>
            </a:defRPr>
          </a:lvl2pPr>
          <a:lvl3pPr marL="911225" indent="-225425" algn="l" defTabSz="1019175" rtl="0" eaLnBrk="1" fontAlgn="base" hangingPunct="1">
            <a:spcBef>
              <a:spcPct val="0"/>
            </a:spcBef>
            <a:spcAft>
              <a:spcPts val="1200"/>
            </a:spcAft>
            <a:buClr>
              <a:schemeClr val="tx1"/>
            </a:buClr>
            <a:buSzPct val="75000"/>
            <a:buFont typeface="Wingdings 2" panose="05020102010507070707" pitchFamily="18" charset="2"/>
            <a:buChar char=""/>
            <a:defRPr sz="2200">
              <a:solidFill>
                <a:schemeClr val="tx1"/>
              </a:solidFill>
              <a:latin typeface="+mn-lt"/>
            </a:defRPr>
          </a:lvl3pPr>
          <a:lvl4pPr marL="1257300" indent="-228600" algn="l" defTabSz="1019175" rtl="0" eaLnBrk="1" fontAlgn="base" hangingPunct="1">
            <a:spcBef>
              <a:spcPct val="0"/>
            </a:spcBef>
            <a:spcAft>
              <a:spcPts val="1200"/>
            </a:spcAft>
            <a:buClr>
              <a:schemeClr val="tx1"/>
            </a:buClr>
            <a:buFont typeface="Arial" charset="0"/>
            <a:buChar char="–"/>
            <a:defRPr sz="2200">
              <a:solidFill>
                <a:schemeClr val="tx1"/>
              </a:solidFill>
              <a:latin typeface="+mn-lt"/>
            </a:defRPr>
          </a:lvl4pPr>
          <a:lvl5pPr marL="1546225" indent="-174625" algn="l" defTabSz="1019175" rtl="0" eaLnBrk="1" fontAlgn="base" hangingPunct="1">
            <a:spcBef>
              <a:spcPct val="0"/>
            </a:spcBef>
            <a:spcAft>
              <a:spcPts val="1200"/>
            </a:spcAft>
            <a:buClr>
              <a:schemeClr val="tx1"/>
            </a:buClr>
            <a:buFont typeface="Arial" charset="0"/>
            <a:buChar char="▪"/>
            <a:defRPr sz="2200">
              <a:solidFill>
                <a:schemeClr val="tx1"/>
              </a:solidFill>
              <a:latin typeface="+mn-lt"/>
            </a:defRPr>
          </a:lvl5pPr>
          <a:lvl6pPr marL="1701800" indent="-158750" algn="l" defTabSz="1019175" rtl="0" eaLnBrk="1" fontAlgn="base" hangingPunct="1">
            <a:spcBef>
              <a:spcPct val="0"/>
            </a:spcBef>
            <a:spcAft>
              <a:spcPct val="50000"/>
            </a:spcAft>
            <a:buClr>
              <a:srgbClr val="66952E"/>
            </a:buClr>
            <a:buFont typeface="Arial" charset="0"/>
            <a:buChar char="▪"/>
            <a:defRPr sz="1600">
              <a:solidFill>
                <a:schemeClr val="tx1"/>
              </a:solidFill>
              <a:latin typeface="+mn-lt"/>
            </a:defRPr>
          </a:lvl6pPr>
          <a:lvl7pPr marL="2159000" indent="-158750" algn="l" defTabSz="1019175" rtl="0" eaLnBrk="1" fontAlgn="base" hangingPunct="1">
            <a:spcBef>
              <a:spcPct val="0"/>
            </a:spcBef>
            <a:spcAft>
              <a:spcPct val="50000"/>
            </a:spcAft>
            <a:buClr>
              <a:srgbClr val="66952E"/>
            </a:buClr>
            <a:buFont typeface="Arial" charset="0"/>
            <a:buChar char="▪"/>
            <a:defRPr sz="1600">
              <a:solidFill>
                <a:schemeClr val="tx1"/>
              </a:solidFill>
              <a:latin typeface="+mn-lt"/>
            </a:defRPr>
          </a:lvl7pPr>
          <a:lvl8pPr marL="2616200" indent="-158750" algn="l" defTabSz="1019175" rtl="0" eaLnBrk="1" fontAlgn="base" hangingPunct="1">
            <a:spcBef>
              <a:spcPct val="0"/>
            </a:spcBef>
            <a:spcAft>
              <a:spcPct val="50000"/>
            </a:spcAft>
            <a:buClr>
              <a:srgbClr val="66952E"/>
            </a:buClr>
            <a:buFont typeface="Arial" charset="0"/>
            <a:buChar char="▪"/>
            <a:defRPr sz="1600">
              <a:solidFill>
                <a:schemeClr val="tx1"/>
              </a:solidFill>
              <a:latin typeface="+mn-lt"/>
            </a:defRPr>
          </a:lvl8pPr>
          <a:lvl9pPr marL="3073400" indent="-158750" algn="l" defTabSz="1019175" rtl="0" eaLnBrk="1" fontAlgn="base" hangingPunct="1">
            <a:spcBef>
              <a:spcPct val="0"/>
            </a:spcBef>
            <a:spcAft>
              <a:spcPct val="50000"/>
            </a:spcAft>
            <a:buClr>
              <a:srgbClr val="66952E"/>
            </a:buClr>
            <a:buFont typeface="Arial" charset="0"/>
            <a:buChar char="▪"/>
            <a:defRPr sz="1600">
              <a:solidFill>
                <a:schemeClr val="tx1"/>
              </a:solidFill>
              <a:latin typeface="+mn-lt"/>
            </a:defRPr>
          </a:lvl9pPr>
        </a:lstStyle>
        <a:p xmlns:a="http://schemas.openxmlformats.org/drawingml/2006/main">
          <a:pPr algn="ctr"/>
          <a:r>
            <a:rPr lang="en-US" altLang="en-US" sz="1400" b="1" i="0" dirty="0">
              <a:solidFill>
                <a:schemeClr val="bg1"/>
              </a:solidFill>
              <a:latin typeface="+mj-lt"/>
            </a:rPr>
            <a:t>57%</a:t>
          </a:r>
        </a:p>
      </cdr:txBody>
    </cdr:sp>
  </cdr:relSizeAnchor>
  <cdr:relSizeAnchor xmlns:cdr="http://schemas.openxmlformats.org/drawingml/2006/chartDrawing">
    <cdr:from>
      <cdr:x>0.4432</cdr:x>
      <cdr:y>0.42729</cdr:y>
    </cdr:from>
    <cdr:to>
      <cdr:x>0.57249</cdr:x>
      <cdr:y>0.50337</cdr:y>
    </cdr:to>
    <cdr:sp macro="" textlink="">
      <cdr:nvSpPr>
        <cdr:cNvPr id="3" name="Rectangle 2"/>
        <cdr:cNvSpPr>
          <a:spLocks xmlns:a="http://schemas.openxmlformats.org/drawingml/2006/main" noGrp="1" noChangeArrowheads="1"/>
        </cdr:cNvSpPr>
      </cdr:nvSpPr>
      <cdr:spPr bwMode="auto">
        <a:xfrm xmlns:a="http://schemas.openxmlformats.org/drawingml/2006/main">
          <a:off x="2601654" y="1809921"/>
          <a:ext cx="758952" cy="32226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vert="horz" wrap="square" lIns="101854" tIns="54864" rIns="101854" bIns="50927" numCol="1" anchor="b" anchorCtr="0" compatLnSpc="1">
          <a:prstTxWarp prst="textNoShape">
            <a:avLst/>
          </a:prstTxWarp>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en-US" sz="1400" b="1" dirty="0">
              <a:solidFill>
                <a:schemeClr val="bg1"/>
              </a:solidFill>
              <a:latin typeface="+mj-lt"/>
            </a:rPr>
            <a:t>6</a:t>
          </a:r>
          <a:r>
            <a:rPr lang="en-US" altLang="en-US" sz="1400" b="1" i="0" dirty="0">
              <a:solidFill>
                <a:schemeClr val="bg1"/>
              </a:solidFill>
              <a:latin typeface="+mj-lt"/>
            </a:rPr>
            <a:t>9%</a:t>
          </a:r>
        </a:p>
      </cdr:txBody>
    </cdr:sp>
  </cdr:relSizeAnchor>
  <cdr:relSizeAnchor xmlns:cdr="http://schemas.openxmlformats.org/drawingml/2006/chartDrawing">
    <cdr:from>
      <cdr:x>0.77273</cdr:x>
      <cdr:y>0.60096</cdr:y>
    </cdr:from>
    <cdr:to>
      <cdr:x>0.90106</cdr:x>
      <cdr:y>0.67704</cdr:y>
    </cdr:to>
    <cdr:sp macro="" textlink="">
      <cdr:nvSpPr>
        <cdr:cNvPr id="4" name="Rectangle 3"/>
        <cdr:cNvSpPr>
          <a:spLocks xmlns:a="http://schemas.openxmlformats.org/drawingml/2006/main" noGrp="1" noChangeArrowheads="1"/>
        </cdr:cNvSpPr>
      </cdr:nvSpPr>
      <cdr:spPr bwMode="auto">
        <a:xfrm xmlns:a="http://schemas.openxmlformats.org/drawingml/2006/main">
          <a:off x="4536021" y="2545566"/>
          <a:ext cx="753313" cy="32226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vert="horz" wrap="square" lIns="101854" tIns="54864" rIns="101854" bIns="50927" numCol="1" anchor="b" anchorCtr="0" compatLnSpc="1">
          <a:prstTxWarp prst="textNoShape">
            <a:avLst/>
          </a:prstTxWarp>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en-US" sz="1400" b="1" dirty="0">
              <a:solidFill>
                <a:schemeClr val="bg1"/>
              </a:solidFill>
              <a:latin typeface="+mj-lt"/>
            </a:rPr>
            <a:t>68</a:t>
          </a:r>
          <a:r>
            <a:rPr lang="en-US" altLang="en-US" sz="1400" b="1" i="0" dirty="0">
              <a:solidFill>
                <a:schemeClr val="bg1"/>
              </a:solidFill>
              <a:latin typeface="+mj-lt"/>
            </a:rPr>
            <a:t>%</a:t>
          </a:r>
        </a:p>
      </cdr:txBody>
    </cdr:sp>
  </cdr:relSizeAnchor>
  <cdr:relSizeAnchor xmlns:cdr="http://schemas.openxmlformats.org/drawingml/2006/chartDrawing">
    <cdr:from>
      <cdr:x>0.11393</cdr:x>
      <cdr:y>0.29414</cdr:y>
    </cdr:from>
    <cdr:to>
      <cdr:x>0.24372</cdr:x>
      <cdr:y>0.37022</cdr:y>
    </cdr:to>
    <cdr:sp macro="" textlink="">
      <cdr:nvSpPr>
        <cdr:cNvPr id="5" name="Rectangle 4"/>
        <cdr:cNvSpPr>
          <a:spLocks xmlns:a="http://schemas.openxmlformats.org/drawingml/2006/main" noGrp="1" noChangeArrowheads="1"/>
        </cdr:cNvSpPr>
      </cdr:nvSpPr>
      <cdr:spPr bwMode="auto">
        <a:xfrm xmlns:a="http://schemas.openxmlformats.org/drawingml/2006/main">
          <a:off x="668809" y="1245908"/>
          <a:ext cx="761871" cy="32226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vert="horz" wrap="square" lIns="101854" tIns="54864" rIns="101854" bIns="50927" numCol="1" anchor="b" anchorCtr="0" compatLnSpc="1">
          <a:prstTxWarp prst="textNoShape">
            <a:avLst/>
          </a:prstTxWarp>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en-US" sz="1400" b="1" dirty="0">
              <a:solidFill>
                <a:schemeClr val="tx1"/>
              </a:solidFill>
              <a:latin typeface="+mj-lt"/>
            </a:rPr>
            <a:t>25</a:t>
          </a:r>
          <a:r>
            <a:rPr lang="en-US" altLang="en-US" sz="1400" b="1" i="0" dirty="0">
              <a:solidFill>
                <a:schemeClr val="tx1"/>
              </a:solidFill>
              <a:latin typeface="+mj-lt"/>
            </a:rPr>
            <a:t>%</a:t>
          </a:r>
        </a:p>
      </cdr:txBody>
    </cdr:sp>
  </cdr:relSizeAnchor>
  <cdr:relSizeAnchor xmlns:cdr="http://schemas.openxmlformats.org/drawingml/2006/chartDrawing">
    <cdr:from>
      <cdr:x>0.4432</cdr:x>
      <cdr:y>0.04866</cdr:y>
    </cdr:from>
    <cdr:to>
      <cdr:x>0.57249</cdr:x>
      <cdr:y>0.12474</cdr:y>
    </cdr:to>
    <cdr:sp macro="" textlink="">
      <cdr:nvSpPr>
        <cdr:cNvPr id="7" name="Rectangle 6"/>
        <cdr:cNvSpPr>
          <a:spLocks xmlns:a="http://schemas.openxmlformats.org/drawingml/2006/main" noGrp="1" noChangeArrowheads="1"/>
        </cdr:cNvSpPr>
      </cdr:nvSpPr>
      <cdr:spPr bwMode="auto">
        <a:xfrm xmlns:a="http://schemas.openxmlformats.org/drawingml/2006/main">
          <a:off x="2601654" y="206128"/>
          <a:ext cx="758952" cy="32226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vert="horz" wrap="square" lIns="101854" tIns="54864" rIns="101854" bIns="50927" numCol="1" anchor="b" anchorCtr="0" compatLnSpc="1">
          <a:prstTxWarp prst="textNoShape">
            <a:avLst/>
          </a:prstTxWarp>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en-US" sz="1400" b="1" dirty="0">
              <a:solidFill>
                <a:schemeClr val="tx1"/>
              </a:solidFill>
              <a:latin typeface="+mj-lt"/>
            </a:rPr>
            <a:t>9</a:t>
          </a:r>
          <a:r>
            <a:rPr lang="en-US" altLang="en-US" sz="1400" b="1" i="0" dirty="0">
              <a:solidFill>
                <a:schemeClr val="tx1"/>
              </a:solidFill>
              <a:latin typeface="+mj-lt"/>
            </a:rPr>
            <a:t>%</a:t>
          </a:r>
        </a:p>
      </cdr:txBody>
    </cdr:sp>
  </cdr:relSizeAnchor>
  <cdr:relSizeAnchor xmlns:cdr="http://schemas.openxmlformats.org/drawingml/2006/chartDrawing">
    <cdr:from>
      <cdr:x>0.90115</cdr:x>
      <cdr:y>0.57131</cdr:y>
    </cdr:from>
    <cdr:to>
      <cdr:x>0.99461</cdr:x>
      <cdr:y>0.62217</cdr:y>
    </cdr:to>
    <cdr:sp macro="" textlink="">
      <cdr:nvSpPr>
        <cdr:cNvPr id="8" name="Rectangle 7"/>
        <cdr:cNvSpPr>
          <a:spLocks xmlns:a="http://schemas.openxmlformats.org/drawingml/2006/main" noGrp="1" noChangeArrowheads="1"/>
        </cdr:cNvSpPr>
      </cdr:nvSpPr>
      <cdr:spPr bwMode="auto">
        <a:xfrm xmlns:a="http://schemas.openxmlformats.org/drawingml/2006/main">
          <a:off x="5289854" y="2419953"/>
          <a:ext cx="548640" cy="21544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vert="horz" wrap="square" lIns="45720" tIns="0" rIns="0" bIns="0" numCol="1" anchor="b" anchorCtr="0" compatLnSpc="1">
          <a:prstTxWarp prst="textNoShape">
            <a:avLst/>
          </a:prstTxWarp>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l"/>
          <a:r>
            <a:rPr lang="en-US" altLang="en-US" sz="1400" b="1" dirty="0">
              <a:solidFill>
                <a:schemeClr val="tx1"/>
              </a:solidFill>
              <a:latin typeface="+mj-lt"/>
              <a:ea typeface="+mn-ea"/>
              <a:cs typeface="+mn-cs"/>
            </a:rPr>
            <a:t>20%</a:t>
          </a:r>
        </a:p>
      </cdr:txBody>
    </cdr:sp>
  </cdr:relSizeAnchor>
  <cdr:relSizeAnchor xmlns:cdr="http://schemas.openxmlformats.org/drawingml/2006/chartDrawing">
    <cdr:from>
      <cdr:x>0.11393</cdr:x>
      <cdr:y>0.37933</cdr:y>
    </cdr:from>
    <cdr:to>
      <cdr:x>0.24372</cdr:x>
      <cdr:y>0.45541</cdr:y>
    </cdr:to>
    <cdr:sp macro="" textlink="">
      <cdr:nvSpPr>
        <cdr:cNvPr id="9" name="Rectangle 8"/>
        <cdr:cNvSpPr>
          <a:spLocks xmlns:a="http://schemas.openxmlformats.org/drawingml/2006/main" noGrp="1" noChangeArrowheads="1"/>
        </cdr:cNvSpPr>
      </cdr:nvSpPr>
      <cdr:spPr bwMode="auto">
        <a:xfrm xmlns:a="http://schemas.openxmlformats.org/drawingml/2006/main">
          <a:off x="668809" y="1606769"/>
          <a:ext cx="761871" cy="32226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vert="horz" wrap="square" lIns="101854" tIns="54864" rIns="101854" bIns="50927" numCol="1" anchor="b" anchorCtr="0" compatLnSpc="1">
          <a:prstTxWarp prst="textNoShape">
            <a:avLst/>
          </a:prstTxWarp>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en-US" sz="1400" b="1" dirty="0">
              <a:solidFill>
                <a:schemeClr val="tx1"/>
              </a:solidFill>
              <a:latin typeface="+mj-lt"/>
            </a:rPr>
            <a:t>18</a:t>
          </a:r>
          <a:r>
            <a:rPr lang="en-US" altLang="en-US" sz="1400" b="1" i="0" dirty="0">
              <a:solidFill>
                <a:schemeClr val="tx1"/>
              </a:solidFill>
              <a:latin typeface="+mj-lt"/>
            </a:rPr>
            <a:t>%</a:t>
          </a:r>
        </a:p>
      </cdr:txBody>
    </cdr:sp>
  </cdr:relSizeAnchor>
  <cdr:relSizeAnchor xmlns:cdr="http://schemas.openxmlformats.org/drawingml/2006/chartDrawing">
    <cdr:from>
      <cdr:x>0.4432</cdr:x>
      <cdr:y>0.14242</cdr:y>
    </cdr:from>
    <cdr:to>
      <cdr:x>0.57249</cdr:x>
      <cdr:y>0.2185</cdr:y>
    </cdr:to>
    <cdr:sp macro="" textlink="">
      <cdr:nvSpPr>
        <cdr:cNvPr id="10" name="Rectangle 9"/>
        <cdr:cNvSpPr>
          <a:spLocks xmlns:a="http://schemas.openxmlformats.org/drawingml/2006/main" noGrp="1" noChangeArrowheads="1"/>
        </cdr:cNvSpPr>
      </cdr:nvSpPr>
      <cdr:spPr bwMode="auto">
        <a:xfrm xmlns:a="http://schemas.openxmlformats.org/drawingml/2006/main">
          <a:off x="2601654" y="603269"/>
          <a:ext cx="758952" cy="32226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vert="horz" wrap="square" lIns="101854" tIns="54864" rIns="101854" bIns="50927" numCol="1" anchor="b" anchorCtr="0" compatLnSpc="1">
          <a:prstTxWarp prst="textNoShape">
            <a:avLst/>
          </a:prstTxWarp>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en-US" sz="1400" b="1" dirty="0">
              <a:solidFill>
                <a:schemeClr val="tx1"/>
              </a:solidFill>
              <a:latin typeface="+mj-lt"/>
            </a:rPr>
            <a:t>22</a:t>
          </a:r>
          <a:r>
            <a:rPr lang="en-US" altLang="en-US" sz="1400" b="1" i="0" dirty="0">
              <a:solidFill>
                <a:schemeClr val="tx1"/>
              </a:solidFill>
              <a:latin typeface="+mj-lt"/>
            </a:rPr>
            <a:t>%</a:t>
          </a:r>
        </a:p>
      </cdr:txBody>
    </cdr:sp>
  </cdr:relSizeAnchor>
  <cdr:relSizeAnchor xmlns:cdr="http://schemas.openxmlformats.org/drawingml/2006/chartDrawing">
    <cdr:from>
      <cdr:x>0.90115</cdr:x>
      <cdr:y>0.53372</cdr:y>
    </cdr:from>
    <cdr:to>
      <cdr:x>0.99461</cdr:x>
      <cdr:y>0.58458</cdr:y>
    </cdr:to>
    <cdr:sp macro="" textlink="">
      <cdr:nvSpPr>
        <cdr:cNvPr id="11" name="Rectangle 10"/>
        <cdr:cNvSpPr>
          <a:spLocks xmlns:a="http://schemas.openxmlformats.org/drawingml/2006/main" noGrp="1" noChangeArrowheads="1"/>
        </cdr:cNvSpPr>
      </cdr:nvSpPr>
      <cdr:spPr bwMode="auto">
        <a:xfrm xmlns:a="http://schemas.openxmlformats.org/drawingml/2006/main">
          <a:off x="5289854" y="2260733"/>
          <a:ext cx="548640" cy="21544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vert="horz" wrap="square" lIns="45720" tIns="0" rIns="0" bIns="0" numCol="1" anchor="b" anchorCtr="0" compatLnSpc="1">
          <a:prstTxWarp prst="textNoShape">
            <a:avLst/>
          </a:prstTxWarp>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altLang="en-US" sz="1400" b="1" dirty="0">
              <a:solidFill>
                <a:schemeClr val="tx1"/>
              </a:solidFill>
              <a:latin typeface="+mj-lt"/>
            </a:rPr>
            <a:t>12</a:t>
          </a:r>
          <a:r>
            <a:rPr lang="en-US" altLang="en-US" sz="1400" b="1" i="0" dirty="0">
              <a:solidFill>
                <a:schemeClr val="tx1"/>
              </a:solidFill>
              <a:latin typeface="+mj-lt"/>
            </a:rPr>
            <a:t>%</a:t>
          </a:r>
        </a:p>
      </cdr:txBody>
    </cdr:sp>
  </cdr:relSizeAnchor>
</c:userShapes>
</file>

<file path=ppt/drawings/drawing3.xml><?xml version="1.0" encoding="utf-8"?>
<c:userShapes xmlns:c="http://schemas.openxmlformats.org/drawingml/2006/chart">
  <cdr:relSizeAnchor xmlns:cdr="http://schemas.openxmlformats.org/drawingml/2006/chartDrawing">
    <cdr:from>
      <cdr:x>0.55182</cdr:x>
      <cdr:y>0.57146</cdr:y>
    </cdr:from>
    <cdr:to>
      <cdr:x>0.55182</cdr:x>
      <cdr:y>0.57146</cdr:y>
    </cdr:to>
    <cdr:cxnSp macro="">
      <cdr:nvCxnSpPr>
        <cdr:cNvPr id="54" name="Straight Connector 53">
          <a:extLst xmlns:a="http://schemas.openxmlformats.org/drawingml/2006/main">
            <a:ext uri="{FF2B5EF4-FFF2-40B4-BE49-F238E27FC236}">
              <a16:creationId xmlns:a16="http://schemas.microsoft.com/office/drawing/2014/main" id="{B60B85DC-0C81-402F-807E-328350C3638F}"/>
            </a:ext>
          </a:extLst>
        </cdr:cNvPr>
        <cdr:cNvCxnSpPr/>
      </cdr:nvCxnSpPr>
      <cdr:spPr>
        <a:xfrm xmlns:a="http://schemas.openxmlformats.org/drawingml/2006/main">
          <a:off x="3693774" y="2612710"/>
          <a:ext cx="0" cy="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0.52615</cdr:x>
      <cdr:y>0.53052</cdr:y>
    </cdr:from>
    <cdr:to>
      <cdr:x>0.54572</cdr:x>
      <cdr:y>0.59198</cdr:y>
    </cdr:to>
    <cdr:sp macro="" textlink="">
      <cdr:nvSpPr>
        <cdr:cNvPr id="58" name="Rectangle 57">
          <a:extLst xmlns:a="http://schemas.openxmlformats.org/drawingml/2006/main">
            <a:ext uri="{FF2B5EF4-FFF2-40B4-BE49-F238E27FC236}">
              <a16:creationId xmlns:a16="http://schemas.microsoft.com/office/drawing/2014/main" id="{8ACB6826-620E-441F-BB4B-F1B898E7DBE8}"/>
            </a:ext>
          </a:extLst>
        </cdr:cNvPr>
        <cdr:cNvSpPr/>
      </cdr:nvSpPr>
      <cdr:spPr>
        <a:xfrm xmlns:a="http://schemas.openxmlformats.org/drawingml/2006/main">
          <a:off x="3521967" y="2425551"/>
          <a:ext cx="130969" cy="280988"/>
        </a:xfrm>
        <a:prstGeom xmlns:a="http://schemas.openxmlformats.org/drawingml/2006/main" prst="rect">
          <a:avLst/>
        </a:prstGeom>
        <a:solidFill xmlns:a="http://schemas.openxmlformats.org/drawingml/2006/main">
          <a:schemeClr val="bg1"/>
        </a:solidFill>
        <a:ln xmlns:a="http://schemas.openxmlformats.org/drawingml/2006/main">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drawings/drawing4.xml><?xml version="1.0" encoding="utf-8"?>
<c:userShapes xmlns:c="http://schemas.openxmlformats.org/drawingml/2006/chart">
  <cdr:relSizeAnchor xmlns:cdr="http://schemas.openxmlformats.org/drawingml/2006/chartDrawing">
    <cdr:from>
      <cdr:x>0.55182</cdr:x>
      <cdr:y>0.57146</cdr:y>
    </cdr:from>
    <cdr:to>
      <cdr:x>0.55182</cdr:x>
      <cdr:y>0.57146</cdr:y>
    </cdr:to>
    <cdr:cxnSp macro="">
      <cdr:nvCxnSpPr>
        <cdr:cNvPr id="54" name="Straight Connector 53">
          <a:extLst xmlns:a="http://schemas.openxmlformats.org/drawingml/2006/main">
            <a:ext uri="{FF2B5EF4-FFF2-40B4-BE49-F238E27FC236}">
              <a16:creationId xmlns:a16="http://schemas.microsoft.com/office/drawing/2014/main" id="{B60B85DC-0C81-402F-807E-328350C3638F}"/>
            </a:ext>
          </a:extLst>
        </cdr:cNvPr>
        <cdr:cNvCxnSpPr/>
      </cdr:nvCxnSpPr>
      <cdr:spPr>
        <a:xfrm xmlns:a="http://schemas.openxmlformats.org/drawingml/2006/main">
          <a:off x="3693774" y="2612710"/>
          <a:ext cx="0" cy="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0.52615</cdr:x>
      <cdr:y>0.53052</cdr:y>
    </cdr:from>
    <cdr:to>
      <cdr:x>0.54572</cdr:x>
      <cdr:y>0.59198</cdr:y>
    </cdr:to>
    <cdr:sp macro="" textlink="">
      <cdr:nvSpPr>
        <cdr:cNvPr id="58" name="Rectangle 57">
          <a:extLst xmlns:a="http://schemas.openxmlformats.org/drawingml/2006/main">
            <a:ext uri="{FF2B5EF4-FFF2-40B4-BE49-F238E27FC236}">
              <a16:creationId xmlns:a16="http://schemas.microsoft.com/office/drawing/2014/main" id="{8ACB6826-620E-441F-BB4B-F1B898E7DBE8}"/>
            </a:ext>
          </a:extLst>
        </cdr:cNvPr>
        <cdr:cNvSpPr/>
      </cdr:nvSpPr>
      <cdr:spPr>
        <a:xfrm xmlns:a="http://schemas.openxmlformats.org/drawingml/2006/main">
          <a:off x="3521967" y="2425551"/>
          <a:ext cx="130969" cy="280988"/>
        </a:xfrm>
        <a:prstGeom xmlns:a="http://schemas.openxmlformats.org/drawingml/2006/main" prst="rect">
          <a:avLst/>
        </a:prstGeom>
        <a:solidFill xmlns:a="http://schemas.openxmlformats.org/drawingml/2006/main">
          <a:schemeClr val="bg1"/>
        </a:solidFill>
        <a:ln xmlns:a="http://schemas.openxmlformats.org/drawingml/2006/main">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drawings/drawing5.xml><?xml version="1.0" encoding="utf-8"?>
<c:userShapes xmlns:c="http://schemas.openxmlformats.org/drawingml/2006/chart">
  <cdr:relSizeAnchor xmlns:cdr="http://schemas.openxmlformats.org/drawingml/2006/chartDrawing">
    <cdr:from>
      <cdr:x>0.55182</cdr:x>
      <cdr:y>0.57146</cdr:y>
    </cdr:from>
    <cdr:to>
      <cdr:x>0.55182</cdr:x>
      <cdr:y>0.57146</cdr:y>
    </cdr:to>
    <cdr:cxnSp macro="">
      <cdr:nvCxnSpPr>
        <cdr:cNvPr id="54" name="Straight Connector 53">
          <a:extLst xmlns:a="http://schemas.openxmlformats.org/drawingml/2006/main">
            <a:ext uri="{FF2B5EF4-FFF2-40B4-BE49-F238E27FC236}">
              <a16:creationId xmlns:a16="http://schemas.microsoft.com/office/drawing/2014/main" id="{B60B85DC-0C81-402F-807E-328350C3638F}"/>
            </a:ext>
          </a:extLst>
        </cdr:cNvPr>
        <cdr:cNvCxnSpPr/>
      </cdr:nvCxnSpPr>
      <cdr:spPr>
        <a:xfrm xmlns:a="http://schemas.openxmlformats.org/drawingml/2006/main">
          <a:off x="3693774" y="2612710"/>
          <a:ext cx="0" cy="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0.55182</cdr:x>
      <cdr:y>0.57146</cdr:y>
    </cdr:from>
    <cdr:to>
      <cdr:x>0.55182</cdr:x>
      <cdr:y>0.57146</cdr:y>
    </cdr:to>
    <cdr:cxnSp macro="">
      <cdr:nvCxnSpPr>
        <cdr:cNvPr id="54" name="Straight Connector 53">
          <a:extLst xmlns:a="http://schemas.openxmlformats.org/drawingml/2006/main">
            <a:ext uri="{FF2B5EF4-FFF2-40B4-BE49-F238E27FC236}">
              <a16:creationId xmlns:a16="http://schemas.microsoft.com/office/drawing/2014/main" id="{B60B85DC-0C81-402F-807E-328350C3638F}"/>
            </a:ext>
          </a:extLst>
        </cdr:cNvPr>
        <cdr:cNvCxnSpPr/>
      </cdr:nvCxnSpPr>
      <cdr:spPr>
        <a:xfrm xmlns:a="http://schemas.openxmlformats.org/drawingml/2006/main">
          <a:off x="3693774" y="2612710"/>
          <a:ext cx="0" cy="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0.52615</cdr:x>
      <cdr:y>0.53052</cdr:y>
    </cdr:from>
    <cdr:to>
      <cdr:x>0.54572</cdr:x>
      <cdr:y>0.59198</cdr:y>
    </cdr:to>
    <cdr:sp macro="" textlink="">
      <cdr:nvSpPr>
        <cdr:cNvPr id="58" name="Rectangle 57">
          <a:extLst xmlns:a="http://schemas.openxmlformats.org/drawingml/2006/main">
            <a:ext uri="{FF2B5EF4-FFF2-40B4-BE49-F238E27FC236}">
              <a16:creationId xmlns:a16="http://schemas.microsoft.com/office/drawing/2014/main" id="{8ACB6826-620E-441F-BB4B-F1B898E7DBE8}"/>
            </a:ext>
          </a:extLst>
        </cdr:cNvPr>
        <cdr:cNvSpPr/>
      </cdr:nvSpPr>
      <cdr:spPr>
        <a:xfrm xmlns:a="http://schemas.openxmlformats.org/drawingml/2006/main">
          <a:off x="3521967" y="2425551"/>
          <a:ext cx="130969" cy="280988"/>
        </a:xfrm>
        <a:prstGeom xmlns:a="http://schemas.openxmlformats.org/drawingml/2006/main" prst="rect">
          <a:avLst/>
        </a:prstGeom>
        <a:solidFill xmlns:a="http://schemas.openxmlformats.org/drawingml/2006/main">
          <a:schemeClr val="bg1"/>
        </a:solidFill>
        <a:ln xmlns:a="http://schemas.openxmlformats.org/drawingml/2006/main">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37735" cy="464503"/>
          </a:xfrm>
          <a:prstGeom prst="rect">
            <a:avLst/>
          </a:prstGeom>
        </p:spPr>
        <p:txBody>
          <a:bodyPr vert="horz" lIns="91250" tIns="45623" rIns="91250" bIns="45623" rtlCol="0"/>
          <a:lstStyle>
            <a:lvl1pPr algn="l">
              <a:defRPr sz="1200"/>
            </a:lvl1pPr>
          </a:lstStyle>
          <a:p>
            <a:endParaRPr lang="en-US" dirty="0">
              <a:latin typeface="Source Sans Pro Light" panose="020B0403030403020204" pitchFamily="34" charset="0"/>
            </a:endParaRPr>
          </a:p>
        </p:txBody>
      </p:sp>
      <p:sp>
        <p:nvSpPr>
          <p:cNvPr id="3" name="Date Placeholder 2"/>
          <p:cNvSpPr>
            <a:spLocks noGrp="1"/>
          </p:cNvSpPr>
          <p:nvPr>
            <p:ph type="dt" sz="quarter" idx="1"/>
          </p:nvPr>
        </p:nvSpPr>
        <p:spPr>
          <a:xfrm>
            <a:off x="3971085" y="0"/>
            <a:ext cx="3037735" cy="464503"/>
          </a:xfrm>
          <a:prstGeom prst="rect">
            <a:avLst/>
          </a:prstGeom>
        </p:spPr>
        <p:txBody>
          <a:bodyPr vert="horz" lIns="91250" tIns="45623" rIns="91250" bIns="45623" rtlCol="0"/>
          <a:lstStyle>
            <a:lvl1pPr algn="r">
              <a:defRPr sz="1200"/>
            </a:lvl1pPr>
          </a:lstStyle>
          <a:p>
            <a:fld id="{8D0E4EC6-396E-460F-A583-A0C11BBAF3D7}" type="datetimeFigureOut">
              <a:rPr lang="en-US" smtClean="0">
                <a:latin typeface="Source Sans Pro Light" panose="020B0403030403020204" pitchFamily="34" charset="0"/>
              </a:rPr>
              <a:t>10/14/2020</a:t>
            </a:fld>
            <a:endParaRPr lang="en-US" dirty="0">
              <a:latin typeface="Source Sans Pro Light" panose="020B0403030403020204" pitchFamily="34" charset="0"/>
            </a:endParaRPr>
          </a:p>
        </p:txBody>
      </p:sp>
      <p:sp>
        <p:nvSpPr>
          <p:cNvPr id="4" name="Footer Placeholder 3"/>
          <p:cNvSpPr>
            <a:spLocks noGrp="1"/>
          </p:cNvSpPr>
          <p:nvPr>
            <p:ph type="ftr" sz="quarter" idx="2"/>
          </p:nvPr>
        </p:nvSpPr>
        <p:spPr>
          <a:xfrm>
            <a:off x="4" y="8830316"/>
            <a:ext cx="3037735" cy="464503"/>
          </a:xfrm>
          <a:prstGeom prst="rect">
            <a:avLst/>
          </a:prstGeom>
        </p:spPr>
        <p:txBody>
          <a:bodyPr vert="horz" lIns="91250" tIns="45623" rIns="91250" bIns="45623" rtlCol="0" anchor="b"/>
          <a:lstStyle>
            <a:lvl1pPr algn="l">
              <a:defRPr sz="1200"/>
            </a:lvl1pPr>
          </a:lstStyle>
          <a:p>
            <a:endParaRPr lang="en-US" dirty="0">
              <a:latin typeface="Source Sans Pro Light" panose="020B0403030403020204" pitchFamily="34" charset="0"/>
            </a:endParaRPr>
          </a:p>
        </p:txBody>
      </p:sp>
      <p:sp>
        <p:nvSpPr>
          <p:cNvPr id="5" name="Slide Number Placeholder 4"/>
          <p:cNvSpPr>
            <a:spLocks noGrp="1"/>
          </p:cNvSpPr>
          <p:nvPr>
            <p:ph type="sldNum" sz="quarter" idx="3"/>
          </p:nvPr>
        </p:nvSpPr>
        <p:spPr>
          <a:xfrm>
            <a:off x="3971085" y="8830316"/>
            <a:ext cx="3037735" cy="464503"/>
          </a:xfrm>
          <a:prstGeom prst="rect">
            <a:avLst/>
          </a:prstGeom>
        </p:spPr>
        <p:txBody>
          <a:bodyPr vert="horz" lIns="91250" tIns="45623" rIns="91250" bIns="45623" rtlCol="0" anchor="b"/>
          <a:lstStyle>
            <a:lvl1pPr algn="r">
              <a:defRPr sz="1200"/>
            </a:lvl1pPr>
          </a:lstStyle>
          <a:p>
            <a:fld id="{594744C6-C052-44B7-814F-E4E5A1FCEE03}" type="slidenum">
              <a:rPr lang="en-US" smtClean="0">
                <a:latin typeface="Source Sans Pro Light" panose="020B0403030403020204" pitchFamily="34" charset="0"/>
              </a:rPr>
              <a:t>‹#›</a:t>
            </a:fld>
            <a:endParaRPr lang="en-US" dirty="0">
              <a:latin typeface="Source Sans Pro Light" panose="020B0403030403020204" pitchFamily="34" charset="0"/>
            </a:endParaRPr>
          </a:p>
        </p:txBody>
      </p:sp>
    </p:spTree>
    <p:extLst>
      <p:ext uri="{BB962C8B-B14F-4D97-AF65-F5344CB8AC3E}">
        <p14:creationId xmlns:p14="http://schemas.microsoft.com/office/powerpoint/2010/main" val="9791613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tags" Target="../tags/tag2.xml"/><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7840" cy="463550"/>
          </a:xfrm>
          <a:prstGeom prst="rect">
            <a:avLst/>
          </a:prstGeom>
          <a:noFill/>
          <a:ln w="9525">
            <a:noFill/>
            <a:miter lim="800000"/>
            <a:headEnd/>
            <a:tailEnd/>
          </a:ln>
        </p:spPr>
        <p:txBody>
          <a:bodyPr vert="horz" wrap="square" lIns="93111" tIns="46554" rIns="93111" bIns="46554" numCol="1" anchor="t" anchorCtr="0" compatLnSpc="1">
            <a:prstTxWarp prst="textNoShape">
              <a:avLst/>
            </a:prstTxWarp>
          </a:bodyPr>
          <a:lstStyle>
            <a:lvl1pPr defTabSz="880765">
              <a:defRPr sz="1200">
                <a:latin typeface="Source Sans Pro Light" panose="020B0403030403020204" pitchFamily="34" charset="0"/>
              </a:defRPr>
            </a:lvl1pPr>
          </a:lstStyle>
          <a:p>
            <a:endParaRPr lang="en-US" dirty="0"/>
          </a:p>
        </p:txBody>
      </p:sp>
      <p:sp>
        <p:nvSpPr>
          <p:cNvPr id="3075" name="Rectangle 3"/>
          <p:cNvSpPr>
            <a:spLocks noGrp="1" noChangeArrowheads="1"/>
          </p:cNvSpPr>
          <p:nvPr>
            <p:ph type="dt" idx="1"/>
          </p:nvPr>
        </p:nvSpPr>
        <p:spPr bwMode="auto">
          <a:xfrm>
            <a:off x="3970944" y="0"/>
            <a:ext cx="3037840" cy="463550"/>
          </a:xfrm>
          <a:prstGeom prst="rect">
            <a:avLst/>
          </a:prstGeom>
          <a:noFill/>
          <a:ln w="9525">
            <a:noFill/>
            <a:miter lim="800000"/>
            <a:headEnd/>
            <a:tailEnd/>
          </a:ln>
        </p:spPr>
        <p:txBody>
          <a:bodyPr vert="horz" wrap="square" lIns="93111" tIns="46554" rIns="93111" bIns="46554" numCol="1" anchor="t" anchorCtr="0" compatLnSpc="1">
            <a:prstTxWarp prst="textNoShape">
              <a:avLst/>
            </a:prstTxWarp>
          </a:bodyPr>
          <a:lstStyle>
            <a:lvl1pPr algn="r" defTabSz="880765">
              <a:defRPr sz="1200">
                <a:latin typeface="Source Sans Pro Light" panose="020B0403030403020204" pitchFamily="34" charset="0"/>
              </a:defRPr>
            </a:lvl1pPr>
          </a:lstStyle>
          <a:p>
            <a:endParaRPr lang="en-US" dirty="0"/>
          </a:p>
        </p:txBody>
      </p:sp>
      <p:sp>
        <p:nvSpPr>
          <p:cNvPr id="31748" name="Rectangle 4"/>
          <p:cNvSpPr>
            <a:spLocks noGrp="1" noRot="1" noChangeAspect="1" noChangeArrowheads="1" noTextEdit="1"/>
          </p:cNvSpPr>
          <p:nvPr>
            <p:ph type="sldImg" idx="2"/>
          </p:nvPr>
        </p:nvSpPr>
        <p:spPr bwMode="auto">
          <a:xfrm>
            <a:off x="1182688" y="696913"/>
            <a:ext cx="464820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custDataLst>
              <p:tags r:id="rId2"/>
            </p:custDataLst>
          </p:nvPr>
        </p:nvSpPr>
        <p:spPr bwMode="auto">
          <a:xfrm>
            <a:off x="701040" y="4416429"/>
            <a:ext cx="5608320" cy="4181476"/>
          </a:xfrm>
          <a:prstGeom prst="rect">
            <a:avLst/>
          </a:prstGeom>
          <a:noFill/>
          <a:ln w="9525">
            <a:noFill/>
            <a:miter lim="800000"/>
            <a:headEnd/>
            <a:tailEnd/>
          </a:ln>
        </p:spPr>
        <p:txBody>
          <a:bodyPr vert="horz" wrap="square" lIns="93111" tIns="46554" rIns="93111" bIns="46554"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078" name="Rectangle 6"/>
          <p:cNvSpPr>
            <a:spLocks noGrp="1" noChangeArrowheads="1"/>
          </p:cNvSpPr>
          <p:nvPr>
            <p:ph type="ftr" sz="quarter" idx="4"/>
          </p:nvPr>
        </p:nvSpPr>
        <p:spPr bwMode="auto">
          <a:xfrm>
            <a:off x="0" y="8831268"/>
            <a:ext cx="3037840" cy="463550"/>
          </a:xfrm>
          <a:prstGeom prst="rect">
            <a:avLst/>
          </a:prstGeom>
          <a:noFill/>
          <a:ln w="9525">
            <a:noFill/>
            <a:miter lim="800000"/>
            <a:headEnd/>
            <a:tailEnd/>
          </a:ln>
        </p:spPr>
        <p:txBody>
          <a:bodyPr vert="horz" wrap="square" lIns="93111" tIns="46554" rIns="93111" bIns="46554" numCol="1" anchor="b" anchorCtr="0" compatLnSpc="1">
            <a:prstTxWarp prst="textNoShape">
              <a:avLst/>
            </a:prstTxWarp>
          </a:bodyPr>
          <a:lstStyle>
            <a:lvl1pPr defTabSz="880765">
              <a:defRPr sz="1200">
                <a:latin typeface="Source Sans Pro Light" panose="020B0403030403020204" pitchFamily="34" charset="0"/>
              </a:defRPr>
            </a:lvl1pPr>
          </a:lstStyle>
          <a:p>
            <a:endParaRPr lang="en-US" dirty="0"/>
          </a:p>
        </p:txBody>
      </p:sp>
      <p:sp>
        <p:nvSpPr>
          <p:cNvPr id="3079" name="Rectangle 7"/>
          <p:cNvSpPr>
            <a:spLocks noGrp="1" noChangeArrowheads="1"/>
          </p:cNvSpPr>
          <p:nvPr>
            <p:ph type="sldNum" sz="quarter" idx="5"/>
          </p:nvPr>
        </p:nvSpPr>
        <p:spPr bwMode="auto">
          <a:xfrm>
            <a:off x="3970944" y="8831268"/>
            <a:ext cx="3037840" cy="463550"/>
          </a:xfrm>
          <a:prstGeom prst="rect">
            <a:avLst/>
          </a:prstGeom>
          <a:noFill/>
          <a:ln w="9525">
            <a:noFill/>
            <a:miter lim="800000"/>
            <a:headEnd/>
            <a:tailEnd/>
          </a:ln>
        </p:spPr>
        <p:txBody>
          <a:bodyPr vert="horz" wrap="square" lIns="93111" tIns="46554" rIns="93111" bIns="46554" numCol="1" anchor="b" anchorCtr="0" compatLnSpc="1">
            <a:prstTxWarp prst="textNoShape">
              <a:avLst/>
            </a:prstTxWarp>
          </a:bodyPr>
          <a:lstStyle>
            <a:lvl1pPr algn="r" defTabSz="880765">
              <a:defRPr sz="1200">
                <a:latin typeface="Source Sans Pro Light" panose="020B0403030403020204" pitchFamily="34" charset="0"/>
              </a:defRPr>
            </a:lvl1pPr>
          </a:lstStyle>
          <a:p>
            <a:fld id="{DF4560D8-4A04-46AD-91F2-6D265BAAB409}" type="slidenum">
              <a:rPr lang="en-US" smtClean="0"/>
              <a:pPr/>
              <a:t>‹#›</a:t>
            </a:fld>
            <a:endParaRPr lang="en-US" dirty="0"/>
          </a:p>
        </p:txBody>
      </p:sp>
    </p:spTree>
    <p:extLst>
      <p:ext uri="{BB962C8B-B14F-4D97-AF65-F5344CB8AC3E}">
        <p14:creationId xmlns:p14="http://schemas.microsoft.com/office/powerpoint/2010/main" val="9378905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Source Sans Pro Light" panose="020B0403030403020204" pitchFamily="34" charset="0"/>
        <a:ea typeface="+mn-ea"/>
        <a:cs typeface="Arial" charset="0"/>
      </a:defRPr>
    </a:lvl1pPr>
    <a:lvl2pPr marL="457200" algn="l" rtl="0" eaLnBrk="0" fontAlgn="base" hangingPunct="0">
      <a:spcBef>
        <a:spcPct val="30000"/>
      </a:spcBef>
      <a:spcAft>
        <a:spcPct val="0"/>
      </a:spcAft>
      <a:defRPr sz="1200" kern="1200">
        <a:solidFill>
          <a:schemeClr val="tx1"/>
        </a:solidFill>
        <a:latin typeface="Source Sans Pro Light" panose="020B0403030403020204" pitchFamily="34" charset="0"/>
        <a:ea typeface="+mn-ea"/>
        <a:cs typeface="Arial" charset="0"/>
      </a:defRPr>
    </a:lvl2pPr>
    <a:lvl3pPr marL="914400" algn="l" rtl="0" eaLnBrk="0" fontAlgn="base" hangingPunct="0">
      <a:spcBef>
        <a:spcPct val="30000"/>
      </a:spcBef>
      <a:spcAft>
        <a:spcPct val="0"/>
      </a:spcAft>
      <a:defRPr sz="1200" kern="1200">
        <a:solidFill>
          <a:schemeClr val="tx1"/>
        </a:solidFill>
        <a:latin typeface="Source Sans Pro Light" panose="020B0403030403020204" pitchFamily="34"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Source Sans Pro Light" panose="020B0403030403020204" pitchFamily="34"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Source Sans Pro Light" panose="020B0403030403020204"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TextEdit="1"/>
          </p:cNvSpPr>
          <p:nvPr>
            <p:ph type="sldImg"/>
          </p:nvPr>
        </p:nvSpPr>
        <p:spPr>
          <a:ln/>
        </p:spPr>
      </p:sp>
      <p:sp>
        <p:nvSpPr>
          <p:cNvPr id="101378" name="Rectangle 3"/>
          <p:cNvSpPr>
            <a:spLocks noGrp="1"/>
          </p:cNvSpPr>
          <p:nvPr>
            <p:ph type="body" idx="1"/>
          </p:nvPr>
        </p:nvSpPr>
        <p:spPr>
          <a:noFill/>
          <a:ln/>
        </p:spPr>
        <p:txBody>
          <a:bodyPr/>
          <a:lstStyle/>
          <a:p>
            <a:pPr eaLnBrk="1" hangingPunct="1"/>
            <a:endParaRPr lang="en-US" dirty="0">
              <a:ea typeface="ＭＳ Ｐゴシック"/>
              <a:cs typeface="ＭＳ Ｐゴシック"/>
            </a:endParaRPr>
          </a:p>
        </p:txBody>
      </p:sp>
    </p:spTree>
    <p:extLst>
      <p:ext uri="{BB962C8B-B14F-4D97-AF65-F5344CB8AC3E}">
        <p14:creationId xmlns:p14="http://schemas.microsoft.com/office/powerpoint/2010/main" val="3107106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a:ln/>
        </p:spPr>
      </p:sp>
      <p:sp>
        <p:nvSpPr>
          <p:cNvPr id="41986" name="Notes Placeholder 2"/>
          <p:cNvSpPr>
            <a:spLocks noGrp="1"/>
          </p:cNvSpPr>
          <p:nvPr>
            <p:ph type="body" idx="1"/>
          </p:nvPr>
        </p:nvSpPr>
        <p:spPr/>
        <p:txBody>
          <a:bodyPr/>
          <a:lstStyle/>
          <a:p>
            <a:endParaRPr lang="en-US" dirty="0"/>
          </a:p>
        </p:txBody>
      </p:sp>
      <p:sp>
        <p:nvSpPr>
          <p:cNvPr id="41987" name="Slide Number Placeholder 3"/>
          <p:cNvSpPr>
            <a:spLocks noGrp="1"/>
          </p:cNvSpPr>
          <p:nvPr>
            <p:ph type="sldNum" sz="quarter" idx="5"/>
          </p:nvPr>
        </p:nvSpPr>
        <p:spPr>
          <a:noFill/>
        </p:spPr>
        <p:txBody>
          <a:bodyPr/>
          <a:lstStyle/>
          <a:p>
            <a:fld id="{1847FFA5-EF85-4E05-9903-21837ED25A64}" type="slidenum">
              <a:rPr lang="en-US">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950764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a:ln/>
        </p:spPr>
      </p:sp>
      <p:sp>
        <p:nvSpPr>
          <p:cNvPr id="54274" name="Notes Placeholder 2"/>
          <p:cNvSpPr>
            <a:spLocks noGrp="1"/>
          </p:cNvSpPr>
          <p:nvPr>
            <p:ph type="body" idx="1"/>
          </p:nvPr>
        </p:nvSpPr>
        <p:spPr/>
        <p:txBody>
          <a:bodyPr/>
          <a:lstStyle/>
          <a:p>
            <a:endParaRPr lang="en-US" dirty="0"/>
          </a:p>
        </p:txBody>
      </p:sp>
      <p:sp>
        <p:nvSpPr>
          <p:cNvPr id="54275" name="Slide Number Placeholder 3"/>
          <p:cNvSpPr>
            <a:spLocks noGrp="1"/>
          </p:cNvSpPr>
          <p:nvPr>
            <p:ph type="sldNum" sz="quarter" idx="5"/>
          </p:nvPr>
        </p:nvSpPr>
        <p:spPr>
          <a:noFill/>
        </p:spPr>
        <p:txBody>
          <a:bodyPr/>
          <a:lstStyle/>
          <a:p>
            <a:fld id="{46F66BEF-7056-447A-A69D-3EE5595B33DE}" type="slidenum">
              <a:rPr lang="en-US">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63848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a:ln/>
        </p:spPr>
      </p:sp>
      <p:sp>
        <p:nvSpPr>
          <p:cNvPr id="48130" name="Notes Placeholder 2"/>
          <p:cNvSpPr>
            <a:spLocks noGrp="1"/>
          </p:cNvSpPr>
          <p:nvPr>
            <p:ph type="body" idx="1"/>
          </p:nvPr>
        </p:nvSpPr>
        <p:spPr/>
        <p:txBody>
          <a:bodyPr/>
          <a:lstStyle/>
          <a:p>
            <a:endParaRPr lang="en-US" dirty="0"/>
          </a:p>
        </p:txBody>
      </p:sp>
      <p:sp>
        <p:nvSpPr>
          <p:cNvPr id="48131" name="Slide Number Placeholder 3"/>
          <p:cNvSpPr>
            <a:spLocks noGrp="1"/>
          </p:cNvSpPr>
          <p:nvPr>
            <p:ph type="sldNum" sz="quarter" idx="5"/>
          </p:nvPr>
        </p:nvSpPr>
        <p:spPr>
          <a:noFill/>
        </p:spPr>
        <p:txBody>
          <a:bodyPr/>
          <a:lstStyle/>
          <a:p>
            <a:fld id="{E5E13DF8-F966-4DBE-A164-DE87B6742CFA}" type="slidenum">
              <a:rPr lang="en-US"/>
              <a:pPr/>
              <a:t>11</a:t>
            </a:fld>
            <a:endParaRPr lang="en-US" dirty="0"/>
          </a:p>
        </p:txBody>
      </p:sp>
    </p:spTree>
    <p:extLst>
      <p:ext uri="{BB962C8B-B14F-4D97-AF65-F5344CB8AC3E}">
        <p14:creationId xmlns:p14="http://schemas.microsoft.com/office/powerpoint/2010/main" val="1552584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a:ln/>
        </p:spPr>
      </p:sp>
      <p:sp>
        <p:nvSpPr>
          <p:cNvPr id="44034" name="Notes Placeholder 2"/>
          <p:cNvSpPr>
            <a:spLocks noGrp="1"/>
          </p:cNvSpPr>
          <p:nvPr>
            <p:ph type="body" idx="1"/>
          </p:nvPr>
        </p:nvSpPr>
        <p:spPr/>
        <p:txBody>
          <a:bodyPr/>
          <a:lstStyle/>
          <a:p>
            <a:endParaRPr lang="en-US" dirty="0"/>
          </a:p>
        </p:txBody>
      </p:sp>
      <p:sp>
        <p:nvSpPr>
          <p:cNvPr id="44035" name="Slide Number Placeholder 3"/>
          <p:cNvSpPr>
            <a:spLocks noGrp="1"/>
          </p:cNvSpPr>
          <p:nvPr>
            <p:ph type="sldNum" sz="quarter" idx="5"/>
          </p:nvPr>
        </p:nvSpPr>
        <p:spPr>
          <a:noFill/>
        </p:spPr>
        <p:txBody>
          <a:bodyPr/>
          <a:lstStyle/>
          <a:p>
            <a:fld id="{248FDC56-54AE-460A-8908-9868356D2F30}" type="slidenum">
              <a:rPr lang="en-US">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408643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4560D8-4A04-46AD-91F2-6D265BAAB409}" type="slidenum">
              <a:rPr lang="en-US" smtClean="0"/>
              <a:pPr/>
              <a:t>13</a:t>
            </a:fld>
            <a:endParaRPr lang="en-US" dirty="0"/>
          </a:p>
        </p:txBody>
      </p:sp>
    </p:spTree>
    <p:extLst>
      <p:ext uri="{BB962C8B-B14F-4D97-AF65-F5344CB8AC3E}">
        <p14:creationId xmlns:p14="http://schemas.microsoft.com/office/powerpoint/2010/main" val="1955347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4560D8-4A04-46AD-91F2-6D265BAAB409}" type="slidenum">
              <a:rPr lang="en-US" smtClean="0"/>
              <a:pPr/>
              <a:t>14</a:t>
            </a:fld>
            <a:endParaRPr lang="en-US" dirty="0"/>
          </a:p>
        </p:txBody>
      </p:sp>
    </p:spTree>
    <p:extLst>
      <p:ext uri="{BB962C8B-B14F-4D97-AF65-F5344CB8AC3E}">
        <p14:creationId xmlns:p14="http://schemas.microsoft.com/office/powerpoint/2010/main" val="40902707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4560D8-4A04-46AD-91F2-6D265BAAB409}" type="slidenum">
              <a:rPr lang="en-US" smtClean="0"/>
              <a:pPr/>
              <a:t>15</a:t>
            </a:fld>
            <a:endParaRPr lang="en-US" dirty="0"/>
          </a:p>
        </p:txBody>
      </p:sp>
    </p:spTree>
    <p:extLst>
      <p:ext uri="{BB962C8B-B14F-4D97-AF65-F5344CB8AC3E}">
        <p14:creationId xmlns:p14="http://schemas.microsoft.com/office/powerpoint/2010/main" val="6782970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a:ln/>
        </p:spPr>
      </p:sp>
      <p:sp>
        <p:nvSpPr>
          <p:cNvPr id="62466" name="Notes Placeholder 2"/>
          <p:cNvSpPr>
            <a:spLocks noGrp="1"/>
          </p:cNvSpPr>
          <p:nvPr>
            <p:ph type="body" idx="1"/>
          </p:nvPr>
        </p:nvSpPr>
        <p:spPr/>
        <p:txBody>
          <a:bodyPr/>
          <a:lstStyle/>
          <a:p>
            <a:endParaRPr lang="en-US" dirty="0"/>
          </a:p>
        </p:txBody>
      </p:sp>
      <p:sp>
        <p:nvSpPr>
          <p:cNvPr id="62467" name="Slide Number Placeholder 3"/>
          <p:cNvSpPr>
            <a:spLocks noGrp="1"/>
          </p:cNvSpPr>
          <p:nvPr>
            <p:ph type="sldNum" sz="quarter" idx="5"/>
          </p:nvPr>
        </p:nvSpPr>
        <p:spPr>
          <a:noFill/>
        </p:spPr>
        <p:txBody>
          <a:bodyPr/>
          <a:lstStyle/>
          <a:p>
            <a:fld id="{73728A0A-5DC4-47E4-A1EA-722D7B1A50A3}" type="slidenum">
              <a:rPr lang="en-US"/>
              <a:pPr/>
              <a:t>16</a:t>
            </a:fld>
            <a:endParaRPr lang="en-US" dirty="0"/>
          </a:p>
        </p:txBody>
      </p:sp>
    </p:spTree>
    <p:extLst>
      <p:ext uri="{BB962C8B-B14F-4D97-AF65-F5344CB8AC3E}">
        <p14:creationId xmlns:p14="http://schemas.microsoft.com/office/powerpoint/2010/main" val="111236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58370" name="Notes Placeholder 2"/>
          <p:cNvSpPr>
            <a:spLocks noGrp="1"/>
          </p:cNvSpPr>
          <p:nvPr>
            <p:ph type="body" idx="1"/>
          </p:nvPr>
        </p:nvSpPr>
        <p:spPr/>
        <p:txBody>
          <a:bodyPr/>
          <a:lstStyle/>
          <a:p>
            <a:endParaRPr lang="en-US" dirty="0"/>
          </a:p>
        </p:txBody>
      </p:sp>
      <p:sp>
        <p:nvSpPr>
          <p:cNvPr id="58371" name="Slide Number Placeholder 3"/>
          <p:cNvSpPr>
            <a:spLocks noGrp="1"/>
          </p:cNvSpPr>
          <p:nvPr>
            <p:ph type="sldNum" sz="quarter" idx="5"/>
          </p:nvPr>
        </p:nvSpPr>
        <p:spPr>
          <a:noFill/>
        </p:spPr>
        <p:txBody>
          <a:bodyPr/>
          <a:lstStyle/>
          <a:p>
            <a:fld id="{A07EB903-830B-4FDF-95D0-23EF74F5F8C0}" type="slidenum">
              <a:rPr lang="en-US">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1619320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58370" name="Notes Placeholder 2"/>
          <p:cNvSpPr>
            <a:spLocks noGrp="1"/>
          </p:cNvSpPr>
          <p:nvPr>
            <p:ph type="body" idx="1"/>
          </p:nvPr>
        </p:nvSpPr>
        <p:spPr/>
        <p:txBody>
          <a:bodyPr/>
          <a:lstStyle/>
          <a:p>
            <a:endParaRPr lang="en-US" dirty="0"/>
          </a:p>
        </p:txBody>
      </p:sp>
      <p:sp>
        <p:nvSpPr>
          <p:cNvPr id="58371" name="Slide Number Placeholder 3"/>
          <p:cNvSpPr>
            <a:spLocks noGrp="1"/>
          </p:cNvSpPr>
          <p:nvPr>
            <p:ph type="sldNum" sz="quarter" idx="5"/>
          </p:nvPr>
        </p:nvSpPr>
        <p:spPr>
          <a:noFill/>
        </p:spPr>
        <p:txBody>
          <a:bodyPr/>
          <a:lstStyle/>
          <a:p>
            <a:fld id="{A07EB903-830B-4FDF-95D0-23EF74F5F8C0}" type="slidenum">
              <a:rPr lang="en-US">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531140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a:ln/>
        </p:spPr>
      </p:sp>
      <p:sp>
        <p:nvSpPr>
          <p:cNvPr id="35842" name="Notes Placeholder 2"/>
          <p:cNvSpPr>
            <a:spLocks noGrp="1"/>
          </p:cNvSpPr>
          <p:nvPr>
            <p:ph type="body" idx="1"/>
          </p:nvPr>
        </p:nvSpPr>
        <p:spPr/>
        <p:txBody>
          <a:bodyPr/>
          <a:lstStyle/>
          <a:p>
            <a:endParaRPr lang="en-US" dirty="0"/>
          </a:p>
        </p:txBody>
      </p:sp>
      <p:sp>
        <p:nvSpPr>
          <p:cNvPr id="35843" name="Slide Number Placeholder 3"/>
          <p:cNvSpPr>
            <a:spLocks noGrp="1"/>
          </p:cNvSpPr>
          <p:nvPr>
            <p:ph type="sldNum" sz="quarter" idx="5"/>
          </p:nvPr>
        </p:nvSpPr>
        <p:spPr>
          <a:noFill/>
        </p:spPr>
        <p:txBody>
          <a:bodyPr/>
          <a:lstStyle/>
          <a:p>
            <a:fld id="{9F27DAEE-751A-4E19-BF1A-002F38D370B7}" type="slidenum">
              <a:rPr lang="en-US"/>
              <a:pPr/>
              <a:t>1</a:t>
            </a:fld>
            <a:endParaRPr lang="en-US" dirty="0"/>
          </a:p>
        </p:txBody>
      </p:sp>
    </p:spTree>
    <p:extLst>
      <p:ext uri="{BB962C8B-B14F-4D97-AF65-F5344CB8AC3E}">
        <p14:creationId xmlns:p14="http://schemas.microsoft.com/office/powerpoint/2010/main" val="29751811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58370" name="Notes Placeholder 2"/>
          <p:cNvSpPr>
            <a:spLocks noGrp="1"/>
          </p:cNvSpPr>
          <p:nvPr>
            <p:ph type="body" idx="1"/>
          </p:nvPr>
        </p:nvSpPr>
        <p:spPr/>
        <p:txBody>
          <a:bodyPr/>
          <a:lstStyle/>
          <a:p>
            <a:endParaRPr lang="en-US" dirty="0"/>
          </a:p>
        </p:txBody>
      </p:sp>
      <p:sp>
        <p:nvSpPr>
          <p:cNvPr id="58371" name="Slide Number Placeholder 3"/>
          <p:cNvSpPr>
            <a:spLocks noGrp="1"/>
          </p:cNvSpPr>
          <p:nvPr>
            <p:ph type="sldNum" sz="quarter" idx="5"/>
          </p:nvPr>
        </p:nvSpPr>
        <p:spPr>
          <a:noFill/>
        </p:spPr>
        <p:txBody>
          <a:bodyPr/>
          <a:lstStyle/>
          <a:p>
            <a:pPr marL="0" marR="0" lvl="0" indent="0" algn="r" defTabSz="880765" rtl="0" eaLnBrk="1" fontAlgn="base" latinLnBrk="0" hangingPunct="1">
              <a:lnSpc>
                <a:spcPct val="100000"/>
              </a:lnSpc>
              <a:spcBef>
                <a:spcPct val="0"/>
              </a:spcBef>
              <a:spcAft>
                <a:spcPct val="0"/>
              </a:spcAft>
              <a:buClrTx/>
              <a:buSzTx/>
              <a:buFontTx/>
              <a:buNone/>
              <a:tabLst/>
              <a:defRPr/>
            </a:pPr>
            <a:fld id="{A07EB903-830B-4FDF-95D0-23EF74F5F8C0}" type="slidenum">
              <a:rPr kumimoji="0" lang="en-US" sz="1200" b="0" i="0" u="none" strike="noStrike" kern="1200" cap="none" spc="0" normalizeH="0" baseline="0" noProof="0">
                <a:ln>
                  <a:noFill/>
                </a:ln>
                <a:solidFill>
                  <a:prstClr val="black"/>
                </a:solidFill>
                <a:effectLst/>
                <a:uLnTx/>
                <a:uFillTx/>
                <a:latin typeface="Source Sans Pro Light" panose="020B0403030403020204" pitchFamily="34" charset="0"/>
                <a:ea typeface="+mn-ea"/>
              </a:rPr>
              <a:pPr marL="0" marR="0" lvl="0" indent="0" algn="r" defTabSz="880765"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Source Sans Pro Light" panose="020B0403030403020204" pitchFamily="34" charset="0"/>
              <a:ea typeface="+mn-ea"/>
            </a:endParaRPr>
          </a:p>
        </p:txBody>
      </p:sp>
    </p:spTree>
    <p:extLst>
      <p:ext uri="{BB962C8B-B14F-4D97-AF65-F5344CB8AC3E}">
        <p14:creationId xmlns:p14="http://schemas.microsoft.com/office/powerpoint/2010/main" val="428750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a:ln/>
        </p:spPr>
      </p:sp>
      <p:sp>
        <p:nvSpPr>
          <p:cNvPr id="68610" name="Notes Placeholder 2"/>
          <p:cNvSpPr>
            <a:spLocks noGrp="1"/>
          </p:cNvSpPr>
          <p:nvPr>
            <p:ph type="body" idx="1"/>
          </p:nvPr>
        </p:nvSpPr>
        <p:spPr/>
        <p:txBody>
          <a:bodyPr/>
          <a:lstStyle/>
          <a:p>
            <a:endParaRPr lang="en-US" dirty="0"/>
          </a:p>
        </p:txBody>
      </p:sp>
      <p:sp>
        <p:nvSpPr>
          <p:cNvPr id="68611" name="Slide Number Placeholder 3"/>
          <p:cNvSpPr>
            <a:spLocks noGrp="1"/>
          </p:cNvSpPr>
          <p:nvPr>
            <p:ph type="sldNum" sz="quarter" idx="5"/>
          </p:nvPr>
        </p:nvSpPr>
        <p:spPr>
          <a:noFill/>
        </p:spPr>
        <p:txBody>
          <a:bodyPr/>
          <a:lstStyle/>
          <a:p>
            <a:fld id="{9B825DBD-8913-46E8-906E-7DC86F81E498}" type="slidenum">
              <a:rPr lang="en-US"/>
              <a:pPr/>
              <a:t>20</a:t>
            </a:fld>
            <a:endParaRPr lang="en-US" dirty="0"/>
          </a:p>
        </p:txBody>
      </p:sp>
    </p:spTree>
    <p:extLst>
      <p:ext uri="{BB962C8B-B14F-4D97-AF65-F5344CB8AC3E}">
        <p14:creationId xmlns:p14="http://schemas.microsoft.com/office/powerpoint/2010/main" val="34367376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a:ln/>
        </p:spPr>
      </p:sp>
      <p:sp>
        <p:nvSpPr>
          <p:cNvPr id="62466" name="Notes Placeholder 2"/>
          <p:cNvSpPr>
            <a:spLocks noGrp="1"/>
          </p:cNvSpPr>
          <p:nvPr>
            <p:ph type="body" idx="1"/>
          </p:nvPr>
        </p:nvSpPr>
        <p:spPr/>
        <p:txBody>
          <a:bodyPr/>
          <a:lstStyle/>
          <a:p>
            <a:endParaRPr lang="en-US" dirty="0"/>
          </a:p>
        </p:txBody>
      </p:sp>
      <p:sp>
        <p:nvSpPr>
          <p:cNvPr id="62467" name="Slide Number Placeholder 3"/>
          <p:cNvSpPr>
            <a:spLocks noGrp="1"/>
          </p:cNvSpPr>
          <p:nvPr>
            <p:ph type="sldNum" sz="quarter" idx="5"/>
          </p:nvPr>
        </p:nvSpPr>
        <p:spPr>
          <a:noFill/>
        </p:spPr>
        <p:txBody>
          <a:bodyPr/>
          <a:lstStyle/>
          <a:p>
            <a:pPr marL="0" marR="0" lvl="0" indent="0" algn="r" defTabSz="880765" rtl="0" eaLnBrk="1" fontAlgn="base" latinLnBrk="0" hangingPunct="1">
              <a:lnSpc>
                <a:spcPct val="100000"/>
              </a:lnSpc>
              <a:spcBef>
                <a:spcPct val="0"/>
              </a:spcBef>
              <a:spcAft>
                <a:spcPct val="0"/>
              </a:spcAft>
              <a:buClrTx/>
              <a:buSzTx/>
              <a:buFontTx/>
              <a:buNone/>
              <a:tabLst/>
              <a:defRPr/>
            </a:pPr>
            <a:fld id="{73728A0A-5DC4-47E4-A1EA-722D7B1A50A3}" type="slidenum">
              <a:rPr kumimoji="0" lang="en-US" sz="1200" b="0" i="0" u="none" strike="noStrike" kern="1200" cap="none" spc="0" normalizeH="0" baseline="0" noProof="0">
                <a:ln>
                  <a:noFill/>
                </a:ln>
                <a:solidFill>
                  <a:srgbClr val="000000"/>
                </a:solidFill>
                <a:effectLst/>
                <a:uLnTx/>
                <a:uFillTx/>
                <a:latin typeface="Source Sans Pro Light" panose="020B0403030403020204" pitchFamily="34" charset="0"/>
                <a:ea typeface="+mn-ea"/>
              </a:rPr>
              <a:pPr marL="0" marR="0" lvl="0" indent="0" algn="r" defTabSz="880765"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dirty="0">
              <a:ln>
                <a:noFill/>
              </a:ln>
              <a:solidFill>
                <a:srgbClr val="000000"/>
              </a:solidFill>
              <a:effectLst/>
              <a:uLnTx/>
              <a:uFillTx/>
              <a:latin typeface="Source Sans Pro Light" panose="020B0403030403020204" pitchFamily="34" charset="0"/>
              <a:ea typeface="+mn-ea"/>
            </a:endParaRPr>
          </a:p>
        </p:txBody>
      </p:sp>
    </p:spTree>
    <p:extLst>
      <p:ext uri="{BB962C8B-B14F-4D97-AF65-F5344CB8AC3E}">
        <p14:creationId xmlns:p14="http://schemas.microsoft.com/office/powerpoint/2010/main" val="11584263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58370" name="Notes Placeholder 2"/>
          <p:cNvSpPr>
            <a:spLocks noGrp="1"/>
          </p:cNvSpPr>
          <p:nvPr>
            <p:ph type="body" idx="1"/>
          </p:nvPr>
        </p:nvSpPr>
        <p:spPr/>
        <p:txBody>
          <a:bodyPr/>
          <a:lstStyle/>
          <a:p>
            <a:endParaRPr lang="en-US" dirty="0"/>
          </a:p>
        </p:txBody>
      </p:sp>
      <p:sp>
        <p:nvSpPr>
          <p:cNvPr id="58371" name="Slide Number Placeholder 3"/>
          <p:cNvSpPr>
            <a:spLocks noGrp="1"/>
          </p:cNvSpPr>
          <p:nvPr>
            <p:ph type="sldNum" sz="quarter" idx="5"/>
          </p:nvPr>
        </p:nvSpPr>
        <p:spPr>
          <a:noFill/>
        </p:spPr>
        <p:txBody>
          <a:bodyPr/>
          <a:lstStyle/>
          <a:p>
            <a:pPr marL="0" marR="0" lvl="0" indent="0" algn="r" defTabSz="880765" rtl="0" eaLnBrk="1" fontAlgn="base" latinLnBrk="0" hangingPunct="1">
              <a:lnSpc>
                <a:spcPct val="100000"/>
              </a:lnSpc>
              <a:spcBef>
                <a:spcPct val="0"/>
              </a:spcBef>
              <a:spcAft>
                <a:spcPct val="0"/>
              </a:spcAft>
              <a:buClrTx/>
              <a:buSzTx/>
              <a:buFontTx/>
              <a:buNone/>
              <a:tabLst/>
              <a:defRPr/>
            </a:pPr>
            <a:fld id="{A07EB903-830B-4FDF-95D0-23EF74F5F8C0}" type="slidenum">
              <a:rPr kumimoji="0" lang="en-US" sz="1200" b="0" i="0" u="none" strike="noStrike" kern="1200" cap="none" spc="0" normalizeH="0" baseline="0" noProof="0">
                <a:ln>
                  <a:noFill/>
                </a:ln>
                <a:solidFill>
                  <a:prstClr val="black"/>
                </a:solidFill>
                <a:effectLst/>
                <a:uLnTx/>
                <a:uFillTx/>
                <a:latin typeface="Source Sans Pro Light" panose="020B0403030403020204" pitchFamily="34" charset="0"/>
                <a:ea typeface="+mn-ea"/>
              </a:rPr>
              <a:pPr marL="0" marR="0" lvl="0" indent="0" algn="r" defTabSz="880765"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Source Sans Pro Light" panose="020B0403030403020204" pitchFamily="34" charset="0"/>
              <a:ea typeface="+mn-ea"/>
            </a:endParaRPr>
          </a:p>
        </p:txBody>
      </p:sp>
    </p:spTree>
    <p:extLst>
      <p:ext uri="{BB962C8B-B14F-4D97-AF65-F5344CB8AC3E}">
        <p14:creationId xmlns:p14="http://schemas.microsoft.com/office/powerpoint/2010/main" val="8620234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a:ln/>
        </p:spPr>
      </p:sp>
      <p:sp>
        <p:nvSpPr>
          <p:cNvPr id="72706" name="Notes Placeholder 2"/>
          <p:cNvSpPr>
            <a:spLocks noGrp="1"/>
          </p:cNvSpPr>
          <p:nvPr>
            <p:ph type="body" idx="1"/>
          </p:nvPr>
        </p:nvSpPr>
        <p:spPr/>
        <p:txBody>
          <a:bodyPr/>
          <a:lstStyle/>
          <a:p>
            <a:endParaRPr lang="en-US" dirty="0"/>
          </a:p>
        </p:txBody>
      </p:sp>
      <p:sp>
        <p:nvSpPr>
          <p:cNvPr id="72707" name="Slide Number Placeholder 3"/>
          <p:cNvSpPr>
            <a:spLocks noGrp="1"/>
          </p:cNvSpPr>
          <p:nvPr>
            <p:ph type="sldNum" sz="quarter" idx="5"/>
          </p:nvPr>
        </p:nvSpPr>
        <p:spPr>
          <a:noFill/>
        </p:spPr>
        <p:txBody>
          <a:bodyPr/>
          <a:lstStyle/>
          <a:p>
            <a:fld id="{95889576-547D-4D6E-AEF8-A34AA5114E66}" type="slidenum">
              <a:rPr lang="en-US">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4266780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a:ln/>
        </p:spPr>
      </p:sp>
      <p:sp>
        <p:nvSpPr>
          <p:cNvPr id="72706" name="Notes Placeholder 2"/>
          <p:cNvSpPr>
            <a:spLocks noGrp="1"/>
          </p:cNvSpPr>
          <p:nvPr>
            <p:ph type="body" idx="1"/>
          </p:nvPr>
        </p:nvSpPr>
        <p:spPr/>
        <p:txBody>
          <a:bodyPr/>
          <a:lstStyle/>
          <a:p>
            <a:endParaRPr lang="en-US" dirty="0"/>
          </a:p>
        </p:txBody>
      </p:sp>
      <p:sp>
        <p:nvSpPr>
          <p:cNvPr id="72707" name="Slide Number Placeholder 3"/>
          <p:cNvSpPr>
            <a:spLocks noGrp="1"/>
          </p:cNvSpPr>
          <p:nvPr>
            <p:ph type="sldNum" sz="quarter" idx="5"/>
          </p:nvPr>
        </p:nvSpPr>
        <p:spPr>
          <a:noFill/>
        </p:spPr>
        <p:txBody>
          <a:bodyPr/>
          <a:lstStyle/>
          <a:p>
            <a:fld id="{95889576-547D-4D6E-AEF8-A34AA5114E66}" type="slidenum">
              <a:rPr lang="en-US">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33670155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a:ln/>
        </p:spPr>
      </p:sp>
      <p:sp>
        <p:nvSpPr>
          <p:cNvPr id="74754" name="Notes Placeholder 2"/>
          <p:cNvSpPr>
            <a:spLocks noGrp="1"/>
          </p:cNvSpPr>
          <p:nvPr>
            <p:ph type="body" idx="1"/>
          </p:nvPr>
        </p:nvSpPr>
        <p:spPr/>
        <p:txBody>
          <a:bodyPr/>
          <a:lstStyle/>
          <a:p>
            <a:endParaRPr lang="en-US" dirty="0"/>
          </a:p>
        </p:txBody>
      </p:sp>
      <p:sp>
        <p:nvSpPr>
          <p:cNvPr id="74755" name="Slide Number Placeholder 3"/>
          <p:cNvSpPr>
            <a:spLocks noGrp="1"/>
          </p:cNvSpPr>
          <p:nvPr>
            <p:ph type="sldNum" sz="quarter" idx="5"/>
          </p:nvPr>
        </p:nvSpPr>
        <p:spPr>
          <a:noFill/>
        </p:spPr>
        <p:txBody>
          <a:bodyPr/>
          <a:lstStyle/>
          <a:p>
            <a:fld id="{1ACB0933-CCC7-4436-844C-DD3191B9015B}" type="slidenum">
              <a:rPr lang="en-US"/>
              <a:pPr/>
              <a:t>25</a:t>
            </a:fld>
            <a:endParaRPr lang="en-US" dirty="0"/>
          </a:p>
        </p:txBody>
      </p:sp>
    </p:spTree>
    <p:extLst>
      <p:ext uri="{BB962C8B-B14F-4D97-AF65-F5344CB8AC3E}">
        <p14:creationId xmlns:p14="http://schemas.microsoft.com/office/powerpoint/2010/main" val="12107341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a:ln/>
        </p:spPr>
      </p:sp>
      <p:sp>
        <p:nvSpPr>
          <p:cNvPr id="76802" name="Notes Placeholder 2"/>
          <p:cNvSpPr>
            <a:spLocks noGrp="1"/>
          </p:cNvSpPr>
          <p:nvPr>
            <p:ph type="body" idx="1"/>
          </p:nvPr>
        </p:nvSpPr>
        <p:spPr/>
        <p:txBody>
          <a:bodyPr/>
          <a:lstStyle/>
          <a:p>
            <a:endParaRPr lang="en-US" dirty="0"/>
          </a:p>
        </p:txBody>
      </p:sp>
      <p:sp>
        <p:nvSpPr>
          <p:cNvPr id="76803" name="Slide Number Placeholder 3"/>
          <p:cNvSpPr>
            <a:spLocks noGrp="1"/>
          </p:cNvSpPr>
          <p:nvPr>
            <p:ph type="sldNum" sz="quarter" idx="5"/>
          </p:nvPr>
        </p:nvSpPr>
        <p:spPr>
          <a:noFill/>
        </p:spPr>
        <p:txBody>
          <a:bodyPr/>
          <a:lstStyle/>
          <a:p>
            <a:fld id="{DC2D7819-4FA4-49AE-98CD-E4ACFC85B138}" type="slidenum">
              <a:rPr lang="en-US"/>
              <a:pPr/>
              <a:t>26</a:t>
            </a:fld>
            <a:endParaRPr lang="en-US" dirty="0"/>
          </a:p>
        </p:txBody>
      </p:sp>
    </p:spTree>
    <p:extLst>
      <p:ext uri="{BB962C8B-B14F-4D97-AF65-F5344CB8AC3E}">
        <p14:creationId xmlns:p14="http://schemas.microsoft.com/office/powerpoint/2010/main" val="34147349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58370" name="Notes Placeholder 2"/>
          <p:cNvSpPr>
            <a:spLocks noGrp="1"/>
          </p:cNvSpPr>
          <p:nvPr>
            <p:ph type="body" idx="1"/>
          </p:nvPr>
        </p:nvSpPr>
        <p:spPr/>
        <p:txBody>
          <a:bodyPr/>
          <a:lstStyle/>
          <a:p>
            <a:endParaRPr lang="en-US" dirty="0"/>
          </a:p>
        </p:txBody>
      </p:sp>
      <p:sp>
        <p:nvSpPr>
          <p:cNvPr id="58371" name="Slide Number Placeholder 3"/>
          <p:cNvSpPr>
            <a:spLocks noGrp="1"/>
          </p:cNvSpPr>
          <p:nvPr>
            <p:ph type="sldNum" sz="quarter" idx="5"/>
          </p:nvPr>
        </p:nvSpPr>
        <p:spPr>
          <a:noFill/>
        </p:spPr>
        <p:txBody>
          <a:bodyPr/>
          <a:lstStyle/>
          <a:p>
            <a:pPr marL="0" marR="0" lvl="0" indent="0" algn="r" defTabSz="880765" rtl="0" eaLnBrk="1" fontAlgn="base" latinLnBrk="0" hangingPunct="1">
              <a:lnSpc>
                <a:spcPct val="100000"/>
              </a:lnSpc>
              <a:spcBef>
                <a:spcPct val="0"/>
              </a:spcBef>
              <a:spcAft>
                <a:spcPct val="0"/>
              </a:spcAft>
              <a:buClrTx/>
              <a:buSzTx/>
              <a:buFontTx/>
              <a:buNone/>
              <a:tabLst/>
              <a:defRPr/>
            </a:pPr>
            <a:fld id="{A07EB903-830B-4FDF-95D0-23EF74F5F8C0}" type="slidenum">
              <a:rPr kumimoji="0" lang="en-US" sz="1200" b="0" i="0" u="none" strike="noStrike" kern="1200" cap="none" spc="0" normalizeH="0" baseline="0" noProof="0">
                <a:ln>
                  <a:noFill/>
                </a:ln>
                <a:solidFill>
                  <a:prstClr val="black"/>
                </a:solidFill>
                <a:effectLst/>
                <a:uLnTx/>
                <a:uFillTx/>
                <a:latin typeface="Source Sans Pro Light" panose="020B0403030403020204" pitchFamily="34" charset="0"/>
                <a:ea typeface="+mn-ea"/>
              </a:rPr>
              <a:pPr marL="0" marR="0" lvl="0" indent="0" algn="r" defTabSz="880765"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Source Sans Pro Light" panose="020B0403030403020204" pitchFamily="34" charset="0"/>
              <a:ea typeface="+mn-ea"/>
            </a:endParaRPr>
          </a:p>
        </p:txBody>
      </p:sp>
    </p:spTree>
    <p:extLst>
      <p:ext uri="{BB962C8B-B14F-4D97-AF65-F5344CB8AC3E}">
        <p14:creationId xmlns:p14="http://schemas.microsoft.com/office/powerpoint/2010/main" val="30709317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4560D8-4A04-46AD-91F2-6D265BAAB409}" type="slidenum">
              <a:rPr lang="en-US" smtClean="0"/>
              <a:pPr/>
              <a:t>28</a:t>
            </a:fld>
            <a:endParaRPr lang="en-US" dirty="0"/>
          </a:p>
        </p:txBody>
      </p:sp>
    </p:spTree>
    <p:extLst>
      <p:ext uri="{BB962C8B-B14F-4D97-AF65-F5344CB8AC3E}">
        <p14:creationId xmlns:p14="http://schemas.microsoft.com/office/powerpoint/2010/main" val="944628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a:ln/>
        </p:spPr>
      </p:sp>
      <p:sp>
        <p:nvSpPr>
          <p:cNvPr id="35842" name="Notes Placeholder 2"/>
          <p:cNvSpPr>
            <a:spLocks noGrp="1"/>
          </p:cNvSpPr>
          <p:nvPr>
            <p:ph type="body" idx="1"/>
          </p:nvPr>
        </p:nvSpPr>
        <p:spPr/>
        <p:txBody>
          <a:bodyPr/>
          <a:lstStyle/>
          <a:p>
            <a:endParaRPr lang="en-US" dirty="0"/>
          </a:p>
        </p:txBody>
      </p:sp>
      <p:sp>
        <p:nvSpPr>
          <p:cNvPr id="35843" name="Slide Number Placeholder 3"/>
          <p:cNvSpPr>
            <a:spLocks noGrp="1"/>
          </p:cNvSpPr>
          <p:nvPr>
            <p:ph type="sldNum" sz="quarter" idx="5"/>
          </p:nvPr>
        </p:nvSpPr>
        <p:spPr>
          <a:noFill/>
        </p:spPr>
        <p:txBody>
          <a:bodyPr/>
          <a:lstStyle/>
          <a:p>
            <a:fld id="{9F27DAEE-751A-4E19-BF1A-002F38D370B7}" type="slidenum">
              <a:rPr lang="en-US"/>
              <a:pPr/>
              <a:t>2</a:t>
            </a:fld>
            <a:endParaRPr lang="en-US" dirty="0"/>
          </a:p>
        </p:txBody>
      </p:sp>
    </p:spTree>
    <p:extLst>
      <p:ext uri="{BB962C8B-B14F-4D97-AF65-F5344CB8AC3E}">
        <p14:creationId xmlns:p14="http://schemas.microsoft.com/office/powerpoint/2010/main" val="42044285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4560D8-4A04-46AD-91F2-6D265BAAB409}" type="slidenum">
              <a:rPr lang="en-US" smtClean="0"/>
              <a:pPr/>
              <a:t>29</a:t>
            </a:fld>
            <a:endParaRPr lang="en-US" dirty="0"/>
          </a:p>
        </p:txBody>
      </p:sp>
    </p:spTree>
    <p:extLst>
      <p:ext uri="{BB962C8B-B14F-4D97-AF65-F5344CB8AC3E}">
        <p14:creationId xmlns:p14="http://schemas.microsoft.com/office/powerpoint/2010/main" val="13849169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4560D8-4A04-46AD-91F2-6D265BAAB409}" type="slidenum">
              <a:rPr lang="en-US" smtClean="0"/>
              <a:pPr/>
              <a:t>30</a:t>
            </a:fld>
            <a:endParaRPr lang="en-US" dirty="0"/>
          </a:p>
        </p:txBody>
      </p:sp>
    </p:spTree>
    <p:extLst>
      <p:ext uri="{BB962C8B-B14F-4D97-AF65-F5344CB8AC3E}">
        <p14:creationId xmlns:p14="http://schemas.microsoft.com/office/powerpoint/2010/main" val="9535952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4560D8-4A04-46AD-91F2-6D265BAAB409}" type="slidenum">
              <a:rPr lang="en-US" smtClean="0"/>
              <a:pPr/>
              <a:t>31</a:t>
            </a:fld>
            <a:endParaRPr lang="en-US" dirty="0"/>
          </a:p>
        </p:txBody>
      </p:sp>
    </p:spTree>
    <p:extLst>
      <p:ext uri="{BB962C8B-B14F-4D97-AF65-F5344CB8AC3E}">
        <p14:creationId xmlns:p14="http://schemas.microsoft.com/office/powerpoint/2010/main" val="10006902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4560D8-4A04-46AD-91F2-6D265BAAB409}" type="slidenum">
              <a:rPr lang="en-US" smtClean="0"/>
              <a:pPr/>
              <a:t>32</a:t>
            </a:fld>
            <a:endParaRPr lang="en-US" dirty="0"/>
          </a:p>
        </p:txBody>
      </p:sp>
    </p:spTree>
    <p:extLst>
      <p:ext uri="{BB962C8B-B14F-4D97-AF65-F5344CB8AC3E}">
        <p14:creationId xmlns:p14="http://schemas.microsoft.com/office/powerpoint/2010/main" val="63212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4560D8-4A04-46AD-91F2-6D265BAAB409}" type="slidenum">
              <a:rPr lang="en-US" smtClean="0"/>
              <a:pPr/>
              <a:t>33</a:t>
            </a:fld>
            <a:endParaRPr lang="en-US" dirty="0"/>
          </a:p>
        </p:txBody>
      </p:sp>
    </p:spTree>
    <p:extLst>
      <p:ext uri="{BB962C8B-B14F-4D97-AF65-F5344CB8AC3E}">
        <p14:creationId xmlns:p14="http://schemas.microsoft.com/office/powerpoint/2010/main" val="24369666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4560D8-4A04-46AD-91F2-6D265BAAB409}" type="slidenum">
              <a:rPr lang="en-US" smtClean="0"/>
              <a:pPr/>
              <a:t>34</a:t>
            </a:fld>
            <a:endParaRPr lang="en-US" dirty="0"/>
          </a:p>
        </p:txBody>
      </p:sp>
    </p:spTree>
    <p:extLst>
      <p:ext uri="{BB962C8B-B14F-4D97-AF65-F5344CB8AC3E}">
        <p14:creationId xmlns:p14="http://schemas.microsoft.com/office/powerpoint/2010/main" val="18679283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58370" name="Notes Placeholder 2"/>
          <p:cNvSpPr>
            <a:spLocks noGrp="1"/>
          </p:cNvSpPr>
          <p:nvPr>
            <p:ph type="body" idx="1"/>
          </p:nvPr>
        </p:nvSpPr>
        <p:spPr/>
        <p:txBody>
          <a:bodyPr/>
          <a:lstStyle/>
          <a:p>
            <a:endParaRPr lang="en-US" dirty="0"/>
          </a:p>
        </p:txBody>
      </p:sp>
      <p:sp>
        <p:nvSpPr>
          <p:cNvPr id="58371" name="Slide Number Placeholder 3"/>
          <p:cNvSpPr>
            <a:spLocks noGrp="1"/>
          </p:cNvSpPr>
          <p:nvPr>
            <p:ph type="sldNum" sz="quarter" idx="5"/>
          </p:nvPr>
        </p:nvSpPr>
        <p:spPr>
          <a:noFill/>
        </p:spPr>
        <p:txBody>
          <a:bodyPr/>
          <a:lstStyle/>
          <a:p>
            <a:fld id="{A07EB903-830B-4FDF-95D0-23EF74F5F8C0}" type="slidenum">
              <a:rPr lang="en-US">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10218699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4560D8-4A04-46AD-91F2-6D265BAAB409}" type="slidenum">
              <a:rPr lang="en-US" smtClean="0"/>
              <a:pPr/>
              <a:t>36</a:t>
            </a:fld>
            <a:endParaRPr lang="en-US" dirty="0"/>
          </a:p>
        </p:txBody>
      </p:sp>
    </p:spTree>
    <p:extLst>
      <p:ext uri="{BB962C8B-B14F-4D97-AF65-F5344CB8AC3E}">
        <p14:creationId xmlns:p14="http://schemas.microsoft.com/office/powerpoint/2010/main" val="27548582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4560D8-4A04-46AD-91F2-6D265BAAB409}" type="slidenum">
              <a:rPr lang="en-US" smtClean="0">
                <a:solidFill>
                  <a:srgbClr val="000000"/>
                </a:solidFill>
              </a:rPr>
              <a:pPr/>
              <a:t>37</a:t>
            </a:fld>
            <a:endParaRPr lang="en-US" dirty="0">
              <a:solidFill>
                <a:srgbClr val="000000"/>
              </a:solidFill>
            </a:endParaRPr>
          </a:p>
        </p:txBody>
      </p:sp>
    </p:spTree>
    <p:extLst>
      <p:ext uri="{BB962C8B-B14F-4D97-AF65-F5344CB8AC3E}">
        <p14:creationId xmlns:p14="http://schemas.microsoft.com/office/powerpoint/2010/main" val="10139675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TextEdit="1"/>
          </p:cNvSpPr>
          <p:nvPr>
            <p:ph type="sldImg"/>
          </p:nvPr>
        </p:nvSpPr>
        <p:spPr>
          <a:ln/>
        </p:spPr>
      </p:sp>
      <p:sp>
        <p:nvSpPr>
          <p:cNvPr id="101378" name="Rectangle 3"/>
          <p:cNvSpPr>
            <a:spLocks noGrp="1"/>
          </p:cNvSpPr>
          <p:nvPr>
            <p:ph type="body" idx="1"/>
          </p:nvPr>
        </p:nvSpPr>
        <p:spPr>
          <a:noFill/>
          <a:ln/>
        </p:spPr>
        <p:txBody>
          <a:bodyPr/>
          <a:lstStyle/>
          <a:p>
            <a:pPr eaLnBrk="1" hangingPunct="1"/>
            <a:endParaRPr lang="en-US" dirty="0">
              <a:ea typeface="ＭＳ Ｐゴシック"/>
              <a:cs typeface="ＭＳ Ｐゴシック"/>
            </a:endParaRPr>
          </a:p>
        </p:txBody>
      </p:sp>
    </p:spTree>
    <p:extLst>
      <p:ext uri="{BB962C8B-B14F-4D97-AF65-F5344CB8AC3E}">
        <p14:creationId xmlns:p14="http://schemas.microsoft.com/office/powerpoint/2010/main" val="223735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a:ln/>
        </p:spPr>
      </p:sp>
      <p:sp>
        <p:nvSpPr>
          <p:cNvPr id="37890" name="Notes Placeholder 2"/>
          <p:cNvSpPr>
            <a:spLocks noGrp="1"/>
          </p:cNvSpPr>
          <p:nvPr>
            <p:ph type="body" idx="1"/>
          </p:nvPr>
        </p:nvSpPr>
        <p:spPr/>
        <p:txBody>
          <a:bodyPr/>
          <a:lstStyle/>
          <a:p>
            <a:endParaRPr lang="en-US" dirty="0"/>
          </a:p>
        </p:txBody>
      </p:sp>
      <p:sp>
        <p:nvSpPr>
          <p:cNvPr id="37891" name="Slide Number Placeholder 3"/>
          <p:cNvSpPr>
            <a:spLocks noGrp="1"/>
          </p:cNvSpPr>
          <p:nvPr>
            <p:ph type="sldNum" sz="quarter" idx="5"/>
          </p:nvPr>
        </p:nvSpPr>
        <p:spPr>
          <a:noFill/>
        </p:spPr>
        <p:txBody>
          <a:bodyPr/>
          <a:lstStyle/>
          <a:p>
            <a:fld id="{C66460A8-4EBF-4319-82C0-1CA46E313001}" type="slidenum">
              <a:rPr lang="en-US"/>
              <a:pPr/>
              <a:t>3</a:t>
            </a:fld>
            <a:endParaRPr lang="en-US" dirty="0"/>
          </a:p>
        </p:txBody>
      </p:sp>
    </p:spTree>
    <p:extLst>
      <p:ext uri="{BB962C8B-B14F-4D97-AF65-F5344CB8AC3E}">
        <p14:creationId xmlns:p14="http://schemas.microsoft.com/office/powerpoint/2010/main" val="1105914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4560D8-4A04-46AD-91F2-6D265BAAB409}" type="slidenum">
              <a:rPr lang="en-US" smtClean="0"/>
              <a:pPr/>
              <a:t>4</a:t>
            </a:fld>
            <a:endParaRPr lang="en-US" dirty="0"/>
          </a:p>
        </p:txBody>
      </p:sp>
    </p:spTree>
    <p:extLst>
      <p:ext uri="{BB962C8B-B14F-4D97-AF65-F5344CB8AC3E}">
        <p14:creationId xmlns:p14="http://schemas.microsoft.com/office/powerpoint/2010/main" val="4117190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4560D8-4A04-46AD-91F2-6D265BAAB409}" type="slidenum">
              <a:rPr lang="en-US" smtClean="0"/>
              <a:pPr/>
              <a:t>5</a:t>
            </a:fld>
            <a:endParaRPr lang="en-US" dirty="0"/>
          </a:p>
        </p:txBody>
      </p:sp>
    </p:spTree>
    <p:extLst>
      <p:ext uri="{BB962C8B-B14F-4D97-AF65-F5344CB8AC3E}">
        <p14:creationId xmlns:p14="http://schemas.microsoft.com/office/powerpoint/2010/main" val="649841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4560D8-4A04-46AD-91F2-6D265BAAB409}" type="slidenum">
              <a:rPr lang="en-US" smtClean="0"/>
              <a:pPr/>
              <a:t>6</a:t>
            </a:fld>
            <a:endParaRPr lang="en-US" dirty="0"/>
          </a:p>
        </p:txBody>
      </p:sp>
    </p:spTree>
    <p:extLst>
      <p:ext uri="{BB962C8B-B14F-4D97-AF65-F5344CB8AC3E}">
        <p14:creationId xmlns:p14="http://schemas.microsoft.com/office/powerpoint/2010/main" val="3450890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a:ln/>
        </p:spPr>
      </p:sp>
      <p:sp>
        <p:nvSpPr>
          <p:cNvPr id="41986" name="Notes Placeholder 2"/>
          <p:cNvSpPr>
            <a:spLocks noGrp="1"/>
          </p:cNvSpPr>
          <p:nvPr>
            <p:ph type="body" idx="1"/>
          </p:nvPr>
        </p:nvSpPr>
        <p:spPr/>
        <p:txBody>
          <a:bodyPr/>
          <a:lstStyle/>
          <a:p>
            <a:endParaRPr lang="en-US" dirty="0"/>
          </a:p>
        </p:txBody>
      </p:sp>
      <p:sp>
        <p:nvSpPr>
          <p:cNvPr id="41987" name="Slide Number Placeholder 3"/>
          <p:cNvSpPr>
            <a:spLocks noGrp="1"/>
          </p:cNvSpPr>
          <p:nvPr>
            <p:ph type="sldNum" sz="quarter" idx="5"/>
          </p:nvPr>
        </p:nvSpPr>
        <p:spPr>
          <a:noFill/>
        </p:spPr>
        <p:txBody>
          <a:bodyPr/>
          <a:lstStyle/>
          <a:p>
            <a:fld id="{1847FFA5-EF85-4E05-9903-21837ED25A64}" type="slidenum">
              <a:rPr lang="en-US"/>
              <a:pPr/>
              <a:t>7</a:t>
            </a:fld>
            <a:endParaRPr lang="en-US" dirty="0"/>
          </a:p>
        </p:txBody>
      </p:sp>
    </p:spTree>
    <p:extLst>
      <p:ext uri="{BB962C8B-B14F-4D97-AF65-F5344CB8AC3E}">
        <p14:creationId xmlns:p14="http://schemas.microsoft.com/office/powerpoint/2010/main" val="194080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a:ln/>
        </p:spPr>
      </p:sp>
      <p:sp>
        <p:nvSpPr>
          <p:cNvPr id="41986" name="Notes Placeholder 2"/>
          <p:cNvSpPr>
            <a:spLocks noGrp="1"/>
          </p:cNvSpPr>
          <p:nvPr>
            <p:ph type="body" idx="1"/>
          </p:nvPr>
        </p:nvSpPr>
        <p:spPr/>
        <p:txBody>
          <a:bodyPr/>
          <a:lstStyle/>
          <a:p>
            <a:endParaRPr lang="en-US" dirty="0"/>
          </a:p>
        </p:txBody>
      </p:sp>
      <p:sp>
        <p:nvSpPr>
          <p:cNvPr id="41987" name="Slide Number Placeholder 3"/>
          <p:cNvSpPr>
            <a:spLocks noGrp="1"/>
          </p:cNvSpPr>
          <p:nvPr>
            <p:ph type="sldNum" sz="quarter" idx="5"/>
          </p:nvPr>
        </p:nvSpPr>
        <p:spPr>
          <a:noFill/>
        </p:spPr>
        <p:txBody>
          <a:bodyPr/>
          <a:lstStyle/>
          <a:p>
            <a:fld id="{1847FFA5-EF85-4E05-9903-21837ED25A64}" type="slidenum">
              <a:rPr lang="en-US"/>
              <a:pPr/>
              <a:t>8</a:t>
            </a:fld>
            <a:endParaRPr lang="en-US" dirty="0"/>
          </a:p>
        </p:txBody>
      </p:sp>
    </p:spTree>
    <p:extLst>
      <p:ext uri="{BB962C8B-B14F-4D97-AF65-F5344CB8AC3E}">
        <p14:creationId xmlns:p14="http://schemas.microsoft.com/office/powerpoint/2010/main" val="1049833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p:txBody>
      </p:sp>
      <p:sp>
        <p:nvSpPr>
          <p:cNvPr id="4" name="Rectangle 6"/>
          <p:cNvSpPr>
            <a:spLocks noGrp="1" noChangeArrowheads="1"/>
          </p:cNvSpPr>
          <p:nvPr>
            <p:ph type="sldNum" sz="quarter" idx="10"/>
          </p:nvPr>
        </p:nvSpPr>
        <p:spPr>
          <a:ln/>
        </p:spPr>
        <p:txBody>
          <a:bodyPr/>
          <a:lstStyle>
            <a:lvl1pPr>
              <a:defRPr/>
            </a:lvl1pPr>
          </a:lstStyle>
          <a:p>
            <a:pPr>
              <a:defRPr/>
            </a:pPr>
            <a:fld id="{85046C58-CB94-4042-8288-B900F3566336}" type="slidenum">
              <a:rPr lang="en-US" smtClean="0"/>
              <a:pPr>
                <a:defRPr/>
              </a:pPr>
              <a:t>‹#›</a:t>
            </a:fld>
            <a:endParaRPr lang="en-US" dirty="0"/>
          </a:p>
        </p:txBody>
      </p:sp>
    </p:spTree>
    <p:extLst>
      <p:ext uri="{BB962C8B-B14F-4D97-AF65-F5344CB8AC3E}">
        <p14:creationId xmlns:p14="http://schemas.microsoft.com/office/powerpoint/2010/main" val="1676072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273300"/>
            <a:ext cx="7772400" cy="1362075"/>
          </a:xfrm>
        </p:spPr>
        <p:txBody>
          <a:bodyPr/>
          <a:lstStyle>
            <a:lvl1pPr algn="l">
              <a:defRPr sz="3600" b="1" cap="all">
                <a:solidFill>
                  <a:schemeClr val="tx2">
                    <a:lumMod val="75000"/>
                  </a:schemeClr>
                </a:solidFill>
              </a:defRPr>
            </a:lvl1pPr>
          </a:lstStyle>
          <a:p>
            <a:r>
              <a:rPr lang="en-US"/>
              <a:t>Click to edit Master title style</a:t>
            </a:r>
          </a:p>
        </p:txBody>
      </p:sp>
      <p:sp>
        <p:nvSpPr>
          <p:cNvPr id="3" name="Text Placeholder 2"/>
          <p:cNvSpPr>
            <a:spLocks noGrp="1"/>
          </p:cNvSpPr>
          <p:nvPr>
            <p:ph type="body" idx="1"/>
          </p:nvPr>
        </p:nvSpPr>
        <p:spPr>
          <a:xfrm>
            <a:off x="722313" y="3792538"/>
            <a:ext cx="77724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7B641BB3-EB7C-45D4-8426-3E1C446F4A21}"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52FF2353-2A72-49B4-9122-A3EFF5B12DD2}"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AC334147-9E03-4BC8-A725-83A50B326840}"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D533E511-8713-4DB1-948F-E7B3FC7EE587}" type="slidenum">
              <a:rPr lang="en-US" smtClean="0"/>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Title 1"/>
          <p:cNvSpPr>
            <a:spLocks noGrp="1"/>
          </p:cNvSpPr>
          <p:nvPr>
            <p:ph type="title"/>
          </p:nvPr>
        </p:nvSpPr>
        <p:spPr>
          <a:xfrm>
            <a:off x="722313" y="2273300"/>
            <a:ext cx="7772400" cy="1362075"/>
          </a:xfrm>
        </p:spPr>
        <p:txBody>
          <a:bodyPr/>
          <a:lstStyle>
            <a:lvl1pPr algn="l">
              <a:defRPr sz="3600" b="1" cap="all">
                <a:solidFill>
                  <a:schemeClr val="tx2">
                    <a:lumMod val="75000"/>
                  </a:schemeClr>
                </a:solidFill>
              </a:defRPr>
            </a:lvl1pPr>
          </a:lstStyle>
          <a:p>
            <a:r>
              <a:rPr lang="en-US"/>
              <a:t>Click to edit Master title style</a:t>
            </a:r>
          </a:p>
        </p:txBody>
      </p:sp>
      <p:sp>
        <p:nvSpPr>
          <p:cNvPr id="6" name="Text Placeholder 2"/>
          <p:cNvSpPr>
            <a:spLocks noGrp="1"/>
          </p:cNvSpPr>
          <p:nvPr>
            <p:ph type="body" idx="1"/>
          </p:nvPr>
        </p:nvSpPr>
        <p:spPr>
          <a:xfrm>
            <a:off x="722313" y="3792538"/>
            <a:ext cx="77724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7D579719-E722-45EB-91D0-9CD7761E7792}" type="slidenum">
              <a:rPr lang="en-US" smtClean="0"/>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3909278F-C404-41BF-9C98-282AEB53CEB7}" type="slidenum">
              <a:rPr lang="en-US" smtClean="0"/>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4A5A74A3-E919-4E8C-BFA4-AA5C0EF2A440}" type="slidenum">
              <a:rPr lang="en-US" smtClean="0"/>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9BD7153A-5758-40C4-8129-301D4A48CA78}" type="slidenum">
              <a:rPr lang="en-US" smtClean="0"/>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Title 1"/>
          <p:cNvSpPr>
            <a:spLocks noGrp="1"/>
          </p:cNvSpPr>
          <p:nvPr>
            <p:ph type="title"/>
          </p:nvPr>
        </p:nvSpPr>
        <p:spPr>
          <a:xfrm>
            <a:off x="722313" y="2273300"/>
            <a:ext cx="7772400" cy="1362075"/>
          </a:xfrm>
        </p:spPr>
        <p:txBody>
          <a:bodyPr/>
          <a:lstStyle>
            <a:lvl1pPr algn="l">
              <a:defRPr sz="3600" b="1" cap="all">
                <a:solidFill>
                  <a:schemeClr val="tx2">
                    <a:lumMod val="75000"/>
                  </a:schemeClr>
                </a:solidFill>
              </a:defRPr>
            </a:lvl1pPr>
          </a:lstStyle>
          <a:p>
            <a:r>
              <a:rPr lang="en-US"/>
              <a:t>Click to edit Master title style</a:t>
            </a:r>
          </a:p>
        </p:txBody>
      </p:sp>
      <p:sp>
        <p:nvSpPr>
          <p:cNvPr id="6" name="Text Placeholder 2"/>
          <p:cNvSpPr>
            <a:spLocks noGrp="1"/>
          </p:cNvSpPr>
          <p:nvPr>
            <p:ph type="body" idx="1"/>
          </p:nvPr>
        </p:nvSpPr>
        <p:spPr>
          <a:xfrm>
            <a:off x="722313" y="3792538"/>
            <a:ext cx="77724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FE16FE05-51A1-41C7-A92E-97A082AD623A}" type="slidenum">
              <a:rPr lang="en-US" smtClean="0"/>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798DE22B-4263-4BFF-ACBC-61ECD6A6765C}"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Title 1"/>
          <p:cNvSpPr>
            <a:spLocks noGrp="1"/>
          </p:cNvSpPr>
          <p:nvPr>
            <p:ph type="title"/>
          </p:nvPr>
        </p:nvSpPr>
        <p:spPr>
          <a:xfrm>
            <a:off x="722313" y="2273300"/>
            <a:ext cx="7772400" cy="1362075"/>
          </a:xfrm>
        </p:spPr>
        <p:txBody>
          <a:bodyPr/>
          <a:lstStyle>
            <a:lvl1pPr algn="l">
              <a:defRPr sz="3600" b="1" cap="all">
                <a:solidFill>
                  <a:schemeClr val="tx2">
                    <a:lumMod val="75000"/>
                  </a:schemeClr>
                </a:solidFill>
              </a:defRPr>
            </a:lvl1pPr>
          </a:lstStyle>
          <a:p>
            <a:r>
              <a:rPr lang="en-US"/>
              <a:t>Click to edit Master title style</a:t>
            </a:r>
          </a:p>
        </p:txBody>
      </p:sp>
      <p:sp>
        <p:nvSpPr>
          <p:cNvPr id="6" name="Text Placeholder 2"/>
          <p:cNvSpPr>
            <a:spLocks noGrp="1"/>
          </p:cNvSpPr>
          <p:nvPr>
            <p:ph type="body" idx="1"/>
          </p:nvPr>
        </p:nvSpPr>
        <p:spPr>
          <a:xfrm>
            <a:off x="722313" y="3792538"/>
            <a:ext cx="77724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45EA75D3-6468-4286-AED6-BD54300FDEA6}" type="slidenum">
              <a:rPr lang="en-US" smtClean="0"/>
              <a:pPr>
                <a:defRPr/>
              </a:pPr>
              <a:t>‹#›</a:t>
            </a:fld>
            <a:endParaRPr lang="en-US" dirty="0"/>
          </a:p>
        </p:txBody>
      </p:sp>
    </p:spTree>
    <p:extLst>
      <p:ext uri="{BB962C8B-B14F-4D97-AF65-F5344CB8AC3E}">
        <p14:creationId xmlns:p14="http://schemas.microsoft.com/office/powerpoint/2010/main" val="15422618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69817FA2-4044-4466-91D3-C9D00F816C9C}" type="slidenum">
              <a:rPr lang="en-US" smtClean="0"/>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p:txBody>
      </p:sp>
      <p:sp>
        <p:nvSpPr>
          <p:cNvPr id="4" name="Rectangle 6"/>
          <p:cNvSpPr>
            <a:spLocks noGrp="1" noChangeArrowheads="1"/>
          </p:cNvSpPr>
          <p:nvPr>
            <p:ph type="sldNum" sz="quarter" idx="10"/>
          </p:nvPr>
        </p:nvSpPr>
        <p:spPr>
          <a:ln/>
        </p:spPr>
        <p:txBody>
          <a:bodyPr/>
          <a:lstStyle>
            <a:lvl1pPr>
              <a:defRPr/>
            </a:lvl1pPr>
          </a:lstStyle>
          <a:p>
            <a:pPr>
              <a:defRPr/>
            </a:pPr>
            <a:fld id="{B496A6CF-2FAA-4A49-8C6F-DBBE4957E9D6}" type="slidenum">
              <a:rPr lang="en-US" smtClean="0"/>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Title 1"/>
          <p:cNvSpPr>
            <a:spLocks noGrp="1"/>
          </p:cNvSpPr>
          <p:nvPr>
            <p:ph type="title"/>
          </p:nvPr>
        </p:nvSpPr>
        <p:spPr>
          <a:xfrm>
            <a:off x="722313" y="2273300"/>
            <a:ext cx="7772400" cy="1362075"/>
          </a:xfrm>
        </p:spPr>
        <p:txBody>
          <a:bodyPr/>
          <a:lstStyle>
            <a:lvl1pPr algn="l">
              <a:defRPr sz="3600" b="1" cap="all">
                <a:solidFill>
                  <a:schemeClr val="tx2">
                    <a:lumMod val="75000"/>
                  </a:schemeClr>
                </a:solidFill>
              </a:defRPr>
            </a:lvl1pPr>
          </a:lstStyle>
          <a:p>
            <a:r>
              <a:rPr lang="en-US" dirty="0"/>
              <a:t>Click to edit Master title style</a:t>
            </a:r>
          </a:p>
        </p:txBody>
      </p:sp>
      <p:sp>
        <p:nvSpPr>
          <p:cNvPr id="6" name="Text Placeholder 2"/>
          <p:cNvSpPr>
            <a:spLocks noGrp="1"/>
          </p:cNvSpPr>
          <p:nvPr>
            <p:ph type="body" idx="1"/>
          </p:nvPr>
        </p:nvSpPr>
        <p:spPr>
          <a:xfrm>
            <a:off x="722313" y="3792538"/>
            <a:ext cx="77724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35BA704C-10C8-41C6-8A10-A2CDBA500618}" type="slidenum">
              <a:rPr lang="en-US" smtClean="0"/>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8B451C3F-FCE9-4A4B-9CF4-80439A02AEF4}" type="slidenum">
              <a:rPr lang="en-US" smtClean="0"/>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B76BFD3-D2E8-43B9-B4DA-6B379D5C7713}"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1CCA14E6-9853-4DC9-8120-76486375C0BE}" type="slidenum">
              <a:rPr lang="en-US" smtClean="0"/>
              <a:pPr>
                <a:defRPr/>
              </a:pPr>
              <a:t>‹#›</a:t>
            </a:fld>
            <a:endParaRPr lang="en-US" dirty="0"/>
          </a:p>
        </p:txBody>
      </p:sp>
    </p:spTree>
    <p:extLst>
      <p:ext uri="{BB962C8B-B14F-4D97-AF65-F5344CB8AC3E}">
        <p14:creationId xmlns:p14="http://schemas.microsoft.com/office/powerpoint/2010/main" val="620747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9C5E8B20-FB4F-498F-A646-BAF4D86DC9D2}" type="slidenum">
              <a:rPr lang="en-US" smtClean="0"/>
              <a:pPr>
                <a:defRPr/>
              </a:pPr>
              <a:t>‹#›</a:t>
            </a:fld>
            <a:endParaRPr lang="en-US" dirty="0"/>
          </a:p>
        </p:txBody>
      </p:sp>
    </p:spTree>
    <p:extLst>
      <p:ext uri="{BB962C8B-B14F-4D97-AF65-F5344CB8AC3E}">
        <p14:creationId xmlns:p14="http://schemas.microsoft.com/office/powerpoint/2010/main" val="2890709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p:txBody>
      </p:sp>
      <p:sp>
        <p:nvSpPr>
          <p:cNvPr id="4" name="Rectangle 6"/>
          <p:cNvSpPr>
            <a:spLocks noGrp="1" noChangeArrowheads="1"/>
          </p:cNvSpPr>
          <p:nvPr>
            <p:ph type="sldNum" sz="quarter" idx="10"/>
          </p:nvPr>
        </p:nvSpPr>
        <p:spPr>
          <a:ln/>
        </p:spPr>
        <p:txBody>
          <a:bodyPr/>
          <a:lstStyle>
            <a:lvl1pPr>
              <a:defRPr/>
            </a:lvl1pPr>
          </a:lstStyle>
          <a:p>
            <a:pPr>
              <a:defRPr/>
            </a:pPr>
            <a:fld id="{85046C58-CB94-4042-8288-B900F3566336}"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Title 1"/>
          <p:cNvSpPr>
            <a:spLocks noGrp="1"/>
          </p:cNvSpPr>
          <p:nvPr>
            <p:ph type="title"/>
          </p:nvPr>
        </p:nvSpPr>
        <p:spPr>
          <a:xfrm>
            <a:off x="722313" y="2273300"/>
            <a:ext cx="7772400" cy="1362075"/>
          </a:xfrm>
        </p:spPr>
        <p:txBody>
          <a:bodyPr/>
          <a:lstStyle>
            <a:lvl1pPr algn="l">
              <a:defRPr sz="3600" b="1" cap="all">
                <a:solidFill>
                  <a:schemeClr val="tx2">
                    <a:lumMod val="75000"/>
                  </a:schemeClr>
                </a:solidFill>
              </a:defRPr>
            </a:lvl1pPr>
          </a:lstStyle>
          <a:p>
            <a:r>
              <a:rPr lang="en-US"/>
              <a:t>Click to edit Master title style</a:t>
            </a:r>
          </a:p>
        </p:txBody>
      </p:sp>
      <p:sp>
        <p:nvSpPr>
          <p:cNvPr id="6" name="Text Placeholder 2"/>
          <p:cNvSpPr>
            <a:spLocks noGrp="1"/>
          </p:cNvSpPr>
          <p:nvPr>
            <p:ph type="body" idx="1"/>
          </p:nvPr>
        </p:nvSpPr>
        <p:spPr>
          <a:xfrm>
            <a:off x="722313" y="3792538"/>
            <a:ext cx="77724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45EA75D3-6468-4286-AED6-BD54300FDEA6}"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1CCA14E6-9853-4DC9-8120-76486375C0BE}"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9C5E8B20-FB4F-498F-A646-BAF4D86DC9D2}"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p:txBody>
      </p:sp>
      <p:sp>
        <p:nvSpPr>
          <p:cNvPr id="4" name="Rectangle 6"/>
          <p:cNvSpPr>
            <a:spLocks noGrp="1" noChangeArrowheads="1"/>
          </p:cNvSpPr>
          <p:nvPr>
            <p:ph type="sldNum" sz="quarter" idx="10"/>
          </p:nvPr>
        </p:nvSpPr>
        <p:spPr>
          <a:ln/>
        </p:spPr>
        <p:txBody>
          <a:bodyPr/>
          <a:lstStyle>
            <a:lvl1pPr>
              <a:defRPr/>
            </a:lvl1pPr>
          </a:lstStyle>
          <a:p>
            <a:pPr>
              <a:defRPr/>
            </a:pPr>
            <a:fld id="{602304DC-BD07-407C-970E-19B247DFBB9A}"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4.xml"/><Relationship Id="rId4"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theme" Target="../theme/theme5.xml"/><Relationship Id="rId4"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theme" Target="../theme/theme6.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548639"/>
            <a:ext cx="8229600" cy="822960"/>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p>
            <a:pPr lvl="0"/>
            <a:r>
              <a:rPr lang="en-US" dirty="0"/>
              <a:t>CLICK TO EDIT MASTER TITLE STYLE</a:t>
            </a:r>
          </a:p>
        </p:txBody>
      </p:sp>
      <p:sp>
        <p:nvSpPr>
          <p:cNvPr id="6147" name="Rectangle 3"/>
          <p:cNvSpPr>
            <a:spLocks noGrp="1" noChangeArrowheads="1"/>
          </p:cNvSpPr>
          <p:nvPr>
            <p:ph type="body" idx="1"/>
          </p:nvPr>
        </p:nvSpPr>
        <p:spPr bwMode="auto">
          <a:xfrm>
            <a:off x="457200" y="1463040"/>
            <a:ext cx="8229600" cy="3975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30" name="Rectangle 6"/>
          <p:cNvSpPr>
            <a:spLocks noGrp="1" noChangeArrowheads="1"/>
          </p:cNvSpPr>
          <p:nvPr>
            <p:ph type="sldNum" sz="quarter" idx="4"/>
          </p:nvPr>
        </p:nvSpPr>
        <p:spPr bwMode="auto">
          <a:xfrm>
            <a:off x="8747125" y="6559550"/>
            <a:ext cx="396875" cy="2968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a:solidFill>
                  <a:schemeClr val="accent2">
                    <a:lumMod val="50000"/>
                  </a:schemeClr>
                </a:solidFill>
                <a:latin typeface="+mn-lt"/>
              </a:defRPr>
            </a:lvl1pPr>
          </a:lstStyle>
          <a:p>
            <a:pPr>
              <a:defRPr/>
            </a:pPr>
            <a:fld id="{01009030-7EAE-4164-8AE0-314A094C708F}" type="slidenum">
              <a:rPr lang="en-US" smtClean="0"/>
              <a:pPr>
                <a:defRPr/>
              </a:pPr>
              <a:t>‹#›</a:t>
            </a:fld>
            <a:endParaRPr lang="en-US" dirty="0"/>
          </a:p>
        </p:txBody>
      </p:sp>
      <p:sp>
        <p:nvSpPr>
          <p:cNvPr id="1039" name="Line 15"/>
          <p:cNvSpPr>
            <a:spLocks noChangeShapeType="1"/>
          </p:cNvSpPr>
          <p:nvPr/>
        </p:nvSpPr>
        <p:spPr bwMode="auto">
          <a:xfrm>
            <a:off x="455613" y="6400800"/>
            <a:ext cx="8229600" cy="0"/>
          </a:xfrm>
          <a:prstGeom prst="line">
            <a:avLst/>
          </a:prstGeom>
          <a:noFill/>
          <a:ln w="38100">
            <a:solidFill>
              <a:schemeClr val="accent1"/>
            </a:solidFill>
            <a:round/>
            <a:headEnd/>
            <a:tailEnd/>
          </a:ln>
          <a:effectLst/>
        </p:spPr>
        <p:txBody>
          <a:bodyPr/>
          <a:lstStyle/>
          <a:p>
            <a:pPr>
              <a:defRPr/>
            </a:pPr>
            <a:endParaRPr lang="en-US" dirty="0">
              <a:latin typeface="Source Sans Pro Light" panose="020B0403030403020204" pitchFamily="34" charset="0"/>
            </a:endParaRPr>
          </a:p>
        </p:txBody>
      </p:sp>
      <p:sp>
        <p:nvSpPr>
          <p:cNvPr id="9" name="Line 7"/>
          <p:cNvSpPr>
            <a:spLocks noChangeShapeType="1"/>
          </p:cNvSpPr>
          <p:nvPr/>
        </p:nvSpPr>
        <p:spPr bwMode="auto">
          <a:xfrm>
            <a:off x="455613" y="1371599"/>
            <a:ext cx="8229600" cy="0"/>
          </a:xfrm>
          <a:prstGeom prst="line">
            <a:avLst/>
          </a:prstGeom>
          <a:noFill/>
          <a:ln w="38100">
            <a:solidFill>
              <a:schemeClr val="accent1"/>
            </a:solidFill>
            <a:round/>
            <a:headEnd/>
            <a:tailEnd/>
          </a:ln>
        </p:spPr>
        <p:txBody>
          <a:bodyPr/>
          <a:lstStyle/>
          <a:p>
            <a:pPr>
              <a:defRPr/>
            </a:pPr>
            <a:endParaRPr lang="en-US" sz="1600" dirty="0">
              <a:latin typeface="Source Sans Pro Light" panose="020B0403030403020204" pitchFamily="34" charset="0"/>
            </a:endParaRPr>
          </a:p>
        </p:txBody>
      </p:sp>
      <p:sp>
        <p:nvSpPr>
          <p:cNvPr id="16" name="Rectangle 6"/>
          <p:cNvSpPr txBox="1">
            <a:spLocks noChangeArrowheads="1"/>
          </p:cNvSpPr>
          <p:nvPr/>
        </p:nvSpPr>
        <p:spPr bwMode="auto">
          <a:xfrm>
            <a:off x="455613" y="6559550"/>
            <a:ext cx="1516062" cy="296863"/>
          </a:xfrm>
          <a:prstGeom prst="rect">
            <a:avLst/>
          </a:prstGeom>
          <a:noFill/>
          <a:ln w="9525">
            <a:noFill/>
            <a:miter lim="800000"/>
            <a:headEnd/>
            <a:tailEnd/>
          </a:ln>
          <a:effectLst/>
        </p:spPr>
        <p:txBody>
          <a:bodyPr lIns="0" tIns="0" rIns="0" bIns="0"/>
          <a:lstStyle>
            <a:lvl1pPr>
              <a:defRPr/>
            </a:lvl1pPr>
          </a:lstStyle>
          <a:p>
            <a:pPr>
              <a:defRPr/>
            </a:pPr>
            <a:r>
              <a:rPr lang="en-US" sz="900" baseline="0" dirty="0">
                <a:solidFill>
                  <a:schemeClr val="accent2">
                    <a:lumMod val="50000"/>
                  </a:schemeClr>
                </a:solidFill>
                <a:latin typeface="+mn-lt"/>
              </a:rPr>
              <a:t>October 2020</a:t>
            </a:r>
            <a:endParaRPr lang="en-US" sz="900" dirty="0">
              <a:solidFill>
                <a:schemeClr val="accent2">
                  <a:lumMod val="50000"/>
                </a:schemeClr>
              </a:solidFill>
              <a:latin typeface="+mn-lt"/>
            </a:endParaRPr>
          </a:p>
        </p:txBody>
      </p:sp>
      <p:sp>
        <p:nvSpPr>
          <p:cNvPr id="25" name="Rectangle 6"/>
          <p:cNvSpPr txBox="1">
            <a:spLocks noChangeArrowheads="1"/>
          </p:cNvSpPr>
          <p:nvPr/>
        </p:nvSpPr>
        <p:spPr bwMode="auto">
          <a:xfrm>
            <a:off x="4743450" y="6559550"/>
            <a:ext cx="3941763" cy="296863"/>
          </a:xfrm>
          <a:prstGeom prst="rect">
            <a:avLst/>
          </a:prstGeom>
          <a:noFill/>
          <a:ln w="9525">
            <a:noFill/>
            <a:miter lim="800000"/>
            <a:headEnd/>
            <a:tailEnd/>
          </a:ln>
          <a:effectLst/>
        </p:spPr>
        <p:txBody>
          <a:bodyPr lIns="0" tIns="0" rIns="0" bIns="0"/>
          <a:lstStyle>
            <a:lvl1pPr>
              <a:defRPr/>
            </a:lvl1pPr>
          </a:lstStyle>
          <a:p>
            <a:pPr algn="r">
              <a:defRPr/>
            </a:pPr>
            <a:r>
              <a:rPr lang="en-US" sz="900" dirty="0">
                <a:solidFill>
                  <a:schemeClr val="tx2"/>
                </a:solidFill>
                <a:latin typeface="+mj-lt"/>
              </a:rPr>
              <a:t>MASSACHUSETTS MEDICAID POLICY INSTITUTE</a:t>
            </a:r>
          </a:p>
        </p:txBody>
      </p:sp>
    </p:spTree>
    <p:extLst>
      <p:ext uri="{BB962C8B-B14F-4D97-AF65-F5344CB8AC3E}">
        <p14:creationId xmlns:p14="http://schemas.microsoft.com/office/powerpoint/2010/main" val="3099832735"/>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Lst>
  <p:hf hdr="0" ftr="0" dt="0"/>
  <p:txStyles>
    <p:titleStyle>
      <a:lvl1pPr algn="l" rtl="0" eaLnBrk="0" fontAlgn="base" hangingPunct="0">
        <a:spcBef>
          <a:spcPct val="0"/>
        </a:spcBef>
        <a:spcAft>
          <a:spcPct val="0"/>
        </a:spcAft>
        <a:defRPr sz="2000" cap="all" baseline="0">
          <a:solidFill>
            <a:schemeClr val="tx1"/>
          </a:solidFill>
          <a:latin typeface="+mj-lt"/>
          <a:ea typeface="+mj-ea"/>
          <a:cs typeface="+mj-cs"/>
        </a:defRPr>
      </a:lvl1pPr>
      <a:lvl2pPr algn="l" rtl="0" eaLnBrk="0" fontAlgn="base" hangingPunct="0">
        <a:spcBef>
          <a:spcPct val="0"/>
        </a:spcBef>
        <a:spcAft>
          <a:spcPct val="0"/>
        </a:spcAft>
        <a:defRPr sz="2400">
          <a:solidFill>
            <a:schemeClr val="tx1"/>
          </a:solidFill>
          <a:latin typeface="Calibri" pitchFamily="34" charset="0"/>
          <a:cs typeface="Arial" charset="0"/>
        </a:defRPr>
      </a:lvl2pPr>
      <a:lvl3pPr algn="l" rtl="0" eaLnBrk="0" fontAlgn="base" hangingPunct="0">
        <a:spcBef>
          <a:spcPct val="0"/>
        </a:spcBef>
        <a:spcAft>
          <a:spcPct val="0"/>
        </a:spcAft>
        <a:defRPr sz="2400">
          <a:solidFill>
            <a:schemeClr val="tx1"/>
          </a:solidFill>
          <a:latin typeface="Calibri" pitchFamily="34" charset="0"/>
          <a:cs typeface="Arial" charset="0"/>
        </a:defRPr>
      </a:lvl3pPr>
      <a:lvl4pPr algn="l" rtl="0" eaLnBrk="0" fontAlgn="base" hangingPunct="0">
        <a:spcBef>
          <a:spcPct val="0"/>
        </a:spcBef>
        <a:spcAft>
          <a:spcPct val="0"/>
        </a:spcAft>
        <a:defRPr sz="2400">
          <a:solidFill>
            <a:schemeClr val="tx1"/>
          </a:solidFill>
          <a:latin typeface="Calibri" pitchFamily="34" charset="0"/>
          <a:cs typeface="Arial" charset="0"/>
        </a:defRPr>
      </a:lvl4pPr>
      <a:lvl5pPr algn="l" rtl="0" eaLnBrk="0" fontAlgn="base" hangingPunct="0">
        <a:spcBef>
          <a:spcPct val="0"/>
        </a:spcBef>
        <a:spcAft>
          <a:spcPct val="0"/>
        </a:spcAft>
        <a:defRPr sz="2400">
          <a:solidFill>
            <a:schemeClr val="tx1"/>
          </a:solidFill>
          <a:latin typeface="Calibri" pitchFamily="34" charset="0"/>
          <a:cs typeface="Arial" charset="0"/>
        </a:defRPr>
      </a:lvl5pPr>
      <a:lvl6pPr marL="457200" algn="l" rtl="0" fontAlgn="base">
        <a:spcBef>
          <a:spcPct val="0"/>
        </a:spcBef>
        <a:spcAft>
          <a:spcPct val="0"/>
        </a:spcAft>
        <a:defRPr sz="2400">
          <a:solidFill>
            <a:srgbClr val="000000"/>
          </a:solidFill>
          <a:latin typeface="Calibri" pitchFamily="34" charset="0"/>
          <a:cs typeface="Arial" charset="0"/>
        </a:defRPr>
      </a:lvl6pPr>
      <a:lvl7pPr marL="914400" algn="l" rtl="0" fontAlgn="base">
        <a:spcBef>
          <a:spcPct val="0"/>
        </a:spcBef>
        <a:spcAft>
          <a:spcPct val="0"/>
        </a:spcAft>
        <a:defRPr sz="2400">
          <a:solidFill>
            <a:srgbClr val="000000"/>
          </a:solidFill>
          <a:latin typeface="Calibri" pitchFamily="34" charset="0"/>
          <a:cs typeface="Arial" charset="0"/>
        </a:defRPr>
      </a:lvl7pPr>
      <a:lvl8pPr marL="1371600" algn="l" rtl="0" fontAlgn="base">
        <a:spcBef>
          <a:spcPct val="0"/>
        </a:spcBef>
        <a:spcAft>
          <a:spcPct val="0"/>
        </a:spcAft>
        <a:defRPr sz="2400">
          <a:solidFill>
            <a:srgbClr val="000000"/>
          </a:solidFill>
          <a:latin typeface="Calibri" pitchFamily="34" charset="0"/>
          <a:cs typeface="Arial" charset="0"/>
        </a:defRPr>
      </a:lvl8pPr>
      <a:lvl9pPr marL="1828800" algn="l" rtl="0" fontAlgn="base">
        <a:spcBef>
          <a:spcPct val="0"/>
        </a:spcBef>
        <a:spcAft>
          <a:spcPct val="0"/>
        </a:spcAft>
        <a:defRPr sz="2400">
          <a:solidFill>
            <a:srgbClr val="000000"/>
          </a:solidFill>
          <a:latin typeface="Calibri" pitchFamily="34" charset="0"/>
          <a:cs typeface="Arial" charset="0"/>
        </a:defRPr>
      </a:lvl9pPr>
    </p:titleStyle>
    <p:bodyStyle>
      <a:lvl1pPr marL="171450" indent="-171450" algn="l" rtl="0" eaLnBrk="0" fontAlgn="base" hangingPunct="0">
        <a:spcBef>
          <a:spcPts val="600"/>
        </a:spcBef>
        <a:spcAft>
          <a:spcPct val="0"/>
        </a:spcAft>
        <a:buClr>
          <a:schemeClr val="tx2"/>
        </a:buClr>
        <a:buFont typeface="Wingdings" pitchFamily="2" charset="2"/>
        <a:buChar char="§"/>
        <a:defRPr sz="1600">
          <a:solidFill>
            <a:schemeClr val="tx1"/>
          </a:solidFill>
          <a:latin typeface="+mn-lt"/>
          <a:ea typeface="+mn-ea"/>
          <a:cs typeface="+mn-cs"/>
        </a:defRPr>
      </a:lvl1pPr>
      <a:lvl2pPr marL="398463" indent="-171450" algn="l" rtl="0" eaLnBrk="0" fontAlgn="base" hangingPunct="0">
        <a:spcBef>
          <a:spcPct val="20000"/>
        </a:spcBef>
        <a:spcAft>
          <a:spcPct val="0"/>
        </a:spcAft>
        <a:buClr>
          <a:schemeClr val="tx2"/>
        </a:buClr>
        <a:buChar char="–"/>
        <a:defRPr sz="1400">
          <a:solidFill>
            <a:schemeClr val="tx1"/>
          </a:solidFill>
          <a:latin typeface="+mn-lt"/>
          <a:cs typeface="+mn-cs"/>
        </a:defRPr>
      </a:lvl2pPr>
      <a:lvl3pPr marL="569913" indent="-107950" algn="l" rtl="0" eaLnBrk="0" fontAlgn="base" hangingPunct="0">
        <a:spcBef>
          <a:spcPct val="20000"/>
        </a:spcBef>
        <a:spcAft>
          <a:spcPct val="0"/>
        </a:spcAft>
        <a:buClr>
          <a:schemeClr val="tx2"/>
        </a:buClr>
        <a:buChar char="•"/>
        <a:defRPr sz="120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1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11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548639"/>
            <a:ext cx="8229600" cy="822960"/>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p>
            <a:pPr lvl="0"/>
            <a:r>
              <a:rPr lang="en-US" dirty="0"/>
              <a:t>CLICK TO EDIT MASTER TITLE STYLE</a:t>
            </a:r>
          </a:p>
        </p:txBody>
      </p:sp>
      <p:sp>
        <p:nvSpPr>
          <p:cNvPr id="6147" name="Rectangle 3"/>
          <p:cNvSpPr>
            <a:spLocks noGrp="1" noChangeArrowheads="1"/>
          </p:cNvSpPr>
          <p:nvPr>
            <p:ph type="body" idx="1"/>
          </p:nvPr>
        </p:nvSpPr>
        <p:spPr bwMode="auto">
          <a:xfrm>
            <a:off x="457200" y="1463040"/>
            <a:ext cx="8229600" cy="3975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30" name="Rectangle 6"/>
          <p:cNvSpPr>
            <a:spLocks noGrp="1" noChangeArrowheads="1"/>
          </p:cNvSpPr>
          <p:nvPr>
            <p:ph type="sldNum" sz="quarter" idx="4"/>
          </p:nvPr>
        </p:nvSpPr>
        <p:spPr bwMode="auto">
          <a:xfrm>
            <a:off x="8747125" y="6559550"/>
            <a:ext cx="396875" cy="2968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a:solidFill>
                  <a:schemeClr val="accent2">
                    <a:lumMod val="50000"/>
                  </a:schemeClr>
                </a:solidFill>
                <a:latin typeface="+mn-lt"/>
              </a:defRPr>
            </a:lvl1pPr>
          </a:lstStyle>
          <a:p>
            <a:pPr>
              <a:defRPr/>
            </a:pPr>
            <a:fld id="{01009030-7EAE-4164-8AE0-314A094C708F}" type="slidenum">
              <a:rPr lang="en-US" smtClean="0"/>
              <a:pPr>
                <a:defRPr/>
              </a:pPr>
              <a:t>‹#›</a:t>
            </a:fld>
            <a:endParaRPr lang="en-US" dirty="0"/>
          </a:p>
        </p:txBody>
      </p:sp>
      <p:sp>
        <p:nvSpPr>
          <p:cNvPr id="1039" name="Line 15"/>
          <p:cNvSpPr>
            <a:spLocks noChangeShapeType="1"/>
          </p:cNvSpPr>
          <p:nvPr/>
        </p:nvSpPr>
        <p:spPr bwMode="auto">
          <a:xfrm>
            <a:off x="455613" y="6400800"/>
            <a:ext cx="8229600" cy="0"/>
          </a:xfrm>
          <a:prstGeom prst="line">
            <a:avLst/>
          </a:prstGeom>
          <a:noFill/>
          <a:ln w="38100">
            <a:solidFill>
              <a:schemeClr val="accent1"/>
            </a:solidFill>
            <a:round/>
            <a:headEnd/>
            <a:tailEnd/>
          </a:ln>
          <a:effectLst/>
        </p:spPr>
        <p:txBody>
          <a:bodyPr/>
          <a:lstStyle/>
          <a:p>
            <a:pPr>
              <a:defRPr/>
            </a:pPr>
            <a:endParaRPr lang="en-US" dirty="0">
              <a:latin typeface="Source Sans Pro Light" panose="020B0403030403020204" pitchFamily="34" charset="0"/>
            </a:endParaRPr>
          </a:p>
        </p:txBody>
      </p:sp>
      <p:sp>
        <p:nvSpPr>
          <p:cNvPr id="9" name="Line 7"/>
          <p:cNvSpPr>
            <a:spLocks noChangeShapeType="1"/>
          </p:cNvSpPr>
          <p:nvPr/>
        </p:nvSpPr>
        <p:spPr bwMode="auto">
          <a:xfrm>
            <a:off x="455613" y="1371599"/>
            <a:ext cx="8229600" cy="0"/>
          </a:xfrm>
          <a:prstGeom prst="line">
            <a:avLst/>
          </a:prstGeom>
          <a:noFill/>
          <a:ln w="38100">
            <a:solidFill>
              <a:schemeClr val="accent1"/>
            </a:solidFill>
            <a:round/>
            <a:headEnd/>
            <a:tailEnd/>
          </a:ln>
        </p:spPr>
        <p:txBody>
          <a:bodyPr/>
          <a:lstStyle/>
          <a:p>
            <a:pPr>
              <a:defRPr/>
            </a:pPr>
            <a:endParaRPr lang="en-US" sz="1600" dirty="0">
              <a:latin typeface="Source Sans Pro Light" panose="020B0403030403020204" pitchFamily="34" charset="0"/>
            </a:endParaRPr>
          </a:p>
        </p:txBody>
      </p:sp>
      <p:sp>
        <p:nvSpPr>
          <p:cNvPr id="8" name="Rectangle 5"/>
          <p:cNvSpPr>
            <a:spLocks noChangeArrowheads="1"/>
          </p:cNvSpPr>
          <p:nvPr/>
        </p:nvSpPr>
        <p:spPr bwMode="auto">
          <a:xfrm>
            <a:off x="455613" y="0"/>
            <a:ext cx="1646237" cy="274320"/>
          </a:xfrm>
          <a:prstGeom prst="rect">
            <a:avLst/>
          </a:prstGeom>
          <a:solidFill>
            <a:schemeClr val="tx2"/>
          </a:solidFill>
          <a:ln w="9525">
            <a:noFill/>
            <a:miter lim="800000"/>
            <a:headEnd/>
            <a:tailEnd/>
          </a:ln>
        </p:spPr>
        <p:txBody>
          <a:bodyPr lIns="45720" tIns="0" rIns="45720" anchor="b"/>
          <a:lstStyle/>
          <a:p>
            <a:pPr algn="ctr">
              <a:defRPr/>
            </a:pPr>
            <a:r>
              <a:rPr lang="en-US" sz="900" b="0" dirty="0">
                <a:solidFill>
                  <a:schemeClr val="bg1"/>
                </a:solidFill>
                <a:latin typeface="+mj-lt"/>
              </a:rPr>
              <a:t>INTRODUCTION</a:t>
            </a:r>
          </a:p>
        </p:txBody>
      </p:sp>
      <p:sp>
        <p:nvSpPr>
          <p:cNvPr id="10" name="Rectangle 3"/>
          <p:cNvSpPr>
            <a:spLocks noChangeArrowheads="1"/>
          </p:cNvSpPr>
          <p:nvPr/>
        </p:nvSpPr>
        <p:spPr bwMode="auto">
          <a:xfrm>
            <a:off x="2101850" y="0"/>
            <a:ext cx="1646238" cy="274320"/>
          </a:xfrm>
          <a:prstGeom prst="rect">
            <a:avLst/>
          </a:prstGeom>
          <a:solidFill>
            <a:schemeClr val="accent1"/>
          </a:solidFill>
          <a:ln w="9525">
            <a:noFill/>
            <a:miter lim="800000"/>
            <a:headEnd/>
            <a:tailEnd/>
          </a:ln>
        </p:spPr>
        <p:txBody>
          <a:bodyPr lIns="45720" tIns="0" rIns="45720" anchor="b"/>
          <a:lstStyle/>
          <a:p>
            <a:pPr algn="ctr">
              <a:defRPr/>
            </a:pPr>
            <a:r>
              <a:rPr lang="en-US" sz="900" b="0" cap="small" dirty="0">
                <a:solidFill>
                  <a:schemeClr val="bg1"/>
                </a:solidFill>
                <a:latin typeface="+mj-lt"/>
              </a:rPr>
              <a:t>ELIGIBILITY AND ENROLLMENT</a:t>
            </a:r>
            <a:endParaRPr lang="en-US" sz="900" b="0" dirty="0">
              <a:solidFill>
                <a:schemeClr val="bg1"/>
              </a:solidFill>
              <a:latin typeface="+mj-lt"/>
            </a:endParaRPr>
          </a:p>
        </p:txBody>
      </p:sp>
      <p:sp>
        <p:nvSpPr>
          <p:cNvPr id="11" name="Rectangle 3"/>
          <p:cNvSpPr>
            <a:spLocks noChangeArrowheads="1"/>
          </p:cNvSpPr>
          <p:nvPr/>
        </p:nvSpPr>
        <p:spPr bwMode="auto">
          <a:xfrm>
            <a:off x="3748088" y="0"/>
            <a:ext cx="1646237" cy="274320"/>
          </a:xfrm>
          <a:prstGeom prst="rect">
            <a:avLst/>
          </a:prstGeom>
          <a:solidFill>
            <a:schemeClr val="accent1"/>
          </a:solidFill>
          <a:ln w="9525">
            <a:noFill/>
            <a:miter lim="800000"/>
            <a:headEnd/>
            <a:tailEnd/>
          </a:ln>
        </p:spPr>
        <p:txBody>
          <a:bodyPr lIns="45720" tIns="0" rIns="45720" anchor="b"/>
          <a:lstStyle/>
          <a:p>
            <a:pPr algn="ctr">
              <a:defRPr/>
            </a:pPr>
            <a:r>
              <a:rPr lang="en-US" sz="900" b="0" cap="small" dirty="0">
                <a:solidFill>
                  <a:schemeClr val="bg1"/>
                </a:solidFill>
                <a:latin typeface="+mj-lt"/>
              </a:rPr>
              <a:t>SPENDING AND COST DRIVERS</a:t>
            </a:r>
            <a:endParaRPr lang="en-US" sz="900" b="0" dirty="0">
              <a:solidFill>
                <a:schemeClr val="bg1"/>
              </a:solidFill>
              <a:latin typeface="+mj-lt"/>
            </a:endParaRPr>
          </a:p>
        </p:txBody>
      </p:sp>
      <p:sp>
        <p:nvSpPr>
          <p:cNvPr id="12" name="Rectangle 3"/>
          <p:cNvSpPr>
            <a:spLocks noChangeArrowheads="1"/>
          </p:cNvSpPr>
          <p:nvPr/>
        </p:nvSpPr>
        <p:spPr bwMode="auto">
          <a:xfrm>
            <a:off x="5394325" y="0"/>
            <a:ext cx="1646238" cy="274320"/>
          </a:xfrm>
          <a:prstGeom prst="rect">
            <a:avLst/>
          </a:prstGeom>
          <a:solidFill>
            <a:schemeClr val="accent1"/>
          </a:solidFill>
          <a:ln w="9525">
            <a:noFill/>
            <a:miter lim="800000"/>
            <a:headEnd/>
            <a:tailEnd/>
          </a:ln>
        </p:spPr>
        <p:txBody>
          <a:bodyPr lIns="0" tIns="0" rIns="0" anchor="b"/>
          <a:lstStyle/>
          <a:p>
            <a:pPr algn="ctr">
              <a:defRPr/>
            </a:pPr>
            <a:r>
              <a:rPr lang="en-US" sz="900" b="0" dirty="0">
                <a:solidFill>
                  <a:schemeClr val="bg1"/>
                </a:solidFill>
                <a:latin typeface="+mj-lt"/>
              </a:rPr>
              <a:t>REFORMS</a:t>
            </a:r>
          </a:p>
        </p:txBody>
      </p:sp>
      <p:sp>
        <p:nvSpPr>
          <p:cNvPr id="16" name="Rectangle 6"/>
          <p:cNvSpPr txBox="1">
            <a:spLocks noChangeArrowheads="1"/>
          </p:cNvSpPr>
          <p:nvPr/>
        </p:nvSpPr>
        <p:spPr bwMode="auto">
          <a:xfrm>
            <a:off x="455613" y="6559550"/>
            <a:ext cx="1516062" cy="296863"/>
          </a:xfrm>
          <a:prstGeom prst="rect">
            <a:avLst/>
          </a:prstGeom>
          <a:noFill/>
          <a:ln w="9525">
            <a:noFill/>
            <a:miter lim="800000"/>
            <a:headEnd/>
            <a:tailEnd/>
          </a:ln>
          <a:effectLst/>
        </p:spPr>
        <p:txBody>
          <a:bodyPr lIns="0" tIns="0" rIns="0" bIns="0"/>
          <a:lstStyle>
            <a:lvl1pPr>
              <a:defRPr/>
            </a:lvl1pPr>
          </a:lstStyle>
          <a:p>
            <a:pPr>
              <a:defRPr/>
            </a:pPr>
            <a:r>
              <a:rPr lang="en-US" sz="900" baseline="0" dirty="0">
                <a:solidFill>
                  <a:schemeClr val="accent2">
                    <a:lumMod val="50000"/>
                  </a:schemeClr>
                </a:solidFill>
                <a:latin typeface="+mn-lt"/>
              </a:rPr>
              <a:t>October 2020</a:t>
            </a:r>
            <a:endParaRPr lang="en-US" sz="900" dirty="0">
              <a:solidFill>
                <a:schemeClr val="accent2">
                  <a:lumMod val="50000"/>
                </a:schemeClr>
              </a:solidFill>
              <a:latin typeface="+mn-lt"/>
            </a:endParaRPr>
          </a:p>
        </p:txBody>
      </p:sp>
      <p:sp>
        <p:nvSpPr>
          <p:cNvPr id="25" name="Rectangle 6"/>
          <p:cNvSpPr txBox="1">
            <a:spLocks noChangeArrowheads="1"/>
          </p:cNvSpPr>
          <p:nvPr/>
        </p:nvSpPr>
        <p:spPr bwMode="auto">
          <a:xfrm>
            <a:off x="4743450" y="6559550"/>
            <a:ext cx="3941763" cy="296863"/>
          </a:xfrm>
          <a:prstGeom prst="rect">
            <a:avLst/>
          </a:prstGeom>
          <a:noFill/>
          <a:ln w="9525">
            <a:noFill/>
            <a:miter lim="800000"/>
            <a:headEnd/>
            <a:tailEnd/>
          </a:ln>
          <a:effectLst/>
        </p:spPr>
        <p:txBody>
          <a:bodyPr lIns="0" tIns="0" rIns="0" bIns="0"/>
          <a:lstStyle>
            <a:lvl1pPr>
              <a:defRPr/>
            </a:lvl1pPr>
          </a:lstStyle>
          <a:p>
            <a:pPr algn="r">
              <a:defRPr/>
            </a:pPr>
            <a:r>
              <a:rPr lang="en-US" sz="900" dirty="0">
                <a:solidFill>
                  <a:schemeClr val="tx2"/>
                </a:solidFill>
                <a:latin typeface="+mj-lt"/>
              </a:rPr>
              <a:t>MASSACHUSETTS MEDICAID POLICY INSTITUTE</a:t>
            </a:r>
          </a:p>
        </p:txBody>
      </p:sp>
      <p:cxnSp>
        <p:nvCxnSpPr>
          <p:cNvPr id="18" name="Straight Connector 17"/>
          <p:cNvCxnSpPr/>
          <p:nvPr/>
        </p:nvCxnSpPr>
        <p:spPr>
          <a:xfrm rot="5400000">
            <a:off x="1964689" y="137161"/>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3610927" y="137161"/>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5257164" y="137161"/>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ectangle 3"/>
          <p:cNvSpPr>
            <a:spLocks noChangeArrowheads="1"/>
          </p:cNvSpPr>
          <p:nvPr/>
        </p:nvSpPr>
        <p:spPr bwMode="auto">
          <a:xfrm>
            <a:off x="7040563" y="0"/>
            <a:ext cx="1646237" cy="274320"/>
          </a:xfrm>
          <a:prstGeom prst="rect">
            <a:avLst/>
          </a:prstGeom>
          <a:solidFill>
            <a:schemeClr val="accent1"/>
          </a:solidFill>
          <a:ln w="9525">
            <a:noFill/>
            <a:miter lim="800000"/>
            <a:headEnd/>
            <a:tailEnd/>
          </a:ln>
        </p:spPr>
        <p:txBody>
          <a:bodyPr lIns="0" tIns="0" rIns="0" anchor="b"/>
          <a:lstStyle/>
          <a:p>
            <a:pPr algn="ctr">
              <a:defRPr/>
            </a:pPr>
            <a:r>
              <a:rPr lang="en-US" sz="900" b="0" dirty="0">
                <a:solidFill>
                  <a:schemeClr val="bg1"/>
                </a:solidFill>
                <a:latin typeface="+mj-lt"/>
              </a:rPr>
              <a:t>CONCLUSION</a:t>
            </a:r>
          </a:p>
        </p:txBody>
      </p:sp>
      <p:cxnSp>
        <p:nvCxnSpPr>
          <p:cNvPr id="21" name="Straight Connector 20"/>
          <p:cNvCxnSpPr/>
          <p:nvPr/>
        </p:nvCxnSpPr>
        <p:spPr>
          <a:xfrm rot="5400000">
            <a:off x="6903402" y="137161"/>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62" r:id="rId1"/>
    <p:sldLayoutId id="2147483861" r:id="rId2"/>
    <p:sldLayoutId id="2147483860" r:id="rId3"/>
    <p:sldLayoutId id="2147483859" r:id="rId4"/>
  </p:sldLayoutIdLst>
  <p:hf hdr="0" ftr="0" dt="0"/>
  <p:txStyles>
    <p:titleStyle>
      <a:lvl1pPr algn="l" rtl="0" eaLnBrk="0" fontAlgn="base" hangingPunct="0">
        <a:spcBef>
          <a:spcPct val="0"/>
        </a:spcBef>
        <a:spcAft>
          <a:spcPct val="0"/>
        </a:spcAft>
        <a:defRPr sz="2000" cap="all" baseline="0">
          <a:solidFill>
            <a:schemeClr val="tx1"/>
          </a:solidFill>
          <a:latin typeface="+mj-lt"/>
          <a:ea typeface="+mj-ea"/>
          <a:cs typeface="+mj-cs"/>
        </a:defRPr>
      </a:lvl1pPr>
      <a:lvl2pPr algn="l" rtl="0" eaLnBrk="0" fontAlgn="base" hangingPunct="0">
        <a:spcBef>
          <a:spcPct val="0"/>
        </a:spcBef>
        <a:spcAft>
          <a:spcPct val="0"/>
        </a:spcAft>
        <a:defRPr sz="2400">
          <a:solidFill>
            <a:schemeClr val="tx1"/>
          </a:solidFill>
          <a:latin typeface="Calibri" pitchFamily="34" charset="0"/>
          <a:cs typeface="Arial" charset="0"/>
        </a:defRPr>
      </a:lvl2pPr>
      <a:lvl3pPr algn="l" rtl="0" eaLnBrk="0" fontAlgn="base" hangingPunct="0">
        <a:spcBef>
          <a:spcPct val="0"/>
        </a:spcBef>
        <a:spcAft>
          <a:spcPct val="0"/>
        </a:spcAft>
        <a:defRPr sz="2400">
          <a:solidFill>
            <a:schemeClr val="tx1"/>
          </a:solidFill>
          <a:latin typeface="Calibri" pitchFamily="34" charset="0"/>
          <a:cs typeface="Arial" charset="0"/>
        </a:defRPr>
      </a:lvl3pPr>
      <a:lvl4pPr algn="l" rtl="0" eaLnBrk="0" fontAlgn="base" hangingPunct="0">
        <a:spcBef>
          <a:spcPct val="0"/>
        </a:spcBef>
        <a:spcAft>
          <a:spcPct val="0"/>
        </a:spcAft>
        <a:defRPr sz="2400">
          <a:solidFill>
            <a:schemeClr val="tx1"/>
          </a:solidFill>
          <a:latin typeface="Calibri" pitchFamily="34" charset="0"/>
          <a:cs typeface="Arial" charset="0"/>
        </a:defRPr>
      </a:lvl4pPr>
      <a:lvl5pPr algn="l" rtl="0" eaLnBrk="0" fontAlgn="base" hangingPunct="0">
        <a:spcBef>
          <a:spcPct val="0"/>
        </a:spcBef>
        <a:spcAft>
          <a:spcPct val="0"/>
        </a:spcAft>
        <a:defRPr sz="2400">
          <a:solidFill>
            <a:schemeClr val="tx1"/>
          </a:solidFill>
          <a:latin typeface="Calibri" pitchFamily="34" charset="0"/>
          <a:cs typeface="Arial" charset="0"/>
        </a:defRPr>
      </a:lvl5pPr>
      <a:lvl6pPr marL="457200" algn="l" rtl="0" fontAlgn="base">
        <a:spcBef>
          <a:spcPct val="0"/>
        </a:spcBef>
        <a:spcAft>
          <a:spcPct val="0"/>
        </a:spcAft>
        <a:defRPr sz="2400">
          <a:solidFill>
            <a:srgbClr val="000000"/>
          </a:solidFill>
          <a:latin typeface="Calibri" pitchFamily="34" charset="0"/>
          <a:cs typeface="Arial" charset="0"/>
        </a:defRPr>
      </a:lvl6pPr>
      <a:lvl7pPr marL="914400" algn="l" rtl="0" fontAlgn="base">
        <a:spcBef>
          <a:spcPct val="0"/>
        </a:spcBef>
        <a:spcAft>
          <a:spcPct val="0"/>
        </a:spcAft>
        <a:defRPr sz="2400">
          <a:solidFill>
            <a:srgbClr val="000000"/>
          </a:solidFill>
          <a:latin typeface="Calibri" pitchFamily="34" charset="0"/>
          <a:cs typeface="Arial" charset="0"/>
        </a:defRPr>
      </a:lvl7pPr>
      <a:lvl8pPr marL="1371600" algn="l" rtl="0" fontAlgn="base">
        <a:spcBef>
          <a:spcPct val="0"/>
        </a:spcBef>
        <a:spcAft>
          <a:spcPct val="0"/>
        </a:spcAft>
        <a:defRPr sz="2400">
          <a:solidFill>
            <a:srgbClr val="000000"/>
          </a:solidFill>
          <a:latin typeface="Calibri" pitchFamily="34" charset="0"/>
          <a:cs typeface="Arial" charset="0"/>
        </a:defRPr>
      </a:lvl8pPr>
      <a:lvl9pPr marL="1828800" algn="l" rtl="0" fontAlgn="base">
        <a:spcBef>
          <a:spcPct val="0"/>
        </a:spcBef>
        <a:spcAft>
          <a:spcPct val="0"/>
        </a:spcAft>
        <a:defRPr sz="2400">
          <a:solidFill>
            <a:srgbClr val="000000"/>
          </a:solidFill>
          <a:latin typeface="Calibri" pitchFamily="34" charset="0"/>
          <a:cs typeface="Arial" charset="0"/>
        </a:defRPr>
      </a:lvl9pPr>
    </p:titleStyle>
    <p:bodyStyle>
      <a:lvl1pPr marL="171450" indent="-171450" algn="l" rtl="0" eaLnBrk="0" fontAlgn="base" hangingPunct="0">
        <a:spcBef>
          <a:spcPts val="600"/>
        </a:spcBef>
        <a:spcAft>
          <a:spcPct val="0"/>
        </a:spcAft>
        <a:buClr>
          <a:schemeClr val="tx2"/>
        </a:buClr>
        <a:buFont typeface="Wingdings" pitchFamily="2" charset="2"/>
        <a:buChar char="§"/>
        <a:defRPr sz="1600">
          <a:solidFill>
            <a:schemeClr val="tx1"/>
          </a:solidFill>
          <a:latin typeface="+mn-lt"/>
          <a:ea typeface="+mn-ea"/>
          <a:cs typeface="+mn-cs"/>
        </a:defRPr>
      </a:lvl1pPr>
      <a:lvl2pPr marL="398463" indent="-171450" algn="l" rtl="0" eaLnBrk="0" fontAlgn="base" hangingPunct="0">
        <a:spcBef>
          <a:spcPct val="20000"/>
        </a:spcBef>
        <a:spcAft>
          <a:spcPct val="0"/>
        </a:spcAft>
        <a:buClr>
          <a:schemeClr val="tx2"/>
        </a:buClr>
        <a:buChar char="–"/>
        <a:defRPr sz="1400">
          <a:solidFill>
            <a:schemeClr val="tx1"/>
          </a:solidFill>
          <a:latin typeface="+mn-lt"/>
          <a:cs typeface="+mn-cs"/>
        </a:defRPr>
      </a:lvl2pPr>
      <a:lvl3pPr marL="569913" indent="-107950" algn="l" rtl="0" eaLnBrk="0" fontAlgn="base" hangingPunct="0">
        <a:spcBef>
          <a:spcPct val="20000"/>
        </a:spcBef>
        <a:spcAft>
          <a:spcPct val="0"/>
        </a:spcAft>
        <a:buClr>
          <a:schemeClr val="tx2"/>
        </a:buClr>
        <a:buChar char="•"/>
        <a:defRPr sz="120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1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11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548640"/>
            <a:ext cx="8229600" cy="822960"/>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p>
            <a:pPr lvl="0"/>
            <a:r>
              <a:rPr lang="en-US"/>
              <a:t>CLICK TO EDIT MASTER TITLE STYLE</a:t>
            </a:r>
          </a:p>
        </p:txBody>
      </p:sp>
      <p:sp>
        <p:nvSpPr>
          <p:cNvPr id="11267" name="Rectangle 3"/>
          <p:cNvSpPr>
            <a:spLocks noGrp="1" noChangeArrowheads="1"/>
          </p:cNvSpPr>
          <p:nvPr>
            <p:ph type="body" idx="1"/>
          </p:nvPr>
        </p:nvSpPr>
        <p:spPr bwMode="auto">
          <a:xfrm>
            <a:off x="457200" y="1463040"/>
            <a:ext cx="8229600" cy="3975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30" name="Rectangle 6"/>
          <p:cNvSpPr>
            <a:spLocks noGrp="1" noChangeArrowheads="1"/>
          </p:cNvSpPr>
          <p:nvPr>
            <p:ph type="sldNum" sz="quarter" idx="4"/>
          </p:nvPr>
        </p:nvSpPr>
        <p:spPr bwMode="auto">
          <a:xfrm>
            <a:off x="8747125" y="6559550"/>
            <a:ext cx="396875" cy="2968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a:solidFill>
                  <a:schemeClr val="accent2">
                    <a:lumMod val="50000"/>
                  </a:schemeClr>
                </a:solidFill>
                <a:latin typeface="+mn-lt"/>
              </a:defRPr>
            </a:lvl1pPr>
          </a:lstStyle>
          <a:p>
            <a:pPr>
              <a:defRPr/>
            </a:pPr>
            <a:fld id="{3D8D7314-63DE-481F-A7F0-E9E171766BDA}" type="slidenum">
              <a:rPr lang="en-US" smtClean="0"/>
              <a:pPr>
                <a:defRPr/>
              </a:pPr>
              <a:t>‹#›</a:t>
            </a:fld>
            <a:endParaRPr lang="en-US" dirty="0"/>
          </a:p>
        </p:txBody>
      </p:sp>
      <p:sp>
        <p:nvSpPr>
          <p:cNvPr id="1039" name="Line 15"/>
          <p:cNvSpPr>
            <a:spLocks noChangeShapeType="1"/>
          </p:cNvSpPr>
          <p:nvPr/>
        </p:nvSpPr>
        <p:spPr bwMode="auto">
          <a:xfrm>
            <a:off x="455613" y="6400800"/>
            <a:ext cx="8229600" cy="0"/>
          </a:xfrm>
          <a:prstGeom prst="line">
            <a:avLst/>
          </a:prstGeom>
          <a:noFill/>
          <a:ln w="38100">
            <a:solidFill>
              <a:schemeClr val="accent1"/>
            </a:solidFill>
            <a:round/>
            <a:headEnd/>
            <a:tailEnd/>
          </a:ln>
          <a:effectLst/>
        </p:spPr>
        <p:txBody>
          <a:bodyPr/>
          <a:lstStyle/>
          <a:p>
            <a:pPr>
              <a:defRPr/>
            </a:pPr>
            <a:endParaRPr lang="en-US" dirty="0">
              <a:latin typeface="Source Sans Pro Light" panose="020B0403030403020204" pitchFamily="34" charset="0"/>
            </a:endParaRPr>
          </a:p>
        </p:txBody>
      </p:sp>
      <p:sp>
        <p:nvSpPr>
          <p:cNvPr id="16" name="Rectangle 6"/>
          <p:cNvSpPr txBox="1">
            <a:spLocks noChangeArrowheads="1"/>
          </p:cNvSpPr>
          <p:nvPr/>
        </p:nvSpPr>
        <p:spPr bwMode="auto">
          <a:xfrm>
            <a:off x="455613" y="6559550"/>
            <a:ext cx="1646236" cy="296863"/>
          </a:xfrm>
          <a:prstGeom prst="rect">
            <a:avLst/>
          </a:prstGeom>
          <a:noFill/>
          <a:ln w="9525">
            <a:noFill/>
            <a:miter lim="800000"/>
            <a:headEnd/>
            <a:tailEnd/>
          </a:ln>
          <a:effectLst/>
        </p:spPr>
        <p:txBody>
          <a:bodyPr lIns="0" tIns="0" rIns="0" bIns="0"/>
          <a:lstStyle>
            <a:lvl1pPr>
              <a:defRPr/>
            </a:lvl1pPr>
          </a:lstStyle>
          <a:p>
            <a:pPr>
              <a:defRPr/>
            </a:pPr>
            <a:r>
              <a:rPr lang="en-US" sz="900" baseline="0" dirty="0">
                <a:solidFill>
                  <a:schemeClr val="accent2">
                    <a:lumMod val="50000"/>
                  </a:schemeClr>
                </a:solidFill>
                <a:latin typeface="+mn-lt"/>
              </a:rPr>
              <a:t>October 2020</a:t>
            </a:r>
            <a:endParaRPr lang="en-US" sz="900" dirty="0">
              <a:solidFill>
                <a:schemeClr val="accent2">
                  <a:lumMod val="50000"/>
                </a:schemeClr>
              </a:solidFill>
              <a:latin typeface="+mn-lt"/>
            </a:endParaRPr>
          </a:p>
        </p:txBody>
      </p:sp>
      <p:sp>
        <p:nvSpPr>
          <p:cNvPr id="25" name="Rectangle 6"/>
          <p:cNvSpPr txBox="1">
            <a:spLocks noChangeArrowheads="1"/>
          </p:cNvSpPr>
          <p:nvPr/>
        </p:nvSpPr>
        <p:spPr bwMode="auto">
          <a:xfrm>
            <a:off x="4743450" y="6559550"/>
            <a:ext cx="3941763" cy="296863"/>
          </a:xfrm>
          <a:prstGeom prst="rect">
            <a:avLst/>
          </a:prstGeom>
          <a:noFill/>
          <a:ln w="9525">
            <a:noFill/>
            <a:miter lim="800000"/>
            <a:headEnd/>
            <a:tailEnd/>
          </a:ln>
          <a:effectLst/>
        </p:spPr>
        <p:txBody>
          <a:bodyPr lIns="0" tIns="0" rIns="0" bIns="0"/>
          <a:lstStyle>
            <a:lvl1pPr>
              <a:defRPr/>
            </a:lvl1pPr>
          </a:lstStyle>
          <a:p>
            <a:pPr algn="r">
              <a:defRPr/>
            </a:pPr>
            <a:r>
              <a:rPr lang="en-US" sz="900" dirty="0">
                <a:solidFill>
                  <a:schemeClr val="tx2"/>
                </a:solidFill>
                <a:latin typeface="+mj-lt"/>
              </a:rPr>
              <a:t>MASSACHUSETTS MEDICAID POLICY INSTITUTE</a:t>
            </a:r>
          </a:p>
        </p:txBody>
      </p:sp>
      <p:sp>
        <p:nvSpPr>
          <p:cNvPr id="18" name="Rectangle 5">
            <a:extLst>
              <a:ext uri="{FF2B5EF4-FFF2-40B4-BE49-F238E27FC236}">
                <a16:creationId xmlns:a16="http://schemas.microsoft.com/office/drawing/2014/main" id="{B0C694F9-DF26-44E5-90F8-A89D6998BB5C}"/>
              </a:ext>
            </a:extLst>
          </p:cNvPr>
          <p:cNvSpPr>
            <a:spLocks noChangeArrowheads="1"/>
          </p:cNvSpPr>
          <p:nvPr userDrawn="1"/>
        </p:nvSpPr>
        <p:spPr bwMode="auto">
          <a:xfrm>
            <a:off x="455613" y="0"/>
            <a:ext cx="1646237" cy="274320"/>
          </a:xfrm>
          <a:prstGeom prst="rect">
            <a:avLst/>
          </a:prstGeom>
          <a:solidFill>
            <a:schemeClr val="accent1"/>
          </a:solidFill>
          <a:ln w="9525">
            <a:noFill/>
            <a:miter lim="800000"/>
            <a:headEnd/>
            <a:tailEnd/>
          </a:ln>
        </p:spPr>
        <p:txBody>
          <a:bodyPr lIns="45720" tIns="0" rIns="45720" anchor="b"/>
          <a:lstStyle/>
          <a:p>
            <a:pPr algn="ctr">
              <a:defRPr/>
            </a:pPr>
            <a:r>
              <a:rPr lang="en-US" sz="900" b="0" dirty="0">
                <a:solidFill>
                  <a:schemeClr val="bg1"/>
                </a:solidFill>
                <a:latin typeface="+mj-lt"/>
              </a:rPr>
              <a:t>INTRODUCTION</a:t>
            </a:r>
          </a:p>
        </p:txBody>
      </p:sp>
      <p:sp>
        <p:nvSpPr>
          <p:cNvPr id="19" name="Rectangle 3">
            <a:extLst>
              <a:ext uri="{FF2B5EF4-FFF2-40B4-BE49-F238E27FC236}">
                <a16:creationId xmlns:a16="http://schemas.microsoft.com/office/drawing/2014/main" id="{B2D168C2-6E75-444E-8214-4281BC4CF504}"/>
              </a:ext>
            </a:extLst>
          </p:cNvPr>
          <p:cNvSpPr>
            <a:spLocks noChangeArrowheads="1"/>
          </p:cNvSpPr>
          <p:nvPr userDrawn="1"/>
        </p:nvSpPr>
        <p:spPr bwMode="auto">
          <a:xfrm>
            <a:off x="2101850" y="0"/>
            <a:ext cx="1646238" cy="274320"/>
          </a:xfrm>
          <a:prstGeom prst="rect">
            <a:avLst/>
          </a:prstGeom>
          <a:solidFill>
            <a:schemeClr val="tx2"/>
          </a:solidFill>
          <a:ln w="9525">
            <a:noFill/>
            <a:miter lim="800000"/>
            <a:headEnd/>
            <a:tailEnd/>
          </a:ln>
        </p:spPr>
        <p:txBody>
          <a:bodyPr lIns="45720" tIns="0" rIns="45720" anchor="b"/>
          <a:lstStyle/>
          <a:p>
            <a:pPr algn="ctr">
              <a:defRPr/>
            </a:pPr>
            <a:r>
              <a:rPr lang="en-US" sz="900" b="0" cap="small" dirty="0">
                <a:solidFill>
                  <a:schemeClr val="bg1"/>
                </a:solidFill>
                <a:latin typeface="+mj-lt"/>
              </a:rPr>
              <a:t>ELIGIBILITY AND ENROLLMENT</a:t>
            </a:r>
            <a:endParaRPr lang="en-US" sz="900" b="0" dirty="0">
              <a:solidFill>
                <a:schemeClr val="bg1"/>
              </a:solidFill>
              <a:latin typeface="+mj-lt"/>
            </a:endParaRPr>
          </a:p>
        </p:txBody>
      </p:sp>
      <p:sp>
        <p:nvSpPr>
          <p:cNvPr id="20" name="Rectangle 3">
            <a:extLst>
              <a:ext uri="{FF2B5EF4-FFF2-40B4-BE49-F238E27FC236}">
                <a16:creationId xmlns:a16="http://schemas.microsoft.com/office/drawing/2014/main" id="{4DC2164F-B4D6-4152-B422-1CCEFAE23570}"/>
              </a:ext>
            </a:extLst>
          </p:cNvPr>
          <p:cNvSpPr>
            <a:spLocks noChangeArrowheads="1"/>
          </p:cNvSpPr>
          <p:nvPr userDrawn="1"/>
        </p:nvSpPr>
        <p:spPr bwMode="auto">
          <a:xfrm>
            <a:off x="3748088" y="0"/>
            <a:ext cx="1646237" cy="274320"/>
          </a:xfrm>
          <a:prstGeom prst="rect">
            <a:avLst/>
          </a:prstGeom>
          <a:solidFill>
            <a:schemeClr val="accent1"/>
          </a:solidFill>
          <a:ln w="9525">
            <a:noFill/>
            <a:miter lim="800000"/>
            <a:headEnd/>
            <a:tailEnd/>
          </a:ln>
        </p:spPr>
        <p:txBody>
          <a:bodyPr lIns="45720" tIns="0" rIns="45720" anchor="b"/>
          <a:lstStyle/>
          <a:p>
            <a:pPr algn="ctr">
              <a:defRPr/>
            </a:pPr>
            <a:r>
              <a:rPr lang="en-US" sz="900" b="0" cap="small" dirty="0">
                <a:solidFill>
                  <a:schemeClr val="bg1"/>
                </a:solidFill>
                <a:latin typeface="+mj-lt"/>
              </a:rPr>
              <a:t>SPENDING AND COST DRIVERS</a:t>
            </a:r>
            <a:endParaRPr lang="en-US" sz="900" b="0" dirty="0">
              <a:solidFill>
                <a:schemeClr val="bg1"/>
              </a:solidFill>
              <a:latin typeface="+mj-lt"/>
            </a:endParaRPr>
          </a:p>
        </p:txBody>
      </p:sp>
      <p:sp>
        <p:nvSpPr>
          <p:cNvPr id="30" name="Rectangle 3">
            <a:extLst>
              <a:ext uri="{FF2B5EF4-FFF2-40B4-BE49-F238E27FC236}">
                <a16:creationId xmlns:a16="http://schemas.microsoft.com/office/drawing/2014/main" id="{8C9202F5-2F56-4F8E-A8BC-3A37A464595B}"/>
              </a:ext>
            </a:extLst>
          </p:cNvPr>
          <p:cNvSpPr>
            <a:spLocks noChangeArrowheads="1"/>
          </p:cNvSpPr>
          <p:nvPr userDrawn="1"/>
        </p:nvSpPr>
        <p:spPr bwMode="auto">
          <a:xfrm>
            <a:off x="5394325" y="0"/>
            <a:ext cx="1646238" cy="274320"/>
          </a:xfrm>
          <a:prstGeom prst="rect">
            <a:avLst/>
          </a:prstGeom>
          <a:solidFill>
            <a:schemeClr val="accent1"/>
          </a:solidFill>
          <a:ln w="9525">
            <a:noFill/>
            <a:miter lim="800000"/>
            <a:headEnd/>
            <a:tailEnd/>
          </a:ln>
        </p:spPr>
        <p:txBody>
          <a:bodyPr lIns="0" tIns="0" rIns="0" anchor="b"/>
          <a:lstStyle/>
          <a:p>
            <a:pPr algn="ctr">
              <a:defRPr/>
            </a:pPr>
            <a:r>
              <a:rPr lang="en-US" sz="900" b="0" dirty="0">
                <a:solidFill>
                  <a:schemeClr val="bg1"/>
                </a:solidFill>
                <a:latin typeface="+mj-lt"/>
              </a:rPr>
              <a:t>REFORMS</a:t>
            </a:r>
          </a:p>
        </p:txBody>
      </p:sp>
      <p:cxnSp>
        <p:nvCxnSpPr>
          <p:cNvPr id="31" name="Straight Connector 30">
            <a:extLst>
              <a:ext uri="{FF2B5EF4-FFF2-40B4-BE49-F238E27FC236}">
                <a16:creationId xmlns:a16="http://schemas.microsoft.com/office/drawing/2014/main" id="{49791D5A-E15D-4460-9840-D49BBB1BF843}"/>
              </a:ext>
            </a:extLst>
          </p:cNvPr>
          <p:cNvCxnSpPr/>
          <p:nvPr userDrawn="1"/>
        </p:nvCxnSpPr>
        <p:spPr>
          <a:xfrm rot="5400000">
            <a:off x="1964689" y="137161"/>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4DC4C5F-04CA-4B98-92B7-6290AC0BDB53}"/>
              </a:ext>
            </a:extLst>
          </p:cNvPr>
          <p:cNvCxnSpPr/>
          <p:nvPr userDrawn="1"/>
        </p:nvCxnSpPr>
        <p:spPr>
          <a:xfrm rot="5400000">
            <a:off x="3610927" y="137161"/>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F1BE75A-A88D-423C-A100-9373001CC178}"/>
              </a:ext>
            </a:extLst>
          </p:cNvPr>
          <p:cNvCxnSpPr/>
          <p:nvPr userDrawn="1"/>
        </p:nvCxnSpPr>
        <p:spPr>
          <a:xfrm rot="5400000">
            <a:off x="5257164" y="137161"/>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Rectangle 3">
            <a:extLst>
              <a:ext uri="{FF2B5EF4-FFF2-40B4-BE49-F238E27FC236}">
                <a16:creationId xmlns:a16="http://schemas.microsoft.com/office/drawing/2014/main" id="{3DD1E707-24BC-4325-B1E2-128512B3DB53}"/>
              </a:ext>
            </a:extLst>
          </p:cNvPr>
          <p:cNvSpPr>
            <a:spLocks noChangeArrowheads="1"/>
          </p:cNvSpPr>
          <p:nvPr userDrawn="1"/>
        </p:nvSpPr>
        <p:spPr bwMode="auto">
          <a:xfrm>
            <a:off x="7040563" y="0"/>
            <a:ext cx="1646237" cy="274320"/>
          </a:xfrm>
          <a:prstGeom prst="rect">
            <a:avLst/>
          </a:prstGeom>
          <a:solidFill>
            <a:schemeClr val="accent1"/>
          </a:solidFill>
          <a:ln w="9525">
            <a:noFill/>
            <a:miter lim="800000"/>
            <a:headEnd/>
            <a:tailEnd/>
          </a:ln>
        </p:spPr>
        <p:txBody>
          <a:bodyPr lIns="0" tIns="0" rIns="0" anchor="b"/>
          <a:lstStyle/>
          <a:p>
            <a:pPr algn="ctr">
              <a:defRPr/>
            </a:pPr>
            <a:r>
              <a:rPr lang="en-US" sz="900" b="0" dirty="0">
                <a:solidFill>
                  <a:schemeClr val="bg1"/>
                </a:solidFill>
                <a:latin typeface="+mj-lt"/>
              </a:rPr>
              <a:t>CONCLUSION</a:t>
            </a:r>
          </a:p>
        </p:txBody>
      </p:sp>
      <p:cxnSp>
        <p:nvCxnSpPr>
          <p:cNvPr id="35" name="Straight Connector 34">
            <a:extLst>
              <a:ext uri="{FF2B5EF4-FFF2-40B4-BE49-F238E27FC236}">
                <a16:creationId xmlns:a16="http://schemas.microsoft.com/office/drawing/2014/main" id="{93374835-4CA6-4CE3-B579-1AED308916D7}"/>
              </a:ext>
            </a:extLst>
          </p:cNvPr>
          <p:cNvCxnSpPr/>
          <p:nvPr userDrawn="1"/>
        </p:nvCxnSpPr>
        <p:spPr>
          <a:xfrm rot="5400000">
            <a:off x="6903402" y="137161"/>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Line 7">
            <a:extLst>
              <a:ext uri="{FF2B5EF4-FFF2-40B4-BE49-F238E27FC236}">
                <a16:creationId xmlns:a16="http://schemas.microsoft.com/office/drawing/2014/main" id="{9DDDEA2E-E439-4B04-A80F-575ED9564D6D}"/>
              </a:ext>
            </a:extLst>
          </p:cNvPr>
          <p:cNvSpPr>
            <a:spLocks noChangeShapeType="1"/>
          </p:cNvSpPr>
          <p:nvPr userDrawn="1"/>
        </p:nvSpPr>
        <p:spPr bwMode="auto">
          <a:xfrm>
            <a:off x="455613" y="1371599"/>
            <a:ext cx="8229600" cy="0"/>
          </a:xfrm>
          <a:prstGeom prst="line">
            <a:avLst/>
          </a:prstGeom>
          <a:noFill/>
          <a:ln w="38100">
            <a:solidFill>
              <a:schemeClr val="accent1"/>
            </a:solidFill>
            <a:round/>
            <a:headEnd/>
            <a:tailEnd/>
          </a:ln>
        </p:spPr>
        <p:txBody>
          <a:bodyPr/>
          <a:lstStyle/>
          <a:p>
            <a:pPr>
              <a:defRPr/>
            </a:pPr>
            <a:endParaRPr lang="en-US" sz="1600" dirty="0">
              <a:latin typeface="Source Sans Pro Light" panose="020B0403030403020204" pitchFamily="34" charset="0"/>
            </a:endParaRPr>
          </a:p>
        </p:txBody>
      </p:sp>
    </p:spTree>
  </p:cSld>
  <p:clrMap bg1="lt1" tx1="dk1" bg2="lt2" tx2="dk2" accent1="accent1" accent2="accent2" accent3="accent3" accent4="accent4" accent5="accent5" accent6="accent6" hlink="hlink" folHlink="folHlink"/>
  <p:sldLayoutIdLst>
    <p:sldLayoutId id="2147483866" r:id="rId1"/>
    <p:sldLayoutId id="2147483865" r:id="rId2"/>
    <p:sldLayoutId id="2147483864" r:id="rId3"/>
    <p:sldLayoutId id="2147483863" r:id="rId4"/>
  </p:sldLayoutIdLst>
  <p:hf hdr="0" ftr="0" dt="0"/>
  <p:txStyles>
    <p:titleStyle>
      <a:lvl1pPr algn="l" rtl="0" eaLnBrk="0" fontAlgn="base" hangingPunct="0">
        <a:spcBef>
          <a:spcPct val="0"/>
        </a:spcBef>
        <a:spcAft>
          <a:spcPct val="0"/>
        </a:spcAft>
        <a:defRPr sz="2000" cap="all" baseline="0">
          <a:solidFill>
            <a:schemeClr val="tx1"/>
          </a:solidFill>
          <a:latin typeface="+mj-lt"/>
          <a:ea typeface="+mj-ea"/>
          <a:cs typeface="+mj-cs"/>
        </a:defRPr>
      </a:lvl1pPr>
      <a:lvl2pPr algn="l" rtl="0" eaLnBrk="0" fontAlgn="base" hangingPunct="0">
        <a:spcBef>
          <a:spcPct val="0"/>
        </a:spcBef>
        <a:spcAft>
          <a:spcPct val="0"/>
        </a:spcAft>
        <a:defRPr sz="2400">
          <a:solidFill>
            <a:schemeClr val="tx1"/>
          </a:solidFill>
          <a:latin typeface="Calibri" pitchFamily="34" charset="0"/>
          <a:cs typeface="Arial" charset="0"/>
        </a:defRPr>
      </a:lvl2pPr>
      <a:lvl3pPr algn="l" rtl="0" eaLnBrk="0" fontAlgn="base" hangingPunct="0">
        <a:spcBef>
          <a:spcPct val="0"/>
        </a:spcBef>
        <a:spcAft>
          <a:spcPct val="0"/>
        </a:spcAft>
        <a:defRPr sz="2400">
          <a:solidFill>
            <a:schemeClr val="tx1"/>
          </a:solidFill>
          <a:latin typeface="Calibri" pitchFamily="34" charset="0"/>
          <a:cs typeface="Arial" charset="0"/>
        </a:defRPr>
      </a:lvl3pPr>
      <a:lvl4pPr algn="l" rtl="0" eaLnBrk="0" fontAlgn="base" hangingPunct="0">
        <a:spcBef>
          <a:spcPct val="0"/>
        </a:spcBef>
        <a:spcAft>
          <a:spcPct val="0"/>
        </a:spcAft>
        <a:defRPr sz="2400">
          <a:solidFill>
            <a:schemeClr val="tx1"/>
          </a:solidFill>
          <a:latin typeface="Calibri" pitchFamily="34" charset="0"/>
          <a:cs typeface="Arial" charset="0"/>
        </a:defRPr>
      </a:lvl4pPr>
      <a:lvl5pPr algn="l" rtl="0" eaLnBrk="0" fontAlgn="base" hangingPunct="0">
        <a:spcBef>
          <a:spcPct val="0"/>
        </a:spcBef>
        <a:spcAft>
          <a:spcPct val="0"/>
        </a:spcAft>
        <a:defRPr sz="2400">
          <a:solidFill>
            <a:schemeClr val="tx1"/>
          </a:solidFill>
          <a:latin typeface="Calibri" pitchFamily="34" charset="0"/>
          <a:cs typeface="Arial" charset="0"/>
        </a:defRPr>
      </a:lvl5pPr>
      <a:lvl6pPr marL="457200" algn="l" rtl="0" fontAlgn="base">
        <a:spcBef>
          <a:spcPct val="0"/>
        </a:spcBef>
        <a:spcAft>
          <a:spcPct val="0"/>
        </a:spcAft>
        <a:defRPr sz="2400">
          <a:solidFill>
            <a:srgbClr val="000000"/>
          </a:solidFill>
          <a:latin typeface="Calibri" pitchFamily="34" charset="0"/>
          <a:cs typeface="Arial" charset="0"/>
        </a:defRPr>
      </a:lvl6pPr>
      <a:lvl7pPr marL="914400" algn="l" rtl="0" fontAlgn="base">
        <a:spcBef>
          <a:spcPct val="0"/>
        </a:spcBef>
        <a:spcAft>
          <a:spcPct val="0"/>
        </a:spcAft>
        <a:defRPr sz="2400">
          <a:solidFill>
            <a:srgbClr val="000000"/>
          </a:solidFill>
          <a:latin typeface="Calibri" pitchFamily="34" charset="0"/>
          <a:cs typeface="Arial" charset="0"/>
        </a:defRPr>
      </a:lvl7pPr>
      <a:lvl8pPr marL="1371600" algn="l" rtl="0" fontAlgn="base">
        <a:spcBef>
          <a:spcPct val="0"/>
        </a:spcBef>
        <a:spcAft>
          <a:spcPct val="0"/>
        </a:spcAft>
        <a:defRPr sz="2400">
          <a:solidFill>
            <a:srgbClr val="000000"/>
          </a:solidFill>
          <a:latin typeface="Calibri" pitchFamily="34" charset="0"/>
          <a:cs typeface="Arial" charset="0"/>
        </a:defRPr>
      </a:lvl8pPr>
      <a:lvl9pPr marL="1828800" algn="l" rtl="0" fontAlgn="base">
        <a:spcBef>
          <a:spcPct val="0"/>
        </a:spcBef>
        <a:spcAft>
          <a:spcPct val="0"/>
        </a:spcAft>
        <a:defRPr sz="2400">
          <a:solidFill>
            <a:srgbClr val="000000"/>
          </a:solidFill>
          <a:latin typeface="Calibri" pitchFamily="34" charset="0"/>
          <a:cs typeface="Arial" charset="0"/>
        </a:defRPr>
      </a:lvl9pPr>
    </p:titleStyle>
    <p:bodyStyle>
      <a:lvl1pPr marL="173736" indent="-173736" algn="l" rtl="0" eaLnBrk="0" fontAlgn="base" hangingPunct="0">
        <a:spcBef>
          <a:spcPts val="600"/>
        </a:spcBef>
        <a:spcAft>
          <a:spcPct val="0"/>
        </a:spcAft>
        <a:buClr>
          <a:schemeClr val="tx2"/>
        </a:buClr>
        <a:buFont typeface="Wingdings" pitchFamily="2" charset="2"/>
        <a:buChar char="§"/>
        <a:defRPr sz="1600">
          <a:solidFill>
            <a:schemeClr val="tx1"/>
          </a:solidFill>
          <a:latin typeface="+mn-lt"/>
          <a:ea typeface="+mn-ea"/>
          <a:cs typeface="+mn-cs"/>
        </a:defRPr>
      </a:lvl1pPr>
      <a:lvl2pPr marL="402336" indent="-173736" algn="l" rtl="0" eaLnBrk="0" fontAlgn="base" hangingPunct="0">
        <a:spcBef>
          <a:spcPct val="20000"/>
        </a:spcBef>
        <a:spcAft>
          <a:spcPct val="0"/>
        </a:spcAft>
        <a:buClr>
          <a:schemeClr val="tx2"/>
        </a:buClr>
        <a:buChar char="–"/>
        <a:defRPr sz="1400">
          <a:solidFill>
            <a:schemeClr val="tx1"/>
          </a:solidFill>
          <a:latin typeface="+mn-lt"/>
          <a:cs typeface="+mn-cs"/>
        </a:defRPr>
      </a:lvl2pPr>
      <a:lvl3pPr marL="566928" indent="-109728" algn="l" rtl="0" eaLnBrk="0" fontAlgn="base" hangingPunct="0">
        <a:spcBef>
          <a:spcPct val="20000"/>
        </a:spcBef>
        <a:spcAft>
          <a:spcPct val="0"/>
        </a:spcAft>
        <a:buClr>
          <a:schemeClr val="tx2"/>
        </a:buClr>
        <a:buChar char="•"/>
        <a:defRPr sz="120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1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11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548640"/>
            <a:ext cx="8229600" cy="822960"/>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p>
            <a:pPr lvl="0"/>
            <a:r>
              <a:rPr lang="en-US"/>
              <a:t>CLICK TO EDIT MASTER TITLE STYLE</a:t>
            </a:r>
          </a:p>
        </p:txBody>
      </p:sp>
      <p:sp>
        <p:nvSpPr>
          <p:cNvPr id="16387" name="Rectangle 3"/>
          <p:cNvSpPr>
            <a:spLocks noGrp="1" noChangeArrowheads="1"/>
          </p:cNvSpPr>
          <p:nvPr>
            <p:ph type="body" idx="1"/>
          </p:nvPr>
        </p:nvSpPr>
        <p:spPr bwMode="auto">
          <a:xfrm>
            <a:off x="457200" y="1463040"/>
            <a:ext cx="8229600" cy="3975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30" name="Rectangle 6"/>
          <p:cNvSpPr>
            <a:spLocks noGrp="1" noChangeArrowheads="1"/>
          </p:cNvSpPr>
          <p:nvPr>
            <p:ph type="sldNum" sz="quarter" idx="4"/>
          </p:nvPr>
        </p:nvSpPr>
        <p:spPr bwMode="auto">
          <a:xfrm>
            <a:off x="8747125" y="6559550"/>
            <a:ext cx="396875" cy="2968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a:solidFill>
                  <a:schemeClr val="accent2">
                    <a:lumMod val="50000"/>
                  </a:schemeClr>
                </a:solidFill>
                <a:latin typeface="+mn-lt"/>
              </a:defRPr>
            </a:lvl1pPr>
          </a:lstStyle>
          <a:p>
            <a:pPr>
              <a:defRPr/>
            </a:pPr>
            <a:fld id="{46BC39AB-9427-425A-BB27-41956DD3BD86}" type="slidenum">
              <a:rPr lang="en-US" smtClean="0"/>
              <a:pPr>
                <a:defRPr/>
              </a:pPr>
              <a:t>‹#›</a:t>
            </a:fld>
            <a:endParaRPr lang="en-US" dirty="0"/>
          </a:p>
        </p:txBody>
      </p:sp>
      <p:sp>
        <p:nvSpPr>
          <p:cNvPr id="1039" name="Line 15"/>
          <p:cNvSpPr>
            <a:spLocks noChangeShapeType="1"/>
          </p:cNvSpPr>
          <p:nvPr/>
        </p:nvSpPr>
        <p:spPr bwMode="auto">
          <a:xfrm>
            <a:off x="455613" y="6400800"/>
            <a:ext cx="8229600" cy="0"/>
          </a:xfrm>
          <a:prstGeom prst="line">
            <a:avLst/>
          </a:prstGeom>
          <a:noFill/>
          <a:ln w="38100">
            <a:solidFill>
              <a:schemeClr val="accent1"/>
            </a:solidFill>
            <a:round/>
            <a:headEnd/>
            <a:tailEnd/>
          </a:ln>
          <a:effectLst/>
        </p:spPr>
        <p:txBody>
          <a:bodyPr/>
          <a:lstStyle/>
          <a:p>
            <a:pPr>
              <a:defRPr/>
            </a:pPr>
            <a:endParaRPr lang="en-US" dirty="0">
              <a:latin typeface="+mj-lt"/>
            </a:endParaRPr>
          </a:p>
        </p:txBody>
      </p:sp>
      <p:sp>
        <p:nvSpPr>
          <p:cNvPr id="16" name="Rectangle 6"/>
          <p:cNvSpPr txBox="1">
            <a:spLocks noChangeArrowheads="1"/>
          </p:cNvSpPr>
          <p:nvPr/>
        </p:nvSpPr>
        <p:spPr bwMode="auto">
          <a:xfrm>
            <a:off x="455612" y="6559550"/>
            <a:ext cx="1646237" cy="296863"/>
          </a:xfrm>
          <a:prstGeom prst="rect">
            <a:avLst/>
          </a:prstGeom>
          <a:noFill/>
          <a:ln w="9525">
            <a:noFill/>
            <a:miter lim="800000"/>
            <a:headEnd/>
            <a:tailEnd/>
          </a:ln>
          <a:effectLst/>
        </p:spPr>
        <p:txBody>
          <a:bodyPr lIns="0" tIns="0" rIns="0" bIns="0"/>
          <a:lstStyle>
            <a:lvl1pPr>
              <a:defRPr/>
            </a:lvl1pPr>
          </a:lstStyle>
          <a:p>
            <a:pPr>
              <a:defRPr/>
            </a:pPr>
            <a:r>
              <a:rPr lang="en-US" sz="900" baseline="0" dirty="0">
                <a:solidFill>
                  <a:schemeClr val="accent2">
                    <a:lumMod val="50000"/>
                  </a:schemeClr>
                </a:solidFill>
                <a:latin typeface="+mn-lt"/>
              </a:rPr>
              <a:t>October 2020</a:t>
            </a:r>
            <a:endParaRPr lang="en-US" sz="900" dirty="0">
              <a:solidFill>
                <a:schemeClr val="accent2">
                  <a:lumMod val="50000"/>
                </a:schemeClr>
              </a:solidFill>
              <a:latin typeface="+mn-lt"/>
            </a:endParaRPr>
          </a:p>
        </p:txBody>
      </p:sp>
      <p:sp>
        <p:nvSpPr>
          <p:cNvPr id="25" name="Rectangle 6"/>
          <p:cNvSpPr txBox="1">
            <a:spLocks noChangeArrowheads="1"/>
          </p:cNvSpPr>
          <p:nvPr/>
        </p:nvSpPr>
        <p:spPr bwMode="auto">
          <a:xfrm>
            <a:off x="4743450" y="6559550"/>
            <a:ext cx="3941763" cy="296863"/>
          </a:xfrm>
          <a:prstGeom prst="rect">
            <a:avLst/>
          </a:prstGeom>
          <a:noFill/>
          <a:ln w="9525">
            <a:noFill/>
            <a:miter lim="800000"/>
            <a:headEnd/>
            <a:tailEnd/>
          </a:ln>
          <a:effectLst/>
        </p:spPr>
        <p:txBody>
          <a:bodyPr lIns="0" tIns="0" rIns="0" bIns="0"/>
          <a:lstStyle>
            <a:lvl1pPr>
              <a:defRPr/>
            </a:lvl1pPr>
          </a:lstStyle>
          <a:p>
            <a:pPr algn="r">
              <a:defRPr/>
            </a:pPr>
            <a:r>
              <a:rPr lang="en-US" sz="900" dirty="0">
                <a:solidFill>
                  <a:schemeClr val="tx2"/>
                </a:solidFill>
                <a:latin typeface="+mj-lt"/>
              </a:rPr>
              <a:t>MASSACHUSETTS MEDICAID POLICY INSTITUTE</a:t>
            </a:r>
          </a:p>
        </p:txBody>
      </p:sp>
      <p:sp>
        <p:nvSpPr>
          <p:cNvPr id="18" name="Rectangle 5">
            <a:extLst>
              <a:ext uri="{FF2B5EF4-FFF2-40B4-BE49-F238E27FC236}">
                <a16:creationId xmlns:a16="http://schemas.microsoft.com/office/drawing/2014/main" id="{638373FB-79C6-4850-AA2E-41711D7FFA7B}"/>
              </a:ext>
            </a:extLst>
          </p:cNvPr>
          <p:cNvSpPr>
            <a:spLocks noChangeArrowheads="1"/>
          </p:cNvSpPr>
          <p:nvPr userDrawn="1"/>
        </p:nvSpPr>
        <p:spPr bwMode="auto">
          <a:xfrm>
            <a:off x="455613" y="0"/>
            <a:ext cx="1646237" cy="274320"/>
          </a:xfrm>
          <a:prstGeom prst="rect">
            <a:avLst/>
          </a:prstGeom>
          <a:solidFill>
            <a:schemeClr val="accent1"/>
          </a:solidFill>
          <a:ln w="9525">
            <a:noFill/>
            <a:miter lim="800000"/>
            <a:headEnd/>
            <a:tailEnd/>
          </a:ln>
        </p:spPr>
        <p:txBody>
          <a:bodyPr lIns="45720" tIns="0" rIns="45720" anchor="b"/>
          <a:lstStyle/>
          <a:p>
            <a:pPr algn="ctr">
              <a:defRPr/>
            </a:pPr>
            <a:r>
              <a:rPr lang="en-US" sz="900" b="0" dirty="0">
                <a:solidFill>
                  <a:schemeClr val="bg1"/>
                </a:solidFill>
                <a:latin typeface="+mj-lt"/>
              </a:rPr>
              <a:t>INTRODUCTION</a:t>
            </a:r>
          </a:p>
        </p:txBody>
      </p:sp>
      <p:sp>
        <p:nvSpPr>
          <p:cNvPr id="19" name="Rectangle 3">
            <a:extLst>
              <a:ext uri="{FF2B5EF4-FFF2-40B4-BE49-F238E27FC236}">
                <a16:creationId xmlns:a16="http://schemas.microsoft.com/office/drawing/2014/main" id="{C1FE6062-A9BA-44B5-9794-A47B0AB7826A}"/>
              </a:ext>
            </a:extLst>
          </p:cNvPr>
          <p:cNvSpPr>
            <a:spLocks noChangeArrowheads="1"/>
          </p:cNvSpPr>
          <p:nvPr userDrawn="1"/>
        </p:nvSpPr>
        <p:spPr bwMode="auto">
          <a:xfrm>
            <a:off x="2101850" y="0"/>
            <a:ext cx="1646238" cy="274320"/>
          </a:xfrm>
          <a:prstGeom prst="rect">
            <a:avLst/>
          </a:prstGeom>
          <a:solidFill>
            <a:schemeClr val="accent1"/>
          </a:solidFill>
          <a:ln w="9525">
            <a:noFill/>
            <a:miter lim="800000"/>
            <a:headEnd/>
            <a:tailEnd/>
          </a:ln>
        </p:spPr>
        <p:txBody>
          <a:bodyPr lIns="45720" tIns="0" rIns="45720" anchor="b"/>
          <a:lstStyle/>
          <a:p>
            <a:pPr algn="ctr">
              <a:defRPr/>
            </a:pPr>
            <a:r>
              <a:rPr lang="en-US" sz="900" b="0" cap="small" dirty="0">
                <a:solidFill>
                  <a:schemeClr val="bg1"/>
                </a:solidFill>
                <a:latin typeface="+mj-lt"/>
              </a:rPr>
              <a:t>ELIGIBILITY AND ENROLLMENT</a:t>
            </a:r>
            <a:endParaRPr lang="en-US" sz="900" b="0" dirty="0">
              <a:solidFill>
                <a:schemeClr val="bg1"/>
              </a:solidFill>
              <a:latin typeface="+mj-lt"/>
            </a:endParaRPr>
          </a:p>
        </p:txBody>
      </p:sp>
      <p:sp>
        <p:nvSpPr>
          <p:cNvPr id="20" name="Rectangle 3">
            <a:extLst>
              <a:ext uri="{FF2B5EF4-FFF2-40B4-BE49-F238E27FC236}">
                <a16:creationId xmlns:a16="http://schemas.microsoft.com/office/drawing/2014/main" id="{25109571-20CA-4D14-8FFF-53BA0545E21E}"/>
              </a:ext>
            </a:extLst>
          </p:cNvPr>
          <p:cNvSpPr>
            <a:spLocks noChangeArrowheads="1"/>
          </p:cNvSpPr>
          <p:nvPr userDrawn="1"/>
        </p:nvSpPr>
        <p:spPr bwMode="auto">
          <a:xfrm>
            <a:off x="3748088" y="0"/>
            <a:ext cx="1646237" cy="274320"/>
          </a:xfrm>
          <a:prstGeom prst="rect">
            <a:avLst/>
          </a:prstGeom>
          <a:solidFill>
            <a:schemeClr val="tx2"/>
          </a:solidFill>
          <a:ln w="9525">
            <a:noFill/>
            <a:miter lim="800000"/>
            <a:headEnd/>
            <a:tailEnd/>
          </a:ln>
        </p:spPr>
        <p:txBody>
          <a:bodyPr lIns="45720" tIns="0" rIns="45720" anchor="b"/>
          <a:lstStyle/>
          <a:p>
            <a:pPr algn="ctr">
              <a:defRPr/>
            </a:pPr>
            <a:r>
              <a:rPr lang="en-US" sz="900" b="0" cap="small" dirty="0">
                <a:solidFill>
                  <a:schemeClr val="bg1"/>
                </a:solidFill>
                <a:latin typeface="+mj-lt"/>
              </a:rPr>
              <a:t>SPENDING AND COST DRIVERS</a:t>
            </a:r>
            <a:endParaRPr lang="en-US" sz="900" b="0" dirty="0">
              <a:solidFill>
                <a:schemeClr val="bg1"/>
              </a:solidFill>
              <a:latin typeface="+mj-lt"/>
            </a:endParaRPr>
          </a:p>
        </p:txBody>
      </p:sp>
      <p:sp>
        <p:nvSpPr>
          <p:cNvPr id="30" name="Rectangle 3">
            <a:extLst>
              <a:ext uri="{FF2B5EF4-FFF2-40B4-BE49-F238E27FC236}">
                <a16:creationId xmlns:a16="http://schemas.microsoft.com/office/drawing/2014/main" id="{241A137A-8469-4903-90A0-193DFEF0BF66}"/>
              </a:ext>
            </a:extLst>
          </p:cNvPr>
          <p:cNvSpPr>
            <a:spLocks noChangeArrowheads="1"/>
          </p:cNvSpPr>
          <p:nvPr userDrawn="1"/>
        </p:nvSpPr>
        <p:spPr bwMode="auto">
          <a:xfrm>
            <a:off x="5394325" y="0"/>
            <a:ext cx="1646238" cy="274320"/>
          </a:xfrm>
          <a:prstGeom prst="rect">
            <a:avLst/>
          </a:prstGeom>
          <a:solidFill>
            <a:schemeClr val="accent1"/>
          </a:solidFill>
          <a:ln w="9525">
            <a:noFill/>
            <a:miter lim="800000"/>
            <a:headEnd/>
            <a:tailEnd/>
          </a:ln>
        </p:spPr>
        <p:txBody>
          <a:bodyPr lIns="0" tIns="0" rIns="0" anchor="b"/>
          <a:lstStyle/>
          <a:p>
            <a:pPr algn="ctr">
              <a:defRPr/>
            </a:pPr>
            <a:r>
              <a:rPr lang="en-US" sz="900" b="0" dirty="0">
                <a:solidFill>
                  <a:schemeClr val="bg1"/>
                </a:solidFill>
                <a:latin typeface="+mj-lt"/>
              </a:rPr>
              <a:t>REFORMS</a:t>
            </a:r>
          </a:p>
        </p:txBody>
      </p:sp>
      <p:cxnSp>
        <p:nvCxnSpPr>
          <p:cNvPr id="31" name="Straight Connector 30">
            <a:extLst>
              <a:ext uri="{FF2B5EF4-FFF2-40B4-BE49-F238E27FC236}">
                <a16:creationId xmlns:a16="http://schemas.microsoft.com/office/drawing/2014/main" id="{3ED15FAD-4507-47B7-A457-5A6DADA4FDBA}"/>
              </a:ext>
            </a:extLst>
          </p:cNvPr>
          <p:cNvCxnSpPr/>
          <p:nvPr userDrawn="1"/>
        </p:nvCxnSpPr>
        <p:spPr>
          <a:xfrm rot="5400000">
            <a:off x="1964689" y="137161"/>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BF6EE60-AF9B-489C-AB8F-4C6D9B3820C9}"/>
              </a:ext>
            </a:extLst>
          </p:cNvPr>
          <p:cNvCxnSpPr/>
          <p:nvPr userDrawn="1"/>
        </p:nvCxnSpPr>
        <p:spPr>
          <a:xfrm rot="5400000">
            <a:off x="3610927" y="137161"/>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CB37092-87BC-4977-8DF1-C31E311681EE}"/>
              </a:ext>
            </a:extLst>
          </p:cNvPr>
          <p:cNvCxnSpPr/>
          <p:nvPr userDrawn="1"/>
        </p:nvCxnSpPr>
        <p:spPr>
          <a:xfrm rot="5400000">
            <a:off x="5257164" y="137161"/>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Rectangle 3">
            <a:extLst>
              <a:ext uri="{FF2B5EF4-FFF2-40B4-BE49-F238E27FC236}">
                <a16:creationId xmlns:a16="http://schemas.microsoft.com/office/drawing/2014/main" id="{B2198F3D-7132-48BE-BE96-4CB44A1F5569}"/>
              </a:ext>
            </a:extLst>
          </p:cNvPr>
          <p:cNvSpPr>
            <a:spLocks noChangeArrowheads="1"/>
          </p:cNvSpPr>
          <p:nvPr userDrawn="1"/>
        </p:nvSpPr>
        <p:spPr bwMode="auto">
          <a:xfrm>
            <a:off x="7040563" y="0"/>
            <a:ext cx="1646237" cy="274320"/>
          </a:xfrm>
          <a:prstGeom prst="rect">
            <a:avLst/>
          </a:prstGeom>
          <a:solidFill>
            <a:schemeClr val="accent1"/>
          </a:solidFill>
          <a:ln w="9525">
            <a:noFill/>
            <a:miter lim="800000"/>
            <a:headEnd/>
            <a:tailEnd/>
          </a:ln>
        </p:spPr>
        <p:txBody>
          <a:bodyPr lIns="0" tIns="0" rIns="0" anchor="b"/>
          <a:lstStyle/>
          <a:p>
            <a:pPr algn="ctr">
              <a:defRPr/>
            </a:pPr>
            <a:r>
              <a:rPr lang="en-US" sz="900" b="0" dirty="0">
                <a:solidFill>
                  <a:schemeClr val="bg1"/>
                </a:solidFill>
                <a:latin typeface="+mj-lt"/>
              </a:rPr>
              <a:t>CONCLUSION</a:t>
            </a:r>
          </a:p>
        </p:txBody>
      </p:sp>
      <p:cxnSp>
        <p:nvCxnSpPr>
          <p:cNvPr id="35" name="Straight Connector 34">
            <a:extLst>
              <a:ext uri="{FF2B5EF4-FFF2-40B4-BE49-F238E27FC236}">
                <a16:creationId xmlns:a16="http://schemas.microsoft.com/office/drawing/2014/main" id="{90A0FC84-8360-4EC9-8E0B-D37937C4A548}"/>
              </a:ext>
            </a:extLst>
          </p:cNvPr>
          <p:cNvCxnSpPr/>
          <p:nvPr userDrawn="1"/>
        </p:nvCxnSpPr>
        <p:spPr>
          <a:xfrm rot="5400000">
            <a:off x="6903402" y="137161"/>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Line 7">
            <a:extLst>
              <a:ext uri="{FF2B5EF4-FFF2-40B4-BE49-F238E27FC236}">
                <a16:creationId xmlns:a16="http://schemas.microsoft.com/office/drawing/2014/main" id="{5433D05A-62D2-4B7C-B403-999D9BEFD96E}"/>
              </a:ext>
            </a:extLst>
          </p:cNvPr>
          <p:cNvSpPr>
            <a:spLocks noChangeShapeType="1"/>
          </p:cNvSpPr>
          <p:nvPr userDrawn="1"/>
        </p:nvSpPr>
        <p:spPr bwMode="auto">
          <a:xfrm>
            <a:off x="455613" y="1371599"/>
            <a:ext cx="8229600" cy="0"/>
          </a:xfrm>
          <a:prstGeom prst="line">
            <a:avLst/>
          </a:prstGeom>
          <a:noFill/>
          <a:ln w="38100">
            <a:solidFill>
              <a:schemeClr val="accent1"/>
            </a:solidFill>
            <a:round/>
            <a:headEnd/>
            <a:tailEnd/>
          </a:ln>
        </p:spPr>
        <p:txBody>
          <a:bodyPr/>
          <a:lstStyle/>
          <a:p>
            <a:pPr>
              <a:defRPr/>
            </a:pPr>
            <a:endParaRPr lang="en-US" sz="1600" dirty="0">
              <a:latin typeface="Source Sans Pro Light" panose="020B0403030403020204" pitchFamily="34" charset="0"/>
            </a:endParaRPr>
          </a:p>
        </p:txBody>
      </p:sp>
    </p:spTree>
  </p:cSld>
  <p:clrMap bg1="lt1" tx1="dk1" bg2="lt2" tx2="dk2" accent1="accent1" accent2="accent2" accent3="accent3" accent4="accent4" accent5="accent5" accent6="accent6" hlink="hlink" folHlink="folHlink"/>
  <p:sldLayoutIdLst>
    <p:sldLayoutId id="2147483870" r:id="rId1"/>
    <p:sldLayoutId id="2147483869" r:id="rId2"/>
    <p:sldLayoutId id="2147483868" r:id="rId3"/>
    <p:sldLayoutId id="2147483867" r:id="rId4"/>
  </p:sldLayoutIdLst>
  <p:hf hdr="0" ftr="0" dt="0"/>
  <p:txStyles>
    <p:titleStyle>
      <a:lvl1pPr algn="l" rtl="0" eaLnBrk="0" fontAlgn="base" hangingPunct="0">
        <a:spcBef>
          <a:spcPct val="0"/>
        </a:spcBef>
        <a:spcAft>
          <a:spcPct val="0"/>
        </a:spcAft>
        <a:defRPr sz="2000" cap="all" baseline="0">
          <a:solidFill>
            <a:schemeClr val="tx1"/>
          </a:solidFill>
          <a:latin typeface="+mj-lt"/>
          <a:ea typeface="+mj-ea"/>
          <a:cs typeface="+mj-cs"/>
        </a:defRPr>
      </a:lvl1pPr>
      <a:lvl2pPr algn="l" rtl="0" eaLnBrk="0" fontAlgn="base" hangingPunct="0">
        <a:spcBef>
          <a:spcPct val="0"/>
        </a:spcBef>
        <a:spcAft>
          <a:spcPct val="0"/>
        </a:spcAft>
        <a:defRPr sz="2400">
          <a:solidFill>
            <a:schemeClr val="tx1"/>
          </a:solidFill>
          <a:latin typeface="Calibri" pitchFamily="34" charset="0"/>
          <a:cs typeface="Arial" charset="0"/>
        </a:defRPr>
      </a:lvl2pPr>
      <a:lvl3pPr algn="l" rtl="0" eaLnBrk="0" fontAlgn="base" hangingPunct="0">
        <a:spcBef>
          <a:spcPct val="0"/>
        </a:spcBef>
        <a:spcAft>
          <a:spcPct val="0"/>
        </a:spcAft>
        <a:defRPr sz="2400">
          <a:solidFill>
            <a:schemeClr val="tx1"/>
          </a:solidFill>
          <a:latin typeface="Calibri" pitchFamily="34" charset="0"/>
          <a:cs typeface="Arial" charset="0"/>
        </a:defRPr>
      </a:lvl3pPr>
      <a:lvl4pPr algn="l" rtl="0" eaLnBrk="0" fontAlgn="base" hangingPunct="0">
        <a:spcBef>
          <a:spcPct val="0"/>
        </a:spcBef>
        <a:spcAft>
          <a:spcPct val="0"/>
        </a:spcAft>
        <a:defRPr sz="2400">
          <a:solidFill>
            <a:schemeClr val="tx1"/>
          </a:solidFill>
          <a:latin typeface="Calibri" pitchFamily="34" charset="0"/>
          <a:cs typeface="Arial" charset="0"/>
        </a:defRPr>
      </a:lvl4pPr>
      <a:lvl5pPr algn="l" rtl="0" eaLnBrk="0" fontAlgn="base" hangingPunct="0">
        <a:spcBef>
          <a:spcPct val="0"/>
        </a:spcBef>
        <a:spcAft>
          <a:spcPct val="0"/>
        </a:spcAft>
        <a:defRPr sz="2400">
          <a:solidFill>
            <a:schemeClr val="tx1"/>
          </a:solidFill>
          <a:latin typeface="Calibri" pitchFamily="34" charset="0"/>
          <a:cs typeface="Arial" charset="0"/>
        </a:defRPr>
      </a:lvl5pPr>
      <a:lvl6pPr marL="457200" algn="l" rtl="0" fontAlgn="base">
        <a:spcBef>
          <a:spcPct val="0"/>
        </a:spcBef>
        <a:spcAft>
          <a:spcPct val="0"/>
        </a:spcAft>
        <a:defRPr sz="2400">
          <a:solidFill>
            <a:srgbClr val="000000"/>
          </a:solidFill>
          <a:latin typeface="Calibri" pitchFamily="34" charset="0"/>
          <a:cs typeface="Arial" charset="0"/>
        </a:defRPr>
      </a:lvl6pPr>
      <a:lvl7pPr marL="914400" algn="l" rtl="0" fontAlgn="base">
        <a:spcBef>
          <a:spcPct val="0"/>
        </a:spcBef>
        <a:spcAft>
          <a:spcPct val="0"/>
        </a:spcAft>
        <a:defRPr sz="2400">
          <a:solidFill>
            <a:srgbClr val="000000"/>
          </a:solidFill>
          <a:latin typeface="Calibri" pitchFamily="34" charset="0"/>
          <a:cs typeface="Arial" charset="0"/>
        </a:defRPr>
      </a:lvl7pPr>
      <a:lvl8pPr marL="1371600" algn="l" rtl="0" fontAlgn="base">
        <a:spcBef>
          <a:spcPct val="0"/>
        </a:spcBef>
        <a:spcAft>
          <a:spcPct val="0"/>
        </a:spcAft>
        <a:defRPr sz="2400">
          <a:solidFill>
            <a:srgbClr val="000000"/>
          </a:solidFill>
          <a:latin typeface="Calibri" pitchFamily="34" charset="0"/>
          <a:cs typeface="Arial" charset="0"/>
        </a:defRPr>
      </a:lvl8pPr>
      <a:lvl9pPr marL="1828800" algn="l" rtl="0" fontAlgn="base">
        <a:spcBef>
          <a:spcPct val="0"/>
        </a:spcBef>
        <a:spcAft>
          <a:spcPct val="0"/>
        </a:spcAft>
        <a:defRPr sz="2400">
          <a:solidFill>
            <a:srgbClr val="000000"/>
          </a:solidFill>
          <a:latin typeface="Calibri" pitchFamily="34" charset="0"/>
          <a:cs typeface="Arial" charset="0"/>
        </a:defRPr>
      </a:lvl9pPr>
    </p:titleStyle>
    <p:bodyStyle>
      <a:lvl1pPr marL="173736" indent="-173736" algn="l" rtl="0" eaLnBrk="0" fontAlgn="base" hangingPunct="0">
        <a:spcBef>
          <a:spcPts val="600"/>
        </a:spcBef>
        <a:spcAft>
          <a:spcPct val="0"/>
        </a:spcAft>
        <a:buClr>
          <a:schemeClr val="tx2"/>
        </a:buClr>
        <a:buFont typeface="Wingdings" pitchFamily="2" charset="2"/>
        <a:buChar char="§"/>
        <a:defRPr sz="1600">
          <a:solidFill>
            <a:schemeClr val="tx1"/>
          </a:solidFill>
          <a:latin typeface="+mn-lt"/>
          <a:ea typeface="+mn-ea"/>
          <a:cs typeface="+mn-cs"/>
        </a:defRPr>
      </a:lvl1pPr>
      <a:lvl2pPr marL="402336" indent="-173736" algn="l" rtl="0" eaLnBrk="0" fontAlgn="base" hangingPunct="0">
        <a:spcBef>
          <a:spcPct val="20000"/>
        </a:spcBef>
        <a:spcAft>
          <a:spcPct val="0"/>
        </a:spcAft>
        <a:buClr>
          <a:schemeClr val="tx2"/>
        </a:buClr>
        <a:buChar char="–"/>
        <a:defRPr sz="1400">
          <a:solidFill>
            <a:schemeClr val="tx1"/>
          </a:solidFill>
          <a:latin typeface="+mn-lt"/>
          <a:cs typeface="+mn-cs"/>
        </a:defRPr>
      </a:lvl2pPr>
      <a:lvl3pPr marL="566928" indent="-109728" algn="l" rtl="0" eaLnBrk="0" fontAlgn="base" hangingPunct="0">
        <a:spcBef>
          <a:spcPct val="20000"/>
        </a:spcBef>
        <a:spcAft>
          <a:spcPct val="0"/>
        </a:spcAft>
        <a:buClr>
          <a:schemeClr val="tx2"/>
        </a:buClr>
        <a:buChar char="•"/>
        <a:defRPr sz="120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1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11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457200" y="548640"/>
            <a:ext cx="8229600" cy="822960"/>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p>
            <a:pPr lvl="0"/>
            <a:r>
              <a:rPr lang="en-US"/>
              <a:t>CLICK TO EDIT MASTER TITLE STYLE</a:t>
            </a:r>
          </a:p>
        </p:txBody>
      </p:sp>
      <p:sp>
        <p:nvSpPr>
          <p:cNvPr id="21507" name="Rectangle 3"/>
          <p:cNvSpPr>
            <a:spLocks noGrp="1" noChangeArrowheads="1"/>
          </p:cNvSpPr>
          <p:nvPr>
            <p:ph type="body" idx="1"/>
          </p:nvPr>
        </p:nvSpPr>
        <p:spPr bwMode="auto">
          <a:xfrm>
            <a:off x="457200" y="1463040"/>
            <a:ext cx="8229600" cy="3975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30" name="Rectangle 6"/>
          <p:cNvSpPr>
            <a:spLocks noGrp="1" noChangeArrowheads="1"/>
          </p:cNvSpPr>
          <p:nvPr>
            <p:ph type="sldNum" sz="quarter" idx="4"/>
          </p:nvPr>
        </p:nvSpPr>
        <p:spPr bwMode="auto">
          <a:xfrm>
            <a:off x="8747125" y="6559550"/>
            <a:ext cx="396875" cy="2968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a:solidFill>
                  <a:schemeClr val="accent2">
                    <a:lumMod val="50000"/>
                  </a:schemeClr>
                </a:solidFill>
                <a:latin typeface="+mn-lt"/>
              </a:defRPr>
            </a:lvl1pPr>
          </a:lstStyle>
          <a:p>
            <a:pPr>
              <a:defRPr/>
            </a:pPr>
            <a:fld id="{D585583B-8578-4E01-9E5C-0C241837F512}" type="slidenum">
              <a:rPr lang="en-US" smtClean="0"/>
              <a:pPr>
                <a:defRPr/>
              </a:pPr>
              <a:t>‹#›</a:t>
            </a:fld>
            <a:endParaRPr lang="en-US" dirty="0"/>
          </a:p>
        </p:txBody>
      </p:sp>
      <p:sp>
        <p:nvSpPr>
          <p:cNvPr id="1039" name="Line 15"/>
          <p:cNvSpPr>
            <a:spLocks noChangeShapeType="1"/>
          </p:cNvSpPr>
          <p:nvPr/>
        </p:nvSpPr>
        <p:spPr bwMode="auto">
          <a:xfrm>
            <a:off x="455613" y="6400800"/>
            <a:ext cx="8229600" cy="0"/>
          </a:xfrm>
          <a:prstGeom prst="line">
            <a:avLst/>
          </a:prstGeom>
          <a:noFill/>
          <a:ln w="38100">
            <a:solidFill>
              <a:schemeClr val="accent1"/>
            </a:solidFill>
            <a:round/>
            <a:headEnd/>
            <a:tailEnd/>
          </a:ln>
          <a:effectLst/>
        </p:spPr>
        <p:txBody>
          <a:bodyPr/>
          <a:lstStyle/>
          <a:p>
            <a:pPr>
              <a:defRPr/>
            </a:pPr>
            <a:endParaRPr lang="en-US" dirty="0">
              <a:latin typeface="Source Sans Pro Light" panose="020B0403030403020204" pitchFamily="34" charset="0"/>
            </a:endParaRPr>
          </a:p>
        </p:txBody>
      </p:sp>
      <p:sp>
        <p:nvSpPr>
          <p:cNvPr id="16" name="Rectangle 6"/>
          <p:cNvSpPr txBox="1">
            <a:spLocks noChangeArrowheads="1"/>
          </p:cNvSpPr>
          <p:nvPr/>
        </p:nvSpPr>
        <p:spPr bwMode="auto">
          <a:xfrm>
            <a:off x="455612" y="6559550"/>
            <a:ext cx="2116137" cy="296863"/>
          </a:xfrm>
          <a:prstGeom prst="rect">
            <a:avLst/>
          </a:prstGeom>
          <a:noFill/>
          <a:ln w="9525">
            <a:noFill/>
            <a:miter lim="800000"/>
            <a:headEnd/>
            <a:tailEnd/>
          </a:ln>
          <a:effectLst/>
        </p:spPr>
        <p:txBody>
          <a:bodyPr lIns="0" tIns="0" rIns="0" bIns="0"/>
          <a:lstStyle>
            <a:lvl1pPr>
              <a:defRPr/>
            </a:lvl1pPr>
          </a:lstStyle>
          <a:p>
            <a:pPr>
              <a:defRPr/>
            </a:pPr>
            <a:r>
              <a:rPr lang="en-US" sz="900" baseline="0" dirty="0">
                <a:solidFill>
                  <a:schemeClr val="accent2">
                    <a:lumMod val="50000"/>
                  </a:schemeClr>
                </a:solidFill>
                <a:latin typeface="+mn-lt"/>
              </a:rPr>
              <a:t>October 2020</a:t>
            </a:r>
            <a:endParaRPr lang="en-US" sz="900" dirty="0">
              <a:solidFill>
                <a:schemeClr val="accent2">
                  <a:lumMod val="50000"/>
                </a:schemeClr>
              </a:solidFill>
              <a:latin typeface="+mn-lt"/>
            </a:endParaRPr>
          </a:p>
        </p:txBody>
      </p:sp>
      <p:sp>
        <p:nvSpPr>
          <p:cNvPr id="25" name="Rectangle 6"/>
          <p:cNvSpPr txBox="1">
            <a:spLocks noChangeArrowheads="1"/>
          </p:cNvSpPr>
          <p:nvPr/>
        </p:nvSpPr>
        <p:spPr bwMode="auto">
          <a:xfrm>
            <a:off x="4743450" y="6559550"/>
            <a:ext cx="3941763" cy="296863"/>
          </a:xfrm>
          <a:prstGeom prst="rect">
            <a:avLst/>
          </a:prstGeom>
          <a:noFill/>
          <a:ln w="9525">
            <a:noFill/>
            <a:miter lim="800000"/>
            <a:headEnd/>
            <a:tailEnd/>
          </a:ln>
          <a:effectLst/>
        </p:spPr>
        <p:txBody>
          <a:bodyPr lIns="0" tIns="0" rIns="0" bIns="0"/>
          <a:lstStyle>
            <a:lvl1pPr>
              <a:defRPr/>
            </a:lvl1pPr>
          </a:lstStyle>
          <a:p>
            <a:pPr algn="r">
              <a:defRPr/>
            </a:pPr>
            <a:r>
              <a:rPr lang="en-US" sz="900" dirty="0">
                <a:solidFill>
                  <a:schemeClr val="tx2"/>
                </a:solidFill>
                <a:latin typeface="+mj-lt"/>
              </a:rPr>
              <a:t>MASSACHUSETTS MEDICAID POLICY INSTITUTE</a:t>
            </a:r>
          </a:p>
        </p:txBody>
      </p:sp>
      <p:sp>
        <p:nvSpPr>
          <p:cNvPr id="18" name="Rectangle 5">
            <a:extLst>
              <a:ext uri="{FF2B5EF4-FFF2-40B4-BE49-F238E27FC236}">
                <a16:creationId xmlns:a16="http://schemas.microsoft.com/office/drawing/2014/main" id="{E52684C7-1620-4108-9600-390277D4994F}"/>
              </a:ext>
            </a:extLst>
          </p:cNvPr>
          <p:cNvSpPr>
            <a:spLocks noChangeArrowheads="1"/>
          </p:cNvSpPr>
          <p:nvPr userDrawn="1"/>
        </p:nvSpPr>
        <p:spPr bwMode="auto">
          <a:xfrm>
            <a:off x="455613" y="0"/>
            <a:ext cx="1646237" cy="274320"/>
          </a:xfrm>
          <a:prstGeom prst="rect">
            <a:avLst/>
          </a:prstGeom>
          <a:solidFill>
            <a:schemeClr val="accent1"/>
          </a:solidFill>
          <a:ln w="9525">
            <a:noFill/>
            <a:miter lim="800000"/>
            <a:headEnd/>
            <a:tailEnd/>
          </a:ln>
        </p:spPr>
        <p:txBody>
          <a:bodyPr lIns="45720" tIns="0" rIns="45720" anchor="b"/>
          <a:lstStyle/>
          <a:p>
            <a:pPr algn="ctr">
              <a:defRPr/>
            </a:pPr>
            <a:r>
              <a:rPr lang="en-US" sz="900" b="0" i="0" dirty="0">
                <a:solidFill>
                  <a:schemeClr val="bg1"/>
                </a:solidFill>
                <a:latin typeface="+mj-lt"/>
              </a:rPr>
              <a:t>INTRODUCTION</a:t>
            </a:r>
          </a:p>
        </p:txBody>
      </p:sp>
      <p:sp>
        <p:nvSpPr>
          <p:cNvPr id="19" name="Rectangle 3">
            <a:extLst>
              <a:ext uri="{FF2B5EF4-FFF2-40B4-BE49-F238E27FC236}">
                <a16:creationId xmlns:a16="http://schemas.microsoft.com/office/drawing/2014/main" id="{E604C374-EB2A-4639-9B43-7D49D4AFB929}"/>
              </a:ext>
            </a:extLst>
          </p:cNvPr>
          <p:cNvSpPr>
            <a:spLocks noChangeArrowheads="1"/>
          </p:cNvSpPr>
          <p:nvPr userDrawn="1"/>
        </p:nvSpPr>
        <p:spPr bwMode="auto">
          <a:xfrm>
            <a:off x="2101850" y="0"/>
            <a:ext cx="1646238" cy="274320"/>
          </a:xfrm>
          <a:prstGeom prst="rect">
            <a:avLst/>
          </a:prstGeom>
          <a:solidFill>
            <a:schemeClr val="accent1"/>
          </a:solidFill>
          <a:ln w="9525">
            <a:noFill/>
            <a:miter lim="800000"/>
            <a:headEnd/>
            <a:tailEnd/>
          </a:ln>
        </p:spPr>
        <p:txBody>
          <a:bodyPr lIns="45720" tIns="0" rIns="45720" anchor="b"/>
          <a:lstStyle/>
          <a:p>
            <a:pPr algn="ctr">
              <a:defRPr/>
            </a:pPr>
            <a:r>
              <a:rPr lang="en-US" sz="900" b="0" i="0" cap="small" dirty="0">
                <a:solidFill>
                  <a:schemeClr val="bg1"/>
                </a:solidFill>
                <a:latin typeface="+mj-lt"/>
              </a:rPr>
              <a:t>ELIGIBILITY AND ENROLLMENT</a:t>
            </a:r>
            <a:endParaRPr lang="en-US" sz="900" b="0" i="0" dirty="0">
              <a:solidFill>
                <a:schemeClr val="bg1"/>
              </a:solidFill>
              <a:latin typeface="+mj-lt"/>
            </a:endParaRPr>
          </a:p>
        </p:txBody>
      </p:sp>
      <p:sp>
        <p:nvSpPr>
          <p:cNvPr id="20" name="Rectangle 3">
            <a:extLst>
              <a:ext uri="{FF2B5EF4-FFF2-40B4-BE49-F238E27FC236}">
                <a16:creationId xmlns:a16="http://schemas.microsoft.com/office/drawing/2014/main" id="{D0C710BE-00E0-41F5-A07B-379D87558769}"/>
              </a:ext>
            </a:extLst>
          </p:cNvPr>
          <p:cNvSpPr>
            <a:spLocks noChangeArrowheads="1"/>
          </p:cNvSpPr>
          <p:nvPr userDrawn="1"/>
        </p:nvSpPr>
        <p:spPr bwMode="auto">
          <a:xfrm>
            <a:off x="3748088" y="0"/>
            <a:ext cx="1646237" cy="274320"/>
          </a:xfrm>
          <a:prstGeom prst="rect">
            <a:avLst/>
          </a:prstGeom>
          <a:solidFill>
            <a:schemeClr val="accent1"/>
          </a:solidFill>
          <a:ln w="9525">
            <a:noFill/>
            <a:miter lim="800000"/>
            <a:headEnd/>
            <a:tailEnd/>
          </a:ln>
        </p:spPr>
        <p:txBody>
          <a:bodyPr lIns="45720" tIns="0" rIns="45720" anchor="b"/>
          <a:lstStyle/>
          <a:p>
            <a:pPr algn="ctr">
              <a:defRPr/>
            </a:pPr>
            <a:r>
              <a:rPr lang="en-US" sz="900" b="0" i="0" cap="small" dirty="0">
                <a:solidFill>
                  <a:schemeClr val="bg1"/>
                </a:solidFill>
                <a:latin typeface="+mj-lt"/>
              </a:rPr>
              <a:t>SPENDING AND COST DRIVERS</a:t>
            </a:r>
            <a:endParaRPr lang="en-US" sz="900" b="0" i="0" dirty="0">
              <a:solidFill>
                <a:schemeClr val="bg1"/>
              </a:solidFill>
              <a:latin typeface="+mj-lt"/>
            </a:endParaRPr>
          </a:p>
        </p:txBody>
      </p:sp>
      <p:sp>
        <p:nvSpPr>
          <p:cNvPr id="30" name="Rectangle 3">
            <a:extLst>
              <a:ext uri="{FF2B5EF4-FFF2-40B4-BE49-F238E27FC236}">
                <a16:creationId xmlns:a16="http://schemas.microsoft.com/office/drawing/2014/main" id="{313FC772-7660-4E34-94EF-6DE170C9D7E4}"/>
              </a:ext>
            </a:extLst>
          </p:cNvPr>
          <p:cNvSpPr>
            <a:spLocks noChangeArrowheads="1"/>
          </p:cNvSpPr>
          <p:nvPr userDrawn="1"/>
        </p:nvSpPr>
        <p:spPr bwMode="auto">
          <a:xfrm>
            <a:off x="5394325" y="0"/>
            <a:ext cx="1646238" cy="274320"/>
          </a:xfrm>
          <a:prstGeom prst="rect">
            <a:avLst/>
          </a:prstGeom>
          <a:solidFill>
            <a:schemeClr val="tx2"/>
          </a:solidFill>
          <a:ln w="9525">
            <a:noFill/>
            <a:miter lim="800000"/>
            <a:headEnd/>
            <a:tailEnd/>
          </a:ln>
        </p:spPr>
        <p:txBody>
          <a:bodyPr lIns="0" tIns="0" rIns="0" anchor="b"/>
          <a:lstStyle/>
          <a:p>
            <a:pPr algn="ctr">
              <a:defRPr/>
            </a:pPr>
            <a:r>
              <a:rPr lang="en-US" sz="900" b="0" i="0" dirty="0">
                <a:solidFill>
                  <a:schemeClr val="bg1"/>
                </a:solidFill>
                <a:latin typeface="+mj-lt"/>
              </a:rPr>
              <a:t>REFORMS</a:t>
            </a:r>
          </a:p>
        </p:txBody>
      </p:sp>
      <p:cxnSp>
        <p:nvCxnSpPr>
          <p:cNvPr id="31" name="Straight Connector 30">
            <a:extLst>
              <a:ext uri="{FF2B5EF4-FFF2-40B4-BE49-F238E27FC236}">
                <a16:creationId xmlns:a16="http://schemas.microsoft.com/office/drawing/2014/main" id="{750EB311-69F1-4CD3-B5ED-D5FA56DBFECC}"/>
              </a:ext>
            </a:extLst>
          </p:cNvPr>
          <p:cNvCxnSpPr/>
          <p:nvPr userDrawn="1"/>
        </p:nvCxnSpPr>
        <p:spPr>
          <a:xfrm rot="5400000">
            <a:off x="1964689" y="137161"/>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4CD4DFD-C1C2-45F4-885F-5EC2E3A751A8}"/>
              </a:ext>
            </a:extLst>
          </p:cNvPr>
          <p:cNvCxnSpPr/>
          <p:nvPr userDrawn="1"/>
        </p:nvCxnSpPr>
        <p:spPr>
          <a:xfrm rot="5400000">
            <a:off x="3610927" y="137161"/>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D69A8CC-779D-41E3-AF95-463DCCAE889A}"/>
              </a:ext>
            </a:extLst>
          </p:cNvPr>
          <p:cNvCxnSpPr/>
          <p:nvPr userDrawn="1"/>
        </p:nvCxnSpPr>
        <p:spPr>
          <a:xfrm rot="5400000">
            <a:off x="5257164" y="137161"/>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Rectangle 3">
            <a:extLst>
              <a:ext uri="{FF2B5EF4-FFF2-40B4-BE49-F238E27FC236}">
                <a16:creationId xmlns:a16="http://schemas.microsoft.com/office/drawing/2014/main" id="{73B2656D-CED9-4019-B86C-72C0C85F7E57}"/>
              </a:ext>
            </a:extLst>
          </p:cNvPr>
          <p:cNvSpPr>
            <a:spLocks noChangeArrowheads="1"/>
          </p:cNvSpPr>
          <p:nvPr userDrawn="1"/>
        </p:nvSpPr>
        <p:spPr bwMode="auto">
          <a:xfrm>
            <a:off x="7040563" y="0"/>
            <a:ext cx="1646237" cy="274320"/>
          </a:xfrm>
          <a:prstGeom prst="rect">
            <a:avLst/>
          </a:prstGeom>
          <a:solidFill>
            <a:schemeClr val="accent1"/>
          </a:solidFill>
          <a:ln w="9525">
            <a:noFill/>
            <a:miter lim="800000"/>
            <a:headEnd/>
            <a:tailEnd/>
          </a:ln>
        </p:spPr>
        <p:txBody>
          <a:bodyPr lIns="0" tIns="0" rIns="0" anchor="b"/>
          <a:lstStyle/>
          <a:p>
            <a:pPr algn="ctr">
              <a:defRPr/>
            </a:pPr>
            <a:r>
              <a:rPr lang="en-US" sz="900" b="0" i="0" dirty="0">
                <a:solidFill>
                  <a:schemeClr val="bg1"/>
                </a:solidFill>
                <a:latin typeface="+mj-lt"/>
              </a:rPr>
              <a:t>CONCLUSION</a:t>
            </a:r>
          </a:p>
        </p:txBody>
      </p:sp>
      <p:cxnSp>
        <p:nvCxnSpPr>
          <p:cNvPr id="35" name="Straight Connector 34">
            <a:extLst>
              <a:ext uri="{FF2B5EF4-FFF2-40B4-BE49-F238E27FC236}">
                <a16:creationId xmlns:a16="http://schemas.microsoft.com/office/drawing/2014/main" id="{3707F9E9-499F-4F39-8715-5F5C0716FC62}"/>
              </a:ext>
            </a:extLst>
          </p:cNvPr>
          <p:cNvCxnSpPr/>
          <p:nvPr userDrawn="1"/>
        </p:nvCxnSpPr>
        <p:spPr>
          <a:xfrm rot="5400000">
            <a:off x="6903402" y="137161"/>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Line 7">
            <a:extLst>
              <a:ext uri="{FF2B5EF4-FFF2-40B4-BE49-F238E27FC236}">
                <a16:creationId xmlns:a16="http://schemas.microsoft.com/office/drawing/2014/main" id="{15B4F9DC-B02B-4EED-B4B9-ED07AEA0D6FB}"/>
              </a:ext>
            </a:extLst>
          </p:cNvPr>
          <p:cNvSpPr>
            <a:spLocks noChangeShapeType="1"/>
          </p:cNvSpPr>
          <p:nvPr userDrawn="1"/>
        </p:nvSpPr>
        <p:spPr bwMode="auto">
          <a:xfrm>
            <a:off x="455613" y="1371599"/>
            <a:ext cx="8229600" cy="0"/>
          </a:xfrm>
          <a:prstGeom prst="line">
            <a:avLst/>
          </a:prstGeom>
          <a:noFill/>
          <a:ln w="38100">
            <a:solidFill>
              <a:schemeClr val="accent1"/>
            </a:solidFill>
            <a:round/>
            <a:headEnd/>
            <a:tailEnd/>
          </a:ln>
        </p:spPr>
        <p:txBody>
          <a:bodyPr/>
          <a:lstStyle/>
          <a:p>
            <a:pPr>
              <a:defRPr/>
            </a:pPr>
            <a:endParaRPr lang="en-US" sz="1600" dirty="0">
              <a:latin typeface="Source Sans Pro Light" panose="020B0403030403020204" pitchFamily="34" charset="0"/>
            </a:endParaRPr>
          </a:p>
        </p:txBody>
      </p:sp>
    </p:spTree>
  </p:cSld>
  <p:clrMap bg1="lt1" tx1="dk1" bg2="lt2" tx2="dk2" accent1="accent1" accent2="accent2" accent3="accent3" accent4="accent4" accent5="accent5" accent6="accent6" hlink="hlink" folHlink="folHlink"/>
  <p:sldLayoutIdLst>
    <p:sldLayoutId id="2147483874" r:id="rId1"/>
    <p:sldLayoutId id="2147483873" r:id="rId2"/>
    <p:sldLayoutId id="2147483872" r:id="rId3"/>
    <p:sldLayoutId id="2147483871" r:id="rId4"/>
  </p:sldLayoutIdLst>
  <p:hf hdr="0" ftr="0" dt="0"/>
  <p:txStyles>
    <p:titleStyle>
      <a:lvl1pPr algn="l" rtl="0" eaLnBrk="0" fontAlgn="base" hangingPunct="0">
        <a:spcBef>
          <a:spcPct val="0"/>
        </a:spcBef>
        <a:spcAft>
          <a:spcPct val="0"/>
        </a:spcAft>
        <a:defRPr sz="2000" cap="all" baseline="0">
          <a:solidFill>
            <a:schemeClr val="tx1"/>
          </a:solidFill>
          <a:latin typeface="+mj-lt"/>
          <a:ea typeface="+mj-ea"/>
          <a:cs typeface="+mj-cs"/>
        </a:defRPr>
      </a:lvl1pPr>
      <a:lvl2pPr algn="l" rtl="0" eaLnBrk="0" fontAlgn="base" hangingPunct="0">
        <a:spcBef>
          <a:spcPct val="0"/>
        </a:spcBef>
        <a:spcAft>
          <a:spcPct val="0"/>
        </a:spcAft>
        <a:defRPr sz="2400">
          <a:solidFill>
            <a:schemeClr val="tx1"/>
          </a:solidFill>
          <a:latin typeface="Calibri" pitchFamily="34" charset="0"/>
          <a:cs typeface="Arial" charset="0"/>
        </a:defRPr>
      </a:lvl2pPr>
      <a:lvl3pPr algn="l" rtl="0" eaLnBrk="0" fontAlgn="base" hangingPunct="0">
        <a:spcBef>
          <a:spcPct val="0"/>
        </a:spcBef>
        <a:spcAft>
          <a:spcPct val="0"/>
        </a:spcAft>
        <a:defRPr sz="2400">
          <a:solidFill>
            <a:schemeClr val="tx1"/>
          </a:solidFill>
          <a:latin typeface="Calibri" pitchFamily="34" charset="0"/>
          <a:cs typeface="Arial" charset="0"/>
        </a:defRPr>
      </a:lvl3pPr>
      <a:lvl4pPr algn="l" rtl="0" eaLnBrk="0" fontAlgn="base" hangingPunct="0">
        <a:spcBef>
          <a:spcPct val="0"/>
        </a:spcBef>
        <a:spcAft>
          <a:spcPct val="0"/>
        </a:spcAft>
        <a:defRPr sz="2400">
          <a:solidFill>
            <a:schemeClr val="tx1"/>
          </a:solidFill>
          <a:latin typeface="Calibri" pitchFamily="34" charset="0"/>
          <a:cs typeface="Arial" charset="0"/>
        </a:defRPr>
      </a:lvl4pPr>
      <a:lvl5pPr algn="l" rtl="0" eaLnBrk="0" fontAlgn="base" hangingPunct="0">
        <a:spcBef>
          <a:spcPct val="0"/>
        </a:spcBef>
        <a:spcAft>
          <a:spcPct val="0"/>
        </a:spcAft>
        <a:defRPr sz="2400">
          <a:solidFill>
            <a:schemeClr val="tx1"/>
          </a:solidFill>
          <a:latin typeface="Calibri" pitchFamily="34" charset="0"/>
          <a:cs typeface="Arial" charset="0"/>
        </a:defRPr>
      </a:lvl5pPr>
      <a:lvl6pPr marL="457200" algn="l" rtl="0" fontAlgn="base">
        <a:spcBef>
          <a:spcPct val="0"/>
        </a:spcBef>
        <a:spcAft>
          <a:spcPct val="0"/>
        </a:spcAft>
        <a:defRPr sz="2400">
          <a:solidFill>
            <a:srgbClr val="000000"/>
          </a:solidFill>
          <a:latin typeface="Calibri" pitchFamily="34" charset="0"/>
          <a:cs typeface="Arial" charset="0"/>
        </a:defRPr>
      </a:lvl6pPr>
      <a:lvl7pPr marL="914400" algn="l" rtl="0" fontAlgn="base">
        <a:spcBef>
          <a:spcPct val="0"/>
        </a:spcBef>
        <a:spcAft>
          <a:spcPct val="0"/>
        </a:spcAft>
        <a:defRPr sz="2400">
          <a:solidFill>
            <a:srgbClr val="000000"/>
          </a:solidFill>
          <a:latin typeface="Calibri" pitchFamily="34" charset="0"/>
          <a:cs typeface="Arial" charset="0"/>
        </a:defRPr>
      </a:lvl7pPr>
      <a:lvl8pPr marL="1371600" algn="l" rtl="0" fontAlgn="base">
        <a:spcBef>
          <a:spcPct val="0"/>
        </a:spcBef>
        <a:spcAft>
          <a:spcPct val="0"/>
        </a:spcAft>
        <a:defRPr sz="2400">
          <a:solidFill>
            <a:srgbClr val="000000"/>
          </a:solidFill>
          <a:latin typeface="Calibri" pitchFamily="34" charset="0"/>
          <a:cs typeface="Arial" charset="0"/>
        </a:defRPr>
      </a:lvl8pPr>
      <a:lvl9pPr marL="1828800" algn="l" rtl="0" fontAlgn="base">
        <a:spcBef>
          <a:spcPct val="0"/>
        </a:spcBef>
        <a:spcAft>
          <a:spcPct val="0"/>
        </a:spcAft>
        <a:defRPr sz="2400">
          <a:solidFill>
            <a:srgbClr val="000000"/>
          </a:solidFill>
          <a:latin typeface="Calibri" pitchFamily="34" charset="0"/>
          <a:cs typeface="Arial" charset="0"/>
        </a:defRPr>
      </a:lvl9pPr>
    </p:titleStyle>
    <p:bodyStyle>
      <a:lvl1pPr marL="173736" indent="-173736" algn="l" rtl="0" eaLnBrk="0" fontAlgn="base" hangingPunct="0">
        <a:spcBef>
          <a:spcPts val="600"/>
        </a:spcBef>
        <a:spcAft>
          <a:spcPct val="0"/>
        </a:spcAft>
        <a:buClr>
          <a:schemeClr val="tx2"/>
        </a:buClr>
        <a:buFont typeface="Wingdings" pitchFamily="2" charset="2"/>
        <a:buChar char="§"/>
        <a:defRPr sz="1600">
          <a:solidFill>
            <a:schemeClr val="tx1"/>
          </a:solidFill>
          <a:latin typeface="+mn-lt"/>
          <a:ea typeface="+mn-ea"/>
          <a:cs typeface="+mn-cs"/>
        </a:defRPr>
      </a:lvl1pPr>
      <a:lvl2pPr marL="402336" indent="-173736" algn="l" rtl="0" eaLnBrk="0" fontAlgn="base" hangingPunct="0">
        <a:spcBef>
          <a:spcPct val="20000"/>
        </a:spcBef>
        <a:spcAft>
          <a:spcPct val="0"/>
        </a:spcAft>
        <a:buClr>
          <a:schemeClr val="tx2"/>
        </a:buClr>
        <a:buChar char="–"/>
        <a:defRPr sz="1400">
          <a:solidFill>
            <a:schemeClr val="tx1"/>
          </a:solidFill>
          <a:latin typeface="+mn-lt"/>
          <a:cs typeface="+mn-cs"/>
        </a:defRPr>
      </a:lvl2pPr>
      <a:lvl3pPr marL="566928" indent="-109728" algn="l" rtl="0" eaLnBrk="0" fontAlgn="base" hangingPunct="0">
        <a:spcBef>
          <a:spcPct val="20000"/>
        </a:spcBef>
        <a:spcAft>
          <a:spcPct val="0"/>
        </a:spcAft>
        <a:buClr>
          <a:schemeClr val="tx2"/>
        </a:buClr>
        <a:buChar char="•"/>
        <a:defRPr sz="120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4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14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548640"/>
            <a:ext cx="8229600" cy="822960"/>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nvPr>
        </p:nvSpPr>
        <p:spPr bwMode="auto">
          <a:xfrm>
            <a:off x="457200" y="1463040"/>
            <a:ext cx="8229600" cy="3975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30" name="Rectangle 6"/>
          <p:cNvSpPr>
            <a:spLocks noGrp="1" noChangeArrowheads="1"/>
          </p:cNvSpPr>
          <p:nvPr>
            <p:ph type="sldNum" sz="quarter" idx="4"/>
          </p:nvPr>
        </p:nvSpPr>
        <p:spPr bwMode="auto">
          <a:xfrm>
            <a:off x="8747125" y="6559550"/>
            <a:ext cx="396875" cy="2968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a:solidFill>
                  <a:schemeClr val="accent2">
                    <a:lumMod val="50000"/>
                  </a:schemeClr>
                </a:solidFill>
                <a:latin typeface="+mn-lt"/>
              </a:defRPr>
            </a:lvl1pPr>
          </a:lstStyle>
          <a:p>
            <a:pPr>
              <a:defRPr/>
            </a:pPr>
            <a:fld id="{88665B3F-C619-49FC-9FF4-4299A9B8A49F}" type="slidenum">
              <a:rPr lang="en-US" smtClean="0"/>
              <a:pPr>
                <a:defRPr/>
              </a:pPr>
              <a:t>‹#›</a:t>
            </a:fld>
            <a:endParaRPr lang="en-US" dirty="0"/>
          </a:p>
        </p:txBody>
      </p:sp>
      <p:sp>
        <p:nvSpPr>
          <p:cNvPr id="1039" name="Line 15"/>
          <p:cNvSpPr>
            <a:spLocks noChangeShapeType="1"/>
          </p:cNvSpPr>
          <p:nvPr/>
        </p:nvSpPr>
        <p:spPr bwMode="auto">
          <a:xfrm>
            <a:off x="455613" y="6400800"/>
            <a:ext cx="8229600" cy="0"/>
          </a:xfrm>
          <a:prstGeom prst="line">
            <a:avLst/>
          </a:prstGeom>
          <a:noFill/>
          <a:ln w="38100">
            <a:solidFill>
              <a:schemeClr val="accent1"/>
            </a:solidFill>
            <a:round/>
            <a:headEnd/>
            <a:tailEnd/>
          </a:ln>
          <a:effectLst/>
        </p:spPr>
        <p:txBody>
          <a:bodyPr/>
          <a:lstStyle/>
          <a:p>
            <a:pPr>
              <a:defRPr/>
            </a:pPr>
            <a:endParaRPr lang="en-US" dirty="0">
              <a:latin typeface="+mn-lt"/>
            </a:endParaRPr>
          </a:p>
        </p:txBody>
      </p:sp>
      <p:sp>
        <p:nvSpPr>
          <p:cNvPr id="16" name="Rectangle 6"/>
          <p:cNvSpPr txBox="1">
            <a:spLocks noChangeArrowheads="1"/>
          </p:cNvSpPr>
          <p:nvPr/>
        </p:nvSpPr>
        <p:spPr bwMode="auto">
          <a:xfrm>
            <a:off x="455613" y="6559547"/>
            <a:ext cx="1646236" cy="296863"/>
          </a:xfrm>
          <a:prstGeom prst="rect">
            <a:avLst/>
          </a:prstGeom>
          <a:noFill/>
          <a:ln w="9525">
            <a:noFill/>
            <a:miter lim="800000"/>
            <a:headEnd/>
            <a:tailEnd/>
          </a:ln>
          <a:effectLst/>
        </p:spPr>
        <p:txBody>
          <a:bodyPr lIns="0" tIns="0" rIns="0" bIns="0"/>
          <a:lstStyle>
            <a:lvl1pPr>
              <a:defRPr/>
            </a:lvl1pPr>
          </a:lstStyle>
          <a:p>
            <a:pPr>
              <a:defRPr/>
            </a:pPr>
            <a:r>
              <a:rPr lang="en-US" sz="900" baseline="0" dirty="0">
                <a:solidFill>
                  <a:schemeClr val="accent2">
                    <a:lumMod val="50000"/>
                  </a:schemeClr>
                </a:solidFill>
                <a:latin typeface="+mn-lt"/>
              </a:rPr>
              <a:t>October 2020</a:t>
            </a:r>
            <a:endParaRPr lang="en-US" sz="900" dirty="0">
              <a:solidFill>
                <a:schemeClr val="accent2">
                  <a:lumMod val="50000"/>
                </a:schemeClr>
              </a:solidFill>
              <a:latin typeface="+mn-lt"/>
            </a:endParaRPr>
          </a:p>
        </p:txBody>
      </p:sp>
      <p:sp>
        <p:nvSpPr>
          <p:cNvPr id="25" name="Rectangle 6"/>
          <p:cNvSpPr txBox="1">
            <a:spLocks noChangeArrowheads="1"/>
          </p:cNvSpPr>
          <p:nvPr/>
        </p:nvSpPr>
        <p:spPr bwMode="auto">
          <a:xfrm>
            <a:off x="4743450" y="6559550"/>
            <a:ext cx="3941763" cy="296863"/>
          </a:xfrm>
          <a:prstGeom prst="rect">
            <a:avLst/>
          </a:prstGeom>
          <a:noFill/>
          <a:ln w="9525">
            <a:noFill/>
            <a:miter lim="800000"/>
            <a:headEnd/>
            <a:tailEnd/>
          </a:ln>
          <a:effectLst/>
        </p:spPr>
        <p:txBody>
          <a:bodyPr lIns="0" tIns="0" rIns="0" bIns="0"/>
          <a:lstStyle>
            <a:lvl1pPr>
              <a:defRPr/>
            </a:lvl1pPr>
          </a:lstStyle>
          <a:p>
            <a:pPr algn="r">
              <a:defRPr/>
            </a:pPr>
            <a:r>
              <a:rPr lang="en-US" sz="900" dirty="0">
                <a:solidFill>
                  <a:schemeClr val="tx2"/>
                </a:solidFill>
                <a:latin typeface="+mj-lt"/>
              </a:rPr>
              <a:t>MASSACHUSETTS MEDICAID POLICY INSTITUTE</a:t>
            </a:r>
          </a:p>
        </p:txBody>
      </p:sp>
      <p:sp>
        <p:nvSpPr>
          <p:cNvPr id="18" name="Rectangle 5">
            <a:extLst>
              <a:ext uri="{FF2B5EF4-FFF2-40B4-BE49-F238E27FC236}">
                <a16:creationId xmlns:a16="http://schemas.microsoft.com/office/drawing/2014/main" id="{63FE452C-0989-44E2-99EC-B92F538E8F49}"/>
              </a:ext>
            </a:extLst>
          </p:cNvPr>
          <p:cNvSpPr>
            <a:spLocks noChangeArrowheads="1"/>
          </p:cNvSpPr>
          <p:nvPr userDrawn="1"/>
        </p:nvSpPr>
        <p:spPr bwMode="auto">
          <a:xfrm>
            <a:off x="455613" y="0"/>
            <a:ext cx="1646237" cy="274320"/>
          </a:xfrm>
          <a:prstGeom prst="rect">
            <a:avLst/>
          </a:prstGeom>
          <a:solidFill>
            <a:schemeClr val="accent1"/>
          </a:solidFill>
          <a:ln w="9525">
            <a:noFill/>
            <a:miter lim="800000"/>
            <a:headEnd/>
            <a:tailEnd/>
          </a:ln>
        </p:spPr>
        <p:txBody>
          <a:bodyPr lIns="45720" tIns="0" rIns="45720" anchor="b"/>
          <a:lstStyle/>
          <a:p>
            <a:pPr algn="ctr">
              <a:defRPr/>
            </a:pPr>
            <a:r>
              <a:rPr lang="en-US" sz="900" b="0" dirty="0">
                <a:solidFill>
                  <a:schemeClr val="bg1"/>
                </a:solidFill>
                <a:latin typeface="+mj-lt"/>
              </a:rPr>
              <a:t>INTRODUCTION</a:t>
            </a:r>
          </a:p>
        </p:txBody>
      </p:sp>
      <p:sp>
        <p:nvSpPr>
          <p:cNvPr id="19" name="Rectangle 3">
            <a:extLst>
              <a:ext uri="{FF2B5EF4-FFF2-40B4-BE49-F238E27FC236}">
                <a16:creationId xmlns:a16="http://schemas.microsoft.com/office/drawing/2014/main" id="{5A4D8F97-B9CA-45A7-80E5-339396AEB6E1}"/>
              </a:ext>
            </a:extLst>
          </p:cNvPr>
          <p:cNvSpPr>
            <a:spLocks noChangeArrowheads="1"/>
          </p:cNvSpPr>
          <p:nvPr userDrawn="1"/>
        </p:nvSpPr>
        <p:spPr bwMode="auto">
          <a:xfrm>
            <a:off x="2101850" y="0"/>
            <a:ext cx="1646238" cy="274320"/>
          </a:xfrm>
          <a:prstGeom prst="rect">
            <a:avLst/>
          </a:prstGeom>
          <a:solidFill>
            <a:schemeClr val="accent1"/>
          </a:solidFill>
          <a:ln w="9525">
            <a:noFill/>
            <a:miter lim="800000"/>
            <a:headEnd/>
            <a:tailEnd/>
          </a:ln>
        </p:spPr>
        <p:txBody>
          <a:bodyPr lIns="45720" tIns="0" rIns="45720" anchor="b"/>
          <a:lstStyle/>
          <a:p>
            <a:pPr algn="ctr">
              <a:defRPr/>
            </a:pPr>
            <a:r>
              <a:rPr lang="en-US" sz="900" b="0" cap="small" dirty="0">
                <a:solidFill>
                  <a:schemeClr val="bg1"/>
                </a:solidFill>
                <a:latin typeface="+mj-lt"/>
              </a:rPr>
              <a:t>ELIGIBILITY AND ENROLLMENT</a:t>
            </a:r>
            <a:endParaRPr lang="en-US" sz="900" b="0" dirty="0">
              <a:solidFill>
                <a:schemeClr val="bg1"/>
              </a:solidFill>
              <a:latin typeface="+mj-lt"/>
            </a:endParaRPr>
          </a:p>
        </p:txBody>
      </p:sp>
      <p:sp>
        <p:nvSpPr>
          <p:cNvPr id="20" name="Rectangle 3">
            <a:extLst>
              <a:ext uri="{FF2B5EF4-FFF2-40B4-BE49-F238E27FC236}">
                <a16:creationId xmlns:a16="http://schemas.microsoft.com/office/drawing/2014/main" id="{2A988BC4-3D84-48D2-B8DE-8040FB29973D}"/>
              </a:ext>
            </a:extLst>
          </p:cNvPr>
          <p:cNvSpPr>
            <a:spLocks noChangeArrowheads="1"/>
          </p:cNvSpPr>
          <p:nvPr userDrawn="1"/>
        </p:nvSpPr>
        <p:spPr bwMode="auto">
          <a:xfrm>
            <a:off x="3748088" y="0"/>
            <a:ext cx="1646237" cy="274320"/>
          </a:xfrm>
          <a:prstGeom prst="rect">
            <a:avLst/>
          </a:prstGeom>
          <a:solidFill>
            <a:schemeClr val="accent1"/>
          </a:solidFill>
          <a:ln w="9525">
            <a:noFill/>
            <a:miter lim="800000"/>
            <a:headEnd/>
            <a:tailEnd/>
          </a:ln>
        </p:spPr>
        <p:txBody>
          <a:bodyPr lIns="45720" tIns="0" rIns="45720" anchor="b"/>
          <a:lstStyle/>
          <a:p>
            <a:pPr algn="ctr">
              <a:defRPr/>
            </a:pPr>
            <a:r>
              <a:rPr lang="en-US" sz="900" b="0" cap="small" dirty="0">
                <a:solidFill>
                  <a:schemeClr val="bg1"/>
                </a:solidFill>
                <a:latin typeface="+mj-lt"/>
              </a:rPr>
              <a:t>SPENDING AND COST DRIVERS</a:t>
            </a:r>
            <a:endParaRPr lang="en-US" sz="900" b="0" dirty="0">
              <a:solidFill>
                <a:schemeClr val="bg1"/>
              </a:solidFill>
              <a:latin typeface="+mj-lt"/>
            </a:endParaRPr>
          </a:p>
        </p:txBody>
      </p:sp>
      <p:sp>
        <p:nvSpPr>
          <p:cNvPr id="30" name="Rectangle 3">
            <a:extLst>
              <a:ext uri="{FF2B5EF4-FFF2-40B4-BE49-F238E27FC236}">
                <a16:creationId xmlns:a16="http://schemas.microsoft.com/office/drawing/2014/main" id="{A9DBAA7D-A677-4B1E-925D-1DC5021EA9ED}"/>
              </a:ext>
            </a:extLst>
          </p:cNvPr>
          <p:cNvSpPr>
            <a:spLocks noChangeArrowheads="1"/>
          </p:cNvSpPr>
          <p:nvPr userDrawn="1"/>
        </p:nvSpPr>
        <p:spPr bwMode="auto">
          <a:xfrm>
            <a:off x="5394325" y="0"/>
            <a:ext cx="1646238" cy="274320"/>
          </a:xfrm>
          <a:prstGeom prst="rect">
            <a:avLst/>
          </a:prstGeom>
          <a:solidFill>
            <a:schemeClr val="accent1"/>
          </a:solidFill>
          <a:ln w="9525">
            <a:noFill/>
            <a:miter lim="800000"/>
            <a:headEnd/>
            <a:tailEnd/>
          </a:ln>
        </p:spPr>
        <p:txBody>
          <a:bodyPr lIns="0" tIns="0" rIns="0" anchor="b"/>
          <a:lstStyle/>
          <a:p>
            <a:pPr algn="ctr">
              <a:defRPr/>
            </a:pPr>
            <a:r>
              <a:rPr lang="en-US" sz="900" b="0" dirty="0">
                <a:solidFill>
                  <a:schemeClr val="bg1"/>
                </a:solidFill>
                <a:latin typeface="+mj-lt"/>
              </a:rPr>
              <a:t>REFORMS</a:t>
            </a:r>
          </a:p>
        </p:txBody>
      </p:sp>
      <p:cxnSp>
        <p:nvCxnSpPr>
          <p:cNvPr id="31" name="Straight Connector 30">
            <a:extLst>
              <a:ext uri="{FF2B5EF4-FFF2-40B4-BE49-F238E27FC236}">
                <a16:creationId xmlns:a16="http://schemas.microsoft.com/office/drawing/2014/main" id="{205B0A29-2B52-4351-9C5F-05A9B2620CB4}"/>
              </a:ext>
            </a:extLst>
          </p:cNvPr>
          <p:cNvCxnSpPr/>
          <p:nvPr userDrawn="1"/>
        </p:nvCxnSpPr>
        <p:spPr>
          <a:xfrm rot="5400000">
            <a:off x="1964689" y="137161"/>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23A182F-2A99-4CBF-9BE7-50372590F614}"/>
              </a:ext>
            </a:extLst>
          </p:cNvPr>
          <p:cNvCxnSpPr/>
          <p:nvPr userDrawn="1"/>
        </p:nvCxnSpPr>
        <p:spPr>
          <a:xfrm rot="5400000">
            <a:off x="3610927" y="137161"/>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57BBE85-916E-4E9D-9504-35FF2301E945}"/>
              </a:ext>
            </a:extLst>
          </p:cNvPr>
          <p:cNvCxnSpPr/>
          <p:nvPr userDrawn="1"/>
        </p:nvCxnSpPr>
        <p:spPr>
          <a:xfrm rot="5400000">
            <a:off x="5257164" y="137161"/>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Rectangle 3">
            <a:extLst>
              <a:ext uri="{FF2B5EF4-FFF2-40B4-BE49-F238E27FC236}">
                <a16:creationId xmlns:a16="http://schemas.microsoft.com/office/drawing/2014/main" id="{BBD8F44D-9AB5-4526-9707-81EF74F7A20B}"/>
              </a:ext>
            </a:extLst>
          </p:cNvPr>
          <p:cNvSpPr>
            <a:spLocks noChangeArrowheads="1"/>
          </p:cNvSpPr>
          <p:nvPr userDrawn="1"/>
        </p:nvSpPr>
        <p:spPr bwMode="auto">
          <a:xfrm>
            <a:off x="7040563" y="0"/>
            <a:ext cx="1646237" cy="274320"/>
          </a:xfrm>
          <a:prstGeom prst="rect">
            <a:avLst/>
          </a:prstGeom>
          <a:solidFill>
            <a:schemeClr val="tx2"/>
          </a:solidFill>
          <a:ln w="9525">
            <a:noFill/>
            <a:miter lim="800000"/>
            <a:headEnd/>
            <a:tailEnd/>
          </a:ln>
        </p:spPr>
        <p:txBody>
          <a:bodyPr lIns="0" tIns="0" rIns="0" anchor="b"/>
          <a:lstStyle/>
          <a:p>
            <a:pPr algn="ctr">
              <a:defRPr/>
            </a:pPr>
            <a:r>
              <a:rPr lang="en-US" sz="900" b="0" dirty="0">
                <a:solidFill>
                  <a:schemeClr val="bg1"/>
                </a:solidFill>
                <a:latin typeface="+mj-lt"/>
              </a:rPr>
              <a:t>CONCLUSION</a:t>
            </a:r>
          </a:p>
        </p:txBody>
      </p:sp>
      <p:cxnSp>
        <p:nvCxnSpPr>
          <p:cNvPr id="35" name="Straight Connector 34">
            <a:extLst>
              <a:ext uri="{FF2B5EF4-FFF2-40B4-BE49-F238E27FC236}">
                <a16:creationId xmlns:a16="http://schemas.microsoft.com/office/drawing/2014/main" id="{2EAFE197-011E-402B-9DE9-7446ABFDDB17}"/>
              </a:ext>
            </a:extLst>
          </p:cNvPr>
          <p:cNvCxnSpPr/>
          <p:nvPr userDrawn="1"/>
        </p:nvCxnSpPr>
        <p:spPr>
          <a:xfrm rot="5400000">
            <a:off x="6903402" y="137161"/>
            <a:ext cx="2743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Line 7">
            <a:extLst>
              <a:ext uri="{FF2B5EF4-FFF2-40B4-BE49-F238E27FC236}">
                <a16:creationId xmlns:a16="http://schemas.microsoft.com/office/drawing/2014/main" id="{D46DE8DD-B0EC-4B16-BFD6-78A162C64200}"/>
              </a:ext>
            </a:extLst>
          </p:cNvPr>
          <p:cNvSpPr>
            <a:spLocks noChangeShapeType="1"/>
          </p:cNvSpPr>
          <p:nvPr userDrawn="1"/>
        </p:nvSpPr>
        <p:spPr bwMode="auto">
          <a:xfrm>
            <a:off x="455613" y="1371599"/>
            <a:ext cx="8229600" cy="0"/>
          </a:xfrm>
          <a:prstGeom prst="line">
            <a:avLst/>
          </a:prstGeom>
          <a:noFill/>
          <a:ln w="38100">
            <a:solidFill>
              <a:schemeClr val="accent1"/>
            </a:solidFill>
            <a:round/>
            <a:headEnd/>
            <a:tailEnd/>
          </a:ln>
        </p:spPr>
        <p:txBody>
          <a:bodyPr/>
          <a:lstStyle/>
          <a:p>
            <a:pPr>
              <a:defRPr/>
            </a:pPr>
            <a:endParaRPr lang="en-US" sz="1600" dirty="0">
              <a:latin typeface="+mn-lt"/>
            </a:endParaRPr>
          </a:p>
        </p:txBody>
      </p:sp>
    </p:spTree>
  </p:cSld>
  <p:clrMap bg1="lt1" tx1="dk1" bg2="lt2" tx2="dk2" accent1="accent1" accent2="accent2" accent3="accent3" accent4="accent4" accent5="accent5" accent6="accent6" hlink="hlink" folHlink="folHlink"/>
  <p:sldLayoutIdLst>
    <p:sldLayoutId id="2147483878" r:id="rId1"/>
    <p:sldLayoutId id="2147483877" r:id="rId2"/>
    <p:sldLayoutId id="2147483876" r:id="rId3"/>
    <p:sldLayoutId id="2147483875" r:id="rId4"/>
  </p:sldLayoutIdLst>
  <p:hf hdr="0" ftr="0" dt="0"/>
  <p:txStyles>
    <p:titleStyle>
      <a:lvl1pPr algn="l" rtl="0" eaLnBrk="0" fontAlgn="base" hangingPunct="0">
        <a:spcBef>
          <a:spcPct val="0"/>
        </a:spcBef>
        <a:spcAft>
          <a:spcPct val="0"/>
        </a:spcAft>
        <a:defRPr sz="2000" cap="all" baseline="0">
          <a:solidFill>
            <a:schemeClr val="tx1"/>
          </a:solidFill>
          <a:latin typeface="+mj-lt"/>
          <a:ea typeface="+mj-ea"/>
          <a:cs typeface="+mj-cs"/>
        </a:defRPr>
      </a:lvl1pPr>
      <a:lvl2pPr algn="l" rtl="0" eaLnBrk="0" fontAlgn="base" hangingPunct="0">
        <a:spcBef>
          <a:spcPct val="0"/>
        </a:spcBef>
        <a:spcAft>
          <a:spcPct val="0"/>
        </a:spcAft>
        <a:defRPr sz="2400">
          <a:solidFill>
            <a:schemeClr val="tx1"/>
          </a:solidFill>
          <a:latin typeface="Calibri" pitchFamily="34" charset="0"/>
          <a:cs typeface="Arial" charset="0"/>
        </a:defRPr>
      </a:lvl2pPr>
      <a:lvl3pPr algn="l" rtl="0" eaLnBrk="0" fontAlgn="base" hangingPunct="0">
        <a:spcBef>
          <a:spcPct val="0"/>
        </a:spcBef>
        <a:spcAft>
          <a:spcPct val="0"/>
        </a:spcAft>
        <a:defRPr sz="2400">
          <a:solidFill>
            <a:schemeClr val="tx1"/>
          </a:solidFill>
          <a:latin typeface="Calibri" pitchFamily="34" charset="0"/>
          <a:cs typeface="Arial" charset="0"/>
        </a:defRPr>
      </a:lvl3pPr>
      <a:lvl4pPr algn="l" rtl="0" eaLnBrk="0" fontAlgn="base" hangingPunct="0">
        <a:spcBef>
          <a:spcPct val="0"/>
        </a:spcBef>
        <a:spcAft>
          <a:spcPct val="0"/>
        </a:spcAft>
        <a:defRPr sz="2400">
          <a:solidFill>
            <a:schemeClr val="tx1"/>
          </a:solidFill>
          <a:latin typeface="Calibri" pitchFamily="34" charset="0"/>
          <a:cs typeface="Arial" charset="0"/>
        </a:defRPr>
      </a:lvl4pPr>
      <a:lvl5pPr algn="l" rtl="0" eaLnBrk="0" fontAlgn="base" hangingPunct="0">
        <a:spcBef>
          <a:spcPct val="0"/>
        </a:spcBef>
        <a:spcAft>
          <a:spcPct val="0"/>
        </a:spcAft>
        <a:defRPr sz="2400">
          <a:solidFill>
            <a:schemeClr val="tx1"/>
          </a:solidFill>
          <a:latin typeface="Calibri" pitchFamily="34" charset="0"/>
          <a:cs typeface="Arial" charset="0"/>
        </a:defRPr>
      </a:lvl5pPr>
      <a:lvl6pPr marL="457200" algn="l" rtl="0" fontAlgn="base">
        <a:spcBef>
          <a:spcPct val="0"/>
        </a:spcBef>
        <a:spcAft>
          <a:spcPct val="0"/>
        </a:spcAft>
        <a:defRPr sz="2400">
          <a:solidFill>
            <a:srgbClr val="000000"/>
          </a:solidFill>
          <a:latin typeface="Calibri" pitchFamily="34" charset="0"/>
          <a:cs typeface="Arial" charset="0"/>
        </a:defRPr>
      </a:lvl6pPr>
      <a:lvl7pPr marL="914400" algn="l" rtl="0" fontAlgn="base">
        <a:spcBef>
          <a:spcPct val="0"/>
        </a:spcBef>
        <a:spcAft>
          <a:spcPct val="0"/>
        </a:spcAft>
        <a:defRPr sz="2400">
          <a:solidFill>
            <a:srgbClr val="000000"/>
          </a:solidFill>
          <a:latin typeface="Calibri" pitchFamily="34" charset="0"/>
          <a:cs typeface="Arial" charset="0"/>
        </a:defRPr>
      </a:lvl7pPr>
      <a:lvl8pPr marL="1371600" algn="l" rtl="0" fontAlgn="base">
        <a:spcBef>
          <a:spcPct val="0"/>
        </a:spcBef>
        <a:spcAft>
          <a:spcPct val="0"/>
        </a:spcAft>
        <a:defRPr sz="2400">
          <a:solidFill>
            <a:srgbClr val="000000"/>
          </a:solidFill>
          <a:latin typeface="Calibri" pitchFamily="34" charset="0"/>
          <a:cs typeface="Arial" charset="0"/>
        </a:defRPr>
      </a:lvl8pPr>
      <a:lvl9pPr marL="1828800" algn="l" rtl="0" fontAlgn="base">
        <a:spcBef>
          <a:spcPct val="0"/>
        </a:spcBef>
        <a:spcAft>
          <a:spcPct val="0"/>
        </a:spcAft>
        <a:defRPr sz="2400">
          <a:solidFill>
            <a:srgbClr val="000000"/>
          </a:solidFill>
          <a:latin typeface="Calibri" pitchFamily="34" charset="0"/>
          <a:cs typeface="Arial" charset="0"/>
        </a:defRPr>
      </a:lvl9pPr>
    </p:titleStyle>
    <p:bodyStyle>
      <a:lvl1pPr marL="173736" indent="-173736" algn="l" rtl="0" eaLnBrk="0" fontAlgn="base" hangingPunct="0">
        <a:spcBef>
          <a:spcPts val="600"/>
        </a:spcBef>
        <a:spcAft>
          <a:spcPct val="0"/>
        </a:spcAft>
        <a:buClr>
          <a:schemeClr val="tx2"/>
        </a:buClr>
        <a:buFont typeface="Wingdings" pitchFamily="2" charset="2"/>
        <a:buChar char="§"/>
        <a:defRPr sz="1600">
          <a:solidFill>
            <a:schemeClr val="tx1"/>
          </a:solidFill>
          <a:latin typeface="+mn-lt"/>
          <a:ea typeface="+mn-ea"/>
          <a:cs typeface="+mn-cs"/>
        </a:defRPr>
      </a:lvl1pPr>
      <a:lvl2pPr marL="402336" indent="-173736" algn="l" rtl="0" eaLnBrk="0" fontAlgn="base" hangingPunct="0">
        <a:spcBef>
          <a:spcPct val="20000"/>
        </a:spcBef>
        <a:spcAft>
          <a:spcPct val="0"/>
        </a:spcAft>
        <a:buClr>
          <a:schemeClr val="tx2"/>
        </a:buClr>
        <a:buChar char="–"/>
        <a:defRPr sz="1400">
          <a:solidFill>
            <a:schemeClr val="tx1"/>
          </a:solidFill>
          <a:latin typeface="+mn-lt"/>
          <a:cs typeface="+mn-cs"/>
        </a:defRPr>
      </a:lvl2pPr>
      <a:lvl3pPr marL="566928" indent="-109728" algn="l" rtl="0" eaLnBrk="0" fontAlgn="base" hangingPunct="0">
        <a:spcBef>
          <a:spcPct val="20000"/>
        </a:spcBef>
        <a:spcAft>
          <a:spcPct val="0"/>
        </a:spcAft>
        <a:buClr>
          <a:schemeClr val="tx2"/>
        </a:buClr>
        <a:buChar char="•"/>
        <a:defRPr sz="120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1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11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8" Type="http://schemas.openxmlformats.org/officeDocument/2006/relationships/hyperlink" Target="https://www.medicaid.gov/state-resource-center/disaster-response-toolkit/federal-disaster-resources/entry/54066" TargetMode="External"/><Relationship Id="rId3" Type="http://schemas.openxmlformats.org/officeDocument/2006/relationships/hyperlink" Target="https://mahealthconnector.optum.com/individual/" TargetMode="External"/><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hyperlink" Target="https://www.mass.gov/how-to/how-to-appeal-a-masshealth-decision" TargetMode="External"/><Relationship Id="rId5" Type="http://schemas.openxmlformats.org/officeDocument/2006/relationships/hyperlink" Target="https://www.hcfama.org/" TargetMode="External"/><Relationship Id="rId4" Type="http://schemas.openxmlformats.org/officeDocument/2006/relationships/hyperlink" Target="https://myombudsman.org/" TargetMode="Externa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hyperlink" Target="https://bluecrossmafoundation.org/publication/masshealth-and-connectorcare-enrollment-tracker" TargetMode="External"/><Relationship Id="rId5" Type="http://schemas.openxmlformats.org/officeDocument/2006/relationships/hyperlink" Target="https://www.wgbh.org/news/local-news/2020/04/15/newly-unemployed-seek-health-insurance-amidst-pandemic" TargetMode="External"/><Relationship Id="rId4" Type="http://schemas.openxmlformats.org/officeDocument/2006/relationships/hyperlink" Target="http://www.chiamass.gov/massachusetts-health-insurance-survey/" TargetMode="Externa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hyperlink" Target="http://www.chiamass.gov/chia-publishes-first-report-on-the-massachusetts-nursing-facility-industry"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hyperlink" Target="http://www.kff.org/medicaid/state-indicator/distribution-by-employment-status-4/?currentTimeframe=0&amp;selectedRows=%7b%22states%22:%7b%22massachusetts%22:%7b%7d%7d%7d&amp;sortModel=%7b%22colId%22:%22Location%22,%22sort%22:%22asc%22%7d" TargetMode="External"/><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chart" Target="../charts/chart5.xml"/></Relationships>
</file>

<file path=ppt/slides/_rels/slide16.xml.rels><?xml version="1.0" encoding="UTF-8" standalone="yes"?>
<Relationships xmlns="http://schemas.openxmlformats.org/package/2006/relationships"><Relationship Id="rId3" Type="http://schemas.openxmlformats.org/officeDocument/2006/relationships/hyperlink" Target="https://www.mass.gov/lists/masshealth-health-plan-materials-and-information-for-members" TargetMode="External"/><Relationship Id="rId7" Type="http://schemas.openxmlformats.org/officeDocument/2006/relationships/hyperlink" Target="https://www.bluecrossmafoundation.org/publication/what-know-about-acos-latest-masshealth-accountable-care-organizations" TargetMode="External"/><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hyperlink" Target="https://www.mass.gov/program-of-all-inclusive-care-for-the-elderly-pace" TargetMode="External"/><Relationship Id="rId5" Type="http://schemas.openxmlformats.org/officeDocument/2006/relationships/hyperlink" Target="https://www.mass.gov/one-care" TargetMode="External"/><Relationship Id="rId4" Type="http://schemas.openxmlformats.org/officeDocument/2006/relationships/hyperlink" Target="https://www.mass.gov/senior-care-options-sco" TargetMode="Externa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8.xml"/><Relationship Id="rId1" Type="http://schemas.openxmlformats.org/officeDocument/2006/relationships/slideLayout" Target="../slideLayouts/slideLayout15.xml"/><Relationship Id="rId5" Type="http://schemas.openxmlformats.org/officeDocument/2006/relationships/image" Target="../media/image4.sv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hyperlink" Target="https://www.medicaid.gov/state-resource-center/downloads/covid-19-section-6008-faqs.pdf" TargetMode="External"/><Relationship Id="rId2" Type="http://schemas.openxmlformats.org/officeDocument/2006/relationships/notesSlide" Target="../notesSlides/notesSlide19.xml"/><Relationship Id="rId1" Type="http://schemas.openxmlformats.org/officeDocument/2006/relationships/slideLayout" Target="../slideLayouts/slideLayout15.xml"/><Relationship Id="rId5" Type="http://schemas.openxmlformats.org/officeDocument/2006/relationships/image" Target="../media/image7.sv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38.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30.xml"/><Relationship Id="rId5" Type="http://schemas.openxmlformats.org/officeDocument/2006/relationships/slide" Target="slide18.xml"/><Relationship Id="rId4" Type="http://schemas.openxmlformats.org/officeDocument/2006/relationships/slide" Target="slide8.xml"/></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0.xml"/><Relationship Id="rId1" Type="http://schemas.openxmlformats.org/officeDocument/2006/relationships/slideLayout" Target="../slideLayouts/slideLayout15.xml"/><Relationship Id="rId6" Type="http://schemas.openxmlformats.org/officeDocument/2006/relationships/image" Target="../media/image5.png"/><Relationship Id="rId5" Type="http://schemas.openxmlformats.org/officeDocument/2006/relationships/hyperlink" Target="http://massbudget.org/report_window.php?loc=What-Is-the-Actual-State-Cost-of-MassHealth-in-2018.html" TargetMode="External"/><Relationship Id="rId4" Type="http://schemas.openxmlformats.org/officeDocument/2006/relationships/hyperlink" Target="https://nam01.safelinks.protection.outlook.com/?url=https%3A%2F%2Fwww.bluecrossmafoundation.org%2Fpublication%2Fwhat-actual-state-cost-masshealth-2019&amp;data=02%7C01%7CRachel.Gershon%40umassmed.edu%7Cc85bcd44d94846efcb7108d7bad468e6%7Cee9155fe2da34378a6c44405faf57b2e%7C0%7C0%7C637183293759959453&amp;sdata=qnigaXZy%2BInIsNn7EOzCQkNWjrFAHqlq6s7TMdLK9sw%3D&amp;reserved=0" TargetMode="Externa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hyperlink" Target="https://nam01.safelinks.protection.outlook.com/?url=https%3A%2F%2Fwww.mass.gov%2Fservice-details%2Fannual-cost-trends-report&amp;data=02%7C01%7CRachel.Gershon%40umassmed.edu%7Cc85bcd44d94846efcb7108d7bad468e6%7Cee9155fe2da34378a6c44405faf57b2e%7C0%7C0%7C637183293759959453&amp;sdata=GXrtW%2BWAfQ%2FxCtfsdSuaxGPBkRoOWGnKY1XsHfFrE0w%3D&amp;reserved=0" TargetMode="External"/></Relationships>
</file>

<file path=ppt/slides/_rels/slide2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3.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6.xml"/><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chart" Target="../charts/chart16.xml"/><Relationship Id="rId7" Type="http://schemas.openxmlformats.org/officeDocument/2006/relationships/chart" Target="../charts/chart20.xml"/><Relationship Id="rId2" Type="http://schemas.openxmlformats.org/officeDocument/2006/relationships/notesSlide" Target="../notesSlides/notesSlide28.xml"/><Relationship Id="rId1" Type="http://schemas.openxmlformats.org/officeDocument/2006/relationships/slideLayout" Target="../slideLayouts/slideLayout15.xml"/><Relationship Id="rId6" Type="http://schemas.openxmlformats.org/officeDocument/2006/relationships/chart" Target="../charts/chart19.xml"/><Relationship Id="rId5" Type="http://schemas.openxmlformats.org/officeDocument/2006/relationships/chart" Target="../charts/chart18.xml"/><Relationship Id="rId4" Type="http://schemas.openxmlformats.org/officeDocument/2006/relationships/chart" Target="../charts/chart17.xml"/></Relationships>
</file>

<file path=ppt/slides/_rels/slide29.xml.rels><?xml version="1.0" encoding="UTF-8" standalone="yes"?>
<Relationships xmlns="http://schemas.openxmlformats.org/package/2006/relationships"><Relationship Id="rId3" Type="http://schemas.openxmlformats.org/officeDocument/2006/relationships/hyperlink" Target="https://bluecrossmafoundation.org/publication/promoting-access-health-care-and-coverage-during-public-health-crisis-covid-19%E2%80%93related" TargetMode="External"/><Relationship Id="rId2" Type="http://schemas.openxmlformats.org/officeDocument/2006/relationships/notesSlide" Target="../notesSlides/notesSlide29.xml"/><Relationship Id="rId1" Type="http://schemas.openxmlformats.org/officeDocument/2006/relationships/slideLayout" Target="../slideLayouts/slideLayout19.xml"/><Relationship Id="rId4" Type="http://schemas.openxmlformats.org/officeDocument/2006/relationships/hyperlink" Target="https://www.mass.gov/coronavirus-disease-covid-19-and-masshealth"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www.medicaid.gov/medicaid/section-1115-demo/demonstration-and-waiver-list/index.html" TargetMode="External"/><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hyperlink" Target="https://www.medicaid.gov/Medicaid-CHIP-Program-Information/By-Topics/Waivers/1115/downloads/ma/MassHealth/ma-masshealth-protocol-edits-20190627.pdf" TargetMode="External"/><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hyperlink" Target="https://bluecrossmafoundation.org/publication/masshealth-waiver-2016%E2%80%932022-delivering-reform" TargetMode="External"/><Relationship Id="rId2" Type="http://schemas.openxmlformats.org/officeDocument/2006/relationships/notesSlide" Target="../notesSlides/notesSlide33.xml"/><Relationship Id="rId1" Type="http://schemas.openxmlformats.org/officeDocument/2006/relationships/slideLayout" Target="../slideLayouts/slideLayout19.xml"/><Relationship Id="rId5" Type="http://schemas.openxmlformats.org/officeDocument/2006/relationships/hyperlink" Target="https://www.bluecrossmafoundation.org/publication/what-know-about-acos-latest-masshealth-accountable-care-organizations" TargetMode="Externa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hyperlink" Target="http://www.mass.gov/guides/masshealth-community-partners-cp-program-information-for-providers#list-of-masshealth-community-partners" TargetMode="External"/><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hyperlink" Target="https://www.mass.gov/files/documents/2019/10/24/flexible-services-summary.pdf" TargetMode="External"/><Relationship Id="rId2" Type="http://schemas.openxmlformats.org/officeDocument/2006/relationships/notesSlide" Target="../notesSlides/notesSlide35.xml"/><Relationship Id="rId1" Type="http://schemas.openxmlformats.org/officeDocument/2006/relationships/slideLayout" Target="../slideLayouts/slideLayout19.xml"/><Relationship Id="rId4" Type="http://schemas.openxmlformats.org/officeDocument/2006/relationships/hyperlink" Target="https://www.mass.gov/doc/flexible-services-program-public-list/download" TargetMode="External"/></Relationships>
</file>

<file path=ppt/slides/_rels/slide3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6.xml"/><Relationship Id="rId1" Type="http://schemas.openxmlformats.org/officeDocument/2006/relationships/slideLayout" Target="../slideLayouts/slideLayout19.xml"/><Relationship Id="rId4" Type="http://schemas.openxmlformats.org/officeDocument/2006/relationships/chart" Target="../charts/chart22.xml"/></Relationships>
</file>

<file path=ppt/slides/_rels/slide37.xml.rels><?xml version="1.0" encoding="UTF-8" standalone="yes"?>
<Relationships xmlns="http://schemas.openxmlformats.org/package/2006/relationships"><Relationship Id="rId3" Type="http://schemas.openxmlformats.org/officeDocument/2006/relationships/hyperlink" Target="https://www.medicaid.gov/Medicaid-CHIP-Program-Information/By-Topics/Waivers/1115/downloads/ma/ma-masshealth-ca.pdf" TargetMode="External"/><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hyperlink" Target="https://www.mass.gov/info-details/health-care-access-bureau"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mass.gov/service-details/masshealth-coverage-types-for-individuals-and-families-including-people-with" TargetMode="External"/><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hyperlink" Target="http://www.mass.gov/service-details/senior-guide-and-application-for-health-care-coverage"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1"/>
          <p:cNvSpPr txBox="1">
            <a:spLocks/>
          </p:cNvSpPr>
          <p:nvPr/>
        </p:nvSpPr>
        <p:spPr>
          <a:xfrm>
            <a:off x="685800" y="1830219"/>
            <a:ext cx="7772400" cy="1470025"/>
          </a:xfrm>
          <a:prstGeom prst="rect">
            <a:avLst/>
          </a:prstGeom>
        </p:spPr>
        <p:txBody>
          <a:bodyPr/>
          <a:lstStyle/>
          <a:p>
            <a:pPr algn="ctr" eaLnBrk="0" hangingPunct="0">
              <a:defRPr/>
            </a:pPr>
            <a:r>
              <a:rPr lang="en-US" sz="4800" kern="0" dirty="0">
                <a:solidFill>
                  <a:schemeClr val="tx2">
                    <a:lumMod val="75000"/>
                  </a:schemeClr>
                </a:solidFill>
                <a:latin typeface="+mj-lt"/>
                <a:cs typeface="Arial"/>
              </a:rPr>
              <a:t>MassHealth: </a:t>
            </a:r>
            <a:r>
              <a:rPr lang="en-US" sz="4800" kern="0" dirty="0">
                <a:solidFill>
                  <a:schemeClr val="tx2">
                    <a:lumMod val="75000"/>
                  </a:schemeClr>
                </a:solidFill>
                <a:latin typeface="+mj-lt"/>
              </a:rPr>
              <a:t>The Basics </a:t>
            </a:r>
            <a:endParaRPr lang="en-US" sz="4800" kern="0" dirty="0">
              <a:solidFill>
                <a:schemeClr val="tx2">
                  <a:lumMod val="75000"/>
                </a:schemeClr>
              </a:solidFill>
              <a:latin typeface="+mj-lt"/>
              <a:cs typeface="Arial"/>
            </a:endParaRPr>
          </a:p>
          <a:p>
            <a:pPr algn="ctr" eaLnBrk="0" hangingPunct="0">
              <a:defRPr/>
            </a:pPr>
            <a:r>
              <a:rPr lang="en-US" sz="4400" kern="0" spc="100" dirty="0">
                <a:solidFill>
                  <a:schemeClr val="tx2">
                    <a:lumMod val="75000"/>
                  </a:schemeClr>
                </a:solidFill>
                <a:latin typeface="+mj-lt"/>
                <a:cs typeface="Arial"/>
              </a:rPr>
              <a:t>FACTS AND TRENDS</a:t>
            </a:r>
          </a:p>
        </p:txBody>
      </p:sp>
      <p:sp>
        <p:nvSpPr>
          <p:cNvPr id="10" name="Subtitle 2"/>
          <p:cNvSpPr txBox="1">
            <a:spLocks/>
          </p:cNvSpPr>
          <p:nvPr/>
        </p:nvSpPr>
        <p:spPr>
          <a:xfrm>
            <a:off x="933707" y="3686574"/>
            <a:ext cx="7334250" cy="1407459"/>
          </a:xfrm>
          <a:prstGeom prst="rect">
            <a:avLst/>
          </a:prstGeom>
        </p:spPr>
        <p:txBody>
          <a:bodyPr/>
          <a:lstStyle/>
          <a:p>
            <a:pPr algn="ctr" eaLnBrk="0" hangingPunct="0">
              <a:spcBef>
                <a:spcPts val="0"/>
              </a:spcBef>
              <a:buClr>
                <a:srgbClr val="5A8F7C"/>
              </a:buClr>
              <a:defRPr/>
            </a:pPr>
            <a:r>
              <a:rPr lang="en-US" sz="1200" kern="0" dirty="0">
                <a:solidFill>
                  <a:srgbClr val="5A8F7C"/>
                </a:solidFill>
                <a:latin typeface="+mn-lt"/>
                <a:cs typeface="Arial"/>
              </a:rPr>
              <a:t>PREPARED BY</a:t>
            </a:r>
            <a:br>
              <a:rPr lang="en-US" sz="1200" kern="0" dirty="0">
                <a:solidFill>
                  <a:srgbClr val="5A8F7C"/>
                </a:solidFill>
                <a:latin typeface="+mn-lt"/>
                <a:cs typeface="Arial"/>
              </a:rPr>
            </a:br>
            <a:r>
              <a:rPr lang="en-US" sz="1200" kern="0" spc="50" dirty="0">
                <a:solidFill>
                  <a:srgbClr val="5A8F7C"/>
                </a:solidFill>
                <a:latin typeface="+mj-lt"/>
                <a:cs typeface="Arial"/>
              </a:rPr>
              <a:t>COMMONWEALTH MEDICINE</a:t>
            </a:r>
          </a:p>
          <a:p>
            <a:pPr algn="ctr" eaLnBrk="0" hangingPunct="0">
              <a:spcBef>
                <a:spcPts val="0"/>
              </a:spcBef>
              <a:buClr>
                <a:srgbClr val="5A8F7C"/>
              </a:buClr>
              <a:defRPr/>
            </a:pPr>
            <a:r>
              <a:rPr lang="en-US" sz="1200" kern="0" spc="50" dirty="0">
                <a:solidFill>
                  <a:srgbClr val="5A8F7C"/>
                </a:solidFill>
                <a:latin typeface="+mj-lt"/>
                <a:cs typeface="Arial"/>
              </a:rPr>
              <a:t>UNIVERSITY OF MASSACHUSETTS MEDICAL SCHOOL</a:t>
            </a:r>
          </a:p>
          <a:p>
            <a:pPr algn="ctr" eaLnBrk="0" hangingPunct="0">
              <a:spcBef>
                <a:spcPts val="0"/>
              </a:spcBef>
              <a:buClr>
                <a:srgbClr val="5A8F7C"/>
              </a:buClr>
              <a:defRPr/>
            </a:pPr>
            <a:endParaRPr lang="en-US" sz="1200" kern="0" dirty="0">
              <a:solidFill>
                <a:srgbClr val="5A8F7C"/>
              </a:solidFill>
              <a:latin typeface="+mn-lt"/>
              <a:cs typeface="Arial"/>
            </a:endParaRPr>
          </a:p>
        </p:txBody>
      </p:sp>
      <p:sp>
        <p:nvSpPr>
          <p:cNvPr id="13" name="Rectangle 12">
            <a:extLst>
              <a:ext uri="{FF2B5EF4-FFF2-40B4-BE49-F238E27FC236}">
                <a16:creationId xmlns:a16="http://schemas.microsoft.com/office/drawing/2014/main" id="{902E75F6-A591-45AA-ADC0-E2912E7F5F1A}"/>
              </a:ext>
            </a:extLst>
          </p:cNvPr>
          <p:cNvSpPr/>
          <p:nvPr/>
        </p:nvSpPr>
        <p:spPr>
          <a:xfrm>
            <a:off x="457200" y="4541771"/>
            <a:ext cx="8229600" cy="365760"/>
          </a:xfrm>
          <a:prstGeom prst="rect">
            <a:avLst/>
          </a:prstGeom>
          <a:solidFill>
            <a:srgbClr val="989898"/>
          </a:solidFill>
        </p:spPr>
        <p:txBody>
          <a:bodyPr wrap="none" anchor="ctr">
            <a:noAutofit/>
          </a:bodyPr>
          <a:lstStyle/>
          <a:p>
            <a:pPr algn="ctr" eaLnBrk="0" hangingPunct="0">
              <a:spcBef>
                <a:spcPts val="600"/>
              </a:spcBef>
              <a:buClr>
                <a:srgbClr val="5A8F7C"/>
              </a:buClr>
              <a:defRPr/>
            </a:pPr>
            <a:r>
              <a:rPr lang="en-US" sz="1600" kern="0" spc="100" dirty="0">
                <a:solidFill>
                  <a:schemeClr val="bg1"/>
                </a:solidFill>
                <a:latin typeface="+mj-lt"/>
                <a:cs typeface="Arial"/>
              </a:rPr>
              <a:t>UPDATED OCTOBER 2020</a:t>
            </a:r>
          </a:p>
        </p:txBody>
      </p:sp>
      <p:sp>
        <p:nvSpPr>
          <p:cNvPr id="5" name="Rectangle 4">
            <a:extLst>
              <a:ext uri="{FF2B5EF4-FFF2-40B4-BE49-F238E27FC236}">
                <a16:creationId xmlns:a16="http://schemas.microsoft.com/office/drawing/2014/main" id="{17B7FC75-017B-4C33-B3A9-143FF9C3D276}"/>
              </a:ext>
            </a:extLst>
          </p:cNvPr>
          <p:cNvSpPr/>
          <p:nvPr/>
        </p:nvSpPr>
        <p:spPr>
          <a:xfrm>
            <a:off x="457200" y="457200"/>
            <a:ext cx="8229600" cy="59436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2" name="Group 191">
            <a:extLst>
              <a:ext uri="{FF2B5EF4-FFF2-40B4-BE49-F238E27FC236}">
                <a16:creationId xmlns:a16="http://schemas.microsoft.com/office/drawing/2014/main" id="{01137A2A-C22C-D84C-8BA3-B2AE5BAFC86F}"/>
              </a:ext>
            </a:extLst>
          </p:cNvPr>
          <p:cNvGrpSpPr/>
          <p:nvPr/>
        </p:nvGrpSpPr>
        <p:grpSpPr>
          <a:xfrm>
            <a:off x="2063343" y="5288405"/>
            <a:ext cx="5626345" cy="731520"/>
            <a:chOff x="1892346" y="5427376"/>
            <a:chExt cx="5626345" cy="731520"/>
          </a:xfrm>
        </p:grpSpPr>
        <p:grpSp>
          <p:nvGrpSpPr>
            <p:cNvPr id="104" name="Group 54">
              <a:extLst>
                <a:ext uri="{FF2B5EF4-FFF2-40B4-BE49-F238E27FC236}">
                  <a16:creationId xmlns:a16="http://schemas.microsoft.com/office/drawing/2014/main" id="{856B2681-BEA9-FD4C-8FBD-E3C4F1B088A5}"/>
                </a:ext>
              </a:extLst>
            </p:cNvPr>
            <p:cNvGrpSpPr>
              <a:grpSpLocks noChangeAspect="1"/>
            </p:cNvGrpSpPr>
            <p:nvPr/>
          </p:nvGrpSpPr>
          <p:grpSpPr bwMode="auto">
            <a:xfrm>
              <a:off x="3864448" y="5487971"/>
              <a:ext cx="1069803" cy="610329"/>
              <a:chOff x="2029" y="1676"/>
              <a:chExt cx="1702" cy="971"/>
            </a:xfrm>
            <a:solidFill>
              <a:srgbClr val="989898"/>
            </a:solidFill>
          </p:grpSpPr>
          <p:sp>
            <p:nvSpPr>
              <p:cNvPr id="105" name="Freeform 55">
                <a:extLst>
                  <a:ext uri="{FF2B5EF4-FFF2-40B4-BE49-F238E27FC236}">
                    <a16:creationId xmlns:a16="http://schemas.microsoft.com/office/drawing/2014/main" id="{DB3A8C40-085D-2C41-85E6-189434EF5DE3}"/>
                  </a:ext>
                </a:extLst>
              </p:cNvPr>
              <p:cNvSpPr>
                <a:spLocks/>
              </p:cNvSpPr>
              <p:nvPr/>
            </p:nvSpPr>
            <p:spPr bwMode="auto">
              <a:xfrm>
                <a:off x="2174" y="2217"/>
                <a:ext cx="86" cy="86"/>
              </a:xfrm>
              <a:custGeom>
                <a:avLst/>
                <a:gdLst>
                  <a:gd name="T0" fmla="*/ 16 w 86"/>
                  <a:gd name="T1" fmla="*/ 0 h 86"/>
                  <a:gd name="T2" fmla="*/ 43 w 86"/>
                  <a:gd name="T3" fmla="*/ 72 h 86"/>
                  <a:gd name="T4" fmla="*/ 70 w 86"/>
                  <a:gd name="T5" fmla="*/ 0 h 86"/>
                  <a:gd name="T6" fmla="*/ 86 w 86"/>
                  <a:gd name="T7" fmla="*/ 0 h 86"/>
                  <a:gd name="T8" fmla="*/ 86 w 86"/>
                  <a:gd name="T9" fmla="*/ 86 h 86"/>
                  <a:gd name="T10" fmla="*/ 75 w 86"/>
                  <a:gd name="T11" fmla="*/ 86 h 86"/>
                  <a:gd name="T12" fmla="*/ 75 w 86"/>
                  <a:gd name="T13" fmla="*/ 13 h 86"/>
                  <a:gd name="T14" fmla="*/ 72 w 86"/>
                  <a:gd name="T15" fmla="*/ 13 h 86"/>
                  <a:gd name="T16" fmla="*/ 48 w 86"/>
                  <a:gd name="T17" fmla="*/ 86 h 86"/>
                  <a:gd name="T18" fmla="*/ 37 w 86"/>
                  <a:gd name="T19" fmla="*/ 86 h 86"/>
                  <a:gd name="T20" fmla="*/ 11 w 86"/>
                  <a:gd name="T21" fmla="*/ 13 h 86"/>
                  <a:gd name="T22" fmla="*/ 11 w 86"/>
                  <a:gd name="T23" fmla="*/ 13 h 86"/>
                  <a:gd name="T24" fmla="*/ 11 w 86"/>
                  <a:gd name="T25" fmla="*/ 86 h 86"/>
                  <a:gd name="T26" fmla="*/ 0 w 86"/>
                  <a:gd name="T27" fmla="*/ 86 h 86"/>
                  <a:gd name="T28" fmla="*/ 0 w 86"/>
                  <a:gd name="T29" fmla="*/ 0 h 86"/>
                  <a:gd name="T30" fmla="*/ 16 w 86"/>
                  <a:gd name="T3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 h="86">
                    <a:moveTo>
                      <a:pt x="16" y="0"/>
                    </a:moveTo>
                    <a:lnTo>
                      <a:pt x="43" y="72"/>
                    </a:lnTo>
                    <a:lnTo>
                      <a:pt x="70" y="0"/>
                    </a:lnTo>
                    <a:lnTo>
                      <a:pt x="86" y="0"/>
                    </a:lnTo>
                    <a:lnTo>
                      <a:pt x="86" y="86"/>
                    </a:lnTo>
                    <a:lnTo>
                      <a:pt x="75" y="86"/>
                    </a:lnTo>
                    <a:lnTo>
                      <a:pt x="75" y="13"/>
                    </a:lnTo>
                    <a:lnTo>
                      <a:pt x="72" y="13"/>
                    </a:lnTo>
                    <a:lnTo>
                      <a:pt x="48" y="86"/>
                    </a:lnTo>
                    <a:lnTo>
                      <a:pt x="37" y="86"/>
                    </a:lnTo>
                    <a:lnTo>
                      <a:pt x="11" y="13"/>
                    </a:lnTo>
                    <a:lnTo>
                      <a:pt x="11" y="13"/>
                    </a:lnTo>
                    <a:lnTo>
                      <a:pt x="11" y="86"/>
                    </a:lnTo>
                    <a:lnTo>
                      <a:pt x="0" y="86"/>
                    </a:lnTo>
                    <a:lnTo>
                      <a:pt x="0" y="0"/>
                    </a:lnTo>
                    <a:lnTo>
                      <a:pt x="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106" name="Freeform 56">
                <a:extLst>
                  <a:ext uri="{FF2B5EF4-FFF2-40B4-BE49-F238E27FC236}">
                    <a16:creationId xmlns:a16="http://schemas.microsoft.com/office/drawing/2014/main" id="{FE59E4D4-319C-6343-95DA-6602CEF070EF}"/>
                  </a:ext>
                </a:extLst>
              </p:cNvPr>
              <p:cNvSpPr>
                <a:spLocks noEditPoints="1"/>
              </p:cNvSpPr>
              <p:nvPr/>
            </p:nvSpPr>
            <p:spPr bwMode="auto">
              <a:xfrm>
                <a:off x="2300" y="2217"/>
                <a:ext cx="78" cy="86"/>
              </a:xfrm>
              <a:custGeom>
                <a:avLst/>
                <a:gdLst>
                  <a:gd name="T0" fmla="*/ 45 w 78"/>
                  <a:gd name="T1" fmla="*/ 0 h 86"/>
                  <a:gd name="T2" fmla="*/ 78 w 78"/>
                  <a:gd name="T3" fmla="*/ 86 h 86"/>
                  <a:gd name="T4" fmla="*/ 67 w 78"/>
                  <a:gd name="T5" fmla="*/ 86 h 86"/>
                  <a:gd name="T6" fmla="*/ 56 w 78"/>
                  <a:gd name="T7" fmla="*/ 59 h 86"/>
                  <a:gd name="T8" fmla="*/ 21 w 78"/>
                  <a:gd name="T9" fmla="*/ 59 h 86"/>
                  <a:gd name="T10" fmla="*/ 11 w 78"/>
                  <a:gd name="T11" fmla="*/ 86 h 86"/>
                  <a:gd name="T12" fmla="*/ 0 w 78"/>
                  <a:gd name="T13" fmla="*/ 86 h 86"/>
                  <a:gd name="T14" fmla="*/ 32 w 78"/>
                  <a:gd name="T15" fmla="*/ 0 h 86"/>
                  <a:gd name="T16" fmla="*/ 45 w 78"/>
                  <a:gd name="T17" fmla="*/ 0 h 86"/>
                  <a:gd name="T18" fmla="*/ 53 w 78"/>
                  <a:gd name="T19" fmla="*/ 51 h 86"/>
                  <a:gd name="T20" fmla="*/ 40 w 78"/>
                  <a:gd name="T21" fmla="*/ 10 h 86"/>
                  <a:gd name="T22" fmla="*/ 40 w 78"/>
                  <a:gd name="T23" fmla="*/ 10 h 86"/>
                  <a:gd name="T24" fmla="*/ 24 w 78"/>
                  <a:gd name="T25" fmla="*/ 51 h 86"/>
                  <a:gd name="T26" fmla="*/ 53 w 78"/>
                  <a:gd name="T27" fmla="*/ 5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86">
                    <a:moveTo>
                      <a:pt x="45" y="0"/>
                    </a:moveTo>
                    <a:lnTo>
                      <a:pt x="78" y="86"/>
                    </a:lnTo>
                    <a:lnTo>
                      <a:pt x="67" y="86"/>
                    </a:lnTo>
                    <a:lnTo>
                      <a:pt x="56" y="59"/>
                    </a:lnTo>
                    <a:lnTo>
                      <a:pt x="21" y="59"/>
                    </a:lnTo>
                    <a:lnTo>
                      <a:pt x="11" y="86"/>
                    </a:lnTo>
                    <a:lnTo>
                      <a:pt x="0" y="86"/>
                    </a:lnTo>
                    <a:lnTo>
                      <a:pt x="32" y="0"/>
                    </a:lnTo>
                    <a:lnTo>
                      <a:pt x="45" y="0"/>
                    </a:lnTo>
                    <a:close/>
                    <a:moveTo>
                      <a:pt x="53" y="51"/>
                    </a:moveTo>
                    <a:lnTo>
                      <a:pt x="40" y="10"/>
                    </a:lnTo>
                    <a:lnTo>
                      <a:pt x="40" y="10"/>
                    </a:lnTo>
                    <a:lnTo>
                      <a:pt x="24" y="51"/>
                    </a:lnTo>
                    <a:lnTo>
                      <a:pt x="53"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107" name="Freeform 57">
                <a:extLst>
                  <a:ext uri="{FF2B5EF4-FFF2-40B4-BE49-F238E27FC236}">
                    <a16:creationId xmlns:a16="http://schemas.microsoft.com/office/drawing/2014/main" id="{9A9B7DB7-6296-A94B-A01A-34BF39E38675}"/>
                  </a:ext>
                </a:extLst>
              </p:cNvPr>
              <p:cNvSpPr>
                <a:spLocks/>
              </p:cNvSpPr>
              <p:nvPr/>
            </p:nvSpPr>
            <p:spPr bwMode="auto">
              <a:xfrm>
                <a:off x="2415" y="2214"/>
                <a:ext cx="67" cy="89"/>
              </a:xfrm>
              <a:custGeom>
                <a:avLst/>
                <a:gdLst>
                  <a:gd name="T0" fmla="*/ 17 w 25"/>
                  <a:gd name="T1" fmla="*/ 5 h 33"/>
                  <a:gd name="T2" fmla="*/ 12 w 25"/>
                  <a:gd name="T3" fmla="*/ 4 h 33"/>
                  <a:gd name="T4" fmla="*/ 9 w 25"/>
                  <a:gd name="T5" fmla="*/ 4 h 33"/>
                  <a:gd name="T6" fmla="*/ 7 w 25"/>
                  <a:gd name="T7" fmla="*/ 5 h 33"/>
                  <a:gd name="T8" fmla="*/ 6 w 25"/>
                  <a:gd name="T9" fmla="*/ 7 h 33"/>
                  <a:gd name="T10" fmla="*/ 5 w 25"/>
                  <a:gd name="T11" fmla="*/ 9 h 33"/>
                  <a:gd name="T12" fmla="*/ 6 w 25"/>
                  <a:gd name="T13" fmla="*/ 12 h 33"/>
                  <a:gd name="T14" fmla="*/ 8 w 25"/>
                  <a:gd name="T15" fmla="*/ 13 h 33"/>
                  <a:gd name="T16" fmla="*/ 11 w 25"/>
                  <a:gd name="T17" fmla="*/ 14 h 33"/>
                  <a:gd name="T18" fmla="*/ 15 w 25"/>
                  <a:gd name="T19" fmla="*/ 15 h 33"/>
                  <a:gd name="T20" fmla="*/ 19 w 25"/>
                  <a:gd name="T21" fmla="*/ 16 h 33"/>
                  <a:gd name="T22" fmla="*/ 22 w 25"/>
                  <a:gd name="T23" fmla="*/ 18 h 33"/>
                  <a:gd name="T24" fmla="*/ 24 w 25"/>
                  <a:gd name="T25" fmla="*/ 20 h 33"/>
                  <a:gd name="T26" fmla="*/ 25 w 25"/>
                  <a:gd name="T27" fmla="*/ 24 h 33"/>
                  <a:gd name="T28" fmla="*/ 24 w 25"/>
                  <a:gd name="T29" fmla="*/ 28 h 33"/>
                  <a:gd name="T30" fmla="*/ 21 w 25"/>
                  <a:gd name="T31" fmla="*/ 31 h 33"/>
                  <a:gd name="T32" fmla="*/ 17 w 25"/>
                  <a:gd name="T33" fmla="*/ 33 h 33"/>
                  <a:gd name="T34" fmla="*/ 13 w 25"/>
                  <a:gd name="T35" fmla="*/ 33 h 33"/>
                  <a:gd name="T36" fmla="*/ 8 w 25"/>
                  <a:gd name="T37" fmla="*/ 33 h 33"/>
                  <a:gd name="T38" fmla="*/ 4 w 25"/>
                  <a:gd name="T39" fmla="*/ 31 h 33"/>
                  <a:gd name="T40" fmla="*/ 1 w 25"/>
                  <a:gd name="T41" fmla="*/ 27 h 33"/>
                  <a:gd name="T42" fmla="*/ 0 w 25"/>
                  <a:gd name="T43" fmla="*/ 22 h 33"/>
                  <a:gd name="T44" fmla="*/ 4 w 25"/>
                  <a:gd name="T45" fmla="*/ 22 h 33"/>
                  <a:gd name="T46" fmla="*/ 5 w 25"/>
                  <a:gd name="T47" fmla="*/ 26 h 33"/>
                  <a:gd name="T48" fmla="*/ 7 w 25"/>
                  <a:gd name="T49" fmla="*/ 28 h 33"/>
                  <a:gd name="T50" fmla="*/ 9 w 25"/>
                  <a:gd name="T51" fmla="*/ 29 h 33"/>
                  <a:gd name="T52" fmla="*/ 13 w 25"/>
                  <a:gd name="T53" fmla="*/ 30 h 33"/>
                  <a:gd name="T54" fmla="*/ 16 w 25"/>
                  <a:gd name="T55" fmla="*/ 30 h 33"/>
                  <a:gd name="T56" fmla="*/ 18 w 25"/>
                  <a:gd name="T57" fmla="*/ 29 h 33"/>
                  <a:gd name="T58" fmla="*/ 20 w 25"/>
                  <a:gd name="T59" fmla="*/ 27 h 33"/>
                  <a:gd name="T60" fmla="*/ 21 w 25"/>
                  <a:gd name="T61" fmla="*/ 24 h 33"/>
                  <a:gd name="T62" fmla="*/ 20 w 25"/>
                  <a:gd name="T63" fmla="*/ 21 h 33"/>
                  <a:gd name="T64" fmla="*/ 18 w 25"/>
                  <a:gd name="T65" fmla="*/ 20 h 33"/>
                  <a:gd name="T66" fmla="*/ 15 w 25"/>
                  <a:gd name="T67" fmla="*/ 19 h 33"/>
                  <a:gd name="T68" fmla="*/ 11 w 25"/>
                  <a:gd name="T69" fmla="*/ 18 h 33"/>
                  <a:gd name="T70" fmla="*/ 7 w 25"/>
                  <a:gd name="T71" fmla="*/ 17 h 33"/>
                  <a:gd name="T72" fmla="*/ 4 w 25"/>
                  <a:gd name="T73" fmla="*/ 16 h 33"/>
                  <a:gd name="T74" fmla="*/ 2 w 25"/>
                  <a:gd name="T75" fmla="*/ 13 h 33"/>
                  <a:gd name="T76" fmla="*/ 1 w 25"/>
                  <a:gd name="T77" fmla="*/ 10 h 33"/>
                  <a:gd name="T78" fmla="*/ 2 w 25"/>
                  <a:gd name="T79" fmla="*/ 6 h 33"/>
                  <a:gd name="T80" fmla="*/ 4 w 25"/>
                  <a:gd name="T81" fmla="*/ 3 h 33"/>
                  <a:gd name="T82" fmla="*/ 8 w 25"/>
                  <a:gd name="T83" fmla="*/ 1 h 33"/>
                  <a:gd name="T84" fmla="*/ 12 w 25"/>
                  <a:gd name="T85" fmla="*/ 0 h 33"/>
                  <a:gd name="T86" fmla="*/ 17 w 25"/>
                  <a:gd name="T87" fmla="*/ 1 h 33"/>
                  <a:gd name="T88" fmla="*/ 20 w 25"/>
                  <a:gd name="T89" fmla="*/ 3 h 33"/>
                  <a:gd name="T90" fmla="*/ 23 w 25"/>
                  <a:gd name="T91" fmla="*/ 6 h 33"/>
                  <a:gd name="T92" fmla="*/ 24 w 25"/>
                  <a:gd name="T93" fmla="*/ 10 h 33"/>
                  <a:gd name="T94" fmla="*/ 20 w 25"/>
                  <a:gd name="T95" fmla="*/ 10 h 33"/>
                  <a:gd name="T96" fmla="*/ 17 w 25"/>
                  <a:gd name="T97" fmla="*/ 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 h="33">
                    <a:moveTo>
                      <a:pt x="17" y="5"/>
                    </a:moveTo>
                    <a:cubicBezTo>
                      <a:pt x="16" y="4"/>
                      <a:pt x="14" y="4"/>
                      <a:pt x="12" y="4"/>
                    </a:cubicBezTo>
                    <a:cubicBezTo>
                      <a:pt x="11" y="4"/>
                      <a:pt x="10" y="4"/>
                      <a:pt x="9" y="4"/>
                    </a:cubicBezTo>
                    <a:cubicBezTo>
                      <a:pt x="9" y="4"/>
                      <a:pt x="8" y="5"/>
                      <a:pt x="7" y="5"/>
                    </a:cubicBezTo>
                    <a:cubicBezTo>
                      <a:pt x="6" y="6"/>
                      <a:pt x="6" y="6"/>
                      <a:pt x="6" y="7"/>
                    </a:cubicBezTo>
                    <a:cubicBezTo>
                      <a:pt x="5" y="7"/>
                      <a:pt x="5" y="8"/>
                      <a:pt x="5" y="9"/>
                    </a:cubicBezTo>
                    <a:cubicBezTo>
                      <a:pt x="5" y="10"/>
                      <a:pt x="5" y="11"/>
                      <a:pt x="6" y="12"/>
                    </a:cubicBezTo>
                    <a:cubicBezTo>
                      <a:pt x="6" y="12"/>
                      <a:pt x="7" y="13"/>
                      <a:pt x="8" y="13"/>
                    </a:cubicBezTo>
                    <a:cubicBezTo>
                      <a:pt x="9" y="14"/>
                      <a:pt x="10" y="14"/>
                      <a:pt x="11" y="14"/>
                    </a:cubicBezTo>
                    <a:cubicBezTo>
                      <a:pt x="13" y="14"/>
                      <a:pt x="14" y="15"/>
                      <a:pt x="15" y="15"/>
                    </a:cubicBezTo>
                    <a:cubicBezTo>
                      <a:pt x="16" y="15"/>
                      <a:pt x="17" y="16"/>
                      <a:pt x="19" y="16"/>
                    </a:cubicBezTo>
                    <a:cubicBezTo>
                      <a:pt x="20" y="16"/>
                      <a:pt x="21" y="17"/>
                      <a:pt x="22" y="18"/>
                    </a:cubicBezTo>
                    <a:cubicBezTo>
                      <a:pt x="23" y="18"/>
                      <a:pt x="24" y="19"/>
                      <a:pt x="24" y="20"/>
                    </a:cubicBezTo>
                    <a:cubicBezTo>
                      <a:pt x="25" y="21"/>
                      <a:pt x="25" y="22"/>
                      <a:pt x="25" y="24"/>
                    </a:cubicBezTo>
                    <a:cubicBezTo>
                      <a:pt x="25" y="26"/>
                      <a:pt x="25" y="27"/>
                      <a:pt x="24" y="28"/>
                    </a:cubicBezTo>
                    <a:cubicBezTo>
                      <a:pt x="23" y="29"/>
                      <a:pt x="22" y="30"/>
                      <a:pt x="21" y="31"/>
                    </a:cubicBezTo>
                    <a:cubicBezTo>
                      <a:pt x="20" y="32"/>
                      <a:pt x="19" y="32"/>
                      <a:pt x="17" y="33"/>
                    </a:cubicBezTo>
                    <a:cubicBezTo>
                      <a:pt x="16" y="33"/>
                      <a:pt x="14" y="33"/>
                      <a:pt x="13" y="33"/>
                    </a:cubicBezTo>
                    <a:cubicBezTo>
                      <a:pt x="11" y="33"/>
                      <a:pt x="9" y="33"/>
                      <a:pt x="8" y="33"/>
                    </a:cubicBezTo>
                    <a:cubicBezTo>
                      <a:pt x="6" y="32"/>
                      <a:pt x="5" y="32"/>
                      <a:pt x="4" y="31"/>
                    </a:cubicBezTo>
                    <a:cubicBezTo>
                      <a:pt x="2" y="30"/>
                      <a:pt x="2" y="29"/>
                      <a:pt x="1" y="27"/>
                    </a:cubicBezTo>
                    <a:cubicBezTo>
                      <a:pt x="0" y="26"/>
                      <a:pt x="0" y="24"/>
                      <a:pt x="0" y="22"/>
                    </a:cubicBezTo>
                    <a:cubicBezTo>
                      <a:pt x="4" y="22"/>
                      <a:pt x="4" y="22"/>
                      <a:pt x="4" y="22"/>
                    </a:cubicBezTo>
                    <a:cubicBezTo>
                      <a:pt x="4" y="24"/>
                      <a:pt x="4" y="25"/>
                      <a:pt x="5" y="26"/>
                    </a:cubicBezTo>
                    <a:cubicBezTo>
                      <a:pt x="5" y="27"/>
                      <a:pt x="6" y="27"/>
                      <a:pt x="7" y="28"/>
                    </a:cubicBezTo>
                    <a:cubicBezTo>
                      <a:pt x="7" y="29"/>
                      <a:pt x="8" y="29"/>
                      <a:pt x="9" y="29"/>
                    </a:cubicBezTo>
                    <a:cubicBezTo>
                      <a:pt x="11" y="30"/>
                      <a:pt x="12" y="30"/>
                      <a:pt x="13" y="30"/>
                    </a:cubicBezTo>
                    <a:cubicBezTo>
                      <a:pt x="14" y="30"/>
                      <a:pt x="15" y="30"/>
                      <a:pt x="16" y="30"/>
                    </a:cubicBezTo>
                    <a:cubicBezTo>
                      <a:pt x="17" y="29"/>
                      <a:pt x="18" y="29"/>
                      <a:pt x="18" y="29"/>
                    </a:cubicBezTo>
                    <a:cubicBezTo>
                      <a:pt x="19" y="28"/>
                      <a:pt x="20" y="28"/>
                      <a:pt x="20" y="27"/>
                    </a:cubicBezTo>
                    <a:cubicBezTo>
                      <a:pt x="21" y="26"/>
                      <a:pt x="21" y="25"/>
                      <a:pt x="21" y="24"/>
                    </a:cubicBezTo>
                    <a:cubicBezTo>
                      <a:pt x="21" y="23"/>
                      <a:pt x="21" y="22"/>
                      <a:pt x="20" y="21"/>
                    </a:cubicBezTo>
                    <a:cubicBezTo>
                      <a:pt x="19" y="21"/>
                      <a:pt x="19" y="20"/>
                      <a:pt x="18" y="20"/>
                    </a:cubicBezTo>
                    <a:cubicBezTo>
                      <a:pt x="17" y="19"/>
                      <a:pt x="16" y="19"/>
                      <a:pt x="15" y="19"/>
                    </a:cubicBezTo>
                    <a:cubicBezTo>
                      <a:pt x="13" y="19"/>
                      <a:pt x="12" y="18"/>
                      <a:pt x="11" y="18"/>
                    </a:cubicBezTo>
                    <a:cubicBezTo>
                      <a:pt x="10" y="18"/>
                      <a:pt x="8" y="17"/>
                      <a:pt x="7" y="17"/>
                    </a:cubicBezTo>
                    <a:cubicBezTo>
                      <a:pt x="6" y="17"/>
                      <a:pt x="5" y="16"/>
                      <a:pt x="4" y="16"/>
                    </a:cubicBezTo>
                    <a:cubicBezTo>
                      <a:pt x="3" y="15"/>
                      <a:pt x="2" y="14"/>
                      <a:pt x="2" y="13"/>
                    </a:cubicBezTo>
                    <a:cubicBezTo>
                      <a:pt x="1" y="12"/>
                      <a:pt x="1" y="11"/>
                      <a:pt x="1" y="10"/>
                    </a:cubicBezTo>
                    <a:cubicBezTo>
                      <a:pt x="1" y="8"/>
                      <a:pt x="1" y="7"/>
                      <a:pt x="2" y="6"/>
                    </a:cubicBezTo>
                    <a:cubicBezTo>
                      <a:pt x="2" y="4"/>
                      <a:pt x="3" y="3"/>
                      <a:pt x="4" y="3"/>
                    </a:cubicBezTo>
                    <a:cubicBezTo>
                      <a:pt x="5" y="2"/>
                      <a:pt x="7" y="1"/>
                      <a:pt x="8" y="1"/>
                    </a:cubicBezTo>
                    <a:cubicBezTo>
                      <a:pt x="9" y="1"/>
                      <a:pt x="11" y="0"/>
                      <a:pt x="12" y="0"/>
                    </a:cubicBezTo>
                    <a:cubicBezTo>
                      <a:pt x="14" y="0"/>
                      <a:pt x="15" y="1"/>
                      <a:pt x="17" y="1"/>
                    </a:cubicBezTo>
                    <a:cubicBezTo>
                      <a:pt x="18" y="1"/>
                      <a:pt x="19" y="2"/>
                      <a:pt x="20" y="3"/>
                    </a:cubicBezTo>
                    <a:cubicBezTo>
                      <a:pt x="21" y="4"/>
                      <a:pt x="22" y="5"/>
                      <a:pt x="23" y="6"/>
                    </a:cubicBezTo>
                    <a:cubicBezTo>
                      <a:pt x="23" y="7"/>
                      <a:pt x="24" y="9"/>
                      <a:pt x="24" y="10"/>
                    </a:cubicBezTo>
                    <a:cubicBezTo>
                      <a:pt x="20" y="10"/>
                      <a:pt x="20" y="10"/>
                      <a:pt x="20" y="10"/>
                    </a:cubicBezTo>
                    <a:cubicBezTo>
                      <a:pt x="20" y="8"/>
                      <a:pt x="19" y="6"/>
                      <a:pt x="1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108" name="Freeform 58">
                <a:extLst>
                  <a:ext uri="{FF2B5EF4-FFF2-40B4-BE49-F238E27FC236}">
                    <a16:creationId xmlns:a16="http://schemas.microsoft.com/office/drawing/2014/main" id="{7C2821F5-5506-F946-8A19-AC63EA351E2E}"/>
                  </a:ext>
                </a:extLst>
              </p:cNvPr>
              <p:cNvSpPr>
                <a:spLocks/>
              </p:cNvSpPr>
              <p:nvPr/>
            </p:nvSpPr>
            <p:spPr bwMode="auto">
              <a:xfrm>
                <a:off x="2525" y="2214"/>
                <a:ext cx="67" cy="89"/>
              </a:xfrm>
              <a:custGeom>
                <a:avLst/>
                <a:gdLst>
                  <a:gd name="T0" fmla="*/ 17 w 25"/>
                  <a:gd name="T1" fmla="*/ 5 h 33"/>
                  <a:gd name="T2" fmla="*/ 12 w 25"/>
                  <a:gd name="T3" fmla="*/ 4 h 33"/>
                  <a:gd name="T4" fmla="*/ 9 w 25"/>
                  <a:gd name="T5" fmla="*/ 4 h 33"/>
                  <a:gd name="T6" fmla="*/ 7 w 25"/>
                  <a:gd name="T7" fmla="*/ 5 h 33"/>
                  <a:gd name="T8" fmla="*/ 5 w 25"/>
                  <a:gd name="T9" fmla="*/ 7 h 33"/>
                  <a:gd name="T10" fmla="*/ 5 w 25"/>
                  <a:gd name="T11" fmla="*/ 9 h 33"/>
                  <a:gd name="T12" fmla="*/ 6 w 25"/>
                  <a:gd name="T13" fmla="*/ 12 h 33"/>
                  <a:gd name="T14" fmla="*/ 8 w 25"/>
                  <a:gd name="T15" fmla="*/ 13 h 33"/>
                  <a:gd name="T16" fmla="*/ 11 w 25"/>
                  <a:gd name="T17" fmla="*/ 14 h 33"/>
                  <a:gd name="T18" fmla="*/ 15 w 25"/>
                  <a:gd name="T19" fmla="*/ 15 h 33"/>
                  <a:gd name="T20" fmla="*/ 19 w 25"/>
                  <a:gd name="T21" fmla="*/ 16 h 33"/>
                  <a:gd name="T22" fmla="*/ 22 w 25"/>
                  <a:gd name="T23" fmla="*/ 18 h 33"/>
                  <a:gd name="T24" fmla="*/ 24 w 25"/>
                  <a:gd name="T25" fmla="*/ 20 h 33"/>
                  <a:gd name="T26" fmla="*/ 25 w 25"/>
                  <a:gd name="T27" fmla="*/ 24 h 33"/>
                  <a:gd name="T28" fmla="*/ 24 w 25"/>
                  <a:gd name="T29" fmla="*/ 28 h 33"/>
                  <a:gd name="T30" fmla="*/ 21 w 25"/>
                  <a:gd name="T31" fmla="*/ 31 h 33"/>
                  <a:gd name="T32" fmla="*/ 17 w 25"/>
                  <a:gd name="T33" fmla="*/ 33 h 33"/>
                  <a:gd name="T34" fmla="*/ 13 w 25"/>
                  <a:gd name="T35" fmla="*/ 33 h 33"/>
                  <a:gd name="T36" fmla="*/ 8 w 25"/>
                  <a:gd name="T37" fmla="*/ 33 h 33"/>
                  <a:gd name="T38" fmla="*/ 3 w 25"/>
                  <a:gd name="T39" fmla="*/ 31 h 33"/>
                  <a:gd name="T40" fmla="*/ 1 w 25"/>
                  <a:gd name="T41" fmla="*/ 27 h 33"/>
                  <a:gd name="T42" fmla="*/ 0 w 25"/>
                  <a:gd name="T43" fmla="*/ 22 h 33"/>
                  <a:gd name="T44" fmla="*/ 4 w 25"/>
                  <a:gd name="T45" fmla="*/ 22 h 33"/>
                  <a:gd name="T46" fmla="*/ 4 w 25"/>
                  <a:gd name="T47" fmla="*/ 26 h 33"/>
                  <a:gd name="T48" fmla="*/ 6 w 25"/>
                  <a:gd name="T49" fmla="*/ 28 h 33"/>
                  <a:gd name="T50" fmla="*/ 9 w 25"/>
                  <a:gd name="T51" fmla="*/ 29 h 33"/>
                  <a:gd name="T52" fmla="*/ 13 w 25"/>
                  <a:gd name="T53" fmla="*/ 30 h 33"/>
                  <a:gd name="T54" fmla="*/ 16 w 25"/>
                  <a:gd name="T55" fmla="*/ 30 h 33"/>
                  <a:gd name="T56" fmla="*/ 18 w 25"/>
                  <a:gd name="T57" fmla="*/ 29 h 33"/>
                  <a:gd name="T58" fmla="*/ 20 w 25"/>
                  <a:gd name="T59" fmla="*/ 27 h 33"/>
                  <a:gd name="T60" fmla="*/ 21 w 25"/>
                  <a:gd name="T61" fmla="*/ 24 h 33"/>
                  <a:gd name="T62" fmla="*/ 20 w 25"/>
                  <a:gd name="T63" fmla="*/ 21 h 33"/>
                  <a:gd name="T64" fmla="*/ 18 w 25"/>
                  <a:gd name="T65" fmla="*/ 20 h 33"/>
                  <a:gd name="T66" fmla="*/ 14 w 25"/>
                  <a:gd name="T67" fmla="*/ 19 h 33"/>
                  <a:gd name="T68" fmla="*/ 11 w 25"/>
                  <a:gd name="T69" fmla="*/ 18 h 33"/>
                  <a:gd name="T70" fmla="*/ 7 w 25"/>
                  <a:gd name="T71" fmla="*/ 17 h 33"/>
                  <a:gd name="T72" fmla="*/ 4 w 25"/>
                  <a:gd name="T73" fmla="*/ 16 h 33"/>
                  <a:gd name="T74" fmla="*/ 1 w 25"/>
                  <a:gd name="T75" fmla="*/ 13 h 33"/>
                  <a:gd name="T76" fmla="*/ 1 w 25"/>
                  <a:gd name="T77" fmla="*/ 10 h 33"/>
                  <a:gd name="T78" fmla="*/ 2 w 25"/>
                  <a:gd name="T79" fmla="*/ 6 h 33"/>
                  <a:gd name="T80" fmla="*/ 4 w 25"/>
                  <a:gd name="T81" fmla="*/ 3 h 33"/>
                  <a:gd name="T82" fmla="*/ 8 w 25"/>
                  <a:gd name="T83" fmla="*/ 1 h 33"/>
                  <a:gd name="T84" fmla="*/ 12 w 25"/>
                  <a:gd name="T85" fmla="*/ 0 h 33"/>
                  <a:gd name="T86" fmla="*/ 16 w 25"/>
                  <a:gd name="T87" fmla="*/ 1 h 33"/>
                  <a:gd name="T88" fmla="*/ 20 w 25"/>
                  <a:gd name="T89" fmla="*/ 3 h 33"/>
                  <a:gd name="T90" fmla="*/ 23 w 25"/>
                  <a:gd name="T91" fmla="*/ 6 h 33"/>
                  <a:gd name="T92" fmla="*/ 24 w 25"/>
                  <a:gd name="T93" fmla="*/ 10 h 33"/>
                  <a:gd name="T94" fmla="*/ 20 w 25"/>
                  <a:gd name="T95" fmla="*/ 10 h 33"/>
                  <a:gd name="T96" fmla="*/ 17 w 25"/>
                  <a:gd name="T97" fmla="*/ 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 h="33">
                    <a:moveTo>
                      <a:pt x="17" y="5"/>
                    </a:moveTo>
                    <a:cubicBezTo>
                      <a:pt x="16" y="4"/>
                      <a:pt x="14" y="4"/>
                      <a:pt x="12" y="4"/>
                    </a:cubicBezTo>
                    <a:cubicBezTo>
                      <a:pt x="11" y="4"/>
                      <a:pt x="10" y="4"/>
                      <a:pt x="9" y="4"/>
                    </a:cubicBezTo>
                    <a:cubicBezTo>
                      <a:pt x="8" y="4"/>
                      <a:pt x="8" y="5"/>
                      <a:pt x="7" y="5"/>
                    </a:cubicBezTo>
                    <a:cubicBezTo>
                      <a:pt x="6" y="6"/>
                      <a:pt x="6" y="6"/>
                      <a:pt x="5" y="7"/>
                    </a:cubicBezTo>
                    <a:cubicBezTo>
                      <a:pt x="5" y="7"/>
                      <a:pt x="5" y="8"/>
                      <a:pt x="5" y="9"/>
                    </a:cubicBezTo>
                    <a:cubicBezTo>
                      <a:pt x="5" y="10"/>
                      <a:pt x="5" y="11"/>
                      <a:pt x="6" y="12"/>
                    </a:cubicBezTo>
                    <a:cubicBezTo>
                      <a:pt x="6" y="12"/>
                      <a:pt x="7" y="13"/>
                      <a:pt x="8" y="13"/>
                    </a:cubicBezTo>
                    <a:cubicBezTo>
                      <a:pt x="9" y="14"/>
                      <a:pt x="10" y="14"/>
                      <a:pt x="11" y="14"/>
                    </a:cubicBezTo>
                    <a:cubicBezTo>
                      <a:pt x="12" y="14"/>
                      <a:pt x="14" y="15"/>
                      <a:pt x="15" y="15"/>
                    </a:cubicBezTo>
                    <a:cubicBezTo>
                      <a:pt x="16" y="15"/>
                      <a:pt x="17" y="16"/>
                      <a:pt x="19" y="16"/>
                    </a:cubicBezTo>
                    <a:cubicBezTo>
                      <a:pt x="20" y="16"/>
                      <a:pt x="21" y="17"/>
                      <a:pt x="22" y="18"/>
                    </a:cubicBezTo>
                    <a:cubicBezTo>
                      <a:pt x="23" y="18"/>
                      <a:pt x="23" y="19"/>
                      <a:pt x="24" y="20"/>
                    </a:cubicBezTo>
                    <a:cubicBezTo>
                      <a:pt x="25" y="21"/>
                      <a:pt x="25" y="22"/>
                      <a:pt x="25" y="24"/>
                    </a:cubicBezTo>
                    <a:cubicBezTo>
                      <a:pt x="25" y="26"/>
                      <a:pt x="25" y="27"/>
                      <a:pt x="24" y="28"/>
                    </a:cubicBezTo>
                    <a:cubicBezTo>
                      <a:pt x="23" y="29"/>
                      <a:pt x="22" y="30"/>
                      <a:pt x="21" y="31"/>
                    </a:cubicBezTo>
                    <a:cubicBezTo>
                      <a:pt x="20" y="32"/>
                      <a:pt x="18" y="32"/>
                      <a:pt x="17" y="33"/>
                    </a:cubicBezTo>
                    <a:cubicBezTo>
                      <a:pt x="16" y="33"/>
                      <a:pt x="14" y="33"/>
                      <a:pt x="13" y="33"/>
                    </a:cubicBezTo>
                    <a:cubicBezTo>
                      <a:pt x="11" y="33"/>
                      <a:pt x="9" y="33"/>
                      <a:pt x="8" y="33"/>
                    </a:cubicBezTo>
                    <a:cubicBezTo>
                      <a:pt x="6" y="32"/>
                      <a:pt x="5" y="32"/>
                      <a:pt x="3" y="31"/>
                    </a:cubicBezTo>
                    <a:cubicBezTo>
                      <a:pt x="2" y="30"/>
                      <a:pt x="1" y="29"/>
                      <a:pt x="1" y="27"/>
                    </a:cubicBezTo>
                    <a:cubicBezTo>
                      <a:pt x="0" y="26"/>
                      <a:pt x="0" y="24"/>
                      <a:pt x="0" y="22"/>
                    </a:cubicBezTo>
                    <a:cubicBezTo>
                      <a:pt x="4" y="22"/>
                      <a:pt x="4" y="22"/>
                      <a:pt x="4" y="22"/>
                    </a:cubicBezTo>
                    <a:cubicBezTo>
                      <a:pt x="4" y="24"/>
                      <a:pt x="4" y="25"/>
                      <a:pt x="4" y="26"/>
                    </a:cubicBezTo>
                    <a:cubicBezTo>
                      <a:pt x="5" y="27"/>
                      <a:pt x="6" y="27"/>
                      <a:pt x="6" y="28"/>
                    </a:cubicBezTo>
                    <a:cubicBezTo>
                      <a:pt x="7" y="29"/>
                      <a:pt x="8" y="29"/>
                      <a:pt x="9" y="29"/>
                    </a:cubicBezTo>
                    <a:cubicBezTo>
                      <a:pt x="10" y="30"/>
                      <a:pt x="12" y="30"/>
                      <a:pt x="13" y="30"/>
                    </a:cubicBezTo>
                    <a:cubicBezTo>
                      <a:pt x="14" y="30"/>
                      <a:pt x="15" y="30"/>
                      <a:pt x="16" y="30"/>
                    </a:cubicBezTo>
                    <a:cubicBezTo>
                      <a:pt x="17" y="29"/>
                      <a:pt x="17" y="29"/>
                      <a:pt x="18" y="29"/>
                    </a:cubicBezTo>
                    <a:cubicBezTo>
                      <a:pt x="19" y="28"/>
                      <a:pt x="20" y="28"/>
                      <a:pt x="20" y="27"/>
                    </a:cubicBezTo>
                    <a:cubicBezTo>
                      <a:pt x="20" y="26"/>
                      <a:pt x="21" y="25"/>
                      <a:pt x="21" y="24"/>
                    </a:cubicBezTo>
                    <a:cubicBezTo>
                      <a:pt x="21" y="23"/>
                      <a:pt x="20" y="22"/>
                      <a:pt x="20" y="21"/>
                    </a:cubicBezTo>
                    <a:cubicBezTo>
                      <a:pt x="19" y="21"/>
                      <a:pt x="19" y="20"/>
                      <a:pt x="18" y="20"/>
                    </a:cubicBezTo>
                    <a:cubicBezTo>
                      <a:pt x="17" y="19"/>
                      <a:pt x="16" y="19"/>
                      <a:pt x="14" y="19"/>
                    </a:cubicBezTo>
                    <a:cubicBezTo>
                      <a:pt x="13" y="19"/>
                      <a:pt x="12" y="18"/>
                      <a:pt x="11" y="18"/>
                    </a:cubicBezTo>
                    <a:cubicBezTo>
                      <a:pt x="9" y="18"/>
                      <a:pt x="8" y="17"/>
                      <a:pt x="7" y="17"/>
                    </a:cubicBezTo>
                    <a:cubicBezTo>
                      <a:pt x="6" y="17"/>
                      <a:pt x="5" y="16"/>
                      <a:pt x="4" y="16"/>
                    </a:cubicBezTo>
                    <a:cubicBezTo>
                      <a:pt x="3" y="15"/>
                      <a:pt x="2" y="14"/>
                      <a:pt x="1" y="13"/>
                    </a:cubicBezTo>
                    <a:cubicBezTo>
                      <a:pt x="1" y="12"/>
                      <a:pt x="1" y="11"/>
                      <a:pt x="1" y="10"/>
                    </a:cubicBezTo>
                    <a:cubicBezTo>
                      <a:pt x="1" y="8"/>
                      <a:pt x="1" y="7"/>
                      <a:pt x="2" y="6"/>
                    </a:cubicBezTo>
                    <a:cubicBezTo>
                      <a:pt x="2" y="4"/>
                      <a:pt x="3" y="3"/>
                      <a:pt x="4" y="3"/>
                    </a:cubicBezTo>
                    <a:cubicBezTo>
                      <a:pt x="5" y="2"/>
                      <a:pt x="6" y="1"/>
                      <a:pt x="8" y="1"/>
                    </a:cubicBezTo>
                    <a:cubicBezTo>
                      <a:pt x="9" y="1"/>
                      <a:pt x="11" y="0"/>
                      <a:pt x="12" y="0"/>
                    </a:cubicBezTo>
                    <a:cubicBezTo>
                      <a:pt x="14" y="0"/>
                      <a:pt x="15" y="1"/>
                      <a:pt x="16" y="1"/>
                    </a:cubicBezTo>
                    <a:cubicBezTo>
                      <a:pt x="18" y="1"/>
                      <a:pt x="19" y="2"/>
                      <a:pt x="20" y="3"/>
                    </a:cubicBezTo>
                    <a:cubicBezTo>
                      <a:pt x="21" y="4"/>
                      <a:pt x="22" y="5"/>
                      <a:pt x="23" y="6"/>
                    </a:cubicBezTo>
                    <a:cubicBezTo>
                      <a:pt x="23" y="7"/>
                      <a:pt x="24" y="9"/>
                      <a:pt x="24" y="10"/>
                    </a:cubicBezTo>
                    <a:cubicBezTo>
                      <a:pt x="20" y="10"/>
                      <a:pt x="20" y="10"/>
                      <a:pt x="20" y="10"/>
                    </a:cubicBezTo>
                    <a:cubicBezTo>
                      <a:pt x="19" y="8"/>
                      <a:pt x="19" y="6"/>
                      <a:pt x="1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109" name="Freeform 59">
                <a:extLst>
                  <a:ext uri="{FF2B5EF4-FFF2-40B4-BE49-F238E27FC236}">
                    <a16:creationId xmlns:a16="http://schemas.microsoft.com/office/drawing/2014/main" id="{FEBCFA32-527F-D843-BAE4-B45D04D6D1A5}"/>
                  </a:ext>
                </a:extLst>
              </p:cNvPr>
              <p:cNvSpPr>
                <a:spLocks noEditPoints="1"/>
              </p:cNvSpPr>
              <p:nvPr/>
            </p:nvSpPr>
            <p:spPr bwMode="auto">
              <a:xfrm>
                <a:off x="2629" y="2217"/>
                <a:ext cx="78" cy="86"/>
              </a:xfrm>
              <a:custGeom>
                <a:avLst/>
                <a:gdLst>
                  <a:gd name="T0" fmla="*/ 43 w 78"/>
                  <a:gd name="T1" fmla="*/ 0 h 86"/>
                  <a:gd name="T2" fmla="*/ 78 w 78"/>
                  <a:gd name="T3" fmla="*/ 86 h 86"/>
                  <a:gd name="T4" fmla="*/ 65 w 78"/>
                  <a:gd name="T5" fmla="*/ 86 h 86"/>
                  <a:gd name="T6" fmla="*/ 57 w 78"/>
                  <a:gd name="T7" fmla="*/ 59 h 86"/>
                  <a:gd name="T8" fmla="*/ 19 w 78"/>
                  <a:gd name="T9" fmla="*/ 59 h 86"/>
                  <a:gd name="T10" fmla="*/ 11 w 78"/>
                  <a:gd name="T11" fmla="*/ 86 h 86"/>
                  <a:gd name="T12" fmla="*/ 0 w 78"/>
                  <a:gd name="T13" fmla="*/ 86 h 86"/>
                  <a:gd name="T14" fmla="*/ 33 w 78"/>
                  <a:gd name="T15" fmla="*/ 0 h 86"/>
                  <a:gd name="T16" fmla="*/ 43 w 78"/>
                  <a:gd name="T17" fmla="*/ 0 h 86"/>
                  <a:gd name="T18" fmla="*/ 51 w 78"/>
                  <a:gd name="T19" fmla="*/ 51 h 86"/>
                  <a:gd name="T20" fmla="*/ 38 w 78"/>
                  <a:gd name="T21" fmla="*/ 10 h 86"/>
                  <a:gd name="T22" fmla="*/ 38 w 78"/>
                  <a:gd name="T23" fmla="*/ 10 h 86"/>
                  <a:gd name="T24" fmla="*/ 25 w 78"/>
                  <a:gd name="T25" fmla="*/ 51 h 86"/>
                  <a:gd name="T26" fmla="*/ 51 w 78"/>
                  <a:gd name="T27" fmla="*/ 5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86">
                    <a:moveTo>
                      <a:pt x="43" y="0"/>
                    </a:moveTo>
                    <a:lnTo>
                      <a:pt x="78" y="86"/>
                    </a:lnTo>
                    <a:lnTo>
                      <a:pt x="65" y="86"/>
                    </a:lnTo>
                    <a:lnTo>
                      <a:pt x="57" y="59"/>
                    </a:lnTo>
                    <a:lnTo>
                      <a:pt x="19" y="59"/>
                    </a:lnTo>
                    <a:lnTo>
                      <a:pt x="11" y="86"/>
                    </a:lnTo>
                    <a:lnTo>
                      <a:pt x="0" y="86"/>
                    </a:lnTo>
                    <a:lnTo>
                      <a:pt x="33" y="0"/>
                    </a:lnTo>
                    <a:lnTo>
                      <a:pt x="43" y="0"/>
                    </a:lnTo>
                    <a:close/>
                    <a:moveTo>
                      <a:pt x="51" y="51"/>
                    </a:moveTo>
                    <a:lnTo>
                      <a:pt x="38" y="10"/>
                    </a:lnTo>
                    <a:lnTo>
                      <a:pt x="38" y="10"/>
                    </a:lnTo>
                    <a:lnTo>
                      <a:pt x="25" y="51"/>
                    </a:lnTo>
                    <a:lnTo>
                      <a:pt x="51"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110" name="Freeform 60">
                <a:extLst>
                  <a:ext uri="{FF2B5EF4-FFF2-40B4-BE49-F238E27FC236}">
                    <a16:creationId xmlns:a16="http://schemas.microsoft.com/office/drawing/2014/main" id="{A0DAFC67-B482-9C47-93DB-62E3D71CC733}"/>
                  </a:ext>
                </a:extLst>
              </p:cNvPr>
              <p:cNvSpPr>
                <a:spLocks/>
              </p:cNvSpPr>
              <p:nvPr/>
            </p:nvSpPr>
            <p:spPr bwMode="auto">
              <a:xfrm>
                <a:off x="2745" y="2214"/>
                <a:ext cx="75" cy="89"/>
              </a:xfrm>
              <a:custGeom>
                <a:avLst/>
                <a:gdLst>
                  <a:gd name="T0" fmla="*/ 20 w 28"/>
                  <a:gd name="T1" fmla="*/ 6 h 33"/>
                  <a:gd name="T2" fmla="*/ 14 w 28"/>
                  <a:gd name="T3" fmla="*/ 4 h 33"/>
                  <a:gd name="T4" fmla="*/ 10 w 28"/>
                  <a:gd name="T5" fmla="*/ 5 h 33"/>
                  <a:gd name="T6" fmla="*/ 6 w 28"/>
                  <a:gd name="T7" fmla="*/ 8 h 33"/>
                  <a:gd name="T8" fmla="*/ 4 w 28"/>
                  <a:gd name="T9" fmla="*/ 12 h 33"/>
                  <a:gd name="T10" fmla="*/ 4 w 28"/>
                  <a:gd name="T11" fmla="*/ 17 h 33"/>
                  <a:gd name="T12" fmla="*/ 4 w 28"/>
                  <a:gd name="T13" fmla="*/ 22 h 33"/>
                  <a:gd name="T14" fmla="*/ 6 w 28"/>
                  <a:gd name="T15" fmla="*/ 26 h 33"/>
                  <a:gd name="T16" fmla="*/ 10 w 28"/>
                  <a:gd name="T17" fmla="*/ 29 h 33"/>
                  <a:gd name="T18" fmla="*/ 14 w 28"/>
                  <a:gd name="T19" fmla="*/ 30 h 33"/>
                  <a:gd name="T20" fmla="*/ 18 w 28"/>
                  <a:gd name="T21" fmla="*/ 29 h 33"/>
                  <a:gd name="T22" fmla="*/ 21 w 28"/>
                  <a:gd name="T23" fmla="*/ 27 h 33"/>
                  <a:gd name="T24" fmla="*/ 23 w 28"/>
                  <a:gd name="T25" fmla="*/ 24 h 33"/>
                  <a:gd name="T26" fmla="*/ 24 w 28"/>
                  <a:gd name="T27" fmla="*/ 21 h 33"/>
                  <a:gd name="T28" fmla="*/ 28 w 28"/>
                  <a:gd name="T29" fmla="*/ 21 h 33"/>
                  <a:gd name="T30" fmla="*/ 24 w 28"/>
                  <a:gd name="T31" fmla="*/ 30 h 33"/>
                  <a:gd name="T32" fmla="*/ 14 w 28"/>
                  <a:gd name="T33" fmla="*/ 33 h 33"/>
                  <a:gd name="T34" fmla="*/ 8 w 28"/>
                  <a:gd name="T35" fmla="*/ 32 h 33"/>
                  <a:gd name="T36" fmla="*/ 3 w 28"/>
                  <a:gd name="T37" fmla="*/ 29 h 33"/>
                  <a:gd name="T38" fmla="*/ 0 w 28"/>
                  <a:gd name="T39" fmla="*/ 23 h 33"/>
                  <a:gd name="T40" fmla="*/ 0 w 28"/>
                  <a:gd name="T41" fmla="*/ 17 h 33"/>
                  <a:gd name="T42" fmla="*/ 1 w 28"/>
                  <a:gd name="T43" fmla="*/ 11 h 33"/>
                  <a:gd name="T44" fmla="*/ 3 w 28"/>
                  <a:gd name="T45" fmla="*/ 5 h 33"/>
                  <a:gd name="T46" fmla="*/ 8 w 28"/>
                  <a:gd name="T47" fmla="*/ 2 h 33"/>
                  <a:gd name="T48" fmla="*/ 14 w 28"/>
                  <a:gd name="T49" fmla="*/ 0 h 33"/>
                  <a:gd name="T50" fmla="*/ 19 w 28"/>
                  <a:gd name="T51" fmla="*/ 1 h 33"/>
                  <a:gd name="T52" fmla="*/ 23 w 28"/>
                  <a:gd name="T53" fmla="*/ 3 h 33"/>
                  <a:gd name="T54" fmla="*/ 26 w 28"/>
                  <a:gd name="T55" fmla="*/ 6 h 33"/>
                  <a:gd name="T56" fmla="*/ 27 w 28"/>
                  <a:gd name="T57" fmla="*/ 11 h 33"/>
                  <a:gd name="T58" fmla="*/ 23 w 28"/>
                  <a:gd name="T59" fmla="*/ 11 h 33"/>
                  <a:gd name="T60" fmla="*/ 20 w 28"/>
                  <a:gd name="T61"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 h="33">
                    <a:moveTo>
                      <a:pt x="20" y="6"/>
                    </a:moveTo>
                    <a:cubicBezTo>
                      <a:pt x="19" y="5"/>
                      <a:pt x="17" y="4"/>
                      <a:pt x="14" y="4"/>
                    </a:cubicBezTo>
                    <a:cubicBezTo>
                      <a:pt x="13" y="4"/>
                      <a:pt x="11" y="4"/>
                      <a:pt x="10" y="5"/>
                    </a:cubicBezTo>
                    <a:cubicBezTo>
                      <a:pt x="8" y="6"/>
                      <a:pt x="7" y="7"/>
                      <a:pt x="6" y="8"/>
                    </a:cubicBezTo>
                    <a:cubicBezTo>
                      <a:pt x="5" y="9"/>
                      <a:pt x="5" y="10"/>
                      <a:pt x="4" y="12"/>
                    </a:cubicBezTo>
                    <a:cubicBezTo>
                      <a:pt x="4" y="13"/>
                      <a:pt x="4" y="15"/>
                      <a:pt x="4" y="17"/>
                    </a:cubicBezTo>
                    <a:cubicBezTo>
                      <a:pt x="4" y="18"/>
                      <a:pt x="4" y="20"/>
                      <a:pt x="4" y="22"/>
                    </a:cubicBezTo>
                    <a:cubicBezTo>
                      <a:pt x="5" y="23"/>
                      <a:pt x="5" y="25"/>
                      <a:pt x="6" y="26"/>
                    </a:cubicBezTo>
                    <a:cubicBezTo>
                      <a:pt x="7" y="27"/>
                      <a:pt x="8" y="28"/>
                      <a:pt x="10" y="29"/>
                    </a:cubicBezTo>
                    <a:cubicBezTo>
                      <a:pt x="11" y="29"/>
                      <a:pt x="13" y="30"/>
                      <a:pt x="14" y="30"/>
                    </a:cubicBezTo>
                    <a:cubicBezTo>
                      <a:pt x="16" y="30"/>
                      <a:pt x="17" y="30"/>
                      <a:pt x="18" y="29"/>
                    </a:cubicBezTo>
                    <a:cubicBezTo>
                      <a:pt x="19" y="29"/>
                      <a:pt x="20" y="28"/>
                      <a:pt x="21" y="27"/>
                    </a:cubicBezTo>
                    <a:cubicBezTo>
                      <a:pt x="22" y="26"/>
                      <a:pt x="22" y="25"/>
                      <a:pt x="23" y="24"/>
                    </a:cubicBezTo>
                    <a:cubicBezTo>
                      <a:pt x="23" y="23"/>
                      <a:pt x="23" y="22"/>
                      <a:pt x="24" y="21"/>
                    </a:cubicBezTo>
                    <a:cubicBezTo>
                      <a:pt x="28" y="21"/>
                      <a:pt x="28" y="21"/>
                      <a:pt x="28" y="21"/>
                    </a:cubicBezTo>
                    <a:cubicBezTo>
                      <a:pt x="27" y="25"/>
                      <a:pt x="26" y="28"/>
                      <a:pt x="24" y="30"/>
                    </a:cubicBezTo>
                    <a:cubicBezTo>
                      <a:pt x="21" y="32"/>
                      <a:pt x="18" y="33"/>
                      <a:pt x="14" y="33"/>
                    </a:cubicBezTo>
                    <a:cubicBezTo>
                      <a:pt x="12" y="33"/>
                      <a:pt x="10" y="33"/>
                      <a:pt x="8" y="32"/>
                    </a:cubicBezTo>
                    <a:cubicBezTo>
                      <a:pt x="6" y="31"/>
                      <a:pt x="4" y="30"/>
                      <a:pt x="3" y="29"/>
                    </a:cubicBezTo>
                    <a:cubicBezTo>
                      <a:pt x="2" y="27"/>
                      <a:pt x="1" y="25"/>
                      <a:pt x="0" y="23"/>
                    </a:cubicBezTo>
                    <a:cubicBezTo>
                      <a:pt x="0" y="21"/>
                      <a:pt x="0" y="19"/>
                      <a:pt x="0" y="17"/>
                    </a:cubicBezTo>
                    <a:cubicBezTo>
                      <a:pt x="0" y="15"/>
                      <a:pt x="0" y="13"/>
                      <a:pt x="1" y="11"/>
                    </a:cubicBezTo>
                    <a:cubicBezTo>
                      <a:pt x="1" y="9"/>
                      <a:pt x="2" y="7"/>
                      <a:pt x="3" y="5"/>
                    </a:cubicBezTo>
                    <a:cubicBezTo>
                      <a:pt x="5" y="4"/>
                      <a:pt x="6" y="3"/>
                      <a:pt x="8" y="2"/>
                    </a:cubicBezTo>
                    <a:cubicBezTo>
                      <a:pt x="10" y="1"/>
                      <a:pt x="12" y="0"/>
                      <a:pt x="14" y="0"/>
                    </a:cubicBezTo>
                    <a:cubicBezTo>
                      <a:pt x="16" y="0"/>
                      <a:pt x="18" y="1"/>
                      <a:pt x="19" y="1"/>
                    </a:cubicBezTo>
                    <a:cubicBezTo>
                      <a:pt x="21" y="2"/>
                      <a:pt x="22" y="2"/>
                      <a:pt x="23" y="3"/>
                    </a:cubicBezTo>
                    <a:cubicBezTo>
                      <a:pt x="24" y="4"/>
                      <a:pt x="25" y="5"/>
                      <a:pt x="26" y="6"/>
                    </a:cubicBezTo>
                    <a:cubicBezTo>
                      <a:pt x="27" y="7"/>
                      <a:pt x="27" y="9"/>
                      <a:pt x="27" y="11"/>
                    </a:cubicBezTo>
                    <a:cubicBezTo>
                      <a:pt x="23" y="11"/>
                      <a:pt x="23" y="11"/>
                      <a:pt x="23" y="11"/>
                    </a:cubicBezTo>
                    <a:cubicBezTo>
                      <a:pt x="23" y="8"/>
                      <a:pt x="22" y="7"/>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111" name="Freeform 61">
                <a:extLst>
                  <a:ext uri="{FF2B5EF4-FFF2-40B4-BE49-F238E27FC236}">
                    <a16:creationId xmlns:a16="http://schemas.microsoft.com/office/drawing/2014/main" id="{4A198F4A-D7B1-4D47-820F-B89DA9AFF4E4}"/>
                  </a:ext>
                </a:extLst>
              </p:cNvPr>
              <p:cNvSpPr>
                <a:spLocks/>
              </p:cNvSpPr>
              <p:nvPr/>
            </p:nvSpPr>
            <p:spPr bwMode="auto">
              <a:xfrm>
                <a:off x="2865" y="2217"/>
                <a:ext cx="67" cy="86"/>
              </a:xfrm>
              <a:custGeom>
                <a:avLst/>
                <a:gdLst>
                  <a:gd name="T0" fmla="*/ 11 w 67"/>
                  <a:gd name="T1" fmla="*/ 0 h 86"/>
                  <a:gd name="T2" fmla="*/ 11 w 67"/>
                  <a:gd name="T3" fmla="*/ 37 h 86"/>
                  <a:gd name="T4" fmla="*/ 56 w 67"/>
                  <a:gd name="T5" fmla="*/ 37 h 86"/>
                  <a:gd name="T6" fmla="*/ 56 w 67"/>
                  <a:gd name="T7" fmla="*/ 0 h 86"/>
                  <a:gd name="T8" fmla="*/ 67 w 67"/>
                  <a:gd name="T9" fmla="*/ 0 h 86"/>
                  <a:gd name="T10" fmla="*/ 67 w 67"/>
                  <a:gd name="T11" fmla="*/ 86 h 86"/>
                  <a:gd name="T12" fmla="*/ 56 w 67"/>
                  <a:gd name="T13" fmla="*/ 86 h 86"/>
                  <a:gd name="T14" fmla="*/ 56 w 67"/>
                  <a:gd name="T15" fmla="*/ 45 h 86"/>
                  <a:gd name="T16" fmla="*/ 11 w 67"/>
                  <a:gd name="T17" fmla="*/ 45 h 86"/>
                  <a:gd name="T18" fmla="*/ 11 w 67"/>
                  <a:gd name="T19" fmla="*/ 86 h 86"/>
                  <a:gd name="T20" fmla="*/ 0 w 67"/>
                  <a:gd name="T21" fmla="*/ 86 h 86"/>
                  <a:gd name="T22" fmla="*/ 0 w 67"/>
                  <a:gd name="T23" fmla="*/ 0 h 86"/>
                  <a:gd name="T24" fmla="*/ 11 w 67"/>
                  <a:gd name="T25"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86">
                    <a:moveTo>
                      <a:pt x="11" y="0"/>
                    </a:moveTo>
                    <a:lnTo>
                      <a:pt x="11" y="37"/>
                    </a:lnTo>
                    <a:lnTo>
                      <a:pt x="56" y="37"/>
                    </a:lnTo>
                    <a:lnTo>
                      <a:pt x="56" y="0"/>
                    </a:lnTo>
                    <a:lnTo>
                      <a:pt x="67" y="0"/>
                    </a:lnTo>
                    <a:lnTo>
                      <a:pt x="67" y="86"/>
                    </a:lnTo>
                    <a:lnTo>
                      <a:pt x="56" y="86"/>
                    </a:lnTo>
                    <a:lnTo>
                      <a:pt x="56" y="45"/>
                    </a:lnTo>
                    <a:lnTo>
                      <a:pt x="11" y="45"/>
                    </a:lnTo>
                    <a:lnTo>
                      <a:pt x="11" y="86"/>
                    </a:lnTo>
                    <a:lnTo>
                      <a:pt x="0" y="86"/>
                    </a:lnTo>
                    <a:lnTo>
                      <a:pt x="0" y="0"/>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112" name="Freeform 62">
                <a:extLst>
                  <a:ext uri="{FF2B5EF4-FFF2-40B4-BE49-F238E27FC236}">
                    <a16:creationId xmlns:a16="http://schemas.microsoft.com/office/drawing/2014/main" id="{8BF0063B-7BBA-034C-9CEB-9873BFF2D3DC}"/>
                  </a:ext>
                </a:extLst>
              </p:cNvPr>
              <p:cNvSpPr>
                <a:spLocks/>
              </p:cNvSpPr>
              <p:nvPr/>
            </p:nvSpPr>
            <p:spPr bwMode="auto">
              <a:xfrm>
                <a:off x="2983" y="2217"/>
                <a:ext cx="67" cy="86"/>
              </a:xfrm>
              <a:custGeom>
                <a:avLst/>
                <a:gdLst>
                  <a:gd name="T0" fmla="*/ 22 w 25"/>
                  <a:gd name="T1" fmla="*/ 29 h 32"/>
                  <a:gd name="T2" fmla="*/ 13 w 25"/>
                  <a:gd name="T3" fmla="*/ 32 h 32"/>
                  <a:gd name="T4" fmla="*/ 4 w 25"/>
                  <a:gd name="T5" fmla="*/ 29 h 32"/>
                  <a:gd name="T6" fmla="*/ 0 w 25"/>
                  <a:gd name="T7" fmla="*/ 20 h 32"/>
                  <a:gd name="T8" fmla="*/ 0 w 25"/>
                  <a:gd name="T9" fmla="*/ 0 h 32"/>
                  <a:gd name="T10" fmla="*/ 4 w 25"/>
                  <a:gd name="T11" fmla="*/ 0 h 32"/>
                  <a:gd name="T12" fmla="*/ 4 w 25"/>
                  <a:gd name="T13" fmla="*/ 20 h 32"/>
                  <a:gd name="T14" fmla="*/ 7 w 25"/>
                  <a:gd name="T15" fmla="*/ 27 h 32"/>
                  <a:gd name="T16" fmla="*/ 13 w 25"/>
                  <a:gd name="T17" fmla="*/ 29 h 32"/>
                  <a:gd name="T18" fmla="*/ 19 w 25"/>
                  <a:gd name="T19" fmla="*/ 27 h 32"/>
                  <a:gd name="T20" fmla="*/ 21 w 25"/>
                  <a:gd name="T21" fmla="*/ 20 h 32"/>
                  <a:gd name="T22" fmla="*/ 21 w 25"/>
                  <a:gd name="T23" fmla="*/ 0 h 32"/>
                  <a:gd name="T24" fmla="*/ 25 w 25"/>
                  <a:gd name="T25" fmla="*/ 0 h 32"/>
                  <a:gd name="T26" fmla="*/ 25 w 25"/>
                  <a:gd name="T27" fmla="*/ 20 h 32"/>
                  <a:gd name="T28" fmla="*/ 22 w 25"/>
                  <a:gd name="T29"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32">
                    <a:moveTo>
                      <a:pt x="22" y="29"/>
                    </a:moveTo>
                    <a:cubicBezTo>
                      <a:pt x="20" y="31"/>
                      <a:pt x="17" y="32"/>
                      <a:pt x="13" y="32"/>
                    </a:cubicBezTo>
                    <a:cubicBezTo>
                      <a:pt x="9" y="32"/>
                      <a:pt x="6" y="31"/>
                      <a:pt x="4" y="29"/>
                    </a:cubicBezTo>
                    <a:cubicBezTo>
                      <a:pt x="1" y="27"/>
                      <a:pt x="0" y="24"/>
                      <a:pt x="0" y="20"/>
                    </a:cubicBezTo>
                    <a:cubicBezTo>
                      <a:pt x="0" y="0"/>
                      <a:pt x="0" y="0"/>
                      <a:pt x="0" y="0"/>
                    </a:cubicBezTo>
                    <a:cubicBezTo>
                      <a:pt x="4" y="0"/>
                      <a:pt x="4" y="0"/>
                      <a:pt x="4" y="0"/>
                    </a:cubicBezTo>
                    <a:cubicBezTo>
                      <a:pt x="4" y="20"/>
                      <a:pt x="4" y="20"/>
                      <a:pt x="4" y="20"/>
                    </a:cubicBezTo>
                    <a:cubicBezTo>
                      <a:pt x="4" y="23"/>
                      <a:pt x="5" y="25"/>
                      <a:pt x="7" y="27"/>
                    </a:cubicBezTo>
                    <a:cubicBezTo>
                      <a:pt x="8" y="28"/>
                      <a:pt x="10" y="29"/>
                      <a:pt x="13" y="29"/>
                    </a:cubicBezTo>
                    <a:cubicBezTo>
                      <a:pt x="16" y="29"/>
                      <a:pt x="18" y="28"/>
                      <a:pt x="19" y="27"/>
                    </a:cubicBezTo>
                    <a:cubicBezTo>
                      <a:pt x="20" y="25"/>
                      <a:pt x="21" y="23"/>
                      <a:pt x="21" y="20"/>
                    </a:cubicBezTo>
                    <a:cubicBezTo>
                      <a:pt x="21" y="0"/>
                      <a:pt x="21" y="0"/>
                      <a:pt x="21" y="0"/>
                    </a:cubicBezTo>
                    <a:cubicBezTo>
                      <a:pt x="25" y="0"/>
                      <a:pt x="25" y="0"/>
                      <a:pt x="25" y="0"/>
                    </a:cubicBezTo>
                    <a:cubicBezTo>
                      <a:pt x="25" y="20"/>
                      <a:pt x="25" y="20"/>
                      <a:pt x="25" y="20"/>
                    </a:cubicBezTo>
                    <a:cubicBezTo>
                      <a:pt x="25" y="24"/>
                      <a:pt x="24" y="27"/>
                      <a:pt x="22"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113" name="Freeform 63">
                <a:extLst>
                  <a:ext uri="{FF2B5EF4-FFF2-40B4-BE49-F238E27FC236}">
                    <a16:creationId xmlns:a16="http://schemas.microsoft.com/office/drawing/2014/main" id="{5E69E81B-2D12-5447-BF9B-6987E1CCE613}"/>
                  </a:ext>
                </a:extLst>
              </p:cNvPr>
              <p:cNvSpPr>
                <a:spLocks/>
              </p:cNvSpPr>
              <p:nvPr/>
            </p:nvSpPr>
            <p:spPr bwMode="auto">
              <a:xfrm>
                <a:off x="3098" y="2214"/>
                <a:ext cx="67" cy="89"/>
              </a:xfrm>
              <a:custGeom>
                <a:avLst/>
                <a:gdLst>
                  <a:gd name="T0" fmla="*/ 17 w 25"/>
                  <a:gd name="T1" fmla="*/ 5 h 33"/>
                  <a:gd name="T2" fmla="*/ 12 w 25"/>
                  <a:gd name="T3" fmla="*/ 4 h 33"/>
                  <a:gd name="T4" fmla="*/ 9 w 25"/>
                  <a:gd name="T5" fmla="*/ 4 h 33"/>
                  <a:gd name="T6" fmla="*/ 7 w 25"/>
                  <a:gd name="T7" fmla="*/ 5 h 33"/>
                  <a:gd name="T8" fmla="*/ 5 w 25"/>
                  <a:gd name="T9" fmla="*/ 7 h 33"/>
                  <a:gd name="T10" fmla="*/ 5 w 25"/>
                  <a:gd name="T11" fmla="*/ 9 h 33"/>
                  <a:gd name="T12" fmla="*/ 6 w 25"/>
                  <a:gd name="T13" fmla="*/ 12 h 33"/>
                  <a:gd name="T14" fmla="*/ 8 w 25"/>
                  <a:gd name="T15" fmla="*/ 13 h 33"/>
                  <a:gd name="T16" fmla="*/ 11 w 25"/>
                  <a:gd name="T17" fmla="*/ 14 h 33"/>
                  <a:gd name="T18" fmla="*/ 15 w 25"/>
                  <a:gd name="T19" fmla="*/ 15 h 33"/>
                  <a:gd name="T20" fmla="*/ 18 w 25"/>
                  <a:gd name="T21" fmla="*/ 16 h 33"/>
                  <a:gd name="T22" fmla="*/ 22 w 25"/>
                  <a:gd name="T23" fmla="*/ 18 h 33"/>
                  <a:gd name="T24" fmla="*/ 24 w 25"/>
                  <a:gd name="T25" fmla="*/ 20 h 33"/>
                  <a:gd name="T26" fmla="*/ 25 w 25"/>
                  <a:gd name="T27" fmla="*/ 24 h 33"/>
                  <a:gd name="T28" fmla="*/ 24 w 25"/>
                  <a:gd name="T29" fmla="*/ 28 h 33"/>
                  <a:gd name="T30" fmla="*/ 21 w 25"/>
                  <a:gd name="T31" fmla="*/ 31 h 33"/>
                  <a:gd name="T32" fmla="*/ 17 w 25"/>
                  <a:gd name="T33" fmla="*/ 33 h 33"/>
                  <a:gd name="T34" fmla="*/ 13 w 25"/>
                  <a:gd name="T35" fmla="*/ 33 h 33"/>
                  <a:gd name="T36" fmla="*/ 8 w 25"/>
                  <a:gd name="T37" fmla="*/ 33 h 33"/>
                  <a:gd name="T38" fmla="*/ 3 w 25"/>
                  <a:gd name="T39" fmla="*/ 31 h 33"/>
                  <a:gd name="T40" fmla="*/ 1 w 25"/>
                  <a:gd name="T41" fmla="*/ 27 h 33"/>
                  <a:gd name="T42" fmla="*/ 0 w 25"/>
                  <a:gd name="T43" fmla="*/ 22 h 33"/>
                  <a:gd name="T44" fmla="*/ 4 w 25"/>
                  <a:gd name="T45" fmla="*/ 22 h 33"/>
                  <a:gd name="T46" fmla="*/ 4 w 25"/>
                  <a:gd name="T47" fmla="*/ 26 h 33"/>
                  <a:gd name="T48" fmla="*/ 6 w 25"/>
                  <a:gd name="T49" fmla="*/ 28 h 33"/>
                  <a:gd name="T50" fmla="*/ 9 w 25"/>
                  <a:gd name="T51" fmla="*/ 29 h 33"/>
                  <a:gd name="T52" fmla="*/ 13 w 25"/>
                  <a:gd name="T53" fmla="*/ 30 h 33"/>
                  <a:gd name="T54" fmla="*/ 16 w 25"/>
                  <a:gd name="T55" fmla="*/ 30 h 33"/>
                  <a:gd name="T56" fmla="*/ 18 w 25"/>
                  <a:gd name="T57" fmla="*/ 29 h 33"/>
                  <a:gd name="T58" fmla="*/ 20 w 25"/>
                  <a:gd name="T59" fmla="*/ 27 h 33"/>
                  <a:gd name="T60" fmla="*/ 21 w 25"/>
                  <a:gd name="T61" fmla="*/ 24 h 33"/>
                  <a:gd name="T62" fmla="*/ 20 w 25"/>
                  <a:gd name="T63" fmla="*/ 21 h 33"/>
                  <a:gd name="T64" fmla="*/ 17 w 25"/>
                  <a:gd name="T65" fmla="*/ 20 h 33"/>
                  <a:gd name="T66" fmla="*/ 14 w 25"/>
                  <a:gd name="T67" fmla="*/ 19 h 33"/>
                  <a:gd name="T68" fmla="*/ 11 w 25"/>
                  <a:gd name="T69" fmla="*/ 18 h 33"/>
                  <a:gd name="T70" fmla="*/ 7 w 25"/>
                  <a:gd name="T71" fmla="*/ 17 h 33"/>
                  <a:gd name="T72" fmla="*/ 4 w 25"/>
                  <a:gd name="T73" fmla="*/ 16 h 33"/>
                  <a:gd name="T74" fmla="*/ 1 w 25"/>
                  <a:gd name="T75" fmla="*/ 13 h 33"/>
                  <a:gd name="T76" fmla="*/ 1 w 25"/>
                  <a:gd name="T77" fmla="*/ 10 h 33"/>
                  <a:gd name="T78" fmla="*/ 1 w 25"/>
                  <a:gd name="T79" fmla="*/ 6 h 33"/>
                  <a:gd name="T80" fmla="*/ 4 w 25"/>
                  <a:gd name="T81" fmla="*/ 3 h 33"/>
                  <a:gd name="T82" fmla="*/ 8 w 25"/>
                  <a:gd name="T83" fmla="*/ 1 h 33"/>
                  <a:gd name="T84" fmla="*/ 12 w 25"/>
                  <a:gd name="T85" fmla="*/ 0 h 33"/>
                  <a:gd name="T86" fmla="*/ 16 w 25"/>
                  <a:gd name="T87" fmla="*/ 1 h 33"/>
                  <a:gd name="T88" fmla="*/ 20 w 25"/>
                  <a:gd name="T89" fmla="*/ 3 h 33"/>
                  <a:gd name="T90" fmla="*/ 23 w 25"/>
                  <a:gd name="T91" fmla="*/ 6 h 33"/>
                  <a:gd name="T92" fmla="*/ 23 w 25"/>
                  <a:gd name="T93" fmla="*/ 10 h 33"/>
                  <a:gd name="T94" fmla="*/ 20 w 25"/>
                  <a:gd name="T95" fmla="*/ 10 h 33"/>
                  <a:gd name="T96" fmla="*/ 17 w 25"/>
                  <a:gd name="T97" fmla="*/ 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 h="33">
                    <a:moveTo>
                      <a:pt x="17" y="5"/>
                    </a:moveTo>
                    <a:cubicBezTo>
                      <a:pt x="16" y="4"/>
                      <a:pt x="14" y="4"/>
                      <a:pt x="12" y="4"/>
                    </a:cubicBezTo>
                    <a:cubicBezTo>
                      <a:pt x="11" y="4"/>
                      <a:pt x="10" y="4"/>
                      <a:pt x="9" y="4"/>
                    </a:cubicBezTo>
                    <a:cubicBezTo>
                      <a:pt x="8" y="4"/>
                      <a:pt x="8" y="5"/>
                      <a:pt x="7" y="5"/>
                    </a:cubicBezTo>
                    <a:cubicBezTo>
                      <a:pt x="6" y="6"/>
                      <a:pt x="6" y="6"/>
                      <a:pt x="5" y="7"/>
                    </a:cubicBezTo>
                    <a:cubicBezTo>
                      <a:pt x="5" y="7"/>
                      <a:pt x="5" y="8"/>
                      <a:pt x="5" y="9"/>
                    </a:cubicBezTo>
                    <a:cubicBezTo>
                      <a:pt x="5" y="10"/>
                      <a:pt x="5" y="11"/>
                      <a:pt x="6" y="12"/>
                    </a:cubicBezTo>
                    <a:cubicBezTo>
                      <a:pt x="6" y="12"/>
                      <a:pt x="7" y="13"/>
                      <a:pt x="8" y="13"/>
                    </a:cubicBezTo>
                    <a:cubicBezTo>
                      <a:pt x="9" y="14"/>
                      <a:pt x="10" y="14"/>
                      <a:pt x="11" y="14"/>
                    </a:cubicBezTo>
                    <a:cubicBezTo>
                      <a:pt x="12" y="14"/>
                      <a:pt x="14" y="15"/>
                      <a:pt x="15" y="15"/>
                    </a:cubicBezTo>
                    <a:cubicBezTo>
                      <a:pt x="16" y="15"/>
                      <a:pt x="17" y="16"/>
                      <a:pt x="18" y="16"/>
                    </a:cubicBezTo>
                    <a:cubicBezTo>
                      <a:pt x="20" y="16"/>
                      <a:pt x="21" y="17"/>
                      <a:pt x="22" y="18"/>
                    </a:cubicBezTo>
                    <a:cubicBezTo>
                      <a:pt x="23" y="18"/>
                      <a:pt x="23" y="19"/>
                      <a:pt x="24" y="20"/>
                    </a:cubicBezTo>
                    <a:cubicBezTo>
                      <a:pt x="25" y="21"/>
                      <a:pt x="25" y="22"/>
                      <a:pt x="25" y="24"/>
                    </a:cubicBezTo>
                    <a:cubicBezTo>
                      <a:pt x="25" y="26"/>
                      <a:pt x="24" y="27"/>
                      <a:pt x="24" y="28"/>
                    </a:cubicBezTo>
                    <a:cubicBezTo>
                      <a:pt x="23" y="29"/>
                      <a:pt x="22" y="30"/>
                      <a:pt x="21" y="31"/>
                    </a:cubicBezTo>
                    <a:cubicBezTo>
                      <a:pt x="20" y="32"/>
                      <a:pt x="18" y="32"/>
                      <a:pt x="17" y="33"/>
                    </a:cubicBezTo>
                    <a:cubicBezTo>
                      <a:pt x="15" y="33"/>
                      <a:pt x="14" y="33"/>
                      <a:pt x="13" y="33"/>
                    </a:cubicBezTo>
                    <a:cubicBezTo>
                      <a:pt x="11" y="33"/>
                      <a:pt x="9" y="33"/>
                      <a:pt x="8" y="33"/>
                    </a:cubicBezTo>
                    <a:cubicBezTo>
                      <a:pt x="6" y="32"/>
                      <a:pt x="5" y="32"/>
                      <a:pt x="3" y="31"/>
                    </a:cubicBezTo>
                    <a:cubicBezTo>
                      <a:pt x="2" y="30"/>
                      <a:pt x="1" y="29"/>
                      <a:pt x="1" y="27"/>
                    </a:cubicBezTo>
                    <a:cubicBezTo>
                      <a:pt x="0" y="26"/>
                      <a:pt x="0" y="24"/>
                      <a:pt x="0" y="22"/>
                    </a:cubicBezTo>
                    <a:cubicBezTo>
                      <a:pt x="4" y="22"/>
                      <a:pt x="4" y="22"/>
                      <a:pt x="4" y="22"/>
                    </a:cubicBezTo>
                    <a:cubicBezTo>
                      <a:pt x="4" y="24"/>
                      <a:pt x="4" y="25"/>
                      <a:pt x="4" y="26"/>
                    </a:cubicBezTo>
                    <a:cubicBezTo>
                      <a:pt x="5" y="27"/>
                      <a:pt x="5" y="27"/>
                      <a:pt x="6" y="28"/>
                    </a:cubicBezTo>
                    <a:cubicBezTo>
                      <a:pt x="7" y="29"/>
                      <a:pt x="8" y="29"/>
                      <a:pt x="9" y="29"/>
                    </a:cubicBezTo>
                    <a:cubicBezTo>
                      <a:pt x="10" y="30"/>
                      <a:pt x="12" y="30"/>
                      <a:pt x="13" y="30"/>
                    </a:cubicBezTo>
                    <a:cubicBezTo>
                      <a:pt x="14" y="30"/>
                      <a:pt x="15" y="30"/>
                      <a:pt x="16" y="30"/>
                    </a:cubicBezTo>
                    <a:cubicBezTo>
                      <a:pt x="16" y="29"/>
                      <a:pt x="17" y="29"/>
                      <a:pt x="18" y="29"/>
                    </a:cubicBezTo>
                    <a:cubicBezTo>
                      <a:pt x="19" y="28"/>
                      <a:pt x="19" y="28"/>
                      <a:pt x="20" y="27"/>
                    </a:cubicBezTo>
                    <a:cubicBezTo>
                      <a:pt x="20" y="26"/>
                      <a:pt x="21" y="25"/>
                      <a:pt x="21" y="24"/>
                    </a:cubicBezTo>
                    <a:cubicBezTo>
                      <a:pt x="21" y="23"/>
                      <a:pt x="20" y="22"/>
                      <a:pt x="20" y="21"/>
                    </a:cubicBezTo>
                    <a:cubicBezTo>
                      <a:pt x="19" y="21"/>
                      <a:pt x="18" y="20"/>
                      <a:pt x="17" y="20"/>
                    </a:cubicBezTo>
                    <a:cubicBezTo>
                      <a:pt x="17" y="19"/>
                      <a:pt x="15" y="19"/>
                      <a:pt x="14" y="19"/>
                    </a:cubicBezTo>
                    <a:cubicBezTo>
                      <a:pt x="13" y="19"/>
                      <a:pt x="12" y="18"/>
                      <a:pt x="11" y="18"/>
                    </a:cubicBezTo>
                    <a:cubicBezTo>
                      <a:pt x="9" y="18"/>
                      <a:pt x="8" y="17"/>
                      <a:pt x="7" y="17"/>
                    </a:cubicBezTo>
                    <a:cubicBezTo>
                      <a:pt x="6" y="17"/>
                      <a:pt x="5" y="16"/>
                      <a:pt x="4" y="16"/>
                    </a:cubicBezTo>
                    <a:cubicBezTo>
                      <a:pt x="3" y="15"/>
                      <a:pt x="2" y="14"/>
                      <a:pt x="1" y="13"/>
                    </a:cubicBezTo>
                    <a:cubicBezTo>
                      <a:pt x="1" y="12"/>
                      <a:pt x="1" y="11"/>
                      <a:pt x="1" y="10"/>
                    </a:cubicBezTo>
                    <a:cubicBezTo>
                      <a:pt x="1" y="8"/>
                      <a:pt x="1" y="7"/>
                      <a:pt x="1" y="6"/>
                    </a:cubicBezTo>
                    <a:cubicBezTo>
                      <a:pt x="2" y="4"/>
                      <a:pt x="3" y="3"/>
                      <a:pt x="4" y="3"/>
                    </a:cubicBezTo>
                    <a:cubicBezTo>
                      <a:pt x="5" y="2"/>
                      <a:pt x="6" y="1"/>
                      <a:pt x="8" y="1"/>
                    </a:cubicBezTo>
                    <a:cubicBezTo>
                      <a:pt x="9" y="1"/>
                      <a:pt x="10" y="0"/>
                      <a:pt x="12" y="0"/>
                    </a:cubicBezTo>
                    <a:cubicBezTo>
                      <a:pt x="14" y="0"/>
                      <a:pt x="15" y="1"/>
                      <a:pt x="16" y="1"/>
                    </a:cubicBezTo>
                    <a:cubicBezTo>
                      <a:pt x="18" y="1"/>
                      <a:pt x="19" y="2"/>
                      <a:pt x="20" y="3"/>
                    </a:cubicBezTo>
                    <a:cubicBezTo>
                      <a:pt x="21" y="4"/>
                      <a:pt x="22" y="5"/>
                      <a:pt x="23" y="6"/>
                    </a:cubicBezTo>
                    <a:cubicBezTo>
                      <a:pt x="23" y="7"/>
                      <a:pt x="23" y="9"/>
                      <a:pt x="23" y="10"/>
                    </a:cubicBezTo>
                    <a:cubicBezTo>
                      <a:pt x="20" y="10"/>
                      <a:pt x="20" y="10"/>
                      <a:pt x="20" y="10"/>
                    </a:cubicBezTo>
                    <a:cubicBezTo>
                      <a:pt x="19" y="8"/>
                      <a:pt x="18" y="6"/>
                      <a:pt x="1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114" name="Freeform 64">
                <a:extLst>
                  <a:ext uri="{FF2B5EF4-FFF2-40B4-BE49-F238E27FC236}">
                    <a16:creationId xmlns:a16="http://schemas.microsoft.com/office/drawing/2014/main" id="{239E62DF-26EE-8141-9456-E9817DB4809C}"/>
                  </a:ext>
                </a:extLst>
              </p:cNvPr>
              <p:cNvSpPr>
                <a:spLocks/>
              </p:cNvSpPr>
              <p:nvPr/>
            </p:nvSpPr>
            <p:spPr bwMode="auto">
              <a:xfrm>
                <a:off x="3211" y="2217"/>
                <a:ext cx="59" cy="86"/>
              </a:xfrm>
              <a:custGeom>
                <a:avLst/>
                <a:gdLst>
                  <a:gd name="T0" fmla="*/ 59 w 59"/>
                  <a:gd name="T1" fmla="*/ 0 h 86"/>
                  <a:gd name="T2" fmla="*/ 59 w 59"/>
                  <a:gd name="T3" fmla="*/ 10 h 86"/>
                  <a:gd name="T4" fmla="*/ 11 w 59"/>
                  <a:gd name="T5" fmla="*/ 10 h 86"/>
                  <a:gd name="T6" fmla="*/ 11 w 59"/>
                  <a:gd name="T7" fmla="*/ 37 h 86"/>
                  <a:gd name="T8" fmla="*/ 56 w 59"/>
                  <a:gd name="T9" fmla="*/ 37 h 86"/>
                  <a:gd name="T10" fmla="*/ 56 w 59"/>
                  <a:gd name="T11" fmla="*/ 45 h 86"/>
                  <a:gd name="T12" fmla="*/ 11 w 59"/>
                  <a:gd name="T13" fmla="*/ 45 h 86"/>
                  <a:gd name="T14" fmla="*/ 11 w 59"/>
                  <a:gd name="T15" fmla="*/ 75 h 86"/>
                  <a:gd name="T16" fmla="*/ 59 w 59"/>
                  <a:gd name="T17" fmla="*/ 75 h 86"/>
                  <a:gd name="T18" fmla="*/ 59 w 59"/>
                  <a:gd name="T19" fmla="*/ 86 h 86"/>
                  <a:gd name="T20" fmla="*/ 0 w 59"/>
                  <a:gd name="T21" fmla="*/ 86 h 86"/>
                  <a:gd name="T22" fmla="*/ 0 w 59"/>
                  <a:gd name="T23" fmla="*/ 0 h 86"/>
                  <a:gd name="T24" fmla="*/ 59 w 59"/>
                  <a:gd name="T25"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6">
                    <a:moveTo>
                      <a:pt x="59" y="0"/>
                    </a:moveTo>
                    <a:lnTo>
                      <a:pt x="59" y="10"/>
                    </a:lnTo>
                    <a:lnTo>
                      <a:pt x="11" y="10"/>
                    </a:lnTo>
                    <a:lnTo>
                      <a:pt x="11" y="37"/>
                    </a:lnTo>
                    <a:lnTo>
                      <a:pt x="56" y="37"/>
                    </a:lnTo>
                    <a:lnTo>
                      <a:pt x="56" y="45"/>
                    </a:lnTo>
                    <a:lnTo>
                      <a:pt x="11" y="45"/>
                    </a:lnTo>
                    <a:lnTo>
                      <a:pt x="11" y="75"/>
                    </a:lnTo>
                    <a:lnTo>
                      <a:pt x="59" y="75"/>
                    </a:lnTo>
                    <a:lnTo>
                      <a:pt x="59" y="86"/>
                    </a:lnTo>
                    <a:lnTo>
                      <a:pt x="0" y="86"/>
                    </a:lnTo>
                    <a:lnTo>
                      <a:pt x="0" y="0"/>
                    </a:lnTo>
                    <a:lnTo>
                      <a:pt x="5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115" name="Freeform 65">
                <a:extLst>
                  <a:ext uri="{FF2B5EF4-FFF2-40B4-BE49-F238E27FC236}">
                    <a16:creationId xmlns:a16="http://schemas.microsoft.com/office/drawing/2014/main" id="{79C8D578-3714-5D4F-AB93-4B732A851D27}"/>
                  </a:ext>
                </a:extLst>
              </p:cNvPr>
              <p:cNvSpPr>
                <a:spLocks/>
              </p:cNvSpPr>
              <p:nvPr/>
            </p:nvSpPr>
            <p:spPr bwMode="auto">
              <a:xfrm>
                <a:off x="3307" y="2217"/>
                <a:ext cx="67" cy="86"/>
              </a:xfrm>
              <a:custGeom>
                <a:avLst/>
                <a:gdLst>
                  <a:gd name="T0" fmla="*/ 0 w 67"/>
                  <a:gd name="T1" fmla="*/ 10 h 86"/>
                  <a:gd name="T2" fmla="*/ 0 w 67"/>
                  <a:gd name="T3" fmla="*/ 0 h 86"/>
                  <a:gd name="T4" fmla="*/ 67 w 67"/>
                  <a:gd name="T5" fmla="*/ 0 h 86"/>
                  <a:gd name="T6" fmla="*/ 67 w 67"/>
                  <a:gd name="T7" fmla="*/ 10 h 86"/>
                  <a:gd name="T8" fmla="*/ 40 w 67"/>
                  <a:gd name="T9" fmla="*/ 10 h 86"/>
                  <a:gd name="T10" fmla="*/ 40 w 67"/>
                  <a:gd name="T11" fmla="*/ 86 h 86"/>
                  <a:gd name="T12" fmla="*/ 30 w 67"/>
                  <a:gd name="T13" fmla="*/ 86 h 86"/>
                  <a:gd name="T14" fmla="*/ 30 w 67"/>
                  <a:gd name="T15" fmla="*/ 10 h 86"/>
                  <a:gd name="T16" fmla="*/ 0 w 67"/>
                  <a:gd name="T17" fmla="*/ 1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86">
                    <a:moveTo>
                      <a:pt x="0" y="10"/>
                    </a:moveTo>
                    <a:lnTo>
                      <a:pt x="0" y="0"/>
                    </a:lnTo>
                    <a:lnTo>
                      <a:pt x="67" y="0"/>
                    </a:lnTo>
                    <a:lnTo>
                      <a:pt x="67" y="10"/>
                    </a:lnTo>
                    <a:lnTo>
                      <a:pt x="40" y="10"/>
                    </a:lnTo>
                    <a:lnTo>
                      <a:pt x="40" y="86"/>
                    </a:lnTo>
                    <a:lnTo>
                      <a:pt x="30" y="86"/>
                    </a:lnTo>
                    <a:lnTo>
                      <a:pt x="30" y="10"/>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116" name="Freeform 66">
                <a:extLst>
                  <a:ext uri="{FF2B5EF4-FFF2-40B4-BE49-F238E27FC236}">
                    <a16:creationId xmlns:a16="http://schemas.microsoft.com/office/drawing/2014/main" id="{A3F2FF4B-8A86-CD4D-AA34-B3562116E68D}"/>
                  </a:ext>
                </a:extLst>
              </p:cNvPr>
              <p:cNvSpPr>
                <a:spLocks/>
              </p:cNvSpPr>
              <p:nvPr/>
            </p:nvSpPr>
            <p:spPr bwMode="auto">
              <a:xfrm>
                <a:off x="3409" y="2217"/>
                <a:ext cx="67" cy="86"/>
              </a:xfrm>
              <a:custGeom>
                <a:avLst/>
                <a:gdLst>
                  <a:gd name="T0" fmla="*/ 0 w 67"/>
                  <a:gd name="T1" fmla="*/ 10 h 86"/>
                  <a:gd name="T2" fmla="*/ 0 w 67"/>
                  <a:gd name="T3" fmla="*/ 0 h 86"/>
                  <a:gd name="T4" fmla="*/ 67 w 67"/>
                  <a:gd name="T5" fmla="*/ 0 h 86"/>
                  <a:gd name="T6" fmla="*/ 67 w 67"/>
                  <a:gd name="T7" fmla="*/ 10 h 86"/>
                  <a:gd name="T8" fmla="*/ 38 w 67"/>
                  <a:gd name="T9" fmla="*/ 10 h 86"/>
                  <a:gd name="T10" fmla="*/ 38 w 67"/>
                  <a:gd name="T11" fmla="*/ 86 h 86"/>
                  <a:gd name="T12" fmla="*/ 27 w 67"/>
                  <a:gd name="T13" fmla="*/ 86 h 86"/>
                  <a:gd name="T14" fmla="*/ 27 w 67"/>
                  <a:gd name="T15" fmla="*/ 10 h 86"/>
                  <a:gd name="T16" fmla="*/ 0 w 67"/>
                  <a:gd name="T17" fmla="*/ 1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86">
                    <a:moveTo>
                      <a:pt x="0" y="10"/>
                    </a:moveTo>
                    <a:lnTo>
                      <a:pt x="0" y="0"/>
                    </a:lnTo>
                    <a:lnTo>
                      <a:pt x="67" y="0"/>
                    </a:lnTo>
                    <a:lnTo>
                      <a:pt x="67" y="10"/>
                    </a:lnTo>
                    <a:lnTo>
                      <a:pt x="38" y="10"/>
                    </a:lnTo>
                    <a:lnTo>
                      <a:pt x="38" y="86"/>
                    </a:lnTo>
                    <a:lnTo>
                      <a:pt x="27" y="86"/>
                    </a:lnTo>
                    <a:lnTo>
                      <a:pt x="27" y="10"/>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117" name="Freeform 67">
                <a:extLst>
                  <a:ext uri="{FF2B5EF4-FFF2-40B4-BE49-F238E27FC236}">
                    <a16:creationId xmlns:a16="http://schemas.microsoft.com/office/drawing/2014/main" id="{D2C2F07E-BA06-FA49-9BC3-E19E5AB2A64A}"/>
                  </a:ext>
                </a:extLst>
              </p:cNvPr>
              <p:cNvSpPr>
                <a:spLocks/>
              </p:cNvSpPr>
              <p:nvPr/>
            </p:nvSpPr>
            <p:spPr bwMode="auto">
              <a:xfrm>
                <a:off x="3514" y="2214"/>
                <a:ext cx="67" cy="89"/>
              </a:xfrm>
              <a:custGeom>
                <a:avLst/>
                <a:gdLst>
                  <a:gd name="T0" fmla="*/ 17 w 25"/>
                  <a:gd name="T1" fmla="*/ 5 h 33"/>
                  <a:gd name="T2" fmla="*/ 12 w 25"/>
                  <a:gd name="T3" fmla="*/ 4 h 33"/>
                  <a:gd name="T4" fmla="*/ 9 w 25"/>
                  <a:gd name="T5" fmla="*/ 4 h 33"/>
                  <a:gd name="T6" fmla="*/ 7 w 25"/>
                  <a:gd name="T7" fmla="*/ 5 h 33"/>
                  <a:gd name="T8" fmla="*/ 5 w 25"/>
                  <a:gd name="T9" fmla="*/ 7 h 33"/>
                  <a:gd name="T10" fmla="*/ 5 w 25"/>
                  <a:gd name="T11" fmla="*/ 9 h 33"/>
                  <a:gd name="T12" fmla="*/ 6 w 25"/>
                  <a:gd name="T13" fmla="*/ 12 h 33"/>
                  <a:gd name="T14" fmla="*/ 8 w 25"/>
                  <a:gd name="T15" fmla="*/ 13 h 33"/>
                  <a:gd name="T16" fmla="*/ 11 w 25"/>
                  <a:gd name="T17" fmla="*/ 14 h 33"/>
                  <a:gd name="T18" fmla="*/ 15 w 25"/>
                  <a:gd name="T19" fmla="*/ 15 h 33"/>
                  <a:gd name="T20" fmla="*/ 19 w 25"/>
                  <a:gd name="T21" fmla="*/ 16 h 33"/>
                  <a:gd name="T22" fmla="*/ 22 w 25"/>
                  <a:gd name="T23" fmla="*/ 18 h 33"/>
                  <a:gd name="T24" fmla="*/ 24 w 25"/>
                  <a:gd name="T25" fmla="*/ 20 h 33"/>
                  <a:gd name="T26" fmla="*/ 25 w 25"/>
                  <a:gd name="T27" fmla="*/ 24 h 33"/>
                  <a:gd name="T28" fmla="*/ 24 w 25"/>
                  <a:gd name="T29" fmla="*/ 28 h 33"/>
                  <a:gd name="T30" fmla="*/ 21 w 25"/>
                  <a:gd name="T31" fmla="*/ 31 h 33"/>
                  <a:gd name="T32" fmla="*/ 17 w 25"/>
                  <a:gd name="T33" fmla="*/ 33 h 33"/>
                  <a:gd name="T34" fmla="*/ 13 w 25"/>
                  <a:gd name="T35" fmla="*/ 33 h 33"/>
                  <a:gd name="T36" fmla="*/ 8 w 25"/>
                  <a:gd name="T37" fmla="*/ 33 h 33"/>
                  <a:gd name="T38" fmla="*/ 4 w 25"/>
                  <a:gd name="T39" fmla="*/ 31 h 33"/>
                  <a:gd name="T40" fmla="*/ 1 w 25"/>
                  <a:gd name="T41" fmla="*/ 27 h 33"/>
                  <a:gd name="T42" fmla="*/ 0 w 25"/>
                  <a:gd name="T43" fmla="*/ 22 h 33"/>
                  <a:gd name="T44" fmla="*/ 4 w 25"/>
                  <a:gd name="T45" fmla="*/ 22 h 33"/>
                  <a:gd name="T46" fmla="*/ 4 w 25"/>
                  <a:gd name="T47" fmla="*/ 26 h 33"/>
                  <a:gd name="T48" fmla="*/ 7 w 25"/>
                  <a:gd name="T49" fmla="*/ 28 h 33"/>
                  <a:gd name="T50" fmla="*/ 9 w 25"/>
                  <a:gd name="T51" fmla="*/ 29 h 33"/>
                  <a:gd name="T52" fmla="*/ 13 w 25"/>
                  <a:gd name="T53" fmla="*/ 30 h 33"/>
                  <a:gd name="T54" fmla="*/ 16 w 25"/>
                  <a:gd name="T55" fmla="*/ 30 h 33"/>
                  <a:gd name="T56" fmla="*/ 18 w 25"/>
                  <a:gd name="T57" fmla="*/ 29 h 33"/>
                  <a:gd name="T58" fmla="*/ 20 w 25"/>
                  <a:gd name="T59" fmla="*/ 27 h 33"/>
                  <a:gd name="T60" fmla="*/ 21 w 25"/>
                  <a:gd name="T61" fmla="*/ 24 h 33"/>
                  <a:gd name="T62" fmla="*/ 20 w 25"/>
                  <a:gd name="T63" fmla="*/ 21 h 33"/>
                  <a:gd name="T64" fmla="*/ 18 w 25"/>
                  <a:gd name="T65" fmla="*/ 20 h 33"/>
                  <a:gd name="T66" fmla="*/ 14 w 25"/>
                  <a:gd name="T67" fmla="*/ 19 h 33"/>
                  <a:gd name="T68" fmla="*/ 11 w 25"/>
                  <a:gd name="T69" fmla="*/ 18 h 33"/>
                  <a:gd name="T70" fmla="*/ 7 w 25"/>
                  <a:gd name="T71" fmla="*/ 17 h 33"/>
                  <a:gd name="T72" fmla="*/ 4 w 25"/>
                  <a:gd name="T73" fmla="*/ 16 h 33"/>
                  <a:gd name="T74" fmla="*/ 2 w 25"/>
                  <a:gd name="T75" fmla="*/ 13 h 33"/>
                  <a:gd name="T76" fmla="*/ 1 w 25"/>
                  <a:gd name="T77" fmla="*/ 10 h 33"/>
                  <a:gd name="T78" fmla="*/ 2 w 25"/>
                  <a:gd name="T79" fmla="*/ 6 h 33"/>
                  <a:gd name="T80" fmla="*/ 4 w 25"/>
                  <a:gd name="T81" fmla="*/ 3 h 33"/>
                  <a:gd name="T82" fmla="*/ 8 w 25"/>
                  <a:gd name="T83" fmla="*/ 1 h 33"/>
                  <a:gd name="T84" fmla="*/ 12 w 25"/>
                  <a:gd name="T85" fmla="*/ 0 h 33"/>
                  <a:gd name="T86" fmla="*/ 17 w 25"/>
                  <a:gd name="T87" fmla="*/ 1 h 33"/>
                  <a:gd name="T88" fmla="*/ 20 w 25"/>
                  <a:gd name="T89" fmla="*/ 3 h 33"/>
                  <a:gd name="T90" fmla="*/ 23 w 25"/>
                  <a:gd name="T91" fmla="*/ 6 h 33"/>
                  <a:gd name="T92" fmla="*/ 24 w 25"/>
                  <a:gd name="T93" fmla="*/ 10 h 33"/>
                  <a:gd name="T94" fmla="*/ 20 w 25"/>
                  <a:gd name="T95" fmla="*/ 10 h 33"/>
                  <a:gd name="T96" fmla="*/ 17 w 25"/>
                  <a:gd name="T97" fmla="*/ 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 h="33">
                    <a:moveTo>
                      <a:pt x="17" y="5"/>
                    </a:moveTo>
                    <a:cubicBezTo>
                      <a:pt x="16" y="4"/>
                      <a:pt x="14" y="4"/>
                      <a:pt x="12" y="4"/>
                    </a:cubicBezTo>
                    <a:cubicBezTo>
                      <a:pt x="11" y="4"/>
                      <a:pt x="10" y="4"/>
                      <a:pt x="9" y="4"/>
                    </a:cubicBezTo>
                    <a:cubicBezTo>
                      <a:pt x="8" y="4"/>
                      <a:pt x="8" y="5"/>
                      <a:pt x="7" y="5"/>
                    </a:cubicBezTo>
                    <a:cubicBezTo>
                      <a:pt x="6" y="6"/>
                      <a:pt x="6" y="6"/>
                      <a:pt x="5" y="7"/>
                    </a:cubicBezTo>
                    <a:cubicBezTo>
                      <a:pt x="5" y="7"/>
                      <a:pt x="5" y="8"/>
                      <a:pt x="5" y="9"/>
                    </a:cubicBezTo>
                    <a:cubicBezTo>
                      <a:pt x="5" y="10"/>
                      <a:pt x="5" y="11"/>
                      <a:pt x="6" y="12"/>
                    </a:cubicBezTo>
                    <a:cubicBezTo>
                      <a:pt x="6" y="12"/>
                      <a:pt x="7" y="13"/>
                      <a:pt x="8" y="13"/>
                    </a:cubicBezTo>
                    <a:cubicBezTo>
                      <a:pt x="9" y="14"/>
                      <a:pt x="10" y="14"/>
                      <a:pt x="11" y="14"/>
                    </a:cubicBezTo>
                    <a:cubicBezTo>
                      <a:pt x="12" y="14"/>
                      <a:pt x="14" y="15"/>
                      <a:pt x="15" y="15"/>
                    </a:cubicBezTo>
                    <a:cubicBezTo>
                      <a:pt x="16" y="15"/>
                      <a:pt x="17" y="16"/>
                      <a:pt x="19" y="16"/>
                    </a:cubicBezTo>
                    <a:cubicBezTo>
                      <a:pt x="20" y="16"/>
                      <a:pt x="21" y="17"/>
                      <a:pt x="22" y="18"/>
                    </a:cubicBezTo>
                    <a:cubicBezTo>
                      <a:pt x="23" y="18"/>
                      <a:pt x="24" y="19"/>
                      <a:pt x="24" y="20"/>
                    </a:cubicBezTo>
                    <a:cubicBezTo>
                      <a:pt x="25" y="21"/>
                      <a:pt x="25" y="22"/>
                      <a:pt x="25" y="24"/>
                    </a:cubicBezTo>
                    <a:cubicBezTo>
                      <a:pt x="25" y="26"/>
                      <a:pt x="25" y="27"/>
                      <a:pt x="24" y="28"/>
                    </a:cubicBezTo>
                    <a:cubicBezTo>
                      <a:pt x="23" y="29"/>
                      <a:pt x="22" y="30"/>
                      <a:pt x="21" y="31"/>
                    </a:cubicBezTo>
                    <a:cubicBezTo>
                      <a:pt x="20" y="32"/>
                      <a:pt x="19" y="32"/>
                      <a:pt x="17" y="33"/>
                    </a:cubicBezTo>
                    <a:cubicBezTo>
                      <a:pt x="16" y="33"/>
                      <a:pt x="14" y="33"/>
                      <a:pt x="13" y="33"/>
                    </a:cubicBezTo>
                    <a:cubicBezTo>
                      <a:pt x="11" y="33"/>
                      <a:pt x="9" y="33"/>
                      <a:pt x="8" y="33"/>
                    </a:cubicBezTo>
                    <a:cubicBezTo>
                      <a:pt x="6" y="32"/>
                      <a:pt x="5" y="32"/>
                      <a:pt x="4" y="31"/>
                    </a:cubicBezTo>
                    <a:cubicBezTo>
                      <a:pt x="2" y="30"/>
                      <a:pt x="1" y="29"/>
                      <a:pt x="1" y="27"/>
                    </a:cubicBezTo>
                    <a:cubicBezTo>
                      <a:pt x="0" y="26"/>
                      <a:pt x="0" y="24"/>
                      <a:pt x="0" y="22"/>
                    </a:cubicBezTo>
                    <a:cubicBezTo>
                      <a:pt x="4" y="22"/>
                      <a:pt x="4" y="22"/>
                      <a:pt x="4" y="22"/>
                    </a:cubicBezTo>
                    <a:cubicBezTo>
                      <a:pt x="4" y="24"/>
                      <a:pt x="4" y="25"/>
                      <a:pt x="4" y="26"/>
                    </a:cubicBezTo>
                    <a:cubicBezTo>
                      <a:pt x="5" y="27"/>
                      <a:pt x="6" y="27"/>
                      <a:pt x="7" y="28"/>
                    </a:cubicBezTo>
                    <a:cubicBezTo>
                      <a:pt x="7" y="29"/>
                      <a:pt x="8" y="29"/>
                      <a:pt x="9" y="29"/>
                    </a:cubicBezTo>
                    <a:cubicBezTo>
                      <a:pt x="11" y="30"/>
                      <a:pt x="12" y="30"/>
                      <a:pt x="13" y="30"/>
                    </a:cubicBezTo>
                    <a:cubicBezTo>
                      <a:pt x="14" y="30"/>
                      <a:pt x="15" y="30"/>
                      <a:pt x="16" y="30"/>
                    </a:cubicBezTo>
                    <a:cubicBezTo>
                      <a:pt x="17" y="29"/>
                      <a:pt x="18" y="29"/>
                      <a:pt x="18" y="29"/>
                    </a:cubicBezTo>
                    <a:cubicBezTo>
                      <a:pt x="19" y="28"/>
                      <a:pt x="20" y="28"/>
                      <a:pt x="20" y="27"/>
                    </a:cubicBezTo>
                    <a:cubicBezTo>
                      <a:pt x="21" y="26"/>
                      <a:pt x="21" y="25"/>
                      <a:pt x="21" y="24"/>
                    </a:cubicBezTo>
                    <a:cubicBezTo>
                      <a:pt x="21" y="23"/>
                      <a:pt x="21" y="22"/>
                      <a:pt x="20" y="21"/>
                    </a:cubicBezTo>
                    <a:cubicBezTo>
                      <a:pt x="19" y="21"/>
                      <a:pt x="19" y="20"/>
                      <a:pt x="18" y="20"/>
                    </a:cubicBezTo>
                    <a:cubicBezTo>
                      <a:pt x="17" y="19"/>
                      <a:pt x="16" y="19"/>
                      <a:pt x="14" y="19"/>
                    </a:cubicBezTo>
                    <a:cubicBezTo>
                      <a:pt x="13" y="19"/>
                      <a:pt x="12" y="18"/>
                      <a:pt x="11" y="18"/>
                    </a:cubicBezTo>
                    <a:cubicBezTo>
                      <a:pt x="10" y="18"/>
                      <a:pt x="8" y="17"/>
                      <a:pt x="7" y="17"/>
                    </a:cubicBezTo>
                    <a:cubicBezTo>
                      <a:pt x="6" y="17"/>
                      <a:pt x="5" y="16"/>
                      <a:pt x="4" y="16"/>
                    </a:cubicBezTo>
                    <a:cubicBezTo>
                      <a:pt x="3" y="15"/>
                      <a:pt x="2" y="14"/>
                      <a:pt x="2" y="13"/>
                    </a:cubicBezTo>
                    <a:cubicBezTo>
                      <a:pt x="1" y="12"/>
                      <a:pt x="1" y="11"/>
                      <a:pt x="1" y="10"/>
                    </a:cubicBezTo>
                    <a:cubicBezTo>
                      <a:pt x="1" y="8"/>
                      <a:pt x="1" y="7"/>
                      <a:pt x="2" y="6"/>
                    </a:cubicBezTo>
                    <a:cubicBezTo>
                      <a:pt x="2" y="4"/>
                      <a:pt x="3" y="3"/>
                      <a:pt x="4" y="3"/>
                    </a:cubicBezTo>
                    <a:cubicBezTo>
                      <a:pt x="5" y="2"/>
                      <a:pt x="7" y="1"/>
                      <a:pt x="8" y="1"/>
                    </a:cubicBezTo>
                    <a:cubicBezTo>
                      <a:pt x="9" y="1"/>
                      <a:pt x="11" y="0"/>
                      <a:pt x="12" y="0"/>
                    </a:cubicBezTo>
                    <a:cubicBezTo>
                      <a:pt x="14" y="0"/>
                      <a:pt x="15" y="1"/>
                      <a:pt x="17" y="1"/>
                    </a:cubicBezTo>
                    <a:cubicBezTo>
                      <a:pt x="18" y="1"/>
                      <a:pt x="19" y="2"/>
                      <a:pt x="20" y="3"/>
                    </a:cubicBezTo>
                    <a:cubicBezTo>
                      <a:pt x="21" y="4"/>
                      <a:pt x="22" y="5"/>
                      <a:pt x="23" y="6"/>
                    </a:cubicBezTo>
                    <a:cubicBezTo>
                      <a:pt x="23" y="7"/>
                      <a:pt x="24" y="9"/>
                      <a:pt x="24" y="10"/>
                    </a:cubicBezTo>
                    <a:cubicBezTo>
                      <a:pt x="20" y="10"/>
                      <a:pt x="20" y="10"/>
                      <a:pt x="20" y="10"/>
                    </a:cubicBezTo>
                    <a:cubicBezTo>
                      <a:pt x="19" y="8"/>
                      <a:pt x="19" y="6"/>
                      <a:pt x="1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118" name="Freeform 68">
                <a:extLst>
                  <a:ext uri="{FF2B5EF4-FFF2-40B4-BE49-F238E27FC236}">
                    <a16:creationId xmlns:a16="http://schemas.microsoft.com/office/drawing/2014/main" id="{B463C829-D86F-134A-BA01-9FE0C45DB275}"/>
                  </a:ext>
                </a:extLst>
              </p:cNvPr>
              <p:cNvSpPr>
                <a:spLocks/>
              </p:cNvSpPr>
              <p:nvPr/>
            </p:nvSpPr>
            <p:spPr bwMode="auto">
              <a:xfrm>
                <a:off x="2029" y="2381"/>
                <a:ext cx="99" cy="94"/>
              </a:xfrm>
              <a:custGeom>
                <a:avLst/>
                <a:gdLst>
                  <a:gd name="T0" fmla="*/ 30 w 99"/>
                  <a:gd name="T1" fmla="*/ 0 h 94"/>
                  <a:gd name="T2" fmla="*/ 51 w 99"/>
                  <a:gd name="T3" fmla="*/ 64 h 94"/>
                  <a:gd name="T4" fmla="*/ 51 w 99"/>
                  <a:gd name="T5" fmla="*/ 64 h 94"/>
                  <a:gd name="T6" fmla="*/ 73 w 99"/>
                  <a:gd name="T7" fmla="*/ 0 h 94"/>
                  <a:gd name="T8" fmla="*/ 99 w 99"/>
                  <a:gd name="T9" fmla="*/ 0 h 94"/>
                  <a:gd name="T10" fmla="*/ 99 w 99"/>
                  <a:gd name="T11" fmla="*/ 94 h 94"/>
                  <a:gd name="T12" fmla="*/ 81 w 99"/>
                  <a:gd name="T13" fmla="*/ 94 h 94"/>
                  <a:gd name="T14" fmla="*/ 81 w 99"/>
                  <a:gd name="T15" fmla="*/ 26 h 94"/>
                  <a:gd name="T16" fmla="*/ 81 w 99"/>
                  <a:gd name="T17" fmla="*/ 26 h 94"/>
                  <a:gd name="T18" fmla="*/ 59 w 99"/>
                  <a:gd name="T19" fmla="*/ 94 h 94"/>
                  <a:gd name="T20" fmla="*/ 43 w 99"/>
                  <a:gd name="T21" fmla="*/ 94 h 94"/>
                  <a:gd name="T22" fmla="*/ 22 w 99"/>
                  <a:gd name="T23" fmla="*/ 29 h 94"/>
                  <a:gd name="T24" fmla="*/ 22 w 99"/>
                  <a:gd name="T25" fmla="*/ 29 h 94"/>
                  <a:gd name="T26" fmla="*/ 22 w 99"/>
                  <a:gd name="T27" fmla="*/ 94 h 94"/>
                  <a:gd name="T28" fmla="*/ 0 w 99"/>
                  <a:gd name="T29" fmla="*/ 94 h 94"/>
                  <a:gd name="T30" fmla="*/ 0 w 99"/>
                  <a:gd name="T31" fmla="*/ 0 h 94"/>
                  <a:gd name="T32" fmla="*/ 30 w 99"/>
                  <a:gd name="T3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 h="94">
                    <a:moveTo>
                      <a:pt x="30" y="0"/>
                    </a:moveTo>
                    <a:lnTo>
                      <a:pt x="51" y="64"/>
                    </a:lnTo>
                    <a:lnTo>
                      <a:pt x="51" y="64"/>
                    </a:lnTo>
                    <a:lnTo>
                      <a:pt x="73" y="0"/>
                    </a:lnTo>
                    <a:lnTo>
                      <a:pt x="99" y="0"/>
                    </a:lnTo>
                    <a:lnTo>
                      <a:pt x="99" y="94"/>
                    </a:lnTo>
                    <a:lnTo>
                      <a:pt x="81" y="94"/>
                    </a:lnTo>
                    <a:lnTo>
                      <a:pt x="81" y="26"/>
                    </a:lnTo>
                    <a:lnTo>
                      <a:pt x="81" y="26"/>
                    </a:lnTo>
                    <a:lnTo>
                      <a:pt x="59" y="94"/>
                    </a:lnTo>
                    <a:lnTo>
                      <a:pt x="43" y="94"/>
                    </a:lnTo>
                    <a:lnTo>
                      <a:pt x="22" y="29"/>
                    </a:lnTo>
                    <a:lnTo>
                      <a:pt x="22" y="29"/>
                    </a:lnTo>
                    <a:lnTo>
                      <a:pt x="22" y="94"/>
                    </a:lnTo>
                    <a:lnTo>
                      <a:pt x="0" y="94"/>
                    </a:lnTo>
                    <a:lnTo>
                      <a:pt x="0"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119" name="Freeform 69">
                <a:extLst>
                  <a:ext uri="{FF2B5EF4-FFF2-40B4-BE49-F238E27FC236}">
                    <a16:creationId xmlns:a16="http://schemas.microsoft.com/office/drawing/2014/main" id="{D44DF58A-D5C8-3945-9B71-6352585CD33A}"/>
                  </a:ext>
                </a:extLst>
              </p:cNvPr>
              <p:cNvSpPr>
                <a:spLocks/>
              </p:cNvSpPr>
              <p:nvPr/>
            </p:nvSpPr>
            <p:spPr bwMode="auto">
              <a:xfrm>
                <a:off x="2185" y="2381"/>
                <a:ext cx="69" cy="94"/>
              </a:xfrm>
              <a:custGeom>
                <a:avLst/>
                <a:gdLst>
                  <a:gd name="T0" fmla="*/ 69 w 69"/>
                  <a:gd name="T1" fmla="*/ 0 h 94"/>
                  <a:gd name="T2" fmla="*/ 69 w 69"/>
                  <a:gd name="T3" fmla="*/ 18 h 94"/>
                  <a:gd name="T4" fmla="*/ 21 w 69"/>
                  <a:gd name="T5" fmla="*/ 18 h 94"/>
                  <a:gd name="T6" fmla="*/ 21 w 69"/>
                  <a:gd name="T7" fmla="*/ 37 h 94"/>
                  <a:gd name="T8" fmla="*/ 67 w 69"/>
                  <a:gd name="T9" fmla="*/ 37 h 94"/>
                  <a:gd name="T10" fmla="*/ 67 w 69"/>
                  <a:gd name="T11" fmla="*/ 53 h 94"/>
                  <a:gd name="T12" fmla="*/ 21 w 69"/>
                  <a:gd name="T13" fmla="*/ 53 h 94"/>
                  <a:gd name="T14" fmla="*/ 21 w 69"/>
                  <a:gd name="T15" fmla="*/ 75 h 94"/>
                  <a:gd name="T16" fmla="*/ 69 w 69"/>
                  <a:gd name="T17" fmla="*/ 75 h 94"/>
                  <a:gd name="T18" fmla="*/ 69 w 69"/>
                  <a:gd name="T19" fmla="*/ 94 h 94"/>
                  <a:gd name="T20" fmla="*/ 0 w 69"/>
                  <a:gd name="T21" fmla="*/ 94 h 94"/>
                  <a:gd name="T22" fmla="*/ 0 w 69"/>
                  <a:gd name="T23" fmla="*/ 0 h 94"/>
                  <a:gd name="T24" fmla="*/ 69 w 69"/>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94">
                    <a:moveTo>
                      <a:pt x="69" y="0"/>
                    </a:moveTo>
                    <a:lnTo>
                      <a:pt x="69" y="18"/>
                    </a:lnTo>
                    <a:lnTo>
                      <a:pt x="21" y="18"/>
                    </a:lnTo>
                    <a:lnTo>
                      <a:pt x="21" y="37"/>
                    </a:lnTo>
                    <a:lnTo>
                      <a:pt x="67" y="37"/>
                    </a:lnTo>
                    <a:lnTo>
                      <a:pt x="67" y="53"/>
                    </a:lnTo>
                    <a:lnTo>
                      <a:pt x="21" y="53"/>
                    </a:lnTo>
                    <a:lnTo>
                      <a:pt x="21" y="75"/>
                    </a:lnTo>
                    <a:lnTo>
                      <a:pt x="69" y="75"/>
                    </a:lnTo>
                    <a:lnTo>
                      <a:pt x="69" y="94"/>
                    </a:lnTo>
                    <a:lnTo>
                      <a:pt x="0" y="94"/>
                    </a:lnTo>
                    <a:lnTo>
                      <a:pt x="0" y="0"/>
                    </a:lnTo>
                    <a:lnTo>
                      <a:pt x="6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120" name="Freeform 70">
                <a:extLst>
                  <a:ext uri="{FF2B5EF4-FFF2-40B4-BE49-F238E27FC236}">
                    <a16:creationId xmlns:a16="http://schemas.microsoft.com/office/drawing/2014/main" id="{110D6FCE-5D4B-6A46-9A26-958B3F1C8E83}"/>
                  </a:ext>
                </a:extLst>
              </p:cNvPr>
              <p:cNvSpPr>
                <a:spLocks noEditPoints="1"/>
              </p:cNvSpPr>
              <p:nvPr/>
            </p:nvSpPr>
            <p:spPr bwMode="auto">
              <a:xfrm>
                <a:off x="2308" y="2381"/>
                <a:ext cx="80" cy="94"/>
              </a:xfrm>
              <a:custGeom>
                <a:avLst/>
                <a:gdLst>
                  <a:gd name="T0" fmla="*/ 15 w 30"/>
                  <a:gd name="T1" fmla="*/ 0 h 35"/>
                  <a:gd name="T2" fmla="*/ 21 w 30"/>
                  <a:gd name="T3" fmla="*/ 1 h 35"/>
                  <a:gd name="T4" fmla="*/ 26 w 30"/>
                  <a:gd name="T5" fmla="*/ 5 h 35"/>
                  <a:gd name="T6" fmla="*/ 29 w 30"/>
                  <a:gd name="T7" fmla="*/ 10 h 35"/>
                  <a:gd name="T8" fmla="*/ 30 w 30"/>
                  <a:gd name="T9" fmla="*/ 17 h 35"/>
                  <a:gd name="T10" fmla="*/ 29 w 30"/>
                  <a:gd name="T11" fmla="*/ 24 h 35"/>
                  <a:gd name="T12" fmla="*/ 26 w 30"/>
                  <a:gd name="T13" fmla="*/ 30 h 35"/>
                  <a:gd name="T14" fmla="*/ 22 w 30"/>
                  <a:gd name="T15" fmla="*/ 33 h 35"/>
                  <a:gd name="T16" fmla="*/ 15 w 30"/>
                  <a:gd name="T17" fmla="*/ 35 h 35"/>
                  <a:gd name="T18" fmla="*/ 0 w 30"/>
                  <a:gd name="T19" fmla="*/ 35 h 35"/>
                  <a:gd name="T20" fmla="*/ 0 w 30"/>
                  <a:gd name="T21" fmla="*/ 0 h 35"/>
                  <a:gd name="T22" fmla="*/ 15 w 30"/>
                  <a:gd name="T23" fmla="*/ 0 h 35"/>
                  <a:gd name="T24" fmla="*/ 14 w 30"/>
                  <a:gd name="T25" fmla="*/ 28 h 35"/>
                  <a:gd name="T26" fmla="*/ 17 w 30"/>
                  <a:gd name="T27" fmla="*/ 28 h 35"/>
                  <a:gd name="T28" fmla="*/ 20 w 30"/>
                  <a:gd name="T29" fmla="*/ 26 h 35"/>
                  <a:gd name="T30" fmla="*/ 22 w 30"/>
                  <a:gd name="T31" fmla="*/ 23 h 35"/>
                  <a:gd name="T32" fmla="*/ 23 w 30"/>
                  <a:gd name="T33" fmla="*/ 18 h 35"/>
                  <a:gd name="T34" fmla="*/ 22 w 30"/>
                  <a:gd name="T35" fmla="*/ 13 h 35"/>
                  <a:gd name="T36" fmla="*/ 21 w 30"/>
                  <a:gd name="T37" fmla="*/ 10 h 35"/>
                  <a:gd name="T38" fmla="*/ 17 w 30"/>
                  <a:gd name="T39" fmla="*/ 7 h 35"/>
                  <a:gd name="T40" fmla="*/ 13 w 30"/>
                  <a:gd name="T41" fmla="*/ 7 h 35"/>
                  <a:gd name="T42" fmla="*/ 7 w 30"/>
                  <a:gd name="T43" fmla="*/ 7 h 35"/>
                  <a:gd name="T44" fmla="*/ 7 w 30"/>
                  <a:gd name="T45" fmla="*/ 28 h 35"/>
                  <a:gd name="T46" fmla="*/ 14 w 30"/>
                  <a:gd name="T47"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5">
                    <a:moveTo>
                      <a:pt x="15" y="0"/>
                    </a:moveTo>
                    <a:cubicBezTo>
                      <a:pt x="17" y="0"/>
                      <a:pt x="19" y="1"/>
                      <a:pt x="21" y="1"/>
                    </a:cubicBezTo>
                    <a:cubicBezTo>
                      <a:pt x="23" y="2"/>
                      <a:pt x="24" y="3"/>
                      <a:pt x="26" y="5"/>
                    </a:cubicBezTo>
                    <a:cubicBezTo>
                      <a:pt x="27" y="6"/>
                      <a:pt x="28" y="8"/>
                      <a:pt x="29" y="10"/>
                    </a:cubicBezTo>
                    <a:cubicBezTo>
                      <a:pt x="30" y="12"/>
                      <a:pt x="30" y="14"/>
                      <a:pt x="30" y="17"/>
                    </a:cubicBezTo>
                    <a:cubicBezTo>
                      <a:pt x="30" y="20"/>
                      <a:pt x="30" y="22"/>
                      <a:pt x="29" y="24"/>
                    </a:cubicBezTo>
                    <a:cubicBezTo>
                      <a:pt x="29" y="26"/>
                      <a:pt x="28" y="28"/>
                      <a:pt x="26" y="30"/>
                    </a:cubicBezTo>
                    <a:cubicBezTo>
                      <a:pt x="25" y="31"/>
                      <a:pt x="23" y="32"/>
                      <a:pt x="22" y="33"/>
                    </a:cubicBezTo>
                    <a:cubicBezTo>
                      <a:pt x="20" y="34"/>
                      <a:pt x="17" y="35"/>
                      <a:pt x="15" y="35"/>
                    </a:cubicBezTo>
                    <a:cubicBezTo>
                      <a:pt x="0" y="35"/>
                      <a:pt x="0" y="35"/>
                      <a:pt x="0" y="35"/>
                    </a:cubicBezTo>
                    <a:cubicBezTo>
                      <a:pt x="0" y="0"/>
                      <a:pt x="0" y="0"/>
                      <a:pt x="0" y="0"/>
                    </a:cubicBezTo>
                    <a:lnTo>
                      <a:pt x="15" y="0"/>
                    </a:lnTo>
                    <a:close/>
                    <a:moveTo>
                      <a:pt x="14" y="28"/>
                    </a:moveTo>
                    <a:cubicBezTo>
                      <a:pt x="15" y="28"/>
                      <a:pt x="16" y="28"/>
                      <a:pt x="17" y="28"/>
                    </a:cubicBezTo>
                    <a:cubicBezTo>
                      <a:pt x="18" y="27"/>
                      <a:pt x="19" y="27"/>
                      <a:pt x="20" y="26"/>
                    </a:cubicBezTo>
                    <a:cubicBezTo>
                      <a:pt x="21" y="25"/>
                      <a:pt x="22" y="24"/>
                      <a:pt x="22" y="23"/>
                    </a:cubicBezTo>
                    <a:cubicBezTo>
                      <a:pt x="22" y="21"/>
                      <a:pt x="23" y="20"/>
                      <a:pt x="23" y="18"/>
                    </a:cubicBezTo>
                    <a:cubicBezTo>
                      <a:pt x="23" y="16"/>
                      <a:pt x="23" y="15"/>
                      <a:pt x="22" y="13"/>
                    </a:cubicBezTo>
                    <a:cubicBezTo>
                      <a:pt x="22" y="12"/>
                      <a:pt x="21" y="11"/>
                      <a:pt x="21" y="10"/>
                    </a:cubicBezTo>
                    <a:cubicBezTo>
                      <a:pt x="20" y="9"/>
                      <a:pt x="19" y="8"/>
                      <a:pt x="17" y="7"/>
                    </a:cubicBezTo>
                    <a:cubicBezTo>
                      <a:pt x="16" y="7"/>
                      <a:pt x="15" y="7"/>
                      <a:pt x="13" y="7"/>
                    </a:cubicBezTo>
                    <a:cubicBezTo>
                      <a:pt x="7" y="7"/>
                      <a:pt x="7" y="7"/>
                      <a:pt x="7" y="7"/>
                    </a:cubicBezTo>
                    <a:cubicBezTo>
                      <a:pt x="7" y="28"/>
                      <a:pt x="7" y="28"/>
                      <a:pt x="7" y="28"/>
                    </a:cubicBezTo>
                    <a:lnTo>
                      <a:pt x="14"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121" name="Rectangle 71">
                <a:extLst>
                  <a:ext uri="{FF2B5EF4-FFF2-40B4-BE49-F238E27FC236}">
                    <a16:creationId xmlns:a16="http://schemas.microsoft.com/office/drawing/2014/main" id="{ABF252AB-0C48-A348-B18D-371C166BEDAB}"/>
                  </a:ext>
                </a:extLst>
              </p:cNvPr>
              <p:cNvSpPr>
                <a:spLocks noChangeArrowheads="1"/>
              </p:cNvSpPr>
              <p:nvPr/>
            </p:nvSpPr>
            <p:spPr bwMode="auto">
              <a:xfrm>
                <a:off x="2442" y="2381"/>
                <a:ext cx="19" cy="9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122" name="Freeform 72">
                <a:extLst>
                  <a:ext uri="{FF2B5EF4-FFF2-40B4-BE49-F238E27FC236}">
                    <a16:creationId xmlns:a16="http://schemas.microsoft.com/office/drawing/2014/main" id="{BD97A248-15C5-CE46-AFFC-5087A473D47B}"/>
                  </a:ext>
                </a:extLst>
              </p:cNvPr>
              <p:cNvSpPr>
                <a:spLocks/>
              </p:cNvSpPr>
              <p:nvPr/>
            </p:nvSpPr>
            <p:spPr bwMode="auto">
              <a:xfrm>
                <a:off x="2514" y="2381"/>
                <a:ext cx="86" cy="94"/>
              </a:xfrm>
              <a:custGeom>
                <a:avLst/>
                <a:gdLst>
                  <a:gd name="T0" fmla="*/ 23 w 32"/>
                  <a:gd name="T1" fmla="*/ 9 h 35"/>
                  <a:gd name="T2" fmla="*/ 22 w 32"/>
                  <a:gd name="T3" fmla="*/ 8 h 35"/>
                  <a:gd name="T4" fmla="*/ 19 w 32"/>
                  <a:gd name="T5" fmla="*/ 6 h 35"/>
                  <a:gd name="T6" fmla="*/ 17 w 32"/>
                  <a:gd name="T7" fmla="*/ 6 h 35"/>
                  <a:gd name="T8" fmla="*/ 12 w 32"/>
                  <a:gd name="T9" fmla="*/ 7 h 35"/>
                  <a:gd name="T10" fmla="*/ 10 w 32"/>
                  <a:gd name="T11" fmla="*/ 9 h 35"/>
                  <a:gd name="T12" fmla="*/ 8 w 32"/>
                  <a:gd name="T13" fmla="*/ 13 h 35"/>
                  <a:gd name="T14" fmla="*/ 7 w 32"/>
                  <a:gd name="T15" fmla="*/ 18 h 35"/>
                  <a:gd name="T16" fmla="*/ 8 w 32"/>
                  <a:gd name="T17" fmla="*/ 22 h 35"/>
                  <a:gd name="T18" fmla="*/ 10 w 32"/>
                  <a:gd name="T19" fmla="*/ 25 h 35"/>
                  <a:gd name="T20" fmla="*/ 12 w 32"/>
                  <a:gd name="T21" fmla="*/ 28 h 35"/>
                  <a:gd name="T22" fmla="*/ 17 w 32"/>
                  <a:gd name="T23" fmla="*/ 29 h 35"/>
                  <a:gd name="T24" fmla="*/ 22 w 32"/>
                  <a:gd name="T25" fmla="*/ 27 h 35"/>
                  <a:gd name="T26" fmla="*/ 25 w 32"/>
                  <a:gd name="T27" fmla="*/ 21 h 35"/>
                  <a:gd name="T28" fmla="*/ 32 w 32"/>
                  <a:gd name="T29" fmla="*/ 21 h 35"/>
                  <a:gd name="T30" fmla="*/ 30 w 32"/>
                  <a:gd name="T31" fmla="*/ 27 h 35"/>
                  <a:gd name="T32" fmla="*/ 27 w 32"/>
                  <a:gd name="T33" fmla="*/ 32 h 35"/>
                  <a:gd name="T34" fmla="*/ 23 w 32"/>
                  <a:gd name="T35" fmla="*/ 34 h 35"/>
                  <a:gd name="T36" fmla="*/ 17 w 32"/>
                  <a:gd name="T37" fmla="*/ 35 h 35"/>
                  <a:gd name="T38" fmla="*/ 10 w 32"/>
                  <a:gd name="T39" fmla="*/ 34 h 35"/>
                  <a:gd name="T40" fmla="*/ 4 w 32"/>
                  <a:gd name="T41" fmla="*/ 30 h 35"/>
                  <a:gd name="T42" fmla="*/ 1 w 32"/>
                  <a:gd name="T43" fmla="*/ 25 h 35"/>
                  <a:gd name="T44" fmla="*/ 0 w 32"/>
                  <a:gd name="T45" fmla="*/ 18 h 35"/>
                  <a:gd name="T46" fmla="*/ 1 w 32"/>
                  <a:gd name="T47" fmla="*/ 10 h 35"/>
                  <a:gd name="T48" fmla="*/ 4 w 32"/>
                  <a:gd name="T49" fmla="*/ 5 h 35"/>
                  <a:gd name="T50" fmla="*/ 10 w 32"/>
                  <a:gd name="T51" fmla="*/ 1 h 35"/>
                  <a:gd name="T52" fmla="*/ 17 w 32"/>
                  <a:gd name="T53" fmla="*/ 0 h 35"/>
                  <a:gd name="T54" fmla="*/ 22 w 32"/>
                  <a:gd name="T55" fmla="*/ 0 h 35"/>
                  <a:gd name="T56" fmla="*/ 27 w 32"/>
                  <a:gd name="T57" fmla="*/ 3 h 35"/>
                  <a:gd name="T58" fmla="*/ 30 w 32"/>
                  <a:gd name="T59" fmla="*/ 7 h 35"/>
                  <a:gd name="T60" fmla="*/ 32 w 32"/>
                  <a:gd name="T61" fmla="*/ 12 h 35"/>
                  <a:gd name="T62" fmla="*/ 24 w 32"/>
                  <a:gd name="T63" fmla="*/ 12 h 35"/>
                  <a:gd name="T64" fmla="*/ 23 w 32"/>
                  <a:gd name="T65" fmla="*/ 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5">
                    <a:moveTo>
                      <a:pt x="23" y="9"/>
                    </a:moveTo>
                    <a:cubicBezTo>
                      <a:pt x="23" y="9"/>
                      <a:pt x="22" y="8"/>
                      <a:pt x="22" y="8"/>
                    </a:cubicBezTo>
                    <a:cubicBezTo>
                      <a:pt x="21" y="7"/>
                      <a:pt x="20" y="7"/>
                      <a:pt x="19" y="6"/>
                    </a:cubicBezTo>
                    <a:cubicBezTo>
                      <a:pt x="19" y="6"/>
                      <a:pt x="18" y="6"/>
                      <a:pt x="17" y="6"/>
                    </a:cubicBezTo>
                    <a:cubicBezTo>
                      <a:pt x="15" y="6"/>
                      <a:pt x="14" y="6"/>
                      <a:pt x="12" y="7"/>
                    </a:cubicBezTo>
                    <a:cubicBezTo>
                      <a:pt x="11" y="7"/>
                      <a:pt x="10" y="8"/>
                      <a:pt x="10" y="9"/>
                    </a:cubicBezTo>
                    <a:cubicBezTo>
                      <a:pt x="9" y="11"/>
                      <a:pt x="8" y="12"/>
                      <a:pt x="8" y="13"/>
                    </a:cubicBezTo>
                    <a:cubicBezTo>
                      <a:pt x="8" y="15"/>
                      <a:pt x="7" y="16"/>
                      <a:pt x="7" y="18"/>
                    </a:cubicBezTo>
                    <a:cubicBezTo>
                      <a:pt x="7" y="19"/>
                      <a:pt x="8" y="20"/>
                      <a:pt x="8" y="22"/>
                    </a:cubicBezTo>
                    <a:cubicBezTo>
                      <a:pt x="8" y="23"/>
                      <a:pt x="9" y="24"/>
                      <a:pt x="10" y="25"/>
                    </a:cubicBezTo>
                    <a:cubicBezTo>
                      <a:pt x="10" y="27"/>
                      <a:pt x="11" y="27"/>
                      <a:pt x="12" y="28"/>
                    </a:cubicBezTo>
                    <a:cubicBezTo>
                      <a:pt x="14" y="29"/>
                      <a:pt x="15" y="29"/>
                      <a:pt x="17" y="29"/>
                    </a:cubicBezTo>
                    <a:cubicBezTo>
                      <a:pt x="19" y="29"/>
                      <a:pt x="21" y="28"/>
                      <a:pt x="22" y="27"/>
                    </a:cubicBezTo>
                    <a:cubicBezTo>
                      <a:pt x="23" y="26"/>
                      <a:pt x="24" y="24"/>
                      <a:pt x="25" y="21"/>
                    </a:cubicBezTo>
                    <a:cubicBezTo>
                      <a:pt x="32" y="21"/>
                      <a:pt x="32" y="21"/>
                      <a:pt x="32" y="21"/>
                    </a:cubicBezTo>
                    <a:cubicBezTo>
                      <a:pt x="32" y="24"/>
                      <a:pt x="31" y="25"/>
                      <a:pt x="30" y="27"/>
                    </a:cubicBezTo>
                    <a:cubicBezTo>
                      <a:pt x="30" y="29"/>
                      <a:pt x="29" y="30"/>
                      <a:pt x="27" y="32"/>
                    </a:cubicBezTo>
                    <a:cubicBezTo>
                      <a:pt x="26" y="33"/>
                      <a:pt x="24" y="34"/>
                      <a:pt x="23" y="34"/>
                    </a:cubicBezTo>
                    <a:cubicBezTo>
                      <a:pt x="21" y="35"/>
                      <a:pt x="19" y="35"/>
                      <a:pt x="17" y="35"/>
                    </a:cubicBezTo>
                    <a:cubicBezTo>
                      <a:pt x="14" y="35"/>
                      <a:pt x="12" y="35"/>
                      <a:pt x="10" y="34"/>
                    </a:cubicBezTo>
                    <a:cubicBezTo>
                      <a:pt x="8" y="33"/>
                      <a:pt x="6" y="32"/>
                      <a:pt x="4" y="30"/>
                    </a:cubicBezTo>
                    <a:cubicBezTo>
                      <a:pt x="3" y="29"/>
                      <a:pt x="2" y="27"/>
                      <a:pt x="1" y="25"/>
                    </a:cubicBezTo>
                    <a:cubicBezTo>
                      <a:pt x="0" y="22"/>
                      <a:pt x="0" y="20"/>
                      <a:pt x="0" y="18"/>
                    </a:cubicBezTo>
                    <a:cubicBezTo>
                      <a:pt x="0" y="15"/>
                      <a:pt x="0" y="13"/>
                      <a:pt x="1" y="10"/>
                    </a:cubicBezTo>
                    <a:cubicBezTo>
                      <a:pt x="2" y="8"/>
                      <a:pt x="3" y="6"/>
                      <a:pt x="4" y="5"/>
                    </a:cubicBezTo>
                    <a:cubicBezTo>
                      <a:pt x="6" y="3"/>
                      <a:pt x="8" y="2"/>
                      <a:pt x="10" y="1"/>
                    </a:cubicBezTo>
                    <a:cubicBezTo>
                      <a:pt x="12" y="0"/>
                      <a:pt x="14" y="0"/>
                      <a:pt x="17" y="0"/>
                    </a:cubicBezTo>
                    <a:cubicBezTo>
                      <a:pt x="19" y="0"/>
                      <a:pt x="20" y="0"/>
                      <a:pt x="22" y="0"/>
                    </a:cubicBezTo>
                    <a:cubicBezTo>
                      <a:pt x="24" y="1"/>
                      <a:pt x="25" y="2"/>
                      <a:pt x="27" y="3"/>
                    </a:cubicBezTo>
                    <a:cubicBezTo>
                      <a:pt x="28" y="4"/>
                      <a:pt x="29" y="5"/>
                      <a:pt x="30" y="7"/>
                    </a:cubicBezTo>
                    <a:cubicBezTo>
                      <a:pt x="31" y="8"/>
                      <a:pt x="31" y="10"/>
                      <a:pt x="32" y="12"/>
                    </a:cubicBezTo>
                    <a:cubicBezTo>
                      <a:pt x="24" y="12"/>
                      <a:pt x="24" y="12"/>
                      <a:pt x="24" y="12"/>
                    </a:cubicBezTo>
                    <a:cubicBezTo>
                      <a:pt x="24" y="11"/>
                      <a:pt x="24" y="10"/>
                      <a:pt x="2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123" name="Freeform 73">
                <a:extLst>
                  <a:ext uri="{FF2B5EF4-FFF2-40B4-BE49-F238E27FC236}">
                    <a16:creationId xmlns:a16="http://schemas.microsoft.com/office/drawing/2014/main" id="{5AA3DEA7-EA5F-1E48-980B-3EFE4023EEB9}"/>
                  </a:ext>
                </a:extLst>
              </p:cNvPr>
              <p:cNvSpPr>
                <a:spLocks noEditPoints="1"/>
              </p:cNvSpPr>
              <p:nvPr/>
            </p:nvSpPr>
            <p:spPr bwMode="auto">
              <a:xfrm>
                <a:off x="2643" y="2381"/>
                <a:ext cx="88" cy="94"/>
              </a:xfrm>
              <a:custGeom>
                <a:avLst/>
                <a:gdLst>
                  <a:gd name="T0" fmla="*/ 53 w 88"/>
                  <a:gd name="T1" fmla="*/ 0 h 94"/>
                  <a:gd name="T2" fmla="*/ 88 w 88"/>
                  <a:gd name="T3" fmla="*/ 94 h 94"/>
                  <a:gd name="T4" fmla="*/ 67 w 88"/>
                  <a:gd name="T5" fmla="*/ 94 h 94"/>
                  <a:gd name="T6" fmla="*/ 61 w 88"/>
                  <a:gd name="T7" fmla="*/ 72 h 94"/>
                  <a:gd name="T8" fmla="*/ 27 w 88"/>
                  <a:gd name="T9" fmla="*/ 72 h 94"/>
                  <a:gd name="T10" fmla="*/ 19 w 88"/>
                  <a:gd name="T11" fmla="*/ 94 h 94"/>
                  <a:gd name="T12" fmla="*/ 0 w 88"/>
                  <a:gd name="T13" fmla="*/ 94 h 94"/>
                  <a:gd name="T14" fmla="*/ 35 w 88"/>
                  <a:gd name="T15" fmla="*/ 0 h 94"/>
                  <a:gd name="T16" fmla="*/ 53 w 88"/>
                  <a:gd name="T17" fmla="*/ 0 h 94"/>
                  <a:gd name="T18" fmla="*/ 56 w 88"/>
                  <a:gd name="T19" fmla="*/ 56 h 94"/>
                  <a:gd name="T20" fmla="*/ 45 w 88"/>
                  <a:gd name="T21" fmla="*/ 24 h 94"/>
                  <a:gd name="T22" fmla="*/ 43 w 88"/>
                  <a:gd name="T23" fmla="*/ 24 h 94"/>
                  <a:gd name="T24" fmla="*/ 32 w 88"/>
                  <a:gd name="T25" fmla="*/ 56 h 94"/>
                  <a:gd name="T26" fmla="*/ 56 w 88"/>
                  <a:gd name="T27" fmla="*/ 5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94">
                    <a:moveTo>
                      <a:pt x="53" y="0"/>
                    </a:moveTo>
                    <a:lnTo>
                      <a:pt x="88" y="94"/>
                    </a:lnTo>
                    <a:lnTo>
                      <a:pt x="67" y="94"/>
                    </a:lnTo>
                    <a:lnTo>
                      <a:pt x="61" y="72"/>
                    </a:lnTo>
                    <a:lnTo>
                      <a:pt x="27" y="72"/>
                    </a:lnTo>
                    <a:lnTo>
                      <a:pt x="19" y="94"/>
                    </a:lnTo>
                    <a:lnTo>
                      <a:pt x="0" y="94"/>
                    </a:lnTo>
                    <a:lnTo>
                      <a:pt x="35" y="0"/>
                    </a:lnTo>
                    <a:lnTo>
                      <a:pt x="53" y="0"/>
                    </a:lnTo>
                    <a:close/>
                    <a:moveTo>
                      <a:pt x="56" y="56"/>
                    </a:moveTo>
                    <a:lnTo>
                      <a:pt x="45" y="24"/>
                    </a:lnTo>
                    <a:lnTo>
                      <a:pt x="43" y="24"/>
                    </a:lnTo>
                    <a:lnTo>
                      <a:pt x="32" y="56"/>
                    </a:lnTo>
                    <a:lnTo>
                      <a:pt x="56"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124" name="Rectangle 74">
                <a:extLst>
                  <a:ext uri="{FF2B5EF4-FFF2-40B4-BE49-F238E27FC236}">
                    <a16:creationId xmlns:a16="http://schemas.microsoft.com/office/drawing/2014/main" id="{5C634E8B-2F61-284B-8F88-97CCECFDACCB}"/>
                  </a:ext>
                </a:extLst>
              </p:cNvPr>
              <p:cNvSpPr>
                <a:spLocks noChangeArrowheads="1"/>
              </p:cNvSpPr>
              <p:nvPr/>
            </p:nvSpPr>
            <p:spPr bwMode="auto">
              <a:xfrm>
                <a:off x="2779" y="2381"/>
                <a:ext cx="19" cy="9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125" name="Freeform 75">
                <a:extLst>
                  <a:ext uri="{FF2B5EF4-FFF2-40B4-BE49-F238E27FC236}">
                    <a16:creationId xmlns:a16="http://schemas.microsoft.com/office/drawing/2014/main" id="{A490CB42-1246-9F4F-802C-4CD750E6BF88}"/>
                  </a:ext>
                </a:extLst>
              </p:cNvPr>
              <p:cNvSpPr>
                <a:spLocks noEditPoints="1"/>
              </p:cNvSpPr>
              <p:nvPr/>
            </p:nvSpPr>
            <p:spPr bwMode="auto">
              <a:xfrm>
                <a:off x="2854" y="2381"/>
                <a:ext cx="84" cy="94"/>
              </a:xfrm>
              <a:custGeom>
                <a:avLst/>
                <a:gdLst>
                  <a:gd name="T0" fmla="*/ 15 w 31"/>
                  <a:gd name="T1" fmla="*/ 0 h 35"/>
                  <a:gd name="T2" fmla="*/ 21 w 31"/>
                  <a:gd name="T3" fmla="*/ 1 h 35"/>
                  <a:gd name="T4" fmla="*/ 26 w 31"/>
                  <a:gd name="T5" fmla="*/ 5 h 35"/>
                  <a:gd name="T6" fmla="*/ 29 w 31"/>
                  <a:gd name="T7" fmla="*/ 10 h 35"/>
                  <a:gd name="T8" fmla="*/ 31 w 31"/>
                  <a:gd name="T9" fmla="*/ 17 h 35"/>
                  <a:gd name="T10" fmla="*/ 30 w 31"/>
                  <a:gd name="T11" fmla="*/ 24 h 35"/>
                  <a:gd name="T12" fmla="*/ 27 w 31"/>
                  <a:gd name="T13" fmla="*/ 30 h 35"/>
                  <a:gd name="T14" fmla="*/ 22 w 31"/>
                  <a:gd name="T15" fmla="*/ 33 h 35"/>
                  <a:gd name="T16" fmla="*/ 15 w 31"/>
                  <a:gd name="T17" fmla="*/ 35 h 35"/>
                  <a:gd name="T18" fmla="*/ 0 w 31"/>
                  <a:gd name="T19" fmla="*/ 35 h 35"/>
                  <a:gd name="T20" fmla="*/ 0 w 31"/>
                  <a:gd name="T21" fmla="*/ 0 h 35"/>
                  <a:gd name="T22" fmla="*/ 15 w 31"/>
                  <a:gd name="T23" fmla="*/ 0 h 35"/>
                  <a:gd name="T24" fmla="*/ 14 w 31"/>
                  <a:gd name="T25" fmla="*/ 28 h 35"/>
                  <a:gd name="T26" fmla="*/ 18 w 31"/>
                  <a:gd name="T27" fmla="*/ 28 h 35"/>
                  <a:gd name="T28" fmla="*/ 20 w 31"/>
                  <a:gd name="T29" fmla="*/ 26 h 35"/>
                  <a:gd name="T30" fmla="*/ 22 w 31"/>
                  <a:gd name="T31" fmla="*/ 23 h 35"/>
                  <a:gd name="T32" fmla="*/ 23 w 31"/>
                  <a:gd name="T33" fmla="*/ 18 h 35"/>
                  <a:gd name="T34" fmla="*/ 23 w 31"/>
                  <a:gd name="T35" fmla="*/ 13 h 35"/>
                  <a:gd name="T36" fmla="*/ 21 w 31"/>
                  <a:gd name="T37" fmla="*/ 10 h 35"/>
                  <a:gd name="T38" fmla="*/ 18 w 31"/>
                  <a:gd name="T39" fmla="*/ 7 h 35"/>
                  <a:gd name="T40" fmla="*/ 13 w 31"/>
                  <a:gd name="T41" fmla="*/ 7 h 35"/>
                  <a:gd name="T42" fmla="*/ 8 w 31"/>
                  <a:gd name="T43" fmla="*/ 7 h 35"/>
                  <a:gd name="T44" fmla="*/ 8 w 31"/>
                  <a:gd name="T45" fmla="*/ 28 h 35"/>
                  <a:gd name="T46" fmla="*/ 14 w 31"/>
                  <a:gd name="T47"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35">
                    <a:moveTo>
                      <a:pt x="15" y="0"/>
                    </a:moveTo>
                    <a:cubicBezTo>
                      <a:pt x="17" y="0"/>
                      <a:pt x="19" y="1"/>
                      <a:pt x="21" y="1"/>
                    </a:cubicBezTo>
                    <a:cubicBezTo>
                      <a:pt x="23" y="2"/>
                      <a:pt x="25" y="3"/>
                      <a:pt x="26" y="5"/>
                    </a:cubicBezTo>
                    <a:cubicBezTo>
                      <a:pt x="28" y="6"/>
                      <a:pt x="29" y="8"/>
                      <a:pt x="29" y="10"/>
                    </a:cubicBezTo>
                    <a:cubicBezTo>
                      <a:pt x="30" y="12"/>
                      <a:pt x="31" y="14"/>
                      <a:pt x="31" y="17"/>
                    </a:cubicBezTo>
                    <a:cubicBezTo>
                      <a:pt x="31" y="20"/>
                      <a:pt x="30" y="22"/>
                      <a:pt x="30" y="24"/>
                    </a:cubicBezTo>
                    <a:cubicBezTo>
                      <a:pt x="29" y="26"/>
                      <a:pt x="28" y="28"/>
                      <a:pt x="27" y="30"/>
                    </a:cubicBezTo>
                    <a:cubicBezTo>
                      <a:pt x="25" y="31"/>
                      <a:pt x="24" y="32"/>
                      <a:pt x="22" y="33"/>
                    </a:cubicBezTo>
                    <a:cubicBezTo>
                      <a:pt x="20" y="34"/>
                      <a:pt x="18" y="35"/>
                      <a:pt x="15" y="35"/>
                    </a:cubicBezTo>
                    <a:cubicBezTo>
                      <a:pt x="0" y="35"/>
                      <a:pt x="0" y="35"/>
                      <a:pt x="0" y="35"/>
                    </a:cubicBezTo>
                    <a:cubicBezTo>
                      <a:pt x="0" y="0"/>
                      <a:pt x="0" y="0"/>
                      <a:pt x="0" y="0"/>
                    </a:cubicBezTo>
                    <a:lnTo>
                      <a:pt x="15" y="0"/>
                    </a:lnTo>
                    <a:close/>
                    <a:moveTo>
                      <a:pt x="14" y="28"/>
                    </a:moveTo>
                    <a:cubicBezTo>
                      <a:pt x="16" y="28"/>
                      <a:pt x="17" y="28"/>
                      <a:pt x="18" y="28"/>
                    </a:cubicBezTo>
                    <a:cubicBezTo>
                      <a:pt x="19" y="27"/>
                      <a:pt x="20" y="27"/>
                      <a:pt x="20" y="26"/>
                    </a:cubicBezTo>
                    <a:cubicBezTo>
                      <a:pt x="21" y="25"/>
                      <a:pt x="22" y="24"/>
                      <a:pt x="22" y="23"/>
                    </a:cubicBezTo>
                    <a:cubicBezTo>
                      <a:pt x="23" y="21"/>
                      <a:pt x="23" y="20"/>
                      <a:pt x="23" y="18"/>
                    </a:cubicBezTo>
                    <a:cubicBezTo>
                      <a:pt x="23" y="16"/>
                      <a:pt x="23" y="15"/>
                      <a:pt x="23" y="13"/>
                    </a:cubicBezTo>
                    <a:cubicBezTo>
                      <a:pt x="22" y="12"/>
                      <a:pt x="22" y="11"/>
                      <a:pt x="21" y="10"/>
                    </a:cubicBezTo>
                    <a:cubicBezTo>
                      <a:pt x="20" y="9"/>
                      <a:pt x="19" y="8"/>
                      <a:pt x="18" y="7"/>
                    </a:cubicBezTo>
                    <a:cubicBezTo>
                      <a:pt x="17" y="7"/>
                      <a:pt x="15" y="7"/>
                      <a:pt x="13" y="7"/>
                    </a:cubicBezTo>
                    <a:cubicBezTo>
                      <a:pt x="8" y="7"/>
                      <a:pt x="8" y="7"/>
                      <a:pt x="8" y="7"/>
                    </a:cubicBezTo>
                    <a:cubicBezTo>
                      <a:pt x="8" y="28"/>
                      <a:pt x="8" y="28"/>
                      <a:pt x="8" y="28"/>
                    </a:cubicBezTo>
                    <a:lnTo>
                      <a:pt x="14"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126" name="Freeform 76">
                <a:extLst>
                  <a:ext uri="{FF2B5EF4-FFF2-40B4-BE49-F238E27FC236}">
                    <a16:creationId xmlns:a16="http://schemas.microsoft.com/office/drawing/2014/main" id="{79978759-545A-B54D-A5DE-FCB7EBD471AC}"/>
                  </a:ext>
                </a:extLst>
              </p:cNvPr>
              <p:cNvSpPr>
                <a:spLocks noEditPoints="1"/>
              </p:cNvSpPr>
              <p:nvPr/>
            </p:nvSpPr>
            <p:spPr bwMode="auto">
              <a:xfrm>
                <a:off x="3063" y="2381"/>
                <a:ext cx="73" cy="94"/>
              </a:xfrm>
              <a:custGeom>
                <a:avLst/>
                <a:gdLst>
                  <a:gd name="T0" fmla="*/ 15 w 27"/>
                  <a:gd name="T1" fmla="*/ 0 h 35"/>
                  <a:gd name="T2" fmla="*/ 21 w 27"/>
                  <a:gd name="T3" fmla="*/ 1 h 35"/>
                  <a:gd name="T4" fmla="*/ 25 w 27"/>
                  <a:gd name="T5" fmla="*/ 4 h 35"/>
                  <a:gd name="T6" fmla="*/ 27 w 27"/>
                  <a:gd name="T7" fmla="*/ 7 h 35"/>
                  <a:gd name="T8" fmla="*/ 27 w 27"/>
                  <a:gd name="T9" fmla="*/ 11 h 35"/>
                  <a:gd name="T10" fmla="*/ 27 w 27"/>
                  <a:gd name="T11" fmla="*/ 15 h 35"/>
                  <a:gd name="T12" fmla="*/ 25 w 27"/>
                  <a:gd name="T13" fmla="*/ 19 h 35"/>
                  <a:gd name="T14" fmla="*/ 21 w 27"/>
                  <a:gd name="T15" fmla="*/ 21 h 35"/>
                  <a:gd name="T16" fmla="*/ 15 w 27"/>
                  <a:gd name="T17" fmla="*/ 22 h 35"/>
                  <a:gd name="T18" fmla="*/ 7 w 27"/>
                  <a:gd name="T19" fmla="*/ 22 h 35"/>
                  <a:gd name="T20" fmla="*/ 7 w 27"/>
                  <a:gd name="T21" fmla="*/ 35 h 35"/>
                  <a:gd name="T22" fmla="*/ 0 w 27"/>
                  <a:gd name="T23" fmla="*/ 35 h 35"/>
                  <a:gd name="T24" fmla="*/ 0 w 27"/>
                  <a:gd name="T25" fmla="*/ 0 h 35"/>
                  <a:gd name="T26" fmla="*/ 15 w 27"/>
                  <a:gd name="T27" fmla="*/ 0 h 35"/>
                  <a:gd name="T28" fmla="*/ 13 w 27"/>
                  <a:gd name="T29" fmla="*/ 16 h 35"/>
                  <a:gd name="T30" fmla="*/ 16 w 27"/>
                  <a:gd name="T31" fmla="*/ 16 h 35"/>
                  <a:gd name="T32" fmla="*/ 18 w 27"/>
                  <a:gd name="T33" fmla="*/ 16 h 35"/>
                  <a:gd name="T34" fmla="*/ 19 w 27"/>
                  <a:gd name="T35" fmla="*/ 14 h 35"/>
                  <a:gd name="T36" fmla="*/ 20 w 27"/>
                  <a:gd name="T37" fmla="*/ 11 h 35"/>
                  <a:gd name="T38" fmla="*/ 19 w 27"/>
                  <a:gd name="T39" fmla="*/ 9 h 35"/>
                  <a:gd name="T40" fmla="*/ 18 w 27"/>
                  <a:gd name="T41" fmla="*/ 7 h 35"/>
                  <a:gd name="T42" fmla="*/ 16 w 27"/>
                  <a:gd name="T43" fmla="*/ 6 h 35"/>
                  <a:gd name="T44" fmla="*/ 13 w 27"/>
                  <a:gd name="T45" fmla="*/ 6 h 35"/>
                  <a:gd name="T46" fmla="*/ 7 w 27"/>
                  <a:gd name="T47" fmla="*/ 6 h 35"/>
                  <a:gd name="T48" fmla="*/ 7 w 27"/>
                  <a:gd name="T49" fmla="*/ 16 h 35"/>
                  <a:gd name="T50" fmla="*/ 13 w 27"/>
                  <a:gd name="T51" fmla="*/ 1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 h="35">
                    <a:moveTo>
                      <a:pt x="15" y="0"/>
                    </a:moveTo>
                    <a:cubicBezTo>
                      <a:pt x="18" y="0"/>
                      <a:pt x="19" y="1"/>
                      <a:pt x="21" y="1"/>
                    </a:cubicBezTo>
                    <a:cubicBezTo>
                      <a:pt x="22" y="2"/>
                      <a:pt x="24" y="3"/>
                      <a:pt x="25" y="4"/>
                    </a:cubicBezTo>
                    <a:cubicBezTo>
                      <a:pt x="25" y="5"/>
                      <a:pt x="26" y="6"/>
                      <a:pt x="27" y="7"/>
                    </a:cubicBezTo>
                    <a:cubicBezTo>
                      <a:pt x="27" y="9"/>
                      <a:pt x="27" y="10"/>
                      <a:pt x="27" y="11"/>
                    </a:cubicBezTo>
                    <a:cubicBezTo>
                      <a:pt x="27" y="13"/>
                      <a:pt x="27" y="14"/>
                      <a:pt x="27" y="15"/>
                    </a:cubicBezTo>
                    <a:cubicBezTo>
                      <a:pt x="26" y="17"/>
                      <a:pt x="25" y="18"/>
                      <a:pt x="25" y="19"/>
                    </a:cubicBezTo>
                    <a:cubicBezTo>
                      <a:pt x="24" y="20"/>
                      <a:pt x="22" y="21"/>
                      <a:pt x="21" y="21"/>
                    </a:cubicBezTo>
                    <a:cubicBezTo>
                      <a:pt x="19" y="22"/>
                      <a:pt x="18" y="22"/>
                      <a:pt x="15" y="22"/>
                    </a:cubicBezTo>
                    <a:cubicBezTo>
                      <a:pt x="7" y="22"/>
                      <a:pt x="7" y="22"/>
                      <a:pt x="7" y="22"/>
                    </a:cubicBezTo>
                    <a:cubicBezTo>
                      <a:pt x="7" y="35"/>
                      <a:pt x="7" y="35"/>
                      <a:pt x="7" y="35"/>
                    </a:cubicBezTo>
                    <a:cubicBezTo>
                      <a:pt x="0" y="35"/>
                      <a:pt x="0" y="35"/>
                      <a:pt x="0" y="35"/>
                    </a:cubicBezTo>
                    <a:cubicBezTo>
                      <a:pt x="0" y="0"/>
                      <a:pt x="0" y="0"/>
                      <a:pt x="0" y="0"/>
                    </a:cubicBezTo>
                    <a:lnTo>
                      <a:pt x="15" y="0"/>
                    </a:lnTo>
                    <a:close/>
                    <a:moveTo>
                      <a:pt x="13" y="16"/>
                    </a:moveTo>
                    <a:cubicBezTo>
                      <a:pt x="14" y="16"/>
                      <a:pt x="15" y="16"/>
                      <a:pt x="16" y="16"/>
                    </a:cubicBezTo>
                    <a:cubicBezTo>
                      <a:pt x="17" y="16"/>
                      <a:pt x="17" y="16"/>
                      <a:pt x="18" y="16"/>
                    </a:cubicBezTo>
                    <a:cubicBezTo>
                      <a:pt x="19" y="15"/>
                      <a:pt x="19" y="15"/>
                      <a:pt x="19" y="14"/>
                    </a:cubicBezTo>
                    <a:cubicBezTo>
                      <a:pt x="20" y="13"/>
                      <a:pt x="20" y="12"/>
                      <a:pt x="20" y="11"/>
                    </a:cubicBezTo>
                    <a:cubicBezTo>
                      <a:pt x="20" y="10"/>
                      <a:pt x="20" y="9"/>
                      <a:pt x="19" y="9"/>
                    </a:cubicBezTo>
                    <a:cubicBezTo>
                      <a:pt x="19" y="8"/>
                      <a:pt x="19" y="7"/>
                      <a:pt x="18" y="7"/>
                    </a:cubicBezTo>
                    <a:cubicBezTo>
                      <a:pt x="17" y="7"/>
                      <a:pt x="17" y="6"/>
                      <a:pt x="16" y="6"/>
                    </a:cubicBezTo>
                    <a:cubicBezTo>
                      <a:pt x="15" y="6"/>
                      <a:pt x="14" y="6"/>
                      <a:pt x="13" y="6"/>
                    </a:cubicBezTo>
                    <a:cubicBezTo>
                      <a:pt x="7" y="6"/>
                      <a:pt x="7" y="6"/>
                      <a:pt x="7" y="6"/>
                    </a:cubicBezTo>
                    <a:cubicBezTo>
                      <a:pt x="7" y="16"/>
                      <a:pt x="7" y="16"/>
                      <a:pt x="7" y="16"/>
                    </a:cubicBezTo>
                    <a:lnTo>
                      <a:pt x="13"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127" name="Freeform 77">
                <a:extLst>
                  <a:ext uri="{FF2B5EF4-FFF2-40B4-BE49-F238E27FC236}">
                    <a16:creationId xmlns:a16="http://schemas.microsoft.com/office/drawing/2014/main" id="{AA7D5427-32FF-7B4A-97B2-63BC9BE3E049}"/>
                  </a:ext>
                </a:extLst>
              </p:cNvPr>
              <p:cNvSpPr>
                <a:spLocks noEditPoints="1"/>
              </p:cNvSpPr>
              <p:nvPr/>
            </p:nvSpPr>
            <p:spPr bwMode="auto">
              <a:xfrm>
                <a:off x="3184" y="2381"/>
                <a:ext cx="91" cy="94"/>
              </a:xfrm>
              <a:custGeom>
                <a:avLst/>
                <a:gdLst>
                  <a:gd name="T0" fmla="*/ 1 w 34"/>
                  <a:gd name="T1" fmla="*/ 10 h 35"/>
                  <a:gd name="T2" fmla="*/ 4 w 34"/>
                  <a:gd name="T3" fmla="*/ 5 h 35"/>
                  <a:gd name="T4" fmla="*/ 10 w 34"/>
                  <a:gd name="T5" fmla="*/ 1 h 35"/>
                  <a:gd name="T6" fmla="*/ 17 w 34"/>
                  <a:gd name="T7" fmla="*/ 0 h 35"/>
                  <a:gd name="T8" fmla="*/ 24 w 34"/>
                  <a:gd name="T9" fmla="*/ 1 h 35"/>
                  <a:gd name="T10" fmla="*/ 29 w 34"/>
                  <a:gd name="T11" fmla="*/ 5 h 35"/>
                  <a:gd name="T12" fmla="*/ 32 w 34"/>
                  <a:gd name="T13" fmla="*/ 10 h 35"/>
                  <a:gd name="T14" fmla="*/ 34 w 34"/>
                  <a:gd name="T15" fmla="*/ 18 h 35"/>
                  <a:gd name="T16" fmla="*/ 32 w 34"/>
                  <a:gd name="T17" fmla="*/ 25 h 35"/>
                  <a:gd name="T18" fmla="*/ 29 w 34"/>
                  <a:gd name="T19" fmla="*/ 30 h 35"/>
                  <a:gd name="T20" fmla="*/ 24 w 34"/>
                  <a:gd name="T21" fmla="*/ 34 h 35"/>
                  <a:gd name="T22" fmla="*/ 17 w 34"/>
                  <a:gd name="T23" fmla="*/ 35 h 35"/>
                  <a:gd name="T24" fmla="*/ 10 w 34"/>
                  <a:gd name="T25" fmla="*/ 34 h 35"/>
                  <a:gd name="T26" fmla="*/ 4 w 34"/>
                  <a:gd name="T27" fmla="*/ 30 h 35"/>
                  <a:gd name="T28" fmla="*/ 1 w 34"/>
                  <a:gd name="T29" fmla="*/ 25 h 35"/>
                  <a:gd name="T30" fmla="*/ 0 w 34"/>
                  <a:gd name="T31" fmla="*/ 18 h 35"/>
                  <a:gd name="T32" fmla="*/ 1 w 34"/>
                  <a:gd name="T33" fmla="*/ 10 h 35"/>
                  <a:gd name="T34" fmla="*/ 8 w 34"/>
                  <a:gd name="T35" fmla="*/ 22 h 35"/>
                  <a:gd name="T36" fmla="*/ 10 w 34"/>
                  <a:gd name="T37" fmla="*/ 25 h 35"/>
                  <a:gd name="T38" fmla="*/ 12 w 34"/>
                  <a:gd name="T39" fmla="*/ 28 h 35"/>
                  <a:gd name="T40" fmla="*/ 17 w 34"/>
                  <a:gd name="T41" fmla="*/ 29 h 35"/>
                  <a:gd name="T42" fmla="*/ 21 w 34"/>
                  <a:gd name="T43" fmla="*/ 28 h 35"/>
                  <a:gd name="T44" fmla="*/ 24 w 34"/>
                  <a:gd name="T45" fmla="*/ 25 h 35"/>
                  <a:gd name="T46" fmla="*/ 26 w 34"/>
                  <a:gd name="T47" fmla="*/ 22 h 35"/>
                  <a:gd name="T48" fmla="*/ 26 w 34"/>
                  <a:gd name="T49" fmla="*/ 18 h 35"/>
                  <a:gd name="T50" fmla="*/ 26 w 34"/>
                  <a:gd name="T51" fmla="*/ 13 h 35"/>
                  <a:gd name="T52" fmla="*/ 24 w 34"/>
                  <a:gd name="T53" fmla="*/ 9 h 35"/>
                  <a:gd name="T54" fmla="*/ 21 w 34"/>
                  <a:gd name="T55" fmla="*/ 7 h 35"/>
                  <a:gd name="T56" fmla="*/ 17 w 34"/>
                  <a:gd name="T57" fmla="*/ 6 h 35"/>
                  <a:gd name="T58" fmla="*/ 12 w 34"/>
                  <a:gd name="T59" fmla="*/ 7 h 35"/>
                  <a:gd name="T60" fmla="*/ 10 w 34"/>
                  <a:gd name="T61" fmla="*/ 9 h 35"/>
                  <a:gd name="T62" fmla="*/ 8 w 34"/>
                  <a:gd name="T63" fmla="*/ 13 h 35"/>
                  <a:gd name="T64" fmla="*/ 7 w 34"/>
                  <a:gd name="T65" fmla="*/ 18 h 35"/>
                  <a:gd name="T66" fmla="*/ 8 w 34"/>
                  <a:gd name="T67"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35">
                    <a:moveTo>
                      <a:pt x="1" y="10"/>
                    </a:moveTo>
                    <a:cubicBezTo>
                      <a:pt x="2" y="8"/>
                      <a:pt x="3" y="6"/>
                      <a:pt x="4" y="5"/>
                    </a:cubicBezTo>
                    <a:cubicBezTo>
                      <a:pt x="6" y="3"/>
                      <a:pt x="8" y="2"/>
                      <a:pt x="10" y="1"/>
                    </a:cubicBezTo>
                    <a:cubicBezTo>
                      <a:pt x="12" y="0"/>
                      <a:pt x="14" y="0"/>
                      <a:pt x="17" y="0"/>
                    </a:cubicBezTo>
                    <a:cubicBezTo>
                      <a:pt x="19" y="0"/>
                      <a:pt x="22" y="0"/>
                      <a:pt x="24" y="1"/>
                    </a:cubicBezTo>
                    <a:cubicBezTo>
                      <a:pt x="26" y="2"/>
                      <a:pt x="28" y="3"/>
                      <a:pt x="29" y="5"/>
                    </a:cubicBezTo>
                    <a:cubicBezTo>
                      <a:pt x="31" y="6"/>
                      <a:pt x="32" y="8"/>
                      <a:pt x="32" y="10"/>
                    </a:cubicBezTo>
                    <a:cubicBezTo>
                      <a:pt x="33" y="13"/>
                      <a:pt x="34" y="15"/>
                      <a:pt x="34" y="18"/>
                    </a:cubicBezTo>
                    <a:cubicBezTo>
                      <a:pt x="34" y="20"/>
                      <a:pt x="33" y="22"/>
                      <a:pt x="32" y="25"/>
                    </a:cubicBezTo>
                    <a:cubicBezTo>
                      <a:pt x="32" y="27"/>
                      <a:pt x="31" y="29"/>
                      <a:pt x="29" y="30"/>
                    </a:cubicBezTo>
                    <a:cubicBezTo>
                      <a:pt x="28" y="32"/>
                      <a:pt x="26" y="33"/>
                      <a:pt x="24" y="34"/>
                    </a:cubicBezTo>
                    <a:cubicBezTo>
                      <a:pt x="22" y="35"/>
                      <a:pt x="19" y="35"/>
                      <a:pt x="17" y="35"/>
                    </a:cubicBezTo>
                    <a:cubicBezTo>
                      <a:pt x="14" y="35"/>
                      <a:pt x="12" y="35"/>
                      <a:pt x="10" y="34"/>
                    </a:cubicBezTo>
                    <a:cubicBezTo>
                      <a:pt x="8" y="33"/>
                      <a:pt x="6" y="32"/>
                      <a:pt x="4" y="30"/>
                    </a:cubicBezTo>
                    <a:cubicBezTo>
                      <a:pt x="3" y="29"/>
                      <a:pt x="2" y="27"/>
                      <a:pt x="1" y="25"/>
                    </a:cubicBezTo>
                    <a:cubicBezTo>
                      <a:pt x="0" y="22"/>
                      <a:pt x="0" y="20"/>
                      <a:pt x="0" y="18"/>
                    </a:cubicBezTo>
                    <a:cubicBezTo>
                      <a:pt x="0" y="15"/>
                      <a:pt x="0" y="13"/>
                      <a:pt x="1" y="10"/>
                    </a:cubicBezTo>
                    <a:close/>
                    <a:moveTo>
                      <a:pt x="8" y="22"/>
                    </a:moveTo>
                    <a:cubicBezTo>
                      <a:pt x="8" y="23"/>
                      <a:pt x="9" y="24"/>
                      <a:pt x="10" y="25"/>
                    </a:cubicBezTo>
                    <a:cubicBezTo>
                      <a:pt x="10" y="27"/>
                      <a:pt x="11" y="27"/>
                      <a:pt x="12" y="28"/>
                    </a:cubicBezTo>
                    <a:cubicBezTo>
                      <a:pt x="14" y="29"/>
                      <a:pt x="15" y="29"/>
                      <a:pt x="17" y="29"/>
                    </a:cubicBezTo>
                    <a:cubicBezTo>
                      <a:pt x="18" y="29"/>
                      <a:pt x="20" y="29"/>
                      <a:pt x="21" y="28"/>
                    </a:cubicBezTo>
                    <a:cubicBezTo>
                      <a:pt x="22" y="27"/>
                      <a:pt x="23" y="27"/>
                      <a:pt x="24" y="25"/>
                    </a:cubicBezTo>
                    <a:cubicBezTo>
                      <a:pt x="25" y="24"/>
                      <a:pt x="25" y="23"/>
                      <a:pt x="26" y="22"/>
                    </a:cubicBezTo>
                    <a:cubicBezTo>
                      <a:pt x="26" y="20"/>
                      <a:pt x="26" y="19"/>
                      <a:pt x="26" y="18"/>
                    </a:cubicBezTo>
                    <a:cubicBezTo>
                      <a:pt x="26" y="16"/>
                      <a:pt x="26" y="15"/>
                      <a:pt x="26" y="13"/>
                    </a:cubicBezTo>
                    <a:cubicBezTo>
                      <a:pt x="25" y="12"/>
                      <a:pt x="25" y="11"/>
                      <a:pt x="24" y="9"/>
                    </a:cubicBezTo>
                    <a:cubicBezTo>
                      <a:pt x="23" y="8"/>
                      <a:pt x="22" y="7"/>
                      <a:pt x="21" y="7"/>
                    </a:cubicBezTo>
                    <a:cubicBezTo>
                      <a:pt x="20" y="6"/>
                      <a:pt x="18" y="6"/>
                      <a:pt x="17" y="6"/>
                    </a:cubicBezTo>
                    <a:cubicBezTo>
                      <a:pt x="15" y="6"/>
                      <a:pt x="14" y="6"/>
                      <a:pt x="12" y="7"/>
                    </a:cubicBezTo>
                    <a:cubicBezTo>
                      <a:pt x="11" y="7"/>
                      <a:pt x="10" y="8"/>
                      <a:pt x="10" y="9"/>
                    </a:cubicBezTo>
                    <a:cubicBezTo>
                      <a:pt x="9" y="11"/>
                      <a:pt x="8" y="12"/>
                      <a:pt x="8" y="13"/>
                    </a:cubicBezTo>
                    <a:cubicBezTo>
                      <a:pt x="8" y="15"/>
                      <a:pt x="7" y="16"/>
                      <a:pt x="7" y="18"/>
                    </a:cubicBezTo>
                    <a:cubicBezTo>
                      <a:pt x="7" y="19"/>
                      <a:pt x="8" y="20"/>
                      <a:pt x="8"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128" name="Freeform 78">
                <a:extLst>
                  <a:ext uri="{FF2B5EF4-FFF2-40B4-BE49-F238E27FC236}">
                    <a16:creationId xmlns:a16="http://schemas.microsoft.com/office/drawing/2014/main" id="{45D659B2-F968-004F-994F-4B66F9D26D4E}"/>
                  </a:ext>
                </a:extLst>
              </p:cNvPr>
              <p:cNvSpPr>
                <a:spLocks/>
              </p:cNvSpPr>
              <p:nvPr/>
            </p:nvSpPr>
            <p:spPr bwMode="auto">
              <a:xfrm>
                <a:off x="3326" y="2381"/>
                <a:ext cx="64" cy="94"/>
              </a:xfrm>
              <a:custGeom>
                <a:avLst/>
                <a:gdLst>
                  <a:gd name="T0" fmla="*/ 21 w 64"/>
                  <a:gd name="T1" fmla="*/ 0 h 94"/>
                  <a:gd name="T2" fmla="*/ 21 w 64"/>
                  <a:gd name="T3" fmla="*/ 75 h 94"/>
                  <a:gd name="T4" fmla="*/ 64 w 64"/>
                  <a:gd name="T5" fmla="*/ 75 h 94"/>
                  <a:gd name="T6" fmla="*/ 64 w 64"/>
                  <a:gd name="T7" fmla="*/ 94 h 94"/>
                  <a:gd name="T8" fmla="*/ 0 w 64"/>
                  <a:gd name="T9" fmla="*/ 94 h 94"/>
                  <a:gd name="T10" fmla="*/ 0 w 64"/>
                  <a:gd name="T11" fmla="*/ 0 h 94"/>
                  <a:gd name="T12" fmla="*/ 21 w 64"/>
                  <a:gd name="T13" fmla="*/ 0 h 94"/>
                </a:gdLst>
                <a:ahLst/>
                <a:cxnLst>
                  <a:cxn ang="0">
                    <a:pos x="T0" y="T1"/>
                  </a:cxn>
                  <a:cxn ang="0">
                    <a:pos x="T2" y="T3"/>
                  </a:cxn>
                  <a:cxn ang="0">
                    <a:pos x="T4" y="T5"/>
                  </a:cxn>
                  <a:cxn ang="0">
                    <a:pos x="T6" y="T7"/>
                  </a:cxn>
                  <a:cxn ang="0">
                    <a:pos x="T8" y="T9"/>
                  </a:cxn>
                  <a:cxn ang="0">
                    <a:pos x="T10" y="T11"/>
                  </a:cxn>
                  <a:cxn ang="0">
                    <a:pos x="T12" y="T13"/>
                  </a:cxn>
                </a:cxnLst>
                <a:rect l="0" t="0" r="r" b="b"/>
                <a:pathLst>
                  <a:path w="64" h="94">
                    <a:moveTo>
                      <a:pt x="21" y="0"/>
                    </a:moveTo>
                    <a:lnTo>
                      <a:pt x="21" y="75"/>
                    </a:lnTo>
                    <a:lnTo>
                      <a:pt x="64" y="75"/>
                    </a:lnTo>
                    <a:lnTo>
                      <a:pt x="64" y="94"/>
                    </a:lnTo>
                    <a:lnTo>
                      <a:pt x="0" y="94"/>
                    </a:lnTo>
                    <a:lnTo>
                      <a:pt x="0" y="0"/>
                    </a:lnTo>
                    <a:lnTo>
                      <a:pt x="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129" name="Rectangle 79">
                <a:extLst>
                  <a:ext uri="{FF2B5EF4-FFF2-40B4-BE49-F238E27FC236}">
                    <a16:creationId xmlns:a16="http://schemas.microsoft.com/office/drawing/2014/main" id="{A72556B8-CACF-0D4A-94D8-8A3E3F359FFD}"/>
                  </a:ext>
                </a:extLst>
              </p:cNvPr>
              <p:cNvSpPr>
                <a:spLocks noChangeArrowheads="1"/>
              </p:cNvSpPr>
              <p:nvPr/>
            </p:nvSpPr>
            <p:spPr bwMode="auto">
              <a:xfrm>
                <a:off x="3441" y="2381"/>
                <a:ext cx="22" cy="9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130" name="Freeform 80">
                <a:extLst>
                  <a:ext uri="{FF2B5EF4-FFF2-40B4-BE49-F238E27FC236}">
                    <a16:creationId xmlns:a16="http://schemas.microsoft.com/office/drawing/2014/main" id="{DE65D073-CE11-5D42-81E0-957EEA3C4181}"/>
                  </a:ext>
                </a:extLst>
              </p:cNvPr>
              <p:cNvSpPr>
                <a:spLocks/>
              </p:cNvSpPr>
              <p:nvPr/>
            </p:nvSpPr>
            <p:spPr bwMode="auto">
              <a:xfrm>
                <a:off x="3514" y="2381"/>
                <a:ext cx="85" cy="94"/>
              </a:xfrm>
              <a:custGeom>
                <a:avLst/>
                <a:gdLst>
                  <a:gd name="T0" fmla="*/ 24 w 32"/>
                  <a:gd name="T1" fmla="*/ 9 h 35"/>
                  <a:gd name="T2" fmla="*/ 22 w 32"/>
                  <a:gd name="T3" fmla="*/ 8 h 35"/>
                  <a:gd name="T4" fmla="*/ 20 w 32"/>
                  <a:gd name="T5" fmla="*/ 6 h 35"/>
                  <a:gd name="T6" fmla="*/ 17 w 32"/>
                  <a:gd name="T7" fmla="*/ 6 h 35"/>
                  <a:gd name="T8" fmla="*/ 13 w 32"/>
                  <a:gd name="T9" fmla="*/ 7 h 35"/>
                  <a:gd name="T10" fmla="*/ 10 w 32"/>
                  <a:gd name="T11" fmla="*/ 9 h 35"/>
                  <a:gd name="T12" fmla="*/ 8 w 32"/>
                  <a:gd name="T13" fmla="*/ 13 h 35"/>
                  <a:gd name="T14" fmla="*/ 8 w 32"/>
                  <a:gd name="T15" fmla="*/ 18 h 35"/>
                  <a:gd name="T16" fmla="*/ 8 w 32"/>
                  <a:gd name="T17" fmla="*/ 22 h 35"/>
                  <a:gd name="T18" fmla="*/ 10 w 32"/>
                  <a:gd name="T19" fmla="*/ 25 h 35"/>
                  <a:gd name="T20" fmla="*/ 13 w 32"/>
                  <a:gd name="T21" fmla="*/ 28 h 35"/>
                  <a:gd name="T22" fmla="*/ 17 w 32"/>
                  <a:gd name="T23" fmla="*/ 29 h 35"/>
                  <a:gd name="T24" fmla="*/ 22 w 32"/>
                  <a:gd name="T25" fmla="*/ 27 h 35"/>
                  <a:gd name="T26" fmla="*/ 25 w 32"/>
                  <a:gd name="T27" fmla="*/ 21 h 35"/>
                  <a:gd name="T28" fmla="*/ 32 w 32"/>
                  <a:gd name="T29" fmla="*/ 21 h 35"/>
                  <a:gd name="T30" fmla="*/ 30 w 32"/>
                  <a:gd name="T31" fmla="*/ 27 h 35"/>
                  <a:gd name="T32" fmla="*/ 27 w 32"/>
                  <a:gd name="T33" fmla="*/ 32 h 35"/>
                  <a:gd name="T34" fmla="*/ 23 w 32"/>
                  <a:gd name="T35" fmla="*/ 34 h 35"/>
                  <a:gd name="T36" fmla="*/ 17 w 32"/>
                  <a:gd name="T37" fmla="*/ 35 h 35"/>
                  <a:gd name="T38" fmla="*/ 10 w 32"/>
                  <a:gd name="T39" fmla="*/ 34 h 35"/>
                  <a:gd name="T40" fmla="*/ 5 w 32"/>
                  <a:gd name="T41" fmla="*/ 30 h 35"/>
                  <a:gd name="T42" fmla="*/ 1 w 32"/>
                  <a:gd name="T43" fmla="*/ 25 h 35"/>
                  <a:gd name="T44" fmla="*/ 0 w 32"/>
                  <a:gd name="T45" fmla="*/ 18 h 35"/>
                  <a:gd name="T46" fmla="*/ 1 w 32"/>
                  <a:gd name="T47" fmla="*/ 10 h 35"/>
                  <a:gd name="T48" fmla="*/ 5 w 32"/>
                  <a:gd name="T49" fmla="*/ 5 h 35"/>
                  <a:gd name="T50" fmla="*/ 10 w 32"/>
                  <a:gd name="T51" fmla="*/ 1 h 35"/>
                  <a:gd name="T52" fmla="*/ 17 w 32"/>
                  <a:gd name="T53" fmla="*/ 0 h 35"/>
                  <a:gd name="T54" fmla="*/ 22 w 32"/>
                  <a:gd name="T55" fmla="*/ 0 h 35"/>
                  <a:gd name="T56" fmla="*/ 27 w 32"/>
                  <a:gd name="T57" fmla="*/ 3 h 35"/>
                  <a:gd name="T58" fmla="*/ 30 w 32"/>
                  <a:gd name="T59" fmla="*/ 7 h 35"/>
                  <a:gd name="T60" fmla="*/ 32 w 32"/>
                  <a:gd name="T61" fmla="*/ 12 h 35"/>
                  <a:gd name="T62" fmla="*/ 24 w 32"/>
                  <a:gd name="T63" fmla="*/ 12 h 35"/>
                  <a:gd name="T64" fmla="*/ 24 w 32"/>
                  <a:gd name="T65" fmla="*/ 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5">
                    <a:moveTo>
                      <a:pt x="24" y="9"/>
                    </a:moveTo>
                    <a:cubicBezTo>
                      <a:pt x="23" y="9"/>
                      <a:pt x="23" y="8"/>
                      <a:pt x="22" y="8"/>
                    </a:cubicBezTo>
                    <a:cubicBezTo>
                      <a:pt x="21" y="7"/>
                      <a:pt x="20" y="7"/>
                      <a:pt x="20" y="6"/>
                    </a:cubicBezTo>
                    <a:cubicBezTo>
                      <a:pt x="19" y="6"/>
                      <a:pt x="18" y="6"/>
                      <a:pt x="17" y="6"/>
                    </a:cubicBezTo>
                    <a:cubicBezTo>
                      <a:pt x="15" y="6"/>
                      <a:pt x="14" y="6"/>
                      <a:pt x="13" y="7"/>
                    </a:cubicBezTo>
                    <a:cubicBezTo>
                      <a:pt x="11" y="7"/>
                      <a:pt x="10" y="8"/>
                      <a:pt x="10" y="9"/>
                    </a:cubicBezTo>
                    <a:cubicBezTo>
                      <a:pt x="9" y="11"/>
                      <a:pt x="8" y="12"/>
                      <a:pt x="8" y="13"/>
                    </a:cubicBezTo>
                    <a:cubicBezTo>
                      <a:pt x="8" y="15"/>
                      <a:pt x="8" y="16"/>
                      <a:pt x="8" y="18"/>
                    </a:cubicBezTo>
                    <a:cubicBezTo>
                      <a:pt x="8" y="19"/>
                      <a:pt x="8" y="20"/>
                      <a:pt x="8" y="22"/>
                    </a:cubicBezTo>
                    <a:cubicBezTo>
                      <a:pt x="8" y="23"/>
                      <a:pt x="9" y="24"/>
                      <a:pt x="10" y="25"/>
                    </a:cubicBezTo>
                    <a:cubicBezTo>
                      <a:pt x="10" y="27"/>
                      <a:pt x="11" y="27"/>
                      <a:pt x="13" y="28"/>
                    </a:cubicBezTo>
                    <a:cubicBezTo>
                      <a:pt x="14" y="29"/>
                      <a:pt x="15" y="29"/>
                      <a:pt x="17" y="29"/>
                    </a:cubicBezTo>
                    <a:cubicBezTo>
                      <a:pt x="19" y="29"/>
                      <a:pt x="21" y="28"/>
                      <a:pt x="22" y="27"/>
                    </a:cubicBezTo>
                    <a:cubicBezTo>
                      <a:pt x="24" y="26"/>
                      <a:pt x="24" y="24"/>
                      <a:pt x="25" y="21"/>
                    </a:cubicBezTo>
                    <a:cubicBezTo>
                      <a:pt x="32" y="21"/>
                      <a:pt x="32" y="21"/>
                      <a:pt x="32" y="21"/>
                    </a:cubicBezTo>
                    <a:cubicBezTo>
                      <a:pt x="32" y="24"/>
                      <a:pt x="31" y="25"/>
                      <a:pt x="30" y="27"/>
                    </a:cubicBezTo>
                    <a:cubicBezTo>
                      <a:pt x="30" y="29"/>
                      <a:pt x="29" y="30"/>
                      <a:pt x="27" y="32"/>
                    </a:cubicBezTo>
                    <a:cubicBezTo>
                      <a:pt x="26" y="33"/>
                      <a:pt x="24" y="34"/>
                      <a:pt x="23" y="34"/>
                    </a:cubicBezTo>
                    <a:cubicBezTo>
                      <a:pt x="21" y="35"/>
                      <a:pt x="19" y="35"/>
                      <a:pt x="17" y="35"/>
                    </a:cubicBezTo>
                    <a:cubicBezTo>
                      <a:pt x="14" y="35"/>
                      <a:pt x="12" y="35"/>
                      <a:pt x="10" y="34"/>
                    </a:cubicBezTo>
                    <a:cubicBezTo>
                      <a:pt x="8" y="33"/>
                      <a:pt x="6" y="32"/>
                      <a:pt x="5" y="30"/>
                    </a:cubicBezTo>
                    <a:cubicBezTo>
                      <a:pt x="3" y="29"/>
                      <a:pt x="2" y="27"/>
                      <a:pt x="1" y="25"/>
                    </a:cubicBezTo>
                    <a:cubicBezTo>
                      <a:pt x="0" y="22"/>
                      <a:pt x="0" y="20"/>
                      <a:pt x="0" y="18"/>
                    </a:cubicBezTo>
                    <a:cubicBezTo>
                      <a:pt x="0" y="15"/>
                      <a:pt x="0" y="13"/>
                      <a:pt x="1" y="10"/>
                    </a:cubicBezTo>
                    <a:cubicBezTo>
                      <a:pt x="2" y="8"/>
                      <a:pt x="3" y="6"/>
                      <a:pt x="5" y="5"/>
                    </a:cubicBezTo>
                    <a:cubicBezTo>
                      <a:pt x="6" y="3"/>
                      <a:pt x="8" y="2"/>
                      <a:pt x="10" y="1"/>
                    </a:cubicBezTo>
                    <a:cubicBezTo>
                      <a:pt x="12" y="0"/>
                      <a:pt x="14" y="0"/>
                      <a:pt x="17" y="0"/>
                    </a:cubicBezTo>
                    <a:cubicBezTo>
                      <a:pt x="19" y="0"/>
                      <a:pt x="21" y="0"/>
                      <a:pt x="22" y="0"/>
                    </a:cubicBezTo>
                    <a:cubicBezTo>
                      <a:pt x="24" y="1"/>
                      <a:pt x="25" y="2"/>
                      <a:pt x="27" y="3"/>
                    </a:cubicBezTo>
                    <a:cubicBezTo>
                      <a:pt x="28" y="4"/>
                      <a:pt x="29" y="5"/>
                      <a:pt x="30" y="7"/>
                    </a:cubicBezTo>
                    <a:cubicBezTo>
                      <a:pt x="31" y="8"/>
                      <a:pt x="31" y="10"/>
                      <a:pt x="32" y="12"/>
                    </a:cubicBezTo>
                    <a:cubicBezTo>
                      <a:pt x="24" y="12"/>
                      <a:pt x="24" y="12"/>
                      <a:pt x="24" y="12"/>
                    </a:cubicBezTo>
                    <a:cubicBezTo>
                      <a:pt x="24" y="11"/>
                      <a:pt x="24" y="10"/>
                      <a:pt x="2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131" name="Freeform 81">
                <a:extLst>
                  <a:ext uri="{FF2B5EF4-FFF2-40B4-BE49-F238E27FC236}">
                    <a16:creationId xmlns:a16="http://schemas.microsoft.com/office/drawing/2014/main" id="{DEC234E9-F009-5445-9294-B1DD81F631FE}"/>
                  </a:ext>
                </a:extLst>
              </p:cNvPr>
              <p:cNvSpPr>
                <a:spLocks/>
              </p:cNvSpPr>
              <p:nvPr/>
            </p:nvSpPr>
            <p:spPr bwMode="auto">
              <a:xfrm>
                <a:off x="3642" y="2381"/>
                <a:ext cx="89" cy="94"/>
              </a:xfrm>
              <a:custGeom>
                <a:avLst/>
                <a:gdLst>
                  <a:gd name="T0" fmla="*/ 0 w 89"/>
                  <a:gd name="T1" fmla="*/ 0 h 94"/>
                  <a:gd name="T2" fmla="*/ 22 w 89"/>
                  <a:gd name="T3" fmla="*/ 0 h 94"/>
                  <a:gd name="T4" fmla="*/ 43 w 89"/>
                  <a:gd name="T5" fmla="*/ 37 h 94"/>
                  <a:gd name="T6" fmla="*/ 64 w 89"/>
                  <a:gd name="T7" fmla="*/ 0 h 94"/>
                  <a:gd name="T8" fmla="*/ 89 w 89"/>
                  <a:gd name="T9" fmla="*/ 0 h 94"/>
                  <a:gd name="T10" fmla="*/ 54 w 89"/>
                  <a:gd name="T11" fmla="*/ 56 h 94"/>
                  <a:gd name="T12" fmla="*/ 54 w 89"/>
                  <a:gd name="T13" fmla="*/ 94 h 94"/>
                  <a:gd name="T14" fmla="*/ 32 w 89"/>
                  <a:gd name="T15" fmla="*/ 94 h 94"/>
                  <a:gd name="T16" fmla="*/ 32 w 89"/>
                  <a:gd name="T17" fmla="*/ 56 h 94"/>
                  <a:gd name="T18" fmla="*/ 0 w 89"/>
                  <a:gd name="T19"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94">
                    <a:moveTo>
                      <a:pt x="0" y="0"/>
                    </a:moveTo>
                    <a:lnTo>
                      <a:pt x="22" y="0"/>
                    </a:lnTo>
                    <a:lnTo>
                      <a:pt x="43" y="37"/>
                    </a:lnTo>
                    <a:lnTo>
                      <a:pt x="64" y="0"/>
                    </a:lnTo>
                    <a:lnTo>
                      <a:pt x="89" y="0"/>
                    </a:lnTo>
                    <a:lnTo>
                      <a:pt x="54" y="56"/>
                    </a:lnTo>
                    <a:lnTo>
                      <a:pt x="54" y="94"/>
                    </a:lnTo>
                    <a:lnTo>
                      <a:pt x="32" y="94"/>
                    </a:lnTo>
                    <a:lnTo>
                      <a:pt x="32" y="56"/>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132" name="Rectangle 82">
                <a:extLst>
                  <a:ext uri="{FF2B5EF4-FFF2-40B4-BE49-F238E27FC236}">
                    <a16:creationId xmlns:a16="http://schemas.microsoft.com/office/drawing/2014/main" id="{B06C0A52-041C-5341-8B43-E9DAB85D50CF}"/>
                  </a:ext>
                </a:extLst>
              </p:cNvPr>
              <p:cNvSpPr>
                <a:spLocks noChangeArrowheads="1"/>
              </p:cNvSpPr>
              <p:nvPr/>
            </p:nvSpPr>
            <p:spPr bwMode="auto">
              <a:xfrm>
                <a:off x="2461" y="2561"/>
                <a:ext cx="10"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133" name="Freeform 83">
                <a:extLst>
                  <a:ext uri="{FF2B5EF4-FFF2-40B4-BE49-F238E27FC236}">
                    <a16:creationId xmlns:a16="http://schemas.microsoft.com/office/drawing/2014/main" id="{31484C17-E138-964C-94ED-2034511F86C5}"/>
                  </a:ext>
                </a:extLst>
              </p:cNvPr>
              <p:cNvSpPr>
                <a:spLocks/>
              </p:cNvSpPr>
              <p:nvPr/>
            </p:nvSpPr>
            <p:spPr bwMode="auto">
              <a:xfrm>
                <a:off x="2525" y="2561"/>
                <a:ext cx="67" cy="86"/>
              </a:xfrm>
              <a:custGeom>
                <a:avLst/>
                <a:gdLst>
                  <a:gd name="T0" fmla="*/ 11 w 67"/>
                  <a:gd name="T1" fmla="*/ 0 h 86"/>
                  <a:gd name="T2" fmla="*/ 56 w 67"/>
                  <a:gd name="T3" fmla="*/ 70 h 86"/>
                  <a:gd name="T4" fmla="*/ 56 w 67"/>
                  <a:gd name="T5" fmla="*/ 70 h 86"/>
                  <a:gd name="T6" fmla="*/ 56 w 67"/>
                  <a:gd name="T7" fmla="*/ 0 h 86"/>
                  <a:gd name="T8" fmla="*/ 67 w 67"/>
                  <a:gd name="T9" fmla="*/ 0 h 86"/>
                  <a:gd name="T10" fmla="*/ 67 w 67"/>
                  <a:gd name="T11" fmla="*/ 86 h 86"/>
                  <a:gd name="T12" fmla="*/ 54 w 67"/>
                  <a:gd name="T13" fmla="*/ 86 h 86"/>
                  <a:gd name="T14" fmla="*/ 11 w 67"/>
                  <a:gd name="T15" fmla="*/ 16 h 86"/>
                  <a:gd name="T16" fmla="*/ 11 w 67"/>
                  <a:gd name="T17" fmla="*/ 16 h 86"/>
                  <a:gd name="T18" fmla="*/ 11 w 67"/>
                  <a:gd name="T19" fmla="*/ 86 h 86"/>
                  <a:gd name="T20" fmla="*/ 0 w 67"/>
                  <a:gd name="T21" fmla="*/ 86 h 86"/>
                  <a:gd name="T22" fmla="*/ 0 w 67"/>
                  <a:gd name="T23" fmla="*/ 0 h 86"/>
                  <a:gd name="T24" fmla="*/ 11 w 67"/>
                  <a:gd name="T25"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86">
                    <a:moveTo>
                      <a:pt x="11" y="0"/>
                    </a:moveTo>
                    <a:lnTo>
                      <a:pt x="56" y="70"/>
                    </a:lnTo>
                    <a:lnTo>
                      <a:pt x="56" y="70"/>
                    </a:lnTo>
                    <a:lnTo>
                      <a:pt x="56" y="0"/>
                    </a:lnTo>
                    <a:lnTo>
                      <a:pt x="67" y="0"/>
                    </a:lnTo>
                    <a:lnTo>
                      <a:pt x="67" y="86"/>
                    </a:lnTo>
                    <a:lnTo>
                      <a:pt x="54" y="86"/>
                    </a:lnTo>
                    <a:lnTo>
                      <a:pt x="11" y="16"/>
                    </a:lnTo>
                    <a:lnTo>
                      <a:pt x="11" y="16"/>
                    </a:lnTo>
                    <a:lnTo>
                      <a:pt x="11" y="86"/>
                    </a:lnTo>
                    <a:lnTo>
                      <a:pt x="0" y="86"/>
                    </a:lnTo>
                    <a:lnTo>
                      <a:pt x="0" y="0"/>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134" name="Freeform 84">
                <a:extLst>
                  <a:ext uri="{FF2B5EF4-FFF2-40B4-BE49-F238E27FC236}">
                    <a16:creationId xmlns:a16="http://schemas.microsoft.com/office/drawing/2014/main" id="{952269AF-7A61-0D43-BF89-AB01843DD9CD}"/>
                  </a:ext>
                </a:extLst>
              </p:cNvPr>
              <p:cNvSpPr>
                <a:spLocks/>
              </p:cNvSpPr>
              <p:nvPr/>
            </p:nvSpPr>
            <p:spPr bwMode="auto">
              <a:xfrm>
                <a:off x="2637" y="2558"/>
                <a:ext cx="67" cy="89"/>
              </a:xfrm>
              <a:custGeom>
                <a:avLst/>
                <a:gdLst>
                  <a:gd name="T0" fmla="*/ 18 w 25"/>
                  <a:gd name="T1" fmla="*/ 5 h 33"/>
                  <a:gd name="T2" fmla="*/ 12 w 25"/>
                  <a:gd name="T3" fmla="*/ 4 h 33"/>
                  <a:gd name="T4" fmla="*/ 10 w 25"/>
                  <a:gd name="T5" fmla="*/ 4 h 33"/>
                  <a:gd name="T6" fmla="*/ 7 w 25"/>
                  <a:gd name="T7" fmla="*/ 5 h 33"/>
                  <a:gd name="T8" fmla="*/ 6 w 25"/>
                  <a:gd name="T9" fmla="*/ 7 h 33"/>
                  <a:gd name="T10" fmla="*/ 5 w 25"/>
                  <a:gd name="T11" fmla="*/ 9 h 33"/>
                  <a:gd name="T12" fmla="*/ 6 w 25"/>
                  <a:gd name="T13" fmla="*/ 12 h 33"/>
                  <a:gd name="T14" fmla="*/ 8 w 25"/>
                  <a:gd name="T15" fmla="*/ 13 h 33"/>
                  <a:gd name="T16" fmla="*/ 12 w 25"/>
                  <a:gd name="T17" fmla="*/ 14 h 33"/>
                  <a:gd name="T18" fmla="*/ 15 w 25"/>
                  <a:gd name="T19" fmla="*/ 15 h 33"/>
                  <a:gd name="T20" fmla="*/ 19 w 25"/>
                  <a:gd name="T21" fmla="*/ 16 h 33"/>
                  <a:gd name="T22" fmla="*/ 22 w 25"/>
                  <a:gd name="T23" fmla="*/ 18 h 33"/>
                  <a:gd name="T24" fmla="*/ 24 w 25"/>
                  <a:gd name="T25" fmla="*/ 20 h 33"/>
                  <a:gd name="T26" fmla="*/ 25 w 25"/>
                  <a:gd name="T27" fmla="*/ 24 h 33"/>
                  <a:gd name="T28" fmla="*/ 24 w 25"/>
                  <a:gd name="T29" fmla="*/ 28 h 33"/>
                  <a:gd name="T30" fmla="*/ 21 w 25"/>
                  <a:gd name="T31" fmla="*/ 31 h 33"/>
                  <a:gd name="T32" fmla="*/ 17 w 25"/>
                  <a:gd name="T33" fmla="*/ 33 h 33"/>
                  <a:gd name="T34" fmla="*/ 13 w 25"/>
                  <a:gd name="T35" fmla="*/ 33 h 33"/>
                  <a:gd name="T36" fmla="*/ 8 w 25"/>
                  <a:gd name="T37" fmla="*/ 33 h 33"/>
                  <a:gd name="T38" fmla="*/ 4 w 25"/>
                  <a:gd name="T39" fmla="*/ 31 h 33"/>
                  <a:gd name="T40" fmla="*/ 1 w 25"/>
                  <a:gd name="T41" fmla="*/ 27 h 33"/>
                  <a:gd name="T42" fmla="*/ 0 w 25"/>
                  <a:gd name="T43" fmla="*/ 22 h 33"/>
                  <a:gd name="T44" fmla="*/ 4 w 25"/>
                  <a:gd name="T45" fmla="*/ 22 h 33"/>
                  <a:gd name="T46" fmla="*/ 5 w 25"/>
                  <a:gd name="T47" fmla="*/ 26 h 33"/>
                  <a:gd name="T48" fmla="*/ 7 w 25"/>
                  <a:gd name="T49" fmla="*/ 28 h 33"/>
                  <a:gd name="T50" fmla="*/ 10 w 25"/>
                  <a:gd name="T51" fmla="*/ 29 h 33"/>
                  <a:gd name="T52" fmla="*/ 13 w 25"/>
                  <a:gd name="T53" fmla="*/ 30 h 33"/>
                  <a:gd name="T54" fmla="*/ 16 w 25"/>
                  <a:gd name="T55" fmla="*/ 30 h 33"/>
                  <a:gd name="T56" fmla="*/ 19 w 25"/>
                  <a:gd name="T57" fmla="*/ 29 h 33"/>
                  <a:gd name="T58" fmla="*/ 20 w 25"/>
                  <a:gd name="T59" fmla="*/ 27 h 33"/>
                  <a:gd name="T60" fmla="*/ 21 w 25"/>
                  <a:gd name="T61" fmla="*/ 24 h 33"/>
                  <a:gd name="T62" fmla="*/ 20 w 25"/>
                  <a:gd name="T63" fmla="*/ 21 h 33"/>
                  <a:gd name="T64" fmla="*/ 18 w 25"/>
                  <a:gd name="T65" fmla="*/ 20 h 33"/>
                  <a:gd name="T66" fmla="*/ 15 w 25"/>
                  <a:gd name="T67" fmla="*/ 19 h 33"/>
                  <a:gd name="T68" fmla="*/ 11 w 25"/>
                  <a:gd name="T69" fmla="*/ 18 h 33"/>
                  <a:gd name="T70" fmla="*/ 7 w 25"/>
                  <a:gd name="T71" fmla="*/ 17 h 33"/>
                  <a:gd name="T72" fmla="*/ 4 w 25"/>
                  <a:gd name="T73" fmla="*/ 16 h 33"/>
                  <a:gd name="T74" fmla="*/ 2 w 25"/>
                  <a:gd name="T75" fmla="*/ 13 h 33"/>
                  <a:gd name="T76" fmla="*/ 1 w 25"/>
                  <a:gd name="T77" fmla="*/ 10 h 33"/>
                  <a:gd name="T78" fmla="*/ 2 w 25"/>
                  <a:gd name="T79" fmla="*/ 6 h 33"/>
                  <a:gd name="T80" fmla="*/ 5 w 25"/>
                  <a:gd name="T81" fmla="*/ 3 h 33"/>
                  <a:gd name="T82" fmla="*/ 8 w 25"/>
                  <a:gd name="T83" fmla="*/ 1 h 33"/>
                  <a:gd name="T84" fmla="*/ 12 w 25"/>
                  <a:gd name="T85" fmla="*/ 0 h 33"/>
                  <a:gd name="T86" fmla="*/ 17 w 25"/>
                  <a:gd name="T87" fmla="*/ 1 h 33"/>
                  <a:gd name="T88" fmla="*/ 21 w 25"/>
                  <a:gd name="T89" fmla="*/ 3 h 33"/>
                  <a:gd name="T90" fmla="*/ 23 w 25"/>
                  <a:gd name="T91" fmla="*/ 6 h 33"/>
                  <a:gd name="T92" fmla="*/ 24 w 25"/>
                  <a:gd name="T93" fmla="*/ 10 h 33"/>
                  <a:gd name="T94" fmla="*/ 20 w 25"/>
                  <a:gd name="T95" fmla="*/ 10 h 33"/>
                  <a:gd name="T96" fmla="*/ 18 w 25"/>
                  <a:gd name="T97" fmla="*/ 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 h="33">
                    <a:moveTo>
                      <a:pt x="18" y="5"/>
                    </a:moveTo>
                    <a:cubicBezTo>
                      <a:pt x="16" y="4"/>
                      <a:pt x="14" y="4"/>
                      <a:pt x="12" y="4"/>
                    </a:cubicBezTo>
                    <a:cubicBezTo>
                      <a:pt x="11" y="4"/>
                      <a:pt x="11" y="4"/>
                      <a:pt x="10" y="4"/>
                    </a:cubicBezTo>
                    <a:cubicBezTo>
                      <a:pt x="9" y="4"/>
                      <a:pt x="8" y="5"/>
                      <a:pt x="7" y="5"/>
                    </a:cubicBezTo>
                    <a:cubicBezTo>
                      <a:pt x="7" y="6"/>
                      <a:pt x="6" y="6"/>
                      <a:pt x="6" y="7"/>
                    </a:cubicBezTo>
                    <a:cubicBezTo>
                      <a:pt x="5" y="7"/>
                      <a:pt x="5" y="8"/>
                      <a:pt x="5" y="9"/>
                    </a:cubicBezTo>
                    <a:cubicBezTo>
                      <a:pt x="5" y="10"/>
                      <a:pt x="6" y="11"/>
                      <a:pt x="6" y="12"/>
                    </a:cubicBezTo>
                    <a:cubicBezTo>
                      <a:pt x="7" y="12"/>
                      <a:pt x="7" y="13"/>
                      <a:pt x="8" y="13"/>
                    </a:cubicBezTo>
                    <a:cubicBezTo>
                      <a:pt x="9" y="14"/>
                      <a:pt x="10" y="14"/>
                      <a:pt x="12" y="14"/>
                    </a:cubicBezTo>
                    <a:cubicBezTo>
                      <a:pt x="13" y="14"/>
                      <a:pt x="14" y="15"/>
                      <a:pt x="15" y="15"/>
                    </a:cubicBezTo>
                    <a:cubicBezTo>
                      <a:pt x="17" y="15"/>
                      <a:pt x="18" y="16"/>
                      <a:pt x="19" y="16"/>
                    </a:cubicBezTo>
                    <a:cubicBezTo>
                      <a:pt x="20" y="16"/>
                      <a:pt x="21" y="17"/>
                      <a:pt x="22" y="18"/>
                    </a:cubicBezTo>
                    <a:cubicBezTo>
                      <a:pt x="23" y="18"/>
                      <a:pt x="24" y="19"/>
                      <a:pt x="24" y="20"/>
                    </a:cubicBezTo>
                    <a:cubicBezTo>
                      <a:pt x="25" y="21"/>
                      <a:pt x="25" y="22"/>
                      <a:pt x="25" y="24"/>
                    </a:cubicBezTo>
                    <a:cubicBezTo>
                      <a:pt x="25" y="26"/>
                      <a:pt x="25" y="27"/>
                      <a:pt x="24" y="28"/>
                    </a:cubicBezTo>
                    <a:cubicBezTo>
                      <a:pt x="23" y="29"/>
                      <a:pt x="23" y="30"/>
                      <a:pt x="21" y="31"/>
                    </a:cubicBezTo>
                    <a:cubicBezTo>
                      <a:pt x="20" y="32"/>
                      <a:pt x="19" y="32"/>
                      <a:pt x="17" y="33"/>
                    </a:cubicBezTo>
                    <a:cubicBezTo>
                      <a:pt x="16" y="33"/>
                      <a:pt x="14" y="33"/>
                      <a:pt x="13" y="33"/>
                    </a:cubicBezTo>
                    <a:cubicBezTo>
                      <a:pt x="11" y="33"/>
                      <a:pt x="10" y="33"/>
                      <a:pt x="8" y="33"/>
                    </a:cubicBezTo>
                    <a:cubicBezTo>
                      <a:pt x="6" y="32"/>
                      <a:pt x="5" y="32"/>
                      <a:pt x="4" y="31"/>
                    </a:cubicBezTo>
                    <a:cubicBezTo>
                      <a:pt x="3" y="30"/>
                      <a:pt x="2" y="29"/>
                      <a:pt x="1" y="27"/>
                    </a:cubicBezTo>
                    <a:cubicBezTo>
                      <a:pt x="0" y="26"/>
                      <a:pt x="0" y="24"/>
                      <a:pt x="0" y="22"/>
                    </a:cubicBezTo>
                    <a:cubicBezTo>
                      <a:pt x="4" y="22"/>
                      <a:pt x="4" y="22"/>
                      <a:pt x="4" y="22"/>
                    </a:cubicBezTo>
                    <a:cubicBezTo>
                      <a:pt x="4" y="24"/>
                      <a:pt x="4" y="25"/>
                      <a:pt x="5" y="26"/>
                    </a:cubicBezTo>
                    <a:cubicBezTo>
                      <a:pt x="5" y="27"/>
                      <a:pt x="6" y="27"/>
                      <a:pt x="7" y="28"/>
                    </a:cubicBezTo>
                    <a:cubicBezTo>
                      <a:pt x="8" y="29"/>
                      <a:pt x="9" y="29"/>
                      <a:pt x="10" y="29"/>
                    </a:cubicBezTo>
                    <a:cubicBezTo>
                      <a:pt x="11" y="30"/>
                      <a:pt x="12" y="30"/>
                      <a:pt x="13" y="30"/>
                    </a:cubicBezTo>
                    <a:cubicBezTo>
                      <a:pt x="14" y="30"/>
                      <a:pt x="15" y="30"/>
                      <a:pt x="16" y="30"/>
                    </a:cubicBezTo>
                    <a:cubicBezTo>
                      <a:pt x="17" y="29"/>
                      <a:pt x="18" y="29"/>
                      <a:pt x="19" y="29"/>
                    </a:cubicBezTo>
                    <a:cubicBezTo>
                      <a:pt x="19" y="28"/>
                      <a:pt x="20" y="28"/>
                      <a:pt x="20" y="27"/>
                    </a:cubicBezTo>
                    <a:cubicBezTo>
                      <a:pt x="21" y="26"/>
                      <a:pt x="21" y="25"/>
                      <a:pt x="21" y="24"/>
                    </a:cubicBezTo>
                    <a:cubicBezTo>
                      <a:pt x="21" y="23"/>
                      <a:pt x="21" y="22"/>
                      <a:pt x="20" y="21"/>
                    </a:cubicBezTo>
                    <a:cubicBezTo>
                      <a:pt x="20" y="21"/>
                      <a:pt x="19" y="20"/>
                      <a:pt x="18" y="20"/>
                    </a:cubicBezTo>
                    <a:cubicBezTo>
                      <a:pt x="17" y="19"/>
                      <a:pt x="16" y="19"/>
                      <a:pt x="15" y="19"/>
                    </a:cubicBezTo>
                    <a:cubicBezTo>
                      <a:pt x="14" y="19"/>
                      <a:pt x="12" y="18"/>
                      <a:pt x="11" y="18"/>
                    </a:cubicBezTo>
                    <a:cubicBezTo>
                      <a:pt x="10" y="18"/>
                      <a:pt x="9" y="17"/>
                      <a:pt x="7" y="17"/>
                    </a:cubicBezTo>
                    <a:cubicBezTo>
                      <a:pt x="6" y="17"/>
                      <a:pt x="5" y="16"/>
                      <a:pt x="4" y="16"/>
                    </a:cubicBezTo>
                    <a:cubicBezTo>
                      <a:pt x="3" y="15"/>
                      <a:pt x="2" y="14"/>
                      <a:pt x="2" y="13"/>
                    </a:cubicBezTo>
                    <a:cubicBezTo>
                      <a:pt x="1" y="12"/>
                      <a:pt x="1" y="11"/>
                      <a:pt x="1" y="10"/>
                    </a:cubicBezTo>
                    <a:cubicBezTo>
                      <a:pt x="1" y="8"/>
                      <a:pt x="1" y="7"/>
                      <a:pt x="2" y="6"/>
                    </a:cubicBezTo>
                    <a:cubicBezTo>
                      <a:pt x="3" y="4"/>
                      <a:pt x="4" y="3"/>
                      <a:pt x="5" y="3"/>
                    </a:cubicBezTo>
                    <a:cubicBezTo>
                      <a:pt x="6" y="2"/>
                      <a:pt x="7" y="1"/>
                      <a:pt x="8" y="1"/>
                    </a:cubicBezTo>
                    <a:cubicBezTo>
                      <a:pt x="10" y="1"/>
                      <a:pt x="11" y="0"/>
                      <a:pt x="12" y="0"/>
                    </a:cubicBezTo>
                    <a:cubicBezTo>
                      <a:pt x="14" y="0"/>
                      <a:pt x="16" y="1"/>
                      <a:pt x="17" y="1"/>
                    </a:cubicBezTo>
                    <a:cubicBezTo>
                      <a:pt x="18" y="1"/>
                      <a:pt x="20" y="2"/>
                      <a:pt x="21" y="3"/>
                    </a:cubicBezTo>
                    <a:cubicBezTo>
                      <a:pt x="22" y="4"/>
                      <a:pt x="22" y="5"/>
                      <a:pt x="23" y="6"/>
                    </a:cubicBezTo>
                    <a:cubicBezTo>
                      <a:pt x="24" y="7"/>
                      <a:pt x="24" y="9"/>
                      <a:pt x="24" y="10"/>
                    </a:cubicBezTo>
                    <a:cubicBezTo>
                      <a:pt x="20" y="10"/>
                      <a:pt x="20" y="10"/>
                      <a:pt x="20" y="10"/>
                    </a:cubicBezTo>
                    <a:cubicBezTo>
                      <a:pt x="20" y="8"/>
                      <a:pt x="19" y="6"/>
                      <a:pt x="18"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135" name="Freeform 85">
                <a:extLst>
                  <a:ext uri="{FF2B5EF4-FFF2-40B4-BE49-F238E27FC236}">
                    <a16:creationId xmlns:a16="http://schemas.microsoft.com/office/drawing/2014/main" id="{A7E6E02E-7F1C-FB4F-AE38-F9D1031FFCAC}"/>
                  </a:ext>
                </a:extLst>
              </p:cNvPr>
              <p:cNvSpPr>
                <a:spLocks/>
              </p:cNvSpPr>
              <p:nvPr/>
            </p:nvSpPr>
            <p:spPr bwMode="auto">
              <a:xfrm>
                <a:off x="2742" y="2561"/>
                <a:ext cx="67" cy="86"/>
              </a:xfrm>
              <a:custGeom>
                <a:avLst/>
                <a:gdLst>
                  <a:gd name="T0" fmla="*/ 0 w 67"/>
                  <a:gd name="T1" fmla="*/ 10 h 86"/>
                  <a:gd name="T2" fmla="*/ 0 w 67"/>
                  <a:gd name="T3" fmla="*/ 0 h 86"/>
                  <a:gd name="T4" fmla="*/ 67 w 67"/>
                  <a:gd name="T5" fmla="*/ 0 h 86"/>
                  <a:gd name="T6" fmla="*/ 67 w 67"/>
                  <a:gd name="T7" fmla="*/ 10 h 86"/>
                  <a:gd name="T8" fmla="*/ 40 w 67"/>
                  <a:gd name="T9" fmla="*/ 10 h 86"/>
                  <a:gd name="T10" fmla="*/ 40 w 67"/>
                  <a:gd name="T11" fmla="*/ 86 h 86"/>
                  <a:gd name="T12" fmla="*/ 29 w 67"/>
                  <a:gd name="T13" fmla="*/ 86 h 86"/>
                  <a:gd name="T14" fmla="*/ 29 w 67"/>
                  <a:gd name="T15" fmla="*/ 10 h 86"/>
                  <a:gd name="T16" fmla="*/ 0 w 67"/>
                  <a:gd name="T17" fmla="*/ 1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86">
                    <a:moveTo>
                      <a:pt x="0" y="10"/>
                    </a:moveTo>
                    <a:lnTo>
                      <a:pt x="0" y="0"/>
                    </a:lnTo>
                    <a:lnTo>
                      <a:pt x="67" y="0"/>
                    </a:lnTo>
                    <a:lnTo>
                      <a:pt x="67" y="10"/>
                    </a:lnTo>
                    <a:lnTo>
                      <a:pt x="40" y="10"/>
                    </a:lnTo>
                    <a:lnTo>
                      <a:pt x="40" y="86"/>
                    </a:lnTo>
                    <a:lnTo>
                      <a:pt x="29" y="86"/>
                    </a:lnTo>
                    <a:lnTo>
                      <a:pt x="29" y="10"/>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136" name="Rectangle 86">
                <a:extLst>
                  <a:ext uri="{FF2B5EF4-FFF2-40B4-BE49-F238E27FC236}">
                    <a16:creationId xmlns:a16="http://schemas.microsoft.com/office/drawing/2014/main" id="{DE790D58-E3F4-C14F-A170-48D821E7A51E}"/>
                  </a:ext>
                </a:extLst>
              </p:cNvPr>
              <p:cNvSpPr>
                <a:spLocks noChangeArrowheads="1"/>
              </p:cNvSpPr>
              <p:nvPr/>
            </p:nvSpPr>
            <p:spPr bwMode="auto">
              <a:xfrm>
                <a:off x="2852" y="2561"/>
                <a:ext cx="13"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137" name="Freeform 87">
                <a:extLst>
                  <a:ext uri="{FF2B5EF4-FFF2-40B4-BE49-F238E27FC236}">
                    <a16:creationId xmlns:a16="http://schemas.microsoft.com/office/drawing/2014/main" id="{DABAD0B7-830D-424D-A4AF-3853B8B118CE}"/>
                  </a:ext>
                </a:extLst>
              </p:cNvPr>
              <p:cNvSpPr>
                <a:spLocks/>
              </p:cNvSpPr>
              <p:nvPr/>
            </p:nvSpPr>
            <p:spPr bwMode="auto">
              <a:xfrm>
                <a:off x="2908" y="2561"/>
                <a:ext cx="67" cy="86"/>
              </a:xfrm>
              <a:custGeom>
                <a:avLst/>
                <a:gdLst>
                  <a:gd name="T0" fmla="*/ 0 w 67"/>
                  <a:gd name="T1" fmla="*/ 10 h 86"/>
                  <a:gd name="T2" fmla="*/ 0 w 67"/>
                  <a:gd name="T3" fmla="*/ 0 h 86"/>
                  <a:gd name="T4" fmla="*/ 67 w 67"/>
                  <a:gd name="T5" fmla="*/ 0 h 86"/>
                  <a:gd name="T6" fmla="*/ 67 w 67"/>
                  <a:gd name="T7" fmla="*/ 10 h 86"/>
                  <a:gd name="T8" fmla="*/ 38 w 67"/>
                  <a:gd name="T9" fmla="*/ 10 h 86"/>
                  <a:gd name="T10" fmla="*/ 38 w 67"/>
                  <a:gd name="T11" fmla="*/ 86 h 86"/>
                  <a:gd name="T12" fmla="*/ 27 w 67"/>
                  <a:gd name="T13" fmla="*/ 86 h 86"/>
                  <a:gd name="T14" fmla="*/ 27 w 67"/>
                  <a:gd name="T15" fmla="*/ 10 h 86"/>
                  <a:gd name="T16" fmla="*/ 0 w 67"/>
                  <a:gd name="T17" fmla="*/ 1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86">
                    <a:moveTo>
                      <a:pt x="0" y="10"/>
                    </a:moveTo>
                    <a:lnTo>
                      <a:pt x="0" y="0"/>
                    </a:lnTo>
                    <a:lnTo>
                      <a:pt x="67" y="0"/>
                    </a:lnTo>
                    <a:lnTo>
                      <a:pt x="67" y="10"/>
                    </a:lnTo>
                    <a:lnTo>
                      <a:pt x="38" y="10"/>
                    </a:lnTo>
                    <a:lnTo>
                      <a:pt x="38" y="86"/>
                    </a:lnTo>
                    <a:lnTo>
                      <a:pt x="27" y="86"/>
                    </a:lnTo>
                    <a:lnTo>
                      <a:pt x="27" y="10"/>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138" name="Freeform 88">
                <a:extLst>
                  <a:ext uri="{FF2B5EF4-FFF2-40B4-BE49-F238E27FC236}">
                    <a16:creationId xmlns:a16="http://schemas.microsoft.com/office/drawing/2014/main" id="{AD1A8716-8B8F-CA42-A07D-AD12C95AFC1B}"/>
                  </a:ext>
                </a:extLst>
              </p:cNvPr>
              <p:cNvSpPr>
                <a:spLocks/>
              </p:cNvSpPr>
              <p:nvPr/>
            </p:nvSpPr>
            <p:spPr bwMode="auto">
              <a:xfrm>
                <a:off x="3015" y="2561"/>
                <a:ext cx="70" cy="86"/>
              </a:xfrm>
              <a:custGeom>
                <a:avLst/>
                <a:gdLst>
                  <a:gd name="T0" fmla="*/ 22 w 26"/>
                  <a:gd name="T1" fmla="*/ 29 h 32"/>
                  <a:gd name="T2" fmla="*/ 13 w 26"/>
                  <a:gd name="T3" fmla="*/ 32 h 32"/>
                  <a:gd name="T4" fmla="*/ 4 w 26"/>
                  <a:gd name="T5" fmla="*/ 29 h 32"/>
                  <a:gd name="T6" fmla="*/ 0 w 26"/>
                  <a:gd name="T7" fmla="*/ 20 h 32"/>
                  <a:gd name="T8" fmla="*/ 0 w 26"/>
                  <a:gd name="T9" fmla="*/ 0 h 32"/>
                  <a:gd name="T10" fmla="*/ 5 w 26"/>
                  <a:gd name="T11" fmla="*/ 0 h 32"/>
                  <a:gd name="T12" fmla="*/ 5 w 26"/>
                  <a:gd name="T13" fmla="*/ 20 h 32"/>
                  <a:gd name="T14" fmla="*/ 7 w 26"/>
                  <a:gd name="T15" fmla="*/ 27 h 32"/>
                  <a:gd name="T16" fmla="*/ 13 w 26"/>
                  <a:gd name="T17" fmla="*/ 29 h 32"/>
                  <a:gd name="T18" fmla="*/ 19 w 26"/>
                  <a:gd name="T19" fmla="*/ 27 h 32"/>
                  <a:gd name="T20" fmla="*/ 21 w 26"/>
                  <a:gd name="T21" fmla="*/ 20 h 32"/>
                  <a:gd name="T22" fmla="*/ 21 w 26"/>
                  <a:gd name="T23" fmla="*/ 0 h 32"/>
                  <a:gd name="T24" fmla="*/ 26 w 26"/>
                  <a:gd name="T25" fmla="*/ 0 h 32"/>
                  <a:gd name="T26" fmla="*/ 26 w 26"/>
                  <a:gd name="T27" fmla="*/ 20 h 32"/>
                  <a:gd name="T28" fmla="*/ 22 w 26"/>
                  <a:gd name="T29"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32">
                    <a:moveTo>
                      <a:pt x="22" y="29"/>
                    </a:moveTo>
                    <a:cubicBezTo>
                      <a:pt x="20" y="31"/>
                      <a:pt x="17" y="32"/>
                      <a:pt x="13" y="32"/>
                    </a:cubicBezTo>
                    <a:cubicBezTo>
                      <a:pt x="9" y="32"/>
                      <a:pt x="6" y="31"/>
                      <a:pt x="4" y="29"/>
                    </a:cubicBezTo>
                    <a:cubicBezTo>
                      <a:pt x="2" y="27"/>
                      <a:pt x="0" y="24"/>
                      <a:pt x="0" y="20"/>
                    </a:cubicBezTo>
                    <a:cubicBezTo>
                      <a:pt x="0" y="0"/>
                      <a:pt x="0" y="0"/>
                      <a:pt x="0" y="0"/>
                    </a:cubicBezTo>
                    <a:cubicBezTo>
                      <a:pt x="5" y="0"/>
                      <a:pt x="5" y="0"/>
                      <a:pt x="5" y="0"/>
                    </a:cubicBezTo>
                    <a:cubicBezTo>
                      <a:pt x="5" y="20"/>
                      <a:pt x="5" y="20"/>
                      <a:pt x="5" y="20"/>
                    </a:cubicBezTo>
                    <a:cubicBezTo>
                      <a:pt x="5" y="23"/>
                      <a:pt x="5" y="25"/>
                      <a:pt x="7" y="27"/>
                    </a:cubicBezTo>
                    <a:cubicBezTo>
                      <a:pt x="8" y="28"/>
                      <a:pt x="10" y="29"/>
                      <a:pt x="13" y="29"/>
                    </a:cubicBezTo>
                    <a:cubicBezTo>
                      <a:pt x="16" y="29"/>
                      <a:pt x="18" y="28"/>
                      <a:pt x="19" y="27"/>
                    </a:cubicBezTo>
                    <a:cubicBezTo>
                      <a:pt x="21" y="25"/>
                      <a:pt x="21" y="23"/>
                      <a:pt x="21" y="20"/>
                    </a:cubicBezTo>
                    <a:cubicBezTo>
                      <a:pt x="21" y="0"/>
                      <a:pt x="21" y="0"/>
                      <a:pt x="21" y="0"/>
                    </a:cubicBezTo>
                    <a:cubicBezTo>
                      <a:pt x="26" y="0"/>
                      <a:pt x="26" y="0"/>
                      <a:pt x="26" y="0"/>
                    </a:cubicBezTo>
                    <a:cubicBezTo>
                      <a:pt x="26" y="20"/>
                      <a:pt x="26" y="20"/>
                      <a:pt x="26" y="20"/>
                    </a:cubicBezTo>
                    <a:cubicBezTo>
                      <a:pt x="26" y="24"/>
                      <a:pt x="25" y="27"/>
                      <a:pt x="22"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139" name="Freeform 89">
                <a:extLst>
                  <a:ext uri="{FF2B5EF4-FFF2-40B4-BE49-F238E27FC236}">
                    <a16:creationId xmlns:a16="http://schemas.microsoft.com/office/drawing/2014/main" id="{C8688C11-6CAD-FE40-8B4F-7CD53E0E8D8E}"/>
                  </a:ext>
                </a:extLst>
              </p:cNvPr>
              <p:cNvSpPr>
                <a:spLocks/>
              </p:cNvSpPr>
              <p:nvPr/>
            </p:nvSpPr>
            <p:spPr bwMode="auto">
              <a:xfrm>
                <a:off x="3125" y="2561"/>
                <a:ext cx="67" cy="86"/>
              </a:xfrm>
              <a:custGeom>
                <a:avLst/>
                <a:gdLst>
                  <a:gd name="T0" fmla="*/ 0 w 67"/>
                  <a:gd name="T1" fmla="*/ 10 h 86"/>
                  <a:gd name="T2" fmla="*/ 0 w 67"/>
                  <a:gd name="T3" fmla="*/ 0 h 86"/>
                  <a:gd name="T4" fmla="*/ 67 w 67"/>
                  <a:gd name="T5" fmla="*/ 0 h 86"/>
                  <a:gd name="T6" fmla="*/ 67 w 67"/>
                  <a:gd name="T7" fmla="*/ 10 h 86"/>
                  <a:gd name="T8" fmla="*/ 40 w 67"/>
                  <a:gd name="T9" fmla="*/ 10 h 86"/>
                  <a:gd name="T10" fmla="*/ 40 w 67"/>
                  <a:gd name="T11" fmla="*/ 86 h 86"/>
                  <a:gd name="T12" fmla="*/ 30 w 67"/>
                  <a:gd name="T13" fmla="*/ 86 h 86"/>
                  <a:gd name="T14" fmla="*/ 30 w 67"/>
                  <a:gd name="T15" fmla="*/ 10 h 86"/>
                  <a:gd name="T16" fmla="*/ 0 w 67"/>
                  <a:gd name="T17" fmla="*/ 1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86">
                    <a:moveTo>
                      <a:pt x="0" y="10"/>
                    </a:moveTo>
                    <a:lnTo>
                      <a:pt x="0" y="0"/>
                    </a:lnTo>
                    <a:lnTo>
                      <a:pt x="67" y="0"/>
                    </a:lnTo>
                    <a:lnTo>
                      <a:pt x="67" y="10"/>
                    </a:lnTo>
                    <a:lnTo>
                      <a:pt x="40" y="10"/>
                    </a:lnTo>
                    <a:lnTo>
                      <a:pt x="40" y="86"/>
                    </a:lnTo>
                    <a:lnTo>
                      <a:pt x="30" y="86"/>
                    </a:lnTo>
                    <a:lnTo>
                      <a:pt x="30" y="10"/>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140" name="Freeform 90">
                <a:extLst>
                  <a:ext uri="{FF2B5EF4-FFF2-40B4-BE49-F238E27FC236}">
                    <a16:creationId xmlns:a16="http://schemas.microsoft.com/office/drawing/2014/main" id="{2D5322A7-7FE1-0042-91D2-B97C4EA61F3C}"/>
                  </a:ext>
                </a:extLst>
              </p:cNvPr>
              <p:cNvSpPr>
                <a:spLocks/>
              </p:cNvSpPr>
              <p:nvPr/>
            </p:nvSpPr>
            <p:spPr bwMode="auto">
              <a:xfrm>
                <a:off x="3235" y="2561"/>
                <a:ext cx="59" cy="86"/>
              </a:xfrm>
              <a:custGeom>
                <a:avLst/>
                <a:gdLst>
                  <a:gd name="T0" fmla="*/ 59 w 59"/>
                  <a:gd name="T1" fmla="*/ 0 h 86"/>
                  <a:gd name="T2" fmla="*/ 59 w 59"/>
                  <a:gd name="T3" fmla="*/ 10 h 86"/>
                  <a:gd name="T4" fmla="*/ 11 w 59"/>
                  <a:gd name="T5" fmla="*/ 10 h 86"/>
                  <a:gd name="T6" fmla="*/ 11 w 59"/>
                  <a:gd name="T7" fmla="*/ 37 h 86"/>
                  <a:gd name="T8" fmla="*/ 56 w 59"/>
                  <a:gd name="T9" fmla="*/ 37 h 86"/>
                  <a:gd name="T10" fmla="*/ 56 w 59"/>
                  <a:gd name="T11" fmla="*/ 45 h 86"/>
                  <a:gd name="T12" fmla="*/ 11 w 59"/>
                  <a:gd name="T13" fmla="*/ 45 h 86"/>
                  <a:gd name="T14" fmla="*/ 11 w 59"/>
                  <a:gd name="T15" fmla="*/ 75 h 86"/>
                  <a:gd name="T16" fmla="*/ 59 w 59"/>
                  <a:gd name="T17" fmla="*/ 75 h 86"/>
                  <a:gd name="T18" fmla="*/ 59 w 59"/>
                  <a:gd name="T19" fmla="*/ 86 h 86"/>
                  <a:gd name="T20" fmla="*/ 0 w 59"/>
                  <a:gd name="T21" fmla="*/ 86 h 86"/>
                  <a:gd name="T22" fmla="*/ 0 w 59"/>
                  <a:gd name="T23" fmla="*/ 0 h 86"/>
                  <a:gd name="T24" fmla="*/ 59 w 59"/>
                  <a:gd name="T25"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6">
                    <a:moveTo>
                      <a:pt x="59" y="0"/>
                    </a:moveTo>
                    <a:lnTo>
                      <a:pt x="59" y="10"/>
                    </a:lnTo>
                    <a:lnTo>
                      <a:pt x="11" y="10"/>
                    </a:lnTo>
                    <a:lnTo>
                      <a:pt x="11" y="37"/>
                    </a:lnTo>
                    <a:lnTo>
                      <a:pt x="56" y="37"/>
                    </a:lnTo>
                    <a:lnTo>
                      <a:pt x="56" y="45"/>
                    </a:lnTo>
                    <a:lnTo>
                      <a:pt x="11" y="45"/>
                    </a:lnTo>
                    <a:lnTo>
                      <a:pt x="11" y="75"/>
                    </a:lnTo>
                    <a:lnTo>
                      <a:pt x="59" y="75"/>
                    </a:lnTo>
                    <a:lnTo>
                      <a:pt x="59" y="86"/>
                    </a:lnTo>
                    <a:lnTo>
                      <a:pt x="0" y="86"/>
                    </a:lnTo>
                    <a:lnTo>
                      <a:pt x="0" y="0"/>
                    </a:lnTo>
                    <a:lnTo>
                      <a:pt x="5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141" name="Freeform 91">
                <a:extLst>
                  <a:ext uri="{FF2B5EF4-FFF2-40B4-BE49-F238E27FC236}">
                    <a16:creationId xmlns:a16="http://schemas.microsoft.com/office/drawing/2014/main" id="{1B7D7C9F-7D78-E04E-834A-3952B3EA2824}"/>
                  </a:ext>
                </a:extLst>
              </p:cNvPr>
              <p:cNvSpPr>
                <a:spLocks/>
              </p:cNvSpPr>
              <p:nvPr/>
            </p:nvSpPr>
            <p:spPr bwMode="auto">
              <a:xfrm>
                <a:off x="2734" y="1676"/>
                <a:ext cx="257" cy="411"/>
              </a:xfrm>
              <a:custGeom>
                <a:avLst/>
                <a:gdLst>
                  <a:gd name="T0" fmla="*/ 0 w 257"/>
                  <a:gd name="T1" fmla="*/ 411 h 411"/>
                  <a:gd name="T2" fmla="*/ 257 w 257"/>
                  <a:gd name="T3" fmla="*/ 347 h 411"/>
                  <a:gd name="T4" fmla="*/ 257 w 257"/>
                  <a:gd name="T5" fmla="*/ 65 h 411"/>
                  <a:gd name="T6" fmla="*/ 0 w 257"/>
                  <a:gd name="T7" fmla="*/ 0 h 411"/>
                  <a:gd name="T8" fmla="*/ 0 w 257"/>
                  <a:gd name="T9" fmla="*/ 411 h 411"/>
                </a:gdLst>
                <a:ahLst/>
                <a:cxnLst>
                  <a:cxn ang="0">
                    <a:pos x="T0" y="T1"/>
                  </a:cxn>
                  <a:cxn ang="0">
                    <a:pos x="T2" y="T3"/>
                  </a:cxn>
                  <a:cxn ang="0">
                    <a:pos x="T4" y="T5"/>
                  </a:cxn>
                  <a:cxn ang="0">
                    <a:pos x="T6" y="T7"/>
                  </a:cxn>
                  <a:cxn ang="0">
                    <a:pos x="T8" y="T9"/>
                  </a:cxn>
                </a:cxnLst>
                <a:rect l="0" t="0" r="r" b="b"/>
                <a:pathLst>
                  <a:path w="257" h="411">
                    <a:moveTo>
                      <a:pt x="0" y="411"/>
                    </a:moveTo>
                    <a:lnTo>
                      <a:pt x="257" y="347"/>
                    </a:lnTo>
                    <a:lnTo>
                      <a:pt x="257" y="65"/>
                    </a:lnTo>
                    <a:lnTo>
                      <a:pt x="0" y="0"/>
                    </a:lnTo>
                    <a:lnTo>
                      <a:pt x="0" y="411"/>
                    </a:lnTo>
                    <a:close/>
                  </a:path>
                </a:pathLst>
              </a:custGeom>
              <a:solidFill>
                <a:srgbClr val="0DA9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142" name="Freeform 92">
                <a:extLst>
                  <a:ext uri="{FF2B5EF4-FFF2-40B4-BE49-F238E27FC236}">
                    <a16:creationId xmlns:a16="http://schemas.microsoft.com/office/drawing/2014/main" id="{BDCF1A51-E47A-CF4E-AD4A-55F386FC304D}"/>
                  </a:ext>
                </a:extLst>
              </p:cNvPr>
              <p:cNvSpPr>
                <a:spLocks/>
              </p:cNvSpPr>
              <p:nvPr/>
            </p:nvSpPr>
            <p:spPr bwMode="auto">
              <a:xfrm>
                <a:off x="2479" y="1843"/>
                <a:ext cx="255" cy="244"/>
              </a:xfrm>
              <a:custGeom>
                <a:avLst/>
                <a:gdLst>
                  <a:gd name="T0" fmla="*/ 73 w 255"/>
                  <a:gd name="T1" fmla="*/ 0 h 244"/>
                  <a:gd name="T2" fmla="*/ 129 w 255"/>
                  <a:gd name="T3" fmla="*/ 169 h 244"/>
                  <a:gd name="T4" fmla="*/ 129 w 255"/>
                  <a:gd name="T5" fmla="*/ 169 h 244"/>
                  <a:gd name="T6" fmla="*/ 183 w 255"/>
                  <a:gd name="T7" fmla="*/ 0 h 244"/>
                  <a:gd name="T8" fmla="*/ 255 w 255"/>
                  <a:gd name="T9" fmla="*/ 0 h 244"/>
                  <a:gd name="T10" fmla="*/ 255 w 255"/>
                  <a:gd name="T11" fmla="*/ 244 h 244"/>
                  <a:gd name="T12" fmla="*/ 207 w 255"/>
                  <a:gd name="T13" fmla="*/ 244 h 244"/>
                  <a:gd name="T14" fmla="*/ 207 w 255"/>
                  <a:gd name="T15" fmla="*/ 72 h 244"/>
                  <a:gd name="T16" fmla="*/ 207 w 255"/>
                  <a:gd name="T17" fmla="*/ 72 h 244"/>
                  <a:gd name="T18" fmla="*/ 148 w 255"/>
                  <a:gd name="T19" fmla="*/ 244 h 244"/>
                  <a:gd name="T20" fmla="*/ 108 w 255"/>
                  <a:gd name="T21" fmla="*/ 244 h 244"/>
                  <a:gd name="T22" fmla="*/ 49 w 255"/>
                  <a:gd name="T23" fmla="*/ 72 h 244"/>
                  <a:gd name="T24" fmla="*/ 49 w 255"/>
                  <a:gd name="T25" fmla="*/ 72 h 244"/>
                  <a:gd name="T26" fmla="*/ 49 w 255"/>
                  <a:gd name="T27" fmla="*/ 244 h 244"/>
                  <a:gd name="T28" fmla="*/ 0 w 255"/>
                  <a:gd name="T29" fmla="*/ 244 h 244"/>
                  <a:gd name="T30" fmla="*/ 0 w 255"/>
                  <a:gd name="T31" fmla="*/ 0 h 244"/>
                  <a:gd name="T32" fmla="*/ 73 w 255"/>
                  <a:gd name="T33"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5" h="244">
                    <a:moveTo>
                      <a:pt x="73" y="0"/>
                    </a:moveTo>
                    <a:lnTo>
                      <a:pt x="129" y="169"/>
                    </a:lnTo>
                    <a:lnTo>
                      <a:pt x="129" y="169"/>
                    </a:lnTo>
                    <a:lnTo>
                      <a:pt x="183" y="0"/>
                    </a:lnTo>
                    <a:lnTo>
                      <a:pt x="255" y="0"/>
                    </a:lnTo>
                    <a:lnTo>
                      <a:pt x="255" y="244"/>
                    </a:lnTo>
                    <a:lnTo>
                      <a:pt x="207" y="244"/>
                    </a:lnTo>
                    <a:lnTo>
                      <a:pt x="207" y="72"/>
                    </a:lnTo>
                    <a:lnTo>
                      <a:pt x="207" y="72"/>
                    </a:lnTo>
                    <a:lnTo>
                      <a:pt x="148" y="244"/>
                    </a:lnTo>
                    <a:lnTo>
                      <a:pt x="108" y="244"/>
                    </a:lnTo>
                    <a:lnTo>
                      <a:pt x="49" y="72"/>
                    </a:lnTo>
                    <a:lnTo>
                      <a:pt x="49" y="72"/>
                    </a:lnTo>
                    <a:lnTo>
                      <a:pt x="49" y="244"/>
                    </a:lnTo>
                    <a:lnTo>
                      <a:pt x="0" y="244"/>
                    </a:lnTo>
                    <a:lnTo>
                      <a:pt x="0" y="0"/>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143" name="Freeform 93">
                <a:extLst>
                  <a:ext uri="{FF2B5EF4-FFF2-40B4-BE49-F238E27FC236}">
                    <a16:creationId xmlns:a16="http://schemas.microsoft.com/office/drawing/2014/main" id="{4346AAAD-E4BC-0447-A86A-DB42B0805E33}"/>
                  </a:ext>
                </a:extLst>
              </p:cNvPr>
              <p:cNvSpPr>
                <a:spLocks/>
              </p:cNvSpPr>
              <p:nvPr/>
            </p:nvSpPr>
            <p:spPr bwMode="auto">
              <a:xfrm>
                <a:off x="2734" y="1843"/>
                <a:ext cx="257" cy="244"/>
              </a:xfrm>
              <a:custGeom>
                <a:avLst/>
                <a:gdLst>
                  <a:gd name="T0" fmla="*/ 75 w 257"/>
                  <a:gd name="T1" fmla="*/ 0 h 244"/>
                  <a:gd name="T2" fmla="*/ 131 w 257"/>
                  <a:gd name="T3" fmla="*/ 169 h 244"/>
                  <a:gd name="T4" fmla="*/ 131 w 257"/>
                  <a:gd name="T5" fmla="*/ 169 h 244"/>
                  <a:gd name="T6" fmla="*/ 182 w 257"/>
                  <a:gd name="T7" fmla="*/ 0 h 244"/>
                  <a:gd name="T8" fmla="*/ 257 w 257"/>
                  <a:gd name="T9" fmla="*/ 0 h 244"/>
                  <a:gd name="T10" fmla="*/ 257 w 257"/>
                  <a:gd name="T11" fmla="*/ 244 h 244"/>
                  <a:gd name="T12" fmla="*/ 209 w 257"/>
                  <a:gd name="T13" fmla="*/ 244 h 244"/>
                  <a:gd name="T14" fmla="*/ 209 w 257"/>
                  <a:gd name="T15" fmla="*/ 72 h 244"/>
                  <a:gd name="T16" fmla="*/ 206 w 257"/>
                  <a:gd name="T17" fmla="*/ 72 h 244"/>
                  <a:gd name="T18" fmla="*/ 150 w 257"/>
                  <a:gd name="T19" fmla="*/ 244 h 244"/>
                  <a:gd name="T20" fmla="*/ 110 w 257"/>
                  <a:gd name="T21" fmla="*/ 244 h 244"/>
                  <a:gd name="T22" fmla="*/ 51 w 257"/>
                  <a:gd name="T23" fmla="*/ 72 h 244"/>
                  <a:gd name="T24" fmla="*/ 51 w 257"/>
                  <a:gd name="T25" fmla="*/ 72 h 244"/>
                  <a:gd name="T26" fmla="*/ 51 w 257"/>
                  <a:gd name="T27" fmla="*/ 244 h 244"/>
                  <a:gd name="T28" fmla="*/ 0 w 257"/>
                  <a:gd name="T29" fmla="*/ 244 h 244"/>
                  <a:gd name="T30" fmla="*/ 0 w 257"/>
                  <a:gd name="T31" fmla="*/ 0 h 244"/>
                  <a:gd name="T32" fmla="*/ 75 w 257"/>
                  <a:gd name="T33"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7" h="244">
                    <a:moveTo>
                      <a:pt x="75" y="0"/>
                    </a:moveTo>
                    <a:lnTo>
                      <a:pt x="131" y="169"/>
                    </a:lnTo>
                    <a:lnTo>
                      <a:pt x="131" y="169"/>
                    </a:lnTo>
                    <a:lnTo>
                      <a:pt x="182" y="0"/>
                    </a:lnTo>
                    <a:lnTo>
                      <a:pt x="257" y="0"/>
                    </a:lnTo>
                    <a:lnTo>
                      <a:pt x="257" y="244"/>
                    </a:lnTo>
                    <a:lnTo>
                      <a:pt x="209" y="244"/>
                    </a:lnTo>
                    <a:lnTo>
                      <a:pt x="209" y="72"/>
                    </a:lnTo>
                    <a:lnTo>
                      <a:pt x="206" y="72"/>
                    </a:lnTo>
                    <a:lnTo>
                      <a:pt x="150" y="244"/>
                    </a:lnTo>
                    <a:lnTo>
                      <a:pt x="110" y="244"/>
                    </a:lnTo>
                    <a:lnTo>
                      <a:pt x="51" y="72"/>
                    </a:lnTo>
                    <a:lnTo>
                      <a:pt x="51" y="72"/>
                    </a:lnTo>
                    <a:lnTo>
                      <a:pt x="51" y="244"/>
                    </a:lnTo>
                    <a:lnTo>
                      <a:pt x="0" y="244"/>
                    </a:lnTo>
                    <a:lnTo>
                      <a:pt x="0" y="0"/>
                    </a:lnTo>
                    <a:lnTo>
                      <a:pt x="7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144" name="Freeform 94">
                <a:extLst>
                  <a:ext uri="{FF2B5EF4-FFF2-40B4-BE49-F238E27FC236}">
                    <a16:creationId xmlns:a16="http://schemas.microsoft.com/office/drawing/2014/main" id="{0760AFBA-2834-BB42-8E2B-0FE5DF90AFA9}"/>
                  </a:ext>
                </a:extLst>
              </p:cNvPr>
              <p:cNvSpPr>
                <a:spLocks noEditPoints="1"/>
              </p:cNvSpPr>
              <p:nvPr/>
            </p:nvSpPr>
            <p:spPr bwMode="auto">
              <a:xfrm>
                <a:off x="2991" y="1843"/>
                <a:ext cx="188" cy="244"/>
              </a:xfrm>
              <a:custGeom>
                <a:avLst/>
                <a:gdLst>
                  <a:gd name="T0" fmla="*/ 40 w 70"/>
                  <a:gd name="T1" fmla="*/ 0 h 91"/>
                  <a:gd name="T2" fmla="*/ 54 w 70"/>
                  <a:gd name="T3" fmla="*/ 3 h 91"/>
                  <a:gd name="T4" fmla="*/ 63 w 70"/>
                  <a:gd name="T5" fmla="*/ 9 h 91"/>
                  <a:gd name="T6" fmla="*/ 69 w 70"/>
                  <a:gd name="T7" fmla="*/ 18 h 91"/>
                  <a:gd name="T8" fmla="*/ 70 w 70"/>
                  <a:gd name="T9" fmla="*/ 29 h 91"/>
                  <a:gd name="T10" fmla="*/ 69 w 70"/>
                  <a:gd name="T11" fmla="*/ 40 h 91"/>
                  <a:gd name="T12" fmla="*/ 63 w 70"/>
                  <a:gd name="T13" fmla="*/ 50 h 91"/>
                  <a:gd name="T14" fmla="*/ 54 w 70"/>
                  <a:gd name="T15" fmla="*/ 56 h 91"/>
                  <a:gd name="T16" fmla="*/ 40 w 70"/>
                  <a:gd name="T17" fmla="*/ 59 h 91"/>
                  <a:gd name="T18" fmla="*/ 19 w 70"/>
                  <a:gd name="T19" fmla="*/ 59 h 91"/>
                  <a:gd name="T20" fmla="*/ 19 w 70"/>
                  <a:gd name="T21" fmla="*/ 91 h 91"/>
                  <a:gd name="T22" fmla="*/ 0 w 70"/>
                  <a:gd name="T23" fmla="*/ 91 h 91"/>
                  <a:gd name="T24" fmla="*/ 0 w 70"/>
                  <a:gd name="T25" fmla="*/ 0 h 91"/>
                  <a:gd name="T26" fmla="*/ 40 w 70"/>
                  <a:gd name="T27" fmla="*/ 0 h 91"/>
                  <a:gd name="T28" fmla="*/ 34 w 70"/>
                  <a:gd name="T29" fmla="*/ 43 h 91"/>
                  <a:gd name="T30" fmla="*/ 41 w 70"/>
                  <a:gd name="T31" fmla="*/ 43 h 91"/>
                  <a:gd name="T32" fmla="*/ 46 w 70"/>
                  <a:gd name="T33" fmla="*/ 41 h 91"/>
                  <a:gd name="T34" fmla="*/ 50 w 70"/>
                  <a:gd name="T35" fmla="*/ 36 h 91"/>
                  <a:gd name="T36" fmla="*/ 51 w 70"/>
                  <a:gd name="T37" fmla="*/ 29 h 91"/>
                  <a:gd name="T38" fmla="*/ 50 w 70"/>
                  <a:gd name="T39" fmla="*/ 22 h 91"/>
                  <a:gd name="T40" fmla="*/ 46 w 70"/>
                  <a:gd name="T41" fmla="*/ 18 h 91"/>
                  <a:gd name="T42" fmla="*/ 41 w 70"/>
                  <a:gd name="T43" fmla="*/ 16 h 91"/>
                  <a:gd name="T44" fmla="*/ 34 w 70"/>
                  <a:gd name="T45" fmla="*/ 16 h 91"/>
                  <a:gd name="T46" fmla="*/ 19 w 70"/>
                  <a:gd name="T47" fmla="*/ 16 h 91"/>
                  <a:gd name="T48" fmla="*/ 19 w 70"/>
                  <a:gd name="T49" fmla="*/ 43 h 91"/>
                  <a:gd name="T50" fmla="*/ 34 w 70"/>
                  <a:gd name="T51" fmla="*/ 4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91">
                    <a:moveTo>
                      <a:pt x="40" y="0"/>
                    </a:moveTo>
                    <a:cubicBezTo>
                      <a:pt x="45" y="0"/>
                      <a:pt x="50" y="1"/>
                      <a:pt x="54" y="3"/>
                    </a:cubicBezTo>
                    <a:cubicBezTo>
                      <a:pt x="58" y="4"/>
                      <a:pt x="61" y="6"/>
                      <a:pt x="63" y="9"/>
                    </a:cubicBezTo>
                    <a:cubicBezTo>
                      <a:pt x="66" y="12"/>
                      <a:pt x="67" y="15"/>
                      <a:pt x="69" y="18"/>
                    </a:cubicBezTo>
                    <a:cubicBezTo>
                      <a:pt x="70" y="22"/>
                      <a:pt x="70" y="26"/>
                      <a:pt x="70" y="29"/>
                    </a:cubicBezTo>
                    <a:cubicBezTo>
                      <a:pt x="70" y="33"/>
                      <a:pt x="70" y="37"/>
                      <a:pt x="69" y="40"/>
                    </a:cubicBezTo>
                    <a:cubicBezTo>
                      <a:pt x="67" y="44"/>
                      <a:pt x="66" y="47"/>
                      <a:pt x="63" y="50"/>
                    </a:cubicBezTo>
                    <a:cubicBezTo>
                      <a:pt x="61" y="52"/>
                      <a:pt x="58" y="55"/>
                      <a:pt x="54" y="56"/>
                    </a:cubicBezTo>
                    <a:cubicBezTo>
                      <a:pt x="50" y="58"/>
                      <a:pt x="45" y="59"/>
                      <a:pt x="40" y="59"/>
                    </a:cubicBezTo>
                    <a:cubicBezTo>
                      <a:pt x="19" y="59"/>
                      <a:pt x="19" y="59"/>
                      <a:pt x="19" y="59"/>
                    </a:cubicBezTo>
                    <a:cubicBezTo>
                      <a:pt x="19" y="91"/>
                      <a:pt x="19" y="91"/>
                      <a:pt x="19" y="91"/>
                    </a:cubicBezTo>
                    <a:cubicBezTo>
                      <a:pt x="0" y="91"/>
                      <a:pt x="0" y="91"/>
                      <a:pt x="0" y="91"/>
                    </a:cubicBezTo>
                    <a:cubicBezTo>
                      <a:pt x="0" y="0"/>
                      <a:pt x="0" y="0"/>
                      <a:pt x="0" y="0"/>
                    </a:cubicBezTo>
                    <a:lnTo>
                      <a:pt x="40" y="0"/>
                    </a:lnTo>
                    <a:close/>
                    <a:moveTo>
                      <a:pt x="34" y="43"/>
                    </a:moveTo>
                    <a:cubicBezTo>
                      <a:pt x="37" y="43"/>
                      <a:pt x="39" y="43"/>
                      <a:pt x="41" y="43"/>
                    </a:cubicBezTo>
                    <a:cubicBezTo>
                      <a:pt x="43" y="42"/>
                      <a:pt x="45" y="42"/>
                      <a:pt x="46" y="41"/>
                    </a:cubicBezTo>
                    <a:cubicBezTo>
                      <a:pt x="48" y="40"/>
                      <a:pt x="49" y="38"/>
                      <a:pt x="50" y="36"/>
                    </a:cubicBezTo>
                    <a:cubicBezTo>
                      <a:pt x="51" y="35"/>
                      <a:pt x="51" y="32"/>
                      <a:pt x="51" y="29"/>
                    </a:cubicBezTo>
                    <a:cubicBezTo>
                      <a:pt x="51" y="26"/>
                      <a:pt x="51" y="24"/>
                      <a:pt x="50" y="22"/>
                    </a:cubicBezTo>
                    <a:cubicBezTo>
                      <a:pt x="49" y="21"/>
                      <a:pt x="48" y="19"/>
                      <a:pt x="46" y="18"/>
                    </a:cubicBezTo>
                    <a:cubicBezTo>
                      <a:pt x="45" y="17"/>
                      <a:pt x="43" y="17"/>
                      <a:pt x="41" y="16"/>
                    </a:cubicBezTo>
                    <a:cubicBezTo>
                      <a:pt x="39" y="16"/>
                      <a:pt x="37" y="16"/>
                      <a:pt x="34" y="16"/>
                    </a:cubicBezTo>
                    <a:cubicBezTo>
                      <a:pt x="19" y="16"/>
                      <a:pt x="19" y="16"/>
                      <a:pt x="19" y="16"/>
                    </a:cubicBezTo>
                    <a:cubicBezTo>
                      <a:pt x="19" y="43"/>
                      <a:pt x="19" y="43"/>
                      <a:pt x="19" y="43"/>
                    </a:cubicBezTo>
                    <a:lnTo>
                      <a:pt x="34"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145" name="Rectangle 95">
                <a:extLst>
                  <a:ext uri="{FF2B5EF4-FFF2-40B4-BE49-F238E27FC236}">
                    <a16:creationId xmlns:a16="http://schemas.microsoft.com/office/drawing/2014/main" id="{3A589BAE-6265-DB49-B373-E82B27708B29}"/>
                  </a:ext>
                </a:extLst>
              </p:cNvPr>
              <p:cNvSpPr>
                <a:spLocks noChangeArrowheads="1"/>
              </p:cNvSpPr>
              <p:nvPr/>
            </p:nvSpPr>
            <p:spPr bwMode="auto">
              <a:xfrm>
                <a:off x="3187" y="1843"/>
                <a:ext cx="53" cy="2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grpSp>
        <p:pic>
          <p:nvPicPr>
            <p:cNvPr id="146" name="Picture 145">
              <a:extLst>
                <a:ext uri="{FF2B5EF4-FFF2-40B4-BE49-F238E27FC236}">
                  <a16:creationId xmlns:a16="http://schemas.microsoft.com/office/drawing/2014/main" id="{FE68894D-C65A-664C-93DC-D4B354B8A4F5}"/>
                </a:ext>
              </a:extLst>
            </p:cNvPr>
            <p:cNvPicPr>
              <a:picLocks noChangeAspect="1"/>
            </p:cNvPicPr>
            <p:nvPr/>
          </p:nvPicPr>
          <p:blipFill>
            <a:blip r:embed="rId3"/>
            <a:stretch>
              <a:fillRect/>
            </a:stretch>
          </p:blipFill>
          <p:spPr>
            <a:xfrm>
              <a:off x="5756076" y="5563230"/>
              <a:ext cx="1762615" cy="459813"/>
            </a:xfrm>
            <a:prstGeom prst="rect">
              <a:avLst/>
            </a:prstGeom>
          </p:spPr>
        </p:pic>
        <p:pic>
          <p:nvPicPr>
            <p:cNvPr id="3" name="Picture 2">
              <a:extLst>
                <a:ext uri="{FF2B5EF4-FFF2-40B4-BE49-F238E27FC236}">
                  <a16:creationId xmlns:a16="http://schemas.microsoft.com/office/drawing/2014/main" id="{9E6BD2A5-A8BC-E648-BEE8-A04B76F2FC59}"/>
                </a:ext>
              </a:extLst>
            </p:cNvPr>
            <p:cNvPicPr>
              <a:picLocks noChangeAspect="1"/>
            </p:cNvPicPr>
            <p:nvPr/>
          </p:nvPicPr>
          <p:blipFill>
            <a:blip r:embed="rId4"/>
            <a:stretch>
              <a:fillRect/>
            </a:stretch>
          </p:blipFill>
          <p:spPr>
            <a:xfrm>
              <a:off x="1892346" y="5432601"/>
              <a:ext cx="1150278" cy="721070"/>
            </a:xfrm>
            <a:prstGeom prst="rect">
              <a:avLst/>
            </a:prstGeom>
          </p:spPr>
        </p:pic>
        <p:cxnSp>
          <p:nvCxnSpPr>
            <p:cNvPr id="14" name="Straight Connector 13">
              <a:extLst>
                <a:ext uri="{FF2B5EF4-FFF2-40B4-BE49-F238E27FC236}">
                  <a16:creationId xmlns:a16="http://schemas.microsoft.com/office/drawing/2014/main" id="{1282D912-9D64-9848-805F-27B94DC01910}"/>
                </a:ext>
              </a:extLst>
            </p:cNvPr>
            <p:cNvCxnSpPr>
              <a:cxnSpLocks/>
            </p:cNvCxnSpPr>
            <p:nvPr/>
          </p:nvCxnSpPr>
          <p:spPr>
            <a:xfrm>
              <a:off x="3453536" y="5427376"/>
              <a:ext cx="0" cy="73152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41F3CEDC-547C-864A-9B40-0A94E156B5A1}"/>
                </a:ext>
              </a:extLst>
            </p:cNvPr>
            <p:cNvCxnSpPr>
              <a:cxnSpLocks/>
            </p:cNvCxnSpPr>
            <p:nvPr/>
          </p:nvCxnSpPr>
          <p:spPr>
            <a:xfrm>
              <a:off x="5345163" y="5427376"/>
              <a:ext cx="0" cy="731520"/>
            </a:xfrm>
            <a:prstGeom prst="line">
              <a:avLst/>
            </a:prstGeom>
            <a:ln w="6350"/>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dirty="0"/>
              <a:t>THERE ARE MANY DOORS INTO MASSHEALTH</a:t>
            </a:r>
          </a:p>
        </p:txBody>
      </p:sp>
      <p:sp>
        <p:nvSpPr>
          <p:cNvPr id="13" name="Slide Number Placeholder 12"/>
          <p:cNvSpPr>
            <a:spLocks noGrp="1"/>
          </p:cNvSpPr>
          <p:nvPr>
            <p:ph type="sldNum" sz="quarter" idx="10"/>
          </p:nvPr>
        </p:nvSpPr>
        <p:spPr/>
        <p:txBody>
          <a:bodyPr/>
          <a:lstStyle/>
          <a:p>
            <a:fld id="{48CA152D-CF78-40EA-823E-8C57613EB728}" type="slidenum">
              <a:rPr lang="en-US" smtClean="0"/>
              <a:pPr/>
              <a:t>9</a:t>
            </a:fld>
            <a:endParaRPr lang="en-US" dirty="0"/>
          </a:p>
        </p:txBody>
      </p:sp>
      <p:sp>
        <p:nvSpPr>
          <p:cNvPr id="40964" name="TextBox 5"/>
          <p:cNvSpPr txBox="1">
            <a:spLocks noChangeArrowheads="1"/>
          </p:cNvSpPr>
          <p:nvPr/>
        </p:nvSpPr>
        <p:spPr bwMode="auto">
          <a:xfrm>
            <a:off x="457199" y="1529789"/>
            <a:ext cx="1965960" cy="2377574"/>
          </a:xfrm>
          <a:prstGeom prst="rect">
            <a:avLst/>
          </a:prstGeom>
          <a:gradFill flip="none" rotWithShape="1">
            <a:gsLst>
              <a:gs pos="0">
                <a:srgbClr val="005F85">
                  <a:alpha val="20000"/>
                </a:srgbClr>
              </a:gs>
              <a:gs pos="97000">
                <a:srgbClr val="005F85">
                  <a:lumMod val="0"/>
                  <a:lumOff val="100000"/>
                  <a:alpha val="0"/>
                </a:srgbClr>
              </a:gs>
            </a:gsLst>
            <a:lin ang="5400000" scaled="1"/>
            <a:tileRect/>
          </a:gradFill>
          <a:ln w="12700">
            <a:gradFill>
              <a:gsLst>
                <a:gs pos="0">
                  <a:srgbClr val="005F85">
                    <a:alpha val="50000"/>
                  </a:srgbClr>
                </a:gs>
                <a:gs pos="100000">
                  <a:srgbClr val="005F85">
                    <a:alpha val="30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t" anchorCtr="0">
            <a:spAutoFit/>
          </a:bodyPr>
          <a:lstStyle>
            <a:defPPr>
              <a:defRPr lang="en-US"/>
            </a:defPPr>
            <a:lvl1pPr marL="120650" indent="-120650">
              <a:spcBef>
                <a:spcPts val="300"/>
              </a:spcBef>
              <a:buClr>
                <a:srgbClr val="005F85"/>
              </a:buClr>
              <a:buFont typeface="Arial" panose="020B0604020202020204" pitchFamily="34" charset="0"/>
              <a:buChar char="•"/>
              <a:defRPr sz="1400">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indent="0">
              <a:buNone/>
            </a:pPr>
            <a:r>
              <a:rPr lang="en-US" sz="950" dirty="0">
                <a:solidFill>
                  <a:schemeClr val="tx1"/>
                </a:solidFill>
                <a:latin typeface="+mj-lt"/>
              </a:rPr>
              <a:t>Individuals</a:t>
            </a:r>
            <a:r>
              <a:rPr lang="en-US" sz="950" dirty="0">
                <a:solidFill>
                  <a:schemeClr val="tx1"/>
                </a:solidFill>
              </a:rPr>
              <a:t> apply directly, by phone, on paper form, in person with assistance at a MassHealth Enrollment Center or Health Connector walk-in center, or through the </a:t>
            </a:r>
            <a:r>
              <a:rPr lang="en-US" sz="950" dirty="0">
                <a:solidFill>
                  <a:srgbClr val="3333CC"/>
                </a:solidFill>
                <a:hlinkClick r:id="rId3">
                  <a:extLst>
                    <a:ext uri="{A12FA001-AC4F-418D-AE19-62706E023703}">
                      <ahyp:hlinkClr xmlns:ahyp="http://schemas.microsoft.com/office/drawing/2018/hyperlinkcolor" val="tx"/>
                    </a:ext>
                  </a:extLst>
                </a:hlinkClick>
              </a:rPr>
              <a:t>Health Connector website</a:t>
            </a:r>
            <a:r>
              <a:rPr lang="en-US" sz="950" dirty="0">
                <a:solidFill>
                  <a:schemeClr val="tx1"/>
                </a:solidFill>
              </a:rPr>
              <a:t>, an integrated eligibility system that allows users to shop and apply for MassHealth and other health insurance programs. NOTE: As of the date of this publication, MassHealth Enrollment Centers and Health Connector walk-in centers are temporarily closed to walk-ins due to COVID-19 </a:t>
            </a:r>
          </a:p>
        </p:txBody>
      </p:sp>
      <p:sp>
        <p:nvSpPr>
          <p:cNvPr id="26628" name="TextBox 6"/>
          <p:cNvSpPr txBox="1">
            <a:spLocks noChangeArrowheads="1"/>
          </p:cNvSpPr>
          <p:nvPr/>
        </p:nvSpPr>
        <p:spPr bwMode="auto">
          <a:xfrm>
            <a:off x="2539796" y="1529789"/>
            <a:ext cx="1965960" cy="1249371"/>
          </a:xfrm>
          <a:prstGeom prst="rect">
            <a:avLst/>
          </a:prstGeom>
          <a:gradFill flip="none" rotWithShape="1">
            <a:gsLst>
              <a:gs pos="0">
                <a:srgbClr val="005F85">
                  <a:alpha val="20000"/>
                </a:srgbClr>
              </a:gs>
              <a:gs pos="97000">
                <a:srgbClr val="005F85">
                  <a:lumMod val="0"/>
                  <a:lumOff val="100000"/>
                  <a:alpha val="0"/>
                </a:srgbClr>
              </a:gs>
            </a:gsLst>
            <a:lin ang="5400000" scaled="1"/>
            <a:tileRect/>
          </a:gradFill>
          <a:ln w="12700">
            <a:gradFill>
              <a:gsLst>
                <a:gs pos="0">
                  <a:srgbClr val="005F85">
                    <a:alpha val="50000"/>
                  </a:srgbClr>
                </a:gs>
                <a:gs pos="100000">
                  <a:srgbClr val="005F85">
                    <a:alpha val="30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t" anchorCtr="0">
            <a:spAutoFit/>
          </a:bodyPr>
          <a:lstStyle>
            <a:defPPr>
              <a:defRPr lang="en-US"/>
            </a:defPPr>
            <a:lvl1pPr marL="120650" indent="-120650">
              <a:spcBef>
                <a:spcPts val="300"/>
              </a:spcBef>
              <a:buClr>
                <a:srgbClr val="005F85"/>
              </a:buClr>
              <a:buFont typeface="Arial" panose="020B0604020202020204" pitchFamily="34" charset="0"/>
              <a:buChar char="•"/>
              <a:defRPr sz="1400">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indent="0">
              <a:buNone/>
            </a:pPr>
            <a:r>
              <a:rPr lang="en-US" sz="950" dirty="0">
                <a:solidFill>
                  <a:schemeClr val="tx1"/>
                </a:solidFill>
                <a:latin typeface="+mj-lt"/>
              </a:rPr>
              <a:t>Health care providers </a:t>
            </a:r>
            <a:r>
              <a:rPr lang="en-US" sz="950" dirty="0">
                <a:solidFill>
                  <a:schemeClr val="tx1"/>
                </a:solidFill>
              </a:rPr>
              <a:t>assist patients with applications.</a:t>
            </a:r>
          </a:p>
          <a:p>
            <a:r>
              <a:rPr lang="en-US" sz="950" dirty="0">
                <a:solidFill>
                  <a:schemeClr val="tx1"/>
                </a:solidFill>
              </a:rPr>
              <a:t>Hospitals</a:t>
            </a:r>
          </a:p>
          <a:p>
            <a:r>
              <a:rPr lang="en-US" sz="950" dirty="0">
                <a:solidFill>
                  <a:schemeClr val="tx1"/>
                </a:solidFill>
              </a:rPr>
              <a:t>Community health centers</a:t>
            </a:r>
          </a:p>
          <a:p>
            <a:r>
              <a:rPr lang="en-US" sz="950" dirty="0">
                <a:solidFill>
                  <a:schemeClr val="tx1"/>
                </a:solidFill>
              </a:rPr>
              <a:t>Nursing homes</a:t>
            </a:r>
          </a:p>
          <a:p>
            <a:r>
              <a:rPr lang="en-US" sz="950" dirty="0">
                <a:solidFill>
                  <a:schemeClr val="tx1"/>
                </a:solidFill>
              </a:rPr>
              <a:t>Other providers</a:t>
            </a:r>
          </a:p>
        </p:txBody>
      </p:sp>
      <p:sp>
        <p:nvSpPr>
          <p:cNvPr id="26629" name="TextBox 7"/>
          <p:cNvSpPr txBox="1">
            <a:spLocks noChangeArrowheads="1"/>
          </p:cNvSpPr>
          <p:nvPr/>
        </p:nvSpPr>
        <p:spPr bwMode="auto">
          <a:xfrm>
            <a:off x="4622393" y="1529791"/>
            <a:ext cx="1965960" cy="2169825"/>
          </a:xfrm>
          <a:prstGeom prst="rect">
            <a:avLst/>
          </a:prstGeom>
          <a:gradFill flip="none" rotWithShape="1">
            <a:gsLst>
              <a:gs pos="0">
                <a:srgbClr val="005F85">
                  <a:alpha val="20000"/>
                </a:srgbClr>
              </a:gs>
              <a:gs pos="97000">
                <a:srgbClr val="005F85">
                  <a:lumMod val="0"/>
                  <a:lumOff val="100000"/>
                  <a:alpha val="0"/>
                </a:srgbClr>
              </a:gs>
            </a:gsLst>
            <a:lin ang="5400000" scaled="1"/>
            <a:tileRect/>
          </a:gradFill>
          <a:ln w="12700">
            <a:gradFill>
              <a:gsLst>
                <a:gs pos="0">
                  <a:srgbClr val="005F85">
                    <a:alpha val="50000"/>
                  </a:srgbClr>
                </a:gs>
                <a:gs pos="100000">
                  <a:srgbClr val="005F85">
                    <a:alpha val="30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t" anchorCtr="0">
            <a:spAutoFit/>
          </a:bodyPr>
          <a:lstStyle>
            <a:defPPr>
              <a:defRPr lang="en-US"/>
            </a:defPPr>
            <a:lvl1pPr marL="0" indent="0">
              <a:spcBef>
                <a:spcPts val="300"/>
              </a:spcBef>
              <a:buClr>
                <a:srgbClr val="005F85"/>
              </a:buClr>
              <a:buFont typeface="Arial" panose="020B0604020202020204" pitchFamily="34" charset="0"/>
              <a:buNone/>
              <a:defRPr sz="1100">
                <a:latin typeface="+mj-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r>
              <a:rPr lang="en-US" sz="950" dirty="0">
                <a:solidFill>
                  <a:schemeClr val="tx1"/>
                </a:solidFill>
              </a:rPr>
              <a:t>State agencies </a:t>
            </a:r>
            <a:r>
              <a:rPr lang="en-US" sz="950" dirty="0">
                <a:solidFill>
                  <a:schemeClr val="tx1"/>
                </a:solidFill>
                <a:latin typeface="+mn-lt"/>
              </a:rPr>
              <a:t>facilitate applications.</a:t>
            </a:r>
          </a:p>
          <a:p>
            <a:pPr marL="120650" indent="-120650">
              <a:buFont typeface="Arial" panose="020B0604020202020204" pitchFamily="34" charset="0"/>
              <a:buChar char="•"/>
            </a:pPr>
            <a:r>
              <a:rPr lang="en-US" sz="950" dirty="0">
                <a:solidFill>
                  <a:schemeClr val="tx1"/>
                </a:solidFill>
                <a:latin typeface="+mn-lt"/>
              </a:rPr>
              <a:t>Department of Developmental Services</a:t>
            </a:r>
          </a:p>
          <a:p>
            <a:pPr marL="120650" indent="-120650">
              <a:buFont typeface="Arial" panose="020B0604020202020204" pitchFamily="34" charset="0"/>
              <a:buChar char="•"/>
            </a:pPr>
            <a:r>
              <a:rPr lang="en-US" sz="950" dirty="0">
                <a:solidFill>
                  <a:schemeClr val="tx1"/>
                </a:solidFill>
                <a:latin typeface="+mn-lt"/>
              </a:rPr>
              <a:t>Department of Mental Health</a:t>
            </a:r>
          </a:p>
          <a:p>
            <a:pPr marL="120650" indent="-120650">
              <a:buFont typeface="Arial" panose="020B0604020202020204" pitchFamily="34" charset="0"/>
              <a:buChar char="•"/>
            </a:pPr>
            <a:r>
              <a:rPr lang="en-US" sz="950" dirty="0">
                <a:solidFill>
                  <a:schemeClr val="tx1"/>
                </a:solidFill>
                <a:latin typeface="+mn-lt"/>
              </a:rPr>
              <a:t>Massachusetts Rehabilitation Commission</a:t>
            </a:r>
          </a:p>
          <a:p>
            <a:pPr marL="120650" indent="-120650">
              <a:buFont typeface="Arial" panose="020B0604020202020204" pitchFamily="34" charset="0"/>
              <a:buChar char="•"/>
            </a:pPr>
            <a:r>
              <a:rPr lang="en-US" sz="950" dirty="0">
                <a:solidFill>
                  <a:schemeClr val="tx1"/>
                </a:solidFill>
                <a:latin typeface="+mn-lt"/>
              </a:rPr>
              <a:t>Department of Transitional Assistance</a:t>
            </a:r>
          </a:p>
          <a:p>
            <a:pPr marL="120650" indent="-120650">
              <a:buFont typeface="Arial" panose="020B0604020202020204" pitchFamily="34" charset="0"/>
              <a:buChar char="•"/>
            </a:pPr>
            <a:r>
              <a:rPr lang="en-US" sz="950" dirty="0">
                <a:solidFill>
                  <a:schemeClr val="tx1"/>
                </a:solidFill>
                <a:latin typeface="+mn-lt"/>
              </a:rPr>
              <a:t>Department of Children and Families</a:t>
            </a:r>
          </a:p>
          <a:p>
            <a:pPr marL="120650" indent="-120650">
              <a:buFont typeface="Arial" panose="020B0604020202020204" pitchFamily="34" charset="0"/>
              <a:buChar char="•"/>
            </a:pPr>
            <a:r>
              <a:rPr lang="en-US" sz="950" dirty="0">
                <a:solidFill>
                  <a:schemeClr val="tx1"/>
                </a:solidFill>
                <a:latin typeface="+mn-lt"/>
              </a:rPr>
              <a:t>Other agencies</a:t>
            </a:r>
          </a:p>
        </p:txBody>
      </p:sp>
      <p:sp>
        <p:nvSpPr>
          <p:cNvPr id="26630" name="TextBox 8"/>
          <p:cNvSpPr txBox="1">
            <a:spLocks noChangeArrowheads="1"/>
          </p:cNvSpPr>
          <p:nvPr/>
        </p:nvSpPr>
        <p:spPr bwMode="auto">
          <a:xfrm>
            <a:off x="6704990" y="1529789"/>
            <a:ext cx="1965960" cy="3046988"/>
          </a:xfrm>
          <a:prstGeom prst="rect">
            <a:avLst/>
          </a:prstGeom>
          <a:gradFill flip="none" rotWithShape="1">
            <a:gsLst>
              <a:gs pos="0">
                <a:srgbClr val="005F85">
                  <a:alpha val="20000"/>
                </a:srgbClr>
              </a:gs>
              <a:gs pos="97000">
                <a:srgbClr val="005F85">
                  <a:lumMod val="0"/>
                  <a:lumOff val="100000"/>
                  <a:alpha val="0"/>
                </a:srgbClr>
              </a:gs>
            </a:gsLst>
            <a:lin ang="5400000" scaled="1"/>
            <a:tileRect/>
          </a:gradFill>
          <a:ln w="12700">
            <a:gradFill>
              <a:gsLst>
                <a:gs pos="0">
                  <a:srgbClr val="005F85">
                    <a:alpha val="50000"/>
                  </a:srgbClr>
                </a:gs>
                <a:gs pos="100000">
                  <a:srgbClr val="005F85">
                    <a:alpha val="30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t" anchorCtr="0">
            <a:spAutoFit/>
          </a:bodyPr>
          <a:lstStyle>
            <a:defPPr>
              <a:defRPr lang="en-US"/>
            </a:defPPr>
            <a:lvl1pPr marL="0" indent="0">
              <a:spcBef>
                <a:spcPts val="300"/>
              </a:spcBef>
              <a:buClr>
                <a:srgbClr val="005F85"/>
              </a:buClr>
              <a:buFont typeface="Arial" panose="020B0604020202020204" pitchFamily="34" charset="0"/>
              <a:buNone/>
              <a:defRPr sz="1100">
                <a:latin typeface="+mj-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r>
              <a:rPr lang="en-US" sz="950" dirty="0">
                <a:solidFill>
                  <a:schemeClr val="tx1"/>
                </a:solidFill>
              </a:rPr>
              <a:t>Community organizations and advocacy groups </a:t>
            </a:r>
            <a:r>
              <a:rPr lang="en-US" sz="950" dirty="0">
                <a:solidFill>
                  <a:schemeClr val="tx1"/>
                </a:solidFill>
                <a:latin typeface="+mn-lt"/>
              </a:rPr>
              <a:t>provide health care referrals and access to MassHealth.</a:t>
            </a:r>
          </a:p>
          <a:p>
            <a:pPr marL="120650" indent="-120650">
              <a:buFont typeface="Arial" panose="020B0604020202020204" pitchFamily="34" charset="0"/>
              <a:buChar char="•"/>
            </a:pPr>
            <a:r>
              <a:rPr lang="en-US" sz="950" dirty="0">
                <a:solidFill>
                  <a:srgbClr val="3333CC"/>
                </a:solidFill>
                <a:latin typeface="+mn-lt"/>
                <a:hlinkClick r:id="rId4">
                  <a:extLst>
                    <a:ext uri="{A12FA001-AC4F-418D-AE19-62706E023703}">
                      <ahyp:hlinkClr xmlns:ahyp="http://schemas.microsoft.com/office/drawing/2018/hyperlinkcolor" val="tx"/>
                    </a:ext>
                  </a:extLst>
                </a:hlinkClick>
              </a:rPr>
              <a:t>My Ombudsman</a:t>
            </a:r>
            <a:r>
              <a:rPr lang="en-US" sz="950" dirty="0">
                <a:solidFill>
                  <a:schemeClr val="tx1"/>
                </a:solidFill>
                <a:latin typeface="+mn-lt"/>
              </a:rPr>
              <a:t>. This nonprofit organization answers questions, provides information, and works with health plans and MassHealth to ensure members can access their benefits.</a:t>
            </a:r>
          </a:p>
          <a:p>
            <a:pPr marL="120650" indent="-120650">
              <a:buFont typeface="Arial" panose="020B0604020202020204" pitchFamily="34" charset="0"/>
              <a:buChar char="•"/>
            </a:pPr>
            <a:r>
              <a:rPr lang="en-US" sz="950" dirty="0">
                <a:solidFill>
                  <a:schemeClr val="tx1"/>
                </a:solidFill>
                <a:latin typeface="+mn-lt"/>
              </a:rPr>
              <a:t>Community action programs </a:t>
            </a:r>
          </a:p>
          <a:p>
            <a:pPr marL="120650" indent="-120650">
              <a:buFont typeface="Arial" panose="020B0604020202020204" pitchFamily="34" charset="0"/>
              <a:buChar char="•"/>
            </a:pPr>
            <a:r>
              <a:rPr lang="en-US" sz="950" dirty="0">
                <a:solidFill>
                  <a:schemeClr val="tx1"/>
                </a:solidFill>
                <a:latin typeface="+mn-lt"/>
              </a:rPr>
              <a:t>Community development corporations </a:t>
            </a:r>
          </a:p>
          <a:p>
            <a:pPr marL="120650" indent="-120650">
              <a:buFont typeface="Arial" panose="020B0604020202020204" pitchFamily="34" charset="0"/>
              <a:buChar char="•"/>
            </a:pPr>
            <a:r>
              <a:rPr lang="en-US" sz="950" dirty="0">
                <a:solidFill>
                  <a:schemeClr val="tx1"/>
                </a:solidFill>
                <a:latin typeface="+mn-lt"/>
              </a:rPr>
              <a:t>Aging services access points </a:t>
            </a:r>
          </a:p>
          <a:p>
            <a:pPr marL="120650" indent="-120650">
              <a:buFont typeface="Arial" panose="020B0604020202020204" pitchFamily="34" charset="0"/>
              <a:buChar char="•"/>
            </a:pPr>
            <a:r>
              <a:rPr lang="en-US" sz="950" dirty="0">
                <a:solidFill>
                  <a:schemeClr val="tx1"/>
                </a:solidFill>
                <a:latin typeface="+mn-lt"/>
                <a:hlinkClick r:id="rId5"/>
              </a:rPr>
              <a:t>Health Care For All</a:t>
            </a:r>
            <a:endParaRPr lang="en-US" sz="950" dirty="0">
              <a:solidFill>
                <a:schemeClr val="tx1"/>
              </a:solidFill>
              <a:latin typeface="+mn-lt"/>
            </a:endParaRPr>
          </a:p>
          <a:p>
            <a:pPr marL="120650" indent="-120650">
              <a:buFont typeface="Arial" panose="020B0604020202020204" pitchFamily="34" charset="0"/>
              <a:buChar char="•"/>
            </a:pPr>
            <a:r>
              <a:rPr lang="en-US" sz="950" dirty="0">
                <a:solidFill>
                  <a:schemeClr val="tx1"/>
                </a:solidFill>
                <a:latin typeface="+mn-lt"/>
              </a:rPr>
              <a:t>Other community organizations designated as Enrollment Assisters</a:t>
            </a:r>
          </a:p>
        </p:txBody>
      </p:sp>
      <p:cxnSp>
        <p:nvCxnSpPr>
          <p:cNvPr id="11" name="Straight Arrow Connector 10"/>
          <p:cNvCxnSpPr>
            <a:cxnSpLocks/>
          </p:cNvCxnSpPr>
          <p:nvPr/>
        </p:nvCxnSpPr>
        <p:spPr>
          <a:xfrm>
            <a:off x="2423159" y="3041264"/>
            <a:ext cx="461495" cy="519259"/>
          </a:xfrm>
          <a:prstGeom prst="straightConnector1">
            <a:avLst/>
          </a:prstGeom>
          <a:ln>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a:stCxn id="26628" idx="2"/>
          </p:cNvCxnSpPr>
          <p:nvPr/>
        </p:nvCxnSpPr>
        <p:spPr>
          <a:xfrm flipH="1">
            <a:off x="3415107" y="2779160"/>
            <a:ext cx="107669" cy="853180"/>
          </a:xfrm>
          <a:prstGeom prst="straightConnector1">
            <a:avLst/>
          </a:prstGeom>
          <a:ln>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nvCxnSpPr>
        <p:spPr>
          <a:xfrm flipH="1">
            <a:off x="4258780" y="2985693"/>
            <a:ext cx="363614" cy="574830"/>
          </a:xfrm>
          <a:prstGeom prst="straightConnector1">
            <a:avLst/>
          </a:prstGeom>
          <a:ln>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p:cNvCxnSpPr>
          <p:nvPr/>
        </p:nvCxnSpPr>
        <p:spPr>
          <a:xfrm flipH="1" flipV="1">
            <a:off x="4678092" y="3980925"/>
            <a:ext cx="2026898" cy="176816"/>
          </a:xfrm>
          <a:prstGeom prst="straightConnector1">
            <a:avLst/>
          </a:prstGeom>
          <a:ln>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93154" y="4794782"/>
            <a:ext cx="7557692" cy="1126715"/>
          </a:xfrm>
          <a:prstGeom prst="rect">
            <a:avLst/>
          </a:prstGeom>
          <a:gradFill flip="none" rotWithShape="1">
            <a:gsLst>
              <a:gs pos="0">
                <a:srgbClr val="005F85">
                  <a:alpha val="20000"/>
                </a:srgbClr>
              </a:gs>
              <a:gs pos="97000">
                <a:srgbClr val="005F85">
                  <a:lumMod val="0"/>
                  <a:lumOff val="100000"/>
                  <a:alpha val="0"/>
                </a:srgbClr>
              </a:gs>
            </a:gsLst>
            <a:lin ang="5400000" scaled="1"/>
            <a:tileRect/>
          </a:gradFill>
          <a:ln w="12700">
            <a:gradFill>
              <a:gsLst>
                <a:gs pos="0">
                  <a:srgbClr val="005F85">
                    <a:alpha val="50000"/>
                  </a:srgbClr>
                </a:gs>
                <a:gs pos="100000">
                  <a:srgbClr val="005F85">
                    <a:alpha val="30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t" anchorCtr="0"/>
          <a:lstStyle>
            <a:defPPr>
              <a:defRPr lang="en-US"/>
            </a:defPPr>
            <a:lvl1pPr marL="0" indent="0">
              <a:spcBef>
                <a:spcPts val="300"/>
              </a:spcBef>
              <a:buClr>
                <a:srgbClr val="005F85"/>
              </a:buClr>
              <a:buFont typeface="Arial" panose="020B0604020202020204" pitchFamily="34" charset="0"/>
              <a:buNone/>
              <a:defRPr sz="1100">
                <a:latin typeface="+mj-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r>
              <a:rPr lang="en-US" sz="950" dirty="0">
                <a:solidFill>
                  <a:schemeClr val="tx1"/>
                </a:solidFill>
              </a:rPr>
              <a:t>Appeals and Grievances</a:t>
            </a:r>
          </a:p>
          <a:p>
            <a:r>
              <a:rPr lang="en-US" sz="950" dirty="0">
                <a:solidFill>
                  <a:schemeClr val="tx1"/>
                </a:solidFill>
                <a:latin typeface="+mn-lt"/>
              </a:rPr>
              <a:t>Typically, if an applicant disagrees with MassHealth’s denial of coverage, the applicant can </a:t>
            </a:r>
            <a:r>
              <a:rPr lang="en-US" sz="950" dirty="0">
                <a:solidFill>
                  <a:srgbClr val="3333CC"/>
                </a:solidFill>
                <a:latin typeface="+mn-lt"/>
                <a:hlinkClick r:id="rId6">
                  <a:extLst>
                    <a:ext uri="{A12FA001-AC4F-418D-AE19-62706E023703}">
                      <ahyp:hlinkClr xmlns:ahyp="http://schemas.microsoft.com/office/drawing/2018/hyperlinkcolor" val="tx"/>
                    </a:ext>
                  </a:extLst>
                </a:hlinkClick>
              </a:rPr>
              <a:t>appeal the decision</a:t>
            </a:r>
            <a:r>
              <a:rPr lang="en-US" sz="950" dirty="0">
                <a:solidFill>
                  <a:schemeClr val="tx1"/>
                </a:solidFill>
                <a:latin typeface="+mn-lt"/>
              </a:rPr>
              <a:t> within 30 days using the Fair Hearing Request Form. Applicants and members can also file grievances at any point for any type of problem, including issues with the quality of care, waiting times, or customer service. In response to the COVID-19 pandemic, MassHealth has temporarily expanded the window for eligibility appeals. Through the end of the public health emergency, MassHealth members will have 120 days to request appeals for eligibility-related concerns. See slide 28 for more information on COVID-19–related changes to eligibility and services.</a:t>
            </a:r>
          </a:p>
        </p:txBody>
      </p:sp>
      <p:cxnSp>
        <p:nvCxnSpPr>
          <p:cNvPr id="16" name="Straight Arrow Connector 15"/>
          <p:cNvCxnSpPr>
            <a:cxnSpLocks/>
          </p:cNvCxnSpPr>
          <p:nvPr/>
        </p:nvCxnSpPr>
        <p:spPr>
          <a:xfrm flipV="1">
            <a:off x="2423159" y="4289092"/>
            <a:ext cx="249314" cy="505691"/>
          </a:xfrm>
          <a:prstGeom prst="straightConnector1">
            <a:avLst/>
          </a:prstGeom>
          <a:ln>
            <a:solidFill>
              <a:schemeClr val="accent5"/>
            </a:solidFill>
            <a:tailEnd type="arrow"/>
          </a:ln>
        </p:spPr>
        <p:style>
          <a:lnRef idx="1">
            <a:schemeClr val="accent1"/>
          </a:lnRef>
          <a:fillRef idx="0">
            <a:schemeClr val="accent1"/>
          </a:fillRef>
          <a:effectRef idx="0">
            <a:schemeClr val="accent1"/>
          </a:effectRef>
          <a:fontRef idx="minor">
            <a:schemeClr val="tx1"/>
          </a:fontRef>
        </p:style>
      </p:cxnSp>
      <p:pic>
        <p:nvPicPr>
          <p:cNvPr id="17" name="Picture 2" descr="Image result for MASShealth logo">
            <a:extLst>
              <a:ext uri="{FF2B5EF4-FFF2-40B4-BE49-F238E27FC236}">
                <a16:creationId xmlns:a16="http://schemas.microsoft.com/office/drawing/2014/main" id="{188D8C54-C653-4FDC-B16F-BE9DB0ED7E6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07843" y="3560523"/>
            <a:ext cx="2257349" cy="112671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BD0DF98E-E236-49DE-AEC5-83C974E322C7}"/>
              </a:ext>
            </a:extLst>
          </p:cNvPr>
          <p:cNvSpPr/>
          <p:nvPr/>
        </p:nvSpPr>
        <p:spPr>
          <a:xfrm>
            <a:off x="457200" y="6046191"/>
            <a:ext cx="8220517" cy="338554"/>
          </a:xfrm>
          <a:prstGeom prst="rect">
            <a:avLst/>
          </a:prstGeom>
        </p:spPr>
        <p:txBody>
          <a:bodyPr wrap="square" lIns="0" rIns="0" anchor="b" anchorCtr="0">
            <a:spAutoFit/>
          </a:bodyPr>
          <a:lstStyle/>
          <a:p>
            <a:pPr lvl="0">
              <a:spcBef>
                <a:spcPts val="200"/>
              </a:spcBef>
            </a:pPr>
            <a:r>
              <a:rPr lang="en-US" sz="800" cap="small" dirty="0">
                <a:solidFill>
                  <a:srgbClr val="1C1C1C"/>
                </a:solidFill>
                <a:latin typeface="+mn-lt"/>
              </a:rPr>
              <a:t>source</a:t>
            </a:r>
            <a:r>
              <a:rPr lang="en-US" sz="800" dirty="0">
                <a:solidFill>
                  <a:srgbClr val="1C1C1C"/>
                </a:solidFill>
                <a:latin typeface="+mn-lt"/>
              </a:rPr>
              <a:t>: Section 1135 Waiver Flexibilities — Massachusetts Coronavirus Disease 2019 (March 26, 2020), accessed at </a:t>
            </a:r>
            <a:br>
              <a:rPr lang="en-US" sz="800" dirty="0">
                <a:solidFill>
                  <a:srgbClr val="1C1C1C"/>
                </a:solidFill>
                <a:latin typeface="+mn-lt"/>
              </a:rPr>
            </a:br>
            <a:r>
              <a:rPr lang="en-US" sz="800" dirty="0">
                <a:solidFill>
                  <a:srgbClr val="3333CC"/>
                </a:solidFill>
                <a:latin typeface="Source Sans Pro Light"/>
                <a:hlinkClick r:id="rId8">
                  <a:extLst>
                    <a:ext uri="{A12FA001-AC4F-418D-AE19-62706E023703}">
                      <ahyp:hlinkClr xmlns:ahyp="http://schemas.microsoft.com/office/drawing/2018/hyperlinkcolor" val="tx"/>
                    </a:ext>
                  </a:extLst>
                </a:hlinkClick>
              </a:rPr>
              <a:t>https://www.medicaid.gov/state-resource-center/disaster-response-toolkit/federal-disaster-resources/entry/54066</a:t>
            </a:r>
            <a:r>
              <a:rPr lang="en-US" sz="800" dirty="0">
                <a:solidFill>
                  <a:srgbClr val="1C1C1C"/>
                </a:solidFill>
                <a:latin typeface="+mn-lt"/>
              </a:rPr>
              <a:t>.</a:t>
            </a:r>
          </a:p>
        </p:txBody>
      </p:sp>
    </p:spTree>
    <p:extLst>
      <p:ext uri="{BB962C8B-B14F-4D97-AF65-F5344CB8AC3E}">
        <p14:creationId xmlns:p14="http://schemas.microsoft.com/office/powerpoint/2010/main" val="3996909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lang="en-US" dirty="0"/>
              <a:t>MASSHEALTH ENROLLMENT HAS decreased over THE PAST FOUR YEARS</a:t>
            </a:r>
          </a:p>
        </p:txBody>
      </p:sp>
      <p:sp>
        <p:nvSpPr>
          <p:cNvPr id="3" name="Slide Number Placeholder 2"/>
          <p:cNvSpPr>
            <a:spLocks noGrp="1"/>
          </p:cNvSpPr>
          <p:nvPr>
            <p:ph type="sldNum" sz="quarter" idx="10"/>
          </p:nvPr>
        </p:nvSpPr>
        <p:spPr/>
        <p:txBody>
          <a:bodyPr/>
          <a:lstStyle/>
          <a:p>
            <a:fld id="{09E3CC8C-D28F-4F0C-ADF4-E73B2433B836}" type="slidenum">
              <a:rPr lang="en-US"/>
              <a:pPr/>
              <a:t>10</a:t>
            </a:fld>
            <a:endParaRPr lang="en-US" dirty="0"/>
          </a:p>
        </p:txBody>
      </p:sp>
      <p:sp>
        <p:nvSpPr>
          <p:cNvPr id="11" name="Rectangle 8"/>
          <p:cNvSpPr>
            <a:spLocks noChangeArrowheads="1"/>
          </p:cNvSpPr>
          <p:nvPr/>
        </p:nvSpPr>
        <p:spPr bwMode="auto">
          <a:xfrm>
            <a:off x="455613" y="1789113"/>
            <a:ext cx="4478337" cy="246062"/>
          </a:xfrm>
          <a:prstGeom prst="rect">
            <a:avLst/>
          </a:prstGeom>
          <a:noFill/>
          <a:ln w="9525">
            <a:noFill/>
            <a:miter lim="800000"/>
            <a:headEnd/>
            <a:tailEnd/>
          </a:ln>
        </p:spPr>
        <p:txBody>
          <a:bodyPr wrap="none" lIns="0" rIns="0"/>
          <a:lstStyle/>
          <a:p>
            <a:pPr>
              <a:defRPr sz="1800" b="1" i="0" u="none" strike="noStrike" kern="1200" baseline="0">
                <a:solidFill>
                  <a:prstClr val="black"/>
                </a:solidFill>
                <a:latin typeface="+mn-lt"/>
                <a:ea typeface="+mn-ea"/>
                <a:cs typeface="+mn-cs"/>
              </a:defRPr>
            </a:pPr>
            <a:endParaRPr lang="en-US" sz="1000" b="1" dirty="0">
              <a:solidFill>
                <a:prstClr val="black"/>
              </a:solidFill>
              <a:latin typeface="Source Sans Pro Light" panose="020B0403030403020204" pitchFamily="34" charset="0"/>
              <a:cs typeface="Arial"/>
            </a:endParaRPr>
          </a:p>
        </p:txBody>
      </p:sp>
      <p:graphicFrame>
        <p:nvGraphicFramePr>
          <p:cNvPr id="2" name="Chart 1"/>
          <p:cNvGraphicFramePr/>
          <p:nvPr>
            <p:extLst>
              <p:ext uri="{D42A27DB-BD31-4B8C-83A1-F6EECF244321}">
                <p14:modId xmlns:p14="http://schemas.microsoft.com/office/powerpoint/2010/main" val="2285679369"/>
              </p:ext>
            </p:extLst>
          </p:nvPr>
        </p:nvGraphicFramePr>
        <p:xfrm>
          <a:off x="455613" y="1709261"/>
          <a:ext cx="5760720" cy="3749040"/>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a:extLst>
              <a:ext uri="{FF2B5EF4-FFF2-40B4-BE49-F238E27FC236}">
                <a16:creationId xmlns:a16="http://schemas.microsoft.com/office/drawing/2014/main" id="{77A043DC-9DB4-4997-BACF-D34F47B467F0}"/>
              </a:ext>
            </a:extLst>
          </p:cNvPr>
          <p:cNvSpPr/>
          <p:nvPr/>
        </p:nvSpPr>
        <p:spPr>
          <a:xfrm>
            <a:off x="455613" y="1463040"/>
            <a:ext cx="4572000" cy="246221"/>
          </a:xfrm>
          <a:prstGeom prst="rect">
            <a:avLst/>
          </a:prstGeom>
        </p:spPr>
        <p:txBody>
          <a:bodyPr lIns="0">
            <a:spAutoFit/>
          </a:bodyPr>
          <a:lstStyle/>
          <a:p>
            <a:r>
              <a:rPr lang="en-US" sz="1000" dirty="0">
                <a:latin typeface="+mj-lt"/>
              </a:rPr>
              <a:t>TRENDS IN MASSHEALTH ENROLLMENT, STATE FISCAL YEARS (SFY) 2007–2019</a:t>
            </a:r>
          </a:p>
        </p:txBody>
      </p:sp>
      <p:sp>
        <p:nvSpPr>
          <p:cNvPr id="13" name="Rectangle 12">
            <a:extLst>
              <a:ext uri="{FF2B5EF4-FFF2-40B4-BE49-F238E27FC236}">
                <a16:creationId xmlns:a16="http://schemas.microsoft.com/office/drawing/2014/main" id="{01162FAE-CB20-4AFF-816E-C7F61AA4101C}"/>
              </a:ext>
            </a:extLst>
          </p:cNvPr>
          <p:cNvSpPr/>
          <p:nvPr/>
        </p:nvSpPr>
        <p:spPr>
          <a:xfrm>
            <a:off x="457201" y="5404990"/>
            <a:ext cx="5978964" cy="979755"/>
          </a:xfrm>
          <a:prstGeom prst="rect">
            <a:avLst/>
          </a:prstGeom>
        </p:spPr>
        <p:txBody>
          <a:bodyPr wrap="square" lIns="0" rIns="0" anchor="b" anchorCtr="0">
            <a:spAutoFit/>
          </a:bodyPr>
          <a:lstStyle/>
          <a:p>
            <a:pPr marL="58738" lvl="0" indent="-58738">
              <a:spcBef>
                <a:spcPts val="200"/>
              </a:spcBef>
            </a:pPr>
            <a:r>
              <a:rPr lang="en-US" sz="800" dirty="0">
                <a:solidFill>
                  <a:srgbClr val="1C1C1C"/>
                </a:solidFill>
                <a:latin typeface="+mn-lt"/>
              </a:rPr>
              <a:t>*	MassHealth enrollment grew at this time both because of the ACA's eligibility expansion and also because of a technological issue with the state’s eligibility system, which resulted in some people being enrolled in a temporary Medicaid program.</a:t>
            </a:r>
          </a:p>
          <a:p>
            <a:pPr lvl="0">
              <a:spcBef>
                <a:spcPts val="200"/>
              </a:spcBef>
            </a:pPr>
            <a:r>
              <a:rPr lang="en-US" sz="800" cap="small" dirty="0">
                <a:solidFill>
                  <a:srgbClr val="1C1C1C"/>
                </a:solidFill>
                <a:latin typeface="+mn-lt"/>
              </a:rPr>
              <a:t>sources</a:t>
            </a:r>
            <a:r>
              <a:rPr lang="en-US" sz="800" dirty="0">
                <a:solidFill>
                  <a:srgbClr val="1C1C1C"/>
                </a:solidFill>
                <a:latin typeface="+mn-lt"/>
              </a:rPr>
              <a:t>: MassHealth Budget Office. Uninsured rate information from the Massachusetts Center for Health Information and Analysis (2020). Findings from the 2019 Massachusetts Health Insurance Survey. Accessed at  </a:t>
            </a:r>
            <a:r>
              <a:rPr lang="en-US" sz="800" dirty="0">
                <a:solidFill>
                  <a:srgbClr val="3333CC"/>
                </a:solidFill>
                <a:latin typeface="+mn-lt"/>
                <a:hlinkClick r:id="rId4">
                  <a:extLst>
                    <a:ext uri="{A12FA001-AC4F-418D-AE19-62706E023703}">
                      <ahyp:hlinkClr xmlns:ahyp="http://schemas.microsoft.com/office/drawing/2018/hyperlinkcolor" val="tx"/>
                    </a:ext>
                  </a:extLst>
                </a:hlinkClick>
              </a:rPr>
              <a:t>http://www.chiamass.gov/massachusetts-health-insurance-survey/</a:t>
            </a:r>
            <a:r>
              <a:rPr lang="en-US" sz="800" dirty="0">
                <a:solidFill>
                  <a:srgbClr val="3333CC"/>
                </a:solidFill>
                <a:latin typeface="+mn-lt"/>
              </a:rPr>
              <a:t>  </a:t>
            </a:r>
            <a:r>
              <a:rPr lang="en-US" sz="800" dirty="0">
                <a:latin typeface="+mn-lt"/>
              </a:rPr>
              <a:t>“Newly Unemployed Seek Health Insurance Amidst Pandemic”, WBUR, </a:t>
            </a:r>
            <a:r>
              <a:rPr lang="en-US" sz="800" dirty="0">
                <a:solidFill>
                  <a:srgbClr val="3333CC"/>
                </a:solidFill>
                <a:latin typeface="+mn-lt"/>
                <a:hlinkClick r:id="rId5">
                  <a:extLst>
                    <a:ext uri="{A12FA001-AC4F-418D-AE19-62706E023703}">
                      <ahyp:hlinkClr xmlns:ahyp="http://schemas.microsoft.com/office/drawing/2018/hyperlinkcolor" val="tx"/>
                    </a:ext>
                  </a:extLst>
                </a:hlinkClick>
              </a:rPr>
              <a:t>https://www.wgbh.org/news/local-news/2020/04/15/newly-unemployed-seek-health-insurance-amidst-pandemic</a:t>
            </a:r>
            <a:r>
              <a:rPr lang="en-US" sz="800" dirty="0">
                <a:solidFill>
                  <a:srgbClr val="3333CC"/>
                </a:solidFill>
                <a:latin typeface="+mn-lt"/>
              </a:rPr>
              <a:t>. </a:t>
            </a:r>
            <a:r>
              <a:rPr lang="en-US" sz="800" dirty="0">
                <a:latin typeface="+mn-lt"/>
              </a:rPr>
              <a:t>BCBSMA Foundation, “MassHealth and ConnectorCare Enrollment Tracker,” </a:t>
            </a:r>
            <a:r>
              <a:rPr lang="en-US" sz="800" dirty="0">
                <a:solidFill>
                  <a:srgbClr val="3333CC"/>
                </a:solidFill>
                <a:latin typeface="+mn-lt"/>
                <a:hlinkClick r:id="rId6"/>
              </a:rPr>
              <a:t>https://bluecrossmafoundation.org/publication/masshealth-and-connectorcare-enrollment-tracker</a:t>
            </a:r>
            <a:r>
              <a:rPr lang="en-US" sz="800" dirty="0">
                <a:solidFill>
                  <a:srgbClr val="3333CC"/>
                </a:solidFill>
                <a:latin typeface="+mn-lt"/>
              </a:rPr>
              <a:t>. </a:t>
            </a:r>
          </a:p>
        </p:txBody>
      </p:sp>
      <p:sp>
        <p:nvSpPr>
          <p:cNvPr id="9" name="Text Box 11">
            <a:extLst>
              <a:ext uri="{FF2B5EF4-FFF2-40B4-BE49-F238E27FC236}">
                <a16:creationId xmlns:a16="http://schemas.microsoft.com/office/drawing/2014/main" id="{AE9980A0-F5DC-461F-84A7-D711EC6E809D}"/>
              </a:ext>
            </a:extLst>
          </p:cNvPr>
          <p:cNvSpPr txBox="1">
            <a:spLocks noChangeArrowheads="1"/>
          </p:cNvSpPr>
          <p:nvPr/>
        </p:nvSpPr>
        <p:spPr bwMode="auto">
          <a:xfrm>
            <a:off x="6509442" y="1463040"/>
            <a:ext cx="2159252" cy="4846320"/>
          </a:xfrm>
          <a:prstGeom prst="rect">
            <a:avLst/>
          </a:prstGeom>
          <a:noFill/>
          <a:ln w="3175">
            <a:solidFill>
              <a:schemeClr val="accent1">
                <a:lumMod val="60000"/>
                <a:lumOff val="40000"/>
              </a:schemeClr>
            </a:solidFill>
            <a:miter lim="800000"/>
            <a:headEnd/>
            <a:tailEnd/>
          </a:ln>
        </p:spPr>
        <p:txBody>
          <a:bodyPr tIns="91440"/>
          <a:lstStyle>
            <a:defPPr>
              <a:defRPr lang="en-US"/>
            </a:defPPr>
            <a:lvl1pPr>
              <a:lnSpc>
                <a:spcPct val="105000"/>
              </a:lnSpc>
              <a:spcBef>
                <a:spcPts val="600"/>
              </a:spcBef>
              <a:buClr>
                <a:schemeClr val="tx2"/>
              </a:buClr>
              <a:defRPr sz="1050"/>
            </a:lvl1pPr>
          </a:lstStyle>
          <a:p>
            <a:r>
              <a:rPr lang="en-US" sz="1100" dirty="0">
                <a:latin typeface="+mn-lt"/>
              </a:rPr>
              <a:t>MassHealth enrollment decreased 6%  from 2015 to 2019, changing from almost 1.9 million members to just above 1.8 million members. </a:t>
            </a:r>
          </a:p>
          <a:p>
            <a:r>
              <a:rPr lang="en-US" sz="1100" dirty="0">
                <a:latin typeface="+mn-lt"/>
              </a:rPr>
              <a:t>With employment losses as a result of the global COVID-19 pandemic, more Massachusetts residents are expected to lose their employer-sponsored insurance. This may result in an increase in MassHealth enrollment. </a:t>
            </a:r>
          </a:p>
          <a:p>
            <a:r>
              <a:rPr lang="en-US" sz="1100" dirty="0">
                <a:latin typeface="+mn-lt"/>
              </a:rPr>
              <a:t>Before 2015, MassHealth enrollment grew steadily over the past decade, with large increases in 2014 and 2015 coinciding with ACA implementation.*</a:t>
            </a:r>
          </a:p>
          <a:p>
            <a:r>
              <a:rPr lang="en-US" sz="1100" dirty="0">
                <a:latin typeface="+mn-lt"/>
              </a:rPr>
              <a:t>The high level of MassHealth participation contributes to Massachusetts’ lowest-in-nation uninsured rate, which was 2.9% in 2019. </a:t>
            </a:r>
          </a:p>
        </p:txBody>
      </p:sp>
    </p:spTree>
    <p:extLst>
      <p:ext uri="{BB962C8B-B14F-4D97-AF65-F5344CB8AC3E}">
        <p14:creationId xmlns:p14="http://schemas.microsoft.com/office/powerpoint/2010/main" val="1944171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en-US" dirty="0"/>
              <a:t>CHILDREN, SENIORS, AND PEOPLE WITH DISABILITIES MAKE UP </a:t>
            </a:r>
            <a:br>
              <a:rPr lang="en-US" dirty="0"/>
            </a:br>
            <a:r>
              <a:rPr lang="en-US" dirty="0"/>
              <a:t>OVER  60% OF THE MASSHEALTH POPULATION</a:t>
            </a:r>
          </a:p>
        </p:txBody>
      </p:sp>
      <p:sp>
        <p:nvSpPr>
          <p:cNvPr id="3" name="Slide Number Placeholder 2"/>
          <p:cNvSpPr>
            <a:spLocks noGrp="1"/>
          </p:cNvSpPr>
          <p:nvPr>
            <p:ph type="sldNum" sz="quarter" idx="10"/>
          </p:nvPr>
        </p:nvSpPr>
        <p:spPr/>
        <p:txBody>
          <a:bodyPr/>
          <a:lstStyle/>
          <a:p>
            <a:fld id="{8BA7C236-6D5E-490B-80DD-CBD2BF0A1A2D}" type="slidenum">
              <a:rPr lang="en-US" smtClean="0"/>
              <a:pPr/>
              <a:t>11</a:t>
            </a:fld>
            <a:endParaRPr lang="en-US" dirty="0"/>
          </a:p>
        </p:txBody>
      </p:sp>
      <p:sp>
        <p:nvSpPr>
          <p:cNvPr id="15" name="Text Box 11">
            <a:extLst>
              <a:ext uri="{FF2B5EF4-FFF2-40B4-BE49-F238E27FC236}">
                <a16:creationId xmlns:a16="http://schemas.microsoft.com/office/drawing/2014/main" id="{E76136F8-0447-4A2B-8FB3-7278472EC9CE}"/>
              </a:ext>
            </a:extLst>
          </p:cNvPr>
          <p:cNvSpPr txBox="1">
            <a:spLocks noChangeArrowheads="1"/>
          </p:cNvSpPr>
          <p:nvPr/>
        </p:nvSpPr>
        <p:spPr bwMode="auto">
          <a:xfrm>
            <a:off x="6409831" y="1463040"/>
            <a:ext cx="2258863" cy="4846320"/>
          </a:xfrm>
          <a:prstGeom prst="rect">
            <a:avLst/>
          </a:prstGeom>
          <a:noFill/>
          <a:ln w="3175">
            <a:solidFill>
              <a:schemeClr val="accent1">
                <a:lumMod val="60000"/>
                <a:lumOff val="40000"/>
              </a:schemeClr>
            </a:solidFill>
            <a:miter lim="800000"/>
            <a:headEnd/>
            <a:tailEnd/>
          </a:ln>
        </p:spPr>
        <p:txBody>
          <a:bodyPr tIns="91440"/>
          <a:lstStyle>
            <a:defPPr>
              <a:defRPr lang="en-US"/>
            </a:defPPr>
            <a:lvl1pPr>
              <a:lnSpc>
                <a:spcPct val="105000"/>
              </a:lnSpc>
              <a:spcBef>
                <a:spcPts val="600"/>
              </a:spcBef>
              <a:buClr>
                <a:schemeClr val="tx2"/>
              </a:buClr>
              <a:defRPr sz="1050"/>
            </a:lvl1pPr>
          </a:lstStyle>
          <a:p>
            <a:r>
              <a:rPr lang="en-US" sz="1100" dirty="0">
                <a:latin typeface="+mn-lt"/>
              </a:rPr>
              <a:t>MassHealth members range from the very young to the very old. Children comprise 38% of MassHealth members. Adults with disabilities (under age 65) and children with disabilities represent 17% of membership. One out of 10 MassHealth members is age 65 or over. Most of these seniors also have Medicare coverage, and most live in non-facility settings in their communities.</a:t>
            </a:r>
          </a:p>
          <a:p>
            <a:r>
              <a:rPr lang="en-US" sz="1100" dirty="0">
                <a:latin typeface="+mn-lt"/>
              </a:rPr>
              <a:t>Some MassHealth members (of all ages) have coverage through Medicare, an employer-sponsored plan, or student health insurance (this additional coverage is not shown in the chart). In those cases, MassHealth acts as secondary coverage.</a:t>
            </a:r>
            <a:r>
              <a:rPr lang="en-US" sz="1100" baseline="30000" dirty="0">
                <a:latin typeface="+mn-lt"/>
              </a:rPr>
              <a:t>2</a:t>
            </a:r>
            <a:r>
              <a:rPr lang="en-US" sz="1100" dirty="0">
                <a:latin typeface="+mn-lt"/>
              </a:rPr>
              <a:t> In some circumstances, MassHealth also pays members’ premiums and cost sharing for their employer-sponsored insurance, student health insurance,</a:t>
            </a:r>
            <a:r>
              <a:rPr lang="en-US" sz="1100" baseline="30000" dirty="0">
                <a:latin typeface="+mn-lt"/>
              </a:rPr>
              <a:t>3</a:t>
            </a:r>
            <a:r>
              <a:rPr lang="en-US" sz="1100" dirty="0">
                <a:latin typeface="+mn-lt"/>
              </a:rPr>
              <a:t> or Medicare coverage.</a:t>
            </a:r>
          </a:p>
        </p:txBody>
      </p:sp>
      <p:graphicFrame>
        <p:nvGraphicFramePr>
          <p:cNvPr id="16" name="Chart 15">
            <a:extLst>
              <a:ext uri="{FF2B5EF4-FFF2-40B4-BE49-F238E27FC236}">
                <a16:creationId xmlns:a16="http://schemas.microsoft.com/office/drawing/2014/main" id="{2C6C584D-7B7C-4084-84A0-826FB7A73F73}"/>
              </a:ext>
            </a:extLst>
          </p:cNvPr>
          <p:cNvGraphicFramePr/>
          <p:nvPr>
            <p:extLst>
              <p:ext uri="{D42A27DB-BD31-4B8C-83A1-F6EECF244321}">
                <p14:modId xmlns:p14="http://schemas.microsoft.com/office/powerpoint/2010/main" val="3339350486"/>
              </p:ext>
            </p:extLst>
          </p:nvPr>
        </p:nvGraphicFramePr>
        <p:xfrm>
          <a:off x="1065043" y="1907504"/>
          <a:ext cx="4545258" cy="3361156"/>
        </p:xfrm>
        <a:graphic>
          <a:graphicData uri="http://schemas.openxmlformats.org/drawingml/2006/chart">
            <c:chart xmlns:c="http://schemas.openxmlformats.org/drawingml/2006/chart" xmlns:r="http://schemas.openxmlformats.org/officeDocument/2006/relationships" r:id="rId3"/>
          </a:graphicData>
        </a:graphic>
      </p:graphicFrame>
      <p:grpSp>
        <p:nvGrpSpPr>
          <p:cNvPr id="17" name="Group 16">
            <a:extLst>
              <a:ext uri="{FF2B5EF4-FFF2-40B4-BE49-F238E27FC236}">
                <a16:creationId xmlns:a16="http://schemas.microsoft.com/office/drawing/2014/main" id="{24D84313-43A3-415F-BB61-E47F7C1B849C}"/>
              </a:ext>
            </a:extLst>
          </p:cNvPr>
          <p:cNvGrpSpPr/>
          <p:nvPr/>
        </p:nvGrpSpPr>
        <p:grpSpPr>
          <a:xfrm>
            <a:off x="3644209" y="1950596"/>
            <a:ext cx="1310615" cy="350866"/>
            <a:chOff x="3900959" y="2299146"/>
            <a:chExt cx="1310615" cy="350866"/>
          </a:xfrm>
        </p:grpSpPr>
        <p:sp>
          <p:nvSpPr>
            <p:cNvPr id="18" name="Rectangle 17">
              <a:extLst>
                <a:ext uri="{FF2B5EF4-FFF2-40B4-BE49-F238E27FC236}">
                  <a16:creationId xmlns:a16="http://schemas.microsoft.com/office/drawing/2014/main" id="{FD8AF82B-86C1-49A1-9412-5C168460A5FD}"/>
                </a:ext>
              </a:extLst>
            </p:cNvPr>
            <p:cNvSpPr/>
            <p:nvPr/>
          </p:nvSpPr>
          <p:spPr>
            <a:xfrm>
              <a:off x="3900959" y="2299146"/>
              <a:ext cx="1310615" cy="175433"/>
            </a:xfrm>
            <a:prstGeom prst="rect">
              <a:avLst/>
            </a:pr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ctr" anchorCtr="0">
              <a:spAutoFit/>
            </a:bodyPr>
            <a:lstStyle/>
            <a:p>
              <a:pPr>
                <a:defRPr/>
              </a:pPr>
              <a:r>
                <a:rPr lang="en-US" sz="900" dirty="0">
                  <a:solidFill>
                    <a:schemeClr val="bg1"/>
                  </a:solidFill>
                  <a:latin typeface="+mj-lt"/>
                </a:rPr>
                <a:t>SENIORS IN COMMUNITY</a:t>
              </a:r>
              <a:endParaRPr lang="en-US" sz="900" i="1" dirty="0">
                <a:solidFill>
                  <a:schemeClr val="bg1"/>
                </a:solidFill>
                <a:latin typeface="+mj-lt"/>
              </a:endParaRPr>
            </a:p>
          </p:txBody>
        </p:sp>
        <p:sp>
          <p:nvSpPr>
            <p:cNvPr id="19" name="TextBox 18">
              <a:extLst>
                <a:ext uri="{FF2B5EF4-FFF2-40B4-BE49-F238E27FC236}">
                  <a16:creationId xmlns:a16="http://schemas.microsoft.com/office/drawing/2014/main" id="{923069C3-E756-42E9-869A-0A5619AB0D57}"/>
                </a:ext>
              </a:extLst>
            </p:cNvPr>
            <p:cNvSpPr txBox="1"/>
            <p:nvPr/>
          </p:nvSpPr>
          <p:spPr>
            <a:xfrm>
              <a:off x="3900959" y="2474579"/>
              <a:ext cx="480260" cy="175433"/>
            </a:xfrm>
            <a:prstGeom prst="rect">
              <a:avLst/>
            </a:prstGeom>
            <a:noFill/>
          </p:spPr>
          <p:txBody>
            <a:bodyPr wrap="none" lIns="45720" tIns="18288" rIns="45720" bIns="18288" rtlCol="0">
              <a:spAutoFit/>
            </a:bodyPr>
            <a:lstStyle/>
            <a:p>
              <a:r>
                <a:rPr lang="en-US" sz="900" dirty="0">
                  <a:latin typeface="+mj-lt"/>
                </a:rPr>
                <a:t>156,086</a:t>
              </a:r>
            </a:p>
          </p:txBody>
        </p:sp>
      </p:grpSp>
      <p:grpSp>
        <p:nvGrpSpPr>
          <p:cNvPr id="20" name="Group 19">
            <a:extLst>
              <a:ext uri="{FF2B5EF4-FFF2-40B4-BE49-F238E27FC236}">
                <a16:creationId xmlns:a16="http://schemas.microsoft.com/office/drawing/2014/main" id="{D8E800B4-6C13-4D6D-8076-D31034678DDD}"/>
              </a:ext>
            </a:extLst>
          </p:cNvPr>
          <p:cNvGrpSpPr/>
          <p:nvPr/>
        </p:nvGrpSpPr>
        <p:grpSpPr>
          <a:xfrm>
            <a:off x="4067150" y="2311621"/>
            <a:ext cx="2021664" cy="356408"/>
            <a:chOff x="4456623" y="2788870"/>
            <a:chExt cx="2021664" cy="356408"/>
          </a:xfrm>
        </p:grpSpPr>
        <p:sp>
          <p:nvSpPr>
            <p:cNvPr id="21" name="Rectangle 20">
              <a:extLst>
                <a:ext uri="{FF2B5EF4-FFF2-40B4-BE49-F238E27FC236}">
                  <a16:creationId xmlns:a16="http://schemas.microsoft.com/office/drawing/2014/main" id="{CD2751DE-823A-45DF-8C34-65F9CD2969E3}"/>
                </a:ext>
              </a:extLst>
            </p:cNvPr>
            <p:cNvSpPr/>
            <p:nvPr/>
          </p:nvSpPr>
          <p:spPr>
            <a:xfrm>
              <a:off x="4771730" y="2800140"/>
              <a:ext cx="1706557" cy="175433"/>
            </a:xfrm>
            <a:prstGeom prst="rect">
              <a:avLst/>
            </a:prstGeom>
            <a:solidFill>
              <a:schemeClr val="accent5">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ctr" anchorCtr="0">
              <a:spAutoFit/>
            </a:bodyPr>
            <a:lstStyle/>
            <a:p>
              <a:pPr>
                <a:defRPr/>
              </a:pPr>
              <a:r>
                <a:rPr lang="en-US" sz="900" dirty="0">
                  <a:solidFill>
                    <a:schemeClr val="bg1"/>
                  </a:solidFill>
                  <a:latin typeface="+mj-lt"/>
                </a:rPr>
                <a:t>SENIORS IN NURSING FACILITIES</a:t>
              </a:r>
              <a:endParaRPr lang="en-US" sz="900" i="1" dirty="0">
                <a:solidFill>
                  <a:schemeClr val="bg1"/>
                </a:solidFill>
                <a:latin typeface="+mj-lt"/>
              </a:endParaRPr>
            </a:p>
          </p:txBody>
        </p:sp>
        <p:sp>
          <p:nvSpPr>
            <p:cNvPr id="22" name="TextBox 21">
              <a:extLst>
                <a:ext uri="{FF2B5EF4-FFF2-40B4-BE49-F238E27FC236}">
                  <a16:creationId xmlns:a16="http://schemas.microsoft.com/office/drawing/2014/main" id="{12BC4D26-F0BE-4C4F-80C1-F8765E1F8A58}"/>
                </a:ext>
              </a:extLst>
            </p:cNvPr>
            <p:cNvSpPr txBox="1"/>
            <p:nvPr/>
          </p:nvSpPr>
          <p:spPr>
            <a:xfrm>
              <a:off x="4771730" y="2969845"/>
              <a:ext cx="420949" cy="175433"/>
            </a:xfrm>
            <a:prstGeom prst="rect">
              <a:avLst/>
            </a:prstGeom>
            <a:noFill/>
          </p:spPr>
          <p:txBody>
            <a:bodyPr wrap="none" lIns="45720" tIns="18288" rIns="45720" bIns="18288" rtlCol="0">
              <a:spAutoFit/>
            </a:bodyPr>
            <a:lstStyle/>
            <a:p>
              <a:r>
                <a:rPr lang="en-US" sz="900" dirty="0">
                  <a:latin typeface="+mj-lt"/>
                </a:rPr>
                <a:t>24,356</a:t>
              </a:r>
            </a:p>
          </p:txBody>
        </p:sp>
        <p:sp>
          <p:nvSpPr>
            <p:cNvPr id="24" name="TextBox 23">
              <a:extLst>
                <a:ext uri="{FF2B5EF4-FFF2-40B4-BE49-F238E27FC236}">
                  <a16:creationId xmlns:a16="http://schemas.microsoft.com/office/drawing/2014/main" id="{CAEEE8A8-C406-456F-9C48-6897CB18C61E}"/>
                </a:ext>
              </a:extLst>
            </p:cNvPr>
            <p:cNvSpPr txBox="1"/>
            <p:nvPr/>
          </p:nvSpPr>
          <p:spPr>
            <a:xfrm>
              <a:off x="4456623" y="2788870"/>
              <a:ext cx="300723" cy="221599"/>
            </a:xfrm>
            <a:prstGeom prst="rect">
              <a:avLst/>
            </a:prstGeom>
            <a:noFill/>
          </p:spPr>
          <p:txBody>
            <a:bodyPr wrap="none" lIns="45720" tIns="18288" rIns="45720" bIns="18288" rtlCol="0">
              <a:spAutoFit/>
            </a:bodyPr>
            <a:lstStyle/>
            <a:p>
              <a:r>
                <a:rPr lang="en-US" sz="1200" dirty="0">
                  <a:latin typeface="+mj-lt"/>
                </a:rPr>
                <a:t>1%</a:t>
              </a:r>
              <a:endParaRPr lang="en-US" sz="900" dirty="0">
                <a:latin typeface="+mj-lt"/>
              </a:endParaRPr>
            </a:p>
          </p:txBody>
        </p:sp>
      </p:grpSp>
      <p:grpSp>
        <p:nvGrpSpPr>
          <p:cNvPr id="25" name="Group 24">
            <a:extLst>
              <a:ext uri="{FF2B5EF4-FFF2-40B4-BE49-F238E27FC236}">
                <a16:creationId xmlns:a16="http://schemas.microsoft.com/office/drawing/2014/main" id="{B03CEAC4-FEAD-4AED-BDE2-08F95839FA16}"/>
              </a:ext>
            </a:extLst>
          </p:cNvPr>
          <p:cNvGrpSpPr/>
          <p:nvPr/>
        </p:nvGrpSpPr>
        <p:grpSpPr>
          <a:xfrm>
            <a:off x="1445651" y="4878706"/>
            <a:ext cx="1451680" cy="345100"/>
            <a:chOff x="302206" y="2406757"/>
            <a:chExt cx="1451680" cy="345100"/>
          </a:xfrm>
        </p:grpSpPr>
        <p:sp>
          <p:nvSpPr>
            <p:cNvPr id="27" name="Rectangle 26">
              <a:extLst>
                <a:ext uri="{FF2B5EF4-FFF2-40B4-BE49-F238E27FC236}">
                  <a16:creationId xmlns:a16="http://schemas.microsoft.com/office/drawing/2014/main" id="{9680A3FC-869D-40B3-8B3A-03ADB452A13C}"/>
                </a:ext>
              </a:extLst>
            </p:cNvPr>
            <p:cNvSpPr/>
            <p:nvPr/>
          </p:nvSpPr>
          <p:spPr>
            <a:xfrm>
              <a:off x="302206" y="2406757"/>
              <a:ext cx="1440459" cy="175433"/>
            </a:xfrm>
            <a:prstGeom prst="rect">
              <a:avLst/>
            </a:prstGeom>
            <a:solidFill>
              <a:schemeClr val="accent6">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ctr" anchorCtr="0">
              <a:spAutoFit/>
            </a:bodyPr>
            <a:lstStyle/>
            <a:p>
              <a:pPr algn="r">
                <a:defRPr/>
              </a:pPr>
              <a:r>
                <a:rPr lang="en-US" sz="900" dirty="0">
                  <a:solidFill>
                    <a:srgbClr val="1C1C1C"/>
                  </a:solidFill>
                  <a:latin typeface="+mj-lt"/>
                </a:rPr>
                <a:t>ADULTS WITH DISABILITIES</a:t>
              </a:r>
              <a:endParaRPr lang="en-US" sz="900" i="1" dirty="0">
                <a:solidFill>
                  <a:srgbClr val="1C1C1C"/>
                </a:solidFill>
                <a:latin typeface="+mj-lt"/>
              </a:endParaRPr>
            </a:p>
          </p:txBody>
        </p:sp>
        <p:sp>
          <p:nvSpPr>
            <p:cNvPr id="28" name="TextBox 27">
              <a:extLst>
                <a:ext uri="{FF2B5EF4-FFF2-40B4-BE49-F238E27FC236}">
                  <a16:creationId xmlns:a16="http://schemas.microsoft.com/office/drawing/2014/main" id="{9AA2AD7F-B4FC-410D-ADF8-C8D733C966C6}"/>
                </a:ext>
              </a:extLst>
            </p:cNvPr>
            <p:cNvSpPr txBox="1"/>
            <p:nvPr/>
          </p:nvSpPr>
          <p:spPr>
            <a:xfrm>
              <a:off x="1273626" y="2576424"/>
              <a:ext cx="480260" cy="175433"/>
            </a:xfrm>
            <a:prstGeom prst="rect">
              <a:avLst/>
            </a:prstGeom>
            <a:noFill/>
          </p:spPr>
          <p:txBody>
            <a:bodyPr wrap="none" lIns="45720" tIns="18288" rIns="45720" bIns="18288" rtlCol="0">
              <a:spAutoFit/>
            </a:bodyPr>
            <a:lstStyle/>
            <a:p>
              <a:r>
                <a:rPr lang="en-US" sz="900" dirty="0">
                  <a:latin typeface="+mj-lt"/>
                </a:rPr>
                <a:t>261,255</a:t>
              </a:r>
            </a:p>
          </p:txBody>
        </p:sp>
      </p:grpSp>
      <p:grpSp>
        <p:nvGrpSpPr>
          <p:cNvPr id="29" name="Group 28">
            <a:extLst>
              <a:ext uri="{FF2B5EF4-FFF2-40B4-BE49-F238E27FC236}">
                <a16:creationId xmlns:a16="http://schemas.microsoft.com/office/drawing/2014/main" id="{D1EAADB1-2263-4ACA-99F1-84B5FABF07D2}"/>
              </a:ext>
            </a:extLst>
          </p:cNvPr>
          <p:cNvGrpSpPr/>
          <p:nvPr/>
        </p:nvGrpSpPr>
        <p:grpSpPr>
          <a:xfrm>
            <a:off x="658548" y="3311810"/>
            <a:ext cx="1268937" cy="345138"/>
            <a:chOff x="4399759" y="4977170"/>
            <a:chExt cx="1268937" cy="345138"/>
          </a:xfrm>
        </p:grpSpPr>
        <p:sp>
          <p:nvSpPr>
            <p:cNvPr id="30" name="Rectangle 29">
              <a:extLst>
                <a:ext uri="{FF2B5EF4-FFF2-40B4-BE49-F238E27FC236}">
                  <a16:creationId xmlns:a16="http://schemas.microsoft.com/office/drawing/2014/main" id="{F10565FD-F475-4D93-B278-89A52B80B48C}"/>
                </a:ext>
              </a:extLst>
            </p:cNvPr>
            <p:cNvSpPr/>
            <p:nvPr/>
          </p:nvSpPr>
          <p:spPr>
            <a:xfrm>
              <a:off x="4399759" y="4977170"/>
              <a:ext cx="1268937" cy="175433"/>
            </a:xfrm>
            <a:prstGeom prst="rect">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ctr">
              <a:spAutoFit/>
            </a:bodyPr>
            <a:lstStyle/>
            <a:p>
              <a:pPr algn="r">
                <a:defRPr/>
              </a:pPr>
              <a:r>
                <a:rPr lang="en-US" sz="900" dirty="0">
                  <a:solidFill>
                    <a:schemeClr val="tx1"/>
                  </a:solidFill>
                  <a:latin typeface="+mj-lt"/>
                </a:rPr>
                <a:t>NON-DISABLED ADULTS</a:t>
              </a:r>
              <a:endParaRPr lang="en-US" sz="900" i="1" dirty="0">
                <a:solidFill>
                  <a:schemeClr val="tx1"/>
                </a:solidFill>
                <a:latin typeface="+mj-lt"/>
              </a:endParaRPr>
            </a:p>
          </p:txBody>
        </p:sp>
        <p:sp>
          <p:nvSpPr>
            <p:cNvPr id="31" name="TextBox 30">
              <a:extLst>
                <a:ext uri="{FF2B5EF4-FFF2-40B4-BE49-F238E27FC236}">
                  <a16:creationId xmlns:a16="http://schemas.microsoft.com/office/drawing/2014/main" id="{D3518BE1-AB05-4E0D-86D8-18F5DD780376}"/>
                </a:ext>
              </a:extLst>
            </p:cNvPr>
            <p:cNvSpPr txBox="1"/>
            <p:nvPr/>
          </p:nvSpPr>
          <p:spPr>
            <a:xfrm>
              <a:off x="5188435" y="5146875"/>
              <a:ext cx="480261" cy="175433"/>
            </a:xfrm>
            <a:prstGeom prst="rect">
              <a:avLst/>
            </a:prstGeom>
            <a:noFill/>
          </p:spPr>
          <p:txBody>
            <a:bodyPr wrap="none" lIns="45720" tIns="18288" rIns="45720" bIns="18288" rtlCol="0">
              <a:spAutoFit/>
            </a:bodyPr>
            <a:lstStyle/>
            <a:p>
              <a:pPr algn="r"/>
              <a:r>
                <a:rPr lang="en-US" sz="900" dirty="0">
                  <a:latin typeface="+mj-lt"/>
                </a:rPr>
                <a:t>671,575</a:t>
              </a:r>
            </a:p>
          </p:txBody>
        </p:sp>
      </p:grpSp>
      <p:grpSp>
        <p:nvGrpSpPr>
          <p:cNvPr id="32" name="Group 31">
            <a:extLst>
              <a:ext uri="{FF2B5EF4-FFF2-40B4-BE49-F238E27FC236}">
                <a16:creationId xmlns:a16="http://schemas.microsoft.com/office/drawing/2014/main" id="{00B30B12-E125-400A-9CD4-0D5921E708E1}"/>
              </a:ext>
            </a:extLst>
          </p:cNvPr>
          <p:cNvGrpSpPr/>
          <p:nvPr/>
        </p:nvGrpSpPr>
        <p:grpSpPr>
          <a:xfrm>
            <a:off x="3592670" y="4945835"/>
            <a:ext cx="1597553" cy="350866"/>
            <a:chOff x="391167" y="5372938"/>
            <a:chExt cx="1597553" cy="350866"/>
          </a:xfrm>
        </p:grpSpPr>
        <p:sp>
          <p:nvSpPr>
            <p:cNvPr id="33" name="Rectangle 32">
              <a:extLst>
                <a:ext uri="{FF2B5EF4-FFF2-40B4-BE49-F238E27FC236}">
                  <a16:creationId xmlns:a16="http://schemas.microsoft.com/office/drawing/2014/main" id="{0F3A1226-B00C-41AC-974F-9A56DEB0FD0A}"/>
                </a:ext>
              </a:extLst>
            </p:cNvPr>
            <p:cNvSpPr/>
            <p:nvPr/>
          </p:nvSpPr>
          <p:spPr>
            <a:xfrm>
              <a:off x="391167" y="5372938"/>
              <a:ext cx="1597553" cy="175433"/>
            </a:xfrm>
            <a:prstGeom prst="rect">
              <a:avLst/>
            </a:prstGeom>
            <a:solidFill>
              <a:schemeClr val="accent3">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ctr" anchorCtr="0">
              <a:spAutoFit/>
            </a:bodyPr>
            <a:lstStyle/>
            <a:p>
              <a:pPr>
                <a:defRPr/>
              </a:pPr>
              <a:r>
                <a:rPr lang="en-US" sz="900" dirty="0">
                  <a:solidFill>
                    <a:srgbClr val="1C1C1C"/>
                  </a:solidFill>
                  <a:latin typeface="+mj-lt"/>
                </a:rPr>
                <a:t>CHILDREN WITH DISABILITIES</a:t>
              </a:r>
              <a:r>
                <a:rPr lang="en-US" sz="900" baseline="30000" dirty="0">
                  <a:solidFill>
                    <a:srgbClr val="1C1C1C"/>
                  </a:solidFill>
                  <a:latin typeface="+mj-lt"/>
                </a:rPr>
                <a:t>1</a:t>
              </a:r>
            </a:p>
          </p:txBody>
        </p:sp>
        <p:sp>
          <p:nvSpPr>
            <p:cNvPr id="35" name="TextBox 34">
              <a:extLst>
                <a:ext uri="{FF2B5EF4-FFF2-40B4-BE49-F238E27FC236}">
                  <a16:creationId xmlns:a16="http://schemas.microsoft.com/office/drawing/2014/main" id="{B3F29F56-307C-40E5-90B8-93946500BBDE}"/>
                </a:ext>
              </a:extLst>
            </p:cNvPr>
            <p:cNvSpPr txBox="1"/>
            <p:nvPr/>
          </p:nvSpPr>
          <p:spPr>
            <a:xfrm>
              <a:off x="391167" y="5548371"/>
              <a:ext cx="420949" cy="175433"/>
            </a:xfrm>
            <a:prstGeom prst="rect">
              <a:avLst/>
            </a:prstGeom>
            <a:noFill/>
          </p:spPr>
          <p:txBody>
            <a:bodyPr wrap="none" lIns="45720" tIns="18288" rIns="45720" bIns="18288" rtlCol="0">
              <a:spAutoFit/>
            </a:bodyPr>
            <a:lstStyle/>
            <a:p>
              <a:r>
                <a:rPr lang="en-US" sz="900" dirty="0">
                  <a:latin typeface="+mj-lt"/>
                </a:rPr>
                <a:t>40,938</a:t>
              </a:r>
            </a:p>
          </p:txBody>
        </p:sp>
      </p:grpSp>
      <p:grpSp>
        <p:nvGrpSpPr>
          <p:cNvPr id="36" name="Group 35">
            <a:extLst>
              <a:ext uri="{FF2B5EF4-FFF2-40B4-BE49-F238E27FC236}">
                <a16:creationId xmlns:a16="http://schemas.microsoft.com/office/drawing/2014/main" id="{F2F008FF-2148-4256-A2A9-F5998419A3A7}"/>
              </a:ext>
            </a:extLst>
          </p:cNvPr>
          <p:cNvGrpSpPr/>
          <p:nvPr/>
        </p:nvGrpSpPr>
        <p:grpSpPr>
          <a:xfrm>
            <a:off x="4744349" y="3672269"/>
            <a:ext cx="1437253" cy="350866"/>
            <a:chOff x="455612" y="3519343"/>
            <a:chExt cx="1437253" cy="350866"/>
          </a:xfrm>
        </p:grpSpPr>
        <p:sp>
          <p:nvSpPr>
            <p:cNvPr id="38" name="Rectangle 37">
              <a:extLst>
                <a:ext uri="{FF2B5EF4-FFF2-40B4-BE49-F238E27FC236}">
                  <a16:creationId xmlns:a16="http://schemas.microsoft.com/office/drawing/2014/main" id="{57808724-8D5F-4D73-A772-5CD561336F77}"/>
                </a:ext>
              </a:extLst>
            </p:cNvPr>
            <p:cNvSpPr/>
            <p:nvPr/>
          </p:nvSpPr>
          <p:spPr>
            <a:xfrm>
              <a:off x="455612" y="3519343"/>
              <a:ext cx="1437253" cy="175433"/>
            </a:xfrm>
            <a:prstGeom prst="rect">
              <a:avLst/>
            </a:prstGeom>
            <a:solidFill>
              <a:schemeClr val="bg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ctr" anchorCtr="0">
              <a:spAutoFit/>
            </a:bodyPr>
            <a:lstStyle/>
            <a:p>
              <a:pPr>
                <a:defRPr/>
              </a:pPr>
              <a:r>
                <a:rPr lang="en-US" sz="900" dirty="0">
                  <a:solidFill>
                    <a:schemeClr val="bg1"/>
                  </a:solidFill>
                  <a:latin typeface="+mj-lt"/>
                </a:rPr>
                <a:t>NON-DISABLED CHILDREN</a:t>
              </a:r>
              <a:r>
                <a:rPr lang="en-US" sz="900" baseline="30000" dirty="0">
                  <a:solidFill>
                    <a:schemeClr val="bg1"/>
                  </a:solidFill>
                  <a:latin typeface="+mj-lt"/>
                </a:rPr>
                <a:t>1</a:t>
              </a:r>
              <a:endParaRPr lang="en-US" sz="900" i="1" baseline="30000" dirty="0">
                <a:solidFill>
                  <a:schemeClr val="bg1"/>
                </a:solidFill>
                <a:latin typeface="+mj-lt"/>
              </a:endParaRPr>
            </a:p>
          </p:txBody>
        </p:sp>
        <p:sp>
          <p:nvSpPr>
            <p:cNvPr id="39" name="TextBox 38">
              <a:extLst>
                <a:ext uri="{FF2B5EF4-FFF2-40B4-BE49-F238E27FC236}">
                  <a16:creationId xmlns:a16="http://schemas.microsoft.com/office/drawing/2014/main" id="{84DDF7A7-26F0-46E3-8E03-7337A57FDF7B}"/>
                </a:ext>
              </a:extLst>
            </p:cNvPr>
            <p:cNvSpPr txBox="1"/>
            <p:nvPr/>
          </p:nvSpPr>
          <p:spPr>
            <a:xfrm>
              <a:off x="455613" y="3694776"/>
              <a:ext cx="480260" cy="175433"/>
            </a:xfrm>
            <a:prstGeom prst="rect">
              <a:avLst/>
            </a:prstGeom>
            <a:noFill/>
          </p:spPr>
          <p:txBody>
            <a:bodyPr wrap="none" lIns="45720" tIns="18288" rIns="45720" bIns="18288" rtlCol="0">
              <a:spAutoFit/>
            </a:bodyPr>
            <a:lstStyle/>
            <a:p>
              <a:r>
                <a:rPr lang="en-US" sz="900" dirty="0">
                  <a:latin typeface="+mj-lt"/>
                </a:rPr>
                <a:t>646,786</a:t>
              </a:r>
            </a:p>
          </p:txBody>
        </p:sp>
      </p:grpSp>
      <p:sp>
        <p:nvSpPr>
          <p:cNvPr id="44" name="Rectangle 43">
            <a:extLst>
              <a:ext uri="{FF2B5EF4-FFF2-40B4-BE49-F238E27FC236}">
                <a16:creationId xmlns:a16="http://schemas.microsoft.com/office/drawing/2014/main" id="{6D86B98A-FA58-4F41-917F-5CF31388A2D8}"/>
              </a:ext>
            </a:extLst>
          </p:cNvPr>
          <p:cNvSpPr/>
          <p:nvPr/>
        </p:nvSpPr>
        <p:spPr>
          <a:xfrm>
            <a:off x="457200" y="5353694"/>
            <a:ext cx="5898133" cy="1031051"/>
          </a:xfrm>
          <a:prstGeom prst="rect">
            <a:avLst/>
          </a:prstGeom>
        </p:spPr>
        <p:txBody>
          <a:bodyPr wrap="square" lIns="0" rIns="0" anchor="b" anchorCtr="0">
            <a:spAutoFit/>
          </a:bodyPr>
          <a:lstStyle/>
          <a:p>
            <a:pPr marL="55563" indent="-55563">
              <a:spcBef>
                <a:spcPts val="200"/>
              </a:spcBef>
            </a:pPr>
            <a:r>
              <a:rPr lang="en-US" sz="800" baseline="30000" dirty="0">
                <a:solidFill>
                  <a:srgbClr val="1C1C1C"/>
                </a:solidFill>
                <a:latin typeface="+mn-lt"/>
              </a:rPr>
              <a:t>1	</a:t>
            </a:r>
            <a:r>
              <a:rPr lang="en-US" sz="800" dirty="0">
                <a:solidFill>
                  <a:srgbClr val="1C1C1C"/>
                </a:solidFill>
                <a:latin typeface="+mn-lt"/>
              </a:rPr>
              <a:t>Children defined as under age 21. </a:t>
            </a:r>
          </a:p>
          <a:p>
            <a:pPr marL="55563" indent="-55563">
              <a:spcBef>
                <a:spcPts val="200"/>
              </a:spcBef>
              <a:tabLst>
                <a:tab pos="55563" algn="l"/>
              </a:tabLst>
            </a:pPr>
            <a:r>
              <a:rPr lang="en-US" sz="800" baseline="30000" dirty="0">
                <a:solidFill>
                  <a:srgbClr val="1C1C1C"/>
                </a:solidFill>
                <a:latin typeface="+mn-lt"/>
              </a:rPr>
              <a:t>2</a:t>
            </a:r>
            <a:r>
              <a:rPr lang="en-US" sz="800" dirty="0">
                <a:solidFill>
                  <a:srgbClr val="1C1C1C"/>
                </a:solidFill>
                <a:latin typeface="+mn-lt"/>
              </a:rPr>
              <a:t>	In certain instances, MassHealth may be able to provide secondary coverage or supplemental coverage — in the form of additional or augmented covered services — in instances when a member has alternative insurance that may not provide coverage for certain needed </a:t>
            </a:r>
            <a:r>
              <a:rPr lang="en-US" sz="800" dirty="0">
                <a:latin typeface="+mn-lt"/>
              </a:rPr>
              <a:t>services.</a:t>
            </a:r>
          </a:p>
          <a:p>
            <a:pPr marL="55563" indent="-55563">
              <a:spcBef>
                <a:spcPts val="200"/>
              </a:spcBef>
              <a:tabLst>
                <a:tab pos="55563" algn="l"/>
              </a:tabLst>
            </a:pPr>
            <a:r>
              <a:rPr lang="en-US" sz="800" baseline="30000" dirty="0">
                <a:latin typeface="+mn-lt"/>
              </a:rPr>
              <a:t>3	</a:t>
            </a:r>
            <a:r>
              <a:rPr lang="en-US" sz="800" dirty="0">
                <a:latin typeface="+mn-lt"/>
              </a:rPr>
              <a:t>Beginning in the academic year 2020–2021, MassHealth will no longer offer the MassHealth Student Health Insurance Plan Premium Assistance Program (SHIP PA), the program that offers to pay members’ premiums and cost sharing for student health insurance.</a:t>
            </a:r>
          </a:p>
          <a:p>
            <a:pPr marL="58738" lvl="0" indent="-58738">
              <a:spcBef>
                <a:spcPts val="200"/>
              </a:spcBef>
            </a:pPr>
            <a:r>
              <a:rPr lang="en-US" sz="800" cap="small" dirty="0">
                <a:solidFill>
                  <a:srgbClr val="1C1C1C"/>
                </a:solidFill>
                <a:latin typeface="+mn-lt"/>
              </a:rPr>
              <a:t>source</a:t>
            </a:r>
            <a:r>
              <a:rPr lang="en-US" sz="800" dirty="0">
                <a:solidFill>
                  <a:srgbClr val="1C1C1C"/>
                </a:solidFill>
                <a:latin typeface="+mn-lt"/>
              </a:rPr>
              <a:t>: MassHealth Budget Office. </a:t>
            </a:r>
          </a:p>
        </p:txBody>
      </p:sp>
      <p:grpSp>
        <p:nvGrpSpPr>
          <p:cNvPr id="45" name="Group 44">
            <a:extLst>
              <a:ext uri="{FF2B5EF4-FFF2-40B4-BE49-F238E27FC236}">
                <a16:creationId xmlns:a16="http://schemas.microsoft.com/office/drawing/2014/main" id="{1169BA27-D3A9-43D9-B43E-7E76C9958D59}"/>
              </a:ext>
            </a:extLst>
          </p:cNvPr>
          <p:cNvGrpSpPr/>
          <p:nvPr/>
        </p:nvGrpSpPr>
        <p:grpSpPr>
          <a:xfrm>
            <a:off x="3116199" y="3288632"/>
            <a:ext cx="530063" cy="548640"/>
            <a:chOff x="2465832" y="1555886"/>
            <a:chExt cx="530063" cy="548640"/>
          </a:xfrm>
        </p:grpSpPr>
        <p:grpSp>
          <p:nvGrpSpPr>
            <p:cNvPr id="47" name="Content Placeholder 5" descr="User">
              <a:extLst>
                <a:ext uri="{FF2B5EF4-FFF2-40B4-BE49-F238E27FC236}">
                  <a16:creationId xmlns:a16="http://schemas.microsoft.com/office/drawing/2014/main" id="{E562A55D-55C9-4C66-8CA1-2C3AE35BE4BF}"/>
                </a:ext>
              </a:extLst>
            </p:cNvPr>
            <p:cNvGrpSpPr/>
            <p:nvPr/>
          </p:nvGrpSpPr>
          <p:grpSpPr>
            <a:xfrm>
              <a:off x="2465832" y="1555886"/>
              <a:ext cx="421972" cy="448345"/>
              <a:chOff x="3581400" y="2880487"/>
              <a:chExt cx="609600" cy="647700"/>
            </a:xfrm>
            <a:solidFill>
              <a:schemeClr val="accent5"/>
            </a:solidFill>
          </p:grpSpPr>
          <p:sp>
            <p:nvSpPr>
              <p:cNvPr id="52" name="Freeform: Shape 51">
                <a:extLst>
                  <a:ext uri="{FF2B5EF4-FFF2-40B4-BE49-F238E27FC236}">
                    <a16:creationId xmlns:a16="http://schemas.microsoft.com/office/drawing/2014/main" id="{C1C335FA-FAAD-41D3-B2CA-220B9E3B9510}"/>
                  </a:ext>
                </a:extLst>
              </p:cNvPr>
              <p:cNvSpPr/>
              <p:nvPr/>
            </p:nvSpPr>
            <p:spPr>
              <a:xfrm>
                <a:off x="3733800" y="2880487"/>
                <a:ext cx="304800" cy="304800"/>
              </a:xfrm>
              <a:custGeom>
                <a:avLst/>
                <a:gdLst>
                  <a:gd name="connsiteX0" fmla="*/ 304800 w 304800"/>
                  <a:gd name="connsiteY0" fmla="*/ 152400 h 304800"/>
                  <a:gd name="connsiteX1" fmla="*/ 152400 w 304800"/>
                  <a:gd name="connsiteY1" fmla="*/ 304800 h 304800"/>
                  <a:gd name="connsiteX2" fmla="*/ 0 w 304800"/>
                  <a:gd name="connsiteY2" fmla="*/ 152400 h 304800"/>
                  <a:gd name="connsiteX3" fmla="*/ 152400 w 304800"/>
                  <a:gd name="connsiteY3" fmla="*/ 0 h 304800"/>
                  <a:gd name="connsiteX4" fmla="*/ 304800 w 304800"/>
                  <a:gd name="connsiteY4" fmla="*/ 15240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152400"/>
                    </a:moveTo>
                    <a:cubicBezTo>
                      <a:pt x="304800" y="236568"/>
                      <a:pt x="236568" y="304800"/>
                      <a:pt x="152400" y="304800"/>
                    </a:cubicBezTo>
                    <a:cubicBezTo>
                      <a:pt x="68232" y="304800"/>
                      <a:pt x="0" y="236568"/>
                      <a:pt x="0" y="152400"/>
                    </a:cubicBezTo>
                    <a:cubicBezTo>
                      <a:pt x="0" y="68232"/>
                      <a:pt x="68232" y="0"/>
                      <a:pt x="152400" y="0"/>
                    </a:cubicBezTo>
                    <a:cubicBezTo>
                      <a:pt x="236568" y="0"/>
                      <a:pt x="304800" y="68232"/>
                      <a:pt x="304800" y="152400"/>
                    </a:cubicBezTo>
                    <a:close/>
                  </a:path>
                </a:pathLst>
              </a:custGeom>
              <a:solidFill>
                <a:schemeClr val="accent4"/>
              </a:solidFill>
              <a:ln w="9525" cap="flat">
                <a:noFill/>
                <a:prstDash val="solid"/>
                <a:miter/>
              </a:ln>
            </p:spPr>
            <p:txBody>
              <a:bodyPr rtlCol="0" anchor="ctr"/>
              <a:lstStyle/>
              <a:p>
                <a:endParaRPr lang="en-US" dirty="0">
                  <a:latin typeface="Source Sans Pro Light" panose="020B0403030403020204" pitchFamily="34" charset="0"/>
                </a:endParaRPr>
              </a:p>
            </p:txBody>
          </p:sp>
          <p:sp>
            <p:nvSpPr>
              <p:cNvPr id="53" name="Freeform: Shape 52">
                <a:extLst>
                  <a:ext uri="{FF2B5EF4-FFF2-40B4-BE49-F238E27FC236}">
                    <a16:creationId xmlns:a16="http://schemas.microsoft.com/office/drawing/2014/main" id="{23909C69-5499-4C9E-979C-083901ACEF6E}"/>
                  </a:ext>
                </a:extLst>
              </p:cNvPr>
              <p:cNvSpPr/>
              <p:nvPr/>
            </p:nvSpPr>
            <p:spPr>
              <a:xfrm>
                <a:off x="3581400" y="3223387"/>
                <a:ext cx="609600" cy="304800"/>
              </a:xfrm>
              <a:custGeom>
                <a:avLst/>
                <a:gdLst>
                  <a:gd name="connsiteX0" fmla="*/ 609600 w 609600"/>
                  <a:gd name="connsiteY0" fmla="*/ 304800 h 304800"/>
                  <a:gd name="connsiteX1" fmla="*/ 609600 w 609600"/>
                  <a:gd name="connsiteY1" fmla="*/ 152400 h 304800"/>
                  <a:gd name="connsiteX2" fmla="*/ 579120 w 609600"/>
                  <a:gd name="connsiteY2" fmla="*/ 91440 h 304800"/>
                  <a:gd name="connsiteX3" fmla="*/ 430530 w 609600"/>
                  <a:gd name="connsiteY3" fmla="*/ 19050 h 304800"/>
                  <a:gd name="connsiteX4" fmla="*/ 304800 w 609600"/>
                  <a:gd name="connsiteY4" fmla="*/ 0 h 304800"/>
                  <a:gd name="connsiteX5" fmla="*/ 179070 w 609600"/>
                  <a:gd name="connsiteY5" fmla="*/ 19050 h 304800"/>
                  <a:gd name="connsiteX6" fmla="*/ 30480 w 609600"/>
                  <a:gd name="connsiteY6" fmla="*/ 91440 h 304800"/>
                  <a:gd name="connsiteX7" fmla="*/ 0 w 609600"/>
                  <a:gd name="connsiteY7" fmla="*/ 152400 h 304800"/>
                  <a:gd name="connsiteX8" fmla="*/ 0 w 609600"/>
                  <a:gd name="connsiteY8" fmla="*/ 304800 h 304800"/>
                  <a:gd name="connsiteX9" fmla="*/ 609600 w 609600"/>
                  <a:gd name="connsiteY9"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 h="304800">
                    <a:moveTo>
                      <a:pt x="609600" y="304800"/>
                    </a:moveTo>
                    <a:lnTo>
                      <a:pt x="609600" y="152400"/>
                    </a:lnTo>
                    <a:cubicBezTo>
                      <a:pt x="609600" y="129540"/>
                      <a:pt x="598170" y="106680"/>
                      <a:pt x="579120" y="91440"/>
                    </a:cubicBezTo>
                    <a:cubicBezTo>
                      <a:pt x="537210" y="57150"/>
                      <a:pt x="483870" y="34290"/>
                      <a:pt x="430530" y="19050"/>
                    </a:cubicBezTo>
                    <a:cubicBezTo>
                      <a:pt x="392430" y="7620"/>
                      <a:pt x="350520" y="0"/>
                      <a:pt x="304800" y="0"/>
                    </a:cubicBezTo>
                    <a:cubicBezTo>
                      <a:pt x="262890" y="0"/>
                      <a:pt x="220980" y="7620"/>
                      <a:pt x="179070" y="19050"/>
                    </a:cubicBezTo>
                    <a:cubicBezTo>
                      <a:pt x="125730" y="34290"/>
                      <a:pt x="72390" y="60960"/>
                      <a:pt x="30480" y="91440"/>
                    </a:cubicBezTo>
                    <a:cubicBezTo>
                      <a:pt x="11430" y="106680"/>
                      <a:pt x="0" y="129540"/>
                      <a:pt x="0" y="152400"/>
                    </a:cubicBezTo>
                    <a:lnTo>
                      <a:pt x="0" y="304800"/>
                    </a:lnTo>
                    <a:lnTo>
                      <a:pt x="609600" y="304800"/>
                    </a:lnTo>
                    <a:close/>
                  </a:path>
                </a:pathLst>
              </a:custGeom>
              <a:solidFill>
                <a:schemeClr val="accent4"/>
              </a:solidFill>
              <a:ln w="9525" cap="flat">
                <a:noFill/>
                <a:prstDash val="solid"/>
                <a:miter/>
              </a:ln>
            </p:spPr>
            <p:txBody>
              <a:bodyPr rtlCol="0" anchor="ctr"/>
              <a:lstStyle/>
              <a:p>
                <a:endParaRPr lang="en-US" dirty="0">
                  <a:latin typeface="Source Sans Pro Light" panose="020B0403030403020204" pitchFamily="34" charset="0"/>
                </a:endParaRPr>
              </a:p>
            </p:txBody>
          </p:sp>
        </p:grpSp>
        <p:sp>
          <p:nvSpPr>
            <p:cNvPr id="48" name="Oval 47">
              <a:extLst>
                <a:ext uri="{FF2B5EF4-FFF2-40B4-BE49-F238E27FC236}">
                  <a16:creationId xmlns:a16="http://schemas.microsoft.com/office/drawing/2014/main" id="{F023A029-9931-4B41-940E-7916010B638F}"/>
                </a:ext>
              </a:extLst>
            </p:cNvPr>
            <p:cNvSpPr/>
            <p:nvPr/>
          </p:nvSpPr>
          <p:spPr>
            <a:xfrm>
              <a:off x="2748179" y="1856810"/>
              <a:ext cx="242248" cy="2422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F5606912-D416-4010-8BB7-EC7EB10BCB66}"/>
                </a:ext>
              </a:extLst>
            </p:cNvPr>
            <p:cNvSpPr/>
            <p:nvPr/>
          </p:nvSpPr>
          <p:spPr>
            <a:xfrm>
              <a:off x="2742712" y="1851343"/>
              <a:ext cx="253183" cy="253183"/>
            </a:xfrm>
            <a:custGeom>
              <a:avLst/>
              <a:gdLst>
                <a:gd name="connsiteX0" fmla="*/ 735329 w 752475"/>
                <a:gd name="connsiteY0" fmla="*/ 640540 h 752475"/>
                <a:gd name="connsiteX1" fmla="*/ 616266 w 752475"/>
                <a:gd name="connsiteY1" fmla="*/ 521477 h 752475"/>
                <a:gd name="connsiteX2" fmla="*/ 556925 w 752475"/>
                <a:gd name="connsiteY2" fmla="*/ 503094 h 752475"/>
                <a:gd name="connsiteX3" fmla="*/ 514349 w 752475"/>
                <a:gd name="connsiteY3" fmla="*/ 460993 h 752475"/>
                <a:gd name="connsiteX4" fmla="*/ 573404 w 752475"/>
                <a:gd name="connsiteY4" fmla="*/ 287638 h 752475"/>
                <a:gd name="connsiteX5" fmla="*/ 287638 w 752475"/>
                <a:gd name="connsiteY5" fmla="*/ 2 h 752475"/>
                <a:gd name="connsiteX6" fmla="*/ 2 w 752475"/>
                <a:gd name="connsiteY6" fmla="*/ 285767 h 752475"/>
                <a:gd name="connsiteX7" fmla="*/ 285767 w 752475"/>
                <a:gd name="connsiteY7" fmla="*/ 573404 h 752475"/>
                <a:gd name="connsiteX8" fmla="*/ 461009 w 752475"/>
                <a:gd name="connsiteY8" fmla="*/ 514333 h 752475"/>
                <a:gd name="connsiteX9" fmla="*/ 503109 w 752475"/>
                <a:gd name="connsiteY9" fmla="*/ 556434 h 752475"/>
                <a:gd name="connsiteX10" fmla="*/ 521492 w 752475"/>
                <a:gd name="connsiteY10" fmla="*/ 616251 h 752475"/>
                <a:gd name="connsiteX11" fmla="*/ 640555 w 752475"/>
                <a:gd name="connsiteY11" fmla="*/ 735313 h 752475"/>
                <a:gd name="connsiteX12" fmla="*/ 734852 w 752475"/>
                <a:gd name="connsiteY12" fmla="*/ 735313 h 752475"/>
                <a:gd name="connsiteX13" fmla="*/ 734852 w 752475"/>
                <a:gd name="connsiteY13" fmla="*/ 641016 h 752475"/>
                <a:gd name="connsiteX14" fmla="*/ 287654 w 752475"/>
                <a:gd name="connsiteY14" fmla="*/ 525763 h 752475"/>
                <a:gd name="connsiteX15" fmla="*/ 49529 w 752475"/>
                <a:gd name="connsiteY15" fmla="*/ 287638 h 752475"/>
                <a:gd name="connsiteX16" fmla="*/ 287654 w 752475"/>
                <a:gd name="connsiteY16" fmla="*/ 49513 h 752475"/>
                <a:gd name="connsiteX17" fmla="*/ 525779 w 752475"/>
                <a:gd name="connsiteY17" fmla="*/ 287638 h 752475"/>
                <a:gd name="connsiteX18" fmla="*/ 287654 w 752475"/>
                <a:gd name="connsiteY18" fmla="*/ 525763 h 752475"/>
                <a:gd name="connsiteX0" fmla="*/ 735329 w 735329"/>
                <a:gd name="connsiteY0" fmla="*/ 640540 h 735462"/>
                <a:gd name="connsiteX1" fmla="*/ 616266 w 735329"/>
                <a:gd name="connsiteY1" fmla="*/ 521477 h 735462"/>
                <a:gd name="connsiteX2" fmla="*/ 556925 w 735329"/>
                <a:gd name="connsiteY2" fmla="*/ 503094 h 735462"/>
                <a:gd name="connsiteX3" fmla="*/ 514349 w 735329"/>
                <a:gd name="connsiteY3" fmla="*/ 460993 h 735462"/>
                <a:gd name="connsiteX4" fmla="*/ 573404 w 735329"/>
                <a:gd name="connsiteY4" fmla="*/ 287638 h 735462"/>
                <a:gd name="connsiteX5" fmla="*/ 287638 w 735329"/>
                <a:gd name="connsiteY5" fmla="*/ 2 h 735462"/>
                <a:gd name="connsiteX6" fmla="*/ 2 w 735329"/>
                <a:gd name="connsiteY6" fmla="*/ 285767 h 735462"/>
                <a:gd name="connsiteX7" fmla="*/ 285767 w 735329"/>
                <a:gd name="connsiteY7" fmla="*/ 573404 h 735462"/>
                <a:gd name="connsiteX8" fmla="*/ 461009 w 735329"/>
                <a:gd name="connsiteY8" fmla="*/ 514333 h 735462"/>
                <a:gd name="connsiteX9" fmla="*/ 503109 w 735329"/>
                <a:gd name="connsiteY9" fmla="*/ 556434 h 735462"/>
                <a:gd name="connsiteX10" fmla="*/ 521492 w 735329"/>
                <a:gd name="connsiteY10" fmla="*/ 616251 h 735462"/>
                <a:gd name="connsiteX11" fmla="*/ 640555 w 735329"/>
                <a:gd name="connsiteY11" fmla="*/ 735313 h 735462"/>
                <a:gd name="connsiteX12" fmla="*/ 734852 w 735329"/>
                <a:gd name="connsiteY12" fmla="*/ 641016 h 735462"/>
                <a:gd name="connsiteX13" fmla="*/ 735329 w 735329"/>
                <a:gd name="connsiteY13" fmla="*/ 640540 h 735462"/>
                <a:gd name="connsiteX14" fmla="*/ 287654 w 735329"/>
                <a:gd name="connsiteY14" fmla="*/ 525763 h 735462"/>
                <a:gd name="connsiteX15" fmla="*/ 49529 w 735329"/>
                <a:gd name="connsiteY15" fmla="*/ 287638 h 735462"/>
                <a:gd name="connsiteX16" fmla="*/ 287654 w 735329"/>
                <a:gd name="connsiteY16" fmla="*/ 49513 h 735462"/>
                <a:gd name="connsiteX17" fmla="*/ 525779 w 735329"/>
                <a:gd name="connsiteY17" fmla="*/ 287638 h 735462"/>
                <a:gd name="connsiteX18" fmla="*/ 287654 w 735329"/>
                <a:gd name="connsiteY18" fmla="*/ 525763 h 735462"/>
                <a:gd name="connsiteX0" fmla="*/ 734852 w 734852"/>
                <a:gd name="connsiteY0" fmla="*/ 641016 h 735462"/>
                <a:gd name="connsiteX1" fmla="*/ 616266 w 734852"/>
                <a:gd name="connsiteY1" fmla="*/ 521477 h 735462"/>
                <a:gd name="connsiteX2" fmla="*/ 556925 w 734852"/>
                <a:gd name="connsiteY2" fmla="*/ 503094 h 735462"/>
                <a:gd name="connsiteX3" fmla="*/ 514349 w 734852"/>
                <a:gd name="connsiteY3" fmla="*/ 460993 h 735462"/>
                <a:gd name="connsiteX4" fmla="*/ 573404 w 734852"/>
                <a:gd name="connsiteY4" fmla="*/ 287638 h 735462"/>
                <a:gd name="connsiteX5" fmla="*/ 287638 w 734852"/>
                <a:gd name="connsiteY5" fmla="*/ 2 h 735462"/>
                <a:gd name="connsiteX6" fmla="*/ 2 w 734852"/>
                <a:gd name="connsiteY6" fmla="*/ 285767 h 735462"/>
                <a:gd name="connsiteX7" fmla="*/ 285767 w 734852"/>
                <a:gd name="connsiteY7" fmla="*/ 573404 h 735462"/>
                <a:gd name="connsiteX8" fmla="*/ 461009 w 734852"/>
                <a:gd name="connsiteY8" fmla="*/ 514333 h 735462"/>
                <a:gd name="connsiteX9" fmla="*/ 503109 w 734852"/>
                <a:gd name="connsiteY9" fmla="*/ 556434 h 735462"/>
                <a:gd name="connsiteX10" fmla="*/ 521492 w 734852"/>
                <a:gd name="connsiteY10" fmla="*/ 616251 h 735462"/>
                <a:gd name="connsiteX11" fmla="*/ 640555 w 734852"/>
                <a:gd name="connsiteY11" fmla="*/ 735313 h 735462"/>
                <a:gd name="connsiteX12" fmla="*/ 734852 w 734852"/>
                <a:gd name="connsiteY12" fmla="*/ 641016 h 735462"/>
                <a:gd name="connsiteX13" fmla="*/ 287654 w 734852"/>
                <a:gd name="connsiteY13" fmla="*/ 525763 h 735462"/>
                <a:gd name="connsiteX14" fmla="*/ 49529 w 734852"/>
                <a:gd name="connsiteY14" fmla="*/ 287638 h 735462"/>
                <a:gd name="connsiteX15" fmla="*/ 287654 w 734852"/>
                <a:gd name="connsiteY15" fmla="*/ 49513 h 735462"/>
                <a:gd name="connsiteX16" fmla="*/ 525779 w 734852"/>
                <a:gd name="connsiteY16" fmla="*/ 287638 h 735462"/>
                <a:gd name="connsiteX17" fmla="*/ 287654 w 734852"/>
                <a:gd name="connsiteY17" fmla="*/ 525763 h 735462"/>
                <a:gd name="connsiteX0" fmla="*/ 640555 w 645466"/>
                <a:gd name="connsiteY0" fmla="*/ 735313 h 735313"/>
                <a:gd name="connsiteX1" fmla="*/ 616266 w 645466"/>
                <a:gd name="connsiteY1" fmla="*/ 521477 h 735313"/>
                <a:gd name="connsiteX2" fmla="*/ 556925 w 645466"/>
                <a:gd name="connsiteY2" fmla="*/ 503094 h 735313"/>
                <a:gd name="connsiteX3" fmla="*/ 514349 w 645466"/>
                <a:gd name="connsiteY3" fmla="*/ 460993 h 735313"/>
                <a:gd name="connsiteX4" fmla="*/ 573404 w 645466"/>
                <a:gd name="connsiteY4" fmla="*/ 287638 h 735313"/>
                <a:gd name="connsiteX5" fmla="*/ 287638 w 645466"/>
                <a:gd name="connsiteY5" fmla="*/ 2 h 735313"/>
                <a:gd name="connsiteX6" fmla="*/ 2 w 645466"/>
                <a:gd name="connsiteY6" fmla="*/ 285767 h 735313"/>
                <a:gd name="connsiteX7" fmla="*/ 285767 w 645466"/>
                <a:gd name="connsiteY7" fmla="*/ 573404 h 735313"/>
                <a:gd name="connsiteX8" fmla="*/ 461009 w 645466"/>
                <a:gd name="connsiteY8" fmla="*/ 514333 h 735313"/>
                <a:gd name="connsiteX9" fmla="*/ 503109 w 645466"/>
                <a:gd name="connsiteY9" fmla="*/ 556434 h 735313"/>
                <a:gd name="connsiteX10" fmla="*/ 521492 w 645466"/>
                <a:gd name="connsiteY10" fmla="*/ 616251 h 735313"/>
                <a:gd name="connsiteX11" fmla="*/ 640555 w 645466"/>
                <a:gd name="connsiteY11" fmla="*/ 735313 h 735313"/>
                <a:gd name="connsiteX12" fmla="*/ 287654 w 645466"/>
                <a:gd name="connsiteY12" fmla="*/ 525763 h 735313"/>
                <a:gd name="connsiteX13" fmla="*/ 49529 w 645466"/>
                <a:gd name="connsiteY13" fmla="*/ 287638 h 735313"/>
                <a:gd name="connsiteX14" fmla="*/ 287654 w 645466"/>
                <a:gd name="connsiteY14" fmla="*/ 49513 h 735313"/>
                <a:gd name="connsiteX15" fmla="*/ 525779 w 645466"/>
                <a:gd name="connsiteY15" fmla="*/ 287638 h 735313"/>
                <a:gd name="connsiteX16" fmla="*/ 287654 w 645466"/>
                <a:gd name="connsiteY16" fmla="*/ 525763 h 735313"/>
                <a:gd name="connsiteX0" fmla="*/ 521492 w 616266"/>
                <a:gd name="connsiteY0" fmla="*/ 616251 h 616251"/>
                <a:gd name="connsiteX1" fmla="*/ 616266 w 616266"/>
                <a:gd name="connsiteY1" fmla="*/ 521477 h 616251"/>
                <a:gd name="connsiteX2" fmla="*/ 556925 w 616266"/>
                <a:gd name="connsiteY2" fmla="*/ 503094 h 616251"/>
                <a:gd name="connsiteX3" fmla="*/ 514349 w 616266"/>
                <a:gd name="connsiteY3" fmla="*/ 460993 h 616251"/>
                <a:gd name="connsiteX4" fmla="*/ 573404 w 616266"/>
                <a:gd name="connsiteY4" fmla="*/ 287638 h 616251"/>
                <a:gd name="connsiteX5" fmla="*/ 287638 w 616266"/>
                <a:gd name="connsiteY5" fmla="*/ 2 h 616251"/>
                <a:gd name="connsiteX6" fmla="*/ 2 w 616266"/>
                <a:gd name="connsiteY6" fmla="*/ 285767 h 616251"/>
                <a:gd name="connsiteX7" fmla="*/ 285767 w 616266"/>
                <a:gd name="connsiteY7" fmla="*/ 573404 h 616251"/>
                <a:gd name="connsiteX8" fmla="*/ 461009 w 616266"/>
                <a:gd name="connsiteY8" fmla="*/ 514333 h 616251"/>
                <a:gd name="connsiteX9" fmla="*/ 503109 w 616266"/>
                <a:gd name="connsiteY9" fmla="*/ 556434 h 616251"/>
                <a:gd name="connsiteX10" fmla="*/ 521492 w 616266"/>
                <a:gd name="connsiteY10" fmla="*/ 616251 h 616251"/>
                <a:gd name="connsiteX11" fmla="*/ 287654 w 616266"/>
                <a:gd name="connsiteY11" fmla="*/ 525763 h 616251"/>
                <a:gd name="connsiteX12" fmla="*/ 49529 w 616266"/>
                <a:gd name="connsiteY12" fmla="*/ 287638 h 616251"/>
                <a:gd name="connsiteX13" fmla="*/ 287654 w 616266"/>
                <a:gd name="connsiteY13" fmla="*/ 49513 h 616251"/>
                <a:gd name="connsiteX14" fmla="*/ 525779 w 616266"/>
                <a:gd name="connsiteY14" fmla="*/ 287638 h 616251"/>
                <a:gd name="connsiteX15" fmla="*/ 287654 w 616266"/>
                <a:gd name="connsiteY15" fmla="*/ 525763 h 616251"/>
                <a:gd name="connsiteX0" fmla="*/ 503109 w 616266"/>
                <a:gd name="connsiteY0" fmla="*/ 556434 h 573405"/>
                <a:gd name="connsiteX1" fmla="*/ 616266 w 616266"/>
                <a:gd name="connsiteY1" fmla="*/ 521477 h 573405"/>
                <a:gd name="connsiteX2" fmla="*/ 556925 w 616266"/>
                <a:gd name="connsiteY2" fmla="*/ 503094 h 573405"/>
                <a:gd name="connsiteX3" fmla="*/ 514349 w 616266"/>
                <a:gd name="connsiteY3" fmla="*/ 460993 h 573405"/>
                <a:gd name="connsiteX4" fmla="*/ 573404 w 616266"/>
                <a:gd name="connsiteY4" fmla="*/ 287638 h 573405"/>
                <a:gd name="connsiteX5" fmla="*/ 287638 w 616266"/>
                <a:gd name="connsiteY5" fmla="*/ 2 h 573405"/>
                <a:gd name="connsiteX6" fmla="*/ 2 w 616266"/>
                <a:gd name="connsiteY6" fmla="*/ 285767 h 573405"/>
                <a:gd name="connsiteX7" fmla="*/ 285767 w 616266"/>
                <a:gd name="connsiteY7" fmla="*/ 573404 h 573405"/>
                <a:gd name="connsiteX8" fmla="*/ 461009 w 616266"/>
                <a:gd name="connsiteY8" fmla="*/ 514333 h 573405"/>
                <a:gd name="connsiteX9" fmla="*/ 503109 w 616266"/>
                <a:gd name="connsiteY9" fmla="*/ 556434 h 573405"/>
                <a:gd name="connsiteX10" fmla="*/ 287654 w 616266"/>
                <a:gd name="connsiteY10" fmla="*/ 525763 h 573405"/>
                <a:gd name="connsiteX11" fmla="*/ 49529 w 616266"/>
                <a:gd name="connsiteY11" fmla="*/ 287638 h 573405"/>
                <a:gd name="connsiteX12" fmla="*/ 287654 w 616266"/>
                <a:gd name="connsiteY12" fmla="*/ 49513 h 573405"/>
                <a:gd name="connsiteX13" fmla="*/ 525779 w 616266"/>
                <a:gd name="connsiteY13" fmla="*/ 287638 h 573405"/>
                <a:gd name="connsiteX14" fmla="*/ 287654 w 616266"/>
                <a:gd name="connsiteY14" fmla="*/ 525763 h 573405"/>
                <a:gd name="connsiteX0" fmla="*/ 503109 w 616292"/>
                <a:gd name="connsiteY0" fmla="*/ 556434 h 573405"/>
                <a:gd name="connsiteX1" fmla="*/ 616266 w 616292"/>
                <a:gd name="connsiteY1" fmla="*/ 521477 h 573405"/>
                <a:gd name="connsiteX2" fmla="*/ 514349 w 616292"/>
                <a:gd name="connsiteY2" fmla="*/ 460993 h 573405"/>
                <a:gd name="connsiteX3" fmla="*/ 573404 w 616292"/>
                <a:gd name="connsiteY3" fmla="*/ 287638 h 573405"/>
                <a:gd name="connsiteX4" fmla="*/ 287638 w 616292"/>
                <a:gd name="connsiteY4" fmla="*/ 2 h 573405"/>
                <a:gd name="connsiteX5" fmla="*/ 2 w 616292"/>
                <a:gd name="connsiteY5" fmla="*/ 285767 h 573405"/>
                <a:gd name="connsiteX6" fmla="*/ 285767 w 616292"/>
                <a:gd name="connsiteY6" fmla="*/ 573404 h 573405"/>
                <a:gd name="connsiteX7" fmla="*/ 461009 w 616292"/>
                <a:gd name="connsiteY7" fmla="*/ 514333 h 573405"/>
                <a:gd name="connsiteX8" fmla="*/ 503109 w 616292"/>
                <a:gd name="connsiteY8" fmla="*/ 556434 h 573405"/>
                <a:gd name="connsiteX9" fmla="*/ 287654 w 616292"/>
                <a:gd name="connsiteY9" fmla="*/ 525763 h 573405"/>
                <a:gd name="connsiteX10" fmla="*/ 49529 w 616292"/>
                <a:gd name="connsiteY10" fmla="*/ 287638 h 573405"/>
                <a:gd name="connsiteX11" fmla="*/ 287654 w 616292"/>
                <a:gd name="connsiteY11" fmla="*/ 49513 h 573405"/>
                <a:gd name="connsiteX12" fmla="*/ 525779 w 616292"/>
                <a:gd name="connsiteY12" fmla="*/ 287638 h 573405"/>
                <a:gd name="connsiteX13" fmla="*/ 287654 w 616292"/>
                <a:gd name="connsiteY13" fmla="*/ 525763 h 573405"/>
                <a:gd name="connsiteX0" fmla="*/ 503109 w 573405"/>
                <a:gd name="connsiteY0" fmla="*/ 556434 h 573405"/>
                <a:gd name="connsiteX1" fmla="*/ 514349 w 573405"/>
                <a:gd name="connsiteY1" fmla="*/ 460993 h 573405"/>
                <a:gd name="connsiteX2" fmla="*/ 573404 w 573405"/>
                <a:gd name="connsiteY2" fmla="*/ 287638 h 573405"/>
                <a:gd name="connsiteX3" fmla="*/ 287638 w 573405"/>
                <a:gd name="connsiteY3" fmla="*/ 2 h 573405"/>
                <a:gd name="connsiteX4" fmla="*/ 2 w 573405"/>
                <a:gd name="connsiteY4" fmla="*/ 285767 h 573405"/>
                <a:gd name="connsiteX5" fmla="*/ 285767 w 573405"/>
                <a:gd name="connsiteY5" fmla="*/ 573404 h 573405"/>
                <a:gd name="connsiteX6" fmla="*/ 461009 w 573405"/>
                <a:gd name="connsiteY6" fmla="*/ 514333 h 573405"/>
                <a:gd name="connsiteX7" fmla="*/ 503109 w 573405"/>
                <a:gd name="connsiteY7" fmla="*/ 556434 h 573405"/>
                <a:gd name="connsiteX8" fmla="*/ 287654 w 573405"/>
                <a:gd name="connsiteY8" fmla="*/ 525763 h 573405"/>
                <a:gd name="connsiteX9" fmla="*/ 49529 w 573405"/>
                <a:gd name="connsiteY9" fmla="*/ 287638 h 573405"/>
                <a:gd name="connsiteX10" fmla="*/ 287654 w 573405"/>
                <a:gd name="connsiteY10" fmla="*/ 49513 h 573405"/>
                <a:gd name="connsiteX11" fmla="*/ 525779 w 573405"/>
                <a:gd name="connsiteY11" fmla="*/ 287638 h 573405"/>
                <a:gd name="connsiteX12" fmla="*/ 287654 w 573405"/>
                <a:gd name="connsiteY12" fmla="*/ 525763 h 573405"/>
                <a:gd name="connsiteX0" fmla="*/ 461009 w 573405"/>
                <a:gd name="connsiteY0" fmla="*/ 514333 h 573405"/>
                <a:gd name="connsiteX1" fmla="*/ 514349 w 573405"/>
                <a:gd name="connsiteY1" fmla="*/ 460993 h 573405"/>
                <a:gd name="connsiteX2" fmla="*/ 573404 w 573405"/>
                <a:gd name="connsiteY2" fmla="*/ 287638 h 573405"/>
                <a:gd name="connsiteX3" fmla="*/ 287638 w 573405"/>
                <a:gd name="connsiteY3" fmla="*/ 2 h 573405"/>
                <a:gd name="connsiteX4" fmla="*/ 2 w 573405"/>
                <a:gd name="connsiteY4" fmla="*/ 285767 h 573405"/>
                <a:gd name="connsiteX5" fmla="*/ 285767 w 573405"/>
                <a:gd name="connsiteY5" fmla="*/ 573404 h 573405"/>
                <a:gd name="connsiteX6" fmla="*/ 461009 w 573405"/>
                <a:gd name="connsiteY6" fmla="*/ 514333 h 573405"/>
                <a:gd name="connsiteX7" fmla="*/ 287654 w 573405"/>
                <a:gd name="connsiteY7" fmla="*/ 525763 h 573405"/>
                <a:gd name="connsiteX8" fmla="*/ 49529 w 573405"/>
                <a:gd name="connsiteY8" fmla="*/ 287638 h 573405"/>
                <a:gd name="connsiteX9" fmla="*/ 287654 w 573405"/>
                <a:gd name="connsiteY9" fmla="*/ 49513 h 573405"/>
                <a:gd name="connsiteX10" fmla="*/ 525779 w 573405"/>
                <a:gd name="connsiteY10" fmla="*/ 287638 h 573405"/>
                <a:gd name="connsiteX11" fmla="*/ 287654 w 573405"/>
                <a:gd name="connsiteY11" fmla="*/ 525763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405" h="573405">
                  <a:moveTo>
                    <a:pt x="461009" y="514333"/>
                  </a:moveTo>
                  <a:lnTo>
                    <a:pt x="514349" y="460993"/>
                  </a:lnTo>
                  <a:cubicBezTo>
                    <a:pt x="552749" y="411376"/>
                    <a:pt x="573528" y="350380"/>
                    <a:pt x="573404" y="287638"/>
                  </a:cubicBezTo>
                  <a:cubicBezTo>
                    <a:pt x="573921" y="129298"/>
                    <a:pt x="445979" y="518"/>
                    <a:pt x="287638" y="2"/>
                  </a:cubicBezTo>
                  <a:cubicBezTo>
                    <a:pt x="129298" y="-515"/>
                    <a:pt x="518" y="127426"/>
                    <a:pt x="2" y="285767"/>
                  </a:cubicBezTo>
                  <a:cubicBezTo>
                    <a:pt x="-515" y="444107"/>
                    <a:pt x="127426" y="572886"/>
                    <a:pt x="285767" y="573404"/>
                  </a:cubicBezTo>
                  <a:cubicBezTo>
                    <a:pt x="349102" y="573610"/>
                    <a:pt x="410723" y="552839"/>
                    <a:pt x="461009" y="514333"/>
                  </a:cubicBezTo>
                  <a:close/>
                  <a:moveTo>
                    <a:pt x="287654" y="525763"/>
                  </a:moveTo>
                  <a:cubicBezTo>
                    <a:pt x="156141" y="525763"/>
                    <a:pt x="49529" y="419151"/>
                    <a:pt x="49529" y="287638"/>
                  </a:cubicBezTo>
                  <a:cubicBezTo>
                    <a:pt x="49529" y="156126"/>
                    <a:pt x="156141" y="49513"/>
                    <a:pt x="287654" y="49513"/>
                  </a:cubicBezTo>
                  <a:cubicBezTo>
                    <a:pt x="419166" y="49513"/>
                    <a:pt x="525779" y="156126"/>
                    <a:pt x="525779" y="287638"/>
                  </a:cubicBezTo>
                  <a:cubicBezTo>
                    <a:pt x="525779" y="419151"/>
                    <a:pt x="419166" y="525763"/>
                    <a:pt x="287654" y="525763"/>
                  </a:cubicBezTo>
                  <a:close/>
                </a:path>
              </a:pathLst>
            </a:custGeom>
            <a:solidFill>
              <a:schemeClr val="bg1"/>
            </a:solidFill>
            <a:ln w="9525" cap="flat">
              <a:noFill/>
              <a:prstDash val="solid"/>
              <a:miter/>
            </a:ln>
          </p:spPr>
          <p:txBody>
            <a:bodyPr rtlCol="0" anchor="ctr"/>
            <a:lstStyle/>
            <a:p>
              <a:endParaRPr lang="en-US" dirty="0">
                <a:latin typeface="Source Sans Pro Light" panose="020B0403030403020204" pitchFamily="34" charset="0"/>
              </a:endParaRPr>
            </a:p>
          </p:txBody>
        </p:sp>
        <p:sp>
          <p:nvSpPr>
            <p:cNvPr id="51" name="Freeform: Shape 50">
              <a:extLst>
                <a:ext uri="{FF2B5EF4-FFF2-40B4-BE49-F238E27FC236}">
                  <a16:creationId xmlns:a16="http://schemas.microsoft.com/office/drawing/2014/main" id="{7C6844A8-8F2C-4529-ABD6-AA15D2247D4B}"/>
                </a:ext>
              </a:extLst>
            </p:cNvPr>
            <p:cNvSpPr/>
            <p:nvPr/>
          </p:nvSpPr>
          <p:spPr>
            <a:xfrm>
              <a:off x="2810423" y="1919054"/>
              <a:ext cx="117760" cy="117760"/>
            </a:xfrm>
            <a:custGeom>
              <a:avLst/>
              <a:gdLst>
                <a:gd name="connsiteX0" fmla="*/ 266700 w 266700"/>
                <a:gd name="connsiteY0" fmla="*/ 104775 h 266700"/>
                <a:gd name="connsiteX1" fmla="*/ 161925 w 266700"/>
                <a:gd name="connsiteY1" fmla="*/ 104775 h 266700"/>
                <a:gd name="connsiteX2" fmla="*/ 161925 w 266700"/>
                <a:gd name="connsiteY2" fmla="*/ 0 h 266700"/>
                <a:gd name="connsiteX3" fmla="*/ 104775 w 266700"/>
                <a:gd name="connsiteY3" fmla="*/ 0 h 266700"/>
                <a:gd name="connsiteX4" fmla="*/ 104775 w 266700"/>
                <a:gd name="connsiteY4" fmla="*/ 104775 h 266700"/>
                <a:gd name="connsiteX5" fmla="*/ 0 w 266700"/>
                <a:gd name="connsiteY5" fmla="*/ 104775 h 266700"/>
                <a:gd name="connsiteX6" fmla="*/ 0 w 266700"/>
                <a:gd name="connsiteY6" fmla="*/ 161925 h 266700"/>
                <a:gd name="connsiteX7" fmla="*/ 104775 w 266700"/>
                <a:gd name="connsiteY7" fmla="*/ 161925 h 266700"/>
                <a:gd name="connsiteX8" fmla="*/ 104775 w 266700"/>
                <a:gd name="connsiteY8" fmla="*/ 266700 h 266700"/>
                <a:gd name="connsiteX9" fmla="*/ 161925 w 266700"/>
                <a:gd name="connsiteY9" fmla="*/ 266700 h 266700"/>
                <a:gd name="connsiteX10" fmla="*/ 161925 w 266700"/>
                <a:gd name="connsiteY10" fmla="*/ 161925 h 266700"/>
                <a:gd name="connsiteX11" fmla="*/ 266700 w 266700"/>
                <a:gd name="connsiteY11" fmla="*/ 161925 h 266700"/>
                <a:gd name="connsiteX12" fmla="*/ 266700 w 266700"/>
                <a:gd name="connsiteY12" fmla="*/ 104775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6700" h="266700">
                  <a:moveTo>
                    <a:pt x="266700" y="104775"/>
                  </a:moveTo>
                  <a:lnTo>
                    <a:pt x="161925" y="104775"/>
                  </a:lnTo>
                  <a:lnTo>
                    <a:pt x="161925" y="0"/>
                  </a:lnTo>
                  <a:lnTo>
                    <a:pt x="104775" y="0"/>
                  </a:lnTo>
                  <a:lnTo>
                    <a:pt x="104775" y="104775"/>
                  </a:lnTo>
                  <a:lnTo>
                    <a:pt x="0" y="104775"/>
                  </a:lnTo>
                  <a:lnTo>
                    <a:pt x="0" y="161925"/>
                  </a:lnTo>
                  <a:lnTo>
                    <a:pt x="104775" y="161925"/>
                  </a:lnTo>
                  <a:lnTo>
                    <a:pt x="104775" y="266700"/>
                  </a:lnTo>
                  <a:lnTo>
                    <a:pt x="161925" y="266700"/>
                  </a:lnTo>
                  <a:lnTo>
                    <a:pt x="161925" y="161925"/>
                  </a:lnTo>
                  <a:lnTo>
                    <a:pt x="266700" y="161925"/>
                  </a:lnTo>
                  <a:lnTo>
                    <a:pt x="266700" y="104775"/>
                  </a:lnTo>
                  <a:close/>
                </a:path>
              </a:pathLst>
            </a:custGeom>
            <a:solidFill>
              <a:schemeClr val="bg1"/>
            </a:solidFill>
            <a:ln w="9525" cap="flat">
              <a:noFill/>
              <a:prstDash val="solid"/>
              <a:miter/>
            </a:ln>
          </p:spPr>
          <p:txBody>
            <a:bodyPr rtlCol="0" anchor="ctr"/>
            <a:lstStyle/>
            <a:p>
              <a:endParaRPr lang="en-US" dirty="0">
                <a:latin typeface="Source Sans Pro Light" panose="020B0403030403020204" pitchFamily="34" charset="0"/>
              </a:endParaRPr>
            </a:p>
          </p:txBody>
        </p:sp>
      </p:grpSp>
      <p:sp>
        <p:nvSpPr>
          <p:cNvPr id="34" name="Rectangle 33">
            <a:extLst>
              <a:ext uri="{FF2B5EF4-FFF2-40B4-BE49-F238E27FC236}">
                <a16:creationId xmlns:a16="http://schemas.microsoft.com/office/drawing/2014/main" id="{EB02AD02-DDAB-4928-BB85-34C7B71433AD}"/>
              </a:ext>
            </a:extLst>
          </p:cNvPr>
          <p:cNvSpPr/>
          <p:nvPr/>
        </p:nvSpPr>
        <p:spPr>
          <a:xfrm>
            <a:off x="455612" y="1463040"/>
            <a:ext cx="5779095" cy="246221"/>
          </a:xfrm>
          <a:prstGeom prst="rect">
            <a:avLst/>
          </a:prstGeom>
        </p:spPr>
        <p:txBody>
          <a:bodyPr wrap="square" lIns="0">
            <a:spAutoFit/>
          </a:bodyPr>
          <a:lstStyle/>
          <a:p>
            <a:r>
              <a:rPr lang="en-US" sz="1000" dirty="0">
                <a:latin typeface="+mj-lt"/>
              </a:rPr>
              <a:t>PERCENT OF TOTAL MASSHEALTH ENROLLMENT (1.8 MILLION), SFY 2019</a:t>
            </a:r>
          </a:p>
        </p:txBody>
      </p:sp>
      <p:sp>
        <p:nvSpPr>
          <p:cNvPr id="37" name="TextBox 36">
            <a:extLst>
              <a:ext uri="{FF2B5EF4-FFF2-40B4-BE49-F238E27FC236}">
                <a16:creationId xmlns:a16="http://schemas.microsoft.com/office/drawing/2014/main" id="{8F0B1F45-E168-47DD-BB2D-DDD9FDF4C4CA}"/>
              </a:ext>
            </a:extLst>
          </p:cNvPr>
          <p:cNvSpPr txBox="1"/>
          <p:nvPr/>
        </p:nvSpPr>
        <p:spPr>
          <a:xfrm>
            <a:off x="3460790" y="2510122"/>
            <a:ext cx="300723" cy="221599"/>
          </a:xfrm>
          <a:prstGeom prst="rect">
            <a:avLst/>
          </a:prstGeom>
          <a:noFill/>
        </p:spPr>
        <p:txBody>
          <a:bodyPr wrap="none" lIns="45720" tIns="18288" rIns="45720" bIns="18288" rtlCol="0">
            <a:spAutoFit/>
          </a:bodyPr>
          <a:lstStyle/>
          <a:p>
            <a:r>
              <a:rPr lang="en-US" sz="1200" dirty="0">
                <a:solidFill>
                  <a:schemeClr val="bg1"/>
                </a:solidFill>
                <a:latin typeface="+mj-lt"/>
              </a:rPr>
              <a:t>9%</a:t>
            </a:r>
            <a:endParaRPr lang="en-US" sz="900" dirty="0">
              <a:solidFill>
                <a:schemeClr val="bg1"/>
              </a:solidFill>
              <a:latin typeface="+mj-lt"/>
            </a:endParaRPr>
          </a:p>
        </p:txBody>
      </p:sp>
      <p:sp>
        <p:nvSpPr>
          <p:cNvPr id="40" name="TextBox 39">
            <a:extLst>
              <a:ext uri="{FF2B5EF4-FFF2-40B4-BE49-F238E27FC236}">
                <a16:creationId xmlns:a16="http://schemas.microsoft.com/office/drawing/2014/main" id="{8F85A4E8-E760-4E1F-81BF-532DE077A0D6}"/>
              </a:ext>
            </a:extLst>
          </p:cNvPr>
          <p:cNvSpPr txBox="1"/>
          <p:nvPr/>
        </p:nvSpPr>
        <p:spPr>
          <a:xfrm>
            <a:off x="3437914" y="4681252"/>
            <a:ext cx="300723" cy="221599"/>
          </a:xfrm>
          <a:prstGeom prst="rect">
            <a:avLst/>
          </a:prstGeom>
          <a:noFill/>
        </p:spPr>
        <p:txBody>
          <a:bodyPr wrap="none" lIns="45720" tIns="18288" rIns="45720" bIns="18288" rtlCol="0">
            <a:spAutoFit/>
          </a:bodyPr>
          <a:lstStyle/>
          <a:p>
            <a:r>
              <a:rPr lang="en-US" sz="1200" dirty="0">
                <a:latin typeface="+mj-lt"/>
              </a:rPr>
              <a:t>2%</a:t>
            </a:r>
            <a:endParaRPr lang="en-US" sz="900" dirty="0">
              <a:latin typeface="+mj-lt"/>
            </a:endParaRPr>
          </a:p>
        </p:txBody>
      </p:sp>
    </p:spTree>
    <p:extLst>
      <p:ext uri="{BB962C8B-B14F-4D97-AF65-F5344CB8AC3E}">
        <p14:creationId xmlns:p14="http://schemas.microsoft.com/office/powerpoint/2010/main" val="4244774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US" dirty="0"/>
              <a:t>MASSHEALTH IS IMPORTANT TO MANY POPULATION GROUPS</a:t>
            </a:r>
          </a:p>
        </p:txBody>
      </p:sp>
      <p:sp>
        <p:nvSpPr>
          <p:cNvPr id="3" name="Slide Number Placeholder 2"/>
          <p:cNvSpPr>
            <a:spLocks noGrp="1"/>
          </p:cNvSpPr>
          <p:nvPr>
            <p:ph type="sldNum" sz="quarter" idx="10"/>
          </p:nvPr>
        </p:nvSpPr>
        <p:spPr/>
        <p:txBody>
          <a:bodyPr/>
          <a:lstStyle/>
          <a:p>
            <a:fld id="{FF269DB4-FF27-41A4-93CA-0BF15B7F4A14}" type="slidenum">
              <a:rPr lang="en-US" smtClean="0"/>
              <a:pPr/>
              <a:t>12</a:t>
            </a:fld>
            <a:endParaRPr lang="en-US" dirty="0"/>
          </a:p>
        </p:txBody>
      </p:sp>
      <p:graphicFrame>
        <p:nvGraphicFramePr>
          <p:cNvPr id="9" name="Chart 8"/>
          <p:cNvGraphicFramePr/>
          <p:nvPr>
            <p:extLst>
              <p:ext uri="{D42A27DB-BD31-4B8C-83A1-F6EECF244321}">
                <p14:modId xmlns:p14="http://schemas.microsoft.com/office/powerpoint/2010/main" val="633495116"/>
              </p:ext>
            </p:extLst>
          </p:nvPr>
        </p:nvGraphicFramePr>
        <p:xfrm>
          <a:off x="-781050" y="1828800"/>
          <a:ext cx="7094222" cy="374904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Box 11">
            <a:extLst>
              <a:ext uri="{FF2B5EF4-FFF2-40B4-BE49-F238E27FC236}">
                <a16:creationId xmlns:a16="http://schemas.microsoft.com/office/drawing/2014/main" id="{C32884C0-DE7E-45DE-86C7-300BFC230951}"/>
              </a:ext>
            </a:extLst>
          </p:cNvPr>
          <p:cNvSpPr txBox="1">
            <a:spLocks noChangeArrowheads="1"/>
          </p:cNvSpPr>
          <p:nvPr/>
        </p:nvSpPr>
        <p:spPr bwMode="auto">
          <a:xfrm>
            <a:off x="6409831" y="1463040"/>
            <a:ext cx="2258863" cy="4846320"/>
          </a:xfrm>
          <a:prstGeom prst="rect">
            <a:avLst/>
          </a:prstGeom>
          <a:noFill/>
          <a:ln w="3175">
            <a:solidFill>
              <a:schemeClr val="accent1">
                <a:lumMod val="60000"/>
                <a:lumOff val="40000"/>
              </a:schemeClr>
            </a:solidFill>
            <a:miter lim="800000"/>
            <a:headEnd/>
            <a:tailEnd/>
          </a:ln>
        </p:spPr>
        <p:txBody>
          <a:bodyPr tIns="91440"/>
          <a:lstStyle>
            <a:defPPr>
              <a:defRPr lang="en-US"/>
            </a:defPPr>
            <a:lvl1pPr>
              <a:lnSpc>
                <a:spcPct val="105000"/>
              </a:lnSpc>
              <a:spcBef>
                <a:spcPts val="600"/>
              </a:spcBef>
              <a:buClr>
                <a:schemeClr val="tx2"/>
              </a:buClr>
              <a:defRPr sz="1050"/>
            </a:lvl1pPr>
          </a:lstStyle>
          <a:p>
            <a:r>
              <a:rPr lang="en-US" sz="1100" dirty="0">
                <a:latin typeface="+mn-lt"/>
              </a:rPr>
              <a:t>More than 4 in 10 children in Massachusetts and almost one-quarter of adults under age 65 are MassHealth members. MassHealth is an especially important source of coverage for people with low incomes and people with disabilities. About three-fifths of people with incomes below 133% of the federal poverty level (about $17,000 annually for a one-person household in 2020) and more than half all Massachusetts residents who need assistance with self-care receive coverage from MassHealth.  Almost seven out of 10 nursing home residents are MassHealth members.</a:t>
            </a:r>
          </a:p>
        </p:txBody>
      </p:sp>
      <p:sp>
        <p:nvSpPr>
          <p:cNvPr id="11" name="Rectangle 10">
            <a:extLst>
              <a:ext uri="{FF2B5EF4-FFF2-40B4-BE49-F238E27FC236}">
                <a16:creationId xmlns:a16="http://schemas.microsoft.com/office/drawing/2014/main" id="{7EA06C51-5ACD-402D-80A3-58BCC3B1D6D9}"/>
              </a:ext>
            </a:extLst>
          </p:cNvPr>
          <p:cNvSpPr/>
          <p:nvPr/>
        </p:nvSpPr>
        <p:spPr>
          <a:xfrm>
            <a:off x="455612" y="1463040"/>
            <a:ext cx="5779095" cy="246221"/>
          </a:xfrm>
          <a:prstGeom prst="rect">
            <a:avLst/>
          </a:prstGeom>
        </p:spPr>
        <p:txBody>
          <a:bodyPr wrap="square" lIns="0">
            <a:spAutoFit/>
          </a:bodyPr>
          <a:lstStyle/>
          <a:p>
            <a:r>
              <a:rPr lang="en-US" sz="1000" dirty="0">
                <a:latin typeface="+mj-lt"/>
              </a:rPr>
              <a:t>PERCENT OF SELECT MASSACHUSETTS POPULATIONS COVERED BY MASSHEALTH</a:t>
            </a:r>
          </a:p>
        </p:txBody>
      </p:sp>
      <p:sp>
        <p:nvSpPr>
          <p:cNvPr id="12" name="Rectangle 11">
            <a:extLst>
              <a:ext uri="{FF2B5EF4-FFF2-40B4-BE49-F238E27FC236}">
                <a16:creationId xmlns:a16="http://schemas.microsoft.com/office/drawing/2014/main" id="{057A71D4-7D76-47BC-96F0-DC073676E361}"/>
              </a:ext>
            </a:extLst>
          </p:cNvPr>
          <p:cNvSpPr/>
          <p:nvPr/>
        </p:nvSpPr>
        <p:spPr>
          <a:xfrm>
            <a:off x="457201" y="5651211"/>
            <a:ext cx="5855972" cy="733534"/>
          </a:xfrm>
          <a:prstGeom prst="rect">
            <a:avLst/>
          </a:prstGeom>
        </p:spPr>
        <p:txBody>
          <a:bodyPr wrap="square" lIns="0" rIns="0" anchor="b" anchorCtr="0">
            <a:spAutoFit/>
          </a:bodyPr>
          <a:lstStyle/>
          <a:p>
            <a:pPr marL="58738" lvl="0" indent="-58738">
              <a:spcBef>
                <a:spcPts val="200"/>
              </a:spcBef>
            </a:pPr>
            <a:r>
              <a:rPr lang="en-US" sz="800" dirty="0">
                <a:solidFill>
                  <a:srgbClr val="1C1C1C"/>
                </a:solidFill>
                <a:latin typeface="+mn-lt"/>
              </a:rPr>
              <a:t>*	Deaf or serious difficulty hearing; blind or serious difficulty seeing; cognitive, ambulatory, self-care, or independent living difficulty.</a:t>
            </a:r>
          </a:p>
          <a:p>
            <a:pPr lvl="0">
              <a:spcBef>
                <a:spcPts val="200"/>
              </a:spcBef>
            </a:pPr>
            <a:r>
              <a:rPr lang="en-US" sz="800" cap="small" dirty="0">
                <a:solidFill>
                  <a:srgbClr val="1C1C1C"/>
                </a:solidFill>
                <a:latin typeface="+mn-lt"/>
              </a:rPr>
              <a:t>sources</a:t>
            </a:r>
            <a:r>
              <a:rPr lang="en-US" sz="800" dirty="0">
                <a:solidFill>
                  <a:srgbClr val="1C1C1C"/>
                </a:solidFill>
                <a:latin typeface="+mn-lt"/>
              </a:rPr>
              <a:t>: Authors’ calculations using the 2014–2018 American Community Survey (ACS) 5-Year Estimates. Nursing facility data (2017) from Massachusetts Center for Health Information and Analysis. Baseline Report: Trends in the Massachusetts Nursing Facility Industry 2013–2017 November 2019), accessed at </a:t>
            </a:r>
            <a:r>
              <a:rPr lang="en-US" sz="800" dirty="0">
                <a:solidFill>
                  <a:srgbClr val="3333CC"/>
                </a:solidFill>
                <a:latin typeface="+mn-lt"/>
                <a:hlinkClick r:id="rId4">
                  <a:extLst>
                    <a:ext uri="{A12FA001-AC4F-418D-AE19-62706E023703}">
                      <ahyp:hlinkClr xmlns:ahyp="http://schemas.microsoft.com/office/drawing/2018/hyperlinkcolor" val="tx"/>
                    </a:ext>
                  </a:extLst>
                </a:hlinkClick>
              </a:rPr>
              <a:t>http://www.chiamass.gov/chia-publishes-first-report-on-the-massachusetts-nursing-facility-industry</a:t>
            </a:r>
            <a:r>
              <a:rPr lang="en-US" sz="800" dirty="0">
                <a:solidFill>
                  <a:srgbClr val="1C1C1C"/>
                </a:solidFill>
                <a:latin typeface="+mn-lt"/>
              </a:rPr>
              <a:t>. Data for “all children,” “all non-elderly adults,” and “all seniors” calculated from ACS population data and data from MassHealth Budget Office.</a:t>
            </a:r>
          </a:p>
        </p:txBody>
      </p:sp>
    </p:spTree>
    <p:extLst>
      <p:ext uri="{BB962C8B-B14F-4D97-AF65-F5344CB8AC3E}">
        <p14:creationId xmlns:p14="http://schemas.microsoft.com/office/powerpoint/2010/main" val="4028836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BB75F-F140-4BCF-A6D8-64C3BA2C20B0}"/>
              </a:ext>
            </a:extLst>
          </p:cNvPr>
          <p:cNvSpPr>
            <a:spLocks noGrp="1"/>
          </p:cNvSpPr>
          <p:nvPr>
            <p:ph type="title"/>
          </p:nvPr>
        </p:nvSpPr>
        <p:spPr/>
        <p:txBody>
          <a:bodyPr/>
          <a:lstStyle/>
          <a:p>
            <a:r>
              <a:rPr lang="en-US" dirty="0"/>
              <a:t>ADULTS ENROLLED IN MASSHEALTH HAVE PARTICULARLY LOW INCOMES — MOST BELOW 86% FPL ($10,973 FOR AN INDIVIDUAL)</a:t>
            </a:r>
          </a:p>
        </p:txBody>
      </p:sp>
      <p:sp>
        <p:nvSpPr>
          <p:cNvPr id="4" name="Slide Number Placeholder 3">
            <a:extLst>
              <a:ext uri="{FF2B5EF4-FFF2-40B4-BE49-F238E27FC236}">
                <a16:creationId xmlns:a16="http://schemas.microsoft.com/office/drawing/2014/main" id="{7143BF30-70E0-4A41-B16C-02D6F79A697B}"/>
              </a:ext>
            </a:extLst>
          </p:cNvPr>
          <p:cNvSpPr>
            <a:spLocks noGrp="1"/>
          </p:cNvSpPr>
          <p:nvPr>
            <p:ph type="sldNum" sz="quarter" idx="10"/>
          </p:nvPr>
        </p:nvSpPr>
        <p:spPr/>
        <p:txBody>
          <a:bodyPr/>
          <a:lstStyle/>
          <a:p>
            <a:fld id="{602304DC-BD07-407C-970E-19B247DFBB9A}" type="slidenum">
              <a:rPr lang="en-US" smtClean="0"/>
              <a:pPr/>
              <a:t>13</a:t>
            </a:fld>
            <a:endParaRPr lang="en-US" dirty="0"/>
          </a:p>
        </p:txBody>
      </p:sp>
      <p:graphicFrame>
        <p:nvGraphicFramePr>
          <p:cNvPr id="13" name="Chart 12">
            <a:extLst>
              <a:ext uri="{FF2B5EF4-FFF2-40B4-BE49-F238E27FC236}">
                <a16:creationId xmlns:a16="http://schemas.microsoft.com/office/drawing/2014/main" id="{A7B25DC4-5030-4DBF-AF2B-D226C7BB8817}"/>
              </a:ext>
            </a:extLst>
          </p:cNvPr>
          <p:cNvGraphicFramePr/>
          <p:nvPr>
            <p:extLst>
              <p:ext uri="{D42A27DB-BD31-4B8C-83A1-F6EECF244321}">
                <p14:modId xmlns:p14="http://schemas.microsoft.com/office/powerpoint/2010/main" val="3608083908"/>
              </p:ext>
            </p:extLst>
          </p:nvPr>
        </p:nvGraphicFramePr>
        <p:xfrm>
          <a:off x="457200" y="1828800"/>
          <a:ext cx="5760720" cy="4235824"/>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Box 11">
            <a:extLst>
              <a:ext uri="{FF2B5EF4-FFF2-40B4-BE49-F238E27FC236}">
                <a16:creationId xmlns:a16="http://schemas.microsoft.com/office/drawing/2014/main" id="{21FE9819-40DD-4A63-9DF4-597D2D3619F4}"/>
              </a:ext>
            </a:extLst>
          </p:cNvPr>
          <p:cNvSpPr txBox="1">
            <a:spLocks noChangeArrowheads="1"/>
          </p:cNvSpPr>
          <p:nvPr/>
        </p:nvSpPr>
        <p:spPr bwMode="auto">
          <a:xfrm>
            <a:off x="6409831" y="1463040"/>
            <a:ext cx="2258863" cy="4846320"/>
          </a:xfrm>
          <a:prstGeom prst="rect">
            <a:avLst/>
          </a:prstGeom>
          <a:noFill/>
          <a:ln w="3175">
            <a:solidFill>
              <a:schemeClr val="accent1">
                <a:lumMod val="60000"/>
                <a:lumOff val="40000"/>
              </a:schemeClr>
            </a:solidFill>
            <a:miter lim="800000"/>
            <a:headEnd/>
            <a:tailEnd/>
          </a:ln>
        </p:spPr>
        <p:txBody>
          <a:bodyPr tIns="91440"/>
          <a:lstStyle>
            <a:defPPr>
              <a:defRPr lang="en-US"/>
            </a:defPPr>
            <a:lvl1pPr>
              <a:lnSpc>
                <a:spcPct val="105000"/>
              </a:lnSpc>
              <a:spcBef>
                <a:spcPts val="600"/>
              </a:spcBef>
              <a:buClr>
                <a:schemeClr val="tx2"/>
              </a:buClr>
              <a:defRPr sz="1050"/>
            </a:lvl1pPr>
          </a:lstStyle>
          <a:p>
            <a:pPr marL="115888" indent="-115888">
              <a:buFont typeface="Wingdings" panose="05000000000000000000" pitchFamily="2" charset="2"/>
              <a:buChar char="§"/>
            </a:pPr>
            <a:r>
              <a:rPr lang="en-US" sz="1100" dirty="0">
                <a:latin typeface="+mn-lt"/>
              </a:rPr>
              <a:t>Nearly 70% of adults enrolled in MassHealth have an income below 86% FPL, which in 2020 corresponded to:</a:t>
            </a:r>
          </a:p>
          <a:p>
            <a:pPr marL="288925" indent="-117475">
              <a:buFont typeface="Arial" panose="020B0604020202020204" pitchFamily="34" charset="0"/>
              <a:buChar char="–"/>
            </a:pPr>
            <a:r>
              <a:rPr lang="en-US" sz="1100" dirty="0">
                <a:latin typeface="+mn-lt"/>
              </a:rPr>
              <a:t>$10,973 for an individual</a:t>
            </a:r>
          </a:p>
          <a:p>
            <a:pPr marL="288925" indent="-117475">
              <a:buFont typeface="Arial" panose="020B0604020202020204" pitchFamily="34" charset="0"/>
              <a:buChar char="–"/>
            </a:pPr>
            <a:r>
              <a:rPr lang="en-US" sz="1100" dirty="0">
                <a:latin typeface="+mn-lt"/>
              </a:rPr>
              <a:t>$14,826 for a family of 2</a:t>
            </a:r>
          </a:p>
          <a:p>
            <a:pPr marL="288925" indent="-117475">
              <a:buFont typeface="Arial" panose="020B0604020202020204" pitchFamily="34" charset="0"/>
              <a:buChar char="–"/>
            </a:pPr>
            <a:r>
              <a:rPr lang="en-US" sz="1100" dirty="0">
                <a:latin typeface="+mn-lt"/>
              </a:rPr>
              <a:t>$18,679 for a family of 3</a:t>
            </a:r>
          </a:p>
          <a:p>
            <a:pPr marL="115888" indent="-115888">
              <a:spcBef>
                <a:spcPts val="1200"/>
              </a:spcBef>
              <a:buFont typeface="Wingdings" panose="05000000000000000000" pitchFamily="2" charset="2"/>
              <a:buChar char="§"/>
            </a:pPr>
            <a:r>
              <a:rPr lang="en-US" sz="1100" dirty="0">
                <a:latin typeface="+mn-lt"/>
              </a:rPr>
              <a:t>Because children’s eligibility extends farther up the income scale, a larger share of children enrolled in MassHealth live in families with incomes above the federal poverty level.</a:t>
            </a:r>
          </a:p>
          <a:p>
            <a:endParaRPr lang="en-US" sz="1100" dirty="0">
              <a:latin typeface="+mn-lt"/>
            </a:endParaRPr>
          </a:p>
        </p:txBody>
      </p:sp>
      <p:sp>
        <p:nvSpPr>
          <p:cNvPr id="16" name="Rectangle 15">
            <a:extLst>
              <a:ext uri="{FF2B5EF4-FFF2-40B4-BE49-F238E27FC236}">
                <a16:creationId xmlns:a16="http://schemas.microsoft.com/office/drawing/2014/main" id="{FA57311C-0578-4820-997D-FCC1B4EAF249}"/>
              </a:ext>
            </a:extLst>
          </p:cNvPr>
          <p:cNvSpPr/>
          <p:nvPr/>
        </p:nvSpPr>
        <p:spPr>
          <a:xfrm>
            <a:off x="457201" y="5502452"/>
            <a:ext cx="5759130" cy="882293"/>
          </a:xfrm>
          <a:prstGeom prst="rect">
            <a:avLst/>
          </a:prstGeom>
        </p:spPr>
        <p:txBody>
          <a:bodyPr wrap="square" lIns="0" rIns="0" anchor="b" anchorCtr="0">
            <a:spAutoFit/>
          </a:bodyPr>
          <a:lstStyle/>
          <a:p>
            <a:pPr marL="58738" lvl="0" indent="-58738">
              <a:spcBef>
                <a:spcPts val="200"/>
              </a:spcBef>
            </a:pPr>
            <a:r>
              <a:rPr lang="en-US" sz="800" baseline="30000" dirty="0">
                <a:solidFill>
                  <a:srgbClr val="1C1C1C"/>
                </a:solidFill>
                <a:latin typeface="+mn-lt"/>
              </a:rPr>
              <a:t>1</a:t>
            </a:r>
            <a:r>
              <a:rPr lang="en-US" sz="800" dirty="0">
                <a:solidFill>
                  <a:srgbClr val="1C1C1C"/>
                </a:solidFill>
                <a:latin typeface="+mn-lt"/>
              </a:rPr>
              <a:t>	Reflects individuals enrolled in MassHealth as of June 30, 2018. For consistency throughout the slide deck, example incomes are given for FY 2020.</a:t>
            </a:r>
          </a:p>
          <a:p>
            <a:pPr marL="58738" lvl="0" indent="-58738">
              <a:spcBef>
                <a:spcPts val="200"/>
              </a:spcBef>
            </a:pPr>
            <a:r>
              <a:rPr lang="en-US" sz="800" baseline="30000" dirty="0">
                <a:solidFill>
                  <a:srgbClr val="1C1C1C"/>
                </a:solidFill>
                <a:latin typeface="+mn-lt"/>
              </a:rPr>
              <a:t>2</a:t>
            </a:r>
            <a:r>
              <a:rPr lang="en-US" sz="800" dirty="0">
                <a:solidFill>
                  <a:srgbClr val="1C1C1C"/>
                </a:solidFill>
                <a:latin typeface="+mn-lt"/>
              </a:rPr>
              <a:t>	86% FPL reflects an income eligibility limit that applied to certain MassHealth eligibility categories prior to expansions that have occurred over time. Most enrollees continue to have incomes below this level. </a:t>
            </a:r>
          </a:p>
          <a:p>
            <a:pPr lvl="0">
              <a:spcBef>
                <a:spcPts val="200"/>
              </a:spcBef>
            </a:pPr>
            <a:r>
              <a:rPr lang="en-US" sz="800" cap="small" dirty="0">
                <a:solidFill>
                  <a:srgbClr val="1C1C1C"/>
                </a:solidFill>
                <a:latin typeface="+mn-lt"/>
              </a:rPr>
              <a:t>source</a:t>
            </a:r>
            <a:r>
              <a:rPr lang="en-US" sz="800" dirty="0">
                <a:solidFill>
                  <a:srgbClr val="1C1C1C"/>
                </a:solidFill>
                <a:latin typeface="+mn-lt"/>
              </a:rPr>
              <a:t>: Manatt Health Strategies, LLC (2019). Faces of MassHealth: Portrait of a Diverse Population.  </a:t>
            </a:r>
            <a:r>
              <a:rPr lang="en-US" sz="800" i="1" dirty="0">
                <a:solidFill>
                  <a:srgbClr val="1C1C1C"/>
                </a:solidFill>
                <a:latin typeface="+mn-lt"/>
              </a:rPr>
              <a:t>Blue Cross Blue Shield of Massachusetts Foundation. </a:t>
            </a:r>
          </a:p>
        </p:txBody>
      </p:sp>
      <p:grpSp>
        <p:nvGrpSpPr>
          <p:cNvPr id="24" name="Group 23">
            <a:extLst>
              <a:ext uri="{FF2B5EF4-FFF2-40B4-BE49-F238E27FC236}">
                <a16:creationId xmlns:a16="http://schemas.microsoft.com/office/drawing/2014/main" id="{6EA00828-3045-4D13-A269-9AE7E4DA7BE6}"/>
              </a:ext>
            </a:extLst>
          </p:cNvPr>
          <p:cNvGrpSpPr/>
          <p:nvPr/>
        </p:nvGrpSpPr>
        <p:grpSpPr>
          <a:xfrm>
            <a:off x="4572000" y="2276916"/>
            <a:ext cx="1409001" cy="696355"/>
            <a:chOff x="466283" y="1943856"/>
            <a:chExt cx="1409001" cy="696355"/>
          </a:xfrm>
        </p:grpSpPr>
        <p:grpSp>
          <p:nvGrpSpPr>
            <p:cNvPr id="17" name="Group 16">
              <a:extLst>
                <a:ext uri="{FF2B5EF4-FFF2-40B4-BE49-F238E27FC236}">
                  <a16:creationId xmlns:a16="http://schemas.microsoft.com/office/drawing/2014/main" id="{6F3D6362-1E84-4320-BFCF-0C94D8E5F6CF}"/>
                </a:ext>
              </a:extLst>
            </p:cNvPr>
            <p:cNvGrpSpPr/>
            <p:nvPr/>
          </p:nvGrpSpPr>
          <p:grpSpPr>
            <a:xfrm>
              <a:off x="466283" y="1943856"/>
              <a:ext cx="1155727" cy="246221"/>
              <a:chOff x="466283" y="1943856"/>
              <a:chExt cx="1155727" cy="246221"/>
            </a:xfrm>
          </p:grpSpPr>
          <p:sp>
            <p:nvSpPr>
              <p:cNvPr id="7" name="Rectangle 6">
                <a:extLst>
                  <a:ext uri="{FF2B5EF4-FFF2-40B4-BE49-F238E27FC236}">
                    <a16:creationId xmlns:a16="http://schemas.microsoft.com/office/drawing/2014/main" id="{BAD8D8FC-9BFC-400F-81A8-B95E7B12504E}"/>
                  </a:ext>
                </a:extLst>
              </p:cNvPr>
              <p:cNvSpPr>
                <a:spLocks noChangeAspect="1"/>
              </p:cNvSpPr>
              <p:nvPr/>
            </p:nvSpPr>
            <p:spPr>
              <a:xfrm>
                <a:off x="466283" y="1998386"/>
                <a:ext cx="137160" cy="1371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13C83834-5B9F-4639-B263-BAF550F671CA}"/>
                  </a:ext>
                </a:extLst>
              </p:cNvPr>
              <p:cNvSpPr txBox="1"/>
              <p:nvPr/>
            </p:nvSpPr>
            <p:spPr>
              <a:xfrm>
                <a:off x="581340" y="1943856"/>
                <a:ext cx="1040670" cy="246221"/>
              </a:xfrm>
              <a:prstGeom prst="rect">
                <a:avLst/>
              </a:prstGeom>
              <a:noFill/>
            </p:spPr>
            <p:txBody>
              <a:bodyPr wrap="none" rtlCol="0">
                <a:spAutoFit/>
              </a:bodyPr>
              <a:lstStyle/>
              <a:p>
                <a:r>
                  <a:rPr lang="en-US" sz="1000" dirty="0">
                    <a:latin typeface="+mn-lt"/>
                  </a:rPr>
                  <a:t>Above 133% FPL</a:t>
                </a:r>
              </a:p>
            </p:txBody>
          </p:sp>
        </p:grpSp>
        <p:grpSp>
          <p:nvGrpSpPr>
            <p:cNvPr id="18" name="Group 17">
              <a:extLst>
                <a:ext uri="{FF2B5EF4-FFF2-40B4-BE49-F238E27FC236}">
                  <a16:creationId xmlns:a16="http://schemas.microsoft.com/office/drawing/2014/main" id="{F8E20A58-F6AF-4E4A-A6C4-2A94A118286C}"/>
                </a:ext>
              </a:extLst>
            </p:cNvPr>
            <p:cNvGrpSpPr/>
            <p:nvPr/>
          </p:nvGrpSpPr>
          <p:grpSpPr>
            <a:xfrm>
              <a:off x="466283" y="2168923"/>
              <a:ext cx="1083592" cy="246221"/>
              <a:chOff x="466283" y="1943856"/>
              <a:chExt cx="1083592" cy="246221"/>
            </a:xfrm>
          </p:grpSpPr>
          <p:sp>
            <p:nvSpPr>
              <p:cNvPr id="19" name="Rectangle 18">
                <a:extLst>
                  <a:ext uri="{FF2B5EF4-FFF2-40B4-BE49-F238E27FC236}">
                    <a16:creationId xmlns:a16="http://schemas.microsoft.com/office/drawing/2014/main" id="{B9875CCF-0FF6-4872-AC83-9B9DAF2BAED0}"/>
                  </a:ext>
                </a:extLst>
              </p:cNvPr>
              <p:cNvSpPr>
                <a:spLocks noChangeAspect="1"/>
              </p:cNvSpPr>
              <p:nvPr/>
            </p:nvSpPr>
            <p:spPr>
              <a:xfrm>
                <a:off x="466283" y="1998386"/>
                <a:ext cx="137160" cy="137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F97BB70C-4B30-4809-A66B-B7DAAFC790A2}"/>
                  </a:ext>
                </a:extLst>
              </p:cNvPr>
              <p:cNvSpPr txBox="1"/>
              <p:nvPr/>
            </p:nvSpPr>
            <p:spPr>
              <a:xfrm>
                <a:off x="581340" y="1943856"/>
                <a:ext cx="968535" cy="246221"/>
              </a:xfrm>
              <a:prstGeom prst="rect">
                <a:avLst/>
              </a:prstGeom>
              <a:noFill/>
            </p:spPr>
            <p:txBody>
              <a:bodyPr wrap="none" rtlCol="0">
                <a:spAutoFit/>
              </a:bodyPr>
              <a:lstStyle/>
              <a:p>
                <a:r>
                  <a:rPr lang="en-US" sz="1000" dirty="0">
                    <a:latin typeface="+mn-lt"/>
                  </a:rPr>
                  <a:t>87%–133% FPL</a:t>
                </a:r>
              </a:p>
            </p:txBody>
          </p:sp>
        </p:grpSp>
        <p:grpSp>
          <p:nvGrpSpPr>
            <p:cNvPr id="21" name="Group 20">
              <a:extLst>
                <a:ext uri="{FF2B5EF4-FFF2-40B4-BE49-F238E27FC236}">
                  <a16:creationId xmlns:a16="http://schemas.microsoft.com/office/drawing/2014/main" id="{F717EF3B-E057-4A19-9416-E9214FB0516F}"/>
                </a:ext>
              </a:extLst>
            </p:cNvPr>
            <p:cNvGrpSpPr/>
            <p:nvPr/>
          </p:nvGrpSpPr>
          <p:grpSpPr>
            <a:xfrm>
              <a:off x="466283" y="2393990"/>
              <a:ext cx="1409001" cy="246221"/>
              <a:chOff x="466283" y="1943856"/>
              <a:chExt cx="1409001" cy="246221"/>
            </a:xfrm>
          </p:grpSpPr>
          <p:sp>
            <p:nvSpPr>
              <p:cNvPr id="22" name="Rectangle 21">
                <a:extLst>
                  <a:ext uri="{FF2B5EF4-FFF2-40B4-BE49-F238E27FC236}">
                    <a16:creationId xmlns:a16="http://schemas.microsoft.com/office/drawing/2014/main" id="{A2C60778-9EE9-4DFD-AC83-EB4CB73ED6CC}"/>
                  </a:ext>
                </a:extLst>
              </p:cNvPr>
              <p:cNvSpPr>
                <a:spLocks noChangeAspect="1"/>
              </p:cNvSpPr>
              <p:nvPr/>
            </p:nvSpPr>
            <p:spPr>
              <a:xfrm>
                <a:off x="466283" y="1998386"/>
                <a:ext cx="137160" cy="1371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B5C62B03-84BE-4DC4-B682-5FBFD7EB6D64}"/>
                  </a:ext>
                </a:extLst>
              </p:cNvPr>
              <p:cNvSpPr txBox="1"/>
              <p:nvPr/>
            </p:nvSpPr>
            <p:spPr>
              <a:xfrm>
                <a:off x="581340" y="1943856"/>
                <a:ext cx="1293944" cy="246221"/>
              </a:xfrm>
              <a:prstGeom prst="rect">
                <a:avLst/>
              </a:prstGeom>
              <a:noFill/>
            </p:spPr>
            <p:txBody>
              <a:bodyPr wrap="none" rtlCol="0">
                <a:spAutoFit/>
              </a:bodyPr>
              <a:lstStyle/>
              <a:p>
                <a:r>
                  <a:rPr lang="en-US" sz="1000" dirty="0">
                    <a:latin typeface="+mn-lt"/>
                  </a:rPr>
                  <a:t>At or below 86% FPL</a:t>
                </a:r>
                <a:r>
                  <a:rPr lang="en-US" sz="1000" baseline="30000" dirty="0">
                    <a:latin typeface="+mn-lt"/>
                  </a:rPr>
                  <a:t>2</a:t>
                </a:r>
                <a:endParaRPr lang="en-US" sz="1000" dirty="0">
                  <a:latin typeface="+mn-lt"/>
                </a:endParaRPr>
              </a:p>
            </p:txBody>
          </p:sp>
        </p:grpSp>
      </p:grpSp>
      <p:sp>
        <p:nvSpPr>
          <p:cNvPr id="25" name="TextBox 24">
            <a:extLst>
              <a:ext uri="{FF2B5EF4-FFF2-40B4-BE49-F238E27FC236}">
                <a16:creationId xmlns:a16="http://schemas.microsoft.com/office/drawing/2014/main" id="{78DA787F-E836-49C9-B5F6-27598C88E256}"/>
              </a:ext>
            </a:extLst>
          </p:cNvPr>
          <p:cNvSpPr txBox="1"/>
          <p:nvPr/>
        </p:nvSpPr>
        <p:spPr>
          <a:xfrm>
            <a:off x="4518509" y="2072034"/>
            <a:ext cx="659155" cy="246221"/>
          </a:xfrm>
          <a:prstGeom prst="rect">
            <a:avLst/>
          </a:prstGeom>
          <a:noFill/>
        </p:spPr>
        <p:txBody>
          <a:bodyPr wrap="none" rtlCol="0">
            <a:spAutoFit/>
          </a:bodyPr>
          <a:lstStyle/>
          <a:p>
            <a:r>
              <a:rPr lang="en-US" sz="1000" dirty="0">
                <a:latin typeface="+mj-lt"/>
              </a:rPr>
              <a:t>INCOME:</a:t>
            </a:r>
          </a:p>
        </p:txBody>
      </p:sp>
      <p:sp>
        <p:nvSpPr>
          <p:cNvPr id="26" name="Rectangle 25">
            <a:extLst>
              <a:ext uri="{FF2B5EF4-FFF2-40B4-BE49-F238E27FC236}">
                <a16:creationId xmlns:a16="http://schemas.microsoft.com/office/drawing/2014/main" id="{0CC938B1-F25A-4028-B8D8-91B5726DA524}"/>
              </a:ext>
            </a:extLst>
          </p:cNvPr>
          <p:cNvSpPr/>
          <p:nvPr/>
        </p:nvSpPr>
        <p:spPr>
          <a:xfrm>
            <a:off x="455612" y="1463040"/>
            <a:ext cx="5760719" cy="246221"/>
          </a:xfrm>
          <a:prstGeom prst="rect">
            <a:avLst/>
          </a:prstGeom>
        </p:spPr>
        <p:txBody>
          <a:bodyPr wrap="square" lIns="0">
            <a:spAutoFit/>
          </a:bodyPr>
          <a:lstStyle/>
          <a:p>
            <a:r>
              <a:rPr lang="en-US" sz="1000" dirty="0">
                <a:latin typeface="+mj-lt"/>
              </a:rPr>
              <a:t>INCOME AS PERCENT OF FEDERAL POVERTY LEVEL (FPL) BY AGE GROUP FOR MASSHEALTH ENROLLEES</a:t>
            </a:r>
            <a:r>
              <a:rPr lang="en-US" sz="1000" baseline="30000" dirty="0">
                <a:latin typeface="Source Sans Pro Light" panose="020B0403030403020204" pitchFamily="34" charset="0"/>
              </a:rPr>
              <a:t>1</a:t>
            </a:r>
          </a:p>
        </p:txBody>
      </p:sp>
    </p:spTree>
    <p:extLst>
      <p:ext uri="{BB962C8B-B14F-4D97-AF65-F5344CB8AC3E}">
        <p14:creationId xmlns:p14="http://schemas.microsoft.com/office/powerpoint/2010/main" val="373873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lowchart: Manual Operation 40">
            <a:extLst>
              <a:ext uri="{FF2B5EF4-FFF2-40B4-BE49-F238E27FC236}">
                <a16:creationId xmlns:a16="http://schemas.microsoft.com/office/drawing/2014/main" id="{52436104-9D08-47F1-AF4E-CCC450D3BE4D}"/>
              </a:ext>
            </a:extLst>
          </p:cNvPr>
          <p:cNvSpPr/>
          <p:nvPr/>
        </p:nvSpPr>
        <p:spPr>
          <a:xfrm rot="5400000">
            <a:off x="1338766" y="2875141"/>
            <a:ext cx="2907976" cy="1634443"/>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000 w 10000"/>
              <a:gd name="connsiteY2" fmla="*/ 10000 h 10000"/>
              <a:gd name="connsiteX3" fmla="*/ 1674 w 10000"/>
              <a:gd name="connsiteY3" fmla="*/ 9949 h 10000"/>
              <a:gd name="connsiteX4" fmla="*/ 0 w 10000"/>
              <a:gd name="connsiteY4" fmla="*/ 0 h 10000"/>
              <a:gd name="connsiteX0" fmla="*/ 0 w 10000"/>
              <a:gd name="connsiteY0" fmla="*/ 0 h 9949"/>
              <a:gd name="connsiteX1" fmla="*/ 10000 w 10000"/>
              <a:gd name="connsiteY1" fmla="*/ 0 h 9949"/>
              <a:gd name="connsiteX2" fmla="*/ 8326 w 10000"/>
              <a:gd name="connsiteY2" fmla="*/ 9949 h 9949"/>
              <a:gd name="connsiteX3" fmla="*/ 1674 w 10000"/>
              <a:gd name="connsiteY3" fmla="*/ 9949 h 9949"/>
              <a:gd name="connsiteX4" fmla="*/ 0 w 10000"/>
              <a:gd name="connsiteY4" fmla="*/ 0 h 9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949">
                <a:moveTo>
                  <a:pt x="0" y="0"/>
                </a:moveTo>
                <a:lnTo>
                  <a:pt x="10000" y="0"/>
                </a:lnTo>
                <a:lnTo>
                  <a:pt x="8326" y="9949"/>
                </a:lnTo>
                <a:lnTo>
                  <a:pt x="1674" y="9949"/>
                </a:lnTo>
                <a:lnTo>
                  <a:pt x="0" y="0"/>
                </a:lnTo>
                <a:close/>
              </a:path>
            </a:pathLst>
          </a:custGeom>
          <a:gradFill flip="none" rotWithShape="1">
            <a:gsLst>
              <a:gs pos="9000">
                <a:schemeClr val="accent5">
                  <a:alpha val="50000"/>
                </a:schemeClr>
              </a:gs>
              <a:gs pos="91000">
                <a:schemeClr val="accent5">
                  <a:lumMod val="20000"/>
                  <a:lumOff val="80000"/>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AB653D02-08AF-4A1A-BD93-59AF3D012A36}"/>
              </a:ext>
            </a:extLst>
          </p:cNvPr>
          <p:cNvGrpSpPr/>
          <p:nvPr/>
        </p:nvGrpSpPr>
        <p:grpSpPr>
          <a:xfrm rot="18933737">
            <a:off x="1146964" y="2787971"/>
            <a:ext cx="1807838" cy="1807838"/>
            <a:chOff x="941832" y="3474720"/>
            <a:chExt cx="822960" cy="822960"/>
          </a:xfrm>
        </p:grpSpPr>
        <p:sp>
          <p:nvSpPr>
            <p:cNvPr id="36" name="Oval 35">
              <a:extLst>
                <a:ext uri="{FF2B5EF4-FFF2-40B4-BE49-F238E27FC236}">
                  <a16:creationId xmlns:a16="http://schemas.microsoft.com/office/drawing/2014/main" id="{95A2D22F-6724-4051-874E-D42EFFD8160F}"/>
                </a:ext>
              </a:extLst>
            </p:cNvPr>
            <p:cNvSpPr>
              <a:spLocks noChangeAspect="1"/>
            </p:cNvSpPr>
            <p:nvPr/>
          </p:nvSpPr>
          <p:spPr>
            <a:xfrm>
              <a:off x="941832" y="3474720"/>
              <a:ext cx="822960" cy="822960"/>
            </a:xfrm>
            <a:prstGeom prst="ellipse">
              <a:avLst/>
            </a:prstGeom>
            <a:solidFill>
              <a:schemeClr val="bg1"/>
            </a:solidFill>
            <a:ln w="762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Arc 36">
              <a:extLst>
                <a:ext uri="{FF2B5EF4-FFF2-40B4-BE49-F238E27FC236}">
                  <a16:creationId xmlns:a16="http://schemas.microsoft.com/office/drawing/2014/main" id="{3FEE4375-C5CE-4792-8480-6C25E8C5E935}"/>
                </a:ext>
              </a:extLst>
            </p:cNvPr>
            <p:cNvSpPr/>
            <p:nvPr/>
          </p:nvSpPr>
          <p:spPr>
            <a:xfrm rot="21386263">
              <a:off x="941832" y="3474720"/>
              <a:ext cx="822960" cy="822960"/>
            </a:xfrm>
            <a:prstGeom prst="arc">
              <a:avLst>
                <a:gd name="adj1" fmla="val 16580412"/>
                <a:gd name="adj2" fmla="val 10517076"/>
              </a:avLst>
            </a:prstGeom>
            <a:solidFill>
              <a:schemeClr val="accent5">
                <a:lumMod val="20000"/>
                <a:lumOff val="80000"/>
              </a:schemeClr>
            </a:solidFill>
            <a:ln w="127000" cap="rnd">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grpSp>
      <p:graphicFrame>
        <p:nvGraphicFramePr>
          <p:cNvPr id="3" name="Table 2">
            <a:extLst>
              <a:ext uri="{FF2B5EF4-FFF2-40B4-BE49-F238E27FC236}">
                <a16:creationId xmlns:a16="http://schemas.microsoft.com/office/drawing/2014/main" id="{D7A51460-93ED-4D01-BCD7-A958C332955F}"/>
              </a:ext>
            </a:extLst>
          </p:cNvPr>
          <p:cNvGraphicFramePr>
            <a:graphicFrameLocks noGrp="1"/>
          </p:cNvGraphicFramePr>
          <p:nvPr>
            <p:extLst>
              <p:ext uri="{D42A27DB-BD31-4B8C-83A1-F6EECF244321}">
                <p14:modId xmlns:p14="http://schemas.microsoft.com/office/powerpoint/2010/main" val="3264303435"/>
              </p:ext>
            </p:extLst>
          </p:nvPr>
        </p:nvGraphicFramePr>
        <p:xfrm>
          <a:off x="3600450" y="2247900"/>
          <a:ext cx="4937760" cy="2926080"/>
        </p:xfrm>
        <a:graphic>
          <a:graphicData uri="http://schemas.openxmlformats.org/drawingml/2006/table">
            <a:tbl>
              <a:tblPr>
                <a:tableStyleId>{5C22544A-7EE6-4342-B048-85BDC9FD1C3A}</a:tableStyleId>
              </a:tblPr>
              <a:tblGrid>
                <a:gridCol w="4937760">
                  <a:extLst>
                    <a:ext uri="{9D8B030D-6E8A-4147-A177-3AD203B41FA5}">
                      <a16:colId xmlns:a16="http://schemas.microsoft.com/office/drawing/2014/main" val="794709220"/>
                    </a:ext>
                  </a:extLst>
                </a:gridCol>
              </a:tblGrid>
              <a:tr h="365760">
                <a:tc>
                  <a:txBody>
                    <a:bodyPr/>
                    <a:lstStyle/>
                    <a:p>
                      <a:pPr marL="0" marR="0">
                        <a:lnSpc>
                          <a:spcPct val="100000"/>
                        </a:lnSpc>
                        <a:spcBef>
                          <a:spcPts val="0"/>
                        </a:spcBef>
                        <a:spcAft>
                          <a:spcPts val="0"/>
                        </a:spcAft>
                      </a:pPr>
                      <a:r>
                        <a:rPr lang="en-US" sz="900" b="0" dirty="0">
                          <a:solidFill>
                            <a:schemeClr val="accent5">
                              <a:lumMod val="50000"/>
                            </a:schemeClr>
                          </a:solidFill>
                          <a:effectLst/>
                          <a:latin typeface="+mj-lt"/>
                        </a:rPr>
                        <a:t>FOOD SERVICE</a:t>
                      </a:r>
                      <a:br>
                        <a:rPr lang="en-US" sz="900" b="0" dirty="0">
                          <a:effectLst/>
                        </a:rPr>
                      </a:br>
                      <a:r>
                        <a:rPr lang="en-US" sz="800" b="0" dirty="0">
                          <a:effectLst/>
                        </a:rPr>
                        <a:t>(cooks, waitstaff, food preparation, fast food workers)</a:t>
                      </a:r>
                      <a:endParaRPr lang="en-US" sz="900" b="0" dirty="0">
                        <a:effectLst/>
                        <a:latin typeface="Source Sans Pro Light" panose="020B0403030403020204" pitchFamily="34" charset="0"/>
                        <a:ea typeface="Calibri" panose="020F0502020204030204" pitchFamily="34" charset="0"/>
                        <a:cs typeface="Times New Roman" panose="02020603050405020304" pitchFamily="18" charset="0"/>
                      </a:endParaRPr>
                    </a:p>
                  </a:txBody>
                  <a:tcPr marL="68580" marR="68580" marT="18288" marB="18288"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107634799"/>
                  </a:ext>
                </a:extLst>
              </a:tr>
              <a:tr h="365760">
                <a:tc>
                  <a:txBody>
                    <a:bodyPr/>
                    <a:lstStyle/>
                    <a:p>
                      <a:pPr marL="0" marR="0">
                        <a:lnSpc>
                          <a:spcPct val="100000"/>
                        </a:lnSpc>
                        <a:spcBef>
                          <a:spcPts val="0"/>
                        </a:spcBef>
                        <a:spcAft>
                          <a:spcPts val="0"/>
                        </a:spcAft>
                      </a:pPr>
                      <a:r>
                        <a:rPr lang="en-US" sz="900" b="0" dirty="0">
                          <a:solidFill>
                            <a:schemeClr val="accent5">
                              <a:lumMod val="50000"/>
                            </a:schemeClr>
                          </a:solidFill>
                          <a:effectLst/>
                          <a:latin typeface="+mj-lt"/>
                        </a:rPr>
                        <a:t>SALES</a:t>
                      </a:r>
                      <a:br>
                        <a:rPr lang="en-US" sz="900" b="0" dirty="0">
                          <a:effectLst/>
                        </a:rPr>
                      </a:br>
                      <a:r>
                        <a:rPr lang="en-US" sz="800" b="0" dirty="0">
                          <a:effectLst/>
                        </a:rPr>
                        <a:t>(cashiers, retail salespeople, retail supervisors)</a:t>
                      </a:r>
                      <a:endParaRPr lang="en-US" sz="900" b="0" dirty="0">
                        <a:effectLst/>
                        <a:latin typeface="Source Sans Pro Light" panose="020B0403030403020204" pitchFamily="34" charset="0"/>
                        <a:ea typeface="Calibri" panose="020F0502020204030204" pitchFamily="34" charset="0"/>
                        <a:cs typeface="Times New Roman" panose="02020603050405020304" pitchFamily="18" charset="0"/>
                      </a:endParaRPr>
                    </a:p>
                  </a:txBody>
                  <a:tcPr marL="68580" marR="68580" marT="18288" marB="18288"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8703830"/>
                  </a:ext>
                </a:extLst>
              </a:tr>
              <a:tr h="365760">
                <a:tc>
                  <a:txBody>
                    <a:bodyPr/>
                    <a:lstStyle/>
                    <a:p>
                      <a:pPr marL="0" marR="0">
                        <a:lnSpc>
                          <a:spcPct val="100000"/>
                        </a:lnSpc>
                        <a:spcBef>
                          <a:spcPts val="0"/>
                        </a:spcBef>
                        <a:spcAft>
                          <a:spcPts val="0"/>
                        </a:spcAft>
                      </a:pPr>
                      <a:r>
                        <a:rPr lang="en-US" sz="900" b="0" dirty="0">
                          <a:solidFill>
                            <a:schemeClr val="accent5">
                              <a:lumMod val="50000"/>
                            </a:schemeClr>
                          </a:solidFill>
                          <a:effectLst/>
                          <a:latin typeface="+mj-lt"/>
                        </a:rPr>
                        <a:t>TRANSPORTATION</a:t>
                      </a:r>
                      <a:br>
                        <a:rPr lang="en-US" sz="900" b="0" dirty="0">
                          <a:effectLst/>
                        </a:rPr>
                      </a:br>
                      <a:r>
                        <a:rPr lang="en-US" sz="800" b="0" dirty="0">
                          <a:effectLst/>
                        </a:rPr>
                        <a:t>(movers, drivers, stockers)</a:t>
                      </a:r>
                      <a:endParaRPr lang="en-US" sz="900" b="0" dirty="0">
                        <a:effectLst/>
                        <a:latin typeface="Source Sans Pro Light" panose="020B0403030403020204" pitchFamily="34" charset="0"/>
                        <a:ea typeface="Calibri" panose="020F0502020204030204" pitchFamily="34" charset="0"/>
                        <a:cs typeface="Times New Roman" panose="02020603050405020304" pitchFamily="18" charset="0"/>
                      </a:endParaRPr>
                    </a:p>
                  </a:txBody>
                  <a:tcPr marL="68580" marR="68580" marT="18288" marB="18288"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86530393"/>
                  </a:ext>
                </a:extLst>
              </a:tr>
              <a:tr h="365760">
                <a:tc>
                  <a:txBody>
                    <a:bodyPr/>
                    <a:lstStyle/>
                    <a:p>
                      <a:pPr marL="0" marR="0">
                        <a:lnSpc>
                          <a:spcPct val="100000"/>
                        </a:lnSpc>
                        <a:spcBef>
                          <a:spcPts val="0"/>
                        </a:spcBef>
                        <a:spcAft>
                          <a:spcPts val="0"/>
                        </a:spcAft>
                      </a:pPr>
                      <a:r>
                        <a:rPr lang="en-US" sz="900" b="0" dirty="0">
                          <a:solidFill>
                            <a:schemeClr val="accent5">
                              <a:lumMod val="50000"/>
                            </a:schemeClr>
                          </a:solidFill>
                          <a:effectLst/>
                          <a:latin typeface="+mj-lt"/>
                        </a:rPr>
                        <a:t>OFFICE AND ADMINISTRATIVE SUPPORT</a:t>
                      </a:r>
                      <a:br>
                        <a:rPr lang="en-US" sz="900" b="0" dirty="0">
                          <a:effectLst/>
                        </a:rPr>
                      </a:br>
                      <a:r>
                        <a:rPr lang="en-US" sz="800" b="0" dirty="0">
                          <a:effectLst/>
                        </a:rPr>
                        <a:t>(customer service representatives, secretaries, receptionists)</a:t>
                      </a:r>
                      <a:endParaRPr lang="en-US" sz="900" b="0" dirty="0">
                        <a:effectLst/>
                        <a:latin typeface="Source Sans Pro Light" panose="020B0403030403020204" pitchFamily="34" charset="0"/>
                        <a:ea typeface="Calibri" panose="020F0502020204030204" pitchFamily="34" charset="0"/>
                        <a:cs typeface="Times New Roman" panose="02020603050405020304" pitchFamily="18" charset="0"/>
                      </a:endParaRPr>
                    </a:p>
                  </a:txBody>
                  <a:tcPr marL="68580" marR="68580" marT="18288" marB="18288"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16274936"/>
                  </a:ext>
                </a:extLst>
              </a:tr>
              <a:tr h="365760">
                <a:tc>
                  <a:txBody>
                    <a:bodyPr/>
                    <a:lstStyle/>
                    <a:p>
                      <a:pPr marL="0" marR="0">
                        <a:lnSpc>
                          <a:spcPct val="100000"/>
                        </a:lnSpc>
                        <a:spcBef>
                          <a:spcPts val="0"/>
                        </a:spcBef>
                        <a:spcAft>
                          <a:spcPts val="0"/>
                        </a:spcAft>
                      </a:pPr>
                      <a:r>
                        <a:rPr lang="en-US" sz="900" b="0" dirty="0">
                          <a:solidFill>
                            <a:schemeClr val="accent5">
                              <a:lumMod val="50000"/>
                            </a:schemeClr>
                          </a:solidFill>
                          <a:effectLst/>
                          <a:latin typeface="+mj-lt"/>
                        </a:rPr>
                        <a:t>HEALTH CARE SUPPORT </a:t>
                      </a:r>
                      <a:br>
                        <a:rPr lang="en-US" sz="900" b="0" dirty="0">
                          <a:effectLst/>
                        </a:rPr>
                      </a:br>
                      <a:r>
                        <a:rPr lang="en-US" sz="800" b="0" dirty="0">
                          <a:effectLst/>
                        </a:rPr>
                        <a:t>(nursing assistants, personal care aides, home health aides)</a:t>
                      </a:r>
                      <a:endParaRPr lang="en-US" sz="900" b="0" dirty="0">
                        <a:effectLst/>
                        <a:latin typeface="Source Sans Pro Light" panose="020B0403030403020204" pitchFamily="34" charset="0"/>
                        <a:ea typeface="Calibri" panose="020F0502020204030204" pitchFamily="34" charset="0"/>
                        <a:cs typeface="Times New Roman" panose="02020603050405020304" pitchFamily="18" charset="0"/>
                      </a:endParaRPr>
                    </a:p>
                  </a:txBody>
                  <a:tcPr marL="68580" marR="68580" marT="18288" marB="18288"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66268347"/>
                  </a:ext>
                </a:extLst>
              </a:tr>
              <a:tr h="365760">
                <a:tc>
                  <a:txBody>
                    <a:bodyPr/>
                    <a:lstStyle/>
                    <a:p>
                      <a:pPr marL="0" marR="0">
                        <a:lnSpc>
                          <a:spcPct val="100000"/>
                        </a:lnSpc>
                        <a:spcBef>
                          <a:spcPts val="0"/>
                        </a:spcBef>
                        <a:spcAft>
                          <a:spcPts val="0"/>
                        </a:spcAft>
                      </a:pPr>
                      <a:r>
                        <a:rPr lang="en-US" sz="900" b="0" dirty="0">
                          <a:solidFill>
                            <a:schemeClr val="accent5">
                              <a:lumMod val="50000"/>
                            </a:schemeClr>
                          </a:solidFill>
                          <a:effectLst/>
                          <a:latin typeface="+mj-lt"/>
                        </a:rPr>
                        <a:t>CLEANING AND MAINTENANCE</a:t>
                      </a:r>
                      <a:br>
                        <a:rPr lang="en-US" sz="900" b="0" dirty="0">
                          <a:effectLst/>
                        </a:rPr>
                      </a:br>
                      <a:r>
                        <a:rPr lang="en-US" sz="800" b="0" dirty="0">
                          <a:effectLst/>
                        </a:rPr>
                        <a:t>(janitors, maids, landscapers)</a:t>
                      </a:r>
                      <a:endParaRPr lang="en-US" sz="900" b="0" dirty="0">
                        <a:effectLst/>
                        <a:latin typeface="Source Sans Pro Light" panose="020B0403030403020204" pitchFamily="34" charset="0"/>
                        <a:ea typeface="Calibri" panose="020F0502020204030204" pitchFamily="34" charset="0"/>
                        <a:cs typeface="Times New Roman" panose="02020603050405020304" pitchFamily="18" charset="0"/>
                      </a:endParaRPr>
                    </a:p>
                  </a:txBody>
                  <a:tcPr marL="68580" marR="68580" marT="18288" marB="18288"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97674780"/>
                  </a:ext>
                </a:extLst>
              </a:tr>
              <a:tr h="365760">
                <a:tc>
                  <a:txBody>
                    <a:bodyPr/>
                    <a:lstStyle/>
                    <a:p>
                      <a:pPr marL="0" marR="0">
                        <a:lnSpc>
                          <a:spcPct val="100000"/>
                        </a:lnSpc>
                        <a:spcBef>
                          <a:spcPts val="0"/>
                        </a:spcBef>
                        <a:spcAft>
                          <a:spcPts val="0"/>
                        </a:spcAft>
                      </a:pPr>
                      <a:r>
                        <a:rPr lang="en-US" sz="900" b="0" dirty="0">
                          <a:solidFill>
                            <a:schemeClr val="accent5">
                              <a:lumMod val="50000"/>
                            </a:schemeClr>
                          </a:solidFill>
                          <a:effectLst/>
                          <a:latin typeface="+mj-lt"/>
                        </a:rPr>
                        <a:t>CONSTRUCTION</a:t>
                      </a:r>
                      <a:br>
                        <a:rPr lang="en-US" sz="900" b="0" dirty="0">
                          <a:effectLst/>
                        </a:rPr>
                      </a:br>
                      <a:r>
                        <a:rPr lang="en-US" sz="800" b="0" dirty="0">
                          <a:effectLst/>
                        </a:rPr>
                        <a:t>(laborers, carpenters, painters)</a:t>
                      </a:r>
                      <a:endParaRPr lang="en-US" sz="900" b="0" dirty="0">
                        <a:effectLst/>
                        <a:latin typeface="Source Sans Pro Light" panose="020B0403030403020204" pitchFamily="34" charset="0"/>
                        <a:ea typeface="Calibri" panose="020F0502020204030204" pitchFamily="34" charset="0"/>
                        <a:cs typeface="Times New Roman" panose="02020603050405020304" pitchFamily="18" charset="0"/>
                      </a:endParaRPr>
                    </a:p>
                  </a:txBody>
                  <a:tcPr marL="68580" marR="68580" marT="18288" marB="18288"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3537042"/>
                  </a:ext>
                </a:extLst>
              </a:tr>
              <a:tr h="365760">
                <a:tc>
                  <a:txBody>
                    <a:bodyPr/>
                    <a:lstStyle/>
                    <a:p>
                      <a:pPr marL="0" marR="0">
                        <a:lnSpc>
                          <a:spcPct val="100000"/>
                        </a:lnSpc>
                        <a:spcBef>
                          <a:spcPts val="0"/>
                        </a:spcBef>
                        <a:spcAft>
                          <a:spcPts val="0"/>
                        </a:spcAft>
                      </a:pPr>
                      <a:r>
                        <a:rPr lang="en-US" sz="900" b="0" dirty="0">
                          <a:solidFill>
                            <a:schemeClr val="accent5">
                              <a:lumMod val="50000"/>
                            </a:schemeClr>
                          </a:solidFill>
                          <a:effectLst/>
                          <a:latin typeface="+mj-lt"/>
                        </a:rPr>
                        <a:t>PRODUCTION</a:t>
                      </a:r>
                      <a:br>
                        <a:rPr lang="en-US" sz="900" b="0" dirty="0">
                          <a:effectLst/>
                        </a:rPr>
                      </a:br>
                      <a:r>
                        <a:rPr lang="en-US" sz="800" b="0" dirty="0">
                          <a:effectLst/>
                        </a:rPr>
                        <a:t>(equipment operators, inspectors, fabricators)</a:t>
                      </a:r>
                      <a:endParaRPr lang="en-US" sz="900" b="0" dirty="0">
                        <a:effectLst/>
                        <a:latin typeface="Source Sans Pro Light" panose="020B0403030403020204" pitchFamily="34" charset="0"/>
                        <a:ea typeface="Calibri" panose="020F0502020204030204" pitchFamily="34" charset="0"/>
                        <a:cs typeface="Times New Roman" panose="02020603050405020304" pitchFamily="18" charset="0"/>
                      </a:endParaRPr>
                    </a:p>
                  </a:txBody>
                  <a:tcPr marL="68580" marR="68580" marT="18288" marB="18288"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55827936"/>
                  </a:ext>
                </a:extLst>
              </a:tr>
            </a:tbl>
          </a:graphicData>
        </a:graphic>
      </p:graphicFrame>
      <p:sp>
        <p:nvSpPr>
          <p:cNvPr id="25" name="Rectangle 24">
            <a:extLst>
              <a:ext uri="{FF2B5EF4-FFF2-40B4-BE49-F238E27FC236}">
                <a16:creationId xmlns:a16="http://schemas.microsoft.com/office/drawing/2014/main" id="{884B0254-FD79-41B9-A86D-9F43C23AF706}"/>
              </a:ext>
            </a:extLst>
          </p:cNvPr>
          <p:cNvSpPr/>
          <p:nvPr/>
        </p:nvSpPr>
        <p:spPr>
          <a:xfrm>
            <a:off x="457200" y="5774321"/>
            <a:ext cx="8229600" cy="610424"/>
          </a:xfrm>
          <a:prstGeom prst="rect">
            <a:avLst/>
          </a:prstGeom>
        </p:spPr>
        <p:txBody>
          <a:bodyPr wrap="square" lIns="0" rIns="0" anchor="b" anchorCtr="0">
            <a:spAutoFit/>
          </a:bodyPr>
          <a:lstStyle/>
          <a:p>
            <a:pPr lvl="0">
              <a:spcBef>
                <a:spcPts val="200"/>
              </a:spcBef>
            </a:pPr>
            <a:r>
              <a:rPr lang="en-US" sz="800" cap="small" dirty="0">
                <a:solidFill>
                  <a:srgbClr val="1C1C1C"/>
                </a:solidFill>
                <a:latin typeface="+mn-lt"/>
              </a:rPr>
              <a:t>sources</a:t>
            </a:r>
            <a:r>
              <a:rPr lang="en-US" sz="800" dirty="0">
                <a:solidFill>
                  <a:srgbClr val="1C1C1C"/>
                </a:solidFill>
                <a:latin typeface="+mn-lt"/>
              </a:rPr>
              <a:t>: Authors’ calculations using the American Community Survey (ACS) 2018 1-Year Public Use Microdata Samples.  </a:t>
            </a:r>
          </a:p>
          <a:p>
            <a:pPr lvl="0">
              <a:spcBef>
                <a:spcPts val="200"/>
              </a:spcBef>
            </a:pPr>
            <a:r>
              <a:rPr lang="en-US" sz="800" dirty="0">
                <a:solidFill>
                  <a:schemeClr val="tx1">
                    <a:lumMod val="95000"/>
                    <a:lumOff val="5000"/>
                  </a:schemeClr>
                </a:solidFill>
                <a:latin typeface="+mn-lt"/>
              </a:rPr>
              <a:t>NOTE: This slide reflects pre-COVID-19 workforce data. </a:t>
            </a:r>
            <a:br>
              <a:rPr lang="en-US" sz="800" dirty="0">
                <a:solidFill>
                  <a:srgbClr val="1C1C1C"/>
                </a:solidFill>
                <a:latin typeface="+mn-lt"/>
              </a:rPr>
            </a:br>
            <a:r>
              <a:rPr lang="en-US" sz="800" dirty="0">
                <a:solidFill>
                  <a:srgbClr val="1C1C1C"/>
                </a:solidFill>
                <a:latin typeface="+mn-lt"/>
              </a:rPr>
              <a:t>Kaiser Family Foundation. Distribution of the Nonelderly with Medicaid by Family Work Status. Accessed at </a:t>
            </a:r>
            <a:br>
              <a:rPr lang="en-US" sz="800" dirty="0">
                <a:solidFill>
                  <a:srgbClr val="1C1C1C"/>
                </a:solidFill>
                <a:latin typeface="+mn-lt"/>
              </a:rPr>
            </a:br>
            <a:r>
              <a:rPr lang="en-US" sz="800" dirty="0">
                <a:solidFill>
                  <a:srgbClr val="3333CC"/>
                </a:solidFill>
                <a:latin typeface="+mn-lt"/>
                <a:hlinkClick r:id="rId3">
                  <a:extLst>
                    <a:ext uri="{A12FA001-AC4F-418D-AE19-62706E023703}">
                      <ahyp:hlinkClr xmlns:ahyp="http://schemas.microsoft.com/office/drawing/2018/hyperlinkcolor" val="tx"/>
                    </a:ext>
                  </a:extLst>
                </a:hlinkClick>
              </a:rPr>
              <a:t>www.kff.org/medicaid/state-indicator/distribution-by-employment-status-4/?currentTimeframe=0&amp;selectedRows={"states":{"massachusetts":{}}}&amp;sortModel={"colId":"Location","sort":"asc"}</a:t>
            </a:r>
            <a:r>
              <a:rPr lang="en-US" sz="800" dirty="0">
                <a:solidFill>
                  <a:srgbClr val="1C1C1C"/>
                </a:solidFill>
                <a:latin typeface="+mn-lt"/>
              </a:rPr>
              <a:t>.</a:t>
            </a:r>
          </a:p>
        </p:txBody>
      </p:sp>
      <p:sp>
        <p:nvSpPr>
          <p:cNvPr id="2" name="Title 1">
            <a:extLst>
              <a:ext uri="{FF2B5EF4-FFF2-40B4-BE49-F238E27FC236}">
                <a16:creationId xmlns:a16="http://schemas.microsoft.com/office/drawing/2014/main" id="{6BEBB75F-F140-4BCF-A6D8-64C3BA2C20B0}"/>
              </a:ext>
            </a:extLst>
          </p:cNvPr>
          <p:cNvSpPr>
            <a:spLocks noGrp="1"/>
          </p:cNvSpPr>
          <p:nvPr>
            <p:ph type="title"/>
          </p:nvPr>
        </p:nvSpPr>
        <p:spPr/>
        <p:txBody>
          <a:bodyPr/>
          <a:lstStyle/>
          <a:p>
            <a:r>
              <a:rPr lang="en-US" dirty="0"/>
              <a:t>MASSHEALTH PLAYS A KEY ROLE IN SUPPORTING THE LOW-INCOME WORKFORCE</a:t>
            </a:r>
          </a:p>
        </p:txBody>
      </p:sp>
      <p:sp>
        <p:nvSpPr>
          <p:cNvPr id="4" name="Slide Number Placeholder 3">
            <a:extLst>
              <a:ext uri="{FF2B5EF4-FFF2-40B4-BE49-F238E27FC236}">
                <a16:creationId xmlns:a16="http://schemas.microsoft.com/office/drawing/2014/main" id="{7143BF30-70E0-4A41-B16C-02D6F79A697B}"/>
              </a:ext>
            </a:extLst>
          </p:cNvPr>
          <p:cNvSpPr>
            <a:spLocks noGrp="1"/>
          </p:cNvSpPr>
          <p:nvPr>
            <p:ph type="sldNum" sz="quarter" idx="10"/>
          </p:nvPr>
        </p:nvSpPr>
        <p:spPr/>
        <p:txBody>
          <a:bodyPr/>
          <a:lstStyle/>
          <a:p>
            <a:fld id="{602304DC-BD07-407C-970E-19B247DFBB9A}" type="slidenum">
              <a:rPr lang="en-US" smtClean="0"/>
              <a:pPr/>
              <a:t>14</a:t>
            </a:fld>
            <a:endParaRPr lang="en-US" dirty="0"/>
          </a:p>
        </p:txBody>
      </p:sp>
      <p:graphicFrame>
        <p:nvGraphicFramePr>
          <p:cNvPr id="12" name="Chart 11">
            <a:extLst>
              <a:ext uri="{FF2B5EF4-FFF2-40B4-BE49-F238E27FC236}">
                <a16:creationId xmlns:a16="http://schemas.microsoft.com/office/drawing/2014/main" id="{CF05B09E-49EA-4907-8DE8-FA9DBF8DE4D4}"/>
              </a:ext>
            </a:extLst>
          </p:cNvPr>
          <p:cNvGraphicFramePr/>
          <p:nvPr>
            <p:extLst>
              <p:ext uri="{D42A27DB-BD31-4B8C-83A1-F6EECF244321}">
                <p14:modId xmlns:p14="http://schemas.microsoft.com/office/powerpoint/2010/main" val="351764154"/>
              </p:ext>
            </p:extLst>
          </p:nvPr>
        </p:nvGraphicFramePr>
        <p:xfrm>
          <a:off x="6222999" y="2130564"/>
          <a:ext cx="2524126" cy="3337733"/>
        </p:xfrm>
        <a:graphic>
          <a:graphicData uri="http://schemas.openxmlformats.org/drawingml/2006/chart">
            <c:chart xmlns:c="http://schemas.openxmlformats.org/drawingml/2006/chart" xmlns:r="http://schemas.openxmlformats.org/officeDocument/2006/relationships" r:id="rId4"/>
          </a:graphicData>
        </a:graphic>
      </p:graphicFrame>
      <p:sp>
        <p:nvSpPr>
          <p:cNvPr id="17" name="Content Placeholder 6">
            <a:extLst>
              <a:ext uri="{FF2B5EF4-FFF2-40B4-BE49-F238E27FC236}">
                <a16:creationId xmlns:a16="http://schemas.microsoft.com/office/drawing/2014/main" id="{C34EA70E-82E4-44AF-810A-3657796B756C}"/>
              </a:ext>
            </a:extLst>
          </p:cNvPr>
          <p:cNvSpPr txBox="1">
            <a:spLocks/>
          </p:cNvSpPr>
          <p:nvPr/>
        </p:nvSpPr>
        <p:spPr bwMode="auto">
          <a:xfrm>
            <a:off x="457201" y="1711651"/>
            <a:ext cx="2505074" cy="699135"/>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171450" indent="-171450" algn="l" rtl="0" eaLnBrk="0" fontAlgn="base" hangingPunct="0">
              <a:spcBef>
                <a:spcPts val="600"/>
              </a:spcBef>
              <a:spcAft>
                <a:spcPct val="0"/>
              </a:spcAft>
              <a:buClr>
                <a:schemeClr val="tx2"/>
              </a:buClr>
              <a:buFont typeface="Wingdings" pitchFamily="2" charset="2"/>
              <a:buChar char="§"/>
              <a:defRPr sz="1600">
                <a:solidFill>
                  <a:schemeClr val="tx1"/>
                </a:solidFill>
                <a:latin typeface="+mn-lt"/>
                <a:ea typeface="+mn-ea"/>
                <a:cs typeface="+mn-cs"/>
              </a:defRPr>
            </a:lvl1pPr>
            <a:lvl2pPr marL="398463" indent="-171450" algn="l" rtl="0" eaLnBrk="0" fontAlgn="base" hangingPunct="0">
              <a:spcBef>
                <a:spcPct val="20000"/>
              </a:spcBef>
              <a:spcAft>
                <a:spcPct val="0"/>
              </a:spcAft>
              <a:buClr>
                <a:schemeClr val="tx2"/>
              </a:buClr>
              <a:buChar char="–"/>
              <a:defRPr sz="1400">
                <a:solidFill>
                  <a:schemeClr val="tx1"/>
                </a:solidFill>
                <a:latin typeface="+mn-lt"/>
                <a:cs typeface="+mn-cs"/>
              </a:defRPr>
            </a:lvl2pPr>
            <a:lvl3pPr marL="569913" indent="-107950" algn="l" rtl="0" eaLnBrk="0" fontAlgn="base" hangingPunct="0">
              <a:spcBef>
                <a:spcPct val="20000"/>
              </a:spcBef>
              <a:spcAft>
                <a:spcPct val="0"/>
              </a:spcAft>
              <a:buClr>
                <a:schemeClr val="tx2"/>
              </a:buClr>
              <a:buChar char="•"/>
              <a:defRPr sz="120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1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11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a:lstStyle>
          <a:p>
            <a:pPr marL="0" indent="0">
              <a:buNone/>
            </a:pPr>
            <a:r>
              <a:rPr lang="en-US" sz="1400" kern="0" dirty="0"/>
              <a:t>Almost </a:t>
            </a:r>
            <a:br>
              <a:rPr lang="en-US" sz="1400" kern="0" dirty="0"/>
            </a:br>
            <a:r>
              <a:rPr lang="en-US" sz="1400" kern="0" dirty="0">
                <a:solidFill>
                  <a:schemeClr val="accent5">
                    <a:lumMod val="75000"/>
                  </a:schemeClr>
                </a:solidFill>
                <a:latin typeface="+mj-lt"/>
              </a:rPr>
              <a:t>three quarters </a:t>
            </a:r>
            <a:r>
              <a:rPr lang="en-US" sz="1400" kern="0" dirty="0"/>
              <a:t>of</a:t>
            </a:r>
            <a:br>
              <a:rPr lang="en-US" sz="1400" kern="0" dirty="0"/>
            </a:br>
            <a:r>
              <a:rPr lang="en-US" sz="1400" kern="0" dirty="0"/>
              <a:t>non-elderly MassHealth members live </a:t>
            </a:r>
            <a:br>
              <a:rPr lang="en-US" sz="1400" kern="0" dirty="0"/>
            </a:br>
            <a:r>
              <a:rPr lang="en-US" sz="1400" kern="0" dirty="0"/>
              <a:t>in working </a:t>
            </a:r>
            <a:br>
              <a:rPr lang="en-US" sz="1400" kern="0" dirty="0"/>
            </a:br>
            <a:r>
              <a:rPr lang="en-US" sz="1400" kern="0" dirty="0"/>
              <a:t>families. </a:t>
            </a:r>
          </a:p>
        </p:txBody>
      </p:sp>
      <p:sp>
        <p:nvSpPr>
          <p:cNvPr id="29" name="TextBox 28">
            <a:extLst>
              <a:ext uri="{FF2B5EF4-FFF2-40B4-BE49-F238E27FC236}">
                <a16:creationId xmlns:a16="http://schemas.microsoft.com/office/drawing/2014/main" id="{171034FB-50FA-4CF3-A9ED-702676CC62E7}"/>
              </a:ext>
            </a:extLst>
          </p:cNvPr>
          <p:cNvSpPr txBox="1"/>
          <p:nvPr/>
        </p:nvSpPr>
        <p:spPr>
          <a:xfrm>
            <a:off x="6400800" y="5496519"/>
            <a:ext cx="2124074" cy="215444"/>
          </a:xfrm>
          <a:prstGeom prst="rect">
            <a:avLst/>
          </a:prstGeom>
          <a:noFill/>
        </p:spPr>
        <p:txBody>
          <a:bodyPr wrap="square" rtlCol="0">
            <a:spAutoFit/>
          </a:bodyPr>
          <a:lstStyle/>
          <a:p>
            <a:pPr algn="ctr"/>
            <a:r>
              <a:rPr lang="en-US" sz="800" dirty="0">
                <a:latin typeface="+mj-lt"/>
              </a:rPr>
              <a:t>NUMBER OF WORKERS (THOUSANDS)</a:t>
            </a:r>
          </a:p>
        </p:txBody>
      </p:sp>
      <p:sp>
        <p:nvSpPr>
          <p:cNvPr id="18" name="Content Placeholder 6">
            <a:extLst>
              <a:ext uri="{FF2B5EF4-FFF2-40B4-BE49-F238E27FC236}">
                <a16:creationId xmlns:a16="http://schemas.microsoft.com/office/drawing/2014/main" id="{4ADC89C2-AEF3-4339-A8A2-67E9DB81F74B}"/>
              </a:ext>
            </a:extLst>
          </p:cNvPr>
          <p:cNvSpPr txBox="1">
            <a:spLocks/>
          </p:cNvSpPr>
          <p:nvPr/>
        </p:nvSpPr>
        <p:spPr bwMode="auto">
          <a:xfrm>
            <a:off x="3609975" y="1711651"/>
            <a:ext cx="4937760" cy="699135"/>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171450" indent="-171450" algn="l" rtl="0" eaLnBrk="0" fontAlgn="base" hangingPunct="0">
              <a:spcBef>
                <a:spcPts val="600"/>
              </a:spcBef>
              <a:spcAft>
                <a:spcPct val="0"/>
              </a:spcAft>
              <a:buClr>
                <a:schemeClr val="tx2"/>
              </a:buClr>
              <a:buFont typeface="Wingdings" pitchFamily="2" charset="2"/>
              <a:buChar char="§"/>
              <a:defRPr sz="1600">
                <a:solidFill>
                  <a:schemeClr val="tx1"/>
                </a:solidFill>
                <a:latin typeface="+mn-lt"/>
                <a:ea typeface="+mn-ea"/>
                <a:cs typeface="+mn-cs"/>
              </a:defRPr>
            </a:lvl1pPr>
            <a:lvl2pPr marL="398463" indent="-171450" algn="l" rtl="0" eaLnBrk="0" fontAlgn="base" hangingPunct="0">
              <a:spcBef>
                <a:spcPct val="20000"/>
              </a:spcBef>
              <a:spcAft>
                <a:spcPct val="0"/>
              </a:spcAft>
              <a:buClr>
                <a:schemeClr val="tx2"/>
              </a:buClr>
              <a:buChar char="–"/>
              <a:defRPr sz="1400">
                <a:solidFill>
                  <a:schemeClr val="tx1"/>
                </a:solidFill>
                <a:latin typeface="+mn-lt"/>
                <a:cs typeface="+mn-cs"/>
              </a:defRPr>
            </a:lvl2pPr>
            <a:lvl3pPr marL="569913" indent="-107950" algn="l" rtl="0" eaLnBrk="0" fontAlgn="base" hangingPunct="0">
              <a:spcBef>
                <a:spcPct val="20000"/>
              </a:spcBef>
              <a:spcAft>
                <a:spcPct val="0"/>
              </a:spcAft>
              <a:buClr>
                <a:schemeClr val="tx2"/>
              </a:buClr>
              <a:buChar char="•"/>
              <a:defRPr sz="120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1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11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a:lstStyle>
          <a:p>
            <a:pPr marL="0" indent="0">
              <a:buNone/>
            </a:pPr>
            <a:r>
              <a:rPr lang="en-US" sz="1400" kern="0" dirty="0"/>
              <a:t>MassHealth provides health insurance coverage to low-income workers across a </a:t>
            </a:r>
            <a:r>
              <a:rPr lang="en-US" sz="1400" kern="0" dirty="0">
                <a:solidFill>
                  <a:schemeClr val="accent5">
                    <a:lumMod val="75000"/>
                  </a:schemeClr>
                </a:solidFill>
                <a:latin typeface="+mj-lt"/>
              </a:rPr>
              <a:t>wide range of industries</a:t>
            </a:r>
            <a:r>
              <a:rPr lang="en-US" sz="1400" kern="0" dirty="0"/>
              <a:t>:</a:t>
            </a:r>
          </a:p>
        </p:txBody>
      </p:sp>
      <p:grpSp>
        <p:nvGrpSpPr>
          <p:cNvPr id="42" name="Graphic 5" descr="Family with two children">
            <a:extLst>
              <a:ext uri="{FF2B5EF4-FFF2-40B4-BE49-F238E27FC236}">
                <a16:creationId xmlns:a16="http://schemas.microsoft.com/office/drawing/2014/main" id="{B120DD2D-140A-4645-89C3-496EF5482778}"/>
              </a:ext>
            </a:extLst>
          </p:cNvPr>
          <p:cNvGrpSpPr/>
          <p:nvPr/>
        </p:nvGrpSpPr>
        <p:grpSpPr>
          <a:xfrm>
            <a:off x="2221247" y="3429555"/>
            <a:ext cx="516431" cy="516431"/>
            <a:chOff x="946785" y="3850797"/>
            <a:chExt cx="914400" cy="914400"/>
          </a:xfrm>
          <a:solidFill>
            <a:schemeClr val="accent5"/>
          </a:solidFill>
        </p:grpSpPr>
        <p:sp>
          <p:nvSpPr>
            <p:cNvPr id="43" name="Freeform: Shape 42">
              <a:extLst>
                <a:ext uri="{FF2B5EF4-FFF2-40B4-BE49-F238E27FC236}">
                  <a16:creationId xmlns:a16="http://schemas.microsoft.com/office/drawing/2014/main" id="{5C5E3328-0E13-480A-B4D6-B95716807BA3}"/>
                </a:ext>
              </a:extLst>
            </p:cNvPr>
            <p:cNvSpPr/>
            <p:nvPr/>
          </p:nvSpPr>
          <p:spPr>
            <a:xfrm>
              <a:off x="1461135" y="4022247"/>
              <a:ext cx="95250" cy="95250"/>
            </a:xfrm>
            <a:custGeom>
              <a:avLst/>
              <a:gdLst>
                <a:gd name="connsiteX0" fmla="*/ 95250 w 95250"/>
                <a:gd name="connsiteY0" fmla="*/ 47625 h 95250"/>
                <a:gd name="connsiteX1" fmla="*/ 47625 w 95250"/>
                <a:gd name="connsiteY1" fmla="*/ 95250 h 95250"/>
                <a:gd name="connsiteX2" fmla="*/ 0 w 95250"/>
                <a:gd name="connsiteY2" fmla="*/ 47625 h 95250"/>
                <a:gd name="connsiteX3" fmla="*/ 47625 w 95250"/>
                <a:gd name="connsiteY3" fmla="*/ 0 h 95250"/>
                <a:gd name="connsiteX4" fmla="*/ 95250 w 95250"/>
                <a:gd name="connsiteY4" fmla="*/ 4762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5250" y="47625"/>
                  </a:moveTo>
                  <a:cubicBezTo>
                    <a:pt x="95250" y="73928"/>
                    <a:pt x="73928" y="95250"/>
                    <a:pt x="47625" y="95250"/>
                  </a:cubicBezTo>
                  <a:cubicBezTo>
                    <a:pt x="21322" y="95250"/>
                    <a:pt x="0" y="73928"/>
                    <a:pt x="0" y="47625"/>
                  </a:cubicBezTo>
                  <a:cubicBezTo>
                    <a:pt x="0" y="21322"/>
                    <a:pt x="21322" y="0"/>
                    <a:pt x="47625" y="0"/>
                  </a:cubicBezTo>
                  <a:cubicBezTo>
                    <a:pt x="73928" y="0"/>
                    <a:pt x="95250" y="21322"/>
                    <a:pt x="95250" y="47625"/>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44" name="Freeform: Shape 43">
              <a:extLst>
                <a:ext uri="{FF2B5EF4-FFF2-40B4-BE49-F238E27FC236}">
                  <a16:creationId xmlns:a16="http://schemas.microsoft.com/office/drawing/2014/main" id="{6C0CE23C-0EE9-46C3-A9A1-EE2066ACA3AC}"/>
                </a:ext>
              </a:extLst>
            </p:cNvPr>
            <p:cNvSpPr/>
            <p:nvPr/>
          </p:nvSpPr>
          <p:spPr>
            <a:xfrm>
              <a:off x="1680210" y="4260372"/>
              <a:ext cx="76200" cy="76200"/>
            </a:xfrm>
            <a:custGeom>
              <a:avLst/>
              <a:gdLst>
                <a:gd name="connsiteX0" fmla="*/ 76200 w 76200"/>
                <a:gd name="connsiteY0" fmla="*/ 38100 h 76200"/>
                <a:gd name="connsiteX1" fmla="*/ 38100 w 76200"/>
                <a:gd name="connsiteY1" fmla="*/ 76200 h 76200"/>
                <a:gd name="connsiteX2" fmla="*/ 0 w 76200"/>
                <a:gd name="connsiteY2" fmla="*/ 38100 h 76200"/>
                <a:gd name="connsiteX3" fmla="*/ 38100 w 76200"/>
                <a:gd name="connsiteY3" fmla="*/ 0 h 76200"/>
                <a:gd name="connsiteX4" fmla="*/ 76200 w 7620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45" name="Freeform: Shape 44">
              <a:extLst>
                <a:ext uri="{FF2B5EF4-FFF2-40B4-BE49-F238E27FC236}">
                  <a16:creationId xmlns:a16="http://schemas.microsoft.com/office/drawing/2014/main" id="{2653505B-E083-465B-99A2-3CB3493E0326}"/>
                </a:ext>
              </a:extLst>
            </p:cNvPr>
            <p:cNvSpPr/>
            <p:nvPr/>
          </p:nvSpPr>
          <p:spPr>
            <a:xfrm>
              <a:off x="1251585" y="4022247"/>
              <a:ext cx="95250" cy="95250"/>
            </a:xfrm>
            <a:custGeom>
              <a:avLst/>
              <a:gdLst>
                <a:gd name="connsiteX0" fmla="*/ 95250 w 95250"/>
                <a:gd name="connsiteY0" fmla="*/ 47625 h 95250"/>
                <a:gd name="connsiteX1" fmla="*/ 47625 w 95250"/>
                <a:gd name="connsiteY1" fmla="*/ 95250 h 95250"/>
                <a:gd name="connsiteX2" fmla="*/ 0 w 95250"/>
                <a:gd name="connsiteY2" fmla="*/ 47625 h 95250"/>
                <a:gd name="connsiteX3" fmla="*/ 47625 w 95250"/>
                <a:gd name="connsiteY3" fmla="*/ 0 h 95250"/>
                <a:gd name="connsiteX4" fmla="*/ 95250 w 95250"/>
                <a:gd name="connsiteY4" fmla="*/ 4762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5250" y="47625"/>
                  </a:moveTo>
                  <a:cubicBezTo>
                    <a:pt x="95250" y="73928"/>
                    <a:pt x="73928" y="95250"/>
                    <a:pt x="47625" y="95250"/>
                  </a:cubicBezTo>
                  <a:cubicBezTo>
                    <a:pt x="21322" y="95250"/>
                    <a:pt x="0" y="73928"/>
                    <a:pt x="0" y="47625"/>
                  </a:cubicBezTo>
                  <a:cubicBezTo>
                    <a:pt x="0" y="21322"/>
                    <a:pt x="21322" y="0"/>
                    <a:pt x="47625" y="0"/>
                  </a:cubicBezTo>
                  <a:cubicBezTo>
                    <a:pt x="73928" y="0"/>
                    <a:pt x="95250" y="21322"/>
                    <a:pt x="95250" y="47625"/>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46" name="Freeform: Shape 45">
              <a:extLst>
                <a:ext uri="{FF2B5EF4-FFF2-40B4-BE49-F238E27FC236}">
                  <a16:creationId xmlns:a16="http://schemas.microsoft.com/office/drawing/2014/main" id="{3B727FE1-F4E1-4888-8856-ADECC30F27CD}"/>
                </a:ext>
              </a:extLst>
            </p:cNvPr>
            <p:cNvSpPr/>
            <p:nvPr/>
          </p:nvSpPr>
          <p:spPr>
            <a:xfrm>
              <a:off x="1051560" y="4260372"/>
              <a:ext cx="76200" cy="76200"/>
            </a:xfrm>
            <a:custGeom>
              <a:avLst/>
              <a:gdLst>
                <a:gd name="connsiteX0" fmla="*/ 76200 w 76200"/>
                <a:gd name="connsiteY0" fmla="*/ 38100 h 76200"/>
                <a:gd name="connsiteX1" fmla="*/ 38100 w 76200"/>
                <a:gd name="connsiteY1" fmla="*/ 76200 h 76200"/>
                <a:gd name="connsiteX2" fmla="*/ 0 w 76200"/>
                <a:gd name="connsiteY2" fmla="*/ 38100 h 76200"/>
                <a:gd name="connsiteX3" fmla="*/ 38100 w 76200"/>
                <a:gd name="connsiteY3" fmla="*/ 0 h 76200"/>
                <a:gd name="connsiteX4" fmla="*/ 76200 w 7620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47" name="Freeform: Shape 46">
              <a:extLst>
                <a:ext uri="{FF2B5EF4-FFF2-40B4-BE49-F238E27FC236}">
                  <a16:creationId xmlns:a16="http://schemas.microsoft.com/office/drawing/2014/main" id="{F8C1301B-ABFA-467C-A815-EFABBDD639FB}"/>
                </a:ext>
              </a:extLst>
            </p:cNvPr>
            <p:cNvSpPr/>
            <p:nvPr/>
          </p:nvSpPr>
          <p:spPr>
            <a:xfrm>
              <a:off x="985083" y="4136547"/>
              <a:ext cx="828675" cy="457200"/>
            </a:xfrm>
            <a:custGeom>
              <a:avLst/>
              <a:gdLst>
                <a:gd name="connsiteX0" fmla="*/ 836097 w 828675"/>
                <a:gd name="connsiteY0" fmla="*/ 325755 h 457200"/>
                <a:gd name="connsiteX1" fmla="*/ 802759 w 828675"/>
                <a:gd name="connsiteY1" fmla="*/ 246698 h 457200"/>
                <a:gd name="connsiteX2" fmla="*/ 753229 w 828675"/>
                <a:gd name="connsiteY2" fmla="*/ 212408 h 457200"/>
                <a:gd name="connsiteX3" fmla="*/ 733227 w 828675"/>
                <a:gd name="connsiteY3" fmla="*/ 209550 h 457200"/>
                <a:gd name="connsiteX4" fmla="*/ 696079 w 828675"/>
                <a:gd name="connsiteY4" fmla="*/ 218123 h 457200"/>
                <a:gd name="connsiteX5" fmla="*/ 637977 w 828675"/>
                <a:gd name="connsiteY5" fmla="*/ 177165 h 457200"/>
                <a:gd name="connsiteX6" fmla="*/ 603687 w 828675"/>
                <a:gd name="connsiteY6" fmla="*/ 34290 h 457200"/>
                <a:gd name="connsiteX7" fmla="*/ 597019 w 828675"/>
                <a:gd name="connsiteY7" fmla="*/ 23813 h 457200"/>
                <a:gd name="connsiteX8" fmla="*/ 557967 w 828675"/>
                <a:gd name="connsiteY8" fmla="*/ 4763 h 457200"/>
                <a:gd name="connsiteX9" fmla="*/ 523677 w 828675"/>
                <a:gd name="connsiteY9" fmla="*/ 0 h 457200"/>
                <a:gd name="connsiteX10" fmla="*/ 490339 w 828675"/>
                <a:gd name="connsiteY10" fmla="*/ 4763 h 457200"/>
                <a:gd name="connsiteX11" fmla="*/ 451287 w 828675"/>
                <a:gd name="connsiteY11" fmla="*/ 23813 h 457200"/>
                <a:gd name="connsiteX12" fmla="*/ 444619 w 828675"/>
                <a:gd name="connsiteY12" fmla="*/ 34290 h 457200"/>
                <a:gd name="connsiteX13" fmla="*/ 418902 w 828675"/>
                <a:gd name="connsiteY13" fmla="*/ 137160 h 457200"/>
                <a:gd name="connsiteX14" fmla="*/ 394137 w 828675"/>
                <a:gd name="connsiteY14" fmla="*/ 34290 h 457200"/>
                <a:gd name="connsiteX15" fmla="*/ 387469 w 828675"/>
                <a:gd name="connsiteY15" fmla="*/ 23813 h 457200"/>
                <a:gd name="connsiteX16" fmla="*/ 348417 w 828675"/>
                <a:gd name="connsiteY16" fmla="*/ 4763 h 457200"/>
                <a:gd name="connsiteX17" fmla="*/ 314127 w 828675"/>
                <a:gd name="connsiteY17" fmla="*/ 0 h 457200"/>
                <a:gd name="connsiteX18" fmla="*/ 280789 w 828675"/>
                <a:gd name="connsiteY18" fmla="*/ 4763 h 457200"/>
                <a:gd name="connsiteX19" fmla="*/ 241737 w 828675"/>
                <a:gd name="connsiteY19" fmla="*/ 23813 h 457200"/>
                <a:gd name="connsiteX20" fmla="*/ 235069 w 828675"/>
                <a:gd name="connsiteY20" fmla="*/ 34290 h 457200"/>
                <a:gd name="connsiteX21" fmla="*/ 200779 w 828675"/>
                <a:gd name="connsiteY21" fmla="*/ 177165 h 457200"/>
                <a:gd name="connsiteX22" fmla="*/ 142677 w 828675"/>
                <a:gd name="connsiteY22" fmla="*/ 218123 h 457200"/>
                <a:gd name="connsiteX23" fmla="*/ 104577 w 828675"/>
                <a:gd name="connsiteY23" fmla="*/ 209550 h 457200"/>
                <a:gd name="connsiteX24" fmla="*/ 84574 w 828675"/>
                <a:gd name="connsiteY24" fmla="*/ 212408 h 457200"/>
                <a:gd name="connsiteX25" fmla="*/ 35044 w 828675"/>
                <a:gd name="connsiteY25" fmla="*/ 246698 h 457200"/>
                <a:gd name="connsiteX26" fmla="*/ 1707 w 828675"/>
                <a:gd name="connsiteY26" fmla="*/ 325755 h 457200"/>
                <a:gd name="connsiteX27" fmla="*/ 7422 w 828675"/>
                <a:gd name="connsiteY27" fmla="*/ 349567 h 457200"/>
                <a:gd name="connsiteX28" fmla="*/ 18852 w 828675"/>
                <a:gd name="connsiteY28" fmla="*/ 352425 h 457200"/>
                <a:gd name="connsiteX29" fmla="*/ 35997 w 828675"/>
                <a:gd name="connsiteY29" fmla="*/ 340995 h 457200"/>
                <a:gd name="connsiteX30" fmla="*/ 56952 w 828675"/>
                <a:gd name="connsiteY30" fmla="*/ 291465 h 457200"/>
                <a:gd name="connsiteX31" fmla="*/ 56952 w 828675"/>
                <a:gd name="connsiteY31" fmla="*/ 342900 h 457200"/>
                <a:gd name="connsiteX32" fmla="*/ 56952 w 828675"/>
                <a:gd name="connsiteY32" fmla="*/ 457200 h 457200"/>
                <a:gd name="connsiteX33" fmla="*/ 95052 w 828675"/>
                <a:gd name="connsiteY33" fmla="*/ 457200 h 457200"/>
                <a:gd name="connsiteX34" fmla="*/ 95052 w 828675"/>
                <a:gd name="connsiteY34" fmla="*/ 342900 h 457200"/>
                <a:gd name="connsiteX35" fmla="*/ 114102 w 828675"/>
                <a:gd name="connsiteY35" fmla="*/ 342900 h 457200"/>
                <a:gd name="connsiteX36" fmla="*/ 114102 w 828675"/>
                <a:gd name="connsiteY36" fmla="*/ 457200 h 457200"/>
                <a:gd name="connsiteX37" fmla="*/ 152202 w 828675"/>
                <a:gd name="connsiteY37" fmla="*/ 457200 h 457200"/>
                <a:gd name="connsiteX38" fmla="*/ 152202 w 828675"/>
                <a:gd name="connsiteY38" fmla="*/ 257175 h 457200"/>
                <a:gd name="connsiteX39" fmla="*/ 153154 w 828675"/>
                <a:gd name="connsiteY39" fmla="*/ 257175 h 457200"/>
                <a:gd name="connsiteX40" fmla="*/ 228402 w 828675"/>
                <a:gd name="connsiteY40" fmla="*/ 204788 h 457200"/>
                <a:gd name="connsiteX41" fmla="*/ 236022 w 828675"/>
                <a:gd name="connsiteY41" fmla="*/ 193358 h 457200"/>
                <a:gd name="connsiteX42" fmla="*/ 266502 w 828675"/>
                <a:gd name="connsiteY42" fmla="*/ 66675 h 457200"/>
                <a:gd name="connsiteX43" fmla="*/ 266502 w 828675"/>
                <a:gd name="connsiteY43" fmla="*/ 457200 h 457200"/>
                <a:gd name="connsiteX44" fmla="*/ 304602 w 828675"/>
                <a:gd name="connsiteY44" fmla="*/ 457200 h 457200"/>
                <a:gd name="connsiteX45" fmla="*/ 304602 w 828675"/>
                <a:gd name="connsiteY45" fmla="*/ 238125 h 457200"/>
                <a:gd name="connsiteX46" fmla="*/ 323652 w 828675"/>
                <a:gd name="connsiteY46" fmla="*/ 238125 h 457200"/>
                <a:gd name="connsiteX47" fmla="*/ 323652 w 828675"/>
                <a:gd name="connsiteY47" fmla="*/ 457200 h 457200"/>
                <a:gd name="connsiteX48" fmla="*/ 361752 w 828675"/>
                <a:gd name="connsiteY48" fmla="*/ 457200 h 457200"/>
                <a:gd name="connsiteX49" fmla="*/ 361752 w 828675"/>
                <a:gd name="connsiteY49" fmla="*/ 66675 h 457200"/>
                <a:gd name="connsiteX50" fmla="*/ 400804 w 828675"/>
                <a:gd name="connsiteY50" fmla="*/ 223838 h 457200"/>
                <a:gd name="connsiteX51" fmla="*/ 418902 w 828675"/>
                <a:gd name="connsiteY51" fmla="*/ 238125 h 457200"/>
                <a:gd name="connsiteX52" fmla="*/ 436999 w 828675"/>
                <a:gd name="connsiteY52" fmla="*/ 223838 h 457200"/>
                <a:gd name="connsiteX53" fmla="*/ 476052 w 828675"/>
                <a:gd name="connsiteY53" fmla="*/ 66675 h 457200"/>
                <a:gd name="connsiteX54" fmla="*/ 476052 w 828675"/>
                <a:gd name="connsiteY54" fmla="*/ 146685 h 457200"/>
                <a:gd name="connsiteX55" fmla="*/ 442714 w 828675"/>
                <a:gd name="connsiteY55" fmla="*/ 285750 h 457200"/>
                <a:gd name="connsiteX56" fmla="*/ 476052 w 828675"/>
                <a:gd name="connsiteY56" fmla="*/ 285750 h 457200"/>
                <a:gd name="connsiteX57" fmla="*/ 476052 w 828675"/>
                <a:gd name="connsiteY57" fmla="*/ 457200 h 457200"/>
                <a:gd name="connsiteX58" fmla="*/ 514152 w 828675"/>
                <a:gd name="connsiteY58" fmla="*/ 457200 h 457200"/>
                <a:gd name="connsiteX59" fmla="*/ 514152 w 828675"/>
                <a:gd name="connsiteY59" fmla="*/ 285750 h 457200"/>
                <a:gd name="connsiteX60" fmla="*/ 533202 w 828675"/>
                <a:gd name="connsiteY60" fmla="*/ 285750 h 457200"/>
                <a:gd name="connsiteX61" fmla="*/ 533202 w 828675"/>
                <a:gd name="connsiteY61" fmla="*/ 457200 h 457200"/>
                <a:gd name="connsiteX62" fmla="*/ 571302 w 828675"/>
                <a:gd name="connsiteY62" fmla="*/ 457200 h 457200"/>
                <a:gd name="connsiteX63" fmla="*/ 571302 w 828675"/>
                <a:gd name="connsiteY63" fmla="*/ 285750 h 457200"/>
                <a:gd name="connsiteX64" fmla="*/ 604639 w 828675"/>
                <a:gd name="connsiteY64" fmla="*/ 285750 h 457200"/>
                <a:gd name="connsiteX65" fmla="*/ 571302 w 828675"/>
                <a:gd name="connsiteY65" fmla="*/ 146685 h 457200"/>
                <a:gd name="connsiteX66" fmla="*/ 571302 w 828675"/>
                <a:gd name="connsiteY66" fmla="*/ 66675 h 457200"/>
                <a:gd name="connsiteX67" fmla="*/ 602734 w 828675"/>
                <a:gd name="connsiteY67" fmla="*/ 193358 h 457200"/>
                <a:gd name="connsiteX68" fmla="*/ 610354 w 828675"/>
                <a:gd name="connsiteY68" fmla="*/ 204788 h 457200"/>
                <a:gd name="connsiteX69" fmla="*/ 686554 w 828675"/>
                <a:gd name="connsiteY69" fmla="*/ 258127 h 457200"/>
                <a:gd name="connsiteX70" fmla="*/ 686554 w 828675"/>
                <a:gd name="connsiteY70" fmla="*/ 317183 h 457200"/>
                <a:gd name="connsiteX71" fmla="*/ 666552 w 828675"/>
                <a:gd name="connsiteY71" fmla="*/ 371475 h 457200"/>
                <a:gd name="connsiteX72" fmla="*/ 685602 w 828675"/>
                <a:gd name="connsiteY72" fmla="*/ 371475 h 457200"/>
                <a:gd name="connsiteX73" fmla="*/ 685602 w 828675"/>
                <a:gd name="connsiteY73" fmla="*/ 457200 h 457200"/>
                <a:gd name="connsiteX74" fmla="*/ 723702 w 828675"/>
                <a:gd name="connsiteY74" fmla="*/ 457200 h 457200"/>
                <a:gd name="connsiteX75" fmla="*/ 723702 w 828675"/>
                <a:gd name="connsiteY75" fmla="*/ 371475 h 457200"/>
                <a:gd name="connsiteX76" fmla="*/ 742752 w 828675"/>
                <a:gd name="connsiteY76" fmla="*/ 371475 h 457200"/>
                <a:gd name="connsiteX77" fmla="*/ 742752 w 828675"/>
                <a:gd name="connsiteY77" fmla="*/ 457200 h 457200"/>
                <a:gd name="connsiteX78" fmla="*/ 780852 w 828675"/>
                <a:gd name="connsiteY78" fmla="*/ 457200 h 457200"/>
                <a:gd name="connsiteX79" fmla="*/ 780852 w 828675"/>
                <a:gd name="connsiteY79" fmla="*/ 371475 h 457200"/>
                <a:gd name="connsiteX80" fmla="*/ 799902 w 828675"/>
                <a:gd name="connsiteY80" fmla="*/ 371475 h 457200"/>
                <a:gd name="connsiteX81" fmla="*/ 781804 w 828675"/>
                <a:gd name="connsiteY81" fmla="*/ 320993 h 457200"/>
                <a:gd name="connsiteX82" fmla="*/ 781804 w 828675"/>
                <a:gd name="connsiteY82" fmla="*/ 291465 h 457200"/>
                <a:gd name="connsiteX83" fmla="*/ 802759 w 828675"/>
                <a:gd name="connsiteY83" fmla="*/ 340995 h 457200"/>
                <a:gd name="connsiteX84" fmla="*/ 819904 w 828675"/>
                <a:gd name="connsiteY84" fmla="*/ 352425 h 457200"/>
                <a:gd name="connsiteX85" fmla="*/ 831334 w 828675"/>
                <a:gd name="connsiteY85" fmla="*/ 348615 h 457200"/>
                <a:gd name="connsiteX86" fmla="*/ 836097 w 828675"/>
                <a:gd name="connsiteY86" fmla="*/ 325755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828675" h="457200">
                  <a:moveTo>
                    <a:pt x="836097" y="325755"/>
                  </a:moveTo>
                  <a:lnTo>
                    <a:pt x="802759" y="246698"/>
                  </a:lnTo>
                  <a:cubicBezTo>
                    <a:pt x="791329" y="230505"/>
                    <a:pt x="773232" y="218123"/>
                    <a:pt x="753229" y="212408"/>
                  </a:cubicBezTo>
                  <a:cubicBezTo>
                    <a:pt x="747514" y="210502"/>
                    <a:pt x="739894" y="209550"/>
                    <a:pt x="733227" y="209550"/>
                  </a:cubicBezTo>
                  <a:cubicBezTo>
                    <a:pt x="719892" y="209550"/>
                    <a:pt x="707509" y="212408"/>
                    <a:pt x="696079" y="218123"/>
                  </a:cubicBezTo>
                  <a:lnTo>
                    <a:pt x="637977" y="177165"/>
                  </a:lnTo>
                  <a:lnTo>
                    <a:pt x="603687" y="34290"/>
                  </a:lnTo>
                  <a:cubicBezTo>
                    <a:pt x="602734" y="30480"/>
                    <a:pt x="599877" y="25718"/>
                    <a:pt x="597019" y="23813"/>
                  </a:cubicBezTo>
                  <a:cubicBezTo>
                    <a:pt x="585589" y="15240"/>
                    <a:pt x="572254" y="8572"/>
                    <a:pt x="557967" y="4763"/>
                  </a:cubicBezTo>
                  <a:cubicBezTo>
                    <a:pt x="546537" y="1905"/>
                    <a:pt x="535107" y="0"/>
                    <a:pt x="523677" y="0"/>
                  </a:cubicBezTo>
                  <a:cubicBezTo>
                    <a:pt x="512247" y="0"/>
                    <a:pt x="500817" y="1905"/>
                    <a:pt x="490339" y="4763"/>
                  </a:cubicBezTo>
                  <a:cubicBezTo>
                    <a:pt x="476052" y="8572"/>
                    <a:pt x="462717" y="15240"/>
                    <a:pt x="451287" y="23813"/>
                  </a:cubicBezTo>
                  <a:cubicBezTo>
                    <a:pt x="447477" y="26670"/>
                    <a:pt x="445572" y="30480"/>
                    <a:pt x="444619" y="34290"/>
                  </a:cubicBezTo>
                  <a:lnTo>
                    <a:pt x="418902" y="137160"/>
                  </a:lnTo>
                  <a:lnTo>
                    <a:pt x="394137" y="34290"/>
                  </a:lnTo>
                  <a:cubicBezTo>
                    <a:pt x="393184" y="30480"/>
                    <a:pt x="390327" y="25718"/>
                    <a:pt x="387469" y="23813"/>
                  </a:cubicBezTo>
                  <a:cubicBezTo>
                    <a:pt x="376039" y="15240"/>
                    <a:pt x="362704" y="8572"/>
                    <a:pt x="348417" y="4763"/>
                  </a:cubicBezTo>
                  <a:cubicBezTo>
                    <a:pt x="336987" y="1905"/>
                    <a:pt x="325557" y="0"/>
                    <a:pt x="314127" y="0"/>
                  </a:cubicBezTo>
                  <a:cubicBezTo>
                    <a:pt x="302697" y="0"/>
                    <a:pt x="291267" y="1905"/>
                    <a:pt x="280789" y="4763"/>
                  </a:cubicBezTo>
                  <a:cubicBezTo>
                    <a:pt x="266502" y="8572"/>
                    <a:pt x="253167" y="15240"/>
                    <a:pt x="241737" y="23813"/>
                  </a:cubicBezTo>
                  <a:cubicBezTo>
                    <a:pt x="237927" y="26670"/>
                    <a:pt x="236022" y="30480"/>
                    <a:pt x="235069" y="34290"/>
                  </a:cubicBezTo>
                  <a:lnTo>
                    <a:pt x="200779" y="177165"/>
                  </a:lnTo>
                  <a:lnTo>
                    <a:pt x="142677" y="218123"/>
                  </a:lnTo>
                  <a:cubicBezTo>
                    <a:pt x="130294" y="212408"/>
                    <a:pt x="117912" y="209550"/>
                    <a:pt x="104577" y="209550"/>
                  </a:cubicBezTo>
                  <a:cubicBezTo>
                    <a:pt x="97909" y="209550"/>
                    <a:pt x="90289" y="210502"/>
                    <a:pt x="84574" y="212408"/>
                  </a:cubicBezTo>
                  <a:cubicBezTo>
                    <a:pt x="64572" y="217170"/>
                    <a:pt x="46474" y="229552"/>
                    <a:pt x="35044" y="246698"/>
                  </a:cubicBezTo>
                  <a:lnTo>
                    <a:pt x="1707" y="325755"/>
                  </a:lnTo>
                  <a:cubicBezTo>
                    <a:pt x="-2103" y="334328"/>
                    <a:pt x="754" y="343853"/>
                    <a:pt x="7422" y="349567"/>
                  </a:cubicBezTo>
                  <a:cubicBezTo>
                    <a:pt x="11232" y="351473"/>
                    <a:pt x="15042" y="352425"/>
                    <a:pt x="18852" y="352425"/>
                  </a:cubicBezTo>
                  <a:cubicBezTo>
                    <a:pt x="26472" y="352425"/>
                    <a:pt x="33139" y="347663"/>
                    <a:pt x="35997" y="340995"/>
                  </a:cubicBezTo>
                  <a:lnTo>
                    <a:pt x="56952" y="291465"/>
                  </a:lnTo>
                  <a:lnTo>
                    <a:pt x="56952" y="342900"/>
                  </a:lnTo>
                  <a:lnTo>
                    <a:pt x="56952" y="457200"/>
                  </a:lnTo>
                  <a:lnTo>
                    <a:pt x="95052" y="457200"/>
                  </a:lnTo>
                  <a:lnTo>
                    <a:pt x="95052" y="342900"/>
                  </a:lnTo>
                  <a:lnTo>
                    <a:pt x="114102" y="342900"/>
                  </a:lnTo>
                  <a:lnTo>
                    <a:pt x="114102" y="457200"/>
                  </a:lnTo>
                  <a:lnTo>
                    <a:pt x="152202" y="457200"/>
                  </a:lnTo>
                  <a:lnTo>
                    <a:pt x="152202" y="257175"/>
                  </a:lnTo>
                  <a:lnTo>
                    <a:pt x="153154" y="257175"/>
                  </a:lnTo>
                  <a:lnTo>
                    <a:pt x="228402" y="204788"/>
                  </a:lnTo>
                  <a:cubicBezTo>
                    <a:pt x="232212" y="201930"/>
                    <a:pt x="235069" y="198120"/>
                    <a:pt x="236022" y="193358"/>
                  </a:cubicBezTo>
                  <a:lnTo>
                    <a:pt x="266502" y="66675"/>
                  </a:lnTo>
                  <a:lnTo>
                    <a:pt x="266502" y="457200"/>
                  </a:lnTo>
                  <a:lnTo>
                    <a:pt x="304602" y="457200"/>
                  </a:lnTo>
                  <a:lnTo>
                    <a:pt x="304602" y="238125"/>
                  </a:lnTo>
                  <a:lnTo>
                    <a:pt x="323652" y="238125"/>
                  </a:lnTo>
                  <a:lnTo>
                    <a:pt x="323652" y="457200"/>
                  </a:lnTo>
                  <a:lnTo>
                    <a:pt x="361752" y="457200"/>
                  </a:lnTo>
                  <a:lnTo>
                    <a:pt x="361752" y="66675"/>
                  </a:lnTo>
                  <a:lnTo>
                    <a:pt x="400804" y="223838"/>
                  </a:lnTo>
                  <a:cubicBezTo>
                    <a:pt x="402709" y="232410"/>
                    <a:pt x="410329" y="238125"/>
                    <a:pt x="418902" y="238125"/>
                  </a:cubicBezTo>
                  <a:cubicBezTo>
                    <a:pt x="427474" y="238125"/>
                    <a:pt x="435094" y="232410"/>
                    <a:pt x="436999" y="223838"/>
                  </a:cubicBezTo>
                  <a:lnTo>
                    <a:pt x="476052" y="66675"/>
                  </a:lnTo>
                  <a:lnTo>
                    <a:pt x="476052" y="146685"/>
                  </a:lnTo>
                  <a:lnTo>
                    <a:pt x="442714" y="285750"/>
                  </a:lnTo>
                  <a:lnTo>
                    <a:pt x="476052" y="285750"/>
                  </a:lnTo>
                  <a:lnTo>
                    <a:pt x="476052" y="457200"/>
                  </a:lnTo>
                  <a:lnTo>
                    <a:pt x="514152" y="457200"/>
                  </a:lnTo>
                  <a:lnTo>
                    <a:pt x="514152" y="285750"/>
                  </a:lnTo>
                  <a:lnTo>
                    <a:pt x="533202" y="285750"/>
                  </a:lnTo>
                  <a:lnTo>
                    <a:pt x="533202" y="457200"/>
                  </a:lnTo>
                  <a:lnTo>
                    <a:pt x="571302" y="457200"/>
                  </a:lnTo>
                  <a:lnTo>
                    <a:pt x="571302" y="285750"/>
                  </a:lnTo>
                  <a:lnTo>
                    <a:pt x="604639" y="285750"/>
                  </a:lnTo>
                  <a:lnTo>
                    <a:pt x="571302" y="146685"/>
                  </a:lnTo>
                  <a:lnTo>
                    <a:pt x="571302" y="66675"/>
                  </a:lnTo>
                  <a:lnTo>
                    <a:pt x="602734" y="193358"/>
                  </a:lnTo>
                  <a:cubicBezTo>
                    <a:pt x="603687" y="198120"/>
                    <a:pt x="606544" y="201930"/>
                    <a:pt x="610354" y="204788"/>
                  </a:cubicBezTo>
                  <a:lnTo>
                    <a:pt x="686554" y="258127"/>
                  </a:lnTo>
                  <a:lnTo>
                    <a:pt x="686554" y="317183"/>
                  </a:lnTo>
                  <a:lnTo>
                    <a:pt x="666552" y="371475"/>
                  </a:lnTo>
                  <a:lnTo>
                    <a:pt x="685602" y="371475"/>
                  </a:lnTo>
                  <a:lnTo>
                    <a:pt x="685602" y="457200"/>
                  </a:lnTo>
                  <a:lnTo>
                    <a:pt x="723702" y="457200"/>
                  </a:lnTo>
                  <a:lnTo>
                    <a:pt x="723702" y="371475"/>
                  </a:lnTo>
                  <a:lnTo>
                    <a:pt x="742752" y="371475"/>
                  </a:lnTo>
                  <a:lnTo>
                    <a:pt x="742752" y="457200"/>
                  </a:lnTo>
                  <a:lnTo>
                    <a:pt x="780852" y="457200"/>
                  </a:lnTo>
                  <a:lnTo>
                    <a:pt x="780852" y="371475"/>
                  </a:lnTo>
                  <a:lnTo>
                    <a:pt x="799902" y="371475"/>
                  </a:lnTo>
                  <a:lnTo>
                    <a:pt x="781804" y="320993"/>
                  </a:lnTo>
                  <a:lnTo>
                    <a:pt x="781804" y="291465"/>
                  </a:lnTo>
                  <a:lnTo>
                    <a:pt x="802759" y="340995"/>
                  </a:lnTo>
                  <a:cubicBezTo>
                    <a:pt x="805617" y="348615"/>
                    <a:pt x="813237" y="352425"/>
                    <a:pt x="819904" y="352425"/>
                  </a:cubicBezTo>
                  <a:cubicBezTo>
                    <a:pt x="823714" y="352425"/>
                    <a:pt x="827524" y="351473"/>
                    <a:pt x="831334" y="348615"/>
                  </a:cubicBezTo>
                  <a:cubicBezTo>
                    <a:pt x="837049" y="343853"/>
                    <a:pt x="839907" y="333375"/>
                    <a:pt x="836097" y="325755"/>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grpSp>
      <p:grpSp>
        <p:nvGrpSpPr>
          <p:cNvPr id="54" name="Graphic 5" descr="Family with two children">
            <a:extLst>
              <a:ext uri="{FF2B5EF4-FFF2-40B4-BE49-F238E27FC236}">
                <a16:creationId xmlns:a16="http://schemas.microsoft.com/office/drawing/2014/main" id="{89D5F629-F34A-4682-99F7-DD17A92BA315}"/>
              </a:ext>
            </a:extLst>
          </p:cNvPr>
          <p:cNvGrpSpPr/>
          <p:nvPr/>
        </p:nvGrpSpPr>
        <p:grpSpPr>
          <a:xfrm>
            <a:off x="1302789" y="3429555"/>
            <a:ext cx="516431" cy="516431"/>
            <a:chOff x="946785" y="3850797"/>
            <a:chExt cx="914400" cy="914400"/>
          </a:xfrm>
          <a:solidFill>
            <a:schemeClr val="accent2">
              <a:lumMod val="60000"/>
              <a:lumOff val="40000"/>
            </a:schemeClr>
          </a:solidFill>
        </p:grpSpPr>
        <p:sp>
          <p:nvSpPr>
            <p:cNvPr id="55" name="Freeform: Shape 54">
              <a:extLst>
                <a:ext uri="{FF2B5EF4-FFF2-40B4-BE49-F238E27FC236}">
                  <a16:creationId xmlns:a16="http://schemas.microsoft.com/office/drawing/2014/main" id="{9DB34BD1-BCE9-40DB-A69A-4C45FA37621E}"/>
                </a:ext>
              </a:extLst>
            </p:cNvPr>
            <p:cNvSpPr/>
            <p:nvPr/>
          </p:nvSpPr>
          <p:spPr>
            <a:xfrm>
              <a:off x="1461135" y="4022247"/>
              <a:ext cx="95250" cy="95250"/>
            </a:xfrm>
            <a:custGeom>
              <a:avLst/>
              <a:gdLst>
                <a:gd name="connsiteX0" fmla="*/ 95250 w 95250"/>
                <a:gd name="connsiteY0" fmla="*/ 47625 h 95250"/>
                <a:gd name="connsiteX1" fmla="*/ 47625 w 95250"/>
                <a:gd name="connsiteY1" fmla="*/ 95250 h 95250"/>
                <a:gd name="connsiteX2" fmla="*/ 0 w 95250"/>
                <a:gd name="connsiteY2" fmla="*/ 47625 h 95250"/>
                <a:gd name="connsiteX3" fmla="*/ 47625 w 95250"/>
                <a:gd name="connsiteY3" fmla="*/ 0 h 95250"/>
                <a:gd name="connsiteX4" fmla="*/ 95250 w 95250"/>
                <a:gd name="connsiteY4" fmla="*/ 4762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5250" y="47625"/>
                  </a:moveTo>
                  <a:cubicBezTo>
                    <a:pt x="95250" y="73928"/>
                    <a:pt x="73928" y="95250"/>
                    <a:pt x="47625" y="95250"/>
                  </a:cubicBezTo>
                  <a:cubicBezTo>
                    <a:pt x="21322" y="95250"/>
                    <a:pt x="0" y="73928"/>
                    <a:pt x="0" y="47625"/>
                  </a:cubicBezTo>
                  <a:cubicBezTo>
                    <a:pt x="0" y="21322"/>
                    <a:pt x="21322" y="0"/>
                    <a:pt x="47625" y="0"/>
                  </a:cubicBezTo>
                  <a:cubicBezTo>
                    <a:pt x="73928" y="0"/>
                    <a:pt x="95250" y="21322"/>
                    <a:pt x="95250" y="47625"/>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56" name="Freeform: Shape 55">
              <a:extLst>
                <a:ext uri="{FF2B5EF4-FFF2-40B4-BE49-F238E27FC236}">
                  <a16:creationId xmlns:a16="http://schemas.microsoft.com/office/drawing/2014/main" id="{0FBB7BF6-976E-41DA-86B5-0977EA6DE164}"/>
                </a:ext>
              </a:extLst>
            </p:cNvPr>
            <p:cNvSpPr/>
            <p:nvPr/>
          </p:nvSpPr>
          <p:spPr>
            <a:xfrm>
              <a:off x="1680210" y="4260372"/>
              <a:ext cx="76200" cy="76200"/>
            </a:xfrm>
            <a:custGeom>
              <a:avLst/>
              <a:gdLst>
                <a:gd name="connsiteX0" fmla="*/ 76200 w 76200"/>
                <a:gd name="connsiteY0" fmla="*/ 38100 h 76200"/>
                <a:gd name="connsiteX1" fmla="*/ 38100 w 76200"/>
                <a:gd name="connsiteY1" fmla="*/ 76200 h 76200"/>
                <a:gd name="connsiteX2" fmla="*/ 0 w 76200"/>
                <a:gd name="connsiteY2" fmla="*/ 38100 h 76200"/>
                <a:gd name="connsiteX3" fmla="*/ 38100 w 76200"/>
                <a:gd name="connsiteY3" fmla="*/ 0 h 76200"/>
                <a:gd name="connsiteX4" fmla="*/ 76200 w 7620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57" name="Freeform: Shape 56">
              <a:extLst>
                <a:ext uri="{FF2B5EF4-FFF2-40B4-BE49-F238E27FC236}">
                  <a16:creationId xmlns:a16="http://schemas.microsoft.com/office/drawing/2014/main" id="{1D04AB57-298D-4CE3-AB24-05D2DEABB5BE}"/>
                </a:ext>
              </a:extLst>
            </p:cNvPr>
            <p:cNvSpPr/>
            <p:nvPr/>
          </p:nvSpPr>
          <p:spPr>
            <a:xfrm>
              <a:off x="1251585" y="4022247"/>
              <a:ext cx="95250" cy="95250"/>
            </a:xfrm>
            <a:custGeom>
              <a:avLst/>
              <a:gdLst>
                <a:gd name="connsiteX0" fmla="*/ 95250 w 95250"/>
                <a:gd name="connsiteY0" fmla="*/ 47625 h 95250"/>
                <a:gd name="connsiteX1" fmla="*/ 47625 w 95250"/>
                <a:gd name="connsiteY1" fmla="*/ 95250 h 95250"/>
                <a:gd name="connsiteX2" fmla="*/ 0 w 95250"/>
                <a:gd name="connsiteY2" fmla="*/ 47625 h 95250"/>
                <a:gd name="connsiteX3" fmla="*/ 47625 w 95250"/>
                <a:gd name="connsiteY3" fmla="*/ 0 h 95250"/>
                <a:gd name="connsiteX4" fmla="*/ 95250 w 95250"/>
                <a:gd name="connsiteY4" fmla="*/ 4762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5250" y="47625"/>
                  </a:moveTo>
                  <a:cubicBezTo>
                    <a:pt x="95250" y="73928"/>
                    <a:pt x="73928" y="95250"/>
                    <a:pt x="47625" y="95250"/>
                  </a:cubicBezTo>
                  <a:cubicBezTo>
                    <a:pt x="21322" y="95250"/>
                    <a:pt x="0" y="73928"/>
                    <a:pt x="0" y="47625"/>
                  </a:cubicBezTo>
                  <a:cubicBezTo>
                    <a:pt x="0" y="21322"/>
                    <a:pt x="21322" y="0"/>
                    <a:pt x="47625" y="0"/>
                  </a:cubicBezTo>
                  <a:cubicBezTo>
                    <a:pt x="73928" y="0"/>
                    <a:pt x="95250" y="21322"/>
                    <a:pt x="95250" y="47625"/>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58" name="Freeform: Shape 57">
              <a:extLst>
                <a:ext uri="{FF2B5EF4-FFF2-40B4-BE49-F238E27FC236}">
                  <a16:creationId xmlns:a16="http://schemas.microsoft.com/office/drawing/2014/main" id="{1EF46E9A-F041-493B-A62A-A44B38BCA2D3}"/>
                </a:ext>
              </a:extLst>
            </p:cNvPr>
            <p:cNvSpPr/>
            <p:nvPr/>
          </p:nvSpPr>
          <p:spPr>
            <a:xfrm>
              <a:off x="1051560" y="4260372"/>
              <a:ext cx="76200" cy="76200"/>
            </a:xfrm>
            <a:custGeom>
              <a:avLst/>
              <a:gdLst>
                <a:gd name="connsiteX0" fmla="*/ 76200 w 76200"/>
                <a:gd name="connsiteY0" fmla="*/ 38100 h 76200"/>
                <a:gd name="connsiteX1" fmla="*/ 38100 w 76200"/>
                <a:gd name="connsiteY1" fmla="*/ 76200 h 76200"/>
                <a:gd name="connsiteX2" fmla="*/ 0 w 76200"/>
                <a:gd name="connsiteY2" fmla="*/ 38100 h 76200"/>
                <a:gd name="connsiteX3" fmla="*/ 38100 w 76200"/>
                <a:gd name="connsiteY3" fmla="*/ 0 h 76200"/>
                <a:gd name="connsiteX4" fmla="*/ 76200 w 7620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59" name="Freeform: Shape 58">
              <a:extLst>
                <a:ext uri="{FF2B5EF4-FFF2-40B4-BE49-F238E27FC236}">
                  <a16:creationId xmlns:a16="http://schemas.microsoft.com/office/drawing/2014/main" id="{3AF95DCC-CDEA-457C-89AF-DB13B677FE86}"/>
                </a:ext>
              </a:extLst>
            </p:cNvPr>
            <p:cNvSpPr/>
            <p:nvPr/>
          </p:nvSpPr>
          <p:spPr>
            <a:xfrm>
              <a:off x="985083" y="4136547"/>
              <a:ext cx="828675" cy="457200"/>
            </a:xfrm>
            <a:custGeom>
              <a:avLst/>
              <a:gdLst>
                <a:gd name="connsiteX0" fmla="*/ 836097 w 828675"/>
                <a:gd name="connsiteY0" fmla="*/ 325755 h 457200"/>
                <a:gd name="connsiteX1" fmla="*/ 802759 w 828675"/>
                <a:gd name="connsiteY1" fmla="*/ 246698 h 457200"/>
                <a:gd name="connsiteX2" fmla="*/ 753229 w 828675"/>
                <a:gd name="connsiteY2" fmla="*/ 212408 h 457200"/>
                <a:gd name="connsiteX3" fmla="*/ 733227 w 828675"/>
                <a:gd name="connsiteY3" fmla="*/ 209550 h 457200"/>
                <a:gd name="connsiteX4" fmla="*/ 696079 w 828675"/>
                <a:gd name="connsiteY4" fmla="*/ 218123 h 457200"/>
                <a:gd name="connsiteX5" fmla="*/ 637977 w 828675"/>
                <a:gd name="connsiteY5" fmla="*/ 177165 h 457200"/>
                <a:gd name="connsiteX6" fmla="*/ 603687 w 828675"/>
                <a:gd name="connsiteY6" fmla="*/ 34290 h 457200"/>
                <a:gd name="connsiteX7" fmla="*/ 597019 w 828675"/>
                <a:gd name="connsiteY7" fmla="*/ 23813 h 457200"/>
                <a:gd name="connsiteX8" fmla="*/ 557967 w 828675"/>
                <a:gd name="connsiteY8" fmla="*/ 4763 h 457200"/>
                <a:gd name="connsiteX9" fmla="*/ 523677 w 828675"/>
                <a:gd name="connsiteY9" fmla="*/ 0 h 457200"/>
                <a:gd name="connsiteX10" fmla="*/ 490339 w 828675"/>
                <a:gd name="connsiteY10" fmla="*/ 4763 h 457200"/>
                <a:gd name="connsiteX11" fmla="*/ 451287 w 828675"/>
                <a:gd name="connsiteY11" fmla="*/ 23813 h 457200"/>
                <a:gd name="connsiteX12" fmla="*/ 444619 w 828675"/>
                <a:gd name="connsiteY12" fmla="*/ 34290 h 457200"/>
                <a:gd name="connsiteX13" fmla="*/ 418902 w 828675"/>
                <a:gd name="connsiteY13" fmla="*/ 137160 h 457200"/>
                <a:gd name="connsiteX14" fmla="*/ 394137 w 828675"/>
                <a:gd name="connsiteY14" fmla="*/ 34290 h 457200"/>
                <a:gd name="connsiteX15" fmla="*/ 387469 w 828675"/>
                <a:gd name="connsiteY15" fmla="*/ 23813 h 457200"/>
                <a:gd name="connsiteX16" fmla="*/ 348417 w 828675"/>
                <a:gd name="connsiteY16" fmla="*/ 4763 h 457200"/>
                <a:gd name="connsiteX17" fmla="*/ 314127 w 828675"/>
                <a:gd name="connsiteY17" fmla="*/ 0 h 457200"/>
                <a:gd name="connsiteX18" fmla="*/ 280789 w 828675"/>
                <a:gd name="connsiteY18" fmla="*/ 4763 h 457200"/>
                <a:gd name="connsiteX19" fmla="*/ 241737 w 828675"/>
                <a:gd name="connsiteY19" fmla="*/ 23813 h 457200"/>
                <a:gd name="connsiteX20" fmla="*/ 235069 w 828675"/>
                <a:gd name="connsiteY20" fmla="*/ 34290 h 457200"/>
                <a:gd name="connsiteX21" fmla="*/ 200779 w 828675"/>
                <a:gd name="connsiteY21" fmla="*/ 177165 h 457200"/>
                <a:gd name="connsiteX22" fmla="*/ 142677 w 828675"/>
                <a:gd name="connsiteY22" fmla="*/ 218123 h 457200"/>
                <a:gd name="connsiteX23" fmla="*/ 104577 w 828675"/>
                <a:gd name="connsiteY23" fmla="*/ 209550 h 457200"/>
                <a:gd name="connsiteX24" fmla="*/ 84574 w 828675"/>
                <a:gd name="connsiteY24" fmla="*/ 212408 h 457200"/>
                <a:gd name="connsiteX25" fmla="*/ 35044 w 828675"/>
                <a:gd name="connsiteY25" fmla="*/ 246698 h 457200"/>
                <a:gd name="connsiteX26" fmla="*/ 1707 w 828675"/>
                <a:gd name="connsiteY26" fmla="*/ 325755 h 457200"/>
                <a:gd name="connsiteX27" fmla="*/ 7422 w 828675"/>
                <a:gd name="connsiteY27" fmla="*/ 349567 h 457200"/>
                <a:gd name="connsiteX28" fmla="*/ 18852 w 828675"/>
                <a:gd name="connsiteY28" fmla="*/ 352425 h 457200"/>
                <a:gd name="connsiteX29" fmla="*/ 35997 w 828675"/>
                <a:gd name="connsiteY29" fmla="*/ 340995 h 457200"/>
                <a:gd name="connsiteX30" fmla="*/ 56952 w 828675"/>
                <a:gd name="connsiteY30" fmla="*/ 291465 h 457200"/>
                <a:gd name="connsiteX31" fmla="*/ 56952 w 828675"/>
                <a:gd name="connsiteY31" fmla="*/ 342900 h 457200"/>
                <a:gd name="connsiteX32" fmla="*/ 56952 w 828675"/>
                <a:gd name="connsiteY32" fmla="*/ 457200 h 457200"/>
                <a:gd name="connsiteX33" fmla="*/ 95052 w 828675"/>
                <a:gd name="connsiteY33" fmla="*/ 457200 h 457200"/>
                <a:gd name="connsiteX34" fmla="*/ 95052 w 828675"/>
                <a:gd name="connsiteY34" fmla="*/ 342900 h 457200"/>
                <a:gd name="connsiteX35" fmla="*/ 114102 w 828675"/>
                <a:gd name="connsiteY35" fmla="*/ 342900 h 457200"/>
                <a:gd name="connsiteX36" fmla="*/ 114102 w 828675"/>
                <a:gd name="connsiteY36" fmla="*/ 457200 h 457200"/>
                <a:gd name="connsiteX37" fmla="*/ 152202 w 828675"/>
                <a:gd name="connsiteY37" fmla="*/ 457200 h 457200"/>
                <a:gd name="connsiteX38" fmla="*/ 152202 w 828675"/>
                <a:gd name="connsiteY38" fmla="*/ 257175 h 457200"/>
                <a:gd name="connsiteX39" fmla="*/ 153154 w 828675"/>
                <a:gd name="connsiteY39" fmla="*/ 257175 h 457200"/>
                <a:gd name="connsiteX40" fmla="*/ 228402 w 828675"/>
                <a:gd name="connsiteY40" fmla="*/ 204788 h 457200"/>
                <a:gd name="connsiteX41" fmla="*/ 236022 w 828675"/>
                <a:gd name="connsiteY41" fmla="*/ 193358 h 457200"/>
                <a:gd name="connsiteX42" fmla="*/ 266502 w 828675"/>
                <a:gd name="connsiteY42" fmla="*/ 66675 h 457200"/>
                <a:gd name="connsiteX43" fmla="*/ 266502 w 828675"/>
                <a:gd name="connsiteY43" fmla="*/ 457200 h 457200"/>
                <a:gd name="connsiteX44" fmla="*/ 304602 w 828675"/>
                <a:gd name="connsiteY44" fmla="*/ 457200 h 457200"/>
                <a:gd name="connsiteX45" fmla="*/ 304602 w 828675"/>
                <a:gd name="connsiteY45" fmla="*/ 238125 h 457200"/>
                <a:gd name="connsiteX46" fmla="*/ 323652 w 828675"/>
                <a:gd name="connsiteY46" fmla="*/ 238125 h 457200"/>
                <a:gd name="connsiteX47" fmla="*/ 323652 w 828675"/>
                <a:gd name="connsiteY47" fmla="*/ 457200 h 457200"/>
                <a:gd name="connsiteX48" fmla="*/ 361752 w 828675"/>
                <a:gd name="connsiteY48" fmla="*/ 457200 h 457200"/>
                <a:gd name="connsiteX49" fmla="*/ 361752 w 828675"/>
                <a:gd name="connsiteY49" fmla="*/ 66675 h 457200"/>
                <a:gd name="connsiteX50" fmla="*/ 400804 w 828675"/>
                <a:gd name="connsiteY50" fmla="*/ 223838 h 457200"/>
                <a:gd name="connsiteX51" fmla="*/ 418902 w 828675"/>
                <a:gd name="connsiteY51" fmla="*/ 238125 h 457200"/>
                <a:gd name="connsiteX52" fmla="*/ 436999 w 828675"/>
                <a:gd name="connsiteY52" fmla="*/ 223838 h 457200"/>
                <a:gd name="connsiteX53" fmla="*/ 476052 w 828675"/>
                <a:gd name="connsiteY53" fmla="*/ 66675 h 457200"/>
                <a:gd name="connsiteX54" fmla="*/ 476052 w 828675"/>
                <a:gd name="connsiteY54" fmla="*/ 146685 h 457200"/>
                <a:gd name="connsiteX55" fmla="*/ 442714 w 828675"/>
                <a:gd name="connsiteY55" fmla="*/ 285750 h 457200"/>
                <a:gd name="connsiteX56" fmla="*/ 476052 w 828675"/>
                <a:gd name="connsiteY56" fmla="*/ 285750 h 457200"/>
                <a:gd name="connsiteX57" fmla="*/ 476052 w 828675"/>
                <a:gd name="connsiteY57" fmla="*/ 457200 h 457200"/>
                <a:gd name="connsiteX58" fmla="*/ 514152 w 828675"/>
                <a:gd name="connsiteY58" fmla="*/ 457200 h 457200"/>
                <a:gd name="connsiteX59" fmla="*/ 514152 w 828675"/>
                <a:gd name="connsiteY59" fmla="*/ 285750 h 457200"/>
                <a:gd name="connsiteX60" fmla="*/ 533202 w 828675"/>
                <a:gd name="connsiteY60" fmla="*/ 285750 h 457200"/>
                <a:gd name="connsiteX61" fmla="*/ 533202 w 828675"/>
                <a:gd name="connsiteY61" fmla="*/ 457200 h 457200"/>
                <a:gd name="connsiteX62" fmla="*/ 571302 w 828675"/>
                <a:gd name="connsiteY62" fmla="*/ 457200 h 457200"/>
                <a:gd name="connsiteX63" fmla="*/ 571302 w 828675"/>
                <a:gd name="connsiteY63" fmla="*/ 285750 h 457200"/>
                <a:gd name="connsiteX64" fmla="*/ 604639 w 828675"/>
                <a:gd name="connsiteY64" fmla="*/ 285750 h 457200"/>
                <a:gd name="connsiteX65" fmla="*/ 571302 w 828675"/>
                <a:gd name="connsiteY65" fmla="*/ 146685 h 457200"/>
                <a:gd name="connsiteX66" fmla="*/ 571302 w 828675"/>
                <a:gd name="connsiteY66" fmla="*/ 66675 h 457200"/>
                <a:gd name="connsiteX67" fmla="*/ 602734 w 828675"/>
                <a:gd name="connsiteY67" fmla="*/ 193358 h 457200"/>
                <a:gd name="connsiteX68" fmla="*/ 610354 w 828675"/>
                <a:gd name="connsiteY68" fmla="*/ 204788 h 457200"/>
                <a:gd name="connsiteX69" fmla="*/ 686554 w 828675"/>
                <a:gd name="connsiteY69" fmla="*/ 258127 h 457200"/>
                <a:gd name="connsiteX70" fmla="*/ 686554 w 828675"/>
                <a:gd name="connsiteY70" fmla="*/ 317183 h 457200"/>
                <a:gd name="connsiteX71" fmla="*/ 666552 w 828675"/>
                <a:gd name="connsiteY71" fmla="*/ 371475 h 457200"/>
                <a:gd name="connsiteX72" fmla="*/ 685602 w 828675"/>
                <a:gd name="connsiteY72" fmla="*/ 371475 h 457200"/>
                <a:gd name="connsiteX73" fmla="*/ 685602 w 828675"/>
                <a:gd name="connsiteY73" fmla="*/ 457200 h 457200"/>
                <a:gd name="connsiteX74" fmla="*/ 723702 w 828675"/>
                <a:gd name="connsiteY74" fmla="*/ 457200 h 457200"/>
                <a:gd name="connsiteX75" fmla="*/ 723702 w 828675"/>
                <a:gd name="connsiteY75" fmla="*/ 371475 h 457200"/>
                <a:gd name="connsiteX76" fmla="*/ 742752 w 828675"/>
                <a:gd name="connsiteY76" fmla="*/ 371475 h 457200"/>
                <a:gd name="connsiteX77" fmla="*/ 742752 w 828675"/>
                <a:gd name="connsiteY77" fmla="*/ 457200 h 457200"/>
                <a:gd name="connsiteX78" fmla="*/ 780852 w 828675"/>
                <a:gd name="connsiteY78" fmla="*/ 457200 h 457200"/>
                <a:gd name="connsiteX79" fmla="*/ 780852 w 828675"/>
                <a:gd name="connsiteY79" fmla="*/ 371475 h 457200"/>
                <a:gd name="connsiteX80" fmla="*/ 799902 w 828675"/>
                <a:gd name="connsiteY80" fmla="*/ 371475 h 457200"/>
                <a:gd name="connsiteX81" fmla="*/ 781804 w 828675"/>
                <a:gd name="connsiteY81" fmla="*/ 320993 h 457200"/>
                <a:gd name="connsiteX82" fmla="*/ 781804 w 828675"/>
                <a:gd name="connsiteY82" fmla="*/ 291465 h 457200"/>
                <a:gd name="connsiteX83" fmla="*/ 802759 w 828675"/>
                <a:gd name="connsiteY83" fmla="*/ 340995 h 457200"/>
                <a:gd name="connsiteX84" fmla="*/ 819904 w 828675"/>
                <a:gd name="connsiteY84" fmla="*/ 352425 h 457200"/>
                <a:gd name="connsiteX85" fmla="*/ 831334 w 828675"/>
                <a:gd name="connsiteY85" fmla="*/ 348615 h 457200"/>
                <a:gd name="connsiteX86" fmla="*/ 836097 w 828675"/>
                <a:gd name="connsiteY86" fmla="*/ 325755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828675" h="457200">
                  <a:moveTo>
                    <a:pt x="836097" y="325755"/>
                  </a:moveTo>
                  <a:lnTo>
                    <a:pt x="802759" y="246698"/>
                  </a:lnTo>
                  <a:cubicBezTo>
                    <a:pt x="791329" y="230505"/>
                    <a:pt x="773232" y="218123"/>
                    <a:pt x="753229" y="212408"/>
                  </a:cubicBezTo>
                  <a:cubicBezTo>
                    <a:pt x="747514" y="210502"/>
                    <a:pt x="739894" y="209550"/>
                    <a:pt x="733227" y="209550"/>
                  </a:cubicBezTo>
                  <a:cubicBezTo>
                    <a:pt x="719892" y="209550"/>
                    <a:pt x="707509" y="212408"/>
                    <a:pt x="696079" y="218123"/>
                  </a:cubicBezTo>
                  <a:lnTo>
                    <a:pt x="637977" y="177165"/>
                  </a:lnTo>
                  <a:lnTo>
                    <a:pt x="603687" y="34290"/>
                  </a:lnTo>
                  <a:cubicBezTo>
                    <a:pt x="602734" y="30480"/>
                    <a:pt x="599877" y="25718"/>
                    <a:pt x="597019" y="23813"/>
                  </a:cubicBezTo>
                  <a:cubicBezTo>
                    <a:pt x="585589" y="15240"/>
                    <a:pt x="572254" y="8572"/>
                    <a:pt x="557967" y="4763"/>
                  </a:cubicBezTo>
                  <a:cubicBezTo>
                    <a:pt x="546537" y="1905"/>
                    <a:pt x="535107" y="0"/>
                    <a:pt x="523677" y="0"/>
                  </a:cubicBezTo>
                  <a:cubicBezTo>
                    <a:pt x="512247" y="0"/>
                    <a:pt x="500817" y="1905"/>
                    <a:pt x="490339" y="4763"/>
                  </a:cubicBezTo>
                  <a:cubicBezTo>
                    <a:pt x="476052" y="8572"/>
                    <a:pt x="462717" y="15240"/>
                    <a:pt x="451287" y="23813"/>
                  </a:cubicBezTo>
                  <a:cubicBezTo>
                    <a:pt x="447477" y="26670"/>
                    <a:pt x="445572" y="30480"/>
                    <a:pt x="444619" y="34290"/>
                  </a:cubicBezTo>
                  <a:lnTo>
                    <a:pt x="418902" y="137160"/>
                  </a:lnTo>
                  <a:lnTo>
                    <a:pt x="394137" y="34290"/>
                  </a:lnTo>
                  <a:cubicBezTo>
                    <a:pt x="393184" y="30480"/>
                    <a:pt x="390327" y="25718"/>
                    <a:pt x="387469" y="23813"/>
                  </a:cubicBezTo>
                  <a:cubicBezTo>
                    <a:pt x="376039" y="15240"/>
                    <a:pt x="362704" y="8572"/>
                    <a:pt x="348417" y="4763"/>
                  </a:cubicBezTo>
                  <a:cubicBezTo>
                    <a:pt x="336987" y="1905"/>
                    <a:pt x="325557" y="0"/>
                    <a:pt x="314127" y="0"/>
                  </a:cubicBezTo>
                  <a:cubicBezTo>
                    <a:pt x="302697" y="0"/>
                    <a:pt x="291267" y="1905"/>
                    <a:pt x="280789" y="4763"/>
                  </a:cubicBezTo>
                  <a:cubicBezTo>
                    <a:pt x="266502" y="8572"/>
                    <a:pt x="253167" y="15240"/>
                    <a:pt x="241737" y="23813"/>
                  </a:cubicBezTo>
                  <a:cubicBezTo>
                    <a:pt x="237927" y="26670"/>
                    <a:pt x="236022" y="30480"/>
                    <a:pt x="235069" y="34290"/>
                  </a:cubicBezTo>
                  <a:lnTo>
                    <a:pt x="200779" y="177165"/>
                  </a:lnTo>
                  <a:lnTo>
                    <a:pt x="142677" y="218123"/>
                  </a:lnTo>
                  <a:cubicBezTo>
                    <a:pt x="130294" y="212408"/>
                    <a:pt x="117912" y="209550"/>
                    <a:pt x="104577" y="209550"/>
                  </a:cubicBezTo>
                  <a:cubicBezTo>
                    <a:pt x="97909" y="209550"/>
                    <a:pt x="90289" y="210502"/>
                    <a:pt x="84574" y="212408"/>
                  </a:cubicBezTo>
                  <a:cubicBezTo>
                    <a:pt x="64572" y="217170"/>
                    <a:pt x="46474" y="229552"/>
                    <a:pt x="35044" y="246698"/>
                  </a:cubicBezTo>
                  <a:lnTo>
                    <a:pt x="1707" y="325755"/>
                  </a:lnTo>
                  <a:cubicBezTo>
                    <a:pt x="-2103" y="334328"/>
                    <a:pt x="754" y="343853"/>
                    <a:pt x="7422" y="349567"/>
                  </a:cubicBezTo>
                  <a:cubicBezTo>
                    <a:pt x="11232" y="351473"/>
                    <a:pt x="15042" y="352425"/>
                    <a:pt x="18852" y="352425"/>
                  </a:cubicBezTo>
                  <a:cubicBezTo>
                    <a:pt x="26472" y="352425"/>
                    <a:pt x="33139" y="347663"/>
                    <a:pt x="35997" y="340995"/>
                  </a:cubicBezTo>
                  <a:lnTo>
                    <a:pt x="56952" y="291465"/>
                  </a:lnTo>
                  <a:lnTo>
                    <a:pt x="56952" y="342900"/>
                  </a:lnTo>
                  <a:lnTo>
                    <a:pt x="56952" y="457200"/>
                  </a:lnTo>
                  <a:lnTo>
                    <a:pt x="95052" y="457200"/>
                  </a:lnTo>
                  <a:lnTo>
                    <a:pt x="95052" y="342900"/>
                  </a:lnTo>
                  <a:lnTo>
                    <a:pt x="114102" y="342900"/>
                  </a:lnTo>
                  <a:lnTo>
                    <a:pt x="114102" y="457200"/>
                  </a:lnTo>
                  <a:lnTo>
                    <a:pt x="152202" y="457200"/>
                  </a:lnTo>
                  <a:lnTo>
                    <a:pt x="152202" y="257175"/>
                  </a:lnTo>
                  <a:lnTo>
                    <a:pt x="153154" y="257175"/>
                  </a:lnTo>
                  <a:lnTo>
                    <a:pt x="228402" y="204788"/>
                  </a:lnTo>
                  <a:cubicBezTo>
                    <a:pt x="232212" y="201930"/>
                    <a:pt x="235069" y="198120"/>
                    <a:pt x="236022" y="193358"/>
                  </a:cubicBezTo>
                  <a:lnTo>
                    <a:pt x="266502" y="66675"/>
                  </a:lnTo>
                  <a:lnTo>
                    <a:pt x="266502" y="457200"/>
                  </a:lnTo>
                  <a:lnTo>
                    <a:pt x="304602" y="457200"/>
                  </a:lnTo>
                  <a:lnTo>
                    <a:pt x="304602" y="238125"/>
                  </a:lnTo>
                  <a:lnTo>
                    <a:pt x="323652" y="238125"/>
                  </a:lnTo>
                  <a:lnTo>
                    <a:pt x="323652" y="457200"/>
                  </a:lnTo>
                  <a:lnTo>
                    <a:pt x="361752" y="457200"/>
                  </a:lnTo>
                  <a:lnTo>
                    <a:pt x="361752" y="66675"/>
                  </a:lnTo>
                  <a:lnTo>
                    <a:pt x="400804" y="223838"/>
                  </a:lnTo>
                  <a:cubicBezTo>
                    <a:pt x="402709" y="232410"/>
                    <a:pt x="410329" y="238125"/>
                    <a:pt x="418902" y="238125"/>
                  </a:cubicBezTo>
                  <a:cubicBezTo>
                    <a:pt x="427474" y="238125"/>
                    <a:pt x="435094" y="232410"/>
                    <a:pt x="436999" y="223838"/>
                  </a:cubicBezTo>
                  <a:lnTo>
                    <a:pt x="476052" y="66675"/>
                  </a:lnTo>
                  <a:lnTo>
                    <a:pt x="476052" y="146685"/>
                  </a:lnTo>
                  <a:lnTo>
                    <a:pt x="442714" y="285750"/>
                  </a:lnTo>
                  <a:lnTo>
                    <a:pt x="476052" y="285750"/>
                  </a:lnTo>
                  <a:lnTo>
                    <a:pt x="476052" y="457200"/>
                  </a:lnTo>
                  <a:lnTo>
                    <a:pt x="514152" y="457200"/>
                  </a:lnTo>
                  <a:lnTo>
                    <a:pt x="514152" y="285750"/>
                  </a:lnTo>
                  <a:lnTo>
                    <a:pt x="533202" y="285750"/>
                  </a:lnTo>
                  <a:lnTo>
                    <a:pt x="533202" y="457200"/>
                  </a:lnTo>
                  <a:lnTo>
                    <a:pt x="571302" y="457200"/>
                  </a:lnTo>
                  <a:lnTo>
                    <a:pt x="571302" y="285750"/>
                  </a:lnTo>
                  <a:lnTo>
                    <a:pt x="604639" y="285750"/>
                  </a:lnTo>
                  <a:lnTo>
                    <a:pt x="571302" y="146685"/>
                  </a:lnTo>
                  <a:lnTo>
                    <a:pt x="571302" y="66675"/>
                  </a:lnTo>
                  <a:lnTo>
                    <a:pt x="602734" y="193358"/>
                  </a:lnTo>
                  <a:cubicBezTo>
                    <a:pt x="603687" y="198120"/>
                    <a:pt x="606544" y="201930"/>
                    <a:pt x="610354" y="204788"/>
                  </a:cubicBezTo>
                  <a:lnTo>
                    <a:pt x="686554" y="258127"/>
                  </a:lnTo>
                  <a:lnTo>
                    <a:pt x="686554" y="317183"/>
                  </a:lnTo>
                  <a:lnTo>
                    <a:pt x="666552" y="371475"/>
                  </a:lnTo>
                  <a:lnTo>
                    <a:pt x="685602" y="371475"/>
                  </a:lnTo>
                  <a:lnTo>
                    <a:pt x="685602" y="457200"/>
                  </a:lnTo>
                  <a:lnTo>
                    <a:pt x="723702" y="457200"/>
                  </a:lnTo>
                  <a:lnTo>
                    <a:pt x="723702" y="371475"/>
                  </a:lnTo>
                  <a:lnTo>
                    <a:pt x="742752" y="371475"/>
                  </a:lnTo>
                  <a:lnTo>
                    <a:pt x="742752" y="457200"/>
                  </a:lnTo>
                  <a:lnTo>
                    <a:pt x="780852" y="457200"/>
                  </a:lnTo>
                  <a:lnTo>
                    <a:pt x="780852" y="371475"/>
                  </a:lnTo>
                  <a:lnTo>
                    <a:pt x="799902" y="371475"/>
                  </a:lnTo>
                  <a:lnTo>
                    <a:pt x="781804" y="320993"/>
                  </a:lnTo>
                  <a:lnTo>
                    <a:pt x="781804" y="291465"/>
                  </a:lnTo>
                  <a:lnTo>
                    <a:pt x="802759" y="340995"/>
                  </a:lnTo>
                  <a:cubicBezTo>
                    <a:pt x="805617" y="348615"/>
                    <a:pt x="813237" y="352425"/>
                    <a:pt x="819904" y="352425"/>
                  </a:cubicBezTo>
                  <a:cubicBezTo>
                    <a:pt x="823714" y="352425"/>
                    <a:pt x="827524" y="351473"/>
                    <a:pt x="831334" y="348615"/>
                  </a:cubicBezTo>
                  <a:cubicBezTo>
                    <a:pt x="837049" y="343853"/>
                    <a:pt x="839907" y="333375"/>
                    <a:pt x="836097" y="325755"/>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grpSp>
      <p:grpSp>
        <p:nvGrpSpPr>
          <p:cNvPr id="62" name="Graphic 5" descr="Family with two children">
            <a:extLst>
              <a:ext uri="{FF2B5EF4-FFF2-40B4-BE49-F238E27FC236}">
                <a16:creationId xmlns:a16="http://schemas.microsoft.com/office/drawing/2014/main" id="{DFD74C82-85FD-44F5-B64C-82FB6C4D9948}"/>
              </a:ext>
            </a:extLst>
          </p:cNvPr>
          <p:cNvGrpSpPr/>
          <p:nvPr/>
        </p:nvGrpSpPr>
        <p:grpSpPr>
          <a:xfrm>
            <a:off x="1762018" y="3934380"/>
            <a:ext cx="516431" cy="516431"/>
            <a:chOff x="946785" y="3850797"/>
            <a:chExt cx="914400" cy="914400"/>
          </a:xfrm>
          <a:solidFill>
            <a:schemeClr val="accent5"/>
          </a:solidFill>
        </p:grpSpPr>
        <p:sp>
          <p:nvSpPr>
            <p:cNvPr id="63" name="Freeform: Shape 62">
              <a:extLst>
                <a:ext uri="{FF2B5EF4-FFF2-40B4-BE49-F238E27FC236}">
                  <a16:creationId xmlns:a16="http://schemas.microsoft.com/office/drawing/2014/main" id="{F1318F4C-C173-45D7-AA1F-988F6DACA0A9}"/>
                </a:ext>
              </a:extLst>
            </p:cNvPr>
            <p:cNvSpPr/>
            <p:nvPr/>
          </p:nvSpPr>
          <p:spPr>
            <a:xfrm>
              <a:off x="1461135" y="4022247"/>
              <a:ext cx="95250" cy="95250"/>
            </a:xfrm>
            <a:custGeom>
              <a:avLst/>
              <a:gdLst>
                <a:gd name="connsiteX0" fmla="*/ 95250 w 95250"/>
                <a:gd name="connsiteY0" fmla="*/ 47625 h 95250"/>
                <a:gd name="connsiteX1" fmla="*/ 47625 w 95250"/>
                <a:gd name="connsiteY1" fmla="*/ 95250 h 95250"/>
                <a:gd name="connsiteX2" fmla="*/ 0 w 95250"/>
                <a:gd name="connsiteY2" fmla="*/ 47625 h 95250"/>
                <a:gd name="connsiteX3" fmla="*/ 47625 w 95250"/>
                <a:gd name="connsiteY3" fmla="*/ 0 h 95250"/>
                <a:gd name="connsiteX4" fmla="*/ 95250 w 95250"/>
                <a:gd name="connsiteY4" fmla="*/ 4762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5250" y="47625"/>
                  </a:moveTo>
                  <a:cubicBezTo>
                    <a:pt x="95250" y="73928"/>
                    <a:pt x="73928" y="95250"/>
                    <a:pt x="47625" y="95250"/>
                  </a:cubicBezTo>
                  <a:cubicBezTo>
                    <a:pt x="21322" y="95250"/>
                    <a:pt x="0" y="73928"/>
                    <a:pt x="0" y="47625"/>
                  </a:cubicBezTo>
                  <a:cubicBezTo>
                    <a:pt x="0" y="21322"/>
                    <a:pt x="21322" y="0"/>
                    <a:pt x="47625" y="0"/>
                  </a:cubicBezTo>
                  <a:cubicBezTo>
                    <a:pt x="73928" y="0"/>
                    <a:pt x="95250" y="21322"/>
                    <a:pt x="95250" y="47625"/>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64" name="Freeform: Shape 63">
              <a:extLst>
                <a:ext uri="{FF2B5EF4-FFF2-40B4-BE49-F238E27FC236}">
                  <a16:creationId xmlns:a16="http://schemas.microsoft.com/office/drawing/2014/main" id="{58422EA4-45CE-44F8-998D-87E16E8A233F}"/>
                </a:ext>
              </a:extLst>
            </p:cNvPr>
            <p:cNvSpPr/>
            <p:nvPr/>
          </p:nvSpPr>
          <p:spPr>
            <a:xfrm>
              <a:off x="1680210" y="4260372"/>
              <a:ext cx="76200" cy="76200"/>
            </a:xfrm>
            <a:custGeom>
              <a:avLst/>
              <a:gdLst>
                <a:gd name="connsiteX0" fmla="*/ 76200 w 76200"/>
                <a:gd name="connsiteY0" fmla="*/ 38100 h 76200"/>
                <a:gd name="connsiteX1" fmla="*/ 38100 w 76200"/>
                <a:gd name="connsiteY1" fmla="*/ 76200 h 76200"/>
                <a:gd name="connsiteX2" fmla="*/ 0 w 76200"/>
                <a:gd name="connsiteY2" fmla="*/ 38100 h 76200"/>
                <a:gd name="connsiteX3" fmla="*/ 38100 w 76200"/>
                <a:gd name="connsiteY3" fmla="*/ 0 h 76200"/>
                <a:gd name="connsiteX4" fmla="*/ 76200 w 7620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65" name="Freeform: Shape 64">
              <a:extLst>
                <a:ext uri="{FF2B5EF4-FFF2-40B4-BE49-F238E27FC236}">
                  <a16:creationId xmlns:a16="http://schemas.microsoft.com/office/drawing/2014/main" id="{51D0C9EC-836A-4391-A1C7-52E01B0BA9DC}"/>
                </a:ext>
              </a:extLst>
            </p:cNvPr>
            <p:cNvSpPr/>
            <p:nvPr/>
          </p:nvSpPr>
          <p:spPr>
            <a:xfrm>
              <a:off x="1251585" y="4022247"/>
              <a:ext cx="95250" cy="95250"/>
            </a:xfrm>
            <a:custGeom>
              <a:avLst/>
              <a:gdLst>
                <a:gd name="connsiteX0" fmla="*/ 95250 w 95250"/>
                <a:gd name="connsiteY0" fmla="*/ 47625 h 95250"/>
                <a:gd name="connsiteX1" fmla="*/ 47625 w 95250"/>
                <a:gd name="connsiteY1" fmla="*/ 95250 h 95250"/>
                <a:gd name="connsiteX2" fmla="*/ 0 w 95250"/>
                <a:gd name="connsiteY2" fmla="*/ 47625 h 95250"/>
                <a:gd name="connsiteX3" fmla="*/ 47625 w 95250"/>
                <a:gd name="connsiteY3" fmla="*/ 0 h 95250"/>
                <a:gd name="connsiteX4" fmla="*/ 95250 w 95250"/>
                <a:gd name="connsiteY4" fmla="*/ 4762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5250" y="47625"/>
                  </a:moveTo>
                  <a:cubicBezTo>
                    <a:pt x="95250" y="73928"/>
                    <a:pt x="73928" y="95250"/>
                    <a:pt x="47625" y="95250"/>
                  </a:cubicBezTo>
                  <a:cubicBezTo>
                    <a:pt x="21322" y="95250"/>
                    <a:pt x="0" y="73928"/>
                    <a:pt x="0" y="47625"/>
                  </a:cubicBezTo>
                  <a:cubicBezTo>
                    <a:pt x="0" y="21322"/>
                    <a:pt x="21322" y="0"/>
                    <a:pt x="47625" y="0"/>
                  </a:cubicBezTo>
                  <a:cubicBezTo>
                    <a:pt x="73928" y="0"/>
                    <a:pt x="95250" y="21322"/>
                    <a:pt x="95250" y="47625"/>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66" name="Freeform: Shape 65">
              <a:extLst>
                <a:ext uri="{FF2B5EF4-FFF2-40B4-BE49-F238E27FC236}">
                  <a16:creationId xmlns:a16="http://schemas.microsoft.com/office/drawing/2014/main" id="{A56D3CBA-DE31-47AA-B476-B83D3A5E1F9E}"/>
                </a:ext>
              </a:extLst>
            </p:cNvPr>
            <p:cNvSpPr/>
            <p:nvPr/>
          </p:nvSpPr>
          <p:spPr>
            <a:xfrm>
              <a:off x="1051560" y="4260372"/>
              <a:ext cx="76200" cy="76200"/>
            </a:xfrm>
            <a:custGeom>
              <a:avLst/>
              <a:gdLst>
                <a:gd name="connsiteX0" fmla="*/ 76200 w 76200"/>
                <a:gd name="connsiteY0" fmla="*/ 38100 h 76200"/>
                <a:gd name="connsiteX1" fmla="*/ 38100 w 76200"/>
                <a:gd name="connsiteY1" fmla="*/ 76200 h 76200"/>
                <a:gd name="connsiteX2" fmla="*/ 0 w 76200"/>
                <a:gd name="connsiteY2" fmla="*/ 38100 h 76200"/>
                <a:gd name="connsiteX3" fmla="*/ 38100 w 76200"/>
                <a:gd name="connsiteY3" fmla="*/ 0 h 76200"/>
                <a:gd name="connsiteX4" fmla="*/ 76200 w 7620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67" name="Freeform: Shape 66">
              <a:extLst>
                <a:ext uri="{FF2B5EF4-FFF2-40B4-BE49-F238E27FC236}">
                  <a16:creationId xmlns:a16="http://schemas.microsoft.com/office/drawing/2014/main" id="{A845DF98-E4B3-467C-BDAB-6A55B0BBD96C}"/>
                </a:ext>
              </a:extLst>
            </p:cNvPr>
            <p:cNvSpPr/>
            <p:nvPr/>
          </p:nvSpPr>
          <p:spPr>
            <a:xfrm>
              <a:off x="985083" y="4136547"/>
              <a:ext cx="828675" cy="457200"/>
            </a:xfrm>
            <a:custGeom>
              <a:avLst/>
              <a:gdLst>
                <a:gd name="connsiteX0" fmla="*/ 836097 w 828675"/>
                <a:gd name="connsiteY0" fmla="*/ 325755 h 457200"/>
                <a:gd name="connsiteX1" fmla="*/ 802759 w 828675"/>
                <a:gd name="connsiteY1" fmla="*/ 246698 h 457200"/>
                <a:gd name="connsiteX2" fmla="*/ 753229 w 828675"/>
                <a:gd name="connsiteY2" fmla="*/ 212408 h 457200"/>
                <a:gd name="connsiteX3" fmla="*/ 733227 w 828675"/>
                <a:gd name="connsiteY3" fmla="*/ 209550 h 457200"/>
                <a:gd name="connsiteX4" fmla="*/ 696079 w 828675"/>
                <a:gd name="connsiteY4" fmla="*/ 218123 h 457200"/>
                <a:gd name="connsiteX5" fmla="*/ 637977 w 828675"/>
                <a:gd name="connsiteY5" fmla="*/ 177165 h 457200"/>
                <a:gd name="connsiteX6" fmla="*/ 603687 w 828675"/>
                <a:gd name="connsiteY6" fmla="*/ 34290 h 457200"/>
                <a:gd name="connsiteX7" fmla="*/ 597019 w 828675"/>
                <a:gd name="connsiteY7" fmla="*/ 23813 h 457200"/>
                <a:gd name="connsiteX8" fmla="*/ 557967 w 828675"/>
                <a:gd name="connsiteY8" fmla="*/ 4763 h 457200"/>
                <a:gd name="connsiteX9" fmla="*/ 523677 w 828675"/>
                <a:gd name="connsiteY9" fmla="*/ 0 h 457200"/>
                <a:gd name="connsiteX10" fmla="*/ 490339 w 828675"/>
                <a:gd name="connsiteY10" fmla="*/ 4763 h 457200"/>
                <a:gd name="connsiteX11" fmla="*/ 451287 w 828675"/>
                <a:gd name="connsiteY11" fmla="*/ 23813 h 457200"/>
                <a:gd name="connsiteX12" fmla="*/ 444619 w 828675"/>
                <a:gd name="connsiteY12" fmla="*/ 34290 h 457200"/>
                <a:gd name="connsiteX13" fmla="*/ 418902 w 828675"/>
                <a:gd name="connsiteY13" fmla="*/ 137160 h 457200"/>
                <a:gd name="connsiteX14" fmla="*/ 394137 w 828675"/>
                <a:gd name="connsiteY14" fmla="*/ 34290 h 457200"/>
                <a:gd name="connsiteX15" fmla="*/ 387469 w 828675"/>
                <a:gd name="connsiteY15" fmla="*/ 23813 h 457200"/>
                <a:gd name="connsiteX16" fmla="*/ 348417 w 828675"/>
                <a:gd name="connsiteY16" fmla="*/ 4763 h 457200"/>
                <a:gd name="connsiteX17" fmla="*/ 314127 w 828675"/>
                <a:gd name="connsiteY17" fmla="*/ 0 h 457200"/>
                <a:gd name="connsiteX18" fmla="*/ 280789 w 828675"/>
                <a:gd name="connsiteY18" fmla="*/ 4763 h 457200"/>
                <a:gd name="connsiteX19" fmla="*/ 241737 w 828675"/>
                <a:gd name="connsiteY19" fmla="*/ 23813 h 457200"/>
                <a:gd name="connsiteX20" fmla="*/ 235069 w 828675"/>
                <a:gd name="connsiteY20" fmla="*/ 34290 h 457200"/>
                <a:gd name="connsiteX21" fmla="*/ 200779 w 828675"/>
                <a:gd name="connsiteY21" fmla="*/ 177165 h 457200"/>
                <a:gd name="connsiteX22" fmla="*/ 142677 w 828675"/>
                <a:gd name="connsiteY22" fmla="*/ 218123 h 457200"/>
                <a:gd name="connsiteX23" fmla="*/ 104577 w 828675"/>
                <a:gd name="connsiteY23" fmla="*/ 209550 h 457200"/>
                <a:gd name="connsiteX24" fmla="*/ 84574 w 828675"/>
                <a:gd name="connsiteY24" fmla="*/ 212408 h 457200"/>
                <a:gd name="connsiteX25" fmla="*/ 35044 w 828675"/>
                <a:gd name="connsiteY25" fmla="*/ 246698 h 457200"/>
                <a:gd name="connsiteX26" fmla="*/ 1707 w 828675"/>
                <a:gd name="connsiteY26" fmla="*/ 325755 h 457200"/>
                <a:gd name="connsiteX27" fmla="*/ 7422 w 828675"/>
                <a:gd name="connsiteY27" fmla="*/ 349567 h 457200"/>
                <a:gd name="connsiteX28" fmla="*/ 18852 w 828675"/>
                <a:gd name="connsiteY28" fmla="*/ 352425 h 457200"/>
                <a:gd name="connsiteX29" fmla="*/ 35997 w 828675"/>
                <a:gd name="connsiteY29" fmla="*/ 340995 h 457200"/>
                <a:gd name="connsiteX30" fmla="*/ 56952 w 828675"/>
                <a:gd name="connsiteY30" fmla="*/ 291465 h 457200"/>
                <a:gd name="connsiteX31" fmla="*/ 56952 w 828675"/>
                <a:gd name="connsiteY31" fmla="*/ 342900 h 457200"/>
                <a:gd name="connsiteX32" fmla="*/ 56952 w 828675"/>
                <a:gd name="connsiteY32" fmla="*/ 457200 h 457200"/>
                <a:gd name="connsiteX33" fmla="*/ 95052 w 828675"/>
                <a:gd name="connsiteY33" fmla="*/ 457200 h 457200"/>
                <a:gd name="connsiteX34" fmla="*/ 95052 w 828675"/>
                <a:gd name="connsiteY34" fmla="*/ 342900 h 457200"/>
                <a:gd name="connsiteX35" fmla="*/ 114102 w 828675"/>
                <a:gd name="connsiteY35" fmla="*/ 342900 h 457200"/>
                <a:gd name="connsiteX36" fmla="*/ 114102 w 828675"/>
                <a:gd name="connsiteY36" fmla="*/ 457200 h 457200"/>
                <a:gd name="connsiteX37" fmla="*/ 152202 w 828675"/>
                <a:gd name="connsiteY37" fmla="*/ 457200 h 457200"/>
                <a:gd name="connsiteX38" fmla="*/ 152202 w 828675"/>
                <a:gd name="connsiteY38" fmla="*/ 257175 h 457200"/>
                <a:gd name="connsiteX39" fmla="*/ 153154 w 828675"/>
                <a:gd name="connsiteY39" fmla="*/ 257175 h 457200"/>
                <a:gd name="connsiteX40" fmla="*/ 228402 w 828675"/>
                <a:gd name="connsiteY40" fmla="*/ 204788 h 457200"/>
                <a:gd name="connsiteX41" fmla="*/ 236022 w 828675"/>
                <a:gd name="connsiteY41" fmla="*/ 193358 h 457200"/>
                <a:gd name="connsiteX42" fmla="*/ 266502 w 828675"/>
                <a:gd name="connsiteY42" fmla="*/ 66675 h 457200"/>
                <a:gd name="connsiteX43" fmla="*/ 266502 w 828675"/>
                <a:gd name="connsiteY43" fmla="*/ 457200 h 457200"/>
                <a:gd name="connsiteX44" fmla="*/ 304602 w 828675"/>
                <a:gd name="connsiteY44" fmla="*/ 457200 h 457200"/>
                <a:gd name="connsiteX45" fmla="*/ 304602 w 828675"/>
                <a:gd name="connsiteY45" fmla="*/ 238125 h 457200"/>
                <a:gd name="connsiteX46" fmla="*/ 323652 w 828675"/>
                <a:gd name="connsiteY46" fmla="*/ 238125 h 457200"/>
                <a:gd name="connsiteX47" fmla="*/ 323652 w 828675"/>
                <a:gd name="connsiteY47" fmla="*/ 457200 h 457200"/>
                <a:gd name="connsiteX48" fmla="*/ 361752 w 828675"/>
                <a:gd name="connsiteY48" fmla="*/ 457200 h 457200"/>
                <a:gd name="connsiteX49" fmla="*/ 361752 w 828675"/>
                <a:gd name="connsiteY49" fmla="*/ 66675 h 457200"/>
                <a:gd name="connsiteX50" fmla="*/ 400804 w 828675"/>
                <a:gd name="connsiteY50" fmla="*/ 223838 h 457200"/>
                <a:gd name="connsiteX51" fmla="*/ 418902 w 828675"/>
                <a:gd name="connsiteY51" fmla="*/ 238125 h 457200"/>
                <a:gd name="connsiteX52" fmla="*/ 436999 w 828675"/>
                <a:gd name="connsiteY52" fmla="*/ 223838 h 457200"/>
                <a:gd name="connsiteX53" fmla="*/ 476052 w 828675"/>
                <a:gd name="connsiteY53" fmla="*/ 66675 h 457200"/>
                <a:gd name="connsiteX54" fmla="*/ 476052 w 828675"/>
                <a:gd name="connsiteY54" fmla="*/ 146685 h 457200"/>
                <a:gd name="connsiteX55" fmla="*/ 442714 w 828675"/>
                <a:gd name="connsiteY55" fmla="*/ 285750 h 457200"/>
                <a:gd name="connsiteX56" fmla="*/ 476052 w 828675"/>
                <a:gd name="connsiteY56" fmla="*/ 285750 h 457200"/>
                <a:gd name="connsiteX57" fmla="*/ 476052 w 828675"/>
                <a:gd name="connsiteY57" fmla="*/ 457200 h 457200"/>
                <a:gd name="connsiteX58" fmla="*/ 514152 w 828675"/>
                <a:gd name="connsiteY58" fmla="*/ 457200 h 457200"/>
                <a:gd name="connsiteX59" fmla="*/ 514152 w 828675"/>
                <a:gd name="connsiteY59" fmla="*/ 285750 h 457200"/>
                <a:gd name="connsiteX60" fmla="*/ 533202 w 828675"/>
                <a:gd name="connsiteY60" fmla="*/ 285750 h 457200"/>
                <a:gd name="connsiteX61" fmla="*/ 533202 w 828675"/>
                <a:gd name="connsiteY61" fmla="*/ 457200 h 457200"/>
                <a:gd name="connsiteX62" fmla="*/ 571302 w 828675"/>
                <a:gd name="connsiteY62" fmla="*/ 457200 h 457200"/>
                <a:gd name="connsiteX63" fmla="*/ 571302 w 828675"/>
                <a:gd name="connsiteY63" fmla="*/ 285750 h 457200"/>
                <a:gd name="connsiteX64" fmla="*/ 604639 w 828675"/>
                <a:gd name="connsiteY64" fmla="*/ 285750 h 457200"/>
                <a:gd name="connsiteX65" fmla="*/ 571302 w 828675"/>
                <a:gd name="connsiteY65" fmla="*/ 146685 h 457200"/>
                <a:gd name="connsiteX66" fmla="*/ 571302 w 828675"/>
                <a:gd name="connsiteY66" fmla="*/ 66675 h 457200"/>
                <a:gd name="connsiteX67" fmla="*/ 602734 w 828675"/>
                <a:gd name="connsiteY67" fmla="*/ 193358 h 457200"/>
                <a:gd name="connsiteX68" fmla="*/ 610354 w 828675"/>
                <a:gd name="connsiteY68" fmla="*/ 204788 h 457200"/>
                <a:gd name="connsiteX69" fmla="*/ 686554 w 828675"/>
                <a:gd name="connsiteY69" fmla="*/ 258127 h 457200"/>
                <a:gd name="connsiteX70" fmla="*/ 686554 w 828675"/>
                <a:gd name="connsiteY70" fmla="*/ 317183 h 457200"/>
                <a:gd name="connsiteX71" fmla="*/ 666552 w 828675"/>
                <a:gd name="connsiteY71" fmla="*/ 371475 h 457200"/>
                <a:gd name="connsiteX72" fmla="*/ 685602 w 828675"/>
                <a:gd name="connsiteY72" fmla="*/ 371475 h 457200"/>
                <a:gd name="connsiteX73" fmla="*/ 685602 w 828675"/>
                <a:gd name="connsiteY73" fmla="*/ 457200 h 457200"/>
                <a:gd name="connsiteX74" fmla="*/ 723702 w 828675"/>
                <a:gd name="connsiteY74" fmla="*/ 457200 h 457200"/>
                <a:gd name="connsiteX75" fmla="*/ 723702 w 828675"/>
                <a:gd name="connsiteY75" fmla="*/ 371475 h 457200"/>
                <a:gd name="connsiteX76" fmla="*/ 742752 w 828675"/>
                <a:gd name="connsiteY76" fmla="*/ 371475 h 457200"/>
                <a:gd name="connsiteX77" fmla="*/ 742752 w 828675"/>
                <a:gd name="connsiteY77" fmla="*/ 457200 h 457200"/>
                <a:gd name="connsiteX78" fmla="*/ 780852 w 828675"/>
                <a:gd name="connsiteY78" fmla="*/ 457200 h 457200"/>
                <a:gd name="connsiteX79" fmla="*/ 780852 w 828675"/>
                <a:gd name="connsiteY79" fmla="*/ 371475 h 457200"/>
                <a:gd name="connsiteX80" fmla="*/ 799902 w 828675"/>
                <a:gd name="connsiteY80" fmla="*/ 371475 h 457200"/>
                <a:gd name="connsiteX81" fmla="*/ 781804 w 828675"/>
                <a:gd name="connsiteY81" fmla="*/ 320993 h 457200"/>
                <a:gd name="connsiteX82" fmla="*/ 781804 w 828675"/>
                <a:gd name="connsiteY82" fmla="*/ 291465 h 457200"/>
                <a:gd name="connsiteX83" fmla="*/ 802759 w 828675"/>
                <a:gd name="connsiteY83" fmla="*/ 340995 h 457200"/>
                <a:gd name="connsiteX84" fmla="*/ 819904 w 828675"/>
                <a:gd name="connsiteY84" fmla="*/ 352425 h 457200"/>
                <a:gd name="connsiteX85" fmla="*/ 831334 w 828675"/>
                <a:gd name="connsiteY85" fmla="*/ 348615 h 457200"/>
                <a:gd name="connsiteX86" fmla="*/ 836097 w 828675"/>
                <a:gd name="connsiteY86" fmla="*/ 325755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828675" h="457200">
                  <a:moveTo>
                    <a:pt x="836097" y="325755"/>
                  </a:moveTo>
                  <a:lnTo>
                    <a:pt x="802759" y="246698"/>
                  </a:lnTo>
                  <a:cubicBezTo>
                    <a:pt x="791329" y="230505"/>
                    <a:pt x="773232" y="218123"/>
                    <a:pt x="753229" y="212408"/>
                  </a:cubicBezTo>
                  <a:cubicBezTo>
                    <a:pt x="747514" y="210502"/>
                    <a:pt x="739894" y="209550"/>
                    <a:pt x="733227" y="209550"/>
                  </a:cubicBezTo>
                  <a:cubicBezTo>
                    <a:pt x="719892" y="209550"/>
                    <a:pt x="707509" y="212408"/>
                    <a:pt x="696079" y="218123"/>
                  </a:cubicBezTo>
                  <a:lnTo>
                    <a:pt x="637977" y="177165"/>
                  </a:lnTo>
                  <a:lnTo>
                    <a:pt x="603687" y="34290"/>
                  </a:lnTo>
                  <a:cubicBezTo>
                    <a:pt x="602734" y="30480"/>
                    <a:pt x="599877" y="25718"/>
                    <a:pt x="597019" y="23813"/>
                  </a:cubicBezTo>
                  <a:cubicBezTo>
                    <a:pt x="585589" y="15240"/>
                    <a:pt x="572254" y="8572"/>
                    <a:pt x="557967" y="4763"/>
                  </a:cubicBezTo>
                  <a:cubicBezTo>
                    <a:pt x="546537" y="1905"/>
                    <a:pt x="535107" y="0"/>
                    <a:pt x="523677" y="0"/>
                  </a:cubicBezTo>
                  <a:cubicBezTo>
                    <a:pt x="512247" y="0"/>
                    <a:pt x="500817" y="1905"/>
                    <a:pt x="490339" y="4763"/>
                  </a:cubicBezTo>
                  <a:cubicBezTo>
                    <a:pt x="476052" y="8572"/>
                    <a:pt x="462717" y="15240"/>
                    <a:pt x="451287" y="23813"/>
                  </a:cubicBezTo>
                  <a:cubicBezTo>
                    <a:pt x="447477" y="26670"/>
                    <a:pt x="445572" y="30480"/>
                    <a:pt x="444619" y="34290"/>
                  </a:cubicBezTo>
                  <a:lnTo>
                    <a:pt x="418902" y="137160"/>
                  </a:lnTo>
                  <a:lnTo>
                    <a:pt x="394137" y="34290"/>
                  </a:lnTo>
                  <a:cubicBezTo>
                    <a:pt x="393184" y="30480"/>
                    <a:pt x="390327" y="25718"/>
                    <a:pt x="387469" y="23813"/>
                  </a:cubicBezTo>
                  <a:cubicBezTo>
                    <a:pt x="376039" y="15240"/>
                    <a:pt x="362704" y="8572"/>
                    <a:pt x="348417" y="4763"/>
                  </a:cubicBezTo>
                  <a:cubicBezTo>
                    <a:pt x="336987" y="1905"/>
                    <a:pt x="325557" y="0"/>
                    <a:pt x="314127" y="0"/>
                  </a:cubicBezTo>
                  <a:cubicBezTo>
                    <a:pt x="302697" y="0"/>
                    <a:pt x="291267" y="1905"/>
                    <a:pt x="280789" y="4763"/>
                  </a:cubicBezTo>
                  <a:cubicBezTo>
                    <a:pt x="266502" y="8572"/>
                    <a:pt x="253167" y="15240"/>
                    <a:pt x="241737" y="23813"/>
                  </a:cubicBezTo>
                  <a:cubicBezTo>
                    <a:pt x="237927" y="26670"/>
                    <a:pt x="236022" y="30480"/>
                    <a:pt x="235069" y="34290"/>
                  </a:cubicBezTo>
                  <a:lnTo>
                    <a:pt x="200779" y="177165"/>
                  </a:lnTo>
                  <a:lnTo>
                    <a:pt x="142677" y="218123"/>
                  </a:lnTo>
                  <a:cubicBezTo>
                    <a:pt x="130294" y="212408"/>
                    <a:pt x="117912" y="209550"/>
                    <a:pt x="104577" y="209550"/>
                  </a:cubicBezTo>
                  <a:cubicBezTo>
                    <a:pt x="97909" y="209550"/>
                    <a:pt x="90289" y="210502"/>
                    <a:pt x="84574" y="212408"/>
                  </a:cubicBezTo>
                  <a:cubicBezTo>
                    <a:pt x="64572" y="217170"/>
                    <a:pt x="46474" y="229552"/>
                    <a:pt x="35044" y="246698"/>
                  </a:cubicBezTo>
                  <a:lnTo>
                    <a:pt x="1707" y="325755"/>
                  </a:lnTo>
                  <a:cubicBezTo>
                    <a:pt x="-2103" y="334328"/>
                    <a:pt x="754" y="343853"/>
                    <a:pt x="7422" y="349567"/>
                  </a:cubicBezTo>
                  <a:cubicBezTo>
                    <a:pt x="11232" y="351473"/>
                    <a:pt x="15042" y="352425"/>
                    <a:pt x="18852" y="352425"/>
                  </a:cubicBezTo>
                  <a:cubicBezTo>
                    <a:pt x="26472" y="352425"/>
                    <a:pt x="33139" y="347663"/>
                    <a:pt x="35997" y="340995"/>
                  </a:cubicBezTo>
                  <a:lnTo>
                    <a:pt x="56952" y="291465"/>
                  </a:lnTo>
                  <a:lnTo>
                    <a:pt x="56952" y="342900"/>
                  </a:lnTo>
                  <a:lnTo>
                    <a:pt x="56952" y="457200"/>
                  </a:lnTo>
                  <a:lnTo>
                    <a:pt x="95052" y="457200"/>
                  </a:lnTo>
                  <a:lnTo>
                    <a:pt x="95052" y="342900"/>
                  </a:lnTo>
                  <a:lnTo>
                    <a:pt x="114102" y="342900"/>
                  </a:lnTo>
                  <a:lnTo>
                    <a:pt x="114102" y="457200"/>
                  </a:lnTo>
                  <a:lnTo>
                    <a:pt x="152202" y="457200"/>
                  </a:lnTo>
                  <a:lnTo>
                    <a:pt x="152202" y="257175"/>
                  </a:lnTo>
                  <a:lnTo>
                    <a:pt x="153154" y="257175"/>
                  </a:lnTo>
                  <a:lnTo>
                    <a:pt x="228402" y="204788"/>
                  </a:lnTo>
                  <a:cubicBezTo>
                    <a:pt x="232212" y="201930"/>
                    <a:pt x="235069" y="198120"/>
                    <a:pt x="236022" y="193358"/>
                  </a:cubicBezTo>
                  <a:lnTo>
                    <a:pt x="266502" y="66675"/>
                  </a:lnTo>
                  <a:lnTo>
                    <a:pt x="266502" y="457200"/>
                  </a:lnTo>
                  <a:lnTo>
                    <a:pt x="304602" y="457200"/>
                  </a:lnTo>
                  <a:lnTo>
                    <a:pt x="304602" y="238125"/>
                  </a:lnTo>
                  <a:lnTo>
                    <a:pt x="323652" y="238125"/>
                  </a:lnTo>
                  <a:lnTo>
                    <a:pt x="323652" y="457200"/>
                  </a:lnTo>
                  <a:lnTo>
                    <a:pt x="361752" y="457200"/>
                  </a:lnTo>
                  <a:lnTo>
                    <a:pt x="361752" y="66675"/>
                  </a:lnTo>
                  <a:lnTo>
                    <a:pt x="400804" y="223838"/>
                  </a:lnTo>
                  <a:cubicBezTo>
                    <a:pt x="402709" y="232410"/>
                    <a:pt x="410329" y="238125"/>
                    <a:pt x="418902" y="238125"/>
                  </a:cubicBezTo>
                  <a:cubicBezTo>
                    <a:pt x="427474" y="238125"/>
                    <a:pt x="435094" y="232410"/>
                    <a:pt x="436999" y="223838"/>
                  </a:cubicBezTo>
                  <a:lnTo>
                    <a:pt x="476052" y="66675"/>
                  </a:lnTo>
                  <a:lnTo>
                    <a:pt x="476052" y="146685"/>
                  </a:lnTo>
                  <a:lnTo>
                    <a:pt x="442714" y="285750"/>
                  </a:lnTo>
                  <a:lnTo>
                    <a:pt x="476052" y="285750"/>
                  </a:lnTo>
                  <a:lnTo>
                    <a:pt x="476052" y="457200"/>
                  </a:lnTo>
                  <a:lnTo>
                    <a:pt x="514152" y="457200"/>
                  </a:lnTo>
                  <a:lnTo>
                    <a:pt x="514152" y="285750"/>
                  </a:lnTo>
                  <a:lnTo>
                    <a:pt x="533202" y="285750"/>
                  </a:lnTo>
                  <a:lnTo>
                    <a:pt x="533202" y="457200"/>
                  </a:lnTo>
                  <a:lnTo>
                    <a:pt x="571302" y="457200"/>
                  </a:lnTo>
                  <a:lnTo>
                    <a:pt x="571302" y="285750"/>
                  </a:lnTo>
                  <a:lnTo>
                    <a:pt x="604639" y="285750"/>
                  </a:lnTo>
                  <a:lnTo>
                    <a:pt x="571302" y="146685"/>
                  </a:lnTo>
                  <a:lnTo>
                    <a:pt x="571302" y="66675"/>
                  </a:lnTo>
                  <a:lnTo>
                    <a:pt x="602734" y="193358"/>
                  </a:lnTo>
                  <a:cubicBezTo>
                    <a:pt x="603687" y="198120"/>
                    <a:pt x="606544" y="201930"/>
                    <a:pt x="610354" y="204788"/>
                  </a:cubicBezTo>
                  <a:lnTo>
                    <a:pt x="686554" y="258127"/>
                  </a:lnTo>
                  <a:lnTo>
                    <a:pt x="686554" y="317183"/>
                  </a:lnTo>
                  <a:lnTo>
                    <a:pt x="666552" y="371475"/>
                  </a:lnTo>
                  <a:lnTo>
                    <a:pt x="685602" y="371475"/>
                  </a:lnTo>
                  <a:lnTo>
                    <a:pt x="685602" y="457200"/>
                  </a:lnTo>
                  <a:lnTo>
                    <a:pt x="723702" y="457200"/>
                  </a:lnTo>
                  <a:lnTo>
                    <a:pt x="723702" y="371475"/>
                  </a:lnTo>
                  <a:lnTo>
                    <a:pt x="742752" y="371475"/>
                  </a:lnTo>
                  <a:lnTo>
                    <a:pt x="742752" y="457200"/>
                  </a:lnTo>
                  <a:lnTo>
                    <a:pt x="780852" y="457200"/>
                  </a:lnTo>
                  <a:lnTo>
                    <a:pt x="780852" y="371475"/>
                  </a:lnTo>
                  <a:lnTo>
                    <a:pt x="799902" y="371475"/>
                  </a:lnTo>
                  <a:lnTo>
                    <a:pt x="781804" y="320993"/>
                  </a:lnTo>
                  <a:lnTo>
                    <a:pt x="781804" y="291465"/>
                  </a:lnTo>
                  <a:lnTo>
                    <a:pt x="802759" y="340995"/>
                  </a:lnTo>
                  <a:cubicBezTo>
                    <a:pt x="805617" y="348615"/>
                    <a:pt x="813237" y="352425"/>
                    <a:pt x="819904" y="352425"/>
                  </a:cubicBezTo>
                  <a:cubicBezTo>
                    <a:pt x="823714" y="352425"/>
                    <a:pt x="827524" y="351473"/>
                    <a:pt x="831334" y="348615"/>
                  </a:cubicBezTo>
                  <a:cubicBezTo>
                    <a:pt x="837049" y="343853"/>
                    <a:pt x="839907" y="333375"/>
                    <a:pt x="836097" y="325755"/>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grpSp>
      <p:grpSp>
        <p:nvGrpSpPr>
          <p:cNvPr id="68" name="Graphic 5" descr="Family with two children">
            <a:extLst>
              <a:ext uri="{FF2B5EF4-FFF2-40B4-BE49-F238E27FC236}">
                <a16:creationId xmlns:a16="http://schemas.microsoft.com/office/drawing/2014/main" id="{7D2222DF-05CB-4EC2-97F9-F9CD2F4D3407}"/>
              </a:ext>
            </a:extLst>
          </p:cNvPr>
          <p:cNvGrpSpPr/>
          <p:nvPr/>
        </p:nvGrpSpPr>
        <p:grpSpPr>
          <a:xfrm>
            <a:off x="1762018" y="2934255"/>
            <a:ext cx="516431" cy="516431"/>
            <a:chOff x="946785" y="3850797"/>
            <a:chExt cx="914400" cy="914400"/>
          </a:xfrm>
          <a:solidFill>
            <a:schemeClr val="accent5"/>
          </a:solidFill>
        </p:grpSpPr>
        <p:sp>
          <p:nvSpPr>
            <p:cNvPr id="69" name="Freeform: Shape 68">
              <a:extLst>
                <a:ext uri="{FF2B5EF4-FFF2-40B4-BE49-F238E27FC236}">
                  <a16:creationId xmlns:a16="http://schemas.microsoft.com/office/drawing/2014/main" id="{0FE7451B-A292-496B-BF58-7481CB9C9F61}"/>
                </a:ext>
              </a:extLst>
            </p:cNvPr>
            <p:cNvSpPr/>
            <p:nvPr/>
          </p:nvSpPr>
          <p:spPr>
            <a:xfrm>
              <a:off x="1461135" y="4022247"/>
              <a:ext cx="95250" cy="95250"/>
            </a:xfrm>
            <a:custGeom>
              <a:avLst/>
              <a:gdLst>
                <a:gd name="connsiteX0" fmla="*/ 95250 w 95250"/>
                <a:gd name="connsiteY0" fmla="*/ 47625 h 95250"/>
                <a:gd name="connsiteX1" fmla="*/ 47625 w 95250"/>
                <a:gd name="connsiteY1" fmla="*/ 95250 h 95250"/>
                <a:gd name="connsiteX2" fmla="*/ 0 w 95250"/>
                <a:gd name="connsiteY2" fmla="*/ 47625 h 95250"/>
                <a:gd name="connsiteX3" fmla="*/ 47625 w 95250"/>
                <a:gd name="connsiteY3" fmla="*/ 0 h 95250"/>
                <a:gd name="connsiteX4" fmla="*/ 95250 w 95250"/>
                <a:gd name="connsiteY4" fmla="*/ 4762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5250" y="47625"/>
                  </a:moveTo>
                  <a:cubicBezTo>
                    <a:pt x="95250" y="73928"/>
                    <a:pt x="73928" y="95250"/>
                    <a:pt x="47625" y="95250"/>
                  </a:cubicBezTo>
                  <a:cubicBezTo>
                    <a:pt x="21322" y="95250"/>
                    <a:pt x="0" y="73928"/>
                    <a:pt x="0" y="47625"/>
                  </a:cubicBezTo>
                  <a:cubicBezTo>
                    <a:pt x="0" y="21322"/>
                    <a:pt x="21322" y="0"/>
                    <a:pt x="47625" y="0"/>
                  </a:cubicBezTo>
                  <a:cubicBezTo>
                    <a:pt x="73928" y="0"/>
                    <a:pt x="95250" y="21322"/>
                    <a:pt x="95250" y="47625"/>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70" name="Freeform: Shape 69">
              <a:extLst>
                <a:ext uri="{FF2B5EF4-FFF2-40B4-BE49-F238E27FC236}">
                  <a16:creationId xmlns:a16="http://schemas.microsoft.com/office/drawing/2014/main" id="{C48F2B18-79E6-4C5E-A850-4724383B65CD}"/>
                </a:ext>
              </a:extLst>
            </p:cNvPr>
            <p:cNvSpPr/>
            <p:nvPr/>
          </p:nvSpPr>
          <p:spPr>
            <a:xfrm>
              <a:off x="1680210" y="4260372"/>
              <a:ext cx="76200" cy="76200"/>
            </a:xfrm>
            <a:custGeom>
              <a:avLst/>
              <a:gdLst>
                <a:gd name="connsiteX0" fmla="*/ 76200 w 76200"/>
                <a:gd name="connsiteY0" fmla="*/ 38100 h 76200"/>
                <a:gd name="connsiteX1" fmla="*/ 38100 w 76200"/>
                <a:gd name="connsiteY1" fmla="*/ 76200 h 76200"/>
                <a:gd name="connsiteX2" fmla="*/ 0 w 76200"/>
                <a:gd name="connsiteY2" fmla="*/ 38100 h 76200"/>
                <a:gd name="connsiteX3" fmla="*/ 38100 w 76200"/>
                <a:gd name="connsiteY3" fmla="*/ 0 h 76200"/>
                <a:gd name="connsiteX4" fmla="*/ 76200 w 7620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71" name="Freeform: Shape 70">
              <a:extLst>
                <a:ext uri="{FF2B5EF4-FFF2-40B4-BE49-F238E27FC236}">
                  <a16:creationId xmlns:a16="http://schemas.microsoft.com/office/drawing/2014/main" id="{16E347E6-1259-4E4F-86FF-E6837DB0C6FA}"/>
                </a:ext>
              </a:extLst>
            </p:cNvPr>
            <p:cNvSpPr/>
            <p:nvPr/>
          </p:nvSpPr>
          <p:spPr>
            <a:xfrm>
              <a:off x="1251585" y="4022247"/>
              <a:ext cx="95250" cy="95250"/>
            </a:xfrm>
            <a:custGeom>
              <a:avLst/>
              <a:gdLst>
                <a:gd name="connsiteX0" fmla="*/ 95250 w 95250"/>
                <a:gd name="connsiteY0" fmla="*/ 47625 h 95250"/>
                <a:gd name="connsiteX1" fmla="*/ 47625 w 95250"/>
                <a:gd name="connsiteY1" fmla="*/ 95250 h 95250"/>
                <a:gd name="connsiteX2" fmla="*/ 0 w 95250"/>
                <a:gd name="connsiteY2" fmla="*/ 47625 h 95250"/>
                <a:gd name="connsiteX3" fmla="*/ 47625 w 95250"/>
                <a:gd name="connsiteY3" fmla="*/ 0 h 95250"/>
                <a:gd name="connsiteX4" fmla="*/ 95250 w 95250"/>
                <a:gd name="connsiteY4" fmla="*/ 4762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5250" y="47625"/>
                  </a:moveTo>
                  <a:cubicBezTo>
                    <a:pt x="95250" y="73928"/>
                    <a:pt x="73928" y="95250"/>
                    <a:pt x="47625" y="95250"/>
                  </a:cubicBezTo>
                  <a:cubicBezTo>
                    <a:pt x="21322" y="95250"/>
                    <a:pt x="0" y="73928"/>
                    <a:pt x="0" y="47625"/>
                  </a:cubicBezTo>
                  <a:cubicBezTo>
                    <a:pt x="0" y="21322"/>
                    <a:pt x="21322" y="0"/>
                    <a:pt x="47625" y="0"/>
                  </a:cubicBezTo>
                  <a:cubicBezTo>
                    <a:pt x="73928" y="0"/>
                    <a:pt x="95250" y="21322"/>
                    <a:pt x="95250" y="47625"/>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72" name="Freeform: Shape 71">
              <a:extLst>
                <a:ext uri="{FF2B5EF4-FFF2-40B4-BE49-F238E27FC236}">
                  <a16:creationId xmlns:a16="http://schemas.microsoft.com/office/drawing/2014/main" id="{D760FCA4-A4DD-4587-9089-F3FD7CF556CA}"/>
                </a:ext>
              </a:extLst>
            </p:cNvPr>
            <p:cNvSpPr/>
            <p:nvPr/>
          </p:nvSpPr>
          <p:spPr>
            <a:xfrm>
              <a:off x="1051560" y="4260372"/>
              <a:ext cx="76200" cy="76200"/>
            </a:xfrm>
            <a:custGeom>
              <a:avLst/>
              <a:gdLst>
                <a:gd name="connsiteX0" fmla="*/ 76200 w 76200"/>
                <a:gd name="connsiteY0" fmla="*/ 38100 h 76200"/>
                <a:gd name="connsiteX1" fmla="*/ 38100 w 76200"/>
                <a:gd name="connsiteY1" fmla="*/ 76200 h 76200"/>
                <a:gd name="connsiteX2" fmla="*/ 0 w 76200"/>
                <a:gd name="connsiteY2" fmla="*/ 38100 h 76200"/>
                <a:gd name="connsiteX3" fmla="*/ 38100 w 76200"/>
                <a:gd name="connsiteY3" fmla="*/ 0 h 76200"/>
                <a:gd name="connsiteX4" fmla="*/ 76200 w 7620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73" name="Freeform: Shape 72">
              <a:extLst>
                <a:ext uri="{FF2B5EF4-FFF2-40B4-BE49-F238E27FC236}">
                  <a16:creationId xmlns:a16="http://schemas.microsoft.com/office/drawing/2014/main" id="{F94BCCD9-113E-419C-B49D-27EA0B278993}"/>
                </a:ext>
              </a:extLst>
            </p:cNvPr>
            <p:cNvSpPr/>
            <p:nvPr/>
          </p:nvSpPr>
          <p:spPr>
            <a:xfrm>
              <a:off x="985083" y="4136547"/>
              <a:ext cx="828675" cy="457200"/>
            </a:xfrm>
            <a:custGeom>
              <a:avLst/>
              <a:gdLst>
                <a:gd name="connsiteX0" fmla="*/ 836097 w 828675"/>
                <a:gd name="connsiteY0" fmla="*/ 325755 h 457200"/>
                <a:gd name="connsiteX1" fmla="*/ 802759 w 828675"/>
                <a:gd name="connsiteY1" fmla="*/ 246698 h 457200"/>
                <a:gd name="connsiteX2" fmla="*/ 753229 w 828675"/>
                <a:gd name="connsiteY2" fmla="*/ 212408 h 457200"/>
                <a:gd name="connsiteX3" fmla="*/ 733227 w 828675"/>
                <a:gd name="connsiteY3" fmla="*/ 209550 h 457200"/>
                <a:gd name="connsiteX4" fmla="*/ 696079 w 828675"/>
                <a:gd name="connsiteY4" fmla="*/ 218123 h 457200"/>
                <a:gd name="connsiteX5" fmla="*/ 637977 w 828675"/>
                <a:gd name="connsiteY5" fmla="*/ 177165 h 457200"/>
                <a:gd name="connsiteX6" fmla="*/ 603687 w 828675"/>
                <a:gd name="connsiteY6" fmla="*/ 34290 h 457200"/>
                <a:gd name="connsiteX7" fmla="*/ 597019 w 828675"/>
                <a:gd name="connsiteY7" fmla="*/ 23813 h 457200"/>
                <a:gd name="connsiteX8" fmla="*/ 557967 w 828675"/>
                <a:gd name="connsiteY8" fmla="*/ 4763 h 457200"/>
                <a:gd name="connsiteX9" fmla="*/ 523677 w 828675"/>
                <a:gd name="connsiteY9" fmla="*/ 0 h 457200"/>
                <a:gd name="connsiteX10" fmla="*/ 490339 w 828675"/>
                <a:gd name="connsiteY10" fmla="*/ 4763 h 457200"/>
                <a:gd name="connsiteX11" fmla="*/ 451287 w 828675"/>
                <a:gd name="connsiteY11" fmla="*/ 23813 h 457200"/>
                <a:gd name="connsiteX12" fmla="*/ 444619 w 828675"/>
                <a:gd name="connsiteY12" fmla="*/ 34290 h 457200"/>
                <a:gd name="connsiteX13" fmla="*/ 418902 w 828675"/>
                <a:gd name="connsiteY13" fmla="*/ 137160 h 457200"/>
                <a:gd name="connsiteX14" fmla="*/ 394137 w 828675"/>
                <a:gd name="connsiteY14" fmla="*/ 34290 h 457200"/>
                <a:gd name="connsiteX15" fmla="*/ 387469 w 828675"/>
                <a:gd name="connsiteY15" fmla="*/ 23813 h 457200"/>
                <a:gd name="connsiteX16" fmla="*/ 348417 w 828675"/>
                <a:gd name="connsiteY16" fmla="*/ 4763 h 457200"/>
                <a:gd name="connsiteX17" fmla="*/ 314127 w 828675"/>
                <a:gd name="connsiteY17" fmla="*/ 0 h 457200"/>
                <a:gd name="connsiteX18" fmla="*/ 280789 w 828675"/>
                <a:gd name="connsiteY18" fmla="*/ 4763 h 457200"/>
                <a:gd name="connsiteX19" fmla="*/ 241737 w 828675"/>
                <a:gd name="connsiteY19" fmla="*/ 23813 h 457200"/>
                <a:gd name="connsiteX20" fmla="*/ 235069 w 828675"/>
                <a:gd name="connsiteY20" fmla="*/ 34290 h 457200"/>
                <a:gd name="connsiteX21" fmla="*/ 200779 w 828675"/>
                <a:gd name="connsiteY21" fmla="*/ 177165 h 457200"/>
                <a:gd name="connsiteX22" fmla="*/ 142677 w 828675"/>
                <a:gd name="connsiteY22" fmla="*/ 218123 h 457200"/>
                <a:gd name="connsiteX23" fmla="*/ 104577 w 828675"/>
                <a:gd name="connsiteY23" fmla="*/ 209550 h 457200"/>
                <a:gd name="connsiteX24" fmla="*/ 84574 w 828675"/>
                <a:gd name="connsiteY24" fmla="*/ 212408 h 457200"/>
                <a:gd name="connsiteX25" fmla="*/ 35044 w 828675"/>
                <a:gd name="connsiteY25" fmla="*/ 246698 h 457200"/>
                <a:gd name="connsiteX26" fmla="*/ 1707 w 828675"/>
                <a:gd name="connsiteY26" fmla="*/ 325755 h 457200"/>
                <a:gd name="connsiteX27" fmla="*/ 7422 w 828675"/>
                <a:gd name="connsiteY27" fmla="*/ 349567 h 457200"/>
                <a:gd name="connsiteX28" fmla="*/ 18852 w 828675"/>
                <a:gd name="connsiteY28" fmla="*/ 352425 h 457200"/>
                <a:gd name="connsiteX29" fmla="*/ 35997 w 828675"/>
                <a:gd name="connsiteY29" fmla="*/ 340995 h 457200"/>
                <a:gd name="connsiteX30" fmla="*/ 56952 w 828675"/>
                <a:gd name="connsiteY30" fmla="*/ 291465 h 457200"/>
                <a:gd name="connsiteX31" fmla="*/ 56952 w 828675"/>
                <a:gd name="connsiteY31" fmla="*/ 342900 h 457200"/>
                <a:gd name="connsiteX32" fmla="*/ 56952 w 828675"/>
                <a:gd name="connsiteY32" fmla="*/ 457200 h 457200"/>
                <a:gd name="connsiteX33" fmla="*/ 95052 w 828675"/>
                <a:gd name="connsiteY33" fmla="*/ 457200 h 457200"/>
                <a:gd name="connsiteX34" fmla="*/ 95052 w 828675"/>
                <a:gd name="connsiteY34" fmla="*/ 342900 h 457200"/>
                <a:gd name="connsiteX35" fmla="*/ 114102 w 828675"/>
                <a:gd name="connsiteY35" fmla="*/ 342900 h 457200"/>
                <a:gd name="connsiteX36" fmla="*/ 114102 w 828675"/>
                <a:gd name="connsiteY36" fmla="*/ 457200 h 457200"/>
                <a:gd name="connsiteX37" fmla="*/ 152202 w 828675"/>
                <a:gd name="connsiteY37" fmla="*/ 457200 h 457200"/>
                <a:gd name="connsiteX38" fmla="*/ 152202 w 828675"/>
                <a:gd name="connsiteY38" fmla="*/ 257175 h 457200"/>
                <a:gd name="connsiteX39" fmla="*/ 153154 w 828675"/>
                <a:gd name="connsiteY39" fmla="*/ 257175 h 457200"/>
                <a:gd name="connsiteX40" fmla="*/ 228402 w 828675"/>
                <a:gd name="connsiteY40" fmla="*/ 204788 h 457200"/>
                <a:gd name="connsiteX41" fmla="*/ 236022 w 828675"/>
                <a:gd name="connsiteY41" fmla="*/ 193358 h 457200"/>
                <a:gd name="connsiteX42" fmla="*/ 266502 w 828675"/>
                <a:gd name="connsiteY42" fmla="*/ 66675 h 457200"/>
                <a:gd name="connsiteX43" fmla="*/ 266502 w 828675"/>
                <a:gd name="connsiteY43" fmla="*/ 457200 h 457200"/>
                <a:gd name="connsiteX44" fmla="*/ 304602 w 828675"/>
                <a:gd name="connsiteY44" fmla="*/ 457200 h 457200"/>
                <a:gd name="connsiteX45" fmla="*/ 304602 w 828675"/>
                <a:gd name="connsiteY45" fmla="*/ 238125 h 457200"/>
                <a:gd name="connsiteX46" fmla="*/ 323652 w 828675"/>
                <a:gd name="connsiteY46" fmla="*/ 238125 h 457200"/>
                <a:gd name="connsiteX47" fmla="*/ 323652 w 828675"/>
                <a:gd name="connsiteY47" fmla="*/ 457200 h 457200"/>
                <a:gd name="connsiteX48" fmla="*/ 361752 w 828675"/>
                <a:gd name="connsiteY48" fmla="*/ 457200 h 457200"/>
                <a:gd name="connsiteX49" fmla="*/ 361752 w 828675"/>
                <a:gd name="connsiteY49" fmla="*/ 66675 h 457200"/>
                <a:gd name="connsiteX50" fmla="*/ 400804 w 828675"/>
                <a:gd name="connsiteY50" fmla="*/ 223838 h 457200"/>
                <a:gd name="connsiteX51" fmla="*/ 418902 w 828675"/>
                <a:gd name="connsiteY51" fmla="*/ 238125 h 457200"/>
                <a:gd name="connsiteX52" fmla="*/ 436999 w 828675"/>
                <a:gd name="connsiteY52" fmla="*/ 223838 h 457200"/>
                <a:gd name="connsiteX53" fmla="*/ 476052 w 828675"/>
                <a:gd name="connsiteY53" fmla="*/ 66675 h 457200"/>
                <a:gd name="connsiteX54" fmla="*/ 476052 w 828675"/>
                <a:gd name="connsiteY54" fmla="*/ 146685 h 457200"/>
                <a:gd name="connsiteX55" fmla="*/ 442714 w 828675"/>
                <a:gd name="connsiteY55" fmla="*/ 285750 h 457200"/>
                <a:gd name="connsiteX56" fmla="*/ 476052 w 828675"/>
                <a:gd name="connsiteY56" fmla="*/ 285750 h 457200"/>
                <a:gd name="connsiteX57" fmla="*/ 476052 w 828675"/>
                <a:gd name="connsiteY57" fmla="*/ 457200 h 457200"/>
                <a:gd name="connsiteX58" fmla="*/ 514152 w 828675"/>
                <a:gd name="connsiteY58" fmla="*/ 457200 h 457200"/>
                <a:gd name="connsiteX59" fmla="*/ 514152 w 828675"/>
                <a:gd name="connsiteY59" fmla="*/ 285750 h 457200"/>
                <a:gd name="connsiteX60" fmla="*/ 533202 w 828675"/>
                <a:gd name="connsiteY60" fmla="*/ 285750 h 457200"/>
                <a:gd name="connsiteX61" fmla="*/ 533202 w 828675"/>
                <a:gd name="connsiteY61" fmla="*/ 457200 h 457200"/>
                <a:gd name="connsiteX62" fmla="*/ 571302 w 828675"/>
                <a:gd name="connsiteY62" fmla="*/ 457200 h 457200"/>
                <a:gd name="connsiteX63" fmla="*/ 571302 w 828675"/>
                <a:gd name="connsiteY63" fmla="*/ 285750 h 457200"/>
                <a:gd name="connsiteX64" fmla="*/ 604639 w 828675"/>
                <a:gd name="connsiteY64" fmla="*/ 285750 h 457200"/>
                <a:gd name="connsiteX65" fmla="*/ 571302 w 828675"/>
                <a:gd name="connsiteY65" fmla="*/ 146685 h 457200"/>
                <a:gd name="connsiteX66" fmla="*/ 571302 w 828675"/>
                <a:gd name="connsiteY66" fmla="*/ 66675 h 457200"/>
                <a:gd name="connsiteX67" fmla="*/ 602734 w 828675"/>
                <a:gd name="connsiteY67" fmla="*/ 193358 h 457200"/>
                <a:gd name="connsiteX68" fmla="*/ 610354 w 828675"/>
                <a:gd name="connsiteY68" fmla="*/ 204788 h 457200"/>
                <a:gd name="connsiteX69" fmla="*/ 686554 w 828675"/>
                <a:gd name="connsiteY69" fmla="*/ 258127 h 457200"/>
                <a:gd name="connsiteX70" fmla="*/ 686554 w 828675"/>
                <a:gd name="connsiteY70" fmla="*/ 317183 h 457200"/>
                <a:gd name="connsiteX71" fmla="*/ 666552 w 828675"/>
                <a:gd name="connsiteY71" fmla="*/ 371475 h 457200"/>
                <a:gd name="connsiteX72" fmla="*/ 685602 w 828675"/>
                <a:gd name="connsiteY72" fmla="*/ 371475 h 457200"/>
                <a:gd name="connsiteX73" fmla="*/ 685602 w 828675"/>
                <a:gd name="connsiteY73" fmla="*/ 457200 h 457200"/>
                <a:gd name="connsiteX74" fmla="*/ 723702 w 828675"/>
                <a:gd name="connsiteY74" fmla="*/ 457200 h 457200"/>
                <a:gd name="connsiteX75" fmla="*/ 723702 w 828675"/>
                <a:gd name="connsiteY75" fmla="*/ 371475 h 457200"/>
                <a:gd name="connsiteX76" fmla="*/ 742752 w 828675"/>
                <a:gd name="connsiteY76" fmla="*/ 371475 h 457200"/>
                <a:gd name="connsiteX77" fmla="*/ 742752 w 828675"/>
                <a:gd name="connsiteY77" fmla="*/ 457200 h 457200"/>
                <a:gd name="connsiteX78" fmla="*/ 780852 w 828675"/>
                <a:gd name="connsiteY78" fmla="*/ 457200 h 457200"/>
                <a:gd name="connsiteX79" fmla="*/ 780852 w 828675"/>
                <a:gd name="connsiteY79" fmla="*/ 371475 h 457200"/>
                <a:gd name="connsiteX80" fmla="*/ 799902 w 828675"/>
                <a:gd name="connsiteY80" fmla="*/ 371475 h 457200"/>
                <a:gd name="connsiteX81" fmla="*/ 781804 w 828675"/>
                <a:gd name="connsiteY81" fmla="*/ 320993 h 457200"/>
                <a:gd name="connsiteX82" fmla="*/ 781804 w 828675"/>
                <a:gd name="connsiteY82" fmla="*/ 291465 h 457200"/>
                <a:gd name="connsiteX83" fmla="*/ 802759 w 828675"/>
                <a:gd name="connsiteY83" fmla="*/ 340995 h 457200"/>
                <a:gd name="connsiteX84" fmla="*/ 819904 w 828675"/>
                <a:gd name="connsiteY84" fmla="*/ 352425 h 457200"/>
                <a:gd name="connsiteX85" fmla="*/ 831334 w 828675"/>
                <a:gd name="connsiteY85" fmla="*/ 348615 h 457200"/>
                <a:gd name="connsiteX86" fmla="*/ 836097 w 828675"/>
                <a:gd name="connsiteY86" fmla="*/ 325755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828675" h="457200">
                  <a:moveTo>
                    <a:pt x="836097" y="325755"/>
                  </a:moveTo>
                  <a:lnTo>
                    <a:pt x="802759" y="246698"/>
                  </a:lnTo>
                  <a:cubicBezTo>
                    <a:pt x="791329" y="230505"/>
                    <a:pt x="773232" y="218123"/>
                    <a:pt x="753229" y="212408"/>
                  </a:cubicBezTo>
                  <a:cubicBezTo>
                    <a:pt x="747514" y="210502"/>
                    <a:pt x="739894" y="209550"/>
                    <a:pt x="733227" y="209550"/>
                  </a:cubicBezTo>
                  <a:cubicBezTo>
                    <a:pt x="719892" y="209550"/>
                    <a:pt x="707509" y="212408"/>
                    <a:pt x="696079" y="218123"/>
                  </a:cubicBezTo>
                  <a:lnTo>
                    <a:pt x="637977" y="177165"/>
                  </a:lnTo>
                  <a:lnTo>
                    <a:pt x="603687" y="34290"/>
                  </a:lnTo>
                  <a:cubicBezTo>
                    <a:pt x="602734" y="30480"/>
                    <a:pt x="599877" y="25718"/>
                    <a:pt x="597019" y="23813"/>
                  </a:cubicBezTo>
                  <a:cubicBezTo>
                    <a:pt x="585589" y="15240"/>
                    <a:pt x="572254" y="8572"/>
                    <a:pt x="557967" y="4763"/>
                  </a:cubicBezTo>
                  <a:cubicBezTo>
                    <a:pt x="546537" y="1905"/>
                    <a:pt x="535107" y="0"/>
                    <a:pt x="523677" y="0"/>
                  </a:cubicBezTo>
                  <a:cubicBezTo>
                    <a:pt x="512247" y="0"/>
                    <a:pt x="500817" y="1905"/>
                    <a:pt x="490339" y="4763"/>
                  </a:cubicBezTo>
                  <a:cubicBezTo>
                    <a:pt x="476052" y="8572"/>
                    <a:pt x="462717" y="15240"/>
                    <a:pt x="451287" y="23813"/>
                  </a:cubicBezTo>
                  <a:cubicBezTo>
                    <a:pt x="447477" y="26670"/>
                    <a:pt x="445572" y="30480"/>
                    <a:pt x="444619" y="34290"/>
                  </a:cubicBezTo>
                  <a:lnTo>
                    <a:pt x="418902" y="137160"/>
                  </a:lnTo>
                  <a:lnTo>
                    <a:pt x="394137" y="34290"/>
                  </a:lnTo>
                  <a:cubicBezTo>
                    <a:pt x="393184" y="30480"/>
                    <a:pt x="390327" y="25718"/>
                    <a:pt x="387469" y="23813"/>
                  </a:cubicBezTo>
                  <a:cubicBezTo>
                    <a:pt x="376039" y="15240"/>
                    <a:pt x="362704" y="8572"/>
                    <a:pt x="348417" y="4763"/>
                  </a:cubicBezTo>
                  <a:cubicBezTo>
                    <a:pt x="336987" y="1905"/>
                    <a:pt x="325557" y="0"/>
                    <a:pt x="314127" y="0"/>
                  </a:cubicBezTo>
                  <a:cubicBezTo>
                    <a:pt x="302697" y="0"/>
                    <a:pt x="291267" y="1905"/>
                    <a:pt x="280789" y="4763"/>
                  </a:cubicBezTo>
                  <a:cubicBezTo>
                    <a:pt x="266502" y="8572"/>
                    <a:pt x="253167" y="15240"/>
                    <a:pt x="241737" y="23813"/>
                  </a:cubicBezTo>
                  <a:cubicBezTo>
                    <a:pt x="237927" y="26670"/>
                    <a:pt x="236022" y="30480"/>
                    <a:pt x="235069" y="34290"/>
                  </a:cubicBezTo>
                  <a:lnTo>
                    <a:pt x="200779" y="177165"/>
                  </a:lnTo>
                  <a:lnTo>
                    <a:pt x="142677" y="218123"/>
                  </a:lnTo>
                  <a:cubicBezTo>
                    <a:pt x="130294" y="212408"/>
                    <a:pt x="117912" y="209550"/>
                    <a:pt x="104577" y="209550"/>
                  </a:cubicBezTo>
                  <a:cubicBezTo>
                    <a:pt x="97909" y="209550"/>
                    <a:pt x="90289" y="210502"/>
                    <a:pt x="84574" y="212408"/>
                  </a:cubicBezTo>
                  <a:cubicBezTo>
                    <a:pt x="64572" y="217170"/>
                    <a:pt x="46474" y="229552"/>
                    <a:pt x="35044" y="246698"/>
                  </a:cubicBezTo>
                  <a:lnTo>
                    <a:pt x="1707" y="325755"/>
                  </a:lnTo>
                  <a:cubicBezTo>
                    <a:pt x="-2103" y="334328"/>
                    <a:pt x="754" y="343853"/>
                    <a:pt x="7422" y="349567"/>
                  </a:cubicBezTo>
                  <a:cubicBezTo>
                    <a:pt x="11232" y="351473"/>
                    <a:pt x="15042" y="352425"/>
                    <a:pt x="18852" y="352425"/>
                  </a:cubicBezTo>
                  <a:cubicBezTo>
                    <a:pt x="26472" y="352425"/>
                    <a:pt x="33139" y="347663"/>
                    <a:pt x="35997" y="340995"/>
                  </a:cubicBezTo>
                  <a:lnTo>
                    <a:pt x="56952" y="291465"/>
                  </a:lnTo>
                  <a:lnTo>
                    <a:pt x="56952" y="342900"/>
                  </a:lnTo>
                  <a:lnTo>
                    <a:pt x="56952" y="457200"/>
                  </a:lnTo>
                  <a:lnTo>
                    <a:pt x="95052" y="457200"/>
                  </a:lnTo>
                  <a:lnTo>
                    <a:pt x="95052" y="342900"/>
                  </a:lnTo>
                  <a:lnTo>
                    <a:pt x="114102" y="342900"/>
                  </a:lnTo>
                  <a:lnTo>
                    <a:pt x="114102" y="457200"/>
                  </a:lnTo>
                  <a:lnTo>
                    <a:pt x="152202" y="457200"/>
                  </a:lnTo>
                  <a:lnTo>
                    <a:pt x="152202" y="257175"/>
                  </a:lnTo>
                  <a:lnTo>
                    <a:pt x="153154" y="257175"/>
                  </a:lnTo>
                  <a:lnTo>
                    <a:pt x="228402" y="204788"/>
                  </a:lnTo>
                  <a:cubicBezTo>
                    <a:pt x="232212" y="201930"/>
                    <a:pt x="235069" y="198120"/>
                    <a:pt x="236022" y="193358"/>
                  </a:cubicBezTo>
                  <a:lnTo>
                    <a:pt x="266502" y="66675"/>
                  </a:lnTo>
                  <a:lnTo>
                    <a:pt x="266502" y="457200"/>
                  </a:lnTo>
                  <a:lnTo>
                    <a:pt x="304602" y="457200"/>
                  </a:lnTo>
                  <a:lnTo>
                    <a:pt x="304602" y="238125"/>
                  </a:lnTo>
                  <a:lnTo>
                    <a:pt x="323652" y="238125"/>
                  </a:lnTo>
                  <a:lnTo>
                    <a:pt x="323652" y="457200"/>
                  </a:lnTo>
                  <a:lnTo>
                    <a:pt x="361752" y="457200"/>
                  </a:lnTo>
                  <a:lnTo>
                    <a:pt x="361752" y="66675"/>
                  </a:lnTo>
                  <a:lnTo>
                    <a:pt x="400804" y="223838"/>
                  </a:lnTo>
                  <a:cubicBezTo>
                    <a:pt x="402709" y="232410"/>
                    <a:pt x="410329" y="238125"/>
                    <a:pt x="418902" y="238125"/>
                  </a:cubicBezTo>
                  <a:cubicBezTo>
                    <a:pt x="427474" y="238125"/>
                    <a:pt x="435094" y="232410"/>
                    <a:pt x="436999" y="223838"/>
                  </a:cubicBezTo>
                  <a:lnTo>
                    <a:pt x="476052" y="66675"/>
                  </a:lnTo>
                  <a:lnTo>
                    <a:pt x="476052" y="146685"/>
                  </a:lnTo>
                  <a:lnTo>
                    <a:pt x="442714" y="285750"/>
                  </a:lnTo>
                  <a:lnTo>
                    <a:pt x="476052" y="285750"/>
                  </a:lnTo>
                  <a:lnTo>
                    <a:pt x="476052" y="457200"/>
                  </a:lnTo>
                  <a:lnTo>
                    <a:pt x="514152" y="457200"/>
                  </a:lnTo>
                  <a:lnTo>
                    <a:pt x="514152" y="285750"/>
                  </a:lnTo>
                  <a:lnTo>
                    <a:pt x="533202" y="285750"/>
                  </a:lnTo>
                  <a:lnTo>
                    <a:pt x="533202" y="457200"/>
                  </a:lnTo>
                  <a:lnTo>
                    <a:pt x="571302" y="457200"/>
                  </a:lnTo>
                  <a:lnTo>
                    <a:pt x="571302" y="285750"/>
                  </a:lnTo>
                  <a:lnTo>
                    <a:pt x="604639" y="285750"/>
                  </a:lnTo>
                  <a:lnTo>
                    <a:pt x="571302" y="146685"/>
                  </a:lnTo>
                  <a:lnTo>
                    <a:pt x="571302" y="66675"/>
                  </a:lnTo>
                  <a:lnTo>
                    <a:pt x="602734" y="193358"/>
                  </a:lnTo>
                  <a:cubicBezTo>
                    <a:pt x="603687" y="198120"/>
                    <a:pt x="606544" y="201930"/>
                    <a:pt x="610354" y="204788"/>
                  </a:cubicBezTo>
                  <a:lnTo>
                    <a:pt x="686554" y="258127"/>
                  </a:lnTo>
                  <a:lnTo>
                    <a:pt x="686554" y="317183"/>
                  </a:lnTo>
                  <a:lnTo>
                    <a:pt x="666552" y="371475"/>
                  </a:lnTo>
                  <a:lnTo>
                    <a:pt x="685602" y="371475"/>
                  </a:lnTo>
                  <a:lnTo>
                    <a:pt x="685602" y="457200"/>
                  </a:lnTo>
                  <a:lnTo>
                    <a:pt x="723702" y="457200"/>
                  </a:lnTo>
                  <a:lnTo>
                    <a:pt x="723702" y="371475"/>
                  </a:lnTo>
                  <a:lnTo>
                    <a:pt x="742752" y="371475"/>
                  </a:lnTo>
                  <a:lnTo>
                    <a:pt x="742752" y="457200"/>
                  </a:lnTo>
                  <a:lnTo>
                    <a:pt x="780852" y="457200"/>
                  </a:lnTo>
                  <a:lnTo>
                    <a:pt x="780852" y="371475"/>
                  </a:lnTo>
                  <a:lnTo>
                    <a:pt x="799902" y="371475"/>
                  </a:lnTo>
                  <a:lnTo>
                    <a:pt x="781804" y="320993"/>
                  </a:lnTo>
                  <a:lnTo>
                    <a:pt x="781804" y="291465"/>
                  </a:lnTo>
                  <a:lnTo>
                    <a:pt x="802759" y="340995"/>
                  </a:lnTo>
                  <a:cubicBezTo>
                    <a:pt x="805617" y="348615"/>
                    <a:pt x="813237" y="352425"/>
                    <a:pt x="819904" y="352425"/>
                  </a:cubicBezTo>
                  <a:cubicBezTo>
                    <a:pt x="823714" y="352425"/>
                    <a:pt x="827524" y="351473"/>
                    <a:pt x="831334" y="348615"/>
                  </a:cubicBezTo>
                  <a:cubicBezTo>
                    <a:pt x="837049" y="343853"/>
                    <a:pt x="839907" y="333375"/>
                    <a:pt x="836097" y="325755"/>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grpSp>
    </p:spTree>
    <p:extLst>
      <p:ext uri="{BB962C8B-B14F-4D97-AF65-F5344CB8AC3E}">
        <p14:creationId xmlns:p14="http://schemas.microsoft.com/office/powerpoint/2010/main" val="1220282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MASSHEALTH HAS DESIGNED DIFFERENT DELIVERY SYSTEMS TAILORED TO THE NEEDS OF ITS DIFFERENT POPULATIONS</a:t>
            </a:r>
          </a:p>
        </p:txBody>
      </p:sp>
      <p:sp>
        <p:nvSpPr>
          <p:cNvPr id="3" name="Slide Number Placeholder 2"/>
          <p:cNvSpPr>
            <a:spLocks noGrp="1"/>
          </p:cNvSpPr>
          <p:nvPr>
            <p:ph type="sldNum" sz="quarter" idx="10"/>
          </p:nvPr>
        </p:nvSpPr>
        <p:spPr/>
        <p:txBody>
          <a:bodyPr/>
          <a:lstStyle/>
          <a:p>
            <a:fld id="{52FF2353-2A72-49B4-9122-A3EFF5B12DD2}" type="slidenum">
              <a:rPr lang="en-US" smtClean="0"/>
              <a:pPr/>
              <a:t>15</a:t>
            </a:fld>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2982115770"/>
              </p:ext>
            </p:extLst>
          </p:nvPr>
        </p:nvGraphicFramePr>
        <p:xfrm>
          <a:off x="475366" y="1436514"/>
          <a:ext cx="8207477" cy="3944112"/>
        </p:xfrm>
        <a:graphic>
          <a:graphicData uri="http://schemas.openxmlformats.org/drawingml/2006/table">
            <a:tbl>
              <a:tblPr firstRow="1" bandRow="1">
                <a:tableStyleId>{7DF18680-E054-41AD-8BC1-D1AEF772440D}</a:tableStyleId>
              </a:tblPr>
              <a:tblGrid>
                <a:gridCol w="1733525">
                  <a:extLst>
                    <a:ext uri="{9D8B030D-6E8A-4147-A177-3AD203B41FA5}">
                      <a16:colId xmlns:a16="http://schemas.microsoft.com/office/drawing/2014/main" val="20001"/>
                    </a:ext>
                  </a:extLst>
                </a:gridCol>
                <a:gridCol w="1828800">
                  <a:extLst>
                    <a:ext uri="{9D8B030D-6E8A-4147-A177-3AD203B41FA5}">
                      <a16:colId xmlns:a16="http://schemas.microsoft.com/office/drawing/2014/main" val="2842542366"/>
                    </a:ext>
                  </a:extLst>
                </a:gridCol>
                <a:gridCol w="4645152">
                  <a:extLst>
                    <a:ext uri="{9D8B030D-6E8A-4147-A177-3AD203B41FA5}">
                      <a16:colId xmlns:a16="http://schemas.microsoft.com/office/drawing/2014/main" val="20002"/>
                    </a:ext>
                  </a:extLst>
                </a:gridCol>
              </a:tblGrid>
              <a:tr h="0">
                <a:tc>
                  <a:txBody>
                    <a:bodyPr/>
                    <a:lstStyle/>
                    <a:p>
                      <a:r>
                        <a:rPr lang="en-US" sz="1000" b="0" dirty="0">
                          <a:latin typeface="+mj-lt"/>
                        </a:rPr>
                        <a:t>MANAGED CARE PROGRAM</a:t>
                      </a:r>
                      <a:r>
                        <a:rPr lang="en-US" sz="1000" b="0" baseline="30000" dirty="0">
                          <a:latin typeface="+mj-lt"/>
                        </a:rPr>
                        <a:t>1</a:t>
                      </a:r>
                    </a:p>
                  </a:txBody>
                  <a:tcPr marT="64008" marB="64008" anchor="ctr"/>
                </a:tc>
                <a:tc>
                  <a:txBody>
                    <a:bodyPr/>
                    <a:lstStyle/>
                    <a:p>
                      <a:r>
                        <a:rPr lang="en-US" sz="1000" b="0" dirty="0">
                          <a:latin typeface="+mj-lt"/>
                        </a:rPr>
                        <a:t>POPULATIONS</a:t>
                      </a:r>
                      <a:r>
                        <a:rPr lang="en-US" sz="1000" b="0" baseline="0" dirty="0">
                          <a:latin typeface="+mj-lt"/>
                        </a:rPr>
                        <a:t> SERVED</a:t>
                      </a:r>
                      <a:endParaRPr lang="en-US" sz="1000" b="0" dirty="0">
                        <a:latin typeface="+mj-lt"/>
                      </a:endParaRPr>
                    </a:p>
                  </a:txBody>
                  <a:tcPr marT="64008" marB="64008"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baseline="0" dirty="0">
                          <a:latin typeface="+mj-lt"/>
                        </a:rPr>
                        <a:t>COVERED SERVICES</a:t>
                      </a:r>
                      <a:endParaRPr lang="en-US" sz="1000" b="0" dirty="0">
                        <a:latin typeface="+mj-lt"/>
                      </a:endParaRPr>
                    </a:p>
                  </a:txBody>
                  <a:tcPr marT="64008" marB="64008" anchor="ctr"/>
                </a:tc>
                <a:extLst>
                  <a:ext uri="{0D108BD9-81ED-4DB2-BD59-A6C34878D82A}">
                    <a16:rowId xmlns:a16="http://schemas.microsoft.com/office/drawing/2014/main" val="10000"/>
                  </a:ext>
                </a:extLst>
              </a:tr>
              <a:tr h="582253">
                <a:tc>
                  <a:txBody>
                    <a:bodyPr/>
                    <a:lstStyle/>
                    <a:p>
                      <a:r>
                        <a:rPr lang="en-US" sz="1000" b="0" dirty="0">
                          <a:latin typeface="+mj-lt"/>
                        </a:rPr>
                        <a:t>Accountable Care Partnership Plans and Primary Care ACOs </a:t>
                      </a:r>
                      <a:br>
                        <a:rPr lang="en-US" sz="1000" b="0" dirty="0">
                          <a:latin typeface="+mj-lt"/>
                        </a:rPr>
                      </a:br>
                      <a:r>
                        <a:rPr lang="en-US" sz="1000" b="0" dirty="0">
                          <a:latin typeface="+mj-lt"/>
                        </a:rPr>
                        <a:t>(Model A and Model B ACOs)</a:t>
                      </a:r>
                      <a:endParaRPr lang="en-US" sz="1000" b="0" dirty="0">
                        <a:solidFill>
                          <a:schemeClr val="tx1"/>
                        </a:solidFill>
                        <a:latin typeface="+mj-lt"/>
                      </a:endParaRPr>
                    </a:p>
                  </a:txBody>
                  <a:tcPr marT="64008" marB="64008"/>
                </a:tc>
                <a:tc>
                  <a:txBody>
                    <a:bodyPr/>
                    <a:lstStyle/>
                    <a:p>
                      <a:r>
                        <a:rPr lang="en-US" sz="1000" dirty="0"/>
                        <a:t>MassHealth Standard, Family Assistance, CommonHealth, and CarePlus members under age 65</a:t>
                      </a:r>
                      <a:endParaRPr lang="en-US" sz="1000" dirty="0">
                        <a:solidFill>
                          <a:schemeClr val="tx1"/>
                        </a:solidFill>
                      </a:endParaRPr>
                    </a:p>
                  </a:txBody>
                  <a:tcPr marT="64008" marB="64008"/>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dirty="0"/>
                        <a:t>Medical and behavioral</a:t>
                      </a:r>
                      <a:r>
                        <a:rPr lang="en-US" sz="1000" baseline="0" dirty="0"/>
                        <a:t> health services are covered through alternative payment methods to the ACO (which vary by model and risk track). LTSS and dental benefits are not included through ACOs but are available through MassHealth fee-for-service payments.</a:t>
                      </a:r>
                      <a:r>
                        <a:rPr lang="en-US" sz="1000" baseline="30000" dirty="0"/>
                        <a:t>2</a:t>
                      </a:r>
                    </a:p>
                  </a:txBody>
                  <a:tcPr marT="64008" marB="64008"/>
                </a:tc>
                <a:extLst>
                  <a:ext uri="{0D108BD9-81ED-4DB2-BD59-A6C34878D82A}">
                    <a16:rowId xmlns:a16="http://schemas.microsoft.com/office/drawing/2014/main" val="1298830889"/>
                  </a:ext>
                </a:extLst>
              </a:tr>
              <a:tr h="582253">
                <a:tc>
                  <a:txBody>
                    <a:bodyPr/>
                    <a:lstStyle/>
                    <a:p>
                      <a:r>
                        <a:rPr lang="en-US" sz="1000" b="0" dirty="0">
                          <a:latin typeface="+mj-lt"/>
                        </a:rPr>
                        <a:t>Managed</a:t>
                      </a:r>
                      <a:r>
                        <a:rPr lang="en-US" sz="1000" b="0" baseline="0" dirty="0">
                          <a:latin typeface="+mj-lt"/>
                        </a:rPr>
                        <a:t> Care Organizations (MCO) and MCO-Administered ACOs (Model C ACO)</a:t>
                      </a:r>
                      <a:r>
                        <a:rPr lang="en-US" sz="1000" b="0" baseline="30000" dirty="0">
                          <a:latin typeface="+mj-lt"/>
                        </a:rPr>
                        <a:t>3</a:t>
                      </a:r>
                    </a:p>
                  </a:txBody>
                  <a:tcPr marT="64008" marB="64008"/>
                </a:tc>
                <a:tc>
                  <a:txBody>
                    <a:bodyPr/>
                    <a:lstStyle/>
                    <a:p>
                      <a:r>
                        <a:rPr lang="en-US" sz="1000" dirty="0"/>
                        <a:t>MassHealth</a:t>
                      </a:r>
                      <a:r>
                        <a:rPr lang="en-US" sz="1000" baseline="0" dirty="0"/>
                        <a:t> Standard, </a:t>
                      </a:r>
                      <a:br>
                        <a:rPr lang="en-US" sz="1000" baseline="0" dirty="0"/>
                      </a:br>
                      <a:r>
                        <a:rPr lang="en-US" sz="1000" baseline="0" dirty="0"/>
                        <a:t>Family Assistance, CommonHealth, and </a:t>
                      </a:r>
                      <a:r>
                        <a:rPr lang="en-US" sz="1000" baseline="0" dirty="0" err="1"/>
                        <a:t>CarePlus</a:t>
                      </a:r>
                      <a:r>
                        <a:rPr lang="en-US" sz="1000" baseline="0" dirty="0"/>
                        <a:t> members under age 65</a:t>
                      </a:r>
                      <a:endParaRPr lang="en-US" sz="1000" dirty="0"/>
                    </a:p>
                  </a:txBody>
                  <a:tcPr marT="64008" marB="64008"/>
                </a:tc>
                <a:tc>
                  <a:txBody>
                    <a:bodyPr/>
                    <a:lstStyle/>
                    <a:p>
                      <a:pPr marL="0" indent="0">
                        <a:buFont typeface="Arial" panose="020B0604020202020204" pitchFamily="34" charset="0"/>
                        <a:buNone/>
                      </a:pPr>
                      <a:r>
                        <a:rPr lang="en-US" sz="1000" dirty="0"/>
                        <a:t>Medical and behavioral</a:t>
                      </a:r>
                      <a:r>
                        <a:rPr lang="en-US" sz="1000" baseline="0" dirty="0"/>
                        <a:t> health services are covered through a capitated payment</a:t>
                      </a:r>
                      <a:r>
                        <a:rPr lang="en-US" sz="1000" baseline="30000" dirty="0"/>
                        <a:t>4</a:t>
                      </a:r>
                      <a:r>
                        <a:rPr lang="en-US" sz="1000" baseline="0" dirty="0"/>
                        <a:t> to MCOs. LTSS and dental benefits are not included in the MCO benefit but are available through MassHealth fee-for-service. MCOs can subcontract with MCO-administered ACOs using alternative payment methods. </a:t>
                      </a:r>
                      <a:endParaRPr lang="en-US" sz="1000" baseline="0" dirty="0">
                        <a:solidFill>
                          <a:schemeClr val="tx1"/>
                        </a:solidFill>
                      </a:endParaRPr>
                    </a:p>
                  </a:txBody>
                  <a:tcPr marT="64008" marB="64008"/>
                </a:tc>
                <a:extLst>
                  <a:ext uri="{0D108BD9-81ED-4DB2-BD59-A6C34878D82A}">
                    <a16:rowId xmlns:a16="http://schemas.microsoft.com/office/drawing/2014/main" val="10001"/>
                  </a:ext>
                </a:extLst>
              </a:tr>
              <a:tr h="600211">
                <a:tc>
                  <a:txBody>
                    <a:bodyPr/>
                    <a:lstStyle/>
                    <a:p>
                      <a:r>
                        <a:rPr lang="en-US" sz="1000" b="0" dirty="0">
                          <a:latin typeface="+mj-lt"/>
                        </a:rPr>
                        <a:t>Primary</a:t>
                      </a:r>
                      <a:r>
                        <a:rPr lang="en-US" sz="1000" b="0" baseline="0" dirty="0">
                          <a:latin typeface="+mj-lt"/>
                        </a:rPr>
                        <a:t> Care Clinician </a:t>
                      </a:r>
                      <a:br>
                        <a:rPr lang="en-US" sz="1000" b="0" baseline="0" dirty="0">
                          <a:latin typeface="+mj-lt"/>
                        </a:rPr>
                      </a:br>
                      <a:r>
                        <a:rPr lang="en-US" sz="1000" b="0" baseline="0" dirty="0">
                          <a:latin typeface="+mj-lt"/>
                        </a:rPr>
                        <a:t>(PCC) Plan </a:t>
                      </a:r>
                      <a:endParaRPr lang="en-US" sz="1000" b="0" dirty="0">
                        <a:latin typeface="+mj-lt"/>
                      </a:endParaRPr>
                    </a:p>
                  </a:txBody>
                  <a:tcPr marT="64008" marB="64008"/>
                </a:tc>
                <a:tc>
                  <a:txBody>
                    <a:bodyPr/>
                    <a:lstStyle/>
                    <a:p>
                      <a:r>
                        <a:rPr lang="en-US" sz="1000" dirty="0"/>
                        <a:t>MassHealth</a:t>
                      </a:r>
                      <a:r>
                        <a:rPr lang="en-US" sz="1000" baseline="0" dirty="0"/>
                        <a:t> Standard, </a:t>
                      </a:r>
                      <a:br>
                        <a:rPr lang="en-US" sz="1000" baseline="0" dirty="0"/>
                      </a:br>
                      <a:r>
                        <a:rPr lang="en-US" sz="1000" baseline="0" dirty="0"/>
                        <a:t>Family Assistance, and </a:t>
                      </a:r>
                      <a:br>
                        <a:rPr lang="en-US" sz="1000" baseline="0" dirty="0"/>
                      </a:br>
                      <a:r>
                        <a:rPr lang="en-US" sz="1000" baseline="0" dirty="0"/>
                        <a:t>CarePlus members under</a:t>
                      </a:r>
                      <a:br>
                        <a:rPr lang="en-US" sz="1000" baseline="0" dirty="0"/>
                      </a:br>
                      <a:r>
                        <a:rPr lang="en-US" sz="1000" baseline="0" dirty="0"/>
                        <a:t>age 65</a:t>
                      </a:r>
                      <a:endParaRPr lang="en-US" sz="1000" dirty="0"/>
                    </a:p>
                  </a:txBody>
                  <a:tcPr marT="64008" marB="64008"/>
                </a:tc>
                <a:tc>
                  <a:txBody>
                    <a:bodyPr/>
                    <a:lstStyle/>
                    <a:p>
                      <a:r>
                        <a:rPr lang="en-US" sz="1000" baseline="0" dirty="0"/>
                        <a:t>Medical services are paid fee-for-service and are managed by a primary care clinician. </a:t>
                      </a:r>
                      <a:r>
                        <a:rPr lang="en-US" sz="1000" dirty="0"/>
                        <a:t>Behavioral health</a:t>
                      </a:r>
                      <a:r>
                        <a:rPr lang="en-US" sz="1000" baseline="0" dirty="0"/>
                        <a:t> services are covered by a capitated payment to a behavioral health plan. Dental and LTSS benefits are available and paid fee-for-service. </a:t>
                      </a:r>
                      <a:endParaRPr lang="en-US" sz="1000" i="0" baseline="0" dirty="0"/>
                    </a:p>
                  </a:txBody>
                  <a:tcPr marT="64008" marB="64008"/>
                </a:tc>
                <a:extLst>
                  <a:ext uri="{0D108BD9-81ED-4DB2-BD59-A6C34878D82A}">
                    <a16:rowId xmlns:a16="http://schemas.microsoft.com/office/drawing/2014/main" val="10002"/>
                  </a:ext>
                </a:extLst>
              </a:tr>
              <a:tr h="281087">
                <a:tc>
                  <a:txBody>
                    <a:bodyPr/>
                    <a:lstStyle/>
                    <a:p>
                      <a:r>
                        <a:rPr lang="en-US" sz="1000" b="0" dirty="0">
                          <a:latin typeface="+mj-lt"/>
                        </a:rPr>
                        <a:t>One</a:t>
                      </a:r>
                      <a:r>
                        <a:rPr lang="en-US" sz="1000" b="0" baseline="0" dirty="0">
                          <a:latin typeface="+mj-lt"/>
                        </a:rPr>
                        <a:t> Care</a:t>
                      </a:r>
                      <a:endParaRPr lang="en-US" sz="1000" b="0" dirty="0">
                        <a:latin typeface="+mj-lt"/>
                      </a:endParaRPr>
                    </a:p>
                  </a:txBody>
                  <a:tcPr marT="64008" marB="64008"/>
                </a:tc>
                <a:tc>
                  <a:txBody>
                    <a:bodyPr/>
                    <a:lstStyle/>
                    <a:p>
                      <a:r>
                        <a:rPr lang="en-US" sz="1000" dirty="0">
                          <a:solidFill>
                            <a:schemeClr val="tx1">
                              <a:lumMod val="95000"/>
                              <a:lumOff val="5000"/>
                            </a:schemeClr>
                          </a:solidFill>
                        </a:rPr>
                        <a:t>Ages 21–64</a:t>
                      </a:r>
                      <a:r>
                        <a:rPr lang="en-US" sz="1000" baseline="0" dirty="0">
                          <a:solidFill>
                            <a:schemeClr val="tx1">
                              <a:lumMod val="95000"/>
                              <a:lumOff val="5000"/>
                            </a:schemeClr>
                          </a:solidFill>
                        </a:rPr>
                        <a:t> with MassHealth and Medicare coverage</a:t>
                      </a:r>
                      <a:endParaRPr lang="en-US" sz="1000" dirty="0">
                        <a:solidFill>
                          <a:schemeClr val="tx1">
                            <a:lumMod val="95000"/>
                            <a:lumOff val="5000"/>
                          </a:schemeClr>
                        </a:solidFill>
                      </a:endParaRPr>
                    </a:p>
                  </a:txBody>
                  <a:tcPr marT="64008" marB="64008"/>
                </a:tc>
                <a:tc>
                  <a:txBody>
                    <a:bodyPr/>
                    <a:lstStyle/>
                    <a:p>
                      <a:r>
                        <a:rPr lang="en-US" sz="1000" dirty="0"/>
                        <a:t>Full spectrum of services,</a:t>
                      </a:r>
                      <a:r>
                        <a:rPr lang="en-US" sz="1000" baseline="0" dirty="0"/>
                        <a:t> including LTSS, dental, and behavioral health,</a:t>
                      </a:r>
                      <a:r>
                        <a:rPr lang="en-US" sz="1000" dirty="0"/>
                        <a:t> </a:t>
                      </a:r>
                      <a:r>
                        <a:rPr lang="en-US" sz="1000" baseline="0" dirty="0"/>
                        <a:t>covered through a capitated payment to a single health plan.</a:t>
                      </a:r>
                      <a:endParaRPr lang="en-US" sz="1000" dirty="0"/>
                    </a:p>
                  </a:txBody>
                  <a:tcPr marT="64008" marB="64008"/>
                </a:tc>
                <a:extLst>
                  <a:ext uri="{0D108BD9-81ED-4DB2-BD59-A6C34878D82A}">
                    <a16:rowId xmlns:a16="http://schemas.microsoft.com/office/drawing/2014/main" val="10003"/>
                  </a:ext>
                </a:extLst>
              </a:tr>
              <a:tr h="488696">
                <a:tc>
                  <a:txBody>
                    <a:bodyPr/>
                    <a:lstStyle/>
                    <a:p>
                      <a:r>
                        <a:rPr lang="en-US" sz="1000" b="0" dirty="0">
                          <a:latin typeface="+mj-lt"/>
                        </a:rPr>
                        <a:t>Program of All-Inclusive Care for the Elderly</a:t>
                      </a:r>
                      <a:r>
                        <a:rPr lang="en-US" sz="1000" b="0" baseline="0" dirty="0">
                          <a:latin typeface="+mj-lt"/>
                        </a:rPr>
                        <a:t> (PACE)</a:t>
                      </a:r>
                      <a:endParaRPr lang="en-US" sz="1000" b="0" dirty="0">
                        <a:latin typeface="+mj-lt"/>
                      </a:endParaRPr>
                    </a:p>
                  </a:txBody>
                  <a:tcPr marT="64008" marB="64008"/>
                </a:tc>
                <a:tc>
                  <a:txBody>
                    <a:bodyPr/>
                    <a:lstStyle/>
                    <a:p>
                      <a:r>
                        <a:rPr lang="en-US" sz="1000" dirty="0"/>
                        <a:t>Ages 55+; must meet clinical eligibility for nursing facility level of care</a:t>
                      </a:r>
                    </a:p>
                  </a:txBody>
                  <a:tcPr marT="64008" marB="64008"/>
                </a:tc>
                <a:tc>
                  <a:txBody>
                    <a:bodyPr/>
                    <a:lstStyle/>
                    <a:p>
                      <a:r>
                        <a:rPr lang="en-US" sz="1000" dirty="0"/>
                        <a:t>Full</a:t>
                      </a:r>
                      <a:r>
                        <a:rPr lang="en-US" sz="1000" baseline="0" dirty="0"/>
                        <a:t> spectrum of services</a:t>
                      </a:r>
                      <a:r>
                        <a:rPr lang="en-US" sz="1000" dirty="0"/>
                        <a:t>,</a:t>
                      </a:r>
                      <a:r>
                        <a:rPr lang="en-US" sz="1000" baseline="0" dirty="0"/>
                        <a:t> including LTSS, dental, and behavioral health, covered through capitated payment to a single provider. Care is integrated via an interdisciplinary care team, with many services provided at an adult day health center. </a:t>
                      </a:r>
                      <a:endParaRPr lang="en-US" sz="1000" dirty="0"/>
                    </a:p>
                  </a:txBody>
                  <a:tcPr marT="64008" marB="64008"/>
                </a:tc>
                <a:extLst>
                  <a:ext uri="{0D108BD9-81ED-4DB2-BD59-A6C34878D82A}">
                    <a16:rowId xmlns:a16="http://schemas.microsoft.com/office/drawing/2014/main" val="10004"/>
                  </a:ext>
                </a:extLst>
              </a:tr>
              <a:tr h="285073">
                <a:tc>
                  <a:txBody>
                    <a:bodyPr/>
                    <a:lstStyle/>
                    <a:p>
                      <a:r>
                        <a:rPr lang="en-US" sz="1000" b="0" dirty="0">
                          <a:latin typeface="+mj-lt"/>
                        </a:rPr>
                        <a:t>Senior Care Options (SCO)</a:t>
                      </a:r>
                    </a:p>
                  </a:txBody>
                  <a:tcPr marT="64008" marB="64008"/>
                </a:tc>
                <a:tc>
                  <a:txBody>
                    <a:bodyPr/>
                    <a:lstStyle/>
                    <a:p>
                      <a:r>
                        <a:rPr lang="en-US" sz="1000" dirty="0"/>
                        <a:t>Ages</a:t>
                      </a:r>
                      <a:r>
                        <a:rPr lang="en-US" sz="1000" baseline="0" dirty="0"/>
                        <a:t> </a:t>
                      </a:r>
                      <a:r>
                        <a:rPr lang="en-US" sz="1000" dirty="0"/>
                        <a:t>65+ most</a:t>
                      </a:r>
                      <a:r>
                        <a:rPr lang="en-US" sz="1000" baseline="0" dirty="0"/>
                        <a:t> of whom also have Medicare coverage</a:t>
                      </a:r>
                      <a:endParaRPr lang="en-US" sz="1000" dirty="0"/>
                    </a:p>
                  </a:txBody>
                  <a:tcPr marT="64008" marB="64008"/>
                </a:tc>
                <a:tc>
                  <a:txBody>
                    <a:bodyPr/>
                    <a:lstStyle/>
                    <a:p>
                      <a:r>
                        <a:rPr lang="en-US" sz="1000" dirty="0"/>
                        <a:t>Full spectrum of services</a:t>
                      </a:r>
                      <a:r>
                        <a:rPr lang="en-US" sz="1000" baseline="0" dirty="0"/>
                        <a:t> covered through a capitated payment to a single health plan (includes LTSS, dental, behavioral health).</a:t>
                      </a:r>
                      <a:endParaRPr lang="en-US" sz="1000" dirty="0"/>
                    </a:p>
                  </a:txBody>
                  <a:tcPr marT="64008" marB="64008"/>
                </a:tc>
                <a:extLst>
                  <a:ext uri="{0D108BD9-81ED-4DB2-BD59-A6C34878D82A}">
                    <a16:rowId xmlns:a16="http://schemas.microsoft.com/office/drawing/2014/main" val="10005"/>
                  </a:ext>
                </a:extLst>
              </a:tr>
            </a:tbl>
          </a:graphicData>
        </a:graphic>
      </p:graphicFrame>
      <p:sp>
        <p:nvSpPr>
          <p:cNvPr id="9" name="Rectangle 8">
            <a:extLst>
              <a:ext uri="{FF2B5EF4-FFF2-40B4-BE49-F238E27FC236}">
                <a16:creationId xmlns:a16="http://schemas.microsoft.com/office/drawing/2014/main" id="{D24F853E-8AA9-46E6-A476-D0A2ACA15A03}"/>
              </a:ext>
            </a:extLst>
          </p:cNvPr>
          <p:cNvSpPr/>
          <p:nvPr/>
        </p:nvSpPr>
        <p:spPr>
          <a:xfrm>
            <a:off x="457200" y="5422430"/>
            <a:ext cx="8220517" cy="962315"/>
          </a:xfrm>
          <a:prstGeom prst="rect">
            <a:avLst/>
          </a:prstGeom>
        </p:spPr>
        <p:txBody>
          <a:bodyPr wrap="square" lIns="0" rIns="0" anchor="b" anchorCtr="0">
            <a:spAutoFit/>
          </a:bodyPr>
          <a:lstStyle/>
          <a:p>
            <a:pPr marL="58738" indent="-58738">
              <a:lnSpc>
                <a:spcPct val="95000"/>
              </a:lnSpc>
              <a:spcBef>
                <a:spcPts val="100"/>
              </a:spcBef>
            </a:pPr>
            <a:r>
              <a:rPr lang="en-US" sz="800" baseline="30000" dirty="0">
                <a:solidFill>
                  <a:srgbClr val="1C1C1C"/>
                </a:solidFill>
                <a:latin typeface="+mn-lt"/>
              </a:rPr>
              <a:t>1</a:t>
            </a:r>
            <a:r>
              <a:rPr lang="en-US" sz="800" dirty="0">
                <a:solidFill>
                  <a:srgbClr val="1C1C1C"/>
                </a:solidFill>
                <a:latin typeface="+mn-lt"/>
              </a:rPr>
              <a:t>	For more information on each of these programs, please see these educational materials developed by MassHealth: </a:t>
            </a:r>
            <a:r>
              <a:rPr lang="en-US" sz="800" dirty="0">
                <a:solidFill>
                  <a:srgbClr val="3333CC"/>
                </a:solidFill>
                <a:latin typeface="Source Sans Pro Light"/>
                <a:hlinkClick r:id="rId3">
                  <a:extLst>
                    <a:ext uri="{A12FA001-AC4F-418D-AE19-62706E023703}">
                      <ahyp:hlinkClr xmlns:ahyp="http://schemas.microsoft.com/office/drawing/2018/hyperlinkcolor" val="tx"/>
                    </a:ext>
                  </a:extLst>
                </a:hlinkClick>
              </a:rPr>
              <a:t>MassHealth Health Plan Information</a:t>
            </a:r>
            <a:r>
              <a:rPr lang="en-US" sz="800" dirty="0">
                <a:solidFill>
                  <a:srgbClr val="3333CC"/>
                </a:solidFill>
                <a:latin typeface="+mn-lt"/>
              </a:rPr>
              <a:t> </a:t>
            </a:r>
            <a:r>
              <a:rPr lang="en-US" sz="800" dirty="0">
                <a:latin typeface="+mn-lt"/>
              </a:rPr>
              <a:t>(ACOs, MCOs, and the PCC Plan), </a:t>
            </a:r>
            <a:br>
              <a:rPr lang="en-US" sz="800" dirty="0">
                <a:latin typeface="+mn-lt"/>
              </a:rPr>
            </a:br>
            <a:r>
              <a:rPr lang="en-US" sz="800" dirty="0">
                <a:latin typeface="+mn-lt"/>
                <a:hlinkClick r:id="rId4"/>
              </a:rPr>
              <a:t>Enrolling and Receiving Care Under Senior Care Options (SCO)</a:t>
            </a:r>
            <a:r>
              <a:rPr lang="en-US" sz="800" dirty="0">
                <a:latin typeface="+mn-lt"/>
              </a:rPr>
              <a:t>, </a:t>
            </a:r>
            <a:r>
              <a:rPr lang="en-US" sz="800" dirty="0">
                <a:latin typeface="+mn-lt"/>
                <a:hlinkClick r:id="rId5"/>
              </a:rPr>
              <a:t>One Care website</a:t>
            </a:r>
            <a:r>
              <a:rPr lang="en-US" sz="800" dirty="0">
                <a:latin typeface="+mn-lt"/>
              </a:rPr>
              <a:t>, </a:t>
            </a:r>
            <a:r>
              <a:rPr lang="en-US" sz="800" dirty="0">
                <a:latin typeface="+mn-lt"/>
                <a:hlinkClick r:id="rId6"/>
              </a:rPr>
              <a:t>PACE website</a:t>
            </a:r>
            <a:r>
              <a:rPr lang="en-US" sz="800" dirty="0">
                <a:latin typeface="+mn-lt"/>
              </a:rPr>
              <a:t>. Please also see BCBSMA Foundation, “What to Know About ACOs: The Latest on MassHealth Accountable Care Organizations”, </a:t>
            </a:r>
            <a:r>
              <a:rPr lang="en-US" sz="800" dirty="0">
                <a:latin typeface="+mn-lt"/>
                <a:hlinkClick r:id="rId7"/>
              </a:rPr>
              <a:t>https://www.bluecrossmafoundation.org/publication/what-know-about-acos-latest-masshealth-accountable-care-organizations</a:t>
            </a:r>
            <a:r>
              <a:rPr lang="en-US" sz="800" dirty="0">
                <a:latin typeface="+mn-lt"/>
              </a:rPr>
              <a:t>. </a:t>
            </a:r>
            <a:endParaRPr lang="en-US" sz="800" dirty="0">
              <a:solidFill>
                <a:srgbClr val="1C1C1C"/>
              </a:solidFill>
              <a:latin typeface="+mn-lt"/>
            </a:endParaRPr>
          </a:p>
          <a:p>
            <a:pPr marL="55563" lvl="0" indent="-55563">
              <a:lnSpc>
                <a:spcPct val="95000"/>
              </a:lnSpc>
              <a:spcBef>
                <a:spcPts val="100"/>
              </a:spcBef>
            </a:pPr>
            <a:r>
              <a:rPr lang="en-US" sz="800" baseline="30000" dirty="0">
                <a:solidFill>
                  <a:srgbClr val="1C1C1C"/>
                </a:solidFill>
                <a:latin typeface="+mn-lt"/>
              </a:rPr>
              <a:t>2	</a:t>
            </a:r>
            <a:r>
              <a:rPr lang="en-US" sz="800" dirty="0">
                <a:solidFill>
                  <a:srgbClr val="1C1C1C"/>
                </a:solidFill>
                <a:latin typeface="+mn-lt"/>
              </a:rPr>
              <a:t>Fee-for-service (FFS) payment: A payment made to providers for each service delivered.</a:t>
            </a:r>
          </a:p>
          <a:p>
            <a:pPr marL="55563" lvl="0" indent="-55563">
              <a:lnSpc>
                <a:spcPct val="95000"/>
              </a:lnSpc>
              <a:spcBef>
                <a:spcPts val="100"/>
              </a:spcBef>
            </a:pPr>
            <a:r>
              <a:rPr lang="en-US" sz="800" baseline="30000" dirty="0">
                <a:solidFill>
                  <a:srgbClr val="1C1C1C"/>
                </a:solidFill>
                <a:latin typeface="+mn-lt"/>
              </a:rPr>
              <a:t>3</a:t>
            </a:r>
            <a:r>
              <a:rPr lang="en-US" sz="800" dirty="0">
                <a:solidFill>
                  <a:srgbClr val="1C1C1C"/>
                </a:solidFill>
                <a:latin typeface="+mn-lt"/>
              </a:rPr>
              <a:t>	An MCO may contract with an MCO-administered ACO.</a:t>
            </a:r>
          </a:p>
          <a:p>
            <a:pPr marL="58738" lvl="0" indent="-58738">
              <a:lnSpc>
                <a:spcPct val="95000"/>
              </a:lnSpc>
              <a:spcBef>
                <a:spcPts val="100"/>
              </a:spcBef>
            </a:pPr>
            <a:r>
              <a:rPr lang="en-US" sz="800" baseline="30000" dirty="0">
                <a:solidFill>
                  <a:srgbClr val="1C1C1C"/>
                </a:solidFill>
                <a:latin typeface="+mn-lt"/>
              </a:rPr>
              <a:t>4</a:t>
            </a:r>
            <a:r>
              <a:rPr lang="en-US" sz="800" dirty="0">
                <a:solidFill>
                  <a:srgbClr val="1C1C1C"/>
                </a:solidFill>
                <a:latin typeface="+mn-lt"/>
              </a:rPr>
              <a:t>	Capitated payment: A </a:t>
            </a:r>
            <a:r>
              <a:rPr lang="en-US" sz="800" dirty="0">
                <a:solidFill>
                  <a:srgbClr val="1C1C1C"/>
                </a:solidFill>
                <a:latin typeface="Source Sans Pro Light"/>
              </a:rPr>
              <a:t>monthly payment to a health plan for each enrollee. In return, the health plan must provide or arrange for all medically necessary covered services. </a:t>
            </a:r>
          </a:p>
          <a:p>
            <a:pPr lvl="0">
              <a:lnSpc>
                <a:spcPct val="95000"/>
              </a:lnSpc>
              <a:spcBef>
                <a:spcPts val="100"/>
              </a:spcBef>
            </a:pPr>
            <a:r>
              <a:rPr lang="en-US" sz="800" cap="small" dirty="0">
                <a:solidFill>
                  <a:srgbClr val="1C1C1C"/>
                </a:solidFill>
                <a:latin typeface="Source Sans Pro Light"/>
              </a:rPr>
              <a:t>sources</a:t>
            </a:r>
            <a:r>
              <a:rPr lang="en-US" sz="800" dirty="0">
                <a:solidFill>
                  <a:srgbClr val="1C1C1C"/>
                </a:solidFill>
                <a:latin typeface="Source Sans Pro Light"/>
              </a:rPr>
              <a:t>: 130 C.M.R . §450; 130 C.M.R §508. </a:t>
            </a:r>
            <a:endParaRPr lang="en-US" sz="800" dirty="0">
              <a:solidFill>
                <a:srgbClr val="1C1C1C"/>
              </a:solidFill>
              <a:latin typeface="+mn-lt"/>
            </a:endParaRPr>
          </a:p>
        </p:txBody>
      </p:sp>
    </p:spTree>
    <p:extLst>
      <p:ext uri="{BB962C8B-B14F-4D97-AF65-F5344CB8AC3E}">
        <p14:creationId xmlns:p14="http://schemas.microsoft.com/office/powerpoint/2010/main" val="3291882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Arc 99">
            <a:extLst>
              <a:ext uri="{FF2B5EF4-FFF2-40B4-BE49-F238E27FC236}">
                <a16:creationId xmlns:a16="http://schemas.microsoft.com/office/drawing/2014/main" id="{063FD4D2-F8CD-4E84-AAB1-08C34DADB7E0}"/>
              </a:ext>
            </a:extLst>
          </p:cNvPr>
          <p:cNvSpPr>
            <a:spLocks noChangeAspect="1"/>
          </p:cNvSpPr>
          <p:nvPr/>
        </p:nvSpPr>
        <p:spPr>
          <a:xfrm>
            <a:off x="1926426" y="3006440"/>
            <a:ext cx="1426464" cy="1426464"/>
          </a:xfrm>
          <a:prstGeom prst="arc">
            <a:avLst>
              <a:gd name="adj1" fmla="val 10818272"/>
              <a:gd name="adj2" fmla="val 3795248"/>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41" name="Title 1"/>
          <p:cNvSpPr>
            <a:spLocks noGrp="1"/>
          </p:cNvSpPr>
          <p:nvPr>
            <p:ph type="title"/>
          </p:nvPr>
        </p:nvSpPr>
        <p:spPr/>
        <p:txBody>
          <a:bodyPr/>
          <a:lstStyle/>
          <a:p>
            <a:r>
              <a:rPr lang="en-US" dirty="0"/>
              <a:t>AMONG MASSHEALTH MEMBERS, 70% ARE ENROLLED IN MANAGED CARE, WITH HALF OF MEMBERS IN ACO</a:t>
            </a:r>
            <a:r>
              <a:rPr lang="en-US" cap="none" dirty="0"/>
              <a:t>s</a:t>
            </a:r>
          </a:p>
        </p:txBody>
      </p:sp>
      <p:sp>
        <p:nvSpPr>
          <p:cNvPr id="3" name="Slide Number Placeholder 2"/>
          <p:cNvSpPr>
            <a:spLocks noGrp="1"/>
          </p:cNvSpPr>
          <p:nvPr>
            <p:ph type="sldNum" sz="quarter" idx="10"/>
          </p:nvPr>
        </p:nvSpPr>
        <p:spPr/>
        <p:txBody>
          <a:bodyPr/>
          <a:lstStyle/>
          <a:p>
            <a:fld id="{9E2FD372-2CE6-4C7B-90AE-F93F03DF2A84}" type="slidenum">
              <a:rPr lang="en-US" smtClean="0"/>
              <a:pPr/>
              <a:t>16</a:t>
            </a:fld>
            <a:endParaRPr lang="en-US" dirty="0"/>
          </a:p>
        </p:txBody>
      </p:sp>
      <p:sp>
        <p:nvSpPr>
          <p:cNvPr id="15" name="Line 15"/>
          <p:cNvSpPr>
            <a:spLocks noChangeShapeType="1"/>
          </p:cNvSpPr>
          <p:nvPr/>
        </p:nvSpPr>
        <p:spPr bwMode="auto">
          <a:xfrm>
            <a:off x="455613" y="6400800"/>
            <a:ext cx="8229600" cy="0"/>
          </a:xfrm>
          <a:prstGeom prst="line">
            <a:avLst/>
          </a:prstGeom>
          <a:noFill/>
          <a:ln w="38100">
            <a:solidFill>
              <a:schemeClr val="accent1"/>
            </a:solidFill>
            <a:round/>
            <a:headEnd/>
            <a:tailEnd/>
          </a:ln>
          <a:effectLst/>
        </p:spPr>
        <p:txBody>
          <a:bodyPr/>
          <a:lstStyle/>
          <a:p>
            <a:pPr>
              <a:defRPr/>
            </a:pPr>
            <a:endParaRPr lang="en-US" dirty="0">
              <a:latin typeface="Source Sans Pro Light" panose="020B0403030403020204" pitchFamily="34" charset="0"/>
            </a:endParaRPr>
          </a:p>
        </p:txBody>
      </p:sp>
      <p:sp>
        <p:nvSpPr>
          <p:cNvPr id="33" name="Text Box 11">
            <a:extLst>
              <a:ext uri="{FF2B5EF4-FFF2-40B4-BE49-F238E27FC236}">
                <a16:creationId xmlns:a16="http://schemas.microsoft.com/office/drawing/2014/main" id="{AA4C44A4-FBA3-4852-B86B-C36609C82A55}"/>
              </a:ext>
            </a:extLst>
          </p:cNvPr>
          <p:cNvSpPr txBox="1">
            <a:spLocks noChangeArrowheads="1"/>
          </p:cNvSpPr>
          <p:nvPr/>
        </p:nvSpPr>
        <p:spPr bwMode="auto">
          <a:xfrm>
            <a:off x="5686656" y="1463040"/>
            <a:ext cx="2982038" cy="4846320"/>
          </a:xfrm>
          <a:prstGeom prst="rect">
            <a:avLst/>
          </a:prstGeom>
          <a:noFill/>
          <a:ln w="3175">
            <a:solidFill>
              <a:schemeClr val="accent1">
                <a:lumMod val="60000"/>
                <a:lumOff val="40000"/>
              </a:schemeClr>
            </a:solidFill>
            <a:miter lim="800000"/>
            <a:headEnd/>
            <a:tailEnd/>
          </a:ln>
        </p:spPr>
        <p:txBody>
          <a:bodyPr tIns="91440"/>
          <a:lstStyle>
            <a:defPPr>
              <a:defRPr lang="en-US"/>
            </a:defPPr>
            <a:lvl1pPr>
              <a:lnSpc>
                <a:spcPct val="105000"/>
              </a:lnSpc>
              <a:spcBef>
                <a:spcPts val="600"/>
              </a:spcBef>
              <a:buClr>
                <a:schemeClr val="tx2"/>
              </a:buClr>
              <a:defRPr sz="1100">
                <a:latin typeface="+mn-lt"/>
              </a:defRPr>
            </a:lvl1pPr>
          </a:lstStyle>
          <a:p>
            <a:r>
              <a:rPr lang="en-US" dirty="0"/>
              <a:t>MassHealth members are enrolled in several varieties of managed care. Members under age 65 can enroll in a MassHealth-contracted Accountable Care Organization (ACO), a MassHealth-contracted Managed Care Organization (MCO) (with the option of an MCO-administered ACO), or the MassHealth-administered Primary Care Clinician (PCC) Plan. Members with disabilities under 65 who have MassHealth and Medicare can enroll in One Care. </a:t>
            </a:r>
          </a:p>
          <a:p>
            <a:r>
              <a:rPr lang="en-US" dirty="0"/>
              <a:t>Following the full implementation of the MassHealth ACO program in March 2018, almost half of MassHealth members are now enrolled in an ACO. </a:t>
            </a:r>
          </a:p>
          <a:p>
            <a:r>
              <a:rPr lang="en-US" dirty="0"/>
              <a:t>Seniors may enroll in Senior Care Options (SCO) or, if they have significant disabilities, in the Program of All-Inclusive Care for the Elderly (PACE, available for members age 55 and older). </a:t>
            </a:r>
          </a:p>
          <a:p>
            <a:r>
              <a:rPr lang="en-US" dirty="0"/>
              <a:t>Members not in managed care are in fee-for-service (FFS) plans. They include members with Medicare not enrolled in One Care, SCO, or PACE; people with other coverage as primary (e.g., employer-sponsored insurance); people who live in an institution; and people with limited coverage due to their immigration status.</a:t>
            </a:r>
          </a:p>
        </p:txBody>
      </p:sp>
      <p:sp>
        <p:nvSpPr>
          <p:cNvPr id="42" name="Rectangle 41">
            <a:extLst>
              <a:ext uri="{FF2B5EF4-FFF2-40B4-BE49-F238E27FC236}">
                <a16:creationId xmlns:a16="http://schemas.microsoft.com/office/drawing/2014/main" id="{C4B08675-2C0A-4CC6-909D-1793CDDAB801}"/>
              </a:ext>
            </a:extLst>
          </p:cNvPr>
          <p:cNvSpPr/>
          <p:nvPr/>
        </p:nvSpPr>
        <p:spPr>
          <a:xfrm>
            <a:off x="457200" y="5502452"/>
            <a:ext cx="4998921" cy="882293"/>
          </a:xfrm>
          <a:prstGeom prst="rect">
            <a:avLst/>
          </a:prstGeom>
        </p:spPr>
        <p:txBody>
          <a:bodyPr wrap="square" lIns="0" rIns="0" anchor="b" anchorCtr="0">
            <a:spAutoFit/>
          </a:bodyPr>
          <a:lstStyle/>
          <a:p>
            <a:pPr marL="58738" lvl="0" indent="-58738">
              <a:spcBef>
                <a:spcPts val="200"/>
              </a:spcBef>
            </a:pPr>
            <a:r>
              <a:rPr lang="en-US" sz="800" baseline="30000" dirty="0">
                <a:solidFill>
                  <a:srgbClr val="1C1C1C"/>
                </a:solidFill>
                <a:latin typeface="+mn-lt"/>
              </a:rPr>
              <a:t>1</a:t>
            </a:r>
            <a:r>
              <a:rPr lang="en-US" sz="800" dirty="0">
                <a:solidFill>
                  <a:srgbClr val="1C1C1C"/>
                </a:solidFill>
                <a:latin typeface="+mn-lt"/>
              </a:rPr>
              <a:t>	Premium assistance recipients include members who receive premium subsidies from MassHealth for employer-sponsored health insurance. MassHealth Limited provides coverage for emergency medical services for 152,473 noncitizens.</a:t>
            </a:r>
          </a:p>
          <a:p>
            <a:pPr marL="58738" lvl="0" indent="-58738">
              <a:spcBef>
                <a:spcPts val="200"/>
              </a:spcBef>
            </a:pPr>
            <a:r>
              <a:rPr lang="en-US" sz="800" baseline="30000" dirty="0">
                <a:solidFill>
                  <a:srgbClr val="1C1C1C"/>
                </a:solidFill>
                <a:latin typeface="+mn-lt"/>
              </a:rPr>
              <a:t>2</a:t>
            </a:r>
            <a:r>
              <a:rPr lang="en-US" sz="800" dirty="0">
                <a:solidFill>
                  <a:srgbClr val="1C1C1C"/>
                </a:solidFill>
                <a:latin typeface="+mn-lt"/>
              </a:rPr>
              <a:t>	The MCO population includes members who are also enrolled in an MCO-administered ACO (Model C) (about 10,000 members). </a:t>
            </a:r>
          </a:p>
          <a:p>
            <a:pPr marL="58738" lvl="0" indent="-58738">
              <a:spcBef>
                <a:spcPts val="200"/>
              </a:spcBef>
            </a:pPr>
            <a:r>
              <a:rPr lang="en-US" sz="800" cap="small" dirty="0">
                <a:solidFill>
                  <a:srgbClr val="1C1C1C"/>
                </a:solidFill>
                <a:latin typeface="+mn-lt"/>
              </a:rPr>
              <a:t>source</a:t>
            </a:r>
            <a:r>
              <a:rPr lang="en-US" sz="800" dirty="0">
                <a:solidFill>
                  <a:srgbClr val="1C1C1C"/>
                </a:solidFill>
                <a:latin typeface="+mn-lt"/>
              </a:rPr>
              <a:t>: MassHealth Budget Office.</a:t>
            </a:r>
          </a:p>
        </p:txBody>
      </p:sp>
      <p:sp>
        <p:nvSpPr>
          <p:cNvPr id="48" name="Rectangle 47">
            <a:extLst>
              <a:ext uri="{FF2B5EF4-FFF2-40B4-BE49-F238E27FC236}">
                <a16:creationId xmlns:a16="http://schemas.microsoft.com/office/drawing/2014/main" id="{7AC16999-652A-4452-8BE6-6494E3050C0B}"/>
              </a:ext>
            </a:extLst>
          </p:cNvPr>
          <p:cNvSpPr/>
          <p:nvPr/>
        </p:nvSpPr>
        <p:spPr>
          <a:xfrm>
            <a:off x="455613" y="1463040"/>
            <a:ext cx="4572000" cy="246221"/>
          </a:xfrm>
          <a:prstGeom prst="rect">
            <a:avLst/>
          </a:prstGeom>
        </p:spPr>
        <p:txBody>
          <a:bodyPr lIns="0">
            <a:spAutoFit/>
          </a:bodyPr>
          <a:lstStyle/>
          <a:p>
            <a:r>
              <a:rPr lang="en-US" sz="1000" dirty="0">
                <a:latin typeface="+mj-lt"/>
              </a:rPr>
              <a:t>MASSHEALTH ENROLLMENT BY PAYER TYPE, SFY 2019</a:t>
            </a:r>
          </a:p>
        </p:txBody>
      </p:sp>
      <p:graphicFrame>
        <p:nvGraphicFramePr>
          <p:cNvPr id="50" name="Chart 49">
            <a:extLst>
              <a:ext uri="{FF2B5EF4-FFF2-40B4-BE49-F238E27FC236}">
                <a16:creationId xmlns:a16="http://schemas.microsoft.com/office/drawing/2014/main" id="{73A5A29C-3489-4700-A952-EEE42EEBD069}"/>
              </a:ext>
            </a:extLst>
          </p:cNvPr>
          <p:cNvGraphicFramePr/>
          <p:nvPr>
            <p:extLst>
              <p:ext uri="{D42A27DB-BD31-4B8C-83A1-F6EECF244321}">
                <p14:modId xmlns:p14="http://schemas.microsoft.com/office/powerpoint/2010/main" val="703356528"/>
              </p:ext>
            </p:extLst>
          </p:nvPr>
        </p:nvGraphicFramePr>
        <p:xfrm>
          <a:off x="369872" y="1904108"/>
          <a:ext cx="4544568" cy="3364992"/>
        </p:xfrm>
        <a:graphic>
          <a:graphicData uri="http://schemas.openxmlformats.org/drawingml/2006/chart">
            <c:chart xmlns:c="http://schemas.openxmlformats.org/drawingml/2006/chart" xmlns:r="http://schemas.openxmlformats.org/officeDocument/2006/relationships" r:id="rId3"/>
          </a:graphicData>
        </a:graphic>
      </p:graphicFrame>
      <p:grpSp>
        <p:nvGrpSpPr>
          <p:cNvPr id="51" name="Group 50">
            <a:extLst>
              <a:ext uri="{FF2B5EF4-FFF2-40B4-BE49-F238E27FC236}">
                <a16:creationId xmlns:a16="http://schemas.microsoft.com/office/drawing/2014/main" id="{B121B22C-1E9C-4578-8E13-67DB48E85294}"/>
              </a:ext>
            </a:extLst>
          </p:cNvPr>
          <p:cNvGrpSpPr/>
          <p:nvPr/>
        </p:nvGrpSpPr>
        <p:grpSpPr>
          <a:xfrm>
            <a:off x="4066113" y="2806733"/>
            <a:ext cx="1057341" cy="496318"/>
            <a:chOff x="3900959" y="2229897"/>
            <a:chExt cx="1057341" cy="496318"/>
          </a:xfrm>
        </p:grpSpPr>
        <p:sp>
          <p:nvSpPr>
            <p:cNvPr id="52" name="Rectangle 51">
              <a:extLst>
                <a:ext uri="{FF2B5EF4-FFF2-40B4-BE49-F238E27FC236}">
                  <a16:creationId xmlns:a16="http://schemas.microsoft.com/office/drawing/2014/main" id="{CFEC34C2-4820-4E08-9F19-A111C1B500B2}"/>
                </a:ext>
              </a:extLst>
            </p:cNvPr>
            <p:cNvSpPr/>
            <p:nvPr/>
          </p:nvSpPr>
          <p:spPr>
            <a:xfrm>
              <a:off x="3900959" y="2229897"/>
              <a:ext cx="1057341" cy="313932"/>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ctr" anchorCtr="0">
              <a:spAutoFit/>
            </a:bodyPr>
            <a:lstStyle/>
            <a:p>
              <a:pPr>
                <a:defRPr/>
              </a:pPr>
              <a:r>
                <a:rPr lang="en-US" sz="900" dirty="0">
                  <a:solidFill>
                    <a:schemeClr val="bg1"/>
                  </a:solidFill>
                  <a:latin typeface="+mj-lt"/>
                </a:rPr>
                <a:t>PRIMARY CARE ACO</a:t>
              </a:r>
              <a:br>
                <a:rPr lang="en-US" sz="900" dirty="0">
                  <a:solidFill>
                    <a:schemeClr val="bg1"/>
                  </a:solidFill>
                  <a:latin typeface="+mj-lt"/>
                </a:rPr>
              </a:br>
              <a:r>
                <a:rPr lang="en-US" sz="900" dirty="0">
                  <a:solidFill>
                    <a:schemeClr val="bg1"/>
                  </a:solidFill>
                  <a:latin typeface="+mj-lt"/>
                </a:rPr>
                <a:t>(MODEL B)</a:t>
              </a:r>
            </a:p>
          </p:txBody>
        </p:sp>
        <p:sp>
          <p:nvSpPr>
            <p:cNvPr id="53" name="TextBox 52">
              <a:extLst>
                <a:ext uri="{FF2B5EF4-FFF2-40B4-BE49-F238E27FC236}">
                  <a16:creationId xmlns:a16="http://schemas.microsoft.com/office/drawing/2014/main" id="{2F151AEA-8F41-4971-9F94-41335970A9DD}"/>
                </a:ext>
              </a:extLst>
            </p:cNvPr>
            <p:cNvSpPr txBox="1"/>
            <p:nvPr/>
          </p:nvSpPr>
          <p:spPr>
            <a:xfrm>
              <a:off x="3900959" y="2550782"/>
              <a:ext cx="480260" cy="175433"/>
            </a:xfrm>
            <a:prstGeom prst="rect">
              <a:avLst/>
            </a:prstGeom>
            <a:noFill/>
          </p:spPr>
          <p:txBody>
            <a:bodyPr wrap="none" lIns="45720" tIns="18288" rIns="45720" bIns="18288" rtlCol="0">
              <a:spAutoFit/>
            </a:bodyPr>
            <a:lstStyle/>
            <a:p>
              <a:r>
                <a:rPr lang="en-US" sz="900" dirty="0">
                  <a:latin typeface="+mj-lt"/>
                </a:rPr>
                <a:t>342,246</a:t>
              </a:r>
            </a:p>
          </p:txBody>
        </p:sp>
      </p:grpSp>
      <p:grpSp>
        <p:nvGrpSpPr>
          <p:cNvPr id="73" name="Group 72">
            <a:extLst>
              <a:ext uri="{FF2B5EF4-FFF2-40B4-BE49-F238E27FC236}">
                <a16:creationId xmlns:a16="http://schemas.microsoft.com/office/drawing/2014/main" id="{C6859D8F-95D9-4370-86A6-EABCE06DDE33}"/>
              </a:ext>
            </a:extLst>
          </p:cNvPr>
          <p:cNvGrpSpPr/>
          <p:nvPr/>
        </p:nvGrpSpPr>
        <p:grpSpPr>
          <a:xfrm>
            <a:off x="469734" y="2071367"/>
            <a:ext cx="1118255" cy="634818"/>
            <a:chOff x="5702734" y="2091397"/>
            <a:chExt cx="1118255" cy="634818"/>
          </a:xfrm>
        </p:grpSpPr>
        <p:sp>
          <p:nvSpPr>
            <p:cNvPr id="74" name="Rectangle 73">
              <a:extLst>
                <a:ext uri="{FF2B5EF4-FFF2-40B4-BE49-F238E27FC236}">
                  <a16:creationId xmlns:a16="http://schemas.microsoft.com/office/drawing/2014/main" id="{65081CE4-79A7-487A-8996-335050F8B00A}"/>
                </a:ext>
              </a:extLst>
            </p:cNvPr>
            <p:cNvSpPr/>
            <p:nvPr/>
          </p:nvSpPr>
          <p:spPr>
            <a:xfrm>
              <a:off x="5702734" y="2091397"/>
              <a:ext cx="1118255" cy="452432"/>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b" anchorCtr="0">
              <a:spAutoFit/>
            </a:bodyPr>
            <a:lstStyle/>
            <a:p>
              <a:pPr algn="r">
                <a:defRPr/>
              </a:pPr>
              <a:r>
                <a:rPr lang="en-US" sz="900" dirty="0">
                  <a:solidFill>
                    <a:schemeClr val="tx1"/>
                  </a:solidFill>
                  <a:latin typeface="+mj-lt"/>
                </a:rPr>
                <a:t>ACCOUNTABLE CARE</a:t>
              </a:r>
              <a:br>
                <a:rPr lang="en-US" sz="900" dirty="0">
                  <a:solidFill>
                    <a:schemeClr val="tx1"/>
                  </a:solidFill>
                  <a:latin typeface="+mj-lt"/>
                </a:rPr>
              </a:br>
              <a:r>
                <a:rPr lang="en-US" sz="900" dirty="0">
                  <a:solidFill>
                    <a:schemeClr val="tx1"/>
                  </a:solidFill>
                  <a:latin typeface="+mj-lt"/>
                </a:rPr>
                <a:t>PARTNERSHIP PLAN</a:t>
              </a:r>
              <a:br>
                <a:rPr lang="en-US" sz="900" dirty="0">
                  <a:solidFill>
                    <a:schemeClr val="tx1"/>
                  </a:solidFill>
                  <a:latin typeface="+mj-lt"/>
                </a:rPr>
              </a:br>
              <a:r>
                <a:rPr lang="en-US" sz="900" dirty="0">
                  <a:solidFill>
                    <a:schemeClr val="tx1"/>
                  </a:solidFill>
                  <a:latin typeface="+mj-lt"/>
                </a:rPr>
                <a:t>(ACO MODEL A)</a:t>
              </a:r>
            </a:p>
          </p:txBody>
        </p:sp>
        <p:sp>
          <p:nvSpPr>
            <p:cNvPr id="75" name="TextBox 74">
              <a:extLst>
                <a:ext uri="{FF2B5EF4-FFF2-40B4-BE49-F238E27FC236}">
                  <a16:creationId xmlns:a16="http://schemas.microsoft.com/office/drawing/2014/main" id="{0B3DFBB8-051E-4D9C-9A3C-771491AA142D}"/>
                </a:ext>
              </a:extLst>
            </p:cNvPr>
            <p:cNvSpPr txBox="1"/>
            <p:nvPr/>
          </p:nvSpPr>
          <p:spPr>
            <a:xfrm>
              <a:off x="6340729" y="2550782"/>
              <a:ext cx="480260" cy="175433"/>
            </a:xfrm>
            <a:prstGeom prst="rect">
              <a:avLst/>
            </a:prstGeom>
            <a:noFill/>
          </p:spPr>
          <p:txBody>
            <a:bodyPr wrap="none" lIns="45720" tIns="18288" rIns="45720" bIns="18288" rtlCol="0">
              <a:spAutoFit/>
            </a:bodyPr>
            <a:lstStyle/>
            <a:p>
              <a:pPr algn="r"/>
              <a:r>
                <a:rPr lang="en-US" sz="900" dirty="0">
                  <a:latin typeface="+mj-lt"/>
                </a:rPr>
                <a:t>520,118</a:t>
              </a:r>
            </a:p>
          </p:txBody>
        </p:sp>
      </p:grpSp>
      <p:sp>
        <p:nvSpPr>
          <p:cNvPr id="7" name="Arc 6">
            <a:extLst>
              <a:ext uri="{FF2B5EF4-FFF2-40B4-BE49-F238E27FC236}">
                <a16:creationId xmlns:a16="http://schemas.microsoft.com/office/drawing/2014/main" id="{DE64676A-25B9-42E0-A26D-95DAD6739A11}"/>
              </a:ext>
            </a:extLst>
          </p:cNvPr>
          <p:cNvSpPr>
            <a:spLocks noChangeAspect="1"/>
          </p:cNvSpPr>
          <p:nvPr/>
        </p:nvSpPr>
        <p:spPr>
          <a:xfrm>
            <a:off x="1756999" y="2806733"/>
            <a:ext cx="1745912" cy="1745912"/>
          </a:xfrm>
          <a:prstGeom prst="arc">
            <a:avLst>
              <a:gd name="adj1" fmla="val 10765843"/>
              <a:gd name="adj2" fmla="val 21203152"/>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0" name="Group 79">
            <a:extLst>
              <a:ext uri="{FF2B5EF4-FFF2-40B4-BE49-F238E27FC236}">
                <a16:creationId xmlns:a16="http://schemas.microsoft.com/office/drawing/2014/main" id="{A864F962-F135-40DB-98CA-78EF91FB09C2}"/>
              </a:ext>
            </a:extLst>
          </p:cNvPr>
          <p:cNvGrpSpPr/>
          <p:nvPr/>
        </p:nvGrpSpPr>
        <p:grpSpPr>
          <a:xfrm>
            <a:off x="559615" y="4553137"/>
            <a:ext cx="810478" cy="634818"/>
            <a:chOff x="6010512" y="2091397"/>
            <a:chExt cx="810478" cy="634818"/>
          </a:xfrm>
        </p:grpSpPr>
        <p:sp>
          <p:nvSpPr>
            <p:cNvPr id="81" name="Rectangle 80">
              <a:extLst>
                <a:ext uri="{FF2B5EF4-FFF2-40B4-BE49-F238E27FC236}">
                  <a16:creationId xmlns:a16="http://schemas.microsoft.com/office/drawing/2014/main" id="{AE0C7F3D-BA2B-40FC-91A8-7C8A5BA27826}"/>
                </a:ext>
              </a:extLst>
            </p:cNvPr>
            <p:cNvSpPr/>
            <p:nvPr/>
          </p:nvSpPr>
          <p:spPr>
            <a:xfrm>
              <a:off x="6010512" y="2091397"/>
              <a:ext cx="810478" cy="452432"/>
            </a:xfrm>
            <a:prstGeom prst="rect">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b" anchorCtr="0">
              <a:spAutoFit/>
            </a:bodyPr>
            <a:lstStyle/>
            <a:p>
              <a:pPr algn="r">
                <a:defRPr/>
              </a:pPr>
              <a:r>
                <a:rPr lang="en-US" sz="900" dirty="0">
                  <a:solidFill>
                    <a:schemeClr val="tx1"/>
                  </a:solidFill>
                  <a:latin typeface="+mj-lt"/>
                </a:rPr>
                <a:t>FFS, PREMIUM</a:t>
              </a:r>
              <a:br>
                <a:rPr lang="en-US" sz="900" dirty="0">
                  <a:solidFill>
                    <a:schemeClr val="tx1"/>
                  </a:solidFill>
                  <a:latin typeface="+mj-lt"/>
                </a:rPr>
              </a:br>
              <a:r>
                <a:rPr lang="en-US" sz="900" dirty="0">
                  <a:solidFill>
                    <a:schemeClr val="tx1"/>
                  </a:solidFill>
                  <a:latin typeface="+mj-lt"/>
                </a:rPr>
                <a:t>ASSISTANCE,</a:t>
              </a:r>
              <a:br>
                <a:rPr lang="en-US" sz="900" dirty="0">
                  <a:solidFill>
                    <a:schemeClr val="tx1"/>
                  </a:solidFill>
                  <a:latin typeface="+mj-lt"/>
                </a:rPr>
              </a:br>
              <a:r>
                <a:rPr lang="en-US" sz="900" dirty="0">
                  <a:solidFill>
                    <a:schemeClr val="tx1"/>
                  </a:solidFill>
                  <a:latin typeface="+mj-lt"/>
                </a:rPr>
                <a:t>AND LIMITED</a:t>
              </a:r>
              <a:r>
                <a:rPr lang="en-US" sz="900" baseline="30000" dirty="0">
                  <a:solidFill>
                    <a:schemeClr val="tx1"/>
                  </a:solidFill>
                  <a:latin typeface="+mj-lt"/>
                </a:rPr>
                <a:t>1</a:t>
              </a:r>
              <a:r>
                <a:rPr lang="en-US" sz="900" dirty="0">
                  <a:solidFill>
                    <a:schemeClr val="tx1"/>
                  </a:solidFill>
                  <a:latin typeface="+mj-lt"/>
                </a:rPr>
                <a:t> </a:t>
              </a:r>
            </a:p>
          </p:txBody>
        </p:sp>
        <p:sp>
          <p:nvSpPr>
            <p:cNvPr id="82" name="TextBox 81">
              <a:extLst>
                <a:ext uri="{FF2B5EF4-FFF2-40B4-BE49-F238E27FC236}">
                  <a16:creationId xmlns:a16="http://schemas.microsoft.com/office/drawing/2014/main" id="{B135EED6-E18C-437E-B700-0DE5C5533565}"/>
                </a:ext>
              </a:extLst>
            </p:cNvPr>
            <p:cNvSpPr txBox="1"/>
            <p:nvPr/>
          </p:nvSpPr>
          <p:spPr>
            <a:xfrm>
              <a:off x="6340729" y="2550782"/>
              <a:ext cx="480260" cy="175433"/>
            </a:xfrm>
            <a:prstGeom prst="rect">
              <a:avLst/>
            </a:prstGeom>
            <a:noFill/>
          </p:spPr>
          <p:txBody>
            <a:bodyPr wrap="none" lIns="45720" tIns="18288" rIns="45720" bIns="18288" rtlCol="0">
              <a:spAutoFit/>
            </a:bodyPr>
            <a:lstStyle/>
            <a:p>
              <a:pPr algn="r"/>
              <a:r>
                <a:rPr lang="en-US" sz="900" dirty="0">
                  <a:latin typeface="+mj-lt"/>
                </a:rPr>
                <a:t>583,505</a:t>
              </a:r>
            </a:p>
          </p:txBody>
        </p:sp>
      </p:grpSp>
      <p:sp>
        <p:nvSpPr>
          <p:cNvPr id="83" name="TextBox 1">
            <a:extLst>
              <a:ext uri="{FF2B5EF4-FFF2-40B4-BE49-F238E27FC236}">
                <a16:creationId xmlns:a16="http://schemas.microsoft.com/office/drawing/2014/main" id="{374FAF6D-1705-47A8-ADF2-2D7F353D57A2}"/>
              </a:ext>
            </a:extLst>
          </p:cNvPr>
          <p:cNvSpPr txBox="1"/>
          <p:nvPr/>
        </p:nvSpPr>
        <p:spPr>
          <a:xfrm>
            <a:off x="2117468" y="3777214"/>
            <a:ext cx="564322" cy="498598"/>
          </a:xfrm>
          <a:prstGeom prst="rect">
            <a:avLst/>
          </a:prstGeom>
          <a:noFill/>
        </p:spPr>
        <p:txBody>
          <a:bodyPr wrap="none" lIns="18288" tIns="18288" rIns="18288" bIns="18288"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i="1" dirty="0">
                <a:solidFill>
                  <a:schemeClr val="tx1"/>
                </a:solidFill>
                <a:latin typeface="+mj-lt"/>
              </a:rPr>
              <a:t>NON-</a:t>
            </a:r>
            <a:br>
              <a:rPr lang="en-US" sz="1000" i="1" dirty="0">
                <a:solidFill>
                  <a:schemeClr val="tx1"/>
                </a:solidFill>
                <a:latin typeface="+mj-lt"/>
              </a:rPr>
            </a:br>
            <a:r>
              <a:rPr lang="en-US" sz="1000" i="1" dirty="0">
                <a:solidFill>
                  <a:schemeClr val="tx1"/>
                </a:solidFill>
                <a:latin typeface="+mj-lt"/>
              </a:rPr>
              <a:t>MANAGED</a:t>
            </a:r>
            <a:br>
              <a:rPr lang="en-US" sz="1000" i="1" dirty="0">
                <a:solidFill>
                  <a:schemeClr val="tx1"/>
                </a:solidFill>
                <a:latin typeface="+mj-lt"/>
              </a:rPr>
            </a:br>
            <a:r>
              <a:rPr lang="en-US" sz="1000" i="1" dirty="0">
                <a:solidFill>
                  <a:schemeClr val="tx1"/>
                </a:solidFill>
                <a:latin typeface="+mj-lt"/>
              </a:rPr>
              <a:t>CARE</a:t>
            </a:r>
          </a:p>
        </p:txBody>
      </p:sp>
      <p:sp>
        <p:nvSpPr>
          <p:cNvPr id="84" name="TextBox 1">
            <a:extLst>
              <a:ext uri="{FF2B5EF4-FFF2-40B4-BE49-F238E27FC236}">
                <a16:creationId xmlns:a16="http://schemas.microsoft.com/office/drawing/2014/main" id="{7425B064-795E-4B7F-A136-D2E506E3D3D7}"/>
              </a:ext>
            </a:extLst>
          </p:cNvPr>
          <p:cNvSpPr txBox="1"/>
          <p:nvPr/>
        </p:nvSpPr>
        <p:spPr>
          <a:xfrm>
            <a:off x="2726457" y="2761360"/>
            <a:ext cx="295017" cy="175433"/>
          </a:xfrm>
          <a:prstGeom prst="rect">
            <a:avLst/>
          </a:prstGeom>
          <a:solidFill>
            <a:schemeClr val="bg1"/>
          </a:solidFill>
        </p:spPr>
        <p:txBody>
          <a:bodyPr wrap="none" lIns="18288" tIns="18288" rIns="18288" bIns="18288" rtlCol="0">
            <a:spAutoFit/>
          </a:bodyPr>
          <a:lstStyle>
            <a:defPPr>
              <a:defRPr lang="en-US"/>
            </a:defPPr>
            <a:lvl1pPr marL="0" indent="0" algn="ctr">
              <a:defRPr sz="900" i="1">
                <a:latin typeface="+mn-lt"/>
                <a:cs typeface="+mn-cs"/>
              </a:defRPr>
            </a:lvl1pPr>
            <a:lvl2pPr indent="0">
              <a:defRPr sz="1100">
                <a:latin typeface="+mn-lt"/>
                <a:cs typeface="+mn-cs"/>
              </a:defRPr>
            </a:lvl2pPr>
            <a:lvl3pPr indent="0">
              <a:defRPr sz="1100">
                <a:latin typeface="+mn-lt"/>
                <a:cs typeface="+mn-cs"/>
              </a:defRPr>
            </a:lvl3pPr>
            <a:lvl4pPr indent="0">
              <a:defRPr sz="1100">
                <a:latin typeface="+mn-lt"/>
                <a:cs typeface="+mn-cs"/>
              </a:defRPr>
            </a:lvl4pPr>
            <a:lvl5pPr indent="0">
              <a:defRPr sz="1100">
                <a:latin typeface="+mn-lt"/>
                <a:cs typeface="+mn-cs"/>
              </a:defRPr>
            </a:lvl5pPr>
            <a:lvl6pPr indent="0">
              <a:defRPr sz="1100">
                <a:latin typeface="+mn-lt"/>
                <a:cs typeface="+mn-cs"/>
              </a:defRPr>
            </a:lvl6pPr>
            <a:lvl7pPr indent="0">
              <a:defRPr sz="1100">
                <a:latin typeface="+mn-lt"/>
                <a:cs typeface="+mn-cs"/>
              </a:defRPr>
            </a:lvl7pPr>
            <a:lvl8pPr indent="0">
              <a:defRPr sz="1100">
                <a:latin typeface="+mn-lt"/>
                <a:cs typeface="+mn-cs"/>
              </a:defRPr>
            </a:lvl8pPr>
            <a:lvl9pPr indent="0">
              <a:defRPr sz="1100">
                <a:latin typeface="+mn-lt"/>
                <a:cs typeface="+mn-cs"/>
              </a:defRPr>
            </a:lvl9pPr>
          </a:lstStyle>
          <a:p>
            <a:r>
              <a:rPr lang="en-US" i="0" dirty="0">
                <a:latin typeface="+mj-lt"/>
              </a:rPr>
              <a:t>ACOs</a:t>
            </a:r>
          </a:p>
        </p:txBody>
      </p:sp>
      <p:grpSp>
        <p:nvGrpSpPr>
          <p:cNvPr id="85" name="Group 84">
            <a:extLst>
              <a:ext uri="{FF2B5EF4-FFF2-40B4-BE49-F238E27FC236}">
                <a16:creationId xmlns:a16="http://schemas.microsoft.com/office/drawing/2014/main" id="{5C97F18B-587E-4092-A3A7-0724B201D5F2}"/>
              </a:ext>
            </a:extLst>
          </p:cNvPr>
          <p:cNvGrpSpPr/>
          <p:nvPr/>
        </p:nvGrpSpPr>
        <p:grpSpPr>
          <a:xfrm>
            <a:off x="3628417" y="4817237"/>
            <a:ext cx="1046122" cy="175433"/>
            <a:chOff x="3900959" y="2368396"/>
            <a:chExt cx="1046122" cy="175433"/>
          </a:xfrm>
        </p:grpSpPr>
        <p:sp>
          <p:nvSpPr>
            <p:cNvPr id="86" name="Rectangle 85">
              <a:extLst>
                <a:ext uri="{FF2B5EF4-FFF2-40B4-BE49-F238E27FC236}">
                  <a16:creationId xmlns:a16="http://schemas.microsoft.com/office/drawing/2014/main" id="{22AD2B96-AE92-40B7-B378-2368019DC356}"/>
                </a:ext>
              </a:extLst>
            </p:cNvPr>
            <p:cNvSpPr/>
            <p:nvPr/>
          </p:nvSpPr>
          <p:spPr>
            <a:xfrm>
              <a:off x="3900959" y="2368396"/>
              <a:ext cx="582852" cy="175433"/>
            </a:xfrm>
            <a:prstGeom prst="rect">
              <a:avLst/>
            </a:pr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b" anchorCtr="0">
              <a:spAutoFit/>
            </a:bodyPr>
            <a:lstStyle/>
            <a:p>
              <a:pPr>
                <a:defRPr/>
              </a:pPr>
              <a:r>
                <a:rPr lang="en-US" sz="900" dirty="0">
                  <a:solidFill>
                    <a:schemeClr val="bg1"/>
                  </a:solidFill>
                  <a:latin typeface="+mj-lt"/>
                </a:rPr>
                <a:t>PCC PLAN</a:t>
              </a:r>
            </a:p>
          </p:txBody>
        </p:sp>
        <p:sp>
          <p:nvSpPr>
            <p:cNvPr id="87" name="TextBox 86">
              <a:extLst>
                <a:ext uri="{FF2B5EF4-FFF2-40B4-BE49-F238E27FC236}">
                  <a16:creationId xmlns:a16="http://schemas.microsoft.com/office/drawing/2014/main" id="{51A38EA1-6D02-48E4-BA55-9734516A8D47}"/>
                </a:ext>
              </a:extLst>
            </p:cNvPr>
            <p:cNvSpPr txBox="1"/>
            <p:nvPr/>
          </p:nvSpPr>
          <p:spPr>
            <a:xfrm>
              <a:off x="4466821" y="2368396"/>
              <a:ext cx="480260" cy="175433"/>
            </a:xfrm>
            <a:prstGeom prst="rect">
              <a:avLst/>
            </a:prstGeom>
            <a:noFill/>
          </p:spPr>
          <p:txBody>
            <a:bodyPr wrap="none" lIns="45720" tIns="18288" rIns="45720" bIns="18288" rtlCol="0">
              <a:spAutoFit/>
            </a:bodyPr>
            <a:lstStyle/>
            <a:p>
              <a:r>
                <a:rPr lang="en-US" sz="900" dirty="0">
                  <a:latin typeface="+mj-lt"/>
                </a:rPr>
                <a:t>128,663</a:t>
              </a:r>
            </a:p>
          </p:txBody>
        </p:sp>
      </p:grpSp>
      <p:grpSp>
        <p:nvGrpSpPr>
          <p:cNvPr id="88" name="Group 87">
            <a:extLst>
              <a:ext uri="{FF2B5EF4-FFF2-40B4-BE49-F238E27FC236}">
                <a16:creationId xmlns:a16="http://schemas.microsoft.com/office/drawing/2014/main" id="{D1BB2946-584B-4DBB-A850-09E8C1D197EB}"/>
              </a:ext>
            </a:extLst>
          </p:cNvPr>
          <p:cNvGrpSpPr/>
          <p:nvPr/>
        </p:nvGrpSpPr>
        <p:grpSpPr>
          <a:xfrm>
            <a:off x="3914639" y="4454366"/>
            <a:ext cx="1232081" cy="175433"/>
            <a:chOff x="3900959" y="2368396"/>
            <a:chExt cx="1232081" cy="175433"/>
          </a:xfrm>
        </p:grpSpPr>
        <p:sp>
          <p:nvSpPr>
            <p:cNvPr id="89" name="Rectangle 88">
              <a:extLst>
                <a:ext uri="{FF2B5EF4-FFF2-40B4-BE49-F238E27FC236}">
                  <a16:creationId xmlns:a16="http://schemas.microsoft.com/office/drawing/2014/main" id="{55380C17-DF2B-4744-A7A2-841246B8AF78}"/>
                </a:ext>
              </a:extLst>
            </p:cNvPr>
            <p:cNvSpPr/>
            <p:nvPr/>
          </p:nvSpPr>
          <p:spPr>
            <a:xfrm>
              <a:off x="3900959" y="2368396"/>
              <a:ext cx="820096" cy="175433"/>
            </a:xfrm>
            <a:prstGeom prst="rect">
              <a:avLst/>
            </a:pr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b" anchorCtr="0">
              <a:spAutoFit/>
            </a:bodyPr>
            <a:lstStyle/>
            <a:p>
              <a:pPr>
                <a:defRPr/>
              </a:pPr>
              <a:r>
                <a:rPr lang="en-US" sz="900" dirty="0">
                  <a:solidFill>
                    <a:schemeClr val="tx1"/>
                  </a:solidFill>
                  <a:latin typeface="+mj-lt"/>
                </a:rPr>
                <a:t>SCO AND PACE</a:t>
              </a:r>
            </a:p>
          </p:txBody>
        </p:sp>
        <p:sp>
          <p:nvSpPr>
            <p:cNvPr id="90" name="TextBox 89">
              <a:extLst>
                <a:ext uri="{FF2B5EF4-FFF2-40B4-BE49-F238E27FC236}">
                  <a16:creationId xmlns:a16="http://schemas.microsoft.com/office/drawing/2014/main" id="{AE48F8B9-6BC6-4B0E-9BDF-064934E59932}"/>
                </a:ext>
              </a:extLst>
            </p:cNvPr>
            <p:cNvSpPr txBox="1"/>
            <p:nvPr/>
          </p:nvSpPr>
          <p:spPr>
            <a:xfrm>
              <a:off x="4712091" y="2368396"/>
              <a:ext cx="420949" cy="175433"/>
            </a:xfrm>
            <a:prstGeom prst="rect">
              <a:avLst/>
            </a:prstGeom>
            <a:noFill/>
          </p:spPr>
          <p:txBody>
            <a:bodyPr wrap="none" lIns="45720" tIns="18288" rIns="45720" bIns="18288" rtlCol="0">
              <a:spAutoFit/>
            </a:bodyPr>
            <a:lstStyle/>
            <a:p>
              <a:r>
                <a:rPr lang="en-US" sz="900" dirty="0">
                  <a:latin typeface="+mj-lt"/>
                </a:rPr>
                <a:t>63,506</a:t>
              </a:r>
            </a:p>
          </p:txBody>
        </p:sp>
      </p:grpSp>
      <p:grpSp>
        <p:nvGrpSpPr>
          <p:cNvPr id="92" name="Group 91">
            <a:extLst>
              <a:ext uri="{FF2B5EF4-FFF2-40B4-BE49-F238E27FC236}">
                <a16:creationId xmlns:a16="http://schemas.microsoft.com/office/drawing/2014/main" id="{264B1564-3419-43A4-BFB0-E681DE840886}"/>
              </a:ext>
            </a:extLst>
          </p:cNvPr>
          <p:cNvGrpSpPr/>
          <p:nvPr/>
        </p:nvGrpSpPr>
        <p:grpSpPr>
          <a:xfrm>
            <a:off x="4144689" y="3768053"/>
            <a:ext cx="890189" cy="180714"/>
            <a:chOff x="3900959" y="2363115"/>
            <a:chExt cx="890189" cy="180714"/>
          </a:xfrm>
        </p:grpSpPr>
        <p:sp>
          <p:nvSpPr>
            <p:cNvPr id="93" name="Rectangle 92">
              <a:extLst>
                <a:ext uri="{FF2B5EF4-FFF2-40B4-BE49-F238E27FC236}">
                  <a16:creationId xmlns:a16="http://schemas.microsoft.com/office/drawing/2014/main" id="{9829BDF3-158C-4A7D-8729-F66F1802B154}"/>
                </a:ext>
              </a:extLst>
            </p:cNvPr>
            <p:cNvSpPr/>
            <p:nvPr/>
          </p:nvSpPr>
          <p:spPr>
            <a:xfrm>
              <a:off x="3900959" y="2368396"/>
              <a:ext cx="412934" cy="175433"/>
            </a:xfrm>
            <a:prstGeom prst="rect">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b" anchorCtr="0">
              <a:spAutoFit/>
            </a:bodyPr>
            <a:lstStyle/>
            <a:p>
              <a:pPr>
                <a:defRPr/>
              </a:pPr>
              <a:r>
                <a:rPr lang="en-US" sz="900" dirty="0">
                  <a:solidFill>
                    <a:schemeClr val="bg1"/>
                  </a:solidFill>
                  <a:latin typeface="+mj-lt"/>
                </a:rPr>
                <a:t>MCOs</a:t>
              </a:r>
              <a:r>
                <a:rPr lang="en-US" sz="900" baseline="30000" dirty="0">
                  <a:solidFill>
                    <a:schemeClr val="bg1"/>
                  </a:solidFill>
                  <a:latin typeface="+mj-lt"/>
                </a:rPr>
                <a:t>2</a:t>
              </a:r>
              <a:endParaRPr lang="en-US" sz="900" dirty="0">
                <a:solidFill>
                  <a:schemeClr val="bg1"/>
                </a:solidFill>
                <a:latin typeface="+mj-lt"/>
              </a:endParaRPr>
            </a:p>
          </p:txBody>
        </p:sp>
        <p:sp>
          <p:nvSpPr>
            <p:cNvPr id="94" name="TextBox 93">
              <a:extLst>
                <a:ext uri="{FF2B5EF4-FFF2-40B4-BE49-F238E27FC236}">
                  <a16:creationId xmlns:a16="http://schemas.microsoft.com/office/drawing/2014/main" id="{FDE07AE5-2D7C-48B2-A725-046802E5C14A}"/>
                </a:ext>
              </a:extLst>
            </p:cNvPr>
            <p:cNvSpPr txBox="1"/>
            <p:nvPr/>
          </p:nvSpPr>
          <p:spPr>
            <a:xfrm>
              <a:off x="4310888" y="2363115"/>
              <a:ext cx="480260" cy="175433"/>
            </a:xfrm>
            <a:prstGeom prst="rect">
              <a:avLst/>
            </a:prstGeom>
            <a:noFill/>
          </p:spPr>
          <p:txBody>
            <a:bodyPr wrap="none" lIns="45720" tIns="18288" rIns="45720" bIns="18288" rtlCol="0">
              <a:spAutoFit/>
            </a:bodyPr>
            <a:lstStyle/>
            <a:p>
              <a:r>
                <a:rPr lang="en-US" sz="900" dirty="0">
                  <a:latin typeface="+mj-lt"/>
                </a:rPr>
                <a:t>140,159</a:t>
              </a:r>
            </a:p>
          </p:txBody>
        </p:sp>
      </p:grpSp>
      <p:sp>
        <p:nvSpPr>
          <p:cNvPr id="102" name="TextBox 1">
            <a:extLst>
              <a:ext uri="{FF2B5EF4-FFF2-40B4-BE49-F238E27FC236}">
                <a16:creationId xmlns:a16="http://schemas.microsoft.com/office/drawing/2014/main" id="{A60DD76C-7F6B-4554-9AE8-1B7ED986E4B4}"/>
              </a:ext>
            </a:extLst>
          </p:cNvPr>
          <p:cNvSpPr txBox="1"/>
          <p:nvPr/>
        </p:nvSpPr>
        <p:spPr>
          <a:xfrm>
            <a:off x="2537873" y="3296946"/>
            <a:ext cx="564322" cy="344710"/>
          </a:xfrm>
          <a:prstGeom prst="rect">
            <a:avLst/>
          </a:prstGeom>
          <a:noFill/>
        </p:spPr>
        <p:txBody>
          <a:bodyPr wrap="none" lIns="18288" tIns="18288" rIns="18288" bIns="18288"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i="1" dirty="0">
                <a:solidFill>
                  <a:schemeClr val="tx1"/>
                </a:solidFill>
                <a:latin typeface="+mj-lt"/>
              </a:rPr>
              <a:t>MANAGED</a:t>
            </a:r>
            <a:br>
              <a:rPr lang="en-US" sz="1000" i="1" dirty="0">
                <a:solidFill>
                  <a:schemeClr val="tx1"/>
                </a:solidFill>
                <a:latin typeface="+mj-lt"/>
              </a:rPr>
            </a:br>
            <a:r>
              <a:rPr lang="en-US" sz="1000" i="1" dirty="0">
                <a:solidFill>
                  <a:schemeClr val="tx1"/>
                </a:solidFill>
                <a:latin typeface="+mj-lt"/>
              </a:rPr>
              <a:t>CARE</a:t>
            </a:r>
          </a:p>
        </p:txBody>
      </p:sp>
      <p:sp>
        <p:nvSpPr>
          <p:cNvPr id="36" name="TextBox 1">
            <a:extLst>
              <a:ext uri="{FF2B5EF4-FFF2-40B4-BE49-F238E27FC236}">
                <a16:creationId xmlns:a16="http://schemas.microsoft.com/office/drawing/2014/main" id="{A9F67988-14D9-AC45-9833-0819F7756FBA}"/>
              </a:ext>
            </a:extLst>
          </p:cNvPr>
          <p:cNvSpPr txBox="1"/>
          <p:nvPr/>
        </p:nvSpPr>
        <p:spPr>
          <a:xfrm>
            <a:off x="1841687" y="2692957"/>
            <a:ext cx="275781" cy="190821"/>
          </a:xfrm>
          <a:prstGeom prst="rect">
            <a:avLst/>
          </a:prstGeom>
          <a:noFill/>
        </p:spPr>
        <p:txBody>
          <a:bodyPr wrap="none" lIns="18288" tIns="18288" rIns="18288" bIns="18288"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dirty="0">
                <a:latin typeface="+mj-lt"/>
              </a:rPr>
              <a:t>29%</a:t>
            </a:r>
          </a:p>
        </p:txBody>
      </p:sp>
      <p:sp>
        <p:nvSpPr>
          <p:cNvPr id="37" name="TextBox 1">
            <a:extLst>
              <a:ext uri="{FF2B5EF4-FFF2-40B4-BE49-F238E27FC236}">
                <a16:creationId xmlns:a16="http://schemas.microsoft.com/office/drawing/2014/main" id="{90030D0C-D4B9-9C46-A754-7E32B92F0F43}"/>
              </a:ext>
            </a:extLst>
          </p:cNvPr>
          <p:cNvSpPr txBox="1"/>
          <p:nvPr/>
        </p:nvSpPr>
        <p:spPr>
          <a:xfrm>
            <a:off x="3401855" y="2868288"/>
            <a:ext cx="275781" cy="190821"/>
          </a:xfrm>
          <a:prstGeom prst="rect">
            <a:avLst/>
          </a:prstGeom>
          <a:noFill/>
        </p:spPr>
        <p:txBody>
          <a:bodyPr wrap="none" lIns="18288" tIns="18288" rIns="18288" bIns="18288"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dirty="0">
                <a:solidFill>
                  <a:schemeClr val="bg1"/>
                </a:solidFill>
                <a:latin typeface="+mj-lt"/>
              </a:rPr>
              <a:t>19%</a:t>
            </a:r>
          </a:p>
        </p:txBody>
      </p:sp>
      <p:sp>
        <p:nvSpPr>
          <p:cNvPr id="38" name="TextBox 1">
            <a:extLst>
              <a:ext uri="{FF2B5EF4-FFF2-40B4-BE49-F238E27FC236}">
                <a16:creationId xmlns:a16="http://schemas.microsoft.com/office/drawing/2014/main" id="{02E09B49-B5E5-844A-8B15-090B3C9D41F1}"/>
              </a:ext>
            </a:extLst>
          </p:cNvPr>
          <p:cNvSpPr txBox="1"/>
          <p:nvPr/>
        </p:nvSpPr>
        <p:spPr>
          <a:xfrm>
            <a:off x="3751748" y="3756282"/>
            <a:ext cx="210058" cy="190821"/>
          </a:xfrm>
          <a:prstGeom prst="rect">
            <a:avLst/>
          </a:prstGeom>
          <a:noFill/>
        </p:spPr>
        <p:txBody>
          <a:bodyPr wrap="none" lIns="18288" tIns="18288" rIns="18288" bIns="18288"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dirty="0">
                <a:solidFill>
                  <a:schemeClr val="bg1"/>
                </a:solidFill>
                <a:latin typeface="+mj-lt"/>
              </a:rPr>
              <a:t>8%</a:t>
            </a:r>
          </a:p>
        </p:txBody>
      </p:sp>
      <p:grpSp>
        <p:nvGrpSpPr>
          <p:cNvPr id="2" name="Group 1">
            <a:extLst>
              <a:ext uri="{FF2B5EF4-FFF2-40B4-BE49-F238E27FC236}">
                <a16:creationId xmlns:a16="http://schemas.microsoft.com/office/drawing/2014/main" id="{B09ACEFA-BAA2-5C48-BEE5-FDAC45FDFB6D}"/>
              </a:ext>
            </a:extLst>
          </p:cNvPr>
          <p:cNvGrpSpPr/>
          <p:nvPr/>
        </p:nvGrpSpPr>
        <p:grpSpPr>
          <a:xfrm>
            <a:off x="3985869" y="4185081"/>
            <a:ext cx="1249460" cy="221599"/>
            <a:chOff x="3946798" y="4185081"/>
            <a:chExt cx="1249460" cy="221599"/>
          </a:xfrm>
        </p:grpSpPr>
        <p:grpSp>
          <p:nvGrpSpPr>
            <p:cNvPr id="69" name="Group 68">
              <a:extLst>
                <a:ext uri="{FF2B5EF4-FFF2-40B4-BE49-F238E27FC236}">
                  <a16:creationId xmlns:a16="http://schemas.microsoft.com/office/drawing/2014/main" id="{57F7F131-D8ED-4C70-80A7-247716E35DF1}"/>
                </a:ext>
              </a:extLst>
            </p:cNvPr>
            <p:cNvGrpSpPr/>
            <p:nvPr/>
          </p:nvGrpSpPr>
          <p:grpSpPr>
            <a:xfrm>
              <a:off x="4051827" y="4185081"/>
              <a:ext cx="1144431" cy="221599"/>
              <a:chOff x="4278005" y="4556452"/>
              <a:chExt cx="1144431" cy="221599"/>
            </a:xfrm>
          </p:grpSpPr>
          <p:sp>
            <p:nvSpPr>
              <p:cNvPr id="70" name="Rectangle 69">
                <a:extLst>
                  <a:ext uri="{FF2B5EF4-FFF2-40B4-BE49-F238E27FC236}">
                    <a16:creationId xmlns:a16="http://schemas.microsoft.com/office/drawing/2014/main" id="{0341ABF1-546E-4EF2-B257-0CBC52EC232D}"/>
                  </a:ext>
                </a:extLst>
              </p:cNvPr>
              <p:cNvSpPr/>
              <p:nvPr/>
            </p:nvSpPr>
            <p:spPr>
              <a:xfrm>
                <a:off x="4384067" y="4579535"/>
                <a:ext cx="594073" cy="175433"/>
              </a:xfrm>
              <a:prstGeom prst="rect">
                <a:avLst/>
              </a:prstGeom>
              <a:solidFill>
                <a:srgbClr val="005F85"/>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t" anchorCtr="0">
                <a:spAutoFit/>
              </a:bodyPr>
              <a:lstStyle/>
              <a:p>
                <a:pPr>
                  <a:defRPr/>
                </a:pPr>
                <a:r>
                  <a:rPr lang="en-US" sz="900" dirty="0">
                    <a:solidFill>
                      <a:schemeClr val="bg1"/>
                    </a:solidFill>
                    <a:latin typeface="+mj-lt"/>
                  </a:rPr>
                  <a:t>ONE CARE</a:t>
                </a:r>
              </a:p>
            </p:txBody>
          </p:sp>
          <p:sp>
            <p:nvSpPr>
              <p:cNvPr id="71" name="Rectangle 70">
                <a:extLst>
                  <a:ext uri="{FF2B5EF4-FFF2-40B4-BE49-F238E27FC236}">
                    <a16:creationId xmlns:a16="http://schemas.microsoft.com/office/drawing/2014/main" id="{13EE546E-0D7C-43B8-ADAD-D6F71F0A29A1}"/>
                  </a:ext>
                </a:extLst>
              </p:cNvPr>
              <p:cNvSpPr/>
              <p:nvPr/>
            </p:nvSpPr>
            <p:spPr>
              <a:xfrm>
                <a:off x="5001487" y="4579535"/>
                <a:ext cx="420949" cy="17543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t" anchorCtr="0">
                <a:spAutoFit/>
              </a:bodyPr>
              <a:lstStyle/>
              <a:p>
                <a:pPr>
                  <a:defRPr/>
                </a:pPr>
                <a:r>
                  <a:rPr lang="en-US" sz="900" dirty="0">
                    <a:solidFill>
                      <a:schemeClr val="tx1"/>
                    </a:solidFill>
                    <a:latin typeface="+mj-lt"/>
                    <a:cs typeface="Arial" charset="0"/>
                  </a:rPr>
                  <a:t>22,799</a:t>
                </a:r>
              </a:p>
            </p:txBody>
          </p:sp>
          <p:sp>
            <p:nvSpPr>
              <p:cNvPr id="91" name="Rectangle 90">
                <a:extLst>
                  <a:ext uri="{FF2B5EF4-FFF2-40B4-BE49-F238E27FC236}">
                    <a16:creationId xmlns:a16="http://schemas.microsoft.com/office/drawing/2014/main" id="{6AA74850-E2A4-4F31-A8DC-E1A2E8AE256D}"/>
                  </a:ext>
                </a:extLst>
              </p:cNvPr>
              <p:cNvSpPr/>
              <p:nvPr/>
            </p:nvSpPr>
            <p:spPr>
              <a:xfrm>
                <a:off x="4278005" y="4556452"/>
                <a:ext cx="92398" cy="22159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t" anchorCtr="0">
                <a:spAutoFit/>
              </a:bodyPr>
              <a:lstStyle/>
              <a:p>
                <a:pPr algn="r">
                  <a:defRPr/>
                </a:pPr>
                <a:endParaRPr lang="en-US" sz="1200" dirty="0">
                  <a:solidFill>
                    <a:srgbClr val="005F85"/>
                  </a:solidFill>
                  <a:latin typeface="+mj-lt"/>
                  <a:cs typeface="Arial" charset="0"/>
                </a:endParaRPr>
              </a:p>
            </p:txBody>
          </p:sp>
        </p:grpSp>
        <p:sp>
          <p:nvSpPr>
            <p:cNvPr id="39" name="TextBox 1">
              <a:extLst>
                <a:ext uri="{FF2B5EF4-FFF2-40B4-BE49-F238E27FC236}">
                  <a16:creationId xmlns:a16="http://schemas.microsoft.com/office/drawing/2014/main" id="{AC0A8BFC-1391-A94C-8D8D-B794C9C118CE}"/>
                </a:ext>
              </a:extLst>
            </p:cNvPr>
            <p:cNvSpPr txBox="1"/>
            <p:nvPr/>
          </p:nvSpPr>
          <p:spPr>
            <a:xfrm>
              <a:off x="3946798" y="4197501"/>
              <a:ext cx="210058" cy="190821"/>
            </a:xfrm>
            <a:prstGeom prst="rect">
              <a:avLst/>
            </a:prstGeom>
            <a:noFill/>
          </p:spPr>
          <p:txBody>
            <a:bodyPr wrap="none" lIns="18288" tIns="18288" rIns="18288" bIns="18288"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dirty="0">
                  <a:solidFill>
                    <a:srgbClr val="015E85"/>
                  </a:solidFill>
                  <a:latin typeface="+mj-lt"/>
                </a:rPr>
                <a:t>1%</a:t>
              </a:r>
            </a:p>
          </p:txBody>
        </p:sp>
      </p:grpSp>
      <p:sp>
        <p:nvSpPr>
          <p:cNvPr id="40" name="TextBox 1">
            <a:extLst>
              <a:ext uri="{FF2B5EF4-FFF2-40B4-BE49-F238E27FC236}">
                <a16:creationId xmlns:a16="http://schemas.microsoft.com/office/drawing/2014/main" id="{AB7D2B92-CCBA-FC44-9E9F-86D2C606EA8E}"/>
              </a:ext>
            </a:extLst>
          </p:cNvPr>
          <p:cNvSpPr txBox="1"/>
          <p:nvPr/>
        </p:nvSpPr>
        <p:spPr>
          <a:xfrm>
            <a:off x="3628417" y="4302101"/>
            <a:ext cx="210058" cy="190821"/>
          </a:xfrm>
          <a:prstGeom prst="rect">
            <a:avLst/>
          </a:prstGeom>
          <a:noFill/>
        </p:spPr>
        <p:txBody>
          <a:bodyPr wrap="none" lIns="18288" tIns="18288" rIns="18288" bIns="18288"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dirty="0">
                <a:latin typeface="+mj-lt"/>
              </a:rPr>
              <a:t>4%</a:t>
            </a:r>
          </a:p>
        </p:txBody>
      </p:sp>
      <p:sp>
        <p:nvSpPr>
          <p:cNvPr id="41" name="TextBox 1">
            <a:extLst>
              <a:ext uri="{FF2B5EF4-FFF2-40B4-BE49-F238E27FC236}">
                <a16:creationId xmlns:a16="http://schemas.microsoft.com/office/drawing/2014/main" id="{389547E0-DB18-544D-AA29-5F202DF76988}"/>
              </a:ext>
            </a:extLst>
          </p:cNvPr>
          <p:cNvSpPr txBox="1"/>
          <p:nvPr/>
        </p:nvSpPr>
        <p:spPr>
          <a:xfrm>
            <a:off x="3338748" y="4606396"/>
            <a:ext cx="210058" cy="190821"/>
          </a:xfrm>
          <a:prstGeom prst="rect">
            <a:avLst/>
          </a:prstGeom>
          <a:noFill/>
        </p:spPr>
        <p:txBody>
          <a:bodyPr wrap="none" lIns="18288" tIns="18288" rIns="18288" bIns="18288"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dirty="0">
                <a:solidFill>
                  <a:schemeClr val="bg1"/>
                </a:solidFill>
                <a:latin typeface="+mj-lt"/>
              </a:rPr>
              <a:t>7%</a:t>
            </a:r>
          </a:p>
        </p:txBody>
      </p:sp>
      <p:sp>
        <p:nvSpPr>
          <p:cNvPr id="43" name="TextBox 1">
            <a:extLst>
              <a:ext uri="{FF2B5EF4-FFF2-40B4-BE49-F238E27FC236}">
                <a16:creationId xmlns:a16="http://schemas.microsoft.com/office/drawing/2014/main" id="{DF378213-F216-EE4A-BD61-A2562456075E}"/>
              </a:ext>
            </a:extLst>
          </p:cNvPr>
          <p:cNvSpPr txBox="1"/>
          <p:nvPr/>
        </p:nvSpPr>
        <p:spPr>
          <a:xfrm>
            <a:off x="1665156" y="4478499"/>
            <a:ext cx="275781" cy="190821"/>
          </a:xfrm>
          <a:prstGeom prst="rect">
            <a:avLst/>
          </a:prstGeom>
          <a:noFill/>
        </p:spPr>
        <p:txBody>
          <a:bodyPr wrap="none" lIns="18288" tIns="18288" rIns="18288" bIns="18288"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dirty="0">
                <a:latin typeface="+mj-lt"/>
              </a:rPr>
              <a:t>32%</a:t>
            </a:r>
          </a:p>
        </p:txBody>
      </p:sp>
    </p:spTree>
    <p:extLst>
      <p:ext uri="{BB962C8B-B14F-4D97-AF65-F5344CB8AC3E}">
        <p14:creationId xmlns:p14="http://schemas.microsoft.com/office/powerpoint/2010/main" val="1320035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c 1">
            <a:extLst>
              <a:ext uri="{FF2B5EF4-FFF2-40B4-BE49-F238E27FC236}">
                <a16:creationId xmlns:a16="http://schemas.microsoft.com/office/drawing/2014/main" id="{4830B30A-6B1F-4541-AC38-CE9DACAD91CA}"/>
              </a:ext>
            </a:extLst>
          </p:cNvPr>
          <p:cNvSpPr>
            <a:spLocks noChangeAspect="1"/>
          </p:cNvSpPr>
          <p:nvPr/>
        </p:nvSpPr>
        <p:spPr>
          <a:xfrm>
            <a:off x="-586588" y="593440"/>
            <a:ext cx="6400800" cy="5607129"/>
          </a:xfrm>
          <a:prstGeom prst="arc">
            <a:avLst>
              <a:gd name="adj1" fmla="val 19955533"/>
              <a:gd name="adj2" fmla="val 2844821"/>
            </a:avLst>
          </a:prstGeom>
          <a:gradFill flip="none" rotWithShape="1">
            <a:gsLst>
              <a:gs pos="9000">
                <a:schemeClr val="accent5">
                  <a:lumMod val="75000"/>
                </a:schemeClr>
              </a:gs>
              <a:gs pos="91000">
                <a:schemeClr val="accent5">
                  <a:lumMod val="20000"/>
                  <a:lumOff val="8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Chart 7">
            <a:extLst>
              <a:ext uri="{FF2B5EF4-FFF2-40B4-BE49-F238E27FC236}">
                <a16:creationId xmlns:a16="http://schemas.microsoft.com/office/drawing/2014/main" id="{2EEE3D24-A8E4-4B85-B701-190BDBDC5CC1}"/>
              </a:ext>
            </a:extLst>
          </p:cNvPr>
          <p:cNvGraphicFramePr/>
          <p:nvPr>
            <p:extLst>
              <p:ext uri="{D42A27DB-BD31-4B8C-83A1-F6EECF244321}">
                <p14:modId xmlns:p14="http://schemas.microsoft.com/office/powerpoint/2010/main" val="2434042336"/>
              </p:ext>
            </p:extLst>
          </p:nvPr>
        </p:nvGraphicFramePr>
        <p:xfrm>
          <a:off x="27736" y="1460687"/>
          <a:ext cx="5249088" cy="3886648"/>
        </p:xfrm>
        <a:graphic>
          <a:graphicData uri="http://schemas.openxmlformats.org/drawingml/2006/chart">
            <c:chart xmlns:c="http://schemas.openxmlformats.org/drawingml/2006/chart" xmlns:r="http://schemas.openxmlformats.org/officeDocument/2006/relationships" r:id="rId3"/>
          </a:graphicData>
        </a:graphic>
      </p:graphicFrame>
      <p:sp>
        <p:nvSpPr>
          <p:cNvPr id="57345" name="Title 1"/>
          <p:cNvSpPr>
            <a:spLocks noGrp="1"/>
          </p:cNvSpPr>
          <p:nvPr>
            <p:ph type="title"/>
          </p:nvPr>
        </p:nvSpPr>
        <p:spPr/>
        <p:txBody>
          <a:bodyPr/>
          <a:lstStyle/>
          <a:p>
            <a:r>
              <a:rPr lang="en-US" dirty="0"/>
              <a:t>THE MAIN SOURCE OF FEDERAL REVENUES TO MASSACHUSETTS IS MASSHEALTH</a:t>
            </a:r>
          </a:p>
        </p:txBody>
      </p:sp>
      <p:sp>
        <p:nvSpPr>
          <p:cNvPr id="3" name="Slide Number Placeholder 2"/>
          <p:cNvSpPr>
            <a:spLocks noGrp="1"/>
          </p:cNvSpPr>
          <p:nvPr>
            <p:ph type="sldNum" sz="quarter" idx="10"/>
          </p:nvPr>
        </p:nvSpPr>
        <p:spPr/>
        <p:txBody>
          <a:bodyPr/>
          <a:lstStyle/>
          <a:p>
            <a:fld id="{5DCEACFD-D5E8-4814-B0F8-EF4EA1641FDE}" type="slidenum">
              <a:rPr lang="en-US" smtClean="0">
                <a:solidFill>
                  <a:srgbClr val="969696">
                    <a:lumMod val="50000"/>
                  </a:srgbClr>
                </a:solidFill>
              </a:rPr>
              <a:pPr/>
              <a:t>17</a:t>
            </a:fld>
            <a:endParaRPr lang="en-US" dirty="0">
              <a:solidFill>
                <a:srgbClr val="969696">
                  <a:lumMod val="50000"/>
                </a:srgbClr>
              </a:solidFill>
            </a:endParaRPr>
          </a:p>
        </p:txBody>
      </p:sp>
      <p:sp>
        <p:nvSpPr>
          <p:cNvPr id="17" name="TextBox 16">
            <a:extLst>
              <a:ext uri="{FF2B5EF4-FFF2-40B4-BE49-F238E27FC236}">
                <a16:creationId xmlns:a16="http://schemas.microsoft.com/office/drawing/2014/main" id="{02685B4F-EAB6-46F3-8BCA-8B0CCBE0E640}"/>
              </a:ext>
            </a:extLst>
          </p:cNvPr>
          <p:cNvSpPr txBox="1"/>
          <p:nvPr/>
        </p:nvSpPr>
        <p:spPr>
          <a:xfrm>
            <a:off x="3987325" y="2823673"/>
            <a:ext cx="1710935" cy="1815882"/>
          </a:xfrm>
          <a:prstGeom prst="rect">
            <a:avLst/>
          </a:prstGeom>
          <a:noFill/>
          <a:ln w="38100">
            <a:noFill/>
          </a:ln>
        </p:spPr>
        <p:txBody>
          <a:bodyPr wrap="square" rtlCol="0">
            <a:spAutoFit/>
          </a:bodyPr>
          <a:lstStyle/>
          <a:p>
            <a:pPr algn="ctr">
              <a:defRPr sz="1862" b="0" i="0" u="none" strike="noStrike" kern="1200" spc="0" baseline="0">
                <a:solidFill>
                  <a:srgbClr val="1C1C1C">
                    <a:lumMod val="65000"/>
                    <a:lumOff val="35000"/>
                  </a:srgbClr>
                </a:solidFill>
                <a:latin typeface="+mn-lt"/>
                <a:ea typeface="+mn-ea"/>
                <a:cs typeface="+mn-cs"/>
              </a:defRPr>
            </a:pPr>
            <a:r>
              <a:rPr lang="en-US" sz="1400" dirty="0">
                <a:solidFill>
                  <a:srgbClr val="000000"/>
                </a:solidFill>
                <a:latin typeface="+mn-lt"/>
              </a:rPr>
              <a:t>Approximately</a:t>
            </a:r>
            <a:br>
              <a:rPr lang="en-US" sz="1400" dirty="0">
                <a:solidFill>
                  <a:srgbClr val="000000"/>
                </a:solidFill>
                <a:latin typeface="+mj-lt"/>
              </a:rPr>
            </a:br>
            <a:r>
              <a:rPr lang="en-US" sz="1400" dirty="0">
                <a:solidFill>
                  <a:schemeClr val="accent5">
                    <a:lumMod val="50000"/>
                  </a:schemeClr>
                </a:solidFill>
                <a:latin typeface="+mj-lt"/>
              </a:rPr>
              <a:t>$10 billion,</a:t>
            </a:r>
            <a:br>
              <a:rPr lang="en-US" sz="1400" dirty="0">
                <a:solidFill>
                  <a:srgbClr val="000000"/>
                </a:solidFill>
                <a:latin typeface="+mj-lt"/>
              </a:rPr>
            </a:br>
            <a:r>
              <a:rPr lang="en-US" sz="1400" dirty="0">
                <a:solidFill>
                  <a:srgbClr val="000000"/>
                </a:solidFill>
                <a:latin typeface="+mn-lt"/>
              </a:rPr>
              <a:t>or </a:t>
            </a:r>
            <a:r>
              <a:rPr lang="en-US" sz="1400" dirty="0">
                <a:solidFill>
                  <a:schemeClr val="accent5">
                    <a:lumMod val="50000"/>
                  </a:schemeClr>
                </a:solidFill>
                <a:latin typeface="+mj-lt"/>
                <a:cs typeface="+mn-cs"/>
              </a:rPr>
              <a:t>85%</a:t>
            </a:r>
            <a:r>
              <a:rPr lang="en-US" sz="1400" dirty="0">
                <a:solidFill>
                  <a:srgbClr val="000000"/>
                </a:solidFill>
                <a:latin typeface="+mn-lt"/>
                <a:cs typeface="+mn-cs"/>
              </a:rPr>
              <a:t>,</a:t>
            </a:r>
            <a:r>
              <a:rPr lang="en-US" sz="1400" dirty="0">
                <a:solidFill>
                  <a:srgbClr val="000000"/>
                </a:solidFill>
                <a:latin typeface="+mj-lt"/>
                <a:cs typeface="+mn-cs"/>
              </a:rPr>
              <a:t> </a:t>
            </a:r>
            <a:r>
              <a:rPr lang="en-US" sz="1400" dirty="0">
                <a:solidFill>
                  <a:srgbClr val="000000"/>
                </a:solidFill>
                <a:latin typeface="+mn-lt"/>
              </a:rPr>
              <a:t>of all</a:t>
            </a:r>
            <a:br>
              <a:rPr lang="en-US" sz="1400" dirty="0">
                <a:solidFill>
                  <a:srgbClr val="000000"/>
                </a:solidFill>
                <a:latin typeface="+mn-lt"/>
              </a:rPr>
            </a:br>
            <a:r>
              <a:rPr lang="en-US" sz="1400" dirty="0">
                <a:solidFill>
                  <a:srgbClr val="000000"/>
                </a:solidFill>
                <a:latin typeface="+mn-lt"/>
              </a:rPr>
              <a:t>budgeted</a:t>
            </a:r>
            <a:br>
              <a:rPr lang="en-US" sz="1400" dirty="0">
                <a:solidFill>
                  <a:srgbClr val="000000"/>
                </a:solidFill>
                <a:latin typeface="+mn-lt"/>
              </a:rPr>
            </a:br>
            <a:r>
              <a:rPr lang="en-US" sz="1400" dirty="0">
                <a:solidFill>
                  <a:srgbClr val="000000"/>
                </a:solidFill>
                <a:latin typeface="+mn-lt"/>
              </a:rPr>
              <a:t>federal revenue,</a:t>
            </a:r>
            <a:br>
              <a:rPr lang="en-US" sz="1400" dirty="0">
                <a:solidFill>
                  <a:srgbClr val="000000"/>
                </a:solidFill>
                <a:latin typeface="+mn-lt"/>
              </a:rPr>
            </a:br>
            <a:r>
              <a:rPr lang="en-US" sz="1400" dirty="0">
                <a:solidFill>
                  <a:srgbClr val="000000"/>
                </a:solidFill>
                <a:latin typeface="+mn-lt"/>
              </a:rPr>
              <a:t>is generated by </a:t>
            </a:r>
            <a:br>
              <a:rPr lang="en-US" sz="1400" dirty="0">
                <a:solidFill>
                  <a:srgbClr val="000000"/>
                </a:solidFill>
                <a:latin typeface="+mj-lt"/>
              </a:rPr>
            </a:br>
            <a:r>
              <a:rPr lang="en-US" sz="1400" dirty="0">
                <a:solidFill>
                  <a:schemeClr val="accent5">
                    <a:lumMod val="50000"/>
                  </a:schemeClr>
                </a:solidFill>
                <a:latin typeface="+mj-lt"/>
                <a:cs typeface="+mn-cs"/>
              </a:rPr>
              <a:t>Medicaid/CHIP/</a:t>
            </a:r>
            <a:br>
              <a:rPr lang="en-US" sz="1400" dirty="0">
                <a:solidFill>
                  <a:schemeClr val="accent5">
                    <a:lumMod val="50000"/>
                  </a:schemeClr>
                </a:solidFill>
                <a:latin typeface="+mj-lt"/>
                <a:cs typeface="+mn-cs"/>
              </a:rPr>
            </a:br>
            <a:r>
              <a:rPr lang="en-US" sz="1400" dirty="0" err="1">
                <a:solidFill>
                  <a:schemeClr val="accent5">
                    <a:lumMod val="50000"/>
                  </a:schemeClr>
                </a:solidFill>
                <a:latin typeface="+mj-lt"/>
                <a:cs typeface="+mn-cs"/>
              </a:rPr>
              <a:t>ConnectorCare</a:t>
            </a:r>
            <a:endParaRPr lang="en-US" sz="1400" dirty="0">
              <a:solidFill>
                <a:schemeClr val="accent5">
                  <a:lumMod val="50000"/>
                </a:schemeClr>
              </a:solidFill>
              <a:latin typeface="+mj-lt"/>
              <a:cs typeface="+mn-cs"/>
            </a:endParaRPr>
          </a:p>
        </p:txBody>
      </p:sp>
      <p:sp>
        <p:nvSpPr>
          <p:cNvPr id="12" name="Text Box 11">
            <a:extLst>
              <a:ext uri="{FF2B5EF4-FFF2-40B4-BE49-F238E27FC236}">
                <a16:creationId xmlns:a16="http://schemas.microsoft.com/office/drawing/2014/main" id="{7C4F6C33-FC68-4254-8B36-01971D9BDB15}"/>
              </a:ext>
            </a:extLst>
          </p:cNvPr>
          <p:cNvSpPr txBox="1">
            <a:spLocks noChangeArrowheads="1"/>
          </p:cNvSpPr>
          <p:nvPr/>
        </p:nvSpPr>
        <p:spPr bwMode="auto">
          <a:xfrm>
            <a:off x="6409831" y="1463040"/>
            <a:ext cx="2258863" cy="4846320"/>
          </a:xfrm>
          <a:prstGeom prst="rect">
            <a:avLst/>
          </a:prstGeom>
          <a:noFill/>
          <a:ln w="3175">
            <a:solidFill>
              <a:schemeClr val="accent1">
                <a:lumMod val="60000"/>
                <a:lumOff val="40000"/>
              </a:schemeClr>
            </a:solidFill>
            <a:miter lim="800000"/>
            <a:headEnd/>
            <a:tailEnd/>
          </a:ln>
        </p:spPr>
        <p:txBody>
          <a:bodyPr tIns="91440"/>
          <a:lstStyle>
            <a:defPPr>
              <a:defRPr lang="en-US"/>
            </a:defPPr>
            <a:lvl1pPr>
              <a:lnSpc>
                <a:spcPct val="105000"/>
              </a:lnSpc>
              <a:spcBef>
                <a:spcPts val="600"/>
              </a:spcBef>
              <a:buClr>
                <a:schemeClr val="tx2"/>
              </a:buClr>
              <a:defRPr sz="1050"/>
            </a:lvl1pPr>
          </a:lstStyle>
          <a:p>
            <a:r>
              <a:rPr lang="en-US" sz="1100" dirty="0">
                <a:latin typeface="+mn-lt"/>
              </a:rPr>
              <a:t>Federal revenues supply about one-quarter of the funding for the state budget, and about 85% of that revenue is generated by Medicaid and CHIP expenditures. </a:t>
            </a:r>
          </a:p>
          <a:p>
            <a:r>
              <a:rPr lang="en-US" sz="1100" dirty="0">
                <a:latin typeface="+mn-lt"/>
              </a:rPr>
              <a:t>In </a:t>
            </a:r>
            <a:r>
              <a:rPr lang="en-US" sz="1100" dirty="0">
                <a:solidFill>
                  <a:schemeClr val="tx1">
                    <a:lumMod val="95000"/>
                    <a:lumOff val="5000"/>
                  </a:schemeClr>
                </a:solidFill>
                <a:latin typeface="+mn-lt"/>
              </a:rPr>
              <a:t>SF</a:t>
            </a:r>
            <a:r>
              <a:rPr lang="en-US" sz="1100" dirty="0">
                <a:latin typeface="+mn-lt"/>
              </a:rPr>
              <a:t>Y 2019, the federal government reimbursed the Commonwealth for 50% of most Medicaid expenditures and 88% of CHIP expenditures. Members made eligible under the ACA Medicaid expansion drew an even higher federal match; the federal government reimbursed the Commonwealth for 90% of Medicaid expenditures for this population in Calendar Year (CY) 2020.</a:t>
            </a:r>
          </a:p>
        </p:txBody>
      </p:sp>
      <p:sp>
        <p:nvSpPr>
          <p:cNvPr id="14" name="Rectangle 13">
            <a:extLst>
              <a:ext uri="{FF2B5EF4-FFF2-40B4-BE49-F238E27FC236}">
                <a16:creationId xmlns:a16="http://schemas.microsoft.com/office/drawing/2014/main" id="{5EFFFF5D-CA31-434F-9B15-5FD08D2F0EF1}"/>
              </a:ext>
            </a:extLst>
          </p:cNvPr>
          <p:cNvSpPr/>
          <p:nvPr/>
        </p:nvSpPr>
        <p:spPr>
          <a:xfrm>
            <a:off x="457200" y="5651211"/>
            <a:ext cx="5857683" cy="733534"/>
          </a:xfrm>
          <a:prstGeom prst="rect">
            <a:avLst/>
          </a:prstGeom>
        </p:spPr>
        <p:txBody>
          <a:bodyPr wrap="square" lIns="0" rIns="0" anchor="b" anchorCtr="0">
            <a:spAutoFit/>
          </a:bodyPr>
          <a:lstStyle/>
          <a:p>
            <a:pPr lvl="0">
              <a:spcBef>
                <a:spcPts val="200"/>
              </a:spcBef>
            </a:pPr>
            <a:r>
              <a:rPr lang="en-US" sz="800" cap="small" dirty="0">
                <a:solidFill>
                  <a:srgbClr val="1C1C1C"/>
                </a:solidFill>
                <a:latin typeface="+mn-lt"/>
              </a:rPr>
              <a:t>note</a:t>
            </a:r>
            <a:r>
              <a:rPr lang="en-US" sz="800" dirty="0">
                <a:solidFill>
                  <a:srgbClr val="1C1C1C"/>
                </a:solidFill>
                <a:latin typeface="+mn-lt"/>
              </a:rPr>
              <a:t>: Medicaid in this context includes MassHealth, Commonwealth Care (prior to 2014), and ConnectorCare premium and cost-sharing subsidies (post-2014); additional MassHealth 1115 waiver spending; and spending on some programs and facilities that serve people eligible for MassHealth and are administered by the Departments of Developmental Services, Mental Health, and Public Health, and the Massachusetts Rehabilitation Commission.</a:t>
            </a:r>
          </a:p>
          <a:p>
            <a:pPr lvl="0">
              <a:spcBef>
                <a:spcPts val="200"/>
              </a:spcBef>
            </a:pPr>
            <a:r>
              <a:rPr lang="en-US" sz="800" cap="small" dirty="0">
                <a:solidFill>
                  <a:srgbClr val="1C1C1C"/>
                </a:solidFill>
                <a:latin typeface="+mn-lt"/>
              </a:rPr>
              <a:t>source</a:t>
            </a:r>
            <a:r>
              <a:rPr lang="en-US" sz="800" dirty="0">
                <a:solidFill>
                  <a:srgbClr val="1C1C1C"/>
                </a:solidFill>
                <a:latin typeface="+mn-lt"/>
              </a:rPr>
              <a:t>: Massachusetts Budget and Policy Center.</a:t>
            </a:r>
          </a:p>
        </p:txBody>
      </p:sp>
      <p:sp>
        <p:nvSpPr>
          <p:cNvPr id="16" name="Rectangle 15">
            <a:extLst>
              <a:ext uri="{FF2B5EF4-FFF2-40B4-BE49-F238E27FC236}">
                <a16:creationId xmlns:a16="http://schemas.microsoft.com/office/drawing/2014/main" id="{B264E00B-AD1D-4F6B-BF4B-C07D3A933191}"/>
              </a:ext>
            </a:extLst>
          </p:cNvPr>
          <p:cNvSpPr/>
          <p:nvPr/>
        </p:nvSpPr>
        <p:spPr>
          <a:xfrm>
            <a:off x="455613" y="1463040"/>
            <a:ext cx="4572000" cy="246221"/>
          </a:xfrm>
          <a:prstGeom prst="rect">
            <a:avLst/>
          </a:prstGeom>
        </p:spPr>
        <p:txBody>
          <a:bodyPr lIns="0">
            <a:spAutoFit/>
          </a:bodyPr>
          <a:lstStyle/>
          <a:p>
            <a:r>
              <a:rPr lang="en-US" sz="1000" dirty="0">
                <a:solidFill>
                  <a:schemeClr val="tx1">
                    <a:lumMod val="95000"/>
                    <a:lumOff val="5000"/>
                  </a:schemeClr>
                </a:solidFill>
                <a:latin typeface="+mj-lt"/>
              </a:rPr>
              <a:t> SFY 2019 MASSACHUSETTS STATE BUDGET ($46.6 BILLION) </a:t>
            </a:r>
          </a:p>
        </p:txBody>
      </p:sp>
      <p:sp>
        <p:nvSpPr>
          <p:cNvPr id="20" name="Arc 19">
            <a:extLst>
              <a:ext uri="{FF2B5EF4-FFF2-40B4-BE49-F238E27FC236}">
                <a16:creationId xmlns:a16="http://schemas.microsoft.com/office/drawing/2014/main" id="{860A192D-3FDD-4873-AA48-E6EEC6A9C14C}"/>
              </a:ext>
            </a:extLst>
          </p:cNvPr>
          <p:cNvSpPr>
            <a:spLocks noChangeAspect="1"/>
          </p:cNvSpPr>
          <p:nvPr/>
        </p:nvSpPr>
        <p:spPr>
          <a:xfrm>
            <a:off x="1406009" y="2481498"/>
            <a:ext cx="1991170" cy="1852036"/>
          </a:xfrm>
          <a:prstGeom prst="arc">
            <a:avLst>
              <a:gd name="adj1" fmla="val 19503724"/>
              <a:gd name="adj2" fmla="val 25588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
            <a:extLst>
              <a:ext uri="{FF2B5EF4-FFF2-40B4-BE49-F238E27FC236}">
                <a16:creationId xmlns:a16="http://schemas.microsoft.com/office/drawing/2014/main" id="{7ABBBF2C-E459-4BB9-B1FD-A45C978754B7}"/>
              </a:ext>
            </a:extLst>
          </p:cNvPr>
          <p:cNvSpPr txBox="1"/>
          <p:nvPr/>
        </p:nvSpPr>
        <p:spPr>
          <a:xfrm>
            <a:off x="1005993" y="2918054"/>
            <a:ext cx="780983" cy="397032"/>
          </a:xfrm>
          <a:prstGeom prst="rect">
            <a:avLst/>
          </a:prstGeom>
        </p:spPr>
        <p:txBody>
          <a:bodyPr wrap="none" rtlCol="0" anchor="t">
            <a:spAutoFit/>
          </a:bodyPr>
          <a:lstStyle>
            <a:defPPr>
              <a:defRPr lang="en-US"/>
            </a:defPPr>
            <a:lvl1pPr marL="0" indent="0" algn="ctr">
              <a:lnSpc>
                <a:spcPct val="90000"/>
              </a:lnSpc>
              <a:defRPr sz="1100">
                <a:solidFill>
                  <a:schemeClr val="bg1"/>
                </a:solidFill>
                <a:latin typeface="+mj-lt"/>
                <a:cs typeface="+mn-cs"/>
              </a:defRPr>
            </a:lvl1pPr>
            <a:lvl2pPr indent="0">
              <a:defRPr sz="1100">
                <a:latin typeface="+mn-lt"/>
                <a:cs typeface="+mn-cs"/>
              </a:defRPr>
            </a:lvl2pPr>
            <a:lvl3pPr indent="0">
              <a:defRPr sz="1100">
                <a:latin typeface="+mn-lt"/>
                <a:cs typeface="+mn-cs"/>
              </a:defRPr>
            </a:lvl3pPr>
            <a:lvl4pPr indent="0">
              <a:defRPr sz="1100">
                <a:latin typeface="+mn-lt"/>
                <a:cs typeface="+mn-cs"/>
              </a:defRPr>
            </a:lvl4pPr>
            <a:lvl5pPr indent="0">
              <a:defRPr sz="1100">
                <a:latin typeface="+mn-lt"/>
                <a:cs typeface="+mn-cs"/>
              </a:defRPr>
            </a:lvl5pPr>
            <a:lvl6pPr indent="0">
              <a:defRPr sz="1100">
                <a:latin typeface="+mn-lt"/>
                <a:cs typeface="+mn-cs"/>
              </a:defRPr>
            </a:lvl6pPr>
            <a:lvl7pPr indent="0">
              <a:defRPr sz="1100">
                <a:latin typeface="+mn-lt"/>
                <a:cs typeface="+mn-cs"/>
              </a:defRPr>
            </a:lvl7pPr>
            <a:lvl8pPr indent="0">
              <a:defRPr sz="1100">
                <a:latin typeface="+mn-lt"/>
                <a:cs typeface="+mn-cs"/>
              </a:defRPr>
            </a:lvl8pPr>
            <a:lvl9pPr indent="0">
              <a:defRPr sz="1100">
                <a:latin typeface="+mn-lt"/>
                <a:cs typeface="+mn-cs"/>
              </a:defRPr>
            </a:lvl9pPr>
          </a:lstStyle>
          <a:p>
            <a:r>
              <a:rPr lang="en-US" dirty="0"/>
              <a:t>STATE</a:t>
            </a:r>
            <a:br>
              <a:rPr lang="en-US" dirty="0"/>
            </a:br>
            <a:r>
              <a:rPr lang="en-US" dirty="0"/>
              <a:t>PORTION </a:t>
            </a:r>
          </a:p>
        </p:txBody>
      </p:sp>
      <p:sp>
        <p:nvSpPr>
          <p:cNvPr id="13" name="TextBox 1">
            <a:extLst>
              <a:ext uri="{FF2B5EF4-FFF2-40B4-BE49-F238E27FC236}">
                <a16:creationId xmlns:a16="http://schemas.microsoft.com/office/drawing/2014/main" id="{466EB2D4-86DA-42A7-94B5-4821047B2743}"/>
              </a:ext>
            </a:extLst>
          </p:cNvPr>
          <p:cNvSpPr txBox="1"/>
          <p:nvPr/>
        </p:nvSpPr>
        <p:spPr>
          <a:xfrm>
            <a:off x="972517" y="3374000"/>
            <a:ext cx="785793" cy="512063"/>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85000"/>
              </a:lnSpc>
            </a:pPr>
            <a:r>
              <a:rPr lang="en-US" sz="1600" dirty="0">
                <a:solidFill>
                  <a:schemeClr val="bg1"/>
                </a:solidFill>
                <a:latin typeface="+mj-lt"/>
              </a:rPr>
              <a:t>$34.9B</a:t>
            </a:r>
          </a:p>
          <a:p>
            <a:pPr lvl="0" algn="ctr">
              <a:lnSpc>
                <a:spcPct val="85000"/>
              </a:lnSpc>
            </a:pPr>
            <a:r>
              <a:rPr lang="en-US" sz="1600" i="1" dirty="0">
                <a:solidFill>
                  <a:srgbClr val="FFFFFF"/>
                </a:solidFill>
                <a:latin typeface="Source Sans Pro Semibold"/>
                <a:cs typeface="Arial" charset="0"/>
              </a:rPr>
              <a:t>75%</a:t>
            </a:r>
          </a:p>
        </p:txBody>
      </p:sp>
      <p:sp>
        <p:nvSpPr>
          <p:cNvPr id="19" name="TextBox 1">
            <a:extLst>
              <a:ext uri="{FF2B5EF4-FFF2-40B4-BE49-F238E27FC236}">
                <a16:creationId xmlns:a16="http://schemas.microsoft.com/office/drawing/2014/main" id="{30FDC84C-EE37-4E95-8FB6-D070FE16FF66}"/>
              </a:ext>
            </a:extLst>
          </p:cNvPr>
          <p:cNvSpPr txBox="1"/>
          <p:nvPr/>
        </p:nvSpPr>
        <p:spPr>
          <a:xfrm>
            <a:off x="3275707" y="2765705"/>
            <a:ext cx="854721" cy="549381"/>
          </a:xfrm>
          <a:prstGeom prst="rect">
            <a:avLst/>
          </a:prstGeom>
        </p:spPr>
        <p:txBody>
          <a:bodyPr wrap="non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90000"/>
              </a:lnSpc>
            </a:pPr>
            <a:r>
              <a:rPr lang="en-US" dirty="0">
                <a:solidFill>
                  <a:schemeClr val="bg1"/>
                </a:solidFill>
                <a:latin typeface="+mj-lt"/>
              </a:rPr>
              <a:t>BUDGETED</a:t>
            </a:r>
            <a:br>
              <a:rPr lang="en-US" dirty="0">
                <a:solidFill>
                  <a:schemeClr val="bg1"/>
                </a:solidFill>
                <a:latin typeface="+mj-lt"/>
              </a:rPr>
            </a:br>
            <a:r>
              <a:rPr lang="en-US" dirty="0">
                <a:solidFill>
                  <a:schemeClr val="bg1"/>
                </a:solidFill>
                <a:latin typeface="+mj-lt"/>
              </a:rPr>
              <a:t>FEDERAL</a:t>
            </a:r>
          </a:p>
          <a:p>
            <a:pPr algn="ctr">
              <a:lnSpc>
                <a:spcPct val="90000"/>
              </a:lnSpc>
            </a:pPr>
            <a:r>
              <a:rPr lang="en-US" dirty="0">
                <a:solidFill>
                  <a:schemeClr val="bg1"/>
                </a:solidFill>
                <a:latin typeface="+mj-lt"/>
              </a:rPr>
              <a:t>REVENUE</a:t>
            </a:r>
          </a:p>
        </p:txBody>
      </p:sp>
      <p:sp>
        <p:nvSpPr>
          <p:cNvPr id="26" name="TextBox 1">
            <a:extLst>
              <a:ext uri="{FF2B5EF4-FFF2-40B4-BE49-F238E27FC236}">
                <a16:creationId xmlns:a16="http://schemas.microsoft.com/office/drawing/2014/main" id="{91FA077C-6065-43F3-B9E3-576AA43D7999}"/>
              </a:ext>
            </a:extLst>
          </p:cNvPr>
          <p:cNvSpPr txBox="1"/>
          <p:nvPr/>
        </p:nvSpPr>
        <p:spPr>
          <a:xfrm>
            <a:off x="3395218" y="3374000"/>
            <a:ext cx="785793" cy="512063"/>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85000"/>
              </a:lnSpc>
            </a:pPr>
            <a:r>
              <a:rPr lang="en-US" sz="1600" dirty="0">
                <a:solidFill>
                  <a:schemeClr val="bg1"/>
                </a:solidFill>
                <a:latin typeface="+mj-lt"/>
              </a:rPr>
              <a:t>$11.7B</a:t>
            </a:r>
          </a:p>
          <a:p>
            <a:pPr lvl="0" algn="ctr">
              <a:lnSpc>
                <a:spcPct val="85000"/>
              </a:lnSpc>
            </a:pPr>
            <a:r>
              <a:rPr lang="en-US" sz="1600" i="1" dirty="0">
                <a:solidFill>
                  <a:srgbClr val="FFFFFF"/>
                </a:solidFill>
                <a:latin typeface="Source Sans Pro Semibold"/>
                <a:cs typeface="Arial" charset="0"/>
              </a:rPr>
              <a:t> 25%</a:t>
            </a:r>
          </a:p>
        </p:txBody>
      </p:sp>
      <p:pic>
        <p:nvPicPr>
          <p:cNvPr id="33" name="Graphic 32" descr="Bank">
            <a:extLst>
              <a:ext uri="{FF2B5EF4-FFF2-40B4-BE49-F238E27FC236}">
                <a16:creationId xmlns:a16="http://schemas.microsoft.com/office/drawing/2014/main" id="{D44A0336-F406-41C2-8F46-3400D50D178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70042" y="3111901"/>
            <a:ext cx="573737" cy="573738"/>
          </a:xfrm>
          <a:prstGeom prst="rect">
            <a:avLst/>
          </a:prstGeom>
        </p:spPr>
      </p:pic>
      <p:sp>
        <p:nvSpPr>
          <p:cNvPr id="34" name="Freeform 5">
            <a:extLst>
              <a:ext uri="{FF2B5EF4-FFF2-40B4-BE49-F238E27FC236}">
                <a16:creationId xmlns:a16="http://schemas.microsoft.com/office/drawing/2014/main" id="{FC9FAFF2-BBB3-424A-A3FB-A11BE5F42C5D}"/>
              </a:ext>
            </a:extLst>
          </p:cNvPr>
          <p:cNvSpPr>
            <a:spLocks noChangeAspect="1"/>
          </p:cNvSpPr>
          <p:nvPr/>
        </p:nvSpPr>
        <p:spPr bwMode="auto">
          <a:xfrm>
            <a:off x="1846142" y="3248339"/>
            <a:ext cx="573737" cy="300862"/>
          </a:xfrm>
          <a:custGeom>
            <a:avLst/>
            <a:gdLst>
              <a:gd name="T0" fmla="*/ 423 w 656"/>
              <a:gd name="T1" fmla="*/ 0 h 344"/>
              <a:gd name="T2" fmla="*/ 456 w 656"/>
              <a:gd name="T3" fmla="*/ 128 h 344"/>
              <a:gd name="T4" fmla="*/ 550 w 656"/>
              <a:gd name="T5" fmla="*/ 237 h 344"/>
              <a:gd name="T6" fmla="*/ 626 w 656"/>
              <a:gd name="T7" fmla="*/ 221 h 344"/>
              <a:gd name="T8" fmla="*/ 580 w 656"/>
              <a:gd name="T9" fmla="*/ 139 h 344"/>
              <a:gd name="T10" fmla="*/ 650 w 656"/>
              <a:gd name="T11" fmla="*/ 177 h 344"/>
              <a:gd name="T12" fmla="*/ 656 w 656"/>
              <a:gd name="T13" fmla="*/ 248 h 344"/>
              <a:gd name="T14" fmla="*/ 548 w 656"/>
              <a:gd name="T15" fmla="*/ 322 h 344"/>
              <a:gd name="T16" fmla="*/ 461 w 656"/>
              <a:gd name="T17" fmla="*/ 344 h 344"/>
              <a:gd name="T18" fmla="*/ 445 w 656"/>
              <a:gd name="T19" fmla="*/ 308 h 344"/>
              <a:gd name="T20" fmla="*/ 410 w 656"/>
              <a:gd name="T21" fmla="*/ 289 h 344"/>
              <a:gd name="T22" fmla="*/ 380 w 656"/>
              <a:gd name="T23" fmla="*/ 229 h 344"/>
              <a:gd name="T24" fmla="*/ 305 w 656"/>
              <a:gd name="T25" fmla="*/ 254 h 344"/>
              <a:gd name="T26" fmla="*/ 140 w 656"/>
              <a:gd name="T27" fmla="*/ 292 h 344"/>
              <a:gd name="T28" fmla="*/ 2 w 656"/>
              <a:gd name="T29" fmla="*/ 322 h 344"/>
              <a:gd name="T30" fmla="*/ 0 w 656"/>
              <a:gd name="T31" fmla="*/ 147 h 344"/>
              <a:gd name="T32" fmla="*/ 146 w 656"/>
              <a:gd name="T33" fmla="*/ 112 h 344"/>
              <a:gd name="T34" fmla="*/ 356 w 656"/>
              <a:gd name="T35" fmla="*/ 57 h 344"/>
              <a:gd name="T36" fmla="*/ 367 w 656"/>
              <a:gd name="T37" fmla="*/ 27 h 344"/>
              <a:gd name="T38" fmla="*/ 399 w 656"/>
              <a:gd name="T39" fmla="*/ 3 h 344"/>
              <a:gd name="T40" fmla="*/ 423 w 656"/>
              <a:gd name="T41" fmla="*/ 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6" h="344">
                <a:moveTo>
                  <a:pt x="423" y="0"/>
                </a:moveTo>
                <a:lnTo>
                  <a:pt x="456" y="128"/>
                </a:lnTo>
                <a:lnTo>
                  <a:pt x="550" y="237"/>
                </a:lnTo>
                <a:lnTo>
                  <a:pt x="626" y="221"/>
                </a:lnTo>
                <a:lnTo>
                  <a:pt x="580" y="139"/>
                </a:lnTo>
                <a:lnTo>
                  <a:pt x="650" y="177"/>
                </a:lnTo>
                <a:lnTo>
                  <a:pt x="656" y="248"/>
                </a:lnTo>
                <a:lnTo>
                  <a:pt x="548" y="322"/>
                </a:lnTo>
                <a:lnTo>
                  <a:pt x="461" y="344"/>
                </a:lnTo>
                <a:lnTo>
                  <a:pt x="445" y="308"/>
                </a:lnTo>
                <a:lnTo>
                  <a:pt x="410" y="289"/>
                </a:lnTo>
                <a:lnTo>
                  <a:pt x="380" y="229"/>
                </a:lnTo>
                <a:lnTo>
                  <a:pt x="305" y="254"/>
                </a:lnTo>
                <a:lnTo>
                  <a:pt x="140" y="292"/>
                </a:lnTo>
                <a:lnTo>
                  <a:pt x="2" y="322"/>
                </a:lnTo>
                <a:lnTo>
                  <a:pt x="0" y="147"/>
                </a:lnTo>
                <a:lnTo>
                  <a:pt x="146" y="112"/>
                </a:lnTo>
                <a:lnTo>
                  <a:pt x="356" y="57"/>
                </a:lnTo>
                <a:lnTo>
                  <a:pt x="367" y="27"/>
                </a:lnTo>
                <a:lnTo>
                  <a:pt x="399" y="3"/>
                </a:lnTo>
                <a:lnTo>
                  <a:pt x="423" y="0"/>
                </a:lnTo>
                <a:close/>
              </a:path>
            </a:pathLst>
          </a:custGeom>
          <a:solidFill>
            <a:schemeClr val="accent6"/>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Tree>
    <p:extLst>
      <p:ext uri="{BB962C8B-B14F-4D97-AF65-F5344CB8AC3E}">
        <p14:creationId xmlns:p14="http://schemas.microsoft.com/office/powerpoint/2010/main" val="3130229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457200" y="523875"/>
            <a:ext cx="8229600" cy="847725"/>
          </a:xfrm>
        </p:spPr>
        <p:txBody>
          <a:bodyPr/>
          <a:lstStyle/>
          <a:p>
            <a:r>
              <a:rPr lang="en-US" dirty="0"/>
              <a:t>EVERY DOLLAR IN MASSHEALTH SPENDING IS </a:t>
            </a:r>
            <a:r>
              <a:rPr lang="en-US" b="1" dirty="0"/>
              <a:t>Reimbursed by at least</a:t>
            </a:r>
            <a:br>
              <a:rPr lang="en-US" b="1" dirty="0"/>
            </a:br>
            <a:r>
              <a:rPr lang="en-US" b="1" dirty="0"/>
              <a:t>50 cents </a:t>
            </a:r>
            <a:r>
              <a:rPr lang="en-US" dirty="0"/>
              <a:t>IN FEDERAL REVENUE TO THE STATE</a:t>
            </a:r>
          </a:p>
        </p:txBody>
      </p:sp>
      <p:sp>
        <p:nvSpPr>
          <p:cNvPr id="3" name="Slide Number Placeholder 2"/>
          <p:cNvSpPr>
            <a:spLocks noGrp="1"/>
          </p:cNvSpPr>
          <p:nvPr>
            <p:ph type="sldNum" sz="quarter" idx="10"/>
          </p:nvPr>
        </p:nvSpPr>
        <p:spPr/>
        <p:txBody>
          <a:bodyPr/>
          <a:lstStyle/>
          <a:p>
            <a:fld id="{5DCEACFD-D5E8-4814-B0F8-EF4EA1641FDE}" type="slidenum">
              <a:rPr lang="en-US" smtClean="0">
                <a:solidFill>
                  <a:srgbClr val="969696">
                    <a:lumMod val="50000"/>
                  </a:srgbClr>
                </a:solidFill>
              </a:rPr>
              <a:pPr/>
              <a:t>18</a:t>
            </a:fld>
            <a:endParaRPr lang="en-US" dirty="0">
              <a:solidFill>
                <a:srgbClr val="969696">
                  <a:lumMod val="50000"/>
                </a:srgbClr>
              </a:solidFill>
            </a:endParaRPr>
          </a:p>
        </p:txBody>
      </p:sp>
      <p:sp>
        <p:nvSpPr>
          <p:cNvPr id="14" name="Rectangle 13">
            <a:extLst>
              <a:ext uri="{FF2B5EF4-FFF2-40B4-BE49-F238E27FC236}">
                <a16:creationId xmlns:a16="http://schemas.microsoft.com/office/drawing/2014/main" id="{5EFFFF5D-CA31-434F-9B15-5FD08D2F0EF1}"/>
              </a:ext>
            </a:extLst>
          </p:cNvPr>
          <p:cNvSpPr/>
          <p:nvPr/>
        </p:nvSpPr>
        <p:spPr>
          <a:xfrm>
            <a:off x="457200" y="5256231"/>
            <a:ext cx="8229600" cy="1128514"/>
          </a:xfrm>
          <a:prstGeom prst="rect">
            <a:avLst/>
          </a:prstGeom>
        </p:spPr>
        <p:txBody>
          <a:bodyPr wrap="square" lIns="0" rIns="0" anchor="b" anchorCtr="0">
            <a:spAutoFit/>
          </a:bodyPr>
          <a:lstStyle/>
          <a:p>
            <a:pPr marL="60325" indent="-57150" fontAlgn="auto">
              <a:spcBef>
                <a:spcPts val="200"/>
              </a:spcBef>
              <a:spcAft>
                <a:spcPts val="0"/>
              </a:spcAft>
            </a:pPr>
            <a:r>
              <a:rPr lang="en-US" sz="800" baseline="30000" dirty="0">
                <a:solidFill>
                  <a:srgbClr val="1C1C1C"/>
                </a:solidFill>
                <a:latin typeface="Source Sans Pro Light"/>
              </a:rPr>
              <a:t>1</a:t>
            </a:r>
            <a:r>
              <a:rPr lang="en-US" sz="800" dirty="0">
                <a:solidFill>
                  <a:srgbClr val="1C1C1C"/>
                </a:solidFill>
                <a:latin typeface="Source Sans Pro Light"/>
              </a:rPr>
              <a:t>	</a:t>
            </a:r>
            <a:r>
              <a:rPr lang="en-US" sz="800" kern="0" dirty="0">
                <a:solidFill>
                  <a:schemeClr val="tx1">
                    <a:lumMod val="95000"/>
                    <a:lumOff val="5000"/>
                  </a:schemeClr>
                </a:solidFill>
                <a:latin typeface="Source Sans Pro Light"/>
                <a:cs typeface="Arial"/>
              </a:rPr>
              <a:t>The CHIP federal matching assistance percentage is currently 69.34%. When the federally-declared public health emergency ends, the matching assistance will decrease.</a:t>
            </a:r>
            <a:r>
              <a:rPr lang="en-US" sz="800" strike="sngStrike" kern="0" dirty="0">
                <a:solidFill>
                  <a:schemeClr val="tx1">
                    <a:lumMod val="95000"/>
                    <a:lumOff val="5000"/>
                  </a:schemeClr>
                </a:solidFill>
                <a:latin typeface="Source Sans Pro Light"/>
                <a:cs typeface="Arial"/>
              </a:rPr>
              <a:t> </a:t>
            </a:r>
          </a:p>
          <a:p>
            <a:pPr marL="60325" lvl="0" indent="-60325" fontAlgn="auto">
              <a:spcBef>
                <a:spcPts val="200"/>
              </a:spcBef>
              <a:spcAft>
                <a:spcPts val="0"/>
              </a:spcAft>
            </a:pPr>
            <a:r>
              <a:rPr lang="en-US" sz="800" baseline="30000" dirty="0">
                <a:solidFill>
                  <a:srgbClr val="1C1C1C"/>
                </a:solidFill>
                <a:latin typeface="Source Sans Pro Light"/>
              </a:rPr>
              <a:t>2</a:t>
            </a:r>
            <a:r>
              <a:rPr lang="en-US" sz="800" dirty="0">
                <a:solidFill>
                  <a:srgbClr val="1C1C1C"/>
                </a:solidFill>
                <a:latin typeface="Source Sans Pro Light"/>
              </a:rPr>
              <a:t>	</a:t>
            </a:r>
            <a:r>
              <a:rPr lang="en-US" sz="800" kern="0" dirty="0">
                <a:solidFill>
                  <a:srgbClr val="1C1C1C"/>
                </a:solidFill>
                <a:latin typeface="Source Sans Pro Light"/>
                <a:cs typeface="Arial"/>
              </a:rPr>
              <a:t>Federal Medical Assistance Percentages (FMAP) for the ACA expansion population decreased from 93% to 90% in CY 2020. </a:t>
            </a:r>
            <a:r>
              <a:rPr lang="en-US" sz="800" kern="0" dirty="0">
                <a:latin typeface="Source Sans Pro Light"/>
                <a:cs typeface="Arial"/>
              </a:rPr>
              <a:t>FMAP for the ACA expansion population is not affected by the temporary FMAP bump in the Families First Coronavirus Response Act. </a:t>
            </a:r>
            <a:endParaRPr lang="en-US" sz="800" kern="0" dirty="0">
              <a:latin typeface="Source Sans Pro Light"/>
              <a:ea typeface="Source Sans Pro Light"/>
              <a:cs typeface="Arial"/>
            </a:endParaRPr>
          </a:p>
          <a:p>
            <a:pPr>
              <a:spcBef>
                <a:spcPts val="200"/>
              </a:spcBef>
            </a:pPr>
            <a:r>
              <a:rPr lang="en-US" sz="800" cap="small" dirty="0">
                <a:solidFill>
                  <a:srgbClr val="1C1C1C"/>
                </a:solidFill>
                <a:latin typeface="+mn-lt"/>
                <a:cs typeface="Arial"/>
              </a:rPr>
              <a:t>sources</a:t>
            </a:r>
            <a:r>
              <a:rPr lang="en-US" sz="800" dirty="0">
                <a:solidFill>
                  <a:srgbClr val="1C1C1C"/>
                </a:solidFill>
                <a:latin typeface="+mn-lt"/>
                <a:cs typeface="Arial"/>
              </a:rPr>
              <a:t>: U.S. Department of Health and Human Services. Federal Financial Participation in State Assistance Expenditures; Federal Matching Shares for Medicaid, the Children’s Health Insurance Program, and Aid to Needy Aged, Blind, or Disabled Persons for October 1, 2020 Through September 30, 2021 (Notice). 84 Fed. Reg. 66204 (December 3, 2019). Kaiser Family Foundation. State Health Facts, Enhanced Federal Medical Assistance Percentage (FMAP) for CHIP. Kaiser Family Foundation. State </a:t>
            </a:r>
            <a:r>
              <a:rPr lang="en-US" sz="800" dirty="0">
                <a:latin typeface="+mn-lt"/>
                <a:cs typeface="Arial"/>
              </a:rPr>
              <a:t>Health Facts, Federal Medical Assistance Percentage (FMAP) for Medicaid and Multiplier. Mitchell, A., Congressional Research Service (2018). Medicaid’s Federal Medical Assistance Percentage (FMAP).  CMS. </a:t>
            </a:r>
            <a:r>
              <a:rPr lang="en-US" sz="800" dirty="0">
                <a:latin typeface="+mn-lt"/>
                <a:cs typeface="Calibri"/>
              </a:rPr>
              <a:t>Families First Coronavirus Response Act — Increased FMAP FAQs </a:t>
            </a:r>
            <a:r>
              <a:rPr lang="en-US" sz="800" dirty="0">
                <a:solidFill>
                  <a:srgbClr val="3333CC"/>
                </a:solidFill>
                <a:latin typeface="+mn-lt"/>
                <a:cs typeface="Calibri"/>
                <a:hlinkClick r:id="rId3">
                  <a:extLst>
                    <a:ext uri="{A12FA001-AC4F-418D-AE19-62706E023703}">
                      <ahyp:hlinkClr xmlns:ahyp="http://schemas.microsoft.com/office/drawing/2018/hyperlinkcolor" val="tx"/>
                    </a:ext>
                  </a:extLst>
                </a:hlinkClick>
              </a:rPr>
              <a:t>https://www.medicaid.gov/state-resource-center/downloads/covid-19-section-6008-faqs.pdf</a:t>
            </a:r>
            <a:r>
              <a:rPr lang="en-US" sz="800" dirty="0">
                <a:latin typeface="+mn-lt"/>
                <a:cs typeface="Calibri"/>
              </a:rPr>
              <a:t>.</a:t>
            </a:r>
            <a:endParaRPr lang="en-US" sz="800" dirty="0">
              <a:latin typeface="+mn-lt"/>
              <a:ea typeface="Source Sans Pro Light"/>
            </a:endParaRPr>
          </a:p>
        </p:txBody>
      </p:sp>
      <p:sp>
        <p:nvSpPr>
          <p:cNvPr id="16" name="Rectangle 15">
            <a:extLst>
              <a:ext uri="{FF2B5EF4-FFF2-40B4-BE49-F238E27FC236}">
                <a16:creationId xmlns:a16="http://schemas.microsoft.com/office/drawing/2014/main" id="{B264E00B-AD1D-4F6B-BF4B-C07D3A933191}"/>
              </a:ext>
            </a:extLst>
          </p:cNvPr>
          <p:cNvSpPr/>
          <p:nvPr/>
        </p:nvSpPr>
        <p:spPr>
          <a:xfrm>
            <a:off x="455613" y="1463040"/>
            <a:ext cx="4572000" cy="246221"/>
          </a:xfrm>
          <a:prstGeom prst="rect">
            <a:avLst/>
          </a:prstGeom>
        </p:spPr>
        <p:txBody>
          <a:bodyPr lIns="0" anchor="t">
            <a:spAutoFit/>
          </a:bodyPr>
          <a:lstStyle/>
          <a:p>
            <a:r>
              <a:rPr lang="en-US" sz="1000" dirty="0">
                <a:solidFill>
                  <a:schemeClr val="tx1">
                    <a:lumMod val="95000"/>
                    <a:lumOff val="5000"/>
                  </a:schemeClr>
                </a:solidFill>
                <a:latin typeface="+mj-lt"/>
                <a:cs typeface="Arial"/>
              </a:rPr>
              <a:t>FEDERAL AND STATE SHARES OF MASSHEALTH EXPENDITURES, OCTOBER 2020</a:t>
            </a:r>
          </a:p>
        </p:txBody>
      </p:sp>
      <p:cxnSp>
        <p:nvCxnSpPr>
          <p:cNvPr id="35" name="Straight Connector 34">
            <a:extLst>
              <a:ext uri="{FF2B5EF4-FFF2-40B4-BE49-F238E27FC236}">
                <a16:creationId xmlns:a16="http://schemas.microsoft.com/office/drawing/2014/main" id="{206367BE-D21A-4565-ABBC-B313E9FE295B}"/>
              </a:ext>
            </a:extLst>
          </p:cNvPr>
          <p:cNvCxnSpPr>
            <a:cxnSpLocks/>
          </p:cNvCxnSpPr>
          <p:nvPr/>
        </p:nvCxnSpPr>
        <p:spPr>
          <a:xfrm>
            <a:off x="3820905" y="1920580"/>
            <a:ext cx="0" cy="2594620"/>
          </a:xfrm>
          <a:prstGeom prst="line">
            <a:avLst/>
          </a:prstGeom>
          <a:ln w="15875" cap="rnd">
            <a:solidFill>
              <a:srgbClr val="7F7F7F"/>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6528152-35CE-453C-AA2E-6F5EABE2B651}"/>
              </a:ext>
            </a:extLst>
          </p:cNvPr>
          <p:cNvCxnSpPr>
            <a:cxnSpLocks/>
          </p:cNvCxnSpPr>
          <p:nvPr/>
        </p:nvCxnSpPr>
        <p:spPr>
          <a:xfrm>
            <a:off x="1997755" y="1920580"/>
            <a:ext cx="0" cy="2594620"/>
          </a:xfrm>
          <a:prstGeom prst="line">
            <a:avLst/>
          </a:prstGeom>
          <a:ln w="15875" cap="rnd">
            <a:solidFill>
              <a:srgbClr val="7F7F7F"/>
            </a:solidFill>
            <a:prstDash val="sysDot"/>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04B0B5-0FA3-4843-B50E-4C1F14E36AD3}"/>
              </a:ext>
            </a:extLst>
          </p:cNvPr>
          <p:cNvGrpSpPr/>
          <p:nvPr/>
        </p:nvGrpSpPr>
        <p:grpSpPr>
          <a:xfrm>
            <a:off x="2086370" y="1861834"/>
            <a:ext cx="1645920" cy="2675372"/>
            <a:chOff x="2083693" y="1811314"/>
            <a:chExt cx="1645920" cy="2675372"/>
          </a:xfrm>
        </p:grpSpPr>
        <p:sp>
          <p:nvSpPr>
            <p:cNvPr id="22" name="TextBox 1">
              <a:extLst>
                <a:ext uri="{FF2B5EF4-FFF2-40B4-BE49-F238E27FC236}">
                  <a16:creationId xmlns:a16="http://schemas.microsoft.com/office/drawing/2014/main" id="{85B488DE-7FEC-4C10-B89E-C2539CD39DA2}"/>
                </a:ext>
              </a:extLst>
            </p:cNvPr>
            <p:cNvSpPr txBox="1"/>
            <p:nvPr/>
          </p:nvSpPr>
          <p:spPr>
            <a:xfrm>
              <a:off x="2083693" y="1811314"/>
              <a:ext cx="1645920" cy="367184"/>
            </a:xfrm>
            <a:prstGeom prst="rect">
              <a:avLst/>
            </a:prstGeom>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dirty="0">
                  <a:latin typeface="+mj-lt"/>
                  <a:cs typeface="Arial" charset="0"/>
                </a:rPr>
                <a:t>ACA EXPANSION POPULATION</a:t>
              </a:r>
              <a:endParaRPr lang="en-US" sz="900" dirty="0">
                <a:latin typeface="Source Sans Pro Semibold"/>
                <a:cs typeface="Arial" charset="0"/>
              </a:endParaRPr>
            </a:p>
          </p:txBody>
        </p:sp>
        <p:sp>
          <p:nvSpPr>
            <p:cNvPr id="25" name="TextBox 1">
              <a:extLst>
                <a:ext uri="{FF2B5EF4-FFF2-40B4-BE49-F238E27FC236}">
                  <a16:creationId xmlns:a16="http://schemas.microsoft.com/office/drawing/2014/main" id="{B548DFC1-DCB8-4B3F-9C0F-EAD81158E97B}"/>
                </a:ext>
              </a:extLst>
            </p:cNvPr>
            <p:cNvSpPr txBox="1"/>
            <p:nvPr/>
          </p:nvSpPr>
          <p:spPr>
            <a:xfrm>
              <a:off x="2083693" y="3594952"/>
              <a:ext cx="1645920" cy="891734"/>
            </a:xfrm>
            <a:prstGeom prst="rect">
              <a:avLst/>
            </a:prstGeom>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a:r>
                <a:rPr lang="en-US" sz="1050" dirty="0">
                  <a:solidFill>
                    <a:srgbClr val="000000"/>
                  </a:solidFill>
                  <a:cs typeface="Arial" charset="0"/>
                </a:rPr>
                <a:t>Federal funds pay</a:t>
              </a:r>
              <a:br>
                <a:rPr lang="en-US" sz="1050" dirty="0">
                  <a:solidFill>
                    <a:srgbClr val="000000"/>
                  </a:solidFill>
                  <a:cs typeface="Arial" charset="0"/>
                </a:rPr>
              </a:br>
              <a:r>
                <a:rPr lang="en-US" sz="1400" dirty="0">
                  <a:solidFill>
                    <a:schemeClr val="accent5"/>
                  </a:solidFill>
                  <a:latin typeface="Source Sans Pro Semibold"/>
                  <a:cs typeface="Arial" charset="0"/>
                </a:rPr>
                <a:t>90%</a:t>
              </a:r>
              <a:br>
                <a:rPr lang="en-US" sz="1400" dirty="0">
                  <a:solidFill>
                    <a:srgbClr val="000000"/>
                  </a:solidFill>
                  <a:latin typeface="Source Sans Pro Semibold"/>
                  <a:cs typeface="Arial" charset="0"/>
                </a:rPr>
              </a:br>
              <a:r>
                <a:rPr lang="en-US" sz="1050" dirty="0">
                  <a:solidFill>
                    <a:srgbClr val="000000"/>
                  </a:solidFill>
                  <a:cs typeface="Arial" charset="0"/>
                </a:rPr>
                <a:t>of Medicaid expansion</a:t>
              </a:r>
              <a:br>
                <a:rPr lang="en-US" sz="1050" dirty="0">
                  <a:solidFill>
                    <a:srgbClr val="000000"/>
                  </a:solidFill>
                  <a:cs typeface="Arial" charset="0"/>
                </a:rPr>
              </a:br>
              <a:r>
                <a:rPr lang="en-US" sz="1050" dirty="0">
                  <a:solidFill>
                    <a:srgbClr val="000000"/>
                  </a:solidFill>
                  <a:cs typeface="Arial" charset="0"/>
                </a:rPr>
                <a:t>expenditures.</a:t>
              </a:r>
            </a:p>
          </p:txBody>
        </p:sp>
        <p:grpSp>
          <p:nvGrpSpPr>
            <p:cNvPr id="91" name="GROUP2">
              <a:extLst>
                <a:ext uri="{FF2B5EF4-FFF2-40B4-BE49-F238E27FC236}">
                  <a16:creationId xmlns:a16="http://schemas.microsoft.com/office/drawing/2014/main" id="{A2C19602-211B-44BC-B7EA-2E63A71C4EF7}"/>
                </a:ext>
              </a:extLst>
            </p:cNvPr>
            <p:cNvGrpSpPr/>
            <p:nvPr/>
          </p:nvGrpSpPr>
          <p:grpSpPr>
            <a:xfrm>
              <a:off x="2345619" y="2199317"/>
              <a:ext cx="1122069" cy="1324665"/>
              <a:chOff x="746934" y="2291207"/>
              <a:chExt cx="1316736" cy="1554480"/>
            </a:xfrm>
          </p:grpSpPr>
          <p:sp>
            <p:nvSpPr>
              <p:cNvPr id="92" name="FEDERAL BG2">
                <a:extLst>
                  <a:ext uri="{FF2B5EF4-FFF2-40B4-BE49-F238E27FC236}">
                    <a16:creationId xmlns:a16="http://schemas.microsoft.com/office/drawing/2014/main" id="{D684C459-AE18-45A6-B131-04DBD6C1F695}"/>
                  </a:ext>
                </a:extLst>
              </p:cNvPr>
              <p:cNvSpPr/>
              <p:nvPr/>
            </p:nvSpPr>
            <p:spPr>
              <a:xfrm>
                <a:off x="746934" y="2291207"/>
                <a:ext cx="1316736" cy="15544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93" name="STATE BG1">
                <a:extLst>
                  <a:ext uri="{FF2B5EF4-FFF2-40B4-BE49-F238E27FC236}">
                    <a16:creationId xmlns:a16="http://schemas.microsoft.com/office/drawing/2014/main" id="{A08BAF33-C54E-4356-BDF2-B9C9A4D2160D}"/>
                  </a:ext>
                </a:extLst>
              </p:cNvPr>
              <p:cNvSpPr/>
              <p:nvPr/>
            </p:nvSpPr>
            <p:spPr>
              <a:xfrm>
                <a:off x="1407470" y="3534791"/>
                <a:ext cx="656199" cy="310896"/>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nvGrpSpPr>
              <p:cNvPr id="94" name="MONEY1">
                <a:extLst>
                  <a:ext uri="{FF2B5EF4-FFF2-40B4-BE49-F238E27FC236}">
                    <a16:creationId xmlns:a16="http://schemas.microsoft.com/office/drawing/2014/main" id="{731DE8F0-6EF0-421F-BC86-8B697CBAF6DB}"/>
                  </a:ext>
                </a:extLst>
              </p:cNvPr>
              <p:cNvGrpSpPr/>
              <p:nvPr/>
            </p:nvGrpSpPr>
            <p:grpSpPr>
              <a:xfrm>
                <a:off x="758879" y="2308685"/>
                <a:ext cx="1292847" cy="1519525"/>
                <a:chOff x="763159" y="2308685"/>
                <a:chExt cx="1292847" cy="1519525"/>
              </a:xfrm>
            </p:grpSpPr>
            <p:grpSp>
              <p:nvGrpSpPr>
                <p:cNvPr id="95" name="Graphic 11" descr="Money">
                  <a:extLst>
                    <a:ext uri="{FF2B5EF4-FFF2-40B4-BE49-F238E27FC236}">
                      <a16:creationId xmlns:a16="http://schemas.microsoft.com/office/drawing/2014/main" id="{A8CB2E05-6816-4682-8AAD-0C96DD2B3971}"/>
                    </a:ext>
                  </a:extLst>
                </p:cNvPr>
                <p:cNvGrpSpPr>
                  <a:grpSpLocks noChangeAspect="1"/>
                </p:cNvGrpSpPr>
                <p:nvPr/>
              </p:nvGrpSpPr>
              <p:grpSpPr>
                <a:xfrm>
                  <a:off x="763159" y="2308685"/>
                  <a:ext cx="640080" cy="290945"/>
                  <a:chOff x="4004844" y="3277896"/>
                  <a:chExt cx="838200" cy="381000"/>
                </a:xfrm>
                <a:solidFill>
                  <a:srgbClr val="FFFFFF">
                    <a:alpha val="50196"/>
                  </a:srgbClr>
                </a:solidFill>
              </p:grpSpPr>
              <p:sp>
                <p:nvSpPr>
                  <p:cNvPr id="141" name="Freeform: Shape 140">
                    <a:extLst>
                      <a:ext uri="{FF2B5EF4-FFF2-40B4-BE49-F238E27FC236}">
                        <a16:creationId xmlns:a16="http://schemas.microsoft.com/office/drawing/2014/main" id="{78FD1E2E-1CF0-4A3A-AF34-D06D38AADE5E}"/>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sp>
                <p:nvSpPr>
                  <p:cNvPr id="142" name="Freeform: Shape 141">
                    <a:extLst>
                      <a:ext uri="{FF2B5EF4-FFF2-40B4-BE49-F238E27FC236}">
                        <a16:creationId xmlns:a16="http://schemas.microsoft.com/office/drawing/2014/main" id="{D095734A-2FC2-4039-AAC9-A3A15789A903}"/>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sp>
                <p:nvSpPr>
                  <p:cNvPr id="143" name="Freeform: Shape 142">
                    <a:extLst>
                      <a:ext uri="{FF2B5EF4-FFF2-40B4-BE49-F238E27FC236}">
                        <a16:creationId xmlns:a16="http://schemas.microsoft.com/office/drawing/2014/main" id="{EEC578B5-D906-40BC-A3FF-179130121F54}"/>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sp>
                <p:nvSpPr>
                  <p:cNvPr id="144" name="Freeform: Shape 143">
                    <a:extLst>
                      <a:ext uri="{FF2B5EF4-FFF2-40B4-BE49-F238E27FC236}">
                        <a16:creationId xmlns:a16="http://schemas.microsoft.com/office/drawing/2014/main" id="{BB995AAA-2540-4529-ABC6-B019854A7443}"/>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grpSp>
            <p:grpSp>
              <p:nvGrpSpPr>
                <p:cNvPr id="96" name="Graphic 11" descr="Money">
                  <a:extLst>
                    <a:ext uri="{FF2B5EF4-FFF2-40B4-BE49-F238E27FC236}">
                      <a16:creationId xmlns:a16="http://schemas.microsoft.com/office/drawing/2014/main" id="{4F30B549-E71D-41B5-AA09-B692A5BF6705}"/>
                    </a:ext>
                  </a:extLst>
                </p:cNvPr>
                <p:cNvGrpSpPr>
                  <a:grpSpLocks noChangeAspect="1"/>
                </p:cNvGrpSpPr>
                <p:nvPr/>
              </p:nvGrpSpPr>
              <p:grpSpPr>
                <a:xfrm>
                  <a:off x="763159" y="2615830"/>
                  <a:ext cx="640080" cy="290945"/>
                  <a:chOff x="4004844" y="3277896"/>
                  <a:chExt cx="838200" cy="381000"/>
                </a:xfrm>
                <a:solidFill>
                  <a:srgbClr val="FFFFFF">
                    <a:alpha val="50196"/>
                  </a:srgbClr>
                </a:solidFill>
              </p:grpSpPr>
              <p:sp>
                <p:nvSpPr>
                  <p:cNvPr id="137" name="Freeform: Shape 136">
                    <a:extLst>
                      <a:ext uri="{FF2B5EF4-FFF2-40B4-BE49-F238E27FC236}">
                        <a16:creationId xmlns:a16="http://schemas.microsoft.com/office/drawing/2014/main" id="{77FABCC6-1034-4390-9F74-81EA924A621B}"/>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sp>
                <p:nvSpPr>
                  <p:cNvPr id="138" name="Freeform: Shape 137">
                    <a:extLst>
                      <a:ext uri="{FF2B5EF4-FFF2-40B4-BE49-F238E27FC236}">
                        <a16:creationId xmlns:a16="http://schemas.microsoft.com/office/drawing/2014/main" id="{775A65E8-A163-4D66-9118-5C583B0E0EB7}"/>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sp>
                <p:nvSpPr>
                  <p:cNvPr id="139" name="Freeform: Shape 138">
                    <a:extLst>
                      <a:ext uri="{FF2B5EF4-FFF2-40B4-BE49-F238E27FC236}">
                        <a16:creationId xmlns:a16="http://schemas.microsoft.com/office/drawing/2014/main" id="{03D863C6-1863-4180-ACE0-E2D018411795}"/>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sp>
                <p:nvSpPr>
                  <p:cNvPr id="140" name="Freeform: Shape 139">
                    <a:extLst>
                      <a:ext uri="{FF2B5EF4-FFF2-40B4-BE49-F238E27FC236}">
                        <a16:creationId xmlns:a16="http://schemas.microsoft.com/office/drawing/2014/main" id="{6668E963-5F0D-433B-840D-7FDF74D7669D}"/>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grpSp>
            <p:grpSp>
              <p:nvGrpSpPr>
                <p:cNvPr id="97" name="Graphic 11" descr="Money">
                  <a:extLst>
                    <a:ext uri="{FF2B5EF4-FFF2-40B4-BE49-F238E27FC236}">
                      <a16:creationId xmlns:a16="http://schemas.microsoft.com/office/drawing/2014/main" id="{68B93E6A-A36D-4B1C-ADFC-25055587382A}"/>
                    </a:ext>
                  </a:extLst>
                </p:cNvPr>
                <p:cNvGrpSpPr>
                  <a:grpSpLocks noChangeAspect="1"/>
                </p:cNvGrpSpPr>
                <p:nvPr/>
              </p:nvGrpSpPr>
              <p:grpSpPr>
                <a:xfrm>
                  <a:off x="763159" y="2922975"/>
                  <a:ext cx="640080" cy="290945"/>
                  <a:chOff x="4004844" y="3277896"/>
                  <a:chExt cx="838200" cy="381000"/>
                </a:xfrm>
                <a:solidFill>
                  <a:srgbClr val="FFFFFF">
                    <a:alpha val="50196"/>
                  </a:srgbClr>
                </a:solidFill>
              </p:grpSpPr>
              <p:sp>
                <p:nvSpPr>
                  <p:cNvPr id="133" name="Freeform: Shape 132">
                    <a:extLst>
                      <a:ext uri="{FF2B5EF4-FFF2-40B4-BE49-F238E27FC236}">
                        <a16:creationId xmlns:a16="http://schemas.microsoft.com/office/drawing/2014/main" id="{94B802A6-18C9-4F5E-BEFB-50B3770CF7C2}"/>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sp>
                <p:nvSpPr>
                  <p:cNvPr id="134" name="Freeform: Shape 133">
                    <a:extLst>
                      <a:ext uri="{FF2B5EF4-FFF2-40B4-BE49-F238E27FC236}">
                        <a16:creationId xmlns:a16="http://schemas.microsoft.com/office/drawing/2014/main" id="{7D0CD0F1-FF2E-406A-B251-7E772268371C}"/>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sp>
                <p:nvSpPr>
                  <p:cNvPr id="135" name="Freeform: Shape 134">
                    <a:extLst>
                      <a:ext uri="{FF2B5EF4-FFF2-40B4-BE49-F238E27FC236}">
                        <a16:creationId xmlns:a16="http://schemas.microsoft.com/office/drawing/2014/main" id="{322848ED-6072-4D86-8A93-8FCA089B6BCE}"/>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sp>
                <p:nvSpPr>
                  <p:cNvPr id="136" name="Freeform: Shape 135">
                    <a:extLst>
                      <a:ext uri="{FF2B5EF4-FFF2-40B4-BE49-F238E27FC236}">
                        <a16:creationId xmlns:a16="http://schemas.microsoft.com/office/drawing/2014/main" id="{15F4921F-F8C1-4BBF-B565-9CBC037A4943}"/>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grpSp>
            <p:grpSp>
              <p:nvGrpSpPr>
                <p:cNvPr id="98" name="Graphic 11" descr="Money">
                  <a:extLst>
                    <a:ext uri="{FF2B5EF4-FFF2-40B4-BE49-F238E27FC236}">
                      <a16:creationId xmlns:a16="http://schemas.microsoft.com/office/drawing/2014/main" id="{457EB7F7-7877-4946-82D4-445A65F6A64D}"/>
                    </a:ext>
                  </a:extLst>
                </p:cNvPr>
                <p:cNvGrpSpPr>
                  <a:grpSpLocks noChangeAspect="1"/>
                </p:cNvGrpSpPr>
                <p:nvPr/>
              </p:nvGrpSpPr>
              <p:grpSpPr>
                <a:xfrm>
                  <a:off x="763159" y="3230120"/>
                  <a:ext cx="640080" cy="290945"/>
                  <a:chOff x="4004844" y="3277896"/>
                  <a:chExt cx="838200" cy="381000"/>
                </a:xfrm>
                <a:solidFill>
                  <a:srgbClr val="FFFFFF">
                    <a:alpha val="50196"/>
                  </a:srgbClr>
                </a:solidFill>
              </p:grpSpPr>
              <p:sp>
                <p:nvSpPr>
                  <p:cNvPr id="129" name="Freeform: Shape 128">
                    <a:extLst>
                      <a:ext uri="{FF2B5EF4-FFF2-40B4-BE49-F238E27FC236}">
                        <a16:creationId xmlns:a16="http://schemas.microsoft.com/office/drawing/2014/main" id="{490DFA91-BC44-41AF-9D23-8384DD040DF2}"/>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sp>
                <p:nvSpPr>
                  <p:cNvPr id="130" name="Freeform: Shape 129">
                    <a:extLst>
                      <a:ext uri="{FF2B5EF4-FFF2-40B4-BE49-F238E27FC236}">
                        <a16:creationId xmlns:a16="http://schemas.microsoft.com/office/drawing/2014/main" id="{A63FF986-E17B-4676-9228-A8429A722DAF}"/>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sp>
                <p:nvSpPr>
                  <p:cNvPr id="131" name="Freeform: Shape 130">
                    <a:extLst>
                      <a:ext uri="{FF2B5EF4-FFF2-40B4-BE49-F238E27FC236}">
                        <a16:creationId xmlns:a16="http://schemas.microsoft.com/office/drawing/2014/main" id="{CE4628B2-8F3A-4DEC-985D-297442556F0C}"/>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sp>
                <p:nvSpPr>
                  <p:cNvPr id="132" name="Freeform: Shape 131">
                    <a:extLst>
                      <a:ext uri="{FF2B5EF4-FFF2-40B4-BE49-F238E27FC236}">
                        <a16:creationId xmlns:a16="http://schemas.microsoft.com/office/drawing/2014/main" id="{8BA12977-C3B0-4485-84D0-BB1CF697F135}"/>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grpSp>
            <p:grpSp>
              <p:nvGrpSpPr>
                <p:cNvPr id="99" name="Graphic 11" descr="Money">
                  <a:extLst>
                    <a:ext uri="{FF2B5EF4-FFF2-40B4-BE49-F238E27FC236}">
                      <a16:creationId xmlns:a16="http://schemas.microsoft.com/office/drawing/2014/main" id="{EA599702-A6B0-4256-8C20-29E22A2D6D85}"/>
                    </a:ext>
                  </a:extLst>
                </p:cNvPr>
                <p:cNvGrpSpPr>
                  <a:grpSpLocks noChangeAspect="1"/>
                </p:cNvGrpSpPr>
                <p:nvPr/>
              </p:nvGrpSpPr>
              <p:grpSpPr>
                <a:xfrm>
                  <a:off x="763159" y="3537265"/>
                  <a:ext cx="640080" cy="290945"/>
                  <a:chOff x="4004844" y="3277896"/>
                  <a:chExt cx="838200" cy="381000"/>
                </a:xfrm>
                <a:solidFill>
                  <a:srgbClr val="FFFFFF">
                    <a:alpha val="50196"/>
                  </a:srgbClr>
                </a:solidFill>
              </p:grpSpPr>
              <p:sp>
                <p:nvSpPr>
                  <p:cNvPr id="125" name="Freeform: Shape 124">
                    <a:extLst>
                      <a:ext uri="{FF2B5EF4-FFF2-40B4-BE49-F238E27FC236}">
                        <a16:creationId xmlns:a16="http://schemas.microsoft.com/office/drawing/2014/main" id="{6FAB634A-0690-4580-8A13-9B0597350AE8}"/>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sp>
                <p:nvSpPr>
                  <p:cNvPr id="126" name="Freeform: Shape 125">
                    <a:extLst>
                      <a:ext uri="{FF2B5EF4-FFF2-40B4-BE49-F238E27FC236}">
                        <a16:creationId xmlns:a16="http://schemas.microsoft.com/office/drawing/2014/main" id="{1CE15DD9-0AA2-4A9C-8E07-44325793E2B9}"/>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sp>
                <p:nvSpPr>
                  <p:cNvPr id="127" name="Freeform: Shape 126">
                    <a:extLst>
                      <a:ext uri="{FF2B5EF4-FFF2-40B4-BE49-F238E27FC236}">
                        <a16:creationId xmlns:a16="http://schemas.microsoft.com/office/drawing/2014/main" id="{1183C670-2033-41D0-86A3-2CF1486764BF}"/>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sp>
                <p:nvSpPr>
                  <p:cNvPr id="128" name="Freeform: Shape 127">
                    <a:extLst>
                      <a:ext uri="{FF2B5EF4-FFF2-40B4-BE49-F238E27FC236}">
                        <a16:creationId xmlns:a16="http://schemas.microsoft.com/office/drawing/2014/main" id="{F1A12F68-E819-4454-99F6-C202A973FFE3}"/>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grpSp>
            <p:grpSp>
              <p:nvGrpSpPr>
                <p:cNvPr id="100" name="Graphic 11" descr="Money">
                  <a:extLst>
                    <a:ext uri="{FF2B5EF4-FFF2-40B4-BE49-F238E27FC236}">
                      <a16:creationId xmlns:a16="http://schemas.microsoft.com/office/drawing/2014/main" id="{8B3D8D76-897D-4E8D-8542-46F931F36284}"/>
                    </a:ext>
                  </a:extLst>
                </p:cNvPr>
                <p:cNvGrpSpPr>
                  <a:grpSpLocks noChangeAspect="1"/>
                </p:cNvGrpSpPr>
                <p:nvPr/>
              </p:nvGrpSpPr>
              <p:grpSpPr>
                <a:xfrm>
                  <a:off x="1415926" y="2308685"/>
                  <a:ext cx="640080" cy="290945"/>
                  <a:chOff x="4004844" y="3277896"/>
                  <a:chExt cx="838200" cy="381000"/>
                </a:xfrm>
                <a:solidFill>
                  <a:srgbClr val="FFFFFF">
                    <a:alpha val="50196"/>
                  </a:srgbClr>
                </a:solidFill>
              </p:grpSpPr>
              <p:sp>
                <p:nvSpPr>
                  <p:cNvPr id="121" name="Freeform: Shape 120">
                    <a:extLst>
                      <a:ext uri="{FF2B5EF4-FFF2-40B4-BE49-F238E27FC236}">
                        <a16:creationId xmlns:a16="http://schemas.microsoft.com/office/drawing/2014/main" id="{3AC5B5AD-18A5-4A0F-B67F-7F56E9481A1B}"/>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sp>
                <p:nvSpPr>
                  <p:cNvPr id="122" name="Freeform: Shape 121">
                    <a:extLst>
                      <a:ext uri="{FF2B5EF4-FFF2-40B4-BE49-F238E27FC236}">
                        <a16:creationId xmlns:a16="http://schemas.microsoft.com/office/drawing/2014/main" id="{5D46BF6C-0A6A-4C82-AD1B-528951C7F20E}"/>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sp>
                <p:nvSpPr>
                  <p:cNvPr id="123" name="Freeform: Shape 122">
                    <a:extLst>
                      <a:ext uri="{FF2B5EF4-FFF2-40B4-BE49-F238E27FC236}">
                        <a16:creationId xmlns:a16="http://schemas.microsoft.com/office/drawing/2014/main" id="{2879AB59-561C-473D-BBB1-DBA662BC18D9}"/>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sp>
                <p:nvSpPr>
                  <p:cNvPr id="124" name="Freeform: Shape 123">
                    <a:extLst>
                      <a:ext uri="{FF2B5EF4-FFF2-40B4-BE49-F238E27FC236}">
                        <a16:creationId xmlns:a16="http://schemas.microsoft.com/office/drawing/2014/main" id="{14671BB9-9BAA-4CDF-98EC-54B4304D5F54}"/>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grpSp>
            <p:grpSp>
              <p:nvGrpSpPr>
                <p:cNvPr id="101" name="Graphic 11" descr="Money">
                  <a:extLst>
                    <a:ext uri="{FF2B5EF4-FFF2-40B4-BE49-F238E27FC236}">
                      <a16:creationId xmlns:a16="http://schemas.microsoft.com/office/drawing/2014/main" id="{2EE156E0-E47E-4F26-97EA-AC5603CB3CC4}"/>
                    </a:ext>
                  </a:extLst>
                </p:cNvPr>
                <p:cNvGrpSpPr>
                  <a:grpSpLocks noChangeAspect="1"/>
                </p:cNvGrpSpPr>
                <p:nvPr/>
              </p:nvGrpSpPr>
              <p:grpSpPr>
                <a:xfrm>
                  <a:off x="1415926" y="2615830"/>
                  <a:ext cx="640080" cy="290945"/>
                  <a:chOff x="4004844" y="3277896"/>
                  <a:chExt cx="838200" cy="381000"/>
                </a:xfrm>
                <a:solidFill>
                  <a:srgbClr val="FFFFFF">
                    <a:alpha val="50196"/>
                  </a:srgbClr>
                </a:solidFill>
              </p:grpSpPr>
              <p:sp>
                <p:nvSpPr>
                  <p:cNvPr id="117" name="Freeform: Shape 116">
                    <a:extLst>
                      <a:ext uri="{FF2B5EF4-FFF2-40B4-BE49-F238E27FC236}">
                        <a16:creationId xmlns:a16="http://schemas.microsoft.com/office/drawing/2014/main" id="{8BB466C9-391D-4F5F-AA6E-F51703B6DFF2}"/>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sp>
                <p:nvSpPr>
                  <p:cNvPr id="118" name="Freeform: Shape 117">
                    <a:extLst>
                      <a:ext uri="{FF2B5EF4-FFF2-40B4-BE49-F238E27FC236}">
                        <a16:creationId xmlns:a16="http://schemas.microsoft.com/office/drawing/2014/main" id="{67C684D3-44FA-46D4-9E5D-F4013E80B8E3}"/>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sp>
                <p:nvSpPr>
                  <p:cNvPr id="119" name="Freeform: Shape 118">
                    <a:extLst>
                      <a:ext uri="{FF2B5EF4-FFF2-40B4-BE49-F238E27FC236}">
                        <a16:creationId xmlns:a16="http://schemas.microsoft.com/office/drawing/2014/main" id="{F971B6FE-5C67-472B-B57E-83A38DDA747E}"/>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sp>
                <p:nvSpPr>
                  <p:cNvPr id="120" name="Freeform: Shape 119">
                    <a:extLst>
                      <a:ext uri="{FF2B5EF4-FFF2-40B4-BE49-F238E27FC236}">
                        <a16:creationId xmlns:a16="http://schemas.microsoft.com/office/drawing/2014/main" id="{F1946DF0-59F0-459E-BFBC-C32EA98A4302}"/>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grpSp>
            <p:grpSp>
              <p:nvGrpSpPr>
                <p:cNvPr id="102" name="Graphic 11" descr="Money">
                  <a:extLst>
                    <a:ext uri="{FF2B5EF4-FFF2-40B4-BE49-F238E27FC236}">
                      <a16:creationId xmlns:a16="http://schemas.microsoft.com/office/drawing/2014/main" id="{D8588FD1-50FB-48F3-976E-C4AF8B935D50}"/>
                    </a:ext>
                  </a:extLst>
                </p:cNvPr>
                <p:cNvGrpSpPr>
                  <a:grpSpLocks noChangeAspect="1"/>
                </p:cNvGrpSpPr>
                <p:nvPr/>
              </p:nvGrpSpPr>
              <p:grpSpPr>
                <a:xfrm>
                  <a:off x="1415926" y="2922975"/>
                  <a:ext cx="640080" cy="290945"/>
                  <a:chOff x="4004844" y="3277896"/>
                  <a:chExt cx="838200" cy="381000"/>
                </a:xfrm>
                <a:solidFill>
                  <a:srgbClr val="FFFFFF">
                    <a:alpha val="50196"/>
                  </a:srgbClr>
                </a:solidFill>
              </p:grpSpPr>
              <p:sp>
                <p:nvSpPr>
                  <p:cNvPr id="113" name="Freeform: Shape 112">
                    <a:extLst>
                      <a:ext uri="{FF2B5EF4-FFF2-40B4-BE49-F238E27FC236}">
                        <a16:creationId xmlns:a16="http://schemas.microsoft.com/office/drawing/2014/main" id="{300CA4CF-BC14-47D4-80BD-422CB6DBA3E6}"/>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sp>
                <p:nvSpPr>
                  <p:cNvPr id="114" name="Freeform: Shape 113">
                    <a:extLst>
                      <a:ext uri="{FF2B5EF4-FFF2-40B4-BE49-F238E27FC236}">
                        <a16:creationId xmlns:a16="http://schemas.microsoft.com/office/drawing/2014/main" id="{67093564-6805-48BB-9F5C-CD49FD75C2EE}"/>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sp>
                <p:nvSpPr>
                  <p:cNvPr id="115" name="Freeform: Shape 114">
                    <a:extLst>
                      <a:ext uri="{FF2B5EF4-FFF2-40B4-BE49-F238E27FC236}">
                        <a16:creationId xmlns:a16="http://schemas.microsoft.com/office/drawing/2014/main" id="{F1BE4088-1531-46E5-A39C-70BA021FA372}"/>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sp>
                <p:nvSpPr>
                  <p:cNvPr id="116" name="Freeform: Shape 115">
                    <a:extLst>
                      <a:ext uri="{FF2B5EF4-FFF2-40B4-BE49-F238E27FC236}">
                        <a16:creationId xmlns:a16="http://schemas.microsoft.com/office/drawing/2014/main" id="{16C7E1BE-BDA5-4F84-B321-04D76DB1EFE3}"/>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grpSp>
            <p:grpSp>
              <p:nvGrpSpPr>
                <p:cNvPr id="103" name="Graphic 11" descr="Money">
                  <a:extLst>
                    <a:ext uri="{FF2B5EF4-FFF2-40B4-BE49-F238E27FC236}">
                      <a16:creationId xmlns:a16="http://schemas.microsoft.com/office/drawing/2014/main" id="{01FB00F1-D2B0-402A-BD12-48238AF193ED}"/>
                    </a:ext>
                  </a:extLst>
                </p:cNvPr>
                <p:cNvGrpSpPr>
                  <a:grpSpLocks noChangeAspect="1"/>
                </p:cNvGrpSpPr>
                <p:nvPr/>
              </p:nvGrpSpPr>
              <p:grpSpPr>
                <a:xfrm>
                  <a:off x="1415926" y="3230120"/>
                  <a:ext cx="640080" cy="290945"/>
                  <a:chOff x="4004844" y="3277896"/>
                  <a:chExt cx="838200" cy="381000"/>
                </a:xfrm>
                <a:solidFill>
                  <a:srgbClr val="FFFFFF">
                    <a:alpha val="50196"/>
                  </a:srgbClr>
                </a:solidFill>
              </p:grpSpPr>
              <p:sp>
                <p:nvSpPr>
                  <p:cNvPr id="109" name="Freeform: Shape 108">
                    <a:extLst>
                      <a:ext uri="{FF2B5EF4-FFF2-40B4-BE49-F238E27FC236}">
                        <a16:creationId xmlns:a16="http://schemas.microsoft.com/office/drawing/2014/main" id="{1C75A1CB-639A-4E54-B20C-5330447B5EDC}"/>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sp>
                <p:nvSpPr>
                  <p:cNvPr id="110" name="Freeform: Shape 109">
                    <a:extLst>
                      <a:ext uri="{FF2B5EF4-FFF2-40B4-BE49-F238E27FC236}">
                        <a16:creationId xmlns:a16="http://schemas.microsoft.com/office/drawing/2014/main" id="{04B1BF5B-C9AD-46C2-867C-E672A701DD7A}"/>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sp>
                <p:nvSpPr>
                  <p:cNvPr id="111" name="Freeform: Shape 110">
                    <a:extLst>
                      <a:ext uri="{FF2B5EF4-FFF2-40B4-BE49-F238E27FC236}">
                        <a16:creationId xmlns:a16="http://schemas.microsoft.com/office/drawing/2014/main" id="{FB2B35F0-B162-4D39-AE8B-6D578EBBB19C}"/>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sp>
                <p:nvSpPr>
                  <p:cNvPr id="112" name="Freeform: Shape 111">
                    <a:extLst>
                      <a:ext uri="{FF2B5EF4-FFF2-40B4-BE49-F238E27FC236}">
                        <a16:creationId xmlns:a16="http://schemas.microsoft.com/office/drawing/2014/main" id="{A72A46C3-6AEA-411C-86D5-E99E4139F9CB}"/>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grpSp>
            <p:grpSp>
              <p:nvGrpSpPr>
                <p:cNvPr id="104" name="Graphic 11" descr="Money">
                  <a:extLst>
                    <a:ext uri="{FF2B5EF4-FFF2-40B4-BE49-F238E27FC236}">
                      <a16:creationId xmlns:a16="http://schemas.microsoft.com/office/drawing/2014/main" id="{206AA663-495C-48BD-BEFC-88EE2CDDB3EB}"/>
                    </a:ext>
                  </a:extLst>
                </p:cNvPr>
                <p:cNvGrpSpPr>
                  <a:grpSpLocks noChangeAspect="1"/>
                </p:cNvGrpSpPr>
                <p:nvPr/>
              </p:nvGrpSpPr>
              <p:grpSpPr>
                <a:xfrm>
                  <a:off x="1415926" y="3537265"/>
                  <a:ext cx="640080" cy="290945"/>
                  <a:chOff x="4004844" y="3277896"/>
                  <a:chExt cx="838200" cy="381000"/>
                </a:xfrm>
                <a:solidFill>
                  <a:srgbClr val="FFFFFF">
                    <a:alpha val="50196"/>
                  </a:srgbClr>
                </a:solidFill>
              </p:grpSpPr>
              <p:sp>
                <p:nvSpPr>
                  <p:cNvPr id="105" name="Freeform: Shape 104">
                    <a:extLst>
                      <a:ext uri="{FF2B5EF4-FFF2-40B4-BE49-F238E27FC236}">
                        <a16:creationId xmlns:a16="http://schemas.microsoft.com/office/drawing/2014/main" id="{5245F302-1857-4DB6-B382-2AD0784836B4}"/>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sp>
                <p:nvSpPr>
                  <p:cNvPr id="106" name="Freeform: Shape 105">
                    <a:extLst>
                      <a:ext uri="{FF2B5EF4-FFF2-40B4-BE49-F238E27FC236}">
                        <a16:creationId xmlns:a16="http://schemas.microsoft.com/office/drawing/2014/main" id="{9B7548AB-8232-4347-A2C8-53F01D883095}"/>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sp>
                <p:nvSpPr>
                  <p:cNvPr id="107" name="Freeform: Shape 106">
                    <a:extLst>
                      <a:ext uri="{FF2B5EF4-FFF2-40B4-BE49-F238E27FC236}">
                        <a16:creationId xmlns:a16="http://schemas.microsoft.com/office/drawing/2014/main" id="{0FCE7FF2-27DA-440F-A1B4-0F02659E1B1D}"/>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sp>
                <p:nvSpPr>
                  <p:cNvPr id="108" name="Freeform: Shape 107">
                    <a:extLst>
                      <a:ext uri="{FF2B5EF4-FFF2-40B4-BE49-F238E27FC236}">
                        <a16:creationId xmlns:a16="http://schemas.microsoft.com/office/drawing/2014/main" id="{E02E3E55-ED46-4EE6-9FF5-75D473132903}"/>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grpSp>
          </p:grpSp>
        </p:grpSp>
      </p:grpSp>
      <p:grpSp>
        <p:nvGrpSpPr>
          <p:cNvPr id="11" name="Group 10">
            <a:extLst>
              <a:ext uri="{FF2B5EF4-FFF2-40B4-BE49-F238E27FC236}">
                <a16:creationId xmlns:a16="http://schemas.microsoft.com/office/drawing/2014/main" id="{76F1E792-787D-4716-B937-7A31C60E3BFA}"/>
              </a:ext>
            </a:extLst>
          </p:cNvPr>
          <p:cNvGrpSpPr/>
          <p:nvPr/>
        </p:nvGrpSpPr>
        <p:grpSpPr>
          <a:xfrm>
            <a:off x="3909521" y="1827959"/>
            <a:ext cx="1645920" cy="2675372"/>
            <a:chOff x="4000796" y="1777439"/>
            <a:chExt cx="1645920" cy="2675372"/>
          </a:xfrm>
        </p:grpSpPr>
        <p:sp>
          <p:nvSpPr>
            <p:cNvPr id="23" name="TextBox 1">
              <a:extLst>
                <a:ext uri="{FF2B5EF4-FFF2-40B4-BE49-F238E27FC236}">
                  <a16:creationId xmlns:a16="http://schemas.microsoft.com/office/drawing/2014/main" id="{D7080E68-BC40-4BEE-9E4D-485F76DD15D2}"/>
                </a:ext>
              </a:extLst>
            </p:cNvPr>
            <p:cNvSpPr txBox="1"/>
            <p:nvPr/>
          </p:nvSpPr>
          <p:spPr>
            <a:xfrm>
              <a:off x="4000796" y="1777439"/>
              <a:ext cx="1645920" cy="367184"/>
            </a:xfrm>
            <a:prstGeom prst="rect">
              <a:avLst/>
            </a:prstGeom>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dirty="0">
                  <a:latin typeface="+mj-lt"/>
                  <a:cs typeface="Arial" charset="0"/>
                </a:rPr>
                <a:t>MOST OTHER MASSHEALTH SERVICE EXPENDITURES</a:t>
              </a:r>
              <a:endParaRPr lang="en-US" sz="900" dirty="0">
                <a:latin typeface="Source Sans Pro Semibold"/>
                <a:cs typeface="Arial" charset="0"/>
              </a:endParaRPr>
            </a:p>
          </p:txBody>
        </p:sp>
        <p:sp>
          <p:nvSpPr>
            <p:cNvPr id="27" name="TextBox 1">
              <a:extLst>
                <a:ext uri="{FF2B5EF4-FFF2-40B4-BE49-F238E27FC236}">
                  <a16:creationId xmlns:a16="http://schemas.microsoft.com/office/drawing/2014/main" id="{8E7A142B-1C8A-4875-A668-FFE5A6CBF708}"/>
                </a:ext>
              </a:extLst>
            </p:cNvPr>
            <p:cNvSpPr txBox="1"/>
            <p:nvPr/>
          </p:nvSpPr>
          <p:spPr>
            <a:xfrm>
              <a:off x="4000796" y="3561077"/>
              <a:ext cx="1645920" cy="891734"/>
            </a:xfrm>
            <a:prstGeom prst="rect">
              <a:avLst/>
            </a:prstGeom>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a:r>
                <a:rPr lang="en-US" sz="1050" dirty="0">
                  <a:solidFill>
                    <a:srgbClr val="000000"/>
                  </a:solidFill>
                  <a:cs typeface="Arial" charset="0"/>
                </a:rPr>
                <a:t>Federal funds pay</a:t>
              </a:r>
              <a:br>
                <a:rPr lang="en-US" sz="1050" dirty="0">
                  <a:solidFill>
                    <a:srgbClr val="000000"/>
                  </a:solidFill>
                  <a:cs typeface="Arial" charset="0"/>
                </a:rPr>
              </a:br>
              <a:r>
                <a:rPr lang="en-US" sz="1400" dirty="0">
                  <a:solidFill>
                    <a:schemeClr val="accent5"/>
                  </a:solidFill>
                  <a:latin typeface="Source Sans Pro Semibold"/>
                  <a:cs typeface="Arial" charset="0"/>
                </a:rPr>
                <a:t>56.2%</a:t>
              </a:r>
              <a:br>
                <a:rPr lang="en-US" sz="1400" dirty="0">
                  <a:solidFill>
                    <a:srgbClr val="000000"/>
                  </a:solidFill>
                  <a:latin typeface="Source Sans Pro Semibold"/>
                  <a:cs typeface="Arial" charset="0"/>
                </a:rPr>
              </a:br>
              <a:r>
                <a:rPr lang="en-US" sz="1050" dirty="0">
                  <a:solidFill>
                    <a:srgbClr val="000000"/>
                  </a:solidFill>
                  <a:cs typeface="Arial" charset="0"/>
                </a:rPr>
                <a:t>of most other MassHealth</a:t>
              </a:r>
              <a:br>
                <a:rPr lang="en-US" sz="1050" dirty="0">
                  <a:solidFill>
                    <a:srgbClr val="000000"/>
                  </a:solidFill>
                  <a:cs typeface="Arial" charset="0"/>
                </a:rPr>
              </a:br>
              <a:r>
                <a:rPr lang="en-US" sz="1050" dirty="0">
                  <a:cs typeface="Arial" charset="0"/>
                </a:rPr>
                <a:t>service expenditures</a:t>
              </a:r>
              <a:r>
                <a:rPr lang="en-US" sz="1050" dirty="0">
                  <a:solidFill>
                    <a:srgbClr val="000000"/>
                  </a:solidFill>
                  <a:cs typeface="Arial" charset="0"/>
                </a:rPr>
                <a:t>.</a:t>
              </a:r>
            </a:p>
          </p:txBody>
        </p:sp>
        <p:grpSp>
          <p:nvGrpSpPr>
            <p:cNvPr id="10" name="Group 9">
              <a:extLst>
                <a:ext uri="{FF2B5EF4-FFF2-40B4-BE49-F238E27FC236}">
                  <a16:creationId xmlns:a16="http://schemas.microsoft.com/office/drawing/2014/main" id="{C3058AAE-E596-41E3-A4C1-BB8848F19645}"/>
                </a:ext>
              </a:extLst>
            </p:cNvPr>
            <p:cNvGrpSpPr/>
            <p:nvPr/>
          </p:nvGrpSpPr>
          <p:grpSpPr>
            <a:xfrm>
              <a:off x="4262722" y="2165442"/>
              <a:ext cx="1122069" cy="1324665"/>
              <a:chOff x="4335859" y="2165442"/>
              <a:chExt cx="1122069" cy="1324665"/>
            </a:xfrm>
          </p:grpSpPr>
          <p:grpSp>
            <p:nvGrpSpPr>
              <p:cNvPr id="4" name="Group 3">
                <a:extLst>
                  <a:ext uri="{FF2B5EF4-FFF2-40B4-BE49-F238E27FC236}">
                    <a16:creationId xmlns:a16="http://schemas.microsoft.com/office/drawing/2014/main" id="{51A708B8-882E-485D-9256-673B6F279F03}"/>
                  </a:ext>
                </a:extLst>
              </p:cNvPr>
              <p:cNvGrpSpPr/>
              <p:nvPr/>
            </p:nvGrpSpPr>
            <p:grpSpPr>
              <a:xfrm>
                <a:off x="4335859" y="2165442"/>
                <a:ext cx="1122069" cy="1324665"/>
                <a:chOff x="4948878" y="2232756"/>
                <a:chExt cx="1316736" cy="1554480"/>
              </a:xfrm>
            </p:grpSpPr>
            <p:sp>
              <p:nvSpPr>
                <p:cNvPr id="146" name="FEDERAL BG2">
                  <a:extLst>
                    <a:ext uri="{FF2B5EF4-FFF2-40B4-BE49-F238E27FC236}">
                      <a16:creationId xmlns:a16="http://schemas.microsoft.com/office/drawing/2014/main" id="{1B774FB0-8F63-4698-8A1A-2408ACE7FF86}"/>
                    </a:ext>
                  </a:extLst>
                </p:cNvPr>
                <p:cNvSpPr/>
                <p:nvPr/>
              </p:nvSpPr>
              <p:spPr>
                <a:xfrm>
                  <a:off x="4948878" y="2232756"/>
                  <a:ext cx="1316736" cy="1554480"/>
                </a:xfrm>
                <a:prstGeom prst="rect">
                  <a:avLst/>
                </a:prstGeom>
                <a:solidFill>
                  <a:srgbClr val="5183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47" name="STATE BG1">
                  <a:extLst>
                    <a:ext uri="{FF2B5EF4-FFF2-40B4-BE49-F238E27FC236}">
                      <a16:creationId xmlns:a16="http://schemas.microsoft.com/office/drawing/2014/main" id="{E902AE45-7168-418D-8184-ACAF2D9EE6C9}"/>
                    </a:ext>
                  </a:extLst>
                </p:cNvPr>
                <p:cNvSpPr/>
                <p:nvPr/>
              </p:nvSpPr>
              <p:spPr>
                <a:xfrm>
                  <a:off x="5605079" y="2333340"/>
                  <a:ext cx="660535" cy="1453896"/>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grpSp>
            <p:nvGrpSpPr>
              <p:cNvPr id="2" name="Group 1">
                <a:extLst>
                  <a:ext uri="{FF2B5EF4-FFF2-40B4-BE49-F238E27FC236}">
                    <a16:creationId xmlns:a16="http://schemas.microsoft.com/office/drawing/2014/main" id="{2A5F9FF5-7DFE-42BD-878B-1798B1C29DFE}"/>
                  </a:ext>
                </a:extLst>
              </p:cNvPr>
              <p:cNvGrpSpPr/>
              <p:nvPr/>
            </p:nvGrpSpPr>
            <p:grpSpPr>
              <a:xfrm>
                <a:off x="4346037" y="2180336"/>
                <a:ext cx="1101712" cy="1294878"/>
                <a:chOff x="4960823" y="2250234"/>
                <a:chExt cx="1292847" cy="1519525"/>
              </a:xfrm>
            </p:grpSpPr>
            <p:grpSp>
              <p:nvGrpSpPr>
                <p:cNvPr id="149" name="Graphic 11" descr="Money">
                  <a:extLst>
                    <a:ext uri="{FF2B5EF4-FFF2-40B4-BE49-F238E27FC236}">
                      <a16:creationId xmlns:a16="http://schemas.microsoft.com/office/drawing/2014/main" id="{3A8BD29B-2C1F-4285-BFB3-5264C4372946}"/>
                    </a:ext>
                  </a:extLst>
                </p:cNvPr>
                <p:cNvGrpSpPr>
                  <a:grpSpLocks noChangeAspect="1"/>
                </p:cNvGrpSpPr>
                <p:nvPr/>
              </p:nvGrpSpPr>
              <p:grpSpPr>
                <a:xfrm>
                  <a:off x="4960823" y="2250234"/>
                  <a:ext cx="640080" cy="290945"/>
                  <a:chOff x="4004844" y="3277896"/>
                  <a:chExt cx="838200" cy="381000"/>
                </a:xfrm>
                <a:solidFill>
                  <a:srgbClr val="FFFFFF">
                    <a:alpha val="50196"/>
                  </a:srgbClr>
                </a:solidFill>
              </p:grpSpPr>
              <p:sp>
                <p:nvSpPr>
                  <p:cNvPr id="195" name="Freeform: Shape 194">
                    <a:extLst>
                      <a:ext uri="{FF2B5EF4-FFF2-40B4-BE49-F238E27FC236}">
                        <a16:creationId xmlns:a16="http://schemas.microsoft.com/office/drawing/2014/main" id="{3D3AFB03-02F1-4034-B0BB-0F1DE6EB9565}"/>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sp>
                <p:nvSpPr>
                  <p:cNvPr id="196" name="Freeform: Shape 195">
                    <a:extLst>
                      <a:ext uri="{FF2B5EF4-FFF2-40B4-BE49-F238E27FC236}">
                        <a16:creationId xmlns:a16="http://schemas.microsoft.com/office/drawing/2014/main" id="{95054315-8EF5-4033-8A37-0525FB850880}"/>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sp>
                <p:nvSpPr>
                  <p:cNvPr id="197" name="Freeform: Shape 196">
                    <a:extLst>
                      <a:ext uri="{FF2B5EF4-FFF2-40B4-BE49-F238E27FC236}">
                        <a16:creationId xmlns:a16="http://schemas.microsoft.com/office/drawing/2014/main" id="{C5626735-47CF-4C1B-A6B7-D2BFF1501668}"/>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sp>
                <p:nvSpPr>
                  <p:cNvPr id="198" name="Freeform: Shape 197">
                    <a:extLst>
                      <a:ext uri="{FF2B5EF4-FFF2-40B4-BE49-F238E27FC236}">
                        <a16:creationId xmlns:a16="http://schemas.microsoft.com/office/drawing/2014/main" id="{7981013E-1631-4C55-8E83-90BF9BED1BEA}"/>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grpSp>
            <p:grpSp>
              <p:nvGrpSpPr>
                <p:cNvPr id="150" name="Graphic 11" descr="Money">
                  <a:extLst>
                    <a:ext uri="{FF2B5EF4-FFF2-40B4-BE49-F238E27FC236}">
                      <a16:creationId xmlns:a16="http://schemas.microsoft.com/office/drawing/2014/main" id="{66B1877E-9916-41FE-92F9-11D89EA61C96}"/>
                    </a:ext>
                  </a:extLst>
                </p:cNvPr>
                <p:cNvGrpSpPr>
                  <a:grpSpLocks noChangeAspect="1"/>
                </p:cNvGrpSpPr>
                <p:nvPr/>
              </p:nvGrpSpPr>
              <p:grpSpPr>
                <a:xfrm>
                  <a:off x="4960823" y="2557379"/>
                  <a:ext cx="640080" cy="290945"/>
                  <a:chOff x="4004844" y="3277896"/>
                  <a:chExt cx="838200" cy="381000"/>
                </a:xfrm>
                <a:solidFill>
                  <a:srgbClr val="FFFFFF">
                    <a:alpha val="50196"/>
                  </a:srgbClr>
                </a:solidFill>
              </p:grpSpPr>
              <p:sp>
                <p:nvSpPr>
                  <p:cNvPr id="191" name="Freeform: Shape 190">
                    <a:extLst>
                      <a:ext uri="{FF2B5EF4-FFF2-40B4-BE49-F238E27FC236}">
                        <a16:creationId xmlns:a16="http://schemas.microsoft.com/office/drawing/2014/main" id="{4832FE88-3452-4622-BE90-4E3529631359}"/>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sp>
                <p:nvSpPr>
                  <p:cNvPr id="192" name="Freeform: Shape 191">
                    <a:extLst>
                      <a:ext uri="{FF2B5EF4-FFF2-40B4-BE49-F238E27FC236}">
                        <a16:creationId xmlns:a16="http://schemas.microsoft.com/office/drawing/2014/main" id="{CC2838EE-1716-4E4F-99F3-27BA55B7A860}"/>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sp>
                <p:nvSpPr>
                  <p:cNvPr id="193" name="Freeform: Shape 192">
                    <a:extLst>
                      <a:ext uri="{FF2B5EF4-FFF2-40B4-BE49-F238E27FC236}">
                        <a16:creationId xmlns:a16="http://schemas.microsoft.com/office/drawing/2014/main" id="{6DD422A9-3FDA-4E9D-9B60-9A8323391D80}"/>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sp>
                <p:nvSpPr>
                  <p:cNvPr id="194" name="Freeform: Shape 193">
                    <a:extLst>
                      <a:ext uri="{FF2B5EF4-FFF2-40B4-BE49-F238E27FC236}">
                        <a16:creationId xmlns:a16="http://schemas.microsoft.com/office/drawing/2014/main" id="{E5BEAD79-AEEE-4F91-93D3-81A3D2D7264B}"/>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grpSp>
            <p:grpSp>
              <p:nvGrpSpPr>
                <p:cNvPr id="151" name="Graphic 11" descr="Money">
                  <a:extLst>
                    <a:ext uri="{FF2B5EF4-FFF2-40B4-BE49-F238E27FC236}">
                      <a16:creationId xmlns:a16="http://schemas.microsoft.com/office/drawing/2014/main" id="{044BD9B7-46C2-48C8-AF3C-BFA9B857F479}"/>
                    </a:ext>
                  </a:extLst>
                </p:cNvPr>
                <p:cNvGrpSpPr>
                  <a:grpSpLocks noChangeAspect="1"/>
                </p:cNvGrpSpPr>
                <p:nvPr/>
              </p:nvGrpSpPr>
              <p:grpSpPr>
                <a:xfrm>
                  <a:off x="4960823" y="2864524"/>
                  <a:ext cx="640080" cy="290945"/>
                  <a:chOff x="4004844" y="3277896"/>
                  <a:chExt cx="838200" cy="381000"/>
                </a:xfrm>
                <a:solidFill>
                  <a:srgbClr val="FFFFFF">
                    <a:alpha val="50196"/>
                  </a:srgbClr>
                </a:solidFill>
              </p:grpSpPr>
              <p:sp>
                <p:nvSpPr>
                  <p:cNvPr id="187" name="Freeform: Shape 186">
                    <a:extLst>
                      <a:ext uri="{FF2B5EF4-FFF2-40B4-BE49-F238E27FC236}">
                        <a16:creationId xmlns:a16="http://schemas.microsoft.com/office/drawing/2014/main" id="{BC33FC3D-0052-4B16-915B-2D75BED44959}"/>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sp>
                <p:nvSpPr>
                  <p:cNvPr id="188" name="Freeform: Shape 187">
                    <a:extLst>
                      <a:ext uri="{FF2B5EF4-FFF2-40B4-BE49-F238E27FC236}">
                        <a16:creationId xmlns:a16="http://schemas.microsoft.com/office/drawing/2014/main" id="{E5481684-A412-4A56-93BB-688FE5B6CEEC}"/>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sp>
                <p:nvSpPr>
                  <p:cNvPr id="189" name="Freeform: Shape 188">
                    <a:extLst>
                      <a:ext uri="{FF2B5EF4-FFF2-40B4-BE49-F238E27FC236}">
                        <a16:creationId xmlns:a16="http://schemas.microsoft.com/office/drawing/2014/main" id="{A5A00A13-8443-428F-B322-33E55DE1EE9F}"/>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sp>
                <p:nvSpPr>
                  <p:cNvPr id="190" name="Freeform: Shape 189">
                    <a:extLst>
                      <a:ext uri="{FF2B5EF4-FFF2-40B4-BE49-F238E27FC236}">
                        <a16:creationId xmlns:a16="http://schemas.microsoft.com/office/drawing/2014/main" id="{751A3F41-6ACA-498B-9862-5FCFDAA629FA}"/>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grpSp>
            <p:grpSp>
              <p:nvGrpSpPr>
                <p:cNvPr id="152" name="Graphic 11" descr="Money">
                  <a:extLst>
                    <a:ext uri="{FF2B5EF4-FFF2-40B4-BE49-F238E27FC236}">
                      <a16:creationId xmlns:a16="http://schemas.microsoft.com/office/drawing/2014/main" id="{7A529D46-799C-4AF1-BAB3-57FB03BC96F6}"/>
                    </a:ext>
                  </a:extLst>
                </p:cNvPr>
                <p:cNvGrpSpPr>
                  <a:grpSpLocks noChangeAspect="1"/>
                </p:cNvGrpSpPr>
                <p:nvPr/>
              </p:nvGrpSpPr>
              <p:grpSpPr>
                <a:xfrm>
                  <a:off x="4960823" y="3171669"/>
                  <a:ext cx="640080" cy="290945"/>
                  <a:chOff x="4004844" y="3277896"/>
                  <a:chExt cx="838200" cy="381000"/>
                </a:xfrm>
                <a:solidFill>
                  <a:srgbClr val="FFFFFF">
                    <a:alpha val="50196"/>
                  </a:srgbClr>
                </a:solidFill>
              </p:grpSpPr>
              <p:sp>
                <p:nvSpPr>
                  <p:cNvPr id="183" name="Freeform: Shape 182">
                    <a:extLst>
                      <a:ext uri="{FF2B5EF4-FFF2-40B4-BE49-F238E27FC236}">
                        <a16:creationId xmlns:a16="http://schemas.microsoft.com/office/drawing/2014/main" id="{21C2AA27-5FF6-411B-815A-24EC6880D24B}"/>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sp>
                <p:nvSpPr>
                  <p:cNvPr id="184" name="Freeform: Shape 183">
                    <a:extLst>
                      <a:ext uri="{FF2B5EF4-FFF2-40B4-BE49-F238E27FC236}">
                        <a16:creationId xmlns:a16="http://schemas.microsoft.com/office/drawing/2014/main" id="{186B5B64-23B6-4316-AA72-8873D42A155E}"/>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sp>
                <p:nvSpPr>
                  <p:cNvPr id="185" name="Freeform: Shape 184">
                    <a:extLst>
                      <a:ext uri="{FF2B5EF4-FFF2-40B4-BE49-F238E27FC236}">
                        <a16:creationId xmlns:a16="http://schemas.microsoft.com/office/drawing/2014/main" id="{2E601872-027A-488C-B2AD-EC172C25C2B8}"/>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sp>
                <p:nvSpPr>
                  <p:cNvPr id="186" name="Freeform: Shape 185">
                    <a:extLst>
                      <a:ext uri="{FF2B5EF4-FFF2-40B4-BE49-F238E27FC236}">
                        <a16:creationId xmlns:a16="http://schemas.microsoft.com/office/drawing/2014/main" id="{FA767AFB-0B45-47DF-8804-D3AF067BE08C}"/>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grpSp>
            <p:grpSp>
              <p:nvGrpSpPr>
                <p:cNvPr id="153" name="Graphic 11" descr="Money">
                  <a:extLst>
                    <a:ext uri="{FF2B5EF4-FFF2-40B4-BE49-F238E27FC236}">
                      <a16:creationId xmlns:a16="http://schemas.microsoft.com/office/drawing/2014/main" id="{88CDE390-3B60-4ACE-A5F1-D55A3CB044C1}"/>
                    </a:ext>
                  </a:extLst>
                </p:cNvPr>
                <p:cNvGrpSpPr>
                  <a:grpSpLocks noChangeAspect="1"/>
                </p:cNvGrpSpPr>
                <p:nvPr/>
              </p:nvGrpSpPr>
              <p:grpSpPr>
                <a:xfrm>
                  <a:off x="4960823" y="3478814"/>
                  <a:ext cx="640080" cy="290945"/>
                  <a:chOff x="4004844" y="3277896"/>
                  <a:chExt cx="838200" cy="381000"/>
                </a:xfrm>
                <a:solidFill>
                  <a:srgbClr val="FFFFFF">
                    <a:alpha val="50196"/>
                  </a:srgbClr>
                </a:solidFill>
              </p:grpSpPr>
              <p:sp>
                <p:nvSpPr>
                  <p:cNvPr id="179" name="Freeform: Shape 178">
                    <a:extLst>
                      <a:ext uri="{FF2B5EF4-FFF2-40B4-BE49-F238E27FC236}">
                        <a16:creationId xmlns:a16="http://schemas.microsoft.com/office/drawing/2014/main" id="{970DC27B-0393-4186-B722-580949FC13FA}"/>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sp>
                <p:nvSpPr>
                  <p:cNvPr id="180" name="Freeform: Shape 179">
                    <a:extLst>
                      <a:ext uri="{FF2B5EF4-FFF2-40B4-BE49-F238E27FC236}">
                        <a16:creationId xmlns:a16="http://schemas.microsoft.com/office/drawing/2014/main" id="{2CF78549-C9B9-4B82-B5AA-D675A3334B2F}"/>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sp>
                <p:nvSpPr>
                  <p:cNvPr id="181" name="Freeform: Shape 180">
                    <a:extLst>
                      <a:ext uri="{FF2B5EF4-FFF2-40B4-BE49-F238E27FC236}">
                        <a16:creationId xmlns:a16="http://schemas.microsoft.com/office/drawing/2014/main" id="{A3A9CFBE-6CE6-4293-A8F6-DDD21736CD30}"/>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sp>
                <p:nvSpPr>
                  <p:cNvPr id="182" name="Freeform: Shape 181">
                    <a:extLst>
                      <a:ext uri="{FF2B5EF4-FFF2-40B4-BE49-F238E27FC236}">
                        <a16:creationId xmlns:a16="http://schemas.microsoft.com/office/drawing/2014/main" id="{EC2A651F-7670-4B36-BBAD-651323572396}"/>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grpSp>
            <p:grpSp>
              <p:nvGrpSpPr>
                <p:cNvPr id="154" name="Graphic 11" descr="Money">
                  <a:extLst>
                    <a:ext uri="{FF2B5EF4-FFF2-40B4-BE49-F238E27FC236}">
                      <a16:creationId xmlns:a16="http://schemas.microsoft.com/office/drawing/2014/main" id="{263CE566-5E7E-4A1F-962B-B58105225282}"/>
                    </a:ext>
                  </a:extLst>
                </p:cNvPr>
                <p:cNvGrpSpPr>
                  <a:grpSpLocks noChangeAspect="1"/>
                </p:cNvGrpSpPr>
                <p:nvPr/>
              </p:nvGrpSpPr>
              <p:grpSpPr>
                <a:xfrm>
                  <a:off x="5613590" y="2250234"/>
                  <a:ext cx="640080" cy="290945"/>
                  <a:chOff x="4004844" y="3277896"/>
                  <a:chExt cx="838200" cy="381000"/>
                </a:xfrm>
                <a:solidFill>
                  <a:srgbClr val="FFFFFF">
                    <a:alpha val="50196"/>
                  </a:srgbClr>
                </a:solidFill>
              </p:grpSpPr>
              <p:sp>
                <p:nvSpPr>
                  <p:cNvPr id="175" name="Freeform: Shape 174">
                    <a:extLst>
                      <a:ext uri="{FF2B5EF4-FFF2-40B4-BE49-F238E27FC236}">
                        <a16:creationId xmlns:a16="http://schemas.microsoft.com/office/drawing/2014/main" id="{0894187A-0B23-48A5-B49C-AA417D5484ED}"/>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sp>
                <p:nvSpPr>
                  <p:cNvPr id="176" name="Freeform: Shape 175">
                    <a:extLst>
                      <a:ext uri="{FF2B5EF4-FFF2-40B4-BE49-F238E27FC236}">
                        <a16:creationId xmlns:a16="http://schemas.microsoft.com/office/drawing/2014/main" id="{B09499C1-E7D8-4C29-BBE9-CB823D1D638F}"/>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sp>
                <p:nvSpPr>
                  <p:cNvPr id="177" name="Freeform: Shape 176">
                    <a:extLst>
                      <a:ext uri="{FF2B5EF4-FFF2-40B4-BE49-F238E27FC236}">
                        <a16:creationId xmlns:a16="http://schemas.microsoft.com/office/drawing/2014/main" id="{06FB7B39-17F3-4A3E-AFE0-41F612B83E77}"/>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sp>
                <p:nvSpPr>
                  <p:cNvPr id="178" name="Freeform: Shape 177">
                    <a:extLst>
                      <a:ext uri="{FF2B5EF4-FFF2-40B4-BE49-F238E27FC236}">
                        <a16:creationId xmlns:a16="http://schemas.microsoft.com/office/drawing/2014/main" id="{3F914ACE-61ED-463A-929D-D20F3E52952E}"/>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grpSp>
            <p:grpSp>
              <p:nvGrpSpPr>
                <p:cNvPr id="155" name="Graphic 11" descr="Money">
                  <a:extLst>
                    <a:ext uri="{FF2B5EF4-FFF2-40B4-BE49-F238E27FC236}">
                      <a16:creationId xmlns:a16="http://schemas.microsoft.com/office/drawing/2014/main" id="{82A8E77F-9ACC-45C6-892D-1A75089EC348}"/>
                    </a:ext>
                  </a:extLst>
                </p:cNvPr>
                <p:cNvGrpSpPr>
                  <a:grpSpLocks noChangeAspect="1"/>
                </p:cNvGrpSpPr>
                <p:nvPr/>
              </p:nvGrpSpPr>
              <p:grpSpPr>
                <a:xfrm>
                  <a:off x="5613590" y="2557379"/>
                  <a:ext cx="640080" cy="290945"/>
                  <a:chOff x="4004844" y="3277896"/>
                  <a:chExt cx="838200" cy="381000"/>
                </a:xfrm>
                <a:solidFill>
                  <a:srgbClr val="FFFFFF">
                    <a:alpha val="50196"/>
                  </a:srgbClr>
                </a:solidFill>
              </p:grpSpPr>
              <p:sp>
                <p:nvSpPr>
                  <p:cNvPr id="171" name="Freeform: Shape 170">
                    <a:extLst>
                      <a:ext uri="{FF2B5EF4-FFF2-40B4-BE49-F238E27FC236}">
                        <a16:creationId xmlns:a16="http://schemas.microsoft.com/office/drawing/2014/main" id="{934A5418-1F4B-4B27-9CB5-81782DABF0D0}"/>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sp>
                <p:nvSpPr>
                  <p:cNvPr id="172" name="Freeform: Shape 171">
                    <a:extLst>
                      <a:ext uri="{FF2B5EF4-FFF2-40B4-BE49-F238E27FC236}">
                        <a16:creationId xmlns:a16="http://schemas.microsoft.com/office/drawing/2014/main" id="{8067B356-632A-48CB-8750-D4A3EB604907}"/>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sp>
                <p:nvSpPr>
                  <p:cNvPr id="173" name="Freeform: Shape 172">
                    <a:extLst>
                      <a:ext uri="{FF2B5EF4-FFF2-40B4-BE49-F238E27FC236}">
                        <a16:creationId xmlns:a16="http://schemas.microsoft.com/office/drawing/2014/main" id="{C0E4B82E-CC01-4D5E-A12C-F75490F21584}"/>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sp>
                <p:nvSpPr>
                  <p:cNvPr id="174" name="Freeform: Shape 173">
                    <a:extLst>
                      <a:ext uri="{FF2B5EF4-FFF2-40B4-BE49-F238E27FC236}">
                        <a16:creationId xmlns:a16="http://schemas.microsoft.com/office/drawing/2014/main" id="{03E5082E-E7E8-4451-930D-3A01481A55A7}"/>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grpSp>
            <p:grpSp>
              <p:nvGrpSpPr>
                <p:cNvPr id="156" name="Graphic 11" descr="Money">
                  <a:extLst>
                    <a:ext uri="{FF2B5EF4-FFF2-40B4-BE49-F238E27FC236}">
                      <a16:creationId xmlns:a16="http://schemas.microsoft.com/office/drawing/2014/main" id="{E6233F13-F062-4682-B2BE-E9102C7778A7}"/>
                    </a:ext>
                  </a:extLst>
                </p:cNvPr>
                <p:cNvGrpSpPr>
                  <a:grpSpLocks noChangeAspect="1"/>
                </p:cNvGrpSpPr>
                <p:nvPr/>
              </p:nvGrpSpPr>
              <p:grpSpPr>
                <a:xfrm>
                  <a:off x="5613590" y="2864524"/>
                  <a:ext cx="640080" cy="290945"/>
                  <a:chOff x="4004844" y="3277896"/>
                  <a:chExt cx="838200" cy="381000"/>
                </a:xfrm>
                <a:solidFill>
                  <a:srgbClr val="FFFFFF">
                    <a:alpha val="50196"/>
                  </a:srgbClr>
                </a:solidFill>
              </p:grpSpPr>
              <p:sp>
                <p:nvSpPr>
                  <p:cNvPr id="167" name="Freeform: Shape 166">
                    <a:extLst>
                      <a:ext uri="{FF2B5EF4-FFF2-40B4-BE49-F238E27FC236}">
                        <a16:creationId xmlns:a16="http://schemas.microsoft.com/office/drawing/2014/main" id="{3B8BD6D9-673D-471E-920F-5971BEDC50E2}"/>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sp>
                <p:nvSpPr>
                  <p:cNvPr id="168" name="Freeform: Shape 167">
                    <a:extLst>
                      <a:ext uri="{FF2B5EF4-FFF2-40B4-BE49-F238E27FC236}">
                        <a16:creationId xmlns:a16="http://schemas.microsoft.com/office/drawing/2014/main" id="{63EAF8FC-FB54-4AFE-9999-FA60402F29F3}"/>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sp>
                <p:nvSpPr>
                  <p:cNvPr id="169" name="Freeform: Shape 168">
                    <a:extLst>
                      <a:ext uri="{FF2B5EF4-FFF2-40B4-BE49-F238E27FC236}">
                        <a16:creationId xmlns:a16="http://schemas.microsoft.com/office/drawing/2014/main" id="{BB85F405-0760-4132-95A5-BCFC2B5A1F62}"/>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sp>
                <p:nvSpPr>
                  <p:cNvPr id="170" name="Freeform: Shape 169">
                    <a:extLst>
                      <a:ext uri="{FF2B5EF4-FFF2-40B4-BE49-F238E27FC236}">
                        <a16:creationId xmlns:a16="http://schemas.microsoft.com/office/drawing/2014/main" id="{8A36E61E-3892-45CC-80AE-C9576B61626B}"/>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grpSp>
            <p:grpSp>
              <p:nvGrpSpPr>
                <p:cNvPr id="157" name="Graphic 11" descr="Money">
                  <a:extLst>
                    <a:ext uri="{FF2B5EF4-FFF2-40B4-BE49-F238E27FC236}">
                      <a16:creationId xmlns:a16="http://schemas.microsoft.com/office/drawing/2014/main" id="{EE64A6C9-622F-4FB8-9DAB-2C999C811A71}"/>
                    </a:ext>
                  </a:extLst>
                </p:cNvPr>
                <p:cNvGrpSpPr>
                  <a:grpSpLocks noChangeAspect="1"/>
                </p:cNvGrpSpPr>
                <p:nvPr/>
              </p:nvGrpSpPr>
              <p:grpSpPr>
                <a:xfrm>
                  <a:off x="5613590" y="3171669"/>
                  <a:ext cx="640080" cy="290945"/>
                  <a:chOff x="4004844" y="3277896"/>
                  <a:chExt cx="838200" cy="381000"/>
                </a:xfrm>
                <a:solidFill>
                  <a:srgbClr val="FFFFFF">
                    <a:alpha val="50196"/>
                  </a:srgbClr>
                </a:solidFill>
              </p:grpSpPr>
              <p:sp>
                <p:nvSpPr>
                  <p:cNvPr id="163" name="Freeform: Shape 162">
                    <a:extLst>
                      <a:ext uri="{FF2B5EF4-FFF2-40B4-BE49-F238E27FC236}">
                        <a16:creationId xmlns:a16="http://schemas.microsoft.com/office/drawing/2014/main" id="{566922B3-FC84-4D5C-8458-D9A959DE743B}"/>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sp>
                <p:nvSpPr>
                  <p:cNvPr id="164" name="Freeform: Shape 163">
                    <a:extLst>
                      <a:ext uri="{FF2B5EF4-FFF2-40B4-BE49-F238E27FC236}">
                        <a16:creationId xmlns:a16="http://schemas.microsoft.com/office/drawing/2014/main" id="{92E50EA1-EABA-42D4-8D5C-09C909C472FA}"/>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sp>
                <p:nvSpPr>
                  <p:cNvPr id="165" name="Freeform: Shape 164">
                    <a:extLst>
                      <a:ext uri="{FF2B5EF4-FFF2-40B4-BE49-F238E27FC236}">
                        <a16:creationId xmlns:a16="http://schemas.microsoft.com/office/drawing/2014/main" id="{738A201F-9025-49EE-9F5A-6F311DD41E09}"/>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sp>
                <p:nvSpPr>
                  <p:cNvPr id="166" name="Freeform: Shape 165">
                    <a:extLst>
                      <a:ext uri="{FF2B5EF4-FFF2-40B4-BE49-F238E27FC236}">
                        <a16:creationId xmlns:a16="http://schemas.microsoft.com/office/drawing/2014/main" id="{EB8D0A8D-AFA2-414D-A1A8-F1E4BA9E783B}"/>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grpSp>
            <p:grpSp>
              <p:nvGrpSpPr>
                <p:cNvPr id="158" name="Graphic 11" descr="Money">
                  <a:extLst>
                    <a:ext uri="{FF2B5EF4-FFF2-40B4-BE49-F238E27FC236}">
                      <a16:creationId xmlns:a16="http://schemas.microsoft.com/office/drawing/2014/main" id="{82D0164D-7F66-4246-A27E-7CFB1D80FFD4}"/>
                    </a:ext>
                  </a:extLst>
                </p:cNvPr>
                <p:cNvGrpSpPr>
                  <a:grpSpLocks noChangeAspect="1"/>
                </p:cNvGrpSpPr>
                <p:nvPr/>
              </p:nvGrpSpPr>
              <p:grpSpPr>
                <a:xfrm>
                  <a:off x="5613590" y="3478814"/>
                  <a:ext cx="640080" cy="290945"/>
                  <a:chOff x="4004844" y="3277896"/>
                  <a:chExt cx="838200" cy="381000"/>
                </a:xfrm>
                <a:solidFill>
                  <a:srgbClr val="FFFFFF">
                    <a:alpha val="50196"/>
                  </a:srgbClr>
                </a:solidFill>
              </p:grpSpPr>
              <p:sp>
                <p:nvSpPr>
                  <p:cNvPr id="159" name="Freeform: Shape 158">
                    <a:extLst>
                      <a:ext uri="{FF2B5EF4-FFF2-40B4-BE49-F238E27FC236}">
                        <a16:creationId xmlns:a16="http://schemas.microsoft.com/office/drawing/2014/main" id="{937C8DE7-1FAA-40EE-940B-AA4196F36DC6}"/>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sp>
                <p:nvSpPr>
                  <p:cNvPr id="160" name="Freeform: Shape 159">
                    <a:extLst>
                      <a:ext uri="{FF2B5EF4-FFF2-40B4-BE49-F238E27FC236}">
                        <a16:creationId xmlns:a16="http://schemas.microsoft.com/office/drawing/2014/main" id="{E62C5346-1C52-4E6B-96E2-36859381F50F}"/>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sp>
                <p:nvSpPr>
                  <p:cNvPr id="161" name="Freeform: Shape 160">
                    <a:extLst>
                      <a:ext uri="{FF2B5EF4-FFF2-40B4-BE49-F238E27FC236}">
                        <a16:creationId xmlns:a16="http://schemas.microsoft.com/office/drawing/2014/main" id="{D4FE36EF-8393-4B4A-88D6-D4B7BF6B83E6}"/>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sp>
                <p:nvSpPr>
                  <p:cNvPr id="162" name="Freeform: Shape 161">
                    <a:extLst>
                      <a:ext uri="{FF2B5EF4-FFF2-40B4-BE49-F238E27FC236}">
                        <a16:creationId xmlns:a16="http://schemas.microsoft.com/office/drawing/2014/main" id="{D4F5D65D-F79B-4FA0-9A28-F0D29FDCBE65}"/>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grpSp>
          </p:grpSp>
        </p:grpSp>
      </p:grpSp>
      <p:sp>
        <p:nvSpPr>
          <p:cNvPr id="21" name="TextBox 1">
            <a:extLst>
              <a:ext uri="{FF2B5EF4-FFF2-40B4-BE49-F238E27FC236}">
                <a16:creationId xmlns:a16="http://schemas.microsoft.com/office/drawing/2014/main" id="{97186879-7797-4396-A186-B2FAB4E5891E}"/>
              </a:ext>
            </a:extLst>
          </p:cNvPr>
          <p:cNvSpPr txBox="1"/>
          <p:nvPr/>
        </p:nvSpPr>
        <p:spPr>
          <a:xfrm>
            <a:off x="263220" y="1886290"/>
            <a:ext cx="1645920" cy="222933"/>
          </a:xfrm>
          <a:prstGeom prst="rect">
            <a:avLst/>
          </a:prstGeom>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dirty="0">
                <a:latin typeface="+mj-lt"/>
                <a:cs typeface="Arial" charset="0"/>
              </a:rPr>
              <a:t>CHIP</a:t>
            </a:r>
            <a:endParaRPr lang="en-US" sz="900" dirty="0">
              <a:latin typeface="Source Sans Pro Semibold"/>
              <a:cs typeface="Arial" charset="0"/>
            </a:endParaRPr>
          </a:p>
        </p:txBody>
      </p:sp>
      <p:sp>
        <p:nvSpPr>
          <p:cNvPr id="24" name="TextBox 1">
            <a:extLst>
              <a:ext uri="{FF2B5EF4-FFF2-40B4-BE49-F238E27FC236}">
                <a16:creationId xmlns:a16="http://schemas.microsoft.com/office/drawing/2014/main" id="{9B88F020-EA92-44A1-9C9A-A9F7CCEA9FC6}"/>
              </a:ext>
            </a:extLst>
          </p:cNvPr>
          <p:cNvSpPr txBox="1"/>
          <p:nvPr/>
        </p:nvSpPr>
        <p:spPr>
          <a:xfrm>
            <a:off x="263220" y="3699065"/>
            <a:ext cx="1645920" cy="708142"/>
          </a:xfrm>
          <a:prstGeom prst="rect">
            <a:avLst/>
          </a:prstGeom>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dirty="0">
                <a:solidFill>
                  <a:schemeClr val="tx1">
                    <a:lumMod val="95000"/>
                    <a:lumOff val="5000"/>
                  </a:schemeClr>
                </a:solidFill>
                <a:cs typeface="Arial" charset="0"/>
              </a:rPr>
              <a:t>Federal funds pay</a:t>
            </a:r>
            <a:br>
              <a:rPr lang="en-US" sz="1050" dirty="0">
                <a:solidFill>
                  <a:schemeClr val="tx1">
                    <a:lumMod val="95000"/>
                    <a:lumOff val="5000"/>
                  </a:schemeClr>
                </a:solidFill>
                <a:cs typeface="Arial" charset="0"/>
              </a:rPr>
            </a:br>
            <a:r>
              <a:rPr lang="en-US" sz="1400" dirty="0">
                <a:solidFill>
                  <a:schemeClr val="accent5"/>
                </a:solidFill>
                <a:latin typeface="Source Sans Pro Semibold"/>
                <a:cs typeface="Arial" charset="0"/>
              </a:rPr>
              <a:t>69.34%</a:t>
            </a:r>
            <a:br>
              <a:rPr lang="en-US" sz="1400" dirty="0">
                <a:solidFill>
                  <a:schemeClr val="tx1">
                    <a:lumMod val="95000"/>
                    <a:lumOff val="5000"/>
                  </a:schemeClr>
                </a:solidFill>
                <a:latin typeface="+mj-lt"/>
                <a:cs typeface="Arial" charset="0"/>
              </a:rPr>
            </a:br>
            <a:r>
              <a:rPr lang="en-US" sz="1050" dirty="0">
                <a:solidFill>
                  <a:schemeClr val="tx1">
                    <a:lumMod val="95000"/>
                    <a:lumOff val="5000"/>
                  </a:schemeClr>
                </a:solidFill>
                <a:cs typeface="Arial" charset="0"/>
              </a:rPr>
              <a:t>of CHIP expenditures.</a:t>
            </a:r>
          </a:p>
        </p:txBody>
      </p:sp>
      <p:sp>
        <p:nvSpPr>
          <p:cNvPr id="206" name="Text Box 11">
            <a:extLst>
              <a:ext uri="{FF2B5EF4-FFF2-40B4-BE49-F238E27FC236}">
                <a16:creationId xmlns:a16="http://schemas.microsoft.com/office/drawing/2014/main" id="{BF18F07B-5A93-4D99-AB60-042BA195F82A}"/>
              </a:ext>
            </a:extLst>
          </p:cNvPr>
          <p:cNvSpPr txBox="1">
            <a:spLocks noChangeArrowheads="1"/>
          </p:cNvSpPr>
          <p:nvPr/>
        </p:nvSpPr>
        <p:spPr bwMode="auto">
          <a:xfrm>
            <a:off x="5616957" y="1463040"/>
            <a:ext cx="3051737" cy="3586074"/>
          </a:xfrm>
          <a:prstGeom prst="rect">
            <a:avLst/>
          </a:prstGeom>
          <a:noFill/>
          <a:ln w="3175">
            <a:solidFill>
              <a:schemeClr val="accent1">
                <a:lumMod val="60000"/>
                <a:lumOff val="40000"/>
              </a:schemeClr>
            </a:solidFill>
            <a:miter lim="800000"/>
            <a:headEnd/>
            <a:tailEnd/>
          </a:ln>
        </p:spPr>
        <p:txBody>
          <a:bodyPr tIns="45720"/>
          <a:lstStyle>
            <a:defPPr>
              <a:defRPr lang="en-US"/>
            </a:defPPr>
            <a:lvl1pPr>
              <a:lnSpc>
                <a:spcPct val="105000"/>
              </a:lnSpc>
              <a:spcBef>
                <a:spcPts val="600"/>
              </a:spcBef>
              <a:buClr>
                <a:schemeClr val="tx2"/>
              </a:buClr>
              <a:defRPr sz="1100">
                <a:latin typeface="+mn-lt"/>
              </a:defRPr>
            </a:lvl1pPr>
          </a:lstStyle>
          <a:p>
            <a:r>
              <a:rPr lang="en-US" dirty="0"/>
              <a:t>The federal government reimburses Massachusetts for a portion of MassHealth spending. Currently, the federal government reimburses Massachusetts for: </a:t>
            </a:r>
          </a:p>
          <a:p>
            <a:pPr marL="115888" indent="-115888">
              <a:buFont typeface="Wingdings" panose="05000000000000000000" pitchFamily="2" charset="2"/>
              <a:buChar char="§"/>
            </a:pPr>
            <a:r>
              <a:rPr lang="en-US" dirty="0">
                <a:solidFill>
                  <a:schemeClr val="tx1">
                    <a:lumMod val="95000"/>
                    <a:lumOff val="5000"/>
                  </a:schemeClr>
                </a:solidFill>
              </a:rPr>
              <a:t>69.34% of its CHIP spending; </a:t>
            </a:r>
          </a:p>
          <a:p>
            <a:pPr marL="115888" indent="-115888">
              <a:buFont typeface="Wingdings" panose="05000000000000000000" pitchFamily="2" charset="2"/>
              <a:buChar char="§"/>
            </a:pPr>
            <a:r>
              <a:rPr lang="en-US" dirty="0">
                <a:solidFill>
                  <a:schemeClr val="tx1">
                    <a:lumMod val="95000"/>
                    <a:lumOff val="5000"/>
                  </a:schemeClr>
                </a:solidFill>
              </a:rPr>
              <a:t>90% of its spending on the ACA expansion population; and </a:t>
            </a:r>
          </a:p>
          <a:p>
            <a:pPr marL="115888" indent="-115888">
              <a:buFont typeface="Wingdings" panose="05000000000000000000" pitchFamily="2" charset="2"/>
              <a:buChar char="§"/>
            </a:pPr>
            <a:r>
              <a:rPr lang="en-US" dirty="0">
                <a:solidFill>
                  <a:schemeClr val="tx1">
                    <a:lumMod val="95000"/>
                    <a:lumOff val="5000"/>
                  </a:schemeClr>
                </a:solidFill>
              </a:rPr>
              <a:t>56.2% of other MassHealth service expenditure</a:t>
            </a:r>
          </a:p>
          <a:p>
            <a:r>
              <a:rPr lang="en-US" dirty="0">
                <a:solidFill>
                  <a:schemeClr val="tx1">
                    <a:lumMod val="95000"/>
                    <a:lumOff val="5000"/>
                  </a:schemeClr>
                </a:solidFill>
              </a:rPr>
              <a:t>Federal legislation passed in response to COVID-19 temporarily increased both the CHIP federal matching assistance percentage and the federal matching assistance percentage for most other MassHealth service expenditures. These rates are set to decrease when the federally-declared public health emergency ends. </a:t>
            </a:r>
          </a:p>
        </p:txBody>
      </p:sp>
      <p:grpSp>
        <p:nvGrpSpPr>
          <p:cNvPr id="7" name="Group 6">
            <a:extLst>
              <a:ext uri="{FF2B5EF4-FFF2-40B4-BE49-F238E27FC236}">
                <a16:creationId xmlns:a16="http://schemas.microsoft.com/office/drawing/2014/main" id="{B9D65A94-E362-4154-8221-60316B626F41}"/>
              </a:ext>
            </a:extLst>
          </p:cNvPr>
          <p:cNvGrpSpPr/>
          <p:nvPr/>
        </p:nvGrpSpPr>
        <p:grpSpPr>
          <a:xfrm>
            <a:off x="622269" y="4549434"/>
            <a:ext cx="4619631" cy="459264"/>
            <a:chOff x="622269" y="4549434"/>
            <a:chExt cx="4619631" cy="459264"/>
          </a:xfrm>
        </p:grpSpPr>
        <p:grpSp>
          <p:nvGrpSpPr>
            <p:cNvPr id="57354" name="Group 57353">
              <a:extLst>
                <a:ext uri="{FF2B5EF4-FFF2-40B4-BE49-F238E27FC236}">
                  <a16:creationId xmlns:a16="http://schemas.microsoft.com/office/drawing/2014/main" id="{D96A18CB-A9FF-4BB3-865F-77FDF064BC69}"/>
                </a:ext>
              </a:extLst>
            </p:cNvPr>
            <p:cNvGrpSpPr/>
            <p:nvPr/>
          </p:nvGrpSpPr>
          <p:grpSpPr>
            <a:xfrm>
              <a:off x="677093" y="4549434"/>
              <a:ext cx="4564807" cy="459264"/>
              <a:chOff x="1201594" y="5097466"/>
              <a:chExt cx="4564807" cy="459264"/>
            </a:xfrm>
          </p:grpSpPr>
          <p:grpSp>
            <p:nvGrpSpPr>
              <p:cNvPr id="57352" name="Group 57351">
                <a:extLst>
                  <a:ext uri="{FF2B5EF4-FFF2-40B4-BE49-F238E27FC236}">
                    <a16:creationId xmlns:a16="http://schemas.microsoft.com/office/drawing/2014/main" id="{9839A52F-C1DB-4BD6-96B1-44AA98EF5A71}"/>
                  </a:ext>
                </a:extLst>
              </p:cNvPr>
              <p:cNvGrpSpPr/>
              <p:nvPr/>
            </p:nvGrpSpPr>
            <p:grpSpPr>
              <a:xfrm>
                <a:off x="1201594" y="5097466"/>
                <a:ext cx="2139769" cy="459264"/>
                <a:chOff x="1201594" y="5097466"/>
                <a:chExt cx="2139769" cy="459264"/>
              </a:xfrm>
            </p:grpSpPr>
            <p:pic>
              <p:nvPicPr>
                <p:cNvPr id="33" name="Graphic 32" descr="Bank">
                  <a:extLst>
                    <a:ext uri="{FF2B5EF4-FFF2-40B4-BE49-F238E27FC236}">
                      <a16:creationId xmlns:a16="http://schemas.microsoft.com/office/drawing/2014/main" id="{D44A0336-F406-41C2-8F46-3400D50D178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92619" y="5097466"/>
                  <a:ext cx="459262" cy="459264"/>
                </a:xfrm>
                <a:prstGeom prst="rect">
                  <a:avLst/>
                </a:prstGeom>
              </p:spPr>
            </p:pic>
            <p:sp>
              <p:nvSpPr>
                <p:cNvPr id="57349" name="TextBox 57348">
                  <a:extLst>
                    <a:ext uri="{FF2B5EF4-FFF2-40B4-BE49-F238E27FC236}">
                      <a16:creationId xmlns:a16="http://schemas.microsoft.com/office/drawing/2014/main" id="{7945B720-090F-4ABE-BBE8-1B030B844E9E}"/>
                    </a:ext>
                  </a:extLst>
                </p:cNvPr>
                <p:cNvSpPr txBox="1"/>
                <p:nvPr/>
              </p:nvSpPr>
              <p:spPr>
                <a:xfrm>
                  <a:off x="1857983" y="5217783"/>
                  <a:ext cx="243978" cy="230832"/>
                </a:xfrm>
                <a:prstGeom prst="rect">
                  <a:avLst/>
                </a:prstGeom>
                <a:noFill/>
              </p:spPr>
              <p:txBody>
                <a:bodyPr wrap="none" rtlCol="0">
                  <a:spAutoFit/>
                </a:bodyPr>
                <a:lstStyle/>
                <a:p>
                  <a:r>
                    <a:rPr lang="en-US" sz="900" dirty="0">
                      <a:latin typeface="+mj-lt"/>
                    </a:rPr>
                    <a:t>=</a:t>
                  </a:r>
                </a:p>
              </p:txBody>
            </p:sp>
            <p:sp>
              <p:nvSpPr>
                <p:cNvPr id="203" name="TextBox 202">
                  <a:extLst>
                    <a:ext uri="{FF2B5EF4-FFF2-40B4-BE49-F238E27FC236}">
                      <a16:creationId xmlns:a16="http://schemas.microsoft.com/office/drawing/2014/main" id="{A295ED0C-813F-4190-AC1E-BDFB47B82010}"/>
                    </a:ext>
                  </a:extLst>
                </p:cNvPr>
                <p:cNvSpPr txBox="1"/>
                <p:nvPr/>
              </p:nvSpPr>
              <p:spPr>
                <a:xfrm>
                  <a:off x="2316724" y="5233172"/>
                  <a:ext cx="1024639" cy="230832"/>
                </a:xfrm>
                <a:prstGeom prst="rect">
                  <a:avLst/>
                </a:prstGeom>
                <a:noFill/>
              </p:spPr>
              <p:txBody>
                <a:bodyPr wrap="none" rtlCol="0">
                  <a:spAutoFit/>
                </a:bodyPr>
                <a:lstStyle/>
                <a:p>
                  <a:r>
                    <a:rPr lang="en-US" sz="900" cap="all" dirty="0">
                      <a:latin typeface="+mj-lt"/>
                    </a:rPr>
                    <a:t>Federal funds </a:t>
                  </a:r>
                </a:p>
              </p:txBody>
            </p:sp>
            <p:grpSp>
              <p:nvGrpSpPr>
                <p:cNvPr id="57351" name="Group 57350">
                  <a:extLst>
                    <a:ext uri="{FF2B5EF4-FFF2-40B4-BE49-F238E27FC236}">
                      <a16:creationId xmlns:a16="http://schemas.microsoft.com/office/drawing/2014/main" id="{65FE1670-370B-483A-A779-97417780C12A}"/>
                    </a:ext>
                  </a:extLst>
                </p:cNvPr>
                <p:cNvGrpSpPr/>
                <p:nvPr/>
              </p:nvGrpSpPr>
              <p:grpSpPr>
                <a:xfrm>
                  <a:off x="1201594" y="5201622"/>
                  <a:ext cx="667512" cy="309321"/>
                  <a:chOff x="-1035767" y="3523377"/>
                  <a:chExt cx="667512" cy="309321"/>
                </a:xfrm>
              </p:grpSpPr>
              <p:sp>
                <p:nvSpPr>
                  <p:cNvPr id="205" name="FEDERAL BG2">
                    <a:extLst>
                      <a:ext uri="{FF2B5EF4-FFF2-40B4-BE49-F238E27FC236}">
                        <a16:creationId xmlns:a16="http://schemas.microsoft.com/office/drawing/2014/main" id="{3950E595-6898-4E0E-B0E3-4FD143330A82}"/>
                      </a:ext>
                    </a:extLst>
                  </p:cNvPr>
                  <p:cNvSpPr/>
                  <p:nvPr/>
                </p:nvSpPr>
                <p:spPr>
                  <a:xfrm>
                    <a:off x="-1035767" y="3523377"/>
                    <a:ext cx="667512" cy="30932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nvGrpSpPr>
                  <p:cNvPr id="208" name="Graphic 11" descr="Money">
                    <a:extLst>
                      <a:ext uri="{FF2B5EF4-FFF2-40B4-BE49-F238E27FC236}">
                        <a16:creationId xmlns:a16="http://schemas.microsoft.com/office/drawing/2014/main" id="{22288A91-F544-4EE3-94BC-FF943F6FB657}"/>
                      </a:ext>
                    </a:extLst>
                  </p:cNvPr>
                  <p:cNvGrpSpPr>
                    <a:grpSpLocks noChangeAspect="1"/>
                  </p:cNvGrpSpPr>
                  <p:nvPr/>
                </p:nvGrpSpPr>
                <p:grpSpPr>
                  <a:xfrm>
                    <a:off x="-1022051" y="3532565"/>
                    <a:ext cx="640080" cy="290945"/>
                    <a:chOff x="4004844" y="3277896"/>
                    <a:chExt cx="838200" cy="381000"/>
                  </a:xfrm>
                  <a:solidFill>
                    <a:srgbClr val="FFFFFF">
                      <a:alpha val="50196"/>
                    </a:srgbClr>
                  </a:solidFill>
                </p:grpSpPr>
                <p:sp>
                  <p:nvSpPr>
                    <p:cNvPr id="254" name="Freeform: Shape 253">
                      <a:extLst>
                        <a:ext uri="{FF2B5EF4-FFF2-40B4-BE49-F238E27FC236}">
                          <a16:creationId xmlns:a16="http://schemas.microsoft.com/office/drawing/2014/main" id="{B0AEEB17-07F1-411E-99BD-129F214DEC6A}"/>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900" dirty="0">
                        <a:latin typeface="Source Sans Pro Light" panose="020B0403030403020204" pitchFamily="34" charset="0"/>
                      </a:endParaRPr>
                    </a:p>
                  </p:txBody>
                </p:sp>
                <p:sp>
                  <p:nvSpPr>
                    <p:cNvPr id="255" name="Freeform: Shape 254">
                      <a:extLst>
                        <a:ext uri="{FF2B5EF4-FFF2-40B4-BE49-F238E27FC236}">
                          <a16:creationId xmlns:a16="http://schemas.microsoft.com/office/drawing/2014/main" id="{418003EC-5C15-429D-8664-161EF75DBA8C}"/>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900" dirty="0">
                        <a:latin typeface="Source Sans Pro Light" panose="020B0403030403020204" pitchFamily="34" charset="0"/>
                      </a:endParaRPr>
                    </a:p>
                  </p:txBody>
                </p:sp>
                <p:sp>
                  <p:nvSpPr>
                    <p:cNvPr id="256" name="Freeform: Shape 255">
                      <a:extLst>
                        <a:ext uri="{FF2B5EF4-FFF2-40B4-BE49-F238E27FC236}">
                          <a16:creationId xmlns:a16="http://schemas.microsoft.com/office/drawing/2014/main" id="{4443413B-3D0C-4178-8BA0-2A958491061C}"/>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900" dirty="0">
                        <a:latin typeface="Source Sans Pro Light" panose="020B0403030403020204" pitchFamily="34" charset="0"/>
                      </a:endParaRPr>
                    </a:p>
                  </p:txBody>
                </p:sp>
                <p:sp>
                  <p:nvSpPr>
                    <p:cNvPr id="257" name="Freeform: Shape 256">
                      <a:extLst>
                        <a:ext uri="{FF2B5EF4-FFF2-40B4-BE49-F238E27FC236}">
                          <a16:creationId xmlns:a16="http://schemas.microsoft.com/office/drawing/2014/main" id="{5F284873-D1BF-4EB9-B9FB-6F9A097E5D68}"/>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900" dirty="0">
                        <a:latin typeface="Source Sans Pro Light" panose="020B0403030403020204" pitchFamily="34" charset="0"/>
                      </a:endParaRPr>
                    </a:p>
                  </p:txBody>
                </p:sp>
              </p:grpSp>
            </p:grpSp>
          </p:grpSp>
          <p:grpSp>
            <p:nvGrpSpPr>
              <p:cNvPr id="57353" name="Group 57352">
                <a:extLst>
                  <a:ext uri="{FF2B5EF4-FFF2-40B4-BE49-F238E27FC236}">
                    <a16:creationId xmlns:a16="http://schemas.microsoft.com/office/drawing/2014/main" id="{E3B2EA96-5592-4204-A767-679B72017D10}"/>
                  </a:ext>
                </a:extLst>
              </p:cNvPr>
              <p:cNvGrpSpPr/>
              <p:nvPr/>
            </p:nvGrpSpPr>
            <p:grpSpPr>
              <a:xfrm>
                <a:off x="3584582" y="5201622"/>
                <a:ext cx="2181819" cy="309321"/>
                <a:chOff x="4839450" y="5201622"/>
                <a:chExt cx="2181819" cy="309321"/>
              </a:xfrm>
            </p:grpSpPr>
            <p:sp>
              <p:nvSpPr>
                <p:cNvPr id="34" name="Freeform 5">
                  <a:extLst>
                    <a:ext uri="{FF2B5EF4-FFF2-40B4-BE49-F238E27FC236}">
                      <a16:creationId xmlns:a16="http://schemas.microsoft.com/office/drawing/2014/main" id="{FC9FAFF2-BBB3-424A-A3FB-A11BE5F42C5D}"/>
                    </a:ext>
                  </a:extLst>
                </p:cNvPr>
                <p:cNvSpPr>
                  <a:spLocks noChangeAspect="1"/>
                </p:cNvSpPr>
                <p:nvPr/>
              </p:nvSpPr>
              <p:spPr bwMode="auto">
                <a:xfrm>
                  <a:off x="5717803" y="5235866"/>
                  <a:ext cx="459262" cy="240833"/>
                </a:xfrm>
                <a:custGeom>
                  <a:avLst/>
                  <a:gdLst>
                    <a:gd name="T0" fmla="*/ 423 w 656"/>
                    <a:gd name="T1" fmla="*/ 0 h 344"/>
                    <a:gd name="T2" fmla="*/ 456 w 656"/>
                    <a:gd name="T3" fmla="*/ 128 h 344"/>
                    <a:gd name="T4" fmla="*/ 550 w 656"/>
                    <a:gd name="T5" fmla="*/ 237 h 344"/>
                    <a:gd name="T6" fmla="*/ 626 w 656"/>
                    <a:gd name="T7" fmla="*/ 221 h 344"/>
                    <a:gd name="T8" fmla="*/ 580 w 656"/>
                    <a:gd name="T9" fmla="*/ 139 h 344"/>
                    <a:gd name="T10" fmla="*/ 650 w 656"/>
                    <a:gd name="T11" fmla="*/ 177 h 344"/>
                    <a:gd name="T12" fmla="*/ 656 w 656"/>
                    <a:gd name="T13" fmla="*/ 248 h 344"/>
                    <a:gd name="T14" fmla="*/ 548 w 656"/>
                    <a:gd name="T15" fmla="*/ 322 h 344"/>
                    <a:gd name="T16" fmla="*/ 461 w 656"/>
                    <a:gd name="T17" fmla="*/ 344 h 344"/>
                    <a:gd name="T18" fmla="*/ 445 w 656"/>
                    <a:gd name="T19" fmla="*/ 308 h 344"/>
                    <a:gd name="T20" fmla="*/ 410 w 656"/>
                    <a:gd name="T21" fmla="*/ 289 h 344"/>
                    <a:gd name="T22" fmla="*/ 380 w 656"/>
                    <a:gd name="T23" fmla="*/ 229 h 344"/>
                    <a:gd name="T24" fmla="*/ 305 w 656"/>
                    <a:gd name="T25" fmla="*/ 254 h 344"/>
                    <a:gd name="T26" fmla="*/ 140 w 656"/>
                    <a:gd name="T27" fmla="*/ 292 h 344"/>
                    <a:gd name="T28" fmla="*/ 2 w 656"/>
                    <a:gd name="T29" fmla="*/ 322 h 344"/>
                    <a:gd name="T30" fmla="*/ 0 w 656"/>
                    <a:gd name="T31" fmla="*/ 147 h 344"/>
                    <a:gd name="T32" fmla="*/ 146 w 656"/>
                    <a:gd name="T33" fmla="*/ 112 h 344"/>
                    <a:gd name="T34" fmla="*/ 356 w 656"/>
                    <a:gd name="T35" fmla="*/ 57 h 344"/>
                    <a:gd name="T36" fmla="*/ 367 w 656"/>
                    <a:gd name="T37" fmla="*/ 27 h 344"/>
                    <a:gd name="T38" fmla="*/ 399 w 656"/>
                    <a:gd name="T39" fmla="*/ 3 h 344"/>
                    <a:gd name="T40" fmla="*/ 423 w 656"/>
                    <a:gd name="T41" fmla="*/ 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6" h="344">
                      <a:moveTo>
                        <a:pt x="423" y="0"/>
                      </a:moveTo>
                      <a:lnTo>
                        <a:pt x="456" y="128"/>
                      </a:lnTo>
                      <a:lnTo>
                        <a:pt x="550" y="237"/>
                      </a:lnTo>
                      <a:lnTo>
                        <a:pt x="626" y="221"/>
                      </a:lnTo>
                      <a:lnTo>
                        <a:pt x="580" y="139"/>
                      </a:lnTo>
                      <a:lnTo>
                        <a:pt x="650" y="177"/>
                      </a:lnTo>
                      <a:lnTo>
                        <a:pt x="656" y="248"/>
                      </a:lnTo>
                      <a:lnTo>
                        <a:pt x="548" y="322"/>
                      </a:lnTo>
                      <a:lnTo>
                        <a:pt x="461" y="344"/>
                      </a:lnTo>
                      <a:lnTo>
                        <a:pt x="445" y="308"/>
                      </a:lnTo>
                      <a:lnTo>
                        <a:pt x="410" y="289"/>
                      </a:lnTo>
                      <a:lnTo>
                        <a:pt x="380" y="229"/>
                      </a:lnTo>
                      <a:lnTo>
                        <a:pt x="305" y="254"/>
                      </a:lnTo>
                      <a:lnTo>
                        <a:pt x="140" y="292"/>
                      </a:lnTo>
                      <a:lnTo>
                        <a:pt x="2" y="322"/>
                      </a:lnTo>
                      <a:lnTo>
                        <a:pt x="0" y="147"/>
                      </a:lnTo>
                      <a:lnTo>
                        <a:pt x="146" y="112"/>
                      </a:lnTo>
                      <a:lnTo>
                        <a:pt x="356" y="57"/>
                      </a:lnTo>
                      <a:lnTo>
                        <a:pt x="367" y="27"/>
                      </a:lnTo>
                      <a:lnTo>
                        <a:pt x="399" y="3"/>
                      </a:lnTo>
                      <a:lnTo>
                        <a:pt x="423" y="0"/>
                      </a:lnTo>
                      <a:close/>
                    </a:path>
                  </a:pathLst>
                </a:custGeom>
                <a:solidFill>
                  <a:srgbClr val="C0C0C0"/>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900" dirty="0">
                    <a:latin typeface="+mn-lt"/>
                  </a:endParaRPr>
                </a:p>
              </p:txBody>
            </p:sp>
            <p:sp>
              <p:nvSpPr>
                <p:cNvPr id="260" name="TextBox 259">
                  <a:extLst>
                    <a:ext uri="{FF2B5EF4-FFF2-40B4-BE49-F238E27FC236}">
                      <a16:creationId xmlns:a16="http://schemas.microsoft.com/office/drawing/2014/main" id="{44E43DB5-6B8C-485E-A75A-83C7793F703B}"/>
                    </a:ext>
                  </a:extLst>
                </p:cNvPr>
                <p:cNvSpPr txBox="1"/>
                <p:nvPr/>
              </p:nvSpPr>
              <p:spPr>
                <a:xfrm>
                  <a:off x="5495839" y="5217783"/>
                  <a:ext cx="243978" cy="230832"/>
                </a:xfrm>
                <a:prstGeom prst="rect">
                  <a:avLst/>
                </a:prstGeom>
                <a:noFill/>
              </p:spPr>
              <p:txBody>
                <a:bodyPr wrap="none" rtlCol="0">
                  <a:spAutoFit/>
                </a:bodyPr>
                <a:lstStyle/>
                <a:p>
                  <a:r>
                    <a:rPr lang="en-US" sz="900" dirty="0">
                      <a:latin typeface="+mj-lt"/>
                    </a:rPr>
                    <a:t>=</a:t>
                  </a:r>
                </a:p>
              </p:txBody>
            </p:sp>
            <p:sp>
              <p:nvSpPr>
                <p:cNvPr id="261" name="TextBox 260">
                  <a:extLst>
                    <a:ext uri="{FF2B5EF4-FFF2-40B4-BE49-F238E27FC236}">
                      <a16:creationId xmlns:a16="http://schemas.microsoft.com/office/drawing/2014/main" id="{734B1B92-AC2B-49F5-9E6B-669861D5481A}"/>
                    </a:ext>
                  </a:extLst>
                </p:cNvPr>
                <p:cNvSpPr txBox="1"/>
                <p:nvPr/>
              </p:nvSpPr>
              <p:spPr>
                <a:xfrm>
                  <a:off x="6129678" y="5233172"/>
                  <a:ext cx="891591" cy="230832"/>
                </a:xfrm>
                <a:prstGeom prst="rect">
                  <a:avLst/>
                </a:prstGeom>
                <a:noFill/>
              </p:spPr>
              <p:txBody>
                <a:bodyPr wrap="none" rtlCol="0">
                  <a:spAutoFit/>
                </a:bodyPr>
                <a:lstStyle/>
                <a:p>
                  <a:r>
                    <a:rPr lang="en-US" sz="900" cap="all" dirty="0">
                      <a:latin typeface="+mj-lt"/>
                    </a:rPr>
                    <a:t>State funds </a:t>
                  </a:r>
                </a:p>
              </p:txBody>
            </p:sp>
            <p:grpSp>
              <p:nvGrpSpPr>
                <p:cNvPr id="262" name="Group 261">
                  <a:extLst>
                    <a:ext uri="{FF2B5EF4-FFF2-40B4-BE49-F238E27FC236}">
                      <a16:creationId xmlns:a16="http://schemas.microsoft.com/office/drawing/2014/main" id="{D2F7840D-C985-4A2C-8899-35C97EB21B92}"/>
                    </a:ext>
                  </a:extLst>
                </p:cNvPr>
                <p:cNvGrpSpPr/>
                <p:nvPr/>
              </p:nvGrpSpPr>
              <p:grpSpPr>
                <a:xfrm>
                  <a:off x="4839450" y="5201622"/>
                  <a:ext cx="667512" cy="309321"/>
                  <a:chOff x="-1035767" y="3523377"/>
                  <a:chExt cx="667512" cy="309321"/>
                </a:xfrm>
              </p:grpSpPr>
              <p:sp>
                <p:nvSpPr>
                  <p:cNvPr id="263" name="FEDERAL BG2">
                    <a:extLst>
                      <a:ext uri="{FF2B5EF4-FFF2-40B4-BE49-F238E27FC236}">
                        <a16:creationId xmlns:a16="http://schemas.microsoft.com/office/drawing/2014/main" id="{90D30F38-78FB-4CFC-A350-849F85C7F32F}"/>
                      </a:ext>
                    </a:extLst>
                  </p:cNvPr>
                  <p:cNvSpPr/>
                  <p:nvPr/>
                </p:nvSpPr>
                <p:spPr>
                  <a:xfrm>
                    <a:off x="-1035767" y="3523377"/>
                    <a:ext cx="667512" cy="309321"/>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nvGrpSpPr>
                  <p:cNvPr id="264" name="Graphic 11" descr="Money">
                    <a:extLst>
                      <a:ext uri="{FF2B5EF4-FFF2-40B4-BE49-F238E27FC236}">
                        <a16:creationId xmlns:a16="http://schemas.microsoft.com/office/drawing/2014/main" id="{DAC34BEC-CB84-4F6A-8E24-D9A5C937A60D}"/>
                      </a:ext>
                    </a:extLst>
                  </p:cNvPr>
                  <p:cNvGrpSpPr>
                    <a:grpSpLocks noChangeAspect="1"/>
                  </p:cNvGrpSpPr>
                  <p:nvPr/>
                </p:nvGrpSpPr>
                <p:grpSpPr>
                  <a:xfrm>
                    <a:off x="-1022051" y="3532565"/>
                    <a:ext cx="640080" cy="290945"/>
                    <a:chOff x="4004844" y="3277896"/>
                    <a:chExt cx="838200" cy="381000"/>
                  </a:xfrm>
                  <a:solidFill>
                    <a:srgbClr val="FFFFFF">
                      <a:alpha val="50196"/>
                    </a:srgbClr>
                  </a:solidFill>
                </p:grpSpPr>
                <p:sp>
                  <p:nvSpPr>
                    <p:cNvPr id="265" name="Freeform: Shape 264">
                      <a:extLst>
                        <a:ext uri="{FF2B5EF4-FFF2-40B4-BE49-F238E27FC236}">
                          <a16:creationId xmlns:a16="http://schemas.microsoft.com/office/drawing/2014/main" id="{3CBDEA2C-A755-41E1-BE88-C993881BC302}"/>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900" dirty="0">
                        <a:latin typeface="Source Sans Pro Light" panose="020B0403030403020204" pitchFamily="34" charset="0"/>
                      </a:endParaRPr>
                    </a:p>
                  </p:txBody>
                </p:sp>
                <p:sp>
                  <p:nvSpPr>
                    <p:cNvPr id="266" name="Freeform: Shape 265">
                      <a:extLst>
                        <a:ext uri="{FF2B5EF4-FFF2-40B4-BE49-F238E27FC236}">
                          <a16:creationId xmlns:a16="http://schemas.microsoft.com/office/drawing/2014/main" id="{C4491DBE-4B37-443A-967E-064F48FF4476}"/>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900" dirty="0">
                        <a:latin typeface="Source Sans Pro Light" panose="020B0403030403020204" pitchFamily="34" charset="0"/>
                      </a:endParaRPr>
                    </a:p>
                  </p:txBody>
                </p:sp>
                <p:sp>
                  <p:nvSpPr>
                    <p:cNvPr id="267" name="Freeform: Shape 266">
                      <a:extLst>
                        <a:ext uri="{FF2B5EF4-FFF2-40B4-BE49-F238E27FC236}">
                          <a16:creationId xmlns:a16="http://schemas.microsoft.com/office/drawing/2014/main" id="{0BAAA182-8792-4E86-A7E6-40AD7E84B61F}"/>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900" dirty="0">
                        <a:latin typeface="Source Sans Pro Light" panose="020B0403030403020204" pitchFamily="34" charset="0"/>
                      </a:endParaRPr>
                    </a:p>
                  </p:txBody>
                </p:sp>
                <p:sp>
                  <p:nvSpPr>
                    <p:cNvPr id="268" name="Freeform: Shape 267">
                      <a:extLst>
                        <a:ext uri="{FF2B5EF4-FFF2-40B4-BE49-F238E27FC236}">
                          <a16:creationId xmlns:a16="http://schemas.microsoft.com/office/drawing/2014/main" id="{771BBF65-05F0-4690-BEC9-E419A1D6FCA9}"/>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900" dirty="0">
                        <a:latin typeface="Source Sans Pro Light" panose="020B0403030403020204" pitchFamily="34" charset="0"/>
                      </a:endParaRPr>
                    </a:p>
                  </p:txBody>
                </p:sp>
              </p:grpSp>
            </p:grpSp>
          </p:grpSp>
        </p:grpSp>
        <p:sp>
          <p:nvSpPr>
            <p:cNvPr id="6" name="Rectangle 5">
              <a:extLst>
                <a:ext uri="{FF2B5EF4-FFF2-40B4-BE49-F238E27FC236}">
                  <a16:creationId xmlns:a16="http://schemas.microsoft.com/office/drawing/2014/main" id="{78D20597-D0EE-46F2-BC42-81EFF87B041E}"/>
                </a:ext>
              </a:extLst>
            </p:cNvPr>
            <p:cNvSpPr/>
            <p:nvPr/>
          </p:nvSpPr>
          <p:spPr>
            <a:xfrm>
              <a:off x="622269" y="4575362"/>
              <a:ext cx="4572000" cy="40549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98D47B29-A17C-6044-972D-837B497A9A6C}"/>
              </a:ext>
            </a:extLst>
          </p:cNvPr>
          <p:cNvGrpSpPr/>
          <p:nvPr/>
        </p:nvGrpSpPr>
        <p:grpSpPr>
          <a:xfrm>
            <a:off x="525145" y="2249837"/>
            <a:ext cx="1122070" cy="1324665"/>
            <a:chOff x="-934258" y="2249837"/>
            <a:chExt cx="1122070" cy="1324665"/>
          </a:xfrm>
        </p:grpSpPr>
        <p:sp>
          <p:nvSpPr>
            <p:cNvPr id="281" name="FEDERAL BG2">
              <a:extLst>
                <a:ext uri="{FF2B5EF4-FFF2-40B4-BE49-F238E27FC236}">
                  <a16:creationId xmlns:a16="http://schemas.microsoft.com/office/drawing/2014/main" id="{3F6D48C5-03EB-F348-984F-0FCEDD1406FC}"/>
                </a:ext>
              </a:extLst>
            </p:cNvPr>
            <p:cNvSpPr/>
            <p:nvPr/>
          </p:nvSpPr>
          <p:spPr>
            <a:xfrm>
              <a:off x="-934257" y="2249837"/>
              <a:ext cx="1122069" cy="13246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82" name="STATE BG1">
              <a:extLst>
                <a:ext uri="{FF2B5EF4-FFF2-40B4-BE49-F238E27FC236}">
                  <a16:creationId xmlns:a16="http://schemas.microsoft.com/office/drawing/2014/main" id="{B68BBB18-E22C-5A40-B9BD-8EACFA3A879E}"/>
                </a:ext>
              </a:extLst>
            </p:cNvPr>
            <p:cNvSpPr/>
            <p:nvPr/>
          </p:nvSpPr>
          <p:spPr>
            <a:xfrm>
              <a:off x="-934258" y="3309569"/>
              <a:ext cx="1122069" cy="26493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nvGrpSpPr>
            <p:cNvPr id="284" name="Graphic 11" descr="Money">
              <a:extLst>
                <a:ext uri="{FF2B5EF4-FFF2-40B4-BE49-F238E27FC236}">
                  <a16:creationId xmlns:a16="http://schemas.microsoft.com/office/drawing/2014/main" id="{5E27134E-668B-4047-BD03-C924EA32CFBD}"/>
                </a:ext>
              </a:extLst>
            </p:cNvPr>
            <p:cNvGrpSpPr>
              <a:grpSpLocks noChangeAspect="1"/>
            </p:cNvGrpSpPr>
            <p:nvPr/>
          </p:nvGrpSpPr>
          <p:grpSpPr>
            <a:xfrm>
              <a:off x="-924078" y="2264731"/>
              <a:ext cx="545450" cy="247932"/>
              <a:chOff x="4004844" y="3277896"/>
              <a:chExt cx="838200" cy="381000"/>
            </a:xfrm>
            <a:solidFill>
              <a:srgbClr val="FFFFFF">
                <a:alpha val="50196"/>
              </a:srgbClr>
            </a:solidFill>
          </p:grpSpPr>
          <p:sp>
            <p:nvSpPr>
              <p:cNvPr id="330" name="Freeform: Shape 140">
                <a:extLst>
                  <a:ext uri="{FF2B5EF4-FFF2-40B4-BE49-F238E27FC236}">
                    <a16:creationId xmlns:a16="http://schemas.microsoft.com/office/drawing/2014/main" id="{5A58016F-ED26-6E4E-A85F-A8A7C35B1477}"/>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sp>
            <p:nvSpPr>
              <p:cNvPr id="331" name="Freeform: Shape 141">
                <a:extLst>
                  <a:ext uri="{FF2B5EF4-FFF2-40B4-BE49-F238E27FC236}">
                    <a16:creationId xmlns:a16="http://schemas.microsoft.com/office/drawing/2014/main" id="{5A065675-17EB-3D43-AB2B-CB11C61B7575}"/>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sp>
            <p:nvSpPr>
              <p:cNvPr id="332" name="Freeform: Shape 142">
                <a:extLst>
                  <a:ext uri="{FF2B5EF4-FFF2-40B4-BE49-F238E27FC236}">
                    <a16:creationId xmlns:a16="http://schemas.microsoft.com/office/drawing/2014/main" id="{B12D3107-8D7F-FC41-A8AA-4781907DC16A}"/>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sp>
            <p:nvSpPr>
              <p:cNvPr id="333" name="Freeform: Shape 143">
                <a:extLst>
                  <a:ext uri="{FF2B5EF4-FFF2-40B4-BE49-F238E27FC236}">
                    <a16:creationId xmlns:a16="http://schemas.microsoft.com/office/drawing/2014/main" id="{7F4D6920-D720-A74F-A63C-94FFC4CF79A3}"/>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grpSp>
        <p:grpSp>
          <p:nvGrpSpPr>
            <p:cNvPr id="285" name="Graphic 11" descr="Money">
              <a:extLst>
                <a:ext uri="{FF2B5EF4-FFF2-40B4-BE49-F238E27FC236}">
                  <a16:creationId xmlns:a16="http://schemas.microsoft.com/office/drawing/2014/main" id="{83A8001E-797A-EB4A-9AA3-094DC6278591}"/>
                </a:ext>
              </a:extLst>
            </p:cNvPr>
            <p:cNvGrpSpPr>
              <a:grpSpLocks noChangeAspect="1"/>
            </p:cNvGrpSpPr>
            <p:nvPr/>
          </p:nvGrpSpPr>
          <p:grpSpPr>
            <a:xfrm>
              <a:off x="-924078" y="2526468"/>
              <a:ext cx="545450" cy="247932"/>
              <a:chOff x="4004844" y="3277896"/>
              <a:chExt cx="838200" cy="381000"/>
            </a:xfrm>
            <a:solidFill>
              <a:srgbClr val="FFFFFF">
                <a:alpha val="50196"/>
              </a:srgbClr>
            </a:solidFill>
          </p:grpSpPr>
          <p:sp>
            <p:nvSpPr>
              <p:cNvPr id="326" name="Freeform: Shape 136">
                <a:extLst>
                  <a:ext uri="{FF2B5EF4-FFF2-40B4-BE49-F238E27FC236}">
                    <a16:creationId xmlns:a16="http://schemas.microsoft.com/office/drawing/2014/main" id="{73EE5A01-6BF6-4748-9796-D9DDD1320FA3}"/>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sp>
            <p:nvSpPr>
              <p:cNvPr id="327" name="Freeform: Shape 137">
                <a:extLst>
                  <a:ext uri="{FF2B5EF4-FFF2-40B4-BE49-F238E27FC236}">
                    <a16:creationId xmlns:a16="http://schemas.microsoft.com/office/drawing/2014/main" id="{A285341D-A2CB-D34F-B027-2EF2AF22DDEC}"/>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sp>
            <p:nvSpPr>
              <p:cNvPr id="328" name="Freeform: Shape 138">
                <a:extLst>
                  <a:ext uri="{FF2B5EF4-FFF2-40B4-BE49-F238E27FC236}">
                    <a16:creationId xmlns:a16="http://schemas.microsoft.com/office/drawing/2014/main" id="{E03A8A54-FE1F-FA45-85B5-BCCFFB53483E}"/>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sp>
            <p:nvSpPr>
              <p:cNvPr id="329" name="Freeform: Shape 139">
                <a:extLst>
                  <a:ext uri="{FF2B5EF4-FFF2-40B4-BE49-F238E27FC236}">
                    <a16:creationId xmlns:a16="http://schemas.microsoft.com/office/drawing/2014/main" id="{0623E66D-FB0B-D84E-AD21-58F8D308D03C}"/>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grpSp>
        <p:grpSp>
          <p:nvGrpSpPr>
            <p:cNvPr id="286" name="Graphic 11" descr="Money">
              <a:extLst>
                <a:ext uri="{FF2B5EF4-FFF2-40B4-BE49-F238E27FC236}">
                  <a16:creationId xmlns:a16="http://schemas.microsoft.com/office/drawing/2014/main" id="{2BDACE36-4B94-864E-84B5-3F61EF52A7D3}"/>
                </a:ext>
              </a:extLst>
            </p:cNvPr>
            <p:cNvGrpSpPr>
              <a:grpSpLocks noChangeAspect="1"/>
            </p:cNvGrpSpPr>
            <p:nvPr/>
          </p:nvGrpSpPr>
          <p:grpSpPr>
            <a:xfrm>
              <a:off x="-924078" y="2788204"/>
              <a:ext cx="545450" cy="247932"/>
              <a:chOff x="4004844" y="3277896"/>
              <a:chExt cx="838200" cy="381000"/>
            </a:xfrm>
            <a:solidFill>
              <a:srgbClr val="FFFFFF">
                <a:alpha val="50196"/>
              </a:srgbClr>
            </a:solidFill>
          </p:grpSpPr>
          <p:sp>
            <p:nvSpPr>
              <p:cNvPr id="322" name="Freeform: Shape 132">
                <a:extLst>
                  <a:ext uri="{FF2B5EF4-FFF2-40B4-BE49-F238E27FC236}">
                    <a16:creationId xmlns:a16="http://schemas.microsoft.com/office/drawing/2014/main" id="{EB2CAC5D-B8CA-B745-A01C-41B128370C33}"/>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sp>
            <p:nvSpPr>
              <p:cNvPr id="323" name="Freeform: Shape 133">
                <a:extLst>
                  <a:ext uri="{FF2B5EF4-FFF2-40B4-BE49-F238E27FC236}">
                    <a16:creationId xmlns:a16="http://schemas.microsoft.com/office/drawing/2014/main" id="{CD22DF84-9FAC-4B4F-8CF9-CFA077D625D4}"/>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sp>
            <p:nvSpPr>
              <p:cNvPr id="324" name="Freeform: Shape 134">
                <a:extLst>
                  <a:ext uri="{FF2B5EF4-FFF2-40B4-BE49-F238E27FC236}">
                    <a16:creationId xmlns:a16="http://schemas.microsoft.com/office/drawing/2014/main" id="{8C182155-E85C-2540-9AAE-A34ABA152A01}"/>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sp>
            <p:nvSpPr>
              <p:cNvPr id="325" name="Freeform: Shape 135">
                <a:extLst>
                  <a:ext uri="{FF2B5EF4-FFF2-40B4-BE49-F238E27FC236}">
                    <a16:creationId xmlns:a16="http://schemas.microsoft.com/office/drawing/2014/main" id="{D23975BB-5273-7E4F-AF5B-7896240A291F}"/>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grpSp>
        <p:grpSp>
          <p:nvGrpSpPr>
            <p:cNvPr id="287" name="Graphic 11" descr="Money">
              <a:extLst>
                <a:ext uri="{FF2B5EF4-FFF2-40B4-BE49-F238E27FC236}">
                  <a16:creationId xmlns:a16="http://schemas.microsoft.com/office/drawing/2014/main" id="{94ADD116-CA97-2742-AC65-2D752CCBEBEB}"/>
                </a:ext>
              </a:extLst>
            </p:cNvPr>
            <p:cNvGrpSpPr>
              <a:grpSpLocks noChangeAspect="1"/>
            </p:cNvGrpSpPr>
            <p:nvPr/>
          </p:nvGrpSpPr>
          <p:grpSpPr>
            <a:xfrm>
              <a:off x="-924078" y="3049941"/>
              <a:ext cx="545450" cy="247932"/>
              <a:chOff x="4004844" y="3277896"/>
              <a:chExt cx="838200" cy="381000"/>
            </a:xfrm>
            <a:solidFill>
              <a:srgbClr val="FFFFFF">
                <a:alpha val="50196"/>
              </a:srgbClr>
            </a:solidFill>
          </p:grpSpPr>
          <p:sp>
            <p:nvSpPr>
              <p:cNvPr id="318" name="Freeform: Shape 128">
                <a:extLst>
                  <a:ext uri="{FF2B5EF4-FFF2-40B4-BE49-F238E27FC236}">
                    <a16:creationId xmlns:a16="http://schemas.microsoft.com/office/drawing/2014/main" id="{9F61BA1D-CE82-4941-BE78-E363E241663D}"/>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sp>
            <p:nvSpPr>
              <p:cNvPr id="319" name="Freeform: Shape 129">
                <a:extLst>
                  <a:ext uri="{FF2B5EF4-FFF2-40B4-BE49-F238E27FC236}">
                    <a16:creationId xmlns:a16="http://schemas.microsoft.com/office/drawing/2014/main" id="{76EEA6A1-A33F-CC40-B8C0-02FF2632E670}"/>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sp>
            <p:nvSpPr>
              <p:cNvPr id="320" name="Freeform: Shape 130">
                <a:extLst>
                  <a:ext uri="{FF2B5EF4-FFF2-40B4-BE49-F238E27FC236}">
                    <a16:creationId xmlns:a16="http://schemas.microsoft.com/office/drawing/2014/main" id="{29CAFE92-6441-FB46-A96D-012F8AE5ADD8}"/>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sp>
            <p:nvSpPr>
              <p:cNvPr id="321" name="Freeform: Shape 131">
                <a:extLst>
                  <a:ext uri="{FF2B5EF4-FFF2-40B4-BE49-F238E27FC236}">
                    <a16:creationId xmlns:a16="http://schemas.microsoft.com/office/drawing/2014/main" id="{CA1E631A-FB14-5341-A820-7F3D1D1D4CBE}"/>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grpSp>
        <p:grpSp>
          <p:nvGrpSpPr>
            <p:cNvPr id="288" name="Graphic 11" descr="Money">
              <a:extLst>
                <a:ext uri="{FF2B5EF4-FFF2-40B4-BE49-F238E27FC236}">
                  <a16:creationId xmlns:a16="http://schemas.microsoft.com/office/drawing/2014/main" id="{D09FDBBB-6B3C-6241-9A27-6054434ED37B}"/>
                </a:ext>
              </a:extLst>
            </p:cNvPr>
            <p:cNvGrpSpPr>
              <a:grpSpLocks noChangeAspect="1"/>
            </p:cNvGrpSpPr>
            <p:nvPr/>
          </p:nvGrpSpPr>
          <p:grpSpPr>
            <a:xfrm>
              <a:off x="-924078" y="3311677"/>
              <a:ext cx="545450" cy="247932"/>
              <a:chOff x="4004844" y="3277896"/>
              <a:chExt cx="838200" cy="381000"/>
            </a:xfrm>
            <a:solidFill>
              <a:srgbClr val="FFFFFF">
                <a:alpha val="50196"/>
              </a:srgbClr>
            </a:solidFill>
          </p:grpSpPr>
          <p:sp>
            <p:nvSpPr>
              <p:cNvPr id="314" name="Freeform: Shape 124">
                <a:extLst>
                  <a:ext uri="{FF2B5EF4-FFF2-40B4-BE49-F238E27FC236}">
                    <a16:creationId xmlns:a16="http://schemas.microsoft.com/office/drawing/2014/main" id="{9F36B830-2B70-EA48-9D68-094A0AE5219F}"/>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sp>
            <p:nvSpPr>
              <p:cNvPr id="315" name="Freeform: Shape 125">
                <a:extLst>
                  <a:ext uri="{FF2B5EF4-FFF2-40B4-BE49-F238E27FC236}">
                    <a16:creationId xmlns:a16="http://schemas.microsoft.com/office/drawing/2014/main" id="{1FE4DD93-0285-5F4E-BCB7-8DE2B425D986}"/>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sp>
            <p:nvSpPr>
              <p:cNvPr id="316" name="Freeform: Shape 126">
                <a:extLst>
                  <a:ext uri="{FF2B5EF4-FFF2-40B4-BE49-F238E27FC236}">
                    <a16:creationId xmlns:a16="http://schemas.microsoft.com/office/drawing/2014/main" id="{212F0868-9C9D-3B45-97C3-0F98E6F7238B}"/>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sp>
            <p:nvSpPr>
              <p:cNvPr id="317" name="Freeform: Shape 127">
                <a:extLst>
                  <a:ext uri="{FF2B5EF4-FFF2-40B4-BE49-F238E27FC236}">
                    <a16:creationId xmlns:a16="http://schemas.microsoft.com/office/drawing/2014/main" id="{6CDCF3B4-F403-DA40-86F5-B4CD61DA8F3C}"/>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grpSp>
        <p:grpSp>
          <p:nvGrpSpPr>
            <p:cNvPr id="289" name="Graphic 11" descr="Money">
              <a:extLst>
                <a:ext uri="{FF2B5EF4-FFF2-40B4-BE49-F238E27FC236}">
                  <a16:creationId xmlns:a16="http://schemas.microsoft.com/office/drawing/2014/main" id="{0DCAB781-CF52-604B-8F19-701AF2F51042}"/>
                </a:ext>
              </a:extLst>
            </p:cNvPr>
            <p:cNvGrpSpPr>
              <a:grpSpLocks noChangeAspect="1"/>
            </p:cNvGrpSpPr>
            <p:nvPr/>
          </p:nvGrpSpPr>
          <p:grpSpPr>
            <a:xfrm>
              <a:off x="-367816" y="2264731"/>
              <a:ext cx="545450" cy="247932"/>
              <a:chOff x="4004844" y="3277896"/>
              <a:chExt cx="838200" cy="381000"/>
            </a:xfrm>
            <a:solidFill>
              <a:srgbClr val="FFFFFF">
                <a:alpha val="50196"/>
              </a:srgbClr>
            </a:solidFill>
          </p:grpSpPr>
          <p:sp>
            <p:nvSpPr>
              <p:cNvPr id="310" name="Freeform: Shape 120">
                <a:extLst>
                  <a:ext uri="{FF2B5EF4-FFF2-40B4-BE49-F238E27FC236}">
                    <a16:creationId xmlns:a16="http://schemas.microsoft.com/office/drawing/2014/main" id="{07AAC89A-574E-AB46-AB34-351AA168C37B}"/>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sp>
            <p:nvSpPr>
              <p:cNvPr id="311" name="Freeform: Shape 121">
                <a:extLst>
                  <a:ext uri="{FF2B5EF4-FFF2-40B4-BE49-F238E27FC236}">
                    <a16:creationId xmlns:a16="http://schemas.microsoft.com/office/drawing/2014/main" id="{DCF90B4B-9FE9-8545-AB00-7EB717DC6EDE}"/>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sp>
            <p:nvSpPr>
              <p:cNvPr id="312" name="Freeform: Shape 122">
                <a:extLst>
                  <a:ext uri="{FF2B5EF4-FFF2-40B4-BE49-F238E27FC236}">
                    <a16:creationId xmlns:a16="http://schemas.microsoft.com/office/drawing/2014/main" id="{A93DBF73-1542-FB4B-828F-AB5A18E6CF0B}"/>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sp>
            <p:nvSpPr>
              <p:cNvPr id="313" name="Freeform: Shape 123">
                <a:extLst>
                  <a:ext uri="{FF2B5EF4-FFF2-40B4-BE49-F238E27FC236}">
                    <a16:creationId xmlns:a16="http://schemas.microsoft.com/office/drawing/2014/main" id="{5A479A35-705A-5C41-AB66-6CBCB6F66455}"/>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grpSp>
        <p:grpSp>
          <p:nvGrpSpPr>
            <p:cNvPr id="290" name="Graphic 11" descr="Money">
              <a:extLst>
                <a:ext uri="{FF2B5EF4-FFF2-40B4-BE49-F238E27FC236}">
                  <a16:creationId xmlns:a16="http://schemas.microsoft.com/office/drawing/2014/main" id="{EC9F8D67-F18C-7F48-8D4C-B549A97A5255}"/>
                </a:ext>
              </a:extLst>
            </p:cNvPr>
            <p:cNvGrpSpPr>
              <a:grpSpLocks noChangeAspect="1"/>
            </p:cNvGrpSpPr>
            <p:nvPr/>
          </p:nvGrpSpPr>
          <p:grpSpPr>
            <a:xfrm>
              <a:off x="-367816" y="2526468"/>
              <a:ext cx="545450" cy="247932"/>
              <a:chOff x="4004844" y="3277896"/>
              <a:chExt cx="838200" cy="381000"/>
            </a:xfrm>
            <a:solidFill>
              <a:srgbClr val="FFFFFF">
                <a:alpha val="50196"/>
              </a:srgbClr>
            </a:solidFill>
          </p:grpSpPr>
          <p:sp>
            <p:nvSpPr>
              <p:cNvPr id="306" name="Freeform: Shape 116">
                <a:extLst>
                  <a:ext uri="{FF2B5EF4-FFF2-40B4-BE49-F238E27FC236}">
                    <a16:creationId xmlns:a16="http://schemas.microsoft.com/office/drawing/2014/main" id="{97FAE9DD-CE7F-C347-8C18-77EC3BA3229E}"/>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sp>
            <p:nvSpPr>
              <p:cNvPr id="307" name="Freeform: Shape 117">
                <a:extLst>
                  <a:ext uri="{FF2B5EF4-FFF2-40B4-BE49-F238E27FC236}">
                    <a16:creationId xmlns:a16="http://schemas.microsoft.com/office/drawing/2014/main" id="{63803A52-2DD5-BD49-A3F9-14A5E1EB54E5}"/>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sp>
            <p:nvSpPr>
              <p:cNvPr id="308" name="Freeform: Shape 118">
                <a:extLst>
                  <a:ext uri="{FF2B5EF4-FFF2-40B4-BE49-F238E27FC236}">
                    <a16:creationId xmlns:a16="http://schemas.microsoft.com/office/drawing/2014/main" id="{33F443D5-4634-8847-98EA-2C07C2B00EBB}"/>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sp>
            <p:nvSpPr>
              <p:cNvPr id="309" name="Freeform: Shape 119">
                <a:extLst>
                  <a:ext uri="{FF2B5EF4-FFF2-40B4-BE49-F238E27FC236}">
                    <a16:creationId xmlns:a16="http://schemas.microsoft.com/office/drawing/2014/main" id="{8949D3D4-A57E-7D42-AAFA-3E9B6ACBDC34}"/>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grpSp>
        <p:grpSp>
          <p:nvGrpSpPr>
            <p:cNvPr id="291" name="Graphic 11" descr="Money">
              <a:extLst>
                <a:ext uri="{FF2B5EF4-FFF2-40B4-BE49-F238E27FC236}">
                  <a16:creationId xmlns:a16="http://schemas.microsoft.com/office/drawing/2014/main" id="{96264CCE-1DCA-1D43-A2AD-083161592044}"/>
                </a:ext>
              </a:extLst>
            </p:cNvPr>
            <p:cNvGrpSpPr>
              <a:grpSpLocks noChangeAspect="1"/>
            </p:cNvGrpSpPr>
            <p:nvPr/>
          </p:nvGrpSpPr>
          <p:grpSpPr>
            <a:xfrm>
              <a:off x="-367816" y="2788204"/>
              <a:ext cx="545450" cy="247932"/>
              <a:chOff x="4004844" y="3277896"/>
              <a:chExt cx="838200" cy="381000"/>
            </a:xfrm>
            <a:solidFill>
              <a:srgbClr val="FFFFFF">
                <a:alpha val="50196"/>
              </a:srgbClr>
            </a:solidFill>
          </p:grpSpPr>
          <p:sp>
            <p:nvSpPr>
              <p:cNvPr id="302" name="Freeform: Shape 112">
                <a:extLst>
                  <a:ext uri="{FF2B5EF4-FFF2-40B4-BE49-F238E27FC236}">
                    <a16:creationId xmlns:a16="http://schemas.microsoft.com/office/drawing/2014/main" id="{A8F08FF4-109F-A74F-8F8A-349B2DDF7F79}"/>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sp>
            <p:nvSpPr>
              <p:cNvPr id="303" name="Freeform: Shape 113">
                <a:extLst>
                  <a:ext uri="{FF2B5EF4-FFF2-40B4-BE49-F238E27FC236}">
                    <a16:creationId xmlns:a16="http://schemas.microsoft.com/office/drawing/2014/main" id="{D95CFDF5-C3B7-4542-B49B-3B22EB8155AE}"/>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sp>
            <p:nvSpPr>
              <p:cNvPr id="304" name="Freeform: Shape 114">
                <a:extLst>
                  <a:ext uri="{FF2B5EF4-FFF2-40B4-BE49-F238E27FC236}">
                    <a16:creationId xmlns:a16="http://schemas.microsoft.com/office/drawing/2014/main" id="{9F2B801B-8BC9-6840-8ACF-30FE80F0C4A4}"/>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sp>
            <p:nvSpPr>
              <p:cNvPr id="305" name="Freeform: Shape 115">
                <a:extLst>
                  <a:ext uri="{FF2B5EF4-FFF2-40B4-BE49-F238E27FC236}">
                    <a16:creationId xmlns:a16="http://schemas.microsoft.com/office/drawing/2014/main" id="{E8269178-BB3F-584B-85AE-27314BA1A74E}"/>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grpSp>
        <p:sp>
          <p:nvSpPr>
            <p:cNvPr id="334" name="STATE BG1">
              <a:extLst>
                <a:ext uri="{FF2B5EF4-FFF2-40B4-BE49-F238E27FC236}">
                  <a16:creationId xmlns:a16="http://schemas.microsoft.com/office/drawing/2014/main" id="{831B20EF-019D-3041-9E8E-74250757A835}"/>
                </a:ext>
              </a:extLst>
            </p:cNvPr>
            <p:cNvSpPr/>
            <p:nvPr/>
          </p:nvSpPr>
          <p:spPr>
            <a:xfrm>
              <a:off x="-378628" y="3048941"/>
              <a:ext cx="566439" cy="26493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nvGrpSpPr>
            <p:cNvPr id="292" name="Graphic 11" descr="Money">
              <a:extLst>
                <a:ext uri="{FF2B5EF4-FFF2-40B4-BE49-F238E27FC236}">
                  <a16:creationId xmlns:a16="http://schemas.microsoft.com/office/drawing/2014/main" id="{E9C86D9A-5084-904E-A5D0-9934E44D78D5}"/>
                </a:ext>
              </a:extLst>
            </p:cNvPr>
            <p:cNvGrpSpPr>
              <a:grpSpLocks noChangeAspect="1"/>
            </p:cNvGrpSpPr>
            <p:nvPr/>
          </p:nvGrpSpPr>
          <p:grpSpPr>
            <a:xfrm>
              <a:off x="-367816" y="3049941"/>
              <a:ext cx="545450" cy="247932"/>
              <a:chOff x="4004844" y="3277896"/>
              <a:chExt cx="838200" cy="381000"/>
            </a:xfrm>
            <a:solidFill>
              <a:srgbClr val="FFFFFF">
                <a:alpha val="50196"/>
              </a:srgbClr>
            </a:solidFill>
          </p:grpSpPr>
          <p:sp>
            <p:nvSpPr>
              <p:cNvPr id="298" name="Freeform: Shape 108">
                <a:extLst>
                  <a:ext uri="{FF2B5EF4-FFF2-40B4-BE49-F238E27FC236}">
                    <a16:creationId xmlns:a16="http://schemas.microsoft.com/office/drawing/2014/main" id="{33EB3DE2-2EAE-B541-9276-4D6E8A5A2B79}"/>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sp>
            <p:nvSpPr>
              <p:cNvPr id="299" name="Freeform: Shape 109">
                <a:extLst>
                  <a:ext uri="{FF2B5EF4-FFF2-40B4-BE49-F238E27FC236}">
                    <a16:creationId xmlns:a16="http://schemas.microsoft.com/office/drawing/2014/main" id="{CA318467-B0B5-8B43-97F1-1F35C2B1CF48}"/>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sp>
            <p:nvSpPr>
              <p:cNvPr id="300" name="Freeform: Shape 110">
                <a:extLst>
                  <a:ext uri="{FF2B5EF4-FFF2-40B4-BE49-F238E27FC236}">
                    <a16:creationId xmlns:a16="http://schemas.microsoft.com/office/drawing/2014/main" id="{83B3E18B-7CB5-6B44-BCAA-4641990F9A6F}"/>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sp>
            <p:nvSpPr>
              <p:cNvPr id="301" name="Freeform: Shape 111">
                <a:extLst>
                  <a:ext uri="{FF2B5EF4-FFF2-40B4-BE49-F238E27FC236}">
                    <a16:creationId xmlns:a16="http://schemas.microsoft.com/office/drawing/2014/main" id="{35E5B0B9-232A-6A46-9343-6F3F0BE472BD}"/>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grpSp>
        <p:grpSp>
          <p:nvGrpSpPr>
            <p:cNvPr id="293" name="Graphic 11" descr="Money">
              <a:extLst>
                <a:ext uri="{FF2B5EF4-FFF2-40B4-BE49-F238E27FC236}">
                  <a16:creationId xmlns:a16="http://schemas.microsoft.com/office/drawing/2014/main" id="{88A42FF4-7478-E24D-A747-A3AEA64588E2}"/>
                </a:ext>
              </a:extLst>
            </p:cNvPr>
            <p:cNvGrpSpPr>
              <a:grpSpLocks noChangeAspect="1"/>
            </p:cNvGrpSpPr>
            <p:nvPr/>
          </p:nvGrpSpPr>
          <p:grpSpPr>
            <a:xfrm>
              <a:off x="-367816" y="3311677"/>
              <a:ext cx="545450" cy="247932"/>
              <a:chOff x="4004844" y="3277896"/>
              <a:chExt cx="838200" cy="381000"/>
            </a:xfrm>
            <a:solidFill>
              <a:srgbClr val="FFFFFF">
                <a:alpha val="50196"/>
              </a:srgbClr>
            </a:solidFill>
          </p:grpSpPr>
          <p:sp>
            <p:nvSpPr>
              <p:cNvPr id="294" name="Freeform: Shape 104">
                <a:extLst>
                  <a:ext uri="{FF2B5EF4-FFF2-40B4-BE49-F238E27FC236}">
                    <a16:creationId xmlns:a16="http://schemas.microsoft.com/office/drawing/2014/main" id="{C1384ADA-0036-C841-9485-065985315F9B}"/>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sp>
            <p:nvSpPr>
              <p:cNvPr id="295" name="Freeform: Shape 105">
                <a:extLst>
                  <a:ext uri="{FF2B5EF4-FFF2-40B4-BE49-F238E27FC236}">
                    <a16:creationId xmlns:a16="http://schemas.microsoft.com/office/drawing/2014/main" id="{BD3CA829-78C3-6441-B33F-8DD6784F83E5}"/>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sp>
            <p:nvSpPr>
              <p:cNvPr id="296" name="Freeform: Shape 106">
                <a:extLst>
                  <a:ext uri="{FF2B5EF4-FFF2-40B4-BE49-F238E27FC236}">
                    <a16:creationId xmlns:a16="http://schemas.microsoft.com/office/drawing/2014/main" id="{E3149BA2-023F-4943-BA6A-D647FEA53C07}"/>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sp>
            <p:nvSpPr>
              <p:cNvPr id="297" name="Freeform: Shape 107">
                <a:extLst>
                  <a:ext uri="{FF2B5EF4-FFF2-40B4-BE49-F238E27FC236}">
                    <a16:creationId xmlns:a16="http://schemas.microsoft.com/office/drawing/2014/main" id="{30C1862D-D78D-5C4B-AA42-3787EB9D33F0}"/>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sz="1200" dirty="0">
                  <a:latin typeface="Source Sans Pro Light" panose="020B0403030403020204" pitchFamily="34" charset="0"/>
                </a:endParaRPr>
              </a:p>
            </p:txBody>
          </p:sp>
        </p:grpSp>
      </p:grpSp>
    </p:spTree>
    <p:extLst>
      <p:ext uri="{BB962C8B-B14F-4D97-AF65-F5344CB8AC3E}">
        <p14:creationId xmlns:p14="http://schemas.microsoft.com/office/powerpoint/2010/main" val="3984114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dirty="0"/>
              <a:t>TABLE OF CONTENTS</a:t>
            </a:r>
          </a:p>
        </p:txBody>
      </p:sp>
      <p:sp>
        <p:nvSpPr>
          <p:cNvPr id="13" name="Content Placeholder 12">
            <a:extLst>
              <a:ext uri="{FF2B5EF4-FFF2-40B4-BE49-F238E27FC236}">
                <a16:creationId xmlns:a16="http://schemas.microsoft.com/office/drawing/2014/main" id="{3D9632BB-80FC-418E-B3D5-1B1C455321CF}"/>
              </a:ext>
            </a:extLst>
          </p:cNvPr>
          <p:cNvSpPr>
            <a:spLocks noGrp="1"/>
          </p:cNvSpPr>
          <p:nvPr>
            <p:ph idx="1"/>
          </p:nvPr>
        </p:nvSpPr>
        <p:spPr/>
        <p:txBody>
          <a:bodyPr/>
          <a:lstStyle/>
          <a:p>
            <a:endParaRPr lang="en-US" dirty="0"/>
          </a:p>
          <a:p>
            <a:pPr>
              <a:tabLst>
                <a:tab pos="3775075" algn="r"/>
              </a:tabLst>
            </a:pPr>
            <a:r>
              <a:rPr lang="en-US" dirty="0"/>
              <a:t>GLOSSARY OF ACRONYMS	2</a:t>
            </a:r>
          </a:p>
          <a:p>
            <a:pPr>
              <a:tabLst>
                <a:tab pos="3775075" algn="r"/>
              </a:tabLst>
            </a:pPr>
            <a:endParaRPr lang="en-US" dirty="0"/>
          </a:p>
          <a:p>
            <a:pPr>
              <a:tabLst>
                <a:tab pos="3775075" algn="r"/>
              </a:tabLst>
            </a:pPr>
            <a:r>
              <a:rPr lang="en-US" dirty="0"/>
              <a:t>INTRODUCTION	3</a:t>
            </a:r>
          </a:p>
          <a:p>
            <a:pPr>
              <a:tabLst>
                <a:tab pos="3775075" algn="r"/>
              </a:tabLst>
            </a:pPr>
            <a:endParaRPr lang="en-US" dirty="0"/>
          </a:p>
          <a:p>
            <a:pPr>
              <a:tabLst>
                <a:tab pos="3775075" algn="r"/>
              </a:tabLst>
            </a:pPr>
            <a:r>
              <a:rPr lang="en-US" dirty="0"/>
              <a:t>ELIGIBILITY AND ENROLLMENT	7</a:t>
            </a:r>
          </a:p>
          <a:p>
            <a:pPr>
              <a:tabLst>
                <a:tab pos="3775075" algn="r"/>
              </a:tabLst>
            </a:pPr>
            <a:endParaRPr lang="en-US" dirty="0"/>
          </a:p>
          <a:p>
            <a:pPr>
              <a:tabLst>
                <a:tab pos="3775075" algn="r"/>
              </a:tabLst>
            </a:pPr>
            <a:r>
              <a:rPr lang="en-US" dirty="0"/>
              <a:t>SPENDING AND COST DRIVERS	17</a:t>
            </a:r>
          </a:p>
          <a:p>
            <a:pPr>
              <a:tabLst>
                <a:tab pos="3775075" algn="r"/>
              </a:tabLst>
            </a:pPr>
            <a:endParaRPr lang="en-US" dirty="0"/>
          </a:p>
          <a:p>
            <a:pPr>
              <a:tabLst>
                <a:tab pos="3775075" algn="r"/>
              </a:tabLst>
            </a:pPr>
            <a:r>
              <a:rPr lang="en-US" dirty="0"/>
              <a:t>REFORMS	29</a:t>
            </a:r>
          </a:p>
          <a:p>
            <a:pPr>
              <a:tabLst>
                <a:tab pos="3775075" algn="r"/>
              </a:tabLst>
            </a:pPr>
            <a:endParaRPr lang="en-US" dirty="0"/>
          </a:p>
          <a:p>
            <a:pPr>
              <a:tabLst>
                <a:tab pos="3775075" algn="r"/>
              </a:tabLst>
            </a:pPr>
            <a:r>
              <a:rPr lang="en-US" dirty="0"/>
              <a:t>CONCLUSION	37</a:t>
            </a:r>
          </a:p>
        </p:txBody>
      </p:sp>
      <p:sp>
        <p:nvSpPr>
          <p:cNvPr id="4" name="Slide Number Placeholder 3"/>
          <p:cNvSpPr>
            <a:spLocks noGrp="1"/>
          </p:cNvSpPr>
          <p:nvPr>
            <p:ph type="sldNum" sz="quarter" idx="10"/>
          </p:nvPr>
        </p:nvSpPr>
        <p:spPr/>
        <p:txBody>
          <a:bodyPr/>
          <a:lstStyle/>
          <a:p>
            <a:fld id="{5C132798-8128-4153-A5D3-242684DAB7C5}" type="slidenum">
              <a:rPr lang="en-US" smtClean="0"/>
              <a:pPr/>
              <a:t>1</a:t>
            </a:fld>
            <a:endParaRPr lang="en-US" dirty="0"/>
          </a:p>
        </p:txBody>
      </p:sp>
      <p:sp>
        <p:nvSpPr>
          <p:cNvPr id="17" name="Rectangle 16">
            <a:extLst>
              <a:ext uri="{FF2B5EF4-FFF2-40B4-BE49-F238E27FC236}">
                <a16:creationId xmlns:a16="http://schemas.microsoft.com/office/drawing/2014/main" id="{34ED6CDE-1E4A-4C95-82C9-1206A30E79A0}"/>
              </a:ext>
            </a:extLst>
          </p:cNvPr>
          <p:cNvSpPr/>
          <p:nvPr/>
        </p:nvSpPr>
        <p:spPr>
          <a:xfrm>
            <a:off x="457200" y="5984635"/>
            <a:ext cx="8229600" cy="400110"/>
          </a:xfrm>
          <a:prstGeom prst="rect">
            <a:avLst/>
          </a:prstGeom>
        </p:spPr>
        <p:txBody>
          <a:bodyPr wrap="square" lIns="0" rIns="0" anchor="b" anchorCtr="0">
            <a:spAutoFit/>
          </a:bodyPr>
          <a:lstStyle/>
          <a:p>
            <a:pPr lvl="0" fontAlgn="auto">
              <a:spcBef>
                <a:spcPts val="0"/>
              </a:spcBef>
              <a:spcAft>
                <a:spcPts val="0"/>
              </a:spcAft>
            </a:pPr>
            <a:r>
              <a:rPr lang="en-US" sz="1000" kern="0" dirty="0">
                <a:solidFill>
                  <a:srgbClr val="1C1C1C"/>
                </a:solidFill>
                <a:latin typeface="+mn-lt"/>
                <a:cs typeface="Arial"/>
              </a:rPr>
              <a:t>Design: Madolyn Allison</a:t>
            </a:r>
          </a:p>
          <a:p>
            <a:pPr lvl="0" fontAlgn="auto">
              <a:spcBef>
                <a:spcPts val="0"/>
              </a:spcBef>
              <a:spcAft>
                <a:spcPts val="0"/>
              </a:spcAft>
            </a:pPr>
            <a:r>
              <a:rPr lang="en-US" sz="1000" kern="0" dirty="0">
                <a:solidFill>
                  <a:srgbClr val="1C1C1C"/>
                </a:solidFill>
                <a:latin typeface="+mn-lt"/>
                <a:cs typeface="Arial"/>
              </a:rPr>
              <a:t>Line Editing: Barbara Wallraff</a:t>
            </a:r>
          </a:p>
        </p:txBody>
      </p:sp>
      <p:sp>
        <p:nvSpPr>
          <p:cNvPr id="18" name="Rectangle 17">
            <a:hlinkClick r:id="rId3" action="ppaction://hlinksldjump" tooltip="INTRODUCTION"/>
            <a:extLst>
              <a:ext uri="{FF2B5EF4-FFF2-40B4-BE49-F238E27FC236}">
                <a16:creationId xmlns:a16="http://schemas.microsoft.com/office/drawing/2014/main" id="{823AD9B9-BC68-4E09-924A-38532990E068}"/>
              </a:ext>
            </a:extLst>
          </p:cNvPr>
          <p:cNvSpPr/>
          <p:nvPr/>
        </p:nvSpPr>
        <p:spPr>
          <a:xfrm>
            <a:off x="457200" y="2333434"/>
            <a:ext cx="4040372" cy="531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hlinkClick r:id="rId4" action="ppaction://hlinksldjump" tooltip="ELIGIBILITY AND ENROLLMENT"/>
            <a:extLst>
              <a:ext uri="{FF2B5EF4-FFF2-40B4-BE49-F238E27FC236}">
                <a16:creationId xmlns:a16="http://schemas.microsoft.com/office/drawing/2014/main" id="{A56BB0C0-76EE-4B97-A832-1DE352FC3F97}"/>
              </a:ext>
            </a:extLst>
          </p:cNvPr>
          <p:cNvSpPr/>
          <p:nvPr/>
        </p:nvSpPr>
        <p:spPr>
          <a:xfrm>
            <a:off x="457200" y="2960755"/>
            <a:ext cx="4040372" cy="531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hlinkClick r:id="rId5" action="ppaction://hlinksldjump" tooltip="SPENDING AND COST DRIVERS"/>
            <a:extLst>
              <a:ext uri="{FF2B5EF4-FFF2-40B4-BE49-F238E27FC236}">
                <a16:creationId xmlns:a16="http://schemas.microsoft.com/office/drawing/2014/main" id="{F40025C7-4CDE-45D4-AD4E-44CDE10297FE}"/>
              </a:ext>
            </a:extLst>
          </p:cNvPr>
          <p:cNvSpPr/>
          <p:nvPr/>
        </p:nvSpPr>
        <p:spPr>
          <a:xfrm>
            <a:off x="457200" y="3598708"/>
            <a:ext cx="4040372" cy="531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hlinkClick r:id="rId6" action="ppaction://hlinksldjump" tooltip="REFORMS"/>
            <a:extLst>
              <a:ext uri="{FF2B5EF4-FFF2-40B4-BE49-F238E27FC236}">
                <a16:creationId xmlns:a16="http://schemas.microsoft.com/office/drawing/2014/main" id="{7969097E-C028-4778-AFD4-68D636EAF5EB}"/>
              </a:ext>
            </a:extLst>
          </p:cNvPr>
          <p:cNvSpPr/>
          <p:nvPr/>
        </p:nvSpPr>
        <p:spPr>
          <a:xfrm>
            <a:off x="457200" y="4247294"/>
            <a:ext cx="4040372" cy="531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hlinkClick r:id="rId7" action="ppaction://hlinksldjump"/>
            <a:extLst>
              <a:ext uri="{FF2B5EF4-FFF2-40B4-BE49-F238E27FC236}">
                <a16:creationId xmlns:a16="http://schemas.microsoft.com/office/drawing/2014/main" id="{BDE7CB1A-5446-490F-9D5F-ACC32A63379F}"/>
              </a:ext>
            </a:extLst>
          </p:cNvPr>
          <p:cNvSpPr/>
          <p:nvPr/>
        </p:nvSpPr>
        <p:spPr>
          <a:xfrm>
            <a:off x="457200" y="4906512"/>
            <a:ext cx="4040372" cy="531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EEE3D24-A8E4-4B85-B701-190BDBDC5CC1}"/>
              </a:ext>
            </a:extLst>
          </p:cNvPr>
          <p:cNvGraphicFramePr/>
          <p:nvPr>
            <p:extLst>
              <p:ext uri="{D42A27DB-BD31-4B8C-83A1-F6EECF244321}">
                <p14:modId xmlns:p14="http://schemas.microsoft.com/office/powerpoint/2010/main" val="658881668"/>
              </p:ext>
            </p:extLst>
          </p:nvPr>
        </p:nvGraphicFramePr>
        <p:xfrm>
          <a:off x="452380" y="1456690"/>
          <a:ext cx="5779504" cy="4279392"/>
        </p:xfrm>
        <a:graphic>
          <a:graphicData uri="http://schemas.openxmlformats.org/drawingml/2006/chart">
            <c:chart xmlns:c="http://schemas.openxmlformats.org/drawingml/2006/chart" xmlns:r="http://schemas.openxmlformats.org/officeDocument/2006/relationships" r:id="rId3"/>
          </a:graphicData>
        </a:graphic>
      </p:graphicFrame>
      <p:sp>
        <p:nvSpPr>
          <p:cNvPr id="57345" name="Title 1"/>
          <p:cNvSpPr>
            <a:spLocks noGrp="1"/>
          </p:cNvSpPr>
          <p:nvPr>
            <p:ph type="title"/>
          </p:nvPr>
        </p:nvSpPr>
        <p:spPr>
          <a:xfrm>
            <a:off x="457200" y="554990"/>
            <a:ext cx="8229600" cy="822960"/>
          </a:xfrm>
        </p:spPr>
        <p:txBody>
          <a:bodyPr/>
          <a:lstStyle/>
          <a:p>
            <a:r>
              <a:rPr lang="en-US" dirty="0"/>
              <a:t>TO UNDERSTAND THE TRUE COST OF MASSHEALTH TO THE </a:t>
            </a:r>
            <a:br>
              <a:rPr lang="en-US" dirty="0"/>
            </a:br>
            <a:r>
              <a:rPr lang="en-US" dirty="0"/>
              <a:t>STATE, IT IS INSTRUCTIVE TO LOOK AT THE STATE SPENDING </a:t>
            </a:r>
            <a:br>
              <a:rPr lang="en-US" dirty="0"/>
            </a:br>
            <a:r>
              <a:rPr lang="en-US" dirty="0"/>
              <a:t>NET OF FEDERAL REVENUES</a:t>
            </a:r>
          </a:p>
        </p:txBody>
      </p:sp>
      <p:sp>
        <p:nvSpPr>
          <p:cNvPr id="3" name="Slide Number Placeholder 2"/>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DCEACFD-D5E8-4814-B0F8-EF4EA1641FDE}" type="slidenum">
              <a:rPr kumimoji="0" lang="en-US" sz="900" b="0" i="0" u="none" strike="noStrike" kern="1200" cap="none" spc="0" normalizeH="0" baseline="0" noProof="0" smtClean="0">
                <a:ln>
                  <a:noFill/>
                </a:ln>
                <a:solidFill>
                  <a:srgbClr val="969696">
                    <a:lumMod val="50000"/>
                  </a:srgbClr>
                </a:solidFill>
                <a:effectLst/>
                <a:uLnTx/>
                <a:uFillTx/>
                <a:latin typeface="Source Sans Pro Light"/>
                <a:ea typeface="+mn-ea"/>
              </a:rPr>
              <a:pPr marL="0" marR="0" lvl="0" indent="0" algn="l" defTabSz="914400" rtl="0" eaLnBrk="1" fontAlgn="base" latinLnBrk="0" hangingPunct="1">
                <a:lnSpc>
                  <a:spcPct val="100000"/>
                </a:lnSpc>
                <a:spcBef>
                  <a:spcPct val="0"/>
                </a:spcBef>
                <a:spcAft>
                  <a:spcPct val="0"/>
                </a:spcAft>
                <a:buClrTx/>
                <a:buSzTx/>
                <a:buFontTx/>
                <a:buNone/>
                <a:tabLst/>
                <a:defRPr/>
              </a:pPr>
              <a:t>19</a:t>
            </a:fld>
            <a:endParaRPr kumimoji="0" lang="en-US" sz="900" b="0" i="0" u="none" strike="noStrike" kern="1200" cap="none" spc="0" normalizeH="0" baseline="0" noProof="0" dirty="0">
              <a:ln>
                <a:noFill/>
              </a:ln>
              <a:solidFill>
                <a:srgbClr val="969696">
                  <a:lumMod val="50000"/>
                </a:srgbClr>
              </a:solidFill>
              <a:effectLst/>
              <a:uLnTx/>
              <a:uFillTx/>
              <a:latin typeface="Source Sans Pro Light"/>
              <a:ea typeface="+mn-ea"/>
            </a:endParaRPr>
          </a:p>
        </p:txBody>
      </p:sp>
      <p:sp>
        <p:nvSpPr>
          <p:cNvPr id="12" name="Text Box 11">
            <a:extLst>
              <a:ext uri="{FF2B5EF4-FFF2-40B4-BE49-F238E27FC236}">
                <a16:creationId xmlns:a16="http://schemas.microsoft.com/office/drawing/2014/main" id="{7C4F6C33-FC68-4254-8B36-01971D9BDB15}"/>
              </a:ext>
            </a:extLst>
          </p:cNvPr>
          <p:cNvSpPr txBox="1">
            <a:spLocks noChangeArrowheads="1"/>
          </p:cNvSpPr>
          <p:nvPr/>
        </p:nvSpPr>
        <p:spPr bwMode="auto">
          <a:xfrm>
            <a:off x="6409831" y="1463040"/>
            <a:ext cx="2258863" cy="4846320"/>
          </a:xfrm>
          <a:prstGeom prst="rect">
            <a:avLst/>
          </a:prstGeom>
          <a:noFill/>
          <a:ln w="3175">
            <a:solidFill>
              <a:schemeClr val="accent1">
                <a:lumMod val="60000"/>
                <a:lumOff val="40000"/>
              </a:schemeClr>
            </a:solidFill>
            <a:miter lim="800000"/>
            <a:headEnd/>
            <a:tailEnd/>
          </a:ln>
        </p:spPr>
        <p:txBody>
          <a:bodyPr tIns="91440"/>
          <a:lstStyle>
            <a:defPPr>
              <a:defRPr lang="en-US"/>
            </a:defPPr>
            <a:lvl1pPr>
              <a:lnSpc>
                <a:spcPct val="105000"/>
              </a:lnSpc>
              <a:spcBef>
                <a:spcPts val="600"/>
              </a:spcBef>
              <a:buClr>
                <a:schemeClr val="tx2"/>
              </a:buClr>
              <a:defRPr sz="1050"/>
            </a:lvl1pPr>
          </a:lstStyle>
          <a:p>
            <a:pPr lvl="0">
              <a:buClr>
                <a:srgbClr val="5A8F7C"/>
              </a:buClr>
            </a:pPr>
            <a:r>
              <a:rPr lang="en-US" sz="1100" dirty="0">
                <a:solidFill>
                  <a:schemeClr val="tx1">
                    <a:lumMod val="95000"/>
                    <a:lumOff val="5000"/>
                  </a:schemeClr>
                </a:solidFill>
                <a:latin typeface="Source Sans Pro Light"/>
              </a:rPr>
              <a:t>Massachusetts’s state fiscal year (SFY) 2019 budget is approximately $46.6 billion, of which about one-quarter was supplied by federal revenues. Medicaid/CHIP generated the vast majority (85%) of those federal revenues (see slide 17.) To understand the true cost of MassHealth to the state, it is instructive to look at the state spending net of federal revenues; this net state budget totaled $35 billion in SFY 2019. The state’s share of MassHealth costs is approximately 24% of the state budget net of federal revenues.</a:t>
            </a:r>
          </a:p>
          <a:p>
            <a:pPr lvl="0">
              <a:buClr>
                <a:srgbClr val="5A8F7C"/>
              </a:buClr>
            </a:pPr>
            <a:r>
              <a:rPr lang="en-US" sz="1100" dirty="0">
                <a:solidFill>
                  <a:schemeClr val="tx1">
                    <a:lumMod val="95000"/>
                    <a:lumOff val="5000"/>
                  </a:schemeClr>
                </a:solidFill>
                <a:latin typeface="Source Sans Pro Light"/>
              </a:rPr>
              <a:t>From SFY 2016 to SFY 2019, other state budget amounts increased by an average of 2.7% per year, while the MassHealth budget increased by an average of 3.8% per year </a:t>
            </a:r>
            <a:r>
              <a:rPr lang="en-US" sz="1100" i="1" dirty="0">
                <a:solidFill>
                  <a:schemeClr val="tx1">
                    <a:lumMod val="95000"/>
                    <a:lumOff val="5000"/>
                  </a:schemeClr>
                </a:solidFill>
                <a:latin typeface="Source Sans Pro Light"/>
              </a:rPr>
              <a:t>(not shown in charts).</a:t>
            </a:r>
            <a:r>
              <a:rPr lang="en-US" sz="1100" dirty="0">
                <a:solidFill>
                  <a:schemeClr val="tx1">
                    <a:lumMod val="95000"/>
                    <a:lumOff val="5000"/>
                  </a:schemeClr>
                </a:solidFill>
                <a:latin typeface="Source Sans Pro Light"/>
              </a:rPr>
              <a:t>* </a:t>
            </a:r>
          </a:p>
        </p:txBody>
      </p:sp>
      <p:sp>
        <p:nvSpPr>
          <p:cNvPr id="14" name="Rectangle 13">
            <a:extLst>
              <a:ext uri="{FF2B5EF4-FFF2-40B4-BE49-F238E27FC236}">
                <a16:creationId xmlns:a16="http://schemas.microsoft.com/office/drawing/2014/main" id="{5EFFFF5D-CA31-434F-9B15-5FD08D2F0EF1}"/>
              </a:ext>
            </a:extLst>
          </p:cNvPr>
          <p:cNvSpPr/>
          <p:nvPr/>
        </p:nvSpPr>
        <p:spPr>
          <a:xfrm>
            <a:off x="457200" y="5625563"/>
            <a:ext cx="5857683" cy="759182"/>
          </a:xfrm>
          <a:prstGeom prst="rect">
            <a:avLst/>
          </a:prstGeom>
        </p:spPr>
        <p:txBody>
          <a:bodyPr wrap="square" lIns="0" rIns="0" anchor="b" anchorCtr="0">
            <a:spAutoFit/>
          </a:bodyPr>
          <a:lstStyle/>
          <a:p>
            <a:pPr lvl="0">
              <a:spcBef>
                <a:spcPts val="200"/>
              </a:spcBef>
            </a:pPr>
            <a:r>
              <a:rPr lang="en-US" sz="800" dirty="0">
                <a:solidFill>
                  <a:srgbClr val="1C1C1C"/>
                </a:solidFill>
                <a:latin typeface="Source Sans Pro Light"/>
              </a:rPr>
              <a:t>*Information based on data provided by Massachusetts Budget and Policy Center staff.</a:t>
            </a:r>
            <a:endParaRPr kumimoji="0" lang="en-US" sz="800" b="0" i="0" u="none" strike="noStrike" kern="1200" cap="none" spc="0" normalizeH="0" baseline="0" noProof="0" dirty="0">
              <a:ln>
                <a:noFill/>
              </a:ln>
              <a:solidFill>
                <a:srgbClr val="1C1C1C"/>
              </a:solidFill>
              <a:effectLst/>
              <a:uLnTx/>
              <a:uFillTx/>
              <a:latin typeface="Source Sans Pro Light"/>
              <a:ea typeface="+mn-ea"/>
            </a:endParaRPr>
          </a:p>
          <a:p>
            <a:pPr lvl="0">
              <a:spcBef>
                <a:spcPts val="200"/>
              </a:spcBef>
            </a:pPr>
            <a:r>
              <a:rPr kumimoji="0" lang="en-US" sz="800" b="0" i="0" u="none" strike="noStrike" kern="1200" cap="small" spc="0" normalizeH="0" baseline="0" noProof="0" dirty="0">
                <a:ln>
                  <a:noFill/>
                </a:ln>
                <a:solidFill>
                  <a:srgbClr val="1C1C1C"/>
                </a:solidFill>
                <a:effectLst/>
                <a:uLnTx/>
                <a:uFillTx/>
                <a:latin typeface="+mn-lt"/>
                <a:ea typeface="+mn-ea"/>
              </a:rPr>
              <a:t>sources</a:t>
            </a:r>
            <a:r>
              <a:rPr kumimoji="0" lang="en-US" sz="800" b="0" i="0" u="none" strike="noStrike" kern="1200" cap="none" spc="0" normalizeH="0" baseline="0" noProof="0" dirty="0">
                <a:ln>
                  <a:noFill/>
                </a:ln>
                <a:solidFill>
                  <a:srgbClr val="1C1C1C"/>
                </a:solidFill>
                <a:effectLst/>
                <a:uLnTx/>
                <a:uFillTx/>
                <a:latin typeface="+mn-lt"/>
                <a:ea typeface="+mn-ea"/>
              </a:rPr>
              <a:t>: </a:t>
            </a:r>
            <a:r>
              <a:rPr lang="en-US" sz="800" dirty="0">
                <a:solidFill>
                  <a:srgbClr val="1C1C1C"/>
                </a:solidFill>
                <a:latin typeface="+mn-lt"/>
              </a:rPr>
              <a:t>Massachusetts Budget and Policy Center (2019). What is the Actual State Cost of MassHealth in 2019? </a:t>
            </a:r>
            <a:r>
              <a:rPr lang="en-US" sz="800" i="1" dirty="0">
                <a:solidFill>
                  <a:srgbClr val="1C1C1C"/>
                </a:solidFill>
                <a:latin typeface="+mn-lt"/>
              </a:rPr>
              <a:t>Blue Cross Blue Shield of Massachusetts Foundation. </a:t>
            </a:r>
            <a:r>
              <a:rPr lang="en-US" sz="800" dirty="0">
                <a:solidFill>
                  <a:srgbClr val="1C1C1C"/>
                </a:solidFill>
                <a:latin typeface="+mn-lt"/>
              </a:rPr>
              <a:t>Accessed at </a:t>
            </a:r>
            <a:r>
              <a:rPr lang="en-US" sz="800" u="sng" dirty="0">
                <a:solidFill>
                  <a:srgbClr val="3333CC"/>
                </a:solidFill>
                <a:latin typeface="+mn-lt"/>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https://www.bluecrossmafoundation.org/publication/what-actual-state-cost-masshealth-2019</a:t>
            </a:r>
            <a:r>
              <a:rPr lang="en-US" sz="800" dirty="0">
                <a:latin typeface="+mn-lt"/>
                <a:ea typeface="Times New Roman" panose="02020603050405020304" pitchFamily="18" charset="0"/>
                <a:cs typeface="Times New Roman" panose="02020603050405020304" pitchFamily="18" charset="0"/>
              </a:rPr>
              <a:t>.</a:t>
            </a:r>
            <a:endParaRPr lang="en-US" sz="800" i="1" dirty="0">
              <a:solidFill>
                <a:srgbClr val="1C1C1C"/>
              </a:solidFill>
              <a:latin typeface="+mn-lt"/>
            </a:endParaRPr>
          </a:p>
          <a:p>
            <a:pPr lvl="0">
              <a:spcBef>
                <a:spcPts val="200"/>
              </a:spcBef>
            </a:pPr>
            <a:r>
              <a:rPr lang="en-US" sz="800" dirty="0">
                <a:solidFill>
                  <a:srgbClr val="1C1C1C"/>
                </a:solidFill>
                <a:latin typeface="+mn-lt"/>
              </a:rPr>
              <a:t>See also Massachusetts Budget and Policy Center (2017). What is the Actual Cost of MassHealth in 2018? </a:t>
            </a:r>
            <a:br>
              <a:rPr lang="en-US" sz="800" dirty="0">
                <a:solidFill>
                  <a:srgbClr val="1C1C1C"/>
                </a:solidFill>
                <a:latin typeface="+mn-lt"/>
              </a:rPr>
            </a:br>
            <a:r>
              <a:rPr lang="en-US" sz="800" dirty="0">
                <a:solidFill>
                  <a:srgbClr val="1C1C1C"/>
                </a:solidFill>
                <a:latin typeface="+mn-lt"/>
              </a:rPr>
              <a:t>Accessed at </a:t>
            </a:r>
            <a:r>
              <a:rPr lang="en-US" sz="800" dirty="0">
                <a:solidFill>
                  <a:srgbClr val="3333CC"/>
                </a:solidFill>
                <a:latin typeface="+mn-lt"/>
                <a:hlinkClick r:id="rId5">
                  <a:extLst>
                    <a:ext uri="{A12FA001-AC4F-418D-AE19-62706E023703}">
                      <ahyp:hlinkClr xmlns:ahyp="http://schemas.microsoft.com/office/drawing/2018/hyperlinkcolor" val="tx"/>
                    </a:ext>
                  </a:extLst>
                </a:hlinkClick>
              </a:rPr>
              <a:t>http://massbudget.org/report_window.php?loc=What-Is-the-Actual-State-Cost-of-MassHealth-in-2018.html</a:t>
            </a:r>
            <a:r>
              <a:rPr kumimoji="0" lang="en-US" sz="800" b="0" i="0" u="none" strike="noStrike" kern="1200" cap="none" spc="0" normalizeH="0" baseline="0" noProof="0" dirty="0">
                <a:ln>
                  <a:noFill/>
                </a:ln>
                <a:solidFill>
                  <a:srgbClr val="1C1C1C"/>
                </a:solidFill>
                <a:effectLst/>
                <a:uLnTx/>
                <a:uFillTx/>
                <a:latin typeface="+mn-lt"/>
                <a:ea typeface="+mn-ea"/>
              </a:rPr>
              <a:t>.</a:t>
            </a:r>
          </a:p>
        </p:txBody>
      </p:sp>
      <p:sp>
        <p:nvSpPr>
          <p:cNvPr id="16" name="Rectangle 15">
            <a:extLst>
              <a:ext uri="{FF2B5EF4-FFF2-40B4-BE49-F238E27FC236}">
                <a16:creationId xmlns:a16="http://schemas.microsoft.com/office/drawing/2014/main" id="{B264E00B-AD1D-4F6B-BF4B-C07D3A933191}"/>
              </a:ext>
            </a:extLst>
          </p:cNvPr>
          <p:cNvSpPr/>
          <p:nvPr/>
        </p:nvSpPr>
        <p:spPr>
          <a:xfrm>
            <a:off x="455612" y="1424749"/>
            <a:ext cx="5498704" cy="246221"/>
          </a:xfrm>
          <a:prstGeom prst="rect">
            <a:avLst/>
          </a:prstGeom>
        </p:spPr>
        <p:txBody>
          <a:bodyPr wrap="square" lIns="0">
            <a:spAutoFit/>
          </a:bodyPr>
          <a:lstStyle/>
          <a:p>
            <a:pPr lvl="0"/>
            <a:r>
              <a:rPr lang="en-US" sz="1000" dirty="0">
                <a:solidFill>
                  <a:schemeClr val="tx1">
                    <a:lumMod val="95000"/>
                    <a:lumOff val="5000"/>
                  </a:schemeClr>
                </a:solidFill>
                <a:latin typeface="Source Sans Pro Semibold"/>
              </a:rPr>
              <a:t>SFY 2019 MASSACHUSETTS TOTAL STATE SPENDING NET OF FEDERAL REVENUES ($35 BILLION)</a:t>
            </a:r>
            <a:endParaRPr kumimoji="0" lang="en-US" sz="1000" b="0" i="0" u="none" strike="noStrike" kern="1200" cap="none" spc="0" normalizeH="0" baseline="0" noProof="0" dirty="0">
              <a:ln>
                <a:noFill/>
              </a:ln>
              <a:solidFill>
                <a:schemeClr val="tx1">
                  <a:lumMod val="95000"/>
                  <a:lumOff val="5000"/>
                </a:schemeClr>
              </a:solidFill>
              <a:effectLst/>
              <a:uLnTx/>
              <a:uFillTx/>
              <a:latin typeface="Source Sans Pro Semibold"/>
            </a:endParaRPr>
          </a:p>
        </p:txBody>
      </p:sp>
      <p:sp>
        <p:nvSpPr>
          <p:cNvPr id="11" name="TextBox 1">
            <a:extLst>
              <a:ext uri="{FF2B5EF4-FFF2-40B4-BE49-F238E27FC236}">
                <a16:creationId xmlns:a16="http://schemas.microsoft.com/office/drawing/2014/main" id="{7ABBBF2C-E459-4BB9-B1FD-A45C978754B7}"/>
              </a:ext>
            </a:extLst>
          </p:cNvPr>
          <p:cNvSpPr txBox="1"/>
          <p:nvPr/>
        </p:nvSpPr>
        <p:spPr>
          <a:xfrm>
            <a:off x="2308017" y="4427474"/>
            <a:ext cx="1157689" cy="549381"/>
          </a:xfrm>
          <a:prstGeom prst="rect">
            <a:avLst/>
          </a:prstGeom>
        </p:spPr>
        <p:txBody>
          <a:bodyPr wrap="none" rtlCol="0" anchor="t">
            <a:spAutoFit/>
          </a:bodyPr>
          <a:lstStyle>
            <a:defPPr>
              <a:defRPr lang="en-US"/>
            </a:defPPr>
            <a:lvl1pPr marL="0" indent="0" algn="ctr">
              <a:lnSpc>
                <a:spcPct val="90000"/>
              </a:lnSpc>
              <a:defRPr sz="1100">
                <a:solidFill>
                  <a:schemeClr val="bg1"/>
                </a:solidFill>
                <a:latin typeface="+mj-lt"/>
                <a:cs typeface="+mn-cs"/>
              </a:defRPr>
            </a:lvl1pPr>
            <a:lvl2pPr indent="0">
              <a:defRPr sz="1100">
                <a:latin typeface="+mn-lt"/>
                <a:cs typeface="+mn-cs"/>
              </a:defRPr>
            </a:lvl2pPr>
            <a:lvl3pPr indent="0">
              <a:defRPr sz="1100">
                <a:latin typeface="+mn-lt"/>
                <a:cs typeface="+mn-cs"/>
              </a:defRPr>
            </a:lvl3pPr>
            <a:lvl4pPr indent="0">
              <a:defRPr sz="1100">
                <a:latin typeface="+mn-lt"/>
                <a:cs typeface="+mn-cs"/>
              </a:defRPr>
            </a:lvl4pPr>
            <a:lvl5pPr indent="0">
              <a:defRPr sz="1100">
                <a:latin typeface="+mn-lt"/>
                <a:cs typeface="+mn-cs"/>
              </a:defRPr>
            </a:lvl5pPr>
            <a:lvl6pPr indent="0">
              <a:defRPr sz="1100">
                <a:latin typeface="+mn-lt"/>
                <a:cs typeface="+mn-cs"/>
              </a:defRPr>
            </a:lvl6pPr>
            <a:lvl7pPr indent="0">
              <a:defRPr sz="1100">
                <a:latin typeface="+mn-lt"/>
                <a:cs typeface="+mn-cs"/>
              </a:defRPr>
            </a:lvl7pPr>
            <a:lvl8pPr indent="0">
              <a:defRPr sz="1100">
                <a:latin typeface="+mn-lt"/>
                <a:cs typeface="+mn-cs"/>
              </a:defRPr>
            </a:lvl8pPr>
            <a:lvl9pPr indent="0">
              <a:defRPr sz="1100">
                <a:latin typeface="+mn-lt"/>
                <a:cs typeface="+mn-cs"/>
              </a:defRPr>
            </a:lvl9pPr>
          </a:lstStyle>
          <a:p>
            <a:pPr lvl="0"/>
            <a:r>
              <a:rPr lang="en-US" dirty="0">
                <a:solidFill>
                  <a:srgbClr val="FFFFFF"/>
                </a:solidFill>
              </a:rPr>
              <a:t>OTHER</a:t>
            </a:r>
            <a:br>
              <a:rPr lang="en-US" dirty="0">
                <a:solidFill>
                  <a:srgbClr val="FFFFFF"/>
                </a:solidFill>
              </a:rPr>
            </a:br>
            <a:r>
              <a:rPr lang="en-US" dirty="0">
                <a:solidFill>
                  <a:srgbClr val="FFFFFF"/>
                </a:solidFill>
                <a:latin typeface="+mn-lt"/>
              </a:rPr>
              <a:t>(non-MassHealth</a:t>
            </a:r>
            <a:br>
              <a:rPr lang="en-US" dirty="0">
                <a:solidFill>
                  <a:srgbClr val="FFFFFF"/>
                </a:solidFill>
                <a:latin typeface="+mn-lt"/>
              </a:rPr>
            </a:br>
            <a:r>
              <a:rPr lang="en-US" dirty="0">
                <a:solidFill>
                  <a:srgbClr val="FFFFFF"/>
                </a:solidFill>
                <a:latin typeface="+mn-lt"/>
              </a:rPr>
              <a:t>budget items)</a:t>
            </a:r>
          </a:p>
        </p:txBody>
      </p:sp>
      <p:sp>
        <p:nvSpPr>
          <p:cNvPr id="13" name="TextBox 1">
            <a:extLst>
              <a:ext uri="{FF2B5EF4-FFF2-40B4-BE49-F238E27FC236}">
                <a16:creationId xmlns:a16="http://schemas.microsoft.com/office/drawing/2014/main" id="{466EB2D4-86DA-42A7-94B5-4821047B2743}"/>
              </a:ext>
            </a:extLst>
          </p:cNvPr>
          <p:cNvSpPr txBox="1"/>
          <p:nvPr/>
        </p:nvSpPr>
        <p:spPr>
          <a:xfrm>
            <a:off x="3401913" y="4437209"/>
            <a:ext cx="785793" cy="584775"/>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Source Sans Pro Semibold"/>
                <a:ea typeface="+mn-ea"/>
                <a:cs typeface="+mn-cs"/>
              </a:rPr>
              <a:t>$26.7B</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dirty="0">
                <a:ln>
                  <a:noFill/>
                </a:ln>
                <a:solidFill>
                  <a:srgbClr val="FFFFFF"/>
                </a:solidFill>
                <a:effectLst/>
                <a:uLnTx/>
                <a:uFillTx/>
                <a:latin typeface="Source Sans Pro Semibold"/>
                <a:ea typeface="+mn-ea"/>
                <a:cs typeface="Arial" charset="0"/>
              </a:rPr>
              <a:t>76%</a:t>
            </a:r>
          </a:p>
        </p:txBody>
      </p:sp>
      <p:sp>
        <p:nvSpPr>
          <p:cNvPr id="26" name="TextBox 1">
            <a:extLst>
              <a:ext uri="{FF2B5EF4-FFF2-40B4-BE49-F238E27FC236}">
                <a16:creationId xmlns:a16="http://schemas.microsoft.com/office/drawing/2014/main" id="{91FA077C-6065-43F3-B9E3-576AA43D7999}"/>
              </a:ext>
            </a:extLst>
          </p:cNvPr>
          <p:cNvSpPr txBox="1"/>
          <p:nvPr/>
        </p:nvSpPr>
        <p:spPr>
          <a:xfrm>
            <a:off x="3400710" y="2241418"/>
            <a:ext cx="679994" cy="584775"/>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5F85"/>
                </a:solidFill>
                <a:effectLst/>
                <a:uLnTx/>
                <a:uFillTx/>
                <a:latin typeface="Source Sans Pro Semibold"/>
                <a:ea typeface="+mn-ea"/>
                <a:cs typeface="+mn-cs"/>
              </a:rPr>
              <a:t>$8.3B</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dirty="0">
                <a:ln>
                  <a:noFill/>
                </a:ln>
                <a:solidFill>
                  <a:srgbClr val="005F85"/>
                </a:solidFill>
                <a:effectLst/>
                <a:uLnTx/>
                <a:uFillTx/>
                <a:latin typeface="Source Sans Pro Semibold"/>
                <a:ea typeface="+mn-ea"/>
                <a:cs typeface="Arial" charset="0"/>
              </a:rPr>
              <a:t> 24%</a:t>
            </a:r>
          </a:p>
        </p:txBody>
      </p:sp>
      <p:pic>
        <p:nvPicPr>
          <p:cNvPr id="21" name="Picture 2" descr="Image result for MASShealth logo">
            <a:extLst>
              <a:ext uri="{FF2B5EF4-FFF2-40B4-BE49-F238E27FC236}">
                <a16:creationId xmlns:a16="http://schemas.microsoft.com/office/drawing/2014/main" id="{8A04BC5B-DE12-41DB-965B-B9F852FA88D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46020" y="2298622"/>
            <a:ext cx="992505" cy="495390"/>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aphic 11" descr="Money">
            <a:extLst>
              <a:ext uri="{FF2B5EF4-FFF2-40B4-BE49-F238E27FC236}">
                <a16:creationId xmlns:a16="http://schemas.microsoft.com/office/drawing/2014/main" id="{901B46F0-DC29-4CB8-A38A-74BFAF9049CB}"/>
              </a:ext>
            </a:extLst>
          </p:cNvPr>
          <p:cNvGrpSpPr>
            <a:grpSpLocks noChangeAspect="1"/>
          </p:cNvGrpSpPr>
          <p:nvPr/>
        </p:nvGrpSpPr>
        <p:grpSpPr>
          <a:xfrm>
            <a:off x="2897505" y="3216665"/>
            <a:ext cx="822960" cy="822960"/>
            <a:chOff x="3966744" y="2896896"/>
            <a:chExt cx="914400" cy="914400"/>
          </a:xfrm>
          <a:solidFill>
            <a:schemeClr val="accent6"/>
          </a:solidFill>
        </p:grpSpPr>
        <p:sp>
          <p:nvSpPr>
            <p:cNvPr id="23" name="Freeform: Shape 22">
              <a:extLst>
                <a:ext uri="{FF2B5EF4-FFF2-40B4-BE49-F238E27FC236}">
                  <a16:creationId xmlns:a16="http://schemas.microsoft.com/office/drawing/2014/main" id="{904C81A5-E7D7-409F-B142-F2AFE5757F72}"/>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24" name="Freeform: Shape 23">
              <a:extLst>
                <a:ext uri="{FF2B5EF4-FFF2-40B4-BE49-F238E27FC236}">
                  <a16:creationId xmlns:a16="http://schemas.microsoft.com/office/drawing/2014/main" id="{40D81462-E5E8-4153-8CB8-21C1BE4E3C17}"/>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25" name="Freeform: Shape 24">
              <a:extLst>
                <a:ext uri="{FF2B5EF4-FFF2-40B4-BE49-F238E27FC236}">
                  <a16:creationId xmlns:a16="http://schemas.microsoft.com/office/drawing/2014/main" id="{24AAF7F5-1F5D-476A-B623-8E5CF9E07900}"/>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27" name="Freeform: Shape 26">
              <a:extLst>
                <a:ext uri="{FF2B5EF4-FFF2-40B4-BE49-F238E27FC236}">
                  <a16:creationId xmlns:a16="http://schemas.microsoft.com/office/drawing/2014/main" id="{69DB24CA-ABEB-4C2F-A029-25ECD8EACDE7}"/>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30" name="Freeform: Shape 29">
              <a:extLst>
                <a:ext uri="{FF2B5EF4-FFF2-40B4-BE49-F238E27FC236}">
                  <a16:creationId xmlns:a16="http://schemas.microsoft.com/office/drawing/2014/main" id="{7A7017CF-570D-4F4C-9685-CEF67DE699F9}"/>
                </a:ext>
              </a:extLst>
            </p:cNvPr>
            <p:cNvSpPr/>
            <p:nvPr/>
          </p:nvSpPr>
          <p:spPr>
            <a:xfrm>
              <a:off x="4113429" y="3018816"/>
              <a:ext cx="552450" cy="200025"/>
            </a:xfrm>
            <a:custGeom>
              <a:avLst/>
              <a:gdLst>
                <a:gd name="connsiteX0" fmla="*/ 481013 w 552450"/>
                <a:gd name="connsiteY0" fmla="*/ 75248 h 200025"/>
                <a:gd name="connsiteX1" fmla="*/ 495300 w 552450"/>
                <a:gd name="connsiteY1" fmla="*/ 111443 h 200025"/>
                <a:gd name="connsiteX2" fmla="*/ 552450 w 552450"/>
                <a:gd name="connsiteY2" fmla="*/ 100012 h 200025"/>
                <a:gd name="connsiteX3" fmla="*/ 512445 w 552450"/>
                <a:gd name="connsiteY3" fmla="*/ 0 h 200025"/>
                <a:gd name="connsiteX4" fmla="*/ 0 w 552450"/>
                <a:gd name="connsiteY4" fmla="*/ 209550 h 200025"/>
                <a:gd name="connsiteX5" fmla="*/ 293370 w 552450"/>
                <a:gd name="connsiteY5" fmla="*/ 151448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450" h="200025">
                  <a:moveTo>
                    <a:pt x="481013" y="75248"/>
                  </a:moveTo>
                  <a:lnTo>
                    <a:pt x="495300" y="111443"/>
                  </a:lnTo>
                  <a:lnTo>
                    <a:pt x="552450" y="100012"/>
                  </a:lnTo>
                  <a:lnTo>
                    <a:pt x="512445" y="0"/>
                  </a:lnTo>
                  <a:lnTo>
                    <a:pt x="0" y="209550"/>
                  </a:lnTo>
                  <a:lnTo>
                    <a:pt x="293370" y="151448"/>
                  </a:ln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31" name="Freeform: Shape 30">
              <a:extLst>
                <a:ext uri="{FF2B5EF4-FFF2-40B4-BE49-F238E27FC236}">
                  <a16:creationId xmlns:a16="http://schemas.microsoft.com/office/drawing/2014/main" id="{234FAED1-6B8E-431A-A440-D2D4EFF061B3}"/>
                </a:ext>
              </a:extLst>
            </p:cNvPr>
            <p:cNvSpPr/>
            <p:nvPr/>
          </p:nvSpPr>
          <p:spPr>
            <a:xfrm>
              <a:off x="4252494" y="3142641"/>
              <a:ext cx="504825" cy="95250"/>
            </a:xfrm>
            <a:custGeom>
              <a:avLst/>
              <a:gdLst>
                <a:gd name="connsiteX0" fmla="*/ 292418 w 504825"/>
                <a:gd name="connsiteY0" fmla="*/ 97155 h 95250"/>
                <a:gd name="connsiteX1" fmla="*/ 442913 w 504825"/>
                <a:gd name="connsiteY1" fmla="*/ 67628 h 95250"/>
                <a:gd name="connsiteX2" fmla="*/ 449580 w 504825"/>
                <a:gd name="connsiteY2" fmla="*/ 97155 h 95250"/>
                <a:gd name="connsiteX3" fmla="*/ 507683 w 504825"/>
                <a:gd name="connsiteY3" fmla="*/ 97155 h 95250"/>
                <a:gd name="connsiteX4" fmla="*/ 488633 w 504825"/>
                <a:gd name="connsiteY4" fmla="*/ 0 h 95250"/>
                <a:gd name="connsiteX5" fmla="*/ 0 w 504825"/>
                <a:gd name="connsiteY5" fmla="*/ 9715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825" h="95250">
                  <a:moveTo>
                    <a:pt x="292418" y="97155"/>
                  </a:moveTo>
                  <a:lnTo>
                    <a:pt x="442913" y="67628"/>
                  </a:lnTo>
                  <a:lnTo>
                    <a:pt x="449580" y="97155"/>
                  </a:lnTo>
                  <a:lnTo>
                    <a:pt x="507683" y="97155"/>
                  </a:lnTo>
                  <a:lnTo>
                    <a:pt x="488633" y="0"/>
                  </a:lnTo>
                  <a:lnTo>
                    <a:pt x="0" y="97155"/>
                  </a:ln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grpSp>
    </p:spTree>
    <p:extLst>
      <p:ext uri="{BB962C8B-B14F-4D97-AF65-F5344CB8AC3E}">
        <p14:creationId xmlns:p14="http://schemas.microsoft.com/office/powerpoint/2010/main" val="1681276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r>
              <a:rPr lang="en-US" dirty="0"/>
              <a:t>WHEN ADJUSTED FOR MEDICAL COST INFLATION, MASSHEALTH SPENDING HAS moderated IN RECENT YEARS</a:t>
            </a:r>
          </a:p>
        </p:txBody>
      </p:sp>
      <p:sp>
        <p:nvSpPr>
          <p:cNvPr id="3" name="Slide Number Placeholder 2"/>
          <p:cNvSpPr>
            <a:spLocks noGrp="1"/>
          </p:cNvSpPr>
          <p:nvPr>
            <p:ph type="sldNum" sz="quarter" idx="10"/>
          </p:nvPr>
        </p:nvSpPr>
        <p:spPr/>
        <p:txBody>
          <a:bodyPr/>
          <a:lstStyle/>
          <a:p>
            <a:pPr>
              <a:defRPr/>
            </a:pPr>
            <a:fld id="{40FBB554-3019-4634-BBA3-0BCAFE569666}" type="slidenum">
              <a:rPr lang="en-US" smtClean="0"/>
              <a:pPr>
                <a:defRPr/>
              </a:pPr>
              <a:t>20</a:t>
            </a:fld>
            <a:endParaRPr lang="en-US" dirty="0"/>
          </a:p>
        </p:txBody>
      </p:sp>
      <p:graphicFrame>
        <p:nvGraphicFramePr>
          <p:cNvPr id="14" name="Chart 9"/>
          <p:cNvGraphicFramePr>
            <a:graphicFrameLocks/>
          </p:cNvGraphicFramePr>
          <p:nvPr>
            <p:extLst>
              <p:ext uri="{D42A27DB-BD31-4B8C-83A1-F6EECF244321}">
                <p14:modId xmlns:p14="http://schemas.microsoft.com/office/powerpoint/2010/main" val="2040287522"/>
              </p:ext>
            </p:extLst>
          </p:nvPr>
        </p:nvGraphicFramePr>
        <p:xfrm>
          <a:off x="466344" y="1837944"/>
          <a:ext cx="5257800" cy="308262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Box 11">
            <a:extLst>
              <a:ext uri="{FF2B5EF4-FFF2-40B4-BE49-F238E27FC236}">
                <a16:creationId xmlns:a16="http://schemas.microsoft.com/office/drawing/2014/main" id="{65F910BB-0C22-48D6-86A9-DB2C98DF4F5F}"/>
              </a:ext>
            </a:extLst>
          </p:cNvPr>
          <p:cNvSpPr txBox="1">
            <a:spLocks noChangeArrowheads="1"/>
          </p:cNvSpPr>
          <p:nvPr/>
        </p:nvSpPr>
        <p:spPr bwMode="auto">
          <a:xfrm>
            <a:off x="5791981" y="1463039"/>
            <a:ext cx="2880360" cy="4846320"/>
          </a:xfrm>
          <a:prstGeom prst="rect">
            <a:avLst/>
          </a:prstGeom>
          <a:noFill/>
          <a:ln w="3175">
            <a:solidFill>
              <a:schemeClr val="accent1">
                <a:lumMod val="60000"/>
                <a:lumOff val="40000"/>
              </a:schemeClr>
            </a:solidFill>
            <a:miter lim="800000"/>
            <a:headEnd/>
            <a:tailEnd/>
          </a:ln>
        </p:spPr>
        <p:txBody>
          <a:bodyPr tIns="45720"/>
          <a:lstStyle>
            <a:defPPr>
              <a:defRPr lang="en-US"/>
            </a:defPPr>
            <a:lvl1pPr>
              <a:lnSpc>
                <a:spcPct val="105000"/>
              </a:lnSpc>
              <a:spcBef>
                <a:spcPts val="600"/>
              </a:spcBef>
              <a:buClr>
                <a:schemeClr val="tx2"/>
              </a:buClr>
              <a:defRPr sz="1100">
                <a:latin typeface="+mn-lt"/>
              </a:defRPr>
            </a:lvl1pPr>
          </a:lstStyle>
          <a:p>
            <a:pPr lvl="0">
              <a:buClr>
                <a:srgbClr val="5A8F7C"/>
              </a:buClr>
            </a:pPr>
            <a:r>
              <a:rPr lang="en-US" sz="1050" dirty="0">
                <a:solidFill>
                  <a:srgbClr val="1C1C1C"/>
                </a:solidFill>
              </a:rPr>
              <a:t>MassHealth program spending has more than </a:t>
            </a:r>
            <a:r>
              <a:rPr lang="en-US" sz="1050" dirty="0"/>
              <a:t>doubled in 12 years, from $7.5 billion in state fiscal year (SFY) 2007 to $16.5 billion </a:t>
            </a:r>
            <a:r>
              <a:rPr lang="en-US" sz="1050" dirty="0">
                <a:solidFill>
                  <a:srgbClr val="1C1C1C"/>
                </a:solidFill>
              </a:rPr>
              <a:t>in SFY </a:t>
            </a:r>
            <a:r>
              <a:rPr lang="en-US" sz="1050" dirty="0"/>
              <a:t>2019. </a:t>
            </a:r>
            <a:r>
              <a:rPr lang="en-US" sz="1050" dirty="0">
                <a:solidFill>
                  <a:srgbClr val="1C1C1C"/>
                </a:solidFill>
              </a:rPr>
              <a:t>When adjusted for medical cost inflation</a:t>
            </a:r>
            <a:r>
              <a:rPr lang="en-US" sz="1050" baseline="30000" dirty="0">
                <a:solidFill>
                  <a:srgbClr val="1C1C1C"/>
                </a:solidFill>
              </a:rPr>
              <a:t>1</a:t>
            </a:r>
            <a:r>
              <a:rPr lang="en-US" sz="1050" dirty="0">
                <a:solidFill>
                  <a:srgbClr val="1C1C1C"/>
                </a:solidFill>
              </a:rPr>
              <a:t>, the average annual increase from SFY 2007 to SFY 2019 was less than 5%. </a:t>
            </a:r>
          </a:p>
          <a:p>
            <a:pPr lvl="0">
              <a:buClr>
                <a:srgbClr val="5A8F7C"/>
              </a:buClr>
            </a:pPr>
            <a:r>
              <a:rPr lang="en-US" sz="1050" dirty="0"/>
              <a:t>When adjusted for medical cost inflation, the most significant annual increases in spending occurred from SFY 2013 to SFY 2016 (9.7% from SFY 2013-14, 11.8% from SFY 2014-15, and 13.0% from SFY 2015-16). Most of that growth is attributable to enrollment increases resulting from the ACA expansion. </a:t>
            </a:r>
          </a:p>
          <a:p>
            <a:pPr lvl="0">
              <a:buClr>
                <a:srgbClr val="5A8F7C"/>
              </a:buClr>
            </a:pPr>
            <a:r>
              <a:rPr lang="en-US" sz="1050" dirty="0"/>
              <a:t>From SFY 2016 to SFY 2019, the pace of spending growth moderated as enrollment leveled off post-ACA implementation, with an average annual  increase of 1.8% (adjusted for medical cost inflation).</a:t>
            </a:r>
            <a:r>
              <a:rPr lang="en-US" sz="1050" baseline="30000" dirty="0"/>
              <a:t>2</a:t>
            </a:r>
            <a:r>
              <a:rPr lang="en-US" sz="1050" dirty="0"/>
              <a:t> </a:t>
            </a:r>
          </a:p>
          <a:p>
            <a:pPr lvl="0">
              <a:buClr>
                <a:srgbClr val="5A8F7C"/>
              </a:buClr>
            </a:pPr>
            <a:r>
              <a:rPr lang="en-US" sz="1050" dirty="0"/>
              <a:t>The data included here represents all MassHealth members. A separate analysis by the state Health Policy Commission focused on MassHealth members in the Primary Care Clinician plan, Accountable Care Organizations, and Managed Care Organizations (and did not include members in fee-for-service, SCO, and One Care) found that MassHealth total spending increased by 0.8% among such enrollees from SFY 2017 to SFY 2018.</a:t>
            </a:r>
          </a:p>
        </p:txBody>
      </p:sp>
      <p:sp>
        <p:nvSpPr>
          <p:cNvPr id="12" name="Rectangle 11">
            <a:extLst>
              <a:ext uri="{FF2B5EF4-FFF2-40B4-BE49-F238E27FC236}">
                <a16:creationId xmlns:a16="http://schemas.microsoft.com/office/drawing/2014/main" id="{07D18599-D75D-40B4-BE9A-5393B3107BC6}"/>
              </a:ext>
            </a:extLst>
          </p:cNvPr>
          <p:cNvSpPr/>
          <p:nvPr/>
        </p:nvSpPr>
        <p:spPr>
          <a:xfrm>
            <a:off x="457200" y="4938195"/>
            <a:ext cx="5166360" cy="1446550"/>
          </a:xfrm>
          <a:prstGeom prst="rect">
            <a:avLst/>
          </a:prstGeom>
        </p:spPr>
        <p:txBody>
          <a:bodyPr wrap="square" lIns="0" rIns="0" anchor="b" anchorCtr="0">
            <a:spAutoFit/>
          </a:bodyPr>
          <a:lstStyle/>
          <a:p>
            <a:pPr marL="58738" lvl="0" indent="-58738">
              <a:spcBef>
                <a:spcPts val="200"/>
              </a:spcBef>
            </a:pPr>
            <a:r>
              <a:rPr kumimoji="0" lang="en-US" sz="800" b="0" i="0" u="none" strike="noStrike" kern="1200" cap="none" spc="0" normalizeH="0" baseline="30000" noProof="0" dirty="0">
                <a:ln>
                  <a:noFill/>
                </a:ln>
                <a:solidFill>
                  <a:srgbClr val="1C1C1C"/>
                </a:solidFill>
                <a:effectLst/>
                <a:uLnTx/>
                <a:uFillTx/>
                <a:latin typeface="Source Sans Pro Light"/>
                <a:ea typeface="+mn-ea"/>
              </a:rPr>
              <a:t>1</a:t>
            </a:r>
            <a:r>
              <a:rPr kumimoji="0" lang="en-US" sz="800" b="0" i="0" u="none" strike="noStrike" kern="1200" cap="none" spc="0" normalizeH="0" baseline="0" noProof="0" dirty="0">
                <a:ln>
                  <a:noFill/>
                </a:ln>
                <a:solidFill>
                  <a:srgbClr val="1C1C1C"/>
                </a:solidFill>
                <a:effectLst/>
                <a:uLnTx/>
                <a:uFillTx/>
                <a:latin typeface="Source Sans Pro Light"/>
                <a:ea typeface="+mn-ea"/>
              </a:rPr>
              <a:t>	</a:t>
            </a:r>
            <a:r>
              <a:rPr lang="en-US" sz="800" dirty="0">
                <a:solidFill>
                  <a:srgbClr val="1C1C1C"/>
                </a:solidFill>
                <a:latin typeface="Source Sans Pro Light"/>
              </a:rPr>
              <a:t>Medical cost inflation refers to the consumer price index specifically for medical care.</a:t>
            </a:r>
            <a:endParaRPr kumimoji="0" lang="en-US" sz="800" b="0" i="0" u="none" strike="noStrike" kern="1200" cap="none" spc="0" normalizeH="0" baseline="0" noProof="0" dirty="0">
              <a:ln>
                <a:noFill/>
              </a:ln>
              <a:solidFill>
                <a:srgbClr val="1C1C1C"/>
              </a:solidFill>
              <a:effectLst/>
              <a:uLnTx/>
              <a:uFillTx/>
              <a:latin typeface="Source Sans Pro Light"/>
              <a:ea typeface="+mn-ea"/>
            </a:endParaRPr>
          </a:p>
          <a:p>
            <a:pPr marL="58738" lvl="0" indent="-58738">
              <a:spcBef>
                <a:spcPts val="200"/>
              </a:spcBef>
            </a:pPr>
            <a:r>
              <a:rPr kumimoji="0" lang="en-US" sz="800" b="0" i="0" u="none" strike="noStrike" kern="1200" cap="none" spc="0" normalizeH="0" baseline="30000" noProof="0" dirty="0">
                <a:ln>
                  <a:noFill/>
                </a:ln>
                <a:solidFill>
                  <a:srgbClr val="1C1C1C"/>
                </a:solidFill>
                <a:effectLst/>
                <a:uLnTx/>
                <a:uFillTx/>
                <a:latin typeface="Source Sans Pro Light"/>
                <a:ea typeface="+mn-ea"/>
              </a:rPr>
              <a:t>2</a:t>
            </a:r>
            <a:r>
              <a:rPr kumimoji="0" lang="en-US" sz="800" b="0" i="0" u="none" strike="noStrike" kern="1200" cap="none" spc="0" normalizeH="0" baseline="0" noProof="0" dirty="0">
                <a:ln>
                  <a:noFill/>
                </a:ln>
                <a:solidFill>
                  <a:srgbClr val="1C1C1C"/>
                </a:solidFill>
                <a:effectLst/>
                <a:uLnTx/>
                <a:uFillTx/>
                <a:latin typeface="Source Sans Pro Light"/>
                <a:ea typeface="+mn-ea"/>
              </a:rPr>
              <a:t>	</a:t>
            </a:r>
            <a:r>
              <a:rPr lang="en-US" sz="800" dirty="0">
                <a:solidFill>
                  <a:srgbClr val="1C1C1C"/>
                </a:solidFill>
                <a:latin typeface="Source Sans Pro Light"/>
              </a:rPr>
              <a:t>Please note that this slide contains actual programmatic spending data while the previous slide contains projected budget/revenue data.</a:t>
            </a:r>
          </a:p>
          <a:p>
            <a:pPr marL="58738" lvl="0" indent="-58738">
              <a:spcBef>
                <a:spcPts val="200"/>
              </a:spcBef>
            </a:pPr>
            <a:r>
              <a:rPr lang="en-US" sz="800" baseline="30000" dirty="0">
                <a:solidFill>
                  <a:srgbClr val="1C1C1C"/>
                </a:solidFill>
                <a:latin typeface="Source Sans Pro Light"/>
              </a:rPr>
              <a:t>3</a:t>
            </a:r>
            <a:r>
              <a:rPr lang="en-US" sz="800" dirty="0">
                <a:solidFill>
                  <a:srgbClr val="1C1C1C"/>
                </a:solidFill>
                <a:latin typeface="Source Sans Pro Light"/>
              </a:rPr>
              <a:t>	Inflation adjustment uses the Medical Consumer Price Index for the Boston area, from the U.S. Bureau of Labor Statistics. This analysis reflects gross spending amounts, including both state and federal revenues. The spending amounts include claim and capitation payments for medical benefits provided by MassHealth, and do not include the cost of Medicare or commercial premiums, Medicaid-reimbursable services from other state agencies, administrative spending, or risk corridor payments to managed care plans, or supplemental payments to providers.</a:t>
            </a:r>
            <a:endParaRPr kumimoji="0" lang="en-US" sz="800" b="0" i="0" u="none" strike="noStrike" kern="1200" cap="none" spc="0" normalizeH="0" baseline="0" noProof="0" dirty="0">
              <a:ln>
                <a:noFill/>
              </a:ln>
              <a:solidFill>
                <a:srgbClr val="1C1C1C"/>
              </a:solidFill>
              <a:effectLst/>
              <a:uLnTx/>
              <a:uFillTx/>
              <a:latin typeface="Source Sans Pro Light"/>
              <a:ea typeface="+mn-ea"/>
            </a:endParaRPr>
          </a:p>
          <a:p>
            <a:pPr lvl="0">
              <a:spcBef>
                <a:spcPts val="200"/>
              </a:spcBef>
            </a:pPr>
            <a:r>
              <a:rPr kumimoji="0" lang="en-US" sz="800" b="0" i="0" u="none" strike="noStrike" kern="1200" cap="small" spc="0" normalizeH="0" baseline="0" noProof="0" dirty="0">
                <a:ln>
                  <a:noFill/>
                </a:ln>
                <a:solidFill>
                  <a:srgbClr val="1C1C1C"/>
                </a:solidFill>
                <a:effectLst/>
                <a:uLnTx/>
                <a:uFillTx/>
                <a:latin typeface="+mn-lt"/>
                <a:ea typeface="+mn-ea"/>
              </a:rPr>
              <a:t>sources</a:t>
            </a:r>
            <a:r>
              <a:rPr lang="en-US" sz="800" dirty="0">
                <a:solidFill>
                  <a:srgbClr val="1C1C1C"/>
                </a:solidFill>
                <a:latin typeface="+mn-lt"/>
              </a:rPr>
              <a:t>: MassHealth Budget Office. Massachusetts Health Policy Commission (2020). 2019 Annual Health Care Cost Trends Report. Accessed at </a:t>
            </a:r>
            <a:r>
              <a:rPr lang="en-US" sz="800" u="sng" dirty="0">
                <a:solidFill>
                  <a:srgbClr val="3333CC"/>
                </a:solidFill>
                <a:latin typeface="+mn-lt"/>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https://www.mass.gov/service-details/annual-cost-trends-report</a:t>
            </a:r>
            <a:r>
              <a:rPr lang="en-US" sz="800" dirty="0">
                <a:solidFill>
                  <a:srgbClr val="1C1C1C"/>
                </a:solidFill>
                <a:latin typeface="+mn-lt"/>
              </a:rPr>
              <a:t>.</a:t>
            </a:r>
            <a:endParaRPr kumimoji="0" lang="en-US" sz="800" b="0" i="0" u="none" strike="noStrike" kern="1200" cap="none" spc="0" normalizeH="0" baseline="0" noProof="0" dirty="0">
              <a:ln>
                <a:noFill/>
              </a:ln>
              <a:solidFill>
                <a:srgbClr val="1C1C1C"/>
              </a:solidFill>
              <a:effectLst/>
              <a:uLnTx/>
              <a:uFillTx/>
              <a:latin typeface="+mn-lt"/>
              <a:ea typeface="+mn-ea"/>
            </a:endParaRPr>
          </a:p>
        </p:txBody>
      </p:sp>
      <p:sp>
        <p:nvSpPr>
          <p:cNvPr id="15" name="Rectangle 14">
            <a:extLst>
              <a:ext uri="{FF2B5EF4-FFF2-40B4-BE49-F238E27FC236}">
                <a16:creationId xmlns:a16="http://schemas.microsoft.com/office/drawing/2014/main" id="{DC205FDD-09B3-4862-8811-DA044699E0BA}"/>
              </a:ext>
            </a:extLst>
          </p:cNvPr>
          <p:cNvSpPr/>
          <p:nvPr/>
        </p:nvSpPr>
        <p:spPr>
          <a:xfrm>
            <a:off x="455613" y="1463040"/>
            <a:ext cx="4572000" cy="246221"/>
          </a:xfrm>
          <a:prstGeom prst="rect">
            <a:avLst/>
          </a:prstGeom>
        </p:spPr>
        <p:txBody>
          <a:bodyPr lIns="0">
            <a:spAutoFit/>
          </a:bodyPr>
          <a:lstStyle/>
          <a:p>
            <a:pPr lvl="0"/>
            <a:r>
              <a:rPr lang="en-US" sz="1000" dirty="0">
                <a:solidFill>
                  <a:srgbClr val="1C1C1C"/>
                </a:solidFill>
                <a:latin typeface="Source Sans Pro Semibold"/>
              </a:rPr>
              <a:t>MASSHEALTH TOTAL PROGRAMMATIC SPENDING, SFY 2007–2019 </a:t>
            </a:r>
            <a:endParaRPr lang="en-US" sz="1000" dirty="0">
              <a:solidFill>
                <a:srgbClr val="1C1C1C"/>
              </a:solidFill>
              <a:latin typeface="+mn-lt"/>
            </a:endParaRPr>
          </a:p>
        </p:txBody>
      </p:sp>
      <p:sp>
        <p:nvSpPr>
          <p:cNvPr id="16" name="Rectangle 15">
            <a:extLst>
              <a:ext uri="{FF2B5EF4-FFF2-40B4-BE49-F238E27FC236}">
                <a16:creationId xmlns:a16="http://schemas.microsoft.com/office/drawing/2014/main" id="{0A7FEC11-E33C-412A-8F52-38CD01175320}"/>
              </a:ext>
            </a:extLst>
          </p:cNvPr>
          <p:cNvSpPr/>
          <p:nvPr/>
        </p:nvSpPr>
        <p:spPr>
          <a:xfrm>
            <a:off x="652527" y="1769698"/>
            <a:ext cx="1181734" cy="215444"/>
          </a:xfrm>
          <a:prstGeom prst="rect">
            <a:avLst/>
          </a:prstGeom>
        </p:spPr>
        <p:txBody>
          <a:bodyPr wrap="none">
            <a:spAutoFit/>
          </a:bodyPr>
          <a:lstStyle/>
          <a:p>
            <a:r>
              <a:rPr lang="en-US" sz="800" dirty="0">
                <a:solidFill>
                  <a:srgbClr val="1C1C1C"/>
                </a:solidFill>
                <a:latin typeface="Source Sans Pro Light"/>
              </a:rPr>
              <a:t>(BILLIONS OF DOLLARS)</a:t>
            </a:r>
            <a:endParaRPr lang="en-US" sz="1400" dirty="0">
              <a:latin typeface="Source Sans Pro Light" panose="020B0403030403020204" pitchFamily="34" charset="0"/>
            </a:endParaRPr>
          </a:p>
        </p:txBody>
      </p:sp>
      <p:sp>
        <p:nvSpPr>
          <p:cNvPr id="17" name="Rectangle 8">
            <a:extLst>
              <a:ext uri="{FF2B5EF4-FFF2-40B4-BE49-F238E27FC236}">
                <a16:creationId xmlns:a16="http://schemas.microsoft.com/office/drawing/2014/main" id="{AB3BEBF6-FD79-4E78-A96A-0CA22E2C42DD}"/>
              </a:ext>
            </a:extLst>
          </p:cNvPr>
          <p:cNvSpPr>
            <a:spLocks noChangeArrowheads="1"/>
          </p:cNvSpPr>
          <p:nvPr/>
        </p:nvSpPr>
        <p:spPr bwMode="auto">
          <a:xfrm>
            <a:off x="550225" y="4656638"/>
            <a:ext cx="656783" cy="230832"/>
          </a:xfrm>
          <a:prstGeom prst="rect">
            <a:avLst/>
          </a:prstGeom>
          <a:noFill/>
          <a:ln w="9525">
            <a:noFill/>
            <a:miter lim="800000"/>
            <a:headEnd/>
            <a:tailEnd/>
          </a:ln>
        </p:spPr>
        <p:txBody>
          <a:bodyPr wrap="square" lIns="45720" rIns="45720">
            <a:spAutoFit/>
          </a:bodyPr>
          <a:lstStyle/>
          <a:p>
            <a:pPr>
              <a:defRPr sz="1800" b="1" i="0" u="none" strike="noStrike" kern="1200" baseline="0">
                <a:solidFill>
                  <a:prstClr val="black"/>
                </a:solidFill>
                <a:latin typeface="+mn-lt"/>
                <a:ea typeface="+mn-ea"/>
                <a:cs typeface="+mn-cs"/>
              </a:defRPr>
            </a:pPr>
            <a:r>
              <a:rPr lang="en-US" sz="900" dirty="0">
                <a:solidFill>
                  <a:prstClr val="black"/>
                </a:solidFill>
                <a:latin typeface="+mj-lt"/>
                <a:cs typeface="+mn-cs"/>
              </a:rPr>
              <a:t>SFY</a:t>
            </a:r>
          </a:p>
        </p:txBody>
      </p:sp>
      <p:sp>
        <p:nvSpPr>
          <p:cNvPr id="18" name="TextBox 1">
            <a:extLst>
              <a:ext uri="{FF2B5EF4-FFF2-40B4-BE49-F238E27FC236}">
                <a16:creationId xmlns:a16="http://schemas.microsoft.com/office/drawing/2014/main" id="{E2A1A729-E1E6-4468-9AD9-4B329762667A}"/>
              </a:ext>
            </a:extLst>
          </p:cNvPr>
          <p:cNvSpPr txBox="1"/>
          <p:nvPr/>
        </p:nvSpPr>
        <p:spPr>
          <a:xfrm>
            <a:off x="3494046" y="2044124"/>
            <a:ext cx="1077954" cy="193890"/>
          </a:xfrm>
          <a:prstGeom prst="rect">
            <a:avLst/>
          </a:prstGeom>
          <a:solidFill>
            <a:schemeClr val="tx2"/>
          </a:solidFill>
        </p:spPr>
        <p:txBody>
          <a:bodyPr wrap="none" lIns="45720" tIns="27432" rIns="45720" bIns="27432"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900" kern="1200" dirty="0">
                <a:solidFill>
                  <a:schemeClr val="bg1"/>
                </a:solidFill>
                <a:latin typeface="Source Sans Pro Semibold"/>
              </a:rPr>
              <a:t>CURRENT DOLLARS</a:t>
            </a:r>
          </a:p>
        </p:txBody>
      </p:sp>
      <p:sp>
        <p:nvSpPr>
          <p:cNvPr id="19" name="TextBox 2">
            <a:extLst>
              <a:ext uri="{FF2B5EF4-FFF2-40B4-BE49-F238E27FC236}">
                <a16:creationId xmlns:a16="http://schemas.microsoft.com/office/drawing/2014/main" id="{3162F5C7-8834-4189-904E-383A02A3CCD8}"/>
              </a:ext>
            </a:extLst>
          </p:cNvPr>
          <p:cNvSpPr txBox="1"/>
          <p:nvPr/>
        </p:nvSpPr>
        <p:spPr>
          <a:xfrm>
            <a:off x="3912767" y="3789254"/>
            <a:ext cx="1754527" cy="193891"/>
          </a:xfrm>
          <a:prstGeom prst="rect">
            <a:avLst/>
          </a:prstGeom>
          <a:solidFill>
            <a:schemeClr val="accent6"/>
          </a:solidFill>
        </p:spPr>
        <p:txBody>
          <a:bodyPr wrap="none" lIns="45720" tIns="27432" rIns="45720" bIns="27432"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900" kern="1200" dirty="0">
                <a:solidFill>
                  <a:srgbClr val="000000"/>
                </a:solidFill>
                <a:latin typeface="Source Sans Pro Semibold"/>
              </a:rPr>
              <a:t>INFLATION-ADJUSTED DOLLARS</a:t>
            </a:r>
            <a:r>
              <a:rPr lang="en-US" sz="900" kern="1200" baseline="30000" dirty="0">
                <a:solidFill>
                  <a:srgbClr val="000000"/>
                </a:solidFill>
                <a:latin typeface="Source Sans Pro Semibold"/>
              </a:rPr>
              <a:t>3</a:t>
            </a:r>
            <a:endParaRPr lang="en-US" sz="900" kern="1200" dirty="0">
              <a:solidFill>
                <a:srgbClr val="000000"/>
              </a:solidFill>
              <a:latin typeface="Source Sans Pro Semibold"/>
            </a:endParaRPr>
          </a:p>
        </p:txBody>
      </p:sp>
    </p:spTree>
    <p:extLst>
      <p:ext uri="{BB962C8B-B14F-4D97-AF65-F5344CB8AC3E}">
        <p14:creationId xmlns:p14="http://schemas.microsoft.com/office/powerpoint/2010/main" val="3861256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hart 24">
            <a:extLst>
              <a:ext uri="{FF2B5EF4-FFF2-40B4-BE49-F238E27FC236}">
                <a16:creationId xmlns:a16="http://schemas.microsoft.com/office/drawing/2014/main" id="{8A04D35E-F87D-4821-88E8-D3BEC75B959D}"/>
              </a:ext>
            </a:extLst>
          </p:cNvPr>
          <p:cNvGraphicFramePr/>
          <p:nvPr>
            <p:extLst>
              <p:ext uri="{D42A27DB-BD31-4B8C-83A1-F6EECF244321}">
                <p14:modId xmlns:p14="http://schemas.microsoft.com/office/powerpoint/2010/main" val="1271340360"/>
              </p:ext>
            </p:extLst>
          </p:nvPr>
        </p:nvGraphicFramePr>
        <p:xfrm>
          <a:off x="455613" y="2011679"/>
          <a:ext cx="5285232" cy="3674792"/>
        </p:xfrm>
        <a:graphic>
          <a:graphicData uri="http://schemas.openxmlformats.org/drawingml/2006/chart">
            <c:chart xmlns:c="http://schemas.openxmlformats.org/drawingml/2006/chart" xmlns:r="http://schemas.openxmlformats.org/officeDocument/2006/relationships" r:id="rId3"/>
          </a:graphicData>
        </a:graphic>
      </p:graphicFrame>
      <p:sp>
        <p:nvSpPr>
          <p:cNvPr id="61441" name="Title 1"/>
          <p:cNvSpPr>
            <a:spLocks noGrp="1"/>
          </p:cNvSpPr>
          <p:nvPr>
            <p:ph type="title"/>
          </p:nvPr>
        </p:nvSpPr>
        <p:spPr/>
        <p:txBody>
          <a:bodyPr/>
          <a:lstStyle/>
          <a:p>
            <a:r>
              <a:rPr lang="en-US" dirty="0"/>
              <a:t>As MASSHEALTH ENROLLMENT decreased in recent years, GROWTH IN PMPM COSTS Drove SPENDING GROWTH</a:t>
            </a:r>
          </a:p>
        </p:txBody>
      </p:sp>
      <p:sp>
        <p:nvSpPr>
          <p:cNvPr id="3" name="Slide Number Placeholder 2"/>
          <p:cNvSpPr>
            <a:spLocks noGrp="1"/>
          </p:cNvSpPr>
          <p:nvPr>
            <p:ph type="sldNum" sz="quarter" idx="10"/>
          </p:nvPr>
        </p:nvSpPr>
        <p:spPr/>
        <p:txBody>
          <a:bodyPr/>
          <a:lstStyle/>
          <a:p>
            <a:pPr lvl="0"/>
            <a:fld id="{9E2FD372-2CE6-4C7B-90AE-F93F03DF2A84}" type="slidenum">
              <a:rPr lang="en-US" noProof="0" smtClean="0"/>
              <a:pPr lvl="0"/>
              <a:t>21</a:t>
            </a:fld>
            <a:endParaRPr lang="en-US" noProof="0" dirty="0"/>
          </a:p>
        </p:txBody>
      </p:sp>
      <p:sp>
        <p:nvSpPr>
          <p:cNvPr id="15" name="Line 15"/>
          <p:cNvSpPr>
            <a:spLocks noChangeShapeType="1"/>
          </p:cNvSpPr>
          <p:nvPr/>
        </p:nvSpPr>
        <p:spPr bwMode="auto">
          <a:xfrm>
            <a:off x="455613" y="6400800"/>
            <a:ext cx="8229600" cy="0"/>
          </a:xfrm>
          <a:prstGeom prst="line">
            <a:avLst/>
          </a:prstGeom>
          <a:noFill/>
          <a:ln w="38100">
            <a:solidFill>
              <a:schemeClr val="accent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1C1C1C"/>
              </a:solidFill>
              <a:effectLst/>
              <a:uLnTx/>
              <a:uFillTx/>
              <a:latin typeface="Source Sans Pro Light" panose="020B0403030403020204" pitchFamily="34" charset="0"/>
              <a:ea typeface="+mn-ea"/>
            </a:endParaRPr>
          </a:p>
        </p:txBody>
      </p:sp>
      <p:sp>
        <p:nvSpPr>
          <p:cNvPr id="33" name="Text Box 11">
            <a:extLst>
              <a:ext uri="{FF2B5EF4-FFF2-40B4-BE49-F238E27FC236}">
                <a16:creationId xmlns:a16="http://schemas.microsoft.com/office/drawing/2014/main" id="{AA4C44A4-FBA3-4852-B86B-C36609C82A55}"/>
              </a:ext>
            </a:extLst>
          </p:cNvPr>
          <p:cNvSpPr txBox="1">
            <a:spLocks noChangeArrowheads="1"/>
          </p:cNvSpPr>
          <p:nvPr/>
        </p:nvSpPr>
        <p:spPr bwMode="auto">
          <a:xfrm>
            <a:off x="6015228" y="1463040"/>
            <a:ext cx="2653465" cy="4846320"/>
          </a:xfrm>
          <a:prstGeom prst="rect">
            <a:avLst/>
          </a:prstGeom>
          <a:noFill/>
          <a:ln w="3175">
            <a:solidFill>
              <a:schemeClr val="accent1">
                <a:lumMod val="60000"/>
                <a:lumOff val="40000"/>
              </a:schemeClr>
            </a:solidFill>
            <a:miter lim="800000"/>
            <a:headEnd/>
            <a:tailEnd/>
          </a:ln>
        </p:spPr>
        <p:txBody>
          <a:bodyPr tIns="91440"/>
          <a:lstStyle>
            <a:defPPr>
              <a:defRPr lang="en-US"/>
            </a:defPPr>
            <a:lvl1pPr>
              <a:lnSpc>
                <a:spcPct val="105000"/>
              </a:lnSpc>
              <a:spcBef>
                <a:spcPts val="600"/>
              </a:spcBef>
              <a:buClr>
                <a:schemeClr val="tx2"/>
              </a:buClr>
              <a:defRPr sz="1100">
                <a:latin typeface="+mn-lt"/>
              </a:defRPr>
            </a:lvl1pPr>
          </a:lstStyle>
          <a:p>
            <a:pPr lvl="0">
              <a:buClr>
                <a:srgbClr val="5A8F7C"/>
              </a:buClr>
            </a:pPr>
            <a:r>
              <a:rPr lang="en-US" dirty="0">
                <a:solidFill>
                  <a:schemeClr val="tx1">
                    <a:lumMod val="95000"/>
                    <a:lumOff val="5000"/>
                  </a:schemeClr>
                </a:solidFill>
              </a:rPr>
              <a:t>Until 2015, the main driver of MassHealth spending growth was the increasing number of MassHealth members. As enrollment decreased from 2015 to 2019 and spending increased, per member per month (PMPM) spending increased.  </a:t>
            </a:r>
          </a:p>
          <a:p>
            <a:pPr lvl="0">
              <a:buClr>
                <a:srgbClr val="5A8F7C"/>
              </a:buClr>
            </a:pPr>
            <a:r>
              <a:rPr lang="en-US" dirty="0">
                <a:solidFill>
                  <a:schemeClr val="tx1">
                    <a:lumMod val="95000"/>
                    <a:lumOff val="5000"/>
                  </a:schemeClr>
                </a:solidFill>
              </a:rPr>
              <a:t>PMPM spending, not adjusted for inflation, grew on average 3% per year from SFYs 2007 through 2019. </a:t>
            </a:r>
          </a:p>
          <a:p>
            <a:pPr lvl="0">
              <a:buClr>
                <a:srgbClr val="5A8F7C"/>
              </a:buClr>
            </a:pPr>
            <a:r>
              <a:rPr lang="en-US" dirty="0">
                <a:solidFill>
                  <a:schemeClr val="tx1">
                    <a:lumMod val="95000"/>
                    <a:lumOff val="5000"/>
                  </a:schemeClr>
                </a:solidFill>
              </a:rPr>
              <a:t>NOTE:  The data on this slide reflect pre-COVID-19 MassHealth enrollment and costs. Recent surges in unemployment caused by COVID-19 and the associated economic downturn, may lead to increases in MassHealth enrollment. It is not yet clear how this potential increase in enrollment, and the COVID-19 pandemic overall, will affect total MassHealth spending or PMPM costs. </a:t>
            </a:r>
          </a:p>
        </p:txBody>
      </p:sp>
      <p:sp>
        <p:nvSpPr>
          <p:cNvPr id="42" name="Rectangle 41">
            <a:extLst>
              <a:ext uri="{FF2B5EF4-FFF2-40B4-BE49-F238E27FC236}">
                <a16:creationId xmlns:a16="http://schemas.microsoft.com/office/drawing/2014/main" id="{C4B08675-2C0A-4CC6-909D-1793CDDAB801}"/>
              </a:ext>
            </a:extLst>
          </p:cNvPr>
          <p:cNvSpPr/>
          <p:nvPr/>
        </p:nvSpPr>
        <p:spPr>
          <a:xfrm>
            <a:off x="457200" y="6020543"/>
            <a:ext cx="5276088" cy="364202"/>
          </a:xfrm>
          <a:prstGeom prst="rect">
            <a:avLst/>
          </a:prstGeom>
        </p:spPr>
        <p:txBody>
          <a:bodyPr wrap="square" lIns="0" rIns="0" anchor="b" anchorCtr="0">
            <a:spAutoFit/>
          </a:bodyPr>
          <a:lstStyle/>
          <a:p>
            <a:pPr lvl="0">
              <a:spcBef>
                <a:spcPts val="200"/>
              </a:spcBef>
            </a:pPr>
            <a:r>
              <a:rPr lang="en-US" sz="800" cap="small" dirty="0">
                <a:solidFill>
                  <a:srgbClr val="1C1C1C"/>
                </a:solidFill>
                <a:latin typeface="Source Sans Pro Light"/>
              </a:rPr>
              <a:t>*</a:t>
            </a:r>
            <a:r>
              <a:rPr lang="en-US" sz="800" dirty="0">
                <a:solidFill>
                  <a:srgbClr val="1C1C1C"/>
                </a:solidFill>
                <a:latin typeface="Source Sans Pro Light"/>
              </a:rPr>
              <a:t>These data include enrollment and spending associated with the temporary Medicaid program that was initiated in 2014.</a:t>
            </a:r>
          </a:p>
          <a:p>
            <a:pPr lvl="0">
              <a:spcBef>
                <a:spcPts val="200"/>
              </a:spcBef>
            </a:pPr>
            <a:r>
              <a:rPr kumimoji="0" lang="en-US" sz="800" b="0" i="0" u="none" strike="noStrike" kern="1200" cap="small" spc="0" normalizeH="0" baseline="0" noProof="0" dirty="0">
                <a:ln>
                  <a:noFill/>
                </a:ln>
                <a:solidFill>
                  <a:srgbClr val="1C1C1C"/>
                </a:solidFill>
                <a:effectLst/>
                <a:uLnTx/>
                <a:uFillTx/>
                <a:latin typeface="Source Sans Pro Light"/>
                <a:ea typeface="+mn-ea"/>
              </a:rPr>
              <a:t>sources</a:t>
            </a:r>
            <a:r>
              <a:rPr lang="en-US" sz="800" dirty="0">
                <a:solidFill>
                  <a:srgbClr val="1C1C1C"/>
                </a:solidFill>
                <a:latin typeface="Source Sans Pro Light"/>
              </a:rPr>
              <a:t>: MassHealth Budget Office (total date of service spending and enrollment) and authors’ calculations.</a:t>
            </a:r>
            <a:endParaRPr kumimoji="0" lang="en-US" sz="800" b="0" i="0" u="none" strike="noStrike" kern="1200" cap="none" spc="0" normalizeH="0" baseline="0" noProof="0" dirty="0">
              <a:ln>
                <a:noFill/>
              </a:ln>
              <a:solidFill>
                <a:srgbClr val="1C1C1C"/>
              </a:solidFill>
              <a:effectLst/>
              <a:uLnTx/>
              <a:uFillTx/>
              <a:latin typeface="Source Sans Pro Light"/>
              <a:ea typeface="+mn-ea"/>
            </a:endParaRPr>
          </a:p>
        </p:txBody>
      </p:sp>
      <p:sp>
        <p:nvSpPr>
          <p:cNvPr id="48" name="Rectangle 47">
            <a:extLst>
              <a:ext uri="{FF2B5EF4-FFF2-40B4-BE49-F238E27FC236}">
                <a16:creationId xmlns:a16="http://schemas.microsoft.com/office/drawing/2014/main" id="{7AC16999-652A-4452-8BE6-6494E3050C0B}"/>
              </a:ext>
            </a:extLst>
          </p:cNvPr>
          <p:cNvSpPr/>
          <p:nvPr/>
        </p:nvSpPr>
        <p:spPr>
          <a:xfrm>
            <a:off x="455612" y="1463040"/>
            <a:ext cx="5259387" cy="400110"/>
          </a:xfrm>
          <a:prstGeom prst="rect">
            <a:avLst/>
          </a:prstGeom>
        </p:spPr>
        <p:txBody>
          <a:bodyPr wrap="square" lIns="0">
            <a:spAutoFit/>
          </a:bodyPr>
          <a:lstStyle/>
          <a:p>
            <a:pPr lvl="0"/>
            <a:r>
              <a:rPr lang="en-US" sz="1000" dirty="0">
                <a:solidFill>
                  <a:srgbClr val="1C1C1C"/>
                </a:solidFill>
                <a:latin typeface="Source Sans Pro Semibold"/>
              </a:rPr>
              <a:t>GROWTH IN MASSHEALTH TOTAL SPENDING, ENROLLMENT, AND PER MEMBER PER MONTH (PMPM) COSTS* AS COMPARED TO 2007 (SFY 2007 = 100%)</a:t>
            </a:r>
          </a:p>
        </p:txBody>
      </p:sp>
      <p:sp>
        <p:nvSpPr>
          <p:cNvPr id="12" name="TextBox 11">
            <a:extLst>
              <a:ext uri="{FF2B5EF4-FFF2-40B4-BE49-F238E27FC236}">
                <a16:creationId xmlns:a16="http://schemas.microsoft.com/office/drawing/2014/main" id="{D2F1E140-73F2-46E2-B2C6-5EEF399EF7D9}"/>
              </a:ext>
            </a:extLst>
          </p:cNvPr>
          <p:cNvSpPr txBox="1"/>
          <p:nvPr/>
        </p:nvSpPr>
        <p:spPr>
          <a:xfrm>
            <a:off x="5093775" y="2174934"/>
            <a:ext cx="611706" cy="328295"/>
          </a:xfrm>
          <a:prstGeom prst="rect">
            <a:avLst/>
          </a:prstGeom>
          <a:solidFill>
            <a:schemeClr val="accent2"/>
          </a:solidFill>
        </p:spPr>
        <p:txBody>
          <a:bodyPr wrap="none" lIns="45720" tIns="25400" rIns="45720" bIns="25400" rtlCol="0">
            <a:spAutoFit/>
          </a:bodyPr>
          <a:lstStyle/>
          <a:p>
            <a:pPr algn="ctr"/>
            <a:r>
              <a:rPr lang="en-US" sz="900" dirty="0">
                <a:solidFill>
                  <a:schemeClr val="bg1"/>
                </a:solidFill>
                <a:latin typeface="Source Sans Pro Semibold"/>
                <a:cs typeface="+mn-cs"/>
              </a:rPr>
              <a:t>TOTAL </a:t>
            </a:r>
            <a:br>
              <a:rPr lang="en-US" sz="900" dirty="0">
                <a:solidFill>
                  <a:schemeClr val="bg1"/>
                </a:solidFill>
                <a:latin typeface="Source Sans Pro Semibold"/>
                <a:cs typeface="+mn-cs"/>
              </a:rPr>
            </a:br>
            <a:r>
              <a:rPr lang="en-US" sz="900" dirty="0">
                <a:solidFill>
                  <a:schemeClr val="bg1"/>
                </a:solidFill>
                <a:latin typeface="Source Sans Pro Semibold"/>
                <a:cs typeface="+mn-cs"/>
              </a:rPr>
              <a:t>SPENDING</a:t>
            </a:r>
          </a:p>
        </p:txBody>
      </p:sp>
      <p:sp>
        <p:nvSpPr>
          <p:cNvPr id="13" name="TextBox 12">
            <a:extLst>
              <a:ext uri="{FF2B5EF4-FFF2-40B4-BE49-F238E27FC236}">
                <a16:creationId xmlns:a16="http://schemas.microsoft.com/office/drawing/2014/main" id="{86A8E502-03B6-4FA7-94B4-5BE6A942280A}"/>
              </a:ext>
            </a:extLst>
          </p:cNvPr>
          <p:cNvSpPr txBox="1"/>
          <p:nvPr/>
        </p:nvSpPr>
        <p:spPr>
          <a:xfrm>
            <a:off x="4928241" y="3446409"/>
            <a:ext cx="777240" cy="189796"/>
          </a:xfrm>
          <a:prstGeom prst="rect">
            <a:avLst/>
          </a:prstGeom>
          <a:solidFill>
            <a:schemeClr val="accent5"/>
          </a:solidFill>
        </p:spPr>
        <p:txBody>
          <a:bodyPr wrap="none" lIns="45720" tIns="25400" rIns="45720" bIns="25400" rtlCol="0">
            <a:spAutoFit/>
          </a:bodyPr>
          <a:lstStyle/>
          <a:p>
            <a:r>
              <a:rPr lang="en-US" sz="900" dirty="0">
                <a:solidFill>
                  <a:schemeClr val="bg1"/>
                </a:solidFill>
                <a:latin typeface="Source Sans Pro Semibold"/>
                <a:cs typeface="+mn-cs"/>
              </a:rPr>
              <a:t>ENROLLMENT</a:t>
            </a:r>
          </a:p>
        </p:txBody>
      </p:sp>
      <p:sp>
        <p:nvSpPr>
          <p:cNvPr id="14" name="TextBox 13">
            <a:extLst>
              <a:ext uri="{FF2B5EF4-FFF2-40B4-BE49-F238E27FC236}">
                <a16:creationId xmlns:a16="http://schemas.microsoft.com/office/drawing/2014/main" id="{BA1B3B7A-6939-4A59-8204-F2CDD9803E14}"/>
              </a:ext>
            </a:extLst>
          </p:cNvPr>
          <p:cNvSpPr txBox="1"/>
          <p:nvPr/>
        </p:nvSpPr>
        <p:spPr>
          <a:xfrm>
            <a:off x="5093775" y="4828264"/>
            <a:ext cx="611706" cy="328295"/>
          </a:xfrm>
          <a:prstGeom prst="rect">
            <a:avLst/>
          </a:prstGeom>
          <a:solidFill>
            <a:schemeClr val="tx2"/>
          </a:solidFill>
        </p:spPr>
        <p:txBody>
          <a:bodyPr wrap="none" lIns="45720" tIns="25400" rIns="45720" bIns="25400" rtlCol="0">
            <a:spAutoFit/>
          </a:bodyPr>
          <a:lstStyle/>
          <a:p>
            <a:pPr algn="ctr"/>
            <a:r>
              <a:rPr lang="en-US" sz="900" dirty="0">
                <a:solidFill>
                  <a:schemeClr val="bg1"/>
                </a:solidFill>
                <a:latin typeface="Source Sans Pro Semibold"/>
                <a:cs typeface="+mn-cs"/>
              </a:rPr>
              <a:t>PMPM </a:t>
            </a:r>
          </a:p>
          <a:p>
            <a:pPr algn="ctr"/>
            <a:r>
              <a:rPr lang="en-US" sz="900" dirty="0">
                <a:solidFill>
                  <a:schemeClr val="bg1"/>
                </a:solidFill>
                <a:latin typeface="Source Sans Pro Semibold"/>
                <a:cs typeface="+mn-cs"/>
              </a:rPr>
              <a:t>SPENDING</a:t>
            </a:r>
          </a:p>
        </p:txBody>
      </p:sp>
      <p:sp>
        <p:nvSpPr>
          <p:cNvPr id="2" name="Rectangle 1">
            <a:extLst>
              <a:ext uri="{FF2B5EF4-FFF2-40B4-BE49-F238E27FC236}">
                <a16:creationId xmlns:a16="http://schemas.microsoft.com/office/drawing/2014/main" id="{22EEACFB-D15D-4347-AD30-7A9A38170CF9}"/>
              </a:ext>
            </a:extLst>
          </p:cNvPr>
          <p:cNvSpPr/>
          <p:nvPr/>
        </p:nvSpPr>
        <p:spPr>
          <a:xfrm>
            <a:off x="755843" y="1934290"/>
            <a:ext cx="1271502" cy="215444"/>
          </a:xfrm>
          <a:prstGeom prst="rect">
            <a:avLst/>
          </a:prstGeom>
        </p:spPr>
        <p:txBody>
          <a:bodyPr wrap="none">
            <a:spAutoFit/>
          </a:bodyPr>
          <a:lstStyle/>
          <a:p>
            <a:r>
              <a:rPr lang="en-US" sz="800" dirty="0">
                <a:solidFill>
                  <a:srgbClr val="1C1C1C"/>
                </a:solidFill>
                <a:latin typeface="Source Sans Pro Light"/>
              </a:rPr>
              <a:t>(PERCENT OF 2007 LEVEL)</a:t>
            </a:r>
            <a:endParaRPr lang="en-US" sz="1400" dirty="0">
              <a:latin typeface="Source Sans Pro Light" panose="020B0403030403020204" pitchFamily="34" charset="0"/>
            </a:endParaRPr>
          </a:p>
        </p:txBody>
      </p:sp>
      <p:sp>
        <p:nvSpPr>
          <p:cNvPr id="16" name="Rectangle 8">
            <a:extLst>
              <a:ext uri="{FF2B5EF4-FFF2-40B4-BE49-F238E27FC236}">
                <a16:creationId xmlns:a16="http://schemas.microsoft.com/office/drawing/2014/main" id="{95183CD9-1BF7-4222-9AF0-5C7D8644B7F8}"/>
              </a:ext>
            </a:extLst>
          </p:cNvPr>
          <p:cNvSpPr>
            <a:spLocks noChangeArrowheads="1"/>
          </p:cNvSpPr>
          <p:nvPr/>
        </p:nvSpPr>
        <p:spPr bwMode="auto">
          <a:xfrm>
            <a:off x="559750" y="5348251"/>
            <a:ext cx="656783" cy="230832"/>
          </a:xfrm>
          <a:prstGeom prst="rect">
            <a:avLst/>
          </a:prstGeom>
          <a:noFill/>
          <a:ln w="9525">
            <a:noFill/>
            <a:miter lim="800000"/>
            <a:headEnd/>
            <a:tailEnd/>
          </a:ln>
        </p:spPr>
        <p:txBody>
          <a:bodyPr wrap="square" lIns="45720" rIns="45720">
            <a:spAutoFit/>
          </a:bodyPr>
          <a:lstStyle/>
          <a:p>
            <a:pPr>
              <a:defRPr sz="1800" b="1" i="0" u="none" strike="noStrike" kern="1200" baseline="0">
                <a:solidFill>
                  <a:prstClr val="black"/>
                </a:solidFill>
                <a:latin typeface="+mn-lt"/>
                <a:ea typeface="+mn-ea"/>
                <a:cs typeface="+mn-cs"/>
              </a:defRPr>
            </a:pPr>
            <a:r>
              <a:rPr lang="en-US" sz="900" dirty="0">
                <a:solidFill>
                  <a:prstClr val="black"/>
                </a:solidFill>
                <a:latin typeface="+mj-lt"/>
                <a:cs typeface="+mn-cs"/>
              </a:rPr>
              <a:t>SFY</a:t>
            </a:r>
          </a:p>
        </p:txBody>
      </p:sp>
    </p:spTree>
    <p:extLst>
      <p:ext uri="{BB962C8B-B14F-4D97-AF65-F5344CB8AC3E}">
        <p14:creationId xmlns:p14="http://schemas.microsoft.com/office/powerpoint/2010/main" val="33039010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3">
            <a:extLst>
              <a:ext uri="{FF2B5EF4-FFF2-40B4-BE49-F238E27FC236}">
                <a16:creationId xmlns:a16="http://schemas.microsoft.com/office/drawing/2014/main" id="{253FCAAC-AE7D-48EE-9816-2F01BA93A28B}"/>
              </a:ext>
            </a:extLst>
          </p:cNvPr>
          <p:cNvSpPr/>
          <p:nvPr/>
        </p:nvSpPr>
        <p:spPr>
          <a:xfrm flipH="1">
            <a:off x="499244" y="2221992"/>
            <a:ext cx="2907792" cy="3127248"/>
          </a:xfrm>
          <a:custGeom>
            <a:avLst/>
            <a:gdLst>
              <a:gd name="connsiteX0" fmla="*/ 0 w 2825496"/>
              <a:gd name="connsiteY0" fmla="*/ 0 h 3108960"/>
              <a:gd name="connsiteX1" fmla="*/ 2825496 w 2825496"/>
              <a:gd name="connsiteY1" fmla="*/ 0 h 3108960"/>
              <a:gd name="connsiteX2" fmla="*/ 2825496 w 2825496"/>
              <a:gd name="connsiteY2" fmla="*/ 3108960 h 3108960"/>
              <a:gd name="connsiteX3" fmla="*/ 0 w 2825496"/>
              <a:gd name="connsiteY3" fmla="*/ 3108960 h 3108960"/>
              <a:gd name="connsiteX4" fmla="*/ 0 w 2825496"/>
              <a:gd name="connsiteY4" fmla="*/ 0 h 3108960"/>
              <a:gd name="connsiteX0" fmla="*/ 0 w 2825496"/>
              <a:gd name="connsiteY0" fmla="*/ 0 h 3127248"/>
              <a:gd name="connsiteX1" fmla="*/ 2825496 w 2825496"/>
              <a:gd name="connsiteY1" fmla="*/ 0 h 3127248"/>
              <a:gd name="connsiteX2" fmla="*/ 2825496 w 2825496"/>
              <a:gd name="connsiteY2" fmla="*/ 3108960 h 3127248"/>
              <a:gd name="connsiteX3" fmla="*/ 82296 w 2825496"/>
              <a:gd name="connsiteY3" fmla="*/ 3127248 h 3127248"/>
              <a:gd name="connsiteX4" fmla="*/ 0 w 2825496"/>
              <a:gd name="connsiteY4" fmla="*/ 0 h 3127248"/>
              <a:gd name="connsiteX0" fmla="*/ 82296 w 2907792"/>
              <a:gd name="connsiteY0" fmla="*/ 0 h 3127248"/>
              <a:gd name="connsiteX1" fmla="*/ 2907792 w 2907792"/>
              <a:gd name="connsiteY1" fmla="*/ 0 h 3127248"/>
              <a:gd name="connsiteX2" fmla="*/ 2907792 w 2907792"/>
              <a:gd name="connsiteY2" fmla="*/ 3108960 h 3127248"/>
              <a:gd name="connsiteX3" fmla="*/ 0 w 2907792"/>
              <a:gd name="connsiteY3" fmla="*/ 3127248 h 3127248"/>
              <a:gd name="connsiteX4" fmla="*/ 82296 w 2907792"/>
              <a:gd name="connsiteY4" fmla="*/ 0 h 3127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7792" h="3127248">
                <a:moveTo>
                  <a:pt x="82296" y="0"/>
                </a:moveTo>
                <a:lnTo>
                  <a:pt x="2907792" y="0"/>
                </a:lnTo>
                <a:lnTo>
                  <a:pt x="2907792" y="3108960"/>
                </a:lnTo>
                <a:lnTo>
                  <a:pt x="0" y="3127248"/>
                </a:lnTo>
                <a:lnTo>
                  <a:pt x="82296" y="0"/>
                </a:lnTo>
                <a:close/>
              </a:path>
            </a:pathLst>
          </a:custGeom>
          <a:gradFill flip="none" rotWithShape="1">
            <a:gsLst>
              <a:gs pos="0">
                <a:schemeClr val="accent3">
                  <a:alpha val="50000"/>
                </a:schemeClr>
              </a:gs>
              <a:gs pos="100000">
                <a:schemeClr val="accent3">
                  <a:lumMod val="20000"/>
                  <a:lumOff val="80000"/>
                  <a:alpha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4CBED9EB-EF63-458C-BDF8-39B4253F4282}"/>
              </a:ext>
            </a:extLst>
          </p:cNvPr>
          <p:cNvSpPr/>
          <p:nvPr/>
        </p:nvSpPr>
        <p:spPr>
          <a:xfrm>
            <a:off x="3346704" y="2221992"/>
            <a:ext cx="2825496" cy="3127248"/>
          </a:xfrm>
          <a:custGeom>
            <a:avLst/>
            <a:gdLst>
              <a:gd name="connsiteX0" fmla="*/ 0 w 2825496"/>
              <a:gd name="connsiteY0" fmla="*/ 0 h 3108960"/>
              <a:gd name="connsiteX1" fmla="*/ 2825496 w 2825496"/>
              <a:gd name="connsiteY1" fmla="*/ 0 h 3108960"/>
              <a:gd name="connsiteX2" fmla="*/ 2825496 w 2825496"/>
              <a:gd name="connsiteY2" fmla="*/ 3108960 h 3108960"/>
              <a:gd name="connsiteX3" fmla="*/ 0 w 2825496"/>
              <a:gd name="connsiteY3" fmla="*/ 3108960 h 3108960"/>
              <a:gd name="connsiteX4" fmla="*/ 0 w 2825496"/>
              <a:gd name="connsiteY4" fmla="*/ 0 h 3108960"/>
              <a:gd name="connsiteX0" fmla="*/ 0 w 2825496"/>
              <a:gd name="connsiteY0" fmla="*/ 0 h 3127248"/>
              <a:gd name="connsiteX1" fmla="*/ 2825496 w 2825496"/>
              <a:gd name="connsiteY1" fmla="*/ 0 h 3127248"/>
              <a:gd name="connsiteX2" fmla="*/ 2825496 w 2825496"/>
              <a:gd name="connsiteY2" fmla="*/ 3108960 h 3127248"/>
              <a:gd name="connsiteX3" fmla="*/ 82296 w 2825496"/>
              <a:gd name="connsiteY3" fmla="*/ 3127248 h 3127248"/>
              <a:gd name="connsiteX4" fmla="*/ 0 w 2825496"/>
              <a:gd name="connsiteY4" fmla="*/ 0 h 3127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5496" h="3127248">
                <a:moveTo>
                  <a:pt x="0" y="0"/>
                </a:moveTo>
                <a:lnTo>
                  <a:pt x="2825496" y="0"/>
                </a:lnTo>
                <a:lnTo>
                  <a:pt x="2825496" y="3108960"/>
                </a:lnTo>
                <a:lnTo>
                  <a:pt x="82296" y="3127248"/>
                </a:lnTo>
                <a:lnTo>
                  <a:pt x="0" y="0"/>
                </a:lnTo>
                <a:close/>
              </a:path>
            </a:pathLst>
          </a:custGeom>
          <a:gradFill flip="none" rotWithShape="1">
            <a:gsLst>
              <a:gs pos="0">
                <a:schemeClr val="accent4">
                  <a:alpha val="50000"/>
                </a:schemeClr>
              </a:gs>
              <a:gs pos="100000">
                <a:schemeClr val="accent4">
                  <a:lumMod val="20000"/>
                  <a:lumOff val="80000"/>
                  <a:alpha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345" name="Title 1"/>
          <p:cNvSpPr>
            <a:spLocks noGrp="1"/>
          </p:cNvSpPr>
          <p:nvPr>
            <p:ph type="title"/>
          </p:nvPr>
        </p:nvSpPr>
        <p:spPr/>
        <p:txBody>
          <a:bodyPr/>
          <a:lstStyle/>
          <a:p>
            <a:r>
              <a:rPr lang="en-US" dirty="0">
                <a:solidFill>
                  <a:schemeClr val="tx1">
                    <a:lumMod val="95000"/>
                    <a:lumOff val="5000"/>
                  </a:schemeClr>
                </a:solidFill>
              </a:rPr>
              <a:t>NEARLY HALF OF MASSHEALTH SPENDING IN STATE FISCAL YEAR 2019 WAS ON CAPITATION PAYMENTS</a:t>
            </a:r>
          </a:p>
        </p:txBody>
      </p:sp>
      <p:sp>
        <p:nvSpPr>
          <p:cNvPr id="3" name="Slide Number Placeholder 2"/>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DCEACFD-D5E8-4814-B0F8-EF4EA1641FDE}" type="slidenum">
              <a:rPr kumimoji="0" lang="en-US" sz="900" b="0" i="0" u="none" strike="noStrike" kern="1200" cap="none" spc="0" normalizeH="0" baseline="0" noProof="0" smtClean="0">
                <a:ln>
                  <a:noFill/>
                </a:ln>
                <a:solidFill>
                  <a:srgbClr val="969696">
                    <a:lumMod val="50000"/>
                  </a:srgbClr>
                </a:solidFill>
                <a:effectLst/>
                <a:uLnTx/>
                <a:uFillTx/>
                <a:latin typeface="Source Sans Pro Light"/>
                <a:ea typeface="+mn-ea"/>
              </a:rPr>
              <a:pPr marL="0" marR="0" lvl="0" indent="0" algn="l" defTabSz="914400" rtl="0" eaLnBrk="1" fontAlgn="base" latinLnBrk="0" hangingPunct="1">
                <a:lnSpc>
                  <a:spcPct val="100000"/>
                </a:lnSpc>
                <a:spcBef>
                  <a:spcPct val="0"/>
                </a:spcBef>
                <a:spcAft>
                  <a:spcPct val="0"/>
                </a:spcAft>
                <a:buClrTx/>
                <a:buSzTx/>
                <a:buFontTx/>
                <a:buNone/>
                <a:tabLst/>
                <a:defRPr/>
              </a:pPr>
              <a:t>22</a:t>
            </a:fld>
            <a:endParaRPr kumimoji="0" lang="en-US" sz="900" b="0" i="0" u="none" strike="noStrike" kern="1200" cap="none" spc="0" normalizeH="0" baseline="0" noProof="0" dirty="0">
              <a:ln>
                <a:noFill/>
              </a:ln>
              <a:solidFill>
                <a:srgbClr val="969696">
                  <a:lumMod val="50000"/>
                </a:srgbClr>
              </a:solidFill>
              <a:effectLst/>
              <a:uLnTx/>
              <a:uFillTx/>
              <a:latin typeface="Source Sans Pro Light"/>
              <a:ea typeface="+mn-ea"/>
            </a:endParaRPr>
          </a:p>
        </p:txBody>
      </p:sp>
      <p:sp>
        <p:nvSpPr>
          <p:cNvPr id="12" name="Text Box 11">
            <a:extLst>
              <a:ext uri="{FF2B5EF4-FFF2-40B4-BE49-F238E27FC236}">
                <a16:creationId xmlns:a16="http://schemas.microsoft.com/office/drawing/2014/main" id="{7C4F6C33-FC68-4254-8B36-01971D9BDB15}"/>
              </a:ext>
            </a:extLst>
          </p:cNvPr>
          <p:cNvSpPr txBox="1">
            <a:spLocks noChangeArrowheads="1"/>
          </p:cNvSpPr>
          <p:nvPr/>
        </p:nvSpPr>
        <p:spPr bwMode="auto">
          <a:xfrm>
            <a:off x="6413478" y="1463040"/>
            <a:ext cx="2258863" cy="4846320"/>
          </a:xfrm>
          <a:prstGeom prst="rect">
            <a:avLst/>
          </a:prstGeom>
          <a:noFill/>
          <a:ln w="3175">
            <a:solidFill>
              <a:schemeClr val="accent1">
                <a:lumMod val="60000"/>
                <a:lumOff val="40000"/>
              </a:schemeClr>
            </a:solidFill>
            <a:miter lim="800000"/>
            <a:headEnd/>
            <a:tailEnd/>
          </a:ln>
        </p:spPr>
        <p:txBody>
          <a:bodyPr tIns="91440" anchor="t"/>
          <a:lstStyle>
            <a:defPPr>
              <a:defRPr lang="en-US"/>
            </a:defPPr>
            <a:lvl1pPr>
              <a:lnSpc>
                <a:spcPct val="105000"/>
              </a:lnSpc>
              <a:spcBef>
                <a:spcPts val="600"/>
              </a:spcBef>
              <a:buClr>
                <a:schemeClr val="tx2"/>
              </a:buClr>
              <a:defRPr sz="1050"/>
            </a:lvl1pPr>
          </a:lstStyle>
          <a:p>
            <a:pPr>
              <a:buClr>
                <a:srgbClr val="5A8F7C"/>
              </a:buClr>
            </a:pPr>
            <a:r>
              <a:rPr lang="en-US" sz="1100" dirty="0">
                <a:solidFill>
                  <a:schemeClr val="tx1">
                    <a:lumMod val="95000"/>
                    <a:lumOff val="5000"/>
                  </a:schemeClr>
                </a:solidFill>
                <a:latin typeface="Source Sans Pro Light"/>
                <a:cs typeface="Arial"/>
              </a:rPr>
              <a:t>MassHealth spent $14.46 billion</a:t>
            </a:r>
            <a:r>
              <a:rPr lang="en-US" sz="1100" baseline="30000" dirty="0">
                <a:solidFill>
                  <a:schemeClr val="tx1">
                    <a:lumMod val="95000"/>
                    <a:lumOff val="5000"/>
                  </a:schemeClr>
                </a:solidFill>
                <a:latin typeface="Source Sans Pro Light"/>
                <a:cs typeface="Arial"/>
              </a:rPr>
              <a:t>1</a:t>
            </a:r>
            <a:r>
              <a:rPr lang="en-US" sz="1100" dirty="0">
                <a:solidFill>
                  <a:schemeClr val="tx1">
                    <a:lumMod val="95000"/>
                    <a:lumOff val="5000"/>
                  </a:schemeClr>
                </a:solidFill>
                <a:latin typeface="Source Sans Pro Light"/>
                <a:cs typeface="Arial"/>
              </a:rPr>
              <a:t> on services for its members in SFY 2019. Nearly half of that spending ($6.96 billion) was capitation payments to ACOs, MCOs, the PCC Plan’s behavioral health carve-out vendor, SCO plans, One Care plans, and PACE providers. In SFY 2019, approximately 70% of MassHealth members were enrolled in one of these managed care arrangements. Breakdowns of MCO and PCC spending by service for SFY 2013 to SFY 2016 are shown on the following slides.</a:t>
            </a:r>
            <a:r>
              <a:rPr lang="en-US" sz="1100" baseline="30000" dirty="0">
                <a:solidFill>
                  <a:schemeClr val="tx1">
                    <a:lumMod val="95000"/>
                    <a:lumOff val="5000"/>
                  </a:schemeClr>
                </a:solidFill>
                <a:latin typeface="Source Sans Pro Light" panose="020B0403030403020204" pitchFamily="34" charset="0"/>
                <a:cs typeface="Calibri"/>
              </a:rPr>
              <a:t>2</a:t>
            </a:r>
            <a:r>
              <a:rPr lang="en-US" sz="1100" dirty="0">
                <a:solidFill>
                  <a:schemeClr val="tx1">
                    <a:lumMod val="95000"/>
                    <a:lumOff val="5000"/>
                  </a:schemeClr>
                </a:solidFill>
                <a:latin typeface="Source Sans Pro Light"/>
                <a:cs typeface="Arial"/>
              </a:rPr>
              <a:t> </a:t>
            </a:r>
          </a:p>
          <a:p>
            <a:pPr>
              <a:buClr>
                <a:srgbClr val="5A8F7C"/>
              </a:buClr>
            </a:pPr>
            <a:r>
              <a:rPr lang="en-US" sz="1100" dirty="0">
                <a:solidFill>
                  <a:schemeClr val="tx1">
                    <a:lumMod val="95000"/>
                    <a:lumOff val="5000"/>
                  </a:schemeClr>
                </a:solidFill>
                <a:latin typeface="Source Sans Pro Light"/>
                <a:cs typeface="Arial"/>
              </a:rPr>
              <a:t>For members in managed care plans, some services are paid for under fee-for-service arrangements, including the majority of LTSS provided to managed care members. As a result, the majority of fee-for-service payments went to LTSS and nursing facilities. </a:t>
            </a:r>
            <a:endParaRPr lang="en-US" sz="1100" dirty="0">
              <a:solidFill>
                <a:schemeClr val="tx1">
                  <a:lumMod val="95000"/>
                  <a:lumOff val="5000"/>
                </a:schemeClr>
              </a:solidFill>
              <a:latin typeface="Source Sans Pro Light"/>
              <a:ea typeface="Source Sans Pro Light"/>
            </a:endParaRPr>
          </a:p>
        </p:txBody>
      </p:sp>
      <p:sp>
        <p:nvSpPr>
          <p:cNvPr id="14" name="Rectangle 13">
            <a:extLst>
              <a:ext uri="{FF2B5EF4-FFF2-40B4-BE49-F238E27FC236}">
                <a16:creationId xmlns:a16="http://schemas.microsoft.com/office/drawing/2014/main" id="{5EFFFF5D-CA31-434F-9B15-5FD08D2F0EF1}"/>
              </a:ext>
            </a:extLst>
          </p:cNvPr>
          <p:cNvSpPr/>
          <p:nvPr/>
        </p:nvSpPr>
        <p:spPr>
          <a:xfrm>
            <a:off x="457200" y="5748673"/>
            <a:ext cx="5857683" cy="636072"/>
          </a:xfrm>
          <a:prstGeom prst="rect">
            <a:avLst/>
          </a:prstGeom>
        </p:spPr>
        <p:txBody>
          <a:bodyPr wrap="square" lIns="0" rIns="0" anchor="b" anchorCtr="0">
            <a:spAutoFit/>
          </a:bodyPr>
          <a:lstStyle/>
          <a:p>
            <a:pPr marL="45720" lvl="0" indent="-45720">
              <a:spcBef>
                <a:spcPts val="200"/>
              </a:spcBef>
            </a:pPr>
            <a:r>
              <a:rPr lang="en-US" sz="800" baseline="30000" dirty="0">
                <a:latin typeface="Source Sans Pro Light"/>
              </a:rPr>
              <a:t>1	</a:t>
            </a:r>
            <a:r>
              <a:rPr lang="en-US" sz="800" dirty="0">
                <a:latin typeface="Source Sans Pro Light"/>
              </a:rPr>
              <a:t>Unlike totals shown on earlier slides, this total does not include spending on Medicare premiums. The figures also do not include Medicaid-reimbursable services from other state agencies, administrative spending, or supplemental payments to hospitals</a:t>
            </a:r>
            <a:r>
              <a:rPr kumimoji="0" lang="en-US" sz="800" b="0" i="0" u="none" strike="noStrike" kern="1200" cap="none" spc="0" normalizeH="0" baseline="0" noProof="0" dirty="0">
                <a:ln>
                  <a:noFill/>
                </a:ln>
                <a:effectLst/>
                <a:uLnTx/>
                <a:uFillTx/>
                <a:latin typeface="Source Sans Pro Light"/>
                <a:ea typeface="+mn-ea"/>
              </a:rPr>
              <a:t>.</a:t>
            </a:r>
          </a:p>
          <a:p>
            <a:pPr marL="45720" indent="-45720">
              <a:spcBef>
                <a:spcPts val="200"/>
              </a:spcBef>
            </a:pPr>
            <a:r>
              <a:rPr lang="en-US" sz="800" baseline="30000" dirty="0">
                <a:solidFill>
                  <a:srgbClr val="1C1C1C"/>
                </a:solidFill>
                <a:latin typeface="Source Sans Pro Light" panose="020B0403030403020204" pitchFamily="34" charset="0"/>
                <a:cs typeface="Calibri"/>
              </a:rPr>
              <a:t>2	</a:t>
            </a:r>
            <a:r>
              <a:rPr lang="en-US" sz="800" dirty="0">
                <a:latin typeface="Source Sans Pro Light"/>
              </a:rPr>
              <a:t>SFY 2013–2016 are the latest years data is available. </a:t>
            </a:r>
          </a:p>
          <a:p>
            <a:pPr lvl="0">
              <a:spcBef>
                <a:spcPts val="200"/>
              </a:spcBef>
            </a:pPr>
            <a:r>
              <a:rPr kumimoji="0" lang="en-US" sz="800" b="0" i="0" u="none" strike="noStrike" kern="1200" cap="small" spc="0" normalizeH="0" baseline="0" noProof="0" dirty="0">
                <a:ln>
                  <a:noFill/>
                </a:ln>
                <a:effectLst/>
                <a:uLnTx/>
                <a:uFillTx/>
                <a:latin typeface="Source Sans Pro Light"/>
                <a:ea typeface="+mn-ea"/>
              </a:rPr>
              <a:t>source</a:t>
            </a:r>
            <a:r>
              <a:rPr kumimoji="0" lang="en-US" sz="800" b="0" i="0" u="none" strike="noStrike" kern="1200" cap="none" spc="0" normalizeH="0" baseline="0" noProof="0" dirty="0">
                <a:ln>
                  <a:noFill/>
                </a:ln>
                <a:effectLst/>
                <a:uLnTx/>
                <a:uFillTx/>
                <a:latin typeface="Source Sans Pro Light"/>
                <a:ea typeface="+mn-ea"/>
              </a:rPr>
              <a:t>: </a:t>
            </a:r>
            <a:r>
              <a:rPr lang="en-US" sz="800" dirty="0">
                <a:latin typeface="Source Sans Pro Light"/>
              </a:rPr>
              <a:t>MassHealth Budget Office.</a:t>
            </a:r>
            <a:endParaRPr kumimoji="0" lang="en-US" sz="800" b="0" i="0" u="none" strike="noStrike" kern="1200" cap="none" spc="0" normalizeH="0" baseline="0" noProof="0" dirty="0">
              <a:ln>
                <a:noFill/>
              </a:ln>
              <a:effectLst/>
              <a:uLnTx/>
              <a:uFillTx/>
              <a:latin typeface="Source Sans Pro Light"/>
            </a:endParaRPr>
          </a:p>
        </p:txBody>
      </p:sp>
      <p:sp>
        <p:nvSpPr>
          <p:cNvPr id="16" name="Rectangle 15">
            <a:extLst>
              <a:ext uri="{FF2B5EF4-FFF2-40B4-BE49-F238E27FC236}">
                <a16:creationId xmlns:a16="http://schemas.microsoft.com/office/drawing/2014/main" id="{B264E00B-AD1D-4F6B-BF4B-C07D3A933191}"/>
              </a:ext>
            </a:extLst>
          </p:cNvPr>
          <p:cNvSpPr/>
          <p:nvPr/>
        </p:nvSpPr>
        <p:spPr>
          <a:xfrm>
            <a:off x="455612" y="1463040"/>
            <a:ext cx="5067363" cy="246221"/>
          </a:xfrm>
          <a:prstGeom prst="rect">
            <a:avLst/>
          </a:prstGeom>
        </p:spPr>
        <p:txBody>
          <a:bodyPr wrap="square" lIns="0">
            <a:spAutoFit/>
          </a:bodyPr>
          <a:lstStyle/>
          <a:p>
            <a:pPr lvl="0"/>
            <a:r>
              <a:rPr lang="en-US" sz="1000" dirty="0">
                <a:solidFill>
                  <a:srgbClr val="1C1C1C"/>
                </a:solidFill>
                <a:latin typeface="Source Sans Pro Semibold"/>
              </a:rPr>
              <a:t>TOTAL MASSHEALTH SPENDING = $14.46 BILLION, SFY 2019</a:t>
            </a:r>
          </a:p>
        </p:txBody>
      </p:sp>
      <p:sp>
        <p:nvSpPr>
          <p:cNvPr id="21" name="Rectangle 20">
            <a:extLst>
              <a:ext uri="{FF2B5EF4-FFF2-40B4-BE49-F238E27FC236}">
                <a16:creationId xmlns:a16="http://schemas.microsoft.com/office/drawing/2014/main" id="{5905670C-9732-4C3A-96F9-FB4DD08FFACB}"/>
              </a:ext>
            </a:extLst>
          </p:cNvPr>
          <p:cNvSpPr/>
          <p:nvPr/>
        </p:nvSpPr>
        <p:spPr>
          <a:xfrm>
            <a:off x="2435352" y="2935224"/>
            <a:ext cx="1792224" cy="16824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graphicFrame>
        <p:nvGraphicFramePr>
          <p:cNvPr id="8" name="Chart 7">
            <a:extLst>
              <a:ext uri="{FF2B5EF4-FFF2-40B4-BE49-F238E27FC236}">
                <a16:creationId xmlns:a16="http://schemas.microsoft.com/office/drawing/2014/main" id="{2EEE3D24-A8E4-4B85-B701-190BDBDC5CC1}"/>
              </a:ext>
            </a:extLst>
          </p:cNvPr>
          <p:cNvGraphicFramePr/>
          <p:nvPr>
            <p:extLst>
              <p:ext uri="{D42A27DB-BD31-4B8C-83A1-F6EECF244321}">
                <p14:modId xmlns:p14="http://schemas.microsoft.com/office/powerpoint/2010/main" val="73399088"/>
              </p:ext>
            </p:extLst>
          </p:nvPr>
        </p:nvGraphicFramePr>
        <p:xfrm>
          <a:off x="452380" y="1636776"/>
          <a:ext cx="5779504" cy="4279392"/>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
            <a:extLst>
              <a:ext uri="{FF2B5EF4-FFF2-40B4-BE49-F238E27FC236}">
                <a16:creationId xmlns:a16="http://schemas.microsoft.com/office/drawing/2014/main" id="{466EB2D4-86DA-42A7-94B5-4821047B2743}"/>
              </a:ext>
            </a:extLst>
          </p:cNvPr>
          <p:cNvSpPr txBox="1"/>
          <p:nvPr/>
        </p:nvSpPr>
        <p:spPr>
          <a:xfrm>
            <a:off x="1755994" y="3638303"/>
            <a:ext cx="785793" cy="338554"/>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Source Sans Pro Semibold"/>
                <a:ea typeface="+mn-ea"/>
                <a:cs typeface="+mn-cs"/>
              </a:rPr>
              <a:t>$7.50B</a:t>
            </a:r>
          </a:p>
        </p:txBody>
      </p:sp>
      <p:sp>
        <p:nvSpPr>
          <p:cNvPr id="26" name="TextBox 1">
            <a:extLst>
              <a:ext uri="{FF2B5EF4-FFF2-40B4-BE49-F238E27FC236}">
                <a16:creationId xmlns:a16="http://schemas.microsoft.com/office/drawing/2014/main" id="{91FA077C-6065-43F3-B9E3-576AA43D7999}"/>
              </a:ext>
            </a:extLst>
          </p:cNvPr>
          <p:cNvSpPr txBox="1"/>
          <p:nvPr/>
        </p:nvSpPr>
        <p:spPr>
          <a:xfrm>
            <a:off x="4115145" y="3638303"/>
            <a:ext cx="785793" cy="338554"/>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Source Sans Pro Semibold"/>
                <a:ea typeface="+mn-ea"/>
              </a:rPr>
              <a:t>$6.96B</a:t>
            </a:r>
            <a:endParaRPr kumimoji="0" lang="en-US" sz="1600" b="0" i="1" u="none" strike="noStrike" kern="1200" cap="none" spc="0" normalizeH="0" baseline="0" noProof="0" dirty="0">
              <a:ln>
                <a:noFill/>
              </a:ln>
              <a:solidFill>
                <a:srgbClr val="000000"/>
              </a:solidFill>
              <a:effectLst/>
              <a:uLnTx/>
              <a:uFillTx/>
              <a:latin typeface="Source Sans Pro Semibold"/>
              <a:ea typeface="+mn-ea"/>
              <a:cs typeface="Arial" charset="0"/>
            </a:endParaRPr>
          </a:p>
        </p:txBody>
      </p:sp>
      <p:sp>
        <p:nvSpPr>
          <p:cNvPr id="18" name="Rectangle 17">
            <a:extLst>
              <a:ext uri="{FF2B5EF4-FFF2-40B4-BE49-F238E27FC236}">
                <a16:creationId xmlns:a16="http://schemas.microsoft.com/office/drawing/2014/main" id="{8B0B2AD3-5DEA-4446-97D2-2442DC23EBC1}"/>
              </a:ext>
            </a:extLst>
          </p:cNvPr>
          <p:cNvSpPr/>
          <p:nvPr/>
        </p:nvSpPr>
        <p:spPr>
          <a:xfrm>
            <a:off x="4797700" y="2726105"/>
            <a:ext cx="1350829" cy="224523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0" tIns="18288" rIns="0" bIns="18288" anchor="ctr">
            <a:spAutoFit/>
          </a:bodyPr>
          <a:lstStyle/>
          <a:p>
            <a:pPr algn="ctr">
              <a:defRPr/>
            </a:pPr>
            <a:r>
              <a:rPr lang="en-US" sz="900" dirty="0">
                <a:solidFill>
                  <a:schemeClr val="tx1">
                    <a:lumMod val="95000"/>
                    <a:lumOff val="5000"/>
                  </a:schemeClr>
                </a:solidFill>
                <a:latin typeface="+mj-lt"/>
              </a:rPr>
              <a:t>CAPITATION PAYMENTS,</a:t>
            </a:r>
            <a:br>
              <a:rPr lang="en-US" sz="900" dirty="0">
                <a:solidFill>
                  <a:schemeClr val="tx1">
                    <a:lumMod val="95000"/>
                    <a:lumOff val="5000"/>
                  </a:schemeClr>
                </a:solidFill>
                <a:latin typeface="+mj-lt"/>
              </a:rPr>
            </a:br>
            <a:r>
              <a:rPr lang="en-US" sz="900" dirty="0">
                <a:solidFill>
                  <a:schemeClr val="tx1">
                    <a:lumMod val="95000"/>
                    <a:lumOff val="5000"/>
                  </a:schemeClr>
                </a:solidFill>
                <a:latin typeface="+mj-lt"/>
              </a:rPr>
              <a:t>including payments to</a:t>
            </a:r>
          </a:p>
          <a:p>
            <a:pPr marL="227013" indent="-55563">
              <a:spcBef>
                <a:spcPts val="300"/>
              </a:spcBef>
              <a:buClr>
                <a:schemeClr val="accent4"/>
              </a:buClr>
              <a:buFont typeface="Arial" panose="020B0604020202020204" pitchFamily="34" charset="0"/>
              <a:buChar char="•"/>
              <a:defRPr/>
            </a:pPr>
            <a:r>
              <a:rPr lang="en-US" sz="900" dirty="0">
                <a:solidFill>
                  <a:schemeClr val="tx1">
                    <a:lumMod val="95000"/>
                    <a:lumOff val="5000"/>
                  </a:schemeClr>
                </a:solidFill>
                <a:latin typeface="+mj-lt"/>
              </a:rPr>
              <a:t>Accountable Care Partnership Plans;</a:t>
            </a:r>
          </a:p>
          <a:p>
            <a:pPr marL="227013" indent="-55563">
              <a:spcBef>
                <a:spcPts val="300"/>
              </a:spcBef>
              <a:buClr>
                <a:schemeClr val="accent4"/>
              </a:buClr>
              <a:buFont typeface="Arial" panose="020B0604020202020204" pitchFamily="34" charset="0"/>
              <a:buChar char="•"/>
              <a:defRPr/>
            </a:pPr>
            <a:r>
              <a:rPr lang="en-US" sz="900" dirty="0">
                <a:solidFill>
                  <a:schemeClr val="tx1">
                    <a:lumMod val="95000"/>
                    <a:lumOff val="5000"/>
                  </a:schemeClr>
                </a:solidFill>
                <a:latin typeface="+mj-lt"/>
              </a:rPr>
              <a:t>Primary Care ACOs (limited to capitated admin payments);</a:t>
            </a:r>
          </a:p>
          <a:p>
            <a:pPr marL="227013" indent="-55563">
              <a:spcBef>
                <a:spcPts val="300"/>
              </a:spcBef>
              <a:buClr>
                <a:schemeClr val="accent4"/>
              </a:buClr>
              <a:buFont typeface="Arial" panose="020B0604020202020204" pitchFamily="34" charset="0"/>
              <a:buChar char="•"/>
              <a:defRPr/>
            </a:pPr>
            <a:r>
              <a:rPr lang="en-US" sz="900" dirty="0">
                <a:solidFill>
                  <a:schemeClr val="tx1">
                    <a:lumMod val="95000"/>
                    <a:lumOff val="5000"/>
                  </a:schemeClr>
                </a:solidFill>
                <a:latin typeface="+mj-lt"/>
              </a:rPr>
              <a:t>MCOs;</a:t>
            </a:r>
          </a:p>
          <a:p>
            <a:pPr marL="227013" indent="-55563">
              <a:spcBef>
                <a:spcPts val="300"/>
              </a:spcBef>
              <a:buClr>
                <a:schemeClr val="accent4"/>
              </a:buClr>
              <a:buFont typeface="Arial" panose="020B0604020202020204" pitchFamily="34" charset="0"/>
              <a:buChar char="•"/>
              <a:defRPr/>
            </a:pPr>
            <a:r>
              <a:rPr lang="en-US" sz="900" dirty="0">
                <a:solidFill>
                  <a:schemeClr val="tx1">
                    <a:lumMod val="95000"/>
                    <a:lumOff val="5000"/>
                  </a:schemeClr>
                </a:solidFill>
                <a:latin typeface="+mj-lt"/>
              </a:rPr>
              <a:t>SCO plans;</a:t>
            </a:r>
          </a:p>
          <a:p>
            <a:pPr marL="227013" indent="-55563">
              <a:spcBef>
                <a:spcPts val="300"/>
              </a:spcBef>
              <a:buClr>
                <a:schemeClr val="accent4"/>
              </a:buClr>
              <a:buFont typeface="Arial" panose="020B0604020202020204" pitchFamily="34" charset="0"/>
              <a:buChar char="•"/>
              <a:defRPr/>
            </a:pPr>
            <a:r>
              <a:rPr lang="en-US" sz="900" dirty="0">
                <a:solidFill>
                  <a:schemeClr val="tx1">
                    <a:lumMod val="95000"/>
                    <a:lumOff val="5000"/>
                  </a:schemeClr>
                </a:solidFill>
                <a:latin typeface="+mj-lt"/>
              </a:rPr>
              <a:t>One Care plans;</a:t>
            </a:r>
          </a:p>
          <a:p>
            <a:pPr marL="227013" indent="-55563">
              <a:spcBef>
                <a:spcPts val="300"/>
              </a:spcBef>
              <a:buClr>
                <a:schemeClr val="accent4"/>
              </a:buClr>
              <a:buFont typeface="Arial" panose="020B0604020202020204" pitchFamily="34" charset="0"/>
              <a:buChar char="•"/>
              <a:defRPr/>
            </a:pPr>
            <a:r>
              <a:rPr lang="en-US" sz="900" dirty="0">
                <a:solidFill>
                  <a:schemeClr val="tx1">
                    <a:lumMod val="95000"/>
                    <a:lumOff val="5000"/>
                  </a:schemeClr>
                </a:solidFill>
                <a:latin typeface="+mj-lt"/>
              </a:rPr>
              <a:t>PACE providers; and</a:t>
            </a:r>
          </a:p>
          <a:p>
            <a:pPr marL="227013" indent="-55563">
              <a:spcBef>
                <a:spcPts val="300"/>
              </a:spcBef>
              <a:buClr>
                <a:schemeClr val="accent4"/>
              </a:buClr>
              <a:buFont typeface="Arial" panose="020B0604020202020204" pitchFamily="34" charset="0"/>
              <a:buChar char="•"/>
              <a:defRPr/>
            </a:pPr>
            <a:r>
              <a:rPr lang="en-US" sz="900" dirty="0">
                <a:solidFill>
                  <a:schemeClr val="tx1">
                    <a:lumMod val="95000"/>
                    <a:lumOff val="5000"/>
                  </a:schemeClr>
                </a:solidFill>
                <a:latin typeface="+mj-lt"/>
              </a:rPr>
              <a:t>The PCC Plan’s behavioral health carve-out vendor</a:t>
            </a:r>
            <a:endParaRPr lang="en-US" sz="900" strike="sngStrike" dirty="0">
              <a:solidFill>
                <a:schemeClr val="tx1">
                  <a:lumMod val="95000"/>
                  <a:lumOff val="5000"/>
                </a:schemeClr>
              </a:solidFill>
              <a:latin typeface="+mj-lt"/>
              <a:ea typeface="Source Sans Pro Semibold"/>
            </a:endParaRPr>
          </a:p>
        </p:txBody>
      </p:sp>
      <p:sp>
        <p:nvSpPr>
          <p:cNvPr id="23" name="Rectangle 22">
            <a:extLst>
              <a:ext uri="{FF2B5EF4-FFF2-40B4-BE49-F238E27FC236}">
                <a16:creationId xmlns:a16="http://schemas.microsoft.com/office/drawing/2014/main" id="{65F426E3-EE15-4FE9-BDF3-7B0A65593B50}"/>
              </a:ext>
            </a:extLst>
          </p:cNvPr>
          <p:cNvSpPr/>
          <p:nvPr/>
        </p:nvSpPr>
        <p:spPr>
          <a:xfrm>
            <a:off x="509785" y="3346225"/>
            <a:ext cx="1247075" cy="94487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45720" tIns="18288" rIns="45720" bIns="18288" anchor="ctr">
            <a:spAutoFit/>
          </a:bodyPr>
          <a:lstStyle/>
          <a:p>
            <a:pPr marL="55563" indent="-55563">
              <a:spcBef>
                <a:spcPts val="300"/>
              </a:spcBef>
              <a:buClr>
                <a:schemeClr val="accent3"/>
              </a:buClr>
              <a:buFont typeface="Arial" panose="020B0604020202020204" pitchFamily="34" charset="0"/>
              <a:buChar char="•"/>
              <a:defRPr/>
            </a:pPr>
            <a:r>
              <a:rPr lang="en-US" sz="900" dirty="0">
                <a:solidFill>
                  <a:schemeClr val="tx1"/>
                </a:solidFill>
                <a:latin typeface="+mj-lt"/>
              </a:rPr>
              <a:t>PCC PLAN PAYMENTS;</a:t>
            </a:r>
          </a:p>
          <a:p>
            <a:pPr marL="55563" indent="-55563">
              <a:spcBef>
                <a:spcPts val="300"/>
              </a:spcBef>
              <a:buClr>
                <a:schemeClr val="accent3"/>
              </a:buClr>
              <a:buFont typeface="Arial" panose="020B0604020202020204" pitchFamily="34" charset="0"/>
              <a:buChar char="•"/>
              <a:defRPr/>
            </a:pPr>
            <a:r>
              <a:rPr lang="en-US" sz="900" dirty="0">
                <a:solidFill>
                  <a:schemeClr val="tx1"/>
                </a:solidFill>
                <a:latin typeface="+mj-lt"/>
              </a:rPr>
              <a:t>PRIMARY CARE</a:t>
            </a:r>
            <a:br>
              <a:rPr lang="en-US" sz="900" dirty="0">
                <a:solidFill>
                  <a:schemeClr val="tx1"/>
                </a:solidFill>
                <a:latin typeface="+mj-lt"/>
              </a:rPr>
            </a:br>
            <a:r>
              <a:rPr lang="en-US" sz="900" dirty="0">
                <a:solidFill>
                  <a:schemeClr val="tx1"/>
                </a:solidFill>
                <a:latin typeface="+mj-lt"/>
              </a:rPr>
              <a:t>ACO PAYMENTS; and</a:t>
            </a:r>
          </a:p>
          <a:p>
            <a:pPr marL="55563" indent="-55563">
              <a:spcBef>
                <a:spcPts val="300"/>
              </a:spcBef>
              <a:buClr>
                <a:schemeClr val="accent3"/>
              </a:buClr>
              <a:buFont typeface="Arial" panose="020B0604020202020204" pitchFamily="34" charset="0"/>
              <a:buChar char="•"/>
              <a:defRPr/>
            </a:pPr>
            <a:r>
              <a:rPr lang="en-US" sz="900" dirty="0">
                <a:solidFill>
                  <a:schemeClr val="tx1"/>
                </a:solidFill>
                <a:latin typeface="+mj-lt"/>
              </a:rPr>
              <a:t>PAYMENTS MADE USING FEE-FOR-SERVICE </a:t>
            </a:r>
          </a:p>
        </p:txBody>
      </p:sp>
      <p:pic>
        <p:nvPicPr>
          <p:cNvPr id="24" name="Picture 2" descr="Image result for MASShealth logo">
            <a:extLst>
              <a:ext uri="{FF2B5EF4-FFF2-40B4-BE49-F238E27FC236}">
                <a16:creationId xmlns:a16="http://schemas.microsoft.com/office/drawing/2014/main" id="{E7361678-6753-4D27-8746-C3CA466FE9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2824" y="3301034"/>
            <a:ext cx="1097280" cy="547686"/>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aphic 11" descr="Money">
            <a:extLst>
              <a:ext uri="{FF2B5EF4-FFF2-40B4-BE49-F238E27FC236}">
                <a16:creationId xmlns:a16="http://schemas.microsoft.com/office/drawing/2014/main" id="{E0C91C70-8197-4319-8FFA-36E310F155EC}"/>
              </a:ext>
            </a:extLst>
          </p:cNvPr>
          <p:cNvGrpSpPr>
            <a:grpSpLocks noChangeAspect="1"/>
          </p:cNvGrpSpPr>
          <p:nvPr/>
        </p:nvGrpSpPr>
        <p:grpSpPr>
          <a:xfrm>
            <a:off x="2992374" y="3796166"/>
            <a:ext cx="678180" cy="678180"/>
            <a:chOff x="3966744" y="2896896"/>
            <a:chExt cx="914400" cy="914400"/>
          </a:xfrm>
          <a:solidFill>
            <a:schemeClr val="accent6"/>
          </a:solidFill>
        </p:grpSpPr>
        <p:sp>
          <p:nvSpPr>
            <p:cNvPr id="27" name="Freeform: Shape 26">
              <a:extLst>
                <a:ext uri="{FF2B5EF4-FFF2-40B4-BE49-F238E27FC236}">
                  <a16:creationId xmlns:a16="http://schemas.microsoft.com/office/drawing/2014/main" id="{9C01CB16-42C6-404F-A249-32AAD9BC589E}"/>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29" name="Freeform: Shape 28">
              <a:extLst>
                <a:ext uri="{FF2B5EF4-FFF2-40B4-BE49-F238E27FC236}">
                  <a16:creationId xmlns:a16="http://schemas.microsoft.com/office/drawing/2014/main" id="{9303C463-A12A-449F-8E48-723453211478}"/>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30" name="Freeform: Shape 29">
              <a:extLst>
                <a:ext uri="{FF2B5EF4-FFF2-40B4-BE49-F238E27FC236}">
                  <a16:creationId xmlns:a16="http://schemas.microsoft.com/office/drawing/2014/main" id="{A52A8A83-37AD-4A06-A946-40E98D75C148}"/>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31" name="Freeform: Shape 30">
              <a:extLst>
                <a:ext uri="{FF2B5EF4-FFF2-40B4-BE49-F238E27FC236}">
                  <a16:creationId xmlns:a16="http://schemas.microsoft.com/office/drawing/2014/main" id="{995E58B1-AD7D-404E-880F-F753B5D5A962}"/>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32" name="Freeform: Shape 31">
              <a:extLst>
                <a:ext uri="{FF2B5EF4-FFF2-40B4-BE49-F238E27FC236}">
                  <a16:creationId xmlns:a16="http://schemas.microsoft.com/office/drawing/2014/main" id="{E76FC8F3-27F8-416B-A0DA-C4D11A4B29FA}"/>
                </a:ext>
              </a:extLst>
            </p:cNvPr>
            <p:cNvSpPr/>
            <p:nvPr/>
          </p:nvSpPr>
          <p:spPr>
            <a:xfrm>
              <a:off x="4113429" y="3018816"/>
              <a:ext cx="552450" cy="200025"/>
            </a:xfrm>
            <a:custGeom>
              <a:avLst/>
              <a:gdLst>
                <a:gd name="connsiteX0" fmla="*/ 481013 w 552450"/>
                <a:gd name="connsiteY0" fmla="*/ 75248 h 200025"/>
                <a:gd name="connsiteX1" fmla="*/ 495300 w 552450"/>
                <a:gd name="connsiteY1" fmla="*/ 111443 h 200025"/>
                <a:gd name="connsiteX2" fmla="*/ 552450 w 552450"/>
                <a:gd name="connsiteY2" fmla="*/ 100012 h 200025"/>
                <a:gd name="connsiteX3" fmla="*/ 512445 w 552450"/>
                <a:gd name="connsiteY3" fmla="*/ 0 h 200025"/>
                <a:gd name="connsiteX4" fmla="*/ 0 w 552450"/>
                <a:gd name="connsiteY4" fmla="*/ 209550 h 200025"/>
                <a:gd name="connsiteX5" fmla="*/ 293370 w 552450"/>
                <a:gd name="connsiteY5" fmla="*/ 151448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450" h="200025">
                  <a:moveTo>
                    <a:pt x="481013" y="75248"/>
                  </a:moveTo>
                  <a:lnTo>
                    <a:pt x="495300" y="111443"/>
                  </a:lnTo>
                  <a:lnTo>
                    <a:pt x="552450" y="100012"/>
                  </a:lnTo>
                  <a:lnTo>
                    <a:pt x="512445" y="0"/>
                  </a:lnTo>
                  <a:lnTo>
                    <a:pt x="0" y="209550"/>
                  </a:lnTo>
                  <a:lnTo>
                    <a:pt x="293370" y="151448"/>
                  </a:ln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33" name="Freeform: Shape 32">
              <a:extLst>
                <a:ext uri="{FF2B5EF4-FFF2-40B4-BE49-F238E27FC236}">
                  <a16:creationId xmlns:a16="http://schemas.microsoft.com/office/drawing/2014/main" id="{EB3F92B0-DB98-4D5E-B00F-50E0955202FF}"/>
                </a:ext>
              </a:extLst>
            </p:cNvPr>
            <p:cNvSpPr/>
            <p:nvPr/>
          </p:nvSpPr>
          <p:spPr>
            <a:xfrm>
              <a:off x="4252494" y="3142641"/>
              <a:ext cx="504825" cy="95250"/>
            </a:xfrm>
            <a:custGeom>
              <a:avLst/>
              <a:gdLst>
                <a:gd name="connsiteX0" fmla="*/ 292418 w 504825"/>
                <a:gd name="connsiteY0" fmla="*/ 97155 h 95250"/>
                <a:gd name="connsiteX1" fmla="*/ 442913 w 504825"/>
                <a:gd name="connsiteY1" fmla="*/ 67628 h 95250"/>
                <a:gd name="connsiteX2" fmla="*/ 449580 w 504825"/>
                <a:gd name="connsiteY2" fmla="*/ 97155 h 95250"/>
                <a:gd name="connsiteX3" fmla="*/ 507683 w 504825"/>
                <a:gd name="connsiteY3" fmla="*/ 97155 h 95250"/>
                <a:gd name="connsiteX4" fmla="*/ 488633 w 504825"/>
                <a:gd name="connsiteY4" fmla="*/ 0 h 95250"/>
                <a:gd name="connsiteX5" fmla="*/ 0 w 504825"/>
                <a:gd name="connsiteY5" fmla="*/ 9715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825" h="95250">
                  <a:moveTo>
                    <a:pt x="292418" y="97155"/>
                  </a:moveTo>
                  <a:lnTo>
                    <a:pt x="442913" y="67628"/>
                  </a:lnTo>
                  <a:lnTo>
                    <a:pt x="449580" y="97155"/>
                  </a:lnTo>
                  <a:lnTo>
                    <a:pt x="507683" y="97155"/>
                  </a:lnTo>
                  <a:lnTo>
                    <a:pt x="488633" y="0"/>
                  </a:lnTo>
                  <a:lnTo>
                    <a:pt x="0" y="97155"/>
                  </a:ln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grpSp>
    </p:spTree>
    <p:extLst>
      <p:ext uri="{BB962C8B-B14F-4D97-AF65-F5344CB8AC3E}">
        <p14:creationId xmlns:p14="http://schemas.microsoft.com/office/powerpoint/2010/main" val="11826159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r>
              <a:rPr lang="en-US" dirty="0"/>
              <a:t>WITHIN MCO CAPITATION, PMPM PHARMACY SPENDING GREW FASTER THAN SPENDING ON ANY OTHER SERVICES FROM 2013–2016</a:t>
            </a:r>
          </a:p>
        </p:txBody>
      </p:sp>
      <p:sp>
        <p:nvSpPr>
          <p:cNvPr id="3" name="Slide Number Placeholder 2"/>
          <p:cNvSpPr>
            <a:spLocks noGrp="1"/>
          </p:cNvSpPr>
          <p:nvPr>
            <p:ph type="sldNum" sz="quarter" idx="10"/>
          </p:nvPr>
        </p:nvSpPr>
        <p:spPr/>
        <p:txBody>
          <a:bodyPr/>
          <a:lstStyle/>
          <a:p>
            <a:fld id="{D5D7F065-DA0F-4C4F-8384-99F3D525A03E}" type="slidenum">
              <a:rPr lang="en-US" smtClean="0"/>
              <a:pPr/>
              <a:t>23</a:t>
            </a:fld>
            <a:endParaRPr lang="en-US" dirty="0"/>
          </a:p>
        </p:txBody>
      </p:sp>
      <p:sp>
        <p:nvSpPr>
          <p:cNvPr id="14" name="Text Box 11">
            <a:extLst>
              <a:ext uri="{FF2B5EF4-FFF2-40B4-BE49-F238E27FC236}">
                <a16:creationId xmlns:a16="http://schemas.microsoft.com/office/drawing/2014/main" id="{74C1291E-EEA4-41D7-9984-091B2F21DD90}"/>
              </a:ext>
            </a:extLst>
          </p:cNvPr>
          <p:cNvSpPr txBox="1">
            <a:spLocks noChangeArrowheads="1"/>
          </p:cNvSpPr>
          <p:nvPr/>
        </p:nvSpPr>
        <p:spPr bwMode="auto">
          <a:xfrm>
            <a:off x="6109172" y="1463040"/>
            <a:ext cx="2563171" cy="4846320"/>
          </a:xfrm>
          <a:prstGeom prst="rect">
            <a:avLst/>
          </a:prstGeom>
          <a:noFill/>
          <a:ln w="3175">
            <a:solidFill>
              <a:schemeClr val="accent1">
                <a:lumMod val="60000"/>
                <a:lumOff val="40000"/>
              </a:schemeClr>
            </a:solidFill>
            <a:miter lim="800000"/>
            <a:headEnd/>
            <a:tailEnd/>
          </a:ln>
        </p:spPr>
        <p:txBody>
          <a:bodyPr tIns="91440" anchor="t"/>
          <a:lstStyle>
            <a:defPPr>
              <a:defRPr lang="en-US"/>
            </a:defPPr>
            <a:lvl1pPr>
              <a:lnSpc>
                <a:spcPct val="105000"/>
              </a:lnSpc>
              <a:spcBef>
                <a:spcPts val="600"/>
              </a:spcBef>
              <a:buClr>
                <a:schemeClr val="tx2"/>
              </a:buClr>
              <a:defRPr sz="1050"/>
            </a:lvl1pPr>
          </a:lstStyle>
          <a:p>
            <a:pPr>
              <a:buClr>
                <a:srgbClr val="5A8F7C"/>
              </a:buClr>
            </a:pPr>
            <a:r>
              <a:rPr lang="en-US" sz="1100" dirty="0">
                <a:solidFill>
                  <a:schemeClr val="tx1">
                    <a:lumMod val="95000"/>
                    <a:lumOff val="5000"/>
                  </a:schemeClr>
                </a:solidFill>
                <a:latin typeface="Source Sans Pro Light"/>
                <a:cs typeface="Arial"/>
              </a:rPr>
              <a:t>Among categories of per member per month (PMPM) spending on services provided under the MassHealth MCO capitation, pharmacy spending grew the fastest from SFY 2013–2016 </a:t>
            </a:r>
            <a:r>
              <a:rPr lang="en-US" sz="1100" dirty="0">
                <a:solidFill>
                  <a:schemeClr val="tx1">
                    <a:lumMod val="95000"/>
                    <a:lumOff val="5000"/>
                  </a:schemeClr>
                </a:solidFill>
                <a:latin typeface="Source Sans Pro Light" panose="020B0403030403020204" pitchFamily="34" charset="0"/>
                <a:cs typeface="Calibri"/>
              </a:rPr>
              <a:t>(the most recent years that data is available)</a:t>
            </a:r>
            <a:r>
              <a:rPr lang="en-US" sz="1100" dirty="0">
                <a:solidFill>
                  <a:schemeClr val="tx1">
                    <a:lumMod val="95000"/>
                    <a:lumOff val="5000"/>
                  </a:schemeClr>
                </a:solidFill>
                <a:latin typeface="Source Sans Pro Light"/>
                <a:cs typeface="Arial"/>
              </a:rPr>
              <a:t>. MassHealth MCO PMPM pharmacy spending rose 41% from SFY 2013 to SFY 2016, from $69 to $97. During the same time period, pharmacy spending for fee-for-service and in the PCC Plan rose 21% (see next slide). </a:t>
            </a:r>
            <a:endParaRPr lang="en-US" sz="1100" dirty="0">
              <a:solidFill>
                <a:schemeClr val="tx1">
                  <a:lumMod val="95000"/>
                  <a:lumOff val="5000"/>
                </a:schemeClr>
              </a:solidFill>
              <a:latin typeface="Source Sans Pro Light"/>
            </a:endParaRPr>
          </a:p>
          <a:p>
            <a:pPr lvl="0">
              <a:buClr>
                <a:srgbClr val="5A8F7C"/>
              </a:buClr>
            </a:pPr>
            <a:r>
              <a:rPr lang="en-US" sz="1100" dirty="0">
                <a:solidFill>
                  <a:schemeClr val="tx1">
                    <a:lumMod val="95000"/>
                    <a:lumOff val="5000"/>
                  </a:schemeClr>
                </a:solidFill>
                <a:latin typeface="Source Sans Pro Light"/>
              </a:rPr>
              <a:t>Meanwhile, pharmacy spending was rising nationwide, in part because of high-cost drugs such as the medication for hepatitis C. </a:t>
            </a:r>
          </a:p>
          <a:p>
            <a:pPr lvl="0">
              <a:buClr>
                <a:srgbClr val="5A8F7C"/>
              </a:buClr>
            </a:pPr>
            <a:r>
              <a:rPr lang="en-US" sz="1100" dirty="0">
                <a:solidFill>
                  <a:schemeClr val="tx1">
                    <a:lumMod val="95000"/>
                    <a:lumOff val="5000"/>
                  </a:schemeClr>
                </a:solidFill>
                <a:latin typeface="Source Sans Pro Light"/>
              </a:rPr>
              <a:t>Massachusetts is implementing approaches to moderate spending growth, including holding ACOs accountable for pharmacy spending and giving the state new authority to negotiate supplemental rebates. </a:t>
            </a:r>
          </a:p>
        </p:txBody>
      </p:sp>
      <p:sp>
        <p:nvSpPr>
          <p:cNvPr id="15" name="Rectangle 14">
            <a:extLst>
              <a:ext uri="{FF2B5EF4-FFF2-40B4-BE49-F238E27FC236}">
                <a16:creationId xmlns:a16="http://schemas.microsoft.com/office/drawing/2014/main" id="{6AE6069E-C73F-4449-91D9-DAD30CEC8883}"/>
              </a:ext>
            </a:extLst>
          </p:cNvPr>
          <p:cNvSpPr/>
          <p:nvPr/>
        </p:nvSpPr>
        <p:spPr>
          <a:xfrm>
            <a:off x="457201" y="5774321"/>
            <a:ext cx="5486400" cy="610424"/>
          </a:xfrm>
          <a:prstGeom prst="rect">
            <a:avLst/>
          </a:prstGeom>
        </p:spPr>
        <p:txBody>
          <a:bodyPr wrap="square" lIns="0" rIns="0" anchor="b" anchorCtr="0">
            <a:spAutoFit/>
          </a:bodyPr>
          <a:lstStyle/>
          <a:p>
            <a:pPr marL="45720" lvl="0" indent="-45720">
              <a:spcBef>
                <a:spcPts val="200"/>
              </a:spcBef>
            </a:pPr>
            <a:r>
              <a:rPr lang="en-US" sz="800" dirty="0">
                <a:latin typeface="Source Sans Pro Light"/>
              </a:rPr>
              <a:t>*	Includes dental, home health, community health, long-term care, and “non-claim” costs</a:t>
            </a:r>
            <a:r>
              <a:rPr kumimoji="0" lang="en-US" sz="800" b="0" i="0" u="none" strike="noStrike" kern="1200" cap="none" spc="0" normalizeH="0" baseline="0" noProof="0" dirty="0">
                <a:ln>
                  <a:noFill/>
                </a:ln>
                <a:effectLst/>
                <a:uLnTx/>
                <a:uFillTx/>
                <a:latin typeface="Source Sans Pro Light"/>
                <a:ea typeface="+mn-ea"/>
              </a:rPr>
              <a:t>.</a:t>
            </a:r>
          </a:p>
          <a:p>
            <a:pPr lvl="0">
              <a:spcBef>
                <a:spcPts val="200"/>
              </a:spcBef>
            </a:pPr>
            <a:r>
              <a:rPr kumimoji="0" lang="en-US" sz="800" b="0" i="0" u="none" strike="noStrike" kern="1200" cap="small" spc="0" normalizeH="0" baseline="0" noProof="0" dirty="0">
                <a:ln>
                  <a:noFill/>
                </a:ln>
                <a:effectLst/>
                <a:uLnTx/>
                <a:uFillTx/>
                <a:latin typeface="Source Sans Pro Light"/>
                <a:ea typeface="+mn-ea"/>
              </a:rPr>
              <a:t>source</a:t>
            </a:r>
            <a:r>
              <a:rPr kumimoji="0" lang="en-US" sz="800" b="0" i="0" u="none" strike="noStrike" kern="1200" cap="none" spc="0" normalizeH="0" baseline="0" noProof="0" dirty="0">
                <a:ln>
                  <a:noFill/>
                </a:ln>
                <a:effectLst/>
                <a:uLnTx/>
                <a:uFillTx/>
                <a:latin typeface="Source Sans Pro Light"/>
                <a:ea typeface="+mn-ea"/>
              </a:rPr>
              <a:t>: </a:t>
            </a:r>
            <a:r>
              <a:rPr lang="en-US" sz="800" dirty="0">
                <a:latin typeface="Source Sans Pro Light"/>
              </a:rPr>
              <a:t>Boozang, P., et al. (2018). Addressing Major Drivers of MassHealth Per-Enrollee Spending Growth: An Analytic Review and Policy Options. </a:t>
            </a:r>
            <a:r>
              <a:rPr lang="en-US" sz="800" i="1" dirty="0">
                <a:latin typeface="Source Sans Pro Light"/>
              </a:rPr>
              <a:t>Blue Cross Blue Shield Foundation of Massachusetts</a:t>
            </a:r>
            <a:r>
              <a:rPr lang="en-US" sz="800" dirty="0">
                <a:latin typeface="Source Sans Pro Light"/>
              </a:rPr>
              <a:t>. This chart does not include spending for SCO, One Care, PACE, or the PCC Plan’s behavioral health carve-out vendor.</a:t>
            </a:r>
            <a:endParaRPr kumimoji="0" lang="en-US" sz="800" b="0" i="0" u="none" strike="noStrike" kern="1200" cap="none" spc="0" normalizeH="0" baseline="0" noProof="0" dirty="0">
              <a:ln>
                <a:noFill/>
              </a:ln>
              <a:effectLst/>
              <a:uLnTx/>
              <a:uFillTx/>
              <a:latin typeface="Source Sans Pro Light"/>
            </a:endParaRPr>
          </a:p>
        </p:txBody>
      </p:sp>
      <p:sp>
        <p:nvSpPr>
          <p:cNvPr id="16" name="Rectangle 15">
            <a:extLst>
              <a:ext uri="{FF2B5EF4-FFF2-40B4-BE49-F238E27FC236}">
                <a16:creationId xmlns:a16="http://schemas.microsoft.com/office/drawing/2014/main" id="{2563C4FC-F2E0-44A4-8297-DE1853D19050}"/>
              </a:ext>
            </a:extLst>
          </p:cNvPr>
          <p:cNvSpPr/>
          <p:nvPr/>
        </p:nvSpPr>
        <p:spPr>
          <a:xfrm>
            <a:off x="455612" y="1463040"/>
            <a:ext cx="5067363" cy="246221"/>
          </a:xfrm>
          <a:prstGeom prst="rect">
            <a:avLst/>
          </a:prstGeom>
        </p:spPr>
        <p:txBody>
          <a:bodyPr wrap="square" lIns="0">
            <a:spAutoFit/>
          </a:bodyPr>
          <a:lstStyle/>
          <a:p>
            <a:pPr lvl="0"/>
            <a:r>
              <a:rPr lang="en-US" sz="1000" dirty="0">
                <a:solidFill>
                  <a:srgbClr val="1C1C1C"/>
                </a:solidFill>
                <a:latin typeface="Source Sans Pro Semibold"/>
              </a:rPr>
              <a:t>MASSHEALTH MCO PMPM SPENDING TRENDS BY CATEGORY OF SERVICE, SFY 2013–2016</a:t>
            </a:r>
          </a:p>
        </p:txBody>
      </p:sp>
      <p:graphicFrame>
        <p:nvGraphicFramePr>
          <p:cNvPr id="4" name="Chart 3"/>
          <p:cNvGraphicFramePr/>
          <p:nvPr>
            <p:extLst>
              <p:ext uri="{D42A27DB-BD31-4B8C-83A1-F6EECF244321}">
                <p14:modId xmlns:p14="http://schemas.microsoft.com/office/powerpoint/2010/main" val="714109121"/>
              </p:ext>
            </p:extLst>
          </p:nvPr>
        </p:nvGraphicFramePr>
        <p:xfrm>
          <a:off x="455612" y="1856232"/>
          <a:ext cx="5577840" cy="3749040"/>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
            <a:extLst>
              <a:ext uri="{FF2B5EF4-FFF2-40B4-BE49-F238E27FC236}">
                <a16:creationId xmlns:a16="http://schemas.microsoft.com/office/drawing/2014/main" id="{93AAED64-698D-498B-8314-6652E6D576B9}"/>
              </a:ext>
            </a:extLst>
          </p:cNvPr>
          <p:cNvGrpSpPr/>
          <p:nvPr/>
        </p:nvGrpSpPr>
        <p:grpSpPr>
          <a:xfrm>
            <a:off x="2077493" y="5219527"/>
            <a:ext cx="2542132" cy="175433"/>
            <a:chOff x="3307072" y="2066080"/>
            <a:chExt cx="2542132" cy="175433"/>
          </a:xfrm>
        </p:grpSpPr>
        <p:sp>
          <p:nvSpPr>
            <p:cNvPr id="17" name="TextBox 16">
              <a:extLst>
                <a:ext uri="{FF2B5EF4-FFF2-40B4-BE49-F238E27FC236}">
                  <a16:creationId xmlns:a16="http://schemas.microsoft.com/office/drawing/2014/main" id="{F6642F8E-CBDF-4B4C-A1BE-0D20781A407D}"/>
                </a:ext>
              </a:extLst>
            </p:cNvPr>
            <p:cNvSpPr txBox="1"/>
            <p:nvPr/>
          </p:nvSpPr>
          <p:spPr>
            <a:xfrm>
              <a:off x="3307072" y="2066080"/>
              <a:ext cx="533159" cy="175433"/>
            </a:xfrm>
            <a:prstGeom prst="rect">
              <a:avLst/>
            </a:prstGeom>
            <a:solidFill>
              <a:schemeClr val="accent3"/>
            </a:solidFill>
          </p:spPr>
          <p:txBody>
            <a:bodyPr wrap="none" lIns="45720" tIns="18288" rIns="45720" bIns="18288" rtlCol="0">
              <a:spAutoFit/>
            </a:bodyPr>
            <a:lstStyle/>
            <a:p>
              <a:pPr fontAlgn="base">
                <a:spcBef>
                  <a:spcPct val="0"/>
                </a:spcBef>
                <a:spcAft>
                  <a:spcPct val="0"/>
                </a:spcAft>
              </a:pPr>
              <a:r>
                <a:rPr lang="en-US" sz="900" dirty="0">
                  <a:solidFill>
                    <a:srgbClr val="1C1C1C"/>
                  </a:solidFill>
                  <a:latin typeface="+mj-lt"/>
                </a:rPr>
                <a:t>SFY 2013</a:t>
              </a:r>
            </a:p>
          </p:txBody>
        </p:sp>
        <p:sp>
          <p:nvSpPr>
            <p:cNvPr id="18" name="TextBox 17">
              <a:extLst>
                <a:ext uri="{FF2B5EF4-FFF2-40B4-BE49-F238E27FC236}">
                  <a16:creationId xmlns:a16="http://schemas.microsoft.com/office/drawing/2014/main" id="{2780B597-E4B8-4D3C-85D0-F387D96ADAA6}"/>
                </a:ext>
              </a:extLst>
            </p:cNvPr>
            <p:cNvSpPr txBox="1"/>
            <p:nvPr/>
          </p:nvSpPr>
          <p:spPr>
            <a:xfrm>
              <a:off x="3971569" y="2066080"/>
              <a:ext cx="533159" cy="175433"/>
            </a:xfrm>
            <a:prstGeom prst="rect">
              <a:avLst/>
            </a:prstGeom>
            <a:solidFill>
              <a:schemeClr val="accent4"/>
            </a:solidFill>
          </p:spPr>
          <p:txBody>
            <a:bodyPr wrap="none" lIns="45720" tIns="18288" rIns="45720" bIns="18288" rtlCol="0">
              <a:spAutoFit/>
            </a:bodyPr>
            <a:lstStyle/>
            <a:p>
              <a:r>
                <a:rPr lang="en-US" sz="900" dirty="0">
                  <a:latin typeface="+mj-lt"/>
                </a:rPr>
                <a:t>SFY 2014</a:t>
              </a:r>
            </a:p>
          </p:txBody>
        </p:sp>
        <p:sp>
          <p:nvSpPr>
            <p:cNvPr id="19" name="TextBox 18">
              <a:extLst>
                <a:ext uri="{FF2B5EF4-FFF2-40B4-BE49-F238E27FC236}">
                  <a16:creationId xmlns:a16="http://schemas.microsoft.com/office/drawing/2014/main" id="{C6AEEE7D-D8F1-4CE7-BA05-9E91C87ED3E2}"/>
                </a:ext>
              </a:extLst>
            </p:cNvPr>
            <p:cNvSpPr txBox="1"/>
            <p:nvPr/>
          </p:nvSpPr>
          <p:spPr>
            <a:xfrm>
              <a:off x="4626452" y="2066080"/>
              <a:ext cx="533159" cy="175433"/>
            </a:xfrm>
            <a:prstGeom prst="rect">
              <a:avLst/>
            </a:prstGeom>
            <a:solidFill>
              <a:schemeClr val="accent2"/>
            </a:solidFill>
          </p:spPr>
          <p:txBody>
            <a:bodyPr wrap="none" lIns="45720" tIns="18288" rIns="45720" bIns="18288" rtlCol="0">
              <a:spAutoFit/>
            </a:bodyPr>
            <a:lstStyle/>
            <a:p>
              <a:r>
                <a:rPr lang="en-US" sz="900" dirty="0">
                  <a:solidFill>
                    <a:schemeClr val="bg1"/>
                  </a:solidFill>
                  <a:latin typeface="+mj-lt"/>
                </a:rPr>
                <a:t>SFY 2015</a:t>
              </a:r>
            </a:p>
          </p:txBody>
        </p:sp>
        <p:sp>
          <p:nvSpPr>
            <p:cNvPr id="20" name="TextBox 19">
              <a:extLst>
                <a:ext uri="{FF2B5EF4-FFF2-40B4-BE49-F238E27FC236}">
                  <a16:creationId xmlns:a16="http://schemas.microsoft.com/office/drawing/2014/main" id="{65876E20-6BF8-43D4-B284-6260024CC7FE}"/>
                </a:ext>
              </a:extLst>
            </p:cNvPr>
            <p:cNvSpPr txBox="1"/>
            <p:nvPr/>
          </p:nvSpPr>
          <p:spPr>
            <a:xfrm>
              <a:off x="5316045" y="2066080"/>
              <a:ext cx="533159" cy="175433"/>
            </a:xfrm>
            <a:prstGeom prst="rect">
              <a:avLst/>
            </a:prstGeom>
            <a:solidFill>
              <a:schemeClr val="accent6"/>
            </a:solidFill>
          </p:spPr>
          <p:txBody>
            <a:bodyPr wrap="none" lIns="45720" tIns="18288" rIns="45720" bIns="18288" rtlCol="0">
              <a:spAutoFit/>
            </a:bodyPr>
            <a:lstStyle/>
            <a:p>
              <a:r>
                <a:rPr lang="en-US" sz="900" dirty="0">
                  <a:latin typeface="+mj-lt"/>
                </a:rPr>
                <a:t>SFY 2016</a:t>
              </a:r>
            </a:p>
          </p:txBody>
        </p:sp>
      </p:grpSp>
      <p:sp>
        <p:nvSpPr>
          <p:cNvPr id="21" name="Rectangle 20">
            <a:extLst>
              <a:ext uri="{FF2B5EF4-FFF2-40B4-BE49-F238E27FC236}">
                <a16:creationId xmlns:a16="http://schemas.microsoft.com/office/drawing/2014/main" id="{C2701A6A-8F98-46F3-A671-525C37F628CE}"/>
              </a:ext>
            </a:extLst>
          </p:cNvPr>
          <p:cNvSpPr/>
          <p:nvPr/>
        </p:nvSpPr>
        <p:spPr>
          <a:xfrm>
            <a:off x="780543" y="1806274"/>
            <a:ext cx="502061" cy="215444"/>
          </a:xfrm>
          <a:prstGeom prst="rect">
            <a:avLst/>
          </a:prstGeom>
        </p:spPr>
        <p:txBody>
          <a:bodyPr wrap="none">
            <a:spAutoFit/>
          </a:bodyPr>
          <a:lstStyle/>
          <a:p>
            <a:r>
              <a:rPr lang="en-US" sz="800" dirty="0">
                <a:solidFill>
                  <a:srgbClr val="1C1C1C"/>
                </a:solidFill>
                <a:latin typeface="Source Sans Pro Light"/>
              </a:rPr>
              <a:t>(PMPM)</a:t>
            </a:r>
            <a:endParaRPr lang="en-US" sz="1400" dirty="0">
              <a:latin typeface="Source Sans Pro Light" panose="020B0403030403020204" pitchFamily="34" charset="0"/>
            </a:endParaRPr>
          </a:p>
        </p:txBody>
      </p:sp>
    </p:spTree>
    <p:extLst>
      <p:ext uri="{BB962C8B-B14F-4D97-AF65-F5344CB8AC3E}">
        <p14:creationId xmlns:p14="http://schemas.microsoft.com/office/powerpoint/2010/main" val="2110660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r>
              <a:rPr lang="en-US" dirty="0"/>
              <a:t>OUTSIDE OF CAPITATION, PMPM SPENDING ON HCBS LTSS GREW FASTER THAN OTHER SERVICES FROM 2013–2016</a:t>
            </a:r>
            <a:endParaRPr lang="en-US" dirty="0">
              <a:solidFill>
                <a:srgbClr val="FF0000"/>
              </a:solidFill>
            </a:endParaRPr>
          </a:p>
        </p:txBody>
      </p:sp>
      <p:sp>
        <p:nvSpPr>
          <p:cNvPr id="3" name="Slide Number Placeholder 2"/>
          <p:cNvSpPr>
            <a:spLocks noGrp="1"/>
          </p:cNvSpPr>
          <p:nvPr>
            <p:ph type="sldNum" sz="quarter" idx="10"/>
          </p:nvPr>
        </p:nvSpPr>
        <p:spPr/>
        <p:txBody>
          <a:bodyPr/>
          <a:lstStyle/>
          <a:p>
            <a:fld id="{D5D7F065-DA0F-4C4F-8384-99F3D525A03E}" type="slidenum">
              <a:rPr lang="en-US" smtClean="0"/>
              <a:pPr/>
              <a:t>24</a:t>
            </a:fld>
            <a:endParaRPr lang="en-US" dirty="0"/>
          </a:p>
        </p:txBody>
      </p:sp>
      <p:sp>
        <p:nvSpPr>
          <p:cNvPr id="14" name="Text Box 11">
            <a:extLst>
              <a:ext uri="{FF2B5EF4-FFF2-40B4-BE49-F238E27FC236}">
                <a16:creationId xmlns:a16="http://schemas.microsoft.com/office/drawing/2014/main" id="{74C1291E-EEA4-41D7-9984-091B2F21DD90}"/>
              </a:ext>
            </a:extLst>
          </p:cNvPr>
          <p:cNvSpPr txBox="1">
            <a:spLocks noChangeArrowheads="1"/>
          </p:cNvSpPr>
          <p:nvPr/>
        </p:nvSpPr>
        <p:spPr bwMode="auto">
          <a:xfrm>
            <a:off x="5990955" y="1463040"/>
            <a:ext cx="2681387" cy="4846320"/>
          </a:xfrm>
          <a:prstGeom prst="rect">
            <a:avLst/>
          </a:prstGeom>
          <a:noFill/>
          <a:ln w="3175">
            <a:solidFill>
              <a:schemeClr val="accent1">
                <a:lumMod val="60000"/>
                <a:lumOff val="40000"/>
              </a:schemeClr>
            </a:solidFill>
            <a:miter lim="800000"/>
            <a:headEnd/>
            <a:tailEnd/>
          </a:ln>
        </p:spPr>
        <p:txBody>
          <a:bodyPr tIns="45720" anchor="t"/>
          <a:lstStyle>
            <a:defPPr>
              <a:defRPr lang="en-US"/>
            </a:defPPr>
            <a:lvl1pPr>
              <a:lnSpc>
                <a:spcPct val="105000"/>
              </a:lnSpc>
              <a:spcBef>
                <a:spcPts val="600"/>
              </a:spcBef>
              <a:buClr>
                <a:schemeClr val="tx2"/>
              </a:buClr>
              <a:defRPr sz="1050"/>
            </a:lvl1pPr>
          </a:lstStyle>
          <a:p>
            <a:pPr>
              <a:buClr>
                <a:srgbClr val="5A8F7C"/>
              </a:buClr>
            </a:pPr>
            <a:r>
              <a:rPr lang="en-US" sz="1000" dirty="0">
                <a:solidFill>
                  <a:srgbClr val="1C1C1C"/>
                </a:solidFill>
                <a:latin typeface="Source Sans Pro Light"/>
                <a:cs typeface="Arial"/>
              </a:rPr>
              <a:t>For services paid fee-for-service (FFS) or through the Primary Care Clinician (PCC) Plan, per member per month spending grew fastest for home- and community-based long-term services and supports (HCBS LTSS) over SFY 2013–2016 </a:t>
            </a:r>
            <a:r>
              <a:rPr lang="en-US" sz="1000" dirty="0">
                <a:latin typeface="Source Sans Pro Light"/>
                <a:cs typeface="Arial"/>
              </a:rPr>
              <a:t>(the most recent years that data is available).</a:t>
            </a:r>
            <a:r>
              <a:rPr lang="en-US" sz="1000" dirty="0">
                <a:solidFill>
                  <a:srgbClr val="FF0000"/>
                </a:solidFill>
                <a:latin typeface="Source Sans Pro Light"/>
                <a:cs typeface="Arial"/>
              </a:rPr>
              <a:t> </a:t>
            </a:r>
            <a:r>
              <a:rPr lang="en-US" sz="1000" dirty="0">
                <a:latin typeface="Source Sans Pro Light"/>
                <a:cs typeface="Arial"/>
              </a:rPr>
              <a:t>This increase in HCBS LTSS costs has several drivers, including Massachusetts’ aging population, and a deliberate strategy by the state to enable more people to get LTSS in their homes and communities so they can stay out of more expensive institutional settings. </a:t>
            </a:r>
          </a:p>
          <a:p>
            <a:pPr lvl="0">
              <a:spcBef>
                <a:spcPts val="400"/>
              </a:spcBef>
              <a:buClr>
                <a:srgbClr val="5A8F7C"/>
              </a:buClr>
            </a:pPr>
            <a:r>
              <a:rPr lang="en-US" sz="1000" dirty="0">
                <a:solidFill>
                  <a:srgbClr val="1C1C1C"/>
                </a:solidFill>
                <a:latin typeface="Source Sans Pro Light"/>
              </a:rPr>
              <a:t>HCBS LTSS includes home health services, personal care, and adult day health care, whereas facility-based LTSS includes nursing facility spending. Because MCOs do not cover most LTSS, most of the spending is in FFS and the PCC Plan. In other words, MassHealth members enrolled in MCOs still received LTSS paid for via FFS. </a:t>
            </a:r>
          </a:p>
          <a:p>
            <a:pPr lvl="0">
              <a:spcBef>
                <a:spcPts val="400"/>
              </a:spcBef>
              <a:buClr>
                <a:srgbClr val="5A8F7C"/>
              </a:buClr>
            </a:pPr>
            <a:r>
              <a:rPr lang="en-US" sz="1000" dirty="0">
                <a:solidFill>
                  <a:srgbClr val="1C1C1C"/>
                </a:solidFill>
                <a:latin typeface="Source Sans Pro Light"/>
              </a:rPr>
              <a:t>During FY 2016, Massachusetts ranked fourth highest among the states for percentage of Medicaid HCBS LTSS spending. As a result of changing its facility/HCBS spending mix toward care in the community, Massachusetts received enhanced federal matching funds through the federal Balancing Incentives Program.</a:t>
            </a:r>
            <a:r>
              <a:rPr lang="en-US" sz="1000" baseline="30000" dirty="0">
                <a:solidFill>
                  <a:srgbClr val="1C1C1C"/>
                </a:solidFill>
                <a:latin typeface="Source Sans Pro Light"/>
              </a:rPr>
              <a:t>4</a:t>
            </a:r>
            <a:r>
              <a:rPr lang="en-US" sz="1000" dirty="0">
                <a:solidFill>
                  <a:srgbClr val="1C1C1C"/>
                </a:solidFill>
                <a:latin typeface="Source Sans Pro Light"/>
              </a:rPr>
              <a:t> The state is exploring approaches to moderate LTSS spending growth, including managed LTSS. </a:t>
            </a:r>
          </a:p>
        </p:txBody>
      </p:sp>
      <p:sp>
        <p:nvSpPr>
          <p:cNvPr id="16" name="Rectangle 15">
            <a:extLst>
              <a:ext uri="{FF2B5EF4-FFF2-40B4-BE49-F238E27FC236}">
                <a16:creationId xmlns:a16="http://schemas.microsoft.com/office/drawing/2014/main" id="{2563C4FC-F2E0-44A4-8297-DE1853D19050}"/>
              </a:ext>
            </a:extLst>
          </p:cNvPr>
          <p:cNvSpPr/>
          <p:nvPr/>
        </p:nvSpPr>
        <p:spPr>
          <a:xfrm>
            <a:off x="455612" y="1463040"/>
            <a:ext cx="5067363" cy="246221"/>
          </a:xfrm>
          <a:prstGeom prst="rect">
            <a:avLst/>
          </a:prstGeom>
        </p:spPr>
        <p:txBody>
          <a:bodyPr wrap="square" lIns="0">
            <a:spAutoFit/>
          </a:bodyPr>
          <a:lstStyle/>
          <a:p>
            <a:pPr lvl="0"/>
            <a:r>
              <a:rPr lang="en-US" sz="1000" dirty="0">
                <a:latin typeface="Source Sans Pro Semibold"/>
              </a:rPr>
              <a:t>MASSHEALTH PCC PLAN/FFS SPENDING TRENDS BY CATEGORY OF SERVICE, SFY 2013–2016</a:t>
            </a:r>
          </a:p>
        </p:txBody>
      </p:sp>
      <p:sp>
        <p:nvSpPr>
          <p:cNvPr id="26" name="Rectangle 25">
            <a:extLst>
              <a:ext uri="{FF2B5EF4-FFF2-40B4-BE49-F238E27FC236}">
                <a16:creationId xmlns:a16="http://schemas.microsoft.com/office/drawing/2014/main" id="{E9E44740-8E7C-4DCB-9E96-D8055D11ED18}"/>
              </a:ext>
            </a:extLst>
          </p:cNvPr>
          <p:cNvSpPr/>
          <p:nvPr/>
        </p:nvSpPr>
        <p:spPr>
          <a:xfrm>
            <a:off x="457199" y="5081824"/>
            <a:ext cx="5486400" cy="1302921"/>
          </a:xfrm>
          <a:prstGeom prst="rect">
            <a:avLst/>
          </a:prstGeom>
        </p:spPr>
        <p:txBody>
          <a:bodyPr wrap="square" lIns="0" rIns="0" anchor="b" anchorCtr="0">
            <a:spAutoFit/>
          </a:bodyPr>
          <a:lstStyle/>
          <a:p>
            <a:pPr marL="58738" lvl="0" indent="-58738">
              <a:spcBef>
                <a:spcPts val="200"/>
              </a:spcBef>
            </a:pPr>
            <a:r>
              <a:rPr lang="en-US" sz="800" baseline="30000" dirty="0">
                <a:solidFill>
                  <a:srgbClr val="1C1C1C"/>
                </a:solidFill>
                <a:latin typeface="Source Sans Pro Light"/>
              </a:rPr>
              <a:t>1</a:t>
            </a:r>
            <a:r>
              <a:rPr lang="en-US" sz="800" dirty="0">
                <a:solidFill>
                  <a:srgbClr val="1C1C1C"/>
                </a:solidFill>
                <a:latin typeface="Source Sans Pro Light"/>
              </a:rPr>
              <a:t>	Much of the increase in LTSS </a:t>
            </a:r>
            <a:r>
              <a:rPr lang="en-US" sz="800" dirty="0">
                <a:latin typeface="Source Sans Pro Light"/>
              </a:rPr>
              <a:t>spending was driven by home health services, for which MassHealth implemented a moratorium on new providers in 2016.</a:t>
            </a:r>
          </a:p>
          <a:p>
            <a:pPr marL="58738" lvl="0" indent="-58738">
              <a:spcBef>
                <a:spcPts val="200"/>
              </a:spcBef>
            </a:pPr>
            <a:r>
              <a:rPr lang="en-US" sz="800" baseline="30000" dirty="0">
                <a:solidFill>
                  <a:srgbClr val="1C1C1C"/>
                </a:solidFill>
                <a:latin typeface="+mn-lt"/>
              </a:rPr>
              <a:t>2</a:t>
            </a:r>
            <a:r>
              <a:rPr lang="en-US" sz="800" dirty="0">
                <a:solidFill>
                  <a:srgbClr val="1C1C1C"/>
                </a:solidFill>
                <a:latin typeface="+mn-lt"/>
              </a:rPr>
              <a:t>	Refers to home- and community-based services.</a:t>
            </a:r>
          </a:p>
          <a:p>
            <a:pPr marL="58738" lvl="0" indent="-58738">
              <a:spcBef>
                <a:spcPts val="200"/>
              </a:spcBef>
            </a:pPr>
            <a:r>
              <a:rPr lang="en-US" sz="800" baseline="30000" dirty="0">
                <a:solidFill>
                  <a:srgbClr val="1C1C1C"/>
                </a:solidFill>
                <a:latin typeface="+mn-lt"/>
              </a:rPr>
              <a:t>3</a:t>
            </a:r>
            <a:r>
              <a:rPr lang="en-US" sz="800" dirty="0">
                <a:solidFill>
                  <a:srgbClr val="1C1C1C"/>
                </a:solidFill>
                <a:latin typeface="+mn-lt"/>
              </a:rPr>
              <a:t>	Includes transportation and durable medical equipment. </a:t>
            </a:r>
          </a:p>
          <a:p>
            <a:pPr marL="58738" lvl="0" indent="-58738">
              <a:spcBef>
                <a:spcPts val="200"/>
              </a:spcBef>
            </a:pPr>
            <a:r>
              <a:rPr lang="en-US" sz="800" baseline="30000" dirty="0">
                <a:solidFill>
                  <a:srgbClr val="1C1C1C"/>
                </a:solidFill>
                <a:latin typeface="Source Sans Pro Light"/>
              </a:rPr>
              <a:t>4</a:t>
            </a:r>
            <a:r>
              <a:rPr lang="en-US" sz="800" dirty="0">
                <a:solidFill>
                  <a:srgbClr val="1C1C1C"/>
                </a:solidFill>
                <a:latin typeface="Source Sans Pro Light"/>
              </a:rPr>
              <a:t>	The Balancing Incentives Program, created by the Affordable Care Act, offers states enhanced federal funding for LTSS if they meet certain conditions around improving access to HCBS LTSS. </a:t>
            </a:r>
            <a:endParaRPr lang="en-US" sz="800" dirty="0">
              <a:solidFill>
                <a:srgbClr val="1C1C1C"/>
              </a:solidFill>
              <a:latin typeface="+mn-lt"/>
            </a:endParaRPr>
          </a:p>
          <a:p>
            <a:pPr lvl="0">
              <a:spcBef>
                <a:spcPts val="200"/>
              </a:spcBef>
            </a:pPr>
            <a:r>
              <a:rPr lang="en-US" sz="800" cap="small" dirty="0">
                <a:solidFill>
                  <a:srgbClr val="1C1C1C"/>
                </a:solidFill>
                <a:latin typeface="+mn-lt"/>
              </a:rPr>
              <a:t>sources</a:t>
            </a:r>
            <a:r>
              <a:rPr lang="en-US" sz="800" dirty="0">
                <a:solidFill>
                  <a:srgbClr val="1C1C1C"/>
                </a:solidFill>
                <a:latin typeface="+mn-lt"/>
              </a:rPr>
              <a:t>: Boozang, P., et al. (2018). Addressing Major Drivers of MassHealth Per-Enrollee Spending Growth: An Analytic Review and Policy Options. </a:t>
            </a:r>
            <a:r>
              <a:rPr lang="en-US" sz="800" i="1" dirty="0">
                <a:solidFill>
                  <a:srgbClr val="1C1C1C"/>
                </a:solidFill>
                <a:latin typeface="+mn-lt"/>
              </a:rPr>
              <a:t>Blue Cross Blue Shield Foundation of Massachusetts. </a:t>
            </a:r>
            <a:r>
              <a:rPr lang="en-US" sz="800" dirty="0">
                <a:solidFill>
                  <a:srgbClr val="1C1C1C"/>
                </a:solidFill>
                <a:latin typeface="+mn-lt"/>
              </a:rPr>
              <a:t>Eiken, S., et al. (2018). Medicaid Expenditures for Long-Term Services and Supports in FY 2016. </a:t>
            </a:r>
          </a:p>
        </p:txBody>
      </p:sp>
      <p:grpSp>
        <p:nvGrpSpPr>
          <p:cNvPr id="7" name="Group 6">
            <a:extLst>
              <a:ext uri="{FF2B5EF4-FFF2-40B4-BE49-F238E27FC236}">
                <a16:creationId xmlns:a16="http://schemas.microsoft.com/office/drawing/2014/main" id="{8057F742-BA1F-4FAD-A92A-FBCC017C00A9}"/>
              </a:ext>
            </a:extLst>
          </p:cNvPr>
          <p:cNvGrpSpPr/>
          <p:nvPr/>
        </p:nvGrpSpPr>
        <p:grpSpPr>
          <a:xfrm>
            <a:off x="1790700" y="4178961"/>
            <a:ext cx="3741425" cy="285750"/>
            <a:chOff x="1790700" y="4705350"/>
            <a:chExt cx="3741425" cy="247650"/>
          </a:xfrm>
        </p:grpSpPr>
        <p:cxnSp>
          <p:nvCxnSpPr>
            <p:cNvPr id="6" name="Straight Connector 5">
              <a:extLst>
                <a:ext uri="{FF2B5EF4-FFF2-40B4-BE49-F238E27FC236}">
                  <a16:creationId xmlns:a16="http://schemas.microsoft.com/office/drawing/2014/main" id="{36ED544C-AA16-4E74-9AE4-9D2F32C0A88A}"/>
                </a:ext>
              </a:extLst>
            </p:cNvPr>
            <p:cNvCxnSpPr/>
            <p:nvPr/>
          </p:nvCxnSpPr>
          <p:spPr>
            <a:xfrm>
              <a:off x="1790700" y="4705350"/>
              <a:ext cx="0" cy="24765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36E29DE-9F4A-493B-A6C2-E6B67F8BDABE}"/>
                </a:ext>
              </a:extLst>
            </p:cNvPr>
            <p:cNvCxnSpPr/>
            <p:nvPr/>
          </p:nvCxnSpPr>
          <p:spPr>
            <a:xfrm>
              <a:off x="3037842" y="4705350"/>
              <a:ext cx="0" cy="24765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CE46A52-149C-457D-A48E-80C86CC706E6}"/>
                </a:ext>
              </a:extLst>
            </p:cNvPr>
            <p:cNvCxnSpPr/>
            <p:nvPr/>
          </p:nvCxnSpPr>
          <p:spPr>
            <a:xfrm>
              <a:off x="4284984" y="4705350"/>
              <a:ext cx="0" cy="24765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89FC7E3-C7DC-45D5-885F-0494B2DE9574}"/>
                </a:ext>
              </a:extLst>
            </p:cNvPr>
            <p:cNvCxnSpPr/>
            <p:nvPr/>
          </p:nvCxnSpPr>
          <p:spPr>
            <a:xfrm>
              <a:off x="5532125" y="4705350"/>
              <a:ext cx="0" cy="24765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4" name="Chart 3"/>
          <p:cNvGraphicFramePr/>
          <p:nvPr>
            <p:extLst>
              <p:ext uri="{D42A27DB-BD31-4B8C-83A1-F6EECF244321}">
                <p14:modId xmlns:p14="http://schemas.microsoft.com/office/powerpoint/2010/main" val="2650832248"/>
              </p:ext>
            </p:extLst>
          </p:nvPr>
        </p:nvGraphicFramePr>
        <p:xfrm>
          <a:off x="455612" y="1748080"/>
          <a:ext cx="5577840" cy="3305770"/>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C2701A6A-8F98-46F3-A671-525C37F628CE}"/>
              </a:ext>
            </a:extLst>
          </p:cNvPr>
          <p:cNvSpPr/>
          <p:nvPr/>
        </p:nvSpPr>
        <p:spPr>
          <a:xfrm>
            <a:off x="780543" y="1698122"/>
            <a:ext cx="502061" cy="215444"/>
          </a:xfrm>
          <a:prstGeom prst="rect">
            <a:avLst/>
          </a:prstGeom>
        </p:spPr>
        <p:txBody>
          <a:bodyPr wrap="none">
            <a:spAutoFit/>
          </a:bodyPr>
          <a:lstStyle/>
          <a:p>
            <a:r>
              <a:rPr lang="en-US" sz="800" dirty="0">
                <a:solidFill>
                  <a:srgbClr val="1C1C1C"/>
                </a:solidFill>
                <a:latin typeface="Source Sans Pro Light"/>
              </a:rPr>
              <a:t>(PMPM)</a:t>
            </a:r>
            <a:endParaRPr lang="en-US" sz="1400" dirty="0">
              <a:latin typeface="Source Sans Pro Light" panose="020B0403030403020204" pitchFamily="34" charset="0"/>
            </a:endParaRPr>
          </a:p>
        </p:txBody>
      </p:sp>
      <p:sp>
        <p:nvSpPr>
          <p:cNvPr id="27" name="Rectangle 26">
            <a:extLst>
              <a:ext uri="{FF2B5EF4-FFF2-40B4-BE49-F238E27FC236}">
                <a16:creationId xmlns:a16="http://schemas.microsoft.com/office/drawing/2014/main" id="{CFE9BF41-7F01-4FC5-8FA5-98650B46C75B}"/>
              </a:ext>
            </a:extLst>
          </p:cNvPr>
          <p:cNvSpPr/>
          <p:nvPr/>
        </p:nvSpPr>
        <p:spPr>
          <a:xfrm>
            <a:off x="882504" y="4305609"/>
            <a:ext cx="572593" cy="369332"/>
          </a:xfrm>
          <a:prstGeom prst="rect">
            <a:avLst/>
          </a:prstGeom>
        </p:spPr>
        <p:txBody>
          <a:bodyPr wrap="none">
            <a:noAutofit/>
          </a:bodyPr>
          <a:lstStyle/>
          <a:p>
            <a:pPr algn="ctr"/>
            <a:r>
              <a:rPr lang="en-US" sz="800" cap="all" dirty="0">
                <a:solidFill>
                  <a:srgbClr val="1C1C1C"/>
                </a:solidFill>
                <a:latin typeface="+mj-lt"/>
              </a:rPr>
              <a:t>LTSS</a:t>
            </a:r>
            <a:r>
              <a:rPr lang="en-US" sz="800" cap="all" baseline="30000" dirty="0">
                <a:solidFill>
                  <a:srgbClr val="1C1C1C"/>
                </a:solidFill>
                <a:latin typeface="Source Sans Pro Semibold"/>
              </a:rPr>
              <a:t>1</a:t>
            </a:r>
            <a:br>
              <a:rPr lang="en-US" sz="800" cap="all" dirty="0">
                <a:solidFill>
                  <a:srgbClr val="1C1C1C"/>
                </a:solidFill>
                <a:latin typeface="+mj-lt"/>
              </a:rPr>
            </a:br>
            <a:r>
              <a:rPr lang="en-US" sz="800" cap="all" dirty="0">
                <a:solidFill>
                  <a:srgbClr val="1C1C1C"/>
                </a:solidFill>
                <a:latin typeface="+mj-lt"/>
              </a:rPr>
              <a:t>(HCBS</a:t>
            </a:r>
            <a:r>
              <a:rPr lang="en-US" sz="800" cap="all" baseline="30000" dirty="0">
                <a:solidFill>
                  <a:srgbClr val="1C1C1C"/>
                </a:solidFill>
                <a:latin typeface="+mj-lt"/>
              </a:rPr>
              <a:t>2</a:t>
            </a:r>
            <a:r>
              <a:rPr lang="en-US" sz="800" cap="all" dirty="0">
                <a:solidFill>
                  <a:srgbClr val="1C1C1C"/>
                </a:solidFill>
                <a:latin typeface="+mj-lt"/>
              </a:rPr>
              <a:t>)</a:t>
            </a:r>
          </a:p>
        </p:txBody>
      </p:sp>
      <p:sp>
        <p:nvSpPr>
          <p:cNvPr id="28" name="Rectangle 27">
            <a:extLst>
              <a:ext uri="{FF2B5EF4-FFF2-40B4-BE49-F238E27FC236}">
                <a16:creationId xmlns:a16="http://schemas.microsoft.com/office/drawing/2014/main" id="{ADC97618-714F-4A57-946E-007B09DCDABC}"/>
              </a:ext>
            </a:extLst>
          </p:cNvPr>
          <p:cNvSpPr/>
          <p:nvPr/>
        </p:nvSpPr>
        <p:spPr>
          <a:xfrm>
            <a:off x="5263290" y="4447256"/>
            <a:ext cx="572593" cy="369332"/>
          </a:xfrm>
          <a:prstGeom prst="rect">
            <a:avLst/>
          </a:prstGeom>
        </p:spPr>
        <p:txBody>
          <a:bodyPr wrap="none">
            <a:noAutofit/>
          </a:bodyPr>
          <a:lstStyle/>
          <a:p>
            <a:pPr algn="ctr"/>
            <a:r>
              <a:rPr lang="en-US" sz="800" cap="all" dirty="0">
                <a:solidFill>
                  <a:srgbClr val="1C1C1C"/>
                </a:solidFill>
                <a:latin typeface="+mj-lt"/>
              </a:rPr>
              <a:t>Other</a:t>
            </a:r>
            <a:r>
              <a:rPr lang="en-US" sz="800" cap="all" baseline="30000" dirty="0">
                <a:solidFill>
                  <a:srgbClr val="1C1C1C"/>
                </a:solidFill>
                <a:latin typeface="+mj-lt"/>
              </a:rPr>
              <a:t>3</a:t>
            </a:r>
            <a:endParaRPr lang="en-US" sz="800" cap="all" dirty="0">
              <a:solidFill>
                <a:srgbClr val="1C1C1C"/>
              </a:solidFill>
              <a:latin typeface="+mj-lt"/>
            </a:endParaRPr>
          </a:p>
        </p:txBody>
      </p:sp>
      <p:sp>
        <p:nvSpPr>
          <p:cNvPr id="29" name="Rectangle 28">
            <a:extLst>
              <a:ext uri="{FF2B5EF4-FFF2-40B4-BE49-F238E27FC236}">
                <a16:creationId xmlns:a16="http://schemas.microsoft.com/office/drawing/2014/main" id="{32432855-0DA2-4EF1-BC3F-0D4B128179DD}"/>
              </a:ext>
            </a:extLst>
          </p:cNvPr>
          <p:cNvSpPr/>
          <p:nvPr/>
        </p:nvSpPr>
        <p:spPr>
          <a:xfrm>
            <a:off x="4637466" y="4305609"/>
            <a:ext cx="572593" cy="369332"/>
          </a:xfrm>
          <a:prstGeom prst="rect">
            <a:avLst/>
          </a:prstGeom>
        </p:spPr>
        <p:txBody>
          <a:bodyPr wrap="none">
            <a:noAutofit/>
          </a:bodyPr>
          <a:lstStyle/>
          <a:p>
            <a:pPr algn="ctr"/>
            <a:r>
              <a:rPr lang="en-US" sz="800" cap="all" dirty="0">
                <a:solidFill>
                  <a:srgbClr val="1C1C1C"/>
                </a:solidFill>
                <a:latin typeface="+mj-lt"/>
              </a:rPr>
              <a:t>Pharmacy</a:t>
            </a:r>
          </a:p>
        </p:txBody>
      </p:sp>
      <p:sp>
        <p:nvSpPr>
          <p:cNvPr id="30" name="Rectangle 29">
            <a:extLst>
              <a:ext uri="{FF2B5EF4-FFF2-40B4-BE49-F238E27FC236}">
                <a16:creationId xmlns:a16="http://schemas.microsoft.com/office/drawing/2014/main" id="{2F2E3ADD-F369-44C6-BBAC-A2B3EB8A3C54}"/>
              </a:ext>
            </a:extLst>
          </p:cNvPr>
          <p:cNvSpPr/>
          <p:nvPr/>
        </p:nvSpPr>
        <p:spPr>
          <a:xfrm>
            <a:off x="4011639" y="4447256"/>
            <a:ext cx="572593" cy="369332"/>
          </a:xfrm>
          <a:prstGeom prst="rect">
            <a:avLst/>
          </a:prstGeom>
        </p:spPr>
        <p:txBody>
          <a:bodyPr wrap="none">
            <a:noAutofit/>
          </a:bodyPr>
          <a:lstStyle/>
          <a:p>
            <a:pPr algn="ctr"/>
            <a:r>
              <a:rPr lang="en-US" sz="800" cap="all" dirty="0">
                <a:solidFill>
                  <a:srgbClr val="1C1C1C"/>
                </a:solidFill>
                <a:latin typeface="+mj-lt"/>
              </a:rPr>
              <a:t>Dental</a:t>
            </a:r>
          </a:p>
        </p:txBody>
      </p:sp>
      <p:sp>
        <p:nvSpPr>
          <p:cNvPr id="31" name="Rectangle 30">
            <a:extLst>
              <a:ext uri="{FF2B5EF4-FFF2-40B4-BE49-F238E27FC236}">
                <a16:creationId xmlns:a16="http://schemas.microsoft.com/office/drawing/2014/main" id="{614D2FB1-B6D4-4A3D-A37F-ABCC2534F250}"/>
              </a:ext>
            </a:extLst>
          </p:cNvPr>
          <p:cNvSpPr/>
          <p:nvPr/>
        </p:nvSpPr>
        <p:spPr>
          <a:xfrm>
            <a:off x="3395337" y="4305609"/>
            <a:ext cx="572593" cy="369332"/>
          </a:xfrm>
          <a:prstGeom prst="rect">
            <a:avLst/>
          </a:prstGeom>
        </p:spPr>
        <p:txBody>
          <a:bodyPr wrap="none">
            <a:noAutofit/>
          </a:bodyPr>
          <a:lstStyle/>
          <a:p>
            <a:pPr algn="ctr"/>
            <a:r>
              <a:rPr lang="en-US" sz="800" cap="all" dirty="0">
                <a:solidFill>
                  <a:srgbClr val="1C1C1C"/>
                </a:solidFill>
                <a:latin typeface="+mj-lt"/>
              </a:rPr>
              <a:t>Professional</a:t>
            </a:r>
          </a:p>
        </p:txBody>
      </p:sp>
      <p:sp>
        <p:nvSpPr>
          <p:cNvPr id="32" name="Rectangle 31">
            <a:extLst>
              <a:ext uri="{FF2B5EF4-FFF2-40B4-BE49-F238E27FC236}">
                <a16:creationId xmlns:a16="http://schemas.microsoft.com/office/drawing/2014/main" id="{DEC1380B-0255-45AC-8868-889D09D23AC6}"/>
              </a:ext>
            </a:extLst>
          </p:cNvPr>
          <p:cNvSpPr/>
          <p:nvPr/>
        </p:nvSpPr>
        <p:spPr>
          <a:xfrm>
            <a:off x="2750460" y="4447256"/>
            <a:ext cx="572593" cy="369332"/>
          </a:xfrm>
          <a:prstGeom prst="rect">
            <a:avLst/>
          </a:prstGeom>
        </p:spPr>
        <p:txBody>
          <a:bodyPr wrap="none">
            <a:noAutofit/>
          </a:bodyPr>
          <a:lstStyle/>
          <a:p>
            <a:pPr algn="ctr"/>
            <a:r>
              <a:rPr lang="en-US" sz="800" cap="all" dirty="0">
                <a:solidFill>
                  <a:srgbClr val="1C1C1C"/>
                </a:solidFill>
                <a:latin typeface="+mj-lt"/>
              </a:rPr>
              <a:t>Outpatient</a:t>
            </a:r>
          </a:p>
        </p:txBody>
      </p:sp>
      <p:sp>
        <p:nvSpPr>
          <p:cNvPr id="33" name="Rectangle 32">
            <a:extLst>
              <a:ext uri="{FF2B5EF4-FFF2-40B4-BE49-F238E27FC236}">
                <a16:creationId xmlns:a16="http://schemas.microsoft.com/office/drawing/2014/main" id="{6C02FF55-3614-4279-9F9C-BBF122F230E8}"/>
              </a:ext>
            </a:extLst>
          </p:cNvPr>
          <p:cNvSpPr/>
          <p:nvPr/>
        </p:nvSpPr>
        <p:spPr>
          <a:xfrm>
            <a:off x="2134158" y="4305609"/>
            <a:ext cx="572593" cy="369332"/>
          </a:xfrm>
          <a:prstGeom prst="rect">
            <a:avLst/>
          </a:prstGeom>
        </p:spPr>
        <p:txBody>
          <a:bodyPr wrap="none">
            <a:noAutofit/>
          </a:bodyPr>
          <a:lstStyle/>
          <a:p>
            <a:pPr algn="ctr"/>
            <a:r>
              <a:rPr lang="en-US" sz="800" cap="all" dirty="0">
                <a:solidFill>
                  <a:srgbClr val="1C1C1C"/>
                </a:solidFill>
                <a:latin typeface="+mj-lt"/>
              </a:rPr>
              <a:t>Inpatient</a:t>
            </a:r>
          </a:p>
        </p:txBody>
      </p:sp>
      <p:sp>
        <p:nvSpPr>
          <p:cNvPr id="34" name="Rectangle 33">
            <a:extLst>
              <a:ext uri="{FF2B5EF4-FFF2-40B4-BE49-F238E27FC236}">
                <a16:creationId xmlns:a16="http://schemas.microsoft.com/office/drawing/2014/main" id="{B0342089-0C45-4988-8229-599BD8DAE9D1}"/>
              </a:ext>
            </a:extLst>
          </p:cNvPr>
          <p:cNvSpPr/>
          <p:nvPr/>
        </p:nvSpPr>
        <p:spPr>
          <a:xfrm>
            <a:off x="1508331" y="4447256"/>
            <a:ext cx="572593" cy="369332"/>
          </a:xfrm>
          <a:prstGeom prst="rect">
            <a:avLst/>
          </a:prstGeom>
        </p:spPr>
        <p:txBody>
          <a:bodyPr wrap="none">
            <a:noAutofit/>
          </a:bodyPr>
          <a:lstStyle/>
          <a:p>
            <a:pPr lvl="0" algn="ctr"/>
            <a:r>
              <a:rPr lang="en-US" sz="800" cap="all" dirty="0">
                <a:solidFill>
                  <a:srgbClr val="1C1C1C"/>
                </a:solidFill>
                <a:latin typeface="+mj-lt"/>
              </a:rPr>
              <a:t>LTSS</a:t>
            </a:r>
            <a:br>
              <a:rPr lang="en-US" sz="800" cap="all" dirty="0">
                <a:solidFill>
                  <a:srgbClr val="1C1C1C"/>
                </a:solidFill>
                <a:latin typeface="+mj-lt"/>
              </a:rPr>
            </a:br>
            <a:r>
              <a:rPr lang="en-US" sz="800" cap="all" dirty="0">
                <a:solidFill>
                  <a:srgbClr val="1C1C1C"/>
                </a:solidFill>
                <a:latin typeface="+mj-lt"/>
              </a:rPr>
              <a:t>(facility)</a:t>
            </a:r>
          </a:p>
        </p:txBody>
      </p:sp>
      <p:grpSp>
        <p:nvGrpSpPr>
          <p:cNvPr id="38" name="Group 37">
            <a:extLst>
              <a:ext uri="{FF2B5EF4-FFF2-40B4-BE49-F238E27FC236}">
                <a16:creationId xmlns:a16="http://schemas.microsoft.com/office/drawing/2014/main" id="{37624DAD-6D2C-4D06-83CC-BF43F8E1B0CD}"/>
              </a:ext>
            </a:extLst>
          </p:cNvPr>
          <p:cNvGrpSpPr/>
          <p:nvPr/>
        </p:nvGrpSpPr>
        <p:grpSpPr>
          <a:xfrm>
            <a:off x="2152997" y="4776679"/>
            <a:ext cx="2542132" cy="175433"/>
            <a:chOff x="3307072" y="2066080"/>
            <a:chExt cx="2542132" cy="175433"/>
          </a:xfrm>
        </p:grpSpPr>
        <p:sp>
          <p:nvSpPr>
            <p:cNvPr id="39" name="TextBox 38">
              <a:extLst>
                <a:ext uri="{FF2B5EF4-FFF2-40B4-BE49-F238E27FC236}">
                  <a16:creationId xmlns:a16="http://schemas.microsoft.com/office/drawing/2014/main" id="{ACFFBDF9-A39C-4B4B-A2A8-CDE2BBD6BEAD}"/>
                </a:ext>
              </a:extLst>
            </p:cNvPr>
            <p:cNvSpPr txBox="1"/>
            <p:nvPr/>
          </p:nvSpPr>
          <p:spPr>
            <a:xfrm>
              <a:off x="3307072" y="2066080"/>
              <a:ext cx="533159" cy="175433"/>
            </a:xfrm>
            <a:prstGeom prst="rect">
              <a:avLst/>
            </a:prstGeom>
            <a:solidFill>
              <a:schemeClr val="accent3"/>
            </a:solidFill>
          </p:spPr>
          <p:txBody>
            <a:bodyPr wrap="none" lIns="45720" tIns="18288" rIns="45720" bIns="18288" rtlCol="0">
              <a:spAutoFit/>
            </a:bodyPr>
            <a:lstStyle/>
            <a:p>
              <a:pPr fontAlgn="base">
                <a:spcBef>
                  <a:spcPct val="0"/>
                </a:spcBef>
                <a:spcAft>
                  <a:spcPct val="0"/>
                </a:spcAft>
              </a:pPr>
              <a:r>
                <a:rPr lang="en-US" sz="900" dirty="0">
                  <a:solidFill>
                    <a:srgbClr val="1C1C1C"/>
                  </a:solidFill>
                  <a:latin typeface="+mj-lt"/>
                </a:rPr>
                <a:t>SFY 2013</a:t>
              </a:r>
            </a:p>
          </p:txBody>
        </p:sp>
        <p:sp>
          <p:nvSpPr>
            <p:cNvPr id="40" name="TextBox 39">
              <a:extLst>
                <a:ext uri="{FF2B5EF4-FFF2-40B4-BE49-F238E27FC236}">
                  <a16:creationId xmlns:a16="http://schemas.microsoft.com/office/drawing/2014/main" id="{06A5F0B0-67F2-4FA4-B933-274F0B246EAD}"/>
                </a:ext>
              </a:extLst>
            </p:cNvPr>
            <p:cNvSpPr txBox="1"/>
            <p:nvPr/>
          </p:nvSpPr>
          <p:spPr>
            <a:xfrm>
              <a:off x="3971569" y="2066080"/>
              <a:ext cx="533159" cy="175433"/>
            </a:xfrm>
            <a:prstGeom prst="rect">
              <a:avLst/>
            </a:prstGeom>
            <a:solidFill>
              <a:schemeClr val="accent4"/>
            </a:solidFill>
          </p:spPr>
          <p:txBody>
            <a:bodyPr wrap="none" lIns="45720" tIns="18288" rIns="45720" bIns="18288" rtlCol="0">
              <a:spAutoFit/>
            </a:bodyPr>
            <a:lstStyle/>
            <a:p>
              <a:r>
                <a:rPr lang="en-US" sz="900" dirty="0">
                  <a:latin typeface="+mj-lt"/>
                </a:rPr>
                <a:t>SFY 2014</a:t>
              </a:r>
            </a:p>
          </p:txBody>
        </p:sp>
        <p:sp>
          <p:nvSpPr>
            <p:cNvPr id="41" name="TextBox 40">
              <a:extLst>
                <a:ext uri="{FF2B5EF4-FFF2-40B4-BE49-F238E27FC236}">
                  <a16:creationId xmlns:a16="http://schemas.microsoft.com/office/drawing/2014/main" id="{708B0E45-BC41-4516-ADF7-6DC91D757420}"/>
                </a:ext>
              </a:extLst>
            </p:cNvPr>
            <p:cNvSpPr txBox="1"/>
            <p:nvPr/>
          </p:nvSpPr>
          <p:spPr>
            <a:xfrm>
              <a:off x="4626452" y="2066080"/>
              <a:ext cx="533159" cy="175433"/>
            </a:xfrm>
            <a:prstGeom prst="rect">
              <a:avLst/>
            </a:prstGeom>
            <a:solidFill>
              <a:schemeClr val="accent2"/>
            </a:solidFill>
          </p:spPr>
          <p:txBody>
            <a:bodyPr wrap="none" lIns="45720" tIns="18288" rIns="45720" bIns="18288" rtlCol="0">
              <a:spAutoFit/>
            </a:bodyPr>
            <a:lstStyle/>
            <a:p>
              <a:r>
                <a:rPr lang="en-US" sz="900" dirty="0">
                  <a:solidFill>
                    <a:schemeClr val="bg1"/>
                  </a:solidFill>
                  <a:latin typeface="+mj-lt"/>
                </a:rPr>
                <a:t>SFY 2015</a:t>
              </a:r>
            </a:p>
          </p:txBody>
        </p:sp>
        <p:sp>
          <p:nvSpPr>
            <p:cNvPr id="42" name="TextBox 41">
              <a:extLst>
                <a:ext uri="{FF2B5EF4-FFF2-40B4-BE49-F238E27FC236}">
                  <a16:creationId xmlns:a16="http://schemas.microsoft.com/office/drawing/2014/main" id="{836EA98C-47EB-406C-958F-C4917B7F647A}"/>
                </a:ext>
              </a:extLst>
            </p:cNvPr>
            <p:cNvSpPr txBox="1"/>
            <p:nvPr/>
          </p:nvSpPr>
          <p:spPr>
            <a:xfrm>
              <a:off x="5316045" y="2066080"/>
              <a:ext cx="533159" cy="175433"/>
            </a:xfrm>
            <a:prstGeom prst="rect">
              <a:avLst/>
            </a:prstGeom>
            <a:solidFill>
              <a:schemeClr val="accent6"/>
            </a:solidFill>
          </p:spPr>
          <p:txBody>
            <a:bodyPr wrap="none" lIns="45720" tIns="18288" rIns="45720" bIns="18288" rtlCol="0">
              <a:spAutoFit/>
            </a:bodyPr>
            <a:lstStyle/>
            <a:p>
              <a:r>
                <a:rPr lang="en-US" sz="900" dirty="0">
                  <a:latin typeface="+mj-lt"/>
                </a:rPr>
                <a:t>SFY 2016</a:t>
              </a:r>
            </a:p>
          </p:txBody>
        </p:sp>
      </p:grpSp>
    </p:spTree>
    <p:extLst>
      <p:ext uri="{BB962C8B-B14F-4D97-AF65-F5344CB8AC3E}">
        <p14:creationId xmlns:p14="http://schemas.microsoft.com/office/powerpoint/2010/main" val="21518143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067857233"/>
              </p:ext>
            </p:extLst>
          </p:nvPr>
        </p:nvGraphicFramePr>
        <p:xfrm>
          <a:off x="455613" y="1762125"/>
          <a:ext cx="5902807" cy="4242932"/>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a:extLst>
              <a:ext uri="{FF2B5EF4-FFF2-40B4-BE49-F238E27FC236}">
                <a16:creationId xmlns:a16="http://schemas.microsoft.com/office/drawing/2014/main" id="{234F87F4-13F1-4A77-8F52-C737ECAD1E19}"/>
              </a:ext>
            </a:extLst>
          </p:cNvPr>
          <p:cNvGrpSpPr/>
          <p:nvPr/>
        </p:nvGrpSpPr>
        <p:grpSpPr>
          <a:xfrm>
            <a:off x="3141076" y="1812645"/>
            <a:ext cx="1261981" cy="3944454"/>
            <a:chOff x="3141076" y="1812645"/>
            <a:chExt cx="1261981" cy="3944454"/>
          </a:xfrm>
        </p:grpSpPr>
        <p:pic>
          <p:nvPicPr>
            <p:cNvPr id="6" name="Picture 5" descr="A close up of a logo&#10;&#10;Description automatically generated">
              <a:extLst>
                <a:ext uri="{FF2B5EF4-FFF2-40B4-BE49-F238E27FC236}">
                  <a16:creationId xmlns:a16="http://schemas.microsoft.com/office/drawing/2014/main" id="{E435E24B-8FCB-40D8-8038-AB5CA27A3237}"/>
                </a:ext>
              </a:extLst>
            </p:cNvPr>
            <p:cNvPicPr>
              <a:picLocks noChangeAspect="1"/>
            </p:cNvPicPr>
            <p:nvPr/>
          </p:nvPicPr>
          <p:blipFill>
            <a:blip r:embed="rId4">
              <a:alphaModFix amt="25000"/>
            </a:blip>
            <a:stretch>
              <a:fillRect/>
            </a:stretch>
          </p:blipFill>
          <p:spPr>
            <a:xfrm>
              <a:off x="3141076" y="1812645"/>
              <a:ext cx="1261981" cy="3944454"/>
            </a:xfrm>
            <a:prstGeom prst="rect">
              <a:avLst/>
            </a:prstGeom>
          </p:spPr>
        </p:pic>
        <p:sp>
          <p:nvSpPr>
            <p:cNvPr id="7" name="TextBox 6">
              <a:extLst>
                <a:ext uri="{FF2B5EF4-FFF2-40B4-BE49-F238E27FC236}">
                  <a16:creationId xmlns:a16="http://schemas.microsoft.com/office/drawing/2014/main" id="{52C45AF2-8063-42CD-AB84-0D941C9C003B}"/>
                </a:ext>
              </a:extLst>
            </p:cNvPr>
            <p:cNvSpPr txBox="1"/>
            <p:nvPr/>
          </p:nvSpPr>
          <p:spPr>
            <a:xfrm>
              <a:off x="3497476" y="2217589"/>
              <a:ext cx="569387" cy="338554"/>
            </a:xfrm>
            <a:prstGeom prst="rect">
              <a:avLst/>
            </a:prstGeom>
            <a:noFill/>
          </p:spPr>
          <p:txBody>
            <a:bodyPr wrap="none" rtlCol="0">
              <a:spAutoFit/>
            </a:bodyPr>
            <a:lstStyle/>
            <a:p>
              <a:pPr algn="ctr">
                <a:defRPr sz="1600" b="0" i="0" u="none" strike="noStrike" kern="1200" baseline="0">
                  <a:solidFill>
                    <a:schemeClr val="tx1"/>
                  </a:solidFill>
                  <a:latin typeface="Source Sans Pro Semibold" panose="020B0603030403020204" pitchFamily="34" charset="0"/>
                  <a:ea typeface="+mn-ea"/>
                  <a:cs typeface="+mn-cs"/>
                </a:defRPr>
              </a:pPr>
              <a:r>
                <a:rPr lang="en-US" sz="1600" dirty="0">
                  <a:latin typeface="Source Sans Pro Semibold" panose="020B0603030403020204" pitchFamily="34" charset="0"/>
                  <a:cs typeface="+mn-cs"/>
                </a:rPr>
                <a:t>25%</a:t>
              </a:r>
            </a:p>
          </p:txBody>
        </p:sp>
        <p:sp>
          <p:nvSpPr>
            <p:cNvPr id="18" name="TextBox 17">
              <a:extLst>
                <a:ext uri="{FF2B5EF4-FFF2-40B4-BE49-F238E27FC236}">
                  <a16:creationId xmlns:a16="http://schemas.microsoft.com/office/drawing/2014/main" id="{5D9B8A37-23A8-48E0-9193-5EAF6F18A517}"/>
                </a:ext>
              </a:extLst>
            </p:cNvPr>
            <p:cNvSpPr txBox="1"/>
            <p:nvPr/>
          </p:nvSpPr>
          <p:spPr>
            <a:xfrm>
              <a:off x="3497476" y="3323493"/>
              <a:ext cx="569387" cy="338554"/>
            </a:xfrm>
            <a:prstGeom prst="rect">
              <a:avLst/>
            </a:prstGeom>
            <a:noFill/>
          </p:spPr>
          <p:txBody>
            <a:bodyPr wrap="none" rtlCol="0">
              <a:spAutoFit/>
            </a:bodyPr>
            <a:lstStyle/>
            <a:p>
              <a:pPr algn="ctr">
                <a:defRPr sz="1600" b="0" i="0" u="none" strike="noStrike" kern="1200" baseline="0">
                  <a:solidFill>
                    <a:schemeClr val="tx1"/>
                  </a:solidFill>
                  <a:latin typeface="Source Sans Pro Semibold" panose="020B0603030403020204" pitchFamily="34" charset="0"/>
                  <a:ea typeface="+mn-ea"/>
                  <a:cs typeface="+mn-cs"/>
                </a:defRPr>
              </a:pPr>
              <a:r>
                <a:rPr lang="en-US" sz="1600" dirty="0">
                  <a:solidFill>
                    <a:schemeClr val="bg1"/>
                  </a:solidFill>
                  <a:latin typeface="Source Sans Pro Semibold" panose="020B0603030403020204" pitchFamily="34" charset="0"/>
                  <a:cs typeface="+mn-cs"/>
                </a:rPr>
                <a:t>34%</a:t>
              </a:r>
            </a:p>
          </p:txBody>
        </p:sp>
        <p:sp>
          <p:nvSpPr>
            <p:cNvPr id="19" name="TextBox 18">
              <a:extLst>
                <a:ext uri="{FF2B5EF4-FFF2-40B4-BE49-F238E27FC236}">
                  <a16:creationId xmlns:a16="http://schemas.microsoft.com/office/drawing/2014/main" id="{718623B2-80FC-45FB-BDCE-2C4E663C0527}"/>
                </a:ext>
              </a:extLst>
            </p:cNvPr>
            <p:cNvSpPr txBox="1"/>
            <p:nvPr/>
          </p:nvSpPr>
          <p:spPr>
            <a:xfrm>
              <a:off x="3497476" y="4443372"/>
              <a:ext cx="569387" cy="338554"/>
            </a:xfrm>
            <a:prstGeom prst="rect">
              <a:avLst/>
            </a:prstGeom>
            <a:noFill/>
          </p:spPr>
          <p:txBody>
            <a:bodyPr wrap="none" rtlCol="0">
              <a:spAutoFit/>
            </a:bodyPr>
            <a:lstStyle/>
            <a:p>
              <a:pPr algn="ctr">
                <a:defRPr sz="1600" b="0" i="0" u="none" strike="noStrike" kern="1200" baseline="0">
                  <a:solidFill>
                    <a:schemeClr val="tx1"/>
                  </a:solidFill>
                  <a:latin typeface="Source Sans Pro Semibold" panose="020B0603030403020204" pitchFamily="34" charset="0"/>
                  <a:ea typeface="+mn-ea"/>
                  <a:cs typeface="+mn-cs"/>
                </a:defRPr>
              </a:pPr>
              <a:r>
                <a:rPr lang="en-US" sz="1600" dirty="0">
                  <a:latin typeface="Source Sans Pro Semibold" panose="020B0603030403020204" pitchFamily="34" charset="0"/>
                  <a:cs typeface="+mn-cs"/>
                </a:rPr>
                <a:t>26%</a:t>
              </a:r>
            </a:p>
          </p:txBody>
        </p:sp>
        <p:sp>
          <p:nvSpPr>
            <p:cNvPr id="20" name="TextBox 19">
              <a:extLst>
                <a:ext uri="{FF2B5EF4-FFF2-40B4-BE49-F238E27FC236}">
                  <a16:creationId xmlns:a16="http://schemas.microsoft.com/office/drawing/2014/main" id="{9ED51F1E-791F-4736-BF1C-31033691AD7B}"/>
                </a:ext>
              </a:extLst>
            </p:cNvPr>
            <p:cNvSpPr txBox="1"/>
            <p:nvPr/>
          </p:nvSpPr>
          <p:spPr>
            <a:xfrm>
              <a:off x="3497476" y="5183434"/>
              <a:ext cx="569387" cy="338554"/>
            </a:xfrm>
            <a:prstGeom prst="rect">
              <a:avLst/>
            </a:prstGeom>
            <a:noFill/>
          </p:spPr>
          <p:txBody>
            <a:bodyPr wrap="none" rtlCol="0">
              <a:spAutoFit/>
            </a:bodyPr>
            <a:lstStyle/>
            <a:p>
              <a:pPr algn="ctr">
                <a:defRPr sz="1600" b="0" i="0" u="none" strike="noStrike" kern="1200" baseline="0">
                  <a:solidFill>
                    <a:schemeClr val="tx1"/>
                  </a:solidFill>
                  <a:latin typeface="Source Sans Pro Semibold" panose="020B0603030403020204" pitchFamily="34" charset="0"/>
                  <a:ea typeface="+mn-ea"/>
                  <a:cs typeface="+mn-cs"/>
                </a:defRPr>
              </a:pPr>
              <a:r>
                <a:rPr lang="en-US" sz="1600" dirty="0">
                  <a:latin typeface="Source Sans Pro Semibold" panose="020B0603030403020204" pitchFamily="34" charset="0"/>
                  <a:cs typeface="+mn-cs"/>
                </a:rPr>
                <a:t>14%</a:t>
              </a:r>
            </a:p>
          </p:txBody>
        </p:sp>
      </p:grpSp>
      <p:sp>
        <p:nvSpPr>
          <p:cNvPr id="73736" name="Title 1"/>
          <p:cNvSpPr>
            <a:spLocks noGrp="1"/>
          </p:cNvSpPr>
          <p:nvPr>
            <p:ph type="title"/>
          </p:nvPr>
        </p:nvSpPr>
        <p:spPr/>
        <p:txBody>
          <a:bodyPr/>
          <a:lstStyle/>
          <a:p>
            <a:r>
              <a:rPr lang="en-US" dirty="0"/>
              <a:t>MOST MASSHEALTH DOLLARS ARE SPENT ON SERVICES </a:t>
            </a:r>
            <a:br>
              <a:rPr lang="en-US" dirty="0"/>
            </a:br>
            <a:r>
              <a:rPr lang="en-US" dirty="0"/>
              <a:t>FOR A MINORITY OF MEMBERS</a:t>
            </a:r>
          </a:p>
        </p:txBody>
      </p:sp>
      <p:sp>
        <p:nvSpPr>
          <p:cNvPr id="3" name="Slide Number Placeholder 2"/>
          <p:cNvSpPr>
            <a:spLocks noGrp="1"/>
          </p:cNvSpPr>
          <p:nvPr>
            <p:ph type="sldNum" sz="quarter" idx="10"/>
          </p:nvPr>
        </p:nvSpPr>
        <p:spPr/>
        <p:txBody>
          <a:bodyPr/>
          <a:lstStyle/>
          <a:p>
            <a:fld id="{4C061E46-8A3E-4864-8390-8B5E308E0B13}" type="slidenum">
              <a:rPr lang="en-US" smtClean="0"/>
              <a:pPr/>
              <a:t>25</a:t>
            </a:fld>
            <a:endParaRPr lang="en-US" dirty="0"/>
          </a:p>
        </p:txBody>
      </p:sp>
      <p:sp>
        <p:nvSpPr>
          <p:cNvPr id="9" name="Rectangle 8"/>
          <p:cNvSpPr/>
          <p:nvPr/>
        </p:nvSpPr>
        <p:spPr>
          <a:xfrm>
            <a:off x="4464572" y="4524933"/>
            <a:ext cx="1389888" cy="175433"/>
          </a:xfrm>
          <a:prstGeom prst="rect">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45720" tIns="18288" rIns="0" bIns="18288" anchor="ctr">
            <a:noAutofit/>
          </a:bodyPr>
          <a:lstStyle/>
          <a:p>
            <a:r>
              <a:rPr lang="en-US" sz="900" dirty="0">
                <a:solidFill>
                  <a:schemeClr val="tx1"/>
                </a:solidFill>
                <a:latin typeface="+mj-lt"/>
              </a:rPr>
              <a:t>NON-DISABLED ADULTS</a:t>
            </a:r>
          </a:p>
        </p:txBody>
      </p:sp>
      <p:sp>
        <p:nvSpPr>
          <p:cNvPr id="10" name="Rectangle 9"/>
          <p:cNvSpPr/>
          <p:nvPr/>
        </p:nvSpPr>
        <p:spPr>
          <a:xfrm>
            <a:off x="4464572" y="5264995"/>
            <a:ext cx="1389888" cy="175433"/>
          </a:xfrm>
          <a:prstGeom prst="rect">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45720" tIns="18288" rIns="0" bIns="18288" anchor="ctr" anchorCtr="0">
            <a:noAutofit/>
          </a:bodyPr>
          <a:lstStyle/>
          <a:p>
            <a:r>
              <a:rPr lang="en-US" sz="900" dirty="0">
                <a:solidFill>
                  <a:srgbClr val="1C1C1C"/>
                </a:solidFill>
                <a:latin typeface="+mj-lt"/>
              </a:rPr>
              <a:t>NON-DISABLED CHILDREN</a:t>
            </a:r>
          </a:p>
        </p:txBody>
      </p:sp>
      <p:sp>
        <p:nvSpPr>
          <p:cNvPr id="12" name="Rectangle 11"/>
          <p:cNvSpPr/>
          <p:nvPr/>
        </p:nvSpPr>
        <p:spPr>
          <a:xfrm>
            <a:off x="4464572" y="3307896"/>
            <a:ext cx="1389888" cy="313932"/>
          </a:xfrm>
          <a:prstGeom prst="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45720" tIns="18288" rIns="0" bIns="18288" anchor="ctr">
            <a:noAutofit/>
          </a:bodyPr>
          <a:lstStyle/>
          <a:p>
            <a:r>
              <a:rPr lang="en-US" sz="900" dirty="0">
                <a:solidFill>
                  <a:schemeClr val="bg1"/>
                </a:solidFill>
                <a:latin typeface="+mj-lt"/>
              </a:rPr>
              <a:t>ADULTS AND CHILDREN WITH DISABILITIES</a:t>
            </a:r>
          </a:p>
        </p:txBody>
      </p:sp>
      <p:sp>
        <p:nvSpPr>
          <p:cNvPr id="13" name="Rectangle 12"/>
          <p:cNvSpPr/>
          <p:nvPr/>
        </p:nvSpPr>
        <p:spPr>
          <a:xfrm>
            <a:off x="4464572" y="2299150"/>
            <a:ext cx="1389888" cy="175433"/>
          </a:xfrm>
          <a:prstGeom prst="rect">
            <a:avLst/>
          </a:pr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45720" tIns="18288" rIns="0" bIns="18288" anchor="ctr" anchorCtr="0">
            <a:noAutofit/>
          </a:bodyPr>
          <a:lstStyle/>
          <a:p>
            <a:r>
              <a:rPr lang="en-US" sz="900" dirty="0">
                <a:solidFill>
                  <a:schemeClr val="tx1"/>
                </a:solidFill>
                <a:latin typeface="+mj-lt"/>
              </a:rPr>
              <a:t>SENIORS</a:t>
            </a:r>
          </a:p>
        </p:txBody>
      </p:sp>
      <p:sp>
        <p:nvSpPr>
          <p:cNvPr id="14" name="Text Box 11">
            <a:extLst>
              <a:ext uri="{FF2B5EF4-FFF2-40B4-BE49-F238E27FC236}">
                <a16:creationId xmlns:a16="http://schemas.microsoft.com/office/drawing/2014/main" id="{2490F052-C429-492F-B970-F23B91F04356}"/>
              </a:ext>
            </a:extLst>
          </p:cNvPr>
          <p:cNvSpPr txBox="1">
            <a:spLocks noChangeArrowheads="1"/>
          </p:cNvSpPr>
          <p:nvPr/>
        </p:nvSpPr>
        <p:spPr bwMode="auto">
          <a:xfrm>
            <a:off x="6413478" y="1463040"/>
            <a:ext cx="2258863" cy="4846320"/>
          </a:xfrm>
          <a:prstGeom prst="rect">
            <a:avLst/>
          </a:prstGeom>
          <a:noFill/>
          <a:ln w="3175">
            <a:solidFill>
              <a:schemeClr val="accent1">
                <a:lumMod val="60000"/>
                <a:lumOff val="40000"/>
              </a:schemeClr>
            </a:solidFill>
            <a:miter lim="800000"/>
            <a:headEnd/>
            <a:tailEnd/>
          </a:ln>
        </p:spPr>
        <p:txBody>
          <a:bodyPr tIns="91440"/>
          <a:lstStyle>
            <a:defPPr>
              <a:defRPr lang="en-US"/>
            </a:defPPr>
            <a:lvl1pPr>
              <a:lnSpc>
                <a:spcPct val="105000"/>
              </a:lnSpc>
              <a:spcBef>
                <a:spcPts val="600"/>
              </a:spcBef>
              <a:buClr>
                <a:schemeClr val="tx2"/>
              </a:buClr>
              <a:defRPr sz="1050"/>
            </a:lvl1pPr>
          </a:lstStyle>
          <a:p>
            <a:pPr lvl="0">
              <a:buClr>
                <a:srgbClr val="5A8F7C"/>
              </a:buClr>
            </a:pPr>
            <a:r>
              <a:rPr lang="en-US" sz="1100" dirty="0">
                <a:solidFill>
                  <a:srgbClr val="1C1C1C"/>
                </a:solidFill>
                <a:latin typeface="Source Sans Pro Light"/>
              </a:rPr>
              <a:t>MassHealth spending is not spread evenly across the various categories of members. Approximately 60% of spending in SFY 2019 was for services to people with disabilities and seniors. These groups make up a little over one-quarter (27%) of the MassHealth membership.</a:t>
            </a:r>
          </a:p>
        </p:txBody>
      </p:sp>
      <p:sp>
        <p:nvSpPr>
          <p:cNvPr id="15" name="Rectangle 14">
            <a:extLst>
              <a:ext uri="{FF2B5EF4-FFF2-40B4-BE49-F238E27FC236}">
                <a16:creationId xmlns:a16="http://schemas.microsoft.com/office/drawing/2014/main" id="{A0B87441-69A2-4A69-BB47-C777852EED23}"/>
              </a:ext>
            </a:extLst>
          </p:cNvPr>
          <p:cNvSpPr/>
          <p:nvPr/>
        </p:nvSpPr>
        <p:spPr>
          <a:xfrm>
            <a:off x="457200" y="6169301"/>
            <a:ext cx="5857683" cy="215444"/>
          </a:xfrm>
          <a:prstGeom prst="rect">
            <a:avLst/>
          </a:prstGeom>
        </p:spPr>
        <p:txBody>
          <a:bodyPr wrap="square" lIns="0" rIns="0" anchor="b" anchorCtr="0">
            <a:spAutoFit/>
          </a:bodyPr>
          <a:lstStyle/>
          <a:p>
            <a:pPr lvl="0">
              <a:spcBef>
                <a:spcPts val="200"/>
              </a:spcBef>
            </a:pPr>
            <a:r>
              <a:rPr kumimoji="0" lang="en-US" sz="800" b="0" i="0" u="none" strike="noStrike" kern="1200" cap="small" spc="0" normalizeH="0" baseline="0" noProof="0" dirty="0">
                <a:ln>
                  <a:noFill/>
                </a:ln>
                <a:solidFill>
                  <a:srgbClr val="1C1C1C"/>
                </a:solidFill>
                <a:effectLst/>
                <a:uLnTx/>
                <a:uFillTx/>
                <a:latin typeface="Source Sans Pro Light"/>
                <a:ea typeface="+mn-ea"/>
              </a:rPr>
              <a:t>source</a:t>
            </a:r>
            <a:r>
              <a:rPr kumimoji="0" lang="en-US" sz="800" b="0" i="0" u="none" strike="noStrike" kern="1200" cap="none" spc="0" normalizeH="0" baseline="0" noProof="0" dirty="0">
                <a:ln>
                  <a:noFill/>
                </a:ln>
                <a:solidFill>
                  <a:srgbClr val="1C1C1C"/>
                </a:solidFill>
                <a:effectLst/>
                <a:uLnTx/>
                <a:uFillTx/>
                <a:latin typeface="Source Sans Pro Light"/>
                <a:ea typeface="+mn-ea"/>
              </a:rPr>
              <a:t>: </a:t>
            </a:r>
            <a:r>
              <a:rPr lang="en-US" sz="800" dirty="0">
                <a:solidFill>
                  <a:srgbClr val="1C1C1C"/>
                </a:solidFill>
                <a:latin typeface="Source Sans Pro Light"/>
              </a:rPr>
              <a:t>MassHealth Budget Office.</a:t>
            </a:r>
            <a:endParaRPr kumimoji="0" lang="en-US" sz="800" b="0" i="0" u="none" strike="noStrike" kern="1200" cap="none" spc="0" normalizeH="0" baseline="0" noProof="0" dirty="0">
              <a:ln>
                <a:noFill/>
              </a:ln>
              <a:solidFill>
                <a:srgbClr val="1C1C1C"/>
              </a:solidFill>
              <a:effectLst/>
              <a:uLnTx/>
              <a:uFillTx/>
              <a:latin typeface="Source Sans Pro Light"/>
              <a:ea typeface="+mn-ea"/>
            </a:endParaRPr>
          </a:p>
        </p:txBody>
      </p:sp>
      <p:sp>
        <p:nvSpPr>
          <p:cNvPr id="16" name="Rectangle 15">
            <a:extLst>
              <a:ext uri="{FF2B5EF4-FFF2-40B4-BE49-F238E27FC236}">
                <a16:creationId xmlns:a16="http://schemas.microsoft.com/office/drawing/2014/main" id="{43D3BC1F-19FA-4303-B9E8-E59577170964}"/>
              </a:ext>
            </a:extLst>
          </p:cNvPr>
          <p:cNvSpPr/>
          <p:nvPr/>
        </p:nvSpPr>
        <p:spPr>
          <a:xfrm>
            <a:off x="455612" y="1463040"/>
            <a:ext cx="5707063" cy="246221"/>
          </a:xfrm>
          <a:prstGeom prst="rect">
            <a:avLst/>
          </a:prstGeom>
        </p:spPr>
        <p:txBody>
          <a:bodyPr wrap="square" lIns="0">
            <a:spAutoFit/>
          </a:bodyPr>
          <a:lstStyle/>
          <a:p>
            <a:pPr lvl="0"/>
            <a:r>
              <a:rPr lang="en-US" sz="1000" dirty="0">
                <a:solidFill>
                  <a:srgbClr val="1C1C1C"/>
                </a:solidFill>
                <a:latin typeface="Source Sans Pro Semibold"/>
              </a:rPr>
              <a:t>DISTRIBUTION OF MASSHEALTH ENROLLMENT AND SPENDING BY VARIOUS POPULATIONS, SFY 2019</a:t>
            </a:r>
          </a:p>
        </p:txBody>
      </p:sp>
    </p:spTree>
    <p:extLst>
      <p:ext uri="{BB962C8B-B14F-4D97-AF65-F5344CB8AC3E}">
        <p14:creationId xmlns:p14="http://schemas.microsoft.com/office/powerpoint/2010/main" val="9727720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r>
              <a:rPr lang="en-US" dirty="0"/>
              <a:t>MASSHEALTH SPENDING INCREASED MOST FOR SENIORS AND ADULTS WITH DISABILITIES, SFY 2017–2019</a:t>
            </a:r>
          </a:p>
        </p:txBody>
      </p:sp>
      <p:sp>
        <p:nvSpPr>
          <p:cNvPr id="3" name="Slide Number Placeholder 2"/>
          <p:cNvSpPr>
            <a:spLocks noGrp="1"/>
          </p:cNvSpPr>
          <p:nvPr>
            <p:ph type="sldNum" sz="quarter" idx="10"/>
          </p:nvPr>
        </p:nvSpPr>
        <p:spPr/>
        <p:txBody>
          <a:bodyPr/>
          <a:lstStyle/>
          <a:p>
            <a:fld id="{D2E9F9DB-790B-47B4-BD6A-ADAF4F6AC5DF}" type="slidenum">
              <a:rPr lang="en-US" smtClean="0"/>
              <a:pPr/>
              <a:t>26</a:t>
            </a:fld>
            <a:endParaRPr lang="en-US" dirty="0"/>
          </a:p>
        </p:txBody>
      </p:sp>
      <p:sp>
        <p:nvSpPr>
          <p:cNvPr id="7" name="Rectangle 8"/>
          <p:cNvSpPr>
            <a:spLocks noChangeArrowheads="1"/>
          </p:cNvSpPr>
          <p:nvPr/>
        </p:nvSpPr>
        <p:spPr bwMode="auto">
          <a:xfrm>
            <a:off x="455613" y="1789113"/>
            <a:ext cx="4478337" cy="246062"/>
          </a:xfrm>
          <a:prstGeom prst="rect">
            <a:avLst/>
          </a:prstGeom>
          <a:noFill/>
          <a:ln w="9525">
            <a:noFill/>
            <a:miter lim="800000"/>
            <a:headEnd/>
            <a:tailEnd/>
          </a:ln>
        </p:spPr>
        <p:txBody>
          <a:bodyPr wrap="none" lIns="0" rIns="0"/>
          <a:lstStyle/>
          <a:p>
            <a:pPr>
              <a:defRPr sz="1800" b="1" i="0" u="none" strike="noStrike" kern="1200" baseline="0">
                <a:solidFill>
                  <a:prstClr val="black"/>
                </a:solidFill>
                <a:latin typeface="+mn-lt"/>
                <a:ea typeface="+mn-ea"/>
                <a:cs typeface="+mn-cs"/>
              </a:defRPr>
            </a:pPr>
            <a:endParaRPr lang="en-US" sz="1000" b="1" dirty="0">
              <a:solidFill>
                <a:prstClr val="black"/>
              </a:solidFill>
              <a:latin typeface="+mn-lt"/>
              <a:cs typeface="+mn-cs"/>
            </a:endParaRPr>
          </a:p>
        </p:txBody>
      </p:sp>
      <p:graphicFrame>
        <p:nvGraphicFramePr>
          <p:cNvPr id="2" name="Chart 1"/>
          <p:cNvGraphicFramePr/>
          <p:nvPr>
            <p:extLst>
              <p:ext uri="{D42A27DB-BD31-4B8C-83A1-F6EECF244321}">
                <p14:modId xmlns:p14="http://schemas.microsoft.com/office/powerpoint/2010/main" val="1265935023"/>
              </p:ext>
            </p:extLst>
          </p:nvPr>
        </p:nvGraphicFramePr>
        <p:xfrm>
          <a:off x="455613" y="1771650"/>
          <a:ext cx="5411787" cy="3990181"/>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Box 11">
            <a:extLst>
              <a:ext uri="{FF2B5EF4-FFF2-40B4-BE49-F238E27FC236}">
                <a16:creationId xmlns:a16="http://schemas.microsoft.com/office/drawing/2014/main" id="{AA561D97-FAD5-4D3D-B8FC-E812862119DF}"/>
              </a:ext>
            </a:extLst>
          </p:cNvPr>
          <p:cNvSpPr txBox="1">
            <a:spLocks noChangeArrowheads="1"/>
          </p:cNvSpPr>
          <p:nvPr/>
        </p:nvSpPr>
        <p:spPr bwMode="auto">
          <a:xfrm>
            <a:off x="6413478" y="1463039"/>
            <a:ext cx="2258863" cy="4846320"/>
          </a:xfrm>
          <a:prstGeom prst="rect">
            <a:avLst/>
          </a:prstGeom>
          <a:noFill/>
          <a:ln w="3175">
            <a:solidFill>
              <a:schemeClr val="accent1">
                <a:lumMod val="60000"/>
                <a:lumOff val="40000"/>
              </a:schemeClr>
            </a:solidFill>
            <a:miter lim="800000"/>
            <a:headEnd/>
            <a:tailEnd/>
          </a:ln>
        </p:spPr>
        <p:txBody>
          <a:bodyPr tIns="91440"/>
          <a:lstStyle>
            <a:defPPr>
              <a:defRPr lang="en-US"/>
            </a:defPPr>
            <a:lvl1pPr>
              <a:lnSpc>
                <a:spcPct val="105000"/>
              </a:lnSpc>
              <a:spcBef>
                <a:spcPts val="600"/>
              </a:spcBef>
              <a:buClr>
                <a:schemeClr val="tx2"/>
              </a:buClr>
              <a:defRPr sz="1050"/>
            </a:lvl1pPr>
          </a:lstStyle>
          <a:p>
            <a:pPr lvl="0">
              <a:buClr>
                <a:srgbClr val="5A8F7C"/>
              </a:buClr>
            </a:pPr>
            <a:r>
              <a:rPr lang="en-US" sz="1000" dirty="0">
                <a:solidFill>
                  <a:schemeClr val="tx1">
                    <a:lumMod val="95000"/>
                    <a:lumOff val="5000"/>
                  </a:schemeClr>
                </a:solidFill>
                <a:latin typeface="Source Sans Pro Light"/>
              </a:rPr>
              <a:t>Over SFY 2017–2019, per member spending, not adjusted for inflation, increased about 6%. </a:t>
            </a:r>
          </a:p>
          <a:p>
            <a:pPr lvl="0">
              <a:buClr>
                <a:srgbClr val="5A8F7C"/>
              </a:buClr>
            </a:pPr>
            <a:r>
              <a:rPr lang="en-US" sz="1000" dirty="0">
                <a:solidFill>
                  <a:schemeClr val="tx1">
                    <a:lumMod val="95000"/>
                    <a:lumOff val="5000"/>
                  </a:schemeClr>
                </a:solidFill>
                <a:latin typeface="Source Sans Pro Light"/>
              </a:rPr>
              <a:t>Over this time period, per member spending, not adjusted for inflation, increased most rapidly percentage-wise for non-disabled adults and adults with disabilities (about 18% and 10%, respectively) as well as in absolute terms (about $864 and $1,539, respectively).</a:t>
            </a:r>
          </a:p>
          <a:p>
            <a:pPr lvl="0">
              <a:buClr>
                <a:srgbClr val="5A8F7C"/>
              </a:buClr>
            </a:pPr>
            <a:r>
              <a:rPr lang="en-US" sz="1000" dirty="0">
                <a:solidFill>
                  <a:schemeClr val="tx1">
                    <a:lumMod val="95000"/>
                    <a:lumOff val="5000"/>
                  </a:schemeClr>
                </a:solidFill>
                <a:latin typeface="Source Sans Pro Light"/>
              </a:rPr>
              <a:t>At the same time, per member spending, not adjusted for inflation, decreased 13% for non-disabled children, and stayed the same for seniors. </a:t>
            </a:r>
          </a:p>
          <a:p>
            <a:pPr lvl="0">
              <a:buClr>
                <a:srgbClr val="5A8F7C"/>
              </a:buClr>
            </a:pPr>
            <a:r>
              <a:rPr lang="en-US" sz="1000" dirty="0">
                <a:solidFill>
                  <a:schemeClr val="tx1">
                    <a:lumMod val="95000"/>
                    <a:lumOff val="5000"/>
                  </a:schemeClr>
                </a:solidFill>
                <a:latin typeface="Source Sans Pro Light"/>
              </a:rPr>
              <a:t>Some of these changes are due to a 2018 modification in how MassHealth sets rates for adults and children, which generally drove rates up for adults and down for children. The large increase in per member spending for non-disabled adults is also partially because as enrollment has decreased among that population in recent years, the average risk (or “acuity”) for the remaining population has increased, making them more costly on a per member basis.  </a:t>
            </a:r>
          </a:p>
        </p:txBody>
      </p:sp>
      <p:sp>
        <p:nvSpPr>
          <p:cNvPr id="15" name="Rectangle 14">
            <a:extLst>
              <a:ext uri="{FF2B5EF4-FFF2-40B4-BE49-F238E27FC236}">
                <a16:creationId xmlns:a16="http://schemas.microsoft.com/office/drawing/2014/main" id="{9AFCAF84-0399-4DEB-B0C9-551E5D1B50CA}"/>
              </a:ext>
            </a:extLst>
          </p:cNvPr>
          <p:cNvSpPr/>
          <p:nvPr/>
        </p:nvSpPr>
        <p:spPr>
          <a:xfrm>
            <a:off x="457200" y="6046191"/>
            <a:ext cx="5857683" cy="338554"/>
          </a:xfrm>
          <a:prstGeom prst="rect">
            <a:avLst/>
          </a:prstGeom>
        </p:spPr>
        <p:txBody>
          <a:bodyPr wrap="square" lIns="0" rIns="0" anchor="b" anchorCtr="0">
            <a:spAutoFit/>
          </a:bodyPr>
          <a:lstStyle/>
          <a:p>
            <a:pPr lvl="0">
              <a:spcBef>
                <a:spcPts val="200"/>
              </a:spcBef>
            </a:pPr>
            <a:r>
              <a:rPr kumimoji="0" lang="en-US" sz="800" b="0" i="0" u="none" strike="noStrike" kern="1200" cap="small" spc="0" normalizeH="0" baseline="0" noProof="0" dirty="0">
                <a:ln>
                  <a:noFill/>
                </a:ln>
                <a:solidFill>
                  <a:srgbClr val="1C1C1C"/>
                </a:solidFill>
                <a:effectLst/>
                <a:uLnTx/>
                <a:uFillTx/>
                <a:latin typeface="Source Sans Pro Light"/>
                <a:ea typeface="+mn-ea"/>
              </a:rPr>
              <a:t>source</a:t>
            </a:r>
            <a:r>
              <a:rPr kumimoji="0" lang="en-US" sz="800" b="0" i="0" u="none" strike="noStrike" kern="1200" cap="none" spc="0" normalizeH="0" baseline="0" noProof="0" dirty="0">
                <a:ln>
                  <a:noFill/>
                </a:ln>
                <a:solidFill>
                  <a:srgbClr val="1C1C1C"/>
                </a:solidFill>
                <a:effectLst/>
                <a:uLnTx/>
                <a:uFillTx/>
                <a:latin typeface="Source Sans Pro Light"/>
                <a:ea typeface="+mn-ea"/>
              </a:rPr>
              <a:t>: </a:t>
            </a:r>
            <a:r>
              <a:rPr lang="en-US" sz="800" dirty="0">
                <a:solidFill>
                  <a:srgbClr val="1C1C1C"/>
                </a:solidFill>
                <a:latin typeface="Source Sans Pro Light"/>
              </a:rPr>
              <a:t>Calculations based on total spending and member months from the MassHealth Budget Office. </a:t>
            </a:r>
            <a:br>
              <a:rPr lang="en-US" sz="800" dirty="0">
                <a:solidFill>
                  <a:srgbClr val="1C1C1C"/>
                </a:solidFill>
                <a:latin typeface="Source Sans Pro Light"/>
              </a:rPr>
            </a:br>
            <a:r>
              <a:rPr lang="en-US" sz="800" dirty="0">
                <a:solidFill>
                  <a:srgbClr val="1C1C1C"/>
                </a:solidFill>
                <a:latin typeface="Source Sans Pro Light"/>
              </a:rPr>
              <a:t>Based on date of service spending. Excludes spending and enrollment for the Temporary Medicaid category</a:t>
            </a:r>
            <a:r>
              <a:rPr kumimoji="0" lang="en-US" sz="800" b="0" i="0" u="none" strike="noStrike" kern="1200" cap="none" spc="0" normalizeH="0" baseline="0" noProof="0" dirty="0">
                <a:ln>
                  <a:noFill/>
                </a:ln>
                <a:solidFill>
                  <a:srgbClr val="1C1C1C"/>
                </a:solidFill>
                <a:effectLst/>
                <a:uLnTx/>
                <a:uFillTx/>
                <a:latin typeface="Source Sans Pro Light"/>
                <a:ea typeface="+mn-ea"/>
              </a:rPr>
              <a:t>.</a:t>
            </a:r>
          </a:p>
        </p:txBody>
      </p:sp>
      <p:sp>
        <p:nvSpPr>
          <p:cNvPr id="16" name="Rectangle 15">
            <a:extLst>
              <a:ext uri="{FF2B5EF4-FFF2-40B4-BE49-F238E27FC236}">
                <a16:creationId xmlns:a16="http://schemas.microsoft.com/office/drawing/2014/main" id="{DF18356F-877C-4969-969C-16385B6CBF80}"/>
              </a:ext>
            </a:extLst>
          </p:cNvPr>
          <p:cNvSpPr/>
          <p:nvPr/>
        </p:nvSpPr>
        <p:spPr>
          <a:xfrm>
            <a:off x="455612" y="1463040"/>
            <a:ext cx="5067363" cy="246221"/>
          </a:xfrm>
          <a:prstGeom prst="rect">
            <a:avLst/>
          </a:prstGeom>
        </p:spPr>
        <p:txBody>
          <a:bodyPr wrap="square" lIns="0">
            <a:spAutoFit/>
          </a:bodyPr>
          <a:lstStyle/>
          <a:p>
            <a:pPr lvl="0"/>
            <a:r>
              <a:rPr lang="en-US" sz="1000" dirty="0">
                <a:solidFill>
                  <a:srgbClr val="1C1C1C"/>
                </a:solidFill>
                <a:latin typeface="Source Sans Pro Semibold"/>
              </a:rPr>
              <a:t>MASSHEALTH PAYMENTS PER MEMBER PER YEAR, SFY 2017–2019</a:t>
            </a:r>
          </a:p>
        </p:txBody>
      </p:sp>
      <p:grpSp>
        <p:nvGrpSpPr>
          <p:cNvPr id="10" name="Group 9">
            <a:extLst>
              <a:ext uri="{FF2B5EF4-FFF2-40B4-BE49-F238E27FC236}">
                <a16:creationId xmlns:a16="http://schemas.microsoft.com/office/drawing/2014/main" id="{690C578D-1529-4ED0-84E2-2EBF72D026E1}"/>
              </a:ext>
            </a:extLst>
          </p:cNvPr>
          <p:cNvGrpSpPr/>
          <p:nvPr/>
        </p:nvGrpSpPr>
        <p:grpSpPr>
          <a:xfrm>
            <a:off x="5668470" y="1904155"/>
            <a:ext cx="533159" cy="727883"/>
            <a:chOff x="5792295" y="2085130"/>
            <a:chExt cx="533159" cy="727883"/>
          </a:xfrm>
        </p:grpSpPr>
        <p:sp>
          <p:nvSpPr>
            <p:cNvPr id="20" name="TextBox 19">
              <a:extLst>
                <a:ext uri="{FF2B5EF4-FFF2-40B4-BE49-F238E27FC236}">
                  <a16:creationId xmlns:a16="http://schemas.microsoft.com/office/drawing/2014/main" id="{4F324DB5-F10A-4CFF-918D-67B860D4E739}"/>
                </a:ext>
              </a:extLst>
            </p:cNvPr>
            <p:cNvSpPr txBox="1"/>
            <p:nvPr/>
          </p:nvSpPr>
          <p:spPr>
            <a:xfrm>
              <a:off x="5792295" y="2085130"/>
              <a:ext cx="533159" cy="175433"/>
            </a:xfrm>
            <a:prstGeom prst="rect">
              <a:avLst/>
            </a:prstGeom>
            <a:solidFill>
              <a:schemeClr val="accent2"/>
            </a:solidFill>
          </p:spPr>
          <p:txBody>
            <a:bodyPr wrap="none" lIns="45720" tIns="18288" rIns="45720" bIns="18288" rtlCol="0">
              <a:noAutofit/>
            </a:bodyPr>
            <a:lstStyle/>
            <a:p>
              <a:r>
                <a:rPr lang="en-US" sz="900" dirty="0">
                  <a:solidFill>
                    <a:schemeClr val="bg1"/>
                  </a:solidFill>
                  <a:latin typeface="+mj-lt"/>
                </a:rPr>
                <a:t>SFY 2017</a:t>
              </a:r>
            </a:p>
          </p:txBody>
        </p:sp>
        <p:sp>
          <p:nvSpPr>
            <p:cNvPr id="21" name="TextBox 20">
              <a:extLst>
                <a:ext uri="{FF2B5EF4-FFF2-40B4-BE49-F238E27FC236}">
                  <a16:creationId xmlns:a16="http://schemas.microsoft.com/office/drawing/2014/main" id="{D02D27AA-3C1D-47B4-BD25-024AAB53A61F}"/>
                </a:ext>
              </a:extLst>
            </p:cNvPr>
            <p:cNvSpPr txBox="1"/>
            <p:nvPr/>
          </p:nvSpPr>
          <p:spPr>
            <a:xfrm>
              <a:off x="5792295" y="2361355"/>
              <a:ext cx="533159" cy="175433"/>
            </a:xfrm>
            <a:prstGeom prst="rect">
              <a:avLst/>
            </a:prstGeom>
            <a:solidFill>
              <a:schemeClr val="accent6"/>
            </a:solidFill>
          </p:spPr>
          <p:txBody>
            <a:bodyPr wrap="none" lIns="45720" tIns="18288" rIns="45720" bIns="18288" rtlCol="0">
              <a:noAutofit/>
            </a:bodyPr>
            <a:lstStyle/>
            <a:p>
              <a:r>
                <a:rPr lang="en-US" sz="900" dirty="0">
                  <a:latin typeface="+mj-lt"/>
                </a:rPr>
                <a:t>SFY 2018</a:t>
              </a:r>
            </a:p>
          </p:txBody>
        </p:sp>
        <p:sp>
          <p:nvSpPr>
            <p:cNvPr id="22" name="TextBox 21">
              <a:extLst>
                <a:ext uri="{FF2B5EF4-FFF2-40B4-BE49-F238E27FC236}">
                  <a16:creationId xmlns:a16="http://schemas.microsoft.com/office/drawing/2014/main" id="{17730D00-E0E9-4899-9ED5-49BA60437BE1}"/>
                </a:ext>
              </a:extLst>
            </p:cNvPr>
            <p:cNvSpPr txBox="1"/>
            <p:nvPr/>
          </p:nvSpPr>
          <p:spPr>
            <a:xfrm>
              <a:off x="5792295" y="2637580"/>
              <a:ext cx="533159" cy="175433"/>
            </a:xfrm>
            <a:prstGeom prst="rect">
              <a:avLst/>
            </a:prstGeom>
            <a:solidFill>
              <a:schemeClr val="accent5"/>
            </a:solidFill>
          </p:spPr>
          <p:txBody>
            <a:bodyPr wrap="none" lIns="45720" tIns="18288" rIns="45720" bIns="18288" rtlCol="0">
              <a:noAutofit/>
            </a:bodyPr>
            <a:lstStyle/>
            <a:p>
              <a:r>
                <a:rPr lang="en-US" sz="900" dirty="0">
                  <a:solidFill>
                    <a:schemeClr val="bg1"/>
                  </a:solidFill>
                  <a:latin typeface="+mj-lt"/>
                </a:rPr>
                <a:t>SFY 2019</a:t>
              </a:r>
            </a:p>
          </p:txBody>
        </p:sp>
      </p:grpSp>
    </p:spTree>
    <p:extLst>
      <p:ext uri="{BB962C8B-B14F-4D97-AF65-F5344CB8AC3E}">
        <p14:creationId xmlns:p14="http://schemas.microsoft.com/office/powerpoint/2010/main" val="21284787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457200" y="548640"/>
            <a:ext cx="8229600" cy="822960"/>
          </a:xfrm>
        </p:spPr>
        <p:txBody>
          <a:bodyPr/>
          <a:lstStyle/>
          <a:p>
            <a:r>
              <a:rPr lang="en-US" dirty="0"/>
              <a:t>MASSHEALTH SPENDING IS IMPORTANT TO MANY TYPES OF PROVIDERS</a:t>
            </a:r>
          </a:p>
        </p:txBody>
      </p:sp>
      <p:sp>
        <p:nvSpPr>
          <p:cNvPr id="3" name="Slide Number Placeholder 2"/>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DCEACFD-D5E8-4814-B0F8-EF4EA1641FDE}" type="slidenum">
              <a:rPr kumimoji="0" lang="en-US" sz="900" b="0" i="0" u="none" strike="noStrike" kern="1200" cap="none" spc="0" normalizeH="0" baseline="0" noProof="0" smtClean="0">
                <a:ln>
                  <a:noFill/>
                </a:ln>
                <a:solidFill>
                  <a:srgbClr val="969696">
                    <a:lumMod val="50000"/>
                  </a:srgbClr>
                </a:solidFill>
                <a:effectLst/>
                <a:uLnTx/>
                <a:uFillTx/>
                <a:latin typeface="Source Sans Pro Light"/>
                <a:ea typeface="+mn-ea"/>
              </a:rPr>
              <a:pPr marL="0" marR="0" lvl="0" indent="0" algn="l" defTabSz="914400" rtl="0" eaLnBrk="1" fontAlgn="base" latinLnBrk="0" hangingPunct="1">
                <a:lnSpc>
                  <a:spcPct val="100000"/>
                </a:lnSpc>
                <a:spcBef>
                  <a:spcPct val="0"/>
                </a:spcBef>
                <a:spcAft>
                  <a:spcPct val="0"/>
                </a:spcAft>
                <a:buClrTx/>
                <a:buSzTx/>
                <a:buFontTx/>
                <a:buNone/>
                <a:tabLst/>
                <a:defRPr/>
              </a:pPr>
              <a:t>27</a:t>
            </a:fld>
            <a:endParaRPr kumimoji="0" lang="en-US" sz="900" b="0" i="0" u="none" strike="noStrike" kern="1200" cap="none" spc="0" normalizeH="0" baseline="0" noProof="0" dirty="0">
              <a:ln>
                <a:noFill/>
              </a:ln>
              <a:solidFill>
                <a:srgbClr val="969696">
                  <a:lumMod val="50000"/>
                </a:srgbClr>
              </a:solidFill>
              <a:effectLst/>
              <a:uLnTx/>
              <a:uFillTx/>
              <a:latin typeface="Source Sans Pro Light"/>
              <a:ea typeface="+mn-ea"/>
            </a:endParaRPr>
          </a:p>
        </p:txBody>
      </p:sp>
      <p:sp>
        <p:nvSpPr>
          <p:cNvPr id="12" name="Text Box 11">
            <a:extLst>
              <a:ext uri="{FF2B5EF4-FFF2-40B4-BE49-F238E27FC236}">
                <a16:creationId xmlns:a16="http://schemas.microsoft.com/office/drawing/2014/main" id="{7C4F6C33-FC68-4254-8B36-01971D9BDB15}"/>
              </a:ext>
            </a:extLst>
          </p:cNvPr>
          <p:cNvSpPr txBox="1">
            <a:spLocks noChangeArrowheads="1"/>
          </p:cNvSpPr>
          <p:nvPr/>
        </p:nvSpPr>
        <p:spPr bwMode="auto">
          <a:xfrm>
            <a:off x="6409831" y="1463040"/>
            <a:ext cx="2258863" cy="4846320"/>
          </a:xfrm>
          <a:prstGeom prst="rect">
            <a:avLst/>
          </a:prstGeom>
          <a:noFill/>
          <a:ln w="3175">
            <a:solidFill>
              <a:schemeClr val="accent1">
                <a:lumMod val="60000"/>
                <a:lumOff val="40000"/>
              </a:schemeClr>
            </a:solidFill>
            <a:miter lim="800000"/>
            <a:headEnd/>
            <a:tailEnd/>
          </a:ln>
        </p:spPr>
        <p:txBody>
          <a:bodyPr tIns="91440"/>
          <a:lstStyle>
            <a:defPPr>
              <a:defRPr lang="en-US"/>
            </a:defPPr>
            <a:lvl1pPr>
              <a:lnSpc>
                <a:spcPct val="105000"/>
              </a:lnSpc>
              <a:spcBef>
                <a:spcPts val="600"/>
              </a:spcBef>
              <a:buClr>
                <a:schemeClr val="tx2"/>
              </a:buClr>
              <a:defRPr sz="1050"/>
            </a:lvl1pPr>
          </a:lstStyle>
          <a:p>
            <a:pPr lvl="0">
              <a:buClr>
                <a:srgbClr val="5A8F7C"/>
              </a:buClr>
            </a:pPr>
            <a:r>
              <a:rPr lang="en-US" sz="1100" dirty="0">
                <a:solidFill>
                  <a:srgbClr val="1C1C1C"/>
                </a:solidFill>
                <a:latin typeface="Source Sans Pro Light"/>
              </a:rPr>
              <a:t>MassHealth represents a significant portion of health care providers’ revenues. This is especially the case for nursing homes and community health centers, which on average receive more than half of their total patient revenues from MassHealth. </a:t>
            </a:r>
          </a:p>
          <a:p>
            <a:pPr lvl="0">
              <a:buClr>
                <a:srgbClr val="5A8F7C"/>
              </a:buClr>
            </a:pPr>
            <a:r>
              <a:rPr lang="en-US" sz="1100" dirty="0">
                <a:solidFill>
                  <a:srgbClr val="1C1C1C"/>
                </a:solidFill>
                <a:latin typeface="Source Sans Pro Light"/>
              </a:rPr>
              <a:t>MassHealth covers the prenatal care for a third of all births in Massachusetts. Prenatal care is delivered by a mix of providers.</a:t>
            </a:r>
          </a:p>
        </p:txBody>
      </p:sp>
      <p:sp>
        <p:nvSpPr>
          <p:cNvPr id="19" name="Rectangle 18">
            <a:extLst>
              <a:ext uri="{FF2B5EF4-FFF2-40B4-BE49-F238E27FC236}">
                <a16:creationId xmlns:a16="http://schemas.microsoft.com/office/drawing/2014/main" id="{68FB213F-7637-4338-B4F9-073F39D32A02}"/>
              </a:ext>
            </a:extLst>
          </p:cNvPr>
          <p:cNvSpPr/>
          <p:nvPr/>
        </p:nvSpPr>
        <p:spPr>
          <a:xfrm>
            <a:off x="457201" y="5448078"/>
            <a:ext cx="5894962" cy="936667"/>
          </a:xfrm>
          <a:prstGeom prst="rect">
            <a:avLst/>
          </a:prstGeom>
        </p:spPr>
        <p:txBody>
          <a:bodyPr wrap="square" lIns="0" rIns="0" anchor="b" anchorCtr="0">
            <a:spAutoFit/>
          </a:bodyPr>
          <a:lstStyle/>
          <a:p>
            <a:pPr marL="58738" indent="-58738">
              <a:lnSpc>
                <a:spcPct val="95000"/>
              </a:lnSpc>
              <a:spcBef>
                <a:spcPts val="100"/>
              </a:spcBef>
            </a:pPr>
            <a:r>
              <a:rPr lang="en-US" sz="800" baseline="30000" dirty="0">
                <a:solidFill>
                  <a:srgbClr val="1C1C1C"/>
                </a:solidFill>
                <a:latin typeface="+mn-lt"/>
              </a:rPr>
              <a:t>1</a:t>
            </a:r>
            <a:r>
              <a:rPr lang="en-US" sz="800" dirty="0">
                <a:solidFill>
                  <a:srgbClr val="1C1C1C"/>
                </a:solidFill>
                <a:latin typeface="+mn-lt"/>
              </a:rPr>
              <a:t>	Includes spending for home health care, durable medical supplies, Medicaid HCBS waivers, and care provided in residential care facilities. The source data also bundles in ambulance services, school health, and worksite health care, which make up a very small piece of these services</a:t>
            </a:r>
            <a:r>
              <a:rPr lang="en-US" sz="800" dirty="0">
                <a:latin typeface="+mn-lt"/>
              </a:rPr>
              <a:t>.</a:t>
            </a:r>
            <a:endParaRPr lang="en-US" sz="800" dirty="0">
              <a:solidFill>
                <a:srgbClr val="1C1C1C"/>
              </a:solidFill>
              <a:latin typeface="+mn-lt"/>
            </a:endParaRPr>
          </a:p>
          <a:p>
            <a:pPr marL="55563" lvl="0" indent="-55563">
              <a:lnSpc>
                <a:spcPct val="95000"/>
              </a:lnSpc>
              <a:spcBef>
                <a:spcPts val="100"/>
              </a:spcBef>
            </a:pPr>
            <a:r>
              <a:rPr lang="en-US" sz="800" baseline="30000" dirty="0">
                <a:solidFill>
                  <a:srgbClr val="1C1C1C"/>
                </a:solidFill>
                <a:latin typeface="+mn-lt"/>
              </a:rPr>
              <a:t>2	</a:t>
            </a:r>
            <a:r>
              <a:rPr lang="en-US" sz="800" dirty="0">
                <a:solidFill>
                  <a:srgbClr val="1C1C1C"/>
                </a:solidFill>
                <a:latin typeface="+mn-lt"/>
              </a:rPr>
              <a:t>Percentage of births whose prenatal care was paid for by MassHealth</a:t>
            </a:r>
            <a:r>
              <a:rPr lang="en-US" sz="800" dirty="0">
                <a:solidFill>
                  <a:srgbClr val="1C1C1C"/>
                </a:solidFill>
                <a:latin typeface="Source Sans Pro Light"/>
              </a:rPr>
              <a:t>. </a:t>
            </a:r>
          </a:p>
          <a:p>
            <a:pPr lvl="0">
              <a:lnSpc>
                <a:spcPct val="95000"/>
              </a:lnSpc>
              <a:spcBef>
                <a:spcPts val="100"/>
              </a:spcBef>
            </a:pPr>
            <a:r>
              <a:rPr lang="en-US" sz="800" cap="small" dirty="0">
                <a:solidFill>
                  <a:srgbClr val="1C1C1C"/>
                </a:solidFill>
                <a:latin typeface="Source Sans Pro Light"/>
              </a:rPr>
              <a:t>sources</a:t>
            </a:r>
            <a:r>
              <a:rPr lang="en-US" sz="800" dirty="0">
                <a:solidFill>
                  <a:srgbClr val="1C1C1C"/>
                </a:solidFill>
                <a:latin typeface="Source Sans Pro Light"/>
              </a:rPr>
              <a:t>: Center for Health Information and Analysis (CHIA) (2019), Massachusetts Hospital Profiles (SFY 2018 data); CHIA HCF-1 Cost Reports (Nursing Facilities — CY 2017); Health Resources and Services Administration, Bureau of Primary Health Care, Uniform Data System Report (CHCs — federal FY 2018 data) (limited to HRSA-funded CHCs); CMS National and State Health Expenditure Accounts (estimate using MA total and Medicaid spending 2009 and MA total spending 2014); MA DPH; Massachusetts Births 2016.</a:t>
            </a:r>
            <a:endParaRPr lang="en-US" sz="800" dirty="0">
              <a:solidFill>
                <a:srgbClr val="1C1C1C"/>
              </a:solidFill>
              <a:latin typeface="+mn-lt"/>
            </a:endParaRPr>
          </a:p>
        </p:txBody>
      </p:sp>
      <p:sp>
        <p:nvSpPr>
          <p:cNvPr id="20" name="Rectangle 19">
            <a:extLst>
              <a:ext uri="{FF2B5EF4-FFF2-40B4-BE49-F238E27FC236}">
                <a16:creationId xmlns:a16="http://schemas.microsoft.com/office/drawing/2014/main" id="{CF8BFA28-2F4A-40B0-BFDF-083BF7CD68C2}"/>
              </a:ext>
            </a:extLst>
          </p:cNvPr>
          <p:cNvSpPr/>
          <p:nvPr/>
        </p:nvSpPr>
        <p:spPr>
          <a:xfrm>
            <a:off x="1459288" y="1771942"/>
            <a:ext cx="1920240" cy="369332"/>
          </a:xfrm>
          <a:prstGeom prst="rect">
            <a:avLst/>
          </a:prstGeom>
        </p:spPr>
        <p:txBody>
          <a:bodyPr wrap="square" lIns="0">
            <a:spAutoFit/>
          </a:bodyPr>
          <a:lstStyle/>
          <a:p>
            <a:pPr lvl="0" algn="ctr"/>
            <a:r>
              <a:rPr lang="en-US" sz="900" cap="all" dirty="0">
                <a:solidFill>
                  <a:srgbClr val="1C1C1C"/>
                </a:solidFill>
                <a:latin typeface="Source Sans Pro Semibold"/>
              </a:rPr>
              <a:t>NURSING FACILITIES</a:t>
            </a:r>
            <a:br>
              <a:rPr lang="en-US" sz="900" cap="all" dirty="0">
                <a:solidFill>
                  <a:srgbClr val="1C1C1C"/>
                </a:solidFill>
                <a:latin typeface="Source Sans Pro Semibold"/>
              </a:rPr>
            </a:br>
            <a:r>
              <a:rPr lang="en-US" sz="900" cap="all" dirty="0">
                <a:solidFill>
                  <a:srgbClr val="1C1C1C"/>
                </a:solidFill>
                <a:latin typeface="Source Sans Pro Semibold"/>
              </a:rPr>
              <a:t>(2017)</a:t>
            </a:r>
          </a:p>
        </p:txBody>
      </p:sp>
      <p:sp>
        <p:nvSpPr>
          <p:cNvPr id="28" name="Rectangle 27">
            <a:extLst>
              <a:ext uri="{FF2B5EF4-FFF2-40B4-BE49-F238E27FC236}">
                <a16:creationId xmlns:a16="http://schemas.microsoft.com/office/drawing/2014/main" id="{7B5208C7-C34C-48A2-BEA3-1603BA82ED8E}"/>
              </a:ext>
            </a:extLst>
          </p:cNvPr>
          <p:cNvSpPr/>
          <p:nvPr/>
        </p:nvSpPr>
        <p:spPr>
          <a:xfrm>
            <a:off x="3461430" y="1771942"/>
            <a:ext cx="1920240" cy="369332"/>
          </a:xfrm>
          <a:prstGeom prst="rect">
            <a:avLst/>
          </a:prstGeom>
        </p:spPr>
        <p:txBody>
          <a:bodyPr wrap="square" lIns="0">
            <a:spAutoFit/>
          </a:bodyPr>
          <a:lstStyle/>
          <a:p>
            <a:pPr lvl="0" algn="ctr"/>
            <a:r>
              <a:rPr lang="en-US" sz="900" cap="all" dirty="0">
                <a:solidFill>
                  <a:srgbClr val="1C1C1C"/>
                </a:solidFill>
                <a:latin typeface="Source Sans Pro Semibold"/>
              </a:rPr>
              <a:t>Community Health Centers </a:t>
            </a:r>
            <a:br>
              <a:rPr lang="en-US" sz="900" cap="all" dirty="0">
                <a:solidFill>
                  <a:srgbClr val="1C1C1C"/>
                </a:solidFill>
                <a:latin typeface="Source Sans Pro Semibold"/>
              </a:rPr>
            </a:br>
            <a:r>
              <a:rPr lang="en-US" sz="900" cap="all" dirty="0">
                <a:solidFill>
                  <a:srgbClr val="1C1C1C"/>
                </a:solidFill>
                <a:latin typeface="Source Sans Pro Semibold"/>
              </a:rPr>
              <a:t>(2018)</a:t>
            </a:r>
          </a:p>
        </p:txBody>
      </p:sp>
      <p:sp>
        <p:nvSpPr>
          <p:cNvPr id="29" name="Rectangle 28">
            <a:extLst>
              <a:ext uri="{FF2B5EF4-FFF2-40B4-BE49-F238E27FC236}">
                <a16:creationId xmlns:a16="http://schemas.microsoft.com/office/drawing/2014/main" id="{D6520CAB-13B6-4A0E-87FE-A6DF8FE4FBC6}"/>
              </a:ext>
            </a:extLst>
          </p:cNvPr>
          <p:cNvSpPr/>
          <p:nvPr/>
        </p:nvSpPr>
        <p:spPr>
          <a:xfrm>
            <a:off x="458216" y="3410577"/>
            <a:ext cx="1920240" cy="369332"/>
          </a:xfrm>
          <a:prstGeom prst="rect">
            <a:avLst/>
          </a:prstGeom>
        </p:spPr>
        <p:txBody>
          <a:bodyPr wrap="square" lIns="0">
            <a:spAutoFit/>
          </a:bodyPr>
          <a:lstStyle/>
          <a:p>
            <a:pPr lvl="0" algn="ctr"/>
            <a:r>
              <a:rPr lang="en-US" sz="900" cap="all" dirty="0">
                <a:solidFill>
                  <a:srgbClr val="1C1C1C"/>
                </a:solidFill>
                <a:latin typeface="Source Sans Pro Semibold"/>
              </a:rPr>
              <a:t>LTSS</a:t>
            </a:r>
            <a:r>
              <a:rPr lang="en-US" sz="900" cap="all" baseline="30000" dirty="0">
                <a:solidFill>
                  <a:srgbClr val="1C1C1C"/>
                </a:solidFill>
                <a:latin typeface="Source Sans Pro Semibold"/>
              </a:rPr>
              <a:t>1</a:t>
            </a:r>
            <a:br>
              <a:rPr lang="en-US" sz="900" cap="all" dirty="0">
                <a:solidFill>
                  <a:srgbClr val="1C1C1C"/>
                </a:solidFill>
                <a:latin typeface="Source Sans Pro Semibold"/>
              </a:rPr>
            </a:br>
            <a:r>
              <a:rPr lang="en-US" sz="900" cap="all" dirty="0">
                <a:solidFill>
                  <a:srgbClr val="1C1C1C"/>
                </a:solidFill>
                <a:latin typeface="Source Sans Pro Semibold"/>
              </a:rPr>
              <a:t>(2015)</a:t>
            </a:r>
          </a:p>
        </p:txBody>
      </p:sp>
      <p:sp>
        <p:nvSpPr>
          <p:cNvPr id="32" name="Rectangle 31">
            <a:extLst>
              <a:ext uri="{FF2B5EF4-FFF2-40B4-BE49-F238E27FC236}">
                <a16:creationId xmlns:a16="http://schemas.microsoft.com/office/drawing/2014/main" id="{B43688D0-D613-4515-9339-E7FE050CB126}"/>
              </a:ext>
            </a:extLst>
          </p:cNvPr>
          <p:cNvSpPr/>
          <p:nvPr/>
        </p:nvSpPr>
        <p:spPr>
          <a:xfrm>
            <a:off x="2460359" y="3410577"/>
            <a:ext cx="1920240" cy="369332"/>
          </a:xfrm>
          <a:prstGeom prst="rect">
            <a:avLst/>
          </a:prstGeom>
        </p:spPr>
        <p:txBody>
          <a:bodyPr wrap="square" lIns="0">
            <a:spAutoFit/>
          </a:bodyPr>
          <a:lstStyle/>
          <a:p>
            <a:pPr lvl="0" algn="ctr"/>
            <a:r>
              <a:rPr lang="en-US" sz="900" cap="all" dirty="0">
                <a:solidFill>
                  <a:srgbClr val="1C1C1C"/>
                </a:solidFill>
                <a:latin typeface="Source Sans Pro Semibold"/>
              </a:rPr>
              <a:t>Prenatal Care</a:t>
            </a:r>
            <a:r>
              <a:rPr lang="en-US" sz="900" cap="all" baseline="30000" dirty="0">
                <a:solidFill>
                  <a:srgbClr val="1C1C1C"/>
                </a:solidFill>
                <a:latin typeface="Source Sans Pro Semibold"/>
              </a:rPr>
              <a:t>2</a:t>
            </a:r>
            <a:br>
              <a:rPr lang="en-US" sz="900" cap="all" dirty="0">
                <a:solidFill>
                  <a:srgbClr val="1C1C1C"/>
                </a:solidFill>
                <a:latin typeface="Source Sans Pro Semibold"/>
              </a:rPr>
            </a:br>
            <a:r>
              <a:rPr lang="en-US" sz="900" cap="all" dirty="0">
                <a:solidFill>
                  <a:srgbClr val="1C1C1C"/>
                </a:solidFill>
                <a:latin typeface="Source Sans Pro Semibold"/>
              </a:rPr>
              <a:t>(2016)</a:t>
            </a:r>
          </a:p>
        </p:txBody>
      </p:sp>
      <p:sp>
        <p:nvSpPr>
          <p:cNvPr id="33" name="Rectangle 32">
            <a:extLst>
              <a:ext uri="{FF2B5EF4-FFF2-40B4-BE49-F238E27FC236}">
                <a16:creationId xmlns:a16="http://schemas.microsoft.com/office/drawing/2014/main" id="{738B8FB2-61C5-40D2-A655-D5B3FA5E3FD2}"/>
              </a:ext>
            </a:extLst>
          </p:cNvPr>
          <p:cNvSpPr/>
          <p:nvPr/>
        </p:nvSpPr>
        <p:spPr>
          <a:xfrm>
            <a:off x="4462502" y="3410577"/>
            <a:ext cx="1920240" cy="369332"/>
          </a:xfrm>
          <a:prstGeom prst="rect">
            <a:avLst/>
          </a:prstGeom>
        </p:spPr>
        <p:txBody>
          <a:bodyPr wrap="square" lIns="0">
            <a:spAutoFit/>
          </a:bodyPr>
          <a:lstStyle/>
          <a:p>
            <a:pPr lvl="0" algn="ctr"/>
            <a:r>
              <a:rPr lang="en-US" sz="900" cap="all" dirty="0">
                <a:solidFill>
                  <a:srgbClr val="1C1C1C"/>
                </a:solidFill>
                <a:latin typeface="Source Sans Pro Semibold"/>
              </a:rPr>
              <a:t>HOSPITALS</a:t>
            </a:r>
            <a:br>
              <a:rPr lang="en-US" sz="900" cap="all" dirty="0">
                <a:solidFill>
                  <a:srgbClr val="1C1C1C"/>
                </a:solidFill>
                <a:latin typeface="Source Sans Pro Semibold"/>
              </a:rPr>
            </a:br>
            <a:r>
              <a:rPr lang="en-US" sz="900" cap="all" dirty="0">
                <a:solidFill>
                  <a:srgbClr val="1C1C1C"/>
                </a:solidFill>
                <a:latin typeface="Source Sans Pro Semibold"/>
              </a:rPr>
              <a:t>(2018)</a:t>
            </a:r>
          </a:p>
        </p:txBody>
      </p:sp>
      <p:sp>
        <p:nvSpPr>
          <p:cNvPr id="34" name="TextBox 1">
            <a:extLst>
              <a:ext uri="{FF2B5EF4-FFF2-40B4-BE49-F238E27FC236}">
                <a16:creationId xmlns:a16="http://schemas.microsoft.com/office/drawing/2014/main" id="{B6D3AA72-E98C-42FE-B222-FFE2286825E6}"/>
              </a:ext>
            </a:extLst>
          </p:cNvPr>
          <p:cNvSpPr txBox="1"/>
          <p:nvPr/>
        </p:nvSpPr>
        <p:spPr>
          <a:xfrm>
            <a:off x="2114243" y="2541048"/>
            <a:ext cx="569387" cy="338554"/>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5F85"/>
                </a:solidFill>
                <a:effectLst/>
                <a:uLnTx/>
                <a:uFillTx/>
                <a:latin typeface="Source Sans Pro Semibold"/>
                <a:ea typeface="+mn-ea"/>
              </a:rPr>
              <a:t>52%</a:t>
            </a:r>
            <a:endParaRPr kumimoji="0" lang="en-US" sz="1600" b="0" i="1" u="none" strike="noStrike" kern="1200" cap="none" spc="0" normalizeH="0" baseline="0" noProof="0" dirty="0">
              <a:ln>
                <a:noFill/>
              </a:ln>
              <a:solidFill>
                <a:srgbClr val="005F85"/>
              </a:solidFill>
              <a:effectLst/>
              <a:uLnTx/>
              <a:uFillTx/>
              <a:latin typeface="Source Sans Pro Semibold"/>
              <a:ea typeface="+mn-ea"/>
              <a:cs typeface="Arial" charset="0"/>
            </a:endParaRPr>
          </a:p>
        </p:txBody>
      </p:sp>
      <p:sp>
        <p:nvSpPr>
          <p:cNvPr id="35" name="TextBox 1">
            <a:extLst>
              <a:ext uri="{FF2B5EF4-FFF2-40B4-BE49-F238E27FC236}">
                <a16:creationId xmlns:a16="http://schemas.microsoft.com/office/drawing/2014/main" id="{000367B3-0F22-4628-AE1E-5E73D5236B00}"/>
              </a:ext>
            </a:extLst>
          </p:cNvPr>
          <p:cNvSpPr txBox="1"/>
          <p:nvPr/>
        </p:nvSpPr>
        <p:spPr>
          <a:xfrm>
            <a:off x="4116385" y="2541048"/>
            <a:ext cx="569387" cy="338554"/>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5F85"/>
                </a:solidFill>
                <a:effectLst/>
                <a:uLnTx/>
                <a:uFillTx/>
                <a:latin typeface="Source Sans Pro Semibold"/>
                <a:ea typeface="+mn-ea"/>
              </a:rPr>
              <a:t>60%</a:t>
            </a:r>
            <a:endParaRPr kumimoji="0" lang="en-US" sz="1600" b="0" i="1" u="none" strike="noStrike" kern="1200" cap="none" spc="0" normalizeH="0" baseline="0" noProof="0" dirty="0">
              <a:ln>
                <a:noFill/>
              </a:ln>
              <a:solidFill>
                <a:srgbClr val="005F85"/>
              </a:solidFill>
              <a:effectLst/>
              <a:uLnTx/>
              <a:uFillTx/>
              <a:latin typeface="Source Sans Pro Semibold"/>
              <a:ea typeface="+mn-ea"/>
              <a:cs typeface="Arial" charset="0"/>
            </a:endParaRPr>
          </a:p>
        </p:txBody>
      </p:sp>
      <p:sp>
        <p:nvSpPr>
          <p:cNvPr id="36" name="TextBox 1">
            <a:extLst>
              <a:ext uri="{FF2B5EF4-FFF2-40B4-BE49-F238E27FC236}">
                <a16:creationId xmlns:a16="http://schemas.microsoft.com/office/drawing/2014/main" id="{3528D81D-8B43-42E3-B577-E9B5713774FB}"/>
              </a:ext>
            </a:extLst>
          </p:cNvPr>
          <p:cNvSpPr txBox="1"/>
          <p:nvPr/>
        </p:nvSpPr>
        <p:spPr>
          <a:xfrm>
            <a:off x="1113171" y="4198123"/>
            <a:ext cx="569387" cy="338554"/>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5F85"/>
                </a:solidFill>
                <a:effectLst/>
                <a:uLnTx/>
                <a:uFillTx/>
                <a:latin typeface="Source Sans Pro Semibold"/>
                <a:ea typeface="+mn-ea"/>
              </a:rPr>
              <a:t>43%</a:t>
            </a:r>
            <a:endParaRPr kumimoji="0" lang="en-US" sz="1600" b="0" i="1" u="none" strike="noStrike" kern="1200" cap="none" spc="0" normalizeH="0" baseline="0" noProof="0" dirty="0">
              <a:ln>
                <a:noFill/>
              </a:ln>
              <a:solidFill>
                <a:srgbClr val="005F85"/>
              </a:solidFill>
              <a:effectLst/>
              <a:uLnTx/>
              <a:uFillTx/>
              <a:latin typeface="Source Sans Pro Semibold"/>
              <a:ea typeface="+mn-ea"/>
              <a:cs typeface="Arial" charset="0"/>
            </a:endParaRPr>
          </a:p>
        </p:txBody>
      </p:sp>
      <p:sp>
        <p:nvSpPr>
          <p:cNvPr id="37" name="TextBox 1">
            <a:extLst>
              <a:ext uri="{FF2B5EF4-FFF2-40B4-BE49-F238E27FC236}">
                <a16:creationId xmlns:a16="http://schemas.microsoft.com/office/drawing/2014/main" id="{2DD254DE-D537-407F-8814-0DDEA68893CF}"/>
              </a:ext>
            </a:extLst>
          </p:cNvPr>
          <p:cNvSpPr txBox="1"/>
          <p:nvPr/>
        </p:nvSpPr>
        <p:spPr>
          <a:xfrm>
            <a:off x="3115314" y="4198123"/>
            <a:ext cx="569387" cy="338554"/>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5F85"/>
                </a:solidFill>
                <a:effectLst/>
                <a:uLnTx/>
                <a:uFillTx/>
                <a:latin typeface="Source Sans Pro Semibold"/>
                <a:ea typeface="+mn-ea"/>
              </a:rPr>
              <a:t>34%</a:t>
            </a:r>
            <a:endParaRPr kumimoji="0" lang="en-US" sz="1600" b="0" i="1" u="none" strike="noStrike" kern="1200" cap="none" spc="0" normalizeH="0" baseline="0" noProof="0" dirty="0">
              <a:ln>
                <a:noFill/>
              </a:ln>
              <a:solidFill>
                <a:srgbClr val="005F85"/>
              </a:solidFill>
              <a:effectLst/>
              <a:uLnTx/>
              <a:uFillTx/>
              <a:latin typeface="Source Sans Pro Semibold"/>
              <a:ea typeface="+mn-ea"/>
              <a:cs typeface="Arial" charset="0"/>
            </a:endParaRPr>
          </a:p>
        </p:txBody>
      </p:sp>
      <p:sp>
        <p:nvSpPr>
          <p:cNvPr id="38" name="TextBox 1">
            <a:extLst>
              <a:ext uri="{FF2B5EF4-FFF2-40B4-BE49-F238E27FC236}">
                <a16:creationId xmlns:a16="http://schemas.microsoft.com/office/drawing/2014/main" id="{41B0581E-2E50-4766-8788-CCA60BF9A47B}"/>
              </a:ext>
            </a:extLst>
          </p:cNvPr>
          <p:cNvSpPr txBox="1"/>
          <p:nvPr/>
        </p:nvSpPr>
        <p:spPr>
          <a:xfrm>
            <a:off x="5117457" y="4198123"/>
            <a:ext cx="569387" cy="338554"/>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5F85"/>
                </a:solidFill>
                <a:effectLst/>
                <a:uLnTx/>
                <a:uFillTx/>
                <a:latin typeface="Source Sans Pro Semibold"/>
                <a:ea typeface="+mn-ea"/>
              </a:rPr>
              <a:t>18%</a:t>
            </a:r>
            <a:endParaRPr kumimoji="0" lang="en-US" sz="1600" b="0" i="1" u="none" strike="noStrike" kern="1200" cap="none" spc="0" normalizeH="0" baseline="0" noProof="0" dirty="0">
              <a:ln>
                <a:noFill/>
              </a:ln>
              <a:solidFill>
                <a:srgbClr val="005F85"/>
              </a:solidFill>
              <a:effectLst/>
              <a:uLnTx/>
              <a:uFillTx/>
              <a:latin typeface="Source Sans Pro Semibold"/>
              <a:ea typeface="+mn-ea"/>
              <a:cs typeface="Arial" charset="0"/>
            </a:endParaRPr>
          </a:p>
        </p:txBody>
      </p:sp>
      <p:graphicFrame>
        <p:nvGraphicFramePr>
          <p:cNvPr id="5" name="Chart 4">
            <a:extLst>
              <a:ext uri="{FF2B5EF4-FFF2-40B4-BE49-F238E27FC236}">
                <a16:creationId xmlns:a16="http://schemas.microsoft.com/office/drawing/2014/main" id="{3472EF72-C25A-4809-B6C8-BB174F865206}"/>
              </a:ext>
            </a:extLst>
          </p:cNvPr>
          <p:cNvGraphicFramePr>
            <a:graphicFrameLocks/>
          </p:cNvGraphicFramePr>
          <p:nvPr>
            <p:extLst>
              <p:ext uri="{D42A27DB-BD31-4B8C-83A1-F6EECF244321}">
                <p14:modId xmlns:p14="http://schemas.microsoft.com/office/powerpoint/2010/main" val="3852780929"/>
              </p:ext>
            </p:extLst>
          </p:nvPr>
        </p:nvGraphicFramePr>
        <p:xfrm>
          <a:off x="1484536" y="2018529"/>
          <a:ext cx="1828800" cy="14630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9" name="Chart 38">
            <a:extLst>
              <a:ext uri="{FF2B5EF4-FFF2-40B4-BE49-F238E27FC236}">
                <a16:creationId xmlns:a16="http://schemas.microsoft.com/office/drawing/2014/main" id="{C3578DFA-14B8-409E-AC95-9B230113A423}"/>
              </a:ext>
            </a:extLst>
          </p:cNvPr>
          <p:cNvGraphicFramePr>
            <a:graphicFrameLocks/>
          </p:cNvGraphicFramePr>
          <p:nvPr>
            <p:extLst>
              <p:ext uri="{D42A27DB-BD31-4B8C-83A1-F6EECF244321}">
                <p14:modId xmlns:p14="http://schemas.microsoft.com/office/powerpoint/2010/main" val="2505278165"/>
              </p:ext>
            </p:extLst>
          </p:nvPr>
        </p:nvGraphicFramePr>
        <p:xfrm>
          <a:off x="3455128" y="1986168"/>
          <a:ext cx="1828800" cy="14630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0" name="Chart 39">
            <a:extLst>
              <a:ext uri="{FF2B5EF4-FFF2-40B4-BE49-F238E27FC236}">
                <a16:creationId xmlns:a16="http://schemas.microsoft.com/office/drawing/2014/main" id="{06A8F2C3-671E-483A-B151-6BDEF0FB6833}"/>
              </a:ext>
            </a:extLst>
          </p:cNvPr>
          <p:cNvGraphicFramePr>
            <a:graphicFrameLocks/>
          </p:cNvGraphicFramePr>
          <p:nvPr>
            <p:extLst>
              <p:ext uri="{D42A27DB-BD31-4B8C-83A1-F6EECF244321}">
                <p14:modId xmlns:p14="http://schemas.microsoft.com/office/powerpoint/2010/main" val="2803911381"/>
              </p:ext>
            </p:extLst>
          </p:nvPr>
        </p:nvGraphicFramePr>
        <p:xfrm>
          <a:off x="483464" y="3635880"/>
          <a:ext cx="1828800" cy="14630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1" name="Chart 40">
            <a:extLst>
              <a:ext uri="{FF2B5EF4-FFF2-40B4-BE49-F238E27FC236}">
                <a16:creationId xmlns:a16="http://schemas.microsoft.com/office/drawing/2014/main" id="{02306BF1-4635-4327-A55E-7745B5671900}"/>
              </a:ext>
            </a:extLst>
          </p:cNvPr>
          <p:cNvGraphicFramePr>
            <a:graphicFrameLocks/>
          </p:cNvGraphicFramePr>
          <p:nvPr>
            <p:extLst>
              <p:ext uri="{D42A27DB-BD31-4B8C-83A1-F6EECF244321}">
                <p14:modId xmlns:p14="http://schemas.microsoft.com/office/powerpoint/2010/main" val="836007874"/>
              </p:ext>
            </p:extLst>
          </p:nvPr>
        </p:nvGraphicFramePr>
        <p:xfrm>
          <a:off x="2485607" y="3635880"/>
          <a:ext cx="1828800" cy="14630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2" name="Chart 41">
            <a:extLst>
              <a:ext uri="{FF2B5EF4-FFF2-40B4-BE49-F238E27FC236}">
                <a16:creationId xmlns:a16="http://schemas.microsoft.com/office/drawing/2014/main" id="{62296051-952F-4E06-A45C-2C331CF29F6D}"/>
              </a:ext>
            </a:extLst>
          </p:cNvPr>
          <p:cNvGraphicFramePr>
            <a:graphicFrameLocks/>
          </p:cNvGraphicFramePr>
          <p:nvPr>
            <p:extLst>
              <p:ext uri="{D42A27DB-BD31-4B8C-83A1-F6EECF244321}">
                <p14:modId xmlns:p14="http://schemas.microsoft.com/office/powerpoint/2010/main" val="2361660176"/>
              </p:ext>
            </p:extLst>
          </p:nvPr>
        </p:nvGraphicFramePr>
        <p:xfrm>
          <a:off x="4487750" y="3635880"/>
          <a:ext cx="1828800" cy="1463040"/>
        </p:xfrm>
        <a:graphic>
          <a:graphicData uri="http://schemas.openxmlformats.org/drawingml/2006/chart">
            <c:chart xmlns:c="http://schemas.openxmlformats.org/drawingml/2006/chart" xmlns:r="http://schemas.openxmlformats.org/officeDocument/2006/relationships" r:id="rId7"/>
          </a:graphicData>
        </a:graphic>
      </p:graphicFrame>
      <p:grpSp>
        <p:nvGrpSpPr>
          <p:cNvPr id="7" name="Group 6">
            <a:extLst>
              <a:ext uri="{FF2B5EF4-FFF2-40B4-BE49-F238E27FC236}">
                <a16:creationId xmlns:a16="http://schemas.microsoft.com/office/drawing/2014/main" id="{7BFAC700-69BE-45E8-89DA-2DAFC2B7F7AA}"/>
              </a:ext>
            </a:extLst>
          </p:cNvPr>
          <p:cNvGrpSpPr/>
          <p:nvPr/>
        </p:nvGrpSpPr>
        <p:grpSpPr>
          <a:xfrm>
            <a:off x="2734170" y="5112281"/>
            <a:ext cx="1308657" cy="230832"/>
            <a:chOff x="476655" y="2418546"/>
            <a:chExt cx="1308657" cy="230832"/>
          </a:xfrm>
        </p:grpSpPr>
        <p:sp>
          <p:nvSpPr>
            <p:cNvPr id="43" name="Rectangle 42">
              <a:extLst>
                <a:ext uri="{FF2B5EF4-FFF2-40B4-BE49-F238E27FC236}">
                  <a16:creationId xmlns:a16="http://schemas.microsoft.com/office/drawing/2014/main" id="{4C98BB36-B1AF-4D05-9385-B16FC52A6525}"/>
                </a:ext>
              </a:extLst>
            </p:cNvPr>
            <p:cNvSpPr>
              <a:spLocks noChangeAspect="1"/>
            </p:cNvSpPr>
            <p:nvPr/>
          </p:nvSpPr>
          <p:spPr>
            <a:xfrm>
              <a:off x="476655" y="2442522"/>
              <a:ext cx="182880" cy="182880"/>
            </a:xfrm>
            <a:prstGeom prst="rect">
              <a:avLst/>
            </a:prstGeom>
            <a:solidFill>
              <a:srgbClr val="005F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4" name="Rectangle 43">
              <a:extLst>
                <a:ext uri="{FF2B5EF4-FFF2-40B4-BE49-F238E27FC236}">
                  <a16:creationId xmlns:a16="http://schemas.microsoft.com/office/drawing/2014/main" id="{8EF8F9B2-409B-4817-8BF5-C48122651A66}"/>
                </a:ext>
              </a:extLst>
            </p:cNvPr>
            <p:cNvSpPr/>
            <p:nvPr/>
          </p:nvSpPr>
          <p:spPr>
            <a:xfrm>
              <a:off x="729574" y="2418546"/>
              <a:ext cx="1055738" cy="230832"/>
            </a:xfrm>
            <a:prstGeom prst="rect">
              <a:avLst/>
            </a:prstGeom>
          </p:spPr>
          <p:txBody>
            <a:bodyPr wrap="none" lIns="0">
              <a:spAutoFit/>
            </a:bodyPr>
            <a:lstStyle/>
            <a:p>
              <a:pPr lvl="0"/>
              <a:r>
                <a:rPr lang="en-US" sz="900" dirty="0">
                  <a:solidFill>
                    <a:srgbClr val="1C1C1C"/>
                  </a:solidFill>
                  <a:latin typeface="+mn-lt"/>
                </a:rPr>
                <a:t>= MassHealth dollars</a:t>
              </a:r>
            </a:p>
          </p:txBody>
        </p:sp>
      </p:grpSp>
      <p:sp>
        <p:nvSpPr>
          <p:cNvPr id="24" name="Rectangle 23">
            <a:extLst>
              <a:ext uri="{FF2B5EF4-FFF2-40B4-BE49-F238E27FC236}">
                <a16:creationId xmlns:a16="http://schemas.microsoft.com/office/drawing/2014/main" id="{46692157-D839-4967-B3A0-20AA1BD720FB}"/>
              </a:ext>
            </a:extLst>
          </p:cNvPr>
          <p:cNvSpPr/>
          <p:nvPr/>
        </p:nvSpPr>
        <p:spPr>
          <a:xfrm>
            <a:off x="455612" y="1463040"/>
            <a:ext cx="5067363" cy="246221"/>
          </a:xfrm>
          <a:prstGeom prst="rect">
            <a:avLst/>
          </a:prstGeom>
        </p:spPr>
        <p:txBody>
          <a:bodyPr wrap="square" lIns="0">
            <a:spAutoFit/>
          </a:bodyPr>
          <a:lstStyle/>
          <a:p>
            <a:pPr lvl="0"/>
            <a:r>
              <a:rPr lang="en-US" sz="1000" dirty="0">
                <a:solidFill>
                  <a:srgbClr val="1C1C1C"/>
                </a:solidFill>
                <a:latin typeface="Source Sans Pro Semibold"/>
              </a:rPr>
              <a:t>MASSHEALTH REVENUE AS A PERCENTAGE OF PROVIDERS’ TOTAL PATIENT REVENUES</a:t>
            </a:r>
          </a:p>
        </p:txBody>
      </p:sp>
    </p:spTree>
    <p:extLst>
      <p:ext uri="{BB962C8B-B14F-4D97-AF65-F5344CB8AC3E}">
        <p14:creationId xmlns:p14="http://schemas.microsoft.com/office/powerpoint/2010/main" val="785668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903C5-3095-45AB-B856-F04A18776925}"/>
              </a:ext>
            </a:extLst>
          </p:cNvPr>
          <p:cNvSpPr>
            <a:spLocks noGrp="1"/>
          </p:cNvSpPr>
          <p:nvPr>
            <p:ph type="title"/>
          </p:nvPr>
        </p:nvSpPr>
        <p:spPr/>
        <p:txBody>
          <a:bodyPr/>
          <a:lstStyle/>
          <a:p>
            <a:r>
              <a:rPr lang="en-US" dirty="0"/>
              <a:t>MassHealth Emergency Response to COVID-19</a:t>
            </a:r>
          </a:p>
        </p:txBody>
      </p:sp>
      <p:sp>
        <p:nvSpPr>
          <p:cNvPr id="3" name="Slide Number Placeholder 2">
            <a:extLst>
              <a:ext uri="{FF2B5EF4-FFF2-40B4-BE49-F238E27FC236}">
                <a16:creationId xmlns:a16="http://schemas.microsoft.com/office/drawing/2014/main" id="{54EF3DD5-B259-4FE9-B4EC-3AFEB0A6CDF0}"/>
              </a:ext>
            </a:extLst>
          </p:cNvPr>
          <p:cNvSpPr>
            <a:spLocks noGrp="1"/>
          </p:cNvSpPr>
          <p:nvPr>
            <p:ph type="sldNum" sz="quarter" idx="10"/>
          </p:nvPr>
        </p:nvSpPr>
        <p:spPr/>
        <p:txBody>
          <a:bodyPr/>
          <a:lstStyle/>
          <a:p>
            <a:fld id="{3909278F-C404-41BF-9C98-282AEB53CEB7}" type="slidenum">
              <a:rPr lang="en-US" smtClean="0"/>
              <a:pPr/>
              <a:t>28</a:t>
            </a:fld>
            <a:endParaRPr lang="en-US" dirty="0"/>
          </a:p>
        </p:txBody>
      </p:sp>
      <p:sp>
        <p:nvSpPr>
          <p:cNvPr id="8" name="Rectangle 7">
            <a:extLst>
              <a:ext uri="{FF2B5EF4-FFF2-40B4-BE49-F238E27FC236}">
                <a16:creationId xmlns:a16="http://schemas.microsoft.com/office/drawing/2014/main" id="{6A6CC345-C19E-4968-B8E1-AD83D34A4D8C}"/>
              </a:ext>
            </a:extLst>
          </p:cNvPr>
          <p:cNvSpPr/>
          <p:nvPr/>
        </p:nvSpPr>
        <p:spPr>
          <a:xfrm>
            <a:off x="457200" y="6046191"/>
            <a:ext cx="8210550" cy="338554"/>
          </a:xfrm>
          <a:prstGeom prst="rect">
            <a:avLst/>
          </a:prstGeom>
        </p:spPr>
        <p:txBody>
          <a:bodyPr wrap="square" lIns="0" rIns="0" anchor="b" anchorCtr="0">
            <a:spAutoFit/>
          </a:bodyPr>
          <a:lstStyle/>
          <a:p>
            <a:pPr lvl="0">
              <a:spcBef>
                <a:spcPts val="200"/>
              </a:spcBef>
            </a:pPr>
            <a:r>
              <a:rPr kumimoji="0" lang="en-US" sz="800" b="0" i="0" u="none" strike="noStrike" kern="1200" cap="small" spc="0" normalizeH="0" baseline="0" noProof="0" dirty="0">
                <a:ln>
                  <a:noFill/>
                </a:ln>
                <a:solidFill>
                  <a:srgbClr val="1C1C1C"/>
                </a:solidFill>
                <a:effectLst/>
                <a:uLnTx/>
                <a:uFillTx/>
                <a:latin typeface="Source Sans Pro Light"/>
                <a:ea typeface="+mn-ea"/>
              </a:rPr>
              <a:t>sources</a:t>
            </a:r>
            <a:r>
              <a:rPr kumimoji="0" lang="en-US" sz="800" b="0" i="0" u="none" strike="noStrike" kern="1200" cap="none" spc="0" normalizeH="0" baseline="0" noProof="0" dirty="0">
                <a:ln>
                  <a:noFill/>
                </a:ln>
                <a:solidFill>
                  <a:srgbClr val="1C1C1C"/>
                </a:solidFill>
                <a:effectLst/>
                <a:uLnTx/>
                <a:uFillTx/>
                <a:latin typeface="Source Sans Pro Light"/>
                <a:ea typeface="+mn-ea"/>
              </a:rPr>
              <a:t>: </a:t>
            </a:r>
            <a:r>
              <a:rPr lang="en-US" sz="800" dirty="0">
                <a:solidFill>
                  <a:srgbClr val="1C1C1C"/>
                </a:solidFill>
                <a:latin typeface="Source Sans Pro Light"/>
              </a:rPr>
              <a:t>Promoting Access to Health Care and Coverage During a Public Health Crisis </a:t>
            </a:r>
            <a:r>
              <a:rPr lang="en-US" sz="800" dirty="0">
                <a:solidFill>
                  <a:srgbClr val="3333CC"/>
                </a:solidFill>
                <a:latin typeface="Source Sans Pro Light"/>
                <a:hlinkClick r:id="rId3">
                  <a:extLst>
                    <a:ext uri="{A12FA001-AC4F-418D-AE19-62706E023703}">
                      <ahyp:hlinkClr xmlns:ahyp="http://schemas.microsoft.com/office/drawing/2018/hyperlinkcolor" val="tx"/>
                    </a:ext>
                  </a:extLst>
                </a:hlinkClick>
              </a:rPr>
              <a:t>https://bluecrossmafoundation.org/publication/promoting-access-health-care-and-coverage-during-public-health-crisis-covid-19%E2%80%93related</a:t>
            </a:r>
            <a:r>
              <a:rPr lang="en-US" sz="800" dirty="0">
                <a:solidFill>
                  <a:srgbClr val="1C1C1C"/>
                </a:solidFill>
                <a:latin typeface="Source Sans Pro Light"/>
              </a:rPr>
              <a:t>, and Coronavirus Disease (COVID-19) and MassHealth </a:t>
            </a:r>
            <a:r>
              <a:rPr lang="en-US" sz="800" dirty="0">
                <a:solidFill>
                  <a:srgbClr val="3333CC"/>
                </a:solidFill>
                <a:latin typeface="Source Sans Pro Light"/>
                <a:hlinkClick r:id="rId4">
                  <a:extLst>
                    <a:ext uri="{A12FA001-AC4F-418D-AE19-62706E023703}">
                      <ahyp:hlinkClr xmlns:ahyp="http://schemas.microsoft.com/office/drawing/2018/hyperlinkcolor" val="tx"/>
                    </a:ext>
                  </a:extLst>
                </a:hlinkClick>
              </a:rPr>
              <a:t>https://www.mass.gov/coronavirus-disease-covid-19-and-masshealth</a:t>
            </a:r>
            <a:r>
              <a:rPr lang="en-US" sz="800" dirty="0">
                <a:solidFill>
                  <a:srgbClr val="1C1C1C"/>
                </a:solidFill>
                <a:latin typeface="Source Sans Pro Light"/>
              </a:rPr>
              <a:t>.</a:t>
            </a:r>
          </a:p>
        </p:txBody>
      </p:sp>
      <p:sp>
        <p:nvSpPr>
          <p:cNvPr id="10" name="Content Placeholder 8">
            <a:extLst>
              <a:ext uri="{FF2B5EF4-FFF2-40B4-BE49-F238E27FC236}">
                <a16:creationId xmlns:a16="http://schemas.microsoft.com/office/drawing/2014/main" id="{0E1711E7-89F4-45B7-826E-C8607A9821BE}"/>
              </a:ext>
            </a:extLst>
          </p:cNvPr>
          <p:cNvSpPr txBox="1">
            <a:spLocks/>
          </p:cNvSpPr>
          <p:nvPr/>
        </p:nvSpPr>
        <p:spPr bwMode="auto">
          <a:xfrm>
            <a:off x="457200" y="1463040"/>
            <a:ext cx="8229600" cy="164846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lvl1pPr marL="173736" indent="-173736" algn="l" rtl="0" eaLnBrk="0" fontAlgn="base" hangingPunct="0">
              <a:spcBef>
                <a:spcPts val="600"/>
              </a:spcBef>
              <a:spcAft>
                <a:spcPct val="0"/>
              </a:spcAft>
              <a:buClr>
                <a:schemeClr val="tx2"/>
              </a:buClr>
              <a:buFont typeface="Wingdings" pitchFamily="2" charset="2"/>
              <a:buChar char="§"/>
              <a:defRPr sz="1600">
                <a:solidFill>
                  <a:schemeClr val="tx1"/>
                </a:solidFill>
                <a:latin typeface="+mn-lt"/>
                <a:ea typeface="+mn-ea"/>
                <a:cs typeface="+mn-cs"/>
              </a:defRPr>
            </a:lvl1pPr>
            <a:lvl2pPr marL="402336" indent="-173736" algn="l" rtl="0" eaLnBrk="0" fontAlgn="base" hangingPunct="0">
              <a:spcBef>
                <a:spcPct val="20000"/>
              </a:spcBef>
              <a:spcAft>
                <a:spcPct val="0"/>
              </a:spcAft>
              <a:buClr>
                <a:schemeClr val="tx2"/>
              </a:buClr>
              <a:buChar char="–"/>
              <a:defRPr sz="1400">
                <a:solidFill>
                  <a:schemeClr val="tx1"/>
                </a:solidFill>
                <a:latin typeface="+mn-lt"/>
                <a:cs typeface="+mn-cs"/>
              </a:defRPr>
            </a:lvl2pPr>
            <a:lvl3pPr marL="566928" indent="-109728" algn="l" rtl="0" eaLnBrk="0" fontAlgn="base" hangingPunct="0">
              <a:spcBef>
                <a:spcPct val="20000"/>
              </a:spcBef>
              <a:spcAft>
                <a:spcPct val="0"/>
              </a:spcAft>
              <a:buClr>
                <a:schemeClr val="tx2"/>
              </a:buClr>
              <a:buChar char="•"/>
              <a:defRPr sz="120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1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11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a:lstStyle>
          <a:p>
            <a:pPr marL="0" indent="0">
              <a:spcBef>
                <a:spcPts val="800"/>
              </a:spcBef>
              <a:buFont typeface="Wingdings" pitchFamily="2" charset="2"/>
              <a:buNone/>
            </a:pPr>
            <a:r>
              <a:rPr lang="en-US" sz="1100" kern="0" dirty="0">
                <a:latin typeface="Source Sans Pro Light" panose="020B0403030403020204" pitchFamily="34" charset="0"/>
              </a:rPr>
              <a:t>As a critical part of the social safety net, MassHealth has an inherent role in helping the Commonwealth respond to the COVID-19 pandemic and associated economic challenges. </a:t>
            </a:r>
          </a:p>
          <a:p>
            <a:pPr marL="0" indent="0">
              <a:spcBef>
                <a:spcPts val="800"/>
              </a:spcBef>
              <a:buFont typeface="Wingdings" pitchFamily="2" charset="2"/>
              <a:buNone/>
            </a:pPr>
            <a:r>
              <a:rPr lang="en-US" sz="1100" kern="0" dirty="0">
                <a:latin typeface="Source Sans Pro Light" panose="020B0403030403020204" pitchFamily="34" charset="0"/>
              </a:rPr>
              <a:t>As people lose their jobs and their employer-sponsored health insurance, MassHealth is available to provide many with needed health care coverage. Additionally, MassHealth quickly implemented many temporary policy and programmatic changes to people’s coverage to respond to their health care needs in this pandemic. For example, as people face COVID-19 and the increased barriers to needed care caused by the need for social-distancing, MassHealth is ramping up use of telehealth. Some of these changes include:</a:t>
            </a:r>
          </a:p>
        </p:txBody>
      </p:sp>
      <p:sp>
        <p:nvSpPr>
          <p:cNvPr id="17" name="Content Placeholder 8">
            <a:extLst>
              <a:ext uri="{FF2B5EF4-FFF2-40B4-BE49-F238E27FC236}">
                <a16:creationId xmlns:a16="http://schemas.microsoft.com/office/drawing/2014/main" id="{2775FEA7-011D-5C40-8431-47ECCBDA0BFC}"/>
              </a:ext>
            </a:extLst>
          </p:cNvPr>
          <p:cNvSpPr txBox="1">
            <a:spLocks/>
          </p:cNvSpPr>
          <p:nvPr/>
        </p:nvSpPr>
        <p:spPr bwMode="auto">
          <a:xfrm>
            <a:off x="4663440" y="2913379"/>
            <a:ext cx="1280160" cy="439420"/>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lvl1pPr marL="173736" indent="-173736" algn="l" rtl="0" eaLnBrk="0" fontAlgn="base" hangingPunct="0">
              <a:spcBef>
                <a:spcPts val="600"/>
              </a:spcBef>
              <a:spcAft>
                <a:spcPct val="0"/>
              </a:spcAft>
              <a:buClr>
                <a:schemeClr val="tx2"/>
              </a:buClr>
              <a:buFont typeface="Wingdings" pitchFamily="2" charset="2"/>
              <a:buChar char="§"/>
              <a:defRPr sz="1600">
                <a:solidFill>
                  <a:schemeClr val="tx1"/>
                </a:solidFill>
                <a:latin typeface="+mn-lt"/>
                <a:ea typeface="+mn-ea"/>
                <a:cs typeface="+mn-cs"/>
              </a:defRPr>
            </a:lvl1pPr>
            <a:lvl2pPr marL="402336" indent="-173736" algn="l" rtl="0" eaLnBrk="0" fontAlgn="base" hangingPunct="0">
              <a:spcBef>
                <a:spcPct val="20000"/>
              </a:spcBef>
              <a:spcAft>
                <a:spcPct val="0"/>
              </a:spcAft>
              <a:buClr>
                <a:schemeClr val="tx2"/>
              </a:buClr>
              <a:buChar char="–"/>
              <a:defRPr sz="1400">
                <a:solidFill>
                  <a:schemeClr val="tx1"/>
                </a:solidFill>
                <a:latin typeface="+mn-lt"/>
                <a:cs typeface="+mn-cs"/>
              </a:defRPr>
            </a:lvl2pPr>
            <a:lvl3pPr marL="566928" indent="-109728" algn="l" rtl="0" eaLnBrk="0" fontAlgn="base" hangingPunct="0">
              <a:spcBef>
                <a:spcPct val="20000"/>
              </a:spcBef>
              <a:spcAft>
                <a:spcPct val="0"/>
              </a:spcAft>
              <a:buClr>
                <a:schemeClr val="tx2"/>
              </a:buClr>
              <a:buChar char="•"/>
              <a:defRPr sz="120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1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11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a:lstStyle>
          <a:p>
            <a:pPr marL="0" indent="0">
              <a:spcBef>
                <a:spcPts val="800"/>
              </a:spcBef>
              <a:buNone/>
            </a:pPr>
            <a:r>
              <a:rPr lang="en-US" sz="1100" kern="0" dirty="0">
                <a:solidFill>
                  <a:schemeClr val="tx2"/>
                </a:solidFill>
                <a:latin typeface="+mj-lt"/>
              </a:rPr>
              <a:t>Temporary Expansion of Home Health Aide Services</a:t>
            </a:r>
            <a:endParaRPr lang="en-US" sz="1100" kern="0" dirty="0">
              <a:latin typeface="Source Sans Pro Light" panose="020B0403030403020204" pitchFamily="34" charset="0"/>
            </a:endParaRPr>
          </a:p>
        </p:txBody>
      </p:sp>
      <p:sp>
        <p:nvSpPr>
          <p:cNvPr id="18" name="Content Placeholder 8">
            <a:extLst>
              <a:ext uri="{FF2B5EF4-FFF2-40B4-BE49-F238E27FC236}">
                <a16:creationId xmlns:a16="http://schemas.microsoft.com/office/drawing/2014/main" id="{7845FCEE-2F86-BE43-A341-5A2DA9E9EF68}"/>
              </a:ext>
            </a:extLst>
          </p:cNvPr>
          <p:cNvSpPr txBox="1">
            <a:spLocks/>
          </p:cNvSpPr>
          <p:nvPr/>
        </p:nvSpPr>
        <p:spPr bwMode="auto">
          <a:xfrm>
            <a:off x="6766560" y="2913379"/>
            <a:ext cx="1280160" cy="439420"/>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lvl1pPr marL="173736" indent="-173736" algn="l" rtl="0" eaLnBrk="0" fontAlgn="base" hangingPunct="0">
              <a:spcBef>
                <a:spcPts val="600"/>
              </a:spcBef>
              <a:spcAft>
                <a:spcPct val="0"/>
              </a:spcAft>
              <a:buClr>
                <a:schemeClr val="tx2"/>
              </a:buClr>
              <a:buFont typeface="Wingdings" pitchFamily="2" charset="2"/>
              <a:buChar char="§"/>
              <a:defRPr sz="1600">
                <a:solidFill>
                  <a:schemeClr val="tx1"/>
                </a:solidFill>
                <a:latin typeface="+mn-lt"/>
                <a:ea typeface="+mn-ea"/>
                <a:cs typeface="+mn-cs"/>
              </a:defRPr>
            </a:lvl1pPr>
            <a:lvl2pPr marL="402336" indent="-173736" algn="l" rtl="0" eaLnBrk="0" fontAlgn="base" hangingPunct="0">
              <a:spcBef>
                <a:spcPct val="20000"/>
              </a:spcBef>
              <a:spcAft>
                <a:spcPct val="0"/>
              </a:spcAft>
              <a:buClr>
                <a:schemeClr val="tx2"/>
              </a:buClr>
              <a:buChar char="–"/>
              <a:defRPr sz="1400">
                <a:solidFill>
                  <a:schemeClr val="tx1"/>
                </a:solidFill>
                <a:latin typeface="+mn-lt"/>
                <a:cs typeface="+mn-cs"/>
              </a:defRPr>
            </a:lvl2pPr>
            <a:lvl3pPr marL="566928" indent="-109728" algn="l" rtl="0" eaLnBrk="0" fontAlgn="base" hangingPunct="0">
              <a:spcBef>
                <a:spcPct val="20000"/>
              </a:spcBef>
              <a:spcAft>
                <a:spcPct val="0"/>
              </a:spcAft>
              <a:buClr>
                <a:schemeClr val="tx2"/>
              </a:buClr>
              <a:buChar char="•"/>
              <a:defRPr sz="120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1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11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a:lstStyle>
          <a:p>
            <a:pPr marL="0" indent="0">
              <a:spcBef>
                <a:spcPts val="800"/>
              </a:spcBef>
              <a:buNone/>
            </a:pPr>
            <a:r>
              <a:rPr lang="en-US" sz="1100" kern="0" dirty="0">
                <a:solidFill>
                  <a:schemeClr val="tx2"/>
                </a:solidFill>
                <a:latin typeface="+mj-lt"/>
              </a:rPr>
              <a:t>Pharmacy</a:t>
            </a:r>
            <a:br>
              <a:rPr lang="en-US" sz="1100" kern="0" dirty="0">
                <a:solidFill>
                  <a:schemeClr val="tx2"/>
                </a:solidFill>
                <a:latin typeface="+mj-lt"/>
              </a:rPr>
            </a:br>
            <a:r>
              <a:rPr lang="en-US" sz="1100" kern="0" dirty="0">
                <a:solidFill>
                  <a:schemeClr val="tx2"/>
                </a:solidFill>
                <a:latin typeface="+mj-lt"/>
              </a:rPr>
              <a:t>Benefit</a:t>
            </a:r>
            <a:endParaRPr lang="en-US" sz="1100" kern="0" dirty="0">
              <a:latin typeface="Source Sans Pro Light" panose="020B0403030403020204" pitchFamily="34" charset="0"/>
            </a:endParaRPr>
          </a:p>
        </p:txBody>
      </p:sp>
      <p:sp>
        <p:nvSpPr>
          <p:cNvPr id="19" name="Content Placeholder 8">
            <a:extLst>
              <a:ext uri="{FF2B5EF4-FFF2-40B4-BE49-F238E27FC236}">
                <a16:creationId xmlns:a16="http://schemas.microsoft.com/office/drawing/2014/main" id="{3F8B7BE7-BCCE-4048-B435-A74B604D8827}"/>
              </a:ext>
            </a:extLst>
          </p:cNvPr>
          <p:cNvSpPr txBox="1">
            <a:spLocks/>
          </p:cNvSpPr>
          <p:nvPr/>
        </p:nvSpPr>
        <p:spPr bwMode="auto">
          <a:xfrm>
            <a:off x="457200" y="2913379"/>
            <a:ext cx="1005840" cy="439420"/>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lvl1pPr marL="173736" indent="-173736" algn="l" rtl="0" eaLnBrk="0" fontAlgn="base" hangingPunct="0">
              <a:spcBef>
                <a:spcPts val="600"/>
              </a:spcBef>
              <a:spcAft>
                <a:spcPct val="0"/>
              </a:spcAft>
              <a:buClr>
                <a:schemeClr val="tx2"/>
              </a:buClr>
              <a:buFont typeface="Wingdings" pitchFamily="2" charset="2"/>
              <a:buChar char="§"/>
              <a:defRPr sz="1600">
                <a:solidFill>
                  <a:schemeClr val="tx1"/>
                </a:solidFill>
                <a:latin typeface="+mn-lt"/>
                <a:ea typeface="+mn-ea"/>
                <a:cs typeface="+mn-cs"/>
              </a:defRPr>
            </a:lvl1pPr>
            <a:lvl2pPr marL="402336" indent="-173736" algn="l" rtl="0" eaLnBrk="0" fontAlgn="base" hangingPunct="0">
              <a:spcBef>
                <a:spcPct val="20000"/>
              </a:spcBef>
              <a:spcAft>
                <a:spcPct val="0"/>
              </a:spcAft>
              <a:buClr>
                <a:schemeClr val="tx2"/>
              </a:buClr>
              <a:buChar char="–"/>
              <a:defRPr sz="1400">
                <a:solidFill>
                  <a:schemeClr val="tx1"/>
                </a:solidFill>
                <a:latin typeface="+mn-lt"/>
                <a:cs typeface="+mn-cs"/>
              </a:defRPr>
            </a:lvl2pPr>
            <a:lvl3pPr marL="566928" indent="-109728" algn="l" rtl="0" eaLnBrk="0" fontAlgn="base" hangingPunct="0">
              <a:spcBef>
                <a:spcPct val="20000"/>
              </a:spcBef>
              <a:spcAft>
                <a:spcPct val="0"/>
              </a:spcAft>
              <a:buClr>
                <a:schemeClr val="tx2"/>
              </a:buClr>
              <a:buChar char="•"/>
              <a:defRPr sz="120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1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11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a:lstStyle>
          <a:p>
            <a:pPr marL="0" lvl="0" indent="0" eaLnBrk="1" hangingPunct="1">
              <a:spcBef>
                <a:spcPts val="800"/>
              </a:spcBef>
              <a:buClrTx/>
              <a:buNone/>
            </a:pPr>
            <a:r>
              <a:rPr lang="en-US" sz="1100" kern="0" dirty="0">
                <a:solidFill>
                  <a:srgbClr val="5A8F7C"/>
                </a:solidFill>
                <a:latin typeface="Source Sans Pro Semibold"/>
                <a:cs typeface="Arial" charset="0"/>
              </a:rPr>
              <a:t>Coverage and Eligibility</a:t>
            </a:r>
            <a:endParaRPr lang="en-US" sz="1100" kern="0" dirty="0">
              <a:solidFill>
                <a:srgbClr val="000000"/>
              </a:solidFill>
              <a:latin typeface="Source Sans Pro Light" panose="020B0403030403020204" pitchFamily="34" charset="0"/>
              <a:cs typeface="Arial" charset="0"/>
            </a:endParaRPr>
          </a:p>
        </p:txBody>
      </p:sp>
      <p:sp>
        <p:nvSpPr>
          <p:cNvPr id="20" name="Content Placeholder 8">
            <a:extLst>
              <a:ext uri="{FF2B5EF4-FFF2-40B4-BE49-F238E27FC236}">
                <a16:creationId xmlns:a16="http://schemas.microsoft.com/office/drawing/2014/main" id="{05F383ED-79DC-DA45-94FE-8E0CE5EE2695}"/>
              </a:ext>
            </a:extLst>
          </p:cNvPr>
          <p:cNvSpPr txBox="1">
            <a:spLocks/>
          </p:cNvSpPr>
          <p:nvPr/>
        </p:nvSpPr>
        <p:spPr bwMode="auto">
          <a:xfrm>
            <a:off x="2560320" y="2913379"/>
            <a:ext cx="1280160" cy="439420"/>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lvl1pPr marL="173736" indent="-173736" algn="l" rtl="0" eaLnBrk="0" fontAlgn="base" hangingPunct="0">
              <a:spcBef>
                <a:spcPts val="600"/>
              </a:spcBef>
              <a:spcAft>
                <a:spcPct val="0"/>
              </a:spcAft>
              <a:buClr>
                <a:schemeClr val="tx2"/>
              </a:buClr>
              <a:buFont typeface="Wingdings" pitchFamily="2" charset="2"/>
              <a:buChar char="§"/>
              <a:defRPr sz="1600">
                <a:solidFill>
                  <a:schemeClr val="tx1"/>
                </a:solidFill>
                <a:latin typeface="+mn-lt"/>
                <a:ea typeface="+mn-ea"/>
                <a:cs typeface="+mn-cs"/>
              </a:defRPr>
            </a:lvl1pPr>
            <a:lvl2pPr marL="402336" indent="-173736" algn="l" rtl="0" eaLnBrk="0" fontAlgn="base" hangingPunct="0">
              <a:spcBef>
                <a:spcPct val="20000"/>
              </a:spcBef>
              <a:spcAft>
                <a:spcPct val="0"/>
              </a:spcAft>
              <a:buClr>
                <a:schemeClr val="tx2"/>
              </a:buClr>
              <a:buChar char="–"/>
              <a:defRPr sz="1400">
                <a:solidFill>
                  <a:schemeClr val="tx1"/>
                </a:solidFill>
                <a:latin typeface="+mn-lt"/>
                <a:cs typeface="+mn-cs"/>
              </a:defRPr>
            </a:lvl2pPr>
            <a:lvl3pPr marL="566928" indent="-109728" algn="l" rtl="0" eaLnBrk="0" fontAlgn="base" hangingPunct="0">
              <a:spcBef>
                <a:spcPct val="20000"/>
              </a:spcBef>
              <a:spcAft>
                <a:spcPct val="0"/>
              </a:spcAft>
              <a:buClr>
                <a:schemeClr val="tx2"/>
              </a:buClr>
              <a:buChar char="•"/>
              <a:defRPr sz="120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1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11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a:lstStyle>
          <a:p>
            <a:pPr marL="0" indent="0">
              <a:spcBef>
                <a:spcPts val="800"/>
              </a:spcBef>
              <a:buNone/>
            </a:pPr>
            <a:r>
              <a:rPr lang="en-US" sz="1100" kern="0" dirty="0">
                <a:solidFill>
                  <a:schemeClr val="tx2"/>
                </a:solidFill>
                <a:latin typeface="+mj-lt"/>
              </a:rPr>
              <a:t>Telehealth</a:t>
            </a:r>
            <a:br>
              <a:rPr lang="en-US" sz="1100" kern="0" dirty="0">
                <a:solidFill>
                  <a:schemeClr val="tx2"/>
                </a:solidFill>
                <a:latin typeface="+mj-lt"/>
              </a:rPr>
            </a:br>
            <a:r>
              <a:rPr lang="en-US" sz="1100" kern="0" dirty="0">
                <a:solidFill>
                  <a:schemeClr val="tx2"/>
                </a:solidFill>
                <a:latin typeface="+mj-lt"/>
              </a:rPr>
              <a:t>Services</a:t>
            </a:r>
            <a:endParaRPr lang="en-US" sz="1100" kern="0" dirty="0">
              <a:latin typeface="Source Sans Pro Light" panose="020B0403030403020204" pitchFamily="34" charset="0"/>
            </a:endParaRPr>
          </a:p>
        </p:txBody>
      </p:sp>
      <p:sp>
        <p:nvSpPr>
          <p:cNvPr id="21" name="Content Placeholder 8">
            <a:extLst>
              <a:ext uri="{FF2B5EF4-FFF2-40B4-BE49-F238E27FC236}">
                <a16:creationId xmlns:a16="http://schemas.microsoft.com/office/drawing/2014/main" id="{355DCF9F-B1BD-E14F-B0AC-44F179CA9468}"/>
              </a:ext>
            </a:extLst>
          </p:cNvPr>
          <p:cNvSpPr txBox="1">
            <a:spLocks/>
          </p:cNvSpPr>
          <p:nvPr/>
        </p:nvSpPr>
        <p:spPr bwMode="auto">
          <a:xfrm>
            <a:off x="4663440" y="3379284"/>
            <a:ext cx="1920240" cy="2490288"/>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lvl1pPr marL="173736" indent="-173736" algn="l" rtl="0" eaLnBrk="0" fontAlgn="base" hangingPunct="0">
              <a:spcBef>
                <a:spcPts val="600"/>
              </a:spcBef>
              <a:spcAft>
                <a:spcPct val="0"/>
              </a:spcAft>
              <a:buClr>
                <a:schemeClr val="tx2"/>
              </a:buClr>
              <a:buFont typeface="Wingdings" pitchFamily="2" charset="2"/>
              <a:buChar char="§"/>
              <a:defRPr sz="1600">
                <a:solidFill>
                  <a:schemeClr val="tx1"/>
                </a:solidFill>
                <a:latin typeface="+mn-lt"/>
                <a:ea typeface="+mn-ea"/>
                <a:cs typeface="+mn-cs"/>
              </a:defRPr>
            </a:lvl1pPr>
            <a:lvl2pPr marL="402336" indent="-173736" algn="l" rtl="0" eaLnBrk="0" fontAlgn="base" hangingPunct="0">
              <a:spcBef>
                <a:spcPct val="20000"/>
              </a:spcBef>
              <a:spcAft>
                <a:spcPct val="0"/>
              </a:spcAft>
              <a:buClr>
                <a:schemeClr val="tx2"/>
              </a:buClr>
              <a:buChar char="–"/>
              <a:defRPr sz="1400">
                <a:solidFill>
                  <a:schemeClr val="tx1"/>
                </a:solidFill>
                <a:latin typeface="+mn-lt"/>
                <a:cs typeface="+mn-cs"/>
              </a:defRPr>
            </a:lvl2pPr>
            <a:lvl3pPr marL="566928" indent="-109728" algn="l" rtl="0" eaLnBrk="0" fontAlgn="base" hangingPunct="0">
              <a:spcBef>
                <a:spcPct val="20000"/>
              </a:spcBef>
              <a:spcAft>
                <a:spcPct val="0"/>
              </a:spcAft>
              <a:buClr>
                <a:schemeClr val="tx2"/>
              </a:buClr>
              <a:buChar char="•"/>
              <a:defRPr sz="120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1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11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a:lstStyle>
          <a:p>
            <a:pPr marL="0" indent="0">
              <a:spcBef>
                <a:spcPts val="800"/>
              </a:spcBef>
              <a:buNone/>
            </a:pPr>
            <a:r>
              <a:rPr lang="en-US" sz="1050" kern="0" dirty="0">
                <a:latin typeface="Source Sans Pro Light" panose="020B0403030403020204" pitchFamily="34" charset="0"/>
              </a:rPr>
              <a:t>To help people get the supports they need to stay in their homes despite the challenges the pandemic poses to in-person assistance, MassHealth has temporarily suspended personal care attendant (PCA) overtime limits. A MassHealth member with a prior authorization for PCA services may also receive home health aide services from a MassHealth participating home health agency if she or he is experiencing a disruption in receipt of PCA services due to COVID-19. </a:t>
            </a:r>
          </a:p>
        </p:txBody>
      </p:sp>
      <p:sp>
        <p:nvSpPr>
          <p:cNvPr id="22" name="Content Placeholder 8">
            <a:extLst>
              <a:ext uri="{FF2B5EF4-FFF2-40B4-BE49-F238E27FC236}">
                <a16:creationId xmlns:a16="http://schemas.microsoft.com/office/drawing/2014/main" id="{143086B1-6F9B-BB44-9136-930B07B768D0}"/>
              </a:ext>
            </a:extLst>
          </p:cNvPr>
          <p:cNvSpPr txBox="1">
            <a:spLocks/>
          </p:cNvSpPr>
          <p:nvPr/>
        </p:nvSpPr>
        <p:spPr bwMode="auto">
          <a:xfrm>
            <a:off x="6766560" y="3379284"/>
            <a:ext cx="1920240" cy="2490288"/>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lvl1pPr marL="173736" indent="-173736" algn="l" rtl="0" eaLnBrk="0" fontAlgn="base" hangingPunct="0">
              <a:spcBef>
                <a:spcPts val="600"/>
              </a:spcBef>
              <a:spcAft>
                <a:spcPct val="0"/>
              </a:spcAft>
              <a:buClr>
                <a:schemeClr val="tx2"/>
              </a:buClr>
              <a:buFont typeface="Wingdings" pitchFamily="2" charset="2"/>
              <a:buChar char="§"/>
              <a:defRPr sz="1600">
                <a:solidFill>
                  <a:schemeClr val="tx1"/>
                </a:solidFill>
                <a:latin typeface="+mn-lt"/>
                <a:ea typeface="+mn-ea"/>
                <a:cs typeface="+mn-cs"/>
              </a:defRPr>
            </a:lvl1pPr>
            <a:lvl2pPr marL="402336" indent="-173736" algn="l" rtl="0" eaLnBrk="0" fontAlgn="base" hangingPunct="0">
              <a:spcBef>
                <a:spcPct val="20000"/>
              </a:spcBef>
              <a:spcAft>
                <a:spcPct val="0"/>
              </a:spcAft>
              <a:buClr>
                <a:schemeClr val="tx2"/>
              </a:buClr>
              <a:buChar char="–"/>
              <a:defRPr sz="1400">
                <a:solidFill>
                  <a:schemeClr val="tx1"/>
                </a:solidFill>
                <a:latin typeface="+mn-lt"/>
                <a:cs typeface="+mn-cs"/>
              </a:defRPr>
            </a:lvl2pPr>
            <a:lvl3pPr marL="566928" indent="-109728" algn="l" rtl="0" eaLnBrk="0" fontAlgn="base" hangingPunct="0">
              <a:spcBef>
                <a:spcPct val="20000"/>
              </a:spcBef>
              <a:spcAft>
                <a:spcPct val="0"/>
              </a:spcAft>
              <a:buClr>
                <a:schemeClr val="tx2"/>
              </a:buClr>
              <a:buChar char="•"/>
              <a:defRPr sz="120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1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11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a:lstStyle>
          <a:p>
            <a:pPr marL="0" indent="0">
              <a:spcBef>
                <a:spcPts val="800"/>
              </a:spcBef>
              <a:buNone/>
            </a:pPr>
            <a:r>
              <a:rPr lang="en-US" sz="1050" kern="0" dirty="0">
                <a:latin typeface="Source Sans Pro Light" panose="020B0403030403020204" pitchFamily="34" charset="0"/>
              </a:rPr>
              <a:t>To help people avoid disruptions in their medications during the current public health crisis, MassHealth allows 90-day supplies.</a:t>
            </a:r>
          </a:p>
        </p:txBody>
      </p:sp>
      <p:sp>
        <p:nvSpPr>
          <p:cNvPr id="23" name="Content Placeholder 8">
            <a:extLst>
              <a:ext uri="{FF2B5EF4-FFF2-40B4-BE49-F238E27FC236}">
                <a16:creationId xmlns:a16="http://schemas.microsoft.com/office/drawing/2014/main" id="{13878BC8-099F-6845-9E5C-AA01426F8AA1}"/>
              </a:ext>
            </a:extLst>
          </p:cNvPr>
          <p:cNvSpPr txBox="1">
            <a:spLocks/>
          </p:cNvSpPr>
          <p:nvPr/>
        </p:nvSpPr>
        <p:spPr bwMode="auto">
          <a:xfrm>
            <a:off x="457200" y="3379284"/>
            <a:ext cx="1920240" cy="2490288"/>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lvl1pPr marL="173736" indent="-173736" algn="l" rtl="0" eaLnBrk="0" fontAlgn="base" hangingPunct="0">
              <a:spcBef>
                <a:spcPts val="600"/>
              </a:spcBef>
              <a:spcAft>
                <a:spcPct val="0"/>
              </a:spcAft>
              <a:buClr>
                <a:schemeClr val="tx2"/>
              </a:buClr>
              <a:buFont typeface="Wingdings" pitchFamily="2" charset="2"/>
              <a:buChar char="§"/>
              <a:defRPr sz="1600">
                <a:solidFill>
                  <a:schemeClr val="tx1"/>
                </a:solidFill>
                <a:latin typeface="+mn-lt"/>
                <a:ea typeface="+mn-ea"/>
                <a:cs typeface="+mn-cs"/>
              </a:defRPr>
            </a:lvl1pPr>
            <a:lvl2pPr marL="402336" indent="-173736" algn="l" rtl="0" eaLnBrk="0" fontAlgn="base" hangingPunct="0">
              <a:spcBef>
                <a:spcPct val="20000"/>
              </a:spcBef>
              <a:spcAft>
                <a:spcPct val="0"/>
              </a:spcAft>
              <a:buClr>
                <a:schemeClr val="tx2"/>
              </a:buClr>
              <a:buChar char="–"/>
              <a:defRPr sz="1400">
                <a:solidFill>
                  <a:schemeClr val="tx1"/>
                </a:solidFill>
                <a:latin typeface="+mn-lt"/>
                <a:cs typeface="+mn-cs"/>
              </a:defRPr>
            </a:lvl2pPr>
            <a:lvl3pPr marL="566928" indent="-109728" algn="l" rtl="0" eaLnBrk="0" fontAlgn="base" hangingPunct="0">
              <a:spcBef>
                <a:spcPct val="20000"/>
              </a:spcBef>
              <a:spcAft>
                <a:spcPct val="0"/>
              </a:spcAft>
              <a:buClr>
                <a:schemeClr val="tx2"/>
              </a:buClr>
              <a:buChar char="•"/>
              <a:defRPr sz="120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1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11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a:lstStyle>
          <a:p>
            <a:pPr marL="0" lvl="0" indent="0" eaLnBrk="1" hangingPunct="1">
              <a:spcBef>
                <a:spcPts val="800"/>
              </a:spcBef>
              <a:buClrTx/>
              <a:buNone/>
            </a:pPr>
            <a:r>
              <a:rPr lang="en-US" sz="1050" kern="0" dirty="0">
                <a:solidFill>
                  <a:srgbClr val="000000"/>
                </a:solidFill>
                <a:latin typeface="Source Sans Pro Light" panose="020B0403030403020204" pitchFamily="34" charset="0"/>
                <a:cs typeface="Arial" charset="0"/>
              </a:rPr>
              <a:t>To help maintain high coverage rates and minimize care disruptions in the pandemic, MassHealth will not end or reduce coverage for any member or any person who is approved for coverage during the COVID-19 national and state emergency.</a:t>
            </a:r>
          </a:p>
        </p:txBody>
      </p:sp>
      <p:sp>
        <p:nvSpPr>
          <p:cNvPr id="24" name="Content Placeholder 8">
            <a:extLst>
              <a:ext uri="{FF2B5EF4-FFF2-40B4-BE49-F238E27FC236}">
                <a16:creationId xmlns:a16="http://schemas.microsoft.com/office/drawing/2014/main" id="{0B6905D5-84BD-4F48-8949-545B7AFCCA4C}"/>
              </a:ext>
            </a:extLst>
          </p:cNvPr>
          <p:cNvSpPr txBox="1">
            <a:spLocks/>
          </p:cNvSpPr>
          <p:nvPr/>
        </p:nvSpPr>
        <p:spPr bwMode="auto">
          <a:xfrm>
            <a:off x="2560320" y="3379284"/>
            <a:ext cx="1920240" cy="2490288"/>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lvl1pPr marL="173736" indent="-173736" algn="l" rtl="0" eaLnBrk="0" fontAlgn="base" hangingPunct="0">
              <a:spcBef>
                <a:spcPts val="600"/>
              </a:spcBef>
              <a:spcAft>
                <a:spcPct val="0"/>
              </a:spcAft>
              <a:buClr>
                <a:schemeClr val="tx2"/>
              </a:buClr>
              <a:buFont typeface="Wingdings" pitchFamily="2" charset="2"/>
              <a:buChar char="§"/>
              <a:defRPr sz="1600">
                <a:solidFill>
                  <a:schemeClr val="tx1"/>
                </a:solidFill>
                <a:latin typeface="+mn-lt"/>
                <a:ea typeface="+mn-ea"/>
                <a:cs typeface="+mn-cs"/>
              </a:defRPr>
            </a:lvl1pPr>
            <a:lvl2pPr marL="402336" indent="-173736" algn="l" rtl="0" eaLnBrk="0" fontAlgn="base" hangingPunct="0">
              <a:spcBef>
                <a:spcPct val="20000"/>
              </a:spcBef>
              <a:spcAft>
                <a:spcPct val="0"/>
              </a:spcAft>
              <a:buClr>
                <a:schemeClr val="tx2"/>
              </a:buClr>
              <a:buChar char="–"/>
              <a:defRPr sz="1400">
                <a:solidFill>
                  <a:schemeClr val="tx1"/>
                </a:solidFill>
                <a:latin typeface="+mn-lt"/>
                <a:cs typeface="+mn-cs"/>
              </a:defRPr>
            </a:lvl2pPr>
            <a:lvl3pPr marL="566928" indent="-109728" algn="l" rtl="0" eaLnBrk="0" fontAlgn="base" hangingPunct="0">
              <a:spcBef>
                <a:spcPct val="20000"/>
              </a:spcBef>
              <a:spcAft>
                <a:spcPct val="0"/>
              </a:spcAft>
              <a:buClr>
                <a:schemeClr val="tx2"/>
              </a:buClr>
              <a:buChar char="•"/>
              <a:defRPr sz="120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1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11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a:lstStyle>
          <a:p>
            <a:pPr marL="0" indent="0">
              <a:spcBef>
                <a:spcPts val="800"/>
              </a:spcBef>
              <a:buNone/>
            </a:pPr>
            <a:r>
              <a:rPr lang="en-US" sz="1050" kern="0" dirty="0">
                <a:latin typeface="Source Sans Pro Light" panose="020B0403030403020204" pitchFamily="34" charset="0"/>
              </a:rPr>
              <a:t>To help its members obtain needed care while also maintaining social distancing, MassHealth providers may deliver any appropriate MassHealth covered service via telehealth (including live video or telephone). </a:t>
            </a:r>
          </a:p>
        </p:txBody>
      </p:sp>
      <p:grpSp>
        <p:nvGrpSpPr>
          <p:cNvPr id="49" name="Group 48">
            <a:extLst>
              <a:ext uri="{FF2B5EF4-FFF2-40B4-BE49-F238E27FC236}">
                <a16:creationId xmlns:a16="http://schemas.microsoft.com/office/drawing/2014/main" id="{1B943FDE-D6A6-0146-88F7-36B3C3B6E31F}"/>
              </a:ext>
            </a:extLst>
          </p:cNvPr>
          <p:cNvGrpSpPr/>
          <p:nvPr/>
        </p:nvGrpSpPr>
        <p:grpSpPr>
          <a:xfrm>
            <a:off x="1463040" y="2973069"/>
            <a:ext cx="457200" cy="320040"/>
            <a:chOff x="3172115" y="494526"/>
            <a:chExt cx="457200" cy="320040"/>
          </a:xfrm>
        </p:grpSpPr>
        <p:grpSp>
          <p:nvGrpSpPr>
            <p:cNvPr id="46" name="Group 45">
              <a:extLst>
                <a:ext uri="{FF2B5EF4-FFF2-40B4-BE49-F238E27FC236}">
                  <a16:creationId xmlns:a16="http://schemas.microsoft.com/office/drawing/2014/main" id="{6828D471-6190-2246-A205-99347E7C7544}"/>
                </a:ext>
              </a:extLst>
            </p:cNvPr>
            <p:cNvGrpSpPr>
              <a:grpSpLocks noChangeAspect="1"/>
            </p:cNvGrpSpPr>
            <p:nvPr/>
          </p:nvGrpSpPr>
          <p:grpSpPr>
            <a:xfrm>
              <a:off x="3172115" y="494526"/>
              <a:ext cx="457200" cy="320040"/>
              <a:chOff x="3829334" y="494526"/>
              <a:chExt cx="762000" cy="533400"/>
            </a:xfrm>
            <a:solidFill>
              <a:schemeClr val="tx2"/>
            </a:solidFill>
          </p:grpSpPr>
          <p:sp>
            <p:nvSpPr>
              <p:cNvPr id="26" name="Freeform 25">
                <a:extLst>
                  <a:ext uri="{FF2B5EF4-FFF2-40B4-BE49-F238E27FC236}">
                    <a16:creationId xmlns:a16="http://schemas.microsoft.com/office/drawing/2014/main" id="{5340B6C3-81EA-8844-94DD-3D425FBFF9AD}"/>
                  </a:ext>
                </a:extLst>
              </p:cNvPr>
              <p:cNvSpPr/>
              <p:nvPr/>
            </p:nvSpPr>
            <p:spPr>
              <a:xfrm>
                <a:off x="3829334" y="494526"/>
                <a:ext cx="762000" cy="533400"/>
              </a:xfrm>
              <a:custGeom>
                <a:avLst/>
                <a:gdLst>
                  <a:gd name="connsiteX0" fmla="*/ 704850 w 762000"/>
                  <a:gd name="connsiteY0" fmla="*/ 209550 h 533400"/>
                  <a:gd name="connsiteX1" fmla="*/ 57150 w 762000"/>
                  <a:gd name="connsiteY1" fmla="*/ 209550 h 533400"/>
                  <a:gd name="connsiteX2" fmla="*/ 57150 w 762000"/>
                  <a:gd name="connsiteY2" fmla="*/ 57150 h 533400"/>
                  <a:gd name="connsiteX3" fmla="*/ 704850 w 762000"/>
                  <a:gd name="connsiteY3" fmla="*/ 57150 h 533400"/>
                  <a:gd name="connsiteX4" fmla="*/ 704850 w 762000"/>
                  <a:gd name="connsiteY4" fmla="*/ 209550 h 533400"/>
                  <a:gd name="connsiteX5" fmla="*/ 704850 w 762000"/>
                  <a:gd name="connsiteY5" fmla="*/ 476250 h 533400"/>
                  <a:gd name="connsiteX6" fmla="*/ 57150 w 762000"/>
                  <a:gd name="connsiteY6" fmla="*/ 476250 h 533400"/>
                  <a:gd name="connsiteX7" fmla="*/ 57150 w 762000"/>
                  <a:gd name="connsiteY7" fmla="*/ 323850 h 533400"/>
                  <a:gd name="connsiteX8" fmla="*/ 704850 w 762000"/>
                  <a:gd name="connsiteY8" fmla="*/ 323850 h 533400"/>
                  <a:gd name="connsiteX9" fmla="*/ 704850 w 762000"/>
                  <a:gd name="connsiteY9" fmla="*/ 476250 h 533400"/>
                  <a:gd name="connsiteX10" fmla="*/ 723900 w 762000"/>
                  <a:gd name="connsiteY10" fmla="*/ 0 h 533400"/>
                  <a:gd name="connsiteX11" fmla="*/ 38100 w 762000"/>
                  <a:gd name="connsiteY11" fmla="*/ 0 h 533400"/>
                  <a:gd name="connsiteX12" fmla="*/ 0 w 762000"/>
                  <a:gd name="connsiteY12" fmla="*/ 38100 h 533400"/>
                  <a:gd name="connsiteX13" fmla="*/ 0 w 762000"/>
                  <a:gd name="connsiteY13" fmla="*/ 495300 h 533400"/>
                  <a:gd name="connsiteX14" fmla="*/ 38100 w 762000"/>
                  <a:gd name="connsiteY14" fmla="*/ 533400 h 533400"/>
                  <a:gd name="connsiteX15" fmla="*/ 723900 w 762000"/>
                  <a:gd name="connsiteY15" fmla="*/ 533400 h 533400"/>
                  <a:gd name="connsiteX16" fmla="*/ 762000 w 762000"/>
                  <a:gd name="connsiteY16" fmla="*/ 495300 h 533400"/>
                  <a:gd name="connsiteX17" fmla="*/ 762000 w 762000"/>
                  <a:gd name="connsiteY17" fmla="*/ 38100 h 533400"/>
                  <a:gd name="connsiteX18" fmla="*/ 723900 w 762000"/>
                  <a:gd name="connsiteY18"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2000" h="533400">
                    <a:moveTo>
                      <a:pt x="704850" y="209550"/>
                    </a:moveTo>
                    <a:lnTo>
                      <a:pt x="57150" y="209550"/>
                    </a:lnTo>
                    <a:lnTo>
                      <a:pt x="57150" y="57150"/>
                    </a:lnTo>
                    <a:lnTo>
                      <a:pt x="704850" y="57150"/>
                    </a:lnTo>
                    <a:lnTo>
                      <a:pt x="704850" y="209550"/>
                    </a:lnTo>
                    <a:close/>
                    <a:moveTo>
                      <a:pt x="704850" y="476250"/>
                    </a:moveTo>
                    <a:lnTo>
                      <a:pt x="57150" y="476250"/>
                    </a:lnTo>
                    <a:lnTo>
                      <a:pt x="57150" y="323850"/>
                    </a:lnTo>
                    <a:lnTo>
                      <a:pt x="704850" y="323850"/>
                    </a:lnTo>
                    <a:lnTo>
                      <a:pt x="704850" y="476250"/>
                    </a:lnTo>
                    <a:close/>
                    <a:moveTo>
                      <a:pt x="723900" y="0"/>
                    </a:moveTo>
                    <a:lnTo>
                      <a:pt x="38100" y="0"/>
                    </a:lnTo>
                    <a:cubicBezTo>
                      <a:pt x="17145" y="0"/>
                      <a:pt x="0" y="17145"/>
                      <a:pt x="0" y="38100"/>
                    </a:cubicBezTo>
                    <a:lnTo>
                      <a:pt x="0" y="495300"/>
                    </a:lnTo>
                    <a:cubicBezTo>
                      <a:pt x="0" y="516255"/>
                      <a:pt x="17145" y="533400"/>
                      <a:pt x="38100" y="533400"/>
                    </a:cubicBezTo>
                    <a:lnTo>
                      <a:pt x="723900" y="533400"/>
                    </a:lnTo>
                    <a:cubicBezTo>
                      <a:pt x="744855" y="533400"/>
                      <a:pt x="762000" y="516255"/>
                      <a:pt x="762000" y="495300"/>
                    </a:cubicBezTo>
                    <a:lnTo>
                      <a:pt x="762000" y="38100"/>
                    </a:lnTo>
                    <a:cubicBezTo>
                      <a:pt x="762000" y="17145"/>
                      <a:pt x="744855" y="0"/>
                      <a:pt x="723900" y="0"/>
                    </a:cubicBezTo>
                    <a:close/>
                  </a:path>
                </a:pathLst>
              </a:custGeom>
              <a:solidFill>
                <a:schemeClr val="accent5"/>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90051717-DC6D-6E45-AF58-45BB7F7B1802}"/>
                  </a:ext>
                </a:extLst>
              </p:cNvPr>
              <p:cNvSpPr/>
              <p:nvPr/>
            </p:nvSpPr>
            <p:spPr>
              <a:xfrm>
                <a:off x="3943634" y="875526"/>
                <a:ext cx="76200" cy="38100"/>
              </a:xfrm>
              <a:custGeom>
                <a:avLst/>
                <a:gdLst>
                  <a:gd name="connsiteX0" fmla="*/ 0 w 152400"/>
                  <a:gd name="connsiteY0" fmla="*/ 0 h 38100"/>
                  <a:gd name="connsiteX1" fmla="*/ 152400 w 152400"/>
                  <a:gd name="connsiteY1" fmla="*/ 0 h 38100"/>
                  <a:gd name="connsiteX2" fmla="*/ 152400 w 152400"/>
                  <a:gd name="connsiteY2" fmla="*/ 38100 h 38100"/>
                  <a:gd name="connsiteX3" fmla="*/ 0 w 1524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52400" h="38100">
                    <a:moveTo>
                      <a:pt x="0" y="0"/>
                    </a:moveTo>
                    <a:lnTo>
                      <a:pt x="152400" y="0"/>
                    </a:lnTo>
                    <a:lnTo>
                      <a:pt x="152400" y="38100"/>
                    </a:lnTo>
                    <a:lnTo>
                      <a:pt x="0" y="38100"/>
                    </a:lnTo>
                    <a:close/>
                  </a:path>
                </a:pathLst>
              </a:custGeom>
              <a:solidFill>
                <a:schemeClr val="accent5"/>
              </a:solidFill>
              <a:ln w="9525" cap="flat">
                <a:noFill/>
                <a:prstDash val="solid"/>
                <a:miter/>
              </a:ln>
            </p:spPr>
            <p:txBody>
              <a:bodyPr rtlCol="0" anchor="ctr"/>
              <a:lstStyle/>
              <a:p>
                <a:endParaRPr lang="en-US" dirty="0"/>
              </a:p>
            </p:txBody>
          </p:sp>
          <p:sp>
            <p:nvSpPr>
              <p:cNvPr id="28" name="Freeform 27">
                <a:extLst>
                  <a:ext uri="{FF2B5EF4-FFF2-40B4-BE49-F238E27FC236}">
                    <a16:creationId xmlns:a16="http://schemas.microsoft.com/office/drawing/2014/main" id="{D120B744-0F82-864B-9B62-F6E08A2B259F}"/>
                  </a:ext>
                </a:extLst>
              </p:cNvPr>
              <p:cNvSpPr/>
              <p:nvPr/>
            </p:nvSpPr>
            <p:spPr>
              <a:xfrm>
                <a:off x="4134134" y="875526"/>
                <a:ext cx="76200" cy="38100"/>
              </a:xfrm>
              <a:custGeom>
                <a:avLst/>
                <a:gdLst>
                  <a:gd name="connsiteX0" fmla="*/ 0 w 76200"/>
                  <a:gd name="connsiteY0" fmla="*/ 0 h 38100"/>
                  <a:gd name="connsiteX1" fmla="*/ 76200 w 76200"/>
                  <a:gd name="connsiteY1" fmla="*/ 0 h 38100"/>
                  <a:gd name="connsiteX2" fmla="*/ 76200 w 76200"/>
                  <a:gd name="connsiteY2" fmla="*/ 38100 h 38100"/>
                  <a:gd name="connsiteX3" fmla="*/ 0 w 762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76200" h="38100">
                    <a:moveTo>
                      <a:pt x="0" y="0"/>
                    </a:moveTo>
                    <a:lnTo>
                      <a:pt x="76200" y="0"/>
                    </a:lnTo>
                    <a:lnTo>
                      <a:pt x="76200" y="38100"/>
                    </a:lnTo>
                    <a:lnTo>
                      <a:pt x="0" y="38100"/>
                    </a:lnTo>
                    <a:close/>
                  </a:path>
                </a:pathLst>
              </a:custGeom>
              <a:grpFill/>
              <a:ln w="9525" cap="flat">
                <a:noFill/>
                <a:prstDash val="solid"/>
                <a:miter/>
              </a:ln>
            </p:spPr>
            <p:txBody>
              <a:bodyPr rtlCol="0" anchor="ctr"/>
              <a:lstStyle/>
              <a:p>
                <a:endParaRPr lang="en-US"/>
              </a:p>
            </p:txBody>
          </p:sp>
        </p:grpSp>
        <p:grpSp>
          <p:nvGrpSpPr>
            <p:cNvPr id="48" name="Group 47">
              <a:extLst>
                <a:ext uri="{FF2B5EF4-FFF2-40B4-BE49-F238E27FC236}">
                  <a16:creationId xmlns:a16="http://schemas.microsoft.com/office/drawing/2014/main" id="{904F3E1E-8F7E-C044-8DC4-7195BC2F18FB}"/>
                </a:ext>
              </a:extLst>
            </p:cNvPr>
            <p:cNvGrpSpPr/>
            <p:nvPr/>
          </p:nvGrpSpPr>
          <p:grpSpPr>
            <a:xfrm>
              <a:off x="3309275" y="563106"/>
              <a:ext cx="182880" cy="182880"/>
              <a:chOff x="2514896" y="500541"/>
              <a:chExt cx="182880" cy="182880"/>
            </a:xfrm>
          </p:grpSpPr>
          <p:sp>
            <p:nvSpPr>
              <p:cNvPr id="47" name="Oval 46">
                <a:extLst>
                  <a:ext uri="{FF2B5EF4-FFF2-40B4-BE49-F238E27FC236}">
                    <a16:creationId xmlns:a16="http://schemas.microsoft.com/office/drawing/2014/main" id="{E6D2547F-89FB-CE46-B350-4F95A7FE517B}"/>
                  </a:ext>
                </a:extLst>
              </p:cNvPr>
              <p:cNvSpPr>
                <a:spLocks noChangeAspect="1"/>
              </p:cNvSpPr>
              <p:nvPr/>
            </p:nvSpPr>
            <p:spPr>
              <a:xfrm>
                <a:off x="2514896" y="500541"/>
                <a:ext cx="182880" cy="182880"/>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a:extLst>
                  <a:ext uri="{FF2B5EF4-FFF2-40B4-BE49-F238E27FC236}">
                    <a16:creationId xmlns:a16="http://schemas.microsoft.com/office/drawing/2014/main" id="{1C670AFA-0E97-6441-A1D7-6570C603FB30}"/>
                  </a:ext>
                </a:extLst>
              </p:cNvPr>
              <p:cNvSpPr/>
              <p:nvPr/>
            </p:nvSpPr>
            <p:spPr>
              <a:xfrm>
                <a:off x="2548585" y="534230"/>
                <a:ext cx="115503" cy="115503"/>
              </a:xfrm>
              <a:custGeom>
                <a:avLst/>
                <a:gdLst>
                  <a:gd name="connsiteX0" fmla="*/ 419100 w 457200"/>
                  <a:gd name="connsiteY0" fmla="*/ 152400 h 457200"/>
                  <a:gd name="connsiteX1" fmla="*/ 304800 w 457200"/>
                  <a:gd name="connsiteY1" fmla="*/ 152400 h 457200"/>
                  <a:gd name="connsiteX2" fmla="*/ 304800 w 457200"/>
                  <a:gd name="connsiteY2" fmla="*/ 38100 h 457200"/>
                  <a:gd name="connsiteX3" fmla="*/ 266700 w 457200"/>
                  <a:gd name="connsiteY3" fmla="*/ 0 h 457200"/>
                  <a:gd name="connsiteX4" fmla="*/ 190500 w 457200"/>
                  <a:gd name="connsiteY4" fmla="*/ 0 h 457200"/>
                  <a:gd name="connsiteX5" fmla="*/ 152400 w 457200"/>
                  <a:gd name="connsiteY5" fmla="*/ 38100 h 457200"/>
                  <a:gd name="connsiteX6" fmla="*/ 152400 w 457200"/>
                  <a:gd name="connsiteY6" fmla="*/ 152400 h 457200"/>
                  <a:gd name="connsiteX7" fmla="*/ 38100 w 457200"/>
                  <a:gd name="connsiteY7" fmla="*/ 152400 h 457200"/>
                  <a:gd name="connsiteX8" fmla="*/ 0 w 457200"/>
                  <a:gd name="connsiteY8" fmla="*/ 190500 h 457200"/>
                  <a:gd name="connsiteX9" fmla="*/ 0 w 457200"/>
                  <a:gd name="connsiteY9" fmla="*/ 266700 h 457200"/>
                  <a:gd name="connsiteX10" fmla="*/ 38100 w 457200"/>
                  <a:gd name="connsiteY10" fmla="*/ 304800 h 457200"/>
                  <a:gd name="connsiteX11" fmla="*/ 152400 w 457200"/>
                  <a:gd name="connsiteY11" fmla="*/ 304800 h 457200"/>
                  <a:gd name="connsiteX12" fmla="*/ 152400 w 457200"/>
                  <a:gd name="connsiteY12" fmla="*/ 419100 h 457200"/>
                  <a:gd name="connsiteX13" fmla="*/ 190500 w 457200"/>
                  <a:gd name="connsiteY13" fmla="*/ 457200 h 457200"/>
                  <a:gd name="connsiteX14" fmla="*/ 266700 w 457200"/>
                  <a:gd name="connsiteY14" fmla="*/ 457200 h 457200"/>
                  <a:gd name="connsiteX15" fmla="*/ 304800 w 457200"/>
                  <a:gd name="connsiteY15" fmla="*/ 419100 h 457200"/>
                  <a:gd name="connsiteX16" fmla="*/ 304800 w 457200"/>
                  <a:gd name="connsiteY16" fmla="*/ 304800 h 457200"/>
                  <a:gd name="connsiteX17" fmla="*/ 419100 w 457200"/>
                  <a:gd name="connsiteY17" fmla="*/ 304800 h 457200"/>
                  <a:gd name="connsiteX18" fmla="*/ 457200 w 457200"/>
                  <a:gd name="connsiteY18" fmla="*/ 266700 h 457200"/>
                  <a:gd name="connsiteX19" fmla="*/ 457200 w 457200"/>
                  <a:gd name="connsiteY19" fmla="*/ 190500 h 457200"/>
                  <a:gd name="connsiteX20" fmla="*/ 419100 w 457200"/>
                  <a:gd name="connsiteY20" fmla="*/ 1524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7200" h="457200">
                    <a:moveTo>
                      <a:pt x="419100" y="152400"/>
                    </a:moveTo>
                    <a:lnTo>
                      <a:pt x="304800" y="152400"/>
                    </a:lnTo>
                    <a:lnTo>
                      <a:pt x="304800" y="38100"/>
                    </a:lnTo>
                    <a:cubicBezTo>
                      <a:pt x="304800" y="17145"/>
                      <a:pt x="287655" y="0"/>
                      <a:pt x="266700" y="0"/>
                    </a:cubicBezTo>
                    <a:lnTo>
                      <a:pt x="190500" y="0"/>
                    </a:lnTo>
                    <a:cubicBezTo>
                      <a:pt x="169545" y="0"/>
                      <a:pt x="152400" y="17145"/>
                      <a:pt x="152400" y="38100"/>
                    </a:cubicBezTo>
                    <a:lnTo>
                      <a:pt x="152400" y="152400"/>
                    </a:lnTo>
                    <a:lnTo>
                      <a:pt x="38100" y="152400"/>
                    </a:lnTo>
                    <a:cubicBezTo>
                      <a:pt x="17145" y="152400"/>
                      <a:pt x="0" y="169545"/>
                      <a:pt x="0" y="190500"/>
                    </a:cubicBezTo>
                    <a:lnTo>
                      <a:pt x="0" y="266700"/>
                    </a:lnTo>
                    <a:cubicBezTo>
                      <a:pt x="0" y="287655"/>
                      <a:pt x="17145" y="304800"/>
                      <a:pt x="38100" y="304800"/>
                    </a:cubicBezTo>
                    <a:lnTo>
                      <a:pt x="152400" y="304800"/>
                    </a:lnTo>
                    <a:lnTo>
                      <a:pt x="152400" y="419100"/>
                    </a:lnTo>
                    <a:cubicBezTo>
                      <a:pt x="152400" y="440055"/>
                      <a:pt x="169545" y="457200"/>
                      <a:pt x="190500" y="457200"/>
                    </a:cubicBezTo>
                    <a:lnTo>
                      <a:pt x="266700" y="457200"/>
                    </a:lnTo>
                    <a:cubicBezTo>
                      <a:pt x="287655" y="457200"/>
                      <a:pt x="304800" y="440055"/>
                      <a:pt x="304800" y="419100"/>
                    </a:cubicBezTo>
                    <a:lnTo>
                      <a:pt x="304800" y="304800"/>
                    </a:lnTo>
                    <a:lnTo>
                      <a:pt x="419100" y="304800"/>
                    </a:lnTo>
                    <a:cubicBezTo>
                      <a:pt x="440055" y="304800"/>
                      <a:pt x="457200" y="287655"/>
                      <a:pt x="457200" y="266700"/>
                    </a:cubicBezTo>
                    <a:lnTo>
                      <a:pt x="457200" y="190500"/>
                    </a:lnTo>
                    <a:cubicBezTo>
                      <a:pt x="457200" y="169545"/>
                      <a:pt x="440055" y="152400"/>
                      <a:pt x="419100" y="152400"/>
                    </a:cubicBezTo>
                    <a:close/>
                  </a:path>
                </a:pathLst>
              </a:custGeom>
              <a:solidFill>
                <a:schemeClr val="tx2"/>
              </a:solidFill>
              <a:ln w="9525" cap="flat">
                <a:noFill/>
                <a:prstDash val="solid"/>
                <a:miter/>
              </a:ln>
            </p:spPr>
            <p:txBody>
              <a:bodyPr rtlCol="0" anchor="ctr"/>
              <a:lstStyle/>
              <a:p>
                <a:endParaRPr lang="en-US"/>
              </a:p>
            </p:txBody>
          </p:sp>
        </p:grpSp>
      </p:grpSp>
      <p:grpSp>
        <p:nvGrpSpPr>
          <p:cNvPr id="42" name="Group 41">
            <a:extLst>
              <a:ext uri="{FF2B5EF4-FFF2-40B4-BE49-F238E27FC236}">
                <a16:creationId xmlns:a16="http://schemas.microsoft.com/office/drawing/2014/main" id="{537565B4-A6F3-6140-A7E6-FD21BE2F699B}"/>
              </a:ext>
            </a:extLst>
          </p:cNvPr>
          <p:cNvGrpSpPr>
            <a:grpSpLocks noChangeAspect="1"/>
          </p:cNvGrpSpPr>
          <p:nvPr/>
        </p:nvGrpSpPr>
        <p:grpSpPr>
          <a:xfrm>
            <a:off x="7531058" y="2869598"/>
            <a:ext cx="288036" cy="411480"/>
            <a:chOff x="7628529" y="406477"/>
            <a:chExt cx="533400" cy="762000"/>
          </a:xfrm>
          <a:solidFill>
            <a:schemeClr val="accent5"/>
          </a:solidFill>
        </p:grpSpPr>
        <p:sp>
          <p:nvSpPr>
            <p:cNvPr id="39" name="Freeform 38">
              <a:extLst>
                <a:ext uri="{FF2B5EF4-FFF2-40B4-BE49-F238E27FC236}">
                  <a16:creationId xmlns:a16="http://schemas.microsoft.com/office/drawing/2014/main" id="{B5F3EF48-6310-374A-AB6E-08E20D33CE21}"/>
                </a:ext>
              </a:extLst>
            </p:cNvPr>
            <p:cNvSpPr/>
            <p:nvPr/>
          </p:nvSpPr>
          <p:spPr>
            <a:xfrm>
              <a:off x="7628529" y="406477"/>
              <a:ext cx="419100" cy="685800"/>
            </a:xfrm>
            <a:custGeom>
              <a:avLst/>
              <a:gdLst>
                <a:gd name="connsiteX0" fmla="*/ 419100 w 419100"/>
                <a:gd name="connsiteY0" fmla="*/ 571500 h 685800"/>
                <a:gd name="connsiteX1" fmla="*/ 419100 w 419100"/>
                <a:gd name="connsiteY1" fmla="*/ 495300 h 685800"/>
                <a:gd name="connsiteX2" fmla="*/ 95250 w 419100"/>
                <a:gd name="connsiteY2" fmla="*/ 495300 h 685800"/>
                <a:gd name="connsiteX3" fmla="*/ 76200 w 419100"/>
                <a:gd name="connsiteY3" fmla="*/ 476250 h 685800"/>
                <a:gd name="connsiteX4" fmla="*/ 76200 w 419100"/>
                <a:gd name="connsiteY4" fmla="*/ 285750 h 685800"/>
                <a:gd name="connsiteX5" fmla="*/ 95250 w 419100"/>
                <a:gd name="connsiteY5" fmla="*/ 266700 h 685800"/>
                <a:gd name="connsiteX6" fmla="*/ 419100 w 419100"/>
                <a:gd name="connsiteY6" fmla="*/ 266700 h 685800"/>
                <a:gd name="connsiteX7" fmla="*/ 419100 w 419100"/>
                <a:gd name="connsiteY7" fmla="*/ 190500 h 685800"/>
                <a:gd name="connsiteX8" fmla="*/ 381000 w 419100"/>
                <a:gd name="connsiteY8" fmla="*/ 152400 h 685800"/>
                <a:gd name="connsiteX9" fmla="*/ 347663 w 419100"/>
                <a:gd name="connsiteY9" fmla="*/ 152400 h 685800"/>
                <a:gd name="connsiteX10" fmla="*/ 342900 w 419100"/>
                <a:gd name="connsiteY10" fmla="*/ 147638 h 685800"/>
                <a:gd name="connsiteX11" fmla="*/ 342900 w 419100"/>
                <a:gd name="connsiteY11" fmla="*/ 119063 h 685800"/>
                <a:gd name="connsiteX12" fmla="*/ 347663 w 419100"/>
                <a:gd name="connsiteY12" fmla="*/ 114300 h 685800"/>
                <a:gd name="connsiteX13" fmla="*/ 371475 w 419100"/>
                <a:gd name="connsiteY13" fmla="*/ 114300 h 685800"/>
                <a:gd name="connsiteX14" fmla="*/ 381000 w 419100"/>
                <a:gd name="connsiteY14" fmla="*/ 104775 h 685800"/>
                <a:gd name="connsiteX15" fmla="*/ 381000 w 419100"/>
                <a:gd name="connsiteY15" fmla="*/ 38100 h 685800"/>
                <a:gd name="connsiteX16" fmla="*/ 342900 w 419100"/>
                <a:gd name="connsiteY16" fmla="*/ 0 h 685800"/>
                <a:gd name="connsiteX17" fmla="*/ 76200 w 419100"/>
                <a:gd name="connsiteY17" fmla="*/ 0 h 685800"/>
                <a:gd name="connsiteX18" fmla="*/ 38100 w 419100"/>
                <a:gd name="connsiteY18" fmla="*/ 38100 h 685800"/>
                <a:gd name="connsiteX19" fmla="*/ 38100 w 419100"/>
                <a:gd name="connsiteY19" fmla="*/ 104775 h 685800"/>
                <a:gd name="connsiteX20" fmla="*/ 47625 w 419100"/>
                <a:gd name="connsiteY20" fmla="*/ 114300 h 685800"/>
                <a:gd name="connsiteX21" fmla="*/ 71438 w 419100"/>
                <a:gd name="connsiteY21" fmla="*/ 114300 h 685800"/>
                <a:gd name="connsiteX22" fmla="*/ 76200 w 419100"/>
                <a:gd name="connsiteY22" fmla="*/ 119063 h 685800"/>
                <a:gd name="connsiteX23" fmla="*/ 76200 w 419100"/>
                <a:gd name="connsiteY23" fmla="*/ 147638 h 685800"/>
                <a:gd name="connsiteX24" fmla="*/ 71438 w 419100"/>
                <a:gd name="connsiteY24" fmla="*/ 152400 h 685800"/>
                <a:gd name="connsiteX25" fmla="*/ 38100 w 419100"/>
                <a:gd name="connsiteY25" fmla="*/ 152400 h 685800"/>
                <a:gd name="connsiteX26" fmla="*/ 0 w 419100"/>
                <a:gd name="connsiteY26" fmla="*/ 190500 h 685800"/>
                <a:gd name="connsiteX27" fmla="*/ 0 w 419100"/>
                <a:gd name="connsiteY27" fmla="*/ 647700 h 685800"/>
                <a:gd name="connsiteX28" fmla="*/ 38100 w 419100"/>
                <a:gd name="connsiteY28" fmla="*/ 685800 h 685800"/>
                <a:gd name="connsiteX29" fmla="*/ 171450 w 419100"/>
                <a:gd name="connsiteY29" fmla="*/ 685800 h 685800"/>
                <a:gd name="connsiteX30" fmla="*/ 285750 w 419100"/>
                <a:gd name="connsiteY30" fmla="*/ 571500 h 685800"/>
                <a:gd name="connsiteX31" fmla="*/ 419100 w 419100"/>
                <a:gd name="connsiteY31" fmla="*/ 5715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19100" h="685800">
                  <a:moveTo>
                    <a:pt x="419100" y="571500"/>
                  </a:moveTo>
                  <a:lnTo>
                    <a:pt x="419100" y="495300"/>
                  </a:lnTo>
                  <a:lnTo>
                    <a:pt x="95250" y="495300"/>
                  </a:lnTo>
                  <a:cubicBezTo>
                    <a:pt x="84773" y="495300"/>
                    <a:pt x="76200" y="486728"/>
                    <a:pt x="76200" y="476250"/>
                  </a:cubicBezTo>
                  <a:lnTo>
                    <a:pt x="76200" y="285750"/>
                  </a:lnTo>
                  <a:cubicBezTo>
                    <a:pt x="76200" y="275273"/>
                    <a:pt x="84773" y="266700"/>
                    <a:pt x="95250" y="266700"/>
                  </a:cubicBezTo>
                  <a:lnTo>
                    <a:pt x="419100" y="266700"/>
                  </a:lnTo>
                  <a:lnTo>
                    <a:pt x="419100" y="190500"/>
                  </a:lnTo>
                  <a:cubicBezTo>
                    <a:pt x="419100" y="169545"/>
                    <a:pt x="401955" y="152400"/>
                    <a:pt x="381000" y="152400"/>
                  </a:cubicBezTo>
                  <a:lnTo>
                    <a:pt x="347663" y="152400"/>
                  </a:lnTo>
                  <a:cubicBezTo>
                    <a:pt x="344805" y="152400"/>
                    <a:pt x="342900" y="150495"/>
                    <a:pt x="342900" y="147638"/>
                  </a:cubicBezTo>
                  <a:lnTo>
                    <a:pt x="342900" y="119063"/>
                  </a:lnTo>
                  <a:cubicBezTo>
                    <a:pt x="342900" y="116205"/>
                    <a:pt x="344805" y="114300"/>
                    <a:pt x="347663" y="114300"/>
                  </a:cubicBezTo>
                  <a:lnTo>
                    <a:pt x="371475" y="114300"/>
                  </a:lnTo>
                  <a:cubicBezTo>
                    <a:pt x="377190" y="114300"/>
                    <a:pt x="381000" y="110490"/>
                    <a:pt x="381000" y="104775"/>
                  </a:cubicBezTo>
                  <a:lnTo>
                    <a:pt x="381000" y="38100"/>
                  </a:lnTo>
                  <a:cubicBezTo>
                    <a:pt x="381000" y="17145"/>
                    <a:pt x="363855" y="0"/>
                    <a:pt x="342900" y="0"/>
                  </a:cubicBezTo>
                  <a:lnTo>
                    <a:pt x="76200" y="0"/>
                  </a:lnTo>
                  <a:cubicBezTo>
                    <a:pt x="55245" y="0"/>
                    <a:pt x="38100" y="17145"/>
                    <a:pt x="38100" y="38100"/>
                  </a:cubicBezTo>
                  <a:lnTo>
                    <a:pt x="38100" y="104775"/>
                  </a:lnTo>
                  <a:cubicBezTo>
                    <a:pt x="38100" y="110490"/>
                    <a:pt x="41910" y="114300"/>
                    <a:pt x="47625" y="114300"/>
                  </a:cubicBezTo>
                  <a:lnTo>
                    <a:pt x="71438" y="114300"/>
                  </a:lnTo>
                  <a:cubicBezTo>
                    <a:pt x="74295" y="114300"/>
                    <a:pt x="76200" y="116205"/>
                    <a:pt x="76200" y="119063"/>
                  </a:cubicBezTo>
                  <a:lnTo>
                    <a:pt x="76200" y="147638"/>
                  </a:lnTo>
                  <a:cubicBezTo>
                    <a:pt x="76200" y="150495"/>
                    <a:pt x="74295" y="152400"/>
                    <a:pt x="71438" y="152400"/>
                  </a:cubicBezTo>
                  <a:lnTo>
                    <a:pt x="38100" y="152400"/>
                  </a:lnTo>
                  <a:cubicBezTo>
                    <a:pt x="17145" y="152400"/>
                    <a:pt x="0" y="169545"/>
                    <a:pt x="0" y="190500"/>
                  </a:cubicBezTo>
                  <a:lnTo>
                    <a:pt x="0" y="647700"/>
                  </a:lnTo>
                  <a:cubicBezTo>
                    <a:pt x="0" y="668655"/>
                    <a:pt x="17145" y="685800"/>
                    <a:pt x="38100" y="685800"/>
                  </a:cubicBezTo>
                  <a:lnTo>
                    <a:pt x="171450" y="685800"/>
                  </a:lnTo>
                  <a:cubicBezTo>
                    <a:pt x="171450" y="622935"/>
                    <a:pt x="222885" y="571500"/>
                    <a:pt x="285750" y="571500"/>
                  </a:cubicBezTo>
                  <a:lnTo>
                    <a:pt x="419100" y="571500"/>
                  </a:lnTo>
                  <a:close/>
                </a:path>
              </a:pathLst>
            </a:custGeom>
            <a:grp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60994C38-27D2-9241-B3E4-26384DC5C5BB}"/>
                </a:ext>
              </a:extLst>
            </p:cNvPr>
            <p:cNvSpPr/>
            <p:nvPr/>
          </p:nvSpPr>
          <p:spPr>
            <a:xfrm>
              <a:off x="7742829" y="711277"/>
              <a:ext cx="304800" cy="152400"/>
            </a:xfrm>
            <a:custGeom>
              <a:avLst/>
              <a:gdLst>
                <a:gd name="connsiteX0" fmla="*/ 0 w 304800"/>
                <a:gd name="connsiteY0" fmla="*/ 9525 h 152400"/>
                <a:gd name="connsiteX1" fmla="*/ 0 w 304800"/>
                <a:gd name="connsiteY1" fmla="*/ 142875 h 152400"/>
                <a:gd name="connsiteX2" fmla="*/ 9525 w 304800"/>
                <a:gd name="connsiteY2" fmla="*/ 152400 h 152400"/>
                <a:gd name="connsiteX3" fmla="*/ 304800 w 304800"/>
                <a:gd name="connsiteY3" fmla="*/ 152400 h 152400"/>
                <a:gd name="connsiteX4" fmla="*/ 304800 w 304800"/>
                <a:gd name="connsiteY4" fmla="*/ 0 h 152400"/>
                <a:gd name="connsiteX5" fmla="*/ 9525 w 304800"/>
                <a:gd name="connsiteY5" fmla="*/ 0 h 152400"/>
                <a:gd name="connsiteX6" fmla="*/ 0 w 304800"/>
                <a:gd name="connsiteY6" fmla="*/ 9525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800" h="152400">
                  <a:moveTo>
                    <a:pt x="0" y="9525"/>
                  </a:moveTo>
                  <a:lnTo>
                    <a:pt x="0" y="142875"/>
                  </a:lnTo>
                  <a:cubicBezTo>
                    <a:pt x="0" y="148590"/>
                    <a:pt x="3810" y="152400"/>
                    <a:pt x="9525" y="152400"/>
                  </a:cubicBezTo>
                  <a:lnTo>
                    <a:pt x="304800" y="152400"/>
                  </a:lnTo>
                  <a:lnTo>
                    <a:pt x="304800" y="0"/>
                  </a:lnTo>
                  <a:lnTo>
                    <a:pt x="9525" y="0"/>
                  </a:lnTo>
                  <a:cubicBezTo>
                    <a:pt x="3810" y="0"/>
                    <a:pt x="0" y="3810"/>
                    <a:pt x="0" y="9525"/>
                  </a:cubicBezTo>
                  <a:close/>
                </a:path>
              </a:pathLst>
            </a:custGeom>
            <a:solidFill>
              <a:schemeClr val="tx2"/>
            </a:solidFill>
            <a:ln w="952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BACE6282-AE47-E24B-BF55-2CC1AD92B7D6}"/>
                </a:ext>
              </a:extLst>
            </p:cNvPr>
            <p:cNvSpPr/>
            <p:nvPr/>
          </p:nvSpPr>
          <p:spPr>
            <a:xfrm>
              <a:off x="7838079" y="1016077"/>
              <a:ext cx="323850" cy="152400"/>
            </a:xfrm>
            <a:custGeom>
              <a:avLst/>
              <a:gdLst>
                <a:gd name="connsiteX0" fmla="*/ 161925 w 323850"/>
                <a:gd name="connsiteY0" fmla="*/ 114300 h 152400"/>
                <a:gd name="connsiteX1" fmla="*/ 76200 w 323850"/>
                <a:gd name="connsiteY1" fmla="*/ 114300 h 152400"/>
                <a:gd name="connsiteX2" fmla="*/ 38100 w 323850"/>
                <a:gd name="connsiteY2" fmla="*/ 76200 h 152400"/>
                <a:gd name="connsiteX3" fmla="*/ 76200 w 323850"/>
                <a:gd name="connsiteY3" fmla="*/ 38100 h 152400"/>
                <a:gd name="connsiteX4" fmla="*/ 161925 w 323850"/>
                <a:gd name="connsiteY4" fmla="*/ 38100 h 152400"/>
                <a:gd name="connsiteX5" fmla="*/ 161925 w 323850"/>
                <a:gd name="connsiteY5" fmla="*/ 114300 h 152400"/>
                <a:gd name="connsiteX6" fmla="*/ 247650 w 323850"/>
                <a:gd name="connsiteY6" fmla="*/ 0 h 152400"/>
                <a:gd name="connsiteX7" fmla="*/ 76200 w 323850"/>
                <a:gd name="connsiteY7" fmla="*/ 0 h 152400"/>
                <a:gd name="connsiteX8" fmla="*/ 0 w 323850"/>
                <a:gd name="connsiteY8" fmla="*/ 76200 h 152400"/>
                <a:gd name="connsiteX9" fmla="*/ 76200 w 323850"/>
                <a:gd name="connsiteY9" fmla="*/ 152400 h 152400"/>
                <a:gd name="connsiteX10" fmla="*/ 247650 w 323850"/>
                <a:gd name="connsiteY10" fmla="*/ 152400 h 152400"/>
                <a:gd name="connsiteX11" fmla="*/ 323850 w 323850"/>
                <a:gd name="connsiteY11" fmla="*/ 76200 h 152400"/>
                <a:gd name="connsiteX12" fmla="*/ 247650 w 323850"/>
                <a:gd name="connsiteY12" fmla="*/ 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3850" h="152400">
                  <a:moveTo>
                    <a:pt x="161925" y="114300"/>
                  </a:moveTo>
                  <a:lnTo>
                    <a:pt x="76200" y="114300"/>
                  </a:lnTo>
                  <a:cubicBezTo>
                    <a:pt x="55245" y="114300"/>
                    <a:pt x="38100" y="97155"/>
                    <a:pt x="38100" y="76200"/>
                  </a:cubicBezTo>
                  <a:cubicBezTo>
                    <a:pt x="38100" y="55245"/>
                    <a:pt x="55245" y="38100"/>
                    <a:pt x="76200" y="38100"/>
                  </a:cubicBezTo>
                  <a:lnTo>
                    <a:pt x="161925" y="38100"/>
                  </a:lnTo>
                  <a:lnTo>
                    <a:pt x="161925" y="114300"/>
                  </a:lnTo>
                  <a:close/>
                  <a:moveTo>
                    <a:pt x="247650" y="0"/>
                  </a:moveTo>
                  <a:lnTo>
                    <a:pt x="76200" y="0"/>
                  </a:lnTo>
                  <a:cubicBezTo>
                    <a:pt x="34290" y="0"/>
                    <a:pt x="0" y="34290"/>
                    <a:pt x="0" y="76200"/>
                  </a:cubicBezTo>
                  <a:cubicBezTo>
                    <a:pt x="0" y="118110"/>
                    <a:pt x="34290" y="152400"/>
                    <a:pt x="76200" y="152400"/>
                  </a:cubicBezTo>
                  <a:lnTo>
                    <a:pt x="247650" y="152400"/>
                  </a:lnTo>
                  <a:cubicBezTo>
                    <a:pt x="289560" y="152400"/>
                    <a:pt x="323850" y="118110"/>
                    <a:pt x="323850" y="76200"/>
                  </a:cubicBezTo>
                  <a:cubicBezTo>
                    <a:pt x="323850" y="34290"/>
                    <a:pt x="289560" y="0"/>
                    <a:pt x="247650" y="0"/>
                  </a:cubicBezTo>
                  <a:close/>
                </a:path>
              </a:pathLst>
            </a:custGeom>
            <a:solidFill>
              <a:schemeClr val="tx2"/>
            </a:solidFill>
            <a:ln w="9525" cap="flat">
              <a:noFill/>
              <a:prstDash val="solid"/>
              <a:miter/>
            </a:ln>
          </p:spPr>
          <p:txBody>
            <a:bodyPr rtlCol="0" anchor="ctr"/>
            <a:lstStyle/>
            <a:p>
              <a:endParaRPr lang="en-US"/>
            </a:p>
          </p:txBody>
        </p:sp>
      </p:grpSp>
      <p:grpSp>
        <p:nvGrpSpPr>
          <p:cNvPr id="53" name="Group 52">
            <a:extLst>
              <a:ext uri="{FF2B5EF4-FFF2-40B4-BE49-F238E27FC236}">
                <a16:creationId xmlns:a16="http://schemas.microsoft.com/office/drawing/2014/main" id="{366CF4E6-676E-8947-9CB3-43D062302916}"/>
              </a:ext>
            </a:extLst>
          </p:cNvPr>
          <p:cNvGrpSpPr>
            <a:grpSpLocks noChangeAspect="1"/>
          </p:cNvGrpSpPr>
          <p:nvPr/>
        </p:nvGrpSpPr>
        <p:grpSpPr>
          <a:xfrm>
            <a:off x="3314701" y="2942591"/>
            <a:ext cx="525779" cy="320040"/>
            <a:chOff x="3886200" y="2963463"/>
            <a:chExt cx="457200" cy="278296"/>
          </a:xfrm>
        </p:grpSpPr>
        <p:grpSp>
          <p:nvGrpSpPr>
            <p:cNvPr id="45" name="Group 44">
              <a:extLst>
                <a:ext uri="{FF2B5EF4-FFF2-40B4-BE49-F238E27FC236}">
                  <a16:creationId xmlns:a16="http://schemas.microsoft.com/office/drawing/2014/main" id="{D2444029-791E-724F-B1FF-957AE4B0FAF4}"/>
                </a:ext>
              </a:extLst>
            </p:cNvPr>
            <p:cNvGrpSpPr>
              <a:grpSpLocks noChangeAspect="1"/>
            </p:cNvGrpSpPr>
            <p:nvPr/>
          </p:nvGrpSpPr>
          <p:grpSpPr>
            <a:xfrm>
              <a:off x="3886200" y="2963463"/>
              <a:ext cx="457200" cy="278296"/>
              <a:chOff x="4693408" y="494526"/>
              <a:chExt cx="876300" cy="533400"/>
            </a:xfrm>
            <a:solidFill>
              <a:schemeClr val="accent5"/>
            </a:solidFill>
          </p:grpSpPr>
          <p:sp>
            <p:nvSpPr>
              <p:cNvPr id="30" name="Freeform 29">
                <a:extLst>
                  <a:ext uri="{FF2B5EF4-FFF2-40B4-BE49-F238E27FC236}">
                    <a16:creationId xmlns:a16="http://schemas.microsoft.com/office/drawing/2014/main" id="{1A003444-6AE3-7740-9112-9751798C67C6}"/>
                  </a:ext>
                </a:extLst>
              </p:cNvPr>
              <p:cNvSpPr/>
              <p:nvPr/>
            </p:nvSpPr>
            <p:spPr>
              <a:xfrm>
                <a:off x="4807708" y="494526"/>
                <a:ext cx="647700" cy="438150"/>
              </a:xfrm>
              <a:custGeom>
                <a:avLst/>
                <a:gdLst>
                  <a:gd name="connsiteX0" fmla="*/ 590550 w 647700"/>
                  <a:gd name="connsiteY0" fmla="*/ 381000 h 438150"/>
                  <a:gd name="connsiteX1" fmla="*/ 57150 w 647700"/>
                  <a:gd name="connsiteY1" fmla="*/ 381000 h 438150"/>
                  <a:gd name="connsiteX2" fmla="*/ 57150 w 647700"/>
                  <a:gd name="connsiteY2" fmla="*/ 57150 h 438150"/>
                  <a:gd name="connsiteX3" fmla="*/ 590550 w 647700"/>
                  <a:gd name="connsiteY3" fmla="*/ 57150 h 438150"/>
                  <a:gd name="connsiteX4" fmla="*/ 590550 w 647700"/>
                  <a:gd name="connsiteY4" fmla="*/ 381000 h 438150"/>
                  <a:gd name="connsiteX5" fmla="*/ 647700 w 647700"/>
                  <a:gd name="connsiteY5" fmla="*/ 38100 h 438150"/>
                  <a:gd name="connsiteX6" fmla="*/ 609600 w 647700"/>
                  <a:gd name="connsiteY6" fmla="*/ 0 h 438150"/>
                  <a:gd name="connsiteX7" fmla="*/ 38100 w 647700"/>
                  <a:gd name="connsiteY7" fmla="*/ 0 h 438150"/>
                  <a:gd name="connsiteX8" fmla="*/ 0 w 647700"/>
                  <a:gd name="connsiteY8" fmla="*/ 38100 h 438150"/>
                  <a:gd name="connsiteX9" fmla="*/ 0 w 647700"/>
                  <a:gd name="connsiteY9" fmla="*/ 438150 h 438150"/>
                  <a:gd name="connsiteX10" fmla="*/ 647700 w 647700"/>
                  <a:gd name="connsiteY10" fmla="*/ 438150 h 438150"/>
                  <a:gd name="connsiteX11" fmla="*/ 647700 w 647700"/>
                  <a:gd name="connsiteY11" fmla="*/ 38100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7700" h="438150">
                    <a:moveTo>
                      <a:pt x="590550" y="381000"/>
                    </a:moveTo>
                    <a:lnTo>
                      <a:pt x="57150" y="381000"/>
                    </a:lnTo>
                    <a:lnTo>
                      <a:pt x="57150" y="57150"/>
                    </a:lnTo>
                    <a:lnTo>
                      <a:pt x="590550" y="57150"/>
                    </a:lnTo>
                    <a:lnTo>
                      <a:pt x="590550" y="381000"/>
                    </a:lnTo>
                    <a:close/>
                    <a:moveTo>
                      <a:pt x="647700" y="38100"/>
                    </a:moveTo>
                    <a:cubicBezTo>
                      <a:pt x="647700" y="17145"/>
                      <a:pt x="630555" y="0"/>
                      <a:pt x="609600" y="0"/>
                    </a:cubicBezTo>
                    <a:lnTo>
                      <a:pt x="38100" y="0"/>
                    </a:lnTo>
                    <a:cubicBezTo>
                      <a:pt x="17145" y="0"/>
                      <a:pt x="0" y="17145"/>
                      <a:pt x="0" y="38100"/>
                    </a:cubicBezTo>
                    <a:lnTo>
                      <a:pt x="0" y="438150"/>
                    </a:lnTo>
                    <a:lnTo>
                      <a:pt x="647700" y="438150"/>
                    </a:lnTo>
                    <a:lnTo>
                      <a:pt x="647700" y="38100"/>
                    </a:lnTo>
                    <a:close/>
                  </a:path>
                </a:pathLst>
              </a:custGeom>
              <a:grpFill/>
              <a:ln w="952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9F7B7912-98C4-054F-8942-4D569F00D271}"/>
                  </a:ext>
                </a:extLst>
              </p:cNvPr>
              <p:cNvSpPr/>
              <p:nvPr/>
            </p:nvSpPr>
            <p:spPr>
              <a:xfrm>
                <a:off x="4693408" y="970776"/>
                <a:ext cx="876300" cy="57150"/>
              </a:xfrm>
              <a:custGeom>
                <a:avLst/>
                <a:gdLst>
                  <a:gd name="connsiteX0" fmla="*/ 495300 w 876300"/>
                  <a:gd name="connsiteY0" fmla="*/ 0 h 57150"/>
                  <a:gd name="connsiteX1" fmla="*/ 495300 w 876300"/>
                  <a:gd name="connsiteY1" fmla="*/ 9525 h 57150"/>
                  <a:gd name="connsiteX2" fmla="*/ 485775 w 876300"/>
                  <a:gd name="connsiteY2" fmla="*/ 19050 h 57150"/>
                  <a:gd name="connsiteX3" fmla="*/ 390525 w 876300"/>
                  <a:gd name="connsiteY3" fmla="*/ 19050 h 57150"/>
                  <a:gd name="connsiteX4" fmla="*/ 381000 w 876300"/>
                  <a:gd name="connsiteY4" fmla="*/ 9525 h 57150"/>
                  <a:gd name="connsiteX5" fmla="*/ 381000 w 876300"/>
                  <a:gd name="connsiteY5" fmla="*/ 0 h 57150"/>
                  <a:gd name="connsiteX6" fmla="*/ 0 w 876300"/>
                  <a:gd name="connsiteY6" fmla="*/ 0 h 57150"/>
                  <a:gd name="connsiteX7" fmla="*/ 0 w 876300"/>
                  <a:gd name="connsiteY7" fmla="*/ 19050 h 57150"/>
                  <a:gd name="connsiteX8" fmla="*/ 38100 w 876300"/>
                  <a:gd name="connsiteY8" fmla="*/ 57150 h 57150"/>
                  <a:gd name="connsiteX9" fmla="*/ 838200 w 876300"/>
                  <a:gd name="connsiteY9" fmla="*/ 57150 h 57150"/>
                  <a:gd name="connsiteX10" fmla="*/ 876300 w 876300"/>
                  <a:gd name="connsiteY10" fmla="*/ 19050 h 57150"/>
                  <a:gd name="connsiteX11" fmla="*/ 876300 w 876300"/>
                  <a:gd name="connsiteY11" fmla="*/ 0 h 57150"/>
                  <a:gd name="connsiteX12" fmla="*/ 495300 w 876300"/>
                  <a:gd name="connsiteY12"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6300" h="57150">
                    <a:moveTo>
                      <a:pt x="495300" y="0"/>
                    </a:moveTo>
                    <a:lnTo>
                      <a:pt x="495300" y="9525"/>
                    </a:lnTo>
                    <a:cubicBezTo>
                      <a:pt x="495300" y="15240"/>
                      <a:pt x="491490" y="19050"/>
                      <a:pt x="485775" y="19050"/>
                    </a:cubicBezTo>
                    <a:lnTo>
                      <a:pt x="390525" y="19050"/>
                    </a:lnTo>
                    <a:cubicBezTo>
                      <a:pt x="384810" y="19050"/>
                      <a:pt x="381000" y="15240"/>
                      <a:pt x="381000" y="9525"/>
                    </a:cubicBezTo>
                    <a:lnTo>
                      <a:pt x="381000" y="0"/>
                    </a:lnTo>
                    <a:lnTo>
                      <a:pt x="0" y="0"/>
                    </a:lnTo>
                    <a:lnTo>
                      <a:pt x="0" y="19050"/>
                    </a:lnTo>
                    <a:cubicBezTo>
                      <a:pt x="0" y="40005"/>
                      <a:pt x="17145" y="57150"/>
                      <a:pt x="38100" y="57150"/>
                    </a:cubicBezTo>
                    <a:lnTo>
                      <a:pt x="838200" y="57150"/>
                    </a:lnTo>
                    <a:cubicBezTo>
                      <a:pt x="859155" y="57150"/>
                      <a:pt x="876300" y="40005"/>
                      <a:pt x="876300" y="19050"/>
                    </a:cubicBezTo>
                    <a:lnTo>
                      <a:pt x="876300" y="0"/>
                    </a:lnTo>
                    <a:lnTo>
                      <a:pt x="495300" y="0"/>
                    </a:lnTo>
                    <a:close/>
                  </a:path>
                </a:pathLst>
              </a:custGeom>
              <a:grpFill/>
              <a:ln w="9525" cap="flat">
                <a:noFill/>
                <a:prstDash val="solid"/>
                <a:miter/>
              </a:ln>
            </p:spPr>
            <p:txBody>
              <a:bodyPr rtlCol="0" anchor="ctr"/>
              <a:lstStyle/>
              <a:p>
                <a:endParaRPr lang="en-US"/>
              </a:p>
            </p:txBody>
          </p:sp>
        </p:grpSp>
        <p:sp>
          <p:nvSpPr>
            <p:cNvPr id="52" name="Graphic 50" descr="Heart with pulse">
              <a:extLst>
                <a:ext uri="{FF2B5EF4-FFF2-40B4-BE49-F238E27FC236}">
                  <a16:creationId xmlns:a16="http://schemas.microsoft.com/office/drawing/2014/main" id="{D1A01FAE-B563-3546-AEDB-92CFC3BC61B7}"/>
                </a:ext>
              </a:extLst>
            </p:cNvPr>
            <p:cNvSpPr/>
            <p:nvPr/>
          </p:nvSpPr>
          <p:spPr>
            <a:xfrm>
              <a:off x="4051147" y="3020590"/>
              <a:ext cx="127307" cy="120755"/>
            </a:xfrm>
            <a:custGeom>
              <a:avLst/>
              <a:gdLst>
                <a:gd name="connsiteX0" fmla="*/ 325917 w 647074"/>
                <a:gd name="connsiteY0" fmla="*/ 611677 h 613772"/>
                <a:gd name="connsiteX1" fmla="*/ 445265 w 647074"/>
                <a:gd name="connsiteY1" fmla="*/ 505854 h 613772"/>
                <a:gd name="connsiteX2" fmla="*/ 589378 w 647074"/>
                <a:gd name="connsiteY2" fmla="*/ 331928 h 613772"/>
                <a:gd name="connsiteX3" fmla="*/ 638813 w 647074"/>
                <a:gd name="connsiteY3" fmla="*/ 118187 h 613772"/>
                <a:gd name="connsiteX4" fmla="*/ 497557 w 647074"/>
                <a:gd name="connsiteY4" fmla="*/ 648 h 613772"/>
                <a:gd name="connsiteX5" fmla="*/ 323250 w 647074"/>
                <a:gd name="connsiteY5" fmla="*/ 127902 h 613772"/>
                <a:gd name="connsiteX6" fmla="*/ 169040 w 647074"/>
                <a:gd name="connsiteY6" fmla="*/ 267 h 613772"/>
                <a:gd name="connsiteX7" fmla="*/ 15878 w 647074"/>
                <a:gd name="connsiteY7" fmla="*/ 98565 h 613772"/>
                <a:gd name="connsiteX8" fmla="*/ 46167 w 647074"/>
                <a:gd name="connsiteY8" fmla="*/ 313640 h 613772"/>
                <a:gd name="connsiteX9" fmla="*/ 188471 w 647074"/>
                <a:gd name="connsiteY9" fmla="*/ 493091 h 613772"/>
                <a:gd name="connsiteX10" fmla="*/ 323250 w 647074"/>
                <a:gd name="connsiteY10" fmla="*/ 613773 h 613772"/>
                <a:gd name="connsiteX11" fmla="*/ 170850 w 647074"/>
                <a:gd name="connsiteY11" fmla="*/ 287827 h 613772"/>
                <a:gd name="connsiteX12" fmla="*/ 199425 w 647074"/>
                <a:gd name="connsiteY12" fmla="*/ 202102 h 613772"/>
                <a:gd name="connsiteX13" fmla="*/ 216379 w 647074"/>
                <a:gd name="connsiteY13" fmla="*/ 151143 h 613772"/>
                <a:gd name="connsiteX14" fmla="*/ 245811 w 647074"/>
                <a:gd name="connsiteY14" fmla="*/ 127807 h 613772"/>
                <a:gd name="connsiteX15" fmla="*/ 259432 w 647074"/>
                <a:gd name="connsiteY15" fmla="*/ 153906 h 613772"/>
                <a:gd name="connsiteX16" fmla="*/ 267338 w 647074"/>
                <a:gd name="connsiteY16" fmla="*/ 196101 h 613772"/>
                <a:gd name="connsiteX17" fmla="*/ 290198 w 647074"/>
                <a:gd name="connsiteY17" fmla="*/ 318021 h 613772"/>
                <a:gd name="connsiteX18" fmla="*/ 305343 w 647074"/>
                <a:gd name="connsiteY18" fmla="*/ 398984 h 613772"/>
                <a:gd name="connsiteX19" fmla="*/ 360588 w 647074"/>
                <a:gd name="connsiteY19" fmla="*/ 252870 h 613772"/>
                <a:gd name="connsiteX20" fmla="*/ 372780 w 647074"/>
                <a:gd name="connsiteY20" fmla="*/ 220676 h 613772"/>
                <a:gd name="connsiteX21" fmla="*/ 391830 w 647074"/>
                <a:gd name="connsiteY21" fmla="*/ 200578 h 613772"/>
                <a:gd name="connsiteX22" fmla="*/ 414785 w 647074"/>
                <a:gd name="connsiteY22" fmla="*/ 223438 h 613772"/>
                <a:gd name="connsiteX23" fmla="*/ 426501 w 647074"/>
                <a:gd name="connsiteY23" fmla="*/ 263634 h 613772"/>
                <a:gd name="connsiteX24" fmla="*/ 449742 w 647074"/>
                <a:gd name="connsiteY24" fmla="*/ 343548 h 613772"/>
                <a:gd name="connsiteX25" fmla="*/ 472697 w 647074"/>
                <a:gd name="connsiteY25" fmla="*/ 318307 h 613772"/>
                <a:gd name="connsiteX26" fmla="*/ 497367 w 647074"/>
                <a:gd name="connsiteY26" fmla="*/ 291828 h 613772"/>
                <a:gd name="connsiteX27" fmla="*/ 535467 w 647074"/>
                <a:gd name="connsiteY27" fmla="*/ 288208 h 613772"/>
                <a:gd name="connsiteX28" fmla="*/ 570900 w 647074"/>
                <a:gd name="connsiteY28" fmla="*/ 288208 h 613772"/>
                <a:gd name="connsiteX29" fmla="*/ 547563 w 647074"/>
                <a:gd name="connsiteY29" fmla="*/ 326308 h 613772"/>
                <a:gd name="connsiteX30" fmla="*/ 516607 w 647074"/>
                <a:gd name="connsiteY30" fmla="*/ 326308 h 613772"/>
                <a:gd name="connsiteX31" fmla="*/ 455361 w 647074"/>
                <a:gd name="connsiteY31" fmla="*/ 393745 h 613772"/>
                <a:gd name="connsiteX32" fmla="*/ 428527 w 647074"/>
                <a:gd name="connsiteY32" fmla="*/ 396129 h 613772"/>
                <a:gd name="connsiteX33" fmla="*/ 424500 w 647074"/>
                <a:gd name="connsiteY33" fmla="*/ 391459 h 613772"/>
                <a:gd name="connsiteX34" fmla="*/ 420024 w 647074"/>
                <a:gd name="connsiteY34" fmla="*/ 378505 h 613772"/>
                <a:gd name="connsiteX35" fmla="*/ 404117 w 647074"/>
                <a:gd name="connsiteY35" fmla="*/ 324117 h 613772"/>
                <a:gd name="connsiteX36" fmla="*/ 391163 w 647074"/>
                <a:gd name="connsiteY36" fmla="*/ 279540 h 613772"/>
                <a:gd name="connsiteX37" fmla="*/ 318487 w 647074"/>
                <a:gd name="connsiteY37" fmla="*/ 471660 h 613772"/>
                <a:gd name="connsiteX38" fmla="*/ 309819 w 647074"/>
                <a:gd name="connsiteY38" fmla="*/ 484804 h 613772"/>
                <a:gd name="connsiteX39" fmla="*/ 283331 w 647074"/>
                <a:gd name="connsiteY39" fmla="*/ 479888 h 613772"/>
                <a:gd name="connsiteX40" fmla="*/ 280292 w 647074"/>
                <a:gd name="connsiteY40" fmla="*/ 472517 h 613772"/>
                <a:gd name="connsiteX41" fmla="*/ 275244 w 647074"/>
                <a:gd name="connsiteY41" fmla="*/ 445847 h 613772"/>
                <a:gd name="connsiteX42" fmla="*/ 251145 w 647074"/>
                <a:gd name="connsiteY42" fmla="*/ 317259 h 613772"/>
                <a:gd name="connsiteX43" fmla="*/ 233143 w 647074"/>
                <a:gd name="connsiteY43" fmla="*/ 221152 h 613772"/>
                <a:gd name="connsiteX44" fmla="*/ 206283 w 647074"/>
                <a:gd name="connsiteY44" fmla="*/ 301829 h 613772"/>
                <a:gd name="connsiteX45" fmla="*/ 183518 w 647074"/>
                <a:gd name="connsiteY45" fmla="*/ 326308 h 613772"/>
                <a:gd name="connsiteX46" fmla="*/ 141513 w 647074"/>
                <a:gd name="connsiteY46" fmla="*/ 326308 h 613772"/>
                <a:gd name="connsiteX47" fmla="*/ 98650 w 647074"/>
                <a:gd name="connsiteY47" fmla="*/ 326308 h 613772"/>
                <a:gd name="connsiteX48" fmla="*/ 75314 w 647074"/>
                <a:gd name="connsiteY48" fmla="*/ 288208 h 61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47074" h="613772">
                  <a:moveTo>
                    <a:pt x="325917" y="611677"/>
                  </a:moveTo>
                  <a:cubicBezTo>
                    <a:pt x="367682" y="578705"/>
                    <a:pt x="407530" y="543373"/>
                    <a:pt x="445265" y="505854"/>
                  </a:cubicBezTo>
                  <a:cubicBezTo>
                    <a:pt x="499966" y="453739"/>
                    <a:pt x="548337" y="395362"/>
                    <a:pt x="589378" y="331928"/>
                  </a:cubicBezTo>
                  <a:cubicBezTo>
                    <a:pt x="627478" y="270587"/>
                    <a:pt x="663864" y="190958"/>
                    <a:pt x="638813" y="118187"/>
                  </a:cubicBezTo>
                  <a:cubicBezTo>
                    <a:pt x="618525" y="57989"/>
                    <a:pt x="562232" y="6840"/>
                    <a:pt x="497557" y="648"/>
                  </a:cubicBezTo>
                  <a:cubicBezTo>
                    <a:pt x="415833" y="-7448"/>
                    <a:pt x="356682" y="61704"/>
                    <a:pt x="323250" y="127902"/>
                  </a:cubicBezTo>
                  <a:cubicBezTo>
                    <a:pt x="292674" y="67323"/>
                    <a:pt x="242097" y="4839"/>
                    <a:pt x="169040" y="267"/>
                  </a:cubicBezTo>
                  <a:cubicBezTo>
                    <a:pt x="104175" y="-3733"/>
                    <a:pt x="43786" y="41892"/>
                    <a:pt x="15878" y="98565"/>
                  </a:cubicBezTo>
                  <a:cubicBezTo>
                    <a:pt x="-19079" y="169717"/>
                    <a:pt x="9401" y="249727"/>
                    <a:pt x="46167" y="313640"/>
                  </a:cubicBezTo>
                  <a:cubicBezTo>
                    <a:pt x="84267" y="380315"/>
                    <a:pt x="134940" y="438894"/>
                    <a:pt x="188471" y="493091"/>
                  </a:cubicBezTo>
                  <a:cubicBezTo>
                    <a:pt x="230670" y="536264"/>
                    <a:pt x="275695" y="576580"/>
                    <a:pt x="323250" y="613773"/>
                  </a:cubicBezTo>
                  <a:close/>
                  <a:moveTo>
                    <a:pt x="170850" y="287827"/>
                  </a:moveTo>
                  <a:lnTo>
                    <a:pt x="199425" y="202102"/>
                  </a:lnTo>
                  <a:lnTo>
                    <a:pt x="216379" y="151143"/>
                  </a:lnTo>
                  <a:cubicBezTo>
                    <a:pt x="220761" y="137904"/>
                    <a:pt x="227523" y="120187"/>
                    <a:pt x="245811" y="127807"/>
                  </a:cubicBezTo>
                  <a:cubicBezTo>
                    <a:pt x="256860" y="132474"/>
                    <a:pt x="257527" y="143904"/>
                    <a:pt x="259432" y="153906"/>
                  </a:cubicBezTo>
                  <a:lnTo>
                    <a:pt x="267338" y="196101"/>
                  </a:lnTo>
                  <a:lnTo>
                    <a:pt x="290198" y="318021"/>
                  </a:lnTo>
                  <a:lnTo>
                    <a:pt x="305343" y="398984"/>
                  </a:lnTo>
                  <a:lnTo>
                    <a:pt x="360588" y="252870"/>
                  </a:lnTo>
                  <a:lnTo>
                    <a:pt x="372780" y="220676"/>
                  </a:lnTo>
                  <a:cubicBezTo>
                    <a:pt x="376304" y="211151"/>
                    <a:pt x="379923" y="201626"/>
                    <a:pt x="391830" y="200578"/>
                  </a:cubicBezTo>
                  <a:cubicBezTo>
                    <a:pt x="406974" y="199054"/>
                    <a:pt x="411451" y="212008"/>
                    <a:pt x="414785" y="223438"/>
                  </a:cubicBezTo>
                  <a:lnTo>
                    <a:pt x="426501" y="263634"/>
                  </a:lnTo>
                  <a:lnTo>
                    <a:pt x="449742" y="343548"/>
                  </a:lnTo>
                  <a:lnTo>
                    <a:pt x="472697" y="318307"/>
                  </a:lnTo>
                  <a:cubicBezTo>
                    <a:pt x="480040" y="308699"/>
                    <a:pt x="488302" y="299831"/>
                    <a:pt x="497367" y="291828"/>
                  </a:cubicBezTo>
                  <a:cubicBezTo>
                    <a:pt x="506892" y="285160"/>
                    <a:pt x="524513" y="288208"/>
                    <a:pt x="535467" y="288208"/>
                  </a:cubicBezTo>
                  <a:lnTo>
                    <a:pt x="570900" y="288208"/>
                  </a:lnTo>
                  <a:cubicBezTo>
                    <a:pt x="563851" y="300876"/>
                    <a:pt x="556041" y="313640"/>
                    <a:pt x="547563" y="326308"/>
                  </a:cubicBezTo>
                  <a:lnTo>
                    <a:pt x="516607" y="326308"/>
                  </a:lnTo>
                  <a:cubicBezTo>
                    <a:pt x="496319" y="348692"/>
                    <a:pt x="476888" y="372504"/>
                    <a:pt x="455361" y="393745"/>
                  </a:cubicBezTo>
                  <a:cubicBezTo>
                    <a:pt x="448609" y="401814"/>
                    <a:pt x="436595" y="402882"/>
                    <a:pt x="428527" y="396129"/>
                  </a:cubicBezTo>
                  <a:cubicBezTo>
                    <a:pt x="426940" y="394802"/>
                    <a:pt x="425580" y="393224"/>
                    <a:pt x="424500" y="391459"/>
                  </a:cubicBezTo>
                  <a:cubicBezTo>
                    <a:pt x="422431" y="387363"/>
                    <a:pt x="420925" y="383006"/>
                    <a:pt x="420024" y="378505"/>
                  </a:cubicBezTo>
                  <a:lnTo>
                    <a:pt x="404117" y="324117"/>
                  </a:lnTo>
                  <a:lnTo>
                    <a:pt x="391163" y="279540"/>
                  </a:lnTo>
                  <a:cubicBezTo>
                    <a:pt x="366874" y="343644"/>
                    <a:pt x="343538" y="407842"/>
                    <a:pt x="318487" y="471660"/>
                  </a:cubicBezTo>
                  <a:cubicBezTo>
                    <a:pt x="317086" y="476858"/>
                    <a:pt x="314047" y="481469"/>
                    <a:pt x="309819" y="484804"/>
                  </a:cubicBezTo>
                  <a:cubicBezTo>
                    <a:pt x="301147" y="490761"/>
                    <a:pt x="289288" y="488560"/>
                    <a:pt x="283331" y="479888"/>
                  </a:cubicBezTo>
                  <a:cubicBezTo>
                    <a:pt x="281809" y="477673"/>
                    <a:pt x="280774" y="475161"/>
                    <a:pt x="280292" y="472517"/>
                  </a:cubicBezTo>
                  <a:cubicBezTo>
                    <a:pt x="278101" y="463754"/>
                    <a:pt x="276958" y="454610"/>
                    <a:pt x="275244" y="445847"/>
                  </a:cubicBezTo>
                  <a:lnTo>
                    <a:pt x="251145" y="317259"/>
                  </a:lnTo>
                  <a:lnTo>
                    <a:pt x="233143" y="221152"/>
                  </a:lnTo>
                  <a:lnTo>
                    <a:pt x="206283" y="301829"/>
                  </a:lnTo>
                  <a:cubicBezTo>
                    <a:pt x="202187" y="313830"/>
                    <a:pt x="198948" y="325546"/>
                    <a:pt x="183518" y="326308"/>
                  </a:cubicBezTo>
                  <a:cubicBezTo>
                    <a:pt x="169516" y="326975"/>
                    <a:pt x="155419" y="326308"/>
                    <a:pt x="141513" y="326308"/>
                  </a:cubicBezTo>
                  <a:lnTo>
                    <a:pt x="98650" y="326308"/>
                  </a:lnTo>
                  <a:cubicBezTo>
                    <a:pt x="90268" y="313640"/>
                    <a:pt x="82362" y="300876"/>
                    <a:pt x="75314" y="288208"/>
                  </a:cubicBezTo>
                  <a:close/>
                </a:path>
              </a:pathLst>
            </a:custGeom>
            <a:solidFill>
              <a:schemeClr val="tx2"/>
            </a:solidFill>
            <a:ln w="9525" cap="flat">
              <a:noFill/>
              <a:prstDash val="solid"/>
              <a:miter/>
            </a:ln>
          </p:spPr>
          <p:txBody>
            <a:bodyPr rtlCol="0" anchor="ctr"/>
            <a:lstStyle/>
            <a:p>
              <a:endParaRPr lang="en-US"/>
            </a:p>
          </p:txBody>
        </p:sp>
      </p:grpSp>
      <p:grpSp>
        <p:nvGrpSpPr>
          <p:cNvPr id="63" name="Group 62">
            <a:extLst>
              <a:ext uri="{FF2B5EF4-FFF2-40B4-BE49-F238E27FC236}">
                <a16:creationId xmlns:a16="http://schemas.microsoft.com/office/drawing/2014/main" id="{899C667A-8AF6-6249-BBED-40410C46DF98}"/>
              </a:ext>
            </a:extLst>
          </p:cNvPr>
          <p:cNvGrpSpPr/>
          <p:nvPr/>
        </p:nvGrpSpPr>
        <p:grpSpPr>
          <a:xfrm>
            <a:off x="6068018" y="2879394"/>
            <a:ext cx="457200" cy="391886"/>
            <a:chOff x="6068018" y="2848916"/>
            <a:chExt cx="457200" cy="391886"/>
          </a:xfrm>
        </p:grpSpPr>
        <p:sp>
          <p:nvSpPr>
            <p:cNvPr id="36" name="Freeform 35">
              <a:extLst>
                <a:ext uri="{FF2B5EF4-FFF2-40B4-BE49-F238E27FC236}">
                  <a16:creationId xmlns:a16="http://schemas.microsoft.com/office/drawing/2014/main" id="{3CBC82A1-C94B-B845-BD52-DDE9C3BC432A}"/>
                </a:ext>
              </a:extLst>
            </p:cNvPr>
            <p:cNvSpPr>
              <a:spLocks noChangeAspect="1"/>
            </p:cNvSpPr>
            <p:nvPr/>
          </p:nvSpPr>
          <p:spPr>
            <a:xfrm>
              <a:off x="6068018" y="2848916"/>
              <a:ext cx="457200" cy="238397"/>
            </a:xfrm>
            <a:custGeom>
              <a:avLst/>
              <a:gdLst>
                <a:gd name="connsiteX0" fmla="*/ 628650 w 800100"/>
                <a:gd name="connsiteY0" fmla="*/ 217170 h 417194"/>
                <a:gd name="connsiteX1" fmla="*/ 628650 w 800100"/>
                <a:gd name="connsiteY1" fmla="*/ 57150 h 417194"/>
                <a:gd name="connsiteX2" fmla="*/ 552450 w 800100"/>
                <a:gd name="connsiteY2" fmla="*/ 57150 h 417194"/>
                <a:gd name="connsiteX3" fmla="*/ 552450 w 800100"/>
                <a:gd name="connsiteY3" fmla="*/ 144780 h 417194"/>
                <a:gd name="connsiteX4" fmla="*/ 400050 w 800100"/>
                <a:gd name="connsiteY4" fmla="*/ 0 h 417194"/>
                <a:gd name="connsiteX5" fmla="*/ 400050 w 800100"/>
                <a:gd name="connsiteY5" fmla="*/ 0 h 417194"/>
                <a:gd name="connsiteX6" fmla="*/ 0 w 800100"/>
                <a:gd name="connsiteY6" fmla="*/ 381000 h 417194"/>
                <a:gd name="connsiteX7" fmla="*/ 42863 w 800100"/>
                <a:gd name="connsiteY7" fmla="*/ 417195 h 417194"/>
                <a:gd name="connsiteX8" fmla="*/ 400050 w 800100"/>
                <a:gd name="connsiteY8" fmla="*/ 78105 h 417194"/>
                <a:gd name="connsiteX9" fmla="*/ 400050 w 800100"/>
                <a:gd name="connsiteY9" fmla="*/ 78105 h 417194"/>
                <a:gd name="connsiteX10" fmla="*/ 757238 w 800100"/>
                <a:gd name="connsiteY10" fmla="*/ 417195 h 417194"/>
                <a:gd name="connsiteX11" fmla="*/ 800100 w 800100"/>
                <a:gd name="connsiteY11" fmla="*/ 381000 h 41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0100" h="417194">
                  <a:moveTo>
                    <a:pt x="628650" y="217170"/>
                  </a:moveTo>
                  <a:lnTo>
                    <a:pt x="628650" y="57150"/>
                  </a:lnTo>
                  <a:lnTo>
                    <a:pt x="552450" y="57150"/>
                  </a:lnTo>
                  <a:lnTo>
                    <a:pt x="552450" y="144780"/>
                  </a:lnTo>
                  <a:lnTo>
                    <a:pt x="400050" y="0"/>
                  </a:lnTo>
                  <a:lnTo>
                    <a:pt x="400050" y="0"/>
                  </a:lnTo>
                  <a:lnTo>
                    <a:pt x="0" y="381000"/>
                  </a:lnTo>
                  <a:lnTo>
                    <a:pt x="42863" y="417195"/>
                  </a:lnTo>
                  <a:lnTo>
                    <a:pt x="400050" y="78105"/>
                  </a:lnTo>
                  <a:lnTo>
                    <a:pt x="400050" y="78105"/>
                  </a:lnTo>
                  <a:lnTo>
                    <a:pt x="757238" y="417195"/>
                  </a:lnTo>
                  <a:lnTo>
                    <a:pt x="800100" y="381000"/>
                  </a:lnTo>
                  <a:close/>
                </a:path>
              </a:pathLst>
            </a:custGeom>
            <a:solidFill>
              <a:schemeClr val="accent5"/>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7B494935-54A2-D544-B8B3-1C092801BD66}"/>
                </a:ext>
              </a:extLst>
            </p:cNvPr>
            <p:cNvSpPr/>
            <p:nvPr/>
          </p:nvSpPr>
          <p:spPr>
            <a:xfrm>
              <a:off x="6133332" y="2924028"/>
              <a:ext cx="326571" cy="316774"/>
            </a:xfrm>
            <a:custGeom>
              <a:avLst/>
              <a:gdLst>
                <a:gd name="connsiteX0" fmla="*/ 0 w 571500"/>
                <a:gd name="connsiteY0" fmla="*/ 271463 h 554355"/>
                <a:gd name="connsiteX1" fmla="*/ 0 w 571500"/>
                <a:gd name="connsiteY1" fmla="*/ 554355 h 554355"/>
                <a:gd name="connsiteX2" fmla="*/ 228600 w 571500"/>
                <a:gd name="connsiteY2" fmla="*/ 554355 h 554355"/>
                <a:gd name="connsiteX3" fmla="*/ 228600 w 571500"/>
                <a:gd name="connsiteY3" fmla="*/ 316230 h 554355"/>
                <a:gd name="connsiteX4" fmla="*/ 342900 w 571500"/>
                <a:gd name="connsiteY4" fmla="*/ 316230 h 554355"/>
                <a:gd name="connsiteX5" fmla="*/ 342900 w 571500"/>
                <a:gd name="connsiteY5" fmla="*/ 554355 h 554355"/>
                <a:gd name="connsiteX6" fmla="*/ 571500 w 571500"/>
                <a:gd name="connsiteY6" fmla="*/ 554355 h 554355"/>
                <a:gd name="connsiteX7" fmla="*/ 571500 w 571500"/>
                <a:gd name="connsiteY7" fmla="*/ 271463 h 554355"/>
                <a:gd name="connsiteX8" fmla="*/ 285750 w 571500"/>
                <a:gd name="connsiteY8" fmla="*/ 0 h 554355"/>
                <a:gd name="connsiteX9" fmla="*/ 0 w 571500"/>
                <a:gd name="connsiteY9" fmla="*/ 271463 h 554355"/>
                <a:gd name="connsiteX0" fmla="*/ 0 w 571500"/>
                <a:gd name="connsiteY0" fmla="*/ 271463 h 554355"/>
                <a:gd name="connsiteX1" fmla="*/ 0 w 571500"/>
                <a:gd name="connsiteY1" fmla="*/ 554355 h 554355"/>
                <a:gd name="connsiteX2" fmla="*/ 228600 w 571500"/>
                <a:gd name="connsiteY2" fmla="*/ 554355 h 554355"/>
                <a:gd name="connsiteX3" fmla="*/ 228600 w 571500"/>
                <a:gd name="connsiteY3" fmla="*/ 316230 h 554355"/>
                <a:gd name="connsiteX4" fmla="*/ 342900 w 571500"/>
                <a:gd name="connsiteY4" fmla="*/ 554355 h 554355"/>
                <a:gd name="connsiteX5" fmla="*/ 571500 w 571500"/>
                <a:gd name="connsiteY5" fmla="*/ 554355 h 554355"/>
                <a:gd name="connsiteX6" fmla="*/ 571500 w 571500"/>
                <a:gd name="connsiteY6" fmla="*/ 271463 h 554355"/>
                <a:gd name="connsiteX7" fmla="*/ 285750 w 571500"/>
                <a:gd name="connsiteY7" fmla="*/ 0 h 554355"/>
                <a:gd name="connsiteX8" fmla="*/ 0 w 571500"/>
                <a:gd name="connsiteY8" fmla="*/ 271463 h 554355"/>
                <a:gd name="connsiteX0" fmla="*/ 0 w 571500"/>
                <a:gd name="connsiteY0" fmla="*/ 271463 h 554355"/>
                <a:gd name="connsiteX1" fmla="*/ 0 w 571500"/>
                <a:gd name="connsiteY1" fmla="*/ 554355 h 554355"/>
                <a:gd name="connsiteX2" fmla="*/ 228600 w 571500"/>
                <a:gd name="connsiteY2" fmla="*/ 554355 h 554355"/>
                <a:gd name="connsiteX3" fmla="*/ 342900 w 571500"/>
                <a:gd name="connsiteY3" fmla="*/ 554355 h 554355"/>
                <a:gd name="connsiteX4" fmla="*/ 571500 w 571500"/>
                <a:gd name="connsiteY4" fmla="*/ 554355 h 554355"/>
                <a:gd name="connsiteX5" fmla="*/ 571500 w 571500"/>
                <a:gd name="connsiteY5" fmla="*/ 271463 h 554355"/>
                <a:gd name="connsiteX6" fmla="*/ 285750 w 571500"/>
                <a:gd name="connsiteY6" fmla="*/ 0 h 554355"/>
                <a:gd name="connsiteX7" fmla="*/ 0 w 571500"/>
                <a:gd name="connsiteY7" fmla="*/ 271463 h 554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0" h="554355">
                  <a:moveTo>
                    <a:pt x="0" y="271463"/>
                  </a:moveTo>
                  <a:lnTo>
                    <a:pt x="0" y="554355"/>
                  </a:lnTo>
                  <a:lnTo>
                    <a:pt x="228600" y="554355"/>
                  </a:lnTo>
                  <a:lnTo>
                    <a:pt x="342900" y="554355"/>
                  </a:lnTo>
                  <a:lnTo>
                    <a:pt x="571500" y="554355"/>
                  </a:lnTo>
                  <a:lnTo>
                    <a:pt x="571500" y="271463"/>
                  </a:lnTo>
                  <a:lnTo>
                    <a:pt x="285750" y="0"/>
                  </a:lnTo>
                  <a:lnTo>
                    <a:pt x="0" y="271463"/>
                  </a:lnTo>
                  <a:close/>
                </a:path>
              </a:pathLst>
            </a:custGeom>
            <a:solidFill>
              <a:schemeClr val="bg1"/>
            </a:solidFill>
            <a:ln w="25400" cap="flat">
              <a:solidFill>
                <a:schemeClr val="accent5"/>
              </a:solidFill>
              <a:prstDash val="solid"/>
              <a:miter/>
            </a:ln>
          </p:spPr>
          <p:txBody>
            <a:bodyPr rtlCol="0" anchor="ctr"/>
            <a:lstStyle/>
            <a:p>
              <a:endParaRPr lang="en-US"/>
            </a:p>
          </p:txBody>
        </p:sp>
        <p:sp>
          <p:nvSpPr>
            <p:cNvPr id="61" name="Graphic 54" descr="First aid kit">
              <a:extLst>
                <a:ext uri="{FF2B5EF4-FFF2-40B4-BE49-F238E27FC236}">
                  <a16:creationId xmlns:a16="http://schemas.microsoft.com/office/drawing/2014/main" id="{047EA86A-169B-5248-B3A0-652A522C38B0}"/>
                </a:ext>
              </a:extLst>
            </p:cNvPr>
            <p:cNvSpPr/>
            <p:nvPr/>
          </p:nvSpPr>
          <p:spPr>
            <a:xfrm>
              <a:off x="6203933" y="3037118"/>
              <a:ext cx="185369" cy="162198"/>
            </a:xfrm>
            <a:custGeom>
              <a:avLst/>
              <a:gdLst>
                <a:gd name="connsiteX0" fmla="*/ 723900 w 762000"/>
                <a:gd name="connsiteY0" fmla="*/ 133350 h 666750"/>
                <a:gd name="connsiteX1" fmla="*/ 533400 w 762000"/>
                <a:gd name="connsiteY1" fmla="*/ 133350 h 666750"/>
                <a:gd name="connsiteX2" fmla="*/ 533400 w 762000"/>
                <a:gd name="connsiteY2" fmla="*/ 66675 h 666750"/>
                <a:gd name="connsiteX3" fmla="*/ 466725 w 762000"/>
                <a:gd name="connsiteY3" fmla="*/ 0 h 666750"/>
                <a:gd name="connsiteX4" fmla="*/ 295275 w 762000"/>
                <a:gd name="connsiteY4" fmla="*/ 0 h 666750"/>
                <a:gd name="connsiteX5" fmla="*/ 228600 w 762000"/>
                <a:gd name="connsiteY5" fmla="*/ 66675 h 666750"/>
                <a:gd name="connsiteX6" fmla="*/ 228600 w 762000"/>
                <a:gd name="connsiteY6" fmla="*/ 133350 h 666750"/>
                <a:gd name="connsiteX7" fmla="*/ 38100 w 762000"/>
                <a:gd name="connsiteY7" fmla="*/ 133350 h 666750"/>
                <a:gd name="connsiteX8" fmla="*/ 0 w 762000"/>
                <a:gd name="connsiteY8" fmla="*/ 171450 h 666750"/>
                <a:gd name="connsiteX9" fmla="*/ 0 w 762000"/>
                <a:gd name="connsiteY9" fmla="*/ 628650 h 666750"/>
                <a:gd name="connsiteX10" fmla="*/ 38100 w 762000"/>
                <a:gd name="connsiteY10" fmla="*/ 666750 h 666750"/>
                <a:gd name="connsiteX11" fmla="*/ 723900 w 762000"/>
                <a:gd name="connsiteY11" fmla="*/ 666750 h 666750"/>
                <a:gd name="connsiteX12" fmla="*/ 762000 w 762000"/>
                <a:gd name="connsiteY12" fmla="*/ 628650 h 666750"/>
                <a:gd name="connsiteX13" fmla="*/ 762000 w 762000"/>
                <a:gd name="connsiteY13" fmla="*/ 171450 h 666750"/>
                <a:gd name="connsiteX14" fmla="*/ 723900 w 762000"/>
                <a:gd name="connsiteY14" fmla="*/ 133350 h 666750"/>
                <a:gd name="connsiteX15" fmla="*/ 285750 w 762000"/>
                <a:gd name="connsiteY15" fmla="*/ 66675 h 666750"/>
                <a:gd name="connsiteX16" fmla="*/ 294093 w 762000"/>
                <a:gd name="connsiteY16" fmla="*/ 57150 h 666750"/>
                <a:gd name="connsiteX17" fmla="*/ 295275 w 762000"/>
                <a:gd name="connsiteY17" fmla="*/ 57150 h 666750"/>
                <a:gd name="connsiteX18" fmla="*/ 466725 w 762000"/>
                <a:gd name="connsiteY18" fmla="*/ 57150 h 666750"/>
                <a:gd name="connsiteX19" fmla="*/ 476250 w 762000"/>
                <a:gd name="connsiteY19" fmla="*/ 65493 h 666750"/>
                <a:gd name="connsiteX20" fmla="*/ 476250 w 762000"/>
                <a:gd name="connsiteY20" fmla="*/ 66675 h 666750"/>
                <a:gd name="connsiteX21" fmla="*/ 476250 w 762000"/>
                <a:gd name="connsiteY21" fmla="*/ 133350 h 666750"/>
                <a:gd name="connsiteX22" fmla="*/ 285750 w 762000"/>
                <a:gd name="connsiteY22" fmla="*/ 133350 h 666750"/>
                <a:gd name="connsiteX23" fmla="*/ 523875 w 762000"/>
                <a:gd name="connsiteY23" fmla="*/ 438150 h 666750"/>
                <a:gd name="connsiteX24" fmla="*/ 485775 w 762000"/>
                <a:gd name="connsiteY24" fmla="*/ 504825 h 666750"/>
                <a:gd name="connsiteX25" fmla="*/ 419100 w 762000"/>
                <a:gd name="connsiteY25" fmla="*/ 466725 h 666750"/>
                <a:gd name="connsiteX26" fmla="*/ 419100 w 762000"/>
                <a:gd name="connsiteY26" fmla="*/ 542925 h 666750"/>
                <a:gd name="connsiteX27" fmla="*/ 342900 w 762000"/>
                <a:gd name="connsiteY27" fmla="*/ 542925 h 666750"/>
                <a:gd name="connsiteX28" fmla="*/ 342900 w 762000"/>
                <a:gd name="connsiteY28" fmla="*/ 466058 h 666750"/>
                <a:gd name="connsiteX29" fmla="*/ 276225 w 762000"/>
                <a:gd name="connsiteY29" fmla="*/ 504158 h 666750"/>
                <a:gd name="connsiteX30" fmla="*/ 238125 w 762000"/>
                <a:gd name="connsiteY30" fmla="*/ 438150 h 666750"/>
                <a:gd name="connsiteX31" fmla="*/ 304800 w 762000"/>
                <a:gd name="connsiteY31" fmla="*/ 400050 h 666750"/>
                <a:gd name="connsiteX32" fmla="*/ 238125 w 762000"/>
                <a:gd name="connsiteY32" fmla="*/ 361950 h 666750"/>
                <a:gd name="connsiteX33" fmla="*/ 276225 w 762000"/>
                <a:gd name="connsiteY33" fmla="*/ 295275 h 666750"/>
                <a:gd name="connsiteX34" fmla="*/ 342900 w 762000"/>
                <a:gd name="connsiteY34" fmla="*/ 333375 h 666750"/>
                <a:gd name="connsiteX35" fmla="*/ 342900 w 762000"/>
                <a:gd name="connsiteY35" fmla="*/ 257175 h 666750"/>
                <a:gd name="connsiteX36" fmla="*/ 419100 w 762000"/>
                <a:gd name="connsiteY36" fmla="*/ 257175 h 666750"/>
                <a:gd name="connsiteX37" fmla="*/ 419100 w 762000"/>
                <a:gd name="connsiteY37" fmla="*/ 334042 h 666750"/>
                <a:gd name="connsiteX38" fmla="*/ 485775 w 762000"/>
                <a:gd name="connsiteY38" fmla="*/ 295942 h 666750"/>
                <a:gd name="connsiteX39" fmla="*/ 523875 w 762000"/>
                <a:gd name="connsiteY39" fmla="*/ 361950 h 666750"/>
                <a:gd name="connsiteX40" fmla="*/ 457200 w 762000"/>
                <a:gd name="connsiteY40" fmla="*/ 4000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62000" h="666750">
                  <a:moveTo>
                    <a:pt x="723900" y="133350"/>
                  </a:moveTo>
                  <a:lnTo>
                    <a:pt x="533400" y="133350"/>
                  </a:lnTo>
                  <a:lnTo>
                    <a:pt x="533400" y="66675"/>
                  </a:lnTo>
                  <a:cubicBezTo>
                    <a:pt x="533400" y="29851"/>
                    <a:pt x="503549" y="0"/>
                    <a:pt x="466725" y="0"/>
                  </a:cubicBezTo>
                  <a:lnTo>
                    <a:pt x="295275" y="0"/>
                  </a:lnTo>
                  <a:cubicBezTo>
                    <a:pt x="258451" y="0"/>
                    <a:pt x="228600" y="29851"/>
                    <a:pt x="228600" y="66675"/>
                  </a:cubicBezTo>
                  <a:lnTo>
                    <a:pt x="228600" y="133350"/>
                  </a:lnTo>
                  <a:lnTo>
                    <a:pt x="38100" y="133350"/>
                  </a:lnTo>
                  <a:cubicBezTo>
                    <a:pt x="17058" y="133350"/>
                    <a:pt x="0" y="150408"/>
                    <a:pt x="0" y="171450"/>
                  </a:cubicBezTo>
                  <a:lnTo>
                    <a:pt x="0" y="628650"/>
                  </a:lnTo>
                  <a:cubicBezTo>
                    <a:pt x="0" y="649692"/>
                    <a:pt x="17058" y="666750"/>
                    <a:pt x="38100" y="666750"/>
                  </a:cubicBezTo>
                  <a:lnTo>
                    <a:pt x="723900" y="666750"/>
                  </a:lnTo>
                  <a:cubicBezTo>
                    <a:pt x="744942" y="666750"/>
                    <a:pt x="762000" y="649692"/>
                    <a:pt x="762000" y="628650"/>
                  </a:cubicBezTo>
                  <a:lnTo>
                    <a:pt x="762000" y="171450"/>
                  </a:lnTo>
                  <a:cubicBezTo>
                    <a:pt x="762000" y="150408"/>
                    <a:pt x="744942" y="133350"/>
                    <a:pt x="723900" y="133350"/>
                  </a:cubicBezTo>
                  <a:close/>
                  <a:moveTo>
                    <a:pt x="285750" y="66675"/>
                  </a:moveTo>
                  <a:cubicBezTo>
                    <a:pt x="285423" y="61741"/>
                    <a:pt x="289159" y="57477"/>
                    <a:pt x="294093" y="57150"/>
                  </a:cubicBezTo>
                  <a:cubicBezTo>
                    <a:pt x="294486" y="57124"/>
                    <a:pt x="294882" y="57124"/>
                    <a:pt x="295275" y="57150"/>
                  </a:cubicBezTo>
                  <a:lnTo>
                    <a:pt x="466725" y="57150"/>
                  </a:lnTo>
                  <a:cubicBezTo>
                    <a:pt x="471659" y="56823"/>
                    <a:pt x="475923" y="60559"/>
                    <a:pt x="476250" y="65493"/>
                  </a:cubicBezTo>
                  <a:cubicBezTo>
                    <a:pt x="476276" y="65886"/>
                    <a:pt x="476276" y="66282"/>
                    <a:pt x="476250" y="66675"/>
                  </a:cubicBezTo>
                  <a:lnTo>
                    <a:pt x="476250" y="133350"/>
                  </a:lnTo>
                  <a:lnTo>
                    <a:pt x="285750" y="133350"/>
                  </a:lnTo>
                  <a:close/>
                  <a:moveTo>
                    <a:pt x="523875" y="438150"/>
                  </a:moveTo>
                  <a:lnTo>
                    <a:pt x="485775" y="504825"/>
                  </a:lnTo>
                  <a:lnTo>
                    <a:pt x="419100" y="466725"/>
                  </a:lnTo>
                  <a:lnTo>
                    <a:pt x="419100" y="542925"/>
                  </a:lnTo>
                  <a:lnTo>
                    <a:pt x="342900" y="542925"/>
                  </a:lnTo>
                  <a:lnTo>
                    <a:pt x="342900" y="466058"/>
                  </a:lnTo>
                  <a:lnTo>
                    <a:pt x="276225" y="504158"/>
                  </a:lnTo>
                  <a:lnTo>
                    <a:pt x="238125" y="438150"/>
                  </a:lnTo>
                  <a:lnTo>
                    <a:pt x="304800" y="400050"/>
                  </a:lnTo>
                  <a:lnTo>
                    <a:pt x="238125" y="361950"/>
                  </a:lnTo>
                  <a:lnTo>
                    <a:pt x="276225" y="295275"/>
                  </a:lnTo>
                  <a:lnTo>
                    <a:pt x="342900" y="333375"/>
                  </a:lnTo>
                  <a:lnTo>
                    <a:pt x="342900" y="257175"/>
                  </a:lnTo>
                  <a:lnTo>
                    <a:pt x="419100" y="257175"/>
                  </a:lnTo>
                  <a:lnTo>
                    <a:pt x="419100" y="334042"/>
                  </a:lnTo>
                  <a:lnTo>
                    <a:pt x="485775" y="295942"/>
                  </a:lnTo>
                  <a:lnTo>
                    <a:pt x="523875" y="361950"/>
                  </a:lnTo>
                  <a:lnTo>
                    <a:pt x="457200" y="400050"/>
                  </a:lnTo>
                  <a:close/>
                </a:path>
              </a:pathLst>
            </a:custGeom>
            <a:solidFill>
              <a:schemeClr val="tx2"/>
            </a:solidFill>
            <a:ln w="9525" cap="flat">
              <a:noFill/>
              <a:prstDash val="solid"/>
              <a:miter/>
            </a:ln>
          </p:spPr>
          <p:txBody>
            <a:bodyPr rtlCol="0" anchor="ctr"/>
            <a:lstStyle/>
            <a:p>
              <a:endParaRPr lang="en-US"/>
            </a:p>
          </p:txBody>
        </p:sp>
      </p:grpSp>
      <p:cxnSp>
        <p:nvCxnSpPr>
          <p:cNvPr id="65" name="Straight Connector 64">
            <a:extLst>
              <a:ext uri="{FF2B5EF4-FFF2-40B4-BE49-F238E27FC236}">
                <a16:creationId xmlns:a16="http://schemas.microsoft.com/office/drawing/2014/main" id="{61A4E674-D49F-234A-B270-E5C9CD38EDAA}"/>
              </a:ext>
            </a:extLst>
          </p:cNvPr>
          <p:cNvCxnSpPr>
            <a:cxnSpLocks/>
          </p:cNvCxnSpPr>
          <p:nvPr/>
        </p:nvCxnSpPr>
        <p:spPr>
          <a:xfrm>
            <a:off x="457200" y="3361869"/>
            <a:ext cx="19202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73A78C4A-09DE-9044-A484-69BD7AC77B9E}"/>
              </a:ext>
            </a:extLst>
          </p:cNvPr>
          <p:cNvCxnSpPr>
            <a:cxnSpLocks/>
          </p:cNvCxnSpPr>
          <p:nvPr/>
        </p:nvCxnSpPr>
        <p:spPr>
          <a:xfrm>
            <a:off x="2560320" y="3361869"/>
            <a:ext cx="19202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748574A4-5150-534F-8E97-E938EB7FAC62}"/>
              </a:ext>
            </a:extLst>
          </p:cNvPr>
          <p:cNvCxnSpPr>
            <a:cxnSpLocks/>
          </p:cNvCxnSpPr>
          <p:nvPr/>
        </p:nvCxnSpPr>
        <p:spPr>
          <a:xfrm>
            <a:off x="4663440" y="3361869"/>
            <a:ext cx="19202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25FF1F1C-1226-0848-BD1F-04CF96A8F9DE}"/>
              </a:ext>
            </a:extLst>
          </p:cNvPr>
          <p:cNvCxnSpPr>
            <a:cxnSpLocks/>
          </p:cNvCxnSpPr>
          <p:nvPr/>
        </p:nvCxnSpPr>
        <p:spPr>
          <a:xfrm>
            <a:off x="6766560" y="3361869"/>
            <a:ext cx="192024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4697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A22D240-78F9-4D53-AB61-90C62F1AFD48}"/>
              </a:ext>
            </a:extLst>
          </p:cNvPr>
          <p:cNvSpPr/>
          <p:nvPr/>
        </p:nvSpPr>
        <p:spPr>
          <a:xfrm>
            <a:off x="594674" y="2185939"/>
            <a:ext cx="3773795" cy="256032"/>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1160937-96BE-47E2-B74F-15836506382D}"/>
              </a:ext>
            </a:extLst>
          </p:cNvPr>
          <p:cNvSpPr/>
          <p:nvPr/>
        </p:nvSpPr>
        <p:spPr>
          <a:xfrm>
            <a:off x="4768153" y="2185939"/>
            <a:ext cx="3773795" cy="256032"/>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9E9F223-4097-42DF-8E3D-AFC72612F781}"/>
              </a:ext>
            </a:extLst>
          </p:cNvPr>
          <p:cNvSpPr/>
          <p:nvPr/>
        </p:nvSpPr>
        <p:spPr>
          <a:xfrm>
            <a:off x="594674" y="1667988"/>
            <a:ext cx="3773795" cy="256032"/>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5566AC3-C75D-4930-9137-ED6E94C96CE7}"/>
              </a:ext>
            </a:extLst>
          </p:cNvPr>
          <p:cNvSpPr/>
          <p:nvPr/>
        </p:nvSpPr>
        <p:spPr>
          <a:xfrm>
            <a:off x="4768153" y="1667988"/>
            <a:ext cx="3773795" cy="256032"/>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17" name="Title 1"/>
          <p:cNvSpPr>
            <a:spLocks noGrp="1"/>
          </p:cNvSpPr>
          <p:nvPr>
            <p:ph type="title"/>
          </p:nvPr>
        </p:nvSpPr>
        <p:spPr/>
        <p:txBody>
          <a:bodyPr/>
          <a:lstStyle/>
          <a:p>
            <a:r>
              <a:rPr lang="en-US" dirty="0"/>
              <a:t>Glossary of Acronyms</a:t>
            </a:r>
          </a:p>
        </p:txBody>
      </p:sp>
      <p:sp>
        <p:nvSpPr>
          <p:cNvPr id="4" name="Slide Number Placeholder 3"/>
          <p:cNvSpPr>
            <a:spLocks noGrp="1"/>
          </p:cNvSpPr>
          <p:nvPr>
            <p:ph type="sldNum" sz="quarter" idx="10"/>
          </p:nvPr>
        </p:nvSpPr>
        <p:spPr/>
        <p:txBody>
          <a:bodyPr/>
          <a:lstStyle/>
          <a:p>
            <a:fld id="{5C132798-8128-4153-A5D3-242684DAB7C5}" type="slidenum">
              <a:rPr lang="en-US" smtClean="0"/>
              <a:pPr/>
              <a:t>2</a:t>
            </a:fld>
            <a:endParaRPr lang="en-US" dirty="0"/>
          </a:p>
        </p:txBody>
      </p:sp>
      <p:sp>
        <p:nvSpPr>
          <p:cNvPr id="9" name="Rectangle 8">
            <a:extLst>
              <a:ext uri="{FF2B5EF4-FFF2-40B4-BE49-F238E27FC236}">
                <a16:creationId xmlns:a16="http://schemas.microsoft.com/office/drawing/2014/main" id="{B0F09F16-3006-4CF0-991C-AC96F2E1F383}"/>
              </a:ext>
            </a:extLst>
          </p:cNvPr>
          <p:cNvSpPr/>
          <p:nvPr/>
        </p:nvSpPr>
        <p:spPr>
          <a:xfrm>
            <a:off x="594674" y="2703890"/>
            <a:ext cx="3773795" cy="256032"/>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7170ACD-7E67-4040-B2C3-5DF29D270AD4}"/>
              </a:ext>
            </a:extLst>
          </p:cNvPr>
          <p:cNvSpPr/>
          <p:nvPr/>
        </p:nvSpPr>
        <p:spPr>
          <a:xfrm>
            <a:off x="4768153" y="2703890"/>
            <a:ext cx="3773795" cy="256032"/>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43C550A-3473-4B60-BA10-004DAD78ACA8}"/>
              </a:ext>
            </a:extLst>
          </p:cNvPr>
          <p:cNvSpPr/>
          <p:nvPr/>
        </p:nvSpPr>
        <p:spPr>
          <a:xfrm>
            <a:off x="594674" y="3221841"/>
            <a:ext cx="3773795" cy="256032"/>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8599CF8-9C01-4FDB-A91B-7EFD8CDB44CA}"/>
              </a:ext>
            </a:extLst>
          </p:cNvPr>
          <p:cNvSpPr/>
          <p:nvPr/>
        </p:nvSpPr>
        <p:spPr>
          <a:xfrm>
            <a:off x="4768153" y="3221841"/>
            <a:ext cx="3773795" cy="256032"/>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26AED38-ED78-4555-95D3-18FD27AA7AC4}"/>
              </a:ext>
            </a:extLst>
          </p:cNvPr>
          <p:cNvSpPr/>
          <p:nvPr/>
        </p:nvSpPr>
        <p:spPr>
          <a:xfrm>
            <a:off x="594674" y="3739792"/>
            <a:ext cx="3773795" cy="256032"/>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BA8619-AABC-45CC-8842-35AE086310AB}"/>
              </a:ext>
            </a:extLst>
          </p:cNvPr>
          <p:cNvSpPr/>
          <p:nvPr/>
        </p:nvSpPr>
        <p:spPr>
          <a:xfrm>
            <a:off x="4768153" y="3739792"/>
            <a:ext cx="3773795" cy="256032"/>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2186EE6-8DD5-4BDC-9CE0-F51C981D170A}"/>
              </a:ext>
            </a:extLst>
          </p:cNvPr>
          <p:cNvSpPr/>
          <p:nvPr/>
        </p:nvSpPr>
        <p:spPr>
          <a:xfrm>
            <a:off x="594674" y="4257743"/>
            <a:ext cx="3773795" cy="256032"/>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C639888-A36D-4661-B887-5653CF043D84}"/>
              </a:ext>
            </a:extLst>
          </p:cNvPr>
          <p:cNvSpPr/>
          <p:nvPr/>
        </p:nvSpPr>
        <p:spPr>
          <a:xfrm>
            <a:off x="4768153" y="4257743"/>
            <a:ext cx="3773795" cy="256032"/>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7318CC3-9141-45F0-9108-3D362B0A4E19}"/>
              </a:ext>
            </a:extLst>
          </p:cNvPr>
          <p:cNvSpPr/>
          <p:nvPr/>
        </p:nvSpPr>
        <p:spPr>
          <a:xfrm>
            <a:off x="594674" y="4775694"/>
            <a:ext cx="3773795" cy="256032"/>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AFCBB75-2ADD-4FD4-B32A-CCE0D6A06F7A}"/>
              </a:ext>
            </a:extLst>
          </p:cNvPr>
          <p:cNvSpPr/>
          <p:nvPr/>
        </p:nvSpPr>
        <p:spPr>
          <a:xfrm>
            <a:off x="594674" y="5293647"/>
            <a:ext cx="3773795" cy="256032"/>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2">
            <a:extLst>
              <a:ext uri="{FF2B5EF4-FFF2-40B4-BE49-F238E27FC236}">
                <a16:creationId xmlns:a16="http://schemas.microsoft.com/office/drawing/2014/main" id="{3D9632BB-80FC-418E-B3D5-1B1C455321CF}"/>
              </a:ext>
            </a:extLst>
          </p:cNvPr>
          <p:cNvSpPr>
            <a:spLocks noGrp="1"/>
          </p:cNvSpPr>
          <p:nvPr>
            <p:ph idx="1"/>
          </p:nvPr>
        </p:nvSpPr>
        <p:spPr>
          <a:xfrm>
            <a:off x="556785" y="1657884"/>
            <a:ext cx="8229600" cy="4366900"/>
          </a:xfrm>
        </p:spPr>
        <p:txBody>
          <a:bodyPr numCol="2" spcCol="274320"/>
          <a:lstStyle/>
          <a:p>
            <a:pPr marL="0" indent="0">
              <a:buNone/>
              <a:tabLst>
                <a:tab pos="569913" algn="l"/>
              </a:tabLst>
            </a:pPr>
            <a:r>
              <a:rPr lang="en-US" sz="1200" dirty="0">
                <a:solidFill>
                  <a:schemeClr val="tx1">
                    <a:lumMod val="95000"/>
                    <a:lumOff val="5000"/>
                  </a:schemeClr>
                </a:solidFill>
              </a:rPr>
              <a:t>ACA	Affordable Care Act</a:t>
            </a:r>
          </a:p>
          <a:p>
            <a:pPr marL="0" indent="0">
              <a:buNone/>
              <a:tabLst>
                <a:tab pos="569913" algn="l"/>
              </a:tabLst>
            </a:pPr>
            <a:r>
              <a:rPr lang="en-US" sz="1200" dirty="0">
                <a:solidFill>
                  <a:schemeClr val="tx1">
                    <a:lumMod val="95000"/>
                    <a:lumOff val="5000"/>
                  </a:schemeClr>
                </a:solidFill>
              </a:rPr>
              <a:t>ACS	American Community Survey</a:t>
            </a:r>
          </a:p>
          <a:p>
            <a:pPr marL="0" indent="0">
              <a:buNone/>
              <a:tabLst>
                <a:tab pos="569913" algn="l"/>
              </a:tabLst>
            </a:pPr>
            <a:r>
              <a:rPr lang="en-US" sz="1200" dirty="0">
                <a:solidFill>
                  <a:schemeClr val="tx1">
                    <a:lumMod val="95000"/>
                    <a:lumOff val="5000"/>
                  </a:schemeClr>
                </a:solidFill>
              </a:rPr>
              <a:t>ACO	Accountable Care Organization</a:t>
            </a:r>
          </a:p>
          <a:p>
            <a:pPr marL="0" indent="0">
              <a:buNone/>
              <a:tabLst>
                <a:tab pos="569913" algn="l"/>
              </a:tabLst>
            </a:pPr>
            <a:r>
              <a:rPr lang="en-US" sz="1200" dirty="0">
                <a:solidFill>
                  <a:schemeClr val="tx1">
                    <a:lumMod val="95000"/>
                    <a:lumOff val="5000"/>
                  </a:schemeClr>
                </a:solidFill>
              </a:rPr>
              <a:t>ASAM	American Society of Addiction Medicine</a:t>
            </a:r>
          </a:p>
          <a:p>
            <a:pPr marL="0" indent="0">
              <a:buNone/>
              <a:tabLst>
                <a:tab pos="569913" algn="l"/>
              </a:tabLst>
            </a:pPr>
            <a:r>
              <a:rPr lang="en-US" sz="1200" dirty="0">
                <a:solidFill>
                  <a:schemeClr val="tx1">
                    <a:lumMod val="95000"/>
                    <a:lumOff val="5000"/>
                  </a:schemeClr>
                </a:solidFill>
              </a:rPr>
              <a:t>CHIP	Children’s Health Insurance Program</a:t>
            </a:r>
          </a:p>
          <a:p>
            <a:pPr marL="0" indent="0">
              <a:buNone/>
              <a:tabLst>
                <a:tab pos="569913" algn="l"/>
              </a:tabLst>
            </a:pPr>
            <a:r>
              <a:rPr lang="en-US" sz="1200" dirty="0">
                <a:solidFill>
                  <a:schemeClr val="tx1">
                    <a:lumMod val="95000"/>
                    <a:lumOff val="5000"/>
                  </a:schemeClr>
                </a:solidFill>
              </a:rPr>
              <a:t>CP	Community Partner</a:t>
            </a:r>
          </a:p>
          <a:p>
            <a:pPr marL="0" indent="0">
              <a:buNone/>
              <a:tabLst>
                <a:tab pos="569913" algn="l"/>
              </a:tabLst>
            </a:pPr>
            <a:r>
              <a:rPr lang="en-US" sz="1200" dirty="0">
                <a:solidFill>
                  <a:schemeClr val="tx1">
                    <a:lumMod val="95000"/>
                    <a:lumOff val="5000"/>
                  </a:schemeClr>
                </a:solidFill>
              </a:rPr>
              <a:t>CY	Calendar Year</a:t>
            </a:r>
          </a:p>
          <a:p>
            <a:pPr marL="0" indent="0">
              <a:buNone/>
              <a:tabLst>
                <a:tab pos="569913" algn="l"/>
              </a:tabLst>
            </a:pPr>
            <a:r>
              <a:rPr lang="en-US" sz="1200" dirty="0">
                <a:solidFill>
                  <a:schemeClr val="tx1">
                    <a:lumMod val="95000"/>
                    <a:lumOff val="5000"/>
                  </a:schemeClr>
                </a:solidFill>
              </a:rPr>
              <a:t>DSRIP	Delivery System Reform Incentive Payment</a:t>
            </a:r>
          </a:p>
          <a:p>
            <a:pPr marL="0" indent="0">
              <a:buNone/>
              <a:tabLst>
                <a:tab pos="569913" algn="l"/>
              </a:tabLst>
            </a:pPr>
            <a:r>
              <a:rPr lang="en-US" sz="1200" dirty="0">
                <a:solidFill>
                  <a:schemeClr val="tx1">
                    <a:lumMod val="95000"/>
                    <a:lumOff val="5000"/>
                  </a:schemeClr>
                </a:solidFill>
              </a:rPr>
              <a:t>FBR	Federal Benefit Rate</a:t>
            </a:r>
          </a:p>
          <a:p>
            <a:pPr marL="0" indent="0">
              <a:buNone/>
              <a:tabLst>
                <a:tab pos="569913" algn="l"/>
              </a:tabLst>
            </a:pPr>
            <a:r>
              <a:rPr lang="en-US" sz="1200" dirty="0">
                <a:solidFill>
                  <a:schemeClr val="tx1">
                    <a:lumMod val="95000"/>
                    <a:lumOff val="5000"/>
                  </a:schemeClr>
                </a:solidFill>
              </a:rPr>
              <a:t>FFS	Fee-For-Service</a:t>
            </a:r>
          </a:p>
          <a:p>
            <a:pPr marL="0" indent="0">
              <a:buNone/>
              <a:tabLst>
                <a:tab pos="569913" algn="l"/>
              </a:tabLst>
            </a:pPr>
            <a:r>
              <a:rPr lang="en-US" sz="1200" dirty="0">
                <a:solidFill>
                  <a:schemeClr val="tx1">
                    <a:lumMod val="95000"/>
                    <a:lumOff val="5000"/>
                  </a:schemeClr>
                </a:solidFill>
              </a:rPr>
              <a:t>FMAP	Federal Medical Assistance Percentage</a:t>
            </a:r>
          </a:p>
          <a:p>
            <a:pPr marL="0" indent="0">
              <a:buNone/>
              <a:tabLst>
                <a:tab pos="569913" algn="l"/>
              </a:tabLst>
            </a:pPr>
            <a:r>
              <a:rPr lang="en-US" sz="1200" dirty="0">
                <a:solidFill>
                  <a:schemeClr val="tx1">
                    <a:lumMod val="95000"/>
                    <a:lumOff val="5000"/>
                  </a:schemeClr>
                </a:solidFill>
              </a:rPr>
              <a:t>FPL	Federal Poverty Level</a:t>
            </a:r>
          </a:p>
          <a:p>
            <a:pPr marL="0" indent="0">
              <a:buNone/>
              <a:tabLst>
                <a:tab pos="569913" algn="l"/>
              </a:tabLst>
            </a:pPr>
            <a:r>
              <a:rPr lang="en-US" sz="1200" dirty="0">
                <a:solidFill>
                  <a:schemeClr val="tx1">
                    <a:lumMod val="95000"/>
                    <a:lumOff val="5000"/>
                  </a:schemeClr>
                </a:solidFill>
              </a:rPr>
              <a:t>FSP	Flexible Services Program</a:t>
            </a:r>
          </a:p>
          <a:p>
            <a:pPr marL="0" indent="0">
              <a:buNone/>
              <a:tabLst>
                <a:tab pos="569913" algn="l"/>
              </a:tabLst>
            </a:pPr>
            <a:r>
              <a:rPr lang="en-US" sz="1200" dirty="0">
                <a:solidFill>
                  <a:schemeClr val="tx1">
                    <a:lumMod val="95000"/>
                    <a:lumOff val="5000"/>
                  </a:schemeClr>
                </a:solidFill>
              </a:rPr>
              <a:t>FY	Fiscal Year</a:t>
            </a:r>
          </a:p>
          <a:p>
            <a:pPr marL="0" indent="0">
              <a:buNone/>
              <a:tabLst>
                <a:tab pos="569913" algn="l"/>
              </a:tabLst>
            </a:pPr>
            <a:r>
              <a:rPr lang="en-US" sz="1200" dirty="0">
                <a:solidFill>
                  <a:schemeClr val="tx1">
                    <a:lumMod val="95000"/>
                    <a:lumOff val="5000"/>
                  </a:schemeClr>
                </a:solidFill>
              </a:rPr>
              <a:t>HCBS	Home- and Community-Based Services</a:t>
            </a:r>
          </a:p>
          <a:p>
            <a:pPr marL="0" indent="0">
              <a:buNone/>
              <a:tabLst>
                <a:tab pos="569913" algn="l"/>
              </a:tabLst>
            </a:pPr>
            <a:r>
              <a:rPr lang="en-US" sz="1200" dirty="0">
                <a:solidFill>
                  <a:schemeClr val="tx1">
                    <a:lumMod val="95000"/>
                    <a:lumOff val="5000"/>
                  </a:schemeClr>
                </a:solidFill>
              </a:rPr>
              <a:t>LTSS	Long-Term Services and Supports</a:t>
            </a:r>
          </a:p>
          <a:p>
            <a:pPr marL="0" indent="0">
              <a:buNone/>
              <a:tabLst>
                <a:tab pos="569913" algn="l"/>
              </a:tabLst>
            </a:pPr>
            <a:r>
              <a:rPr lang="en-US" sz="1200" dirty="0">
                <a:solidFill>
                  <a:schemeClr val="tx1">
                    <a:lumMod val="95000"/>
                    <a:lumOff val="5000"/>
                  </a:schemeClr>
                </a:solidFill>
              </a:rPr>
              <a:t>MAT	Medication Assisted Treatment</a:t>
            </a:r>
          </a:p>
          <a:p>
            <a:pPr marL="0" indent="0">
              <a:buNone/>
              <a:tabLst>
                <a:tab pos="569913" algn="l"/>
              </a:tabLst>
            </a:pPr>
            <a:r>
              <a:rPr lang="en-US" sz="1200" dirty="0">
                <a:solidFill>
                  <a:schemeClr val="tx1">
                    <a:lumMod val="95000"/>
                    <a:lumOff val="5000"/>
                  </a:schemeClr>
                </a:solidFill>
              </a:rPr>
              <a:t>MCO	Managed Care Organization</a:t>
            </a:r>
          </a:p>
          <a:p>
            <a:pPr marL="0" indent="0">
              <a:buNone/>
              <a:tabLst>
                <a:tab pos="569913" algn="l"/>
              </a:tabLst>
            </a:pPr>
            <a:r>
              <a:rPr lang="en-US" sz="1200" dirty="0">
                <a:solidFill>
                  <a:schemeClr val="tx1">
                    <a:lumMod val="95000"/>
                    <a:lumOff val="5000"/>
                  </a:schemeClr>
                </a:solidFill>
              </a:rPr>
              <a:t>PACE	Program of All-Inclusive Care for the Elderly</a:t>
            </a:r>
          </a:p>
          <a:p>
            <a:pPr marL="0" indent="0">
              <a:buNone/>
              <a:tabLst>
                <a:tab pos="569913" algn="l"/>
              </a:tabLst>
            </a:pPr>
            <a:r>
              <a:rPr lang="en-US" sz="1200" dirty="0">
                <a:solidFill>
                  <a:schemeClr val="tx1">
                    <a:lumMod val="95000"/>
                    <a:lumOff val="5000"/>
                  </a:schemeClr>
                </a:solidFill>
              </a:rPr>
              <a:t>PCA	Personal Care Attendant</a:t>
            </a:r>
          </a:p>
          <a:p>
            <a:pPr marL="0" indent="0">
              <a:buNone/>
              <a:tabLst>
                <a:tab pos="569913" algn="l"/>
              </a:tabLst>
            </a:pPr>
            <a:r>
              <a:rPr lang="en-US" sz="1200" dirty="0">
                <a:solidFill>
                  <a:schemeClr val="tx1">
                    <a:lumMod val="95000"/>
                    <a:lumOff val="5000"/>
                  </a:schemeClr>
                </a:solidFill>
              </a:rPr>
              <a:t>PCC	Primary Care Clinician Plan</a:t>
            </a:r>
          </a:p>
          <a:p>
            <a:pPr marL="0" indent="0">
              <a:buNone/>
              <a:tabLst>
                <a:tab pos="569913" algn="l"/>
              </a:tabLst>
            </a:pPr>
            <a:r>
              <a:rPr lang="en-US" sz="1200" dirty="0">
                <a:solidFill>
                  <a:schemeClr val="tx1">
                    <a:lumMod val="95000"/>
                    <a:lumOff val="5000"/>
                  </a:schemeClr>
                </a:solidFill>
              </a:rPr>
              <a:t>PMPM	Per Member Per Month</a:t>
            </a:r>
          </a:p>
          <a:p>
            <a:pPr marL="0" indent="0">
              <a:buNone/>
              <a:tabLst>
                <a:tab pos="569913" algn="l"/>
              </a:tabLst>
            </a:pPr>
            <a:r>
              <a:rPr lang="en-US" sz="1200" dirty="0">
                <a:solidFill>
                  <a:schemeClr val="tx1">
                    <a:lumMod val="95000"/>
                    <a:lumOff val="5000"/>
                  </a:schemeClr>
                </a:solidFill>
              </a:rPr>
              <a:t>SCO	Senior Care Options</a:t>
            </a:r>
          </a:p>
          <a:p>
            <a:pPr marL="0" indent="0">
              <a:buNone/>
              <a:tabLst>
                <a:tab pos="569913" algn="l"/>
              </a:tabLst>
            </a:pPr>
            <a:r>
              <a:rPr lang="en-US" sz="1200" dirty="0">
                <a:solidFill>
                  <a:schemeClr val="tx1">
                    <a:lumMod val="95000"/>
                    <a:lumOff val="5000"/>
                  </a:schemeClr>
                </a:solidFill>
              </a:rPr>
              <a:t>SFY	State Fiscal Year</a:t>
            </a:r>
          </a:p>
          <a:p>
            <a:pPr marL="0" indent="0">
              <a:buNone/>
              <a:tabLst>
                <a:tab pos="569913" algn="l"/>
              </a:tabLst>
            </a:pPr>
            <a:r>
              <a:rPr lang="en-US" sz="1200" dirty="0">
                <a:solidFill>
                  <a:schemeClr val="tx1">
                    <a:lumMod val="95000"/>
                    <a:lumOff val="5000"/>
                  </a:schemeClr>
                </a:solidFill>
              </a:rPr>
              <a:t>SNAP	Supplemental Nutrition Assistance Program</a:t>
            </a:r>
          </a:p>
          <a:p>
            <a:pPr marL="0" indent="0">
              <a:buNone/>
              <a:tabLst>
                <a:tab pos="569913" algn="l"/>
              </a:tabLst>
            </a:pPr>
            <a:r>
              <a:rPr lang="en-US" sz="1200" dirty="0">
                <a:solidFill>
                  <a:schemeClr val="tx1">
                    <a:lumMod val="95000"/>
                    <a:lumOff val="5000"/>
                  </a:schemeClr>
                </a:solidFill>
              </a:rPr>
              <a:t>SSI	Supplemental Security Income</a:t>
            </a:r>
          </a:p>
          <a:p>
            <a:pPr marL="0" indent="0">
              <a:buNone/>
              <a:tabLst>
                <a:tab pos="569913" algn="l"/>
              </a:tabLst>
            </a:pPr>
            <a:r>
              <a:rPr lang="en-US" sz="1200" dirty="0">
                <a:solidFill>
                  <a:schemeClr val="tx1">
                    <a:lumMod val="95000"/>
                    <a:lumOff val="5000"/>
                  </a:schemeClr>
                </a:solidFill>
              </a:rPr>
              <a:t>SUD	Substance Use Disorder</a:t>
            </a:r>
          </a:p>
          <a:p>
            <a:pPr marL="0" indent="0">
              <a:buNone/>
              <a:tabLst>
                <a:tab pos="569913" algn="l"/>
              </a:tabLst>
            </a:pPr>
            <a:r>
              <a:rPr lang="en-US" sz="1200" dirty="0">
                <a:solidFill>
                  <a:schemeClr val="tx1">
                    <a:lumMod val="95000"/>
                    <a:lumOff val="5000"/>
                  </a:schemeClr>
                </a:solidFill>
              </a:rPr>
              <a:t>WIC	Special Supplemental Nutrition Program for 	Women, Infants, and Children</a:t>
            </a:r>
          </a:p>
        </p:txBody>
      </p:sp>
    </p:spTree>
    <p:extLst>
      <p:ext uri="{BB962C8B-B14F-4D97-AF65-F5344CB8AC3E}">
        <p14:creationId xmlns:p14="http://schemas.microsoft.com/office/powerpoint/2010/main" val="37044527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DCBB7C1-78A0-4218-807D-829A229D1DD3}"/>
              </a:ext>
            </a:extLst>
          </p:cNvPr>
          <p:cNvSpPr>
            <a:spLocks noGrp="1"/>
          </p:cNvSpPr>
          <p:nvPr>
            <p:ph type="title"/>
          </p:nvPr>
        </p:nvSpPr>
        <p:spPr/>
        <p:txBody>
          <a:bodyPr/>
          <a:lstStyle/>
          <a:p>
            <a:r>
              <a:rPr lang="en-US" dirty="0"/>
              <a:t>MASSACHUSETTS ADMINISTERS MOST OF MASSHEALTH</a:t>
            </a:r>
            <a:br>
              <a:rPr lang="en-US" dirty="0"/>
            </a:br>
            <a:r>
              <a:rPr lang="en-US" dirty="0"/>
              <a:t>THROUGH WAIVERS</a:t>
            </a:r>
          </a:p>
        </p:txBody>
      </p:sp>
      <p:sp>
        <p:nvSpPr>
          <p:cNvPr id="4" name="Slide Number Placeholder 3"/>
          <p:cNvSpPr>
            <a:spLocks noGrp="1"/>
          </p:cNvSpPr>
          <p:nvPr>
            <p:ph type="sldNum" sz="quarter" idx="10"/>
          </p:nvPr>
        </p:nvSpPr>
        <p:spPr/>
        <p:txBody>
          <a:bodyPr/>
          <a:lstStyle/>
          <a:p>
            <a:fld id="{9BD7153A-5758-40C4-8129-301D4A48CA78}" type="slidenum">
              <a:rPr lang="en-US" smtClean="0"/>
              <a:pPr/>
              <a:t>29</a:t>
            </a:fld>
            <a:endParaRPr lang="en-US" dirty="0"/>
          </a:p>
        </p:txBody>
      </p:sp>
      <p:graphicFrame>
        <p:nvGraphicFramePr>
          <p:cNvPr id="12" name="Table 11">
            <a:extLst>
              <a:ext uri="{FF2B5EF4-FFF2-40B4-BE49-F238E27FC236}">
                <a16:creationId xmlns:a16="http://schemas.microsoft.com/office/drawing/2014/main" id="{BF07809E-7967-490F-B436-4FDF37DEC1D3}"/>
              </a:ext>
            </a:extLst>
          </p:cNvPr>
          <p:cNvGraphicFramePr>
            <a:graphicFrameLocks noGrp="1"/>
          </p:cNvGraphicFramePr>
          <p:nvPr>
            <p:extLst>
              <p:ext uri="{D42A27DB-BD31-4B8C-83A1-F6EECF244321}">
                <p14:modId xmlns:p14="http://schemas.microsoft.com/office/powerpoint/2010/main" val="2689741005"/>
              </p:ext>
            </p:extLst>
          </p:nvPr>
        </p:nvGraphicFramePr>
        <p:xfrm>
          <a:off x="461672" y="1439672"/>
          <a:ext cx="8229600" cy="4567936"/>
        </p:xfrm>
        <a:graphic>
          <a:graphicData uri="http://schemas.openxmlformats.org/drawingml/2006/table">
            <a:tbl>
              <a:tblPr firstRow="1" bandRow="1">
                <a:tableStyleId>{5C22544A-7EE6-4342-B048-85BDC9FD1C3A}</a:tableStyleId>
              </a:tblPr>
              <a:tblGrid>
                <a:gridCol w="1188720">
                  <a:extLst>
                    <a:ext uri="{9D8B030D-6E8A-4147-A177-3AD203B41FA5}">
                      <a16:colId xmlns:a16="http://schemas.microsoft.com/office/drawing/2014/main" val="20000"/>
                    </a:ext>
                  </a:extLst>
                </a:gridCol>
                <a:gridCol w="7040880">
                  <a:extLst>
                    <a:ext uri="{9D8B030D-6E8A-4147-A177-3AD203B41FA5}">
                      <a16:colId xmlns:a16="http://schemas.microsoft.com/office/drawing/2014/main" val="20001"/>
                    </a:ext>
                  </a:extLst>
                </a:gridCol>
              </a:tblGrid>
              <a:tr h="0">
                <a:tc>
                  <a:txBody>
                    <a:bodyPr/>
                    <a:lstStyle/>
                    <a:p>
                      <a:pPr>
                        <a:spcBef>
                          <a:spcPts val="100"/>
                        </a:spcBef>
                        <a:spcAft>
                          <a:spcPts val="100"/>
                        </a:spcAft>
                      </a:pPr>
                      <a:r>
                        <a:rPr lang="en-US" sz="1000" b="0" dirty="0">
                          <a:solidFill>
                            <a:schemeClr val="tx2">
                              <a:lumMod val="75000"/>
                            </a:schemeClr>
                          </a:solidFill>
                          <a:latin typeface="+mj-lt"/>
                        </a:rPr>
                        <a:t>WHAT IS A </a:t>
                      </a:r>
                      <a:br>
                        <a:rPr lang="en-US" sz="1000" b="0" dirty="0">
                          <a:solidFill>
                            <a:schemeClr val="tx2">
                              <a:lumMod val="75000"/>
                            </a:schemeClr>
                          </a:solidFill>
                          <a:latin typeface="+mj-lt"/>
                        </a:rPr>
                      </a:br>
                      <a:r>
                        <a:rPr lang="en-US" sz="1000" b="0" dirty="0">
                          <a:solidFill>
                            <a:schemeClr val="tx2">
                              <a:lumMod val="75000"/>
                            </a:schemeClr>
                          </a:solidFill>
                          <a:latin typeface="+mj-lt"/>
                        </a:rPr>
                        <a:t>WAIVER?</a:t>
                      </a:r>
                    </a:p>
                  </a:txBody>
                  <a:tcPr marR="0" marT="101600" marB="101600">
                    <a:lnL w="12700" cmpd="sng">
                      <a:noFill/>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marR="0" lvl="0" indent="0" algn="l" defTabSz="914400" rtl="0" eaLnBrk="0" fontAlgn="base" latinLnBrk="0" hangingPunct="0">
                        <a:lnSpc>
                          <a:spcPct val="95000"/>
                        </a:lnSpc>
                        <a:spcBef>
                          <a:spcPts val="100"/>
                        </a:spcBef>
                        <a:spcAft>
                          <a:spcPts val="100"/>
                        </a:spcAft>
                        <a:buClr>
                          <a:schemeClr val="tx2"/>
                        </a:buClr>
                        <a:buSzTx/>
                        <a:buFont typeface="Wingdings" pitchFamily="2" charset="2"/>
                        <a:buNone/>
                        <a:tabLst/>
                        <a:defRPr/>
                      </a:pPr>
                      <a:r>
                        <a:rPr kumimoji="0" lang="en-US" sz="1000" b="0" i="0" u="none" strike="noStrike" kern="0" cap="none" spc="0" normalizeH="0" baseline="0" noProof="0" dirty="0">
                          <a:ln>
                            <a:noFill/>
                          </a:ln>
                          <a:solidFill>
                            <a:schemeClr val="tx1"/>
                          </a:solidFill>
                          <a:effectLst/>
                          <a:uLnTx/>
                          <a:uFillTx/>
                          <a:latin typeface="+mn-lt"/>
                          <a:ea typeface="+mn-ea"/>
                          <a:cs typeface="+mn-cs"/>
                        </a:rPr>
                        <a:t>States may request approval from the federal government to waive certain parts of federal Medicaid law in order to test program innovations or gain more flexibility in how they deliver and pay for Medicaid services. MassHealth gains flexibility through both Section 1115 and Section 1915(c) waivers.</a:t>
                      </a:r>
                    </a:p>
                  </a:txBody>
                  <a:tcPr marT="82296" marB="82296">
                    <a:lnL w="28575" cap="flat" cmpd="sng" algn="ctr">
                      <a:solidFill>
                        <a:schemeClr val="bg1"/>
                      </a:solidFill>
                      <a:prstDash val="solid"/>
                      <a:round/>
                      <a:headEnd type="none" w="med" len="med"/>
                      <a:tailEnd type="none" w="med" len="med"/>
                    </a:lnL>
                    <a:lnR w="12700" cmpd="sng">
                      <a:noFill/>
                    </a:lnR>
                    <a:lnT w="12700" cmpd="sng">
                      <a:noFill/>
                    </a:lnT>
                    <a:lnB w="28575"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92673">
                <a:tc>
                  <a:txBody>
                    <a:bodyPr/>
                    <a:lstStyle/>
                    <a:p>
                      <a:pPr>
                        <a:spcBef>
                          <a:spcPts val="100"/>
                        </a:spcBef>
                        <a:spcAft>
                          <a:spcPts val="100"/>
                        </a:spcAft>
                      </a:pPr>
                      <a:r>
                        <a:rPr lang="en-US" sz="1000" b="0" kern="1200" dirty="0">
                          <a:solidFill>
                            <a:schemeClr val="tx2">
                              <a:lumMod val="75000"/>
                            </a:schemeClr>
                          </a:solidFill>
                          <a:latin typeface="+mj-lt"/>
                          <a:ea typeface="+mn-ea"/>
                          <a:cs typeface="+mn-cs"/>
                        </a:rPr>
                        <a:t>1115 DEMONSTRATION WAIVER</a:t>
                      </a:r>
                    </a:p>
                  </a:txBody>
                  <a:tcPr marR="0" marT="101600" marB="101600">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marR="0" lvl="0" indent="0" algn="l" defTabSz="914400" rtl="0" eaLnBrk="0" fontAlgn="base" latinLnBrk="0" hangingPunct="0">
                        <a:lnSpc>
                          <a:spcPct val="95000"/>
                        </a:lnSpc>
                        <a:spcBef>
                          <a:spcPts val="100"/>
                        </a:spcBef>
                        <a:spcAft>
                          <a:spcPts val="100"/>
                        </a:spcAft>
                        <a:buClr>
                          <a:srgbClr val="5A8F7C"/>
                        </a:buClr>
                        <a:buSzTx/>
                        <a:buFont typeface="Wingdings" pitchFamily="2" charset="2"/>
                        <a:buNone/>
                        <a:tabLst/>
                        <a:defRPr/>
                      </a:pPr>
                      <a:r>
                        <a:rPr kumimoji="0" lang="en-US" sz="1000" b="0" i="0" u="none" strike="noStrike" kern="0" cap="none" spc="0" normalizeH="0" baseline="0" noProof="0" dirty="0">
                          <a:ln>
                            <a:noFill/>
                          </a:ln>
                          <a:solidFill>
                            <a:schemeClr val="tx1"/>
                          </a:solidFill>
                          <a:effectLst/>
                          <a:uLnTx/>
                          <a:uFillTx/>
                          <a:latin typeface="+mn-lt"/>
                          <a:ea typeface="+mn-ea"/>
                          <a:cs typeface="+mn-cs"/>
                        </a:rPr>
                        <a:t>The MassHealth program operates under the authority of an 1115 demonstration waiver for almost all members. The waiver first took effect in 1997 and has evolved through six extensions to expand coverage, support the safety net, provide incentives for delivery system innovations, and serve as a platform for health care reform. An important condition of all 1115 waivers is that they be “budget neutral,” meaning the federal government will contribute no more to a waiver program than it would to a Medicaid program operating under standard rules. Through the latest extension, approved in November 2016, MassHealth is implementing a new Accountable Care Organization (ACO) program, new models of addressing member needs using Community Partners and flexible services, and expanded coverage of substance use disorder (SUD) services. </a:t>
                      </a:r>
                    </a:p>
                  </a:txBody>
                  <a:tcPr marT="82296" marB="82296">
                    <a:lnL w="28575" cap="flat" cmpd="sng" algn="ctr">
                      <a:solidFill>
                        <a:schemeClr val="bg1"/>
                      </a:solidFill>
                      <a:prstDash val="solid"/>
                      <a:round/>
                      <a:headEnd type="none" w="med" len="med"/>
                      <a:tailEnd type="none" w="med" len="med"/>
                    </a:lnL>
                    <a:lnR w="12700" cmpd="sng">
                      <a:noFill/>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930291">
                <a:tc>
                  <a:txBody>
                    <a:bodyPr/>
                    <a:lstStyle/>
                    <a:p>
                      <a:pPr marL="0" marR="0" lvl="0" indent="0" algn="l" defTabSz="914400" rtl="0" eaLnBrk="1" fontAlgn="auto" latinLnBrk="0" hangingPunct="1">
                        <a:lnSpc>
                          <a:spcPct val="100000"/>
                        </a:lnSpc>
                        <a:spcBef>
                          <a:spcPts val="100"/>
                        </a:spcBef>
                        <a:spcAft>
                          <a:spcPts val="100"/>
                        </a:spcAft>
                        <a:buClrTx/>
                        <a:buSzTx/>
                        <a:buFontTx/>
                        <a:buNone/>
                        <a:tabLst/>
                        <a:defRPr/>
                      </a:pPr>
                      <a:r>
                        <a:rPr lang="en-US" sz="1000" b="0" kern="1200" dirty="0">
                          <a:solidFill>
                            <a:schemeClr val="tx2">
                              <a:lumMod val="75000"/>
                            </a:schemeClr>
                          </a:solidFill>
                          <a:latin typeface="+mj-lt"/>
                          <a:ea typeface="+mn-ea"/>
                          <a:cs typeface="+mn-cs"/>
                        </a:rPr>
                        <a:t>1915(c) HOME- </a:t>
                      </a:r>
                      <a:br>
                        <a:rPr lang="en-US" sz="1000" b="0" kern="1200" dirty="0">
                          <a:solidFill>
                            <a:schemeClr val="tx2">
                              <a:lumMod val="75000"/>
                            </a:schemeClr>
                          </a:solidFill>
                          <a:latin typeface="+mj-lt"/>
                          <a:ea typeface="+mn-ea"/>
                          <a:cs typeface="+mn-cs"/>
                        </a:rPr>
                      </a:br>
                      <a:r>
                        <a:rPr lang="en-US" sz="1000" b="0" kern="1200" dirty="0">
                          <a:solidFill>
                            <a:schemeClr val="tx2">
                              <a:lumMod val="75000"/>
                            </a:schemeClr>
                          </a:solidFill>
                          <a:latin typeface="+mj-lt"/>
                          <a:ea typeface="+mn-ea"/>
                          <a:cs typeface="+mn-cs"/>
                        </a:rPr>
                        <a:t>AND COMMUNITY-BASED SERVICES WAIVERS</a:t>
                      </a:r>
                    </a:p>
                  </a:txBody>
                  <a:tcPr marR="0" marT="101600" marB="101600">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marR="0" lvl="0" indent="0" algn="l" defTabSz="914400" rtl="0" eaLnBrk="1" fontAlgn="auto" latinLnBrk="0" hangingPunct="1">
                        <a:lnSpc>
                          <a:spcPct val="95000"/>
                        </a:lnSpc>
                        <a:spcBef>
                          <a:spcPts val="100"/>
                        </a:spcBef>
                        <a:spcAft>
                          <a:spcPts val="100"/>
                        </a:spcAft>
                        <a:buClr>
                          <a:schemeClr val="tx2"/>
                        </a:buClr>
                        <a:buSzTx/>
                        <a:buFont typeface="Wingdings" pitchFamily="2" charset="2"/>
                        <a:buNone/>
                        <a:tabLst/>
                        <a:defRPr/>
                      </a:pPr>
                      <a:r>
                        <a:rPr kumimoji="0" lang="en-US" sz="1000" b="0" i="0" u="none" strike="noStrike" kern="0" cap="none" spc="0" normalizeH="0" baseline="0" noProof="0" dirty="0">
                          <a:ln>
                            <a:noFill/>
                          </a:ln>
                          <a:solidFill>
                            <a:schemeClr val="tx1"/>
                          </a:solidFill>
                          <a:effectLst/>
                          <a:uLnTx/>
                          <a:uFillTx/>
                          <a:latin typeface="+mn-lt"/>
                          <a:ea typeface="+mn-ea"/>
                          <a:cs typeface="+mn-cs"/>
                        </a:rPr>
                        <a:t>Home- and community-based services (HCBS) waivers permit states to provide LTSS in a home or community setting to members whose disabilities qualify them for an institutional level of care. Services can include home health care, personal care, habilitation, respite, physical and occupational therapy, group adult care, home modification, assistive technology, behavioral health, among others. MassHealth obtains federal matching funds on expenditures made by the agencies that authorize and oversee the services, such as the Executive Office of Elder Affairs, the Department of Developmental Services, the Department of Mental Health, and the Massachusetts Rehabilitation Commission. The state must demonstrate that providing the HCBS waiver services does not cost more on average than providing those services in an institution. In addition, the programs may have enrollment limits. MassHealth has 10 HCBS waivers, which are an important component of the Commonwealth’s “Community First” policy. The waiver programs are targeted to specific populations:</a:t>
                      </a:r>
                    </a:p>
                    <a:p>
                      <a:pPr marL="115888" indent="-115888" algn="l" defTabSz="914400" rtl="0" eaLnBrk="1" latinLnBrk="0" hangingPunct="1">
                        <a:lnSpc>
                          <a:spcPct val="95000"/>
                        </a:lnSpc>
                        <a:spcBef>
                          <a:spcPts val="200"/>
                        </a:spcBef>
                        <a:spcAft>
                          <a:spcPts val="0"/>
                        </a:spcAft>
                        <a:buClr>
                          <a:schemeClr val="tx2"/>
                        </a:buClr>
                        <a:buFont typeface="Wingdings" panose="05000000000000000000" pitchFamily="2" charset="2"/>
                        <a:buChar char="§"/>
                      </a:pPr>
                      <a:r>
                        <a:rPr kumimoji="0" lang="en-US" sz="1000" b="0" i="0" u="none" strike="noStrike" kern="0" cap="none" spc="0" normalizeH="0" baseline="0" noProof="0" dirty="0">
                          <a:ln>
                            <a:noFill/>
                          </a:ln>
                          <a:solidFill>
                            <a:schemeClr val="tx1"/>
                          </a:solidFill>
                          <a:effectLst/>
                          <a:uLnTx/>
                          <a:uFillTx/>
                          <a:latin typeface="+mn-lt"/>
                          <a:ea typeface="+mn-ea"/>
                          <a:cs typeface="+mn-cs"/>
                        </a:rPr>
                        <a:t>Elders aged 60 and over (Frail Elder Waiver)</a:t>
                      </a:r>
                    </a:p>
                    <a:p>
                      <a:pPr marL="115888" indent="-115888">
                        <a:lnSpc>
                          <a:spcPct val="95000"/>
                        </a:lnSpc>
                        <a:spcBef>
                          <a:spcPts val="200"/>
                        </a:spcBef>
                        <a:spcAft>
                          <a:spcPts val="0"/>
                        </a:spcAft>
                        <a:buClr>
                          <a:schemeClr val="tx2"/>
                        </a:buClr>
                        <a:buFont typeface="Wingdings" panose="05000000000000000000" pitchFamily="2" charset="2"/>
                        <a:buChar char="§"/>
                      </a:pPr>
                      <a:r>
                        <a:rPr kumimoji="0" lang="en-US" sz="1000" b="0" i="0" u="none" strike="noStrike" kern="0" cap="none" spc="0" normalizeH="0" baseline="0" noProof="0" dirty="0">
                          <a:ln>
                            <a:noFill/>
                          </a:ln>
                          <a:solidFill>
                            <a:schemeClr val="tx1"/>
                          </a:solidFill>
                          <a:effectLst/>
                          <a:uLnTx/>
                          <a:uFillTx/>
                          <a:latin typeface="+mn-lt"/>
                          <a:ea typeface="+mn-ea"/>
                          <a:cs typeface="+mn-cs"/>
                        </a:rPr>
                        <a:t>Adults aged 22 and over with intellectual or developmental disabilities (Community Living, Intensive Supports, and Adult Supports Waivers)</a:t>
                      </a:r>
                    </a:p>
                    <a:p>
                      <a:pPr marL="115888" indent="-115888">
                        <a:lnSpc>
                          <a:spcPct val="95000"/>
                        </a:lnSpc>
                        <a:spcBef>
                          <a:spcPts val="200"/>
                        </a:spcBef>
                        <a:spcAft>
                          <a:spcPts val="0"/>
                        </a:spcAft>
                        <a:buClr>
                          <a:schemeClr val="tx2"/>
                        </a:buClr>
                        <a:buFont typeface="Wingdings" panose="05000000000000000000" pitchFamily="2" charset="2"/>
                        <a:buChar char="§"/>
                      </a:pPr>
                      <a:r>
                        <a:rPr kumimoji="0" lang="en-US" sz="1000" b="0" i="0" u="none" strike="noStrike" kern="0" cap="none" spc="0" normalizeH="0" baseline="0" noProof="0" dirty="0">
                          <a:ln>
                            <a:noFill/>
                          </a:ln>
                          <a:solidFill>
                            <a:schemeClr val="tx1"/>
                          </a:solidFill>
                          <a:effectLst/>
                          <a:uLnTx/>
                          <a:uFillTx/>
                          <a:latin typeface="+mn-lt"/>
                          <a:ea typeface="+mn-ea"/>
                          <a:cs typeface="+mn-cs"/>
                        </a:rPr>
                        <a:t>Adults aged 18 and over with traumatic brain injury (TBI Waiver)</a:t>
                      </a:r>
                    </a:p>
                    <a:p>
                      <a:pPr marL="115888" indent="-115888">
                        <a:lnSpc>
                          <a:spcPct val="95000"/>
                        </a:lnSpc>
                        <a:spcBef>
                          <a:spcPts val="200"/>
                        </a:spcBef>
                        <a:spcAft>
                          <a:spcPts val="0"/>
                        </a:spcAft>
                        <a:buClr>
                          <a:schemeClr val="tx2"/>
                        </a:buClr>
                        <a:buFont typeface="Wingdings" panose="05000000000000000000" pitchFamily="2" charset="2"/>
                        <a:buChar char="§"/>
                      </a:pPr>
                      <a:r>
                        <a:rPr kumimoji="0" lang="en-US" sz="1000" b="0" i="0" u="none" strike="noStrike" kern="0" cap="none" spc="0" normalizeH="0" baseline="0" noProof="0" dirty="0">
                          <a:ln>
                            <a:noFill/>
                          </a:ln>
                          <a:solidFill>
                            <a:schemeClr val="tx1"/>
                          </a:solidFill>
                          <a:effectLst/>
                          <a:uLnTx/>
                          <a:uFillTx/>
                          <a:latin typeface="+mn-lt"/>
                          <a:ea typeface="+mn-ea"/>
                          <a:cs typeface="+mn-cs"/>
                        </a:rPr>
                        <a:t>Adults aged 22 and over with acquired brain injury (ABI) (ABI Residential and ABI Non-Residential Waivers)</a:t>
                      </a:r>
                    </a:p>
                    <a:p>
                      <a:pPr marL="115888" indent="-115888">
                        <a:lnSpc>
                          <a:spcPct val="95000"/>
                        </a:lnSpc>
                        <a:spcBef>
                          <a:spcPts val="200"/>
                        </a:spcBef>
                        <a:spcAft>
                          <a:spcPts val="0"/>
                        </a:spcAft>
                        <a:buClr>
                          <a:schemeClr val="tx2"/>
                        </a:buClr>
                        <a:buFont typeface="Wingdings" panose="05000000000000000000" pitchFamily="2" charset="2"/>
                        <a:buChar char="§"/>
                      </a:pPr>
                      <a:r>
                        <a:rPr kumimoji="0" lang="en-US" sz="1000" b="0" i="0" u="none" strike="noStrike" kern="0" cap="none" spc="0" normalizeH="0" baseline="0" noProof="0" dirty="0">
                          <a:ln>
                            <a:noFill/>
                          </a:ln>
                          <a:solidFill>
                            <a:schemeClr val="tx1"/>
                          </a:solidFill>
                          <a:effectLst/>
                          <a:uLnTx/>
                          <a:uFillTx/>
                          <a:latin typeface="+mn-lt"/>
                          <a:ea typeface="+mn-ea"/>
                          <a:cs typeface="+mn-cs"/>
                        </a:rPr>
                        <a:t>Adults and elders aged 18 and over who are moving from a facility back to the community (Moving Forward Plan (MFP) Community Living and MFP Residential Supports Waivers)</a:t>
                      </a:r>
                    </a:p>
                    <a:p>
                      <a:pPr marL="115888" indent="-115888">
                        <a:lnSpc>
                          <a:spcPct val="95000"/>
                        </a:lnSpc>
                        <a:spcBef>
                          <a:spcPts val="200"/>
                        </a:spcBef>
                        <a:spcAft>
                          <a:spcPts val="0"/>
                        </a:spcAft>
                        <a:buClr>
                          <a:schemeClr val="tx2"/>
                        </a:buClr>
                        <a:buFont typeface="Wingdings" panose="05000000000000000000" pitchFamily="2" charset="2"/>
                        <a:buChar char="§"/>
                      </a:pPr>
                      <a:r>
                        <a:rPr kumimoji="0" lang="en-US" sz="1000" b="0" i="0" u="none" strike="noStrike" kern="0" cap="none" spc="0" normalizeH="0" baseline="0" noProof="0" dirty="0">
                          <a:ln>
                            <a:noFill/>
                          </a:ln>
                          <a:solidFill>
                            <a:schemeClr val="tx1"/>
                          </a:solidFill>
                          <a:effectLst/>
                          <a:uLnTx/>
                          <a:uFillTx/>
                          <a:latin typeface="+mn-lt"/>
                          <a:ea typeface="+mn-ea"/>
                          <a:cs typeface="+mn-cs"/>
                        </a:rPr>
                        <a:t>Children aged 0 to 8 with autism (Children’s Autism Spectrum Disorder Waiver)</a:t>
                      </a:r>
                      <a:endParaRPr kumimoji="0" lang="en-US" sz="1050" b="0" i="0" u="none" strike="noStrike" kern="0" cap="none" spc="0" normalizeH="0" baseline="0" noProof="0" dirty="0">
                        <a:ln>
                          <a:noFill/>
                        </a:ln>
                        <a:solidFill>
                          <a:schemeClr val="tx1"/>
                        </a:solidFill>
                        <a:effectLst/>
                        <a:uLnTx/>
                        <a:uFillTx/>
                        <a:latin typeface="+mn-lt"/>
                        <a:ea typeface="+mn-ea"/>
                        <a:cs typeface="+mn-cs"/>
                      </a:endParaRPr>
                    </a:p>
                  </a:txBody>
                  <a:tcPr marT="82296" marB="82296">
                    <a:lnL w="28575" cap="flat" cmpd="sng" algn="ctr">
                      <a:solidFill>
                        <a:schemeClr val="bg1"/>
                      </a:solidFill>
                      <a:prstDash val="solid"/>
                      <a:round/>
                      <a:headEnd type="none" w="med" len="med"/>
                      <a:tailEnd type="none" w="med" len="med"/>
                    </a:lnL>
                    <a:lnR w="12700" cmpd="sng">
                      <a:noFill/>
                    </a:lnR>
                    <a:lnT w="28575" cap="flat" cmpd="sng" algn="ctr">
                      <a:solidFill>
                        <a:schemeClr val="accent2">
                          <a:lumMod val="40000"/>
                          <a:lumOff val="6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23508637"/>
                  </a:ext>
                </a:extLst>
              </a:tr>
            </a:tbl>
          </a:graphicData>
        </a:graphic>
      </p:graphicFrame>
      <p:sp>
        <p:nvSpPr>
          <p:cNvPr id="13" name="Rectangle 12">
            <a:extLst>
              <a:ext uri="{FF2B5EF4-FFF2-40B4-BE49-F238E27FC236}">
                <a16:creationId xmlns:a16="http://schemas.microsoft.com/office/drawing/2014/main" id="{3ADA7176-944F-4A56-B644-973B0F0C9ED1}"/>
              </a:ext>
            </a:extLst>
          </p:cNvPr>
          <p:cNvSpPr/>
          <p:nvPr/>
        </p:nvSpPr>
        <p:spPr>
          <a:xfrm>
            <a:off x="457200" y="6046191"/>
            <a:ext cx="8210550" cy="338554"/>
          </a:xfrm>
          <a:prstGeom prst="rect">
            <a:avLst/>
          </a:prstGeom>
        </p:spPr>
        <p:txBody>
          <a:bodyPr wrap="square" lIns="0" rIns="0" anchor="b" anchorCtr="0">
            <a:spAutoFit/>
          </a:bodyPr>
          <a:lstStyle/>
          <a:p>
            <a:pPr lvl="0">
              <a:spcBef>
                <a:spcPts val="200"/>
              </a:spcBef>
            </a:pPr>
            <a:r>
              <a:rPr kumimoji="0" lang="en-US" sz="800" b="0" i="0" u="none" strike="noStrike" kern="1200" cap="small" spc="0" normalizeH="0" baseline="0" noProof="0" dirty="0">
                <a:ln>
                  <a:noFill/>
                </a:ln>
                <a:solidFill>
                  <a:srgbClr val="1C1C1C"/>
                </a:solidFill>
                <a:effectLst/>
                <a:uLnTx/>
                <a:uFillTx/>
                <a:latin typeface="Source Sans Pro Light"/>
                <a:ea typeface="+mn-ea"/>
              </a:rPr>
              <a:t>sources</a:t>
            </a:r>
            <a:r>
              <a:rPr kumimoji="0" lang="en-US" sz="800" b="0" i="0" u="none" strike="noStrike" kern="1200" cap="none" spc="0" normalizeH="0" baseline="0" noProof="0" dirty="0">
                <a:ln>
                  <a:noFill/>
                </a:ln>
                <a:solidFill>
                  <a:srgbClr val="1C1C1C"/>
                </a:solidFill>
                <a:effectLst/>
                <a:uLnTx/>
                <a:uFillTx/>
                <a:latin typeface="Source Sans Pro Light"/>
                <a:ea typeface="+mn-ea"/>
              </a:rPr>
              <a:t>: </a:t>
            </a:r>
            <a:r>
              <a:rPr lang="en-US" sz="800" dirty="0">
                <a:solidFill>
                  <a:srgbClr val="1C1C1C"/>
                </a:solidFill>
                <a:latin typeface="Source Sans Pro Light"/>
              </a:rPr>
              <a:t>Gershon, R., et al. (2017). The MassHealth Waiver 2016–2022: Delivering Reform. </a:t>
            </a:r>
            <a:r>
              <a:rPr lang="en-US" sz="800" i="1" dirty="0">
                <a:solidFill>
                  <a:srgbClr val="1C1C1C"/>
                </a:solidFill>
                <a:latin typeface="Source Sans Pro Light"/>
              </a:rPr>
              <a:t>Blue Cross Blue Shield Foundation</a:t>
            </a:r>
            <a:r>
              <a:rPr lang="en-US" sz="800" dirty="0">
                <a:solidFill>
                  <a:srgbClr val="1C1C1C"/>
                </a:solidFill>
                <a:latin typeface="Source Sans Pro Light"/>
              </a:rPr>
              <a:t>; 130 C.M.R. §519.007; 1915(c) waiver approval documents, accessed at </a:t>
            </a:r>
            <a:r>
              <a:rPr lang="en-US" sz="800" dirty="0">
                <a:solidFill>
                  <a:srgbClr val="1C1C1C"/>
                </a:solidFill>
                <a:latin typeface="Source Sans Pro Light"/>
                <a:hlinkClick r:id="rId3"/>
              </a:rPr>
              <a:t>www.medicaid.gov/medicaid/section-1115-demo/demonstration-and-waiver-list/index.html</a:t>
            </a:r>
            <a:r>
              <a:rPr kumimoji="0" lang="en-US" sz="800" b="0" i="0" u="none" strike="noStrike" kern="1200" cap="none" spc="0" normalizeH="0" baseline="0" noProof="0" dirty="0">
                <a:ln>
                  <a:noFill/>
                </a:ln>
                <a:solidFill>
                  <a:srgbClr val="1C1C1C"/>
                </a:solidFill>
                <a:effectLst/>
                <a:uLnTx/>
                <a:uFillTx/>
                <a:latin typeface="Source Sans Pro Light"/>
                <a:ea typeface="+mn-ea"/>
              </a:rPr>
              <a:t>.</a:t>
            </a:r>
          </a:p>
        </p:txBody>
      </p:sp>
    </p:spTree>
    <p:extLst>
      <p:ext uri="{BB962C8B-B14F-4D97-AF65-F5344CB8AC3E}">
        <p14:creationId xmlns:p14="http://schemas.microsoft.com/office/powerpoint/2010/main" val="38284299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2016 Extension OF THE 1115 WAIVER THROUGH JUNE 2022 INCLUDES DELIVERY SYSTEM CHANGES AND EXPANDED COVERAGE OF SUBSTANCE USE DISORDER SERVICES</a:t>
            </a:r>
          </a:p>
        </p:txBody>
      </p:sp>
      <p:sp>
        <p:nvSpPr>
          <p:cNvPr id="3" name="Content Placeholder 2"/>
          <p:cNvSpPr>
            <a:spLocks noGrp="1"/>
          </p:cNvSpPr>
          <p:nvPr>
            <p:ph idx="1"/>
          </p:nvPr>
        </p:nvSpPr>
        <p:spPr>
          <a:xfrm>
            <a:off x="457200" y="1463039"/>
            <a:ext cx="8229600" cy="4340231"/>
          </a:xfrm>
        </p:spPr>
        <p:txBody>
          <a:bodyPr/>
          <a:lstStyle/>
          <a:p>
            <a:r>
              <a:rPr lang="en-US" dirty="0"/>
              <a:t>The waiver extension authorizes $52.4 billion in state and federal spending over five years </a:t>
            </a:r>
            <a:br>
              <a:rPr lang="en-US" dirty="0"/>
            </a:br>
            <a:r>
              <a:rPr lang="en-US" dirty="0"/>
              <a:t>(July 1, 2017 through June 30, 2022).</a:t>
            </a:r>
          </a:p>
          <a:p>
            <a:r>
              <a:rPr lang="en-US" dirty="0"/>
              <a:t>From that $52.4 billion total, it authorizes $1.8 billion over five years in state and federal funding for delivery and payment reform. It establishes:</a:t>
            </a:r>
          </a:p>
          <a:p>
            <a:pPr lvl="1"/>
            <a:r>
              <a:rPr lang="en-US" dirty="0"/>
              <a:t>Accountable Care Organizations (ACOs), entities held accountable for their member populations’ health and health care costs.</a:t>
            </a:r>
          </a:p>
          <a:p>
            <a:pPr lvl="1"/>
            <a:r>
              <a:rPr lang="en-US" dirty="0"/>
              <a:t>Behavioral Health Community Partners and LTSS Community Partners, entities partnering with ACOs to provide wrap-around support to ACO members with complex needs. </a:t>
            </a:r>
          </a:p>
          <a:p>
            <a:pPr lvl="1"/>
            <a:r>
              <a:rPr lang="en-US" dirty="0"/>
              <a:t>Statewide investments to support workforce development and improved access to care. </a:t>
            </a:r>
          </a:p>
          <a:p>
            <a:pPr lvl="1"/>
            <a:r>
              <a:rPr lang="en-US" dirty="0"/>
              <a:t>Flexible services to address social determinants of health.</a:t>
            </a:r>
          </a:p>
          <a:p>
            <a:r>
              <a:rPr lang="en-US" dirty="0"/>
              <a:t>The extension maintains but reforms supplemental payments to hospitals and other safety-net providers.</a:t>
            </a:r>
          </a:p>
          <a:p>
            <a:r>
              <a:rPr lang="en-US" dirty="0"/>
              <a:t>The extension improves access to a wide range of substance use disorder services.</a:t>
            </a:r>
          </a:p>
          <a:p>
            <a:r>
              <a:rPr lang="en-US" dirty="0"/>
              <a:t>The extension bases a portion of federal MassHealth funding on the state’s performance.</a:t>
            </a:r>
          </a:p>
          <a:p>
            <a:r>
              <a:rPr lang="en-US" dirty="0"/>
              <a:t>MassHealth will likely negotiate a new 5-year waiver extension with the federal government before the waiver expires on June 30, 2022.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BD7153A-5758-40C4-8129-301D4A48CA78}" type="slidenum">
              <a:rPr lang="en-US" smtClean="0"/>
              <a:pPr/>
              <a:t>30</a:t>
            </a:fld>
            <a:endParaRPr lang="en-US" dirty="0"/>
          </a:p>
        </p:txBody>
      </p:sp>
      <p:sp>
        <p:nvSpPr>
          <p:cNvPr id="9" name="Rectangle 8">
            <a:extLst>
              <a:ext uri="{FF2B5EF4-FFF2-40B4-BE49-F238E27FC236}">
                <a16:creationId xmlns:a16="http://schemas.microsoft.com/office/drawing/2014/main" id="{518221C6-3E5C-4EE9-A9D6-5CD2451ABCE9}"/>
              </a:ext>
            </a:extLst>
          </p:cNvPr>
          <p:cNvSpPr/>
          <p:nvPr/>
        </p:nvSpPr>
        <p:spPr>
          <a:xfrm>
            <a:off x="457200" y="6169301"/>
            <a:ext cx="8210550" cy="215444"/>
          </a:xfrm>
          <a:prstGeom prst="rect">
            <a:avLst/>
          </a:prstGeom>
        </p:spPr>
        <p:txBody>
          <a:bodyPr wrap="square" lIns="0" rIns="0" anchor="b" anchorCtr="0">
            <a:spAutoFit/>
          </a:bodyPr>
          <a:lstStyle/>
          <a:p>
            <a:pPr lvl="0">
              <a:spcBef>
                <a:spcPts val="200"/>
              </a:spcBef>
            </a:pPr>
            <a:r>
              <a:rPr kumimoji="0" lang="en-US" sz="800" b="0" i="0" u="none" strike="noStrike" kern="1200" cap="small" spc="0" normalizeH="0" baseline="0" noProof="0" dirty="0">
                <a:ln>
                  <a:noFill/>
                </a:ln>
                <a:solidFill>
                  <a:srgbClr val="1C1C1C"/>
                </a:solidFill>
                <a:effectLst/>
                <a:uLnTx/>
                <a:uFillTx/>
                <a:latin typeface="Source Sans Pro Light"/>
                <a:ea typeface="+mn-ea"/>
              </a:rPr>
              <a:t>sources</a:t>
            </a:r>
            <a:r>
              <a:rPr kumimoji="0" lang="en-US" sz="800" b="0" i="0" u="none" strike="noStrike" kern="1200" cap="none" spc="0" normalizeH="0" baseline="0" noProof="0" dirty="0">
                <a:ln>
                  <a:noFill/>
                </a:ln>
                <a:solidFill>
                  <a:srgbClr val="1C1C1C"/>
                </a:solidFill>
                <a:effectLst/>
                <a:uLnTx/>
                <a:uFillTx/>
                <a:latin typeface="Source Sans Pro Light"/>
                <a:ea typeface="+mn-ea"/>
              </a:rPr>
              <a:t>: </a:t>
            </a:r>
            <a:r>
              <a:rPr lang="en-US" sz="800" dirty="0">
                <a:solidFill>
                  <a:srgbClr val="000000"/>
                </a:solidFill>
                <a:latin typeface="Source Sans Pro Light" panose="020B0403030403020204" pitchFamily="34" charset="0"/>
                <a:ea typeface="ＭＳ Ｐゴシック"/>
                <a:cs typeface="ＭＳ Ｐゴシック"/>
              </a:rPr>
              <a:t>Gershon, R., </a:t>
            </a:r>
            <a:r>
              <a:rPr lang="en-US" sz="800" i="1" dirty="0">
                <a:solidFill>
                  <a:srgbClr val="000000"/>
                </a:solidFill>
                <a:latin typeface="Source Sans Pro Light" panose="020B0403030403020204" pitchFamily="34" charset="0"/>
                <a:ea typeface="ＭＳ Ｐゴシック"/>
                <a:cs typeface="ＭＳ Ｐゴシック"/>
              </a:rPr>
              <a:t>et al. </a:t>
            </a:r>
            <a:r>
              <a:rPr lang="en-US" sz="800" dirty="0">
                <a:solidFill>
                  <a:srgbClr val="000000"/>
                </a:solidFill>
                <a:latin typeface="Source Sans Pro Light" panose="020B0403030403020204" pitchFamily="34" charset="0"/>
                <a:ea typeface="ＭＳ Ｐゴシック"/>
                <a:cs typeface="ＭＳ Ｐゴシック"/>
              </a:rPr>
              <a:t>(2017). The MassHealth Waiver 2016–2022: Delivering Reform. </a:t>
            </a:r>
            <a:r>
              <a:rPr lang="en-US" sz="800" i="1" dirty="0">
                <a:solidFill>
                  <a:srgbClr val="000000"/>
                </a:solidFill>
                <a:latin typeface="Source Sans Pro Light" panose="020B0403030403020204" pitchFamily="34" charset="0"/>
                <a:ea typeface="ＭＳ Ｐゴシック"/>
                <a:cs typeface="ＭＳ Ｐゴシック"/>
              </a:rPr>
              <a:t>Blue Cross Blue Shield Foundation</a:t>
            </a:r>
            <a:r>
              <a:rPr lang="en-US" sz="800" dirty="0">
                <a:solidFill>
                  <a:srgbClr val="000000"/>
                </a:solidFill>
                <a:latin typeface="Source Sans Pro Light" panose="020B0403030403020204" pitchFamily="34" charset="0"/>
                <a:ea typeface="ＭＳ Ｐゴシック"/>
                <a:cs typeface="ＭＳ Ｐゴシック"/>
              </a:rPr>
              <a:t>; MassHealth (2016). MassHealth Waiver Approval Fact sheet.</a:t>
            </a:r>
            <a:endParaRPr kumimoji="0" lang="en-US" sz="800" b="0" i="0" u="none" strike="noStrike" kern="1200" cap="none" spc="0" normalizeH="0" baseline="0" noProof="0" dirty="0">
              <a:ln>
                <a:noFill/>
              </a:ln>
              <a:solidFill>
                <a:srgbClr val="1C1C1C"/>
              </a:solidFill>
              <a:effectLst/>
              <a:uLnTx/>
              <a:uFillTx/>
              <a:latin typeface="Source Sans Pro Light"/>
              <a:ea typeface="+mn-ea"/>
            </a:endParaRPr>
          </a:p>
        </p:txBody>
      </p:sp>
    </p:spTree>
    <p:extLst>
      <p:ext uri="{BB962C8B-B14F-4D97-AF65-F5344CB8AC3E}">
        <p14:creationId xmlns:p14="http://schemas.microsoft.com/office/powerpoint/2010/main" val="33163591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DELIVERY SYSTEM REFORM INCENTIVE PAYMENT (DSRIP)</a:t>
            </a:r>
            <a:br>
              <a:rPr lang="en-US" dirty="0"/>
            </a:br>
            <a:r>
              <a:rPr lang="en-US" dirty="0"/>
              <a:t>PROGRAM INVESTS SUBSTANTIAL FUNDS IN THE STATE’S HEALTH</a:t>
            </a:r>
            <a:br>
              <a:rPr lang="en-US" dirty="0"/>
            </a:br>
            <a:r>
              <a:rPr lang="en-US" dirty="0"/>
              <a:t>CARE DELIVERY SYSTEM</a:t>
            </a:r>
          </a:p>
        </p:txBody>
      </p:sp>
      <p:sp>
        <p:nvSpPr>
          <p:cNvPr id="4" name="Slide Number Placeholder 3"/>
          <p:cNvSpPr>
            <a:spLocks noGrp="1"/>
          </p:cNvSpPr>
          <p:nvPr>
            <p:ph type="sldNum" sz="quarter" idx="10"/>
          </p:nvPr>
        </p:nvSpPr>
        <p:spPr/>
        <p:txBody>
          <a:bodyPr/>
          <a:lstStyle/>
          <a:p>
            <a:fld id="{9BD7153A-5758-40C4-8129-301D4A48CA78}" type="slidenum">
              <a:rPr lang="en-US" smtClean="0"/>
              <a:pPr/>
              <a:t>31</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053859678"/>
              </p:ext>
            </p:extLst>
          </p:nvPr>
        </p:nvGraphicFramePr>
        <p:xfrm>
          <a:off x="1051560" y="2170159"/>
          <a:ext cx="7040880" cy="3474720"/>
        </p:xfrm>
        <a:graphic>
          <a:graphicData uri="http://schemas.openxmlformats.org/drawingml/2006/table">
            <a:tbl>
              <a:tblPr firstRow="1" bandRow="1">
                <a:tableStyleId>{7DF18680-E054-41AD-8BC1-D1AEF772440D}</a:tableStyleId>
              </a:tblPr>
              <a:tblGrid>
                <a:gridCol w="521208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914400">
                  <a:extLst>
                    <a:ext uri="{9D8B030D-6E8A-4147-A177-3AD203B41FA5}">
                      <a16:colId xmlns:a16="http://schemas.microsoft.com/office/drawing/2014/main" val="873706934"/>
                    </a:ext>
                  </a:extLst>
                </a:gridCol>
              </a:tblGrid>
              <a:tr h="0">
                <a:tc>
                  <a:txBody>
                    <a:bodyPr/>
                    <a:lstStyle/>
                    <a:p>
                      <a:r>
                        <a:rPr lang="en-US" sz="1200" b="0" cap="all" dirty="0">
                          <a:latin typeface="+mj-lt"/>
                        </a:rPr>
                        <a:t>Objective</a:t>
                      </a:r>
                    </a:p>
                  </a:txBody>
                  <a:tcPr marL="137160" marR="137160" marT="137160" marB="137160" anchor="b"/>
                </a:tc>
                <a:tc gridSpan="2">
                  <a:txBody>
                    <a:bodyPr/>
                    <a:lstStyle/>
                    <a:p>
                      <a:pPr algn="ctr"/>
                      <a:r>
                        <a:rPr lang="en-US" sz="1200" b="0" cap="all" dirty="0">
                          <a:latin typeface="+mj-lt"/>
                        </a:rPr>
                        <a:t>5-Year</a:t>
                      </a:r>
                      <a:r>
                        <a:rPr lang="en-US" sz="1200" b="0" cap="all" baseline="0" dirty="0">
                          <a:latin typeface="+mj-lt"/>
                        </a:rPr>
                        <a:t> Funding</a:t>
                      </a:r>
                    </a:p>
                    <a:p>
                      <a:pPr algn="ctr"/>
                      <a:r>
                        <a:rPr lang="en-US" sz="1200" b="0" cap="all" baseline="0" dirty="0">
                          <a:solidFill>
                            <a:schemeClr val="bg1"/>
                          </a:solidFill>
                          <a:latin typeface="+mj-lt"/>
                        </a:rPr>
                        <a:t>July  2017–June 2022</a:t>
                      </a:r>
                    </a:p>
                    <a:p>
                      <a:pPr algn="ctr"/>
                      <a:r>
                        <a:rPr lang="en-US" sz="1200" b="0" cap="all" baseline="0" dirty="0">
                          <a:latin typeface="+mj-lt"/>
                        </a:rPr>
                        <a:t>(% of DSRIP Funding)</a:t>
                      </a:r>
                      <a:endParaRPr lang="en-US" sz="1200" b="0" cap="all" dirty="0">
                        <a:latin typeface="+mj-lt"/>
                      </a:endParaRPr>
                    </a:p>
                  </a:txBody>
                  <a:tcPr marL="137160" marR="137160" marT="137160" marB="137160" anchor="b"/>
                </a:tc>
                <a:tc hMerge="1">
                  <a:txBody>
                    <a:bodyPr/>
                    <a:lstStyle/>
                    <a:p>
                      <a:endParaRPr lang="en-US"/>
                    </a:p>
                  </a:txBody>
                  <a:tcPr/>
                </a:tc>
                <a:extLst>
                  <a:ext uri="{0D108BD9-81ED-4DB2-BD59-A6C34878D82A}">
                    <a16:rowId xmlns:a16="http://schemas.microsoft.com/office/drawing/2014/main" val="10000"/>
                  </a:ext>
                </a:extLst>
              </a:tr>
              <a:tr h="0">
                <a:tc>
                  <a:txBody>
                    <a:bodyPr/>
                    <a:lstStyle/>
                    <a:p>
                      <a:r>
                        <a:rPr lang="en-US" sz="1200" dirty="0">
                          <a:latin typeface="+mj-lt"/>
                        </a:rPr>
                        <a:t>ACO DEVELOPMENT</a:t>
                      </a:r>
                      <a:r>
                        <a:rPr lang="en-US" sz="1200" b="0" dirty="0">
                          <a:latin typeface="+mj-lt"/>
                        </a:rPr>
                        <a:t>:</a:t>
                      </a:r>
                      <a:r>
                        <a:rPr lang="en-US" sz="1200" dirty="0">
                          <a:latin typeface="+mn-lt"/>
                        </a:rPr>
                        <a:t> including development and support of flexible services</a:t>
                      </a:r>
                    </a:p>
                  </a:txBody>
                  <a:tcPr marL="137160" marR="137160" marT="137160" marB="137160"/>
                </a:tc>
                <a:tc>
                  <a:txBody>
                    <a:bodyPr/>
                    <a:lstStyle/>
                    <a:p>
                      <a:pPr algn="r"/>
                      <a:r>
                        <a:rPr lang="en-US" sz="1200" dirty="0">
                          <a:latin typeface="+mj-lt"/>
                        </a:rPr>
                        <a:t>$1.065B</a:t>
                      </a:r>
                    </a:p>
                  </a:txBody>
                  <a:tcPr marL="137160" marR="18288" marT="137160" marB="137160">
                    <a:lnR w="12700" cap="flat" cmpd="sng" algn="ctr">
                      <a:noFill/>
                      <a:prstDash val="solid"/>
                      <a:round/>
                      <a:headEnd type="none" w="med" len="med"/>
                      <a:tailEnd type="none" w="med" len="med"/>
                    </a:lnR>
                  </a:tcPr>
                </a:tc>
                <a:tc>
                  <a:txBody>
                    <a:bodyPr/>
                    <a:lstStyle/>
                    <a:p>
                      <a:pPr algn="l"/>
                      <a:r>
                        <a:rPr kumimoji="0" lang="en-US" sz="1200" b="0" i="0" u="none" strike="noStrike" kern="1200" cap="none" spc="0" normalizeH="0" baseline="0" noProof="0" dirty="0">
                          <a:ln>
                            <a:noFill/>
                          </a:ln>
                          <a:solidFill>
                            <a:srgbClr val="000000"/>
                          </a:solidFill>
                          <a:effectLst/>
                          <a:uLnTx/>
                          <a:uFillTx/>
                          <a:latin typeface="Source Sans Pro Semibold"/>
                          <a:ea typeface="+mn-ea"/>
                          <a:cs typeface="+mn-cs"/>
                        </a:rPr>
                        <a:t>(60%)</a:t>
                      </a:r>
                      <a:endParaRPr lang="en-US" sz="1200" dirty="0">
                        <a:latin typeface="+mj-lt"/>
                      </a:endParaRPr>
                    </a:p>
                  </a:txBody>
                  <a:tcPr marL="18288" marR="137160" marT="137160" marB="137160">
                    <a:lnL w="12700" cap="flat" cmpd="sng" algn="ctr">
                      <a:noFill/>
                      <a:prstDash val="solid"/>
                      <a:round/>
                      <a:headEnd type="none" w="med" len="med"/>
                      <a:tailEnd type="none" w="med" len="med"/>
                    </a:lnL>
                  </a:tcPr>
                </a:tc>
                <a:extLst>
                  <a:ext uri="{0D108BD9-81ED-4DB2-BD59-A6C34878D82A}">
                    <a16:rowId xmlns:a16="http://schemas.microsoft.com/office/drawing/2014/main" val="10001"/>
                  </a:ext>
                </a:extLst>
              </a:tr>
              <a:tr h="0">
                <a:tc>
                  <a:txBody>
                    <a:bodyPr/>
                    <a:lstStyle/>
                    <a:p>
                      <a:r>
                        <a:rPr lang="en-US" sz="1200" dirty="0">
                          <a:latin typeface="+mj-lt"/>
                        </a:rPr>
                        <a:t>COMMUNITY</a:t>
                      </a:r>
                      <a:r>
                        <a:rPr lang="en-US" sz="1200" baseline="0" dirty="0">
                          <a:latin typeface="+mj-lt"/>
                        </a:rPr>
                        <a:t> PARTNERS</a:t>
                      </a:r>
                      <a:r>
                        <a:rPr lang="en-US" sz="1200" baseline="0" dirty="0">
                          <a:latin typeface="+mn-lt"/>
                        </a:rPr>
                        <a:t>: care coordination and capacity building</a:t>
                      </a:r>
                      <a:endParaRPr lang="en-US" sz="1200" dirty="0">
                        <a:latin typeface="+mn-lt"/>
                      </a:endParaRPr>
                    </a:p>
                  </a:txBody>
                  <a:tcPr marL="137160" marR="137160" marT="137160" marB="137160"/>
                </a:tc>
                <a:tc>
                  <a:txBody>
                    <a:bodyPr/>
                    <a:lstStyle/>
                    <a:p>
                      <a:pPr algn="r"/>
                      <a:r>
                        <a:rPr lang="en-US" sz="1200" dirty="0">
                          <a:latin typeface="+mj-lt"/>
                        </a:rPr>
                        <a:t> $547M</a:t>
                      </a:r>
                    </a:p>
                  </a:txBody>
                  <a:tcPr marL="137160" marR="18288" marT="137160" marB="137160">
                    <a:lnR w="12700" cap="flat" cmpd="sng" algn="ctr">
                      <a:noFill/>
                      <a:prstDash val="solid"/>
                      <a:round/>
                      <a:headEnd type="none" w="med" len="med"/>
                      <a:tailEnd type="none" w="med" len="med"/>
                    </a:lnR>
                  </a:tcPr>
                </a:tc>
                <a:tc>
                  <a:txBody>
                    <a:bodyPr/>
                    <a:lstStyle/>
                    <a:p>
                      <a:pPr algn="l"/>
                      <a:r>
                        <a:rPr lang="en-US" sz="1200" dirty="0">
                          <a:latin typeface="+mj-lt"/>
                        </a:rPr>
                        <a:t>(30%)</a:t>
                      </a:r>
                    </a:p>
                  </a:txBody>
                  <a:tcPr marL="18288" marR="137160" marT="137160" marB="137160">
                    <a:lnL w="12700" cap="flat" cmpd="sng" algn="ctr">
                      <a:noFill/>
                      <a:prstDash val="solid"/>
                      <a:round/>
                      <a:headEnd type="none" w="med" len="med"/>
                      <a:tailEnd type="none" w="med" len="med"/>
                    </a:lnL>
                  </a:tcPr>
                </a:tc>
                <a:extLst>
                  <a:ext uri="{0D108BD9-81ED-4DB2-BD59-A6C34878D82A}">
                    <a16:rowId xmlns:a16="http://schemas.microsoft.com/office/drawing/2014/main" val="10002"/>
                  </a:ext>
                </a:extLst>
              </a:tr>
              <a:tr h="0">
                <a:tc>
                  <a:txBody>
                    <a:bodyPr/>
                    <a:lstStyle/>
                    <a:p>
                      <a:r>
                        <a:rPr lang="en-US" sz="1200" dirty="0">
                          <a:latin typeface="+mj-lt"/>
                        </a:rPr>
                        <a:t>STATEWIDE INVESTMENTS</a:t>
                      </a:r>
                      <a:r>
                        <a:rPr lang="en-US" sz="1200" dirty="0">
                          <a:latin typeface="+mn-lt"/>
                        </a:rPr>
                        <a:t>: student loan</a:t>
                      </a:r>
                      <a:r>
                        <a:rPr lang="en-US" sz="1200" baseline="0" dirty="0">
                          <a:latin typeface="+mn-lt"/>
                        </a:rPr>
                        <a:t> repayment, primary care residency training, workforce development, emergency department boarding, disability access, and language access</a:t>
                      </a:r>
                      <a:endParaRPr lang="en-US" sz="1200" dirty="0">
                        <a:latin typeface="+mn-lt"/>
                      </a:endParaRPr>
                    </a:p>
                  </a:txBody>
                  <a:tcPr marL="137160" marR="137160" marT="137160" marB="137160"/>
                </a:tc>
                <a:tc>
                  <a:txBody>
                    <a:bodyPr/>
                    <a:lstStyle/>
                    <a:p>
                      <a:pPr algn="r"/>
                      <a:r>
                        <a:rPr lang="en-US" sz="1200" dirty="0">
                          <a:latin typeface="+mj-lt"/>
                        </a:rPr>
                        <a:t>$115M</a:t>
                      </a:r>
                    </a:p>
                  </a:txBody>
                  <a:tcPr marL="137160" marR="18288" marT="137160" marB="137160">
                    <a:lnR w="12700" cap="flat" cmpd="sng" algn="ctr">
                      <a:noFill/>
                      <a:prstDash val="solid"/>
                      <a:round/>
                      <a:headEnd type="none" w="med" len="med"/>
                      <a:tailEnd type="none" w="med" len="med"/>
                    </a:lnR>
                  </a:tcPr>
                </a:tc>
                <a:tc>
                  <a:txBody>
                    <a:bodyPr/>
                    <a:lstStyle/>
                    <a:p>
                      <a:pPr algn="l"/>
                      <a:r>
                        <a:rPr lang="en-US" sz="1200" dirty="0">
                          <a:latin typeface="+mj-lt"/>
                        </a:rPr>
                        <a:t>(6%)</a:t>
                      </a:r>
                    </a:p>
                  </a:txBody>
                  <a:tcPr marL="18288" marR="137160" marT="137160" marB="137160">
                    <a:lnL w="12700" cap="flat" cmpd="sng" algn="ctr">
                      <a:noFill/>
                      <a:prstDash val="solid"/>
                      <a:round/>
                      <a:headEnd type="none" w="med" len="med"/>
                      <a:tailEnd type="none" w="med" len="med"/>
                    </a:lnL>
                  </a:tcPr>
                </a:tc>
                <a:extLst>
                  <a:ext uri="{0D108BD9-81ED-4DB2-BD59-A6C34878D82A}">
                    <a16:rowId xmlns:a16="http://schemas.microsoft.com/office/drawing/2014/main" val="10003"/>
                  </a:ext>
                </a:extLst>
              </a:tr>
              <a:tr h="0">
                <a:tc>
                  <a:txBody>
                    <a:bodyPr/>
                    <a:lstStyle/>
                    <a:p>
                      <a:r>
                        <a:rPr lang="en-US" sz="1200" dirty="0">
                          <a:latin typeface="+mj-lt"/>
                        </a:rPr>
                        <a:t>STATE OPERATIONS</a:t>
                      </a:r>
                      <a:r>
                        <a:rPr lang="en-US" sz="1200" baseline="0" dirty="0">
                          <a:latin typeface="+mj-lt"/>
                        </a:rPr>
                        <a:t> AND IMPLEMENTATION</a:t>
                      </a:r>
                      <a:endParaRPr lang="en-US" sz="1200" dirty="0">
                        <a:latin typeface="+mj-lt"/>
                      </a:endParaRPr>
                    </a:p>
                  </a:txBody>
                  <a:tcPr marL="137160" marR="137160" marT="137160" marB="137160"/>
                </a:tc>
                <a:tc>
                  <a:txBody>
                    <a:bodyPr/>
                    <a:lstStyle/>
                    <a:p>
                      <a:pPr algn="r"/>
                      <a:r>
                        <a:rPr lang="en-US" sz="1200" dirty="0">
                          <a:latin typeface="+mj-lt"/>
                        </a:rPr>
                        <a:t>$73M </a:t>
                      </a:r>
                    </a:p>
                  </a:txBody>
                  <a:tcPr marL="137160" marR="18288" marT="137160" marB="137160">
                    <a:lnR w="12700" cap="flat" cmpd="sng" algn="ctr">
                      <a:noFill/>
                      <a:prstDash val="solid"/>
                      <a:round/>
                      <a:headEnd type="none" w="med" len="med"/>
                      <a:tailEnd type="none" w="med" len="med"/>
                    </a:lnR>
                  </a:tcPr>
                </a:tc>
                <a:tc>
                  <a:txBody>
                    <a:bodyPr/>
                    <a:lstStyle/>
                    <a:p>
                      <a:pPr algn="l"/>
                      <a:r>
                        <a:rPr lang="en-US" sz="1200" dirty="0">
                          <a:latin typeface="+mj-lt"/>
                        </a:rPr>
                        <a:t>(4%)</a:t>
                      </a:r>
                    </a:p>
                  </a:txBody>
                  <a:tcPr marL="18288" marR="137160" marT="137160" marB="137160">
                    <a:lnL w="12700" cap="flat" cmpd="sng" algn="ctr">
                      <a:noFill/>
                      <a:prstDash val="solid"/>
                      <a:round/>
                      <a:headEnd type="none" w="med" len="med"/>
                      <a:tailEnd type="none" w="med" len="med"/>
                    </a:lnL>
                  </a:tcPr>
                </a:tc>
                <a:extLst>
                  <a:ext uri="{0D108BD9-81ED-4DB2-BD59-A6C34878D82A}">
                    <a16:rowId xmlns:a16="http://schemas.microsoft.com/office/drawing/2014/main" val="10004"/>
                  </a:ext>
                </a:extLst>
              </a:tr>
              <a:tr h="0">
                <a:tc>
                  <a:txBody>
                    <a:bodyPr/>
                    <a:lstStyle/>
                    <a:p>
                      <a:r>
                        <a:rPr lang="en-US" sz="1200" dirty="0">
                          <a:latin typeface="+mj-lt"/>
                        </a:rPr>
                        <a:t>TOTAL</a:t>
                      </a:r>
                      <a:endParaRPr lang="en-US" sz="1200" b="1" dirty="0">
                        <a:latin typeface="+mj-lt"/>
                      </a:endParaRPr>
                    </a:p>
                  </a:txBody>
                  <a:tcPr marL="137160" marR="137160" marT="137160" marB="137160"/>
                </a:tc>
                <a:tc>
                  <a:txBody>
                    <a:bodyPr/>
                    <a:lstStyle/>
                    <a:p>
                      <a:pPr algn="r"/>
                      <a:r>
                        <a:rPr lang="en-US" sz="1200" dirty="0">
                          <a:latin typeface="+mj-lt"/>
                        </a:rPr>
                        <a:t>$1.8B</a:t>
                      </a:r>
                      <a:endParaRPr lang="en-US" sz="1200" b="1" dirty="0">
                        <a:latin typeface="+mj-lt"/>
                      </a:endParaRPr>
                    </a:p>
                  </a:txBody>
                  <a:tcPr marL="137160" marR="18288" marT="137160" marB="137160">
                    <a:lnR w="12700" cap="flat" cmpd="sng" algn="ctr">
                      <a:noFill/>
                      <a:prstDash val="solid"/>
                      <a:round/>
                      <a:headEnd type="none" w="med" len="med"/>
                      <a:tailEnd type="none" w="med" len="med"/>
                    </a:lnR>
                  </a:tcPr>
                </a:tc>
                <a:tc>
                  <a:txBody>
                    <a:bodyPr/>
                    <a:lstStyle/>
                    <a:p>
                      <a:pPr algn="l"/>
                      <a:endParaRPr lang="en-US" sz="1200" b="1" dirty="0">
                        <a:latin typeface="+mj-lt"/>
                      </a:endParaRPr>
                    </a:p>
                  </a:txBody>
                  <a:tcPr marL="18288" marR="137160" marT="137160" marB="137160">
                    <a:lnL w="12700" cap="flat" cmpd="sng" algn="ctr">
                      <a:noFill/>
                      <a:prstDash val="solid"/>
                      <a:round/>
                      <a:headEnd type="none" w="med" len="med"/>
                      <a:tailEnd type="none" w="med" len="med"/>
                    </a:lnL>
                  </a:tcPr>
                </a:tc>
                <a:extLst>
                  <a:ext uri="{0D108BD9-81ED-4DB2-BD59-A6C34878D82A}">
                    <a16:rowId xmlns:a16="http://schemas.microsoft.com/office/drawing/2014/main" val="10005"/>
                  </a:ext>
                </a:extLst>
              </a:tr>
            </a:tbl>
          </a:graphicData>
        </a:graphic>
      </p:graphicFrame>
      <p:sp>
        <p:nvSpPr>
          <p:cNvPr id="8" name="Rectangle 7">
            <a:extLst>
              <a:ext uri="{FF2B5EF4-FFF2-40B4-BE49-F238E27FC236}">
                <a16:creationId xmlns:a16="http://schemas.microsoft.com/office/drawing/2014/main" id="{924E5C7D-8E54-4DB2-B5E4-489D71E213DF}"/>
              </a:ext>
            </a:extLst>
          </p:cNvPr>
          <p:cNvSpPr/>
          <p:nvPr/>
        </p:nvSpPr>
        <p:spPr>
          <a:xfrm>
            <a:off x="457200" y="6046191"/>
            <a:ext cx="8229600" cy="338554"/>
          </a:xfrm>
          <a:prstGeom prst="rect">
            <a:avLst/>
          </a:prstGeom>
        </p:spPr>
        <p:txBody>
          <a:bodyPr wrap="square" lIns="0" rIns="0" anchor="b" anchorCtr="0">
            <a:spAutoFit/>
          </a:bodyPr>
          <a:lstStyle/>
          <a:p>
            <a:pPr lvl="0">
              <a:spcBef>
                <a:spcPts val="200"/>
              </a:spcBef>
            </a:pPr>
            <a:r>
              <a:rPr kumimoji="0" lang="en-US" sz="800" b="0" i="0" u="none" strike="noStrike" kern="1200" cap="small" spc="0" normalizeH="0" baseline="0" noProof="0" dirty="0">
                <a:ln>
                  <a:noFill/>
                </a:ln>
                <a:solidFill>
                  <a:srgbClr val="1C1C1C"/>
                </a:solidFill>
                <a:effectLst/>
                <a:uLnTx/>
                <a:uFillTx/>
                <a:latin typeface="Source Sans Pro Light"/>
                <a:ea typeface="+mn-ea"/>
              </a:rPr>
              <a:t>source</a:t>
            </a:r>
            <a:r>
              <a:rPr lang="en-US" sz="800" dirty="0">
                <a:solidFill>
                  <a:srgbClr val="1C1C1C"/>
                </a:solidFill>
                <a:latin typeface="Source Sans Pro Light"/>
              </a:rPr>
              <a:t>: MassHealth Delivery System Reform Incentive Payment Protocol (July 2019). Available at </a:t>
            </a:r>
            <a:br>
              <a:rPr lang="en-US" sz="800" dirty="0">
                <a:solidFill>
                  <a:srgbClr val="1C1C1C"/>
                </a:solidFill>
                <a:latin typeface="Source Sans Pro Light"/>
              </a:rPr>
            </a:br>
            <a:r>
              <a:rPr lang="en-US" sz="800" dirty="0">
                <a:latin typeface="Source Sans Pro Light" panose="020B0403030403020204" pitchFamily="34" charset="0"/>
                <a:hlinkClick r:id="rId3"/>
              </a:rPr>
              <a:t>https://www.medicaid.gov/Medicaid-CHIP-Program-Information/By-Topics/Waivers/1115/downloads/ma/MassHealth/ma-masshealth-protocol-edits-20190627.pdf</a:t>
            </a:r>
            <a:endParaRPr kumimoji="0" lang="en-US" sz="800" b="0" i="0" u="none" strike="noStrike" kern="1200" cap="none" spc="0" normalizeH="0" baseline="0" noProof="0" dirty="0">
              <a:ln>
                <a:noFill/>
              </a:ln>
              <a:solidFill>
                <a:srgbClr val="1C1C1C"/>
              </a:solidFill>
              <a:effectLst/>
              <a:uLnTx/>
              <a:uFillTx/>
              <a:latin typeface="Source Sans Pro Light"/>
              <a:ea typeface="+mn-ea"/>
            </a:endParaRPr>
          </a:p>
        </p:txBody>
      </p:sp>
      <p:sp>
        <p:nvSpPr>
          <p:cNvPr id="12" name="Content Placeholder 5">
            <a:extLst>
              <a:ext uri="{FF2B5EF4-FFF2-40B4-BE49-F238E27FC236}">
                <a16:creationId xmlns:a16="http://schemas.microsoft.com/office/drawing/2014/main" id="{96E19729-2F51-4A19-895E-CAC6A42331D3}"/>
              </a:ext>
            </a:extLst>
          </p:cNvPr>
          <p:cNvSpPr txBox="1">
            <a:spLocks/>
          </p:cNvSpPr>
          <p:nvPr/>
        </p:nvSpPr>
        <p:spPr bwMode="auto">
          <a:xfrm>
            <a:off x="457200" y="1463040"/>
            <a:ext cx="8229600" cy="842415"/>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lvl1pPr marL="173736" indent="-173736" algn="l" rtl="0" eaLnBrk="0" fontAlgn="base" hangingPunct="0">
              <a:spcBef>
                <a:spcPts val="600"/>
              </a:spcBef>
              <a:spcAft>
                <a:spcPct val="0"/>
              </a:spcAft>
              <a:buClr>
                <a:schemeClr val="tx2"/>
              </a:buClr>
              <a:buFont typeface="Wingdings" pitchFamily="2" charset="2"/>
              <a:buChar char="§"/>
              <a:defRPr sz="1600">
                <a:solidFill>
                  <a:schemeClr val="tx1"/>
                </a:solidFill>
                <a:latin typeface="+mn-lt"/>
                <a:ea typeface="+mn-ea"/>
                <a:cs typeface="+mn-cs"/>
              </a:defRPr>
            </a:lvl1pPr>
            <a:lvl2pPr marL="402336" indent="-173736" algn="l" rtl="0" eaLnBrk="0" fontAlgn="base" hangingPunct="0">
              <a:spcBef>
                <a:spcPct val="20000"/>
              </a:spcBef>
              <a:spcAft>
                <a:spcPct val="0"/>
              </a:spcAft>
              <a:buClr>
                <a:schemeClr val="tx2"/>
              </a:buClr>
              <a:buChar char="–"/>
              <a:defRPr sz="1400">
                <a:solidFill>
                  <a:schemeClr val="tx1"/>
                </a:solidFill>
                <a:latin typeface="+mn-lt"/>
                <a:cs typeface="+mn-cs"/>
              </a:defRPr>
            </a:lvl2pPr>
            <a:lvl3pPr marL="566928" indent="-109728" algn="l" rtl="0" eaLnBrk="0" fontAlgn="base" hangingPunct="0">
              <a:spcBef>
                <a:spcPct val="20000"/>
              </a:spcBef>
              <a:spcAft>
                <a:spcPct val="0"/>
              </a:spcAft>
              <a:buClr>
                <a:schemeClr val="tx2"/>
              </a:buClr>
              <a:buChar char="•"/>
              <a:defRPr sz="120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4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14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a:lstStyle>
          <a:p>
            <a:pPr marL="0" indent="0">
              <a:buNone/>
            </a:pPr>
            <a:r>
              <a:rPr lang="en-US" sz="1400" kern="0" dirty="0"/>
              <a:t>The 1115 waiver agreement includes authorization for $1.8 billion in federal and state funds to support delivery system transformation.</a:t>
            </a:r>
          </a:p>
        </p:txBody>
      </p:sp>
    </p:spTree>
    <p:extLst>
      <p:ext uri="{BB962C8B-B14F-4D97-AF65-F5344CB8AC3E}">
        <p14:creationId xmlns:p14="http://schemas.microsoft.com/office/powerpoint/2010/main" val="112682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or: Elbow 5">
            <a:extLst>
              <a:ext uri="{FF2B5EF4-FFF2-40B4-BE49-F238E27FC236}">
                <a16:creationId xmlns:a16="http://schemas.microsoft.com/office/drawing/2014/main" id="{96A1ED83-E1C1-4DEA-993B-D3BA95EBB09D}"/>
              </a:ext>
            </a:extLst>
          </p:cNvPr>
          <p:cNvCxnSpPr>
            <a:cxnSpLocks/>
          </p:cNvCxnSpPr>
          <p:nvPr/>
        </p:nvCxnSpPr>
        <p:spPr>
          <a:xfrm rot="16200000" flipH="1">
            <a:off x="5375462" y="3410764"/>
            <a:ext cx="1645920" cy="182880"/>
          </a:xfrm>
          <a:prstGeom prst="bentConnector3">
            <a:avLst>
              <a:gd name="adj1" fmla="val 100000"/>
            </a:avLst>
          </a:prstGeom>
          <a:ln w="12700">
            <a:solidFill>
              <a:srgbClr val="005F8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cxnSpLocks/>
          </p:cNvCxnSpPr>
          <p:nvPr/>
        </p:nvCxnSpPr>
        <p:spPr>
          <a:xfrm>
            <a:off x="4572001" y="2212747"/>
            <a:ext cx="0" cy="437896"/>
          </a:xfrm>
          <a:prstGeom prst="line">
            <a:avLst/>
          </a:prstGeom>
          <a:ln w="6350">
            <a:solidFill>
              <a:srgbClr val="005F85"/>
            </a:solidFill>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a:xfrm>
            <a:off x="457200" y="548640"/>
            <a:ext cx="8229600" cy="822960"/>
          </a:xfrm>
        </p:spPr>
        <p:txBody>
          <a:bodyPr/>
          <a:lstStyle/>
          <a:p>
            <a:r>
              <a:rPr lang="en-US" dirty="0"/>
              <a:t>ACCOUNTABLE CARE ORGANIZATIONS: </a:t>
            </a:r>
            <a:br>
              <a:rPr lang="en-US" dirty="0"/>
            </a:br>
            <a:r>
              <a:rPr lang="en-US" dirty="0"/>
              <a:t>PROVIDER ENTITIES HELD FINANCIALLY ACCOUNTABLE FOR THE </a:t>
            </a:r>
            <a:br>
              <a:rPr lang="en-US" dirty="0"/>
            </a:br>
            <a:r>
              <a:rPr lang="en-US" dirty="0"/>
              <a:t>COST AND QUALITY OF CARE FOR THEIR MEMBER POPULATIONS</a:t>
            </a:r>
          </a:p>
        </p:txBody>
      </p:sp>
      <p:sp>
        <p:nvSpPr>
          <p:cNvPr id="4" name="Slide Number Placeholder 3"/>
          <p:cNvSpPr>
            <a:spLocks noGrp="1"/>
          </p:cNvSpPr>
          <p:nvPr>
            <p:ph type="sldNum" sz="quarter" idx="10"/>
          </p:nvPr>
        </p:nvSpPr>
        <p:spPr/>
        <p:txBody>
          <a:bodyPr/>
          <a:lstStyle/>
          <a:p>
            <a:pPr>
              <a:defRPr/>
            </a:pPr>
            <a:fld id="{FE16FE05-51A1-41C7-A92E-97A082AD623A}" type="slidenum">
              <a:rPr lang="en-US" smtClean="0"/>
              <a:pPr>
                <a:defRPr/>
              </a:pPr>
              <a:t>32</a:t>
            </a:fld>
            <a:endParaRPr lang="en-US" dirty="0"/>
          </a:p>
        </p:txBody>
      </p:sp>
      <p:sp>
        <p:nvSpPr>
          <p:cNvPr id="8" name="TextBox 7"/>
          <p:cNvSpPr txBox="1"/>
          <p:nvPr/>
        </p:nvSpPr>
        <p:spPr>
          <a:xfrm>
            <a:off x="640080" y="2898325"/>
            <a:ext cx="2286000" cy="1928733"/>
          </a:xfrm>
          <a:prstGeom prst="rect">
            <a:avLst/>
          </a:prstGeom>
          <a:noFill/>
        </p:spPr>
        <p:txBody>
          <a:bodyPr wrap="square" lIns="0" rIns="0" rtlCol="0">
            <a:spAutoFit/>
          </a:bodyPr>
          <a:lstStyle/>
          <a:p>
            <a:r>
              <a:rPr lang="en-US" sz="1000" b="1" dirty="0">
                <a:solidFill>
                  <a:srgbClr val="005F85"/>
                </a:solidFill>
                <a:latin typeface="+mj-lt"/>
                <a:cs typeface="Arial"/>
              </a:rPr>
              <a:t>Contract between MassHealth and Accountable Care Partnership Plan</a:t>
            </a:r>
            <a:endParaRPr lang="en-US" sz="1000" dirty="0">
              <a:solidFill>
                <a:srgbClr val="005F85"/>
              </a:solidFill>
              <a:latin typeface="+mj-lt"/>
            </a:endParaRPr>
          </a:p>
          <a:p>
            <a:pPr marL="115888" indent="-115888">
              <a:spcBef>
                <a:spcPts val="200"/>
              </a:spcBef>
              <a:buClr>
                <a:srgbClr val="005F85"/>
              </a:buClr>
              <a:buFont typeface="Wingdings" panose="05000000000000000000" pitchFamily="2" charset="2"/>
              <a:buChar char="§"/>
            </a:pPr>
            <a:r>
              <a:rPr lang="en-US" sz="1000" dirty="0">
                <a:latin typeface="+mn-lt"/>
              </a:rPr>
              <a:t>Capitation payment</a:t>
            </a:r>
          </a:p>
          <a:p>
            <a:pPr marL="115888" indent="-115888">
              <a:spcBef>
                <a:spcPts val="200"/>
              </a:spcBef>
              <a:buClr>
                <a:srgbClr val="005F85"/>
              </a:buClr>
              <a:buFont typeface="Wingdings" panose="05000000000000000000" pitchFamily="2" charset="2"/>
              <a:buChar char="§"/>
            </a:pPr>
            <a:r>
              <a:rPr lang="en-US" sz="1000" dirty="0">
                <a:latin typeface="+mn-lt"/>
              </a:rPr>
              <a:t>Requires Accountable Care Partnership Plans to provide and pay for comprehensive health services to enrollees</a:t>
            </a:r>
          </a:p>
          <a:p>
            <a:pPr algn="ctr">
              <a:spcBef>
                <a:spcPts val="600"/>
              </a:spcBef>
            </a:pPr>
            <a:r>
              <a:rPr lang="en-US" sz="1200" dirty="0">
                <a:solidFill>
                  <a:srgbClr val="005F85"/>
                </a:solidFill>
                <a:latin typeface="+mj-lt"/>
              </a:rPr>
              <a:t>13</a:t>
            </a:r>
            <a:r>
              <a:rPr lang="en-US" sz="1000" dirty="0">
                <a:latin typeface="+mj-lt"/>
              </a:rPr>
              <a:t> ACOs SELECTED BY THE STATE</a:t>
            </a:r>
          </a:p>
          <a:p>
            <a:pPr algn="ctr">
              <a:spcBef>
                <a:spcPts val="300"/>
              </a:spcBef>
            </a:pPr>
            <a:r>
              <a:rPr lang="en-US" sz="1200" dirty="0">
                <a:solidFill>
                  <a:srgbClr val="005F85"/>
                </a:solidFill>
                <a:latin typeface="+mj-lt"/>
              </a:rPr>
              <a:t>~520,118 </a:t>
            </a:r>
            <a:r>
              <a:rPr lang="en-US" sz="1000" dirty="0">
                <a:latin typeface="+mj-lt"/>
              </a:rPr>
              <a:t>MEMBERS ENROLLED </a:t>
            </a:r>
          </a:p>
          <a:p>
            <a:pPr algn="ctr">
              <a:spcBef>
                <a:spcPts val="300"/>
              </a:spcBef>
            </a:pPr>
            <a:r>
              <a:rPr lang="en-US" sz="1000" dirty="0">
                <a:latin typeface="+mj-lt"/>
              </a:rPr>
              <a:t>ON AVERAGE, </a:t>
            </a:r>
            <a:r>
              <a:rPr lang="en-US" sz="1200" dirty="0">
                <a:solidFill>
                  <a:srgbClr val="005F85"/>
                </a:solidFill>
                <a:latin typeface="+mj-lt"/>
              </a:rPr>
              <a:t>~40,000 </a:t>
            </a:r>
            <a:r>
              <a:rPr lang="en-US" sz="1000" dirty="0">
                <a:latin typeface="+mj-lt"/>
              </a:rPr>
              <a:t>MEMBERS/ACO</a:t>
            </a:r>
          </a:p>
        </p:txBody>
      </p:sp>
      <p:sp>
        <p:nvSpPr>
          <p:cNvPr id="10" name="TextBox 9"/>
          <p:cNvSpPr txBox="1"/>
          <p:nvPr/>
        </p:nvSpPr>
        <p:spPr>
          <a:xfrm>
            <a:off x="3429000" y="2898325"/>
            <a:ext cx="2286000" cy="1928733"/>
          </a:xfrm>
          <a:prstGeom prst="rect">
            <a:avLst/>
          </a:prstGeom>
          <a:noFill/>
        </p:spPr>
        <p:txBody>
          <a:bodyPr wrap="square" lIns="0" rIns="0" rtlCol="0">
            <a:spAutoFit/>
          </a:bodyPr>
          <a:lstStyle/>
          <a:p>
            <a:r>
              <a:rPr lang="en-US" sz="1000" b="1" dirty="0">
                <a:solidFill>
                  <a:srgbClr val="005F85"/>
                </a:solidFill>
                <a:latin typeface="+mj-lt"/>
                <a:cs typeface="Arial"/>
              </a:rPr>
              <a:t>Contract between MassHealth </a:t>
            </a:r>
            <a:br>
              <a:rPr lang="en-US" sz="1000" b="1" dirty="0">
                <a:solidFill>
                  <a:srgbClr val="005F85"/>
                </a:solidFill>
                <a:latin typeface="+mj-lt"/>
                <a:cs typeface="Arial"/>
              </a:rPr>
            </a:br>
            <a:r>
              <a:rPr lang="en-US" sz="1000" b="1" dirty="0">
                <a:solidFill>
                  <a:srgbClr val="005F85"/>
                </a:solidFill>
                <a:latin typeface="+mj-lt"/>
                <a:cs typeface="Arial"/>
              </a:rPr>
              <a:t>and ACO</a:t>
            </a:r>
          </a:p>
          <a:p>
            <a:pPr marL="115888" indent="-115888">
              <a:spcBef>
                <a:spcPts val="200"/>
              </a:spcBef>
              <a:buClr>
                <a:srgbClr val="005F85"/>
              </a:buClr>
              <a:buFont typeface="Wingdings" panose="05000000000000000000" pitchFamily="2" charset="2"/>
              <a:buChar char="§"/>
            </a:pPr>
            <a:r>
              <a:rPr lang="en-US" sz="1000" dirty="0">
                <a:latin typeface="+mn-lt"/>
              </a:rPr>
              <a:t>Shared savings and losses</a:t>
            </a:r>
          </a:p>
          <a:p>
            <a:pPr marL="115888" indent="-115888">
              <a:spcBef>
                <a:spcPts val="200"/>
              </a:spcBef>
              <a:buClr>
                <a:srgbClr val="005F85"/>
              </a:buClr>
              <a:buFont typeface="Wingdings" panose="05000000000000000000" pitchFamily="2" charset="2"/>
              <a:buChar char="§"/>
            </a:pPr>
            <a:r>
              <a:rPr lang="en-US" sz="1000" dirty="0">
                <a:latin typeface="+mn-lt"/>
              </a:rPr>
              <a:t>MassHealth does not pay</a:t>
            </a:r>
            <a:br>
              <a:rPr lang="en-US" sz="1000" dirty="0">
                <a:latin typeface="+mn-lt"/>
              </a:rPr>
            </a:br>
            <a:r>
              <a:rPr lang="en-US" sz="1000" dirty="0">
                <a:latin typeface="+mn-lt"/>
              </a:rPr>
              <a:t>Primary Care ACOs to deliver direct services; rather, MassHealth pays for services directly</a:t>
            </a:r>
            <a:endParaRPr lang="en-US" sz="1000" b="1" dirty="0">
              <a:latin typeface="+mj-lt"/>
            </a:endParaRPr>
          </a:p>
          <a:p>
            <a:pPr algn="ctr">
              <a:spcBef>
                <a:spcPts val="600"/>
              </a:spcBef>
            </a:pPr>
            <a:r>
              <a:rPr lang="en-US" sz="1200" dirty="0">
                <a:solidFill>
                  <a:srgbClr val="005F85"/>
                </a:solidFill>
                <a:latin typeface="+mj-lt"/>
              </a:rPr>
              <a:t>3</a:t>
            </a:r>
            <a:r>
              <a:rPr lang="en-US" sz="1000" dirty="0">
                <a:latin typeface="+mj-lt"/>
              </a:rPr>
              <a:t> ACOs SELECTED BY THE STATE</a:t>
            </a:r>
          </a:p>
          <a:p>
            <a:pPr algn="ctr">
              <a:spcBef>
                <a:spcPts val="300"/>
              </a:spcBef>
            </a:pPr>
            <a:r>
              <a:rPr lang="en-US" sz="1200" dirty="0">
                <a:solidFill>
                  <a:srgbClr val="005F85"/>
                </a:solidFill>
                <a:latin typeface="+mj-lt"/>
              </a:rPr>
              <a:t>~342,246 </a:t>
            </a:r>
            <a:r>
              <a:rPr lang="en-US" sz="1000" dirty="0">
                <a:latin typeface="+mj-lt"/>
              </a:rPr>
              <a:t>MEMBERS ENROLLED</a:t>
            </a:r>
          </a:p>
          <a:p>
            <a:pPr algn="ctr">
              <a:spcBef>
                <a:spcPts val="300"/>
              </a:spcBef>
            </a:pPr>
            <a:r>
              <a:rPr lang="en-US" sz="1000" dirty="0">
                <a:latin typeface="+mj-lt"/>
              </a:rPr>
              <a:t>ON AVERAGE, </a:t>
            </a:r>
            <a:r>
              <a:rPr lang="en-US" sz="1200" dirty="0">
                <a:solidFill>
                  <a:srgbClr val="005F85"/>
                </a:solidFill>
                <a:latin typeface="+mj-lt"/>
              </a:rPr>
              <a:t>~114,000 </a:t>
            </a:r>
            <a:r>
              <a:rPr lang="en-US" sz="1000" dirty="0">
                <a:latin typeface="+mj-lt"/>
              </a:rPr>
              <a:t>MEMBERS/ACO</a:t>
            </a:r>
          </a:p>
        </p:txBody>
      </p:sp>
      <p:sp>
        <p:nvSpPr>
          <p:cNvPr id="14" name="TextBox 13"/>
          <p:cNvSpPr txBox="1"/>
          <p:nvPr/>
        </p:nvSpPr>
        <p:spPr>
          <a:xfrm>
            <a:off x="6217919" y="2898325"/>
            <a:ext cx="2396691" cy="1246495"/>
          </a:xfrm>
          <a:prstGeom prst="rect">
            <a:avLst/>
          </a:prstGeom>
          <a:noFill/>
        </p:spPr>
        <p:txBody>
          <a:bodyPr wrap="square" lIns="0" rIns="0" rtlCol="0">
            <a:spAutoFit/>
          </a:bodyPr>
          <a:lstStyle/>
          <a:p>
            <a:pPr lvl="0"/>
            <a:r>
              <a:rPr lang="en-US" sz="1000" b="1" dirty="0">
                <a:solidFill>
                  <a:srgbClr val="005F85"/>
                </a:solidFill>
                <a:latin typeface="+mj-lt"/>
                <a:cs typeface="Arial"/>
              </a:rPr>
              <a:t>Contract between MassHealth </a:t>
            </a:r>
            <a:br>
              <a:rPr lang="en-US" sz="1000" b="1" dirty="0">
                <a:solidFill>
                  <a:srgbClr val="005F85"/>
                </a:solidFill>
                <a:latin typeface="+mj-lt"/>
                <a:cs typeface="Arial"/>
              </a:rPr>
            </a:br>
            <a:r>
              <a:rPr lang="en-US" sz="1000" b="1" dirty="0">
                <a:solidFill>
                  <a:srgbClr val="005F85"/>
                </a:solidFill>
                <a:latin typeface="+mj-lt"/>
                <a:cs typeface="Arial"/>
              </a:rPr>
              <a:t>and MCO</a:t>
            </a:r>
            <a:endParaRPr lang="en-US" sz="1000" dirty="0">
              <a:solidFill>
                <a:srgbClr val="005F85"/>
              </a:solidFill>
              <a:latin typeface="+mj-lt"/>
            </a:endParaRPr>
          </a:p>
          <a:p>
            <a:pPr marL="115888" indent="-115888">
              <a:spcBef>
                <a:spcPts val="200"/>
              </a:spcBef>
              <a:buClr>
                <a:srgbClr val="005F85"/>
              </a:buClr>
              <a:buFont typeface="Wingdings" panose="05000000000000000000" pitchFamily="2" charset="2"/>
              <a:buChar char="§"/>
            </a:pPr>
            <a:r>
              <a:rPr lang="en-US" sz="1000" dirty="0">
                <a:latin typeface="+mn-lt"/>
              </a:rPr>
              <a:t>Capitation payment</a:t>
            </a:r>
          </a:p>
          <a:p>
            <a:pPr marL="115888" indent="-115888">
              <a:spcBef>
                <a:spcPts val="200"/>
              </a:spcBef>
              <a:buClr>
                <a:srgbClr val="005F85"/>
              </a:buClr>
              <a:buFont typeface="Wingdings" panose="05000000000000000000" pitchFamily="2" charset="2"/>
              <a:buChar char="§"/>
            </a:pPr>
            <a:r>
              <a:rPr lang="en-US" sz="1000" dirty="0">
                <a:latin typeface="+mn-lt"/>
              </a:rPr>
              <a:t>Requires MCOs to provide and pay for comprehensive health services to enrollees</a:t>
            </a:r>
          </a:p>
          <a:p>
            <a:pPr marL="115888" indent="-115888">
              <a:spcBef>
                <a:spcPts val="200"/>
              </a:spcBef>
              <a:buClr>
                <a:srgbClr val="005F85"/>
              </a:buClr>
              <a:buFont typeface="Wingdings" panose="05000000000000000000" pitchFamily="2" charset="2"/>
              <a:buChar char="§"/>
            </a:pPr>
            <a:r>
              <a:rPr lang="en-US" sz="1000" dirty="0">
                <a:latin typeface="+mn-lt"/>
              </a:rPr>
              <a:t>Requires MCOs to contract with MassHealth-certified MCO-administered ACOs</a:t>
            </a:r>
          </a:p>
        </p:txBody>
      </p:sp>
      <p:sp>
        <p:nvSpPr>
          <p:cNvPr id="29" name="TextBox 28">
            <a:extLst>
              <a:ext uri="{FF2B5EF4-FFF2-40B4-BE49-F238E27FC236}">
                <a16:creationId xmlns:a16="http://schemas.microsoft.com/office/drawing/2014/main" id="{C8D07A8B-B338-470E-B182-E77003A18B64}"/>
              </a:ext>
            </a:extLst>
          </p:cNvPr>
          <p:cNvSpPr txBox="1"/>
          <p:nvPr/>
        </p:nvSpPr>
        <p:spPr>
          <a:xfrm>
            <a:off x="6338236" y="4444296"/>
            <a:ext cx="2045368" cy="1577355"/>
          </a:xfrm>
          <a:prstGeom prst="rect">
            <a:avLst/>
          </a:prstGeom>
          <a:noFill/>
        </p:spPr>
        <p:txBody>
          <a:bodyPr wrap="square" lIns="0" rIns="0" rtlCol="0">
            <a:spAutoFit/>
          </a:bodyPr>
          <a:lstStyle/>
          <a:p>
            <a:r>
              <a:rPr lang="en-US" sz="1000" b="1" dirty="0">
                <a:solidFill>
                  <a:srgbClr val="005F85"/>
                </a:solidFill>
                <a:latin typeface="+mj-lt"/>
                <a:cs typeface="Arial"/>
              </a:rPr>
              <a:t>Contract between MCO and ACO</a:t>
            </a:r>
          </a:p>
          <a:p>
            <a:pPr marL="115888" indent="-115888">
              <a:spcBef>
                <a:spcPts val="200"/>
              </a:spcBef>
              <a:buClr>
                <a:srgbClr val="005F85"/>
              </a:buClr>
              <a:buFont typeface="Wingdings" panose="05000000000000000000" pitchFamily="2" charset="2"/>
              <a:buChar char="§"/>
            </a:pPr>
            <a:r>
              <a:rPr lang="en-US" sz="1000" dirty="0">
                <a:latin typeface="+mn-lt"/>
              </a:rPr>
              <a:t>Contract approved by MassHealth</a:t>
            </a:r>
          </a:p>
          <a:p>
            <a:pPr marL="115888" indent="-115888">
              <a:spcBef>
                <a:spcPts val="200"/>
              </a:spcBef>
              <a:buClr>
                <a:srgbClr val="005F85"/>
              </a:buClr>
              <a:buFont typeface="Wingdings" panose="05000000000000000000" pitchFamily="2" charset="2"/>
              <a:buChar char="§"/>
            </a:pPr>
            <a:r>
              <a:rPr lang="en-US" sz="1000" dirty="0">
                <a:latin typeface="+mn-lt"/>
              </a:rPr>
              <a:t>Shared savings and losses</a:t>
            </a:r>
          </a:p>
          <a:p>
            <a:pPr marL="115888" lvl="0" indent="-115888">
              <a:spcBef>
                <a:spcPts val="200"/>
              </a:spcBef>
              <a:buClr>
                <a:srgbClr val="005F85"/>
              </a:buClr>
              <a:buFont typeface="Wingdings" panose="05000000000000000000" pitchFamily="2" charset="2"/>
              <a:buChar char="§"/>
            </a:pPr>
            <a:r>
              <a:rPr lang="en-US" sz="1000" dirty="0">
                <a:latin typeface="+mn-lt"/>
              </a:rPr>
              <a:t>MCO does not pay MCO-administered ACOs to deliver direct services; rather, MCO pays for services directly</a:t>
            </a:r>
          </a:p>
          <a:p>
            <a:pPr lvl="0" algn="ctr">
              <a:spcBef>
                <a:spcPts val="600"/>
              </a:spcBef>
            </a:pPr>
            <a:r>
              <a:rPr lang="en-US" sz="1200" dirty="0">
                <a:solidFill>
                  <a:srgbClr val="005F85"/>
                </a:solidFill>
                <a:latin typeface="+mj-lt"/>
              </a:rPr>
              <a:t>1</a:t>
            </a:r>
            <a:r>
              <a:rPr lang="en-US" sz="1000" dirty="0">
                <a:latin typeface="+mj-lt"/>
              </a:rPr>
              <a:t> ACO SELECTED BY THE STATE</a:t>
            </a:r>
          </a:p>
          <a:p>
            <a:pPr lvl="0" algn="ctr">
              <a:spcBef>
                <a:spcPts val="300"/>
              </a:spcBef>
            </a:pPr>
            <a:r>
              <a:rPr lang="en-US" sz="1200" dirty="0">
                <a:solidFill>
                  <a:srgbClr val="005F85"/>
                </a:solidFill>
                <a:latin typeface="+mj-lt"/>
              </a:rPr>
              <a:t>~10,000 </a:t>
            </a:r>
            <a:r>
              <a:rPr lang="en-US" sz="1000" dirty="0">
                <a:latin typeface="+mj-lt"/>
              </a:rPr>
              <a:t>MEMBERS ENROLLED</a:t>
            </a:r>
          </a:p>
        </p:txBody>
      </p:sp>
      <p:sp>
        <p:nvSpPr>
          <p:cNvPr id="22" name="Rectangle 21">
            <a:extLst>
              <a:ext uri="{FF2B5EF4-FFF2-40B4-BE49-F238E27FC236}">
                <a16:creationId xmlns:a16="http://schemas.microsoft.com/office/drawing/2014/main" id="{C5EB0F9C-8CBB-45A7-8128-69DC286388E1}"/>
              </a:ext>
            </a:extLst>
          </p:cNvPr>
          <p:cNvSpPr/>
          <p:nvPr/>
        </p:nvSpPr>
        <p:spPr>
          <a:xfrm>
            <a:off x="457200" y="6046191"/>
            <a:ext cx="8229600" cy="338554"/>
          </a:xfrm>
          <a:prstGeom prst="rect">
            <a:avLst/>
          </a:prstGeom>
        </p:spPr>
        <p:txBody>
          <a:bodyPr wrap="square" lIns="0" rIns="0" anchor="b" anchorCtr="0">
            <a:spAutoFit/>
          </a:bodyPr>
          <a:lstStyle/>
          <a:p>
            <a:pPr lvl="0">
              <a:spcBef>
                <a:spcPts val="200"/>
              </a:spcBef>
            </a:pPr>
            <a:r>
              <a:rPr kumimoji="0" lang="en-US" sz="800" b="0" i="0" u="none" strike="noStrike" kern="1200" cap="small" spc="0" normalizeH="0" baseline="0" noProof="0" dirty="0">
                <a:ln>
                  <a:noFill/>
                </a:ln>
                <a:solidFill>
                  <a:srgbClr val="1C1C1C"/>
                </a:solidFill>
                <a:effectLst/>
                <a:uLnTx/>
                <a:uFillTx/>
                <a:latin typeface="Source Sans Pro Light"/>
                <a:ea typeface="+mn-ea"/>
              </a:rPr>
              <a:t>sources</a:t>
            </a:r>
            <a:r>
              <a:rPr lang="en-US" sz="800" dirty="0">
                <a:solidFill>
                  <a:srgbClr val="1C1C1C"/>
                </a:solidFill>
                <a:latin typeface="Source Sans Pro Light"/>
              </a:rPr>
              <a:t>: Gershon, et al. (2017). </a:t>
            </a:r>
            <a:r>
              <a:rPr lang="en-US" sz="800" dirty="0">
                <a:solidFill>
                  <a:srgbClr val="1C1C1C"/>
                </a:solidFill>
                <a:latin typeface="Source Sans Pro Light"/>
                <a:hlinkClick r:id="rId3"/>
              </a:rPr>
              <a:t>The MassHealth Waiver 2016–2022: Delivering Reform. </a:t>
            </a:r>
            <a:r>
              <a:rPr lang="en-US" sz="800" i="1" dirty="0">
                <a:solidFill>
                  <a:srgbClr val="1C1C1C"/>
                </a:solidFill>
                <a:latin typeface="Source Sans Pro Light"/>
                <a:hlinkClick r:id="rId3"/>
              </a:rPr>
              <a:t>Blue Cross Blue Shield Foundation</a:t>
            </a:r>
            <a:r>
              <a:rPr lang="en-US" sz="800" i="1" dirty="0">
                <a:solidFill>
                  <a:srgbClr val="1C1C1C"/>
                </a:solidFill>
                <a:latin typeface="Source Sans Pro Light"/>
              </a:rPr>
              <a:t>; </a:t>
            </a:r>
            <a:br>
              <a:rPr lang="en-US" sz="800" dirty="0">
                <a:solidFill>
                  <a:srgbClr val="1C1C1C"/>
                </a:solidFill>
                <a:latin typeface="Source Sans Pro Light"/>
              </a:rPr>
            </a:br>
            <a:r>
              <a:rPr lang="en-US" sz="800" dirty="0">
                <a:solidFill>
                  <a:srgbClr val="1C1C1C"/>
                </a:solidFill>
                <a:latin typeface="Source Sans Pro Light"/>
              </a:rPr>
              <a:t>MassHealth. </a:t>
            </a:r>
            <a:r>
              <a:rPr lang="en-US" sz="800" dirty="0">
                <a:latin typeface="Source Sans Pro Light"/>
              </a:rPr>
              <a:t>MassHealth Budget Office. Delivery </a:t>
            </a:r>
            <a:r>
              <a:rPr lang="en-US" sz="800" dirty="0">
                <a:solidFill>
                  <a:srgbClr val="1C1C1C"/>
                </a:solidFill>
                <a:latin typeface="Source Sans Pro Light"/>
              </a:rPr>
              <a:t>System Reform Implementation Advisory Council (Meeting #18) (February 2020), referencing data from 12/31/2019.</a:t>
            </a:r>
            <a:endParaRPr kumimoji="0" lang="en-US" sz="800" b="0" i="0" u="none" strike="noStrike" kern="1200" cap="none" spc="0" normalizeH="0" baseline="0" noProof="0" dirty="0">
              <a:ln>
                <a:noFill/>
              </a:ln>
              <a:solidFill>
                <a:srgbClr val="1C1C1C"/>
              </a:solidFill>
              <a:effectLst/>
              <a:uLnTx/>
              <a:uFillTx/>
              <a:latin typeface="Source Sans Pro Light"/>
              <a:ea typeface="+mn-ea"/>
            </a:endParaRPr>
          </a:p>
        </p:txBody>
      </p:sp>
      <p:pic>
        <p:nvPicPr>
          <p:cNvPr id="47" name="Picture 2" descr="Image result for MASShealth logo">
            <a:extLst>
              <a:ext uri="{FF2B5EF4-FFF2-40B4-BE49-F238E27FC236}">
                <a16:creationId xmlns:a16="http://schemas.microsoft.com/office/drawing/2014/main" id="{FA85C152-0839-44E7-AAC4-678E084074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1920" y="1767508"/>
            <a:ext cx="1280160" cy="638968"/>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a:extLst>
              <a:ext uri="{FF2B5EF4-FFF2-40B4-BE49-F238E27FC236}">
                <a16:creationId xmlns:a16="http://schemas.microsoft.com/office/drawing/2014/main" id="{A3E82286-3A89-471C-8E8E-D85A87C29D27}"/>
              </a:ext>
            </a:extLst>
          </p:cNvPr>
          <p:cNvSpPr/>
          <p:nvPr/>
        </p:nvSpPr>
        <p:spPr>
          <a:xfrm>
            <a:off x="455612" y="1463040"/>
            <a:ext cx="5067363" cy="246221"/>
          </a:xfrm>
          <a:prstGeom prst="rect">
            <a:avLst/>
          </a:prstGeom>
        </p:spPr>
        <p:txBody>
          <a:bodyPr wrap="square" lIns="0">
            <a:spAutoFit/>
          </a:bodyPr>
          <a:lstStyle/>
          <a:p>
            <a:pPr lvl="0"/>
            <a:r>
              <a:rPr lang="en-US" sz="1000" cap="all" dirty="0">
                <a:solidFill>
                  <a:srgbClr val="1C1C1C"/>
                </a:solidFill>
                <a:latin typeface="Source Sans Pro Semibold"/>
              </a:rPr>
              <a:t>Three Varieties of MassHealth ACO</a:t>
            </a:r>
            <a:r>
              <a:rPr lang="en-US" sz="1000" dirty="0">
                <a:solidFill>
                  <a:srgbClr val="1C1C1C"/>
                </a:solidFill>
                <a:latin typeface="Source Sans Pro Semibold"/>
              </a:rPr>
              <a:t>s</a:t>
            </a:r>
          </a:p>
        </p:txBody>
      </p:sp>
      <p:cxnSp>
        <p:nvCxnSpPr>
          <p:cNvPr id="49" name="Straight Connector 48">
            <a:extLst>
              <a:ext uri="{FF2B5EF4-FFF2-40B4-BE49-F238E27FC236}">
                <a16:creationId xmlns:a16="http://schemas.microsoft.com/office/drawing/2014/main" id="{6BE59045-A1FC-422B-B4E4-2BCD8FFC60F9}"/>
              </a:ext>
            </a:extLst>
          </p:cNvPr>
          <p:cNvCxnSpPr/>
          <p:nvPr/>
        </p:nvCxnSpPr>
        <p:spPr>
          <a:xfrm>
            <a:off x="7360920" y="2513483"/>
            <a:ext cx="1" cy="137160"/>
          </a:xfrm>
          <a:prstGeom prst="line">
            <a:avLst/>
          </a:prstGeom>
          <a:ln w="6350">
            <a:solidFill>
              <a:srgbClr val="005F85"/>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450F30E-3932-47E7-B353-03AA385A23B7}"/>
              </a:ext>
            </a:extLst>
          </p:cNvPr>
          <p:cNvCxnSpPr/>
          <p:nvPr/>
        </p:nvCxnSpPr>
        <p:spPr>
          <a:xfrm>
            <a:off x="1783080" y="2513483"/>
            <a:ext cx="1" cy="137160"/>
          </a:xfrm>
          <a:prstGeom prst="line">
            <a:avLst/>
          </a:prstGeom>
          <a:ln w="6350">
            <a:solidFill>
              <a:srgbClr val="005F8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4E4C762-FEE6-4A7E-9673-E330E490AB7F}"/>
              </a:ext>
            </a:extLst>
          </p:cNvPr>
          <p:cNvCxnSpPr/>
          <p:nvPr/>
        </p:nvCxnSpPr>
        <p:spPr>
          <a:xfrm>
            <a:off x="1780674" y="2513483"/>
            <a:ext cx="5582652" cy="0"/>
          </a:xfrm>
          <a:prstGeom prst="line">
            <a:avLst/>
          </a:prstGeom>
          <a:ln w="12700">
            <a:solidFill>
              <a:srgbClr val="005F85"/>
            </a:solidFill>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FFE679BE-B0E1-4C06-8454-8930DD5D4A5A}"/>
              </a:ext>
            </a:extLst>
          </p:cNvPr>
          <p:cNvSpPr/>
          <p:nvPr/>
        </p:nvSpPr>
        <p:spPr>
          <a:xfrm>
            <a:off x="6217920" y="4202845"/>
            <a:ext cx="2468880" cy="228600"/>
          </a:xfrm>
          <a:prstGeom prst="rect">
            <a:avLst/>
          </a:prstGeom>
          <a:solidFill>
            <a:schemeClr val="accent3">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ctr" anchorCtr="0">
            <a:noAutofit/>
          </a:bodyPr>
          <a:lstStyle/>
          <a:p>
            <a:pPr algn="ctr"/>
            <a:r>
              <a:rPr lang="en-US" sz="1050" dirty="0">
                <a:solidFill>
                  <a:schemeClr val="bg1"/>
                </a:solidFill>
                <a:latin typeface="+mj-lt"/>
              </a:rPr>
              <a:t>MCO-ADMINISTERED ACOs</a:t>
            </a:r>
          </a:p>
        </p:txBody>
      </p:sp>
      <p:sp>
        <p:nvSpPr>
          <p:cNvPr id="9" name="Rectangle 8"/>
          <p:cNvSpPr/>
          <p:nvPr/>
        </p:nvSpPr>
        <p:spPr>
          <a:xfrm>
            <a:off x="3246120" y="2644667"/>
            <a:ext cx="2651760" cy="228600"/>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ctr" anchorCtr="0">
            <a:noAutofit/>
          </a:bodyPr>
          <a:lstStyle/>
          <a:p>
            <a:pPr algn="ctr"/>
            <a:r>
              <a:rPr lang="en-US" sz="1050" dirty="0">
                <a:solidFill>
                  <a:schemeClr val="bg1"/>
                </a:solidFill>
                <a:latin typeface="+mj-lt"/>
              </a:rPr>
              <a:t>PRIMARY CARE ACO</a:t>
            </a:r>
          </a:p>
        </p:txBody>
      </p:sp>
      <p:sp>
        <p:nvSpPr>
          <p:cNvPr id="7" name="Rectangle 6"/>
          <p:cNvSpPr/>
          <p:nvPr/>
        </p:nvSpPr>
        <p:spPr>
          <a:xfrm>
            <a:off x="457200" y="2644667"/>
            <a:ext cx="2651760" cy="228600"/>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ctr" anchorCtr="0">
            <a:noAutofit/>
          </a:bodyPr>
          <a:lstStyle/>
          <a:p>
            <a:pPr algn="ctr"/>
            <a:r>
              <a:rPr lang="en-US" sz="1050" dirty="0">
                <a:solidFill>
                  <a:schemeClr val="tx1"/>
                </a:solidFill>
                <a:latin typeface="+mj-lt"/>
              </a:rPr>
              <a:t>ACCOUNTABLE CARE PARTNERSHIP PLAN</a:t>
            </a:r>
          </a:p>
        </p:txBody>
      </p:sp>
      <p:sp>
        <p:nvSpPr>
          <p:cNvPr id="12" name="Rectangle 11"/>
          <p:cNvSpPr/>
          <p:nvPr/>
        </p:nvSpPr>
        <p:spPr>
          <a:xfrm>
            <a:off x="6035040" y="2644667"/>
            <a:ext cx="2651760" cy="228600"/>
          </a:xfrm>
          <a:prstGeom prst="rect">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ctr" anchorCtr="0">
            <a:noAutofit/>
          </a:bodyPr>
          <a:lstStyle/>
          <a:p>
            <a:pPr algn="ctr"/>
            <a:r>
              <a:rPr lang="en-US" sz="1050" dirty="0">
                <a:solidFill>
                  <a:schemeClr val="bg1"/>
                </a:solidFill>
                <a:latin typeface="+mj-lt"/>
              </a:rPr>
              <a:t>MCO</a:t>
            </a:r>
          </a:p>
        </p:txBody>
      </p:sp>
      <p:sp>
        <p:nvSpPr>
          <p:cNvPr id="2" name="Rectangle 1">
            <a:extLst>
              <a:ext uri="{FF2B5EF4-FFF2-40B4-BE49-F238E27FC236}">
                <a16:creationId xmlns:a16="http://schemas.microsoft.com/office/drawing/2014/main" id="{BC485DDA-19EA-704D-B4E5-C345A76629F6}"/>
              </a:ext>
            </a:extLst>
          </p:cNvPr>
          <p:cNvSpPr/>
          <p:nvPr/>
        </p:nvSpPr>
        <p:spPr>
          <a:xfrm>
            <a:off x="455612" y="5113459"/>
            <a:ext cx="4663440" cy="646331"/>
          </a:xfrm>
          <a:prstGeom prst="rect">
            <a:avLst/>
          </a:prstGeom>
          <a:solidFill>
            <a:schemeClr val="bg1">
              <a:lumMod val="95000"/>
            </a:schemeClr>
          </a:solidFill>
        </p:spPr>
        <p:txBody>
          <a:bodyPr wrap="square">
            <a:spAutoFit/>
          </a:bodyPr>
          <a:lstStyle/>
          <a:p>
            <a:r>
              <a:rPr lang="en-US" sz="900" dirty="0">
                <a:latin typeface="+mn-lt"/>
              </a:rPr>
              <a:t>A list of ACO plans and data on enrollment by plan is available in the Foundation's ACO Primer “What to Know About ACOs: An Introduction to Accountable Care Organizations,” available at </a:t>
            </a:r>
            <a:r>
              <a:rPr lang="en-US" sz="900" dirty="0">
                <a:latin typeface="+mn-lt"/>
                <a:hlinkClick r:id="rId5"/>
              </a:rPr>
              <a:t>https://www.bluecrossmafoundation.org/publication/what-know-about-acos-latest-masshealth-accountable-care-organizations</a:t>
            </a:r>
            <a:r>
              <a:rPr lang="en-US" sz="900" dirty="0">
                <a:latin typeface="+mn-lt"/>
              </a:rPr>
              <a:t>.</a:t>
            </a:r>
          </a:p>
        </p:txBody>
      </p:sp>
    </p:spTree>
    <p:extLst>
      <p:ext uri="{BB962C8B-B14F-4D97-AF65-F5344CB8AC3E}">
        <p14:creationId xmlns:p14="http://schemas.microsoft.com/office/powerpoint/2010/main" val="35888147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COMMUNITY PARTNERS PROVIDE CARE COORDINATION AND NAVIGATION SUPPORTS FOR CERTAIN MEMBERS</a:t>
            </a:r>
            <a:endParaRPr lang="en-US" dirty="0"/>
          </a:p>
        </p:txBody>
      </p:sp>
      <p:sp>
        <p:nvSpPr>
          <p:cNvPr id="3" name="Content Placeholder 2"/>
          <p:cNvSpPr>
            <a:spLocks noGrp="1"/>
          </p:cNvSpPr>
          <p:nvPr>
            <p:ph idx="1"/>
          </p:nvPr>
        </p:nvSpPr>
        <p:spPr/>
        <p:txBody>
          <a:bodyPr/>
          <a:lstStyle/>
          <a:p>
            <a:r>
              <a:rPr lang="en-US" dirty="0"/>
              <a:t>MassHealth has selected </a:t>
            </a:r>
            <a:r>
              <a:rPr lang="en-US" dirty="0">
                <a:latin typeface="+mj-lt"/>
              </a:rPr>
              <a:t>nine entities </a:t>
            </a:r>
            <a:r>
              <a:rPr lang="en-US" dirty="0"/>
              <a:t>to participate as LTSS Community Partners (CPs) and </a:t>
            </a:r>
            <a:br>
              <a:rPr lang="en-US" dirty="0"/>
            </a:br>
            <a:r>
              <a:rPr lang="en-US" dirty="0">
                <a:latin typeface="+mj-lt"/>
              </a:rPr>
              <a:t>18</a:t>
            </a:r>
            <a:r>
              <a:rPr lang="en-US" dirty="0"/>
              <a:t> as Behavioral Health CPs.</a:t>
            </a:r>
          </a:p>
          <a:p>
            <a:r>
              <a:rPr lang="en-US" dirty="0"/>
              <a:t>As of October 2019, over </a:t>
            </a:r>
            <a:r>
              <a:rPr lang="en-US" dirty="0">
                <a:latin typeface="+mj-lt"/>
              </a:rPr>
              <a:t>11,000 members </a:t>
            </a:r>
            <a:r>
              <a:rPr lang="en-US" dirty="0"/>
              <a:t>were enrolled in LTSS CPs and over </a:t>
            </a:r>
            <a:r>
              <a:rPr lang="en-US" dirty="0">
                <a:latin typeface="+mj-lt"/>
              </a:rPr>
              <a:t>36,000 members </a:t>
            </a:r>
            <a:r>
              <a:rPr lang="en-US" dirty="0"/>
              <a:t>were enrolled in BH CPs. </a:t>
            </a:r>
          </a:p>
          <a:p>
            <a:r>
              <a:rPr lang="en-US" dirty="0"/>
              <a:t>CPs work with the </a:t>
            </a:r>
            <a:r>
              <a:rPr lang="en-US" dirty="0">
                <a:latin typeface="+mj-lt"/>
              </a:rPr>
              <a:t>most complex members</a:t>
            </a:r>
            <a:r>
              <a:rPr lang="en-US" dirty="0"/>
              <a:t> and promote integration of care, improved member experience, and continuity and quality of care for members with complex needs.</a:t>
            </a:r>
          </a:p>
          <a:p>
            <a:r>
              <a:rPr lang="en-US" dirty="0"/>
              <a:t>ACOs are required to partner with multiple CPs, which make available the capabilities and </a:t>
            </a:r>
            <a:r>
              <a:rPr lang="en-US" dirty="0">
                <a:latin typeface="+mj-lt"/>
              </a:rPr>
              <a:t>cultural/linguistic expertise </a:t>
            </a:r>
            <a:r>
              <a:rPr lang="en-US" dirty="0"/>
              <a:t>of existing community-based organizations.</a:t>
            </a:r>
          </a:p>
          <a:p>
            <a:r>
              <a:rPr lang="en-US" dirty="0"/>
              <a:t>CPs perform </a:t>
            </a:r>
            <a:r>
              <a:rPr lang="en-US" dirty="0">
                <a:latin typeface="+mj-lt"/>
              </a:rPr>
              <a:t>outreach and engagement</a:t>
            </a:r>
            <a:r>
              <a:rPr lang="en-US" dirty="0"/>
              <a:t>, participate in care teams, engage in person-centered treatment planning, coordinate services, support care transitions, provide health and wellness coaching, and </a:t>
            </a:r>
            <a:r>
              <a:rPr lang="en-US" dirty="0">
                <a:latin typeface="+mj-lt"/>
              </a:rPr>
              <a:t>facilitate access </a:t>
            </a:r>
            <a:r>
              <a:rPr lang="en-US" dirty="0"/>
              <a:t>to social and community services. </a:t>
            </a:r>
          </a:p>
          <a:p>
            <a:r>
              <a:rPr lang="en-US" dirty="0"/>
              <a:t>Members may be eligible to participate in CPs if they are enrolled in an ACO, in an MCO, or in the Department of Mental Health’s Adult Community Clinical Services.</a:t>
            </a:r>
          </a:p>
          <a:p>
            <a:endParaRPr lang="en-US" dirty="0"/>
          </a:p>
        </p:txBody>
      </p:sp>
      <p:sp>
        <p:nvSpPr>
          <p:cNvPr id="4" name="Slide Number Placeholder 3"/>
          <p:cNvSpPr>
            <a:spLocks noGrp="1"/>
          </p:cNvSpPr>
          <p:nvPr>
            <p:ph type="sldNum" sz="quarter" idx="10"/>
          </p:nvPr>
        </p:nvSpPr>
        <p:spPr/>
        <p:txBody>
          <a:bodyPr/>
          <a:lstStyle/>
          <a:p>
            <a:fld id="{B496A6CF-2FAA-4A49-8C6F-DBBE4957E9D6}" type="slidenum">
              <a:rPr lang="en-US" smtClean="0"/>
              <a:pPr/>
              <a:t>33</a:t>
            </a:fld>
            <a:endParaRPr lang="en-US" dirty="0"/>
          </a:p>
        </p:txBody>
      </p:sp>
      <p:sp>
        <p:nvSpPr>
          <p:cNvPr id="10" name="Rectangle 9">
            <a:extLst>
              <a:ext uri="{FF2B5EF4-FFF2-40B4-BE49-F238E27FC236}">
                <a16:creationId xmlns:a16="http://schemas.microsoft.com/office/drawing/2014/main" id="{6009D932-6303-4CBF-B523-62C9C5E63B83}"/>
              </a:ext>
            </a:extLst>
          </p:cNvPr>
          <p:cNvSpPr/>
          <p:nvPr/>
        </p:nvSpPr>
        <p:spPr>
          <a:xfrm>
            <a:off x="457200" y="5923080"/>
            <a:ext cx="8229600" cy="461665"/>
          </a:xfrm>
          <a:prstGeom prst="rect">
            <a:avLst/>
          </a:prstGeom>
        </p:spPr>
        <p:txBody>
          <a:bodyPr wrap="square" lIns="0" rIns="0" anchor="b" anchorCtr="0">
            <a:spAutoFit/>
          </a:bodyPr>
          <a:lstStyle/>
          <a:p>
            <a:pPr lvl="0">
              <a:spcBef>
                <a:spcPts val="200"/>
              </a:spcBef>
            </a:pPr>
            <a:r>
              <a:rPr kumimoji="0" lang="en-US" sz="800" b="0" i="0" u="none" strike="noStrike" kern="1200" cap="small" spc="0" normalizeH="0" baseline="0" noProof="0" dirty="0">
                <a:ln>
                  <a:noFill/>
                </a:ln>
                <a:solidFill>
                  <a:srgbClr val="1C1C1C"/>
                </a:solidFill>
                <a:effectLst/>
                <a:uLnTx/>
                <a:uFillTx/>
                <a:latin typeface="Source Sans Pro Light"/>
                <a:ea typeface="+mn-ea"/>
              </a:rPr>
              <a:t>sources</a:t>
            </a:r>
            <a:r>
              <a:rPr lang="en-US" sz="800" dirty="0">
                <a:solidFill>
                  <a:srgbClr val="1C1C1C"/>
                </a:solidFill>
                <a:latin typeface="Source Sans Pro Light"/>
              </a:rPr>
              <a:t>: MassHealth. MassHealth Community Partners (CP) Program: Information for Providers. Accessed at </a:t>
            </a:r>
            <a:br>
              <a:rPr lang="en-US" sz="800" dirty="0">
                <a:solidFill>
                  <a:srgbClr val="1C1C1C"/>
                </a:solidFill>
                <a:latin typeface="Source Sans Pro Light"/>
              </a:rPr>
            </a:br>
            <a:r>
              <a:rPr lang="en-US" sz="800" dirty="0">
                <a:solidFill>
                  <a:srgbClr val="1C1C1C"/>
                </a:solidFill>
                <a:latin typeface="Source Sans Pro Light"/>
                <a:hlinkClick r:id="rId3"/>
              </a:rPr>
              <a:t>www.mass.gov/guides/masshealth-community-partners-cp-program-information-for-providers#list-of-masshealth-community-partners</a:t>
            </a:r>
            <a:r>
              <a:rPr lang="en-US" sz="800" dirty="0">
                <a:solidFill>
                  <a:srgbClr val="1C1C1C"/>
                </a:solidFill>
                <a:latin typeface="Source Sans Pro Light"/>
              </a:rPr>
              <a:t>. </a:t>
            </a:r>
            <a:br>
              <a:rPr lang="en-US" sz="800" dirty="0">
                <a:solidFill>
                  <a:srgbClr val="1C1C1C"/>
                </a:solidFill>
                <a:latin typeface="Source Sans Pro Light"/>
              </a:rPr>
            </a:br>
            <a:r>
              <a:rPr lang="en-US" sz="800" dirty="0">
                <a:latin typeface="Source Sans Pro Light"/>
              </a:rPr>
              <a:t>Delivery </a:t>
            </a:r>
            <a:r>
              <a:rPr lang="en-US" sz="800" dirty="0">
                <a:solidFill>
                  <a:srgbClr val="1C1C1C"/>
                </a:solidFill>
                <a:latin typeface="Source Sans Pro Light"/>
              </a:rPr>
              <a:t>System Reform Implementation Advisory Council (Meeting #18) (February 2020), referencing data from 10/11/2019.</a:t>
            </a:r>
            <a:endParaRPr kumimoji="0" lang="en-US" sz="800" b="0" i="0" u="none" strike="noStrike" kern="1200" cap="none" spc="0" normalizeH="0" baseline="0" noProof="0" dirty="0">
              <a:ln>
                <a:noFill/>
              </a:ln>
              <a:solidFill>
                <a:srgbClr val="1C1C1C"/>
              </a:solidFill>
              <a:effectLst/>
              <a:uLnTx/>
              <a:uFillTx/>
              <a:latin typeface="Source Sans Pro Light"/>
              <a:ea typeface="+mn-ea"/>
            </a:endParaRPr>
          </a:p>
        </p:txBody>
      </p:sp>
    </p:spTree>
    <p:extLst>
      <p:ext uri="{BB962C8B-B14F-4D97-AF65-F5344CB8AC3E}">
        <p14:creationId xmlns:p14="http://schemas.microsoft.com/office/powerpoint/2010/main" val="6713036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NEW FLEXIBLE SERVICES PROGRAM TO ADDRESS TENANCY AND </a:t>
            </a:r>
            <a:br>
              <a:rPr lang="en-US" dirty="0"/>
            </a:br>
            <a:r>
              <a:rPr lang="en-US" dirty="0"/>
              <a:t>NUTRITION NEEDS</a:t>
            </a:r>
          </a:p>
        </p:txBody>
      </p:sp>
      <p:sp>
        <p:nvSpPr>
          <p:cNvPr id="4" name="Slide Number Placeholder 3"/>
          <p:cNvSpPr>
            <a:spLocks noGrp="1"/>
          </p:cNvSpPr>
          <p:nvPr>
            <p:ph type="sldNum" sz="quarter" idx="10"/>
          </p:nvPr>
        </p:nvSpPr>
        <p:spPr/>
        <p:txBody>
          <a:bodyPr/>
          <a:lstStyle/>
          <a:p>
            <a:fld id="{FE16FE05-51A1-41C7-A92E-97A082AD623A}" type="slidenum">
              <a:rPr lang="en-US" smtClean="0"/>
              <a:pPr/>
              <a:t>34</a:t>
            </a:fld>
            <a:endParaRPr lang="en-US" dirty="0"/>
          </a:p>
        </p:txBody>
      </p:sp>
      <p:sp>
        <p:nvSpPr>
          <p:cNvPr id="28" name="Content Placeholder 5">
            <a:extLst>
              <a:ext uri="{FF2B5EF4-FFF2-40B4-BE49-F238E27FC236}">
                <a16:creationId xmlns:a16="http://schemas.microsoft.com/office/drawing/2014/main" id="{6C892815-10D7-4F4E-BE27-F1483F241F6B}"/>
              </a:ext>
            </a:extLst>
          </p:cNvPr>
          <p:cNvSpPr txBox="1">
            <a:spLocks/>
          </p:cNvSpPr>
          <p:nvPr/>
        </p:nvSpPr>
        <p:spPr bwMode="auto">
          <a:xfrm>
            <a:off x="457200" y="1463039"/>
            <a:ext cx="8229600" cy="2131113"/>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lvl1pPr marL="173736" indent="-173736" algn="l" rtl="0" eaLnBrk="0" fontAlgn="base" hangingPunct="0">
              <a:spcBef>
                <a:spcPts val="600"/>
              </a:spcBef>
              <a:spcAft>
                <a:spcPct val="0"/>
              </a:spcAft>
              <a:buClr>
                <a:schemeClr val="tx2"/>
              </a:buClr>
              <a:buFont typeface="Wingdings" pitchFamily="2" charset="2"/>
              <a:buChar char="§"/>
              <a:defRPr sz="1600">
                <a:solidFill>
                  <a:schemeClr val="tx1"/>
                </a:solidFill>
                <a:latin typeface="+mn-lt"/>
                <a:ea typeface="+mn-ea"/>
                <a:cs typeface="+mn-cs"/>
              </a:defRPr>
            </a:lvl1pPr>
            <a:lvl2pPr marL="402336" indent="-173736" algn="l" rtl="0" eaLnBrk="0" fontAlgn="base" hangingPunct="0">
              <a:spcBef>
                <a:spcPct val="20000"/>
              </a:spcBef>
              <a:spcAft>
                <a:spcPct val="0"/>
              </a:spcAft>
              <a:buClr>
                <a:schemeClr val="tx2"/>
              </a:buClr>
              <a:buChar char="–"/>
              <a:defRPr sz="1400">
                <a:solidFill>
                  <a:schemeClr val="tx1"/>
                </a:solidFill>
                <a:latin typeface="+mn-lt"/>
                <a:cs typeface="+mn-cs"/>
              </a:defRPr>
            </a:lvl2pPr>
            <a:lvl3pPr marL="566928" indent="-109728" algn="l" rtl="0" eaLnBrk="0" fontAlgn="base" hangingPunct="0">
              <a:spcBef>
                <a:spcPct val="20000"/>
              </a:spcBef>
              <a:spcAft>
                <a:spcPct val="0"/>
              </a:spcAft>
              <a:buClr>
                <a:schemeClr val="tx2"/>
              </a:buClr>
              <a:buChar char="•"/>
              <a:defRPr sz="120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4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14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a:lstStyle>
          <a:p>
            <a:pPr marL="0" indent="0">
              <a:buNone/>
            </a:pPr>
            <a:r>
              <a:rPr lang="en-US" sz="1300" kern="0" dirty="0">
                <a:solidFill>
                  <a:schemeClr val="tx1">
                    <a:lumMod val="95000"/>
                    <a:lumOff val="5000"/>
                  </a:schemeClr>
                </a:solidFill>
              </a:rPr>
              <a:t>MassHealth launched its Flexible Services Program (FSP) in January 2020. The FSP provides certain ACO members with services to address their tenancy and nutrition needs; these services are not typically covered by MassHealth. The goal of this program is to try to address certain social needs known to impact health and to potentially reduce an ACO’s total cost of care.</a:t>
            </a:r>
          </a:p>
          <a:p>
            <a:pPr marL="0" indent="0">
              <a:buNone/>
            </a:pPr>
            <a:r>
              <a:rPr lang="en-US" sz="1300" kern="0" dirty="0">
                <a:solidFill>
                  <a:schemeClr val="tx1">
                    <a:lumMod val="95000"/>
                    <a:lumOff val="5000"/>
                  </a:schemeClr>
                </a:solidFill>
                <a:ea typeface="Source Sans Pro Light"/>
              </a:rPr>
              <a:t>MassHealth stipulates general eligibility criteria for FSP, including (1) behavioral or complex physical health needs and (2) housing- or nutrition-related risk factors. Each ACO further narrows the eligibility for their programs. Because the dollars for FSPs are limited, not every eligible member will receive FSP services. </a:t>
            </a:r>
          </a:p>
          <a:p>
            <a:pPr marL="0" indent="0">
              <a:buNone/>
            </a:pPr>
            <a:r>
              <a:rPr lang="en-US" sz="1300" kern="0" dirty="0">
                <a:solidFill>
                  <a:schemeClr val="tx1">
                    <a:lumMod val="95000"/>
                    <a:lumOff val="5000"/>
                  </a:schemeClr>
                </a:solidFill>
              </a:rPr>
              <a:t>As of July 2020,  45 FSPs have been approved (each ACO can have multiple FSPs). Twenty-three are tenancy programs, 20 are nutrition programs, and two are combined tenancy/nutrition programs.  </a:t>
            </a:r>
          </a:p>
          <a:p>
            <a:pPr marL="0" indent="0">
              <a:buNone/>
            </a:pPr>
            <a:r>
              <a:rPr lang="en-US" sz="1300" kern="0" dirty="0">
                <a:solidFill>
                  <a:schemeClr val="tx1">
                    <a:lumMod val="95000"/>
                    <a:lumOff val="5000"/>
                  </a:schemeClr>
                </a:solidFill>
              </a:rPr>
              <a:t>Fourteen of the seventeen ACOs have approved programs, partnering with 30 social service organizations. </a:t>
            </a:r>
            <a:r>
              <a:rPr lang="en-US" sz="1300" dirty="0">
                <a:solidFill>
                  <a:schemeClr val="tx1">
                    <a:lumMod val="95000"/>
                    <a:lumOff val="5000"/>
                  </a:schemeClr>
                </a:solidFill>
              </a:rPr>
              <a:t>The deadline was September 14 for ACOs to submit proposals to MassHealth for FSPs they intend to launch in January 2021.     </a:t>
            </a:r>
            <a:endParaRPr lang="en-US" sz="1300" kern="0" dirty="0">
              <a:solidFill>
                <a:schemeClr val="tx1">
                  <a:lumMod val="95000"/>
                  <a:lumOff val="5000"/>
                </a:schemeClr>
              </a:solidFill>
            </a:endParaRPr>
          </a:p>
          <a:p>
            <a:pPr marL="0" indent="0">
              <a:buNone/>
            </a:pPr>
            <a:endParaRPr lang="en-US" sz="1300" kern="0" dirty="0">
              <a:solidFill>
                <a:schemeClr val="tx1">
                  <a:lumMod val="95000"/>
                  <a:lumOff val="5000"/>
                </a:schemeClr>
              </a:solidFill>
            </a:endParaRPr>
          </a:p>
          <a:p>
            <a:pPr marL="0" indent="0">
              <a:buNone/>
            </a:pPr>
            <a:endParaRPr lang="en-US" sz="1300" kern="0" dirty="0">
              <a:solidFill>
                <a:schemeClr val="tx1">
                  <a:lumMod val="95000"/>
                  <a:lumOff val="5000"/>
                </a:schemeClr>
              </a:solidFill>
            </a:endParaRPr>
          </a:p>
          <a:p>
            <a:pPr marL="0" indent="0">
              <a:buNone/>
            </a:pPr>
            <a:endParaRPr lang="en-US" sz="1300" kern="0" dirty="0">
              <a:solidFill>
                <a:schemeClr val="tx1">
                  <a:lumMod val="95000"/>
                  <a:lumOff val="5000"/>
                </a:schemeClr>
              </a:solidFill>
            </a:endParaRPr>
          </a:p>
          <a:p>
            <a:pPr marL="0" indent="0">
              <a:buNone/>
            </a:pPr>
            <a:endParaRPr lang="en-US" sz="1300" kern="0" dirty="0">
              <a:solidFill>
                <a:schemeClr val="tx1">
                  <a:lumMod val="95000"/>
                  <a:lumOff val="5000"/>
                </a:schemeClr>
              </a:solidFill>
            </a:endParaRPr>
          </a:p>
        </p:txBody>
      </p:sp>
      <p:sp>
        <p:nvSpPr>
          <p:cNvPr id="37" name="Rectangle 36">
            <a:extLst>
              <a:ext uri="{FF2B5EF4-FFF2-40B4-BE49-F238E27FC236}">
                <a16:creationId xmlns:a16="http://schemas.microsoft.com/office/drawing/2014/main" id="{84B89FA3-9486-45B5-A3E7-C355C9F51129}"/>
              </a:ext>
            </a:extLst>
          </p:cNvPr>
          <p:cNvSpPr/>
          <p:nvPr/>
        </p:nvSpPr>
        <p:spPr>
          <a:xfrm>
            <a:off x="457200" y="5923080"/>
            <a:ext cx="8229600" cy="461665"/>
          </a:xfrm>
          <a:prstGeom prst="rect">
            <a:avLst/>
          </a:prstGeom>
        </p:spPr>
        <p:txBody>
          <a:bodyPr wrap="square" lIns="0" rIns="0" anchor="b" anchorCtr="0">
            <a:spAutoFit/>
          </a:bodyPr>
          <a:lstStyle/>
          <a:p>
            <a:pPr lvl="0">
              <a:spcBef>
                <a:spcPts val="200"/>
              </a:spcBef>
            </a:pPr>
            <a:r>
              <a:rPr kumimoji="0" lang="en-US" sz="800" b="0" i="0" u="none" strike="noStrike" kern="1200" cap="small" spc="0" normalizeH="0" baseline="0" noProof="0" dirty="0">
                <a:ln>
                  <a:noFill/>
                </a:ln>
                <a:solidFill>
                  <a:srgbClr val="1C1C1C"/>
                </a:solidFill>
                <a:effectLst/>
                <a:uLnTx/>
                <a:uFillTx/>
                <a:latin typeface="Source Sans Pro Light"/>
                <a:ea typeface="+mn-ea"/>
              </a:rPr>
              <a:t>sources</a:t>
            </a:r>
            <a:r>
              <a:rPr lang="en-US" sz="800" dirty="0">
                <a:solidFill>
                  <a:srgbClr val="1C1C1C"/>
                </a:solidFill>
                <a:latin typeface="Source Sans Pro Light"/>
              </a:rPr>
              <a:t>: MassHealth. Delivery System Reform Implementation Advisory Council (Meeting #18) (February 2020); MassHealth Care Organization Flexible Services (October 2019). Accessed at </a:t>
            </a:r>
            <a:r>
              <a:rPr lang="en-US" sz="800" dirty="0">
                <a:latin typeface="Source Sans Pro Light" panose="020B0403030403020204" pitchFamily="34" charset="0"/>
                <a:hlinkClick r:id="rId3"/>
              </a:rPr>
              <a:t>https://www.mass.gov/files/documents/2019/10/24/flexible-services-summary.pdf</a:t>
            </a:r>
            <a:r>
              <a:rPr lang="en-US" sz="800" dirty="0">
                <a:latin typeface="Source Sans Pro Light" panose="020B0403030403020204" pitchFamily="34" charset="0"/>
              </a:rPr>
              <a:t>. Flexible Services Program Public List (July 2020). Accessed at </a:t>
            </a:r>
            <a:r>
              <a:rPr lang="en-US" sz="800" dirty="0">
                <a:latin typeface="Source Sans Pro Light" panose="020B0403030403020204" pitchFamily="34" charset="0"/>
                <a:hlinkClick r:id="rId4"/>
              </a:rPr>
              <a:t>https://www.mass.gov/doc/flexible-services-program-public-list/download</a:t>
            </a:r>
            <a:r>
              <a:rPr lang="en-US" sz="800" dirty="0">
                <a:latin typeface="Source Sans Pro Light" panose="020B0403030403020204" pitchFamily="34" charset="0"/>
              </a:rPr>
              <a:t>. </a:t>
            </a:r>
            <a:endParaRPr kumimoji="0" lang="en-US" sz="800" b="0" i="0" u="none" strike="noStrike" kern="1200" cap="none" spc="0" normalizeH="0" baseline="0" noProof="0" dirty="0">
              <a:ln>
                <a:noFill/>
              </a:ln>
              <a:solidFill>
                <a:srgbClr val="1C1C1C"/>
              </a:solidFill>
              <a:effectLst/>
              <a:uLnTx/>
              <a:uFillTx/>
              <a:latin typeface="Source Sans Pro Light"/>
              <a:ea typeface="+mn-ea"/>
            </a:endParaRPr>
          </a:p>
        </p:txBody>
      </p:sp>
      <p:grpSp>
        <p:nvGrpSpPr>
          <p:cNvPr id="52" name="Group 51">
            <a:extLst>
              <a:ext uri="{FF2B5EF4-FFF2-40B4-BE49-F238E27FC236}">
                <a16:creationId xmlns:a16="http://schemas.microsoft.com/office/drawing/2014/main" id="{F523D637-D47A-4EC4-A39C-39778986A7BD}"/>
              </a:ext>
            </a:extLst>
          </p:cNvPr>
          <p:cNvGrpSpPr/>
          <p:nvPr/>
        </p:nvGrpSpPr>
        <p:grpSpPr>
          <a:xfrm>
            <a:off x="639796" y="4133244"/>
            <a:ext cx="7616758" cy="1643645"/>
            <a:chOff x="673398" y="4406959"/>
            <a:chExt cx="7616758" cy="1643645"/>
          </a:xfrm>
        </p:grpSpPr>
        <p:grpSp>
          <p:nvGrpSpPr>
            <p:cNvPr id="50" name="Group 49">
              <a:extLst>
                <a:ext uri="{FF2B5EF4-FFF2-40B4-BE49-F238E27FC236}">
                  <a16:creationId xmlns:a16="http://schemas.microsoft.com/office/drawing/2014/main" id="{B0A4A8DA-45B7-462D-9EAE-F52A1F2FE9AE}"/>
                </a:ext>
              </a:extLst>
            </p:cNvPr>
            <p:cNvGrpSpPr/>
            <p:nvPr/>
          </p:nvGrpSpPr>
          <p:grpSpPr>
            <a:xfrm>
              <a:off x="673398" y="4406959"/>
              <a:ext cx="3657601" cy="1643645"/>
              <a:chOff x="8774348" y="2393334"/>
              <a:chExt cx="3657601" cy="1643645"/>
            </a:xfrm>
          </p:grpSpPr>
          <p:grpSp>
            <p:nvGrpSpPr>
              <p:cNvPr id="30" name="Group 29">
                <a:extLst>
                  <a:ext uri="{FF2B5EF4-FFF2-40B4-BE49-F238E27FC236}">
                    <a16:creationId xmlns:a16="http://schemas.microsoft.com/office/drawing/2014/main" id="{87D8CB69-D452-435F-988A-B903CE75EE00}"/>
                  </a:ext>
                </a:extLst>
              </p:cNvPr>
              <p:cNvGrpSpPr/>
              <p:nvPr/>
            </p:nvGrpSpPr>
            <p:grpSpPr>
              <a:xfrm>
                <a:off x="8774348" y="2393334"/>
                <a:ext cx="3657601" cy="1643645"/>
                <a:chOff x="457200" y="1627814"/>
                <a:chExt cx="2546250" cy="1643645"/>
              </a:xfrm>
            </p:grpSpPr>
            <p:sp>
              <p:nvSpPr>
                <p:cNvPr id="31" name="Rounded Rectangle 7">
                  <a:extLst>
                    <a:ext uri="{FF2B5EF4-FFF2-40B4-BE49-F238E27FC236}">
                      <a16:creationId xmlns:a16="http://schemas.microsoft.com/office/drawing/2014/main" id="{BEA22C0D-CCD0-4986-B3C6-6B0998642E08}"/>
                    </a:ext>
                  </a:extLst>
                </p:cNvPr>
                <p:cNvSpPr/>
                <p:nvPr/>
              </p:nvSpPr>
              <p:spPr>
                <a:xfrm>
                  <a:off x="457200" y="2377438"/>
                  <a:ext cx="2546250" cy="894021"/>
                </a:xfrm>
                <a:prstGeom prst="rect">
                  <a:avLst/>
                </a:prstGeom>
                <a:gradFill flip="none" rotWithShape="1">
                  <a:gsLst>
                    <a:gs pos="0">
                      <a:srgbClr val="005F85">
                        <a:alpha val="20000"/>
                      </a:srgbClr>
                    </a:gs>
                    <a:gs pos="97000">
                      <a:srgbClr val="005F85">
                        <a:lumMod val="0"/>
                        <a:lumOff val="100000"/>
                        <a:alpha val="0"/>
                      </a:srgbClr>
                    </a:gs>
                  </a:gsLst>
                  <a:lin ang="5400000" scaled="1"/>
                  <a:tileRect/>
                </a:gradFill>
                <a:ln w="12700">
                  <a:gradFill>
                    <a:gsLst>
                      <a:gs pos="0">
                        <a:srgbClr val="005F85">
                          <a:alpha val="50000"/>
                        </a:srgbClr>
                      </a:gs>
                      <a:gs pos="100000">
                        <a:srgbClr val="005F85">
                          <a:alpha val="30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t" anchorCtr="0"/>
                <a:lstStyle/>
                <a:p>
                  <a:pPr marL="120650" indent="-120650">
                    <a:spcBef>
                      <a:spcPts val="300"/>
                    </a:spcBef>
                    <a:buClr>
                      <a:srgbClr val="005F85"/>
                    </a:buClr>
                    <a:buFont typeface="Arial" panose="020B0604020202020204" pitchFamily="34" charset="0"/>
                    <a:buChar char="•"/>
                  </a:pPr>
                  <a:r>
                    <a:rPr lang="en-US" sz="1300" dirty="0">
                      <a:solidFill>
                        <a:schemeClr val="tx1"/>
                      </a:solidFill>
                    </a:rPr>
                    <a:t>Housing application assistance</a:t>
                  </a:r>
                </a:p>
                <a:p>
                  <a:pPr marL="120650" indent="-120650">
                    <a:spcBef>
                      <a:spcPts val="300"/>
                    </a:spcBef>
                    <a:buClr>
                      <a:srgbClr val="005F85"/>
                    </a:buClr>
                    <a:buFont typeface="Arial" panose="020B0604020202020204" pitchFamily="34" charset="0"/>
                    <a:buChar char="•"/>
                  </a:pPr>
                  <a:r>
                    <a:rPr lang="en-US" sz="1300" dirty="0">
                      <a:solidFill>
                        <a:schemeClr val="tx1"/>
                      </a:solidFill>
                    </a:rPr>
                    <a:t>First/last months’ rent, household setup costs</a:t>
                  </a:r>
                </a:p>
                <a:p>
                  <a:pPr marL="120650" indent="-120650">
                    <a:spcBef>
                      <a:spcPts val="300"/>
                    </a:spcBef>
                    <a:buClr>
                      <a:srgbClr val="005F85"/>
                    </a:buClr>
                    <a:buFont typeface="Arial" panose="020B0604020202020204" pitchFamily="34" charset="0"/>
                    <a:buChar char="•"/>
                  </a:pPr>
                  <a:r>
                    <a:rPr lang="en-US" sz="1300" dirty="0">
                      <a:solidFill>
                        <a:schemeClr val="tx1"/>
                      </a:solidFill>
                    </a:rPr>
                    <a:t>Help in communicating with landlord</a:t>
                  </a:r>
                </a:p>
              </p:txBody>
            </p:sp>
            <p:sp>
              <p:nvSpPr>
                <p:cNvPr id="33" name="Rounded Rectangle 7">
                  <a:extLst>
                    <a:ext uri="{FF2B5EF4-FFF2-40B4-BE49-F238E27FC236}">
                      <a16:creationId xmlns:a16="http://schemas.microsoft.com/office/drawing/2014/main" id="{2EC4408C-30AE-4699-9774-3E8CB80F5C5F}"/>
                    </a:ext>
                  </a:extLst>
                </p:cNvPr>
                <p:cNvSpPr/>
                <p:nvPr/>
              </p:nvSpPr>
              <p:spPr>
                <a:xfrm>
                  <a:off x="457200" y="1627814"/>
                  <a:ext cx="2546250" cy="749626"/>
                </a:xfrm>
                <a:prstGeom prst="rect">
                  <a:avLst/>
                </a:prstGeom>
                <a:solidFill>
                  <a:srgbClr val="005F85"/>
                </a:solidFill>
                <a:ln w="12700">
                  <a:solidFill>
                    <a:srgbClr val="005F85"/>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nchorCtr="0"/>
                <a:lstStyle/>
                <a:p>
                  <a:r>
                    <a:rPr lang="en-US" sz="1300" dirty="0">
                      <a:solidFill>
                        <a:schemeClr val="bg1"/>
                      </a:solidFill>
                      <a:latin typeface="+mj-lt"/>
                    </a:rPr>
                    <a:t>Tenancy Service Examples</a:t>
                  </a:r>
                </a:p>
              </p:txBody>
            </p:sp>
          </p:grpSp>
          <p:grpSp>
            <p:nvGrpSpPr>
              <p:cNvPr id="40" name="Graphic 22" descr="House">
                <a:extLst>
                  <a:ext uri="{FF2B5EF4-FFF2-40B4-BE49-F238E27FC236}">
                    <a16:creationId xmlns:a16="http://schemas.microsoft.com/office/drawing/2014/main" id="{0216B674-7CE4-4DDC-891D-555BC87D6D95}"/>
                  </a:ext>
                </a:extLst>
              </p:cNvPr>
              <p:cNvGrpSpPr>
                <a:grpSpLocks noChangeAspect="1"/>
              </p:cNvGrpSpPr>
              <p:nvPr/>
            </p:nvGrpSpPr>
            <p:grpSpPr>
              <a:xfrm>
                <a:off x="11602759" y="2413393"/>
                <a:ext cx="731520" cy="731520"/>
                <a:chOff x="-1064400" y="2679970"/>
                <a:chExt cx="914400" cy="914400"/>
              </a:xfrm>
              <a:solidFill>
                <a:schemeClr val="bg1"/>
              </a:solidFill>
            </p:grpSpPr>
            <p:sp>
              <p:nvSpPr>
                <p:cNvPr id="41" name="Freeform: Shape 40">
                  <a:extLst>
                    <a:ext uri="{FF2B5EF4-FFF2-40B4-BE49-F238E27FC236}">
                      <a16:creationId xmlns:a16="http://schemas.microsoft.com/office/drawing/2014/main" id="{0BFA9071-9421-4CED-9718-9FEC4A50BCCE}"/>
                    </a:ext>
                  </a:extLst>
                </p:cNvPr>
                <p:cNvSpPr/>
                <p:nvPr/>
              </p:nvSpPr>
              <p:spPr>
                <a:xfrm>
                  <a:off x="-1007250" y="2794270"/>
                  <a:ext cx="800100" cy="409575"/>
                </a:xfrm>
                <a:custGeom>
                  <a:avLst/>
                  <a:gdLst>
                    <a:gd name="connsiteX0" fmla="*/ 628650 w 800100"/>
                    <a:gd name="connsiteY0" fmla="*/ 217170 h 409575"/>
                    <a:gd name="connsiteX1" fmla="*/ 628650 w 800100"/>
                    <a:gd name="connsiteY1" fmla="*/ 57150 h 409575"/>
                    <a:gd name="connsiteX2" fmla="*/ 552450 w 800100"/>
                    <a:gd name="connsiteY2" fmla="*/ 57150 h 409575"/>
                    <a:gd name="connsiteX3" fmla="*/ 552450 w 800100"/>
                    <a:gd name="connsiteY3" fmla="*/ 144780 h 409575"/>
                    <a:gd name="connsiteX4" fmla="*/ 400050 w 800100"/>
                    <a:gd name="connsiteY4" fmla="*/ 0 h 409575"/>
                    <a:gd name="connsiteX5" fmla="*/ 400050 w 800100"/>
                    <a:gd name="connsiteY5" fmla="*/ 0 h 409575"/>
                    <a:gd name="connsiteX6" fmla="*/ 0 w 800100"/>
                    <a:gd name="connsiteY6" fmla="*/ 381000 h 409575"/>
                    <a:gd name="connsiteX7" fmla="*/ 42863 w 800100"/>
                    <a:gd name="connsiteY7" fmla="*/ 417195 h 409575"/>
                    <a:gd name="connsiteX8" fmla="*/ 400050 w 800100"/>
                    <a:gd name="connsiteY8" fmla="*/ 78105 h 409575"/>
                    <a:gd name="connsiteX9" fmla="*/ 400050 w 800100"/>
                    <a:gd name="connsiteY9" fmla="*/ 78105 h 409575"/>
                    <a:gd name="connsiteX10" fmla="*/ 757238 w 800100"/>
                    <a:gd name="connsiteY10" fmla="*/ 417195 h 409575"/>
                    <a:gd name="connsiteX11" fmla="*/ 800100 w 800100"/>
                    <a:gd name="connsiteY11" fmla="*/ 38100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0100" h="409575">
                      <a:moveTo>
                        <a:pt x="628650" y="217170"/>
                      </a:moveTo>
                      <a:lnTo>
                        <a:pt x="628650" y="57150"/>
                      </a:lnTo>
                      <a:lnTo>
                        <a:pt x="552450" y="57150"/>
                      </a:lnTo>
                      <a:lnTo>
                        <a:pt x="552450" y="144780"/>
                      </a:lnTo>
                      <a:lnTo>
                        <a:pt x="400050" y="0"/>
                      </a:lnTo>
                      <a:lnTo>
                        <a:pt x="400050" y="0"/>
                      </a:lnTo>
                      <a:lnTo>
                        <a:pt x="0" y="381000"/>
                      </a:lnTo>
                      <a:lnTo>
                        <a:pt x="42863" y="417195"/>
                      </a:lnTo>
                      <a:lnTo>
                        <a:pt x="400050" y="78105"/>
                      </a:lnTo>
                      <a:lnTo>
                        <a:pt x="400050" y="78105"/>
                      </a:lnTo>
                      <a:lnTo>
                        <a:pt x="757238" y="417195"/>
                      </a:lnTo>
                      <a:lnTo>
                        <a:pt x="800100" y="381000"/>
                      </a:lnTo>
                      <a:close/>
                    </a:path>
                  </a:pathLst>
                </a:custGeom>
                <a:grpFill/>
                <a:ln w="9525" cap="flat">
                  <a:noFill/>
                  <a:prstDash val="solid"/>
                  <a:miter/>
                </a:ln>
              </p:spPr>
              <p:txBody>
                <a:bodyPr rtlCol="0" anchor="ctr"/>
                <a:lstStyle/>
                <a:p>
                  <a:endParaRPr lang="en-US" sz="1300" dirty="0">
                    <a:latin typeface="Source Sans Pro Light" panose="020B0403030403020204" pitchFamily="34" charset="0"/>
                  </a:endParaRPr>
                </a:p>
              </p:txBody>
            </p:sp>
            <p:sp>
              <p:nvSpPr>
                <p:cNvPr id="42" name="Freeform: Shape 41">
                  <a:extLst>
                    <a:ext uri="{FF2B5EF4-FFF2-40B4-BE49-F238E27FC236}">
                      <a16:creationId xmlns:a16="http://schemas.microsoft.com/office/drawing/2014/main" id="{D3C4CB28-2C2F-4A58-B2C3-C42BA404BAC6}"/>
                    </a:ext>
                  </a:extLst>
                </p:cNvPr>
                <p:cNvSpPr/>
                <p:nvPr/>
              </p:nvSpPr>
              <p:spPr>
                <a:xfrm>
                  <a:off x="-892950" y="2925715"/>
                  <a:ext cx="571500" cy="552450"/>
                </a:xfrm>
                <a:custGeom>
                  <a:avLst/>
                  <a:gdLst>
                    <a:gd name="connsiteX0" fmla="*/ 0 w 571500"/>
                    <a:gd name="connsiteY0" fmla="*/ 271463 h 552450"/>
                    <a:gd name="connsiteX1" fmla="*/ 0 w 571500"/>
                    <a:gd name="connsiteY1" fmla="*/ 554355 h 552450"/>
                    <a:gd name="connsiteX2" fmla="*/ 228600 w 571500"/>
                    <a:gd name="connsiteY2" fmla="*/ 554355 h 552450"/>
                    <a:gd name="connsiteX3" fmla="*/ 228600 w 571500"/>
                    <a:gd name="connsiteY3" fmla="*/ 316230 h 552450"/>
                    <a:gd name="connsiteX4" fmla="*/ 342900 w 571500"/>
                    <a:gd name="connsiteY4" fmla="*/ 316230 h 552450"/>
                    <a:gd name="connsiteX5" fmla="*/ 342900 w 571500"/>
                    <a:gd name="connsiteY5" fmla="*/ 554355 h 552450"/>
                    <a:gd name="connsiteX6" fmla="*/ 571500 w 571500"/>
                    <a:gd name="connsiteY6" fmla="*/ 554355 h 552450"/>
                    <a:gd name="connsiteX7" fmla="*/ 571500 w 571500"/>
                    <a:gd name="connsiteY7" fmla="*/ 271463 h 552450"/>
                    <a:gd name="connsiteX8" fmla="*/ 285750 w 571500"/>
                    <a:gd name="connsiteY8" fmla="*/ 0 h 552450"/>
                    <a:gd name="connsiteX9" fmla="*/ 0 w 571500"/>
                    <a:gd name="connsiteY9" fmla="*/ 271463 h 552450"/>
                    <a:gd name="connsiteX10" fmla="*/ 171450 w 571500"/>
                    <a:gd name="connsiteY10" fmla="*/ 430530 h 552450"/>
                    <a:gd name="connsiteX11" fmla="*/ 57150 w 571500"/>
                    <a:gd name="connsiteY11" fmla="*/ 430530 h 552450"/>
                    <a:gd name="connsiteX12" fmla="*/ 57150 w 571500"/>
                    <a:gd name="connsiteY12" fmla="*/ 316230 h 552450"/>
                    <a:gd name="connsiteX13" fmla="*/ 171450 w 571500"/>
                    <a:gd name="connsiteY13" fmla="*/ 316230 h 552450"/>
                    <a:gd name="connsiteX14" fmla="*/ 171450 w 571500"/>
                    <a:gd name="connsiteY14" fmla="*/ 430530 h 552450"/>
                    <a:gd name="connsiteX15" fmla="*/ 400050 w 571500"/>
                    <a:gd name="connsiteY15" fmla="*/ 316230 h 552450"/>
                    <a:gd name="connsiteX16" fmla="*/ 514350 w 571500"/>
                    <a:gd name="connsiteY16" fmla="*/ 316230 h 552450"/>
                    <a:gd name="connsiteX17" fmla="*/ 514350 w 571500"/>
                    <a:gd name="connsiteY17" fmla="*/ 430530 h 552450"/>
                    <a:gd name="connsiteX18" fmla="*/ 400050 w 571500"/>
                    <a:gd name="connsiteY18" fmla="*/ 430530 h 552450"/>
                    <a:gd name="connsiteX19" fmla="*/ 400050 w 571500"/>
                    <a:gd name="connsiteY19" fmla="*/ 316230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1500" h="552450">
                      <a:moveTo>
                        <a:pt x="0" y="271463"/>
                      </a:moveTo>
                      <a:lnTo>
                        <a:pt x="0" y="554355"/>
                      </a:lnTo>
                      <a:lnTo>
                        <a:pt x="228600" y="554355"/>
                      </a:lnTo>
                      <a:lnTo>
                        <a:pt x="228600" y="316230"/>
                      </a:lnTo>
                      <a:lnTo>
                        <a:pt x="342900" y="316230"/>
                      </a:lnTo>
                      <a:lnTo>
                        <a:pt x="342900" y="554355"/>
                      </a:lnTo>
                      <a:lnTo>
                        <a:pt x="571500" y="554355"/>
                      </a:lnTo>
                      <a:lnTo>
                        <a:pt x="571500" y="271463"/>
                      </a:lnTo>
                      <a:lnTo>
                        <a:pt x="285750" y="0"/>
                      </a:lnTo>
                      <a:lnTo>
                        <a:pt x="0" y="271463"/>
                      </a:lnTo>
                      <a:close/>
                      <a:moveTo>
                        <a:pt x="171450" y="430530"/>
                      </a:moveTo>
                      <a:lnTo>
                        <a:pt x="57150" y="430530"/>
                      </a:lnTo>
                      <a:lnTo>
                        <a:pt x="57150" y="316230"/>
                      </a:lnTo>
                      <a:lnTo>
                        <a:pt x="171450" y="316230"/>
                      </a:lnTo>
                      <a:lnTo>
                        <a:pt x="171450" y="430530"/>
                      </a:lnTo>
                      <a:close/>
                      <a:moveTo>
                        <a:pt x="400050" y="316230"/>
                      </a:moveTo>
                      <a:lnTo>
                        <a:pt x="514350" y="316230"/>
                      </a:lnTo>
                      <a:lnTo>
                        <a:pt x="514350" y="430530"/>
                      </a:lnTo>
                      <a:lnTo>
                        <a:pt x="400050" y="430530"/>
                      </a:lnTo>
                      <a:lnTo>
                        <a:pt x="400050" y="316230"/>
                      </a:lnTo>
                      <a:close/>
                    </a:path>
                  </a:pathLst>
                </a:custGeom>
                <a:grpFill/>
                <a:ln w="9525" cap="flat">
                  <a:noFill/>
                  <a:prstDash val="solid"/>
                  <a:miter/>
                </a:ln>
              </p:spPr>
              <p:txBody>
                <a:bodyPr rtlCol="0" anchor="ctr"/>
                <a:lstStyle/>
                <a:p>
                  <a:endParaRPr lang="en-US" sz="1300" dirty="0">
                    <a:latin typeface="Source Sans Pro Light" panose="020B0403030403020204" pitchFamily="34" charset="0"/>
                  </a:endParaRPr>
                </a:p>
              </p:txBody>
            </p:sp>
          </p:grpSp>
        </p:grpSp>
        <p:grpSp>
          <p:nvGrpSpPr>
            <p:cNvPr id="51" name="Group 50">
              <a:extLst>
                <a:ext uri="{FF2B5EF4-FFF2-40B4-BE49-F238E27FC236}">
                  <a16:creationId xmlns:a16="http://schemas.microsoft.com/office/drawing/2014/main" id="{9BF29F34-37DC-4284-8BF1-D39DAD932ECA}"/>
                </a:ext>
              </a:extLst>
            </p:cNvPr>
            <p:cNvGrpSpPr/>
            <p:nvPr/>
          </p:nvGrpSpPr>
          <p:grpSpPr>
            <a:xfrm>
              <a:off x="4632555" y="4406959"/>
              <a:ext cx="3657601" cy="1643645"/>
              <a:chOff x="8774348" y="4319411"/>
              <a:chExt cx="3657601" cy="1643645"/>
            </a:xfrm>
          </p:grpSpPr>
          <p:grpSp>
            <p:nvGrpSpPr>
              <p:cNvPr id="44" name="Group 43">
                <a:extLst>
                  <a:ext uri="{FF2B5EF4-FFF2-40B4-BE49-F238E27FC236}">
                    <a16:creationId xmlns:a16="http://schemas.microsoft.com/office/drawing/2014/main" id="{E48E5531-69CE-4054-9C11-A938EB29CF36}"/>
                  </a:ext>
                </a:extLst>
              </p:cNvPr>
              <p:cNvGrpSpPr/>
              <p:nvPr/>
            </p:nvGrpSpPr>
            <p:grpSpPr>
              <a:xfrm>
                <a:off x="8774348" y="4319411"/>
                <a:ext cx="3657601" cy="1643645"/>
                <a:chOff x="457200" y="1627814"/>
                <a:chExt cx="2546250" cy="1643645"/>
              </a:xfrm>
            </p:grpSpPr>
            <p:sp>
              <p:nvSpPr>
                <p:cNvPr id="45" name="Rounded Rectangle 7">
                  <a:extLst>
                    <a:ext uri="{FF2B5EF4-FFF2-40B4-BE49-F238E27FC236}">
                      <a16:creationId xmlns:a16="http://schemas.microsoft.com/office/drawing/2014/main" id="{7064AA33-F74C-4800-8B5D-E3279F423DC7}"/>
                    </a:ext>
                  </a:extLst>
                </p:cNvPr>
                <p:cNvSpPr/>
                <p:nvPr/>
              </p:nvSpPr>
              <p:spPr>
                <a:xfrm>
                  <a:off x="457200" y="2377438"/>
                  <a:ext cx="2546250" cy="894021"/>
                </a:xfrm>
                <a:prstGeom prst="rect">
                  <a:avLst/>
                </a:prstGeom>
                <a:gradFill flip="none" rotWithShape="1">
                  <a:gsLst>
                    <a:gs pos="0">
                      <a:srgbClr val="005F85">
                        <a:alpha val="20000"/>
                      </a:srgbClr>
                    </a:gs>
                    <a:gs pos="97000">
                      <a:srgbClr val="005F85">
                        <a:lumMod val="0"/>
                        <a:lumOff val="100000"/>
                        <a:alpha val="0"/>
                      </a:srgbClr>
                    </a:gs>
                  </a:gsLst>
                  <a:lin ang="5400000" scaled="1"/>
                  <a:tileRect/>
                </a:gradFill>
                <a:ln w="12700">
                  <a:gradFill>
                    <a:gsLst>
                      <a:gs pos="0">
                        <a:srgbClr val="005F85">
                          <a:alpha val="50000"/>
                        </a:srgbClr>
                      </a:gs>
                      <a:gs pos="100000">
                        <a:srgbClr val="005F85">
                          <a:alpha val="30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t" anchorCtr="0"/>
                <a:lstStyle/>
                <a:p>
                  <a:pPr marL="120650" indent="-120650">
                    <a:spcBef>
                      <a:spcPts val="300"/>
                    </a:spcBef>
                    <a:buClr>
                      <a:srgbClr val="005F85"/>
                    </a:buClr>
                    <a:buFont typeface="Arial" panose="020B0604020202020204" pitchFamily="34" charset="0"/>
                    <a:buChar char="•"/>
                  </a:pPr>
                  <a:r>
                    <a:rPr lang="en-US" sz="1300" dirty="0">
                      <a:solidFill>
                        <a:schemeClr val="tx1"/>
                      </a:solidFill>
                    </a:rPr>
                    <a:t>SNAP and WIC application assistance</a:t>
                  </a:r>
                </a:p>
                <a:p>
                  <a:pPr marL="120650" indent="-120650">
                    <a:spcBef>
                      <a:spcPts val="300"/>
                    </a:spcBef>
                    <a:buClr>
                      <a:srgbClr val="005F85"/>
                    </a:buClr>
                    <a:buFont typeface="Arial" panose="020B0604020202020204" pitchFamily="34" charset="0"/>
                    <a:buChar char="•"/>
                  </a:pPr>
                  <a:r>
                    <a:rPr lang="en-US" sz="1300" dirty="0">
                      <a:solidFill>
                        <a:schemeClr val="tx1"/>
                      </a:solidFill>
                    </a:rPr>
                    <a:t>Home-delivered meals</a:t>
                  </a:r>
                </a:p>
              </p:txBody>
            </p:sp>
            <p:sp>
              <p:nvSpPr>
                <p:cNvPr id="46" name="Rounded Rectangle 7">
                  <a:extLst>
                    <a:ext uri="{FF2B5EF4-FFF2-40B4-BE49-F238E27FC236}">
                      <a16:creationId xmlns:a16="http://schemas.microsoft.com/office/drawing/2014/main" id="{307C197F-C364-49A0-82D3-EC83A4A8BAA5}"/>
                    </a:ext>
                  </a:extLst>
                </p:cNvPr>
                <p:cNvSpPr/>
                <p:nvPr/>
              </p:nvSpPr>
              <p:spPr>
                <a:xfrm>
                  <a:off x="457200" y="1627814"/>
                  <a:ext cx="2546250" cy="749626"/>
                </a:xfrm>
                <a:prstGeom prst="rect">
                  <a:avLst/>
                </a:prstGeom>
                <a:solidFill>
                  <a:srgbClr val="005F85"/>
                </a:solidFill>
                <a:ln w="12700">
                  <a:solidFill>
                    <a:srgbClr val="005F85"/>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nchorCtr="0"/>
                <a:lstStyle/>
                <a:p>
                  <a:r>
                    <a:rPr lang="en-US" sz="1300" dirty="0">
                      <a:solidFill>
                        <a:schemeClr val="bg1"/>
                      </a:solidFill>
                      <a:latin typeface="+mj-lt"/>
                    </a:rPr>
                    <a:t>Nutrition Service Examples</a:t>
                  </a:r>
                </a:p>
              </p:txBody>
            </p:sp>
          </p:grpSp>
          <p:sp>
            <p:nvSpPr>
              <p:cNvPr id="39" name="Graphic 37" descr="Apple">
                <a:extLst>
                  <a:ext uri="{FF2B5EF4-FFF2-40B4-BE49-F238E27FC236}">
                    <a16:creationId xmlns:a16="http://schemas.microsoft.com/office/drawing/2014/main" id="{DBB43A1F-719B-4CA0-94C6-69D2DA62F40E}"/>
                  </a:ext>
                </a:extLst>
              </p:cNvPr>
              <p:cNvSpPr/>
              <p:nvPr/>
            </p:nvSpPr>
            <p:spPr>
              <a:xfrm>
                <a:off x="11743643" y="4435813"/>
                <a:ext cx="449752" cy="546622"/>
              </a:xfrm>
              <a:custGeom>
                <a:avLst/>
                <a:gdLst>
                  <a:gd name="connsiteX0" fmla="*/ 589044 w 619125"/>
                  <a:gd name="connsiteY0" fmla="*/ 254441 h 752475"/>
                  <a:gd name="connsiteX1" fmla="*/ 340442 w 619125"/>
                  <a:gd name="connsiteY1" fmla="*/ 241106 h 752475"/>
                  <a:gd name="connsiteX2" fmla="*/ 326154 w 619125"/>
                  <a:gd name="connsiteY2" fmla="*/ 177289 h 752475"/>
                  <a:gd name="connsiteX3" fmla="*/ 429977 w 619125"/>
                  <a:gd name="connsiteY3" fmla="*/ 133474 h 752475"/>
                  <a:gd name="connsiteX4" fmla="*/ 474744 w 619125"/>
                  <a:gd name="connsiteY4" fmla="*/ 124 h 752475"/>
                  <a:gd name="connsiteX5" fmla="*/ 341394 w 619125"/>
                  <a:gd name="connsiteY5" fmla="*/ 44891 h 752475"/>
                  <a:gd name="connsiteX6" fmla="*/ 301389 w 619125"/>
                  <a:gd name="connsiteY6" fmla="*/ 124901 h 752475"/>
                  <a:gd name="connsiteX7" fmla="*/ 194709 w 619125"/>
                  <a:gd name="connsiteY7" fmla="*/ 14411 h 752475"/>
                  <a:gd name="connsiteX8" fmla="*/ 165182 w 619125"/>
                  <a:gd name="connsiteY8" fmla="*/ 62989 h 752475"/>
                  <a:gd name="connsiteX9" fmla="*/ 283292 w 619125"/>
                  <a:gd name="connsiteY9" fmla="*/ 240154 h 752475"/>
                  <a:gd name="connsiteX10" fmla="*/ 36594 w 619125"/>
                  <a:gd name="connsiteY10" fmla="*/ 253489 h 752475"/>
                  <a:gd name="connsiteX11" fmla="*/ 313772 w 619125"/>
                  <a:gd name="connsiteY11" fmla="*/ 733549 h 752475"/>
                  <a:gd name="connsiteX12" fmla="*/ 589044 w 619125"/>
                  <a:gd name="connsiteY12" fmla="*/ 254441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9125" h="752475">
                    <a:moveTo>
                      <a:pt x="589044" y="254441"/>
                    </a:moveTo>
                    <a:cubicBezTo>
                      <a:pt x="503319" y="161096"/>
                      <a:pt x="410927" y="224914"/>
                      <a:pt x="340442" y="241106"/>
                    </a:cubicBezTo>
                    <a:cubicBezTo>
                      <a:pt x="338537" y="218246"/>
                      <a:pt x="332822" y="197291"/>
                      <a:pt x="326154" y="177289"/>
                    </a:cubicBezTo>
                    <a:cubicBezTo>
                      <a:pt x="355682" y="174431"/>
                      <a:pt x="399497" y="164906"/>
                      <a:pt x="429977" y="133474"/>
                    </a:cubicBezTo>
                    <a:cubicBezTo>
                      <a:pt x="479507" y="83944"/>
                      <a:pt x="474744" y="124"/>
                      <a:pt x="474744" y="124"/>
                    </a:cubicBezTo>
                    <a:cubicBezTo>
                      <a:pt x="474744" y="124"/>
                      <a:pt x="389972" y="-4639"/>
                      <a:pt x="341394" y="44891"/>
                    </a:cubicBezTo>
                    <a:cubicBezTo>
                      <a:pt x="318534" y="67751"/>
                      <a:pt x="307104" y="98231"/>
                      <a:pt x="301389" y="124901"/>
                    </a:cubicBezTo>
                    <a:cubicBezTo>
                      <a:pt x="259479" y="54416"/>
                      <a:pt x="198519" y="17269"/>
                      <a:pt x="194709" y="14411"/>
                    </a:cubicBezTo>
                    <a:lnTo>
                      <a:pt x="165182" y="62989"/>
                    </a:lnTo>
                    <a:cubicBezTo>
                      <a:pt x="166134" y="63941"/>
                      <a:pt x="269004" y="127759"/>
                      <a:pt x="283292" y="240154"/>
                    </a:cubicBezTo>
                    <a:cubicBezTo>
                      <a:pt x="213759" y="223009"/>
                      <a:pt x="120414" y="161096"/>
                      <a:pt x="36594" y="253489"/>
                    </a:cubicBezTo>
                    <a:cubicBezTo>
                      <a:pt x="-55798" y="355406"/>
                      <a:pt x="23259" y="877376"/>
                      <a:pt x="313772" y="733549"/>
                    </a:cubicBezTo>
                    <a:cubicBezTo>
                      <a:pt x="603332" y="878329"/>
                      <a:pt x="681437" y="356359"/>
                      <a:pt x="589044" y="254441"/>
                    </a:cubicBezTo>
                    <a:close/>
                  </a:path>
                </a:pathLst>
              </a:custGeom>
              <a:solidFill>
                <a:schemeClr val="bg1"/>
              </a:solidFill>
              <a:ln w="9525" cap="flat">
                <a:noFill/>
                <a:prstDash val="solid"/>
                <a:miter/>
              </a:ln>
            </p:spPr>
            <p:txBody>
              <a:bodyPr rtlCol="0" anchor="ctr"/>
              <a:lstStyle/>
              <a:p>
                <a:endParaRPr lang="en-US" sz="1300" dirty="0">
                  <a:latin typeface="Source Sans Pro Light" panose="020B0403030403020204" pitchFamily="34" charset="0"/>
                </a:endParaRPr>
              </a:p>
            </p:txBody>
          </p:sp>
        </p:grpSp>
      </p:grpSp>
    </p:spTree>
    <p:extLst>
      <p:ext uri="{BB962C8B-B14F-4D97-AF65-F5344CB8AC3E}">
        <p14:creationId xmlns:p14="http://schemas.microsoft.com/office/powerpoint/2010/main" val="28988588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apezoid 6">
            <a:extLst>
              <a:ext uri="{FF2B5EF4-FFF2-40B4-BE49-F238E27FC236}">
                <a16:creationId xmlns:a16="http://schemas.microsoft.com/office/drawing/2014/main" id="{DACF4184-5CC6-49E5-995B-62888EBF51E5}"/>
              </a:ext>
            </a:extLst>
          </p:cNvPr>
          <p:cNvSpPr/>
          <p:nvPr/>
        </p:nvSpPr>
        <p:spPr>
          <a:xfrm>
            <a:off x="1114485" y="3411616"/>
            <a:ext cx="4846320" cy="488327"/>
          </a:xfrm>
          <a:prstGeom prst="trapezoid">
            <a:avLst>
              <a:gd name="adj" fmla="val 495182"/>
            </a:avLst>
          </a:prstGeom>
          <a:gradFill flip="none" rotWithShape="1">
            <a:gsLst>
              <a:gs pos="68000">
                <a:schemeClr val="tx2"/>
              </a:gs>
              <a:gs pos="100000">
                <a:schemeClr val="tx2">
                  <a:lumMod val="60000"/>
                  <a:lumOff val="4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345" name="Title 1"/>
          <p:cNvSpPr>
            <a:spLocks noGrp="1"/>
          </p:cNvSpPr>
          <p:nvPr>
            <p:ph type="title"/>
          </p:nvPr>
        </p:nvSpPr>
        <p:spPr/>
        <p:txBody>
          <a:bodyPr/>
          <a:lstStyle/>
          <a:p>
            <a:r>
              <a:rPr lang="en-US" dirty="0"/>
              <a:t>MASSACHUSETTS IS PLANNING CHANGES FOR INDIVIDUALS </a:t>
            </a:r>
            <a:br>
              <a:rPr lang="en-US" dirty="0"/>
            </a:br>
            <a:r>
              <a:rPr lang="en-US" dirty="0"/>
              <a:t>ENROLLED IN BOTH MASSHEALTH AND MEDICARE</a:t>
            </a:r>
          </a:p>
        </p:txBody>
      </p:sp>
      <p:sp>
        <p:nvSpPr>
          <p:cNvPr id="3" name="Slide Number Placeholder 2"/>
          <p:cNvSpPr>
            <a:spLocks noGrp="1"/>
          </p:cNvSpPr>
          <p:nvPr>
            <p:ph type="sldNum" sz="quarter" idx="10"/>
          </p:nvPr>
        </p:nvSpPr>
        <p:spPr/>
        <p:txBody>
          <a:bodyPr/>
          <a:lstStyle/>
          <a:p>
            <a:fld id="{5DCEACFD-D5E8-4814-B0F8-EF4EA1641FDE}" type="slidenum">
              <a:rPr lang="en-US" smtClean="0"/>
              <a:pPr/>
              <a:t>35</a:t>
            </a:fld>
            <a:endParaRPr lang="en-US" dirty="0"/>
          </a:p>
        </p:txBody>
      </p:sp>
      <p:graphicFrame>
        <p:nvGraphicFramePr>
          <p:cNvPr id="14" name="Chart 13">
            <a:extLst>
              <a:ext uri="{FF2B5EF4-FFF2-40B4-BE49-F238E27FC236}">
                <a16:creationId xmlns:a16="http://schemas.microsoft.com/office/drawing/2014/main" id="{A7553E7F-9356-4D1B-8CB2-6BFB2E55B474}"/>
              </a:ext>
            </a:extLst>
          </p:cNvPr>
          <p:cNvGraphicFramePr/>
          <p:nvPr>
            <p:extLst>
              <p:ext uri="{D42A27DB-BD31-4B8C-83A1-F6EECF244321}">
                <p14:modId xmlns:p14="http://schemas.microsoft.com/office/powerpoint/2010/main" val="2963560960"/>
              </p:ext>
            </p:extLst>
          </p:nvPr>
        </p:nvGraphicFramePr>
        <p:xfrm>
          <a:off x="1114485" y="3898919"/>
          <a:ext cx="4846320" cy="173736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AE98BA28-D4E5-4F1B-8378-3F59BB3A51AA}"/>
              </a:ext>
            </a:extLst>
          </p:cNvPr>
          <p:cNvSpPr txBox="1"/>
          <p:nvPr/>
        </p:nvSpPr>
        <p:spPr>
          <a:xfrm>
            <a:off x="1978160" y="3652464"/>
            <a:ext cx="3118971" cy="253916"/>
          </a:xfrm>
          <a:prstGeom prst="rect">
            <a:avLst/>
          </a:prstGeom>
        </p:spPr>
        <p:txBody>
          <a:bodyPr wrap="square" lIns="0">
            <a:spAutoFit/>
          </a:bodyPr>
          <a:lstStyle>
            <a:defPPr>
              <a:defRPr lang="en-US"/>
            </a:defPPr>
            <a:lvl1pPr lvl="0">
              <a:defRPr sz="1050" cap="all">
                <a:solidFill>
                  <a:srgbClr val="404040"/>
                </a:solidFill>
                <a:latin typeface="Source Sans Pro Semibold"/>
              </a:defRPr>
            </a:lvl1pPr>
          </a:lstStyle>
          <a:p>
            <a:pPr algn="ctr"/>
            <a:r>
              <a:rPr lang="en-US" dirty="0">
                <a:solidFill>
                  <a:schemeClr val="bg1"/>
                </a:solidFill>
              </a:rPr>
              <a:t>MassHealth members enrolled in Medicare</a:t>
            </a:r>
          </a:p>
        </p:txBody>
      </p:sp>
      <p:sp>
        <p:nvSpPr>
          <p:cNvPr id="29" name="TextBox 28">
            <a:extLst>
              <a:ext uri="{FF2B5EF4-FFF2-40B4-BE49-F238E27FC236}">
                <a16:creationId xmlns:a16="http://schemas.microsoft.com/office/drawing/2014/main" id="{B2688591-8A5B-406F-87CB-166EFBA127C1}"/>
              </a:ext>
            </a:extLst>
          </p:cNvPr>
          <p:cNvSpPr txBox="1"/>
          <p:nvPr/>
        </p:nvSpPr>
        <p:spPr>
          <a:xfrm>
            <a:off x="3916369" y="4657904"/>
            <a:ext cx="367200" cy="276999"/>
          </a:xfrm>
          <a:prstGeom prst="rect">
            <a:avLst/>
          </a:prstGeom>
        </p:spPr>
        <p:txBody>
          <a:bodyPr wrap="square" lIns="0" rIns="0" rtlCol="0">
            <a:spAutoFit/>
          </a:bodyPr>
          <a:lstStyle>
            <a:defPPr>
              <a:defRPr lang="en-US"/>
            </a:defPPr>
            <a:lvl1pPr marL="0" lvl="0" indent="0" algn="ctr">
              <a:defRPr sz="1600">
                <a:solidFill>
                  <a:schemeClr val="bg1"/>
                </a:solidFill>
                <a:latin typeface="Source Sans Pro Semibold"/>
                <a:cs typeface="+mn-cs"/>
              </a:defRPr>
            </a:lvl1pPr>
            <a:lvl2pPr indent="0">
              <a:defRPr sz="1100">
                <a:latin typeface="+mn-lt"/>
                <a:cs typeface="+mn-cs"/>
              </a:defRPr>
            </a:lvl2pPr>
            <a:lvl3pPr indent="0">
              <a:defRPr sz="1100">
                <a:latin typeface="+mn-lt"/>
                <a:cs typeface="+mn-cs"/>
              </a:defRPr>
            </a:lvl3pPr>
            <a:lvl4pPr indent="0">
              <a:defRPr sz="1100">
                <a:latin typeface="+mn-lt"/>
                <a:cs typeface="+mn-cs"/>
              </a:defRPr>
            </a:lvl4pPr>
            <a:lvl5pPr indent="0">
              <a:defRPr sz="1100">
                <a:latin typeface="+mn-lt"/>
                <a:cs typeface="+mn-cs"/>
              </a:defRPr>
            </a:lvl5pPr>
            <a:lvl6pPr indent="0">
              <a:defRPr sz="1100">
                <a:latin typeface="+mn-lt"/>
                <a:cs typeface="+mn-cs"/>
              </a:defRPr>
            </a:lvl6pPr>
            <a:lvl7pPr indent="0">
              <a:defRPr sz="1100">
                <a:latin typeface="+mn-lt"/>
                <a:cs typeface="+mn-cs"/>
              </a:defRPr>
            </a:lvl7pPr>
            <a:lvl8pPr indent="0">
              <a:defRPr sz="1100">
                <a:latin typeface="+mn-lt"/>
                <a:cs typeface="+mn-cs"/>
              </a:defRPr>
            </a:lvl8pPr>
            <a:lvl9pPr indent="0">
              <a:defRPr sz="1100">
                <a:latin typeface="+mn-lt"/>
                <a:cs typeface="+mn-cs"/>
              </a:defRPr>
            </a:lvl9pPr>
          </a:lstStyle>
          <a:p>
            <a:r>
              <a:rPr lang="en-US" sz="1200" dirty="0">
                <a:solidFill>
                  <a:schemeClr val="tx1"/>
                </a:solidFill>
              </a:rPr>
              <a:t>17%</a:t>
            </a:r>
          </a:p>
        </p:txBody>
      </p:sp>
      <p:sp>
        <p:nvSpPr>
          <p:cNvPr id="31" name="Text Box 11">
            <a:extLst>
              <a:ext uri="{FF2B5EF4-FFF2-40B4-BE49-F238E27FC236}">
                <a16:creationId xmlns:a16="http://schemas.microsoft.com/office/drawing/2014/main" id="{0F2ECED1-6FDE-4A33-A929-942E3B4A6CC5}"/>
              </a:ext>
            </a:extLst>
          </p:cNvPr>
          <p:cNvSpPr txBox="1">
            <a:spLocks noChangeArrowheads="1"/>
          </p:cNvSpPr>
          <p:nvPr/>
        </p:nvSpPr>
        <p:spPr bwMode="auto">
          <a:xfrm>
            <a:off x="6411469" y="1463040"/>
            <a:ext cx="2257225" cy="4846320"/>
          </a:xfrm>
          <a:prstGeom prst="rect">
            <a:avLst/>
          </a:prstGeom>
          <a:noFill/>
          <a:ln w="3175">
            <a:solidFill>
              <a:schemeClr val="accent1">
                <a:lumMod val="60000"/>
                <a:lumOff val="40000"/>
              </a:schemeClr>
            </a:solidFill>
            <a:miter lim="800000"/>
            <a:headEnd/>
            <a:tailEnd/>
          </a:ln>
        </p:spPr>
        <p:txBody>
          <a:bodyPr tIns="91440"/>
          <a:lstStyle>
            <a:defPPr>
              <a:defRPr lang="en-US"/>
            </a:defPPr>
            <a:lvl1pPr>
              <a:lnSpc>
                <a:spcPct val="105000"/>
              </a:lnSpc>
              <a:spcBef>
                <a:spcPts val="600"/>
              </a:spcBef>
              <a:buClr>
                <a:schemeClr val="tx2"/>
              </a:buClr>
              <a:defRPr sz="1100">
                <a:latin typeface="+mn-lt"/>
              </a:defRPr>
            </a:lvl1pPr>
          </a:lstStyle>
          <a:p>
            <a:r>
              <a:rPr lang="en-US" dirty="0"/>
              <a:t>One in six MassHealth members is also enrolled in Medicare. There are three managed care programs for individuals enrolled in both Medicaid and Medicare: One Care, SCO, and PACE. More than three-quarters of these “dually eligible” people remain outside managed care arrangements. </a:t>
            </a:r>
          </a:p>
          <a:p>
            <a:r>
              <a:rPr lang="en-US" dirty="0"/>
              <a:t>MassHealth is in the process of changing its One Care and SCO programs, with the goal of changes taking effect in January 2022. Changes may include passive enrollment (where members are automatically enrolled and have the option to opt out), fixed enrollment periods, administrative alignment, changes to payment methods, and value-based purchasing. These changes are collectively referred to as “Duals 2.0.” The state is currently negotiating with the Centers for Medicare and Medicaid Services on its proposed Duals 2.0 demonstration.</a:t>
            </a:r>
          </a:p>
        </p:txBody>
      </p:sp>
      <p:sp>
        <p:nvSpPr>
          <p:cNvPr id="32" name="Rectangle 31">
            <a:extLst>
              <a:ext uri="{FF2B5EF4-FFF2-40B4-BE49-F238E27FC236}">
                <a16:creationId xmlns:a16="http://schemas.microsoft.com/office/drawing/2014/main" id="{CF288BDB-33F4-4174-892E-B7D49F570C71}"/>
              </a:ext>
            </a:extLst>
          </p:cNvPr>
          <p:cNvSpPr/>
          <p:nvPr/>
        </p:nvSpPr>
        <p:spPr>
          <a:xfrm>
            <a:off x="457200" y="5651211"/>
            <a:ext cx="5954269" cy="733534"/>
          </a:xfrm>
          <a:prstGeom prst="rect">
            <a:avLst/>
          </a:prstGeom>
        </p:spPr>
        <p:txBody>
          <a:bodyPr wrap="square" lIns="0" rIns="0" anchor="b" anchorCtr="0">
            <a:spAutoFit/>
          </a:bodyPr>
          <a:lstStyle/>
          <a:p>
            <a:pPr lvl="0">
              <a:spcBef>
                <a:spcPts val="200"/>
              </a:spcBef>
            </a:pPr>
            <a:r>
              <a:rPr lang="en-US" sz="800" cap="small" dirty="0">
                <a:solidFill>
                  <a:srgbClr val="1C1C1C"/>
                </a:solidFill>
                <a:latin typeface="+mn-lt"/>
              </a:rPr>
              <a:t>Notes</a:t>
            </a:r>
            <a:r>
              <a:rPr lang="en-US" sz="800" dirty="0">
                <a:solidFill>
                  <a:srgbClr val="1C1C1C"/>
                </a:solidFill>
                <a:latin typeface="+mn-lt"/>
              </a:rPr>
              <a:t>:  The bottom pie chart only shows members who are enrolled in Medicare and Medicaid.  In addition, there are SCO and PACE enrollees who are not enrolled in both MassHealth and Medicare. The MassHealth buy-in covers Medicare premiums, co-pays, and deductibles, but does not cover other MassHealth Standard services.</a:t>
            </a:r>
            <a:r>
              <a:rPr lang="en-US" sz="800" dirty="0">
                <a:solidFill>
                  <a:srgbClr val="FF0000"/>
                </a:solidFill>
                <a:latin typeface="+mn-lt"/>
              </a:rPr>
              <a:t> </a:t>
            </a:r>
            <a:r>
              <a:rPr lang="en-US" sz="800" dirty="0">
                <a:latin typeface="+mn-lt"/>
              </a:rPr>
              <a:t>Eligibility for the buy-in program was expanded in January 2020, which increased enrollment in buy-in significantly.</a:t>
            </a:r>
          </a:p>
          <a:p>
            <a:pPr lvl="0">
              <a:spcBef>
                <a:spcPts val="200"/>
              </a:spcBef>
            </a:pPr>
            <a:r>
              <a:rPr lang="en-US" sz="800" cap="small" dirty="0">
                <a:solidFill>
                  <a:srgbClr val="1C1C1C"/>
                </a:solidFill>
                <a:latin typeface="+mn-lt"/>
              </a:rPr>
              <a:t>source</a:t>
            </a:r>
            <a:r>
              <a:rPr lang="en-US" sz="800" dirty="0">
                <a:solidFill>
                  <a:srgbClr val="1C1C1C"/>
                </a:solidFill>
                <a:latin typeface="+mn-lt"/>
              </a:rPr>
              <a:t>: MassHealth Budget Office. </a:t>
            </a:r>
          </a:p>
        </p:txBody>
      </p:sp>
      <p:graphicFrame>
        <p:nvGraphicFramePr>
          <p:cNvPr id="34" name="Chart 33">
            <a:extLst>
              <a:ext uri="{FF2B5EF4-FFF2-40B4-BE49-F238E27FC236}">
                <a16:creationId xmlns:a16="http://schemas.microsoft.com/office/drawing/2014/main" id="{3F6FFDB1-44E1-4D63-B130-88A12623BE1C}"/>
              </a:ext>
            </a:extLst>
          </p:cNvPr>
          <p:cNvGraphicFramePr>
            <a:graphicFrameLocks noChangeAspect="1"/>
          </p:cNvGraphicFramePr>
          <p:nvPr>
            <p:extLst>
              <p:ext uri="{D42A27DB-BD31-4B8C-83A1-F6EECF244321}">
                <p14:modId xmlns:p14="http://schemas.microsoft.com/office/powerpoint/2010/main" val="3991970464"/>
              </p:ext>
            </p:extLst>
          </p:nvPr>
        </p:nvGraphicFramePr>
        <p:xfrm>
          <a:off x="1937445" y="1491318"/>
          <a:ext cx="3200400" cy="2369713"/>
        </p:xfrm>
        <a:graphic>
          <a:graphicData uri="http://schemas.openxmlformats.org/drawingml/2006/chart">
            <c:chart xmlns:c="http://schemas.openxmlformats.org/drawingml/2006/chart" xmlns:r="http://schemas.openxmlformats.org/officeDocument/2006/relationships" r:id="rId4"/>
          </a:graphicData>
        </a:graphic>
      </p:graphicFrame>
      <p:sp>
        <p:nvSpPr>
          <p:cNvPr id="35" name="Rectangle 34">
            <a:extLst>
              <a:ext uri="{FF2B5EF4-FFF2-40B4-BE49-F238E27FC236}">
                <a16:creationId xmlns:a16="http://schemas.microsoft.com/office/drawing/2014/main" id="{2D4E4174-CC1B-4DE8-A8C9-DF811A169621}"/>
              </a:ext>
            </a:extLst>
          </p:cNvPr>
          <p:cNvSpPr/>
          <p:nvPr/>
        </p:nvSpPr>
        <p:spPr>
          <a:xfrm>
            <a:off x="1968102" y="1548322"/>
            <a:ext cx="1640165" cy="738664"/>
          </a:xfrm>
          <a:prstGeom prst="rect">
            <a:avLst/>
          </a:prstGeom>
        </p:spPr>
        <p:txBody>
          <a:bodyPr wrap="square" lIns="0">
            <a:spAutoFit/>
          </a:bodyPr>
          <a:lstStyle/>
          <a:p>
            <a:pPr lvl="0"/>
            <a:r>
              <a:rPr lang="en-US" sz="1050" cap="all" dirty="0">
                <a:solidFill>
                  <a:srgbClr val="404040"/>
                </a:solidFill>
                <a:latin typeface="Source Sans Pro Semibold"/>
              </a:rPr>
              <a:t>MassHealth members not enrolled </a:t>
            </a:r>
            <a:br>
              <a:rPr lang="en-US" sz="1050" cap="all" dirty="0">
                <a:solidFill>
                  <a:srgbClr val="404040"/>
                </a:solidFill>
                <a:latin typeface="Source Sans Pro Semibold"/>
              </a:rPr>
            </a:br>
            <a:r>
              <a:rPr lang="en-US" sz="1050" cap="all" dirty="0">
                <a:solidFill>
                  <a:srgbClr val="404040"/>
                </a:solidFill>
                <a:latin typeface="Source Sans Pro Semibold"/>
              </a:rPr>
              <a:t>in Medicare </a:t>
            </a:r>
            <a:br>
              <a:rPr lang="en-US" sz="1050" cap="all" dirty="0">
                <a:solidFill>
                  <a:srgbClr val="404040"/>
                </a:solidFill>
                <a:latin typeface="Source Sans Pro Semibold"/>
              </a:rPr>
            </a:br>
            <a:endParaRPr lang="en-US" sz="1050" cap="all" dirty="0">
              <a:solidFill>
                <a:srgbClr val="404040"/>
              </a:solidFill>
              <a:latin typeface="Source Sans Pro Semibold"/>
            </a:endParaRPr>
          </a:p>
        </p:txBody>
      </p:sp>
      <p:sp>
        <p:nvSpPr>
          <p:cNvPr id="36" name="TextBox 1">
            <a:extLst>
              <a:ext uri="{FF2B5EF4-FFF2-40B4-BE49-F238E27FC236}">
                <a16:creationId xmlns:a16="http://schemas.microsoft.com/office/drawing/2014/main" id="{3D3A27E9-A7BF-46A8-B612-080614C48424}"/>
              </a:ext>
            </a:extLst>
          </p:cNvPr>
          <p:cNvSpPr txBox="1"/>
          <p:nvPr/>
        </p:nvSpPr>
        <p:spPr>
          <a:xfrm>
            <a:off x="3044562" y="1777094"/>
            <a:ext cx="986167" cy="553998"/>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a:r>
              <a:rPr lang="en-US" sz="1500" i="1" dirty="0">
                <a:solidFill>
                  <a:schemeClr val="bg1"/>
                </a:solidFill>
                <a:latin typeface="Source Sans Pro Semibold"/>
              </a:rPr>
              <a:t>83%</a:t>
            </a:r>
          </a:p>
          <a:p>
            <a:pPr lvl="0" algn="ctr"/>
            <a:r>
              <a:rPr lang="en-US" sz="1500" dirty="0">
                <a:solidFill>
                  <a:schemeClr val="bg1"/>
                </a:solidFill>
                <a:latin typeface="Source Sans Pro Semibold"/>
              </a:rPr>
              <a:t>1,489,393</a:t>
            </a:r>
            <a:endParaRPr kumimoji="0" lang="en-US" sz="1500" b="0" i="1" u="none" strike="noStrike" kern="1200" cap="none" spc="0" normalizeH="0" baseline="0" noProof="0" dirty="0">
              <a:ln>
                <a:noFill/>
              </a:ln>
              <a:solidFill>
                <a:schemeClr val="bg1"/>
              </a:solidFill>
              <a:effectLst/>
              <a:uLnTx/>
              <a:uFillTx/>
              <a:latin typeface="Source Sans Pro Semibold"/>
              <a:ea typeface="+mn-ea"/>
              <a:cs typeface="Arial" charset="0"/>
            </a:endParaRPr>
          </a:p>
        </p:txBody>
      </p:sp>
      <p:sp>
        <p:nvSpPr>
          <p:cNvPr id="37" name="TextBox 1">
            <a:extLst>
              <a:ext uri="{FF2B5EF4-FFF2-40B4-BE49-F238E27FC236}">
                <a16:creationId xmlns:a16="http://schemas.microsoft.com/office/drawing/2014/main" id="{2873A496-8D23-4784-9589-80DC9670B3A2}"/>
              </a:ext>
            </a:extLst>
          </p:cNvPr>
          <p:cNvSpPr txBox="1"/>
          <p:nvPr/>
        </p:nvSpPr>
        <p:spPr>
          <a:xfrm>
            <a:off x="3120704" y="3063997"/>
            <a:ext cx="833883" cy="553998"/>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a:r>
              <a:rPr lang="en-US" sz="1500" i="1" dirty="0">
                <a:solidFill>
                  <a:schemeClr val="bg1"/>
                </a:solidFill>
                <a:latin typeface="Source Sans Pro Semibold"/>
              </a:rPr>
              <a:t>17%</a:t>
            </a:r>
            <a:endParaRPr lang="en-US" sz="1500" dirty="0">
              <a:solidFill>
                <a:schemeClr val="bg1"/>
              </a:solidFill>
              <a:latin typeface="Source Sans Pro Semibold"/>
            </a:endParaRPr>
          </a:p>
          <a:p>
            <a:pPr lvl="0" algn="ctr"/>
            <a:r>
              <a:rPr lang="en-US" sz="1500" dirty="0">
                <a:solidFill>
                  <a:schemeClr val="bg1"/>
                </a:solidFill>
                <a:latin typeface="Source Sans Pro Semibold"/>
              </a:rPr>
              <a:t>311,694</a:t>
            </a:r>
            <a:endParaRPr kumimoji="0" lang="en-US" sz="1500" b="0" i="1" u="none" strike="noStrike" kern="1200" cap="none" spc="0" normalizeH="0" baseline="0" noProof="0" dirty="0">
              <a:ln>
                <a:noFill/>
              </a:ln>
              <a:solidFill>
                <a:schemeClr val="bg1"/>
              </a:solidFill>
              <a:effectLst/>
              <a:uLnTx/>
              <a:uFillTx/>
              <a:latin typeface="Source Sans Pro Semibold"/>
              <a:ea typeface="+mn-ea"/>
              <a:cs typeface="Arial" charset="0"/>
            </a:endParaRPr>
          </a:p>
        </p:txBody>
      </p:sp>
      <p:grpSp>
        <p:nvGrpSpPr>
          <p:cNvPr id="38" name="Group 37">
            <a:extLst>
              <a:ext uri="{FF2B5EF4-FFF2-40B4-BE49-F238E27FC236}">
                <a16:creationId xmlns:a16="http://schemas.microsoft.com/office/drawing/2014/main" id="{AEF32B90-8528-47B6-8C17-6E032A980936}"/>
              </a:ext>
            </a:extLst>
          </p:cNvPr>
          <p:cNvGrpSpPr/>
          <p:nvPr/>
        </p:nvGrpSpPr>
        <p:grpSpPr>
          <a:xfrm>
            <a:off x="4101732" y="5278965"/>
            <a:ext cx="1038369" cy="175433"/>
            <a:chOff x="4384067" y="4579535"/>
            <a:chExt cx="1038369" cy="175433"/>
          </a:xfrm>
        </p:grpSpPr>
        <p:sp>
          <p:nvSpPr>
            <p:cNvPr id="39" name="Rectangle 38">
              <a:extLst>
                <a:ext uri="{FF2B5EF4-FFF2-40B4-BE49-F238E27FC236}">
                  <a16:creationId xmlns:a16="http://schemas.microsoft.com/office/drawing/2014/main" id="{448F3E9F-F31A-4589-9553-690052974E67}"/>
                </a:ext>
              </a:extLst>
            </p:cNvPr>
            <p:cNvSpPr/>
            <p:nvPr/>
          </p:nvSpPr>
          <p:spPr>
            <a:xfrm>
              <a:off x="4384067" y="4579535"/>
              <a:ext cx="594073" cy="175433"/>
            </a:xfrm>
            <a:prstGeom prst="rect">
              <a:avLst/>
            </a:prstGeom>
            <a:solidFill>
              <a:srgbClr val="005F85"/>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t" anchorCtr="0">
              <a:spAutoFit/>
            </a:bodyPr>
            <a:lstStyle/>
            <a:p>
              <a:pPr>
                <a:defRPr/>
              </a:pPr>
              <a:r>
                <a:rPr lang="en-US" sz="900" dirty="0">
                  <a:solidFill>
                    <a:schemeClr val="bg1"/>
                  </a:solidFill>
                  <a:latin typeface="+mj-lt"/>
                </a:rPr>
                <a:t>ONE CARE</a:t>
              </a:r>
            </a:p>
          </p:txBody>
        </p:sp>
        <p:sp>
          <p:nvSpPr>
            <p:cNvPr id="40" name="Rectangle 39">
              <a:extLst>
                <a:ext uri="{FF2B5EF4-FFF2-40B4-BE49-F238E27FC236}">
                  <a16:creationId xmlns:a16="http://schemas.microsoft.com/office/drawing/2014/main" id="{273407E1-94D9-42C9-9170-C806D15D34C8}"/>
                </a:ext>
              </a:extLst>
            </p:cNvPr>
            <p:cNvSpPr/>
            <p:nvPr/>
          </p:nvSpPr>
          <p:spPr>
            <a:xfrm>
              <a:off x="5001487" y="4579535"/>
              <a:ext cx="420949" cy="17543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t" anchorCtr="0">
              <a:spAutoFit/>
            </a:bodyPr>
            <a:lstStyle/>
            <a:p>
              <a:pPr>
                <a:defRPr/>
              </a:pPr>
              <a:r>
                <a:rPr lang="en-US" sz="900" dirty="0">
                  <a:solidFill>
                    <a:schemeClr val="tx1"/>
                  </a:solidFill>
                  <a:latin typeface="+mj-lt"/>
                  <a:cs typeface="Arial" charset="0"/>
                </a:rPr>
                <a:t>22,691</a:t>
              </a:r>
            </a:p>
          </p:txBody>
        </p:sp>
      </p:grpSp>
      <p:grpSp>
        <p:nvGrpSpPr>
          <p:cNvPr id="45" name="Group 44">
            <a:extLst>
              <a:ext uri="{FF2B5EF4-FFF2-40B4-BE49-F238E27FC236}">
                <a16:creationId xmlns:a16="http://schemas.microsoft.com/office/drawing/2014/main" id="{AB9E79BE-5336-4ADC-BA4E-ACBD40A01930}"/>
              </a:ext>
            </a:extLst>
          </p:cNvPr>
          <p:cNvGrpSpPr/>
          <p:nvPr/>
        </p:nvGrpSpPr>
        <p:grpSpPr>
          <a:xfrm>
            <a:off x="4320614" y="4708687"/>
            <a:ext cx="720070" cy="175433"/>
            <a:chOff x="3900959" y="2368396"/>
            <a:chExt cx="720070" cy="175433"/>
          </a:xfrm>
        </p:grpSpPr>
        <p:sp>
          <p:nvSpPr>
            <p:cNvPr id="46" name="Rectangle 45">
              <a:extLst>
                <a:ext uri="{FF2B5EF4-FFF2-40B4-BE49-F238E27FC236}">
                  <a16:creationId xmlns:a16="http://schemas.microsoft.com/office/drawing/2014/main" id="{DD00379A-6FD9-487E-BC19-C0E841E57052}"/>
                </a:ext>
              </a:extLst>
            </p:cNvPr>
            <p:cNvSpPr/>
            <p:nvPr/>
          </p:nvSpPr>
          <p:spPr>
            <a:xfrm>
              <a:off x="3900959" y="2368396"/>
              <a:ext cx="299121" cy="175433"/>
            </a:xfrm>
            <a:prstGeom prst="rect">
              <a:avLst/>
            </a:pr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b" anchorCtr="0">
              <a:spAutoFit/>
            </a:bodyPr>
            <a:lstStyle/>
            <a:p>
              <a:pPr>
                <a:defRPr/>
              </a:pPr>
              <a:r>
                <a:rPr lang="en-US" sz="900" dirty="0">
                  <a:solidFill>
                    <a:schemeClr val="tx1"/>
                  </a:solidFill>
                  <a:latin typeface="+mj-lt"/>
                </a:rPr>
                <a:t>SCO</a:t>
              </a:r>
            </a:p>
          </p:txBody>
        </p:sp>
        <p:sp>
          <p:nvSpPr>
            <p:cNvPr id="47" name="TextBox 46">
              <a:extLst>
                <a:ext uri="{FF2B5EF4-FFF2-40B4-BE49-F238E27FC236}">
                  <a16:creationId xmlns:a16="http://schemas.microsoft.com/office/drawing/2014/main" id="{85E86733-3F4A-4369-95FF-D9EB872DFBE7}"/>
                </a:ext>
              </a:extLst>
            </p:cNvPr>
            <p:cNvSpPr txBox="1"/>
            <p:nvPr/>
          </p:nvSpPr>
          <p:spPr>
            <a:xfrm>
              <a:off x="4200080" y="2368396"/>
              <a:ext cx="420949" cy="175433"/>
            </a:xfrm>
            <a:prstGeom prst="rect">
              <a:avLst/>
            </a:prstGeom>
            <a:noFill/>
          </p:spPr>
          <p:txBody>
            <a:bodyPr wrap="none" lIns="45720" tIns="18288" rIns="45720" bIns="18288" rtlCol="0">
              <a:spAutoFit/>
            </a:bodyPr>
            <a:lstStyle/>
            <a:p>
              <a:r>
                <a:rPr lang="en-US" sz="900" dirty="0">
                  <a:latin typeface="+mj-lt"/>
                </a:rPr>
                <a:t>54,278</a:t>
              </a:r>
            </a:p>
          </p:txBody>
        </p:sp>
      </p:grpSp>
      <p:grpSp>
        <p:nvGrpSpPr>
          <p:cNvPr id="51" name="Group 50">
            <a:extLst>
              <a:ext uri="{FF2B5EF4-FFF2-40B4-BE49-F238E27FC236}">
                <a16:creationId xmlns:a16="http://schemas.microsoft.com/office/drawing/2014/main" id="{E036559C-052D-400C-B242-1BE59C5FC7FA}"/>
              </a:ext>
            </a:extLst>
          </p:cNvPr>
          <p:cNvGrpSpPr/>
          <p:nvPr/>
        </p:nvGrpSpPr>
        <p:grpSpPr>
          <a:xfrm>
            <a:off x="1642118" y="4672333"/>
            <a:ext cx="1099019" cy="496318"/>
            <a:chOff x="5721971" y="2229897"/>
            <a:chExt cx="1099019" cy="496318"/>
          </a:xfrm>
        </p:grpSpPr>
        <p:sp>
          <p:nvSpPr>
            <p:cNvPr id="52" name="Rectangle 51">
              <a:extLst>
                <a:ext uri="{FF2B5EF4-FFF2-40B4-BE49-F238E27FC236}">
                  <a16:creationId xmlns:a16="http://schemas.microsoft.com/office/drawing/2014/main" id="{70B45FA0-7819-4ACA-9CB6-A63EE4C1B041}"/>
                </a:ext>
              </a:extLst>
            </p:cNvPr>
            <p:cNvSpPr/>
            <p:nvPr/>
          </p:nvSpPr>
          <p:spPr>
            <a:xfrm>
              <a:off x="5721971" y="2229897"/>
              <a:ext cx="1099019" cy="313932"/>
            </a:xfrm>
            <a:prstGeom prst="rect">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b" anchorCtr="0">
              <a:spAutoFit/>
            </a:bodyPr>
            <a:lstStyle/>
            <a:p>
              <a:pPr algn="r">
                <a:defRPr/>
              </a:pPr>
              <a:r>
                <a:rPr lang="en-US" sz="900" cap="all" dirty="0">
                  <a:solidFill>
                    <a:schemeClr val="tx1"/>
                  </a:solidFill>
                  <a:latin typeface="+mj-lt"/>
                </a:rPr>
                <a:t>Fee-for-service</a:t>
              </a:r>
              <a:br>
                <a:rPr lang="en-US" sz="900" cap="all" dirty="0">
                  <a:solidFill>
                    <a:schemeClr val="tx1"/>
                  </a:solidFill>
                  <a:latin typeface="+mj-lt"/>
                </a:rPr>
              </a:br>
              <a:r>
                <a:rPr lang="en-US" sz="900" cap="all" dirty="0">
                  <a:solidFill>
                    <a:schemeClr val="tx1"/>
                  </a:solidFill>
                  <a:latin typeface="+mj-lt"/>
                </a:rPr>
                <a:t>(excluding Buy In)</a:t>
              </a:r>
            </a:p>
          </p:txBody>
        </p:sp>
        <p:sp>
          <p:nvSpPr>
            <p:cNvPr id="53" name="TextBox 52">
              <a:extLst>
                <a:ext uri="{FF2B5EF4-FFF2-40B4-BE49-F238E27FC236}">
                  <a16:creationId xmlns:a16="http://schemas.microsoft.com/office/drawing/2014/main" id="{6E57EFC8-EC97-4096-9A6A-6241FAC4F820}"/>
                </a:ext>
              </a:extLst>
            </p:cNvPr>
            <p:cNvSpPr txBox="1"/>
            <p:nvPr/>
          </p:nvSpPr>
          <p:spPr>
            <a:xfrm>
              <a:off x="6340728" y="2550782"/>
              <a:ext cx="480261" cy="175433"/>
            </a:xfrm>
            <a:prstGeom prst="rect">
              <a:avLst/>
            </a:prstGeom>
            <a:noFill/>
          </p:spPr>
          <p:txBody>
            <a:bodyPr wrap="none" lIns="45720" tIns="18288" rIns="45720" bIns="18288" rtlCol="0">
              <a:spAutoFit/>
            </a:bodyPr>
            <a:lstStyle/>
            <a:p>
              <a:pPr algn="r"/>
              <a:r>
                <a:rPr lang="en-US" sz="900" dirty="0">
                  <a:latin typeface="+mj-lt"/>
                </a:rPr>
                <a:t>209,312</a:t>
              </a:r>
            </a:p>
          </p:txBody>
        </p:sp>
      </p:grpSp>
      <p:sp>
        <p:nvSpPr>
          <p:cNvPr id="54" name="TextBox 53">
            <a:extLst>
              <a:ext uri="{FF2B5EF4-FFF2-40B4-BE49-F238E27FC236}">
                <a16:creationId xmlns:a16="http://schemas.microsoft.com/office/drawing/2014/main" id="{64FE95FE-625C-4056-8B33-29532A7A5B5C}"/>
              </a:ext>
            </a:extLst>
          </p:cNvPr>
          <p:cNvSpPr txBox="1"/>
          <p:nvPr/>
        </p:nvSpPr>
        <p:spPr>
          <a:xfrm>
            <a:off x="2806296" y="4657903"/>
            <a:ext cx="367200" cy="276999"/>
          </a:xfrm>
          <a:prstGeom prst="rect">
            <a:avLst/>
          </a:prstGeom>
        </p:spPr>
        <p:txBody>
          <a:bodyPr wrap="square" lIns="0" rIns="0" rtlCol="0">
            <a:spAutoFit/>
          </a:bodyPr>
          <a:lstStyle>
            <a:defPPr>
              <a:defRPr lang="en-US"/>
            </a:defPPr>
            <a:lvl1pPr marL="0" lvl="0" indent="0" algn="ctr">
              <a:defRPr sz="1600">
                <a:solidFill>
                  <a:schemeClr val="bg1"/>
                </a:solidFill>
                <a:latin typeface="Source Sans Pro Semibold"/>
                <a:cs typeface="+mn-cs"/>
              </a:defRPr>
            </a:lvl1pPr>
            <a:lvl2pPr indent="0">
              <a:defRPr sz="1100">
                <a:latin typeface="+mn-lt"/>
                <a:cs typeface="+mn-cs"/>
              </a:defRPr>
            </a:lvl2pPr>
            <a:lvl3pPr indent="0">
              <a:defRPr sz="1100">
                <a:latin typeface="+mn-lt"/>
                <a:cs typeface="+mn-cs"/>
              </a:defRPr>
            </a:lvl3pPr>
            <a:lvl4pPr indent="0">
              <a:defRPr sz="1100">
                <a:latin typeface="+mn-lt"/>
                <a:cs typeface="+mn-cs"/>
              </a:defRPr>
            </a:lvl4pPr>
            <a:lvl5pPr indent="0">
              <a:defRPr sz="1100">
                <a:latin typeface="+mn-lt"/>
                <a:cs typeface="+mn-cs"/>
              </a:defRPr>
            </a:lvl5pPr>
            <a:lvl6pPr indent="0">
              <a:defRPr sz="1100">
                <a:latin typeface="+mn-lt"/>
                <a:cs typeface="+mn-cs"/>
              </a:defRPr>
            </a:lvl6pPr>
            <a:lvl7pPr indent="0">
              <a:defRPr sz="1100">
                <a:latin typeface="+mn-lt"/>
                <a:cs typeface="+mn-cs"/>
              </a:defRPr>
            </a:lvl7pPr>
            <a:lvl8pPr indent="0">
              <a:defRPr sz="1100">
                <a:latin typeface="+mn-lt"/>
                <a:cs typeface="+mn-cs"/>
              </a:defRPr>
            </a:lvl8pPr>
            <a:lvl9pPr indent="0">
              <a:defRPr sz="1100">
                <a:latin typeface="+mn-lt"/>
                <a:cs typeface="+mn-cs"/>
              </a:defRPr>
            </a:lvl9pPr>
          </a:lstStyle>
          <a:p>
            <a:r>
              <a:rPr lang="en-US" sz="1200" dirty="0">
                <a:solidFill>
                  <a:schemeClr val="tx1"/>
                </a:solidFill>
              </a:rPr>
              <a:t>67%</a:t>
            </a:r>
          </a:p>
        </p:txBody>
      </p:sp>
      <p:grpSp>
        <p:nvGrpSpPr>
          <p:cNvPr id="55" name="Group 54">
            <a:extLst>
              <a:ext uri="{FF2B5EF4-FFF2-40B4-BE49-F238E27FC236}">
                <a16:creationId xmlns:a16="http://schemas.microsoft.com/office/drawing/2014/main" id="{8E7EF167-6783-4D1C-A402-CD496993D54B}"/>
              </a:ext>
            </a:extLst>
          </p:cNvPr>
          <p:cNvGrpSpPr/>
          <p:nvPr/>
        </p:nvGrpSpPr>
        <p:grpSpPr>
          <a:xfrm>
            <a:off x="4174292" y="4287773"/>
            <a:ext cx="1043273" cy="221599"/>
            <a:chOff x="4069680" y="4556452"/>
            <a:chExt cx="1043273" cy="221599"/>
          </a:xfrm>
        </p:grpSpPr>
        <p:sp>
          <p:nvSpPr>
            <p:cNvPr id="56" name="Rectangle 55">
              <a:extLst>
                <a:ext uri="{FF2B5EF4-FFF2-40B4-BE49-F238E27FC236}">
                  <a16:creationId xmlns:a16="http://schemas.microsoft.com/office/drawing/2014/main" id="{2138534E-516A-416A-AF89-1E72C87BA878}"/>
                </a:ext>
              </a:extLst>
            </p:cNvPr>
            <p:cNvSpPr/>
            <p:nvPr/>
          </p:nvSpPr>
          <p:spPr>
            <a:xfrm>
              <a:off x="4384067" y="4579535"/>
              <a:ext cx="353623" cy="175433"/>
            </a:xfrm>
            <a:prstGeom prst="rect">
              <a:avLst/>
            </a:prstGeom>
            <a:solidFill>
              <a:schemeClr val="accent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t" anchorCtr="0">
              <a:spAutoFit/>
            </a:bodyPr>
            <a:lstStyle/>
            <a:p>
              <a:pPr>
                <a:defRPr/>
              </a:pPr>
              <a:r>
                <a:rPr lang="en-US" sz="900" dirty="0">
                  <a:solidFill>
                    <a:schemeClr val="bg1"/>
                  </a:solidFill>
                  <a:latin typeface="+mj-lt"/>
                </a:rPr>
                <a:t>PACE</a:t>
              </a:r>
            </a:p>
          </p:txBody>
        </p:sp>
        <p:sp>
          <p:nvSpPr>
            <p:cNvPr id="57" name="Rectangle 56">
              <a:extLst>
                <a:ext uri="{FF2B5EF4-FFF2-40B4-BE49-F238E27FC236}">
                  <a16:creationId xmlns:a16="http://schemas.microsoft.com/office/drawing/2014/main" id="{8DAE18E6-E932-4929-B486-A568F4BA8FB4}"/>
                </a:ext>
              </a:extLst>
            </p:cNvPr>
            <p:cNvSpPr/>
            <p:nvPr/>
          </p:nvSpPr>
          <p:spPr>
            <a:xfrm>
              <a:off x="4751316" y="4579535"/>
              <a:ext cx="361637" cy="17543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t" anchorCtr="0">
              <a:spAutoFit/>
            </a:bodyPr>
            <a:lstStyle/>
            <a:p>
              <a:pPr>
                <a:defRPr/>
              </a:pPr>
              <a:r>
                <a:rPr lang="en-US" sz="900" dirty="0">
                  <a:solidFill>
                    <a:schemeClr val="tx1"/>
                  </a:solidFill>
                  <a:latin typeface="+mj-lt"/>
                  <a:cs typeface="Arial" charset="0"/>
                </a:rPr>
                <a:t>4,434</a:t>
              </a:r>
            </a:p>
          </p:txBody>
        </p:sp>
        <p:sp>
          <p:nvSpPr>
            <p:cNvPr id="58" name="Rectangle 57">
              <a:extLst>
                <a:ext uri="{FF2B5EF4-FFF2-40B4-BE49-F238E27FC236}">
                  <a16:creationId xmlns:a16="http://schemas.microsoft.com/office/drawing/2014/main" id="{5A725E86-D27E-41C3-B1B2-F0A8C1663DCC}"/>
                </a:ext>
              </a:extLst>
            </p:cNvPr>
            <p:cNvSpPr/>
            <p:nvPr/>
          </p:nvSpPr>
          <p:spPr>
            <a:xfrm>
              <a:off x="4069680" y="4556452"/>
              <a:ext cx="300723" cy="22159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t" anchorCtr="0">
              <a:spAutoFit/>
            </a:bodyPr>
            <a:lstStyle/>
            <a:p>
              <a:pPr algn="r">
                <a:defRPr/>
              </a:pPr>
              <a:r>
                <a:rPr lang="en-US" sz="1200" dirty="0">
                  <a:solidFill>
                    <a:schemeClr val="accent2">
                      <a:lumMod val="50000"/>
                    </a:schemeClr>
                  </a:solidFill>
                  <a:latin typeface="+mj-lt"/>
                  <a:cs typeface="Arial" charset="0"/>
                </a:rPr>
                <a:t>1%</a:t>
              </a:r>
            </a:p>
          </p:txBody>
        </p:sp>
      </p:grpSp>
      <p:sp>
        <p:nvSpPr>
          <p:cNvPr id="59" name="TextBox 58">
            <a:extLst>
              <a:ext uri="{FF2B5EF4-FFF2-40B4-BE49-F238E27FC236}">
                <a16:creationId xmlns:a16="http://schemas.microsoft.com/office/drawing/2014/main" id="{D704F25D-3FD6-485D-A833-355DE17EBA5C}"/>
              </a:ext>
            </a:extLst>
          </p:cNvPr>
          <p:cNvSpPr txBox="1"/>
          <p:nvPr/>
        </p:nvSpPr>
        <p:spPr>
          <a:xfrm>
            <a:off x="3732769" y="5048670"/>
            <a:ext cx="367200" cy="276999"/>
          </a:xfrm>
          <a:prstGeom prst="rect">
            <a:avLst/>
          </a:prstGeom>
        </p:spPr>
        <p:txBody>
          <a:bodyPr wrap="square" lIns="0" rIns="0" rtlCol="0">
            <a:spAutoFit/>
          </a:bodyPr>
          <a:lstStyle>
            <a:defPPr>
              <a:defRPr lang="en-US"/>
            </a:defPPr>
            <a:lvl1pPr marL="0" lvl="0" indent="0" algn="ctr">
              <a:defRPr sz="1600">
                <a:solidFill>
                  <a:schemeClr val="bg1"/>
                </a:solidFill>
                <a:latin typeface="Source Sans Pro Semibold"/>
                <a:cs typeface="+mn-cs"/>
              </a:defRPr>
            </a:lvl1pPr>
            <a:lvl2pPr indent="0">
              <a:defRPr sz="1100">
                <a:latin typeface="+mn-lt"/>
                <a:cs typeface="+mn-cs"/>
              </a:defRPr>
            </a:lvl2pPr>
            <a:lvl3pPr indent="0">
              <a:defRPr sz="1100">
                <a:latin typeface="+mn-lt"/>
                <a:cs typeface="+mn-cs"/>
              </a:defRPr>
            </a:lvl3pPr>
            <a:lvl4pPr indent="0">
              <a:defRPr sz="1100">
                <a:latin typeface="+mn-lt"/>
                <a:cs typeface="+mn-cs"/>
              </a:defRPr>
            </a:lvl4pPr>
            <a:lvl5pPr indent="0">
              <a:defRPr sz="1100">
                <a:latin typeface="+mn-lt"/>
                <a:cs typeface="+mn-cs"/>
              </a:defRPr>
            </a:lvl5pPr>
            <a:lvl6pPr indent="0">
              <a:defRPr sz="1100">
                <a:latin typeface="+mn-lt"/>
                <a:cs typeface="+mn-cs"/>
              </a:defRPr>
            </a:lvl6pPr>
            <a:lvl7pPr indent="0">
              <a:defRPr sz="1100">
                <a:latin typeface="+mn-lt"/>
                <a:cs typeface="+mn-cs"/>
              </a:defRPr>
            </a:lvl7pPr>
            <a:lvl8pPr indent="0">
              <a:defRPr sz="1100">
                <a:latin typeface="+mn-lt"/>
                <a:cs typeface="+mn-cs"/>
              </a:defRPr>
            </a:lvl8pPr>
            <a:lvl9pPr indent="0">
              <a:defRPr sz="1100">
                <a:latin typeface="+mn-lt"/>
                <a:cs typeface="+mn-cs"/>
              </a:defRPr>
            </a:lvl9pPr>
          </a:lstStyle>
          <a:p>
            <a:r>
              <a:rPr lang="en-US" sz="1200" dirty="0"/>
              <a:t>7%</a:t>
            </a:r>
          </a:p>
        </p:txBody>
      </p:sp>
      <p:sp>
        <p:nvSpPr>
          <p:cNvPr id="30" name="TextBox 29">
            <a:extLst>
              <a:ext uri="{FF2B5EF4-FFF2-40B4-BE49-F238E27FC236}">
                <a16:creationId xmlns:a16="http://schemas.microsoft.com/office/drawing/2014/main" id="{99EE7C36-97E5-E043-AAB2-C01E22F5C6AE}"/>
              </a:ext>
            </a:extLst>
          </p:cNvPr>
          <p:cNvSpPr txBox="1"/>
          <p:nvPr/>
        </p:nvSpPr>
        <p:spPr>
          <a:xfrm>
            <a:off x="3786143" y="4223462"/>
            <a:ext cx="367200" cy="276999"/>
          </a:xfrm>
          <a:prstGeom prst="rect">
            <a:avLst/>
          </a:prstGeom>
        </p:spPr>
        <p:txBody>
          <a:bodyPr wrap="square" lIns="0" rIns="0" rtlCol="0">
            <a:spAutoFit/>
          </a:bodyPr>
          <a:lstStyle>
            <a:defPPr>
              <a:defRPr lang="en-US"/>
            </a:defPPr>
            <a:lvl1pPr marL="0" lvl="0" indent="0" algn="ctr">
              <a:defRPr sz="1600">
                <a:solidFill>
                  <a:schemeClr val="bg1"/>
                </a:solidFill>
                <a:latin typeface="Source Sans Pro Semibold"/>
                <a:cs typeface="+mn-cs"/>
              </a:defRPr>
            </a:lvl1pPr>
            <a:lvl2pPr indent="0">
              <a:defRPr sz="1100">
                <a:latin typeface="+mn-lt"/>
                <a:cs typeface="+mn-cs"/>
              </a:defRPr>
            </a:lvl2pPr>
            <a:lvl3pPr indent="0">
              <a:defRPr sz="1100">
                <a:latin typeface="+mn-lt"/>
                <a:cs typeface="+mn-cs"/>
              </a:defRPr>
            </a:lvl3pPr>
            <a:lvl4pPr indent="0">
              <a:defRPr sz="1100">
                <a:latin typeface="+mn-lt"/>
                <a:cs typeface="+mn-cs"/>
              </a:defRPr>
            </a:lvl4pPr>
            <a:lvl5pPr indent="0">
              <a:defRPr sz="1100">
                <a:latin typeface="+mn-lt"/>
                <a:cs typeface="+mn-cs"/>
              </a:defRPr>
            </a:lvl5pPr>
            <a:lvl6pPr indent="0">
              <a:defRPr sz="1100">
                <a:latin typeface="+mn-lt"/>
                <a:cs typeface="+mn-cs"/>
              </a:defRPr>
            </a:lvl6pPr>
            <a:lvl7pPr indent="0">
              <a:defRPr sz="1100">
                <a:latin typeface="+mn-lt"/>
                <a:cs typeface="+mn-cs"/>
              </a:defRPr>
            </a:lvl7pPr>
            <a:lvl8pPr indent="0">
              <a:defRPr sz="1100">
                <a:latin typeface="+mn-lt"/>
                <a:cs typeface="+mn-cs"/>
              </a:defRPr>
            </a:lvl8pPr>
            <a:lvl9pPr indent="0">
              <a:defRPr sz="1100">
                <a:latin typeface="+mn-lt"/>
                <a:cs typeface="+mn-cs"/>
              </a:defRPr>
            </a:lvl9pPr>
          </a:lstStyle>
          <a:p>
            <a:r>
              <a:rPr lang="en-US" sz="1200" dirty="0"/>
              <a:t>7%</a:t>
            </a:r>
          </a:p>
        </p:txBody>
      </p:sp>
      <p:sp>
        <p:nvSpPr>
          <p:cNvPr id="33" name="Rectangle 32">
            <a:extLst>
              <a:ext uri="{FF2B5EF4-FFF2-40B4-BE49-F238E27FC236}">
                <a16:creationId xmlns:a16="http://schemas.microsoft.com/office/drawing/2014/main" id="{16B1396D-9004-E144-8791-3730FEDE2D75}"/>
              </a:ext>
            </a:extLst>
          </p:cNvPr>
          <p:cNvSpPr/>
          <p:nvPr/>
        </p:nvSpPr>
        <p:spPr>
          <a:xfrm>
            <a:off x="4089784" y="4079755"/>
            <a:ext cx="424155" cy="175433"/>
          </a:xfrm>
          <a:prstGeom prst="rect">
            <a:avLst/>
          </a:prstGeom>
          <a:solidFill>
            <a:srgbClr val="5183BE"/>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t" anchorCtr="0">
            <a:spAutoFit/>
          </a:bodyPr>
          <a:lstStyle/>
          <a:p>
            <a:pPr>
              <a:defRPr/>
            </a:pPr>
            <a:r>
              <a:rPr lang="en-US" sz="900" dirty="0">
                <a:solidFill>
                  <a:schemeClr val="bg1"/>
                </a:solidFill>
                <a:latin typeface="+mj-lt"/>
              </a:rPr>
              <a:t>BUY IN</a:t>
            </a:r>
          </a:p>
        </p:txBody>
      </p:sp>
      <p:sp>
        <p:nvSpPr>
          <p:cNvPr id="41" name="Rectangle 40">
            <a:extLst>
              <a:ext uri="{FF2B5EF4-FFF2-40B4-BE49-F238E27FC236}">
                <a16:creationId xmlns:a16="http://schemas.microsoft.com/office/drawing/2014/main" id="{1254006C-EE4C-4C48-906F-F2C6E701B4E9}"/>
              </a:ext>
            </a:extLst>
          </p:cNvPr>
          <p:cNvSpPr/>
          <p:nvPr/>
        </p:nvSpPr>
        <p:spPr>
          <a:xfrm>
            <a:off x="4528796" y="4079755"/>
            <a:ext cx="420949" cy="17543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45720" tIns="18288" rIns="45720" bIns="18288" anchor="t" anchorCtr="0">
            <a:spAutoFit/>
          </a:bodyPr>
          <a:lstStyle/>
          <a:p>
            <a:pPr>
              <a:defRPr/>
            </a:pPr>
            <a:r>
              <a:rPr lang="en-US" sz="900" dirty="0">
                <a:solidFill>
                  <a:schemeClr val="tx1"/>
                </a:solidFill>
                <a:latin typeface="+mj-lt"/>
                <a:cs typeface="Arial" charset="0"/>
              </a:rPr>
              <a:t>20,979</a:t>
            </a:r>
          </a:p>
        </p:txBody>
      </p:sp>
    </p:spTree>
    <p:extLst>
      <p:ext uri="{BB962C8B-B14F-4D97-AF65-F5344CB8AC3E}">
        <p14:creationId xmlns:p14="http://schemas.microsoft.com/office/powerpoint/2010/main" val="833353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MASSHEALTH’S SUBSTANCE USE DISORDER TREATMENT OPTIONS</a:t>
            </a:r>
          </a:p>
        </p:txBody>
      </p:sp>
      <p:sp>
        <p:nvSpPr>
          <p:cNvPr id="4" name="Slide Number Placeholder 3"/>
          <p:cNvSpPr>
            <a:spLocks noGrp="1"/>
          </p:cNvSpPr>
          <p:nvPr>
            <p:ph type="sldNum" sz="quarter" idx="10"/>
          </p:nvPr>
        </p:nvSpPr>
        <p:spPr/>
        <p:txBody>
          <a:bodyPr/>
          <a:lstStyle/>
          <a:p>
            <a:fld id="{FE16FE05-51A1-41C7-A92E-97A082AD623A}" type="slidenum">
              <a:rPr lang="en-US" smtClean="0"/>
              <a:pPr/>
              <a:t>36</a:t>
            </a:fld>
            <a:endParaRPr lang="en-US" dirty="0"/>
          </a:p>
        </p:txBody>
      </p:sp>
      <p:graphicFrame>
        <p:nvGraphicFramePr>
          <p:cNvPr id="2" name="Table 1">
            <a:extLst>
              <a:ext uri="{FF2B5EF4-FFF2-40B4-BE49-F238E27FC236}">
                <a16:creationId xmlns:a16="http://schemas.microsoft.com/office/drawing/2014/main" id="{6E821FEB-63EB-42B0-B37E-0BDE92F5A4DC}"/>
              </a:ext>
            </a:extLst>
          </p:cNvPr>
          <p:cNvGraphicFramePr>
            <a:graphicFrameLocks noGrp="1"/>
          </p:cNvGraphicFramePr>
          <p:nvPr>
            <p:extLst>
              <p:ext uri="{D42A27DB-BD31-4B8C-83A1-F6EECF244321}">
                <p14:modId xmlns:p14="http://schemas.microsoft.com/office/powerpoint/2010/main" val="2035676975"/>
              </p:ext>
            </p:extLst>
          </p:nvPr>
        </p:nvGraphicFramePr>
        <p:xfrm>
          <a:off x="457200" y="2244326"/>
          <a:ext cx="8229600" cy="3728438"/>
        </p:xfrm>
        <a:graphic>
          <a:graphicData uri="http://schemas.openxmlformats.org/drawingml/2006/table">
            <a:tbl>
              <a:tblPr firstRow="1" bandRow="1">
                <a:tableStyleId>{7DF18680-E054-41AD-8BC1-D1AEF772440D}</a:tableStyleId>
              </a:tblPr>
              <a:tblGrid>
                <a:gridCol w="1920240">
                  <a:extLst>
                    <a:ext uri="{9D8B030D-6E8A-4147-A177-3AD203B41FA5}">
                      <a16:colId xmlns:a16="http://schemas.microsoft.com/office/drawing/2014/main" val="929571730"/>
                    </a:ext>
                  </a:extLst>
                </a:gridCol>
                <a:gridCol w="6309360">
                  <a:extLst>
                    <a:ext uri="{9D8B030D-6E8A-4147-A177-3AD203B41FA5}">
                      <a16:colId xmlns:a16="http://schemas.microsoft.com/office/drawing/2014/main" val="4249411198"/>
                    </a:ext>
                  </a:extLst>
                </a:gridCol>
              </a:tblGrid>
              <a:tr h="571666">
                <a:tc>
                  <a:txBody>
                    <a:bodyPr/>
                    <a:lstStyle/>
                    <a:p>
                      <a:r>
                        <a:rPr lang="en-US" sz="1100" b="0" dirty="0">
                          <a:latin typeface="+mj-lt"/>
                        </a:rPr>
                        <a:t>SUD TREATMENT SERVICES and SUPPORTS</a:t>
                      </a:r>
                    </a:p>
                  </a:txBody>
                  <a:tcPr marL="137160" marR="137160" marT="109728" marB="109728" anchor="b"/>
                </a:tc>
                <a:tc>
                  <a:txBody>
                    <a:bodyPr/>
                    <a:lstStyle/>
                    <a:p>
                      <a:r>
                        <a:rPr lang="en-US" sz="1100" b="0" dirty="0">
                          <a:latin typeface="+mj-lt"/>
                        </a:rPr>
                        <a:t>DESCRIPTION</a:t>
                      </a:r>
                    </a:p>
                  </a:txBody>
                  <a:tcPr marL="137160" marR="137160" marT="109728" marB="109728" anchor="b"/>
                </a:tc>
                <a:extLst>
                  <a:ext uri="{0D108BD9-81ED-4DB2-BD59-A6C34878D82A}">
                    <a16:rowId xmlns:a16="http://schemas.microsoft.com/office/drawing/2014/main" val="533466181"/>
                  </a:ext>
                </a:extLst>
              </a:tr>
              <a:tr h="571666">
                <a:tc>
                  <a:txBody>
                    <a:bodyPr/>
                    <a:lstStyle/>
                    <a:p>
                      <a:r>
                        <a:rPr lang="en-US" sz="1100" b="0" dirty="0">
                          <a:latin typeface="+mj-lt"/>
                        </a:rPr>
                        <a:t>Residential Rehabilitation</a:t>
                      </a:r>
                    </a:p>
                  </a:txBody>
                  <a:tcPr marL="137160" marR="137160" marT="109728" marB="109728"/>
                </a:tc>
                <a:tc>
                  <a:txBody>
                    <a:bodyPr/>
                    <a:lstStyle/>
                    <a:p>
                      <a:pPr>
                        <a:spcAft>
                          <a:spcPts val="600"/>
                        </a:spcAft>
                      </a:pPr>
                      <a:r>
                        <a:rPr lang="en-US" sz="1100" b="0" dirty="0">
                          <a:latin typeface="+mn-lt"/>
                        </a:rPr>
                        <a:t>Expanded continuum of SUD care available to MassHealth members, including residential rehabilitation services, </a:t>
                      </a:r>
                      <a:r>
                        <a:rPr lang="en-US" sz="1100" b="0" kern="1200" dirty="0">
                          <a:effectLst/>
                          <a:latin typeface="+mn-lt"/>
                        </a:rPr>
                        <a:t>transitional support services, and community-based family treatment services.</a:t>
                      </a:r>
                      <a:endParaRPr lang="en-US" sz="1100" b="0" dirty="0">
                        <a:latin typeface="+mn-lt"/>
                      </a:endParaRPr>
                    </a:p>
                  </a:txBody>
                  <a:tcPr marL="137160" marR="137160" marT="109728" marB="109728"/>
                </a:tc>
                <a:extLst>
                  <a:ext uri="{0D108BD9-81ED-4DB2-BD59-A6C34878D82A}">
                    <a16:rowId xmlns:a16="http://schemas.microsoft.com/office/drawing/2014/main" val="2121501419"/>
                  </a:ext>
                </a:extLst>
              </a:tr>
              <a:tr h="957541">
                <a:tc>
                  <a:txBody>
                    <a:bodyPr/>
                    <a:lstStyle/>
                    <a:p>
                      <a:r>
                        <a:rPr lang="en-US" sz="1100" b="0" dirty="0">
                          <a:latin typeface="+mj-lt"/>
                        </a:rPr>
                        <a:t>Recovery Support Navigators and Coaches</a:t>
                      </a:r>
                    </a:p>
                  </a:txBody>
                  <a:tcPr marL="137160" marR="137160" marT="109728" marB="109728"/>
                </a:tc>
                <a:tc>
                  <a:txBody>
                    <a:bodyPr/>
                    <a:lstStyle/>
                    <a:p>
                      <a:pPr>
                        <a:spcAft>
                          <a:spcPts val="600"/>
                        </a:spcAft>
                      </a:pPr>
                      <a:r>
                        <a:rPr lang="en-US" sz="1100" b="0" dirty="0">
                          <a:latin typeface="+mn-lt"/>
                        </a:rPr>
                        <a:t>Recovery support navigators develop recovery plans with members, coordinate services, participate in discharge planning and adherence, and help members pursue their health management goals. </a:t>
                      </a:r>
                    </a:p>
                    <a:p>
                      <a:r>
                        <a:rPr lang="en-US" sz="1100" b="0" dirty="0">
                          <a:latin typeface="+mn-lt"/>
                        </a:rPr>
                        <a:t>Recovery coaches, all of whom have experienced SUD recovery, serve as recovery guides and role models. They provide nonjudgmental problem solving and advocacy to help members meet recovery goals.</a:t>
                      </a:r>
                    </a:p>
                  </a:txBody>
                  <a:tcPr marL="137160" marR="137160" marT="109728" marB="109728"/>
                </a:tc>
                <a:extLst>
                  <a:ext uri="{0D108BD9-81ED-4DB2-BD59-A6C34878D82A}">
                    <a16:rowId xmlns:a16="http://schemas.microsoft.com/office/drawing/2014/main" val="2631112050"/>
                  </a:ext>
                </a:extLst>
              </a:tr>
              <a:tr h="728874">
                <a:tc>
                  <a:txBody>
                    <a:bodyPr/>
                    <a:lstStyle/>
                    <a:p>
                      <a:r>
                        <a:rPr lang="en-US" sz="1100" b="0" dirty="0">
                          <a:latin typeface="+mj-lt"/>
                        </a:rPr>
                        <a:t>Medication Assisted Treatment (MAT) Technical Assistance</a:t>
                      </a:r>
                    </a:p>
                  </a:txBody>
                  <a:tcPr marL="137160" marR="137160" marT="109728" marB="109728"/>
                </a:tc>
                <a:tc>
                  <a:txBody>
                    <a:bodyPr/>
                    <a:lstStyle/>
                    <a:p>
                      <a:r>
                        <a:rPr lang="en-US" sz="1100" b="0" dirty="0">
                          <a:latin typeface="+mn-lt"/>
                        </a:rPr>
                        <a:t>Provides funding to offer technical assistance to primary care providers to increase provider comfort and clinical competency for treating SUDs using MAT.</a:t>
                      </a:r>
                    </a:p>
                  </a:txBody>
                  <a:tcPr marL="137160" marR="137160" marT="109728" marB="109728"/>
                </a:tc>
                <a:extLst>
                  <a:ext uri="{0D108BD9-81ED-4DB2-BD59-A6C34878D82A}">
                    <a16:rowId xmlns:a16="http://schemas.microsoft.com/office/drawing/2014/main" val="2378086267"/>
                  </a:ext>
                </a:extLst>
              </a:tr>
              <a:tr h="886082">
                <a:tc>
                  <a:txBody>
                    <a:bodyPr/>
                    <a:lstStyle/>
                    <a:p>
                      <a:r>
                        <a:rPr lang="en-US" sz="1100" b="0" dirty="0">
                          <a:latin typeface="+mj-lt"/>
                        </a:rPr>
                        <a:t>American Society of Addiction Medicine (ASAM) Assessment and Care Planning Tools</a:t>
                      </a:r>
                    </a:p>
                  </a:txBody>
                  <a:tcPr marL="137160" marR="137160" marT="109728" marB="109728"/>
                </a:tc>
                <a:tc>
                  <a:txBody>
                    <a:bodyPr/>
                    <a:lstStyle/>
                    <a:p>
                      <a:r>
                        <a:rPr lang="en-US" sz="1100" b="0" dirty="0">
                          <a:latin typeface="+mn-lt"/>
                        </a:rPr>
                        <a:t>Implemented protocols and tools across treatment settings for assessment, admission, and care planning based on ASAM criteria.</a:t>
                      </a:r>
                    </a:p>
                  </a:txBody>
                  <a:tcPr marL="137160" marR="137160" marT="109728" marB="109728"/>
                </a:tc>
                <a:extLst>
                  <a:ext uri="{0D108BD9-81ED-4DB2-BD59-A6C34878D82A}">
                    <a16:rowId xmlns:a16="http://schemas.microsoft.com/office/drawing/2014/main" val="470532151"/>
                  </a:ext>
                </a:extLst>
              </a:tr>
            </a:tbl>
          </a:graphicData>
        </a:graphic>
      </p:graphicFrame>
      <p:sp>
        <p:nvSpPr>
          <p:cNvPr id="9" name="Rectangle 8">
            <a:extLst>
              <a:ext uri="{FF2B5EF4-FFF2-40B4-BE49-F238E27FC236}">
                <a16:creationId xmlns:a16="http://schemas.microsoft.com/office/drawing/2014/main" id="{A64D653B-EF7B-4735-826F-E1C46EDB066B}"/>
              </a:ext>
            </a:extLst>
          </p:cNvPr>
          <p:cNvSpPr/>
          <p:nvPr/>
        </p:nvSpPr>
        <p:spPr>
          <a:xfrm>
            <a:off x="457200" y="6046191"/>
            <a:ext cx="8229600" cy="338554"/>
          </a:xfrm>
          <a:prstGeom prst="rect">
            <a:avLst/>
          </a:prstGeom>
        </p:spPr>
        <p:txBody>
          <a:bodyPr wrap="square" lIns="0" rIns="0" anchor="b" anchorCtr="0">
            <a:spAutoFit/>
          </a:bodyPr>
          <a:lstStyle/>
          <a:p>
            <a:pPr lvl="0">
              <a:spcBef>
                <a:spcPts val="200"/>
              </a:spcBef>
            </a:pPr>
            <a:r>
              <a:rPr kumimoji="0" lang="en-US" sz="800" b="0" i="0" u="none" strike="noStrike" kern="1200" cap="small" spc="0" normalizeH="0" baseline="0" noProof="0" dirty="0">
                <a:ln>
                  <a:noFill/>
                </a:ln>
                <a:solidFill>
                  <a:srgbClr val="1C1C1C"/>
                </a:solidFill>
                <a:effectLst/>
                <a:uLnTx/>
                <a:uFillTx/>
                <a:latin typeface="Source Sans Pro Light"/>
                <a:ea typeface="+mn-ea"/>
              </a:rPr>
              <a:t>source</a:t>
            </a:r>
            <a:r>
              <a:rPr lang="en-US" sz="800" dirty="0">
                <a:solidFill>
                  <a:srgbClr val="1C1C1C"/>
                </a:solidFill>
                <a:latin typeface="Source Sans Pro Light"/>
              </a:rPr>
              <a:t>: Centers for Medicare &amp; Medicaid Services (2019). MassHealth Medicaid Section 1115 Demonstration Special Terms and Conditions (July  2019). Available at </a:t>
            </a:r>
            <a:br>
              <a:rPr lang="en-US" sz="800" dirty="0">
                <a:solidFill>
                  <a:srgbClr val="1C1C1C"/>
                </a:solidFill>
                <a:latin typeface="Source Sans Pro Light"/>
              </a:rPr>
            </a:br>
            <a:r>
              <a:rPr lang="en-US" sz="800" dirty="0">
                <a:latin typeface="Source Sans Pro Light" panose="020B0403030403020204" pitchFamily="34" charset="0"/>
                <a:hlinkClick r:id="rId3"/>
              </a:rPr>
              <a:t>https://www.medicaid.gov/Medicaid-CHIP-Program-Information/By-Topics/Waivers/1115/downloads/ma/ma-masshealth-ca.pdf</a:t>
            </a:r>
            <a:r>
              <a:rPr lang="en-US" sz="800" dirty="0">
                <a:solidFill>
                  <a:srgbClr val="1C1C1C"/>
                </a:solidFill>
                <a:latin typeface="Source Sans Pro Light"/>
              </a:rPr>
              <a:t>.</a:t>
            </a:r>
            <a:endParaRPr kumimoji="0" lang="en-US" sz="800" b="0" i="0" u="none" strike="noStrike" kern="1200" cap="none" spc="0" normalizeH="0" baseline="0" noProof="0" dirty="0">
              <a:ln>
                <a:noFill/>
              </a:ln>
              <a:solidFill>
                <a:srgbClr val="1C1C1C"/>
              </a:solidFill>
              <a:effectLst/>
              <a:uLnTx/>
              <a:uFillTx/>
              <a:latin typeface="Source Sans Pro Light"/>
              <a:ea typeface="+mn-ea"/>
            </a:endParaRPr>
          </a:p>
        </p:txBody>
      </p:sp>
      <p:sp>
        <p:nvSpPr>
          <p:cNvPr id="10" name="Content Placeholder 5">
            <a:extLst>
              <a:ext uri="{FF2B5EF4-FFF2-40B4-BE49-F238E27FC236}">
                <a16:creationId xmlns:a16="http://schemas.microsoft.com/office/drawing/2014/main" id="{47D5AB34-957A-4366-91CE-37634F3CA419}"/>
              </a:ext>
            </a:extLst>
          </p:cNvPr>
          <p:cNvSpPr txBox="1">
            <a:spLocks/>
          </p:cNvSpPr>
          <p:nvPr/>
        </p:nvSpPr>
        <p:spPr bwMode="auto">
          <a:xfrm>
            <a:off x="457200" y="1457656"/>
            <a:ext cx="8229600" cy="842415"/>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lvl1pPr marL="173736" indent="-173736" algn="l" rtl="0" eaLnBrk="0" fontAlgn="base" hangingPunct="0">
              <a:spcBef>
                <a:spcPts val="600"/>
              </a:spcBef>
              <a:spcAft>
                <a:spcPct val="0"/>
              </a:spcAft>
              <a:buClr>
                <a:schemeClr val="tx2"/>
              </a:buClr>
              <a:buFont typeface="Wingdings" pitchFamily="2" charset="2"/>
              <a:buChar char="§"/>
              <a:defRPr sz="1600">
                <a:solidFill>
                  <a:schemeClr val="tx1"/>
                </a:solidFill>
                <a:latin typeface="+mn-lt"/>
                <a:ea typeface="+mn-ea"/>
                <a:cs typeface="+mn-cs"/>
              </a:defRPr>
            </a:lvl1pPr>
            <a:lvl2pPr marL="402336" indent="-173736" algn="l" rtl="0" eaLnBrk="0" fontAlgn="base" hangingPunct="0">
              <a:spcBef>
                <a:spcPct val="20000"/>
              </a:spcBef>
              <a:spcAft>
                <a:spcPct val="0"/>
              </a:spcAft>
              <a:buClr>
                <a:schemeClr val="tx2"/>
              </a:buClr>
              <a:buChar char="–"/>
              <a:defRPr sz="1400">
                <a:solidFill>
                  <a:schemeClr val="tx1"/>
                </a:solidFill>
                <a:latin typeface="+mn-lt"/>
                <a:cs typeface="+mn-cs"/>
              </a:defRPr>
            </a:lvl2pPr>
            <a:lvl3pPr marL="566928" indent="-109728" algn="l" rtl="0" eaLnBrk="0" fontAlgn="base" hangingPunct="0">
              <a:spcBef>
                <a:spcPct val="20000"/>
              </a:spcBef>
              <a:spcAft>
                <a:spcPct val="0"/>
              </a:spcAft>
              <a:buClr>
                <a:schemeClr val="tx2"/>
              </a:buClr>
              <a:buChar char="•"/>
              <a:defRPr sz="120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4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14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a:lstStyle>
          <a:p>
            <a:pPr marL="0" indent="0">
              <a:buFont typeface="Wingdings" pitchFamily="2" charset="2"/>
              <a:buNone/>
            </a:pPr>
            <a:r>
              <a:rPr lang="en-US" sz="1400" kern="0" dirty="0">
                <a:solidFill>
                  <a:schemeClr val="tx1">
                    <a:lumMod val="95000"/>
                    <a:lumOff val="5000"/>
                  </a:schemeClr>
                </a:solidFill>
              </a:rPr>
              <a:t>Massachusetts is now covering a more comprehensive array of outpatient, residential inpatient, and community services to combat the substance use disorder (SUD) crisis. Below is a list of SUD treatment services and supports that MassHealth received approval for covering in the November 2016 extension of the 1115 waiver. </a:t>
            </a:r>
          </a:p>
        </p:txBody>
      </p:sp>
    </p:spTree>
    <p:extLst>
      <p:ext uri="{BB962C8B-B14F-4D97-AF65-F5344CB8AC3E}">
        <p14:creationId xmlns:p14="http://schemas.microsoft.com/office/powerpoint/2010/main" val="17515390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cap="none" dirty="0"/>
              <a:t>MassHealth: The Basics </a:t>
            </a:r>
            <a:br>
              <a:rPr lang="en-US" dirty="0"/>
            </a:br>
            <a:r>
              <a:rPr lang="en-US" dirty="0"/>
              <a:t>CONCLUSION </a:t>
            </a:r>
          </a:p>
        </p:txBody>
      </p:sp>
      <p:sp>
        <p:nvSpPr>
          <p:cNvPr id="17" name="Slide Number Placeholder 16"/>
          <p:cNvSpPr>
            <a:spLocks noGrp="1"/>
          </p:cNvSpPr>
          <p:nvPr>
            <p:ph type="sldNum" sz="quarter" idx="10"/>
          </p:nvPr>
        </p:nvSpPr>
        <p:spPr/>
        <p:txBody>
          <a:bodyPr/>
          <a:lstStyle/>
          <a:p>
            <a:fld id="{864C9174-2A6C-4246-A139-673B5E866FE6}" type="slidenum">
              <a:rPr lang="en-US" smtClean="0"/>
              <a:pPr/>
              <a:t>37</a:t>
            </a:fld>
            <a:endParaRPr lang="en-US" dirty="0"/>
          </a:p>
        </p:txBody>
      </p:sp>
      <p:sp>
        <p:nvSpPr>
          <p:cNvPr id="14" name="Rectangle 13">
            <a:extLst>
              <a:ext uri="{FF2B5EF4-FFF2-40B4-BE49-F238E27FC236}">
                <a16:creationId xmlns:a16="http://schemas.microsoft.com/office/drawing/2014/main" id="{C99FAE03-B761-4BE7-9A3E-78A5544EF348}"/>
              </a:ext>
            </a:extLst>
          </p:cNvPr>
          <p:cNvSpPr/>
          <p:nvPr/>
        </p:nvSpPr>
        <p:spPr>
          <a:xfrm>
            <a:off x="463830" y="1492475"/>
            <a:ext cx="2560320" cy="553998"/>
          </a:xfrm>
          <a:prstGeom prst="rect">
            <a:avLst/>
          </a:prstGeom>
          <a:solidFill>
            <a:schemeClr val="accent5"/>
          </a:solidFill>
        </p:spPr>
        <p:txBody>
          <a:bodyPr>
            <a:spAutoFit/>
          </a:bodyPr>
          <a:lstStyle/>
          <a:p>
            <a:pPr lvl="0" eaLnBrk="0" hangingPunct="0">
              <a:spcBef>
                <a:spcPts val="600"/>
              </a:spcBef>
              <a:buClr>
                <a:srgbClr val="5A8F7C"/>
              </a:buClr>
            </a:pPr>
            <a:r>
              <a:rPr lang="en-US" sz="1000" kern="0" cap="all" dirty="0">
                <a:solidFill>
                  <a:schemeClr val="bg1"/>
                </a:solidFill>
                <a:latin typeface="+mj-lt"/>
                <a:cs typeface="+mn-cs"/>
              </a:rPr>
              <a:t>MassHealth has played an essential role in driving Massachusetts’ coverage rates to historic highs:</a:t>
            </a:r>
          </a:p>
        </p:txBody>
      </p:sp>
      <p:sp>
        <p:nvSpPr>
          <p:cNvPr id="19" name="Content Placeholder 3">
            <a:extLst>
              <a:ext uri="{FF2B5EF4-FFF2-40B4-BE49-F238E27FC236}">
                <a16:creationId xmlns:a16="http://schemas.microsoft.com/office/drawing/2014/main" id="{F273CC51-8051-4C78-AFD0-C8BAB8C94F90}"/>
              </a:ext>
            </a:extLst>
          </p:cNvPr>
          <p:cNvSpPr txBox="1">
            <a:spLocks/>
          </p:cNvSpPr>
          <p:nvPr/>
        </p:nvSpPr>
        <p:spPr bwMode="auto">
          <a:xfrm>
            <a:off x="463830" y="3371103"/>
            <a:ext cx="2560320" cy="12347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73736" indent="-173736" algn="l" rtl="0" eaLnBrk="0" fontAlgn="base" hangingPunct="0">
              <a:spcBef>
                <a:spcPts val="600"/>
              </a:spcBef>
              <a:spcAft>
                <a:spcPct val="0"/>
              </a:spcAft>
              <a:buClr>
                <a:schemeClr val="tx2"/>
              </a:buClr>
              <a:buFont typeface="Wingdings" pitchFamily="2" charset="2"/>
              <a:buChar char="§"/>
              <a:defRPr sz="1600">
                <a:solidFill>
                  <a:schemeClr val="tx1"/>
                </a:solidFill>
                <a:latin typeface="+mn-lt"/>
                <a:ea typeface="+mn-ea"/>
                <a:cs typeface="+mn-cs"/>
              </a:defRPr>
            </a:lvl1pPr>
            <a:lvl2pPr marL="402336" indent="-173736" algn="l" rtl="0" eaLnBrk="0" fontAlgn="base" hangingPunct="0">
              <a:spcBef>
                <a:spcPct val="20000"/>
              </a:spcBef>
              <a:spcAft>
                <a:spcPct val="0"/>
              </a:spcAft>
              <a:buClr>
                <a:schemeClr val="tx2"/>
              </a:buClr>
              <a:buChar char="–"/>
              <a:defRPr sz="1400">
                <a:solidFill>
                  <a:schemeClr val="tx1"/>
                </a:solidFill>
                <a:latin typeface="+mn-lt"/>
                <a:cs typeface="+mn-cs"/>
              </a:defRPr>
            </a:lvl2pPr>
            <a:lvl3pPr marL="566928" indent="-109728" algn="l" rtl="0" eaLnBrk="0" fontAlgn="base" hangingPunct="0">
              <a:spcBef>
                <a:spcPct val="20000"/>
              </a:spcBef>
              <a:spcAft>
                <a:spcPct val="0"/>
              </a:spcAft>
              <a:buClr>
                <a:schemeClr val="tx2"/>
              </a:buClr>
              <a:buChar char="•"/>
              <a:defRPr sz="120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1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11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a:lstStyle>
          <a:p>
            <a:pPr marL="112713" indent="-112713">
              <a:spcBef>
                <a:spcPts val="200"/>
              </a:spcBef>
              <a:buClr>
                <a:schemeClr val="accent5"/>
              </a:buClr>
            </a:pPr>
            <a:r>
              <a:rPr lang="en-US" sz="1000" kern="0" dirty="0">
                <a:solidFill>
                  <a:schemeClr val="tx1">
                    <a:lumMod val="95000"/>
                    <a:lumOff val="5000"/>
                  </a:schemeClr>
                </a:solidFill>
              </a:rPr>
              <a:t>Children, seniors, and people with disabilities make up over 60% of the MassHealth population. </a:t>
            </a:r>
          </a:p>
          <a:p>
            <a:pPr marL="112713" indent="-112713">
              <a:spcBef>
                <a:spcPts val="200"/>
              </a:spcBef>
              <a:buClr>
                <a:schemeClr val="accent5"/>
              </a:buClr>
            </a:pPr>
            <a:r>
              <a:rPr lang="en-US" sz="1000" kern="0" dirty="0">
                <a:solidFill>
                  <a:schemeClr val="tx1">
                    <a:lumMod val="95000"/>
                    <a:lumOff val="5000"/>
                  </a:schemeClr>
                </a:solidFill>
              </a:rPr>
              <a:t>Most MassHealth members have extremely low incomes. In 2018, two-thirds of enrollees had incomes at or below 86% FPL ($10,973 for an individual in 2020).</a:t>
            </a:r>
          </a:p>
          <a:p>
            <a:pPr marL="112713" indent="-112713">
              <a:spcBef>
                <a:spcPts val="200"/>
              </a:spcBef>
              <a:buClr>
                <a:schemeClr val="accent5"/>
              </a:buClr>
            </a:pPr>
            <a:r>
              <a:rPr lang="en-US" sz="1000" kern="0" dirty="0">
                <a:solidFill>
                  <a:schemeClr val="tx1">
                    <a:lumMod val="95000"/>
                    <a:lumOff val="5000"/>
                  </a:schemeClr>
                </a:solidFill>
              </a:rPr>
              <a:t>Many MassHealth members work in low-wage industries, such as food service, sales, and transportation.</a:t>
            </a:r>
          </a:p>
          <a:p>
            <a:pPr marL="112713" indent="-112713">
              <a:spcBef>
                <a:spcPts val="200"/>
              </a:spcBef>
              <a:buClr>
                <a:schemeClr val="accent5"/>
              </a:buClr>
            </a:pPr>
            <a:r>
              <a:rPr lang="en-US" sz="1000" kern="0" dirty="0">
                <a:solidFill>
                  <a:schemeClr val="tx1">
                    <a:lumMod val="95000"/>
                    <a:lumOff val="5000"/>
                  </a:schemeClr>
                </a:solidFill>
              </a:rPr>
              <a:t>MassHealth covers services that commercial insurance would typically cover, plus others such as long-term services and supports and additional behavioral health services. </a:t>
            </a:r>
          </a:p>
          <a:p>
            <a:pPr marL="112713" indent="-112713">
              <a:spcBef>
                <a:spcPts val="200"/>
              </a:spcBef>
              <a:buClr>
                <a:schemeClr val="accent5"/>
              </a:buClr>
            </a:pPr>
            <a:r>
              <a:rPr lang="en-US" sz="1000" kern="0" dirty="0">
                <a:solidFill>
                  <a:schemeClr val="tx1">
                    <a:lumMod val="95000"/>
                    <a:lumOff val="5000"/>
                  </a:schemeClr>
                </a:solidFill>
              </a:rPr>
              <a:t>Access to MassHealth coupled with other health reforms ultimately led to higher utilization of preventive services and better health outcomes.</a:t>
            </a:r>
          </a:p>
        </p:txBody>
      </p:sp>
      <p:sp>
        <p:nvSpPr>
          <p:cNvPr id="20" name="Rectangle 19">
            <a:extLst>
              <a:ext uri="{FF2B5EF4-FFF2-40B4-BE49-F238E27FC236}">
                <a16:creationId xmlns:a16="http://schemas.microsoft.com/office/drawing/2014/main" id="{B464F625-C966-489C-AB5F-C730704C3CE2}"/>
              </a:ext>
            </a:extLst>
          </p:cNvPr>
          <p:cNvSpPr/>
          <p:nvPr/>
        </p:nvSpPr>
        <p:spPr>
          <a:xfrm>
            <a:off x="463830" y="2663217"/>
            <a:ext cx="2560320" cy="707886"/>
          </a:xfrm>
          <a:prstGeom prst="rect">
            <a:avLst/>
          </a:prstGeom>
          <a:solidFill>
            <a:schemeClr val="accent5"/>
          </a:solidFill>
        </p:spPr>
        <p:txBody>
          <a:bodyPr>
            <a:spAutoFit/>
          </a:bodyPr>
          <a:lstStyle/>
          <a:p>
            <a:pPr eaLnBrk="0" hangingPunct="0">
              <a:spcBef>
                <a:spcPts val="600"/>
              </a:spcBef>
              <a:buClr>
                <a:srgbClr val="5A8F7C"/>
              </a:buClr>
            </a:pPr>
            <a:r>
              <a:rPr lang="en-US" sz="1000" kern="0" cap="all" dirty="0">
                <a:solidFill>
                  <a:schemeClr val="bg1"/>
                </a:solidFill>
                <a:latin typeface="+mj-lt"/>
                <a:cs typeface="+mn-cs"/>
              </a:rPr>
              <a:t>MassHealth provides access to essential health services for MORE THAN 1.8 million of the state’s residents:</a:t>
            </a:r>
          </a:p>
        </p:txBody>
      </p:sp>
      <p:sp>
        <p:nvSpPr>
          <p:cNvPr id="21" name="Content Placeholder 3">
            <a:extLst>
              <a:ext uri="{FF2B5EF4-FFF2-40B4-BE49-F238E27FC236}">
                <a16:creationId xmlns:a16="http://schemas.microsoft.com/office/drawing/2014/main" id="{43B029F5-476A-4E7D-A5DF-99875759A6BB}"/>
              </a:ext>
            </a:extLst>
          </p:cNvPr>
          <p:cNvSpPr txBox="1">
            <a:spLocks/>
          </p:cNvSpPr>
          <p:nvPr/>
        </p:nvSpPr>
        <p:spPr bwMode="auto">
          <a:xfrm>
            <a:off x="3295155" y="2200361"/>
            <a:ext cx="2560320" cy="12347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73736" indent="-173736" algn="l" rtl="0" eaLnBrk="0" fontAlgn="base" hangingPunct="0">
              <a:spcBef>
                <a:spcPts val="600"/>
              </a:spcBef>
              <a:spcAft>
                <a:spcPct val="0"/>
              </a:spcAft>
              <a:buClr>
                <a:schemeClr val="tx2"/>
              </a:buClr>
              <a:buFont typeface="Wingdings" pitchFamily="2" charset="2"/>
              <a:buChar char="§"/>
              <a:defRPr sz="1600">
                <a:solidFill>
                  <a:schemeClr val="tx1"/>
                </a:solidFill>
                <a:latin typeface="+mn-lt"/>
                <a:ea typeface="+mn-ea"/>
                <a:cs typeface="+mn-cs"/>
              </a:defRPr>
            </a:lvl1pPr>
            <a:lvl2pPr marL="402336" indent="-173736" algn="l" rtl="0" eaLnBrk="0" fontAlgn="base" hangingPunct="0">
              <a:spcBef>
                <a:spcPct val="20000"/>
              </a:spcBef>
              <a:spcAft>
                <a:spcPct val="0"/>
              </a:spcAft>
              <a:buClr>
                <a:schemeClr val="tx2"/>
              </a:buClr>
              <a:buChar char="–"/>
              <a:defRPr sz="1400">
                <a:solidFill>
                  <a:schemeClr val="tx1"/>
                </a:solidFill>
                <a:latin typeface="+mn-lt"/>
                <a:cs typeface="+mn-cs"/>
              </a:defRPr>
            </a:lvl2pPr>
            <a:lvl3pPr marL="566928" indent="-109728" algn="l" rtl="0" eaLnBrk="0" fontAlgn="base" hangingPunct="0">
              <a:spcBef>
                <a:spcPct val="20000"/>
              </a:spcBef>
              <a:spcAft>
                <a:spcPct val="0"/>
              </a:spcAft>
              <a:buClr>
                <a:schemeClr val="tx2"/>
              </a:buClr>
              <a:buChar char="•"/>
              <a:defRPr sz="120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1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11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a:lstStyle>
          <a:p>
            <a:pPr marL="112395" indent="-112395">
              <a:spcBef>
                <a:spcPts val="200"/>
              </a:spcBef>
              <a:buClr>
                <a:schemeClr val="accent5"/>
              </a:buClr>
            </a:pPr>
            <a:r>
              <a:rPr lang="en-US" sz="1000" kern="0" dirty="0"/>
              <a:t>In SFY 2019, total MassHealth spending was $16.5 billion.</a:t>
            </a:r>
            <a:endParaRPr lang="en-US" dirty="0"/>
          </a:p>
          <a:p>
            <a:pPr marL="112395" indent="-112395">
              <a:spcBef>
                <a:spcPts val="200"/>
              </a:spcBef>
              <a:buClr>
                <a:schemeClr val="accent5"/>
              </a:buClr>
            </a:pPr>
            <a:r>
              <a:rPr lang="en-US" sz="1000" kern="0" dirty="0"/>
              <a:t>The federal government reimburses the state for 50% to 90% of MassHealth spending, depending on the population served. </a:t>
            </a:r>
            <a:endParaRPr lang="en-US" sz="1000" kern="0" dirty="0">
              <a:ea typeface="Source Sans Pro Light"/>
            </a:endParaRPr>
          </a:p>
          <a:p>
            <a:pPr marL="112395" indent="-112395">
              <a:spcBef>
                <a:spcPts val="200"/>
              </a:spcBef>
              <a:buClr>
                <a:schemeClr val="accent5"/>
              </a:buClr>
            </a:pPr>
            <a:r>
              <a:rPr lang="en-US" sz="1000" kern="0" dirty="0"/>
              <a:t>MassHealth spending has grown in recent years while enrollment has leveled off after enrollment increases resulting from the ACA expansion. MassHealth may see an increase in enrollment in 2020 as people lose their employer-sponsored insurance as a result of the current COVID-19 pandemic and associated economic challenges.</a:t>
            </a:r>
            <a:endParaRPr lang="en-US" sz="1000" kern="0" dirty="0">
              <a:ea typeface="Source Sans Pro Light"/>
            </a:endParaRPr>
          </a:p>
          <a:p>
            <a:pPr marL="112395" indent="-112395">
              <a:spcBef>
                <a:spcPts val="200"/>
              </a:spcBef>
              <a:buClr>
                <a:schemeClr val="accent5"/>
              </a:buClr>
            </a:pPr>
            <a:r>
              <a:rPr lang="en-US" sz="1000" kern="0" dirty="0"/>
              <a:t>Most MassHealth dollars are spent on services for a minority of members with high medical needs. Nearly 60% of benefit spending in SFY</a:t>
            </a:r>
            <a:r>
              <a:rPr lang="en-US" sz="1000" kern="0" dirty="0">
                <a:solidFill>
                  <a:srgbClr val="6BB23E"/>
                </a:solidFill>
              </a:rPr>
              <a:t> </a:t>
            </a:r>
            <a:r>
              <a:rPr lang="en-US" sz="1000" kern="0" dirty="0"/>
              <a:t>2019 was for people with disabilities and seniors, who make up only about a quarter of the MassHealth membership.</a:t>
            </a:r>
            <a:endParaRPr lang="en-US" sz="1000" kern="0" dirty="0">
              <a:ea typeface="Source Sans Pro Light"/>
            </a:endParaRPr>
          </a:p>
          <a:p>
            <a:pPr marL="112395" indent="-112395">
              <a:spcBef>
                <a:spcPts val="200"/>
              </a:spcBef>
              <a:buClr>
                <a:schemeClr val="accent5"/>
              </a:buClr>
            </a:pPr>
            <a:r>
              <a:rPr lang="en-US" sz="1000" kern="0" dirty="0"/>
              <a:t>Prescription drug spending and home- and community-based long-term services and supports were the key drivers behind per-enrollee spending growth in MassHealth SFY 2013–2016. </a:t>
            </a:r>
            <a:endParaRPr lang="en-US" sz="1000" kern="0" dirty="0">
              <a:ea typeface="Source Sans Pro Light"/>
            </a:endParaRPr>
          </a:p>
        </p:txBody>
      </p:sp>
      <p:sp>
        <p:nvSpPr>
          <p:cNvPr id="22" name="Rectangle 21">
            <a:extLst>
              <a:ext uri="{FF2B5EF4-FFF2-40B4-BE49-F238E27FC236}">
                <a16:creationId xmlns:a16="http://schemas.microsoft.com/office/drawing/2014/main" id="{D49C2A1B-C98A-4DAB-B10D-5F50AF7BF825}"/>
              </a:ext>
            </a:extLst>
          </p:cNvPr>
          <p:cNvSpPr/>
          <p:nvPr/>
        </p:nvSpPr>
        <p:spPr>
          <a:xfrm>
            <a:off x="3295155" y="1492475"/>
            <a:ext cx="2560320" cy="707886"/>
          </a:xfrm>
          <a:prstGeom prst="rect">
            <a:avLst/>
          </a:prstGeom>
          <a:solidFill>
            <a:schemeClr val="accent5"/>
          </a:solidFill>
        </p:spPr>
        <p:txBody>
          <a:bodyPr>
            <a:spAutoFit/>
          </a:bodyPr>
          <a:lstStyle/>
          <a:p>
            <a:pPr lvl="0" eaLnBrk="0" hangingPunct="0">
              <a:spcBef>
                <a:spcPts val="600"/>
              </a:spcBef>
              <a:buClr>
                <a:srgbClr val="5A8F7C"/>
              </a:buClr>
            </a:pPr>
            <a:r>
              <a:rPr lang="en-US" sz="1000" kern="0" cap="all" dirty="0">
                <a:solidFill>
                  <a:schemeClr val="bg1"/>
                </a:solidFill>
                <a:latin typeface="+mj-lt"/>
                <a:cs typeface="+mn-cs"/>
              </a:rPr>
              <a:t>MassHealth represents a significant portion of the state budget, but the majority of its spending is paid for with federal funding:</a:t>
            </a:r>
          </a:p>
        </p:txBody>
      </p:sp>
      <p:sp>
        <p:nvSpPr>
          <p:cNvPr id="23" name="Content Placeholder 3">
            <a:extLst>
              <a:ext uri="{FF2B5EF4-FFF2-40B4-BE49-F238E27FC236}">
                <a16:creationId xmlns:a16="http://schemas.microsoft.com/office/drawing/2014/main" id="{8AE43C0E-0FA5-46C5-A728-6057D487A3F4}"/>
              </a:ext>
            </a:extLst>
          </p:cNvPr>
          <p:cNvSpPr txBox="1">
            <a:spLocks/>
          </p:cNvSpPr>
          <p:nvPr/>
        </p:nvSpPr>
        <p:spPr bwMode="auto">
          <a:xfrm>
            <a:off x="6126480" y="2046473"/>
            <a:ext cx="2560320" cy="12347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73736" indent="-173736" algn="l" rtl="0" eaLnBrk="0" fontAlgn="base" hangingPunct="0">
              <a:spcBef>
                <a:spcPts val="600"/>
              </a:spcBef>
              <a:spcAft>
                <a:spcPct val="0"/>
              </a:spcAft>
              <a:buClr>
                <a:schemeClr val="tx2"/>
              </a:buClr>
              <a:buFont typeface="Wingdings" pitchFamily="2" charset="2"/>
              <a:buChar char="§"/>
              <a:defRPr sz="1600">
                <a:solidFill>
                  <a:schemeClr val="tx1"/>
                </a:solidFill>
                <a:latin typeface="+mn-lt"/>
                <a:ea typeface="+mn-ea"/>
                <a:cs typeface="+mn-cs"/>
              </a:defRPr>
            </a:lvl1pPr>
            <a:lvl2pPr marL="402336" indent="-173736" algn="l" rtl="0" eaLnBrk="0" fontAlgn="base" hangingPunct="0">
              <a:spcBef>
                <a:spcPct val="20000"/>
              </a:spcBef>
              <a:spcAft>
                <a:spcPct val="0"/>
              </a:spcAft>
              <a:buClr>
                <a:schemeClr val="tx2"/>
              </a:buClr>
              <a:buChar char="–"/>
              <a:defRPr sz="1400">
                <a:solidFill>
                  <a:schemeClr val="tx1"/>
                </a:solidFill>
                <a:latin typeface="+mn-lt"/>
                <a:cs typeface="+mn-cs"/>
              </a:defRPr>
            </a:lvl2pPr>
            <a:lvl3pPr marL="566928" indent="-109728" algn="l" rtl="0" eaLnBrk="0" fontAlgn="base" hangingPunct="0">
              <a:spcBef>
                <a:spcPct val="20000"/>
              </a:spcBef>
              <a:spcAft>
                <a:spcPct val="0"/>
              </a:spcAft>
              <a:buClr>
                <a:schemeClr val="tx2"/>
              </a:buClr>
              <a:buChar char="•"/>
              <a:defRPr sz="120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1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11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a:lstStyle>
          <a:p>
            <a:pPr marL="112395" indent="-112395">
              <a:spcBef>
                <a:spcPts val="200"/>
              </a:spcBef>
              <a:buClr>
                <a:schemeClr val="accent5"/>
              </a:buClr>
            </a:pPr>
            <a:r>
              <a:rPr lang="en-US" sz="1000" kern="0" dirty="0">
                <a:solidFill>
                  <a:schemeClr val="tx1">
                    <a:lumMod val="95000"/>
                    <a:lumOff val="5000"/>
                  </a:schemeClr>
                </a:solidFill>
              </a:rPr>
              <a:t>Over 872,000 MassHealth members — or about half of all members — have been enrolled in new Accountable Care Organizations, which began full operation in March 2018. </a:t>
            </a:r>
            <a:endParaRPr lang="en-US" dirty="0">
              <a:solidFill>
                <a:schemeClr val="tx1">
                  <a:lumMod val="95000"/>
                  <a:lumOff val="5000"/>
                </a:schemeClr>
              </a:solidFill>
            </a:endParaRPr>
          </a:p>
          <a:p>
            <a:pPr marL="112395" indent="-112395">
              <a:spcBef>
                <a:spcPts val="200"/>
              </a:spcBef>
              <a:buClr>
                <a:schemeClr val="accent5"/>
              </a:buClr>
            </a:pPr>
            <a:r>
              <a:rPr lang="en-US" sz="1000" kern="0" dirty="0">
                <a:solidFill>
                  <a:schemeClr val="tx1">
                    <a:lumMod val="95000"/>
                    <a:lumOff val="5000"/>
                  </a:schemeClr>
                </a:solidFill>
              </a:rPr>
              <a:t>MassHealth is experimenting with new ways to coordinate care and to connect individuals with social services in order to address social determinants of health.</a:t>
            </a:r>
            <a:endParaRPr lang="en-US" sz="1000" kern="0" dirty="0">
              <a:solidFill>
                <a:schemeClr val="tx1">
                  <a:lumMod val="95000"/>
                  <a:lumOff val="5000"/>
                </a:schemeClr>
              </a:solidFill>
              <a:ea typeface="Source Sans Pro Light"/>
            </a:endParaRPr>
          </a:p>
          <a:p>
            <a:pPr marL="112395" indent="-112395">
              <a:spcBef>
                <a:spcPts val="200"/>
              </a:spcBef>
              <a:buClr>
                <a:schemeClr val="accent5"/>
              </a:buClr>
            </a:pPr>
            <a:r>
              <a:rPr lang="en-US" sz="1000" kern="0" dirty="0">
                <a:solidFill>
                  <a:schemeClr val="tx1">
                    <a:lumMod val="95000"/>
                    <a:lumOff val="5000"/>
                  </a:schemeClr>
                </a:solidFill>
              </a:rPr>
              <a:t>Massachusetts is investing $1.8 billion in federal and state funding over five years to support the delivery system transformation.</a:t>
            </a:r>
            <a:endParaRPr lang="en-US" sz="1000" kern="0" dirty="0">
              <a:solidFill>
                <a:schemeClr val="tx1">
                  <a:lumMod val="95000"/>
                  <a:lumOff val="5000"/>
                </a:schemeClr>
              </a:solidFill>
              <a:ea typeface="Source Sans Pro Light"/>
            </a:endParaRPr>
          </a:p>
          <a:p>
            <a:pPr marL="112395" indent="-112395">
              <a:spcBef>
                <a:spcPts val="200"/>
              </a:spcBef>
              <a:buClr>
                <a:schemeClr val="accent5"/>
              </a:buClr>
            </a:pPr>
            <a:r>
              <a:rPr lang="en-US" sz="1000" kern="0" dirty="0">
                <a:solidFill>
                  <a:schemeClr val="tx1">
                    <a:lumMod val="95000"/>
                    <a:lumOff val="5000"/>
                  </a:schemeClr>
                </a:solidFill>
              </a:rPr>
              <a:t>Following approval of the 2016 1115 waiver extension, MassHealth covers a more comprehensive array of outpatient, residential inpatient, and community services to combat the substance use disorder crisis.</a:t>
            </a:r>
            <a:endParaRPr lang="en-US" sz="1000" kern="0" dirty="0">
              <a:solidFill>
                <a:schemeClr val="tx1">
                  <a:lumMod val="95000"/>
                  <a:lumOff val="5000"/>
                </a:schemeClr>
              </a:solidFill>
              <a:ea typeface="Source Sans Pro Light"/>
            </a:endParaRPr>
          </a:p>
          <a:p>
            <a:pPr marL="112395" indent="-112395">
              <a:spcBef>
                <a:spcPts val="200"/>
              </a:spcBef>
              <a:buClr>
                <a:schemeClr val="accent5"/>
              </a:buClr>
            </a:pPr>
            <a:r>
              <a:rPr lang="en-US" sz="1000" kern="0" dirty="0">
                <a:solidFill>
                  <a:schemeClr val="tx1">
                    <a:lumMod val="95000"/>
                    <a:lumOff val="5000"/>
                  </a:schemeClr>
                </a:solidFill>
                <a:ea typeface="+mn-lt"/>
                <a:cs typeface="+mn-lt"/>
              </a:rPr>
              <a:t>MassHealth will likely negotiate a new </a:t>
            </a:r>
            <a:br>
              <a:rPr lang="en-US" sz="1000" kern="0" dirty="0">
                <a:solidFill>
                  <a:schemeClr val="tx1">
                    <a:lumMod val="95000"/>
                    <a:lumOff val="5000"/>
                  </a:schemeClr>
                </a:solidFill>
                <a:ea typeface="+mn-lt"/>
                <a:cs typeface="+mn-lt"/>
              </a:rPr>
            </a:br>
            <a:r>
              <a:rPr lang="en-US" sz="1000" kern="0" dirty="0">
                <a:solidFill>
                  <a:schemeClr val="tx1">
                    <a:lumMod val="95000"/>
                    <a:lumOff val="5000"/>
                  </a:schemeClr>
                </a:solidFill>
                <a:ea typeface="+mn-lt"/>
                <a:cs typeface="+mn-lt"/>
              </a:rPr>
              <a:t>5-year waiver extension with the federal government before the waiver expires on June 30, 2022. </a:t>
            </a:r>
            <a:endParaRPr lang="en-US" sz="1000" kern="0" dirty="0">
              <a:solidFill>
                <a:schemeClr val="tx1">
                  <a:lumMod val="95000"/>
                  <a:lumOff val="5000"/>
                </a:schemeClr>
              </a:solidFill>
              <a:ea typeface="Source Sans Pro Light"/>
            </a:endParaRPr>
          </a:p>
        </p:txBody>
      </p:sp>
      <p:sp>
        <p:nvSpPr>
          <p:cNvPr id="24" name="Rectangle 23">
            <a:extLst>
              <a:ext uri="{FF2B5EF4-FFF2-40B4-BE49-F238E27FC236}">
                <a16:creationId xmlns:a16="http://schemas.microsoft.com/office/drawing/2014/main" id="{87DC5FA7-CB1D-4A1D-A372-8DA0B62B5C79}"/>
              </a:ext>
            </a:extLst>
          </p:cNvPr>
          <p:cNvSpPr/>
          <p:nvPr/>
        </p:nvSpPr>
        <p:spPr>
          <a:xfrm>
            <a:off x="6126480" y="1492475"/>
            <a:ext cx="2560320" cy="553998"/>
          </a:xfrm>
          <a:prstGeom prst="rect">
            <a:avLst/>
          </a:prstGeom>
          <a:solidFill>
            <a:schemeClr val="accent5"/>
          </a:solidFill>
        </p:spPr>
        <p:txBody>
          <a:bodyPr>
            <a:spAutoFit/>
          </a:bodyPr>
          <a:lstStyle/>
          <a:p>
            <a:pPr lvl="0" eaLnBrk="0" hangingPunct="0">
              <a:spcBef>
                <a:spcPts val="600"/>
              </a:spcBef>
              <a:buClr>
                <a:srgbClr val="5A8F7C"/>
              </a:buClr>
            </a:pPr>
            <a:r>
              <a:rPr lang="en-US" sz="1000" kern="0" cap="all" dirty="0">
                <a:solidFill>
                  <a:schemeClr val="bg1"/>
                </a:solidFill>
                <a:latin typeface="+mj-lt"/>
                <a:cs typeface="+mn-cs"/>
              </a:rPr>
              <a:t>MassHealth is implementing reforms to the delivery of care and how it is paid for:</a:t>
            </a:r>
          </a:p>
        </p:txBody>
      </p:sp>
      <p:sp>
        <p:nvSpPr>
          <p:cNvPr id="29" name="Content Placeholder 3">
            <a:extLst>
              <a:ext uri="{FF2B5EF4-FFF2-40B4-BE49-F238E27FC236}">
                <a16:creationId xmlns:a16="http://schemas.microsoft.com/office/drawing/2014/main" id="{DF889359-BD4C-46E4-BD0E-949289935777}"/>
              </a:ext>
            </a:extLst>
          </p:cNvPr>
          <p:cNvSpPr txBox="1">
            <a:spLocks/>
          </p:cNvSpPr>
          <p:nvPr/>
        </p:nvSpPr>
        <p:spPr bwMode="auto">
          <a:xfrm>
            <a:off x="463512" y="2046473"/>
            <a:ext cx="2560638" cy="1233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73736" indent="-173736" algn="l" rtl="0" eaLnBrk="0" fontAlgn="base" hangingPunct="0">
              <a:spcBef>
                <a:spcPts val="600"/>
              </a:spcBef>
              <a:spcAft>
                <a:spcPct val="0"/>
              </a:spcAft>
              <a:buClr>
                <a:schemeClr val="tx2"/>
              </a:buClr>
              <a:buFont typeface="Wingdings" pitchFamily="2" charset="2"/>
              <a:buChar char="§"/>
              <a:defRPr sz="1600">
                <a:solidFill>
                  <a:schemeClr val="tx1"/>
                </a:solidFill>
                <a:latin typeface="+mn-lt"/>
                <a:ea typeface="+mn-ea"/>
                <a:cs typeface="+mn-cs"/>
              </a:defRPr>
            </a:lvl1pPr>
            <a:lvl2pPr marL="402336" indent="-173736" algn="l" rtl="0" eaLnBrk="0" fontAlgn="base" hangingPunct="0">
              <a:spcBef>
                <a:spcPct val="20000"/>
              </a:spcBef>
              <a:spcAft>
                <a:spcPct val="0"/>
              </a:spcAft>
              <a:buClr>
                <a:schemeClr val="tx2"/>
              </a:buClr>
              <a:buChar char="–"/>
              <a:defRPr sz="1400">
                <a:solidFill>
                  <a:schemeClr val="tx1"/>
                </a:solidFill>
                <a:latin typeface="+mn-lt"/>
                <a:cs typeface="+mn-cs"/>
              </a:defRPr>
            </a:lvl2pPr>
            <a:lvl3pPr marL="566928" indent="-109728" algn="l" rtl="0" eaLnBrk="0" fontAlgn="base" hangingPunct="0">
              <a:spcBef>
                <a:spcPct val="20000"/>
              </a:spcBef>
              <a:spcAft>
                <a:spcPct val="0"/>
              </a:spcAft>
              <a:buClr>
                <a:schemeClr val="tx2"/>
              </a:buClr>
              <a:buChar char="•"/>
              <a:defRPr sz="120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1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11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a:lstStyle>
          <a:p>
            <a:pPr marL="112713" indent="-112713">
              <a:spcBef>
                <a:spcPts val="200"/>
              </a:spcBef>
              <a:buClr>
                <a:schemeClr val="accent5"/>
              </a:buClr>
            </a:pPr>
            <a:r>
              <a:rPr lang="en-US" sz="1000" kern="0" dirty="0"/>
              <a:t>Expansion of MassHealth in 2006 reduced the uninsured rate among eligible children by more than 5%.</a:t>
            </a:r>
          </a:p>
        </p:txBody>
      </p:sp>
    </p:spTree>
    <p:extLst>
      <p:ext uri="{BB962C8B-B14F-4D97-AF65-F5344CB8AC3E}">
        <p14:creationId xmlns:p14="http://schemas.microsoft.com/office/powerpoint/2010/main" val="19733433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60E8363-46D2-0045-AE85-416A18A6C1B4}"/>
              </a:ext>
            </a:extLst>
          </p:cNvPr>
          <p:cNvPicPr>
            <a:picLocks noChangeAspect="1"/>
          </p:cNvPicPr>
          <p:nvPr/>
        </p:nvPicPr>
        <p:blipFill>
          <a:blip r:embed="rId3"/>
          <a:stretch>
            <a:fillRect/>
          </a:stretch>
        </p:blipFill>
        <p:spPr>
          <a:xfrm>
            <a:off x="3911600" y="5233496"/>
            <a:ext cx="1320800" cy="838200"/>
          </a:xfrm>
          <a:prstGeom prst="rect">
            <a:avLst/>
          </a:prstGeom>
        </p:spPr>
      </p:pic>
    </p:spTree>
    <p:extLst>
      <p:ext uri="{BB962C8B-B14F-4D97-AF65-F5344CB8AC3E}">
        <p14:creationId xmlns:p14="http://schemas.microsoft.com/office/powerpoint/2010/main" val="1980975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A745E94F-27EB-4688-BD52-A62747D5F37B}" type="slidenum">
              <a:rPr lang="en-US" smtClean="0"/>
              <a:pPr/>
              <a:t>3</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845224402"/>
              </p:ext>
            </p:extLst>
          </p:nvPr>
        </p:nvGraphicFramePr>
        <p:xfrm>
          <a:off x="461672" y="498014"/>
          <a:ext cx="8229600" cy="5130800"/>
        </p:xfrm>
        <a:graphic>
          <a:graphicData uri="http://schemas.openxmlformats.org/drawingml/2006/table">
            <a:tbl>
              <a:tblPr firstRow="1" bandRow="1">
                <a:tableStyleId>{5C22544A-7EE6-4342-B048-85BDC9FD1C3A}</a:tableStyleId>
              </a:tblPr>
              <a:tblGrid>
                <a:gridCol w="1051560">
                  <a:extLst>
                    <a:ext uri="{9D8B030D-6E8A-4147-A177-3AD203B41FA5}">
                      <a16:colId xmlns:a16="http://schemas.microsoft.com/office/drawing/2014/main" val="20000"/>
                    </a:ext>
                  </a:extLst>
                </a:gridCol>
                <a:gridCol w="7178040">
                  <a:extLst>
                    <a:ext uri="{9D8B030D-6E8A-4147-A177-3AD203B41FA5}">
                      <a16:colId xmlns:a16="http://schemas.microsoft.com/office/drawing/2014/main" val="20001"/>
                    </a:ext>
                  </a:extLst>
                </a:gridCol>
              </a:tblGrid>
              <a:tr h="746652">
                <a:tc>
                  <a:txBody>
                    <a:bodyPr/>
                    <a:lstStyle/>
                    <a:p>
                      <a:pPr>
                        <a:spcBef>
                          <a:spcPts val="100"/>
                        </a:spcBef>
                        <a:spcAft>
                          <a:spcPts val="100"/>
                        </a:spcAft>
                      </a:pPr>
                      <a:r>
                        <a:rPr lang="en-US" sz="1100" b="0" dirty="0">
                          <a:solidFill>
                            <a:schemeClr val="tx1">
                              <a:lumMod val="95000"/>
                              <a:lumOff val="5000"/>
                            </a:schemeClr>
                          </a:solidFill>
                          <a:latin typeface="+mj-lt"/>
                        </a:rPr>
                        <a:t>MASSHEALTH OVERVIEW</a:t>
                      </a:r>
                    </a:p>
                  </a:txBody>
                  <a:tcPr marT="101600" marB="101600">
                    <a:lnL w="12700" cmpd="sng">
                      <a:noFill/>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400"/>
                        </a:spcBef>
                        <a:spcAft>
                          <a:spcPts val="0"/>
                        </a:spcAft>
                        <a:buClrTx/>
                        <a:buSzTx/>
                        <a:buFontTx/>
                        <a:buNone/>
                        <a:tabLst/>
                        <a:defRPr/>
                      </a:pPr>
                      <a:r>
                        <a:rPr lang="en-US" sz="1000" b="0" dirty="0">
                          <a:solidFill>
                            <a:schemeClr val="tx1">
                              <a:lumMod val="95000"/>
                              <a:lumOff val="5000"/>
                            </a:schemeClr>
                          </a:solidFill>
                        </a:rPr>
                        <a:t>MassHealth is Massachusetts’ name for its Medicaid and Children’s Health Insurance (CHIP) programs. MassHealth provides coverage for over 1.8 million members — more than a quarter of the state’s residents — and has been the centerpiece of state health care reform. MassHealth is an important contributor to the state’s high insured rate. Currently, more than 97% of Massachusetts residents are covered by health insurance. </a:t>
                      </a:r>
                    </a:p>
                  </a:txBody>
                  <a:tcPr marT="101600" marB="101600">
                    <a:lnL w="28575" cap="flat" cmpd="sng" algn="ctr">
                      <a:solidFill>
                        <a:schemeClr val="bg1"/>
                      </a:solidFill>
                      <a:prstDash val="solid"/>
                      <a:round/>
                      <a:headEnd type="none" w="med" len="med"/>
                      <a:tailEnd type="none" w="med" len="med"/>
                    </a:lnL>
                    <a:lnR w="12700" cmpd="sng">
                      <a:noFill/>
                    </a:lnR>
                    <a:lnT w="12700" cmpd="sng">
                      <a:noFill/>
                    </a:lnT>
                    <a:lnB w="28575"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193291">
                <a:tc>
                  <a:txBody>
                    <a:bodyPr/>
                    <a:lstStyle/>
                    <a:p>
                      <a:pPr>
                        <a:spcBef>
                          <a:spcPts val="100"/>
                        </a:spcBef>
                        <a:spcAft>
                          <a:spcPts val="100"/>
                        </a:spcAft>
                      </a:pPr>
                      <a:r>
                        <a:rPr lang="en-US" sz="1100" b="0" kern="1200" dirty="0">
                          <a:solidFill>
                            <a:schemeClr val="tx1">
                              <a:lumMod val="95000"/>
                              <a:lumOff val="5000"/>
                            </a:schemeClr>
                          </a:solidFill>
                          <a:latin typeface="+mj-lt"/>
                          <a:ea typeface="+mn-ea"/>
                          <a:cs typeface="+mn-cs"/>
                        </a:rPr>
                        <a:t>MASSHEALTH BENEFITS </a:t>
                      </a:r>
                    </a:p>
                  </a:txBody>
                  <a:tcPr marT="101600" marB="101600">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z="1000" b="0" dirty="0">
                          <a:solidFill>
                            <a:schemeClr val="tx1">
                              <a:lumMod val="95000"/>
                              <a:lumOff val="5000"/>
                            </a:schemeClr>
                          </a:solidFill>
                        </a:rPr>
                        <a:t>MassHealth serves as a safety net — the insurer of last resort — for some of the state’s most disadvantaged residents and many with very complex health care needs. MassHealth covers low-income families for whom employer-sponsored coverage is unavailable or unaffordable, and people with physical, behavioral, and intellectual disabilities, among others. It offers assistance with premiums and co-payments and provides additional benefits to people who have another source of primary coverage, such as Medicare, an employer, or a student plan, but who are challenged by the cost of that coverage. </a:t>
                      </a:r>
                      <a:r>
                        <a:rPr lang="en-US" sz="1000" baseline="0" dirty="0">
                          <a:solidFill>
                            <a:schemeClr val="tx1">
                              <a:lumMod val="95000"/>
                              <a:lumOff val="5000"/>
                            </a:schemeClr>
                          </a:solidFill>
                        </a:rPr>
                        <a:t>During economic downturns, including the spike in unemployment caused by the current COVID-19 pandemic, MassHealth acts as a safety net for individuals who lose employer-sponsored health insurance.</a:t>
                      </a:r>
                      <a:r>
                        <a:rPr lang="en-US" sz="1000" b="0" dirty="0">
                          <a:solidFill>
                            <a:schemeClr val="tx1">
                              <a:lumMod val="95000"/>
                              <a:lumOff val="5000"/>
                            </a:schemeClr>
                          </a:solidFill>
                        </a:rPr>
                        <a:t> </a:t>
                      </a:r>
                      <a:r>
                        <a:rPr lang="en-US" sz="1000" dirty="0">
                          <a:solidFill>
                            <a:schemeClr val="tx1">
                              <a:lumMod val="95000"/>
                              <a:lumOff val="5000"/>
                            </a:schemeClr>
                          </a:solidFill>
                        </a:rPr>
                        <a:t>Access to MassHealth coupled with other health care reform has</a:t>
                      </a:r>
                      <a:r>
                        <a:rPr lang="en-US" sz="1000" baseline="0" dirty="0">
                          <a:solidFill>
                            <a:schemeClr val="tx1">
                              <a:lumMod val="95000"/>
                              <a:lumOff val="5000"/>
                            </a:schemeClr>
                          </a:solidFill>
                        </a:rPr>
                        <a:t> been associated with reductions in the uninsured rate, increases in preventive service utilization, and improvements in physical and mental  health. </a:t>
                      </a:r>
                      <a:endParaRPr lang="en-US" sz="1000" dirty="0">
                        <a:solidFill>
                          <a:schemeClr val="tx1">
                            <a:lumMod val="95000"/>
                            <a:lumOff val="5000"/>
                          </a:schemeClr>
                        </a:solidFill>
                      </a:endParaRPr>
                    </a:p>
                    <a:p>
                      <a:pPr algn="l">
                        <a:spcBef>
                          <a:spcPts val="400"/>
                        </a:spcBef>
                      </a:pPr>
                      <a:r>
                        <a:rPr lang="en-US" sz="1000" b="0" dirty="0">
                          <a:solidFill>
                            <a:schemeClr val="tx1">
                              <a:lumMod val="95000"/>
                              <a:lumOff val="5000"/>
                            </a:schemeClr>
                          </a:solidFill>
                        </a:rPr>
                        <a:t>MassHealth benefits other stakeholders in the health care system. It pays health care providers (primary care physicians, community health centers, hospitals, nursing homes, and others) for treatments that would otherwise go uncompensated or would not be provided at all. It benefits employers by covering some of the highest-cost services for their employees and employees’ dependents with disabilities. It brings billions of federal dollars to the state: the program is administered by the state but funded jointly by the state and federal governments. These federal funds help stretch dollars that the state spends for health care and long-term care for populations with a high level of need.</a:t>
                      </a:r>
                    </a:p>
                  </a:txBody>
                  <a:tcPr marT="101600" marB="101600">
                    <a:lnL w="28575" cap="flat" cmpd="sng" algn="ctr">
                      <a:solidFill>
                        <a:schemeClr val="bg1"/>
                      </a:solidFill>
                      <a:prstDash val="solid"/>
                      <a:round/>
                      <a:headEnd type="none" w="med" len="med"/>
                      <a:tailEnd type="none" w="med" len="med"/>
                    </a:lnL>
                    <a:lnR w="12700" cmpd="sng">
                      <a:noFill/>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881731">
                <a:tc>
                  <a:txBody>
                    <a:bodyPr/>
                    <a:lstStyle/>
                    <a:p>
                      <a:pPr marL="0" marR="0" lvl="0" indent="0" algn="l" defTabSz="914400" rtl="0" eaLnBrk="1" fontAlgn="auto" latinLnBrk="0" hangingPunct="1">
                        <a:lnSpc>
                          <a:spcPct val="100000"/>
                        </a:lnSpc>
                        <a:spcBef>
                          <a:spcPts val="100"/>
                        </a:spcBef>
                        <a:spcAft>
                          <a:spcPts val="100"/>
                        </a:spcAft>
                        <a:buClrTx/>
                        <a:buSzTx/>
                        <a:buFontTx/>
                        <a:buNone/>
                        <a:tabLst/>
                        <a:defRPr/>
                      </a:pPr>
                      <a:r>
                        <a:rPr lang="en-US" sz="1100" b="0" kern="1200" dirty="0">
                          <a:solidFill>
                            <a:schemeClr val="tx1">
                              <a:lumMod val="95000"/>
                              <a:lumOff val="5000"/>
                            </a:schemeClr>
                          </a:solidFill>
                          <a:latin typeface="+mj-lt"/>
                          <a:ea typeface="+mn-ea"/>
                          <a:cs typeface="+mn-cs"/>
                        </a:rPr>
                        <a:t>MASSHEALTH CHALLENGES</a:t>
                      </a:r>
                    </a:p>
                    <a:p>
                      <a:pPr>
                        <a:spcBef>
                          <a:spcPts val="100"/>
                        </a:spcBef>
                        <a:spcAft>
                          <a:spcPts val="100"/>
                        </a:spcAft>
                      </a:pPr>
                      <a:endParaRPr lang="en-US" sz="1100" b="0" kern="1200" dirty="0">
                        <a:solidFill>
                          <a:schemeClr val="tx1">
                            <a:lumMod val="95000"/>
                            <a:lumOff val="5000"/>
                          </a:schemeClr>
                        </a:solidFill>
                        <a:latin typeface="+mj-lt"/>
                        <a:ea typeface="+mn-ea"/>
                        <a:cs typeface="+mn-cs"/>
                      </a:endParaRPr>
                    </a:p>
                  </a:txBody>
                  <a:tcPr marT="101600" marB="101600">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l">
                        <a:spcBef>
                          <a:spcPts val="400"/>
                        </a:spcBef>
                      </a:pPr>
                      <a:r>
                        <a:rPr lang="en-US" sz="1000" dirty="0">
                          <a:solidFill>
                            <a:schemeClr val="tx1">
                              <a:lumMod val="95000"/>
                              <a:lumOff val="5000"/>
                            </a:schemeClr>
                          </a:solidFill>
                        </a:rPr>
                        <a:t>MassHealth spending has grown from $7.5 billion in 2007 to $16.5 billion in 2019, at a rate, adjusted for medical cost inflation, of less than 5% per year. After double-digit increases from 2013 to 2016, driven largely by increased enrollment</a:t>
                      </a:r>
                      <a:r>
                        <a:rPr lang="en-US" sz="1000" baseline="0" dirty="0">
                          <a:solidFill>
                            <a:schemeClr val="tx1">
                              <a:lumMod val="95000"/>
                              <a:lumOff val="5000"/>
                            </a:schemeClr>
                          </a:solidFill>
                        </a:rPr>
                        <a:t> from the Affordable Care Act’s (ACA’s) Medicaid expansion,* </a:t>
                      </a:r>
                      <a:r>
                        <a:rPr lang="en-US" sz="1000" dirty="0">
                          <a:solidFill>
                            <a:schemeClr val="tx1">
                              <a:lumMod val="95000"/>
                              <a:lumOff val="5000"/>
                            </a:schemeClr>
                          </a:solidFill>
                        </a:rPr>
                        <a:t>spending growth moderated from 2016 to 2019, with a medical-cost-inflation-adjusted rate of 1.8%.** </a:t>
                      </a:r>
                      <a:r>
                        <a:rPr lang="en-US" sz="1000" baseline="0" dirty="0">
                          <a:solidFill>
                            <a:schemeClr val="tx1">
                              <a:lumMod val="95000"/>
                              <a:lumOff val="5000"/>
                            </a:schemeClr>
                          </a:solidFill>
                        </a:rPr>
                        <a:t>Two fast-growing components of spending are long-term services and supports (LTSS) and pharmacy. Community-based LTSS (including home health services, personal care, and adult day health) exceeded $2 billion in 2017, reflecting a successful policy shift away from facility-based to community-based care. Rising drug prices continue to be a challenge. </a:t>
                      </a:r>
                      <a:endParaRPr lang="en-US" sz="1000" dirty="0">
                        <a:solidFill>
                          <a:schemeClr val="tx1">
                            <a:lumMod val="95000"/>
                            <a:lumOff val="5000"/>
                          </a:schemeClr>
                        </a:solidFill>
                      </a:endParaRPr>
                    </a:p>
                    <a:p>
                      <a:pPr algn="l">
                        <a:spcBef>
                          <a:spcPts val="400"/>
                        </a:spcBef>
                      </a:pPr>
                      <a:r>
                        <a:rPr lang="en-US" sz="1000" dirty="0">
                          <a:solidFill>
                            <a:schemeClr val="tx1">
                              <a:lumMod val="95000"/>
                              <a:lumOff val="5000"/>
                            </a:schemeClr>
                          </a:solidFill>
                        </a:rPr>
                        <a:t>MassHealth is now implementing a comprehensive strategy to manage costs, while also improving quality of care and the member</a:t>
                      </a:r>
                      <a:r>
                        <a:rPr lang="en-US" sz="1000" baseline="0" dirty="0">
                          <a:solidFill>
                            <a:schemeClr val="tx1">
                              <a:lumMod val="95000"/>
                              <a:lumOff val="5000"/>
                            </a:schemeClr>
                          </a:solidFill>
                        </a:rPr>
                        <a:t> experience, by better integrating services and basing payments on value rather than volume. </a:t>
                      </a:r>
                      <a:r>
                        <a:rPr lang="en-US" sz="1000" kern="0" dirty="0">
                          <a:solidFill>
                            <a:schemeClr val="tx1">
                              <a:lumMod val="95000"/>
                              <a:lumOff val="5000"/>
                            </a:schemeClr>
                          </a:solidFill>
                          <a:latin typeface="+mn-lt"/>
                          <a:cs typeface="+mn-cs"/>
                        </a:rPr>
                        <a:t>Over 872,000 MassHealth members have been enrolled in new Accountable Care Organizations (ACOs), which began full operation in March 2018. Members may be eligible for additional supports from newly formed Behavioral Health Community Partners (CPs) or LTSS CPs. Some members may also be eligible for certain housing or nutritional supports through newly approved flexible services.</a:t>
                      </a:r>
                      <a:endParaRPr lang="en-US" sz="1000" kern="0" noProof="0" dirty="0">
                        <a:solidFill>
                          <a:schemeClr val="tx1">
                            <a:lumMod val="95000"/>
                            <a:lumOff val="5000"/>
                          </a:schemeClr>
                        </a:solidFill>
                        <a:latin typeface="+mn-lt"/>
                        <a:cs typeface="+mn-cs"/>
                      </a:endParaRPr>
                    </a:p>
                  </a:txBody>
                  <a:tcPr marT="101600" marB="101600">
                    <a:lnL w="28575" cap="flat" cmpd="sng" algn="ctr">
                      <a:solidFill>
                        <a:schemeClr val="bg1"/>
                      </a:solidFill>
                      <a:prstDash val="solid"/>
                      <a:round/>
                      <a:headEnd type="none" w="med" len="med"/>
                      <a:tailEnd type="none" w="med" len="med"/>
                    </a:lnL>
                    <a:lnR w="12700" cmpd="sng">
                      <a:noFill/>
                    </a:lnR>
                    <a:lnT w="28575" cap="flat" cmpd="sng" algn="ctr">
                      <a:solidFill>
                        <a:schemeClr val="accent2">
                          <a:lumMod val="40000"/>
                          <a:lumOff val="6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23508637"/>
                  </a:ext>
                </a:extLst>
              </a:tr>
            </a:tbl>
          </a:graphicData>
        </a:graphic>
      </p:graphicFrame>
      <p:sp>
        <p:nvSpPr>
          <p:cNvPr id="5" name="Rectangle 4">
            <a:extLst>
              <a:ext uri="{FF2B5EF4-FFF2-40B4-BE49-F238E27FC236}">
                <a16:creationId xmlns:a16="http://schemas.microsoft.com/office/drawing/2014/main" id="{7CB39A10-DEC0-42B4-807A-A7E906E3AF0B}"/>
              </a:ext>
            </a:extLst>
          </p:cNvPr>
          <p:cNvSpPr/>
          <p:nvPr/>
        </p:nvSpPr>
        <p:spPr>
          <a:xfrm>
            <a:off x="457200" y="5723025"/>
            <a:ext cx="8229600" cy="661720"/>
          </a:xfrm>
          <a:prstGeom prst="rect">
            <a:avLst/>
          </a:prstGeom>
        </p:spPr>
        <p:txBody>
          <a:bodyPr wrap="square" lIns="0" rIns="0" anchor="b" anchorCtr="0">
            <a:spAutoFit/>
          </a:bodyPr>
          <a:lstStyle/>
          <a:p>
            <a:pPr marL="55563" indent="-55563" fontAlgn="auto">
              <a:spcBef>
                <a:spcPts val="600"/>
              </a:spcBef>
              <a:spcAft>
                <a:spcPts val="0"/>
              </a:spcAft>
            </a:pPr>
            <a:r>
              <a:rPr lang="en-US" sz="800" kern="0" dirty="0">
                <a:latin typeface="+mn-lt"/>
                <a:cs typeface="Arial"/>
              </a:rPr>
              <a:t>*</a:t>
            </a:r>
            <a:r>
              <a:rPr lang="en-US" sz="800" dirty="0">
                <a:latin typeface="+mn-lt"/>
              </a:rPr>
              <a:t>	MassHealth enrollment grew at this time both because of the ACA's eligibility expansion and also because of a technological issue with the state’s eligibility system, which resulted in some people being enrolled in a temporary Medicaid program.</a:t>
            </a:r>
            <a:endParaRPr lang="en-US" sz="800" kern="0" dirty="0">
              <a:latin typeface="+mn-lt"/>
              <a:cs typeface="Arial"/>
            </a:endParaRPr>
          </a:p>
          <a:p>
            <a:pPr marL="55563" lvl="0" indent="-55563" fontAlgn="auto">
              <a:spcBef>
                <a:spcPts val="600"/>
              </a:spcBef>
              <a:spcAft>
                <a:spcPts val="0"/>
              </a:spcAft>
            </a:pPr>
            <a:r>
              <a:rPr lang="en-US" sz="800" kern="0" dirty="0">
                <a:solidFill>
                  <a:srgbClr val="1C1C1C"/>
                </a:solidFill>
                <a:latin typeface="+mn-lt"/>
                <a:cs typeface="Arial"/>
              </a:rPr>
              <a:t>**Medical cost inflation is calculated using the consumer price index for medical care, which measures inflation of out-of-pocket medical care, including payments for health care goods, health care services, and health insurance premiums.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08E82782-D7A3-48F7-A36B-144A3A81930B}"/>
              </a:ext>
            </a:extLst>
          </p:cNvPr>
          <p:cNvSpPr/>
          <p:nvPr/>
        </p:nvSpPr>
        <p:spPr>
          <a:xfrm>
            <a:off x="457200" y="1464446"/>
            <a:ext cx="2560320" cy="7315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sz="1600" cap="all" dirty="0">
                <a:solidFill>
                  <a:schemeClr val="bg1"/>
                </a:solidFill>
                <a:latin typeface="+mj-lt"/>
              </a:rPr>
              <a:t>Enrollment</a:t>
            </a:r>
          </a:p>
        </p:txBody>
      </p:sp>
      <p:grpSp>
        <p:nvGrpSpPr>
          <p:cNvPr id="90139" name="Group 90138">
            <a:extLst>
              <a:ext uri="{FF2B5EF4-FFF2-40B4-BE49-F238E27FC236}">
                <a16:creationId xmlns:a16="http://schemas.microsoft.com/office/drawing/2014/main" id="{EDA00628-AE21-432E-A3D6-30AB3FA97C5E}"/>
              </a:ext>
            </a:extLst>
          </p:cNvPr>
          <p:cNvGrpSpPr/>
          <p:nvPr/>
        </p:nvGrpSpPr>
        <p:grpSpPr>
          <a:xfrm>
            <a:off x="2401824" y="1555886"/>
            <a:ext cx="530063" cy="548640"/>
            <a:chOff x="2465832" y="1555886"/>
            <a:chExt cx="530063" cy="548640"/>
          </a:xfrm>
        </p:grpSpPr>
        <p:grpSp>
          <p:nvGrpSpPr>
            <p:cNvPr id="30" name="Content Placeholder 5" descr="User">
              <a:extLst>
                <a:ext uri="{FF2B5EF4-FFF2-40B4-BE49-F238E27FC236}">
                  <a16:creationId xmlns:a16="http://schemas.microsoft.com/office/drawing/2014/main" id="{47F4EDFE-814E-49BD-AB40-89DD2C4F142D}"/>
                </a:ext>
              </a:extLst>
            </p:cNvPr>
            <p:cNvGrpSpPr/>
            <p:nvPr/>
          </p:nvGrpSpPr>
          <p:grpSpPr>
            <a:xfrm>
              <a:off x="2465832" y="1555886"/>
              <a:ext cx="421972" cy="448345"/>
              <a:chOff x="3581400" y="2880487"/>
              <a:chExt cx="609600" cy="647700"/>
            </a:xfrm>
            <a:solidFill>
              <a:schemeClr val="accent5"/>
            </a:solidFill>
          </p:grpSpPr>
          <p:sp>
            <p:nvSpPr>
              <p:cNvPr id="31" name="Freeform: Shape 30">
                <a:extLst>
                  <a:ext uri="{FF2B5EF4-FFF2-40B4-BE49-F238E27FC236}">
                    <a16:creationId xmlns:a16="http://schemas.microsoft.com/office/drawing/2014/main" id="{A0504A6D-90C7-4216-9D27-E54B8D635966}"/>
                  </a:ext>
                </a:extLst>
              </p:cNvPr>
              <p:cNvSpPr/>
              <p:nvPr/>
            </p:nvSpPr>
            <p:spPr>
              <a:xfrm>
                <a:off x="3733800" y="2880487"/>
                <a:ext cx="304800" cy="304800"/>
              </a:xfrm>
              <a:custGeom>
                <a:avLst/>
                <a:gdLst>
                  <a:gd name="connsiteX0" fmla="*/ 304800 w 304800"/>
                  <a:gd name="connsiteY0" fmla="*/ 152400 h 304800"/>
                  <a:gd name="connsiteX1" fmla="*/ 152400 w 304800"/>
                  <a:gd name="connsiteY1" fmla="*/ 304800 h 304800"/>
                  <a:gd name="connsiteX2" fmla="*/ 0 w 304800"/>
                  <a:gd name="connsiteY2" fmla="*/ 152400 h 304800"/>
                  <a:gd name="connsiteX3" fmla="*/ 152400 w 304800"/>
                  <a:gd name="connsiteY3" fmla="*/ 0 h 304800"/>
                  <a:gd name="connsiteX4" fmla="*/ 304800 w 304800"/>
                  <a:gd name="connsiteY4" fmla="*/ 15240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152400"/>
                    </a:moveTo>
                    <a:cubicBezTo>
                      <a:pt x="304800" y="236568"/>
                      <a:pt x="236568" y="304800"/>
                      <a:pt x="152400" y="304800"/>
                    </a:cubicBezTo>
                    <a:cubicBezTo>
                      <a:pt x="68232" y="304800"/>
                      <a:pt x="0" y="236568"/>
                      <a:pt x="0" y="152400"/>
                    </a:cubicBezTo>
                    <a:cubicBezTo>
                      <a:pt x="0" y="68232"/>
                      <a:pt x="68232" y="0"/>
                      <a:pt x="152400" y="0"/>
                    </a:cubicBezTo>
                    <a:cubicBezTo>
                      <a:pt x="236568" y="0"/>
                      <a:pt x="304800" y="68232"/>
                      <a:pt x="304800" y="152400"/>
                    </a:cubicBezTo>
                    <a:close/>
                  </a:path>
                </a:pathLst>
              </a:custGeom>
              <a:solidFill>
                <a:schemeClr val="bg1"/>
              </a:solidFill>
              <a:ln w="9525" cap="flat">
                <a:noFill/>
                <a:prstDash val="solid"/>
                <a:miter/>
              </a:ln>
            </p:spPr>
            <p:txBody>
              <a:bodyPr rtlCol="0" anchor="ctr"/>
              <a:lstStyle/>
              <a:p>
                <a:endParaRPr lang="en-US" dirty="0">
                  <a:latin typeface="Source Sans Pro Light" panose="020B0403030403020204" pitchFamily="34" charset="0"/>
                </a:endParaRPr>
              </a:p>
            </p:txBody>
          </p:sp>
          <p:sp>
            <p:nvSpPr>
              <p:cNvPr id="90112" name="Freeform: Shape 90111">
                <a:extLst>
                  <a:ext uri="{FF2B5EF4-FFF2-40B4-BE49-F238E27FC236}">
                    <a16:creationId xmlns:a16="http://schemas.microsoft.com/office/drawing/2014/main" id="{9641FE79-68FA-4905-915B-B2ECB9BB915C}"/>
                  </a:ext>
                </a:extLst>
              </p:cNvPr>
              <p:cNvSpPr/>
              <p:nvPr/>
            </p:nvSpPr>
            <p:spPr>
              <a:xfrm>
                <a:off x="3581400" y="3223387"/>
                <a:ext cx="609600" cy="304800"/>
              </a:xfrm>
              <a:custGeom>
                <a:avLst/>
                <a:gdLst>
                  <a:gd name="connsiteX0" fmla="*/ 609600 w 609600"/>
                  <a:gd name="connsiteY0" fmla="*/ 304800 h 304800"/>
                  <a:gd name="connsiteX1" fmla="*/ 609600 w 609600"/>
                  <a:gd name="connsiteY1" fmla="*/ 152400 h 304800"/>
                  <a:gd name="connsiteX2" fmla="*/ 579120 w 609600"/>
                  <a:gd name="connsiteY2" fmla="*/ 91440 h 304800"/>
                  <a:gd name="connsiteX3" fmla="*/ 430530 w 609600"/>
                  <a:gd name="connsiteY3" fmla="*/ 19050 h 304800"/>
                  <a:gd name="connsiteX4" fmla="*/ 304800 w 609600"/>
                  <a:gd name="connsiteY4" fmla="*/ 0 h 304800"/>
                  <a:gd name="connsiteX5" fmla="*/ 179070 w 609600"/>
                  <a:gd name="connsiteY5" fmla="*/ 19050 h 304800"/>
                  <a:gd name="connsiteX6" fmla="*/ 30480 w 609600"/>
                  <a:gd name="connsiteY6" fmla="*/ 91440 h 304800"/>
                  <a:gd name="connsiteX7" fmla="*/ 0 w 609600"/>
                  <a:gd name="connsiteY7" fmla="*/ 152400 h 304800"/>
                  <a:gd name="connsiteX8" fmla="*/ 0 w 609600"/>
                  <a:gd name="connsiteY8" fmla="*/ 304800 h 304800"/>
                  <a:gd name="connsiteX9" fmla="*/ 609600 w 609600"/>
                  <a:gd name="connsiteY9"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 h="304800">
                    <a:moveTo>
                      <a:pt x="609600" y="304800"/>
                    </a:moveTo>
                    <a:lnTo>
                      <a:pt x="609600" y="152400"/>
                    </a:lnTo>
                    <a:cubicBezTo>
                      <a:pt x="609600" y="129540"/>
                      <a:pt x="598170" y="106680"/>
                      <a:pt x="579120" y="91440"/>
                    </a:cubicBezTo>
                    <a:cubicBezTo>
                      <a:pt x="537210" y="57150"/>
                      <a:pt x="483870" y="34290"/>
                      <a:pt x="430530" y="19050"/>
                    </a:cubicBezTo>
                    <a:cubicBezTo>
                      <a:pt x="392430" y="7620"/>
                      <a:pt x="350520" y="0"/>
                      <a:pt x="304800" y="0"/>
                    </a:cubicBezTo>
                    <a:cubicBezTo>
                      <a:pt x="262890" y="0"/>
                      <a:pt x="220980" y="7620"/>
                      <a:pt x="179070" y="19050"/>
                    </a:cubicBezTo>
                    <a:cubicBezTo>
                      <a:pt x="125730" y="34290"/>
                      <a:pt x="72390" y="60960"/>
                      <a:pt x="30480" y="91440"/>
                    </a:cubicBezTo>
                    <a:cubicBezTo>
                      <a:pt x="11430" y="106680"/>
                      <a:pt x="0" y="129540"/>
                      <a:pt x="0" y="152400"/>
                    </a:cubicBezTo>
                    <a:lnTo>
                      <a:pt x="0" y="304800"/>
                    </a:lnTo>
                    <a:lnTo>
                      <a:pt x="609600" y="304800"/>
                    </a:lnTo>
                    <a:close/>
                  </a:path>
                </a:pathLst>
              </a:custGeom>
              <a:solidFill>
                <a:schemeClr val="bg1"/>
              </a:solidFill>
              <a:ln w="9525" cap="flat">
                <a:noFill/>
                <a:prstDash val="solid"/>
                <a:miter/>
              </a:ln>
            </p:spPr>
            <p:txBody>
              <a:bodyPr rtlCol="0" anchor="ctr"/>
              <a:lstStyle/>
              <a:p>
                <a:endParaRPr lang="en-US" dirty="0">
                  <a:latin typeface="Source Sans Pro Light" panose="020B0403030403020204" pitchFamily="34" charset="0"/>
                </a:endParaRPr>
              </a:p>
            </p:txBody>
          </p:sp>
        </p:grpSp>
        <p:sp>
          <p:nvSpPr>
            <p:cNvPr id="90113" name="Oval 90112">
              <a:extLst>
                <a:ext uri="{FF2B5EF4-FFF2-40B4-BE49-F238E27FC236}">
                  <a16:creationId xmlns:a16="http://schemas.microsoft.com/office/drawing/2014/main" id="{B20AFCF5-210D-4AA6-920D-D0FF0EE7EAA8}"/>
                </a:ext>
              </a:extLst>
            </p:cNvPr>
            <p:cNvSpPr/>
            <p:nvPr/>
          </p:nvSpPr>
          <p:spPr>
            <a:xfrm>
              <a:off x="2748179" y="1856810"/>
              <a:ext cx="242248" cy="2422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FB8A1C37-49ED-4C3B-A6A3-52D0D3D228D2}"/>
                </a:ext>
              </a:extLst>
            </p:cNvPr>
            <p:cNvSpPr/>
            <p:nvPr/>
          </p:nvSpPr>
          <p:spPr>
            <a:xfrm>
              <a:off x="2742712" y="1851343"/>
              <a:ext cx="253183" cy="253183"/>
            </a:xfrm>
            <a:custGeom>
              <a:avLst/>
              <a:gdLst>
                <a:gd name="connsiteX0" fmla="*/ 735329 w 752475"/>
                <a:gd name="connsiteY0" fmla="*/ 640540 h 752475"/>
                <a:gd name="connsiteX1" fmla="*/ 616266 w 752475"/>
                <a:gd name="connsiteY1" fmla="*/ 521477 h 752475"/>
                <a:gd name="connsiteX2" fmla="*/ 556925 w 752475"/>
                <a:gd name="connsiteY2" fmla="*/ 503094 h 752475"/>
                <a:gd name="connsiteX3" fmla="*/ 514349 w 752475"/>
                <a:gd name="connsiteY3" fmla="*/ 460993 h 752475"/>
                <a:gd name="connsiteX4" fmla="*/ 573404 w 752475"/>
                <a:gd name="connsiteY4" fmla="*/ 287638 h 752475"/>
                <a:gd name="connsiteX5" fmla="*/ 287638 w 752475"/>
                <a:gd name="connsiteY5" fmla="*/ 2 h 752475"/>
                <a:gd name="connsiteX6" fmla="*/ 2 w 752475"/>
                <a:gd name="connsiteY6" fmla="*/ 285767 h 752475"/>
                <a:gd name="connsiteX7" fmla="*/ 285767 w 752475"/>
                <a:gd name="connsiteY7" fmla="*/ 573404 h 752475"/>
                <a:gd name="connsiteX8" fmla="*/ 461009 w 752475"/>
                <a:gd name="connsiteY8" fmla="*/ 514333 h 752475"/>
                <a:gd name="connsiteX9" fmla="*/ 503109 w 752475"/>
                <a:gd name="connsiteY9" fmla="*/ 556434 h 752475"/>
                <a:gd name="connsiteX10" fmla="*/ 521492 w 752475"/>
                <a:gd name="connsiteY10" fmla="*/ 616251 h 752475"/>
                <a:gd name="connsiteX11" fmla="*/ 640555 w 752475"/>
                <a:gd name="connsiteY11" fmla="*/ 735313 h 752475"/>
                <a:gd name="connsiteX12" fmla="*/ 734852 w 752475"/>
                <a:gd name="connsiteY12" fmla="*/ 735313 h 752475"/>
                <a:gd name="connsiteX13" fmla="*/ 734852 w 752475"/>
                <a:gd name="connsiteY13" fmla="*/ 641016 h 752475"/>
                <a:gd name="connsiteX14" fmla="*/ 287654 w 752475"/>
                <a:gd name="connsiteY14" fmla="*/ 525763 h 752475"/>
                <a:gd name="connsiteX15" fmla="*/ 49529 w 752475"/>
                <a:gd name="connsiteY15" fmla="*/ 287638 h 752475"/>
                <a:gd name="connsiteX16" fmla="*/ 287654 w 752475"/>
                <a:gd name="connsiteY16" fmla="*/ 49513 h 752475"/>
                <a:gd name="connsiteX17" fmla="*/ 525779 w 752475"/>
                <a:gd name="connsiteY17" fmla="*/ 287638 h 752475"/>
                <a:gd name="connsiteX18" fmla="*/ 287654 w 752475"/>
                <a:gd name="connsiteY18" fmla="*/ 525763 h 752475"/>
                <a:gd name="connsiteX0" fmla="*/ 735329 w 735329"/>
                <a:gd name="connsiteY0" fmla="*/ 640540 h 735462"/>
                <a:gd name="connsiteX1" fmla="*/ 616266 w 735329"/>
                <a:gd name="connsiteY1" fmla="*/ 521477 h 735462"/>
                <a:gd name="connsiteX2" fmla="*/ 556925 w 735329"/>
                <a:gd name="connsiteY2" fmla="*/ 503094 h 735462"/>
                <a:gd name="connsiteX3" fmla="*/ 514349 w 735329"/>
                <a:gd name="connsiteY3" fmla="*/ 460993 h 735462"/>
                <a:gd name="connsiteX4" fmla="*/ 573404 w 735329"/>
                <a:gd name="connsiteY4" fmla="*/ 287638 h 735462"/>
                <a:gd name="connsiteX5" fmla="*/ 287638 w 735329"/>
                <a:gd name="connsiteY5" fmla="*/ 2 h 735462"/>
                <a:gd name="connsiteX6" fmla="*/ 2 w 735329"/>
                <a:gd name="connsiteY6" fmla="*/ 285767 h 735462"/>
                <a:gd name="connsiteX7" fmla="*/ 285767 w 735329"/>
                <a:gd name="connsiteY7" fmla="*/ 573404 h 735462"/>
                <a:gd name="connsiteX8" fmla="*/ 461009 w 735329"/>
                <a:gd name="connsiteY8" fmla="*/ 514333 h 735462"/>
                <a:gd name="connsiteX9" fmla="*/ 503109 w 735329"/>
                <a:gd name="connsiteY9" fmla="*/ 556434 h 735462"/>
                <a:gd name="connsiteX10" fmla="*/ 521492 w 735329"/>
                <a:gd name="connsiteY10" fmla="*/ 616251 h 735462"/>
                <a:gd name="connsiteX11" fmla="*/ 640555 w 735329"/>
                <a:gd name="connsiteY11" fmla="*/ 735313 h 735462"/>
                <a:gd name="connsiteX12" fmla="*/ 734852 w 735329"/>
                <a:gd name="connsiteY12" fmla="*/ 641016 h 735462"/>
                <a:gd name="connsiteX13" fmla="*/ 735329 w 735329"/>
                <a:gd name="connsiteY13" fmla="*/ 640540 h 735462"/>
                <a:gd name="connsiteX14" fmla="*/ 287654 w 735329"/>
                <a:gd name="connsiteY14" fmla="*/ 525763 h 735462"/>
                <a:gd name="connsiteX15" fmla="*/ 49529 w 735329"/>
                <a:gd name="connsiteY15" fmla="*/ 287638 h 735462"/>
                <a:gd name="connsiteX16" fmla="*/ 287654 w 735329"/>
                <a:gd name="connsiteY16" fmla="*/ 49513 h 735462"/>
                <a:gd name="connsiteX17" fmla="*/ 525779 w 735329"/>
                <a:gd name="connsiteY17" fmla="*/ 287638 h 735462"/>
                <a:gd name="connsiteX18" fmla="*/ 287654 w 735329"/>
                <a:gd name="connsiteY18" fmla="*/ 525763 h 735462"/>
                <a:gd name="connsiteX0" fmla="*/ 734852 w 734852"/>
                <a:gd name="connsiteY0" fmla="*/ 641016 h 735462"/>
                <a:gd name="connsiteX1" fmla="*/ 616266 w 734852"/>
                <a:gd name="connsiteY1" fmla="*/ 521477 h 735462"/>
                <a:gd name="connsiteX2" fmla="*/ 556925 w 734852"/>
                <a:gd name="connsiteY2" fmla="*/ 503094 h 735462"/>
                <a:gd name="connsiteX3" fmla="*/ 514349 w 734852"/>
                <a:gd name="connsiteY3" fmla="*/ 460993 h 735462"/>
                <a:gd name="connsiteX4" fmla="*/ 573404 w 734852"/>
                <a:gd name="connsiteY4" fmla="*/ 287638 h 735462"/>
                <a:gd name="connsiteX5" fmla="*/ 287638 w 734852"/>
                <a:gd name="connsiteY5" fmla="*/ 2 h 735462"/>
                <a:gd name="connsiteX6" fmla="*/ 2 w 734852"/>
                <a:gd name="connsiteY6" fmla="*/ 285767 h 735462"/>
                <a:gd name="connsiteX7" fmla="*/ 285767 w 734852"/>
                <a:gd name="connsiteY7" fmla="*/ 573404 h 735462"/>
                <a:gd name="connsiteX8" fmla="*/ 461009 w 734852"/>
                <a:gd name="connsiteY8" fmla="*/ 514333 h 735462"/>
                <a:gd name="connsiteX9" fmla="*/ 503109 w 734852"/>
                <a:gd name="connsiteY9" fmla="*/ 556434 h 735462"/>
                <a:gd name="connsiteX10" fmla="*/ 521492 w 734852"/>
                <a:gd name="connsiteY10" fmla="*/ 616251 h 735462"/>
                <a:gd name="connsiteX11" fmla="*/ 640555 w 734852"/>
                <a:gd name="connsiteY11" fmla="*/ 735313 h 735462"/>
                <a:gd name="connsiteX12" fmla="*/ 734852 w 734852"/>
                <a:gd name="connsiteY12" fmla="*/ 641016 h 735462"/>
                <a:gd name="connsiteX13" fmla="*/ 287654 w 734852"/>
                <a:gd name="connsiteY13" fmla="*/ 525763 h 735462"/>
                <a:gd name="connsiteX14" fmla="*/ 49529 w 734852"/>
                <a:gd name="connsiteY14" fmla="*/ 287638 h 735462"/>
                <a:gd name="connsiteX15" fmla="*/ 287654 w 734852"/>
                <a:gd name="connsiteY15" fmla="*/ 49513 h 735462"/>
                <a:gd name="connsiteX16" fmla="*/ 525779 w 734852"/>
                <a:gd name="connsiteY16" fmla="*/ 287638 h 735462"/>
                <a:gd name="connsiteX17" fmla="*/ 287654 w 734852"/>
                <a:gd name="connsiteY17" fmla="*/ 525763 h 735462"/>
                <a:gd name="connsiteX0" fmla="*/ 640555 w 645466"/>
                <a:gd name="connsiteY0" fmla="*/ 735313 h 735313"/>
                <a:gd name="connsiteX1" fmla="*/ 616266 w 645466"/>
                <a:gd name="connsiteY1" fmla="*/ 521477 h 735313"/>
                <a:gd name="connsiteX2" fmla="*/ 556925 w 645466"/>
                <a:gd name="connsiteY2" fmla="*/ 503094 h 735313"/>
                <a:gd name="connsiteX3" fmla="*/ 514349 w 645466"/>
                <a:gd name="connsiteY3" fmla="*/ 460993 h 735313"/>
                <a:gd name="connsiteX4" fmla="*/ 573404 w 645466"/>
                <a:gd name="connsiteY4" fmla="*/ 287638 h 735313"/>
                <a:gd name="connsiteX5" fmla="*/ 287638 w 645466"/>
                <a:gd name="connsiteY5" fmla="*/ 2 h 735313"/>
                <a:gd name="connsiteX6" fmla="*/ 2 w 645466"/>
                <a:gd name="connsiteY6" fmla="*/ 285767 h 735313"/>
                <a:gd name="connsiteX7" fmla="*/ 285767 w 645466"/>
                <a:gd name="connsiteY7" fmla="*/ 573404 h 735313"/>
                <a:gd name="connsiteX8" fmla="*/ 461009 w 645466"/>
                <a:gd name="connsiteY8" fmla="*/ 514333 h 735313"/>
                <a:gd name="connsiteX9" fmla="*/ 503109 w 645466"/>
                <a:gd name="connsiteY9" fmla="*/ 556434 h 735313"/>
                <a:gd name="connsiteX10" fmla="*/ 521492 w 645466"/>
                <a:gd name="connsiteY10" fmla="*/ 616251 h 735313"/>
                <a:gd name="connsiteX11" fmla="*/ 640555 w 645466"/>
                <a:gd name="connsiteY11" fmla="*/ 735313 h 735313"/>
                <a:gd name="connsiteX12" fmla="*/ 287654 w 645466"/>
                <a:gd name="connsiteY12" fmla="*/ 525763 h 735313"/>
                <a:gd name="connsiteX13" fmla="*/ 49529 w 645466"/>
                <a:gd name="connsiteY13" fmla="*/ 287638 h 735313"/>
                <a:gd name="connsiteX14" fmla="*/ 287654 w 645466"/>
                <a:gd name="connsiteY14" fmla="*/ 49513 h 735313"/>
                <a:gd name="connsiteX15" fmla="*/ 525779 w 645466"/>
                <a:gd name="connsiteY15" fmla="*/ 287638 h 735313"/>
                <a:gd name="connsiteX16" fmla="*/ 287654 w 645466"/>
                <a:gd name="connsiteY16" fmla="*/ 525763 h 735313"/>
                <a:gd name="connsiteX0" fmla="*/ 521492 w 616266"/>
                <a:gd name="connsiteY0" fmla="*/ 616251 h 616251"/>
                <a:gd name="connsiteX1" fmla="*/ 616266 w 616266"/>
                <a:gd name="connsiteY1" fmla="*/ 521477 h 616251"/>
                <a:gd name="connsiteX2" fmla="*/ 556925 w 616266"/>
                <a:gd name="connsiteY2" fmla="*/ 503094 h 616251"/>
                <a:gd name="connsiteX3" fmla="*/ 514349 w 616266"/>
                <a:gd name="connsiteY3" fmla="*/ 460993 h 616251"/>
                <a:gd name="connsiteX4" fmla="*/ 573404 w 616266"/>
                <a:gd name="connsiteY4" fmla="*/ 287638 h 616251"/>
                <a:gd name="connsiteX5" fmla="*/ 287638 w 616266"/>
                <a:gd name="connsiteY5" fmla="*/ 2 h 616251"/>
                <a:gd name="connsiteX6" fmla="*/ 2 w 616266"/>
                <a:gd name="connsiteY6" fmla="*/ 285767 h 616251"/>
                <a:gd name="connsiteX7" fmla="*/ 285767 w 616266"/>
                <a:gd name="connsiteY7" fmla="*/ 573404 h 616251"/>
                <a:gd name="connsiteX8" fmla="*/ 461009 w 616266"/>
                <a:gd name="connsiteY8" fmla="*/ 514333 h 616251"/>
                <a:gd name="connsiteX9" fmla="*/ 503109 w 616266"/>
                <a:gd name="connsiteY9" fmla="*/ 556434 h 616251"/>
                <a:gd name="connsiteX10" fmla="*/ 521492 w 616266"/>
                <a:gd name="connsiteY10" fmla="*/ 616251 h 616251"/>
                <a:gd name="connsiteX11" fmla="*/ 287654 w 616266"/>
                <a:gd name="connsiteY11" fmla="*/ 525763 h 616251"/>
                <a:gd name="connsiteX12" fmla="*/ 49529 w 616266"/>
                <a:gd name="connsiteY12" fmla="*/ 287638 h 616251"/>
                <a:gd name="connsiteX13" fmla="*/ 287654 w 616266"/>
                <a:gd name="connsiteY13" fmla="*/ 49513 h 616251"/>
                <a:gd name="connsiteX14" fmla="*/ 525779 w 616266"/>
                <a:gd name="connsiteY14" fmla="*/ 287638 h 616251"/>
                <a:gd name="connsiteX15" fmla="*/ 287654 w 616266"/>
                <a:gd name="connsiteY15" fmla="*/ 525763 h 616251"/>
                <a:gd name="connsiteX0" fmla="*/ 503109 w 616266"/>
                <a:gd name="connsiteY0" fmla="*/ 556434 h 573405"/>
                <a:gd name="connsiteX1" fmla="*/ 616266 w 616266"/>
                <a:gd name="connsiteY1" fmla="*/ 521477 h 573405"/>
                <a:gd name="connsiteX2" fmla="*/ 556925 w 616266"/>
                <a:gd name="connsiteY2" fmla="*/ 503094 h 573405"/>
                <a:gd name="connsiteX3" fmla="*/ 514349 w 616266"/>
                <a:gd name="connsiteY3" fmla="*/ 460993 h 573405"/>
                <a:gd name="connsiteX4" fmla="*/ 573404 w 616266"/>
                <a:gd name="connsiteY4" fmla="*/ 287638 h 573405"/>
                <a:gd name="connsiteX5" fmla="*/ 287638 w 616266"/>
                <a:gd name="connsiteY5" fmla="*/ 2 h 573405"/>
                <a:gd name="connsiteX6" fmla="*/ 2 w 616266"/>
                <a:gd name="connsiteY6" fmla="*/ 285767 h 573405"/>
                <a:gd name="connsiteX7" fmla="*/ 285767 w 616266"/>
                <a:gd name="connsiteY7" fmla="*/ 573404 h 573405"/>
                <a:gd name="connsiteX8" fmla="*/ 461009 w 616266"/>
                <a:gd name="connsiteY8" fmla="*/ 514333 h 573405"/>
                <a:gd name="connsiteX9" fmla="*/ 503109 w 616266"/>
                <a:gd name="connsiteY9" fmla="*/ 556434 h 573405"/>
                <a:gd name="connsiteX10" fmla="*/ 287654 w 616266"/>
                <a:gd name="connsiteY10" fmla="*/ 525763 h 573405"/>
                <a:gd name="connsiteX11" fmla="*/ 49529 w 616266"/>
                <a:gd name="connsiteY11" fmla="*/ 287638 h 573405"/>
                <a:gd name="connsiteX12" fmla="*/ 287654 w 616266"/>
                <a:gd name="connsiteY12" fmla="*/ 49513 h 573405"/>
                <a:gd name="connsiteX13" fmla="*/ 525779 w 616266"/>
                <a:gd name="connsiteY13" fmla="*/ 287638 h 573405"/>
                <a:gd name="connsiteX14" fmla="*/ 287654 w 616266"/>
                <a:gd name="connsiteY14" fmla="*/ 525763 h 573405"/>
                <a:gd name="connsiteX0" fmla="*/ 503109 w 616292"/>
                <a:gd name="connsiteY0" fmla="*/ 556434 h 573405"/>
                <a:gd name="connsiteX1" fmla="*/ 616266 w 616292"/>
                <a:gd name="connsiteY1" fmla="*/ 521477 h 573405"/>
                <a:gd name="connsiteX2" fmla="*/ 514349 w 616292"/>
                <a:gd name="connsiteY2" fmla="*/ 460993 h 573405"/>
                <a:gd name="connsiteX3" fmla="*/ 573404 w 616292"/>
                <a:gd name="connsiteY3" fmla="*/ 287638 h 573405"/>
                <a:gd name="connsiteX4" fmla="*/ 287638 w 616292"/>
                <a:gd name="connsiteY4" fmla="*/ 2 h 573405"/>
                <a:gd name="connsiteX5" fmla="*/ 2 w 616292"/>
                <a:gd name="connsiteY5" fmla="*/ 285767 h 573405"/>
                <a:gd name="connsiteX6" fmla="*/ 285767 w 616292"/>
                <a:gd name="connsiteY6" fmla="*/ 573404 h 573405"/>
                <a:gd name="connsiteX7" fmla="*/ 461009 w 616292"/>
                <a:gd name="connsiteY7" fmla="*/ 514333 h 573405"/>
                <a:gd name="connsiteX8" fmla="*/ 503109 w 616292"/>
                <a:gd name="connsiteY8" fmla="*/ 556434 h 573405"/>
                <a:gd name="connsiteX9" fmla="*/ 287654 w 616292"/>
                <a:gd name="connsiteY9" fmla="*/ 525763 h 573405"/>
                <a:gd name="connsiteX10" fmla="*/ 49529 w 616292"/>
                <a:gd name="connsiteY10" fmla="*/ 287638 h 573405"/>
                <a:gd name="connsiteX11" fmla="*/ 287654 w 616292"/>
                <a:gd name="connsiteY11" fmla="*/ 49513 h 573405"/>
                <a:gd name="connsiteX12" fmla="*/ 525779 w 616292"/>
                <a:gd name="connsiteY12" fmla="*/ 287638 h 573405"/>
                <a:gd name="connsiteX13" fmla="*/ 287654 w 616292"/>
                <a:gd name="connsiteY13" fmla="*/ 525763 h 573405"/>
                <a:gd name="connsiteX0" fmla="*/ 503109 w 573405"/>
                <a:gd name="connsiteY0" fmla="*/ 556434 h 573405"/>
                <a:gd name="connsiteX1" fmla="*/ 514349 w 573405"/>
                <a:gd name="connsiteY1" fmla="*/ 460993 h 573405"/>
                <a:gd name="connsiteX2" fmla="*/ 573404 w 573405"/>
                <a:gd name="connsiteY2" fmla="*/ 287638 h 573405"/>
                <a:gd name="connsiteX3" fmla="*/ 287638 w 573405"/>
                <a:gd name="connsiteY3" fmla="*/ 2 h 573405"/>
                <a:gd name="connsiteX4" fmla="*/ 2 w 573405"/>
                <a:gd name="connsiteY4" fmla="*/ 285767 h 573405"/>
                <a:gd name="connsiteX5" fmla="*/ 285767 w 573405"/>
                <a:gd name="connsiteY5" fmla="*/ 573404 h 573405"/>
                <a:gd name="connsiteX6" fmla="*/ 461009 w 573405"/>
                <a:gd name="connsiteY6" fmla="*/ 514333 h 573405"/>
                <a:gd name="connsiteX7" fmla="*/ 503109 w 573405"/>
                <a:gd name="connsiteY7" fmla="*/ 556434 h 573405"/>
                <a:gd name="connsiteX8" fmla="*/ 287654 w 573405"/>
                <a:gd name="connsiteY8" fmla="*/ 525763 h 573405"/>
                <a:gd name="connsiteX9" fmla="*/ 49529 w 573405"/>
                <a:gd name="connsiteY9" fmla="*/ 287638 h 573405"/>
                <a:gd name="connsiteX10" fmla="*/ 287654 w 573405"/>
                <a:gd name="connsiteY10" fmla="*/ 49513 h 573405"/>
                <a:gd name="connsiteX11" fmla="*/ 525779 w 573405"/>
                <a:gd name="connsiteY11" fmla="*/ 287638 h 573405"/>
                <a:gd name="connsiteX12" fmla="*/ 287654 w 573405"/>
                <a:gd name="connsiteY12" fmla="*/ 525763 h 573405"/>
                <a:gd name="connsiteX0" fmla="*/ 461009 w 573405"/>
                <a:gd name="connsiteY0" fmla="*/ 514333 h 573405"/>
                <a:gd name="connsiteX1" fmla="*/ 514349 w 573405"/>
                <a:gd name="connsiteY1" fmla="*/ 460993 h 573405"/>
                <a:gd name="connsiteX2" fmla="*/ 573404 w 573405"/>
                <a:gd name="connsiteY2" fmla="*/ 287638 h 573405"/>
                <a:gd name="connsiteX3" fmla="*/ 287638 w 573405"/>
                <a:gd name="connsiteY3" fmla="*/ 2 h 573405"/>
                <a:gd name="connsiteX4" fmla="*/ 2 w 573405"/>
                <a:gd name="connsiteY4" fmla="*/ 285767 h 573405"/>
                <a:gd name="connsiteX5" fmla="*/ 285767 w 573405"/>
                <a:gd name="connsiteY5" fmla="*/ 573404 h 573405"/>
                <a:gd name="connsiteX6" fmla="*/ 461009 w 573405"/>
                <a:gd name="connsiteY6" fmla="*/ 514333 h 573405"/>
                <a:gd name="connsiteX7" fmla="*/ 287654 w 573405"/>
                <a:gd name="connsiteY7" fmla="*/ 525763 h 573405"/>
                <a:gd name="connsiteX8" fmla="*/ 49529 w 573405"/>
                <a:gd name="connsiteY8" fmla="*/ 287638 h 573405"/>
                <a:gd name="connsiteX9" fmla="*/ 287654 w 573405"/>
                <a:gd name="connsiteY9" fmla="*/ 49513 h 573405"/>
                <a:gd name="connsiteX10" fmla="*/ 525779 w 573405"/>
                <a:gd name="connsiteY10" fmla="*/ 287638 h 573405"/>
                <a:gd name="connsiteX11" fmla="*/ 287654 w 573405"/>
                <a:gd name="connsiteY11" fmla="*/ 525763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405" h="573405">
                  <a:moveTo>
                    <a:pt x="461009" y="514333"/>
                  </a:moveTo>
                  <a:lnTo>
                    <a:pt x="514349" y="460993"/>
                  </a:lnTo>
                  <a:cubicBezTo>
                    <a:pt x="552749" y="411376"/>
                    <a:pt x="573528" y="350380"/>
                    <a:pt x="573404" y="287638"/>
                  </a:cubicBezTo>
                  <a:cubicBezTo>
                    <a:pt x="573921" y="129298"/>
                    <a:pt x="445979" y="518"/>
                    <a:pt x="287638" y="2"/>
                  </a:cubicBezTo>
                  <a:cubicBezTo>
                    <a:pt x="129298" y="-515"/>
                    <a:pt x="518" y="127426"/>
                    <a:pt x="2" y="285767"/>
                  </a:cubicBezTo>
                  <a:cubicBezTo>
                    <a:pt x="-515" y="444107"/>
                    <a:pt x="127426" y="572886"/>
                    <a:pt x="285767" y="573404"/>
                  </a:cubicBezTo>
                  <a:cubicBezTo>
                    <a:pt x="349102" y="573610"/>
                    <a:pt x="410723" y="552839"/>
                    <a:pt x="461009" y="514333"/>
                  </a:cubicBezTo>
                  <a:close/>
                  <a:moveTo>
                    <a:pt x="287654" y="525763"/>
                  </a:moveTo>
                  <a:cubicBezTo>
                    <a:pt x="156141" y="525763"/>
                    <a:pt x="49529" y="419151"/>
                    <a:pt x="49529" y="287638"/>
                  </a:cubicBezTo>
                  <a:cubicBezTo>
                    <a:pt x="49529" y="156126"/>
                    <a:pt x="156141" y="49513"/>
                    <a:pt x="287654" y="49513"/>
                  </a:cubicBezTo>
                  <a:cubicBezTo>
                    <a:pt x="419166" y="49513"/>
                    <a:pt x="525779" y="156126"/>
                    <a:pt x="525779" y="287638"/>
                  </a:cubicBezTo>
                  <a:cubicBezTo>
                    <a:pt x="525779" y="419151"/>
                    <a:pt x="419166" y="525763"/>
                    <a:pt x="287654" y="525763"/>
                  </a:cubicBezTo>
                  <a:close/>
                </a:path>
              </a:pathLst>
            </a:custGeom>
            <a:solidFill>
              <a:schemeClr val="bg1"/>
            </a:solidFill>
            <a:ln w="9525" cap="flat">
              <a:noFill/>
              <a:prstDash val="solid"/>
              <a:miter/>
            </a:ln>
          </p:spPr>
          <p:txBody>
            <a:bodyPr rtlCol="0" anchor="ctr"/>
            <a:lstStyle/>
            <a:p>
              <a:endParaRPr lang="en-US" dirty="0">
                <a:latin typeface="Source Sans Pro Light" panose="020B0403030403020204" pitchFamily="34" charset="0"/>
              </a:endParaRPr>
            </a:p>
          </p:txBody>
        </p:sp>
        <p:sp>
          <p:nvSpPr>
            <p:cNvPr id="29" name="Freeform: Shape 28">
              <a:extLst>
                <a:ext uri="{FF2B5EF4-FFF2-40B4-BE49-F238E27FC236}">
                  <a16:creationId xmlns:a16="http://schemas.microsoft.com/office/drawing/2014/main" id="{E845DEA3-9B53-4F5D-8D53-22794CE21525}"/>
                </a:ext>
              </a:extLst>
            </p:cNvPr>
            <p:cNvSpPr/>
            <p:nvPr/>
          </p:nvSpPr>
          <p:spPr>
            <a:xfrm>
              <a:off x="2810423" y="1919054"/>
              <a:ext cx="117760" cy="117760"/>
            </a:xfrm>
            <a:custGeom>
              <a:avLst/>
              <a:gdLst>
                <a:gd name="connsiteX0" fmla="*/ 266700 w 266700"/>
                <a:gd name="connsiteY0" fmla="*/ 104775 h 266700"/>
                <a:gd name="connsiteX1" fmla="*/ 161925 w 266700"/>
                <a:gd name="connsiteY1" fmla="*/ 104775 h 266700"/>
                <a:gd name="connsiteX2" fmla="*/ 161925 w 266700"/>
                <a:gd name="connsiteY2" fmla="*/ 0 h 266700"/>
                <a:gd name="connsiteX3" fmla="*/ 104775 w 266700"/>
                <a:gd name="connsiteY3" fmla="*/ 0 h 266700"/>
                <a:gd name="connsiteX4" fmla="*/ 104775 w 266700"/>
                <a:gd name="connsiteY4" fmla="*/ 104775 h 266700"/>
                <a:gd name="connsiteX5" fmla="*/ 0 w 266700"/>
                <a:gd name="connsiteY5" fmla="*/ 104775 h 266700"/>
                <a:gd name="connsiteX6" fmla="*/ 0 w 266700"/>
                <a:gd name="connsiteY6" fmla="*/ 161925 h 266700"/>
                <a:gd name="connsiteX7" fmla="*/ 104775 w 266700"/>
                <a:gd name="connsiteY7" fmla="*/ 161925 h 266700"/>
                <a:gd name="connsiteX8" fmla="*/ 104775 w 266700"/>
                <a:gd name="connsiteY8" fmla="*/ 266700 h 266700"/>
                <a:gd name="connsiteX9" fmla="*/ 161925 w 266700"/>
                <a:gd name="connsiteY9" fmla="*/ 266700 h 266700"/>
                <a:gd name="connsiteX10" fmla="*/ 161925 w 266700"/>
                <a:gd name="connsiteY10" fmla="*/ 161925 h 266700"/>
                <a:gd name="connsiteX11" fmla="*/ 266700 w 266700"/>
                <a:gd name="connsiteY11" fmla="*/ 161925 h 266700"/>
                <a:gd name="connsiteX12" fmla="*/ 266700 w 266700"/>
                <a:gd name="connsiteY12" fmla="*/ 104775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6700" h="266700">
                  <a:moveTo>
                    <a:pt x="266700" y="104775"/>
                  </a:moveTo>
                  <a:lnTo>
                    <a:pt x="161925" y="104775"/>
                  </a:lnTo>
                  <a:lnTo>
                    <a:pt x="161925" y="0"/>
                  </a:lnTo>
                  <a:lnTo>
                    <a:pt x="104775" y="0"/>
                  </a:lnTo>
                  <a:lnTo>
                    <a:pt x="104775" y="104775"/>
                  </a:lnTo>
                  <a:lnTo>
                    <a:pt x="0" y="104775"/>
                  </a:lnTo>
                  <a:lnTo>
                    <a:pt x="0" y="161925"/>
                  </a:lnTo>
                  <a:lnTo>
                    <a:pt x="104775" y="161925"/>
                  </a:lnTo>
                  <a:lnTo>
                    <a:pt x="104775" y="266700"/>
                  </a:lnTo>
                  <a:lnTo>
                    <a:pt x="161925" y="266700"/>
                  </a:lnTo>
                  <a:lnTo>
                    <a:pt x="161925" y="161925"/>
                  </a:lnTo>
                  <a:lnTo>
                    <a:pt x="266700" y="161925"/>
                  </a:lnTo>
                  <a:lnTo>
                    <a:pt x="266700" y="104775"/>
                  </a:lnTo>
                  <a:close/>
                </a:path>
              </a:pathLst>
            </a:custGeom>
            <a:solidFill>
              <a:schemeClr val="bg1"/>
            </a:solidFill>
            <a:ln w="9525" cap="flat">
              <a:noFill/>
              <a:prstDash val="solid"/>
              <a:miter/>
            </a:ln>
          </p:spPr>
          <p:txBody>
            <a:bodyPr rtlCol="0" anchor="ctr"/>
            <a:lstStyle/>
            <a:p>
              <a:endParaRPr lang="en-US" dirty="0">
                <a:latin typeface="Source Sans Pro Light" panose="020B0403030403020204" pitchFamily="34" charset="0"/>
              </a:endParaRPr>
            </a:p>
          </p:txBody>
        </p:sp>
      </p:grpSp>
      <p:sp>
        <p:nvSpPr>
          <p:cNvPr id="90114" name="Rectangle 2"/>
          <p:cNvSpPr>
            <a:spLocks noGrp="1" noChangeArrowheads="1"/>
          </p:cNvSpPr>
          <p:nvPr>
            <p:ph type="title"/>
          </p:nvPr>
        </p:nvSpPr>
        <p:spPr/>
        <p:txBody>
          <a:bodyPr/>
          <a:lstStyle/>
          <a:p>
            <a:r>
              <a:rPr lang="en-US" cap="none" dirty="0"/>
              <a:t>MassHealth: The Basics </a:t>
            </a:r>
            <a:br>
              <a:rPr lang="en-US" dirty="0"/>
            </a:br>
            <a:r>
              <a:rPr lang="en-US" dirty="0"/>
              <a:t>KEY FINDINGS</a:t>
            </a:r>
          </a:p>
        </p:txBody>
      </p:sp>
      <p:sp>
        <p:nvSpPr>
          <p:cNvPr id="17" name="Slide Number Placeholder 16"/>
          <p:cNvSpPr>
            <a:spLocks noGrp="1"/>
          </p:cNvSpPr>
          <p:nvPr>
            <p:ph type="sldNum" sz="quarter" idx="10"/>
          </p:nvPr>
        </p:nvSpPr>
        <p:spPr/>
        <p:txBody>
          <a:bodyPr/>
          <a:lstStyle/>
          <a:p>
            <a:fld id="{864C9174-2A6C-4246-A139-673B5E866FE6}" type="slidenum">
              <a:rPr lang="en-US" smtClean="0"/>
              <a:pPr/>
              <a:t>4</a:t>
            </a:fld>
            <a:endParaRPr lang="en-US" dirty="0"/>
          </a:p>
        </p:txBody>
      </p:sp>
      <p:sp>
        <p:nvSpPr>
          <p:cNvPr id="19" name="Rectangle 18">
            <a:extLst>
              <a:ext uri="{FF2B5EF4-FFF2-40B4-BE49-F238E27FC236}">
                <a16:creationId xmlns:a16="http://schemas.microsoft.com/office/drawing/2014/main" id="{02D2C6D6-E11F-4179-980E-948D65D39BF9}"/>
              </a:ext>
            </a:extLst>
          </p:cNvPr>
          <p:cNvSpPr/>
          <p:nvPr/>
        </p:nvSpPr>
        <p:spPr>
          <a:xfrm>
            <a:off x="3291840" y="1464446"/>
            <a:ext cx="2560320" cy="73152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sz="1600" cap="all" dirty="0">
                <a:solidFill>
                  <a:schemeClr val="bg1"/>
                </a:solidFill>
                <a:latin typeface="+mj-lt"/>
              </a:rPr>
              <a:t>Spending</a:t>
            </a:r>
          </a:p>
        </p:txBody>
      </p:sp>
      <p:grpSp>
        <p:nvGrpSpPr>
          <p:cNvPr id="90119" name="Graphic 11" descr="Money">
            <a:extLst>
              <a:ext uri="{FF2B5EF4-FFF2-40B4-BE49-F238E27FC236}">
                <a16:creationId xmlns:a16="http://schemas.microsoft.com/office/drawing/2014/main" id="{81115CFA-932F-437B-A6DB-C46C9732D1E9}"/>
              </a:ext>
            </a:extLst>
          </p:cNvPr>
          <p:cNvGrpSpPr>
            <a:grpSpLocks noChangeAspect="1"/>
          </p:cNvGrpSpPr>
          <p:nvPr/>
        </p:nvGrpSpPr>
        <p:grpSpPr>
          <a:xfrm>
            <a:off x="4983480" y="1418726"/>
            <a:ext cx="822960" cy="822960"/>
            <a:chOff x="3966744" y="2896896"/>
            <a:chExt cx="914400" cy="914400"/>
          </a:xfrm>
          <a:solidFill>
            <a:schemeClr val="bg1"/>
          </a:solidFill>
        </p:grpSpPr>
        <p:sp>
          <p:nvSpPr>
            <p:cNvPr id="90120" name="Freeform: Shape 90119">
              <a:extLst>
                <a:ext uri="{FF2B5EF4-FFF2-40B4-BE49-F238E27FC236}">
                  <a16:creationId xmlns:a16="http://schemas.microsoft.com/office/drawing/2014/main" id="{8FABF295-1C25-4BF9-9B35-87C1C45500AE}"/>
                </a:ext>
              </a:extLst>
            </p:cNvPr>
            <p:cNvSpPr/>
            <p:nvPr/>
          </p:nvSpPr>
          <p:spPr>
            <a:xfrm>
              <a:off x="4004844" y="3277896"/>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90121" name="Freeform: Shape 90120">
              <a:extLst>
                <a:ext uri="{FF2B5EF4-FFF2-40B4-BE49-F238E27FC236}">
                  <a16:creationId xmlns:a16="http://schemas.microsoft.com/office/drawing/2014/main" id="{8F000870-DC1B-4409-9079-CB79312A95FF}"/>
                </a:ext>
              </a:extLst>
            </p:cNvPr>
            <p:cNvSpPr/>
            <p:nvPr/>
          </p:nvSpPr>
          <p:spPr>
            <a:xfrm>
              <a:off x="4347744" y="3373146"/>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90122" name="Freeform: Shape 90121">
              <a:extLst>
                <a:ext uri="{FF2B5EF4-FFF2-40B4-BE49-F238E27FC236}">
                  <a16:creationId xmlns:a16="http://schemas.microsoft.com/office/drawing/2014/main" id="{FBF56AD5-3824-429D-9B6C-E090B19A9EF6}"/>
                </a:ext>
              </a:extLst>
            </p:cNvPr>
            <p:cNvSpPr/>
            <p:nvPr/>
          </p:nvSpPr>
          <p:spPr>
            <a:xfrm>
              <a:off x="415724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90123" name="Freeform: Shape 90122">
              <a:extLst>
                <a:ext uri="{FF2B5EF4-FFF2-40B4-BE49-F238E27FC236}">
                  <a16:creationId xmlns:a16="http://schemas.microsoft.com/office/drawing/2014/main" id="{7D0BEE5D-A7E4-4D62-8841-52A7C2258317}"/>
                </a:ext>
              </a:extLst>
            </p:cNvPr>
            <p:cNvSpPr/>
            <p:nvPr/>
          </p:nvSpPr>
          <p:spPr>
            <a:xfrm>
              <a:off x="4633494" y="3439821"/>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90124" name="Freeform: Shape 90123">
              <a:extLst>
                <a:ext uri="{FF2B5EF4-FFF2-40B4-BE49-F238E27FC236}">
                  <a16:creationId xmlns:a16="http://schemas.microsoft.com/office/drawing/2014/main" id="{C632162D-82A6-4878-86FF-ADFE29BD14C1}"/>
                </a:ext>
              </a:extLst>
            </p:cNvPr>
            <p:cNvSpPr/>
            <p:nvPr/>
          </p:nvSpPr>
          <p:spPr>
            <a:xfrm>
              <a:off x="4113429" y="3018816"/>
              <a:ext cx="552450" cy="200025"/>
            </a:xfrm>
            <a:custGeom>
              <a:avLst/>
              <a:gdLst>
                <a:gd name="connsiteX0" fmla="*/ 481013 w 552450"/>
                <a:gd name="connsiteY0" fmla="*/ 75248 h 200025"/>
                <a:gd name="connsiteX1" fmla="*/ 495300 w 552450"/>
                <a:gd name="connsiteY1" fmla="*/ 111443 h 200025"/>
                <a:gd name="connsiteX2" fmla="*/ 552450 w 552450"/>
                <a:gd name="connsiteY2" fmla="*/ 100012 h 200025"/>
                <a:gd name="connsiteX3" fmla="*/ 512445 w 552450"/>
                <a:gd name="connsiteY3" fmla="*/ 0 h 200025"/>
                <a:gd name="connsiteX4" fmla="*/ 0 w 552450"/>
                <a:gd name="connsiteY4" fmla="*/ 209550 h 200025"/>
                <a:gd name="connsiteX5" fmla="*/ 293370 w 552450"/>
                <a:gd name="connsiteY5" fmla="*/ 151448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450" h="200025">
                  <a:moveTo>
                    <a:pt x="481013" y="75248"/>
                  </a:moveTo>
                  <a:lnTo>
                    <a:pt x="495300" y="111443"/>
                  </a:lnTo>
                  <a:lnTo>
                    <a:pt x="552450" y="100012"/>
                  </a:lnTo>
                  <a:lnTo>
                    <a:pt x="512445" y="0"/>
                  </a:lnTo>
                  <a:lnTo>
                    <a:pt x="0" y="209550"/>
                  </a:lnTo>
                  <a:lnTo>
                    <a:pt x="293370" y="151448"/>
                  </a:ln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90125" name="Freeform: Shape 90124">
              <a:extLst>
                <a:ext uri="{FF2B5EF4-FFF2-40B4-BE49-F238E27FC236}">
                  <a16:creationId xmlns:a16="http://schemas.microsoft.com/office/drawing/2014/main" id="{850BAAEE-020E-495E-B51A-6F836596F0E5}"/>
                </a:ext>
              </a:extLst>
            </p:cNvPr>
            <p:cNvSpPr/>
            <p:nvPr/>
          </p:nvSpPr>
          <p:spPr>
            <a:xfrm>
              <a:off x="4252494" y="3142641"/>
              <a:ext cx="504825" cy="95250"/>
            </a:xfrm>
            <a:custGeom>
              <a:avLst/>
              <a:gdLst>
                <a:gd name="connsiteX0" fmla="*/ 292418 w 504825"/>
                <a:gd name="connsiteY0" fmla="*/ 97155 h 95250"/>
                <a:gd name="connsiteX1" fmla="*/ 442913 w 504825"/>
                <a:gd name="connsiteY1" fmla="*/ 67628 h 95250"/>
                <a:gd name="connsiteX2" fmla="*/ 449580 w 504825"/>
                <a:gd name="connsiteY2" fmla="*/ 97155 h 95250"/>
                <a:gd name="connsiteX3" fmla="*/ 507683 w 504825"/>
                <a:gd name="connsiteY3" fmla="*/ 97155 h 95250"/>
                <a:gd name="connsiteX4" fmla="*/ 488633 w 504825"/>
                <a:gd name="connsiteY4" fmla="*/ 0 h 95250"/>
                <a:gd name="connsiteX5" fmla="*/ 0 w 504825"/>
                <a:gd name="connsiteY5" fmla="*/ 9715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825" h="95250">
                  <a:moveTo>
                    <a:pt x="292418" y="97155"/>
                  </a:moveTo>
                  <a:lnTo>
                    <a:pt x="442913" y="67628"/>
                  </a:lnTo>
                  <a:lnTo>
                    <a:pt x="449580" y="97155"/>
                  </a:lnTo>
                  <a:lnTo>
                    <a:pt x="507683" y="97155"/>
                  </a:lnTo>
                  <a:lnTo>
                    <a:pt x="488633" y="0"/>
                  </a:lnTo>
                  <a:lnTo>
                    <a:pt x="0" y="97155"/>
                  </a:ln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grpSp>
      <p:grpSp>
        <p:nvGrpSpPr>
          <p:cNvPr id="258" name="Group 257">
            <a:extLst>
              <a:ext uri="{FF2B5EF4-FFF2-40B4-BE49-F238E27FC236}">
                <a16:creationId xmlns:a16="http://schemas.microsoft.com/office/drawing/2014/main" id="{3126B9FD-6C67-40BC-8D8D-400F416862A7}"/>
              </a:ext>
            </a:extLst>
          </p:cNvPr>
          <p:cNvGrpSpPr/>
          <p:nvPr/>
        </p:nvGrpSpPr>
        <p:grpSpPr>
          <a:xfrm>
            <a:off x="518989" y="2350772"/>
            <a:ext cx="2539112" cy="718851"/>
            <a:chOff x="518989" y="2446531"/>
            <a:chExt cx="2539112" cy="718851"/>
          </a:xfrm>
        </p:grpSpPr>
        <p:sp>
          <p:nvSpPr>
            <p:cNvPr id="7" name="TextBox 6">
              <a:extLst>
                <a:ext uri="{FF2B5EF4-FFF2-40B4-BE49-F238E27FC236}">
                  <a16:creationId xmlns:a16="http://schemas.microsoft.com/office/drawing/2014/main" id="{43661DA0-6AC2-4ACF-BD77-D7E98F574D01}"/>
                </a:ext>
              </a:extLst>
            </p:cNvPr>
            <p:cNvSpPr txBox="1"/>
            <p:nvPr/>
          </p:nvSpPr>
          <p:spPr>
            <a:xfrm>
              <a:off x="518989" y="2903772"/>
              <a:ext cx="2539112" cy="261610"/>
            </a:xfrm>
            <a:prstGeom prst="rect">
              <a:avLst/>
            </a:prstGeom>
            <a:noFill/>
          </p:spPr>
          <p:txBody>
            <a:bodyPr wrap="square" rtlCol="0" anchor="ctr">
              <a:spAutoFit/>
            </a:bodyPr>
            <a:lstStyle/>
            <a:p>
              <a:pPr algn="ctr"/>
              <a:r>
                <a:rPr lang="en-US" sz="1100" dirty="0">
                  <a:latin typeface="+mn-lt"/>
                </a:rPr>
                <a:t>More than </a:t>
              </a:r>
              <a:r>
                <a:rPr lang="en-US" sz="1100" dirty="0">
                  <a:latin typeface="+mj-lt"/>
                </a:rPr>
                <a:t>1.8 million </a:t>
              </a:r>
              <a:r>
                <a:rPr lang="en-US" sz="1100" dirty="0">
                  <a:latin typeface="+mn-lt"/>
                </a:rPr>
                <a:t>members</a:t>
              </a:r>
            </a:p>
          </p:txBody>
        </p:sp>
        <p:grpSp>
          <p:nvGrpSpPr>
            <p:cNvPr id="90138" name="Group 90137">
              <a:extLst>
                <a:ext uri="{FF2B5EF4-FFF2-40B4-BE49-F238E27FC236}">
                  <a16:creationId xmlns:a16="http://schemas.microsoft.com/office/drawing/2014/main" id="{CC214C0B-9C55-4E99-92FE-6DB78C2FE679}"/>
                </a:ext>
              </a:extLst>
            </p:cNvPr>
            <p:cNvGrpSpPr>
              <a:grpSpLocks noChangeAspect="1"/>
            </p:cNvGrpSpPr>
            <p:nvPr/>
          </p:nvGrpSpPr>
          <p:grpSpPr>
            <a:xfrm>
              <a:off x="1377065" y="2446531"/>
              <a:ext cx="822960" cy="440115"/>
              <a:chOff x="8729892" y="1269817"/>
              <a:chExt cx="689800" cy="368901"/>
            </a:xfrm>
            <a:solidFill>
              <a:schemeClr val="accent4"/>
            </a:solidFill>
          </p:grpSpPr>
          <p:sp>
            <p:nvSpPr>
              <p:cNvPr id="90131" name="Freeform: Shape 90130">
                <a:extLst>
                  <a:ext uri="{FF2B5EF4-FFF2-40B4-BE49-F238E27FC236}">
                    <a16:creationId xmlns:a16="http://schemas.microsoft.com/office/drawing/2014/main" id="{044B0970-508F-4CE7-B8B0-CBB55272359E}"/>
                  </a:ext>
                </a:extLst>
              </p:cNvPr>
              <p:cNvSpPr/>
              <p:nvPr/>
            </p:nvSpPr>
            <p:spPr>
              <a:xfrm>
                <a:off x="9199284" y="1269817"/>
                <a:ext cx="142875" cy="142875"/>
              </a:xfrm>
              <a:custGeom>
                <a:avLst/>
                <a:gdLst>
                  <a:gd name="connsiteX0" fmla="*/ 148209 w 142875"/>
                  <a:gd name="connsiteY0" fmla="*/ 74104 h 142875"/>
                  <a:gd name="connsiteX1" fmla="*/ 74104 w 142875"/>
                  <a:gd name="connsiteY1" fmla="*/ 148209 h 142875"/>
                  <a:gd name="connsiteX2" fmla="*/ 0 w 142875"/>
                  <a:gd name="connsiteY2" fmla="*/ 74104 h 142875"/>
                  <a:gd name="connsiteX3" fmla="*/ 74104 w 142875"/>
                  <a:gd name="connsiteY3" fmla="*/ 0 h 142875"/>
                  <a:gd name="connsiteX4" fmla="*/ 148209 w 142875"/>
                  <a:gd name="connsiteY4" fmla="*/ 74104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142875">
                    <a:moveTo>
                      <a:pt x="148209" y="74104"/>
                    </a:moveTo>
                    <a:cubicBezTo>
                      <a:pt x="148209" y="115031"/>
                      <a:pt x="115031" y="148209"/>
                      <a:pt x="74104" y="148209"/>
                    </a:cubicBezTo>
                    <a:cubicBezTo>
                      <a:pt x="33178" y="148209"/>
                      <a:pt x="0" y="115031"/>
                      <a:pt x="0" y="74104"/>
                    </a:cubicBezTo>
                    <a:cubicBezTo>
                      <a:pt x="0" y="33178"/>
                      <a:pt x="33178" y="0"/>
                      <a:pt x="74104" y="0"/>
                    </a:cubicBezTo>
                    <a:cubicBezTo>
                      <a:pt x="115031" y="0"/>
                      <a:pt x="148209" y="33178"/>
                      <a:pt x="148209" y="74104"/>
                    </a:cubicBezTo>
                    <a:close/>
                  </a:path>
                </a:pathLst>
              </a:custGeom>
              <a:grpFill/>
              <a:ln w="9525" cap="flat">
                <a:noFill/>
                <a:prstDash val="solid"/>
                <a:miter/>
              </a:ln>
            </p:spPr>
            <p:txBody>
              <a:bodyPr rtlCol="0" anchor="ctr"/>
              <a:lstStyle/>
              <a:p>
                <a:endParaRPr lang="en-US" dirty="0">
                  <a:latin typeface="+mn-lt"/>
                </a:endParaRPr>
              </a:p>
            </p:txBody>
          </p:sp>
          <p:sp>
            <p:nvSpPr>
              <p:cNvPr id="90132" name="Freeform: Shape 90131">
                <a:extLst>
                  <a:ext uri="{FF2B5EF4-FFF2-40B4-BE49-F238E27FC236}">
                    <a16:creationId xmlns:a16="http://schemas.microsoft.com/office/drawing/2014/main" id="{E6715C23-5833-433C-8C50-5C91FD241319}"/>
                  </a:ext>
                </a:extLst>
              </p:cNvPr>
              <p:cNvSpPr/>
              <p:nvPr/>
            </p:nvSpPr>
            <p:spPr>
              <a:xfrm>
                <a:off x="8803997" y="1269817"/>
                <a:ext cx="142875" cy="142875"/>
              </a:xfrm>
              <a:custGeom>
                <a:avLst/>
                <a:gdLst>
                  <a:gd name="connsiteX0" fmla="*/ 148209 w 142875"/>
                  <a:gd name="connsiteY0" fmla="*/ 74104 h 142875"/>
                  <a:gd name="connsiteX1" fmla="*/ 74104 w 142875"/>
                  <a:gd name="connsiteY1" fmla="*/ 148209 h 142875"/>
                  <a:gd name="connsiteX2" fmla="*/ 0 w 142875"/>
                  <a:gd name="connsiteY2" fmla="*/ 74104 h 142875"/>
                  <a:gd name="connsiteX3" fmla="*/ 74104 w 142875"/>
                  <a:gd name="connsiteY3" fmla="*/ 0 h 142875"/>
                  <a:gd name="connsiteX4" fmla="*/ 148209 w 142875"/>
                  <a:gd name="connsiteY4" fmla="*/ 74104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142875">
                    <a:moveTo>
                      <a:pt x="148209" y="74104"/>
                    </a:moveTo>
                    <a:cubicBezTo>
                      <a:pt x="148209" y="115031"/>
                      <a:pt x="115031" y="148209"/>
                      <a:pt x="74104" y="148209"/>
                    </a:cubicBezTo>
                    <a:cubicBezTo>
                      <a:pt x="33178" y="148209"/>
                      <a:pt x="0" y="115031"/>
                      <a:pt x="0" y="74104"/>
                    </a:cubicBezTo>
                    <a:cubicBezTo>
                      <a:pt x="0" y="33178"/>
                      <a:pt x="33178" y="0"/>
                      <a:pt x="74104" y="0"/>
                    </a:cubicBezTo>
                    <a:cubicBezTo>
                      <a:pt x="115031" y="0"/>
                      <a:pt x="148209" y="33178"/>
                      <a:pt x="148209" y="74104"/>
                    </a:cubicBezTo>
                    <a:close/>
                  </a:path>
                </a:pathLst>
              </a:custGeom>
              <a:grpFill/>
              <a:ln w="9525" cap="flat">
                <a:noFill/>
                <a:prstDash val="solid"/>
                <a:miter/>
              </a:ln>
            </p:spPr>
            <p:txBody>
              <a:bodyPr rtlCol="0" anchor="ctr"/>
              <a:lstStyle/>
              <a:p>
                <a:endParaRPr lang="en-US" dirty="0">
                  <a:latin typeface="+mn-lt"/>
                </a:endParaRPr>
              </a:p>
            </p:txBody>
          </p:sp>
          <p:sp>
            <p:nvSpPr>
              <p:cNvPr id="90133" name="Freeform: Shape 90132">
                <a:extLst>
                  <a:ext uri="{FF2B5EF4-FFF2-40B4-BE49-F238E27FC236}">
                    <a16:creationId xmlns:a16="http://schemas.microsoft.com/office/drawing/2014/main" id="{06B93F8A-415F-4289-B751-4996B3717B8F}"/>
                  </a:ext>
                </a:extLst>
              </p:cNvPr>
              <p:cNvSpPr/>
              <p:nvPr/>
            </p:nvSpPr>
            <p:spPr>
              <a:xfrm>
                <a:off x="9152992" y="1438123"/>
                <a:ext cx="266700" cy="142875"/>
              </a:xfrm>
              <a:custGeom>
                <a:avLst/>
                <a:gdLst>
                  <a:gd name="connsiteX0" fmla="*/ 253746 w 266700"/>
                  <a:gd name="connsiteY0" fmla="*/ 44101 h 142875"/>
                  <a:gd name="connsiteX1" fmla="*/ 181356 w 266700"/>
                  <a:gd name="connsiteY1" fmla="*/ 9525 h 142875"/>
                  <a:gd name="connsiteX2" fmla="*/ 120396 w 266700"/>
                  <a:gd name="connsiteY2" fmla="*/ 0 h 142875"/>
                  <a:gd name="connsiteX3" fmla="*/ 59436 w 266700"/>
                  <a:gd name="connsiteY3" fmla="*/ 9525 h 142875"/>
                  <a:gd name="connsiteX4" fmla="*/ 3429 w 266700"/>
                  <a:gd name="connsiteY4" fmla="*/ 33529 h 142875"/>
                  <a:gd name="connsiteX5" fmla="*/ 0 w 266700"/>
                  <a:gd name="connsiteY5" fmla="*/ 37434 h 142875"/>
                  <a:gd name="connsiteX6" fmla="*/ 76200 w 266700"/>
                  <a:gd name="connsiteY6" fmla="*/ 75534 h 142875"/>
                  <a:gd name="connsiteX7" fmla="*/ 104108 w 266700"/>
                  <a:gd name="connsiteY7" fmla="*/ 131446 h 142875"/>
                  <a:gd name="connsiteX8" fmla="*/ 104108 w 266700"/>
                  <a:gd name="connsiteY8" fmla="*/ 148400 h 142875"/>
                  <a:gd name="connsiteX9" fmla="*/ 268605 w 266700"/>
                  <a:gd name="connsiteY9" fmla="*/ 148400 h 142875"/>
                  <a:gd name="connsiteX10" fmla="*/ 268605 w 266700"/>
                  <a:gd name="connsiteY10" fmla="*/ 73819 h 142875"/>
                  <a:gd name="connsiteX11" fmla="*/ 253746 w 266700"/>
                  <a:gd name="connsiteY11" fmla="*/ 44101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6700" h="142875">
                    <a:moveTo>
                      <a:pt x="253746" y="44101"/>
                    </a:moveTo>
                    <a:cubicBezTo>
                      <a:pt x="232401" y="27476"/>
                      <a:pt x="207702" y="15681"/>
                      <a:pt x="181356" y="9525"/>
                    </a:cubicBezTo>
                    <a:cubicBezTo>
                      <a:pt x="161530" y="3742"/>
                      <a:pt x="141041" y="541"/>
                      <a:pt x="120396" y="0"/>
                    </a:cubicBezTo>
                    <a:cubicBezTo>
                      <a:pt x="99702" y="-45"/>
                      <a:pt x="79130" y="3169"/>
                      <a:pt x="59436" y="9525"/>
                    </a:cubicBezTo>
                    <a:cubicBezTo>
                      <a:pt x="39707" y="14783"/>
                      <a:pt x="20843" y="22868"/>
                      <a:pt x="3429" y="33529"/>
                    </a:cubicBezTo>
                    <a:cubicBezTo>
                      <a:pt x="2286" y="34862"/>
                      <a:pt x="1238" y="36196"/>
                      <a:pt x="0" y="37434"/>
                    </a:cubicBezTo>
                    <a:cubicBezTo>
                      <a:pt x="27701" y="44889"/>
                      <a:pt x="53615" y="57847"/>
                      <a:pt x="76200" y="75534"/>
                    </a:cubicBezTo>
                    <a:cubicBezTo>
                      <a:pt x="94021" y="88541"/>
                      <a:pt x="104425" y="109385"/>
                      <a:pt x="104108" y="131446"/>
                    </a:cubicBezTo>
                    <a:lnTo>
                      <a:pt x="104108" y="148400"/>
                    </a:lnTo>
                    <a:lnTo>
                      <a:pt x="268605" y="148400"/>
                    </a:lnTo>
                    <a:lnTo>
                      <a:pt x="268605" y="73819"/>
                    </a:lnTo>
                    <a:cubicBezTo>
                      <a:pt x="268892" y="62061"/>
                      <a:pt x="263324" y="50927"/>
                      <a:pt x="253746" y="44101"/>
                    </a:cubicBezTo>
                    <a:close/>
                  </a:path>
                </a:pathLst>
              </a:custGeom>
              <a:grpFill/>
              <a:ln w="9525" cap="flat">
                <a:noFill/>
                <a:prstDash val="solid"/>
                <a:miter/>
              </a:ln>
            </p:spPr>
            <p:txBody>
              <a:bodyPr rtlCol="0" anchor="ctr"/>
              <a:lstStyle/>
              <a:p>
                <a:endParaRPr lang="en-US" dirty="0">
                  <a:latin typeface="+mn-lt"/>
                </a:endParaRPr>
              </a:p>
            </p:txBody>
          </p:sp>
          <p:sp>
            <p:nvSpPr>
              <p:cNvPr id="90134" name="Freeform: Shape 90133">
                <a:extLst>
                  <a:ext uri="{FF2B5EF4-FFF2-40B4-BE49-F238E27FC236}">
                    <a16:creationId xmlns:a16="http://schemas.microsoft.com/office/drawing/2014/main" id="{32F2FB0A-8646-4B11-83E8-6585713EB56C}"/>
                  </a:ext>
                </a:extLst>
              </p:cNvPr>
              <p:cNvSpPr/>
              <p:nvPr/>
            </p:nvSpPr>
            <p:spPr>
              <a:xfrm>
                <a:off x="8729892" y="1438123"/>
                <a:ext cx="266700" cy="142875"/>
              </a:xfrm>
              <a:custGeom>
                <a:avLst/>
                <a:gdLst>
                  <a:gd name="connsiteX0" fmla="*/ 164687 w 266700"/>
                  <a:gd name="connsiteY0" fmla="*/ 131445 h 142875"/>
                  <a:gd name="connsiteX1" fmla="*/ 191357 w 266700"/>
                  <a:gd name="connsiteY1" fmla="*/ 76486 h 142875"/>
                  <a:gd name="connsiteX2" fmla="*/ 192500 w 266700"/>
                  <a:gd name="connsiteY2" fmla="*/ 75534 h 142875"/>
                  <a:gd name="connsiteX3" fmla="*/ 193739 w 266700"/>
                  <a:gd name="connsiteY3" fmla="*/ 74676 h 142875"/>
                  <a:gd name="connsiteX4" fmla="*/ 268605 w 266700"/>
                  <a:gd name="connsiteY4" fmla="*/ 37529 h 142875"/>
                  <a:gd name="connsiteX5" fmla="*/ 263176 w 266700"/>
                  <a:gd name="connsiteY5" fmla="*/ 31338 h 142875"/>
                  <a:gd name="connsiteX6" fmla="*/ 209550 w 266700"/>
                  <a:gd name="connsiteY6" fmla="*/ 9525 h 142875"/>
                  <a:gd name="connsiteX7" fmla="*/ 148590 w 266700"/>
                  <a:gd name="connsiteY7" fmla="*/ 0 h 142875"/>
                  <a:gd name="connsiteX8" fmla="*/ 87630 w 266700"/>
                  <a:gd name="connsiteY8" fmla="*/ 9525 h 142875"/>
                  <a:gd name="connsiteX9" fmla="*/ 15240 w 266700"/>
                  <a:gd name="connsiteY9" fmla="*/ 44101 h 142875"/>
                  <a:gd name="connsiteX10" fmla="*/ 0 w 266700"/>
                  <a:gd name="connsiteY10" fmla="*/ 73819 h 142875"/>
                  <a:gd name="connsiteX11" fmla="*/ 0 w 266700"/>
                  <a:gd name="connsiteY11" fmla="*/ 148400 h 142875"/>
                  <a:gd name="connsiteX12" fmla="*/ 164687 w 266700"/>
                  <a:gd name="connsiteY12" fmla="*/ 14840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6700" h="142875">
                    <a:moveTo>
                      <a:pt x="164687" y="131445"/>
                    </a:moveTo>
                    <a:cubicBezTo>
                      <a:pt x="164708" y="110012"/>
                      <a:pt x="174533" y="89766"/>
                      <a:pt x="191357" y="76486"/>
                    </a:cubicBezTo>
                    <a:lnTo>
                      <a:pt x="192500" y="75534"/>
                    </a:lnTo>
                    <a:lnTo>
                      <a:pt x="193739" y="74676"/>
                    </a:lnTo>
                    <a:cubicBezTo>
                      <a:pt x="216581" y="58427"/>
                      <a:pt x="241848" y="45890"/>
                      <a:pt x="268605" y="37529"/>
                    </a:cubicBezTo>
                    <a:cubicBezTo>
                      <a:pt x="266700" y="35529"/>
                      <a:pt x="264986" y="33433"/>
                      <a:pt x="263176" y="31338"/>
                    </a:cubicBezTo>
                    <a:cubicBezTo>
                      <a:pt x="246437" y="21538"/>
                      <a:pt x="228377" y="14193"/>
                      <a:pt x="209550" y="9525"/>
                    </a:cubicBezTo>
                    <a:cubicBezTo>
                      <a:pt x="189726" y="3734"/>
                      <a:pt x="169235" y="532"/>
                      <a:pt x="148590" y="0"/>
                    </a:cubicBezTo>
                    <a:cubicBezTo>
                      <a:pt x="127896" y="-39"/>
                      <a:pt x="107326" y="3176"/>
                      <a:pt x="87630" y="9525"/>
                    </a:cubicBezTo>
                    <a:cubicBezTo>
                      <a:pt x="61651" y="16693"/>
                      <a:pt x="37144" y="28399"/>
                      <a:pt x="15240" y="44101"/>
                    </a:cubicBezTo>
                    <a:cubicBezTo>
                      <a:pt x="5858" y="51134"/>
                      <a:pt x="236" y="62096"/>
                      <a:pt x="0" y="73819"/>
                    </a:cubicBezTo>
                    <a:lnTo>
                      <a:pt x="0" y="148400"/>
                    </a:lnTo>
                    <a:lnTo>
                      <a:pt x="164687" y="148400"/>
                    </a:lnTo>
                    <a:close/>
                  </a:path>
                </a:pathLst>
              </a:custGeom>
              <a:grpFill/>
              <a:ln w="9525" cap="flat">
                <a:noFill/>
                <a:prstDash val="solid"/>
                <a:miter/>
              </a:ln>
            </p:spPr>
            <p:txBody>
              <a:bodyPr rtlCol="0" anchor="ctr"/>
              <a:lstStyle/>
              <a:p>
                <a:endParaRPr lang="en-US" dirty="0">
                  <a:latin typeface="+mn-lt"/>
                </a:endParaRPr>
              </a:p>
            </p:txBody>
          </p:sp>
          <p:sp>
            <p:nvSpPr>
              <p:cNvPr id="90135" name="Freeform: Shape 90134">
                <a:extLst>
                  <a:ext uri="{FF2B5EF4-FFF2-40B4-BE49-F238E27FC236}">
                    <a16:creationId xmlns:a16="http://schemas.microsoft.com/office/drawing/2014/main" id="{2F108B89-F681-4874-81CC-6F4D5DF6DC0D}"/>
                  </a:ext>
                </a:extLst>
              </p:cNvPr>
              <p:cNvSpPr/>
              <p:nvPr/>
            </p:nvSpPr>
            <p:spPr>
              <a:xfrm>
                <a:off x="8927536" y="1495843"/>
                <a:ext cx="295275" cy="142875"/>
              </a:xfrm>
              <a:custGeom>
                <a:avLst/>
                <a:gdLst>
                  <a:gd name="connsiteX0" fmla="*/ 0 w 295275"/>
                  <a:gd name="connsiteY0" fmla="*/ 147830 h 142875"/>
                  <a:gd name="connsiteX1" fmla="*/ 0 w 295275"/>
                  <a:gd name="connsiteY1" fmla="*/ 73725 h 142875"/>
                  <a:gd name="connsiteX2" fmla="*/ 14859 w 295275"/>
                  <a:gd name="connsiteY2" fmla="*/ 44102 h 142875"/>
                  <a:gd name="connsiteX3" fmla="*/ 87249 w 295275"/>
                  <a:gd name="connsiteY3" fmla="*/ 9527 h 142875"/>
                  <a:gd name="connsiteX4" fmla="*/ 148209 w 295275"/>
                  <a:gd name="connsiteY4" fmla="*/ 2 h 142875"/>
                  <a:gd name="connsiteX5" fmla="*/ 209169 w 295275"/>
                  <a:gd name="connsiteY5" fmla="*/ 9527 h 142875"/>
                  <a:gd name="connsiteX6" fmla="*/ 281654 w 295275"/>
                  <a:gd name="connsiteY6" fmla="*/ 44102 h 142875"/>
                  <a:gd name="connsiteX7" fmla="*/ 296418 w 295275"/>
                  <a:gd name="connsiteY7" fmla="*/ 73725 h 142875"/>
                  <a:gd name="connsiteX8" fmla="*/ 296418 w 295275"/>
                  <a:gd name="connsiteY8" fmla="*/ 14783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275" h="142875">
                    <a:moveTo>
                      <a:pt x="0" y="147830"/>
                    </a:moveTo>
                    <a:lnTo>
                      <a:pt x="0" y="73725"/>
                    </a:lnTo>
                    <a:cubicBezTo>
                      <a:pt x="45" y="62069"/>
                      <a:pt x="5544" y="51107"/>
                      <a:pt x="14859" y="44102"/>
                    </a:cubicBezTo>
                    <a:cubicBezTo>
                      <a:pt x="36723" y="28334"/>
                      <a:pt x="61243" y="16622"/>
                      <a:pt x="87249" y="9527"/>
                    </a:cubicBezTo>
                    <a:cubicBezTo>
                      <a:pt x="106934" y="3133"/>
                      <a:pt x="127512" y="-82"/>
                      <a:pt x="148209" y="2"/>
                    </a:cubicBezTo>
                    <a:cubicBezTo>
                      <a:pt x="168859" y="486"/>
                      <a:pt x="189355" y="3690"/>
                      <a:pt x="209169" y="9527"/>
                    </a:cubicBezTo>
                    <a:cubicBezTo>
                      <a:pt x="235567" y="15619"/>
                      <a:pt x="260308" y="27421"/>
                      <a:pt x="281654" y="44102"/>
                    </a:cubicBezTo>
                    <a:cubicBezTo>
                      <a:pt x="291195" y="50908"/>
                      <a:pt x="296728" y="62010"/>
                      <a:pt x="296418" y="73725"/>
                    </a:cubicBezTo>
                    <a:lnTo>
                      <a:pt x="296418" y="147830"/>
                    </a:lnTo>
                    <a:close/>
                  </a:path>
                </a:pathLst>
              </a:custGeom>
              <a:grpFill/>
              <a:ln w="9525" cap="flat">
                <a:noFill/>
                <a:prstDash val="solid"/>
                <a:miter/>
              </a:ln>
            </p:spPr>
            <p:txBody>
              <a:bodyPr rtlCol="0" anchor="ctr"/>
              <a:lstStyle/>
              <a:p>
                <a:endParaRPr lang="en-US" dirty="0">
                  <a:latin typeface="+mn-lt"/>
                </a:endParaRPr>
              </a:p>
            </p:txBody>
          </p:sp>
          <p:sp>
            <p:nvSpPr>
              <p:cNvPr id="90136" name="Freeform: Shape 90135">
                <a:extLst>
                  <a:ext uri="{FF2B5EF4-FFF2-40B4-BE49-F238E27FC236}">
                    <a16:creationId xmlns:a16="http://schemas.microsoft.com/office/drawing/2014/main" id="{CF41FEE1-F095-42CD-9952-04A4E0165A0A}"/>
                  </a:ext>
                </a:extLst>
              </p:cNvPr>
              <p:cNvSpPr/>
              <p:nvPr/>
            </p:nvSpPr>
            <p:spPr>
              <a:xfrm>
                <a:off x="9001640" y="1327443"/>
                <a:ext cx="142875" cy="142875"/>
              </a:xfrm>
              <a:custGeom>
                <a:avLst/>
                <a:gdLst>
                  <a:gd name="connsiteX0" fmla="*/ 148209 w 142875"/>
                  <a:gd name="connsiteY0" fmla="*/ 74105 h 142875"/>
                  <a:gd name="connsiteX1" fmla="*/ 74105 w 142875"/>
                  <a:gd name="connsiteY1" fmla="*/ 148209 h 142875"/>
                  <a:gd name="connsiteX2" fmla="*/ 0 w 142875"/>
                  <a:gd name="connsiteY2" fmla="*/ 74105 h 142875"/>
                  <a:gd name="connsiteX3" fmla="*/ 74105 w 142875"/>
                  <a:gd name="connsiteY3" fmla="*/ 0 h 142875"/>
                  <a:gd name="connsiteX4" fmla="*/ 148209 w 142875"/>
                  <a:gd name="connsiteY4" fmla="*/ 74105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142875">
                    <a:moveTo>
                      <a:pt x="148209" y="74105"/>
                    </a:moveTo>
                    <a:cubicBezTo>
                      <a:pt x="148209" y="115031"/>
                      <a:pt x="115031" y="148209"/>
                      <a:pt x="74105" y="148209"/>
                    </a:cubicBezTo>
                    <a:cubicBezTo>
                      <a:pt x="33178" y="148209"/>
                      <a:pt x="0" y="115031"/>
                      <a:pt x="0" y="74105"/>
                    </a:cubicBezTo>
                    <a:cubicBezTo>
                      <a:pt x="0" y="33178"/>
                      <a:pt x="33178" y="0"/>
                      <a:pt x="74105" y="0"/>
                    </a:cubicBezTo>
                    <a:cubicBezTo>
                      <a:pt x="115031" y="0"/>
                      <a:pt x="148209" y="33178"/>
                      <a:pt x="148209" y="74105"/>
                    </a:cubicBezTo>
                    <a:close/>
                  </a:path>
                </a:pathLst>
              </a:custGeom>
              <a:grpFill/>
              <a:ln w="9525" cap="flat">
                <a:noFill/>
                <a:prstDash val="solid"/>
                <a:miter/>
              </a:ln>
            </p:spPr>
            <p:txBody>
              <a:bodyPr rtlCol="0" anchor="ctr"/>
              <a:lstStyle/>
              <a:p>
                <a:endParaRPr lang="en-US" dirty="0">
                  <a:latin typeface="+mn-lt"/>
                </a:endParaRPr>
              </a:p>
            </p:txBody>
          </p:sp>
        </p:grpSp>
      </p:grpSp>
      <p:sp>
        <p:nvSpPr>
          <p:cNvPr id="60" name="Rectangle 59">
            <a:extLst>
              <a:ext uri="{FF2B5EF4-FFF2-40B4-BE49-F238E27FC236}">
                <a16:creationId xmlns:a16="http://schemas.microsoft.com/office/drawing/2014/main" id="{557D86DD-E319-4112-A747-2C0F616DB25C}"/>
              </a:ext>
            </a:extLst>
          </p:cNvPr>
          <p:cNvSpPr/>
          <p:nvPr/>
        </p:nvSpPr>
        <p:spPr>
          <a:xfrm>
            <a:off x="6126480" y="1464446"/>
            <a:ext cx="2560320" cy="731520"/>
          </a:xfrm>
          <a:prstGeom prst="rect">
            <a:avLst/>
          </a:prstGeom>
          <a:solidFill>
            <a:srgbClr val="77B6C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sz="1600" cap="all" dirty="0">
                <a:solidFill>
                  <a:schemeClr val="bg1"/>
                </a:solidFill>
                <a:latin typeface="+mj-lt"/>
              </a:rPr>
              <a:t>Innovations</a:t>
            </a:r>
          </a:p>
        </p:txBody>
      </p:sp>
      <p:grpSp>
        <p:nvGrpSpPr>
          <p:cNvPr id="90137" name="Group 90136">
            <a:extLst>
              <a:ext uri="{FF2B5EF4-FFF2-40B4-BE49-F238E27FC236}">
                <a16:creationId xmlns:a16="http://schemas.microsoft.com/office/drawing/2014/main" id="{0C7CB9F3-FF42-4142-9BBE-07212E7E40EB}"/>
              </a:ext>
            </a:extLst>
          </p:cNvPr>
          <p:cNvGrpSpPr>
            <a:grpSpLocks noChangeAspect="1"/>
          </p:cNvGrpSpPr>
          <p:nvPr/>
        </p:nvGrpSpPr>
        <p:grpSpPr>
          <a:xfrm>
            <a:off x="8179971" y="1555886"/>
            <a:ext cx="375163" cy="548640"/>
            <a:chOff x="8954301" y="933489"/>
            <a:chExt cx="238125" cy="348234"/>
          </a:xfrm>
          <a:solidFill>
            <a:schemeClr val="bg1"/>
          </a:solidFill>
        </p:grpSpPr>
        <p:sp>
          <p:nvSpPr>
            <p:cNvPr id="90127" name="Freeform: Shape 90126">
              <a:extLst>
                <a:ext uri="{FF2B5EF4-FFF2-40B4-BE49-F238E27FC236}">
                  <a16:creationId xmlns:a16="http://schemas.microsoft.com/office/drawing/2014/main" id="{88E6BA3C-BD67-4880-A95B-D4794921941C}"/>
                </a:ext>
              </a:extLst>
            </p:cNvPr>
            <p:cNvSpPr/>
            <p:nvPr/>
          </p:nvSpPr>
          <p:spPr>
            <a:xfrm>
              <a:off x="9019833" y="1205999"/>
              <a:ext cx="104775" cy="28575"/>
            </a:xfrm>
            <a:custGeom>
              <a:avLst/>
              <a:gdLst>
                <a:gd name="connsiteX0" fmla="*/ 98203 w 104775"/>
                <a:gd name="connsiteY0" fmla="*/ 0 h 28575"/>
                <a:gd name="connsiteX1" fmla="*/ 14288 w 104775"/>
                <a:gd name="connsiteY1" fmla="*/ 0 h 28575"/>
                <a:gd name="connsiteX2" fmla="*/ 0 w 104775"/>
                <a:gd name="connsiteY2" fmla="*/ 14288 h 28575"/>
                <a:gd name="connsiteX3" fmla="*/ 14288 w 104775"/>
                <a:gd name="connsiteY3" fmla="*/ 28575 h 28575"/>
                <a:gd name="connsiteX4" fmla="*/ 98203 w 104775"/>
                <a:gd name="connsiteY4" fmla="*/ 28575 h 28575"/>
                <a:gd name="connsiteX5" fmla="*/ 112490 w 104775"/>
                <a:gd name="connsiteY5" fmla="*/ 14288 h 28575"/>
                <a:gd name="connsiteX6" fmla="*/ 98203 w 104775"/>
                <a:gd name="connsiteY6"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28575">
                  <a:moveTo>
                    <a:pt x="98203" y="0"/>
                  </a:moveTo>
                  <a:lnTo>
                    <a:pt x="14288" y="0"/>
                  </a:lnTo>
                  <a:cubicBezTo>
                    <a:pt x="6397" y="0"/>
                    <a:pt x="0" y="6397"/>
                    <a:pt x="0" y="14288"/>
                  </a:cubicBezTo>
                  <a:cubicBezTo>
                    <a:pt x="0" y="22178"/>
                    <a:pt x="6397" y="28575"/>
                    <a:pt x="14288" y="28575"/>
                  </a:cubicBezTo>
                  <a:lnTo>
                    <a:pt x="98203" y="28575"/>
                  </a:lnTo>
                  <a:cubicBezTo>
                    <a:pt x="106093" y="28575"/>
                    <a:pt x="112490" y="22178"/>
                    <a:pt x="112490" y="14288"/>
                  </a:cubicBezTo>
                  <a:cubicBezTo>
                    <a:pt x="112490" y="6397"/>
                    <a:pt x="106093" y="0"/>
                    <a:pt x="98203" y="0"/>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90128" name="Freeform: Shape 90127">
              <a:extLst>
                <a:ext uri="{FF2B5EF4-FFF2-40B4-BE49-F238E27FC236}">
                  <a16:creationId xmlns:a16="http://schemas.microsoft.com/office/drawing/2014/main" id="{41774025-20C8-4F83-AF91-ED5C036F8DFD}"/>
                </a:ext>
              </a:extLst>
            </p:cNvPr>
            <p:cNvSpPr/>
            <p:nvPr/>
          </p:nvSpPr>
          <p:spPr>
            <a:xfrm>
              <a:off x="9045646" y="1253148"/>
              <a:ext cx="57150" cy="28575"/>
            </a:xfrm>
            <a:custGeom>
              <a:avLst/>
              <a:gdLst>
                <a:gd name="connsiteX0" fmla="*/ 30385 w 57150"/>
                <a:gd name="connsiteY0" fmla="*/ 28575 h 28575"/>
                <a:gd name="connsiteX1" fmla="*/ 60865 w 57150"/>
                <a:gd name="connsiteY1" fmla="*/ 0 h 28575"/>
                <a:gd name="connsiteX2" fmla="*/ 0 w 57150"/>
                <a:gd name="connsiteY2" fmla="*/ 0 h 28575"/>
                <a:gd name="connsiteX3" fmla="*/ 30385 w 57150"/>
                <a:gd name="connsiteY3" fmla="*/ 28575 h 28575"/>
              </a:gdLst>
              <a:ahLst/>
              <a:cxnLst>
                <a:cxn ang="0">
                  <a:pos x="connsiteX0" y="connsiteY0"/>
                </a:cxn>
                <a:cxn ang="0">
                  <a:pos x="connsiteX1" y="connsiteY1"/>
                </a:cxn>
                <a:cxn ang="0">
                  <a:pos x="connsiteX2" y="connsiteY2"/>
                </a:cxn>
                <a:cxn ang="0">
                  <a:pos x="connsiteX3" y="connsiteY3"/>
                </a:cxn>
              </a:cxnLst>
              <a:rect l="l" t="t" r="r" b="b"/>
              <a:pathLst>
                <a:path w="57150" h="28575">
                  <a:moveTo>
                    <a:pt x="30385" y="28575"/>
                  </a:moveTo>
                  <a:cubicBezTo>
                    <a:pt x="46483" y="28560"/>
                    <a:pt x="59811" y="16064"/>
                    <a:pt x="60865" y="0"/>
                  </a:cubicBezTo>
                  <a:lnTo>
                    <a:pt x="0" y="0"/>
                  </a:lnTo>
                  <a:cubicBezTo>
                    <a:pt x="1005" y="16049"/>
                    <a:pt x="14305" y="28556"/>
                    <a:pt x="30385" y="28575"/>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90129" name="Freeform: Shape 90128">
              <a:extLst>
                <a:ext uri="{FF2B5EF4-FFF2-40B4-BE49-F238E27FC236}">
                  <a16:creationId xmlns:a16="http://schemas.microsoft.com/office/drawing/2014/main" id="{13113B97-C09C-46A1-8529-3390DB1993D7}"/>
                </a:ext>
              </a:extLst>
            </p:cNvPr>
            <p:cNvSpPr/>
            <p:nvPr/>
          </p:nvSpPr>
          <p:spPr>
            <a:xfrm>
              <a:off x="8954301" y="933489"/>
              <a:ext cx="238125" cy="247650"/>
            </a:xfrm>
            <a:custGeom>
              <a:avLst/>
              <a:gdLst>
                <a:gd name="connsiteX0" fmla="*/ 121729 w 238125"/>
                <a:gd name="connsiteY0" fmla="*/ 0 h 247650"/>
                <a:gd name="connsiteX1" fmla="*/ 121729 w 238125"/>
                <a:gd name="connsiteY1" fmla="*/ 0 h 247650"/>
                <a:gd name="connsiteX2" fmla="*/ 0 w 238125"/>
                <a:gd name="connsiteY2" fmla="*/ 120396 h 247650"/>
                <a:gd name="connsiteX3" fmla="*/ 0 w 238125"/>
                <a:gd name="connsiteY3" fmla="*/ 124587 h 247650"/>
                <a:gd name="connsiteX4" fmla="*/ 8477 w 238125"/>
                <a:gd name="connsiteY4" fmla="*/ 167259 h 247650"/>
                <a:gd name="connsiteX5" fmla="*/ 29623 w 238125"/>
                <a:gd name="connsiteY5" fmla="*/ 201930 h 247650"/>
                <a:gd name="connsiteX6" fmla="*/ 58198 w 238125"/>
                <a:gd name="connsiteY6" fmla="*/ 248222 h 247650"/>
                <a:gd name="connsiteX7" fmla="*/ 66580 w 238125"/>
                <a:gd name="connsiteY7" fmla="*/ 253460 h 247650"/>
                <a:gd name="connsiteX8" fmla="*/ 177070 w 238125"/>
                <a:gd name="connsiteY8" fmla="*/ 253460 h 247650"/>
                <a:gd name="connsiteX9" fmla="*/ 185452 w 238125"/>
                <a:gd name="connsiteY9" fmla="*/ 248222 h 247650"/>
                <a:gd name="connsiteX10" fmla="*/ 214027 w 238125"/>
                <a:gd name="connsiteY10" fmla="*/ 201930 h 247650"/>
                <a:gd name="connsiteX11" fmla="*/ 235077 w 238125"/>
                <a:gd name="connsiteY11" fmla="*/ 167259 h 247650"/>
                <a:gd name="connsiteX12" fmla="*/ 243554 w 238125"/>
                <a:gd name="connsiteY12" fmla="*/ 125063 h 247650"/>
                <a:gd name="connsiteX13" fmla="*/ 243554 w 238125"/>
                <a:gd name="connsiteY13" fmla="*/ 120872 h 247650"/>
                <a:gd name="connsiteX14" fmla="*/ 121729 w 238125"/>
                <a:gd name="connsiteY14" fmla="*/ 0 h 247650"/>
                <a:gd name="connsiteX15" fmla="*/ 215455 w 238125"/>
                <a:gd name="connsiteY15" fmla="*/ 123825 h 247650"/>
                <a:gd name="connsiteX16" fmla="*/ 208788 w 238125"/>
                <a:gd name="connsiteY16" fmla="*/ 156686 h 247650"/>
                <a:gd name="connsiteX17" fmla="*/ 192881 w 238125"/>
                <a:gd name="connsiteY17" fmla="*/ 182404 h 247650"/>
                <a:gd name="connsiteX18" fmla="*/ 165544 w 238125"/>
                <a:gd name="connsiteY18" fmla="*/ 224600 h 247650"/>
                <a:gd name="connsiteX19" fmla="*/ 78010 w 238125"/>
                <a:gd name="connsiteY19" fmla="*/ 224600 h 247650"/>
                <a:gd name="connsiteX20" fmla="*/ 50578 w 238125"/>
                <a:gd name="connsiteY20" fmla="*/ 182404 h 247650"/>
                <a:gd name="connsiteX21" fmla="*/ 34766 w 238125"/>
                <a:gd name="connsiteY21" fmla="*/ 156686 h 247650"/>
                <a:gd name="connsiteX22" fmla="*/ 28099 w 238125"/>
                <a:gd name="connsiteY22" fmla="*/ 123825 h 247650"/>
                <a:gd name="connsiteX23" fmla="*/ 28099 w 238125"/>
                <a:gd name="connsiteY23" fmla="*/ 120396 h 247650"/>
                <a:gd name="connsiteX24" fmla="*/ 121729 w 238125"/>
                <a:gd name="connsiteY24" fmla="*/ 27813 h 247650"/>
                <a:gd name="connsiteX25" fmla="*/ 121729 w 238125"/>
                <a:gd name="connsiteY25" fmla="*/ 27813 h 247650"/>
                <a:gd name="connsiteX26" fmla="*/ 215455 w 238125"/>
                <a:gd name="connsiteY26" fmla="*/ 120396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8125" h="247650">
                  <a:moveTo>
                    <a:pt x="121729" y="0"/>
                  </a:moveTo>
                  <a:lnTo>
                    <a:pt x="121729" y="0"/>
                  </a:lnTo>
                  <a:cubicBezTo>
                    <a:pt x="55207" y="454"/>
                    <a:pt x="1188" y="53882"/>
                    <a:pt x="0" y="120396"/>
                  </a:cubicBezTo>
                  <a:lnTo>
                    <a:pt x="0" y="124587"/>
                  </a:lnTo>
                  <a:cubicBezTo>
                    <a:pt x="323" y="139195"/>
                    <a:pt x="3192" y="153636"/>
                    <a:pt x="8477" y="167259"/>
                  </a:cubicBezTo>
                  <a:cubicBezTo>
                    <a:pt x="13400" y="179985"/>
                    <a:pt x="20562" y="191728"/>
                    <a:pt x="29623" y="201930"/>
                  </a:cubicBezTo>
                  <a:cubicBezTo>
                    <a:pt x="40918" y="216195"/>
                    <a:pt x="50508" y="231731"/>
                    <a:pt x="58198" y="248222"/>
                  </a:cubicBezTo>
                  <a:cubicBezTo>
                    <a:pt x="59796" y="251394"/>
                    <a:pt x="63028" y="253414"/>
                    <a:pt x="66580" y="253460"/>
                  </a:cubicBezTo>
                  <a:lnTo>
                    <a:pt x="177070" y="253460"/>
                  </a:lnTo>
                  <a:cubicBezTo>
                    <a:pt x="180622" y="253414"/>
                    <a:pt x="183853" y="251394"/>
                    <a:pt x="185452" y="248222"/>
                  </a:cubicBezTo>
                  <a:cubicBezTo>
                    <a:pt x="193148" y="231735"/>
                    <a:pt x="202738" y="216199"/>
                    <a:pt x="214027" y="201930"/>
                  </a:cubicBezTo>
                  <a:cubicBezTo>
                    <a:pt x="223030" y="191702"/>
                    <a:pt x="230156" y="179965"/>
                    <a:pt x="235077" y="167259"/>
                  </a:cubicBezTo>
                  <a:cubicBezTo>
                    <a:pt x="240219" y="153760"/>
                    <a:pt x="243084" y="139500"/>
                    <a:pt x="243554" y="125063"/>
                  </a:cubicBezTo>
                  <a:lnTo>
                    <a:pt x="243554" y="120872"/>
                  </a:lnTo>
                  <a:cubicBezTo>
                    <a:pt x="242571" y="54157"/>
                    <a:pt x="188450" y="459"/>
                    <a:pt x="121729" y="0"/>
                  </a:cubicBezTo>
                  <a:close/>
                  <a:moveTo>
                    <a:pt x="215455" y="123825"/>
                  </a:moveTo>
                  <a:cubicBezTo>
                    <a:pt x="215061" y="135071"/>
                    <a:pt x="212808" y="146175"/>
                    <a:pt x="208788" y="156686"/>
                  </a:cubicBezTo>
                  <a:cubicBezTo>
                    <a:pt x="205033" y="166125"/>
                    <a:pt x="199650" y="174829"/>
                    <a:pt x="192881" y="182404"/>
                  </a:cubicBezTo>
                  <a:cubicBezTo>
                    <a:pt x="182180" y="195373"/>
                    <a:pt x="173007" y="209532"/>
                    <a:pt x="165544" y="224600"/>
                  </a:cubicBezTo>
                  <a:lnTo>
                    <a:pt x="78010" y="224600"/>
                  </a:lnTo>
                  <a:cubicBezTo>
                    <a:pt x="70513" y="209530"/>
                    <a:pt x="61309" y="195371"/>
                    <a:pt x="50578" y="182404"/>
                  </a:cubicBezTo>
                  <a:cubicBezTo>
                    <a:pt x="43839" y="174826"/>
                    <a:pt x="38487" y="166121"/>
                    <a:pt x="34766" y="156686"/>
                  </a:cubicBezTo>
                  <a:cubicBezTo>
                    <a:pt x="30747" y="146175"/>
                    <a:pt x="28493" y="135071"/>
                    <a:pt x="28099" y="123825"/>
                  </a:cubicBezTo>
                  <a:lnTo>
                    <a:pt x="28099" y="120396"/>
                  </a:lnTo>
                  <a:cubicBezTo>
                    <a:pt x="28978" y="69225"/>
                    <a:pt x="70552" y="28116"/>
                    <a:pt x="121729" y="27813"/>
                  </a:cubicBezTo>
                  <a:lnTo>
                    <a:pt x="121729" y="27813"/>
                  </a:lnTo>
                  <a:cubicBezTo>
                    <a:pt x="172924" y="28115"/>
                    <a:pt x="214526" y="69210"/>
                    <a:pt x="215455" y="120396"/>
                  </a:cubicBez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sp>
          <p:nvSpPr>
            <p:cNvPr id="90130" name="Freeform: Shape 90129">
              <a:extLst>
                <a:ext uri="{FF2B5EF4-FFF2-40B4-BE49-F238E27FC236}">
                  <a16:creationId xmlns:a16="http://schemas.microsoft.com/office/drawing/2014/main" id="{AC946C31-33A5-4AAD-9D0C-AB7EFF5F7EFC}"/>
                </a:ext>
              </a:extLst>
            </p:cNvPr>
            <p:cNvSpPr/>
            <p:nvPr/>
          </p:nvSpPr>
          <p:spPr>
            <a:xfrm>
              <a:off x="9030120" y="986448"/>
              <a:ext cx="95250" cy="142875"/>
            </a:xfrm>
            <a:custGeom>
              <a:avLst/>
              <a:gdLst>
                <a:gd name="connsiteX0" fmla="*/ 0 w 95250"/>
                <a:gd name="connsiteY0" fmla="*/ 98393 h 142875"/>
                <a:gd name="connsiteX1" fmla="*/ 50387 w 95250"/>
                <a:gd name="connsiteY1" fmla="*/ 0 h 142875"/>
                <a:gd name="connsiteX2" fmla="*/ 50387 w 95250"/>
                <a:gd name="connsiteY2" fmla="*/ 56959 h 142875"/>
                <a:gd name="connsiteX3" fmla="*/ 102679 w 95250"/>
                <a:gd name="connsiteY3" fmla="*/ 46577 h 142875"/>
                <a:gd name="connsiteX4" fmla="*/ 50387 w 95250"/>
                <a:gd name="connsiteY4" fmla="*/ 142875 h 142875"/>
                <a:gd name="connsiteX5" fmla="*/ 50387 w 95250"/>
                <a:gd name="connsiteY5" fmla="*/ 86963 h 142875"/>
                <a:gd name="connsiteX6" fmla="*/ 0 w 95250"/>
                <a:gd name="connsiteY6" fmla="*/ 98393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142875">
                  <a:moveTo>
                    <a:pt x="0" y="98393"/>
                  </a:moveTo>
                  <a:lnTo>
                    <a:pt x="50387" y="0"/>
                  </a:lnTo>
                  <a:lnTo>
                    <a:pt x="50387" y="56959"/>
                  </a:lnTo>
                  <a:lnTo>
                    <a:pt x="102679" y="46577"/>
                  </a:lnTo>
                  <a:lnTo>
                    <a:pt x="50387" y="142875"/>
                  </a:lnTo>
                  <a:lnTo>
                    <a:pt x="50387" y="86963"/>
                  </a:lnTo>
                  <a:lnTo>
                    <a:pt x="0" y="98393"/>
                  </a:lnTo>
                  <a:close/>
                </a:path>
              </a:pathLst>
            </a:custGeom>
            <a:grpFill/>
            <a:ln w="9525" cap="flat">
              <a:noFill/>
              <a:prstDash val="solid"/>
              <a:miter/>
            </a:ln>
          </p:spPr>
          <p:txBody>
            <a:bodyPr rtlCol="0" anchor="ctr"/>
            <a:lstStyle/>
            <a:p>
              <a:endParaRPr lang="en-US" dirty="0">
                <a:latin typeface="Source Sans Pro Light" panose="020B0403030403020204" pitchFamily="34" charset="0"/>
              </a:endParaRPr>
            </a:p>
          </p:txBody>
        </p:sp>
      </p:grpSp>
      <p:grpSp>
        <p:nvGrpSpPr>
          <p:cNvPr id="257" name="Group 256">
            <a:extLst>
              <a:ext uri="{FF2B5EF4-FFF2-40B4-BE49-F238E27FC236}">
                <a16:creationId xmlns:a16="http://schemas.microsoft.com/office/drawing/2014/main" id="{02DD6F6D-779E-43FC-A11E-971818C70315}"/>
              </a:ext>
            </a:extLst>
          </p:cNvPr>
          <p:cNvGrpSpPr/>
          <p:nvPr/>
        </p:nvGrpSpPr>
        <p:grpSpPr>
          <a:xfrm>
            <a:off x="570186" y="4420316"/>
            <a:ext cx="2485004" cy="1615827"/>
            <a:chOff x="570186" y="4839516"/>
            <a:chExt cx="2485004" cy="1615827"/>
          </a:xfrm>
        </p:grpSpPr>
        <p:sp>
          <p:nvSpPr>
            <p:cNvPr id="15" name="TextBox 14">
              <a:extLst>
                <a:ext uri="{FF2B5EF4-FFF2-40B4-BE49-F238E27FC236}">
                  <a16:creationId xmlns:a16="http://schemas.microsoft.com/office/drawing/2014/main" id="{79173779-99E4-4963-9948-271A7407932E}"/>
                </a:ext>
              </a:extLst>
            </p:cNvPr>
            <p:cNvSpPr txBox="1"/>
            <p:nvPr/>
          </p:nvSpPr>
          <p:spPr>
            <a:xfrm>
              <a:off x="1503206" y="4839516"/>
              <a:ext cx="1551984" cy="1615827"/>
            </a:xfrm>
            <a:prstGeom prst="rect">
              <a:avLst/>
            </a:prstGeom>
            <a:noFill/>
          </p:spPr>
          <p:txBody>
            <a:bodyPr wrap="square" rtlCol="0" anchor="ctr">
              <a:spAutoFit/>
            </a:bodyPr>
            <a:lstStyle>
              <a:defPPr>
                <a:defRPr lang="en-US"/>
              </a:defPPr>
              <a:lvl1pPr>
                <a:defRPr sz="1400"/>
              </a:lvl1pPr>
            </a:lstStyle>
            <a:p>
              <a:r>
                <a:rPr lang="en-US" sz="1100" dirty="0">
                  <a:latin typeface="+mj-lt"/>
                </a:rPr>
                <a:t>Decreased enrollment </a:t>
              </a:r>
              <a:r>
                <a:rPr lang="en-US" sz="1100" dirty="0">
                  <a:latin typeface="+mn-lt"/>
                </a:rPr>
                <a:t>for past 4 years (SFY 2015–2019). Enrollment may tick up as MassHealth steps in to cover people who lose their jobs and health insurance in the current economic downturn.</a:t>
              </a:r>
            </a:p>
          </p:txBody>
        </p:sp>
        <p:grpSp>
          <p:nvGrpSpPr>
            <p:cNvPr id="48" name="Group 47">
              <a:extLst>
                <a:ext uri="{FF2B5EF4-FFF2-40B4-BE49-F238E27FC236}">
                  <a16:creationId xmlns:a16="http://schemas.microsoft.com/office/drawing/2014/main" id="{1459E8D6-FE8C-40E6-B58C-158464D5BC14}"/>
                </a:ext>
              </a:extLst>
            </p:cNvPr>
            <p:cNvGrpSpPr/>
            <p:nvPr/>
          </p:nvGrpSpPr>
          <p:grpSpPr>
            <a:xfrm>
              <a:off x="570186" y="5170796"/>
              <a:ext cx="822960" cy="971496"/>
              <a:chOff x="570186" y="4802806"/>
              <a:chExt cx="822960" cy="971496"/>
            </a:xfrm>
          </p:grpSpPr>
          <p:sp>
            <p:nvSpPr>
              <p:cNvPr id="43" name="Rectangle 42">
                <a:extLst>
                  <a:ext uri="{FF2B5EF4-FFF2-40B4-BE49-F238E27FC236}">
                    <a16:creationId xmlns:a16="http://schemas.microsoft.com/office/drawing/2014/main" id="{6CA21B60-6790-4019-9ABE-404F0AAC7358}"/>
                  </a:ext>
                </a:extLst>
              </p:cNvPr>
              <p:cNvSpPr/>
              <p:nvPr/>
            </p:nvSpPr>
            <p:spPr>
              <a:xfrm>
                <a:off x="570186" y="4802806"/>
                <a:ext cx="822960" cy="731520"/>
              </a:xfrm>
              <a:custGeom>
                <a:avLst/>
                <a:gdLst>
                  <a:gd name="connsiteX0" fmla="*/ 0 w 822960"/>
                  <a:gd name="connsiteY0" fmla="*/ 0 h 822960"/>
                  <a:gd name="connsiteX1" fmla="*/ 822960 w 822960"/>
                  <a:gd name="connsiteY1" fmla="*/ 0 h 822960"/>
                  <a:gd name="connsiteX2" fmla="*/ 822960 w 822960"/>
                  <a:gd name="connsiteY2" fmla="*/ 822960 h 822960"/>
                  <a:gd name="connsiteX3" fmla="*/ 0 w 822960"/>
                  <a:gd name="connsiteY3" fmla="*/ 822960 h 822960"/>
                  <a:gd name="connsiteX4" fmla="*/ 0 w 822960"/>
                  <a:gd name="connsiteY4" fmla="*/ 0 h 822960"/>
                  <a:gd name="connsiteX0" fmla="*/ 0 w 822960"/>
                  <a:gd name="connsiteY0" fmla="*/ 0 h 822960"/>
                  <a:gd name="connsiteX1" fmla="*/ 822960 w 822960"/>
                  <a:gd name="connsiteY1" fmla="*/ 822960 h 822960"/>
                  <a:gd name="connsiteX2" fmla="*/ 0 w 822960"/>
                  <a:gd name="connsiteY2" fmla="*/ 822960 h 822960"/>
                  <a:gd name="connsiteX3" fmla="*/ 0 w 822960"/>
                  <a:gd name="connsiteY3" fmla="*/ 0 h 822960"/>
                  <a:gd name="connsiteX0" fmla="*/ 822960 w 822960"/>
                  <a:gd name="connsiteY0" fmla="*/ 731520 h 731520"/>
                  <a:gd name="connsiteX1" fmla="*/ 0 w 822960"/>
                  <a:gd name="connsiteY1" fmla="*/ 731520 h 731520"/>
                  <a:gd name="connsiteX2" fmla="*/ 91440 w 822960"/>
                  <a:gd name="connsiteY2" fmla="*/ 0 h 731520"/>
                  <a:gd name="connsiteX0" fmla="*/ 822960 w 822960"/>
                  <a:gd name="connsiteY0" fmla="*/ 731520 h 731520"/>
                  <a:gd name="connsiteX1" fmla="*/ 0 w 822960"/>
                  <a:gd name="connsiteY1" fmla="*/ 731520 h 731520"/>
                  <a:gd name="connsiteX2" fmla="*/ 9144 w 822960"/>
                  <a:gd name="connsiteY2" fmla="*/ 0 h 731520"/>
                </a:gdLst>
                <a:ahLst/>
                <a:cxnLst>
                  <a:cxn ang="0">
                    <a:pos x="connsiteX0" y="connsiteY0"/>
                  </a:cxn>
                  <a:cxn ang="0">
                    <a:pos x="connsiteX1" y="connsiteY1"/>
                  </a:cxn>
                  <a:cxn ang="0">
                    <a:pos x="connsiteX2" y="connsiteY2"/>
                  </a:cxn>
                </a:cxnLst>
                <a:rect l="l" t="t" r="r" b="b"/>
                <a:pathLst>
                  <a:path w="822960" h="731520">
                    <a:moveTo>
                      <a:pt x="822960" y="731520"/>
                    </a:moveTo>
                    <a:lnTo>
                      <a:pt x="0" y="731520"/>
                    </a:lnTo>
                    <a:cubicBezTo>
                      <a:pt x="0" y="457200"/>
                      <a:pt x="9144" y="0"/>
                      <a:pt x="914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D0DC70E4-F6C2-4650-AA10-0BC79999A703}"/>
                  </a:ext>
                </a:extLst>
              </p:cNvPr>
              <p:cNvSpPr txBox="1"/>
              <p:nvPr/>
            </p:nvSpPr>
            <p:spPr>
              <a:xfrm>
                <a:off x="570186" y="5543470"/>
                <a:ext cx="218008" cy="230832"/>
              </a:xfrm>
              <a:prstGeom prst="rect">
                <a:avLst/>
              </a:prstGeom>
              <a:noFill/>
            </p:spPr>
            <p:txBody>
              <a:bodyPr wrap="none" lIns="0" rIns="0" rtlCol="0">
                <a:spAutoFit/>
              </a:bodyPr>
              <a:lstStyle/>
              <a:p>
                <a:r>
                  <a:rPr lang="en-US" sz="900" dirty="0">
                    <a:latin typeface="+mn-lt"/>
                  </a:rPr>
                  <a:t>2015</a:t>
                </a:r>
              </a:p>
            </p:txBody>
          </p:sp>
          <p:sp>
            <p:nvSpPr>
              <p:cNvPr id="79" name="TextBox 78">
                <a:extLst>
                  <a:ext uri="{FF2B5EF4-FFF2-40B4-BE49-F238E27FC236}">
                    <a16:creationId xmlns:a16="http://schemas.microsoft.com/office/drawing/2014/main" id="{A8B8483C-9475-430D-99B6-9F8A835F7D2A}"/>
                  </a:ext>
                </a:extLst>
              </p:cNvPr>
              <p:cNvSpPr txBox="1"/>
              <p:nvPr/>
            </p:nvSpPr>
            <p:spPr>
              <a:xfrm>
                <a:off x="1175138" y="5543470"/>
                <a:ext cx="218008" cy="230832"/>
              </a:xfrm>
              <a:prstGeom prst="rect">
                <a:avLst/>
              </a:prstGeom>
              <a:noFill/>
            </p:spPr>
            <p:txBody>
              <a:bodyPr wrap="none" lIns="0" rIns="0" rtlCol="0">
                <a:spAutoFit/>
              </a:bodyPr>
              <a:lstStyle/>
              <a:p>
                <a:pPr algn="r"/>
                <a:r>
                  <a:rPr lang="en-US" sz="900" dirty="0">
                    <a:latin typeface="+mn-lt"/>
                  </a:rPr>
                  <a:t>2019</a:t>
                </a:r>
              </a:p>
            </p:txBody>
          </p:sp>
          <p:cxnSp>
            <p:nvCxnSpPr>
              <p:cNvPr id="46" name="Straight Arrow Connector 45">
                <a:extLst>
                  <a:ext uri="{FF2B5EF4-FFF2-40B4-BE49-F238E27FC236}">
                    <a16:creationId xmlns:a16="http://schemas.microsoft.com/office/drawing/2014/main" id="{B6F63740-457A-42B0-BBA8-0D396E273E95}"/>
                  </a:ext>
                </a:extLst>
              </p:cNvPr>
              <p:cNvCxnSpPr>
                <a:cxnSpLocks/>
              </p:cNvCxnSpPr>
              <p:nvPr/>
            </p:nvCxnSpPr>
            <p:spPr>
              <a:xfrm rot="300000">
                <a:off x="709863" y="5212036"/>
                <a:ext cx="584905" cy="0"/>
              </a:xfrm>
              <a:prstGeom prst="straightConnector1">
                <a:avLst/>
              </a:prstGeom>
              <a:ln w="34925" cap="rnd">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235" name="Group 234">
            <a:extLst>
              <a:ext uri="{FF2B5EF4-FFF2-40B4-BE49-F238E27FC236}">
                <a16:creationId xmlns:a16="http://schemas.microsoft.com/office/drawing/2014/main" id="{32D4C073-6F75-4E6D-991D-360BB613277B}"/>
              </a:ext>
            </a:extLst>
          </p:cNvPr>
          <p:cNvGrpSpPr/>
          <p:nvPr/>
        </p:nvGrpSpPr>
        <p:grpSpPr>
          <a:xfrm>
            <a:off x="3403948" y="2224668"/>
            <a:ext cx="2336104" cy="1395512"/>
            <a:chOff x="3403948" y="2224668"/>
            <a:chExt cx="2336104" cy="1395512"/>
          </a:xfrm>
        </p:grpSpPr>
        <p:sp>
          <p:nvSpPr>
            <p:cNvPr id="23" name="TextBox 22">
              <a:extLst>
                <a:ext uri="{FF2B5EF4-FFF2-40B4-BE49-F238E27FC236}">
                  <a16:creationId xmlns:a16="http://schemas.microsoft.com/office/drawing/2014/main" id="{7A08C9A1-98F2-4705-9DBB-BD693C5C9FB6}"/>
                </a:ext>
              </a:extLst>
            </p:cNvPr>
            <p:cNvSpPr txBox="1"/>
            <p:nvPr/>
          </p:nvSpPr>
          <p:spPr>
            <a:xfrm>
              <a:off x="3403948" y="3189293"/>
              <a:ext cx="2336104" cy="430887"/>
            </a:xfrm>
            <a:prstGeom prst="rect">
              <a:avLst/>
            </a:prstGeom>
            <a:noFill/>
          </p:spPr>
          <p:txBody>
            <a:bodyPr wrap="square" rtlCol="0" anchor="ctr">
              <a:spAutoFit/>
            </a:bodyPr>
            <a:lstStyle>
              <a:defPPr>
                <a:defRPr lang="en-US"/>
              </a:defPPr>
              <a:lvl1pPr algn="ctr">
                <a:defRPr sz="1400"/>
              </a:lvl1pPr>
            </a:lstStyle>
            <a:p>
              <a:r>
                <a:rPr lang="en-US" sz="1100" dirty="0">
                  <a:latin typeface="+mn-lt"/>
                </a:rPr>
                <a:t>MassHealth spending is </a:t>
              </a:r>
              <a:r>
                <a:rPr lang="en-US" sz="1100" dirty="0">
                  <a:latin typeface="+mj-lt"/>
                </a:rPr>
                <a:t>shared by the state and federal governments</a:t>
              </a:r>
            </a:p>
          </p:txBody>
        </p:sp>
        <p:grpSp>
          <p:nvGrpSpPr>
            <p:cNvPr id="225" name="Group 224">
              <a:extLst>
                <a:ext uri="{FF2B5EF4-FFF2-40B4-BE49-F238E27FC236}">
                  <a16:creationId xmlns:a16="http://schemas.microsoft.com/office/drawing/2014/main" id="{37CBA8DA-06CD-4430-9B80-A28C73768D2D}"/>
                </a:ext>
              </a:extLst>
            </p:cNvPr>
            <p:cNvGrpSpPr/>
            <p:nvPr/>
          </p:nvGrpSpPr>
          <p:grpSpPr>
            <a:xfrm>
              <a:off x="3530271" y="2224668"/>
              <a:ext cx="2083459" cy="914400"/>
              <a:chOff x="3547907" y="2224668"/>
              <a:chExt cx="2083459" cy="914400"/>
            </a:xfrm>
          </p:grpSpPr>
          <p:pic>
            <p:nvPicPr>
              <p:cNvPr id="50" name="Graphic 49" descr="Bank">
                <a:extLst>
                  <a:ext uri="{FF2B5EF4-FFF2-40B4-BE49-F238E27FC236}">
                    <a16:creationId xmlns:a16="http://schemas.microsoft.com/office/drawing/2014/main" id="{80989468-7B7A-4774-8F76-859E1FD5595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16966" y="2224668"/>
                <a:ext cx="914400" cy="914400"/>
              </a:xfrm>
              <a:prstGeom prst="rect">
                <a:avLst/>
              </a:prstGeom>
            </p:spPr>
          </p:pic>
          <p:sp>
            <p:nvSpPr>
              <p:cNvPr id="90270" name="Freeform 5">
                <a:extLst>
                  <a:ext uri="{FF2B5EF4-FFF2-40B4-BE49-F238E27FC236}">
                    <a16:creationId xmlns:a16="http://schemas.microsoft.com/office/drawing/2014/main" id="{427A1913-6F87-4B02-8F50-A780107627FD}"/>
                  </a:ext>
                </a:extLst>
              </p:cNvPr>
              <p:cNvSpPr>
                <a:spLocks noChangeAspect="1"/>
              </p:cNvSpPr>
              <p:nvPr/>
            </p:nvSpPr>
            <p:spPr bwMode="auto">
              <a:xfrm>
                <a:off x="3547907" y="2542478"/>
                <a:ext cx="914400" cy="479503"/>
              </a:xfrm>
              <a:custGeom>
                <a:avLst/>
                <a:gdLst>
                  <a:gd name="T0" fmla="*/ 423 w 656"/>
                  <a:gd name="T1" fmla="*/ 0 h 344"/>
                  <a:gd name="T2" fmla="*/ 456 w 656"/>
                  <a:gd name="T3" fmla="*/ 128 h 344"/>
                  <a:gd name="T4" fmla="*/ 550 w 656"/>
                  <a:gd name="T5" fmla="*/ 237 h 344"/>
                  <a:gd name="T6" fmla="*/ 626 w 656"/>
                  <a:gd name="T7" fmla="*/ 221 h 344"/>
                  <a:gd name="T8" fmla="*/ 580 w 656"/>
                  <a:gd name="T9" fmla="*/ 139 h 344"/>
                  <a:gd name="T10" fmla="*/ 650 w 656"/>
                  <a:gd name="T11" fmla="*/ 177 h 344"/>
                  <a:gd name="T12" fmla="*/ 656 w 656"/>
                  <a:gd name="T13" fmla="*/ 248 h 344"/>
                  <a:gd name="T14" fmla="*/ 548 w 656"/>
                  <a:gd name="T15" fmla="*/ 322 h 344"/>
                  <a:gd name="T16" fmla="*/ 461 w 656"/>
                  <a:gd name="T17" fmla="*/ 344 h 344"/>
                  <a:gd name="T18" fmla="*/ 445 w 656"/>
                  <a:gd name="T19" fmla="*/ 308 h 344"/>
                  <a:gd name="T20" fmla="*/ 410 w 656"/>
                  <a:gd name="T21" fmla="*/ 289 h 344"/>
                  <a:gd name="T22" fmla="*/ 380 w 656"/>
                  <a:gd name="T23" fmla="*/ 229 h 344"/>
                  <a:gd name="T24" fmla="*/ 305 w 656"/>
                  <a:gd name="T25" fmla="*/ 254 h 344"/>
                  <a:gd name="T26" fmla="*/ 140 w 656"/>
                  <a:gd name="T27" fmla="*/ 292 h 344"/>
                  <a:gd name="T28" fmla="*/ 2 w 656"/>
                  <a:gd name="T29" fmla="*/ 322 h 344"/>
                  <a:gd name="T30" fmla="*/ 0 w 656"/>
                  <a:gd name="T31" fmla="*/ 147 h 344"/>
                  <a:gd name="T32" fmla="*/ 146 w 656"/>
                  <a:gd name="T33" fmla="*/ 112 h 344"/>
                  <a:gd name="T34" fmla="*/ 356 w 656"/>
                  <a:gd name="T35" fmla="*/ 57 h 344"/>
                  <a:gd name="T36" fmla="*/ 367 w 656"/>
                  <a:gd name="T37" fmla="*/ 27 h 344"/>
                  <a:gd name="T38" fmla="*/ 399 w 656"/>
                  <a:gd name="T39" fmla="*/ 3 h 344"/>
                  <a:gd name="T40" fmla="*/ 423 w 656"/>
                  <a:gd name="T41" fmla="*/ 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6" h="344">
                    <a:moveTo>
                      <a:pt x="423" y="0"/>
                    </a:moveTo>
                    <a:lnTo>
                      <a:pt x="456" y="128"/>
                    </a:lnTo>
                    <a:lnTo>
                      <a:pt x="550" y="237"/>
                    </a:lnTo>
                    <a:lnTo>
                      <a:pt x="626" y="221"/>
                    </a:lnTo>
                    <a:lnTo>
                      <a:pt x="580" y="139"/>
                    </a:lnTo>
                    <a:lnTo>
                      <a:pt x="650" y="177"/>
                    </a:lnTo>
                    <a:lnTo>
                      <a:pt x="656" y="248"/>
                    </a:lnTo>
                    <a:lnTo>
                      <a:pt x="548" y="322"/>
                    </a:lnTo>
                    <a:lnTo>
                      <a:pt x="461" y="344"/>
                    </a:lnTo>
                    <a:lnTo>
                      <a:pt x="445" y="308"/>
                    </a:lnTo>
                    <a:lnTo>
                      <a:pt x="410" y="289"/>
                    </a:lnTo>
                    <a:lnTo>
                      <a:pt x="380" y="229"/>
                    </a:lnTo>
                    <a:lnTo>
                      <a:pt x="305" y="254"/>
                    </a:lnTo>
                    <a:lnTo>
                      <a:pt x="140" y="292"/>
                    </a:lnTo>
                    <a:lnTo>
                      <a:pt x="2" y="322"/>
                    </a:lnTo>
                    <a:lnTo>
                      <a:pt x="0" y="147"/>
                    </a:lnTo>
                    <a:lnTo>
                      <a:pt x="146" y="112"/>
                    </a:lnTo>
                    <a:lnTo>
                      <a:pt x="356" y="57"/>
                    </a:lnTo>
                    <a:lnTo>
                      <a:pt x="367" y="27"/>
                    </a:lnTo>
                    <a:lnTo>
                      <a:pt x="399" y="3"/>
                    </a:lnTo>
                    <a:lnTo>
                      <a:pt x="423" y="0"/>
                    </a:lnTo>
                    <a:close/>
                  </a:path>
                </a:pathLst>
              </a:custGeom>
              <a:solidFill>
                <a:schemeClr val="accent6"/>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cxnSp>
            <p:nvCxnSpPr>
              <p:cNvPr id="255" name="Straight Arrow Connector 254">
                <a:extLst>
                  <a:ext uri="{FF2B5EF4-FFF2-40B4-BE49-F238E27FC236}">
                    <a16:creationId xmlns:a16="http://schemas.microsoft.com/office/drawing/2014/main" id="{DBA7E16F-4555-4809-B98F-FFE56437011F}"/>
                  </a:ext>
                </a:extLst>
              </p:cNvPr>
              <p:cNvCxnSpPr>
                <a:cxnSpLocks/>
              </p:cNvCxnSpPr>
              <p:nvPr/>
            </p:nvCxnSpPr>
            <p:spPr>
              <a:xfrm>
                <a:off x="4448610" y="2681868"/>
                <a:ext cx="348959" cy="0"/>
              </a:xfrm>
              <a:prstGeom prst="straightConnector1">
                <a:avLst/>
              </a:prstGeom>
              <a:ln w="38100" cap="rnd">
                <a:solidFill>
                  <a:schemeClr val="accent2"/>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grpSp>
      </p:grpSp>
      <p:grpSp>
        <p:nvGrpSpPr>
          <p:cNvPr id="234" name="Group 233">
            <a:extLst>
              <a:ext uri="{FF2B5EF4-FFF2-40B4-BE49-F238E27FC236}">
                <a16:creationId xmlns:a16="http://schemas.microsoft.com/office/drawing/2014/main" id="{4FA808E2-8647-4601-8C32-1BD59067BFC6}"/>
              </a:ext>
            </a:extLst>
          </p:cNvPr>
          <p:cNvGrpSpPr/>
          <p:nvPr/>
        </p:nvGrpSpPr>
        <p:grpSpPr>
          <a:xfrm>
            <a:off x="3428086" y="3914197"/>
            <a:ext cx="2336873" cy="971496"/>
            <a:chOff x="3577299" y="3942477"/>
            <a:chExt cx="2336873" cy="971496"/>
          </a:xfrm>
        </p:grpSpPr>
        <p:sp>
          <p:nvSpPr>
            <p:cNvPr id="25" name="TextBox 24">
              <a:extLst>
                <a:ext uri="{FF2B5EF4-FFF2-40B4-BE49-F238E27FC236}">
                  <a16:creationId xmlns:a16="http://schemas.microsoft.com/office/drawing/2014/main" id="{993FF7AA-4BB7-416C-8318-98EDF1E76D24}"/>
                </a:ext>
              </a:extLst>
            </p:cNvPr>
            <p:cNvSpPr txBox="1"/>
            <p:nvPr/>
          </p:nvSpPr>
          <p:spPr>
            <a:xfrm>
              <a:off x="4404731" y="3954297"/>
              <a:ext cx="1509441" cy="769441"/>
            </a:xfrm>
            <a:prstGeom prst="rect">
              <a:avLst/>
            </a:prstGeom>
            <a:noFill/>
          </p:spPr>
          <p:txBody>
            <a:bodyPr wrap="square" rtlCol="0" anchor="ctr">
              <a:spAutoFit/>
            </a:bodyPr>
            <a:lstStyle>
              <a:defPPr>
                <a:defRPr lang="en-US"/>
              </a:defPPr>
              <a:lvl1pPr>
                <a:defRPr sz="1400"/>
              </a:lvl1pPr>
            </a:lstStyle>
            <a:p>
              <a:r>
                <a:rPr lang="en-US" sz="1100" dirty="0">
                  <a:latin typeface="+mj-lt"/>
                </a:rPr>
                <a:t>Spending grew </a:t>
              </a:r>
              <a:r>
                <a:rPr lang="en-US" sz="1100" dirty="0">
                  <a:latin typeface="+mn-lt"/>
                </a:rPr>
                <a:t>from 2016 to 2019 by 1.8% per year (adjusted for medical cost inflation)</a:t>
              </a:r>
            </a:p>
          </p:txBody>
        </p:sp>
        <p:grpSp>
          <p:nvGrpSpPr>
            <p:cNvPr id="259" name="Group 258">
              <a:extLst>
                <a:ext uri="{FF2B5EF4-FFF2-40B4-BE49-F238E27FC236}">
                  <a16:creationId xmlns:a16="http://schemas.microsoft.com/office/drawing/2014/main" id="{C8CAEC30-B10B-4243-A054-A8943CD7C484}"/>
                </a:ext>
              </a:extLst>
            </p:cNvPr>
            <p:cNvGrpSpPr/>
            <p:nvPr/>
          </p:nvGrpSpPr>
          <p:grpSpPr>
            <a:xfrm>
              <a:off x="3577299" y="3942477"/>
              <a:ext cx="822960" cy="971496"/>
              <a:chOff x="570186" y="4882896"/>
              <a:chExt cx="822960" cy="971496"/>
            </a:xfrm>
          </p:grpSpPr>
          <p:sp>
            <p:nvSpPr>
              <p:cNvPr id="260" name="Rectangle 42">
                <a:extLst>
                  <a:ext uri="{FF2B5EF4-FFF2-40B4-BE49-F238E27FC236}">
                    <a16:creationId xmlns:a16="http://schemas.microsoft.com/office/drawing/2014/main" id="{FE586956-F4BD-4038-93A4-E3285249C9FC}"/>
                  </a:ext>
                </a:extLst>
              </p:cNvPr>
              <p:cNvSpPr/>
              <p:nvPr/>
            </p:nvSpPr>
            <p:spPr>
              <a:xfrm>
                <a:off x="570186" y="4882896"/>
                <a:ext cx="822960" cy="731520"/>
              </a:xfrm>
              <a:custGeom>
                <a:avLst/>
                <a:gdLst>
                  <a:gd name="connsiteX0" fmla="*/ 0 w 822960"/>
                  <a:gd name="connsiteY0" fmla="*/ 0 h 822960"/>
                  <a:gd name="connsiteX1" fmla="*/ 822960 w 822960"/>
                  <a:gd name="connsiteY1" fmla="*/ 0 h 822960"/>
                  <a:gd name="connsiteX2" fmla="*/ 822960 w 822960"/>
                  <a:gd name="connsiteY2" fmla="*/ 822960 h 822960"/>
                  <a:gd name="connsiteX3" fmla="*/ 0 w 822960"/>
                  <a:gd name="connsiteY3" fmla="*/ 822960 h 822960"/>
                  <a:gd name="connsiteX4" fmla="*/ 0 w 822960"/>
                  <a:gd name="connsiteY4" fmla="*/ 0 h 822960"/>
                  <a:gd name="connsiteX0" fmla="*/ 0 w 822960"/>
                  <a:gd name="connsiteY0" fmla="*/ 0 h 822960"/>
                  <a:gd name="connsiteX1" fmla="*/ 822960 w 822960"/>
                  <a:gd name="connsiteY1" fmla="*/ 822960 h 822960"/>
                  <a:gd name="connsiteX2" fmla="*/ 0 w 822960"/>
                  <a:gd name="connsiteY2" fmla="*/ 822960 h 822960"/>
                  <a:gd name="connsiteX3" fmla="*/ 0 w 822960"/>
                  <a:gd name="connsiteY3" fmla="*/ 0 h 822960"/>
                  <a:gd name="connsiteX0" fmla="*/ 822960 w 822960"/>
                  <a:gd name="connsiteY0" fmla="*/ 731520 h 731520"/>
                  <a:gd name="connsiteX1" fmla="*/ 0 w 822960"/>
                  <a:gd name="connsiteY1" fmla="*/ 731520 h 731520"/>
                  <a:gd name="connsiteX2" fmla="*/ 91440 w 822960"/>
                  <a:gd name="connsiteY2" fmla="*/ 0 h 731520"/>
                  <a:gd name="connsiteX0" fmla="*/ 822960 w 822960"/>
                  <a:gd name="connsiteY0" fmla="*/ 731520 h 731520"/>
                  <a:gd name="connsiteX1" fmla="*/ 0 w 822960"/>
                  <a:gd name="connsiteY1" fmla="*/ 731520 h 731520"/>
                  <a:gd name="connsiteX2" fmla="*/ 9144 w 822960"/>
                  <a:gd name="connsiteY2" fmla="*/ 0 h 731520"/>
                </a:gdLst>
                <a:ahLst/>
                <a:cxnLst>
                  <a:cxn ang="0">
                    <a:pos x="connsiteX0" y="connsiteY0"/>
                  </a:cxn>
                  <a:cxn ang="0">
                    <a:pos x="connsiteX1" y="connsiteY1"/>
                  </a:cxn>
                  <a:cxn ang="0">
                    <a:pos x="connsiteX2" y="connsiteY2"/>
                  </a:cxn>
                </a:cxnLst>
                <a:rect l="l" t="t" r="r" b="b"/>
                <a:pathLst>
                  <a:path w="822960" h="731520">
                    <a:moveTo>
                      <a:pt x="822960" y="731520"/>
                    </a:moveTo>
                    <a:lnTo>
                      <a:pt x="0" y="731520"/>
                    </a:lnTo>
                    <a:cubicBezTo>
                      <a:pt x="0" y="457200"/>
                      <a:pt x="9144" y="0"/>
                      <a:pt x="914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1" name="TextBox 260">
                <a:extLst>
                  <a:ext uri="{FF2B5EF4-FFF2-40B4-BE49-F238E27FC236}">
                    <a16:creationId xmlns:a16="http://schemas.microsoft.com/office/drawing/2014/main" id="{1EE83AEA-31FD-42F4-953D-8352D78CA4CF}"/>
                  </a:ext>
                </a:extLst>
              </p:cNvPr>
              <p:cNvSpPr txBox="1"/>
              <p:nvPr/>
            </p:nvSpPr>
            <p:spPr>
              <a:xfrm>
                <a:off x="570186" y="5623560"/>
                <a:ext cx="218008" cy="230832"/>
              </a:xfrm>
              <a:prstGeom prst="rect">
                <a:avLst/>
              </a:prstGeom>
              <a:noFill/>
            </p:spPr>
            <p:txBody>
              <a:bodyPr wrap="none" lIns="0" rIns="0" rtlCol="0">
                <a:spAutoFit/>
              </a:bodyPr>
              <a:lstStyle/>
              <a:p>
                <a:r>
                  <a:rPr lang="en-US" sz="900" dirty="0">
                    <a:latin typeface="+mn-lt"/>
                  </a:rPr>
                  <a:t>2016</a:t>
                </a:r>
              </a:p>
            </p:txBody>
          </p:sp>
          <p:sp>
            <p:nvSpPr>
              <p:cNvPr id="262" name="TextBox 261">
                <a:extLst>
                  <a:ext uri="{FF2B5EF4-FFF2-40B4-BE49-F238E27FC236}">
                    <a16:creationId xmlns:a16="http://schemas.microsoft.com/office/drawing/2014/main" id="{7AAA5FE7-0B5E-4CD7-A7F8-14A84A4E9B11}"/>
                  </a:ext>
                </a:extLst>
              </p:cNvPr>
              <p:cNvSpPr txBox="1"/>
              <p:nvPr/>
            </p:nvSpPr>
            <p:spPr>
              <a:xfrm>
                <a:off x="1175138" y="5623560"/>
                <a:ext cx="218008" cy="230832"/>
              </a:xfrm>
              <a:prstGeom prst="rect">
                <a:avLst/>
              </a:prstGeom>
              <a:noFill/>
            </p:spPr>
            <p:txBody>
              <a:bodyPr wrap="none" lIns="0" rIns="0" rtlCol="0">
                <a:spAutoFit/>
              </a:bodyPr>
              <a:lstStyle/>
              <a:p>
                <a:pPr algn="r"/>
                <a:r>
                  <a:rPr lang="en-US" sz="900" dirty="0">
                    <a:latin typeface="+mn-lt"/>
                  </a:rPr>
                  <a:t>2019</a:t>
                </a:r>
              </a:p>
            </p:txBody>
          </p:sp>
          <p:cxnSp>
            <p:nvCxnSpPr>
              <p:cNvPr id="263" name="Straight Arrow Connector 262">
                <a:extLst>
                  <a:ext uri="{FF2B5EF4-FFF2-40B4-BE49-F238E27FC236}">
                    <a16:creationId xmlns:a16="http://schemas.microsoft.com/office/drawing/2014/main" id="{B27D886E-AF7D-4253-A03F-0ABC6FB78084}"/>
                  </a:ext>
                </a:extLst>
              </p:cNvPr>
              <p:cNvCxnSpPr>
                <a:cxnSpLocks/>
              </p:cNvCxnSpPr>
              <p:nvPr/>
            </p:nvCxnSpPr>
            <p:spPr>
              <a:xfrm rot="21360000">
                <a:off x="773151" y="5345893"/>
                <a:ext cx="512139" cy="0"/>
              </a:xfrm>
              <a:prstGeom prst="straightConnector1">
                <a:avLst/>
              </a:prstGeom>
              <a:ln w="34925" cap="rnd">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sp>
          <p:nvSpPr>
            <p:cNvPr id="229" name="TextBox 228">
              <a:extLst>
                <a:ext uri="{FF2B5EF4-FFF2-40B4-BE49-F238E27FC236}">
                  <a16:creationId xmlns:a16="http://schemas.microsoft.com/office/drawing/2014/main" id="{94003727-3335-4995-92C4-A009C0D1D674}"/>
                </a:ext>
              </a:extLst>
            </p:cNvPr>
            <p:cNvSpPr txBox="1"/>
            <p:nvPr/>
          </p:nvSpPr>
          <p:spPr>
            <a:xfrm>
              <a:off x="3824868" y="4047893"/>
              <a:ext cx="338555" cy="369332"/>
            </a:xfrm>
            <a:prstGeom prst="rect">
              <a:avLst/>
            </a:prstGeom>
            <a:noFill/>
          </p:spPr>
          <p:txBody>
            <a:bodyPr wrap="none" rtlCol="0">
              <a:spAutoFit/>
            </a:bodyPr>
            <a:lstStyle/>
            <a:p>
              <a:pPr algn="ctr"/>
              <a:r>
                <a:rPr lang="en-US" dirty="0">
                  <a:solidFill>
                    <a:schemeClr val="accent6"/>
                  </a:solidFill>
                  <a:latin typeface="Arial Black" panose="020B0A04020102020204" pitchFamily="34" charset="0"/>
                </a:rPr>
                <a:t>$</a:t>
              </a:r>
            </a:p>
          </p:txBody>
        </p:sp>
      </p:grpSp>
      <p:grpSp>
        <p:nvGrpSpPr>
          <p:cNvPr id="233" name="Group 232">
            <a:extLst>
              <a:ext uri="{FF2B5EF4-FFF2-40B4-BE49-F238E27FC236}">
                <a16:creationId xmlns:a16="http://schemas.microsoft.com/office/drawing/2014/main" id="{73BF279F-03E2-4283-A485-E6B8410D4033}"/>
              </a:ext>
            </a:extLst>
          </p:cNvPr>
          <p:cNvGrpSpPr/>
          <p:nvPr/>
        </p:nvGrpSpPr>
        <p:grpSpPr>
          <a:xfrm>
            <a:off x="3417689" y="5179710"/>
            <a:ext cx="2242335" cy="769441"/>
            <a:chOff x="3379935" y="5164055"/>
            <a:chExt cx="2242335" cy="769441"/>
          </a:xfrm>
        </p:grpSpPr>
        <p:sp>
          <p:nvSpPr>
            <p:cNvPr id="24" name="TextBox 23">
              <a:extLst>
                <a:ext uri="{FF2B5EF4-FFF2-40B4-BE49-F238E27FC236}">
                  <a16:creationId xmlns:a16="http://schemas.microsoft.com/office/drawing/2014/main" id="{75B72520-A25A-44B9-9072-3B1F3444A72B}"/>
                </a:ext>
              </a:extLst>
            </p:cNvPr>
            <p:cNvSpPr txBox="1"/>
            <p:nvPr/>
          </p:nvSpPr>
          <p:spPr>
            <a:xfrm>
              <a:off x="4013326" y="5164055"/>
              <a:ext cx="1608944" cy="769441"/>
            </a:xfrm>
            <a:prstGeom prst="rect">
              <a:avLst/>
            </a:prstGeom>
            <a:noFill/>
          </p:spPr>
          <p:txBody>
            <a:bodyPr wrap="square" rtlCol="0" anchor="ctr">
              <a:spAutoFit/>
            </a:bodyPr>
            <a:lstStyle>
              <a:defPPr>
                <a:defRPr lang="en-US"/>
              </a:defPPr>
              <a:lvl1pPr>
                <a:defRPr sz="1400"/>
              </a:lvl1pPr>
            </a:lstStyle>
            <a:p>
              <a:r>
                <a:rPr lang="en-US" sz="1100" dirty="0">
                  <a:latin typeface="+mj-lt"/>
                </a:rPr>
                <a:t>Prescription drugs</a:t>
              </a:r>
              <a:br>
                <a:rPr lang="en-US" sz="1100" b="1" dirty="0">
                  <a:latin typeface="+mn-lt"/>
                </a:rPr>
              </a:br>
              <a:r>
                <a:rPr lang="en-US" sz="1100" dirty="0">
                  <a:latin typeface="+mn-lt"/>
                </a:rPr>
                <a:t>and</a:t>
              </a:r>
              <a:r>
                <a:rPr lang="en-US" sz="1100" b="1" dirty="0">
                  <a:latin typeface="+mn-lt"/>
                </a:rPr>
                <a:t> </a:t>
              </a:r>
              <a:r>
                <a:rPr lang="en-US" sz="1100" dirty="0">
                  <a:latin typeface="+mj-lt"/>
                </a:rPr>
                <a:t>home- and</a:t>
              </a:r>
              <a:br>
                <a:rPr lang="en-US" sz="1100" dirty="0">
                  <a:latin typeface="+mj-lt"/>
                </a:rPr>
              </a:br>
              <a:r>
                <a:rPr lang="en-US" sz="1100" dirty="0">
                  <a:latin typeface="+mj-lt"/>
                </a:rPr>
                <a:t>community-based LTSS</a:t>
              </a:r>
              <a:br>
                <a:rPr lang="en-US" sz="1100" b="1" dirty="0">
                  <a:latin typeface="+mn-lt"/>
                </a:rPr>
              </a:br>
              <a:r>
                <a:rPr lang="en-US" sz="1100" dirty="0">
                  <a:latin typeface="+mn-lt"/>
                </a:rPr>
                <a:t>are key cost drivers</a:t>
              </a:r>
            </a:p>
          </p:txBody>
        </p:sp>
        <p:grpSp>
          <p:nvGrpSpPr>
            <p:cNvPr id="232" name="Group 231">
              <a:extLst>
                <a:ext uri="{FF2B5EF4-FFF2-40B4-BE49-F238E27FC236}">
                  <a16:creationId xmlns:a16="http://schemas.microsoft.com/office/drawing/2014/main" id="{DEE4247A-2446-486D-85CD-EC00BC3D6F23}"/>
                </a:ext>
              </a:extLst>
            </p:cNvPr>
            <p:cNvGrpSpPr/>
            <p:nvPr/>
          </p:nvGrpSpPr>
          <p:grpSpPr>
            <a:xfrm>
              <a:off x="3379935" y="5247693"/>
              <a:ext cx="613316" cy="602165"/>
              <a:chOff x="3667735" y="4681654"/>
              <a:chExt cx="613316" cy="602165"/>
            </a:xfrm>
          </p:grpSpPr>
          <p:sp>
            <p:nvSpPr>
              <p:cNvPr id="231" name="Arrow: Up 230">
                <a:extLst>
                  <a:ext uri="{FF2B5EF4-FFF2-40B4-BE49-F238E27FC236}">
                    <a16:creationId xmlns:a16="http://schemas.microsoft.com/office/drawing/2014/main" id="{F1D3C78E-AC44-4EEA-A2AC-76F8A516502E}"/>
                  </a:ext>
                </a:extLst>
              </p:cNvPr>
              <p:cNvSpPr/>
              <p:nvPr/>
            </p:nvSpPr>
            <p:spPr>
              <a:xfrm>
                <a:off x="3667735" y="4681654"/>
                <a:ext cx="613316" cy="602165"/>
              </a:xfrm>
              <a:prstGeom prst="upArrow">
                <a:avLst>
                  <a:gd name="adj1" fmla="val 46364"/>
                  <a:gd name="adj2"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0" name="TextBox 269">
                <a:extLst>
                  <a:ext uri="{FF2B5EF4-FFF2-40B4-BE49-F238E27FC236}">
                    <a16:creationId xmlns:a16="http://schemas.microsoft.com/office/drawing/2014/main" id="{5F11BB94-F48F-4E4B-B016-6210FF6F5DED}"/>
                  </a:ext>
                </a:extLst>
              </p:cNvPr>
              <p:cNvSpPr txBox="1"/>
              <p:nvPr/>
            </p:nvSpPr>
            <p:spPr>
              <a:xfrm>
                <a:off x="3796299" y="4782681"/>
                <a:ext cx="356188" cy="400110"/>
              </a:xfrm>
              <a:prstGeom prst="rect">
                <a:avLst/>
              </a:prstGeom>
              <a:noFill/>
            </p:spPr>
            <p:txBody>
              <a:bodyPr wrap="none" rtlCol="0">
                <a:spAutoFit/>
              </a:bodyPr>
              <a:lstStyle/>
              <a:p>
                <a:pPr algn="ctr"/>
                <a:r>
                  <a:rPr lang="en-US" sz="2000" dirty="0">
                    <a:solidFill>
                      <a:schemeClr val="bg1"/>
                    </a:solidFill>
                    <a:latin typeface="Arial Black" panose="020B0A04020102020204" pitchFamily="34" charset="0"/>
                  </a:rPr>
                  <a:t>$</a:t>
                </a:r>
              </a:p>
            </p:txBody>
          </p:sp>
        </p:grpSp>
      </p:grpSp>
      <p:grpSp>
        <p:nvGrpSpPr>
          <p:cNvPr id="3" name="Group 2">
            <a:extLst>
              <a:ext uri="{FF2B5EF4-FFF2-40B4-BE49-F238E27FC236}">
                <a16:creationId xmlns:a16="http://schemas.microsoft.com/office/drawing/2014/main" id="{7B0D4CFE-2C84-408B-8EED-F96F9A7DCF92}"/>
              </a:ext>
            </a:extLst>
          </p:cNvPr>
          <p:cNvGrpSpPr/>
          <p:nvPr/>
        </p:nvGrpSpPr>
        <p:grpSpPr>
          <a:xfrm>
            <a:off x="6496524" y="2389710"/>
            <a:ext cx="1951760" cy="822960"/>
            <a:chOff x="6496524" y="2389710"/>
            <a:chExt cx="1827359" cy="822960"/>
          </a:xfrm>
        </p:grpSpPr>
        <p:sp>
          <p:nvSpPr>
            <p:cNvPr id="276" name="TextBox 275">
              <a:extLst>
                <a:ext uri="{FF2B5EF4-FFF2-40B4-BE49-F238E27FC236}">
                  <a16:creationId xmlns:a16="http://schemas.microsoft.com/office/drawing/2014/main" id="{B5FE33F8-E362-410F-814C-9E894B10A717}"/>
                </a:ext>
              </a:extLst>
            </p:cNvPr>
            <p:cNvSpPr txBox="1"/>
            <p:nvPr/>
          </p:nvSpPr>
          <p:spPr>
            <a:xfrm>
              <a:off x="7343658" y="2416470"/>
              <a:ext cx="980225" cy="769441"/>
            </a:xfrm>
            <a:prstGeom prst="rect">
              <a:avLst/>
            </a:prstGeom>
            <a:noFill/>
          </p:spPr>
          <p:txBody>
            <a:bodyPr wrap="square" rtlCol="0" anchor="ctr">
              <a:spAutoFit/>
            </a:bodyPr>
            <a:lstStyle>
              <a:defPPr>
                <a:defRPr lang="en-US"/>
              </a:defPPr>
              <a:lvl1pPr>
                <a:defRPr sz="1400"/>
              </a:lvl1pPr>
            </a:lstStyle>
            <a:p>
              <a:r>
                <a:rPr lang="en-US" sz="1100" dirty="0">
                  <a:latin typeface="+mn-lt"/>
                </a:rPr>
                <a:t>Half of MassHealth members are in </a:t>
              </a:r>
              <a:r>
                <a:rPr lang="en-US" sz="1100" dirty="0">
                  <a:latin typeface="+mj-lt"/>
                </a:rPr>
                <a:t>ACOs*</a:t>
              </a:r>
            </a:p>
          </p:txBody>
        </p:sp>
        <p:grpSp>
          <p:nvGrpSpPr>
            <p:cNvPr id="272" name="Group 271">
              <a:extLst>
                <a:ext uri="{FF2B5EF4-FFF2-40B4-BE49-F238E27FC236}">
                  <a16:creationId xmlns:a16="http://schemas.microsoft.com/office/drawing/2014/main" id="{CA5C5BD1-06F9-45D6-8B54-157362192D55}"/>
                </a:ext>
              </a:extLst>
            </p:cNvPr>
            <p:cNvGrpSpPr/>
            <p:nvPr/>
          </p:nvGrpSpPr>
          <p:grpSpPr>
            <a:xfrm>
              <a:off x="6496524" y="2389710"/>
              <a:ext cx="822960" cy="822960"/>
              <a:chOff x="6496524" y="2389710"/>
              <a:chExt cx="822960" cy="822960"/>
            </a:xfrm>
          </p:grpSpPr>
          <p:grpSp>
            <p:nvGrpSpPr>
              <p:cNvPr id="287" name="Group 286">
                <a:extLst>
                  <a:ext uri="{FF2B5EF4-FFF2-40B4-BE49-F238E27FC236}">
                    <a16:creationId xmlns:a16="http://schemas.microsoft.com/office/drawing/2014/main" id="{FDBD57A5-F98C-4F4C-A346-66DA92BCA118}"/>
                  </a:ext>
                </a:extLst>
              </p:cNvPr>
              <p:cNvGrpSpPr>
                <a:grpSpLocks noChangeAspect="1"/>
              </p:cNvGrpSpPr>
              <p:nvPr/>
            </p:nvGrpSpPr>
            <p:grpSpPr>
              <a:xfrm>
                <a:off x="6627162" y="2587781"/>
                <a:ext cx="561684" cy="300386"/>
                <a:chOff x="8729892" y="1269817"/>
                <a:chExt cx="689800" cy="368901"/>
              </a:xfrm>
              <a:solidFill>
                <a:schemeClr val="accent3"/>
              </a:solidFill>
            </p:grpSpPr>
            <p:sp>
              <p:nvSpPr>
                <p:cNvPr id="288" name="Freeform: Shape 287">
                  <a:extLst>
                    <a:ext uri="{FF2B5EF4-FFF2-40B4-BE49-F238E27FC236}">
                      <a16:creationId xmlns:a16="http://schemas.microsoft.com/office/drawing/2014/main" id="{028F5CDB-8AF1-43FC-93E5-EC2F79C294F7}"/>
                    </a:ext>
                  </a:extLst>
                </p:cNvPr>
                <p:cNvSpPr/>
                <p:nvPr/>
              </p:nvSpPr>
              <p:spPr>
                <a:xfrm>
                  <a:off x="9199284" y="1269817"/>
                  <a:ext cx="142875" cy="142875"/>
                </a:xfrm>
                <a:custGeom>
                  <a:avLst/>
                  <a:gdLst>
                    <a:gd name="connsiteX0" fmla="*/ 148209 w 142875"/>
                    <a:gd name="connsiteY0" fmla="*/ 74104 h 142875"/>
                    <a:gd name="connsiteX1" fmla="*/ 74104 w 142875"/>
                    <a:gd name="connsiteY1" fmla="*/ 148209 h 142875"/>
                    <a:gd name="connsiteX2" fmla="*/ 0 w 142875"/>
                    <a:gd name="connsiteY2" fmla="*/ 74104 h 142875"/>
                    <a:gd name="connsiteX3" fmla="*/ 74104 w 142875"/>
                    <a:gd name="connsiteY3" fmla="*/ 0 h 142875"/>
                    <a:gd name="connsiteX4" fmla="*/ 148209 w 142875"/>
                    <a:gd name="connsiteY4" fmla="*/ 74104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142875">
                      <a:moveTo>
                        <a:pt x="148209" y="74104"/>
                      </a:moveTo>
                      <a:cubicBezTo>
                        <a:pt x="148209" y="115031"/>
                        <a:pt x="115031" y="148209"/>
                        <a:pt x="74104" y="148209"/>
                      </a:cubicBezTo>
                      <a:cubicBezTo>
                        <a:pt x="33178" y="148209"/>
                        <a:pt x="0" y="115031"/>
                        <a:pt x="0" y="74104"/>
                      </a:cubicBezTo>
                      <a:cubicBezTo>
                        <a:pt x="0" y="33178"/>
                        <a:pt x="33178" y="0"/>
                        <a:pt x="74104" y="0"/>
                      </a:cubicBezTo>
                      <a:cubicBezTo>
                        <a:pt x="115031" y="0"/>
                        <a:pt x="148209" y="33178"/>
                        <a:pt x="148209" y="74104"/>
                      </a:cubicBezTo>
                      <a:close/>
                    </a:path>
                  </a:pathLst>
                </a:custGeom>
                <a:grpFill/>
                <a:ln w="9525" cap="flat">
                  <a:noFill/>
                  <a:prstDash val="solid"/>
                  <a:miter/>
                </a:ln>
              </p:spPr>
              <p:txBody>
                <a:bodyPr rtlCol="0" anchor="ctr"/>
                <a:lstStyle/>
                <a:p>
                  <a:endParaRPr lang="en-US" dirty="0">
                    <a:latin typeface="+mn-lt"/>
                  </a:endParaRPr>
                </a:p>
              </p:txBody>
            </p:sp>
            <p:sp>
              <p:nvSpPr>
                <p:cNvPr id="289" name="Freeform: Shape 288">
                  <a:extLst>
                    <a:ext uri="{FF2B5EF4-FFF2-40B4-BE49-F238E27FC236}">
                      <a16:creationId xmlns:a16="http://schemas.microsoft.com/office/drawing/2014/main" id="{A5979E05-48B1-4DEA-8A54-90D78B29E905}"/>
                    </a:ext>
                  </a:extLst>
                </p:cNvPr>
                <p:cNvSpPr/>
                <p:nvPr/>
              </p:nvSpPr>
              <p:spPr>
                <a:xfrm>
                  <a:off x="8803997" y="1269817"/>
                  <a:ext cx="142875" cy="142875"/>
                </a:xfrm>
                <a:custGeom>
                  <a:avLst/>
                  <a:gdLst>
                    <a:gd name="connsiteX0" fmla="*/ 148209 w 142875"/>
                    <a:gd name="connsiteY0" fmla="*/ 74104 h 142875"/>
                    <a:gd name="connsiteX1" fmla="*/ 74104 w 142875"/>
                    <a:gd name="connsiteY1" fmla="*/ 148209 h 142875"/>
                    <a:gd name="connsiteX2" fmla="*/ 0 w 142875"/>
                    <a:gd name="connsiteY2" fmla="*/ 74104 h 142875"/>
                    <a:gd name="connsiteX3" fmla="*/ 74104 w 142875"/>
                    <a:gd name="connsiteY3" fmla="*/ 0 h 142875"/>
                    <a:gd name="connsiteX4" fmla="*/ 148209 w 142875"/>
                    <a:gd name="connsiteY4" fmla="*/ 74104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142875">
                      <a:moveTo>
                        <a:pt x="148209" y="74104"/>
                      </a:moveTo>
                      <a:cubicBezTo>
                        <a:pt x="148209" y="115031"/>
                        <a:pt x="115031" y="148209"/>
                        <a:pt x="74104" y="148209"/>
                      </a:cubicBezTo>
                      <a:cubicBezTo>
                        <a:pt x="33178" y="148209"/>
                        <a:pt x="0" y="115031"/>
                        <a:pt x="0" y="74104"/>
                      </a:cubicBezTo>
                      <a:cubicBezTo>
                        <a:pt x="0" y="33178"/>
                        <a:pt x="33178" y="0"/>
                        <a:pt x="74104" y="0"/>
                      </a:cubicBezTo>
                      <a:cubicBezTo>
                        <a:pt x="115031" y="0"/>
                        <a:pt x="148209" y="33178"/>
                        <a:pt x="148209" y="74104"/>
                      </a:cubicBezTo>
                      <a:close/>
                    </a:path>
                  </a:pathLst>
                </a:custGeom>
                <a:grpFill/>
                <a:ln w="9525" cap="flat">
                  <a:noFill/>
                  <a:prstDash val="solid"/>
                  <a:miter/>
                </a:ln>
              </p:spPr>
              <p:txBody>
                <a:bodyPr rtlCol="0" anchor="ctr"/>
                <a:lstStyle/>
                <a:p>
                  <a:endParaRPr lang="en-US" dirty="0">
                    <a:latin typeface="+mn-lt"/>
                  </a:endParaRPr>
                </a:p>
              </p:txBody>
            </p:sp>
            <p:sp>
              <p:nvSpPr>
                <p:cNvPr id="290" name="Freeform: Shape 289">
                  <a:extLst>
                    <a:ext uri="{FF2B5EF4-FFF2-40B4-BE49-F238E27FC236}">
                      <a16:creationId xmlns:a16="http://schemas.microsoft.com/office/drawing/2014/main" id="{74686EC7-10E2-48BF-8931-60A5D7E095FB}"/>
                    </a:ext>
                  </a:extLst>
                </p:cNvPr>
                <p:cNvSpPr/>
                <p:nvPr/>
              </p:nvSpPr>
              <p:spPr>
                <a:xfrm>
                  <a:off x="9152992" y="1438123"/>
                  <a:ext cx="266700" cy="142875"/>
                </a:xfrm>
                <a:custGeom>
                  <a:avLst/>
                  <a:gdLst>
                    <a:gd name="connsiteX0" fmla="*/ 253746 w 266700"/>
                    <a:gd name="connsiteY0" fmla="*/ 44101 h 142875"/>
                    <a:gd name="connsiteX1" fmla="*/ 181356 w 266700"/>
                    <a:gd name="connsiteY1" fmla="*/ 9525 h 142875"/>
                    <a:gd name="connsiteX2" fmla="*/ 120396 w 266700"/>
                    <a:gd name="connsiteY2" fmla="*/ 0 h 142875"/>
                    <a:gd name="connsiteX3" fmla="*/ 59436 w 266700"/>
                    <a:gd name="connsiteY3" fmla="*/ 9525 h 142875"/>
                    <a:gd name="connsiteX4" fmla="*/ 3429 w 266700"/>
                    <a:gd name="connsiteY4" fmla="*/ 33529 h 142875"/>
                    <a:gd name="connsiteX5" fmla="*/ 0 w 266700"/>
                    <a:gd name="connsiteY5" fmla="*/ 37434 h 142875"/>
                    <a:gd name="connsiteX6" fmla="*/ 76200 w 266700"/>
                    <a:gd name="connsiteY6" fmla="*/ 75534 h 142875"/>
                    <a:gd name="connsiteX7" fmla="*/ 104108 w 266700"/>
                    <a:gd name="connsiteY7" fmla="*/ 131446 h 142875"/>
                    <a:gd name="connsiteX8" fmla="*/ 104108 w 266700"/>
                    <a:gd name="connsiteY8" fmla="*/ 148400 h 142875"/>
                    <a:gd name="connsiteX9" fmla="*/ 268605 w 266700"/>
                    <a:gd name="connsiteY9" fmla="*/ 148400 h 142875"/>
                    <a:gd name="connsiteX10" fmla="*/ 268605 w 266700"/>
                    <a:gd name="connsiteY10" fmla="*/ 73819 h 142875"/>
                    <a:gd name="connsiteX11" fmla="*/ 253746 w 266700"/>
                    <a:gd name="connsiteY11" fmla="*/ 44101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6700" h="142875">
                      <a:moveTo>
                        <a:pt x="253746" y="44101"/>
                      </a:moveTo>
                      <a:cubicBezTo>
                        <a:pt x="232401" y="27476"/>
                        <a:pt x="207702" y="15681"/>
                        <a:pt x="181356" y="9525"/>
                      </a:cubicBezTo>
                      <a:cubicBezTo>
                        <a:pt x="161530" y="3742"/>
                        <a:pt x="141041" y="541"/>
                        <a:pt x="120396" y="0"/>
                      </a:cubicBezTo>
                      <a:cubicBezTo>
                        <a:pt x="99702" y="-45"/>
                        <a:pt x="79130" y="3169"/>
                        <a:pt x="59436" y="9525"/>
                      </a:cubicBezTo>
                      <a:cubicBezTo>
                        <a:pt x="39707" y="14783"/>
                        <a:pt x="20843" y="22868"/>
                        <a:pt x="3429" y="33529"/>
                      </a:cubicBezTo>
                      <a:cubicBezTo>
                        <a:pt x="2286" y="34862"/>
                        <a:pt x="1238" y="36196"/>
                        <a:pt x="0" y="37434"/>
                      </a:cubicBezTo>
                      <a:cubicBezTo>
                        <a:pt x="27701" y="44889"/>
                        <a:pt x="53615" y="57847"/>
                        <a:pt x="76200" y="75534"/>
                      </a:cubicBezTo>
                      <a:cubicBezTo>
                        <a:pt x="94021" y="88541"/>
                        <a:pt x="104425" y="109385"/>
                        <a:pt x="104108" y="131446"/>
                      </a:cubicBezTo>
                      <a:lnTo>
                        <a:pt x="104108" y="148400"/>
                      </a:lnTo>
                      <a:lnTo>
                        <a:pt x="268605" y="148400"/>
                      </a:lnTo>
                      <a:lnTo>
                        <a:pt x="268605" y="73819"/>
                      </a:lnTo>
                      <a:cubicBezTo>
                        <a:pt x="268892" y="62061"/>
                        <a:pt x="263324" y="50927"/>
                        <a:pt x="253746" y="44101"/>
                      </a:cubicBezTo>
                      <a:close/>
                    </a:path>
                  </a:pathLst>
                </a:custGeom>
                <a:grpFill/>
                <a:ln w="9525" cap="flat">
                  <a:noFill/>
                  <a:prstDash val="solid"/>
                  <a:miter/>
                </a:ln>
              </p:spPr>
              <p:txBody>
                <a:bodyPr rtlCol="0" anchor="ctr"/>
                <a:lstStyle/>
                <a:p>
                  <a:endParaRPr lang="en-US" dirty="0">
                    <a:latin typeface="+mn-lt"/>
                  </a:endParaRPr>
                </a:p>
              </p:txBody>
            </p:sp>
            <p:sp>
              <p:nvSpPr>
                <p:cNvPr id="291" name="Freeform: Shape 290">
                  <a:extLst>
                    <a:ext uri="{FF2B5EF4-FFF2-40B4-BE49-F238E27FC236}">
                      <a16:creationId xmlns:a16="http://schemas.microsoft.com/office/drawing/2014/main" id="{145135F9-9E6D-4B4F-B8DD-F5188C67274F}"/>
                    </a:ext>
                  </a:extLst>
                </p:cNvPr>
                <p:cNvSpPr/>
                <p:nvPr/>
              </p:nvSpPr>
              <p:spPr>
                <a:xfrm>
                  <a:off x="8729892" y="1438123"/>
                  <a:ext cx="266700" cy="142875"/>
                </a:xfrm>
                <a:custGeom>
                  <a:avLst/>
                  <a:gdLst>
                    <a:gd name="connsiteX0" fmla="*/ 164687 w 266700"/>
                    <a:gd name="connsiteY0" fmla="*/ 131445 h 142875"/>
                    <a:gd name="connsiteX1" fmla="*/ 191357 w 266700"/>
                    <a:gd name="connsiteY1" fmla="*/ 76486 h 142875"/>
                    <a:gd name="connsiteX2" fmla="*/ 192500 w 266700"/>
                    <a:gd name="connsiteY2" fmla="*/ 75534 h 142875"/>
                    <a:gd name="connsiteX3" fmla="*/ 193739 w 266700"/>
                    <a:gd name="connsiteY3" fmla="*/ 74676 h 142875"/>
                    <a:gd name="connsiteX4" fmla="*/ 268605 w 266700"/>
                    <a:gd name="connsiteY4" fmla="*/ 37529 h 142875"/>
                    <a:gd name="connsiteX5" fmla="*/ 263176 w 266700"/>
                    <a:gd name="connsiteY5" fmla="*/ 31338 h 142875"/>
                    <a:gd name="connsiteX6" fmla="*/ 209550 w 266700"/>
                    <a:gd name="connsiteY6" fmla="*/ 9525 h 142875"/>
                    <a:gd name="connsiteX7" fmla="*/ 148590 w 266700"/>
                    <a:gd name="connsiteY7" fmla="*/ 0 h 142875"/>
                    <a:gd name="connsiteX8" fmla="*/ 87630 w 266700"/>
                    <a:gd name="connsiteY8" fmla="*/ 9525 h 142875"/>
                    <a:gd name="connsiteX9" fmla="*/ 15240 w 266700"/>
                    <a:gd name="connsiteY9" fmla="*/ 44101 h 142875"/>
                    <a:gd name="connsiteX10" fmla="*/ 0 w 266700"/>
                    <a:gd name="connsiteY10" fmla="*/ 73819 h 142875"/>
                    <a:gd name="connsiteX11" fmla="*/ 0 w 266700"/>
                    <a:gd name="connsiteY11" fmla="*/ 148400 h 142875"/>
                    <a:gd name="connsiteX12" fmla="*/ 164687 w 266700"/>
                    <a:gd name="connsiteY12" fmla="*/ 14840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6700" h="142875">
                      <a:moveTo>
                        <a:pt x="164687" y="131445"/>
                      </a:moveTo>
                      <a:cubicBezTo>
                        <a:pt x="164708" y="110012"/>
                        <a:pt x="174533" y="89766"/>
                        <a:pt x="191357" y="76486"/>
                      </a:cubicBezTo>
                      <a:lnTo>
                        <a:pt x="192500" y="75534"/>
                      </a:lnTo>
                      <a:lnTo>
                        <a:pt x="193739" y="74676"/>
                      </a:lnTo>
                      <a:cubicBezTo>
                        <a:pt x="216581" y="58427"/>
                        <a:pt x="241848" y="45890"/>
                        <a:pt x="268605" y="37529"/>
                      </a:cubicBezTo>
                      <a:cubicBezTo>
                        <a:pt x="266700" y="35529"/>
                        <a:pt x="264986" y="33433"/>
                        <a:pt x="263176" y="31338"/>
                      </a:cubicBezTo>
                      <a:cubicBezTo>
                        <a:pt x="246437" y="21538"/>
                        <a:pt x="228377" y="14193"/>
                        <a:pt x="209550" y="9525"/>
                      </a:cubicBezTo>
                      <a:cubicBezTo>
                        <a:pt x="189726" y="3734"/>
                        <a:pt x="169235" y="532"/>
                        <a:pt x="148590" y="0"/>
                      </a:cubicBezTo>
                      <a:cubicBezTo>
                        <a:pt x="127896" y="-39"/>
                        <a:pt x="107326" y="3176"/>
                        <a:pt x="87630" y="9525"/>
                      </a:cubicBezTo>
                      <a:cubicBezTo>
                        <a:pt x="61651" y="16693"/>
                        <a:pt x="37144" y="28399"/>
                        <a:pt x="15240" y="44101"/>
                      </a:cubicBezTo>
                      <a:cubicBezTo>
                        <a:pt x="5858" y="51134"/>
                        <a:pt x="236" y="62096"/>
                        <a:pt x="0" y="73819"/>
                      </a:cubicBezTo>
                      <a:lnTo>
                        <a:pt x="0" y="148400"/>
                      </a:lnTo>
                      <a:lnTo>
                        <a:pt x="164687" y="148400"/>
                      </a:lnTo>
                      <a:close/>
                    </a:path>
                  </a:pathLst>
                </a:custGeom>
                <a:grpFill/>
                <a:ln w="9525" cap="flat">
                  <a:noFill/>
                  <a:prstDash val="solid"/>
                  <a:miter/>
                </a:ln>
              </p:spPr>
              <p:txBody>
                <a:bodyPr rtlCol="0" anchor="ctr"/>
                <a:lstStyle/>
                <a:p>
                  <a:endParaRPr lang="en-US" dirty="0">
                    <a:latin typeface="+mn-lt"/>
                  </a:endParaRPr>
                </a:p>
              </p:txBody>
            </p:sp>
            <p:sp>
              <p:nvSpPr>
                <p:cNvPr id="292" name="Freeform: Shape 291">
                  <a:extLst>
                    <a:ext uri="{FF2B5EF4-FFF2-40B4-BE49-F238E27FC236}">
                      <a16:creationId xmlns:a16="http://schemas.microsoft.com/office/drawing/2014/main" id="{F4796257-1DD2-43E6-BD96-8A7E25A9EF02}"/>
                    </a:ext>
                  </a:extLst>
                </p:cNvPr>
                <p:cNvSpPr/>
                <p:nvPr/>
              </p:nvSpPr>
              <p:spPr>
                <a:xfrm>
                  <a:off x="8927536" y="1495843"/>
                  <a:ext cx="295275" cy="142875"/>
                </a:xfrm>
                <a:custGeom>
                  <a:avLst/>
                  <a:gdLst>
                    <a:gd name="connsiteX0" fmla="*/ 0 w 295275"/>
                    <a:gd name="connsiteY0" fmla="*/ 147830 h 142875"/>
                    <a:gd name="connsiteX1" fmla="*/ 0 w 295275"/>
                    <a:gd name="connsiteY1" fmla="*/ 73725 h 142875"/>
                    <a:gd name="connsiteX2" fmla="*/ 14859 w 295275"/>
                    <a:gd name="connsiteY2" fmla="*/ 44102 h 142875"/>
                    <a:gd name="connsiteX3" fmla="*/ 87249 w 295275"/>
                    <a:gd name="connsiteY3" fmla="*/ 9527 h 142875"/>
                    <a:gd name="connsiteX4" fmla="*/ 148209 w 295275"/>
                    <a:gd name="connsiteY4" fmla="*/ 2 h 142875"/>
                    <a:gd name="connsiteX5" fmla="*/ 209169 w 295275"/>
                    <a:gd name="connsiteY5" fmla="*/ 9527 h 142875"/>
                    <a:gd name="connsiteX6" fmla="*/ 281654 w 295275"/>
                    <a:gd name="connsiteY6" fmla="*/ 44102 h 142875"/>
                    <a:gd name="connsiteX7" fmla="*/ 296418 w 295275"/>
                    <a:gd name="connsiteY7" fmla="*/ 73725 h 142875"/>
                    <a:gd name="connsiteX8" fmla="*/ 296418 w 295275"/>
                    <a:gd name="connsiteY8" fmla="*/ 14783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275" h="142875">
                      <a:moveTo>
                        <a:pt x="0" y="147830"/>
                      </a:moveTo>
                      <a:lnTo>
                        <a:pt x="0" y="73725"/>
                      </a:lnTo>
                      <a:cubicBezTo>
                        <a:pt x="45" y="62069"/>
                        <a:pt x="5544" y="51107"/>
                        <a:pt x="14859" y="44102"/>
                      </a:cubicBezTo>
                      <a:cubicBezTo>
                        <a:pt x="36723" y="28334"/>
                        <a:pt x="61243" y="16622"/>
                        <a:pt x="87249" y="9527"/>
                      </a:cubicBezTo>
                      <a:cubicBezTo>
                        <a:pt x="106934" y="3133"/>
                        <a:pt x="127512" y="-82"/>
                        <a:pt x="148209" y="2"/>
                      </a:cubicBezTo>
                      <a:cubicBezTo>
                        <a:pt x="168859" y="486"/>
                        <a:pt x="189355" y="3690"/>
                        <a:pt x="209169" y="9527"/>
                      </a:cubicBezTo>
                      <a:cubicBezTo>
                        <a:pt x="235567" y="15619"/>
                        <a:pt x="260308" y="27421"/>
                        <a:pt x="281654" y="44102"/>
                      </a:cubicBezTo>
                      <a:cubicBezTo>
                        <a:pt x="291195" y="50908"/>
                        <a:pt x="296728" y="62010"/>
                        <a:pt x="296418" y="73725"/>
                      </a:cubicBezTo>
                      <a:lnTo>
                        <a:pt x="296418" y="147830"/>
                      </a:lnTo>
                      <a:close/>
                    </a:path>
                  </a:pathLst>
                </a:custGeom>
                <a:grpFill/>
                <a:ln w="9525" cap="flat">
                  <a:noFill/>
                  <a:prstDash val="solid"/>
                  <a:miter/>
                </a:ln>
              </p:spPr>
              <p:txBody>
                <a:bodyPr rtlCol="0" anchor="ctr"/>
                <a:lstStyle/>
                <a:p>
                  <a:endParaRPr lang="en-US" dirty="0">
                    <a:latin typeface="+mn-lt"/>
                  </a:endParaRPr>
                </a:p>
              </p:txBody>
            </p:sp>
            <p:sp>
              <p:nvSpPr>
                <p:cNvPr id="293" name="Freeform: Shape 292">
                  <a:extLst>
                    <a:ext uri="{FF2B5EF4-FFF2-40B4-BE49-F238E27FC236}">
                      <a16:creationId xmlns:a16="http://schemas.microsoft.com/office/drawing/2014/main" id="{F0992CC8-AEBE-479E-9C2B-4F8EA5851E6A}"/>
                    </a:ext>
                  </a:extLst>
                </p:cNvPr>
                <p:cNvSpPr/>
                <p:nvPr/>
              </p:nvSpPr>
              <p:spPr>
                <a:xfrm>
                  <a:off x="9001640" y="1327443"/>
                  <a:ext cx="142875" cy="142875"/>
                </a:xfrm>
                <a:custGeom>
                  <a:avLst/>
                  <a:gdLst>
                    <a:gd name="connsiteX0" fmla="*/ 148209 w 142875"/>
                    <a:gd name="connsiteY0" fmla="*/ 74105 h 142875"/>
                    <a:gd name="connsiteX1" fmla="*/ 74105 w 142875"/>
                    <a:gd name="connsiteY1" fmla="*/ 148209 h 142875"/>
                    <a:gd name="connsiteX2" fmla="*/ 0 w 142875"/>
                    <a:gd name="connsiteY2" fmla="*/ 74105 h 142875"/>
                    <a:gd name="connsiteX3" fmla="*/ 74105 w 142875"/>
                    <a:gd name="connsiteY3" fmla="*/ 0 h 142875"/>
                    <a:gd name="connsiteX4" fmla="*/ 148209 w 142875"/>
                    <a:gd name="connsiteY4" fmla="*/ 74105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142875">
                      <a:moveTo>
                        <a:pt x="148209" y="74105"/>
                      </a:moveTo>
                      <a:cubicBezTo>
                        <a:pt x="148209" y="115031"/>
                        <a:pt x="115031" y="148209"/>
                        <a:pt x="74105" y="148209"/>
                      </a:cubicBezTo>
                      <a:cubicBezTo>
                        <a:pt x="33178" y="148209"/>
                        <a:pt x="0" y="115031"/>
                        <a:pt x="0" y="74105"/>
                      </a:cubicBezTo>
                      <a:cubicBezTo>
                        <a:pt x="0" y="33178"/>
                        <a:pt x="33178" y="0"/>
                        <a:pt x="74105" y="0"/>
                      </a:cubicBezTo>
                      <a:cubicBezTo>
                        <a:pt x="115031" y="0"/>
                        <a:pt x="148209" y="33178"/>
                        <a:pt x="148209" y="74105"/>
                      </a:cubicBezTo>
                      <a:close/>
                    </a:path>
                  </a:pathLst>
                </a:custGeom>
                <a:grpFill/>
                <a:ln w="9525" cap="flat">
                  <a:noFill/>
                  <a:prstDash val="solid"/>
                  <a:miter/>
                </a:ln>
              </p:spPr>
              <p:txBody>
                <a:bodyPr rtlCol="0" anchor="ctr"/>
                <a:lstStyle/>
                <a:p>
                  <a:endParaRPr lang="en-US" dirty="0">
                    <a:latin typeface="+mn-lt"/>
                  </a:endParaRPr>
                </a:p>
              </p:txBody>
            </p:sp>
          </p:grpSp>
          <p:sp>
            <p:nvSpPr>
              <p:cNvPr id="327" name="Rectangle 326">
                <a:extLst>
                  <a:ext uri="{FF2B5EF4-FFF2-40B4-BE49-F238E27FC236}">
                    <a16:creationId xmlns:a16="http://schemas.microsoft.com/office/drawing/2014/main" id="{C164B635-1ADF-4A95-9FA7-F5EF87B17E3A}"/>
                  </a:ext>
                </a:extLst>
              </p:cNvPr>
              <p:cNvSpPr/>
              <p:nvPr/>
            </p:nvSpPr>
            <p:spPr>
              <a:xfrm>
                <a:off x="6570921" y="2565991"/>
                <a:ext cx="341874" cy="393405"/>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8" name="Group 277">
                <a:extLst>
                  <a:ext uri="{FF2B5EF4-FFF2-40B4-BE49-F238E27FC236}">
                    <a16:creationId xmlns:a16="http://schemas.microsoft.com/office/drawing/2014/main" id="{8EF1D186-B50F-4A61-84D3-7F4083DDF2A0}"/>
                  </a:ext>
                </a:extLst>
              </p:cNvPr>
              <p:cNvGrpSpPr/>
              <p:nvPr/>
            </p:nvGrpSpPr>
            <p:grpSpPr>
              <a:xfrm>
                <a:off x="6496524" y="2389710"/>
                <a:ext cx="822960" cy="822960"/>
                <a:chOff x="941832" y="3474720"/>
                <a:chExt cx="822960" cy="822960"/>
              </a:xfrm>
            </p:grpSpPr>
            <p:sp>
              <p:nvSpPr>
                <p:cNvPr id="285" name="Oval 284">
                  <a:extLst>
                    <a:ext uri="{FF2B5EF4-FFF2-40B4-BE49-F238E27FC236}">
                      <a16:creationId xmlns:a16="http://schemas.microsoft.com/office/drawing/2014/main" id="{37FC791F-37E3-43DA-8297-4E4EE04CE339}"/>
                    </a:ext>
                  </a:extLst>
                </p:cNvPr>
                <p:cNvSpPr>
                  <a:spLocks noChangeAspect="1"/>
                </p:cNvSpPr>
                <p:nvPr/>
              </p:nvSpPr>
              <p:spPr>
                <a:xfrm>
                  <a:off x="941832" y="3474720"/>
                  <a:ext cx="822960" cy="822960"/>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6" name="Arc 285">
                  <a:extLst>
                    <a:ext uri="{FF2B5EF4-FFF2-40B4-BE49-F238E27FC236}">
                      <a16:creationId xmlns:a16="http://schemas.microsoft.com/office/drawing/2014/main" id="{95F29BD8-211F-4B3D-84B8-1AE15AFFE795}"/>
                    </a:ext>
                  </a:extLst>
                </p:cNvPr>
                <p:cNvSpPr/>
                <p:nvPr/>
              </p:nvSpPr>
              <p:spPr>
                <a:xfrm>
                  <a:off x="941832" y="3474720"/>
                  <a:ext cx="822960" cy="822960"/>
                </a:xfrm>
                <a:prstGeom prst="arc">
                  <a:avLst>
                    <a:gd name="adj1" fmla="val 16580412"/>
                    <a:gd name="adj2" fmla="val 4999778"/>
                  </a:avLst>
                </a:prstGeom>
                <a:noFill/>
                <a:ln w="76200" cap="rnd">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grpSp>
          <p:sp>
            <p:nvSpPr>
              <p:cNvPr id="294" name="TextBox 293">
                <a:extLst>
                  <a:ext uri="{FF2B5EF4-FFF2-40B4-BE49-F238E27FC236}">
                    <a16:creationId xmlns:a16="http://schemas.microsoft.com/office/drawing/2014/main" id="{3201BAC1-A6B4-4393-8CAC-E1319A980463}"/>
                  </a:ext>
                </a:extLst>
              </p:cNvPr>
              <p:cNvSpPr txBox="1"/>
              <p:nvPr/>
            </p:nvSpPr>
            <p:spPr>
              <a:xfrm>
                <a:off x="6673723" y="2888166"/>
                <a:ext cx="468560" cy="261610"/>
              </a:xfrm>
              <a:prstGeom prst="rect">
                <a:avLst/>
              </a:prstGeom>
              <a:noFill/>
            </p:spPr>
            <p:txBody>
              <a:bodyPr wrap="none" rtlCol="0">
                <a:spAutoFit/>
              </a:bodyPr>
              <a:lstStyle/>
              <a:p>
                <a:pPr algn="ctr"/>
                <a:r>
                  <a:rPr lang="en-US" sz="1100" dirty="0">
                    <a:latin typeface="+mj-lt"/>
                  </a:rPr>
                  <a:t>ACOs</a:t>
                </a:r>
                <a:endParaRPr lang="en-US" sz="1400" dirty="0">
                  <a:latin typeface="+mj-lt"/>
                </a:endParaRPr>
              </a:p>
            </p:txBody>
          </p:sp>
        </p:grpSp>
      </p:grpSp>
      <p:grpSp>
        <p:nvGrpSpPr>
          <p:cNvPr id="256" name="Group 255">
            <a:extLst>
              <a:ext uri="{FF2B5EF4-FFF2-40B4-BE49-F238E27FC236}">
                <a16:creationId xmlns:a16="http://schemas.microsoft.com/office/drawing/2014/main" id="{F9D4A299-9E5C-4D25-A5EE-6387A14D18C2}"/>
              </a:ext>
            </a:extLst>
          </p:cNvPr>
          <p:cNvGrpSpPr/>
          <p:nvPr/>
        </p:nvGrpSpPr>
        <p:grpSpPr>
          <a:xfrm>
            <a:off x="6264450" y="5107230"/>
            <a:ext cx="2310320" cy="914400"/>
            <a:chOff x="6255834" y="5032169"/>
            <a:chExt cx="2310320" cy="914400"/>
          </a:xfrm>
        </p:grpSpPr>
        <p:sp>
          <p:nvSpPr>
            <p:cNvPr id="22" name="TextBox 21">
              <a:extLst>
                <a:ext uri="{FF2B5EF4-FFF2-40B4-BE49-F238E27FC236}">
                  <a16:creationId xmlns:a16="http://schemas.microsoft.com/office/drawing/2014/main" id="{53E0BA67-8F4D-4C84-9510-5EC261081FA5}"/>
                </a:ext>
              </a:extLst>
            </p:cNvPr>
            <p:cNvSpPr txBox="1"/>
            <p:nvPr/>
          </p:nvSpPr>
          <p:spPr>
            <a:xfrm>
              <a:off x="7002965" y="5189286"/>
              <a:ext cx="1563189" cy="600164"/>
            </a:xfrm>
            <a:prstGeom prst="rect">
              <a:avLst/>
            </a:prstGeom>
            <a:noFill/>
          </p:spPr>
          <p:txBody>
            <a:bodyPr wrap="square" rtlCol="0" anchor="ctr">
              <a:spAutoFit/>
            </a:bodyPr>
            <a:lstStyle>
              <a:defPPr>
                <a:defRPr lang="en-US"/>
              </a:defPPr>
              <a:lvl1pPr>
                <a:defRPr sz="1400"/>
              </a:lvl1pPr>
            </a:lstStyle>
            <a:p>
              <a:r>
                <a:rPr lang="en-US" sz="1100" dirty="0">
                  <a:latin typeface="+mn-lt"/>
                </a:rPr>
                <a:t>Newly covered </a:t>
              </a:r>
              <a:r>
                <a:rPr lang="en-US" sz="1100" dirty="0">
                  <a:latin typeface="+mj-lt"/>
                </a:rPr>
                <a:t>substance use disorder services</a:t>
              </a:r>
            </a:p>
          </p:txBody>
        </p:sp>
        <p:grpSp>
          <p:nvGrpSpPr>
            <p:cNvPr id="251" name="Graphic 249" descr="Medicine">
              <a:extLst>
                <a:ext uri="{FF2B5EF4-FFF2-40B4-BE49-F238E27FC236}">
                  <a16:creationId xmlns:a16="http://schemas.microsoft.com/office/drawing/2014/main" id="{9F568E14-5A78-4F7B-8F7B-CEFA5AA5C1B0}"/>
                </a:ext>
              </a:extLst>
            </p:cNvPr>
            <p:cNvGrpSpPr/>
            <p:nvPr/>
          </p:nvGrpSpPr>
          <p:grpSpPr>
            <a:xfrm>
              <a:off x="6255834" y="5032169"/>
              <a:ext cx="914400" cy="914400"/>
              <a:chOff x="6255834" y="5402766"/>
              <a:chExt cx="914400" cy="914400"/>
            </a:xfrm>
            <a:solidFill>
              <a:schemeClr val="accent3"/>
            </a:solidFill>
          </p:grpSpPr>
          <p:sp>
            <p:nvSpPr>
              <p:cNvPr id="252" name="Freeform: Shape 251">
                <a:extLst>
                  <a:ext uri="{FF2B5EF4-FFF2-40B4-BE49-F238E27FC236}">
                    <a16:creationId xmlns:a16="http://schemas.microsoft.com/office/drawing/2014/main" id="{DCD285B0-2307-40A7-B412-2A6A75B99E98}"/>
                  </a:ext>
                </a:extLst>
              </p:cNvPr>
              <p:cNvSpPr/>
              <p:nvPr/>
            </p:nvSpPr>
            <p:spPr>
              <a:xfrm>
                <a:off x="6446334" y="5478966"/>
                <a:ext cx="419100" cy="685800"/>
              </a:xfrm>
              <a:custGeom>
                <a:avLst/>
                <a:gdLst>
                  <a:gd name="connsiteX0" fmla="*/ 419100 w 419100"/>
                  <a:gd name="connsiteY0" fmla="*/ 571500 h 685800"/>
                  <a:gd name="connsiteX1" fmla="*/ 419100 w 419100"/>
                  <a:gd name="connsiteY1" fmla="*/ 495300 h 685800"/>
                  <a:gd name="connsiteX2" fmla="*/ 95250 w 419100"/>
                  <a:gd name="connsiteY2" fmla="*/ 495300 h 685800"/>
                  <a:gd name="connsiteX3" fmla="*/ 76200 w 419100"/>
                  <a:gd name="connsiteY3" fmla="*/ 476250 h 685800"/>
                  <a:gd name="connsiteX4" fmla="*/ 76200 w 419100"/>
                  <a:gd name="connsiteY4" fmla="*/ 285750 h 685800"/>
                  <a:gd name="connsiteX5" fmla="*/ 95250 w 419100"/>
                  <a:gd name="connsiteY5" fmla="*/ 266700 h 685800"/>
                  <a:gd name="connsiteX6" fmla="*/ 419100 w 419100"/>
                  <a:gd name="connsiteY6" fmla="*/ 266700 h 685800"/>
                  <a:gd name="connsiteX7" fmla="*/ 419100 w 419100"/>
                  <a:gd name="connsiteY7" fmla="*/ 190500 h 685800"/>
                  <a:gd name="connsiteX8" fmla="*/ 381000 w 419100"/>
                  <a:gd name="connsiteY8" fmla="*/ 152400 h 685800"/>
                  <a:gd name="connsiteX9" fmla="*/ 347663 w 419100"/>
                  <a:gd name="connsiteY9" fmla="*/ 152400 h 685800"/>
                  <a:gd name="connsiteX10" fmla="*/ 342900 w 419100"/>
                  <a:gd name="connsiteY10" fmla="*/ 147638 h 685800"/>
                  <a:gd name="connsiteX11" fmla="*/ 342900 w 419100"/>
                  <a:gd name="connsiteY11" fmla="*/ 119063 h 685800"/>
                  <a:gd name="connsiteX12" fmla="*/ 347663 w 419100"/>
                  <a:gd name="connsiteY12" fmla="*/ 114300 h 685800"/>
                  <a:gd name="connsiteX13" fmla="*/ 371475 w 419100"/>
                  <a:gd name="connsiteY13" fmla="*/ 114300 h 685800"/>
                  <a:gd name="connsiteX14" fmla="*/ 381000 w 419100"/>
                  <a:gd name="connsiteY14" fmla="*/ 104775 h 685800"/>
                  <a:gd name="connsiteX15" fmla="*/ 381000 w 419100"/>
                  <a:gd name="connsiteY15" fmla="*/ 38100 h 685800"/>
                  <a:gd name="connsiteX16" fmla="*/ 342900 w 419100"/>
                  <a:gd name="connsiteY16" fmla="*/ 0 h 685800"/>
                  <a:gd name="connsiteX17" fmla="*/ 76200 w 419100"/>
                  <a:gd name="connsiteY17" fmla="*/ 0 h 685800"/>
                  <a:gd name="connsiteX18" fmla="*/ 38100 w 419100"/>
                  <a:gd name="connsiteY18" fmla="*/ 38100 h 685800"/>
                  <a:gd name="connsiteX19" fmla="*/ 38100 w 419100"/>
                  <a:gd name="connsiteY19" fmla="*/ 104775 h 685800"/>
                  <a:gd name="connsiteX20" fmla="*/ 47625 w 419100"/>
                  <a:gd name="connsiteY20" fmla="*/ 114300 h 685800"/>
                  <a:gd name="connsiteX21" fmla="*/ 71438 w 419100"/>
                  <a:gd name="connsiteY21" fmla="*/ 114300 h 685800"/>
                  <a:gd name="connsiteX22" fmla="*/ 76200 w 419100"/>
                  <a:gd name="connsiteY22" fmla="*/ 119063 h 685800"/>
                  <a:gd name="connsiteX23" fmla="*/ 76200 w 419100"/>
                  <a:gd name="connsiteY23" fmla="*/ 147638 h 685800"/>
                  <a:gd name="connsiteX24" fmla="*/ 71438 w 419100"/>
                  <a:gd name="connsiteY24" fmla="*/ 152400 h 685800"/>
                  <a:gd name="connsiteX25" fmla="*/ 38100 w 419100"/>
                  <a:gd name="connsiteY25" fmla="*/ 152400 h 685800"/>
                  <a:gd name="connsiteX26" fmla="*/ 0 w 419100"/>
                  <a:gd name="connsiteY26" fmla="*/ 190500 h 685800"/>
                  <a:gd name="connsiteX27" fmla="*/ 0 w 419100"/>
                  <a:gd name="connsiteY27" fmla="*/ 647700 h 685800"/>
                  <a:gd name="connsiteX28" fmla="*/ 38100 w 419100"/>
                  <a:gd name="connsiteY28" fmla="*/ 685800 h 685800"/>
                  <a:gd name="connsiteX29" fmla="*/ 171450 w 419100"/>
                  <a:gd name="connsiteY29" fmla="*/ 685800 h 685800"/>
                  <a:gd name="connsiteX30" fmla="*/ 285750 w 419100"/>
                  <a:gd name="connsiteY30" fmla="*/ 571500 h 685800"/>
                  <a:gd name="connsiteX31" fmla="*/ 419100 w 419100"/>
                  <a:gd name="connsiteY31" fmla="*/ 5715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19100" h="685800">
                    <a:moveTo>
                      <a:pt x="419100" y="571500"/>
                    </a:moveTo>
                    <a:lnTo>
                      <a:pt x="419100" y="495300"/>
                    </a:lnTo>
                    <a:lnTo>
                      <a:pt x="95250" y="495300"/>
                    </a:lnTo>
                    <a:cubicBezTo>
                      <a:pt x="84773" y="495300"/>
                      <a:pt x="76200" y="486728"/>
                      <a:pt x="76200" y="476250"/>
                    </a:cubicBezTo>
                    <a:lnTo>
                      <a:pt x="76200" y="285750"/>
                    </a:lnTo>
                    <a:cubicBezTo>
                      <a:pt x="76200" y="275273"/>
                      <a:pt x="84773" y="266700"/>
                      <a:pt x="95250" y="266700"/>
                    </a:cubicBezTo>
                    <a:lnTo>
                      <a:pt x="419100" y="266700"/>
                    </a:lnTo>
                    <a:lnTo>
                      <a:pt x="419100" y="190500"/>
                    </a:lnTo>
                    <a:cubicBezTo>
                      <a:pt x="419100" y="169545"/>
                      <a:pt x="401955" y="152400"/>
                      <a:pt x="381000" y="152400"/>
                    </a:cubicBezTo>
                    <a:lnTo>
                      <a:pt x="347663" y="152400"/>
                    </a:lnTo>
                    <a:cubicBezTo>
                      <a:pt x="344805" y="152400"/>
                      <a:pt x="342900" y="150495"/>
                      <a:pt x="342900" y="147638"/>
                    </a:cubicBezTo>
                    <a:lnTo>
                      <a:pt x="342900" y="119063"/>
                    </a:lnTo>
                    <a:cubicBezTo>
                      <a:pt x="342900" y="116205"/>
                      <a:pt x="344805" y="114300"/>
                      <a:pt x="347663" y="114300"/>
                    </a:cubicBezTo>
                    <a:lnTo>
                      <a:pt x="371475" y="114300"/>
                    </a:lnTo>
                    <a:cubicBezTo>
                      <a:pt x="377190" y="114300"/>
                      <a:pt x="381000" y="110490"/>
                      <a:pt x="381000" y="104775"/>
                    </a:cubicBezTo>
                    <a:lnTo>
                      <a:pt x="381000" y="38100"/>
                    </a:lnTo>
                    <a:cubicBezTo>
                      <a:pt x="381000" y="17145"/>
                      <a:pt x="363855" y="0"/>
                      <a:pt x="342900" y="0"/>
                    </a:cubicBezTo>
                    <a:lnTo>
                      <a:pt x="76200" y="0"/>
                    </a:lnTo>
                    <a:cubicBezTo>
                      <a:pt x="55245" y="0"/>
                      <a:pt x="38100" y="17145"/>
                      <a:pt x="38100" y="38100"/>
                    </a:cubicBezTo>
                    <a:lnTo>
                      <a:pt x="38100" y="104775"/>
                    </a:lnTo>
                    <a:cubicBezTo>
                      <a:pt x="38100" y="110490"/>
                      <a:pt x="41910" y="114300"/>
                      <a:pt x="47625" y="114300"/>
                    </a:cubicBezTo>
                    <a:lnTo>
                      <a:pt x="71438" y="114300"/>
                    </a:lnTo>
                    <a:cubicBezTo>
                      <a:pt x="74295" y="114300"/>
                      <a:pt x="76200" y="116205"/>
                      <a:pt x="76200" y="119063"/>
                    </a:cubicBezTo>
                    <a:lnTo>
                      <a:pt x="76200" y="147638"/>
                    </a:lnTo>
                    <a:cubicBezTo>
                      <a:pt x="76200" y="150495"/>
                      <a:pt x="74295" y="152400"/>
                      <a:pt x="71438" y="152400"/>
                    </a:cubicBezTo>
                    <a:lnTo>
                      <a:pt x="38100" y="152400"/>
                    </a:lnTo>
                    <a:cubicBezTo>
                      <a:pt x="17145" y="152400"/>
                      <a:pt x="0" y="169545"/>
                      <a:pt x="0" y="190500"/>
                    </a:cubicBezTo>
                    <a:lnTo>
                      <a:pt x="0" y="647700"/>
                    </a:lnTo>
                    <a:cubicBezTo>
                      <a:pt x="0" y="668655"/>
                      <a:pt x="17145" y="685800"/>
                      <a:pt x="38100" y="685800"/>
                    </a:cubicBezTo>
                    <a:lnTo>
                      <a:pt x="171450" y="685800"/>
                    </a:lnTo>
                    <a:cubicBezTo>
                      <a:pt x="171450" y="622935"/>
                      <a:pt x="222885" y="571500"/>
                      <a:pt x="285750" y="571500"/>
                    </a:cubicBezTo>
                    <a:lnTo>
                      <a:pt x="419100" y="571500"/>
                    </a:lnTo>
                    <a:close/>
                  </a:path>
                </a:pathLst>
              </a:custGeom>
              <a:grpFill/>
              <a:ln w="9525" cap="flat">
                <a:noFill/>
                <a:prstDash val="solid"/>
                <a:miter/>
              </a:ln>
            </p:spPr>
            <p:txBody>
              <a:bodyPr rtlCol="0" anchor="ctr"/>
              <a:lstStyle/>
              <a:p>
                <a:endParaRPr lang="en-US" dirty="0">
                  <a:latin typeface="+mn-lt"/>
                </a:endParaRPr>
              </a:p>
            </p:txBody>
          </p:sp>
          <p:sp>
            <p:nvSpPr>
              <p:cNvPr id="253" name="Freeform: Shape 252">
                <a:extLst>
                  <a:ext uri="{FF2B5EF4-FFF2-40B4-BE49-F238E27FC236}">
                    <a16:creationId xmlns:a16="http://schemas.microsoft.com/office/drawing/2014/main" id="{1EC6B1B8-3D7B-49C2-A8E0-293DD3E1DDC0}"/>
                  </a:ext>
                </a:extLst>
              </p:cNvPr>
              <p:cNvSpPr/>
              <p:nvPr/>
            </p:nvSpPr>
            <p:spPr>
              <a:xfrm>
                <a:off x="6560634" y="5783766"/>
                <a:ext cx="304800" cy="152400"/>
              </a:xfrm>
              <a:custGeom>
                <a:avLst/>
                <a:gdLst>
                  <a:gd name="connsiteX0" fmla="*/ 0 w 304800"/>
                  <a:gd name="connsiteY0" fmla="*/ 9525 h 152400"/>
                  <a:gd name="connsiteX1" fmla="*/ 0 w 304800"/>
                  <a:gd name="connsiteY1" fmla="*/ 142875 h 152400"/>
                  <a:gd name="connsiteX2" fmla="*/ 9525 w 304800"/>
                  <a:gd name="connsiteY2" fmla="*/ 152400 h 152400"/>
                  <a:gd name="connsiteX3" fmla="*/ 304800 w 304800"/>
                  <a:gd name="connsiteY3" fmla="*/ 152400 h 152400"/>
                  <a:gd name="connsiteX4" fmla="*/ 304800 w 304800"/>
                  <a:gd name="connsiteY4" fmla="*/ 0 h 152400"/>
                  <a:gd name="connsiteX5" fmla="*/ 9525 w 304800"/>
                  <a:gd name="connsiteY5" fmla="*/ 0 h 152400"/>
                  <a:gd name="connsiteX6" fmla="*/ 0 w 304800"/>
                  <a:gd name="connsiteY6" fmla="*/ 9525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800" h="152400">
                    <a:moveTo>
                      <a:pt x="0" y="9525"/>
                    </a:moveTo>
                    <a:lnTo>
                      <a:pt x="0" y="142875"/>
                    </a:lnTo>
                    <a:cubicBezTo>
                      <a:pt x="0" y="148590"/>
                      <a:pt x="3810" y="152400"/>
                      <a:pt x="9525" y="152400"/>
                    </a:cubicBezTo>
                    <a:lnTo>
                      <a:pt x="304800" y="152400"/>
                    </a:lnTo>
                    <a:lnTo>
                      <a:pt x="304800" y="0"/>
                    </a:lnTo>
                    <a:lnTo>
                      <a:pt x="9525" y="0"/>
                    </a:lnTo>
                    <a:cubicBezTo>
                      <a:pt x="3810" y="0"/>
                      <a:pt x="0" y="3810"/>
                      <a:pt x="0" y="9525"/>
                    </a:cubicBezTo>
                    <a:close/>
                  </a:path>
                </a:pathLst>
              </a:custGeom>
              <a:grpFill/>
              <a:ln w="9525" cap="flat">
                <a:noFill/>
                <a:prstDash val="solid"/>
                <a:miter/>
              </a:ln>
            </p:spPr>
            <p:txBody>
              <a:bodyPr rtlCol="0" anchor="ctr"/>
              <a:lstStyle/>
              <a:p>
                <a:endParaRPr lang="en-US" dirty="0">
                  <a:latin typeface="+mn-lt"/>
                </a:endParaRPr>
              </a:p>
            </p:txBody>
          </p:sp>
          <p:sp>
            <p:nvSpPr>
              <p:cNvPr id="254" name="Freeform: Shape 253">
                <a:extLst>
                  <a:ext uri="{FF2B5EF4-FFF2-40B4-BE49-F238E27FC236}">
                    <a16:creationId xmlns:a16="http://schemas.microsoft.com/office/drawing/2014/main" id="{54C119EC-BC23-40AB-A956-931FC990AD46}"/>
                  </a:ext>
                </a:extLst>
              </p:cNvPr>
              <p:cNvSpPr/>
              <p:nvPr/>
            </p:nvSpPr>
            <p:spPr>
              <a:xfrm>
                <a:off x="6655884" y="6088566"/>
                <a:ext cx="323850" cy="152400"/>
              </a:xfrm>
              <a:custGeom>
                <a:avLst/>
                <a:gdLst>
                  <a:gd name="connsiteX0" fmla="*/ 161925 w 323850"/>
                  <a:gd name="connsiteY0" fmla="*/ 114300 h 152400"/>
                  <a:gd name="connsiteX1" fmla="*/ 76200 w 323850"/>
                  <a:gd name="connsiteY1" fmla="*/ 114300 h 152400"/>
                  <a:gd name="connsiteX2" fmla="*/ 38100 w 323850"/>
                  <a:gd name="connsiteY2" fmla="*/ 76200 h 152400"/>
                  <a:gd name="connsiteX3" fmla="*/ 76200 w 323850"/>
                  <a:gd name="connsiteY3" fmla="*/ 38100 h 152400"/>
                  <a:gd name="connsiteX4" fmla="*/ 161925 w 323850"/>
                  <a:gd name="connsiteY4" fmla="*/ 38100 h 152400"/>
                  <a:gd name="connsiteX5" fmla="*/ 161925 w 323850"/>
                  <a:gd name="connsiteY5" fmla="*/ 114300 h 152400"/>
                  <a:gd name="connsiteX6" fmla="*/ 247650 w 323850"/>
                  <a:gd name="connsiteY6" fmla="*/ 0 h 152400"/>
                  <a:gd name="connsiteX7" fmla="*/ 76200 w 323850"/>
                  <a:gd name="connsiteY7" fmla="*/ 0 h 152400"/>
                  <a:gd name="connsiteX8" fmla="*/ 0 w 323850"/>
                  <a:gd name="connsiteY8" fmla="*/ 76200 h 152400"/>
                  <a:gd name="connsiteX9" fmla="*/ 76200 w 323850"/>
                  <a:gd name="connsiteY9" fmla="*/ 152400 h 152400"/>
                  <a:gd name="connsiteX10" fmla="*/ 247650 w 323850"/>
                  <a:gd name="connsiteY10" fmla="*/ 152400 h 152400"/>
                  <a:gd name="connsiteX11" fmla="*/ 323850 w 323850"/>
                  <a:gd name="connsiteY11" fmla="*/ 76200 h 152400"/>
                  <a:gd name="connsiteX12" fmla="*/ 247650 w 323850"/>
                  <a:gd name="connsiteY12" fmla="*/ 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3850" h="152400">
                    <a:moveTo>
                      <a:pt x="161925" y="114300"/>
                    </a:moveTo>
                    <a:lnTo>
                      <a:pt x="76200" y="114300"/>
                    </a:lnTo>
                    <a:cubicBezTo>
                      <a:pt x="55245" y="114300"/>
                      <a:pt x="38100" y="97155"/>
                      <a:pt x="38100" y="76200"/>
                    </a:cubicBezTo>
                    <a:cubicBezTo>
                      <a:pt x="38100" y="55245"/>
                      <a:pt x="55245" y="38100"/>
                      <a:pt x="76200" y="38100"/>
                    </a:cubicBezTo>
                    <a:lnTo>
                      <a:pt x="161925" y="38100"/>
                    </a:lnTo>
                    <a:lnTo>
                      <a:pt x="161925" y="114300"/>
                    </a:lnTo>
                    <a:close/>
                    <a:moveTo>
                      <a:pt x="247650" y="0"/>
                    </a:moveTo>
                    <a:lnTo>
                      <a:pt x="76200" y="0"/>
                    </a:lnTo>
                    <a:cubicBezTo>
                      <a:pt x="34290" y="0"/>
                      <a:pt x="0" y="34290"/>
                      <a:pt x="0" y="76200"/>
                    </a:cubicBezTo>
                    <a:cubicBezTo>
                      <a:pt x="0" y="118110"/>
                      <a:pt x="34290" y="152400"/>
                      <a:pt x="76200" y="152400"/>
                    </a:cubicBezTo>
                    <a:lnTo>
                      <a:pt x="247650" y="152400"/>
                    </a:lnTo>
                    <a:cubicBezTo>
                      <a:pt x="289560" y="152400"/>
                      <a:pt x="323850" y="118110"/>
                      <a:pt x="323850" y="76200"/>
                    </a:cubicBezTo>
                    <a:cubicBezTo>
                      <a:pt x="323850" y="34290"/>
                      <a:pt x="289560" y="0"/>
                      <a:pt x="247650" y="0"/>
                    </a:cubicBezTo>
                    <a:close/>
                  </a:path>
                </a:pathLst>
              </a:custGeom>
              <a:grpFill/>
              <a:ln w="9525" cap="flat">
                <a:noFill/>
                <a:prstDash val="solid"/>
                <a:miter/>
              </a:ln>
            </p:spPr>
            <p:txBody>
              <a:bodyPr rtlCol="0" anchor="ctr"/>
              <a:lstStyle/>
              <a:p>
                <a:endParaRPr lang="en-US" dirty="0">
                  <a:latin typeface="+mn-lt"/>
                </a:endParaRPr>
              </a:p>
            </p:txBody>
          </p:sp>
        </p:grpSp>
      </p:grpSp>
      <p:grpSp>
        <p:nvGrpSpPr>
          <p:cNvPr id="5" name="Group 4">
            <a:extLst>
              <a:ext uri="{FF2B5EF4-FFF2-40B4-BE49-F238E27FC236}">
                <a16:creationId xmlns:a16="http://schemas.microsoft.com/office/drawing/2014/main" id="{2B269EC9-F9B8-4C08-B97A-0B40A3F67DDA}"/>
              </a:ext>
            </a:extLst>
          </p:cNvPr>
          <p:cNvGrpSpPr/>
          <p:nvPr/>
        </p:nvGrpSpPr>
        <p:grpSpPr>
          <a:xfrm>
            <a:off x="3154680" y="1464446"/>
            <a:ext cx="2834640" cy="4515597"/>
            <a:chOff x="3154680" y="1460810"/>
            <a:chExt cx="2834640" cy="4850780"/>
          </a:xfrm>
        </p:grpSpPr>
        <p:cxnSp>
          <p:nvCxnSpPr>
            <p:cNvPr id="265" name="Straight Connector 264">
              <a:extLst>
                <a:ext uri="{FF2B5EF4-FFF2-40B4-BE49-F238E27FC236}">
                  <a16:creationId xmlns:a16="http://schemas.microsoft.com/office/drawing/2014/main" id="{BF07430E-97C5-430E-AA0F-3EDF7AB08D63}"/>
                </a:ext>
              </a:extLst>
            </p:cNvPr>
            <p:cNvCxnSpPr/>
            <p:nvPr/>
          </p:nvCxnSpPr>
          <p:spPr>
            <a:xfrm>
              <a:off x="3154680" y="1460810"/>
              <a:ext cx="0" cy="4850780"/>
            </a:xfrm>
            <a:prstGeom prst="line">
              <a:avLst/>
            </a:prstGeom>
            <a:ln w="1905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94C74FC0-0B6D-4FE0-8BD9-F66E655193D8}"/>
                </a:ext>
              </a:extLst>
            </p:cNvPr>
            <p:cNvCxnSpPr/>
            <p:nvPr/>
          </p:nvCxnSpPr>
          <p:spPr>
            <a:xfrm>
              <a:off x="5989320" y="1460810"/>
              <a:ext cx="0" cy="4850780"/>
            </a:xfrm>
            <a:prstGeom prst="line">
              <a:avLst/>
            </a:prstGeom>
            <a:ln w="1905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BE454BAC-E61B-468B-B8BE-A1BA1BF58748}"/>
              </a:ext>
            </a:extLst>
          </p:cNvPr>
          <p:cNvGrpSpPr/>
          <p:nvPr/>
        </p:nvGrpSpPr>
        <p:grpSpPr>
          <a:xfrm>
            <a:off x="6171898" y="3386372"/>
            <a:ext cx="2469486" cy="1507089"/>
            <a:chOff x="6171898" y="3673958"/>
            <a:chExt cx="2469486" cy="1507089"/>
          </a:xfrm>
        </p:grpSpPr>
        <p:sp>
          <p:nvSpPr>
            <p:cNvPr id="21" name="TextBox 20">
              <a:extLst>
                <a:ext uri="{FF2B5EF4-FFF2-40B4-BE49-F238E27FC236}">
                  <a16:creationId xmlns:a16="http://schemas.microsoft.com/office/drawing/2014/main" id="{D96E5C3E-BFEA-446D-8611-27BB34CB9209}"/>
                </a:ext>
              </a:extLst>
            </p:cNvPr>
            <p:cNvSpPr txBox="1"/>
            <p:nvPr/>
          </p:nvSpPr>
          <p:spPr>
            <a:xfrm>
              <a:off x="6171898" y="4580883"/>
              <a:ext cx="2469486" cy="600164"/>
            </a:xfrm>
            <a:prstGeom prst="rect">
              <a:avLst/>
            </a:prstGeom>
            <a:noFill/>
          </p:spPr>
          <p:txBody>
            <a:bodyPr wrap="square" rtlCol="0" anchor="ctr">
              <a:spAutoFit/>
            </a:bodyPr>
            <a:lstStyle>
              <a:defPPr>
                <a:defRPr lang="en-US"/>
              </a:defPPr>
              <a:lvl1pPr algn="ctr">
                <a:defRPr sz="1400"/>
              </a:lvl1pPr>
            </a:lstStyle>
            <a:p>
              <a:r>
                <a:rPr lang="en-US" sz="1100" dirty="0">
                  <a:latin typeface="+mn-lt"/>
                </a:rPr>
                <a:t>Efforts to improve </a:t>
              </a:r>
              <a:r>
                <a:rPr lang="en-US" sz="1100" dirty="0">
                  <a:latin typeface="+mj-lt"/>
                </a:rPr>
                <a:t>integration</a:t>
              </a:r>
              <a:r>
                <a:rPr lang="en-US" sz="1100" dirty="0">
                  <a:latin typeface="+mn-lt"/>
                </a:rPr>
                <a:t> of behavioral health, LTSS, and social services</a:t>
              </a:r>
            </a:p>
          </p:txBody>
        </p:sp>
        <p:grpSp>
          <p:nvGrpSpPr>
            <p:cNvPr id="267" name="Group 266">
              <a:extLst>
                <a:ext uri="{FF2B5EF4-FFF2-40B4-BE49-F238E27FC236}">
                  <a16:creationId xmlns:a16="http://schemas.microsoft.com/office/drawing/2014/main" id="{2BD1AA07-A3CF-42D1-9563-BA4C23966EE1}"/>
                </a:ext>
              </a:extLst>
            </p:cNvPr>
            <p:cNvGrpSpPr/>
            <p:nvPr/>
          </p:nvGrpSpPr>
          <p:grpSpPr>
            <a:xfrm>
              <a:off x="6949440" y="3673958"/>
              <a:ext cx="914400" cy="914400"/>
              <a:chOff x="6031390" y="3756254"/>
              <a:chExt cx="914400" cy="914400"/>
            </a:xfrm>
          </p:grpSpPr>
          <p:grpSp>
            <p:nvGrpSpPr>
              <p:cNvPr id="241" name="Graphic 239" descr="Circles with arrows">
                <a:extLst>
                  <a:ext uri="{FF2B5EF4-FFF2-40B4-BE49-F238E27FC236}">
                    <a16:creationId xmlns:a16="http://schemas.microsoft.com/office/drawing/2014/main" id="{C4A64767-337B-4ED9-AF6B-78CEB38F1F33}"/>
                  </a:ext>
                </a:extLst>
              </p:cNvPr>
              <p:cNvGrpSpPr/>
              <p:nvPr/>
            </p:nvGrpSpPr>
            <p:grpSpPr>
              <a:xfrm>
                <a:off x="6031390" y="3756254"/>
                <a:ext cx="914400" cy="914400"/>
                <a:chOff x="7387140" y="3579000"/>
                <a:chExt cx="914400" cy="914400"/>
              </a:xfrm>
              <a:solidFill>
                <a:schemeClr val="accent3"/>
              </a:solidFill>
            </p:grpSpPr>
            <p:sp>
              <p:nvSpPr>
                <p:cNvPr id="242" name="Freeform: Shape 241">
                  <a:extLst>
                    <a:ext uri="{FF2B5EF4-FFF2-40B4-BE49-F238E27FC236}">
                      <a16:creationId xmlns:a16="http://schemas.microsoft.com/office/drawing/2014/main" id="{FCB3B68A-E4E4-4567-895C-F28560923BD8}"/>
                    </a:ext>
                  </a:extLst>
                </p:cNvPr>
                <p:cNvSpPr/>
                <p:nvPr/>
              </p:nvSpPr>
              <p:spPr>
                <a:xfrm>
                  <a:off x="7908195" y="3765299"/>
                  <a:ext cx="257175" cy="247650"/>
                </a:xfrm>
                <a:custGeom>
                  <a:avLst/>
                  <a:gdLst>
                    <a:gd name="connsiteX0" fmla="*/ 13393 w 257175"/>
                    <a:gd name="connsiteY0" fmla="*/ 37253 h 247650"/>
                    <a:gd name="connsiteX1" fmla="*/ 172175 w 257175"/>
                    <a:gd name="connsiteY1" fmla="*/ 189653 h 247650"/>
                    <a:gd name="connsiteX2" fmla="*/ 142838 w 257175"/>
                    <a:gd name="connsiteY2" fmla="*/ 172222 h 247650"/>
                    <a:gd name="connsiteX3" fmla="*/ 116341 w 257175"/>
                    <a:gd name="connsiteY3" fmla="*/ 177095 h 247650"/>
                    <a:gd name="connsiteX4" fmla="*/ 121215 w 257175"/>
                    <a:gd name="connsiteY4" fmla="*/ 203592 h 247650"/>
                    <a:gd name="connsiteX5" fmla="*/ 123788 w 257175"/>
                    <a:gd name="connsiteY5" fmla="*/ 205083 h 247650"/>
                    <a:gd name="connsiteX6" fmla="*/ 190463 w 257175"/>
                    <a:gd name="connsiteY6" fmla="*/ 244612 h 247650"/>
                    <a:gd name="connsiteX7" fmla="*/ 202369 w 257175"/>
                    <a:gd name="connsiteY7" fmla="*/ 248803 h 247650"/>
                    <a:gd name="connsiteX8" fmla="*/ 202845 w 257175"/>
                    <a:gd name="connsiteY8" fmla="*/ 248803 h 247650"/>
                    <a:gd name="connsiteX9" fmla="*/ 204369 w 257175"/>
                    <a:gd name="connsiteY9" fmla="*/ 248803 h 247650"/>
                    <a:gd name="connsiteX10" fmla="*/ 205131 w 257175"/>
                    <a:gd name="connsiteY10" fmla="*/ 248803 h 247650"/>
                    <a:gd name="connsiteX11" fmla="*/ 205131 w 257175"/>
                    <a:gd name="connsiteY11" fmla="*/ 248803 h 247650"/>
                    <a:gd name="connsiteX12" fmla="*/ 206655 w 257175"/>
                    <a:gd name="connsiteY12" fmla="*/ 248803 h 247650"/>
                    <a:gd name="connsiteX13" fmla="*/ 218276 w 257175"/>
                    <a:gd name="connsiteY13" fmla="*/ 240040 h 247650"/>
                    <a:gd name="connsiteX14" fmla="*/ 259995 w 257175"/>
                    <a:gd name="connsiteY14" fmla="*/ 169841 h 247650"/>
                    <a:gd name="connsiteX15" fmla="*/ 251057 w 257175"/>
                    <a:gd name="connsiteY15" fmla="*/ 144426 h 247650"/>
                    <a:gd name="connsiteX16" fmla="*/ 227134 w 257175"/>
                    <a:gd name="connsiteY16" fmla="*/ 150791 h 247650"/>
                    <a:gd name="connsiteX17" fmla="*/ 209513 w 257175"/>
                    <a:gd name="connsiteY17" fmla="*/ 180795 h 247650"/>
                    <a:gd name="connsiteX18" fmla="*/ 209513 w 257175"/>
                    <a:gd name="connsiteY18" fmla="*/ 180795 h 247650"/>
                    <a:gd name="connsiteX19" fmla="*/ 84640 w 257175"/>
                    <a:gd name="connsiteY19" fmla="*/ 27537 h 247650"/>
                    <a:gd name="connsiteX20" fmla="*/ 24728 w 257175"/>
                    <a:gd name="connsiteY20" fmla="*/ 867 h 247650"/>
                    <a:gd name="connsiteX21" fmla="*/ 867 w 257175"/>
                    <a:gd name="connsiteY21" fmla="*/ 13393 h 247650"/>
                    <a:gd name="connsiteX22" fmla="*/ 13393 w 257175"/>
                    <a:gd name="connsiteY22" fmla="*/ 3725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7175" h="247650">
                      <a:moveTo>
                        <a:pt x="13393" y="37253"/>
                      </a:moveTo>
                      <a:cubicBezTo>
                        <a:pt x="87226" y="60452"/>
                        <a:pt x="145967" y="116833"/>
                        <a:pt x="172175" y="189653"/>
                      </a:cubicBezTo>
                      <a:lnTo>
                        <a:pt x="142838" y="172222"/>
                      </a:lnTo>
                      <a:cubicBezTo>
                        <a:pt x="134176" y="166251"/>
                        <a:pt x="122312" y="168433"/>
                        <a:pt x="116341" y="177095"/>
                      </a:cubicBezTo>
                      <a:cubicBezTo>
                        <a:pt x="110370" y="185758"/>
                        <a:pt x="112552" y="197621"/>
                        <a:pt x="121215" y="203592"/>
                      </a:cubicBezTo>
                      <a:cubicBezTo>
                        <a:pt x="122032" y="204156"/>
                        <a:pt x="122892" y="204654"/>
                        <a:pt x="123788" y="205083"/>
                      </a:cubicBezTo>
                      <a:lnTo>
                        <a:pt x="190463" y="244612"/>
                      </a:lnTo>
                      <a:cubicBezTo>
                        <a:pt x="193840" y="247322"/>
                        <a:pt x="198039" y="248799"/>
                        <a:pt x="202369" y="248803"/>
                      </a:cubicBezTo>
                      <a:lnTo>
                        <a:pt x="202845" y="248803"/>
                      </a:lnTo>
                      <a:lnTo>
                        <a:pt x="204369" y="248803"/>
                      </a:lnTo>
                      <a:lnTo>
                        <a:pt x="205131" y="248803"/>
                      </a:lnTo>
                      <a:lnTo>
                        <a:pt x="205131" y="248803"/>
                      </a:lnTo>
                      <a:lnTo>
                        <a:pt x="206655" y="248803"/>
                      </a:lnTo>
                      <a:cubicBezTo>
                        <a:pt x="211536" y="247535"/>
                        <a:pt x="215714" y="244384"/>
                        <a:pt x="218276" y="240040"/>
                      </a:cubicBezTo>
                      <a:lnTo>
                        <a:pt x="259995" y="169841"/>
                      </a:lnTo>
                      <a:cubicBezTo>
                        <a:pt x="264545" y="160355"/>
                        <a:pt x="260544" y="148976"/>
                        <a:pt x="251057" y="144426"/>
                      </a:cubicBezTo>
                      <a:cubicBezTo>
                        <a:pt x="242603" y="140372"/>
                        <a:pt x="232455" y="143071"/>
                        <a:pt x="227134" y="150791"/>
                      </a:cubicBezTo>
                      <a:lnTo>
                        <a:pt x="209513" y="180795"/>
                      </a:lnTo>
                      <a:lnTo>
                        <a:pt x="209513" y="180795"/>
                      </a:lnTo>
                      <a:cubicBezTo>
                        <a:pt x="187493" y="116454"/>
                        <a:pt x="143205" y="62101"/>
                        <a:pt x="84640" y="27537"/>
                      </a:cubicBezTo>
                      <a:cubicBezTo>
                        <a:pt x="65740" y="16414"/>
                        <a:pt x="45642" y="7467"/>
                        <a:pt x="24728" y="867"/>
                      </a:cubicBezTo>
                      <a:cubicBezTo>
                        <a:pt x="14680" y="-2263"/>
                        <a:pt x="3997" y="3345"/>
                        <a:pt x="867" y="13393"/>
                      </a:cubicBezTo>
                      <a:cubicBezTo>
                        <a:pt x="-2263" y="23441"/>
                        <a:pt x="3345" y="34123"/>
                        <a:pt x="13393" y="37253"/>
                      </a:cubicBezTo>
                      <a:close/>
                    </a:path>
                  </a:pathLst>
                </a:custGeom>
                <a:grpFill/>
                <a:ln w="9525" cap="flat">
                  <a:noFill/>
                  <a:prstDash val="solid"/>
                  <a:miter/>
                </a:ln>
              </p:spPr>
              <p:txBody>
                <a:bodyPr rtlCol="0" anchor="ctr"/>
                <a:lstStyle/>
                <a:p>
                  <a:endParaRPr lang="en-US" dirty="0">
                    <a:latin typeface="+mn-lt"/>
                  </a:endParaRPr>
                </a:p>
              </p:txBody>
            </p:sp>
            <p:sp>
              <p:nvSpPr>
                <p:cNvPr id="243" name="Freeform: Shape 242">
                  <a:extLst>
                    <a:ext uri="{FF2B5EF4-FFF2-40B4-BE49-F238E27FC236}">
                      <a16:creationId xmlns:a16="http://schemas.microsoft.com/office/drawing/2014/main" id="{FF9C59AC-B1F2-4E90-9932-8BCDF7ACABF5}"/>
                    </a:ext>
                  </a:extLst>
                </p:cNvPr>
                <p:cNvSpPr/>
                <p:nvPr/>
              </p:nvSpPr>
              <p:spPr>
                <a:xfrm>
                  <a:off x="7561667" y="3811410"/>
                  <a:ext cx="133350" cy="304800"/>
                </a:xfrm>
                <a:custGeom>
                  <a:avLst/>
                  <a:gdLst>
                    <a:gd name="connsiteX0" fmla="*/ 7781 w 133350"/>
                    <a:gd name="connsiteY0" fmla="*/ 292989 h 304800"/>
                    <a:gd name="connsiteX1" fmla="*/ 26355 w 133350"/>
                    <a:gd name="connsiteY1" fmla="*/ 307658 h 304800"/>
                    <a:gd name="connsiteX2" fmla="*/ 30737 w 133350"/>
                    <a:gd name="connsiteY2" fmla="*/ 307086 h 304800"/>
                    <a:gd name="connsiteX3" fmla="*/ 44548 w 133350"/>
                    <a:gd name="connsiteY3" fmla="*/ 284226 h 304800"/>
                    <a:gd name="connsiteX4" fmla="*/ 73123 w 133350"/>
                    <a:gd name="connsiteY4" fmla="*/ 101537 h 304800"/>
                    <a:gd name="connsiteX5" fmla="*/ 99221 w 133350"/>
                    <a:gd name="connsiteY5" fmla="*/ 65151 h 304800"/>
                    <a:gd name="connsiteX6" fmla="*/ 99793 w 133350"/>
                    <a:gd name="connsiteY6" fmla="*/ 65723 h 304800"/>
                    <a:gd name="connsiteX7" fmla="*/ 99793 w 133350"/>
                    <a:gd name="connsiteY7" fmla="*/ 100584 h 304800"/>
                    <a:gd name="connsiteX8" fmla="*/ 118843 w 133350"/>
                    <a:gd name="connsiteY8" fmla="*/ 119634 h 304800"/>
                    <a:gd name="connsiteX9" fmla="*/ 137893 w 133350"/>
                    <a:gd name="connsiteY9" fmla="*/ 100584 h 304800"/>
                    <a:gd name="connsiteX10" fmla="*/ 138655 w 133350"/>
                    <a:gd name="connsiteY10" fmla="*/ 19812 h 304800"/>
                    <a:gd name="connsiteX11" fmla="*/ 119605 w 133350"/>
                    <a:gd name="connsiteY11" fmla="*/ 762 h 304800"/>
                    <a:gd name="connsiteX12" fmla="*/ 38738 w 133350"/>
                    <a:gd name="connsiteY12" fmla="*/ 0 h 304800"/>
                    <a:gd name="connsiteX13" fmla="*/ 19688 w 133350"/>
                    <a:gd name="connsiteY13" fmla="*/ 19050 h 304800"/>
                    <a:gd name="connsiteX14" fmla="*/ 38738 w 133350"/>
                    <a:gd name="connsiteY14" fmla="*/ 38100 h 304800"/>
                    <a:gd name="connsiteX15" fmla="*/ 72551 w 133350"/>
                    <a:gd name="connsiteY15" fmla="*/ 38100 h 304800"/>
                    <a:gd name="connsiteX16" fmla="*/ 39785 w 133350"/>
                    <a:gd name="connsiteY16" fmla="*/ 81915 h 304800"/>
                    <a:gd name="connsiteX17" fmla="*/ 7781 w 133350"/>
                    <a:gd name="connsiteY17" fmla="*/ 292989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3350" h="304800">
                      <a:moveTo>
                        <a:pt x="7781" y="292989"/>
                      </a:moveTo>
                      <a:cubicBezTo>
                        <a:pt x="9816" y="301598"/>
                        <a:pt x="17509" y="307674"/>
                        <a:pt x="26355" y="307658"/>
                      </a:cubicBezTo>
                      <a:cubicBezTo>
                        <a:pt x="27833" y="307649"/>
                        <a:pt x="29305" y="307457"/>
                        <a:pt x="30737" y="307086"/>
                      </a:cubicBezTo>
                      <a:cubicBezTo>
                        <a:pt x="40806" y="304509"/>
                        <a:pt x="46951" y="294338"/>
                        <a:pt x="44548" y="284226"/>
                      </a:cubicBezTo>
                      <a:cubicBezTo>
                        <a:pt x="30027" y="221928"/>
                        <a:pt x="40273" y="156425"/>
                        <a:pt x="73123" y="101537"/>
                      </a:cubicBezTo>
                      <a:cubicBezTo>
                        <a:pt x="80730" y="88661"/>
                        <a:pt x="89464" y="76484"/>
                        <a:pt x="99221" y="65151"/>
                      </a:cubicBezTo>
                      <a:lnTo>
                        <a:pt x="99793" y="65723"/>
                      </a:lnTo>
                      <a:lnTo>
                        <a:pt x="99793" y="100584"/>
                      </a:lnTo>
                      <a:cubicBezTo>
                        <a:pt x="99793" y="111105"/>
                        <a:pt x="108322" y="119634"/>
                        <a:pt x="118843" y="119634"/>
                      </a:cubicBezTo>
                      <a:cubicBezTo>
                        <a:pt x="129364" y="119634"/>
                        <a:pt x="137893" y="111105"/>
                        <a:pt x="137893" y="100584"/>
                      </a:cubicBezTo>
                      <a:lnTo>
                        <a:pt x="138655" y="19812"/>
                      </a:lnTo>
                      <a:cubicBezTo>
                        <a:pt x="138655" y="9291"/>
                        <a:pt x="130126" y="762"/>
                        <a:pt x="119605" y="762"/>
                      </a:cubicBezTo>
                      <a:lnTo>
                        <a:pt x="38738" y="0"/>
                      </a:lnTo>
                      <a:cubicBezTo>
                        <a:pt x="28216" y="0"/>
                        <a:pt x="19688" y="8529"/>
                        <a:pt x="19688" y="19050"/>
                      </a:cubicBezTo>
                      <a:cubicBezTo>
                        <a:pt x="19688" y="29571"/>
                        <a:pt x="28216" y="38100"/>
                        <a:pt x="38738" y="38100"/>
                      </a:cubicBezTo>
                      <a:lnTo>
                        <a:pt x="72551" y="38100"/>
                      </a:lnTo>
                      <a:cubicBezTo>
                        <a:pt x="60264" y="51632"/>
                        <a:pt x="49293" y="66304"/>
                        <a:pt x="39785" y="81915"/>
                      </a:cubicBezTo>
                      <a:cubicBezTo>
                        <a:pt x="2095" y="145441"/>
                        <a:pt x="-9384" y="221146"/>
                        <a:pt x="7781" y="292989"/>
                      </a:cubicBezTo>
                      <a:close/>
                    </a:path>
                  </a:pathLst>
                </a:custGeom>
                <a:grpFill/>
                <a:ln w="9525" cap="flat">
                  <a:noFill/>
                  <a:prstDash val="solid"/>
                  <a:miter/>
                </a:ln>
              </p:spPr>
              <p:txBody>
                <a:bodyPr rtlCol="0" anchor="ctr"/>
                <a:lstStyle/>
                <a:p>
                  <a:endParaRPr lang="en-US" dirty="0">
                    <a:latin typeface="+mn-lt"/>
                  </a:endParaRPr>
                </a:p>
              </p:txBody>
            </p:sp>
            <p:sp>
              <p:nvSpPr>
                <p:cNvPr id="244" name="Freeform: Shape 243">
                  <a:extLst>
                    <a:ext uri="{FF2B5EF4-FFF2-40B4-BE49-F238E27FC236}">
                      <a16:creationId xmlns:a16="http://schemas.microsoft.com/office/drawing/2014/main" id="{58696422-E7B2-4300-8BA7-8B394FEAEE62}"/>
                    </a:ext>
                  </a:extLst>
                </p:cNvPr>
                <p:cNvSpPr/>
                <p:nvPr/>
              </p:nvSpPr>
              <p:spPr>
                <a:xfrm>
                  <a:off x="7732774" y="4212821"/>
                  <a:ext cx="314325" cy="161925"/>
                </a:xfrm>
                <a:custGeom>
                  <a:avLst/>
                  <a:gdLst>
                    <a:gd name="connsiteX0" fmla="*/ 285112 w 314325"/>
                    <a:gd name="connsiteY0" fmla="*/ 5783 h 161925"/>
                    <a:gd name="connsiteX1" fmla="*/ 68418 w 314325"/>
                    <a:gd name="connsiteY1" fmla="*/ 69124 h 161925"/>
                    <a:gd name="connsiteX2" fmla="*/ 68418 w 314325"/>
                    <a:gd name="connsiteY2" fmla="*/ 69124 h 161925"/>
                    <a:gd name="connsiteX3" fmla="*/ 98707 w 314325"/>
                    <a:gd name="connsiteY3" fmla="*/ 51979 h 161925"/>
                    <a:gd name="connsiteX4" fmla="*/ 105708 w 314325"/>
                    <a:gd name="connsiteY4" fmla="*/ 25928 h 161925"/>
                    <a:gd name="connsiteX5" fmla="*/ 79657 w 314325"/>
                    <a:gd name="connsiteY5" fmla="*/ 18927 h 161925"/>
                    <a:gd name="connsiteX6" fmla="*/ 9649 w 314325"/>
                    <a:gd name="connsiteY6" fmla="*/ 58646 h 161925"/>
                    <a:gd name="connsiteX7" fmla="*/ 2487 w 314325"/>
                    <a:gd name="connsiteY7" fmla="*/ 84618 h 161925"/>
                    <a:gd name="connsiteX8" fmla="*/ 2505 w 314325"/>
                    <a:gd name="connsiteY8" fmla="*/ 84650 h 161925"/>
                    <a:gd name="connsiteX9" fmla="*/ 42605 w 314325"/>
                    <a:gd name="connsiteY9" fmla="*/ 154849 h 161925"/>
                    <a:gd name="connsiteX10" fmla="*/ 68704 w 314325"/>
                    <a:gd name="connsiteY10" fmla="*/ 161897 h 161925"/>
                    <a:gd name="connsiteX11" fmla="*/ 75752 w 314325"/>
                    <a:gd name="connsiteY11" fmla="*/ 135799 h 161925"/>
                    <a:gd name="connsiteX12" fmla="*/ 58702 w 314325"/>
                    <a:gd name="connsiteY12" fmla="*/ 106081 h 161925"/>
                    <a:gd name="connsiteX13" fmla="*/ 311591 w 314325"/>
                    <a:gd name="connsiteY13" fmla="*/ 33405 h 161925"/>
                    <a:gd name="connsiteX14" fmla="*/ 313422 w 314325"/>
                    <a:gd name="connsiteY14" fmla="*/ 6526 h 161925"/>
                    <a:gd name="connsiteX15" fmla="*/ 286543 w 314325"/>
                    <a:gd name="connsiteY15" fmla="*/ 4696 h 161925"/>
                    <a:gd name="connsiteX16" fmla="*/ 285397 w 314325"/>
                    <a:gd name="connsiteY16" fmla="*/ 578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4325" h="161925">
                      <a:moveTo>
                        <a:pt x="285112" y="5783"/>
                      </a:moveTo>
                      <a:cubicBezTo>
                        <a:pt x="227208" y="60409"/>
                        <a:pt x="146627" y="83964"/>
                        <a:pt x="68418" y="69124"/>
                      </a:cubicBezTo>
                      <a:lnTo>
                        <a:pt x="68418" y="69124"/>
                      </a:lnTo>
                      <a:lnTo>
                        <a:pt x="98707" y="51979"/>
                      </a:lnTo>
                      <a:cubicBezTo>
                        <a:pt x="107834" y="46718"/>
                        <a:pt x="110969" y="35055"/>
                        <a:pt x="105708" y="25928"/>
                      </a:cubicBezTo>
                      <a:cubicBezTo>
                        <a:pt x="100447" y="16801"/>
                        <a:pt x="88784" y="13666"/>
                        <a:pt x="79657" y="18927"/>
                      </a:cubicBezTo>
                      <a:lnTo>
                        <a:pt x="9649" y="58646"/>
                      </a:lnTo>
                      <a:cubicBezTo>
                        <a:pt x="499" y="63840"/>
                        <a:pt x="-2707" y="75468"/>
                        <a:pt x="2487" y="84618"/>
                      </a:cubicBezTo>
                      <a:cubicBezTo>
                        <a:pt x="2492" y="84629"/>
                        <a:pt x="2499" y="84639"/>
                        <a:pt x="2505" y="84650"/>
                      </a:cubicBezTo>
                      <a:lnTo>
                        <a:pt x="42605" y="154849"/>
                      </a:lnTo>
                      <a:cubicBezTo>
                        <a:pt x="47866" y="164002"/>
                        <a:pt x="59550" y="167158"/>
                        <a:pt x="68704" y="161897"/>
                      </a:cubicBezTo>
                      <a:cubicBezTo>
                        <a:pt x="77857" y="156637"/>
                        <a:pt x="81013" y="144952"/>
                        <a:pt x="75752" y="135799"/>
                      </a:cubicBezTo>
                      <a:lnTo>
                        <a:pt x="58702" y="106081"/>
                      </a:lnTo>
                      <a:cubicBezTo>
                        <a:pt x="149801" y="124416"/>
                        <a:pt x="244126" y="97309"/>
                        <a:pt x="311591" y="33405"/>
                      </a:cubicBezTo>
                      <a:cubicBezTo>
                        <a:pt x="319519" y="26488"/>
                        <a:pt x="320339" y="14454"/>
                        <a:pt x="313422" y="6526"/>
                      </a:cubicBezTo>
                      <a:cubicBezTo>
                        <a:pt x="306506" y="-1401"/>
                        <a:pt x="294472" y="-2221"/>
                        <a:pt x="286543" y="4696"/>
                      </a:cubicBezTo>
                      <a:cubicBezTo>
                        <a:pt x="286147" y="5041"/>
                        <a:pt x="285764" y="5404"/>
                        <a:pt x="285397" y="5783"/>
                      </a:cubicBezTo>
                      <a:close/>
                    </a:path>
                  </a:pathLst>
                </a:custGeom>
                <a:grpFill/>
                <a:ln w="9525" cap="flat">
                  <a:noFill/>
                  <a:prstDash val="solid"/>
                  <a:miter/>
                </a:ln>
              </p:spPr>
              <p:txBody>
                <a:bodyPr rtlCol="0" anchor="ctr"/>
                <a:lstStyle/>
                <a:p>
                  <a:endParaRPr lang="en-US" dirty="0">
                    <a:latin typeface="+mn-lt"/>
                  </a:endParaRPr>
                </a:p>
              </p:txBody>
            </p:sp>
            <p:sp>
              <p:nvSpPr>
                <p:cNvPr id="245" name="Freeform: Shape 244">
                  <a:extLst>
                    <a:ext uri="{FF2B5EF4-FFF2-40B4-BE49-F238E27FC236}">
                      <a16:creationId xmlns:a16="http://schemas.microsoft.com/office/drawing/2014/main" id="{25EA277D-EB62-4DEE-8312-FE6DC8D7F04C}"/>
                    </a:ext>
                  </a:extLst>
                </p:cNvPr>
                <p:cNvSpPr/>
                <p:nvPr/>
              </p:nvSpPr>
              <p:spPr>
                <a:xfrm>
                  <a:off x="7558590" y="4128021"/>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chemeClr val="accent2"/>
                </a:solidFill>
                <a:ln w="28575" cap="flat">
                  <a:solidFill>
                    <a:schemeClr val="bg1"/>
                  </a:solidFill>
                  <a:prstDash val="solid"/>
                  <a:miter/>
                </a:ln>
              </p:spPr>
              <p:txBody>
                <a:bodyPr rtlCol="0" anchor="ctr"/>
                <a:lstStyle/>
                <a:p>
                  <a:endParaRPr lang="en-US" dirty="0">
                    <a:latin typeface="+mn-lt"/>
                  </a:endParaRPr>
                </a:p>
              </p:txBody>
            </p:sp>
            <p:sp>
              <p:nvSpPr>
                <p:cNvPr id="246" name="Freeform: Shape 245">
                  <a:extLst>
                    <a:ext uri="{FF2B5EF4-FFF2-40B4-BE49-F238E27FC236}">
                      <a16:creationId xmlns:a16="http://schemas.microsoft.com/office/drawing/2014/main" id="{2A037236-0CC7-4DBA-A6A2-892B3B0ED66C}"/>
                    </a:ext>
                  </a:extLst>
                </p:cNvPr>
                <p:cNvSpPr/>
                <p:nvPr/>
              </p:nvSpPr>
              <p:spPr>
                <a:xfrm>
                  <a:off x="8020553" y="4062870"/>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chemeClr val="accent2"/>
                </a:solidFill>
                <a:ln w="28575" cap="flat">
                  <a:solidFill>
                    <a:schemeClr val="bg1"/>
                  </a:solidFill>
                  <a:prstDash val="solid"/>
                  <a:miter/>
                </a:ln>
              </p:spPr>
              <p:txBody>
                <a:bodyPr rtlCol="0" anchor="ctr"/>
                <a:lstStyle/>
                <a:p>
                  <a:endParaRPr lang="en-US" dirty="0">
                    <a:latin typeface="+mn-lt"/>
                  </a:endParaRPr>
                </a:p>
              </p:txBody>
            </p:sp>
            <p:sp>
              <p:nvSpPr>
                <p:cNvPr id="247" name="Freeform: Shape 246">
                  <a:extLst>
                    <a:ext uri="{FF2B5EF4-FFF2-40B4-BE49-F238E27FC236}">
                      <a16:creationId xmlns:a16="http://schemas.microsoft.com/office/drawing/2014/main" id="{D030A5CE-194B-4E0A-9618-1F51DECB6EF6}"/>
                    </a:ext>
                  </a:extLst>
                </p:cNvPr>
                <p:cNvSpPr/>
                <p:nvPr/>
              </p:nvSpPr>
              <p:spPr>
                <a:xfrm>
                  <a:off x="7737184" y="3699110"/>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chemeClr val="accent2"/>
                </a:solidFill>
                <a:ln w="28575" cap="flat">
                  <a:solidFill>
                    <a:schemeClr val="bg1"/>
                  </a:solidFill>
                  <a:prstDash val="solid"/>
                  <a:miter/>
                </a:ln>
              </p:spPr>
              <p:txBody>
                <a:bodyPr rtlCol="0" anchor="ctr"/>
                <a:lstStyle/>
                <a:p>
                  <a:endParaRPr lang="en-US" dirty="0">
                    <a:latin typeface="+mn-lt"/>
                  </a:endParaRPr>
                </a:p>
              </p:txBody>
            </p:sp>
          </p:grpSp>
          <p:grpSp>
            <p:nvGrpSpPr>
              <p:cNvPr id="266" name="Group 265">
                <a:extLst>
                  <a:ext uri="{FF2B5EF4-FFF2-40B4-BE49-F238E27FC236}">
                    <a16:creationId xmlns:a16="http://schemas.microsoft.com/office/drawing/2014/main" id="{4298E6E7-3A24-4F08-B565-BBF6B7403F3B}"/>
                  </a:ext>
                </a:extLst>
              </p:cNvPr>
              <p:cNvGrpSpPr/>
              <p:nvPr/>
            </p:nvGrpSpPr>
            <p:grpSpPr>
              <a:xfrm>
                <a:off x="6392298" y="4102571"/>
                <a:ext cx="213039" cy="226354"/>
                <a:chOff x="2554224" y="1708286"/>
                <a:chExt cx="421972" cy="448345"/>
              </a:xfrm>
            </p:grpSpPr>
            <p:sp>
              <p:nvSpPr>
                <p:cNvPr id="320" name="Freeform: Shape 319">
                  <a:extLst>
                    <a:ext uri="{FF2B5EF4-FFF2-40B4-BE49-F238E27FC236}">
                      <a16:creationId xmlns:a16="http://schemas.microsoft.com/office/drawing/2014/main" id="{B9B2CBB1-065C-4352-BBCB-84DF2D38657D}"/>
                    </a:ext>
                  </a:extLst>
                </p:cNvPr>
                <p:cNvSpPr/>
                <p:nvPr/>
              </p:nvSpPr>
              <p:spPr>
                <a:xfrm>
                  <a:off x="2659717" y="1708286"/>
                  <a:ext cx="210986" cy="210986"/>
                </a:xfrm>
                <a:custGeom>
                  <a:avLst/>
                  <a:gdLst>
                    <a:gd name="connsiteX0" fmla="*/ 304800 w 304800"/>
                    <a:gd name="connsiteY0" fmla="*/ 152400 h 304800"/>
                    <a:gd name="connsiteX1" fmla="*/ 152400 w 304800"/>
                    <a:gd name="connsiteY1" fmla="*/ 304800 h 304800"/>
                    <a:gd name="connsiteX2" fmla="*/ 0 w 304800"/>
                    <a:gd name="connsiteY2" fmla="*/ 152400 h 304800"/>
                    <a:gd name="connsiteX3" fmla="*/ 152400 w 304800"/>
                    <a:gd name="connsiteY3" fmla="*/ 0 h 304800"/>
                    <a:gd name="connsiteX4" fmla="*/ 304800 w 304800"/>
                    <a:gd name="connsiteY4" fmla="*/ 15240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152400"/>
                      </a:moveTo>
                      <a:cubicBezTo>
                        <a:pt x="304800" y="236568"/>
                        <a:pt x="236568" y="304800"/>
                        <a:pt x="152400" y="304800"/>
                      </a:cubicBezTo>
                      <a:cubicBezTo>
                        <a:pt x="68232" y="304800"/>
                        <a:pt x="0" y="236568"/>
                        <a:pt x="0" y="152400"/>
                      </a:cubicBezTo>
                      <a:cubicBezTo>
                        <a:pt x="0" y="68232"/>
                        <a:pt x="68232" y="0"/>
                        <a:pt x="152400" y="0"/>
                      </a:cubicBezTo>
                      <a:cubicBezTo>
                        <a:pt x="236568" y="0"/>
                        <a:pt x="304800" y="68232"/>
                        <a:pt x="304800" y="152400"/>
                      </a:cubicBezTo>
                      <a:close/>
                    </a:path>
                  </a:pathLst>
                </a:custGeom>
                <a:solidFill>
                  <a:schemeClr val="accent3"/>
                </a:solidFill>
                <a:ln w="9525" cap="flat">
                  <a:noFill/>
                  <a:prstDash val="solid"/>
                  <a:miter/>
                </a:ln>
              </p:spPr>
              <p:txBody>
                <a:bodyPr rtlCol="0" anchor="ctr"/>
                <a:lstStyle/>
                <a:p>
                  <a:endParaRPr lang="en-US" dirty="0">
                    <a:latin typeface="+mn-lt"/>
                  </a:endParaRPr>
                </a:p>
              </p:txBody>
            </p:sp>
            <p:sp>
              <p:nvSpPr>
                <p:cNvPr id="321" name="Freeform: Shape 320">
                  <a:extLst>
                    <a:ext uri="{FF2B5EF4-FFF2-40B4-BE49-F238E27FC236}">
                      <a16:creationId xmlns:a16="http://schemas.microsoft.com/office/drawing/2014/main" id="{CCD5943F-0AF1-466F-B157-8E23A4AFFD53}"/>
                    </a:ext>
                  </a:extLst>
                </p:cNvPr>
                <p:cNvSpPr/>
                <p:nvPr/>
              </p:nvSpPr>
              <p:spPr>
                <a:xfrm>
                  <a:off x="2554224" y="1945645"/>
                  <a:ext cx="421972" cy="210986"/>
                </a:xfrm>
                <a:custGeom>
                  <a:avLst/>
                  <a:gdLst>
                    <a:gd name="connsiteX0" fmla="*/ 609600 w 609600"/>
                    <a:gd name="connsiteY0" fmla="*/ 304800 h 304800"/>
                    <a:gd name="connsiteX1" fmla="*/ 609600 w 609600"/>
                    <a:gd name="connsiteY1" fmla="*/ 152400 h 304800"/>
                    <a:gd name="connsiteX2" fmla="*/ 579120 w 609600"/>
                    <a:gd name="connsiteY2" fmla="*/ 91440 h 304800"/>
                    <a:gd name="connsiteX3" fmla="*/ 430530 w 609600"/>
                    <a:gd name="connsiteY3" fmla="*/ 19050 h 304800"/>
                    <a:gd name="connsiteX4" fmla="*/ 304800 w 609600"/>
                    <a:gd name="connsiteY4" fmla="*/ 0 h 304800"/>
                    <a:gd name="connsiteX5" fmla="*/ 179070 w 609600"/>
                    <a:gd name="connsiteY5" fmla="*/ 19050 h 304800"/>
                    <a:gd name="connsiteX6" fmla="*/ 30480 w 609600"/>
                    <a:gd name="connsiteY6" fmla="*/ 91440 h 304800"/>
                    <a:gd name="connsiteX7" fmla="*/ 0 w 609600"/>
                    <a:gd name="connsiteY7" fmla="*/ 152400 h 304800"/>
                    <a:gd name="connsiteX8" fmla="*/ 0 w 609600"/>
                    <a:gd name="connsiteY8" fmla="*/ 304800 h 304800"/>
                    <a:gd name="connsiteX9" fmla="*/ 609600 w 609600"/>
                    <a:gd name="connsiteY9"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 h="304800">
                      <a:moveTo>
                        <a:pt x="609600" y="304800"/>
                      </a:moveTo>
                      <a:lnTo>
                        <a:pt x="609600" y="152400"/>
                      </a:lnTo>
                      <a:cubicBezTo>
                        <a:pt x="609600" y="129540"/>
                        <a:pt x="598170" y="106680"/>
                        <a:pt x="579120" y="91440"/>
                      </a:cubicBezTo>
                      <a:cubicBezTo>
                        <a:pt x="537210" y="57150"/>
                        <a:pt x="483870" y="34290"/>
                        <a:pt x="430530" y="19050"/>
                      </a:cubicBezTo>
                      <a:cubicBezTo>
                        <a:pt x="392430" y="7620"/>
                        <a:pt x="350520" y="0"/>
                        <a:pt x="304800" y="0"/>
                      </a:cubicBezTo>
                      <a:cubicBezTo>
                        <a:pt x="262890" y="0"/>
                        <a:pt x="220980" y="7620"/>
                        <a:pt x="179070" y="19050"/>
                      </a:cubicBezTo>
                      <a:cubicBezTo>
                        <a:pt x="125730" y="34290"/>
                        <a:pt x="72390" y="60960"/>
                        <a:pt x="30480" y="91440"/>
                      </a:cubicBezTo>
                      <a:cubicBezTo>
                        <a:pt x="11430" y="106680"/>
                        <a:pt x="0" y="129540"/>
                        <a:pt x="0" y="152400"/>
                      </a:cubicBezTo>
                      <a:lnTo>
                        <a:pt x="0" y="304800"/>
                      </a:lnTo>
                      <a:lnTo>
                        <a:pt x="609600" y="304800"/>
                      </a:lnTo>
                      <a:close/>
                    </a:path>
                  </a:pathLst>
                </a:custGeom>
                <a:solidFill>
                  <a:schemeClr val="accent3"/>
                </a:solidFill>
                <a:ln w="9525" cap="flat">
                  <a:noFill/>
                  <a:prstDash val="solid"/>
                  <a:miter/>
                </a:ln>
              </p:spPr>
              <p:txBody>
                <a:bodyPr rtlCol="0" anchor="ctr"/>
                <a:lstStyle/>
                <a:p>
                  <a:endParaRPr lang="en-US" dirty="0">
                    <a:latin typeface="+mn-lt"/>
                  </a:endParaRPr>
                </a:p>
              </p:txBody>
            </p:sp>
          </p:grpSp>
        </p:grpSp>
      </p:grpSp>
      <p:grpSp>
        <p:nvGrpSpPr>
          <p:cNvPr id="6" name="Group 5">
            <a:extLst>
              <a:ext uri="{FF2B5EF4-FFF2-40B4-BE49-F238E27FC236}">
                <a16:creationId xmlns:a16="http://schemas.microsoft.com/office/drawing/2014/main" id="{DA4A62C4-5F43-481C-A1EC-F4E311C301B4}"/>
              </a:ext>
            </a:extLst>
          </p:cNvPr>
          <p:cNvGrpSpPr/>
          <p:nvPr/>
        </p:nvGrpSpPr>
        <p:grpSpPr>
          <a:xfrm>
            <a:off x="665041" y="3275610"/>
            <a:ext cx="2242917" cy="938719"/>
            <a:chOff x="724341" y="3632040"/>
            <a:chExt cx="2242917" cy="938719"/>
          </a:xfrm>
        </p:grpSpPr>
        <p:grpSp>
          <p:nvGrpSpPr>
            <p:cNvPr id="52" name="Group 51">
              <a:extLst>
                <a:ext uri="{FF2B5EF4-FFF2-40B4-BE49-F238E27FC236}">
                  <a16:creationId xmlns:a16="http://schemas.microsoft.com/office/drawing/2014/main" id="{B56CCB40-DBD3-465A-9D3B-C59A2642808E}"/>
                </a:ext>
              </a:extLst>
            </p:cNvPr>
            <p:cNvGrpSpPr/>
            <p:nvPr/>
          </p:nvGrpSpPr>
          <p:grpSpPr>
            <a:xfrm>
              <a:off x="724341" y="3632040"/>
              <a:ext cx="2242917" cy="938719"/>
              <a:chOff x="570186" y="3261100"/>
              <a:chExt cx="2242917" cy="938719"/>
            </a:xfrm>
          </p:grpSpPr>
          <p:sp>
            <p:nvSpPr>
              <p:cNvPr id="11" name="TextBox 10">
                <a:extLst>
                  <a:ext uri="{FF2B5EF4-FFF2-40B4-BE49-F238E27FC236}">
                    <a16:creationId xmlns:a16="http://schemas.microsoft.com/office/drawing/2014/main" id="{F4AF652D-77E6-4753-AEE4-C8065634A215}"/>
                  </a:ext>
                </a:extLst>
              </p:cNvPr>
              <p:cNvSpPr txBox="1"/>
              <p:nvPr/>
            </p:nvSpPr>
            <p:spPr>
              <a:xfrm>
                <a:off x="1417321" y="3261100"/>
                <a:ext cx="1395782" cy="938719"/>
              </a:xfrm>
              <a:prstGeom prst="rect">
                <a:avLst/>
              </a:prstGeom>
              <a:noFill/>
            </p:spPr>
            <p:txBody>
              <a:bodyPr wrap="square" rtlCol="0" anchor="ctr">
                <a:spAutoFit/>
              </a:bodyPr>
              <a:lstStyle>
                <a:defPPr>
                  <a:defRPr lang="en-US"/>
                </a:defPPr>
                <a:lvl1pPr>
                  <a:defRPr sz="1400"/>
                </a:lvl1pPr>
              </a:lstStyle>
              <a:p>
                <a:r>
                  <a:rPr lang="en-US" sz="1100" dirty="0">
                    <a:latin typeface="+mj-lt"/>
                  </a:rPr>
                  <a:t>41% of Massachusetts children </a:t>
                </a:r>
                <a:r>
                  <a:rPr lang="en-US" sz="1100" dirty="0">
                    <a:latin typeface="+mn-lt"/>
                  </a:rPr>
                  <a:t>are MassHealth members</a:t>
                </a:r>
              </a:p>
            </p:txBody>
          </p:sp>
          <p:grpSp>
            <p:nvGrpSpPr>
              <p:cNvPr id="51" name="Group 50">
                <a:extLst>
                  <a:ext uri="{FF2B5EF4-FFF2-40B4-BE49-F238E27FC236}">
                    <a16:creationId xmlns:a16="http://schemas.microsoft.com/office/drawing/2014/main" id="{84AECF46-BA1F-4D2D-A541-6BAF6283F58C}"/>
                  </a:ext>
                </a:extLst>
              </p:cNvPr>
              <p:cNvGrpSpPr/>
              <p:nvPr/>
            </p:nvGrpSpPr>
            <p:grpSpPr>
              <a:xfrm>
                <a:off x="570186" y="3318979"/>
                <a:ext cx="822960" cy="822960"/>
                <a:chOff x="570186" y="3318979"/>
                <a:chExt cx="822960" cy="822960"/>
              </a:xfrm>
            </p:grpSpPr>
            <p:grpSp>
              <p:nvGrpSpPr>
                <p:cNvPr id="33" name="Group 32">
                  <a:extLst>
                    <a:ext uri="{FF2B5EF4-FFF2-40B4-BE49-F238E27FC236}">
                      <a16:creationId xmlns:a16="http://schemas.microsoft.com/office/drawing/2014/main" id="{5E05357D-64C7-42F9-BD9C-56BE755377A8}"/>
                    </a:ext>
                  </a:extLst>
                </p:cNvPr>
                <p:cNvGrpSpPr/>
                <p:nvPr/>
              </p:nvGrpSpPr>
              <p:grpSpPr>
                <a:xfrm>
                  <a:off x="570186" y="3318979"/>
                  <a:ext cx="822960" cy="822960"/>
                  <a:chOff x="941832" y="3474720"/>
                  <a:chExt cx="822960" cy="822960"/>
                </a:xfrm>
              </p:grpSpPr>
              <p:sp>
                <p:nvSpPr>
                  <p:cNvPr id="90143" name="Oval 90142">
                    <a:extLst>
                      <a:ext uri="{FF2B5EF4-FFF2-40B4-BE49-F238E27FC236}">
                        <a16:creationId xmlns:a16="http://schemas.microsoft.com/office/drawing/2014/main" id="{132E29DB-FB98-4CDA-936B-68D9FC26DDF1}"/>
                      </a:ext>
                    </a:extLst>
                  </p:cNvPr>
                  <p:cNvSpPr>
                    <a:spLocks noChangeAspect="1"/>
                  </p:cNvSpPr>
                  <p:nvPr/>
                </p:nvSpPr>
                <p:spPr>
                  <a:xfrm>
                    <a:off x="941832" y="3474720"/>
                    <a:ext cx="822960" cy="822960"/>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Arc 31">
                    <a:extLst>
                      <a:ext uri="{FF2B5EF4-FFF2-40B4-BE49-F238E27FC236}">
                        <a16:creationId xmlns:a16="http://schemas.microsoft.com/office/drawing/2014/main" id="{9C96BFE3-BEA9-474D-B31C-A72468B99B28}"/>
                      </a:ext>
                    </a:extLst>
                  </p:cNvPr>
                  <p:cNvSpPr/>
                  <p:nvPr/>
                </p:nvSpPr>
                <p:spPr>
                  <a:xfrm>
                    <a:off x="941832" y="3474720"/>
                    <a:ext cx="822960" cy="822960"/>
                  </a:xfrm>
                  <a:prstGeom prst="arc">
                    <a:avLst>
                      <a:gd name="adj1" fmla="val 16580412"/>
                      <a:gd name="adj2" fmla="val 3300479"/>
                    </a:avLst>
                  </a:prstGeom>
                  <a:noFill/>
                  <a:ln w="76200" cap="rnd">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grpSp>
            <p:grpSp>
              <p:nvGrpSpPr>
                <p:cNvPr id="42" name="Group 41">
                  <a:extLst>
                    <a:ext uri="{FF2B5EF4-FFF2-40B4-BE49-F238E27FC236}">
                      <a16:creationId xmlns:a16="http://schemas.microsoft.com/office/drawing/2014/main" id="{79A876E8-D9DF-468C-BBC5-41430493ED6D}"/>
                    </a:ext>
                  </a:extLst>
                </p:cNvPr>
                <p:cNvGrpSpPr>
                  <a:grpSpLocks noChangeAspect="1"/>
                </p:cNvGrpSpPr>
                <p:nvPr/>
              </p:nvGrpSpPr>
              <p:grpSpPr>
                <a:xfrm>
                  <a:off x="707346" y="3570439"/>
                  <a:ext cx="548640" cy="320040"/>
                  <a:chOff x="1878372" y="3528822"/>
                  <a:chExt cx="800100" cy="466725"/>
                </a:xfrm>
                <a:solidFill>
                  <a:schemeClr val="accent4"/>
                </a:solidFill>
              </p:grpSpPr>
              <p:sp>
                <p:nvSpPr>
                  <p:cNvPr id="37" name="Freeform: Shape 36">
                    <a:extLst>
                      <a:ext uri="{FF2B5EF4-FFF2-40B4-BE49-F238E27FC236}">
                        <a16:creationId xmlns:a16="http://schemas.microsoft.com/office/drawing/2014/main" id="{05A331F8-1544-4213-8E45-D42281CE46D8}"/>
                      </a:ext>
                    </a:extLst>
                  </p:cNvPr>
                  <p:cNvSpPr/>
                  <p:nvPr/>
                </p:nvSpPr>
                <p:spPr>
                  <a:xfrm>
                    <a:off x="2510219" y="3528822"/>
                    <a:ext cx="114300" cy="114300"/>
                  </a:xfrm>
                  <a:custGeom>
                    <a:avLst/>
                    <a:gdLst>
                      <a:gd name="connsiteX0" fmla="*/ 114300 w 114300"/>
                      <a:gd name="connsiteY0" fmla="*/ 57150 h 114300"/>
                      <a:gd name="connsiteX1" fmla="*/ 57150 w 114300"/>
                      <a:gd name="connsiteY1" fmla="*/ 114300 h 114300"/>
                      <a:gd name="connsiteX2" fmla="*/ 0 w 114300"/>
                      <a:gd name="connsiteY2" fmla="*/ 57150 h 114300"/>
                      <a:gd name="connsiteX3" fmla="*/ 57150 w 114300"/>
                      <a:gd name="connsiteY3" fmla="*/ 0 h 114300"/>
                      <a:gd name="connsiteX4" fmla="*/ 114300 w 114300"/>
                      <a:gd name="connsiteY4" fmla="*/ 57150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14300">
                        <a:moveTo>
                          <a:pt x="114300" y="57150"/>
                        </a:moveTo>
                        <a:cubicBezTo>
                          <a:pt x="114300" y="88713"/>
                          <a:pt x="88713" y="114300"/>
                          <a:pt x="57150" y="114300"/>
                        </a:cubicBezTo>
                        <a:cubicBezTo>
                          <a:pt x="25587" y="114300"/>
                          <a:pt x="0" y="88713"/>
                          <a:pt x="0" y="57150"/>
                        </a:cubicBezTo>
                        <a:cubicBezTo>
                          <a:pt x="0" y="25587"/>
                          <a:pt x="25587" y="0"/>
                          <a:pt x="57150" y="0"/>
                        </a:cubicBezTo>
                        <a:cubicBezTo>
                          <a:pt x="88713" y="0"/>
                          <a:pt x="114300" y="25587"/>
                          <a:pt x="114300" y="57150"/>
                        </a:cubicBezTo>
                        <a:close/>
                      </a:path>
                    </a:pathLst>
                  </a:custGeom>
                  <a:grpFill/>
                  <a:ln w="9525" cap="flat">
                    <a:noFill/>
                    <a:prstDash val="solid"/>
                    <a:miter/>
                  </a:ln>
                </p:spPr>
                <p:txBody>
                  <a:bodyPr rtlCol="0" anchor="ctr"/>
                  <a:lstStyle/>
                  <a:p>
                    <a:endParaRPr lang="en-US" dirty="0">
                      <a:latin typeface="+mn-lt"/>
                    </a:endParaRPr>
                  </a:p>
                </p:txBody>
              </p:sp>
              <p:sp>
                <p:nvSpPr>
                  <p:cNvPr id="38" name="Freeform: Shape 37">
                    <a:extLst>
                      <a:ext uri="{FF2B5EF4-FFF2-40B4-BE49-F238E27FC236}">
                        <a16:creationId xmlns:a16="http://schemas.microsoft.com/office/drawing/2014/main" id="{6C5B53D6-EF43-41E5-94A1-6DB9A21C984B}"/>
                      </a:ext>
                    </a:extLst>
                  </p:cNvPr>
                  <p:cNvSpPr/>
                  <p:nvPr/>
                </p:nvSpPr>
                <p:spPr>
                  <a:xfrm>
                    <a:off x="1878372" y="3662172"/>
                    <a:ext cx="800100" cy="333375"/>
                  </a:xfrm>
                  <a:custGeom>
                    <a:avLst/>
                    <a:gdLst>
                      <a:gd name="connsiteX0" fmla="*/ 807107 w 800100"/>
                      <a:gd name="connsiteY0" fmla="*/ 153352 h 333375"/>
                      <a:gd name="connsiteX1" fmla="*/ 778532 w 800100"/>
                      <a:gd name="connsiteY1" fmla="*/ 66675 h 333375"/>
                      <a:gd name="connsiteX2" fmla="*/ 769007 w 800100"/>
                      <a:gd name="connsiteY2" fmla="*/ 39052 h 333375"/>
                      <a:gd name="connsiteX3" fmla="*/ 765197 w 800100"/>
                      <a:gd name="connsiteY3" fmla="*/ 31432 h 333375"/>
                      <a:gd name="connsiteX4" fmla="*/ 707094 w 800100"/>
                      <a:gd name="connsiteY4" fmla="*/ 952 h 333375"/>
                      <a:gd name="connsiteX5" fmla="*/ 688997 w 800100"/>
                      <a:gd name="connsiteY5" fmla="*/ 0 h 333375"/>
                      <a:gd name="connsiteX6" fmla="*/ 672804 w 800100"/>
                      <a:gd name="connsiteY6" fmla="*/ 952 h 333375"/>
                      <a:gd name="connsiteX7" fmla="*/ 614702 w 800100"/>
                      <a:gd name="connsiteY7" fmla="*/ 31432 h 333375"/>
                      <a:gd name="connsiteX8" fmla="*/ 610892 w 800100"/>
                      <a:gd name="connsiteY8" fmla="*/ 39052 h 333375"/>
                      <a:gd name="connsiteX9" fmla="*/ 601367 w 800100"/>
                      <a:gd name="connsiteY9" fmla="*/ 66675 h 333375"/>
                      <a:gd name="connsiteX10" fmla="*/ 594699 w 800100"/>
                      <a:gd name="connsiteY10" fmla="*/ 86677 h 333375"/>
                      <a:gd name="connsiteX11" fmla="*/ 587079 w 800100"/>
                      <a:gd name="connsiteY11" fmla="*/ 66675 h 333375"/>
                      <a:gd name="connsiteX12" fmla="*/ 577554 w 800100"/>
                      <a:gd name="connsiteY12" fmla="*/ 39052 h 333375"/>
                      <a:gd name="connsiteX13" fmla="*/ 573744 w 800100"/>
                      <a:gd name="connsiteY13" fmla="*/ 31432 h 333375"/>
                      <a:gd name="connsiteX14" fmla="*/ 515642 w 800100"/>
                      <a:gd name="connsiteY14" fmla="*/ 952 h 333375"/>
                      <a:gd name="connsiteX15" fmla="*/ 498497 w 800100"/>
                      <a:gd name="connsiteY15" fmla="*/ 0 h 333375"/>
                      <a:gd name="connsiteX16" fmla="*/ 482304 w 800100"/>
                      <a:gd name="connsiteY16" fmla="*/ 952 h 333375"/>
                      <a:gd name="connsiteX17" fmla="*/ 424202 w 800100"/>
                      <a:gd name="connsiteY17" fmla="*/ 31432 h 333375"/>
                      <a:gd name="connsiteX18" fmla="*/ 420392 w 800100"/>
                      <a:gd name="connsiteY18" fmla="*/ 39052 h 333375"/>
                      <a:gd name="connsiteX19" fmla="*/ 410867 w 800100"/>
                      <a:gd name="connsiteY19" fmla="*/ 66675 h 333375"/>
                      <a:gd name="connsiteX20" fmla="*/ 404199 w 800100"/>
                      <a:gd name="connsiteY20" fmla="*/ 86677 h 333375"/>
                      <a:gd name="connsiteX21" fmla="*/ 396579 w 800100"/>
                      <a:gd name="connsiteY21" fmla="*/ 66675 h 333375"/>
                      <a:gd name="connsiteX22" fmla="*/ 387054 w 800100"/>
                      <a:gd name="connsiteY22" fmla="*/ 39052 h 333375"/>
                      <a:gd name="connsiteX23" fmla="*/ 383244 w 800100"/>
                      <a:gd name="connsiteY23" fmla="*/ 31432 h 333375"/>
                      <a:gd name="connsiteX24" fmla="*/ 325142 w 800100"/>
                      <a:gd name="connsiteY24" fmla="*/ 952 h 333375"/>
                      <a:gd name="connsiteX25" fmla="*/ 307997 w 800100"/>
                      <a:gd name="connsiteY25" fmla="*/ 0 h 333375"/>
                      <a:gd name="connsiteX26" fmla="*/ 291804 w 800100"/>
                      <a:gd name="connsiteY26" fmla="*/ 952 h 333375"/>
                      <a:gd name="connsiteX27" fmla="*/ 233702 w 800100"/>
                      <a:gd name="connsiteY27" fmla="*/ 31432 h 333375"/>
                      <a:gd name="connsiteX28" fmla="*/ 229892 w 800100"/>
                      <a:gd name="connsiteY28" fmla="*/ 39052 h 333375"/>
                      <a:gd name="connsiteX29" fmla="*/ 220367 w 800100"/>
                      <a:gd name="connsiteY29" fmla="*/ 66675 h 333375"/>
                      <a:gd name="connsiteX30" fmla="*/ 213699 w 800100"/>
                      <a:gd name="connsiteY30" fmla="*/ 86677 h 333375"/>
                      <a:gd name="connsiteX31" fmla="*/ 206079 w 800100"/>
                      <a:gd name="connsiteY31" fmla="*/ 66675 h 333375"/>
                      <a:gd name="connsiteX32" fmla="*/ 196554 w 800100"/>
                      <a:gd name="connsiteY32" fmla="*/ 39052 h 333375"/>
                      <a:gd name="connsiteX33" fmla="*/ 192744 w 800100"/>
                      <a:gd name="connsiteY33" fmla="*/ 31432 h 333375"/>
                      <a:gd name="connsiteX34" fmla="*/ 134642 w 800100"/>
                      <a:gd name="connsiteY34" fmla="*/ 952 h 333375"/>
                      <a:gd name="connsiteX35" fmla="*/ 117497 w 800100"/>
                      <a:gd name="connsiteY35" fmla="*/ 0 h 333375"/>
                      <a:gd name="connsiteX36" fmla="*/ 101304 w 800100"/>
                      <a:gd name="connsiteY36" fmla="*/ 952 h 333375"/>
                      <a:gd name="connsiteX37" fmla="*/ 43202 w 800100"/>
                      <a:gd name="connsiteY37" fmla="*/ 31432 h 333375"/>
                      <a:gd name="connsiteX38" fmla="*/ 39392 w 800100"/>
                      <a:gd name="connsiteY38" fmla="*/ 39052 h 333375"/>
                      <a:gd name="connsiteX39" fmla="*/ 29867 w 800100"/>
                      <a:gd name="connsiteY39" fmla="*/ 66675 h 333375"/>
                      <a:gd name="connsiteX40" fmla="*/ 1292 w 800100"/>
                      <a:gd name="connsiteY40" fmla="*/ 153352 h 333375"/>
                      <a:gd name="connsiteX41" fmla="*/ 13674 w 800100"/>
                      <a:gd name="connsiteY41" fmla="*/ 183833 h 333375"/>
                      <a:gd name="connsiteX42" fmla="*/ 24152 w 800100"/>
                      <a:gd name="connsiteY42" fmla="*/ 185738 h 333375"/>
                      <a:gd name="connsiteX43" fmla="*/ 47012 w 800100"/>
                      <a:gd name="connsiteY43" fmla="*/ 169545 h 333375"/>
                      <a:gd name="connsiteX44" fmla="*/ 62252 w 800100"/>
                      <a:gd name="connsiteY44" fmla="*/ 122873 h 333375"/>
                      <a:gd name="connsiteX45" fmla="*/ 62252 w 800100"/>
                      <a:gd name="connsiteY45" fmla="*/ 170498 h 333375"/>
                      <a:gd name="connsiteX46" fmla="*/ 33677 w 800100"/>
                      <a:gd name="connsiteY46" fmla="*/ 246698 h 333375"/>
                      <a:gd name="connsiteX47" fmla="*/ 62252 w 800100"/>
                      <a:gd name="connsiteY47" fmla="*/ 246698 h 333375"/>
                      <a:gd name="connsiteX48" fmla="*/ 62252 w 800100"/>
                      <a:gd name="connsiteY48" fmla="*/ 332423 h 333375"/>
                      <a:gd name="connsiteX49" fmla="*/ 109877 w 800100"/>
                      <a:gd name="connsiteY49" fmla="*/ 332423 h 333375"/>
                      <a:gd name="connsiteX50" fmla="*/ 109877 w 800100"/>
                      <a:gd name="connsiteY50" fmla="*/ 246698 h 333375"/>
                      <a:gd name="connsiteX51" fmla="*/ 128927 w 800100"/>
                      <a:gd name="connsiteY51" fmla="*/ 246698 h 333375"/>
                      <a:gd name="connsiteX52" fmla="*/ 128927 w 800100"/>
                      <a:gd name="connsiteY52" fmla="*/ 332423 h 333375"/>
                      <a:gd name="connsiteX53" fmla="*/ 176552 w 800100"/>
                      <a:gd name="connsiteY53" fmla="*/ 332423 h 333375"/>
                      <a:gd name="connsiteX54" fmla="*/ 176552 w 800100"/>
                      <a:gd name="connsiteY54" fmla="*/ 246698 h 333375"/>
                      <a:gd name="connsiteX55" fmla="*/ 205127 w 800100"/>
                      <a:gd name="connsiteY55" fmla="*/ 246698 h 333375"/>
                      <a:gd name="connsiteX56" fmla="*/ 176552 w 800100"/>
                      <a:gd name="connsiteY56" fmla="*/ 168593 h 333375"/>
                      <a:gd name="connsiteX57" fmla="*/ 176552 w 800100"/>
                      <a:gd name="connsiteY57" fmla="*/ 121920 h 333375"/>
                      <a:gd name="connsiteX58" fmla="*/ 191792 w 800100"/>
                      <a:gd name="connsiteY58" fmla="*/ 168593 h 333375"/>
                      <a:gd name="connsiteX59" fmla="*/ 214652 w 800100"/>
                      <a:gd name="connsiteY59" fmla="*/ 184785 h 333375"/>
                      <a:gd name="connsiteX60" fmla="*/ 214652 w 800100"/>
                      <a:gd name="connsiteY60" fmla="*/ 184785 h 333375"/>
                      <a:gd name="connsiteX61" fmla="*/ 214652 w 800100"/>
                      <a:gd name="connsiteY61" fmla="*/ 184785 h 333375"/>
                      <a:gd name="connsiteX62" fmla="*/ 214652 w 800100"/>
                      <a:gd name="connsiteY62" fmla="*/ 184785 h 333375"/>
                      <a:gd name="connsiteX63" fmla="*/ 214652 w 800100"/>
                      <a:gd name="connsiteY63" fmla="*/ 184785 h 333375"/>
                      <a:gd name="connsiteX64" fmla="*/ 237512 w 800100"/>
                      <a:gd name="connsiteY64" fmla="*/ 168593 h 333375"/>
                      <a:gd name="connsiteX65" fmla="*/ 252752 w 800100"/>
                      <a:gd name="connsiteY65" fmla="*/ 121920 h 333375"/>
                      <a:gd name="connsiteX66" fmla="*/ 252752 w 800100"/>
                      <a:gd name="connsiteY66" fmla="*/ 333375 h 333375"/>
                      <a:gd name="connsiteX67" fmla="*/ 300377 w 800100"/>
                      <a:gd name="connsiteY67" fmla="*/ 333375 h 333375"/>
                      <a:gd name="connsiteX68" fmla="*/ 300377 w 800100"/>
                      <a:gd name="connsiteY68" fmla="*/ 190500 h 333375"/>
                      <a:gd name="connsiteX69" fmla="*/ 319427 w 800100"/>
                      <a:gd name="connsiteY69" fmla="*/ 190500 h 333375"/>
                      <a:gd name="connsiteX70" fmla="*/ 319427 w 800100"/>
                      <a:gd name="connsiteY70" fmla="*/ 333375 h 333375"/>
                      <a:gd name="connsiteX71" fmla="*/ 367052 w 800100"/>
                      <a:gd name="connsiteY71" fmla="*/ 333375 h 333375"/>
                      <a:gd name="connsiteX72" fmla="*/ 367052 w 800100"/>
                      <a:gd name="connsiteY72" fmla="*/ 122873 h 333375"/>
                      <a:gd name="connsiteX73" fmla="*/ 382292 w 800100"/>
                      <a:gd name="connsiteY73" fmla="*/ 169545 h 333375"/>
                      <a:gd name="connsiteX74" fmla="*/ 405152 w 800100"/>
                      <a:gd name="connsiteY74" fmla="*/ 185738 h 333375"/>
                      <a:gd name="connsiteX75" fmla="*/ 405152 w 800100"/>
                      <a:gd name="connsiteY75" fmla="*/ 185738 h 333375"/>
                      <a:gd name="connsiteX76" fmla="*/ 405152 w 800100"/>
                      <a:gd name="connsiteY76" fmla="*/ 185738 h 333375"/>
                      <a:gd name="connsiteX77" fmla="*/ 428012 w 800100"/>
                      <a:gd name="connsiteY77" fmla="*/ 169545 h 333375"/>
                      <a:gd name="connsiteX78" fmla="*/ 443252 w 800100"/>
                      <a:gd name="connsiteY78" fmla="*/ 122873 h 333375"/>
                      <a:gd name="connsiteX79" fmla="*/ 443252 w 800100"/>
                      <a:gd name="connsiteY79" fmla="*/ 169545 h 333375"/>
                      <a:gd name="connsiteX80" fmla="*/ 414677 w 800100"/>
                      <a:gd name="connsiteY80" fmla="*/ 247650 h 333375"/>
                      <a:gd name="connsiteX81" fmla="*/ 443252 w 800100"/>
                      <a:gd name="connsiteY81" fmla="*/ 247650 h 333375"/>
                      <a:gd name="connsiteX82" fmla="*/ 443252 w 800100"/>
                      <a:gd name="connsiteY82" fmla="*/ 333375 h 333375"/>
                      <a:gd name="connsiteX83" fmla="*/ 490877 w 800100"/>
                      <a:gd name="connsiteY83" fmla="*/ 333375 h 333375"/>
                      <a:gd name="connsiteX84" fmla="*/ 490877 w 800100"/>
                      <a:gd name="connsiteY84" fmla="*/ 247650 h 333375"/>
                      <a:gd name="connsiteX85" fmla="*/ 509927 w 800100"/>
                      <a:gd name="connsiteY85" fmla="*/ 247650 h 333375"/>
                      <a:gd name="connsiteX86" fmla="*/ 509927 w 800100"/>
                      <a:gd name="connsiteY86" fmla="*/ 333375 h 333375"/>
                      <a:gd name="connsiteX87" fmla="*/ 557552 w 800100"/>
                      <a:gd name="connsiteY87" fmla="*/ 333375 h 333375"/>
                      <a:gd name="connsiteX88" fmla="*/ 557552 w 800100"/>
                      <a:gd name="connsiteY88" fmla="*/ 247650 h 333375"/>
                      <a:gd name="connsiteX89" fmla="*/ 586127 w 800100"/>
                      <a:gd name="connsiteY89" fmla="*/ 247650 h 333375"/>
                      <a:gd name="connsiteX90" fmla="*/ 557552 w 800100"/>
                      <a:gd name="connsiteY90" fmla="*/ 171450 h 333375"/>
                      <a:gd name="connsiteX91" fmla="*/ 557552 w 800100"/>
                      <a:gd name="connsiteY91" fmla="*/ 123825 h 333375"/>
                      <a:gd name="connsiteX92" fmla="*/ 572792 w 800100"/>
                      <a:gd name="connsiteY92" fmla="*/ 170498 h 333375"/>
                      <a:gd name="connsiteX93" fmla="*/ 595652 w 800100"/>
                      <a:gd name="connsiteY93" fmla="*/ 186690 h 333375"/>
                      <a:gd name="connsiteX94" fmla="*/ 595652 w 800100"/>
                      <a:gd name="connsiteY94" fmla="*/ 186690 h 333375"/>
                      <a:gd name="connsiteX95" fmla="*/ 595652 w 800100"/>
                      <a:gd name="connsiteY95" fmla="*/ 186690 h 333375"/>
                      <a:gd name="connsiteX96" fmla="*/ 595652 w 800100"/>
                      <a:gd name="connsiteY96" fmla="*/ 186690 h 333375"/>
                      <a:gd name="connsiteX97" fmla="*/ 595652 w 800100"/>
                      <a:gd name="connsiteY97" fmla="*/ 186690 h 333375"/>
                      <a:gd name="connsiteX98" fmla="*/ 618512 w 800100"/>
                      <a:gd name="connsiteY98" fmla="*/ 170498 h 333375"/>
                      <a:gd name="connsiteX99" fmla="*/ 633752 w 800100"/>
                      <a:gd name="connsiteY99" fmla="*/ 123825 h 333375"/>
                      <a:gd name="connsiteX100" fmla="*/ 633752 w 800100"/>
                      <a:gd name="connsiteY100" fmla="*/ 333375 h 333375"/>
                      <a:gd name="connsiteX101" fmla="*/ 681377 w 800100"/>
                      <a:gd name="connsiteY101" fmla="*/ 333375 h 333375"/>
                      <a:gd name="connsiteX102" fmla="*/ 681377 w 800100"/>
                      <a:gd name="connsiteY102" fmla="*/ 190500 h 333375"/>
                      <a:gd name="connsiteX103" fmla="*/ 700427 w 800100"/>
                      <a:gd name="connsiteY103" fmla="*/ 190500 h 333375"/>
                      <a:gd name="connsiteX104" fmla="*/ 700427 w 800100"/>
                      <a:gd name="connsiteY104" fmla="*/ 333375 h 333375"/>
                      <a:gd name="connsiteX105" fmla="*/ 748052 w 800100"/>
                      <a:gd name="connsiteY105" fmla="*/ 333375 h 333375"/>
                      <a:gd name="connsiteX106" fmla="*/ 748052 w 800100"/>
                      <a:gd name="connsiteY106" fmla="*/ 122873 h 333375"/>
                      <a:gd name="connsiteX107" fmla="*/ 763292 w 800100"/>
                      <a:gd name="connsiteY107" fmla="*/ 169545 h 333375"/>
                      <a:gd name="connsiteX108" fmla="*/ 786152 w 800100"/>
                      <a:gd name="connsiteY108" fmla="*/ 185738 h 333375"/>
                      <a:gd name="connsiteX109" fmla="*/ 796629 w 800100"/>
                      <a:gd name="connsiteY109" fmla="*/ 183833 h 333375"/>
                      <a:gd name="connsiteX110" fmla="*/ 807107 w 800100"/>
                      <a:gd name="connsiteY110" fmla="*/ 153352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800100" h="333375">
                        <a:moveTo>
                          <a:pt x="807107" y="153352"/>
                        </a:moveTo>
                        <a:lnTo>
                          <a:pt x="778532" y="66675"/>
                        </a:lnTo>
                        <a:lnTo>
                          <a:pt x="769007" y="39052"/>
                        </a:lnTo>
                        <a:cubicBezTo>
                          <a:pt x="768054" y="36195"/>
                          <a:pt x="767102" y="34290"/>
                          <a:pt x="765197" y="31432"/>
                        </a:cubicBezTo>
                        <a:cubicBezTo>
                          <a:pt x="749957" y="15240"/>
                          <a:pt x="729954" y="4763"/>
                          <a:pt x="707094" y="952"/>
                        </a:cubicBezTo>
                        <a:cubicBezTo>
                          <a:pt x="700427" y="0"/>
                          <a:pt x="694712" y="0"/>
                          <a:pt x="688997" y="0"/>
                        </a:cubicBezTo>
                        <a:cubicBezTo>
                          <a:pt x="683282" y="0"/>
                          <a:pt x="677567" y="0"/>
                          <a:pt x="672804" y="952"/>
                        </a:cubicBezTo>
                        <a:cubicBezTo>
                          <a:pt x="649944" y="4763"/>
                          <a:pt x="629942" y="15240"/>
                          <a:pt x="614702" y="31432"/>
                        </a:cubicBezTo>
                        <a:cubicBezTo>
                          <a:pt x="612797" y="33338"/>
                          <a:pt x="610892" y="36195"/>
                          <a:pt x="610892" y="39052"/>
                        </a:cubicBezTo>
                        <a:lnTo>
                          <a:pt x="601367" y="66675"/>
                        </a:lnTo>
                        <a:lnTo>
                          <a:pt x="594699" y="86677"/>
                        </a:lnTo>
                        <a:lnTo>
                          <a:pt x="587079" y="66675"/>
                        </a:lnTo>
                        <a:lnTo>
                          <a:pt x="577554" y="39052"/>
                        </a:lnTo>
                        <a:cubicBezTo>
                          <a:pt x="576602" y="36195"/>
                          <a:pt x="575649" y="34290"/>
                          <a:pt x="573744" y="31432"/>
                        </a:cubicBezTo>
                        <a:cubicBezTo>
                          <a:pt x="558504" y="15240"/>
                          <a:pt x="538502" y="4763"/>
                          <a:pt x="515642" y="952"/>
                        </a:cubicBezTo>
                        <a:cubicBezTo>
                          <a:pt x="509927" y="0"/>
                          <a:pt x="504212" y="0"/>
                          <a:pt x="498497" y="0"/>
                        </a:cubicBezTo>
                        <a:cubicBezTo>
                          <a:pt x="492782" y="0"/>
                          <a:pt x="487067" y="0"/>
                          <a:pt x="482304" y="952"/>
                        </a:cubicBezTo>
                        <a:cubicBezTo>
                          <a:pt x="459444" y="4763"/>
                          <a:pt x="439442" y="15240"/>
                          <a:pt x="424202" y="31432"/>
                        </a:cubicBezTo>
                        <a:cubicBezTo>
                          <a:pt x="422297" y="33338"/>
                          <a:pt x="420392" y="36195"/>
                          <a:pt x="420392" y="39052"/>
                        </a:cubicBezTo>
                        <a:lnTo>
                          <a:pt x="410867" y="66675"/>
                        </a:lnTo>
                        <a:lnTo>
                          <a:pt x="404199" y="86677"/>
                        </a:lnTo>
                        <a:lnTo>
                          <a:pt x="396579" y="66675"/>
                        </a:lnTo>
                        <a:lnTo>
                          <a:pt x="387054" y="39052"/>
                        </a:lnTo>
                        <a:cubicBezTo>
                          <a:pt x="386102" y="36195"/>
                          <a:pt x="385149" y="34290"/>
                          <a:pt x="383244" y="31432"/>
                        </a:cubicBezTo>
                        <a:cubicBezTo>
                          <a:pt x="368004" y="15240"/>
                          <a:pt x="348002" y="4763"/>
                          <a:pt x="325142" y="952"/>
                        </a:cubicBezTo>
                        <a:cubicBezTo>
                          <a:pt x="319427" y="0"/>
                          <a:pt x="313712" y="0"/>
                          <a:pt x="307997" y="0"/>
                        </a:cubicBezTo>
                        <a:cubicBezTo>
                          <a:pt x="302282" y="0"/>
                          <a:pt x="296567" y="0"/>
                          <a:pt x="291804" y="952"/>
                        </a:cubicBezTo>
                        <a:cubicBezTo>
                          <a:pt x="268944" y="4763"/>
                          <a:pt x="248942" y="15240"/>
                          <a:pt x="233702" y="31432"/>
                        </a:cubicBezTo>
                        <a:cubicBezTo>
                          <a:pt x="231797" y="33338"/>
                          <a:pt x="229892" y="36195"/>
                          <a:pt x="229892" y="39052"/>
                        </a:cubicBezTo>
                        <a:lnTo>
                          <a:pt x="220367" y="66675"/>
                        </a:lnTo>
                        <a:lnTo>
                          <a:pt x="213699" y="86677"/>
                        </a:lnTo>
                        <a:lnTo>
                          <a:pt x="206079" y="66675"/>
                        </a:lnTo>
                        <a:lnTo>
                          <a:pt x="196554" y="39052"/>
                        </a:lnTo>
                        <a:cubicBezTo>
                          <a:pt x="195602" y="36195"/>
                          <a:pt x="194649" y="34290"/>
                          <a:pt x="192744" y="31432"/>
                        </a:cubicBezTo>
                        <a:cubicBezTo>
                          <a:pt x="177504" y="15240"/>
                          <a:pt x="157502" y="4763"/>
                          <a:pt x="134642" y="952"/>
                        </a:cubicBezTo>
                        <a:cubicBezTo>
                          <a:pt x="127974" y="0"/>
                          <a:pt x="123212" y="0"/>
                          <a:pt x="117497" y="0"/>
                        </a:cubicBezTo>
                        <a:cubicBezTo>
                          <a:pt x="111782" y="0"/>
                          <a:pt x="106067" y="0"/>
                          <a:pt x="101304" y="952"/>
                        </a:cubicBezTo>
                        <a:cubicBezTo>
                          <a:pt x="78444" y="4763"/>
                          <a:pt x="58442" y="15240"/>
                          <a:pt x="43202" y="31432"/>
                        </a:cubicBezTo>
                        <a:cubicBezTo>
                          <a:pt x="41297" y="33338"/>
                          <a:pt x="39392" y="36195"/>
                          <a:pt x="39392" y="39052"/>
                        </a:cubicBezTo>
                        <a:lnTo>
                          <a:pt x="29867" y="66675"/>
                        </a:lnTo>
                        <a:lnTo>
                          <a:pt x="1292" y="153352"/>
                        </a:lnTo>
                        <a:cubicBezTo>
                          <a:pt x="-2518" y="164783"/>
                          <a:pt x="2244" y="178118"/>
                          <a:pt x="13674" y="183833"/>
                        </a:cubicBezTo>
                        <a:cubicBezTo>
                          <a:pt x="17484" y="185738"/>
                          <a:pt x="20342" y="185738"/>
                          <a:pt x="24152" y="185738"/>
                        </a:cubicBezTo>
                        <a:cubicBezTo>
                          <a:pt x="33677" y="185738"/>
                          <a:pt x="43202" y="179070"/>
                          <a:pt x="47012" y="169545"/>
                        </a:cubicBezTo>
                        <a:lnTo>
                          <a:pt x="62252" y="122873"/>
                        </a:lnTo>
                        <a:lnTo>
                          <a:pt x="62252" y="170498"/>
                        </a:lnTo>
                        <a:lnTo>
                          <a:pt x="33677" y="246698"/>
                        </a:lnTo>
                        <a:lnTo>
                          <a:pt x="62252" y="246698"/>
                        </a:lnTo>
                        <a:lnTo>
                          <a:pt x="62252" y="332423"/>
                        </a:lnTo>
                        <a:lnTo>
                          <a:pt x="109877" y="332423"/>
                        </a:lnTo>
                        <a:lnTo>
                          <a:pt x="109877" y="246698"/>
                        </a:lnTo>
                        <a:lnTo>
                          <a:pt x="128927" y="246698"/>
                        </a:lnTo>
                        <a:lnTo>
                          <a:pt x="128927" y="332423"/>
                        </a:lnTo>
                        <a:lnTo>
                          <a:pt x="176552" y="332423"/>
                        </a:lnTo>
                        <a:lnTo>
                          <a:pt x="176552" y="246698"/>
                        </a:lnTo>
                        <a:lnTo>
                          <a:pt x="205127" y="246698"/>
                        </a:lnTo>
                        <a:lnTo>
                          <a:pt x="176552" y="168593"/>
                        </a:lnTo>
                        <a:lnTo>
                          <a:pt x="176552" y="121920"/>
                        </a:lnTo>
                        <a:lnTo>
                          <a:pt x="191792" y="168593"/>
                        </a:lnTo>
                        <a:cubicBezTo>
                          <a:pt x="194649" y="178118"/>
                          <a:pt x="204174" y="184785"/>
                          <a:pt x="214652" y="184785"/>
                        </a:cubicBezTo>
                        <a:cubicBezTo>
                          <a:pt x="214652" y="184785"/>
                          <a:pt x="214652" y="184785"/>
                          <a:pt x="214652" y="184785"/>
                        </a:cubicBezTo>
                        <a:cubicBezTo>
                          <a:pt x="214652" y="184785"/>
                          <a:pt x="214652" y="184785"/>
                          <a:pt x="214652" y="184785"/>
                        </a:cubicBezTo>
                        <a:lnTo>
                          <a:pt x="214652" y="184785"/>
                        </a:lnTo>
                        <a:lnTo>
                          <a:pt x="214652" y="184785"/>
                        </a:lnTo>
                        <a:cubicBezTo>
                          <a:pt x="224177" y="184785"/>
                          <a:pt x="233702" y="178118"/>
                          <a:pt x="237512" y="168593"/>
                        </a:cubicBezTo>
                        <a:lnTo>
                          <a:pt x="252752" y="121920"/>
                        </a:lnTo>
                        <a:lnTo>
                          <a:pt x="252752" y="333375"/>
                        </a:lnTo>
                        <a:lnTo>
                          <a:pt x="300377" y="333375"/>
                        </a:lnTo>
                        <a:lnTo>
                          <a:pt x="300377" y="190500"/>
                        </a:lnTo>
                        <a:lnTo>
                          <a:pt x="319427" y="190500"/>
                        </a:lnTo>
                        <a:lnTo>
                          <a:pt x="319427" y="333375"/>
                        </a:lnTo>
                        <a:lnTo>
                          <a:pt x="367052" y="333375"/>
                        </a:lnTo>
                        <a:lnTo>
                          <a:pt x="367052" y="122873"/>
                        </a:lnTo>
                        <a:lnTo>
                          <a:pt x="382292" y="169545"/>
                        </a:lnTo>
                        <a:cubicBezTo>
                          <a:pt x="386102" y="180023"/>
                          <a:pt x="394674" y="185738"/>
                          <a:pt x="405152" y="185738"/>
                        </a:cubicBezTo>
                        <a:lnTo>
                          <a:pt x="405152" y="185738"/>
                        </a:lnTo>
                        <a:cubicBezTo>
                          <a:pt x="405152" y="185738"/>
                          <a:pt x="405152" y="185738"/>
                          <a:pt x="405152" y="185738"/>
                        </a:cubicBezTo>
                        <a:cubicBezTo>
                          <a:pt x="414677" y="185738"/>
                          <a:pt x="424202" y="179070"/>
                          <a:pt x="428012" y="169545"/>
                        </a:cubicBezTo>
                        <a:lnTo>
                          <a:pt x="443252" y="122873"/>
                        </a:lnTo>
                        <a:lnTo>
                          <a:pt x="443252" y="169545"/>
                        </a:lnTo>
                        <a:lnTo>
                          <a:pt x="414677" y="247650"/>
                        </a:lnTo>
                        <a:lnTo>
                          <a:pt x="443252" y="247650"/>
                        </a:lnTo>
                        <a:lnTo>
                          <a:pt x="443252" y="333375"/>
                        </a:lnTo>
                        <a:lnTo>
                          <a:pt x="490877" y="333375"/>
                        </a:lnTo>
                        <a:lnTo>
                          <a:pt x="490877" y="247650"/>
                        </a:lnTo>
                        <a:lnTo>
                          <a:pt x="509927" y="247650"/>
                        </a:lnTo>
                        <a:lnTo>
                          <a:pt x="509927" y="333375"/>
                        </a:lnTo>
                        <a:lnTo>
                          <a:pt x="557552" y="333375"/>
                        </a:lnTo>
                        <a:lnTo>
                          <a:pt x="557552" y="247650"/>
                        </a:lnTo>
                        <a:lnTo>
                          <a:pt x="586127" y="247650"/>
                        </a:lnTo>
                        <a:lnTo>
                          <a:pt x="557552" y="171450"/>
                        </a:lnTo>
                        <a:lnTo>
                          <a:pt x="557552" y="123825"/>
                        </a:lnTo>
                        <a:lnTo>
                          <a:pt x="572792" y="170498"/>
                        </a:lnTo>
                        <a:cubicBezTo>
                          <a:pt x="575649" y="180023"/>
                          <a:pt x="585174" y="186690"/>
                          <a:pt x="595652" y="186690"/>
                        </a:cubicBezTo>
                        <a:cubicBezTo>
                          <a:pt x="595652" y="186690"/>
                          <a:pt x="595652" y="186690"/>
                          <a:pt x="595652" y="186690"/>
                        </a:cubicBezTo>
                        <a:cubicBezTo>
                          <a:pt x="595652" y="186690"/>
                          <a:pt x="595652" y="186690"/>
                          <a:pt x="595652" y="186690"/>
                        </a:cubicBezTo>
                        <a:cubicBezTo>
                          <a:pt x="595652" y="186690"/>
                          <a:pt x="595652" y="186690"/>
                          <a:pt x="595652" y="186690"/>
                        </a:cubicBezTo>
                        <a:cubicBezTo>
                          <a:pt x="595652" y="186690"/>
                          <a:pt x="595652" y="186690"/>
                          <a:pt x="595652" y="186690"/>
                        </a:cubicBezTo>
                        <a:cubicBezTo>
                          <a:pt x="605177" y="186690"/>
                          <a:pt x="614702" y="180023"/>
                          <a:pt x="618512" y="170498"/>
                        </a:cubicBezTo>
                        <a:lnTo>
                          <a:pt x="633752" y="123825"/>
                        </a:lnTo>
                        <a:lnTo>
                          <a:pt x="633752" y="333375"/>
                        </a:lnTo>
                        <a:lnTo>
                          <a:pt x="681377" y="333375"/>
                        </a:lnTo>
                        <a:lnTo>
                          <a:pt x="681377" y="190500"/>
                        </a:lnTo>
                        <a:lnTo>
                          <a:pt x="700427" y="190500"/>
                        </a:lnTo>
                        <a:lnTo>
                          <a:pt x="700427" y="333375"/>
                        </a:lnTo>
                        <a:lnTo>
                          <a:pt x="748052" y="333375"/>
                        </a:lnTo>
                        <a:lnTo>
                          <a:pt x="748052" y="122873"/>
                        </a:lnTo>
                        <a:lnTo>
                          <a:pt x="763292" y="169545"/>
                        </a:lnTo>
                        <a:cubicBezTo>
                          <a:pt x="766149" y="179070"/>
                          <a:pt x="775674" y="185738"/>
                          <a:pt x="786152" y="185738"/>
                        </a:cubicBezTo>
                        <a:cubicBezTo>
                          <a:pt x="789962" y="185738"/>
                          <a:pt x="792819" y="184785"/>
                          <a:pt x="796629" y="183833"/>
                        </a:cubicBezTo>
                        <a:cubicBezTo>
                          <a:pt x="806154" y="178118"/>
                          <a:pt x="810917" y="164783"/>
                          <a:pt x="807107" y="153352"/>
                        </a:cubicBezTo>
                        <a:close/>
                      </a:path>
                    </a:pathLst>
                  </a:custGeom>
                  <a:grpFill/>
                  <a:ln w="9525" cap="flat">
                    <a:noFill/>
                    <a:prstDash val="solid"/>
                    <a:miter/>
                  </a:ln>
                </p:spPr>
                <p:txBody>
                  <a:bodyPr rtlCol="0" anchor="ctr"/>
                  <a:lstStyle/>
                  <a:p>
                    <a:endParaRPr lang="en-US" dirty="0">
                      <a:latin typeface="+mn-lt"/>
                    </a:endParaRPr>
                  </a:p>
                </p:txBody>
              </p:sp>
              <p:sp>
                <p:nvSpPr>
                  <p:cNvPr id="39" name="Freeform: Shape 38">
                    <a:extLst>
                      <a:ext uri="{FF2B5EF4-FFF2-40B4-BE49-F238E27FC236}">
                        <a16:creationId xmlns:a16="http://schemas.microsoft.com/office/drawing/2014/main" id="{1CBF2F75-0334-403A-B9C1-DE6B2A1C8114}"/>
                      </a:ext>
                    </a:extLst>
                  </p:cNvPr>
                  <p:cNvSpPr/>
                  <p:nvPr/>
                </p:nvSpPr>
                <p:spPr>
                  <a:xfrm>
                    <a:off x="1938719" y="3528822"/>
                    <a:ext cx="114300" cy="114300"/>
                  </a:xfrm>
                  <a:custGeom>
                    <a:avLst/>
                    <a:gdLst>
                      <a:gd name="connsiteX0" fmla="*/ 114300 w 114300"/>
                      <a:gd name="connsiteY0" fmla="*/ 57150 h 114300"/>
                      <a:gd name="connsiteX1" fmla="*/ 57150 w 114300"/>
                      <a:gd name="connsiteY1" fmla="*/ 114300 h 114300"/>
                      <a:gd name="connsiteX2" fmla="*/ 0 w 114300"/>
                      <a:gd name="connsiteY2" fmla="*/ 57150 h 114300"/>
                      <a:gd name="connsiteX3" fmla="*/ 57150 w 114300"/>
                      <a:gd name="connsiteY3" fmla="*/ 0 h 114300"/>
                      <a:gd name="connsiteX4" fmla="*/ 114300 w 114300"/>
                      <a:gd name="connsiteY4" fmla="*/ 57150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14300">
                        <a:moveTo>
                          <a:pt x="114300" y="57150"/>
                        </a:moveTo>
                        <a:cubicBezTo>
                          <a:pt x="114300" y="88713"/>
                          <a:pt x="88713" y="114300"/>
                          <a:pt x="57150" y="114300"/>
                        </a:cubicBezTo>
                        <a:cubicBezTo>
                          <a:pt x="25587" y="114300"/>
                          <a:pt x="0" y="88713"/>
                          <a:pt x="0" y="57150"/>
                        </a:cubicBezTo>
                        <a:cubicBezTo>
                          <a:pt x="0" y="25587"/>
                          <a:pt x="25587" y="0"/>
                          <a:pt x="57150" y="0"/>
                        </a:cubicBezTo>
                        <a:cubicBezTo>
                          <a:pt x="88713" y="0"/>
                          <a:pt x="114300" y="25587"/>
                          <a:pt x="114300" y="57150"/>
                        </a:cubicBezTo>
                        <a:close/>
                      </a:path>
                    </a:pathLst>
                  </a:custGeom>
                  <a:grpFill/>
                  <a:ln w="9525" cap="flat">
                    <a:noFill/>
                    <a:prstDash val="solid"/>
                    <a:miter/>
                  </a:ln>
                </p:spPr>
                <p:txBody>
                  <a:bodyPr rtlCol="0" anchor="ctr"/>
                  <a:lstStyle/>
                  <a:p>
                    <a:endParaRPr lang="en-US" dirty="0">
                      <a:latin typeface="+mn-lt"/>
                    </a:endParaRPr>
                  </a:p>
                </p:txBody>
              </p:sp>
              <p:sp>
                <p:nvSpPr>
                  <p:cNvPr id="40" name="Freeform: Shape 39">
                    <a:extLst>
                      <a:ext uri="{FF2B5EF4-FFF2-40B4-BE49-F238E27FC236}">
                        <a16:creationId xmlns:a16="http://schemas.microsoft.com/office/drawing/2014/main" id="{8D0BC1ED-325E-45F3-8206-98FBEA212473}"/>
                      </a:ext>
                    </a:extLst>
                  </p:cNvPr>
                  <p:cNvSpPr/>
                  <p:nvPr/>
                </p:nvSpPr>
                <p:spPr>
                  <a:xfrm>
                    <a:off x="2319719" y="3528822"/>
                    <a:ext cx="114300" cy="114300"/>
                  </a:xfrm>
                  <a:custGeom>
                    <a:avLst/>
                    <a:gdLst>
                      <a:gd name="connsiteX0" fmla="*/ 114300 w 114300"/>
                      <a:gd name="connsiteY0" fmla="*/ 57150 h 114300"/>
                      <a:gd name="connsiteX1" fmla="*/ 57150 w 114300"/>
                      <a:gd name="connsiteY1" fmla="*/ 114300 h 114300"/>
                      <a:gd name="connsiteX2" fmla="*/ 0 w 114300"/>
                      <a:gd name="connsiteY2" fmla="*/ 57150 h 114300"/>
                      <a:gd name="connsiteX3" fmla="*/ 57150 w 114300"/>
                      <a:gd name="connsiteY3" fmla="*/ 0 h 114300"/>
                      <a:gd name="connsiteX4" fmla="*/ 114300 w 114300"/>
                      <a:gd name="connsiteY4" fmla="*/ 57150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14300">
                        <a:moveTo>
                          <a:pt x="114300" y="57150"/>
                        </a:moveTo>
                        <a:cubicBezTo>
                          <a:pt x="114300" y="88713"/>
                          <a:pt x="88713" y="114300"/>
                          <a:pt x="57150" y="114300"/>
                        </a:cubicBezTo>
                        <a:cubicBezTo>
                          <a:pt x="25587" y="114300"/>
                          <a:pt x="0" y="88713"/>
                          <a:pt x="0" y="57150"/>
                        </a:cubicBezTo>
                        <a:cubicBezTo>
                          <a:pt x="0" y="25587"/>
                          <a:pt x="25587" y="0"/>
                          <a:pt x="57150" y="0"/>
                        </a:cubicBezTo>
                        <a:cubicBezTo>
                          <a:pt x="88713" y="0"/>
                          <a:pt x="114300" y="25587"/>
                          <a:pt x="114300" y="57150"/>
                        </a:cubicBezTo>
                        <a:close/>
                      </a:path>
                    </a:pathLst>
                  </a:custGeom>
                  <a:grpFill/>
                  <a:ln w="9525" cap="flat">
                    <a:noFill/>
                    <a:prstDash val="solid"/>
                    <a:miter/>
                  </a:ln>
                </p:spPr>
                <p:txBody>
                  <a:bodyPr rtlCol="0" anchor="ctr"/>
                  <a:lstStyle/>
                  <a:p>
                    <a:endParaRPr lang="en-US" dirty="0">
                      <a:latin typeface="+mn-lt"/>
                    </a:endParaRPr>
                  </a:p>
                </p:txBody>
              </p:sp>
              <p:sp>
                <p:nvSpPr>
                  <p:cNvPr id="41" name="Freeform: Shape 40">
                    <a:extLst>
                      <a:ext uri="{FF2B5EF4-FFF2-40B4-BE49-F238E27FC236}">
                        <a16:creationId xmlns:a16="http://schemas.microsoft.com/office/drawing/2014/main" id="{E9386984-BB3D-4392-A170-64EEA746BF9A}"/>
                      </a:ext>
                    </a:extLst>
                  </p:cNvPr>
                  <p:cNvSpPr/>
                  <p:nvPr/>
                </p:nvSpPr>
                <p:spPr>
                  <a:xfrm>
                    <a:off x="2129219" y="3528822"/>
                    <a:ext cx="114300" cy="114300"/>
                  </a:xfrm>
                  <a:custGeom>
                    <a:avLst/>
                    <a:gdLst>
                      <a:gd name="connsiteX0" fmla="*/ 114300 w 114300"/>
                      <a:gd name="connsiteY0" fmla="*/ 57150 h 114300"/>
                      <a:gd name="connsiteX1" fmla="*/ 57150 w 114300"/>
                      <a:gd name="connsiteY1" fmla="*/ 114300 h 114300"/>
                      <a:gd name="connsiteX2" fmla="*/ 0 w 114300"/>
                      <a:gd name="connsiteY2" fmla="*/ 57150 h 114300"/>
                      <a:gd name="connsiteX3" fmla="*/ 57150 w 114300"/>
                      <a:gd name="connsiteY3" fmla="*/ 0 h 114300"/>
                      <a:gd name="connsiteX4" fmla="*/ 114300 w 114300"/>
                      <a:gd name="connsiteY4" fmla="*/ 57150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14300">
                        <a:moveTo>
                          <a:pt x="114300" y="57150"/>
                        </a:moveTo>
                        <a:cubicBezTo>
                          <a:pt x="114300" y="88713"/>
                          <a:pt x="88713" y="114300"/>
                          <a:pt x="57150" y="114300"/>
                        </a:cubicBezTo>
                        <a:cubicBezTo>
                          <a:pt x="25587" y="114300"/>
                          <a:pt x="0" y="88713"/>
                          <a:pt x="0" y="57150"/>
                        </a:cubicBezTo>
                        <a:cubicBezTo>
                          <a:pt x="0" y="25587"/>
                          <a:pt x="25587" y="0"/>
                          <a:pt x="57150" y="0"/>
                        </a:cubicBezTo>
                        <a:cubicBezTo>
                          <a:pt x="88713" y="0"/>
                          <a:pt x="114300" y="25587"/>
                          <a:pt x="114300" y="57150"/>
                        </a:cubicBezTo>
                        <a:close/>
                      </a:path>
                    </a:pathLst>
                  </a:custGeom>
                  <a:grpFill/>
                  <a:ln w="9525" cap="flat">
                    <a:noFill/>
                    <a:prstDash val="solid"/>
                    <a:miter/>
                  </a:ln>
                </p:spPr>
                <p:txBody>
                  <a:bodyPr rtlCol="0" anchor="ctr"/>
                  <a:lstStyle/>
                  <a:p>
                    <a:endParaRPr lang="en-US" dirty="0">
                      <a:latin typeface="+mn-lt"/>
                    </a:endParaRPr>
                  </a:p>
                </p:txBody>
              </p:sp>
            </p:grpSp>
          </p:grpSp>
        </p:grpSp>
        <p:sp>
          <p:nvSpPr>
            <p:cNvPr id="271" name="Rectangle 270">
              <a:extLst>
                <a:ext uri="{FF2B5EF4-FFF2-40B4-BE49-F238E27FC236}">
                  <a16:creationId xmlns:a16="http://schemas.microsoft.com/office/drawing/2014/main" id="{90000B45-966E-4970-9CF6-3F50227D99FA}"/>
                </a:ext>
              </a:extLst>
            </p:cNvPr>
            <p:cNvSpPr/>
            <p:nvPr/>
          </p:nvSpPr>
          <p:spPr>
            <a:xfrm>
              <a:off x="850606" y="3912117"/>
              <a:ext cx="338328" cy="393405"/>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1" name="Rectangle 110">
            <a:extLst>
              <a:ext uri="{FF2B5EF4-FFF2-40B4-BE49-F238E27FC236}">
                <a16:creationId xmlns:a16="http://schemas.microsoft.com/office/drawing/2014/main" id="{AF31B4F3-0A44-4264-B55B-F91D640FE925}"/>
              </a:ext>
            </a:extLst>
          </p:cNvPr>
          <p:cNvSpPr/>
          <p:nvPr/>
        </p:nvSpPr>
        <p:spPr>
          <a:xfrm>
            <a:off x="457200" y="6169301"/>
            <a:ext cx="8229600" cy="215444"/>
          </a:xfrm>
          <a:prstGeom prst="rect">
            <a:avLst/>
          </a:prstGeom>
        </p:spPr>
        <p:txBody>
          <a:bodyPr wrap="square" lIns="0" rIns="0" anchor="b" anchorCtr="0">
            <a:spAutoFit/>
          </a:bodyPr>
          <a:lstStyle/>
          <a:p>
            <a:pPr marL="55563" lvl="0" indent="-55563" fontAlgn="auto">
              <a:spcBef>
                <a:spcPts val="600"/>
              </a:spcBef>
              <a:spcAft>
                <a:spcPts val="0"/>
              </a:spcAft>
            </a:pPr>
            <a:r>
              <a:rPr lang="en-US" sz="800" kern="0" dirty="0">
                <a:solidFill>
                  <a:srgbClr val="1C1C1C"/>
                </a:solidFill>
                <a:latin typeface="+mn-lt"/>
                <a:cs typeface="Arial"/>
              </a:rPr>
              <a:t>*	Among managed care eligible members, over 75% are enrolled in ACOs.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MASSHEALTH PROVIDES COVERAGE SIMILAR TO COMMERCIAL INSURANCE, PLUS SOME ADDITIONAL BENEFITS</a:t>
            </a:r>
          </a:p>
        </p:txBody>
      </p:sp>
      <p:sp>
        <p:nvSpPr>
          <p:cNvPr id="4" name="Slide Number Placeholder 3"/>
          <p:cNvSpPr>
            <a:spLocks noGrp="1"/>
          </p:cNvSpPr>
          <p:nvPr>
            <p:ph type="sldNum" sz="quarter" idx="10"/>
          </p:nvPr>
        </p:nvSpPr>
        <p:spPr/>
        <p:txBody>
          <a:bodyPr/>
          <a:lstStyle/>
          <a:p>
            <a:pPr>
              <a:defRPr/>
            </a:pPr>
            <a:fld id="{602304DC-BD07-407C-970E-19B247DFBB9A}" type="slidenum">
              <a:rPr lang="en-US" smtClean="0">
                <a:solidFill>
                  <a:srgbClr val="969696">
                    <a:lumMod val="50000"/>
                  </a:srgbClr>
                </a:solidFill>
              </a:rPr>
              <a:pPr>
                <a:defRPr/>
              </a:pPr>
              <a:t>5</a:t>
            </a:fld>
            <a:endParaRPr lang="en-US" dirty="0">
              <a:solidFill>
                <a:srgbClr val="969696">
                  <a:lumMod val="50000"/>
                </a:srgbClr>
              </a:solidFill>
            </a:endParaRPr>
          </a:p>
        </p:txBody>
      </p:sp>
      <p:sp>
        <p:nvSpPr>
          <p:cNvPr id="6" name="TextBox 5"/>
          <p:cNvSpPr txBox="1"/>
          <p:nvPr/>
        </p:nvSpPr>
        <p:spPr>
          <a:xfrm>
            <a:off x="6115482" y="3281243"/>
            <a:ext cx="556564" cy="769441"/>
          </a:xfrm>
          <a:prstGeom prst="rect">
            <a:avLst/>
          </a:prstGeom>
          <a:noFill/>
        </p:spPr>
        <p:txBody>
          <a:bodyPr wrap="none" rtlCol="0">
            <a:spAutoFit/>
          </a:bodyPr>
          <a:lstStyle/>
          <a:p>
            <a:pPr algn="ctr"/>
            <a:r>
              <a:rPr lang="en-US" sz="4400" b="1" dirty="0">
                <a:solidFill>
                  <a:srgbClr val="005F85"/>
                </a:solidFill>
                <a:latin typeface="Arial Black" panose="020B0A04020102020204" pitchFamily="34" charset="0"/>
              </a:rPr>
              <a:t>=</a:t>
            </a:r>
          </a:p>
        </p:txBody>
      </p:sp>
      <p:sp>
        <p:nvSpPr>
          <p:cNvPr id="24" name="TextBox 23">
            <a:extLst>
              <a:ext uri="{FF2B5EF4-FFF2-40B4-BE49-F238E27FC236}">
                <a16:creationId xmlns:a16="http://schemas.microsoft.com/office/drawing/2014/main" id="{0A3EA35C-6BAF-4929-8185-60518F8DC4E4}"/>
              </a:ext>
            </a:extLst>
          </p:cNvPr>
          <p:cNvSpPr txBox="1"/>
          <p:nvPr/>
        </p:nvSpPr>
        <p:spPr>
          <a:xfrm>
            <a:off x="3006523" y="3281243"/>
            <a:ext cx="556563" cy="769441"/>
          </a:xfrm>
          <a:prstGeom prst="rect">
            <a:avLst/>
          </a:prstGeom>
          <a:noFill/>
        </p:spPr>
        <p:txBody>
          <a:bodyPr wrap="none" rtlCol="0">
            <a:spAutoFit/>
          </a:bodyPr>
          <a:lstStyle/>
          <a:p>
            <a:pPr algn="ctr"/>
            <a:r>
              <a:rPr lang="en-US" sz="4400" b="1" dirty="0">
                <a:solidFill>
                  <a:srgbClr val="005F85"/>
                </a:solidFill>
                <a:latin typeface="Arial Black" panose="020B0A04020102020204" pitchFamily="34" charset="0"/>
              </a:rPr>
              <a:t>+</a:t>
            </a:r>
          </a:p>
        </p:txBody>
      </p:sp>
      <p:sp>
        <p:nvSpPr>
          <p:cNvPr id="15" name="Rectangle 14">
            <a:extLst>
              <a:ext uri="{FF2B5EF4-FFF2-40B4-BE49-F238E27FC236}">
                <a16:creationId xmlns:a16="http://schemas.microsoft.com/office/drawing/2014/main" id="{0E70F81F-26F1-4667-81EA-1D2D40C0B6F3}"/>
              </a:ext>
            </a:extLst>
          </p:cNvPr>
          <p:cNvSpPr/>
          <p:nvPr/>
        </p:nvSpPr>
        <p:spPr>
          <a:xfrm>
            <a:off x="457200" y="5846136"/>
            <a:ext cx="5551714" cy="538609"/>
          </a:xfrm>
          <a:prstGeom prst="rect">
            <a:avLst/>
          </a:prstGeom>
        </p:spPr>
        <p:txBody>
          <a:bodyPr wrap="square" lIns="0" rIns="0" anchor="b" anchorCtr="0">
            <a:spAutoFit/>
          </a:bodyPr>
          <a:lstStyle/>
          <a:p>
            <a:pPr marL="55563" lvl="0" indent="-55563" fontAlgn="auto">
              <a:spcBef>
                <a:spcPts val="600"/>
              </a:spcBef>
              <a:spcAft>
                <a:spcPts val="0"/>
              </a:spcAft>
            </a:pPr>
            <a:r>
              <a:rPr lang="en-US" sz="800" kern="0" baseline="30000" dirty="0">
                <a:solidFill>
                  <a:srgbClr val="1C1C1C"/>
                </a:solidFill>
                <a:latin typeface="+mn-lt"/>
                <a:cs typeface="Arial"/>
              </a:rPr>
              <a:t>1</a:t>
            </a:r>
            <a:r>
              <a:rPr lang="en-US" sz="800" kern="0" dirty="0">
                <a:solidFill>
                  <a:srgbClr val="1C1C1C"/>
                </a:solidFill>
                <a:latin typeface="+mn-lt"/>
                <a:cs typeface="Arial"/>
              </a:rPr>
              <a:t>	LTSS and transportation to medical appointments are available to most but not all MassHealth members. </a:t>
            </a:r>
          </a:p>
          <a:p>
            <a:pPr marL="55563" lvl="0" indent="-55563" fontAlgn="auto">
              <a:spcBef>
                <a:spcPts val="600"/>
              </a:spcBef>
              <a:spcAft>
                <a:spcPts val="0"/>
              </a:spcAft>
            </a:pPr>
            <a:r>
              <a:rPr lang="en-US" sz="800" kern="0" baseline="30000" dirty="0">
                <a:solidFill>
                  <a:srgbClr val="1C1C1C"/>
                </a:solidFill>
                <a:latin typeface="+mn-lt"/>
                <a:cs typeface="Arial"/>
              </a:rPr>
              <a:t>2	</a:t>
            </a:r>
            <a:r>
              <a:rPr lang="en-US" sz="800" kern="0" dirty="0">
                <a:solidFill>
                  <a:srgbClr val="1C1C1C"/>
                </a:solidFill>
                <a:latin typeface="+mn-lt"/>
                <a:cs typeface="Arial"/>
              </a:rPr>
              <a:t>See Massachusetts Division of Insurance, The Catalogue of Carrier Coverage of Inpatient, Outpatient and Community Behavioral Health Services (November 10, 2017), Excel sheet available at </a:t>
            </a:r>
            <a:r>
              <a:rPr lang="en-US" sz="800" dirty="0">
                <a:solidFill>
                  <a:srgbClr val="3333CC"/>
                </a:solidFill>
                <a:latin typeface="+mn-lt"/>
                <a:hlinkClick r:id="rId3">
                  <a:extLst>
                    <a:ext uri="{A12FA001-AC4F-418D-AE19-62706E023703}">
                      <ahyp:hlinkClr xmlns:ahyp="http://schemas.microsoft.com/office/drawing/2018/hyperlinkcolor" val="tx"/>
                    </a:ext>
                  </a:extLst>
                </a:hlinkClick>
              </a:rPr>
              <a:t>https://www.mass.gov/info-details/health-care-access-bureau</a:t>
            </a:r>
            <a:r>
              <a:rPr lang="en-US" sz="800" kern="0" dirty="0">
                <a:solidFill>
                  <a:srgbClr val="1C1C1C"/>
                </a:solidFill>
                <a:latin typeface="+mn-lt"/>
                <a:cs typeface="Arial"/>
              </a:rPr>
              <a:t>.</a:t>
            </a:r>
          </a:p>
        </p:txBody>
      </p:sp>
      <p:grpSp>
        <p:nvGrpSpPr>
          <p:cNvPr id="10" name="Group 9">
            <a:extLst>
              <a:ext uri="{FF2B5EF4-FFF2-40B4-BE49-F238E27FC236}">
                <a16:creationId xmlns:a16="http://schemas.microsoft.com/office/drawing/2014/main" id="{5ABD6F2F-C495-431C-8D72-10435BBEEA67}"/>
              </a:ext>
            </a:extLst>
          </p:cNvPr>
          <p:cNvGrpSpPr/>
          <p:nvPr/>
        </p:nvGrpSpPr>
        <p:grpSpPr>
          <a:xfrm>
            <a:off x="457200" y="1819402"/>
            <a:ext cx="2546250" cy="3693123"/>
            <a:chOff x="457200" y="1627814"/>
            <a:chExt cx="2546250" cy="3693123"/>
          </a:xfrm>
        </p:grpSpPr>
        <p:sp>
          <p:nvSpPr>
            <p:cNvPr id="8" name="Rounded Rectangle 7"/>
            <p:cNvSpPr/>
            <p:nvPr/>
          </p:nvSpPr>
          <p:spPr>
            <a:xfrm>
              <a:off x="457200" y="2377438"/>
              <a:ext cx="2546250" cy="2943499"/>
            </a:xfrm>
            <a:prstGeom prst="rect">
              <a:avLst/>
            </a:prstGeom>
            <a:gradFill flip="none" rotWithShape="1">
              <a:gsLst>
                <a:gs pos="0">
                  <a:srgbClr val="005F85">
                    <a:alpha val="20000"/>
                  </a:srgbClr>
                </a:gs>
                <a:gs pos="97000">
                  <a:srgbClr val="005F85">
                    <a:lumMod val="0"/>
                    <a:lumOff val="100000"/>
                    <a:alpha val="0"/>
                  </a:srgbClr>
                </a:gs>
              </a:gsLst>
              <a:lin ang="5400000" scaled="1"/>
              <a:tileRect/>
            </a:gradFill>
            <a:ln w="12700">
              <a:gradFill>
                <a:gsLst>
                  <a:gs pos="0">
                    <a:srgbClr val="005F85">
                      <a:alpha val="50000"/>
                    </a:srgbClr>
                  </a:gs>
                  <a:gs pos="100000">
                    <a:srgbClr val="005F85">
                      <a:alpha val="30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t" anchorCtr="0"/>
            <a:lstStyle/>
            <a:p>
              <a:pPr marL="120650" indent="-120650">
                <a:spcBef>
                  <a:spcPts val="300"/>
                </a:spcBef>
                <a:buClr>
                  <a:srgbClr val="005F85"/>
                </a:buClr>
                <a:buFont typeface="Arial" panose="020B0604020202020204" pitchFamily="34" charset="0"/>
                <a:buChar char="•"/>
              </a:pPr>
              <a:r>
                <a:rPr lang="en-US" sz="1400" dirty="0">
                  <a:solidFill>
                    <a:schemeClr val="tx1"/>
                  </a:solidFill>
                </a:rPr>
                <a:t>Hospital services</a:t>
              </a:r>
            </a:p>
            <a:p>
              <a:pPr marL="120650" indent="-120650">
                <a:spcBef>
                  <a:spcPts val="300"/>
                </a:spcBef>
                <a:buClr>
                  <a:srgbClr val="005F85"/>
                </a:buClr>
                <a:buFont typeface="Arial" panose="020B0604020202020204" pitchFamily="34" charset="0"/>
                <a:buChar char="•"/>
              </a:pPr>
              <a:r>
                <a:rPr lang="en-US" sz="1400" dirty="0">
                  <a:solidFill>
                    <a:schemeClr val="tx1"/>
                  </a:solidFill>
                </a:rPr>
                <a:t>Physician services</a:t>
              </a:r>
            </a:p>
            <a:p>
              <a:pPr marL="120650" indent="-120650">
                <a:spcBef>
                  <a:spcPts val="300"/>
                </a:spcBef>
                <a:buClr>
                  <a:srgbClr val="005F85"/>
                </a:buClr>
                <a:buFont typeface="Arial" panose="020B0604020202020204" pitchFamily="34" charset="0"/>
                <a:buChar char="•"/>
              </a:pPr>
              <a:r>
                <a:rPr lang="en-US" sz="1400" dirty="0">
                  <a:solidFill>
                    <a:schemeClr val="tx1"/>
                  </a:solidFill>
                </a:rPr>
                <a:t>Well child visits</a:t>
              </a:r>
            </a:p>
            <a:p>
              <a:pPr marL="120650" indent="-120650">
                <a:spcBef>
                  <a:spcPts val="300"/>
                </a:spcBef>
                <a:buClr>
                  <a:srgbClr val="005F85"/>
                </a:buClr>
                <a:buFont typeface="Arial" panose="020B0604020202020204" pitchFamily="34" charset="0"/>
                <a:buChar char="•"/>
              </a:pPr>
              <a:r>
                <a:rPr lang="en-US" sz="1400" dirty="0">
                  <a:solidFill>
                    <a:schemeClr val="tx1"/>
                  </a:solidFill>
                </a:rPr>
                <a:t>Ancillary services (lab tests, radiology, etc.)</a:t>
              </a:r>
            </a:p>
            <a:p>
              <a:pPr marL="120650" indent="-120650">
                <a:spcBef>
                  <a:spcPts val="300"/>
                </a:spcBef>
                <a:buClr>
                  <a:srgbClr val="005F85"/>
                </a:buClr>
                <a:buFont typeface="Arial" panose="020B0604020202020204" pitchFamily="34" charset="0"/>
                <a:buChar char="•"/>
              </a:pPr>
              <a:r>
                <a:rPr lang="en-US" sz="1400" dirty="0">
                  <a:solidFill>
                    <a:schemeClr val="tx1"/>
                  </a:solidFill>
                </a:rPr>
                <a:t>Prescription drugs</a:t>
              </a:r>
            </a:p>
            <a:p>
              <a:pPr marL="120650" indent="-120650">
                <a:spcBef>
                  <a:spcPts val="300"/>
                </a:spcBef>
                <a:buClr>
                  <a:srgbClr val="005F85"/>
                </a:buClr>
                <a:buFont typeface="Arial" panose="020B0604020202020204" pitchFamily="34" charset="0"/>
                <a:buChar char="•"/>
              </a:pPr>
              <a:r>
                <a:rPr lang="en-US" sz="1400" dirty="0">
                  <a:solidFill>
                    <a:schemeClr val="tx1"/>
                  </a:solidFill>
                </a:rPr>
                <a:t>Mental health/substance use disorder treatment</a:t>
              </a:r>
            </a:p>
            <a:p>
              <a:pPr marL="120650" indent="-120650">
                <a:spcBef>
                  <a:spcPts val="300"/>
                </a:spcBef>
                <a:buClr>
                  <a:srgbClr val="005F85"/>
                </a:buClr>
                <a:buFont typeface="Arial" panose="020B0604020202020204" pitchFamily="34" charset="0"/>
                <a:buChar char="•"/>
              </a:pPr>
              <a:r>
                <a:rPr lang="en-US" sz="1400" dirty="0">
                  <a:solidFill>
                    <a:schemeClr val="tx1"/>
                  </a:solidFill>
                </a:rPr>
                <a:t>Vision, hearing, medical equipment</a:t>
              </a:r>
            </a:p>
          </p:txBody>
        </p:sp>
        <p:sp>
          <p:nvSpPr>
            <p:cNvPr id="17" name="Rounded Rectangle 7">
              <a:extLst>
                <a:ext uri="{FF2B5EF4-FFF2-40B4-BE49-F238E27FC236}">
                  <a16:creationId xmlns:a16="http://schemas.microsoft.com/office/drawing/2014/main" id="{BD3F2DF0-1187-4B81-AB27-6579479E310A}"/>
                </a:ext>
              </a:extLst>
            </p:cNvPr>
            <p:cNvSpPr/>
            <p:nvPr/>
          </p:nvSpPr>
          <p:spPr>
            <a:xfrm>
              <a:off x="457200" y="1627814"/>
              <a:ext cx="2546250" cy="749626"/>
            </a:xfrm>
            <a:prstGeom prst="rect">
              <a:avLst/>
            </a:prstGeom>
            <a:solidFill>
              <a:srgbClr val="005F85"/>
            </a:solidFill>
            <a:ln w="12700">
              <a:solidFill>
                <a:srgbClr val="005F85"/>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nchorCtr="0"/>
            <a:lstStyle/>
            <a:p>
              <a:pPr algn="ctr"/>
              <a:r>
                <a:rPr lang="en-US" sz="1400" dirty="0">
                  <a:solidFill>
                    <a:schemeClr val="bg1"/>
                  </a:solidFill>
                  <a:latin typeface="+mj-lt"/>
                </a:rPr>
                <a:t>Typical Commercial</a:t>
              </a:r>
              <a:br>
                <a:rPr lang="en-US" sz="1400" dirty="0">
                  <a:solidFill>
                    <a:schemeClr val="bg1"/>
                  </a:solidFill>
                  <a:latin typeface="+mj-lt"/>
                </a:rPr>
              </a:br>
              <a:r>
                <a:rPr lang="en-US" sz="1400" dirty="0">
                  <a:solidFill>
                    <a:schemeClr val="bg1"/>
                  </a:solidFill>
                  <a:latin typeface="+mj-lt"/>
                </a:rPr>
                <a:t>Insurance Coverage</a:t>
              </a:r>
              <a:endParaRPr lang="en-US" sz="1400" dirty="0">
                <a:solidFill>
                  <a:schemeClr val="tx1"/>
                </a:solidFill>
                <a:latin typeface="+mj-lt"/>
              </a:endParaRPr>
            </a:p>
          </p:txBody>
        </p:sp>
      </p:grpSp>
      <p:grpSp>
        <p:nvGrpSpPr>
          <p:cNvPr id="9" name="Group 8">
            <a:extLst>
              <a:ext uri="{FF2B5EF4-FFF2-40B4-BE49-F238E27FC236}">
                <a16:creationId xmlns:a16="http://schemas.microsoft.com/office/drawing/2014/main" id="{B83EE8DF-AF8D-43A5-BA5D-8EB3B9275C06}"/>
              </a:ext>
            </a:extLst>
          </p:cNvPr>
          <p:cNvGrpSpPr/>
          <p:nvPr/>
        </p:nvGrpSpPr>
        <p:grpSpPr>
          <a:xfrm>
            <a:off x="3566159" y="1819402"/>
            <a:ext cx="2546250" cy="3693123"/>
            <a:chOff x="3566159" y="1627814"/>
            <a:chExt cx="2546250" cy="3693123"/>
          </a:xfrm>
        </p:grpSpPr>
        <p:sp>
          <p:nvSpPr>
            <p:cNvPr id="21" name="Rounded Rectangle 7">
              <a:extLst>
                <a:ext uri="{FF2B5EF4-FFF2-40B4-BE49-F238E27FC236}">
                  <a16:creationId xmlns:a16="http://schemas.microsoft.com/office/drawing/2014/main" id="{E1F5416A-4BE9-4699-A3DE-A1878F8D0683}"/>
                </a:ext>
              </a:extLst>
            </p:cNvPr>
            <p:cNvSpPr/>
            <p:nvPr/>
          </p:nvSpPr>
          <p:spPr>
            <a:xfrm>
              <a:off x="3566159" y="2377438"/>
              <a:ext cx="2546250" cy="2943499"/>
            </a:xfrm>
            <a:prstGeom prst="rect">
              <a:avLst/>
            </a:prstGeom>
            <a:gradFill flip="none" rotWithShape="1">
              <a:gsLst>
                <a:gs pos="0">
                  <a:srgbClr val="005F85">
                    <a:alpha val="20000"/>
                  </a:srgbClr>
                </a:gs>
                <a:gs pos="97000">
                  <a:srgbClr val="005F85">
                    <a:lumMod val="0"/>
                    <a:lumOff val="100000"/>
                    <a:alpha val="0"/>
                  </a:srgbClr>
                </a:gs>
              </a:gsLst>
              <a:lin ang="5400000" scaled="1"/>
              <a:tileRect/>
            </a:gradFill>
            <a:ln w="12700">
              <a:gradFill>
                <a:gsLst>
                  <a:gs pos="0">
                    <a:srgbClr val="005F85">
                      <a:alpha val="50000"/>
                    </a:srgbClr>
                  </a:gs>
                  <a:gs pos="100000">
                    <a:srgbClr val="005F85">
                      <a:alpha val="30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marL="120650" indent="-120650">
                <a:spcBef>
                  <a:spcPts val="300"/>
                </a:spcBef>
                <a:buClr>
                  <a:srgbClr val="005F85"/>
                </a:buClr>
                <a:buFont typeface="Arial" panose="020B0604020202020204" pitchFamily="34" charset="0"/>
                <a:buChar char="•"/>
              </a:pPr>
              <a:r>
                <a:rPr lang="en-US" sz="1400" dirty="0">
                  <a:solidFill>
                    <a:schemeClr val="tx1"/>
                  </a:solidFill>
                </a:rPr>
                <a:t>Long-term services and supports (community- and facility-based)</a:t>
              </a:r>
              <a:r>
                <a:rPr lang="en-US" sz="1400" baseline="30000" dirty="0">
                  <a:solidFill>
                    <a:schemeClr val="tx1"/>
                  </a:solidFill>
                </a:rPr>
                <a:t>1</a:t>
              </a:r>
            </a:p>
            <a:p>
              <a:pPr marL="120650" indent="-120650">
                <a:spcBef>
                  <a:spcPts val="300"/>
                </a:spcBef>
                <a:buClr>
                  <a:srgbClr val="005F85"/>
                </a:buClr>
                <a:buFont typeface="Arial" panose="020B0604020202020204" pitchFamily="34" charset="0"/>
                <a:buChar char="•"/>
              </a:pPr>
              <a:r>
                <a:rPr lang="en-US" sz="1400" dirty="0">
                  <a:solidFill>
                    <a:schemeClr val="tx1"/>
                  </a:solidFill>
                </a:rPr>
                <a:t>Diversionary behavioral health services (to avert hospitalization)</a:t>
              </a:r>
            </a:p>
            <a:p>
              <a:pPr marL="120650" indent="-120650">
                <a:spcBef>
                  <a:spcPts val="300"/>
                </a:spcBef>
                <a:buClr>
                  <a:srgbClr val="005F85"/>
                </a:buClr>
                <a:buFont typeface="Arial" panose="020B0604020202020204" pitchFamily="34" charset="0"/>
                <a:buChar char="•"/>
              </a:pPr>
              <a:r>
                <a:rPr lang="en-US" sz="1400" dirty="0">
                  <a:solidFill>
                    <a:schemeClr val="tx1"/>
                  </a:solidFill>
                </a:rPr>
                <a:t>Enhanced mental health/substance use disorder treatment</a:t>
              </a:r>
              <a:r>
                <a:rPr lang="en-US" sz="1400" baseline="30000" dirty="0">
                  <a:solidFill>
                    <a:schemeClr val="tx1"/>
                  </a:solidFill>
                </a:rPr>
                <a:t> 2</a:t>
              </a:r>
              <a:endParaRPr lang="en-US" sz="1400" dirty="0">
                <a:solidFill>
                  <a:schemeClr val="tx1"/>
                </a:solidFill>
              </a:endParaRPr>
            </a:p>
            <a:p>
              <a:pPr marL="120650" indent="-120650">
                <a:spcBef>
                  <a:spcPts val="300"/>
                </a:spcBef>
                <a:buClr>
                  <a:srgbClr val="005F85"/>
                </a:buClr>
                <a:buFont typeface="Arial" panose="020B0604020202020204" pitchFamily="34" charset="0"/>
                <a:buChar char="•"/>
              </a:pPr>
              <a:r>
                <a:rPr lang="en-US" sz="1400" dirty="0">
                  <a:solidFill>
                    <a:schemeClr val="tx1"/>
                  </a:solidFill>
                </a:rPr>
                <a:t>Dental services</a:t>
              </a:r>
            </a:p>
            <a:p>
              <a:pPr marL="120650" indent="-120650">
                <a:spcBef>
                  <a:spcPts val="300"/>
                </a:spcBef>
                <a:buClr>
                  <a:srgbClr val="005F85"/>
                </a:buClr>
                <a:buFont typeface="Arial" panose="020B0604020202020204" pitchFamily="34" charset="0"/>
                <a:buChar char="•"/>
              </a:pPr>
              <a:r>
                <a:rPr lang="en-US" sz="1400" dirty="0">
                  <a:solidFill>
                    <a:schemeClr val="tx1"/>
                  </a:solidFill>
                </a:rPr>
                <a:t>Transportation to medical appointments</a:t>
              </a:r>
              <a:r>
                <a:rPr lang="en-US" sz="1400" baseline="30000" dirty="0">
                  <a:solidFill>
                    <a:schemeClr val="tx1"/>
                  </a:solidFill>
                </a:rPr>
                <a:t>1</a:t>
              </a:r>
              <a:endParaRPr lang="en-US" sz="1400" dirty="0">
                <a:solidFill>
                  <a:schemeClr val="tx1"/>
                </a:solidFill>
              </a:endParaRPr>
            </a:p>
          </p:txBody>
        </p:sp>
        <p:sp>
          <p:nvSpPr>
            <p:cNvPr id="18" name="Rounded Rectangle 7">
              <a:extLst>
                <a:ext uri="{FF2B5EF4-FFF2-40B4-BE49-F238E27FC236}">
                  <a16:creationId xmlns:a16="http://schemas.microsoft.com/office/drawing/2014/main" id="{8E5B94A1-973E-4B9A-A7A5-5815F65F199A}"/>
                </a:ext>
              </a:extLst>
            </p:cNvPr>
            <p:cNvSpPr/>
            <p:nvPr/>
          </p:nvSpPr>
          <p:spPr>
            <a:xfrm>
              <a:off x="3566159" y="1627814"/>
              <a:ext cx="2546250" cy="749626"/>
            </a:xfrm>
            <a:prstGeom prst="rect">
              <a:avLst/>
            </a:prstGeom>
            <a:solidFill>
              <a:srgbClr val="005F85"/>
            </a:solidFill>
            <a:ln w="12700">
              <a:solidFill>
                <a:srgbClr val="005F85"/>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algn="ctr"/>
              <a:r>
                <a:rPr lang="en-US" sz="1400" dirty="0">
                  <a:solidFill>
                    <a:schemeClr val="bg1"/>
                  </a:solidFill>
                  <a:latin typeface="+mj-lt"/>
                </a:rPr>
                <a:t>Additional</a:t>
              </a:r>
              <a:br>
                <a:rPr lang="en-US" sz="1400" dirty="0">
                  <a:solidFill>
                    <a:schemeClr val="bg1"/>
                  </a:solidFill>
                  <a:latin typeface="+mj-lt"/>
                </a:rPr>
              </a:br>
              <a:r>
                <a:rPr lang="en-US" sz="1400" dirty="0">
                  <a:solidFill>
                    <a:schemeClr val="bg1"/>
                  </a:solidFill>
                  <a:latin typeface="+mj-lt"/>
                </a:rPr>
                <a:t>Benefits</a:t>
              </a:r>
            </a:p>
          </p:txBody>
        </p:sp>
      </p:grpSp>
      <p:pic>
        <p:nvPicPr>
          <p:cNvPr id="1026" name="Picture 2" descr="Image result for MASShealth logo">
            <a:extLst>
              <a:ext uri="{FF2B5EF4-FFF2-40B4-BE49-F238E27FC236}">
                <a16:creationId xmlns:a16="http://schemas.microsoft.com/office/drawing/2014/main" id="{565B3B7D-32BF-41CC-9281-73CF95FF89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5217" y="3300893"/>
            <a:ext cx="2011680" cy="1004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593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Left Bracket 63">
            <a:extLst>
              <a:ext uri="{FF2B5EF4-FFF2-40B4-BE49-F238E27FC236}">
                <a16:creationId xmlns:a16="http://schemas.microsoft.com/office/drawing/2014/main" id="{CA8C97A6-6F6E-4B22-A327-1358A7D8988C}"/>
              </a:ext>
            </a:extLst>
          </p:cNvPr>
          <p:cNvSpPr/>
          <p:nvPr/>
        </p:nvSpPr>
        <p:spPr>
          <a:xfrm rot="5400000">
            <a:off x="3104837" y="2732783"/>
            <a:ext cx="165917" cy="1850993"/>
          </a:xfrm>
          <a:prstGeom prst="leftBracket">
            <a:avLst>
              <a:gd name="adj" fmla="val 0"/>
            </a:avLst>
          </a:prstGeom>
          <a:ln>
            <a:solidFill>
              <a:srgbClr val="005F8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53" name="Straight Connector 52">
            <a:extLst>
              <a:ext uri="{FF2B5EF4-FFF2-40B4-BE49-F238E27FC236}">
                <a16:creationId xmlns:a16="http://schemas.microsoft.com/office/drawing/2014/main" id="{54E84897-D004-426F-BB98-F285316072AE}"/>
              </a:ext>
            </a:extLst>
          </p:cNvPr>
          <p:cNvCxnSpPr>
            <a:cxnSpLocks/>
            <a:endCxn id="31" idx="0"/>
          </p:cNvCxnSpPr>
          <p:nvPr/>
        </p:nvCxnSpPr>
        <p:spPr>
          <a:xfrm flipH="1" flipV="1">
            <a:off x="7474386" y="3289862"/>
            <a:ext cx="3714" cy="293070"/>
          </a:xfrm>
          <a:prstGeom prst="line">
            <a:avLst/>
          </a:prstGeom>
          <a:ln>
            <a:solidFill>
              <a:srgbClr val="005F85"/>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018B327-4F25-450E-9E60-A3163827DBB6}"/>
              </a:ext>
            </a:extLst>
          </p:cNvPr>
          <p:cNvCxnSpPr>
            <a:cxnSpLocks/>
          </p:cNvCxnSpPr>
          <p:nvPr/>
        </p:nvCxnSpPr>
        <p:spPr>
          <a:xfrm flipV="1">
            <a:off x="3521609" y="3218314"/>
            <a:ext cx="0" cy="365760"/>
          </a:xfrm>
          <a:prstGeom prst="line">
            <a:avLst/>
          </a:prstGeom>
          <a:ln>
            <a:solidFill>
              <a:srgbClr val="005F85"/>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7B5252AD-1977-4601-BCC1-C728F8166268}"/>
              </a:ext>
            </a:extLst>
          </p:cNvPr>
          <p:cNvSpPr txBox="1"/>
          <p:nvPr/>
        </p:nvSpPr>
        <p:spPr>
          <a:xfrm>
            <a:off x="3297830" y="3458338"/>
            <a:ext cx="447559" cy="246221"/>
          </a:xfrm>
          <a:prstGeom prst="rect">
            <a:avLst/>
          </a:prstGeom>
          <a:solidFill>
            <a:srgbClr val="005F85"/>
          </a:solidFill>
        </p:spPr>
        <p:txBody>
          <a:bodyPr wrap="none" rtlCol="0">
            <a:spAutoFit/>
          </a:bodyPr>
          <a:lstStyle/>
          <a:p>
            <a:pPr algn="ctr"/>
            <a:r>
              <a:rPr lang="en-US" sz="1000" dirty="0">
                <a:solidFill>
                  <a:schemeClr val="bg1"/>
                </a:solidFill>
                <a:latin typeface="+mj-lt"/>
              </a:rPr>
              <a:t>2006</a:t>
            </a:r>
          </a:p>
        </p:txBody>
      </p:sp>
      <p:cxnSp>
        <p:nvCxnSpPr>
          <p:cNvPr id="36" name="Straight Connector 35">
            <a:extLst>
              <a:ext uri="{FF2B5EF4-FFF2-40B4-BE49-F238E27FC236}">
                <a16:creationId xmlns:a16="http://schemas.microsoft.com/office/drawing/2014/main" id="{DC5C0665-C81A-4097-B8BE-B002FF7A54FA}"/>
              </a:ext>
            </a:extLst>
          </p:cNvPr>
          <p:cNvCxnSpPr>
            <a:cxnSpLocks/>
          </p:cNvCxnSpPr>
          <p:nvPr/>
        </p:nvCxnSpPr>
        <p:spPr>
          <a:xfrm flipV="1">
            <a:off x="788500" y="3218314"/>
            <a:ext cx="0" cy="365760"/>
          </a:xfrm>
          <a:prstGeom prst="line">
            <a:avLst/>
          </a:prstGeom>
          <a:ln>
            <a:solidFill>
              <a:srgbClr val="005F85"/>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2CF62EA-5E15-4E80-87B0-8548DA82970E}"/>
              </a:ext>
            </a:extLst>
          </p:cNvPr>
          <p:cNvSpPr>
            <a:spLocks noGrp="1"/>
          </p:cNvSpPr>
          <p:nvPr>
            <p:ph type="title"/>
          </p:nvPr>
        </p:nvSpPr>
        <p:spPr/>
        <p:txBody>
          <a:bodyPr/>
          <a:lstStyle/>
          <a:p>
            <a:r>
              <a:rPr lang="en-US" dirty="0"/>
              <a:t>MASSHEALTH IMPROVES ACCESS TO CARE AND HEALTH OUTCOMES</a:t>
            </a:r>
          </a:p>
        </p:txBody>
      </p:sp>
      <p:sp>
        <p:nvSpPr>
          <p:cNvPr id="3" name="Slide Number Placeholder 2">
            <a:extLst>
              <a:ext uri="{FF2B5EF4-FFF2-40B4-BE49-F238E27FC236}">
                <a16:creationId xmlns:a16="http://schemas.microsoft.com/office/drawing/2014/main" id="{CCC69793-D0AF-4645-91EB-BC6866C2039E}"/>
              </a:ext>
            </a:extLst>
          </p:cNvPr>
          <p:cNvSpPr>
            <a:spLocks noGrp="1"/>
          </p:cNvSpPr>
          <p:nvPr>
            <p:ph type="sldNum" sz="quarter" idx="10"/>
          </p:nvPr>
        </p:nvSpPr>
        <p:spPr/>
        <p:txBody>
          <a:bodyPr/>
          <a:lstStyle/>
          <a:p>
            <a:fld id="{1CCA14E6-9853-4DC9-8120-76486375C0BE}" type="slidenum">
              <a:rPr lang="en-US" smtClean="0"/>
              <a:pPr/>
              <a:t>6</a:t>
            </a:fld>
            <a:endParaRPr lang="en-US" dirty="0"/>
          </a:p>
        </p:txBody>
      </p:sp>
      <p:cxnSp>
        <p:nvCxnSpPr>
          <p:cNvPr id="6" name="Straight Arrow Connector 5">
            <a:extLst>
              <a:ext uri="{FF2B5EF4-FFF2-40B4-BE49-F238E27FC236}">
                <a16:creationId xmlns:a16="http://schemas.microsoft.com/office/drawing/2014/main" id="{09EEB2BD-0806-44E9-B0FD-0348A2D40904}"/>
              </a:ext>
            </a:extLst>
          </p:cNvPr>
          <p:cNvCxnSpPr>
            <a:cxnSpLocks/>
          </p:cNvCxnSpPr>
          <p:nvPr/>
        </p:nvCxnSpPr>
        <p:spPr>
          <a:xfrm>
            <a:off x="766037" y="3335582"/>
            <a:ext cx="7589520" cy="0"/>
          </a:xfrm>
          <a:prstGeom prst="straightConnector1">
            <a:avLst/>
          </a:prstGeom>
          <a:ln w="31750" cap="rnd">
            <a:solidFill>
              <a:srgbClr val="005F85"/>
            </a:solidFill>
            <a:headEnd type="none"/>
            <a:tailEnd type="arrow"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E7A5B668-8249-41CC-B0AE-54FFE6AF5C1A}"/>
              </a:ext>
            </a:extLst>
          </p:cNvPr>
          <p:cNvSpPr>
            <a:spLocks noChangeAspect="1"/>
          </p:cNvSpPr>
          <p:nvPr/>
        </p:nvSpPr>
        <p:spPr>
          <a:xfrm>
            <a:off x="742780" y="3289862"/>
            <a:ext cx="91440" cy="91440"/>
          </a:xfrm>
          <a:prstGeom prst="ellipse">
            <a:avLst/>
          </a:prstGeom>
          <a:solidFill>
            <a:schemeClr val="bg1"/>
          </a:solidFill>
          <a:ln w="12700">
            <a:solidFill>
              <a:srgbClr val="005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CC6E1E25-BA4F-45AF-B01C-45B1425C66A2}"/>
              </a:ext>
            </a:extLst>
          </p:cNvPr>
          <p:cNvSpPr>
            <a:spLocks noChangeAspect="1"/>
          </p:cNvSpPr>
          <p:nvPr/>
        </p:nvSpPr>
        <p:spPr>
          <a:xfrm>
            <a:off x="1046684" y="3289862"/>
            <a:ext cx="91440" cy="91440"/>
          </a:xfrm>
          <a:prstGeom prst="ellipse">
            <a:avLst/>
          </a:prstGeom>
          <a:solidFill>
            <a:schemeClr val="bg1"/>
          </a:solidFill>
          <a:ln w="12700">
            <a:solidFill>
              <a:srgbClr val="005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5023B5A9-EDE9-419E-9595-C01E522623D5}"/>
              </a:ext>
            </a:extLst>
          </p:cNvPr>
          <p:cNvSpPr>
            <a:spLocks noChangeAspect="1"/>
          </p:cNvSpPr>
          <p:nvPr/>
        </p:nvSpPr>
        <p:spPr>
          <a:xfrm>
            <a:off x="1350588" y="3289862"/>
            <a:ext cx="91440" cy="91440"/>
          </a:xfrm>
          <a:prstGeom prst="ellipse">
            <a:avLst/>
          </a:prstGeom>
          <a:solidFill>
            <a:schemeClr val="bg1"/>
          </a:solidFill>
          <a:ln w="12700">
            <a:solidFill>
              <a:srgbClr val="005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F8BAE072-A014-44BF-9C13-7F191ADCAC19}"/>
              </a:ext>
            </a:extLst>
          </p:cNvPr>
          <p:cNvSpPr>
            <a:spLocks noChangeAspect="1"/>
          </p:cNvSpPr>
          <p:nvPr/>
        </p:nvSpPr>
        <p:spPr>
          <a:xfrm>
            <a:off x="1654492" y="3289862"/>
            <a:ext cx="91440" cy="91440"/>
          </a:xfrm>
          <a:prstGeom prst="ellipse">
            <a:avLst/>
          </a:prstGeom>
          <a:solidFill>
            <a:schemeClr val="bg1"/>
          </a:solidFill>
          <a:ln w="12700">
            <a:solidFill>
              <a:srgbClr val="005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F6AC953-1432-4AD8-A492-F0178A27A8C1}"/>
              </a:ext>
            </a:extLst>
          </p:cNvPr>
          <p:cNvSpPr>
            <a:spLocks noChangeAspect="1"/>
          </p:cNvSpPr>
          <p:nvPr/>
        </p:nvSpPr>
        <p:spPr>
          <a:xfrm>
            <a:off x="1958396" y="3289862"/>
            <a:ext cx="91440" cy="91440"/>
          </a:xfrm>
          <a:prstGeom prst="ellipse">
            <a:avLst/>
          </a:prstGeom>
          <a:solidFill>
            <a:schemeClr val="bg1"/>
          </a:solidFill>
          <a:ln w="12700">
            <a:solidFill>
              <a:srgbClr val="005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20DC343E-5D4B-460D-BC7B-4475E5CA0E77}"/>
              </a:ext>
            </a:extLst>
          </p:cNvPr>
          <p:cNvSpPr>
            <a:spLocks noChangeAspect="1"/>
          </p:cNvSpPr>
          <p:nvPr/>
        </p:nvSpPr>
        <p:spPr>
          <a:xfrm>
            <a:off x="2262300" y="3289862"/>
            <a:ext cx="91440" cy="91440"/>
          </a:xfrm>
          <a:prstGeom prst="ellipse">
            <a:avLst/>
          </a:prstGeom>
          <a:solidFill>
            <a:schemeClr val="bg1"/>
          </a:solidFill>
          <a:ln w="12700">
            <a:solidFill>
              <a:srgbClr val="005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4BC19447-CC2D-4503-8EAA-68B3FCC9EF1C}"/>
              </a:ext>
            </a:extLst>
          </p:cNvPr>
          <p:cNvSpPr>
            <a:spLocks noChangeAspect="1"/>
          </p:cNvSpPr>
          <p:nvPr/>
        </p:nvSpPr>
        <p:spPr>
          <a:xfrm>
            <a:off x="2566204" y="3289862"/>
            <a:ext cx="91440" cy="91440"/>
          </a:xfrm>
          <a:prstGeom prst="ellipse">
            <a:avLst/>
          </a:prstGeom>
          <a:solidFill>
            <a:schemeClr val="bg1"/>
          </a:solidFill>
          <a:ln w="12700">
            <a:solidFill>
              <a:srgbClr val="005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3134AD3E-8218-4931-A04C-56D2D9D44300}"/>
              </a:ext>
            </a:extLst>
          </p:cNvPr>
          <p:cNvSpPr>
            <a:spLocks noChangeAspect="1"/>
          </p:cNvSpPr>
          <p:nvPr/>
        </p:nvSpPr>
        <p:spPr>
          <a:xfrm>
            <a:off x="2870108" y="3289862"/>
            <a:ext cx="91440" cy="91440"/>
          </a:xfrm>
          <a:prstGeom prst="ellipse">
            <a:avLst/>
          </a:prstGeom>
          <a:solidFill>
            <a:schemeClr val="bg1"/>
          </a:solidFill>
          <a:ln w="12700">
            <a:solidFill>
              <a:srgbClr val="005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B7879D04-A2CC-47A1-B7E2-EB6A505C995F}"/>
              </a:ext>
            </a:extLst>
          </p:cNvPr>
          <p:cNvSpPr>
            <a:spLocks noChangeAspect="1"/>
          </p:cNvSpPr>
          <p:nvPr/>
        </p:nvSpPr>
        <p:spPr>
          <a:xfrm>
            <a:off x="3174012" y="3289862"/>
            <a:ext cx="91440" cy="91440"/>
          </a:xfrm>
          <a:prstGeom prst="ellipse">
            <a:avLst/>
          </a:prstGeom>
          <a:solidFill>
            <a:schemeClr val="bg1"/>
          </a:solidFill>
          <a:ln w="12700">
            <a:solidFill>
              <a:srgbClr val="005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DF8892CE-5D84-4004-BE9F-68E76BC11232}"/>
              </a:ext>
            </a:extLst>
          </p:cNvPr>
          <p:cNvSpPr>
            <a:spLocks noChangeAspect="1"/>
          </p:cNvSpPr>
          <p:nvPr/>
        </p:nvSpPr>
        <p:spPr>
          <a:xfrm>
            <a:off x="3477916" y="3289862"/>
            <a:ext cx="91440" cy="91440"/>
          </a:xfrm>
          <a:prstGeom prst="ellipse">
            <a:avLst/>
          </a:prstGeom>
          <a:solidFill>
            <a:schemeClr val="bg1"/>
          </a:solidFill>
          <a:ln w="12700">
            <a:solidFill>
              <a:srgbClr val="005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281EB4E6-6272-4B6F-B52F-1ABF1B5698AE}"/>
              </a:ext>
            </a:extLst>
          </p:cNvPr>
          <p:cNvSpPr>
            <a:spLocks noChangeAspect="1"/>
          </p:cNvSpPr>
          <p:nvPr/>
        </p:nvSpPr>
        <p:spPr>
          <a:xfrm>
            <a:off x="3781820" y="3289862"/>
            <a:ext cx="91440" cy="91440"/>
          </a:xfrm>
          <a:prstGeom prst="ellipse">
            <a:avLst/>
          </a:prstGeom>
          <a:solidFill>
            <a:schemeClr val="bg1"/>
          </a:solidFill>
          <a:ln w="12700">
            <a:solidFill>
              <a:srgbClr val="005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B0DE7809-7CE8-48FA-AF10-96F4A524012F}"/>
              </a:ext>
            </a:extLst>
          </p:cNvPr>
          <p:cNvSpPr>
            <a:spLocks noChangeAspect="1"/>
          </p:cNvSpPr>
          <p:nvPr/>
        </p:nvSpPr>
        <p:spPr>
          <a:xfrm>
            <a:off x="4085724" y="3289862"/>
            <a:ext cx="91440" cy="91440"/>
          </a:xfrm>
          <a:prstGeom prst="ellipse">
            <a:avLst/>
          </a:prstGeom>
          <a:solidFill>
            <a:schemeClr val="bg1"/>
          </a:solidFill>
          <a:ln w="12700">
            <a:solidFill>
              <a:srgbClr val="005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7C5F326-CF05-4C55-9F93-D081C5156AFD}"/>
              </a:ext>
            </a:extLst>
          </p:cNvPr>
          <p:cNvSpPr>
            <a:spLocks noChangeAspect="1"/>
          </p:cNvSpPr>
          <p:nvPr/>
        </p:nvSpPr>
        <p:spPr>
          <a:xfrm>
            <a:off x="4389628" y="3289862"/>
            <a:ext cx="91440" cy="91440"/>
          </a:xfrm>
          <a:prstGeom prst="ellipse">
            <a:avLst/>
          </a:prstGeom>
          <a:solidFill>
            <a:schemeClr val="bg1"/>
          </a:solidFill>
          <a:ln w="12700">
            <a:solidFill>
              <a:srgbClr val="005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38999654-09BA-47F3-86A4-7CBF0E4AF66B}"/>
              </a:ext>
            </a:extLst>
          </p:cNvPr>
          <p:cNvSpPr>
            <a:spLocks noChangeAspect="1"/>
          </p:cNvSpPr>
          <p:nvPr/>
        </p:nvSpPr>
        <p:spPr>
          <a:xfrm>
            <a:off x="4693532" y="3289862"/>
            <a:ext cx="91440" cy="91440"/>
          </a:xfrm>
          <a:prstGeom prst="ellipse">
            <a:avLst/>
          </a:prstGeom>
          <a:solidFill>
            <a:schemeClr val="bg1"/>
          </a:solidFill>
          <a:ln w="12700">
            <a:solidFill>
              <a:srgbClr val="005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BE219403-B9F5-4B93-8CC9-B0C7CE0EE645}"/>
              </a:ext>
            </a:extLst>
          </p:cNvPr>
          <p:cNvSpPr>
            <a:spLocks noChangeAspect="1"/>
          </p:cNvSpPr>
          <p:nvPr/>
        </p:nvSpPr>
        <p:spPr>
          <a:xfrm>
            <a:off x="5301340" y="3289862"/>
            <a:ext cx="91440" cy="91440"/>
          </a:xfrm>
          <a:prstGeom prst="ellipse">
            <a:avLst/>
          </a:prstGeom>
          <a:solidFill>
            <a:schemeClr val="bg1"/>
          </a:solidFill>
          <a:ln w="12700">
            <a:solidFill>
              <a:srgbClr val="005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88ADF1A-C330-41DC-A6E4-B49EBF599431}"/>
              </a:ext>
            </a:extLst>
          </p:cNvPr>
          <p:cNvSpPr>
            <a:spLocks noChangeAspect="1"/>
          </p:cNvSpPr>
          <p:nvPr/>
        </p:nvSpPr>
        <p:spPr>
          <a:xfrm>
            <a:off x="5909148" y="3289862"/>
            <a:ext cx="91440" cy="91440"/>
          </a:xfrm>
          <a:prstGeom prst="ellipse">
            <a:avLst/>
          </a:prstGeom>
          <a:solidFill>
            <a:schemeClr val="bg1"/>
          </a:solidFill>
          <a:ln w="12700">
            <a:solidFill>
              <a:srgbClr val="005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E347A572-6190-4D2F-84E9-0B67873D7CA4}"/>
              </a:ext>
            </a:extLst>
          </p:cNvPr>
          <p:cNvSpPr>
            <a:spLocks noChangeAspect="1"/>
          </p:cNvSpPr>
          <p:nvPr/>
        </p:nvSpPr>
        <p:spPr>
          <a:xfrm>
            <a:off x="6213052" y="3289862"/>
            <a:ext cx="91440" cy="91440"/>
          </a:xfrm>
          <a:prstGeom prst="ellipse">
            <a:avLst/>
          </a:prstGeom>
          <a:solidFill>
            <a:schemeClr val="bg1"/>
          </a:solidFill>
          <a:ln w="12700">
            <a:solidFill>
              <a:srgbClr val="005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81576F5B-1A67-4966-9A9A-52487560E18D}"/>
              </a:ext>
            </a:extLst>
          </p:cNvPr>
          <p:cNvSpPr>
            <a:spLocks noChangeAspect="1"/>
          </p:cNvSpPr>
          <p:nvPr/>
        </p:nvSpPr>
        <p:spPr>
          <a:xfrm>
            <a:off x="6516956" y="3289862"/>
            <a:ext cx="91440" cy="91440"/>
          </a:xfrm>
          <a:prstGeom prst="ellipse">
            <a:avLst/>
          </a:prstGeom>
          <a:solidFill>
            <a:schemeClr val="bg1"/>
          </a:solidFill>
          <a:ln w="12700">
            <a:solidFill>
              <a:srgbClr val="005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040A8540-64DD-48CA-8045-D87EC6FABD05}"/>
              </a:ext>
            </a:extLst>
          </p:cNvPr>
          <p:cNvSpPr>
            <a:spLocks noChangeAspect="1"/>
          </p:cNvSpPr>
          <p:nvPr/>
        </p:nvSpPr>
        <p:spPr>
          <a:xfrm>
            <a:off x="6820860" y="3289862"/>
            <a:ext cx="91440" cy="91440"/>
          </a:xfrm>
          <a:prstGeom prst="ellipse">
            <a:avLst/>
          </a:prstGeom>
          <a:solidFill>
            <a:schemeClr val="bg1"/>
          </a:solidFill>
          <a:ln w="12700">
            <a:solidFill>
              <a:srgbClr val="005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D0F771CF-94F9-42D9-BA1F-28D47A4579DF}"/>
              </a:ext>
            </a:extLst>
          </p:cNvPr>
          <p:cNvSpPr>
            <a:spLocks noChangeAspect="1"/>
          </p:cNvSpPr>
          <p:nvPr/>
        </p:nvSpPr>
        <p:spPr>
          <a:xfrm>
            <a:off x="7124764" y="3289862"/>
            <a:ext cx="91440" cy="91440"/>
          </a:xfrm>
          <a:prstGeom prst="ellipse">
            <a:avLst/>
          </a:prstGeom>
          <a:solidFill>
            <a:schemeClr val="bg1"/>
          </a:solidFill>
          <a:ln w="12700">
            <a:solidFill>
              <a:srgbClr val="005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8D96737-B77B-4FC3-8D3D-9FE6BB3A8937}"/>
              </a:ext>
            </a:extLst>
          </p:cNvPr>
          <p:cNvSpPr>
            <a:spLocks noChangeAspect="1"/>
          </p:cNvSpPr>
          <p:nvPr/>
        </p:nvSpPr>
        <p:spPr>
          <a:xfrm>
            <a:off x="7428666" y="3289862"/>
            <a:ext cx="91440" cy="91440"/>
          </a:xfrm>
          <a:prstGeom prst="ellipse">
            <a:avLst/>
          </a:prstGeom>
          <a:solidFill>
            <a:schemeClr val="bg1"/>
          </a:solidFill>
          <a:ln w="12700">
            <a:solidFill>
              <a:srgbClr val="005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4A1805B2-0330-4A1F-B0ED-56F43AE0FB86}"/>
              </a:ext>
            </a:extLst>
          </p:cNvPr>
          <p:cNvSpPr>
            <a:spLocks noChangeAspect="1"/>
          </p:cNvSpPr>
          <p:nvPr/>
        </p:nvSpPr>
        <p:spPr>
          <a:xfrm>
            <a:off x="4997436" y="3289862"/>
            <a:ext cx="91440" cy="91440"/>
          </a:xfrm>
          <a:prstGeom prst="ellipse">
            <a:avLst/>
          </a:prstGeom>
          <a:solidFill>
            <a:schemeClr val="bg1"/>
          </a:solidFill>
          <a:ln w="12700">
            <a:solidFill>
              <a:srgbClr val="005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E0027D9F-03BF-497A-9F92-0B7082A34414}"/>
              </a:ext>
            </a:extLst>
          </p:cNvPr>
          <p:cNvSpPr>
            <a:spLocks noChangeAspect="1"/>
          </p:cNvSpPr>
          <p:nvPr/>
        </p:nvSpPr>
        <p:spPr>
          <a:xfrm>
            <a:off x="5605244" y="3289862"/>
            <a:ext cx="91440" cy="91440"/>
          </a:xfrm>
          <a:prstGeom prst="ellipse">
            <a:avLst/>
          </a:prstGeom>
          <a:solidFill>
            <a:schemeClr val="bg1"/>
          </a:solidFill>
          <a:ln w="12700">
            <a:solidFill>
              <a:srgbClr val="005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360A0ADC-30D2-4CFE-8468-E71ECAA94CBD}"/>
              </a:ext>
            </a:extLst>
          </p:cNvPr>
          <p:cNvSpPr txBox="1"/>
          <p:nvPr/>
        </p:nvSpPr>
        <p:spPr>
          <a:xfrm>
            <a:off x="564720" y="3458338"/>
            <a:ext cx="447559" cy="246221"/>
          </a:xfrm>
          <a:prstGeom prst="rect">
            <a:avLst/>
          </a:prstGeom>
          <a:solidFill>
            <a:srgbClr val="005F85"/>
          </a:solidFill>
        </p:spPr>
        <p:txBody>
          <a:bodyPr wrap="none" rtlCol="0">
            <a:spAutoFit/>
          </a:bodyPr>
          <a:lstStyle/>
          <a:p>
            <a:pPr algn="ctr"/>
            <a:r>
              <a:rPr lang="en-US" sz="1000" dirty="0">
                <a:solidFill>
                  <a:schemeClr val="bg1"/>
                </a:solidFill>
                <a:latin typeface="+mj-lt"/>
              </a:rPr>
              <a:t>1997</a:t>
            </a:r>
          </a:p>
        </p:txBody>
      </p:sp>
      <p:sp>
        <p:nvSpPr>
          <p:cNvPr id="42" name="Rectangle 41">
            <a:extLst>
              <a:ext uri="{FF2B5EF4-FFF2-40B4-BE49-F238E27FC236}">
                <a16:creationId xmlns:a16="http://schemas.microsoft.com/office/drawing/2014/main" id="{358E06F6-9521-4F71-B662-E2866BABAEF8}"/>
              </a:ext>
            </a:extLst>
          </p:cNvPr>
          <p:cNvSpPr/>
          <p:nvPr/>
        </p:nvSpPr>
        <p:spPr>
          <a:xfrm>
            <a:off x="564721" y="2153676"/>
            <a:ext cx="1915540" cy="1061829"/>
          </a:xfrm>
          <a:prstGeom prst="rect">
            <a:avLst/>
          </a:prstGeom>
          <a:solidFill>
            <a:srgbClr val="005F85">
              <a:alpha val="10000"/>
            </a:srgbClr>
          </a:solidFill>
        </p:spPr>
        <p:txBody>
          <a:bodyPr wrap="square" anchor="b">
            <a:spAutoFit/>
          </a:bodyPr>
          <a:lstStyle/>
          <a:p>
            <a:r>
              <a:rPr lang="en-US" sz="900" dirty="0">
                <a:solidFill>
                  <a:srgbClr val="1C1C1C"/>
                </a:solidFill>
                <a:latin typeface="+mj-lt"/>
              </a:rPr>
              <a:t>In 1997, Massachusetts expanded MassHealth eligibility to more adults and children. Vehicles for expansion included an 1115 waiver approved in 1995 and state legislation (Chapter 203 of the Massachusetts Acts of 1996). </a:t>
            </a:r>
            <a:endParaRPr lang="en-US" sz="900" dirty="0">
              <a:latin typeface="+mj-lt"/>
            </a:endParaRPr>
          </a:p>
        </p:txBody>
      </p:sp>
      <p:sp>
        <p:nvSpPr>
          <p:cNvPr id="51" name="Rectangle 50">
            <a:extLst>
              <a:ext uri="{FF2B5EF4-FFF2-40B4-BE49-F238E27FC236}">
                <a16:creationId xmlns:a16="http://schemas.microsoft.com/office/drawing/2014/main" id="{0C01866D-F12A-41C3-A5A3-5EA871EB7609}"/>
              </a:ext>
            </a:extLst>
          </p:cNvPr>
          <p:cNvSpPr/>
          <p:nvPr/>
        </p:nvSpPr>
        <p:spPr>
          <a:xfrm>
            <a:off x="2740471" y="2153676"/>
            <a:ext cx="3545089" cy="1061829"/>
          </a:xfrm>
          <a:prstGeom prst="rect">
            <a:avLst/>
          </a:prstGeom>
          <a:solidFill>
            <a:srgbClr val="005F85">
              <a:alpha val="10000"/>
            </a:srgbClr>
          </a:solidFill>
        </p:spPr>
        <p:txBody>
          <a:bodyPr wrap="square" anchor="b">
            <a:spAutoFit/>
          </a:bodyPr>
          <a:lstStyle/>
          <a:p>
            <a:r>
              <a:rPr lang="en-US" sz="900" dirty="0">
                <a:solidFill>
                  <a:srgbClr val="1C1C1C"/>
                </a:solidFill>
                <a:latin typeface="+mj-lt"/>
              </a:rPr>
              <a:t>In 2006 a comprehensive package of reforms expanded MassHealth eligibility </a:t>
            </a:r>
            <a:r>
              <a:rPr lang="en-US" sz="900" dirty="0">
                <a:latin typeface="+mj-lt"/>
              </a:rPr>
              <a:t>again. These reforms also made subsidized coverage available through the </a:t>
            </a:r>
            <a:r>
              <a:rPr lang="en-US" sz="900" dirty="0">
                <a:solidFill>
                  <a:srgbClr val="1C1C1C"/>
                </a:solidFill>
                <a:latin typeface="+mj-lt"/>
              </a:rPr>
              <a:t>Health Connector (Massachusetts’ state-based health insurance marketplace) and implemented insurance mandates for individuals and employers. Vehicles for expansion included a second extension of the 1115 waiver, approved in 2005, and state legislation (Chapter 58 of the Massachusetts Acts of 2006). </a:t>
            </a:r>
            <a:endParaRPr lang="en-US" sz="900" dirty="0">
              <a:latin typeface="+mj-lt"/>
            </a:endParaRPr>
          </a:p>
        </p:txBody>
      </p:sp>
      <p:sp>
        <p:nvSpPr>
          <p:cNvPr id="54" name="TextBox 53">
            <a:extLst>
              <a:ext uri="{FF2B5EF4-FFF2-40B4-BE49-F238E27FC236}">
                <a16:creationId xmlns:a16="http://schemas.microsoft.com/office/drawing/2014/main" id="{BC99F760-8DFF-4066-8525-142A9E1430BF}"/>
              </a:ext>
            </a:extLst>
          </p:cNvPr>
          <p:cNvSpPr txBox="1"/>
          <p:nvPr/>
        </p:nvSpPr>
        <p:spPr>
          <a:xfrm>
            <a:off x="7254320" y="3458338"/>
            <a:ext cx="447559" cy="246221"/>
          </a:xfrm>
          <a:prstGeom prst="rect">
            <a:avLst/>
          </a:prstGeom>
          <a:solidFill>
            <a:srgbClr val="005F85"/>
          </a:solidFill>
        </p:spPr>
        <p:txBody>
          <a:bodyPr wrap="none" rtlCol="0">
            <a:spAutoFit/>
          </a:bodyPr>
          <a:lstStyle/>
          <a:p>
            <a:pPr algn="ctr"/>
            <a:r>
              <a:rPr lang="en-US" sz="1000" dirty="0">
                <a:solidFill>
                  <a:schemeClr val="bg1"/>
                </a:solidFill>
                <a:latin typeface="+mj-lt"/>
              </a:rPr>
              <a:t>2018</a:t>
            </a:r>
          </a:p>
        </p:txBody>
      </p:sp>
      <p:sp>
        <p:nvSpPr>
          <p:cNvPr id="57" name="TextBox 56">
            <a:extLst>
              <a:ext uri="{FF2B5EF4-FFF2-40B4-BE49-F238E27FC236}">
                <a16:creationId xmlns:a16="http://schemas.microsoft.com/office/drawing/2014/main" id="{C9751A73-DDB4-44B7-9985-1F9D3BDAB91C}"/>
              </a:ext>
            </a:extLst>
          </p:cNvPr>
          <p:cNvSpPr txBox="1"/>
          <p:nvPr/>
        </p:nvSpPr>
        <p:spPr>
          <a:xfrm>
            <a:off x="457200" y="3709386"/>
            <a:ext cx="1472729" cy="1338828"/>
          </a:xfrm>
          <a:prstGeom prst="rect">
            <a:avLst/>
          </a:prstGeom>
          <a:noFill/>
        </p:spPr>
        <p:txBody>
          <a:bodyPr wrap="square" rtlCol="0">
            <a:spAutoFit/>
          </a:bodyPr>
          <a:lstStyle/>
          <a:p>
            <a:r>
              <a:rPr lang="en-US" sz="900" i="1" dirty="0">
                <a:solidFill>
                  <a:srgbClr val="005F85"/>
                </a:solidFill>
                <a:latin typeface="+mn-lt"/>
              </a:rPr>
              <a:t>IMPACTS:</a:t>
            </a:r>
          </a:p>
          <a:p>
            <a:pPr marL="73152" lvl="1" indent="-73152">
              <a:buClr>
                <a:srgbClr val="005F85"/>
              </a:buClr>
              <a:buFont typeface="Arial" panose="020B0604020202020204" pitchFamily="34" charset="0"/>
              <a:buChar char="•"/>
            </a:pPr>
            <a:r>
              <a:rPr lang="en-US" sz="900" dirty="0">
                <a:latin typeface="+mj-lt"/>
              </a:rPr>
              <a:t>A dramatic drop in the uninsured rate</a:t>
            </a:r>
            <a:r>
              <a:rPr lang="en-US" sz="900" dirty="0">
                <a:latin typeface="+mn-lt"/>
              </a:rPr>
              <a:t>, for both adults and children.</a:t>
            </a:r>
            <a:r>
              <a:rPr lang="en-US" sz="900" baseline="30000" dirty="0">
                <a:latin typeface="+mn-lt"/>
              </a:rPr>
              <a:t>1</a:t>
            </a:r>
            <a:r>
              <a:rPr lang="en-US" sz="900" dirty="0">
                <a:latin typeface="+mn-lt"/>
              </a:rPr>
              <a:t> </a:t>
            </a:r>
          </a:p>
          <a:p>
            <a:pPr marL="73152" lvl="1" indent="-73152">
              <a:buClr>
                <a:srgbClr val="005F85"/>
              </a:buClr>
              <a:buFont typeface="Arial" panose="020B0604020202020204" pitchFamily="34" charset="0"/>
              <a:buChar char="•"/>
            </a:pPr>
            <a:r>
              <a:rPr lang="en-US" sz="900" dirty="0">
                <a:latin typeface="+mj-lt"/>
              </a:rPr>
              <a:t>MassHealth coverage rose 21% among individuals entering substance use disorder treatment programs.</a:t>
            </a:r>
            <a:r>
              <a:rPr lang="en-US" sz="900" baseline="30000" dirty="0">
                <a:latin typeface="+mn-lt"/>
              </a:rPr>
              <a:t>2</a:t>
            </a:r>
          </a:p>
        </p:txBody>
      </p:sp>
      <p:sp>
        <p:nvSpPr>
          <p:cNvPr id="58" name="TextBox 57">
            <a:extLst>
              <a:ext uri="{FF2B5EF4-FFF2-40B4-BE49-F238E27FC236}">
                <a16:creationId xmlns:a16="http://schemas.microsoft.com/office/drawing/2014/main" id="{C83BBCAC-00CE-4CEB-B45E-1D5E360A189A}"/>
              </a:ext>
            </a:extLst>
          </p:cNvPr>
          <p:cNvSpPr txBox="1"/>
          <p:nvPr/>
        </p:nvSpPr>
        <p:spPr>
          <a:xfrm>
            <a:off x="2149916" y="3709386"/>
            <a:ext cx="2017281" cy="784830"/>
          </a:xfrm>
          <a:prstGeom prst="rect">
            <a:avLst/>
          </a:prstGeom>
          <a:noFill/>
        </p:spPr>
        <p:txBody>
          <a:bodyPr wrap="square" rtlCol="0">
            <a:spAutoFit/>
          </a:bodyPr>
          <a:lstStyle/>
          <a:p>
            <a:r>
              <a:rPr lang="en-US" sz="900" i="1" dirty="0">
                <a:solidFill>
                  <a:srgbClr val="005F85"/>
                </a:solidFill>
                <a:latin typeface="+mn-lt"/>
              </a:rPr>
              <a:t>IMPACTS OF </a:t>
            </a:r>
            <a:r>
              <a:rPr lang="en-US" sz="900" i="1" dirty="0">
                <a:solidFill>
                  <a:srgbClr val="005F85"/>
                </a:solidFill>
                <a:latin typeface="+mj-lt"/>
              </a:rPr>
              <a:t>MASSHEALTH </a:t>
            </a:r>
            <a:br>
              <a:rPr lang="en-US" sz="900" i="1" dirty="0">
                <a:solidFill>
                  <a:srgbClr val="005F85"/>
                </a:solidFill>
                <a:latin typeface="+mj-lt"/>
              </a:rPr>
            </a:br>
            <a:r>
              <a:rPr lang="en-US" sz="900" i="1" dirty="0">
                <a:solidFill>
                  <a:srgbClr val="005F85"/>
                </a:solidFill>
                <a:latin typeface="+mj-lt"/>
              </a:rPr>
              <a:t>EXPANSION </a:t>
            </a:r>
            <a:r>
              <a:rPr lang="en-US" sz="900" i="1" dirty="0">
                <a:solidFill>
                  <a:srgbClr val="005F85"/>
                </a:solidFill>
                <a:latin typeface="+mn-lt"/>
              </a:rPr>
              <a:t>ASSOCIATED WITH:</a:t>
            </a:r>
          </a:p>
          <a:p>
            <a:pPr marL="73152" lvl="1" indent="-73152">
              <a:buClr>
                <a:srgbClr val="005F85"/>
              </a:buClr>
              <a:buFont typeface="Arial" panose="020B0604020202020204" pitchFamily="34" charset="0"/>
              <a:buChar char="•"/>
            </a:pPr>
            <a:r>
              <a:rPr lang="en-US" sz="900" dirty="0">
                <a:latin typeface="+mj-lt"/>
              </a:rPr>
              <a:t>A more than 5% drop in the uninsured rate among children eligible for MassHealth.</a:t>
            </a:r>
            <a:r>
              <a:rPr lang="en-US" sz="900" baseline="30000" dirty="0">
                <a:latin typeface="+mn-lt"/>
              </a:rPr>
              <a:t>3</a:t>
            </a:r>
          </a:p>
        </p:txBody>
      </p:sp>
      <p:sp>
        <p:nvSpPr>
          <p:cNvPr id="59" name="TextBox 58">
            <a:extLst>
              <a:ext uri="{FF2B5EF4-FFF2-40B4-BE49-F238E27FC236}">
                <a16:creationId xmlns:a16="http://schemas.microsoft.com/office/drawing/2014/main" id="{955173B0-19AA-4F6B-94A1-F305C1C9BD6B}"/>
              </a:ext>
            </a:extLst>
          </p:cNvPr>
          <p:cNvSpPr txBox="1"/>
          <p:nvPr/>
        </p:nvSpPr>
        <p:spPr>
          <a:xfrm>
            <a:off x="3998492" y="3709386"/>
            <a:ext cx="2959522" cy="1615827"/>
          </a:xfrm>
          <a:prstGeom prst="rect">
            <a:avLst/>
          </a:prstGeom>
          <a:noFill/>
        </p:spPr>
        <p:txBody>
          <a:bodyPr wrap="square" rtlCol="0">
            <a:spAutoFit/>
          </a:bodyPr>
          <a:lstStyle/>
          <a:p>
            <a:pPr lvl="0"/>
            <a:r>
              <a:rPr lang="en-US" sz="900" i="1" dirty="0">
                <a:solidFill>
                  <a:srgbClr val="005F85"/>
                </a:solidFill>
                <a:latin typeface="+mn-lt"/>
              </a:rPr>
              <a:t>IMPACTS OF </a:t>
            </a:r>
            <a:r>
              <a:rPr lang="en-US" sz="900" b="1" i="1" dirty="0">
                <a:solidFill>
                  <a:srgbClr val="005F85"/>
                </a:solidFill>
                <a:latin typeface="Source Sans Pro SemiBold" panose="020B0503030403020204" pitchFamily="34" charset="0"/>
                <a:ea typeface="Source Sans Pro SemiBold" panose="020B0503030403020204" pitchFamily="34" charset="0"/>
              </a:rPr>
              <a:t>MASSHEALTH EXPANSION, IN COMBINATION </a:t>
            </a:r>
            <a:br>
              <a:rPr lang="en-US" sz="900" b="1" i="1" dirty="0">
                <a:solidFill>
                  <a:srgbClr val="005F85"/>
                </a:solidFill>
                <a:latin typeface="Source Sans Pro SemiBold" panose="020B0503030403020204" pitchFamily="34" charset="0"/>
                <a:ea typeface="Source Sans Pro SemiBold" panose="020B0503030403020204" pitchFamily="34" charset="0"/>
              </a:rPr>
            </a:br>
            <a:r>
              <a:rPr lang="en-US" sz="900" b="1" i="1" dirty="0">
                <a:solidFill>
                  <a:srgbClr val="005F85"/>
                </a:solidFill>
                <a:latin typeface="Source Sans Pro SemiBold" panose="020B0503030403020204" pitchFamily="34" charset="0"/>
                <a:ea typeface="Source Sans Pro SemiBold" panose="020B0503030403020204" pitchFamily="34" charset="0"/>
              </a:rPr>
              <a:t>WITH OTHER 2006 REFORMS</a:t>
            </a:r>
            <a:r>
              <a:rPr lang="en-US" sz="900" i="1" dirty="0">
                <a:solidFill>
                  <a:srgbClr val="005F85"/>
                </a:solidFill>
                <a:latin typeface="+mj-lt"/>
              </a:rPr>
              <a:t>, </a:t>
            </a:r>
            <a:r>
              <a:rPr lang="en-US" sz="900" i="1" dirty="0">
                <a:solidFill>
                  <a:srgbClr val="005F85"/>
                </a:solidFill>
                <a:latin typeface="Source Sans Pro Light"/>
              </a:rPr>
              <a:t>ASSOCIATED WITH:</a:t>
            </a:r>
          </a:p>
          <a:p>
            <a:pPr marL="73152" lvl="2" indent="-73152">
              <a:buClr>
                <a:srgbClr val="005F85"/>
              </a:buClr>
              <a:buFont typeface="Arial" panose="020B0604020202020204" pitchFamily="34" charset="0"/>
              <a:buChar char="•"/>
            </a:pPr>
            <a:r>
              <a:rPr lang="en-US" sz="900" dirty="0">
                <a:latin typeface="+mj-lt"/>
              </a:rPr>
              <a:t>A drop of 50%</a:t>
            </a:r>
            <a:r>
              <a:rPr lang="en-US" sz="900" dirty="0">
                <a:solidFill>
                  <a:srgbClr val="1C1C1C"/>
                </a:solidFill>
                <a:latin typeface="+mn-lt"/>
              </a:rPr>
              <a:t>, or almost 3 percentage points, </a:t>
            </a:r>
            <a:r>
              <a:rPr lang="en-US" sz="900" dirty="0">
                <a:latin typeface="+mj-lt"/>
              </a:rPr>
              <a:t>in the uninsured rate for all Massachusetts children. </a:t>
            </a:r>
            <a:r>
              <a:rPr lang="en-US" sz="900" baseline="30000" dirty="0">
                <a:solidFill>
                  <a:srgbClr val="1C1C1C"/>
                </a:solidFill>
                <a:latin typeface="+mn-lt"/>
              </a:rPr>
              <a:t>3</a:t>
            </a:r>
            <a:r>
              <a:rPr lang="en-US" sz="900" dirty="0">
                <a:solidFill>
                  <a:srgbClr val="1C1C1C"/>
                </a:solidFill>
                <a:latin typeface="+mn-lt"/>
              </a:rPr>
              <a:t> </a:t>
            </a:r>
          </a:p>
          <a:p>
            <a:pPr marL="73152" lvl="2" indent="-73152">
              <a:buClr>
                <a:srgbClr val="005F85"/>
              </a:buClr>
              <a:buFont typeface="Arial" panose="020B0604020202020204" pitchFamily="34" charset="0"/>
              <a:buChar char="•"/>
            </a:pPr>
            <a:r>
              <a:rPr lang="en-US" sz="900" dirty="0">
                <a:latin typeface="+mj-lt"/>
              </a:rPr>
              <a:t>Massachusetts becoming the state with the highest rate of insurance among all states.</a:t>
            </a:r>
            <a:r>
              <a:rPr lang="en-US" sz="900" baseline="30000" dirty="0">
                <a:solidFill>
                  <a:srgbClr val="1C1C1C"/>
                </a:solidFill>
                <a:latin typeface="+mn-lt"/>
              </a:rPr>
              <a:t>4</a:t>
            </a:r>
            <a:endParaRPr lang="en-US" sz="900" dirty="0">
              <a:solidFill>
                <a:srgbClr val="1C1C1C"/>
              </a:solidFill>
              <a:latin typeface="+mn-lt"/>
            </a:endParaRPr>
          </a:p>
          <a:p>
            <a:pPr marL="73152" lvl="2" indent="-73152">
              <a:buClr>
                <a:srgbClr val="005F85"/>
              </a:buClr>
              <a:buFont typeface="Arial" panose="020B0604020202020204" pitchFamily="34" charset="0"/>
              <a:buChar char="•"/>
            </a:pPr>
            <a:r>
              <a:rPr lang="en-US" sz="900" dirty="0">
                <a:latin typeface="+mj-lt"/>
              </a:rPr>
              <a:t>Measurable improvements in physical and mental health for adults and children.</a:t>
            </a:r>
            <a:r>
              <a:rPr lang="en-US" sz="900" baseline="30000" dirty="0">
                <a:solidFill>
                  <a:srgbClr val="1C1C1C"/>
                </a:solidFill>
                <a:latin typeface="+mn-lt"/>
              </a:rPr>
              <a:t>4</a:t>
            </a:r>
            <a:r>
              <a:rPr lang="en-US" sz="900" dirty="0">
                <a:solidFill>
                  <a:srgbClr val="1C1C1C"/>
                </a:solidFill>
                <a:latin typeface="+mn-lt"/>
              </a:rPr>
              <a:t> </a:t>
            </a:r>
          </a:p>
          <a:p>
            <a:pPr marL="73152" lvl="2" indent="-73152">
              <a:buClr>
                <a:srgbClr val="005F85"/>
              </a:buClr>
              <a:buFont typeface="Arial" panose="020B0604020202020204" pitchFamily="34" charset="0"/>
              <a:buChar char="•"/>
            </a:pPr>
            <a:r>
              <a:rPr lang="en-US" sz="900" dirty="0">
                <a:latin typeface="+mj-lt"/>
              </a:rPr>
              <a:t>Increased use of preventive care for adults and children </a:t>
            </a:r>
            <a:r>
              <a:rPr lang="en-US" sz="900" dirty="0">
                <a:solidFill>
                  <a:srgbClr val="1C1C1C"/>
                </a:solidFill>
                <a:latin typeface="+mn-lt"/>
              </a:rPr>
              <a:t>(pap screening, cholesterol testing, colonoscopies, pediatric checkups).</a:t>
            </a:r>
            <a:r>
              <a:rPr lang="en-US" sz="900" baseline="30000" dirty="0">
                <a:solidFill>
                  <a:srgbClr val="1C1C1C"/>
                </a:solidFill>
                <a:latin typeface="+mn-lt"/>
              </a:rPr>
              <a:t>4</a:t>
            </a:r>
            <a:endParaRPr lang="en-US" sz="900" dirty="0">
              <a:solidFill>
                <a:srgbClr val="1C1C1C"/>
              </a:solidFill>
              <a:latin typeface="+mn-lt"/>
            </a:endParaRPr>
          </a:p>
        </p:txBody>
      </p:sp>
      <p:sp>
        <p:nvSpPr>
          <p:cNvPr id="63" name="Rectangle 62">
            <a:extLst>
              <a:ext uri="{FF2B5EF4-FFF2-40B4-BE49-F238E27FC236}">
                <a16:creationId xmlns:a16="http://schemas.microsoft.com/office/drawing/2014/main" id="{F49B0EDC-DC01-4760-B48E-2F9504CA1E5A}"/>
              </a:ext>
            </a:extLst>
          </p:cNvPr>
          <p:cNvSpPr/>
          <p:nvPr/>
        </p:nvSpPr>
        <p:spPr>
          <a:xfrm>
            <a:off x="457200" y="5451156"/>
            <a:ext cx="6782373" cy="933589"/>
          </a:xfrm>
          <a:prstGeom prst="rect">
            <a:avLst/>
          </a:prstGeom>
        </p:spPr>
        <p:txBody>
          <a:bodyPr wrap="square" lIns="0" rIns="0" anchor="b" anchorCtr="0">
            <a:spAutoFit/>
          </a:bodyPr>
          <a:lstStyle/>
          <a:p>
            <a:pPr marL="58738" lvl="0" indent="-58738">
              <a:spcBef>
                <a:spcPts val="200"/>
              </a:spcBef>
            </a:pPr>
            <a:r>
              <a:rPr lang="en-US" sz="800" baseline="30000" dirty="0">
                <a:solidFill>
                  <a:srgbClr val="1C1C1C"/>
                </a:solidFill>
                <a:latin typeface="+mn-lt"/>
              </a:rPr>
              <a:t>1</a:t>
            </a:r>
            <a:r>
              <a:rPr lang="en-US" sz="800" dirty="0">
                <a:solidFill>
                  <a:srgbClr val="1C1C1C"/>
                </a:solidFill>
                <a:latin typeface="+mn-lt"/>
              </a:rPr>
              <a:t>	Zuckerman, S., Kenney, G.M., Dubay, L., Haley, J., &amp; Holahan, J. (2001). Shifting Health Insurance Coverage, 1997–1999. </a:t>
            </a:r>
            <a:r>
              <a:rPr lang="en-US" sz="800" i="1" dirty="0">
                <a:solidFill>
                  <a:srgbClr val="1C1C1C"/>
                </a:solidFill>
                <a:latin typeface="+mn-lt"/>
              </a:rPr>
              <a:t>Health Affairs</a:t>
            </a:r>
            <a:r>
              <a:rPr lang="en-US" sz="800" dirty="0">
                <a:solidFill>
                  <a:srgbClr val="1C1C1C"/>
                </a:solidFill>
                <a:latin typeface="+mn-lt"/>
              </a:rPr>
              <a:t>, </a:t>
            </a:r>
            <a:r>
              <a:rPr lang="en-US" sz="800" i="1" dirty="0">
                <a:solidFill>
                  <a:srgbClr val="1C1C1C"/>
                </a:solidFill>
                <a:latin typeface="+mn-lt"/>
              </a:rPr>
              <a:t>20 </a:t>
            </a:r>
            <a:r>
              <a:rPr lang="en-US" sz="800" dirty="0">
                <a:solidFill>
                  <a:srgbClr val="1C1C1C"/>
                </a:solidFill>
                <a:latin typeface="+mn-lt"/>
              </a:rPr>
              <a:t>(1).</a:t>
            </a:r>
          </a:p>
          <a:p>
            <a:pPr marL="58738" lvl="0" indent="-58738">
              <a:spcBef>
                <a:spcPts val="200"/>
              </a:spcBef>
            </a:pPr>
            <a:r>
              <a:rPr lang="en-US" sz="800" baseline="30000" dirty="0">
                <a:solidFill>
                  <a:srgbClr val="1C1C1C"/>
                </a:solidFill>
                <a:latin typeface="+mn-lt"/>
              </a:rPr>
              <a:t>2</a:t>
            </a:r>
            <a:r>
              <a:rPr lang="en-US" sz="800" dirty="0">
                <a:solidFill>
                  <a:srgbClr val="1C1C1C"/>
                </a:solidFill>
                <a:latin typeface="+mn-lt"/>
              </a:rPr>
              <a:t>	Zur, J. &amp; Moitabai, R. (2013). Medicaid Expansion Initiative in Massachusetts: Enrollment Among Substance-Abusing Homeless Adults. </a:t>
            </a:r>
            <a:r>
              <a:rPr lang="en-US" sz="800" i="1" dirty="0">
                <a:solidFill>
                  <a:srgbClr val="1C1C1C"/>
                </a:solidFill>
                <a:latin typeface="+mn-lt"/>
              </a:rPr>
              <a:t>AJPH,</a:t>
            </a:r>
            <a:r>
              <a:rPr lang="en-US" sz="800" dirty="0">
                <a:solidFill>
                  <a:srgbClr val="1C1C1C"/>
                </a:solidFill>
                <a:latin typeface="+mn-lt"/>
              </a:rPr>
              <a:t> </a:t>
            </a:r>
            <a:r>
              <a:rPr lang="en-US" sz="800" i="1" dirty="0">
                <a:solidFill>
                  <a:srgbClr val="1C1C1C"/>
                </a:solidFill>
                <a:latin typeface="+mn-lt"/>
              </a:rPr>
              <a:t>103 </a:t>
            </a:r>
            <a:r>
              <a:rPr lang="en-US" sz="800" dirty="0">
                <a:solidFill>
                  <a:srgbClr val="1C1C1C"/>
                </a:solidFill>
                <a:latin typeface="+mn-lt"/>
              </a:rPr>
              <a:t>(11).</a:t>
            </a:r>
          </a:p>
          <a:p>
            <a:pPr marL="58738" lvl="0" indent="-58738">
              <a:spcBef>
                <a:spcPts val="200"/>
              </a:spcBef>
            </a:pPr>
            <a:r>
              <a:rPr lang="en-US" sz="800" baseline="30000" dirty="0">
                <a:solidFill>
                  <a:srgbClr val="1C1C1C"/>
                </a:solidFill>
                <a:latin typeface="+mn-lt"/>
              </a:rPr>
              <a:t>3</a:t>
            </a:r>
            <a:r>
              <a:rPr lang="en-US" sz="800" dirty="0">
                <a:solidFill>
                  <a:srgbClr val="1C1C1C"/>
                </a:solidFill>
                <a:latin typeface="+mn-lt"/>
              </a:rPr>
              <a:t>	Kenney, G. M., Long, S. K., &amp; Luque, A. (2010). Health reform in Massachusetts cut the uninsurance rate among children in half. </a:t>
            </a:r>
            <a:r>
              <a:rPr lang="en-US" sz="800" i="1" dirty="0">
                <a:solidFill>
                  <a:srgbClr val="1C1C1C"/>
                </a:solidFill>
                <a:latin typeface="+mn-lt"/>
              </a:rPr>
              <a:t>Health Affairs, 29 </a:t>
            </a:r>
            <a:r>
              <a:rPr lang="en-US" sz="800" dirty="0">
                <a:solidFill>
                  <a:srgbClr val="1C1C1C"/>
                </a:solidFill>
                <a:latin typeface="+mn-lt"/>
              </a:rPr>
              <a:t>(6), 1242–1247. </a:t>
            </a:r>
          </a:p>
          <a:p>
            <a:pPr marL="58738" lvl="0" indent="-58738">
              <a:spcBef>
                <a:spcPts val="200"/>
              </a:spcBef>
            </a:pPr>
            <a:r>
              <a:rPr lang="en-US" sz="800" baseline="30000" dirty="0">
                <a:solidFill>
                  <a:srgbClr val="1C1C1C"/>
                </a:solidFill>
                <a:latin typeface="+mn-lt"/>
              </a:rPr>
              <a:t>4</a:t>
            </a:r>
            <a:r>
              <a:rPr lang="en-US" sz="800" dirty="0">
                <a:solidFill>
                  <a:srgbClr val="1C1C1C"/>
                </a:solidFill>
                <a:latin typeface="+mn-lt"/>
              </a:rPr>
              <a:t>	Love, K.A. &amp; Seifert, R.W. (2016). 10 Years of Impact: a Literature Review of Chapter 58 of the Acts of 2006. </a:t>
            </a:r>
            <a:r>
              <a:rPr lang="en-US" sz="800" i="1" dirty="0">
                <a:solidFill>
                  <a:srgbClr val="1C1C1C"/>
                </a:solidFill>
                <a:latin typeface="+mn-lt"/>
              </a:rPr>
              <a:t>Blue Cross Blue Shield Foundation of Massachusetts; </a:t>
            </a:r>
            <a:br>
              <a:rPr lang="en-US" sz="800" i="1" dirty="0">
                <a:solidFill>
                  <a:srgbClr val="1C1C1C"/>
                </a:solidFill>
                <a:latin typeface="+mn-lt"/>
              </a:rPr>
            </a:br>
            <a:r>
              <a:rPr lang="en-US" sz="800" dirty="0">
                <a:solidFill>
                  <a:srgbClr val="1C1C1C"/>
                </a:solidFill>
                <a:latin typeface="+mn-lt"/>
              </a:rPr>
              <a:t>Miller, S. (2012). The Impact of the Massachusetts Health Care Reform on Health Care Use among Children. </a:t>
            </a:r>
            <a:r>
              <a:rPr lang="en-US" sz="800" i="1" dirty="0">
                <a:solidFill>
                  <a:srgbClr val="1C1C1C"/>
                </a:solidFill>
                <a:latin typeface="+mn-lt"/>
              </a:rPr>
              <a:t>American Economic Review</a:t>
            </a:r>
            <a:r>
              <a:rPr lang="en-US" sz="800" dirty="0">
                <a:solidFill>
                  <a:srgbClr val="1C1C1C"/>
                </a:solidFill>
                <a:latin typeface="+mn-lt"/>
              </a:rPr>
              <a:t>, </a:t>
            </a:r>
            <a:r>
              <a:rPr lang="en-US" sz="800" i="1" dirty="0">
                <a:solidFill>
                  <a:srgbClr val="1C1C1C"/>
                </a:solidFill>
                <a:latin typeface="+mn-lt"/>
              </a:rPr>
              <a:t>102</a:t>
            </a:r>
            <a:r>
              <a:rPr lang="en-US" sz="800" dirty="0">
                <a:solidFill>
                  <a:srgbClr val="1C1C1C"/>
                </a:solidFill>
                <a:latin typeface="+mn-lt"/>
              </a:rPr>
              <a:t> (3).</a:t>
            </a:r>
          </a:p>
          <a:p>
            <a:pPr marL="58738" lvl="0" indent="-58738">
              <a:spcBef>
                <a:spcPts val="200"/>
              </a:spcBef>
            </a:pPr>
            <a:r>
              <a:rPr lang="en-US" sz="800" baseline="30000" dirty="0">
                <a:solidFill>
                  <a:srgbClr val="1C1C1C"/>
                </a:solidFill>
                <a:latin typeface="+mn-lt"/>
              </a:rPr>
              <a:t>5</a:t>
            </a:r>
            <a:r>
              <a:rPr lang="en-US" sz="800" dirty="0">
                <a:solidFill>
                  <a:srgbClr val="1C1C1C"/>
                </a:solidFill>
                <a:latin typeface="+mn-lt"/>
              </a:rPr>
              <a:t>	Long, S.K., Aarons, J. (2018). Massachusetts Health Reform Survey. </a:t>
            </a:r>
            <a:r>
              <a:rPr lang="en-US" sz="800" i="1" dirty="0">
                <a:solidFill>
                  <a:srgbClr val="1C1C1C"/>
                </a:solidFill>
                <a:latin typeface="+mn-lt"/>
              </a:rPr>
              <a:t>Blue Cross Blue Shield Foundation of Massachusetts</a:t>
            </a:r>
            <a:r>
              <a:rPr lang="en-US" sz="800" dirty="0">
                <a:solidFill>
                  <a:srgbClr val="1C1C1C"/>
                </a:solidFill>
                <a:latin typeface="+mn-lt"/>
              </a:rPr>
              <a:t>. </a:t>
            </a:r>
          </a:p>
        </p:txBody>
      </p:sp>
      <p:sp>
        <p:nvSpPr>
          <p:cNvPr id="46" name="Content Placeholder 5">
            <a:extLst>
              <a:ext uri="{FF2B5EF4-FFF2-40B4-BE49-F238E27FC236}">
                <a16:creationId xmlns:a16="http://schemas.microsoft.com/office/drawing/2014/main" id="{F4288414-A565-4F9C-BEA0-AE082F411DE1}"/>
              </a:ext>
            </a:extLst>
          </p:cNvPr>
          <p:cNvSpPr txBox="1">
            <a:spLocks/>
          </p:cNvSpPr>
          <p:nvPr/>
        </p:nvSpPr>
        <p:spPr bwMode="auto">
          <a:xfrm>
            <a:off x="457200" y="1463040"/>
            <a:ext cx="8229600" cy="842415"/>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lvl1pPr marL="173736" indent="-173736" algn="l" rtl="0" eaLnBrk="0" fontAlgn="base" hangingPunct="0">
              <a:spcBef>
                <a:spcPts val="600"/>
              </a:spcBef>
              <a:spcAft>
                <a:spcPct val="0"/>
              </a:spcAft>
              <a:buClr>
                <a:schemeClr val="tx2"/>
              </a:buClr>
              <a:buFont typeface="Wingdings" pitchFamily="2" charset="2"/>
              <a:buChar char="§"/>
              <a:defRPr sz="1600">
                <a:solidFill>
                  <a:schemeClr val="tx1"/>
                </a:solidFill>
                <a:latin typeface="+mn-lt"/>
                <a:ea typeface="+mn-ea"/>
                <a:cs typeface="+mn-cs"/>
              </a:defRPr>
            </a:lvl1pPr>
            <a:lvl2pPr marL="402336" indent="-173736" algn="l" rtl="0" eaLnBrk="0" fontAlgn="base" hangingPunct="0">
              <a:spcBef>
                <a:spcPct val="20000"/>
              </a:spcBef>
              <a:spcAft>
                <a:spcPct val="0"/>
              </a:spcAft>
              <a:buClr>
                <a:schemeClr val="tx2"/>
              </a:buClr>
              <a:buChar char="–"/>
              <a:defRPr sz="1400">
                <a:solidFill>
                  <a:schemeClr val="tx1"/>
                </a:solidFill>
                <a:latin typeface="+mn-lt"/>
                <a:cs typeface="+mn-cs"/>
              </a:defRPr>
            </a:lvl2pPr>
            <a:lvl3pPr marL="566928" indent="-109728" algn="l" rtl="0" eaLnBrk="0" fontAlgn="base" hangingPunct="0">
              <a:spcBef>
                <a:spcPct val="20000"/>
              </a:spcBef>
              <a:spcAft>
                <a:spcPct val="0"/>
              </a:spcAft>
              <a:buClr>
                <a:schemeClr val="tx2"/>
              </a:buClr>
              <a:buChar char="•"/>
              <a:defRPr sz="120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14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14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a:lstStyle>
          <a:p>
            <a:pPr marL="0" indent="0">
              <a:buNone/>
            </a:pPr>
            <a:r>
              <a:rPr lang="en-US" sz="1400" kern="0" dirty="0"/>
              <a:t>Massachusetts expanded MassHealth over the course of decades. These expansions have given researchers opportunities to study the effects of MassHealth on access to care and health outcomes. </a:t>
            </a:r>
          </a:p>
        </p:txBody>
      </p:sp>
      <p:sp>
        <p:nvSpPr>
          <p:cNvPr id="48" name="Rectangle 47">
            <a:extLst>
              <a:ext uri="{FF2B5EF4-FFF2-40B4-BE49-F238E27FC236}">
                <a16:creationId xmlns:a16="http://schemas.microsoft.com/office/drawing/2014/main" id="{37F24151-D3BE-574A-AA29-069762E84C28}"/>
              </a:ext>
            </a:extLst>
          </p:cNvPr>
          <p:cNvSpPr/>
          <p:nvPr/>
        </p:nvSpPr>
        <p:spPr>
          <a:xfrm>
            <a:off x="7132769" y="3709386"/>
            <a:ext cx="1421106" cy="1477328"/>
          </a:xfrm>
          <a:prstGeom prst="rect">
            <a:avLst/>
          </a:prstGeom>
          <a:noFill/>
        </p:spPr>
        <p:txBody>
          <a:bodyPr wrap="square" anchor="t" anchorCtr="0">
            <a:spAutoFit/>
          </a:bodyPr>
          <a:lstStyle/>
          <a:p>
            <a:r>
              <a:rPr lang="en-US" sz="900" i="1" dirty="0">
                <a:solidFill>
                  <a:srgbClr val="005F85"/>
                </a:solidFill>
                <a:latin typeface="+mn-lt"/>
              </a:rPr>
              <a:t>LOOKING AT THE MASSACHUSETTS POPULATION IN RECENT YEARS, </a:t>
            </a:r>
            <a:r>
              <a:rPr lang="en-US" sz="900" i="1" dirty="0">
                <a:solidFill>
                  <a:srgbClr val="005F85"/>
                </a:solidFill>
                <a:latin typeface="+mj-lt"/>
              </a:rPr>
              <a:t>MASSHEALTH COVERAGE </a:t>
            </a:r>
            <a:r>
              <a:rPr lang="en-US" sz="900" i="1" dirty="0">
                <a:solidFill>
                  <a:srgbClr val="005F85"/>
                </a:solidFill>
                <a:latin typeface="+mn-lt"/>
              </a:rPr>
              <a:t>IS ASSOCIATED WITH: </a:t>
            </a:r>
          </a:p>
          <a:p>
            <a:pPr marL="73152" lvl="2" indent="-73152">
              <a:buClr>
                <a:srgbClr val="005F85"/>
              </a:buClr>
              <a:buFont typeface="Arial" panose="020B0604020202020204" pitchFamily="34" charset="0"/>
              <a:buChar char="•"/>
            </a:pPr>
            <a:r>
              <a:rPr lang="en-US" sz="900" dirty="0">
                <a:solidFill>
                  <a:srgbClr val="000000"/>
                </a:solidFill>
                <a:latin typeface="Source Sans Pro Semibold"/>
              </a:rPr>
              <a:t>Financial protection and increased affordability for health insurance and care.</a:t>
            </a:r>
            <a:r>
              <a:rPr lang="en-US" sz="900" baseline="30000" dirty="0">
                <a:solidFill>
                  <a:srgbClr val="1C1C1C"/>
                </a:solidFill>
                <a:latin typeface="Source Sans Pro Light"/>
              </a:rPr>
              <a:t>5</a:t>
            </a:r>
            <a:endParaRPr lang="en-US" sz="900" dirty="0">
              <a:solidFill>
                <a:srgbClr val="1C1C1C"/>
              </a:solidFill>
              <a:latin typeface="Source Sans Pro Light"/>
            </a:endParaRPr>
          </a:p>
        </p:txBody>
      </p:sp>
    </p:spTree>
    <p:extLst>
      <p:ext uri="{BB962C8B-B14F-4D97-AF65-F5344CB8AC3E}">
        <p14:creationId xmlns:p14="http://schemas.microsoft.com/office/powerpoint/2010/main" val="1488994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Rectangle 10">
            <a:extLst>
              <a:ext uri="{FF2B5EF4-FFF2-40B4-BE49-F238E27FC236}">
                <a16:creationId xmlns:a16="http://schemas.microsoft.com/office/drawing/2014/main" id="{1D30A99F-BC99-4011-B194-3A1AD41F2DC2}"/>
              </a:ext>
            </a:extLst>
          </p:cNvPr>
          <p:cNvSpPr>
            <a:spLocks noChangeArrowheads="1"/>
          </p:cNvSpPr>
          <p:nvPr/>
        </p:nvSpPr>
        <p:spPr bwMode="auto">
          <a:xfrm>
            <a:off x="1175987" y="2416647"/>
            <a:ext cx="310896" cy="1192679"/>
          </a:xfrm>
          <a:prstGeom prst="rect">
            <a:avLst/>
          </a:prstGeom>
          <a:solidFill>
            <a:srgbClr val="77B6C9"/>
          </a:solidFill>
          <a:ln w="9525">
            <a:noFill/>
            <a:miter lim="800000"/>
            <a:headEnd/>
            <a:tailEnd/>
          </a:ln>
        </p:spPr>
        <p:txBody>
          <a:bodyPr lIns="0" tIns="45720" rIns="0" anchor="t" anchorCtr="0"/>
          <a:lstStyle/>
          <a:p>
            <a:pPr algn="ctr" eaLnBrk="0" hangingPunct="0"/>
            <a:r>
              <a:rPr lang="en-US" sz="750" dirty="0">
                <a:solidFill>
                  <a:schemeClr val="bg1"/>
                </a:solidFill>
                <a:latin typeface="Source Sans Pro Light" panose="020B0403030403020204" pitchFamily="34" charset="0"/>
                <a:cs typeface="Calibri" pitchFamily="34" charset="0"/>
              </a:rPr>
              <a:t>300%</a:t>
            </a:r>
            <a:br>
              <a:rPr lang="en-US" sz="750" dirty="0">
                <a:solidFill>
                  <a:schemeClr val="bg1"/>
                </a:solidFill>
                <a:latin typeface="Source Sans Pro Light" panose="020B0403030403020204" pitchFamily="34" charset="0"/>
                <a:cs typeface="Calibri" pitchFamily="34" charset="0"/>
              </a:rPr>
            </a:br>
            <a:endParaRPr lang="en-US" sz="750" dirty="0">
              <a:solidFill>
                <a:schemeClr val="bg1"/>
              </a:solidFill>
              <a:latin typeface="Source Sans Pro Light" panose="020B0403030403020204" pitchFamily="34" charset="0"/>
              <a:cs typeface="Calibri" pitchFamily="34" charset="0"/>
            </a:endParaRPr>
          </a:p>
        </p:txBody>
      </p:sp>
      <p:sp>
        <p:nvSpPr>
          <p:cNvPr id="109" name="Rectangle 108">
            <a:extLst>
              <a:ext uri="{FF2B5EF4-FFF2-40B4-BE49-F238E27FC236}">
                <a16:creationId xmlns:a16="http://schemas.microsoft.com/office/drawing/2014/main" id="{7B0F8990-FB02-45E4-A5B5-0EB4CF177D5F}"/>
              </a:ext>
            </a:extLst>
          </p:cNvPr>
          <p:cNvSpPr/>
          <p:nvPr/>
        </p:nvSpPr>
        <p:spPr>
          <a:xfrm>
            <a:off x="852710" y="1907282"/>
            <a:ext cx="7756480" cy="50959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i="1" dirty="0">
                <a:solidFill>
                  <a:schemeClr val="tx1"/>
                </a:solidFill>
                <a:latin typeface="+mj-lt"/>
              </a:rPr>
              <a:t>MAY BE ELIGIBLE FOR ADVANCE PREMIUM TAX CREDITS FOR A QUALIFIED HEALTH PLAN</a:t>
            </a:r>
          </a:p>
        </p:txBody>
      </p:sp>
      <p:sp>
        <p:nvSpPr>
          <p:cNvPr id="312" name="Rectangle 10">
            <a:extLst>
              <a:ext uri="{FF2B5EF4-FFF2-40B4-BE49-F238E27FC236}">
                <a16:creationId xmlns:a16="http://schemas.microsoft.com/office/drawing/2014/main" id="{779A47E5-AE4B-4B86-AE4F-10FCEF38EB60}"/>
              </a:ext>
            </a:extLst>
          </p:cNvPr>
          <p:cNvSpPr>
            <a:spLocks noChangeArrowheads="1"/>
          </p:cNvSpPr>
          <p:nvPr/>
        </p:nvSpPr>
        <p:spPr bwMode="auto">
          <a:xfrm>
            <a:off x="1499263" y="2416648"/>
            <a:ext cx="310896" cy="1536192"/>
          </a:xfrm>
          <a:prstGeom prst="rect">
            <a:avLst/>
          </a:prstGeom>
          <a:solidFill>
            <a:srgbClr val="6BB23E"/>
          </a:solidFill>
          <a:ln w="9525">
            <a:noFill/>
            <a:miter lim="800000"/>
            <a:headEnd/>
            <a:tailEnd/>
          </a:ln>
        </p:spPr>
        <p:txBody>
          <a:bodyPr lIns="0" tIns="45720" rIns="0" anchor="t" anchorCtr="0"/>
          <a:lstStyle/>
          <a:p>
            <a:pPr algn="ctr" eaLnBrk="0" hangingPunct="0"/>
            <a:r>
              <a:rPr lang="en-US" sz="750" dirty="0">
                <a:solidFill>
                  <a:schemeClr val="bg1"/>
                </a:solidFill>
                <a:latin typeface="Source Sans Pro Light" panose="020B0403030403020204" pitchFamily="34" charset="0"/>
                <a:cs typeface="Calibri" pitchFamily="34" charset="0"/>
              </a:rPr>
              <a:t>300%</a:t>
            </a:r>
            <a:br>
              <a:rPr lang="en-US" sz="750" dirty="0">
                <a:solidFill>
                  <a:schemeClr val="bg1"/>
                </a:solidFill>
                <a:latin typeface="Source Sans Pro Light" panose="020B0403030403020204" pitchFamily="34" charset="0"/>
                <a:cs typeface="Calibri" pitchFamily="34" charset="0"/>
              </a:rPr>
            </a:br>
            <a:endParaRPr lang="en-US" sz="750" dirty="0">
              <a:solidFill>
                <a:schemeClr val="bg1"/>
              </a:solidFill>
              <a:latin typeface="Source Sans Pro Light" panose="020B0403030403020204" pitchFamily="34" charset="0"/>
              <a:cs typeface="Calibri" pitchFamily="34" charset="0"/>
            </a:endParaRPr>
          </a:p>
        </p:txBody>
      </p:sp>
      <p:sp>
        <p:nvSpPr>
          <p:cNvPr id="146" name="Rectangle 8"/>
          <p:cNvSpPr>
            <a:spLocks noGrp="1" noChangeArrowheads="1"/>
          </p:cNvSpPr>
          <p:nvPr>
            <p:ph type="title"/>
          </p:nvPr>
        </p:nvSpPr>
        <p:spPr>
          <a:xfrm>
            <a:off x="457200" y="548640"/>
            <a:ext cx="8229600" cy="822960"/>
          </a:xfrm>
        </p:spPr>
        <p:txBody>
          <a:bodyPr/>
          <a:lstStyle/>
          <a:p>
            <a:r>
              <a:rPr lang="en-US" dirty="0"/>
              <a:t>MASSHEALTH INCOME LIMITS VARY FOR DIFFERENT AGES AND ELIGIBILITY GROUPS</a:t>
            </a:r>
            <a:r>
              <a:rPr lang="en-US" baseline="30000" dirty="0"/>
              <a:t>1</a:t>
            </a:r>
          </a:p>
        </p:txBody>
      </p:sp>
      <p:sp>
        <p:nvSpPr>
          <p:cNvPr id="212" name="Slide Number Placeholder 153"/>
          <p:cNvSpPr>
            <a:spLocks noGrp="1"/>
          </p:cNvSpPr>
          <p:nvPr>
            <p:ph type="sldNum" sz="quarter" idx="10"/>
          </p:nvPr>
        </p:nvSpPr>
        <p:spPr>
          <a:xfrm>
            <a:off x="8747125" y="6559550"/>
            <a:ext cx="396875" cy="296863"/>
          </a:xfrm>
        </p:spPr>
        <p:txBody>
          <a:bodyPr/>
          <a:lstStyle/>
          <a:p>
            <a:fld id="{B8738A8D-B03E-4C9C-AB40-1432D0977113}" type="slidenum">
              <a:rPr lang="en-US" smtClean="0"/>
              <a:pPr/>
              <a:t>7</a:t>
            </a:fld>
            <a:endParaRPr lang="en-US" dirty="0"/>
          </a:p>
        </p:txBody>
      </p:sp>
      <p:sp>
        <p:nvSpPr>
          <p:cNvPr id="153" name="Rectangle 10"/>
          <p:cNvSpPr>
            <a:spLocks noChangeArrowheads="1"/>
          </p:cNvSpPr>
          <p:nvPr/>
        </p:nvSpPr>
        <p:spPr bwMode="auto">
          <a:xfrm>
            <a:off x="1175987" y="3193888"/>
            <a:ext cx="310896" cy="758952"/>
          </a:xfrm>
          <a:prstGeom prst="rect">
            <a:avLst/>
          </a:prstGeom>
          <a:solidFill>
            <a:srgbClr val="005F85"/>
          </a:solidFill>
          <a:ln w="9525">
            <a:noFill/>
            <a:miter lim="800000"/>
            <a:headEnd/>
            <a:tailEnd/>
          </a:ln>
        </p:spPr>
        <p:txBody>
          <a:bodyPr lIns="0" tIns="45720" rIns="0"/>
          <a:lstStyle/>
          <a:p>
            <a:pPr algn="ctr" eaLnBrk="0" hangingPunct="0"/>
            <a:r>
              <a:rPr lang="en-US" sz="750" dirty="0">
                <a:solidFill>
                  <a:schemeClr val="bg1"/>
                </a:solidFill>
                <a:latin typeface="+mj-lt"/>
              </a:rPr>
              <a:t>150%</a:t>
            </a:r>
            <a:br>
              <a:rPr lang="en-US" sz="750" dirty="0">
                <a:solidFill>
                  <a:schemeClr val="bg1"/>
                </a:solidFill>
                <a:latin typeface="+mj-lt"/>
              </a:rPr>
            </a:br>
            <a:endParaRPr lang="en-US" sz="750" dirty="0">
              <a:solidFill>
                <a:schemeClr val="bg1"/>
              </a:solidFill>
              <a:latin typeface="+mj-lt"/>
            </a:endParaRPr>
          </a:p>
        </p:txBody>
      </p:sp>
      <p:sp>
        <p:nvSpPr>
          <p:cNvPr id="159" name="Line 46"/>
          <p:cNvSpPr>
            <a:spLocks noChangeShapeType="1"/>
          </p:cNvSpPr>
          <p:nvPr/>
        </p:nvSpPr>
        <p:spPr bwMode="auto">
          <a:xfrm>
            <a:off x="787816" y="1900178"/>
            <a:ext cx="0" cy="2051060"/>
          </a:xfrm>
          <a:prstGeom prst="line">
            <a:avLst/>
          </a:prstGeom>
          <a:noFill/>
          <a:ln w="9525">
            <a:solidFill>
              <a:srgbClr val="000000"/>
            </a:solidFill>
            <a:round/>
            <a:headEnd/>
            <a:tailEnd/>
          </a:ln>
        </p:spPr>
        <p:txBody>
          <a:bodyPr/>
          <a:lstStyle/>
          <a:p>
            <a:endParaRPr lang="en-US" dirty="0">
              <a:latin typeface="+mn-lt"/>
            </a:endParaRPr>
          </a:p>
        </p:txBody>
      </p:sp>
      <p:sp>
        <p:nvSpPr>
          <p:cNvPr id="174" name="Rectangle 69"/>
          <p:cNvSpPr>
            <a:spLocks noChangeArrowheads="1"/>
          </p:cNvSpPr>
          <p:nvPr/>
        </p:nvSpPr>
        <p:spPr bwMode="auto">
          <a:xfrm>
            <a:off x="852710" y="3972162"/>
            <a:ext cx="320040" cy="200055"/>
          </a:xfrm>
          <a:prstGeom prst="rect">
            <a:avLst/>
          </a:prstGeom>
          <a:noFill/>
          <a:ln w="9525">
            <a:noFill/>
            <a:miter lim="800000"/>
            <a:headEnd/>
            <a:tailEnd/>
          </a:ln>
        </p:spPr>
        <p:txBody>
          <a:bodyPr wrap="none" lIns="0" rIns="0">
            <a:noAutofit/>
          </a:bodyPr>
          <a:lstStyle/>
          <a:p>
            <a:pPr algn="ctr"/>
            <a:r>
              <a:rPr lang="en-US" sz="700" dirty="0">
                <a:latin typeface="+mj-lt"/>
              </a:rPr>
              <a:t>0</a:t>
            </a:r>
          </a:p>
        </p:txBody>
      </p:sp>
      <p:sp>
        <p:nvSpPr>
          <p:cNvPr id="175" name="Rectangle 70"/>
          <p:cNvSpPr>
            <a:spLocks noChangeArrowheads="1"/>
          </p:cNvSpPr>
          <p:nvPr/>
        </p:nvSpPr>
        <p:spPr bwMode="auto">
          <a:xfrm>
            <a:off x="1172037" y="3972162"/>
            <a:ext cx="320040" cy="200055"/>
          </a:xfrm>
          <a:prstGeom prst="rect">
            <a:avLst/>
          </a:prstGeom>
          <a:noFill/>
          <a:ln w="9525">
            <a:noFill/>
            <a:miter lim="800000"/>
            <a:headEnd/>
            <a:tailEnd/>
          </a:ln>
        </p:spPr>
        <p:txBody>
          <a:bodyPr wrap="square" lIns="0" rIns="0">
            <a:noAutofit/>
          </a:bodyPr>
          <a:lstStyle/>
          <a:p>
            <a:pPr algn="ctr"/>
            <a:r>
              <a:rPr lang="en-US" sz="700" dirty="0">
                <a:latin typeface="+mj-lt"/>
              </a:rPr>
              <a:t>1–18</a:t>
            </a:r>
          </a:p>
        </p:txBody>
      </p:sp>
      <p:sp>
        <p:nvSpPr>
          <p:cNvPr id="176" name="Rectangle 71"/>
          <p:cNvSpPr>
            <a:spLocks noChangeArrowheads="1"/>
          </p:cNvSpPr>
          <p:nvPr/>
        </p:nvSpPr>
        <p:spPr bwMode="auto">
          <a:xfrm>
            <a:off x="1489535" y="3972162"/>
            <a:ext cx="320040" cy="200055"/>
          </a:xfrm>
          <a:prstGeom prst="rect">
            <a:avLst/>
          </a:prstGeom>
          <a:noFill/>
          <a:ln w="9525" algn="ctr">
            <a:noFill/>
            <a:miter lim="800000"/>
            <a:headEnd/>
            <a:tailEnd/>
          </a:ln>
        </p:spPr>
        <p:txBody>
          <a:bodyPr wrap="square" lIns="0" rIns="0">
            <a:noAutofit/>
          </a:bodyPr>
          <a:lstStyle/>
          <a:p>
            <a:pPr algn="ctr"/>
            <a:r>
              <a:rPr lang="en-US" sz="700" dirty="0">
                <a:latin typeface="+mj-lt"/>
              </a:rPr>
              <a:t>19–20</a:t>
            </a:r>
          </a:p>
        </p:txBody>
      </p:sp>
      <p:sp>
        <p:nvSpPr>
          <p:cNvPr id="177" name="Line 81"/>
          <p:cNvSpPr>
            <a:spLocks noChangeShapeType="1"/>
          </p:cNvSpPr>
          <p:nvPr/>
        </p:nvSpPr>
        <p:spPr bwMode="auto">
          <a:xfrm flipV="1">
            <a:off x="852710" y="4144409"/>
            <a:ext cx="960120" cy="0"/>
          </a:xfrm>
          <a:prstGeom prst="line">
            <a:avLst/>
          </a:prstGeom>
          <a:noFill/>
          <a:ln w="6350">
            <a:solidFill>
              <a:schemeClr val="tx1"/>
            </a:solidFill>
            <a:round/>
            <a:headEnd/>
            <a:tailEnd/>
          </a:ln>
        </p:spPr>
        <p:txBody>
          <a:bodyPr/>
          <a:lstStyle/>
          <a:p>
            <a:endParaRPr lang="en-US" dirty="0">
              <a:latin typeface="+mj-lt"/>
            </a:endParaRPr>
          </a:p>
        </p:txBody>
      </p:sp>
      <p:sp>
        <p:nvSpPr>
          <p:cNvPr id="178" name="Text Box 82"/>
          <p:cNvSpPr txBox="1">
            <a:spLocks noChangeArrowheads="1"/>
          </p:cNvSpPr>
          <p:nvPr/>
        </p:nvSpPr>
        <p:spPr bwMode="auto">
          <a:xfrm>
            <a:off x="875570" y="4176625"/>
            <a:ext cx="914400" cy="107722"/>
          </a:xfrm>
          <a:prstGeom prst="rect">
            <a:avLst/>
          </a:prstGeom>
          <a:noFill/>
          <a:ln w="9525">
            <a:noFill/>
            <a:miter lim="800000"/>
            <a:headEnd/>
            <a:tailEnd/>
          </a:ln>
        </p:spPr>
        <p:txBody>
          <a:bodyPr wrap="square" lIns="45720" tIns="0" rIns="45720" bIns="0">
            <a:spAutoFit/>
          </a:bodyPr>
          <a:lstStyle/>
          <a:p>
            <a:pPr algn="ctr"/>
            <a:r>
              <a:rPr lang="en-US" sz="700" dirty="0">
                <a:latin typeface="+mj-lt"/>
              </a:rPr>
              <a:t>AGE IN YEARS</a:t>
            </a:r>
          </a:p>
        </p:txBody>
      </p:sp>
      <p:grpSp>
        <p:nvGrpSpPr>
          <p:cNvPr id="106" name="Group 105">
            <a:extLst>
              <a:ext uri="{FF2B5EF4-FFF2-40B4-BE49-F238E27FC236}">
                <a16:creationId xmlns:a16="http://schemas.microsoft.com/office/drawing/2014/main" id="{76EAB624-402B-4D84-B907-A01D61FADD22}"/>
              </a:ext>
            </a:extLst>
          </p:cNvPr>
          <p:cNvGrpSpPr/>
          <p:nvPr/>
        </p:nvGrpSpPr>
        <p:grpSpPr>
          <a:xfrm>
            <a:off x="6937107" y="2416648"/>
            <a:ext cx="457201" cy="1536192"/>
            <a:chOff x="6819704" y="2870409"/>
            <a:chExt cx="457201" cy="1536192"/>
          </a:xfrm>
        </p:grpSpPr>
        <p:sp>
          <p:nvSpPr>
            <p:cNvPr id="200" name="Rectangle 125"/>
            <p:cNvSpPr>
              <a:spLocks noChangeArrowheads="1"/>
            </p:cNvSpPr>
            <p:nvPr/>
          </p:nvSpPr>
          <p:spPr bwMode="auto">
            <a:xfrm>
              <a:off x="6819704" y="2870409"/>
              <a:ext cx="457200" cy="1536192"/>
            </a:xfrm>
            <a:prstGeom prst="rect">
              <a:avLst/>
            </a:prstGeom>
            <a:solidFill>
              <a:srgbClr val="6BB23E"/>
            </a:solidFill>
            <a:ln w="9525">
              <a:noFill/>
              <a:miter lim="800000"/>
              <a:headEnd/>
              <a:tailEnd/>
            </a:ln>
          </p:spPr>
          <p:txBody>
            <a:bodyPr wrap="none" lIns="0" tIns="45720" rIns="0" anchor="t" anchorCtr="0"/>
            <a:lstStyle/>
            <a:p>
              <a:pPr algn="ctr" eaLnBrk="0" hangingPunct="0">
                <a:defRPr/>
              </a:pPr>
              <a:r>
                <a:rPr lang="en-US" sz="750" dirty="0">
                  <a:solidFill>
                    <a:schemeClr val="bg1"/>
                  </a:solidFill>
                  <a:latin typeface="Source Sans Pro Light" panose="020B0403030403020204" pitchFamily="34" charset="0"/>
                  <a:cs typeface="Calibri" pitchFamily="34" charset="0"/>
                </a:rPr>
                <a:t>300%</a:t>
              </a:r>
              <a:br>
                <a:rPr lang="en-US" sz="750" dirty="0">
                  <a:solidFill>
                    <a:schemeClr val="bg1"/>
                  </a:solidFill>
                  <a:latin typeface="Source Sans Pro Light" panose="020B0403030403020204" pitchFamily="34" charset="0"/>
                  <a:cs typeface="Calibri" pitchFamily="34" charset="0"/>
                </a:rPr>
              </a:br>
              <a:endParaRPr lang="en-US" sz="750" dirty="0">
                <a:solidFill>
                  <a:schemeClr val="bg1"/>
                </a:solidFill>
                <a:latin typeface="Source Sans Pro Light" panose="020B0403030403020204" pitchFamily="34" charset="0"/>
                <a:cs typeface="Calibri" pitchFamily="34" charset="0"/>
              </a:endParaRPr>
            </a:p>
          </p:txBody>
        </p:sp>
        <p:sp>
          <p:nvSpPr>
            <p:cNvPr id="199" name="Rectangle 123"/>
            <p:cNvSpPr>
              <a:spLocks noChangeArrowheads="1"/>
            </p:cNvSpPr>
            <p:nvPr/>
          </p:nvSpPr>
          <p:spPr bwMode="auto">
            <a:xfrm>
              <a:off x="6819705" y="3126441"/>
              <a:ext cx="457200" cy="1280160"/>
            </a:xfrm>
            <a:prstGeom prst="rect">
              <a:avLst/>
            </a:prstGeom>
            <a:solidFill>
              <a:srgbClr val="005F85"/>
            </a:solidFill>
            <a:ln w="9525">
              <a:noFill/>
              <a:miter lim="800000"/>
              <a:headEnd/>
              <a:tailEnd/>
            </a:ln>
          </p:spPr>
          <p:txBody>
            <a:bodyPr lIns="0" tIns="45720" rIns="0"/>
            <a:lstStyle/>
            <a:p>
              <a:pPr algn="ctr" eaLnBrk="0" hangingPunct="0"/>
              <a:r>
                <a:rPr lang="en-US" sz="750" dirty="0">
                  <a:solidFill>
                    <a:schemeClr val="bg1"/>
                  </a:solidFill>
                  <a:latin typeface="+mj-lt"/>
                </a:rPr>
                <a:t>250%</a:t>
              </a:r>
              <a:br>
                <a:rPr lang="en-US" sz="750" dirty="0">
                  <a:solidFill>
                    <a:schemeClr val="bg1"/>
                  </a:solidFill>
                  <a:latin typeface="+mj-lt"/>
                </a:rPr>
              </a:br>
              <a:endParaRPr lang="en-US" sz="750" dirty="0">
                <a:solidFill>
                  <a:schemeClr val="bg1"/>
                </a:solidFill>
                <a:latin typeface="+mj-lt"/>
              </a:endParaRPr>
            </a:p>
          </p:txBody>
        </p:sp>
      </p:grpSp>
      <p:sp>
        <p:nvSpPr>
          <p:cNvPr id="202" name="Rectangle 130"/>
          <p:cNvSpPr>
            <a:spLocks noChangeArrowheads="1"/>
          </p:cNvSpPr>
          <p:nvPr/>
        </p:nvSpPr>
        <p:spPr bwMode="auto">
          <a:xfrm>
            <a:off x="7554028" y="2782408"/>
            <a:ext cx="457200" cy="1170432"/>
          </a:xfrm>
          <a:prstGeom prst="rect">
            <a:avLst/>
          </a:prstGeom>
          <a:solidFill>
            <a:srgbClr val="005F85"/>
          </a:solidFill>
          <a:ln w="9525">
            <a:noFill/>
            <a:miter lim="800000"/>
            <a:headEnd/>
            <a:tailEnd/>
          </a:ln>
        </p:spPr>
        <p:txBody>
          <a:bodyPr lIns="0" tIns="45720" rIns="0"/>
          <a:lstStyle/>
          <a:p>
            <a:pPr algn="ctr" eaLnBrk="0" hangingPunct="0">
              <a:defRPr/>
            </a:pPr>
            <a:r>
              <a:rPr lang="en-US" sz="750" dirty="0">
                <a:solidFill>
                  <a:schemeClr val="bg1"/>
                </a:solidFill>
                <a:latin typeface="+mj-lt"/>
              </a:rPr>
              <a:t>221%</a:t>
            </a:r>
            <a:br>
              <a:rPr lang="en-US" sz="750" dirty="0">
                <a:solidFill>
                  <a:schemeClr val="bg1"/>
                </a:solidFill>
                <a:latin typeface="+mj-lt"/>
              </a:rPr>
            </a:br>
            <a:endParaRPr lang="en-US" sz="750" dirty="0">
              <a:solidFill>
                <a:schemeClr val="bg1"/>
              </a:solidFill>
              <a:latin typeface="+mj-lt"/>
            </a:endParaRPr>
          </a:p>
        </p:txBody>
      </p:sp>
      <p:grpSp>
        <p:nvGrpSpPr>
          <p:cNvPr id="104" name="Group 103">
            <a:extLst>
              <a:ext uri="{FF2B5EF4-FFF2-40B4-BE49-F238E27FC236}">
                <a16:creationId xmlns:a16="http://schemas.microsoft.com/office/drawing/2014/main" id="{5DC8CD04-A019-4FDB-926D-313B858A0BF5}"/>
              </a:ext>
            </a:extLst>
          </p:cNvPr>
          <p:cNvGrpSpPr/>
          <p:nvPr/>
        </p:nvGrpSpPr>
        <p:grpSpPr>
          <a:xfrm>
            <a:off x="5703258" y="2416648"/>
            <a:ext cx="457201" cy="1536192"/>
            <a:chOff x="5875064" y="2870409"/>
            <a:chExt cx="457201" cy="1536192"/>
          </a:xfrm>
        </p:grpSpPr>
        <p:sp>
          <p:nvSpPr>
            <p:cNvPr id="206" name="Rectangle 142"/>
            <p:cNvSpPr>
              <a:spLocks noChangeArrowheads="1"/>
            </p:cNvSpPr>
            <p:nvPr/>
          </p:nvSpPr>
          <p:spPr bwMode="auto">
            <a:xfrm>
              <a:off x="5875064" y="2870409"/>
              <a:ext cx="457200" cy="1536192"/>
            </a:xfrm>
            <a:prstGeom prst="rect">
              <a:avLst/>
            </a:prstGeom>
            <a:solidFill>
              <a:srgbClr val="6BB23E"/>
            </a:solidFill>
            <a:ln w="9525">
              <a:noFill/>
              <a:miter lim="800000"/>
              <a:headEnd/>
              <a:tailEnd/>
            </a:ln>
          </p:spPr>
          <p:txBody>
            <a:bodyPr wrap="none" lIns="0" tIns="45720" rIns="0" anchor="t" anchorCtr="0"/>
            <a:lstStyle/>
            <a:p>
              <a:pPr algn="ctr" eaLnBrk="0" hangingPunct="0">
                <a:defRPr/>
              </a:pPr>
              <a:r>
                <a:rPr lang="en-US" sz="750" dirty="0">
                  <a:solidFill>
                    <a:schemeClr val="bg1"/>
                  </a:solidFill>
                  <a:latin typeface="Source Sans Pro Light" panose="020B0403030403020204" pitchFamily="34" charset="0"/>
                  <a:cs typeface="Calibri" pitchFamily="34" charset="0"/>
                </a:rPr>
                <a:t>300%</a:t>
              </a:r>
              <a:br>
                <a:rPr lang="en-US" sz="750" dirty="0">
                  <a:solidFill>
                    <a:schemeClr val="bg1"/>
                  </a:solidFill>
                  <a:latin typeface="Source Sans Pro Light" panose="020B0403030403020204" pitchFamily="34" charset="0"/>
                  <a:cs typeface="Calibri" pitchFamily="34" charset="0"/>
                </a:rPr>
              </a:br>
              <a:endParaRPr lang="en-US" sz="750" dirty="0">
                <a:solidFill>
                  <a:schemeClr val="bg1"/>
                </a:solidFill>
                <a:latin typeface="Source Sans Pro Light" panose="020B0403030403020204" pitchFamily="34" charset="0"/>
                <a:cs typeface="Calibri" pitchFamily="34" charset="0"/>
              </a:endParaRPr>
            </a:p>
          </p:txBody>
        </p:sp>
        <p:sp>
          <p:nvSpPr>
            <p:cNvPr id="205" name="Rectangle 140"/>
            <p:cNvSpPr>
              <a:spLocks noChangeArrowheads="1"/>
            </p:cNvSpPr>
            <p:nvPr/>
          </p:nvSpPr>
          <p:spPr bwMode="auto">
            <a:xfrm>
              <a:off x="5875065" y="3729945"/>
              <a:ext cx="457200" cy="676656"/>
            </a:xfrm>
            <a:prstGeom prst="rect">
              <a:avLst/>
            </a:prstGeom>
            <a:solidFill>
              <a:srgbClr val="005F85"/>
            </a:solidFill>
            <a:ln w="9525">
              <a:noFill/>
              <a:miter lim="800000"/>
              <a:headEnd/>
              <a:tailEnd/>
            </a:ln>
          </p:spPr>
          <p:txBody>
            <a:bodyPr lIns="0" tIns="45720" rIns="0" anchor="t" anchorCtr="0"/>
            <a:lstStyle/>
            <a:p>
              <a:pPr algn="ctr" eaLnBrk="0" hangingPunct="0"/>
              <a:r>
                <a:rPr lang="en-US" sz="750" dirty="0">
                  <a:solidFill>
                    <a:srgbClr val="FFFFFF"/>
                  </a:solidFill>
                  <a:latin typeface="+mj-lt"/>
                </a:rPr>
                <a:t>133%</a:t>
              </a:r>
              <a:br>
                <a:rPr lang="en-US" sz="750" dirty="0">
                  <a:solidFill>
                    <a:srgbClr val="FFFFFF"/>
                  </a:solidFill>
                  <a:latin typeface="+mj-lt"/>
                </a:rPr>
              </a:br>
              <a:endParaRPr lang="en-US" sz="750" dirty="0">
                <a:solidFill>
                  <a:srgbClr val="FFFFFF"/>
                </a:solidFill>
                <a:latin typeface="+mj-lt"/>
              </a:endParaRPr>
            </a:p>
          </p:txBody>
        </p:sp>
      </p:grpSp>
      <p:grpSp>
        <p:nvGrpSpPr>
          <p:cNvPr id="105" name="Group 104">
            <a:extLst>
              <a:ext uri="{FF2B5EF4-FFF2-40B4-BE49-F238E27FC236}">
                <a16:creationId xmlns:a16="http://schemas.microsoft.com/office/drawing/2014/main" id="{269B2224-B63A-4CCA-BFF0-EA67C5F67E3D}"/>
              </a:ext>
            </a:extLst>
          </p:cNvPr>
          <p:cNvGrpSpPr/>
          <p:nvPr/>
        </p:nvGrpSpPr>
        <p:grpSpPr>
          <a:xfrm>
            <a:off x="6320183" y="2416648"/>
            <a:ext cx="457200" cy="1536192"/>
            <a:chOff x="6345902" y="2870409"/>
            <a:chExt cx="457200" cy="1536192"/>
          </a:xfrm>
        </p:grpSpPr>
        <p:sp>
          <p:nvSpPr>
            <p:cNvPr id="211" name="Rectangle 145"/>
            <p:cNvSpPr>
              <a:spLocks noChangeArrowheads="1"/>
            </p:cNvSpPr>
            <p:nvPr/>
          </p:nvSpPr>
          <p:spPr bwMode="auto">
            <a:xfrm>
              <a:off x="6345902" y="2870409"/>
              <a:ext cx="457200" cy="1536192"/>
            </a:xfrm>
            <a:prstGeom prst="rect">
              <a:avLst/>
            </a:prstGeom>
            <a:solidFill>
              <a:srgbClr val="6BB23E"/>
            </a:solidFill>
            <a:ln w="9525">
              <a:noFill/>
              <a:miter lim="800000"/>
              <a:headEnd/>
              <a:tailEnd/>
            </a:ln>
          </p:spPr>
          <p:txBody>
            <a:bodyPr wrap="none" lIns="0" tIns="45720" rIns="0" anchor="t" anchorCtr="0"/>
            <a:lstStyle/>
            <a:p>
              <a:pPr algn="ctr" eaLnBrk="0" hangingPunct="0">
                <a:defRPr/>
              </a:pPr>
              <a:r>
                <a:rPr lang="en-US" sz="750" dirty="0">
                  <a:solidFill>
                    <a:schemeClr val="bg1"/>
                  </a:solidFill>
                  <a:latin typeface="Source Sans Pro Light" panose="020B0403030403020204" pitchFamily="34" charset="0"/>
                  <a:cs typeface="Calibri" pitchFamily="34" charset="0"/>
                </a:rPr>
                <a:t>300%</a:t>
              </a:r>
              <a:br>
                <a:rPr lang="en-US" sz="750" dirty="0">
                  <a:solidFill>
                    <a:schemeClr val="bg1"/>
                  </a:solidFill>
                  <a:latin typeface="Source Sans Pro Light" panose="020B0403030403020204" pitchFamily="34" charset="0"/>
                  <a:cs typeface="Calibri" pitchFamily="34" charset="0"/>
                </a:rPr>
              </a:br>
              <a:endParaRPr lang="en-US" sz="750" dirty="0">
                <a:solidFill>
                  <a:schemeClr val="bg1"/>
                </a:solidFill>
                <a:latin typeface="Source Sans Pro Light" panose="020B0403030403020204" pitchFamily="34" charset="0"/>
                <a:cs typeface="Calibri" pitchFamily="34" charset="0"/>
              </a:endParaRPr>
            </a:p>
          </p:txBody>
        </p:sp>
        <p:sp>
          <p:nvSpPr>
            <p:cNvPr id="210" name="Rectangle 144"/>
            <p:cNvSpPr>
              <a:spLocks noChangeArrowheads="1"/>
            </p:cNvSpPr>
            <p:nvPr/>
          </p:nvSpPr>
          <p:spPr bwMode="auto">
            <a:xfrm>
              <a:off x="6347406" y="3382473"/>
              <a:ext cx="455696" cy="1024128"/>
            </a:xfrm>
            <a:prstGeom prst="rect">
              <a:avLst/>
            </a:prstGeom>
            <a:solidFill>
              <a:srgbClr val="005F85"/>
            </a:solidFill>
            <a:ln w="9525">
              <a:noFill/>
              <a:miter lim="800000"/>
              <a:headEnd/>
              <a:tailEnd/>
            </a:ln>
          </p:spPr>
          <p:txBody>
            <a:bodyPr lIns="0" tIns="45720" rIns="0"/>
            <a:lstStyle/>
            <a:p>
              <a:pPr algn="ctr" eaLnBrk="0" hangingPunct="0"/>
              <a:r>
                <a:rPr lang="en-US" sz="750" dirty="0">
                  <a:solidFill>
                    <a:schemeClr val="bg1"/>
                  </a:solidFill>
                  <a:latin typeface="+mj-lt"/>
                </a:rPr>
                <a:t>200%</a:t>
              </a:r>
              <a:br>
                <a:rPr lang="en-US" sz="750" dirty="0">
                  <a:solidFill>
                    <a:schemeClr val="bg1"/>
                  </a:solidFill>
                  <a:latin typeface="+mj-lt"/>
                </a:rPr>
              </a:br>
              <a:endParaRPr lang="en-US" sz="750" dirty="0">
                <a:solidFill>
                  <a:schemeClr val="bg1"/>
                </a:solidFill>
                <a:latin typeface="+mj-lt"/>
              </a:endParaRPr>
            </a:p>
          </p:txBody>
        </p:sp>
      </p:grpSp>
      <p:sp>
        <p:nvSpPr>
          <p:cNvPr id="220" name="Rectangle 10"/>
          <p:cNvSpPr>
            <a:spLocks noChangeArrowheads="1"/>
          </p:cNvSpPr>
          <p:nvPr/>
        </p:nvSpPr>
        <p:spPr bwMode="auto">
          <a:xfrm>
            <a:off x="1499263" y="3193888"/>
            <a:ext cx="310896" cy="758952"/>
          </a:xfrm>
          <a:prstGeom prst="rect">
            <a:avLst/>
          </a:prstGeom>
          <a:solidFill>
            <a:srgbClr val="005F85"/>
          </a:solidFill>
          <a:ln w="9525">
            <a:noFill/>
            <a:miter lim="800000"/>
            <a:headEnd/>
            <a:tailEnd/>
          </a:ln>
        </p:spPr>
        <p:txBody>
          <a:bodyPr lIns="0" tIns="45720" rIns="0"/>
          <a:lstStyle/>
          <a:p>
            <a:pPr algn="ctr" eaLnBrk="0" hangingPunct="0"/>
            <a:r>
              <a:rPr lang="en-US" sz="750" dirty="0">
                <a:solidFill>
                  <a:schemeClr val="bg1"/>
                </a:solidFill>
                <a:latin typeface="+mj-lt"/>
              </a:rPr>
              <a:t>150%</a:t>
            </a:r>
            <a:br>
              <a:rPr lang="en-US" sz="750" dirty="0">
                <a:solidFill>
                  <a:schemeClr val="bg1"/>
                </a:solidFill>
                <a:latin typeface="+mj-lt"/>
              </a:rPr>
            </a:br>
            <a:endParaRPr lang="en-US" sz="750" dirty="0">
              <a:solidFill>
                <a:schemeClr val="bg1"/>
              </a:solidFill>
              <a:latin typeface="+mj-lt"/>
            </a:endParaRPr>
          </a:p>
        </p:txBody>
      </p:sp>
      <p:grpSp>
        <p:nvGrpSpPr>
          <p:cNvPr id="103" name="Group 102">
            <a:extLst>
              <a:ext uri="{FF2B5EF4-FFF2-40B4-BE49-F238E27FC236}">
                <a16:creationId xmlns:a16="http://schemas.microsoft.com/office/drawing/2014/main" id="{1CA1D4CC-AD07-4E07-AFCC-106AD45EEC56}"/>
              </a:ext>
            </a:extLst>
          </p:cNvPr>
          <p:cNvGrpSpPr/>
          <p:nvPr/>
        </p:nvGrpSpPr>
        <p:grpSpPr>
          <a:xfrm>
            <a:off x="5085473" y="2416648"/>
            <a:ext cx="458061" cy="1536192"/>
            <a:chOff x="5401262" y="2870409"/>
            <a:chExt cx="458061" cy="1536192"/>
          </a:xfrm>
        </p:grpSpPr>
        <p:sp>
          <p:nvSpPr>
            <p:cNvPr id="227" name="Rectangle 142"/>
            <p:cNvSpPr>
              <a:spLocks noChangeArrowheads="1"/>
            </p:cNvSpPr>
            <p:nvPr/>
          </p:nvSpPr>
          <p:spPr bwMode="auto">
            <a:xfrm>
              <a:off x="5402123" y="2870409"/>
              <a:ext cx="457200" cy="1536192"/>
            </a:xfrm>
            <a:prstGeom prst="rect">
              <a:avLst/>
            </a:prstGeom>
            <a:solidFill>
              <a:srgbClr val="6BB23E"/>
            </a:solidFill>
            <a:ln w="9525">
              <a:noFill/>
              <a:miter lim="800000"/>
              <a:headEnd/>
              <a:tailEnd/>
            </a:ln>
          </p:spPr>
          <p:txBody>
            <a:bodyPr wrap="none" lIns="0" tIns="45720" rIns="0" anchor="t" anchorCtr="0"/>
            <a:lstStyle/>
            <a:p>
              <a:pPr algn="ctr" eaLnBrk="0" hangingPunct="0">
                <a:defRPr/>
              </a:pPr>
              <a:r>
                <a:rPr lang="en-US" sz="750" dirty="0">
                  <a:solidFill>
                    <a:schemeClr val="bg1"/>
                  </a:solidFill>
                  <a:latin typeface="Source Sans Pro Light" panose="020B0403030403020204" pitchFamily="34" charset="0"/>
                  <a:cs typeface="Calibri" pitchFamily="34" charset="0"/>
                </a:rPr>
                <a:t>300%</a:t>
              </a:r>
              <a:br>
                <a:rPr lang="en-US" sz="750" dirty="0">
                  <a:solidFill>
                    <a:schemeClr val="bg1"/>
                  </a:solidFill>
                  <a:latin typeface="Source Sans Pro Light" panose="020B0403030403020204" pitchFamily="34" charset="0"/>
                  <a:cs typeface="Calibri" pitchFamily="34" charset="0"/>
                </a:rPr>
              </a:br>
              <a:endParaRPr lang="en-US" sz="750" dirty="0">
                <a:solidFill>
                  <a:schemeClr val="bg1"/>
                </a:solidFill>
                <a:latin typeface="Source Sans Pro Light" panose="020B0403030403020204" pitchFamily="34" charset="0"/>
                <a:cs typeface="Calibri" pitchFamily="34" charset="0"/>
              </a:endParaRPr>
            </a:p>
          </p:txBody>
        </p:sp>
        <p:sp>
          <p:nvSpPr>
            <p:cNvPr id="221" name="Rectangle 41"/>
            <p:cNvSpPr>
              <a:spLocks noChangeArrowheads="1"/>
            </p:cNvSpPr>
            <p:nvPr/>
          </p:nvSpPr>
          <p:spPr bwMode="auto">
            <a:xfrm>
              <a:off x="5401262" y="3729945"/>
              <a:ext cx="457200" cy="676656"/>
            </a:xfrm>
            <a:prstGeom prst="rect">
              <a:avLst/>
            </a:prstGeom>
            <a:solidFill>
              <a:srgbClr val="005F85"/>
            </a:solidFill>
            <a:ln w="9525">
              <a:noFill/>
              <a:miter lim="800000"/>
              <a:headEnd/>
              <a:tailEnd/>
            </a:ln>
          </p:spPr>
          <p:txBody>
            <a:bodyPr lIns="0" tIns="45720" rIns="0" anchor="t" anchorCtr="0"/>
            <a:lstStyle/>
            <a:p>
              <a:pPr algn="ctr" eaLnBrk="0" hangingPunct="0"/>
              <a:r>
                <a:rPr lang="en-US" sz="750" dirty="0">
                  <a:solidFill>
                    <a:srgbClr val="FFFFFF"/>
                  </a:solidFill>
                  <a:latin typeface="+mj-lt"/>
                </a:rPr>
                <a:t>133%</a:t>
              </a:r>
              <a:br>
                <a:rPr lang="en-US" sz="750" dirty="0">
                  <a:solidFill>
                    <a:srgbClr val="FFFFFF"/>
                  </a:solidFill>
                  <a:latin typeface="+mj-lt"/>
                </a:rPr>
              </a:br>
              <a:endParaRPr lang="en-US" sz="750" dirty="0">
                <a:solidFill>
                  <a:srgbClr val="FFFFFF"/>
                </a:solidFill>
                <a:latin typeface="+mj-lt"/>
              </a:endParaRPr>
            </a:p>
          </p:txBody>
        </p:sp>
      </p:grpSp>
      <p:grpSp>
        <p:nvGrpSpPr>
          <p:cNvPr id="102" name="Group 101">
            <a:extLst>
              <a:ext uri="{FF2B5EF4-FFF2-40B4-BE49-F238E27FC236}">
                <a16:creationId xmlns:a16="http://schemas.microsoft.com/office/drawing/2014/main" id="{EFBE3FE2-591A-4979-91FB-037985227EE8}"/>
              </a:ext>
            </a:extLst>
          </p:cNvPr>
          <p:cNvGrpSpPr/>
          <p:nvPr/>
        </p:nvGrpSpPr>
        <p:grpSpPr>
          <a:xfrm>
            <a:off x="3851625" y="2416648"/>
            <a:ext cx="457200" cy="1536192"/>
            <a:chOff x="4456896" y="2870409"/>
            <a:chExt cx="457200" cy="1536192"/>
          </a:xfrm>
        </p:grpSpPr>
        <p:sp>
          <p:nvSpPr>
            <p:cNvPr id="228" name="Rectangle 142"/>
            <p:cNvSpPr>
              <a:spLocks noChangeArrowheads="1"/>
            </p:cNvSpPr>
            <p:nvPr/>
          </p:nvSpPr>
          <p:spPr bwMode="auto">
            <a:xfrm>
              <a:off x="4456896" y="2870409"/>
              <a:ext cx="457200" cy="1536192"/>
            </a:xfrm>
            <a:prstGeom prst="rect">
              <a:avLst/>
            </a:prstGeom>
            <a:solidFill>
              <a:srgbClr val="6BB23E"/>
            </a:solidFill>
            <a:ln w="9525">
              <a:noFill/>
              <a:miter lim="800000"/>
              <a:headEnd/>
              <a:tailEnd/>
            </a:ln>
          </p:spPr>
          <p:txBody>
            <a:bodyPr wrap="none" lIns="0" tIns="45720" rIns="0" anchor="t" anchorCtr="0"/>
            <a:lstStyle/>
            <a:p>
              <a:pPr algn="ctr" eaLnBrk="0" hangingPunct="0">
                <a:defRPr/>
              </a:pPr>
              <a:r>
                <a:rPr lang="en-US" sz="750" dirty="0">
                  <a:solidFill>
                    <a:schemeClr val="bg1"/>
                  </a:solidFill>
                  <a:latin typeface="Source Sans Pro Light" panose="020B0403030403020204" pitchFamily="34" charset="0"/>
                  <a:cs typeface="Calibri" pitchFamily="34" charset="0"/>
                </a:rPr>
                <a:t>300%</a:t>
              </a:r>
              <a:br>
                <a:rPr lang="en-US" sz="750" dirty="0">
                  <a:solidFill>
                    <a:schemeClr val="bg1"/>
                  </a:solidFill>
                  <a:latin typeface="Source Sans Pro Light" panose="020B0403030403020204" pitchFamily="34" charset="0"/>
                  <a:cs typeface="Calibri" pitchFamily="34" charset="0"/>
                </a:rPr>
              </a:br>
              <a:endParaRPr lang="en-US" sz="750" dirty="0">
                <a:solidFill>
                  <a:schemeClr val="bg1"/>
                </a:solidFill>
                <a:latin typeface="Source Sans Pro Light" panose="020B0403030403020204" pitchFamily="34" charset="0"/>
                <a:cs typeface="Calibri" pitchFamily="34" charset="0"/>
              </a:endParaRPr>
            </a:p>
          </p:txBody>
        </p:sp>
        <p:sp>
          <p:nvSpPr>
            <p:cNvPr id="224" name="Rectangle 42"/>
            <p:cNvSpPr>
              <a:spLocks noChangeArrowheads="1"/>
            </p:cNvSpPr>
            <p:nvPr/>
          </p:nvSpPr>
          <p:spPr bwMode="auto">
            <a:xfrm>
              <a:off x="4456896" y="3382473"/>
              <a:ext cx="457200" cy="1024128"/>
            </a:xfrm>
            <a:prstGeom prst="rect">
              <a:avLst/>
            </a:prstGeom>
            <a:solidFill>
              <a:schemeClr val="accent3"/>
            </a:solidFill>
            <a:ln w="9525">
              <a:noFill/>
              <a:miter lim="800000"/>
              <a:headEnd/>
              <a:tailEnd/>
            </a:ln>
          </p:spPr>
          <p:txBody>
            <a:bodyPr lIns="0" tIns="45720" rIns="0" anchor="t" anchorCtr="0"/>
            <a:lstStyle/>
            <a:p>
              <a:pPr algn="ctr" eaLnBrk="0" hangingPunct="0"/>
              <a:r>
                <a:rPr lang="en-US" sz="750" dirty="0">
                  <a:solidFill>
                    <a:schemeClr val="bg1"/>
                  </a:solidFill>
                  <a:latin typeface="Source Sans Pro Light" panose="020B0403030403020204" pitchFamily="34" charset="0"/>
                  <a:cs typeface="Calibri" pitchFamily="34" charset="0"/>
                </a:rPr>
                <a:t>200%</a:t>
              </a:r>
              <a:br>
                <a:rPr lang="en-US" sz="750" dirty="0">
                  <a:solidFill>
                    <a:schemeClr val="bg1"/>
                  </a:solidFill>
                  <a:latin typeface="Source Sans Pro Light" panose="020B0403030403020204" pitchFamily="34" charset="0"/>
                  <a:cs typeface="Calibri" pitchFamily="34" charset="0"/>
                </a:rPr>
              </a:br>
              <a:endParaRPr lang="en-US" sz="750" dirty="0">
                <a:solidFill>
                  <a:schemeClr val="bg1"/>
                </a:solidFill>
                <a:latin typeface="Source Sans Pro Light" panose="020B0403030403020204" pitchFamily="34" charset="0"/>
                <a:cs typeface="Calibri" pitchFamily="34" charset="0"/>
              </a:endParaRPr>
            </a:p>
          </p:txBody>
        </p:sp>
        <p:sp>
          <p:nvSpPr>
            <p:cNvPr id="136" name="Rectangle 41"/>
            <p:cNvSpPr>
              <a:spLocks noChangeArrowheads="1"/>
            </p:cNvSpPr>
            <p:nvPr/>
          </p:nvSpPr>
          <p:spPr bwMode="auto">
            <a:xfrm>
              <a:off x="4456896" y="3729945"/>
              <a:ext cx="457200" cy="676656"/>
            </a:xfrm>
            <a:prstGeom prst="rect">
              <a:avLst/>
            </a:prstGeom>
            <a:solidFill>
              <a:srgbClr val="005F85"/>
            </a:solidFill>
            <a:ln w="9525">
              <a:noFill/>
              <a:miter lim="800000"/>
              <a:headEnd/>
              <a:tailEnd/>
            </a:ln>
          </p:spPr>
          <p:txBody>
            <a:bodyPr lIns="0" tIns="45720" rIns="0" anchor="t" anchorCtr="0"/>
            <a:lstStyle/>
            <a:p>
              <a:pPr lvl="0" algn="ctr" eaLnBrk="0" hangingPunct="0"/>
              <a:r>
                <a:rPr lang="en-US" sz="750" dirty="0">
                  <a:solidFill>
                    <a:srgbClr val="FFFFFF"/>
                  </a:solidFill>
                  <a:latin typeface="+mj-lt"/>
                </a:rPr>
                <a:t>133%</a:t>
              </a:r>
              <a:br>
                <a:rPr lang="en-US" sz="750" dirty="0">
                  <a:solidFill>
                    <a:srgbClr val="FFFFFF"/>
                  </a:solidFill>
                  <a:latin typeface="+mj-lt"/>
                </a:rPr>
              </a:br>
              <a:endParaRPr lang="en-US" sz="750" dirty="0">
                <a:solidFill>
                  <a:srgbClr val="FFFFFF"/>
                </a:solidFill>
                <a:latin typeface="+mj-lt"/>
              </a:endParaRPr>
            </a:p>
          </p:txBody>
        </p:sp>
      </p:grpSp>
      <p:grpSp>
        <p:nvGrpSpPr>
          <p:cNvPr id="100" name="Group 99">
            <a:extLst>
              <a:ext uri="{FF2B5EF4-FFF2-40B4-BE49-F238E27FC236}">
                <a16:creationId xmlns:a16="http://schemas.microsoft.com/office/drawing/2014/main" id="{5DBCE598-4FC4-4260-B072-68DCEE520BCB}"/>
              </a:ext>
            </a:extLst>
          </p:cNvPr>
          <p:cNvGrpSpPr/>
          <p:nvPr/>
        </p:nvGrpSpPr>
        <p:grpSpPr>
          <a:xfrm>
            <a:off x="8151990" y="2416648"/>
            <a:ext cx="457200" cy="1536192"/>
            <a:chOff x="3509418" y="2870409"/>
            <a:chExt cx="457200" cy="1536192"/>
          </a:xfrm>
        </p:grpSpPr>
        <p:sp>
          <p:nvSpPr>
            <p:cNvPr id="229" name="Rectangle 142"/>
            <p:cNvSpPr>
              <a:spLocks noChangeArrowheads="1"/>
            </p:cNvSpPr>
            <p:nvPr/>
          </p:nvSpPr>
          <p:spPr bwMode="auto">
            <a:xfrm>
              <a:off x="3509418" y="2870409"/>
              <a:ext cx="457200" cy="1536192"/>
            </a:xfrm>
            <a:prstGeom prst="rect">
              <a:avLst/>
            </a:prstGeom>
            <a:solidFill>
              <a:srgbClr val="6BB23E"/>
            </a:solidFill>
            <a:ln w="9525">
              <a:noFill/>
              <a:miter lim="800000"/>
              <a:headEnd/>
              <a:tailEnd/>
            </a:ln>
          </p:spPr>
          <p:txBody>
            <a:bodyPr wrap="none" lIns="0" tIns="45720" rIns="0" anchor="t" anchorCtr="0"/>
            <a:lstStyle/>
            <a:p>
              <a:pPr algn="ctr" eaLnBrk="0" hangingPunct="0">
                <a:defRPr/>
              </a:pPr>
              <a:r>
                <a:rPr lang="en-US" sz="750" dirty="0">
                  <a:solidFill>
                    <a:schemeClr val="bg1"/>
                  </a:solidFill>
                  <a:latin typeface="+mj-lt"/>
                  <a:cs typeface="Calibri" pitchFamily="34" charset="0"/>
                </a:rPr>
                <a:t>300%</a:t>
              </a:r>
              <a:br>
                <a:rPr lang="en-US" sz="750" dirty="0">
                  <a:solidFill>
                    <a:schemeClr val="bg1"/>
                  </a:solidFill>
                  <a:latin typeface="+mj-lt"/>
                  <a:cs typeface="Calibri" pitchFamily="34" charset="0"/>
                </a:rPr>
              </a:br>
              <a:endParaRPr lang="en-US" sz="750" dirty="0">
                <a:solidFill>
                  <a:schemeClr val="bg1"/>
                </a:solidFill>
                <a:latin typeface="+mj-lt"/>
                <a:cs typeface="Calibri" pitchFamily="34" charset="0"/>
              </a:endParaRPr>
            </a:p>
          </p:txBody>
        </p:sp>
        <p:sp>
          <p:nvSpPr>
            <p:cNvPr id="226" name="Rectangle 42"/>
            <p:cNvSpPr>
              <a:spLocks noChangeArrowheads="1"/>
            </p:cNvSpPr>
            <p:nvPr/>
          </p:nvSpPr>
          <p:spPr bwMode="auto">
            <a:xfrm>
              <a:off x="3509418" y="3729945"/>
              <a:ext cx="457200" cy="676656"/>
            </a:xfrm>
            <a:prstGeom prst="rect">
              <a:avLst/>
            </a:prstGeom>
            <a:solidFill>
              <a:schemeClr val="accent4"/>
            </a:solidFill>
            <a:ln w="9525">
              <a:noFill/>
              <a:miter lim="800000"/>
              <a:headEnd/>
              <a:tailEnd/>
            </a:ln>
          </p:spPr>
          <p:txBody>
            <a:bodyPr lIns="0" tIns="45720" rIns="0"/>
            <a:lstStyle/>
            <a:p>
              <a:pPr algn="ctr" eaLnBrk="0" hangingPunct="0"/>
              <a:r>
                <a:rPr lang="en-US" sz="750" dirty="0">
                  <a:latin typeface="+mj-lt"/>
                </a:rPr>
                <a:t>133%</a:t>
              </a:r>
              <a:br>
                <a:rPr lang="en-US" sz="750" dirty="0">
                  <a:latin typeface="+mj-lt"/>
                </a:rPr>
              </a:br>
              <a:endParaRPr lang="en-US" sz="750" dirty="0">
                <a:latin typeface="+mj-lt"/>
              </a:endParaRPr>
            </a:p>
          </p:txBody>
        </p:sp>
      </p:grpSp>
      <p:grpSp>
        <p:nvGrpSpPr>
          <p:cNvPr id="101" name="Group 100">
            <a:extLst>
              <a:ext uri="{FF2B5EF4-FFF2-40B4-BE49-F238E27FC236}">
                <a16:creationId xmlns:a16="http://schemas.microsoft.com/office/drawing/2014/main" id="{651E4FA8-9C94-4257-9156-E6B9E32F455F}"/>
              </a:ext>
            </a:extLst>
          </p:cNvPr>
          <p:cNvGrpSpPr/>
          <p:nvPr/>
        </p:nvGrpSpPr>
        <p:grpSpPr>
          <a:xfrm>
            <a:off x="3234701" y="2416648"/>
            <a:ext cx="457200" cy="1536192"/>
            <a:chOff x="3983157" y="2870409"/>
            <a:chExt cx="457200" cy="1536192"/>
          </a:xfrm>
        </p:grpSpPr>
        <p:sp>
          <p:nvSpPr>
            <p:cNvPr id="232" name="Rectangle 142"/>
            <p:cNvSpPr>
              <a:spLocks noChangeArrowheads="1"/>
            </p:cNvSpPr>
            <p:nvPr/>
          </p:nvSpPr>
          <p:spPr bwMode="auto">
            <a:xfrm>
              <a:off x="3983157" y="2870409"/>
              <a:ext cx="457200" cy="1536192"/>
            </a:xfrm>
            <a:prstGeom prst="rect">
              <a:avLst/>
            </a:prstGeom>
            <a:solidFill>
              <a:srgbClr val="6BB23E"/>
            </a:solidFill>
            <a:ln w="9525">
              <a:noFill/>
              <a:miter lim="800000"/>
              <a:headEnd/>
              <a:tailEnd/>
            </a:ln>
          </p:spPr>
          <p:txBody>
            <a:bodyPr wrap="none" lIns="0" tIns="45720" rIns="0" anchor="t" anchorCtr="0"/>
            <a:lstStyle/>
            <a:p>
              <a:pPr algn="ctr" eaLnBrk="0" hangingPunct="0">
                <a:defRPr/>
              </a:pPr>
              <a:r>
                <a:rPr lang="en-US" sz="750" dirty="0">
                  <a:solidFill>
                    <a:schemeClr val="bg1"/>
                  </a:solidFill>
                  <a:latin typeface="Source Sans Pro Light" panose="020B0403030403020204" pitchFamily="34" charset="0"/>
                  <a:cs typeface="Calibri" pitchFamily="34" charset="0"/>
                </a:rPr>
                <a:t>300%</a:t>
              </a:r>
              <a:br>
                <a:rPr lang="en-US" sz="750" dirty="0">
                  <a:solidFill>
                    <a:schemeClr val="bg1"/>
                  </a:solidFill>
                  <a:latin typeface="Source Sans Pro Light" panose="020B0403030403020204" pitchFamily="34" charset="0"/>
                  <a:cs typeface="Calibri" pitchFamily="34" charset="0"/>
                </a:rPr>
              </a:br>
              <a:endParaRPr lang="en-US" sz="750" dirty="0">
                <a:solidFill>
                  <a:schemeClr val="bg1"/>
                </a:solidFill>
                <a:latin typeface="Source Sans Pro Light" panose="020B0403030403020204" pitchFamily="34" charset="0"/>
                <a:cs typeface="Calibri" pitchFamily="34" charset="0"/>
              </a:endParaRPr>
            </a:p>
          </p:txBody>
        </p:sp>
        <p:sp>
          <p:nvSpPr>
            <p:cNvPr id="231" name="Rectangle 41"/>
            <p:cNvSpPr>
              <a:spLocks noChangeArrowheads="1"/>
            </p:cNvSpPr>
            <p:nvPr/>
          </p:nvSpPr>
          <p:spPr bwMode="auto">
            <a:xfrm>
              <a:off x="3983157" y="3729945"/>
              <a:ext cx="457200" cy="676656"/>
            </a:xfrm>
            <a:prstGeom prst="rect">
              <a:avLst/>
            </a:prstGeom>
            <a:solidFill>
              <a:srgbClr val="005F85"/>
            </a:solidFill>
            <a:ln w="9525">
              <a:noFill/>
              <a:miter lim="800000"/>
              <a:headEnd/>
              <a:tailEnd/>
            </a:ln>
          </p:spPr>
          <p:txBody>
            <a:bodyPr lIns="0" tIns="45720" rIns="0" anchor="t" anchorCtr="0"/>
            <a:lstStyle/>
            <a:p>
              <a:pPr algn="ctr" eaLnBrk="0" hangingPunct="0"/>
              <a:r>
                <a:rPr lang="en-US" sz="750" dirty="0">
                  <a:solidFill>
                    <a:schemeClr val="bg1"/>
                  </a:solidFill>
                  <a:latin typeface="+mj-lt"/>
                </a:rPr>
                <a:t>133%</a:t>
              </a:r>
              <a:br>
                <a:rPr lang="en-US" sz="750" dirty="0">
                  <a:solidFill>
                    <a:schemeClr val="bg1"/>
                  </a:solidFill>
                  <a:latin typeface="+mj-lt"/>
                </a:rPr>
              </a:br>
              <a:endParaRPr lang="en-US" sz="750" dirty="0">
                <a:solidFill>
                  <a:schemeClr val="bg1"/>
                </a:solidFill>
                <a:latin typeface="+mj-lt"/>
              </a:endParaRPr>
            </a:p>
          </p:txBody>
        </p:sp>
      </p:grpSp>
      <p:sp>
        <p:nvSpPr>
          <p:cNvPr id="250" name="TextBox 249"/>
          <p:cNvSpPr txBox="1"/>
          <p:nvPr/>
        </p:nvSpPr>
        <p:spPr>
          <a:xfrm>
            <a:off x="388027" y="1641128"/>
            <a:ext cx="544397" cy="246221"/>
          </a:xfrm>
          <a:prstGeom prst="rect">
            <a:avLst/>
          </a:prstGeom>
          <a:noFill/>
        </p:spPr>
        <p:txBody>
          <a:bodyPr wrap="square" rtlCol="0">
            <a:spAutoFit/>
          </a:bodyPr>
          <a:lstStyle/>
          <a:p>
            <a:r>
              <a:rPr lang="en-US" sz="1000" dirty="0">
                <a:latin typeface="+mj-lt"/>
              </a:rPr>
              <a:t>FPL</a:t>
            </a:r>
            <a:r>
              <a:rPr lang="en-US" sz="1000" baseline="30000" dirty="0">
                <a:latin typeface="+mj-lt"/>
              </a:rPr>
              <a:t>2</a:t>
            </a:r>
          </a:p>
        </p:txBody>
      </p:sp>
      <p:grpSp>
        <p:nvGrpSpPr>
          <p:cNvPr id="98" name="Group 97">
            <a:extLst>
              <a:ext uri="{FF2B5EF4-FFF2-40B4-BE49-F238E27FC236}">
                <a16:creationId xmlns:a16="http://schemas.microsoft.com/office/drawing/2014/main" id="{802F7ABB-C70C-4BDD-AB8B-3B11BA2CF5DB}"/>
              </a:ext>
            </a:extLst>
          </p:cNvPr>
          <p:cNvGrpSpPr/>
          <p:nvPr/>
        </p:nvGrpSpPr>
        <p:grpSpPr>
          <a:xfrm>
            <a:off x="2525895" y="2335461"/>
            <a:ext cx="462755" cy="1617379"/>
            <a:chOff x="2635871" y="2789222"/>
            <a:chExt cx="462755" cy="1617379"/>
          </a:xfrm>
        </p:grpSpPr>
        <p:sp>
          <p:nvSpPr>
            <p:cNvPr id="137" name="Rectangle 6"/>
            <p:cNvSpPr>
              <a:spLocks noChangeArrowheads="1"/>
            </p:cNvSpPr>
            <p:nvPr/>
          </p:nvSpPr>
          <p:spPr bwMode="auto">
            <a:xfrm>
              <a:off x="2635871" y="2870409"/>
              <a:ext cx="457200" cy="1536192"/>
            </a:xfrm>
            <a:prstGeom prst="rect">
              <a:avLst/>
            </a:prstGeom>
            <a:solidFill>
              <a:srgbClr val="005F85"/>
            </a:solidFill>
            <a:ln w="9525">
              <a:noFill/>
              <a:miter lim="800000"/>
              <a:headEnd/>
              <a:tailEnd/>
            </a:ln>
          </p:spPr>
          <p:txBody>
            <a:bodyPr tIns="45720"/>
            <a:lstStyle/>
            <a:p>
              <a:pPr algn="ctr" eaLnBrk="0" hangingPunct="0"/>
              <a:endParaRPr lang="en-US" sz="750" dirty="0">
                <a:latin typeface="+mj-lt"/>
              </a:endParaRPr>
            </a:p>
          </p:txBody>
        </p:sp>
        <p:sp>
          <p:nvSpPr>
            <p:cNvPr id="252" name="Rectangle 102"/>
            <p:cNvSpPr>
              <a:spLocks noChangeArrowheads="1"/>
            </p:cNvSpPr>
            <p:nvPr/>
          </p:nvSpPr>
          <p:spPr bwMode="auto">
            <a:xfrm>
              <a:off x="2641426" y="2864142"/>
              <a:ext cx="457200" cy="376721"/>
            </a:xfrm>
            <a:prstGeom prst="rect">
              <a:avLst/>
            </a:prstGeom>
            <a:noFill/>
            <a:ln w="9525" algn="ctr">
              <a:noFill/>
              <a:miter lim="800000"/>
              <a:headEnd/>
              <a:tailEnd/>
            </a:ln>
          </p:spPr>
          <p:txBody>
            <a:bodyPr lIns="0" tIns="45720" rIns="0"/>
            <a:lstStyle/>
            <a:p>
              <a:pPr algn="ctr"/>
              <a:r>
                <a:rPr lang="en-US" sz="750" dirty="0">
                  <a:solidFill>
                    <a:schemeClr val="bg1"/>
                  </a:solidFill>
                  <a:latin typeface="+mj-lt"/>
                </a:rPr>
                <a:t>NO</a:t>
              </a:r>
            </a:p>
            <a:p>
              <a:pPr algn="ctr"/>
              <a:r>
                <a:rPr lang="en-US" sz="750" dirty="0">
                  <a:solidFill>
                    <a:schemeClr val="bg1"/>
                  </a:solidFill>
                  <a:latin typeface="+mj-lt"/>
                </a:rPr>
                <a:t>UPPER</a:t>
              </a:r>
            </a:p>
            <a:p>
              <a:pPr algn="ctr"/>
              <a:r>
                <a:rPr lang="en-US" sz="750" dirty="0">
                  <a:solidFill>
                    <a:schemeClr val="bg1"/>
                  </a:solidFill>
                  <a:latin typeface="+mj-lt"/>
                </a:rPr>
                <a:t>LIMIT </a:t>
              </a:r>
            </a:p>
          </p:txBody>
        </p:sp>
        <p:sp>
          <p:nvSpPr>
            <p:cNvPr id="253" name="AutoShape 5"/>
            <p:cNvSpPr>
              <a:spLocks noChangeArrowheads="1"/>
            </p:cNvSpPr>
            <p:nvPr/>
          </p:nvSpPr>
          <p:spPr bwMode="auto">
            <a:xfrm>
              <a:off x="2641426" y="2789222"/>
              <a:ext cx="457200" cy="85113"/>
            </a:xfrm>
            <a:prstGeom prst="triangle">
              <a:avLst>
                <a:gd name="adj" fmla="val 50000"/>
              </a:avLst>
            </a:prstGeom>
            <a:solidFill>
              <a:srgbClr val="C00000"/>
            </a:solidFill>
            <a:ln w="9525">
              <a:noFill/>
              <a:miter lim="800000"/>
              <a:headEnd/>
              <a:tailEnd/>
            </a:ln>
          </p:spPr>
          <p:txBody>
            <a:bodyPr wrap="none" tIns="45720" anchor="ctr"/>
            <a:lstStyle/>
            <a:p>
              <a:pPr algn="ctr" eaLnBrk="0" hangingPunct="0"/>
              <a:endParaRPr lang="en-US" sz="750" dirty="0">
                <a:latin typeface="+mj-lt"/>
              </a:endParaRPr>
            </a:p>
          </p:txBody>
        </p:sp>
      </p:grpSp>
      <p:sp>
        <p:nvSpPr>
          <p:cNvPr id="127" name="Rectangle 126">
            <a:extLst>
              <a:ext uri="{FF2B5EF4-FFF2-40B4-BE49-F238E27FC236}">
                <a16:creationId xmlns:a16="http://schemas.microsoft.com/office/drawing/2014/main" id="{224DEF76-EB94-41B8-995D-85DF0233EC88}"/>
              </a:ext>
            </a:extLst>
          </p:cNvPr>
          <p:cNvSpPr/>
          <p:nvPr/>
        </p:nvSpPr>
        <p:spPr>
          <a:xfrm>
            <a:off x="457200" y="5204935"/>
            <a:ext cx="8220517" cy="1179810"/>
          </a:xfrm>
          <a:prstGeom prst="rect">
            <a:avLst/>
          </a:prstGeom>
        </p:spPr>
        <p:txBody>
          <a:bodyPr wrap="square" lIns="0" rIns="0" anchor="b" anchorCtr="0">
            <a:spAutoFit/>
          </a:bodyPr>
          <a:lstStyle/>
          <a:p>
            <a:pPr marL="58738" lvl="0" indent="-58738">
              <a:spcBef>
                <a:spcPts val="200"/>
              </a:spcBef>
            </a:pPr>
            <a:r>
              <a:rPr lang="en-US" sz="800" baseline="30000" dirty="0">
                <a:solidFill>
                  <a:srgbClr val="1C1C1C"/>
                </a:solidFill>
                <a:latin typeface="+mn-lt"/>
              </a:rPr>
              <a:t>1</a:t>
            </a:r>
            <a:r>
              <a:rPr lang="en-US" sz="800" dirty="0">
                <a:solidFill>
                  <a:srgbClr val="1C1C1C"/>
                </a:solidFill>
                <a:latin typeface="+mn-lt"/>
              </a:rPr>
              <a:t>	MassHealth eligibility includes nuances not included in this chart; MassHealth staff can help determine eligibility. Additional information can be found at </a:t>
            </a:r>
            <a:br>
              <a:rPr lang="en-US" sz="800" dirty="0">
                <a:solidFill>
                  <a:srgbClr val="1C1C1C"/>
                </a:solidFill>
                <a:latin typeface="+mn-lt"/>
              </a:rPr>
            </a:br>
            <a:r>
              <a:rPr lang="en-US" sz="800" dirty="0">
                <a:solidFill>
                  <a:srgbClr val="3333CC"/>
                </a:solidFill>
                <a:latin typeface="+mn-lt"/>
                <a:hlinkClick r:id="rId3">
                  <a:extLst>
                    <a:ext uri="{A12FA001-AC4F-418D-AE19-62706E023703}">
                      <ahyp:hlinkClr xmlns:ahyp="http://schemas.microsoft.com/office/drawing/2018/hyperlinkcolor" val="tx"/>
                    </a:ext>
                  </a:extLst>
                </a:hlinkClick>
              </a:rPr>
              <a:t>https://www.mass.gov/service-details/masshealth-coverage-types-for-individuals-and-families-including-people-with</a:t>
            </a:r>
            <a:r>
              <a:rPr lang="en-US" sz="800" dirty="0">
                <a:solidFill>
                  <a:srgbClr val="1C1C1C"/>
                </a:solidFill>
                <a:latin typeface="+mn-lt"/>
              </a:rPr>
              <a:t>. </a:t>
            </a:r>
          </a:p>
          <a:p>
            <a:pPr marL="58738" lvl="0" indent="-58738">
              <a:spcBef>
                <a:spcPts val="200"/>
              </a:spcBef>
            </a:pPr>
            <a:r>
              <a:rPr lang="en-US" sz="800" baseline="30000" dirty="0">
                <a:solidFill>
                  <a:srgbClr val="1C1C1C"/>
                </a:solidFill>
                <a:latin typeface="+mn-lt"/>
              </a:rPr>
              <a:t>2</a:t>
            </a:r>
            <a:r>
              <a:rPr lang="en-US" sz="800" dirty="0">
                <a:solidFill>
                  <a:srgbClr val="1C1C1C"/>
                </a:solidFill>
                <a:latin typeface="+mn-lt"/>
              </a:rPr>
              <a:t>	FPL = income as percent of federal poverty level; in 2020, 100% FPL for an individual was $12,760 annually.</a:t>
            </a:r>
          </a:p>
          <a:p>
            <a:pPr marL="58738" lvl="0" indent="-58738">
              <a:spcBef>
                <a:spcPts val="200"/>
              </a:spcBef>
            </a:pPr>
            <a:r>
              <a:rPr lang="en-US" sz="800" baseline="30000" dirty="0">
                <a:solidFill>
                  <a:srgbClr val="1C1C1C"/>
                </a:solidFill>
                <a:latin typeface="+mn-lt"/>
              </a:rPr>
              <a:t>3</a:t>
            </a:r>
            <a:r>
              <a:rPr lang="en-US" sz="800" dirty="0">
                <a:solidFill>
                  <a:srgbClr val="1C1C1C"/>
                </a:solidFill>
                <a:latin typeface="+mn-lt"/>
              </a:rPr>
              <a:t>	Eligibility for all Home- and Community-Based Waivers except one (the waiver for Young Children with Autism) is based on 300% of the Supplemental Security Income (SSI) Federal Benefit Rate (FBR). FBR is a metric used by the Social Security Administration and tied to the consumer price index. In 2020, 300% SSI FBR for an individual was $28,223 annually (221% FPL for an individual).</a:t>
            </a:r>
          </a:p>
          <a:p>
            <a:pPr lvl="0">
              <a:spcBef>
                <a:spcPts val="200"/>
              </a:spcBef>
            </a:pPr>
            <a:r>
              <a:rPr lang="en-US" sz="800" cap="small" dirty="0">
                <a:solidFill>
                  <a:srgbClr val="1C1C1C"/>
                </a:solidFill>
                <a:latin typeface="+mn-lt"/>
              </a:rPr>
              <a:t>notes</a:t>
            </a:r>
            <a:r>
              <a:rPr lang="en-US" sz="800" dirty="0">
                <a:solidFill>
                  <a:srgbClr val="1C1C1C"/>
                </a:solidFill>
                <a:latin typeface="+mn-lt"/>
              </a:rPr>
              <a:t>: MassHealth Limited, not shown in this chart, provides emergency health services to people who, under federal law, have an immigration status that keeps them from receiving more services. </a:t>
            </a:r>
            <a:br>
              <a:rPr lang="en-US" sz="800" dirty="0">
                <a:solidFill>
                  <a:srgbClr val="1C1C1C"/>
                </a:solidFill>
                <a:latin typeface="+mn-lt"/>
              </a:rPr>
            </a:br>
            <a:r>
              <a:rPr lang="en-US" sz="800" dirty="0">
                <a:solidFill>
                  <a:srgbClr val="1C1C1C"/>
                </a:solidFill>
                <a:latin typeface="+mn-lt"/>
              </a:rPr>
              <a:t>Income eligibility for this population is similar to MassHealth Standard: 200% FPL for pregnant women and children up to age 1; 150% FPL for children ages 1–20 years; 133% FPL for adults 21–64. </a:t>
            </a:r>
          </a:p>
          <a:p>
            <a:pPr lvl="0">
              <a:spcBef>
                <a:spcPts val="200"/>
              </a:spcBef>
            </a:pPr>
            <a:r>
              <a:rPr lang="en-US" sz="800" cap="small" dirty="0">
                <a:solidFill>
                  <a:srgbClr val="1C1C1C"/>
                </a:solidFill>
                <a:latin typeface="+mn-lt"/>
              </a:rPr>
              <a:t>sources</a:t>
            </a:r>
            <a:r>
              <a:rPr lang="en-US" sz="800" dirty="0">
                <a:solidFill>
                  <a:srgbClr val="1C1C1C"/>
                </a:solidFill>
                <a:latin typeface="+mn-lt"/>
              </a:rPr>
              <a:t>: 130 C.M.R. §505; 130 C.M.R. §519; MassHealth (2019). Member Booklet for Health and Dental Coverage and Help Paying Costs.</a:t>
            </a:r>
          </a:p>
        </p:txBody>
      </p:sp>
      <p:grpSp>
        <p:nvGrpSpPr>
          <p:cNvPr id="97" name="Group 96">
            <a:extLst>
              <a:ext uri="{FF2B5EF4-FFF2-40B4-BE49-F238E27FC236}">
                <a16:creationId xmlns:a16="http://schemas.microsoft.com/office/drawing/2014/main" id="{74832C0D-15C8-463A-8FA1-9FC330BC2EDC}"/>
              </a:ext>
            </a:extLst>
          </p:cNvPr>
          <p:cNvGrpSpPr/>
          <p:nvPr/>
        </p:nvGrpSpPr>
        <p:grpSpPr>
          <a:xfrm>
            <a:off x="1903922" y="2335461"/>
            <a:ext cx="457200" cy="1617379"/>
            <a:chOff x="2136674" y="2789222"/>
            <a:chExt cx="457200" cy="1617379"/>
          </a:xfrm>
        </p:grpSpPr>
        <p:sp>
          <p:nvSpPr>
            <p:cNvPr id="150" name="Rectangle 4"/>
            <p:cNvSpPr>
              <a:spLocks noChangeArrowheads="1"/>
            </p:cNvSpPr>
            <p:nvPr/>
          </p:nvSpPr>
          <p:spPr bwMode="auto">
            <a:xfrm>
              <a:off x="2136674" y="2870409"/>
              <a:ext cx="457200" cy="1536192"/>
            </a:xfrm>
            <a:prstGeom prst="rect">
              <a:avLst/>
            </a:prstGeom>
            <a:solidFill>
              <a:schemeClr val="accent1">
                <a:lumMod val="75000"/>
              </a:schemeClr>
            </a:solidFill>
            <a:ln w="9525">
              <a:noFill/>
              <a:miter lim="800000"/>
              <a:headEnd/>
              <a:tailEnd/>
            </a:ln>
          </p:spPr>
          <p:txBody>
            <a:bodyPr tIns="45720"/>
            <a:lstStyle/>
            <a:p>
              <a:pPr algn="ctr" eaLnBrk="0" hangingPunct="0"/>
              <a:endParaRPr lang="en-US" sz="750" dirty="0">
                <a:solidFill>
                  <a:schemeClr val="bg1"/>
                </a:solidFill>
                <a:latin typeface="+mj-lt"/>
              </a:endParaRPr>
            </a:p>
          </p:txBody>
        </p:sp>
        <p:sp>
          <p:nvSpPr>
            <p:cNvPr id="149" name="Rectangle 6"/>
            <p:cNvSpPr>
              <a:spLocks noChangeArrowheads="1"/>
            </p:cNvSpPr>
            <p:nvPr/>
          </p:nvSpPr>
          <p:spPr bwMode="auto">
            <a:xfrm>
              <a:off x="2136674" y="3382473"/>
              <a:ext cx="457200" cy="1024128"/>
            </a:xfrm>
            <a:prstGeom prst="rect">
              <a:avLst/>
            </a:prstGeom>
            <a:solidFill>
              <a:srgbClr val="005F85"/>
            </a:solidFill>
            <a:ln w="9525">
              <a:noFill/>
              <a:miter lim="800000"/>
              <a:headEnd/>
              <a:tailEnd/>
            </a:ln>
          </p:spPr>
          <p:txBody>
            <a:bodyPr lIns="0" tIns="45720" rIns="0"/>
            <a:lstStyle/>
            <a:p>
              <a:pPr algn="ctr" eaLnBrk="0" hangingPunct="0"/>
              <a:r>
                <a:rPr lang="en-US" sz="750" dirty="0">
                  <a:solidFill>
                    <a:schemeClr val="bg1"/>
                  </a:solidFill>
                  <a:latin typeface="Source Sans Pro Light" panose="020B0403030403020204" pitchFamily="34" charset="0"/>
                  <a:cs typeface="Calibri" pitchFamily="34" charset="0"/>
                </a:rPr>
                <a:t>200%</a:t>
              </a:r>
              <a:br>
                <a:rPr lang="en-US" sz="750" dirty="0">
                  <a:solidFill>
                    <a:schemeClr val="bg1"/>
                  </a:solidFill>
                  <a:latin typeface="Source Sans Pro Light" panose="020B0403030403020204" pitchFamily="34" charset="0"/>
                  <a:cs typeface="Calibri" pitchFamily="34" charset="0"/>
                </a:rPr>
              </a:br>
              <a:endParaRPr lang="en-US" sz="750" dirty="0">
                <a:solidFill>
                  <a:schemeClr val="bg1"/>
                </a:solidFill>
                <a:latin typeface="Source Sans Pro Light" panose="020B0403030403020204" pitchFamily="34" charset="0"/>
                <a:cs typeface="Calibri" pitchFamily="34" charset="0"/>
              </a:endParaRPr>
            </a:p>
          </p:txBody>
        </p:sp>
        <p:sp>
          <p:nvSpPr>
            <p:cNvPr id="151" name="AutoShape 5"/>
            <p:cNvSpPr>
              <a:spLocks noChangeArrowheads="1"/>
            </p:cNvSpPr>
            <p:nvPr/>
          </p:nvSpPr>
          <p:spPr bwMode="auto">
            <a:xfrm>
              <a:off x="2136674" y="2789222"/>
              <a:ext cx="457200" cy="85113"/>
            </a:xfrm>
            <a:prstGeom prst="triangle">
              <a:avLst>
                <a:gd name="adj" fmla="val 50000"/>
              </a:avLst>
            </a:prstGeom>
            <a:solidFill>
              <a:srgbClr val="C00000"/>
            </a:solidFill>
            <a:ln w="9525">
              <a:noFill/>
              <a:miter lim="800000"/>
              <a:headEnd/>
              <a:tailEnd/>
            </a:ln>
          </p:spPr>
          <p:txBody>
            <a:bodyPr wrap="none" tIns="45720" anchor="ctr"/>
            <a:lstStyle/>
            <a:p>
              <a:pPr algn="ctr" eaLnBrk="0" hangingPunct="0"/>
              <a:endParaRPr lang="en-US" sz="750" dirty="0">
                <a:solidFill>
                  <a:schemeClr val="bg1"/>
                </a:solidFill>
                <a:latin typeface="+mj-lt"/>
              </a:endParaRPr>
            </a:p>
          </p:txBody>
        </p:sp>
        <p:sp>
          <p:nvSpPr>
            <p:cNvPr id="179" name="Rectangle 102"/>
            <p:cNvSpPr>
              <a:spLocks noChangeArrowheads="1"/>
            </p:cNvSpPr>
            <p:nvPr/>
          </p:nvSpPr>
          <p:spPr bwMode="auto">
            <a:xfrm>
              <a:off x="2136674" y="2864142"/>
              <a:ext cx="457200" cy="376721"/>
            </a:xfrm>
            <a:prstGeom prst="rect">
              <a:avLst/>
            </a:prstGeom>
            <a:noFill/>
            <a:ln w="9525" algn="ctr">
              <a:noFill/>
              <a:miter lim="800000"/>
              <a:headEnd/>
              <a:tailEnd/>
            </a:ln>
          </p:spPr>
          <p:txBody>
            <a:bodyPr lIns="0" tIns="45720" rIns="0"/>
            <a:lstStyle/>
            <a:p>
              <a:pPr algn="ctr"/>
              <a:r>
                <a:rPr lang="en-US" sz="750" dirty="0">
                  <a:solidFill>
                    <a:schemeClr val="bg1"/>
                  </a:solidFill>
                  <a:latin typeface="+mj-lt"/>
                </a:rPr>
                <a:t>NO</a:t>
              </a:r>
            </a:p>
            <a:p>
              <a:pPr algn="ctr"/>
              <a:r>
                <a:rPr lang="en-US" sz="750" dirty="0">
                  <a:solidFill>
                    <a:schemeClr val="bg1"/>
                  </a:solidFill>
                  <a:latin typeface="+mj-lt"/>
                </a:rPr>
                <a:t>UPPER</a:t>
              </a:r>
            </a:p>
            <a:p>
              <a:pPr algn="ctr"/>
              <a:r>
                <a:rPr lang="en-US" sz="750" dirty="0">
                  <a:solidFill>
                    <a:schemeClr val="bg1"/>
                  </a:solidFill>
                  <a:latin typeface="+mj-lt"/>
                </a:rPr>
                <a:t>LIMIT </a:t>
              </a:r>
            </a:p>
          </p:txBody>
        </p:sp>
      </p:grpSp>
      <p:sp>
        <p:nvSpPr>
          <p:cNvPr id="289" name="Text Box 51">
            <a:extLst>
              <a:ext uri="{FF2B5EF4-FFF2-40B4-BE49-F238E27FC236}">
                <a16:creationId xmlns:a16="http://schemas.microsoft.com/office/drawing/2014/main" id="{76B227E6-B7BC-44C4-9E27-9A3A604C3064}"/>
              </a:ext>
            </a:extLst>
          </p:cNvPr>
          <p:cNvSpPr txBox="1">
            <a:spLocks noChangeArrowheads="1"/>
          </p:cNvSpPr>
          <p:nvPr/>
        </p:nvSpPr>
        <p:spPr bwMode="auto">
          <a:xfrm>
            <a:off x="469923" y="3217546"/>
            <a:ext cx="256480" cy="138499"/>
          </a:xfrm>
          <a:prstGeom prst="rect">
            <a:avLst/>
          </a:prstGeom>
          <a:noFill/>
          <a:ln w="9525">
            <a:noFill/>
            <a:miter lim="800000"/>
            <a:headEnd/>
            <a:tailEnd/>
          </a:ln>
        </p:spPr>
        <p:txBody>
          <a:bodyPr wrap="none" lIns="0" tIns="0" rIns="0" bIns="0" anchor="ctr">
            <a:noAutofit/>
          </a:bodyPr>
          <a:lstStyle/>
          <a:p>
            <a:pPr algn="r"/>
            <a:r>
              <a:rPr lang="en-US" sz="900" dirty="0">
                <a:latin typeface="+mn-lt"/>
              </a:rPr>
              <a:t>133%</a:t>
            </a:r>
          </a:p>
        </p:txBody>
      </p:sp>
      <p:sp>
        <p:nvSpPr>
          <p:cNvPr id="292" name="Text Box 48">
            <a:extLst>
              <a:ext uri="{FF2B5EF4-FFF2-40B4-BE49-F238E27FC236}">
                <a16:creationId xmlns:a16="http://schemas.microsoft.com/office/drawing/2014/main" id="{A285EE72-2C72-4ACA-A3DA-0BF38E524C8D}"/>
              </a:ext>
            </a:extLst>
          </p:cNvPr>
          <p:cNvSpPr txBox="1">
            <a:spLocks noChangeArrowheads="1"/>
          </p:cNvSpPr>
          <p:nvPr/>
        </p:nvSpPr>
        <p:spPr bwMode="auto">
          <a:xfrm>
            <a:off x="469923" y="2856250"/>
            <a:ext cx="256480" cy="138499"/>
          </a:xfrm>
          <a:prstGeom prst="rect">
            <a:avLst/>
          </a:prstGeom>
          <a:noFill/>
          <a:ln w="9525">
            <a:noFill/>
            <a:miter lim="800000"/>
            <a:headEnd/>
            <a:tailEnd/>
          </a:ln>
        </p:spPr>
        <p:txBody>
          <a:bodyPr wrap="none" lIns="0" tIns="0" rIns="0" bIns="0" anchor="ctr">
            <a:noAutofit/>
          </a:bodyPr>
          <a:lstStyle/>
          <a:p>
            <a:pPr algn="r"/>
            <a:r>
              <a:rPr lang="en-US" sz="900" dirty="0">
                <a:latin typeface="+mn-lt"/>
              </a:rPr>
              <a:t>200%</a:t>
            </a:r>
          </a:p>
        </p:txBody>
      </p:sp>
      <p:sp>
        <p:nvSpPr>
          <p:cNvPr id="295" name="Text Box 51">
            <a:extLst>
              <a:ext uri="{FF2B5EF4-FFF2-40B4-BE49-F238E27FC236}">
                <a16:creationId xmlns:a16="http://schemas.microsoft.com/office/drawing/2014/main" id="{53030170-13DA-453D-B3AE-7DD00CF55EE6}"/>
              </a:ext>
            </a:extLst>
          </p:cNvPr>
          <p:cNvSpPr txBox="1">
            <a:spLocks noChangeArrowheads="1"/>
          </p:cNvSpPr>
          <p:nvPr/>
        </p:nvSpPr>
        <p:spPr bwMode="auto">
          <a:xfrm>
            <a:off x="469923" y="3109462"/>
            <a:ext cx="256480" cy="138499"/>
          </a:xfrm>
          <a:prstGeom prst="rect">
            <a:avLst/>
          </a:prstGeom>
          <a:noFill/>
          <a:ln w="9525">
            <a:noFill/>
            <a:miter lim="800000"/>
            <a:headEnd/>
            <a:tailEnd/>
          </a:ln>
        </p:spPr>
        <p:txBody>
          <a:bodyPr wrap="none" lIns="0" tIns="0" rIns="0" bIns="0" anchor="ctr">
            <a:noAutofit/>
          </a:bodyPr>
          <a:lstStyle/>
          <a:p>
            <a:pPr algn="r"/>
            <a:r>
              <a:rPr lang="en-US" sz="900" dirty="0">
                <a:latin typeface="+mn-lt"/>
              </a:rPr>
              <a:t>150%</a:t>
            </a:r>
          </a:p>
        </p:txBody>
      </p:sp>
      <p:sp>
        <p:nvSpPr>
          <p:cNvPr id="298" name="Text Box 48">
            <a:extLst>
              <a:ext uri="{FF2B5EF4-FFF2-40B4-BE49-F238E27FC236}">
                <a16:creationId xmlns:a16="http://schemas.microsoft.com/office/drawing/2014/main" id="{0D8697E4-B914-4264-838D-86B0ACAF9492}"/>
              </a:ext>
            </a:extLst>
          </p:cNvPr>
          <p:cNvSpPr txBox="1">
            <a:spLocks noChangeArrowheads="1"/>
          </p:cNvSpPr>
          <p:nvPr/>
        </p:nvSpPr>
        <p:spPr bwMode="auto">
          <a:xfrm>
            <a:off x="469923" y="2345683"/>
            <a:ext cx="256480" cy="138499"/>
          </a:xfrm>
          <a:prstGeom prst="rect">
            <a:avLst/>
          </a:prstGeom>
          <a:noFill/>
          <a:ln w="9525">
            <a:noFill/>
            <a:miter lim="800000"/>
            <a:headEnd/>
            <a:tailEnd/>
          </a:ln>
        </p:spPr>
        <p:txBody>
          <a:bodyPr wrap="none" lIns="0" tIns="0" rIns="0" bIns="0" anchor="ctr">
            <a:noAutofit/>
          </a:bodyPr>
          <a:lstStyle/>
          <a:p>
            <a:pPr algn="r"/>
            <a:r>
              <a:rPr lang="en-US" sz="900" dirty="0">
                <a:latin typeface="+mn-lt"/>
              </a:rPr>
              <a:t>300%</a:t>
            </a:r>
          </a:p>
        </p:txBody>
      </p:sp>
      <p:sp>
        <p:nvSpPr>
          <p:cNvPr id="301" name="Text Box 48">
            <a:extLst>
              <a:ext uri="{FF2B5EF4-FFF2-40B4-BE49-F238E27FC236}">
                <a16:creationId xmlns:a16="http://schemas.microsoft.com/office/drawing/2014/main" id="{E8A650AC-FFA3-44E2-8694-C94A37CE25BC}"/>
              </a:ext>
            </a:extLst>
          </p:cNvPr>
          <p:cNvSpPr txBox="1">
            <a:spLocks noChangeArrowheads="1"/>
          </p:cNvSpPr>
          <p:nvPr/>
        </p:nvSpPr>
        <p:spPr bwMode="auto">
          <a:xfrm>
            <a:off x="469923" y="1830929"/>
            <a:ext cx="256480" cy="138499"/>
          </a:xfrm>
          <a:prstGeom prst="rect">
            <a:avLst/>
          </a:prstGeom>
          <a:noFill/>
          <a:ln w="9525">
            <a:noFill/>
            <a:miter lim="800000"/>
            <a:headEnd/>
            <a:tailEnd/>
          </a:ln>
        </p:spPr>
        <p:txBody>
          <a:bodyPr wrap="none" lIns="0" tIns="0" rIns="0" bIns="0" anchor="ctr">
            <a:noAutofit/>
          </a:bodyPr>
          <a:lstStyle/>
          <a:p>
            <a:pPr algn="r"/>
            <a:r>
              <a:rPr lang="en-US" sz="900" dirty="0">
                <a:latin typeface="+mn-lt"/>
              </a:rPr>
              <a:t>400%</a:t>
            </a:r>
          </a:p>
        </p:txBody>
      </p:sp>
      <p:sp>
        <p:nvSpPr>
          <p:cNvPr id="304" name="Text Box 48">
            <a:extLst>
              <a:ext uri="{FF2B5EF4-FFF2-40B4-BE49-F238E27FC236}">
                <a16:creationId xmlns:a16="http://schemas.microsoft.com/office/drawing/2014/main" id="{547777EB-81EA-41A1-872D-9B98FEE6AEEC}"/>
              </a:ext>
            </a:extLst>
          </p:cNvPr>
          <p:cNvSpPr txBox="1">
            <a:spLocks noChangeArrowheads="1"/>
          </p:cNvSpPr>
          <p:nvPr/>
        </p:nvSpPr>
        <p:spPr bwMode="auto">
          <a:xfrm>
            <a:off x="469923" y="2715569"/>
            <a:ext cx="256480" cy="138499"/>
          </a:xfrm>
          <a:prstGeom prst="rect">
            <a:avLst/>
          </a:prstGeom>
          <a:noFill/>
          <a:ln w="9525">
            <a:noFill/>
            <a:miter lim="800000"/>
            <a:headEnd/>
            <a:tailEnd/>
          </a:ln>
        </p:spPr>
        <p:txBody>
          <a:bodyPr wrap="none" lIns="0" tIns="0" rIns="0" bIns="0" anchor="ctr">
            <a:noAutofit/>
          </a:bodyPr>
          <a:lstStyle/>
          <a:p>
            <a:pPr algn="r"/>
            <a:r>
              <a:rPr lang="en-US" sz="900" dirty="0">
                <a:latin typeface="+mn-lt"/>
              </a:rPr>
              <a:t>229%</a:t>
            </a:r>
          </a:p>
        </p:txBody>
      </p:sp>
      <p:sp>
        <p:nvSpPr>
          <p:cNvPr id="307" name="Text Box 51">
            <a:extLst>
              <a:ext uri="{FF2B5EF4-FFF2-40B4-BE49-F238E27FC236}">
                <a16:creationId xmlns:a16="http://schemas.microsoft.com/office/drawing/2014/main" id="{395904C5-1B1F-4636-91E2-F6F0C39E64DB}"/>
              </a:ext>
            </a:extLst>
          </p:cNvPr>
          <p:cNvSpPr txBox="1">
            <a:spLocks noChangeArrowheads="1"/>
          </p:cNvSpPr>
          <p:nvPr/>
        </p:nvSpPr>
        <p:spPr bwMode="auto">
          <a:xfrm>
            <a:off x="469923" y="3881989"/>
            <a:ext cx="256480" cy="138499"/>
          </a:xfrm>
          <a:prstGeom prst="rect">
            <a:avLst/>
          </a:prstGeom>
          <a:noFill/>
          <a:ln w="9525">
            <a:noFill/>
            <a:miter lim="800000"/>
            <a:headEnd/>
            <a:tailEnd/>
          </a:ln>
        </p:spPr>
        <p:txBody>
          <a:bodyPr wrap="none" lIns="0" tIns="0" rIns="0" bIns="0" anchor="ctr">
            <a:noAutofit/>
          </a:bodyPr>
          <a:lstStyle/>
          <a:p>
            <a:pPr algn="r"/>
            <a:r>
              <a:rPr lang="en-US" sz="900" dirty="0">
                <a:latin typeface="+mn-lt"/>
              </a:rPr>
              <a:t>0%</a:t>
            </a:r>
          </a:p>
        </p:txBody>
      </p:sp>
      <p:sp>
        <p:nvSpPr>
          <p:cNvPr id="308" name="Line 57">
            <a:extLst>
              <a:ext uri="{FF2B5EF4-FFF2-40B4-BE49-F238E27FC236}">
                <a16:creationId xmlns:a16="http://schemas.microsoft.com/office/drawing/2014/main" id="{0216FFF7-5F85-4C5C-AA16-190A9945CA7E}"/>
              </a:ext>
            </a:extLst>
          </p:cNvPr>
          <p:cNvSpPr>
            <a:spLocks noChangeShapeType="1"/>
          </p:cNvSpPr>
          <p:nvPr/>
        </p:nvSpPr>
        <p:spPr bwMode="auto">
          <a:xfrm flipV="1">
            <a:off x="787816" y="3951238"/>
            <a:ext cx="7880246" cy="0"/>
          </a:xfrm>
          <a:prstGeom prst="line">
            <a:avLst/>
          </a:prstGeom>
          <a:noFill/>
          <a:ln w="9525">
            <a:solidFill>
              <a:schemeClr val="tx1"/>
            </a:solidFill>
            <a:round/>
            <a:headEnd/>
            <a:tailEnd/>
          </a:ln>
        </p:spPr>
        <p:txBody>
          <a:bodyPr tIns="45720"/>
          <a:lstStyle/>
          <a:p>
            <a:endParaRPr lang="en-US" dirty="0">
              <a:latin typeface="+mn-lt"/>
            </a:endParaRPr>
          </a:p>
        </p:txBody>
      </p:sp>
      <p:sp>
        <p:nvSpPr>
          <p:cNvPr id="310" name="Text Box 48">
            <a:extLst>
              <a:ext uri="{FF2B5EF4-FFF2-40B4-BE49-F238E27FC236}">
                <a16:creationId xmlns:a16="http://schemas.microsoft.com/office/drawing/2014/main" id="{414A513F-9EDE-4EFF-8109-812C87CA50F7}"/>
              </a:ext>
            </a:extLst>
          </p:cNvPr>
          <p:cNvSpPr txBox="1">
            <a:spLocks noChangeArrowheads="1"/>
          </p:cNvSpPr>
          <p:nvPr/>
        </p:nvSpPr>
        <p:spPr bwMode="auto">
          <a:xfrm>
            <a:off x="469923" y="2601871"/>
            <a:ext cx="256480" cy="138499"/>
          </a:xfrm>
          <a:prstGeom prst="rect">
            <a:avLst/>
          </a:prstGeom>
          <a:noFill/>
          <a:ln w="9525">
            <a:noFill/>
            <a:miter lim="800000"/>
            <a:headEnd/>
            <a:tailEnd/>
          </a:ln>
        </p:spPr>
        <p:txBody>
          <a:bodyPr wrap="none" lIns="0" tIns="0" rIns="0" bIns="0" anchor="ctr">
            <a:noAutofit/>
          </a:bodyPr>
          <a:lstStyle/>
          <a:p>
            <a:pPr algn="r"/>
            <a:r>
              <a:rPr lang="en-US" sz="900" dirty="0">
                <a:latin typeface="+mn-lt"/>
              </a:rPr>
              <a:t>250%</a:t>
            </a:r>
          </a:p>
        </p:txBody>
      </p:sp>
      <p:grpSp>
        <p:nvGrpSpPr>
          <p:cNvPr id="108" name="Group 107">
            <a:extLst>
              <a:ext uri="{FF2B5EF4-FFF2-40B4-BE49-F238E27FC236}">
                <a16:creationId xmlns:a16="http://schemas.microsoft.com/office/drawing/2014/main" id="{2DA72718-78AC-44CD-A50B-0DF5C6F27916}"/>
              </a:ext>
            </a:extLst>
          </p:cNvPr>
          <p:cNvGrpSpPr/>
          <p:nvPr/>
        </p:nvGrpSpPr>
        <p:grpSpPr>
          <a:xfrm>
            <a:off x="739430" y="1900178"/>
            <a:ext cx="48386" cy="1375639"/>
            <a:chOff x="664572" y="2353939"/>
            <a:chExt cx="91440" cy="1375639"/>
          </a:xfrm>
        </p:grpSpPr>
        <p:sp>
          <p:nvSpPr>
            <p:cNvPr id="281" name="Line 60">
              <a:extLst>
                <a:ext uri="{FF2B5EF4-FFF2-40B4-BE49-F238E27FC236}">
                  <a16:creationId xmlns:a16="http://schemas.microsoft.com/office/drawing/2014/main" id="{95110CE8-ADE3-4726-A3FE-C125B534F51E}"/>
                </a:ext>
              </a:extLst>
            </p:cNvPr>
            <p:cNvSpPr>
              <a:spLocks noChangeShapeType="1"/>
            </p:cNvSpPr>
            <p:nvPr/>
          </p:nvSpPr>
          <p:spPr bwMode="auto">
            <a:xfrm>
              <a:off x="664572" y="3240181"/>
              <a:ext cx="91440" cy="0"/>
            </a:xfrm>
            <a:prstGeom prst="line">
              <a:avLst/>
            </a:prstGeom>
            <a:noFill/>
            <a:ln w="9525">
              <a:solidFill>
                <a:schemeClr val="tx1"/>
              </a:solidFill>
              <a:round/>
              <a:headEnd/>
              <a:tailEnd/>
            </a:ln>
          </p:spPr>
          <p:txBody>
            <a:bodyPr/>
            <a:lstStyle/>
            <a:p>
              <a:endParaRPr lang="en-US" dirty="0">
                <a:latin typeface="+mn-lt"/>
              </a:endParaRPr>
            </a:p>
          </p:txBody>
        </p:sp>
        <p:sp>
          <p:nvSpPr>
            <p:cNvPr id="290" name="Line 57">
              <a:extLst>
                <a:ext uri="{FF2B5EF4-FFF2-40B4-BE49-F238E27FC236}">
                  <a16:creationId xmlns:a16="http://schemas.microsoft.com/office/drawing/2014/main" id="{EC47FB1D-BF78-44C1-BAD2-035500039986}"/>
                </a:ext>
              </a:extLst>
            </p:cNvPr>
            <p:cNvSpPr>
              <a:spLocks noChangeShapeType="1"/>
            </p:cNvSpPr>
            <p:nvPr/>
          </p:nvSpPr>
          <p:spPr bwMode="auto">
            <a:xfrm flipV="1">
              <a:off x="664572" y="3729578"/>
              <a:ext cx="91440" cy="0"/>
            </a:xfrm>
            <a:prstGeom prst="line">
              <a:avLst/>
            </a:prstGeom>
            <a:noFill/>
            <a:ln w="9525">
              <a:solidFill>
                <a:schemeClr val="tx1"/>
              </a:solidFill>
              <a:round/>
              <a:headEnd/>
              <a:tailEnd/>
            </a:ln>
          </p:spPr>
          <p:txBody>
            <a:bodyPr/>
            <a:lstStyle/>
            <a:p>
              <a:endParaRPr lang="en-US" dirty="0">
                <a:latin typeface="+mn-lt"/>
              </a:endParaRPr>
            </a:p>
          </p:txBody>
        </p:sp>
        <p:sp>
          <p:nvSpPr>
            <p:cNvPr id="293" name="Line 60">
              <a:extLst>
                <a:ext uri="{FF2B5EF4-FFF2-40B4-BE49-F238E27FC236}">
                  <a16:creationId xmlns:a16="http://schemas.microsoft.com/office/drawing/2014/main" id="{CB4B58BE-667B-4F10-9780-4A2EB86771E0}"/>
                </a:ext>
              </a:extLst>
            </p:cNvPr>
            <p:cNvSpPr>
              <a:spLocks noChangeShapeType="1"/>
            </p:cNvSpPr>
            <p:nvPr/>
          </p:nvSpPr>
          <p:spPr bwMode="auto">
            <a:xfrm>
              <a:off x="664572" y="3383398"/>
              <a:ext cx="91440" cy="0"/>
            </a:xfrm>
            <a:prstGeom prst="line">
              <a:avLst/>
            </a:prstGeom>
            <a:noFill/>
            <a:ln w="9525">
              <a:solidFill>
                <a:schemeClr val="tx1"/>
              </a:solidFill>
              <a:round/>
              <a:headEnd/>
              <a:tailEnd/>
            </a:ln>
          </p:spPr>
          <p:txBody>
            <a:bodyPr/>
            <a:lstStyle/>
            <a:p>
              <a:endParaRPr lang="en-US" dirty="0">
                <a:latin typeface="+mn-lt"/>
              </a:endParaRPr>
            </a:p>
          </p:txBody>
        </p:sp>
        <p:sp>
          <p:nvSpPr>
            <p:cNvPr id="296" name="Line 57">
              <a:extLst>
                <a:ext uri="{FF2B5EF4-FFF2-40B4-BE49-F238E27FC236}">
                  <a16:creationId xmlns:a16="http://schemas.microsoft.com/office/drawing/2014/main" id="{978F4200-1E10-4467-97E3-A3B7F63E93FE}"/>
                </a:ext>
              </a:extLst>
            </p:cNvPr>
            <p:cNvSpPr>
              <a:spLocks noChangeShapeType="1"/>
            </p:cNvSpPr>
            <p:nvPr/>
          </p:nvSpPr>
          <p:spPr bwMode="auto">
            <a:xfrm>
              <a:off x="664572" y="3644886"/>
              <a:ext cx="91440" cy="0"/>
            </a:xfrm>
            <a:prstGeom prst="line">
              <a:avLst/>
            </a:prstGeom>
            <a:noFill/>
            <a:ln w="9525">
              <a:solidFill>
                <a:schemeClr val="tx1"/>
              </a:solidFill>
              <a:round/>
              <a:headEnd/>
              <a:tailEnd/>
            </a:ln>
          </p:spPr>
          <p:txBody>
            <a:bodyPr wrap="none" anchor="ctr">
              <a:noAutofit/>
            </a:bodyPr>
            <a:lstStyle/>
            <a:p>
              <a:endParaRPr lang="en-US" dirty="0">
                <a:latin typeface="+mn-lt"/>
              </a:endParaRPr>
            </a:p>
          </p:txBody>
        </p:sp>
        <p:sp>
          <p:nvSpPr>
            <p:cNvPr id="299" name="Line 60">
              <a:extLst>
                <a:ext uri="{FF2B5EF4-FFF2-40B4-BE49-F238E27FC236}">
                  <a16:creationId xmlns:a16="http://schemas.microsoft.com/office/drawing/2014/main" id="{91CB586C-0365-4B60-84A9-45799A182259}"/>
                </a:ext>
              </a:extLst>
            </p:cNvPr>
            <p:cNvSpPr>
              <a:spLocks noChangeShapeType="1"/>
            </p:cNvSpPr>
            <p:nvPr/>
          </p:nvSpPr>
          <p:spPr bwMode="auto">
            <a:xfrm>
              <a:off x="664572" y="2868693"/>
              <a:ext cx="91440" cy="0"/>
            </a:xfrm>
            <a:prstGeom prst="line">
              <a:avLst/>
            </a:prstGeom>
            <a:noFill/>
            <a:ln w="9525">
              <a:solidFill>
                <a:schemeClr val="tx1"/>
              </a:solidFill>
              <a:round/>
              <a:headEnd/>
              <a:tailEnd/>
            </a:ln>
          </p:spPr>
          <p:txBody>
            <a:bodyPr/>
            <a:lstStyle/>
            <a:p>
              <a:endParaRPr lang="en-US" dirty="0">
                <a:latin typeface="+mn-lt"/>
              </a:endParaRPr>
            </a:p>
          </p:txBody>
        </p:sp>
        <p:sp>
          <p:nvSpPr>
            <p:cNvPr id="302" name="Line 60">
              <a:extLst>
                <a:ext uri="{FF2B5EF4-FFF2-40B4-BE49-F238E27FC236}">
                  <a16:creationId xmlns:a16="http://schemas.microsoft.com/office/drawing/2014/main" id="{47FF7498-0CA6-4B5B-81A4-C53EE908B4EB}"/>
                </a:ext>
              </a:extLst>
            </p:cNvPr>
            <p:cNvSpPr>
              <a:spLocks noChangeShapeType="1"/>
            </p:cNvSpPr>
            <p:nvPr/>
          </p:nvSpPr>
          <p:spPr bwMode="auto">
            <a:xfrm>
              <a:off x="664572" y="2353939"/>
              <a:ext cx="91440" cy="0"/>
            </a:xfrm>
            <a:prstGeom prst="line">
              <a:avLst/>
            </a:prstGeom>
            <a:noFill/>
            <a:ln w="9525">
              <a:solidFill>
                <a:schemeClr val="tx1"/>
              </a:solidFill>
              <a:round/>
              <a:headEnd/>
              <a:tailEnd/>
            </a:ln>
          </p:spPr>
          <p:txBody>
            <a:bodyPr/>
            <a:lstStyle/>
            <a:p>
              <a:endParaRPr lang="en-US" dirty="0">
                <a:latin typeface="+mn-lt"/>
              </a:endParaRPr>
            </a:p>
          </p:txBody>
        </p:sp>
        <p:sp>
          <p:nvSpPr>
            <p:cNvPr id="311" name="Line 60">
              <a:extLst>
                <a:ext uri="{FF2B5EF4-FFF2-40B4-BE49-F238E27FC236}">
                  <a16:creationId xmlns:a16="http://schemas.microsoft.com/office/drawing/2014/main" id="{A5433FE6-5F26-4CD6-811C-CF9B805B7B6C}"/>
                </a:ext>
              </a:extLst>
            </p:cNvPr>
            <p:cNvSpPr>
              <a:spLocks noChangeShapeType="1"/>
            </p:cNvSpPr>
            <p:nvPr/>
          </p:nvSpPr>
          <p:spPr bwMode="auto">
            <a:xfrm>
              <a:off x="664572" y="3124881"/>
              <a:ext cx="91440" cy="0"/>
            </a:xfrm>
            <a:prstGeom prst="line">
              <a:avLst/>
            </a:prstGeom>
            <a:noFill/>
            <a:ln w="9525">
              <a:solidFill>
                <a:schemeClr val="tx1"/>
              </a:solidFill>
              <a:round/>
              <a:headEnd/>
              <a:tailEnd/>
            </a:ln>
          </p:spPr>
          <p:txBody>
            <a:bodyPr/>
            <a:lstStyle/>
            <a:p>
              <a:endParaRPr lang="en-US" dirty="0">
                <a:latin typeface="+mn-lt"/>
              </a:endParaRPr>
            </a:p>
          </p:txBody>
        </p:sp>
      </p:grpSp>
      <p:grpSp>
        <p:nvGrpSpPr>
          <p:cNvPr id="99" name="Group 98">
            <a:extLst>
              <a:ext uri="{FF2B5EF4-FFF2-40B4-BE49-F238E27FC236}">
                <a16:creationId xmlns:a16="http://schemas.microsoft.com/office/drawing/2014/main" id="{5A4DE8E6-F630-413B-A4B6-7E7456D66FFD}"/>
              </a:ext>
            </a:extLst>
          </p:cNvPr>
          <p:cNvGrpSpPr/>
          <p:nvPr/>
        </p:nvGrpSpPr>
        <p:grpSpPr>
          <a:xfrm>
            <a:off x="4468549" y="2335461"/>
            <a:ext cx="457200" cy="1617379"/>
            <a:chOff x="4930634" y="2789222"/>
            <a:chExt cx="457200" cy="1617379"/>
          </a:xfrm>
        </p:grpSpPr>
        <p:sp>
          <p:nvSpPr>
            <p:cNvPr id="325" name="Rectangle 4">
              <a:extLst>
                <a:ext uri="{FF2B5EF4-FFF2-40B4-BE49-F238E27FC236}">
                  <a16:creationId xmlns:a16="http://schemas.microsoft.com/office/drawing/2014/main" id="{78D57EA6-4894-4605-BB27-D4FA105C18BB}"/>
                </a:ext>
              </a:extLst>
            </p:cNvPr>
            <p:cNvSpPr>
              <a:spLocks noChangeArrowheads="1"/>
            </p:cNvSpPr>
            <p:nvPr/>
          </p:nvSpPr>
          <p:spPr bwMode="auto">
            <a:xfrm>
              <a:off x="4930634" y="2870409"/>
              <a:ext cx="457200" cy="1536192"/>
            </a:xfrm>
            <a:prstGeom prst="rect">
              <a:avLst/>
            </a:prstGeom>
            <a:solidFill>
              <a:schemeClr val="accent1">
                <a:lumMod val="75000"/>
              </a:schemeClr>
            </a:solidFill>
            <a:ln w="9525">
              <a:noFill/>
              <a:miter lim="800000"/>
              <a:headEnd/>
              <a:tailEnd/>
            </a:ln>
          </p:spPr>
          <p:txBody>
            <a:bodyPr tIns="45720"/>
            <a:lstStyle/>
            <a:p>
              <a:pPr algn="ctr" eaLnBrk="0" hangingPunct="0"/>
              <a:endParaRPr lang="en-US" sz="750" dirty="0">
                <a:solidFill>
                  <a:schemeClr val="bg1"/>
                </a:solidFill>
                <a:latin typeface="+mj-lt"/>
              </a:endParaRPr>
            </a:p>
          </p:txBody>
        </p:sp>
        <p:sp>
          <p:nvSpPr>
            <p:cNvPr id="326" name="AutoShape 5">
              <a:extLst>
                <a:ext uri="{FF2B5EF4-FFF2-40B4-BE49-F238E27FC236}">
                  <a16:creationId xmlns:a16="http://schemas.microsoft.com/office/drawing/2014/main" id="{7407A172-61BE-43D7-ABE5-43B150FFC9E1}"/>
                </a:ext>
              </a:extLst>
            </p:cNvPr>
            <p:cNvSpPr>
              <a:spLocks noChangeArrowheads="1"/>
            </p:cNvSpPr>
            <p:nvPr/>
          </p:nvSpPr>
          <p:spPr bwMode="auto">
            <a:xfrm>
              <a:off x="4930634" y="2789222"/>
              <a:ext cx="457200" cy="85113"/>
            </a:xfrm>
            <a:prstGeom prst="triangle">
              <a:avLst>
                <a:gd name="adj" fmla="val 50000"/>
              </a:avLst>
            </a:prstGeom>
            <a:solidFill>
              <a:srgbClr val="C00000"/>
            </a:solidFill>
            <a:ln w="9525">
              <a:noFill/>
              <a:miter lim="800000"/>
              <a:headEnd/>
              <a:tailEnd/>
            </a:ln>
          </p:spPr>
          <p:txBody>
            <a:bodyPr wrap="none" tIns="45720" anchor="ctr"/>
            <a:lstStyle/>
            <a:p>
              <a:pPr algn="ctr" eaLnBrk="0" hangingPunct="0"/>
              <a:endParaRPr lang="en-US" sz="750" dirty="0">
                <a:solidFill>
                  <a:schemeClr val="bg1"/>
                </a:solidFill>
                <a:latin typeface="+mj-lt"/>
              </a:endParaRPr>
            </a:p>
          </p:txBody>
        </p:sp>
        <p:sp>
          <p:nvSpPr>
            <p:cNvPr id="327" name="Rectangle 102">
              <a:extLst>
                <a:ext uri="{FF2B5EF4-FFF2-40B4-BE49-F238E27FC236}">
                  <a16:creationId xmlns:a16="http://schemas.microsoft.com/office/drawing/2014/main" id="{B6CED33A-4654-475E-9CB1-5DBA9F6C8413}"/>
                </a:ext>
              </a:extLst>
            </p:cNvPr>
            <p:cNvSpPr>
              <a:spLocks noChangeArrowheads="1"/>
            </p:cNvSpPr>
            <p:nvPr/>
          </p:nvSpPr>
          <p:spPr bwMode="auto">
            <a:xfrm>
              <a:off x="4930634" y="2864142"/>
              <a:ext cx="457200" cy="376721"/>
            </a:xfrm>
            <a:prstGeom prst="rect">
              <a:avLst/>
            </a:prstGeom>
            <a:noFill/>
            <a:ln w="9525" algn="ctr">
              <a:noFill/>
              <a:miter lim="800000"/>
              <a:headEnd/>
              <a:tailEnd/>
            </a:ln>
          </p:spPr>
          <p:txBody>
            <a:bodyPr lIns="0" tIns="45720" rIns="0"/>
            <a:lstStyle/>
            <a:p>
              <a:pPr algn="ctr"/>
              <a:r>
                <a:rPr lang="en-US" sz="750" dirty="0">
                  <a:solidFill>
                    <a:schemeClr val="bg1"/>
                  </a:solidFill>
                  <a:latin typeface="+mj-lt"/>
                </a:rPr>
                <a:t>NO</a:t>
              </a:r>
            </a:p>
            <a:p>
              <a:pPr algn="ctr"/>
              <a:r>
                <a:rPr lang="en-US" sz="750" dirty="0">
                  <a:solidFill>
                    <a:schemeClr val="bg1"/>
                  </a:solidFill>
                  <a:latin typeface="+mj-lt"/>
                </a:rPr>
                <a:t>UPPER</a:t>
              </a:r>
            </a:p>
            <a:p>
              <a:pPr algn="ctr"/>
              <a:r>
                <a:rPr lang="en-US" sz="750" dirty="0">
                  <a:solidFill>
                    <a:schemeClr val="bg1"/>
                  </a:solidFill>
                  <a:latin typeface="+mj-lt"/>
                </a:rPr>
                <a:t>LIMIT </a:t>
              </a:r>
            </a:p>
          </p:txBody>
        </p:sp>
        <p:sp>
          <p:nvSpPr>
            <p:cNvPr id="182" name="Rectangle 34"/>
            <p:cNvSpPr>
              <a:spLocks noChangeArrowheads="1"/>
            </p:cNvSpPr>
            <p:nvPr/>
          </p:nvSpPr>
          <p:spPr bwMode="auto">
            <a:xfrm>
              <a:off x="4930634" y="3729945"/>
              <a:ext cx="457200" cy="676656"/>
            </a:xfrm>
            <a:prstGeom prst="rect">
              <a:avLst/>
            </a:prstGeom>
            <a:solidFill>
              <a:srgbClr val="005F85"/>
            </a:solidFill>
            <a:ln w="9525">
              <a:noFill/>
              <a:miter lim="800000"/>
              <a:headEnd/>
              <a:tailEnd/>
            </a:ln>
          </p:spPr>
          <p:txBody>
            <a:bodyPr lIns="0" tIns="45720" rIns="0"/>
            <a:lstStyle/>
            <a:p>
              <a:pPr lvl="0" algn="ctr" eaLnBrk="0" hangingPunct="0"/>
              <a:r>
                <a:rPr lang="en-US" sz="750" dirty="0">
                  <a:solidFill>
                    <a:srgbClr val="FFFFFF"/>
                  </a:solidFill>
                  <a:latin typeface="+mj-lt"/>
                </a:rPr>
                <a:t>133%</a:t>
              </a:r>
              <a:br>
                <a:rPr lang="en-US" sz="750" dirty="0">
                  <a:solidFill>
                    <a:srgbClr val="FFFFFF"/>
                  </a:solidFill>
                  <a:latin typeface="+mj-lt"/>
                </a:rPr>
              </a:br>
              <a:endParaRPr lang="en-US" sz="750" dirty="0">
                <a:solidFill>
                  <a:srgbClr val="FFFFFF"/>
                </a:solidFill>
                <a:latin typeface="+mj-lt"/>
              </a:endParaRPr>
            </a:p>
          </p:txBody>
        </p:sp>
      </p:grpSp>
      <p:sp>
        <p:nvSpPr>
          <p:cNvPr id="334" name="Rectangle 67">
            <a:extLst>
              <a:ext uri="{FF2B5EF4-FFF2-40B4-BE49-F238E27FC236}">
                <a16:creationId xmlns:a16="http://schemas.microsoft.com/office/drawing/2014/main" id="{F742787B-3915-47BD-B7C4-02AC2C78327A}"/>
              </a:ext>
            </a:extLst>
          </p:cNvPr>
          <p:cNvSpPr>
            <a:spLocks noChangeArrowheads="1"/>
          </p:cNvSpPr>
          <p:nvPr/>
        </p:nvSpPr>
        <p:spPr bwMode="auto">
          <a:xfrm>
            <a:off x="1920279" y="3972162"/>
            <a:ext cx="429768" cy="954107"/>
          </a:xfrm>
          <a:prstGeom prst="rect">
            <a:avLst/>
          </a:prstGeom>
          <a:noFill/>
          <a:ln w="9525">
            <a:noFill/>
            <a:miter lim="800000"/>
            <a:headEnd/>
            <a:tailEnd/>
          </a:ln>
        </p:spPr>
        <p:txBody>
          <a:bodyPr wrap="none" lIns="0" rIns="0">
            <a:noAutofit/>
          </a:bodyPr>
          <a:lstStyle/>
          <a:p>
            <a:pPr algn="ctr"/>
            <a:r>
              <a:rPr lang="en-US" sz="700" cap="all" dirty="0">
                <a:latin typeface="+mj-lt"/>
              </a:rPr>
              <a:t>Disabled </a:t>
            </a:r>
          </a:p>
          <a:p>
            <a:pPr algn="ctr"/>
            <a:r>
              <a:rPr lang="en-US" sz="700" cap="all" dirty="0">
                <a:latin typeface="+mj-lt"/>
              </a:rPr>
              <a:t>Children</a:t>
            </a:r>
            <a:br>
              <a:rPr lang="en-US" sz="700" cap="all" dirty="0">
                <a:latin typeface="+mj-lt"/>
              </a:rPr>
            </a:br>
            <a:r>
              <a:rPr lang="en-US" sz="700" cap="all" dirty="0">
                <a:latin typeface="+mj-lt"/>
              </a:rPr>
              <a:t>&amp; Young</a:t>
            </a:r>
            <a:br>
              <a:rPr lang="en-US" sz="700" cap="all" dirty="0">
                <a:latin typeface="+mj-lt"/>
              </a:rPr>
            </a:br>
            <a:r>
              <a:rPr lang="en-US" sz="700" cap="all" dirty="0">
                <a:latin typeface="+mj-lt"/>
              </a:rPr>
              <a:t>Adults </a:t>
            </a:r>
            <a:br>
              <a:rPr lang="en-US" sz="700" cap="all" dirty="0">
                <a:latin typeface="+mj-lt"/>
              </a:rPr>
            </a:br>
            <a:r>
              <a:rPr lang="en-US" sz="700" cap="all" dirty="0">
                <a:latin typeface="+mj-lt"/>
              </a:rPr>
              <a:t>through</a:t>
            </a:r>
            <a:br>
              <a:rPr lang="en-US" sz="700" cap="all" dirty="0">
                <a:latin typeface="+mj-lt"/>
              </a:rPr>
            </a:br>
            <a:r>
              <a:rPr lang="en-US" sz="700" cap="all" dirty="0">
                <a:latin typeface="+mj-lt"/>
              </a:rPr>
              <a:t>Age 20</a:t>
            </a:r>
          </a:p>
        </p:txBody>
      </p:sp>
      <p:sp>
        <p:nvSpPr>
          <p:cNvPr id="335" name="Rectangle 67">
            <a:extLst>
              <a:ext uri="{FF2B5EF4-FFF2-40B4-BE49-F238E27FC236}">
                <a16:creationId xmlns:a16="http://schemas.microsoft.com/office/drawing/2014/main" id="{EC499924-523E-48F2-A2D9-E7CA60CA91E6}"/>
              </a:ext>
            </a:extLst>
          </p:cNvPr>
          <p:cNvSpPr>
            <a:spLocks noChangeArrowheads="1"/>
          </p:cNvSpPr>
          <p:nvPr/>
        </p:nvSpPr>
        <p:spPr bwMode="auto">
          <a:xfrm>
            <a:off x="2542630" y="3972162"/>
            <a:ext cx="429768" cy="707886"/>
          </a:xfrm>
          <a:prstGeom prst="rect">
            <a:avLst/>
          </a:prstGeom>
          <a:noFill/>
          <a:ln w="9525">
            <a:noFill/>
            <a:miter lim="800000"/>
            <a:headEnd/>
            <a:tailEnd/>
          </a:ln>
        </p:spPr>
        <p:txBody>
          <a:bodyPr wrap="none" lIns="0" rIns="0">
            <a:noAutofit/>
          </a:bodyPr>
          <a:lstStyle/>
          <a:p>
            <a:pPr algn="ctr"/>
            <a:r>
              <a:rPr lang="en-US" sz="700" cap="all" dirty="0">
                <a:latin typeface="+mj-lt"/>
              </a:rPr>
              <a:t>Former</a:t>
            </a:r>
            <a:br>
              <a:rPr lang="en-US" sz="700" cap="all" dirty="0">
                <a:latin typeface="+mj-lt"/>
              </a:rPr>
            </a:br>
            <a:r>
              <a:rPr lang="en-US" sz="700" cap="all" dirty="0">
                <a:latin typeface="+mj-lt"/>
              </a:rPr>
              <a:t>Foster</a:t>
            </a:r>
            <a:br>
              <a:rPr lang="en-US" sz="700" cap="all" dirty="0">
                <a:latin typeface="+mj-lt"/>
              </a:rPr>
            </a:br>
            <a:r>
              <a:rPr lang="en-US" sz="700" cap="all" dirty="0">
                <a:latin typeface="+mj-lt"/>
              </a:rPr>
              <a:t>Care</a:t>
            </a:r>
            <a:br>
              <a:rPr lang="en-US" sz="700" cap="all" dirty="0">
                <a:latin typeface="+mj-lt"/>
              </a:rPr>
            </a:br>
            <a:r>
              <a:rPr lang="en-US" sz="700" cap="all" dirty="0">
                <a:latin typeface="+mj-lt"/>
              </a:rPr>
              <a:t>Youth up</a:t>
            </a:r>
            <a:br>
              <a:rPr lang="en-US" sz="700" cap="all" dirty="0">
                <a:latin typeface="+mj-lt"/>
              </a:rPr>
            </a:br>
            <a:r>
              <a:rPr lang="en-US" sz="700" cap="all" dirty="0">
                <a:latin typeface="+mj-lt"/>
              </a:rPr>
              <a:t>to Age 26</a:t>
            </a:r>
          </a:p>
        </p:txBody>
      </p:sp>
      <p:sp>
        <p:nvSpPr>
          <p:cNvPr id="336" name="Rectangle 76">
            <a:extLst>
              <a:ext uri="{FF2B5EF4-FFF2-40B4-BE49-F238E27FC236}">
                <a16:creationId xmlns:a16="http://schemas.microsoft.com/office/drawing/2014/main" id="{4594AA02-D638-4FD6-82D2-F30D20ED6353}"/>
              </a:ext>
            </a:extLst>
          </p:cNvPr>
          <p:cNvSpPr>
            <a:spLocks noChangeArrowheads="1"/>
          </p:cNvSpPr>
          <p:nvPr/>
        </p:nvSpPr>
        <p:spPr bwMode="auto">
          <a:xfrm>
            <a:off x="5711507" y="3972162"/>
            <a:ext cx="429768" cy="954107"/>
          </a:xfrm>
          <a:prstGeom prst="rect">
            <a:avLst/>
          </a:prstGeom>
          <a:noFill/>
          <a:ln w="9525">
            <a:noFill/>
            <a:miter lim="800000"/>
            <a:headEnd/>
            <a:tailEnd/>
          </a:ln>
        </p:spPr>
        <p:txBody>
          <a:bodyPr wrap="none" lIns="0" rIns="0">
            <a:noAutofit/>
          </a:bodyPr>
          <a:lstStyle/>
          <a:p>
            <a:pPr algn="ctr"/>
            <a:r>
              <a:rPr lang="en-US" sz="700" cap="all" dirty="0">
                <a:latin typeface="+mj-lt"/>
              </a:rPr>
              <a:t>Parents</a:t>
            </a:r>
            <a:br>
              <a:rPr lang="en-US" sz="700" cap="all" dirty="0">
                <a:latin typeface="+mj-lt"/>
              </a:rPr>
            </a:br>
            <a:r>
              <a:rPr lang="en-US" sz="700" cap="all" dirty="0">
                <a:latin typeface="+mj-lt"/>
              </a:rPr>
              <a:t>and</a:t>
            </a:r>
            <a:br>
              <a:rPr lang="en-US" sz="700" cap="all" dirty="0">
                <a:latin typeface="+mj-lt"/>
              </a:rPr>
            </a:br>
            <a:r>
              <a:rPr lang="en-US" sz="700" cap="all" dirty="0">
                <a:latin typeface="+mj-lt"/>
              </a:rPr>
              <a:t>Caretaker </a:t>
            </a:r>
            <a:br>
              <a:rPr lang="en-US" sz="700" cap="all" dirty="0">
                <a:latin typeface="+mj-lt"/>
              </a:rPr>
            </a:br>
            <a:r>
              <a:rPr lang="en-US" sz="700" cap="all" dirty="0">
                <a:latin typeface="+mj-lt"/>
              </a:rPr>
              <a:t>Relatives</a:t>
            </a:r>
            <a:br>
              <a:rPr lang="en-US" sz="700" cap="all" dirty="0">
                <a:latin typeface="+mj-lt"/>
              </a:rPr>
            </a:br>
            <a:r>
              <a:rPr lang="en-US" sz="700" cap="all" dirty="0">
                <a:latin typeface="+mj-lt"/>
              </a:rPr>
              <a:t>of Children</a:t>
            </a:r>
            <a:br>
              <a:rPr lang="en-US" sz="700" cap="all" dirty="0">
                <a:latin typeface="+mj-lt"/>
              </a:rPr>
            </a:br>
            <a:r>
              <a:rPr lang="en-US" sz="700" cap="all" dirty="0">
                <a:latin typeface="+mj-lt"/>
              </a:rPr>
              <a:t>up to Age 19</a:t>
            </a:r>
          </a:p>
        </p:txBody>
      </p:sp>
      <p:sp>
        <p:nvSpPr>
          <p:cNvPr id="337" name="Rectangle 74">
            <a:extLst>
              <a:ext uri="{FF2B5EF4-FFF2-40B4-BE49-F238E27FC236}">
                <a16:creationId xmlns:a16="http://schemas.microsoft.com/office/drawing/2014/main" id="{B9624D48-269F-4910-98BB-4664902D3A53}"/>
              </a:ext>
            </a:extLst>
          </p:cNvPr>
          <p:cNvSpPr>
            <a:spLocks noChangeArrowheads="1"/>
          </p:cNvSpPr>
          <p:nvPr/>
        </p:nvSpPr>
        <p:spPr bwMode="auto">
          <a:xfrm>
            <a:off x="3855269" y="3972162"/>
            <a:ext cx="429768" cy="307777"/>
          </a:xfrm>
          <a:prstGeom prst="rect">
            <a:avLst/>
          </a:prstGeom>
          <a:noFill/>
          <a:ln w="9525">
            <a:noFill/>
            <a:miter lim="800000"/>
            <a:headEnd/>
            <a:tailEnd/>
          </a:ln>
        </p:spPr>
        <p:txBody>
          <a:bodyPr wrap="none" lIns="0" rIns="0">
            <a:noAutofit/>
          </a:bodyPr>
          <a:lstStyle/>
          <a:p>
            <a:pPr algn="ctr"/>
            <a:r>
              <a:rPr lang="en-US" sz="700" cap="all" dirty="0">
                <a:latin typeface="+mj-lt"/>
              </a:rPr>
              <a:t>HIV</a:t>
            </a:r>
            <a:br>
              <a:rPr lang="en-US" sz="700" cap="all" dirty="0">
                <a:latin typeface="+mj-lt"/>
              </a:rPr>
            </a:br>
            <a:r>
              <a:rPr lang="en-US" sz="700" cap="all" dirty="0">
                <a:latin typeface="+mj-lt"/>
              </a:rPr>
              <a:t>Positive</a:t>
            </a:r>
          </a:p>
        </p:txBody>
      </p:sp>
      <p:sp>
        <p:nvSpPr>
          <p:cNvPr id="338" name="Rectangle 127">
            <a:extLst>
              <a:ext uri="{FF2B5EF4-FFF2-40B4-BE49-F238E27FC236}">
                <a16:creationId xmlns:a16="http://schemas.microsoft.com/office/drawing/2014/main" id="{04593B9E-89F6-4AA7-BBE6-85CD2ED5C0C6}"/>
              </a:ext>
            </a:extLst>
          </p:cNvPr>
          <p:cNvSpPr>
            <a:spLocks noChangeArrowheads="1"/>
          </p:cNvSpPr>
          <p:nvPr/>
        </p:nvSpPr>
        <p:spPr bwMode="auto">
          <a:xfrm>
            <a:off x="6948999" y="3972162"/>
            <a:ext cx="429768" cy="630942"/>
          </a:xfrm>
          <a:prstGeom prst="rect">
            <a:avLst/>
          </a:prstGeom>
          <a:noFill/>
          <a:ln w="9525">
            <a:noFill/>
            <a:miter lim="800000"/>
            <a:headEnd/>
            <a:tailEnd/>
          </a:ln>
        </p:spPr>
        <p:txBody>
          <a:bodyPr wrap="none" lIns="0" rIns="0">
            <a:noAutofit/>
          </a:bodyPr>
          <a:lstStyle/>
          <a:p>
            <a:pPr algn="ctr"/>
            <a:r>
              <a:rPr lang="en-US" sz="700" cap="all" dirty="0">
                <a:latin typeface="+mj-lt"/>
              </a:rPr>
              <a:t>Individuals</a:t>
            </a:r>
            <a:br>
              <a:rPr lang="en-US" sz="700" cap="all" dirty="0">
                <a:latin typeface="+mj-lt"/>
              </a:rPr>
            </a:br>
            <a:r>
              <a:rPr lang="en-US" sz="700" cap="all" dirty="0">
                <a:latin typeface="+mj-lt"/>
              </a:rPr>
              <a:t>with</a:t>
            </a:r>
            <a:br>
              <a:rPr lang="en-US" sz="700" cap="all" dirty="0">
                <a:latin typeface="+mj-lt"/>
              </a:rPr>
            </a:br>
            <a:r>
              <a:rPr lang="en-US" sz="700" cap="all" dirty="0">
                <a:latin typeface="+mj-lt"/>
              </a:rPr>
              <a:t>Breast or</a:t>
            </a:r>
            <a:br>
              <a:rPr lang="en-US" sz="700" cap="all" dirty="0">
                <a:latin typeface="+mj-lt"/>
              </a:rPr>
            </a:br>
            <a:r>
              <a:rPr lang="en-US" sz="700" cap="all" dirty="0">
                <a:latin typeface="+mj-lt"/>
              </a:rPr>
              <a:t>Cervical</a:t>
            </a:r>
            <a:br>
              <a:rPr lang="en-US" sz="700" cap="all" dirty="0">
                <a:latin typeface="+mj-lt"/>
              </a:rPr>
            </a:br>
            <a:r>
              <a:rPr lang="en-US" sz="700" cap="all" dirty="0">
                <a:latin typeface="+mj-lt"/>
              </a:rPr>
              <a:t>Cancer</a:t>
            </a:r>
          </a:p>
        </p:txBody>
      </p:sp>
      <p:sp>
        <p:nvSpPr>
          <p:cNvPr id="339" name="Rectangle 77">
            <a:extLst>
              <a:ext uri="{FF2B5EF4-FFF2-40B4-BE49-F238E27FC236}">
                <a16:creationId xmlns:a16="http://schemas.microsoft.com/office/drawing/2014/main" id="{A2A8A4DA-7FAB-4A06-987F-FB1B43BDE8D7}"/>
              </a:ext>
            </a:extLst>
          </p:cNvPr>
          <p:cNvSpPr>
            <a:spLocks noChangeArrowheads="1"/>
          </p:cNvSpPr>
          <p:nvPr/>
        </p:nvSpPr>
        <p:spPr bwMode="auto">
          <a:xfrm>
            <a:off x="4474015" y="3972162"/>
            <a:ext cx="429768" cy="200055"/>
          </a:xfrm>
          <a:prstGeom prst="rect">
            <a:avLst/>
          </a:prstGeom>
          <a:noFill/>
          <a:ln w="9525">
            <a:noFill/>
            <a:miter lim="800000"/>
            <a:headEnd/>
            <a:tailEnd/>
          </a:ln>
        </p:spPr>
        <p:txBody>
          <a:bodyPr wrap="none" lIns="0" rIns="0">
            <a:noAutofit/>
          </a:bodyPr>
          <a:lstStyle/>
          <a:p>
            <a:pPr algn="ctr"/>
            <a:r>
              <a:rPr lang="en-US" sz="700" cap="all" dirty="0">
                <a:latin typeface="+mj-lt"/>
              </a:rPr>
              <a:t>Disabled</a:t>
            </a:r>
          </a:p>
        </p:txBody>
      </p:sp>
      <p:sp>
        <p:nvSpPr>
          <p:cNvPr id="340" name="Rectangle 78">
            <a:extLst>
              <a:ext uri="{FF2B5EF4-FFF2-40B4-BE49-F238E27FC236}">
                <a16:creationId xmlns:a16="http://schemas.microsoft.com/office/drawing/2014/main" id="{7E35DD45-4AAA-4D2E-9BAE-0A26A7118A44}"/>
              </a:ext>
            </a:extLst>
          </p:cNvPr>
          <p:cNvSpPr>
            <a:spLocks noChangeArrowheads="1"/>
          </p:cNvSpPr>
          <p:nvPr/>
        </p:nvSpPr>
        <p:spPr bwMode="auto">
          <a:xfrm>
            <a:off x="6330253" y="3972162"/>
            <a:ext cx="429768" cy="307777"/>
          </a:xfrm>
          <a:prstGeom prst="rect">
            <a:avLst/>
          </a:prstGeom>
          <a:noFill/>
          <a:ln w="9525">
            <a:noFill/>
            <a:miter lim="800000"/>
            <a:headEnd/>
            <a:tailEnd/>
          </a:ln>
        </p:spPr>
        <p:txBody>
          <a:bodyPr wrap="none" lIns="0" rIns="0">
            <a:noAutofit/>
          </a:bodyPr>
          <a:lstStyle/>
          <a:p>
            <a:pPr algn="ctr"/>
            <a:r>
              <a:rPr lang="en-US" sz="700" cap="all" dirty="0">
                <a:latin typeface="+mj-lt"/>
              </a:rPr>
              <a:t>Pregnant</a:t>
            </a:r>
            <a:br>
              <a:rPr lang="en-US" sz="700" cap="all" dirty="0">
                <a:latin typeface="+mj-lt"/>
              </a:rPr>
            </a:br>
            <a:r>
              <a:rPr lang="en-US" sz="700" cap="all" dirty="0">
                <a:latin typeface="+mj-lt"/>
              </a:rPr>
              <a:t>All Ages</a:t>
            </a:r>
          </a:p>
        </p:txBody>
      </p:sp>
      <p:sp>
        <p:nvSpPr>
          <p:cNvPr id="341" name="Rectangle 76">
            <a:extLst>
              <a:ext uri="{FF2B5EF4-FFF2-40B4-BE49-F238E27FC236}">
                <a16:creationId xmlns:a16="http://schemas.microsoft.com/office/drawing/2014/main" id="{D7826524-FFA8-484D-9500-0F92594D5422}"/>
              </a:ext>
            </a:extLst>
          </p:cNvPr>
          <p:cNvSpPr>
            <a:spLocks noChangeArrowheads="1"/>
          </p:cNvSpPr>
          <p:nvPr/>
        </p:nvSpPr>
        <p:spPr bwMode="auto">
          <a:xfrm>
            <a:off x="8151990" y="3972162"/>
            <a:ext cx="429768" cy="200055"/>
          </a:xfrm>
          <a:prstGeom prst="rect">
            <a:avLst/>
          </a:prstGeom>
          <a:noFill/>
          <a:ln w="9525">
            <a:noFill/>
            <a:miter lim="800000"/>
            <a:headEnd/>
            <a:tailEnd/>
          </a:ln>
        </p:spPr>
        <p:txBody>
          <a:bodyPr wrap="none" lIns="0" rIns="0">
            <a:noAutofit/>
          </a:bodyPr>
          <a:lstStyle/>
          <a:p>
            <a:pPr algn="ctr"/>
            <a:r>
              <a:rPr lang="en-US" sz="700" cap="all" dirty="0">
                <a:latin typeface="+mj-lt"/>
              </a:rPr>
              <a:t>All</a:t>
            </a:r>
            <a:br>
              <a:rPr lang="en-US" sz="700" cap="all" dirty="0">
                <a:latin typeface="+mj-lt"/>
              </a:rPr>
            </a:br>
            <a:r>
              <a:rPr lang="en-US" sz="700" cap="all" dirty="0">
                <a:latin typeface="+mj-lt"/>
              </a:rPr>
              <a:t>Other</a:t>
            </a:r>
          </a:p>
        </p:txBody>
      </p:sp>
      <p:sp>
        <p:nvSpPr>
          <p:cNvPr id="342" name="Rectangle 127">
            <a:extLst>
              <a:ext uri="{FF2B5EF4-FFF2-40B4-BE49-F238E27FC236}">
                <a16:creationId xmlns:a16="http://schemas.microsoft.com/office/drawing/2014/main" id="{F23DE5F3-C96F-4433-947C-224AE0376ECD}"/>
              </a:ext>
            </a:extLst>
          </p:cNvPr>
          <p:cNvSpPr>
            <a:spLocks noChangeArrowheads="1"/>
          </p:cNvSpPr>
          <p:nvPr/>
        </p:nvSpPr>
        <p:spPr bwMode="auto">
          <a:xfrm>
            <a:off x="7567744" y="3972162"/>
            <a:ext cx="429768" cy="954107"/>
          </a:xfrm>
          <a:prstGeom prst="rect">
            <a:avLst/>
          </a:prstGeom>
          <a:noFill/>
          <a:ln w="9525">
            <a:noFill/>
            <a:miter lim="800000"/>
            <a:headEnd/>
            <a:tailEnd/>
          </a:ln>
        </p:spPr>
        <p:txBody>
          <a:bodyPr wrap="none" lIns="0" rIns="0">
            <a:noAutofit/>
          </a:bodyPr>
          <a:lstStyle/>
          <a:p>
            <a:pPr algn="ctr"/>
            <a:r>
              <a:rPr lang="en-US" sz="700" cap="all" dirty="0">
                <a:latin typeface="+mj-lt"/>
              </a:rPr>
              <a:t>Home- and</a:t>
            </a:r>
            <a:br>
              <a:rPr lang="en-US" sz="700" cap="all" dirty="0">
                <a:latin typeface="+mj-lt"/>
              </a:rPr>
            </a:br>
            <a:r>
              <a:rPr lang="en-US" sz="700" cap="all" dirty="0">
                <a:latin typeface="+mj-lt"/>
              </a:rPr>
              <a:t>Community-</a:t>
            </a:r>
            <a:br>
              <a:rPr lang="en-US" sz="700" cap="all" dirty="0">
                <a:latin typeface="+mj-lt"/>
              </a:rPr>
            </a:br>
            <a:r>
              <a:rPr lang="en-US" sz="700" cap="all" dirty="0">
                <a:latin typeface="+mj-lt"/>
              </a:rPr>
              <a:t>Based</a:t>
            </a:r>
            <a:br>
              <a:rPr lang="en-US" sz="700" cap="all" dirty="0">
                <a:latin typeface="+mj-lt"/>
              </a:rPr>
            </a:br>
            <a:r>
              <a:rPr lang="en-US" sz="700" cap="all" dirty="0">
                <a:latin typeface="+mj-lt"/>
              </a:rPr>
              <a:t>Services</a:t>
            </a:r>
            <a:br>
              <a:rPr lang="en-US" sz="700" cap="all" dirty="0">
                <a:latin typeface="+mj-lt"/>
              </a:rPr>
            </a:br>
            <a:r>
              <a:rPr lang="en-US" sz="700" cap="all" dirty="0">
                <a:latin typeface="+mj-lt"/>
              </a:rPr>
              <a:t>(HCBS)</a:t>
            </a:r>
            <a:br>
              <a:rPr lang="en-US" sz="700" cap="all" dirty="0">
                <a:latin typeface="+mj-lt"/>
              </a:rPr>
            </a:br>
            <a:r>
              <a:rPr lang="en-US" sz="700" cap="all" dirty="0">
                <a:latin typeface="+mj-lt"/>
              </a:rPr>
              <a:t>Waiver</a:t>
            </a:r>
            <a:br>
              <a:rPr lang="en-US" sz="700" cap="all" dirty="0">
                <a:latin typeface="+mj-lt"/>
              </a:rPr>
            </a:br>
            <a:r>
              <a:rPr lang="en-US" sz="700" cap="all" dirty="0">
                <a:latin typeface="+mj-lt"/>
              </a:rPr>
              <a:t>Group</a:t>
            </a:r>
            <a:r>
              <a:rPr lang="en-US" sz="800" cap="all" spc="-50" baseline="22000" dirty="0">
                <a:latin typeface="+mj-lt"/>
              </a:rPr>
              <a:t> </a:t>
            </a:r>
            <a:r>
              <a:rPr lang="en-US" sz="900" cap="all" spc="-50" baseline="22000" dirty="0">
                <a:latin typeface="+mj-lt"/>
              </a:rPr>
              <a:t>3</a:t>
            </a:r>
            <a:endParaRPr lang="en-US" sz="700" cap="all" spc="-50" baseline="22000" dirty="0">
              <a:latin typeface="+mj-lt"/>
            </a:endParaRPr>
          </a:p>
        </p:txBody>
      </p:sp>
      <p:sp>
        <p:nvSpPr>
          <p:cNvPr id="343" name="Rectangle 76">
            <a:extLst>
              <a:ext uri="{FF2B5EF4-FFF2-40B4-BE49-F238E27FC236}">
                <a16:creationId xmlns:a16="http://schemas.microsoft.com/office/drawing/2014/main" id="{1BF4FBB9-4550-4128-B23B-F32E1D4F5CB0}"/>
              </a:ext>
            </a:extLst>
          </p:cNvPr>
          <p:cNvSpPr>
            <a:spLocks noChangeArrowheads="1"/>
          </p:cNvSpPr>
          <p:nvPr/>
        </p:nvSpPr>
        <p:spPr bwMode="auto">
          <a:xfrm>
            <a:off x="3236523" y="3972162"/>
            <a:ext cx="429768" cy="630942"/>
          </a:xfrm>
          <a:prstGeom prst="rect">
            <a:avLst/>
          </a:prstGeom>
          <a:noFill/>
          <a:ln w="9525">
            <a:noFill/>
            <a:miter lim="800000"/>
            <a:headEnd/>
            <a:tailEnd/>
          </a:ln>
        </p:spPr>
        <p:txBody>
          <a:bodyPr wrap="none" lIns="0" rIns="0">
            <a:noAutofit/>
          </a:bodyPr>
          <a:lstStyle/>
          <a:p>
            <a:pPr algn="ctr"/>
            <a:r>
              <a:rPr lang="en-US" sz="700" cap="all" dirty="0">
                <a:latin typeface="+mj-lt"/>
              </a:rPr>
              <a:t>Medically</a:t>
            </a:r>
            <a:br>
              <a:rPr lang="en-US" sz="700" cap="all" dirty="0">
                <a:latin typeface="+mj-lt"/>
              </a:rPr>
            </a:br>
            <a:r>
              <a:rPr lang="en-US" sz="700" cap="all" dirty="0">
                <a:latin typeface="+mj-lt"/>
              </a:rPr>
              <a:t>Frail</a:t>
            </a:r>
            <a:br>
              <a:rPr lang="en-US" sz="700" cap="all" dirty="0">
                <a:latin typeface="+mj-lt"/>
              </a:rPr>
            </a:br>
            <a:r>
              <a:rPr lang="en-US" sz="700" cap="all" dirty="0">
                <a:latin typeface="+mj-lt"/>
              </a:rPr>
              <a:t>CarePlus</a:t>
            </a:r>
            <a:br>
              <a:rPr lang="en-US" sz="700" cap="all" dirty="0">
                <a:latin typeface="+mj-lt"/>
              </a:rPr>
            </a:br>
            <a:r>
              <a:rPr lang="en-US" sz="700" cap="all" dirty="0">
                <a:latin typeface="+mj-lt"/>
              </a:rPr>
              <a:t>who Elect</a:t>
            </a:r>
            <a:br>
              <a:rPr lang="en-US" sz="700" cap="all" dirty="0">
                <a:latin typeface="+mj-lt"/>
              </a:rPr>
            </a:br>
            <a:r>
              <a:rPr lang="en-US" sz="700" cap="all" dirty="0">
                <a:latin typeface="+mj-lt"/>
              </a:rPr>
              <a:t>Standard</a:t>
            </a:r>
          </a:p>
        </p:txBody>
      </p:sp>
      <p:sp>
        <p:nvSpPr>
          <p:cNvPr id="344" name="Rectangle 77">
            <a:extLst>
              <a:ext uri="{FF2B5EF4-FFF2-40B4-BE49-F238E27FC236}">
                <a16:creationId xmlns:a16="http://schemas.microsoft.com/office/drawing/2014/main" id="{E39BA0AC-9807-4907-9134-A3A1BC52B52A}"/>
              </a:ext>
            </a:extLst>
          </p:cNvPr>
          <p:cNvSpPr>
            <a:spLocks noChangeArrowheads="1"/>
          </p:cNvSpPr>
          <p:nvPr/>
        </p:nvSpPr>
        <p:spPr bwMode="auto">
          <a:xfrm>
            <a:off x="5092761" y="3972163"/>
            <a:ext cx="429768" cy="934700"/>
          </a:xfrm>
          <a:prstGeom prst="rect">
            <a:avLst/>
          </a:prstGeom>
          <a:noFill/>
          <a:ln w="9525">
            <a:noFill/>
            <a:miter lim="800000"/>
            <a:headEnd/>
            <a:tailEnd/>
          </a:ln>
        </p:spPr>
        <p:txBody>
          <a:bodyPr wrap="none" lIns="0" rIns="0">
            <a:noAutofit/>
          </a:bodyPr>
          <a:lstStyle/>
          <a:p>
            <a:pPr algn="ctr"/>
            <a:r>
              <a:rPr lang="en-US" sz="700" cap="all" dirty="0">
                <a:latin typeface="+mj-lt"/>
              </a:rPr>
              <a:t>Individuals</a:t>
            </a:r>
            <a:br>
              <a:rPr lang="en-US" sz="700" cap="all" dirty="0">
                <a:latin typeface="+mj-lt"/>
              </a:rPr>
            </a:br>
            <a:r>
              <a:rPr lang="en-US" sz="700" cap="all" dirty="0">
                <a:latin typeface="+mj-lt"/>
              </a:rPr>
              <a:t>Receiving</a:t>
            </a:r>
            <a:br>
              <a:rPr lang="en-US" sz="700" cap="all" dirty="0">
                <a:latin typeface="+mj-lt"/>
              </a:rPr>
            </a:br>
            <a:r>
              <a:rPr lang="en-US" sz="700" cap="all" dirty="0">
                <a:latin typeface="+mj-lt"/>
              </a:rPr>
              <a:t> Services from</a:t>
            </a:r>
            <a:br>
              <a:rPr lang="en-US" sz="700" cap="all" dirty="0">
                <a:latin typeface="+mj-lt"/>
              </a:rPr>
            </a:br>
            <a:r>
              <a:rPr lang="en-US" sz="700" cap="all" dirty="0">
                <a:latin typeface="+mj-lt"/>
              </a:rPr>
              <a:t>Department</a:t>
            </a:r>
            <a:br>
              <a:rPr lang="en-US" sz="700" cap="all" dirty="0">
                <a:latin typeface="+mj-lt"/>
              </a:rPr>
            </a:br>
            <a:r>
              <a:rPr lang="en-US" sz="700" cap="all" dirty="0">
                <a:latin typeface="+mj-lt"/>
              </a:rPr>
              <a:t> of Mental</a:t>
            </a:r>
            <a:br>
              <a:rPr lang="en-US" sz="700" cap="all" dirty="0">
                <a:latin typeface="+mj-lt"/>
              </a:rPr>
            </a:br>
            <a:r>
              <a:rPr lang="en-US" sz="700" cap="all" dirty="0">
                <a:latin typeface="+mj-lt"/>
              </a:rPr>
              <a:t>Health and</a:t>
            </a:r>
            <a:br>
              <a:rPr lang="en-US" sz="700" cap="all" dirty="0">
                <a:latin typeface="+mj-lt"/>
              </a:rPr>
            </a:br>
            <a:r>
              <a:rPr lang="en-US" sz="700" cap="all" dirty="0">
                <a:latin typeface="+mj-lt"/>
              </a:rPr>
              <a:t>with Special</a:t>
            </a:r>
            <a:br>
              <a:rPr lang="en-US" sz="700" cap="all" dirty="0">
                <a:latin typeface="+mj-lt"/>
              </a:rPr>
            </a:br>
            <a:r>
              <a:rPr lang="en-US" sz="700" cap="all" dirty="0">
                <a:latin typeface="+mj-lt"/>
              </a:rPr>
              <a:t>Health Care Needs</a:t>
            </a:r>
          </a:p>
        </p:txBody>
      </p:sp>
      <p:grpSp>
        <p:nvGrpSpPr>
          <p:cNvPr id="110" name="Group 109">
            <a:extLst>
              <a:ext uri="{FF2B5EF4-FFF2-40B4-BE49-F238E27FC236}">
                <a16:creationId xmlns:a16="http://schemas.microsoft.com/office/drawing/2014/main" id="{0BAEFEE5-3C25-4892-90E7-42B5114866A4}"/>
              </a:ext>
            </a:extLst>
          </p:cNvPr>
          <p:cNvGrpSpPr/>
          <p:nvPr/>
        </p:nvGrpSpPr>
        <p:grpSpPr>
          <a:xfrm>
            <a:off x="1369038" y="1509232"/>
            <a:ext cx="6405924" cy="338554"/>
            <a:chOff x="432901" y="4873173"/>
            <a:chExt cx="6405924" cy="338554"/>
          </a:xfrm>
        </p:grpSpPr>
        <p:sp>
          <p:nvSpPr>
            <p:cNvPr id="139" name="Rectangle 7"/>
            <p:cNvSpPr>
              <a:spLocks noChangeArrowheads="1"/>
            </p:cNvSpPr>
            <p:nvPr/>
          </p:nvSpPr>
          <p:spPr bwMode="auto">
            <a:xfrm>
              <a:off x="432901" y="4880820"/>
              <a:ext cx="6405924" cy="306544"/>
            </a:xfrm>
            <a:prstGeom prst="rect">
              <a:avLst/>
            </a:prstGeom>
            <a:solidFill>
              <a:srgbClr val="FFFFFF"/>
            </a:solidFill>
            <a:ln w="6350">
              <a:solidFill>
                <a:schemeClr val="tx1"/>
              </a:solidFill>
              <a:miter lim="800000"/>
              <a:headEnd/>
              <a:tailEnd/>
            </a:ln>
          </p:spPr>
          <p:txBody>
            <a:bodyPr wrap="none" anchor="ctr"/>
            <a:lstStyle/>
            <a:p>
              <a:pPr algn="ctr" eaLnBrk="0" hangingPunct="0"/>
              <a:endParaRPr lang="en-US" sz="800" dirty="0">
                <a:latin typeface="+mn-lt"/>
              </a:endParaRPr>
            </a:p>
          </p:txBody>
        </p:sp>
        <p:sp>
          <p:nvSpPr>
            <p:cNvPr id="140" name="Text Box 91"/>
            <p:cNvSpPr txBox="1">
              <a:spLocks noChangeArrowheads="1"/>
            </p:cNvSpPr>
            <p:nvPr/>
          </p:nvSpPr>
          <p:spPr bwMode="auto">
            <a:xfrm>
              <a:off x="691119" y="4873173"/>
              <a:ext cx="5487263" cy="338554"/>
            </a:xfrm>
            <a:prstGeom prst="rect">
              <a:avLst/>
            </a:prstGeom>
            <a:noFill/>
            <a:ln w="9525">
              <a:noFill/>
              <a:miter lim="800000"/>
              <a:headEnd/>
              <a:tailEnd/>
            </a:ln>
          </p:spPr>
          <p:txBody>
            <a:bodyPr wrap="square">
              <a:spAutoFit/>
            </a:bodyPr>
            <a:lstStyle/>
            <a:p>
              <a:pPr>
                <a:spcBef>
                  <a:spcPts val="0"/>
                </a:spcBef>
                <a:tabLst>
                  <a:tab pos="1884363" algn="l"/>
                </a:tabLst>
              </a:pPr>
              <a:r>
                <a:rPr lang="en-US" sz="800" dirty="0">
                  <a:latin typeface="+mn-lt"/>
                </a:rPr>
                <a:t>MassHealth Standard	MassHealth CarePlus</a:t>
              </a:r>
            </a:p>
            <a:p>
              <a:pPr>
                <a:spcBef>
                  <a:spcPts val="0"/>
                </a:spcBef>
                <a:tabLst>
                  <a:tab pos="1884363" algn="l"/>
                </a:tabLst>
              </a:pPr>
              <a:r>
                <a:rPr lang="en-US" sz="800" dirty="0">
                  <a:latin typeface="+mn-lt"/>
                </a:rPr>
                <a:t>MassHealth CommonHealth	MassHealth Family Assistance </a:t>
              </a:r>
            </a:p>
          </p:txBody>
        </p:sp>
        <p:sp>
          <p:nvSpPr>
            <p:cNvPr id="141" name="Rectangle 94"/>
            <p:cNvSpPr>
              <a:spLocks noChangeArrowheads="1"/>
            </p:cNvSpPr>
            <p:nvPr/>
          </p:nvSpPr>
          <p:spPr bwMode="auto">
            <a:xfrm>
              <a:off x="545858" y="4943141"/>
              <a:ext cx="196075" cy="73153"/>
            </a:xfrm>
            <a:prstGeom prst="rect">
              <a:avLst/>
            </a:prstGeom>
            <a:solidFill>
              <a:srgbClr val="005F85"/>
            </a:solidFill>
            <a:ln w="9525">
              <a:noFill/>
              <a:miter lim="800000"/>
              <a:headEnd/>
              <a:tailEnd/>
            </a:ln>
          </p:spPr>
          <p:txBody>
            <a:bodyPr wrap="none" anchor="ctr"/>
            <a:lstStyle/>
            <a:p>
              <a:pPr algn="ctr" eaLnBrk="0" hangingPunct="0"/>
              <a:endParaRPr lang="en-US" sz="800" dirty="0">
                <a:latin typeface="+mn-lt"/>
              </a:endParaRPr>
            </a:p>
          </p:txBody>
        </p:sp>
        <p:sp>
          <p:nvSpPr>
            <p:cNvPr id="142" name="Rectangle 95"/>
            <p:cNvSpPr>
              <a:spLocks noChangeArrowheads="1"/>
            </p:cNvSpPr>
            <p:nvPr/>
          </p:nvSpPr>
          <p:spPr bwMode="auto">
            <a:xfrm>
              <a:off x="545858" y="5063870"/>
              <a:ext cx="196075" cy="73153"/>
            </a:xfrm>
            <a:prstGeom prst="rect">
              <a:avLst/>
            </a:prstGeom>
            <a:solidFill>
              <a:schemeClr val="accent1">
                <a:lumMod val="75000"/>
              </a:schemeClr>
            </a:solidFill>
            <a:ln w="9525">
              <a:noFill/>
              <a:miter lim="800000"/>
              <a:headEnd/>
              <a:tailEnd/>
            </a:ln>
          </p:spPr>
          <p:txBody>
            <a:bodyPr wrap="none" anchor="ctr"/>
            <a:lstStyle/>
            <a:p>
              <a:pPr algn="ctr" eaLnBrk="0" hangingPunct="0"/>
              <a:endParaRPr lang="en-US" sz="800" dirty="0">
                <a:latin typeface="+mn-lt"/>
              </a:endParaRPr>
            </a:p>
          </p:txBody>
        </p:sp>
        <p:sp>
          <p:nvSpPr>
            <p:cNvPr id="143" name="Rectangle 96"/>
            <p:cNvSpPr>
              <a:spLocks noChangeArrowheads="1"/>
            </p:cNvSpPr>
            <p:nvPr/>
          </p:nvSpPr>
          <p:spPr bwMode="auto">
            <a:xfrm>
              <a:off x="2412409" y="4943141"/>
              <a:ext cx="196075" cy="73153"/>
            </a:xfrm>
            <a:prstGeom prst="rect">
              <a:avLst/>
            </a:prstGeom>
            <a:solidFill>
              <a:schemeClr val="accent4"/>
            </a:solidFill>
            <a:ln w="9525">
              <a:noFill/>
              <a:miter lim="800000"/>
              <a:headEnd/>
              <a:tailEnd/>
            </a:ln>
          </p:spPr>
          <p:txBody>
            <a:bodyPr wrap="none" anchor="ctr"/>
            <a:lstStyle/>
            <a:p>
              <a:pPr algn="ctr" eaLnBrk="0" hangingPunct="0"/>
              <a:endParaRPr lang="en-US" sz="800" dirty="0">
                <a:latin typeface="+mn-lt"/>
              </a:endParaRPr>
            </a:p>
          </p:txBody>
        </p:sp>
        <p:sp>
          <p:nvSpPr>
            <p:cNvPr id="144" name="Rectangle 97"/>
            <p:cNvSpPr>
              <a:spLocks noChangeArrowheads="1"/>
            </p:cNvSpPr>
            <p:nvPr/>
          </p:nvSpPr>
          <p:spPr bwMode="auto">
            <a:xfrm>
              <a:off x="2412409" y="5063870"/>
              <a:ext cx="195769" cy="73025"/>
            </a:xfrm>
            <a:prstGeom prst="rect">
              <a:avLst/>
            </a:prstGeom>
            <a:solidFill>
              <a:schemeClr val="accent3"/>
            </a:solidFill>
            <a:ln w="9525">
              <a:noFill/>
              <a:miter lim="800000"/>
              <a:headEnd/>
              <a:tailEnd/>
            </a:ln>
          </p:spPr>
          <p:txBody>
            <a:bodyPr wrap="none" anchor="ctr"/>
            <a:lstStyle/>
            <a:p>
              <a:pPr algn="ctr" eaLnBrk="0" hangingPunct="0">
                <a:defRPr/>
              </a:pPr>
              <a:endParaRPr lang="en-US" sz="800" dirty="0">
                <a:latin typeface="+mn-lt"/>
                <a:cs typeface="Calibri" pitchFamily="34" charset="0"/>
              </a:endParaRPr>
            </a:p>
          </p:txBody>
        </p:sp>
        <p:sp>
          <p:nvSpPr>
            <p:cNvPr id="345" name="Text Box 91">
              <a:extLst>
                <a:ext uri="{FF2B5EF4-FFF2-40B4-BE49-F238E27FC236}">
                  <a16:creationId xmlns:a16="http://schemas.microsoft.com/office/drawing/2014/main" id="{AA035DC2-9783-4418-A700-F00033ABBB74}"/>
                </a:ext>
              </a:extLst>
            </p:cNvPr>
            <p:cNvSpPr txBox="1">
              <a:spLocks noChangeArrowheads="1"/>
            </p:cNvSpPr>
            <p:nvPr/>
          </p:nvSpPr>
          <p:spPr bwMode="auto">
            <a:xfrm>
              <a:off x="4444839" y="4873173"/>
              <a:ext cx="2393986" cy="338554"/>
            </a:xfrm>
            <a:prstGeom prst="rect">
              <a:avLst/>
            </a:prstGeom>
            <a:noFill/>
            <a:ln w="9525">
              <a:noFill/>
              <a:miter lim="800000"/>
              <a:headEnd/>
              <a:tailEnd/>
            </a:ln>
          </p:spPr>
          <p:txBody>
            <a:bodyPr wrap="square">
              <a:spAutoFit/>
            </a:bodyPr>
            <a:lstStyle/>
            <a:p>
              <a:pPr>
                <a:spcBef>
                  <a:spcPts val="0"/>
                </a:spcBef>
              </a:pPr>
              <a:r>
                <a:rPr lang="en-US" sz="800" dirty="0">
                  <a:latin typeface="+mn-lt"/>
                </a:rPr>
                <a:t>ConnectorCare (state supplement to federal subsidy for insurance purchased through Health Connector)</a:t>
              </a:r>
            </a:p>
          </p:txBody>
        </p:sp>
        <p:sp>
          <p:nvSpPr>
            <p:cNvPr id="347" name="Rectangle 96">
              <a:extLst>
                <a:ext uri="{FF2B5EF4-FFF2-40B4-BE49-F238E27FC236}">
                  <a16:creationId xmlns:a16="http://schemas.microsoft.com/office/drawing/2014/main" id="{752B8212-BD5D-4990-B7AB-78080D91D7BE}"/>
                </a:ext>
              </a:extLst>
            </p:cNvPr>
            <p:cNvSpPr>
              <a:spLocks noChangeArrowheads="1"/>
            </p:cNvSpPr>
            <p:nvPr/>
          </p:nvSpPr>
          <p:spPr bwMode="auto">
            <a:xfrm>
              <a:off x="4280966" y="4943141"/>
              <a:ext cx="196075" cy="73153"/>
            </a:xfrm>
            <a:prstGeom prst="rect">
              <a:avLst/>
            </a:prstGeom>
            <a:solidFill>
              <a:srgbClr val="6BB23E"/>
            </a:solidFill>
            <a:ln w="9525">
              <a:noFill/>
              <a:miter lim="800000"/>
              <a:headEnd/>
              <a:tailEnd/>
            </a:ln>
          </p:spPr>
          <p:txBody>
            <a:bodyPr wrap="none" anchor="ctr"/>
            <a:lstStyle/>
            <a:p>
              <a:pPr algn="ctr" eaLnBrk="0" hangingPunct="0"/>
              <a:endParaRPr lang="en-US" sz="800" dirty="0">
                <a:latin typeface="+mn-lt"/>
              </a:endParaRPr>
            </a:p>
          </p:txBody>
        </p:sp>
      </p:grpSp>
      <p:sp>
        <p:nvSpPr>
          <p:cNvPr id="111" name="Right Bracket 110">
            <a:extLst>
              <a:ext uri="{FF2B5EF4-FFF2-40B4-BE49-F238E27FC236}">
                <a16:creationId xmlns:a16="http://schemas.microsoft.com/office/drawing/2014/main" id="{82B6ED22-521F-470A-86F5-63FF02C58F16}"/>
              </a:ext>
            </a:extLst>
          </p:cNvPr>
          <p:cNvSpPr/>
          <p:nvPr/>
        </p:nvSpPr>
        <p:spPr>
          <a:xfrm rot="5400000">
            <a:off x="1365225" y="3398925"/>
            <a:ext cx="1066370" cy="2212848"/>
          </a:xfrm>
          <a:prstGeom prst="rightBracket">
            <a:avLst>
              <a:gd name="adj" fmla="val 0"/>
            </a:avLst>
          </a:prstGeom>
          <a:ln w="19050" cap="rnd">
            <a:solidFill>
              <a:schemeClr val="accent2"/>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48" name="Right Bracket 347">
            <a:extLst>
              <a:ext uri="{FF2B5EF4-FFF2-40B4-BE49-F238E27FC236}">
                <a16:creationId xmlns:a16="http://schemas.microsoft.com/office/drawing/2014/main" id="{0181FEA0-A3D3-49DB-8C4D-4852EF8C70CE}"/>
              </a:ext>
            </a:extLst>
          </p:cNvPr>
          <p:cNvSpPr/>
          <p:nvPr/>
        </p:nvSpPr>
        <p:spPr>
          <a:xfrm rot="5400000">
            <a:off x="5378471" y="1739289"/>
            <a:ext cx="1066371" cy="5532120"/>
          </a:xfrm>
          <a:prstGeom prst="rightBracket">
            <a:avLst>
              <a:gd name="adj" fmla="val 0"/>
            </a:avLst>
          </a:prstGeom>
          <a:ln w="19050" cap="rnd">
            <a:solidFill>
              <a:schemeClr val="accent2"/>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2" name="Text Box 66"/>
          <p:cNvSpPr txBox="1">
            <a:spLocks noChangeArrowheads="1"/>
          </p:cNvSpPr>
          <p:nvPr/>
        </p:nvSpPr>
        <p:spPr bwMode="auto">
          <a:xfrm>
            <a:off x="5032729" y="4959875"/>
            <a:ext cx="1757854" cy="153888"/>
          </a:xfrm>
          <a:prstGeom prst="rect">
            <a:avLst/>
          </a:prstGeom>
          <a:solidFill>
            <a:schemeClr val="bg1"/>
          </a:solidFill>
          <a:ln w="9525">
            <a:noFill/>
            <a:miter lim="800000"/>
            <a:headEnd/>
            <a:tailEnd/>
          </a:ln>
        </p:spPr>
        <p:txBody>
          <a:bodyPr wrap="none" lIns="45720" tIns="0" rIns="45720" bIns="0">
            <a:spAutoFit/>
          </a:bodyPr>
          <a:lstStyle>
            <a:defPPr>
              <a:defRPr lang="en-US"/>
            </a:defPPr>
            <a:lvl1pPr algn="ctr">
              <a:defRPr sz="1000">
                <a:latin typeface="+mj-lt"/>
              </a:defRPr>
            </a:lvl1pPr>
          </a:lstStyle>
          <a:p>
            <a:r>
              <a:rPr lang="en-US" dirty="0"/>
              <a:t>ADULTS AGES 21 THROUGH 64</a:t>
            </a:r>
          </a:p>
        </p:txBody>
      </p:sp>
      <p:sp>
        <p:nvSpPr>
          <p:cNvPr id="171" name="Text Box 65"/>
          <p:cNvSpPr txBox="1">
            <a:spLocks noChangeArrowheads="1"/>
          </p:cNvSpPr>
          <p:nvPr/>
        </p:nvSpPr>
        <p:spPr bwMode="auto">
          <a:xfrm>
            <a:off x="1567710" y="4959875"/>
            <a:ext cx="661400" cy="153888"/>
          </a:xfrm>
          <a:prstGeom prst="rect">
            <a:avLst/>
          </a:prstGeom>
          <a:solidFill>
            <a:schemeClr val="bg1"/>
          </a:solidFill>
          <a:ln w="9525">
            <a:noFill/>
            <a:miter lim="800000"/>
            <a:headEnd/>
            <a:tailEnd/>
          </a:ln>
        </p:spPr>
        <p:txBody>
          <a:bodyPr wrap="none" lIns="45720" tIns="0" rIns="45720" bIns="0">
            <a:spAutoFit/>
          </a:bodyPr>
          <a:lstStyle/>
          <a:p>
            <a:pPr algn="ctr"/>
            <a:r>
              <a:rPr lang="en-US" sz="1000" dirty="0">
                <a:latin typeface="+mj-lt"/>
              </a:rPr>
              <a:t>CHILDREN</a:t>
            </a:r>
          </a:p>
        </p:txBody>
      </p:sp>
      <p:sp>
        <p:nvSpPr>
          <p:cNvPr id="113" name="Rectangle 10">
            <a:extLst>
              <a:ext uri="{FF2B5EF4-FFF2-40B4-BE49-F238E27FC236}">
                <a16:creationId xmlns:a16="http://schemas.microsoft.com/office/drawing/2014/main" id="{C4AC2438-E115-41B9-AAFB-F32C01CEF45B}"/>
              </a:ext>
            </a:extLst>
          </p:cNvPr>
          <p:cNvSpPr>
            <a:spLocks noChangeArrowheads="1"/>
          </p:cNvSpPr>
          <p:nvPr/>
        </p:nvSpPr>
        <p:spPr bwMode="auto">
          <a:xfrm>
            <a:off x="852710" y="2416648"/>
            <a:ext cx="310896" cy="758952"/>
          </a:xfrm>
          <a:prstGeom prst="rect">
            <a:avLst/>
          </a:prstGeom>
          <a:solidFill>
            <a:srgbClr val="77B6C9"/>
          </a:solidFill>
          <a:ln w="9525">
            <a:noFill/>
            <a:miter lim="800000"/>
            <a:headEnd/>
            <a:tailEnd/>
          </a:ln>
        </p:spPr>
        <p:txBody>
          <a:bodyPr lIns="0" tIns="45720" rIns="0" anchor="t" anchorCtr="0"/>
          <a:lstStyle/>
          <a:p>
            <a:pPr algn="ctr" eaLnBrk="0" hangingPunct="0"/>
            <a:r>
              <a:rPr lang="en-US" sz="750" dirty="0">
                <a:solidFill>
                  <a:schemeClr val="bg1"/>
                </a:solidFill>
                <a:latin typeface="Source Sans Pro Light" panose="020B0403030403020204" pitchFamily="34" charset="0"/>
                <a:cs typeface="Calibri" pitchFamily="34" charset="0"/>
              </a:rPr>
              <a:t>300%</a:t>
            </a:r>
            <a:br>
              <a:rPr lang="en-US" sz="750" dirty="0">
                <a:solidFill>
                  <a:schemeClr val="bg1"/>
                </a:solidFill>
                <a:latin typeface="Source Sans Pro Light" panose="020B0403030403020204" pitchFamily="34" charset="0"/>
                <a:cs typeface="Calibri" pitchFamily="34" charset="0"/>
              </a:rPr>
            </a:br>
            <a:endParaRPr lang="en-US" sz="750" dirty="0">
              <a:solidFill>
                <a:schemeClr val="bg1"/>
              </a:solidFill>
              <a:latin typeface="Source Sans Pro Light" panose="020B0403030403020204" pitchFamily="34" charset="0"/>
              <a:cs typeface="Calibri" pitchFamily="34" charset="0"/>
            </a:endParaRPr>
          </a:p>
        </p:txBody>
      </p:sp>
      <p:sp>
        <p:nvSpPr>
          <p:cNvPr id="156" name="Rectangle 15"/>
          <p:cNvSpPr>
            <a:spLocks noChangeArrowheads="1"/>
          </p:cNvSpPr>
          <p:nvPr/>
        </p:nvSpPr>
        <p:spPr bwMode="auto">
          <a:xfrm>
            <a:off x="852710" y="2928712"/>
            <a:ext cx="310896" cy="1024128"/>
          </a:xfrm>
          <a:prstGeom prst="rect">
            <a:avLst/>
          </a:prstGeom>
          <a:solidFill>
            <a:srgbClr val="005F85"/>
          </a:solidFill>
          <a:ln w="9525">
            <a:noFill/>
            <a:miter lim="800000"/>
            <a:headEnd/>
            <a:tailEnd/>
          </a:ln>
        </p:spPr>
        <p:txBody>
          <a:bodyPr lIns="0" tIns="45720" rIns="0"/>
          <a:lstStyle/>
          <a:p>
            <a:pPr algn="ctr" eaLnBrk="0" hangingPunct="0"/>
            <a:r>
              <a:rPr lang="en-US" sz="750" dirty="0">
                <a:solidFill>
                  <a:schemeClr val="bg1"/>
                </a:solidFill>
                <a:latin typeface="+mj-lt"/>
              </a:rPr>
              <a:t>200%</a:t>
            </a:r>
            <a:br>
              <a:rPr lang="en-US" sz="750" dirty="0">
                <a:solidFill>
                  <a:schemeClr val="bg1"/>
                </a:solidFill>
                <a:latin typeface="+mj-lt"/>
              </a:rPr>
            </a:br>
            <a:endParaRPr lang="en-US" sz="750" dirty="0">
              <a:solidFill>
                <a:schemeClr val="bg1"/>
              </a:solidFill>
              <a:latin typeface="+mj-lt"/>
            </a:endParaRPr>
          </a:p>
        </p:txBody>
      </p:sp>
    </p:spTree>
    <p:extLst>
      <p:ext uri="{BB962C8B-B14F-4D97-AF65-F5344CB8AC3E}">
        <p14:creationId xmlns:p14="http://schemas.microsoft.com/office/powerpoint/2010/main" val="3637764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ELIGIBILITY FOR SENIORS AGE 65 AND OLDER Generally includes an asset test and lower income thresholds; MOST SENIORS ALSO HAVE MEDICARE</a:t>
            </a:r>
            <a:r>
              <a:rPr lang="en-US" baseline="30000" dirty="0"/>
              <a:t>1</a:t>
            </a:r>
          </a:p>
        </p:txBody>
      </p:sp>
      <p:sp>
        <p:nvSpPr>
          <p:cNvPr id="3" name="Slide Number Placeholder 2"/>
          <p:cNvSpPr>
            <a:spLocks noGrp="1"/>
          </p:cNvSpPr>
          <p:nvPr>
            <p:ph type="sldNum" sz="quarter" idx="10"/>
          </p:nvPr>
        </p:nvSpPr>
        <p:spPr/>
        <p:txBody>
          <a:bodyPr/>
          <a:lstStyle/>
          <a:p>
            <a:fld id="{52FF2353-2A72-49B4-9122-A3EFF5B12DD2}" type="slidenum">
              <a:rPr lang="en-US" smtClean="0"/>
              <a:pPr/>
              <a:t>8</a:t>
            </a:fld>
            <a:endParaRPr lang="en-US" dirty="0"/>
          </a:p>
        </p:txBody>
      </p:sp>
      <p:graphicFrame>
        <p:nvGraphicFramePr>
          <p:cNvPr id="122" name="Table 121"/>
          <p:cNvGraphicFramePr>
            <a:graphicFrameLocks noGrp="1"/>
          </p:cNvGraphicFramePr>
          <p:nvPr>
            <p:extLst>
              <p:ext uri="{D42A27DB-BD31-4B8C-83A1-F6EECF244321}">
                <p14:modId xmlns:p14="http://schemas.microsoft.com/office/powerpoint/2010/main" val="2592625262"/>
              </p:ext>
            </p:extLst>
          </p:nvPr>
        </p:nvGraphicFramePr>
        <p:xfrm>
          <a:off x="457200" y="1582173"/>
          <a:ext cx="8229600" cy="3476594"/>
        </p:xfrm>
        <a:graphic>
          <a:graphicData uri="http://schemas.openxmlformats.org/drawingml/2006/table">
            <a:tbl>
              <a:tblPr firstRow="1" bandRow="1">
                <a:tableStyleId>{7DF18680-E054-41AD-8BC1-D1AEF772440D}</a:tableStyleId>
              </a:tblPr>
              <a:tblGrid>
                <a:gridCol w="2011680">
                  <a:extLst>
                    <a:ext uri="{9D8B030D-6E8A-4147-A177-3AD203B41FA5}">
                      <a16:colId xmlns:a16="http://schemas.microsoft.com/office/drawing/2014/main" val="20000"/>
                    </a:ext>
                  </a:extLst>
                </a:gridCol>
                <a:gridCol w="1737360">
                  <a:extLst>
                    <a:ext uri="{9D8B030D-6E8A-4147-A177-3AD203B41FA5}">
                      <a16:colId xmlns:a16="http://schemas.microsoft.com/office/drawing/2014/main" val="20001"/>
                    </a:ext>
                  </a:extLst>
                </a:gridCol>
                <a:gridCol w="4480560">
                  <a:extLst>
                    <a:ext uri="{9D8B030D-6E8A-4147-A177-3AD203B41FA5}">
                      <a16:colId xmlns:a16="http://schemas.microsoft.com/office/drawing/2014/main" val="20002"/>
                    </a:ext>
                  </a:extLst>
                </a:gridCol>
              </a:tblGrid>
              <a:tr h="272871">
                <a:tc>
                  <a:txBody>
                    <a:bodyPr/>
                    <a:lstStyle/>
                    <a:p>
                      <a:r>
                        <a:rPr lang="en-US" sz="1200" b="0" dirty="0">
                          <a:latin typeface="+mj-lt"/>
                        </a:rPr>
                        <a:t>POPULATION</a:t>
                      </a:r>
                      <a:endParaRPr lang="en-US" sz="1200" b="0" dirty="0">
                        <a:solidFill>
                          <a:schemeClr val="tx1"/>
                        </a:solidFill>
                        <a:latin typeface="+mj-lt"/>
                      </a:endParaRPr>
                    </a:p>
                  </a:txBody>
                  <a:tcPr marT="91440" marB="91440" anchor="b"/>
                </a:tc>
                <a:tc>
                  <a:txBody>
                    <a:bodyPr/>
                    <a:lstStyle/>
                    <a:p>
                      <a:pPr algn="ctr"/>
                      <a:r>
                        <a:rPr lang="en-US" sz="1200" b="0" dirty="0">
                          <a:latin typeface="+mj-lt"/>
                        </a:rPr>
                        <a:t>INCOME/ASSETS</a:t>
                      </a:r>
                      <a:r>
                        <a:rPr lang="en-US" sz="1200" b="0" baseline="30000" dirty="0">
                          <a:latin typeface="+mj-lt"/>
                        </a:rPr>
                        <a:t>2</a:t>
                      </a:r>
                      <a:endParaRPr lang="en-US" sz="1200" b="0" dirty="0">
                        <a:solidFill>
                          <a:schemeClr val="tx1"/>
                        </a:solidFill>
                        <a:latin typeface="+mj-lt"/>
                      </a:endParaRPr>
                    </a:p>
                  </a:txBody>
                  <a:tcPr marT="91440" marB="91440" anchor="b"/>
                </a:tc>
                <a:tc>
                  <a:txBody>
                    <a:bodyPr/>
                    <a:lstStyle/>
                    <a:p>
                      <a:r>
                        <a:rPr lang="en-US" sz="1200" b="0" dirty="0">
                          <a:latin typeface="+mj-lt"/>
                        </a:rPr>
                        <a:t>COVERAGE</a:t>
                      </a:r>
                      <a:endParaRPr lang="en-US" sz="1200" b="0" dirty="0">
                        <a:solidFill>
                          <a:schemeClr val="tx1"/>
                        </a:solidFill>
                        <a:latin typeface="+mj-lt"/>
                      </a:endParaRPr>
                    </a:p>
                  </a:txBody>
                  <a:tcPr marT="91440" marB="91440" anchor="b"/>
                </a:tc>
                <a:extLst>
                  <a:ext uri="{0D108BD9-81ED-4DB2-BD59-A6C34878D82A}">
                    <a16:rowId xmlns:a16="http://schemas.microsoft.com/office/drawing/2014/main" val="10000"/>
                  </a:ext>
                </a:extLst>
              </a:tr>
              <a:tr h="694203">
                <a:tc>
                  <a:txBody>
                    <a:bodyPr/>
                    <a:lstStyle/>
                    <a:p>
                      <a:r>
                        <a:rPr lang="en-US" sz="1200" dirty="0"/>
                        <a:t>Living</a:t>
                      </a:r>
                      <a:r>
                        <a:rPr lang="en-US" sz="1200" baseline="0" dirty="0"/>
                        <a:t> in community, </a:t>
                      </a:r>
                      <a:br>
                        <a:rPr lang="en-US" sz="1200" baseline="0" dirty="0"/>
                      </a:br>
                      <a:r>
                        <a:rPr lang="en-US" sz="1200" baseline="0" dirty="0"/>
                        <a:t>with or without Medicare eligibility, citizen or lawfully present immigrant</a:t>
                      </a:r>
                      <a:endParaRPr lang="en-US" sz="1200" dirty="0"/>
                    </a:p>
                  </a:txBody>
                  <a:tcPr marT="91440" marB="91440"/>
                </a:tc>
                <a:tc>
                  <a:txBody>
                    <a:bodyPr/>
                    <a:lstStyle/>
                    <a:p>
                      <a:pPr algn="ctr"/>
                      <a:r>
                        <a:rPr lang="en-US" sz="1200" dirty="0"/>
                        <a:t>≤100% Federal</a:t>
                      </a:r>
                      <a:r>
                        <a:rPr lang="en-US" sz="1200" baseline="0" dirty="0"/>
                        <a:t> Poverty Level (FPL)</a:t>
                      </a:r>
                      <a:endParaRPr lang="en-US" sz="1200" dirty="0"/>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≤$2,000 Assets</a:t>
                      </a:r>
                    </a:p>
                  </a:txBody>
                  <a:tcPr marT="91440" marB="91440"/>
                </a:tc>
                <a:tc>
                  <a:txBody>
                    <a:bodyPr/>
                    <a:lstStyle/>
                    <a:p>
                      <a:r>
                        <a:rPr lang="en-US" sz="1200" dirty="0"/>
                        <a:t>Comprehensive coverage</a:t>
                      </a:r>
                      <a:r>
                        <a:rPr lang="en-US" sz="1200" baseline="0" dirty="0"/>
                        <a:t> through </a:t>
                      </a:r>
                      <a:r>
                        <a:rPr lang="en-US" sz="1200" dirty="0"/>
                        <a:t>MassHealth Standard</a:t>
                      </a:r>
                      <a:r>
                        <a:rPr lang="en-US" sz="1200" baseline="0" dirty="0"/>
                        <a:t> or Family Assistance (based on immigration status). For those with MassHealth Standard, MassHealth also pays their Medicare cost-sharing and premiums.</a:t>
                      </a:r>
                      <a:endParaRPr lang="en-US" sz="1200" dirty="0">
                        <a:highlight>
                          <a:srgbClr val="FFFF00"/>
                        </a:highlight>
                      </a:endParaRPr>
                    </a:p>
                  </a:txBody>
                  <a:tcPr marT="91440" marB="91440"/>
                </a:tc>
                <a:extLst>
                  <a:ext uri="{0D108BD9-81ED-4DB2-BD59-A6C34878D82A}">
                    <a16:rowId xmlns:a16="http://schemas.microsoft.com/office/drawing/2014/main" val="10001"/>
                  </a:ext>
                </a:extLst>
              </a:tr>
              <a:tr h="404952">
                <a:tc>
                  <a:txBody>
                    <a:bodyPr/>
                    <a:lstStyle/>
                    <a:p>
                      <a:r>
                        <a:rPr lang="en-US" sz="1200" kern="1200" dirty="0">
                          <a:effectLst/>
                        </a:rPr>
                        <a:t>Living</a:t>
                      </a:r>
                      <a:r>
                        <a:rPr lang="en-US" sz="1200" kern="1200" baseline="0" dirty="0">
                          <a:effectLst/>
                        </a:rPr>
                        <a:t> in community, </a:t>
                      </a:r>
                      <a:r>
                        <a:rPr lang="en-US" sz="1200" kern="1200" baseline="0" dirty="0">
                          <a:solidFill>
                            <a:schemeClr val="tx1"/>
                          </a:solidFill>
                          <a:effectLst/>
                        </a:rPr>
                        <a:t>certain</a:t>
                      </a:r>
                      <a:r>
                        <a:rPr lang="en-US" sz="1200" kern="1200" baseline="0" dirty="0">
                          <a:effectLst/>
                        </a:rPr>
                        <a:t> </a:t>
                      </a:r>
                      <a:r>
                        <a:rPr lang="en-US" sz="1200" kern="1200" dirty="0">
                          <a:effectLst/>
                        </a:rPr>
                        <a:t>noncitizens</a:t>
                      </a:r>
                      <a:endParaRPr lang="en-US" sz="1200" dirty="0"/>
                    </a:p>
                  </a:txBody>
                  <a:tcPr marT="91440" marB="91440"/>
                </a:tc>
                <a:tc>
                  <a:txBody>
                    <a:bodyPr/>
                    <a:lstStyle/>
                    <a:p>
                      <a:pPr algn="ctr"/>
                      <a:r>
                        <a:rPr lang="en-US" sz="1200" dirty="0"/>
                        <a:t>≤100% FPL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≤$2,000 Assets</a:t>
                      </a:r>
                    </a:p>
                  </a:txBody>
                  <a:tcPr marT="91440" marB="91440"/>
                </a:tc>
                <a:tc>
                  <a:txBody>
                    <a:bodyPr/>
                    <a:lstStyle/>
                    <a:p>
                      <a:r>
                        <a:rPr lang="en-US" sz="1200" dirty="0"/>
                        <a:t>MassHealth Limited — Emergency services only.</a:t>
                      </a:r>
                    </a:p>
                  </a:txBody>
                  <a:tcPr marT="91440" marB="91440"/>
                </a:tc>
                <a:extLst>
                  <a:ext uri="{0D108BD9-81ED-4DB2-BD59-A6C34878D82A}">
                    <a16:rowId xmlns:a16="http://schemas.microsoft.com/office/drawing/2014/main" val="10002"/>
                  </a:ext>
                </a:extLst>
              </a:tr>
              <a:tr h="549577">
                <a:tc>
                  <a:txBody>
                    <a:bodyPr/>
                    <a:lstStyle/>
                    <a:p>
                      <a:r>
                        <a:rPr lang="en-US" sz="1200" kern="1200" dirty="0">
                          <a:effectLst/>
                        </a:rPr>
                        <a:t>Living in community,</a:t>
                      </a:r>
                      <a:r>
                        <a:rPr lang="en-US" sz="1200" kern="1200" baseline="0" dirty="0">
                          <a:effectLst/>
                        </a:rPr>
                        <a:t> </a:t>
                      </a:r>
                      <a:br>
                        <a:rPr lang="en-US" sz="1200" kern="1200" baseline="0" dirty="0">
                          <a:effectLst/>
                        </a:rPr>
                      </a:br>
                      <a:r>
                        <a:rPr lang="en-US" sz="1200" kern="1200" baseline="0" dirty="0">
                          <a:effectLst/>
                        </a:rPr>
                        <a:t>eligible for Medicare</a:t>
                      </a:r>
                      <a:endParaRPr lang="en-US" sz="1200" dirty="0"/>
                    </a:p>
                  </a:txBody>
                  <a:tcPr marT="91440" marB="91440"/>
                </a:tc>
                <a:tc>
                  <a:txBody>
                    <a:bodyPr/>
                    <a:lstStyle/>
                    <a:p>
                      <a:pPr algn="ctr"/>
                      <a:r>
                        <a:rPr lang="en-US" sz="1200" dirty="0"/>
                        <a:t>≤130%</a:t>
                      </a:r>
                      <a:r>
                        <a:rPr lang="en-US" sz="1200" baseline="0" dirty="0"/>
                        <a:t> FPL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dirty="0"/>
                        <a:t>≤$15,720 </a:t>
                      </a:r>
                      <a:r>
                        <a:rPr lang="en-US" sz="1200" dirty="0"/>
                        <a:t>Assets</a:t>
                      </a:r>
                      <a:endParaRPr lang="en-US" sz="1200" dirty="0">
                        <a:solidFill>
                          <a:schemeClr val="tx1"/>
                        </a:solidFill>
                      </a:endParaRPr>
                    </a:p>
                  </a:txBody>
                  <a:tcPr marT="91440" marB="91440"/>
                </a:tc>
                <a:tc>
                  <a:txBody>
                    <a:bodyPr/>
                    <a:lstStyle/>
                    <a:p>
                      <a:r>
                        <a:rPr lang="en-US" sz="1200" kern="1200" dirty="0">
                          <a:effectLst/>
                        </a:rPr>
                        <a:t>MassHealth Senior Buy-In </a:t>
                      </a:r>
                      <a:r>
                        <a:rPr lang="en-US" sz="1200" dirty="0"/>
                        <a:t>—</a:t>
                      </a:r>
                      <a:r>
                        <a:rPr lang="en-US" sz="1200" kern="1200" dirty="0">
                          <a:effectLst/>
                        </a:rPr>
                        <a:t> Covers Medicare premiums, co-pays, and deductibles. Does not cover other MassHealth Standard services.</a:t>
                      </a:r>
                      <a:endParaRPr lang="en-US" sz="1200" dirty="0"/>
                    </a:p>
                  </a:txBody>
                  <a:tcPr marT="91440" marB="91440"/>
                </a:tc>
                <a:extLst>
                  <a:ext uri="{0D108BD9-81ED-4DB2-BD59-A6C34878D82A}">
                    <a16:rowId xmlns:a16="http://schemas.microsoft.com/office/drawing/2014/main" val="10003"/>
                  </a:ext>
                </a:extLst>
              </a:tr>
              <a:tr h="549577">
                <a:tc>
                  <a:txBody>
                    <a:bodyPr/>
                    <a:lstStyle/>
                    <a:p>
                      <a:r>
                        <a:rPr lang="en-US" sz="1200" dirty="0"/>
                        <a:t>Living in community, </a:t>
                      </a:r>
                      <a:br>
                        <a:rPr lang="en-US" sz="1200" dirty="0"/>
                      </a:br>
                      <a:r>
                        <a:rPr lang="en-US" sz="1200" dirty="0"/>
                        <a:t>eligible for</a:t>
                      </a:r>
                      <a:r>
                        <a:rPr lang="en-US" sz="1200" baseline="0" dirty="0"/>
                        <a:t> Medicare</a:t>
                      </a:r>
                      <a:endParaRPr lang="en-US" sz="1200" dirty="0"/>
                    </a:p>
                  </a:txBody>
                  <a:tcPr marT="91440" marB="91440"/>
                </a:tc>
                <a:tc>
                  <a:txBody>
                    <a:bodyPr/>
                    <a:lstStyle/>
                    <a:p>
                      <a:pPr algn="ctr"/>
                      <a:r>
                        <a:rPr lang="en-US" sz="1200" dirty="0"/>
                        <a:t>&gt;130% and &lt;165% FPL</a:t>
                      </a:r>
                    </a:p>
                    <a:p>
                      <a:pPr algn="ctr"/>
                      <a:r>
                        <a:rPr lang="en-US" sz="1200" dirty="0"/>
                        <a:t>≤$15,720 Assets</a:t>
                      </a:r>
                    </a:p>
                  </a:txBody>
                  <a:tcPr marT="91440" marB="91440"/>
                </a:tc>
                <a:tc>
                  <a:txBody>
                    <a:bodyPr/>
                    <a:lstStyle/>
                    <a:p>
                      <a:r>
                        <a:rPr lang="en-US" sz="1200" kern="1200" dirty="0">
                          <a:effectLst/>
                        </a:rPr>
                        <a:t>MassHealth Buy-In </a:t>
                      </a:r>
                      <a:r>
                        <a:rPr lang="en-US" sz="1200" dirty="0"/>
                        <a:t>—</a:t>
                      </a:r>
                      <a:r>
                        <a:rPr lang="en-US" sz="1200" kern="1200" dirty="0">
                          <a:effectLst/>
                        </a:rPr>
                        <a:t> Covers Part B premiums only. </a:t>
                      </a:r>
                      <a:r>
                        <a:rPr lang="en-US" sz="1200" kern="1200" baseline="0" dirty="0">
                          <a:effectLst/>
                        </a:rPr>
                        <a:t>People who meet a spend-down deductible may also qualify for MassHealth Standard.</a:t>
                      </a:r>
                      <a:endParaRPr lang="en-US" sz="1200" kern="1200" dirty="0">
                        <a:solidFill>
                          <a:schemeClr val="dk1"/>
                        </a:solidFill>
                        <a:effectLst/>
                        <a:latin typeface="+mn-lt"/>
                        <a:ea typeface="+mn-ea"/>
                        <a:cs typeface="+mn-cs"/>
                      </a:endParaRPr>
                    </a:p>
                  </a:txBody>
                  <a:tcPr marT="91440" marB="91440"/>
                </a:tc>
                <a:extLst>
                  <a:ext uri="{0D108BD9-81ED-4DB2-BD59-A6C34878D82A}">
                    <a16:rowId xmlns:a16="http://schemas.microsoft.com/office/drawing/2014/main" val="10004"/>
                  </a:ext>
                </a:extLst>
              </a:tr>
              <a:tr h="518648">
                <a:tc>
                  <a:txBody>
                    <a:bodyPr/>
                    <a:lstStyle/>
                    <a:p>
                      <a:r>
                        <a:rPr lang="en-US" sz="1200" dirty="0"/>
                        <a:t>Living</a:t>
                      </a:r>
                      <a:r>
                        <a:rPr lang="en-US" sz="1200" baseline="0" dirty="0"/>
                        <a:t> in or waiting for </a:t>
                      </a:r>
                      <a:br>
                        <a:rPr lang="en-US" sz="1200" baseline="0" dirty="0"/>
                      </a:br>
                      <a:r>
                        <a:rPr lang="en-US" sz="1200" baseline="0" dirty="0"/>
                        <a:t>facility-based long-term care</a:t>
                      </a:r>
                      <a:endParaRPr lang="en-US" sz="1200" dirty="0"/>
                    </a:p>
                  </a:txBody>
                  <a:tcPr marT="91440" marB="91440"/>
                </a:tc>
                <a:tc>
                  <a:txBody>
                    <a:bodyPr/>
                    <a:lstStyle/>
                    <a:p>
                      <a:pPr algn="ctr"/>
                      <a:r>
                        <a:rPr lang="en-US" sz="1200" baseline="0" dirty="0"/>
                        <a:t>No specific income limit</a:t>
                      </a:r>
                    </a:p>
                    <a:p>
                      <a:pPr algn="ctr"/>
                      <a:r>
                        <a:rPr lang="en-US" sz="1200" dirty="0"/>
                        <a:t>≤</a:t>
                      </a:r>
                      <a:r>
                        <a:rPr lang="en-US" sz="1200" baseline="0" dirty="0"/>
                        <a:t>$2,000 Assets</a:t>
                      </a:r>
                      <a:endParaRPr lang="en-US" sz="1200" dirty="0"/>
                    </a:p>
                  </a:txBody>
                  <a:tcPr marT="91440" marB="91440"/>
                </a:tc>
                <a:tc>
                  <a:txBody>
                    <a:bodyPr/>
                    <a:lstStyle/>
                    <a:p>
                      <a:r>
                        <a:rPr lang="en-US" sz="1200" dirty="0"/>
                        <a:t>MassHealth Standard — Including LTSS. Member</a:t>
                      </a:r>
                      <a:r>
                        <a:rPr lang="en-US" sz="1200" baseline="0" dirty="0"/>
                        <a:t> must pay income minus monthly allowances</a:t>
                      </a:r>
                      <a:r>
                        <a:rPr lang="en-US" sz="1200" baseline="30000" dirty="0"/>
                        <a:t>3</a:t>
                      </a:r>
                      <a:r>
                        <a:rPr lang="en-US" sz="1200" baseline="0" dirty="0"/>
                        <a:t> toward nursing facility care.</a:t>
                      </a:r>
                      <a:endParaRPr lang="en-US" sz="1200" dirty="0"/>
                    </a:p>
                  </a:txBody>
                  <a:tcPr marT="91440" marB="91440"/>
                </a:tc>
                <a:extLst>
                  <a:ext uri="{0D108BD9-81ED-4DB2-BD59-A6C34878D82A}">
                    <a16:rowId xmlns:a16="http://schemas.microsoft.com/office/drawing/2014/main" val="10005"/>
                  </a:ext>
                </a:extLst>
              </a:tr>
            </a:tbl>
          </a:graphicData>
        </a:graphic>
      </p:graphicFrame>
      <p:sp>
        <p:nvSpPr>
          <p:cNvPr id="8" name="Rectangle 7">
            <a:extLst>
              <a:ext uri="{FF2B5EF4-FFF2-40B4-BE49-F238E27FC236}">
                <a16:creationId xmlns:a16="http://schemas.microsoft.com/office/drawing/2014/main" id="{A45328B6-5E15-4D8B-BA07-7B4D44A077BC}"/>
              </a:ext>
            </a:extLst>
          </p:cNvPr>
          <p:cNvSpPr/>
          <p:nvPr/>
        </p:nvSpPr>
        <p:spPr>
          <a:xfrm>
            <a:off x="457200" y="5081824"/>
            <a:ext cx="8220517" cy="1302921"/>
          </a:xfrm>
          <a:prstGeom prst="rect">
            <a:avLst/>
          </a:prstGeom>
        </p:spPr>
        <p:txBody>
          <a:bodyPr wrap="square" lIns="0" rIns="0" anchor="b" anchorCtr="0">
            <a:spAutoFit/>
          </a:bodyPr>
          <a:lstStyle/>
          <a:p>
            <a:pPr marL="58738" lvl="0" indent="-58738">
              <a:spcBef>
                <a:spcPts val="200"/>
              </a:spcBef>
            </a:pPr>
            <a:r>
              <a:rPr lang="en-US" sz="800" baseline="30000" dirty="0">
                <a:solidFill>
                  <a:srgbClr val="1C1C1C"/>
                </a:solidFill>
                <a:latin typeface="+mn-lt"/>
              </a:rPr>
              <a:t>1</a:t>
            </a:r>
            <a:r>
              <a:rPr lang="en-US" sz="800" dirty="0">
                <a:solidFill>
                  <a:srgbClr val="1C1C1C"/>
                </a:solidFill>
                <a:latin typeface="+mn-lt"/>
              </a:rPr>
              <a:t>	MassHealth eligibility includes nuances not included in this chart; for example, parents of minors and seniors who work have different eligibility requirements. MassHealth staff can help determine eligibility.</a:t>
            </a:r>
          </a:p>
          <a:p>
            <a:pPr marL="58738" lvl="0" indent="-58738">
              <a:spcBef>
                <a:spcPts val="200"/>
              </a:spcBef>
            </a:pPr>
            <a:r>
              <a:rPr lang="en-US" sz="800" baseline="30000" dirty="0">
                <a:solidFill>
                  <a:srgbClr val="1C1C1C"/>
                </a:solidFill>
                <a:latin typeface="+mn-lt"/>
              </a:rPr>
              <a:t>2</a:t>
            </a:r>
            <a:r>
              <a:rPr lang="en-US" sz="800" dirty="0">
                <a:solidFill>
                  <a:srgbClr val="1C1C1C"/>
                </a:solidFill>
                <a:latin typeface="+mn-lt"/>
              </a:rPr>
              <a:t>	Certain assets — home (in most cases), vehicle, life insurance up to $1,500, and funeral and burial expenses up to $1,500 — are excluded. In certain cases, asset spend-down is available. Income and asset considerations are based in part on federal law.</a:t>
            </a:r>
          </a:p>
          <a:p>
            <a:pPr marL="58738" lvl="0" indent="-58738">
              <a:spcBef>
                <a:spcPts val="200"/>
              </a:spcBef>
            </a:pPr>
            <a:r>
              <a:rPr lang="en-US" sz="800" baseline="30000" dirty="0">
                <a:solidFill>
                  <a:srgbClr val="1C1C1C"/>
                </a:solidFill>
                <a:latin typeface="+mn-lt"/>
              </a:rPr>
              <a:t>3</a:t>
            </a:r>
            <a:r>
              <a:rPr lang="en-US" sz="800" dirty="0">
                <a:solidFill>
                  <a:srgbClr val="1C1C1C"/>
                </a:solidFill>
                <a:latin typeface="+mn-lt"/>
              </a:rPr>
              <a:t>	Allowances include personal need allowance and spousal maintenance allowance, among others.</a:t>
            </a:r>
          </a:p>
          <a:p>
            <a:pPr lvl="0">
              <a:spcBef>
                <a:spcPts val="200"/>
              </a:spcBef>
            </a:pPr>
            <a:r>
              <a:rPr lang="en-US" sz="800" cap="small" dirty="0">
                <a:solidFill>
                  <a:srgbClr val="1C1C1C"/>
                </a:solidFill>
                <a:latin typeface="+mn-lt"/>
              </a:rPr>
              <a:t>notes</a:t>
            </a:r>
            <a:r>
              <a:rPr lang="en-US" sz="800" dirty="0">
                <a:solidFill>
                  <a:srgbClr val="1C1C1C"/>
                </a:solidFill>
                <a:latin typeface="+mn-lt"/>
              </a:rPr>
              <a:t>: Asset limits listed are for individuals; the amounts for couples are higher. Seniors (age 60 or older) can qualify for MassHealth through the Frail Elder Waiver with income up to 300% of the Supplemental Security Income </a:t>
            </a:r>
            <a:r>
              <a:rPr lang="en-US" sz="800" dirty="0">
                <a:latin typeface="+mn-lt"/>
              </a:rPr>
              <a:t>(SSI)</a:t>
            </a:r>
            <a:r>
              <a:rPr lang="en-US" sz="800" dirty="0">
                <a:solidFill>
                  <a:srgbClr val="1C1C1C"/>
                </a:solidFill>
                <a:latin typeface="+mn-lt"/>
              </a:rPr>
              <a:t> federal benefit rate (FBR) ($28,223 in 2020). Other Home- and Community-Based Services (HCBS) waivers are available as well. Seniors may also be eligible for ConnectorCare and Advance Premium Tax Credits for insurance purchased through the Health Connector. </a:t>
            </a:r>
          </a:p>
          <a:p>
            <a:pPr lvl="0">
              <a:spcBef>
                <a:spcPts val="200"/>
              </a:spcBef>
            </a:pPr>
            <a:r>
              <a:rPr lang="en-US" sz="800" cap="small" dirty="0">
                <a:solidFill>
                  <a:srgbClr val="1C1C1C"/>
                </a:solidFill>
                <a:latin typeface="+mn-lt"/>
              </a:rPr>
              <a:t>sources</a:t>
            </a:r>
            <a:r>
              <a:rPr lang="en-US" sz="800" dirty="0">
                <a:solidFill>
                  <a:srgbClr val="1C1C1C"/>
                </a:solidFill>
                <a:latin typeface="+mn-lt"/>
              </a:rPr>
              <a:t>: 130 C.M.R. §519; MassHealth (2019). Senior Guide to Health Care Coverage, accessed at </a:t>
            </a:r>
            <a:r>
              <a:rPr lang="en-US" sz="800" dirty="0">
                <a:solidFill>
                  <a:srgbClr val="3333CC"/>
                </a:solidFill>
                <a:latin typeface="+mn-lt"/>
                <a:hlinkClick r:id="rId3">
                  <a:extLst>
                    <a:ext uri="{A12FA001-AC4F-418D-AE19-62706E023703}">
                      <ahyp:hlinkClr xmlns:ahyp="http://schemas.microsoft.com/office/drawing/2018/hyperlinkcolor" val="tx"/>
                    </a:ext>
                  </a:extLst>
                </a:hlinkClick>
              </a:rPr>
              <a:t>http://www.mass.gov/service-details/senior-guide-and-application-for-health-care-coverage</a:t>
            </a:r>
            <a:r>
              <a:rPr lang="en-US" sz="800" dirty="0">
                <a:solidFill>
                  <a:srgbClr val="1C1C1C"/>
                </a:solidFill>
                <a:latin typeface="+mn-lt"/>
              </a:rPr>
              <a:t>.</a:t>
            </a:r>
          </a:p>
        </p:txBody>
      </p:sp>
    </p:spTree>
    <p:extLst>
      <p:ext uri="{BB962C8B-B14F-4D97-AF65-F5344CB8AC3E}">
        <p14:creationId xmlns:p14="http://schemas.microsoft.com/office/powerpoint/2010/main" val="6872477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87b132a8d35dd0abe13258ea26f0cfd037292fb"/>
  <p:tag name="ISPRING_RESOURCE_PATHS_HASH_2" val="59aea9d5c436bfa5bf5681d8d63db7fdf347889"/>
</p:tagLst>
</file>

<file path=ppt/tags/tag2.xml><?xml version="1.0" encoding="utf-8"?>
<p:tagLst xmlns:a="http://schemas.openxmlformats.org/drawingml/2006/main" xmlns:r="http://schemas.openxmlformats.org/officeDocument/2006/relationships" xmlns:p="http://schemas.openxmlformats.org/presentationml/2006/main">
  <p:tag name="SELTIME" val="9/21/2020 12:38:52 PM"/>
</p:tagLst>
</file>

<file path=ppt/theme/theme1.xml><?xml version="1.0" encoding="utf-8"?>
<a:theme xmlns:a="http://schemas.openxmlformats.org/drawingml/2006/main" name="MHBasics_NoTopNav">
  <a:themeElements>
    <a:clrScheme name="MH BASICS -- new gray">
      <a:dk1>
        <a:srgbClr val="000000"/>
      </a:dk1>
      <a:lt1>
        <a:srgbClr val="FFFFFF"/>
      </a:lt1>
      <a:dk2>
        <a:srgbClr val="5A8F7C"/>
      </a:dk2>
      <a:lt2>
        <a:srgbClr val="A7CAC4"/>
      </a:lt2>
      <a:accent1>
        <a:srgbClr val="BEBEBE"/>
      </a:accent1>
      <a:accent2>
        <a:srgbClr val="969696"/>
      </a:accent2>
      <a:accent3>
        <a:srgbClr val="77B6C9"/>
      </a:accent3>
      <a:accent4>
        <a:srgbClr val="FAC422"/>
      </a:accent4>
      <a:accent5>
        <a:srgbClr val="5183BE"/>
      </a:accent5>
      <a:accent6>
        <a:srgbClr val="BFD535"/>
      </a:accent6>
      <a:hlink>
        <a:srgbClr val="3333CC"/>
      </a:hlink>
      <a:folHlink>
        <a:srgbClr val="3333CC"/>
      </a:folHlink>
    </a:clrScheme>
    <a:fontScheme name="Source Sans Pro">
      <a:majorFont>
        <a:latin typeface="Source Sans Pro Semibold"/>
        <a:ea typeface=""/>
        <a:cs typeface=""/>
      </a:majorFont>
      <a:minorFont>
        <a:latin typeface="Source Sans Pr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7F3F61"/>
        </a:dk1>
        <a:lt1>
          <a:srgbClr val="FFFFFF"/>
        </a:lt1>
        <a:dk2>
          <a:srgbClr val="5D87A1"/>
        </a:dk2>
        <a:lt2>
          <a:srgbClr val="969696"/>
        </a:lt2>
        <a:accent1>
          <a:srgbClr val="0E6E83"/>
        </a:accent1>
        <a:accent2>
          <a:srgbClr val="D3643B"/>
        </a:accent2>
        <a:accent3>
          <a:srgbClr val="FFFFFF"/>
        </a:accent3>
        <a:accent4>
          <a:srgbClr val="6C3452"/>
        </a:accent4>
        <a:accent5>
          <a:srgbClr val="AABAC1"/>
        </a:accent5>
        <a:accent6>
          <a:srgbClr val="BF5A35"/>
        </a:accent6>
        <a:hlink>
          <a:srgbClr val="FFE153"/>
        </a:hlink>
        <a:folHlink>
          <a:srgbClr val="389A8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INTRODUCTION">
  <a:themeElements>
    <a:clrScheme name="MH BASICS -- new gray">
      <a:dk1>
        <a:srgbClr val="000000"/>
      </a:dk1>
      <a:lt1>
        <a:srgbClr val="FFFFFF"/>
      </a:lt1>
      <a:dk2>
        <a:srgbClr val="5A8F7C"/>
      </a:dk2>
      <a:lt2>
        <a:srgbClr val="A7CAC4"/>
      </a:lt2>
      <a:accent1>
        <a:srgbClr val="BEBEBE"/>
      </a:accent1>
      <a:accent2>
        <a:srgbClr val="969696"/>
      </a:accent2>
      <a:accent3>
        <a:srgbClr val="77B6C9"/>
      </a:accent3>
      <a:accent4>
        <a:srgbClr val="FAC422"/>
      </a:accent4>
      <a:accent5>
        <a:srgbClr val="5183BE"/>
      </a:accent5>
      <a:accent6>
        <a:srgbClr val="BFD535"/>
      </a:accent6>
      <a:hlink>
        <a:srgbClr val="3333CC"/>
      </a:hlink>
      <a:folHlink>
        <a:srgbClr val="3333CC"/>
      </a:folHlink>
    </a:clrScheme>
    <a:fontScheme name="Source Sans Pro">
      <a:majorFont>
        <a:latin typeface="Source Sans Pro Semibold"/>
        <a:ea typeface=""/>
        <a:cs typeface=""/>
      </a:majorFont>
      <a:minorFont>
        <a:latin typeface="Source Sans Pr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7F3F61"/>
        </a:dk1>
        <a:lt1>
          <a:srgbClr val="FFFFFF"/>
        </a:lt1>
        <a:dk2>
          <a:srgbClr val="5D87A1"/>
        </a:dk2>
        <a:lt2>
          <a:srgbClr val="969696"/>
        </a:lt2>
        <a:accent1>
          <a:srgbClr val="0E6E83"/>
        </a:accent1>
        <a:accent2>
          <a:srgbClr val="D3643B"/>
        </a:accent2>
        <a:accent3>
          <a:srgbClr val="FFFFFF"/>
        </a:accent3>
        <a:accent4>
          <a:srgbClr val="6C3452"/>
        </a:accent4>
        <a:accent5>
          <a:srgbClr val="AABAC1"/>
        </a:accent5>
        <a:accent6>
          <a:srgbClr val="BF5A35"/>
        </a:accent6>
        <a:hlink>
          <a:srgbClr val="FFE153"/>
        </a:hlink>
        <a:folHlink>
          <a:srgbClr val="389A8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ELIGIBILITY">
  <a:themeElements>
    <a:clrScheme name="Custom 2">
      <a:dk1>
        <a:srgbClr val="000000"/>
      </a:dk1>
      <a:lt1>
        <a:srgbClr val="FFFFFF"/>
      </a:lt1>
      <a:dk2>
        <a:srgbClr val="5A8F7C"/>
      </a:dk2>
      <a:lt2>
        <a:srgbClr val="A7CAC4"/>
      </a:lt2>
      <a:accent1>
        <a:srgbClr val="BEBEBE"/>
      </a:accent1>
      <a:accent2>
        <a:srgbClr val="969696"/>
      </a:accent2>
      <a:accent3>
        <a:srgbClr val="77B6C9"/>
      </a:accent3>
      <a:accent4>
        <a:srgbClr val="FAC422"/>
      </a:accent4>
      <a:accent5>
        <a:srgbClr val="5183BE"/>
      </a:accent5>
      <a:accent6>
        <a:srgbClr val="BFD535"/>
      </a:accent6>
      <a:hlink>
        <a:srgbClr val="3333CC"/>
      </a:hlink>
      <a:folHlink>
        <a:srgbClr val="3333CC"/>
      </a:folHlink>
    </a:clrScheme>
    <a:fontScheme name="Source Sans Pro">
      <a:majorFont>
        <a:latin typeface="Source Sans Pro Semibold"/>
        <a:ea typeface=""/>
        <a:cs typeface=""/>
      </a:majorFont>
      <a:minorFont>
        <a:latin typeface="Source Sans Pr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dirty="0" smtClean="0">
            <a:latin typeface="+mn-lt"/>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7F3F61"/>
        </a:dk1>
        <a:lt1>
          <a:srgbClr val="FFFFFF"/>
        </a:lt1>
        <a:dk2>
          <a:srgbClr val="5D87A1"/>
        </a:dk2>
        <a:lt2>
          <a:srgbClr val="969696"/>
        </a:lt2>
        <a:accent1>
          <a:srgbClr val="0E6E83"/>
        </a:accent1>
        <a:accent2>
          <a:srgbClr val="D3643B"/>
        </a:accent2>
        <a:accent3>
          <a:srgbClr val="FFFFFF"/>
        </a:accent3>
        <a:accent4>
          <a:srgbClr val="6C3452"/>
        </a:accent4>
        <a:accent5>
          <a:srgbClr val="AABAC1"/>
        </a:accent5>
        <a:accent6>
          <a:srgbClr val="BF5A35"/>
        </a:accent6>
        <a:hlink>
          <a:srgbClr val="FFE153"/>
        </a:hlink>
        <a:folHlink>
          <a:srgbClr val="389A8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SPENDING">
  <a:themeElements>
    <a:clrScheme name="MH BASICS -- new gray">
      <a:dk1>
        <a:srgbClr val="000000"/>
      </a:dk1>
      <a:lt1>
        <a:srgbClr val="FFFFFF"/>
      </a:lt1>
      <a:dk2>
        <a:srgbClr val="5A8F7C"/>
      </a:dk2>
      <a:lt2>
        <a:srgbClr val="A7CAC4"/>
      </a:lt2>
      <a:accent1>
        <a:srgbClr val="BEBEBE"/>
      </a:accent1>
      <a:accent2>
        <a:srgbClr val="969696"/>
      </a:accent2>
      <a:accent3>
        <a:srgbClr val="77B6C9"/>
      </a:accent3>
      <a:accent4>
        <a:srgbClr val="FAC422"/>
      </a:accent4>
      <a:accent5>
        <a:srgbClr val="5183BE"/>
      </a:accent5>
      <a:accent6>
        <a:srgbClr val="BFD535"/>
      </a:accent6>
      <a:hlink>
        <a:srgbClr val="3333CC"/>
      </a:hlink>
      <a:folHlink>
        <a:srgbClr val="3333CC"/>
      </a:folHlink>
    </a:clrScheme>
    <a:fontScheme name="Source Sans Pro">
      <a:majorFont>
        <a:latin typeface="Source Sans Pro Semibold"/>
        <a:ea typeface=""/>
        <a:cs typeface=""/>
      </a:majorFont>
      <a:minorFont>
        <a:latin typeface="Source Sans Pr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7F3F61"/>
        </a:dk1>
        <a:lt1>
          <a:srgbClr val="FFFFFF"/>
        </a:lt1>
        <a:dk2>
          <a:srgbClr val="5D87A1"/>
        </a:dk2>
        <a:lt2>
          <a:srgbClr val="969696"/>
        </a:lt2>
        <a:accent1>
          <a:srgbClr val="0E6E83"/>
        </a:accent1>
        <a:accent2>
          <a:srgbClr val="D3643B"/>
        </a:accent2>
        <a:accent3>
          <a:srgbClr val="FFFFFF"/>
        </a:accent3>
        <a:accent4>
          <a:srgbClr val="6C3452"/>
        </a:accent4>
        <a:accent5>
          <a:srgbClr val="AABAC1"/>
        </a:accent5>
        <a:accent6>
          <a:srgbClr val="BF5A35"/>
        </a:accent6>
        <a:hlink>
          <a:srgbClr val="FFE153"/>
        </a:hlink>
        <a:folHlink>
          <a:srgbClr val="389A8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REFORMS">
  <a:themeElements>
    <a:clrScheme name="MH BASICS -- new gray">
      <a:dk1>
        <a:srgbClr val="000000"/>
      </a:dk1>
      <a:lt1>
        <a:srgbClr val="FFFFFF"/>
      </a:lt1>
      <a:dk2>
        <a:srgbClr val="5A8F7C"/>
      </a:dk2>
      <a:lt2>
        <a:srgbClr val="A7CAC4"/>
      </a:lt2>
      <a:accent1>
        <a:srgbClr val="BEBEBE"/>
      </a:accent1>
      <a:accent2>
        <a:srgbClr val="969696"/>
      </a:accent2>
      <a:accent3>
        <a:srgbClr val="77B6C9"/>
      </a:accent3>
      <a:accent4>
        <a:srgbClr val="FAC422"/>
      </a:accent4>
      <a:accent5>
        <a:srgbClr val="5183BE"/>
      </a:accent5>
      <a:accent6>
        <a:srgbClr val="BFD535"/>
      </a:accent6>
      <a:hlink>
        <a:srgbClr val="3333CC"/>
      </a:hlink>
      <a:folHlink>
        <a:srgbClr val="3333CC"/>
      </a:folHlink>
    </a:clrScheme>
    <a:fontScheme name="Source Sans Pro">
      <a:majorFont>
        <a:latin typeface="Source Sans Pro Semibold"/>
        <a:ea typeface=""/>
        <a:cs typeface=""/>
      </a:majorFont>
      <a:minorFont>
        <a:latin typeface="Source Sans Pr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7F3F61"/>
        </a:dk1>
        <a:lt1>
          <a:srgbClr val="FFFFFF"/>
        </a:lt1>
        <a:dk2>
          <a:srgbClr val="5D87A1"/>
        </a:dk2>
        <a:lt2>
          <a:srgbClr val="969696"/>
        </a:lt2>
        <a:accent1>
          <a:srgbClr val="0E6E83"/>
        </a:accent1>
        <a:accent2>
          <a:srgbClr val="D3643B"/>
        </a:accent2>
        <a:accent3>
          <a:srgbClr val="FFFFFF"/>
        </a:accent3>
        <a:accent4>
          <a:srgbClr val="6C3452"/>
        </a:accent4>
        <a:accent5>
          <a:srgbClr val="AABAC1"/>
        </a:accent5>
        <a:accent6>
          <a:srgbClr val="BF5A35"/>
        </a:accent6>
        <a:hlink>
          <a:srgbClr val="FFE153"/>
        </a:hlink>
        <a:folHlink>
          <a:srgbClr val="389A8A"/>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CONCLUSION">
  <a:themeElements>
    <a:clrScheme name="MH BASICS -- new gray">
      <a:dk1>
        <a:srgbClr val="000000"/>
      </a:dk1>
      <a:lt1>
        <a:srgbClr val="FFFFFF"/>
      </a:lt1>
      <a:dk2>
        <a:srgbClr val="5A8F7C"/>
      </a:dk2>
      <a:lt2>
        <a:srgbClr val="A7CAC4"/>
      </a:lt2>
      <a:accent1>
        <a:srgbClr val="BEBEBE"/>
      </a:accent1>
      <a:accent2>
        <a:srgbClr val="969696"/>
      </a:accent2>
      <a:accent3>
        <a:srgbClr val="77B6C9"/>
      </a:accent3>
      <a:accent4>
        <a:srgbClr val="FAC422"/>
      </a:accent4>
      <a:accent5>
        <a:srgbClr val="5183BE"/>
      </a:accent5>
      <a:accent6>
        <a:srgbClr val="BFD535"/>
      </a:accent6>
      <a:hlink>
        <a:srgbClr val="3333CC"/>
      </a:hlink>
      <a:folHlink>
        <a:srgbClr val="3333CC"/>
      </a:folHlink>
    </a:clrScheme>
    <a:fontScheme name="Source Sans Pro">
      <a:majorFont>
        <a:latin typeface="Source Sans Pro Semibold"/>
        <a:ea typeface=""/>
        <a:cs typeface=""/>
      </a:majorFont>
      <a:minorFont>
        <a:latin typeface="Source Sans Pr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7F3F61"/>
        </a:dk1>
        <a:lt1>
          <a:srgbClr val="FFFFFF"/>
        </a:lt1>
        <a:dk2>
          <a:srgbClr val="5D87A1"/>
        </a:dk2>
        <a:lt2>
          <a:srgbClr val="969696"/>
        </a:lt2>
        <a:accent1>
          <a:srgbClr val="0E6E83"/>
        </a:accent1>
        <a:accent2>
          <a:srgbClr val="D3643B"/>
        </a:accent2>
        <a:accent3>
          <a:srgbClr val="FFFFFF"/>
        </a:accent3>
        <a:accent4>
          <a:srgbClr val="6C3452"/>
        </a:accent4>
        <a:accent5>
          <a:srgbClr val="AABAC1"/>
        </a:accent5>
        <a:accent6>
          <a:srgbClr val="BF5A35"/>
        </a:accent6>
        <a:hlink>
          <a:srgbClr val="FFE153"/>
        </a:hlink>
        <a:folHlink>
          <a:srgbClr val="389A8A"/>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MPI">
    <a:dk1>
      <a:srgbClr val="1C1C1C"/>
    </a:dk1>
    <a:lt1>
      <a:srgbClr val="FFFFFF"/>
    </a:lt1>
    <a:dk2>
      <a:srgbClr val="5A8F7C"/>
    </a:dk2>
    <a:lt2>
      <a:srgbClr val="A7CAC4"/>
    </a:lt2>
    <a:accent1>
      <a:srgbClr val="BFC49D"/>
    </a:accent1>
    <a:accent2>
      <a:srgbClr val="969696"/>
    </a:accent2>
    <a:accent3>
      <a:srgbClr val="CBA344"/>
    </a:accent3>
    <a:accent4>
      <a:srgbClr val="D4DDDD"/>
    </a:accent4>
    <a:accent5>
      <a:srgbClr val="5A8F7C"/>
    </a:accent5>
    <a:accent6>
      <a:srgbClr val="5A8F7C"/>
    </a:accent6>
    <a:hlink>
      <a:srgbClr val="BFC49D"/>
    </a:hlink>
    <a:folHlink>
      <a:srgbClr val="BFC49D"/>
    </a:folHlink>
  </a:clrScheme>
  <a:fontScheme name="Default Design">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MMPI">
    <a:dk1>
      <a:srgbClr val="1C1C1C"/>
    </a:dk1>
    <a:lt1>
      <a:srgbClr val="FFFFFF"/>
    </a:lt1>
    <a:dk2>
      <a:srgbClr val="5A8F7C"/>
    </a:dk2>
    <a:lt2>
      <a:srgbClr val="A7CAC4"/>
    </a:lt2>
    <a:accent1>
      <a:srgbClr val="BFC49D"/>
    </a:accent1>
    <a:accent2>
      <a:srgbClr val="969696"/>
    </a:accent2>
    <a:accent3>
      <a:srgbClr val="CBA344"/>
    </a:accent3>
    <a:accent4>
      <a:srgbClr val="D4DDDD"/>
    </a:accent4>
    <a:accent5>
      <a:srgbClr val="5A8F7C"/>
    </a:accent5>
    <a:accent6>
      <a:srgbClr val="5A8F7C"/>
    </a:accent6>
    <a:hlink>
      <a:srgbClr val="BFC49D"/>
    </a:hlink>
    <a:folHlink>
      <a:srgbClr val="BFC49D"/>
    </a:folHlink>
  </a:clrScheme>
  <a:fontScheme name="Default Design">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MMPI">
    <a:dk1>
      <a:srgbClr val="1C1C1C"/>
    </a:dk1>
    <a:lt1>
      <a:srgbClr val="FFFFFF"/>
    </a:lt1>
    <a:dk2>
      <a:srgbClr val="5A8F7C"/>
    </a:dk2>
    <a:lt2>
      <a:srgbClr val="A7CAC4"/>
    </a:lt2>
    <a:accent1>
      <a:srgbClr val="BFC49D"/>
    </a:accent1>
    <a:accent2>
      <a:srgbClr val="969696"/>
    </a:accent2>
    <a:accent3>
      <a:srgbClr val="CBA344"/>
    </a:accent3>
    <a:accent4>
      <a:srgbClr val="D4DDDD"/>
    </a:accent4>
    <a:accent5>
      <a:srgbClr val="5A8F7C"/>
    </a:accent5>
    <a:accent6>
      <a:srgbClr val="5A8F7C"/>
    </a:accent6>
    <a:hlink>
      <a:srgbClr val="BFC49D"/>
    </a:hlink>
    <a:folHlink>
      <a:srgbClr val="BFC49D"/>
    </a:folHlink>
  </a:clrScheme>
  <a:fontScheme name="Default Design">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MMPI">
    <a:dk1>
      <a:srgbClr val="1C1C1C"/>
    </a:dk1>
    <a:lt1>
      <a:srgbClr val="FFFFFF"/>
    </a:lt1>
    <a:dk2>
      <a:srgbClr val="5A8F7C"/>
    </a:dk2>
    <a:lt2>
      <a:srgbClr val="A7CAC4"/>
    </a:lt2>
    <a:accent1>
      <a:srgbClr val="BFC49D"/>
    </a:accent1>
    <a:accent2>
      <a:srgbClr val="969696"/>
    </a:accent2>
    <a:accent3>
      <a:srgbClr val="CBA344"/>
    </a:accent3>
    <a:accent4>
      <a:srgbClr val="D4DDDD"/>
    </a:accent4>
    <a:accent5>
      <a:srgbClr val="5A8F7C"/>
    </a:accent5>
    <a:accent6>
      <a:srgbClr val="5A8F7C"/>
    </a:accent6>
    <a:hlink>
      <a:srgbClr val="BFC49D"/>
    </a:hlink>
    <a:folHlink>
      <a:srgbClr val="BFC49D"/>
    </a:folHlink>
  </a:clrScheme>
  <a:fontScheme name="Default Design">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VariableListDefinition name="System" displayName="System" id="605a90b5-d3dc-42ad-b5ab-a87403d2625c" isdomainofvalue="False" dataSourceId="4ffa198d-2af8-45c1-9bee-69baefefac7e"/>
</file>

<file path=customXml/item10.xml><?xml version="1.0" encoding="utf-8"?>
<VariableList UniqueId="605a90b5-d3dc-42ad-b5ab-a87403d2625c" Name="System" ContentType="XML" MajorVersion="0" MinorVersion="1" isLocalCopy="False" IsBaseObject="False" DataSourceId="4ffa198d-2af8-45c1-9bee-69baefefac7e" DataSourceMajorVersion="0" DataSourceMinorVersion="1"/>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VariableList UniqueId="2a7d194b-d87e-40d5-9541-8f0814b07d34" Name="AD_HOC" ContentType="XML" MajorVersion="0" MinorVersion="1" isLocalCopy="False" IsBaseObject="False" DataSourceId="685b3755-36ad-4924-973a-fa894372bb3b" DataSourceMajorVersion="0" DataSourceMinorVersion="1"/>
</file>

<file path=customXml/item4.xml><?xml version="1.0" encoding="utf-8"?>
<VariableListDefinition name="AD_HOC" displayName="AD_HOC" id="2a7d194b-d87e-40d5-9541-8f0814b07d34" isdomainofvalue="False" dataSourceId="685b3755-36ad-4924-973a-fa894372bb3b"/>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AllExternalAdhocVariableMappings/>
</file>

<file path=customXml/item7.xml><?xml version="1.0" encoding="utf-8"?>
<ct:contentTypeSchema xmlns:ct="http://schemas.microsoft.com/office/2006/metadata/contentType" xmlns:ma="http://schemas.microsoft.com/office/2006/metadata/properties/metaAttributes" ct:_="" ma:_="" ma:contentTypeName="Document" ma:contentTypeID="0x0101005CF6D667DE899443A0E3F0AE56AB0A2B" ma:contentTypeVersion="7" ma:contentTypeDescription="Create a new document." ma:contentTypeScope="" ma:versionID="cf2e309c41704c6a324c060fb6c404a4">
  <xsd:schema xmlns:xsd="http://www.w3.org/2001/XMLSchema" xmlns:xs="http://www.w3.org/2001/XMLSchema" xmlns:p="http://schemas.microsoft.com/office/2006/metadata/properties" xmlns:ns3="08dbe0c4-748a-4e17-baf4-445a2db175ae" targetNamespace="http://schemas.microsoft.com/office/2006/metadata/properties" ma:root="true" ma:fieldsID="f4d658b6edd0fad491ff77dd23ed5dcc" ns3:_="">
    <xsd:import namespace="08dbe0c4-748a-4e17-baf4-445a2db175a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dbe0c4-748a-4e17-baf4-445a2db175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8.xml><?xml version="1.0" encoding="utf-8"?>
<VariableListDefinition name="Computed" displayName="Computed" id="b9428c79-50a0-4058-8a89-27e0e6e65252" isdomainofvalue="False" dataSourceId="b5c63def-4597-4b99-8b78-3e39d2227d25"/>
</file>

<file path=customXml/item9.xml><?xml version="1.0" encoding="utf-8"?>
<VariableList UniqueId="b9428c79-50a0-4058-8a89-27e0e6e65252" Name="Computed" ContentType="XML" MajorVersion="0" MinorVersion="1" isLocalCopy="False" IsBaseObject="False" DataSourceId="b5c63def-4597-4b99-8b78-3e39d2227d25" DataSourceMajorVersion="0" DataSourceMinorVersion="1"/>
</file>

<file path=customXml/itemProps1.xml><?xml version="1.0" encoding="utf-8"?>
<ds:datastoreItem xmlns:ds="http://schemas.openxmlformats.org/officeDocument/2006/customXml" ds:itemID="{905002F0-F87C-4D64-B771-6355429599AD}">
  <ds:schemaRefs/>
</ds:datastoreItem>
</file>

<file path=customXml/itemProps10.xml><?xml version="1.0" encoding="utf-8"?>
<ds:datastoreItem xmlns:ds="http://schemas.openxmlformats.org/officeDocument/2006/customXml" ds:itemID="{FE03BDCE-54CF-45E1-A9A1-E493214BEC37}">
  <ds:schemaRefs/>
</ds:datastoreItem>
</file>

<file path=customXml/itemProps2.xml><?xml version="1.0" encoding="utf-8"?>
<ds:datastoreItem xmlns:ds="http://schemas.openxmlformats.org/officeDocument/2006/customXml" ds:itemID="{1BCE99AF-83AA-4649-B14D-7D6C727B28FD}">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3190BCB-4E39-4441-85A1-C77EF40C1018}">
  <ds:schemaRefs/>
</ds:datastoreItem>
</file>

<file path=customXml/itemProps4.xml><?xml version="1.0" encoding="utf-8"?>
<ds:datastoreItem xmlns:ds="http://schemas.openxmlformats.org/officeDocument/2006/customXml" ds:itemID="{6AE8108F-F0C9-4AC0-9880-4587BCECAAE6}">
  <ds:schemaRefs/>
</ds:datastoreItem>
</file>

<file path=customXml/itemProps5.xml><?xml version="1.0" encoding="utf-8"?>
<ds:datastoreItem xmlns:ds="http://schemas.openxmlformats.org/officeDocument/2006/customXml" ds:itemID="{5898EA85-CBBD-4B90-94C3-9E67DB39E538}">
  <ds:schemaRefs>
    <ds:schemaRef ds:uri="http://schemas.microsoft.com/sharepoint/v3/contenttype/forms"/>
  </ds:schemaRefs>
</ds:datastoreItem>
</file>

<file path=customXml/itemProps6.xml><?xml version="1.0" encoding="utf-8"?>
<ds:datastoreItem xmlns:ds="http://schemas.openxmlformats.org/officeDocument/2006/customXml" ds:itemID="{97D12E72-422E-4749-9C95-FC46F6304050}">
  <ds:schemaRefs/>
</ds:datastoreItem>
</file>

<file path=customXml/itemProps7.xml><?xml version="1.0" encoding="utf-8"?>
<ds:datastoreItem xmlns:ds="http://schemas.openxmlformats.org/officeDocument/2006/customXml" ds:itemID="{873B09DC-B23E-4A62-B438-C77F28B7D9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dbe0c4-748a-4e17-baf4-445a2db175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8.xml><?xml version="1.0" encoding="utf-8"?>
<ds:datastoreItem xmlns:ds="http://schemas.openxmlformats.org/officeDocument/2006/customXml" ds:itemID="{63229A42-E1CF-4F6A-894B-EF05D9751BE6}">
  <ds:schemaRefs/>
</ds:datastoreItem>
</file>

<file path=customXml/itemProps9.xml><?xml version="1.0" encoding="utf-8"?>
<ds:datastoreItem xmlns:ds="http://schemas.openxmlformats.org/officeDocument/2006/customXml" ds:itemID="{C43417F4-BAF9-499A-B9B4-2DB9B345C99E}">
  <ds:schemaRefs/>
</ds:datastoreItem>
</file>

<file path=docProps/app.xml><?xml version="1.0" encoding="utf-8"?>
<Properties xmlns="http://schemas.openxmlformats.org/officeDocument/2006/extended-properties" xmlns:vt="http://schemas.openxmlformats.org/officeDocument/2006/docPropsVTypes">
  <TotalTime>127585</TotalTime>
  <Words>11579</Words>
  <Application>Microsoft Office PowerPoint</Application>
  <PresentationFormat>On-screen Show (4:3)</PresentationFormat>
  <Paragraphs>805</Paragraphs>
  <Slides>39</Slides>
  <Notes>39</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39</vt:i4>
      </vt:variant>
    </vt:vector>
  </HeadingPairs>
  <TitlesOfParts>
    <vt:vector size="52" baseType="lpstr">
      <vt:lpstr>Calibri</vt:lpstr>
      <vt:lpstr>Arial</vt:lpstr>
      <vt:lpstr>Source Sans Pro Semibold</vt:lpstr>
      <vt:lpstr>Source Sans Pro Semibold</vt:lpstr>
      <vt:lpstr>Arial Black</vt:lpstr>
      <vt:lpstr>Source Sans Pro Light</vt:lpstr>
      <vt:lpstr>Wingdings</vt:lpstr>
      <vt:lpstr>MHBasics_NoTopNav</vt:lpstr>
      <vt:lpstr>1-INTRODUCTION</vt:lpstr>
      <vt:lpstr>2-ELIGIBILITY</vt:lpstr>
      <vt:lpstr>3-SPENDING</vt:lpstr>
      <vt:lpstr>4-REFORMS</vt:lpstr>
      <vt:lpstr>5-CONCLUSION</vt:lpstr>
      <vt:lpstr>PowerPoint Presentation</vt:lpstr>
      <vt:lpstr>TABLE OF CONTENTS</vt:lpstr>
      <vt:lpstr>Glossary of Acronyms</vt:lpstr>
      <vt:lpstr>PowerPoint Presentation</vt:lpstr>
      <vt:lpstr>MassHealth: The Basics  KEY FINDINGS</vt:lpstr>
      <vt:lpstr>MASSHEALTH PROVIDES COVERAGE SIMILAR TO COMMERCIAL INSURANCE, PLUS SOME ADDITIONAL BENEFITS</vt:lpstr>
      <vt:lpstr>MASSHEALTH IMPROVES ACCESS TO CARE AND HEALTH OUTCOMES</vt:lpstr>
      <vt:lpstr>MASSHEALTH INCOME LIMITS VARY FOR DIFFERENT AGES AND ELIGIBILITY GROUPS1</vt:lpstr>
      <vt:lpstr>ELIGIBILITY FOR SENIORS AGE 65 AND OLDER Generally includes an asset test and lower income thresholds; MOST SENIORS ALSO HAVE MEDICARE1</vt:lpstr>
      <vt:lpstr>THERE ARE MANY DOORS INTO MASSHEALTH</vt:lpstr>
      <vt:lpstr>MASSHEALTH ENROLLMENT HAS decreased over THE PAST FOUR YEARS</vt:lpstr>
      <vt:lpstr>CHILDREN, SENIORS, AND PEOPLE WITH DISABILITIES MAKE UP  OVER  60% OF THE MASSHEALTH POPULATION</vt:lpstr>
      <vt:lpstr>MASSHEALTH IS IMPORTANT TO MANY POPULATION GROUPS</vt:lpstr>
      <vt:lpstr>ADULTS ENROLLED IN MASSHEALTH HAVE PARTICULARLY LOW INCOMES — MOST BELOW 86% FPL ($10,973 FOR AN INDIVIDUAL)</vt:lpstr>
      <vt:lpstr>MASSHEALTH PLAYS A KEY ROLE IN SUPPORTING THE LOW-INCOME WORKFORCE</vt:lpstr>
      <vt:lpstr>MASSHEALTH HAS DESIGNED DIFFERENT DELIVERY SYSTEMS TAILORED TO THE NEEDS OF ITS DIFFERENT POPULATIONS</vt:lpstr>
      <vt:lpstr>AMONG MASSHEALTH MEMBERS, 70% ARE ENROLLED IN MANAGED CARE, WITH HALF OF MEMBERS IN ACOs</vt:lpstr>
      <vt:lpstr>THE MAIN SOURCE OF FEDERAL REVENUES TO MASSACHUSETTS IS MASSHEALTH</vt:lpstr>
      <vt:lpstr>EVERY DOLLAR IN MASSHEALTH SPENDING IS Reimbursed by at least 50 cents IN FEDERAL REVENUE TO THE STATE</vt:lpstr>
      <vt:lpstr>TO UNDERSTAND THE TRUE COST OF MASSHEALTH TO THE  STATE, IT IS INSTRUCTIVE TO LOOK AT THE STATE SPENDING  NET OF FEDERAL REVENUES</vt:lpstr>
      <vt:lpstr>WHEN ADJUSTED FOR MEDICAL COST INFLATION, MASSHEALTH SPENDING HAS moderated IN RECENT YEARS</vt:lpstr>
      <vt:lpstr>As MASSHEALTH ENROLLMENT decreased in recent years, GROWTH IN PMPM COSTS Drove SPENDING GROWTH</vt:lpstr>
      <vt:lpstr>NEARLY HALF OF MASSHEALTH SPENDING IN STATE FISCAL YEAR 2019 WAS ON CAPITATION PAYMENTS</vt:lpstr>
      <vt:lpstr>WITHIN MCO CAPITATION, PMPM PHARMACY SPENDING GREW FASTER THAN SPENDING ON ANY OTHER SERVICES FROM 2013–2016</vt:lpstr>
      <vt:lpstr>OUTSIDE OF CAPITATION, PMPM SPENDING ON HCBS LTSS GREW FASTER THAN OTHER SERVICES FROM 2013–2016</vt:lpstr>
      <vt:lpstr>MOST MASSHEALTH DOLLARS ARE SPENT ON SERVICES  FOR A MINORITY OF MEMBERS</vt:lpstr>
      <vt:lpstr>MASSHEALTH SPENDING INCREASED MOST FOR SENIORS AND ADULTS WITH DISABILITIES, SFY 2017–2019</vt:lpstr>
      <vt:lpstr>MASSHEALTH SPENDING IS IMPORTANT TO MANY TYPES OF PROVIDERS</vt:lpstr>
      <vt:lpstr>MassHealth Emergency Response to COVID-19</vt:lpstr>
      <vt:lpstr>MASSACHUSETTS ADMINISTERS MOST OF MASSHEALTH THROUGH WAIVERS</vt:lpstr>
      <vt:lpstr>THE 2016 Extension OF THE 1115 WAIVER THROUGH JUNE 2022 INCLUDES DELIVERY SYSTEM CHANGES AND EXPANDED COVERAGE OF SUBSTANCE USE DISORDER SERVICES</vt:lpstr>
      <vt:lpstr>THE DELIVERY SYSTEM REFORM INCENTIVE PAYMENT (DSRIP) PROGRAM INVESTS SUBSTANTIAL FUNDS IN THE STATE’S HEALTH CARE DELIVERY SYSTEM</vt:lpstr>
      <vt:lpstr>ACCOUNTABLE CARE ORGANIZATIONS:  PROVIDER ENTITIES HELD FINANCIALLY ACCOUNTABLE FOR THE  COST AND QUALITY OF CARE FOR THEIR MEMBER POPULATIONS</vt:lpstr>
      <vt:lpstr>COMMUNITY PARTNERS PROVIDE CARE COORDINATION AND NAVIGATION SUPPORTS FOR CERTAIN MEMBERS</vt:lpstr>
      <vt:lpstr>NEW FLEXIBLE SERVICES PROGRAM TO ADDRESS TENANCY AND  NUTRITION NEEDS</vt:lpstr>
      <vt:lpstr>MASSACHUSETTS IS PLANNING CHANGES FOR INDIVIDUALS  ENROLLED IN BOTH MASSHEALTH AND MEDICARE</vt:lpstr>
      <vt:lpstr>MASSHEALTH’S SUBSTANCE USE DISORDER TREATMENT OPTIONS</vt:lpstr>
      <vt:lpstr>MassHealth: The Basics  CONCLUSION </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Madolyn Allison</dc:creator>
  <cp:lastModifiedBy>Gottsegen, Jessica</cp:lastModifiedBy>
  <cp:revision>3329</cp:revision>
  <cp:lastPrinted>2019-07-26T14:31:48Z</cp:lastPrinted>
  <dcterms:created xsi:type="dcterms:W3CDTF">2010-12-20T05:21:32Z</dcterms:created>
  <dcterms:modified xsi:type="dcterms:W3CDTF">2020-10-14T13:45:12Z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0x0101005CF6D667DE899443A0E3F0AE56AB0A2B</vt:lpwstr>
  </property>
</Properties>
</file>