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notesSlides/notesSlide19.xml" ContentType="application/vnd.openxmlformats-officedocument.presentationml.notesSlide+xml"/>
  <Override PartName="/ppt/charts/chart11.xml" ContentType="application/vnd.openxmlformats-officedocument.drawingml.chart+xml"/>
  <Override PartName="/ppt/drawings/drawing3.xml" ContentType="application/vnd.openxmlformats-officedocument.drawingml.chartshapes+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charts/chart15.xml" ContentType="application/vnd.openxmlformats-officedocument.drawingml.chart+xml"/>
  <Override PartName="/ppt/theme/themeOverride4.xml" ContentType="application/vnd.openxmlformats-officedocument.themeOverride+xml"/>
  <Override PartName="/ppt/notesSlides/notesSlide24.xml" ContentType="application/vnd.openxmlformats-officedocument.presentationml.notesSlide+xml"/>
  <Override PartName="/ppt/charts/chart16.xml" ContentType="application/vnd.openxmlformats-officedocument.drawingml.chart+xml"/>
  <Override PartName="/ppt/theme/themeOverride5.xml" ContentType="application/vnd.openxmlformats-officedocument.themeOverride+xml"/>
  <Override PartName="/ppt/notesSlides/notesSlide25.xml" ContentType="application/vnd.openxmlformats-officedocument.presentationml.notesSlide+xml"/>
  <Override PartName="/ppt/charts/chart17.xml" ContentType="application/vnd.openxmlformats-officedocument.drawingml.chart+xml"/>
  <Override PartName="/ppt/notesSlides/notesSlide26.xml" ContentType="application/vnd.openxmlformats-officedocument.presentationml.notesSlide+xml"/>
  <Override PartName="/ppt/charts/chart18.xml" ContentType="application/vnd.openxmlformats-officedocument.drawingml.chart+xml"/>
  <Override PartName="/ppt/notesSlides/notesSlide27.xml" ContentType="application/vnd.openxmlformats-officedocument.presentationml.notesSlide+xml"/>
  <Override PartName="/ppt/charts/chart19.xml" ContentType="application/vnd.openxmlformats-officedocument.drawingml.chart+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 id="2147483879" r:id="rId6"/>
  </p:sldMasterIdLst>
  <p:notesMasterIdLst>
    <p:notesMasterId r:id="rId38"/>
  </p:notesMasterIdLst>
  <p:handoutMasterIdLst>
    <p:handoutMasterId r:id="rId39"/>
  </p:handoutMasterIdLst>
  <p:sldIdLst>
    <p:sldId id="412" r:id="rId7"/>
    <p:sldId id="345" r:id="rId8"/>
    <p:sldId id="409" r:id="rId9"/>
    <p:sldId id="414" r:id="rId10"/>
    <p:sldId id="403" r:id="rId11"/>
    <p:sldId id="452" r:id="rId12"/>
    <p:sldId id="447" r:id="rId13"/>
    <p:sldId id="352" r:id="rId14"/>
    <p:sldId id="455" r:id="rId15"/>
    <p:sldId id="453" r:id="rId16"/>
    <p:sldId id="449" r:id="rId17"/>
    <p:sldId id="381" r:id="rId18"/>
    <p:sldId id="451" r:id="rId19"/>
    <p:sldId id="382" r:id="rId20"/>
    <p:sldId id="443" r:id="rId21"/>
    <p:sldId id="450" r:id="rId22"/>
    <p:sldId id="459" r:id="rId23"/>
    <p:sldId id="432" r:id="rId24"/>
    <p:sldId id="435" r:id="rId25"/>
    <p:sldId id="461" r:id="rId26"/>
    <p:sldId id="405" r:id="rId27"/>
    <p:sldId id="446" r:id="rId28"/>
    <p:sldId id="445" r:id="rId29"/>
    <p:sldId id="401" r:id="rId30"/>
    <p:sldId id="458" r:id="rId31"/>
    <p:sldId id="399" r:id="rId32"/>
    <p:sldId id="438" r:id="rId33"/>
    <p:sldId id="444" r:id="rId34"/>
    <p:sldId id="424" r:id="rId35"/>
    <p:sldId id="456" r:id="rId36"/>
    <p:sldId id="402" r:id="rId37"/>
  </p:sldIdLst>
  <p:sldSz cx="9144000" cy="6858000" type="screen4x3"/>
  <p:notesSz cx="7315200" cy="9601200"/>
  <p:custDataLst>
    <p:tags r:id="rId40"/>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orient="horz" pos="2932">
          <p15:clr>
            <a:srgbClr val="A4A3A4"/>
          </p15:clr>
        </p15:guide>
        <p15:guide id="4" pos="2212">
          <p15:clr>
            <a:srgbClr val="A4A3A4"/>
          </p15:clr>
        </p15:guide>
        <p15:guide id="5" orient="horz" pos="3020">
          <p15:clr>
            <a:srgbClr val="A4A3A4"/>
          </p15:clr>
        </p15:guide>
        <p15:guide id="6" orient="horz" pos="3024">
          <p15:clr>
            <a:srgbClr val="A4A3A4"/>
          </p15:clr>
        </p15:guide>
        <p15:guide id="7" pos="2300">
          <p15:clr>
            <a:srgbClr val="A4A3A4"/>
          </p15:clr>
        </p15:guide>
        <p15:guide id="8"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7" name="Russell, Kate" initials="KR" lastIdx="33" clrIdx="7"/>
  <p:cmAuthor id="1" name="Mark Barer" initials="" lastIdx="6" clrIdx="1"/>
  <p:cmAuthor id="8" name="Kate Russell" initials="" lastIdx="1" clrIdx="8"/>
  <p:cmAuthor id="2" name="Madolyn Allison" initials="" lastIdx="0" clrIdx="2"/>
  <p:cmAuthor id="9" name="Nordahl, Katharine" initials="NK" lastIdx="35" clrIdx="9"/>
  <p:cmAuthor id="3" name="Bob Seifert" initials="" lastIdx="9" clrIdx="3"/>
  <p:cmAuthor id="10" name="Gyurina, Carol" initials="GC" lastIdx="1" clrIdx="10"/>
  <p:cmAuthor id="4" name="Seifert, Robert" initials="RS" lastIdx="48" clrIdx="4"/>
  <p:cmAuthor id="11" name="Madolyn Allison" initials="MA" lastIdx="3" clrIdx="11"/>
  <p:cmAuthor id="5" name="Gyurina, Carol" initials="CG" lastIdx="37" clrIdx="5"/>
  <p:cmAuthor id="6" name="Russell, Kate" initials="RK" lastIdx="1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BFBFBF"/>
    <a:srgbClr val="E0C88F"/>
    <a:srgbClr val="0000FF"/>
    <a:srgbClr val="6600FF"/>
    <a:srgbClr val="468680"/>
    <a:srgbClr val="D088F0"/>
    <a:srgbClr val="FFFFFF"/>
    <a:srgbClr val="7777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6044" autoAdjust="0"/>
    <p:restoredTop sz="78771" autoAdjust="0"/>
  </p:normalViewPr>
  <p:slideViewPr>
    <p:cSldViewPr snapToGrid="0">
      <p:cViewPr varScale="1">
        <p:scale>
          <a:sx n="116" d="100"/>
          <a:sy n="116" d="100"/>
        </p:scale>
        <p:origin x="240" y="96"/>
      </p:cViewPr>
      <p:guideLst>
        <p:guide orient="horz" pos="2883"/>
        <p:guide orient="horz" pos="2631"/>
        <p:guide pos="2880"/>
      </p:guideLst>
    </p:cSldViewPr>
  </p:slideViewPr>
  <p:outlineViewPr>
    <p:cViewPr>
      <p:scale>
        <a:sx n="33" d="100"/>
        <a:sy n="33" d="100"/>
      </p:scale>
      <p:origin x="0" y="8928"/>
    </p:cViewPr>
  </p:outlineViewPr>
  <p:notesTextViewPr>
    <p:cViewPr>
      <p:scale>
        <a:sx n="100" d="100"/>
        <a:sy n="100" d="100"/>
      </p:scale>
      <p:origin x="0" y="0"/>
    </p:cViewPr>
  </p:notesTextViewPr>
  <p:sorterViewPr>
    <p:cViewPr>
      <p:scale>
        <a:sx n="46" d="100"/>
        <a:sy n="46" d="100"/>
      </p:scale>
      <p:origin x="0" y="0"/>
    </p:cViewPr>
  </p:sorterViewPr>
  <p:notesViewPr>
    <p:cSldViewPr snapToGrid="0">
      <p:cViewPr varScale="1">
        <p:scale>
          <a:sx n="87" d="100"/>
          <a:sy n="87" d="100"/>
        </p:scale>
        <p:origin x="-3810" y="-78"/>
      </p:cViewPr>
      <p:guideLst>
        <p:guide orient="horz" pos="2928"/>
        <p:guide pos="2208"/>
        <p:guide orient="horz" pos="2932"/>
        <p:guide pos="2212"/>
        <p:guide orient="horz" pos="3020"/>
        <p:guide orient="horz" pos="3024"/>
        <p:guide pos="2300"/>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0.xlsx"/><Relationship Id="rId1" Type="http://schemas.openxmlformats.org/officeDocument/2006/relationships/themeOverride" Target="../theme/themeOverride3.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4.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5.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274051067191329"/>
          <c:y val="3.8004422332780501E-2"/>
          <c:w val="0.46371899968590213"/>
          <c:h val="0.8981451556739487"/>
        </c:manualLayout>
      </c:layout>
      <c:barChart>
        <c:barDir val="bar"/>
        <c:grouping val="stacked"/>
        <c:varyColors val="0"/>
        <c:ser>
          <c:idx val="1"/>
          <c:order val="0"/>
          <c:tx>
            <c:strRef>
              <c:f>Sheet1!$B$1</c:f>
              <c:strCache>
                <c:ptCount val="1"/>
                <c:pt idx="0">
                  <c:v>2013</c:v>
                </c:pt>
              </c:strCache>
            </c:strRef>
          </c:tx>
          <c:spPr>
            <a:solidFill>
              <a:schemeClr val="tx2"/>
            </a:solidFill>
          </c:spPr>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Sheet1!$A$2:$A$11</c:f>
              <c:strCache>
                <c:ptCount val="10"/>
                <c:pt idx="0">
                  <c:v>Nursing home residents (2011 data)</c:v>
                </c:pt>
                <c:pt idx="1">
                  <c:v>People with disabilities (require assistance with self-care)</c:v>
                </c:pt>
                <c:pt idx="2">
                  <c:v>Medicare beneficiaries</c:v>
                </c:pt>
                <c:pt idx="3">
                  <c:v>Births (child born in last 12 months)</c:v>
                </c:pt>
                <c:pt idx="4">
                  <c:v>Children in families earning &lt;100% FPL</c:v>
                </c:pt>
                <c:pt idx="5">
                  <c:v>Children in families earning &gt;100% FPL and &lt;300% FPL</c:v>
                </c:pt>
                <c:pt idx="6">
                  <c:v>All children</c:v>
                </c:pt>
                <c:pt idx="7">
                  <c:v>Non-elderly adults earning &lt;100% FPL</c:v>
                </c:pt>
                <c:pt idx="8">
                  <c:v>Non-elderly adults earning  &gt;100% FPL and &lt;300% FPL*</c:v>
                </c:pt>
                <c:pt idx="9">
                  <c:v>All non-elderly adults*</c:v>
                </c:pt>
              </c:strCache>
            </c:strRef>
          </c:cat>
          <c:val>
            <c:numRef>
              <c:f>Sheet1!$B$2:$B$11</c:f>
              <c:numCache>
                <c:formatCode>0.0%</c:formatCode>
                <c:ptCount val="10"/>
                <c:pt idx="0">
                  <c:v>0.629</c:v>
                </c:pt>
                <c:pt idx="1">
                  <c:v>0.57700650759219085</c:v>
                </c:pt>
                <c:pt idx="2">
                  <c:v>0.31302032466510638</c:v>
                </c:pt>
                <c:pt idx="3">
                  <c:v>0.39762816348532809</c:v>
                </c:pt>
                <c:pt idx="4">
                  <c:v>0.72478208455362514</c:v>
                </c:pt>
                <c:pt idx="5">
                  <c:v>0.50327981262426791</c:v>
                </c:pt>
                <c:pt idx="6">
                  <c:v>0.40359327302814968</c:v>
                </c:pt>
                <c:pt idx="7">
                  <c:v>0.49770198254800457</c:v>
                </c:pt>
                <c:pt idx="8">
                  <c:v>0.34611695852675767</c:v>
                </c:pt>
                <c:pt idx="9">
                  <c:v>0.13054377669861486</c:v>
                </c:pt>
              </c:numCache>
            </c:numRef>
          </c:val>
        </c:ser>
        <c:ser>
          <c:idx val="0"/>
          <c:order val="1"/>
          <c:tx>
            <c:strRef>
              <c:f>Sheet1!$C$1</c:f>
              <c:strCache>
                <c:ptCount val="1"/>
                <c:pt idx="0">
                  <c:v>2014</c:v>
                </c:pt>
              </c:strCache>
            </c:strRef>
          </c:tx>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Nursing home residents (2011 data)</c:v>
                </c:pt>
                <c:pt idx="1">
                  <c:v>People with disabilities (require assistance with self-care)</c:v>
                </c:pt>
                <c:pt idx="2">
                  <c:v>Medicare beneficiaries</c:v>
                </c:pt>
                <c:pt idx="3">
                  <c:v>Births (child born in last 12 months)</c:v>
                </c:pt>
                <c:pt idx="4">
                  <c:v>Children in families earning &lt;100% FPL</c:v>
                </c:pt>
                <c:pt idx="5">
                  <c:v>Children in families earning &gt;100% FPL and &lt;300% FPL</c:v>
                </c:pt>
                <c:pt idx="6">
                  <c:v>All children</c:v>
                </c:pt>
                <c:pt idx="7">
                  <c:v>Non-elderly adults earning &lt;100% FPL</c:v>
                </c:pt>
                <c:pt idx="8">
                  <c:v>Non-elderly adults earning  &gt;100% FPL and &lt;300% FPL*</c:v>
                </c:pt>
                <c:pt idx="9">
                  <c:v>All non-elderly adults*</c:v>
                </c:pt>
              </c:strCache>
            </c:strRef>
          </c:cat>
          <c:val>
            <c:numRef>
              <c:f>Sheet1!$C$2:$C$11</c:f>
              <c:numCache>
                <c:formatCode>General</c:formatCode>
                <c:ptCount val="10"/>
              </c:numCache>
            </c:numRef>
          </c:val>
        </c:ser>
        <c:dLbls>
          <c:dLblPos val="ctr"/>
          <c:showLegendKey val="0"/>
          <c:showVal val="1"/>
          <c:showCatName val="0"/>
          <c:showSerName val="0"/>
          <c:showPercent val="0"/>
          <c:showBubbleSize val="0"/>
        </c:dLbls>
        <c:gapWidth val="62"/>
        <c:overlap val="100"/>
        <c:axId val="239817320"/>
        <c:axId val="239815360"/>
      </c:barChart>
      <c:catAx>
        <c:axId val="239817320"/>
        <c:scaling>
          <c:orientation val="minMax"/>
        </c:scaling>
        <c:delete val="0"/>
        <c:axPos val="l"/>
        <c:numFmt formatCode="@" sourceLinked="0"/>
        <c:majorTickMark val="none"/>
        <c:minorTickMark val="none"/>
        <c:tickLblPos val="nextTo"/>
        <c:spPr>
          <a:ln>
            <a:solidFill>
              <a:schemeClr val="bg1">
                <a:lumMod val="50000"/>
              </a:schemeClr>
            </a:solidFill>
          </a:ln>
        </c:spPr>
        <c:txPr>
          <a:bodyPr anchor="b" anchorCtr="0"/>
          <a:lstStyle/>
          <a:p>
            <a:pPr>
              <a:defRPr sz="900"/>
            </a:pPr>
            <a:endParaRPr lang="en-US"/>
          </a:p>
        </c:txPr>
        <c:crossAx val="239815360"/>
        <c:crosses val="autoZero"/>
        <c:auto val="0"/>
        <c:lblAlgn val="ctr"/>
        <c:lblOffset val="0"/>
        <c:noMultiLvlLbl val="0"/>
      </c:catAx>
      <c:valAx>
        <c:axId val="239815360"/>
        <c:scaling>
          <c:orientation val="minMax"/>
        </c:scaling>
        <c:delete val="1"/>
        <c:axPos val="b"/>
        <c:numFmt formatCode="0%" sourceLinked="0"/>
        <c:majorTickMark val="out"/>
        <c:minorTickMark val="none"/>
        <c:tickLblPos val="nextTo"/>
        <c:crossAx val="239817320"/>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23703078401209"/>
          <c:y val="3.547130889788936E-2"/>
          <c:w val="0.87917566850575823"/>
          <c:h val="0.87262207240069434"/>
        </c:manualLayout>
      </c:layout>
      <c:barChart>
        <c:barDir val="col"/>
        <c:grouping val="stacked"/>
        <c:varyColors val="0"/>
        <c:ser>
          <c:idx val="0"/>
          <c:order val="0"/>
          <c:tx>
            <c:strRef>
              <c:f>Sheet1!$A$2</c:f>
              <c:strCache>
                <c:ptCount val="1"/>
                <c:pt idx="0">
                  <c:v>Non-Disabled Adults - CarePlus</c:v>
                </c:pt>
              </c:strCache>
            </c:strRef>
          </c:tx>
          <c:spPr>
            <a:solidFill>
              <a:srgbClr val="A7CAC4"/>
            </a:solidFill>
          </c:spPr>
          <c:invertIfNegative val="0"/>
          <c:cat>
            <c:strRef>
              <c:f>Sheet1!$B$1:$E$1</c:f>
              <c:strCache>
                <c:ptCount val="4"/>
                <c:pt idx="0">
                  <c:v>     </c:v>
                </c:pt>
                <c:pt idx="1">
                  <c:v>MCO</c:v>
                </c:pt>
                <c:pt idx="2">
                  <c:v>PCC</c:v>
                </c:pt>
                <c:pt idx="3">
                  <c:v>    </c:v>
                </c:pt>
              </c:strCache>
            </c:strRef>
          </c:cat>
          <c:val>
            <c:numRef>
              <c:f>Sheet1!$B$2:$E$2</c:f>
              <c:numCache>
                <c:formatCode>General</c:formatCode>
                <c:ptCount val="4"/>
                <c:pt idx="1">
                  <c:v>346543</c:v>
                </c:pt>
                <c:pt idx="2" formatCode="#,##0">
                  <c:v>0</c:v>
                </c:pt>
              </c:numCache>
            </c:numRef>
          </c:val>
        </c:ser>
        <c:ser>
          <c:idx val="1"/>
          <c:order val="1"/>
          <c:tx>
            <c:strRef>
              <c:f>Sheet1!$A$3</c:f>
              <c:strCache>
                <c:ptCount val="1"/>
                <c:pt idx="0">
                  <c:v>Non-Disabled Adults</c:v>
                </c:pt>
              </c:strCache>
            </c:strRef>
          </c:tx>
          <c:spPr>
            <a:solidFill>
              <a:srgbClr val="FFFFFF">
                <a:lumMod val="50000"/>
              </a:srgbClr>
            </a:solidFill>
          </c:spPr>
          <c:invertIfNegative val="0"/>
          <c:cat>
            <c:strRef>
              <c:f>Sheet1!$B$1:$E$1</c:f>
              <c:strCache>
                <c:ptCount val="4"/>
                <c:pt idx="0">
                  <c:v>     </c:v>
                </c:pt>
                <c:pt idx="1">
                  <c:v>MCO</c:v>
                </c:pt>
                <c:pt idx="2">
                  <c:v>PCC</c:v>
                </c:pt>
                <c:pt idx="3">
                  <c:v>    </c:v>
                </c:pt>
              </c:strCache>
            </c:strRef>
          </c:cat>
          <c:val>
            <c:numRef>
              <c:f>Sheet1!$B$3:$E$3</c:f>
              <c:numCache>
                <c:formatCode>General</c:formatCode>
                <c:ptCount val="4"/>
                <c:pt idx="1">
                  <c:v>203349</c:v>
                </c:pt>
                <c:pt idx="2" formatCode="#,##0">
                  <c:v>104633</c:v>
                </c:pt>
              </c:numCache>
            </c:numRef>
          </c:val>
        </c:ser>
        <c:ser>
          <c:idx val="2"/>
          <c:order val="2"/>
          <c:tx>
            <c:strRef>
              <c:f>Sheet1!$A$4</c:f>
              <c:strCache>
                <c:ptCount val="1"/>
                <c:pt idx="0">
                  <c:v>Adults with Disabilities</c:v>
                </c:pt>
              </c:strCache>
            </c:strRef>
          </c:tx>
          <c:spPr>
            <a:solidFill>
              <a:srgbClr val="CBA344"/>
            </a:solidFill>
          </c:spPr>
          <c:invertIfNegative val="0"/>
          <c:cat>
            <c:strRef>
              <c:f>Sheet1!$B$1:$E$1</c:f>
              <c:strCache>
                <c:ptCount val="4"/>
                <c:pt idx="0">
                  <c:v>     </c:v>
                </c:pt>
                <c:pt idx="1">
                  <c:v>MCO</c:v>
                </c:pt>
                <c:pt idx="2">
                  <c:v>PCC</c:v>
                </c:pt>
                <c:pt idx="3">
                  <c:v>    </c:v>
                </c:pt>
              </c:strCache>
            </c:strRef>
          </c:cat>
          <c:val>
            <c:numRef>
              <c:f>Sheet1!$B$4:$E$4</c:f>
              <c:numCache>
                <c:formatCode>#,##0</c:formatCode>
                <c:ptCount val="4"/>
                <c:pt idx="1">
                  <c:v>45676</c:v>
                </c:pt>
                <c:pt idx="2">
                  <c:v>53975</c:v>
                </c:pt>
              </c:numCache>
            </c:numRef>
          </c:val>
        </c:ser>
        <c:ser>
          <c:idx val="3"/>
          <c:order val="3"/>
          <c:tx>
            <c:strRef>
              <c:f>Sheet1!$A$5</c:f>
              <c:strCache>
                <c:ptCount val="1"/>
                <c:pt idx="0">
                  <c:v>Non-Disabled Children</c:v>
                </c:pt>
              </c:strCache>
            </c:strRef>
          </c:tx>
          <c:spPr>
            <a:solidFill>
              <a:srgbClr val="BFC49D"/>
            </a:solidFill>
          </c:spPr>
          <c:invertIfNegative val="0"/>
          <c:cat>
            <c:strRef>
              <c:f>Sheet1!$B$1:$E$1</c:f>
              <c:strCache>
                <c:ptCount val="4"/>
                <c:pt idx="0">
                  <c:v>     </c:v>
                </c:pt>
                <c:pt idx="1">
                  <c:v>MCO</c:v>
                </c:pt>
                <c:pt idx="2">
                  <c:v>PCC</c:v>
                </c:pt>
                <c:pt idx="3">
                  <c:v>    </c:v>
                </c:pt>
              </c:strCache>
            </c:strRef>
          </c:cat>
          <c:val>
            <c:numRef>
              <c:f>Sheet1!$B$5:$E$5</c:f>
              <c:numCache>
                <c:formatCode>#,##0</c:formatCode>
                <c:ptCount val="4"/>
                <c:pt idx="1">
                  <c:v>288728</c:v>
                </c:pt>
                <c:pt idx="2">
                  <c:v>209228</c:v>
                </c:pt>
              </c:numCache>
            </c:numRef>
          </c:val>
        </c:ser>
        <c:ser>
          <c:idx val="4"/>
          <c:order val="4"/>
          <c:tx>
            <c:strRef>
              <c:f>Sheet1!$A$6</c:f>
              <c:strCache>
                <c:ptCount val="1"/>
                <c:pt idx="0">
                  <c:v>Children with Disabilities</c:v>
                </c:pt>
              </c:strCache>
            </c:strRef>
          </c:tx>
          <c:spPr>
            <a:solidFill>
              <a:srgbClr val="CBA344">
                <a:lumMod val="60000"/>
                <a:lumOff val="40000"/>
              </a:srgbClr>
            </a:solidFill>
          </c:spPr>
          <c:invertIfNegative val="0"/>
          <c:cat>
            <c:strRef>
              <c:f>Sheet1!$B$1:$E$1</c:f>
              <c:strCache>
                <c:ptCount val="4"/>
                <c:pt idx="0">
                  <c:v>     </c:v>
                </c:pt>
                <c:pt idx="1">
                  <c:v>MCO</c:v>
                </c:pt>
                <c:pt idx="2">
                  <c:v>PCC</c:v>
                </c:pt>
                <c:pt idx="3">
                  <c:v>    </c:v>
                </c:pt>
              </c:strCache>
            </c:strRef>
          </c:cat>
          <c:val>
            <c:numRef>
              <c:f>Sheet1!$B$6:$E$6</c:f>
              <c:numCache>
                <c:formatCode>#,##0</c:formatCode>
                <c:ptCount val="4"/>
                <c:pt idx="1">
                  <c:v>13438</c:v>
                </c:pt>
                <c:pt idx="2">
                  <c:v>12353</c:v>
                </c:pt>
              </c:numCache>
            </c:numRef>
          </c:val>
        </c:ser>
        <c:dLbls>
          <c:showLegendKey val="0"/>
          <c:showVal val="0"/>
          <c:showCatName val="0"/>
          <c:showSerName val="0"/>
          <c:showPercent val="0"/>
          <c:showBubbleSize val="0"/>
        </c:dLbls>
        <c:gapWidth val="80"/>
        <c:overlap val="100"/>
        <c:axId val="333039968"/>
        <c:axId val="333040360"/>
      </c:barChart>
      <c:catAx>
        <c:axId val="333039968"/>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333040360"/>
        <c:crosses val="autoZero"/>
        <c:auto val="1"/>
        <c:lblAlgn val="ctr"/>
        <c:lblOffset val="100"/>
        <c:noMultiLvlLbl val="0"/>
      </c:catAx>
      <c:valAx>
        <c:axId val="333040360"/>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3039968"/>
        <c:crosses val="autoZero"/>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97E-2"/>
          <c:y val="3.8004422332780501E-2"/>
          <c:w val="0.92596861447789502"/>
          <c:h val="0.86705062831076496"/>
        </c:manualLayout>
      </c:layout>
      <c:lineChart>
        <c:grouping val="standard"/>
        <c:varyColors val="0"/>
        <c:ser>
          <c:idx val="0"/>
          <c:order val="0"/>
          <c:tx>
            <c:strRef>
              <c:f>Sheet1!$B$1</c:f>
              <c:strCache>
                <c:ptCount val="1"/>
                <c:pt idx="0">
                  <c:v>Current Dollars</c:v>
                </c:pt>
              </c:strCache>
            </c:strRef>
          </c:tx>
          <c:spPr>
            <a:ln>
              <a:solidFill>
                <a:schemeClr val="tx2">
                  <a:lumMod val="75000"/>
                </a:schemeClr>
              </a:solidFill>
            </a:ln>
          </c:spPr>
          <c:marker>
            <c:symbol val="circle"/>
            <c:size val="6"/>
            <c:spPr>
              <a:solidFill>
                <a:schemeClr val="tx2">
                  <a:lumMod val="75000"/>
                </a:schemeClr>
              </a:solidFill>
              <a:ln>
                <a:solidFill>
                  <a:schemeClr val="tx2">
                    <a:lumMod val="75000"/>
                  </a:schemeClr>
                </a:solidFill>
              </a:ln>
            </c:spPr>
          </c:marker>
          <c:dLbls>
            <c:numFmt formatCode="\$#,##0.0" sourceLinked="0"/>
            <c:spPr>
              <a:noFill/>
              <a:ln>
                <a:noFill/>
              </a:ln>
              <a:effectLst/>
            </c:spPr>
            <c:txPr>
              <a:bodyPr/>
              <a:lstStyle/>
              <a:p>
                <a:pPr>
                  <a:defRPr sz="999"/>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0">
                  <c:v>7.0332866379499999</c:v>
                </c:pt>
                <c:pt idx="1">
                  <c:v>7.6796771539001805</c:v>
                </c:pt>
                <c:pt idx="2">
                  <c:v>8.0862876305068294</c:v>
                </c:pt>
                <c:pt idx="3">
                  <c:v>8.7517526753188299</c:v>
                </c:pt>
                <c:pt idx="4">
                  <c:v>9.1003021919999991</c:v>
                </c:pt>
                <c:pt idx="5">
                  <c:v>9.3454175389999996</c:v>
                </c:pt>
                <c:pt idx="6">
                  <c:v>9.752059547</c:v>
                </c:pt>
                <c:pt idx="7">
                  <c:v>10.92490513475</c:v>
                </c:pt>
              </c:numCache>
            </c:numRef>
          </c:val>
          <c:smooth val="0"/>
        </c:ser>
        <c:ser>
          <c:idx val="1"/>
          <c:order val="1"/>
          <c:tx>
            <c:strRef>
              <c:f>Sheet1!$C$1</c:f>
              <c:strCache>
                <c:ptCount val="1"/>
                <c:pt idx="0">
                  <c:v>Constant (2005) Dollars</c:v>
                </c:pt>
              </c:strCache>
            </c:strRef>
          </c:tx>
          <c:spPr>
            <a:ln>
              <a:solidFill>
                <a:schemeClr val="accent3"/>
              </a:solidFill>
            </a:ln>
          </c:spPr>
          <c:marker>
            <c:spPr>
              <a:solidFill>
                <a:schemeClr val="accent3"/>
              </a:solidFill>
              <a:ln>
                <a:solidFill>
                  <a:schemeClr val="accent3"/>
                </a:solidFill>
              </a:ln>
            </c:spPr>
          </c:marker>
          <c:dLbls>
            <c:numFmt formatCode="\$#,##0.0" sourceLinked="0"/>
            <c:spPr>
              <a:noFill/>
              <a:ln>
                <a:noFill/>
              </a:ln>
              <a:effectLst/>
            </c:spPr>
            <c:txPr>
              <a:bodyPr/>
              <a:lstStyle/>
              <a:p>
                <a:pPr>
                  <a:defRPr sz="999"/>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pt idx="0">
                  <c:v>7.0332866379499999</c:v>
                </c:pt>
                <c:pt idx="1">
                  <c:v>7.3937019415926901</c:v>
                </c:pt>
                <c:pt idx="2">
                  <c:v>7.4062088615107502</c:v>
                </c:pt>
                <c:pt idx="3">
                  <c:v>7.6816250406202338</c:v>
                </c:pt>
                <c:pt idx="4">
                  <c:v>7.7975107457446429</c:v>
                </c:pt>
                <c:pt idx="5">
                  <c:v>7.8807721337388932</c:v>
                </c:pt>
                <c:pt idx="6">
                  <c:v>8.0116350143074175</c:v>
                </c:pt>
                <c:pt idx="7">
                  <c:v>8.9352129982085291</c:v>
                </c:pt>
              </c:numCache>
            </c:numRef>
          </c:val>
          <c:smooth val="0"/>
        </c:ser>
        <c:dLbls>
          <c:showLegendKey val="0"/>
          <c:showVal val="0"/>
          <c:showCatName val="0"/>
          <c:showSerName val="0"/>
          <c:showPercent val="0"/>
          <c:showBubbleSize val="0"/>
        </c:dLbls>
        <c:marker val="1"/>
        <c:smooth val="0"/>
        <c:axId val="334200360"/>
        <c:axId val="334200752"/>
      </c:lineChart>
      <c:catAx>
        <c:axId val="334200360"/>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999"/>
            </a:pPr>
            <a:endParaRPr lang="en-US"/>
          </a:p>
        </c:txPr>
        <c:crossAx val="334200752"/>
        <c:crosses val="autoZero"/>
        <c:auto val="1"/>
        <c:lblAlgn val="ctr"/>
        <c:lblOffset val="100"/>
        <c:noMultiLvlLbl val="0"/>
      </c:catAx>
      <c:valAx>
        <c:axId val="334200752"/>
        <c:scaling>
          <c:orientation val="minMax"/>
          <c:min val="5"/>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txPr>
          <a:bodyPr/>
          <a:lstStyle/>
          <a:p>
            <a:pPr>
              <a:defRPr sz="1000" b="0"/>
            </a:pPr>
            <a:endParaRPr lang="en-US"/>
          </a:p>
        </c:txPr>
        <c:crossAx val="334200360"/>
        <c:crosses val="autoZero"/>
        <c:crossBetween val="between"/>
        <c:majorUnit val="1"/>
      </c:valAx>
      <c:spPr>
        <a:noFill/>
        <a:ln w="25378">
          <a:noFill/>
        </a:ln>
      </c:spPr>
    </c:plotArea>
    <c:plotVisOnly val="1"/>
    <c:dispBlanksAs val="gap"/>
    <c:showDLblsOverMax val="0"/>
  </c:chart>
  <c:txPr>
    <a:bodyPr/>
    <a:lstStyle/>
    <a:p>
      <a:pPr>
        <a:defRPr sz="799" b="1"/>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E-2"/>
          <c:y val="3.8004422332780501E-2"/>
          <c:w val="0.92596861447789502"/>
          <c:h val="0.86705062831076496"/>
        </c:manualLayout>
      </c:layout>
      <c:barChart>
        <c:barDir val="col"/>
        <c:grouping val="stacked"/>
        <c:varyColors val="0"/>
        <c:ser>
          <c:idx val="0"/>
          <c:order val="0"/>
          <c:tx>
            <c:strRef>
              <c:f>Sheet1!$B$1</c:f>
              <c:strCache>
                <c:ptCount val="1"/>
                <c:pt idx="0">
                  <c:v>MassHealth-covered Services</c:v>
                </c:pt>
              </c:strCache>
            </c:strRef>
          </c:tx>
          <c:spPr>
            <a:solidFill>
              <a:schemeClr val="tx2"/>
            </a:solidFill>
            <a:ln>
              <a:noFill/>
            </a:ln>
          </c:spPr>
          <c:invertIfNegative val="0"/>
          <c:dLbls>
            <c:numFmt formatCode="&quot;$&quot;#,##0.0" sourceLinked="0"/>
            <c:spPr>
              <a:noFill/>
              <a:ln>
                <a:noFill/>
              </a:ln>
              <a:effectLst/>
            </c:spPr>
            <c:txPr>
              <a:bodyPr/>
              <a:lstStyle/>
              <a:p>
                <a:pPr>
                  <a:defRPr sz="1000" b="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General</c:formatCode>
                <c:ptCount val="10"/>
                <c:pt idx="0">
                  <c:v>6269778.5102099897</c:v>
                </c:pt>
                <c:pt idx="1">
                  <c:v>6797670.1432399703</c:v>
                </c:pt>
                <c:pt idx="2">
                  <c:v>7033286.6379500004</c:v>
                </c:pt>
                <c:pt idx="3">
                  <c:v>7679677.15390018</c:v>
                </c:pt>
                <c:pt idx="4">
                  <c:v>8086287.6305068303</c:v>
                </c:pt>
                <c:pt idx="5">
                  <c:v>8751752.6753188297</c:v>
                </c:pt>
                <c:pt idx="6">
                  <c:v>9100302.1919999998</c:v>
                </c:pt>
                <c:pt idx="7">
                  <c:v>9345417.5390000008</c:v>
                </c:pt>
                <c:pt idx="8">
                  <c:v>9752059.5480000004</c:v>
                </c:pt>
                <c:pt idx="9">
                  <c:v>10924905.135</c:v>
                </c:pt>
              </c:numCache>
            </c:numRef>
          </c:val>
        </c:ser>
        <c:ser>
          <c:idx val="1"/>
          <c:order val="1"/>
          <c:tx>
            <c:strRef>
              <c:f>Sheet1!$C$1</c:f>
              <c:strCache>
                <c:ptCount val="1"/>
                <c:pt idx="0">
                  <c:v>Other State Spending</c:v>
                </c:pt>
              </c:strCache>
            </c:strRef>
          </c:tx>
          <c:spPr>
            <a:solidFill>
              <a:schemeClr val="bg2"/>
            </a:solidFill>
            <a:ln>
              <a:noFill/>
            </a:ln>
          </c:spPr>
          <c:invertIfNegative val="0"/>
          <c:dLbls>
            <c:numFmt formatCode="&quot;$&quot;#,##0.0" sourceLinked="0"/>
            <c:spPr>
              <a:noFill/>
              <a:ln>
                <a:noFill/>
              </a:ln>
              <a:effectLst/>
            </c:spPr>
            <c:txPr>
              <a:bodyPr/>
              <a:lstStyle/>
              <a:p>
                <a:pPr>
                  <a:defRPr sz="1000" b="0">
                    <a:solidFill>
                      <a:schemeClr val="tx1">
                        <a:lumMod val="90000"/>
                        <a:lumOff val="10000"/>
                      </a:schemeClr>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General</c:formatCode>
                <c:ptCount val="10"/>
                <c:pt idx="0">
                  <c:v>17200754.489789799</c:v>
                </c:pt>
                <c:pt idx="1">
                  <c:v>18583583.856759999</c:v>
                </c:pt>
                <c:pt idx="2">
                  <c:v>20816595.362050001</c:v>
                </c:pt>
                <c:pt idx="3">
                  <c:v>21173260.846099813</c:v>
                </c:pt>
                <c:pt idx="4">
                  <c:v>20844377.369493172</c:v>
                </c:pt>
                <c:pt idx="5">
                  <c:v>20872036.324681163</c:v>
                </c:pt>
                <c:pt idx="6">
                  <c:v>21204339.807999998</c:v>
                </c:pt>
                <c:pt idx="7">
                  <c:v>21925686.460999999</c:v>
                </c:pt>
                <c:pt idx="8">
                  <c:v>22743222.452</c:v>
                </c:pt>
                <c:pt idx="9">
                  <c:v>23809837.865000002</c:v>
                </c:pt>
              </c:numCache>
            </c:numRef>
          </c:val>
        </c:ser>
        <c:dLbls>
          <c:showLegendKey val="0"/>
          <c:showVal val="1"/>
          <c:showCatName val="0"/>
          <c:showSerName val="0"/>
          <c:showPercent val="0"/>
          <c:showBubbleSize val="0"/>
        </c:dLbls>
        <c:gapWidth val="37"/>
        <c:overlap val="100"/>
        <c:axId val="334201536"/>
        <c:axId val="334201928"/>
      </c:barChart>
      <c:catAx>
        <c:axId val="334201536"/>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334201928"/>
        <c:crosses val="autoZero"/>
        <c:auto val="1"/>
        <c:lblAlgn val="ctr"/>
        <c:lblOffset val="100"/>
        <c:noMultiLvlLbl val="0"/>
      </c:catAx>
      <c:valAx>
        <c:axId val="334201928"/>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334201536"/>
        <c:crosses val="autoZero"/>
        <c:crossBetween val="between"/>
        <c:dispUnits>
          <c:builtInUnit val="millions"/>
          <c:dispUnitsLbl/>
        </c:dispUnits>
      </c:valAx>
    </c:plotArea>
    <c:plotVisOnly val="1"/>
    <c:dispBlanksAs val="gap"/>
    <c:showDLblsOverMax val="0"/>
  </c:chart>
  <c:txPr>
    <a:bodyPr/>
    <a:lstStyle/>
    <a:p>
      <a:pPr>
        <a:defRPr sz="800" b="1"/>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39308767829503E-2"/>
          <c:y val="0.1091705550695052"/>
          <c:w val="0.92596861447789602"/>
          <c:h val="0.80185300767906309"/>
        </c:manualLayout>
      </c:layout>
      <c:barChart>
        <c:barDir val="col"/>
        <c:grouping val="stacked"/>
        <c:varyColors val="0"/>
        <c:ser>
          <c:idx val="0"/>
          <c:order val="0"/>
          <c:tx>
            <c:strRef>
              <c:f>Sheet1!$B$1</c:f>
              <c:strCache>
                <c:ptCount val="1"/>
                <c:pt idx="0">
                  <c:v>Medicaid/CHIP federal revenue</c:v>
                </c:pt>
              </c:strCache>
            </c:strRef>
          </c:tx>
          <c:spPr>
            <a:solidFill>
              <a:schemeClr val="tx2"/>
            </a:solidFill>
            <a:ln>
              <a:noFill/>
            </a:ln>
          </c:spPr>
          <c:invertIfNegative val="0"/>
          <c:dLbls>
            <c:numFmt formatCode="&quot;$&quot;#,##0.000" sourceLinked="0"/>
            <c:spPr>
              <a:noFill/>
              <a:ln>
                <a:noFill/>
              </a:ln>
              <a:effectLst/>
            </c:spPr>
            <c:txPr>
              <a:bodyPr/>
              <a:lstStyle/>
              <a:p>
                <a:pPr>
                  <a:defRPr sz="1000" b="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2006</c:v>
                </c:pt>
                <c:pt idx="1">
                  <c:v>2007</c:v>
                </c:pt>
                <c:pt idx="2">
                  <c:v>2008</c:v>
                </c:pt>
                <c:pt idx="3">
                  <c:v>2009</c:v>
                </c:pt>
                <c:pt idx="4">
                  <c:v>2010</c:v>
                </c:pt>
                <c:pt idx="5">
                  <c:v>2011</c:v>
                </c:pt>
                <c:pt idx="6">
                  <c:v>2012</c:v>
                </c:pt>
                <c:pt idx="7">
                  <c:v>2013</c:v>
                </c:pt>
                <c:pt idx="8">
                  <c:v>2014</c:v>
                </c:pt>
                <c:pt idx="9">
                  <c:v>2015 (est.)</c:v>
                </c:pt>
              </c:strCache>
            </c:strRef>
          </c:cat>
          <c:val>
            <c:numRef>
              <c:f>Sheet1!$B$2:$B$11</c:f>
              <c:numCache>
                <c:formatCode>General</c:formatCode>
                <c:ptCount val="10"/>
                <c:pt idx="0">
                  <c:v>4.7830000000000004</c:v>
                </c:pt>
                <c:pt idx="1">
                  <c:v>5.3879999999999999</c:v>
                </c:pt>
                <c:pt idx="2">
                  <c:v>5.3719999999999999</c:v>
                </c:pt>
                <c:pt idx="3">
                  <c:v>7.6980000000000004</c:v>
                </c:pt>
                <c:pt idx="4">
                  <c:v>7.9630000000000001</c:v>
                </c:pt>
                <c:pt idx="5">
                  <c:v>8.4130000000000003</c:v>
                </c:pt>
                <c:pt idx="6">
                  <c:v>6.8250000000000002</c:v>
                </c:pt>
                <c:pt idx="7">
                  <c:v>7.21</c:v>
                </c:pt>
                <c:pt idx="8">
                  <c:v>7.5819999999999999</c:v>
                </c:pt>
                <c:pt idx="9">
                  <c:v>8.7379999999999995</c:v>
                </c:pt>
              </c:numCache>
            </c:numRef>
          </c:val>
        </c:ser>
        <c:ser>
          <c:idx val="1"/>
          <c:order val="1"/>
          <c:tx>
            <c:strRef>
              <c:f>Sheet1!$C$1</c:f>
              <c:strCache>
                <c:ptCount val="1"/>
                <c:pt idx="0">
                  <c:v>Non-Medicaid federal revenue</c:v>
                </c:pt>
              </c:strCache>
            </c:strRef>
          </c:tx>
          <c:spPr>
            <a:solidFill>
              <a:schemeClr val="bg2"/>
            </a:solidFill>
            <a:ln>
              <a:noFill/>
            </a:ln>
          </c:spPr>
          <c:invertIfNegative val="0"/>
          <c:dLbls>
            <c:numFmt formatCode="&quot;$&quot;#,##0.000" sourceLinked="0"/>
            <c:spPr>
              <a:noFill/>
              <a:ln>
                <a:noFill/>
              </a:ln>
              <a:effectLst/>
            </c:spPr>
            <c:txPr>
              <a:bodyPr/>
              <a:lstStyle/>
              <a:p>
                <a:pPr>
                  <a:defRPr sz="10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2006</c:v>
                </c:pt>
                <c:pt idx="1">
                  <c:v>2007</c:v>
                </c:pt>
                <c:pt idx="2">
                  <c:v>2008</c:v>
                </c:pt>
                <c:pt idx="3">
                  <c:v>2009</c:v>
                </c:pt>
                <c:pt idx="4">
                  <c:v>2010</c:v>
                </c:pt>
                <c:pt idx="5">
                  <c:v>2011</c:v>
                </c:pt>
                <c:pt idx="6">
                  <c:v>2012</c:v>
                </c:pt>
                <c:pt idx="7">
                  <c:v>2013</c:v>
                </c:pt>
                <c:pt idx="8">
                  <c:v>2014</c:v>
                </c:pt>
                <c:pt idx="9">
                  <c:v>2015 (est.)</c:v>
                </c:pt>
              </c:strCache>
            </c:strRef>
          </c:cat>
          <c:val>
            <c:numRef>
              <c:f>Sheet1!$C$2:$C$11</c:f>
              <c:numCache>
                <c:formatCode>General</c:formatCode>
                <c:ptCount val="10"/>
                <c:pt idx="0">
                  <c:v>0.871</c:v>
                </c:pt>
                <c:pt idx="1">
                  <c:v>0.85799999999999998</c:v>
                </c:pt>
                <c:pt idx="2">
                  <c:v>0.97099999999999997</c:v>
                </c:pt>
                <c:pt idx="3">
                  <c:v>0.94499999999999995</c:v>
                </c:pt>
                <c:pt idx="4">
                  <c:v>0.92800000000000005</c:v>
                </c:pt>
                <c:pt idx="5">
                  <c:v>0.92500000000000004</c:v>
                </c:pt>
                <c:pt idx="6">
                  <c:v>0.94299999999999995</c:v>
                </c:pt>
                <c:pt idx="7">
                  <c:v>1.0049999999999999</c:v>
                </c:pt>
                <c:pt idx="8">
                  <c:v>0.97399999999999998</c:v>
                </c:pt>
                <c:pt idx="9">
                  <c:v>1.006</c:v>
                </c:pt>
              </c:numCache>
            </c:numRef>
          </c:val>
        </c:ser>
        <c:dLbls>
          <c:showLegendKey val="0"/>
          <c:showVal val="1"/>
          <c:showCatName val="0"/>
          <c:showSerName val="0"/>
          <c:showPercent val="0"/>
          <c:showBubbleSize val="0"/>
        </c:dLbls>
        <c:gapWidth val="34"/>
        <c:overlap val="100"/>
        <c:axId val="334202712"/>
        <c:axId val="334203104"/>
      </c:barChart>
      <c:catAx>
        <c:axId val="334202712"/>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334203104"/>
        <c:crosses val="autoZero"/>
        <c:auto val="1"/>
        <c:lblAlgn val="ctr"/>
        <c:lblOffset val="100"/>
        <c:noMultiLvlLbl val="0"/>
      </c:catAx>
      <c:valAx>
        <c:axId val="334203104"/>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334202712"/>
        <c:crosses val="autoZero"/>
        <c:crossBetween val="between"/>
      </c:valAx>
    </c:plotArea>
    <c:plotVisOnly val="1"/>
    <c:dispBlanksAs val="gap"/>
    <c:showDLblsOverMax val="0"/>
  </c:chart>
  <c:txPr>
    <a:bodyPr/>
    <a:lstStyle/>
    <a:p>
      <a:pPr>
        <a:defRPr sz="800" b="1"/>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4285714285714"/>
          <c:y val="5.4687500000000097E-2"/>
          <c:w val="0.54187192118226601"/>
          <c:h val="0.85937500000000699"/>
        </c:manualLayout>
      </c:layout>
      <c:pieChart>
        <c:varyColors val="1"/>
        <c:ser>
          <c:idx val="0"/>
          <c:order val="0"/>
          <c:tx>
            <c:strRef>
              <c:f>Sheet1!$B$1</c:f>
              <c:strCache>
                <c:ptCount val="1"/>
                <c:pt idx="0">
                  <c:v>SFY 2014</c:v>
                </c:pt>
              </c:strCache>
            </c:strRef>
          </c:tx>
          <c:spPr>
            <a:ln w="19050">
              <a:solidFill>
                <a:schemeClr val="bg1"/>
              </a:solidFill>
            </a:ln>
          </c:spPr>
          <c:dPt>
            <c:idx val="0"/>
            <c:bubble3D val="0"/>
            <c:spPr>
              <a:solidFill>
                <a:schemeClr val="tx2">
                  <a:lumMod val="75000"/>
                </a:schemeClr>
              </a:solidFill>
              <a:ln w="19050">
                <a:solidFill>
                  <a:schemeClr val="bg1"/>
                </a:solidFill>
              </a:ln>
            </c:spPr>
          </c:dPt>
          <c:dPt>
            <c:idx val="1"/>
            <c:bubble3D val="0"/>
            <c:spPr>
              <a:solidFill>
                <a:schemeClr val="tx2"/>
              </a:solidFill>
              <a:ln w="19050">
                <a:solidFill>
                  <a:schemeClr val="bg1"/>
                </a:solidFill>
              </a:ln>
            </c:spPr>
          </c:dPt>
          <c:dPt>
            <c:idx val="2"/>
            <c:bubble3D val="0"/>
            <c:spPr>
              <a:solidFill>
                <a:schemeClr val="tx2">
                  <a:lumMod val="60000"/>
                  <a:lumOff val="40000"/>
                </a:schemeClr>
              </a:solidFill>
              <a:ln w="19050">
                <a:solidFill>
                  <a:schemeClr val="bg1"/>
                </a:solidFill>
              </a:ln>
            </c:spPr>
          </c:dPt>
          <c:dPt>
            <c:idx val="3"/>
            <c:bubble3D val="0"/>
            <c:spPr>
              <a:solidFill>
                <a:schemeClr val="accent1">
                  <a:lumMod val="75000"/>
                </a:schemeClr>
              </a:solidFill>
              <a:ln w="19050">
                <a:solidFill>
                  <a:schemeClr val="bg1"/>
                </a:solidFill>
              </a:ln>
            </c:spPr>
          </c:dPt>
          <c:dPt>
            <c:idx val="4"/>
            <c:bubble3D val="0"/>
            <c:spPr>
              <a:solidFill>
                <a:schemeClr val="accent1"/>
              </a:solidFill>
              <a:ln w="19050">
                <a:solidFill>
                  <a:schemeClr val="bg1"/>
                </a:solidFill>
              </a:ln>
            </c:spPr>
          </c:dPt>
          <c:dPt>
            <c:idx val="5"/>
            <c:bubble3D val="0"/>
            <c:spPr>
              <a:solidFill>
                <a:schemeClr val="accent1">
                  <a:lumMod val="60000"/>
                  <a:lumOff val="40000"/>
                </a:schemeClr>
              </a:solidFill>
              <a:ln w="19050">
                <a:solidFill>
                  <a:schemeClr val="bg1"/>
                </a:solidFill>
              </a:ln>
            </c:spPr>
          </c:dPt>
          <c:dPt>
            <c:idx val="6"/>
            <c:bubble3D val="0"/>
            <c:spPr>
              <a:solidFill>
                <a:schemeClr val="accent3">
                  <a:lumMod val="75000"/>
                </a:schemeClr>
              </a:solidFill>
              <a:ln w="19050">
                <a:solidFill>
                  <a:schemeClr val="bg1"/>
                </a:solidFill>
              </a:ln>
            </c:spPr>
          </c:dPt>
          <c:dPt>
            <c:idx val="7"/>
            <c:bubble3D val="0"/>
            <c:spPr>
              <a:solidFill>
                <a:schemeClr val="accent3"/>
              </a:solidFill>
              <a:ln w="19050">
                <a:solidFill>
                  <a:schemeClr val="bg1"/>
                </a:solidFill>
              </a:ln>
            </c:spPr>
          </c:dPt>
          <c:dPt>
            <c:idx val="8"/>
            <c:bubble3D val="0"/>
            <c:spPr>
              <a:solidFill>
                <a:schemeClr val="accent3">
                  <a:lumMod val="60000"/>
                  <a:lumOff val="40000"/>
                </a:schemeClr>
              </a:solidFill>
              <a:ln w="19050">
                <a:solidFill>
                  <a:schemeClr val="bg1"/>
                </a:solidFill>
              </a:ln>
            </c:spPr>
          </c:dPt>
          <c:dPt>
            <c:idx val="9"/>
            <c:bubble3D val="0"/>
            <c:spPr>
              <a:solidFill>
                <a:schemeClr val="accent2"/>
              </a:solidFill>
              <a:ln w="19050">
                <a:solidFill>
                  <a:schemeClr val="bg1"/>
                </a:solidFill>
              </a:ln>
            </c:spPr>
          </c:dPt>
          <c:dPt>
            <c:idx val="10"/>
            <c:bubble3D val="0"/>
            <c:spPr>
              <a:solidFill>
                <a:schemeClr val="tx1"/>
              </a:solidFill>
              <a:ln w="19050">
                <a:solidFill>
                  <a:schemeClr val="bg1"/>
                </a:solidFill>
              </a:ln>
            </c:spPr>
          </c:dPt>
          <c:dLbls>
            <c:dLbl>
              <c:idx val="0"/>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1"/>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2"/>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3"/>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4"/>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5"/>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6"/>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9"/>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10"/>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spPr>
              <a:noFill/>
              <a:ln>
                <a:noFill/>
              </a:ln>
              <a:effectLst/>
            </c:spPr>
            <c:txPr>
              <a:bodyPr/>
              <a:lstStyle/>
              <a:p>
                <a:pPr>
                  <a:defRPr sz="1200" b="1">
                    <a:solidFill>
                      <a:schemeClr val="tx1"/>
                    </a:solidFill>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Sheet1!$A$2:$A$12</c:f>
              <c:strCache>
                <c:ptCount val="11"/>
                <c:pt idx="0">
                  <c:v>MCO</c:v>
                </c:pt>
                <c:pt idx="1">
                  <c:v>MBHO</c:v>
                </c:pt>
                <c:pt idx="2">
                  <c:v>SCO/PACE/One Care</c:v>
                </c:pt>
                <c:pt idx="3">
                  <c:v>Nursing</c:v>
                </c:pt>
                <c:pt idx="4">
                  <c:v>LTC</c:v>
                </c:pt>
                <c:pt idx="5">
                  <c:v>Hosp In</c:v>
                </c:pt>
                <c:pt idx="6">
                  <c:v>Hosp Out</c:v>
                </c:pt>
                <c:pt idx="7">
                  <c:v>Pharm</c:v>
                </c:pt>
                <c:pt idx="8">
                  <c:v>Dental and CHC</c:v>
                </c:pt>
                <c:pt idx="9">
                  <c:v>Physician</c:v>
                </c:pt>
                <c:pt idx="10">
                  <c:v>Other and Transportation</c:v>
                </c:pt>
              </c:strCache>
            </c:strRef>
          </c:cat>
          <c:val>
            <c:numRef>
              <c:f>Sheet1!$B$2:$B$12</c:f>
              <c:numCache>
                <c:formatCode>"$"#,##0.00</c:formatCode>
                <c:ptCount val="11"/>
                <c:pt idx="0">
                  <c:v>3397.3595852000008</c:v>
                </c:pt>
                <c:pt idx="1">
                  <c:v>476.1877728</c:v>
                </c:pt>
                <c:pt idx="2">
                  <c:v>986.05561626999975</c:v>
                </c:pt>
                <c:pt idx="3">
                  <c:v>1421.3504341300006</c:v>
                </c:pt>
                <c:pt idx="4">
                  <c:v>1601.1941823400005</c:v>
                </c:pt>
                <c:pt idx="5">
                  <c:v>717.61068523000017</c:v>
                </c:pt>
                <c:pt idx="6">
                  <c:v>590.4383432300001</c:v>
                </c:pt>
                <c:pt idx="7">
                  <c:v>561.0078108099998</c:v>
                </c:pt>
                <c:pt idx="8">
                  <c:v>360.37094738000019</c:v>
                </c:pt>
                <c:pt idx="9">
                  <c:v>350.49874228000004</c:v>
                </c:pt>
                <c:pt idx="10">
                  <c:v>463.34508856999975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320374015748035E-2"/>
          <c:y val="3.547130889788936E-2"/>
          <c:w val="0.89582299868766402"/>
          <c:h val="0.74449704724409449"/>
        </c:manualLayout>
      </c:layout>
      <c:barChart>
        <c:barDir val="col"/>
        <c:grouping val="clustered"/>
        <c:varyColors val="0"/>
        <c:ser>
          <c:idx val="0"/>
          <c:order val="0"/>
          <c:tx>
            <c:strRef>
              <c:f>Sheet1!$B$1</c:f>
              <c:strCache>
                <c:ptCount val="1"/>
                <c:pt idx="0">
                  <c:v>SFY2012</c:v>
                </c:pt>
              </c:strCache>
            </c:strRef>
          </c:tx>
          <c:spPr>
            <a:solidFill>
              <a:schemeClr val="accent1"/>
            </a:solidFill>
          </c:spPr>
          <c:invertIfNegative val="0"/>
          <c:cat>
            <c:strRef>
              <c:f>Sheet1!$A$2:$A$9</c:f>
              <c:strCache>
                <c:ptCount val="8"/>
                <c:pt idx="0">
                  <c:v>MCO/
MBHP</c:v>
                </c:pt>
                <c:pt idx="1">
                  <c:v>PACE/
SCO/
One Care</c:v>
                </c:pt>
                <c:pt idx="2">
                  <c:v>Nursing
Homes</c:v>
                </c:pt>
                <c:pt idx="3">
                  <c:v>LTSS* </c:v>
                </c:pt>
                <c:pt idx="4">
                  <c:v>Hospitals
(In/Out)</c:v>
                </c:pt>
                <c:pt idx="5">
                  <c:v>Pharmacy</c:v>
                </c:pt>
                <c:pt idx="6">
                  <c:v>Physician</c:v>
                </c:pt>
                <c:pt idx="7">
                  <c:v>Other**</c:v>
                </c:pt>
              </c:strCache>
            </c:strRef>
          </c:cat>
          <c:val>
            <c:numRef>
              <c:f>Sheet1!$B$2:$B$9</c:f>
              <c:numCache>
                <c:formatCode>_("$"* #,##0.00_);_("$"* \(#,##0.00\);_("$"* "-"??_);_(@_)</c:formatCode>
                <c:ptCount val="8"/>
                <c:pt idx="0">
                  <c:v>2.9682710609999998</c:v>
                </c:pt>
                <c:pt idx="1">
                  <c:v>0.64244530633999997</c:v>
                </c:pt>
                <c:pt idx="2">
                  <c:v>1.51865538797</c:v>
                </c:pt>
                <c:pt idx="3">
                  <c:v>1.31297786373</c:v>
                </c:pt>
                <c:pt idx="4">
                  <c:v>1.33508089052</c:v>
                </c:pt>
                <c:pt idx="5">
                  <c:v>0.53617468343999997</c:v>
                </c:pt>
                <c:pt idx="6">
                  <c:v>0.28354004650000003</c:v>
                </c:pt>
                <c:pt idx="7">
                  <c:v>0.74827229886999702</c:v>
                </c:pt>
              </c:numCache>
            </c:numRef>
          </c:val>
        </c:ser>
        <c:ser>
          <c:idx val="1"/>
          <c:order val="1"/>
          <c:tx>
            <c:strRef>
              <c:f>Sheet1!$C$1</c:f>
              <c:strCache>
                <c:ptCount val="1"/>
                <c:pt idx="0">
                  <c:v>SFY2013</c:v>
                </c:pt>
              </c:strCache>
            </c:strRef>
          </c:tx>
          <c:spPr>
            <a:solidFill>
              <a:srgbClr val="969696"/>
            </a:solidFill>
          </c:spPr>
          <c:invertIfNegative val="0"/>
          <c:cat>
            <c:strRef>
              <c:f>Sheet1!$A$2:$A$9</c:f>
              <c:strCache>
                <c:ptCount val="8"/>
                <c:pt idx="0">
                  <c:v>MCO/
MBHP</c:v>
                </c:pt>
                <c:pt idx="1">
                  <c:v>PACE/
SCO/
One Care</c:v>
                </c:pt>
                <c:pt idx="2">
                  <c:v>Nursing
Homes</c:v>
                </c:pt>
                <c:pt idx="3">
                  <c:v>LTSS* </c:v>
                </c:pt>
                <c:pt idx="4">
                  <c:v>Hospitals
(In/Out)</c:v>
                </c:pt>
                <c:pt idx="5">
                  <c:v>Pharmacy</c:v>
                </c:pt>
                <c:pt idx="6">
                  <c:v>Physician</c:v>
                </c:pt>
                <c:pt idx="7">
                  <c:v>Other**</c:v>
                </c:pt>
              </c:strCache>
            </c:strRef>
          </c:cat>
          <c:val>
            <c:numRef>
              <c:f>Sheet1!$C$2:$C$9</c:f>
              <c:numCache>
                <c:formatCode>_("$"* #,##0.00_);_("$"* \(#,##0.00\);_("$"* "-"??_);_(@_)</c:formatCode>
                <c:ptCount val="8"/>
                <c:pt idx="0">
                  <c:v>3.1575715767100001</c:v>
                </c:pt>
                <c:pt idx="1">
                  <c:v>0.77446749253000002</c:v>
                </c:pt>
                <c:pt idx="2">
                  <c:v>1.44051649216</c:v>
                </c:pt>
                <c:pt idx="3">
                  <c:v>1.4321901476400005</c:v>
                </c:pt>
                <c:pt idx="4">
                  <c:v>1.3247317031100001</c:v>
                </c:pt>
                <c:pt idx="5">
                  <c:v>0.51179925351</c:v>
                </c:pt>
                <c:pt idx="6">
                  <c:v>0.33126117571000008</c:v>
                </c:pt>
                <c:pt idx="7">
                  <c:v>0.77952170623999695</c:v>
                </c:pt>
              </c:numCache>
            </c:numRef>
          </c:val>
        </c:ser>
        <c:ser>
          <c:idx val="2"/>
          <c:order val="2"/>
          <c:tx>
            <c:strRef>
              <c:f>Sheet1!$D$1</c:f>
              <c:strCache>
                <c:ptCount val="1"/>
                <c:pt idx="0">
                  <c:v>SFY 2014</c:v>
                </c:pt>
              </c:strCache>
            </c:strRef>
          </c:tx>
          <c:spPr>
            <a:solidFill>
              <a:srgbClr val="CBA344"/>
            </a:solidFill>
          </c:spPr>
          <c:invertIfNegative val="0"/>
          <c:cat>
            <c:strRef>
              <c:f>Sheet1!$A$2:$A$9</c:f>
              <c:strCache>
                <c:ptCount val="8"/>
                <c:pt idx="0">
                  <c:v>MCO/
MBHP</c:v>
                </c:pt>
                <c:pt idx="1">
                  <c:v>PACE/
SCO/
One Care</c:v>
                </c:pt>
                <c:pt idx="2">
                  <c:v>Nursing
Homes</c:v>
                </c:pt>
                <c:pt idx="3">
                  <c:v>LTSS* </c:v>
                </c:pt>
                <c:pt idx="4">
                  <c:v>Hospitals
(In/Out)</c:v>
                </c:pt>
                <c:pt idx="5">
                  <c:v>Pharmacy</c:v>
                </c:pt>
                <c:pt idx="6">
                  <c:v>Physician</c:v>
                </c:pt>
                <c:pt idx="7">
                  <c:v>Other**</c:v>
                </c:pt>
              </c:strCache>
            </c:strRef>
          </c:cat>
          <c:val>
            <c:numRef>
              <c:f>Sheet1!$D$2:$D$9</c:f>
              <c:numCache>
                <c:formatCode>_("$"* #,##0.00_);_("$"* \(#,##0.00\);_("$"* "-"??_);_(@_)</c:formatCode>
                <c:ptCount val="8"/>
                <c:pt idx="0">
                  <c:v>3.8735473580000006</c:v>
                </c:pt>
                <c:pt idx="1">
                  <c:v>0.98605561626999971</c:v>
                </c:pt>
                <c:pt idx="2">
                  <c:v>1.4213504341300007</c:v>
                </c:pt>
                <c:pt idx="3">
                  <c:v>1.6011941823400004</c:v>
                </c:pt>
                <c:pt idx="4">
                  <c:v>1.3080490284600002</c:v>
                </c:pt>
                <c:pt idx="5">
                  <c:v>0.56100781080999984</c:v>
                </c:pt>
                <c:pt idx="6">
                  <c:v>0.35049874228000005</c:v>
                </c:pt>
                <c:pt idx="7">
                  <c:v>0.82371603594999987</c:v>
                </c:pt>
              </c:numCache>
            </c:numRef>
          </c:val>
        </c:ser>
        <c:dLbls>
          <c:showLegendKey val="0"/>
          <c:showVal val="0"/>
          <c:showCatName val="0"/>
          <c:showSerName val="0"/>
          <c:showPercent val="0"/>
          <c:showBubbleSize val="0"/>
        </c:dLbls>
        <c:gapWidth val="80"/>
        <c:axId val="334581624"/>
        <c:axId val="334582016"/>
      </c:barChart>
      <c:catAx>
        <c:axId val="334581624"/>
        <c:scaling>
          <c:orientation val="minMax"/>
        </c:scaling>
        <c:delete val="0"/>
        <c:axPos val="b"/>
        <c:numFmt formatCode="General" sourceLinked="0"/>
        <c:majorTickMark val="none"/>
        <c:minorTickMark val="none"/>
        <c:tickLblPos val="nextTo"/>
        <c:spPr>
          <a:ln>
            <a:solidFill>
              <a:schemeClr val="bg1">
                <a:lumMod val="50000"/>
              </a:schemeClr>
            </a:solidFill>
          </a:ln>
        </c:spPr>
        <c:txPr>
          <a:bodyPr anchor="t" anchorCtr="0"/>
          <a:lstStyle/>
          <a:p>
            <a:pPr>
              <a:defRPr sz="900" b="1"/>
            </a:pPr>
            <a:endParaRPr lang="en-US"/>
          </a:p>
        </c:txPr>
        <c:crossAx val="334582016"/>
        <c:crosses val="autoZero"/>
        <c:auto val="0"/>
        <c:lblAlgn val="ctr"/>
        <c:lblOffset val="100"/>
        <c:noMultiLvlLbl val="0"/>
      </c:catAx>
      <c:valAx>
        <c:axId val="334582016"/>
        <c:scaling>
          <c:orientation val="minMax"/>
        </c:scaling>
        <c:delete val="0"/>
        <c:axPos val="l"/>
        <c:majorGridlines>
          <c:spPr>
            <a:ln>
              <a:solidFill>
                <a:schemeClr val="bg1">
                  <a:lumMod val="85000"/>
                </a:schemeClr>
              </a:solidFill>
            </a:ln>
          </c:spPr>
        </c:majorGridlines>
        <c:numFmt formatCode="&quot;$&quot;#,##0.0" sourceLinked="0"/>
        <c:majorTickMark val="none"/>
        <c:minorTickMark val="none"/>
        <c:tickLblPos val="nextTo"/>
        <c:spPr>
          <a:ln>
            <a:noFill/>
          </a:ln>
        </c:spPr>
        <c:txPr>
          <a:bodyPr/>
          <a:lstStyle/>
          <a:p>
            <a:pPr>
              <a:defRPr sz="1000"/>
            </a:pPr>
            <a:endParaRPr lang="en-US"/>
          </a:p>
        </c:txPr>
        <c:crossAx val="33458162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Non-disabled Children</c:v>
                </c:pt>
              </c:strCache>
            </c:strRef>
          </c:tx>
          <c:spPr>
            <a:solidFill>
              <a:schemeClr val="accent1"/>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Sheet1!$B$2:$C$2</c:f>
              <c:numCache>
                <c:formatCode>General</c:formatCode>
                <c:ptCount val="2"/>
                <c:pt idx="0">
                  <c:v>0.35172974129356688</c:v>
                </c:pt>
                <c:pt idx="1">
                  <c:v>0.17724248708852239</c:v>
                </c:pt>
              </c:numCache>
            </c:numRef>
          </c:val>
        </c:ser>
        <c:ser>
          <c:idx val="1"/>
          <c:order val="1"/>
          <c:tx>
            <c:strRef>
              <c:f>Sheet1!$A$3</c:f>
              <c:strCache>
                <c:ptCount val="1"/>
                <c:pt idx="0">
                  <c:v>Non-disabled Adults</c:v>
                </c:pt>
              </c:strCache>
            </c:strRef>
          </c:tx>
          <c:spPr>
            <a:solidFill>
              <a:srgbClr val="FFFFFF">
                <a:lumMod val="50000"/>
              </a:srgbClr>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Sheet1!$B$3:$C$3</c:f>
              <c:numCache>
                <c:formatCode>General</c:formatCode>
                <c:ptCount val="2"/>
                <c:pt idx="0">
                  <c:v>0.35194042395913394</c:v>
                </c:pt>
                <c:pt idx="1">
                  <c:v>0.20723654693534654</c:v>
                </c:pt>
              </c:numCache>
            </c:numRef>
          </c:val>
        </c:ser>
        <c:ser>
          <c:idx val="2"/>
          <c:order val="2"/>
          <c:tx>
            <c:strRef>
              <c:f>Sheet1!$A$4</c:f>
              <c:strCache>
                <c:ptCount val="1"/>
                <c:pt idx="0">
                  <c:v>Adults &amp; Children with Disabilities</c:v>
                </c:pt>
              </c:strCache>
            </c:strRef>
          </c:tx>
          <c:spPr>
            <a:solidFill>
              <a:srgbClr val="CBA344"/>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Sheet1!$B$4:$C$4</c:f>
              <c:numCache>
                <c:formatCode>General</c:formatCode>
                <c:ptCount val="2"/>
                <c:pt idx="0">
                  <c:v>0.19228863795040577</c:v>
                </c:pt>
                <c:pt idx="1">
                  <c:v>0.35054739784180755</c:v>
                </c:pt>
              </c:numCache>
            </c:numRef>
          </c:val>
        </c:ser>
        <c:ser>
          <c:idx val="3"/>
          <c:order val="3"/>
          <c:tx>
            <c:strRef>
              <c:f>Sheet1!$A$5</c:f>
              <c:strCache>
                <c:ptCount val="1"/>
                <c:pt idx="0">
                  <c:v>Seniors</c:v>
                </c:pt>
              </c:strCache>
            </c:strRef>
          </c:tx>
          <c:spPr>
            <a:solidFill>
              <a:srgbClr val="5A8F7C"/>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Sheet1!$B$5:$C$5</c:f>
              <c:numCache>
                <c:formatCode>General</c:formatCode>
                <c:ptCount val="2"/>
                <c:pt idx="0">
                  <c:v>0.10404119679689351</c:v>
                </c:pt>
                <c:pt idx="1">
                  <c:v>0.26497356813432354</c:v>
                </c:pt>
              </c:numCache>
            </c:numRef>
          </c:val>
        </c:ser>
        <c:dLbls>
          <c:dLblPos val="ctr"/>
          <c:showLegendKey val="0"/>
          <c:showVal val="1"/>
          <c:showCatName val="0"/>
          <c:showSerName val="0"/>
          <c:showPercent val="0"/>
          <c:showBubbleSize val="0"/>
        </c:dLbls>
        <c:gapWidth val="80"/>
        <c:overlap val="100"/>
        <c:serLines>
          <c:spPr>
            <a:ln w="6350">
              <a:solidFill>
                <a:schemeClr val="tx1"/>
              </a:solidFill>
              <a:prstDash val="dash"/>
            </a:ln>
          </c:spPr>
        </c:serLines>
        <c:axId val="334582800"/>
        <c:axId val="334583192"/>
      </c:barChart>
      <c:catAx>
        <c:axId val="334582800"/>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334583192"/>
        <c:crosses val="autoZero"/>
        <c:auto val="1"/>
        <c:lblAlgn val="ctr"/>
        <c:lblOffset val="100"/>
        <c:noMultiLvlLbl val="0"/>
      </c:catAx>
      <c:valAx>
        <c:axId val="334583192"/>
        <c:scaling>
          <c:orientation val="minMax"/>
          <c:max val="1"/>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458280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 Enrollee Cost Per Year</c:v>
                </c:pt>
              </c:strCache>
            </c:strRef>
          </c:tx>
          <c:spPr>
            <a:solidFill>
              <a:schemeClr val="tx2"/>
            </a:solidFill>
          </c:spPr>
          <c:invertIfNegative val="0"/>
          <c:dLbls>
            <c:dLbl>
              <c:idx val="1"/>
              <c:layout>
                <c:manualLayout>
                  <c:x val="-9.121780399867585E-2"/>
                  <c:y val="0"/>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a:lstStyle/>
              <a:p>
                <a:pPr>
                  <a:defRPr sz="12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c:v>
                </c:pt>
                <c:pt idx="1">
                  <c:v>Temporary Coverage</c:v>
                </c:pt>
                <c:pt idx="2">
                  <c:v>Non-Disabled Children</c:v>
                </c:pt>
                <c:pt idx="3">
                  <c:v>Non-Disabled Adults</c:v>
                </c:pt>
                <c:pt idx="4">
                  <c:v>Adults with Disabilities</c:v>
                </c:pt>
                <c:pt idx="5">
                  <c:v>Children with Disabilities</c:v>
                </c:pt>
                <c:pt idx="6">
                  <c:v>Seniors</c:v>
                </c:pt>
              </c:strCache>
            </c:strRef>
          </c:cat>
          <c:val>
            <c:numRef>
              <c:f>Sheet1!$B$2:$B$8</c:f>
              <c:numCache>
                <c:formatCode>General</c:formatCode>
                <c:ptCount val="7"/>
                <c:pt idx="0">
                  <c:v>6853.5490523765657</c:v>
                </c:pt>
                <c:pt idx="1">
                  <c:v>2051.2646936735032</c:v>
                </c:pt>
                <c:pt idx="2">
                  <c:v>3600.6896282862954</c:v>
                </c:pt>
                <c:pt idx="3">
                  <c:v>4207.5001416970617</c:v>
                </c:pt>
                <c:pt idx="4">
                  <c:v>12817.938425085498</c:v>
                </c:pt>
                <c:pt idx="5">
                  <c:v>14627.109734984948</c:v>
                </c:pt>
                <c:pt idx="6">
                  <c:v>18198.02090402785</c:v>
                </c:pt>
              </c:numCache>
            </c:numRef>
          </c:val>
        </c:ser>
        <c:dLbls>
          <c:showLegendKey val="0"/>
          <c:showVal val="0"/>
          <c:showCatName val="0"/>
          <c:showSerName val="0"/>
          <c:showPercent val="0"/>
          <c:showBubbleSize val="0"/>
        </c:dLbls>
        <c:gapWidth val="100"/>
        <c:axId val="334583976"/>
        <c:axId val="334584368"/>
      </c:barChart>
      <c:catAx>
        <c:axId val="334583976"/>
        <c:scaling>
          <c:orientation val="minMax"/>
        </c:scaling>
        <c:delete val="0"/>
        <c:axPos val="l"/>
        <c:numFmt formatCode="General" sourceLinked="0"/>
        <c:majorTickMark val="none"/>
        <c:minorTickMark val="none"/>
        <c:tickLblPos val="nextTo"/>
        <c:spPr>
          <a:ln>
            <a:solidFill>
              <a:schemeClr val="bg1">
                <a:lumMod val="50000"/>
              </a:schemeClr>
            </a:solidFill>
          </a:ln>
        </c:spPr>
        <c:txPr>
          <a:bodyPr/>
          <a:lstStyle/>
          <a:p>
            <a:pPr>
              <a:defRPr sz="1000" b="1"/>
            </a:pPr>
            <a:endParaRPr lang="en-US"/>
          </a:p>
        </c:txPr>
        <c:crossAx val="334584368"/>
        <c:crosses val="autoZero"/>
        <c:auto val="1"/>
        <c:lblAlgn val="ctr"/>
        <c:lblOffset val="100"/>
        <c:noMultiLvlLbl val="0"/>
      </c:catAx>
      <c:valAx>
        <c:axId val="334584368"/>
        <c:scaling>
          <c:orientation val="minMax"/>
          <c:max val="18200"/>
          <c:min val="0"/>
        </c:scaling>
        <c:delete val="1"/>
        <c:axPos val="b"/>
        <c:numFmt formatCode="&quot;$&quot;#,##0" sourceLinked="0"/>
        <c:majorTickMark val="out"/>
        <c:minorTickMark val="none"/>
        <c:tickLblPos val="nextTo"/>
        <c:crossAx val="334583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908958799258E-2"/>
          <c:y val="3.8004422332780501E-2"/>
          <c:w val="0.92596861447789602"/>
          <c:h val="0.77722199370600997"/>
        </c:manualLayout>
      </c:layout>
      <c:barChart>
        <c:barDir val="col"/>
        <c:grouping val="clustered"/>
        <c:varyColors val="0"/>
        <c:ser>
          <c:idx val="0"/>
          <c:order val="0"/>
          <c:tx>
            <c:strRef>
              <c:f>Sheet1!$B$1</c:f>
              <c:strCache>
                <c:ptCount val="1"/>
                <c:pt idx="0">
                  <c:v>Series 1</c:v>
                </c:pt>
              </c:strCache>
            </c:strRef>
          </c:tx>
          <c:spPr>
            <a:solidFill>
              <a:schemeClr val="tx2">
                <a:lumMod val="75000"/>
              </a:schemeClr>
            </a:solidFill>
            <a:ln>
              <a:noFill/>
            </a:ln>
          </c:spPr>
          <c:invertIfNegative val="0"/>
          <c:dLbls>
            <c:numFmt formatCode="0%" sourceLinked="0"/>
            <c:spPr>
              <a:noFill/>
              <a:ln>
                <a:noFill/>
              </a:ln>
              <a:effectLst/>
            </c:spPr>
            <c:txPr>
              <a:bodyPr/>
              <a:lstStyle/>
              <a:p>
                <a:pPr>
                  <a:defRPr sz="12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Hospitals (SFY 2013)</c:v>
                </c:pt>
                <c:pt idx="1">
                  <c:v>Nursing Homes (CY 2010)</c:v>
                </c:pt>
                <c:pt idx="2">
                  <c:v>Community Health Centers (2013)</c:v>
                </c:pt>
                <c:pt idx="3">
                  <c:v>Long-term services and supports (2013)</c:v>
                </c:pt>
                <c:pt idx="4">
                  <c:v>Pre-natal care (2013)</c:v>
                </c:pt>
              </c:strCache>
            </c:strRef>
          </c:cat>
          <c:val>
            <c:numRef>
              <c:f>Sheet1!$B$2:$B$6</c:f>
              <c:numCache>
                <c:formatCode>0%</c:formatCode>
                <c:ptCount val="5"/>
                <c:pt idx="0">
                  <c:v>0.14348772039454757</c:v>
                </c:pt>
                <c:pt idx="1">
                  <c:v>0.49950157265576223</c:v>
                </c:pt>
                <c:pt idx="2" formatCode="0.00%">
                  <c:v>0.499</c:v>
                </c:pt>
                <c:pt idx="3">
                  <c:v>0.47446059419350234</c:v>
                </c:pt>
                <c:pt idx="4" formatCode="General">
                  <c:v>0.32600000000000001</c:v>
                </c:pt>
              </c:numCache>
            </c:numRef>
          </c:val>
        </c:ser>
        <c:dLbls>
          <c:showLegendKey val="0"/>
          <c:showVal val="1"/>
          <c:showCatName val="0"/>
          <c:showSerName val="0"/>
          <c:showPercent val="0"/>
          <c:showBubbleSize val="0"/>
        </c:dLbls>
        <c:gapWidth val="150"/>
        <c:axId val="239662480"/>
        <c:axId val="239662872"/>
      </c:barChart>
      <c:catAx>
        <c:axId val="239662480"/>
        <c:scaling>
          <c:orientation val="minMax"/>
        </c:scaling>
        <c:delete val="1"/>
        <c:axPos val="b"/>
        <c:numFmt formatCode="General" sourceLinked="1"/>
        <c:majorTickMark val="none"/>
        <c:minorTickMark val="none"/>
        <c:tickLblPos val="none"/>
        <c:crossAx val="239662872"/>
        <c:crosses val="autoZero"/>
        <c:auto val="1"/>
        <c:lblAlgn val="ctr"/>
        <c:lblOffset val="100"/>
        <c:noMultiLvlLbl val="0"/>
      </c:catAx>
      <c:valAx>
        <c:axId val="239662872"/>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239662480"/>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Enrollment</c:v>
                </c:pt>
              </c:strCache>
            </c:strRef>
          </c:tx>
          <c:spPr>
            <a:ln>
              <a:solidFill>
                <a:schemeClr val="tx2"/>
              </a:solidFill>
            </a:ln>
          </c:spPr>
          <c:marker>
            <c:symbol val="square"/>
            <c:size val="8"/>
            <c:spPr>
              <a:solidFill>
                <a:schemeClr val="tx2"/>
              </a:solidFill>
              <a:ln>
                <a:solidFill>
                  <a:schemeClr val="tx2"/>
                </a:solidFill>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0">
                  <c:v>100</c:v>
                </c:pt>
                <c:pt idx="1">
                  <c:v>104.05752454429104</c:v>
                </c:pt>
                <c:pt idx="2">
                  <c:v>107.91175085908219</c:v>
                </c:pt>
                <c:pt idx="3">
                  <c:v>112.15117475952506</c:v>
                </c:pt>
                <c:pt idx="4">
                  <c:v>116.64674700877256</c:v>
                </c:pt>
                <c:pt idx="5">
                  <c:v>120.60049076334829</c:v>
                </c:pt>
                <c:pt idx="6">
                  <c:v>124.39765454579438</c:v>
                </c:pt>
                <c:pt idx="7">
                  <c:v>139.09725226446267</c:v>
                </c:pt>
              </c:numCache>
            </c:numRef>
          </c:val>
          <c:smooth val="0"/>
        </c:ser>
        <c:ser>
          <c:idx val="1"/>
          <c:order val="1"/>
          <c:tx>
            <c:strRef>
              <c:f>Sheet1!$C$1</c:f>
              <c:strCache>
                <c:ptCount val="1"/>
                <c:pt idx="0">
                  <c:v>Total spending</c:v>
                </c:pt>
              </c:strCache>
            </c:strRef>
          </c:tx>
          <c:marker>
            <c:symbol val="circle"/>
            <c:size val="8"/>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pt idx="0">
                  <c:v>100</c:v>
                </c:pt>
                <c:pt idx="1">
                  <c:v>108.51418425508203</c:v>
                </c:pt>
                <c:pt idx="2">
                  <c:v>114.962012303739</c:v>
                </c:pt>
                <c:pt idx="3">
                  <c:v>123.40946897795099</c:v>
                </c:pt>
                <c:pt idx="4">
                  <c:v>129.5880921547423</c:v>
                </c:pt>
                <c:pt idx="5">
                  <c:v>132.93768155505634</c:v>
                </c:pt>
                <c:pt idx="6">
                  <c:v>138.72212571493915</c:v>
                </c:pt>
                <c:pt idx="7">
                  <c:v>155.40574339425476</c:v>
                </c:pt>
              </c:numCache>
            </c:numRef>
          </c:val>
          <c:smooth val="0"/>
        </c:ser>
        <c:ser>
          <c:idx val="2"/>
          <c:order val="2"/>
          <c:tx>
            <c:strRef>
              <c:f>Sheet1!$D$1</c:f>
              <c:strCache>
                <c:ptCount val="1"/>
                <c:pt idx="0">
                  <c:v>$ PMPM</c:v>
                </c:pt>
              </c:strCache>
            </c:strRef>
          </c:tx>
          <c:marker>
            <c:symbol val="triangle"/>
            <c:size val="9"/>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Sheet1!$D$2:$D$9</c:f>
              <c:numCache>
                <c:formatCode>General</c:formatCode>
                <c:ptCount val="8"/>
                <c:pt idx="0">
                  <c:v>100</c:v>
                </c:pt>
                <c:pt idx="1">
                  <c:v>103.94884969948899</c:v>
                </c:pt>
                <c:pt idx="2">
                  <c:v>106.00494226652683</c:v>
                </c:pt>
                <c:pt idx="3">
                  <c:v>109.222958100868</c:v>
                </c:pt>
                <c:pt idx="4">
                  <c:v>110.08703479812955</c:v>
                </c:pt>
                <c:pt idx="5">
                  <c:v>109.09586568357065</c:v>
                </c:pt>
                <c:pt idx="6">
                  <c:v>110.24623693156416</c:v>
                </c:pt>
                <c:pt idx="7">
                  <c:v>108.89465621206008</c:v>
                </c:pt>
              </c:numCache>
            </c:numRef>
          </c:val>
          <c:smooth val="0"/>
        </c:ser>
        <c:dLbls>
          <c:showLegendKey val="0"/>
          <c:showVal val="0"/>
          <c:showCatName val="0"/>
          <c:showSerName val="0"/>
          <c:showPercent val="0"/>
          <c:showBubbleSize val="0"/>
        </c:dLbls>
        <c:marker val="1"/>
        <c:smooth val="0"/>
        <c:axId val="239664048"/>
        <c:axId val="239664440"/>
      </c:lineChart>
      <c:catAx>
        <c:axId val="239664048"/>
        <c:scaling>
          <c:orientation val="minMax"/>
        </c:scaling>
        <c:delete val="0"/>
        <c:axPos val="b"/>
        <c:numFmt formatCode="General" sourceLinked="1"/>
        <c:majorTickMark val="out"/>
        <c:minorTickMark val="none"/>
        <c:tickLblPos val="nextTo"/>
        <c:txPr>
          <a:bodyPr/>
          <a:lstStyle/>
          <a:p>
            <a:pPr>
              <a:defRPr sz="1000" b="1"/>
            </a:pPr>
            <a:endParaRPr lang="en-US"/>
          </a:p>
        </c:txPr>
        <c:crossAx val="239664440"/>
        <c:crosses val="autoZero"/>
        <c:auto val="1"/>
        <c:lblAlgn val="ctr"/>
        <c:lblOffset val="100"/>
        <c:noMultiLvlLbl val="0"/>
      </c:catAx>
      <c:valAx>
        <c:axId val="239664440"/>
        <c:scaling>
          <c:orientation val="minMax"/>
          <c:min val="100"/>
        </c:scaling>
        <c:delete val="0"/>
        <c:axPos val="l"/>
        <c:majorGridlines>
          <c:spPr>
            <a:ln>
              <a:solidFill>
                <a:schemeClr val="bg1">
                  <a:lumMod val="85000"/>
                </a:schemeClr>
              </a:solidFill>
            </a:ln>
          </c:spPr>
        </c:majorGridlines>
        <c:numFmt formatCode="General" sourceLinked="1"/>
        <c:majorTickMark val="none"/>
        <c:minorTickMark val="none"/>
        <c:tickLblPos val="nextTo"/>
        <c:spPr>
          <a:ln>
            <a:noFill/>
          </a:ln>
        </c:spPr>
        <c:txPr>
          <a:bodyPr/>
          <a:lstStyle/>
          <a:p>
            <a:pPr>
              <a:defRPr sz="1000"/>
            </a:pPr>
            <a:endParaRPr lang="en-US"/>
          </a:p>
        </c:txPr>
        <c:crossAx val="2396640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bg1">
                  <a:lumMod val="50000"/>
                </a:schemeClr>
              </a:solidFill>
              <a:ln>
                <a:solidFill>
                  <a:schemeClr val="bg1"/>
                </a:solidFill>
              </a:ln>
            </c:spPr>
          </c:dPt>
          <c:dPt>
            <c:idx val="5"/>
            <c:bubble3D val="0"/>
            <c:spPr>
              <a:solidFill>
                <a:schemeClr val="accent3">
                  <a:lumMod val="60000"/>
                  <a:lumOff val="40000"/>
                </a:schemeClr>
              </a:solidFill>
              <a:ln>
                <a:solidFill>
                  <a:schemeClr val="bg1"/>
                </a:solidFill>
              </a:ln>
            </c:spPr>
          </c:dPt>
          <c:dPt>
            <c:idx val="6"/>
            <c:bubble3D val="0"/>
            <c:spPr>
              <a:solidFill>
                <a:schemeClr val="accent1"/>
              </a:solidFill>
              <a:ln>
                <a:solidFill>
                  <a:schemeClr val="bg1"/>
                </a:solidFill>
              </a:ln>
            </c:spPr>
          </c:dPt>
          <c:dPt>
            <c:idx val="7"/>
            <c:bubble3D val="0"/>
            <c:spPr>
              <a:solidFill>
                <a:schemeClr val="accent1"/>
              </a:solidFill>
              <a:ln>
                <a:solidFill>
                  <a:schemeClr val="bg1"/>
                </a:solidFill>
              </a:ln>
            </c:spPr>
          </c:dPt>
          <c:dLbls>
            <c:dLbl>
              <c:idx val="0"/>
              <c:layout>
                <c:manualLayout>
                  <c:x val="-2.9406024786260486E-3"/>
                  <c:y val="2.3999103858347817E-2"/>
                </c:manualLayout>
              </c:layout>
              <c:tx>
                <c:rich>
                  <a:bodyPr/>
                  <a:lstStyle/>
                  <a:p>
                    <a:r>
                      <a:rPr lang="en-US" b="1" smtClean="0">
                        <a:solidFill>
                          <a:schemeClr val="tx1"/>
                        </a:solidFill>
                      </a:rPr>
                      <a:t>&lt;1%</a:t>
                    </a:r>
                    <a:endParaRPr lang="en-US" dirty="0"/>
                  </a:p>
                </c:rich>
              </c:tx>
              <c:showLegendKey val="0"/>
              <c:showVal val="0"/>
              <c:showCatName val="0"/>
              <c:showSerName val="0"/>
              <c:showPercent val="1"/>
              <c:showBubbleSize val="0"/>
              <c:extLs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2"/>
              <c:layout>
                <c:manualLayout>
                  <c:x val="-1.5389833538760422E-2"/>
                  <c:y val="2.6609171601469694E-2"/>
                </c:manualLayout>
              </c:layout>
              <c:showLegendKey val="0"/>
              <c:showVal val="0"/>
              <c:showCatName val="0"/>
              <c:showSerName val="0"/>
              <c:showPercent val="1"/>
              <c:showBubbleSize val="0"/>
              <c:extLst>
                <c:ext xmlns:c15="http://schemas.microsoft.com/office/drawing/2012/chart" uri="{CE6537A1-D6FC-4f65-9D91-7224C49458BB}"/>
              </c:extLst>
            </c:dLbl>
            <c:dLbl>
              <c:idx val="4"/>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5"/>
              <c:layout>
                <c:manualLayout>
                  <c:x val="1.9842399010712681E-2"/>
                  <c:y val="-2.4351435413101162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200" b="1">
                    <a:solidFill>
                      <a:schemeClr val="tx1"/>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Sheet1!$A$3:$A$9</c:f>
              <c:strCache>
                <c:ptCount val="7"/>
                <c:pt idx="0">
                  <c:v>LT Unemployed and 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General</c:formatCode>
                <c:ptCount val="7"/>
                <c:pt idx="0">
                  <c:v>10335</c:v>
                </c:pt>
                <c:pt idx="1">
                  <c:v>142409</c:v>
                </c:pt>
                <c:pt idx="2">
                  <c:v>16332</c:v>
                </c:pt>
                <c:pt idx="3">
                  <c:v>252420</c:v>
                </c:pt>
                <c:pt idx="4">
                  <c:v>793599</c:v>
                </c:pt>
                <c:pt idx="5">
                  <c:v>31510</c:v>
                </c:pt>
                <c:pt idx="6">
                  <c:v>588346</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Sheet1!$B$1:$D$1</c:f>
              <c:strCache>
                <c:ptCount val="3"/>
                <c:pt idx="0">
                  <c:v>JUNE 2013</c:v>
                </c:pt>
                <c:pt idx="1">
                  <c:v>JUNE 2014</c:v>
                </c:pt>
                <c:pt idx="2">
                  <c:v>MARCH 2015</c:v>
                </c:pt>
              </c:strCache>
            </c:strRef>
          </c:cat>
          <c:val>
            <c:numRef>
              <c:f>Sheet1!$B$2:$D$2</c:f>
              <c:numCache>
                <c:formatCode>General</c:formatCode>
                <c:ptCount val="3"/>
                <c:pt idx="0">
                  <c:v>521687</c:v>
                </c:pt>
                <c:pt idx="1">
                  <c:v>528189</c:v>
                </c:pt>
                <c:pt idx="2">
                  <c:v>588346</c:v>
                </c:pt>
              </c:numCache>
            </c:numRef>
          </c:val>
        </c:ser>
        <c:ser>
          <c:idx val="1"/>
          <c:order val="1"/>
          <c:tx>
            <c:strRef>
              <c:f>Sheet1!$A$3</c:f>
              <c:strCache>
                <c:ptCount val="1"/>
                <c:pt idx="0">
                  <c:v>Non Disabled Adults 19-64</c:v>
                </c:pt>
              </c:strCache>
            </c:strRef>
          </c:tx>
          <c:invertIfNegative val="0"/>
          <c:cat>
            <c:strRef>
              <c:f>Sheet1!$B$1:$D$1</c:f>
              <c:strCache>
                <c:ptCount val="3"/>
                <c:pt idx="0">
                  <c:v>JUNE 2013</c:v>
                </c:pt>
                <c:pt idx="1">
                  <c:v>JUNE 2014</c:v>
                </c:pt>
                <c:pt idx="2">
                  <c:v>MARCH 2015</c:v>
                </c:pt>
              </c:strCache>
            </c:strRef>
          </c:cat>
          <c:val>
            <c:numRef>
              <c:f>Sheet1!$B$3:$D$3</c:f>
              <c:numCache>
                <c:formatCode>General</c:formatCode>
                <c:ptCount val="3"/>
                <c:pt idx="0">
                  <c:v>437264</c:v>
                </c:pt>
                <c:pt idx="1">
                  <c:v>627553</c:v>
                </c:pt>
                <c:pt idx="2">
                  <c:v>799225</c:v>
                </c:pt>
              </c:numCache>
            </c:numRef>
          </c:val>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Sheet1!$B$1:$D$1</c:f>
              <c:strCache>
                <c:ptCount val="3"/>
                <c:pt idx="0">
                  <c:v>JUNE 2013</c:v>
                </c:pt>
                <c:pt idx="1">
                  <c:v>JUNE 2014</c:v>
                </c:pt>
                <c:pt idx="2">
                  <c:v>MARCH 2015</c:v>
                </c:pt>
              </c:strCache>
            </c:strRef>
          </c:cat>
          <c:val>
            <c:numRef>
              <c:f>Sheet1!$B$4:$D$4</c:f>
              <c:numCache>
                <c:formatCode>General</c:formatCode>
                <c:ptCount val="3"/>
                <c:pt idx="0">
                  <c:v>31746</c:v>
                </c:pt>
                <c:pt idx="1">
                  <c:v>31397</c:v>
                </c:pt>
                <c:pt idx="2">
                  <c:v>31510</c:v>
                </c:pt>
              </c:numCache>
            </c:numRef>
          </c:val>
        </c:ser>
        <c:ser>
          <c:idx val="3"/>
          <c:order val="3"/>
          <c:tx>
            <c:strRef>
              <c:f>Sheet1!$A$5</c:f>
              <c:strCache>
                <c:ptCount val="1"/>
                <c:pt idx="0">
                  <c:v>Disabled Adults 19-64</c:v>
                </c:pt>
              </c:strCache>
            </c:strRef>
          </c:tx>
          <c:spPr>
            <a:solidFill>
              <a:schemeClr val="accent3"/>
            </a:solidFill>
          </c:spPr>
          <c:invertIfNegative val="0"/>
          <c:cat>
            <c:strRef>
              <c:f>Sheet1!$B$1:$D$1</c:f>
              <c:strCache>
                <c:ptCount val="3"/>
                <c:pt idx="0">
                  <c:v>JUNE 2013</c:v>
                </c:pt>
                <c:pt idx="1">
                  <c:v>JUNE 2014</c:v>
                </c:pt>
                <c:pt idx="2">
                  <c:v>MARCH 2015</c:v>
                </c:pt>
              </c:strCache>
            </c:strRef>
          </c:cat>
          <c:val>
            <c:numRef>
              <c:f>Sheet1!$B$5:$D$5</c:f>
              <c:numCache>
                <c:formatCode>General</c:formatCode>
                <c:ptCount val="3"/>
                <c:pt idx="0">
                  <c:v>244100</c:v>
                </c:pt>
                <c:pt idx="1">
                  <c:v>249345</c:v>
                </c:pt>
                <c:pt idx="2">
                  <c:v>252420</c:v>
                </c:pt>
              </c:numCache>
            </c:numRef>
          </c:val>
        </c:ser>
        <c:ser>
          <c:idx val="4"/>
          <c:order val="4"/>
          <c:tx>
            <c:strRef>
              <c:f>Sheet1!$A$6</c:f>
              <c:strCache>
                <c:ptCount val="1"/>
                <c:pt idx="0">
                  <c:v>Seniors</c:v>
                </c:pt>
              </c:strCache>
            </c:strRef>
          </c:tx>
          <c:invertIfNegative val="0"/>
          <c:cat>
            <c:strRef>
              <c:f>Sheet1!$B$1:$D$1</c:f>
              <c:strCache>
                <c:ptCount val="3"/>
                <c:pt idx="0">
                  <c:v>JUNE 2013</c:v>
                </c:pt>
                <c:pt idx="1">
                  <c:v>JUNE 2014</c:v>
                </c:pt>
                <c:pt idx="2">
                  <c:v>MARCH 2015</c:v>
                </c:pt>
              </c:strCache>
            </c:strRef>
          </c:cat>
          <c:val>
            <c:numRef>
              <c:f>Sheet1!$B$6:$D$6</c:f>
            </c:numRef>
          </c:val>
        </c:ser>
        <c:ser>
          <c:idx val="5"/>
          <c:order val="5"/>
          <c:tx>
            <c:strRef>
              <c:f>Sheet1!$A$7</c:f>
              <c:strCache>
                <c:ptCount val="1"/>
                <c:pt idx="0">
                  <c:v>Seniors in community</c:v>
                </c:pt>
              </c:strCache>
            </c:strRef>
          </c:tx>
          <c:invertIfNegative val="0"/>
          <c:cat>
            <c:strRef>
              <c:f>Sheet1!$B$1:$D$1</c:f>
              <c:strCache>
                <c:ptCount val="3"/>
                <c:pt idx="0">
                  <c:v>JUNE 2013</c:v>
                </c:pt>
                <c:pt idx="1">
                  <c:v>JUNE 2014</c:v>
                </c:pt>
                <c:pt idx="2">
                  <c:v>MARCH 2015</c:v>
                </c:pt>
              </c:strCache>
            </c:strRef>
          </c:cat>
          <c:val>
            <c:numRef>
              <c:f>Sheet1!$B$7:$D$7</c:f>
              <c:numCache>
                <c:formatCode>General</c:formatCode>
                <c:ptCount val="3"/>
                <c:pt idx="0">
                  <c:v>121530</c:v>
                </c:pt>
                <c:pt idx="1">
                  <c:v>133113</c:v>
                </c:pt>
                <c:pt idx="2">
                  <c:v>142409</c:v>
                </c:pt>
              </c:numCache>
            </c:numRef>
          </c:val>
        </c:ser>
        <c:ser>
          <c:idx val="6"/>
          <c:order val="6"/>
          <c:tx>
            <c:strRef>
              <c:f>Sheet1!$A$8</c:f>
              <c:strCache>
                <c:ptCount val="1"/>
                <c:pt idx="0">
                  <c:v>Seniors in facilities</c:v>
                </c:pt>
              </c:strCache>
            </c:strRef>
          </c:tx>
          <c:spPr>
            <a:solidFill>
              <a:schemeClr val="bg2"/>
            </a:solidFill>
          </c:spPr>
          <c:invertIfNegative val="0"/>
          <c:cat>
            <c:strRef>
              <c:f>Sheet1!$B$1:$D$1</c:f>
              <c:strCache>
                <c:ptCount val="3"/>
                <c:pt idx="0">
                  <c:v>JUNE 2013</c:v>
                </c:pt>
                <c:pt idx="1">
                  <c:v>JUNE 2014</c:v>
                </c:pt>
                <c:pt idx="2">
                  <c:v>MARCH 2015</c:v>
                </c:pt>
              </c:strCache>
            </c:strRef>
          </c:cat>
          <c:val>
            <c:numRef>
              <c:f>Sheet1!$B$8:$D$8</c:f>
              <c:numCache>
                <c:formatCode>General</c:formatCode>
                <c:ptCount val="3"/>
                <c:pt idx="0">
                  <c:v>24584</c:v>
                </c:pt>
                <c:pt idx="1">
                  <c:v>24671</c:v>
                </c:pt>
                <c:pt idx="2">
                  <c:v>16332</c:v>
                </c:pt>
              </c:numCache>
            </c:numRef>
          </c:val>
        </c:ser>
        <c:dLbls>
          <c:showLegendKey val="0"/>
          <c:showVal val="0"/>
          <c:showCatName val="0"/>
          <c:showSerName val="0"/>
          <c:showPercent val="0"/>
          <c:showBubbleSize val="0"/>
        </c:dLbls>
        <c:gapWidth val="80"/>
        <c:overlap val="100"/>
        <c:serLines>
          <c:spPr>
            <a:ln w="6350">
              <a:solidFill>
                <a:schemeClr val="tx1"/>
              </a:solidFill>
              <a:prstDash val="dash"/>
            </a:ln>
          </c:spPr>
        </c:serLines>
        <c:axId val="332058568"/>
        <c:axId val="332058960"/>
      </c:barChart>
      <c:catAx>
        <c:axId val="332058568"/>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332058960"/>
        <c:crosses val="autoZero"/>
        <c:auto val="1"/>
        <c:lblAlgn val="ctr"/>
        <c:lblOffset val="100"/>
        <c:noMultiLvlLbl val="0"/>
      </c:catAx>
      <c:valAx>
        <c:axId val="332058960"/>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2058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Massachusetts, 2014</c:v>
                </c:pt>
              </c:strCache>
            </c:strRef>
          </c:tx>
          <c:spPr>
            <a:ln>
              <a:solidFill>
                <a:schemeClr val="bg1"/>
              </a:solidFill>
            </a:ln>
          </c:spPr>
          <c:dPt>
            <c:idx val="0"/>
            <c:bubble3D val="0"/>
            <c:spPr>
              <a:solidFill>
                <a:schemeClr val="accent1"/>
              </a:solidFill>
              <a:ln>
                <a:solidFill>
                  <a:schemeClr val="bg1"/>
                </a:solidFill>
              </a:ln>
            </c:spPr>
          </c:dPt>
          <c:dPt>
            <c:idx val="1"/>
            <c:bubble3D val="0"/>
            <c:explosion val="3"/>
            <c:spPr>
              <a:solidFill>
                <a:schemeClr val="bg1">
                  <a:lumMod val="50000"/>
                </a:schemeClr>
              </a:solidFill>
              <a:ln>
                <a:solidFill>
                  <a:schemeClr val="bg1"/>
                </a:solidFill>
              </a:ln>
            </c:spPr>
          </c:dPt>
          <c:dPt>
            <c:idx val="3"/>
            <c:bubble3D val="0"/>
            <c:spPr>
              <a:solidFill>
                <a:schemeClr val="tx2"/>
              </a:solidFill>
              <a:ln>
                <a:solidFill>
                  <a:schemeClr val="bg1"/>
                </a:solidFill>
              </a:ln>
            </c:spPr>
          </c:dPt>
          <c:dLbls>
            <c:dLbl>
              <c:idx val="1"/>
              <c:spPr>
                <a:noFill/>
                <a:ln>
                  <a:noFill/>
                </a:ln>
                <a:effectLst/>
              </c:spPr>
              <c:txPr>
                <a:bodyPr/>
                <a:lstStyle/>
                <a:p>
                  <a:pPr>
                    <a:defRPr sz="1100" b="1" baseline="0">
                      <a:solidFill>
                        <a:schemeClr val="bg1"/>
                      </a:solidFill>
                    </a:defRPr>
                  </a:pPr>
                  <a:endParaRPr lang="en-US"/>
                </a:p>
              </c:txPr>
              <c:dLblPos val="inEnd"/>
              <c:showLegendKey val="0"/>
              <c:showVal val="0"/>
              <c:showCatName val="0"/>
              <c:showSerName val="0"/>
              <c:showPercent val="1"/>
              <c:showBubbleSize val="0"/>
            </c:dLbl>
            <c:dLbl>
              <c:idx val="3"/>
              <c:spPr>
                <a:noFill/>
                <a:ln>
                  <a:noFill/>
                </a:ln>
                <a:effectLst/>
              </c:spPr>
              <c:txPr>
                <a:bodyPr/>
                <a:lstStyle/>
                <a:p>
                  <a:pPr>
                    <a:defRPr sz="1100" b="1" baseline="0">
                      <a:solidFill>
                        <a:schemeClr val="bg1"/>
                      </a:solidFill>
                    </a:defRPr>
                  </a:pPr>
                  <a:endParaRPr lang="en-US"/>
                </a:p>
              </c:txPr>
              <c:dLblPos val="inEnd"/>
              <c:showLegendKey val="0"/>
              <c:showVal val="0"/>
              <c:showCatName val="0"/>
              <c:showSerName val="0"/>
              <c:showPercent val="1"/>
              <c:showBubbleSize val="0"/>
            </c:dLbl>
            <c:spPr>
              <a:noFill/>
              <a:ln>
                <a:noFill/>
              </a:ln>
              <a:effectLst/>
            </c:spPr>
            <c:txPr>
              <a:bodyPr/>
              <a:lstStyle/>
              <a:p>
                <a:pPr>
                  <a:defRPr sz="1100" b="1" baseline="0"/>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Non-Disabled Children</c:v>
                </c:pt>
                <c:pt idx="1">
                  <c:v>Non-Disabled Adults</c:v>
                </c:pt>
                <c:pt idx="2">
                  <c:v>Adults &amp; Children with Disabilities</c:v>
                </c:pt>
                <c:pt idx="3">
                  <c:v>Seniors</c:v>
                </c:pt>
              </c:strCache>
            </c:strRef>
          </c:cat>
          <c:val>
            <c:numRef>
              <c:f>Sheet1!$B$2:$B$5</c:f>
              <c:numCache>
                <c:formatCode>_(* #,##0_);_(* \(#,##0\);_(* "-"??_);_(@_)</c:formatCode>
                <c:ptCount val="4"/>
                <c:pt idx="0">
                  <c:v>588346</c:v>
                </c:pt>
                <c:pt idx="1">
                  <c:v>799225</c:v>
                </c:pt>
                <c:pt idx="2">
                  <c:v>283930</c:v>
                </c:pt>
                <c:pt idx="3">
                  <c:v>158741</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Enrollment 12/31/13</c:v>
                </c:pt>
              </c:strCache>
            </c:strRef>
          </c:tx>
          <c:spPr>
            <a:ln>
              <a:solidFill>
                <a:schemeClr val="bg1"/>
              </a:solidFill>
            </a:ln>
          </c:spPr>
          <c:dPt>
            <c:idx val="0"/>
            <c:bubble3D val="0"/>
            <c:spPr>
              <a:solidFill>
                <a:schemeClr val="accent1"/>
              </a:solidFill>
              <a:ln>
                <a:solidFill>
                  <a:schemeClr val="bg1"/>
                </a:solidFill>
              </a:ln>
            </c:spPr>
          </c:dPt>
          <c:dPt>
            <c:idx val="1"/>
            <c:bubble3D val="0"/>
            <c:explosion val="4"/>
            <c:spPr>
              <a:solidFill>
                <a:schemeClr val="bg1">
                  <a:lumMod val="50000"/>
                </a:schemeClr>
              </a:solidFill>
              <a:ln>
                <a:solidFill>
                  <a:schemeClr val="bg1"/>
                </a:solidFill>
              </a:ln>
            </c:spPr>
          </c:dPt>
          <c:dPt>
            <c:idx val="3"/>
            <c:bubble3D val="0"/>
            <c:spPr>
              <a:solidFill>
                <a:schemeClr val="tx2"/>
              </a:solidFill>
              <a:ln>
                <a:solidFill>
                  <a:schemeClr val="bg1"/>
                </a:solidFill>
              </a:ln>
            </c:spPr>
          </c:dPt>
          <c:dLbls>
            <c:dLbl>
              <c:idx val="1"/>
              <c:spPr>
                <a:noFill/>
                <a:ln>
                  <a:noFill/>
                </a:ln>
                <a:effectLst/>
              </c:spPr>
              <c:txPr>
                <a:bodyPr/>
                <a:lstStyle/>
                <a:p>
                  <a:pPr>
                    <a:defRPr sz="1100" b="1">
                      <a:solidFill>
                        <a:schemeClr val="bg1"/>
                      </a:solidFill>
                    </a:defRPr>
                  </a:pPr>
                  <a:endParaRPr lang="en-US"/>
                </a:p>
              </c:txPr>
              <c:showLegendKey val="0"/>
              <c:showVal val="0"/>
              <c:showCatName val="0"/>
              <c:showSerName val="0"/>
              <c:showPercent val="1"/>
              <c:showBubbleSize val="0"/>
            </c:dLbl>
            <c:dLbl>
              <c:idx val="3"/>
              <c:spPr>
                <a:noFill/>
                <a:ln>
                  <a:noFill/>
                </a:ln>
                <a:effectLst/>
              </c:spPr>
              <c:txPr>
                <a:bodyPr/>
                <a:lstStyle/>
                <a:p>
                  <a:pPr>
                    <a:defRPr sz="1100" b="1">
                      <a:solidFill>
                        <a:schemeClr val="bg1"/>
                      </a:solidFill>
                    </a:defRPr>
                  </a:pPr>
                  <a:endParaRPr lang="en-US"/>
                </a:p>
              </c:txPr>
              <c:showLegendKey val="0"/>
              <c:showVal val="0"/>
              <c:showCatName val="0"/>
              <c:showSerName val="0"/>
              <c:showPercent val="1"/>
              <c:showBubbleSize val="0"/>
            </c:dLbl>
            <c:spPr>
              <a:noFill/>
              <a:ln>
                <a:noFill/>
              </a:ln>
              <a:effectLst/>
            </c:spPr>
            <c:txPr>
              <a:bodyPr/>
              <a:lstStyle/>
              <a:p>
                <a:pPr>
                  <a:defRPr sz="1100"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Non Disabled Children</c:v>
                </c:pt>
                <c:pt idx="1">
                  <c:v>Non Disabled Adults</c:v>
                </c:pt>
                <c:pt idx="2">
                  <c:v>Adults and Children with Disabilities</c:v>
                </c:pt>
                <c:pt idx="3">
                  <c:v>Seniors</c:v>
                </c:pt>
              </c:strCache>
            </c:strRef>
          </c:cat>
          <c:val>
            <c:numRef>
              <c:f>Sheet1!$B$2:$B$5</c:f>
              <c:numCache>
                <c:formatCode>_(* #,##0_);_(* \(#,##0\);_(* "-"??_);_(@_)</c:formatCode>
                <c:ptCount val="4"/>
                <c:pt idx="0">
                  <c:v>527323</c:v>
                </c:pt>
                <c:pt idx="1">
                  <c:v>443985</c:v>
                </c:pt>
                <c:pt idx="2">
                  <c:v>279145</c:v>
                </c:pt>
                <c:pt idx="3">
                  <c:v>148365</c:v>
                </c:pt>
              </c:numCache>
            </c:numRef>
          </c:val>
        </c:ser>
        <c:dLbls>
          <c:showLegendKey val="0"/>
          <c:showVal val="0"/>
          <c:showCatName val="0"/>
          <c:showSerName val="0"/>
          <c:showPercent val="0"/>
          <c:showBubbleSize val="0"/>
          <c:showLeaderLines val="0"/>
        </c:dLbls>
        <c:firstSliceAng val="0"/>
      </c:pieChart>
      <c:spPr>
        <a:ln>
          <a:solidFill>
            <a:schemeClr val="bg1"/>
          </a:solid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accent3"/>
              </a:solidFill>
            </c:spPr>
          </c:dPt>
          <c:dPt>
            <c:idx val="1"/>
            <c:invertIfNegative val="0"/>
            <c:bubble3D val="0"/>
            <c:spPr>
              <a:solidFill>
                <a:schemeClr val="bg2"/>
              </a:solidFill>
            </c:spPr>
          </c:dPt>
          <c:dPt>
            <c:idx val="2"/>
            <c:invertIfNegative val="0"/>
            <c:bubble3D val="0"/>
            <c:spPr>
              <a:solidFill>
                <a:schemeClr val="bg2"/>
              </a:solidFill>
            </c:spPr>
          </c:dPt>
          <c:dPt>
            <c:idx val="4"/>
            <c:invertIfNegative val="0"/>
            <c:bubble3D val="0"/>
            <c:spPr>
              <a:solidFill>
                <a:schemeClr val="bg2"/>
              </a:solidFill>
            </c:spPr>
          </c:dPt>
          <c:dPt>
            <c:idx val="5"/>
            <c:invertIfNegative val="0"/>
            <c:bubble3D val="0"/>
            <c:spPr>
              <a:solidFill>
                <a:schemeClr val="bg2"/>
              </a:solidFill>
            </c:spPr>
          </c:dPt>
          <c:dPt>
            <c:idx val="7"/>
            <c:invertIfNegative val="0"/>
            <c:bubble3D val="0"/>
            <c:spPr>
              <a:solidFill>
                <a:schemeClr val="bg2"/>
              </a:solidFill>
            </c:spPr>
          </c:dPt>
          <c:dPt>
            <c:idx val="8"/>
            <c:invertIfNegative val="0"/>
            <c:bubble3D val="0"/>
            <c:spPr>
              <a:solidFill>
                <a:schemeClr val="bg2"/>
              </a:solidFill>
            </c:spPr>
          </c:dPt>
          <c:dPt>
            <c:idx val="9"/>
            <c:invertIfNegative val="0"/>
            <c:bubble3D val="0"/>
            <c:spPr>
              <a:solidFill>
                <a:schemeClr val="bg2"/>
              </a:solidFill>
            </c:spPr>
          </c:dPt>
          <c:dPt>
            <c:idx val="10"/>
            <c:invertIfNegative val="0"/>
            <c:bubble3D val="0"/>
            <c:spPr>
              <a:solidFill>
                <a:schemeClr val="bg2"/>
              </a:solidFill>
            </c:spPr>
          </c:dPt>
          <c:dPt>
            <c:idx val="11"/>
            <c:invertIfNegative val="0"/>
            <c:bubble3D val="0"/>
            <c:spPr>
              <a:solidFill>
                <a:schemeClr val="bg2"/>
              </a:solidFill>
            </c:spPr>
          </c:dPt>
          <c:dPt>
            <c:idx val="12"/>
            <c:invertIfNegative val="0"/>
            <c:bubble3D val="0"/>
            <c:spPr>
              <a:solidFill>
                <a:schemeClr val="bg2"/>
              </a:solidFill>
            </c:spPr>
          </c:dPt>
          <c:dPt>
            <c:idx val="13"/>
            <c:invertIfNegative val="0"/>
            <c:bubble3D val="0"/>
            <c:spPr>
              <a:solidFill>
                <a:schemeClr val="bg2"/>
              </a:solidFill>
            </c:spPr>
          </c:dPt>
          <c:dPt>
            <c:idx val="14"/>
            <c:invertIfNegative val="0"/>
            <c:bubble3D val="0"/>
            <c:spPr>
              <a:solidFill>
                <a:schemeClr val="bg2"/>
              </a:solidFill>
            </c:spPr>
          </c:dPt>
          <c:dPt>
            <c:idx val="15"/>
            <c:invertIfNegative val="0"/>
            <c:bubble3D val="0"/>
            <c:spPr>
              <a:solidFill>
                <a:schemeClr val="bg2"/>
              </a:solidFill>
            </c:spPr>
          </c:dPt>
          <c:dPt>
            <c:idx val="16"/>
            <c:invertIfNegative val="0"/>
            <c:bubble3D val="0"/>
            <c:spPr>
              <a:solidFill>
                <a:schemeClr val="bg2"/>
              </a:solidFill>
            </c:spPr>
          </c:dPt>
          <c:dPt>
            <c:idx val="17"/>
            <c:invertIfNegative val="0"/>
            <c:bubble3D val="0"/>
            <c:spPr>
              <a:solidFill>
                <a:schemeClr val="bg2"/>
              </a:solidFill>
            </c:spPr>
          </c:dPt>
          <c:dPt>
            <c:idx val="19"/>
            <c:invertIfNegative val="0"/>
            <c:bubble3D val="0"/>
            <c:spPr>
              <a:solidFill>
                <a:schemeClr val="bg2"/>
              </a:solidFill>
            </c:spPr>
          </c:dPt>
          <c:dPt>
            <c:idx val="23"/>
            <c:invertIfNegative val="0"/>
            <c:bubble3D val="0"/>
            <c:spPr>
              <a:solidFill>
                <a:schemeClr val="accent1"/>
              </a:solidFill>
            </c:spPr>
          </c:dPt>
          <c:dPt>
            <c:idx val="25"/>
            <c:invertIfNegative val="0"/>
            <c:bubble3D val="0"/>
            <c:spPr>
              <a:solidFill>
                <a:schemeClr val="bg2"/>
              </a:solidFill>
            </c:spPr>
          </c:dPt>
          <c:dPt>
            <c:idx val="26"/>
            <c:invertIfNegative val="0"/>
            <c:bubble3D val="0"/>
            <c:spPr>
              <a:solidFill>
                <a:schemeClr val="bg2"/>
              </a:solidFill>
            </c:spPr>
          </c:dPt>
          <c:dPt>
            <c:idx val="29"/>
            <c:invertIfNegative val="0"/>
            <c:bubble3D val="0"/>
            <c:spPr>
              <a:solidFill>
                <a:schemeClr val="bg2"/>
              </a:solidFill>
            </c:spPr>
          </c:dPt>
          <c:dPt>
            <c:idx val="30"/>
            <c:invertIfNegative val="0"/>
            <c:bubble3D val="0"/>
            <c:spPr>
              <a:solidFill>
                <a:schemeClr val="bg2"/>
              </a:solidFill>
            </c:spPr>
          </c:dPt>
          <c:dPt>
            <c:idx val="37"/>
            <c:invertIfNegative val="0"/>
            <c:bubble3D val="0"/>
            <c:spPr>
              <a:solidFill>
                <a:schemeClr val="bg2"/>
              </a:solidFill>
            </c:spPr>
          </c:dPt>
          <c:dPt>
            <c:idx val="44"/>
            <c:invertIfNegative val="0"/>
            <c:bubble3D val="0"/>
            <c:spPr>
              <a:solidFill>
                <a:schemeClr val="accent5"/>
              </a:solidFill>
            </c:spPr>
          </c:dPt>
          <c:cat>
            <c:strRef>
              <c:f>Sheet1!$A$2:$A$53</c:f>
              <c:strCache>
                <c:ptCount val="52"/>
                <c:pt idx="0">
                  <c:v>US</c:v>
                </c:pt>
                <c:pt idx="1">
                  <c:v>UT</c:v>
                </c:pt>
                <c:pt idx="2">
                  <c:v>VA</c:v>
                </c:pt>
                <c:pt idx="3">
                  <c:v>ND</c:v>
                </c:pt>
                <c:pt idx="4">
                  <c:v>WY</c:v>
                </c:pt>
                <c:pt idx="5">
                  <c:v>NE</c:v>
                </c:pt>
                <c:pt idx="6">
                  <c:v>NH</c:v>
                </c:pt>
                <c:pt idx="7">
                  <c:v>SD</c:v>
                </c:pt>
                <c:pt idx="8">
                  <c:v>KS</c:v>
                </c:pt>
                <c:pt idx="9">
                  <c:v>MO</c:v>
                </c:pt>
                <c:pt idx="10">
                  <c:v>MT</c:v>
                </c:pt>
                <c:pt idx="11">
                  <c:v>AK</c:v>
                </c:pt>
                <c:pt idx="12">
                  <c:v>FL</c:v>
                </c:pt>
                <c:pt idx="13">
                  <c:v>GA</c:v>
                </c:pt>
                <c:pt idx="14">
                  <c:v>TX</c:v>
                </c:pt>
                <c:pt idx="15">
                  <c:v>ID</c:v>
                </c:pt>
                <c:pt idx="16">
                  <c:v>AL</c:v>
                </c:pt>
                <c:pt idx="17">
                  <c:v>WI</c:v>
                </c:pt>
                <c:pt idx="18">
                  <c:v>IN</c:v>
                </c:pt>
                <c:pt idx="19">
                  <c:v>NC</c:v>
                </c:pt>
                <c:pt idx="20">
                  <c:v>IA</c:v>
                </c:pt>
                <c:pt idx="21">
                  <c:v>NJ</c:v>
                </c:pt>
                <c:pt idx="22">
                  <c:v>PA</c:v>
                </c:pt>
                <c:pt idx="23">
                  <c:v>MD</c:v>
                </c:pt>
                <c:pt idx="24">
                  <c:v>NV</c:v>
                </c:pt>
                <c:pt idx="25">
                  <c:v>SC</c:v>
                </c:pt>
                <c:pt idx="26">
                  <c:v>OK</c:v>
                </c:pt>
                <c:pt idx="27">
                  <c:v>CT</c:v>
                </c:pt>
                <c:pt idx="28">
                  <c:v>HI</c:v>
                </c:pt>
                <c:pt idx="29">
                  <c:v>ME</c:v>
                </c:pt>
                <c:pt idx="30">
                  <c:v>TN</c:v>
                </c:pt>
                <c:pt idx="31">
                  <c:v>MN</c:v>
                </c:pt>
                <c:pt idx="32">
                  <c:v>CO </c:v>
                </c:pt>
                <c:pt idx="33">
                  <c:v>AZ</c:v>
                </c:pt>
                <c:pt idx="34">
                  <c:v>MI</c:v>
                </c:pt>
                <c:pt idx="35">
                  <c:v>LA</c:v>
                </c:pt>
                <c:pt idx="36">
                  <c:v>WA</c:v>
                </c:pt>
                <c:pt idx="37">
                  <c:v>MS</c:v>
                </c:pt>
                <c:pt idx="38">
                  <c:v>IL</c:v>
                </c:pt>
                <c:pt idx="39">
                  <c:v>KY</c:v>
                </c:pt>
                <c:pt idx="40">
                  <c:v>RI</c:v>
                </c:pt>
                <c:pt idx="41">
                  <c:v>OH</c:v>
                </c:pt>
                <c:pt idx="42">
                  <c:v>DE</c:v>
                </c:pt>
                <c:pt idx="43">
                  <c:v>OR</c:v>
                </c:pt>
                <c:pt idx="44">
                  <c:v>MA</c:v>
                </c:pt>
                <c:pt idx="45">
                  <c:v>AR</c:v>
                </c:pt>
                <c:pt idx="46">
                  <c:v>WV</c:v>
                </c:pt>
                <c:pt idx="47">
                  <c:v>VT</c:v>
                </c:pt>
                <c:pt idx="48">
                  <c:v>CA</c:v>
                </c:pt>
                <c:pt idx="49">
                  <c:v>NY</c:v>
                </c:pt>
                <c:pt idx="50">
                  <c:v>NM</c:v>
                </c:pt>
                <c:pt idx="51">
                  <c:v>DC</c:v>
                </c:pt>
              </c:strCache>
            </c:strRef>
          </c:cat>
          <c:val>
            <c:numRef>
              <c:f>Sheet1!$B$2:$B$53</c:f>
              <c:numCache>
                <c:formatCode>0.0%</c:formatCode>
                <c:ptCount val="52"/>
                <c:pt idx="0">
                  <c:v>0.2190455713170732</c:v>
                </c:pt>
                <c:pt idx="1">
                  <c:v>9.9184070689407933E-2</c:v>
                </c:pt>
                <c:pt idx="2">
                  <c:v>0.11253704981895296</c:v>
                </c:pt>
                <c:pt idx="3">
                  <c:v>0.11645990030859439</c:v>
                </c:pt>
                <c:pt idx="4">
                  <c:v>0.12245935568250099</c:v>
                </c:pt>
                <c:pt idx="5">
                  <c:v>0.12499847196629503</c:v>
                </c:pt>
                <c:pt idx="6">
                  <c:v>0.12611423011381409</c:v>
                </c:pt>
                <c:pt idx="7">
                  <c:v>0.13699182465496529</c:v>
                </c:pt>
                <c:pt idx="8">
                  <c:v>0.13804480064021576</c:v>
                </c:pt>
                <c:pt idx="9">
                  <c:v>0.14108591462910827</c:v>
                </c:pt>
                <c:pt idx="10">
                  <c:v>0.16055331342280371</c:v>
                </c:pt>
                <c:pt idx="11">
                  <c:v>0.16938181048196629</c:v>
                </c:pt>
                <c:pt idx="12">
                  <c:v>0.16959747798466993</c:v>
                </c:pt>
                <c:pt idx="13">
                  <c:v>0.1722047077137025</c:v>
                </c:pt>
                <c:pt idx="14">
                  <c:v>0.17303970277358446</c:v>
                </c:pt>
                <c:pt idx="15">
                  <c:v>0.1761629500557981</c:v>
                </c:pt>
                <c:pt idx="16">
                  <c:v>0.17884812832658711</c:v>
                </c:pt>
                <c:pt idx="17">
                  <c:v>0.17974598284969129</c:v>
                </c:pt>
                <c:pt idx="18">
                  <c:v>0.18038125743251898</c:v>
                </c:pt>
                <c:pt idx="19">
                  <c:v>0.18317534134274821</c:v>
                </c:pt>
                <c:pt idx="20">
                  <c:v>0.18412642422611764</c:v>
                </c:pt>
                <c:pt idx="21">
                  <c:v>0.18715476033977854</c:v>
                </c:pt>
                <c:pt idx="22">
                  <c:v>0.18797346629745396</c:v>
                </c:pt>
                <c:pt idx="23">
                  <c:v>0.18828553677820134</c:v>
                </c:pt>
                <c:pt idx="24">
                  <c:v>0.19315177103721989</c:v>
                </c:pt>
                <c:pt idx="25">
                  <c:v>0.20595958764047129</c:v>
                </c:pt>
                <c:pt idx="26">
                  <c:v>0.20615458641467066</c:v>
                </c:pt>
                <c:pt idx="27">
                  <c:v>0.21146853053526909</c:v>
                </c:pt>
                <c:pt idx="28">
                  <c:v>0.2138456889136853</c:v>
                </c:pt>
                <c:pt idx="29">
                  <c:v>0.216381760919758</c:v>
                </c:pt>
                <c:pt idx="30">
                  <c:v>0.21650294563492695</c:v>
                </c:pt>
                <c:pt idx="31">
                  <c:v>0.21794123074346369</c:v>
                </c:pt>
                <c:pt idx="32">
                  <c:v>0.21963712310950273</c:v>
                </c:pt>
                <c:pt idx="33">
                  <c:v>0.22233076688587539</c:v>
                </c:pt>
                <c:pt idx="34">
                  <c:v>0.22355948514799931</c:v>
                </c:pt>
                <c:pt idx="35">
                  <c:v>0.2245642492079018</c:v>
                </c:pt>
                <c:pt idx="36">
                  <c:v>0.2317251360540846</c:v>
                </c:pt>
                <c:pt idx="37">
                  <c:v>0.23564408287156083</c:v>
                </c:pt>
                <c:pt idx="38">
                  <c:v>0.23927959765786944</c:v>
                </c:pt>
                <c:pt idx="39">
                  <c:v>0.24320708233930907</c:v>
                </c:pt>
                <c:pt idx="40">
                  <c:v>0.24965195280773864</c:v>
                </c:pt>
                <c:pt idx="41">
                  <c:v>0.2501961547375175</c:v>
                </c:pt>
                <c:pt idx="42">
                  <c:v>0.2512221920578358</c:v>
                </c:pt>
                <c:pt idx="43">
                  <c:v>0.25966698730227578</c:v>
                </c:pt>
                <c:pt idx="44">
                  <c:v>0.27202950510925361</c:v>
                </c:pt>
                <c:pt idx="45">
                  <c:v>0.27801059139978879</c:v>
                </c:pt>
                <c:pt idx="46">
                  <c:v>0.28237780801869511</c:v>
                </c:pt>
                <c:pt idx="47">
                  <c:v>0.28380112423032355</c:v>
                </c:pt>
                <c:pt idx="48">
                  <c:v>0.30717902197023389</c:v>
                </c:pt>
                <c:pt idx="49">
                  <c:v>0.31672237941962278</c:v>
                </c:pt>
                <c:pt idx="50">
                  <c:v>0.32985770810118281</c:v>
                </c:pt>
                <c:pt idx="51">
                  <c:v>0.38895845000629842</c:v>
                </c:pt>
              </c:numCache>
            </c:numRef>
          </c:val>
        </c:ser>
        <c:dLbls>
          <c:showLegendKey val="0"/>
          <c:showVal val="0"/>
          <c:showCatName val="0"/>
          <c:showSerName val="0"/>
          <c:showPercent val="0"/>
          <c:showBubbleSize val="0"/>
        </c:dLbls>
        <c:gapWidth val="100"/>
        <c:axId val="332060920"/>
        <c:axId val="333036832"/>
      </c:barChart>
      <c:catAx>
        <c:axId val="332060920"/>
        <c:scaling>
          <c:orientation val="minMax"/>
        </c:scaling>
        <c:delete val="0"/>
        <c:axPos val="b"/>
        <c:numFmt formatCode="General" sourceLinked="0"/>
        <c:majorTickMark val="out"/>
        <c:minorTickMark val="none"/>
        <c:tickLblPos val="nextTo"/>
        <c:spPr>
          <a:ln>
            <a:solidFill>
              <a:schemeClr val="bg1">
                <a:lumMod val="50000"/>
              </a:schemeClr>
            </a:solidFill>
          </a:ln>
        </c:spPr>
        <c:txPr>
          <a:bodyPr rot="-5400000" vert="horz"/>
          <a:lstStyle/>
          <a:p>
            <a:pPr>
              <a:defRPr sz="800"/>
            </a:pPr>
            <a:endParaRPr lang="en-US"/>
          </a:p>
        </c:txPr>
        <c:crossAx val="333036832"/>
        <c:crosses val="autoZero"/>
        <c:auto val="1"/>
        <c:lblAlgn val="ctr"/>
        <c:lblOffset val="100"/>
        <c:tickLblSkip val="1"/>
        <c:noMultiLvlLbl val="0"/>
      </c:catAx>
      <c:valAx>
        <c:axId val="333036832"/>
        <c:scaling>
          <c:orientation val="minMax"/>
          <c:max val="0.4"/>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206092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Column12</c:v>
                </c:pt>
              </c:strCache>
            </c:strRef>
          </c:tx>
          <c:spPr>
            <a:ln>
              <a:solidFill>
                <a:srgbClr val="A7CAC4"/>
              </a:solidFill>
              <a:prstDash val="sysDash"/>
            </a:ln>
          </c:spPr>
          <c:marker>
            <c:symbol val="square"/>
            <c:size val="8"/>
            <c:spPr>
              <a:solidFill>
                <a:srgbClr val="A7CAC4"/>
              </a:solidFill>
              <a:ln>
                <a:solidFill>
                  <a:srgbClr val="A7CAC4"/>
                </a:solidFill>
                <a:prstDash val="sysDash"/>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6">
                  <c:v>1383000</c:v>
                </c:pt>
                <c:pt idx="7">
                  <c:v>1608000</c:v>
                </c:pt>
              </c:numCache>
            </c:numRef>
          </c:val>
          <c:smooth val="0"/>
        </c:ser>
        <c:ser>
          <c:idx val="1"/>
          <c:order val="1"/>
          <c:tx>
            <c:strRef>
              <c:f>Sheet1!$C$1</c:f>
              <c:strCache>
                <c:ptCount val="1"/>
                <c:pt idx="0">
                  <c:v>MassHealth Enrollment</c:v>
                </c:pt>
              </c:strCache>
            </c:strRef>
          </c:tx>
          <c:spPr>
            <a:ln>
              <a:solidFill>
                <a:srgbClr val="5A8F7C"/>
              </a:solidFill>
            </a:ln>
          </c:spPr>
          <c:marker>
            <c:symbol val="square"/>
            <c:size val="8"/>
            <c:spPr>
              <a:solidFill>
                <a:srgbClr val="5A8F7C"/>
              </a:solidFill>
              <a:ln>
                <a:solidFill>
                  <a:srgbClr val="5A8F7C"/>
                </a:solidFill>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pt idx="0">
                  <c:v>1094000</c:v>
                </c:pt>
                <c:pt idx="1">
                  <c:v>1146000</c:v>
                </c:pt>
                <c:pt idx="2">
                  <c:v>1195000</c:v>
                </c:pt>
                <c:pt idx="3">
                  <c:v>1267000</c:v>
                </c:pt>
                <c:pt idx="4">
                  <c:v>1301000</c:v>
                </c:pt>
                <c:pt idx="5">
                  <c:v>1356000</c:v>
                </c:pt>
                <c:pt idx="6">
                  <c:v>1383000</c:v>
                </c:pt>
                <c:pt idx="7">
                  <c:v>1826000</c:v>
                </c:pt>
              </c:numCache>
            </c:numRef>
          </c:val>
          <c:smooth val="0"/>
        </c:ser>
        <c:ser>
          <c:idx val="2"/>
          <c:order val="2"/>
          <c:tx>
            <c:strRef>
              <c:f>Sheet1!$D$1</c:f>
              <c:strCache>
                <c:ptCount val="1"/>
                <c:pt idx="0">
                  <c:v>Uninsured</c:v>
                </c:pt>
              </c:strCache>
            </c:strRef>
          </c:tx>
          <c:spPr>
            <a:ln>
              <a:solidFill>
                <a:srgbClr val="969696"/>
              </a:solidFill>
            </a:ln>
          </c:spPr>
          <c:marker>
            <c:symbol val="circle"/>
            <c:size val="8"/>
            <c:spPr>
              <a:solidFill>
                <a:srgbClr val="969696"/>
              </a:solidFill>
              <a:ln>
                <a:solidFill>
                  <a:srgbClr val="969696"/>
                </a:solidFill>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Sheet1!$D$2:$D$9</c:f>
              <c:numCache>
                <c:formatCode>General</c:formatCode>
                <c:ptCount val="8"/>
                <c:pt idx="0">
                  <c:v>355000</c:v>
                </c:pt>
                <c:pt idx="1">
                  <c:v>165000</c:v>
                </c:pt>
                <c:pt idx="2">
                  <c:v>171000</c:v>
                </c:pt>
                <c:pt idx="3">
                  <c:v>120000</c:v>
                </c:pt>
                <c:pt idx="4">
                  <c:v>204000</c:v>
                </c:pt>
                <c:pt idx="5">
                  <c:v>259000</c:v>
                </c:pt>
                <c:pt idx="6">
                  <c:v>254000</c:v>
                </c:pt>
                <c:pt idx="7">
                  <c:v>249000</c:v>
                </c:pt>
              </c:numCache>
            </c:numRef>
          </c:val>
          <c:smooth val="0"/>
        </c:ser>
        <c:dLbls>
          <c:showLegendKey val="0"/>
          <c:showVal val="0"/>
          <c:showCatName val="0"/>
          <c:showSerName val="0"/>
          <c:showPercent val="0"/>
          <c:showBubbleSize val="0"/>
        </c:dLbls>
        <c:marker val="1"/>
        <c:smooth val="0"/>
        <c:axId val="333037224"/>
        <c:axId val="333037616"/>
      </c:lineChart>
      <c:catAx>
        <c:axId val="333037224"/>
        <c:scaling>
          <c:orientation val="minMax"/>
        </c:scaling>
        <c:delete val="0"/>
        <c:axPos val="b"/>
        <c:numFmt formatCode="General" sourceLinked="1"/>
        <c:majorTickMark val="out"/>
        <c:minorTickMark val="none"/>
        <c:tickLblPos val="nextTo"/>
        <c:txPr>
          <a:bodyPr/>
          <a:lstStyle/>
          <a:p>
            <a:pPr>
              <a:defRPr sz="1000" b="1"/>
            </a:pPr>
            <a:endParaRPr lang="en-US"/>
          </a:p>
        </c:txPr>
        <c:crossAx val="333037616"/>
        <c:crosses val="autoZero"/>
        <c:auto val="1"/>
        <c:lblAlgn val="ctr"/>
        <c:lblOffset val="100"/>
        <c:noMultiLvlLbl val="0"/>
      </c:catAx>
      <c:valAx>
        <c:axId val="333037616"/>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303722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W/O TEMP</c:v>
                </c:pt>
              </c:strCache>
            </c:strRef>
          </c:tx>
          <c:spPr>
            <a:ln>
              <a:solidFill>
                <a:srgbClr val="A7CAC4"/>
              </a:solidFill>
            </a:ln>
          </c:spPr>
          <c:marker>
            <c:symbol val="square"/>
            <c:size val="8"/>
            <c:spPr>
              <a:solidFill>
                <a:srgbClr val="A7CAC4"/>
              </a:solidFill>
              <a:ln>
                <a:solidFill>
                  <a:srgbClr val="A7CAC4"/>
                </a:solidFill>
              </a:ln>
            </c:spPr>
          </c:marker>
          <c:dPt>
            <c:idx val="7"/>
            <c:marker>
              <c:spPr>
                <a:solidFill>
                  <a:srgbClr val="A7CAC4"/>
                </a:solidFill>
                <a:ln>
                  <a:solidFill>
                    <a:srgbClr val="A7CAC4"/>
                  </a:solidFill>
                  <a:prstDash val="sysDash"/>
                </a:ln>
              </c:spPr>
            </c:marker>
            <c:bubble3D val="0"/>
            <c:spPr>
              <a:ln>
                <a:solidFill>
                  <a:srgbClr val="A7CAC4"/>
                </a:solidFill>
                <a:prstDash val="sysDash"/>
              </a:ln>
            </c:spPr>
          </c:dPt>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6">
                  <c:v>127.7</c:v>
                </c:pt>
                <c:pt idx="7">
                  <c:v>147.49861342207433</c:v>
                </c:pt>
              </c:numCache>
            </c:numRef>
          </c:val>
          <c:smooth val="0"/>
        </c:ser>
        <c:ser>
          <c:idx val="1"/>
          <c:order val="1"/>
          <c:tx>
            <c:strRef>
              <c:f>Sheet1!$C$1</c:f>
              <c:strCache>
                <c:ptCount val="1"/>
                <c:pt idx="0">
                  <c:v>Massachusetts</c:v>
                </c:pt>
              </c:strCache>
            </c:strRef>
          </c:tx>
          <c:spPr>
            <a:ln>
              <a:solidFill>
                <a:srgbClr val="5A8F7C"/>
              </a:solidFill>
            </a:ln>
          </c:spPr>
          <c:marker>
            <c:symbol val="square"/>
            <c:size val="8"/>
            <c:spPr>
              <a:solidFill>
                <a:srgbClr val="5A8F7C"/>
              </a:solidFill>
              <a:ln>
                <a:solidFill>
                  <a:srgbClr val="5A8F7C"/>
                </a:solidFill>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pt idx="0">
                  <c:v>100</c:v>
                </c:pt>
                <c:pt idx="1">
                  <c:v>106.77574413015346</c:v>
                </c:pt>
                <c:pt idx="2">
                  <c:v>110.4917729709743</c:v>
                </c:pt>
                <c:pt idx="3">
                  <c:v>116.74986134220744</c:v>
                </c:pt>
                <c:pt idx="4">
                  <c:v>120.82640044370494</c:v>
                </c:pt>
                <c:pt idx="5">
                  <c:v>125.06008504344612</c:v>
                </c:pt>
                <c:pt idx="6">
                  <c:v>127.65261601035311</c:v>
                </c:pt>
                <c:pt idx="7">
                  <c:v>169.44130153447958</c:v>
                </c:pt>
              </c:numCache>
            </c:numRef>
          </c:val>
          <c:smooth val="0"/>
        </c:ser>
        <c:ser>
          <c:idx val="2"/>
          <c:order val="2"/>
          <c:tx>
            <c:strRef>
              <c:f>Sheet1!$D$1</c:f>
              <c:strCache>
                <c:ptCount val="1"/>
                <c:pt idx="0">
                  <c:v>U.S.</c:v>
                </c:pt>
              </c:strCache>
            </c:strRef>
          </c:tx>
          <c:spPr>
            <a:ln>
              <a:solidFill>
                <a:srgbClr val="969696"/>
              </a:solidFill>
            </a:ln>
          </c:spPr>
          <c:marker>
            <c:symbol val="circle"/>
            <c:size val="8"/>
            <c:spPr>
              <a:solidFill>
                <a:srgbClr val="969696"/>
              </a:solidFill>
              <a:ln>
                <a:solidFill>
                  <a:srgbClr val="969696"/>
                </a:solidFill>
              </a:ln>
            </c:spPr>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Sheet1!$D$2:$D$9</c:f>
              <c:numCache>
                <c:formatCode>General</c:formatCode>
                <c:ptCount val="8"/>
                <c:pt idx="0">
                  <c:v>100</c:v>
                </c:pt>
                <c:pt idx="1">
                  <c:v>104.89394505699869</c:v>
                </c:pt>
                <c:pt idx="2">
                  <c:v>114.27303307792936</c:v>
                </c:pt>
                <c:pt idx="3">
                  <c:v>121.0147635955896</c:v>
                </c:pt>
                <c:pt idx="4">
                  <c:v>125.05840029900952</c:v>
                </c:pt>
                <c:pt idx="5">
                  <c:v>128.07886376378249</c:v>
                </c:pt>
                <c:pt idx="6">
                  <c:v>129.44543076060549</c:v>
                </c:pt>
                <c:pt idx="7">
                  <c:v>156.97065968977762</c:v>
                </c:pt>
              </c:numCache>
            </c:numRef>
          </c:val>
          <c:smooth val="0"/>
        </c:ser>
        <c:dLbls>
          <c:showLegendKey val="0"/>
          <c:showVal val="0"/>
          <c:showCatName val="0"/>
          <c:showSerName val="0"/>
          <c:showPercent val="0"/>
          <c:showBubbleSize val="0"/>
        </c:dLbls>
        <c:marker val="1"/>
        <c:smooth val="0"/>
        <c:axId val="333038008"/>
        <c:axId val="333038400"/>
      </c:lineChart>
      <c:catAx>
        <c:axId val="333038008"/>
        <c:scaling>
          <c:orientation val="minMax"/>
        </c:scaling>
        <c:delete val="0"/>
        <c:axPos val="b"/>
        <c:numFmt formatCode="General" sourceLinked="1"/>
        <c:majorTickMark val="out"/>
        <c:minorTickMark val="none"/>
        <c:tickLblPos val="nextTo"/>
        <c:txPr>
          <a:bodyPr/>
          <a:lstStyle/>
          <a:p>
            <a:pPr>
              <a:defRPr sz="1000" b="1"/>
            </a:pPr>
            <a:endParaRPr lang="en-US"/>
          </a:p>
        </c:txPr>
        <c:crossAx val="333038400"/>
        <c:crosses val="autoZero"/>
        <c:auto val="1"/>
        <c:lblAlgn val="ctr"/>
        <c:lblOffset val="100"/>
        <c:noMultiLvlLbl val="0"/>
      </c:catAx>
      <c:valAx>
        <c:axId val="333038400"/>
        <c:scaling>
          <c:orientation val="minMax"/>
          <c:max val="180"/>
          <c:min val="100"/>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303800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accent1"/>
              </a:solidFill>
              <a:ln>
                <a:solidFill>
                  <a:schemeClr val="bg1"/>
                </a:solidFill>
              </a:ln>
            </c:spPr>
          </c:dPt>
          <c:dPt>
            <c:idx val="5"/>
            <c:bubble3D val="0"/>
            <c:spPr>
              <a:solidFill>
                <a:schemeClr val="accent1">
                  <a:lumMod val="75000"/>
                </a:schemeClr>
              </a:solidFill>
              <a:ln>
                <a:solidFill>
                  <a:schemeClr val="bg1"/>
                </a:solidFill>
              </a:ln>
            </c:spPr>
          </c:dPt>
          <c:dPt>
            <c:idx val="6"/>
            <c:bubble3D val="0"/>
            <c:explosion val="6"/>
            <c:spPr>
              <a:solidFill>
                <a:schemeClr val="accent2"/>
              </a:solidFill>
              <a:ln>
                <a:solidFill>
                  <a:schemeClr val="bg1"/>
                </a:solidFill>
              </a:ln>
            </c:spPr>
          </c:dPt>
          <c:dPt>
            <c:idx val="7"/>
            <c:bubble3D val="0"/>
            <c:spPr>
              <a:solidFill>
                <a:schemeClr val="accent1"/>
              </a:solidFill>
              <a:ln>
                <a:solidFill>
                  <a:schemeClr val="bg1"/>
                </a:solidFill>
              </a:ln>
            </c:spPr>
          </c:dPt>
          <c:dLbls>
            <c:dLbl>
              <c:idx val="0"/>
              <c:tx>
                <c:rich>
                  <a:bodyPr/>
                  <a:lstStyle/>
                  <a:p>
                    <a:r>
                      <a:rPr lang="en-US" b="1" smtClean="0">
                        <a:solidFill>
                          <a:schemeClr val="tx1"/>
                        </a:solidFill>
                      </a:rPr>
                      <a:t>&lt;1%</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3"/>
              <c:dLblPos val="outEnd"/>
              <c:showLegendKey val="0"/>
              <c:showVal val="0"/>
              <c:showCatName val="0"/>
              <c:showSerName val="0"/>
              <c:showPercent val="1"/>
              <c:showBubbleSize val="0"/>
              <c:extLst>
                <c:ext xmlns:c15="http://schemas.microsoft.com/office/drawing/2012/chart" uri="{CE6537A1-D6FC-4f65-9D91-7224C49458BB}"/>
              </c:extLst>
            </c:dLbl>
            <c:dLbl>
              <c:idx val="4"/>
              <c:dLblPos val="outEnd"/>
              <c:showLegendKey val="0"/>
              <c:showVal val="0"/>
              <c:showCatName val="0"/>
              <c:showSerName val="0"/>
              <c:showPercent val="1"/>
              <c:showBubbleSize val="0"/>
              <c:extLst>
                <c:ext xmlns:c15="http://schemas.microsoft.com/office/drawing/2012/chart" uri="{CE6537A1-D6FC-4f65-9D91-7224C49458BB}"/>
              </c:extLst>
            </c:dLbl>
            <c:dLbl>
              <c:idx val="5"/>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6"/>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spPr>
              <a:noFill/>
              <a:ln>
                <a:noFill/>
              </a:ln>
              <a:effectLst/>
            </c:spPr>
            <c:txPr>
              <a:bodyPr/>
              <a:lstStyle/>
              <a:p>
                <a:pPr>
                  <a:defRPr sz="1200" b="1">
                    <a:solidFill>
                      <a:schemeClr val="tx1"/>
                    </a:solidFill>
                  </a:defRPr>
                </a:pPr>
                <a:endParaRPr lang="en-US"/>
              </a:p>
            </c:txPr>
            <c:dLblPos val="bestFit"/>
            <c:showLegendKey val="0"/>
            <c:showVal val="0"/>
            <c:showCatName val="0"/>
            <c:showSerName val="0"/>
            <c:showPercent val="1"/>
            <c:showBubbleSize val="0"/>
            <c:showLeaderLines val="0"/>
            <c:extLst>
              <c:ext xmlns:c15="http://schemas.microsoft.com/office/drawing/2012/chart" uri="{CE6537A1-D6FC-4f65-9D91-7224C49458BB}"/>
            </c:extLst>
          </c:dLbls>
          <c:cat>
            <c:strRef>
              <c:f>Sheet1!$A$3:$A$9</c:f>
              <c:strCache>
                <c:ptCount val="7"/>
                <c:pt idx="1">
                  <c:v>MCO</c:v>
                </c:pt>
                <c:pt idx="2">
                  <c:v>Careplus</c:v>
                </c:pt>
                <c:pt idx="3">
                  <c:v>One Care</c:v>
                </c:pt>
                <c:pt idx="4">
                  <c:v>SCO</c:v>
                </c:pt>
                <c:pt idx="5">
                  <c:v>PCC</c:v>
                </c:pt>
                <c:pt idx="6">
                  <c:v>FFS, PA, TPL, OTH</c:v>
                </c:pt>
              </c:strCache>
            </c:strRef>
          </c:cat>
          <c:val>
            <c:numRef>
              <c:f>Sheet1!$B$3:$B$9</c:f>
              <c:numCache>
                <c:formatCode>General</c:formatCode>
                <c:ptCount val="7"/>
                <c:pt idx="1">
                  <c:v>551191</c:v>
                </c:pt>
                <c:pt idx="2">
                  <c:v>347246</c:v>
                </c:pt>
                <c:pt idx="3">
                  <c:v>17791</c:v>
                </c:pt>
                <c:pt idx="4">
                  <c:v>37195</c:v>
                </c:pt>
                <c:pt idx="5">
                  <c:v>380189</c:v>
                </c:pt>
                <c:pt idx="6">
                  <c:v>501338</c:v>
                </c:pt>
              </c:numCache>
            </c:numRef>
          </c:val>
        </c:ser>
        <c:dLbls>
          <c:showLegendKey val="0"/>
          <c:showVal val="0"/>
          <c:showCatName val="0"/>
          <c:showSerName val="0"/>
          <c:showPercent val="0"/>
          <c:showBubbleSize val="0"/>
          <c:showLeaderLines val="0"/>
        </c:dLbls>
        <c:firstSliceAng val="270"/>
      </c:pieChart>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0.07833</cdr:x>
      <cdr:y>0.05731</cdr:y>
    </cdr:from>
    <cdr:to>
      <cdr:x>0.77971</cdr:x>
      <cdr:y>0.11643</cdr:y>
    </cdr:to>
    <cdr:sp macro="" textlink="">
      <cdr:nvSpPr>
        <cdr:cNvPr id="2" name="TextBox 1"/>
        <cdr:cNvSpPr txBox="1"/>
      </cdr:nvSpPr>
      <cdr:spPr>
        <a:xfrm xmlns:a="http://schemas.openxmlformats.org/drawingml/2006/main">
          <a:off x="495282" y="212354"/>
          <a:ext cx="4434840" cy="219070"/>
        </a:xfrm>
        <a:prstGeom xmlns:a="http://schemas.openxmlformats.org/drawingml/2006/main" prst="rect">
          <a:avLst/>
        </a:prstGeom>
        <a:solidFill xmlns:a="http://schemas.openxmlformats.org/drawingml/2006/main">
          <a:schemeClr val="accent1"/>
        </a:solidFill>
      </cdr:spPr>
      <cdr:txBody>
        <a:bodyPr xmlns:a="http://schemas.openxmlformats.org/drawingml/2006/main" vertOverflow="clip" wrap="square" lIns="45720" tIns="18288" rIns="45720" bIns="18288" rtlCol="0" anchor="ctr" anchorCtr="0"/>
        <a:lstStyle xmlns:a="http://schemas.openxmlformats.org/drawingml/2006/main"/>
        <a:p xmlns:a="http://schemas.openxmlformats.org/drawingml/2006/main">
          <a:r>
            <a:rPr lang="en-US" sz="900" b="1" dirty="0" smtClean="0"/>
            <a:t>STATE HAS IMPLEMENTED ACA MEDICAID EXPANSION (INCLUDES MASS. AS OF 3/31/2015)</a:t>
          </a:r>
          <a:endParaRPr lang="en-US" sz="900" b="1" dirty="0"/>
        </a:p>
      </cdr:txBody>
    </cdr:sp>
  </cdr:relSizeAnchor>
  <cdr:relSizeAnchor xmlns:cdr="http://schemas.openxmlformats.org/drawingml/2006/chartDrawing">
    <cdr:from>
      <cdr:x>0.07833</cdr:x>
      <cdr:y>0.13957</cdr:y>
    </cdr:from>
    <cdr:to>
      <cdr:x>0.77971</cdr:x>
      <cdr:y>0.20126</cdr:y>
    </cdr:to>
    <cdr:sp macro="" textlink="">
      <cdr:nvSpPr>
        <cdr:cNvPr id="3" name="TextBox 1"/>
        <cdr:cNvSpPr txBox="1"/>
      </cdr:nvSpPr>
      <cdr:spPr>
        <a:xfrm xmlns:a="http://schemas.openxmlformats.org/drawingml/2006/main">
          <a:off x="495282" y="517156"/>
          <a:ext cx="4434840" cy="228584"/>
        </a:xfrm>
        <a:prstGeom xmlns:a="http://schemas.openxmlformats.org/drawingml/2006/main" prst="rect">
          <a:avLst/>
        </a:prstGeom>
        <a:solidFill xmlns:a="http://schemas.openxmlformats.org/drawingml/2006/main">
          <a:schemeClr val="bg2"/>
        </a:solidFill>
      </cdr:spPr>
      <cdr:txBody>
        <a:bodyPr xmlns:a="http://schemas.openxmlformats.org/drawingml/2006/main" wrap="square" lIns="45720" tIns="18288" rIns="45720" bIns="18288"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smtClean="0"/>
            <a:t>STATE HAS NOT IMPLEMENTED ACA MEDICAID EXPANSION </a:t>
          </a:r>
          <a:endParaRPr lang="en-US" sz="9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0.21792</cdr:x>
      <cdr:y>0.06622</cdr:y>
    </cdr:from>
    <cdr:to>
      <cdr:x>0.30513</cdr:x>
      <cdr:y>0.13806</cdr:y>
    </cdr:to>
    <cdr:sp macro="" textlink="">
      <cdr:nvSpPr>
        <cdr:cNvPr id="2" name="TextBox 1"/>
        <cdr:cNvSpPr txBox="1"/>
      </cdr:nvSpPr>
      <cdr:spPr>
        <a:xfrm xmlns:a="http://schemas.openxmlformats.org/drawingml/2006/main">
          <a:off x="1256832" y="254602"/>
          <a:ext cx="502954"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0.69759</cdr:x>
      <cdr:y>0.10512</cdr:y>
    </cdr:from>
    <cdr:to>
      <cdr:x>0.86533</cdr:x>
      <cdr:y>0.15644</cdr:y>
    </cdr:to>
    <cdr:sp macro="" textlink="">
      <cdr:nvSpPr>
        <cdr:cNvPr id="2" name="TextBox 1"/>
        <cdr:cNvSpPr txBox="1"/>
      </cdr:nvSpPr>
      <cdr:spPr>
        <a:xfrm xmlns:a="http://schemas.openxmlformats.org/drawingml/2006/main">
          <a:off x="4210420" y="397152"/>
          <a:ext cx="1012457" cy="193899"/>
        </a:xfrm>
        <a:prstGeom xmlns:a="http://schemas.openxmlformats.org/drawingml/2006/main" prst="rect">
          <a:avLst/>
        </a:prstGeom>
        <a:solidFill xmlns:a="http://schemas.openxmlformats.org/drawingml/2006/main">
          <a:schemeClr val="tx2">
            <a:lumMod val="75000"/>
          </a:schemeClr>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smtClean="0">
              <a:solidFill>
                <a:schemeClr val="bg1"/>
              </a:solidFill>
            </a:rPr>
            <a:t>CURRENT DOLLARS</a:t>
          </a:r>
          <a:endParaRPr lang="en-US" sz="900" b="1" dirty="0">
            <a:solidFill>
              <a:schemeClr val="bg1"/>
            </a:solidFill>
          </a:endParaRPr>
        </a:p>
      </cdr:txBody>
    </cdr:sp>
  </cdr:relSizeAnchor>
  <cdr:relSizeAnchor xmlns:cdr="http://schemas.openxmlformats.org/drawingml/2006/chartDrawing">
    <cdr:from>
      <cdr:x>0.59906</cdr:x>
      <cdr:y>0.63201</cdr:y>
    </cdr:from>
    <cdr:to>
      <cdr:x>0.86533</cdr:x>
      <cdr:y>0.68333</cdr:y>
    </cdr:to>
    <cdr:sp macro="" textlink="">
      <cdr:nvSpPr>
        <cdr:cNvPr id="4" name="TextBox 3"/>
        <cdr:cNvSpPr txBox="1"/>
      </cdr:nvSpPr>
      <cdr:spPr>
        <a:xfrm xmlns:a="http://schemas.openxmlformats.org/drawingml/2006/main">
          <a:off x="3615706" y="2387877"/>
          <a:ext cx="1607171" cy="193899"/>
        </a:xfrm>
        <a:prstGeom xmlns:a="http://schemas.openxmlformats.org/drawingml/2006/main" prst="rect">
          <a:avLst/>
        </a:prstGeom>
        <a:solidFill xmlns:a="http://schemas.openxmlformats.org/drawingml/2006/main">
          <a:schemeClr val="accent3"/>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smtClean="0">
              <a:solidFill>
                <a:schemeClr val="bg1"/>
              </a:solidFill>
            </a:rPr>
            <a:t>INFLATION-ADJUSTED DOLLARS</a:t>
          </a:r>
        </a:p>
      </cdr:txBody>
    </cdr:sp>
  </cdr:relSizeAnchor>
</c:userShapes>
</file>

<file path=ppt/drawings/drawing4.xml><?xml version="1.0" encoding="utf-8"?>
<c:userShapes xmlns:c="http://schemas.openxmlformats.org/drawingml/2006/chart">
  <cdr:relSizeAnchor xmlns:cdr="http://schemas.openxmlformats.org/drawingml/2006/chartDrawing">
    <cdr:from>
      <cdr:x>0.07361</cdr:x>
      <cdr:y>0.85645</cdr:y>
    </cdr:from>
    <cdr:to>
      <cdr:x>0.13984</cdr:x>
      <cdr:y>0.90237</cdr:y>
    </cdr:to>
    <cdr:sp macro="" textlink="">
      <cdr:nvSpPr>
        <cdr:cNvPr id="2" name="TextBox 1"/>
        <cdr:cNvSpPr txBox="1"/>
      </cdr:nvSpPr>
      <cdr:spPr>
        <a:xfrm xmlns:a="http://schemas.openxmlformats.org/drawingml/2006/main">
          <a:off x="447146" y="3411284"/>
          <a:ext cx="402336" cy="182880"/>
        </a:xfrm>
        <a:prstGeom xmlns:a="http://schemas.openxmlformats.org/drawingml/2006/main" prst="rect">
          <a:avLst/>
        </a:prstGeom>
      </cdr:spPr>
      <cdr:txBody>
        <a:bodyPr xmlns:a="http://schemas.openxmlformats.org/drawingml/2006/main" vertOverflow="clip" wrap="square" lIns="0" rIns="0" rtlCol="0" anchor="ctr"/>
        <a:lstStyle xmlns:a="http://schemas.openxmlformats.org/drawingml/2006/main"/>
        <a:p xmlns:a="http://schemas.openxmlformats.org/drawingml/2006/main">
          <a:pPr algn="ctr"/>
          <a:r>
            <a:rPr lang="en-US" sz="1000" b="1" dirty="0" smtClean="0">
              <a:solidFill>
                <a:schemeClr val="bg1"/>
              </a:solidFill>
            </a:rPr>
            <a:t>85%</a:t>
          </a:r>
          <a:endParaRPr lang="en-US" sz="1000" b="1" dirty="0">
            <a:solidFill>
              <a:schemeClr val="bg1"/>
            </a:solidFill>
          </a:endParaRPr>
        </a:p>
      </cdr:txBody>
    </cdr:sp>
  </cdr:relSizeAnchor>
  <cdr:relSizeAnchor xmlns:cdr="http://schemas.openxmlformats.org/drawingml/2006/chartDrawing">
    <cdr:from>
      <cdr:x>0.16668</cdr:x>
      <cdr:y>0.85645</cdr:y>
    </cdr:from>
    <cdr:to>
      <cdr:x>0.23291</cdr:x>
      <cdr:y>0.90237</cdr:y>
    </cdr:to>
    <cdr:sp macro="" textlink="">
      <cdr:nvSpPr>
        <cdr:cNvPr id="3" name="TextBox 1"/>
        <cdr:cNvSpPr txBox="1"/>
      </cdr:nvSpPr>
      <cdr:spPr>
        <a:xfrm xmlns:a="http://schemas.openxmlformats.org/drawingml/2006/main">
          <a:off x="1012528"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86%</a:t>
          </a:r>
          <a:endParaRPr lang="en-US" sz="1000" b="1" dirty="0">
            <a:solidFill>
              <a:schemeClr val="bg1"/>
            </a:solidFill>
          </a:endParaRPr>
        </a:p>
      </cdr:txBody>
    </cdr:sp>
  </cdr:relSizeAnchor>
  <cdr:relSizeAnchor xmlns:cdr="http://schemas.openxmlformats.org/drawingml/2006/chartDrawing">
    <cdr:from>
      <cdr:x>0.25975</cdr:x>
      <cdr:y>0.85645</cdr:y>
    </cdr:from>
    <cdr:to>
      <cdr:x>0.32598</cdr:x>
      <cdr:y>0.90237</cdr:y>
    </cdr:to>
    <cdr:sp macro="" textlink="">
      <cdr:nvSpPr>
        <cdr:cNvPr id="4" name="TextBox 1"/>
        <cdr:cNvSpPr txBox="1"/>
      </cdr:nvSpPr>
      <cdr:spPr>
        <a:xfrm xmlns:a="http://schemas.openxmlformats.org/drawingml/2006/main">
          <a:off x="1577910"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85%</a:t>
          </a:r>
          <a:endParaRPr lang="en-US" sz="1000" b="1" dirty="0">
            <a:solidFill>
              <a:schemeClr val="bg1"/>
            </a:solidFill>
          </a:endParaRPr>
        </a:p>
      </cdr:txBody>
    </cdr:sp>
  </cdr:relSizeAnchor>
  <cdr:relSizeAnchor xmlns:cdr="http://schemas.openxmlformats.org/drawingml/2006/chartDrawing">
    <cdr:from>
      <cdr:x>0.35281</cdr:x>
      <cdr:y>0.85645</cdr:y>
    </cdr:from>
    <cdr:to>
      <cdr:x>0.41904</cdr:x>
      <cdr:y>0.90237</cdr:y>
    </cdr:to>
    <cdr:sp macro="" textlink="">
      <cdr:nvSpPr>
        <cdr:cNvPr id="5" name="TextBox 1"/>
        <cdr:cNvSpPr txBox="1"/>
      </cdr:nvSpPr>
      <cdr:spPr>
        <a:xfrm xmlns:a="http://schemas.openxmlformats.org/drawingml/2006/main">
          <a:off x="2143292"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89%</a:t>
          </a:r>
          <a:endParaRPr lang="en-US" sz="1000" b="1" dirty="0">
            <a:solidFill>
              <a:schemeClr val="bg1"/>
            </a:solidFill>
          </a:endParaRPr>
        </a:p>
      </cdr:txBody>
    </cdr:sp>
  </cdr:relSizeAnchor>
  <cdr:relSizeAnchor xmlns:cdr="http://schemas.openxmlformats.org/drawingml/2006/chartDrawing">
    <cdr:from>
      <cdr:x>0.44588</cdr:x>
      <cdr:y>0.85645</cdr:y>
    </cdr:from>
    <cdr:to>
      <cdr:x>0.51211</cdr:x>
      <cdr:y>0.90237</cdr:y>
    </cdr:to>
    <cdr:sp macro="" textlink="">
      <cdr:nvSpPr>
        <cdr:cNvPr id="6" name="TextBox 1"/>
        <cdr:cNvSpPr txBox="1"/>
      </cdr:nvSpPr>
      <cdr:spPr>
        <a:xfrm xmlns:a="http://schemas.openxmlformats.org/drawingml/2006/main">
          <a:off x="2708674"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dr:relSizeAnchor xmlns:cdr="http://schemas.openxmlformats.org/drawingml/2006/chartDrawing">
    <cdr:from>
      <cdr:x>0.53895</cdr:x>
      <cdr:y>0.85645</cdr:y>
    </cdr:from>
    <cdr:to>
      <cdr:x>0.60518</cdr:x>
      <cdr:y>0.90237</cdr:y>
    </cdr:to>
    <cdr:sp macro="" textlink="">
      <cdr:nvSpPr>
        <cdr:cNvPr id="7" name="TextBox 1"/>
        <cdr:cNvSpPr txBox="1"/>
      </cdr:nvSpPr>
      <cdr:spPr>
        <a:xfrm xmlns:a="http://schemas.openxmlformats.org/drawingml/2006/main">
          <a:off x="3274056"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dr:relSizeAnchor xmlns:cdr="http://schemas.openxmlformats.org/drawingml/2006/chartDrawing">
    <cdr:from>
      <cdr:x>0.63202</cdr:x>
      <cdr:y>0.85645</cdr:y>
    </cdr:from>
    <cdr:to>
      <cdr:x>0.69825</cdr:x>
      <cdr:y>0.90237</cdr:y>
    </cdr:to>
    <cdr:sp macro="" textlink="">
      <cdr:nvSpPr>
        <cdr:cNvPr id="8" name="TextBox 1"/>
        <cdr:cNvSpPr txBox="1"/>
      </cdr:nvSpPr>
      <cdr:spPr>
        <a:xfrm xmlns:a="http://schemas.openxmlformats.org/drawingml/2006/main">
          <a:off x="3839438"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88%</a:t>
          </a:r>
          <a:endParaRPr lang="en-US" sz="1000" b="1" dirty="0">
            <a:solidFill>
              <a:schemeClr val="bg1"/>
            </a:solidFill>
          </a:endParaRPr>
        </a:p>
      </cdr:txBody>
    </cdr:sp>
  </cdr:relSizeAnchor>
  <cdr:relSizeAnchor xmlns:cdr="http://schemas.openxmlformats.org/drawingml/2006/chartDrawing">
    <cdr:from>
      <cdr:x>0.72509</cdr:x>
      <cdr:y>0.85645</cdr:y>
    </cdr:from>
    <cdr:to>
      <cdr:x>0.79132</cdr:x>
      <cdr:y>0.90237</cdr:y>
    </cdr:to>
    <cdr:sp macro="" textlink="">
      <cdr:nvSpPr>
        <cdr:cNvPr id="9" name="TextBox 1"/>
        <cdr:cNvSpPr txBox="1"/>
      </cdr:nvSpPr>
      <cdr:spPr>
        <a:xfrm xmlns:a="http://schemas.openxmlformats.org/drawingml/2006/main">
          <a:off x="4404820"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88%</a:t>
          </a:r>
          <a:endParaRPr lang="en-US" sz="1000" b="1" dirty="0">
            <a:solidFill>
              <a:schemeClr val="bg1"/>
            </a:solidFill>
          </a:endParaRPr>
        </a:p>
      </cdr:txBody>
    </cdr:sp>
  </cdr:relSizeAnchor>
  <cdr:relSizeAnchor xmlns:cdr="http://schemas.openxmlformats.org/drawingml/2006/chartDrawing">
    <cdr:from>
      <cdr:x>0.81816</cdr:x>
      <cdr:y>0.85645</cdr:y>
    </cdr:from>
    <cdr:to>
      <cdr:x>0.88439</cdr:x>
      <cdr:y>0.90237</cdr:y>
    </cdr:to>
    <cdr:sp macro="" textlink="">
      <cdr:nvSpPr>
        <cdr:cNvPr id="11" name="TextBox 1"/>
        <cdr:cNvSpPr txBox="1"/>
      </cdr:nvSpPr>
      <cdr:spPr>
        <a:xfrm xmlns:a="http://schemas.openxmlformats.org/drawingml/2006/main">
          <a:off x="4970202"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89%</a:t>
          </a:r>
          <a:endParaRPr lang="en-US" sz="1000" b="1" dirty="0">
            <a:solidFill>
              <a:schemeClr val="bg1"/>
            </a:solidFill>
          </a:endParaRPr>
        </a:p>
      </cdr:txBody>
    </cdr:sp>
  </cdr:relSizeAnchor>
  <cdr:relSizeAnchor xmlns:cdr="http://schemas.openxmlformats.org/drawingml/2006/chartDrawing">
    <cdr:from>
      <cdr:x>0.91123</cdr:x>
      <cdr:y>0.85645</cdr:y>
    </cdr:from>
    <cdr:to>
      <cdr:x>0.97746</cdr:x>
      <cdr:y>0.90237</cdr:y>
    </cdr:to>
    <cdr:sp macro="" textlink="">
      <cdr:nvSpPr>
        <cdr:cNvPr id="12" name="TextBox 1"/>
        <cdr:cNvSpPr txBox="1"/>
      </cdr:nvSpPr>
      <cdr:spPr>
        <a:xfrm xmlns:a="http://schemas.openxmlformats.org/drawingml/2006/main">
          <a:off x="5535584" y="3411284"/>
          <a:ext cx="402336" cy="182880"/>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810" cy="479733"/>
          </a:xfrm>
          <a:prstGeom prst="rect">
            <a:avLst/>
          </a:prstGeom>
        </p:spPr>
        <p:txBody>
          <a:bodyPr vert="horz" lIns="94695" tIns="47347" rIns="94695" bIns="47347" rtlCol="0"/>
          <a:lstStyle>
            <a:lvl1pPr algn="l">
              <a:defRPr sz="1200"/>
            </a:lvl1pPr>
          </a:lstStyle>
          <a:p>
            <a:endParaRPr lang="en-US"/>
          </a:p>
        </p:txBody>
      </p:sp>
      <p:sp>
        <p:nvSpPr>
          <p:cNvPr id="3" name="Date Placeholder 2"/>
          <p:cNvSpPr>
            <a:spLocks noGrp="1"/>
          </p:cNvSpPr>
          <p:nvPr>
            <p:ph type="dt" sz="quarter" idx="1"/>
          </p:nvPr>
        </p:nvSpPr>
        <p:spPr>
          <a:xfrm>
            <a:off x="4143738" y="0"/>
            <a:ext cx="3169810" cy="479733"/>
          </a:xfrm>
          <a:prstGeom prst="rect">
            <a:avLst/>
          </a:prstGeom>
        </p:spPr>
        <p:txBody>
          <a:bodyPr vert="horz" lIns="94695" tIns="47347" rIns="94695" bIns="47347" rtlCol="0"/>
          <a:lstStyle>
            <a:lvl1pPr algn="r">
              <a:defRPr sz="1200"/>
            </a:lvl1pPr>
          </a:lstStyle>
          <a:p>
            <a:fld id="{8D0E4EC6-396E-460F-A583-A0C11BBAF3D7}" type="datetimeFigureOut">
              <a:rPr lang="en-US" smtClean="0"/>
              <a:t>12/8/2015</a:t>
            </a:fld>
            <a:endParaRPr lang="en-US"/>
          </a:p>
        </p:txBody>
      </p:sp>
      <p:sp>
        <p:nvSpPr>
          <p:cNvPr id="4" name="Footer Placeholder 3"/>
          <p:cNvSpPr>
            <a:spLocks noGrp="1"/>
          </p:cNvSpPr>
          <p:nvPr>
            <p:ph type="ftr" sz="quarter" idx="2"/>
          </p:nvPr>
        </p:nvSpPr>
        <p:spPr>
          <a:xfrm>
            <a:off x="1" y="9119831"/>
            <a:ext cx="3169810" cy="479733"/>
          </a:xfrm>
          <a:prstGeom prst="rect">
            <a:avLst/>
          </a:prstGeom>
        </p:spPr>
        <p:txBody>
          <a:bodyPr vert="horz" lIns="94695" tIns="47347" rIns="94695" bIns="47347" rtlCol="0" anchor="b"/>
          <a:lstStyle>
            <a:lvl1pPr algn="l">
              <a:defRPr sz="1200"/>
            </a:lvl1pPr>
          </a:lstStyle>
          <a:p>
            <a:endParaRPr lang="en-US"/>
          </a:p>
        </p:txBody>
      </p:sp>
      <p:sp>
        <p:nvSpPr>
          <p:cNvPr id="5" name="Slide Number Placeholder 4"/>
          <p:cNvSpPr>
            <a:spLocks noGrp="1"/>
          </p:cNvSpPr>
          <p:nvPr>
            <p:ph type="sldNum" sz="quarter" idx="3"/>
          </p:nvPr>
        </p:nvSpPr>
        <p:spPr>
          <a:xfrm>
            <a:off x="4143738" y="9119831"/>
            <a:ext cx="3169810" cy="479733"/>
          </a:xfrm>
          <a:prstGeom prst="rect">
            <a:avLst/>
          </a:prstGeom>
        </p:spPr>
        <p:txBody>
          <a:bodyPr vert="horz" lIns="94695" tIns="47347" rIns="94695" bIns="47347" rtlCol="0" anchor="b"/>
          <a:lstStyle>
            <a:lvl1pPr algn="r">
              <a:defRPr sz="1200"/>
            </a:lvl1pPr>
          </a:lstStyle>
          <a:p>
            <a:fld id="{594744C6-C052-44B7-814F-E4E5A1FCEE03}" type="slidenum">
              <a:rPr lang="en-US" smtClean="0"/>
              <a:t>‹#›</a:t>
            </a:fld>
            <a:endParaRPr lang="en-US"/>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69920" cy="478748"/>
          </a:xfrm>
          <a:prstGeom prst="rect">
            <a:avLst/>
          </a:prstGeom>
          <a:noFill/>
          <a:ln w="9525">
            <a:noFill/>
            <a:miter lim="800000"/>
            <a:headEnd/>
            <a:tailEnd/>
          </a:ln>
        </p:spPr>
        <p:txBody>
          <a:bodyPr vert="horz" wrap="square" lIns="96627" tIns="48313" rIns="96627" bIns="48313" numCol="1" anchor="t" anchorCtr="0" compatLnSpc="1">
            <a:prstTxWarp prst="textNoShape">
              <a:avLst/>
            </a:prstTxWarp>
          </a:bodyPr>
          <a:lstStyle>
            <a:lvl1pPr defTabSz="914033">
              <a:defRPr sz="1200"/>
            </a:lvl1pPr>
          </a:lstStyle>
          <a:p>
            <a:endParaRPr lang="en-US"/>
          </a:p>
        </p:txBody>
      </p:sp>
      <p:sp>
        <p:nvSpPr>
          <p:cNvPr id="3075" name="Rectangle 3"/>
          <p:cNvSpPr>
            <a:spLocks noGrp="1" noChangeArrowheads="1"/>
          </p:cNvSpPr>
          <p:nvPr>
            <p:ph type="dt" idx="1"/>
          </p:nvPr>
        </p:nvSpPr>
        <p:spPr bwMode="auto">
          <a:xfrm>
            <a:off x="4143590" y="1"/>
            <a:ext cx="3169920" cy="478748"/>
          </a:xfrm>
          <a:prstGeom prst="rect">
            <a:avLst/>
          </a:prstGeom>
          <a:noFill/>
          <a:ln w="9525">
            <a:noFill/>
            <a:miter lim="800000"/>
            <a:headEnd/>
            <a:tailEnd/>
          </a:ln>
        </p:spPr>
        <p:txBody>
          <a:bodyPr vert="horz" wrap="square" lIns="96627" tIns="48313" rIns="96627" bIns="48313" numCol="1" anchor="t" anchorCtr="0" compatLnSpc="1">
            <a:prstTxWarp prst="textNoShape">
              <a:avLst/>
            </a:prstTxWarp>
          </a:bodyPr>
          <a:lstStyle>
            <a:lvl1pPr algn="r" defTabSz="914033">
              <a:defRPr sz="1200"/>
            </a:lvl1pPr>
          </a:lstStyle>
          <a:p>
            <a:endParaRPr lang="en-US"/>
          </a:p>
        </p:txBody>
      </p:sp>
      <p:sp>
        <p:nvSpPr>
          <p:cNvPr id="31748" name="Rectangle 4"/>
          <p:cNvSpPr>
            <a:spLocks noGrp="1" noRot="1" noChangeAspect="1" noChangeArrowheads="1" noTextEdit="1"/>
          </p:cNvSpPr>
          <p:nvPr>
            <p:ph type="sldImg" idx="2"/>
          </p:nvPr>
        </p:nvSpPr>
        <p:spPr bwMode="auto">
          <a:xfrm>
            <a:off x="1258888" y="722313"/>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520" y="4561229"/>
            <a:ext cx="5852160" cy="4318572"/>
          </a:xfrm>
          <a:prstGeom prst="rect">
            <a:avLst/>
          </a:prstGeom>
          <a:noFill/>
          <a:ln w="9525">
            <a:noFill/>
            <a:miter lim="800000"/>
            <a:headEnd/>
            <a:tailEnd/>
          </a:ln>
        </p:spPr>
        <p:txBody>
          <a:bodyPr vert="horz" wrap="square" lIns="96627" tIns="48313" rIns="96627" bIns="483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815"/>
            <a:ext cx="3169920" cy="478748"/>
          </a:xfrm>
          <a:prstGeom prst="rect">
            <a:avLst/>
          </a:prstGeom>
          <a:noFill/>
          <a:ln w="9525">
            <a:noFill/>
            <a:miter lim="800000"/>
            <a:headEnd/>
            <a:tailEnd/>
          </a:ln>
        </p:spPr>
        <p:txBody>
          <a:bodyPr vert="horz" wrap="square" lIns="96627" tIns="48313" rIns="96627" bIns="48313" numCol="1" anchor="b" anchorCtr="0" compatLnSpc="1">
            <a:prstTxWarp prst="textNoShape">
              <a:avLst/>
            </a:prstTxWarp>
          </a:bodyPr>
          <a:lstStyle>
            <a:lvl1pPr defTabSz="914033">
              <a:defRPr sz="1200"/>
            </a:lvl1pPr>
          </a:lstStyle>
          <a:p>
            <a:endParaRPr lang="en-US"/>
          </a:p>
        </p:txBody>
      </p:sp>
      <p:sp>
        <p:nvSpPr>
          <p:cNvPr id="3079" name="Rectangle 7"/>
          <p:cNvSpPr>
            <a:spLocks noGrp="1" noChangeArrowheads="1"/>
          </p:cNvSpPr>
          <p:nvPr>
            <p:ph type="sldNum" sz="quarter" idx="5"/>
          </p:nvPr>
        </p:nvSpPr>
        <p:spPr bwMode="auto">
          <a:xfrm>
            <a:off x="4143590" y="9120815"/>
            <a:ext cx="3169920" cy="478748"/>
          </a:xfrm>
          <a:prstGeom prst="rect">
            <a:avLst/>
          </a:prstGeom>
          <a:noFill/>
          <a:ln w="9525">
            <a:noFill/>
            <a:miter lim="800000"/>
            <a:headEnd/>
            <a:tailEnd/>
          </a:ln>
        </p:spPr>
        <p:txBody>
          <a:bodyPr vert="horz" wrap="square" lIns="96627" tIns="48313" rIns="96627" bIns="48313" numCol="1" anchor="b" anchorCtr="0" compatLnSpc="1">
            <a:prstTxWarp prst="textNoShape">
              <a:avLst/>
            </a:prstTxWarp>
          </a:bodyPr>
          <a:lstStyle>
            <a:lvl1pPr algn="r" defTabSz="914033">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a:ln/>
        </p:spPr>
      </p:sp>
      <p:sp>
        <p:nvSpPr>
          <p:cNvPr id="101378" name="Rectangle 3"/>
          <p:cNvSpPr>
            <a:spLocks noGrp="1"/>
          </p:cNvSpPr>
          <p:nvPr>
            <p:ph type="body" idx="1"/>
          </p:nvPr>
        </p:nvSpPr>
        <p:spPr>
          <a:noFill/>
          <a:ln/>
        </p:spPr>
        <p:txBody>
          <a:bodyPr/>
          <a:lstStyle/>
          <a:p>
            <a:pPr eaLnBrk="1" hangingPunct="1"/>
            <a:endParaRPr lang="en-US" dirty="0" smtClean="0">
              <a:ea typeface="ＭＳ Ｐゴシック"/>
              <a:cs typeface="ＭＳ Ｐゴシック"/>
            </a:endParaRPr>
          </a:p>
        </p:txBody>
      </p:sp>
    </p:spTree>
    <p:extLst>
      <p:ext uri="{BB962C8B-B14F-4D97-AF65-F5344CB8AC3E}">
        <p14:creationId xmlns:p14="http://schemas.microsoft.com/office/powerpoint/2010/main" val="3107106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11</a:t>
            </a:fld>
            <a:endParaRPr lang="en-US"/>
          </a:p>
        </p:txBody>
      </p:sp>
    </p:spTree>
    <p:extLst>
      <p:ext uri="{BB962C8B-B14F-4D97-AF65-F5344CB8AC3E}">
        <p14:creationId xmlns:p14="http://schemas.microsoft.com/office/powerpoint/2010/main" val="345978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p:txBody>
          <a:bodyPr/>
          <a:lstStyle/>
          <a:p>
            <a:endParaRPr lang="en-US" smtClean="0"/>
          </a:p>
        </p:txBody>
      </p:sp>
      <p:sp>
        <p:nvSpPr>
          <p:cNvPr id="50179" name="Slide Number Placeholder 3"/>
          <p:cNvSpPr>
            <a:spLocks noGrp="1"/>
          </p:cNvSpPr>
          <p:nvPr>
            <p:ph type="sldNum" sz="quarter" idx="5"/>
          </p:nvPr>
        </p:nvSpPr>
        <p:spPr>
          <a:noFill/>
        </p:spPr>
        <p:txBody>
          <a:bodyPr/>
          <a:lstStyle/>
          <a:p>
            <a:fld id="{34E72B6A-86C9-4298-9D76-DD7126F57EF1}" type="slidenum">
              <a:rPr lang="en-US"/>
              <a:pPr/>
              <a:t>13</a:t>
            </a:fld>
            <a:endParaRPr lang="en-US"/>
          </a:p>
        </p:txBody>
      </p:sp>
    </p:spTree>
    <p:extLst>
      <p:ext uri="{BB962C8B-B14F-4D97-AF65-F5344CB8AC3E}">
        <p14:creationId xmlns:p14="http://schemas.microsoft.com/office/powerpoint/2010/main" val="1465793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p:txBody>
          <a:bodyPr/>
          <a:lstStyle/>
          <a:p>
            <a:endParaRPr lang="en-US" smtClean="0"/>
          </a:p>
        </p:txBody>
      </p:sp>
      <p:sp>
        <p:nvSpPr>
          <p:cNvPr id="52227" name="Slide Number Placeholder 3"/>
          <p:cNvSpPr>
            <a:spLocks noGrp="1"/>
          </p:cNvSpPr>
          <p:nvPr>
            <p:ph type="sldNum" sz="quarter" idx="5"/>
          </p:nvPr>
        </p:nvSpPr>
        <p:spPr>
          <a:noFill/>
        </p:spPr>
        <p:txBody>
          <a:bodyPr/>
          <a:lstStyle/>
          <a:p>
            <a:fld id="{AD0AB439-2E80-41C1-ABAE-3100AAAFBC19}"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129709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46F66BEF-7056-447A-A69D-3EE5595B33DE}"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63848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46F66BEF-7056-447A-A69D-3EE5595B33DE}"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63848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smtClean="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17</a:t>
            </a:fld>
            <a:endParaRPr lang="en-US"/>
          </a:p>
        </p:txBody>
      </p:sp>
    </p:spTree>
    <p:extLst>
      <p:ext uri="{BB962C8B-B14F-4D97-AF65-F5344CB8AC3E}">
        <p14:creationId xmlns:p14="http://schemas.microsoft.com/office/powerpoint/2010/main" val="111236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560D8-4A04-46AD-91F2-6D265BAAB409}" type="slidenum">
              <a:rPr lang="en-US" smtClean="0"/>
              <a:pPr/>
              <a:t>18</a:t>
            </a:fld>
            <a:endParaRPr lang="en-US"/>
          </a:p>
        </p:txBody>
      </p:sp>
    </p:spTree>
    <p:extLst>
      <p:ext uri="{BB962C8B-B14F-4D97-AF65-F5344CB8AC3E}">
        <p14:creationId xmlns:p14="http://schemas.microsoft.com/office/powerpoint/2010/main" val="3788914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p:txBody>
          <a:bodyPr/>
          <a:lstStyle/>
          <a:p>
            <a:endParaRPr lang="en-US" smtClean="0"/>
          </a:p>
        </p:txBody>
      </p:sp>
      <p:sp>
        <p:nvSpPr>
          <p:cNvPr id="66563" name="Slide Number Placeholder 3"/>
          <p:cNvSpPr>
            <a:spLocks noGrp="1"/>
          </p:cNvSpPr>
          <p:nvPr>
            <p:ph type="sldNum" sz="quarter" idx="5"/>
          </p:nvPr>
        </p:nvSpPr>
        <p:spPr>
          <a:noFill/>
        </p:spPr>
        <p:txBody>
          <a:bodyPr/>
          <a:lstStyle/>
          <a:p>
            <a:fld id="{7AE9C5C8-7CCE-443E-B48E-2AB8C185D46B}" type="slidenum">
              <a:rPr lang="en-US"/>
              <a:pPr/>
              <a:t>19</a:t>
            </a:fld>
            <a:endParaRPr lang="en-US"/>
          </a:p>
        </p:txBody>
      </p:sp>
    </p:spTree>
    <p:extLst>
      <p:ext uri="{BB962C8B-B14F-4D97-AF65-F5344CB8AC3E}">
        <p14:creationId xmlns:p14="http://schemas.microsoft.com/office/powerpoint/2010/main" val="790765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p:txBody>
          <a:bodyPr/>
          <a:lstStyle/>
          <a:p>
            <a:endParaRPr lang="en-US" dirty="0" smtClean="0"/>
          </a:p>
        </p:txBody>
      </p:sp>
      <p:sp>
        <p:nvSpPr>
          <p:cNvPr id="68611" name="Slide Number Placeholder 3"/>
          <p:cNvSpPr>
            <a:spLocks noGrp="1"/>
          </p:cNvSpPr>
          <p:nvPr>
            <p:ph type="sldNum" sz="quarter" idx="5"/>
          </p:nvPr>
        </p:nvSpPr>
        <p:spPr>
          <a:noFill/>
        </p:spPr>
        <p:txBody>
          <a:bodyPr/>
          <a:lstStyle/>
          <a:p>
            <a:fld id="{9B825DBD-8913-46E8-906E-7DC86F81E498}" type="slidenum">
              <a:rPr lang="en-US"/>
              <a:pPr/>
              <a:t>20</a:t>
            </a:fld>
            <a:endParaRPr lang="en-US"/>
          </a:p>
        </p:txBody>
      </p:sp>
    </p:spTree>
    <p:extLst>
      <p:ext uri="{BB962C8B-B14F-4D97-AF65-F5344CB8AC3E}">
        <p14:creationId xmlns:p14="http://schemas.microsoft.com/office/powerpoint/2010/main" val="343673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p:txBody>
          <a:bodyPr/>
          <a:lstStyle/>
          <a:p>
            <a:endParaRPr lang="en-US" smtClean="0"/>
          </a:p>
        </p:txBody>
      </p:sp>
      <p:sp>
        <p:nvSpPr>
          <p:cNvPr id="35843" name="Slide Number Placeholder 3"/>
          <p:cNvSpPr>
            <a:spLocks noGrp="1"/>
          </p:cNvSpPr>
          <p:nvPr>
            <p:ph type="sldNum" sz="quarter" idx="5"/>
          </p:nvPr>
        </p:nvSpPr>
        <p:spPr>
          <a:noFill/>
        </p:spPr>
        <p:txBody>
          <a:bodyPr/>
          <a:lstStyle/>
          <a:p>
            <a:fld id="{9F27DAEE-751A-4E19-BF1A-002F38D370B7}" type="slidenum">
              <a:rPr lang="en-US"/>
              <a:pPr/>
              <a:t>1</a:t>
            </a:fld>
            <a:endParaRPr lang="en-US"/>
          </a:p>
        </p:txBody>
      </p:sp>
    </p:spTree>
    <p:extLst>
      <p:ext uri="{BB962C8B-B14F-4D97-AF65-F5344CB8AC3E}">
        <p14:creationId xmlns:p14="http://schemas.microsoft.com/office/powerpoint/2010/main" val="2975181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p:txBody>
          <a:bodyPr/>
          <a:lstStyle/>
          <a:p>
            <a:endParaRPr lang="en-US" smtClean="0"/>
          </a:p>
        </p:txBody>
      </p:sp>
      <p:sp>
        <p:nvSpPr>
          <p:cNvPr id="70659" name="Slide Number Placeholder 3"/>
          <p:cNvSpPr>
            <a:spLocks noGrp="1"/>
          </p:cNvSpPr>
          <p:nvPr>
            <p:ph type="sldNum" sz="quarter" idx="5"/>
          </p:nvPr>
        </p:nvSpPr>
        <p:spPr>
          <a:noFill/>
        </p:spPr>
        <p:txBody>
          <a:bodyPr/>
          <a:lstStyle/>
          <a:p>
            <a:fld id="{A766C630-893E-428B-8172-BBF939CFC839}"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443943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161932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smtClean="0"/>
          </a:p>
        </p:txBody>
      </p:sp>
      <p:sp>
        <p:nvSpPr>
          <p:cNvPr id="72707" name="Slide Number Placeholder 3"/>
          <p:cNvSpPr>
            <a:spLocks noGrp="1"/>
          </p:cNvSpPr>
          <p:nvPr>
            <p:ph type="sldNum" sz="quarter" idx="5"/>
          </p:nvPr>
        </p:nvSpPr>
        <p:spPr>
          <a:noFill/>
        </p:spPr>
        <p:txBody>
          <a:bodyPr/>
          <a:lstStyle/>
          <a:p>
            <a:fld id="{95889576-547D-4D6E-AEF8-A34AA5114E66}" type="slidenum">
              <a:rPr lang="en-US"/>
              <a:pPr/>
              <a:t>23</a:t>
            </a:fld>
            <a:endParaRPr lang="en-US"/>
          </a:p>
        </p:txBody>
      </p:sp>
    </p:spTree>
    <p:extLst>
      <p:ext uri="{BB962C8B-B14F-4D97-AF65-F5344CB8AC3E}">
        <p14:creationId xmlns:p14="http://schemas.microsoft.com/office/powerpoint/2010/main" val="1847674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smtClean="0"/>
          </a:p>
        </p:txBody>
      </p:sp>
      <p:sp>
        <p:nvSpPr>
          <p:cNvPr id="72707" name="Slide Number Placeholder 3"/>
          <p:cNvSpPr>
            <a:spLocks noGrp="1"/>
          </p:cNvSpPr>
          <p:nvPr>
            <p:ph type="sldNum" sz="quarter" idx="5"/>
          </p:nvPr>
        </p:nvSpPr>
        <p:spPr>
          <a:noFill/>
        </p:spPr>
        <p:txBody>
          <a:bodyPr/>
          <a:lstStyle/>
          <a:p>
            <a:fld id="{95889576-547D-4D6E-AEF8-A34AA5114E66}"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151636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p:txBody>
          <a:bodyPr/>
          <a:lstStyle/>
          <a:p>
            <a:endParaRPr lang="en-US" smtClean="0"/>
          </a:p>
        </p:txBody>
      </p:sp>
      <p:sp>
        <p:nvSpPr>
          <p:cNvPr id="74755" name="Slide Number Placeholder 3"/>
          <p:cNvSpPr>
            <a:spLocks noGrp="1"/>
          </p:cNvSpPr>
          <p:nvPr>
            <p:ph type="sldNum" sz="quarter" idx="5"/>
          </p:nvPr>
        </p:nvSpPr>
        <p:spPr>
          <a:noFill/>
        </p:spPr>
        <p:txBody>
          <a:bodyPr/>
          <a:lstStyle/>
          <a:p>
            <a:fld id="{1ACB0933-CCC7-4436-844C-DD3191B9015B}" type="slidenum">
              <a:rPr lang="en-US"/>
              <a:pPr/>
              <a:t>25</a:t>
            </a:fld>
            <a:endParaRPr lang="en-US"/>
          </a:p>
        </p:txBody>
      </p:sp>
    </p:spTree>
    <p:extLst>
      <p:ext uri="{BB962C8B-B14F-4D97-AF65-F5344CB8AC3E}">
        <p14:creationId xmlns:p14="http://schemas.microsoft.com/office/powerpoint/2010/main" val="1210734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p:txBody>
          <a:bodyPr/>
          <a:lstStyle/>
          <a:p>
            <a:endParaRPr lang="en-US" smtClean="0"/>
          </a:p>
        </p:txBody>
      </p:sp>
      <p:sp>
        <p:nvSpPr>
          <p:cNvPr id="76803" name="Slide Number Placeholder 3"/>
          <p:cNvSpPr>
            <a:spLocks noGrp="1"/>
          </p:cNvSpPr>
          <p:nvPr>
            <p:ph type="sldNum" sz="quarter" idx="5"/>
          </p:nvPr>
        </p:nvSpPr>
        <p:spPr>
          <a:noFill/>
        </p:spPr>
        <p:txBody>
          <a:bodyPr/>
          <a:lstStyle/>
          <a:p>
            <a:fld id="{DC2D7819-4FA4-49AE-98CD-E4ACFC85B138}" type="slidenum">
              <a:rPr lang="en-US"/>
              <a:pPr/>
              <a:t>26</a:t>
            </a:fld>
            <a:endParaRPr lang="en-US"/>
          </a:p>
        </p:txBody>
      </p:sp>
    </p:spTree>
    <p:extLst>
      <p:ext uri="{BB962C8B-B14F-4D97-AF65-F5344CB8AC3E}">
        <p14:creationId xmlns:p14="http://schemas.microsoft.com/office/powerpoint/2010/main" val="3414734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p:txBody>
          <a:bodyPr/>
          <a:lstStyle/>
          <a:p>
            <a:endParaRPr lang="en-US" smtClean="0"/>
          </a:p>
        </p:txBody>
      </p:sp>
      <p:sp>
        <p:nvSpPr>
          <p:cNvPr id="78851" name="Slide Number Placeholder 3"/>
          <p:cNvSpPr>
            <a:spLocks noGrp="1"/>
          </p:cNvSpPr>
          <p:nvPr>
            <p:ph type="sldNum" sz="quarter" idx="5"/>
          </p:nvPr>
        </p:nvSpPr>
        <p:spPr>
          <a:noFill/>
        </p:spPr>
        <p:txBody>
          <a:bodyPr/>
          <a:lstStyle/>
          <a:p>
            <a:fld id="{EA3B810D-FFE5-4E00-87D8-ED494022C12E}"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453864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p:txBody>
          <a:bodyPr/>
          <a:lstStyle/>
          <a:p>
            <a:endParaRPr lang="en-US" dirty="0" smtClean="0"/>
          </a:p>
        </p:txBody>
      </p:sp>
      <p:sp>
        <p:nvSpPr>
          <p:cNvPr id="80899" name="Slide Number Placeholder 3"/>
          <p:cNvSpPr>
            <a:spLocks noGrp="1"/>
          </p:cNvSpPr>
          <p:nvPr>
            <p:ph type="sldNum" sz="quarter" idx="5"/>
          </p:nvPr>
        </p:nvSpPr>
        <p:spPr>
          <a:noFill/>
        </p:spPr>
        <p:txBody>
          <a:bodyPr/>
          <a:lstStyle/>
          <a:p>
            <a:fld id="{B11B7544-06EF-490F-A9CF-6DE647962BEE}" type="slidenum">
              <a:rPr lang="en-US"/>
              <a:pPr/>
              <a:t>28</a:t>
            </a:fld>
            <a:endParaRPr lang="en-US"/>
          </a:p>
        </p:txBody>
      </p:sp>
    </p:spTree>
    <p:extLst>
      <p:ext uri="{BB962C8B-B14F-4D97-AF65-F5344CB8AC3E}">
        <p14:creationId xmlns:p14="http://schemas.microsoft.com/office/powerpoint/2010/main" val="3517418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p:txBody>
          <a:bodyPr/>
          <a:lstStyle/>
          <a:p>
            <a:endParaRPr lang="en-US" smtClean="0"/>
          </a:p>
        </p:txBody>
      </p:sp>
      <p:sp>
        <p:nvSpPr>
          <p:cNvPr id="89091" name="Slide Number Placeholder 3"/>
          <p:cNvSpPr>
            <a:spLocks noGrp="1"/>
          </p:cNvSpPr>
          <p:nvPr>
            <p:ph type="sldNum" sz="quarter" idx="5"/>
          </p:nvPr>
        </p:nvSpPr>
        <p:spPr>
          <a:noFill/>
        </p:spPr>
        <p:txBody>
          <a:bodyPr/>
          <a:lstStyle/>
          <a:p>
            <a:fld id="{0BDD1B7C-BFD6-461B-A86B-691188804047}" type="slidenum">
              <a:rPr lang="en-US"/>
              <a:pPr/>
              <a:t>30</a:t>
            </a:fld>
            <a:endParaRPr lang="en-US"/>
          </a:p>
        </p:txBody>
      </p:sp>
    </p:spTree>
    <p:extLst>
      <p:ext uri="{BB962C8B-B14F-4D97-AF65-F5344CB8AC3E}">
        <p14:creationId xmlns:p14="http://schemas.microsoft.com/office/powerpoint/2010/main" val="20652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4560D8-4A04-46AD-91F2-6D265BAAB409}" type="slidenum">
              <a:rPr lang="en-US" smtClean="0"/>
              <a:pPr/>
              <a:t>2</a:t>
            </a:fld>
            <a:endParaRPr lang="en-US"/>
          </a:p>
        </p:txBody>
      </p:sp>
    </p:spTree>
    <p:extLst>
      <p:ext uri="{BB962C8B-B14F-4D97-AF65-F5344CB8AC3E}">
        <p14:creationId xmlns:p14="http://schemas.microsoft.com/office/powerpoint/2010/main" val="411719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4560D8-4A04-46AD-91F2-6D265BAAB409}" type="slidenum">
              <a:rPr lang="en-US" smtClean="0"/>
              <a:pPr/>
              <a:t>3</a:t>
            </a:fld>
            <a:endParaRPr lang="en-US"/>
          </a:p>
        </p:txBody>
      </p:sp>
    </p:spTree>
    <p:extLst>
      <p:ext uri="{BB962C8B-B14F-4D97-AF65-F5344CB8AC3E}">
        <p14:creationId xmlns:p14="http://schemas.microsoft.com/office/powerpoint/2010/main" val="411452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p:txBody>
          <a:bodyPr/>
          <a:lstStyle/>
          <a:p>
            <a:endParaRPr lang="en-US" smtClean="0"/>
          </a:p>
        </p:txBody>
      </p:sp>
      <p:sp>
        <p:nvSpPr>
          <p:cNvPr id="37891" name="Slide Number Placeholder 3"/>
          <p:cNvSpPr>
            <a:spLocks noGrp="1"/>
          </p:cNvSpPr>
          <p:nvPr>
            <p:ph type="sldNum" sz="quarter" idx="5"/>
          </p:nvPr>
        </p:nvSpPr>
        <p:spPr>
          <a:noFill/>
        </p:spPr>
        <p:txBody>
          <a:bodyPr/>
          <a:lstStyle/>
          <a:p>
            <a:fld id="{C66460A8-4EBF-4319-82C0-1CA46E313001}" type="slidenum">
              <a:rPr lang="en-US"/>
              <a:pPr/>
              <a:t>4</a:t>
            </a:fld>
            <a:endParaRPr lang="en-US"/>
          </a:p>
        </p:txBody>
      </p:sp>
    </p:spTree>
    <p:extLst>
      <p:ext uri="{BB962C8B-B14F-4D97-AF65-F5344CB8AC3E}">
        <p14:creationId xmlns:p14="http://schemas.microsoft.com/office/powerpoint/2010/main" val="110591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7</a:t>
            </a:fld>
            <a:endParaRPr lang="en-US"/>
          </a:p>
        </p:txBody>
      </p:sp>
    </p:spTree>
    <p:extLst>
      <p:ext uri="{BB962C8B-B14F-4D97-AF65-F5344CB8AC3E}">
        <p14:creationId xmlns:p14="http://schemas.microsoft.com/office/powerpoint/2010/main" val="80535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8</a:t>
            </a:fld>
            <a:endParaRPr lang="en-US"/>
          </a:p>
        </p:txBody>
      </p:sp>
    </p:spTree>
    <p:extLst>
      <p:ext uri="{BB962C8B-B14F-4D97-AF65-F5344CB8AC3E}">
        <p14:creationId xmlns:p14="http://schemas.microsoft.com/office/powerpoint/2010/main" val="104983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5076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p:txBody>
          <a:bodyPr/>
          <a:lstStyle/>
          <a:p>
            <a:endParaRPr lang="en-US" dirty="0" smtClean="0"/>
          </a:p>
        </p:txBody>
      </p:sp>
      <p:sp>
        <p:nvSpPr>
          <p:cNvPr id="44035" name="Slide Number Placeholder 3"/>
          <p:cNvSpPr>
            <a:spLocks noGrp="1"/>
          </p:cNvSpPr>
          <p:nvPr>
            <p:ph type="sldNum" sz="quarter" idx="5"/>
          </p:nvPr>
        </p:nvSpPr>
        <p:spPr>
          <a:noFill/>
        </p:spPr>
        <p:txBody>
          <a:bodyPr/>
          <a:lstStyle/>
          <a:p>
            <a:fld id="{248FDC56-54AE-460A-8908-9868356D2F30}"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0864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64C9174-2A6C-4246-A139-673B5E866FE6}"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lvl1pPr>
              <a:defRPr/>
            </a:lvl1pPr>
          </a:lstStyle>
          <a:p>
            <a:pPr>
              <a:defRPr/>
            </a:pPr>
            <a:fld id="{D57E3165-6C5A-4679-A824-0EC56A7D8F5C}" type="slidenum">
              <a:rPr lang="en-US">
                <a:solidFill>
                  <a:srgbClr val="969696">
                    <a:lumMod val="50000"/>
                  </a:srgbClr>
                </a:solidFill>
              </a:rPr>
              <a:pPr>
                <a:defRPr/>
              </a:pPr>
              <a:t>‹#›</a:t>
            </a:fld>
            <a:endParaRPr lang="en-US" dirty="0">
              <a:solidFill>
                <a:srgbClr val="969696">
                  <a:lumMod val="50000"/>
                </a:srgbClr>
              </a:solidFill>
            </a:endParaRPr>
          </a:p>
        </p:txBody>
      </p:sp>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F3273AB-BC3A-4C2E-B4BA-0896D1F3C361}"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6FF681-DC7A-46AD-B525-EB0CC58C1797}"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C5E8B20-FB4F-498F-A646-BAF4D86DC9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02304DC-BD07-407C-970E-19B247DFBB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B641BB3-EB7C-45D4-8426-3E1C446F4A2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52FF2353-2A72-49B4-9122-A3EFF5B12D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C334147-9E03-4BC8-A725-83A50B3268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3D8D7314-63DE-481F-A7F0-E9E171766BDA}"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a:t>
            </a:r>
            <a:r>
              <a:rPr lang="en-US" sz="900" baseline="0" dirty="0" smtClean="0">
                <a:solidFill>
                  <a:schemeClr val="accent2">
                    <a:lumMod val="50000"/>
                  </a:schemeClr>
                </a:solidFill>
              </a:rPr>
              <a:t> 2015</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a:t>
            </a:r>
            <a:r>
              <a:rPr lang="en-US" sz="900" baseline="0" dirty="0" smtClean="0">
                <a:solidFill>
                  <a:schemeClr val="accent2">
                    <a:lumMod val="50000"/>
                  </a:schemeClr>
                </a:solidFill>
              </a:rPr>
              <a:t>2015</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954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D4901960-83D9-4E95-B184-524602D8469B}" type="slidenum">
              <a:rPr lang="en-US">
                <a:solidFill>
                  <a:srgbClr val="969696">
                    <a:lumMod val="50000"/>
                  </a:srgbClr>
                </a:solidFill>
              </a:rPr>
              <a:pPr>
                <a:defRPr/>
              </a:pPr>
              <a:t>‹#›</a:t>
            </a:fld>
            <a:endParaRPr lang="en-US" dirty="0">
              <a:solidFill>
                <a:srgbClr val="969696">
                  <a:lumMod val="50000"/>
                </a:srgbClr>
              </a:solidFill>
            </a:endParaRPr>
          </a:p>
        </p:txBody>
      </p:sp>
      <p:sp>
        <p:nvSpPr>
          <p:cNvPr id="9" name="Line 7"/>
          <p:cNvSpPr>
            <a:spLocks noChangeShapeType="1"/>
          </p:cNvSpPr>
          <p:nvPr/>
        </p:nvSpPr>
        <p:spPr bwMode="auto">
          <a:xfrm>
            <a:off x="455613" y="1139825"/>
            <a:ext cx="8229600" cy="0"/>
          </a:xfrm>
          <a:prstGeom prst="line">
            <a:avLst/>
          </a:prstGeom>
          <a:noFill/>
          <a:ln w="38100">
            <a:solidFill>
              <a:schemeClr val="accent1"/>
            </a:solidFill>
            <a:round/>
            <a:headEnd/>
            <a:tailEnd/>
          </a:ln>
        </p:spPr>
        <p:txBody>
          <a:bodyPr/>
          <a:lstStyle/>
          <a:p>
            <a:pPr>
              <a:defRPr/>
            </a:pPr>
            <a:endParaRPr lang="en-US" dirty="0">
              <a:solidFill>
                <a:srgbClr val="1C1C1C"/>
              </a:solidFill>
            </a:endParaRPr>
          </a:p>
        </p:txBody>
      </p:sp>
      <p:sp>
        <p:nvSpPr>
          <p:cNvPr id="8"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solidFill>
                <a:srgbClr val="1C1C1C"/>
              </a:solidFill>
            </a:endParaRPr>
          </a:p>
        </p:txBody>
      </p:sp>
      <p:sp>
        <p:nvSpPr>
          <p:cNvPr id="11" name="Rectangle 6"/>
          <p:cNvSpPr txBox="1">
            <a:spLocks noChangeArrowheads="1"/>
          </p:cNvSpPr>
          <p:nvPr/>
        </p:nvSpPr>
        <p:spPr bwMode="auto">
          <a:xfrm>
            <a:off x="455612" y="6559550"/>
            <a:ext cx="16208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rgbClr val="969696">
                    <a:lumMod val="50000"/>
                  </a:srgbClr>
                </a:solidFill>
              </a:rPr>
              <a:t>JULY 2015</a:t>
            </a:r>
          </a:p>
        </p:txBody>
      </p:sp>
      <p:sp>
        <p:nvSpPr>
          <p:cNvPr id="10"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algn="r">
              <a:defRPr/>
            </a:pPr>
            <a:r>
              <a:rPr lang="en-US" sz="900" dirty="0" smtClean="0">
                <a:solidFill>
                  <a:srgbClr val="5A8F7C"/>
                </a:solidFill>
              </a:rPr>
              <a:t>MASSACHUSETTS MEDICAID POLICY INSTITUTE</a:t>
            </a:r>
            <a:endParaRPr lang="en-US" sz="900" dirty="0">
              <a:solidFill>
                <a:srgbClr val="5A8F7C"/>
              </a:solidFill>
            </a:endParaRP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459865"/>
            <a:ext cx="7772400" cy="1470025"/>
          </a:xfrm>
          <a:prstGeom prst="rect">
            <a:avLst/>
          </a:prstGeom>
        </p:spPr>
        <p:txBody>
          <a:bodyPr/>
          <a:lstStyle/>
          <a:p>
            <a:pPr algn="ctr" eaLnBrk="0" hangingPunct="0">
              <a:defRPr/>
            </a:pPr>
            <a:r>
              <a:rPr lang="en-US" sz="3600" kern="0" dirty="0" smtClean="0">
                <a:solidFill>
                  <a:srgbClr val="5A8F7C">
                    <a:lumMod val="75000"/>
                  </a:srgbClr>
                </a:solidFill>
                <a:latin typeface="Calibri"/>
                <a:cs typeface="Arial"/>
              </a:rPr>
              <a:t>MASSHEALTH: </a:t>
            </a:r>
            <a:r>
              <a:rPr lang="en-US" sz="3600" kern="0" dirty="0" smtClean="0">
                <a:solidFill>
                  <a:srgbClr val="5A8F7C">
                    <a:lumMod val="75000"/>
                  </a:srgbClr>
                </a:solidFill>
              </a:rPr>
              <a:t>THE BASICS </a:t>
            </a:r>
            <a:endParaRPr lang="en-US" sz="3600" kern="0" dirty="0" smtClean="0">
              <a:solidFill>
                <a:srgbClr val="5A8F7C">
                  <a:lumMod val="75000"/>
                </a:srgbClr>
              </a:solidFill>
              <a:latin typeface="Calibri"/>
              <a:cs typeface="Arial"/>
            </a:endParaRPr>
          </a:p>
          <a:p>
            <a:pPr algn="ctr" eaLnBrk="0" hangingPunct="0">
              <a:defRPr/>
            </a:pPr>
            <a:r>
              <a:rPr lang="en-US" sz="2800" kern="0" dirty="0" smtClean="0">
                <a:solidFill>
                  <a:srgbClr val="5A8F7C">
                    <a:lumMod val="75000"/>
                  </a:srgbClr>
                </a:solidFill>
                <a:latin typeface="Calibri"/>
                <a:cs typeface="Arial"/>
              </a:rPr>
              <a:t>FACTS AND TRENDS</a:t>
            </a:r>
          </a:p>
        </p:txBody>
      </p:sp>
      <p:sp>
        <p:nvSpPr>
          <p:cNvPr id="10" name="Subtitle 2"/>
          <p:cNvSpPr txBox="1">
            <a:spLocks/>
          </p:cNvSpPr>
          <p:nvPr/>
        </p:nvSpPr>
        <p:spPr>
          <a:xfrm>
            <a:off x="904875" y="2705101"/>
            <a:ext cx="7334250" cy="1305662"/>
          </a:xfrm>
          <a:prstGeom prst="rect">
            <a:avLst/>
          </a:prstGeom>
        </p:spPr>
        <p:txBody>
          <a:bodyPr/>
          <a:lstStyle/>
          <a:p>
            <a:pPr algn="ctr" eaLnBrk="0" hangingPunct="0">
              <a:spcBef>
                <a:spcPts val="0"/>
              </a:spcBef>
              <a:buClr>
                <a:srgbClr val="5A8F7C"/>
              </a:buClr>
              <a:defRPr/>
            </a:pPr>
            <a:endParaRPr lang="en-US" sz="1400" kern="0" dirty="0" smtClean="0">
              <a:solidFill>
                <a:srgbClr val="5A8F7C"/>
              </a:solidFill>
              <a:latin typeface="Calibri"/>
              <a:cs typeface="Arial"/>
            </a:endParaRPr>
          </a:p>
          <a:p>
            <a:pPr algn="ctr" eaLnBrk="0" hangingPunct="0">
              <a:spcBef>
                <a:spcPts val="0"/>
              </a:spcBef>
              <a:buClr>
                <a:srgbClr val="5A8F7C"/>
              </a:buClr>
              <a:defRPr/>
            </a:pPr>
            <a:r>
              <a:rPr lang="en-US" sz="1400" kern="0" dirty="0" smtClean="0">
                <a:solidFill>
                  <a:srgbClr val="5A8F7C"/>
                </a:solidFill>
                <a:latin typeface="Calibri"/>
                <a:cs typeface="Arial"/>
              </a:rPr>
              <a:t>PREPARED BY</a:t>
            </a:r>
            <a:br>
              <a:rPr lang="en-US" sz="1400" kern="0" dirty="0" smtClean="0">
                <a:solidFill>
                  <a:srgbClr val="5A8F7C"/>
                </a:solidFill>
                <a:latin typeface="Calibri"/>
                <a:cs typeface="Arial"/>
              </a:rPr>
            </a:br>
            <a:r>
              <a:rPr lang="en-US" sz="1400" kern="0" dirty="0" smtClean="0">
                <a:solidFill>
                  <a:srgbClr val="5A8F7C"/>
                </a:solidFill>
                <a:latin typeface="Calibri"/>
                <a:cs typeface="Arial"/>
              </a:rPr>
              <a:t>CENTER FOR HEALTH LAW AND ECONOMICS </a:t>
            </a:r>
          </a:p>
          <a:p>
            <a:pPr algn="ctr" eaLnBrk="0" hangingPunct="0">
              <a:spcBef>
                <a:spcPts val="0"/>
              </a:spcBef>
              <a:buClr>
                <a:srgbClr val="5A8F7C"/>
              </a:buClr>
              <a:defRPr/>
            </a:pPr>
            <a:r>
              <a:rPr lang="en-US" sz="1400" kern="0" dirty="0" smtClean="0">
                <a:solidFill>
                  <a:srgbClr val="5A8F7C"/>
                </a:solidFill>
                <a:latin typeface="Calibri"/>
                <a:cs typeface="Arial"/>
              </a:rPr>
              <a:t>UNIVERSITY OF MASSACHUSETTS MEDICAL SCHOOL</a:t>
            </a:r>
          </a:p>
          <a:p>
            <a:pPr algn="ctr" eaLnBrk="0" hangingPunct="0">
              <a:spcBef>
                <a:spcPts val="600"/>
              </a:spcBef>
              <a:buClr>
                <a:srgbClr val="5A8F7C"/>
              </a:buClr>
              <a:defRPr/>
            </a:pPr>
            <a:endParaRPr lang="en-US" sz="800" kern="0" dirty="0" smtClean="0">
              <a:solidFill>
                <a:srgbClr val="5A8F7C"/>
              </a:solidFill>
              <a:latin typeface="Calibri"/>
              <a:cs typeface="Arial"/>
            </a:endParaRPr>
          </a:p>
          <a:p>
            <a:pPr algn="ctr" eaLnBrk="0" hangingPunct="0">
              <a:spcBef>
                <a:spcPts val="600"/>
              </a:spcBef>
              <a:buClr>
                <a:srgbClr val="5A8F7C"/>
              </a:buClr>
              <a:defRPr/>
            </a:pPr>
            <a:r>
              <a:rPr lang="en-US" sz="800" kern="0" dirty="0" smtClean="0">
                <a:solidFill>
                  <a:srgbClr val="5A8F7C"/>
                </a:solidFill>
                <a:latin typeface="Calibri"/>
                <a:cs typeface="Arial"/>
              </a:rPr>
              <a:t/>
            </a:r>
            <a:br>
              <a:rPr lang="en-US" sz="800" kern="0" dirty="0" smtClean="0">
                <a:solidFill>
                  <a:srgbClr val="5A8F7C"/>
                </a:solidFill>
                <a:latin typeface="Calibri"/>
                <a:cs typeface="Arial"/>
              </a:rPr>
            </a:br>
            <a:r>
              <a:rPr lang="en-US" sz="2400" kern="0" dirty="0" smtClean="0">
                <a:solidFill>
                  <a:schemeClr val="tx2"/>
                </a:solidFill>
                <a:latin typeface="Calibri"/>
                <a:cs typeface="Arial"/>
              </a:rPr>
              <a:t>Updated July 2015</a:t>
            </a:r>
            <a:endParaRPr lang="en-US" sz="2400" kern="0" dirty="0">
              <a:solidFill>
                <a:schemeClr val="tx2"/>
              </a:solidFill>
              <a:latin typeface="Calibri"/>
              <a:cs typeface="Arial"/>
            </a:endParaRPr>
          </a:p>
        </p:txBody>
      </p:sp>
      <p:sp>
        <p:nvSpPr>
          <p:cNvPr id="5" name="Rectangle 4"/>
          <p:cNvSpPr/>
          <p:nvPr/>
        </p:nvSpPr>
        <p:spPr>
          <a:xfrm>
            <a:off x="210065" y="6538269"/>
            <a:ext cx="158115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618" y="4546600"/>
            <a:ext cx="5092764" cy="16103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MANY DOORS TO MASSHEALTH</a:t>
            </a:r>
          </a:p>
        </p:txBody>
      </p:sp>
      <p:sp>
        <p:nvSpPr>
          <p:cNvPr id="13" name="Slide Number Placeholder 12"/>
          <p:cNvSpPr>
            <a:spLocks noGrp="1"/>
          </p:cNvSpPr>
          <p:nvPr>
            <p:ph type="sldNum" sz="quarter" idx="10"/>
          </p:nvPr>
        </p:nvSpPr>
        <p:spPr/>
        <p:txBody>
          <a:bodyPr/>
          <a:lstStyle/>
          <a:p>
            <a:pPr>
              <a:defRPr/>
            </a:pPr>
            <a:fld id="{48CA152D-CF78-40EA-823E-8C57613EB728}" type="slidenum">
              <a:rPr lang="en-US" smtClean="0">
                <a:solidFill>
                  <a:srgbClr val="969696">
                    <a:lumMod val="50000"/>
                  </a:srgbClr>
                </a:solidFill>
              </a:rPr>
              <a:pPr>
                <a:defRPr/>
              </a:pPr>
              <a:t>9</a:t>
            </a:fld>
            <a:endParaRPr lang="en-US" dirty="0">
              <a:solidFill>
                <a:srgbClr val="969696">
                  <a:lumMod val="50000"/>
                </a:srgbClr>
              </a:solidFill>
            </a:endParaRPr>
          </a:p>
        </p:txBody>
      </p:sp>
      <p:sp>
        <p:nvSpPr>
          <p:cNvPr id="40964" name="TextBox 5"/>
          <p:cNvSpPr txBox="1">
            <a:spLocks noChangeArrowheads="1"/>
          </p:cNvSpPr>
          <p:nvPr/>
        </p:nvSpPr>
        <p:spPr bwMode="auto">
          <a:xfrm>
            <a:off x="457200" y="1851025"/>
            <a:ext cx="1947863" cy="1569660"/>
          </a:xfrm>
          <a:prstGeom prst="rect">
            <a:avLst/>
          </a:prstGeom>
          <a:solidFill>
            <a:schemeClr val="bg1"/>
          </a:solidFill>
          <a:ln w="9525">
            <a:solidFill>
              <a:schemeClr val="tx2"/>
            </a:solidFill>
            <a:miter lim="800000"/>
            <a:headEnd/>
            <a:tailEnd/>
          </a:ln>
        </p:spPr>
        <p:txBody>
          <a:bodyPr>
            <a:spAutoFit/>
          </a:bodyPr>
          <a:lstStyle/>
          <a:p>
            <a:pPr algn="ctr"/>
            <a:r>
              <a:rPr lang="en-US" sz="1200" b="1" dirty="0">
                <a:solidFill>
                  <a:srgbClr val="1C1C1C"/>
                </a:solidFill>
                <a:latin typeface="Calibri"/>
                <a:cs typeface="Arial"/>
              </a:rPr>
              <a:t>Individual</a:t>
            </a:r>
            <a:r>
              <a:rPr lang="en-US" sz="1200" dirty="0">
                <a:solidFill>
                  <a:srgbClr val="1C1C1C"/>
                </a:solidFill>
                <a:latin typeface="Calibri"/>
                <a:cs typeface="Arial"/>
              </a:rPr>
              <a:t> applies directly, by phone, on paper form, with assistance at a MassHealth Enrollment Center or Health Connector walk-in </a:t>
            </a:r>
            <a:r>
              <a:rPr lang="en-US" sz="1200" dirty="0" smtClean="0">
                <a:solidFill>
                  <a:srgbClr val="1C1C1C"/>
                </a:solidFill>
                <a:latin typeface="Calibri"/>
                <a:cs typeface="Arial"/>
              </a:rPr>
              <a:t>center </a:t>
            </a:r>
            <a:r>
              <a:rPr lang="en-US" sz="1200" dirty="0">
                <a:solidFill>
                  <a:srgbClr val="1C1C1C"/>
                </a:solidFill>
                <a:latin typeface="Calibri"/>
                <a:cs typeface="Arial"/>
              </a:rPr>
              <a:t>or through the MA Health Connector website (see below)</a:t>
            </a:r>
          </a:p>
        </p:txBody>
      </p:sp>
      <p:sp>
        <p:nvSpPr>
          <p:cNvPr id="26628" name="TextBox 6"/>
          <p:cNvSpPr txBox="1">
            <a:spLocks noChangeArrowheads="1"/>
          </p:cNvSpPr>
          <p:nvPr/>
        </p:nvSpPr>
        <p:spPr bwMode="auto">
          <a:xfrm>
            <a:off x="2552171" y="1851025"/>
            <a:ext cx="1946275" cy="1461939"/>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Health care providers </a:t>
            </a:r>
            <a:br>
              <a:rPr lang="en-US" sz="1200" b="1" dirty="0">
                <a:solidFill>
                  <a:srgbClr val="1C1C1C"/>
                </a:solidFill>
                <a:latin typeface="Calibri"/>
                <a:cs typeface="Arial"/>
              </a:rPr>
            </a:br>
            <a:r>
              <a:rPr lang="en-US" sz="1200" dirty="0">
                <a:solidFill>
                  <a:srgbClr val="1C1C1C"/>
                </a:solidFill>
                <a:latin typeface="Calibri"/>
                <a:cs typeface="Arial"/>
              </a:rPr>
              <a:t>assist patients with applications</a:t>
            </a:r>
          </a:p>
          <a:p>
            <a:pPr marL="112713" indent="-112713">
              <a:buFont typeface="Arial" charset="0"/>
              <a:buChar char="•"/>
              <a:defRPr/>
            </a:pPr>
            <a:r>
              <a:rPr lang="en-US" sz="1200" dirty="0">
                <a:solidFill>
                  <a:srgbClr val="1C1C1C"/>
                </a:solidFill>
                <a:latin typeface="Calibri"/>
                <a:cs typeface="Arial"/>
              </a:rPr>
              <a:t>Hospitals</a:t>
            </a:r>
          </a:p>
          <a:p>
            <a:pPr marL="112713" indent="-112713">
              <a:buFont typeface="Arial" charset="0"/>
              <a:buChar char="•"/>
              <a:defRPr/>
            </a:pPr>
            <a:r>
              <a:rPr lang="en-US" sz="1200" dirty="0">
                <a:solidFill>
                  <a:srgbClr val="1C1C1C"/>
                </a:solidFill>
                <a:latin typeface="Calibri"/>
                <a:cs typeface="Arial"/>
              </a:rPr>
              <a:t>Community health centers</a:t>
            </a:r>
          </a:p>
          <a:p>
            <a:pPr marL="112713" indent="-112713">
              <a:buFont typeface="Arial" charset="0"/>
              <a:buChar char="•"/>
              <a:defRPr/>
            </a:pPr>
            <a:r>
              <a:rPr lang="en-US" sz="1200" dirty="0">
                <a:solidFill>
                  <a:srgbClr val="1C1C1C"/>
                </a:solidFill>
                <a:latin typeface="Calibri"/>
                <a:cs typeface="Arial"/>
              </a:rPr>
              <a:t>Nursing homes</a:t>
            </a:r>
          </a:p>
          <a:p>
            <a:pPr marL="112713" indent="-112713">
              <a:buFont typeface="Arial" charset="0"/>
              <a:buChar char="•"/>
              <a:defRPr/>
            </a:pPr>
            <a:r>
              <a:rPr lang="en-US" sz="1200" dirty="0">
                <a:solidFill>
                  <a:srgbClr val="1C1C1C"/>
                </a:solidFill>
                <a:latin typeface="Calibri"/>
                <a:cs typeface="Arial"/>
              </a:rPr>
              <a:t>Other providers</a:t>
            </a:r>
          </a:p>
        </p:txBody>
      </p:sp>
      <p:sp>
        <p:nvSpPr>
          <p:cNvPr id="26629" name="TextBox 7"/>
          <p:cNvSpPr txBox="1">
            <a:spLocks noChangeArrowheads="1"/>
          </p:cNvSpPr>
          <p:nvPr/>
        </p:nvSpPr>
        <p:spPr bwMode="auto">
          <a:xfrm>
            <a:off x="4645554" y="1851025"/>
            <a:ext cx="1947862" cy="2754600"/>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State social services agencies </a:t>
            </a:r>
            <a:r>
              <a:rPr lang="en-US" sz="1200" dirty="0">
                <a:solidFill>
                  <a:srgbClr val="1C1C1C"/>
                </a:solidFill>
                <a:latin typeface="Calibri"/>
                <a:cs typeface="Arial"/>
              </a:rPr>
              <a:t>facilitate applications</a:t>
            </a:r>
          </a:p>
          <a:p>
            <a:pPr marL="112713" indent="-112713">
              <a:buFont typeface="Arial" charset="0"/>
              <a:buChar char="•"/>
              <a:defRPr/>
            </a:pPr>
            <a:r>
              <a:rPr lang="en-US" sz="1200" dirty="0">
                <a:solidFill>
                  <a:srgbClr val="1C1C1C"/>
                </a:solidFill>
                <a:latin typeface="Calibri"/>
                <a:cs typeface="Arial"/>
              </a:rPr>
              <a:t>Department of Developmental Services</a:t>
            </a:r>
          </a:p>
          <a:p>
            <a:pPr marL="112713" indent="-112713">
              <a:buFont typeface="Arial" charset="0"/>
              <a:buChar char="•"/>
              <a:defRPr/>
            </a:pPr>
            <a:r>
              <a:rPr lang="en-US" sz="1200" dirty="0">
                <a:solidFill>
                  <a:srgbClr val="1C1C1C"/>
                </a:solidFill>
                <a:latin typeface="Calibri"/>
                <a:cs typeface="Arial"/>
              </a:rPr>
              <a:t>Department of Mental Health</a:t>
            </a:r>
          </a:p>
          <a:p>
            <a:pPr marL="112713" indent="-112713">
              <a:buFont typeface="Arial" charset="0"/>
              <a:buChar char="•"/>
              <a:defRPr/>
            </a:pPr>
            <a:r>
              <a:rPr lang="en-US" sz="1200" dirty="0">
                <a:solidFill>
                  <a:srgbClr val="1C1C1C"/>
                </a:solidFill>
                <a:latin typeface="Calibri"/>
                <a:cs typeface="Arial"/>
              </a:rPr>
              <a:t>Mass. Rehabilitation Commission</a:t>
            </a:r>
          </a:p>
          <a:p>
            <a:pPr marL="112713" indent="-112713">
              <a:buFont typeface="Arial" charset="0"/>
              <a:buChar char="•"/>
              <a:defRPr/>
            </a:pPr>
            <a:r>
              <a:rPr lang="en-US" sz="1200" dirty="0">
                <a:solidFill>
                  <a:srgbClr val="1C1C1C"/>
                </a:solidFill>
                <a:latin typeface="Calibri"/>
                <a:cs typeface="Arial"/>
              </a:rPr>
              <a:t>Department of Transitional Assistance</a:t>
            </a:r>
          </a:p>
          <a:p>
            <a:pPr marL="112713" indent="-112713">
              <a:buFont typeface="Arial" charset="0"/>
              <a:buChar char="•"/>
              <a:defRPr/>
            </a:pPr>
            <a:r>
              <a:rPr lang="en-US" sz="1200" dirty="0">
                <a:solidFill>
                  <a:srgbClr val="1C1C1C"/>
                </a:solidFill>
                <a:latin typeface="Calibri"/>
                <a:cs typeface="Arial"/>
              </a:rPr>
              <a:t>Department of Children and Families</a:t>
            </a:r>
          </a:p>
          <a:p>
            <a:pPr marL="112713" indent="-112713">
              <a:buFont typeface="Arial" charset="0"/>
              <a:buChar char="•"/>
              <a:defRPr/>
            </a:pPr>
            <a:r>
              <a:rPr lang="en-US" sz="1200" dirty="0">
                <a:solidFill>
                  <a:srgbClr val="1C1C1C"/>
                </a:solidFill>
                <a:latin typeface="Calibri"/>
                <a:cs typeface="Arial"/>
              </a:rPr>
              <a:t>Other agencies</a:t>
            </a:r>
          </a:p>
        </p:txBody>
      </p:sp>
      <p:sp>
        <p:nvSpPr>
          <p:cNvPr id="26630" name="TextBox 8"/>
          <p:cNvSpPr txBox="1">
            <a:spLocks noChangeArrowheads="1"/>
          </p:cNvSpPr>
          <p:nvPr/>
        </p:nvSpPr>
        <p:spPr bwMode="auto">
          <a:xfrm>
            <a:off x="6740525" y="1851025"/>
            <a:ext cx="1946275" cy="3123932"/>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Community organizations and advocacy groups </a:t>
            </a:r>
            <a:r>
              <a:rPr lang="en-US" sz="1200" dirty="0">
                <a:solidFill>
                  <a:srgbClr val="1C1C1C"/>
                </a:solidFill>
                <a:latin typeface="Calibri"/>
                <a:cs typeface="Arial"/>
              </a:rPr>
              <a:t>that provide health care referrals or other services assist clients with applications and follow-up</a:t>
            </a:r>
          </a:p>
          <a:p>
            <a:pPr marL="112713" indent="-112713">
              <a:buFont typeface="Arial" charset="0"/>
              <a:buChar char="•"/>
              <a:defRPr/>
            </a:pPr>
            <a:r>
              <a:rPr lang="en-US" sz="1200" dirty="0">
                <a:solidFill>
                  <a:srgbClr val="1C1C1C"/>
                </a:solidFill>
                <a:latin typeface="Calibri"/>
                <a:cs typeface="Arial"/>
              </a:rPr>
              <a:t>Community action programs </a:t>
            </a:r>
          </a:p>
          <a:p>
            <a:pPr marL="112713" indent="-112713">
              <a:buFont typeface="Arial" charset="0"/>
              <a:buChar char="•"/>
              <a:defRPr/>
            </a:pPr>
            <a:r>
              <a:rPr lang="en-US" sz="1200" dirty="0">
                <a:solidFill>
                  <a:srgbClr val="1C1C1C"/>
                </a:solidFill>
                <a:latin typeface="Calibri"/>
                <a:cs typeface="Arial"/>
              </a:rPr>
              <a:t>Community development corporations </a:t>
            </a:r>
          </a:p>
          <a:p>
            <a:pPr marL="112713" indent="-112713">
              <a:buFont typeface="Arial" charset="0"/>
              <a:buChar char="•"/>
              <a:defRPr/>
            </a:pPr>
            <a:r>
              <a:rPr lang="en-US" sz="1200" dirty="0">
                <a:solidFill>
                  <a:srgbClr val="1C1C1C"/>
                </a:solidFill>
                <a:latin typeface="Calibri"/>
                <a:cs typeface="Arial"/>
              </a:rPr>
              <a:t>Aging services access points </a:t>
            </a:r>
          </a:p>
          <a:p>
            <a:pPr marL="112713" indent="-112713">
              <a:buFont typeface="Arial" charset="0"/>
              <a:buChar char="•"/>
              <a:defRPr/>
            </a:pPr>
            <a:r>
              <a:rPr lang="en-US" sz="1200" dirty="0">
                <a:solidFill>
                  <a:srgbClr val="1C1C1C"/>
                </a:solidFill>
                <a:latin typeface="Calibri"/>
                <a:cs typeface="Arial"/>
              </a:rPr>
              <a:t>Health Care For All</a:t>
            </a:r>
          </a:p>
          <a:p>
            <a:pPr marL="112713" indent="-112713">
              <a:buFont typeface="Arial" charset="0"/>
              <a:buChar char="•"/>
              <a:defRPr/>
            </a:pPr>
            <a:r>
              <a:rPr lang="en-US" sz="1200" dirty="0">
                <a:solidFill>
                  <a:srgbClr val="1C1C1C"/>
                </a:solidFill>
                <a:latin typeface="Calibri"/>
                <a:cs typeface="Arial"/>
              </a:rPr>
              <a:t>Other community organizations designated as Enrollment Assisters</a:t>
            </a:r>
          </a:p>
        </p:txBody>
      </p:sp>
      <p:cxnSp>
        <p:nvCxnSpPr>
          <p:cNvPr id="11" name="Straight Arrow Connector 10"/>
          <p:cNvCxnSpPr/>
          <p:nvPr/>
        </p:nvCxnSpPr>
        <p:spPr>
          <a:xfrm>
            <a:off x="1818205" y="3420685"/>
            <a:ext cx="410093" cy="48615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6628" idx="2"/>
          </p:cNvCxnSpPr>
          <p:nvPr/>
        </p:nvCxnSpPr>
        <p:spPr>
          <a:xfrm flipH="1">
            <a:off x="3315317" y="3312964"/>
            <a:ext cx="209992" cy="593873"/>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46377" y="3657600"/>
            <a:ext cx="901823" cy="554039"/>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980033" y="4724400"/>
            <a:ext cx="2763667" cy="18521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pic>
        <p:nvPicPr>
          <p:cNvPr id="40972" name="Picture 13" descr="masshealth-logo.png"/>
          <p:cNvPicPr>
            <a:picLocks noChangeAspect="1"/>
          </p:cNvPicPr>
          <p:nvPr/>
        </p:nvPicPr>
        <p:blipFill>
          <a:blip r:embed="rId3" cstate="print"/>
          <a:srcRect/>
          <a:stretch>
            <a:fillRect/>
          </a:stretch>
        </p:blipFill>
        <p:spPr bwMode="auto">
          <a:xfrm>
            <a:off x="1262061" y="3787947"/>
            <a:ext cx="2611438" cy="1298575"/>
          </a:xfrm>
          <a:prstGeom prst="rect">
            <a:avLst/>
          </a:prstGeom>
          <a:noFill/>
          <a:ln w="9525">
            <a:noFill/>
            <a:miter lim="800000"/>
            <a:headEnd/>
            <a:tailEnd/>
          </a:ln>
        </p:spPr>
      </p:pic>
      <p:sp>
        <p:nvSpPr>
          <p:cNvPr id="2" name="TextBox 1"/>
          <p:cNvSpPr txBox="1"/>
          <p:nvPr/>
        </p:nvSpPr>
        <p:spPr>
          <a:xfrm>
            <a:off x="457200" y="5420150"/>
            <a:ext cx="8229600" cy="83099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p:spPr>
        <p:txBody>
          <a:bodyPr wrap="square" lIns="365760" rIns="365760" rtlCol="0" anchor="ctr">
            <a:spAutoFit/>
          </a:bodyPr>
          <a:lstStyle/>
          <a:p>
            <a:pPr algn="ctr"/>
            <a:r>
              <a:rPr lang="en-US" sz="1200" b="1" dirty="0">
                <a:solidFill>
                  <a:srgbClr val="1C1C1C"/>
                </a:solidFill>
                <a:latin typeface="Calibri"/>
                <a:cs typeface="Arial"/>
              </a:rPr>
              <a:t>MAHealthConnector.org</a:t>
            </a:r>
          </a:p>
          <a:p>
            <a:pPr algn="ctr"/>
            <a:r>
              <a:rPr lang="en-US" sz="1200" dirty="0">
                <a:solidFill>
                  <a:srgbClr val="1C1C1C"/>
                </a:solidFill>
                <a:latin typeface="Calibri"/>
                <a:cs typeface="Arial"/>
              </a:rPr>
              <a:t>An integrated eligibility system that allows individuals to shop and apply for health insurance while determining eligibility for MassHealth and other health insurance programs. (The Virtual Gateway, formerly the online portal for MassHealth applications, is still available to apply for other public </a:t>
            </a:r>
            <a:r>
              <a:rPr lang="en-US" sz="1200" dirty="0" smtClean="0">
                <a:solidFill>
                  <a:srgbClr val="1C1C1C"/>
                </a:solidFill>
                <a:latin typeface="Calibri"/>
                <a:cs typeface="Arial"/>
              </a:rPr>
              <a:t>programs and provides information on MassHealth eligibility)</a:t>
            </a:r>
            <a:endParaRPr lang="en-US" sz="1200" dirty="0">
              <a:solidFill>
                <a:srgbClr val="1C1C1C"/>
              </a:solidFill>
              <a:latin typeface="Calibri"/>
              <a:cs typeface="Arial"/>
            </a:endParaRPr>
          </a:p>
        </p:txBody>
      </p:sp>
      <p:cxnSp>
        <p:nvCxnSpPr>
          <p:cNvPr id="16" name="Straight Arrow Connector 15"/>
          <p:cNvCxnSpPr/>
          <p:nvPr/>
        </p:nvCxnSpPr>
        <p:spPr>
          <a:xfrm flipV="1">
            <a:off x="2343150" y="4714876"/>
            <a:ext cx="209550" cy="695324"/>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909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5613" y="900906"/>
            <a:ext cx="8229600" cy="796925"/>
          </a:xfrm>
        </p:spPr>
        <p:txBody>
          <a:bodyPr/>
          <a:lstStyle/>
          <a:p>
            <a:r>
              <a:rPr lang="en-US" dirty="0" smtClean="0"/>
              <a:t>MASSHEALTH IS IMPORTANT TO</a:t>
            </a:r>
            <a:br>
              <a:rPr lang="en-US" dirty="0" smtClean="0"/>
            </a:br>
            <a:r>
              <a:rPr lang="en-US" dirty="0" smtClean="0"/>
              <a:t>MANY POPULATION GROUPS</a:t>
            </a:r>
            <a:endParaRPr lang="en-US" i="1" dirty="0" smtClean="0"/>
          </a:p>
        </p:txBody>
      </p:sp>
      <p:sp>
        <p:nvSpPr>
          <p:cNvPr id="3" name="Slide Number Placeholder 2"/>
          <p:cNvSpPr>
            <a:spLocks noGrp="1"/>
          </p:cNvSpPr>
          <p:nvPr>
            <p:ph type="sldNum" sz="quarter" idx="10"/>
          </p:nvPr>
        </p:nvSpPr>
        <p:spPr/>
        <p:txBody>
          <a:bodyPr/>
          <a:lstStyle/>
          <a:p>
            <a:pPr>
              <a:defRPr/>
            </a:pPr>
            <a:fld id="{FF269DB4-FF27-41A4-93CA-0BF15B7F4A14}" type="slidenum">
              <a:rPr lang="en-US" smtClean="0">
                <a:solidFill>
                  <a:srgbClr val="969696">
                    <a:lumMod val="50000"/>
                  </a:srgbClr>
                </a:solidFill>
              </a:rPr>
              <a:pPr>
                <a:defRPr/>
              </a:pPr>
              <a:t>10</a:t>
            </a:fld>
            <a:endParaRPr lang="en-US" dirty="0">
              <a:solidFill>
                <a:srgbClr val="969696">
                  <a:lumMod val="50000"/>
                </a:srgbClr>
              </a:solidFill>
            </a:endParaRPr>
          </a:p>
        </p:txBody>
      </p:sp>
      <p:sp>
        <p:nvSpPr>
          <p:cNvPr id="5" name="Text Box 11"/>
          <p:cNvSpPr txBox="1">
            <a:spLocks noChangeArrowheads="1"/>
          </p:cNvSpPr>
          <p:nvPr/>
        </p:nvSpPr>
        <p:spPr bwMode="auto">
          <a:xfrm>
            <a:off x="6627813" y="1819656"/>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smtClean="0">
                <a:solidFill>
                  <a:srgbClr val="1C1C1C"/>
                </a:solidFill>
                <a:latin typeface="Calibri"/>
                <a:cs typeface="Arial"/>
              </a:rPr>
              <a:t>Among the Massachusetts population, nearly </a:t>
            </a:r>
            <a:r>
              <a:rPr lang="en-US" dirty="0">
                <a:solidFill>
                  <a:srgbClr val="1C1C1C"/>
                </a:solidFill>
                <a:latin typeface="Calibri"/>
                <a:cs typeface="Arial"/>
              </a:rPr>
              <a:t>three-quarters of poor children (&lt;100 percent FPL) and half of near-poor children (100-300 percent FPL), half of poor adults and people with </a:t>
            </a:r>
            <a:r>
              <a:rPr lang="en-US" dirty="0" smtClean="0">
                <a:solidFill>
                  <a:srgbClr val="1C1C1C"/>
                </a:solidFill>
                <a:latin typeface="Calibri"/>
                <a:cs typeface="Arial"/>
              </a:rPr>
              <a:t>disabilities </a:t>
            </a:r>
            <a:r>
              <a:rPr lang="en-US" dirty="0">
                <a:solidFill>
                  <a:srgbClr val="1C1C1C"/>
                </a:solidFill>
                <a:latin typeface="Calibri"/>
                <a:cs typeface="Arial"/>
              </a:rPr>
              <a:t>and nearly two-thirds of nursing home residents are MassHealth members. </a:t>
            </a:r>
            <a:r>
              <a:rPr lang="en-US" dirty="0" smtClean="0">
                <a:solidFill>
                  <a:srgbClr val="1C1C1C"/>
                </a:solidFill>
                <a:latin typeface="Calibri"/>
                <a:cs typeface="Arial"/>
              </a:rPr>
              <a:t>Nearly a third of </a:t>
            </a:r>
            <a:r>
              <a:rPr lang="en-US" dirty="0">
                <a:solidFill>
                  <a:srgbClr val="1C1C1C"/>
                </a:solidFill>
                <a:latin typeface="Calibri"/>
                <a:cs typeface="Arial"/>
              </a:rPr>
              <a:t>people covered by Medicare rely on MassHealth to assist with premiums and cost sharing and to cover services, such as long-term services and supports, </a:t>
            </a:r>
            <a:r>
              <a:rPr lang="en-US" dirty="0" smtClean="0">
                <a:solidFill>
                  <a:srgbClr val="1C1C1C"/>
                </a:solidFill>
                <a:latin typeface="Calibri"/>
                <a:cs typeface="Arial"/>
              </a:rPr>
              <a:t>that </a:t>
            </a:r>
            <a:r>
              <a:rPr lang="en-US" dirty="0">
                <a:solidFill>
                  <a:srgbClr val="1C1C1C"/>
                </a:solidFill>
                <a:latin typeface="Calibri"/>
                <a:cs typeface="Arial"/>
              </a:rPr>
              <a:t>Medicare does not cover.</a:t>
            </a:r>
          </a:p>
        </p:txBody>
      </p:sp>
      <p:sp>
        <p:nvSpPr>
          <p:cNvPr id="6" name="Rectangle 5"/>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43013" name="Rectangle 8"/>
          <p:cNvSpPr>
            <a:spLocks noChangeArrowheads="1"/>
          </p:cNvSpPr>
          <p:nvPr/>
        </p:nvSpPr>
        <p:spPr bwMode="auto">
          <a:xfrm>
            <a:off x="455613" y="1789113"/>
            <a:ext cx="4603824" cy="246221"/>
          </a:xfrm>
          <a:prstGeom prst="rect">
            <a:avLst/>
          </a:prstGeom>
          <a:noFill/>
          <a:ln w="9525">
            <a:noFill/>
            <a:miter lim="800000"/>
            <a:headEnd/>
            <a:tailEnd/>
          </a:ln>
        </p:spPr>
        <p:txBody>
          <a:bodyPr wrap="none" lIns="0" rIns="0">
            <a:spAutoFit/>
          </a:bodyPr>
          <a:lstStyle/>
          <a:p>
            <a:r>
              <a:rPr lang="en-US" sz="1000" b="1" dirty="0">
                <a:solidFill>
                  <a:srgbClr val="1C1C1C"/>
                </a:solidFill>
                <a:latin typeface="Calibri"/>
                <a:cs typeface="Arial"/>
              </a:rPr>
              <a:t>PERCENT OF SELECT </a:t>
            </a:r>
            <a:r>
              <a:rPr lang="en-US" sz="1000" b="1" dirty="0" smtClean="0">
                <a:solidFill>
                  <a:srgbClr val="1C1C1C"/>
                </a:solidFill>
                <a:latin typeface="Calibri"/>
                <a:cs typeface="Arial"/>
              </a:rPr>
              <a:t>MASSACHUSETTS POPULATIONS </a:t>
            </a:r>
            <a:r>
              <a:rPr lang="en-US" sz="1000" b="1" dirty="0">
                <a:solidFill>
                  <a:srgbClr val="1C1C1C"/>
                </a:solidFill>
                <a:latin typeface="Calibri"/>
                <a:cs typeface="Arial"/>
              </a:rPr>
              <a:t>COVERED BY MASSHEALTH, 2013</a:t>
            </a:r>
          </a:p>
        </p:txBody>
      </p:sp>
      <p:sp>
        <p:nvSpPr>
          <p:cNvPr id="43014" name="TextBox 6"/>
          <p:cNvSpPr txBox="1">
            <a:spLocks noChangeArrowheads="1"/>
          </p:cNvSpPr>
          <p:nvPr/>
        </p:nvSpPr>
        <p:spPr bwMode="auto">
          <a:xfrm>
            <a:off x="455613" y="5345937"/>
            <a:ext cx="6035675" cy="1031051"/>
          </a:xfrm>
          <a:prstGeom prst="rect">
            <a:avLst/>
          </a:prstGeom>
          <a:noFill/>
          <a:ln w="9525">
            <a:noFill/>
            <a:miter lim="800000"/>
            <a:headEnd/>
            <a:tailEnd/>
          </a:ln>
        </p:spPr>
        <p:txBody>
          <a:bodyPr lIns="0" rIns="0" anchor="b">
            <a:spAutoFit/>
          </a:bodyPr>
          <a:lstStyle/>
          <a:p>
            <a:pPr fontAlgn="auto">
              <a:spcBef>
                <a:spcPts val="600"/>
              </a:spcBef>
              <a:spcAft>
                <a:spcPts val="0"/>
              </a:spcAft>
            </a:pPr>
            <a:r>
              <a:rPr lang="en-US" sz="800" smtClean="0">
                <a:solidFill>
                  <a:srgbClr val="1C1C1C"/>
                </a:solidFill>
                <a:latin typeface="Calibri"/>
                <a:cs typeface="Arial"/>
              </a:rPr>
              <a:t>* </a:t>
            </a:r>
            <a:r>
              <a:rPr lang="en-US" sz="800" smtClean="0">
                <a:solidFill>
                  <a:srgbClr val="1C1C1C"/>
                </a:solidFill>
                <a:latin typeface="Calibri"/>
                <a:cs typeface="Arial"/>
              </a:rPr>
              <a:t>Because </a:t>
            </a:r>
            <a:r>
              <a:rPr lang="en-US" sz="800" dirty="0">
                <a:solidFill>
                  <a:srgbClr val="1C1C1C"/>
                </a:solidFill>
                <a:latin typeface="Calibri"/>
                <a:cs typeface="Arial"/>
              </a:rPr>
              <a:t>of the wording of the survey question from which these data are drawn, these estimates are likely to include some  Commonwealth Care enrollees in addition to adults enrolled in MassHealth. The MassHealth population between 100% and 300% of FPL consists mostly of people with disabilities, as well as smaller numbers of members in specific circumstances (pregnant, HIV positive, working for small employers eligible for subsidies, parents of MassHealth-eligible children up to 133% FPL).</a:t>
            </a:r>
          </a:p>
          <a:p>
            <a:pPr fontAlgn="auto">
              <a:spcBef>
                <a:spcPts val="600"/>
              </a:spcBef>
              <a:spcAft>
                <a:spcPts val="0"/>
              </a:spcAft>
            </a:pPr>
            <a:r>
              <a:rPr lang="en-US" sz="600" dirty="0" smtClean="0">
                <a:solidFill>
                  <a:srgbClr val="1C1C1C"/>
                </a:solidFill>
                <a:latin typeface="Calibri"/>
                <a:cs typeface="Arial"/>
              </a:rPr>
              <a:t>SOURCES</a:t>
            </a:r>
            <a:r>
              <a:rPr lang="en-US" sz="600" dirty="0">
                <a:solidFill>
                  <a:srgbClr val="1C1C1C"/>
                </a:solidFill>
                <a:latin typeface="Calibri"/>
                <a:cs typeface="Arial"/>
              </a:rPr>
              <a:t>: </a:t>
            </a:r>
            <a:r>
              <a:rPr lang="en-US" sz="800" dirty="0">
                <a:solidFill>
                  <a:srgbClr val="1C1C1C"/>
                </a:solidFill>
                <a:latin typeface="Calibri"/>
                <a:cs typeface="Arial"/>
              </a:rPr>
              <a:t>Author’s calculations using the 2013 American Community Survey (ACS).  Nursing home data from Kaiser Family Foundation, “Overview of Nursing Facility Capacity, Financing, and Ownership in the United States in 2011,” June 2013. </a:t>
            </a:r>
            <a:r>
              <a:rPr lang="en-US" sz="800" dirty="0" smtClean="0">
                <a:solidFill>
                  <a:srgbClr val="1C1C1C"/>
                </a:solidFill>
                <a:latin typeface="Calibri"/>
                <a:cs typeface="Arial"/>
              </a:rPr>
              <a:t>Data for “all children” and “all non-elderly adults” calculated from 2013 ACS population data and MassHealth Snapshot report, enrollment as of 12-31-13.</a:t>
            </a:r>
            <a:endParaRPr lang="en-US" sz="800" dirty="0">
              <a:solidFill>
                <a:srgbClr val="1C1C1C"/>
              </a:solidFill>
              <a:latin typeface="Calibri"/>
              <a:cs typeface="Arial"/>
            </a:endParaRPr>
          </a:p>
        </p:txBody>
      </p:sp>
      <p:graphicFrame>
        <p:nvGraphicFramePr>
          <p:cNvPr id="9" name="Chart 8"/>
          <p:cNvGraphicFramePr/>
          <p:nvPr>
            <p:extLst>
              <p:ext uri="{D42A27DB-BD31-4B8C-83A1-F6EECF244321}">
                <p14:modId xmlns:p14="http://schemas.microsoft.com/office/powerpoint/2010/main" val="2559665140"/>
              </p:ext>
            </p:extLst>
          </p:nvPr>
        </p:nvGraphicFramePr>
        <p:xfrm>
          <a:off x="457200" y="2034180"/>
          <a:ext cx="5934456" cy="34622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637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MASSHEALTH COVERS CHILDREN, </a:t>
            </a:r>
            <a:br>
              <a:rPr lang="en-US" dirty="0" smtClean="0"/>
            </a:br>
            <a:r>
              <a:rPr lang="en-US" dirty="0" smtClean="0"/>
              <a:t>ADULTS &amp; SENIORS, AND OFTEN </a:t>
            </a:r>
            <a:br>
              <a:rPr lang="en-US" dirty="0" smtClean="0"/>
            </a:br>
            <a:r>
              <a:rPr lang="en-US" dirty="0" smtClean="0"/>
              <a:t>SUPPLEMENTS OTHER INSURANCE</a:t>
            </a:r>
          </a:p>
        </p:txBody>
      </p:sp>
      <p:sp>
        <p:nvSpPr>
          <p:cNvPr id="3" name="Slide Number Placeholder 2"/>
          <p:cNvSpPr>
            <a:spLocks noGrp="1"/>
          </p:cNvSpPr>
          <p:nvPr>
            <p:ph type="sldNum" sz="quarter" idx="10"/>
          </p:nvPr>
        </p:nvSpPr>
        <p:spPr/>
        <p:txBody>
          <a:bodyPr/>
          <a:lstStyle/>
          <a:p>
            <a:fld id="{8BA7C236-6D5E-490B-80DD-CBD2BF0A1A2D}" type="slidenum">
              <a:rPr lang="en-US" smtClean="0"/>
              <a:pPr/>
              <a:t>11</a:t>
            </a:fld>
            <a:endParaRPr lang="en-US" dirty="0"/>
          </a:p>
        </p:txBody>
      </p:sp>
      <p:sp>
        <p:nvSpPr>
          <p:cNvPr id="6" name="Text Box 11"/>
          <p:cNvSpPr txBox="1">
            <a:spLocks noChangeArrowheads="1"/>
          </p:cNvSpPr>
          <p:nvPr/>
        </p:nvSpPr>
        <p:spPr bwMode="auto">
          <a:xfrm>
            <a:off x="6627812" y="1819656"/>
            <a:ext cx="2154237"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Members with disabilities, representing </a:t>
            </a:r>
            <a:r>
              <a:rPr lang="en-US" dirty="0" smtClean="0"/>
              <a:t>16  </a:t>
            </a:r>
            <a:r>
              <a:rPr lang="en-US" dirty="0"/>
              <a:t>percent of membership, receive coverage for long-term care services from MassHealth that are not usually available through other health insurance sources.</a:t>
            </a:r>
          </a:p>
          <a:p>
            <a:r>
              <a:rPr lang="en-US" dirty="0" smtClean="0"/>
              <a:t>Non-disabled adults are a larger portion of MassHealth members than in the past because of the ACA-related introduction of MassHealth </a:t>
            </a:r>
            <a:r>
              <a:rPr lang="en-US" dirty="0" err="1" smtClean="0"/>
              <a:t>CarePlus</a:t>
            </a:r>
            <a:r>
              <a:rPr lang="en-US" dirty="0" smtClean="0"/>
              <a:t>. </a:t>
            </a:r>
          </a:p>
          <a:p>
            <a:r>
              <a:rPr lang="en-US" dirty="0" smtClean="0"/>
              <a:t>About one-fifth of MassHealth members </a:t>
            </a:r>
            <a:r>
              <a:rPr lang="en-US" dirty="0"/>
              <a:t>have coverage through Medicare or </a:t>
            </a:r>
            <a:r>
              <a:rPr lang="en-US" dirty="0" smtClean="0"/>
              <a:t>an employer, and MassHealth </a:t>
            </a:r>
            <a:r>
              <a:rPr lang="en-US" dirty="0"/>
              <a:t>acts as secondary </a:t>
            </a:r>
            <a:r>
              <a:rPr lang="en-US" dirty="0" smtClean="0"/>
              <a:t>coverage. </a:t>
            </a:r>
            <a:r>
              <a:rPr lang="en-US" dirty="0"/>
              <a:t>In some circumstances, MassHealth </a:t>
            </a:r>
            <a:r>
              <a:rPr lang="en-US" dirty="0" smtClean="0"/>
              <a:t>also pays </a:t>
            </a:r>
            <a:r>
              <a:rPr lang="en-US" dirty="0"/>
              <a:t>members’ premiums and cost sharing for their employer-sponsored or Medicare coverage, if it is </a:t>
            </a:r>
            <a:r>
              <a:rPr lang="en-US" dirty="0" smtClean="0"/>
              <a:t>more </a:t>
            </a:r>
            <a:r>
              <a:rPr lang="en-US" dirty="0"/>
              <a:t>economical than paying for full MassHealth benefits.</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2" name="Chart 1"/>
          <p:cNvGraphicFramePr/>
          <p:nvPr>
            <p:extLst>
              <p:ext uri="{D42A27DB-BD31-4B8C-83A1-F6EECF244321}">
                <p14:modId xmlns:p14="http://schemas.microsoft.com/office/powerpoint/2010/main" val="1127295948"/>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smtClean="0"/>
              <a:t>MassHealth, March 2015 Snapshot </a:t>
            </a:r>
            <a:r>
              <a:rPr lang="en-US" sz="800" dirty="0"/>
              <a:t>R</a:t>
            </a:r>
            <a:r>
              <a:rPr lang="en-US" sz="800" dirty="0" smtClean="0"/>
              <a:t>eport</a:t>
            </a:r>
            <a:r>
              <a:rPr lang="en-US" sz="800" dirty="0"/>
              <a:t>.</a:t>
            </a: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a:t>
            </a:r>
            <a:r>
              <a:rPr lang="en-US" sz="1000" b="1" dirty="0" smtClean="0">
                <a:solidFill>
                  <a:prstClr val="black"/>
                </a:solidFill>
                <a:latin typeface="+mn-lt"/>
                <a:cs typeface="+mn-cs"/>
              </a:rPr>
              <a:t>ENROLLMENT (1.8 Million), MARCH 2015</a:t>
            </a:r>
            <a:endParaRPr lang="en-US" sz="1000" b="1" dirty="0">
              <a:solidFill>
                <a:prstClr val="black"/>
              </a:solidFill>
              <a:latin typeface="+mn-lt"/>
              <a:cs typeface="+mn-cs"/>
            </a:endParaRPr>
          </a:p>
        </p:txBody>
      </p:sp>
      <p:sp>
        <p:nvSpPr>
          <p:cNvPr id="33" name="Rectangle 32"/>
          <p:cNvSpPr/>
          <p:nvPr/>
        </p:nvSpPr>
        <p:spPr>
          <a:xfrm>
            <a:off x="3188870" y="2459786"/>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smtClean="0">
                <a:solidFill>
                  <a:schemeClr val="bg1"/>
                </a:solidFill>
              </a:rPr>
              <a:t>OTHER </a:t>
            </a:r>
            <a:endParaRPr lang="en-US" sz="900" i="1" dirty="0">
              <a:solidFill>
                <a:schemeClr val="bg1"/>
              </a:solidFill>
            </a:endParaRPr>
          </a:p>
        </p:txBody>
      </p:sp>
      <p:sp>
        <p:nvSpPr>
          <p:cNvPr id="34" name="Rectangle 33"/>
          <p:cNvSpPr/>
          <p:nvPr/>
        </p:nvSpPr>
        <p:spPr>
          <a:xfrm>
            <a:off x="4495800" y="56823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37" name="Rectangle 36"/>
          <p:cNvSpPr/>
          <p:nvPr/>
        </p:nvSpPr>
        <p:spPr>
          <a:xfrm>
            <a:off x="5387886" y="345009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rgbClr val="1C1C1C"/>
                </a:solidFill>
              </a:rPr>
              <a:t>ADULTS WITH</a:t>
            </a:r>
            <a:br>
              <a:rPr lang="en-US" sz="900" b="1" dirty="0" smtClean="0">
                <a:solidFill>
                  <a:srgbClr val="1C1C1C"/>
                </a:solidFill>
              </a:rPr>
            </a:br>
            <a:r>
              <a:rPr lang="en-US" sz="900" b="1" dirty="0" smtClean="0">
                <a:solidFill>
                  <a:srgbClr val="1C1C1C"/>
                </a:solidFill>
              </a:rPr>
              <a:t>DISABILITIES</a:t>
            </a:r>
            <a:endParaRPr lang="en-US" sz="900" i="1" dirty="0">
              <a:solidFill>
                <a:srgbClr val="1C1C1C"/>
              </a:solidFill>
            </a:endParaRPr>
          </a:p>
        </p:txBody>
      </p:sp>
      <p:sp>
        <p:nvSpPr>
          <p:cNvPr id="35" name="Rectangle 34"/>
          <p:cNvSpPr/>
          <p:nvPr/>
        </p:nvSpPr>
        <p:spPr>
          <a:xfrm>
            <a:off x="2675380" y="2437288"/>
            <a:ext cx="523540"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1200" i="1" dirty="0" smtClean="0">
                <a:solidFill>
                  <a:schemeClr val="tx1"/>
                </a:solidFill>
              </a:rPr>
              <a:t>10,335</a:t>
            </a:r>
            <a:endParaRPr lang="en-US" sz="1200" i="1" dirty="0">
              <a:solidFill>
                <a:schemeClr val="tx1"/>
              </a:solidFill>
            </a:endParaRPr>
          </a:p>
        </p:txBody>
      </p:sp>
      <p:sp>
        <p:nvSpPr>
          <p:cNvPr id="36" name="Rectangle 35"/>
          <p:cNvSpPr/>
          <p:nvPr/>
        </p:nvSpPr>
        <p:spPr>
          <a:xfrm>
            <a:off x="3867150" y="5659222"/>
            <a:ext cx="637354"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793,599 </a:t>
            </a:r>
            <a:endParaRPr lang="en-US" sz="1200" i="1" dirty="0">
              <a:solidFill>
                <a:schemeClr val="tx1"/>
              </a:solidFill>
            </a:endParaRPr>
          </a:p>
        </p:txBody>
      </p:sp>
      <p:grpSp>
        <p:nvGrpSpPr>
          <p:cNvPr id="4" name="Group 3"/>
          <p:cNvGrpSpPr/>
          <p:nvPr/>
        </p:nvGrpSpPr>
        <p:grpSpPr>
          <a:xfrm>
            <a:off x="642245" y="3450094"/>
            <a:ext cx="1472605" cy="313932"/>
            <a:chOff x="604145" y="3535819"/>
            <a:chExt cx="1472605" cy="313932"/>
          </a:xfrm>
        </p:grpSpPr>
        <p:sp>
          <p:nvSpPr>
            <p:cNvPr id="23" name="Rectangle 22"/>
            <p:cNvSpPr/>
            <p:nvPr/>
          </p:nvSpPr>
          <p:spPr>
            <a:xfrm>
              <a:off x="604145" y="3535819"/>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NON-DISABLED</a:t>
              </a:r>
              <a:br>
                <a:rPr lang="en-US" sz="900" b="1" dirty="0" smtClean="0">
                  <a:solidFill>
                    <a:srgbClr val="1C1C1C"/>
                  </a:solidFill>
                </a:rPr>
              </a:br>
              <a:r>
                <a:rPr lang="en-US" sz="900" b="1" dirty="0" smtClean="0">
                  <a:solidFill>
                    <a:srgbClr val="1C1C1C"/>
                  </a:solidFill>
                </a:rPr>
                <a:t>CHILDREN</a:t>
              </a:r>
              <a:endParaRPr lang="en-US" sz="900" i="1" dirty="0">
                <a:solidFill>
                  <a:srgbClr val="1C1C1C"/>
                </a:solidFill>
              </a:endParaRPr>
            </a:p>
          </p:txBody>
        </p:sp>
        <p:sp>
          <p:nvSpPr>
            <p:cNvPr id="50" name="Rectangle 49"/>
            <p:cNvSpPr/>
            <p:nvPr/>
          </p:nvSpPr>
          <p:spPr>
            <a:xfrm>
              <a:off x="1439396" y="3581985"/>
              <a:ext cx="637354"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588,346 </a:t>
              </a:r>
              <a:endParaRPr lang="en-US" sz="1000" i="1" dirty="0">
                <a:solidFill>
                  <a:schemeClr val="tx1"/>
                </a:solidFill>
              </a:endParaRPr>
            </a:p>
          </p:txBody>
        </p:sp>
      </p:grpSp>
      <p:sp>
        <p:nvSpPr>
          <p:cNvPr id="51" name="Rectangle 50"/>
          <p:cNvSpPr/>
          <p:nvPr/>
        </p:nvSpPr>
        <p:spPr>
          <a:xfrm>
            <a:off x="4778286" y="3496260"/>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252,420</a:t>
            </a:r>
            <a:endParaRPr lang="en-US" sz="1200" i="1" dirty="0">
              <a:solidFill>
                <a:schemeClr val="tx1"/>
              </a:solidFill>
            </a:endParaRPr>
          </a:p>
        </p:txBody>
      </p:sp>
      <p:grpSp>
        <p:nvGrpSpPr>
          <p:cNvPr id="5" name="Group 4"/>
          <p:cNvGrpSpPr/>
          <p:nvPr/>
        </p:nvGrpSpPr>
        <p:grpSpPr>
          <a:xfrm>
            <a:off x="546995" y="4825168"/>
            <a:ext cx="1386579" cy="313932"/>
            <a:chOff x="623195" y="4939468"/>
            <a:chExt cx="1386579" cy="313932"/>
          </a:xfrm>
        </p:grpSpPr>
        <p:sp>
          <p:nvSpPr>
            <p:cNvPr id="43" name="Rectangle 42"/>
            <p:cNvSpPr/>
            <p:nvPr/>
          </p:nvSpPr>
          <p:spPr>
            <a:xfrm>
              <a:off x="623195" y="49394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CHILDREN WITH</a:t>
              </a:r>
              <a:br>
                <a:rPr lang="en-US" sz="900" b="1" dirty="0" smtClean="0">
                  <a:solidFill>
                    <a:srgbClr val="1C1C1C"/>
                  </a:solidFill>
                </a:rPr>
              </a:br>
              <a:r>
                <a:rPr lang="en-US" sz="900" b="1" dirty="0" smtClean="0">
                  <a:solidFill>
                    <a:srgbClr val="1C1C1C"/>
                  </a:solidFill>
                </a:rPr>
                <a:t>DISABILITIES</a:t>
              </a:r>
              <a:endParaRPr lang="en-US" sz="900" b="1" dirty="0">
                <a:solidFill>
                  <a:srgbClr val="1C1C1C"/>
                </a:solidFill>
              </a:endParaRPr>
            </a:p>
          </p:txBody>
        </p:sp>
        <p:sp>
          <p:nvSpPr>
            <p:cNvPr id="52" name="Rectangle 51"/>
            <p:cNvSpPr/>
            <p:nvPr/>
          </p:nvSpPr>
          <p:spPr>
            <a:xfrm>
              <a:off x="1486234" y="4985635"/>
              <a:ext cx="523540"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31,510</a:t>
              </a:r>
              <a:endParaRPr lang="en-US" sz="1000" b="1" dirty="0">
                <a:solidFill>
                  <a:schemeClr val="tx1"/>
                </a:solidFill>
              </a:endParaRPr>
            </a:p>
          </p:txBody>
        </p:sp>
      </p:grpSp>
      <p:grpSp>
        <p:nvGrpSpPr>
          <p:cNvPr id="8" name="Group 7"/>
          <p:cNvGrpSpPr/>
          <p:nvPr/>
        </p:nvGrpSpPr>
        <p:grpSpPr>
          <a:xfrm>
            <a:off x="4441919" y="2817533"/>
            <a:ext cx="1613062" cy="313932"/>
            <a:chOff x="4270469" y="2846108"/>
            <a:chExt cx="1613062" cy="313932"/>
          </a:xfrm>
        </p:grpSpPr>
        <p:sp>
          <p:nvSpPr>
            <p:cNvPr id="46" name="Rectangle 45"/>
            <p:cNvSpPr/>
            <p:nvPr/>
          </p:nvSpPr>
          <p:spPr>
            <a:xfrm>
              <a:off x="4797336" y="2846108"/>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tx1"/>
                  </a:solidFill>
                </a:rPr>
                <a:t>SENIORS IN</a:t>
              </a:r>
              <a:br>
                <a:rPr lang="en-US" sz="900" b="1" dirty="0" smtClean="0">
                  <a:solidFill>
                    <a:schemeClr val="tx1"/>
                  </a:solidFill>
                </a:rPr>
              </a:br>
              <a:r>
                <a:rPr lang="en-US" sz="900" b="1" dirty="0" smtClean="0">
                  <a:solidFill>
                    <a:schemeClr val="tx1"/>
                  </a:solidFill>
                </a:rPr>
                <a:t> NURSING FACILITIES</a:t>
              </a:r>
              <a:endParaRPr lang="en-US" sz="900" i="1" dirty="0">
                <a:solidFill>
                  <a:schemeClr val="tx1"/>
                </a:solidFill>
              </a:endParaRPr>
            </a:p>
          </p:txBody>
        </p:sp>
        <p:sp>
          <p:nvSpPr>
            <p:cNvPr id="53" name="Rectangle 52"/>
            <p:cNvSpPr/>
            <p:nvPr/>
          </p:nvSpPr>
          <p:spPr>
            <a:xfrm>
              <a:off x="4270469" y="2890443"/>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16,332</a:t>
              </a:r>
              <a:endParaRPr lang="en-US" sz="1200" i="1" dirty="0">
                <a:solidFill>
                  <a:schemeClr val="tx1"/>
                </a:solidFill>
              </a:endParaRPr>
            </a:p>
          </p:txBody>
        </p:sp>
      </p:grpSp>
      <p:grpSp>
        <p:nvGrpSpPr>
          <p:cNvPr id="9" name="Group 8"/>
          <p:cNvGrpSpPr/>
          <p:nvPr/>
        </p:nvGrpSpPr>
        <p:grpSpPr>
          <a:xfrm>
            <a:off x="3816261" y="2486732"/>
            <a:ext cx="1342303" cy="368135"/>
            <a:chOff x="5083086" y="2286707"/>
            <a:chExt cx="1342303" cy="368135"/>
          </a:xfrm>
        </p:grpSpPr>
        <p:sp>
          <p:nvSpPr>
            <p:cNvPr id="49" name="Rectangle 48"/>
            <p:cNvSpPr/>
            <p:nvPr/>
          </p:nvSpPr>
          <p:spPr>
            <a:xfrm>
              <a:off x="5121186" y="2286707"/>
              <a:ext cx="130420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bg1"/>
                  </a:solidFill>
                </a:rPr>
                <a:t>SENIORS IN COMMUNITY</a:t>
              </a:r>
              <a:endParaRPr lang="en-US" sz="900" i="1" dirty="0">
                <a:solidFill>
                  <a:schemeClr val="bg1"/>
                </a:solidFill>
              </a:endParaRPr>
            </a:p>
          </p:txBody>
        </p:sp>
        <p:sp>
          <p:nvSpPr>
            <p:cNvPr id="54" name="Rectangle 53"/>
            <p:cNvSpPr/>
            <p:nvPr/>
          </p:nvSpPr>
          <p:spPr>
            <a:xfrm>
              <a:off x="5083086" y="243324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142,409</a:t>
              </a:r>
              <a:endParaRPr lang="en-US" sz="1200" i="1" dirty="0">
                <a:solidFill>
                  <a:schemeClr val="tx1"/>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smtClean="0"/>
              <a:t>ACA IMPLEMENTATION HAS DRIVEN RECENT MASSHEALTH ENROLLMENT GROWTH; NON-DISABLED ADULTS UNDER 65 NOW ARE NEARLY HALF OF MEMBERS</a:t>
            </a:r>
          </a:p>
        </p:txBody>
      </p:sp>
      <p:sp>
        <p:nvSpPr>
          <p:cNvPr id="3" name="Slide Number Placeholder 2"/>
          <p:cNvSpPr>
            <a:spLocks noGrp="1"/>
          </p:cNvSpPr>
          <p:nvPr>
            <p:ph type="sldNum" sz="quarter" idx="10"/>
          </p:nvPr>
        </p:nvSpPr>
        <p:spPr/>
        <p:txBody>
          <a:bodyPr/>
          <a:lstStyle/>
          <a:p>
            <a:fld id="{8BA7C236-6D5E-490B-80DD-CBD2BF0A1A2D}" type="slidenum">
              <a:rPr lang="en-US" smtClean="0">
                <a:solidFill>
                  <a:srgbClr val="969696">
                    <a:lumMod val="50000"/>
                  </a:srgbClr>
                </a:solidFill>
              </a:rPr>
              <a:pPr/>
              <a:t>12</a:t>
            </a:fld>
            <a:endParaRPr lang="en-US" dirty="0">
              <a:solidFill>
                <a:srgbClr val="969696">
                  <a:lumMod val="50000"/>
                </a:srgbClr>
              </a:solidFill>
            </a:endParaRPr>
          </a:p>
        </p:txBody>
      </p:sp>
      <p:sp>
        <p:nvSpPr>
          <p:cNvPr id="6" name="Text Box 11"/>
          <p:cNvSpPr txBox="1">
            <a:spLocks noChangeArrowheads="1"/>
          </p:cNvSpPr>
          <p:nvPr/>
        </p:nvSpPr>
        <p:spPr bwMode="auto">
          <a:xfrm>
            <a:off x="6627812" y="1819656"/>
            <a:ext cx="2154237"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From June 2013 to March 2015, </a:t>
            </a:r>
            <a:r>
              <a:rPr lang="en-US" dirty="0" err="1" smtClean="0">
                <a:solidFill>
                  <a:srgbClr val="1C1C1C"/>
                </a:solidFill>
              </a:rPr>
              <a:t>MassHealth</a:t>
            </a:r>
            <a:r>
              <a:rPr lang="en-US" dirty="0" smtClean="0">
                <a:solidFill>
                  <a:srgbClr val="1C1C1C"/>
                </a:solidFill>
              </a:rPr>
              <a:t> grew by over 450,000 members. Much of that growth occurred among adults without disabilities, many of whom became eligible for the first time in January 2014, when the ACA’s Medicaid expansion took effect. This group grew by over 360,000 during this period, and now accounts for 44 percent of total MassHealth membership, an increase from 32 percent in 2013. </a:t>
            </a:r>
          </a:p>
          <a:p>
            <a:pPr fontAlgn="base">
              <a:spcAft>
                <a:spcPct val="0"/>
              </a:spcAft>
              <a:buClr>
                <a:srgbClr val="5A8F7C"/>
              </a:buClr>
            </a:pPr>
            <a:r>
              <a:rPr lang="en-US" dirty="0" smtClean="0">
                <a:solidFill>
                  <a:srgbClr val="1C1C1C"/>
                </a:solidFill>
              </a:rPr>
              <a:t>It is notable that other populations grew as well, even though their eligibility was not impacted by the ACA.   Between </a:t>
            </a:r>
            <a:r>
              <a:rPr lang="en-US" dirty="0">
                <a:solidFill>
                  <a:srgbClr val="1C1C1C"/>
                </a:solidFill>
              </a:rPr>
              <a:t>June 2013 and March of 2015, the number of seniors grew by 13,000 or </a:t>
            </a:r>
            <a:r>
              <a:rPr lang="en-US" dirty="0" smtClean="0">
                <a:solidFill>
                  <a:srgbClr val="1C1C1C"/>
                </a:solidFill>
              </a:rPr>
              <a:t>9 percent, while the </a:t>
            </a:r>
            <a:r>
              <a:rPr lang="en-US" dirty="0">
                <a:solidFill>
                  <a:srgbClr val="1C1C1C"/>
                </a:solidFill>
              </a:rPr>
              <a:t>number of children covered by MassHealth increased by 66,000 or </a:t>
            </a:r>
            <a:r>
              <a:rPr lang="en-US" dirty="0" smtClean="0">
                <a:solidFill>
                  <a:srgbClr val="1C1C1C"/>
                </a:solidFill>
              </a:rPr>
              <a:t>12</a:t>
            </a:r>
            <a:r>
              <a:rPr lang="en-US" dirty="0">
                <a:solidFill>
                  <a:srgbClr val="1C1C1C"/>
                </a:solidFill>
              </a:rPr>
              <a:t> </a:t>
            </a:r>
            <a:r>
              <a:rPr lang="en-US" dirty="0" smtClean="0">
                <a:solidFill>
                  <a:srgbClr val="1C1C1C"/>
                </a:solidFill>
              </a:rPr>
              <a:t>percent. </a:t>
            </a:r>
            <a:endParaRPr lang="en-US" dirty="0">
              <a:solidFill>
                <a:srgbClr val="1C1C1C"/>
              </a:solidFill>
            </a:endParaRPr>
          </a:p>
          <a:p>
            <a:pPr fontAlgn="base">
              <a:spcAft>
                <a:spcPct val="0"/>
              </a:spcAft>
              <a:buClr>
                <a:srgbClr val="5A8F7C"/>
              </a:buClr>
            </a:pPr>
            <a:endParaRPr lang="en-US" dirty="0" smtClean="0">
              <a:solidFill>
                <a:srgbClr val="1C1C1C"/>
              </a:solidFill>
            </a:endParaRP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7109"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smtClean="0">
                <a:solidFill>
                  <a:srgbClr val="1C1C1C"/>
                </a:solidFill>
              </a:rPr>
              <a:t>MassHealth, March 2015 Snapshot </a:t>
            </a:r>
            <a:r>
              <a:rPr lang="en-US" sz="800" dirty="0">
                <a:solidFill>
                  <a:srgbClr val="1C1C1C"/>
                </a:solidFill>
              </a:rPr>
              <a:t>R</a:t>
            </a:r>
            <a:r>
              <a:rPr lang="en-US" sz="800" dirty="0" smtClean="0">
                <a:solidFill>
                  <a:srgbClr val="1C1C1C"/>
                </a:solidFill>
              </a:rPr>
              <a:t>eport. Figures exclude applicants assigned “Temporary Medicaid” status. Non-disabled adults include those who, prior to January 2014, were eligible because they were long-term unemployed.</a:t>
            </a:r>
            <a:endParaRPr lang="en-US" sz="800" dirty="0">
              <a:solidFill>
                <a:srgbClr val="1C1C1C"/>
              </a:solidFill>
            </a:endParaRP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rPr>
              <a:t>DISTRIBUTION OF MASSHEALTH ENROLLMENT, 2013-2015</a:t>
            </a:r>
            <a:br>
              <a:rPr lang="en-US" sz="1000" b="1" dirty="0" smtClean="0">
                <a:solidFill>
                  <a:prstClr val="black"/>
                </a:solidFill>
              </a:rPr>
            </a:br>
            <a:r>
              <a:rPr lang="en-US" sz="1000" b="1" dirty="0" smtClean="0">
                <a:solidFill>
                  <a:prstClr val="black"/>
                </a:solidFill>
              </a:rPr>
              <a:t>(</a:t>
            </a:r>
            <a:r>
              <a:rPr lang="en-US" sz="800" b="1" dirty="0" smtClean="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3942584285"/>
              </p:ext>
            </p:extLst>
          </p:nvPr>
        </p:nvGraphicFramePr>
        <p:xfrm>
          <a:off x="457200" y="2106753"/>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541712" y="5088468"/>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38%</a:t>
            </a:r>
            <a:endParaRPr lang="en-US" sz="1000" b="1" dirty="0"/>
          </a:p>
        </p:txBody>
      </p:sp>
      <p:sp>
        <p:nvSpPr>
          <p:cNvPr id="11" name="TextBox 1"/>
          <p:cNvSpPr txBox="1"/>
          <p:nvPr/>
        </p:nvSpPr>
        <p:spPr>
          <a:xfrm>
            <a:off x="1541712" y="4318744"/>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12" name="TextBox 1"/>
          <p:cNvSpPr txBox="1"/>
          <p:nvPr/>
        </p:nvSpPr>
        <p:spPr>
          <a:xfrm>
            <a:off x="1541712" y="388299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3" name="TextBox 1"/>
          <p:cNvSpPr txBox="1"/>
          <p:nvPr/>
        </p:nvSpPr>
        <p:spPr>
          <a:xfrm>
            <a:off x="1541712" y="3661535"/>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18%</a:t>
            </a:r>
            <a:endParaRPr lang="en-US" sz="1000" b="1" dirty="0"/>
          </a:p>
        </p:txBody>
      </p:sp>
      <p:sp>
        <p:nvSpPr>
          <p:cNvPr id="14" name="TextBox 1"/>
          <p:cNvSpPr txBox="1"/>
          <p:nvPr/>
        </p:nvSpPr>
        <p:spPr>
          <a:xfrm>
            <a:off x="1541712" y="3343826"/>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9</a:t>
            </a:r>
            <a:r>
              <a:rPr lang="en-US" sz="1000" b="1" dirty="0" smtClean="0">
                <a:solidFill>
                  <a:schemeClr val="bg1"/>
                </a:solidFill>
              </a:rPr>
              <a:t>%</a:t>
            </a:r>
            <a:endParaRPr lang="en-US" sz="1000" b="1" dirty="0">
              <a:solidFill>
                <a:schemeClr val="bg1"/>
              </a:solidFill>
            </a:endParaRPr>
          </a:p>
        </p:txBody>
      </p:sp>
      <p:sp>
        <p:nvSpPr>
          <p:cNvPr id="15" name="TextBox 1"/>
          <p:cNvSpPr txBox="1"/>
          <p:nvPr/>
        </p:nvSpPr>
        <p:spPr>
          <a:xfrm>
            <a:off x="2752707" y="5088468"/>
            <a:ext cx="457237" cy="2473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33%</a:t>
            </a:r>
            <a:endParaRPr lang="en-US" sz="1000" b="1" dirty="0"/>
          </a:p>
        </p:txBody>
      </p:sp>
      <p:sp>
        <p:nvSpPr>
          <p:cNvPr id="17" name="TextBox 1"/>
          <p:cNvSpPr txBox="1"/>
          <p:nvPr/>
        </p:nvSpPr>
        <p:spPr>
          <a:xfrm>
            <a:off x="2752707" y="4105276"/>
            <a:ext cx="457237" cy="23812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39%</a:t>
            </a:r>
            <a:endParaRPr lang="en-US" sz="1000" b="1" dirty="0">
              <a:solidFill>
                <a:schemeClr val="bg1"/>
              </a:solidFill>
            </a:endParaRPr>
          </a:p>
        </p:txBody>
      </p:sp>
      <p:sp>
        <p:nvSpPr>
          <p:cNvPr id="18" name="TextBox 1"/>
          <p:cNvSpPr txBox="1"/>
          <p:nvPr/>
        </p:nvSpPr>
        <p:spPr>
          <a:xfrm>
            <a:off x="2752707" y="3540881"/>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9" name="TextBox 1"/>
          <p:cNvSpPr txBox="1"/>
          <p:nvPr/>
        </p:nvSpPr>
        <p:spPr>
          <a:xfrm>
            <a:off x="2752707" y="3310784"/>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16%</a:t>
            </a:r>
            <a:endParaRPr lang="en-US" sz="1000" b="1" dirty="0"/>
          </a:p>
        </p:txBody>
      </p:sp>
      <p:sp>
        <p:nvSpPr>
          <p:cNvPr id="20" name="TextBox 1"/>
          <p:cNvSpPr txBox="1"/>
          <p:nvPr/>
        </p:nvSpPr>
        <p:spPr>
          <a:xfrm>
            <a:off x="2752706" y="2991079"/>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8%</a:t>
            </a:r>
            <a:endParaRPr lang="en-US" sz="1000" b="1" dirty="0">
              <a:solidFill>
                <a:schemeClr val="bg1"/>
              </a:solidFill>
            </a:endParaRPr>
          </a:p>
        </p:txBody>
      </p:sp>
      <p:sp>
        <p:nvSpPr>
          <p:cNvPr id="21" name="TextBox 1"/>
          <p:cNvSpPr txBox="1"/>
          <p:nvPr/>
        </p:nvSpPr>
        <p:spPr>
          <a:xfrm>
            <a:off x="3956739" y="5088468"/>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32%</a:t>
            </a:r>
            <a:endParaRPr lang="en-US" sz="1000" b="1" dirty="0"/>
          </a:p>
        </p:txBody>
      </p:sp>
      <p:sp>
        <p:nvSpPr>
          <p:cNvPr id="22" name="TextBox 1"/>
          <p:cNvSpPr txBox="1"/>
          <p:nvPr/>
        </p:nvSpPr>
        <p:spPr>
          <a:xfrm>
            <a:off x="3956739" y="387944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44%</a:t>
            </a:r>
            <a:endParaRPr lang="en-US" sz="1000" b="1" dirty="0">
              <a:solidFill>
                <a:schemeClr val="bg1"/>
              </a:solidFill>
            </a:endParaRPr>
          </a:p>
        </p:txBody>
      </p:sp>
      <p:sp>
        <p:nvSpPr>
          <p:cNvPr id="23" name="TextBox 1"/>
          <p:cNvSpPr txBox="1"/>
          <p:nvPr/>
        </p:nvSpPr>
        <p:spPr>
          <a:xfrm>
            <a:off x="3859676" y="3137662"/>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24" name="TextBox 1"/>
          <p:cNvSpPr txBox="1"/>
          <p:nvPr/>
        </p:nvSpPr>
        <p:spPr>
          <a:xfrm>
            <a:off x="3863658" y="2894547"/>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25" name="TextBox 1"/>
          <p:cNvSpPr txBox="1"/>
          <p:nvPr/>
        </p:nvSpPr>
        <p:spPr>
          <a:xfrm>
            <a:off x="3880563" y="2570686"/>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r>
              <a:rPr lang="en-US" sz="1000" b="1" dirty="0" smtClean="0">
                <a:solidFill>
                  <a:schemeClr val="bg1"/>
                </a:solidFill>
              </a:rPr>
              <a:t>%</a:t>
            </a:r>
            <a:endParaRPr lang="en-US" sz="1000" b="1" dirty="0">
              <a:solidFill>
                <a:schemeClr val="bg1"/>
              </a:solidFill>
            </a:endParaRPr>
          </a:p>
        </p:txBody>
      </p:sp>
      <p:sp>
        <p:nvSpPr>
          <p:cNvPr id="28" name="Rectangle 27"/>
          <p:cNvSpPr/>
          <p:nvPr/>
        </p:nvSpPr>
        <p:spPr>
          <a:xfrm>
            <a:off x="4636024" y="390602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29" name="Rectangle 28"/>
          <p:cNvSpPr/>
          <p:nvPr/>
        </p:nvSpPr>
        <p:spPr>
          <a:xfrm>
            <a:off x="4636024" y="51150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30" name="Rectangle 29"/>
          <p:cNvSpPr/>
          <p:nvPr/>
        </p:nvSpPr>
        <p:spPr>
          <a:xfrm>
            <a:off x="4636024" y="2918716"/>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31" name="Rectangle 30"/>
          <p:cNvSpPr/>
          <p:nvPr/>
        </p:nvSpPr>
        <p:spPr>
          <a:xfrm>
            <a:off x="4636024" y="3203816"/>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33" name="Rectangle 32"/>
          <p:cNvSpPr/>
          <p:nvPr/>
        </p:nvSpPr>
        <p:spPr>
          <a:xfrm>
            <a:off x="4636024" y="2396141"/>
            <a:ext cx="164592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tx1"/>
                </a:solidFill>
              </a:rPr>
              <a:t>SENIORS IN NURSING FACILITIES</a:t>
            </a:r>
            <a:endParaRPr lang="en-US" sz="900" i="1" dirty="0">
              <a:solidFill>
                <a:schemeClr val="tx1"/>
              </a:solidFill>
            </a:endParaRPr>
          </a:p>
        </p:txBody>
      </p:sp>
      <p:sp>
        <p:nvSpPr>
          <p:cNvPr id="36" name="Rectangle 35"/>
          <p:cNvSpPr/>
          <p:nvPr/>
        </p:nvSpPr>
        <p:spPr>
          <a:xfrm>
            <a:off x="463602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 IN COMMUNITY</a:t>
            </a:r>
            <a:endParaRPr lang="en-US" sz="900" i="1" dirty="0">
              <a:solidFill>
                <a:schemeClr val="bg1"/>
              </a:solidFill>
            </a:endParaRPr>
          </a:p>
        </p:txBody>
      </p:sp>
      <p:sp>
        <p:nvSpPr>
          <p:cNvPr id="32" name="TextBox 1"/>
          <p:cNvSpPr txBox="1"/>
          <p:nvPr/>
        </p:nvSpPr>
        <p:spPr>
          <a:xfrm>
            <a:off x="1450291" y="3080528"/>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1,380,946</a:t>
            </a:r>
            <a:endParaRPr lang="en-US" sz="1200" b="1" dirty="0"/>
          </a:p>
        </p:txBody>
      </p:sp>
      <p:sp>
        <p:nvSpPr>
          <p:cNvPr id="34" name="TextBox 1"/>
          <p:cNvSpPr txBox="1"/>
          <p:nvPr/>
        </p:nvSpPr>
        <p:spPr>
          <a:xfrm>
            <a:off x="3865318" y="2295521"/>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1,832,026</a:t>
            </a:r>
            <a:endParaRPr lang="en-US" sz="1200" b="1" dirty="0"/>
          </a:p>
        </p:txBody>
      </p:sp>
      <p:sp>
        <p:nvSpPr>
          <p:cNvPr id="35" name="TextBox 1"/>
          <p:cNvSpPr txBox="1"/>
          <p:nvPr/>
        </p:nvSpPr>
        <p:spPr>
          <a:xfrm>
            <a:off x="2661285" y="2714621"/>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1,595,640</a:t>
            </a:r>
            <a:endParaRPr lang="en-US" sz="1200" b="1" dirty="0"/>
          </a:p>
        </p:txBody>
      </p:sp>
    </p:spTree>
    <p:extLst>
      <p:ext uri="{BB962C8B-B14F-4D97-AF65-F5344CB8AC3E}">
        <p14:creationId xmlns:p14="http://schemas.microsoft.com/office/powerpoint/2010/main" val="1144275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dirty="0" smtClean="0"/>
              <a:t>THE ACA HAS EXTENDED ELIGIBILITY TO MORE</a:t>
            </a:r>
            <a:br>
              <a:rPr lang="en-US" dirty="0" smtClean="0"/>
            </a:br>
            <a:r>
              <a:rPr lang="en-US" dirty="0" smtClean="0"/>
              <a:t>NON-DISABLED ADULTS, CHANGING THE MAKEUP</a:t>
            </a:r>
            <a:br>
              <a:rPr lang="en-US" dirty="0" smtClean="0"/>
            </a:br>
            <a:r>
              <a:rPr lang="en-US" dirty="0" smtClean="0"/>
              <a:t>OF THE MASSHEALTH-ELIGIBLE POPULATION</a:t>
            </a:r>
          </a:p>
        </p:txBody>
      </p:sp>
      <p:sp>
        <p:nvSpPr>
          <p:cNvPr id="3" name="Slide Number Placeholder 2"/>
          <p:cNvSpPr>
            <a:spLocks noGrp="1"/>
          </p:cNvSpPr>
          <p:nvPr>
            <p:ph type="sldNum" sz="quarter" idx="10"/>
          </p:nvPr>
        </p:nvSpPr>
        <p:spPr/>
        <p:txBody>
          <a:bodyPr/>
          <a:lstStyle/>
          <a:p>
            <a:pPr>
              <a:defRPr/>
            </a:pPr>
            <a:fld id="{8D7C5522-1BA0-47FD-B705-A51CEF771AD1}" type="slidenum">
              <a:rPr lang="en-US" smtClean="0"/>
              <a:pPr>
                <a:defRPr/>
              </a:pPr>
              <a:t>13</a:t>
            </a:fld>
            <a:endParaRPr lang="en-US" dirty="0"/>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156"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SOURCES: </a:t>
            </a:r>
            <a:r>
              <a:rPr lang="en-US" sz="800" dirty="0"/>
              <a:t>MassHealth </a:t>
            </a:r>
            <a:r>
              <a:rPr lang="en-US" sz="800" dirty="0" smtClean="0"/>
              <a:t>Snapshot Report, March 2015, with data from December 31, 2013 and March 31, 2015. </a:t>
            </a:r>
            <a:endParaRPr lang="en-US" sz="800" dirty="0"/>
          </a:p>
        </p:txBody>
      </p:sp>
      <p:sp>
        <p:nvSpPr>
          <p:cNvPr id="47"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smtClean="0"/>
              <a:t>The Medicaid expansion authorized by the ACA brought overall growth in MassHealth enrollment, heavily influenced by newly eligible adults, which altered the distribution of MassHealth membership. Though their share of MassHealth members fell, the absolute number of non-disabled children grew somewhat. The number of members in the other categories grew very slightly, if at all, during this period.</a:t>
            </a:r>
            <a:endParaRPr lang="en-US" dirty="0"/>
          </a:p>
        </p:txBody>
      </p:sp>
      <p:sp>
        <p:nvSpPr>
          <p:cNvPr id="44" name="Rectangle 43"/>
          <p:cNvSpPr/>
          <p:nvPr/>
        </p:nvSpPr>
        <p:spPr>
          <a:xfrm>
            <a:off x="656959" y="5355460"/>
            <a:ext cx="1331455"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smtClean="0">
                <a:solidFill>
                  <a:srgbClr val="1C1C1C"/>
                </a:solidFill>
              </a:rPr>
              <a:t>NON-DISABLED CHILDREN</a:t>
            </a:r>
            <a:endParaRPr lang="en-US" sz="900" b="1" dirty="0">
              <a:solidFill>
                <a:srgbClr val="1C1C1C"/>
              </a:solidFill>
            </a:endParaRPr>
          </a:p>
        </p:txBody>
      </p:sp>
      <p:sp>
        <p:nvSpPr>
          <p:cNvPr id="51" name="Rectangle 50"/>
          <p:cNvSpPr/>
          <p:nvPr/>
        </p:nvSpPr>
        <p:spPr>
          <a:xfrm>
            <a:off x="2163878" y="5355460"/>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smtClean="0">
                <a:solidFill>
                  <a:schemeClr val="bg1"/>
                </a:solidFill>
              </a:rPr>
              <a:t>NON-DISABLED ADULTS</a:t>
            </a:r>
            <a:endParaRPr lang="en-US" sz="900" b="1" dirty="0">
              <a:solidFill>
                <a:schemeClr val="bg1"/>
              </a:solidFill>
            </a:endParaRPr>
          </a:p>
        </p:txBody>
      </p:sp>
      <p:sp>
        <p:nvSpPr>
          <p:cNvPr id="54" name="Rectangle 53"/>
          <p:cNvSpPr/>
          <p:nvPr/>
        </p:nvSpPr>
        <p:spPr>
          <a:xfrm>
            <a:off x="3568205" y="5355460"/>
            <a:ext cx="1999906"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smtClean="0">
                <a:solidFill>
                  <a:srgbClr val="1C1C1C"/>
                </a:solidFill>
              </a:rPr>
              <a:t>ADULTS &amp; CHILDREN WITH DISABILITIES</a:t>
            </a:r>
            <a:endParaRPr lang="en-US" sz="900" b="1" dirty="0">
              <a:solidFill>
                <a:srgbClr val="1C1C1C"/>
              </a:solidFill>
            </a:endParaRPr>
          </a:p>
        </p:txBody>
      </p:sp>
      <p:sp>
        <p:nvSpPr>
          <p:cNvPr id="58" name="Rectangle 57"/>
          <p:cNvSpPr/>
          <p:nvPr/>
        </p:nvSpPr>
        <p:spPr>
          <a:xfrm>
            <a:off x="5743575" y="5355460"/>
            <a:ext cx="507511"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smtClean="0">
                <a:solidFill>
                  <a:schemeClr val="bg1"/>
                </a:solidFill>
              </a:rPr>
              <a:t>SENIORS</a:t>
            </a:r>
            <a:endParaRPr lang="en-US" sz="900" b="1" dirty="0">
              <a:solidFill>
                <a:schemeClr val="bg1"/>
              </a:solidFill>
            </a:endParaRPr>
          </a:p>
        </p:txBody>
      </p:sp>
      <p:sp>
        <p:nvSpPr>
          <p:cNvPr id="59" name="Rectangle 8"/>
          <p:cNvSpPr>
            <a:spLocks noChangeArrowheads="1"/>
          </p:cNvSpPr>
          <p:nvPr/>
        </p:nvSpPr>
        <p:spPr bwMode="auto">
          <a:xfrm>
            <a:off x="3808733" y="2065338"/>
            <a:ext cx="2419350" cy="246221"/>
          </a:xfrm>
          <a:prstGeom prst="rect">
            <a:avLst/>
          </a:prstGeom>
          <a:noFill/>
          <a:ln w="9525">
            <a:noFill/>
            <a:miter lim="800000"/>
            <a:headEnd/>
            <a:tailEnd/>
          </a:ln>
        </p:spPr>
        <p:txBody>
          <a:bodyPr wrap="none" lIns="0" rIns="0">
            <a:noAutofit/>
          </a:bodyPr>
          <a:lstStyle/>
          <a:p>
            <a:pPr algn="ctr">
              <a:defRPr sz="1800" b="1" i="0" u="none" strike="noStrike" kern="1200" baseline="0">
                <a:solidFill>
                  <a:prstClr val="black"/>
                </a:solidFill>
                <a:latin typeface="+mn-lt"/>
                <a:ea typeface="+mn-ea"/>
                <a:cs typeface="+mn-cs"/>
              </a:defRPr>
            </a:pPr>
            <a:r>
              <a:rPr lang="en-US" sz="1200" b="1" dirty="0" smtClean="0">
                <a:solidFill>
                  <a:prstClr val="black"/>
                </a:solidFill>
                <a:latin typeface="Calibri"/>
                <a:cs typeface="Arial"/>
              </a:rPr>
              <a:t>MASSACHUSETTS, March 2015</a:t>
            </a:r>
            <a:endParaRPr lang="en-US" sz="1200" b="1" dirty="0">
              <a:solidFill>
                <a:prstClr val="black"/>
              </a:solidFill>
              <a:latin typeface="Calibri"/>
              <a:cs typeface="Arial"/>
            </a:endParaRPr>
          </a:p>
        </p:txBody>
      </p:sp>
      <p:graphicFrame>
        <p:nvGraphicFramePr>
          <p:cNvPr id="2" name="Chart 1"/>
          <p:cNvGraphicFramePr/>
          <p:nvPr>
            <p:extLst>
              <p:ext uri="{D42A27DB-BD31-4B8C-83A1-F6EECF244321}">
                <p14:modId xmlns:p14="http://schemas.microsoft.com/office/powerpoint/2010/main" val="2889761725"/>
              </p:ext>
            </p:extLst>
          </p:nvPr>
        </p:nvGraphicFramePr>
        <p:xfrm>
          <a:off x="3503939" y="2330294"/>
          <a:ext cx="3028132" cy="27603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3309431349"/>
              </p:ext>
            </p:extLst>
          </p:nvPr>
        </p:nvGraphicFramePr>
        <p:xfrm>
          <a:off x="227013" y="2174656"/>
          <a:ext cx="3236913" cy="3050302"/>
        </p:xfrm>
        <a:graphic>
          <a:graphicData uri="http://schemas.openxmlformats.org/drawingml/2006/chart">
            <c:chart xmlns:c="http://schemas.openxmlformats.org/drawingml/2006/chart" xmlns:r="http://schemas.openxmlformats.org/officeDocument/2006/relationships" r:id="rId4"/>
          </a:graphicData>
        </a:graphic>
      </p:graphicFrame>
      <p:sp>
        <p:nvSpPr>
          <p:cNvPr id="30" name="Rectangle 8"/>
          <p:cNvSpPr>
            <a:spLocks noChangeArrowheads="1"/>
          </p:cNvSpPr>
          <p:nvPr/>
        </p:nvSpPr>
        <p:spPr bwMode="auto">
          <a:xfrm>
            <a:off x="643117" y="2080835"/>
            <a:ext cx="2419350" cy="246221"/>
          </a:xfrm>
          <a:prstGeom prst="rect">
            <a:avLst/>
          </a:prstGeom>
          <a:noFill/>
          <a:ln w="9525">
            <a:noFill/>
            <a:miter lim="800000"/>
            <a:headEnd/>
            <a:tailEnd/>
          </a:ln>
        </p:spPr>
        <p:txBody>
          <a:bodyPr wrap="none" lIns="0" rIns="0">
            <a:noAutofit/>
          </a:bodyPr>
          <a:lstStyle/>
          <a:p>
            <a:pPr algn="ctr">
              <a:defRPr sz="1800" b="1" i="0" u="none" strike="noStrike" kern="1200" baseline="0">
                <a:solidFill>
                  <a:prstClr val="black"/>
                </a:solidFill>
                <a:latin typeface="+mn-lt"/>
                <a:ea typeface="+mn-ea"/>
                <a:cs typeface="+mn-cs"/>
              </a:defRPr>
            </a:pPr>
            <a:r>
              <a:rPr lang="en-US" sz="1200" b="1" dirty="0" smtClean="0">
                <a:solidFill>
                  <a:prstClr val="black"/>
                </a:solidFill>
                <a:latin typeface="Calibri"/>
                <a:cs typeface="Arial"/>
              </a:rPr>
              <a:t>MASSACHUSETTS, December 2013</a:t>
            </a:r>
            <a:endParaRPr lang="en-US" sz="1200" b="1" dirty="0">
              <a:solidFill>
                <a:prstClr val="black"/>
              </a:solidFill>
              <a:latin typeface="Calibri"/>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smtClean="0"/>
              <a:t>MASSHEALTH PROVIDES COVERAGE TO MORE</a:t>
            </a:r>
            <a:br>
              <a:rPr lang="en-US" dirty="0" smtClean="0"/>
            </a:br>
            <a:r>
              <a:rPr lang="en-US" dirty="0" smtClean="0"/>
              <a:t>THAN ONE IN FOUR MASSACHUSETTS RESIDENTS</a:t>
            </a:r>
          </a:p>
        </p:txBody>
      </p:sp>
      <p:sp>
        <p:nvSpPr>
          <p:cNvPr id="3" name="Slide Number Placeholder 2"/>
          <p:cNvSpPr>
            <a:spLocks noGrp="1"/>
          </p:cNvSpPr>
          <p:nvPr>
            <p:ph type="sldNum" sz="quarter" idx="10"/>
          </p:nvPr>
        </p:nvSpPr>
        <p:spPr/>
        <p:txBody>
          <a:bodyPr/>
          <a:lstStyle/>
          <a:p>
            <a:pPr>
              <a:defRPr/>
            </a:pPr>
            <a:fld id="{574DBB38-F1C2-4FCF-8307-5D37C73F6C36}" type="slidenum">
              <a:rPr lang="en-US">
                <a:solidFill>
                  <a:srgbClr val="969696">
                    <a:lumMod val="50000"/>
                  </a:srgbClr>
                </a:solidFill>
              </a:rPr>
              <a:pPr>
                <a:defRPr/>
              </a:pPr>
              <a:t>14</a:t>
            </a:fld>
            <a:endParaRPr lang="en-US" dirty="0">
              <a:solidFill>
                <a:srgbClr val="969696">
                  <a:lumMod val="50000"/>
                </a:srgbClr>
              </a:solidFill>
            </a:endParaRPr>
          </a:p>
        </p:txBody>
      </p:sp>
      <p:sp>
        <p:nvSpPr>
          <p:cNvPr id="51203" name="TextBox 6"/>
          <p:cNvSpPr txBox="1">
            <a:spLocks noChangeArrowheads="1"/>
          </p:cNvSpPr>
          <p:nvPr/>
        </p:nvSpPr>
        <p:spPr bwMode="auto">
          <a:xfrm>
            <a:off x="455613" y="5792213"/>
            <a:ext cx="5802312" cy="584775"/>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Calculations based on Medicaid enrollment data from Centers for Medicare and Medicaid Services, “Medicaid &amp; CHIP: January 2015 Monthly Applications, Eligibility Determinations and Enrollment Report” (March 20, 2015); enrollment as of 12/31/2014 and includes CHIP</a:t>
            </a:r>
            <a:r>
              <a:rPr lang="en-US" sz="800" dirty="0" smtClean="0">
                <a:solidFill>
                  <a:srgbClr val="1C1C1C"/>
                </a:solidFill>
              </a:rPr>
              <a:t>. Massachusetts enrollment is as of March 2015 from MassHealth Snapshot Report. Population </a:t>
            </a:r>
            <a:r>
              <a:rPr lang="en-US" sz="800" dirty="0">
                <a:solidFill>
                  <a:srgbClr val="1C1C1C"/>
                </a:solidFill>
              </a:rPr>
              <a:t>estimates  for July 1, 2014 from the U.S. Census Bureau. </a:t>
            </a:r>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9" name="Text Box 11"/>
          <p:cNvSpPr txBox="1">
            <a:spLocks noChangeArrowheads="1"/>
          </p:cNvSpPr>
          <p:nvPr/>
        </p:nvSpPr>
        <p:spPr bwMode="auto">
          <a:xfrm>
            <a:off x="6627813" y="1819656"/>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States that exercised the ACA option to expand their Medicaid programs to cover most residents with incomes up to 138 percent of the federal poverty level tend to cover a larger portion of their residents in Medicaid than states that did not expand. Massachusetts is among the expansion states, and MassHealth now covers more than one-quarter of people in Massachusetts.</a:t>
            </a:r>
          </a:p>
          <a:p>
            <a:pPr fontAlgn="base">
              <a:spcAft>
                <a:spcPct val="0"/>
              </a:spcAft>
              <a:buClr>
                <a:srgbClr val="5A8F7C"/>
              </a:buClr>
            </a:pPr>
            <a:r>
              <a:rPr lang="en-US" dirty="0" smtClean="0">
                <a:solidFill>
                  <a:srgbClr val="1C1C1C"/>
                </a:solidFill>
              </a:rPr>
              <a:t>This high level of MassHealth participation combines with Massachusetts’s higher-than-average level of employer-sponsored coverage to lead to the state’s lowest-in-nation uninsured rate.</a:t>
            </a:r>
            <a:endParaRPr lang="en-US" dirty="0">
              <a:solidFill>
                <a:srgbClr val="1C1C1C"/>
              </a:solidFil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PERCENTAGE OF POPULATION ENROLLED IN MEDICAID</a:t>
            </a:r>
            <a:r>
              <a:rPr lang="en-US" sz="1000" b="1" dirty="0" smtClean="0">
                <a:solidFill>
                  <a:prstClr val="black"/>
                </a:solidFill>
              </a:rPr>
              <a:t>, as of 12/31/2014 </a:t>
            </a:r>
            <a:endParaRPr lang="en-US" sz="1000" b="1" dirty="0">
              <a:solidFill>
                <a:prstClr val="black"/>
              </a:solidFill>
            </a:endParaRPr>
          </a:p>
        </p:txBody>
      </p:sp>
      <p:cxnSp>
        <p:nvCxnSpPr>
          <p:cNvPr id="14" name="Straight Connector 13"/>
          <p:cNvCxnSpPr/>
          <p:nvPr/>
        </p:nvCxnSpPr>
        <p:spPr>
          <a:xfrm>
            <a:off x="723900" y="5645290"/>
            <a:ext cx="56578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457574" y="5616715"/>
            <a:ext cx="390526" cy="191234"/>
          </a:xfrm>
          <a:prstGeom prst="rect">
            <a:avLst/>
          </a:prstGeom>
          <a:noFill/>
          <a:ln w="9525">
            <a:noFill/>
            <a:miter lim="800000"/>
            <a:headEnd/>
            <a:tailEnd/>
          </a:ln>
        </p:spPr>
        <p:txBody>
          <a:bodyPr wrap="none" lIns="0" rIns="0">
            <a:no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a:t>
            </a:r>
          </a:p>
        </p:txBody>
      </p:sp>
      <p:graphicFrame>
        <p:nvGraphicFramePr>
          <p:cNvPr id="2" name="Chart 1"/>
          <p:cNvGraphicFramePr/>
          <p:nvPr>
            <p:extLst>
              <p:ext uri="{D42A27DB-BD31-4B8C-83A1-F6EECF244321}">
                <p14:modId xmlns:p14="http://schemas.microsoft.com/office/powerpoint/2010/main" val="1253772076"/>
              </p:ext>
            </p:extLst>
          </p:nvPr>
        </p:nvGraphicFramePr>
        <p:xfrm>
          <a:off x="190500" y="1997451"/>
          <a:ext cx="6323013" cy="3705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7817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1"/>
          <p:cNvSpPr txBox="1">
            <a:spLocks noChangeArrowheads="1"/>
          </p:cNvSpPr>
          <p:nvPr/>
        </p:nvSpPr>
        <p:spPr bwMode="auto">
          <a:xfrm>
            <a:off x="6627813" y="1819656"/>
            <a:ext cx="2057400"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latin typeface="Calibri"/>
                <a:cs typeface="Arial"/>
              </a:rPr>
              <a:t>Since the MassHealth waiver began in 1997, MassHealth membership has steadily grown, and the number of Massachusetts residents without insurance steadily declined from 2004-2010. </a:t>
            </a:r>
            <a:r>
              <a:rPr lang="en-US" dirty="0" smtClean="0">
                <a:solidFill>
                  <a:srgbClr val="1C1C1C"/>
                </a:solidFill>
                <a:latin typeface="Calibri"/>
                <a:cs typeface="Arial"/>
              </a:rPr>
              <a:t>Commonwealth </a:t>
            </a:r>
            <a:r>
              <a:rPr lang="en-US" dirty="0">
                <a:solidFill>
                  <a:srgbClr val="1C1C1C"/>
                </a:solidFill>
                <a:latin typeface="Calibri"/>
                <a:cs typeface="Arial"/>
              </a:rPr>
              <a:t>Care, introduced in 2007, </a:t>
            </a:r>
            <a:r>
              <a:rPr lang="en-US" dirty="0" smtClean="0">
                <a:solidFill>
                  <a:srgbClr val="1C1C1C"/>
                </a:solidFill>
                <a:latin typeface="Calibri"/>
                <a:cs typeface="Arial"/>
              </a:rPr>
              <a:t>also </a:t>
            </a:r>
            <a:r>
              <a:rPr lang="en-US" dirty="0">
                <a:solidFill>
                  <a:srgbClr val="1C1C1C"/>
                </a:solidFill>
                <a:latin typeface="Calibri"/>
                <a:cs typeface="Arial"/>
              </a:rPr>
              <a:t>played a role in recent declines in the number of uninsured.</a:t>
            </a:r>
          </a:p>
          <a:p>
            <a:pPr>
              <a:buClr>
                <a:srgbClr val="5A8F7C"/>
              </a:buClr>
            </a:pPr>
            <a:r>
              <a:rPr lang="en-US" dirty="0" smtClean="0">
                <a:solidFill>
                  <a:srgbClr val="1C1C1C"/>
                </a:solidFill>
                <a:latin typeface="Calibri"/>
                <a:cs typeface="Arial"/>
              </a:rPr>
              <a:t>Since 2010, the number of uninsured has stabilized or slightly increased, while MassHealth enrollment has continued to grow. Much of this growth can be attributed to recent economic trends. Since 2009, the percentage of Massachusetts residents living below the poverty line grew from 10.8 to 11.9, and the percentage of residents with health insurance from an employer declined from 67.1 to 62.8 (U.S. Census Bureau).</a:t>
            </a:r>
          </a:p>
          <a:p>
            <a:pPr>
              <a:buClr>
                <a:srgbClr val="5A8F7C"/>
              </a:buClr>
            </a:pPr>
            <a:endParaRPr lang="en-US" dirty="0">
              <a:solidFill>
                <a:srgbClr val="1C1C1C"/>
              </a:solidFill>
              <a:latin typeface="Calibri"/>
              <a:cs typeface="Arial"/>
            </a:endParaRPr>
          </a:p>
          <a:p>
            <a:pPr>
              <a:buClr>
                <a:srgbClr val="5A8F7C"/>
              </a:buClr>
            </a:pPr>
            <a:endParaRPr lang="en-US" dirty="0">
              <a:solidFill>
                <a:srgbClr val="1C1C1C"/>
              </a:solidFill>
              <a:latin typeface="Calibri"/>
              <a:cs typeface="Arial"/>
            </a:endParaRPr>
          </a:p>
        </p:txBody>
      </p:sp>
      <p:sp>
        <p:nvSpPr>
          <p:cNvPr id="53249" name="Title 1"/>
          <p:cNvSpPr>
            <a:spLocks noGrp="1"/>
          </p:cNvSpPr>
          <p:nvPr>
            <p:ph type="title"/>
          </p:nvPr>
        </p:nvSpPr>
        <p:spPr>
          <a:xfrm>
            <a:off x="455612" y="841375"/>
            <a:ext cx="8606907" cy="796925"/>
          </a:xfrm>
        </p:spPr>
        <p:txBody>
          <a:bodyPr/>
          <a:lstStyle/>
          <a:p>
            <a:r>
              <a:rPr lang="en-US" dirty="0" smtClean="0"/>
              <a:t>MASSHEALTH ENROLLMENT HAS CONTINUED TO GROW EVEN AS THE NUMBER OF UNINSURED LEVELED OFF</a:t>
            </a:r>
          </a:p>
        </p:txBody>
      </p:sp>
      <p:sp>
        <p:nvSpPr>
          <p:cNvPr id="3" name="Slide Number Placeholder 2"/>
          <p:cNvSpPr>
            <a:spLocks noGrp="1"/>
          </p:cNvSpPr>
          <p:nvPr>
            <p:ph type="sldNum" sz="quarter" idx="10"/>
          </p:nvPr>
        </p:nvSpPr>
        <p:spPr/>
        <p:txBody>
          <a:bodyPr/>
          <a:lstStyle/>
          <a:p>
            <a:pPr>
              <a:defRPr/>
            </a:pPr>
            <a:fld id="{09E3CC8C-D28F-4F0C-ADF4-E73B2433B836}" type="slidenum">
              <a:rPr lang="en-US">
                <a:solidFill>
                  <a:srgbClr val="969696">
                    <a:lumMod val="50000"/>
                  </a:srgbClr>
                </a:solidFill>
              </a:rPr>
              <a:pPr>
                <a:defRPr/>
              </a:pPr>
              <a:t>15</a:t>
            </a:fld>
            <a:endParaRPr lang="en-US" dirty="0">
              <a:solidFill>
                <a:srgbClr val="969696">
                  <a:lumMod val="50000"/>
                </a:srgbClr>
              </a:solidFill>
            </a:endParaRPr>
          </a:p>
        </p:txBody>
      </p:sp>
      <p:sp>
        <p:nvSpPr>
          <p:cNvPr id="53251"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latin typeface="Calibri"/>
                <a:cs typeface="Arial"/>
              </a:rPr>
              <a:t>SOURCES</a:t>
            </a:r>
            <a:r>
              <a:rPr lang="en-US" sz="600" dirty="0">
                <a:solidFill>
                  <a:srgbClr val="000000"/>
                </a:solidFill>
                <a:latin typeface="Calibri"/>
                <a:ea typeface="ＭＳ Ｐゴシック"/>
                <a:cs typeface="ＭＳ Ｐゴシック"/>
              </a:rPr>
              <a:t>:</a:t>
            </a:r>
            <a:r>
              <a:rPr lang="en-US" sz="800" dirty="0">
                <a:solidFill>
                  <a:srgbClr val="000000"/>
                </a:solidFill>
                <a:latin typeface="Calibri"/>
                <a:ea typeface="ＭＳ Ｐゴシック"/>
                <a:cs typeface="ＭＳ Ｐゴシック"/>
              </a:rPr>
              <a:t> </a:t>
            </a:r>
            <a:r>
              <a:rPr lang="en-US" sz="800" dirty="0">
                <a:solidFill>
                  <a:srgbClr val="1C1C1C"/>
                </a:solidFill>
                <a:latin typeface="Calibri"/>
                <a:cs typeface="Arial"/>
              </a:rPr>
              <a:t>MassHealth figures </a:t>
            </a:r>
            <a:r>
              <a:rPr lang="en-US" sz="800" dirty="0" smtClean="0">
                <a:solidFill>
                  <a:srgbClr val="1C1C1C"/>
                </a:solidFill>
                <a:latin typeface="Calibri"/>
                <a:cs typeface="Arial"/>
              </a:rPr>
              <a:t>monthly averages from </a:t>
            </a:r>
            <a:r>
              <a:rPr lang="en-US" sz="800" dirty="0">
                <a:solidFill>
                  <a:srgbClr val="1C1C1C"/>
                </a:solidFill>
                <a:latin typeface="Calibri"/>
                <a:cs typeface="Arial"/>
              </a:rPr>
              <a:t>the Office of </a:t>
            </a:r>
            <a:r>
              <a:rPr lang="en-US" sz="800" dirty="0" smtClean="0">
                <a:solidFill>
                  <a:srgbClr val="1C1C1C"/>
                </a:solidFill>
                <a:latin typeface="Calibri"/>
                <a:cs typeface="Arial"/>
              </a:rPr>
              <a:t>Medicaid. </a:t>
            </a:r>
            <a:r>
              <a:rPr lang="en-US" sz="800" dirty="0">
                <a:solidFill>
                  <a:srgbClr val="1C1C1C"/>
                </a:solidFill>
                <a:latin typeface="Calibri"/>
                <a:cs typeface="Arial"/>
              </a:rPr>
              <a:t>Uninsured numbers </a:t>
            </a:r>
            <a:r>
              <a:rPr lang="en-US" sz="800" dirty="0" smtClean="0">
                <a:solidFill>
                  <a:srgbClr val="1C1C1C"/>
                </a:solidFill>
                <a:latin typeface="Calibri"/>
                <a:cs typeface="Arial"/>
              </a:rPr>
              <a:t>for 2007-2011 </a:t>
            </a:r>
            <a:r>
              <a:rPr lang="en-US" sz="800" dirty="0">
                <a:solidFill>
                  <a:srgbClr val="1C1C1C"/>
                </a:solidFill>
                <a:latin typeface="Calibri"/>
                <a:cs typeface="Arial"/>
              </a:rPr>
              <a:t>from the Division of Health Care Finance and Policy, from a survey in that year, </a:t>
            </a:r>
            <a:r>
              <a:rPr lang="en-US" sz="800" dirty="0" smtClean="0">
                <a:solidFill>
                  <a:srgbClr val="1C1C1C"/>
                </a:solidFill>
                <a:latin typeface="Calibri"/>
                <a:cs typeface="Arial"/>
              </a:rPr>
              <a:t>for 2012-2013 </a:t>
            </a:r>
            <a:r>
              <a:rPr lang="en-US" sz="800" dirty="0">
                <a:solidFill>
                  <a:srgbClr val="1C1C1C"/>
                </a:solidFill>
                <a:latin typeface="Calibri"/>
                <a:cs typeface="Arial"/>
              </a:rPr>
              <a:t>from the </a:t>
            </a:r>
            <a:r>
              <a:rPr lang="en-US" sz="800" dirty="0" smtClean="0">
                <a:solidFill>
                  <a:srgbClr val="1C1C1C"/>
                </a:solidFill>
                <a:latin typeface="Calibri"/>
                <a:cs typeface="Arial"/>
              </a:rPr>
              <a:t>American Community Survey (ACS) via the Center </a:t>
            </a:r>
            <a:r>
              <a:rPr lang="en-US" sz="800" dirty="0">
                <a:solidFill>
                  <a:srgbClr val="1C1C1C"/>
                </a:solidFill>
                <a:latin typeface="Calibri"/>
                <a:cs typeface="Arial"/>
              </a:rPr>
              <a:t>for Health Information and </a:t>
            </a:r>
            <a:r>
              <a:rPr lang="en-US" sz="800" dirty="0" smtClean="0">
                <a:solidFill>
                  <a:srgbClr val="1C1C1C"/>
                </a:solidFill>
                <a:latin typeface="Calibri"/>
                <a:cs typeface="Arial"/>
              </a:rPr>
              <a:t>Analysis (CHIA), and for 2014 from a CHIA survey.</a:t>
            </a:r>
            <a:endParaRPr lang="en-US" sz="800" dirty="0">
              <a:solidFill>
                <a:srgbClr val="1C1C1C"/>
              </a:solidFill>
              <a:latin typeface="Calibri"/>
              <a:cs typeface="Arial"/>
            </a:endParaRPr>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TRENDS IN MASSHEALTH ENROLLMENT AND UNINSURED, </a:t>
            </a:r>
            <a:r>
              <a:rPr lang="en-US" sz="1000" b="1" dirty="0" smtClean="0">
                <a:solidFill>
                  <a:prstClr val="black"/>
                </a:solidFill>
                <a:latin typeface="Calibri"/>
                <a:cs typeface="Arial"/>
              </a:rPr>
              <a:t>2007–2014</a:t>
            </a:r>
            <a:endParaRPr lang="en-US" sz="1000" b="1" dirty="0">
              <a:solidFill>
                <a:prstClr val="black"/>
              </a:solidFill>
              <a:latin typeface="Calibri"/>
              <a:cs typeface="Arial"/>
            </a:endParaRPr>
          </a:p>
        </p:txBody>
      </p:sp>
      <p:graphicFrame>
        <p:nvGraphicFramePr>
          <p:cNvPr id="2" name="Chart 1"/>
          <p:cNvGraphicFramePr/>
          <p:nvPr>
            <p:extLst>
              <p:ext uri="{D42A27DB-BD31-4B8C-83A1-F6EECF244321}">
                <p14:modId xmlns:p14="http://schemas.microsoft.com/office/powerpoint/2010/main" val="1481961833"/>
              </p:ext>
            </p:extLst>
          </p:nvPr>
        </p:nvGraphicFramePr>
        <p:xfrm>
          <a:off x="396876" y="2035176"/>
          <a:ext cx="5661024" cy="37570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744246" y="2752723"/>
            <a:ext cx="749564" cy="605294"/>
          </a:xfrm>
          <a:prstGeom prst="rect">
            <a:avLst/>
          </a:prstGeom>
          <a:solidFill>
            <a:schemeClr val="bg2"/>
          </a:solidFill>
        </p:spPr>
        <p:txBody>
          <a:bodyPr wrap="none" lIns="45720" tIns="25400" rIns="45720" bIns="25400" rtlCol="0">
            <a:spAutoFit/>
          </a:bodyPr>
          <a:lstStyle/>
          <a:p>
            <a:pPr algn="ctr"/>
            <a:r>
              <a:rPr lang="en-US" sz="900" b="1" dirty="0" smtClean="0"/>
              <a:t>MASSHEALTH</a:t>
            </a:r>
            <a:br>
              <a:rPr lang="en-US" sz="900" b="1" dirty="0" smtClean="0"/>
            </a:br>
            <a:r>
              <a:rPr lang="en-US" sz="900" b="1" dirty="0" smtClean="0"/>
              <a:t>WITHOUT</a:t>
            </a:r>
            <a:br>
              <a:rPr lang="en-US" sz="900" b="1" dirty="0" smtClean="0"/>
            </a:br>
            <a:r>
              <a:rPr lang="en-US" sz="900" b="1" dirty="0" smtClean="0"/>
              <a:t>TEMPORARY</a:t>
            </a:r>
            <a:br>
              <a:rPr lang="en-US" sz="900" b="1" dirty="0" smtClean="0"/>
            </a:br>
            <a:r>
              <a:rPr lang="en-US" sz="900" b="1" dirty="0" smtClean="0"/>
              <a:t>ENROLLEES</a:t>
            </a:r>
            <a:endParaRPr lang="en-US" sz="900" b="1" dirty="0"/>
          </a:p>
        </p:txBody>
      </p:sp>
      <p:sp>
        <p:nvSpPr>
          <p:cNvPr id="12" name="TextBox 11"/>
          <p:cNvSpPr txBox="1"/>
          <p:nvPr/>
        </p:nvSpPr>
        <p:spPr>
          <a:xfrm>
            <a:off x="4914622" y="2152648"/>
            <a:ext cx="1438553" cy="189796"/>
          </a:xfrm>
          <a:prstGeom prst="rect">
            <a:avLst/>
          </a:prstGeom>
          <a:solidFill>
            <a:schemeClr val="tx2"/>
          </a:solidFill>
        </p:spPr>
        <p:txBody>
          <a:bodyPr wrap="square" lIns="45720" tIns="25400" rIns="45720" bIns="25400" rtlCol="0">
            <a:spAutoFit/>
          </a:bodyPr>
          <a:lstStyle/>
          <a:p>
            <a:pPr algn="ctr"/>
            <a:r>
              <a:rPr lang="en-US" sz="900" b="1" dirty="0" smtClean="0">
                <a:solidFill>
                  <a:schemeClr val="bg1"/>
                </a:solidFill>
              </a:rPr>
              <a:t>MASSHEALTH ENROLLMENT</a:t>
            </a:r>
            <a:endParaRPr lang="en-US" sz="900" b="1" dirty="0">
              <a:solidFill>
                <a:schemeClr val="bg1"/>
              </a:solidFill>
            </a:endParaRPr>
          </a:p>
        </p:txBody>
      </p:sp>
      <p:sp>
        <p:nvSpPr>
          <p:cNvPr id="13" name="TextBox 12"/>
          <p:cNvSpPr txBox="1"/>
          <p:nvPr/>
        </p:nvSpPr>
        <p:spPr>
          <a:xfrm>
            <a:off x="5296936" y="4750700"/>
            <a:ext cx="672621" cy="189796"/>
          </a:xfrm>
          <a:prstGeom prst="rect">
            <a:avLst/>
          </a:prstGeom>
          <a:solidFill>
            <a:schemeClr val="accent2"/>
          </a:solidFill>
        </p:spPr>
        <p:txBody>
          <a:bodyPr wrap="none" lIns="45720" tIns="25400" rIns="45720" bIns="25400" rtlCol="0">
            <a:spAutoFit/>
          </a:bodyPr>
          <a:lstStyle/>
          <a:p>
            <a:pPr algn="ctr"/>
            <a:r>
              <a:rPr lang="en-US" sz="900" b="1" dirty="0" smtClean="0">
                <a:solidFill>
                  <a:schemeClr val="bg1"/>
                </a:solidFill>
              </a:rPr>
              <a:t>UNINSURED</a:t>
            </a:r>
            <a:endParaRPr lang="en-US" sz="900" b="1" dirty="0">
              <a:solidFill>
                <a:schemeClr val="bg1"/>
              </a:solidFill>
            </a:endParaRPr>
          </a:p>
        </p:txBody>
      </p:sp>
    </p:spTree>
    <p:extLst>
      <p:ext uri="{BB962C8B-B14F-4D97-AF65-F5344CB8AC3E}">
        <p14:creationId xmlns:p14="http://schemas.microsoft.com/office/powerpoint/2010/main" val="3625151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1"/>
          <p:cNvSpPr txBox="1">
            <a:spLocks noChangeArrowheads="1"/>
          </p:cNvSpPr>
          <p:nvPr/>
        </p:nvSpPr>
        <p:spPr bwMode="auto">
          <a:xfrm>
            <a:off x="6627813" y="1819656"/>
            <a:ext cx="2057400"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latin typeface="Calibri"/>
                <a:cs typeface="Arial"/>
              </a:rPr>
              <a:t>Medicaid enrollment grew steadily, both in Massachusetts and across the country, through the economic recession and its aftermath. Enrollment jumped dramatically in 2014, with the ACA-authorized Medicaid expansion.</a:t>
            </a:r>
          </a:p>
        </p:txBody>
      </p:sp>
      <p:sp>
        <p:nvSpPr>
          <p:cNvPr id="53249" name="Title 1"/>
          <p:cNvSpPr>
            <a:spLocks noGrp="1"/>
          </p:cNvSpPr>
          <p:nvPr>
            <p:ph type="title"/>
          </p:nvPr>
        </p:nvSpPr>
        <p:spPr>
          <a:xfrm>
            <a:off x="455612" y="841375"/>
            <a:ext cx="8606907" cy="796925"/>
          </a:xfrm>
        </p:spPr>
        <p:txBody>
          <a:bodyPr/>
          <a:lstStyle/>
          <a:p>
            <a:r>
              <a:rPr lang="en-US" dirty="0"/>
              <a:t>MEDICAID ENROLLMENT HAS GROWN BOTH NATIONALLY AND IN MASSACHUSETTS BECAUSE OF ECONOMIC AND POLICY FACTORS</a:t>
            </a:r>
            <a:endParaRPr lang="en-US" dirty="0" smtClean="0"/>
          </a:p>
        </p:txBody>
      </p:sp>
      <p:sp>
        <p:nvSpPr>
          <p:cNvPr id="3" name="Slide Number Placeholder 2"/>
          <p:cNvSpPr>
            <a:spLocks noGrp="1"/>
          </p:cNvSpPr>
          <p:nvPr>
            <p:ph type="sldNum" sz="quarter" idx="10"/>
          </p:nvPr>
        </p:nvSpPr>
        <p:spPr/>
        <p:txBody>
          <a:bodyPr/>
          <a:lstStyle/>
          <a:p>
            <a:pPr>
              <a:defRPr/>
            </a:pPr>
            <a:fld id="{09E3CC8C-D28F-4F0C-ADF4-E73B2433B836}" type="slidenum">
              <a:rPr lang="en-US">
                <a:solidFill>
                  <a:srgbClr val="969696">
                    <a:lumMod val="50000"/>
                  </a:srgbClr>
                </a:solidFill>
              </a:rPr>
              <a:pPr>
                <a:defRPr/>
              </a:pPr>
              <a:t>16</a:t>
            </a:fld>
            <a:endParaRPr lang="en-US" dirty="0">
              <a:solidFill>
                <a:srgbClr val="969696">
                  <a:lumMod val="50000"/>
                </a:srgbClr>
              </a:solidFill>
            </a:endParaRPr>
          </a:p>
        </p:txBody>
      </p:sp>
      <p:sp>
        <p:nvSpPr>
          <p:cNvPr id="53251"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hangingPunct="0"/>
            <a:r>
              <a:rPr lang="en-US" sz="600" dirty="0" smtClean="0">
                <a:solidFill>
                  <a:srgbClr val="1C1C1C"/>
                </a:solidFill>
                <a:latin typeface="Calibri"/>
                <a:cs typeface="Arial"/>
              </a:rPr>
              <a:t>SOURCES</a:t>
            </a:r>
            <a:r>
              <a:rPr lang="en-US" sz="500" dirty="0" smtClean="0">
                <a:solidFill>
                  <a:srgbClr val="000000"/>
                </a:solidFill>
                <a:latin typeface="Calibri"/>
                <a:ea typeface="ＭＳ Ｐゴシック"/>
                <a:cs typeface="ＭＳ Ｐゴシック"/>
              </a:rPr>
              <a:t>: </a:t>
            </a:r>
            <a:r>
              <a:rPr lang="en-US" sz="800" dirty="0">
                <a:solidFill>
                  <a:srgbClr val="000000"/>
                </a:solidFill>
                <a:latin typeface="Calibri"/>
                <a:ea typeface="ＭＳ Ｐゴシック"/>
                <a:cs typeface="ＭＳ Ｐゴシック"/>
              </a:rPr>
              <a:t>http://kff.org/medicaid/state-indicator/monthly-medicaid-enrollment-in-thousands/#</a:t>
            </a:r>
            <a:r>
              <a:rPr lang="en-US" sz="800" dirty="0" smtClean="0">
                <a:solidFill>
                  <a:srgbClr val="000000"/>
                </a:solidFill>
                <a:latin typeface="Calibri"/>
                <a:ea typeface="ＭＳ Ｐゴシック"/>
                <a:cs typeface="ＭＳ Ｐゴシック"/>
              </a:rPr>
              <a:t>graph for </a:t>
            </a:r>
            <a:r>
              <a:rPr lang="en-US" sz="800" dirty="0">
                <a:solidFill>
                  <a:srgbClr val="000000"/>
                </a:solidFill>
                <a:latin typeface="Calibri"/>
                <a:ea typeface="ＭＳ Ｐゴシック"/>
                <a:cs typeface="ＭＳ Ｐゴシック"/>
              </a:rPr>
              <a:t>notes and sources. </a:t>
            </a:r>
            <a:r>
              <a:rPr lang="en-US" sz="800" dirty="0" smtClean="0">
                <a:solidFill>
                  <a:srgbClr val="000000"/>
                </a:solidFill>
                <a:latin typeface="Calibri"/>
                <a:ea typeface="ＭＳ Ｐゴシック"/>
                <a:cs typeface="ＭＳ Ｐゴシック"/>
              </a:rPr>
              <a:t/>
            </a:r>
            <a:br>
              <a:rPr lang="en-US" sz="800" dirty="0" smtClean="0">
                <a:solidFill>
                  <a:srgbClr val="000000"/>
                </a:solidFill>
                <a:latin typeface="Calibri"/>
                <a:ea typeface="ＭＳ Ｐゴシック"/>
                <a:cs typeface="ＭＳ Ｐゴシック"/>
              </a:rPr>
            </a:br>
            <a:r>
              <a:rPr lang="en-US" sz="800" dirty="0" smtClean="0">
                <a:solidFill>
                  <a:srgbClr val="000000"/>
                </a:solidFill>
                <a:latin typeface="Calibri"/>
                <a:ea typeface="ＭＳ Ｐゴシック"/>
                <a:cs typeface="ＭＳ Ｐゴシック"/>
              </a:rPr>
              <a:t>June </a:t>
            </a:r>
            <a:r>
              <a:rPr lang="en-US" sz="800" dirty="0">
                <a:solidFill>
                  <a:srgbClr val="000000"/>
                </a:solidFill>
                <a:latin typeface="Calibri"/>
                <a:ea typeface="ＭＳ Ｐゴシック"/>
                <a:cs typeface="ＭＳ Ｐゴシック"/>
              </a:rPr>
              <a:t>data for all years, except </a:t>
            </a:r>
            <a:r>
              <a:rPr lang="en-US" sz="800" dirty="0" smtClean="0">
                <a:solidFill>
                  <a:srgbClr val="000000"/>
                </a:solidFill>
                <a:latin typeface="Calibri"/>
                <a:ea typeface="ＭＳ Ｐゴシック"/>
                <a:cs typeface="ＭＳ Ｐゴシック"/>
              </a:rPr>
              <a:t>2014 </a:t>
            </a:r>
            <a:r>
              <a:rPr lang="en-US" sz="800" dirty="0">
                <a:solidFill>
                  <a:srgbClr val="000000"/>
                </a:solidFill>
                <a:latin typeface="Calibri"/>
                <a:ea typeface="ＭＳ Ｐゴシック"/>
                <a:cs typeface="ＭＳ Ｐゴシック"/>
              </a:rPr>
              <a:t>U.S. from July </a:t>
            </a:r>
            <a:r>
              <a:rPr lang="en-US" sz="800" dirty="0" smtClean="0">
                <a:solidFill>
                  <a:srgbClr val="000000"/>
                </a:solidFill>
                <a:latin typeface="Calibri"/>
                <a:ea typeface="ＭＳ Ｐゴシック"/>
                <a:cs typeface="ＭＳ Ｐゴシック"/>
              </a:rPr>
              <a:t>(</a:t>
            </a:r>
            <a:r>
              <a:rPr lang="en-US" sz="800" dirty="0">
                <a:solidFill>
                  <a:srgbClr val="000000"/>
                </a:solidFill>
                <a:latin typeface="Calibri"/>
                <a:ea typeface="ＭＳ Ｐゴシック"/>
                <a:cs typeface="ＭＳ Ｐゴシック"/>
              </a:rPr>
              <a:t>source: http://medicaid.gov/medicaid-chip-program-information/program-information/downloads/august-2014-enrollment-report.pdf).  MassHealth Data from Snapshot Reports, June data.</a:t>
            </a:r>
            <a:endParaRPr lang="en-US" sz="800" dirty="0">
              <a:solidFill>
                <a:srgbClr val="1C1C1C"/>
              </a:solidFill>
              <a:latin typeface="Calibri"/>
              <a:cs typeface="Arial"/>
            </a:endParaRPr>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U.S. AND MASSACHUSETTS MEDICAID ENROLLMENT GROWTH</a:t>
            </a:r>
            <a:br>
              <a:rPr lang="en-US" sz="1000" b="1" dirty="0">
                <a:solidFill>
                  <a:prstClr val="black"/>
                </a:solidFill>
                <a:latin typeface="+mn-lt"/>
                <a:cs typeface="+mn-cs"/>
              </a:rPr>
            </a:br>
            <a:r>
              <a:rPr lang="en-US" sz="1000" b="1" dirty="0" smtClean="0">
                <a:solidFill>
                  <a:prstClr val="black"/>
                </a:solidFill>
                <a:latin typeface="+mn-lt"/>
                <a:cs typeface="+mn-cs"/>
              </a:rPr>
              <a:t>            </a:t>
            </a:r>
            <a:r>
              <a:rPr lang="en-US" sz="800" b="1" dirty="0" smtClean="0">
                <a:solidFill>
                  <a:prstClr val="black"/>
                </a:solidFill>
                <a:latin typeface="+mn-lt"/>
                <a:cs typeface="+mn-cs"/>
              </a:rPr>
              <a:t>(</a:t>
            </a:r>
            <a:r>
              <a:rPr lang="en-US" sz="800" b="1" dirty="0">
                <a:solidFill>
                  <a:prstClr val="black"/>
                </a:solidFill>
                <a:latin typeface="+mn-lt"/>
                <a:cs typeface="+mn-cs"/>
              </a:rPr>
              <a:t>INDEX YEAR 2007 = 100)</a:t>
            </a:r>
            <a:endParaRPr lang="en-US" sz="1000" b="1" dirty="0">
              <a:solidFill>
                <a:prstClr val="black"/>
              </a:solidFill>
              <a:latin typeface="+mn-lt"/>
              <a:cs typeface="+mn-cs"/>
            </a:endParaRPr>
          </a:p>
        </p:txBody>
      </p:sp>
      <p:graphicFrame>
        <p:nvGraphicFramePr>
          <p:cNvPr id="2" name="Chart 1"/>
          <p:cNvGraphicFramePr/>
          <p:nvPr>
            <p:extLst>
              <p:ext uri="{D42A27DB-BD31-4B8C-83A1-F6EECF244321}">
                <p14:modId xmlns:p14="http://schemas.microsoft.com/office/powerpoint/2010/main" val="1211021434"/>
              </p:ext>
            </p:extLst>
          </p:nvPr>
        </p:nvGraphicFramePr>
        <p:xfrm>
          <a:off x="396876" y="2035176"/>
          <a:ext cx="5661024" cy="37570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586201" y="3629023"/>
            <a:ext cx="932307" cy="605294"/>
          </a:xfrm>
          <a:prstGeom prst="rect">
            <a:avLst/>
          </a:prstGeom>
          <a:solidFill>
            <a:schemeClr val="bg2"/>
          </a:solidFill>
        </p:spPr>
        <p:txBody>
          <a:bodyPr wrap="none" lIns="45720" tIns="25400" rIns="45720" bIns="25400" rtlCol="0">
            <a:spAutoFit/>
          </a:bodyPr>
          <a:lstStyle/>
          <a:p>
            <a:pPr algn="ctr"/>
            <a:r>
              <a:rPr lang="en-US" sz="900" b="1" dirty="0" smtClean="0"/>
              <a:t>MASSACHUSETTS</a:t>
            </a:r>
            <a:br>
              <a:rPr lang="en-US" sz="900" b="1" dirty="0" smtClean="0"/>
            </a:br>
            <a:r>
              <a:rPr lang="en-US" sz="900" b="1" dirty="0" smtClean="0"/>
              <a:t>EXCLUDING</a:t>
            </a:r>
            <a:br>
              <a:rPr lang="en-US" sz="900" b="1" dirty="0" smtClean="0"/>
            </a:br>
            <a:r>
              <a:rPr lang="en-US" sz="900" b="1" dirty="0" smtClean="0"/>
              <a:t>TEMPORARY</a:t>
            </a:r>
            <a:br>
              <a:rPr lang="en-US" sz="900" b="1" dirty="0" smtClean="0"/>
            </a:br>
            <a:r>
              <a:rPr lang="en-US" sz="900" b="1" dirty="0" smtClean="0"/>
              <a:t>ENROLLEES</a:t>
            </a:r>
            <a:endParaRPr lang="en-US" sz="900" b="1" dirty="0"/>
          </a:p>
        </p:txBody>
      </p:sp>
      <p:sp>
        <p:nvSpPr>
          <p:cNvPr id="12" name="TextBox 11"/>
          <p:cNvSpPr txBox="1"/>
          <p:nvPr/>
        </p:nvSpPr>
        <p:spPr>
          <a:xfrm>
            <a:off x="4552672" y="2524123"/>
            <a:ext cx="932688" cy="189796"/>
          </a:xfrm>
          <a:prstGeom prst="rect">
            <a:avLst/>
          </a:prstGeom>
          <a:solidFill>
            <a:schemeClr val="tx2"/>
          </a:solidFill>
        </p:spPr>
        <p:txBody>
          <a:bodyPr wrap="square" lIns="45720" tIns="25400" rIns="45720" bIns="25400" rtlCol="0">
            <a:spAutoFit/>
          </a:bodyPr>
          <a:lstStyle/>
          <a:p>
            <a:pPr algn="ctr"/>
            <a:r>
              <a:rPr lang="en-US" sz="900" b="1" dirty="0" smtClean="0">
                <a:solidFill>
                  <a:schemeClr val="bg1"/>
                </a:solidFill>
              </a:rPr>
              <a:t>MASSACHUSETTS</a:t>
            </a:r>
            <a:endParaRPr lang="en-US" sz="900" b="1" dirty="0">
              <a:solidFill>
                <a:schemeClr val="bg1"/>
              </a:solidFill>
            </a:endParaRPr>
          </a:p>
        </p:txBody>
      </p:sp>
      <p:sp>
        <p:nvSpPr>
          <p:cNvPr id="13" name="TextBox 12"/>
          <p:cNvSpPr txBox="1"/>
          <p:nvPr/>
        </p:nvSpPr>
        <p:spPr>
          <a:xfrm>
            <a:off x="5710776" y="3036200"/>
            <a:ext cx="283091" cy="189796"/>
          </a:xfrm>
          <a:prstGeom prst="rect">
            <a:avLst/>
          </a:prstGeom>
          <a:solidFill>
            <a:schemeClr val="accent2"/>
          </a:solidFill>
        </p:spPr>
        <p:txBody>
          <a:bodyPr wrap="none" lIns="45720" tIns="25400" rIns="45720" bIns="25400" rtlCol="0">
            <a:spAutoFit/>
          </a:bodyPr>
          <a:lstStyle/>
          <a:p>
            <a:pPr algn="ctr"/>
            <a:r>
              <a:rPr lang="en-US" sz="900" b="1" dirty="0" smtClean="0">
                <a:solidFill>
                  <a:schemeClr val="bg1"/>
                </a:solidFill>
              </a:rPr>
              <a:t>U.S.</a:t>
            </a:r>
            <a:endParaRPr lang="en-US" sz="900" b="1" dirty="0">
              <a:solidFill>
                <a:schemeClr val="bg1"/>
              </a:solidFill>
            </a:endParaRPr>
          </a:p>
        </p:txBody>
      </p:sp>
    </p:spTree>
    <p:extLst>
      <p:ext uri="{BB962C8B-B14F-4D97-AF65-F5344CB8AC3E}">
        <p14:creationId xmlns:p14="http://schemas.microsoft.com/office/powerpoint/2010/main" val="356568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5255531" y="3889239"/>
            <a:ext cx="558806"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a:solidFill>
                  <a:schemeClr val="tx1"/>
                </a:solidFill>
              </a:rPr>
              <a:t>17,791 </a:t>
            </a:r>
            <a:endParaRPr lang="en-US" sz="1000" i="1" dirty="0">
              <a:solidFill>
                <a:schemeClr val="tx1"/>
              </a:solidFill>
            </a:endParaRPr>
          </a:p>
        </p:txBody>
      </p:sp>
      <p:sp>
        <p:nvSpPr>
          <p:cNvPr id="35" name="Rectangle 34"/>
          <p:cNvSpPr/>
          <p:nvPr/>
        </p:nvSpPr>
        <p:spPr>
          <a:xfrm>
            <a:off x="5255531" y="4098789"/>
            <a:ext cx="523540"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a:solidFill>
                  <a:schemeClr val="tx1"/>
                </a:solidFill>
              </a:rPr>
              <a:t>37,195</a:t>
            </a:r>
            <a:endParaRPr lang="en-US" sz="1000" b="1" dirty="0">
              <a:solidFill>
                <a:schemeClr val="tx1"/>
              </a:solidFill>
            </a:endParaRPr>
          </a:p>
        </p:txBody>
      </p:sp>
      <p:sp>
        <p:nvSpPr>
          <p:cNvPr id="61441" name="Title 1"/>
          <p:cNvSpPr>
            <a:spLocks noGrp="1"/>
          </p:cNvSpPr>
          <p:nvPr>
            <p:ph type="title"/>
          </p:nvPr>
        </p:nvSpPr>
        <p:spPr/>
        <p:txBody>
          <a:bodyPr/>
          <a:lstStyle/>
          <a:p>
            <a:r>
              <a:rPr lang="en-US" dirty="0" smtClean="0"/>
              <a:t>NEARLY THREE-QUARTERS OF MASSHEALTH</a:t>
            </a:r>
            <a:br>
              <a:rPr lang="en-US" dirty="0" smtClean="0"/>
            </a:br>
            <a:r>
              <a:rPr lang="en-US" dirty="0" smtClean="0"/>
              <a:t>MEMBERS ARE ENROLLED IN MANAGED CARE</a:t>
            </a:r>
          </a:p>
        </p:txBody>
      </p:sp>
      <p:sp>
        <p:nvSpPr>
          <p:cNvPr id="3" name="Slide Number Placeholder 2"/>
          <p:cNvSpPr>
            <a:spLocks noGrp="1"/>
          </p:cNvSpPr>
          <p:nvPr>
            <p:ph type="sldNum" sz="quarter" idx="10"/>
          </p:nvPr>
        </p:nvSpPr>
        <p:spPr/>
        <p:txBody>
          <a:bodyPr/>
          <a:lstStyle/>
          <a:p>
            <a:pPr>
              <a:defRPr/>
            </a:pPr>
            <a:fld id="{9E2FD372-2CE6-4C7B-90AE-F93F03DF2A84}" type="slidenum">
              <a:rPr lang="en-US" smtClean="0"/>
              <a:pPr>
                <a:defRPr/>
              </a:pPr>
              <a:t>17</a:t>
            </a:fld>
            <a:endParaRPr lang="en-US" dirty="0"/>
          </a:p>
        </p:txBody>
      </p:sp>
      <p:sp>
        <p:nvSpPr>
          <p:cNvPr id="6" name="Text Box 11"/>
          <p:cNvSpPr txBox="1">
            <a:spLocks noChangeArrowheads="1"/>
          </p:cNvSpPr>
          <p:nvPr/>
        </p:nvSpPr>
        <p:spPr bwMode="auto">
          <a:xfrm>
            <a:off x="6627813" y="1815306"/>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For persons under age 65, </a:t>
            </a:r>
            <a:r>
              <a:rPr lang="en-US" dirty="0" smtClean="0"/>
              <a:t>MassHealth </a:t>
            </a:r>
            <a:r>
              <a:rPr lang="en-US" dirty="0"/>
              <a:t>offers two options for managed care: </a:t>
            </a:r>
            <a:r>
              <a:rPr lang="en-US" dirty="0" smtClean="0"/>
              <a:t>enrolling </a:t>
            </a:r>
            <a:r>
              <a:rPr lang="en-US" dirty="0"/>
              <a:t>in one of five private managed care organizations (MCOs</a:t>
            </a:r>
            <a:r>
              <a:rPr lang="en-US" dirty="0" smtClean="0"/>
              <a:t>) </a:t>
            </a:r>
            <a:r>
              <a:rPr lang="en-US" dirty="0"/>
              <a:t>or in the MassHealth-administered Primary Care Clinician (PCC) Plan.  </a:t>
            </a:r>
            <a:r>
              <a:rPr lang="en-US" dirty="0" smtClean="0"/>
              <a:t>People with disabilities under </a:t>
            </a:r>
            <a:r>
              <a:rPr lang="en-US" dirty="0"/>
              <a:t>65 who </a:t>
            </a:r>
            <a:r>
              <a:rPr lang="en-US" dirty="0" smtClean="0"/>
              <a:t>qualify </a:t>
            </a:r>
            <a:r>
              <a:rPr lang="en-US" dirty="0"/>
              <a:t>for MassHealth and Medicare may enroll in One Care as a managed care </a:t>
            </a:r>
            <a:r>
              <a:rPr lang="en-US" dirty="0" smtClean="0"/>
              <a:t>option. </a:t>
            </a:r>
            <a:r>
              <a:rPr lang="en-US" dirty="0"/>
              <a:t>Seniors may enroll in managed care via Senior Care Options (SCO</a:t>
            </a:r>
            <a:r>
              <a:rPr lang="en-US" dirty="0" smtClean="0"/>
              <a:t>). New </a:t>
            </a:r>
            <a:r>
              <a:rPr lang="en-US" dirty="0"/>
              <a:t>e</a:t>
            </a:r>
            <a:r>
              <a:rPr lang="en-US" dirty="0" smtClean="0"/>
              <a:t>nrollees under the ACA, as well as those who had been in MassHealth Basic and Essential prior to 2014, are enrolled in a new managed care option called </a:t>
            </a:r>
            <a:r>
              <a:rPr lang="en-US" dirty="0" err="1" smtClean="0"/>
              <a:t>CarePlus</a:t>
            </a:r>
            <a:r>
              <a:rPr lang="en-US" dirty="0" smtClean="0"/>
              <a:t>. </a:t>
            </a:r>
          </a:p>
          <a:p>
            <a:r>
              <a:rPr lang="en-US" dirty="0" smtClean="0"/>
              <a:t>Those </a:t>
            </a:r>
            <a:r>
              <a:rPr lang="en-US" dirty="0"/>
              <a:t>in fee for service (FFS) include seniors not enrolled in SCO, people with other coverage as primary (e.g., Medicare or </a:t>
            </a:r>
            <a:r>
              <a:rPr lang="en-US" dirty="0" smtClean="0"/>
              <a:t>employer-sponsored </a:t>
            </a:r>
            <a:r>
              <a:rPr lang="en-US" dirty="0"/>
              <a:t>insurance) and people who </a:t>
            </a:r>
            <a:r>
              <a:rPr lang="en-US" dirty="0" smtClean="0"/>
              <a:t>live in an institution.</a:t>
            </a:r>
            <a:endParaRPr lang="en-US" dirty="0"/>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ENROLLMENT BY PAYER </a:t>
            </a:r>
            <a:r>
              <a:rPr lang="en-US" sz="1000" b="1" dirty="0" smtClean="0">
                <a:solidFill>
                  <a:prstClr val="black"/>
                </a:solidFill>
                <a:latin typeface="+mn-lt"/>
                <a:cs typeface="+mn-cs"/>
              </a:rPr>
              <a:t>TYPE, MARCH 2015</a:t>
            </a:r>
            <a:endParaRPr lang="en-US" sz="1000" b="1" dirty="0">
              <a:solidFill>
                <a:prstClr val="black"/>
              </a:solidFill>
              <a:latin typeface="+mn-lt"/>
              <a:cs typeface="+mn-cs"/>
            </a:endParaRP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2" name="Rectangle 21"/>
          <p:cNvSpPr/>
          <p:nvPr/>
        </p:nvSpPr>
        <p:spPr>
          <a:xfrm>
            <a:off x="6400800" y="1636776"/>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TextBox 6"/>
          <p:cNvSpPr txBox="1">
            <a:spLocks noChangeArrowheads="1"/>
          </p:cNvSpPr>
          <p:nvPr/>
        </p:nvSpPr>
        <p:spPr bwMode="auto">
          <a:xfrm>
            <a:off x="455613" y="6038434"/>
            <a:ext cx="6088062" cy="338554"/>
          </a:xfrm>
          <a:prstGeom prst="rect">
            <a:avLst/>
          </a:prstGeom>
          <a:noFill/>
          <a:ln w="9525">
            <a:noFill/>
            <a:miter lim="800000"/>
            <a:headEnd/>
            <a:tailEnd/>
          </a:ln>
        </p:spPr>
        <p:txBody>
          <a:bodyPr wrap="square" lIns="0" rIns="0" anchor="b">
            <a:spAutoFit/>
          </a:bodyPr>
          <a:lstStyle/>
          <a:p>
            <a:pPr eaLnBrk="0" hangingPunct="0"/>
            <a:r>
              <a:rPr lang="en-US" sz="800" dirty="0">
                <a:solidFill>
                  <a:srgbClr val="000000"/>
                </a:solidFill>
                <a:ea typeface="ＭＳ Ｐゴシック"/>
                <a:cs typeface="ＭＳ Ｐゴシック"/>
              </a:rPr>
              <a:t>*</a:t>
            </a:r>
            <a:r>
              <a:rPr lang="en-US" sz="800" dirty="0" err="1">
                <a:solidFill>
                  <a:srgbClr val="000000"/>
                </a:solidFill>
                <a:ea typeface="ＭＳ Ｐゴシック"/>
                <a:cs typeface="ＭＳ Ｐゴシック"/>
              </a:rPr>
              <a:t>MassHealth</a:t>
            </a:r>
            <a:r>
              <a:rPr lang="en-US" sz="800" dirty="0">
                <a:solidFill>
                  <a:srgbClr val="000000"/>
                </a:solidFill>
                <a:ea typeface="ＭＳ Ｐゴシック"/>
                <a:cs typeface="ＭＳ Ｐゴシック"/>
              </a:rPr>
              <a:t> Limited provides coverage for emergency medical services for 103,000 undocumented non-citizens.</a:t>
            </a:r>
          </a:p>
          <a:p>
            <a:pPr eaLnBrk="0" hangingPunct="0"/>
            <a:r>
              <a:rPr lang="en-US" sz="600" dirty="0" smtClean="0">
                <a:solidFill>
                  <a:srgbClr val="1C1C1C"/>
                </a:solidFill>
              </a:rPr>
              <a:t>SOURCE</a:t>
            </a:r>
            <a:r>
              <a:rPr lang="en-US" sz="600" dirty="0">
                <a:solidFill>
                  <a:srgbClr val="000000"/>
                </a:solidFill>
                <a:ea typeface="ＭＳ Ｐゴシック"/>
                <a:cs typeface="ＭＳ Ｐゴシック"/>
              </a:rPr>
              <a:t>: </a:t>
            </a:r>
            <a:r>
              <a:rPr lang="en-US" sz="800" dirty="0">
                <a:solidFill>
                  <a:srgbClr val="000000"/>
                </a:solidFill>
                <a:ea typeface="ＭＳ Ｐゴシック"/>
                <a:cs typeface="ＭＳ Ｐゴシック"/>
              </a:rPr>
              <a:t>MassHealth, </a:t>
            </a:r>
            <a:r>
              <a:rPr lang="en-US" sz="800" dirty="0" smtClean="0">
                <a:solidFill>
                  <a:srgbClr val="000000"/>
                </a:solidFill>
                <a:ea typeface="ＭＳ Ｐゴシック"/>
                <a:cs typeface="ＭＳ Ｐゴシック"/>
              </a:rPr>
              <a:t>March 2015 Snapshot </a:t>
            </a:r>
            <a:r>
              <a:rPr lang="en-US" sz="800" dirty="0">
                <a:solidFill>
                  <a:srgbClr val="000000"/>
                </a:solidFill>
                <a:ea typeface="ＭＳ Ｐゴシック"/>
                <a:cs typeface="ＭＳ Ｐゴシック"/>
              </a:rPr>
              <a:t>Report</a:t>
            </a:r>
            <a:r>
              <a:rPr lang="en-US" sz="800" dirty="0" smtClean="0">
                <a:solidFill>
                  <a:srgbClr val="000000"/>
                </a:solidFill>
                <a:ea typeface="ＭＳ Ｐゴシック"/>
                <a:cs typeface="ＭＳ Ｐゴシック"/>
              </a:rPr>
              <a:t>. </a:t>
            </a:r>
          </a:p>
        </p:txBody>
      </p:sp>
      <p:graphicFrame>
        <p:nvGraphicFramePr>
          <p:cNvPr id="24" name="Chart 23"/>
          <p:cNvGraphicFramePr/>
          <p:nvPr>
            <p:extLst>
              <p:ext uri="{D42A27DB-BD31-4B8C-83A1-F6EECF244321}">
                <p14:modId xmlns:p14="http://schemas.microsoft.com/office/powerpoint/2010/main" val="992807262"/>
              </p:ext>
            </p:extLst>
          </p:nvPr>
        </p:nvGraphicFramePr>
        <p:xfrm>
          <a:off x="728254" y="2276392"/>
          <a:ext cx="5436641" cy="3624427"/>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p:cNvGrpSpPr/>
          <p:nvPr/>
        </p:nvGrpSpPr>
        <p:grpSpPr>
          <a:xfrm>
            <a:off x="4772025" y="3239872"/>
            <a:ext cx="1511450" cy="221599"/>
            <a:chOff x="4772025" y="3430372"/>
            <a:chExt cx="1511450" cy="221599"/>
          </a:xfrm>
        </p:grpSpPr>
        <p:sp>
          <p:nvSpPr>
            <p:cNvPr id="27" name="Rectangle 26"/>
            <p:cNvSpPr/>
            <p:nvPr/>
          </p:nvSpPr>
          <p:spPr>
            <a:xfrm>
              <a:off x="5381625" y="3453455"/>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347,246</a:t>
              </a:r>
              <a:endParaRPr lang="en-US" sz="1200" i="1" dirty="0">
                <a:solidFill>
                  <a:schemeClr val="tx1"/>
                </a:solidFill>
              </a:endParaRPr>
            </a:p>
          </p:txBody>
        </p:sp>
      </p:grpSp>
      <p:sp>
        <p:nvSpPr>
          <p:cNvPr id="28" name="Rectangle 27"/>
          <p:cNvSpPr/>
          <p:nvPr/>
        </p:nvSpPr>
        <p:spPr>
          <a:xfrm>
            <a:off x="5807981" y="3912322"/>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CARE</a:t>
            </a:r>
          </a:p>
        </p:txBody>
      </p:sp>
      <p:grpSp>
        <p:nvGrpSpPr>
          <p:cNvPr id="5" name="Group 4"/>
          <p:cNvGrpSpPr/>
          <p:nvPr/>
        </p:nvGrpSpPr>
        <p:grpSpPr>
          <a:xfrm>
            <a:off x="4663986" y="4823273"/>
            <a:ext cx="1190849" cy="221599"/>
            <a:chOff x="4663986" y="4823273"/>
            <a:chExt cx="1190849" cy="221599"/>
          </a:xfrm>
        </p:grpSpPr>
        <p:sp>
          <p:nvSpPr>
            <p:cNvPr id="29" name="Rectangle 28"/>
            <p:cNvSpPr/>
            <p:nvPr/>
          </p:nvSpPr>
          <p:spPr>
            <a:xfrm>
              <a:off x="5273586" y="4846356"/>
              <a:ext cx="581249"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bg1"/>
                  </a:solidFill>
                </a:rPr>
                <a:t>PCC PLAN </a:t>
              </a:r>
              <a:endParaRPr lang="en-US" sz="900" i="1" dirty="0">
                <a:solidFill>
                  <a:schemeClr val="bg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a:solidFill>
                    <a:schemeClr val="tx1"/>
                  </a:solidFill>
                </a:rPr>
                <a:t>380,189</a:t>
              </a:r>
            </a:p>
          </p:txBody>
        </p:sp>
      </p:grpSp>
      <p:sp>
        <p:nvSpPr>
          <p:cNvPr id="30" name="Rectangle 29"/>
          <p:cNvSpPr/>
          <p:nvPr/>
        </p:nvSpPr>
        <p:spPr>
          <a:xfrm>
            <a:off x="5807981" y="4121872"/>
            <a:ext cx="311944"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SCO </a:t>
            </a:r>
          </a:p>
        </p:txBody>
      </p:sp>
      <p:grpSp>
        <p:nvGrpSpPr>
          <p:cNvPr id="36" name="Group 35"/>
          <p:cNvGrpSpPr/>
          <p:nvPr/>
        </p:nvGrpSpPr>
        <p:grpSpPr>
          <a:xfrm>
            <a:off x="691252" y="4829882"/>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bg1"/>
                  </a:solidFill>
                </a:rPr>
                <a:t>FFS, </a:t>
              </a:r>
              <a:r>
                <a:rPr lang="en-US" sz="900" b="1" dirty="0" smtClean="0">
                  <a:solidFill>
                    <a:schemeClr val="bg1"/>
                  </a:solidFill>
                </a:rPr>
                <a:t>PREMIUM</a:t>
              </a:r>
              <a:br>
                <a:rPr lang="en-US" sz="900" b="1" dirty="0" smtClean="0">
                  <a:solidFill>
                    <a:schemeClr val="bg1"/>
                  </a:solidFill>
                </a:rPr>
              </a:br>
              <a:r>
                <a:rPr lang="en-US" sz="900" b="1" dirty="0" smtClean="0">
                  <a:solidFill>
                    <a:schemeClr val="bg1"/>
                  </a:solidFill>
                </a:rPr>
                <a:t>ASSISTANCE</a:t>
              </a:r>
              <a:br>
                <a:rPr lang="en-US" sz="900" b="1" dirty="0" smtClean="0">
                  <a:solidFill>
                    <a:schemeClr val="bg1"/>
                  </a:solidFill>
                </a:rPr>
              </a:br>
              <a:r>
                <a:rPr lang="en-US" sz="900" b="1" dirty="0" smtClean="0">
                  <a:solidFill>
                    <a:schemeClr val="bg1"/>
                  </a:solidFill>
                </a:rPr>
                <a:t>AND </a:t>
              </a:r>
              <a:r>
                <a:rPr lang="en-US" sz="900" b="1" dirty="0">
                  <a:solidFill>
                    <a:schemeClr val="bg1"/>
                  </a:solidFill>
                </a:rPr>
                <a:t>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a:solidFill>
                    <a:schemeClr val="tx1"/>
                  </a:solidFill>
                </a:rPr>
                <a:t>501,338</a:t>
              </a:r>
            </a:p>
          </p:txBody>
        </p:sp>
      </p:grpSp>
      <p:grpSp>
        <p:nvGrpSpPr>
          <p:cNvPr id="39" name="Group 38"/>
          <p:cNvGrpSpPr/>
          <p:nvPr/>
        </p:nvGrpSpPr>
        <p:grpSpPr>
          <a:xfrm>
            <a:off x="1292136" y="2995218"/>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smtClean="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551,191</a:t>
              </a:r>
              <a:endParaRPr lang="en-US" sz="1200" i="1" dirty="0">
                <a:solidFill>
                  <a:schemeClr val="tx1"/>
                </a:solidFill>
              </a:endParaRPr>
            </a:p>
          </p:txBody>
        </p:sp>
      </p:grpSp>
    </p:spTree>
    <p:extLst>
      <p:ext uri="{BB962C8B-B14F-4D97-AF65-F5344CB8AC3E}">
        <p14:creationId xmlns:p14="http://schemas.microsoft.com/office/powerpoint/2010/main" val="1555658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Managed Care: Program features</a:t>
            </a:r>
            <a:endParaRPr lang="en-US" cap="al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9900995"/>
              </p:ext>
            </p:extLst>
          </p:nvPr>
        </p:nvGraphicFramePr>
        <p:xfrm>
          <a:off x="457200" y="1752600"/>
          <a:ext cx="8229600" cy="4318000"/>
        </p:xfrm>
        <a:graphic>
          <a:graphicData uri="http://schemas.openxmlformats.org/drawingml/2006/table">
            <a:tbl>
              <a:tblPr firstRow="1" bandRow="1">
                <a:tableStyleId>{5C22544A-7EE6-4342-B048-85BDC9FD1C3A}</a:tableStyleId>
              </a:tblPr>
              <a:tblGrid>
                <a:gridCol w="2066925"/>
                <a:gridCol w="2066925"/>
                <a:gridCol w="4095750"/>
              </a:tblGrid>
              <a:tr h="358877">
                <a:tc>
                  <a:txBody>
                    <a:bodyPr/>
                    <a:lstStyle/>
                    <a:p>
                      <a:r>
                        <a:rPr lang="en-US" sz="1200" dirty="0" smtClean="0"/>
                        <a:t>MANAGED CARE PROGRAM</a:t>
                      </a:r>
                      <a:endParaRPr lang="en-US" sz="1200" dirty="0"/>
                    </a:p>
                  </a:txBody>
                  <a:tcPr anchor="ctr"/>
                </a:tc>
                <a:tc>
                  <a:txBody>
                    <a:bodyPr/>
                    <a:lstStyle/>
                    <a:p>
                      <a:r>
                        <a:rPr lang="en-US" sz="1200" dirty="0" smtClean="0"/>
                        <a:t>POPULATIONS</a:t>
                      </a:r>
                      <a:r>
                        <a:rPr lang="en-US" sz="1200" baseline="0" dirty="0" smtClean="0"/>
                        <a:t> SERVED</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COVERED SERVICES</a:t>
                      </a:r>
                      <a:endParaRPr lang="en-US" sz="1200" dirty="0" smtClean="0"/>
                    </a:p>
                  </a:txBody>
                  <a:tcPr anchor="ctr"/>
                </a:tc>
              </a:tr>
              <a:tr h="1127023">
                <a:tc>
                  <a:txBody>
                    <a:bodyPr/>
                    <a:lstStyle/>
                    <a:p>
                      <a:r>
                        <a:rPr lang="en-US" sz="1200" b="1" dirty="0" smtClean="0"/>
                        <a:t>Managed</a:t>
                      </a:r>
                      <a:r>
                        <a:rPr lang="en-US" sz="1200" b="1" baseline="0" dirty="0" smtClean="0"/>
                        <a:t> Care Organizations (MCO)</a:t>
                      </a:r>
                      <a:endParaRPr lang="en-US" sz="1200" b="1" dirty="0"/>
                    </a:p>
                  </a:txBody>
                  <a:tcPr/>
                </a:tc>
                <a:tc>
                  <a:txBody>
                    <a:bodyPr/>
                    <a:lstStyle/>
                    <a:p>
                      <a:r>
                        <a:rPr lang="en-US" sz="1200" dirty="0" smtClean="0"/>
                        <a:t>MassHealth</a:t>
                      </a:r>
                      <a:r>
                        <a:rPr lang="en-US" sz="1200" baseline="0" dirty="0" smtClean="0"/>
                        <a:t> Standard, </a:t>
                      </a:r>
                      <a:br>
                        <a:rPr lang="en-US" sz="1200" baseline="0" dirty="0" smtClean="0"/>
                      </a:br>
                      <a:r>
                        <a:rPr lang="en-US" sz="1200" baseline="0" dirty="0" smtClean="0"/>
                        <a:t>Family Assistance and </a:t>
                      </a:r>
                      <a:br>
                        <a:rPr lang="en-US" sz="1200" baseline="0" dirty="0" smtClean="0"/>
                      </a:br>
                      <a:r>
                        <a:rPr lang="en-US" sz="1200" baseline="0" dirty="0" err="1" smtClean="0"/>
                        <a:t>CarePlus</a:t>
                      </a:r>
                      <a:r>
                        <a:rPr lang="en-US" sz="1200" baseline="0" dirty="0" smtClean="0"/>
                        <a:t> members under 65</a:t>
                      </a:r>
                      <a:endParaRPr lang="en-US" sz="1200" dirty="0"/>
                    </a:p>
                  </a:txBody>
                  <a:tcPr/>
                </a:tc>
                <a:tc>
                  <a:txBody>
                    <a:bodyPr/>
                    <a:lstStyle/>
                    <a:p>
                      <a:pPr marL="0" indent="0">
                        <a:buFont typeface="Arial" panose="020B0604020202020204" pitchFamily="34" charset="0"/>
                        <a:buNone/>
                      </a:pPr>
                      <a:r>
                        <a:rPr lang="en-US" sz="1200" dirty="0" smtClean="0"/>
                        <a:t>Medical and behavioral</a:t>
                      </a:r>
                      <a:r>
                        <a:rPr lang="en-US" sz="1200" baseline="0" dirty="0" smtClean="0"/>
                        <a:t> health services are covered by a capitated payment to health plans. Long-term services and supports (LTSS) and dental benefits are not included in MCO benefit but available through MassHealth Fee-For-Service.  </a:t>
                      </a:r>
                      <a:r>
                        <a:rPr lang="en-US" sz="1200" baseline="0" smtClean="0"/>
                        <a:t>LTSS </a:t>
                      </a:r>
                      <a:r>
                        <a:rPr lang="en-US" sz="1200" baseline="0" dirty="0" smtClean="0"/>
                        <a:t>benefits are not part of the </a:t>
                      </a:r>
                      <a:r>
                        <a:rPr lang="en-US" sz="1200" baseline="0" dirty="0" err="1" smtClean="0"/>
                        <a:t>CarePlus</a:t>
                      </a:r>
                      <a:r>
                        <a:rPr lang="en-US" sz="1200" baseline="0" dirty="0" smtClean="0"/>
                        <a:t> benefit package. </a:t>
                      </a:r>
                    </a:p>
                  </a:txBody>
                  <a:tcPr/>
                </a:tc>
              </a:tr>
              <a:tr h="1600200">
                <a:tc>
                  <a:txBody>
                    <a:bodyPr/>
                    <a:lstStyle/>
                    <a:p>
                      <a:r>
                        <a:rPr lang="en-US" sz="1200" b="1" dirty="0" smtClean="0"/>
                        <a:t>Primary</a:t>
                      </a:r>
                      <a:r>
                        <a:rPr lang="en-US" sz="1200" b="1" baseline="0" dirty="0" smtClean="0"/>
                        <a:t> Care Clinician Plan (PCC) </a:t>
                      </a:r>
                      <a:endParaRPr lang="en-US" sz="1200" b="1" dirty="0"/>
                    </a:p>
                  </a:txBody>
                  <a:tcPr/>
                </a:tc>
                <a:tc>
                  <a:txBody>
                    <a:bodyPr/>
                    <a:lstStyle/>
                    <a:p>
                      <a:r>
                        <a:rPr lang="en-US" sz="1200" dirty="0" smtClean="0"/>
                        <a:t>MassHealth Standard</a:t>
                      </a:r>
                      <a:r>
                        <a:rPr lang="en-US" sz="1200" baseline="0" dirty="0" smtClean="0"/>
                        <a:t> and Family Assistance members under 65</a:t>
                      </a:r>
                      <a:endParaRPr lang="en-US" sz="1200" dirty="0"/>
                    </a:p>
                  </a:txBody>
                  <a:tcPr/>
                </a:tc>
                <a:tc>
                  <a:txBody>
                    <a:bodyPr/>
                    <a:lstStyle/>
                    <a:p>
                      <a:r>
                        <a:rPr lang="en-US" sz="1200" dirty="0" smtClean="0"/>
                        <a:t>Behavioral health</a:t>
                      </a:r>
                      <a:r>
                        <a:rPr lang="en-US" sz="1200" baseline="0" dirty="0" smtClean="0"/>
                        <a:t> services are covered by capitated payment to a behavioral health plan. Medical services, which are not capitated, are managed by a primary care clinician, and dental and LTSS benefit</a:t>
                      </a:r>
                      <a:r>
                        <a:rPr lang="en-US" sz="1200" i="0" baseline="0" dirty="0" smtClean="0"/>
                        <a:t>s are available through </a:t>
                      </a:r>
                      <a:r>
                        <a:rPr lang="en-US" sz="1200" i="0" baseline="0" dirty="0" err="1" smtClean="0"/>
                        <a:t>MassHealth</a:t>
                      </a:r>
                      <a:r>
                        <a:rPr lang="en-US" sz="1200" i="0" baseline="0" dirty="0" smtClean="0"/>
                        <a:t> Fee-for-Service. Some primary care clinicians receive capitated payments as part of the Primary Care Payment Reform Initiative. As of 10/23/15 </a:t>
                      </a:r>
                      <a:r>
                        <a:rPr lang="en-US" sz="1200" i="0" baseline="0" dirty="0" err="1" smtClean="0"/>
                        <a:t>CarePlus</a:t>
                      </a:r>
                      <a:r>
                        <a:rPr lang="en-US" sz="1200" i="0" baseline="0" dirty="0" smtClean="0"/>
                        <a:t> members will be able to choose PCC Plan.</a:t>
                      </a:r>
                    </a:p>
                  </a:txBody>
                  <a:tcPr/>
                </a:tc>
              </a:tr>
              <a:tr h="623202">
                <a:tc>
                  <a:txBody>
                    <a:bodyPr/>
                    <a:lstStyle/>
                    <a:p>
                      <a:r>
                        <a:rPr lang="en-US" sz="1200" b="1" dirty="0" smtClean="0"/>
                        <a:t>One</a:t>
                      </a:r>
                      <a:r>
                        <a:rPr lang="en-US" sz="1200" b="1" baseline="0" dirty="0" smtClean="0"/>
                        <a:t> Care</a:t>
                      </a:r>
                      <a:endParaRPr lang="en-US" sz="1200" b="1" dirty="0"/>
                    </a:p>
                  </a:txBody>
                  <a:tcPr/>
                </a:tc>
                <a:tc>
                  <a:txBody>
                    <a:bodyPr/>
                    <a:lstStyle/>
                    <a:p>
                      <a:r>
                        <a:rPr lang="en-US" sz="1200" dirty="0" smtClean="0"/>
                        <a:t>Ages 21-64</a:t>
                      </a:r>
                      <a:r>
                        <a:rPr lang="en-US" sz="1200" baseline="0" dirty="0" smtClean="0"/>
                        <a:t> eligible for MassHealth and Medicare</a:t>
                      </a:r>
                      <a:endParaRPr lang="en-US" sz="1200" dirty="0"/>
                    </a:p>
                  </a:txBody>
                  <a:tcPr/>
                </a:tc>
                <a:tc>
                  <a:txBody>
                    <a:bodyPr/>
                    <a:lstStyle/>
                    <a:p>
                      <a:r>
                        <a:rPr lang="en-US" sz="1200" dirty="0" smtClean="0"/>
                        <a:t>Full spectrum of services are</a:t>
                      </a:r>
                      <a:r>
                        <a:rPr lang="en-US" sz="1200" baseline="0" dirty="0" smtClean="0"/>
                        <a:t> covered by capitated payment to one health plan (includes LTSS, dental and behavioral health).</a:t>
                      </a:r>
                      <a:endParaRPr lang="en-US" sz="1200" dirty="0"/>
                    </a:p>
                  </a:txBody>
                  <a:tcPr/>
                </a:tc>
              </a:tr>
              <a:tr h="608698">
                <a:tc>
                  <a:txBody>
                    <a:bodyPr/>
                    <a:lstStyle/>
                    <a:p>
                      <a:r>
                        <a:rPr lang="en-US" sz="1200" b="1" dirty="0" smtClean="0"/>
                        <a:t>Senior Care Options (SCO)</a:t>
                      </a:r>
                      <a:endParaRPr lang="en-US" sz="1200" b="1" dirty="0"/>
                    </a:p>
                  </a:txBody>
                  <a:tcPr/>
                </a:tc>
                <a:tc>
                  <a:txBody>
                    <a:bodyPr/>
                    <a:lstStyle/>
                    <a:p>
                      <a:r>
                        <a:rPr lang="en-US" sz="1200" dirty="0" smtClean="0"/>
                        <a:t>65+ eligible</a:t>
                      </a:r>
                      <a:r>
                        <a:rPr lang="en-US" sz="1200" baseline="0" dirty="0" smtClean="0"/>
                        <a:t> for MassHealth and Medicare</a:t>
                      </a:r>
                      <a:endParaRPr lang="en-US" sz="1200" dirty="0"/>
                    </a:p>
                  </a:txBody>
                  <a:tcPr/>
                </a:tc>
                <a:tc>
                  <a:txBody>
                    <a:bodyPr/>
                    <a:lstStyle/>
                    <a:p>
                      <a:r>
                        <a:rPr lang="en-US" sz="1200" dirty="0" smtClean="0"/>
                        <a:t>Full spectrum of services</a:t>
                      </a:r>
                      <a:r>
                        <a:rPr lang="en-US" sz="1200" baseline="0" dirty="0" smtClean="0"/>
                        <a:t> covered by capitated payment to one health plan (includes LTSS, dental and behavioral health).</a:t>
                      </a:r>
                      <a:endParaRPr lang="en-US" sz="1200" dirty="0"/>
                    </a:p>
                  </a:txBody>
                  <a:tcPr/>
                </a:tc>
              </a:tr>
            </a:tbl>
          </a:graphicData>
        </a:graphic>
      </p:graphicFrame>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18</a:t>
            </a:fld>
            <a:endParaRPr lang="en-US" dirty="0"/>
          </a:p>
        </p:txBody>
      </p:sp>
    </p:spTree>
    <p:extLst>
      <p:ext uri="{BB962C8B-B14F-4D97-AF65-F5344CB8AC3E}">
        <p14:creationId xmlns:p14="http://schemas.microsoft.com/office/powerpoint/2010/main" val="3691712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t>TABLE OF CONTENTS</a:t>
            </a:r>
          </a:p>
        </p:txBody>
      </p:sp>
      <p:sp>
        <p:nvSpPr>
          <p:cNvPr id="4" name="Slide Number Placeholder 3"/>
          <p:cNvSpPr>
            <a:spLocks noGrp="1"/>
          </p:cNvSpPr>
          <p:nvPr>
            <p:ph type="sldNum" sz="quarter" idx="10"/>
          </p:nvPr>
        </p:nvSpPr>
        <p:spPr/>
        <p:txBody>
          <a:bodyPr/>
          <a:lstStyle/>
          <a:p>
            <a:pPr>
              <a:defRPr/>
            </a:pPr>
            <a:fld id="{5C132798-8128-4153-A5D3-242684DAB7C5}" type="slidenum">
              <a:rPr lang="en-US" smtClean="0"/>
              <a:pPr>
                <a:defRPr/>
              </a:pPr>
              <a:t>1</a:t>
            </a:fld>
            <a:endParaRPr lang="en-US" dirty="0"/>
          </a:p>
        </p:txBody>
      </p:sp>
      <p:sp>
        <p:nvSpPr>
          <p:cNvPr id="7" name="Content Placeholder 4"/>
          <p:cNvSpPr txBox="1">
            <a:spLocks/>
          </p:cNvSpPr>
          <p:nvPr/>
        </p:nvSpPr>
        <p:spPr>
          <a:xfrm>
            <a:off x="457200" y="1585913"/>
            <a:ext cx="8229600" cy="3975100"/>
          </a:xfrm>
          <a:prstGeom prst="rect">
            <a:avLst/>
          </a:prstGeom>
        </p:spPr>
        <p:txBody>
          <a:bodyPr/>
          <a:lstStyle/>
          <a:p>
            <a:pPr marL="228600" indent="-228600" eaLnBrk="0" hangingPunct="0">
              <a:spcBef>
                <a:spcPts val="600"/>
              </a:spcBef>
              <a:buClr>
                <a:schemeClr val="tx2"/>
              </a:buClr>
              <a:buFont typeface="Wingdings" pitchFamily="2" charset="2"/>
              <a:buChar char="§"/>
              <a:tabLst>
                <a:tab pos="3889375" algn="r"/>
              </a:tabLst>
              <a:defRPr/>
            </a:pPr>
            <a:r>
              <a:rPr lang="en-US" sz="2000" kern="0" dirty="0" smtClean="0">
                <a:latin typeface="+mn-lt"/>
                <a:cs typeface="+mn-cs"/>
              </a:rPr>
              <a:t>EXECUTIVE SUMMARY	2</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smtClean="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smtClean="0">
                <a:latin typeface="+mn-lt"/>
                <a:cs typeface="+mn-cs"/>
              </a:rPr>
              <a:t>INTRODUCTION</a:t>
            </a:r>
            <a:r>
              <a:rPr lang="en-US" sz="2000" kern="0" dirty="0">
                <a:latin typeface="+mn-lt"/>
                <a:cs typeface="+mn-cs"/>
              </a:rPr>
              <a:t>	</a:t>
            </a:r>
            <a:r>
              <a:rPr lang="en-US" sz="2000" kern="0" dirty="0" smtClean="0">
                <a:latin typeface="+mn-lt"/>
                <a:cs typeface="+mn-cs"/>
              </a:rPr>
              <a:t>4</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ELIGIBILITY AND ENROLLMENT	</a:t>
            </a:r>
            <a:r>
              <a:rPr lang="en-US" sz="2000" kern="0" dirty="0" smtClean="0">
                <a:latin typeface="+mn-lt"/>
                <a:cs typeface="+mn-cs"/>
              </a:rPr>
              <a:t>7</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SPENDING	</a:t>
            </a:r>
            <a:r>
              <a:rPr lang="en-US" sz="2000" kern="0" dirty="0" smtClean="0">
                <a:latin typeface="+mn-lt"/>
                <a:cs typeface="+mn-cs"/>
              </a:rPr>
              <a:t>20</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COST DRIVERS	</a:t>
            </a:r>
            <a:r>
              <a:rPr lang="en-US" sz="2000" kern="0" dirty="0" smtClean="0">
                <a:latin typeface="+mn-lt"/>
                <a:cs typeface="+mn-cs"/>
              </a:rPr>
              <a:t>28</a:t>
            </a:r>
            <a:endParaRPr lang="en-US" sz="2000" kern="0" dirty="0"/>
          </a:p>
          <a:p>
            <a:pPr marL="228600" indent="-228600" eaLnBrk="0" hangingPunct="0">
              <a:spcBef>
                <a:spcPts val="600"/>
              </a:spcBef>
              <a:buClr>
                <a:schemeClr val="tx2"/>
              </a:buClr>
              <a:buFont typeface="Wingdings" pitchFamily="2" charset="2"/>
              <a:buChar char="§"/>
              <a:tabLst>
                <a:tab pos="3889375" algn="r"/>
              </a:tabLst>
              <a:defRPr/>
            </a:pPr>
            <a:endParaRPr lang="en-US" sz="2000" kern="0" dirty="0"/>
          </a:p>
          <a:p>
            <a:pPr marL="228600" indent="-228600" eaLnBrk="0" hangingPunct="0">
              <a:spcBef>
                <a:spcPts val="600"/>
              </a:spcBef>
              <a:buClr>
                <a:schemeClr val="tx2"/>
              </a:buClr>
              <a:buFont typeface="Wingdings" pitchFamily="2" charset="2"/>
              <a:buChar char="§"/>
              <a:tabLst>
                <a:tab pos="3889375" algn="r"/>
              </a:tabLst>
              <a:defRPr/>
            </a:pPr>
            <a:r>
              <a:rPr lang="en-US" sz="2000" kern="0" dirty="0"/>
              <a:t>CONCLUSIONS	</a:t>
            </a:r>
            <a:r>
              <a:rPr lang="en-US" sz="2000" kern="0" dirty="0" smtClean="0"/>
              <a:t>30</a:t>
            </a:r>
            <a:endParaRPr lang="en-US" sz="2000" kern="0" dirty="0"/>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33962490"/>
              </p:ext>
            </p:extLst>
          </p:nvPr>
        </p:nvGraphicFramePr>
        <p:xfrm>
          <a:off x="490585" y="2069497"/>
          <a:ext cx="5767340" cy="3844892"/>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4797949" y="5293932"/>
            <a:ext cx="146304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13" name="Rectangle 12"/>
          <p:cNvSpPr/>
          <p:nvPr/>
        </p:nvSpPr>
        <p:spPr>
          <a:xfrm>
            <a:off x="4797949" y="4628006"/>
            <a:ext cx="146304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14" name="Rectangle 13"/>
          <p:cNvSpPr/>
          <p:nvPr/>
        </p:nvSpPr>
        <p:spPr>
          <a:xfrm>
            <a:off x="4797949" y="5038243"/>
            <a:ext cx="146304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15" name="Rectangle 14"/>
          <p:cNvSpPr/>
          <p:nvPr/>
        </p:nvSpPr>
        <p:spPr>
          <a:xfrm>
            <a:off x="4797949" y="4217583"/>
            <a:ext cx="146304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17" name="Rectangle 16"/>
          <p:cNvSpPr/>
          <p:nvPr/>
        </p:nvSpPr>
        <p:spPr>
          <a:xfrm>
            <a:off x="1323974" y="4819027"/>
            <a:ext cx="1346089" cy="32004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 rIns="45720" bIns="18288" anchor="t" anchorCtr="0">
            <a:noAutofit/>
          </a:bodyPr>
          <a:lstStyle/>
          <a:p>
            <a:pPr algn="r">
              <a:defRPr/>
            </a:pPr>
            <a:r>
              <a:rPr lang="en-US" sz="900" b="1" dirty="0">
                <a:solidFill>
                  <a:schemeClr val="tx1"/>
                </a:solidFill>
              </a:rPr>
              <a:t>NON-DISABLED </a:t>
            </a:r>
            <a:r>
              <a:rPr lang="en-US" sz="900" b="1" dirty="0" smtClean="0">
                <a:solidFill>
                  <a:schemeClr val="tx1"/>
                </a:solidFill>
              </a:rPr>
              <a:t>ADULTS —CAREPLUS</a:t>
            </a:r>
            <a:endParaRPr lang="en-US" sz="900" b="1" dirty="0">
              <a:solidFill>
                <a:schemeClr val="tx1"/>
              </a:solidFill>
            </a:endParaRPr>
          </a:p>
        </p:txBody>
      </p:sp>
      <p:sp>
        <p:nvSpPr>
          <p:cNvPr id="65537" name="Title 1"/>
          <p:cNvSpPr>
            <a:spLocks noGrp="1"/>
          </p:cNvSpPr>
          <p:nvPr>
            <p:ph type="title"/>
          </p:nvPr>
        </p:nvSpPr>
        <p:spPr/>
        <p:txBody>
          <a:bodyPr/>
          <a:lstStyle/>
          <a:p>
            <a:r>
              <a:rPr lang="en-US" dirty="0" smtClean="0"/>
              <a:t>MCOs SERVE A LESS MEDICALLY COMPLEX </a:t>
            </a:r>
            <a:br>
              <a:rPr lang="en-US" dirty="0" smtClean="0"/>
            </a:br>
            <a:r>
              <a:rPr lang="en-US" dirty="0" smtClean="0"/>
              <a:t>POPULATION THAN THE PCC PLAN</a:t>
            </a:r>
          </a:p>
        </p:txBody>
      </p:sp>
      <p:sp>
        <p:nvSpPr>
          <p:cNvPr id="3" name="Slide Number Placeholder 2"/>
          <p:cNvSpPr>
            <a:spLocks noGrp="1"/>
          </p:cNvSpPr>
          <p:nvPr>
            <p:ph type="sldNum" sz="quarter" idx="10"/>
          </p:nvPr>
        </p:nvSpPr>
        <p:spPr/>
        <p:txBody>
          <a:bodyPr/>
          <a:lstStyle/>
          <a:p>
            <a:pPr>
              <a:defRPr/>
            </a:pPr>
            <a:fld id="{4A54D36E-CB8C-46B8-A129-29D85575A358}" type="slidenum">
              <a:rPr lang="en-US" smtClean="0"/>
              <a:pPr>
                <a:defRPr/>
              </a:pPr>
              <a:t>19</a:t>
            </a:fld>
            <a:endParaRPr lang="en-US" dirty="0"/>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MCO AND PCC PLAN ENROLLMENT BY POPULATION </a:t>
            </a:r>
            <a:r>
              <a:rPr lang="en-US" sz="1000" b="1" dirty="0" smtClean="0">
                <a:solidFill>
                  <a:prstClr val="black"/>
                </a:solidFill>
                <a:latin typeface="+mn-lt"/>
                <a:cs typeface="+mn-cs"/>
              </a:rPr>
              <a:t>TYPE, March 2015</a:t>
            </a:r>
            <a:endParaRPr lang="en-US" sz="1000" b="1" dirty="0">
              <a:solidFill>
                <a:prstClr val="black"/>
              </a:solidFill>
              <a:latin typeface="+mn-lt"/>
              <a:cs typeface="+mn-cs"/>
            </a:endParaRPr>
          </a:p>
        </p:txBody>
      </p:sp>
      <p:sp>
        <p:nvSpPr>
          <p:cNvPr id="9" name="Text Box 11"/>
          <p:cNvSpPr txBox="1">
            <a:spLocks noChangeArrowheads="1"/>
          </p:cNvSpPr>
          <p:nvPr/>
        </p:nvSpPr>
        <p:spPr bwMode="auto">
          <a:xfrm>
            <a:off x="6629400"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with disabilities and other medically complex care needs are </a:t>
            </a:r>
            <a:r>
              <a:rPr lang="en-US" dirty="0" smtClean="0"/>
              <a:t>more </a:t>
            </a:r>
            <a:r>
              <a:rPr lang="en-US" dirty="0"/>
              <a:t>likely to enroll in the Primary Care Clinician (PCC) Plan </a:t>
            </a:r>
            <a:r>
              <a:rPr lang="en-US" dirty="0" smtClean="0"/>
              <a:t>than </a:t>
            </a:r>
            <a:r>
              <a:rPr lang="en-US" dirty="0"/>
              <a:t>with an MCO.  MCOs serve a less complex </a:t>
            </a:r>
            <a:r>
              <a:rPr lang="en-US" dirty="0" smtClean="0"/>
              <a:t>population: with the advent of </a:t>
            </a:r>
            <a:r>
              <a:rPr lang="en-US" dirty="0" err="1" smtClean="0"/>
              <a:t>CarePlus</a:t>
            </a:r>
            <a:r>
              <a:rPr lang="en-US" dirty="0" smtClean="0"/>
              <a:t>, more </a:t>
            </a:r>
            <a:r>
              <a:rPr lang="en-US" dirty="0"/>
              <a:t>than </a:t>
            </a:r>
            <a:r>
              <a:rPr lang="en-US" dirty="0" smtClean="0"/>
              <a:t>60 percent of MCO enrollees are </a:t>
            </a:r>
            <a:r>
              <a:rPr lang="en-US" dirty="0"/>
              <a:t>non-disabled </a:t>
            </a:r>
            <a:r>
              <a:rPr lang="en-US" dirty="0" smtClean="0"/>
              <a:t>adults and one-third are </a:t>
            </a:r>
            <a:r>
              <a:rPr lang="en-US" dirty="0"/>
              <a:t>non-disabled </a:t>
            </a:r>
            <a:r>
              <a:rPr lang="en-US" dirty="0" smtClean="0"/>
              <a:t>children.</a:t>
            </a:r>
            <a:endParaRPr lang="en-US" dirty="0"/>
          </a:p>
          <a:p>
            <a:r>
              <a:rPr lang="en-US" dirty="0" smtClean="0"/>
              <a:t>In the </a:t>
            </a:r>
            <a:r>
              <a:rPr lang="en-US" dirty="0"/>
              <a:t>PCC Plan, </a:t>
            </a:r>
            <a:r>
              <a:rPr lang="en-US" dirty="0" smtClean="0"/>
              <a:t>about one enrollee in six is a person with a disability. Many long-term </a:t>
            </a:r>
            <a:r>
              <a:rPr lang="en-US" dirty="0"/>
              <a:t>unemployed </a:t>
            </a:r>
            <a:r>
              <a:rPr lang="en-US" dirty="0" smtClean="0"/>
              <a:t>members who formerly were enrolled in MassHealth Basic and Essential are now in the </a:t>
            </a:r>
            <a:r>
              <a:rPr lang="en-US" dirty="0" err="1" smtClean="0"/>
              <a:t>CarePlus</a:t>
            </a:r>
            <a:r>
              <a:rPr lang="en-US" dirty="0" smtClean="0"/>
              <a:t> managed care plan. Many of these members are </a:t>
            </a:r>
            <a:r>
              <a:rPr lang="en-US" dirty="0"/>
              <a:t>more likely than other </a:t>
            </a:r>
            <a:r>
              <a:rPr lang="en-US" dirty="0" smtClean="0"/>
              <a:t>adults to </a:t>
            </a:r>
            <a:r>
              <a:rPr lang="en-US" dirty="0"/>
              <a:t>have behavioral health </a:t>
            </a:r>
            <a:r>
              <a:rPr lang="en-US" dirty="0" smtClean="0"/>
              <a:t>needs.</a:t>
            </a:r>
            <a:endParaRPr lang="en-US" dirty="0"/>
          </a:p>
          <a:p>
            <a:endParaRPr lang="en-US" dirty="0"/>
          </a:p>
        </p:txBody>
      </p:sp>
      <p:sp>
        <p:nvSpPr>
          <p:cNvPr id="20" name="Rectangle 19"/>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TextBox 1"/>
          <p:cNvSpPr txBox="1"/>
          <p:nvPr/>
        </p:nvSpPr>
        <p:spPr>
          <a:xfrm>
            <a:off x="2343150" y="2107366"/>
            <a:ext cx="1476376" cy="426052"/>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Total: 897,734</a:t>
            </a:r>
            <a:endParaRPr lang="en-US" sz="1200" b="1" dirty="0"/>
          </a:p>
        </p:txBody>
      </p:sp>
      <p:sp>
        <p:nvSpPr>
          <p:cNvPr id="26" name="TextBox 1"/>
          <p:cNvSpPr txBox="1"/>
          <p:nvPr/>
        </p:nvSpPr>
        <p:spPr>
          <a:xfrm>
            <a:off x="3785945" y="3844624"/>
            <a:ext cx="1138480" cy="426052"/>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Total: 380,189</a:t>
            </a:r>
            <a:endParaRPr lang="en-US" sz="1200" b="1" dirty="0"/>
          </a:p>
        </p:txBody>
      </p:sp>
      <p:sp>
        <p:nvSpPr>
          <p:cNvPr id="31" name="TextBox 6"/>
          <p:cNvSpPr txBox="1">
            <a:spLocks noChangeArrowheads="1"/>
          </p:cNvSpPr>
          <p:nvPr/>
        </p:nvSpPr>
        <p:spPr bwMode="auto">
          <a:xfrm>
            <a:off x="455613" y="6038850"/>
            <a:ext cx="5802312" cy="338138"/>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rPr>
              <a:t>NOTE: </a:t>
            </a:r>
            <a:r>
              <a:rPr lang="en-US" sz="800" dirty="0">
                <a:solidFill>
                  <a:srgbClr val="1C1C1C"/>
                </a:solidFill>
              </a:rPr>
              <a:t> Chart shows enrollment for members under age 65.</a:t>
            </a:r>
            <a:endParaRPr lang="en-US" sz="600" dirty="0">
              <a:solidFill>
                <a:srgbClr val="1C1C1C"/>
              </a:solidFill>
            </a:endParaRPr>
          </a:p>
          <a:p>
            <a:pPr eaLnBrk="0" hangingPunct="0"/>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smtClean="0"/>
              <a:t>MassHealth, March 2015 Snapshot </a:t>
            </a:r>
            <a:r>
              <a:rPr lang="en-US" sz="800" dirty="0"/>
              <a:t>Report. </a:t>
            </a:r>
          </a:p>
        </p:txBody>
      </p:sp>
      <p:cxnSp>
        <p:nvCxnSpPr>
          <p:cNvPr id="32" name="Straight Connector 31"/>
          <p:cNvCxnSpPr/>
          <p:nvPr/>
        </p:nvCxnSpPr>
        <p:spPr>
          <a:xfrm>
            <a:off x="2733675" y="5836523"/>
            <a:ext cx="19621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3" name="Rectangle 8"/>
          <p:cNvSpPr>
            <a:spLocks noChangeArrowheads="1"/>
          </p:cNvSpPr>
          <p:nvPr/>
        </p:nvSpPr>
        <p:spPr bwMode="auto">
          <a:xfrm>
            <a:off x="3083808" y="5836523"/>
            <a:ext cx="1261885" cy="215444"/>
          </a:xfrm>
          <a:prstGeom prst="rect">
            <a:avLst/>
          </a:prstGeom>
          <a:noFill/>
          <a:ln w="9525">
            <a:noFill/>
            <a:miter lim="800000"/>
            <a:headEnd/>
            <a:tailEnd/>
          </a:ln>
        </p:spPr>
        <p:txBody>
          <a:bodyPr wrap="none" lIns="91440" rIns="91440">
            <a:spAutoFit/>
          </a:bodyPr>
          <a:lstStyle/>
          <a:p>
            <a:pPr algn="ctr">
              <a:defRPr sz="1800" b="1" i="0" u="none" strike="noStrike" kern="1200" baseline="0">
                <a:solidFill>
                  <a:prstClr val="black"/>
                </a:solidFill>
                <a:latin typeface="+mn-lt"/>
                <a:ea typeface="+mn-ea"/>
                <a:cs typeface="+mn-cs"/>
              </a:defRPr>
            </a:pPr>
            <a:r>
              <a:rPr lang="en-US" sz="800" b="1" dirty="0" smtClean="0">
                <a:solidFill>
                  <a:prstClr val="black"/>
                </a:solidFill>
                <a:latin typeface="Calibri"/>
                <a:cs typeface="Arial"/>
              </a:rPr>
              <a:t>TYPE OF MANAGED CARE</a:t>
            </a:r>
            <a:endParaRPr lang="en-US" sz="800" b="1" dirty="0">
              <a:solidFill>
                <a:prstClr val="black"/>
              </a:solidFill>
              <a:latin typeface="Calibri"/>
              <a:cs typeface="Arial"/>
            </a:endParaRPr>
          </a:p>
        </p:txBody>
      </p:sp>
      <p:sp>
        <p:nvSpPr>
          <p:cNvPr id="34" name="TextBox 1"/>
          <p:cNvSpPr txBox="1"/>
          <p:nvPr/>
        </p:nvSpPr>
        <p:spPr>
          <a:xfrm>
            <a:off x="2862265" y="4842598"/>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39%</a:t>
            </a:r>
            <a:endParaRPr lang="en-US" sz="1000" b="1" dirty="0"/>
          </a:p>
        </p:txBody>
      </p:sp>
      <p:sp>
        <p:nvSpPr>
          <p:cNvPr id="35" name="TextBox 1"/>
          <p:cNvSpPr txBox="1"/>
          <p:nvPr/>
        </p:nvSpPr>
        <p:spPr>
          <a:xfrm>
            <a:off x="2862265" y="3944129"/>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23%</a:t>
            </a:r>
            <a:endParaRPr lang="en-US" sz="1000" b="1" dirty="0">
              <a:solidFill>
                <a:schemeClr val="bg1"/>
              </a:solidFill>
            </a:endParaRPr>
          </a:p>
        </p:txBody>
      </p:sp>
      <p:sp>
        <p:nvSpPr>
          <p:cNvPr id="36" name="TextBox 1"/>
          <p:cNvSpPr txBox="1"/>
          <p:nvPr/>
        </p:nvSpPr>
        <p:spPr>
          <a:xfrm>
            <a:off x="2862265" y="3521048"/>
            <a:ext cx="438145" cy="2231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5%</a:t>
            </a:r>
            <a:endParaRPr lang="en-US" sz="1000" b="1" dirty="0"/>
          </a:p>
        </p:txBody>
      </p:sp>
      <p:sp>
        <p:nvSpPr>
          <p:cNvPr id="37" name="TextBox 1"/>
          <p:cNvSpPr txBox="1"/>
          <p:nvPr/>
        </p:nvSpPr>
        <p:spPr>
          <a:xfrm>
            <a:off x="2862265" y="2960733"/>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32%</a:t>
            </a:r>
            <a:endParaRPr lang="en-US" sz="1000" b="1" dirty="0"/>
          </a:p>
        </p:txBody>
      </p:sp>
      <p:sp>
        <p:nvSpPr>
          <p:cNvPr id="38" name="TextBox 1"/>
          <p:cNvSpPr txBox="1"/>
          <p:nvPr/>
        </p:nvSpPr>
        <p:spPr>
          <a:xfrm>
            <a:off x="2862265" y="2438470"/>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a:t>
            </a:r>
            <a:endParaRPr lang="en-US" sz="1000" b="1" dirty="0"/>
          </a:p>
        </p:txBody>
      </p:sp>
      <p:sp>
        <p:nvSpPr>
          <p:cNvPr id="39" name="TextBox 1"/>
          <p:cNvSpPr txBox="1"/>
          <p:nvPr/>
        </p:nvSpPr>
        <p:spPr>
          <a:xfrm>
            <a:off x="4150642" y="5258538"/>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28%</a:t>
            </a:r>
            <a:endParaRPr lang="en-US" sz="1000" b="1" dirty="0">
              <a:solidFill>
                <a:schemeClr val="bg1"/>
              </a:solidFill>
            </a:endParaRPr>
          </a:p>
        </p:txBody>
      </p:sp>
      <p:sp>
        <p:nvSpPr>
          <p:cNvPr id="40" name="TextBox 1"/>
          <p:cNvSpPr txBox="1"/>
          <p:nvPr/>
        </p:nvSpPr>
        <p:spPr>
          <a:xfrm>
            <a:off x="4150642" y="5002849"/>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41" name="TextBox 1"/>
          <p:cNvSpPr txBox="1"/>
          <p:nvPr/>
        </p:nvSpPr>
        <p:spPr>
          <a:xfrm>
            <a:off x="4150642" y="4592612"/>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55%</a:t>
            </a:r>
            <a:endParaRPr lang="en-US" sz="1000" b="1" dirty="0"/>
          </a:p>
        </p:txBody>
      </p:sp>
      <p:sp>
        <p:nvSpPr>
          <p:cNvPr id="42" name="TextBox 1"/>
          <p:cNvSpPr txBox="1"/>
          <p:nvPr/>
        </p:nvSpPr>
        <p:spPr>
          <a:xfrm>
            <a:off x="4183503" y="4182189"/>
            <a:ext cx="343364"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a:t>
            </a:r>
            <a:endParaRPr lang="en-US" sz="1000" b="1" dirty="0"/>
          </a:p>
        </p:txBody>
      </p:sp>
    </p:spTree>
    <p:extLst>
      <p:ext uri="{BB962C8B-B14F-4D97-AF65-F5344CB8AC3E}">
        <p14:creationId xmlns:p14="http://schemas.microsoft.com/office/powerpoint/2010/main" val="404039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smtClean="0"/>
              <a:t>NOMINAL MASSHEALTH SPENDING HAS GROWN BY MORE THAN HALF SINCE 2007; WHEN ADJUSTED FOR MEDICAL INFLATION SPENDING WAS GRADUAL UNTIL 2014</a:t>
            </a:r>
          </a:p>
        </p:txBody>
      </p:sp>
      <p:sp>
        <p:nvSpPr>
          <p:cNvPr id="3" name="Slide Number Placeholder 2"/>
          <p:cNvSpPr>
            <a:spLocks noGrp="1"/>
          </p:cNvSpPr>
          <p:nvPr>
            <p:ph type="sldNum" sz="quarter" idx="10"/>
          </p:nvPr>
        </p:nvSpPr>
        <p:spPr/>
        <p:txBody>
          <a:bodyPr/>
          <a:lstStyle/>
          <a:p>
            <a:pPr>
              <a:defRPr/>
            </a:pPr>
            <a:fld id="{40FBB554-3019-4634-BBA3-0BCAFE569666}" type="slidenum">
              <a:rPr lang="en-US" smtClean="0"/>
              <a:pPr>
                <a:defRPr/>
              </a:pPr>
              <a:t>20</a:t>
            </a:fld>
            <a:endParaRPr lang="en-US"/>
          </a:p>
        </p:txBody>
      </p:sp>
      <p:sp>
        <p:nvSpPr>
          <p:cNvPr id="67587" name="TextBox 6"/>
          <p:cNvSpPr txBox="1">
            <a:spLocks noChangeArrowheads="1"/>
          </p:cNvSpPr>
          <p:nvPr/>
        </p:nvSpPr>
        <p:spPr bwMode="auto">
          <a:xfrm>
            <a:off x="455613" y="6038850"/>
            <a:ext cx="5802312" cy="338138"/>
          </a:xfrm>
          <a:prstGeom prst="rect">
            <a:avLst/>
          </a:prstGeom>
          <a:noFill/>
          <a:ln w="9525">
            <a:noFill/>
            <a:miter lim="800000"/>
            <a:headEnd/>
            <a:tailEnd/>
          </a:ln>
        </p:spPr>
        <p:txBody>
          <a:bodyPr lIns="0" rIns="0" anchor="b">
            <a:spAutoFit/>
          </a:bodyPr>
          <a:lstStyle/>
          <a:p>
            <a:pPr eaLnBrk="0" hangingPunct="0"/>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a:t>MassHealth Budget Office. Inflation adjustment uses the Medical Consumer Price Index for the Boston area, </a:t>
            </a:r>
            <a:r>
              <a:rPr lang="en-US" sz="800" dirty="0" smtClean="0"/>
              <a:t/>
            </a:r>
            <a:br>
              <a:rPr lang="en-US" sz="800" dirty="0" smtClean="0"/>
            </a:br>
            <a:r>
              <a:rPr lang="en-US" sz="800" dirty="0" smtClean="0"/>
              <a:t>from </a:t>
            </a:r>
            <a:r>
              <a:rPr lang="en-US" sz="800" dirty="0"/>
              <a:t>the Bureau of Labor </a:t>
            </a:r>
            <a:r>
              <a:rPr lang="en-US" sz="800" dirty="0" smtClean="0"/>
              <a:t>Statistics.</a:t>
            </a:r>
            <a:endParaRPr lang="en-US" sz="800" dirty="0"/>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8"/>
          <p:cNvSpPr>
            <a:spLocks noChangeArrowheads="1"/>
          </p:cNvSpPr>
          <p:nvPr/>
        </p:nvSpPr>
        <p:spPr bwMode="auto">
          <a:xfrm>
            <a:off x="455613" y="1789113"/>
            <a:ext cx="4478337" cy="35401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SPENDING, SFY</a:t>
            </a:r>
            <a:r>
              <a:rPr lang="en-US" sz="1000" b="1" dirty="0">
                <a:latin typeface="+mn-lt"/>
                <a:cs typeface="+mn-cs"/>
              </a:rPr>
              <a:t> </a:t>
            </a:r>
            <a:r>
              <a:rPr lang="en-US" sz="1000" b="1" dirty="0" smtClean="0">
                <a:latin typeface="+mn-lt"/>
                <a:cs typeface="+mn-cs"/>
              </a:rPr>
              <a:t>2007-2014</a:t>
            </a:r>
            <a:r>
              <a:rPr lang="en-US" sz="1000" b="1" dirty="0" smtClean="0">
                <a:solidFill>
                  <a:srgbClr val="FF0000"/>
                </a:solidFill>
                <a:latin typeface="+mn-lt"/>
                <a:cs typeface="+mn-cs"/>
              </a:rPr>
              <a:t> </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endParaRPr lang="en-US" sz="1000" b="1" dirty="0">
              <a:solidFill>
                <a:prstClr val="black"/>
              </a:solidFill>
              <a:latin typeface="+mn-lt"/>
              <a:cs typeface="+mn-cs"/>
            </a:endParaRPr>
          </a:p>
        </p:txBody>
      </p:sp>
      <p:graphicFrame>
        <p:nvGraphicFramePr>
          <p:cNvPr id="14" name="Chart 9"/>
          <p:cNvGraphicFramePr>
            <a:graphicFrameLocks/>
          </p:cNvGraphicFramePr>
          <p:nvPr>
            <p:extLst>
              <p:ext uri="{D42A27DB-BD31-4B8C-83A1-F6EECF244321}">
                <p14:modId xmlns:p14="http://schemas.microsoft.com/office/powerpoint/2010/main" val="1744345954"/>
              </p:ext>
            </p:extLst>
          </p:nvPr>
        </p:nvGraphicFramePr>
        <p:xfrm>
          <a:off x="406400" y="2093913"/>
          <a:ext cx="6035675" cy="377825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spending has increased in nominal terms from </a:t>
            </a:r>
            <a:r>
              <a:rPr lang="en-US" dirty="0" smtClean="0"/>
              <a:t>$7 </a:t>
            </a:r>
            <a:r>
              <a:rPr lang="en-US" dirty="0"/>
              <a:t>billion in state fiscal year (SFY) </a:t>
            </a:r>
            <a:r>
              <a:rPr lang="en-US" dirty="0" smtClean="0"/>
              <a:t>2007 </a:t>
            </a:r>
            <a:r>
              <a:rPr lang="en-US" dirty="0"/>
              <a:t>to </a:t>
            </a:r>
            <a:r>
              <a:rPr lang="en-US" dirty="0" smtClean="0"/>
              <a:t>$10.9 </a:t>
            </a:r>
            <a:r>
              <a:rPr lang="en-US" dirty="0"/>
              <a:t>billion in SFY </a:t>
            </a:r>
            <a:r>
              <a:rPr lang="en-US" dirty="0" smtClean="0"/>
              <a:t>2014. </a:t>
            </a:r>
            <a:r>
              <a:rPr lang="en-US" dirty="0"/>
              <a:t>Adjusting for medical inflation, the average annual increase </a:t>
            </a:r>
            <a:r>
              <a:rPr lang="en-US" dirty="0" smtClean="0"/>
              <a:t>from SFY 2007-2013 was </a:t>
            </a:r>
            <a:r>
              <a:rPr lang="en-US" dirty="0"/>
              <a:t>approximately 2 </a:t>
            </a:r>
            <a:r>
              <a:rPr lang="en-US" dirty="0" smtClean="0"/>
              <a:t>percent, but jumped to an increase of over 11 percent from SFY 2013 to SFY 2014.</a:t>
            </a:r>
            <a:endParaRPr lang="en-US" dirty="0"/>
          </a:p>
          <a:p>
            <a:r>
              <a:rPr lang="en-US" dirty="0" smtClean="0"/>
              <a:t>These </a:t>
            </a:r>
            <a:r>
              <a:rPr lang="en-US" dirty="0"/>
              <a:t>are </a:t>
            </a:r>
            <a:r>
              <a:rPr lang="en-US" dirty="0" smtClean="0"/>
              <a:t>gross </a:t>
            </a:r>
            <a:r>
              <a:rPr lang="en-US" dirty="0"/>
              <a:t>spending amounts, meaning that they include both state and federal revenues; the federal government reimburses Massachusetts for about half of its MassHealth spending</a:t>
            </a:r>
            <a:r>
              <a:rPr lang="en-US" dirty="0" smtClean="0"/>
              <a:t>.</a:t>
            </a:r>
          </a:p>
          <a:p>
            <a:r>
              <a:rPr lang="en-US" dirty="0" smtClean="0"/>
              <a:t>The spending amounts include payment for medical benefits provided by MassHealth, and do not include the cost </a:t>
            </a:r>
            <a:r>
              <a:rPr lang="en-US" dirty="0"/>
              <a:t>of </a:t>
            </a:r>
            <a:r>
              <a:rPr lang="en-US" dirty="0" smtClean="0"/>
              <a:t>Medicaid-reimbursable services from other state agencies or supplemental payments to hospitals.</a:t>
            </a:r>
            <a:endParaRPr lang="en-US" dirty="0"/>
          </a:p>
        </p:txBody>
      </p:sp>
      <p:cxnSp>
        <p:nvCxnSpPr>
          <p:cNvPr id="12" name="Straight Connector 11"/>
          <p:cNvCxnSpPr/>
          <p:nvPr/>
        </p:nvCxnSpPr>
        <p:spPr>
          <a:xfrm>
            <a:off x="809625" y="5961063"/>
            <a:ext cx="540067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8"/>
          <p:cNvSpPr>
            <a:spLocks noChangeArrowheads="1"/>
          </p:cNvSpPr>
          <p:nvPr/>
        </p:nvSpPr>
        <p:spPr bwMode="auto">
          <a:xfrm>
            <a:off x="3057525" y="5846763"/>
            <a:ext cx="904875" cy="215900"/>
          </a:xfrm>
          <a:prstGeom prst="rect">
            <a:avLst/>
          </a:prstGeom>
          <a:solidFill>
            <a:schemeClr val="bg1"/>
          </a:solidFill>
          <a:ln w="9525">
            <a:noFill/>
            <a:miter lim="800000"/>
            <a:headEnd/>
            <a:tailEnd/>
          </a:ln>
        </p:spPr>
        <p:txBody>
          <a:bodyPr wrap="none" lIns="45720" rIns="45720">
            <a:spAutoFit/>
          </a:bodyPr>
          <a:lstStyle/>
          <a:p>
            <a:pPr algn="ctr">
              <a:defRPr sz="1800" b="1" i="0" u="none" strike="noStrike" kern="1200" baseline="0">
                <a:solidFill>
                  <a:prstClr val="black"/>
                </a:solidFill>
                <a:latin typeface="+mn-lt"/>
                <a:ea typeface="+mn-ea"/>
                <a:cs typeface="+mn-cs"/>
              </a:defRPr>
            </a:pPr>
            <a:r>
              <a:rPr lang="en-US" sz="800" b="1" dirty="0">
                <a:solidFill>
                  <a:prstClr val="black"/>
                </a:solidFill>
                <a:latin typeface="+mn-lt"/>
                <a:cs typeface="+mn-cs"/>
              </a:rPr>
              <a:t>STATE FISCAL YEAR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dirty="0" smtClean="0"/>
              <a:t>FEDERAL</a:t>
            </a:r>
            <a:r>
              <a:rPr lang="en-US" dirty="0" smtClean="0">
                <a:solidFill>
                  <a:srgbClr val="FF0000"/>
                </a:solidFill>
              </a:rPr>
              <a:t> </a:t>
            </a:r>
            <a:r>
              <a:rPr lang="en-US" dirty="0" smtClean="0"/>
              <a:t>AND STATE SPENDING ON MASSHEALTH </a:t>
            </a:r>
            <a:br>
              <a:rPr lang="en-US" dirty="0" smtClean="0"/>
            </a:br>
            <a:r>
              <a:rPr lang="en-US" dirty="0" smtClean="0"/>
              <a:t>REPRESENTS OVER 30 PERCENT OF THE STATE BUDGET</a:t>
            </a:r>
          </a:p>
        </p:txBody>
      </p:sp>
      <p:sp>
        <p:nvSpPr>
          <p:cNvPr id="3" name="Slide Number Placeholder 2"/>
          <p:cNvSpPr>
            <a:spLocks noGrp="1"/>
          </p:cNvSpPr>
          <p:nvPr>
            <p:ph type="sldNum" sz="quarter" idx="10"/>
          </p:nvPr>
        </p:nvSpPr>
        <p:spPr/>
        <p:txBody>
          <a:bodyPr/>
          <a:lstStyle/>
          <a:p>
            <a:pPr>
              <a:defRPr/>
            </a:pPr>
            <a:fld id="{601703DB-4B29-4954-A21B-734BC909CB33}" type="slidenum">
              <a:rPr lang="en-US" smtClean="0">
                <a:solidFill>
                  <a:srgbClr val="969696">
                    <a:lumMod val="50000"/>
                  </a:srgbClr>
                </a:solidFill>
              </a:rPr>
              <a:pPr>
                <a:defRPr/>
              </a:pPr>
              <a:t>21</a:t>
            </a:fld>
            <a:endParaRPr lang="en-US">
              <a:solidFill>
                <a:srgbClr val="969696">
                  <a:lumMod val="50000"/>
                </a:srgbClr>
              </a:solidFill>
            </a:endParaRPr>
          </a:p>
        </p:txBody>
      </p:sp>
      <p:sp>
        <p:nvSpPr>
          <p:cNvPr id="69635"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hangingPunct="0"/>
            <a:r>
              <a:rPr lang="en-US" sz="600" dirty="0" smtClean="0"/>
              <a:t>NOTE:</a:t>
            </a:r>
            <a:r>
              <a:rPr lang="en-US" sz="800" dirty="0" smtClean="0"/>
              <a:t> </a:t>
            </a:r>
            <a:r>
              <a:rPr lang="en-US" sz="800" dirty="0"/>
              <a:t>The spending amounts include payment for medical benefits provided by </a:t>
            </a:r>
            <a:r>
              <a:rPr lang="en-US" sz="800" dirty="0" err="1"/>
              <a:t>MassHealth</a:t>
            </a:r>
            <a:r>
              <a:rPr lang="en-US" sz="800" dirty="0"/>
              <a:t>, and do not include the cost of Medicaid-reimbursable services from other state agencies or supplemental payments to </a:t>
            </a:r>
            <a:r>
              <a:rPr lang="en-US" sz="800" dirty="0" smtClean="0"/>
              <a:t>hospitals.</a:t>
            </a:r>
            <a:endParaRPr lang="en-US" sz="800" dirty="0" smtClean="0">
              <a:solidFill>
                <a:srgbClr val="1C1C1C"/>
              </a:solidFill>
            </a:endParaRPr>
          </a:p>
          <a:p>
            <a:pPr eaLnBrk="0" fontAlgn="base" hangingPunct="0">
              <a:spcBef>
                <a:spcPct val="0"/>
              </a:spcBef>
              <a:spcAft>
                <a:spcPct val="0"/>
              </a:spcAft>
            </a:pPr>
            <a:r>
              <a:rPr lang="en-US" sz="600" dirty="0" smtClean="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EOHHS (MassHealth data); Office of the Comptroller, Statutory Basis Financial Reports (other state spending</a:t>
            </a:r>
            <a:r>
              <a:rPr lang="en-US" sz="800" dirty="0" smtClean="0">
                <a:solidFill>
                  <a:srgbClr val="1C1C1C"/>
                </a:solidFill>
              </a:rPr>
              <a:t>).</a:t>
            </a:r>
            <a:endParaRPr lang="en-US" sz="800" dirty="0"/>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9" name="Text Box 11"/>
          <p:cNvSpPr txBox="1">
            <a:spLocks noChangeArrowheads="1"/>
          </p:cNvSpPr>
          <p:nvPr/>
        </p:nvSpPr>
        <p:spPr bwMode="auto">
          <a:xfrm>
            <a:off x="6627813" y="1819656"/>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Spending for MassHealth-covered services remained just over a quarter of all state spending between 2005 and 2008.  The </a:t>
            </a:r>
            <a:r>
              <a:rPr lang="en-US" dirty="0" smtClean="0">
                <a:solidFill>
                  <a:srgbClr val="1C1C1C"/>
                </a:solidFill>
              </a:rPr>
              <a:t>recession </a:t>
            </a:r>
            <a:r>
              <a:rPr lang="en-US" dirty="0">
                <a:solidFill>
                  <a:srgbClr val="1C1C1C"/>
                </a:solidFill>
              </a:rPr>
              <a:t>shrank state revenues in 2009 and 2010, which slowed overall state </a:t>
            </a:r>
            <a:r>
              <a:rPr lang="en-US" dirty="0" smtClean="0">
                <a:solidFill>
                  <a:srgbClr val="1C1C1C"/>
                </a:solidFill>
              </a:rPr>
              <a:t>spending </a:t>
            </a:r>
            <a:r>
              <a:rPr lang="en-US" dirty="0">
                <a:solidFill>
                  <a:srgbClr val="1C1C1C"/>
                </a:solidFill>
              </a:rPr>
              <a:t>and swelled Medicaid enrollment, thus increasing Medicaid spending to 30 percent of the budget</a:t>
            </a:r>
            <a:r>
              <a:rPr lang="en-US" dirty="0" smtClean="0">
                <a:solidFill>
                  <a:srgbClr val="1C1C1C"/>
                </a:solidFill>
              </a:rPr>
              <a:t>. While total state spending increased at a faster pace in SFY 2014 than in recent years, spending on MassHealth-covered services more than kept pace, mainly due to increased enrollment, and the share of the state budget going to MassHealth grew.</a:t>
            </a:r>
            <a:endParaRPr lang="en-US" dirty="0">
              <a:solidFill>
                <a:srgbClr val="1C1C1C"/>
              </a:solidFill>
            </a:endParaRPr>
          </a:p>
          <a:p>
            <a:pPr fontAlgn="base">
              <a:spcAft>
                <a:spcPct val="0"/>
              </a:spcAft>
              <a:buClr>
                <a:srgbClr val="5A8F7C"/>
              </a:buClr>
            </a:pPr>
            <a:r>
              <a:rPr lang="en-US" dirty="0">
                <a:solidFill>
                  <a:srgbClr val="1C1C1C"/>
                </a:solidFill>
              </a:rPr>
              <a:t>The federal government reimburses the state’s general fund for more than half of its spending on MassHealth (not shown in chart). In 2009 and 2010, the match was enhanced further by federal stimulus spending.</a:t>
            </a:r>
          </a:p>
        </p:txBody>
      </p:sp>
      <p:sp>
        <p:nvSpPr>
          <p:cNvPr id="12"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MASSHEALTH AS A PROPORTION OF ALL STATE SPENDING</a:t>
            </a:r>
            <a:br>
              <a:rPr lang="en-US" sz="1000" b="1" dirty="0">
                <a:solidFill>
                  <a:prstClr val="black"/>
                </a:solidFill>
              </a:rPr>
            </a:br>
            <a:r>
              <a:rPr lang="en-US" sz="800" b="1" dirty="0">
                <a:solidFill>
                  <a:prstClr val="black"/>
                </a:solidFill>
              </a:rPr>
              <a:t>(BILLIONS OF DOLLARS)</a:t>
            </a:r>
            <a:endParaRPr lang="en-US" sz="1000" b="1" dirty="0">
              <a:solidFill>
                <a:prstClr val="black"/>
              </a:solidFill>
            </a:endParaRPr>
          </a:p>
        </p:txBody>
      </p:sp>
      <p:graphicFrame>
        <p:nvGraphicFramePr>
          <p:cNvPr id="18" name="Chart 17"/>
          <p:cNvGraphicFramePr/>
          <p:nvPr>
            <p:extLst>
              <p:ext uri="{D42A27DB-BD31-4B8C-83A1-F6EECF244321}">
                <p14:modId xmlns:p14="http://schemas.microsoft.com/office/powerpoint/2010/main" val="1616899092"/>
              </p:ext>
            </p:extLst>
          </p:nvPr>
        </p:nvGraphicFramePr>
        <p:xfrm>
          <a:off x="457200" y="2144712"/>
          <a:ext cx="5934456" cy="3675888"/>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Connector 18"/>
          <p:cNvCxnSpPr/>
          <p:nvPr/>
        </p:nvCxnSpPr>
        <p:spPr>
          <a:xfrm>
            <a:off x="809625" y="5865098"/>
            <a:ext cx="540067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p:nvSpPr>
        <p:spPr bwMode="auto">
          <a:xfrm>
            <a:off x="3007042" y="5751513"/>
            <a:ext cx="1005840" cy="215444"/>
          </a:xfrm>
          <a:prstGeom prst="rect">
            <a:avLst/>
          </a:prstGeom>
          <a:solidFill>
            <a:schemeClr val="bg1"/>
          </a:solidFill>
          <a:ln w="9525">
            <a:noFill/>
            <a:miter lim="800000"/>
            <a:headEnd/>
            <a:tailEnd/>
          </a:ln>
        </p:spPr>
        <p:txBody>
          <a:bodyPr wrap="none" lIns="45720" rIns="45720">
            <a:sp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 FISCAL YEAR</a:t>
            </a:r>
          </a:p>
        </p:txBody>
      </p:sp>
      <p:sp>
        <p:nvSpPr>
          <p:cNvPr id="21" name="TextBox 1"/>
          <p:cNvSpPr txBox="1"/>
          <p:nvPr/>
        </p:nvSpPr>
        <p:spPr>
          <a:xfrm>
            <a:off x="833436"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27%</a:t>
            </a:r>
            <a:endParaRPr lang="en-US" sz="1000" b="1" dirty="0">
              <a:solidFill>
                <a:srgbClr val="FFFFFF"/>
              </a:solidFill>
            </a:endParaRPr>
          </a:p>
        </p:txBody>
      </p:sp>
      <p:sp>
        <p:nvSpPr>
          <p:cNvPr id="22" name="TextBox 1"/>
          <p:cNvSpPr txBox="1"/>
          <p:nvPr/>
        </p:nvSpPr>
        <p:spPr>
          <a:xfrm>
            <a:off x="1382182"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27%</a:t>
            </a:r>
            <a:endParaRPr lang="en-US" sz="1000" b="1" dirty="0">
              <a:solidFill>
                <a:srgbClr val="FFFFFF"/>
              </a:solidFill>
            </a:endParaRPr>
          </a:p>
        </p:txBody>
      </p:sp>
      <p:sp>
        <p:nvSpPr>
          <p:cNvPr id="23" name="TextBox 1"/>
          <p:cNvSpPr txBox="1"/>
          <p:nvPr/>
        </p:nvSpPr>
        <p:spPr>
          <a:xfrm>
            <a:off x="1930928"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25%</a:t>
            </a:r>
            <a:endParaRPr lang="en-US" sz="1000" b="1" dirty="0">
              <a:solidFill>
                <a:srgbClr val="FFFFFF"/>
              </a:solidFill>
            </a:endParaRPr>
          </a:p>
        </p:txBody>
      </p:sp>
      <p:sp>
        <p:nvSpPr>
          <p:cNvPr id="24" name="TextBox 1"/>
          <p:cNvSpPr txBox="1"/>
          <p:nvPr/>
        </p:nvSpPr>
        <p:spPr>
          <a:xfrm>
            <a:off x="2479674"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27%</a:t>
            </a:r>
            <a:endParaRPr lang="en-US" sz="1000" b="1" dirty="0">
              <a:solidFill>
                <a:srgbClr val="FFFFFF"/>
              </a:solidFill>
            </a:endParaRPr>
          </a:p>
        </p:txBody>
      </p:sp>
      <p:sp>
        <p:nvSpPr>
          <p:cNvPr id="25" name="TextBox 1"/>
          <p:cNvSpPr txBox="1"/>
          <p:nvPr/>
        </p:nvSpPr>
        <p:spPr>
          <a:xfrm>
            <a:off x="3028420"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28%</a:t>
            </a:r>
            <a:endParaRPr lang="en-US" sz="1000" b="1" dirty="0">
              <a:solidFill>
                <a:srgbClr val="FFFFFF"/>
              </a:solidFill>
            </a:endParaRPr>
          </a:p>
        </p:txBody>
      </p:sp>
      <p:sp>
        <p:nvSpPr>
          <p:cNvPr id="26" name="TextBox 1"/>
          <p:cNvSpPr txBox="1"/>
          <p:nvPr/>
        </p:nvSpPr>
        <p:spPr>
          <a:xfrm>
            <a:off x="3577166"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30%</a:t>
            </a:r>
            <a:endParaRPr lang="en-US" sz="1000" b="1" dirty="0">
              <a:solidFill>
                <a:srgbClr val="FFFFFF"/>
              </a:solidFill>
            </a:endParaRPr>
          </a:p>
        </p:txBody>
      </p:sp>
      <p:sp>
        <p:nvSpPr>
          <p:cNvPr id="17" name="TextBox 1"/>
          <p:cNvSpPr txBox="1"/>
          <p:nvPr/>
        </p:nvSpPr>
        <p:spPr>
          <a:xfrm>
            <a:off x="4125912"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30%</a:t>
            </a:r>
            <a:endParaRPr lang="en-US" sz="1000" b="1" dirty="0">
              <a:solidFill>
                <a:srgbClr val="FFFFFF"/>
              </a:solidFill>
            </a:endParaRPr>
          </a:p>
        </p:txBody>
      </p:sp>
      <p:sp>
        <p:nvSpPr>
          <p:cNvPr id="28" name="TextBox 1"/>
          <p:cNvSpPr txBox="1"/>
          <p:nvPr/>
        </p:nvSpPr>
        <p:spPr>
          <a:xfrm>
            <a:off x="4674658"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US" sz="1000" b="1" dirty="0" smtClean="0">
                <a:solidFill>
                  <a:srgbClr val="FFFFFF"/>
                </a:solidFill>
              </a:rPr>
              <a:t>30%</a:t>
            </a:r>
            <a:endParaRPr lang="en-US" sz="1000" b="1" dirty="0">
              <a:solidFill>
                <a:srgbClr val="FFFFFF"/>
              </a:solidFill>
            </a:endParaRPr>
          </a:p>
        </p:txBody>
      </p:sp>
      <p:sp>
        <p:nvSpPr>
          <p:cNvPr id="30" name="TextBox 29"/>
          <p:cNvSpPr txBox="1"/>
          <p:nvPr/>
        </p:nvSpPr>
        <p:spPr>
          <a:xfrm>
            <a:off x="4667249" y="1866900"/>
            <a:ext cx="1719072" cy="175433"/>
          </a:xfrm>
          <a:prstGeom prst="rect">
            <a:avLst/>
          </a:prstGeom>
          <a:solidFill>
            <a:schemeClr val="bg2"/>
          </a:solidFill>
        </p:spPr>
        <p:txBody>
          <a:bodyPr wrap="none" lIns="45720" tIns="18288" rIns="45720" bIns="18288" rtlCol="0">
            <a:spAutoFit/>
          </a:bodyPr>
          <a:lstStyle/>
          <a:p>
            <a:pPr fontAlgn="base">
              <a:spcBef>
                <a:spcPct val="0"/>
              </a:spcBef>
              <a:spcAft>
                <a:spcPct val="0"/>
              </a:spcAft>
            </a:pPr>
            <a:r>
              <a:rPr lang="en-US" sz="900" b="1" dirty="0" smtClean="0">
                <a:solidFill>
                  <a:srgbClr val="1C1C1C"/>
                </a:solidFill>
              </a:rPr>
              <a:t>OTHER STATE SPENDING</a:t>
            </a:r>
            <a:endParaRPr lang="en-US" sz="900" b="1" dirty="0">
              <a:solidFill>
                <a:srgbClr val="1C1C1C"/>
              </a:solidFill>
            </a:endParaRPr>
          </a:p>
        </p:txBody>
      </p:sp>
      <p:sp>
        <p:nvSpPr>
          <p:cNvPr id="32" name="TextBox 31"/>
          <p:cNvSpPr txBox="1"/>
          <p:nvPr/>
        </p:nvSpPr>
        <p:spPr>
          <a:xfrm>
            <a:off x="4667249" y="2066080"/>
            <a:ext cx="1719072" cy="175433"/>
          </a:xfrm>
          <a:prstGeom prst="rect">
            <a:avLst/>
          </a:prstGeom>
          <a:solidFill>
            <a:schemeClr val="tx2"/>
          </a:solidFill>
        </p:spPr>
        <p:txBody>
          <a:bodyPr wrap="none" lIns="45720" tIns="18288" rIns="45720" bIns="18288" rtlCol="0">
            <a:spAutoFit/>
          </a:bodyPr>
          <a:lstStyle/>
          <a:p>
            <a:pPr fontAlgn="base">
              <a:spcBef>
                <a:spcPct val="0"/>
              </a:spcBef>
              <a:spcAft>
                <a:spcPct val="0"/>
              </a:spcAft>
            </a:pPr>
            <a:r>
              <a:rPr lang="en-US" sz="900" b="1" dirty="0" smtClean="0">
                <a:solidFill>
                  <a:schemeClr val="bg1"/>
                </a:solidFill>
              </a:rPr>
              <a:t>MASSHEALTH-COVERED SERVICES</a:t>
            </a:r>
            <a:endParaRPr lang="en-US" sz="900" b="1" dirty="0">
              <a:solidFill>
                <a:schemeClr val="bg1"/>
              </a:solidFill>
            </a:endParaRPr>
          </a:p>
        </p:txBody>
      </p:sp>
      <p:sp>
        <p:nvSpPr>
          <p:cNvPr id="33" name="TextBox 1"/>
          <p:cNvSpPr txBox="1"/>
          <p:nvPr/>
        </p:nvSpPr>
        <p:spPr>
          <a:xfrm>
            <a:off x="5223404"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30%</a:t>
            </a:r>
            <a:endParaRPr lang="en-US" sz="1000" b="1" dirty="0">
              <a:solidFill>
                <a:srgbClr val="FFFFFF"/>
              </a:solidFill>
            </a:endParaRPr>
          </a:p>
        </p:txBody>
      </p:sp>
      <p:sp>
        <p:nvSpPr>
          <p:cNvPr id="34" name="TextBox 1"/>
          <p:cNvSpPr txBox="1"/>
          <p:nvPr/>
        </p:nvSpPr>
        <p:spPr>
          <a:xfrm>
            <a:off x="5772148" y="531978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31%</a:t>
            </a:r>
            <a:endParaRPr lang="en-US" sz="1000" b="1" dirty="0">
              <a:solidFill>
                <a:srgbClr val="FFFFFF"/>
              </a:solidFill>
            </a:endParaRPr>
          </a:p>
        </p:txBody>
      </p:sp>
      <p:sp>
        <p:nvSpPr>
          <p:cNvPr id="35" name="TextBox 1"/>
          <p:cNvSpPr txBox="1"/>
          <p:nvPr/>
        </p:nvSpPr>
        <p:spPr>
          <a:xfrm>
            <a:off x="886332" y="3432667"/>
            <a:ext cx="296545"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$23.5</a:t>
            </a:r>
            <a:endParaRPr lang="en-US" sz="1000" b="1" dirty="0"/>
          </a:p>
        </p:txBody>
      </p:sp>
      <p:sp>
        <p:nvSpPr>
          <p:cNvPr id="36" name="TextBox 1"/>
          <p:cNvSpPr txBox="1"/>
          <p:nvPr/>
        </p:nvSpPr>
        <p:spPr>
          <a:xfrm>
            <a:off x="1435058" y="3290483"/>
            <a:ext cx="296604"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$25.4</a:t>
            </a:r>
            <a:endParaRPr lang="en-US" sz="1000" b="1" dirty="0"/>
          </a:p>
        </p:txBody>
      </p:sp>
      <p:sp>
        <p:nvSpPr>
          <p:cNvPr id="37" name="TextBox 1"/>
          <p:cNvSpPr txBox="1"/>
          <p:nvPr/>
        </p:nvSpPr>
        <p:spPr>
          <a:xfrm>
            <a:off x="1983843" y="3089183"/>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$27.8</a:t>
            </a:r>
            <a:endParaRPr lang="en-US" sz="1000" b="1" dirty="0"/>
          </a:p>
        </p:txBody>
      </p:sp>
      <p:sp>
        <p:nvSpPr>
          <p:cNvPr id="38" name="TextBox 1"/>
          <p:cNvSpPr txBox="1"/>
          <p:nvPr/>
        </p:nvSpPr>
        <p:spPr>
          <a:xfrm>
            <a:off x="2532628" y="3014255"/>
            <a:ext cx="29654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$28.9</a:t>
            </a:r>
            <a:endParaRPr lang="en-US" sz="1000" b="1" dirty="0"/>
          </a:p>
        </p:txBody>
      </p:sp>
      <p:sp>
        <p:nvSpPr>
          <p:cNvPr id="39" name="TextBox 1"/>
          <p:cNvSpPr txBox="1"/>
          <p:nvPr/>
        </p:nvSpPr>
        <p:spPr>
          <a:xfrm>
            <a:off x="3081353" y="3004730"/>
            <a:ext cx="29654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$28.9</a:t>
            </a:r>
            <a:endParaRPr lang="en-US" sz="1000" b="1" dirty="0"/>
          </a:p>
        </p:txBody>
      </p:sp>
      <p:sp>
        <p:nvSpPr>
          <p:cNvPr id="40" name="TextBox 1"/>
          <p:cNvSpPr txBox="1"/>
          <p:nvPr/>
        </p:nvSpPr>
        <p:spPr>
          <a:xfrm>
            <a:off x="3630078" y="2947579"/>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$29.6</a:t>
            </a:r>
            <a:endParaRPr lang="en-US" sz="1000" b="1" dirty="0"/>
          </a:p>
        </p:txBody>
      </p:sp>
      <p:sp>
        <p:nvSpPr>
          <p:cNvPr id="41" name="TextBox 1"/>
          <p:cNvSpPr txBox="1"/>
          <p:nvPr/>
        </p:nvSpPr>
        <p:spPr>
          <a:xfrm>
            <a:off x="4178863" y="2908067"/>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$30.3</a:t>
            </a:r>
          </a:p>
        </p:txBody>
      </p:sp>
      <p:sp>
        <p:nvSpPr>
          <p:cNvPr id="42" name="TextBox 1"/>
          <p:cNvSpPr txBox="1"/>
          <p:nvPr/>
        </p:nvSpPr>
        <p:spPr>
          <a:xfrm>
            <a:off x="5276315" y="2712308"/>
            <a:ext cx="296544"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$32.5</a:t>
            </a:r>
          </a:p>
        </p:txBody>
      </p:sp>
      <p:sp>
        <p:nvSpPr>
          <p:cNvPr id="43" name="TextBox 1"/>
          <p:cNvSpPr txBox="1"/>
          <p:nvPr/>
        </p:nvSpPr>
        <p:spPr>
          <a:xfrm>
            <a:off x="4727589" y="2831866"/>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$31.3</a:t>
            </a:r>
          </a:p>
        </p:txBody>
      </p:sp>
      <p:sp>
        <p:nvSpPr>
          <p:cNvPr id="44" name="TextBox 1"/>
          <p:cNvSpPr txBox="1"/>
          <p:nvPr/>
        </p:nvSpPr>
        <p:spPr>
          <a:xfrm>
            <a:off x="5825044" y="2538035"/>
            <a:ext cx="296545"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$34.7</a:t>
            </a:r>
          </a:p>
        </p:txBody>
      </p:sp>
    </p:spTree>
    <p:extLst>
      <p:ext uri="{BB962C8B-B14F-4D97-AF65-F5344CB8AC3E}">
        <p14:creationId xmlns:p14="http://schemas.microsoft.com/office/powerpoint/2010/main" val="2610958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MEDICAID IS THE MAIN SOURCE OF </a:t>
            </a:r>
            <a:br>
              <a:rPr lang="en-US" smtClean="0"/>
            </a:br>
            <a:r>
              <a:rPr lang="en-US" smtClean="0"/>
              <a:t>FEDERAL REVENUES TO MASSACHUSETTS</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solidFill>
                  <a:srgbClr val="969696">
                    <a:lumMod val="50000"/>
                  </a:srgbClr>
                </a:solidFill>
              </a:rPr>
              <a:pPr/>
              <a:t>22</a:t>
            </a:fld>
            <a:endParaRPr lang="en-US" dirty="0">
              <a:solidFill>
                <a:srgbClr val="969696">
                  <a:lumMod val="50000"/>
                </a:srgbClr>
              </a:solidFill>
            </a:endParaRPr>
          </a:p>
        </p:txBody>
      </p:sp>
      <p:sp>
        <p:nvSpPr>
          <p:cNvPr id="57347" name="TextBox 6"/>
          <p:cNvSpPr txBox="1">
            <a:spLocks noChangeArrowheads="1"/>
          </p:cNvSpPr>
          <p:nvPr/>
        </p:nvSpPr>
        <p:spPr bwMode="auto">
          <a:xfrm>
            <a:off x="455612" y="6161544"/>
            <a:ext cx="5943601" cy="215444"/>
          </a:xfrm>
          <a:prstGeom prst="rect">
            <a:avLst/>
          </a:prstGeom>
          <a:noFill/>
          <a:ln w="9525">
            <a:noFill/>
            <a:miter lim="800000"/>
            <a:headEnd/>
            <a:tailEnd/>
          </a:ln>
        </p:spPr>
        <p:txBody>
          <a:bodyPr wrap="square" lIns="0" rIns="0" anchor="b">
            <a:spAutoFit/>
          </a:bodyPr>
          <a:lstStyle/>
          <a:p>
            <a:pPr fontAlgn="base">
              <a:spcBef>
                <a:spcPct val="0"/>
              </a:spcBef>
              <a:spcAft>
                <a:spcPct val="0"/>
              </a:spcAft>
            </a:pPr>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Massachusetts Budget and Policy </a:t>
            </a:r>
            <a:r>
              <a:rPr lang="en-US" sz="800" dirty="0" smtClean="0">
                <a:solidFill>
                  <a:srgbClr val="1C1C1C"/>
                </a:solidFill>
              </a:rPr>
              <a:t>Center.</a:t>
            </a:r>
            <a:endParaRPr lang="en-US" sz="800" dirty="0">
              <a:solidFill>
                <a:srgbClr val="1C1C1C"/>
              </a:solidFill>
            </a:endParaRPr>
          </a:p>
        </p:txBody>
      </p:sp>
      <p:graphicFrame>
        <p:nvGraphicFramePr>
          <p:cNvPr id="9" name="Chart 8"/>
          <p:cNvGraphicFramePr/>
          <p:nvPr>
            <p:extLst>
              <p:ext uri="{D42A27DB-BD31-4B8C-83A1-F6EECF244321}">
                <p14:modId xmlns:p14="http://schemas.microsoft.com/office/powerpoint/2010/main" val="1348116625"/>
              </p:ext>
            </p:extLst>
          </p:nvPr>
        </p:nvGraphicFramePr>
        <p:xfrm>
          <a:off x="398462" y="1846263"/>
          <a:ext cx="5992813" cy="398303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627813" y="1819656"/>
            <a:ext cx="2135188"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The federal government reimburses the Commonwealth for 50 percent of most Medicaid expenditures and 65 percent of CHIP expenditures. </a:t>
            </a:r>
            <a:r>
              <a:rPr lang="en-US" dirty="0" smtClean="0">
                <a:solidFill>
                  <a:srgbClr val="1C1C1C"/>
                </a:solidFill>
              </a:rPr>
              <a:t>Members made newly eligible by the ACA Medicaid expansion draw an even higher federal match, which will settle at 90 percent in 2020.</a:t>
            </a:r>
            <a:endParaRPr lang="en-US" dirty="0">
              <a:solidFill>
                <a:srgbClr val="1C1C1C"/>
              </a:solidFill>
            </a:endParaRPr>
          </a:p>
          <a:p>
            <a:pPr fontAlgn="base">
              <a:spcAft>
                <a:spcPct val="0"/>
              </a:spcAft>
              <a:buClr>
                <a:srgbClr val="5A8F7C"/>
              </a:buClr>
            </a:pPr>
            <a:r>
              <a:rPr lang="en-US" dirty="0">
                <a:solidFill>
                  <a:srgbClr val="1C1C1C"/>
                </a:solidFill>
              </a:rPr>
              <a:t>“Medicaid” in this context </a:t>
            </a:r>
            <a:r>
              <a:rPr lang="en-US" dirty="0" smtClean="0">
                <a:solidFill>
                  <a:srgbClr val="1C1C1C"/>
                </a:solidFill>
              </a:rPr>
              <a:t>includes MassHealth</a:t>
            </a:r>
            <a:r>
              <a:rPr lang="en-US" dirty="0">
                <a:solidFill>
                  <a:srgbClr val="1C1C1C"/>
                </a:solidFill>
              </a:rPr>
              <a:t>, </a:t>
            </a:r>
            <a:r>
              <a:rPr lang="en-US" dirty="0" smtClean="0">
                <a:solidFill>
                  <a:srgbClr val="1C1C1C"/>
                </a:solidFill>
              </a:rPr>
              <a:t>Commonwealth Care (prior to 2014) and </a:t>
            </a:r>
            <a:r>
              <a:rPr lang="en-US" dirty="0" err="1" smtClean="0">
                <a:solidFill>
                  <a:srgbClr val="1C1C1C"/>
                </a:solidFill>
              </a:rPr>
              <a:t>ConnectorCare</a:t>
            </a:r>
            <a:r>
              <a:rPr lang="en-US" dirty="0" smtClean="0">
                <a:solidFill>
                  <a:srgbClr val="1C1C1C"/>
                </a:solidFill>
              </a:rPr>
              <a:t> (post-2014), </a:t>
            </a:r>
            <a:r>
              <a:rPr lang="en-US" dirty="0">
                <a:solidFill>
                  <a:srgbClr val="1C1C1C"/>
                </a:solidFill>
              </a:rPr>
              <a:t>additional MassHealth Waiver spending and spending on </a:t>
            </a:r>
            <a:r>
              <a:rPr lang="en-US" dirty="0" smtClean="0">
                <a:solidFill>
                  <a:srgbClr val="1C1C1C"/>
                </a:solidFill>
              </a:rPr>
              <a:t>some programs </a:t>
            </a:r>
            <a:r>
              <a:rPr lang="en-US" dirty="0">
                <a:solidFill>
                  <a:srgbClr val="1C1C1C"/>
                </a:solidFill>
              </a:rPr>
              <a:t>and facilities administered by the Departments of Developmental Services, Mental Health and Public Health </a:t>
            </a:r>
            <a:r>
              <a:rPr lang="en-US" dirty="0" smtClean="0">
                <a:solidFill>
                  <a:srgbClr val="1C1C1C"/>
                </a:solidFill>
              </a:rPr>
              <a:t>that </a:t>
            </a:r>
            <a:r>
              <a:rPr lang="en-US" dirty="0">
                <a:solidFill>
                  <a:srgbClr val="1C1C1C"/>
                </a:solidFill>
              </a:rPr>
              <a:t>serve people eligible for MassHealth.</a:t>
            </a:r>
          </a:p>
          <a:p>
            <a:pPr fontAlgn="base">
              <a:spcAft>
                <a:spcPct val="0"/>
              </a:spcAft>
              <a:buClr>
                <a:srgbClr val="5A8F7C"/>
              </a:buClr>
            </a:pPr>
            <a:r>
              <a:rPr lang="en-US" dirty="0" smtClean="0">
                <a:solidFill>
                  <a:srgbClr val="1C1C1C"/>
                </a:solidFill>
              </a:rPr>
              <a:t>Federal revenue supplies about one-quarter of the funding for the state budget. Medicaid and CHIP account </a:t>
            </a:r>
            <a:r>
              <a:rPr lang="en-US" dirty="0">
                <a:solidFill>
                  <a:srgbClr val="1C1C1C"/>
                </a:solidFill>
              </a:rPr>
              <a:t>for </a:t>
            </a:r>
            <a:r>
              <a:rPr lang="en-US" dirty="0" smtClean="0">
                <a:solidFill>
                  <a:srgbClr val="1C1C1C"/>
                </a:solidFill>
              </a:rPr>
              <a:t>90 cents of every </a:t>
            </a:r>
            <a:r>
              <a:rPr lang="en-US" dirty="0">
                <a:solidFill>
                  <a:srgbClr val="1C1C1C"/>
                </a:solidFill>
              </a:rPr>
              <a:t>federal </a:t>
            </a:r>
            <a:r>
              <a:rPr lang="en-US" dirty="0" smtClean="0">
                <a:solidFill>
                  <a:srgbClr val="1C1C1C"/>
                </a:solidFill>
              </a:rPr>
              <a:t>dollar the state receives.</a:t>
            </a:r>
            <a:endParaRPr lang="en-US" dirty="0">
              <a:solidFill>
                <a:srgbClr val="1C1C1C"/>
              </a:solidFill>
            </a:endParaRPr>
          </a:p>
        </p:txBody>
      </p:sp>
      <p:sp>
        <p:nvSpPr>
          <p:cNvPr id="11" name="Rectangle 8"/>
          <p:cNvSpPr>
            <a:spLocks noChangeArrowheads="1"/>
          </p:cNvSpPr>
          <p:nvPr/>
        </p:nvSpPr>
        <p:spPr bwMode="auto">
          <a:xfrm>
            <a:off x="455612" y="179222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rPr>
              <a:t>MASSHEALTH </a:t>
            </a:r>
            <a:r>
              <a:rPr lang="en-US" sz="1000" b="1" dirty="0" smtClean="0">
                <a:solidFill>
                  <a:prstClr val="black"/>
                </a:solidFill>
              </a:rPr>
              <a:t>REIMBURSEMENT AS </a:t>
            </a:r>
            <a:r>
              <a:rPr lang="en-US" sz="1000" b="1" dirty="0">
                <a:solidFill>
                  <a:prstClr val="black"/>
                </a:solidFill>
              </a:rPr>
              <a:t>A </a:t>
            </a:r>
            <a:r>
              <a:rPr lang="en-US" sz="1000" b="1" dirty="0" smtClean="0">
                <a:solidFill>
                  <a:prstClr val="black"/>
                </a:solidFill>
              </a:rPr>
              <a:t>PORTION </a:t>
            </a:r>
            <a:r>
              <a:rPr lang="en-US" sz="1000" b="1" dirty="0">
                <a:solidFill>
                  <a:prstClr val="black"/>
                </a:solidFill>
              </a:rPr>
              <a:t>OF ALL </a:t>
            </a:r>
            <a:r>
              <a:rPr lang="en-US" sz="1000" b="1" dirty="0" smtClean="0">
                <a:solidFill>
                  <a:prstClr val="black"/>
                </a:solidFill>
              </a:rPr>
              <a:t>FEDERAL REVENUES</a:t>
            </a:r>
            <a:r>
              <a:rPr lang="en-US" sz="1000" b="1" dirty="0">
                <a:solidFill>
                  <a:prstClr val="black"/>
                </a:solidFill>
              </a:rPr>
              <a:t/>
            </a:r>
            <a:br>
              <a:rPr lang="en-US" sz="1000" b="1" dirty="0">
                <a:solidFill>
                  <a:prstClr val="black"/>
                </a:solidFill>
              </a:rPr>
            </a:br>
            <a:r>
              <a:rPr lang="en-US" sz="800" b="1" dirty="0">
                <a:solidFill>
                  <a:prstClr val="black"/>
                </a:solidFill>
              </a:rPr>
              <a:t>(BILLIONS OF DOLLARS)</a:t>
            </a:r>
            <a:endParaRPr lang="en-US" sz="1000" b="1" dirty="0">
              <a:solidFill>
                <a:prstClr val="black"/>
              </a:solidFill>
            </a:endParaRPr>
          </a:p>
        </p:txBody>
      </p:sp>
      <p:sp>
        <p:nvSpPr>
          <p:cNvPr id="10" name="Rectangle 9"/>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cxnSp>
        <p:nvCxnSpPr>
          <p:cNvPr id="15" name="Straight Connector 14"/>
          <p:cNvCxnSpPr/>
          <p:nvPr/>
        </p:nvCxnSpPr>
        <p:spPr>
          <a:xfrm>
            <a:off x="866775" y="5865098"/>
            <a:ext cx="541972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073717" y="5751513"/>
            <a:ext cx="1005840" cy="215444"/>
          </a:xfrm>
          <a:prstGeom prst="rect">
            <a:avLst/>
          </a:prstGeom>
          <a:solidFill>
            <a:schemeClr val="bg1"/>
          </a:solidFill>
          <a:ln w="9525">
            <a:noFill/>
            <a:miter lim="800000"/>
            <a:headEnd/>
            <a:tailEnd/>
          </a:ln>
        </p:spPr>
        <p:txBody>
          <a:bodyPr wrap="none" lIns="45720" rIns="45720">
            <a:sp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 FISCAL YEAR</a:t>
            </a:r>
          </a:p>
        </p:txBody>
      </p:sp>
      <p:sp>
        <p:nvSpPr>
          <p:cNvPr id="19" name="TextBox 18"/>
          <p:cNvSpPr txBox="1"/>
          <p:nvPr/>
        </p:nvSpPr>
        <p:spPr>
          <a:xfrm>
            <a:off x="4581524" y="1866900"/>
            <a:ext cx="1777090" cy="175433"/>
          </a:xfrm>
          <a:prstGeom prst="rect">
            <a:avLst/>
          </a:prstGeom>
          <a:solidFill>
            <a:schemeClr val="bg2"/>
          </a:solidFill>
        </p:spPr>
        <p:txBody>
          <a:bodyPr wrap="none" lIns="45720" tIns="18288" rIns="45720" bIns="18288" rtlCol="0">
            <a:spAutoFit/>
          </a:bodyPr>
          <a:lstStyle/>
          <a:p>
            <a:r>
              <a:rPr lang="en-US" sz="900" b="1" dirty="0" smtClean="0">
                <a:solidFill>
                  <a:srgbClr val="1C1C1C"/>
                </a:solidFill>
              </a:rPr>
              <a:t>NON-MEDICAID FEDERAL REVENUE</a:t>
            </a:r>
            <a:endParaRPr lang="en-US" sz="900" b="1" dirty="0">
              <a:solidFill>
                <a:srgbClr val="1C1C1C"/>
              </a:solidFill>
            </a:endParaRPr>
          </a:p>
        </p:txBody>
      </p:sp>
      <p:sp>
        <p:nvSpPr>
          <p:cNvPr id="20" name="TextBox 19"/>
          <p:cNvSpPr txBox="1"/>
          <p:nvPr/>
        </p:nvSpPr>
        <p:spPr>
          <a:xfrm>
            <a:off x="4581524" y="2066080"/>
            <a:ext cx="1786708" cy="175433"/>
          </a:xfrm>
          <a:prstGeom prst="rect">
            <a:avLst/>
          </a:prstGeom>
          <a:solidFill>
            <a:schemeClr val="tx2"/>
          </a:solidFill>
        </p:spPr>
        <p:txBody>
          <a:bodyPr wrap="none" lIns="45720" tIns="18288" rIns="45720" bIns="18288" rtlCol="0">
            <a:spAutoFit/>
          </a:bodyPr>
          <a:lstStyle/>
          <a:p>
            <a:r>
              <a:rPr lang="en-US" sz="900" b="1" dirty="0" smtClean="0">
                <a:solidFill>
                  <a:schemeClr val="bg1"/>
                </a:solidFill>
              </a:rPr>
              <a:t>MEDICAID/CHIP FEDERAL REVENUE</a:t>
            </a:r>
            <a:endParaRPr lang="en-US" sz="900" b="1" dirty="0">
              <a:solidFill>
                <a:schemeClr val="bg1"/>
              </a:solidFill>
            </a:endParaRPr>
          </a:p>
        </p:txBody>
      </p:sp>
    </p:spTree>
    <p:extLst>
      <p:ext uri="{BB962C8B-B14F-4D97-AF65-F5344CB8AC3E}">
        <p14:creationId xmlns:p14="http://schemas.microsoft.com/office/powerpoint/2010/main" val="3322343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12"/>
          <p:cNvGraphicFramePr>
            <a:graphicFrameLocks noChangeAspect="1"/>
          </p:cNvGraphicFramePr>
          <p:nvPr>
            <p:extLst>
              <p:ext uri="{D42A27DB-BD31-4B8C-83A1-F6EECF244321}">
                <p14:modId xmlns:p14="http://schemas.microsoft.com/office/powerpoint/2010/main" val="196658474"/>
              </p:ext>
            </p:extLst>
          </p:nvPr>
        </p:nvGraphicFramePr>
        <p:xfrm>
          <a:off x="785504" y="2219325"/>
          <a:ext cx="5375892" cy="3437470"/>
        </p:xfrm>
        <a:graphic>
          <a:graphicData uri="http://schemas.openxmlformats.org/drawingml/2006/chart">
            <c:chart xmlns:c="http://schemas.openxmlformats.org/drawingml/2006/chart" xmlns:r="http://schemas.openxmlformats.org/officeDocument/2006/relationships" r:id="rId3"/>
          </a:graphicData>
        </a:graphic>
      </p:graphicFrame>
      <p:sp>
        <p:nvSpPr>
          <p:cNvPr id="71681" name="Title 1"/>
          <p:cNvSpPr>
            <a:spLocks noGrp="1"/>
          </p:cNvSpPr>
          <p:nvPr>
            <p:ph type="title"/>
          </p:nvPr>
        </p:nvSpPr>
        <p:spPr/>
        <p:txBody>
          <a:bodyPr/>
          <a:lstStyle/>
          <a:p>
            <a:r>
              <a:rPr lang="en-US" dirty="0" smtClean="0"/>
              <a:t>MASSHEALTH SPENDING BY </a:t>
            </a:r>
            <a:br>
              <a:rPr lang="en-US" dirty="0" smtClean="0"/>
            </a:br>
            <a:r>
              <a:rPr lang="en-US" dirty="0" smtClean="0"/>
              <a:t>SERVICE TYPE IN STATE FISCAL YEAR 2014</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pPr>
                <a:defRPr/>
              </a:pPr>
              <a:t>23</a:t>
            </a:fld>
            <a:endParaRPr lang="en-US" dirty="0"/>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1684" name="TextBox 6"/>
          <p:cNvSpPr txBox="1">
            <a:spLocks noChangeArrowheads="1"/>
          </p:cNvSpPr>
          <p:nvPr/>
        </p:nvSpPr>
        <p:spPr bwMode="auto">
          <a:xfrm>
            <a:off x="455613" y="5582924"/>
            <a:ext cx="6035675" cy="794064"/>
          </a:xfrm>
          <a:prstGeom prst="rect">
            <a:avLst/>
          </a:prstGeom>
          <a:noFill/>
          <a:ln w="9525">
            <a:noFill/>
            <a:miter lim="800000"/>
            <a:headEnd/>
            <a:tailEnd/>
          </a:ln>
        </p:spPr>
        <p:txBody>
          <a:bodyPr lIns="0" rIns="0" anchor="b">
            <a:spAutoFit/>
          </a:bodyPr>
          <a:lstStyle/>
          <a:p>
            <a:pPr>
              <a:lnSpc>
                <a:spcPct val="95000"/>
              </a:lnSpc>
            </a:pPr>
            <a:r>
              <a:rPr lang="en-US" sz="600" dirty="0" smtClean="0"/>
              <a:t>NOTES: </a:t>
            </a:r>
            <a:r>
              <a:rPr lang="en-US" sz="800" dirty="0"/>
              <a:t>“Other” includes </a:t>
            </a:r>
            <a:r>
              <a:rPr lang="en-US" sz="800" dirty="0" smtClean="0"/>
              <a:t>transportation and </a:t>
            </a:r>
            <a:r>
              <a:rPr lang="en-US" sz="800" dirty="0"/>
              <a:t>smaller amounts of spending on rest homes, vision care, e</a:t>
            </a:r>
            <a:r>
              <a:rPr lang="en-US" sz="800" dirty="0" smtClean="0"/>
              <a:t>arly intervention, </a:t>
            </a:r>
            <a:r>
              <a:rPr lang="en-US" sz="800" dirty="0"/>
              <a:t>hearing </a:t>
            </a:r>
            <a:r>
              <a:rPr lang="en-US" sz="800" dirty="0" smtClean="0"/>
              <a:t>care, </a:t>
            </a:r>
            <a:r>
              <a:rPr lang="en-US" sz="800" dirty="0"/>
              <a:t>family planning clinics, renal dialysis clinics, ambulatory surgery </a:t>
            </a:r>
            <a:r>
              <a:rPr lang="en-US" sz="800" dirty="0" smtClean="0"/>
              <a:t>centers, Durable Medical Equipment/Oxygen</a:t>
            </a:r>
            <a:r>
              <a:rPr lang="en-US" sz="800" dirty="0"/>
              <a:t>, imaging/radiation centers, certified independent labs, psychologists, mental health clinics, psychiatric day treatment, substance abuse </a:t>
            </a:r>
            <a:r>
              <a:rPr lang="en-US" sz="800" dirty="0" smtClean="0"/>
              <a:t>services </a:t>
            </a:r>
            <a:r>
              <a:rPr lang="en-US" sz="800" dirty="0"/>
              <a:t>and Medicare crossover payments</a:t>
            </a:r>
            <a:r>
              <a:rPr lang="en-US" sz="800" dirty="0" smtClean="0"/>
              <a:t>. The </a:t>
            </a:r>
            <a:r>
              <a:rPr lang="en-US" sz="800" dirty="0"/>
              <a:t>spending amounts include payment for medical benefits provided by </a:t>
            </a:r>
            <a:r>
              <a:rPr lang="en-US" sz="800" dirty="0" err="1"/>
              <a:t>MassHealth</a:t>
            </a:r>
            <a:r>
              <a:rPr lang="en-US" sz="800" dirty="0"/>
              <a:t>, and do not include the cost of Medicaid-reimbursable services from other state agencies or supplemental payments to hospitals</a:t>
            </a:r>
            <a:r>
              <a:rPr lang="en-US" sz="800" dirty="0" smtClean="0"/>
              <a:t>.</a:t>
            </a:r>
            <a:endParaRPr lang="en-US" sz="800" dirty="0"/>
          </a:p>
          <a:p>
            <a:pPr>
              <a:lnSpc>
                <a:spcPct val="95000"/>
              </a:lnSpc>
            </a:pPr>
            <a:r>
              <a:rPr lang="en-US" sz="600" dirty="0"/>
              <a:t>SOURCE: </a:t>
            </a:r>
            <a:r>
              <a:rPr lang="en-US" sz="800" dirty="0"/>
              <a:t>MassHealth Budget Office.</a:t>
            </a:r>
          </a:p>
        </p:txBody>
      </p:sp>
      <p:sp>
        <p:nvSpPr>
          <p:cNvPr id="26" name="Rectangle 8"/>
          <p:cNvSpPr>
            <a:spLocks noChangeArrowheads="1"/>
          </p:cNvSpPr>
          <p:nvPr/>
        </p:nvSpPr>
        <p:spPr bwMode="auto">
          <a:xfrm>
            <a:off x="455612" y="171344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TOTAL MASSHEALTH SPENDING =  </a:t>
            </a:r>
            <a:r>
              <a:rPr lang="en-US" sz="1000" b="1" dirty="0" smtClean="0">
                <a:solidFill>
                  <a:prstClr val="black"/>
                </a:solidFill>
                <a:latin typeface="+mn-lt"/>
                <a:cs typeface="+mn-cs"/>
              </a:rPr>
              <a:t>$10.9 Billion</a:t>
            </a:r>
            <a:endParaRPr lang="en-US" sz="1000" b="1" dirty="0">
              <a:solidFill>
                <a:prstClr val="black"/>
              </a:solidFill>
              <a:latin typeface="+mn-lt"/>
              <a:cs typeface="+mn-cs"/>
            </a:endParaRPr>
          </a:p>
        </p:txBody>
      </p:sp>
      <p:sp>
        <p:nvSpPr>
          <p:cNvPr id="36" name="Text Box 11"/>
          <p:cNvSpPr txBox="1">
            <a:spLocks noChangeArrowheads="1"/>
          </p:cNvSpPr>
          <p:nvPr/>
        </p:nvSpPr>
        <p:spPr bwMode="auto">
          <a:xfrm>
            <a:off x="6629400" y="1819656"/>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MassHealth spent </a:t>
            </a:r>
            <a:r>
              <a:rPr lang="en-US" dirty="0" smtClean="0"/>
              <a:t>$10.9 billion </a:t>
            </a:r>
            <a:r>
              <a:rPr lang="en-US" dirty="0"/>
              <a:t>on services for its members in s</a:t>
            </a:r>
            <a:r>
              <a:rPr lang="en-US" dirty="0" smtClean="0"/>
              <a:t>tate fiscal </a:t>
            </a:r>
            <a:r>
              <a:rPr lang="en-US" dirty="0"/>
              <a:t>y</a:t>
            </a:r>
            <a:r>
              <a:rPr lang="en-US" dirty="0" smtClean="0"/>
              <a:t>ear 2014.  Nearly half of </a:t>
            </a:r>
            <a:r>
              <a:rPr lang="en-US" dirty="0"/>
              <a:t>spending was capitation payments to managed care organizations (</a:t>
            </a:r>
            <a:r>
              <a:rPr lang="en-US" dirty="0" smtClean="0"/>
              <a:t>MCOs), the </a:t>
            </a:r>
            <a:r>
              <a:rPr lang="en-US" dirty="0"/>
              <a:t>PCC Plan’s behavioral health </a:t>
            </a:r>
            <a:r>
              <a:rPr lang="en-US" dirty="0" smtClean="0"/>
              <a:t>carve-out vendor, Senior </a:t>
            </a:r>
            <a:r>
              <a:rPr lang="en-US" dirty="0"/>
              <a:t>C</a:t>
            </a:r>
            <a:r>
              <a:rPr lang="en-US" dirty="0" smtClean="0"/>
              <a:t>are Options </a:t>
            </a:r>
            <a:r>
              <a:rPr lang="en-US" dirty="0"/>
              <a:t>(SCO) </a:t>
            </a:r>
            <a:r>
              <a:rPr lang="en-US" dirty="0" smtClean="0"/>
              <a:t>and One Care plans and PACE providers. Nearly three-quarters of </a:t>
            </a:r>
            <a:r>
              <a:rPr lang="en-US" dirty="0"/>
              <a:t>MassHealth members are enrolled in one of these </a:t>
            </a:r>
            <a:r>
              <a:rPr lang="en-US" dirty="0" smtClean="0"/>
              <a:t>managed care arrangements.</a:t>
            </a:r>
            <a:endParaRPr lang="en-US" dirty="0"/>
          </a:p>
          <a:p>
            <a:r>
              <a:rPr lang="en-US" dirty="0"/>
              <a:t>Nursing home payments accounted for </a:t>
            </a:r>
            <a:r>
              <a:rPr lang="en-US" dirty="0" smtClean="0"/>
              <a:t>13 </a:t>
            </a:r>
            <a:r>
              <a:rPr lang="en-US" dirty="0"/>
              <a:t>percent of spending, though only </a:t>
            </a:r>
            <a:r>
              <a:rPr lang="en-US" dirty="0" smtClean="0"/>
              <a:t>2 to 3 </a:t>
            </a:r>
            <a:r>
              <a:rPr lang="en-US" dirty="0"/>
              <a:t>percent of MassHealth members reside in nursing homes. Community-based long-term </a:t>
            </a:r>
            <a:r>
              <a:rPr lang="en-US" dirty="0" smtClean="0"/>
              <a:t>services and supports </a:t>
            </a:r>
            <a:r>
              <a:rPr lang="en-US" dirty="0"/>
              <a:t>(e.g., personal care attendants, home health aides, adult foster care) accounted for </a:t>
            </a:r>
            <a:r>
              <a:rPr lang="en-US" dirty="0" smtClean="0"/>
              <a:t>15 </a:t>
            </a:r>
            <a:r>
              <a:rPr lang="en-US" dirty="0"/>
              <a:t>percent. </a:t>
            </a:r>
          </a:p>
          <a:p>
            <a:r>
              <a:rPr lang="en-US" dirty="0"/>
              <a:t>Hospital </a:t>
            </a:r>
            <a:r>
              <a:rPr lang="en-US" dirty="0" smtClean="0"/>
              <a:t>care (inpatient and outpatient) </a:t>
            </a:r>
            <a:r>
              <a:rPr lang="en-US" dirty="0"/>
              <a:t>was about </a:t>
            </a:r>
            <a:r>
              <a:rPr lang="en-US" dirty="0" smtClean="0"/>
              <a:t>13 </a:t>
            </a:r>
            <a:r>
              <a:rPr lang="en-US" dirty="0"/>
              <a:t>percent of </a:t>
            </a:r>
            <a:r>
              <a:rPr lang="en-US" dirty="0" smtClean="0"/>
              <a:t>spending.</a:t>
            </a:r>
            <a:endParaRPr lang="en-US" dirty="0"/>
          </a:p>
        </p:txBody>
      </p:sp>
      <p:sp>
        <p:nvSpPr>
          <p:cNvPr id="32" name="Rectangle 31"/>
          <p:cNvSpPr/>
          <p:nvPr/>
        </p:nvSpPr>
        <p:spPr>
          <a:xfrm>
            <a:off x="5219837" y="2909397"/>
            <a:ext cx="916276" cy="590931"/>
          </a:xfrm>
          <a:prstGeom prst="rect">
            <a:avLst/>
          </a:prstGeom>
          <a:solidFill>
            <a:schemeClr val="tx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MANAGED CARE </a:t>
            </a:r>
            <a:br>
              <a:rPr lang="en-US" sz="900" b="1" dirty="0" smtClean="0">
                <a:solidFill>
                  <a:schemeClr val="bg1"/>
                </a:solidFill>
              </a:rPr>
            </a:br>
            <a:r>
              <a:rPr lang="en-US" sz="900" b="1" dirty="0" smtClean="0">
                <a:solidFill>
                  <a:schemeClr val="bg1"/>
                </a:solidFill>
              </a:rPr>
              <a:t>ORGANIZATION </a:t>
            </a:r>
            <a:br>
              <a:rPr lang="en-US" sz="900" b="1" dirty="0" smtClean="0">
                <a:solidFill>
                  <a:schemeClr val="bg1"/>
                </a:solidFill>
              </a:rPr>
            </a:br>
            <a:r>
              <a:rPr lang="en-US" sz="900" b="1" dirty="0" smtClean="0">
                <a:solidFill>
                  <a:schemeClr val="bg1"/>
                </a:solidFill>
              </a:rPr>
              <a:t>CAPITATION </a:t>
            </a:r>
            <a:br>
              <a:rPr lang="en-US" sz="900" b="1" dirty="0" smtClean="0">
                <a:solidFill>
                  <a:schemeClr val="bg1"/>
                </a:solidFill>
              </a:rPr>
            </a:br>
            <a:r>
              <a:rPr lang="en-US" sz="900" b="1" dirty="0" smtClean="0">
                <a:solidFill>
                  <a:schemeClr val="bg1"/>
                </a:solidFill>
              </a:rPr>
              <a:t>PAYMENTS</a:t>
            </a:r>
          </a:p>
        </p:txBody>
      </p:sp>
      <p:sp>
        <p:nvSpPr>
          <p:cNvPr id="42" name="Rectangle 41"/>
          <p:cNvSpPr/>
          <p:nvPr/>
        </p:nvSpPr>
        <p:spPr>
          <a:xfrm>
            <a:off x="2051069" y="5386690"/>
            <a:ext cx="956351"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NURSING HOMES</a:t>
            </a:r>
          </a:p>
        </p:txBody>
      </p:sp>
      <p:sp>
        <p:nvSpPr>
          <p:cNvPr id="43" name="Rectangle 42"/>
          <p:cNvSpPr/>
          <p:nvPr/>
        </p:nvSpPr>
        <p:spPr>
          <a:xfrm>
            <a:off x="873037" y="4478222"/>
            <a:ext cx="792846"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r">
              <a:defRPr/>
            </a:pPr>
            <a:r>
              <a:rPr lang="en-US" sz="900" b="1" dirty="0" smtClean="0">
                <a:solidFill>
                  <a:srgbClr val="1C1C1C"/>
                </a:solidFill>
              </a:rPr>
              <a:t>COMMUNITY</a:t>
            </a:r>
            <a:br>
              <a:rPr lang="en-US" sz="900" b="1" dirty="0" smtClean="0">
                <a:solidFill>
                  <a:srgbClr val="1C1C1C"/>
                </a:solidFill>
              </a:rPr>
            </a:br>
            <a:r>
              <a:rPr lang="en-US" sz="900" b="1" dirty="0" smtClean="0">
                <a:solidFill>
                  <a:srgbClr val="1C1C1C"/>
                </a:solidFill>
              </a:rPr>
              <a:t>LTC SUPPORTS</a:t>
            </a:r>
          </a:p>
        </p:txBody>
      </p:sp>
      <p:sp>
        <p:nvSpPr>
          <p:cNvPr id="44" name="Rectangle 43"/>
          <p:cNvSpPr/>
          <p:nvPr/>
        </p:nvSpPr>
        <p:spPr>
          <a:xfrm>
            <a:off x="760141" y="3679813"/>
            <a:ext cx="606897" cy="313932"/>
          </a:xfrm>
          <a:prstGeom prst="rect">
            <a:avLst/>
          </a:prstGeom>
          <a:solidFill>
            <a:schemeClr val="accent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HOSPITAL </a:t>
            </a:r>
            <a:br>
              <a:rPr lang="en-US" sz="900" b="1" dirty="0" smtClean="0">
                <a:solidFill>
                  <a:srgbClr val="1C1C1C"/>
                </a:solidFill>
              </a:rPr>
            </a:br>
            <a:r>
              <a:rPr lang="en-US" sz="900" b="1" dirty="0" smtClean="0">
                <a:solidFill>
                  <a:srgbClr val="1C1C1C"/>
                </a:solidFill>
              </a:rPr>
              <a:t>INPATIENT</a:t>
            </a:r>
          </a:p>
        </p:txBody>
      </p:sp>
      <p:sp>
        <p:nvSpPr>
          <p:cNvPr id="45" name="Rectangle 44"/>
          <p:cNvSpPr/>
          <p:nvPr/>
        </p:nvSpPr>
        <p:spPr>
          <a:xfrm>
            <a:off x="1117336" y="2528043"/>
            <a:ext cx="961161"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DENTAL AND CHC</a:t>
            </a:r>
            <a:endParaRPr lang="en-US" sz="900" b="1" dirty="0">
              <a:solidFill>
                <a:srgbClr val="1C1C1C"/>
              </a:solidFill>
            </a:endParaRPr>
          </a:p>
        </p:txBody>
      </p:sp>
      <p:sp>
        <p:nvSpPr>
          <p:cNvPr id="46" name="Rectangle 45"/>
          <p:cNvSpPr/>
          <p:nvPr/>
        </p:nvSpPr>
        <p:spPr>
          <a:xfrm>
            <a:off x="1740019" y="2275859"/>
            <a:ext cx="606896" cy="175433"/>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PHYSICIAN</a:t>
            </a:r>
            <a:endParaRPr lang="en-US" sz="900" b="1" dirty="0">
              <a:solidFill>
                <a:schemeClr val="bg1"/>
              </a:solidFill>
            </a:endParaRPr>
          </a:p>
        </p:txBody>
      </p:sp>
      <p:sp>
        <p:nvSpPr>
          <p:cNvPr id="47" name="Rectangle 46"/>
          <p:cNvSpPr/>
          <p:nvPr/>
        </p:nvSpPr>
        <p:spPr>
          <a:xfrm>
            <a:off x="2989480" y="2013708"/>
            <a:ext cx="422552"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OTHER</a:t>
            </a:r>
            <a:endParaRPr lang="en-US" sz="900" b="1" dirty="0">
              <a:solidFill>
                <a:schemeClr val="bg1"/>
              </a:solidFill>
            </a:endParaRPr>
          </a:p>
        </p:txBody>
      </p:sp>
      <p:sp>
        <p:nvSpPr>
          <p:cNvPr id="48" name="Rectangle 47"/>
          <p:cNvSpPr/>
          <p:nvPr/>
        </p:nvSpPr>
        <p:spPr>
          <a:xfrm>
            <a:off x="760141" y="3233483"/>
            <a:ext cx="712695" cy="313932"/>
          </a:xfrm>
          <a:prstGeom prst="rect">
            <a:avLst/>
          </a:prstGeom>
          <a:solidFill>
            <a:schemeClr val="accent3">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HOSPITAL</a:t>
            </a:r>
            <a:br>
              <a:rPr lang="en-US" sz="900" b="1" dirty="0" smtClean="0">
                <a:solidFill>
                  <a:schemeClr val="bg1"/>
                </a:solidFill>
              </a:rPr>
            </a:br>
            <a:r>
              <a:rPr lang="en-US" sz="900" b="1" dirty="0" smtClean="0">
                <a:solidFill>
                  <a:schemeClr val="bg1"/>
                </a:solidFill>
              </a:rPr>
              <a:t>OUTPATIENT</a:t>
            </a:r>
          </a:p>
        </p:txBody>
      </p:sp>
      <p:sp>
        <p:nvSpPr>
          <p:cNvPr id="49" name="Rectangle 48"/>
          <p:cNvSpPr/>
          <p:nvPr/>
        </p:nvSpPr>
        <p:spPr>
          <a:xfrm>
            <a:off x="1097404" y="2796362"/>
            <a:ext cx="679032"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PHARMACY</a:t>
            </a:r>
          </a:p>
        </p:txBody>
      </p:sp>
      <p:sp>
        <p:nvSpPr>
          <p:cNvPr id="51" name="Rectangle 50"/>
          <p:cNvSpPr/>
          <p:nvPr/>
        </p:nvSpPr>
        <p:spPr>
          <a:xfrm>
            <a:off x="4825052" y="4948723"/>
            <a:ext cx="1246495" cy="313932"/>
          </a:xfrm>
          <a:prstGeom prst="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rgbClr val="1C1C1C"/>
                </a:solidFill>
              </a:rPr>
              <a:t>SCO/PACE/ONE CARE </a:t>
            </a:r>
            <a:br>
              <a:rPr lang="en-US" sz="900" b="1" dirty="0" smtClean="0">
                <a:solidFill>
                  <a:srgbClr val="1C1C1C"/>
                </a:solidFill>
              </a:rPr>
            </a:br>
            <a:r>
              <a:rPr lang="en-US" sz="900" b="1" dirty="0" smtClean="0">
                <a:solidFill>
                  <a:srgbClr val="1C1C1C"/>
                </a:solidFill>
              </a:rPr>
              <a:t>CAPITATION PAYMENTS</a:t>
            </a:r>
          </a:p>
        </p:txBody>
      </p:sp>
      <p:sp>
        <p:nvSpPr>
          <p:cNvPr id="19" name="Rectangle 18"/>
          <p:cNvSpPr/>
          <p:nvPr/>
        </p:nvSpPr>
        <p:spPr>
          <a:xfrm>
            <a:off x="5217453" y="4489086"/>
            <a:ext cx="1052531" cy="313932"/>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MBHO CAPITATION </a:t>
            </a:r>
            <a:br>
              <a:rPr lang="en-US" sz="900" b="1" dirty="0" smtClean="0">
                <a:solidFill>
                  <a:schemeClr val="bg1"/>
                </a:solidFill>
              </a:rPr>
            </a:br>
            <a:r>
              <a:rPr lang="en-US" sz="900" b="1" dirty="0" smtClean="0">
                <a:solidFill>
                  <a:schemeClr val="bg1"/>
                </a:solidFill>
              </a:rPr>
              <a:t>PAYMENTS</a:t>
            </a:r>
          </a:p>
        </p:txBody>
      </p:sp>
      <p:sp>
        <p:nvSpPr>
          <p:cNvPr id="20" name="Rectangle 19"/>
          <p:cNvSpPr/>
          <p:nvPr/>
        </p:nvSpPr>
        <p:spPr>
          <a:xfrm>
            <a:off x="4728243" y="3094063"/>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$3.4B</a:t>
            </a:r>
          </a:p>
        </p:txBody>
      </p:sp>
      <p:sp>
        <p:nvSpPr>
          <p:cNvPr id="21" name="Rectangle 20"/>
          <p:cNvSpPr/>
          <p:nvPr/>
        </p:nvSpPr>
        <p:spPr>
          <a:xfrm>
            <a:off x="3009193" y="5363607"/>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smtClean="0">
                <a:solidFill>
                  <a:srgbClr val="1C1C1C"/>
                </a:solidFill>
              </a:rPr>
              <a:t>$1.4B</a:t>
            </a:r>
          </a:p>
        </p:txBody>
      </p:sp>
      <p:sp>
        <p:nvSpPr>
          <p:cNvPr id="22" name="Rectangle 21"/>
          <p:cNvSpPr/>
          <p:nvPr/>
        </p:nvSpPr>
        <p:spPr>
          <a:xfrm>
            <a:off x="1654159" y="4514863"/>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$1.6B</a:t>
            </a:r>
          </a:p>
        </p:txBody>
      </p:sp>
      <p:sp>
        <p:nvSpPr>
          <p:cNvPr id="23" name="Rectangle 22"/>
          <p:cNvSpPr/>
          <p:nvPr/>
        </p:nvSpPr>
        <p:spPr>
          <a:xfrm>
            <a:off x="1385156" y="3729984"/>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$717M</a:t>
            </a:r>
          </a:p>
        </p:txBody>
      </p:sp>
      <p:sp>
        <p:nvSpPr>
          <p:cNvPr id="24" name="Rectangle 23"/>
          <p:cNvSpPr/>
          <p:nvPr/>
        </p:nvSpPr>
        <p:spPr>
          <a:xfrm>
            <a:off x="2081408" y="2504960"/>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$360M</a:t>
            </a:r>
            <a:endParaRPr lang="en-US" sz="1200" i="1" dirty="0">
              <a:solidFill>
                <a:srgbClr val="1C1C1C"/>
              </a:solidFill>
            </a:endParaRPr>
          </a:p>
        </p:txBody>
      </p:sp>
      <p:sp>
        <p:nvSpPr>
          <p:cNvPr id="25" name="Rectangle 24"/>
          <p:cNvSpPr/>
          <p:nvPr/>
        </p:nvSpPr>
        <p:spPr>
          <a:xfrm>
            <a:off x="2375976" y="2252776"/>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$350M </a:t>
            </a:r>
            <a:endParaRPr lang="en-US" sz="1200" i="1" dirty="0">
              <a:solidFill>
                <a:srgbClr val="1C1C1C"/>
              </a:solidFill>
            </a:endParaRPr>
          </a:p>
        </p:txBody>
      </p:sp>
      <p:sp>
        <p:nvSpPr>
          <p:cNvPr id="27" name="Rectangle 26"/>
          <p:cNvSpPr/>
          <p:nvPr/>
        </p:nvSpPr>
        <p:spPr>
          <a:xfrm>
            <a:off x="2989480" y="2200175"/>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$463 M</a:t>
            </a:r>
            <a:endParaRPr lang="en-US" sz="1200" i="1" dirty="0">
              <a:solidFill>
                <a:srgbClr val="1C1C1C"/>
              </a:solidFill>
            </a:endParaRPr>
          </a:p>
        </p:txBody>
      </p:sp>
      <p:sp>
        <p:nvSpPr>
          <p:cNvPr id="28" name="Rectangle 27"/>
          <p:cNvSpPr/>
          <p:nvPr/>
        </p:nvSpPr>
        <p:spPr>
          <a:xfrm>
            <a:off x="1470122" y="3279650"/>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$590M</a:t>
            </a:r>
          </a:p>
        </p:txBody>
      </p:sp>
      <p:sp>
        <p:nvSpPr>
          <p:cNvPr id="30" name="Rectangle 29"/>
          <p:cNvSpPr/>
          <p:nvPr/>
        </p:nvSpPr>
        <p:spPr>
          <a:xfrm>
            <a:off x="1777537" y="2773279"/>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$561M</a:t>
            </a:r>
          </a:p>
        </p:txBody>
      </p:sp>
      <p:sp>
        <p:nvSpPr>
          <p:cNvPr id="31" name="Rectangle 30"/>
          <p:cNvSpPr/>
          <p:nvPr/>
        </p:nvSpPr>
        <p:spPr>
          <a:xfrm>
            <a:off x="4272602" y="4994890"/>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smtClean="0">
                <a:solidFill>
                  <a:srgbClr val="1C1C1C"/>
                </a:solidFill>
              </a:rPr>
              <a:t>$986M</a:t>
            </a:r>
          </a:p>
        </p:txBody>
      </p:sp>
      <p:sp>
        <p:nvSpPr>
          <p:cNvPr id="33" name="Rectangle 32"/>
          <p:cNvSpPr/>
          <p:nvPr/>
        </p:nvSpPr>
        <p:spPr>
          <a:xfrm>
            <a:off x="4674528" y="4520207"/>
            <a:ext cx="53796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$476M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a:t>TRENDS </a:t>
            </a:r>
            <a:r>
              <a:rPr lang="en-US" dirty="0" smtClean="0"/>
              <a:t>IN MASSHEALTH SPENDING BY </a:t>
            </a:r>
            <a:br>
              <a:rPr lang="en-US" dirty="0" smtClean="0"/>
            </a:br>
            <a:r>
              <a:rPr lang="en-US" dirty="0" smtClean="0"/>
              <a:t>SERVICE TYPE</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solidFill>
                  <a:srgbClr val="969696">
                    <a:lumMod val="50000"/>
                  </a:srgbClr>
                </a:solidFill>
              </a:rPr>
              <a:pPr>
                <a:defRPr/>
              </a:pPr>
              <a:t>24</a:t>
            </a:fld>
            <a:endParaRPr lang="en-US" dirty="0">
              <a:solidFill>
                <a:srgbClr val="969696">
                  <a:lumMod val="50000"/>
                </a:srgbClr>
              </a:solidFill>
            </a:endParaRP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71684" name="TextBox 6"/>
          <p:cNvSpPr txBox="1">
            <a:spLocks noChangeArrowheads="1"/>
          </p:cNvSpPr>
          <p:nvPr/>
        </p:nvSpPr>
        <p:spPr bwMode="auto">
          <a:xfrm>
            <a:off x="465138" y="5792213"/>
            <a:ext cx="5383003" cy="584775"/>
          </a:xfrm>
          <a:prstGeom prst="rect">
            <a:avLst/>
          </a:prstGeom>
          <a:noFill/>
          <a:ln w="9525">
            <a:noFill/>
            <a:miter lim="800000"/>
            <a:headEnd/>
            <a:tailEnd/>
          </a:ln>
        </p:spPr>
        <p:txBody>
          <a:bodyPr wrap="square" lIns="0" rIns="0" anchor="b">
            <a:spAutoFit/>
          </a:bodyPr>
          <a:lstStyle/>
          <a:p>
            <a:r>
              <a:rPr lang="en-US" sz="800" dirty="0" smtClean="0"/>
              <a:t>*LTSS are long-term </a:t>
            </a:r>
            <a:r>
              <a:rPr lang="en-US" sz="800" dirty="0"/>
              <a:t>s</a:t>
            </a:r>
            <a:r>
              <a:rPr lang="en-US" sz="800" dirty="0" smtClean="0"/>
              <a:t>ervices and supports provided to people to enable them to live in the community. </a:t>
            </a:r>
          </a:p>
          <a:p>
            <a:r>
              <a:rPr lang="en-US" sz="800" dirty="0" smtClean="0"/>
              <a:t>**</a:t>
            </a:r>
            <a:r>
              <a:rPr lang="en-US" sz="800" dirty="0" smtClean="0">
                <a:solidFill>
                  <a:srgbClr val="1C1C1C"/>
                </a:solidFill>
              </a:rPr>
              <a:t>Services </a:t>
            </a:r>
            <a:r>
              <a:rPr lang="en-US" sz="800" dirty="0">
                <a:solidFill>
                  <a:srgbClr val="1C1C1C"/>
                </a:solidFill>
              </a:rPr>
              <a:t>included in the </a:t>
            </a:r>
            <a:r>
              <a:rPr lang="en-US" sz="800" dirty="0" smtClean="0">
                <a:solidFill>
                  <a:srgbClr val="1C1C1C"/>
                </a:solidFill>
              </a:rPr>
              <a:t>“other” </a:t>
            </a:r>
            <a:r>
              <a:rPr lang="en-US" sz="800" dirty="0">
                <a:solidFill>
                  <a:srgbClr val="1C1C1C"/>
                </a:solidFill>
              </a:rPr>
              <a:t>category include transportation, dental, community health </a:t>
            </a:r>
            <a:r>
              <a:rPr lang="en-US" sz="800" dirty="0" smtClean="0">
                <a:solidFill>
                  <a:srgbClr val="1C1C1C"/>
                </a:solidFill>
              </a:rPr>
              <a:t>centers </a:t>
            </a:r>
            <a:r>
              <a:rPr lang="en-US" sz="800" dirty="0">
                <a:solidFill>
                  <a:srgbClr val="1C1C1C"/>
                </a:solidFill>
              </a:rPr>
              <a:t>and mental </a:t>
            </a:r>
            <a:r>
              <a:rPr lang="en-US" sz="800" dirty="0" smtClean="0">
                <a:solidFill>
                  <a:srgbClr val="1C1C1C"/>
                </a:solidFill>
              </a:rPr>
              <a:t>health clinics, among </a:t>
            </a:r>
            <a:r>
              <a:rPr lang="en-US" sz="800" dirty="0">
                <a:solidFill>
                  <a:srgbClr val="1C1C1C"/>
                </a:solidFill>
              </a:rPr>
              <a:t>other services</a:t>
            </a:r>
            <a:r>
              <a:rPr lang="en-US" sz="800" dirty="0" smtClean="0">
                <a:solidFill>
                  <a:srgbClr val="1C1C1C"/>
                </a:solidFill>
              </a:rPr>
              <a:t>.</a:t>
            </a:r>
          </a:p>
          <a:p>
            <a:r>
              <a:rPr lang="en-US" sz="600" dirty="0"/>
              <a:t>SOURCE: </a:t>
            </a:r>
            <a:r>
              <a:rPr lang="en-US" sz="800" dirty="0" err="1"/>
              <a:t>MassHealth</a:t>
            </a:r>
            <a:r>
              <a:rPr lang="en-US" sz="800" dirty="0"/>
              <a:t> Budget Office.</a:t>
            </a:r>
          </a:p>
        </p:txBody>
      </p:sp>
      <p:sp>
        <p:nvSpPr>
          <p:cNvPr id="26" name="Rectangle 8"/>
          <p:cNvSpPr>
            <a:spLocks noChangeArrowheads="1"/>
          </p:cNvSpPr>
          <p:nvPr/>
        </p:nvSpPr>
        <p:spPr bwMode="auto">
          <a:xfrm>
            <a:off x="455612" y="1713444"/>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latin typeface="Calibri"/>
                <a:cs typeface="Arial"/>
              </a:rPr>
              <a:t>MASSHEALTH SPENDING TRENDS BY CATEGORY OF SERVICE BETWEEN STATE FISCAL YEARS 2012–2014</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r>
              <a:rPr lang="en-US" sz="800" b="1" dirty="0" smtClean="0">
                <a:solidFill>
                  <a:prstClr val="black"/>
                </a:solidFill>
                <a:latin typeface="+mn-lt"/>
                <a:cs typeface="+mn-cs"/>
              </a:rPr>
              <a:t>)</a:t>
            </a:r>
            <a:endParaRPr lang="en-US" sz="1000" b="1" dirty="0">
              <a:solidFill>
                <a:prstClr val="black"/>
              </a:solidFill>
              <a:latin typeface="+mn-lt"/>
              <a:cs typeface="+mn-cs"/>
            </a:endParaRPr>
          </a:p>
        </p:txBody>
      </p:sp>
      <p:sp>
        <p:nvSpPr>
          <p:cNvPr id="36" name="Text Box 11"/>
          <p:cNvSpPr txBox="1">
            <a:spLocks noChangeArrowheads="1"/>
          </p:cNvSpPr>
          <p:nvPr/>
        </p:nvSpPr>
        <p:spPr bwMode="auto">
          <a:xfrm>
            <a:off x="6629400" y="1819656"/>
            <a:ext cx="2057400"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smtClean="0"/>
              <a:t>Most growth in expenditures is due to the increasing enrollment in managed care organizations and other capitated programs.  Adults newly eligible for MassHealth through the ACA were all enrolled in MCOs.  In addition, spending and enrollment in integrated  health plans for people with Medicare have increased as more seniors enroll in SCO, and dually eligible adults with disabilities may enroll in One Care. </a:t>
            </a:r>
          </a:p>
          <a:p>
            <a:pPr>
              <a:buClr>
                <a:srgbClr val="5A8F7C"/>
              </a:buClr>
            </a:pPr>
            <a:r>
              <a:rPr lang="en-US" dirty="0" smtClean="0"/>
              <a:t>There has been a slight decrease in spending on nursing homes, as community long-term support spending has increased.  Spending for hospital care, both in- and outpatient, has remained level.  </a:t>
            </a:r>
          </a:p>
          <a:p>
            <a:pPr>
              <a:buClr>
                <a:srgbClr val="5A8F7C"/>
              </a:buClr>
            </a:pPr>
            <a:r>
              <a:rPr lang="en-US" dirty="0" smtClean="0">
                <a:solidFill>
                  <a:srgbClr val="1C1C1C"/>
                </a:solidFill>
              </a:rPr>
              <a:t> </a:t>
            </a:r>
            <a:endParaRPr lang="en-US" dirty="0">
              <a:solidFill>
                <a:srgbClr val="1C1C1C"/>
              </a:solidFill>
            </a:endParaRPr>
          </a:p>
        </p:txBody>
      </p:sp>
      <p:graphicFrame>
        <p:nvGraphicFramePr>
          <p:cNvPr id="4" name="Chart 3"/>
          <p:cNvGraphicFramePr/>
          <p:nvPr>
            <p:extLst>
              <p:ext uri="{D42A27DB-BD31-4B8C-83A1-F6EECF244321}">
                <p14:modId xmlns:p14="http://schemas.microsoft.com/office/powerpoint/2010/main" val="499820429"/>
              </p:ext>
            </p:extLst>
          </p:nvPr>
        </p:nvGraphicFramePr>
        <p:xfrm>
          <a:off x="455612" y="2169697"/>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733924" y="2066080"/>
            <a:ext cx="515526" cy="175433"/>
          </a:xfrm>
          <a:prstGeom prst="rect">
            <a:avLst/>
          </a:prstGeom>
          <a:solidFill>
            <a:schemeClr val="accent1"/>
          </a:solidFill>
        </p:spPr>
        <p:txBody>
          <a:bodyPr wrap="none" lIns="45720" tIns="18288" rIns="45720" bIns="18288" rtlCol="0">
            <a:spAutoFit/>
          </a:bodyPr>
          <a:lstStyle/>
          <a:p>
            <a:pPr fontAlgn="base">
              <a:spcBef>
                <a:spcPct val="0"/>
              </a:spcBef>
              <a:spcAft>
                <a:spcPct val="0"/>
              </a:spcAft>
            </a:pPr>
            <a:r>
              <a:rPr lang="en-US" sz="900" b="1" dirty="0" smtClean="0">
                <a:solidFill>
                  <a:srgbClr val="1C1C1C"/>
                </a:solidFill>
              </a:rPr>
              <a:t>SFY 2012</a:t>
            </a:r>
            <a:endParaRPr lang="en-US" sz="900" b="1" dirty="0">
              <a:solidFill>
                <a:srgbClr val="1C1C1C"/>
              </a:solidFill>
            </a:endParaRPr>
          </a:p>
        </p:txBody>
      </p:sp>
      <p:sp>
        <p:nvSpPr>
          <p:cNvPr id="10" name="TextBox 9"/>
          <p:cNvSpPr txBox="1"/>
          <p:nvPr/>
        </p:nvSpPr>
        <p:spPr>
          <a:xfrm>
            <a:off x="5288967" y="2066080"/>
            <a:ext cx="515526" cy="175433"/>
          </a:xfrm>
          <a:prstGeom prst="rect">
            <a:avLst/>
          </a:prstGeom>
          <a:solidFill>
            <a:schemeClr val="accent2"/>
          </a:solidFill>
        </p:spPr>
        <p:txBody>
          <a:bodyPr wrap="none" lIns="45720" tIns="18288" rIns="45720" bIns="18288" rtlCol="0">
            <a:spAutoFit/>
          </a:bodyPr>
          <a:lstStyle/>
          <a:p>
            <a:r>
              <a:rPr lang="en-US" sz="900" b="1" dirty="0">
                <a:solidFill>
                  <a:schemeClr val="bg1"/>
                </a:solidFill>
              </a:rPr>
              <a:t>SFY </a:t>
            </a:r>
            <a:r>
              <a:rPr lang="en-US" sz="900" b="1" dirty="0" smtClean="0">
                <a:solidFill>
                  <a:schemeClr val="bg1"/>
                </a:solidFill>
              </a:rPr>
              <a:t>2013</a:t>
            </a:r>
            <a:endParaRPr lang="en-US" sz="900" b="1" dirty="0">
              <a:solidFill>
                <a:schemeClr val="bg1"/>
              </a:solidFill>
            </a:endParaRPr>
          </a:p>
        </p:txBody>
      </p:sp>
      <p:sp>
        <p:nvSpPr>
          <p:cNvPr id="11" name="TextBox 10"/>
          <p:cNvSpPr txBox="1"/>
          <p:nvPr/>
        </p:nvSpPr>
        <p:spPr>
          <a:xfrm>
            <a:off x="5844010" y="2066080"/>
            <a:ext cx="515526" cy="175433"/>
          </a:xfrm>
          <a:prstGeom prst="rect">
            <a:avLst/>
          </a:prstGeom>
          <a:solidFill>
            <a:schemeClr val="accent3"/>
          </a:solidFill>
        </p:spPr>
        <p:txBody>
          <a:bodyPr wrap="none" lIns="45720" tIns="18288" rIns="45720" bIns="18288" rtlCol="0">
            <a:spAutoFit/>
          </a:bodyPr>
          <a:lstStyle/>
          <a:p>
            <a:r>
              <a:rPr lang="en-US" sz="900" b="1" dirty="0">
                <a:solidFill>
                  <a:schemeClr val="bg1"/>
                </a:solidFill>
              </a:rPr>
              <a:t>SFY </a:t>
            </a:r>
            <a:r>
              <a:rPr lang="en-US" sz="900" b="1" dirty="0" smtClean="0">
                <a:solidFill>
                  <a:schemeClr val="bg1"/>
                </a:solidFill>
              </a:rPr>
              <a:t>2014</a:t>
            </a:r>
            <a:endParaRPr lang="en-US" sz="900" b="1" dirty="0">
              <a:solidFill>
                <a:schemeClr val="bg1"/>
              </a:solidFill>
            </a:endParaRPr>
          </a:p>
        </p:txBody>
      </p:sp>
    </p:spTree>
    <p:extLst>
      <p:ext uri="{BB962C8B-B14F-4D97-AF65-F5344CB8AC3E}">
        <p14:creationId xmlns:p14="http://schemas.microsoft.com/office/powerpoint/2010/main" val="13571346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15229026"/>
              </p:ext>
            </p:extLst>
          </p:nvPr>
        </p:nvGraphicFramePr>
        <p:xfrm>
          <a:off x="455613" y="2111173"/>
          <a:ext cx="5902807" cy="3893884"/>
        </p:xfrm>
        <a:graphic>
          <a:graphicData uri="http://schemas.openxmlformats.org/drawingml/2006/chart">
            <c:chart xmlns:c="http://schemas.openxmlformats.org/drawingml/2006/chart" xmlns:r="http://schemas.openxmlformats.org/officeDocument/2006/relationships" r:id="rId3"/>
          </a:graphicData>
        </a:graphic>
      </p:graphicFrame>
      <p:sp>
        <p:nvSpPr>
          <p:cNvPr id="73735"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r>
              <a:rPr lang="en-US" sz="600" dirty="0"/>
              <a:t>SOURCES: </a:t>
            </a:r>
            <a:r>
              <a:rPr lang="en-US" sz="800" dirty="0"/>
              <a:t>MassHealth Budget Unit</a:t>
            </a:r>
            <a:r>
              <a:rPr lang="en-US" sz="800" dirty="0" smtClean="0"/>
              <a:t>, SFY 2014 data.</a:t>
            </a:r>
            <a:endParaRPr lang="en-US" sz="800" dirty="0"/>
          </a:p>
        </p:txBody>
      </p:sp>
      <p:sp>
        <p:nvSpPr>
          <p:cNvPr id="73736" name="Title 1"/>
          <p:cNvSpPr>
            <a:spLocks noGrp="1"/>
          </p:cNvSpPr>
          <p:nvPr>
            <p:ph type="title"/>
          </p:nvPr>
        </p:nvSpPr>
        <p:spPr/>
        <p:txBody>
          <a:bodyPr/>
          <a:lstStyle/>
          <a:p>
            <a:r>
              <a:rPr lang="en-US" dirty="0" smtClean="0"/>
              <a:t>MOST MEDICAID DOLLARS ARE SPENT ON</a:t>
            </a:r>
            <a:r>
              <a:rPr lang="en-US" dirty="0"/>
              <a:t/>
            </a:r>
            <a:br>
              <a:rPr lang="en-US" dirty="0"/>
            </a:br>
            <a:r>
              <a:rPr lang="en-US" dirty="0" smtClean="0"/>
              <a:t>SERVICES FOR A MINORITY OF MEMBERS</a:t>
            </a:r>
          </a:p>
        </p:txBody>
      </p:sp>
      <p:sp>
        <p:nvSpPr>
          <p:cNvPr id="3" name="Slide Number Placeholder 2"/>
          <p:cNvSpPr>
            <a:spLocks noGrp="1"/>
          </p:cNvSpPr>
          <p:nvPr>
            <p:ph type="sldNum" sz="quarter" idx="10"/>
          </p:nvPr>
        </p:nvSpPr>
        <p:spPr/>
        <p:txBody>
          <a:bodyPr/>
          <a:lstStyle/>
          <a:p>
            <a:pPr>
              <a:defRPr/>
            </a:pPr>
            <a:fld id="{4C061E46-8A3E-4864-8390-8B5E308E0B13}" type="slidenum">
              <a:rPr lang="en-US" smtClean="0"/>
              <a:pPr>
                <a:defRPr/>
              </a:pPr>
              <a:t>25</a:t>
            </a:fld>
            <a:endParaRPr lang="en-US" dirty="0"/>
          </a:p>
        </p:txBody>
      </p:sp>
      <p:sp>
        <p:nvSpPr>
          <p:cNvPr id="11" name="Rectangle 8"/>
          <p:cNvSpPr>
            <a:spLocks noChangeArrowheads="1"/>
          </p:cNvSpPr>
          <p:nvPr/>
        </p:nvSpPr>
        <p:spPr bwMode="auto">
          <a:xfrm>
            <a:off x="455613" y="1789113"/>
            <a:ext cx="4478337" cy="363537"/>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DISTRIBUTION OF MASSHEALTH AND US AVERAGE</a:t>
            </a:r>
          </a:p>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MEDICAID ENROLLMENT AND SPENDING BY VARIOUS POPULATIONS</a:t>
            </a:r>
          </a:p>
        </p:txBody>
      </p:sp>
      <p:sp>
        <p:nvSpPr>
          <p:cNvPr id="20" name="Rectangle 19"/>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spending is not spread evenly across the various categories of beneficiaries. </a:t>
            </a:r>
            <a:r>
              <a:rPr lang="en-US" dirty="0" smtClean="0"/>
              <a:t>More than 60 percent </a:t>
            </a:r>
            <a:r>
              <a:rPr lang="en-US" dirty="0"/>
              <a:t>of benefit spending in SFY </a:t>
            </a:r>
            <a:r>
              <a:rPr lang="en-US" dirty="0" smtClean="0"/>
              <a:t>2014 </a:t>
            </a:r>
            <a:r>
              <a:rPr lang="en-US" dirty="0"/>
              <a:t>was for services to people with disabilities and seniors, though these groups </a:t>
            </a:r>
            <a:r>
              <a:rPr lang="en-US" dirty="0" smtClean="0"/>
              <a:t>comprise </a:t>
            </a:r>
            <a:r>
              <a:rPr lang="en-US" dirty="0"/>
              <a:t>less than a third of MassHealth </a:t>
            </a:r>
            <a:r>
              <a:rPr lang="en-US" dirty="0" smtClean="0"/>
              <a:t>membership.</a:t>
            </a:r>
            <a:endParaRPr lang="en-US" dirty="0"/>
          </a:p>
        </p:txBody>
      </p:sp>
      <p:sp>
        <p:nvSpPr>
          <p:cNvPr id="9" name="Rectangle 8"/>
          <p:cNvSpPr/>
          <p:nvPr/>
        </p:nvSpPr>
        <p:spPr>
          <a:xfrm>
            <a:off x="4464574" y="461087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10" name="Rectangle 9"/>
          <p:cNvSpPr/>
          <p:nvPr/>
        </p:nvSpPr>
        <p:spPr>
          <a:xfrm>
            <a:off x="4464574" y="52674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12" name="Rectangle 11"/>
          <p:cNvSpPr/>
          <p:nvPr/>
        </p:nvSpPr>
        <p:spPr>
          <a:xfrm>
            <a:off x="4464573" y="3652141"/>
            <a:ext cx="1645921" cy="40789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AND CHILDREN WITH </a:t>
            </a:r>
          </a:p>
          <a:p>
            <a:pPr>
              <a:defRPr/>
            </a:pPr>
            <a:r>
              <a:rPr lang="en-US" sz="900" b="1" dirty="0" smtClean="0">
                <a:solidFill>
                  <a:srgbClr val="1C1C1C"/>
                </a:solidFill>
              </a:rPr>
              <a:t>DISABILITIES</a:t>
            </a:r>
            <a:endParaRPr lang="en-US" sz="900" i="1" dirty="0">
              <a:solidFill>
                <a:srgbClr val="1C1C1C"/>
              </a:solidFill>
            </a:endParaRPr>
          </a:p>
        </p:txBody>
      </p:sp>
      <p:sp>
        <p:nvSpPr>
          <p:cNvPr id="13" name="Rectangle 12"/>
          <p:cNvSpPr/>
          <p:nvPr/>
        </p:nvSpPr>
        <p:spPr>
          <a:xfrm>
            <a:off x="446457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 IN COMMUNITY</a:t>
            </a:r>
            <a:endParaRPr lang="en-US" sz="900" i="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dirty="0" smtClean="0"/>
              <a:t>MASSHEALTH SPENDING PER ENROLLEE IS FOCUSED ON SERVICES FOR SENIORS AND THE DISABLED</a:t>
            </a:r>
            <a:endParaRPr lang="en-US" sz="1600" i="1" dirty="0" smtClean="0"/>
          </a:p>
        </p:txBody>
      </p:sp>
      <p:sp>
        <p:nvSpPr>
          <p:cNvPr id="3" name="Slide Number Placeholder 2"/>
          <p:cNvSpPr>
            <a:spLocks noGrp="1"/>
          </p:cNvSpPr>
          <p:nvPr>
            <p:ph type="sldNum" sz="quarter" idx="10"/>
          </p:nvPr>
        </p:nvSpPr>
        <p:spPr/>
        <p:txBody>
          <a:bodyPr/>
          <a:lstStyle/>
          <a:p>
            <a:pPr>
              <a:defRPr/>
            </a:pPr>
            <a:fld id="{D2E9F9DB-790B-47B4-BD6A-ADAF4F6AC5DF}" type="slidenum">
              <a:rPr lang="en-US" smtClean="0"/>
              <a:pPr>
                <a:defRPr/>
              </a:pPr>
              <a:t>26</a:t>
            </a:fld>
            <a:endParaRPr lang="en-US" dirty="0"/>
          </a:p>
        </p:txBody>
      </p:sp>
      <p:sp>
        <p:nvSpPr>
          <p:cNvPr id="5"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smtClean="0"/>
              <a:t>Seniors, who are more likely to have chronic conditions and complex health care needs, </a:t>
            </a:r>
            <a:r>
              <a:rPr lang="en-US" dirty="0"/>
              <a:t>account for the highest level of MassHealth spending per member per year. Though seniors make up only </a:t>
            </a:r>
            <a:r>
              <a:rPr lang="en-US" dirty="0" smtClean="0"/>
              <a:t>9 percent </a:t>
            </a:r>
            <a:r>
              <a:rPr lang="en-US" dirty="0"/>
              <a:t>of MassHealth enrollment, approximately </a:t>
            </a:r>
            <a:r>
              <a:rPr lang="en-US" dirty="0" smtClean="0"/>
              <a:t>14 percent </a:t>
            </a:r>
            <a:r>
              <a:rPr lang="en-US" dirty="0"/>
              <a:t>of MassHealth spending is on nursing home services, which are predominantly used by seniors. Another </a:t>
            </a:r>
            <a:r>
              <a:rPr lang="en-US" dirty="0" smtClean="0"/>
              <a:t>15 percent </a:t>
            </a:r>
            <a:r>
              <a:rPr lang="en-US" dirty="0"/>
              <a:t>of spending is on </a:t>
            </a:r>
            <a:r>
              <a:rPr lang="en-US" dirty="0" smtClean="0"/>
              <a:t>long-term </a:t>
            </a:r>
            <a:r>
              <a:rPr lang="en-US" dirty="0"/>
              <a:t>services and supports (LTSS) accessed by seniors and members with disabilities</a:t>
            </a:r>
            <a:r>
              <a:rPr lang="en-US" dirty="0" smtClean="0"/>
              <a:t>. Non-elderly members without disabilities are relatively inexpensive to cover.</a:t>
            </a:r>
            <a:endParaRPr lang="en-US" dirty="0"/>
          </a:p>
        </p:txBody>
      </p:sp>
      <p:sp>
        <p:nvSpPr>
          <p:cNvPr id="6" name="Rectangle 5"/>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MEDICAID PAYMENTS PER ENROLLEE PER YEAR, S</a:t>
            </a:r>
            <a:r>
              <a:rPr lang="en-US" sz="1000" b="1" dirty="0" smtClean="0">
                <a:solidFill>
                  <a:prstClr val="black"/>
                </a:solidFill>
                <a:latin typeface="+mn-lt"/>
                <a:cs typeface="+mn-cs"/>
              </a:rPr>
              <a:t>FY 2014</a:t>
            </a:r>
            <a:endParaRPr lang="en-US" sz="1000" b="1" dirty="0">
              <a:solidFill>
                <a:prstClr val="black"/>
              </a:solidFill>
              <a:latin typeface="+mn-lt"/>
              <a:cs typeface="+mn-cs"/>
            </a:endParaRPr>
          </a:p>
        </p:txBody>
      </p:sp>
      <p:sp>
        <p:nvSpPr>
          <p:cNvPr id="75782"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pPr>
              <a:spcBef>
                <a:spcPts val="600"/>
              </a:spcBef>
            </a:pPr>
            <a:r>
              <a:rPr lang="en-US" sz="600" dirty="0"/>
              <a:t>SOURCES: </a:t>
            </a:r>
            <a:r>
              <a:rPr lang="en-US" sz="800" dirty="0" smtClean="0"/>
              <a:t>Calculations based on total spending and member months from the MassHealth Budget Office.</a:t>
            </a:r>
            <a:endParaRPr lang="en-US" sz="800" dirty="0"/>
          </a:p>
        </p:txBody>
      </p:sp>
      <p:graphicFrame>
        <p:nvGraphicFramePr>
          <p:cNvPr id="2" name="Chart 1"/>
          <p:cNvGraphicFramePr/>
          <p:nvPr>
            <p:extLst>
              <p:ext uri="{D42A27DB-BD31-4B8C-83A1-F6EECF244321}">
                <p14:modId xmlns:p14="http://schemas.microsoft.com/office/powerpoint/2010/main" val="2387905097"/>
              </p:ext>
            </p:extLst>
          </p:nvPr>
        </p:nvGraphicFramePr>
        <p:xfrm>
          <a:off x="455613" y="2035175"/>
          <a:ext cx="6002337" cy="3726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2224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dirty="0" smtClean="0"/>
              <a:t>MASSHEALTH SPENDING IS IMPORTANT TO</a:t>
            </a:r>
            <a:br>
              <a:rPr lang="en-US" dirty="0" smtClean="0"/>
            </a:br>
            <a:r>
              <a:rPr lang="en-US" dirty="0" smtClean="0"/>
              <a:t>MANY TYPES OF PROVIDERS</a:t>
            </a:r>
            <a:endParaRPr lang="en-US" sz="1100" dirty="0" smtClean="0"/>
          </a:p>
        </p:txBody>
      </p:sp>
      <p:sp>
        <p:nvSpPr>
          <p:cNvPr id="3" name="Slide Number Placeholder 2"/>
          <p:cNvSpPr>
            <a:spLocks noGrp="1"/>
          </p:cNvSpPr>
          <p:nvPr>
            <p:ph type="sldNum" sz="quarter" idx="10"/>
          </p:nvPr>
        </p:nvSpPr>
        <p:spPr/>
        <p:txBody>
          <a:bodyPr/>
          <a:lstStyle/>
          <a:p>
            <a:pPr>
              <a:defRPr/>
            </a:pPr>
            <a:fld id="{2F2911FF-D7C4-4E9A-B694-3949F38DCC51}" type="slidenum">
              <a:rPr lang="en-US" smtClean="0">
                <a:solidFill>
                  <a:srgbClr val="969696">
                    <a:lumMod val="50000"/>
                  </a:srgbClr>
                </a:solidFill>
              </a:rPr>
              <a:pPr>
                <a:defRPr/>
              </a:pPr>
              <a:t>27</a:t>
            </a:fld>
            <a:endParaRPr lang="en-US" dirty="0">
              <a:solidFill>
                <a:srgbClr val="969696">
                  <a:lumMod val="50000"/>
                </a:srgbClr>
              </a:solidFill>
            </a:endParaRPr>
          </a:p>
        </p:txBody>
      </p:sp>
      <p:sp>
        <p:nvSpPr>
          <p:cNvPr id="77827" name="TextBox 6"/>
          <p:cNvSpPr txBox="1">
            <a:spLocks noChangeArrowheads="1"/>
          </p:cNvSpPr>
          <p:nvPr/>
        </p:nvSpPr>
        <p:spPr bwMode="auto">
          <a:xfrm>
            <a:off x="455613" y="5669102"/>
            <a:ext cx="5973762" cy="707886"/>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Center for Health Information and Analysis, Massachusetts Hospital Profiles, Acute Hospital Data </a:t>
            </a:r>
            <a:r>
              <a:rPr lang="en-US" sz="800" dirty="0" smtClean="0"/>
              <a:t>Appendix (2013 data); CHIA, Nursing Facility Cost Reports (Nursing </a:t>
            </a:r>
            <a:r>
              <a:rPr lang="en-US" sz="800" dirty="0"/>
              <a:t>Homes – data from </a:t>
            </a:r>
            <a:r>
              <a:rPr lang="en-US" sz="800" dirty="0" smtClean="0"/>
              <a:t>calendar year 2013); </a:t>
            </a:r>
            <a:r>
              <a:rPr lang="en-US" sz="800" dirty="0"/>
              <a:t>Health </a:t>
            </a:r>
            <a:r>
              <a:rPr lang="en-US" sz="800" dirty="0">
                <a:solidFill>
                  <a:srgbClr val="1C1C1C"/>
                </a:solidFill>
              </a:rPr>
              <a:t>Resources and Services Administration, Bureau of Primary Health Care, Uniform Data System Report (CHCs – data from Federal FY </a:t>
            </a:r>
            <a:r>
              <a:rPr lang="en-US" sz="800" dirty="0" smtClean="0"/>
              <a:t>2013); CMS National and State Health Expenditure Accounts (Mass. 2009 expenditures aged to 2013 using change in national expenditures 2009-2013</a:t>
            </a:r>
            <a:r>
              <a:rPr lang="en-US" sz="800" dirty="0" smtClean="0">
                <a:solidFill>
                  <a:srgbClr val="1C1C1C"/>
                </a:solidFill>
              </a:rPr>
              <a:t>); </a:t>
            </a:r>
            <a:r>
              <a:rPr lang="en-US" sz="800" dirty="0">
                <a:solidFill>
                  <a:srgbClr val="1C1C1C"/>
                </a:solidFill>
              </a:rPr>
              <a:t>Mass. DPH, Massachusetts Births </a:t>
            </a:r>
            <a:r>
              <a:rPr lang="en-US" sz="800" dirty="0" smtClean="0">
                <a:solidFill>
                  <a:srgbClr val="1C1C1C"/>
                </a:solidFill>
              </a:rPr>
              <a:t>2013 </a:t>
            </a:r>
            <a:r>
              <a:rPr lang="en-US" sz="800" dirty="0">
                <a:solidFill>
                  <a:srgbClr val="1C1C1C"/>
                </a:solidFill>
              </a:rPr>
              <a:t>(</a:t>
            </a:r>
            <a:r>
              <a:rPr lang="en-US" sz="800" dirty="0" smtClean="0">
                <a:solidFill>
                  <a:srgbClr val="1C1C1C"/>
                </a:solidFill>
              </a:rPr>
              <a:t>Prenatal </a:t>
            </a:r>
            <a:r>
              <a:rPr lang="en-US" sz="800" dirty="0">
                <a:solidFill>
                  <a:srgbClr val="1C1C1C"/>
                </a:solidFill>
              </a:rPr>
              <a:t>Care – data from </a:t>
            </a:r>
            <a:r>
              <a:rPr lang="en-US" sz="800" dirty="0" smtClean="0">
                <a:solidFill>
                  <a:srgbClr val="1C1C1C"/>
                </a:solidFill>
              </a:rPr>
              <a:t>calendar </a:t>
            </a:r>
            <a:r>
              <a:rPr lang="en-US" sz="800" dirty="0">
                <a:solidFill>
                  <a:srgbClr val="1C1C1C"/>
                </a:solidFill>
              </a:rPr>
              <a:t>y</a:t>
            </a:r>
            <a:r>
              <a:rPr lang="en-US" sz="800" dirty="0" smtClean="0">
                <a:solidFill>
                  <a:srgbClr val="1C1C1C"/>
                </a:solidFill>
              </a:rPr>
              <a:t>ear 2013), December 2014.</a:t>
            </a:r>
            <a:endParaRPr lang="en-US" sz="800" dirty="0">
              <a:solidFill>
                <a:srgbClr val="1C1C1C"/>
              </a:solidFill>
            </a:endParaRPr>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11" name="Rectangle 8"/>
          <p:cNvSpPr>
            <a:spLocks noChangeArrowheads="1"/>
          </p:cNvSpPr>
          <p:nvPr/>
        </p:nvSpPr>
        <p:spPr bwMode="auto">
          <a:xfrm>
            <a:off x="455613" y="1789113"/>
            <a:ext cx="4627904"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MASSHEALTH REVENUE AS A PERCENTAGE OF PROVIDERS’ TOTAL PATIENT </a:t>
            </a:r>
            <a:r>
              <a:rPr lang="en-US" sz="1000" b="1" dirty="0" smtClean="0">
                <a:solidFill>
                  <a:prstClr val="black"/>
                </a:solidFill>
              </a:rPr>
              <a:t>REVENUES, 2013</a:t>
            </a:r>
            <a:endParaRPr lang="en-US" sz="1000" b="1" dirty="0">
              <a:solidFill>
                <a:prstClr val="black"/>
              </a:solidFill>
            </a:endParaRPr>
          </a:p>
        </p:txBody>
      </p:sp>
      <p:sp>
        <p:nvSpPr>
          <p:cNvPr id="16"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MassHealth represents a significant portion of health care providers’ revenues. This is especially the case for nursing homes and community health centers, which receive half of their total patient revenues from MassHealth. </a:t>
            </a:r>
          </a:p>
          <a:p>
            <a:pPr fontAlgn="base">
              <a:spcAft>
                <a:spcPct val="0"/>
              </a:spcAft>
              <a:buClr>
                <a:srgbClr val="5A8F7C"/>
              </a:buClr>
            </a:pPr>
            <a:r>
              <a:rPr lang="en-US" dirty="0" smtClean="0">
                <a:solidFill>
                  <a:srgbClr val="1C1C1C"/>
                </a:solidFill>
              </a:rPr>
              <a:t>MassHealth </a:t>
            </a:r>
            <a:r>
              <a:rPr lang="en-US" dirty="0">
                <a:solidFill>
                  <a:srgbClr val="1C1C1C"/>
                </a:solidFill>
              </a:rPr>
              <a:t>covers </a:t>
            </a:r>
            <a:r>
              <a:rPr lang="en-US" dirty="0" smtClean="0">
                <a:solidFill>
                  <a:srgbClr val="1C1C1C"/>
                </a:solidFill>
              </a:rPr>
              <a:t>a third of </a:t>
            </a:r>
            <a:r>
              <a:rPr lang="en-US" dirty="0">
                <a:solidFill>
                  <a:srgbClr val="1C1C1C"/>
                </a:solidFill>
              </a:rPr>
              <a:t>all </a:t>
            </a:r>
            <a:r>
              <a:rPr lang="en-US" dirty="0" smtClean="0">
                <a:solidFill>
                  <a:srgbClr val="1C1C1C"/>
                </a:solidFill>
              </a:rPr>
              <a:t>prenatal </a:t>
            </a:r>
            <a:r>
              <a:rPr lang="en-US" dirty="0">
                <a:solidFill>
                  <a:srgbClr val="1C1C1C"/>
                </a:solidFill>
              </a:rPr>
              <a:t>care, which is </a:t>
            </a:r>
            <a:r>
              <a:rPr lang="en-US" dirty="0" smtClean="0">
                <a:solidFill>
                  <a:srgbClr val="1C1C1C"/>
                </a:solidFill>
              </a:rPr>
              <a:t>delivered by </a:t>
            </a:r>
            <a:r>
              <a:rPr lang="en-US" dirty="0">
                <a:solidFill>
                  <a:srgbClr val="1C1C1C"/>
                </a:solidFill>
              </a:rPr>
              <a:t>a mix of providers.</a:t>
            </a:r>
          </a:p>
        </p:txBody>
      </p:sp>
      <p:graphicFrame>
        <p:nvGraphicFramePr>
          <p:cNvPr id="14" name="Chart 13"/>
          <p:cNvGraphicFramePr/>
          <p:nvPr>
            <p:extLst>
              <p:ext uri="{D42A27DB-BD31-4B8C-83A1-F6EECF244321}">
                <p14:modId xmlns:p14="http://schemas.microsoft.com/office/powerpoint/2010/main" val="2670239866"/>
              </p:ext>
            </p:extLst>
          </p:nvPr>
        </p:nvGraphicFramePr>
        <p:xfrm>
          <a:off x="494919" y="2112169"/>
          <a:ext cx="5934456" cy="3393341"/>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023681" y="4876769"/>
            <a:ext cx="676788" cy="246221"/>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Hospitals</a:t>
            </a:r>
          </a:p>
        </p:txBody>
      </p:sp>
      <p:sp>
        <p:nvSpPr>
          <p:cNvPr id="17" name="TextBox 16"/>
          <p:cNvSpPr txBox="1"/>
          <p:nvPr/>
        </p:nvSpPr>
        <p:spPr>
          <a:xfrm>
            <a:off x="2163384" y="4876769"/>
            <a:ext cx="596637"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Nursing</a:t>
            </a:r>
            <a:br>
              <a:rPr lang="en-US" sz="1000" b="1" dirty="0">
                <a:solidFill>
                  <a:srgbClr val="1C1C1C"/>
                </a:solidFill>
              </a:rPr>
            </a:br>
            <a:r>
              <a:rPr lang="en-US" sz="1000" b="1" dirty="0">
                <a:solidFill>
                  <a:srgbClr val="1C1C1C"/>
                </a:solidFill>
              </a:rPr>
              <a:t>Homes</a:t>
            </a:r>
          </a:p>
        </p:txBody>
      </p:sp>
      <p:sp>
        <p:nvSpPr>
          <p:cNvPr id="18" name="TextBox 17"/>
          <p:cNvSpPr txBox="1"/>
          <p:nvPr/>
        </p:nvSpPr>
        <p:spPr>
          <a:xfrm>
            <a:off x="3075463" y="4876769"/>
            <a:ext cx="971741"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Community</a:t>
            </a:r>
            <a:br>
              <a:rPr lang="en-US" sz="1000" b="1" dirty="0">
                <a:solidFill>
                  <a:srgbClr val="1C1C1C"/>
                </a:solidFill>
              </a:rPr>
            </a:br>
            <a:r>
              <a:rPr lang="en-US" sz="1000" b="1" dirty="0">
                <a:solidFill>
                  <a:srgbClr val="1C1C1C"/>
                </a:solidFill>
              </a:rPr>
              <a:t>Health Centers</a:t>
            </a:r>
          </a:p>
        </p:txBody>
      </p:sp>
      <p:sp>
        <p:nvSpPr>
          <p:cNvPr id="19" name="TextBox 18"/>
          <p:cNvSpPr txBox="1"/>
          <p:nvPr/>
        </p:nvSpPr>
        <p:spPr>
          <a:xfrm>
            <a:off x="4238411" y="4876769"/>
            <a:ext cx="845104" cy="553998"/>
          </a:xfrm>
          <a:prstGeom prst="rect">
            <a:avLst/>
          </a:prstGeom>
          <a:noFill/>
        </p:spPr>
        <p:txBody>
          <a:bodyPr wrap="none" rtlCol="0">
            <a:spAutoFit/>
          </a:bodyPr>
          <a:lstStyle/>
          <a:p>
            <a:pPr algn="ctr" fontAlgn="base">
              <a:spcBef>
                <a:spcPct val="0"/>
              </a:spcBef>
              <a:spcAft>
                <a:spcPct val="0"/>
              </a:spcAft>
            </a:pPr>
            <a:r>
              <a:rPr lang="en-US" sz="1000" b="1" dirty="0" smtClean="0">
                <a:solidFill>
                  <a:srgbClr val="1C1C1C"/>
                </a:solidFill>
              </a:rPr>
              <a:t>Long-Term</a:t>
            </a:r>
            <a:r>
              <a:rPr lang="en-US" sz="1000" b="1" dirty="0">
                <a:solidFill>
                  <a:srgbClr val="1C1C1C"/>
                </a:solidFill>
              </a:rPr>
              <a:t/>
            </a:r>
            <a:br>
              <a:rPr lang="en-US" sz="1000" b="1" dirty="0">
                <a:solidFill>
                  <a:srgbClr val="1C1C1C"/>
                </a:solidFill>
              </a:rPr>
            </a:br>
            <a:r>
              <a:rPr lang="en-US" sz="1000" b="1" dirty="0">
                <a:solidFill>
                  <a:srgbClr val="1C1C1C"/>
                </a:solidFill>
              </a:rPr>
              <a:t>Services and</a:t>
            </a:r>
            <a:br>
              <a:rPr lang="en-US" sz="1000" b="1" dirty="0">
                <a:solidFill>
                  <a:srgbClr val="1C1C1C"/>
                </a:solidFill>
              </a:rPr>
            </a:br>
            <a:r>
              <a:rPr lang="en-US" sz="1000" b="1" dirty="0" smtClean="0">
                <a:solidFill>
                  <a:srgbClr val="1C1C1C"/>
                </a:solidFill>
              </a:rPr>
              <a:t>Supports*</a:t>
            </a:r>
            <a:endParaRPr lang="en-US" sz="1000" b="1" dirty="0">
              <a:solidFill>
                <a:srgbClr val="1C1C1C"/>
              </a:solidFill>
            </a:endParaRPr>
          </a:p>
        </p:txBody>
      </p:sp>
      <p:sp>
        <p:nvSpPr>
          <p:cNvPr id="20" name="TextBox 19"/>
          <p:cNvSpPr txBox="1"/>
          <p:nvPr/>
        </p:nvSpPr>
        <p:spPr>
          <a:xfrm>
            <a:off x="5443837" y="4876769"/>
            <a:ext cx="633507" cy="400110"/>
          </a:xfrm>
          <a:prstGeom prst="rect">
            <a:avLst/>
          </a:prstGeom>
          <a:noFill/>
        </p:spPr>
        <p:txBody>
          <a:bodyPr wrap="none" rtlCol="0">
            <a:spAutoFit/>
          </a:bodyPr>
          <a:lstStyle/>
          <a:p>
            <a:pPr algn="ctr" fontAlgn="base">
              <a:spcBef>
                <a:spcPct val="0"/>
              </a:spcBef>
              <a:spcAft>
                <a:spcPct val="0"/>
              </a:spcAft>
            </a:pPr>
            <a:r>
              <a:rPr lang="en-US" sz="1000" b="1" dirty="0" smtClean="0">
                <a:solidFill>
                  <a:srgbClr val="1C1C1C"/>
                </a:solidFill>
              </a:rPr>
              <a:t>Prenatal</a:t>
            </a:r>
            <a:r>
              <a:rPr lang="en-US" sz="1000" b="1" dirty="0">
                <a:solidFill>
                  <a:srgbClr val="1C1C1C"/>
                </a:solidFill>
              </a:rPr>
              <a:t/>
            </a:r>
            <a:br>
              <a:rPr lang="en-US" sz="1000" b="1" dirty="0">
                <a:solidFill>
                  <a:srgbClr val="1C1C1C"/>
                </a:solidFill>
              </a:rPr>
            </a:br>
            <a:r>
              <a:rPr lang="en-US" sz="1000" b="1" dirty="0">
                <a:solidFill>
                  <a:srgbClr val="1C1C1C"/>
                </a:solidFill>
              </a:rPr>
              <a:t>Care</a:t>
            </a:r>
          </a:p>
        </p:txBody>
      </p:sp>
      <p:sp>
        <p:nvSpPr>
          <p:cNvPr id="21" name="TextBox 6"/>
          <p:cNvSpPr txBox="1">
            <a:spLocks noChangeArrowheads="1"/>
          </p:cNvSpPr>
          <p:nvPr/>
        </p:nvSpPr>
        <p:spPr bwMode="auto">
          <a:xfrm>
            <a:off x="448298" y="5373225"/>
            <a:ext cx="5973762" cy="338554"/>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800" dirty="0" smtClean="0">
                <a:solidFill>
                  <a:srgbClr val="1C1C1C"/>
                </a:solidFill>
              </a:rPr>
              <a:t>* Includes spending for home health care, durable </a:t>
            </a:r>
            <a:r>
              <a:rPr lang="en-US" sz="800" dirty="0">
                <a:solidFill>
                  <a:srgbClr val="1C1C1C"/>
                </a:solidFill>
              </a:rPr>
              <a:t>medical supplies, Medicaid </a:t>
            </a:r>
            <a:r>
              <a:rPr lang="en-US" sz="800" dirty="0" smtClean="0">
                <a:solidFill>
                  <a:srgbClr val="1C1C1C"/>
                </a:solidFill>
              </a:rPr>
              <a:t>home- </a:t>
            </a:r>
            <a:r>
              <a:rPr lang="en-US" sz="800" dirty="0">
                <a:solidFill>
                  <a:srgbClr val="1C1C1C"/>
                </a:solidFill>
              </a:rPr>
              <a:t>and </a:t>
            </a:r>
            <a:r>
              <a:rPr lang="en-US" sz="800" dirty="0" smtClean="0">
                <a:solidFill>
                  <a:srgbClr val="1C1C1C"/>
                </a:solidFill>
              </a:rPr>
              <a:t>community-based </a:t>
            </a:r>
            <a:r>
              <a:rPr lang="en-US" sz="800" dirty="0">
                <a:solidFill>
                  <a:srgbClr val="1C1C1C"/>
                </a:solidFill>
              </a:rPr>
              <a:t>waivers, care provided in residential care facilities, ambulance services, school health and worksite health care</a:t>
            </a:r>
            <a:r>
              <a:rPr lang="en-US" sz="700" dirty="0">
                <a:solidFill>
                  <a:srgbClr val="1C1C1C"/>
                </a:solidFill>
              </a:rPr>
              <a:t>. </a:t>
            </a:r>
            <a:endParaRPr lang="en-US" sz="900" dirty="0">
              <a:solidFill>
                <a:srgbClr val="1C1C1C"/>
              </a:solidFill>
            </a:endParaRPr>
          </a:p>
        </p:txBody>
      </p:sp>
    </p:spTree>
    <p:extLst>
      <p:ext uri="{BB962C8B-B14F-4D97-AF65-F5344CB8AC3E}">
        <p14:creationId xmlns:p14="http://schemas.microsoft.com/office/powerpoint/2010/main" val="4275355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dirty="0" smtClean="0"/>
              <a:t>ENROLLMENT HAS DRIVEN GROWTH IN</a:t>
            </a:r>
            <a:br>
              <a:rPr lang="en-US" dirty="0" smtClean="0"/>
            </a:br>
            <a:r>
              <a:rPr lang="en-US" dirty="0" smtClean="0"/>
              <a:t>MASSHEALTH SPENDING IN RECENT YEARS</a:t>
            </a:r>
            <a:endParaRPr lang="en-US" sz="1200" i="1" dirty="0" smtClean="0"/>
          </a:p>
        </p:txBody>
      </p:sp>
      <p:sp>
        <p:nvSpPr>
          <p:cNvPr id="3" name="Slide Number Placeholder 2"/>
          <p:cNvSpPr>
            <a:spLocks noGrp="1"/>
          </p:cNvSpPr>
          <p:nvPr>
            <p:ph type="sldNum" sz="quarter" idx="10"/>
          </p:nvPr>
        </p:nvSpPr>
        <p:spPr/>
        <p:txBody>
          <a:bodyPr/>
          <a:lstStyle/>
          <a:p>
            <a:pPr>
              <a:defRPr/>
            </a:pPr>
            <a:fld id="{F604BC5F-A5EA-45A0-97D8-0C5778E3E740}" type="slidenum">
              <a:rPr lang="en-US" smtClean="0"/>
              <a:pPr>
                <a:defRPr/>
              </a:pPr>
              <a:t>28</a:t>
            </a:fld>
            <a:endParaRPr lang="en-US" dirty="0"/>
          </a:p>
        </p:txBody>
      </p:sp>
      <p:sp>
        <p:nvSpPr>
          <p:cNvPr id="79875" name="TextBox 6"/>
          <p:cNvSpPr txBox="1">
            <a:spLocks noChangeArrowheads="1"/>
          </p:cNvSpPr>
          <p:nvPr/>
        </p:nvSpPr>
        <p:spPr bwMode="auto">
          <a:xfrm>
            <a:off x="455613" y="6161088"/>
            <a:ext cx="5802312" cy="215900"/>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EOHHS (total spending and enrollment) and authors’ calculations.</a:t>
            </a:r>
          </a:p>
        </p:txBody>
      </p:sp>
      <p:sp>
        <p:nvSpPr>
          <p:cNvPr id="8" name="Rectangle 7"/>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GROWTH IN MASSHEALTH TOTAL SPENDING, ENROLLMENT AND PER MEMBER PER MONTH (PMPM) COSTS</a:t>
            </a:r>
            <a:br>
              <a:rPr lang="en-US" sz="1000" b="1" dirty="0">
                <a:solidFill>
                  <a:prstClr val="black"/>
                </a:solidFill>
                <a:latin typeface="+mn-lt"/>
                <a:cs typeface="+mn-cs"/>
              </a:rPr>
            </a:br>
            <a:r>
              <a:rPr lang="en-US" sz="800" b="1" dirty="0">
                <a:solidFill>
                  <a:prstClr val="black"/>
                </a:solidFill>
                <a:latin typeface="+mn-lt"/>
                <a:cs typeface="+mn-cs"/>
              </a:rPr>
              <a:t>(YEAR </a:t>
            </a:r>
            <a:r>
              <a:rPr lang="en-US" sz="800" b="1" dirty="0" smtClean="0">
                <a:solidFill>
                  <a:prstClr val="black"/>
                </a:solidFill>
                <a:latin typeface="+mn-lt"/>
                <a:cs typeface="+mn-cs"/>
              </a:rPr>
              <a:t>2007 </a:t>
            </a:r>
            <a:r>
              <a:rPr lang="en-US" sz="800" b="1" dirty="0">
                <a:solidFill>
                  <a:prstClr val="black"/>
                </a:solidFill>
                <a:latin typeface="+mn-lt"/>
                <a:cs typeface="+mn-cs"/>
              </a:rPr>
              <a:t>= 100)</a:t>
            </a:r>
            <a:endParaRPr lang="en-US" sz="1000" b="1" dirty="0">
              <a:solidFill>
                <a:prstClr val="black"/>
              </a:solidFill>
              <a:latin typeface="+mn-lt"/>
              <a:cs typeface="+mn-cs"/>
            </a:endParaRPr>
          </a:p>
        </p:txBody>
      </p:sp>
      <p:sp>
        <p:nvSpPr>
          <p:cNvPr id="12"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The increasing number of MassHealth members, as opposed to the amount spent for each member, has been the greatest driver of MassHealth spending over the last several years. Spending per member increased an average of just </a:t>
            </a:r>
            <a:r>
              <a:rPr lang="en-US" dirty="0" smtClean="0"/>
              <a:t>1.3 </a:t>
            </a:r>
            <a:r>
              <a:rPr lang="en-US" dirty="0"/>
              <a:t>percent per year from fiscal year </a:t>
            </a:r>
            <a:r>
              <a:rPr lang="en-US" dirty="0" smtClean="0"/>
              <a:t>2007 </a:t>
            </a:r>
            <a:r>
              <a:rPr lang="en-US" dirty="0"/>
              <a:t>through </a:t>
            </a:r>
            <a:r>
              <a:rPr lang="en-US" dirty="0" smtClean="0"/>
              <a:t>2014, and has been virtually unchanged since SFY 2010, even as total spending grew dramatically with the ACA expansion in SFY 2014. Enrollment </a:t>
            </a:r>
            <a:r>
              <a:rPr lang="en-US" dirty="0"/>
              <a:t>grew an average of </a:t>
            </a:r>
            <a:r>
              <a:rPr lang="en-US" dirty="0" smtClean="0"/>
              <a:t>5.2 </a:t>
            </a:r>
            <a:r>
              <a:rPr lang="en-US" dirty="0"/>
              <a:t>percent per year over </a:t>
            </a:r>
            <a:r>
              <a:rPr lang="en-US" dirty="0" smtClean="0"/>
              <a:t>this period, including an 11.8 percent jump from SFY 2013 to SFY 2014.</a:t>
            </a:r>
            <a:endParaRPr lang="en-US" dirty="0"/>
          </a:p>
        </p:txBody>
      </p:sp>
      <p:graphicFrame>
        <p:nvGraphicFramePr>
          <p:cNvPr id="2" name="Chart 1"/>
          <p:cNvGraphicFramePr/>
          <p:nvPr>
            <p:extLst>
              <p:ext uri="{D42A27DB-BD31-4B8C-83A1-F6EECF244321}">
                <p14:modId xmlns:p14="http://schemas.microsoft.com/office/powerpoint/2010/main" val="566369000"/>
              </p:ext>
            </p:extLst>
          </p:nvPr>
        </p:nvGraphicFramePr>
        <p:xfrm>
          <a:off x="455613" y="2109788"/>
          <a:ext cx="593566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851072" y="2409823"/>
            <a:ext cx="954749" cy="189796"/>
          </a:xfrm>
          <a:prstGeom prst="rect">
            <a:avLst/>
          </a:prstGeom>
          <a:solidFill>
            <a:schemeClr val="accent2"/>
          </a:solidFill>
        </p:spPr>
        <p:txBody>
          <a:bodyPr wrap="none" lIns="45720" tIns="25400" rIns="45720" bIns="25400" rtlCol="0">
            <a:spAutoFit/>
          </a:bodyPr>
          <a:lstStyle/>
          <a:p>
            <a:pPr algn="ctr"/>
            <a:r>
              <a:rPr lang="en-US" sz="900" b="1" dirty="0" smtClean="0">
                <a:solidFill>
                  <a:schemeClr val="bg1"/>
                </a:solidFill>
              </a:rPr>
              <a:t>TOTAL  SPENDING</a:t>
            </a:r>
            <a:endParaRPr lang="en-US" sz="900" b="1" dirty="0">
              <a:solidFill>
                <a:schemeClr val="bg1"/>
              </a:solidFill>
            </a:endParaRPr>
          </a:p>
        </p:txBody>
      </p:sp>
      <p:sp>
        <p:nvSpPr>
          <p:cNvPr id="13" name="TextBox 12"/>
          <p:cNvSpPr txBox="1"/>
          <p:nvPr/>
        </p:nvSpPr>
        <p:spPr>
          <a:xfrm>
            <a:off x="5551333" y="3209923"/>
            <a:ext cx="754374" cy="189796"/>
          </a:xfrm>
          <a:prstGeom prst="rect">
            <a:avLst/>
          </a:prstGeom>
          <a:solidFill>
            <a:schemeClr val="tx2"/>
          </a:solidFill>
        </p:spPr>
        <p:txBody>
          <a:bodyPr wrap="none" lIns="45720" tIns="25400" rIns="45720" bIns="25400" rtlCol="0">
            <a:spAutoFit/>
          </a:bodyPr>
          <a:lstStyle/>
          <a:p>
            <a:pPr algn="ctr"/>
            <a:r>
              <a:rPr lang="en-US" sz="900" b="1" dirty="0" smtClean="0">
                <a:solidFill>
                  <a:schemeClr val="bg1"/>
                </a:solidFill>
              </a:rPr>
              <a:t>ENROLLMENT</a:t>
            </a:r>
            <a:endParaRPr lang="en-US" sz="900" b="1" dirty="0">
              <a:solidFill>
                <a:schemeClr val="bg1"/>
              </a:solidFill>
            </a:endParaRPr>
          </a:p>
        </p:txBody>
      </p:sp>
      <p:sp>
        <p:nvSpPr>
          <p:cNvPr id="17" name="TextBox 16"/>
          <p:cNvSpPr txBox="1"/>
          <p:nvPr/>
        </p:nvSpPr>
        <p:spPr>
          <a:xfrm>
            <a:off x="5853521" y="5436500"/>
            <a:ext cx="473848" cy="189796"/>
          </a:xfrm>
          <a:prstGeom prst="rect">
            <a:avLst/>
          </a:prstGeom>
          <a:solidFill>
            <a:schemeClr val="accent3"/>
          </a:solidFill>
        </p:spPr>
        <p:txBody>
          <a:bodyPr wrap="none" lIns="45720" tIns="25400" rIns="45720" bIns="25400" rtlCol="0">
            <a:spAutoFit/>
          </a:bodyPr>
          <a:lstStyle/>
          <a:p>
            <a:pPr algn="ctr"/>
            <a:r>
              <a:rPr lang="en-US" sz="900" b="1" dirty="0" smtClean="0">
                <a:solidFill>
                  <a:schemeClr val="bg1"/>
                </a:solidFill>
              </a:rPr>
              <a:t>$PMPM</a:t>
            </a:r>
            <a:endParaRPr lang="en-US" sz="900" b="1" dirty="0">
              <a:solidFill>
                <a:schemeClr val="bg1"/>
              </a:solidFill>
            </a:endParaRPr>
          </a:p>
        </p:txBody>
      </p:sp>
    </p:spTree>
    <p:extLst>
      <p:ext uri="{BB962C8B-B14F-4D97-AF65-F5344CB8AC3E}">
        <p14:creationId xmlns:p14="http://schemas.microsoft.com/office/powerpoint/2010/main" val="325290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smtClean="0">
                <a:solidFill>
                  <a:schemeClr val="tx2">
                    <a:lumMod val="75000"/>
                  </a:schemeClr>
                </a:solidFill>
              </a:rPr>
              <a:t>MASSHEALTH: THE BASICS </a:t>
            </a:r>
            <a:br>
              <a:rPr lang="en-US" sz="2800" dirty="0" smtClean="0">
                <a:solidFill>
                  <a:schemeClr val="tx2">
                    <a:lumMod val="75000"/>
                  </a:schemeClr>
                </a:solidFill>
              </a:rPr>
            </a:br>
            <a:r>
              <a:rPr lang="en-US" dirty="0" smtClean="0"/>
              <a:t>EXECUTIVE SUMMARY</a:t>
            </a:r>
          </a:p>
        </p:txBody>
      </p:sp>
      <p:sp>
        <p:nvSpPr>
          <p:cNvPr id="4" name="Content Placeholder 3"/>
          <p:cNvSpPr>
            <a:spLocks noGrp="1"/>
          </p:cNvSpPr>
          <p:nvPr>
            <p:ph idx="1"/>
          </p:nvPr>
        </p:nvSpPr>
        <p:spPr>
          <a:xfrm>
            <a:off x="428263" y="1281113"/>
            <a:ext cx="2497817" cy="4824412"/>
          </a:xfrm>
        </p:spPr>
        <p:txBody>
          <a:bodyPr numCol="1" spcCol="228600"/>
          <a:lstStyle/>
          <a:p>
            <a:pPr marL="0" indent="0">
              <a:buNone/>
            </a:pPr>
            <a:r>
              <a:rPr lang="en-US" sz="1200" b="1" dirty="0" smtClean="0"/>
              <a:t>MassHealth is an essential health safety net  for 1.8 million of the state’s adults and children</a:t>
            </a:r>
            <a:endParaRPr lang="en-US" sz="1200" dirty="0" smtClean="0"/>
          </a:p>
          <a:p>
            <a:pPr marL="114300" lvl="0" indent="-114300"/>
            <a:r>
              <a:rPr lang="en-US" sz="1200" dirty="0" smtClean="0"/>
              <a:t>The Massachusetts Medicaid program (commonly referred to as “MassHealth”) provides health insurance to more than one in four Massachusetts residents. Since the full implementation of the Affordable Care Act (ACA), enrollment has risen from 1.4 million to 1.8 million as of March 2015. More than half of people with disabilities, more than half of children of low-income families, and nearly two-thirds of residents of nursing facilities rely on MassHealth to help them pay for health care.   Forty percent of all births are covered by MassHealth. </a:t>
            </a:r>
          </a:p>
          <a:p>
            <a:pPr marL="114300" lvl="0" indent="-114300"/>
            <a:r>
              <a:rPr lang="en-US" sz="1200" dirty="0" err="1" smtClean="0"/>
              <a:t>MassHealth</a:t>
            </a:r>
            <a:r>
              <a:rPr lang="en-US" sz="1200" dirty="0" smtClean="0"/>
              <a:t> covers services that commercial insurance typically covers, plus other benefits like long-term services, additional behavioral health care, and non-emergency medical transportation.</a:t>
            </a:r>
            <a:endParaRPr lang="en-US" dirty="0"/>
          </a:p>
        </p:txBody>
      </p:sp>
      <p:sp>
        <p:nvSpPr>
          <p:cNvPr id="5" name="Content Placeholder 3"/>
          <p:cNvSpPr txBox="1">
            <a:spLocks/>
          </p:cNvSpPr>
          <p:nvPr/>
        </p:nvSpPr>
        <p:spPr bwMode="auto">
          <a:xfrm>
            <a:off x="3063240" y="1281113"/>
            <a:ext cx="3017520" cy="4966336"/>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MassHealth covers a broad cross-section of the population</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Children and adults without disabilities represent </a:t>
            </a:r>
            <a:r>
              <a:rPr lang="en-US" sz="1200" kern="0" dirty="0" smtClean="0">
                <a:latin typeface="+mn-lt"/>
                <a:cs typeface="+mn-cs"/>
              </a:rPr>
              <a:t>three-quarters </a:t>
            </a:r>
            <a:r>
              <a:rPr kumimoji="0" lang="en-US" sz="1200" b="0" i="0" u="none" strike="noStrike" kern="0" cap="none" spc="0" normalizeH="0" baseline="0" noProof="0" dirty="0" smtClean="0">
                <a:ln>
                  <a:noFill/>
                </a:ln>
                <a:solidFill>
                  <a:schemeClr val="tx1"/>
                </a:solidFill>
                <a:effectLst/>
                <a:uLnTx/>
                <a:uFillTx/>
                <a:latin typeface="+mn-lt"/>
                <a:ea typeface="+mn-ea"/>
                <a:cs typeface="+mn-cs"/>
              </a:rPr>
              <a:t>of total MassHealth membership, adults and children with disabilities comprise </a:t>
            </a:r>
            <a:r>
              <a:rPr kumimoji="0" lang="en-US" sz="1200" b="0" i="0" u="none" strike="noStrike" kern="0" cap="none" spc="0" normalizeH="0" baseline="0" noProof="0" dirty="0" smtClean="0">
                <a:ln>
                  <a:noFill/>
                </a:ln>
                <a:effectLst/>
                <a:uLnTx/>
                <a:uFillTx/>
                <a:latin typeface="+mn-lt"/>
                <a:ea typeface="+mn-ea"/>
                <a:cs typeface="+mn-cs"/>
              </a:rPr>
              <a:t>about one-sixth </a:t>
            </a:r>
            <a:r>
              <a:rPr kumimoji="0" lang="en-US" sz="1200" b="0" i="0" u="none" strike="noStrike" kern="0" cap="none" spc="0" normalizeH="0" baseline="0" noProof="0" dirty="0" smtClean="0">
                <a:ln>
                  <a:noFill/>
                </a:ln>
                <a:solidFill>
                  <a:schemeClr val="tx1"/>
                </a:solidFill>
                <a:effectLst/>
                <a:uLnTx/>
                <a:uFillTx/>
                <a:latin typeface="+mn-lt"/>
                <a:ea typeface="+mn-ea"/>
                <a:cs typeface="+mn-cs"/>
              </a:rPr>
              <a:t>of MassHealth members, and seniors make up another </a:t>
            </a:r>
            <a:r>
              <a:rPr kumimoji="0" lang="en-US" sz="1200" b="0" i="0" u="none" strike="noStrike" kern="0" cap="none" spc="0" normalizeH="0" baseline="0" noProof="0" dirty="0" smtClean="0">
                <a:ln>
                  <a:noFill/>
                </a:ln>
                <a:effectLst/>
                <a:uLnTx/>
                <a:uFillTx/>
                <a:latin typeface="+mn-lt"/>
                <a:ea typeface="+mn-ea"/>
                <a:cs typeface="+mn-cs"/>
              </a:rPr>
              <a:t>9</a:t>
            </a:r>
            <a:r>
              <a:rPr kumimoji="0" lang="en-US" sz="1200" b="0" i="0" u="none" strike="noStrike" kern="0" cap="none" spc="0" normalizeH="0" baseline="0" noProof="0" dirty="0" smtClean="0">
                <a:ln>
                  <a:noFill/>
                </a:ln>
                <a:solidFill>
                  <a:srgbClr val="FF0000"/>
                </a:solidFill>
                <a:effectLst/>
                <a:uLnTx/>
                <a:uFillTx/>
                <a:latin typeface="+mn-lt"/>
                <a:ea typeface="+mn-ea"/>
                <a:cs typeface="+mn-cs"/>
              </a:rPr>
              <a:t> </a:t>
            </a:r>
            <a:r>
              <a:rPr kumimoji="0" lang="en-US" sz="1200" b="0" i="0" u="none" strike="noStrike" kern="0" cap="none" spc="0" normalizeH="0" baseline="0" noProof="0" dirty="0" smtClean="0">
                <a:ln>
                  <a:noFill/>
                </a:ln>
                <a:solidFill>
                  <a:schemeClr val="tx1"/>
                </a:solidFill>
                <a:effectLst/>
                <a:uLnTx/>
                <a:uFillTx/>
                <a:latin typeface="+mn-lt"/>
                <a:ea typeface="+mn-ea"/>
                <a:cs typeface="+mn-cs"/>
              </a:rPr>
              <a:t>percent. More than 60 cents of every </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200" b="0" i="0" u="none" strike="noStrike" kern="0" cap="none" spc="0" normalizeH="0" noProof="0" dirty="0" smtClean="0">
                <a:ln>
                  <a:noFill/>
                </a:ln>
                <a:solidFill>
                  <a:schemeClr val="tx1"/>
                </a:solidFill>
                <a:effectLst/>
                <a:uLnTx/>
                <a:uFillTx/>
                <a:latin typeface="+mn-lt"/>
                <a:ea typeface="+mn-ea"/>
                <a:cs typeface="+mn-cs"/>
              </a:rPr>
              <a:t> dollar spent </a:t>
            </a:r>
            <a:r>
              <a:rPr kumimoji="0" lang="en-US" sz="1200" b="0" i="0" u="none" strike="noStrike" kern="0" cap="none" spc="0" normalizeH="0" baseline="0" noProof="0" dirty="0" smtClean="0">
                <a:ln>
                  <a:noFill/>
                </a:ln>
                <a:solidFill>
                  <a:schemeClr val="tx1"/>
                </a:solidFill>
                <a:effectLst/>
                <a:uLnTx/>
                <a:uFillTx/>
                <a:latin typeface="+mn-lt"/>
                <a:ea typeface="+mn-ea"/>
                <a:cs typeface="+mn-cs"/>
              </a:rPr>
              <a:t>is for the care of members with disabilities and for seniors.  </a:t>
            </a: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Implementation of ACA</a:t>
            </a:r>
            <a:r>
              <a:rPr kumimoji="0" lang="en-US" sz="1200" b="0" i="0" u="none" strike="noStrike" kern="0" cap="none" spc="0" normalizeH="0" noProof="0" dirty="0" smtClean="0">
                <a:ln>
                  <a:noFill/>
                </a:ln>
                <a:solidFill>
                  <a:schemeClr val="tx1"/>
                </a:solidFill>
                <a:effectLst/>
                <a:uLnTx/>
                <a:uFillTx/>
                <a:latin typeface="+mn-lt"/>
                <a:ea typeface="+mn-ea"/>
                <a:cs typeface="+mn-cs"/>
              </a:rPr>
              <a:t> coverage provisions has shifted the makeup of </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200" b="0" i="0" u="none" strike="noStrike" kern="0" cap="none" spc="0" normalizeH="0" baseline="0" noProof="0" dirty="0" smtClean="0">
                <a:ln>
                  <a:noFill/>
                </a:ln>
                <a:solidFill>
                  <a:schemeClr val="tx1"/>
                </a:solidFill>
                <a:effectLst/>
                <a:uLnTx/>
                <a:uFillTx/>
                <a:latin typeface="+mn-lt"/>
                <a:ea typeface="+mn-ea"/>
                <a:cs typeface="+mn-cs"/>
              </a:rPr>
              <a:t> membership</a:t>
            </a:r>
            <a:r>
              <a:rPr kumimoji="0" lang="en-US" sz="1200" b="0" i="0" u="none" strike="noStrike" kern="0" cap="none" spc="0" normalizeH="0" noProof="0" dirty="0" smtClean="0">
                <a:ln>
                  <a:noFill/>
                </a:ln>
                <a:solidFill>
                  <a:schemeClr val="tx1"/>
                </a:solidFill>
                <a:effectLst/>
                <a:uLnTx/>
                <a:uFillTx/>
                <a:latin typeface="+mn-lt"/>
                <a:ea typeface="+mn-ea"/>
                <a:cs typeface="+mn-cs"/>
              </a:rPr>
              <a:t> more toward people without disabilities, particularly adults. Still, </a:t>
            </a:r>
            <a:r>
              <a:rPr kumimoji="0" lang="en-US" sz="1200" b="0" i="0" u="none" strike="noStrike" kern="0" cap="none" spc="0" normalizeH="0" baseline="0" noProof="0" dirty="0" smtClean="0">
                <a:ln>
                  <a:noFill/>
                </a:ln>
                <a:solidFill>
                  <a:schemeClr val="tx1"/>
                </a:solidFill>
                <a:effectLst/>
                <a:uLnTx/>
                <a:uFillTx/>
                <a:latin typeface="+mn-lt"/>
                <a:ea typeface="+mn-ea"/>
                <a:cs typeface="+mn-cs"/>
              </a:rPr>
              <a:t>many people with disabilities qualify through the state’s CommonHealth program, which offers benefits to persons with disabilities that are not generally available through employers or Medicare.</a:t>
            </a:r>
            <a:r>
              <a:rPr kumimoji="0" lang="en-US" sz="1200" b="0" i="0" u="none" strike="noStrike" kern="0" cap="none" spc="0" normalizeH="0" noProof="0" dirty="0" smtClean="0">
                <a:ln>
                  <a:noFill/>
                </a:ln>
                <a:solidFill>
                  <a:schemeClr val="tx1"/>
                </a:solidFill>
                <a:effectLst/>
                <a:uLnTx/>
                <a:uFillTx/>
                <a:latin typeface="+mn-lt"/>
                <a:ea typeface="+mn-ea"/>
                <a:cs typeface="+mn-cs"/>
              </a:rPr>
              <a:t> The CommonHealth program can supplement other private insurance or Medicare to provide benefits that are critical to maintaining independence, such as personal care assistance (PCA) services.</a:t>
            </a:r>
            <a:r>
              <a:rPr kumimoji="0" lang="en-US" sz="1200" b="0" i="0" u="none" strike="noStrike" kern="0" cap="none" spc="0" normalizeH="0" baseline="0" noProof="0" dirty="0" smtClean="0">
                <a:ln>
                  <a:noFill/>
                </a:ln>
                <a:solidFill>
                  <a:schemeClr val="tx1"/>
                </a:solidFill>
                <a:effectLst/>
                <a:uLnTx/>
                <a:uFillTx/>
                <a:latin typeface="+mn-lt"/>
                <a:ea typeface="+mn-ea"/>
                <a:cs typeface="+mn-cs"/>
              </a:rPr>
              <a:t> </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6" name="Content Placeholder 3"/>
          <p:cNvSpPr txBox="1">
            <a:spLocks/>
          </p:cNvSpPr>
          <p:nvPr/>
        </p:nvSpPr>
        <p:spPr bwMode="auto">
          <a:xfrm>
            <a:off x="6217920" y="1281113"/>
            <a:ext cx="2468880" cy="4824412"/>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MassHealth supports workers’ access to private insurance</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For </a:t>
            </a:r>
            <a:r>
              <a:rPr lang="en-US" sz="1200" kern="0" dirty="0" smtClean="0">
                <a:latin typeface="+mn-lt"/>
                <a:cs typeface="+mn-cs"/>
              </a:rPr>
              <a:t>more than one-fifth </a:t>
            </a:r>
            <a:r>
              <a:rPr kumimoji="0" lang="en-US" sz="1200" b="0" i="0" u="none" strike="noStrike" kern="0" cap="none" spc="0" normalizeH="0" baseline="0" noProof="0" dirty="0" smtClean="0">
                <a:ln>
                  <a:noFill/>
                </a:ln>
                <a:solidFill>
                  <a:schemeClr val="tx1"/>
                </a:solidFill>
                <a:effectLst/>
                <a:uLnTx/>
                <a:uFillTx/>
                <a:latin typeface="+mn-lt"/>
                <a:ea typeface="+mn-ea"/>
                <a:cs typeface="+mn-cs"/>
              </a:rPr>
              <a:t>of its members, MassHealth coverage is secondary to other insurance such as Medicare or employer-sponsored insurance.  MassHealth benefits help make employer-offered insurance more affordable for eligible low-wage workers and their children by paying for the employee share of the premium and by covering most of the cost of copayments and deductibles. In addition, MassHealth benefits make it possible for many people with disabilities to remain in the workforce.</a:t>
            </a: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lang="en-US" sz="1200" kern="0" dirty="0" smtClean="0">
                <a:latin typeface="+mn-lt"/>
                <a:cs typeface="+mn-cs"/>
              </a:rPr>
              <a:t>The coordination of public and private sources of coverage contribute to Massachusetts’s lowest-in-nation percentage of population who do not have health insurance.</a:t>
            </a:r>
          </a:p>
          <a:p>
            <a:pPr marL="228600" marR="0" lvl="0" indent="-2286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grpSp>
        <p:nvGrpSpPr>
          <p:cNvPr id="13" name="Group 12"/>
          <p:cNvGrpSpPr/>
          <p:nvPr/>
        </p:nvGrpSpPr>
        <p:grpSpPr>
          <a:xfrm>
            <a:off x="2972753" y="1309688"/>
            <a:ext cx="3198494" cy="4937760"/>
            <a:chOff x="2882266" y="1371600"/>
            <a:chExt cx="3198494" cy="4819649"/>
          </a:xfrm>
        </p:grpSpPr>
        <p:cxnSp>
          <p:nvCxnSpPr>
            <p:cNvPr id="10" name="Straight Connector 9"/>
            <p:cNvCxnSpPr/>
            <p:nvPr/>
          </p:nvCxnSpPr>
          <p:spPr>
            <a:xfrm rot="5400000">
              <a:off x="472441" y="3781425"/>
              <a:ext cx="48196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670935" y="3781425"/>
              <a:ext cx="481964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2</a:t>
            </a:fld>
            <a:endParaRPr lang="en-US" dirty="0">
              <a:solidFill>
                <a:srgbClr val="969696">
                  <a:lumMod val="50000"/>
                </a:srgb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MASSHEALTH’S PRIORITIES FOR REFORM</a:t>
            </a:r>
            <a:endParaRPr lang="en-US" dirty="0"/>
          </a:p>
        </p:txBody>
      </p:sp>
      <p:sp>
        <p:nvSpPr>
          <p:cNvPr id="3" name="Content Placeholder 2"/>
          <p:cNvSpPr>
            <a:spLocks noGrp="1"/>
          </p:cNvSpPr>
          <p:nvPr>
            <p:ph idx="1"/>
          </p:nvPr>
        </p:nvSpPr>
        <p:spPr/>
        <p:txBody>
          <a:bodyPr/>
          <a:lstStyle/>
          <a:p>
            <a:pPr marL="0" indent="0">
              <a:buNone/>
            </a:pPr>
            <a:r>
              <a:rPr lang="en-US" sz="1600" dirty="0" smtClean="0"/>
              <a:t>Massachusetts has used opportunities in the federal waiver process and the ACA to create innovations in how health care is organized, delivered and paid for. To ensure the future sustainability of MassHealth, its leaders have set these priorities:</a:t>
            </a:r>
          </a:p>
          <a:p>
            <a:r>
              <a:rPr lang="en-US" sz="1600" dirty="0" smtClean="0"/>
              <a:t>Improve customer service and the member experience</a:t>
            </a:r>
          </a:p>
          <a:p>
            <a:r>
              <a:rPr lang="en-US" sz="1600" dirty="0" smtClean="0"/>
              <a:t>Fix eligibility and operational processes</a:t>
            </a:r>
          </a:p>
          <a:p>
            <a:r>
              <a:rPr lang="en-US" sz="1600" dirty="0" smtClean="0"/>
              <a:t>Improve population health and care coordination through payment reform and value-based payment models</a:t>
            </a:r>
          </a:p>
          <a:p>
            <a:pPr lvl="1"/>
            <a:r>
              <a:rPr lang="en-US" sz="1400" dirty="0" smtClean="0"/>
              <a:t>For example, accountable care organizations and bundled payments</a:t>
            </a:r>
          </a:p>
          <a:p>
            <a:r>
              <a:rPr lang="en-US" sz="1600" dirty="0" smtClean="0"/>
              <a:t>Improve integration of physical and behavioral health care</a:t>
            </a:r>
          </a:p>
          <a:p>
            <a:r>
              <a:rPr lang="en-US" sz="1600" dirty="0" smtClean="0"/>
              <a:t>Scale up innovative approaches for long-term services and supports</a:t>
            </a:r>
          </a:p>
          <a:p>
            <a:pPr lvl="1"/>
            <a:r>
              <a:rPr lang="en-US" sz="1400" dirty="0" smtClean="0"/>
              <a:t>For example, One Care and SCO</a:t>
            </a:r>
          </a:p>
          <a:p>
            <a:r>
              <a:rPr lang="en-US" sz="1600" dirty="0" smtClean="0"/>
              <a:t>Improve management of existing programs</a:t>
            </a:r>
          </a:p>
          <a:p>
            <a:pPr marL="0" indent="0">
              <a:buNone/>
            </a:pPr>
            <a:r>
              <a:rPr lang="en-US" sz="1600" dirty="0" smtClean="0"/>
              <a:t>MassHealth currently is conducting a public dialogue about these priorities across the Commonwealth.</a:t>
            </a:r>
            <a:endParaRPr lang="en-US" sz="1600" dirty="0"/>
          </a:p>
        </p:txBody>
      </p:sp>
      <p:sp>
        <p:nvSpPr>
          <p:cNvPr id="4" name="Slide Number Placeholder 3"/>
          <p:cNvSpPr>
            <a:spLocks noGrp="1"/>
          </p:cNvSpPr>
          <p:nvPr>
            <p:ph type="sldNum" sz="quarter" idx="10"/>
          </p:nvPr>
        </p:nvSpPr>
        <p:spPr/>
        <p:txBody>
          <a:bodyPr/>
          <a:lstStyle/>
          <a:p>
            <a:fld id="{9BD7153A-5758-40C4-8129-301D4A48CA78}" type="slidenum">
              <a:rPr lang="en-US" smtClean="0"/>
              <a:pPr/>
              <a:t>29</a:t>
            </a:fld>
            <a:endParaRPr lang="en-US" dirty="0"/>
          </a:p>
        </p:txBody>
      </p:sp>
      <p:sp>
        <p:nvSpPr>
          <p:cNvPr id="6" name="TextBox 6"/>
          <p:cNvSpPr txBox="1">
            <a:spLocks noChangeArrowheads="1"/>
          </p:cNvSpPr>
          <p:nvPr/>
        </p:nvSpPr>
        <p:spPr bwMode="auto">
          <a:xfrm>
            <a:off x="455612" y="6161544"/>
            <a:ext cx="6809345" cy="215444"/>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a:t>Executive Office of Health and Human Services, “Public Stakeholder Session: Creating a Sustainable MassHealth Program.” April 6, 2015.</a:t>
            </a:r>
          </a:p>
        </p:txBody>
      </p:sp>
    </p:spTree>
    <p:extLst>
      <p:ext uri="{BB962C8B-B14F-4D97-AF65-F5344CB8AC3E}">
        <p14:creationId xmlns:p14="http://schemas.microsoft.com/office/powerpoint/2010/main" val="478848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dirty="0" smtClean="0"/>
              <a:t>CONCLUSIONS</a:t>
            </a:r>
          </a:p>
        </p:txBody>
      </p:sp>
      <p:sp>
        <p:nvSpPr>
          <p:cNvPr id="88066" name="Content Placeholder 3"/>
          <p:cNvSpPr>
            <a:spLocks noGrp="1"/>
          </p:cNvSpPr>
          <p:nvPr>
            <p:ph idx="1"/>
          </p:nvPr>
        </p:nvSpPr>
        <p:spPr/>
        <p:txBody>
          <a:bodyPr/>
          <a:lstStyle/>
          <a:p>
            <a:r>
              <a:rPr lang="en-US" sz="1600" dirty="0" smtClean="0"/>
              <a:t>MassHealth offers strong support to people who have no other source of health insurance and provides coverage for services and cost sharing not covered by other insurance (Medicare and employer-sponsored insurance) for low-income residents.</a:t>
            </a:r>
          </a:p>
          <a:p>
            <a:r>
              <a:rPr lang="en-US" sz="1600" dirty="0" smtClean="0"/>
              <a:t>Massachusetts has taken advantage of opportunities through the Affordable Care Act and the federal waiver process to develop innovations that expand access to health care, improve its quality and transform the way care is organized, delivered and paid for.</a:t>
            </a:r>
          </a:p>
          <a:p>
            <a:r>
              <a:rPr lang="en-US" sz="1600" dirty="0" smtClean="0"/>
              <a:t>Spending in the program has grown, driven mainly by increases in enrollment. Per capita spending has grown by an average of just 1.3 percent per year in the past 7 years. </a:t>
            </a:r>
          </a:p>
          <a:p>
            <a:r>
              <a:rPr lang="en-US" sz="1600" dirty="0" smtClean="0"/>
              <a:t>MassHealth offers eligibility to a broader segment </a:t>
            </a:r>
            <a:r>
              <a:rPr lang="en-US" sz="1600" smtClean="0"/>
              <a:t>of the </a:t>
            </a:r>
            <a:r>
              <a:rPr lang="en-US" sz="1600" dirty="0" smtClean="0"/>
              <a:t>population than many other states’ Medicaid programs. In particular, more people with disabilities qualify through the CommonHealth program, which offers benefits that are not generally available through employers or Medicare.</a:t>
            </a:r>
          </a:p>
          <a:p>
            <a:r>
              <a:rPr lang="en-US" sz="1600" dirty="0" smtClean="0"/>
              <a:t>MassHealth spending trends reflect policy toward providing more care in community-based settings and less in facilities or inpatient settings.</a:t>
            </a:r>
          </a:p>
        </p:txBody>
      </p:sp>
      <p:sp>
        <p:nvSpPr>
          <p:cNvPr id="3" name="Slide Number Placeholder 2"/>
          <p:cNvSpPr>
            <a:spLocks noGrp="1"/>
          </p:cNvSpPr>
          <p:nvPr>
            <p:ph type="sldNum" sz="quarter" idx="10"/>
          </p:nvPr>
        </p:nvSpPr>
        <p:spPr/>
        <p:txBody>
          <a:bodyPr/>
          <a:lstStyle/>
          <a:p>
            <a:fld id="{11265A4B-CE7C-4E3E-A01C-232AEB273958}" type="slidenum">
              <a:rPr lang="en-US" smtClean="0"/>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smtClean="0">
                <a:solidFill>
                  <a:schemeClr val="tx2">
                    <a:lumMod val="75000"/>
                  </a:schemeClr>
                </a:solidFill>
              </a:rPr>
              <a:t>MASSHEALTH: THE BASICS </a:t>
            </a:r>
            <a:r>
              <a:rPr lang="en-US" dirty="0" smtClean="0"/>
              <a:t/>
            </a:r>
            <a:br>
              <a:rPr lang="en-US" dirty="0" smtClean="0"/>
            </a:br>
            <a:r>
              <a:rPr lang="en-US" dirty="0" smtClean="0"/>
              <a:t>EXECUTIVE SUMMARY (continued)</a:t>
            </a:r>
            <a:endParaRPr lang="en-US" i="1" dirty="0" smtClean="0">
              <a:solidFill>
                <a:srgbClr val="FF0000"/>
              </a:solidFill>
            </a:endParaRPr>
          </a:p>
        </p:txBody>
      </p:sp>
      <p:sp>
        <p:nvSpPr>
          <p:cNvPr id="90115" name="Rectangle 3"/>
          <p:cNvSpPr>
            <a:spLocks noGrp="1" noChangeArrowheads="1"/>
          </p:cNvSpPr>
          <p:nvPr>
            <p:ph idx="1"/>
          </p:nvPr>
        </p:nvSpPr>
        <p:spPr>
          <a:xfrm>
            <a:off x="457200" y="1280160"/>
            <a:ext cx="4023360" cy="5067300"/>
          </a:xfrm>
        </p:spPr>
        <p:txBody>
          <a:bodyPr/>
          <a:lstStyle/>
          <a:p>
            <a:pPr marL="0" indent="0">
              <a:buNone/>
            </a:pPr>
            <a:r>
              <a:rPr lang="en-US" sz="1200" b="1" dirty="0" err="1" smtClean="0"/>
              <a:t>MassHealth</a:t>
            </a:r>
            <a:r>
              <a:rPr lang="en-US" sz="1200" b="1" dirty="0" smtClean="0"/>
              <a:t> enrollment has continued to grow even as the number of uninsured leveled off</a:t>
            </a:r>
          </a:p>
          <a:p>
            <a:pPr marL="111125" indent="-111125"/>
            <a:r>
              <a:rPr lang="en-US" sz="1200" dirty="0" err="1" smtClean="0"/>
              <a:t>MassHealth</a:t>
            </a:r>
            <a:r>
              <a:rPr lang="en-US" sz="1200" dirty="0" smtClean="0"/>
              <a:t> enrollment has steadily grown since 1997, and the number of Massachusetts residents without insurance steadily declined from 2004 to 2010.</a:t>
            </a:r>
          </a:p>
          <a:p>
            <a:pPr marL="111125" indent="-111125"/>
            <a:r>
              <a:rPr lang="en-US" sz="1200" dirty="0" smtClean="0"/>
              <a:t>Enrollment continued to grow after the recession ended and to the present day, even though the number of uninsured has stabilized since 2010. </a:t>
            </a:r>
          </a:p>
          <a:p>
            <a:pPr marL="111125" lvl="0" indent="-111125"/>
            <a:r>
              <a:rPr lang="en-US" sz="1200" dirty="0"/>
              <a:t>During ACA implementation, approximately 200,000 people were temporarily enrolled in Medicaid while the </a:t>
            </a:r>
            <a:r>
              <a:rPr lang="en-US" sz="1200" dirty="0" smtClean="0"/>
              <a:t>state resolved technical problems with the Health Connector’s new, ACA-required eligibility and enrollment system.</a:t>
            </a:r>
          </a:p>
          <a:p>
            <a:pPr marL="111125" lvl="0" indent="-111125"/>
            <a:r>
              <a:rPr lang="en-US" sz="1200" dirty="0" smtClean="0"/>
              <a:t>With the implementation of the ACA, roughly 130,000 persons formerly covered under Commonwealth Care through the Health Connector were shifted to </a:t>
            </a:r>
            <a:r>
              <a:rPr lang="en-US" sz="1200" dirty="0" err="1" smtClean="0"/>
              <a:t>MassHealth’s</a:t>
            </a:r>
            <a:r>
              <a:rPr lang="en-US" sz="1200" dirty="0" smtClean="0"/>
              <a:t> new </a:t>
            </a:r>
            <a:r>
              <a:rPr lang="en-US" sz="1200" dirty="0" err="1" smtClean="0"/>
              <a:t>CarePlus</a:t>
            </a:r>
            <a:r>
              <a:rPr lang="en-US" sz="1200" dirty="0" smtClean="0"/>
              <a:t> program on January 1, 2014.</a:t>
            </a:r>
          </a:p>
          <a:p>
            <a:pPr marL="0" lvl="0" indent="0">
              <a:spcBef>
                <a:spcPts val="1200"/>
              </a:spcBef>
              <a:buNone/>
              <a:defRPr/>
            </a:pPr>
            <a:r>
              <a:rPr lang="en-US" sz="1200" b="1" dirty="0"/>
              <a:t>Most members receive their health care in a managed care arrangement</a:t>
            </a:r>
          </a:p>
          <a:p>
            <a:pPr marL="111125" indent="-111125">
              <a:defRPr/>
            </a:pPr>
            <a:r>
              <a:rPr lang="en-US" sz="1200" dirty="0"/>
              <a:t>Nearly half of members are enrolled in a </a:t>
            </a:r>
            <a:r>
              <a:rPr lang="en-US" sz="1200" dirty="0" err="1"/>
              <a:t>MassHealth</a:t>
            </a:r>
            <a:r>
              <a:rPr lang="en-US" sz="1200" dirty="0"/>
              <a:t> managed care organization (MMCO), including nearly 350,000 with </a:t>
            </a:r>
            <a:r>
              <a:rPr lang="en-US" sz="1200" dirty="0" err="1"/>
              <a:t>CarePlus</a:t>
            </a:r>
            <a:r>
              <a:rPr lang="en-US" sz="1200" dirty="0"/>
              <a:t> coverage, a new option related to the ACA expansion.</a:t>
            </a:r>
          </a:p>
          <a:p>
            <a:pPr marL="114300" indent="-114300"/>
            <a:endParaRPr lang="en-US" sz="1200" dirty="0" smtClean="0"/>
          </a:p>
        </p:txBody>
      </p:sp>
      <p:sp>
        <p:nvSpPr>
          <p:cNvPr id="5" name="Rectangle 3"/>
          <p:cNvSpPr txBox="1">
            <a:spLocks noChangeArrowheads="1"/>
          </p:cNvSpPr>
          <p:nvPr/>
        </p:nvSpPr>
        <p:spPr bwMode="auto">
          <a:xfrm>
            <a:off x="4688114" y="1280160"/>
            <a:ext cx="3998686" cy="506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0" indent="0">
              <a:spcBef>
                <a:spcPts val="1200"/>
              </a:spcBef>
              <a:buNone/>
              <a:defRPr/>
            </a:pPr>
            <a:r>
              <a:rPr lang="en-US" sz="1200" b="1" dirty="0" smtClean="0"/>
              <a:t>The </a:t>
            </a:r>
            <a:r>
              <a:rPr lang="en-US" sz="1200" b="1" dirty="0"/>
              <a:t>biggest driver of total </a:t>
            </a:r>
            <a:r>
              <a:rPr lang="en-US" sz="1200" b="1" dirty="0" err="1"/>
              <a:t>MassHealth</a:t>
            </a:r>
            <a:r>
              <a:rPr lang="en-US" sz="1200" b="1" dirty="0"/>
              <a:t> spending in recent years has been the jump in </a:t>
            </a:r>
            <a:r>
              <a:rPr lang="en-US" sz="1200" b="1" dirty="0" err="1"/>
              <a:t>MassHealth</a:t>
            </a:r>
            <a:r>
              <a:rPr lang="en-US" sz="1200" b="1" dirty="0"/>
              <a:t> membership due to economic trends and the ACA expansion, not the amount spent for each member</a:t>
            </a:r>
          </a:p>
          <a:p>
            <a:pPr marL="111125" lvl="0" indent="-111125">
              <a:spcBef>
                <a:spcPts val="600"/>
              </a:spcBef>
              <a:buClr>
                <a:schemeClr val="tx2"/>
              </a:buClr>
              <a:buFont typeface="Wingdings" panose="05000000000000000000" pitchFamily="2" charset="2"/>
              <a:buChar char="§"/>
              <a:defRPr/>
            </a:pPr>
            <a:r>
              <a:rPr lang="en-US" sz="1200" dirty="0" smtClean="0"/>
              <a:t>Spending </a:t>
            </a:r>
            <a:r>
              <a:rPr lang="en-US" sz="1200" kern="0" dirty="0">
                <a:latin typeface="+mn-lt"/>
                <a:cs typeface="+mn-cs"/>
              </a:rPr>
              <a:t>on the program has grown, driven by increases in enrollment. Per </a:t>
            </a:r>
            <a:r>
              <a:rPr lang="en-US" sz="1200" dirty="0"/>
              <a:t>capita spending for all enrollees combined has grown by just 1.3 percent per year since 2007 and has been virtually unchanged since 2010.</a:t>
            </a:r>
            <a:r>
              <a:rPr lang="en-US" sz="1100" dirty="0"/>
              <a:t> </a:t>
            </a:r>
            <a:endParaRPr kumimoji="0" lang="en-US" sz="1200" b="1" i="0" u="none" strike="noStrike" kern="0" cap="none" spc="0" normalizeH="0" baseline="0" noProof="0" dirty="0" smtClean="0">
              <a:ln>
                <a:noFill/>
              </a:ln>
              <a:solidFill>
                <a:schemeClr val="tx1"/>
              </a:solidFill>
              <a:effectLst/>
              <a:uLnTx/>
              <a:uFillTx/>
              <a:latin typeface="+mn-lt"/>
              <a:ea typeface="+mn-ea"/>
              <a:cs typeface="+mn-cs"/>
            </a:endParaRPr>
          </a:p>
          <a:p>
            <a:pPr marR="0" lvl="0" algn="l" defTabSz="914400" rtl="0" eaLnBrk="0" fontAlgn="base" latinLnBrk="0" hangingPunct="0">
              <a:lnSpc>
                <a:spcPct val="100000"/>
              </a:lnSpc>
              <a:spcBef>
                <a:spcPts val="1200"/>
              </a:spcBef>
              <a:spcAft>
                <a:spcPct val="0"/>
              </a:spcAft>
              <a:buClr>
                <a:schemeClr val="tx2"/>
              </a:buClr>
              <a:buSzTx/>
              <a:buFont typeface="Wingdings" pitchFamily="2" charset="2"/>
              <a:buNone/>
              <a:tabLst/>
              <a:defRPr/>
            </a:pPr>
            <a:r>
              <a:rPr kumimoji="0" lang="en-US" sz="1200" b="1"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200" b="1" i="0" u="none" strike="noStrike" kern="0" cap="none" spc="0" normalizeH="0" baseline="0" noProof="0" dirty="0" smtClean="0">
                <a:ln>
                  <a:noFill/>
                </a:ln>
                <a:solidFill>
                  <a:schemeClr val="tx1"/>
                </a:solidFill>
                <a:effectLst/>
                <a:uLnTx/>
                <a:uFillTx/>
                <a:latin typeface="+mn-lt"/>
                <a:ea typeface="+mn-ea"/>
                <a:cs typeface="+mn-cs"/>
              </a:rPr>
              <a:t> spending trends reflect policy toward providing more care in community-based settings and less in facilities and inpatient settings</a:t>
            </a:r>
          </a:p>
          <a:p>
            <a:pPr marL="111125" marR="0" lvl="0" indent="-111125"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The share</a:t>
            </a:r>
            <a:r>
              <a:rPr kumimoji="0" lang="en-US" sz="1200" b="0" i="0" u="none" strike="noStrike" kern="0" cap="none" spc="0" normalizeH="0" noProof="0" dirty="0" smtClean="0">
                <a:ln>
                  <a:noFill/>
                </a:ln>
                <a:solidFill>
                  <a:schemeClr val="tx1"/>
                </a:solidFill>
                <a:effectLst/>
                <a:uLnTx/>
                <a:uFillTx/>
                <a:latin typeface="+mn-lt"/>
                <a:ea typeface="+mn-ea"/>
                <a:cs typeface="+mn-cs"/>
              </a:rPr>
              <a:t> of spending on community-based long-term services and supports (15%) now exceeds that spent on nursing facilities (13%); both the share and dollar value of spending on hospital inpatient care declined from state fiscal year 2013 to state fiscal year 2014.</a:t>
            </a:r>
          </a:p>
          <a:p>
            <a:pPr marR="0" lvl="0" algn="l" defTabSz="914400" rtl="0" eaLnBrk="0" fontAlgn="base" latinLnBrk="0" hangingPunct="0">
              <a:lnSpc>
                <a:spcPct val="100000"/>
              </a:lnSpc>
              <a:spcBef>
                <a:spcPts val="1200"/>
              </a:spcBef>
              <a:spcAft>
                <a:spcPct val="0"/>
              </a:spcAft>
              <a:buClr>
                <a:schemeClr val="tx2"/>
              </a:buClr>
              <a:buSzTx/>
              <a:tabLst/>
              <a:defRPr/>
            </a:pPr>
            <a:r>
              <a:rPr lang="en-US" sz="1200" b="1" kern="0" dirty="0" err="1" smtClean="0">
                <a:solidFill>
                  <a:srgbClr val="1C1C1C"/>
                </a:solidFill>
              </a:rPr>
              <a:t>MassHealth</a:t>
            </a:r>
            <a:r>
              <a:rPr lang="en-US" sz="1200" b="1" kern="0" dirty="0" smtClean="0">
                <a:solidFill>
                  <a:srgbClr val="1C1C1C"/>
                </a:solidFill>
              </a:rPr>
              <a:t> is an important source of income for physicians, hospitals and other providers that low-income individuals of all ages depend on for their care</a:t>
            </a:r>
          </a:p>
          <a:p>
            <a:pPr marL="111125" lvl="0" indent="-111125" eaLnBrk="0" hangingPunct="0">
              <a:spcBef>
                <a:spcPts val="600"/>
              </a:spcBef>
              <a:buClr>
                <a:srgbClr val="5A8F7C"/>
              </a:buClr>
              <a:buFont typeface="Wingdings" pitchFamily="2" charset="2"/>
              <a:buChar char="§"/>
              <a:defRPr/>
            </a:pPr>
            <a:r>
              <a:rPr lang="en-US" sz="1200" kern="0" dirty="0" smtClean="0">
                <a:solidFill>
                  <a:srgbClr val="1C1C1C"/>
                </a:solidFill>
              </a:rPr>
              <a:t>Community health centers and nursing homes receive half of their total patient revenues from </a:t>
            </a:r>
            <a:r>
              <a:rPr lang="en-US" sz="1200" kern="0" dirty="0" err="1" smtClean="0">
                <a:solidFill>
                  <a:srgbClr val="1C1C1C"/>
                </a:solidFill>
              </a:rPr>
              <a:t>MassHealth</a:t>
            </a:r>
            <a:r>
              <a:rPr lang="en-US" sz="1200" kern="0" dirty="0" smtClean="0">
                <a:solidFill>
                  <a:srgbClr val="1C1C1C"/>
                </a:solidFill>
              </a:rPr>
              <a:t>. Providers of long-term services and supports also rely greatly on </a:t>
            </a:r>
            <a:r>
              <a:rPr lang="en-US" sz="1200" kern="0" dirty="0" err="1" smtClean="0">
                <a:solidFill>
                  <a:srgbClr val="1C1C1C"/>
                </a:solidFill>
              </a:rPr>
              <a:t>MassHealth</a:t>
            </a:r>
            <a:r>
              <a:rPr lang="en-US" sz="1200" kern="0" dirty="0" smtClean="0">
                <a:solidFill>
                  <a:srgbClr val="1C1C1C"/>
                </a:solidFill>
              </a:rPr>
              <a:t> revenue.</a:t>
            </a:r>
          </a:p>
        </p:txBody>
      </p:sp>
      <p:cxnSp>
        <p:nvCxnSpPr>
          <p:cNvPr id="14" name="Straight Connector 13"/>
          <p:cNvCxnSpPr/>
          <p:nvPr/>
        </p:nvCxnSpPr>
        <p:spPr>
          <a:xfrm>
            <a:off x="4572000" y="1259428"/>
            <a:ext cx="0" cy="50292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3</a:t>
            </a:fld>
            <a:endParaRPr lang="en-US" dirty="0">
              <a:solidFill>
                <a:srgbClr val="969696">
                  <a:lumMod val="50000"/>
                </a:srgb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A745E94F-27EB-4688-BD52-A62747D5F37B}" type="slidenum">
              <a:rPr lang="en-US" smtClean="0"/>
              <a:pPr>
                <a:defRPr/>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3858747"/>
              </p:ext>
            </p:extLst>
          </p:nvPr>
        </p:nvGraphicFramePr>
        <p:xfrm>
          <a:off x="448733" y="602570"/>
          <a:ext cx="8229600" cy="5750560"/>
        </p:xfrm>
        <a:graphic>
          <a:graphicData uri="http://schemas.openxmlformats.org/drawingml/2006/table">
            <a:tbl>
              <a:tblPr firstRow="1" bandRow="1">
                <a:tableStyleId>{5C22544A-7EE6-4342-B048-85BDC9FD1C3A}</a:tableStyleId>
              </a:tblPr>
              <a:tblGrid>
                <a:gridCol w="2057400"/>
                <a:gridCol w="6172200"/>
              </a:tblGrid>
              <a:tr h="2445801">
                <a:tc>
                  <a:txBody>
                    <a:bodyPr/>
                    <a:lstStyle/>
                    <a:p>
                      <a:pPr>
                        <a:spcBef>
                          <a:spcPts val="100"/>
                        </a:spcBef>
                        <a:spcAft>
                          <a:spcPts val="100"/>
                        </a:spcAft>
                      </a:pPr>
                      <a:r>
                        <a:rPr lang="en-US" sz="1200" dirty="0" smtClean="0">
                          <a:solidFill>
                            <a:schemeClr val="tx1">
                              <a:lumMod val="90000"/>
                              <a:lumOff val="10000"/>
                            </a:schemeClr>
                          </a:solidFill>
                        </a:rPr>
                        <a:t>MASSHEALTH OVERVIEW</a:t>
                      </a:r>
                      <a:endParaRPr lang="en-US" sz="1200" dirty="0">
                        <a:solidFill>
                          <a:schemeClr val="tx1">
                            <a:lumMod val="90000"/>
                            <a:lumOff val="10000"/>
                          </a:schemeClr>
                        </a:solidFill>
                      </a:endParaRPr>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defTabSz="914400" rtl="0" eaLnBrk="0" fontAlgn="base" latinLnBrk="0" hangingPunct="0">
                        <a:lnSpc>
                          <a:spcPct val="100000"/>
                        </a:lnSpc>
                        <a:spcBef>
                          <a:spcPts val="100"/>
                        </a:spcBef>
                        <a:spcAft>
                          <a:spcPts val="10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MassHealth is Medicaid (Title XIX of the Social Security Act) and the State Children’s Health Insurance Program (CHIP, Title XXI).</a:t>
                      </a:r>
                    </a:p>
                    <a:p>
                      <a:pPr marL="114300" marR="0" lvl="0" indent="-114300" algn="l" defTabSz="914400" rtl="0" eaLnBrk="0" fontAlgn="base" latinLnBrk="0" hangingPunct="0">
                        <a:lnSpc>
                          <a:spcPct val="100000"/>
                        </a:lnSpc>
                        <a:spcBef>
                          <a:spcPts val="100"/>
                        </a:spcBef>
                        <a:spcAft>
                          <a:spcPts val="10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Federally- and state-funded and state-administered</a:t>
                      </a:r>
                    </a:p>
                    <a:p>
                      <a:pPr marL="114300" marR="0" lvl="0" indent="-114300" algn="l" defTabSz="914400" rtl="0" eaLnBrk="0" fontAlgn="base" latinLnBrk="0" hangingPunct="0">
                        <a:lnSpc>
                          <a:spcPct val="100000"/>
                        </a:lnSpc>
                        <a:spcBef>
                          <a:spcPts val="100"/>
                        </a:spcBef>
                        <a:spcAft>
                          <a:spcPts val="10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A central part of the Massachusetts health care safety net</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MassHealth provides health care coverage to one-quarter of the Commonwealth’s residents, including many of its most vulnerable. </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It pays providers for treatments that would otherwise go uncompensated, or not be provided at all. </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It provides a valuable service to employers by covering some of the highest costs of their employees and dependents with disabilities.</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It brings billions of federal dollars into the state to help finance physical and behavioral health care and long-term care for low-income people. </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It was the financial engine for the publicly subsidized insurance expansion created by the 2006 state health reform law, and continues to supplement federal coverage subsidies under the Affordable Care Act (ACA).</a:t>
                      </a:r>
                    </a:p>
                    <a:p>
                      <a:pPr marL="285750" marR="0" lvl="1" indent="-114300" algn="l" defTabSz="914400" rtl="0" eaLnBrk="0" fontAlgn="base" latinLnBrk="0" hangingPunct="0">
                        <a:lnSpc>
                          <a:spcPct val="100000"/>
                        </a:lnSpc>
                        <a:spcBef>
                          <a:spcPts val="100"/>
                        </a:spcBef>
                        <a:spcAft>
                          <a:spcPts val="100"/>
                        </a:spcAft>
                        <a:buClr>
                          <a:schemeClr val="tx2"/>
                        </a:buClr>
                        <a:buSzTx/>
                        <a:buFontTx/>
                        <a:buChar char="–"/>
                        <a:tabLst/>
                        <a:defRPr/>
                      </a:pPr>
                      <a:r>
                        <a:rPr kumimoji="0" lang="en-US" sz="1200" b="0" i="0" u="none" strike="noStrike" kern="0" cap="none" spc="0" normalizeH="0" baseline="0" noProof="0" dirty="0" smtClean="0">
                          <a:ln>
                            <a:noFill/>
                          </a:ln>
                          <a:solidFill>
                            <a:schemeClr val="tx1"/>
                          </a:solidFill>
                          <a:effectLst/>
                          <a:uLnTx/>
                          <a:uFillTx/>
                          <a:latin typeface="+mn-lt"/>
                          <a:cs typeface="+mn-cs"/>
                        </a:rPr>
                        <a:t>It plays an important role in supporting people who are affected by economic downturns.</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77811">
                <a:tc>
                  <a:txBody>
                    <a:bodyPr/>
                    <a:lstStyle/>
                    <a:p>
                      <a:pPr>
                        <a:spcBef>
                          <a:spcPts val="100"/>
                        </a:spcBef>
                        <a:spcAft>
                          <a:spcPts val="100"/>
                        </a:spcAft>
                      </a:pPr>
                      <a:r>
                        <a:rPr lang="en-US" sz="1200" b="1" kern="1200" dirty="0" smtClean="0">
                          <a:solidFill>
                            <a:schemeClr val="tx1">
                              <a:lumMod val="90000"/>
                              <a:lumOff val="10000"/>
                            </a:schemeClr>
                          </a:solidFill>
                          <a:latin typeface="+mn-lt"/>
                          <a:ea typeface="+mn-ea"/>
                          <a:cs typeface="+mn-cs"/>
                        </a:rPr>
                        <a:t>MASSHEALTH PRESENTS CHALLENGES</a:t>
                      </a: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114300" marR="0" lvl="0" indent="-114300" algn="l" defTabSz="914400" rtl="0" eaLnBrk="0" fontAlgn="base" latinLnBrk="0" hangingPunct="0">
                        <a:lnSpc>
                          <a:spcPct val="100000"/>
                        </a:lnSpc>
                        <a:spcBef>
                          <a:spcPts val="100"/>
                        </a:spcBef>
                        <a:spcAft>
                          <a:spcPts val="100"/>
                        </a:spcAft>
                        <a:buClr>
                          <a:srgbClr val="5A8F7C"/>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It requires a great amount of public funding to support it.</a:t>
                      </a:r>
                    </a:p>
                    <a:p>
                      <a:pPr marL="114300" marR="0" lvl="0" indent="-114300" algn="l" defTabSz="914400" rtl="0" eaLnBrk="0" fontAlgn="base" latinLnBrk="0" hangingPunct="0">
                        <a:lnSpc>
                          <a:spcPct val="100000"/>
                        </a:lnSpc>
                        <a:spcBef>
                          <a:spcPts val="100"/>
                        </a:spcBef>
                        <a:spcAft>
                          <a:spcPts val="100"/>
                        </a:spcAft>
                        <a:buClr>
                          <a:srgbClr val="5A8F7C"/>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Many of its benefits and eligibility provisions are legal entitlements, which constrains the state’s options for managing spending during difficult economic times.</a:t>
                      </a:r>
                    </a:p>
                    <a:p>
                      <a:pPr marL="114300" marR="0" lvl="0" indent="-114300" algn="l" defTabSz="914400" rtl="0" eaLnBrk="0" fontAlgn="base" latinLnBrk="0" hangingPunct="0">
                        <a:lnSpc>
                          <a:spcPct val="100000"/>
                        </a:lnSpc>
                        <a:spcBef>
                          <a:spcPts val="100"/>
                        </a:spcBef>
                        <a:spcAft>
                          <a:spcPts val="100"/>
                        </a:spcAft>
                        <a:buClr>
                          <a:srgbClr val="5A8F7C"/>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State systems struggled to adapt to the requirements and expansion authorized by the ACA, resulting in the need to enroll thousands of applicants with “Temporary Medicaid” status during state fiscal year 2014, until their eligibility could be positively determined.</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33544">
                <a:tc>
                  <a:txBody>
                    <a:bodyPr/>
                    <a:lstStyle/>
                    <a:p>
                      <a:pPr marL="0" algn="l" defTabSz="914400" rtl="0" eaLnBrk="1" latinLnBrk="0" hangingPunct="1">
                        <a:spcBef>
                          <a:spcPts val="100"/>
                        </a:spcBef>
                        <a:spcAft>
                          <a:spcPts val="100"/>
                        </a:spcAft>
                      </a:pPr>
                      <a:r>
                        <a:rPr lang="en-US" sz="1200" b="1" kern="1200" dirty="0" smtClean="0">
                          <a:solidFill>
                            <a:schemeClr val="tx1">
                              <a:lumMod val="90000"/>
                              <a:lumOff val="10000"/>
                            </a:schemeClr>
                          </a:solidFill>
                          <a:latin typeface="+mn-lt"/>
                          <a:ea typeface="+mn-ea"/>
                          <a:cs typeface="+mn-cs"/>
                        </a:rPr>
                        <a:t>THE FOLLOWING CHARTS</a:t>
                      </a: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114300" indent="-114300">
                        <a:spcBef>
                          <a:spcPts val="100"/>
                        </a:spcBef>
                        <a:spcAft>
                          <a:spcPts val="100"/>
                        </a:spcAft>
                        <a:buClr>
                          <a:schemeClr val="tx2"/>
                        </a:buClr>
                        <a:buFont typeface="Wingdings" pitchFamily="2" charset="2"/>
                        <a:buChar char="§"/>
                      </a:pPr>
                      <a:r>
                        <a:rPr kumimoji="0" lang="en-US" sz="1200" b="0" i="0" u="none" strike="noStrike" kern="0" cap="none" spc="0" normalizeH="0" baseline="0" noProof="0" dirty="0" smtClean="0">
                          <a:ln>
                            <a:noFill/>
                          </a:ln>
                          <a:solidFill>
                            <a:schemeClr val="tx1"/>
                          </a:solidFill>
                          <a:effectLst/>
                          <a:uLnTx/>
                          <a:uFillTx/>
                          <a:latin typeface="+mn-lt"/>
                          <a:ea typeface="+mn-ea"/>
                          <a:cs typeface="+mn-cs"/>
                        </a:rPr>
                        <a:t>Present an overview of MassHealth eligibility, enrollment and spending.</a:t>
                      </a:r>
                    </a:p>
                    <a:p>
                      <a:pPr marL="114300" indent="-114300">
                        <a:spcBef>
                          <a:spcPts val="100"/>
                        </a:spcBef>
                        <a:spcAft>
                          <a:spcPts val="100"/>
                        </a:spcAft>
                        <a:buClr>
                          <a:schemeClr val="tx2"/>
                        </a:buClr>
                        <a:buFont typeface="Wingdings" pitchFamily="2" charset="2"/>
                        <a:buChar char="§"/>
                      </a:pPr>
                      <a:r>
                        <a:rPr kumimoji="0" lang="en-US" sz="1200" b="0" i="0" u="none" strike="noStrike" kern="0" cap="none" spc="0" normalizeH="0" baseline="0" noProof="0" dirty="0" smtClean="0">
                          <a:ln>
                            <a:noFill/>
                          </a:ln>
                          <a:solidFill>
                            <a:schemeClr val="tx1"/>
                          </a:solidFill>
                          <a:effectLst/>
                          <a:uLnTx/>
                          <a:uFillTx/>
                          <a:latin typeface="+mn-lt"/>
                          <a:ea typeface="+mn-ea"/>
                          <a:cs typeface="+mn-cs"/>
                        </a:rPr>
                        <a:t>Demonstrate that MassHealth</a:t>
                      </a:r>
                    </a:p>
                    <a:p>
                      <a:pPr marL="285750" lvl="1" indent="-114300" algn="l" defTabSz="914400" rtl="0" eaLnBrk="1" latinLnBrk="0" hangingPunct="1">
                        <a:spcBef>
                          <a:spcPts val="100"/>
                        </a:spcBef>
                        <a:spcAft>
                          <a:spcPts val="100"/>
                        </a:spcAft>
                        <a:buClr>
                          <a:schemeClr val="tx2"/>
                        </a:buClr>
                        <a:buFont typeface="Calibri" pitchFamily="34" charset="0"/>
                        <a:buChar char="–"/>
                      </a:pPr>
                      <a:r>
                        <a:rPr kumimoji="0" lang="en-US" sz="1200" b="0" i="0" u="none" strike="noStrike" kern="0" cap="none" spc="0" normalizeH="0" baseline="0" noProof="0" dirty="0" smtClean="0">
                          <a:ln>
                            <a:noFill/>
                          </a:ln>
                          <a:solidFill>
                            <a:schemeClr val="tx1"/>
                          </a:solidFill>
                          <a:effectLst/>
                          <a:uLnTx/>
                          <a:uFillTx/>
                          <a:latin typeface="+mn-lt"/>
                          <a:ea typeface="+mn-ea"/>
                          <a:cs typeface="+mn-cs"/>
                        </a:rPr>
                        <a:t>Provides health insurance that is an essential gateway to health care for more than one-quarter of the Massachusetts population;</a:t>
                      </a:r>
                    </a:p>
                    <a:p>
                      <a:pPr marL="285750" lvl="1" indent="-114300" algn="l" defTabSz="914400" rtl="0" eaLnBrk="1" latinLnBrk="0" hangingPunct="1">
                        <a:spcBef>
                          <a:spcPts val="100"/>
                        </a:spcBef>
                        <a:spcAft>
                          <a:spcPts val="100"/>
                        </a:spcAft>
                        <a:buClr>
                          <a:schemeClr val="tx2"/>
                        </a:buClr>
                        <a:buFont typeface="Calibri" pitchFamily="34" charset="0"/>
                        <a:buChar char="–"/>
                      </a:pPr>
                      <a:r>
                        <a:rPr kumimoji="0" lang="en-US" sz="1200" b="0" i="0" u="none" strike="noStrike" kern="0" cap="none" spc="0" normalizeH="0" baseline="0" noProof="0" dirty="0" smtClean="0">
                          <a:ln>
                            <a:noFill/>
                          </a:ln>
                          <a:solidFill>
                            <a:schemeClr val="tx1"/>
                          </a:solidFill>
                          <a:effectLst/>
                          <a:uLnTx/>
                          <a:uFillTx/>
                          <a:latin typeface="+mn-lt"/>
                          <a:ea typeface="+mn-ea"/>
                          <a:cs typeface="+mn-cs"/>
                        </a:rPr>
                        <a:t>Is an important source of income for providers who serve low-income patients; and</a:t>
                      </a:r>
                    </a:p>
                    <a:p>
                      <a:pPr marL="285750" lvl="1" indent="-114300" algn="l" defTabSz="914400" rtl="0" eaLnBrk="1" latinLnBrk="0" hangingPunct="1">
                        <a:spcBef>
                          <a:spcPts val="100"/>
                        </a:spcBef>
                        <a:spcAft>
                          <a:spcPts val="100"/>
                        </a:spcAft>
                        <a:buClr>
                          <a:schemeClr val="tx2"/>
                        </a:buClr>
                        <a:buFont typeface="Calibri" pitchFamily="34" charset="0"/>
                        <a:buChar char="–"/>
                      </a:pPr>
                      <a:r>
                        <a:rPr kumimoji="0" lang="en-US" sz="1200" b="0" i="0" u="none" strike="noStrike" kern="0" cap="none" spc="0" normalizeH="0" baseline="0" noProof="0" dirty="0" smtClean="0">
                          <a:ln>
                            <a:noFill/>
                          </a:ln>
                          <a:solidFill>
                            <a:schemeClr val="tx1"/>
                          </a:solidFill>
                          <a:effectLst/>
                          <a:uLnTx/>
                          <a:uFillTx/>
                          <a:latin typeface="+mn-lt"/>
                          <a:ea typeface="+mn-ea"/>
                          <a:cs typeface="+mn-cs"/>
                        </a:rPr>
                        <a:t>Has seen modest recent growth in per capita costs while enrollment continues to grow.</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00200" y="1814285"/>
            <a:ext cx="5943600" cy="429768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extBox 8"/>
          <p:cNvSpPr txBox="1"/>
          <p:nvPr/>
        </p:nvSpPr>
        <p:spPr>
          <a:xfrm>
            <a:off x="1679139" y="2243818"/>
            <a:ext cx="5785723" cy="1323439"/>
          </a:xfrm>
          <a:prstGeom prst="rect">
            <a:avLst/>
          </a:prstGeom>
          <a:noFill/>
        </p:spPr>
        <p:txBody>
          <a:bodyPr wrap="square" rtlCol="0" anchor="t" anchorCtr="1">
            <a:spAutoFit/>
          </a:bodyPr>
          <a:lstStyle/>
          <a:p>
            <a:pPr algn="ctr"/>
            <a:r>
              <a:rPr lang="en-US" sz="1600" i="1" dirty="0" smtClean="0">
                <a:solidFill>
                  <a:srgbClr val="FFFFFF"/>
                </a:solidFill>
                <a:latin typeface="Calibri"/>
                <a:cs typeface="Arial"/>
              </a:rPr>
              <a:t>Covers </a:t>
            </a:r>
            <a:r>
              <a:rPr lang="en-US" sz="1600" i="1" dirty="0">
                <a:solidFill>
                  <a:srgbClr val="FFFFFF"/>
                </a:solidFill>
                <a:latin typeface="Calibri"/>
                <a:cs typeface="Arial"/>
              </a:rPr>
              <a:t>typical commercial benefits, plus:</a:t>
            </a:r>
          </a:p>
          <a:p>
            <a:pPr marL="285750" indent="-169863">
              <a:buFont typeface="Arial" panose="020B0604020202020204" pitchFamily="34" charset="0"/>
              <a:buChar char="•"/>
            </a:pPr>
            <a:r>
              <a:rPr lang="en-US" sz="1600" dirty="0" smtClean="0">
                <a:solidFill>
                  <a:srgbClr val="FFFFFF"/>
                </a:solidFill>
                <a:latin typeface="Calibri"/>
                <a:cs typeface="Arial"/>
              </a:rPr>
              <a:t>Long-term </a:t>
            </a:r>
            <a:r>
              <a:rPr lang="en-US" sz="1600" dirty="0">
                <a:solidFill>
                  <a:srgbClr val="FFFFFF"/>
                </a:solidFill>
                <a:latin typeface="Calibri"/>
                <a:cs typeface="Arial"/>
              </a:rPr>
              <a:t>services and supports (facility and community)*</a:t>
            </a:r>
          </a:p>
          <a:p>
            <a:pPr marL="285750" indent="-169863">
              <a:buFont typeface="Arial" panose="020B0604020202020204" pitchFamily="34" charset="0"/>
              <a:buChar char="•"/>
            </a:pPr>
            <a:r>
              <a:rPr lang="en-US" sz="1600" dirty="0">
                <a:solidFill>
                  <a:srgbClr val="FFFFFF"/>
                </a:solidFill>
                <a:latin typeface="Calibri"/>
                <a:cs typeface="Arial"/>
              </a:rPr>
              <a:t>Diversionary behavioral health services (to avert hospitalization)</a:t>
            </a:r>
          </a:p>
          <a:p>
            <a:pPr marL="285750" indent="-169863">
              <a:buFont typeface="Arial" panose="020B0604020202020204" pitchFamily="34" charset="0"/>
              <a:buChar char="•"/>
            </a:pPr>
            <a:r>
              <a:rPr lang="en-US" sz="1600" dirty="0">
                <a:solidFill>
                  <a:srgbClr val="FFFFFF"/>
                </a:solidFill>
                <a:latin typeface="Calibri"/>
                <a:cs typeface="Arial"/>
              </a:rPr>
              <a:t>Dental services</a:t>
            </a:r>
          </a:p>
          <a:p>
            <a:pPr marL="285750" indent="-169863">
              <a:buFont typeface="Arial" panose="020B0604020202020204" pitchFamily="34" charset="0"/>
              <a:buChar char="•"/>
            </a:pPr>
            <a:r>
              <a:rPr lang="en-US" sz="1600" dirty="0">
                <a:solidFill>
                  <a:srgbClr val="FFFFFF"/>
                </a:solidFill>
                <a:latin typeface="Calibri"/>
                <a:cs typeface="Arial"/>
              </a:rPr>
              <a:t>Transportation to medical appointments*</a:t>
            </a:r>
            <a:endParaRPr lang="en-US" sz="1600" dirty="0">
              <a:solidFill>
                <a:srgbClr val="1C1C1C"/>
              </a:solidFill>
              <a:latin typeface="Calibri"/>
              <a:cs typeface="Arial"/>
            </a:endParaRPr>
          </a:p>
        </p:txBody>
      </p:sp>
      <p:sp>
        <p:nvSpPr>
          <p:cNvPr id="5" name="Title 4"/>
          <p:cNvSpPr>
            <a:spLocks noGrp="1"/>
          </p:cNvSpPr>
          <p:nvPr>
            <p:ph type="title"/>
          </p:nvPr>
        </p:nvSpPr>
        <p:spPr/>
        <p:txBody>
          <a:bodyPr/>
          <a:lstStyle/>
          <a:p>
            <a:r>
              <a:rPr lang="en-US" dirty="0" smtClean="0"/>
              <a:t>MASSHEALTH PROVIDES COVERAGE SIMILAR TO COMMERCIAL INSURANCE, PLUS SOME ADDITIONAL BENEFITS</a:t>
            </a:r>
            <a:endParaRPr lang="en-US" dirty="0"/>
          </a:p>
        </p:txBody>
      </p:sp>
      <p:sp>
        <p:nvSpPr>
          <p:cNvPr id="4" name="Slide Number Placeholder 3"/>
          <p:cNvSpPr>
            <a:spLocks noGrp="1"/>
          </p:cNvSpPr>
          <p:nvPr>
            <p:ph type="sldNum" sz="quarter" idx="10"/>
          </p:nvPr>
        </p:nvSpPr>
        <p:spPr/>
        <p:txBody>
          <a:bodyPr/>
          <a:lstStyle/>
          <a:p>
            <a:pPr>
              <a:defRPr/>
            </a:pPr>
            <a:fld id="{602304DC-BD07-407C-970E-19B247DFBB9A}" type="slidenum">
              <a:rPr lang="en-US" smtClean="0">
                <a:solidFill>
                  <a:srgbClr val="969696">
                    <a:lumMod val="50000"/>
                  </a:srgbClr>
                </a:solidFill>
              </a:rPr>
              <a:pPr>
                <a:defRPr/>
              </a:pPr>
              <a:t>5</a:t>
            </a:fld>
            <a:endParaRPr lang="en-US" dirty="0">
              <a:solidFill>
                <a:srgbClr val="969696">
                  <a:lumMod val="50000"/>
                </a:srgbClr>
              </a:solidFill>
            </a:endParaRPr>
          </a:p>
        </p:txBody>
      </p:sp>
      <p:sp>
        <p:nvSpPr>
          <p:cNvPr id="8" name="Rounded Rectangle 7"/>
          <p:cNvSpPr/>
          <p:nvPr/>
        </p:nvSpPr>
        <p:spPr>
          <a:xfrm>
            <a:off x="2560320" y="3859693"/>
            <a:ext cx="4023360" cy="2114043"/>
          </a:xfrm>
          <a:prstGeom prst="roundRect">
            <a:avLst>
              <a:gd name="adj" fmla="val 6369"/>
            </a:avLst>
          </a:prstGeom>
          <a:gradFill>
            <a:gsLst>
              <a:gs pos="0">
                <a:schemeClr val="accent1">
                  <a:tint val="66000"/>
                  <a:satMod val="160000"/>
                  <a:lumMod val="10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0" bIns="0" rtlCol="0" anchor="ctr" anchorCtr="1"/>
          <a:lstStyle/>
          <a:p>
            <a:pPr algn="ctr"/>
            <a:r>
              <a:rPr lang="en-US" b="1" dirty="0">
                <a:solidFill>
                  <a:srgbClr val="5A8F7C">
                    <a:lumMod val="50000"/>
                  </a:srgbClr>
                </a:solidFill>
              </a:rPr>
              <a:t>Typical Commercial Insurance </a:t>
            </a:r>
            <a:r>
              <a:rPr lang="en-US" b="1" dirty="0" smtClean="0">
                <a:solidFill>
                  <a:srgbClr val="5A8F7C">
                    <a:lumMod val="50000"/>
                  </a:srgbClr>
                </a:solidFill>
              </a:rPr>
              <a:t>Coverage</a:t>
            </a:r>
          </a:p>
          <a:p>
            <a:pPr marL="406400" indent="-174625">
              <a:buFont typeface="Arial" panose="020B0604020202020204" pitchFamily="34" charset="0"/>
              <a:buChar char="•"/>
            </a:pPr>
            <a:r>
              <a:rPr lang="en-US" sz="1600" dirty="0" smtClean="0">
                <a:solidFill>
                  <a:srgbClr val="5A8F7C">
                    <a:lumMod val="50000"/>
                  </a:srgbClr>
                </a:solidFill>
              </a:rPr>
              <a:t>Hospital services</a:t>
            </a:r>
          </a:p>
          <a:p>
            <a:pPr marL="406400" indent="-174625">
              <a:buFont typeface="Arial" panose="020B0604020202020204" pitchFamily="34" charset="0"/>
              <a:buChar char="•"/>
            </a:pPr>
            <a:r>
              <a:rPr lang="en-US" sz="1600" dirty="0" smtClean="0">
                <a:solidFill>
                  <a:srgbClr val="5A8F7C">
                    <a:lumMod val="50000"/>
                  </a:srgbClr>
                </a:solidFill>
              </a:rPr>
              <a:t>Physician services</a:t>
            </a:r>
          </a:p>
          <a:p>
            <a:pPr marL="406400" indent="-174625">
              <a:buFont typeface="Arial" panose="020B0604020202020204" pitchFamily="34" charset="0"/>
              <a:buChar char="•"/>
            </a:pPr>
            <a:r>
              <a:rPr lang="en-US" sz="1600" dirty="0" smtClean="0">
                <a:solidFill>
                  <a:srgbClr val="5A8F7C">
                    <a:lumMod val="50000"/>
                  </a:srgbClr>
                </a:solidFill>
              </a:rPr>
              <a:t>Well child visits</a:t>
            </a:r>
            <a:endParaRPr lang="en-US" sz="1600" dirty="0">
              <a:solidFill>
                <a:srgbClr val="5A8F7C">
                  <a:lumMod val="50000"/>
                </a:srgbClr>
              </a:solidFill>
            </a:endParaRPr>
          </a:p>
          <a:p>
            <a:pPr marL="406400" indent="-174625">
              <a:buFont typeface="Arial" panose="020B0604020202020204" pitchFamily="34" charset="0"/>
              <a:buChar char="•"/>
            </a:pPr>
            <a:r>
              <a:rPr lang="en-US" sz="1600" dirty="0">
                <a:solidFill>
                  <a:srgbClr val="5A8F7C">
                    <a:lumMod val="50000"/>
                  </a:srgbClr>
                </a:solidFill>
              </a:rPr>
              <a:t>Ancillary services (lab, radiology, etc.)</a:t>
            </a:r>
          </a:p>
          <a:p>
            <a:pPr marL="406400" indent="-174625">
              <a:buFont typeface="Arial" panose="020B0604020202020204" pitchFamily="34" charset="0"/>
              <a:buChar char="•"/>
            </a:pPr>
            <a:r>
              <a:rPr lang="en-US" sz="1600" dirty="0">
                <a:solidFill>
                  <a:srgbClr val="5A8F7C">
                    <a:lumMod val="50000"/>
                  </a:srgbClr>
                </a:solidFill>
              </a:rPr>
              <a:t>Mental health/substance use treatment</a:t>
            </a:r>
          </a:p>
          <a:p>
            <a:pPr marL="406400" indent="-174625">
              <a:buFont typeface="Arial" panose="020B0604020202020204" pitchFamily="34" charset="0"/>
              <a:buChar char="•"/>
            </a:pPr>
            <a:r>
              <a:rPr lang="en-US" sz="1600" dirty="0">
                <a:solidFill>
                  <a:srgbClr val="5A8F7C">
                    <a:lumMod val="50000"/>
                  </a:srgbClr>
                </a:solidFill>
              </a:rPr>
              <a:t>Prescription drugs</a:t>
            </a:r>
          </a:p>
          <a:p>
            <a:pPr marL="406400" indent="-174625">
              <a:buFont typeface="Arial" panose="020B0604020202020204" pitchFamily="34" charset="0"/>
              <a:buChar char="•"/>
            </a:pPr>
            <a:r>
              <a:rPr lang="en-US" sz="1600" dirty="0">
                <a:solidFill>
                  <a:srgbClr val="5A8F7C">
                    <a:lumMod val="50000"/>
                  </a:srgbClr>
                </a:solidFill>
              </a:rPr>
              <a:t>Vision, hearing, medical equipment</a:t>
            </a:r>
          </a:p>
        </p:txBody>
      </p:sp>
      <p:grpSp>
        <p:nvGrpSpPr>
          <p:cNvPr id="12" name="Group 11"/>
          <p:cNvGrpSpPr/>
          <p:nvPr/>
        </p:nvGrpSpPr>
        <p:grpSpPr>
          <a:xfrm>
            <a:off x="4041648" y="3414483"/>
            <a:ext cx="1060704" cy="595088"/>
            <a:chOff x="4041648" y="3504156"/>
            <a:chExt cx="1060704" cy="397375"/>
          </a:xfrm>
        </p:grpSpPr>
        <p:sp>
          <p:nvSpPr>
            <p:cNvPr id="2" name="Isosceles Triangle 1"/>
            <p:cNvSpPr/>
            <p:nvPr/>
          </p:nvSpPr>
          <p:spPr>
            <a:xfrm rot="10800000">
              <a:off x="4041648" y="3581693"/>
              <a:ext cx="1060704" cy="264592"/>
            </a:xfrm>
            <a:prstGeom prst="triangle">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75385" y="3504156"/>
              <a:ext cx="389850" cy="397375"/>
            </a:xfrm>
            <a:prstGeom prst="rect">
              <a:avLst/>
            </a:prstGeom>
            <a:noFill/>
          </p:spPr>
          <p:txBody>
            <a:bodyPr wrap="none" rtlCol="0">
              <a:spAutoFit/>
            </a:bodyPr>
            <a:lstStyle/>
            <a:p>
              <a:r>
                <a:rPr lang="en-US" sz="3200" b="1" dirty="0" smtClean="0">
                  <a:solidFill>
                    <a:schemeClr val="bg1"/>
                  </a:solidFill>
                </a:rPr>
                <a:t>+</a:t>
              </a:r>
              <a:endParaRPr lang="en-US" sz="3200" b="1" dirty="0">
                <a:solidFill>
                  <a:schemeClr val="bg1"/>
                </a:solidFill>
              </a:endParaRPr>
            </a:p>
          </p:txBody>
        </p:sp>
      </p:grpSp>
      <p:sp>
        <p:nvSpPr>
          <p:cNvPr id="17" name="Left Brace 16"/>
          <p:cNvSpPr/>
          <p:nvPr/>
        </p:nvSpPr>
        <p:spPr>
          <a:xfrm>
            <a:off x="2264228"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e 17"/>
          <p:cNvSpPr/>
          <p:nvPr/>
        </p:nvSpPr>
        <p:spPr>
          <a:xfrm flipH="1">
            <a:off x="6450249"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ectangle 2"/>
          <p:cNvSpPr/>
          <p:nvPr/>
        </p:nvSpPr>
        <p:spPr>
          <a:xfrm>
            <a:off x="3913005" y="1901309"/>
            <a:ext cx="1317990" cy="369332"/>
          </a:xfrm>
          <a:prstGeom prst="rect">
            <a:avLst/>
          </a:prstGeom>
          <a:solidFill>
            <a:schemeClr val="accent3"/>
          </a:solidFill>
        </p:spPr>
        <p:txBody>
          <a:bodyPr wrap="none">
            <a:spAutoFit/>
          </a:bodyPr>
          <a:lstStyle/>
          <a:p>
            <a:pPr lvl="0" algn="ctr"/>
            <a:r>
              <a:rPr lang="en-US" b="1" dirty="0">
                <a:solidFill>
                  <a:srgbClr val="FFFFFF"/>
                </a:solidFill>
                <a:latin typeface="Calibri"/>
                <a:cs typeface="Arial"/>
              </a:rPr>
              <a:t>MassHealth</a:t>
            </a:r>
          </a:p>
        </p:txBody>
      </p:sp>
      <p:sp>
        <p:nvSpPr>
          <p:cNvPr id="14" name="TextBox 6"/>
          <p:cNvSpPr txBox="1">
            <a:spLocks noChangeArrowheads="1"/>
          </p:cNvSpPr>
          <p:nvPr/>
        </p:nvSpPr>
        <p:spPr bwMode="auto">
          <a:xfrm>
            <a:off x="457200" y="6175515"/>
            <a:ext cx="7620000" cy="215444"/>
          </a:xfrm>
          <a:prstGeom prst="rect">
            <a:avLst/>
          </a:prstGeom>
          <a:noFill/>
          <a:ln w="9525">
            <a:noFill/>
            <a:miter lim="800000"/>
            <a:headEnd/>
            <a:tailEnd/>
          </a:ln>
        </p:spPr>
        <p:txBody>
          <a:bodyPr wrap="square" lIns="0" rIns="0" anchor="b">
            <a:spAutoFit/>
          </a:bodyPr>
          <a:lstStyle/>
          <a:p>
            <a:r>
              <a:rPr lang="en-US" sz="800" dirty="0">
                <a:solidFill>
                  <a:srgbClr val="1C1C1C"/>
                </a:solidFill>
              </a:rPr>
              <a:t>* Services are available to most but not all MassHealth </a:t>
            </a:r>
            <a:r>
              <a:rPr lang="en-US" sz="800" dirty="0" smtClean="0">
                <a:solidFill>
                  <a:srgbClr val="1C1C1C"/>
                </a:solidFill>
              </a:rPr>
              <a:t>members.</a:t>
            </a:r>
            <a:endParaRPr lang="en-US" sz="800" dirty="0">
              <a:solidFill>
                <a:srgbClr val="1C1C1C"/>
              </a:solidFill>
            </a:endParaRPr>
          </a:p>
        </p:txBody>
      </p:sp>
    </p:spTree>
    <p:extLst>
      <p:ext uri="{BB962C8B-B14F-4D97-AF65-F5344CB8AC3E}">
        <p14:creationId xmlns:p14="http://schemas.microsoft.com/office/powerpoint/2010/main" val="2484593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Waivers</a:t>
            </a:r>
            <a:endParaRPr lang="en-US" dirty="0"/>
          </a:p>
        </p:txBody>
      </p:sp>
      <p:sp>
        <p:nvSpPr>
          <p:cNvPr id="3" name="Slide Number Placeholder 2"/>
          <p:cNvSpPr>
            <a:spLocks noGrp="1"/>
          </p:cNvSpPr>
          <p:nvPr>
            <p:ph type="sldNum" sz="quarter" idx="10"/>
          </p:nvPr>
        </p:nvSpPr>
        <p:spPr/>
        <p:txBody>
          <a:bodyPr/>
          <a:lstStyle/>
          <a:p>
            <a:pPr>
              <a:defRPr/>
            </a:pPr>
            <a:fld id="{1CCA14E6-9853-4DC9-8120-76486375C0BE}" type="slidenum">
              <a:rPr lang="en-US" smtClean="0">
                <a:solidFill>
                  <a:srgbClr val="969696">
                    <a:lumMod val="50000"/>
                  </a:srgbClr>
                </a:solidFill>
              </a:rPr>
              <a:pPr>
                <a:defRPr/>
              </a:pPr>
              <a:t>6</a:t>
            </a:fld>
            <a:endParaRPr lang="en-US" dirty="0">
              <a:solidFill>
                <a:srgbClr val="969696">
                  <a:lumMod val="50000"/>
                </a:srgb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60335598"/>
              </p:ext>
            </p:extLst>
          </p:nvPr>
        </p:nvGraphicFramePr>
        <p:xfrm>
          <a:off x="459015" y="1726676"/>
          <a:ext cx="8229600" cy="4697476"/>
        </p:xfrm>
        <a:graphic>
          <a:graphicData uri="http://schemas.openxmlformats.org/drawingml/2006/table">
            <a:tbl>
              <a:tblPr firstRow="1" bandRow="1">
                <a:tableStyleId>{5C22544A-7EE6-4342-B048-85BDC9FD1C3A}</a:tableStyleId>
              </a:tblPr>
              <a:tblGrid>
                <a:gridCol w="1371600"/>
                <a:gridCol w="6858000"/>
              </a:tblGrid>
              <a:tr h="638659">
                <a:tc>
                  <a:txBody>
                    <a:bodyPr/>
                    <a:lstStyle/>
                    <a:p>
                      <a:pPr>
                        <a:spcBef>
                          <a:spcPts val="100"/>
                        </a:spcBef>
                        <a:spcAft>
                          <a:spcPts val="100"/>
                        </a:spcAft>
                      </a:pPr>
                      <a:r>
                        <a:rPr lang="en-US" sz="1200" dirty="0" smtClean="0">
                          <a:solidFill>
                            <a:schemeClr val="tx1">
                              <a:lumMod val="90000"/>
                              <a:lumOff val="10000"/>
                            </a:schemeClr>
                          </a:solidFill>
                        </a:rPr>
                        <a:t>WHAT</a:t>
                      </a:r>
                      <a:r>
                        <a:rPr lang="en-US" sz="1200" baseline="0" dirty="0" smtClean="0">
                          <a:solidFill>
                            <a:schemeClr val="tx1">
                              <a:lumMod val="90000"/>
                              <a:lumOff val="10000"/>
                            </a:schemeClr>
                          </a:solidFill>
                        </a:rPr>
                        <a:t> IS A WAIVER?</a:t>
                      </a:r>
                      <a:endParaRPr lang="en-US" sz="1200" dirty="0">
                        <a:solidFill>
                          <a:schemeClr val="tx1">
                            <a:lumMod val="90000"/>
                            <a:lumOff val="10000"/>
                          </a:schemeClr>
                        </a:solidFill>
                      </a:endParaRPr>
                    </a:p>
                  </a:txBody>
                  <a:tcPr marT="82296" marB="82296">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0" fontAlgn="base" latinLnBrk="0" hangingPunct="0">
                        <a:lnSpc>
                          <a:spcPct val="100000"/>
                        </a:lnSpc>
                        <a:spcBef>
                          <a:spcPts val="100"/>
                        </a:spcBef>
                        <a:spcAft>
                          <a:spcPts val="100"/>
                        </a:spcAft>
                        <a:buClr>
                          <a:schemeClr val="tx2"/>
                        </a:buClr>
                        <a:buSzTx/>
                        <a:buFont typeface="Wingdings" pitchFamily="2" charset="2"/>
                        <a:buNone/>
                        <a:tabLst/>
                        <a:defRPr/>
                      </a:pPr>
                      <a:r>
                        <a:rPr kumimoji="0" lang="en-US" sz="1100" b="0" i="0" u="none" strike="noStrike" kern="0" cap="none" spc="0" normalizeH="0" baseline="0" noProof="0" dirty="0" smtClean="0">
                          <a:ln>
                            <a:noFill/>
                          </a:ln>
                          <a:solidFill>
                            <a:schemeClr val="tx1"/>
                          </a:solidFill>
                          <a:effectLst/>
                          <a:uLnTx/>
                          <a:uFillTx/>
                          <a:latin typeface="+mn-lt"/>
                          <a:ea typeface="+mn-ea"/>
                          <a:cs typeface="+mn-cs"/>
                        </a:rPr>
                        <a:t>States may request approval from the federal government to waive certain parts of federal Medicaid law, to test program innovations or gain more flexibility in how they deliver and pay for Medicaid services. MassHealth has two types of waivers, which are authorized under Sections 1115 and 1915c of the Social Security Act.</a:t>
                      </a:r>
                    </a:p>
                  </a:txBody>
                  <a:tcPr marT="82296" marB="82296">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19840">
                <a:tc>
                  <a:txBody>
                    <a:bodyPr/>
                    <a:lstStyle/>
                    <a:p>
                      <a:pPr>
                        <a:spcBef>
                          <a:spcPts val="100"/>
                        </a:spcBef>
                        <a:spcAft>
                          <a:spcPts val="100"/>
                        </a:spcAft>
                      </a:pPr>
                      <a:r>
                        <a:rPr lang="en-US" sz="1200" b="1" kern="1200" dirty="0" smtClean="0">
                          <a:solidFill>
                            <a:schemeClr val="tx1">
                              <a:lumMod val="90000"/>
                              <a:lumOff val="10000"/>
                            </a:schemeClr>
                          </a:solidFill>
                          <a:latin typeface="+mn-lt"/>
                          <a:ea typeface="+mn-ea"/>
                          <a:cs typeface="+mn-cs"/>
                        </a:rPr>
                        <a:t>1115 DEMONSTRATION WAIVER</a:t>
                      </a: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0" fontAlgn="base" latinLnBrk="0" hangingPunct="0">
                        <a:lnSpc>
                          <a:spcPct val="100000"/>
                        </a:lnSpc>
                        <a:spcBef>
                          <a:spcPts val="100"/>
                        </a:spcBef>
                        <a:spcAft>
                          <a:spcPts val="100"/>
                        </a:spcAft>
                        <a:buClr>
                          <a:srgbClr val="5A8F7C"/>
                        </a:buClr>
                        <a:buSzTx/>
                        <a:buFont typeface="Wingdings" pitchFamily="2" charset="2"/>
                        <a:buNone/>
                        <a:tabLst/>
                        <a:defRPr/>
                      </a:pPr>
                      <a:r>
                        <a:rPr kumimoji="0" lang="en-US" sz="1100" b="0" i="0" u="none" strike="noStrike" kern="0" cap="none" spc="0" normalizeH="0" baseline="0" noProof="0" dirty="0" smtClean="0">
                          <a:ln>
                            <a:noFill/>
                          </a:ln>
                          <a:solidFill>
                            <a:schemeClr val="tx1"/>
                          </a:solidFill>
                          <a:effectLst/>
                          <a:uLnTx/>
                          <a:uFillTx/>
                          <a:latin typeface="+mn-lt"/>
                          <a:ea typeface="+mn-ea"/>
                          <a:cs typeface="+mn-cs"/>
                        </a:rPr>
                        <a:t>The MassHealth program operates under the authority of an 1115 demonstration waiver for all members under age 65, except those who are eligible based on institutional status and a small number of others. The waiver was first implemented in 1997, and has evolved through five extensions to expand coverage, support the safety net, provide incentives for delivery system innovations and serve as a platform for health care reform. An important condition of all 1115 waivers is that they be “budget neutral,” meaning the federal government will contribute no more to a waiver program than it would to a Medicaid program operating under standard rules.</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45288">
                <a:tc>
                  <a:txBody>
                    <a:bodyPr/>
                    <a:lstStyle/>
                    <a:p>
                      <a:pPr marL="0" algn="l" defTabSz="914400" rtl="0" eaLnBrk="1" latinLnBrk="0" hangingPunct="1">
                        <a:spcBef>
                          <a:spcPts val="100"/>
                        </a:spcBef>
                        <a:spcAft>
                          <a:spcPts val="100"/>
                        </a:spcAft>
                      </a:pPr>
                      <a:r>
                        <a:rPr lang="en-US" sz="1200" b="1" kern="1200" dirty="0" smtClean="0">
                          <a:solidFill>
                            <a:schemeClr val="tx1">
                              <a:lumMod val="90000"/>
                              <a:lumOff val="10000"/>
                            </a:schemeClr>
                          </a:solidFill>
                          <a:latin typeface="+mn-lt"/>
                          <a:ea typeface="+mn-ea"/>
                          <a:cs typeface="+mn-cs"/>
                        </a:rPr>
                        <a:t>1915c HOME &amp; COMMUNITY-BASED SERVICES</a:t>
                      </a:r>
                      <a:r>
                        <a:rPr lang="en-US" sz="1200" b="1" kern="1200" baseline="0" dirty="0" smtClean="0">
                          <a:solidFill>
                            <a:schemeClr val="tx1">
                              <a:lumMod val="90000"/>
                              <a:lumOff val="10000"/>
                            </a:schemeClr>
                          </a:solidFill>
                          <a:latin typeface="+mn-lt"/>
                          <a:ea typeface="+mn-ea"/>
                          <a:cs typeface="+mn-cs"/>
                        </a:rPr>
                        <a:t> (HCBS) WAIVERS</a:t>
                      </a:r>
                      <a:endParaRPr lang="en-US" sz="1200" b="1" kern="1200" dirty="0" smtClean="0">
                        <a:solidFill>
                          <a:schemeClr val="tx1">
                            <a:lumMod val="90000"/>
                            <a:lumOff val="10000"/>
                          </a:schemeClr>
                        </a:solidFill>
                        <a:latin typeface="+mn-lt"/>
                        <a:ea typeface="+mn-ea"/>
                        <a:cs typeface="+mn-cs"/>
                      </a:endParaRP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indent="0">
                        <a:spcBef>
                          <a:spcPts val="100"/>
                        </a:spcBef>
                        <a:spcAft>
                          <a:spcPts val="100"/>
                        </a:spcAft>
                        <a:buClr>
                          <a:schemeClr val="tx2"/>
                        </a:buClr>
                        <a:buFont typeface="Wingdings" pitchFamily="2" charset="2"/>
                        <a:buNone/>
                      </a:pPr>
                      <a:r>
                        <a:rPr kumimoji="0" lang="en-US" sz="1100" b="0" i="0" u="none" strike="noStrike" kern="0" cap="none" spc="0" normalizeH="0" baseline="0" noProof="0" dirty="0" smtClean="0">
                          <a:ln>
                            <a:noFill/>
                          </a:ln>
                          <a:solidFill>
                            <a:schemeClr val="tx1"/>
                          </a:solidFill>
                          <a:effectLst/>
                          <a:uLnTx/>
                          <a:uFillTx/>
                          <a:latin typeface="+mn-lt"/>
                          <a:ea typeface="+mn-ea"/>
                          <a:cs typeface="+mn-cs"/>
                        </a:rPr>
                        <a:t>HCBS waivers permit states to provide long-term services and supports in a home or community setting to members whose disabilities qualify them for an institutional level of care. Services include home health care, personal care, habilitation, respite, physical and occupational therapy, group adult care, home modification, assistive technology and others. Many of the services are authorized and overseen by state agencies such as the Executive Office of Elder Affairs, the Department of Developmental Services and the Department of Mental Health, and </a:t>
                      </a:r>
                      <a:r>
                        <a:rPr kumimoji="0" lang="en-US" sz="11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100" b="0" i="0" u="none" strike="noStrike" kern="0" cap="none" spc="0" normalizeH="0" baseline="0" noProof="0" dirty="0" smtClean="0">
                          <a:ln>
                            <a:noFill/>
                          </a:ln>
                          <a:solidFill>
                            <a:schemeClr val="tx1"/>
                          </a:solidFill>
                          <a:effectLst/>
                          <a:uLnTx/>
                          <a:uFillTx/>
                          <a:latin typeface="+mn-lt"/>
                          <a:ea typeface="+mn-ea"/>
                          <a:cs typeface="+mn-cs"/>
                        </a:rPr>
                        <a:t> obtains federal matching funds on expenditures made. The state must demonstrate that providing the HCBS waiver services does not cost more on average than providing those services in an institution.  In addition, the programs have enrollment limits. MassHealth has 10 HCBS waivers, which are an important component of the Commonwealth’s “Community First” policy. The waiver programs are targeted to specific populations:</a:t>
                      </a:r>
                    </a:p>
                    <a:p>
                      <a:pPr marL="115888" indent="-115888">
                        <a:spcBef>
                          <a:spcPts val="0"/>
                        </a:spcBef>
                        <a:spcAft>
                          <a:spcPts val="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Elders age 60 and over with physical disabilities (Frail Elder Waiver)</a:t>
                      </a:r>
                    </a:p>
                    <a:p>
                      <a:pPr marL="115888" indent="-115888">
                        <a:spcBef>
                          <a:spcPts val="0"/>
                        </a:spcBef>
                        <a:spcAft>
                          <a:spcPts val="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age 22 and over with intellectual disabilities (Community Living, Intensive Supports, Adult Supports Waivers)</a:t>
                      </a:r>
                    </a:p>
                    <a:p>
                      <a:pPr marL="115888" indent="-115888">
                        <a:spcBef>
                          <a:spcPts val="0"/>
                        </a:spcBef>
                        <a:spcAft>
                          <a:spcPts val="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age 22 and over with acquired brain injuries (ABI Residential, ABI Non-Residential, Traumatic Brain Injury Waivers)</a:t>
                      </a:r>
                    </a:p>
                    <a:p>
                      <a:pPr marL="115888" indent="-115888">
                        <a:spcBef>
                          <a:spcPts val="0"/>
                        </a:spcBef>
                        <a:spcAft>
                          <a:spcPts val="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and Elders age 18 and over with physical disabilities who are moving from a facility back to the community (Money Follows the Person Community Living and Residential Supports Waivers)</a:t>
                      </a:r>
                    </a:p>
                    <a:p>
                      <a:pPr marL="115888" indent="-115888">
                        <a:spcBef>
                          <a:spcPts val="0"/>
                        </a:spcBef>
                        <a:spcAft>
                          <a:spcPts val="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Children age 0 to 8 with autism (Children’s Autism Spectrum Disorder Waiver)</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38121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41"/>
          <p:cNvSpPr>
            <a:spLocks noChangeArrowheads="1"/>
          </p:cNvSpPr>
          <p:nvPr/>
        </p:nvSpPr>
        <p:spPr bwMode="auto">
          <a:xfrm>
            <a:off x="5292524" y="3740532"/>
            <a:ext cx="411824" cy="917665"/>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37" name="Rectangle 6"/>
          <p:cNvSpPr>
            <a:spLocks noChangeArrowheads="1"/>
          </p:cNvSpPr>
          <p:nvPr/>
        </p:nvSpPr>
        <p:spPr bwMode="auto">
          <a:xfrm>
            <a:off x="2669130" y="2481575"/>
            <a:ext cx="417512" cy="215703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nvGrpSpPr>
          <p:cNvPr id="2" name="Group 1"/>
          <p:cNvGrpSpPr/>
          <p:nvPr/>
        </p:nvGrpSpPr>
        <p:grpSpPr>
          <a:xfrm>
            <a:off x="685799" y="5127402"/>
            <a:ext cx="4191001" cy="584775"/>
            <a:chOff x="685799" y="5108352"/>
            <a:chExt cx="4191001" cy="584775"/>
          </a:xfrm>
        </p:grpSpPr>
        <p:sp>
          <p:nvSpPr>
            <p:cNvPr id="139" name="Rectangle 7"/>
            <p:cNvSpPr>
              <a:spLocks noChangeArrowheads="1"/>
            </p:cNvSpPr>
            <p:nvPr/>
          </p:nvSpPr>
          <p:spPr bwMode="auto">
            <a:xfrm>
              <a:off x="685799" y="5116353"/>
              <a:ext cx="3876675" cy="436722"/>
            </a:xfrm>
            <a:prstGeom prst="rect">
              <a:avLst/>
            </a:prstGeom>
            <a:solidFill>
              <a:srgbClr val="FFFFFF"/>
            </a:solidFill>
            <a:ln w="9525">
              <a:solidFill>
                <a:schemeClr val="tx1"/>
              </a:solidFill>
              <a:miter lim="800000"/>
              <a:headEnd/>
              <a:tailEnd/>
            </a:ln>
          </p:spPr>
          <p:txBody>
            <a:bodyPr wrap="none" anchor="ctr"/>
            <a:lstStyle/>
            <a:p>
              <a:pPr algn="ctr" eaLnBrk="0" hangingPunct="0"/>
              <a:endParaRPr lang="en-US" sz="700"/>
            </a:p>
          </p:txBody>
        </p:sp>
        <p:sp>
          <p:nvSpPr>
            <p:cNvPr id="140" name="Text Box 91"/>
            <p:cNvSpPr txBox="1">
              <a:spLocks noChangeArrowheads="1"/>
            </p:cNvSpPr>
            <p:nvPr/>
          </p:nvSpPr>
          <p:spPr bwMode="auto">
            <a:xfrm>
              <a:off x="877083" y="5108352"/>
              <a:ext cx="3999717" cy="584775"/>
            </a:xfrm>
            <a:prstGeom prst="rect">
              <a:avLst/>
            </a:prstGeom>
            <a:noFill/>
            <a:ln w="9525">
              <a:noFill/>
              <a:miter lim="800000"/>
              <a:headEnd/>
              <a:tailEnd/>
            </a:ln>
          </p:spPr>
          <p:txBody>
            <a:bodyPr wrap="square">
              <a:spAutoFit/>
            </a:bodyPr>
            <a:lstStyle/>
            <a:p>
              <a:pPr>
                <a:spcBef>
                  <a:spcPts val="0"/>
                </a:spcBef>
                <a:tabLst>
                  <a:tab pos="2228850" algn="l"/>
                </a:tabLst>
              </a:pPr>
              <a:r>
                <a:rPr lang="en-US" sz="800" b="1" dirty="0" smtClean="0"/>
                <a:t>MassHealth Standard	MassHealth CarePlus</a:t>
              </a:r>
            </a:p>
            <a:p>
              <a:pPr>
                <a:spcBef>
                  <a:spcPts val="0"/>
                </a:spcBef>
                <a:tabLst>
                  <a:tab pos="2228850" algn="l"/>
                </a:tabLst>
              </a:pPr>
              <a:r>
                <a:rPr lang="en-US" sz="800" b="1" dirty="0" smtClean="0"/>
                <a:t>MassHealth CommonHealth	MassHealth </a:t>
              </a:r>
              <a:r>
                <a:rPr lang="en-US" sz="800" b="1" dirty="0"/>
                <a:t>Family Assistance </a:t>
              </a:r>
              <a:endParaRPr lang="en-US" sz="800" b="1" dirty="0" smtClean="0"/>
            </a:p>
            <a:p>
              <a:pPr>
                <a:spcBef>
                  <a:spcPts val="0"/>
                </a:spcBef>
              </a:pPr>
              <a:r>
                <a:rPr lang="en-US" sz="800" b="1" dirty="0" smtClean="0"/>
                <a:t>Connector Care/Qualified Health Plan (QHP)</a:t>
              </a:r>
              <a:endParaRPr lang="en-US" sz="800" b="1" dirty="0"/>
            </a:p>
            <a:p>
              <a:pPr>
                <a:spcBef>
                  <a:spcPts val="0"/>
                </a:spcBef>
              </a:pPr>
              <a:endParaRPr lang="en-US" sz="800" b="1" dirty="0"/>
            </a:p>
          </p:txBody>
        </p:sp>
        <p:sp>
          <p:nvSpPr>
            <p:cNvPr id="141" name="Rectangle 94"/>
            <p:cNvSpPr>
              <a:spLocks noChangeArrowheads="1"/>
            </p:cNvSpPr>
            <p:nvPr/>
          </p:nvSpPr>
          <p:spPr bwMode="auto">
            <a:xfrm>
              <a:off x="786613" y="5178675"/>
              <a:ext cx="140962" cy="73153"/>
            </a:xfrm>
            <a:prstGeom prst="rect">
              <a:avLst/>
            </a:prstGeom>
            <a:solidFill>
              <a:schemeClr val="tx2">
                <a:lumMod val="60000"/>
                <a:lumOff val="40000"/>
              </a:schemeClr>
            </a:solidFill>
            <a:ln w="9525">
              <a:noFill/>
              <a:miter lim="800000"/>
              <a:headEnd/>
              <a:tailEnd/>
            </a:ln>
          </p:spPr>
          <p:txBody>
            <a:bodyPr wrap="none" anchor="ctr"/>
            <a:lstStyle/>
            <a:p>
              <a:pPr algn="ctr" eaLnBrk="0" hangingPunct="0"/>
              <a:endParaRPr lang="en-US" sz="700"/>
            </a:p>
          </p:txBody>
        </p:sp>
        <p:sp>
          <p:nvSpPr>
            <p:cNvPr id="142" name="Rectangle 95"/>
            <p:cNvSpPr>
              <a:spLocks noChangeArrowheads="1"/>
            </p:cNvSpPr>
            <p:nvPr/>
          </p:nvSpPr>
          <p:spPr bwMode="auto">
            <a:xfrm>
              <a:off x="786613" y="5299404"/>
              <a:ext cx="140962" cy="73153"/>
            </a:xfrm>
            <a:prstGeom prst="rect">
              <a:avLst/>
            </a:prstGeom>
            <a:solidFill>
              <a:schemeClr val="accent3">
                <a:lumMod val="60000"/>
                <a:lumOff val="40000"/>
              </a:schemeClr>
            </a:solidFill>
            <a:ln w="9525">
              <a:noFill/>
              <a:miter lim="800000"/>
              <a:headEnd/>
              <a:tailEnd/>
            </a:ln>
          </p:spPr>
          <p:txBody>
            <a:bodyPr wrap="none" anchor="ctr"/>
            <a:lstStyle/>
            <a:p>
              <a:pPr algn="ctr" eaLnBrk="0" hangingPunct="0"/>
              <a:endParaRPr lang="en-US" sz="700"/>
            </a:p>
          </p:txBody>
        </p:sp>
        <p:sp>
          <p:nvSpPr>
            <p:cNvPr id="143" name="Rectangle 96"/>
            <p:cNvSpPr>
              <a:spLocks noChangeArrowheads="1"/>
            </p:cNvSpPr>
            <p:nvPr/>
          </p:nvSpPr>
          <p:spPr bwMode="auto">
            <a:xfrm>
              <a:off x="3013096" y="5178675"/>
              <a:ext cx="140962" cy="73153"/>
            </a:xfrm>
            <a:prstGeom prst="rect">
              <a:avLst/>
            </a:prstGeom>
            <a:solidFill>
              <a:schemeClr val="accent1">
                <a:lumMod val="75000"/>
              </a:schemeClr>
            </a:solidFill>
            <a:ln w="9525">
              <a:noFill/>
              <a:miter lim="800000"/>
              <a:headEnd/>
              <a:tailEnd/>
            </a:ln>
          </p:spPr>
          <p:txBody>
            <a:bodyPr wrap="none" anchor="ctr"/>
            <a:lstStyle/>
            <a:p>
              <a:pPr algn="ctr" eaLnBrk="0" hangingPunct="0"/>
              <a:endParaRPr lang="en-US" sz="700"/>
            </a:p>
          </p:txBody>
        </p:sp>
        <p:sp>
          <p:nvSpPr>
            <p:cNvPr id="144" name="Rectangle 97"/>
            <p:cNvSpPr>
              <a:spLocks noChangeArrowheads="1"/>
            </p:cNvSpPr>
            <p:nvPr/>
          </p:nvSpPr>
          <p:spPr bwMode="auto">
            <a:xfrm>
              <a:off x="3013096" y="5299404"/>
              <a:ext cx="140741" cy="73025"/>
            </a:xfrm>
            <a:prstGeom prst="rect">
              <a:avLst/>
            </a:prstGeom>
            <a:solidFill>
              <a:schemeClr val="accent3"/>
            </a:solidFill>
            <a:ln w="9525">
              <a:noFill/>
              <a:miter lim="800000"/>
              <a:headEnd/>
              <a:tailEnd/>
            </a:ln>
          </p:spPr>
          <p:txBody>
            <a:bodyPr wrap="none" anchor="ctr"/>
            <a:lstStyle/>
            <a:p>
              <a:pPr algn="ctr" eaLnBrk="0" hangingPunct="0">
                <a:defRPr/>
              </a:pPr>
              <a:endParaRPr lang="en-US" sz="700" dirty="0">
                <a:cs typeface="Calibri" pitchFamily="34" charset="0"/>
              </a:endParaRPr>
            </a:p>
          </p:txBody>
        </p:sp>
        <p:sp>
          <p:nvSpPr>
            <p:cNvPr id="145" name="Rectangle 94"/>
            <p:cNvSpPr>
              <a:spLocks noChangeArrowheads="1"/>
            </p:cNvSpPr>
            <p:nvPr/>
          </p:nvSpPr>
          <p:spPr bwMode="auto">
            <a:xfrm>
              <a:off x="786613" y="5420134"/>
              <a:ext cx="140962" cy="73153"/>
            </a:xfrm>
            <a:prstGeom prst="rect">
              <a:avLst/>
            </a:prstGeom>
            <a:solidFill>
              <a:schemeClr val="accent4">
                <a:lumMod val="25000"/>
              </a:schemeClr>
            </a:solidFill>
            <a:ln w="9525">
              <a:noFill/>
              <a:miter lim="800000"/>
              <a:headEnd/>
              <a:tailEnd/>
            </a:ln>
          </p:spPr>
          <p:txBody>
            <a:bodyPr wrap="none" anchor="ctr"/>
            <a:lstStyle/>
            <a:p>
              <a:pPr algn="ctr" eaLnBrk="0" hangingPunct="0"/>
              <a:endParaRPr lang="en-US" sz="700"/>
            </a:p>
          </p:txBody>
        </p:sp>
      </p:grpSp>
      <p:sp>
        <p:nvSpPr>
          <p:cNvPr id="146" name="Rectangle 8"/>
          <p:cNvSpPr>
            <a:spLocks noGrp="1" noChangeArrowheads="1"/>
          </p:cNvSpPr>
          <p:nvPr>
            <p:ph type="title"/>
          </p:nvPr>
        </p:nvSpPr>
        <p:spPr>
          <a:xfrm>
            <a:off x="457200" y="914400"/>
            <a:ext cx="8229600" cy="796925"/>
          </a:xfrm>
        </p:spPr>
        <p:txBody>
          <a:bodyPr/>
          <a:lstStyle/>
          <a:p>
            <a:r>
              <a:rPr lang="en-US" dirty="0" smtClean="0"/>
              <a:t>MASSHEALTH ELIGIBILITY UNDER ACA</a:t>
            </a:r>
            <a:endParaRPr lang="en-US" dirty="0" smtClean="0">
              <a:solidFill>
                <a:srgbClr val="FF0000"/>
              </a:solidFill>
            </a:endParaRPr>
          </a:p>
        </p:txBody>
      </p:sp>
      <p:grpSp>
        <p:nvGrpSpPr>
          <p:cNvPr id="147" name="Group 157"/>
          <p:cNvGrpSpPr>
            <a:grpSpLocks/>
          </p:cNvGrpSpPr>
          <p:nvPr/>
        </p:nvGrpSpPr>
        <p:grpSpPr bwMode="auto">
          <a:xfrm>
            <a:off x="2156108" y="2395124"/>
            <a:ext cx="460369" cy="2243134"/>
            <a:chOff x="2313" y="1405"/>
            <a:chExt cx="333" cy="1634"/>
          </a:xfrm>
        </p:grpSpPr>
        <p:grpSp>
          <p:nvGrpSpPr>
            <p:cNvPr id="148" name="Group 3"/>
            <p:cNvGrpSpPr>
              <a:grpSpLocks/>
            </p:cNvGrpSpPr>
            <p:nvPr/>
          </p:nvGrpSpPr>
          <p:grpSpPr bwMode="auto">
            <a:xfrm>
              <a:off x="2313" y="1405"/>
              <a:ext cx="333" cy="853"/>
              <a:chOff x="2313" y="1405"/>
              <a:chExt cx="333" cy="853"/>
            </a:xfrm>
          </p:grpSpPr>
          <p:sp>
            <p:nvSpPr>
              <p:cNvPr id="150" name="Rectangle 4"/>
              <p:cNvSpPr>
                <a:spLocks noChangeArrowheads="1"/>
              </p:cNvSpPr>
              <p:nvPr/>
            </p:nvSpPr>
            <p:spPr bwMode="auto">
              <a:xfrm>
                <a:off x="2323" y="1463"/>
                <a:ext cx="323" cy="795"/>
              </a:xfrm>
              <a:prstGeom prst="rect">
                <a:avLst/>
              </a:prstGeom>
              <a:solidFill>
                <a:srgbClr val="E0C88F"/>
              </a:solidFill>
              <a:ln w="9525">
                <a:noFill/>
                <a:miter lim="800000"/>
                <a:headEnd/>
                <a:tailEnd/>
              </a:ln>
            </p:spPr>
            <p:txBody>
              <a:bodyPr/>
              <a:lstStyle/>
              <a:p>
                <a:pPr algn="ctr" eaLnBrk="0" hangingPunct="0"/>
                <a:endParaRPr lang="en-US"/>
              </a:p>
            </p:txBody>
          </p:sp>
          <p:sp>
            <p:nvSpPr>
              <p:cNvPr id="151" name="AutoShape 5"/>
              <p:cNvSpPr>
                <a:spLocks noChangeArrowheads="1"/>
              </p:cNvSpPr>
              <p:nvPr/>
            </p:nvSpPr>
            <p:spPr bwMode="auto">
              <a:xfrm>
                <a:off x="2313" y="1405"/>
                <a:ext cx="321" cy="62"/>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grpSp>
        <p:sp>
          <p:nvSpPr>
            <p:cNvPr id="149" name="Rectangle 6"/>
            <p:cNvSpPr>
              <a:spLocks noChangeArrowheads="1"/>
            </p:cNvSpPr>
            <p:nvPr/>
          </p:nvSpPr>
          <p:spPr bwMode="auto">
            <a:xfrm>
              <a:off x="2323" y="2260"/>
              <a:ext cx="323" cy="779"/>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grpSp>
        <p:nvGrpSpPr>
          <p:cNvPr id="152" name="Group 9"/>
          <p:cNvGrpSpPr>
            <a:grpSpLocks/>
          </p:cNvGrpSpPr>
          <p:nvPr/>
        </p:nvGrpSpPr>
        <p:grpSpPr bwMode="auto">
          <a:xfrm>
            <a:off x="1067304" y="2484989"/>
            <a:ext cx="1002797" cy="2155173"/>
            <a:chOff x="555" y="1457"/>
            <a:chExt cx="725" cy="1559"/>
          </a:xfrm>
        </p:grpSpPr>
        <p:sp>
          <p:nvSpPr>
            <p:cNvPr id="153" name="Rectangle 10"/>
            <p:cNvSpPr>
              <a:spLocks noChangeArrowheads="1"/>
            </p:cNvSpPr>
            <p:nvPr/>
          </p:nvSpPr>
          <p:spPr bwMode="auto">
            <a:xfrm>
              <a:off x="555" y="2146"/>
              <a:ext cx="284" cy="87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54" name="Rectangle 12"/>
            <p:cNvSpPr>
              <a:spLocks noChangeArrowheads="1"/>
            </p:cNvSpPr>
            <p:nvPr/>
          </p:nvSpPr>
          <p:spPr bwMode="auto">
            <a:xfrm>
              <a:off x="555" y="1457"/>
              <a:ext cx="725" cy="783"/>
            </a:xfrm>
            <a:prstGeom prst="rect">
              <a:avLst/>
            </a:prstGeom>
            <a:solidFill>
              <a:schemeClr val="accent3"/>
            </a:solidFill>
            <a:ln w="9525">
              <a:noFill/>
              <a:miter lim="800000"/>
              <a:headEnd/>
              <a:tailEnd/>
            </a:ln>
          </p:spPr>
          <p:txBody>
            <a:bodyPr/>
            <a:lstStyle/>
            <a:p>
              <a:pPr algn="ctr" eaLnBrk="0" hangingPunct="0"/>
              <a:endParaRPr lang="en-US"/>
            </a:p>
          </p:txBody>
        </p:sp>
      </p:grpSp>
      <p:grpSp>
        <p:nvGrpSpPr>
          <p:cNvPr id="155" name="Group 14"/>
          <p:cNvGrpSpPr>
            <a:grpSpLocks/>
          </p:cNvGrpSpPr>
          <p:nvPr/>
        </p:nvGrpSpPr>
        <p:grpSpPr bwMode="auto">
          <a:xfrm>
            <a:off x="688703" y="2485066"/>
            <a:ext cx="481047" cy="2157787"/>
            <a:chOff x="402" y="1432"/>
            <a:chExt cx="348" cy="1607"/>
          </a:xfrm>
        </p:grpSpPr>
        <p:sp>
          <p:nvSpPr>
            <p:cNvPr id="156" name="Rectangle 15"/>
            <p:cNvSpPr>
              <a:spLocks noChangeArrowheads="1"/>
            </p:cNvSpPr>
            <p:nvPr/>
          </p:nvSpPr>
          <p:spPr bwMode="auto">
            <a:xfrm>
              <a:off x="402" y="1943"/>
              <a:ext cx="348" cy="109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57" name="Rectangle 17"/>
            <p:cNvSpPr>
              <a:spLocks noChangeArrowheads="1"/>
            </p:cNvSpPr>
            <p:nvPr/>
          </p:nvSpPr>
          <p:spPr bwMode="auto">
            <a:xfrm>
              <a:off x="402" y="1432"/>
              <a:ext cx="303" cy="511"/>
            </a:xfrm>
            <a:prstGeom prst="rect">
              <a:avLst/>
            </a:prstGeom>
            <a:solidFill>
              <a:schemeClr val="accent3"/>
            </a:solidFill>
            <a:ln w="9525">
              <a:noFill/>
              <a:miter lim="800000"/>
              <a:headEnd/>
              <a:tailEnd/>
            </a:ln>
          </p:spPr>
          <p:txBody>
            <a:bodyPr/>
            <a:lstStyle/>
            <a:p>
              <a:pPr algn="ctr" eaLnBrk="0" hangingPunct="0"/>
              <a:endParaRPr lang="en-US"/>
            </a:p>
          </p:txBody>
        </p:sp>
      </p:grpSp>
      <p:grpSp>
        <p:nvGrpSpPr>
          <p:cNvPr id="158" name="Group 45"/>
          <p:cNvGrpSpPr>
            <a:grpSpLocks/>
          </p:cNvGrpSpPr>
          <p:nvPr/>
        </p:nvGrpSpPr>
        <p:grpSpPr bwMode="auto">
          <a:xfrm>
            <a:off x="384525" y="2418794"/>
            <a:ext cx="303696" cy="2223056"/>
            <a:chOff x="152" y="1419"/>
            <a:chExt cx="220" cy="1608"/>
          </a:xfrm>
        </p:grpSpPr>
        <p:sp>
          <p:nvSpPr>
            <p:cNvPr id="159" name="Line 46"/>
            <p:cNvSpPr>
              <a:spLocks noChangeShapeType="1"/>
            </p:cNvSpPr>
            <p:nvPr/>
          </p:nvSpPr>
          <p:spPr bwMode="auto">
            <a:xfrm>
              <a:off x="370" y="1471"/>
              <a:ext cx="2" cy="1556"/>
            </a:xfrm>
            <a:prstGeom prst="line">
              <a:avLst/>
            </a:prstGeom>
            <a:noFill/>
            <a:ln w="9525">
              <a:solidFill>
                <a:srgbClr val="000000"/>
              </a:solidFill>
              <a:round/>
              <a:headEnd/>
              <a:tailEnd/>
            </a:ln>
          </p:spPr>
          <p:txBody>
            <a:bodyPr/>
            <a:lstStyle/>
            <a:p>
              <a:endParaRPr lang="en-US"/>
            </a:p>
          </p:txBody>
        </p:sp>
        <p:sp>
          <p:nvSpPr>
            <p:cNvPr id="160" name="Text Box 47"/>
            <p:cNvSpPr txBox="1">
              <a:spLocks noChangeArrowheads="1"/>
            </p:cNvSpPr>
            <p:nvPr/>
          </p:nvSpPr>
          <p:spPr bwMode="auto">
            <a:xfrm>
              <a:off x="178" y="1419"/>
              <a:ext cx="159" cy="234"/>
            </a:xfrm>
            <a:prstGeom prst="rect">
              <a:avLst/>
            </a:prstGeom>
            <a:noFill/>
            <a:ln w="9525">
              <a:noFill/>
              <a:miter lim="800000"/>
              <a:headEnd/>
              <a:tailEnd/>
            </a:ln>
          </p:spPr>
          <p:txBody>
            <a:bodyPr wrap="none" lIns="0" tIns="0" rIns="0" bIns="0"/>
            <a:lstStyle/>
            <a:p>
              <a:pPr algn="r"/>
              <a:r>
                <a:rPr lang="en-US" sz="900" b="1" dirty="0"/>
                <a:t>300%</a:t>
              </a:r>
            </a:p>
          </p:txBody>
        </p:sp>
        <p:sp>
          <p:nvSpPr>
            <p:cNvPr id="161" name="Text Box 48"/>
            <p:cNvSpPr txBox="1">
              <a:spLocks noChangeArrowheads="1"/>
            </p:cNvSpPr>
            <p:nvPr/>
          </p:nvSpPr>
          <p:spPr bwMode="auto">
            <a:xfrm>
              <a:off x="159" y="1902"/>
              <a:ext cx="159" cy="234"/>
            </a:xfrm>
            <a:prstGeom prst="rect">
              <a:avLst/>
            </a:prstGeom>
            <a:noFill/>
            <a:ln w="9525">
              <a:noFill/>
              <a:miter lim="800000"/>
              <a:headEnd/>
              <a:tailEnd/>
            </a:ln>
          </p:spPr>
          <p:txBody>
            <a:bodyPr wrap="none" lIns="0" tIns="0" rIns="0" bIns="0"/>
            <a:lstStyle/>
            <a:p>
              <a:pPr algn="r"/>
              <a:r>
                <a:rPr lang="en-US" sz="900" b="1" dirty="0" smtClean="0"/>
                <a:t>200%</a:t>
              </a:r>
              <a:endParaRPr lang="en-US" sz="900" b="1" dirty="0"/>
            </a:p>
          </p:txBody>
        </p:sp>
        <p:sp>
          <p:nvSpPr>
            <p:cNvPr id="162" name="Text Box 51"/>
            <p:cNvSpPr txBox="1">
              <a:spLocks noChangeArrowheads="1"/>
            </p:cNvSpPr>
            <p:nvPr/>
          </p:nvSpPr>
          <p:spPr bwMode="auto">
            <a:xfrm>
              <a:off x="167" y="2320"/>
              <a:ext cx="159" cy="234"/>
            </a:xfrm>
            <a:prstGeom prst="rect">
              <a:avLst/>
            </a:prstGeom>
            <a:noFill/>
            <a:ln w="9525">
              <a:noFill/>
              <a:miter lim="800000"/>
              <a:headEnd/>
              <a:tailEnd/>
            </a:ln>
          </p:spPr>
          <p:txBody>
            <a:bodyPr wrap="none" lIns="0" tIns="0" rIns="0" bIns="0"/>
            <a:lstStyle/>
            <a:p>
              <a:pPr algn="r"/>
              <a:r>
                <a:rPr lang="en-US" sz="900" b="1" dirty="0" smtClean="0"/>
                <a:t>133%</a:t>
              </a:r>
              <a:endParaRPr lang="en-US" sz="900" b="1" dirty="0"/>
            </a:p>
          </p:txBody>
        </p:sp>
        <p:sp>
          <p:nvSpPr>
            <p:cNvPr id="163" name="Text Box 52"/>
            <p:cNvSpPr txBox="1">
              <a:spLocks noChangeArrowheads="1"/>
            </p:cNvSpPr>
            <p:nvPr/>
          </p:nvSpPr>
          <p:spPr bwMode="auto">
            <a:xfrm>
              <a:off x="152" y="2535"/>
              <a:ext cx="159" cy="234"/>
            </a:xfrm>
            <a:prstGeom prst="rect">
              <a:avLst/>
            </a:prstGeom>
            <a:noFill/>
            <a:ln w="9525">
              <a:noFill/>
              <a:miter lim="800000"/>
              <a:headEnd/>
              <a:tailEnd/>
            </a:ln>
          </p:spPr>
          <p:txBody>
            <a:bodyPr wrap="none" lIns="0" tIns="0" rIns="0" bIns="0"/>
            <a:lstStyle/>
            <a:p>
              <a:pPr algn="r"/>
              <a:r>
                <a:rPr lang="en-US" sz="900" b="1" dirty="0"/>
                <a:t>100%</a:t>
              </a:r>
            </a:p>
          </p:txBody>
        </p:sp>
        <p:grpSp>
          <p:nvGrpSpPr>
            <p:cNvPr id="164" name="Group 54"/>
            <p:cNvGrpSpPr>
              <a:grpSpLocks/>
            </p:cNvGrpSpPr>
            <p:nvPr/>
          </p:nvGrpSpPr>
          <p:grpSpPr bwMode="auto">
            <a:xfrm>
              <a:off x="338" y="1471"/>
              <a:ext cx="31" cy="1120"/>
              <a:chOff x="338" y="1471"/>
              <a:chExt cx="31" cy="1120"/>
            </a:xfrm>
          </p:grpSpPr>
          <p:sp>
            <p:nvSpPr>
              <p:cNvPr id="165" name="Line 56"/>
              <p:cNvSpPr>
                <a:spLocks noChangeShapeType="1"/>
              </p:cNvSpPr>
              <p:nvPr/>
            </p:nvSpPr>
            <p:spPr bwMode="auto">
              <a:xfrm flipH="1">
                <a:off x="338" y="2591"/>
                <a:ext cx="31" cy="0"/>
              </a:xfrm>
              <a:prstGeom prst="line">
                <a:avLst/>
              </a:prstGeom>
              <a:noFill/>
              <a:ln w="9525">
                <a:solidFill>
                  <a:schemeClr val="tx1"/>
                </a:solidFill>
                <a:round/>
                <a:headEnd/>
                <a:tailEnd/>
              </a:ln>
            </p:spPr>
            <p:txBody>
              <a:bodyPr/>
              <a:lstStyle/>
              <a:p>
                <a:endParaRPr lang="en-US"/>
              </a:p>
            </p:txBody>
          </p:sp>
          <p:sp>
            <p:nvSpPr>
              <p:cNvPr id="166" name="Line 57"/>
              <p:cNvSpPr>
                <a:spLocks noChangeShapeType="1"/>
              </p:cNvSpPr>
              <p:nvPr/>
            </p:nvSpPr>
            <p:spPr bwMode="auto">
              <a:xfrm flipV="1">
                <a:off x="338" y="2375"/>
                <a:ext cx="31" cy="0"/>
              </a:xfrm>
              <a:prstGeom prst="line">
                <a:avLst/>
              </a:prstGeom>
              <a:noFill/>
              <a:ln w="9525">
                <a:solidFill>
                  <a:schemeClr val="tx1"/>
                </a:solidFill>
                <a:round/>
                <a:headEnd/>
                <a:tailEnd/>
              </a:ln>
            </p:spPr>
            <p:txBody>
              <a:bodyPr/>
              <a:lstStyle/>
              <a:p>
                <a:endParaRPr lang="en-US"/>
              </a:p>
            </p:txBody>
          </p:sp>
          <p:sp>
            <p:nvSpPr>
              <p:cNvPr id="167" name="Line 60"/>
              <p:cNvSpPr>
                <a:spLocks noChangeShapeType="1"/>
              </p:cNvSpPr>
              <p:nvPr/>
            </p:nvSpPr>
            <p:spPr bwMode="auto">
              <a:xfrm>
                <a:off x="343" y="1963"/>
                <a:ext cx="26" cy="0"/>
              </a:xfrm>
              <a:prstGeom prst="line">
                <a:avLst/>
              </a:prstGeom>
              <a:noFill/>
              <a:ln w="9525">
                <a:solidFill>
                  <a:schemeClr val="tx1"/>
                </a:solidFill>
                <a:round/>
                <a:headEnd/>
                <a:tailEnd/>
              </a:ln>
            </p:spPr>
            <p:txBody>
              <a:bodyPr/>
              <a:lstStyle/>
              <a:p>
                <a:endParaRPr lang="en-US"/>
              </a:p>
            </p:txBody>
          </p:sp>
          <p:sp>
            <p:nvSpPr>
              <p:cNvPr id="168" name="Line 61"/>
              <p:cNvSpPr>
                <a:spLocks noChangeShapeType="1"/>
              </p:cNvSpPr>
              <p:nvPr/>
            </p:nvSpPr>
            <p:spPr bwMode="auto">
              <a:xfrm>
                <a:off x="353" y="1471"/>
                <a:ext cx="11" cy="1"/>
              </a:xfrm>
              <a:prstGeom prst="line">
                <a:avLst/>
              </a:prstGeom>
              <a:noFill/>
              <a:ln w="9525">
                <a:solidFill>
                  <a:schemeClr val="tx1"/>
                </a:solidFill>
                <a:round/>
                <a:headEnd/>
                <a:tailEnd/>
              </a:ln>
            </p:spPr>
            <p:txBody>
              <a:bodyPr/>
              <a:lstStyle/>
              <a:p>
                <a:endParaRPr lang="en-US"/>
              </a:p>
            </p:txBody>
          </p:sp>
        </p:grpSp>
      </p:grpSp>
      <p:sp>
        <p:nvSpPr>
          <p:cNvPr id="169" name="Line 63"/>
          <p:cNvSpPr>
            <a:spLocks noChangeShapeType="1"/>
          </p:cNvSpPr>
          <p:nvPr/>
        </p:nvSpPr>
        <p:spPr bwMode="auto">
          <a:xfrm flipV="1">
            <a:off x="705644" y="2124510"/>
            <a:ext cx="2380997" cy="171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0" name="Line 64"/>
          <p:cNvSpPr>
            <a:spLocks noChangeShapeType="1"/>
          </p:cNvSpPr>
          <p:nvPr/>
        </p:nvSpPr>
        <p:spPr bwMode="auto">
          <a:xfrm flipV="1">
            <a:off x="4325010" y="2142728"/>
            <a:ext cx="4180897" cy="9525"/>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1" name="Text Box 65"/>
          <p:cNvSpPr txBox="1">
            <a:spLocks noChangeArrowheads="1"/>
          </p:cNvSpPr>
          <p:nvPr/>
        </p:nvSpPr>
        <p:spPr bwMode="auto">
          <a:xfrm>
            <a:off x="1553040" y="2013552"/>
            <a:ext cx="627736"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smtClean="0"/>
              <a:t>CHILDREN</a:t>
            </a:r>
            <a:endParaRPr lang="en-US" sz="1000" b="1" dirty="0"/>
          </a:p>
        </p:txBody>
      </p:sp>
      <p:sp>
        <p:nvSpPr>
          <p:cNvPr id="172" name="Text Box 66"/>
          <p:cNvSpPr txBox="1">
            <a:spLocks noChangeArrowheads="1"/>
          </p:cNvSpPr>
          <p:nvPr/>
        </p:nvSpPr>
        <p:spPr bwMode="auto">
          <a:xfrm>
            <a:off x="5554967" y="2047516"/>
            <a:ext cx="1720984"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a:t>ADULTS </a:t>
            </a:r>
            <a:r>
              <a:rPr lang="en-US" sz="1000" b="1" dirty="0" smtClean="0"/>
              <a:t>AGES 21 THROUGH 64</a:t>
            </a:r>
            <a:endParaRPr lang="en-US" sz="1000" b="1" dirty="0"/>
          </a:p>
        </p:txBody>
      </p:sp>
      <p:sp>
        <p:nvSpPr>
          <p:cNvPr id="173" name="Rectangle 67"/>
          <p:cNvSpPr>
            <a:spLocks noChangeArrowheads="1"/>
          </p:cNvSpPr>
          <p:nvPr/>
        </p:nvSpPr>
        <p:spPr bwMode="auto">
          <a:xfrm>
            <a:off x="1984137" y="4624187"/>
            <a:ext cx="759064" cy="523220"/>
          </a:xfrm>
          <a:prstGeom prst="rect">
            <a:avLst/>
          </a:prstGeom>
          <a:noFill/>
          <a:ln w="9525">
            <a:noFill/>
            <a:miter lim="800000"/>
            <a:headEnd/>
            <a:tailEnd/>
          </a:ln>
        </p:spPr>
        <p:txBody>
          <a:bodyPr wrap="square">
            <a:spAutoFit/>
          </a:bodyPr>
          <a:lstStyle/>
          <a:p>
            <a:pPr algn="ctr"/>
            <a:r>
              <a:rPr lang="en-US" sz="700" b="1" dirty="0" smtClean="0"/>
              <a:t>Disabled </a:t>
            </a:r>
          </a:p>
          <a:p>
            <a:pPr algn="ctr"/>
            <a:r>
              <a:rPr lang="en-US" sz="700" b="1" dirty="0" smtClean="0"/>
              <a:t>Children &amp; </a:t>
            </a:r>
          </a:p>
          <a:p>
            <a:pPr algn="ctr"/>
            <a:r>
              <a:rPr lang="en-US" sz="700" b="1" dirty="0" smtClean="0"/>
              <a:t>Young Adults  through Age 20</a:t>
            </a:r>
            <a:endParaRPr lang="en-US" sz="700" dirty="0"/>
          </a:p>
        </p:txBody>
      </p:sp>
      <p:sp>
        <p:nvSpPr>
          <p:cNvPr id="174" name="Rectangle 69"/>
          <p:cNvSpPr>
            <a:spLocks noChangeArrowheads="1"/>
          </p:cNvSpPr>
          <p:nvPr/>
        </p:nvSpPr>
        <p:spPr bwMode="auto">
          <a:xfrm>
            <a:off x="695644" y="4624187"/>
            <a:ext cx="229550" cy="200055"/>
          </a:xfrm>
          <a:prstGeom prst="rect">
            <a:avLst/>
          </a:prstGeom>
          <a:noFill/>
          <a:ln w="9525">
            <a:noFill/>
            <a:miter lim="800000"/>
            <a:headEnd/>
            <a:tailEnd/>
          </a:ln>
        </p:spPr>
        <p:txBody>
          <a:bodyPr wrap="none">
            <a:spAutoFit/>
          </a:bodyPr>
          <a:lstStyle/>
          <a:p>
            <a:pPr algn="ctr"/>
            <a:r>
              <a:rPr lang="en-US" sz="700" b="1" dirty="0"/>
              <a:t>0</a:t>
            </a:r>
          </a:p>
        </p:txBody>
      </p:sp>
      <p:sp>
        <p:nvSpPr>
          <p:cNvPr id="175" name="Rectangle 70"/>
          <p:cNvSpPr>
            <a:spLocks noChangeArrowheads="1"/>
          </p:cNvSpPr>
          <p:nvPr/>
        </p:nvSpPr>
        <p:spPr bwMode="auto">
          <a:xfrm>
            <a:off x="1085694" y="4624187"/>
            <a:ext cx="472429" cy="200055"/>
          </a:xfrm>
          <a:prstGeom prst="rect">
            <a:avLst/>
          </a:prstGeom>
          <a:noFill/>
          <a:ln w="9525">
            <a:noFill/>
            <a:miter lim="800000"/>
            <a:headEnd/>
            <a:tailEnd/>
          </a:ln>
        </p:spPr>
        <p:txBody>
          <a:bodyPr wrap="square">
            <a:spAutoFit/>
          </a:bodyPr>
          <a:lstStyle/>
          <a:p>
            <a:pPr algn="ctr"/>
            <a:r>
              <a:rPr lang="en-US" sz="700" b="1" dirty="0" smtClean="0"/>
              <a:t>1-18</a:t>
            </a:r>
            <a:endParaRPr lang="en-US" sz="700" b="1" dirty="0"/>
          </a:p>
        </p:txBody>
      </p:sp>
      <p:sp>
        <p:nvSpPr>
          <p:cNvPr id="176" name="Rectangle 71"/>
          <p:cNvSpPr>
            <a:spLocks noChangeArrowheads="1"/>
          </p:cNvSpPr>
          <p:nvPr/>
        </p:nvSpPr>
        <p:spPr bwMode="auto">
          <a:xfrm>
            <a:off x="1558123" y="4624187"/>
            <a:ext cx="611809" cy="200055"/>
          </a:xfrm>
          <a:prstGeom prst="rect">
            <a:avLst/>
          </a:prstGeom>
          <a:noFill/>
          <a:ln w="9525" algn="ctr">
            <a:noFill/>
            <a:miter lim="800000"/>
            <a:headEnd/>
            <a:tailEnd/>
          </a:ln>
        </p:spPr>
        <p:txBody>
          <a:bodyPr wrap="square">
            <a:spAutoFit/>
          </a:bodyPr>
          <a:lstStyle/>
          <a:p>
            <a:pPr algn="ctr"/>
            <a:r>
              <a:rPr lang="en-US" sz="700" b="1" dirty="0" smtClean="0"/>
              <a:t>19-20</a:t>
            </a:r>
          </a:p>
        </p:txBody>
      </p:sp>
      <p:sp>
        <p:nvSpPr>
          <p:cNvPr id="177" name="Line 81"/>
          <p:cNvSpPr>
            <a:spLocks noChangeShapeType="1"/>
          </p:cNvSpPr>
          <p:nvPr/>
        </p:nvSpPr>
        <p:spPr bwMode="auto">
          <a:xfrm flipV="1">
            <a:off x="688703" y="4791074"/>
            <a:ext cx="1394097" cy="4169"/>
          </a:xfrm>
          <a:prstGeom prst="line">
            <a:avLst/>
          </a:prstGeom>
          <a:noFill/>
          <a:ln w="9525">
            <a:solidFill>
              <a:schemeClr val="tx1"/>
            </a:solidFill>
            <a:round/>
            <a:headEnd/>
            <a:tailEnd/>
          </a:ln>
        </p:spPr>
        <p:txBody>
          <a:bodyPr/>
          <a:lstStyle/>
          <a:p>
            <a:endParaRPr lang="en-US"/>
          </a:p>
        </p:txBody>
      </p:sp>
      <p:sp>
        <p:nvSpPr>
          <p:cNvPr id="178" name="Text Box 82"/>
          <p:cNvSpPr txBox="1">
            <a:spLocks noChangeArrowheads="1"/>
          </p:cNvSpPr>
          <p:nvPr/>
        </p:nvSpPr>
        <p:spPr bwMode="auto">
          <a:xfrm>
            <a:off x="839414" y="4823290"/>
            <a:ext cx="1179807" cy="107722"/>
          </a:xfrm>
          <a:prstGeom prst="rect">
            <a:avLst/>
          </a:prstGeom>
          <a:noFill/>
          <a:ln w="9525">
            <a:noFill/>
            <a:miter lim="800000"/>
            <a:headEnd/>
            <a:tailEnd/>
          </a:ln>
        </p:spPr>
        <p:txBody>
          <a:bodyPr wrap="square" lIns="45720" tIns="0" rIns="45720" bIns="0">
            <a:spAutoFit/>
          </a:bodyPr>
          <a:lstStyle/>
          <a:p>
            <a:pPr algn="ctr"/>
            <a:r>
              <a:rPr lang="en-US" sz="700" b="1" dirty="0"/>
              <a:t>AGE IN YEARS</a:t>
            </a:r>
          </a:p>
        </p:txBody>
      </p:sp>
      <p:sp>
        <p:nvSpPr>
          <p:cNvPr id="179" name="Rectangle 102"/>
          <p:cNvSpPr>
            <a:spLocks noChangeArrowheads="1"/>
          </p:cNvSpPr>
          <p:nvPr/>
        </p:nvSpPr>
        <p:spPr bwMode="auto">
          <a:xfrm>
            <a:off x="2185859" y="248998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grpSp>
        <p:nvGrpSpPr>
          <p:cNvPr id="180" name="Group 30"/>
          <p:cNvGrpSpPr>
            <a:grpSpLocks/>
          </p:cNvGrpSpPr>
          <p:nvPr/>
        </p:nvGrpSpPr>
        <p:grpSpPr bwMode="auto">
          <a:xfrm>
            <a:off x="5760366" y="2420176"/>
            <a:ext cx="417513" cy="2232143"/>
            <a:chOff x="3399" y="1227"/>
            <a:chExt cx="302" cy="1611"/>
          </a:xfrm>
        </p:grpSpPr>
        <p:grpSp>
          <p:nvGrpSpPr>
            <p:cNvPr id="181" name="Group 31"/>
            <p:cNvGrpSpPr>
              <a:grpSpLocks/>
            </p:cNvGrpSpPr>
            <p:nvPr/>
          </p:nvGrpSpPr>
          <p:grpSpPr bwMode="auto">
            <a:xfrm>
              <a:off x="3399" y="1227"/>
              <a:ext cx="302" cy="955"/>
              <a:chOff x="3539" y="1428"/>
              <a:chExt cx="302" cy="955"/>
            </a:xfrm>
          </p:grpSpPr>
          <p:sp>
            <p:nvSpPr>
              <p:cNvPr id="183" name="Rectangle 32"/>
              <p:cNvSpPr>
                <a:spLocks noChangeArrowheads="1"/>
              </p:cNvSpPr>
              <p:nvPr/>
            </p:nvSpPr>
            <p:spPr bwMode="auto">
              <a:xfrm>
                <a:off x="3539" y="1486"/>
                <a:ext cx="302" cy="897"/>
              </a:xfrm>
              <a:prstGeom prst="rect">
                <a:avLst/>
              </a:prstGeom>
              <a:solidFill>
                <a:srgbClr val="E0C88F"/>
              </a:solidFill>
              <a:ln w="9525">
                <a:noFill/>
                <a:miter lim="800000"/>
                <a:headEnd/>
                <a:tailEnd/>
              </a:ln>
            </p:spPr>
            <p:txBody>
              <a:bodyPr/>
              <a:lstStyle/>
              <a:p>
                <a:pPr algn="ctr" eaLnBrk="0" hangingPunct="0"/>
                <a:endParaRPr lang="en-US"/>
              </a:p>
            </p:txBody>
          </p:sp>
          <p:sp>
            <p:nvSpPr>
              <p:cNvPr id="184" name="AutoShape 33"/>
              <p:cNvSpPr>
                <a:spLocks noChangeArrowheads="1"/>
              </p:cNvSpPr>
              <p:nvPr/>
            </p:nvSpPr>
            <p:spPr bwMode="auto">
              <a:xfrm>
                <a:off x="3539" y="1428"/>
                <a:ext cx="299" cy="61"/>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grpSp>
        <p:sp>
          <p:nvSpPr>
            <p:cNvPr id="182" name="Rectangle 34"/>
            <p:cNvSpPr>
              <a:spLocks noChangeArrowheads="1"/>
            </p:cNvSpPr>
            <p:nvPr/>
          </p:nvSpPr>
          <p:spPr bwMode="auto">
            <a:xfrm>
              <a:off x="3399" y="2182"/>
              <a:ext cx="302" cy="65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sp>
        <p:nvSpPr>
          <p:cNvPr id="185" name="Rectangle 76"/>
          <p:cNvSpPr>
            <a:spLocks noChangeArrowheads="1"/>
          </p:cNvSpPr>
          <p:nvPr/>
        </p:nvSpPr>
        <p:spPr bwMode="auto">
          <a:xfrm>
            <a:off x="6573333" y="4624187"/>
            <a:ext cx="675186" cy="415498"/>
          </a:xfrm>
          <a:prstGeom prst="rect">
            <a:avLst/>
          </a:prstGeom>
          <a:noFill/>
          <a:ln w="9525">
            <a:noFill/>
            <a:miter lim="800000"/>
            <a:headEnd/>
            <a:tailEnd/>
          </a:ln>
        </p:spPr>
        <p:txBody>
          <a:bodyPr wrap="none">
            <a:spAutoFit/>
          </a:bodyPr>
          <a:lstStyle/>
          <a:p>
            <a:pPr algn="ctr"/>
            <a:r>
              <a:rPr lang="en-US" sz="700" b="1" dirty="0" smtClean="0"/>
              <a:t>Parents of</a:t>
            </a:r>
          </a:p>
          <a:p>
            <a:pPr algn="ctr"/>
            <a:r>
              <a:rPr lang="en-US" sz="700" b="1" dirty="0" smtClean="0"/>
              <a:t> Children</a:t>
            </a:r>
          </a:p>
          <a:p>
            <a:pPr algn="ctr"/>
            <a:r>
              <a:rPr lang="en-US" sz="700" b="1" dirty="0" smtClean="0"/>
              <a:t> up to Age 19</a:t>
            </a:r>
            <a:endParaRPr lang="en-US" sz="700" dirty="0"/>
          </a:p>
        </p:txBody>
      </p:sp>
      <p:sp>
        <p:nvSpPr>
          <p:cNvPr id="186" name="Rectangle 103"/>
          <p:cNvSpPr>
            <a:spLocks noChangeArrowheads="1"/>
          </p:cNvSpPr>
          <p:nvPr/>
        </p:nvSpPr>
        <p:spPr bwMode="auto">
          <a:xfrm>
            <a:off x="5801641" y="2553998"/>
            <a:ext cx="334962" cy="357188"/>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187" name="Line 105"/>
          <p:cNvSpPr>
            <a:spLocks noChangeShapeType="1"/>
          </p:cNvSpPr>
          <p:nvPr/>
        </p:nvSpPr>
        <p:spPr bwMode="auto">
          <a:xfrm>
            <a:off x="4262115" y="2491986"/>
            <a:ext cx="2577" cy="2163290"/>
          </a:xfrm>
          <a:prstGeom prst="line">
            <a:avLst/>
          </a:prstGeom>
          <a:noFill/>
          <a:ln w="9525">
            <a:solidFill>
              <a:srgbClr val="000000"/>
            </a:solidFill>
            <a:round/>
            <a:headEnd/>
            <a:tailEnd/>
          </a:ln>
        </p:spPr>
        <p:txBody>
          <a:bodyPr/>
          <a:lstStyle/>
          <a:p>
            <a:endParaRPr lang="en-US"/>
          </a:p>
        </p:txBody>
      </p:sp>
      <p:sp>
        <p:nvSpPr>
          <p:cNvPr id="188" name="Text Box 106"/>
          <p:cNvSpPr txBox="1">
            <a:spLocks noChangeArrowheads="1"/>
          </p:cNvSpPr>
          <p:nvPr/>
        </p:nvSpPr>
        <p:spPr bwMode="auto">
          <a:xfrm>
            <a:off x="3995334" y="2426559"/>
            <a:ext cx="204918" cy="130852"/>
          </a:xfrm>
          <a:prstGeom prst="rect">
            <a:avLst/>
          </a:prstGeom>
          <a:noFill/>
          <a:ln w="9525">
            <a:noFill/>
            <a:miter lim="800000"/>
            <a:headEnd/>
            <a:tailEnd/>
          </a:ln>
        </p:spPr>
        <p:txBody>
          <a:bodyPr wrap="none" lIns="0" tIns="0" rIns="0" bIns="0"/>
          <a:lstStyle/>
          <a:p>
            <a:pPr algn="r"/>
            <a:r>
              <a:rPr lang="en-US" sz="900" b="1" dirty="0"/>
              <a:t>300%</a:t>
            </a:r>
          </a:p>
        </p:txBody>
      </p:sp>
      <p:sp>
        <p:nvSpPr>
          <p:cNvPr id="189" name="Text Box 107"/>
          <p:cNvSpPr txBox="1">
            <a:spLocks noChangeArrowheads="1"/>
          </p:cNvSpPr>
          <p:nvPr/>
        </p:nvSpPr>
        <p:spPr bwMode="auto">
          <a:xfrm>
            <a:off x="3997068" y="3122721"/>
            <a:ext cx="204918" cy="130852"/>
          </a:xfrm>
          <a:prstGeom prst="rect">
            <a:avLst/>
          </a:prstGeom>
          <a:noFill/>
          <a:ln w="9525">
            <a:noFill/>
            <a:miter lim="800000"/>
            <a:headEnd/>
            <a:tailEnd/>
          </a:ln>
        </p:spPr>
        <p:txBody>
          <a:bodyPr wrap="none" lIns="0" tIns="0" rIns="0" bIns="0"/>
          <a:lstStyle/>
          <a:p>
            <a:pPr algn="r"/>
            <a:r>
              <a:rPr lang="en-US" sz="900" b="1" dirty="0" smtClean="0"/>
              <a:t>200%</a:t>
            </a:r>
            <a:endParaRPr lang="en-US" sz="900" b="1" dirty="0"/>
          </a:p>
        </p:txBody>
      </p:sp>
      <p:sp>
        <p:nvSpPr>
          <p:cNvPr id="190" name="Text Box 110"/>
          <p:cNvSpPr txBox="1">
            <a:spLocks noChangeArrowheads="1"/>
          </p:cNvSpPr>
          <p:nvPr/>
        </p:nvSpPr>
        <p:spPr bwMode="auto">
          <a:xfrm>
            <a:off x="3983735" y="3664204"/>
            <a:ext cx="216517" cy="152661"/>
          </a:xfrm>
          <a:prstGeom prst="rect">
            <a:avLst/>
          </a:prstGeom>
          <a:noFill/>
          <a:ln w="9525">
            <a:noFill/>
            <a:miter lim="800000"/>
            <a:headEnd/>
            <a:tailEnd/>
          </a:ln>
        </p:spPr>
        <p:txBody>
          <a:bodyPr wrap="none" lIns="0" tIns="0" rIns="0" bIns="0"/>
          <a:lstStyle/>
          <a:p>
            <a:pPr algn="r"/>
            <a:r>
              <a:rPr lang="en-US" sz="900" b="1" dirty="0" smtClean="0"/>
              <a:t>133%</a:t>
            </a:r>
            <a:endParaRPr lang="en-US" sz="900" b="1" dirty="0"/>
          </a:p>
        </p:txBody>
      </p:sp>
      <p:sp>
        <p:nvSpPr>
          <p:cNvPr id="191" name="Text Box 111"/>
          <p:cNvSpPr txBox="1">
            <a:spLocks noChangeArrowheads="1"/>
          </p:cNvSpPr>
          <p:nvPr/>
        </p:nvSpPr>
        <p:spPr bwMode="auto">
          <a:xfrm>
            <a:off x="3996623" y="3959985"/>
            <a:ext cx="204918" cy="130852"/>
          </a:xfrm>
          <a:prstGeom prst="rect">
            <a:avLst/>
          </a:prstGeom>
          <a:noFill/>
          <a:ln w="9525">
            <a:noFill/>
            <a:miter lim="800000"/>
            <a:headEnd/>
            <a:tailEnd/>
          </a:ln>
        </p:spPr>
        <p:txBody>
          <a:bodyPr wrap="none" lIns="0" tIns="0" rIns="0" bIns="0"/>
          <a:lstStyle/>
          <a:p>
            <a:pPr algn="r"/>
            <a:r>
              <a:rPr lang="en-US" sz="900" b="1" dirty="0"/>
              <a:t>100%</a:t>
            </a:r>
          </a:p>
        </p:txBody>
      </p:sp>
      <p:grpSp>
        <p:nvGrpSpPr>
          <p:cNvPr id="192" name="Group 113"/>
          <p:cNvGrpSpPr>
            <a:grpSpLocks/>
          </p:cNvGrpSpPr>
          <p:nvPr/>
        </p:nvGrpSpPr>
        <p:grpSpPr bwMode="auto">
          <a:xfrm>
            <a:off x="4231183" y="2500164"/>
            <a:ext cx="33509" cy="1538878"/>
            <a:chOff x="341" y="1220"/>
            <a:chExt cx="26" cy="1129"/>
          </a:xfrm>
        </p:grpSpPr>
        <p:sp>
          <p:nvSpPr>
            <p:cNvPr id="193" name="Line 115"/>
            <p:cNvSpPr>
              <a:spLocks noChangeShapeType="1"/>
            </p:cNvSpPr>
            <p:nvPr/>
          </p:nvSpPr>
          <p:spPr bwMode="auto">
            <a:xfrm flipH="1">
              <a:off x="347" y="2349"/>
              <a:ext cx="20" cy="0"/>
            </a:xfrm>
            <a:prstGeom prst="line">
              <a:avLst/>
            </a:prstGeom>
            <a:noFill/>
            <a:ln w="9525">
              <a:solidFill>
                <a:schemeClr val="tx1"/>
              </a:solidFill>
              <a:round/>
              <a:headEnd/>
              <a:tailEnd/>
            </a:ln>
          </p:spPr>
          <p:txBody>
            <a:bodyPr/>
            <a:lstStyle/>
            <a:p>
              <a:endParaRPr lang="en-US"/>
            </a:p>
          </p:txBody>
        </p:sp>
        <p:sp>
          <p:nvSpPr>
            <p:cNvPr id="194" name="Line 116"/>
            <p:cNvSpPr>
              <a:spLocks noChangeShapeType="1"/>
            </p:cNvSpPr>
            <p:nvPr/>
          </p:nvSpPr>
          <p:spPr bwMode="auto">
            <a:xfrm>
              <a:off x="347" y="2130"/>
              <a:ext cx="18" cy="0"/>
            </a:xfrm>
            <a:prstGeom prst="line">
              <a:avLst/>
            </a:prstGeom>
            <a:noFill/>
            <a:ln w="9525">
              <a:solidFill>
                <a:schemeClr val="tx1"/>
              </a:solidFill>
              <a:round/>
              <a:headEnd/>
              <a:tailEnd/>
            </a:ln>
          </p:spPr>
          <p:txBody>
            <a:bodyPr/>
            <a:lstStyle/>
            <a:p>
              <a:endParaRPr lang="en-US"/>
            </a:p>
          </p:txBody>
        </p:sp>
        <p:sp>
          <p:nvSpPr>
            <p:cNvPr id="195" name="Line 119"/>
            <p:cNvSpPr>
              <a:spLocks noChangeShapeType="1"/>
            </p:cNvSpPr>
            <p:nvPr/>
          </p:nvSpPr>
          <p:spPr bwMode="auto">
            <a:xfrm>
              <a:off x="341" y="1725"/>
              <a:ext cx="23" cy="0"/>
            </a:xfrm>
            <a:prstGeom prst="line">
              <a:avLst/>
            </a:prstGeom>
            <a:noFill/>
            <a:ln w="9525">
              <a:solidFill>
                <a:schemeClr val="tx1"/>
              </a:solidFill>
              <a:round/>
              <a:headEnd/>
              <a:tailEnd/>
            </a:ln>
          </p:spPr>
          <p:txBody>
            <a:bodyPr/>
            <a:lstStyle/>
            <a:p>
              <a:endParaRPr lang="en-US"/>
            </a:p>
          </p:txBody>
        </p:sp>
        <p:sp>
          <p:nvSpPr>
            <p:cNvPr id="196" name="Line 120"/>
            <p:cNvSpPr>
              <a:spLocks noChangeShapeType="1"/>
            </p:cNvSpPr>
            <p:nvPr/>
          </p:nvSpPr>
          <p:spPr bwMode="auto">
            <a:xfrm flipV="1">
              <a:off x="341" y="1220"/>
              <a:ext cx="24" cy="0"/>
            </a:xfrm>
            <a:prstGeom prst="line">
              <a:avLst/>
            </a:prstGeom>
            <a:noFill/>
            <a:ln w="9525">
              <a:solidFill>
                <a:schemeClr val="tx1"/>
              </a:solidFill>
              <a:round/>
              <a:headEnd/>
              <a:tailEnd/>
            </a:ln>
          </p:spPr>
          <p:txBody>
            <a:bodyPr/>
            <a:lstStyle/>
            <a:p>
              <a:endParaRPr lang="en-US"/>
            </a:p>
          </p:txBody>
        </p:sp>
      </p:grpSp>
      <p:sp>
        <p:nvSpPr>
          <p:cNvPr id="197" name="Rectangle 74"/>
          <p:cNvSpPr>
            <a:spLocks noChangeArrowheads="1"/>
          </p:cNvSpPr>
          <p:nvPr/>
        </p:nvSpPr>
        <p:spPr bwMode="auto">
          <a:xfrm>
            <a:off x="5192954" y="4624187"/>
            <a:ext cx="620592" cy="307777"/>
          </a:xfrm>
          <a:prstGeom prst="rect">
            <a:avLst/>
          </a:prstGeom>
          <a:noFill/>
          <a:ln w="9525">
            <a:noFill/>
            <a:miter lim="800000"/>
            <a:headEnd/>
            <a:tailEnd/>
          </a:ln>
        </p:spPr>
        <p:txBody>
          <a:bodyPr wrap="square">
            <a:spAutoFit/>
          </a:bodyPr>
          <a:lstStyle/>
          <a:p>
            <a:pPr algn="ctr"/>
            <a:r>
              <a:rPr lang="en-US" sz="700" b="1" dirty="0" smtClean="0"/>
              <a:t>HIV Positive</a:t>
            </a:r>
            <a:endParaRPr lang="en-US" sz="700" dirty="0"/>
          </a:p>
        </p:txBody>
      </p:sp>
      <p:grpSp>
        <p:nvGrpSpPr>
          <p:cNvPr id="198" name="Group 152"/>
          <p:cNvGrpSpPr>
            <a:grpSpLocks/>
          </p:cNvGrpSpPr>
          <p:nvPr/>
        </p:nvGrpSpPr>
        <p:grpSpPr bwMode="auto">
          <a:xfrm>
            <a:off x="7648030" y="2504910"/>
            <a:ext cx="420688" cy="2147409"/>
            <a:chOff x="7092673" y="2041927"/>
            <a:chExt cx="481012" cy="2457399"/>
          </a:xfrm>
        </p:grpSpPr>
        <p:sp>
          <p:nvSpPr>
            <p:cNvPr id="199" name="Rectangle 123"/>
            <p:cNvSpPr>
              <a:spLocks noChangeArrowheads="1"/>
            </p:cNvSpPr>
            <p:nvPr/>
          </p:nvSpPr>
          <p:spPr bwMode="auto">
            <a:xfrm>
              <a:off x="7092673" y="2455700"/>
              <a:ext cx="481012" cy="204362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00" name="Rectangle 125"/>
            <p:cNvSpPr>
              <a:spLocks noChangeArrowheads="1"/>
            </p:cNvSpPr>
            <p:nvPr/>
          </p:nvSpPr>
          <p:spPr bwMode="auto">
            <a:xfrm>
              <a:off x="7092673" y="2041927"/>
              <a:ext cx="477381" cy="413771"/>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1" name="Rectangle 127"/>
          <p:cNvSpPr>
            <a:spLocks noChangeArrowheads="1"/>
          </p:cNvSpPr>
          <p:nvPr/>
        </p:nvSpPr>
        <p:spPr bwMode="auto">
          <a:xfrm>
            <a:off x="7590484" y="4624187"/>
            <a:ext cx="597496" cy="630942"/>
          </a:xfrm>
          <a:prstGeom prst="rect">
            <a:avLst/>
          </a:prstGeom>
          <a:noFill/>
          <a:ln w="9525">
            <a:noFill/>
            <a:miter lim="800000"/>
            <a:headEnd/>
            <a:tailEnd/>
          </a:ln>
        </p:spPr>
        <p:txBody>
          <a:bodyPr wrap="square">
            <a:spAutoFit/>
          </a:bodyPr>
          <a:lstStyle/>
          <a:p>
            <a:pPr algn="ctr"/>
            <a:r>
              <a:rPr lang="en-US" sz="700" b="1" dirty="0" smtClean="0"/>
              <a:t>Individuals with Breast or Cervical </a:t>
            </a:r>
            <a:r>
              <a:rPr lang="en-US" sz="700" b="1" dirty="0"/>
              <a:t>C</a:t>
            </a:r>
            <a:r>
              <a:rPr lang="en-US" sz="700" b="1" dirty="0" smtClean="0"/>
              <a:t>ancer</a:t>
            </a:r>
          </a:p>
        </p:txBody>
      </p:sp>
      <p:sp>
        <p:nvSpPr>
          <p:cNvPr id="202" name="Rectangle 130"/>
          <p:cNvSpPr>
            <a:spLocks noChangeArrowheads="1"/>
          </p:cNvSpPr>
          <p:nvPr/>
        </p:nvSpPr>
        <p:spPr bwMode="auto">
          <a:xfrm>
            <a:off x="8127391" y="2504910"/>
            <a:ext cx="420624" cy="2142164"/>
          </a:xfrm>
          <a:prstGeom prst="rect">
            <a:avLst/>
          </a:prstGeom>
          <a:solidFill>
            <a:schemeClr val="accent6">
              <a:lumMod val="60000"/>
              <a:lumOff val="40000"/>
            </a:schemeClr>
          </a:solidFill>
          <a:ln w="9525">
            <a:noFill/>
            <a:miter lim="800000"/>
            <a:headEnd/>
            <a:tailEnd/>
          </a:ln>
        </p:spPr>
        <p:txBody>
          <a:bodyPr/>
          <a:lstStyle/>
          <a:p>
            <a:pPr algn="ctr" eaLnBrk="0" hangingPunct="0">
              <a:defRPr/>
            </a:pPr>
            <a:endParaRPr lang="en-US" dirty="0">
              <a:cs typeface="Calibri" pitchFamily="34" charset="0"/>
            </a:endParaRPr>
          </a:p>
        </p:txBody>
      </p:sp>
      <p:sp>
        <p:nvSpPr>
          <p:cNvPr id="203" name="Rectangle 77"/>
          <p:cNvSpPr>
            <a:spLocks noChangeArrowheads="1"/>
          </p:cNvSpPr>
          <p:nvPr/>
        </p:nvSpPr>
        <p:spPr bwMode="auto">
          <a:xfrm>
            <a:off x="5727591" y="4624187"/>
            <a:ext cx="506870" cy="200055"/>
          </a:xfrm>
          <a:prstGeom prst="rect">
            <a:avLst/>
          </a:prstGeom>
          <a:noFill/>
          <a:ln w="9525">
            <a:noFill/>
            <a:miter lim="800000"/>
            <a:headEnd/>
            <a:tailEnd/>
          </a:ln>
        </p:spPr>
        <p:txBody>
          <a:bodyPr wrap="none">
            <a:spAutoFit/>
          </a:bodyPr>
          <a:lstStyle/>
          <a:p>
            <a:pPr algn="ctr"/>
            <a:r>
              <a:rPr lang="en-US" sz="700" b="1" dirty="0" smtClean="0"/>
              <a:t>Disabled</a:t>
            </a:r>
          </a:p>
        </p:txBody>
      </p:sp>
      <p:grpSp>
        <p:nvGrpSpPr>
          <p:cNvPr id="204" name="Group 150"/>
          <p:cNvGrpSpPr>
            <a:grpSpLocks/>
          </p:cNvGrpSpPr>
          <p:nvPr/>
        </p:nvGrpSpPr>
        <p:grpSpPr bwMode="auto">
          <a:xfrm>
            <a:off x="6704135" y="2508420"/>
            <a:ext cx="417722" cy="2146856"/>
            <a:chOff x="4832350" y="2039438"/>
            <a:chExt cx="481014" cy="2465887"/>
          </a:xfrm>
        </p:grpSpPr>
        <p:sp>
          <p:nvSpPr>
            <p:cNvPr id="205" name="Rectangle 140"/>
            <p:cNvSpPr>
              <a:spLocks noChangeArrowheads="1"/>
            </p:cNvSpPr>
            <p:nvPr/>
          </p:nvSpPr>
          <p:spPr bwMode="auto">
            <a:xfrm>
              <a:off x="4832351" y="3463914"/>
              <a:ext cx="481013" cy="104141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06" name="Rectangle 142"/>
            <p:cNvSpPr>
              <a:spLocks noChangeArrowheads="1"/>
            </p:cNvSpPr>
            <p:nvPr/>
          </p:nvSpPr>
          <p:spPr bwMode="auto">
            <a:xfrm>
              <a:off x="4832350" y="2039438"/>
              <a:ext cx="481013" cy="1424474"/>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7" name="TextBox 6"/>
          <p:cNvSpPr txBox="1">
            <a:spLocks noChangeArrowheads="1"/>
          </p:cNvSpPr>
          <p:nvPr/>
        </p:nvSpPr>
        <p:spPr bwMode="auto">
          <a:xfrm>
            <a:off x="457200" y="5559962"/>
            <a:ext cx="7620000" cy="830997"/>
          </a:xfrm>
          <a:prstGeom prst="rect">
            <a:avLst/>
          </a:prstGeom>
          <a:noFill/>
          <a:ln w="9525">
            <a:noFill/>
            <a:miter lim="800000"/>
            <a:headEnd/>
            <a:tailEnd/>
          </a:ln>
        </p:spPr>
        <p:txBody>
          <a:bodyPr wrap="square" lIns="0" rIns="0" anchor="b">
            <a:spAutoFit/>
          </a:bodyPr>
          <a:lstStyle/>
          <a:p>
            <a:r>
              <a:rPr lang="en-US" sz="800" dirty="0">
                <a:solidFill>
                  <a:srgbClr val="1C1C1C"/>
                </a:solidFill>
              </a:rPr>
              <a:t>*FPL = </a:t>
            </a:r>
            <a:r>
              <a:rPr lang="en-US" sz="800" dirty="0" smtClean="0">
                <a:solidFill>
                  <a:srgbClr val="1C1C1C"/>
                </a:solidFill>
              </a:rPr>
              <a:t>income as percent of federal </a:t>
            </a:r>
            <a:r>
              <a:rPr lang="en-US" sz="800" dirty="0">
                <a:solidFill>
                  <a:srgbClr val="1C1C1C"/>
                </a:solidFill>
              </a:rPr>
              <a:t>poverty </a:t>
            </a:r>
            <a:r>
              <a:rPr lang="en-US" sz="800" dirty="0" smtClean="0">
                <a:solidFill>
                  <a:srgbClr val="1C1C1C"/>
                </a:solidFill>
              </a:rPr>
              <a:t>level</a:t>
            </a:r>
          </a:p>
          <a:p>
            <a:r>
              <a:rPr lang="en-US" sz="800" dirty="0" smtClean="0">
                <a:solidFill>
                  <a:srgbClr val="1C1C1C"/>
                </a:solidFill>
              </a:rPr>
              <a:t>** </a:t>
            </a:r>
            <a:r>
              <a:rPr lang="en-US" sz="800" dirty="0">
                <a:solidFill>
                  <a:srgbClr val="1C1C1C"/>
                </a:solidFill>
              </a:rPr>
              <a:t>I</a:t>
            </a:r>
            <a:r>
              <a:rPr lang="en-US" sz="800" dirty="0" smtClean="0">
                <a:solidFill>
                  <a:srgbClr val="1C1C1C"/>
                </a:solidFill>
              </a:rPr>
              <a:t>ncludes members previously eligible for Commonwealth Care and for MassHealth Basic and Essential. </a:t>
            </a:r>
          </a:p>
          <a:p>
            <a:r>
              <a:rPr lang="en-US" sz="600" dirty="0">
                <a:solidFill>
                  <a:srgbClr val="1C1C1C"/>
                </a:solidFill>
              </a:rPr>
              <a:t>NOTE</a:t>
            </a:r>
            <a:r>
              <a:rPr lang="en-US" sz="700" dirty="0">
                <a:solidFill>
                  <a:srgbClr val="1C1C1C"/>
                </a:solidFill>
              </a:rPr>
              <a:t>: </a:t>
            </a:r>
            <a:r>
              <a:rPr lang="en-US" sz="800" dirty="0" smtClean="0">
                <a:solidFill>
                  <a:srgbClr val="1C1C1C"/>
                </a:solidFill>
              </a:rPr>
              <a:t>Several MassHealth programs are no longer available effective 1/1/2014 including: MassHealth Basic and Essential, Insurance Partnership, Healthy Start, Prenatal, Commonwealth Care and the Medical Security Program. Populations previously covered by these programs will now be covered by MassHealth Standard, </a:t>
            </a:r>
            <a:r>
              <a:rPr lang="en-US" sz="800" dirty="0" err="1" smtClean="0">
                <a:solidFill>
                  <a:srgbClr val="1C1C1C"/>
                </a:solidFill>
              </a:rPr>
              <a:t>CarePlus</a:t>
            </a:r>
            <a:r>
              <a:rPr lang="en-US" sz="800" dirty="0" smtClean="0">
                <a:solidFill>
                  <a:srgbClr val="1C1C1C"/>
                </a:solidFill>
              </a:rPr>
              <a:t> and  Connector Care.</a:t>
            </a:r>
            <a:endParaRPr lang="en-US" sz="800" dirty="0">
              <a:solidFill>
                <a:srgbClr val="1C1C1C"/>
              </a:solidFill>
            </a:endParaRPr>
          </a:p>
          <a:p>
            <a:r>
              <a:rPr lang="en-US" sz="600" dirty="0">
                <a:solidFill>
                  <a:srgbClr val="1C1C1C"/>
                </a:solidFill>
              </a:rPr>
              <a:t>NOTE: </a:t>
            </a:r>
            <a:r>
              <a:rPr lang="en-US" sz="800" dirty="0">
                <a:solidFill>
                  <a:srgbClr val="1C1C1C"/>
                </a:solidFill>
              </a:rPr>
              <a:t>In general, the eligibility level for seniors age 65 and older is 100% of FPL and assets of </a:t>
            </a:r>
            <a:r>
              <a:rPr lang="en-US" sz="800" dirty="0" smtClean="0">
                <a:solidFill>
                  <a:srgbClr val="1C1C1C"/>
                </a:solidFill>
              </a:rPr>
              <a:t>up to $2,000 </a:t>
            </a:r>
            <a:r>
              <a:rPr lang="en-US" sz="800" dirty="0">
                <a:solidFill>
                  <a:srgbClr val="1C1C1C"/>
                </a:solidFill>
              </a:rPr>
              <a:t>for an individual or </a:t>
            </a:r>
            <a:r>
              <a:rPr lang="en-US" sz="800" dirty="0" smtClean="0">
                <a:solidFill>
                  <a:srgbClr val="1C1C1C"/>
                </a:solidFill>
              </a:rPr>
              <a:t>$3,000 </a:t>
            </a:r>
            <a:r>
              <a:rPr lang="en-US" sz="800" dirty="0">
                <a:solidFill>
                  <a:srgbClr val="1C1C1C"/>
                </a:solidFill>
              </a:rPr>
              <a:t>for a couple.  More generous eligibility rules apply for seniors residing in nursing facilities or enrolled in special waiver programs</a:t>
            </a:r>
            <a:r>
              <a:rPr lang="en-US" sz="800" dirty="0"/>
              <a:t>.  </a:t>
            </a:r>
          </a:p>
        </p:txBody>
      </p:sp>
      <p:sp>
        <p:nvSpPr>
          <p:cNvPr id="208" name="Rectangle 78"/>
          <p:cNvSpPr>
            <a:spLocks noChangeArrowheads="1"/>
          </p:cNvSpPr>
          <p:nvPr/>
        </p:nvSpPr>
        <p:spPr bwMode="auto">
          <a:xfrm>
            <a:off x="7143719" y="4624187"/>
            <a:ext cx="524503" cy="307777"/>
          </a:xfrm>
          <a:prstGeom prst="rect">
            <a:avLst/>
          </a:prstGeom>
          <a:noFill/>
          <a:ln w="9525">
            <a:noFill/>
            <a:miter lim="800000"/>
            <a:headEnd/>
            <a:tailEnd/>
          </a:ln>
        </p:spPr>
        <p:txBody>
          <a:bodyPr wrap="none">
            <a:spAutoFit/>
          </a:bodyPr>
          <a:lstStyle/>
          <a:p>
            <a:pPr algn="ctr"/>
            <a:r>
              <a:rPr lang="en-US" sz="700" b="1" dirty="0" smtClean="0"/>
              <a:t>Pregnant</a:t>
            </a:r>
          </a:p>
          <a:p>
            <a:pPr algn="ctr"/>
            <a:r>
              <a:rPr lang="en-US" sz="700" b="1" dirty="0" smtClean="0"/>
              <a:t>All Ages</a:t>
            </a:r>
            <a:endParaRPr lang="en-US" sz="700" dirty="0"/>
          </a:p>
        </p:txBody>
      </p:sp>
      <p:grpSp>
        <p:nvGrpSpPr>
          <p:cNvPr id="209" name="Group 151"/>
          <p:cNvGrpSpPr>
            <a:grpSpLocks/>
          </p:cNvGrpSpPr>
          <p:nvPr/>
        </p:nvGrpSpPr>
        <p:grpSpPr bwMode="auto">
          <a:xfrm>
            <a:off x="7169796" y="2504909"/>
            <a:ext cx="420688" cy="2147410"/>
            <a:chOff x="5956300" y="2039730"/>
            <a:chExt cx="482601" cy="2465595"/>
          </a:xfrm>
        </p:grpSpPr>
        <p:sp>
          <p:nvSpPr>
            <p:cNvPr id="210" name="Rectangle 144"/>
            <p:cNvSpPr>
              <a:spLocks noChangeArrowheads="1"/>
            </p:cNvSpPr>
            <p:nvPr/>
          </p:nvSpPr>
          <p:spPr bwMode="auto">
            <a:xfrm>
              <a:off x="5957888" y="2824204"/>
              <a:ext cx="481013" cy="168112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11" name="Rectangle 145"/>
            <p:cNvSpPr>
              <a:spLocks noChangeArrowheads="1"/>
            </p:cNvSpPr>
            <p:nvPr/>
          </p:nvSpPr>
          <p:spPr bwMode="auto">
            <a:xfrm>
              <a:off x="5956300" y="2039730"/>
              <a:ext cx="482601" cy="78488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12" name="Slide Number Placeholder 153"/>
          <p:cNvSpPr>
            <a:spLocks noGrp="1"/>
          </p:cNvSpPr>
          <p:nvPr>
            <p:ph type="sldNum" sz="quarter" idx="10"/>
          </p:nvPr>
        </p:nvSpPr>
        <p:spPr>
          <a:xfrm>
            <a:off x="8747125" y="6559550"/>
            <a:ext cx="396875" cy="296863"/>
          </a:xfrm>
        </p:spPr>
        <p:txBody>
          <a:bodyPr/>
          <a:lstStyle/>
          <a:p>
            <a:pPr>
              <a:defRPr/>
            </a:pPr>
            <a:fld id="{B8738A8D-B03E-4C9C-AB40-1432D0977113}" type="slidenum">
              <a:rPr lang="en-US" smtClean="0"/>
              <a:pPr>
                <a:defRPr/>
              </a:pPr>
              <a:t>7</a:t>
            </a:fld>
            <a:endParaRPr lang="en-US" dirty="0"/>
          </a:p>
        </p:txBody>
      </p:sp>
      <p:sp>
        <p:nvSpPr>
          <p:cNvPr id="213" name="Text Box 51"/>
          <p:cNvSpPr txBox="1">
            <a:spLocks noChangeArrowheads="1"/>
          </p:cNvSpPr>
          <p:nvPr/>
        </p:nvSpPr>
        <p:spPr bwMode="auto">
          <a:xfrm>
            <a:off x="395573" y="3472148"/>
            <a:ext cx="219489" cy="132720"/>
          </a:xfrm>
          <a:prstGeom prst="rect">
            <a:avLst/>
          </a:prstGeom>
          <a:noFill/>
          <a:ln w="9525">
            <a:noFill/>
            <a:miter lim="800000"/>
            <a:headEnd/>
            <a:tailEnd/>
          </a:ln>
        </p:spPr>
        <p:txBody>
          <a:bodyPr wrap="none" lIns="0" tIns="0" rIns="0" bIns="0"/>
          <a:lstStyle/>
          <a:p>
            <a:pPr algn="r"/>
            <a:r>
              <a:rPr lang="en-US" sz="900" b="1" dirty="0" smtClean="0"/>
              <a:t>150%</a:t>
            </a:r>
            <a:endParaRPr lang="en-US" sz="900" b="1" dirty="0"/>
          </a:p>
        </p:txBody>
      </p:sp>
      <p:sp>
        <p:nvSpPr>
          <p:cNvPr id="214" name="Line 57"/>
          <p:cNvSpPr>
            <a:spLocks noChangeShapeType="1"/>
          </p:cNvSpPr>
          <p:nvPr/>
        </p:nvSpPr>
        <p:spPr bwMode="auto">
          <a:xfrm>
            <a:off x="640717" y="3559184"/>
            <a:ext cx="43363" cy="0"/>
          </a:xfrm>
          <a:prstGeom prst="line">
            <a:avLst/>
          </a:prstGeom>
          <a:noFill/>
          <a:ln w="9525">
            <a:solidFill>
              <a:schemeClr val="tx1"/>
            </a:solidFill>
            <a:round/>
            <a:headEnd/>
            <a:tailEnd/>
          </a:ln>
        </p:spPr>
        <p:txBody>
          <a:bodyPr/>
          <a:lstStyle/>
          <a:p>
            <a:endParaRPr lang="en-US"/>
          </a:p>
        </p:txBody>
      </p:sp>
      <p:sp>
        <p:nvSpPr>
          <p:cNvPr id="215" name="Text Box 110"/>
          <p:cNvSpPr txBox="1">
            <a:spLocks noChangeArrowheads="1"/>
          </p:cNvSpPr>
          <p:nvPr/>
        </p:nvSpPr>
        <p:spPr bwMode="auto">
          <a:xfrm>
            <a:off x="3997068" y="3502460"/>
            <a:ext cx="204918" cy="132720"/>
          </a:xfrm>
          <a:prstGeom prst="rect">
            <a:avLst/>
          </a:prstGeom>
          <a:noFill/>
          <a:ln w="9525">
            <a:noFill/>
            <a:miter lim="800000"/>
            <a:headEnd/>
            <a:tailEnd/>
          </a:ln>
        </p:spPr>
        <p:txBody>
          <a:bodyPr wrap="none" lIns="0" tIns="0" rIns="0" bIns="0"/>
          <a:lstStyle/>
          <a:p>
            <a:pPr algn="r"/>
            <a:r>
              <a:rPr lang="en-US" sz="900" b="1" dirty="0" smtClean="0"/>
              <a:t>150%</a:t>
            </a:r>
            <a:endParaRPr lang="en-US" sz="900" b="1" dirty="0"/>
          </a:p>
        </p:txBody>
      </p:sp>
      <p:sp>
        <p:nvSpPr>
          <p:cNvPr id="216" name="Line 119"/>
          <p:cNvSpPr>
            <a:spLocks noChangeShapeType="1"/>
          </p:cNvSpPr>
          <p:nvPr/>
        </p:nvSpPr>
        <p:spPr bwMode="auto">
          <a:xfrm flipH="1" flipV="1">
            <a:off x="4231184" y="3568819"/>
            <a:ext cx="30930" cy="0"/>
          </a:xfrm>
          <a:prstGeom prst="line">
            <a:avLst/>
          </a:prstGeom>
          <a:noFill/>
          <a:ln w="9525">
            <a:solidFill>
              <a:schemeClr val="tx1"/>
            </a:solidFill>
            <a:round/>
            <a:headEnd/>
            <a:tailEnd/>
          </a:ln>
        </p:spPr>
        <p:txBody>
          <a:bodyPr/>
          <a:lstStyle/>
          <a:p>
            <a:endParaRPr lang="en-US"/>
          </a:p>
        </p:txBody>
      </p:sp>
      <p:sp>
        <p:nvSpPr>
          <p:cNvPr id="217" name="Rectangle 76"/>
          <p:cNvSpPr>
            <a:spLocks noChangeArrowheads="1"/>
          </p:cNvSpPr>
          <p:nvPr/>
        </p:nvSpPr>
        <p:spPr bwMode="auto">
          <a:xfrm>
            <a:off x="4253841" y="4624187"/>
            <a:ext cx="585774" cy="307777"/>
          </a:xfrm>
          <a:prstGeom prst="rect">
            <a:avLst/>
          </a:prstGeom>
          <a:noFill/>
          <a:ln w="9525">
            <a:noFill/>
            <a:miter lim="800000"/>
            <a:headEnd/>
            <a:tailEnd/>
          </a:ln>
        </p:spPr>
        <p:txBody>
          <a:bodyPr wrap="square">
            <a:spAutoFit/>
          </a:bodyPr>
          <a:lstStyle/>
          <a:p>
            <a:pPr algn="ctr"/>
            <a:r>
              <a:rPr lang="en-US" sz="700" b="1" dirty="0" smtClean="0"/>
              <a:t>All Other**</a:t>
            </a:r>
            <a:endParaRPr lang="en-US" sz="700" dirty="0"/>
          </a:p>
        </p:txBody>
      </p:sp>
      <p:sp>
        <p:nvSpPr>
          <p:cNvPr id="218" name="Text Box 107"/>
          <p:cNvSpPr txBox="1">
            <a:spLocks noChangeArrowheads="1"/>
          </p:cNvSpPr>
          <p:nvPr/>
        </p:nvSpPr>
        <p:spPr bwMode="auto">
          <a:xfrm>
            <a:off x="3997068" y="2806025"/>
            <a:ext cx="204918" cy="132720"/>
          </a:xfrm>
          <a:prstGeom prst="rect">
            <a:avLst/>
          </a:prstGeom>
          <a:noFill/>
          <a:ln w="9525">
            <a:noFill/>
            <a:miter lim="800000"/>
            <a:headEnd/>
            <a:tailEnd/>
          </a:ln>
        </p:spPr>
        <p:txBody>
          <a:bodyPr wrap="none" lIns="0" tIns="0" rIns="0" bIns="0"/>
          <a:lstStyle/>
          <a:p>
            <a:pPr algn="r"/>
            <a:r>
              <a:rPr lang="en-US" sz="900" b="1" dirty="0" smtClean="0"/>
              <a:t>250%</a:t>
            </a:r>
            <a:endParaRPr lang="en-US" sz="900" b="1" dirty="0"/>
          </a:p>
        </p:txBody>
      </p:sp>
      <p:sp>
        <p:nvSpPr>
          <p:cNvPr id="219" name="Line 119"/>
          <p:cNvSpPr>
            <a:spLocks noChangeShapeType="1"/>
          </p:cNvSpPr>
          <p:nvPr/>
        </p:nvSpPr>
        <p:spPr bwMode="auto">
          <a:xfrm flipH="1">
            <a:off x="4238914" y="2866704"/>
            <a:ext cx="23195" cy="3"/>
          </a:xfrm>
          <a:prstGeom prst="line">
            <a:avLst/>
          </a:prstGeom>
          <a:noFill/>
          <a:ln w="9525">
            <a:solidFill>
              <a:schemeClr val="tx1"/>
            </a:solidFill>
            <a:round/>
            <a:headEnd/>
            <a:tailEnd/>
          </a:ln>
        </p:spPr>
        <p:txBody>
          <a:bodyPr/>
          <a:lstStyle/>
          <a:p>
            <a:endParaRPr lang="en-US"/>
          </a:p>
        </p:txBody>
      </p:sp>
      <p:sp>
        <p:nvSpPr>
          <p:cNvPr id="220" name="Rectangle 10"/>
          <p:cNvSpPr>
            <a:spLocks noChangeArrowheads="1"/>
          </p:cNvSpPr>
          <p:nvPr/>
        </p:nvSpPr>
        <p:spPr bwMode="auto">
          <a:xfrm>
            <a:off x="1447919" y="3562461"/>
            <a:ext cx="647581" cy="107580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21" name="Rectangle 41"/>
          <p:cNvSpPr>
            <a:spLocks noChangeArrowheads="1"/>
          </p:cNvSpPr>
          <p:nvPr/>
        </p:nvSpPr>
        <p:spPr bwMode="auto">
          <a:xfrm>
            <a:off x="6230735" y="3740279"/>
            <a:ext cx="420687" cy="917918"/>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22" name="Rectangle 77"/>
          <p:cNvSpPr>
            <a:spLocks noChangeArrowheads="1"/>
          </p:cNvSpPr>
          <p:nvPr/>
        </p:nvSpPr>
        <p:spPr bwMode="auto">
          <a:xfrm>
            <a:off x="6096915" y="4624187"/>
            <a:ext cx="657225" cy="523220"/>
          </a:xfrm>
          <a:prstGeom prst="rect">
            <a:avLst/>
          </a:prstGeom>
          <a:noFill/>
          <a:ln w="9525">
            <a:noFill/>
            <a:miter lim="800000"/>
            <a:headEnd/>
            <a:tailEnd/>
          </a:ln>
        </p:spPr>
        <p:txBody>
          <a:bodyPr wrap="square">
            <a:spAutoFit/>
          </a:bodyPr>
          <a:lstStyle/>
          <a:p>
            <a:pPr algn="ctr"/>
            <a:r>
              <a:rPr lang="en-US" sz="700" b="1" dirty="0" smtClean="0"/>
              <a:t>Individuals Receiving</a:t>
            </a:r>
          </a:p>
          <a:p>
            <a:pPr algn="ctr"/>
            <a:r>
              <a:rPr lang="en-US" sz="700" b="1" dirty="0" smtClean="0"/>
              <a:t> Services from DMH</a:t>
            </a:r>
            <a:endParaRPr lang="en-US" sz="700" b="1" dirty="0"/>
          </a:p>
        </p:txBody>
      </p:sp>
      <p:sp>
        <p:nvSpPr>
          <p:cNvPr id="223" name="Rectangle 67"/>
          <p:cNvSpPr>
            <a:spLocks noChangeArrowheads="1"/>
          </p:cNvSpPr>
          <p:nvPr/>
        </p:nvSpPr>
        <p:spPr bwMode="auto">
          <a:xfrm>
            <a:off x="2018388" y="4641165"/>
            <a:ext cx="690562" cy="184666"/>
          </a:xfrm>
          <a:prstGeom prst="rect">
            <a:avLst/>
          </a:prstGeom>
          <a:noFill/>
          <a:ln w="9525">
            <a:noFill/>
            <a:miter lim="800000"/>
            <a:headEnd/>
            <a:tailEnd/>
          </a:ln>
        </p:spPr>
        <p:txBody>
          <a:bodyPr wrap="square">
            <a:spAutoFit/>
          </a:bodyPr>
          <a:lstStyle/>
          <a:p>
            <a:pPr algn="ctr"/>
            <a:endParaRPr lang="en-US" sz="600" dirty="0"/>
          </a:p>
        </p:txBody>
      </p:sp>
      <p:sp>
        <p:nvSpPr>
          <p:cNvPr id="224" name="Rectangle 42"/>
          <p:cNvSpPr>
            <a:spLocks noChangeArrowheads="1"/>
          </p:cNvSpPr>
          <p:nvPr/>
        </p:nvSpPr>
        <p:spPr bwMode="auto">
          <a:xfrm>
            <a:off x="5292523" y="3188502"/>
            <a:ext cx="411826" cy="552033"/>
          </a:xfrm>
          <a:prstGeom prst="rect">
            <a:avLst/>
          </a:prstGeom>
          <a:solidFill>
            <a:schemeClr val="accent3"/>
          </a:solidFill>
          <a:ln w="9525">
            <a:noFill/>
            <a:miter lim="800000"/>
            <a:headEnd/>
            <a:tailEnd/>
          </a:ln>
        </p:spPr>
        <p:txBody>
          <a:bodyPr/>
          <a:lstStyle/>
          <a:p>
            <a:pPr algn="ctr" eaLnBrk="0" hangingPunct="0"/>
            <a:endParaRPr lang="en-US"/>
          </a:p>
        </p:txBody>
      </p:sp>
      <p:sp>
        <p:nvSpPr>
          <p:cNvPr id="225" name="Rectangle 127"/>
          <p:cNvSpPr>
            <a:spLocks noChangeArrowheads="1"/>
          </p:cNvSpPr>
          <p:nvPr/>
        </p:nvSpPr>
        <p:spPr bwMode="auto">
          <a:xfrm>
            <a:off x="8068854" y="4624187"/>
            <a:ext cx="554573" cy="415498"/>
          </a:xfrm>
          <a:prstGeom prst="rect">
            <a:avLst/>
          </a:prstGeom>
          <a:noFill/>
          <a:ln w="9525">
            <a:noFill/>
            <a:miter lim="800000"/>
            <a:headEnd/>
            <a:tailEnd/>
          </a:ln>
        </p:spPr>
        <p:txBody>
          <a:bodyPr wrap="square">
            <a:spAutoFit/>
          </a:bodyPr>
          <a:lstStyle/>
          <a:p>
            <a:pPr algn="ctr"/>
            <a:r>
              <a:rPr lang="en-US" sz="700" b="1" dirty="0" smtClean="0"/>
              <a:t>HCBS Waiver Group</a:t>
            </a:r>
            <a:endParaRPr lang="en-US" sz="700" dirty="0"/>
          </a:p>
        </p:txBody>
      </p:sp>
      <p:sp>
        <p:nvSpPr>
          <p:cNvPr id="226" name="Rectangle 42"/>
          <p:cNvSpPr>
            <a:spLocks noChangeArrowheads="1"/>
          </p:cNvSpPr>
          <p:nvPr/>
        </p:nvSpPr>
        <p:spPr bwMode="auto">
          <a:xfrm>
            <a:off x="4343305" y="3740533"/>
            <a:ext cx="406844" cy="917663"/>
          </a:xfrm>
          <a:prstGeom prst="rect">
            <a:avLst/>
          </a:prstGeom>
          <a:solidFill>
            <a:schemeClr val="accent1">
              <a:lumMod val="75000"/>
            </a:schemeClr>
          </a:solidFill>
          <a:ln w="9525">
            <a:noFill/>
            <a:miter lim="800000"/>
            <a:headEnd/>
            <a:tailEnd/>
          </a:ln>
        </p:spPr>
        <p:txBody>
          <a:bodyPr/>
          <a:lstStyle/>
          <a:p>
            <a:pPr algn="ctr" eaLnBrk="0" hangingPunct="0"/>
            <a:endParaRPr lang="en-US"/>
          </a:p>
        </p:txBody>
      </p:sp>
      <p:sp>
        <p:nvSpPr>
          <p:cNvPr id="227" name="Rectangle 142"/>
          <p:cNvSpPr>
            <a:spLocks noChangeArrowheads="1"/>
          </p:cNvSpPr>
          <p:nvPr/>
        </p:nvSpPr>
        <p:spPr bwMode="auto">
          <a:xfrm>
            <a:off x="6230735" y="2508420"/>
            <a:ext cx="419100" cy="1231859"/>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8" name="Rectangle 142"/>
          <p:cNvSpPr>
            <a:spLocks noChangeArrowheads="1"/>
          </p:cNvSpPr>
          <p:nvPr/>
        </p:nvSpPr>
        <p:spPr bwMode="auto">
          <a:xfrm>
            <a:off x="5292522" y="2508420"/>
            <a:ext cx="411825" cy="6797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9" name="Rectangle 142"/>
          <p:cNvSpPr>
            <a:spLocks noChangeArrowheads="1"/>
          </p:cNvSpPr>
          <p:nvPr/>
        </p:nvSpPr>
        <p:spPr bwMode="auto">
          <a:xfrm>
            <a:off x="4343305" y="2504909"/>
            <a:ext cx="406845" cy="1235623"/>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0" name="Rectangle 67"/>
          <p:cNvSpPr>
            <a:spLocks noChangeArrowheads="1"/>
          </p:cNvSpPr>
          <p:nvPr/>
        </p:nvSpPr>
        <p:spPr bwMode="auto">
          <a:xfrm>
            <a:off x="2603501" y="4624187"/>
            <a:ext cx="655332" cy="523220"/>
          </a:xfrm>
          <a:prstGeom prst="rect">
            <a:avLst/>
          </a:prstGeom>
          <a:noFill/>
          <a:ln w="9525">
            <a:noFill/>
            <a:miter lim="800000"/>
            <a:headEnd/>
            <a:tailEnd/>
          </a:ln>
        </p:spPr>
        <p:txBody>
          <a:bodyPr wrap="square">
            <a:spAutoFit/>
          </a:bodyPr>
          <a:lstStyle/>
          <a:p>
            <a:pPr algn="ctr"/>
            <a:r>
              <a:rPr lang="en-US" sz="700" b="1" dirty="0" smtClean="0"/>
              <a:t>Former Foster Care Youth up to Age 26</a:t>
            </a:r>
            <a:endParaRPr lang="en-US" sz="700" dirty="0"/>
          </a:p>
        </p:txBody>
      </p:sp>
      <p:sp>
        <p:nvSpPr>
          <p:cNvPr id="231" name="Rectangle 41"/>
          <p:cNvSpPr>
            <a:spLocks noChangeArrowheads="1"/>
          </p:cNvSpPr>
          <p:nvPr/>
        </p:nvSpPr>
        <p:spPr bwMode="auto">
          <a:xfrm>
            <a:off x="4821951" y="3740534"/>
            <a:ext cx="411824" cy="91766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32" name="Rectangle 142"/>
          <p:cNvSpPr>
            <a:spLocks noChangeArrowheads="1"/>
          </p:cNvSpPr>
          <p:nvPr/>
        </p:nvSpPr>
        <p:spPr bwMode="auto">
          <a:xfrm>
            <a:off x="4821952" y="2504910"/>
            <a:ext cx="411824" cy="123562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3" name="Rectangle 76"/>
          <p:cNvSpPr>
            <a:spLocks noChangeArrowheads="1"/>
          </p:cNvSpPr>
          <p:nvPr/>
        </p:nvSpPr>
        <p:spPr bwMode="auto">
          <a:xfrm>
            <a:off x="4694488" y="4624187"/>
            <a:ext cx="666750" cy="630942"/>
          </a:xfrm>
          <a:prstGeom prst="rect">
            <a:avLst/>
          </a:prstGeom>
          <a:noFill/>
          <a:ln w="9525">
            <a:noFill/>
            <a:miter lim="800000"/>
            <a:headEnd/>
            <a:tailEnd/>
          </a:ln>
        </p:spPr>
        <p:txBody>
          <a:bodyPr wrap="square">
            <a:spAutoFit/>
          </a:bodyPr>
          <a:lstStyle/>
          <a:p>
            <a:pPr algn="ctr"/>
            <a:r>
              <a:rPr lang="en-US" sz="700" b="1" dirty="0" smtClean="0"/>
              <a:t>Medically Frail Eligible for </a:t>
            </a:r>
            <a:r>
              <a:rPr lang="en-US" sz="700" b="1" dirty="0" err="1" smtClean="0"/>
              <a:t>CarePlus</a:t>
            </a:r>
            <a:r>
              <a:rPr lang="en-US" sz="700" b="1" dirty="0" smtClean="0"/>
              <a:t> but Elect Standard</a:t>
            </a:r>
            <a:endParaRPr lang="en-US" sz="700" dirty="0"/>
          </a:p>
        </p:txBody>
      </p:sp>
      <p:sp>
        <p:nvSpPr>
          <p:cNvPr id="234" name="Rectangle 142"/>
          <p:cNvSpPr>
            <a:spLocks noChangeArrowheads="1"/>
          </p:cNvSpPr>
          <p:nvPr/>
        </p:nvSpPr>
        <p:spPr bwMode="auto">
          <a:xfrm>
            <a:off x="1625602" y="2480249"/>
            <a:ext cx="469898" cy="10853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6" name="Line 43"/>
          <p:cNvSpPr>
            <a:spLocks noChangeShapeType="1"/>
          </p:cNvSpPr>
          <p:nvPr/>
        </p:nvSpPr>
        <p:spPr bwMode="auto">
          <a:xfrm flipV="1">
            <a:off x="4262116" y="4648177"/>
            <a:ext cx="4343400" cy="2288"/>
          </a:xfrm>
          <a:prstGeom prst="line">
            <a:avLst/>
          </a:prstGeom>
          <a:noFill/>
          <a:ln w="9525">
            <a:solidFill>
              <a:srgbClr val="000000"/>
            </a:solidFill>
            <a:round/>
            <a:headEnd/>
            <a:tailEnd/>
          </a:ln>
        </p:spPr>
        <p:txBody>
          <a:bodyPr/>
          <a:lstStyle/>
          <a:p>
            <a:endParaRPr lang="en-US" sz="700"/>
          </a:p>
        </p:txBody>
      </p:sp>
      <p:sp>
        <p:nvSpPr>
          <p:cNvPr id="237" name="Text Box 47"/>
          <p:cNvSpPr txBox="1">
            <a:spLocks noChangeArrowheads="1"/>
          </p:cNvSpPr>
          <p:nvPr/>
        </p:nvSpPr>
        <p:spPr bwMode="auto">
          <a:xfrm>
            <a:off x="405445" y="1763968"/>
            <a:ext cx="219489" cy="323504"/>
          </a:xfrm>
          <a:prstGeom prst="rect">
            <a:avLst/>
          </a:prstGeom>
          <a:noFill/>
          <a:ln w="9525">
            <a:noFill/>
            <a:miter lim="800000"/>
            <a:headEnd/>
            <a:tailEnd/>
          </a:ln>
        </p:spPr>
        <p:txBody>
          <a:bodyPr wrap="none" lIns="0" tIns="0" rIns="0" bIns="0"/>
          <a:lstStyle/>
          <a:p>
            <a:pPr algn="r"/>
            <a:r>
              <a:rPr lang="en-US" sz="900" b="1" dirty="0"/>
              <a:t>4</a:t>
            </a:r>
            <a:r>
              <a:rPr lang="en-US" sz="900" b="1" dirty="0" smtClean="0"/>
              <a:t>00</a:t>
            </a:r>
            <a:r>
              <a:rPr lang="en-US" sz="900" b="1" dirty="0"/>
              <a:t>%</a:t>
            </a:r>
          </a:p>
        </p:txBody>
      </p:sp>
      <p:sp>
        <p:nvSpPr>
          <p:cNvPr id="238" name="Line 61"/>
          <p:cNvSpPr>
            <a:spLocks noChangeShapeType="1"/>
          </p:cNvSpPr>
          <p:nvPr/>
        </p:nvSpPr>
        <p:spPr bwMode="auto">
          <a:xfrm flipV="1">
            <a:off x="648188" y="1830197"/>
            <a:ext cx="45554" cy="0"/>
          </a:xfrm>
          <a:prstGeom prst="line">
            <a:avLst/>
          </a:prstGeom>
          <a:noFill/>
          <a:ln w="9525">
            <a:solidFill>
              <a:schemeClr val="tx1"/>
            </a:solidFill>
            <a:round/>
            <a:headEnd/>
            <a:tailEnd/>
          </a:ln>
        </p:spPr>
        <p:txBody>
          <a:bodyPr/>
          <a:lstStyle/>
          <a:p>
            <a:endParaRPr lang="en-US"/>
          </a:p>
        </p:txBody>
      </p:sp>
      <p:cxnSp>
        <p:nvCxnSpPr>
          <p:cNvPr id="239" name="Straight Connector 238"/>
          <p:cNvCxnSpPr>
            <a:stCxn id="159" idx="0"/>
          </p:cNvCxnSpPr>
          <p:nvPr/>
        </p:nvCxnSpPr>
        <p:spPr>
          <a:xfrm flipH="1" flipV="1">
            <a:off x="681801" y="1830198"/>
            <a:ext cx="2970" cy="6604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90017" y="1819930"/>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H="1" flipV="1">
            <a:off x="3081602" y="18175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708930" y="2475524"/>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4261042" y="1815573"/>
            <a:ext cx="0" cy="65910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4257317" y="1849316"/>
            <a:ext cx="4290698" cy="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H="1" flipV="1">
            <a:off x="8548015" y="18368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276230" y="2499776"/>
            <a:ext cx="4274305" cy="513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7" name="Right Brace 246"/>
          <p:cNvSpPr/>
          <p:nvPr/>
        </p:nvSpPr>
        <p:spPr>
          <a:xfrm>
            <a:off x="3117870" y="1850278"/>
            <a:ext cx="140963" cy="589695"/>
          </a:xfrm>
          <a:prstGeom prst="rightBrac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Left Brace 247"/>
          <p:cNvSpPr/>
          <p:nvPr/>
        </p:nvSpPr>
        <p:spPr>
          <a:xfrm>
            <a:off x="4024457" y="1850278"/>
            <a:ext cx="175795" cy="58969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TextBox 248"/>
          <p:cNvSpPr txBox="1"/>
          <p:nvPr/>
        </p:nvSpPr>
        <p:spPr>
          <a:xfrm>
            <a:off x="3216928" y="1852738"/>
            <a:ext cx="882051" cy="584775"/>
          </a:xfrm>
          <a:prstGeom prst="rect">
            <a:avLst/>
          </a:prstGeom>
          <a:noFill/>
        </p:spPr>
        <p:txBody>
          <a:bodyPr wrap="square" rtlCol="0">
            <a:spAutoFit/>
          </a:bodyPr>
          <a:lstStyle/>
          <a:p>
            <a:pPr algn="ctr"/>
            <a:r>
              <a:rPr lang="en-US" sz="800" dirty="0" smtClean="0"/>
              <a:t>ELIGIBLE FOR TAX CREDITS FOR QUALIFIED HEALTH PLAN</a:t>
            </a:r>
            <a:endParaRPr lang="en-US" sz="800" dirty="0"/>
          </a:p>
        </p:txBody>
      </p:sp>
      <p:sp>
        <p:nvSpPr>
          <p:cNvPr id="250" name="TextBox 249"/>
          <p:cNvSpPr txBox="1"/>
          <p:nvPr/>
        </p:nvSpPr>
        <p:spPr>
          <a:xfrm>
            <a:off x="298032" y="4478147"/>
            <a:ext cx="479056" cy="246221"/>
          </a:xfrm>
          <a:prstGeom prst="rect">
            <a:avLst/>
          </a:prstGeom>
          <a:noFill/>
        </p:spPr>
        <p:txBody>
          <a:bodyPr wrap="square" rtlCol="0">
            <a:spAutoFit/>
          </a:bodyPr>
          <a:lstStyle/>
          <a:p>
            <a:r>
              <a:rPr lang="en-US" sz="1000" dirty="0" smtClean="0"/>
              <a:t>FPL*</a:t>
            </a:r>
            <a:endParaRPr lang="en-US" sz="1000" dirty="0"/>
          </a:p>
        </p:txBody>
      </p:sp>
      <p:sp>
        <p:nvSpPr>
          <p:cNvPr id="251" name="TextBox 250"/>
          <p:cNvSpPr txBox="1"/>
          <p:nvPr/>
        </p:nvSpPr>
        <p:spPr>
          <a:xfrm>
            <a:off x="3911326" y="4530350"/>
            <a:ext cx="431979" cy="246221"/>
          </a:xfrm>
          <a:prstGeom prst="rect">
            <a:avLst/>
          </a:prstGeom>
          <a:noFill/>
        </p:spPr>
        <p:txBody>
          <a:bodyPr wrap="square" rtlCol="0">
            <a:spAutoFit/>
          </a:bodyPr>
          <a:lstStyle/>
          <a:p>
            <a:r>
              <a:rPr lang="en-US" sz="1000" dirty="0" smtClean="0"/>
              <a:t>FPL*</a:t>
            </a:r>
            <a:endParaRPr lang="en-US" sz="1000" dirty="0"/>
          </a:p>
        </p:txBody>
      </p:sp>
      <p:sp>
        <p:nvSpPr>
          <p:cNvPr id="252" name="Rectangle 102"/>
          <p:cNvSpPr>
            <a:spLocks noChangeArrowheads="1"/>
          </p:cNvSpPr>
          <p:nvPr/>
        </p:nvSpPr>
        <p:spPr bwMode="auto">
          <a:xfrm>
            <a:off x="2674686" y="248324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253" name="AutoShape 5"/>
          <p:cNvSpPr>
            <a:spLocks noChangeArrowheads="1"/>
          </p:cNvSpPr>
          <p:nvPr/>
        </p:nvSpPr>
        <p:spPr bwMode="auto">
          <a:xfrm>
            <a:off x="2652136" y="2400678"/>
            <a:ext cx="443779" cy="85113"/>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sp>
        <p:nvSpPr>
          <p:cNvPr id="235" name="Line 44"/>
          <p:cNvSpPr>
            <a:spLocks noChangeShapeType="1"/>
          </p:cNvSpPr>
          <p:nvPr/>
        </p:nvSpPr>
        <p:spPr bwMode="auto">
          <a:xfrm>
            <a:off x="684771" y="4638258"/>
            <a:ext cx="2477530" cy="2297"/>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STRINGENT MASSHEALTH ELIGIBILITY FOR SENIORS, THOUGH MOST ALSO HAVE MEDICARE</a:t>
            </a:r>
            <a:endParaRPr lang="en-US" dirty="0"/>
          </a:p>
        </p:txBody>
      </p:sp>
      <p:graphicFrame>
        <p:nvGraphicFramePr>
          <p:cNvPr id="122" name="Table 121"/>
          <p:cNvGraphicFramePr>
            <a:graphicFrameLocks noGrp="1"/>
          </p:cNvGraphicFramePr>
          <p:nvPr>
            <p:extLst>
              <p:ext uri="{D42A27DB-BD31-4B8C-83A1-F6EECF244321}">
                <p14:modId xmlns:p14="http://schemas.microsoft.com/office/powerpoint/2010/main" val="1904929132"/>
              </p:ext>
            </p:extLst>
          </p:nvPr>
        </p:nvGraphicFramePr>
        <p:xfrm>
          <a:off x="457200" y="1850280"/>
          <a:ext cx="8229600" cy="4108704"/>
        </p:xfrm>
        <a:graphic>
          <a:graphicData uri="http://schemas.openxmlformats.org/drawingml/2006/table">
            <a:tbl>
              <a:tblPr firstRow="1" bandRow="1">
                <a:tableStyleId>{5C22544A-7EE6-4342-B048-85BDC9FD1C3A}</a:tableStyleId>
              </a:tblPr>
              <a:tblGrid>
                <a:gridCol w="2834640"/>
                <a:gridCol w="1920240"/>
                <a:gridCol w="3474720"/>
              </a:tblGrid>
              <a:tr h="0">
                <a:tc>
                  <a:txBody>
                    <a:bodyPr/>
                    <a:lstStyle/>
                    <a:p>
                      <a:r>
                        <a:rPr lang="en-US" sz="1600" dirty="0" smtClean="0">
                          <a:solidFill>
                            <a:schemeClr val="tx1"/>
                          </a:solidFill>
                        </a:rPr>
                        <a:t>POPULATION</a:t>
                      </a:r>
                      <a:endParaRPr lang="en-US" sz="1600" dirty="0">
                        <a:solidFill>
                          <a:schemeClr val="tx1"/>
                        </a:solidFill>
                      </a:endParaRPr>
                    </a:p>
                  </a:txBody>
                  <a:tcPr marT="73152" marB="73152" anchor="b">
                    <a:lnR w="28575" cap="flat" cmpd="sng" algn="ctr">
                      <a:noFill/>
                      <a:prstDash val="solid"/>
                      <a:round/>
                      <a:headEnd type="none" w="med" len="med"/>
                      <a:tailEnd type="none" w="med" len="med"/>
                    </a:lnR>
                  </a:tcPr>
                </a:tc>
                <a:tc>
                  <a:txBody>
                    <a:bodyPr/>
                    <a:lstStyle/>
                    <a:p>
                      <a:pPr algn="ctr"/>
                      <a:r>
                        <a:rPr lang="en-US" sz="1600" dirty="0" smtClean="0">
                          <a:solidFill>
                            <a:schemeClr val="tx1"/>
                          </a:solidFill>
                        </a:rPr>
                        <a:t>INCOME /</a:t>
                      </a:r>
                      <a:br>
                        <a:rPr lang="en-US" sz="1600" dirty="0" smtClean="0">
                          <a:solidFill>
                            <a:schemeClr val="tx1"/>
                          </a:solidFill>
                        </a:rPr>
                      </a:br>
                      <a:r>
                        <a:rPr lang="en-US" sz="1600" dirty="0" smtClean="0">
                          <a:solidFill>
                            <a:schemeClr val="tx1"/>
                          </a:solidFill>
                        </a:rPr>
                        <a:t>ASSETS</a:t>
                      </a:r>
                      <a:endParaRPr lang="en-US" sz="1600" dirty="0">
                        <a:solidFill>
                          <a:schemeClr val="tx1"/>
                        </a:solidFill>
                      </a:endParaRPr>
                    </a:p>
                  </a:txBody>
                  <a:tcPr marT="73152" marB="73152"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r>
                        <a:rPr lang="en-US" sz="1600" dirty="0" smtClean="0">
                          <a:solidFill>
                            <a:schemeClr val="tx1"/>
                          </a:solidFill>
                        </a:rPr>
                        <a:t>COVERAGE</a:t>
                      </a:r>
                      <a:endParaRPr lang="en-US" sz="1600" dirty="0">
                        <a:solidFill>
                          <a:schemeClr val="tx1"/>
                        </a:solidFill>
                      </a:endParaRPr>
                    </a:p>
                  </a:txBody>
                  <a:tcPr marT="73152" marB="73152" anchor="b">
                    <a:lnL w="28575" cap="flat" cmpd="sng" algn="ctr">
                      <a:noFill/>
                      <a:prstDash val="solid"/>
                      <a:round/>
                      <a:headEnd type="none" w="med" len="med"/>
                      <a:tailEnd type="none" w="med" len="med"/>
                    </a:lnL>
                  </a:tcPr>
                </a:tc>
              </a:tr>
              <a:tr h="369359">
                <a:tc>
                  <a:txBody>
                    <a:bodyPr/>
                    <a:lstStyle/>
                    <a:p>
                      <a:r>
                        <a:rPr lang="en-US" sz="1200" dirty="0" smtClean="0"/>
                        <a:t>Living</a:t>
                      </a:r>
                      <a:r>
                        <a:rPr lang="en-US" sz="1200" baseline="0" dirty="0" smtClean="0"/>
                        <a:t> in community, </a:t>
                      </a:r>
                      <a:br>
                        <a:rPr lang="en-US" sz="1200" baseline="0" dirty="0" smtClean="0"/>
                      </a:br>
                      <a:r>
                        <a:rPr lang="en-US" sz="1200" baseline="0" dirty="0" smtClean="0"/>
                        <a:t>with or without Medicare eligibility, </a:t>
                      </a:r>
                      <a:br>
                        <a:rPr lang="en-US" sz="1200" baseline="0" dirty="0" smtClean="0"/>
                      </a:br>
                      <a:r>
                        <a:rPr lang="en-US" sz="1200" baseline="0" dirty="0" smtClean="0"/>
                        <a:t>citizen or lawfully present immigrant</a:t>
                      </a:r>
                      <a:endParaRPr lang="en-US" sz="1200" dirty="0"/>
                    </a:p>
                  </a:txBody>
                  <a:tcPr marT="73152" marB="73152">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pPr algn="ctr"/>
                      <a:r>
                        <a:rPr lang="en-US" sz="1200" dirty="0" smtClean="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Assets at or below $2,000</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r>
                        <a:rPr lang="en-US" sz="1200" dirty="0" smtClean="0"/>
                        <a:t>MassHealth Standard</a:t>
                      </a:r>
                      <a:r>
                        <a:rPr lang="en-US" sz="1200" baseline="0" dirty="0" smtClean="0"/>
                        <a:t> or Family Assistance (based on immigration status); wide range of medical services, plus for Standard, coverage of Medicare cost sharing and premiums</a:t>
                      </a:r>
                      <a:endParaRPr lang="en-US" sz="1200" dirty="0"/>
                    </a:p>
                  </a:txBody>
                  <a:tcPr marT="73152" marB="73152">
                    <a:lnL w="28575" cap="flat" cmpd="sng" algn="ctr">
                      <a:noFill/>
                      <a:prstDash val="solid"/>
                      <a:round/>
                      <a:headEnd type="none" w="med" len="med"/>
                      <a:tailEnd type="none" w="med" len="med"/>
                    </a:lnL>
                    <a:lnB w="19050" cap="flat" cmpd="sng" algn="ctr">
                      <a:solidFill>
                        <a:schemeClr val="tx2"/>
                      </a:solidFill>
                      <a:prstDash val="solid"/>
                      <a:round/>
                      <a:headEnd type="none" w="med" len="med"/>
                      <a:tailEnd type="none" w="med" len="med"/>
                    </a:lnB>
                  </a:tcPr>
                </a:tc>
              </a:tr>
              <a:tr h="0">
                <a:tc>
                  <a:txBody>
                    <a:bodyPr/>
                    <a:lstStyle/>
                    <a:p>
                      <a:r>
                        <a:rPr lang="en-US" sz="1200" kern="1200" dirty="0" smtClean="0">
                          <a:solidFill>
                            <a:schemeClr val="dk1"/>
                          </a:solidFill>
                          <a:effectLst/>
                          <a:latin typeface="+mn-lt"/>
                          <a:ea typeface="+mn-ea"/>
                          <a:cs typeface="+mn-cs"/>
                        </a:rPr>
                        <a:t>Living</a:t>
                      </a:r>
                      <a:r>
                        <a:rPr lang="en-US" sz="1200" kern="1200" baseline="0" dirty="0" smtClean="0">
                          <a:solidFill>
                            <a:schemeClr val="dk1"/>
                          </a:solidFill>
                          <a:effectLst/>
                          <a:latin typeface="+mn-lt"/>
                          <a:ea typeface="+mn-ea"/>
                          <a:cs typeface="+mn-cs"/>
                        </a:rPr>
                        <a:t> in community, u</a:t>
                      </a:r>
                      <a:r>
                        <a:rPr lang="en-US" sz="1200" kern="1200" dirty="0" smtClean="0">
                          <a:solidFill>
                            <a:schemeClr val="dk1"/>
                          </a:solidFill>
                          <a:effectLst/>
                          <a:latin typeface="+mn-lt"/>
                          <a:ea typeface="+mn-ea"/>
                          <a:cs typeface="+mn-cs"/>
                        </a:rPr>
                        <a:t>ndocumented non-citizen</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Assets at or below $2,000</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dirty="0" smtClean="0"/>
                        <a:t>MassHealth Limited – Emergency services only</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661095">
                <a:tc>
                  <a:txBody>
                    <a:bodyPr/>
                    <a:lstStyle/>
                    <a:p>
                      <a:r>
                        <a:rPr lang="en-US" sz="1200" kern="1200" dirty="0" smtClean="0">
                          <a:solidFill>
                            <a:schemeClr val="dk1"/>
                          </a:solidFill>
                          <a:effectLst/>
                          <a:latin typeface="+mn-lt"/>
                          <a:ea typeface="+mn-ea"/>
                          <a:cs typeface="+mn-cs"/>
                        </a:rPr>
                        <a:t>Living in community,</a:t>
                      </a:r>
                      <a:r>
                        <a:rPr lang="en-US" sz="1200" kern="1200" baseline="0" dirty="0" smtClean="0">
                          <a:solidFill>
                            <a:schemeClr val="dk1"/>
                          </a:solidFill>
                          <a:effectLst/>
                          <a:latin typeface="+mn-lt"/>
                          <a:ea typeface="+mn-ea"/>
                          <a:cs typeface="+mn-cs"/>
                        </a:rPr>
                        <a:t> </a:t>
                      </a:r>
                      <a:br>
                        <a:rPr lang="en-US" sz="1200" kern="1200" baseline="0" dirty="0" smtClean="0">
                          <a:solidFill>
                            <a:schemeClr val="dk1"/>
                          </a:solidFill>
                          <a:effectLst/>
                          <a:latin typeface="+mn-lt"/>
                          <a:ea typeface="+mn-ea"/>
                          <a:cs typeface="+mn-cs"/>
                        </a:rPr>
                      </a:br>
                      <a:r>
                        <a:rPr lang="en-US" sz="1200" kern="1200" baseline="0" dirty="0" smtClean="0">
                          <a:solidFill>
                            <a:schemeClr val="dk1"/>
                          </a:solidFill>
                          <a:effectLst/>
                          <a:latin typeface="+mn-lt"/>
                          <a:ea typeface="+mn-ea"/>
                          <a:cs typeface="+mn-cs"/>
                        </a:rPr>
                        <a:t>eligible for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100%</a:t>
                      </a:r>
                      <a:r>
                        <a:rPr lang="en-US" sz="1200" baseline="0" dirty="0" smtClean="0"/>
                        <a:t>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Assets at or below </a:t>
                      </a:r>
                      <a:r>
                        <a:rPr lang="en-US" sz="1200" baseline="0" dirty="0" smtClean="0"/>
                        <a:t>$7,280</a:t>
                      </a:r>
                      <a:endParaRPr lang="en-US" sz="1200" dirty="0" smtClean="0"/>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smtClean="0">
                          <a:solidFill>
                            <a:schemeClr val="dk1"/>
                          </a:solidFill>
                          <a:effectLst/>
                          <a:latin typeface="+mn-lt"/>
                          <a:ea typeface="+mn-ea"/>
                          <a:cs typeface="+mn-cs"/>
                        </a:rPr>
                        <a:t>MassHealth Senior Buy-In, covers non-prescription drugs, Medicare premiums, copays and deductibles. Does not cover other MassHealth Standard services.</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0">
                <a:tc>
                  <a:txBody>
                    <a:bodyPr/>
                    <a:lstStyle/>
                    <a:p>
                      <a:r>
                        <a:rPr lang="en-US" sz="1200" dirty="0" smtClean="0"/>
                        <a:t>Living in community, </a:t>
                      </a:r>
                      <a:br>
                        <a:rPr lang="en-US" sz="1200" dirty="0" smtClean="0"/>
                      </a:br>
                      <a:r>
                        <a:rPr lang="en-US" sz="1200" dirty="0" smtClean="0"/>
                        <a:t>eligible for</a:t>
                      </a:r>
                      <a:r>
                        <a:rPr lang="en-US" sz="1200" baseline="0" dirty="0" smtClean="0"/>
                        <a:t>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&gt;100% – 135%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Assets at or below </a:t>
                      </a:r>
                      <a:r>
                        <a:rPr lang="en-US" sz="1200" baseline="0" dirty="0" smtClean="0"/>
                        <a:t>$7,280</a:t>
                      </a:r>
                      <a:endParaRPr lang="en-US" sz="1200" dirty="0" smtClean="0"/>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smtClean="0">
                          <a:solidFill>
                            <a:schemeClr val="dk1"/>
                          </a:solidFill>
                          <a:effectLst/>
                          <a:latin typeface="+mn-lt"/>
                          <a:ea typeface="+mn-ea"/>
                          <a:cs typeface="+mn-cs"/>
                        </a:rPr>
                        <a:t>MassHealth Buy-In covers Part B premiums only. </a:t>
                      </a:r>
                      <a:r>
                        <a:rPr lang="en-US" sz="1200" kern="1200" baseline="0" dirty="0" smtClean="0">
                          <a:solidFill>
                            <a:schemeClr val="dk1"/>
                          </a:solidFill>
                          <a:effectLst/>
                          <a:latin typeface="+mn-lt"/>
                          <a:ea typeface="+mn-ea"/>
                          <a:cs typeface="+mn-cs"/>
                        </a:rPr>
                        <a:t> People who are meeting a spend-down deductible may qualify for MassHealth Standard.</a:t>
                      </a:r>
                      <a:endParaRPr lang="en-US" sz="1200" kern="1200" dirty="0">
                        <a:solidFill>
                          <a:schemeClr val="dk1"/>
                        </a:solidFill>
                        <a:effectLst/>
                        <a:latin typeface="+mn-lt"/>
                        <a:ea typeface="+mn-ea"/>
                        <a:cs typeface="+mn-cs"/>
                      </a:endParaRPr>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661095">
                <a:tc>
                  <a:txBody>
                    <a:bodyPr/>
                    <a:lstStyle/>
                    <a:p>
                      <a:r>
                        <a:rPr lang="en-US" sz="1200" dirty="0" smtClean="0"/>
                        <a:t>Living</a:t>
                      </a:r>
                      <a:r>
                        <a:rPr lang="en-US" sz="1200" baseline="0" dirty="0" smtClean="0"/>
                        <a:t> in or waiting for </a:t>
                      </a:r>
                      <a:br>
                        <a:rPr lang="en-US" sz="1200" baseline="0" dirty="0" smtClean="0"/>
                      </a:br>
                      <a:r>
                        <a:rPr lang="en-US" sz="1200" baseline="0" dirty="0" smtClean="0"/>
                        <a:t>facility-based long-term 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pPr algn="ctr"/>
                      <a:r>
                        <a:rPr lang="en-US" sz="1200" baseline="0" dirty="0" smtClean="0"/>
                        <a:t>No specific income limit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Assets at or below $2,000</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r>
                        <a:rPr lang="en-US" sz="1200" dirty="0" smtClean="0"/>
                        <a:t>MassHealth Standard Covering Long-Term</a:t>
                      </a:r>
                      <a:r>
                        <a:rPr lang="en-US" sz="1200" baseline="0" dirty="0" smtClean="0"/>
                        <a:t> Care, patient must pay income minus a monthly personal needs allowance towards nursing facility care.</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tcPr>
                </a:tc>
              </a:tr>
            </a:tbl>
          </a:graphicData>
        </a:graphic>
      </p:graphicFrame>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8</a:t>
            </a:fld>
            <a:endParaRPr lang="en-US" dirty="0"/>
          </a:p>
        </p:txBody>
      </p:sp>
      <p:sp>
        <p:nvSpPr>
          <p:cNvPr id="6" name="TextBox 6"/>
          <p:cNvSpPr txBox="1">
            <a:spLocks noChangeArrowheads="1"/>
          </p:cNvSpPr>
          <p:nvPr/>
        </p:nvSpPr>
        <p:spPr bwMode="auto">
          <a:xfrm>
            <a:off x="457200" y="6052405"/>
            <a:ext cx="7620000" cy="338554"/>
          </a:xfrm>
          <a:prstGeom prst="rect">
            <a:avLst/>
          </a:prstGeom>
          <a:noFill/>
          <a:ln w="9525">
            <a:noFill/>
            <a:miter lim="800000"/>
            <a:headEnd/>
            <a:tailEnd/>
          </a:ln>
        </p:spPr>
        <p:txBody>
          <a:bodyPr wrap="square" lIns="0" rIns="0" anchor="b">
            <a:spAutoFit/>
          </a:bodyPr>
          <a:lstStyle/>
          <a:p>
            <a:r>
              <a:rPr lang="en-US" sz="600" dirty="0" smtClean="0">
                <a:solidFill>
                  <a:srgbClr val="1C1C1C"/>
                </a:solidFill>
              </a:rPr>
              <a:t>NOTE</a:t>
            </a:r>
            <a:r>
              <a:rPr lang="en-US" sz="700" dirty="0" smtClean="0">
                <a:solidFill>
                  <a:srgbClr val="1C1C1C"/>
                </a:solidFill>
              </a:rPr>
              <a:t>: </a:t>
            </a:r>
            <a:r>
              <a:rPr lang="en-US" sz="800" dirty="0">
                <a:solidFill>
                  <a:srgbClr val="1C1C1C"/>
                </a:solidFill>
              </a:rPr>
              <a:t>Seniors can qualify for MassHealth through the Frail Elder Waiver with income up to 300% of the SSI benefit rate. Asset limits listed are for individuals; </a:t>
            </a:r>
            <a:r>
              <a:rPr lang="en-US" sz="800" dirty="0" smtClean="0">
                <a:solidFill>
                  <a:srgbClr val="1C1C1C"/>
                </a:solidFill>
              </a:rPr>
              <a:t/>
            </a:r>
            <a:br>
              <a:rPr lang="en-US" sz="800" dirty="0" smtClean="0">
                <a:solidFill>
                  <a:srgbClr val="1C1C1C"/>
                </a:solidFill>
              </a:rPr>
            </a:br>
            <a:r>
              <a:rPr lang="en-US" sz="800" dirty="0" smtClean="0">
                <a:solidFill>
                  <a:srgbClr val="1C1C1C"/>
                </a:solidFill>
              </a:rPr>
              <a:t>the </a:t>
            </a:r>
            <a:r>
              <a:rPr lang="en-US" sz="800" dirty="0">
                <a:solidFill>
                  <a:srgbClr val="1C1C1C"/>
                </a:solidFill>
              </a:rPr>
              <a:t>amounts for couples are higher. See http://www.mass.gov/eohhs/docs/masshealth/membappforms/saca-1-english-mb.pdf</a:t>
            </a:r>
          </a:p>
        </p:txBody>
      </p:sp>
    </p:spTree>
    <p:extLst>
      <p:ext uri="{BB962C8B-B14F-4D97-AF65-F5344CB8AC3E}">
        <p14:creationId xmlns:p14="http://schemas.microsoft.com/office/powerpoint/2010/main" val="30965386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1ce791ef97b61f1c38cd77fe68ea6368903489"/>
  <p:tag name="ISPRING_RESOURCE_PATHS_HASH_PRESENTER" val="c72db5f887c087d65fd558401328fda5eb3bc6d0"/>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Desig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53225</TotalTime>
  <Words>5970</Words>
  <Application>Microsoft Office PowerPoint</Application>
  <PresentationFormat>On-screen Show (4:3)</PresentationFormat>
  <Paragraphs>543</Paragraphs>
  <Slides>31</Slides>
  <Notes>28</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31</vt:i4>
      </vt:variant>
    </vt:vector>
  </HeadingPairs>
  <TitlesOfParts>
    <vt:vector size="41" baseType="lpstr">
      <vt:lpstr>ＭＳ Ｐゴシック</vt:lpstr>
      <vt:lpstr>Arial</vt:lpstr>
      <vt:lpstr>Calibri</vt:lpstr>
      <vt:lpstr>Wingdings</vt:lpstr>
      <vt:lpstr>1-INTRODUCTION</vt:lpstr>
      <vt:lpstr>2-ELIGIBILITY</vt:lpstr>
      <vt:lpstr>3-SPENDING</vt:lpstr>
      <vt:lpstr>4-COST DRIVERS</vt:lpstr>
      <vt:lpstr>5-CONCLUSIONS</vt:lpstr>
      <vt:lpstr>Default Design</vt:lpstr>
      <vt:lpstr>PowerPoint Presentation</vt:lpstr>
      <vt:lpstr>TABLE OF CONTENTS</vt:lpstr>
      <vt:lpstr>MASSHEALTH: THE BASICS  EXECUTIVE SUMMARY</vt:lpstr>
      <vt:lpstr>MASSHEALTH: THE BASICS  EXECUTIVE SUMMARY (continued)</vt:lpstr>
      <vt:lpstr>PowerPoint Presentation</vt:lpstr>
      <vt:lpstr>MASSHEALTH PROVIDES COVERAGE SIMILAR TO COMMERCIAL INSURANCE, PLUS SOME ADDITIONAL BENEFITS</vt:lpstr>
      <vt:lpstr>Waivers</vt:lpstr>
      <vt:lpstr>MASSHEALTH ELIGIBILITY UNDER ACA</vt:lpstr>
      <vt:lpstr>MORE STRINGENT MASSHEALTH ELIGIBILITY FOR SENIORS, THOUGH MOST ALSO HAVE MEDICARE</vt:lpstr>
      <vt:lpstr>MANY DOORS TO MASSHEALTH</vt:lpstr>
      <vt:lpstr>MASSHEALTH IS IMPORTANT TO MANY POPULATION GROUPS</vt:lpstr>
      <vt:lpstr>MASSHEALTH COVERS CHILDREN,  ADULTS &amp; SENIORS, AND OFTEN  SUPPLEMENTS OTHER INSURANCE</vt:lpstr>
      <vt:lpstr>ACA IMPLEMENTATION HAS DRIVEN RECENT MASSHEALTH ENROLLMENT GROWTH; NON-DISABLED ADULTS UNDER 65 NOW ARE NEARLY HALF OF MEMBERS</vt:lpstr>
      <vt:lpstr>THE ACA HAS EXTENDED ELIGIBILITY TO MORE NON-DISABLED ADULTS, CHANGING THE MAKEUP OF THE MASSHEALTH-ELIGIBLE POPULATION</vt:lpstr>
      <vt:lpstr>MASSHEALTH PROVIDES COVERAGE TO MORE THAN ONE IN FOUR MASSACHUSETTS RESIDENTS</vt:lpstr>
      <vt:lpstr>MASSHEALTH ENROLLMENT HAS CONTINUED TO GROW EVEN AS THE NUMBER OF UNINSURED LEVELED OFF</vt:lpstr>
      <vt:lpstr>MEDICAID ENROLLMENT HAS GROWN BOTH NATIONALLY AND IN MASSACHUSETTS BECAUSE OF ECONOMIC AND POLICY FACTORS</vt:lpstr>
      <vt:lpstr>NEARLY THREE-QUARTERS OF MASSHEALTH MEMBERS ARE ENROLLED IN MANAGED CARE</vt:lpstr>
      <vt:lpstr>Managed Care: Program features</vt:lpstr>
      <vt:lpstr>MCOs SERVE A LESS MEDICALLY COMPLEX  POPULATION THAN THE PCC PLAN</vt:lpstr>
      <vt:lpstr>NOMINAL MASSHEALTH SPENDING HAS GROWN BY MORE THAN HALF SINCE 2007; WHEN ADJUSTED FOR MEDICAL INFLATION SPENDING WAS GRADUAL UNTIL 2014</vt:lpstr>
      <vt:lpstr>FEDERAL AND STATE SPENDING ON MASSHEALTH  REPRESENTS OVER 30 PERCENT OF THE STATE BUDGET</vt:lpstr>
      <vt:lpstr>MEDICAID IS THE MAIN SOURCE OF  FEDERAL REVENUES TO MASSACHUSETTS</vt:lpstr>
      <vt:lpstr>MASSHEALTH SPENDING BY  SERVICE TYPE IN STATE FISCAL YEAR 2014</vt:lpstr>
      <vt:lpstr>TRENDS IN MASSHEALTH SPENDING BY  SERVICE TYPE</vt:lpstr>
      <vt:lpstr>MOST MEDICAID DOLLARS ARE SPENT ON SERVICES FOR A MINORITY OF MEMBERS</vt:lpstr>
      <vt:lpstr>MASSHEALTH SPENDING PER ENROLLEE IS FOCUSED ON SERVICES FOR SENIORS AND THE DISABLED</vt:lpstr>
      <vt:lpstr>MASSHEALTH SPENDING IS IMPORTANT TO MANY TYPES OF PROVIDERS</vt:lpstr>
      <vt:lpstr>ENROLLMENT HAS DRIVEN GROWTH IN MASSHEALTH SPENDING IN RECENT YEARS</vt:lpstr>
      <vt:lpstr>MASSHEALTH’S PRIORITIES FOR REFORM</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Nordahl, Katharine</cp:lastModifiedBy>
  <cp:revision>1236</cp:revision>
  <cp:lastPrinted>2015-12-08T17:10:25Z</cp:lastPrinted>
  <dcterms:created xsi:type="dcterms:W3CDTF">2010-12-20T05:21:32Z</dcterms:created>
  <dcterms:modified xsi:type="dcterms:W3CDTF">2015-12-08T17:31:49Z</dcterms:modified>
</cp:coreProperties>
</file>