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822" r:id="rId2"/>
    <p:sldMasterId id="2147483834" r:id="rId3"/>
    <p:sldMasterId id="2147483854" r:id="rId4"/>
    <p:sldMasterId id="2147483879" r:id="rId5"/>
  </p:sldMasterIdLst>
  <p:notesMasterIdLst>
    <p:notesMasterId r:id="rId27"/>
  </p:notesMasterIdLst>
  <p:handoutMasterIdLst>
    <p:handoutMasterId r:id="rId28"/>
  </p:handoutMasterIdLst>
  <p:sldIdLst>
    <p:sldId id="412" r:id="rId6"/>
    <p:sldId id="439" r:id="rId7"/>
    <p:sldId id="445" r:id="rId8"/>
    <p:sldId id="447" r:id="rId9"/>
    <p:sldId id="449" r:id="rId10"/>
    <p:sldId id="450" r:id="rId11"/>
    <p:sldId id="379" r:id="rId12"/>
    <p:sldId id="381" r:id="rId13"/>
    <p:sldId id="422" r:id="rId14"/>
    <p:sldId id="432" r:id="rId15"/>
    <p:sldId id="435" r:id="rId16"/>
    <p:sldId id="389" r:id="rId17"/>
    <p:sldId id="405" r:id="rId18"/>
    <p:sldId id="444" r:id="rId19"/>
    <p:sldId id="442" r:id="rId20"/>
    <p:sldId id="443" r:id="rId21"/>
    <p:sldId id="401" r:id="rId22"/>
    <p:sldId id="441" r:id="rId23"/>
    <p:sldId id="407" r:id="rId24"/>
    <p:sldId id="434" r:id="rId25"/>
    <p:sldId id="448" r:id="rId26"/>
  </p:sldIdLst>
  <p:sldSz cx="9144000" cy="6858000" type="screen4x3"/>
  <p:notesSz cx="7023100" cy="93091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bsma" initials="" lastIdx="10" clrIdx="0"/>
  <p:cmAuthor id="7" name="Russell, Kate" initials="KR" lastIdx="33" clrIdx="7"/>
  <p:cmAuthor id="1" name="Mark Barer" initials="" lastIdx="6" clrIdx="1"/>
  <p:cmAuthor id="8" name="Kate Russell" initials="" lastIdx="1" clrIdx="8"/>
  <p:cmAuthor id="2" name="Madolyn Allison" initials="" lastIdx="0" clrIdx="2"/>
  <p:cmAuthor id="9" name="Nordahl, Katharine" initials="NK" lastIdx="35" clrIdx="9"/>
  <p:cmAuthor id="3" name="Bob Seifert" initials="" lastIdx="9" clrIdx="3"/>
  <p:cmAuthor id="10" name="Gyurina, Carol" initials="GC" lastIdx="1" clrIdx="10"/>
  <p:cmAuthor id="4" name="Seifert, Robert" initials="RS" lastIdx="32" clrIdx="4"/>
  <p:cmAuthor id="5" name="Gyurina, Carol" initials="CG" lastIdx="30" clrIdx="5"/>
  <p:cmAuthor id="6" name="Russell, Kate" initials="RK" lastIdx="1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E0C88F"/>
    <a:srgbClr val="0000FF"/>
    <a:srgbClr val="6600FF"/>
    <a:srgbClr val="468680"/>
    <a:srgbClr val="C0C0C0"/>
    <a:srgbClr val="D088F0"/>
    <a:srgbClr val="FFFFFF"/>
    <a:srgbClr val="77777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82813" autoAdjust="0"/>
  </p:normalViewPr>
  <p:slideViewPr>
    <p:cSldViewPr snapToGrid="0">
      <p:cViewPr>
        <p:scale>
          <a:sx n="100" d="100"/>
          <a:sy n="100" d="100"/>
        </p:scale>
        <p:origin x="-1338" y="-642"/>
      </p:cViewPr>
      <p:guideLst>
        <p:guide orient="horz" pos="2883"/>
        <p:guide orient="horz" pos="2631"/>
        <p:guide pos="2880"/>
      </p:guideLst>
    </p:cSldViewPr>
  </p:slideViewPr>
  <p:outlineViewPr>
    <p:cViewPr>
      <p:scale>
        <a:sx n="33" d="100"/>
        <a:sy n="33" d="100"/>
      </p:scale>
      <p:origin x="0" y="8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06" y="-102"/>
      </p:cViewPr>
      <p:guideLst>
        <p:guide orient="horz" pos="2932"/>
        <p:guide pos="2212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nivrdir05\CHLEadmin$\CHLE%20Projects\MMPI\MassHealth%20Basics%20Chartpack%202013%20Update\2013%20Chart%20Book%20Excel%20do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nivrdir05\CHLEadmin$\CHLE%20Projects\MMPI\MassHealth%20Basics%20Chartpack%202013%20Update\2013%20Chart%20Book%20Excel%20do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nivrdir05\CHLEadmin$\CHLE%20Projects\MMPI\MassHealth%20Basics%20Chartpack%202013%20Update\2013%20Chart%20Book%20Excel%20doc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68537136659988"/>
          <c:y val="7.4692137539411341E-2"/>
          <c:w val="0.50790138352618874"/>
          <c:h val="0.7715854504036051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numFmt formatCode="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Nursing home residents</c:v>
                </c:pt>
                <c:pt idx="1">
                  <c:v>People with disabilities (require assistance with self-care)</c:v>
                </c:pt>
                <c:pt idx="2">
                  <c:v>Medicare beneficiaries</c:v>
                </c:pt>
                <c:pt idx="3">
                  <c:v>Births (child born in last 12 months)</c:v>
                </c:pt>
                <c:pt idx="4">
                  <c:v>Children in families earning &lt;100%FPL</c:v>
                </c:pt>
                <c:pt idx="5">
                  <c:v>Children in families earning &gt; 100% FPL and &lt;300% FPL</c:v>
                </c:pt>
                <c:pt idx="6">
                  <c:v>All children</c:v>
                </c:pt>
                <c:pt idx="7">
                  <c:v>Non-elderly adults earning &lt;100%FPL</c:v>
                </c:pt>
                <c:pt idx="8">
                  <c:v>Non-elderly adults earning  &gt; 100% FPL and &lt;300% FPL</c:v>
                </c:pt>
                <c:pt idx="9">
                  <c:v>All non-elderly adults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0.63</c:v>
                </c:pt>
                <c:pt idx="1">
                  <c:v>0.57580378033071322</c:v>
                </c:pt>
                <c:pt idx="2">
                  <c:v>0.27294741215008644</c:v>
                </c:pt>
                <c:pt idx="3">
                  <c:v>0.32996352739985169</c:v>
                </c:pt>
                <c:pt idx="4">
                  <c:v>0.71859440684535347</c:v>
                </c:pt>
                <c:pt idx="5">
                  <c:v>0.48784646726597564</c:v>
                </c:pt>
                <c:pt idx="6">
                  <c:v>0.3951563241438118</c:v>
                </c:pt>
                <c:pt idx="7">
                  <c:v>0.51374162569266268</c:v>
                </c:pt>
                <c:pt idx="8">
                  <c:v>0.36108166498478883</c:v>
                </c:pt>
                <c:pt idx="9">
                  <c:v>0.19327195079131218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6605824"/>
        <c:axId val="176608768"/>
      </c:barChart>
      <c:catAx>
        <c:axId val="17660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6608768"/>
        <c:crosses val="autoZero"/>
        <c:auto val="1"/>
        <c:lblAlgn val="ctr"/>
        <c:lblOffset val="100"/>
        <c:noMultiLvlLbl val="0"/>
      </c:catAx>
      <c:valAx>
        <c:axId val="176608768"/>
        <c:scaling>
          <c:orientation val="minMax"/>
        </c:scaling>
        <c:delete val="0"/>
        <c:axPos val="b"/>
        <c:majorGridlines>
          <c:spPr>
            <a:ln>
              <a:solidFill>
                <a:srgbClr val="BFBFBF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76605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285714285714"/>
          <c:y val="5.4687500000000097E-2"/>
          <c:w val="0.54187192118226601"/>
          <c:h val="0.85937500000000699"/>
        </c:manualLayout>
      </c:layout>
      <c:pie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</c:spPr>
          </c:dPt>
          <c:dPt>
            <c:idx val="6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</c:dPt>
          <c:dPt>
            <c:idx val="7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Pt>
            <c:idx val="8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>
                    <a:defRPr lang="en-US" sz="12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 algn="ctr">
                    <a:defRPr lang="en-US" sz="12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 algn="ctr">
                    <a:defRPr lang="en-US" sz="12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 algn="ctr">
                    <a:defRPr lang="en-US" sz="12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MCO</c:v>
                </c:pt>
                <c:pt idx="1">
                  <c:v>SCO/PACE</c:v>
                </c:pt>
                <c:pt idx="2">
                  <c:v>Nursing</c:v>
                </c:pt>
                <c:pt idx="3">
                  <c:v>LTC</c:v>
                </c:pt>
                <c:pt idx="4">
                  <c:v>Hosp In</c:v>
                </c:pt>
                <c:pt idx="5">
                  <c:v>Hosp Out</c:v>
                </c:pt>
                <c:pt idx="6">
                  <c:v>Pharm</c:v>
                </c:pt>
                <c:pt idx="7">
                  <c:v>Dental</c:v>
                </c:pt>
                <c:pt idx="8">
                  <c:v>Physician</c:v>
                </c:pt>
                <c:pt idx="9">
                  <c:v>Other</c:v>
                </c:pt>
              </c:strCache>
            </c:strRef>
          </c:cat>
          <c:val>
            <c:numRef>
              <c:f>Sheet1!$B$2:$B$11</c:f>
              <c:numCache>
                <c:formatCode>"$"#,##0.00</c:formatCode>
                <c:ptCount val="10"/>
                <c:pt idx="0">
                  <c:v>3157.57157671</c:v>
                </c:pt>
                <c:pt idx="1">
                  <c:v>774.46749253000007</c:v>
                </c:pt>
                <c:pt idx="2">
                  <c:v>1440.5164921600001</c:v>
                </c:pt>
                <c:pt idx="3">
                  <c:v>1432.1901476400005</c:v>
                </c:pt>
                <c:pt idx="4">
                  <c:v>739.9691313000011</c:v>
                </c:pt>
                <c:pt idx="5">
                  <c:v>584.76257180999914</c:v>
                </c:pt>
                <c:pt idx="6">
                  <c:v>511.79925350999997</c:v>
                </c:pt>
                <c:pt idx="7">
                  <c:v>245.20821106000011</c:v>
                </c:pt>
                <c:pt idx="8">
                  <c:v>331.26117571000009</c:v>
                </c:pt>
                <c:pt idx="9">
                  <c:v>534.31349517999672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305104932752097E-2"/>
          <c:y val="0.10894885191237888"/>
          <c:w val="0.59246065870044806"/>
          <c:h val="0.780186822166097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Non-Disabled Children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txPr>
              <a:bodyPr/>
              <a:lstStyle/>
              <a:p>
                <a:pPr>
                  <a:defRPr sz="11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Enrollment</c:v>
                </c:pt>
                <c:pt idx="1">
                  <c:v>Spending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0.38</c:v>
                </c:pt>
                <c:pt idx="1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Non-Disabled Adults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Enrollment</c:v>
                </c:pt>
                <c:pt idx="1">
                  <c:v>Spending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0.34</c:v>
                </c:pt>
                <c:pt idx="1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Adults and Children with Disabilities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Enrollment</c:v>
                </c:pt>
                <c:pt idx="1">
                  <c:v>Spending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0.2</c:v>
                </c:pt>
                <c:pt idx="1">
                  <c:v>0.36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Seniors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txPr>
              <a:bodyPr/>
              <a:lstStyle/>
              <a:p>
                <a:pPr>
                  <a:defRPr sz="1100" b="1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Enrollment</c:v>
                </c:pt>
                <c:pt idx="1">
                  <c:v>Spending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0.09</c:v>
                </c:pt>
                <c:pt idx="1">
                  <c:v>0.27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serLines/>
        <c:axId val="239690880"/>
        <c:axId val="239692416"/>
      </c:barChart>
      <c:catAx>
        <c:axId val="23969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239692416"/>
        <c:crosses val="autoZero"/>
        <c:auto val="1"/>
        <c:lblAlgn val="ctr"/>
        <c:lblOffset val="100"/>
        <c:noMultiLvlLbl val="0"/>
      </c:catAx>
      <c:valAx>
        <c:axId val="239692416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1" baseline="0"/>
            </a:pPr>
            <a:endParaRPr lang="en-US"/>
          </a:p>
        </c:txPr>
        <c:crossAx val="23969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57915670114971"/>
          <c:y val="0.10705318674788293"/>
          <c:w val="0.24185378974127542"/>
          <c:h val="0.78215284999752388"/>
        </c:manualLayout>
      </c:layout>
      <c:overlay val="0"/>
      <c:spPr>
        <a:ln>
          <a:solidFill>
            <a:schemeClr val="accent5"/>
          </a:solidFill>
        </a:ln>
      </c:spPr>
      <c:txPr>
        <a:bodyPr/>
        <a:lstStyle/>
        <a:p>
          <a:pPr>
            <a:defRPr sz="1200" b="1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908958799258E-2"/>
          <c:y val="0.10875922349328976"/>
          <c:w val="0.92596861447789502"/>
          <c:h val="0.796295952392743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MassHealth-covered Services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</c:spPr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6269778.5102099897</c:v>
                </c:pt>
                <c:pt idx="1">
                  <c:v>6797670.1432399703</c:v>
                </c:pt>
                <c:pt idx="2">
                  <c:v>7033286.6379500004</c:v>
                </c:pt>
                <c:pt idx="3">
                  <c:v>7679677.15390018</c:v>
                </c:pt>
                <c:pt idx="4">
                  <c:v>8086287.6305068303</c:v>
                </c:pt>
                <c:pt idx="5">
                  <c:v>8751752.6753188297</c:v>
                </c:pt>
                <c:pt idx="6">
                  <c:v>9100302.1919999998</c:v>
                </c:pt>
                <c:pt idx="7">
                  <c:v>9345417.5390000008</c:v>
                </c:pt>
                <c:pt idx="8">
                  <c:v>9752059.5480000004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State Spending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dLbls>
            <c:numFmt formatCode="&quot;$&quot;#,##0.0" sourceLinked="0"/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17200754.489789799</c:v>
                </c:pt>
                <c:pt idx="1">
                  <c:v>18583583.856759999</c:v>
                </c:pt>
                <c:pt idx="2">
                  <c:v>20816595.362050001</c:v>
                </c:pt>
                <c:pt idx="3">
                  <c:v>21173260.846099813</c:v>
                </c:pt>
                <c:pt idx="4">
                  <c:v>20844377.369493172</c:v>
                </c:pt>
                <c:pt idx="5">
                  <c:v>20872036.324681163</c:v>
                </c:pt>
                <c:pt idx="6">
                  <c:v>21204339.807999998</c:v>
                </c:pt>
                <c:pt idx="7">
                  <c:v>21925686.460999999</c:v>
                </c:pt>
                <c:pt idx="8">
                  <c:v>22743222.452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"/>
        <c:overlap val="100"/>
        <c:axId val="239725568"/>
        <c:axId val="239588096"/>
      </c:barChart>
      <c:catAx>
        <c:axId val="23972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9588096"/>
        <c:crosses val="autoZero"/>
        <c:auto val="1"/>
        <c:lblAlgn val="ctr"/>
        <c:lblOffset val="100"/>
        <c:noMultiLvlLbl val="0"/>
      </c:catAx>
      <c:valAx>
        <c:axId val="239588096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239725568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639308767829503E-2"/>
          <c:y val="0.1091705550695052"/>
          <c:w val="0.92596861447789602"/>
          <c:h val="0.80185300767906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Medicaid/CHIP federal revenue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4733</c:v>
                </c:pt>
                <c:pt idx="1">
                  <c:v>4546</c:v>
                </c:pt>
                <c:pt idx="2">
                  <c:v>4783</c:v>
                </c:pt>
                <c:pt idx="3">
                  <c:v>5388</c:v>
                </c:pt>
                <c:pt idx="4">
                  <c:v>5372</c:v>
                </c:pt>
                <c:pt idx="5">
                  <c:v>7698</c:v>
                </c:pt>
                <c:pt idx="6">
                  <c:v>7963</c:v>
                </c:pt>
                <c:pt idx="7">
                  <c:v>8413</c:v>
                </c:pt>
                <c:pt idx="8">
                  <c:v>6825</c:v>
                </c:pt>
                <c:pt idx="9">
                  <c:v>7210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Non-Medicaid federal revenue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856</c:v>
                </c:pt>
                <c:pt idx="1">
                  <c:v>824</c:v>
                </c:pt>
                <c:pt idx="2">
                  <c:v>871</c:v>
                </c:pt>
                <c:pt idx="3">
                  <c:v>858</c:v>
                </c:pt>
                <c:pt idx="4">
                  <c:v>971</c:v>
                </c:pt>
                <c:pt idx="5">
                  <c:v>945</c:v>
                </c:pt>
                <c:pt idx="6">
                  <c:v>928</c:v>
                </c:pt>
                <c:pt idx="7">
                  <c:v>925</c:v>
                </c:pt>
                <c:pt idx="8">
                  <c:v>943</c:v>
                </c:pt>
                <c:pt idx="9">
                  <c:v>1005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"/>
        <c:overlap val="100"/>
        <c:axId val="215297024"/>
        <c:axId val="215298816"/>
      </c:barChart>
      <c:catAx>
        <c:axId val="21529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298816"/>
        <c:crosses val="autoZero"/>
        <c:auto val="1"/>
        <c:lblAlgn val="ctr"/>
        <c:lblOffset val="100"/>
        <c:noMultiLvlLbl val="0"/>
      </c:catAx>
      <c:valAx>
        <c:axId val="215298816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21529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879886343273357"/>
          <c:y val="6.2499871339611969E-2"/>
          <c:w val="0.5412275743393522"/>
          <c:h val="0.84558849261489388"/>
        </c:manualLayout>
      </c:layout>
      <c:pie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4942644594124529E-2"/>
                  <c:y val="2.484123308115897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68585892124929E-2"/>
                  <c:y val="2.67724255056353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140246023463934E-4"/>
                  <c:y val="-1.835494827852400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'Slide 9'!$A$3:$A$10</c:f>
              <c:strCache>
                <c:ptCount val="8"/>
                <c:pt idx="0">
                  <c:v>Other</c:v>
                </c:pt>
                <c:pt idx="1">
                  <c:v>Seniors in Nursing Facilities</c:v>
                </c:pt>
                <c:pt idx="2">
                  <c:v>Seniors in Community</c:v>
                </c:pt>
                <c:pt idx="3">
                  <c:v>Adults with Disabilities</c:v>
                </c:pt>
                <c:pt idx="4">
                  <c:v>LT Unemployed</c:v>
                </c:pt>
                <c:pt idx="5">
                  <c:v>Non-Disabled Adults</c:v>
                </c:pt>
                <c:pt idx="6">
                  <c:v>Children with Disabilities</c:v>
                </c:pt>
                <c:pt idx="7">
                  <c:v>Non-Disabled Children</c:v>
                </c:pt>
              </c:strCache>
            </c:strRef>
          </c:cat>
          <c:val>
            <c:numRef>
              <c:f>'Slide 9'!$C$3:$C$10</c:f>
              <c:numCache>
                <c:formatCode>0%</c:formatCode>
                <c:ptCount val="8"/>
                <c:pt idx="0">
                  <c:v>1.6230916576133569E-2</c:v>
                </c:pt>
                <c:pt idx="1">
                  <c:v>1.749385327920407E-2</c:v>
                </c:pt>
                <c:pt idx="2">
                  <c:v>7.3236034078563675E-2</c:v>
                </c:pt>
                <c:pt idx="3">
                  <c:v>0.17520226999828464</c:v>
                </c:pt>
                <c:pt idx="4">
                  <c:v>9.2001400880553488E-2</c:v>
                </c:pt>
                <c:pt idx="5">
                  <c:v>0.22604923094516552</c:v>
                </c:pt>
                <c:pt idx="6">
                  <c:v>2.2675681857167361E-2</c:v>
                </c:pt>
                <c:pt idx="7">
                  <c:v>0.37711061238492766</c:v>
                </c:pt>
              </c:numCache>
            </c:numRef>
          </c:val>
        </c:ser>
        <c:ser>
          <c:idx val="1"/>
          <c:order val="1"/>
          <c:cat>
            <c:strRef>
              <c:f>'Slide 9'!$A$3:$A$10</c:f>
              <c:strCache>
                <c:ptCount val="8"/>
                <c:pt idx="0">
                  <c:v>Other</c:v>
                </c:pt>
                <c:pt idx="1">
                  <c:v>Seniors in Nursing Facilities</c:v>
                </c:pt>
                <c:pt idx="2">
                  <c:v>Seniors in Community</c:v>
                </c:pt>
                <c:pt idx="3">
                  <c:v>Adults with Disabilities</c:v>
                </c:pt>
                <c:pt idx="4">
                  <c:v>LT Unemployed</c:v>
                </c:pt>
                <c:pt idx="5">
                  <c:v>Non-Disabled Adults</c:v>
                </c:pt>
                <c:pt idx="6">
                  <c:v>Children with Disabilities</c:v>
                </c:pt>
                <c:pt idx="7">
                  <c:v>Non-Disabled Children</c:v>
                </c:pt>
              </c:strCache>
            </c:strRef>
          </c:cat>
          <c:val>
            <c:numRef>
              <c:f>'Slide 9'!$C$3:$C$10</c:f>
              <c:numCache>
                <c:formatCode>0%</c:formatCode>
                <c:ptCount val="8"/>
                <c:pt idx="0">
                  <c:v>1.6230916576133569E-2</c:v>
                </c:pt>
                <c:pt idx="1">
                  <c:v>1.749385327920407E-2</c:v>
                </c:pt>
                <c:pt idx="2">
                  <c:v>7.3236034078563675E-2</c:v>
                </c:pt>
                <c:pt idx="3">
                  <c:v>0.17520226999828464</c:v>
                </c:pt>
                <c:pt idx="4">
                  <c:v>9.2001400880553488E-2</c:v>
                </c:pt>
                <c:pt idx="5">
                  <c:v>0.22604923094516552</c:v>
                </c:pt>
                <c:pt idx="6">
                  <c:v>2.2675681857167361E-2</c:v>
                </c:pt>
                <c:pt idx="7">
                  <c:v>0.37711061238492766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442252438364398E-2"/>
          <c:y val="0.10729625777909836"/>
          <c:w val="0.89417502506917645"/>
          <c:h val="0.75454819326829436"/>
        </c:manualLayout>
      </c:layout>
      <c:lineChart>
        <c:grouping val="standard"/>
        <c:varyColors val="0"/>
        <c:ser>
          <c:idx val="2"/>
          <c:order val="0"/>
          <c:tx>
            <c:strRef>
              <c:f>'Slide 12'!$B$3</c:f>
              <c:strCache>
                <c:ptCount val="1"/>
                <c:pt idx="0">
                  <c:v>MassHealth Enrollment</c:v>
                </c:pt>
              </c:strCache>
            </c:strRef>
          </c:tx>
          <c:cat>
            <c:numRef>
              <c:f>'Slide 12'!$A$4:$A$16</c:f>
              <c:numCache>
                <c:formatCode>General</c:formatCode>
                <c:ptCount val="13"/>
                <c:pt idx="0">
                  <c:v>1995</c:v>
                </c:pt>
                <c:pt idx="1">
                  <c:v>1998</c:v>
                </c:pt>
                <c:pt idx="2">
                  <c:v>2000</c:v>
                </c:pt>
                <c:pt idx="3">
                  <c:v>2002</c:v>
                </c:pt>
                <c:pt idx="4">
                  <c:v>2004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'Slide 12'!$B$4:$B$16</c:f>
              <c:numCache>
                <c:formatCode>#,##0_);[Red]\(#,##0\)</c:formatCode>
                <c:ptCount val="13"/>
                <c:pt idx="0">
                  <c:v>655</c:v>
                </c:pt>
                <c:pt idx="1">
                  <c:v>851</c:v>
                </c:pt>
                <c:pt idx="2">
                  <c:v>911</c:v>
                </c:pt>
                <c:pt idx="3">
                  <c:v>983</c:v>
                </c:pt>
                <c:pt idx="4">
                  <c:v>928</c:v>
                </c:pt>
                <c:pt idx="5">
                  <c:v>1024</c:v>
                </c:pt>
                <c:pt idx="6">
                  <c:v>1077</c:v>
                </c:pt>
                <c:pt idx="7">
                  <c:v>1124</c:v>
                </c:pt>
                <c:pt idx="8">
                  <c:v>1161</c:v>
                </c:pt>
                <c:pt idx="9">
                  <c:v>1235</c:v>
                </c:pt>
                <c:pt idx="10">
                  <c:v>1301</c:v>
                </c:pt>
                <c:pt idx="11">
                  <c:v>1329</c:v>
                </c:pt>
                <c:pt idx="12">
                  <c:v>1394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'Slide 12'!$C$3</c:f>
              <c:strCache>
                <c:ptCount val="1"/>
                <c:pt idx="0">
                  <c:v>Uninsured</c:v>
                </c:pt>
              </c:strCache>
            </c:strRef>
          </c:tx>
          <c:cat>
            <c:numRef>
              <c:f>'Slide 12'!$A$4:$A$16</c:f>
              <c:numCache>
                <c:formatCode>General</c:formatCode>
                <c:ptCount val="13"/>
                <c:pt idx="0">
                  <c:v>1995</c:v>
                </c:pt>
                <c:pt idx="1">
                  <c:v>1998</c:v>
                </c:pt>
                <c:pt idx="2">
                  <c:v>2000</c:v>
                </c:pt>
                <c:pt idx="3">
                  <c:v>2002</c:v>
                </c:pt>
                <c:pt idx="4">
                  <c:v>2004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'Slide 12'!$C$4:$C$16</c:f>
              <c:numCache>
                <c:formatCode>_(* #,##0_);_(* \(#,##0\);_(* "-"??_);_(@_)</c:formatCode>
                <c:ptCount val="13"/>
                <c:pt idx="0">
                  <c:v>683</c:v>
                </c:pt>
                <c:pt idx="1">
                  <c:v>496</c:v>
                </c:pt>
                <c:pt idx="2">
                  <c:v>365</c:v>
                </c:pt>
                <c:pt idx="3">
                  <c:v>418</c:v>
                </c:pt>
                <c:pt idx="4">
                  <c:v>460</c:v>
                </c:pt>
                <c:pt idx="5">
                  <c:v>395</c:v>
                </c:pt>
                <c:pt idx="6">
                  <c:v>355</c:v>
                </c:pt>
                <c:pt idx="7">
                  <c:v>165</c:v>
                </c:pt>
                <c:pt idx="8">
                  <c:v>171</c:v>
                </c:pt>
                <c:pt idx="9">
                  <c:v>120</c:v>
                </c:pt>
                <c:pt idx="10">
                  <c:v>204</c:v>
                </c:pt>
                <c:pt idx="11">
                  <c:v>259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320448"/>
        <c:axId val="215321984"/>
      </c:lineChart>
      <c:catAx>
        <c:axId val="2153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15321984"/>
        <c:crosses val="autoZero"/>
        <c:auto val="1"/>
        <c:lblAlgn val="ctr"/>
        <c:lblOffset val="100"/>
        <c:noMultiLvlLbl val="0"/>
      </c:catAx>
      <c:valAx>
        <c:axId val="215321984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_);[Red]\(#,##0\)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1"/>
            </a:pPr>
            <a:endParaRPr lang="en-US"/>
          </a:p>
        </c:txPr>
        <c:crossAx val="215320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879886343273357"/>
          <c:y val="6.2499871339611969E-2"/>
          <c:w val="0.54331927447322104"/>
          <c:h val="0.84885646647110302"/>
        </c:manualLayout>
      </c:layout>
      <c:pieChart>
        <c:varyColors val="1"/>
        <c:ser>
          <c:idx val="0"/>
          <c:order val="0"/>
          <c:spPr>
            <a:ln w="19050"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explosion val="8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1.0595531733232142E-2"/>
                  <c:y val="-1.6741289691729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27%</a:t>
                    </a:r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Slide14!$A$38:$A$41</c:f>
              <c:strCache>
                <c:ptCount val="4"/>
                <c:pt idx="0">
                  <c:v>MCO</c:v>
                </c:pt>
                <c:pt idx="1">
                  <c:v>SCO</c:v>
                </c:pt>
                <c:pt idx="2">
                  <c:v>PCC</c:v>
                </c:pt>
                <c:pt idx="3">
                  <c:v>FFS</c:v>
                </c:pt>
              </c:strCache>
            </c:strRef>
          </c:cat>
          <c:val>
            <c:numRef>
              <c:f>Slide14!$B$38:$B$41</c:f>
              <c:numCache>
                <c:formatCode>0%</c:formatCode>
                <c:ptCount val="4"/>
                <c:pt idx="0">
                  <c:v>0.37331394019097719</c:v>
                </c:pt>
                <c:pt idx="1">
                  <c:v>2.1828006175310194E-2</c:v>
                </c:pt>
                <c:pt idx="2">
                  <c:v>0.27359697524158044</c:v>
                </c:pt>
                <c:pt idx="3">
                  <c:v>0.3312610783921322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506042364859435E-2"/>
          <c:y val="0.10931614090691494"/>
          <c:w val="0.61395087242001722"/>
          <c:h val="0.75240615559847468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'[Chart in Microsoft PowerPoint]Slide 18'!$A$7</c:f>
              <c:strCache>
                <c:ptCount val="1"/>
                <c:pt idx="0">
                  <c:v>Disabled Children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'[Chart in Microsoft PowerPoint]Slide 18'!$B$2:$C$2</c:f>
              <c:strCache>
                <c:ptCount val="2"/>
                <c:pt idx="0">
                  <c:v>MCO</c:v>
                </c:pt>
                <c:pt idx="1">
                  <c:v>PCC</c:v>
                </c:pt>
              </c:strCache>
            </c:strRef>
          </c:cat>
          <c:val>
            <c:numRef>
              <c:f>'[Chart in Microsoft PowerPoint]Slide 18'!$B$7:$C$7</c:f>
              <c:numCache>
                <c:formatCode>General</c:formatCode>
                <c:ptCount val="2"/>
                <c:pt idx="0">
                  <c:v>13869</c:v>
                </c:pt>
                <c:pt idx="1">
                  <c:v>11753</c:v>
                </c:pt>
              </c:numCache>
            </c:numRef>
          </c:val>
        </c:ser>
        <c:ser>
          <c:idx val="3"/>
          <c:order val="1"/>
          <c:tx>
            <c:strRef>
              <c:f>'[Chart in Microsoft PowerPoint]Slide 18'!$A$6</c:f>
              <c:strCache>
                <c:ptCount val="1"/>
                <c:pt idx="0">
                  <c:v>Non-Disabled Children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'[Chart in Microsoft PowerPoint]Slide 18'!$B$2:$C$2</c:f>
              <c:strCache>
                <c:ptCount val="2"/>
                <c:pt idx="0">
                  <c:v>MCO</c:v>
                </c:pt>
                <c:pt idx="1">
                  <c:v>PCC</c:v>
                </c:pt>
              </c:strCache>
            </c:strRef>
          </c:cat>
          <c:val>
            <c:numRef>
              <c:f>'[Chart in Microsoft PowerPoint]Slide 18'!$B$6:$C$6</c:f>
              <c:numCache>
                <c:formatCode>General</c:formatCode>
                <c:ptCount val="2"/>
                <c:pt idx="0">
                  <c:v>269402</c:v>
                </c:pt>
                <c:pt idx="1">
                  <c:v>173996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PowerPoint]Slide 18'!$A$5</c:f>
              <c:strCache>
                <c:ptCount val="1"/>
                <c:pt idx="0">
                  <c:v>Disabled Adults</c:v>
                </c:pt>
              </c:strCache>
            </c:strRef>
          </c:tx>
          <c:invertIfNegative val="0"/>
          <c:cat>
            <c:strRef>
              <c:f>'[Chart in Microsoft PowerPoint]Slide 18'!$B$2:$C$2</c:f>
              <c:strCache>
                <c:ptCount val="2"/>
                <c:pt idx="0">
                  <c:v>MCO</c:v>
                </c:pt>
                <c:pt idx="1">
                  <c:v>PCC</c:v>
                </c:pt>
              </c:strCache>
            </c:strRef>
          </c:cat>
          <c:val>
            <c:numRef>
              <c:f>'[Chart in Microsoft PowerPoint]Slide 18'!$B$5:$C$5</c:f>
              <c:numCache>
                <c:formatCode>General</c:formatCode>
                <c:ptCount val="2"/>
                <c:pt idx="0">
                  <c:v>42998</c:v>
                </c:pt>
                <c:pt idx="1">
                  <c:v>58299</c:v>
                </c:pt>
              </c:numCache>
            </c:numRef>
          </c:val>
        </c:ser>
        <c:ser>
          <c:idx val="1"/>
          <c:order val="3"/>
          <c:tx>
            <c:strRef>
              <c:f>'[Chart in Microsoft PowerPoint]Slide 18'!$A$4</c:f>
              <c:strCache>
                <c:ptCount val="1"/>
                <c:pt idx="0">
                  <c:v>Non-Disabled Adults</c:v>
                </c:pt>
              </c:strCache>
            </c:strRef>
          </c:tx>
          <c:invertIfNegative val="0"/>
          <c:cat>
            <c:strRef>
              <c:f>'[Chart in Microsoft PowerPoint]Slide 18'!$B$2:$C$2</c:f>
              <c:strCache>
                <c:ptCount val="2"/>
                <c:pt idx="0">
                  <c:v>MCO</c:v>
                </c:pt>
                <c:pt idx="1">
                  <c:v>PCC</c:v>
                </c:pt>
              </c:strCache>
            </c:strRef>
          </c:cat>
          <c:val>
            <c:numRef>
              <c:f>'[Chart in Microsoft PowerPoint]Slide 18'!$B$4:$C$4</c:f>
              <c:numCache>
                <c:formatCode>General</c:formatCode>
                <c:ptCount val="2"/>
                <c:pt idx="0">
                  <c:v>138431</c:v>
                </c:pt>
                <c:pt idx="1">
                  <c:v>74461</c:v>
                </c:pt>
              </c:numCache>
            </c:numRef>
          </c:val>
        </c:ser>
        <c:ser>
          <c:idx val="0"/>
          <c:order val="4"/>
          <c:tx>
            <c:strRef>
              <c:f>'[Chart in Microsoft PowerPoint]Slide 18'!$A$3</c:f>
              <c:strCache>
                <c:ptCount val="1"/>
                <c:pt idx="0">
                  <c:v>Basic Essential Adults</c:v>
                </c:pt>
              </c:strCache>
            </c:strRef>
          </c:tx>
          <c:invertIfNegative val="0"/>
          <c:cat>
            <c:strRef>
              <c:f>'[Chart in Microsoft PowerPoint]Slide 18'!$B$2:$C$2</c:f>
              <c:strCache>
                <c:ptCount val="2"/>
                <c:pt idx="0">
                  <c:v>MCO</c:v>
                </c:pt>
                <c:pt idx="1">
                  <c:v>PCC</c:v>
                </c:pt>
              </c:strCache>
            </c:strRef>
          </c:cat>
          <c:val>
            <c:numRef>
              <c:f>'[Chart in Microsoft PowerPoint]Slide 18'!$B$3:$C$3</c:f>
              <c:numCache>
                <c:formatCode>General</c:formatCode>
                <c:ptCount val="2"/>
                <c:pt idx="0">
                  <c:v>57611</c:v>
                </c:pt>
                <c:pt idx="1">
                  <c:v>64286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5204224"/>
        <c:axId val="215205760"/>
      </c:barChart>
      <c:catAx>
        <c:axId val="2152042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15205760"/>
        <c:crosses val="autoZero"/>
        <c:auto val="1"/>
        <c:lblAlgn val="ctr"/>
        <c:lblOffset val="100"/>
        <c:noMultiLvlLbl val="0"/>
      </c:catAx>
      <c:valAx>
        <c:axId val="215205760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1"/>
            </a:pPr>
            <a:endParaRPr lang="en-US"/>
          </a:p>
        </c:txPr>
        <c:crossAx val="21520422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226521587902287"/>
          <c:y val="0.34208884266825135"/>
          <c:w val="0.22659110440652283"/>
          <c:h val="0.30009883788111391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90895879925897E-2"/>
          <c:y val="0.10875922349328976"/>
          <c:w val="0.92596861447789502"/>
          <c:h val="0.751746686145363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Dollars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Lbl>
              <c:idx val="0"/>
              <c:numFmt formatCode="\$#,##0.0" sourceLinked="0"/>
              <c:spPr>
                <a:noFill/>
              </c:spPr>
              <c:txPr>
                <a:bodyPr/>
                <a:lstStyle/>
                <a:p>
                  <a:pPr>
                    <a:defRPr sz="1050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\$#,##0.0" sourceLinked="0"/>
              <c:spPr>
                <a:noFill/>
              </c:spPr>
              <c:txPr>
                <a:bodyPr/>
                <a:lstStyle/>
                <a:p>
                  <a:pPr>
                    <a:defRPr sz="1050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\$#,##0.0" sourceLinked="0"/>
              <c:spPr>
                <a:noFill/>
              </c:spPr>
              <c:txPr>
                <a:bodyPr/>
                <a:lstStyle/>
                <a:p>
                  <a:pPr>
                    <a:defRPr sz="1050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6.2697785100000001</c:v>
                </c:pt>
                <c:pt idx="1">
                  <c:v>6.7976701430000004</c:v>
                </c:pt>
                <c:pt idx="2">
                  <c:v>7.0332866379499999</c:v>
                </c:pt>
                <c:pt idx="3">
                  <c:v>7.6796771539001805</c:v>
                </c:pt>
                <c:pt idx="4">
                  <c:v>8.0862876305068294</c:v>
                </c:pt>
                <c:pt idx="5">
                  <c:v>8.7517526753188299</c:v>
                </c:pt>
                <c:pt idx="6">
                  <c:v>9.1003021919999991</c:v>
                </c:pt>
                <c:pt idx="7">
                  <c:v>9.3454175389999996</c:v>
                </c:pt>
                <c:pt idx="8">
                  <c:v>9.752059547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Constant (2005) Dollars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2"/>
              <c:numFmt formatCode="\$#,##0.0" sourceLinked="0"/>
              <c:spPr>
                <a:noFill/>
              </c:spPr>
              <c:txPr>
                <a:bodyPr/>
                <a:lstStyle/>
                <a:p>
                  <a:pPr>
                    <a:defRPr sz="1050"/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6.2697785100000001</c:v>
                </c:pt>
                <c:pt idx="1">
                  <c:v>6.5019254209936621</c:v>
                </c:pt>
                <c:pt idx="2">
                  <c:v>6.3849414413095928</c:v>
                </c:pt>
                <c:pt idx="3">
                  <c:v>6.7121327995991127</c:v>
                </c:pt>
                <c:pt idx="4">
                  <c:v>6.7234868017034888</c:v>
                </c:pt>
                <c:pt idx="5">
                  <c:v>6.9735144582068846</c:v>
                </c:pt>
                <c:pt idx="6">
                  <c:v>7.0787175416574826</c:v>
                </c:pt>
                <c:pt idx="7">
                  <c:v>7.1543036956181307</c:v>
                </c:pt>
                <c:pt idx="8">
                  <c:v>7.2731033226321458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767296"/>
        <c:axId val="215785472"/>
      </c:lineChart>
      <c:catAx>
        <c:axId val="21576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785472"/>
        <c:crosses val="autoZero"/>
        <c:auto val="1"/>
        <c:lblAlgn val="ctr"/>
        <c:lblOffset val="100"/>
        <c:noMultiLvlLbl val="0"/>
      </c:catAx>
      <c:valAx>
        <c:axId val="215785472"/>
        <c:scaling>
          <c:orientation val="minMax"/>
          <c:min val="5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\$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215767296"/>
        <c:crosses val="autoZero"/>
        <c:crossBetween val="between"/>
        <c:majorUnit val="1"/>
      </c:valAx>
      <c:spPr>
        <a:noFill/>
        <a:ln w="25378">
          <a:noFill/>
        </a:ln>
      </c:spPr>
    </c:plotArea>
    <c:plotVisOnly val="1"/>
    <c:dispBlanksAs val="gap"/>
    <c:showDLblsOverMax val="0"/>
  </c:chart>
  <c:txPr>
    <a:bodyPr/>
    <a:lstStyle/>
    <a:p>
      <a:pPr>
        <a:defRPr sz="799" b="1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908958799258E-2"/>
          <c:y val="0.10875922349328976"/>
          <c:w val="0.92596861447789502"/>
          <c:h val="0.796295952392743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 PMPM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100</c:v>
                </c:pt>
                <c:pt idx="1">
                  <c:v>102.85343615160127</c:v>
                </c:pt>
                <c:pt idx="2">
                  <c:v>98.890312374094719</c:v>
                </c:pt>
                <c:pt idx="3">
                  <c:v>102.79534217710288</c:v>
                </c:pt>
                <c:pt idx="4">
                  <c:v>104.82861853934715</c:v>
                </c:pt>
                <c:pt idx="5">
                  <c:v>108.01092445017497</c:v>
                </c:pt>
                <c:pt idx="6">
                  <c:v>108.86541259524869</c:v>
                </c:pt>
                <c:pt idx="7">
                  <c:v>107.88524236170583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Enrollment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100</c:v>
                </c:pt>
                <c:pt idx="1">
                  <c:v>105.05662440331101</c:v>
                </c:pt>
                <c:pt idx="2">
                  <c:v>112.29651941444263</c:v>
                </c:pt>
                <c:pt idx="3">
                  <c:v>116.8529782520682</c:v>
                </c:pt>
                <c:pt idx="4">
                  <c:v>121.18114025393419</c:v>
                </c:pt>
                <c:pt idx="5">
                  <c:v>125.94186573735554</c:v>
                </c:pt>
                <c:pt idx="6">
                  <c:v>130.99023690102206</c:v>
                </c:pt>
                <c:pt idx="7">
                  <c:v>135.43015352397651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Spending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circle"/>
            <c:size val="7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100</c:v>
                </c:pt>
                <c:pt idx="1">
                  <c:v>108.41962171662614</c:v>
                </c:pt>
                <c:pt idx="2">
                  <c:v>112.12395550420393</c:v>
                </c:pt>
                <c:pt idx="3">
                  <c:v>121.67039566991805</c:v>
                </c:pt>
                <c:pt idx="4">
                  <c:v>128.89995552218178</c:v>
                </c:pt>
                <c:pt idx="5">
                  <c:v>138.37157808481214</c:v>
                </c:pt>
                <c:pt idx="6">
                  <c:v>145.29929478633005</c:v>
                </c:pt>
                <c:pt idx="7">
                  <c:v>149.0549869151117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843968"/>
        <c:axId val="215845888"/>
      </c:lineChart>
      <c:catAx>
        <c:axId val="21584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845888"/>
        <c:crosses val="autoZero"/>
        <c:auto val="1"/>
        <c:lblAlgn val="ctr"/>
        <c:lblOffset val="100"/>
        <c:noMultiLvlLbl val="0"/>
      </c:catAx>
      <c:valAx>
        <c:axId val="215845888"/>
        <c:scaling>
          <c:orientation val="minMax"/>
          <c:min val="95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215843968"/>
        <c:crosses val="autoZero"/>
        <c:crossBetween val="between"/>
        <c:majorUnit val="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82915339093676"/>
          <c:y val="0.15176463791082717"/>
          <c:w val="0.69120646002179842"/>
          <c:h val="0.790583370474917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'New 23'!$D$1</c:f>
              <c:strCache>
                <c:ptCount val="1"/>
                <c:pt idx="0">
                  <c:v>Spending Per Enrollee/Year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'New 23'!$A$2:$A$7</c:f>
              <c:strCache>
                <c:ptCount val="6"/>
                <c:pt idx="0">
                  <c:v>Seniors</c:v>
                </c:pt>
                <c:pt idx="1">
                  <c:v>Adults with Disabilities</c:v>
                </c:pt>
                <c:pt idx="2">
                  <c:v>Children with Disabilities</c:v>
                </c:pt>
                <c:pt idx="3">
                  <c:v>Adults</c:v>
                </c:pt>
                <c:pt idx="4">
                  <c:v>Children</c:v>
                </c:pt>
                <c:pt idx="5">
                  <c:v>Total</c:v>
                </c:pt>
              </c:strCache>
            </c:strRef>
          </c:cat>
          <c:val>
            <c:numRef>
              <c:f>'New 23'!$D$2:$D$7</c:f>
              <c:numCache>
                <c:formatCode>_("$"* #,##0_);_("$"* \(#,##0\);_("$"* "-"??_);_(@_)</c:formatCode>
                <c:ptCount val="6"/>
                <c:pt idx="0">
                  <c:v>21613.09380813294</c:v>
                </c:pt>
                <c:pt idx="1">
                  <c:v>12632.580374391346</c:v>
                </c:pt>
                <c:pt idx="2">
                  <c:v>14617.024893449772</c:v>
                </c:pt>
                <c:pt idx="3">
                  <c:v>3958.9891892331339</c:v>
                </c:pt>
                <c:pt idx="4">
                  <c:v>3590.2742328018517</c:v>
                </c:pt>
                <c:pt idx="5">
                  <c:v>7071.5536916334377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981056"/>
        <c:axId val="215995136"/>
      </c:barChart>
      <c:catAx>
        <c:axId val="215981056"/>
        <c:scaling>
          <c:orientation val="maxMin"/>
        </c:scaling>
        <c:delete val="0"/>
        <c:axPos val="l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15995136"/>
        <c:crosses val="autoZero"/>
        <c:auto val="1"/>
        <c:lblAlgn val="ctr"/>
        <c:lblOffset val="100"/>
        <c:noMultiLvlLbl val="0"/>
      </c:catAx>
      <c:valAx>
        <c:axId val="215995136"/>
        <c:scaling>
          <c:orientation val="minMax"/>
        </c:scaling>
        <c:delete val="0"/>
        <c:axPos val="t"/>
        <c:majorGridlines>
          <c:spPr>
            <a:ln>
              <a:solidFill>
                <a:srgbClr val="BFBFBF"/>
              </a:solidFill>
            </a:ln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1"/>
            </a:pPr>
            <a:endParaRPr lang="en-US"/>
          </a:p>
        </c:txPr>
        <c:crossAx val="215981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908958799258E-2"/>
          <c:y val="0.10875922349328976"/>
          <c:w val="0.92596861447789602"/>
          <c:h val="0.65929736377292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 Hospitals (SFY 2007)</c:v>
                </c:pt>
                <c:pt idx="1">
                  <c:v>Nursing Homes (CY 2010)</c:v>
                </c:pt>
                <c:pt idx="2">
                  <c:v>Community Health Centers (2011)</c:v>
                </c:pt>
                <c:pt idx="3">
                  <c:v>Long-term services and supports (2005)</c:v>
                </c:pt>
                <c:pt idx="4">
                  <c:v>Pre-natal care (2010)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0.1439</c:v>
                </c:pt>
                <c:pt idx="1">
                  <c:v>0.49014027799754212</c:v>
                </c:pt>
                <c:pt idx="2" formatCode="0.00%">
                  <c:v>0.50700000000000001</c:v>
                </c:pt>
                <c:pt idx="3" formatCode="General">
                  <c:v>0.45</c:v>
                </c:pt>
                <c:pt idx="4" formatCode="General">
                  <c:v>0.27200000000000002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9250432"/>
        <c:axId val="239269760"/>
      </c:barChart>
      <c:catAx>
        <c:axId val="239250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39269760"/>
        <c:crosses val="autoZero"/>
        <c:auto val="1"/>
        <c:lblAlgn val="ctr"/>
        <c:lblOffset val="100"/>
        <c:noMultiLvlLbl val="0"/>
      </c:catAx>
      <c:valAx>
        <c:axId val="239269760"/>
        <c:scaling>
          <c:orientation val="minMax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239250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 b="1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</cdr:x>
      <cdr:y>0.41762</cdr:y>
    </cdr:from>
    <cdr:to>
      <cdr:x>0.99361</cdr:x>
      <cdr:y>0.48197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34488" y="2023904"/>
          <a:ext cx="1178879" cy="311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rIns="0" rtlCol="0"/>
        <a:lstStyle xmlns:a="http://schemas.openxmlformats.org/drawingml/2006/main">
          <a:lvl1pPr marL="0" indent="0">
            <a:defRPr sz="1100">
              <a:latin typeface="Calibri"/>
              <a:cs typeface="Arial"/>
            </a:defRPr>
          </a:lvl1pPr>
          <a:lvl2pPr marL="457200" indent="0">
            <a:defRPr sz="1100">
              <a:latin typeface="Calibri"/>
              <a:cs typeface="Arial"/>
            </a:defRPr>
          </a:lvl2pPr>
          <a:lvl3pPr marL="914400" indent="0">
            <a:defRPr sz="1100">
              <a:latin typeface="Calibri"/>
              <a:cs typeface="Arial"/>
            </a:defRPr>
          </a:lvl3pPr>
          <a:lvl4pPr marL="1371600" indent="0">
            <a:defRPr sz="1100">
              <a:latin typeface="Calibri"/>
              <a:cs typeface="Arial"/>
            </a:defRPr>
          </a:lvl4pPr>
          <a:lvl5pPr marL="1828800" indent="0">
            <a:defRPr sz="1100">
              <a:latin typeface="Calibri"/>
              <a:cs typeface="Arial"/>
            </a:defRPr>
          </a:lvl5pPr>
          <a:lvl6pPr marL="2286000" indent="0">
            <a:defRPr sz="1100">
              <a:latin typeface="Calibri"/>
              <a:cs typeface="Arial"/>
            </a:defRPr>
          </a:lvl6pPr>
          <a:lvl7pPr marL="2743200" indent="0">
            <a:defRPr sz="1100">
              <a:latin typeface="Calibri"/>
              <a:cs typeface="Arial"/>
            </a:defRPr>
          </a:lvl7pPr>
          <a:lvl8pPr marL="3200400" indent="0">
            <a:defRPr sz="1100">
              <a:latin typeface="Calibri"/>
              <a:cs typeface="Arial"/>
            </a:defRPr>
          </a:lvl8pPr>
          <a:lvl9pPr marL="3657600" indent="0">
            <a:defRPr sz="1100">
              <a:latin typeface="Calibri"/>
              <a:cs typeface="Arial"/>
            </a:defRPr>
          </a:lvl9pPr>
        </a:lstStyle>
        <a:p xmlns:a="http://schemas.openxmlformats.org/drawingml/2006/main">
          <a:pPr algn="ctr"/>
          <a:r>
            <a:rPr lang="en-US" sz="1100" b="1" dirty="0" smtClean="0">
              <a:latin typeface="+mn-lt"/>
            </a:rPr>
            <a:t>Inflation-adjusted</a:t>
          </a:r>
          <a:br>
            <a:rPr lang="en-US" sz="1100" b="1" dirty="0" smtClean="0">
              <a:latin typeface="+mn-lt"/>
            </a:rPr>
          </a:br>
          <a:r>
            <a:rPr lang="en-US" sz="1100" b="1" dirty="0" smtClean="0">
              <a:latin typeface="+mn-lt"/>
            </a:rPr>
            <a:t>Dollars</a:t>
          </a:r>
          <a:endParaRPr lang="en-US" sz="1100" b="1" dirty="0">
            <a:latin typeface="+mn-lt"/>
          </a:endParaRPr>
        </a:p>
      </cdr:txBody>
    </cdr:sp>
  </cdr:relSizeAnchor>
  <cdr:relSizeAnchor xmlns:cdr="http://schemas.openxmlformats.org/drawingml/2006/chartDrawing">
    <cdr:from>
      <cdr:x>0.84569</cdr:x>
      <cdr:y>0.15895</cdr:y>
    </cdr:from>
    <cdr:to>
      <cdr:x>1</cdr:x>
      <cdr:y>0.26533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90588" y="770338"/>
          <a:ext cx="1275588" cy="515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rIns="0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>
              <a:latin typeface="+mn-lt"/>
            </a:rPr>
            <a:t>Current</a:t>
          </a:r>
          <a:br>
            <a:rPr lang="en-US" sz="1100" b="1" dirty="0" smtClean="0">
              <a:latin typeface="+mn-lt"/>
            </a:rPr>
          </a:br>
          <a:r>
            <a:rPr lang="en-US" sz="1100" b="1" dirty="0" smtClean="0">
              <a:latin typeface="+mn-lt"/>
            </a:rPr>
            <a:t>Dollars</a:t>
          </a:r>
          <a:endParaRPr lang="en-US" sz="1100" b="1" dirty="0"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0.08283</cdr:x>
      <cdr:y>0.32739</cdr:y>
    </cdr:from>
    <cdr:to>
      <cdr:x>0.11869</cdr:x>
      <cdr:y>0.35914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4895" y="1586625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000" b="1" dirty="0" smtClean="0"/>
            <a:t>$23.5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0.18548</cdr:x>
      <cdr:y>0.28704</cdr:y>
    </cdr:from>
    <cdr:to>
      <cdr:x>0.22135</cdr:x>
      <cdr:y>0.3188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33701" y="1391095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Calibri"/>
              <a:cs typeface="Arial"/>
            </a:defRPr>
          </a:lvl1pPr>
          <a:lvl2pPr marL="457200" indent="0">
            <a:defRPr sz="1100">
              <a:latin typeface="Calibri"/>
              <a:cs typeface="Arial"/>
            </a:defRPr>
          </a:lvl2pPr>
          <a:lvl3pPr marL="914400" indent="0">
            <a:defRPr sz="1100">
              <a:latin typeface="Calibri"/>
              <a:cs typeface="Arial"/>
            </a:defRPr>
          </a:lvl3pPr>
          <a:lvl4pPr marL="1371600" indent="0">
            <a:defRPr sz="1100">
              <a:latin typeface="Calibri"/>
              <a:cs typeface="Arial"/>
            </a:defRPr>
          </a:lvl4pPr>
          <a:lvl5pPr marL="1828800" indent="0">
            <a:defRPr sz="1100">
              <a:latin typeface="Calibri"/>
              <a:cs typeface="Arial"/>
            </a:defRPr>
          </a:lvl5pPr>
          <a:lvl6pPr marL="2286000" indent="0">
            <a:defRPr sz="1100">
              <a:latin typeface="Calibri"/>
              <a:cs typeface="Arial"/>
            </a:defRPr>
          </a:lvl6pPr>
          <a:lvl7pPr marL="2743200" indent="0">
            <a:defRPr sz="1100">
              <a:latin typeface="Calibri"/>
              <a:cs typeface="Arial"/>
            </a:defRPr>
          </a:lvl7pPr>
          <a:lvl8pPr marL="3200400" indent="0">
            <a:defRPr sz="1100">
              <a:latin typeface="Calibri"/>
              <a:cs typeface="Arial"/>
            </a:defRPr>
          </a:lvl8pPr>
          <a:lvl9pPr marL="3657600" indent="0">
            <a:defRPr sz="1100">
              <a:latin typeface="Calibri"/>
              <a:cs typeface="Arial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$25.4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0.28814</cdr:x>
      <cdr:y>0.22661</cdr:y>
    </cdr:from>
    <cdr:to>
      <cdr:x>0.324</cdr:x>
      <cdr:y>0.25836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82549" y="1098217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Calibri"/>
              <a:cs typeface="Arial"/>
            </a:defRPr>
          </a:lvl1pPr>
          <a:lvl2pPr marL="457200" indent="0">
            <a:defRPr sz="1100">
              <a:latin typeface="Calibri"/>
              <a:cs typeface="Arial"/>
            </a:defRPr>
          </a:lvl2pPr>
          <a:lvl3pPr marL="914400" indent="0">
            <a:defRPr sz="1100">
              <a:latin typeface="Calibri"/>
              <a:cs typeface="Arial"/>
            </a:defRPr>
          </a:lvl3pPr>
          <a:lvl4pPr marL="1371600" indent="0">
            <a:defRPr sz="1100">
              <a:latin typeface="Calibri"/>
              <a:cs typeface="Arial"/>
            </a:defRPr>
          </a:lvl4pPr>
          <a:lvl5pPr marL="1828800" indent="0">
            <a:defRPr sz="1100">
              <a:latin typeface="Calibri"/>
              <a:cs typeface="Arial"/>
            </a:defRPr>
          </a:lvl5pPr>
          <a:lvl6pPr marL="2286000" indent="0">
            <a:defRPr sz="1100">
              <a:latin typeface="Calibri"/>
              <a:cs typeface="Arial"/>
            </a:defRPr>
          </a:lvl6pPr>
          <a:lvl7pPr marL="2743200" indent="0">
            <a:defRPr sz="1100">
              <a:latin typeface="Calibri"/>
              <a:cs typeface="Arial"/>
            </a:defRPr>
          </a:lvl7pPr>
          <a:lvl8pPr marL="3200400" indent="0">
            <a:defRPr sz="1100">
              <a:latin typeface="Calibri"/>
              <a:cs typeface="Arial"/>
            </a:defRPr>
          </a:lvl8pPr>
          <a:lvl9pPr marL="3657600" indent="0">
            <a:defRPr sz="1100">
              <a:latin typeface="Calibri"/>
              <a:cs typeface="Arial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$27.8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0.39079</cdr:x>
      <cdr:y>0.20288</cdr:y>
    </cdr:from>
    <cdr:to>
      <cdr:x>0.42665</cdr:x>
      <cdr:y>0.23463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31356" y="983200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Calibri"/>
              <a:cs typeface="Arial"/>
            </a:defRPr>
          </a:lvl1pPr>
          <a:lvl2pPr marL="457200" indent="0">
            <a:defRPr sz="1100">
              <a:latin typeface="Calibri"/>
              <a:cs typeface="Arial"/>
            </a:defRPr>
          </a:lvl2pPr>
          <a:lvl3pPr marL="914400" indent="0">
            <a:defRPr sz="1100">
              <a:latin typeface="Calibri"/>
              <a:cs typeface="Arial"/>
            </a:defRPr>
          </a:lvl3pPr>
          <a:lvl4pPr marL="1371600" indent="0">
            <a:defRPr sz="1100">
              <a:latin typeface="Calibri"/>
              <a:cs typeface="Arial"/>
            </a:defRPr>
          </a:lvl4pPr>
          <a:lvl5pPr marL="1828800" indent="0">
            <a:defRPr sz="1100">
              <a:latin typeface="Calibri"/>
              <a:cs typeface="Arial"/>
            </a:defRPr>
          </a:lvl5pPr>
          <a:lvl6pPr marL="2286000" indent="0">
            <a:defRPr sz="1100">
              <a:latin typeface="Calibri"/>
              <a:cs typeface="Arial"/>
            </a:defRPr>
          </a:lvl6pPr>
          <a:lvl7pPr marL="2743200" indent="0">
            <a:defRPr sz="1100">
              <a:latin typeface="Calibri"/>
              <a:cs typeface="Arial"/>
            </a:defRPr>
          </a:lvl7pPr>
          <a:lvl8pPr marL="3200400" indent="0">
            <a:defRPr sz="1100">
              <a:latin typeface="Calibri"/>
              <a:cs typeface="Arial"/>
            </a:defRPr>
          </a:lvl8pPr>
          <a:lvl9pPr marL="3657600" indent="0">
            <a:defRPr sz="1100">
              <a:latin typeface="Calibri"/>
              <a:cs typeface="Arial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$28.9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0.49495</cdr:x>
      <cdr:y>0.20288</cdr:y>
    </cdr:from>
    <cdr:to>
      <cdr:x>0.53081</cdr:x>
      <cdr:y>0.23463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92607" y="983200"/>
          <a:ext cx="296556" cy="1538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Calibri"/>
              <a:cs typeface="Arial"/>
            </a:defRPr>
          </a:lvl1pPr>
          <a:lvl2pPr marL="457200" indent="0">
            <a:defRPr sz="1100">
              <a:latin typeface="Calibri"/>
              <a:cs typeface="Arial"/>
            </a:defRPr>
          </a:lvl2pPr>
          <a:lvl3pPr marL="914400" indent="0">
            <a:defRPr sz="1100">
              <a:latin typeface="Calibri"/>
              <a:cs typeface="Arial"/>
            </a:defRPr>
          </a:lvl3pPr>
          <a:lvl4pPr marL="1371600" indent="0">
            <a:defRPr sz="1100">
              <a:latin typeface="Calibri"/>
              <a:cs typeface="Arial"/>
            </a:defRPr>
          </a:lvl4pPr>
          <a:lvl5pPr marL="1828800" indent="0">
            <a:defRPr sz="1100">
              <a:latin typeface="Calibri"/>
              <a:cs typeface="Arial"/>
            </a:defRPr>
          </a:lvl5pPr>
          <a:lvl6pPr marL="2286000" indent="0">
            <a:defRPr sz="1100">
              <a:latin typeface="Calibri"/>
              <a:cs typeface="Arial"/>
            </a:defRPr>
          </a:lvl6pPr>
          <a:lvl7pPr marL="2743200" indent="0">
            <a:defRPr sz="1100">
              <a:latin typeface="Calibri"/>
              <a:cs typeface="Arial"/>
            </a:defRPr>
          </a:lvl7pPr>
          <a:lvl8pPr marL="3200400" indent="0">
            <a:defRPr sz="1100">
              <a:latin typeface="Calibri"/>
              <a:cs typeface="Arial"/>
            </a:defRPr>
          </a:lvl8pPr>
          <a:lvl9pPr marL="3657600" indent="0">
            <a:defRPr sz="1100">
              <a:latin typeface="Calibri"/>
              <a:cs typeface="Arial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$28.9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0.59911</cdr:x>
      <cdr:y>0.18828</cdr:y>
    </cdr:from>
    <cdr:to>
      <cdr:x>0.63497</cdr:x>
      <cdr:y>0.22003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953901" y="912458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Calibri"/>
              <a:cs typeface="Arial"/>
            </a:defRPr>
          </a:lvl1pPr>
          <a:lvl2pPr marL="457200" indent="0">
            <a:defRPr sz="1100">
              <a:latin typeface="Calibri"/>
              <a:cs typeface="Arial"/>
            </a:defRPr>
          </a:lvl2pPr>
          <a:lvl3pPr marL="914400" indent="0">
            <a:defRPr sz="1100">
              <a:latin typeface="Calibri"/>
              <a:cs typeface="Arial"/>
            </a:defRPr>
          </a:lvl3pPr>
          <a:lvl4pPr marL="1371600" indent="0">
            <a:defRPr sz="1100">
              <a:latin typeface="Calibri"/>
              <a:cs typeface="Arial"/>
            </a:defRPr>
          </a:lvl4pPr>
          <a:lvl5pPr marL="1828800" indent="0">
            <a:defRPr sz="1100">
              <a:latin typeface="Calibri"/>
              <a:cs typeface="Arial"/>
            </a:defRPr>
          </a:lvl5pPr>
          <a:lvl6pPr marL="2286000" indent="0">
            <a:defRPr sz="1100">
              <a:latin typeface="Calibri"/>
              <a:cs typeface="Arial"/>
            </a:defRPr>
          </a:lvl6pPr>
          <a:lvl7pPr marL="2743200" indent="0">
            <a:defRPr sz="1100">
              <a:latin typeface="Calibri"/>
              <a:cs typeface="Arial"/>
            </a:defRPr>
          </a:lvl7pPr>
          <a:lvl8pPr marL="3200400" indent="0">
            <a:defRPr sz="1100">
              <a:latin typeface="Calibri"/>
              <a:cs typeface="Arial"/>
            </a:defRPr>
          </a:lvl8pPr>
          <a:lvl9pPr marL="3657600" indent="0">
            <a:defRPr sz="1100">
              <a:latin typeface="Calibri"/>
              <a:cs typeface="Arial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$29.6</a:t>
          </a:r>
          <a:endParaRPr lang="en-US" sz="1000" b="1" dirty="0"/>
        </a:p>
      </cdr:txBody>
    </cdr:sp>
  </cdr:relSizeAnchor>
  <cdr:relSizeAnchor xmlns:cdr="http://schemas.openxmlformats.org/drawingml/2006/chartDrawing">
    <cdr:from>
      <cdr:x>0.70176</cdr:x>
      <cdr:y>0.17451</cdr:y>
    </cdr:from>
    <cdr:to>
      <cdr:x>0.73762</cdr:x>
      <cdr:y>0.20626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02708" y="845728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$30.3</a:t>
          </a:r>
        </a:p>
      </cdr:txBody>
    </cdr:sp>
  </cdr:relSizeAnchor>
  <cdr:relSizeAnchor xmlns:cdr="http://schemas.openxmlformats.org/drawingml/2006/chartDrawing">
    <cdr:from>
      <cdr:x>0.90705</cdr:x>
      <cdr:y>0.12263</cdr:y>
    </cdr:from>
    <cdr:to>
      <cdr:x>0.94292</cdr:x>
      <cdr:y>0.15438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500241" y="594305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$32.5</a:t>
          </a:r>
        </a:p>
      </cdr:txBody>
    </cdr:sp>
  </cdr:relSizeAnchor>
  <cdr:relSizeAnchor xmlns:cdr="http://schemas.openxmlformats.org/drawingml/2006/chartDrawing">
    <cdr:from>
      <cdr:x>0.80441</cdr:x>
      <cdr:y>0.1499</cdr:y>
    </cdr:from>
    <cdr:to>
      <cdr:x>0.84027</cdr:x>
      <cdr:y>0.18166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651474" y="726474"/>
          <a:ext cx="296555" cy="15388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</cdr:spPr>
      <cdr:txBody>
        <a:bodyPr xmlns:a="http://schemas.openxmlformats.org/drawingml/2006/main" wrap="non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 smtClean="0"/>
            <a:t>$31.3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0.08667</cdr:x>
      <cdr:y>0.83631</cdr:y>
    </cdr:from>
    <cdr:to>
      <cdr:x>0.1529</cdr:x>
      <cdr:y>0.88075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988" y="4054604"/>
          <a:ext cx="551716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85%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0.17933</cdr:x>
      <cdr:y>0.83631</cdr:y>
    </cdr:from>
    <cdr:to>
      <cdr:x>0.24556</cdr:x>
      <cdr:y>0.88075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93874" y="4054604"/>
          <a:ext cx="551716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85%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0.27199</cdr:x>
      <cdr:y>0.83631</cdr:y>
    </cdr:from>
    <cdr:to>
      <cdr:x>0.33822</cdr:x>
      <cdr:y>0.88075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5760" y="4054604"/>
          <a:ext cx="551717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85%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0.36466</cdr:x>
      <cdr:y>0.83631</cdr:y>
    </cdr:from>
    <cdr:to>
      <cdr:x>0.43089</cdr:x>
      <cdr:y>0.88075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037730" y="4054604"/>
          <a:ext cx="551716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86%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0.45732</cdr:x>
      <cdr:y>0.83631</cdr:y>
    </cdr:from>
    <cdr:to>
      <cdr:x>0.52355</cdr:x>
      <cdr:y>0.88075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809616" y="4054604"/>
          <a:ext cx="551717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85%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0.54998</cdr:x>
      <cdr:y>0.83631</cdr:y>
    </cdr:from>
    <cdr:to>
      <cdr:x>0.61621</cdr:x>
      <cdr:y>0.88075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581503" y="4054604"/>
          <a:ext cx="551716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89%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0.64265</cdr:x>
      <cdr:y>0.83631</cdr:y>
    </cdr:from>
    <cdr:to>
      <cdr:x>0.70888</cdr:x>
      <cdr:y>0.88075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353472" y="4054604"/>
          <a:ext cx="551717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90%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0.73531</cdr:x>
      <cdr:y>0.83631</cdr:y>
    </cdr:from>
    <cdr:to>
      <cdr:x>0.80154</cdr:x>
      <cdr:y>0.88075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125359" y="4054604"/>
          <a:ext cx="551716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90%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0.82798</cdr:x>
      <cdr:y>0.83631</cdr:y>
    </cdr:from>
    <cdr:to>
      <cdr:x>0.89421</cdr:x>
      <cdr:y>0.88075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897328" y="4054604"/>
          <a:ext cx="551717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88%</a:t>
          </a:r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0.92064</cdr:x>
      <cdr:y>0.83631</cdr:y>
    </cdr:from>
    <cdr:to>
      <cdr:x>0.98687</cdr:x>
      <cdr:y>0.88075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669215" y="4054604"/>
          <a:ext cx="551716" cy="21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solidFill>
                <a:schemeClr val="bg1"/>
              </a:solidFill>
            </a:rPr>
            <a:t>88%</a:t>
          </a:r>
          <a:endParaRPr lang="en-US" sz="10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616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616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D322008F-A801-45FA-9CCE-ACAE51A593C2}" type="datetimeFigureOut">
              <a:rPr lang="en-US" smtClean="0"/>
              <a:t>05/27/2014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885"/>
            <a:ext cx="3043979" cy="465616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885"/>
            <a:ext cx="3043979" cy="465616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8AFD35E0-888C-49F2-A4C1-F7C5F0BA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1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defTabSz="882617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3" y="0"/>
            <a:ext cx="3043343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algn="r" defTabSz="882617">
              <a:defRPr sz="1200"/>
            </a:lvl1pPr>
          </a:lstStyle>
          <a:p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60"/>
            <a:ext cx="5618480" cy="418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43343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defTabSz="882617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3" y="8843328"/>
            <a:ext cx="3043343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algn="r" defTabSz="882617">
              <a:defRPr sz="1200"/>
            </a:lvl1pPr>
          </a:lstStyle>
          <a:p>
            <a:fld id="{DF4560D8-4A04-46AD-91F2-6D265BAAB4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9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28A0A-5DC4-47E4-A1EA-722D7B1A50A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560D8-4A04-46AD-91F2-6D265BAAB4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14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9C5C8-7CCE-443E-B48E-2AB8C185D46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25DBD-8913-46E8-906E-7DC86F81E49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B7544-06EF-490F-A9CF-6DE647962BE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D7819-4FA4-49AE-98CD-E4ACFC85B13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B810D-FFE5-4E00-87D8-ED494022C12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89576-547D-4D6E-AEF8-A34AA5114E6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B0933-CCC7-4436-844C-DD3191B9015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6C630-893E-428B-8172-BBF939CFC83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460A8-4EBF-4319-82C0-1CA46E31300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EB903-830B-4FDF-95D0-23EF74F5F8C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460A8-4EBF-4319-82C0-1CA46E31300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7FFA5-EF85-4E05-9903-21837ED25A64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7FFA5-EF85-4E05-9903-21837ED25A6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7FFA5-EF85-4E05-9903-21837ED25A64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FDC56-54AE-460A-8908-9868356D2F3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13DF8-F966-4DBE-A164-DE87B6742CF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66BEF-7056-447A-A69D-3EE5595B33D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6C58-CB94-4042-8288-B900F3566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3E511-8713-4DB1-948F-E7B3FC7EE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2273300"/>
            <a:ext cx="7772400" cy="1362075"/>
          </a:xfrm>
        </p:spPr>
        <p:txBody>
          <a:bodyPr/>
          <a:lstStyle>
            <a:lvl1pPr algn="l">
              <a:defRPr sz="36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92538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79719-E722-45EB-91D0-9CD7761E7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9278F-C404-41BF-9C98-282AEB53C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A74A3-E919-4E8C-BFA4-AA5C0EF2A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6A6CF-2FAA-4A49-8C6F-DBBE4957E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2273300"/>
            <a:ext cx="7772400" cy="1362075"/>
          </a:xfrm>
        </p:spPr>
        <p:txBody>
          <a:bodyPr/>
          <a:lstStyle>
            <a:lvl1pPr algn="l">
              <a:defRPr sz="36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92538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A704C-10C8-41C6-8A10-A2CDBA500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1C3F-FCE9-4A4B-9CF4-80439A02A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BFD3-D2E8-43B9-B4DA-6B379D5C77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C9174-2A6C-4246-A139-673B5E866FE6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E3165-6C5A-4679-A824-0EC56A7D8F5C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2273300"/>
            <a:ext cx="7772400" cy="1362075"/>
          </a:xfrm>
        </p:spPr>
        <p:txBody>
          <a:bodyPr/>
          <a:lstStyle>
            <a:lvl1pPr algn="l">
              <a:defRPr sz="36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92538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2273300"/>
            <a:ext cx="7772400" cy="1362075"/>
          </a:xfrm>
        </p:spPr>
        <p:txBody>
          <a:bodyPr/>
          <a:lstStyle>
            <a:lvl1pPr algn="l">
              <a:defRPr sz="36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92538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75D3-6468-4286-AED6-BD54300FD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73AB-BC3A-4C2E-B4BA-0896D1F3C361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FF681-DC7A-46AD-B525-EB0CC58C1797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14E6-9853-4DC9-8120-76486375C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E8B20-FB4F-498F-A646-BAF4D86DC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2273300"/>
            <a:ext cx="7772400" cy="1362075"/>
          </a:xfrm>
        </p:spPr>
        <p:txBody>
          <a:bodyPr/>
          <a:lstStyle>
            <a:lvl1pPr algn="l">
              <a:defRPr sz="36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92538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E2ADE-371E-4B6F-B9E0-1993691E6F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304DC-BD07-407C-970E-19B247DFBB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73300"/>
            <a:ext cx="7772400" cy="1362075"/>
          </a:xfrm>
        </p:spPr>
        <p:txBody>
          <a:bodyPr/>
          <a:lstStyle>
            <a:lvl1pPr algn="l">
              <a:defRPr sz="36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92538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1BB3-EB7C-45D4-8426-3E1C446F4A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2353-2A72-49B4-9122-A3EFF5B12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34147-9E03-4BC8-A725-83A50B326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54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1009030-7EAE-4164-8AE0-314A094C7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139825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2743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ELIGIBILITY AND ENROLLMENT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SPENDING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455613" y="6559550"/>
            <a:ext cx="15160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MAY </a:t>
            </a:r>
            <a:r>
              <a:rPr lang="en-US" sz="900" baseline="0" dirty="0" smtClean="0">
                <a:solidFill>
                  <a:schemeClr val="accent2">
                    <a:lumMod val="50000"/>
                  </a:schemeClr>
                </a:solidFill>
              </a:rPr>
              <a:t>2014</a:t>
            </a:r>
            <a:endParaRPr lang="en-US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4743450" y="6559550"/>
            <a:ext cx="39417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 algn="r">
              <a:defRPr/>
            </a:pPr>
            <a:r>
              <a:rPr lang="en-US" sz="900" dirty="0" smtClean="0">
                <a:solidFill>
                  <a:schemeClr val="tx2"/>
                </a:solidFill>
              </a:rPr>
              <a:t>MASSACHUSETTS MEDICAID POLICY INSTITUTE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75851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434046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anchor="b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</a:t>
            </a:r>
            <a:r>
              <a:rPr lang="en-US" sz="1000" b="1" baseline="0" dirty="0" smtClean="0">
                <a:solidFill>
                  <a:schemeClr val="bg1"/>
                </a:solidFill>
              </a:rPr>
              <a:t> INFORMATION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492240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1" r:id="rId2"/>
    <p:sldLayoutId id="2147483860" r:id="rId3"/>
    <p:sldLayoutId id="2147483859" r:id="rId4"/>
    <p:sldLayoutId id="214748385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54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D8D7314-63DE-481F-A7F0-E9E171766B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139825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455613" y="6559550"/>
            <a:ext cx="1646236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en-US" sz="900" baseline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2014</a:t>
            </a:r>
          </a:p>
        </p:txBody>
      </p:sp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4743450" y="6559550"/>
            <a:ext cx="39417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 algn="r">
              <a:defRPr/>
            </a:pPr>
            <a:r>
              <a:rPr lang="en-US" sz="900" dirty="0" smtClean="0">
                <a:solidFill>
                  <a:schemeClr val="tx2"/>
                </a:solidFill>
              </a:rPr>
              <a:t>MASSACHUSETTS MEDICAID POLICY INSTITUTE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2743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ELIGIBILITY AND ENROLLMENT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SPENDING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375851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434045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anchor="b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INFORMATION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6492240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5" r:id="rId2"/>
    <p:sldLayoutId id="2147483864" r:id="rId3"/>
    <p:sldLayoutId id="21474838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anchor="b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INFORMATION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54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6BC39AB-9427-425A-BB27-41956DD3B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139825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455612" y="6559550"/>
            <a:ext cx="1646237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sz="900" baseline="0" dirty="0" smtClean="0">
                <a:solidFill>
                  <a:schemeClr val="accent2">
                    <a:lumMod val="50000"/>
                  </a:schemeClr>
                </a:solidFill>
              </a:rPr>
              <a:t>MAY 2014</a:t>
            </a:r>
          </a:p>
        </p:txBody>
      </p:sp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4743450" y="6559550"/>
            <a:ext cx="39417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 algn="r">
              <a:defRPr/>
            </a:pPr>
            <a:r>
              <a:rPr lang="en-US" sz="900" dirty="0" smtClean="0">
                <a:solidFill>
                  <a:schemeClr val="tx2"/>
                </a:solidFill>
              </a:rPr>
              <a:t>MASSACHUSETTS MEDICAID POLICY INSTITUTE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ELIGIBILITY AND ENROLLMENT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2743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SPENDING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375852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433781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491710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9" r:id="rId2"/>
    <p:sldLayoutId id="2147483868" r:id="rId3"/>
    <p:sldLayoutId id="21474838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54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8665B3F-C619-49FC-9FF4-4299A9B8A4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139825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455613" y="6559547"/>
            <a:ext cx="1646236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en-US" sz="900" baseline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2014</a:t>
            </a:r>
          </a:p>
        </p:txBody>
      </p:sp>
      <p:sp>
        <p:nvSpPr>
          <p:cNvPr id="25" name="Rectangle 6"/>
          <p:cNvSpPr txBox="1">
            <a:spLocks noChangeArrowheads="1"/>
          </p:cNvSpPr>
          <p:nvPr/>
        </p:nvSpPr>
        <p:spPr bwMode="auto">
          <a:xfrm>
            <a:off x="4743450" y="6559550"/>
            <a:ext cx="39417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 algn="r">
              <a:defRPr/>
            </a:pPr>
            <a:r>
              <a:rPr lang="en-US" sz="900" dirty="0" smtClean="0">
                <a:solidFill>
                  <a:schemeClr val="tx2"/>
                </a:solidFill>
              </a:rPr>
              <a:t>MASSACHUSETTS MEDICAID POLICY INSTITUTE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ELIGIBILITY AND ENROLLMENT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45720" tIns="0" rIns="45720" anchor="b"/>
          <a:lstStyle/>
          <a:p>
            <a:pPr algn="ctr">
              <a:defRPr/>
            </a:pPr>
            <a:r>
              <a:rPr lang="en-US" sz="1000" b="1" cap="small" dirty="0">
                <a:solidFill>
                  <a:schemeClr val="bg1"/>
                </a:solidFill>
              </a:rPr>
              <a:t>SPENDING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6629399" y="0"/>
            <a:ext cx="2057400" cy="2743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0" tIns="0" rIns="0" anchor="b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INFORMATION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375852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434046" y="137161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492239" y="137162"/>
            <a:ext cx="27432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7" r:id="rId2"/>
    <p:sldLayoutId id="2147483876" r:id="rId3"/>
    <p:sldLayoutId id="214748387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54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4901960-83D9-4E95-B184-524602D8469B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139825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55612" y="6559550"/>
            <a:ext cx="1620837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sz="900" dirty="0" smtClean="0">
                <a:solidFill>
                  <a:srgbClr val="969696">
                    <a:lumMod val="50000"/>
                  </a:srgbClr>
                </a:solidFill>
              </a:rPr>
              <a:t>MAY</a:t>
            </a:r>
            <a:r>
              <a:rPr lang="en-US" sz="900" baseline="0" dirty="0" smtClean="0">
                <a:solidFill>
                  <a:srgbClr val="969696">
                    <a:lumMod val="50000"/>
                  </a:srgbClr>
                </a:solidFill>
              </a:rPr>
              <a:t> </a:t>
            </a:r>
            <a:r>
              <a:rPr lang="en-US" sz="900" dirty="0" smtClean="0">
                <a:solidFill>
                  <a:srgbClr val="969696">
                    <a:lumMod val="50000"/>
                  </a:srgbClr>
                </a:solidFill>
              </a:rPr>
              <a:t>2014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743450" y="6559550"/>
            <a:ext cx="39417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defRPr/>
            </a:pPr>
            <a:r>
              <a:rPr lang="en-US" sz="900" dirty="0" smtClean="0">
                <a:solidFill>
                  <a:srgbClr val="5A8F7C"/>
                </a:solidFill>
              </a:rPr>
              <a:t>MASSACHUSETTS MEDICAID POLICY INSTITUTE</a:t>
            </a:r>
            <a:endParaRPr lang="en-US" sz="900" dirty="0">
              <a:solidFill>
                <a:srgbClr val="5A8F7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459865"/>
            <a:ext cx="7772400" cy="159363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kern="0" dirty="0" smtClean="0">
              <a:solidFill>
                <a:srgbClr val="5A8F7C">
                  <a:lumMod val="75000"/>
                </a:srgbClr>
              </a:solidFill>
              <a:latin typeface="Calibri"/>
              <a:cs typeface="Arial"/>
            </a:endParaRPr>
          </a:p>
          <a:p>
            <a:pPr algn="ctr" eaLnBrk="0" hangingPunct="0">
              <a:defRPr/>
            </a:pPr>
            <a:r>
              <a:rPr lang="en-US" sz="3600" kern="0" dirty="0" smtClean="0">
                <a:solidFill>
                  <a:srgbClr val="5A8F7C">
                    <a:lumMod val="75000"/>
                  </a:srgbClr>
                </a:solidFill>
                <a:latin typeface="Calibri"/>
                <a:cs typeface="Arial"/>
              </a:rPr>
              <a:t>MASSHEALTH: </a:t>
            </a:r>
            <a:r>
              <a:rPr lang="en-US" sz="3600" kern="0" dirty="0" smtClean="0">
                <a:solidFill>
                  <a:srgbClr val="5A8F7C">
                    <a:lumMod val="75000"/>
                  </a:srgbClr>
                </a:solidFill>
              </a:rPr>
              <a:t>THE BASICS </a:t>
            </a:r>
            <a:endParaRPr lang="en-US" sz="3600" kern="0" dirty="0" smtClean="0">
              <a:solidFill>
                <a:srgbClr val="5A8F7C">
                  <a:lumMod val="75000"/>
                </a:srgbClr>
              </a:solidFill>
              <a:latin typeface="Calibri"/>
              <a:cs typeface="Arial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04875" y="3053499"/>
            <a:ext cx="7334250" cy="95726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spcBef>
                <a:spcPts val="0"/>
              </a:spcBef>
              <a:buClr>
                <a:srgbClr val="5A8F7C"/>
              </a:buClr>
              <a:defRPr/>
            </a:pPr>
            <a:r>
              <a:rPr lang="en-US" kern="0" dirty="0" smtClean="0">
                <a:solidFill>
                  <a:srgbClr val="5A8F7C"/>
                </a:solidFill>
                <a:latin typeface="Calibri"/>
                <a:cs typeface="Arial"/>
              </a:rPr>
              <a:t>PREPARED BY</a:t>
            </a:r>
            <a:br>
              <a:rPr lang="en-US" kern="0" dirty="0" smtClean="0">
                <a:solidFill>
                  <a:srgbClr val="5A8F7C"/>
                </a:solidFill>
                <a:latin typeface="Calibri"/>
                <a:cs typeface="Arial"/>
              </a:rPr>
            </a:br>
            <a:r>
              <a:rPr lang="en-US" kern="0" dirty="0" smtClean="0">
                <a:solidFill>
                  <a:srgbClr val="5A8F7C"/>
                </a:solidFill>
                <a:latin typeface="Calibri"/>
                <a:cs typeface="Arial"/>
              </a:rPr>
              <a:t>CENTER FOR HEALTH LAW AND ECONOMICS </a:t>
            </a:r>
          </a:p>
          <a:p>
            <a:pPr algn="ctr" eaLnBrk="0" hangingPunct="0">
              <a:spcBef>
                <a:spcPts val="0"/>
              </a:spcBef>
              <a:buClr>
                <a:srgbClr val="5A8F7C"/>
              </a:buClr>
              <a:defRPr/>
            </a:pPr>
            <a:r>
              <a:rPr lang="en-US" kern="0" dirty="0" smtClean="0">
                <a:solidFill>
                  <a:srgbClr val="5A8F7C"/>
                </a:solidFill>
                <a:latin typeface="Calibri"/>
                <a:cs typeface="Arial"/>
              </a:rPr>
              <a:t>UNIVERSITY OF MASSACHUSETTS MEDICAL SCHOOL</a:t>
            </a:r>
          </a:p>
          <a:p>
            <a:pPr algn="ctr" eaLnBrk="0" hangingPunct="0">
              <a:spcBef>
                <a:spcPts val="600"/>
              </a:spcBef>
              <a:buClr>
                <a:srgbClr val="5A8F7C"/>
              </a:buClr>
              <a:defRPr/>
            </a:pPr>
            <a:r>
              <a:rPr lang="en-US" sz="800" kern="0" dirty="0" smtClean="0">
                <a:solidFill>
                  <a:srgbClr val="5A8F7C"/>
                </a:solidFill>
                <a:latin typeface="Calibri"/>
                <a:cs typeface="Arial"/>
              </a:rPr>
              <a:t/>
            </a:r>
            <a:br>
              <a:rPr lang="en-US" sz="800" kern="0" dirty="0" smtClean="0">
                <a:solidFill>
                  <a:srgbClr val="5A8F7C"/>
                </a:solidFill>
                <a:latin typeface="Calibri"/>
                <a:cs typeface="Arial"/>
              </a:rPr>
            </a:br>
            <a:r>
              <a:rPr lang="en-US" sz="2800" kern="0" dirty="0" smtClean="0">
                <a:solidFill>
                  <a:srgbClr val="5A8F7C"/>
                </a:solidFill>
                <a:latin typeface="Calibri"/>
                <a:cs typeface="Arial"/>
              </a:rPr>
              <a:t>Webinar: May 29, 2014</a:t>
            </a:r>
            <a:endParaRPr lang="en-US" sz="2800" kern="0" dirty="0">
              <a:solidFill>
                <a:srgbClr val="5A8F7C"/>
              </a:solidFill>
              <a:latin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065" y="6538269"/>
            <a:ext cx="1581150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65643" y="4782041"/>
            <a:ext cx="5412715" cy="1364543"/>
            <a:chOff x="1721561" y="4782041"/>
            <a:chExt cx="5412715" cy="136454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6098" y="4782041"/>
              <a:ext cx="2298178" cy="129208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1561" y="4830419"/>
              <a:ext cx="2308289" cy="131616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THAN THREE IN FIVE MASSHEALTH MEMBERS ARE ENROLLED IN MANAGED CARE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FD372-2CE6-4C7B-90AE-F93F03DF2A8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99213" y="1638300"/>
            <a:ext cx="228600" cy="11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332832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MASSHEALTH ENROLLMENT BY PAYER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TYPE, DECEMBER 2013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468492" y="6161544"/>
            <a:ext cx="60880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SOURCE</a:t>
            </a:r>
            <a:r>
              <a:rPr lang="en-US" sz="6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</a:t>
            </a:r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MassHealth, December 2013 Snapshot </a:t>
            </a:r>
            <a:r>
              <a:rPr lang="en-US" sz="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Report; EOHHS May 2014 One Care Enrollment Report</a:t>
            </a:r>
            <a:endParaRPr lang="en-US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586598" y="2658912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01323" y="287594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96548" y="475626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477610" y="487056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231128"/>
              </p:ext>
            </p:extLst>
          </p:nvPr>
        </p:nvGraphicFramePr>
        <p:xfrm>
          <a:off x="1536192" y="1527933"/>
          <a:ext cx="6071616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/>
          <p:cNvSpPr/>
          <p:nvPr/>
        </p:nvSpPr>
        <p:spPr>
          <a:xfrm>
            <a:off x="6529908" y="2745013"/>
            <a:ext cx="1133132" cy="276999"/>
          </a:xfrm>
          <a:prstGeom prst="rect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C1C1C"/>
                </a:solidFill>
              </a:rPr>
              <a:t>MCO — 522,311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35525" y="4616856"/>
            <a:ext cx="992067" cy="276999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SCO — 30,540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81045" y="2418695"/>
            <a:ext cx="1477328" cy="46166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1C1C1C"/>
                </a:solidFill>
              </a:rPr>
              <a:t>FFS &amp; </a:t>
            </a:r>
            <a:r>
              <a:rPr lang="en-US" sz="1200" b="1" dirty="0" smtClean="0">
                <a:solidFill>
                  <a:srgbClr val="1C1C1C"/>
                </a:solidFill>
              </a:rPr>
              <a:t>Premium</a:t>
            </a:r>
            <a:br>
              <a:rPr lang="en-US" sz="1200" b="1" dirty="0" smtClean="0">
                <a:solidFill>
                  <a:srgbClr val="1C1C1C"/>
                </a:solidFill>
              </a:rPr>
            </a:br>
            <a:r>
              <a:rPr lang="en-US" sz="1200" b="1" dirty="0" smtClean="0">
                <a:solidFill>
                  <a:srgbClr val="1C1C1C"/>
                </a:solidFill>
              </a:rPr>
              <a:t>Assistance — </a:t>
            </a:r>
            <a:r>
              <a:rPr lang="en-US" sz="1200" b="1" dirty="0">
                <a:solidFill>
                  <a:srgbClr val="1C1C1C"/>
                </a:solidFill>
              </a:rPr>
              <a:t>463,474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9916" y="5584966"/>
            <a:ext cx="8229600" cy="461665"/>
          </a:xfrm>
          <a:prstGeom prst="rect">
            <a:avLst/>
          </a:prstGeom>
          <a:solidFill>
            <a:schemeClr val="accent4"/>
          </a:solidFill>
          <a:ln w="25400">
            <a:noFill/>
          </a:ln>
        </p:spPr>
        <p:txBody>
          <a:bodyPr wrap="square" tIns="91440" bIns="91440" rtlCol="0" anchor="ctr" anchorCtr="1">
            <a:spAutoFit/>
          </a:bodyPr>
          <a:lstStyle/>
          <a:p>
            <a:pPr algn="ctr"/>
            <a:r>
              <a:rPr lang="en-US" b="1" dirty="0" smtClean="0"/>
              <a:t>As of May, 13,274 individuals have enrolled in One Care, a new MassHealth</a:t>
            </a:r>
            <a:r>
              <a:rPr lang="en-US" b="1" dirty="0"/>
              <a:t> </a:t>
            </a:r>
            <a:r>
              <a:rPr lang="en-US" b="1" dirty="0" smtClean="0"/>
              <a:t>program.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13604" y="4731156"/>
            <a:ext cx="1435650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PCC PLAN — </a:t>
            </a:r>
            <a:r>
              <a:rPr lang="en-US" sz="1200" b="1" dirty="0" smtClean="0">
                <a:solidFill>
                  <a:schemeClr val="bg1"/>
                </a:solidFill>
              </a:rPr>
              <a:t>382,795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2353-2A72-49B4-9122-A3EFF5B12DD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0448646"/>
              </p:ext>
            </p:extLst>
          </p:nvPr>
        </p:nvGraphicFramePr>
        <p:xfrm>
          <a:off x="457200" y="630382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5"/>
                <a:gridCol w="1381125"/>
                <a:gridCol w="5105400"/>
              </a:tblGrid>
              <a:tr h="64215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MANAGED CARE PROGRAM</a:t>
                      </a:r>
                      <a:endParaRPr lang="en-US" sz="1500" dirty="0"/>
                    </a:p>
                  </a:txBody>
                  <a:tcPr marT="137160" marB="137160"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POPULATIONS</a:t>
                      </a:r>
                      <a:r>
                        <a:rPr lang="en-US" sz="1500" baseline="0" dirty="0" smtClean="0"/>
                        <a:t> SERVED</a:t>
                      </a:r>
                      <a:endParaRPr lang="en-US" sz="1500" dirty="0"/>
                    </a:p>
                  </a:txBody>
                  <a:tcPr marT="137160" marB="137160"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COVERED SERVICES</a:t>
                      </a:r>
                      <a:endParaRPr lang="en-US" sz="1500" dirty="0" smtClean="0"/>
                    </a:p>
                  </a:txBody>
                  <a:tcPr marT="137160" marB="137160"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00866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Managed</a:t>
                      </a:r>
                      <a:r>
                        <a:rPr lang="en-US" sz="1500" b="1" baseline="0" dirty="0" smtClean="0"/>
                        <a:t> Care Organizations (MCO)</a:t>
                      </a:r>
                      <a:endParaRPr lang="en-US" sz="1500" b="1" dirty="0"/>
                    </a:p>
                  </a:txBody>
                  <a:tcPr marT="137160" marB="137160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Children and </a:t>
                      </a:r>
                      <a:br>
                        <a:rPr lang="en-US" sz="1500" baseline="0" dirty="0" smtClean="0"/>
                      </a:br>
                      <a:r>
                        <a:rPr lang="en-US" sz="1500" baseline="0" dirty="0" smtClean="0"/>
                        <a:t>adults under 65</a:t>
                      </a:r>
                      <a:endParaRPr lang="en-US" sz="1500" dirty="0"/>
                    </a:p>
                  </a:txBody>
                  <a:tcPr marT="137160" marB="137160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dirty="0" smtClean="0"/>
                        <a:t>Medical and Behavioral</a:t>
                      </a:r>
                      <a:r>
                        <a:rPr lang="en-US" sz="1500" baseline="0" dirty="0" smtClean="0"/>
                        <a:t> Health services covered by a capitated payment to health plans. Long-term support services (LTSS) and dental benefits not included in MCO benefit but available through MassHealth Fee-For-Service</a:t>
                      </a:r>
                    </a:p>
                  </a:txBody>
                  <a:tcPr marT="137160" marB="137160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776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Primary</a:t>
                      </a:r>
                      <a:r>
                        <a:rPr lang="en-US" sz="1500" b="1" baseline="0" dirty="0" smtClean="0"/>
                        <a:t> Care Clinician Plan (PCC) </a:t>
                      </a:r>
                      <a:endParaRPr lang="en-US" sz="1500" b="1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Children and </a:t>
                      </a:r>
                      <a:br>
                        <a:rPr lang="en-US" sz="1500" baseline="0" dirty="0" smtClean="0"/>
                      </a:br>
                      <a:r>
                        <a:rPr lang="en-US" sz="1500" baseline="0" dirty="0" smtClean="0"/>
                        <a:t>adults under 65</a:t>
                      </a:r>
                      <a:endParaRPr lang="en-US" sz="1500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Behavioral Health</a:t>
                      </a:r>
                      <a:r>
                        <a:rPr lang="en-US" sz="1500" baseline="0" dirty="0" smtClean="0"/>
                        <a:t> services covered by capitated payment to behavioral health plan. Medical services, which are not capitated, are managed by a primary care clinician. Dental and LTSS benefits are available through </a:t>
                      </a:r>
                      <a:r>
                        <a:rPr lang="en-US" sz="1500" baseline="0" dirty="0" err="1" smtClean="0"/>
                        <a:t>MassHealth</a:t>
                      </a:r>
                      <a:r>
                        <a:rPr lang="en-US" sz="1500" baseline="0" dirty="0" smtClean="0"/>
                        <a:t> Fee-for-Service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1" baseline="0" dirty="0" smtClean="0"/>
                        <a:t>Some primary care clinicians receive capitated payments as part of the Primary Care Payment Reform Initiative (PCPRI)</a:t>
                      </a:r>
                      <a:endParaRPr lang="en-US" sz="1500" i="1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36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One</a:t>
                      </a:r>
                      <a:r>
                        <a:rPr lang="en-US" sz="1500" b="1" baseline="0" dirty="0" smtClean="0"/>
                        <a:t> Care</a:t>
                      </a:r>
                      <a:endParaRPr lang="en-US" sz="1500" b="1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Ages 21-64</a:t>
                      </a:r>
                      <a:r>
                        <a:rPr lang="en-US" sz="1500" baseline="0" dirty="0" smtClean="0"/>
                        <a:t> </a:t>
                      </a:r>
                      <a:br>
                        <a:rPr lang="en-US" sz="1500" baseline="0" dirty="0" smtClean="0"/>
                      </a:br>
                      <a:r>
                        <a:rPr lang="en-US" sz="1500" baseline="0" dirty="0" smtClean="0"/>
                        <a:t>Eligible for MassHealth </a:t>
                      </a:r>
                      <a:br>
                        <a:rPr lang="en-US" sz="1500" baseline="0" dirty="0" smtClean="0"/>
                      </a:br>
                      <a:r>
                        <a:rPr lang="en-US" sz="1500" baseline="0" dirty="0" smtClean="0"/>
                        <a:t>and Medicare</a:t>
                      </a:r>
                      <a:endParaRPr lang="en-US" sz="1500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 spectrum of services</a:t>
                      </a:r>
                      <a:r>
                        <a:rPr lang="en-US" sz="1500" baseline="0" dirty="0" smtClean="0"/>
                        <a:t> covered by capitated payment to one health plan (includes medical, LTSS, Dental, &amp; Behavioral Health)</a:t>
                      </a:r>
                      <a:endParaRPr lang="en-US" sz="1500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Senior Care Options (SCO)</a:t>
                      </a:r>
                      <a:endParaRPr lang="en-US" sz="1500" b="1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65 + Eligible </a:t>
                      </a:r>
                      <a:br>
                        <a:rPr lang="en-US" sz="1500" dirty="0" smtClean="0"/>
                      </a:br>
                      <a:r>
                        <a:rPr lang="en-US" sz="1500" baseline="0" dirty="0" smtClean="0"/>
                        <a:t>for MassHealth and Medicare</a:t>
                      </a:r>
                      <a:endParaRPr lang="en-US" sz="1500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 spectrum of services</a:t>
                      </a:r>
                      <a:r>
                        <a:rPr lang="en-US" sz="1500" baseline="0" dirty="0" smtClean="0"/>
                        <a:t> covered by capitated payment to one health plan (includes medical, LTSS, Dental, &amp; Behavioral Health)</a:t>
                      </a:r>
                      <a:endParaRPr lang="en-US" sz="1500" dirty="0"/>
                    </a:p>
                  </a:txBody>
                  <a:tcPr marT="137160" marB="137160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MCOs SERVE A LESS MEDICALLY COMPLEX POPULATION </a:t>
            </a:r>
            <a:br>
              <a:rPr lang="en-US" smtClean="0"/>
            </a:br>
            <a:r>
              <a:rPr lang="en-US" smtClean="0"/>
              <a:t>THAN THE PCC PLAN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4D36E-CB8C-46B8-A129-29D85575A35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5539" name="TextBox 6"/>
          <p:cNvSpPr txBox="1">
            <a:spLocks noChangeArrowheads="1"/>
          </p:cNvSpPr>
          <p:nvPr/>
        </p:nvSpPr>
        <p:spPr bwMode="auto">
          <a:xfrm>
            <a:off x="455613" y="6038850"/>
            <a:ext cx="580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NOTE: </a:t>
            </a:r>
            <a:r>
              <a:rPr lang="en-US" sz="800" dirty="0">
                <a:solidFill>
                  <a:srgbClr val="1C1C1C"/>
                </a:solidFill>
              </a:rPr>
              <a:t> Chart shows enrollment for members under age 65.</a:t>
            </a:r>
            <a:endParaRPr lang="en-US" sz="600" dirty="0">
              <a:solidFill>
                <a:srgbClr val="1C1C1C"/>
              </a:solidFill>
            </a:endParaRPr>
          </a:p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SOURCE</a:t>
            </a:r>
            <a:r>
              <a:rPr lang="en-US" sz="6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 smtClean="0"/>
              <a:t>MassHealth, December 2013 Snapshot </a:t>
            </a:r>
            <a:r>
              <a:rPr lang="en-US" sz="800" dirty="0"/>
              <a:t>Report.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5613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MASSHEALTH MCO AND PCC PLAN ENROLLMENT BY POPULATION TYPE,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DECEMBER 2013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202851"/>
              </p:ext>
            </p:extLst>
          </p:nvPr>
        </p:nvGraphicFramePr>
        <p:xfrm>
          <a:off x="443484" y="1362074"/>
          <a:ext cx="8257032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636287" y="2839277"/>
            <a:ext cx="654346" cy="338554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0" rIns="91440" bIns="0" rtlCol="0">
            <a:spAutoFit/>
          </a:bodyPr>
          <a:lstStyle/>
          <a:p>
            <a:pPr algn="ctr"/>
            <a:r>
              <a:rPr lang="en-US" sz="1100" b="1" dirty="0" smtClean="0"/>
              <a:t>Total:</a:t>
            </a:r>
            <a:br>
              <a:rPr lang="en-US" sz="1100" b="1" dirty="0" smtClean="0"/>
            </a:br>
            <a:r>
              <a:rPr lang="en-US" sz="1100" b="1" dirty="0" smtClean="0"/>
              <a:t>382,795</a:t>
            </a:r>
            <a:endParaRPr lang="en-US" sz="11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037569" y="1972534"/>
            <a:ext cx="654346" cy="338554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0" rIns="91440" bIns="0" rtlCol="0">
            <a:spAutoFit/>
          </a:bodyPr>
          <a:lstStyle/>
          <a:p>
            <a:pPr algn="ctr"/>
            <a:r>
              <a:rPr lang="en-US" sz="1100" b="1" dirty="0" smtClean="0"/>
              <a:t>Total:</a:t>
            </a:r>
            <a:br>
              <a:rPr lang="en-US" sz="1100" b="1" dirty="0" smtClean="0"/>
            </a:br>
            <a:r>
              <a:rPr lang="en-US" sz="1100" b="1" dirty="0" smtClean="0"/>
              <a:t>522,311</a:t>
            </a:r>
            <a:endParaRPr lang="en-US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20428" y="5343916"/>
            <a:ext cx="3433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1C1C1C"/>
                </a:solidFill>
              </a:rPr>
              <a:t>3%</a:t>
            </a:r>
            <a:endParaRPr lang="en-US" sz="1000" b="1" dirty="0">
              <a:solidFill>
                <a:srgbClr val="1C1C1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47697" y="4106297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15%</a:t>
            </a:r>
            <a:endParaRPr lang="en-US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747697" y="3697329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19%</a:t>
            </a:r>
            <a:endParaRPr lang="en-US" sz="1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747697" y="3275610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17%</a:t>
            </a:r>
            <a:endParaRPr lang="en-US" sz="11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880370" y="5328527"/>
            <a:ext cx="359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3%</a:t>
            </a:r>
            <a:endParaRPr lang="en-US" sz="1100" b="1" dirty="0"/>
          </a:p>
        </p:txBody>
      </p:sp>
      <p:sp>
        <p:nvSpPr>
          <p:cNvPr id="49" name="TextBox 42"/>
          <p:cNvSpPr txBox="1"/>
          <p:nvPr/>
        </p:nvSpPr>
        <p:spPr>
          <a:xfrm>
            <a:off x="2148978" y="3003812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27%</a:t>
            </a:r>
            <a:endParaRPr lang="en-US" b="1" dirty="0"/>
          </a:p>
        </p:txBody>
      </p:sp>
      <p:sp>
        <p:nvSpPr>
          <p:cNvPr id="50" name="TextBox 42"/>
          <p:cNvSpPr txBox="1"/>
          <p:nvPr/>
        </p:nvSpPr>
        <p:spPr>
          <a:xfrm>
            <a:off x="2148978" y="4474770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52%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TextBox 42"/>
          <p:cNvSpPr txBox="1"/>
          <p:nvPr/>
        </p:nvSpPr>
        <p:spPr>
          <a:xfrm>
            <a:off x="2185045" y="3555381"/>
            <a:ext cx="359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8</a:t>
            </a:r>
            <a:r>
              <a:rPr lang="en-US" b="1" dirty="0" smtClean="0"/>
              <a:t>%</a:t>
            </a:r>
            <a:endParaRPr lang="en-US" b="1" dirty="0"/>
          </a:p>
        </p:txBody>
      </p:sp>
      <p:sp>
        <p:nvSpPr>
          <p:cNvPr id="52" name="TextBox 42"/>
          <p:cNvSpPr txBox="1"/>
          <p:nvPr/>
        </p:nvSpPr>
        <p:spPr>
          <a:xfrm>
            <a:off x="2148978" y="2405666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11%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47697" y="4765686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45%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869370" y="5902529"/>
            <a:ext cx="355035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808422" y="5813245"/>
            <a:ext cx="1672253" cy="2616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40" rIns="9144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 smtClean="0">
                <a:solidFill>
                  <a:prstClr val="black"/>
                </a:solidFill>
                <a:latin typeface="Calibri"/>
                <a:cs typeface="Arial"/>
              </a:rPr>
              <a:t>TYPE OF MANAGED CARE</a:t>
            </a:r>
            <a:endParaRPr lang="en-US" sz="11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NOMINAL MASSHEALTH SPENDING HAS GROWN BY MORE THAN HALF SINCE 2005; WHEN ADJUSTED FOR MEDICAL INFLATION SPENDING HAS GROWN ON AVERAGE 2% ANNUALLY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BB554-3019-4634-BBA3-0BCAFE56966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7587" name="TextBox 6"/>
          <p:cNvSpPr txBox="1">
            <a:spLocks noChangeArrowheads="1"/>
          </p:cNvSpPr>
          <p:nvPr/>
        </p:nvSpPr>
        <p:spPr bwMode="auto">
          <a:xfrm>
            <a:off x="455613" y="6161544"/>
            <a:ext cx="82181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SOURCE</a:t>
            </a:r>
            <a:r>
              <a:rPr lang="en-US" sz="6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/>
              <a:t>MassHealth Budget Office. Inflation adjustment uses the Medical Consumer Price Index for the Boston area, from the Bureau of Labor Statistics </a:t>
            </a: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5613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MASSHEALTH SPENDING, SFY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smtClean="0">
                <a:latin typeface="+mn-lt"/>
                <a:cs typeface="+mn-cs"/>
              </a:rPr>
              <a:t>2005-2013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  <a:cs typeface="+mn-cs"/>
              </a:rPr>
              <a:t>(BILLIONS OF DOLLARS)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graphicFrame>
        <p:nvGraphicFramePr>
          <p:cNvPr id="14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835739"/>
              </p:ext>
            </p:extLst>
          </p:nvPr>
        </p:nvGraphicFramePr>
        <p:xfrm>
          <a:off x="438912" y="1362074"/>
          <a:ext cx="8266176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809625" y="5954713"/>
            <a:ext cx="7524478" cy="635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119426" y="5853113"/>
            <a:ext cx="90487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>
                <a:solidFill>
                  <a:prstClr val="black"/>
                </a:solidFill>
                <a:latin typeface="+mn-lt"/>
                <a:cs typeface="+mn-cs"/>
              </a:rPr>
              <a:t>STATE FISCAL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HAS DRIVEN GROWTH IN </a:t>
            </a:r>
            <a:br>
              <a:rPr lang="en-US" dirty="0" smtClean="0"/>
            </a:br>
            <a:r>
              <a:rPr lang="en-US" dirty="0" smtClean="0"/>
              <a:t>MASSHEALTH SPENDING IN RECENT YEARS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4BC5F-A5EA-45A0-97D8-0C5778E3E7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9875" name="TextBox 6"/>
          <p:cNvSpPr txBox="1">
            <a:spLocks noChangeArrowheads="1"/>
          </p:cNvSpPr>
          <p:nvPr/>
        </p:nvSpPr>
        <p:spPr bwMode="auto">
          <a:xfrm>
            <a:off x="455613" y="6161088"/>
            <a:ext cx="5802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SOURCES</a:t>
            </a:r>
            <a:r>
              <a:rPr lang="en-US" sz="6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/>
              <a:t>EOHHS (total spending and enrollment) and authors’ calculations.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5613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GROWTH IN MASSHEALTH TOTAL SPENDING, ENROLLMENT AND PER MEMBER PER MONTH (PMPM) COSTS</a:t>
            </a:r>
            <a:b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  <a:cs typeface="+mn-cs"/>
              </a:rPr>
              <a:t>(YEAR 2005 = 100)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877131621"/>
              </p:ext>
            </p:extLst>
          </p:nvPr>
        </p:nvGraphicFramePr>
        <p:xfrm>
          <a:off x="438912" y="1362074"/>
          <a:ext cx="8266176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49702" y="1920574"/>
            <a:ext cx="1162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C1C1C"/>
                </a:solidFill>
              </a:rPr>
              <a:t>Total  Spending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7768" y="4967446"/>
            <a:ext cx="7060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C1C1C"/>
                </a:solidFill>
              </a:rPr>
              <a:t>$PMPM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84226" y="2852353"/>
            <a:ext cx="893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C1C1C"/>
                </a:solidFill>
              </a:rPr>
              <a:t>Enrollment</a:t>
            </a:r>
            <a:endParaRPr lang="en-US" sz="12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MASSHEALTH SPENDING PER ENROLLEE IS HIGHER </a:t>
            </a:r>
            <a:br>
              <a:rPr lang="en-US" smtClean="0"/>
            </a:br>
            <a:r>
              <a:rPr lang="en-US" smtClean="0"/>
              <a:t>FOR SENIORS AND THE DISABLED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9F9DB-790B-47B4-BD6A-ADAF4F6AC5D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5613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MASSHEALTH 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PAYMENTS PER ENROLLEE PER YEAR,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FY 2013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5782" name="TextBox 6"/>
          <p:cNvSpPr txBox="1">
            <a:spLocks noChangeArrowheads="1"/>
          </p:cNvSpPr>
          <p:nvPr/>
        </p:nvSpPr>
        <p:spPr bwMode="auto">
          <a:xfrm>
            <a:off x="455613" y="6161544"/>
            <a:ext cx="82355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600"/>
              </a:spcBef>
            </a:pPr>
            <a:r>
              <a:rPr lang="en-US" sz="600" dirty="0"/>
              <a:t>SOURCES: </a:t>
            </a:r>
            <a:r>
              <a:rPr lang="en-US" sz="800" dirty="0" smtClean="0"/>
              <a:t>Calculations based on total spending form the MassHealth Budget Office, and  average </a:t>
            </a:r>
            <a:r>
              <a:rPr lang="en-US" sz="800" dirty="0"/>
              <a:t>m</a:t>
            </a:r>
            <a:r>
              <a:rPr lang="en-US" sz="800" dirty="0" smtClean="0"/>
              <a:t>embership for July 2012 – June 2013 from the </a:t>
            </a:r>
            <a:r>
              <a:rPr lang="en-US" sz="800" dirty="0" err="1" smtClean="0"/>
              <a:t>MassHealth</a:t>
            </a:r>
            <a:r>
              <a:rPr lang="en-US" sz="800" dirty="0" smtClean="0"/>
              <a:t> Snapshot Report. </a:t>
            </a:r>
            <a:endParaRPr lang="en-US" sz="8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767312"/>
              </p:ext>
            </p:extLst>
          </p:nvPr>
        </p:nvGraphicFramePr>
        <p:xfrm>
          <a:off x="438912" y="1362074"/>
          <a:ext cx="8266176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344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MASSHEALTH SPENDING IS IMPORTANT TO MANY TYPES </a:t>
            </a:r>
            <a:br>
              <a:rPr lang="en-US" smtClean="0"/>
            </a:br>
            <a:r>
              <a:rPr lang="en-US" smtClean="0"/>
              <a:t>OF PROVIDERS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911FF-D7C4-4E9A-B694-3949F38DCC5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7827" name="TextBox 6"/>
          <p:cNvSpPr txBox="1">
            <a:spLocks noChangeArrowheads="1"/>
          </p:cNvSpPr>
          <p:nvPr/>
        </p:nvSpPr>
        <p:spPr bwMode="auto">
          <a:xfrm>
            <a:off x="455612" y="5915323"/>
            <a:ext cx="8235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SOURCES</a:t>
            </a:r>
            <a:r>
              <a:rPr lang="en-US" sz="6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/>
              <a:t>Center for Health Information and Analysis, 403 Cost Reports (Acute Hospitals, data from FY2012</a:t>
            </a:r>
            <a:r>
              <a:rPr lang="en-US" sz="800" dirty="0" smtClean="0"/>
              <a:t>); </a:t>
            </a:r>
            <a:r>
              <a:rPr lang="en-US" sz="800" dirty="0"/>
              <a:t>Massachusetts Senior Care Association (Nursing Homes – data from CY </a:t>
            </a:r>
            <a:r>
              <a:rPr lang="en-US" sz="800" dirty="0" smtClean="0"/>
              <a:t>2012); </a:t>
            </a:r>
            <a:r>
              <a:rPr lang="en-US" sz="800" dirty="0"/>
              <a:t>Health Resources and Services Administration, Bureau of Primary Health </a:t>
            </a:r>
            <a:r>
              <a:rPr lang="en-US" sz="800" dirty="0" smtClean="0"/>
              <a:t>Care, Uniform Data System Report </a:t>
            </a:r>
            <a:r>
              <a:rPr lang="en-US" sz="800" dirty="0"/>
              <a:t>(CHCs – data from Federal FY </a:t>
            </a:r>
            <a:r>
              <a:rPr lang="en-US" sz="800" dirty="0" smtClean="0"/>
              <a:t>2012); </a:t>
            </a:r>
            <a:r>
              <a:rPr lang="en-US" sz="800" dirty="0"/>
              <a:t>“Securing the Future: Report of the Massachusetts Long-Term Care Financing Advisory Committee,” November 2010 (LTSS – data from Calendar Year 2005); Mass. DPH, Massachusetts Births </a:t>
            </a:r>
            <a:r>
              <a:rPr lang="en-US" sz="800" dirty="0" smtClean="0"/>
              <a:t>2010 </a:t>
            </a:r>
            <a:r>
              <a:rPr lang="en-US" sz="800" dirty="0"/>
              <a:t>(Pre-natal Care – data from Calendar Year </a:t>
            </a:r>
            <a:r>
              <a:rPr lang="en-US" sz="800" dirty="0" smtClean="0"/>
              <a:t>2010), March 2013.</a:t>
            </a:r>
            <a:endParaRPr lang="en-US" sz="8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5613" y="1280160"/>
            <a:ext cx="4627904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MASSHEALTH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REVENUE AS 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A PERCENTAGE OF PROVIDERS’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TOTAL PATIENT 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REVENUES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702174226"/>
              </p:ext>
            </p:extLst>
          </p:nvPr>
        </p:nvGraphicFramePr>
        <p:xfrm>
          <a:off x="494919" y="1362074"/>
          <a:ext cx="8266176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63557" y="5126989"/>
            <a:ext cx="873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C1C1C"/>
                </a:solidFill>
              </a:rPr>
              <a:t>Hospitals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3493" y="5126989"/>
            <a:ext cx="759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C1C1C"/>
                </a:solidFill>
              </a:rPr>
              <a:t>Nursing</a:t>
            </a:r>
            <a:br>
              <a:rPr lang="en-US" sz="1400" b="1" dirty="0" smtClean="0">
                <a:solidFill>
                  <a:srgbClr val="1C1C1C"/>
                </a:solidFill>
              </a:rPr>
            </a:br>
            <a:r>
              <a:rPr lang="en-US" sz="1400" b="1" dirty="0" smtClean="0">
                <a:solidFill>
                  <a:srgbClr val="1C1C1C"/>
                </a:solidFill>
              </a:rPr>
              <a:t>Homes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8073" y="5126989"/>
            <a:ext cx="1283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C1C1C"/>
                </a:solidFill>
              </a:rPr>
              <a:t>Community</a:t>
            </a:r>
            <a:br>
              <a:rPr lang="en-US" sz="1400" b="1" dirty="0" smtClean="0">
                <a:solidFill>
                  <a:srgbClr val="1C1C1C"/>
                </a:solidFill>
              </a:rPr>
            </a:br>
            <a:r>
              <a:rPr lang="en-US" sz="1400" b="1" dirty="0" smtClean="0">
                <a:solidFill>
                  <a:srgbClr val="1C1C1C"/>
                </a:solidFill>
              </a:rPr>
              <a:t>Health Centers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88283" y="5126989"/>
            <a:ext cx="11128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C1C1C"/>
                </a:solidFill>
              </a:rPr>
              <a:t>Long-term</a:t>
            </a:r>
            <a:br>
              <a:rPr lang="en-US" sz="1400" b="1" dirty="0" smtClean="0">
                <a:solidFill>
                  <a:srgbClr val="1C1C1C"/>
                </a:solidFill>
              </a:rPr>
            </a:br>
            <a:r>
              <a:rPr lang="en-US" sz="1400" b="1" dirty="0" smtClean="0">
                <a:solidFill>
                  <a:srgbClr val="1C1C1C"/>
                </a:solidFill>
              </a:rPr>
              <a:t>Services and</a:t>
            </a:r>
            <a:br>
              <a:rPr lang="en-US" sz="1400" b="1" dirty="0" smtClean="0">
                <a:solidFill>
                  <a:srgbClr val="1C1C1C"/>
                </a:solidFill>
              </a:rPr>
            </a:br>
            <a:r>
              <a:rPr lang="en-US" sz="1400" b="1" dirty="0" smtClean="0">
                <a:solidFill>
                  <a:srgbClr val="1C1C1C"/>
                </a:solidFill>
              </a:rPr>
              <a:t>Supports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3026" y="5126989"/>
            <a:ext cx="863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C1C1C"/>
                </a:solidFill>
              </a:rPr>
              <a:t>Pre-natal</a:t>
            </a:r>
            <a:br>
              <a:rPr lang="en-US" sz="1400" b="1" dirty="0" smtClean="0">
                <a:solidFill>
                  <a:srgbClr val="1C1C1C"/>
                </a:solidFill>
              </a:rPr>
            </a:br>
            <a:r>
              <a:rPr lang="en-US" sz="1400" b="1" dirty="0" smtClean="0">
                <a:solidFill>
                  <a:srgbClr val="1C1C1C"/>
                </a:solidFill>
              </a:rPr>
              <a:t>Care</a:t>
            </a:r>
            <a:endParaRPr lang="en-US" sz="14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5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MASSHEALTH SPENDING BY SERVICE TYPE </a:t>
            </a:r>
            <a:br>
              <a:rPr lang="en-US" smtClean="0"/>
            </a:br>
            <a:r>
              <a:rPr lang="en-US" smtClean="0"/>
              <a:t>FOR STATE FISCAL YEAR 2013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F065-DA0F-4C4F-8384-99F3D525A03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1684" name="TextBox 6"/>
          <p:cNvSpPr txBox="1">
            <a:spLocks noChangeArrowheads="1"/>
          </p:cNvSpPr>
          <p:nvPr/>
        </p:nvSpPr>
        <p:spPr bwMode="auto">
          <a:xfrm>
            <a:off x="455613" y="5792213"/>
            <a:ext cx="8209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r>
              <a:rPr lang="en-US" sz="600" dirty="0"/>
              <a:t>NOTE: </a:t>
            </a:r>
            <a:r>
              <a:rPr lang="en-US" sz="800" dirty="0"/>
              <a:t>“Other” includes </a:t>
            </a:r>
            <a:r>
              <a:rPr lang="en-US" sz="800" dirty="0" smtClean="0"/>
              <a:t>Transportation , community </a:t>
            </a:r>
            <a:r>
              <a:rPr lang="en-US" sz="800" dirty="0"/>
              <a:t>health </a:t>
            </a:r>
            <a:r>
              <a:rPr lang="en-US" sz="800" dirty="0" smtClean="0"/>
              <a:t>centers, </a:t>
            </a:r>
            <a:r>
              <a:rPr lang="en-US" sz="800" dirty="0"/>
              <a:t>and smaller amounts of spending on rest homes, vision care, EI/Chapter 766, hearing care, group practice organization, family planning clinics, renal dialysis clinics, ambulatory surgery center, eye glasses, DME/Oxygen, imaging/radiation centers, certified independent labs, psychologists, mental health clinics, psychiatric day treatment, substance abuse services, and Medicare crossover payments.</a:t>
            </a:r>
          </a:p>
          <a:p>
            <a:r>
              <a:rPr lang="en-US" sz="600" dirty="0"/>
              <a:t>SOURCE: </a:t>
            </a:r>
            <a:r>
              <a:rPr lang="en-US" sz="800" dirty="0"/>
              <a:t>MassHealth Budget Office.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685257" y="1280160"/>
            <a:ext cx="37734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TOTAL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MASSHEALTH SPENDING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FY2013 =  $9.8B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16175" y="296814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01875" y="476273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82790" y="472463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01790" y="386098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01790" y="323697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16115" y="279486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20915" y="243047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6" idx="3"/>
          </p:cNvCxnSpPr>
          <p:nvPr/>
        </p:nvCxnSpPr>
        <p:spPr>
          <a:xfrm>
            <a:off x="3721665" y="2015521"/>
            <a:ext cx="164910" cy="253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>
            <a:off x="4023585" y="207804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>
            <a:off x="4528410" y="533698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har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873954"/>
              </p:ext>
            </p:extLst>
          </p:nvPr>
        </p:nvGraphicFramePr>
        <p:xfrm>
          <a:off x="1653853" y="1842258"/>
          <a:ext cx="6071129" cy="388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Rectangle 31"/>
          <p:cNvSpPr/>
          <p:nvPr/>
        </p:nvSpPr>
        <p:spPr>
          <a:xfrm>
            <a:off x="6318976" y="2755960"/>
            <a:ext cx="171309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rgbClr val="1C1C1C"/>
                </a:solidFill>
              </a:rPr>
              <a:t>Managed Care Capitation</a:t>
            </a:r>
            <a:br>
              <a:rPr lang="en-US" sz="1200" b="1" dirty="0" smtClean="0">
                <a:solidFill>
                  <a:srgbClr val="1C1C1C"/>
                </a:solidFill>
              </a:rPr>
            </a:br>
            <a:r>
              <a:rPr lang="en-US" sz="1200" b="1" dirty="0" smtClean="0">
                <a:solidFill>
                  <a:srgbClr val="1C1C1C"/>
                </a:solidFill>
              </a:rPr>
              <a:t>Payments — $3.2B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61269" y="5474588"/>
            <a:ext cx="1638975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Nursing Homes — $1.4B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32926" y="4593522"/>
            <a:ext cx="2265748" cy="27699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Community LTC Supports — $1.4B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29095" y="3720460"/>
            <a:ext cx="1901033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Hospital Inpatient — $740M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24220" y="2287657"/>
            <a:ext cx="1188720" cy="27432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rgbClr val="1C1C1C"/>
                </a:solidFill>
              </a:rPr>
              <a:t>Dental — $245M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41031" y="1877021"/>
            <a:ext cx="1380634" cy="276999"/>
          </a:xfrm>
          <a:prstGeom prst="rect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rgbClr val="1C1C1C"/>
                </a:solidFill>
              </a:rPr>
              <a:t>Physician — $331M 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57879" y="1675184"/>
            <a:ext cx="1158330" cy="276999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rgbClr val="1C1C1C"/>
                </a:solidFill>
              </a:rPr>
              <a:t>Other —  $534M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90437" y="3099982"/>
            <a:ext cx="2016450" cy="276999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Hospital Outpatient — $585M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547384" y="2654643"/>
            <a:ext cx="1382751" cy="276999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rgbClr val="1C1C1C"/>
                </a:solidFill>
              </a:rPr>
              <a:t>Pharmacy — $512M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221437" y="4543705"/>
            <a:ext cx="1432187" cy="461665"/>
          </a:xfrm>
          <a:prstGeom prst="rect">
            <a:avLst/>
          </a:prstGeom>
          <a:solidFill>
            <a:schemeClr val="bg2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SCO/PACE Capitation</a:t>
            </a:r>
            <a:br>
              <a:rPr lang="en-US" sz="1200" b="1" dirty="0" smtClean="0">
                <a:solidFill>
                  <a:schemeClr val="bg1"/>
                </a:solidFill>
              </a:rPr>
            </a:br>
            <a:r>
              <a:rPr lang="en-US" sz="1200" b="1" dirty="0" smtClean="0">
                <a:solidFill>
                  <a:schemeClr val="bg1"/>
                </a:solidFill>
              </a:rPr>
              <a:t>Payments — $774M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5613" y="1280160"/>
            <a:ext cx="4478337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DISTRIBUTION OF MASSHEALTH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ENROLLMENT 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AND SPENDING BY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POPULATION GROUP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3735" name="TextBox 6"/>
          <p:cNvSpPr txBox="1">
            <a:spLocks noChangeArrowheads="1"/>
          </p:cNvSpPr>
          <p:nvPr/>
        </p:nvSpPr>
        <p:spPr bwMode="auto">
          <a:xfrm>
            <a:off x="455613" y="6161544"/>
            <a:ext cx="60356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r>
              <a:rPr lang="en-US" sz="600" dirty="0"/>
              <a:t>SOURCES: </a:t>
            </a:r>
            <a:r>
              <a:rPr lang="en-US" sz="800" dirty="0"/>
              <a:t>MassHealth Budget Unit</a:t>
            </a:r>
            <a:r>
              <a:rPr lang="en-US" sz="800" dirty="0" smtClean="0"/>
              <a:t>, SFY 2013 data.</a:t>
            </a:r>
            <a:endParaRPr lang="en-US" sz="800" dirty="0"/>
          </a:p>
        </p:txBody>
      </p:sp>
      <p:sp>
        <p:nvSpPr>
          <p:cNvPr id="73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MOST MASSHEALTH DOLLARS ARE SPENT ON SERVICES </a:t>
            </a:r>
            <a:br>
              <a:rPr lang="en-US" smtClean="0"/>
            </a:br>
            <a:r>
              <a:rPr lang="en-US" smtClean="0"/>
              <a:t>FOR A MINORITY OF MEMBERS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61E46-8A3E-4864-8390-8B5E308E0B13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14787096"/>
              </p:ext>
            </p:extLst>
          </p:nvPr>
        </p:nvGraphicFramePr>
        <p:xfrm>
          <a:off x="425449" y="1362074"/>
          <a:ext cx="8178619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22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809625" y="6100034"/>
            <a:ext cx="766381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261045" y="5992312"/>
            <a:ext cx="905056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 smtClean="0">
                <a:solidFill>
                  <a:prstClr val="black"/>
                </a:solidFill>
                <a:latin typeface="Calibri"/>
                <a:cs typeface="Arial"/>
              </a:rPr>
              <a:t>STATE FISCAL YEAR</a:t>
            </a:r>
            <a:endParaRPr lang="en-US" sz="8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FEDERAL AND STATE SPENDING ON MASSHEALTH </a:t>
            </a:r>
            <a:br>
              <a:rPr lang="en-US" smtClean="0"/>
            </a:br>
            <a:r>
              <a:rPr lang="en-US" smtClean="0"/>
              <a:t>NOW REPRESENTS 30 PERCENT OF THE STATE BUDGET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703DB-4B29-4954-A21B-734BC909CB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9635" name="TextBox 6"/>
          <p:cNvSpPr txBox="1">
            <a:spLocks noChangeArrowheads="1"/>
          </p:cNvSpPr>
          <p:nvPr/>
        </p:nvSpPr>
        <p:spPr bwMode="auto">
          <a:xfrm>
            <a:off x="455613" y="6161088"/>
            <a:ext cx="5802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SOURCES</a:t>
            </a:r>
            <a:r>
              <a:rPr lang="en-US" sz="6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/>
              <a:t>EOHHS (MassHealth data); Office of the Comptroller, Statutory Basis Financial Reports (other state spending). </a:t>
            </a: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861286333"/>
              </p:ext>
            </p:extLst>
          </p:nvPr>
        </p:nvGraphicFramePr>
        <p:xfrm>
          <a:off x="457199" y="1362074"/>
          <a:ext cx="8268789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1"/>
          <p:cNvSpPr txBox="1"/>
          <p:nvPr/>
        </p:nvSpPr>
        <p:spPr>
          <a:xfrm>
            <a:off x="1087891" y="5485518"/>
            <a:ext cx="411480" cy="2242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27%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938640" y="5481142"/>
            <a:ext cx="411480" cy="22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27%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3640138" y="5481143"/>
            <a:ext cx="411480" cy="2286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27%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4490887" y="5483329"/>
            <a:ext cx="411480" cy="2264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28%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5341636" y="5478955"/>
            <a:ext cx="411480" cy="2308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30%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192385" y="5481143"/>
            <a:ext cx="411480" cy="2286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30%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7043134" y="5475540"/>
            <a:ext cx="411480" cy="2342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30%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724650" y="1390650"/>
            <a:ext cx="1785508" cy="435876"/>
            <a:chOff x="3324225" y="1933575"/>
            <a:chExt cx="1785508" cy="435876"/>
          </a:xfrm>
        </p:grpSpPr>
        <p:sp>
          <p:nvSpPr>
            <p:cNvPr id="29" name="Rectangle 28"/>
            <p:cNvSpPr/>
            <p:nvPr/>
          </p:nvSpPr>
          <p:spPr>
            <a:xfrm>
              <a:off x="3324225" y="1995577"/>
              <a:ext cx="91440" cy="914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81375" y="1933575"/>
              <a:ext cx="13035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Other state spending</a:t>
              </a:r>
              <a:endParaRPr lang="en-US" sz="1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24225" y="2185232"/>
              <a:ext cx="91440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81375" y="2123230"/>
              <a:ext cx="17283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MassHealth-covered services</a:t>
              </a:r>
              <a:endParaRPr lang="en-US" sz="1000" b="1" dirty="0"/>
            </a:p>
          </p:txBody>
        </p:sp>
      </p:grpSp>
      <p:sp>
        <p:nvSpPr>
          <p:cNvPr id="23" name="TextBox 1"/>
          <p:cNvSpPr txBox="1"/>
          <p:nvPr/>
        </p:nvSpPr>
        <p:spPr>
          <a:xfrm>
            <a:off x="2789389" y="5481142"/>
            <a:ext cx="411480" cy="22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25%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7893880" y="5475540"/>
            <a:ext cx="411480" cy="2342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30%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5613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MASSHEALTH AS A PROPORTION OF ALL STATE SPENDING</a:t>
            </a:r>
            <a:b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  <a:cs typeface="+mn-cs"/>
              </a:rPr>
              <a:t>(BILLIONS OF DOLLARS)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33425"/>
            <a:ext cx="9144000" cy="1476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5E94F-27EB-4688-BD52-A62747D5F37B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50239"/>
              </p:ext>
            </p:extLst>
          </p:nvPr>
        </p:nvGraphicFramePr>
        <p:xfrm>
          <a:off x="457200" y="1295400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658368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WEBINAR</a:t>
                      </a:r>
                      <a:r>
                        <a:rPr lang="en-US" sz="15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 OVERVIEW</a:t>
                      </a:r>
                      <a:endParaRPr lang="en-US" sz="15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marT="182880" marB="182880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MassHealth: The Basics, April 2014 Update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Eligibility, enrollment and spending in MassHealth</a:t>
                      </a:r>
                    </a:p>
                  </a:txBody>
                  <a:tcPr marT="182880" marB="18288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PRESENTERS</a:t>
                      </a:r>
                      <a:endParaRPr lang="en-US" sz="15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marT="182880" marB="182880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Kate </a:t>
                      </a: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Nordahl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Massachusetts Medicaid Policy Institute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Center for Health Law and Economics, </a:t>
                      </a:r>
                      <a:b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University of Massachusetts Medical School:</a:t>
                      </a:r>
                    </a:p>
                    <a:p>
                      <a:pPr marL="68580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Robert Seifert</a:t>
                      </a:r>
                    </a:p>
                    <a:p>
                      <a:pPr marL="68580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Kate Russell</a:t>
                      </a:r>
                    </a:p>
                    <a:p>
                      <a:pPr marL="68580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Carol </a:t>
                      </a: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Gyurina</a:t>
                      </a:r>
                      <a:endParaRPr kumimoji="0" lang="en-US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0" marB="18288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2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MEDICAID IS THE MAIN SOURCE OF FEDERAL REVENUES </a:t>
            </a:r>
            <a:br>
              <a:rPr lang="en-US" smtClean="0"/>
            </a:br>
            <a:r>
              <a:rPr lang="en-US" smtClean="0"/>
              <a:t>TO MASSACHUSETTS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ACFD-D5E8-4814-B0F8-EF4EA1641FD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7347" name="TextBox 6"/>
          <p:cNvSpPr txBox="1">
            <a:spLocks noChangeArrowheads="1"/>
          </p:cNvSpPr>
          <p:nvPr/>
        </p:nvSpPr>
        <p:spPr bwMode="auto">
          <a:xfrm>
            <a:off x="455612" y="6161544"/>
            <a:ext cx="59436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r>
              <a:rPr lang="en-US" sz="600" dirty="0" smtClean="0">
                <a:solidFill>
                  <a:srgbClr val="1C1C1C"/>
                </a:solidFill>
              </a:rPr>
              <a:t>SOURCE</a:t>
            </a:r>
            <a:r>
              <a:rPr lang="en-US" sz="6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 smtClean="0"/>
              <a:t>Massachusetts Budget and Policy Center</a:t>
            </a:r>
            <a:endParaRPr lang="en-US" sz="8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8696872"/>
              </p:ext>
            </p:extLst>
          </p:nvPr>
        </p:nvGraphicFramePr>
        <p:xfrm>
          <a:off x="438912" y="1362074"/>
          <a:ext cx="8266176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667500" y="1371600"/>
            <a:ext cx="1910542" cy="435876"/>
            <a:chOff x="3324225" y="1933575"/>
            <a:chExt cx="1910542" cy="435876"/>
          </a:xfrm>
        </p:grpSpPr>
        <p:sp>
          <p:nvSpPr>
            <p:cNvPr id="2" name="Rectangle 1"/>
            <p:cNvSpPr/>
            <p:nvPr/>
          </p:nvSpPr>
          <p:spPr>
            <a:xfrm>
              <a:off x="3324225" y="1995577"/>
              <a:ext cx="9144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81375" y="1933575"/>
              <a:ext cx="18101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Non-Medicaid federal revenue</a:t>
              </a:r>
              <a:endParaRPr lang="en-US" sz="10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24225" y="2185232"/>
              <a:ext cx="91440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81375" y="2123230"/>
              <a:ext cx="18533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Medicaid/CHIP federal revenue</a:t>
              </a:r>
              <a:endParaRPr lang="en-US" sz="1000" b="1" dirty="0"/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5612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 lvl="0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MASSHEALTH 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AS A PROPORTION OF ALL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FEDERAL REVENUES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en-US" sz="1100" b="1" dirty="0" smtClean="0">
                <a:solidFill>
                  <a:prstClr val="black"/>
                </a:solidFill>
                <a:latin typeface="+mn-lt"/>
                <a:cs typeface="+mn-cs"/>
              </a:rPr>
              <a:t>(MILLIONS OF </a:t>
            </a:r>
            <a:r>
              <a:rPr lang="en-US" sz="1100" b="1" dirty="0">
                <a:solidFill>
                  <a:prstClr val="black"/>
                </a:solidFill>
                <a:latin typeface="+mn-lt"/>
                <a:cs typeface="+mn-cs"/>
              </a:rPr>
              <a:t>DOLLARS)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6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159025"/>
              </p:ext>
            </p:extLst>
          </p:nvPr>
        </p:nvGraphicFramePr>
        <p:xfrm>
          <a:off x="457200" y="1633538"/>
          <a:ext cx="8229600" cy="3078480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Massachusetts</a:t>
                      </a:r>
                      <a:r>
                        <a:rPr lang="en-US" sz="1400" baseline="0" dirty="0" smtClean="0"/>
                        <a:t> Medicaid Policy Institute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Blue Cross Blue Shield of Massachusetts Foundation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Center</a:t>
                      </a:r>
                      <a:r>
                        <a:rPr lang="en-US" sz="1400" baseline="0" dirty="0" smtClean="0"/>
                        <a:t> for Health Law and Economics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University of Massachusetts Medical School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1252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/>
                        <a:t>Kate </a:t>
                      </a:r>
                      <a:r>
                        <a:rPr lang="en-US" sz="1800" dirty="0" err="1" smtClean="0"/>
                        <a:t>Nordahl</a:t>
                      </a:r>
                      <a:endParaRPr lang="en-US" sz="1800" dirty="0" smtClean="0"/>
                    </a:p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None/>
                      </a:pPr>
                      <a:r>
                        <a:rPr lang="en-US" sz="1800" kern="1200" dirty="0" smtClean="0"/>
                        <a:t>Katharine.Nordahl@bcbsma.com</a:t>
                      </a:r>
                    </a:p>
                    <a:p>
                      <a:endParaRPr lang="en-US" dirty="0"/>
                    </a:p>
                  </a:txBody>
                  <a:tcPr marT="182880" marB="18288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Robert Seifert</a:t>
                      </a:r>
                    </a:p>
                    <a:p>
                      <a:pPr algn="ctr"/>
                      <a:r>
                        <a:rPr lang="en-US" dirty="0" smtClean="0"/>
                        <a:t>Robert.Seifert@umassmed.edu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Carol Gyurina</a:t>
                      </a:r>
                    </a:p>
                    <a:p>
                      <a:pPr algn="ctr"/>
                      <a:r>
                        <a:rPr lang="en-US" dirty="0" smtClean="0"/>
                        <a:t>Carol.Gyurina@umassmed.edu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Kate Russell</a:t>
                      </a:r>
                    </a:p>
                    <a:p>
                      <a:pPr algn="ctr"/>
                      <a:r>
                        <a:rPr lang="en-US" dirty="0" smtClean="0"/>
                        <a:t>Kate.Russell</a:t>
                      </a:r>
                      <a:r>
                        <a:rPr lang="en-US" baseline="0" dirty="0" smtClean="0"/>
                        <a:t>@umassmed.edu</a:t>
                      </a:r>
                      <a:endParaRPr lang="en-US" dirty="0"/>
                    </a:p>
                  </a:txBody>
                  <a:tcPr marT="182880" marB="18288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DE22B-4263-4BFF-ACBC-61ECD6A6765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6567" y="5084135"/>
            <a:ext cx="8229600" cy="1200329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2400" dirty="0" smtClean="0"/>
              <a:t>Download the complete </a:t>
            </a:r>
            <a:r>
              <a:rPr lang="en-US" sz="2400" i="1" dirty="0" smtClean="0"/>
              <a:t>MassHealth: The Basics </a:t>
            </a:r>
            <a:r>
              <a:rPr lang="en-US" sz="2400" dirty="0" smtClean="0"/>
              <a:t>chart pack at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bluecrossmafoundation.org/publication</a:t>
            </a:r>
            <a:b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updated-masshealth-basics-facts-trends-and-national-context</a:t>
            </a:r>
          </a:p>
        </p:txBody>
      </p:sp>
    </p:spTree>
    <p:extLst>
      <p:ext uri="{BB962C8B-B14F-4D97-AF65-F5344CB8AC3E}">
        <p14:creationId xmlns:p14="http://schemas.microsoft.com/office/powerpoint/2010/main" val="40128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5E94F-27EB-4688-BD52-A62747D5F37B}" type="slidenum">
              <a:rPr lang="en-US" smtClean="0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75254"/>
              </p:ext>
            </p:extLst>
          </p:nvPr>
        </p:nvGraphicFramePr>
        <p:xfrm>
          <a:off x="457200" y="588010"/>
          <a:ext cx="8229600" cy="5850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047"/>
                <a:gridCol w="6581553"/>
              </a:tblGrid>
              <a:tr h="2554621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FUNDAMENTALS OF MASSHEALTH</a:t>
                      </a:r>
                      <a:endParaRPr lang="en-US" sz="1500" baseline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MassHealth is Medicaid (Title XIX of the Social Security Act) and the State Children’s Health Insurance Program (CHIP, Title XXI)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Federally- and state-funded and state-administered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1.4 million members; increasing under the ACA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Includes benefits not covered by other insurance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Supports workers’ access to private insurance </a:t>
                      </a:r>
                      <a:endParaRPr kumimoji="0" lang="en-US" sz="2400" b="0" i="0" u="none" strike="noStrike" kern="0" cap="none" spc="0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9626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5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MASSACHUSETTS 1115 WAIVER</a:t>
                      </a:r>
                      <a:endParaRPr lang="en-US" sz="15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Section 1115 Research and Demonstration Waiver (“MassHealth”) since 1997 </a:t>
                      </a:r>
                    </a:p>
                    <a:p>
                      <a:pPr marL="68580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Expanded eligibility for higher incomes and broader categories; subsidies in Commonwealth Care</a:t>
                      </a:r>
                    </a:p>
                    <a:p>
                      <a:pPr marL="68580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Programmatic innovations such as CommonHealth, payment reforms and delivery system transformation</a:t>
                      </a:r>
                    </a:p>
                    <a:p>
                      <a:pPr marL="68580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Supplemental financial support for safety net providers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Vehicle for reform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5-year renewal request pending (effective 7/1/2014)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5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41"/>
          <p:cNvSpPr>
            <a:spLocks noChangeArrowheads="1"/>
          </p:cNvSpPr>
          <p:nvPr/>
        </p:nvSpPr>
        <p:spPr bwMode="auto">
          <a:xfrm>
            <a:off x="5292524" y="3234821"/>
            <a:ext cx="411824" cy="917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137" name="Rectangle 6"/>
          <p:cNvSpPr>
            <a:spLocks noChangeArrowheads="1"/>
          </p:cNvSpPr>
          <p:nvPr/>
        </p:nvSpPr>
        <p:spPr bwMode="auto">
          <a:xfrm>
            <a:off x="2669130" y="1995800"/>
            <a:ext cx="417512" cy="21570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7700" y="5172076"/>
            <a:ext cx="5343525" cy="831373"/>
            <a:chOff x="647700" y="5248276"/>
            <a:chExt cx="5343525" cy="831373"/>
          </a:xfrm>
        </p:grpSpPr>
        <p:sp>
          <p:nvSpPr>
            <p:cNvPr id="139" name="Rectangle 7"/>
            <p:cNvSpPr>
              <a:spLocks noChangeArrowheads="1"/>
            </p:cNvSpPr>
            <p:nvPr/>
          </p:nvSpPr>
          <p:spPr bwMode="auto">
            <a:xfrm>
              <a:off x="647700" y="5248276"/>
              <a:ext cx="4429126" cy="6953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0" name="Text Box 91"/>
            <p:cNvSpPr txBox="1">
              <a:spLocks noChangeArrowheads="1"/>
            </p:cNvSpPr>
            <p:nvPr/>
          </p:nvSpPr>
          <p:spPr bwMode="auto">
            <a:xfrm>
              <a:off x="867558" y="5317902"/>
              <a:ext cx="5123667" cy="761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tabLst>
                  <a:tab pos="2514600" algn="l"/>
                </a:tabLst>
              </a:pPr>
              <a:r>
                <a:rPr lang="en-US" sz="900" dirty="0" smtClean="0"/>
                <a:t>MassHealth Standard	MassHealth CarePlus</a:t>
              </a:r>
            </a:p>
            <a:p>
              <a:pPr>
                <a:spcBef>
                  <a:spcPts val="300"/>
                </a:spcBef>
                <a:tabLst>
                  <a:tab pos="2514600" algn="l"/>
                </a:tabLst>
              </a:pPr>
              <a:r>
                <a:rPr lang="en-US" sz="900" dirty="0" smtClean="0"/>
                <a:t>MassHealth CommonHealth	MassHealth </a:t>
              </a:r>
              <a:r>
                <a:rPr lang="en-US" sz="900" dirty="0"/>
                <a:t>Family Assistance </a:t>
              </a:r>
              <a:endParaRPr lang="en-US" sz="900" dirty="0" smtClean="0"/>
            </a:p>
            <a:p>
              <a:pPr>
                <a:spcBef>
                  <a:spcPts val="300"/>
                </a:spcBef>
              </a:pPr>
              <a:r>
                <a:rPr lang="en-US" sz="900" dirty="0" smtClean="0"/>
                <a:t>Connector Care/Qualified Health Plan (QHP)</a:t>
              </a:r>
              <a:endParaRPr lang="en-US" sz="900" dirty="0"/>
            </a:p>
            <a:p>
              <a:pPr>
                <a:spcBef>
                  <a:spcPts val="300"/>
                </a:spcBef>
              </a:pPr>
              <a:endParaRPr lang="en-US" sz="900" dirty="0"/>
            </a:p>
          </p:txBody>
        </p:sp>
        <p:sp>
          <p:nvSpPr>
            <p:cNvPr id="141" name="Rectangle 94"/>
            <p:cNvSpPr>
              <a:spLocks noChangeArrowheads="1"/>
            </p:cNvSpPr>
            <p:nvPr/>
          </p:nvSpPr>
          <p:spPr bwMode="auto">
            <a:xfrm>
              <a:off x="777088" y="5388225"/>
              <a:ext cx="140962" cy="7315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2" name="Rectangle 95"/>
            <p:cNvSpPr>
              <a:spLocks noChangeArrowheads="1"/>
            </p:cNvSpPr>
            <p:nvPr/>
          </p:nvSpPr>
          <p:spPr bwMode="auto">
            <a:xfrm>
              <a:off x="777088" y="5551817"/>
              <a:ext cx="140962" cy="7315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3" name="Rectangle 96"/>
            <p:cNvSpPr>
              <a:spLocks noChangeArrowheads="1"/>
            </p:cNvSpPr>
            <p:nvPr/>
          </p:nvSpPr>
          <p:spPr bwMode="auto">
            <a:xfrm>
              <a:off x="3289321" y="5388225"/>
              <a:ext cx="140962" cy="7315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4" name="Rectangle 97"/>
            <p:cNvSpPr>
              <a:spLocks noChangeArrowheads="1"/>
            </p:cNvSpPr>
            <p:nvPr/>
          </p:nvSpPr>
          <p:spPr bwMode="auto">
            <a:xfrm>
              <a:off x="3289321" y="5551817"/>
              <a:ext cx="140741" cy="73025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900" dirty="0">
                <a:cs typeface="Calibri" pitchFamily="34" charset="0"/>
              </a:endParaRPr>
            </a:p>
          </p:txBody>
        </p:sp>
        <p:sp>
          <p:nvSpPr>
            <p:cNvPr id="145" name="Rectangle 94"/>
            <p:cNvSpPr>
              <a:spLocks noChangeArrowheads="1"/>
            </p:cNvSpPr>
            <p:nvPr/>
          </p:nvSpPr>
          <p:spPr bwMode="auto">
            <a:xfrm>
              <a:off x="777088" y="5715409"/>
              <a:ext cx="140962" cy="73153"/>
            </a:xfrm>
            <a:prstGeom prst="rect">
              <a:avLst/>
            </a:prstGeom>
            <a:solidFill>
              <a:schemeClr val="accent4">
                <a:lumMod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</p:grpSp>
      <p:sp>
        <p:nvSpPr>
          <p:cNvPr id="14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MASSHEALTH ELIGIBILITY UNDER THE ACA</a:t>
            </a:r>
            <a:endParaRPr lang="en-US" dirty="0" smtClean="0"/>
          </a:p>
        </p:txBody>
      </p:sp>
      <p:sp>
        <p:nvSpPr>
          <p:cNvPr id="212" name="Slide Number Placeholder 1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8A8D-B03E-4C9C-AB40-1432D0977113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47" name="Group 157"/>
          <p:cNvGrpSpPr>
            <a:grpSpLocks/>
          </p:cNvGrpSpPr>
          <p:nvPr/>
        </p:nvGrpSpPr>
        <p:grpSpPr bwMode="auto">
          <a:xfrm>
            <a:off x="2156108" y="1909349"/>
            <a:ext cx="460369" cy="2243134"/>
            <a:chOff x="2313" y="1405"/>
            <a:chExt cx="333" cy="1634"/>
          </a:xfrm>
        </p:grpSpPr>
        <p:grpSp>
          <p:nvGrpSpPr>
            <p:cNvPr id="148" name="Group 3"/>
            <p:cNvGrpSpPr>
              <a:grpSpLocks/>
            </p:cNvGrpSpPr>
            <p:nvPr/>
          </p:nvGrpSpPr>
          <p:grpSpPr bwMode="auto">
            <a:xfrm>
              <a:off x="2313" y="1405"/>
              <a:ext cx="333" cy="853"/>
              <a:chOff x="2313" y="1405"/>
              <a:chExt cx="333" cy="853"/>
            </a:xfrm>
          </p:grpSpPr>
          <p:sp>
            <p:nvSpPr>
              <p:cNvPr id="150" name="Rectangle 4"/>
              <p:cNvSpPr>
                <a:spLocks noChangeArrowheads="1"/>
              </p:cNvSpPr>
              <p:nvPr/>
            </p:nvSpPr>
            <p:spPr bwMode="auto">
              <a:xfrm>
                <a:off x="2323" y="1463"/>
                <a:ext cx="323" cy="795"/>
              </a:xfrm>
              <a:prstGeom prst="rect">
                <a:avLst/>
              </a:prstGeom>
              <a:solidFill>
                <a:srgbClr val="E0C8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151" name="AutoShape 5"/>
              <p:cNvSpPr>
                <a:spLocks noChangeArrowheads="1"/>
              </p:cNvSpPr>
              <p:nvPr/>
            </p:nvSpPr>
            <p:spPr bwMode="auto">
              <a:xfrm>
                <a:off x="2313" y="1405"/>
                <a:ext cx="321" cy="62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2323" y="2260"/>
              <a:ext cx="323" cy="77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152" name="Group 9"/>
          <p:cNvGrpSpPr>
            <a:grpSpLocks/>
          </p:cNvGrpSpPr>
          <p:nvPr/>
        </p:nvGrpSpPr>
        <p:grpSpPr bwMode="auto">
          <a:xfrm>
            <a:off x="1067304" y="1999214"/>
            <a:ext cx="1002797" cy="2155173"/>
            <a:chOff x="555" y="1457"/>
            <a:chExt cx="725" cy="1559"/>
          </a:xfrm>
        </p:grpSpPr>
        <p:sp>
          <p:nvSpPr>
            <p:cNvPr id="153" name="Rectangle 10"/>
            <p:cNvSpPr>
              <a:spLocks noChangeArrowheads="1"/>
            </p:cNvSpPr>
            <p:nvPr/>
          </p:nvSpPr>
          <p:spPr bwMode="auto">
            <a:xfrm>
              <a:off x="555" y="2146"/>
              <a:ext cx="284" cy="8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154" name="Rectangle 12"/>
            <p:cNvSpPr>
              <a:spLocks noChangeArrowheads="1"/>
            </p:cNvSpPr>
            <p:nvPr/>
          </p:nvSpPr>
          <p:spPr bwMode="auto">
            <a:xfrm>
              <a:off x="555" y="1457"/>
              <a:ext cx="725" cy="783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155" name="Group 14"/>
          <p:cNvGrpSpPr>
            <a:grpSpLocks/>
          </p:cNvGrpSpPr>
          <p:nvPr/>
        </p:nvGrpSpPr>
        <p:grpSpPr bwMode="auto">
          <a:xfrm>
            <a:off x="688703" y="1999291"/>
            <a:ext cx="481047" cy="2157787"/>
            <a:chOff x="402" y="1432"/>
            <a:chExt cx="348" cy="1607"/>
          </a:xfrm>
        </p:grpSpPr>
        <p:sp>
          <p:nvSpPr>
            <p:cNvPr id="156" name="Rectangle 15"/>
            <p:cNvSpPr>
              <a:spLocks noChangeArrowheads="1"/>
            </p:cNvSpPr>
            <p:nvPr/>
          </p:nvSpPr>
          <p:spPr bwMode="auto">
            <a:xfrm>
              <a:off x="402" y="1943"/>
              <a:ext cx="348" cy="109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157" name="Rectangle 17"/>
            <p:cNvSpPr>
              <a:spLocks noChangeArrowheads="1"/>
            </p:cNvSpPr>
            <p:nvPr/>
          </p:nvSpPr>
          <p:spPr bwMode="auto">
            <a:xfrm>
              <a:off x="402" y="1432"/>
              <a:ext cx="303" cy="511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158" name="Group 45"/>
          <p:cNvGrpSpPr>
            <a:grpSpLocks/>
          </p:cNvGrpSpPr>
          <p:nvPr/>
        </p:nvGrpSpPr>
        <p:grpSpPr bwMode="auto">
          <a:xfrm>
            <a:off x="384525" y="1933019"/>
            <a:ext cx="303696" cy="2223056"/>
            <a:chOff x="152" y="1419"/>
            <a:chExt cx="220" cy="1608"/>
          </a:xfrm>
        </p:grpSpPr>
        <p:sp>
          <p:nvSpPr>
            <p:cNvPr id="159" name="Line 46"/>
            <p:cNvSpPr>
              <a:spLocks noChangeShapeType="1"/>
            </p:cNvSpPr>
            <p:nvPr/>
          </p:nvSpPr>
          <p:spPr bwMode="auto">
            <a:xfrm>
              <a:off x="370" y="1471"/>
              <a:ext cx="2" cy="1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Text Box 47"/>
            <p:cNvSpPr txBox="1">
              <a:spLocks noChangeArrowheads="1"/>
            </p:cNvSpPr>
            <p:nvPr/>
          </p:nvSpPr>
          <p:spPr bwMode="auto">
            <a:xfrm>
              <a:off x="178" y="1419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300%</a:t>
              </a:r>
            </a:p>
          </p:txBody>
        </p:sp>
        <p:sp>
          <p:nvSpPr>
            <p:cNvPr id="161" name="Text Box 48"/>
            <p:cNvSpPr txBox="1">
              <a:spLocks noChangeArrowheads="1"/>
            </p:cNvSpPr>
            <p:nvPr/>
          </p:nvSpPr>
          <p:spPr bwMode="auto">
            <a:xfrm>
              <a:off x="159" y="1902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 smtClean="0"/>
                <a:t>200%</a:t>
              </a:r>
              <a:endParaRPr lang="en-US" sz="900" b="1" dirty="0"/>
            </a:p>
          </p:txBody>
        </p:sp>
        <p:sp>
          <p:nvSpPr>
            <p:cNvPr id="162" name="Text Box 51"/>
            <p:cNvSpPr txBox="1">
              <a:spLocks noChangeArrowheads="1"/>
            </p:cNvSpPr>
            <p:nvPr/>
          </p:nvSpPr>
          <p:spPr bwMode="auto">
            <a:xfrm>
              <a:off x="167" y="2320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 smtClean="0"/>
                <a:t>133%</a:t>
              </a:r>
              <a:endParaRPr lang="en-US" sz="900" b="1" dirty="0"/>
            </a:p>
          </p:txBody>
        </p:sp>
        <p:sp>
          <p:nvSpPr>
            <p:cNvPr id="163" name="Text Box 52"/>
            <p:cNvSpPr txBox="1">
              <a:spLocks noChangeArrowheads="1"/>
            </p:cNvSpPr>
            <p:nvPr/>
          </p:nvSpPr>
          <p:spPr bwMode="auto">
            <a:xfrm>
              <a:off x="152" y="2535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100%</a:t>
              </a:r>
            </a:p>
          </p:txBody>
        </p:sp>
        <p:grpSp>
          <p:nvGrpSpPr>
            <p:cNvPr id="164" name="Group 54"/>
            <p:cNvGrpSpPr>
              <a:grpSpLocks/>
            </p:cNvGrpSpPr>
            <p:nvPr/>
          </p:nvGrpSpPr>
          <p:grpSpPr bwMode="auto">
            <a:xfrm>
              <a:off x="338" y="1471"/>
              <a:ext cx="31" cy="1120"/>
              <a:chOff x="338" y="1471"/>
              <a:chExt cx="31" cy="1120"/>
            </a:xfrm>
          </p:grpSpPr>
          <p:sp>
            <p:nvSpPr>
              <p:cNvPr id="165" name="Line 56"/>
              <p:cNvSpPr>
                <a:spLocks noChangeShapeType="1"/>
              </p:cNvSpPr>
              <p:nvPr/>
            </p:nvSpPr>
            <p:spPr bwMode="auto">
              <a:xfrm flipH="1">
                <a:off x="338" y="2591"/>
                <a:ext cx="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6" name="Line 57"/>
              <p:cNvSpPr>
                <a:spLocks noChangeShapeType="1"/>
              </p:cNvSpPr>
              <p:nvPr/>
            </p:nvSpPr>
            <p:spPr bwMode="auto">
              <a:xfrm flipV="1">
                <a:off x="338" y="2375"/>
                <a:ext cx="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" name="Line 60"/>
              <p:cNvSpPr>
                <a:spLocks noChangeShapeType="1"/>
              </p:cNvSpPr>
              <p:nvPr/>
            </p:nvSpPr>
            <p:spPr bwMode="auto">
              <a:xfrm>
                <a:off x="343" y="1963"/>
                <a:ext cx="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" name="Line 61"/>
              <p:cNvSpPr>
                <a:spLocks noChangeShapeType="1"/>
              </p:cNvSpPr>
              <p:nvPr/>
            </p:nvSpPr>
            <p:spPr bwMode="auto">
              <a:xfrm>
                <a:off x="353" y="1471"/>
                <a:ext cx="1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69" name="Line 63"/>
          <p:cNvSpPr>
            <a:spLocks noChangeShapeType="1"/>
          </p:cNvSpPr>
          <p:nvPr/>
        </p:nvSpPr>
        <p:spPr bwMode="auto">
          <a:xfrm flipV="1">
            <a:off x="705644" y="1638735"/>
            <a:ext cx="2380997" cy="171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170" name="Line 64"/>
          <p:cNvSpPr>
            <a:spLocks noChangeShapeType="1"/>
          </p:cNvSpPr>
          <p:nvPr/>
        </p:nvSpPr>
        <p:spPr bwMode="auto">
          <a:xfrm flipV="1">
            <a:off x="4325010" y="1656953"/>
            <a:ext cx="4180897" cy="9525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171" name="Text Box 65"/>
          <p:cNvSpPr txBox="1">
            <a:spLocks noChangeArrowheads="1"/>
          </p:cNvSpPr>
          <p:nvPr/>
        </p:nvSpPr>
        <p:spPr bwMode="auto">
          <a:xfrm>
            <a:off x="1553040" y="1527777"/>
            <a:ext cx="627736" cy="153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 sz="1000" b="1" dirty="0" smtClean="0"/>
              <a:t>CHILDREN</a:t>
            </a:r>
            <a:endParaRPr lang="en-US" sz="1000" b="1" dirty="0"/>
          </a:p>
        </p:txBody>
      </p:sp>
      <p:sp>
        <p:nvSpPr>
          <p:cNvPr id="172" name="Text Box 66"/>
          <p:cNvSpPr txBox="1">
            <a:spLocks noChangeArrowheads="1"/>
          </p:cNvSpPr>
          <p:nvPr/>
        </p:nvSpPr>
        <p:spPr bwMode="auto">
          <a:xfrm>
            <a:off x="5554967" y="1561741"/>
            <a:ext cx="1720984" cy="153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 sz="1000" b="1" dirty="0"/>
              <a:t>ADULTS </a:t>
            </a:r>
            <a:r>
              <a:rPr lang="en-US" sz="1000" b="1" dirty="0" smtClean="0"/>
              <a:t>AGES 21 THROUGH 64</a:t>
            </a:r>
            <a:endParaRPr lang="en-US" sz="1000" b="1" dirty="0"/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2046963" y="4186037"/>
            <a:ext cx="6905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DISABLED </a:t>
            </a:r>
          </a:p>
          <a:p>
            <a:pPr algn="ctr"/>
            <a:r>
              <a:rPr lang="en-US" sz="700" b="1" dirty="0" smtClean="0"/>
              <a:t>CHILDREN</a:t>
            </a:r>
            <a:br>
              <a:rPr lang="en-US" sz="700" b="1" dirty="0" smtClean="0"/>
            </a:br>
            <a:r>
              <a:rPr lang="en-US" sz="700" b="1" dirty="0" smtClean="0"/>
              <a:t>&amp; YOUNG ADULTS  THROUGH AGE 20</a:t>
            </a:r>
            <a:endParaRPr lang="en-US" sz="700" dirty="0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695644" y="4186037"/>
            <a:ext cx="2295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0</a:t>
            </a:r>
            <a:endParaRPr lang="en-US" sz="700" b="1" dirty="0"/>
          </a:p>
        </p:txBody>
      </p:sp>
      <p:sp>
        <p:nvSpPr>
          <p:cNvPr id="175" name="Rectangle 70"/>
          <p:cNvSpPr>
            <a:spLocks noChangeArrowheads="1"/>
          </p:cNvSpPr>
          <p:nvPr/>
        </p:nvSpPr>
        <p:spPr bwMode="auto">
          <a:xfrm>
            <a:off x="1085694" y="4186037"/>
            <a:ext cx="47242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1-18</a:t>
            </a:r>
            <a:endParaRPr lang="en-US" sz="700" b="1" dirty="0"/>
          </a:p>
        </p:txBody>
      </p:sp>
      <p:sp>
        <p:nvSpPr>
          <p:cNvPr id="176" name="Rectangle 71"/>
          <p:cNvSpPr>
            <a:spLocks noChangeArrowheads="1"/>
          </p:cNvSpPr>
          <p:nvPr/>
        </p:nvSpPr>
        <p:spPr bwMode="auto">
          <a:xfrm>
            <a:off x="1558123" y="4186037"/>
            <a:ext cx="611809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19-20</a:t>
            </a:r>
          </a:p>
        </p:txBody>
      </p:sp>
      <p:sp>
        <p:nvSpPr>
          <p:cNvPr id="177" name="Line 81"/>
          <p:cNvSpPr>
            <a:spLocks noChangeShapeType="1"/>
          </p:cNvSpPr>
          <p:nvPr/>
        </p:nvSpPr>
        <p:spPr bwMode="auto">
          <a:xfrm flipV="1">
            <a:off x="688703" y="4405112"/>
            <a:ext cx="1394097" cy="41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178" name="Text Box 82"/>
          <p:cNvSpPr txBox="1">
            <a:spLocks noChangeArrowheads="1"/>
          </p:cNvSpPr>
          <p:nvPr/>
        </p:nvSpPr>
        <p:spPr bwMode="auto">
          <a:xfrm>
            <a:off x="839414" y="4405112"/>
            <a:ext cx="117980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0" rIns="45720" bIns="0">
            <a:spAutoFit/>
          </a:bodyPr>
          <a:lstStyle/>
          <a:p>
            <a:pPr algn="ctr"/>
            <a:r>
              <a:rPr lang="en-US" sz="700" b="1" dirty="0" smtClean="0"/>
              <a:t>AGE IN YEARS</a:t>
            </a:r>
            <a:endParaRPr lang="en-US" sz="700" b="1" dirty="0"/>
          </a:p>
        </p:txBody>
      </p:sp>
      <p:sp>
        <p:nvSpPr>
          <p:cNvPr id="179" name="Rectangle 102"/>
          <p:cNvSpPr>
            <a:spLocks noChangeArrowheads="1"/>
          </p:cNvSpPr>
          <p:nvPr/>
        </p:nvSpPr>
        <p:spPr bwMode="auto">
          <a:xfrm>
            <a:off x="2185859" y="2004211"/>
            <a:ext cx="406399" cy="3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grpSp>
        <p:nvGrpSpPr>
          <p:cNvPr id="180" name="Group 30"/>
          <p:cNvGrpSpPr>
            <a:grpSpLocks/>
          </p:cNvGrpSpPr>
          <p:nvPr/>
        </p:nvGrpSpPr>
        <p:grpSpPr bwMode="auto">
          <a:xfrm>
            <a:off x="5760366" y="1934401"/>
            <a:ext cx="417513" cy="2232143"/>
            <a:chOff x="3399" y="1227"/>
            <a:chExt cx="302" cy="1611"/>
          </a:xfrm>
        </p:grpSpPr>
        <p:grpSp>
          <p:nvGrpSpPr>
            <p:cNvPr id="181" name="Group 31"/>
            <p:cNvGrpSpPr>
              <a:grpSpLocks/>
            </p:cNvGrpSpPr>
            <p:nvPr/>
          </p:nvGrpSpPr>
          <p:grpSpPr bwMode="auto">
            <a:xfrm>
              <a:off x="3399" y="1227"/>
              <a:ext cx="302" cy="955"/>
              <a:chOff x="3539" y="1428"/>
              <a:chExt cx="302" cy="955"/>
            </a:xfrm>
          </p:grpSpPr>
          <p:sp>
            <p:nvSpPr>
              <p:cNvPr id="183" name="Rectangle 32"/>
              <p:cNvSpPr>
                <a:spLocks noChangeArrowheads="1"/>
              </p:cNvSpPr>
              <p:nvPr/>
            </p:nvSpPr>
            <p:spPr bwMode="auto">
              <a:xfrm>
                <a:off x="3539" y="1486"/>
                <a:ext cx="302" cy="897"/>
              </a:xfrm>
              <a:prstGeom prst="rect">
                <a:avLst/>
              </a:prstGeom>
              <a:solidFill>
                <a:srgbClr val="E0C8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184" name="AutoShape 33"/>
              <p:cNvSpPr>
                <a:spLocks noChangeArrowheads="1"/>
              </p:cNvSpPr>
              <p:nvPr/>
            </p:nvSpPr>
            <p:spPr bwMode="auto">
              <a:xfrm>
                <a:off x="3539" y="1428"/>
                <a:ext cx="299" cy="61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182" name="Rectangle 34"/>
            <p:cNvSpPr>
              <a:spLocks noChangeArrowheads="1"/>
            </p:cNvSpPr>
            <p:nvPr/>
          </p:nvSpPr>
          <p:spPr bwMode="auto">
            <a:xfrm>
              <a:off x="3399" y="2182"/>
              <a:ext cx="302" cy="6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6619821" y="4186037"/>
            <a:ext cx="582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PARENTS</a:t>
            </a:r>
            <a:br>
              <a:rPr lang="en-US" sz="700" b="1" dirty="0" smtClean="0"/>
            </a:br>
            <a:r>
              <a:rPr lang="en-US" sz="700" b="1" dirty="0" smtClean="0"/>
              <a:t>OF</a:t>
            </a:r>
          </a:p>
          <a:p>
            <a:pPr algn="ctr"/>
            <a:r>
              <a:rPr lang="en-US" sz="700" b="1" dirty="0" smtClean="0"/>
              <a:t> CHILDREN</a:t>
            </a:r>
          </a:p>
          <a:p>
            <a:pPr algn="ctr"/>
            <a:r>
              <a:rPr lang="en-US" sz="700" b="1" dirty="0" smtClean="0"/>
              <a:t> &lt; 19</a:t>
            </a:r>
            <a:endParaRPr lang="en-US" sz="700" dirty="0"/>
          </a:p>
        </p:txBody>
      </p:sp>
      <p:sp>
        <p:nvSpPr>
          <p:cNvPr id="186" name="Rectangle 103"/>
          <p:cNvSpPr>
            <a:spLocks noChangeArrowheads="1"/>
          </p:cNvSpPr>
          <p:nvPr/>
        </p:nvSpPr>
        <p:spPr bwMode="auto">
          <a:xfrm>
            <a:off x="5801641" y="2068223"/>
            <a:ext cx="334962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sp>
        <p:nvSpPr>
          <p:cNvPr id="187" name="Line 105"/>
          <p:cNvSpPr>
            <a:spLocks noChangeShapeType="1"/>
          </p:cNvSpPr>
          <p:nvPr/>
        </p:nvSpPr>
        <p:spPr bwMode="auto">
          <a:xfrm>
            <a:off x="4262115" y="2006211"/>
            <a:ext cx="2577" cy="21632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8" name="Text Box 106"/>
          <p:cNvSpPr txBox="1">
            <a:spLocks noChangeArrowheads="1"/>
          </p:cNvSpPr>
          <p:nvPr/>
        </p:nvSpPr>
        <p:spPr bwMode="auto">
          <a:xfrm>
            <a:off x="3995334" y="1940784"/>
            <a:ext cx="204918" cy="1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/>
              <a:t>300%</a:t>
            </a:r>
          </a:p>
        </p:txBody>
      </p:sp>
      <p:sp>
        <p:nvSpPr>
          <p:cNvPr id="189" name="Text Box 107"/>
          <p:cNvSpPr txBox="1">
            <a:spLocks noChangeArrowheads="1"/>
          </p:cNvSpPr>
          <p:nvPr/>
        </p:nvSpPr>
        <p:spPr bwMode="auto">
          <a:xfrm>
            <a:off x="3997068" y="2636946"/>
            <a:ext cx="204918" cy="1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200%</a:t>
            </a:r>
            <a:endParaRPr lang="en-US" sz="900" b="1" dirty="0"/>
          </a:p>
        </p:txBody>
      </p:sp>
      <p:sp>
        <p:nvSpPr>
          <p:cNvPr id="190" name="Text Box 110"/>
          <p:cNvSpPr txBox="1">
            <a:spLocks noChangeArrowheads="1"/>
          </p:cNvSpPr>
          <p:nvPr/>
        </p:nvSpPr>
        <p:spPr bwMode="auto">
          <a:xfrm>
            <a:off x="3983735" y="3178429"/>
            <a:ext cx="216517" cy="15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133%</a:t>
            </a:r>
            <a:endParaRPr lang="en-US" sz="900" b="1" dirty="0"/>
          </a:p>
        </p:txBody>
      </p:sp>
      <p:sp>
        <p:nvSpPr>
          <p:cNvPr id="191" name="Text Box 111"/>
          <p:cNvSpPr txBox="1">
            <a:spLocks noChangeArrowheads="1"/>
          </p:cNvSpPr>
          <p:nvPr/>
        </p:nvSpPr>
        <p:spPr bwMode="auto">
          <a:xfrm>
            <a:off x="3996623" y="3474210"/>
            <a:ext cx="204918" cy="1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/>
              <a:t>100%</a:t>
            </a:r>
          </a:p>
        </p:txBody>
      </p:sp>
      <p:grpSp>
        <p:nvGrpSpPr>
          <p:cNvPr id="192" name="Group 113"/>
          <p:cNvGrpSpPr>
            <a:grpSpLocks/>
          </p:cNvGrpSpPr>
          <p:nvPr/>
        </p:nvGrpSpPr>
        <p:grpSpPr bwMode="auto">
          <a:xfrm>
            <a:off x="4231183" y="2014389"/>
            <a:ext cx="33509" cy="1538878"/>
            <a:chOff x="341" y="1220"/>
            <a:chExt cx="26" cy="1129"/>
          </a:xfrm>
        </p:grpSpPr>
        <p:sp>
          <p:nvSpPr>
            <p:cNvPr id="193" name="Line 115"/>
            <p:cNvSpPr>
              <a:spLocks noChangeShapeType="1"/>
            </p:cNvSpPr>
            <p:nvPr/>
          </p:nvSpPr>
          <p:spPr bwMode="auto">
            <a:xfrm flipH="1">
              <a:off x="347" y="2349"/>
              <a:ext cx="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Line 116"/>
            <p:cNvSpPr>
              <a:spLocks noChangeShapeType="1"/>
            </p:cNvSpPr>
            <p:nvPr/>
          </p:nvSpPr>
          <p:spPr bwMode="auto">
            <a:xfrm>
              <a:off x="347" y="2130"/>
              <a:ext cx="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Line 119"/>
            <p:cNvSpPr>
              <a:spLocks noChangeShapeType="1"/>
            </p:cNvSpPr>
            <p:nvPr/>
          </p:nvSpPr>
          <p:spPr bwMode="auto">
            <a:xfrm>
              <a:off x="341" y="1725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Line 120"/>
            <p:cNvSpPr>
              <a:spLocks noChangeShapeType="1"/>
            </p:cNvSpPr>
            <p:nvPr/>
          </p:nvSpPr>
          <p:spPr bwMode="auto">
            <a:xfrm flipV="1">
              <a:off x="341" y="1220"/>
              <a:ext cx="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97" name="Rectangle 74"/>
          <p:cNvSpPr>
            <a:spLocks noChangeArrowheads="1"/>
          </p:cNvSpPr>
          <p:nvPr/>
        </p:nvSpPr>
        <p:spPr bwMode="auto">
          <a:xfrm>
            <a:off x="5192954" y="4186037"/>
            <a:ext cx="6205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HIV POSITIVE</a:t>
            </a:r>
            <a:endParaRPr lang="en-US" sz="700" dirty="0"/>
          </a:p>
        </p:txBody>
      </p:sp>
      <p:grpSp>
        <p:nvGrpSpPr>
          <p:cNvPr id="198" name="Group 152"/>
          <p:cNvGrpSpPr>
            <a:grpSpLocks/>
          </p:cNvGrpSpPr>
          <p:nvPr/>
        </p:nvGrpSpPr>
        <p:grpSpPr bwMode="auto">
          <a:xfrm>
            <a:off x="7648030" y="2019135"/>
            <a:ext cx="420688" cy="2147409"/>
            <a:chOff x="7092673" y="2041927"/>
            <a:chExt cx="481012" cy="2457399"/>
          </a:xfrm>
        </p:grpSpPr>
        <p:sp>
          <p:nvSpPr>
            <p:cNvPr id="199" name="Rectangle 123"/>
            <p:cNvSpPr>
              <a:spLocks noChangeArrowheads="1"/>
            </p:cNvSpPr>
            <p:nvPr/>
          </p:nvSpPr>
          <p:spPr bwMode="auto">
            <a:xfrm>
              <a:off x="7092673" y="2455700"/>
              <a:ext cx="481012" cy="20436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00" name="Rectangle 125"/>
            <p:cNvSpPr>
              <a:spLocks noChangeArrowheads="1"/>
            </p:cNvSpPr>
            <p:nvPr/>
          </p:nvSpPr>
          <p:spPr bwMode="auto">
            <a:xfrm>
              <a:off x="7092673" y="2041927"/>
              <a:ext cx="477381" cy="41377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201" name="Rectangle 127"/>
          <p:cNvSpPr>
            <a:spLocks noChangeArrowheads="1"/>
          </p:cNvSpPr>
          <p:nvPr/>
        </p:nvSpPr>
        <p:spPr bwMode="auto">
          <a:xfrm>
            <a:off x="7524992" y="4186037"/>
            <a:ext cx="68555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INDIVIDUALS WITH BREAST OR CERVICAL CANCER</a:t>
            </a:r>
          </a:p>
        </p:txBody>
      </p:sp>
      <p:sp>
        <p:nvSpPr>
          <p:cNvPr id="202" name="Rectangle 130"/>
          <p:cNvSpPr>
            <a:spLocks noChangeArrowheads="1"/>
          </p:cNvSpPr>
          <p:nvPr/>
        </p:nvSpPr>
        <p:spPr bwMode="auto">
          <a:xfrm>
            <a:off x="8127391" y="2019135"/>
            <a:ext cx="420624" cy="2142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03" name="Rectangle 77"/>
          <p:cNvSpPr>
            <a:spLocks noChangeArrowheads="1"/>
          </p:cNvSpPr>
          <p:nvPr/>
        </p:nvSpPr>
        <p:spPr bwMode="auto">
          <a:xfrm>
            <a:off x="5706753" y="4186037"/>
            <a:ext cx="54854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DISABLED</a:t>
            </a:r>
          </a:p>
        </p:txBody>
      </p:sp>
      <p:grpSp>
        <p:nvGrpSpPr>
          <p:cNvPr id="204" name="Group 150"/>
          <p:cNvGrpSpPr>
            <a:grpSpLocks/>
          </p:cNvGrpSpPr>
          <p:nvPr/>
        </p:nvGrpSpPr>
        <p:grpSpPr bwMode="auto">
          <a:xfrm>
            <a:off x="6704135" y="2022645"/>
            <a:ext cx="417722" cy="2137332"/>
            <a:chOff x="4832350" y="2039438"/>
            <a:chExt cx="481014" cy="2454947"/>
          </a:xfrm>
        </p:grpSpPr>
        <p:sp>
          <p:nvSpPr>
            <p:cNvPr id="205" name="Rectangle 140"/>
            <p:cNvSpPr>
              <a:spLocks noChangeArrowheads="1"/>
            </p:cNvSpPr>
            <p:nvPr/>
          </p:nvSpPr>
          <p:spPr bwMode="auto">
            <a:xfrm>
              <a:off x="4832351" y="3452974"/>
              <a:ext cx="481013" cy="10414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06" name="Rectangle 142"/>
            <p:cNvSpPr>
              <a:spLocks noChangeArrowheads="1"/>
            </p:cNvSpPr>
            <p:nvPr/>
          </p:nvSpPr>
          <p:spPr bwMode="auto">
            <a:xfrm>
              <a:off x="4832350" y="2039438"/>
              <a:ext cx="481013" cy="142447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207" name="TextBox 6"/>
          <p:cNvSpPr txBox="1">
            <a:spLocks noChangeArrowheads="1"/>
          </p:cNvSpPr>
          <p:nvPr/>
        </p:nvSpPr>
        <p:spPr bwMode="auto">
          <a:xfrm>
            <a:off x="457200" y="6052405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r>
              <a:rPr lang="en-US" sz="800" dirty="0">
                <a:solidFill>
                  <a:srgbClr val="1C1C1C"/>
                </a:solidFill>
              </a:rPr>
              <a:t>*FPL = </a:t>
            </a:r>
            <a:r>
              <a:rPr lang="en-US" sz="800" dirty="0" smtClean="0">
                <a:solidFill>
                  <a:srgbClr val="1C1C1C"/>
                </a:solidFill>
              </a:rPr>
              <a:t>income as percent of federal </a:t>
            </a:r>
            <a:r>
              <a:rPr lang="en-US" sz="800" dirty="0">
                <a:solidFill>
                  <a:srgbClr val="1C1C1C"/>
                </a:solidFill>
              </a:rPr>
              <a:t>poverty </a:t>
            </a:r>
            <a:r>
              <a:rPr lang="en-US" sz="800" dirty="0" smtClean="0">
                <a:solidFill>
                  <a:srgbClr val="1C1C1C"/>
                </a:solidFill>
              </a:rPr>
              <a:t>level</a:t>
            </a:r>
          </a:p>
          <a:p>
            <a:r>
              <a:rPr lang="en-US" sz="800" dirty="0" smtClean="0">
                <a:solidFill>
                  <a:srgbClr val="1C1C1C"/>
                </a:solidFill>
              </a:rPr>
              <a:t>** </a:t>
            </a:r>
            <a:r>
              <a:rPr lang="en-US" sz="800" dirty="0">
                <a:solidFill>
                  <a:srgbClr val="1C1C1C"/>
                </a:solidFill>
              </a:rPr>
              <a:t>I</a:t>
            </a:r>
            <a:r>
              <a:rPr lang="en-US" sz="800" dirty="0" smtClean="0">
                <a:solidFill>
                  <a:srgbClr val="1C1C1C"/>
                </a:solidFill>
              </a:rPr>
              <a:t>ncludes members previously eligible for Commonwealth Care and for MassHealth Basic and Essential. </a:t>
            </a:r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7075871" y="4186037"/>
            <a:ext cx="60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PREGNANT</a:t>
            </a:r>
          </a:p>
          <a:p>
            <a:pPr algn="ctr"/>
            <a:r>
              <a:rPr lang="en-US" sz="700" b="1" dirty="0" smtClean="0"/>
              <a:t>ALL AGES</a:t>
            </a:r>
            <a:endParaRPr lang="en-US" sz="700" dirty="0"/>
          </a:p>
        </p:txBody>
      </p:sp>
      <p:grpSp>
        <p:nvGrpSpPr>
          <p:cNvPr id="209" name="Group 151"/>
          <p:cNvGrpSpPr>
            <a:grpSpLocks/>
          </p:cNvGrpSpPr>
          <p:nvPr/>
        </p:nvGrpSpPr>
        <p:grpSpPr bwMode="auto">
          <a:xfrm>
            <a:off x="7169796" y="2019134"/>
            <a:ext cx="420688" cy="2147410"/>
            <a:chOff x="5956300" y="2039730"/>
            <a:chExt cx="482601" cy="2465595"/>
          </a:xfrm>
        </p:grpSpPr>
        <p:sp>
          <p:nvSpPr>
            <p:cNvPr id="210" name="Rectangle 144"/>
            <p:cNvSpPr>
              <a:spLocks noChangeArrowheads="1"/>
            </p:cNvSpPr>
            <p:nvPr/>
          </p:nvSpPr>
          <p:spPr bwMode="auto">
            <a:xfrm>
              <a:off x="5957888" y="2824204"/>
              <a:ext cx="481013" cy="168112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5956300" y="2039730"/>
              <a:ext cx="482601" cy="78488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213" name="Text Box 51"/>
          <p:cNvSpPr txBox="1">
            <a:spLocks noChangeArrowheads="1"/>
          </p:cNvSpPr>
          <p:nvPr/>
        </p:nvSpPr>
        <p:spPr bwMode="auto">
          <a:xfrm>
            <a:off x="395573" y="2986373"/>
            <a:ext cx="219489" cy="1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150%</a:t>
            </a:r>
            <a:endParaRPr lang="en-US" sz="900" b="1" dirty="0"/>
          </a:p>
        </p:txBody>
      </p:sp>
      <p:sp>
        <p:nvSpPr>
          <p:cNvPr id="214" name="Line 57"/>
          <p:cNvSpPr>
            <a:spLocks noChangeShapeType="1"/>
          </p:cNvSpPr>
          <p:nvPr/>
        </p:nvSpPr>
        <p:spPr bwMode="auto">
          <a:xfrm>
            <a:off x="640717" y="3073409"/>
            <a:ext cx="4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" name="Text Box 110"/>
          <p:cNvSpPr txBox="1">
            <a:spLocks noChangeArrowheads="1"/>
          </p:cNvSpPr>
          <p:nvPr/>
        </p:nvSpPr>
        <p:spPr bwMode="auto">
          <a:xfrm>
            <a:off x="3997068" y="3016685"/>
            <a:ext cx="204918" cy="1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150%</a:t>
            </a:r>
            <a:endParaRPr lang="en-US" sz="900" b="1" dirty="0"/>
          </a:p>
        </p:txBody>
      </p:sp>
      <p:sp>
        <p:nvSpPr>
          <p:cNvPr id="216" name="Line 119"/>
          <p:cNvSpPr>
            <a:spLocks noChangeShapeType="1"/>
          </p:cNvSpPr>
          <p:nvPr/>
        </p:nvSpPr>
        <p:spPr bwMode="auto">
          <a:xfrm flipH="1" flipV="1">
            <a:off x="4231184" y="3083044"/>
            <a:ext cx="309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7" name="Rectangle 76"/>
          <p:cNvSpPr>
            <a:spLocks noChangeArrowheads="1"/>
          </p:cNvSpPr>
          <p:nvPr/>
        </p:nvSpPr>
        <p:spPr bwMode="auto">
          <a:xfrm>
            <a:off x="4253841" y="4186037"/>
            <a:ext cx="5857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ALL OTHER**</a:t>
            </a:r>
            <a:endParaRPr lang="en-US" sz="700" dirty="0"/>
          </a:p>
        </p:txBody>
      </p:sp>
      <p:sp>
        <p:nvSpPr>
          <p:cNvPr id="218" name="Text Box 107"/>
          <p:cNvSpPr txBox="1">
            <a:spLocks noChangeArrowheads="1"/>
          </p:cNvSpPr>
          <p:nvPr/>
        </p:nvSpPr>
        <p:spPr bwMode="auto">
          <a:xfrm>
            <a:off x="3997068" y="2320250"/>
            <a:ext cx="204918" cy="1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250%</a:t>
            </a:r>
            <a:endParaRPr lang="en-US" sz="900" b="1" dirty="0"/>
          </a:p>
        </p:txBody>
      </p:sp>
      <p:sp>
        <p:nvSpPr>
          <p:cNvPr id="219" name="Line 119"/>
          <p:cNvSpPr>
            <a:spLocks noChangeShapeType="1"/>
          </p:cNvSpPr>
          <p:nvPr/>
        </p:nvSpPr>
        <p:spPr bwMode="auto">
          <a:xfrm flipH="1">
            <a:off x="4238914" y="2380929"/>
            <a:ext cx="23195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" name="Rectangle 10"/>
          <p:cNvSpPr>
            <a:spLocks noChangeArrowheads="1"/>
          </p:cNvSpPr>
          <p:nvPr/>
        </p:nvSpPr>
        <p:spPr bwMode="auto">
          <a:xfrm>
            <a:off x="1447919" y="3076686"/>
            <a:ext cx="647581" cy="107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1" name="Rectangle 41"/>
          <p:cNvSpPr>
            <a:spLocks noChangeArrowheads="1"/>
          </p:cNvSpPr>
          <p:nvPr/>
        </p:nvSpPr>
        <p:spPr bwMode="auto">
          <a:xfrm>
            <a:off x="6230735" y="3234568"/>
            <a:ext cx="420687" cy="9179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2" name="Rectangle 77"/>
          <p:cNvSpPr>
            <a:spLocks noChangeArrowheads="1"/>
          </p:cNvSpPr>
          <p:nvPr/>
        </p:nvSpPr>
        <p:spPr bwMode="auto">
          <a:xfrm>
            <a:off x="6059730" y="4186037"/>
            <a:ext cx="731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INDIVIDUALS RECEIVING</a:t>
            </a:r>
          </a:p>
          <a:p>
            <a:pPr algn="ctr"/>
            <a:r>
              <a:rPr lang="en-US" sz="700" b="1" dirty="0" smtClean="0"/>
              <a:t> SERVICES FROM DMH</a:t>
            </a:r>
            <a:endParaRPr lang="en-US" sz="700" b="1" dirty="0"/>
          </a:p>
        </p:txBody>
      </p:sp>
      <p:sp>
        <p:nvSpPr>
          <p:cNvPr id="224" name="Rectangle 42"/>
          <p:cNvSpPr>
            <a:spLocks noChangeArrowheads="1"/>
          </p:cNvSpPr>
          <p:nvPr/>
        </p:nvSpPr>
        <p:spPr bwMode="auto">
          <a:xfrm>
            <a:off x="5292523" y="2702727"/>
            <a:ext cx="411826" cy="55203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5" name="Rectangle 127"/>
          <p:cNvSpPr>
            <a:spLocks noChangeArrowheads="1"/>
          </p:cNvSpPr>
          <p:nvPr/>
        </p:nvSpPr>
        <p:spPr bwMode="auto">
          <a:xfrm>
            <a:off x="8068854" y="4186037"/>
            <a:ext cx="55457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HCBS WAIVER GROUP</a:t>
            </a:r>
            <a:endParaRPr lang="en-US" sz="700" dirty="0"/>
          </a:p>
        </p:txBody>
      </p:sp>
      <p:sp>
        <p:nvSpPr>
          <p:cNvPr id="226" name="Rectangle 42"/>
          <p:cNvSpPr>
            <a:spLocks noChangeArrowheads="1"/>
          </p:cNvSpPr>
          <p:nvPr/>
        </p:nvSpPr>
        <p:spPr bwMode="auto">
          <a:xfrm>
            <a:off x="4343305" y="3234823"/>
            <a:ext cx="406844" cy="917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7" name="Rectangle 142"/>
          <p:cNvSpPr>
            <a:spLocks noChangeArrowheads="1"/>
          </p:cNvSpPr>
          <p:nvPr/>
        </p:nvSpPr>
        <p:spPr bwMode="auto">
          <a:xfrm>
            <a:off x="6230735" y="2022645"/>
            <a:ext cx="419100" cy="123185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28" name="Rectangle 142"/>
          <p:cNvSpPr>
            <a:spLocks noChangeArrowheads="1"/>
          </p:cNvSpPr>
          <p:nvPr/>
        </p:nvSpPr>
        <p:spPr bwMode="auto">
          <a:xfrm>
            <a:off x="5292522" y="2022645"/>
            <a:ext cx="411825" cy="67972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29" name="Rectangle 142"/>
          <p:cNvSpPr>
            <a:spLocks noChangeArrowheads="1"/>
          </p:cNvSpPr>
          <p:nvPr/>
        </p:nvSpPr>
        <p:spPr bwMode="auto">
          <a:xfrm>
            <a:off x="4343305" y="2019134"/>
            <a:ext cx="406845" cy="123562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30" name="Rectangle 67"/>
          <p:cNvSpPr>
            <a:spLocks noChangeArrowheads="1"/>
          </p:cNvSpPr>
          <p:nvPr/>
        </p:nvSpPr>
        <p:spPr bwMode="auto">
          <a:xfrm>
            <a:off x="2546351" y="4186037"/>
            <a:ext cx="6553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FORMER FOSTER CARE YOUTH</a:t>
            </a:r>
            <a:br>
              <a:rPr lang="en-US" sz="700" b="1" dirty="0" smtClean="0"/>
            </a:br>
            <a:r>
              <a:rPr lang="en-US" sz="700" b="1" dirty="0" smtClean="0"/>
              <a:t>UP TO</a:t>
            </a:r>
            <a:br>
              <a:rPr lang="en-US" sz="700" b="1" dirty="0" smtClean="0"/>
            </a:br>
            <a:r>
              <a:rPr lang="en-US" sz="700" b="1" dirty="0" smtClean="0"/>
              <a:t>AGE 26</a:t>
            </a:r>
            <a:endParaRPr lang="en-US" sz="700" dirty="0"/>
          </a:p>
        </p:txBody>
      </p:sp>
      <p:sp>
        <p:nvSpPr>
          <p:cNvPr id="231" name="Rectangle 41"/>
          <p:cNvSpPr>
            <a:spLocks noChangeArrowheads="1"/>
          </p:cNvSpPr>
          <p:nvPr/>
        </p:nvSpPr>
        <p:spPr bwMode="auto">
          <a:xfrm>
            <a:off x="4821951" y="3234825"/>
            <a:ext cx="411824" cy="917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32" name="Rectangle 142"/>
          <p:cNvSpPr>
            <a:spLocks noChangeArrowheads="1"/>
          </p:cNvSpPr>
          <p:nvPr/>
        </p:nvSpPr>
        <p:spPr bwMode="auto">
          <a:xfrm>
            <a:off x="4821952" y="2019135"/>
            <a:ext cx="411824" cy="1235622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33" name="Rectangle 76"/>
          <p:cNvSpPr>
            <a:spLocks noChangeArrowheads="1"/>
          </p:cNvSpPr>
          <p:nvPr/>
        </p:nvSpPr>
        <p:spPr bwMode="auto">
          <a:xfrm>
            <a:off x="4694488" y="4186037"/>
            <a:ext cx="66675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MEDICALLY FRAIL ELIGIBLE FOR CARE PLUS BUT ELECT STANDARD</a:t>
            </a:r>
            <a:endParaRPr lang="en-US" sz="700" dirty="0"/>
          </a:p>
        </p:txBody>
      </p:sp>
      <p:sp>
        <p:nvSpPr>
          <p:cNvPr id="234" name="Rectangle 142"/>
          <p:cNvSpPr>
            <a:spLocks noChangeArrowheads="1"/>
          </p:cNvSpPr>
          <p:nvPr/>
        </p:nvSpPr>
        <p:spPr bwMode="auto">
          <a:xfrm>
            <a:off x="1625602" y="1994474"/>
            <a:ext cx="469898" cy="108532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35" name="Line 44"/>
          <p:cNvSpPr>
            <a:spLocks noChangeShapeType="1"/>
          </p:cNvSpPr>
          <p:nvPr/>
        </p:nvSpPr>
        <p:spPr bwMode="auto">
          <a:xfrm>
            <a:off x="684771" y="4150189"/>
            <a:ext cx="2477530" cy="2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236" name="Line 43"/>
          <p:cNvSpPr>
            <a:spLocks noChangeShapeType="1"/>
          </p:cNvSpPr>
          <p:nvPr/>
        </p:nvSpPr>
        <p:spPr bwMode="auto">
          <a:xfrm flipV="1">
            <a:off x="4262116" y="4150198"/>
            <a:ext cx="4466974" cy="2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237" name="Text Box 47"/>
          <p:cNvSpPr txBox="1">
            <a:spLocks noChangeArrowheads="1"/>
          </p:cNvSpPr>
          <p:nvPr/>
        </p:nvSpPr>
        <p:spPr bwMode="auto">
          <a:xfrm>
            <a:off x="405445" y="1259143"/>
            <a:ext cx="219489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/>
              <a:t>4</a:t>
            </a:r>
            <a:r>
              <a:rPr lang="en-US" sz="900" b="1" dirty="0" smtClean="0"/>
              <a:t>00</a:t>
            </a:r>
            <a:r>
              <a:rPr lang="en-US" sz="900" b="1" dirty="0"/>
              <a:t>%</a:t>
            </a:r>
          </a:p>
        </p:txBody>
      </p:sp>
      <p:sp>
        <p:nvSpPr>
          <p:cNvPr id="238" name="Line 61"/>
          <p:cNvSpPr>
            <a:spLocks noChangeShapeType="1"/>
          </p:cNvSpPr>
          <p:nvPr/>
        </p:nvSpPr>
        <p:spPr bwMode="auto">
          <a:xfrm flipV="1">
            <a:off x="648188" y="1344422"/>
            <a:ext cx="455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39" name="Straight Connector 238"/>
          <p:cNvCxnSpPr>
            <a:stCxn id="159" idx="0"/>
          </p:cNvCxnSpPr>
          <p:nvPr/>
        </p:nvCxnSpPr>
        <p:spPr>
          <a:xfrm flipH="1" flipV="1">
            <a:off x="681801" y="1344423"/>
            <a:ext cx="2970" cy="66048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690017" y="1334155"/>
            <a:ext cx="2396624" cy="1026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 flipV="1">
            <a:off x="3081602" y="1331789"/>
            <a:ext cx="5040" cy="65512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708930" y="1989749"/>
            <a:ext cx="2396624" cy="1026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V="1">
            <a:off x="4261042" y="1329798"/>
            <a:ext cx="0" cy="65910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4257317" y="1329798"/>
            <a:ext cx="4290698" cy="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 flipV="1">
            <a:off x="8548015" y="1351089"/>
            <a:ext cx="5040" cy="65512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4276230" y="2014001"/>
            <a:ext cx="4274305" cy="513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ight Brace 246"/>
          <p:cNvSpPr/>
          <p:nvPr/>
        </p:nvSpPr>
        <p:spPr>
          <a:xfrm>
            <a:off x="3117870" y="1364503"/>
            <a:ext cx="140963" cy="589695"/>
          </a:xfrm>
          <a:prstGeom prst="rightBrac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Left Brace 247"/>
          <p:cNvSpPr/>
          <p:nvPr/>
        </p:nvSpPr>
        <p:spPr>
          <a:xfrm>
            <a:off x="4024457" y="1364503"/>
            <a:ext cx="175795" cy="58969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3188351" y="1366963"/>
            <a:ext cx="88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ELIGIBLE FOR TAX CREDITS FOR QUALIFIED HEALTH PLAN</a:t>
            </a:r>
            <a:endParaRPr lang="en-US" sz="8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98032" y="3992372"/>
            <a:ext cx="479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FPL*</a:t>
            </a:r>
            <a:endParaRPr lang="en-US" sz="1000" dirty="0"/>
          </a:p>
        </p:txBody>
      </p:sp>
      <p:sp>
        <p:nvSpPr>
          <p:cNvPr id="251" name="TextBox 250"/>
          <p:cNvSpPr txBox="1"/>
          <p:nvPr/>
        </p:nvSpPr>
        <p:spPr>
          <a:xfrm>
            <a:off x="3911326" y="4025525"/>
            <a:ext cx="431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FPL*</a:t>
            </a:r>
            <a:endParaRPr lang="en-US" sz="1000" dirty="0"/>
          </a:p>
        </p:txBody>
      </p:sp>
      <p:sp>
        <p:nvSpPr>
          <p:cNvPr id="252" name="Rectangle 102"/>
          <p:cNvSpPr>
            <a:spLocks noChangeArrowheads="1"/>
          </p:cNvSpPr>
          <p:nvPr/>
        </p:nvSpPr>
        <p:spPr bwMode="auto">
          <a:xfrm>
            <a:off x="2674686" y="1997471"/>
            <a:ext cx="406399" cy="3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sp>
        <p:nvSpPr>
          <p:cNvPr id="253" name="AutoShape 5"/>
          <p:cNvSpPr>
            <a:spLocks noChangeArrowheads="1"/>
          </p:cNvSpPr>
          <p:nvPr/>
        </p:nvSpPr>
        <p:spPr bwMode="auto">
          <a:xfrm>
            <a:off x="2652136" y="1914903"/>
            <a:ext cx="443779" cy="8511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0" y="733425"/>
            <a:ext cx="9144000" cy="6124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1651" y="6322252"/>
            <a:ext cx="8325395" cy="9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/>
          </a:p>
        </p:txBody>
      </p:sp>
      <p:sp>
        <p:nvSpPr>
          <p:cNvPr id="2" name="Rectangle 1"/>
          <p:cNvSpPr/>
          <p:nvPr/>
        </p:nvSpPr>
        <p:spPr>
          <a:xfrm>
            <a:off x="327858" y="1343652"/>
            <a:ext cx="8391639" cy="13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57"/>
          <p:cNvGrpSpPr>
            <a:grpSpLocks/>
          </p:cNvGrpSpPr>
          <p:nvPr/>
        </p:nvGrpSpPr>
        <p:grpSpPr bwMode="auto">
          <a:xfrm>
            <a:off x="3425313" y="364019"/>
            <a:ext cx="417512" cy="2598737"/>
            <a:chOff x="2344" y="1159"/>
            <a:chExt cx="302" cy="1880"/>
          </a:xfrm>
        </p:grpSpPr>
        <p:grpSp>
          <p:nvGrpSpPr>
            <p:cNvPr id="121" name="Group 3"/>
            <p:cNvGrpSpPr>
              <a:grpSpLocks/>
            </p:cNvGrpSpPr>
            <p:nvPr/>
          </p:nvGrpSpPr>
          <p:grpSpPr bwMode="auto">
            <a:xfrm>
              <a:off x="2344" y="1159"/>
              <a:ext cx="302" cy="975"/>
              <a:chOff x="2344" y="1159"/>
              <a:chExt cx="302" cy="975"/>
            </a:xfrm>
          </p:grpSpPr>
          <p:sp>
            <p:nvSpPr>
              <p:cNvPr id="123" name="Rectangle 4"/>
              <p:cNvSpPr>
                <a:spLocks noChangeArrowheads="1"/>
              </p:cNvSpPr>
              <p:nvPr/>
            </p:nvSpPr>
            <p:spPr bwMode="auto">
              <a:xfrm>
                <a:off x="2344" y="1220"/>
                <a:ext cx="302" cy="914"/>
              </a:xfrm>
              <a:prstGeom prst="rect">
                <a:avLst/>
              </a:prstGeom>
              <a:solidFill>
                <a:srgbClr val="BFC4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24" name="AutoShape 5"/>
              <p:cNvSpPr>
                <a:spLocks noChangeArrowheads="1"/>
              </p:cNvSpPr>
              <p:nvPr/>
            </p:nvSpPr>
            <p:spPr bwMode="auto">
              <a:xfrm>
                <a:off x="2346" y="1159"/>
                <a:ext cx="299" cy="61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2344" y="2130"/>
              <a:ext cx="302" cy="909"/>
            </a:xfrm>
            <a:prstGeom prst="rect">
              <a:avLst/>
            </a:prstGeom>
            <a:solidFill>
              <a:srgbClr val="5A8F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25" name="Group 9"/>
          <p:cNvGrpSpPr>
            <a:grpSpLocks/>
          </p:cNvGrpSpPr>
          <p:nvPr/>
        </p:nvGrpSpPr>
        <p:grpSpPr bwMode="auto">
          <a:xfrm>
            <a:off x="1191700" y="448156"/>
            <a:ext cx="419100" cy="2514600"/>
            <a:chOff x="555" y="1220"/>
            <a:chExt cx="303" cy="1819"/>
          </a:xfrm>
        </p:grpSpPr>
        <p:sp>
          <p:nvSpPr>
            <p:cNvPr id="126" name="Rectangle 10"/>
            <p:cNvSpPr>
              <a:spLocks noChangeArrowheads="1"/>
            </p:cNvSpPr>
            <p:nvPr/>
          </p:nvSpPr>
          <p:spPr bwMode="auto">
            <a:xfrm>
              <a:off x="555" y="2234"/>
              <a:ext cx="303" cy="805"/>
            </a:xfrm>
            <a:prstGeom prst="rect">
              <a:avLst/>
            </a:prstGeom>
            <a:solidFill>
              <a:srgbClr val="5A8F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127" name="Rectangle 11"/>
            <p:cNvSpPr>
              <a:spLocks noChangeArrowheads="1"/>
            </p:cNvSpPr>
            <p:nvPr/>
          </p:nvSpPr>
          <p:spPr bwMode="auto">
            <a:xfrm>
              <a:off x="555" y="1826"/>
              <a:ext cx="303" cy="4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  <p:sp>
          <p:nvSpPr>
            <p:cNvPr id="128" name="Rectangle 12"/>
            <p:cNvSpPr>
              <a:spLocks noChangeArrowheads="1"/>
            </p:cNvSpPr>
            <p:nvPr/>
          </p:nvSpPr>
          <p:spPr bwMode="auto">
            <a:xfrm>
              <a:off x="555" y="1220"/>
              <a:ext cx="303" cy="60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29" name="Group 13"/>
          <p:cNvGrpSpPr>
            <a:grpSpLocks/>
          </p:cNvGrpSpPr>
          <p:nvPr/>
        </p:nvGrpSpPr>
        <p:grpSpPr bwMode="auto">
          <a:xfrm>
            <a:off x="777363" y="448156"/>
            <a:ext cx="1668462" cy="2514600"/>
            <a:chOff x="428" y="1220"/>
            <a:chExt cx="1207" cy="1819"/>
          </a:xfrm>
        </p:grpSpPr>
        <p:grpSp>
          <p:nvGrpSpPr>
            <p:cNvPr id="130" name="Group 14"/>
            <p:cNvGrpSpPr>
              <a:grpSpLocks/>
            </p:cNvGrpSpPr>
            <p:nvPr/>
          </p:nvGrpSpPr>
          <p:grpSpPr bwMode="auto">
            <a:xfrm>
              <a:off x="428" y="1220"/>
              <a:ext cx="303" cy="1819"/>
              <a:chOff x="402" y="1220"/>
              <a:chExt cx="303" cy="1819"/>
            </a:xfrm>
          </p:grpSpPr>
          <p:sp>
            <p:nvSpPr>
              <p:cNvPr id="258" name="Rectangle 15"/>
              <p:cNvSpPr>
                <a:spLocks noChangeArrowheads="1"/>
              </p:cNvSpPr>
              <p:nvPr/>
            </p:nvSpPr>
            <p:spPr bwMode="auto">
              <a:xfrm>
                <a:off x="402" y="1917"/>
                <a:ext cx="303" cy="1122"/>
              </a:xfrm>
              <a:prstGeom prst="rect">
                <a:avLst/>
              </a:prstGeom>
              <a:solidFill>
                <a:srgbClr val="5A8F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59" name="Rectangle 16"/>
              <p:cNvSpPr>
                <a:spLocks noChangeArrowheads="1"/>
              </p:cNvSpPr>
              <p:nvPr/>
            </p:nvSpPr>
            <p:spPr bwMode="auto">
              <a:xfrm>
                <a:off x="402" y="1826"/>
                <a:ext cx="303" cy="9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dirty="0">
                  <a:cs typeface="Calibri" pitchFamily="34" charset="0"/>
                </a:endParaRPr>
              </a:p>
            </p:txBody>
          </p:sp>
          <p:sp>
            <p:nvSpPr>
              <p:cNvPr id="260" name="Rectangle 17"/>
              <p:cNvSpPr>
                <a:spLocks noChangeArrowheads="1"/>
              </p:cNvSpPr>
              <p:nvPr/>
            </p:nvSpPr>
            <p:spPr bwMode="auto">
              <a:xfrm>
                <a:off x="402" y="1220"/>
                <a:ext cx="303" cy="60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</p:grpSp>
        <p:grpSp>
          <p:nvGrpSpPr>
            <p:cNvPr id="131" name="Group 18"/>
            <p:cNvGrpSpPr>
              <a:grpSpLocks/>
            </p:cNvGrpSpPr>
            <p:nvPr/>
          </p:nvGrpSpPr>
          <p:grpSpPr bwMode="auto">
            <a:xfrm>
              <a:off x="1027" y="1220"/>
              <a:ext cx="608" cy="1819"/>
              <a:chOff x="1001" y="1220"/>
              <a:chExt cx="608" cy="1819"/>
            </a:xfrm>
          </p:grpSpPr>
          <p:sp>
            <p:nvSpPr>
              <p:cNvPr id="132" name="Rectangle 19"/>
              <p:cNvSpPr>
                <a:spLocks noChangeArrowheads="1"/>
              </p:cNvSpPr>
              <p:nvPr/>
            </p:nvSpPr>
            <p:spPr bwMode="auto">
              <a:xfrm>
                <a:off x="1001" y="2433"/>
                <a:ext cx="302" cy="606"/>
              </a:xfrm>
              <a:prstGeom prst="rect">
                <a:avLst/>
              </a:prstGeom>
              <a:solidFill>
                <a:srgbClr val="5A8F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33" name="Rectangle 20"/>
              <p:cNvSpPr>
                <a:spLocks noChangeArrowheads="1"/>
              </p:cNvSpPr>
              <p:nvPr/>
            </p:nvSpPr>
            <p:spPr bwMode="auto">
              <a:xfrm>
                <a:off x="1001" y="2234"/>
                <a:ext cx="302" cy="199"/>
              </a:xfrm>
              <a:prstGeom prst="rect">
                <a:avLst/>
              </a:prstGeom>
              <a:solidFill>
                <a:srgbClr val="D66D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34" name="Rectangle 21"/>
              <p:cNvSpPr>
                <a:spLocks noChangeArrowheads="1"/>
              </p:cNvSpPr>
              <p:nvPr/>
            </p:nvSpPr>
            <p:spPr bwMode="auto">
              <a:xfrm>
                <a:off x="1001" y="1826"/>
                <a:ext cx="302" cy="4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dirty="0">
                  <a:cs typeface="Calibri" pitchFamily="34" charset="0"/>
                </a:endParaRPr>
              </a:p>
            </p:txBody>
          </p:sp>
          <p:sp>
            <p:nvSpPr>
              <p:cNvPr id="135" name="Rectangle 22"/>
              <p:cNvSpPr>
                <a:spLocks noChangeArrowheads="1"/>
              </p:cNvSpPr>
              <p:nvPr/>
            </p:nvSpPr>
            <p:spPr bwMode="auto">
              <a:xfrm>
                <a:off x="1001" y="1220"/>
                <a:ext cx="302" cy="60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54" name="Rectangle 23"/>
              <p:cNvSpPr>
                <a:spLocks noChangeArrowheads="1"/>
              </p:cNvSpPr>
              <p:nvPr/>
            </p:nvSpPr>
            <p:spPr bwMode="auto">
              <a:xfrm>
                <a:off x="1300" y="2519"/>
                <a:ext cx="309" cy="520"/>
              </a:xfrm>
              <a:prstGeom prst="rect">
                <a:avLst/>
              </a:prstGeom>
              <a:solidFill>
                <a:srgbClr val="5A8F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55" name="Rectangle 24"/>
              <p:cNvSpPr>
                <a:spLocks noChangeArrowheads="1"/>
              </p:cNvSpPr>
              <p:nvPr/>
            </p:nvSpPr>
            <p:spPr bwMode="auto">
              <a:xfrm>
                <a:off x="1300" y="2234"/>
                <a:ext cx="309" cy="285"/>
              </a:xfrm>
              <a:prstGeom prst="rect">
                <a:avLst/>
              </a:prstGeom>
              <a:solidFill>
                <a:srgbClr val="D66D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56" name="Rectangle 25"/>
              <p:cNvSpPr>
                <a:spLocks noChangeArrowheads="1"/>
              </p:cNvSpPr>
              <p:nvPr/>
            </p:nvSpPr>
            <p:spPr bwMode="auto">
              <a:xfrm>
                <a:off x="1300" y="1826"/>
                <a:ext cx="309" cy="4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dirty="0">
                  <a:cs typeface="Calibri" pitchFamily="34" charset="0"/>
                </a:endParaRPr>
              </a:p>
            </p:txBody>
          </p:sp>
          <p:sp>
            <p:nvSpPr>
              <p:cNvPr id="257" name="Rectangle 26"/>
              <p:cNvSpPr>
                <a:spLocks noChangeArrowheads="1"/>
              </p:cNvSpPr>
              <p:nvPr/>
            </p:nvSpPr>
            <p:spPr bwMode="auto">
              <a:xfrm>
                <a:off x="1300" y="1220"/>
                <a:ext cx="309" cy="606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</p:grpSp>
      </p:grpSp>
      <p:grpSp>
        <p:nvGrpSpPr>
          <p:cNvPr id="261" name="Group 27"/>
          <p:cNvGrpSpPr>
            <a:grpSpLocks/>
          </p:cNvGrpSpPr>
          <p:nvPr/>
        </p:nvGrpSpPr>
        <p:grpSpPr bwMode="auto">
          <a:xfrm>
            <a:off x="2444238" y="448156"/>
            <a:ext cx="419100" cy="2514600"/>
            <a:chOff x="1643" y="1220"/>
            <a:chExt cx="303" cy="1819"/>
          </a:xfrm>
        </p:grpSpPr>
        <p:sp>
          <p:nvSpPr>
            <p:cNvPr id="262" name="Rectangle 28"/>
            <p:cNvSpPr>
              <a:spLocks noChangeArrowheads="1"/>
            </p:cNvSpPr>
            <p:nvPr/>
          </p:nvSpPr>
          <p:spPr bwMode="auto">
            <a:xfrm>
              <a:off x="1643" y="1826"/>
              <a:ext cx="303" cy="12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  <p:sp>
          <p:nvSpPr>
            <p:cNvPr id="263" name="Rectangle 29"/>
            <p:cNvSpPr>
              <a:spLocks noChangeArrowheads="1"/>
            </p:cNvSpPr>
            <p:nvPr/>
          </p:nvSpPr>
          <p:spPr bwMode="auto">
            <a:xfrm>
              <a:off x="1643" y="1220"/>
              <a:ext cx="303" cy="60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264" name="Line 44"/>
          <p:cNvSpPr>
            <a:spLocks noChangeShapeType="1"/>
          </p:cNvSpPr>
          <p:nvPr/>
        </p:nvSpPr>
        <p:spPr bwMode="auto">
          <a:xfrm>
            <a:off x="688463" y="2962756"/>
            <a:ext cx="32289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/>
          </a:p>
        </p:txBody>
      </p:sp>
      <p:grpSp>
        <p:nvGrpSpPr>
          <p:cNvPr id="265" name="Group 45"/>
          <p:cNvGrpSpPr>
            <a:grpSpLocks/>
          </p:cNvGrpSpPr>
          <p:nvPr/>
        </p:nvGrpSpPr>
        <p:grpSpPr bwMode="auto">
          <a:xfrm>
            <a:off x="482438" y="364019"/>
            <a:ext cx="285750" cy="2590800"/>
            <a:chOff x="158" y="1166"/>
            <a:chExt cx="207" cy="1874"/>
          </a:xfrm>
        </p:grpSpPr>
        <p:sp>
          <p:nvSpPr>
            <p:cNvPr id="266" name="Line 46"/>
            <p:cNvSpPr>
              <a:spLocks noChangeShapeType="1"/>
            </p:cNvSpPr>
            <p:nvPr/>
          </p:nvSpPr>
          <p:spPr bwMode="auto">
            <a:xfrm>
              <a:off x="364" y="1221"/>
              <a:ext cx="1" cy="18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Text Box 47"/>
            <p:cNvSpPr txBox="1">
              <a:spLocks noChangeArrowheads="1"/>
            </p:cNvSpPr>
            <p:nvPr/>
          </p:nvSpPr>
          <p:spPr bwMode="auto">
            <a:xfrm>
              <a:off x="158" y="1166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300%</a:t>
              </a:r>
            </a:p>
          </p:txBody>
        </p:sp>
        <p:sp>
          <p:nvSpPr>
            <p:cNvPr id="268" name="Text Box 48"/>
            <p:cNvSpPr txBox="1">
              <a:spLocks noChangeArrowheads="1"/>
            </p:cNvSpPr>
            <p:nvPr/>
          </p:nvSpPr>
          <p:spPr bwMode="auto">
            <a:xfrm>
              <a:off x="158" y="1772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200%</a:t>
              </a:r>
            </a:p>
          </p:txBody>
        </p:sp>
        <p:sp>
          <p:nvSpPr>
            <p:cNvPr id="269" name="Text Box 49"/>
            <p:cNvSpPr txBox="1">
              <a:spLocks noChangeArrowheads="1"/>
            </p:cNvSpPr>
            <p:nvPr/>
          </p:nvSpPr>
          <p:spPr bwMode="auto">
            <a:xfrm>
              <a:off x="158" y="1863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185%</a:t>
              </a:r>
            </a:p>
          </p:txBody>
        </p:sp>
        <p:sp>
          <p:nvSpPr>
            <p:cNvPr id="270" name="Text Box 50"/>
            <p:cNvSpPr txBox="1">
              <a:spLocks noChangeArrowheads="1"/>
            </p:cNvSpPr>
            <p:nvPr/>
          </p:nvSpPr>
          <p:spPr bwMode="auto">
            <a:xfrm>
              <a:off x="158" y="2076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150%</a:t>
              </a:r>
            </a:p>
          </p:txBody>
        </p:sp>
        <p:sp>
          <p:nvSpPr>
            <p:cNvPr id="271" name="Text Box 51"/>
            <p:cNvSpPr txBox="1">
              <a:spLocks noChangeArrowheads="1"/>
            </p:cNvSpPr>
            <p:nvPr/>
          </p:nvSpPr>
          <p:spPr bwMode="auto">
            <a:xfrm>
              <a:off x="158" y="2180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133%</a:t>
              </a:r>
            </a:p>
          </p:txBody>
        </p:sp>
        <p:sp>
          <p:nvSpPr>
            <p:cNvPr id="272" name="Text Box 52"/>
            <p:cNvSpPr txBox="1">
              <a:spLocks noChangeArrowheads="1"/>
            </p:cNvSpPr>
            <p:nvPr/>
          </p:nvSpPr>
          <p:spPr bwMode="auto">
            <a:xfrm>
              <a:off x="158" y="2379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100%</a:t>
              </a:r>
            </a:p>
          </p:txBody>
        </p:sp>
        <p:sp>
          <p:nvSpPr>
            <p:cNvPr id="273" name="Text Box 53"/>
            <p:cNvSpPr txBox="1">
              <a:spLocks noChangeArrowheads="1"/>
            </p:cNvSpPr>
            <p:nvPr/>
          </p:nvSpPr>
          <p:spPr bwMode="auto">
            <a:xfrm>
              <a:off x="158" y="2465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86%</a:t>
              </a:r>
            </a:p>
          </p:txBody>
        </p:sp>
        <p:grpSp>
          <p:nvGrpSpPr>
            <p:cNvPr id="274" name="Group 54"/>
            <p:cNvGrpSpPr>
              <a:grpSpLocks/>
            </p:cNvGrpSpPr>
            <p:nvPr/>
          </p:nvGrpSpPr>
          <p:grpSpPr bwMode="auto">
            <a:xfrm>
              <a:off x="336" y="1220"/>
              <a:ext cx="29" cy="1299"/>
              <a:chOff x="336" y="1220"/>
              <a:chExt cx="29" cy="1299"/>
            </a:xfrm>
          </p:grpSpPr>
          <p:sp>
            <p:nvSpPr>
              <p:cNvPr id="275" name="Line 55"/>
              <p:cNvSpPr>
                <a:spLocks noChangeShapeType="1"/>
              </p:cNvSpPr>
              <p:nvPr/>
            </p:nvSpPr>
            <p:spPr bwMode="auto">
              <a:xfrm>
                <a:off x="336" y="2519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Line 56"/>
              <p:cNvSpPr>
                <a:spLocks noChangeShapeType="1"/>
              </p:cNvSpPr>
              <p:nvPr/>
            </p:nvSpPr>
            <p:spPr bwMode="auto">
              <a:xfrm>
                <a:off x="336" y="2433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Line 57"/>
              <p:cNvSpPr>
                <a:spLocks noChangeShapeType="1"/>
              </p:cNvSpPr>
              <p:nvPr/>
            </p:nvSpPr>
            <p:spPr bwMode="auto">
              <a:xfrm>
                <a:off x="336" y="2234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Line 58"/>
              <p:cNvSpPr>
                <a:spLocks noChangeShapeType="1"/>
              </p:cNvSpPr>
              <p:nvPr/>
            </p:nvSpPr>
            <p:spPr bwMode="auto">
              <a:xfrm>
                <a:off x="336" y="2130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59"/>
              <p:cNvSpPr>
                <a:spLocks noChangeShapeType="1"/>
              </p:cNvSpPr>
              <p:nvPr/>
            </p:nvSpPr>
            <p:spPr bwMode="auto">
              <a:xfrm>
                <a:off x="336" y="1917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Line 60"/>
              <p:cNvSpPr>
                <a:spLocks noChangeShapeType="1"/>
              </p:cNvSpPr>
              <p:nvPr/>
            </p:nvSpPr>
            <p:spPr bwMode="auto">
              <a:xfrm>
                <a:off x="336" y="1826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Line 61"/>
              <p:cNvSpPr>
                <a:spLocks noChangeShapeType="1"/>
              </p:cNvSpPr>
              <p:nvPr/>
            </p:nvSpPr>
            <p:spPr bwMode="auto">
              <a:xfrm>
                <a:off x="336" y="1220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2" name="Text Box 62"/>
          <p:cNvSpPr txBox="1">
            <a:spLocks noChangeArrowheads="1"/>
          </p:cNvSpPr>
          <p:nvPr/>
        </p:nvSpPr>
        <p:spPr bwMode="auto">
          <a:xfrm>
            <a:off x="183483" y="2879263"/>
            <a:ext cx="454025" cy="138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900" b="1" dirty="0"/>
              <a:t>% of FPL*</a:t>
            </a:r>
          </a:p>
        </p:txBody>
      </p:sp>
      <p:sp>
        <p:nvSpPr>
          <p:cNvPr id="284" name="Text Box 65"/>
          <p:cNvSpPr txBox="1">
            <a:spLocks noChangeArrowheads="1"/>
          </p:cNvSpPr>
          <p:nvPr/>
        </p:nvSpPr>
        <p:spPr bwMode="auto">
          <a:xfrm>
            <a:off x="4023921" y="300758"/>
            <a:ext cx="951544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 sz="1600" b="1" dirty="0"/>
              <a:t>CHILDREN</a:t>
            </a:r>
          </a:p>
        </p:txBody>
      </p:sp>
      <p:sp>
        <p:nvSpPr>
          <p:cNvPr id="285" name="Rectangle 67"/>
          <p:cNvSpPr>
            <a:spLocks noChangeArrowheads="1"/>
          </p:cNvSpPr>
          <p:nvPr/>
        </p:nvSpPr>
        <p:spPr bwMode="auto">
          <a:xfrm>
            <a:off x="3358207" y="2934626"/>
            <a:ext cx="54854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DISABLED</a:t>
            </a:r>
            <a:endParaRPr lang="en-US" sz="700" dirty="0"/>
          </a:p>
        </p:txBody>
      </p:sp>
      <p:sp>
        <p:nvSpPr>
          <p:cNvPr id="286" name="Rectangle 68"/>
          <p:cNvSpPr>
            <a:spLocks noChangeArrowheads="1"/>
          </p:cNvSpPr>
          <p:nvPr/>
        </p:nvSpPr>
        <p:spPr bwMode="auto">
          <a:xfrm>
            <a:off x="2843594" y="2934626"/>
            <a:ext cx="6030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PREGNANT</a:t>
            </a:r>
            <a:endParaRPr lang="en-US" sz="700" dirty="0"/>
          </a:p>
        </p:txBody>
      </p:sp>
      <p:sp>
        <p:nvSpPr>
          <p:cNvPr id="287" name="Rectangle 69"/>
          <p:cNvSpPr>
            <a:spLocks noChangeArrowheads="1"/>
          </p:cNvSpPr>
          <p:nvPr/>
        </p:nvSpPr>
        <p:spPr bwMode="auto">
          <a:xfrm>
            <a:off x="870550" y="2934626"/>
            <a:ext cx="2295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/>
              <a:t>0</a:t>
            </a:r>
          </a:p>
        </p:txBody>
      </p:sp>
      <p:sp>
        <p:nvSpPr>
          <p:cNvPr id="288" name="Rectangle 70"/>
          <p:cNvSpPr>
            <a:spLocks noChangeArrowheads="1"/>
          </p:cNvSpPr>
          <p:nvPr/>
        </p:nvSpPr>
        <p:spPr bwMode="auto">
          <a:xfrm>
            <a:off x="1248820" y="2934626"/>
            <a:ext cx="30168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/>
              <a:t>1-5</a:t>
            </a:r>
          </a:p>
        </p:txBody>
      </p:sp>
      <p:sp>
        <p:nvSpPr>
          <p:cNvPr id="289" name="Rectangle 71"/>
          <p:cNvSpPr>
            <a:spLocks noChangeArrowheads="1"/>
          </p:cNvSpPr>
          <p:nvPr/>
        </p:nvSpPr>
        <p:spPr bwMode="auto">
          <a:xfrm>
            <a:off x="1639922" y="2934626"/>
            <a:ext cx="346570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/>
              <a:t>6-14</a:t>
            </a:r>
          </a:p>
        </p:txBody>
      </p:sp>
      <p:sp>
        <p:nvSpPr>
          <p:cNvPr id="290" name="Rectangle 72"/>
          <p:cNvSpPr>
            <a:spLocks noChangeArrowheads="1"/>
          </p:cNvSpPr>
          <p:nvPr/>
        </p:nvSpPr>
        <p:spPr bwMode="auto">
          <a:xfrm>
            <a:off x="2035786" y="2934626"/>
            <a:ext cx="39145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/>
              <a:t>15-17</a:t>
            </a:r>
            <a:endParaRPr lang="en-US" sz="700"/>
          </a:p>
        </p:txBody>
      </p:sp>
      <p:sp>
        <p:nvSpPr>
          <p:cNvPr id="291" name="Rectangle 73"/>
          <p:cNvSpPr>
            <a:spLocks noChangeArrowheads="1"/>
          </p:cNvSpPr>
          <p:nvPr/>
        </p:nvSpPr>
        <p:spPr bwMode="auto">
          <a:xfrm>
            <a:off x="2514983" y="2934626"/>
            <a:ext cx="27443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/>
              <a:t>18</a:t>
            </a:r>
            <a:endParaRPr lang="en-US" sz="700"/>
          </a:p>
        </p:txBody>
      </p:sp>
      <p:sp>
        <p:nvSpPr>
          <p:cNvPr id="292" name="Line 81"/>
          <p:cNvSpPr>
            <a:spLocks noChangeShapeType="1"/>
          </p:cNvSpPr>
          <p:nvPr/>
        </p:nvSpPr>
        <p:spPr bwMode="auto">
          <a:xfrm>
            <a:off x="786888" y="3137381"/>
            <a:ext cx="204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700"/>
          </a:p>
        </p:txBody>
      </p:sp>
      <p:sp>
        <p:nvSpPr>
          <p:cNvPr id="294" name="Rectangle 102"/>
          <p:cNvSpPr>
            <a:spLocks noChangeArrowheads="1"/>
          </p:cNvSpPr>
          <p:nvPr/>
        </p:nvSpPr>
        <p:spPr bwMode="auto">
          <a:xfrm>
            <a:off x="3466588" y="451331"/>
            <a:ext cx="334962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grpSp>
        <p:nvGrpSpPr>
          <p:cNvPr id="295" name="Group 133"/>
          <p:cNvGrpSpPr>
            <a:grpSpLocks/>
          </p:cNvGrpSpPr>
          <p:nvPr/>
        </p:nvGrpSpPr>
        <p:grpSpPr bwMode="auto">
          <a:xfrm>
            <a:off x="2934775" y="451331"/>
            <a:ext cx="420688" cy="2511425"/>
            <a:chOff x="2073" y="1030"/>
            <a:chExt cx="304" cy="1817"/>
          </a:xfrm>
        </p:grpSpPr>
        <p:grpSp>
          <p:nvGrpSpPr>
            <p:cNvPr id="296" name="Group 134"/>
            <p:cNvGrpSpPr>
              <a:grpSpLocks/>
            </p:cNvGrpSpPr>
            <p:nvPr/>
          </p:nvGrpSpPr>
          <p:grpSpPr bwMode="auto">
            <a:xfrm>
              <a:off x="2073" y="1634"/>
              <a:ext cx="303" cy="1213"/>
              <a:chOff x="2073" y="1634"/>
              <a:chExt cx="303" cy="1213"/>
            </a:xfrm>
          </p:grpSpPr>
          <p:sp>
            <p:nvSpPr>
              <p:cNvPr id="298" name="Rectangle 135"/>
              <p:cNvSpPr>
                <a:spLocks noChangeArrowheads="1"/>
              </p:cNvSpPr>
              <p:nvPr/>
            </p:nvSpPr>
            <p:spPr bwMode="auto">
              <a:xfrm>
                <a:off x="2073" y="1725"/>
                <a:ext cx="303" cy="1122"/>
              </a:xfrm>
              <a:prstGeom prst="rect">
                <a:avLst/>
              </a:prstGeom>
              <a:solidFill>
                <a:srgbClr val="5A8F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99" name="Rectangle 136"/>
              <p:cNvSpPr>
                <a:spLocks noChangeArrowheads="1"/>
              </p:cNvSpPr>
              <p:nvPr/>
            </p:nvSpPr>
            <p:spPr bwMode="auto">
              <a:xfrm>
                <a:off x="2073" y="1634"/>
                <a:ext cx="303" cy="9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dirty="0">
                  <a:cs typeface="Calibri" pitchFamily="34" charset="0"/>
                </a:endParaRPr>
              </a:p>
            </p:txBody>
          </p:sp>
        </p:grpSp>
        <p:sp>
          <p:nvSpPr>
            <p:cNvPr id="297" name="Rectangle 137"/>
            <p:cNvSpPr>
              <a:spLocks noChangeArrowheads="1"/>
            </p:cNvSpPr>
            <p:nvPr/>
          </p:nvSpPr>
          <p:spPr bwMode="auto">
            <a:xfrm>
              <a:off x="2074" y="1030"/>
              <a:ext cx="303" cy="60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301" name="Line 43"/>
          <p:cNvSpPr>
            <a:spLocks noChangeShapeType="1"/>
          </p:cNvSpPr>
          <p:nvPr/>
        </p:nvSpPr>
        <p:spPr bwMode="auto">
          <a:xfrm>
            <a:off x="430155" y="6218570"/>
            <a:ext cx="3779837" cy="1241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303" name="Text Box 66"/>
          <p:cNvSpPr txBox="1">
            <a:spLocks noChangeArrowheads="1"/>
          </p:cNvSpPr>
          <p:nvPr/>
        </p:nvSpPr>
        <p:spPr bwMode="auto">
          <a:xfrm>
            <a:off x="3705343" y="3450888"/>
            <a:ext cx="1666482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 sz="1600" b="1" dirty="0"/>
              <a:t>ADULTS </a:t>
            </a:r>
            <a:r>
              <a:rPr lang="en-US" sz="1600" b="1" dirty="0" smtClean="0"/>
              <a:t>UNDER </a:t>
            </a:r>
            <a:r>
              <a:rPr lang="en-US" sz="1600" b="1" dirty="0"/>
              <a:t>65</a:t>
            </a:r>
          </a:p>
        </p:txBody>
      </p:sp>
      <p:grpSp>
        <p:nvGrpSpPr>
          <p:cNvPr id="304" name="Group 35"/>
          <p:cNvGrpSpPr>
            <a:grpSpLocks/>
          </p:cNvGrpSpPr>
          <p:nvPr/>
        </p:nvGrpSpPr>
        <p:grpSpPr bwMode="auto">
          <a:xfrm>
            <a:off x="1852556" y="3721150"/>
            <a:ext cx="420687" cy="2514600"/>
            <a:chOff x="4108" y="1019"/>
            <a:chExt cx="309" cy="1819"/>
          </a:xfrm>
        </p:grpSpPr>
        <p:sp>
          <p:nvSpPr>
            <p:cNvPr id="305" name="Rectangle 36"/>
            <p:cNvSpPr>
              <a:spLocks noChangeArrowheads="1"/>
            </p:cNvSpPr>
            <p:nvPr/>
          </p:nvSpPr>
          <p:spPr bwMode="auto">
            <a:xfrm>
              <a:off x="4108" y="2318"/>
              <a:ext cx="309" cy="520"/>
            </a:xfrm>
            <a:prstGeom prst="rect">
              <a:avLst/>
            </a:prstGeom>
            <a:solidFill>
              <a:srgbClr val="5A8F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06" name="Rectangle 37"/>
            <p:cNvSpPr>
              <a:spLocks noChangeArrowheads="1"/>
            </p:cNvSpPr>
            <p:nvPr/>
          </p:nvSpPr>
          <p:spPr bwMode="auto">
            <a:xfrm>
              <a:off x="4108" y="2033"/>
              <a:ext cx="309" cy="285"/>
            </a:xfrm>
            <a:prstGeom prst="rect">
              <a:avLst/>
            </a:prstGeom>
            <a:solidFill>
              <a:srgbClr val="D66D4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07" name="Rectangle 38"/>
            <p:cNvSpPr>
              <a:spLocks noChangeArrowheads="1"/>
            </p:cNvSpPr>
            <p:nvPr/>
          </p:nvSpPr>
          <p:spPr bwMode="auto">
            <a:xfrm>
              <a:off x="4108" y="1625"/>
              <a:ext cx="309" cy="408"/>
            </a:xfrm>
            <a:prstGeom prst="rect">
              <a:avLst/>
            </a:prstGeom>
            <a:solidFill>
              <a:srgbClr val="A7CA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08" name="Rectangle 39"/>
            <p:cNvSpPr>
              <a:spLocks noChangeArrowheads="1"/>
            </p:cNvSpPr>
            <p:nvPr/>
          </p:nvSpPr>
          <p:spPr bwMode="auto">
            <a:xfrm>
              <a:off x="4108" y="1019"/>
              <a:ext cx="309" cy="60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309" name="Rectangle 79"/>
          <p:cNvSpPr>
            <a:spLocks noChangeArrowheads="1"/>
          </p:cNvSpPr>
          <p:nvPr/>
        </p:nvSpPr>
        <p:spPr bwMode="auto">
          <a:xfrm>
            <a:off x="1501717" y="6227058"/>
            <a:ext cx="112236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WORK FOR </a:t>
            </a:r>
          </a:p>
          <a:p>
            <a:pPr algn="ctr"/>
            <a:r>
              <a:rPr lang="en-US" sz="700" b="1" dirty="0" smtClean="0"/>
              <a:t>QUALIFIED </a:t>
            </a:r>
          </a:p>
          <a:p>
            <a:pPr algn="ctr"/>
            <a:r>
              <a:rPr lang="en-US" sz="700" b="1" dirty="0" smtClean="0"/>
              <a:t>EMPLOYER </a:t>
            </a:r>
          </a:p>
          <a:p>
            <a:pPr algn="ctr"/>
            <a:r>
              <a:rPr lang="en-US" sz="700" b="1" dirty="0" smtClean="0"/>
              <a:t>(INSURANCE PARTNERSHIP)</a:t>
            </a:r>
            <a:endParaRPr lang="en-US" sz="700" dirty="0"/>
          </a:p>
        </p:txBody>
      </p:sp>
      <p:grpSp>
        <p:nvGrpSpPr>
          <p:cNvPr id="310" name="Group 40"/>
          <p:cNvGrpSpPr>
            <a:grpSpLocks/>
          </p:cNvGrpSpPr>
          <p:nvPr/>
        </p:nvGrpSpPr>
        <p:grpSpPr bwMode="auto">
          <a:xfrm>
            <a:off x="2801881" y="3721150"/>
            <a:ext cx="420687" cy="2514600"/>
            <a:chOff x="4896" y="1220"/>
            <a:chExt cx="303" cy="1819"/>
          </a:xfrm>
        </p:grpSpPr>
        <p:sp>
          <p:nvSpPr>
            <p:cNvPr id="311" name="Rectangle 41"/>
            <p:cNvSpPr>
              <a:spLocks noChangeArrowheads="1"/>
            </p:cNvSpPr>
            <p:nvPr/>
          </p:nvSpPr>
          <p:spPr bwMode="auto">
            <a:xfrm>
              <a:off x="4896" y="1826"/>
              <a:ext cx="303" cy="1213"/>
            </a:xfrm>
            <a:prstGeom prst="rect">
              <a:avLst/>
            </a:prstGeom>
            <a:solidFill>
              <a:srgbClr val="A7CA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12" name="Rectangle 42"/>
            <p:cNvSpPr>
              <a:spLocks noChangeArrowheads="1"/>
            </p:cNvSpPr>
            <p:nvPr/>
          </p:nvSpPr>
          <p:spPr bwMode="auto">
            <a:xfrm>
              <a:off x="4896" y="1220"/>
              <a:ext cx="303" cy="60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314" name="Group 30"/>
          <p:cNvGrpSpPr>
            <a:grpSpLocks/>
          </p:cNvGrpSpPr>
          <p:nvPr/>
        </p:nvGrpSpPr>
        <p:grpSpPr bwMode="auto">
          <a:xfrm>
            <a:off x="904818" y="3637012"/>
            <a:ext cx="417513" cy="2598738"/>
            <a:chOff x="3399" y="958"/>
            <a:chExt cx="302" cy="1880"/>
          </a:xfrm>
        </p:grpSpPr>
        <p:grpSp>
          <p:nvGrpSpPr>
            <p:cNvPr id="315" name="Group 31"/>
            <p:cNvGrpSpPr>
              <a:grpSpLocks/>
            </p:cNvGrpSpPr>
            <p:nvPr/>
          </p:nvGrpSpPr>
          <p:grpSpPr bwMode="auto">
            <a:xfrm>
              <a:off x="3399" y="958"/>
              <a:ext cx="302" cy="1087"/>
              <a:chOff x="3539" y="1159"/>
              <a:chExt cx="302" cy="1087"/>
            </a:xfrm>
          </p:grpSpPr>
          <p:sp>
            <p:nvSpPr>
              <p:cNvPr id="317" name="Rectangle 32"/>
              <p:cNvSpPr>
                <a:spLocks noChangeArrowheads="1"/>
              </p:cNvSpPr>
              <p:nvPr/>
            </p:nvSpPr>
            <p:spPr bwMode="auto">
              <a:xfrm>
                <a:off x="3539" y="1220"/>
                <a:ext cx="302" cy="1026"/>
              </a:xfrm>
              <a:prstGeom prst="rect">
                <a:avLst/>
              </a:prstGeom>
              <a:solidFill>
                <a:srgbClr val="BFC4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318" name="AutoShape 33"/>
              <p:cNvSpPr>
                <a:spLocks noChangeArrowheads="1"/>
              </p:cNvSpPr>
              <p:nvPr/>
            </p:nvSpPr>
            <p:spPr bwMode="auto">
              <a:xfrm>
                <a:off x="3541" y="1159"/>
                <a:ext cx="299" cy="61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316" name="Rectangle 34"/>
            <p:cNvSpPr>
              <a:spLocks noChangeArrowheads="1"/>
            </p:cNvSpPr>
            <p:nvPr/>
          </p:nvSpPr>
          <p:spPr bwMode="auto">
            <a:xfrm>
              <a:off x="3399" y="2033"/>
              <a:ext cx="302" cy="805"/>
            </a:xfrm>
            <a:prstGeom prst="rect">
              <a:avLst/>
            </a:prstGeom>
            <a:solidFill>
              <a:srgbClr val="5A8F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319" name="Rectangle 76"/>
          <p:cNvSpPr>
            <a:spLocks noChangeArrowheads="1"/>
          </p:cNvSpPr>
          <p:nvPr/>
        </p:nvSpPr>
        <p:spPr bwMode="auto">
          <a:xfrm>
            <a:off x="839301" y="6227058"/>
            <a:ext cx="54854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DISABLED</a:t>
            </a:r>
            <a:endParaRPr lang="en-US" sz="700" dirty="0"/>
          </a:p>
        </p:txBody>
      </p:sp>
      <p:sp>
        <p:nvSpPr>
          <p:cNvPr id="320" name="Rectangle 103"/>
          <p:cNvSpPr>
            <a:spLocks noChangeArrowheads="1"/>
          </p:cNvSpPr>
          <p:nvPr/>
        </p:nvSpPr>
        <p:spPr bwMode="auto">
          <a:xfrm>
            <a:off x="931806" y="3710037"/>
            <a:ext cx="334962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>
                <a:solidFill>
                  <a:srgbClr val="C00000"/>
                </a:solidFill>
              </a:rPr>
              <a:t>LIMIT </a:t>
            </a:r>
          </a:p>
        </p:txBody>
      </p:sp>
      <p:sp>
        <p:nvSpPr>
          <p:cNvPr id="338" name="Rectangle 74"/>
          <p:cNvSpPr>
            <a:spLocks noChangeArrowheads="1"/>
          </p:cNvSpPr>
          <p:nvPr/>
        </p:nvSpPr>
        <p:spPr bwMode="auto">
          <a:xfrm>
            <a:off x="2316989" y="6227058"/>
            <a:ext cx="44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ALL</a:t>
            </a:r>
            <a:br>
              <a:rPr lang="en-US" sz="700" b="1" dirty="0" smtClean="0"/>
            </a:br>
            <a:r>
              <a:rPr lang="en-US" sz="700" b="1" dirty="0" smtClean="0"/>
              <a:t>OTHER</a:t>
            </a:r>
            <a:endParaRPr lang="en-US" sz="700" dirty="0"/>
          </a:p>
        </p:txBody>
      </p:sp>
      <p:grpSp>
        <p:nvGrpSpPr>
          <p:cNvPr id="339" name="Group 152"/>
          <p:cNvGrpSpPr>
            <a:grpSpLocks/>
          </p:cNvGrpSpPr>
          <p:nvPr/>
        </p:nvGrpSpPr>
        <p:grpSpPr bwMode="auto">
          <a:xfrm>
            <a:off x="2327218" y="3719562"/>
            <a:ext cx="420688" cy="2516188"/>
            <a:chOff x="7094538" y="1616075"/>
            <a:chExt cx="481012" cy="2889251"/>
          </a:xfrm>
        </p:grpSpPr>
        <p:grpSp>
          <p:nvGrpSpPr>
            <p:cNvPr id="340" name="Group 122"/>
            <p:cNvGrpSpPr>
              <a:grpSpLocks/>
            </p:cNvGrpSpPr>
            <p:nvPr/>
          </p:nvGrpSpPr>
          <p:grpSpPr bwMode="auto">
            <a:xfrm>
              <a:off x="7094538" y="3227388"/>
              <a:ext cx="481012" cy="1277938"/>
              <a:chOff x="4535" y="2234"/>
              <a:chExt cx="303" cy="805"/>
            </a:xfrm>
          </p:grpSpPr>
          <p:sp>
            <p:nvSpPr>
              <p:cNvPr id="342" name="Rectangle 123"/>
              <p:cNvSpPr>
                <a:spLocks noChangeArrowheads="1"/>
              </p:cNvSpPr>
              <p:nvPr/>
            </p:nvSpPr>
            <p:spPr bwMode="auto">
              <a:xfrm>
                <a:off x="4535" y="2519"/>
                <a:ext cx="303" cy="520"/>
              </a:xfrm>
              <a:prstGeom prst="rect">
                <a:avLst/>
              </a:prstGeom>
              <a:solidFill>
                <a:srgbClr val="5A8F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343" name="Rectangle 124"/>
              <p:cNvSpPr>
                <a:spLocks noChangeArrowheads="1"/>
              </p:cNvSpPr>
              <p:nvPr/>
            </p:nvSpPr>
            <p:spPr bwMode="auto">
              <a:xfrm>
                <a:off x="4535" y="2234"/>
                <a:ext cx="303" cy="285"/>
              </a:xfrm>
              <a:prstGeom prst="rect">
                <a:avLst/>
              </a:prstGeom>
              <a:solidFill>
                <a:srgbClr val="D66D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341" name="Rectangle 125"/>
            <p:cNvSpPr>
              <a:spLocks noChangeArrowheads="1"/>
            </p:cNvSpPr>
            <p:nvPr/>
          </p:nvSpPr>
          <p:spPr bwMode="auto">
            <a:xfrm>
              <a:off x="7096354" y="1616075"/>
              <a:ext cx="477381" cy="161141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344" name="Rectangle 127"/>
          <p:cNvSpPr>
            <a:spLocks noChangeArrowheads="1"/>
          </p:cNvSpPr>
          <p:nvPr/>
        </p:nvSpPr>
        <p:spPr bwMode="auto">
          <a:xfrm>
            <a:off x="3740977" y="6227058"/>
            <a:ext cx="44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ALL</a:t>
            </a:r>
            <a:br>
              <a:rPr lang="en-US" sz="700" b="1" dirty="0" smtClean="0"/>
            </a:br>
            <a:r>
              <a:rPr lang="en-US" sz="700" b="1" dirty="0" smtClean="0"/>
              <a:t>OTHER</a:t>
            </a:r>
            <a:endParaRPr lang="en-US" sz="700" dirty="0"/>
          </a:p>
        </p:txBody>
      </p:sp>
      <p:grpSp>
        <p:nvGrpSpPr>
          <p:cNvPr id="345" name="Group 128"/>
          <p:cNvGrpSpPr>
            <a:grpSpLocks/>
          </p:cNvGrpSpPr>
          <p:nvPr/>
        </p:nvGrpSpPr>
        <p:grpSpPr bwMode="auto">
          <a:xfrm>
            <a:off x="3751428" y="3718478"/>
            <a:ext cx="420624" cy="2515962"/>
            <a:chOff x="4693" y="1027"/>
            <a:chExt cx="303" cy="1820"/>
          </a:xfrm>
          <a:solidFill>
            <a:srgbClr val="7030A0"/>
          </a:solidFill>
        </p:grpSpPr>
        <p:grpSp>
          <p:nvGrpSpPr>
            <p:cNvPr id="346" name="Group 129"/>
            <p:cNvGrpSpPr>
              <a:grpSpLocks/>
            </p:cNvGrpSpPr>
            <p:nvPr/>
          </p:nvGrpSpPr>
          <p:grpSpPr bwMode="auto">
            <a:xfrm>
              <a:off x="4693" y="2042"/>
              <a:ext cx="303" cy="805"/>
              <a:chOff x="4535" y="2234"/>
              <a:chExt cx="303" cy="805"/>
            </a:xfrm>
            <a:grpFill/>
          </p:grpSpPr>
          <p:sp>
            <p:nvSpPr>
              <p:cNvPr id="348" name="Rectangle 130"/>
              <p:cNvSpPr>
                <a:spLocks noChangeArrowheads="1"/>
              </p:cNvSpPr>
              <p:nvPr/>
            </p:nvSpPr>
            <p:spPr bwMode="auto">
              <a:xfrm>
                <a:off x="4535" y="2519"/>
                <a:ext cx="303" cy="52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dirty="0">
                  <a:cs typeface="Calibri" pitchFamily="34" charset="0"/>
                </a:endParaRPr>
              </a:p>
            </p:txBody>
          </p:sp>
          <p:sp>
            <p:nvSpPr>
              <p:cNvPr id="349" name="Rectangle 131"/>
              <p:cNvSpPr>
                <a:spLocks noChangeArrowheads="1"/>
              </p:cNvSpPr>
              <p:nvPr/>
            </p:nvSpPr>
            <p:spPr bwMode="auto">
              <a:xfrm>
                <a:off x="4535" y="2234"/>
                <a:ext cx="303" cy="285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dirty="0">
                  <a:cs typeface="Calibri" pitchFamily="34" charset="0"/>
                </a:endParaRPr>
              </a:p>
            </p:txBody>
          </p:sp>
        </p:grpSp>
        <p:sp>
          <p:nvSpPr>
            <p:cNvPr id="347" name="Rectangle 132"/>
            <p:cNvSpPr>
              <a:spLocks noChangeArrowheads="1"/>
            </p:cNvSpPr>
            <p:nvPr/>
          </p:nvSpPr>
          <p:spPr bwMode="auto">
            <a:xfrm>
              <a:off x="4694" y="1027"/>
              <a:ext cx="301" cy="1015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350" name="Rectangle 77"/>
          <p:cNvSpPr>
            <a:spLocks noChangeArrowheads="1"/>
          </p:cNvSpPr>
          <p:nvPr/>
        </p:nvSpPr>
        <p:spPr bwMode="auto">
          <a:xfrm>
            <a:off x="299287" y="6227058"/>
            <a:ext cx="6030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PREGNANT</a:t>
            </a:r>
            <a:endParaRPr lang="en-US" sz="700" b="1" dirty="0"/>
          </a:p>
        </p:txBody>
      </p:sp>
      <p:grpSp>
        <p:nvGrpSpPr>
          <p:cNvPr id="351" name="Group 150"/>
          <p:cNvGrpSpPr>
            <a:grpSpLocks/>
          </p:cNvGrpSpPr>
          <p:nvPr/>
        </p:nvGrpSpPr>
        <p:grpSpPr bwMode="auto">
          <a:xfrm>
            <a:off x="430156" y="3722737"/>
            <a:ext cx="419100" cy="2513013"/>
            <a:chOff x="4830763" y="1619250"/>
            <a:chExt cx="482601" cy="2886076"/>
          </a:xfrm>
        </p:grpSpPr>
        <p:grpSp>
          <p:nvGrpSpPr>
            <p:cNvPr id="352" name="Group 139"/>
            <p:cNvGrpSpPr>
              <a:grpSpLocks/>
            </p:cNvGrpSpPr>
            <p:nvPr/>
          </p:nvGrpSpPr>
          <p:grpSpPr bwMode="auto">
            <a:xfrm>
              <a:off x="4832351" y="2579688"/>
              <a:ext cx="481013" cy="1925638"/>
              <a:chOff x="3086" y="1826"/>
              <a:chExt cx="303" cy="1213"/>
            </a:xfrm>
          </p:grpSpPr>
          <p:sp>
            <p:nvSpPr>
              <p:cNvPr id="354" name="Rectangle 140"/>
              <p:cNvSpPr>
                <a:spLocks noChangeArrowheads="1"/>
              </p:cNvSpPr>
              <p:nvPr/>
            </p:nvSpPr>
            <p:spPr bwMode="auto">
              <a:xfrm>
                <a:off x="3086" y="1917"/>
                <a:ext cx="303" cy="1122"/>
              </a:xfrm>
              <a:prstGeom prst="rect">
                <a:avLst/>
              </a:prstGeom>
              <a:solidFill>
                <a:srgbClr val="5A8F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355" name="Rectangle 141"/>
              <p:cNvSpPr>
                <a:spLocks noChangeArrowheads="1"/>
              </p:cNvSpPr>
              <p:nvPr/>
            </p:nvSpPr>
            <p:spPr bwMode="auto">
              <a:xfrm>
                <a:off x="3086" y="1826"/>
                <a:ext cx="303" cy="91"/>
              </a:xfrm>
              <a:prstGeom prst="rect">
                <a:avLst/>
              </a:prstGeom>
              <a:solidFill>
                <a:srgbClr val="A7CA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</p:grpSp>
        <p:sp>
          <p:nvSpPr>
            <p:cNvPr id="353" name="Rectangle 142"/>
            <p:cNvSpPr>
              <a:spLocks noChangeArrowheads="1"/>
            </p:cNvSpPr>
            <p:nvPr/>
          </p:nvSpPr>
          <p:spPr bwMode="auto">
            <a:xfrm>
              <a:off x="4830763" y="1619250"/>
              <a:ext cx="482601" cy="962633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356" name="Rectangle 78"/>
          <p:cNvSpPr>
            <a:spLocks noChangeArrowheads="1"/>
          </p:cNvSpPr>
          <p:nvPr/>
        </p:nvSpPr>
        <p:spPr bwMode="auto">
          <a:xfrm>
            <a:off x="1325986" y="6227058"/>
            <a:ext cx="5245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HIV</a:t>
            </a:r>
            <a:br>
              <a:rPr lang="en-US" sz="700" b="1" dirty="0" smtClean="0"/>
            </a:br>
            <a:r>
              <a:rPr lang="en-US" sz="700" b="1" dirty="0" smtClean="0"/>
              <a:t>POSITIVE</a:t>
            </a:r>
            <a:endParaRPr lang="en-US" sz="700" dirty="0"/>
          </a:p>
        </p:txBody>
      </p:sp>
      <p:grpSp>
        <p:nvGrpSpPr>
          <p:cNvPr id="357" name="Group 151"/>
          <p:cNvGrpSpPr>
            <a:grpSpLocks/>
          </p:cNvGrpSpPr>
          <p:nvPr/>
        </p:nvGrpSpPr>
        <p:grpSpPr bwMode="auto">
          <a:xfrm>
            <a:off x="1377893" y="3717975"/>
            <a:ext cx="420688" cy="2517775"/>
            <a:chOff x="5956300" y="1614488"/>
            <a:chExt cx="482601" cy="2890837"/>
          </a:xfrm>
        </p:grpSpPr>
        <p:sp>
          <p:nvSpPr>
            <p:cNvPr id="358" name="Rectangle 144"/>
            <p:cNvSpPr>
              <a:spLocks noChangeArrowheads="1"/>
            </p:cNvSpPr>
            <p:nvPr/>
          </p:nvSpPr>
          <p:spPr bwMode="auto">
            <a:xfrm>
              <a:off x="5957888" y="2579688"/>
              <a:ext cx="481013" cy="1925637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59" name="Rectangle 145"/>
            <p:cNvSpPr>
              <a:spLocks noChangeArrowheads="1"/>
            </p:cNvSpPr>
            <p:nvPr/>
          </p:nvSpPr>
          <p:spPr bwMode="auto">
            <a:xfrm>
              <a:off x="5956300" y="1614488"/>
              <a:ext cx="482601" cy="966043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360" name="Rectangle 75"/>
          <p:cNvSpPr>
            <a:spLocks noChangeArrowheads="1"/>
          </p:cNvSpPr>
          <p:nvPr/>
        </p:nvSpPr>
        <p:spPr bwMode="auto">
          <a:xfrm>
            <a:off x="3064611" y="6227058"/>
            <a:ext cx="896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00" b="1" dirty="0" smtClean="0"/>
              <a:t>LONG-TERM</a:t>
            </a:r>
            <a:br>
              <a:rPr lang="en-US" sz="700" b="1" dirty="0" smtClean="0"/>
            </a:br>
            <a:r>
              <a:rPr lang="en-US" sz="700" b="1" dirty="0" smtClean="0"/>
              <a:t>UNEMPLOYED</a:t>
            </a:r>
            <a:endParaRPr lang="en-US" sz="700" dirty="0"/>
          </a:p>
        </p:txBody>
      </p:sp>
      <p:grpSp>
        <p:nvGrpSpPr>
          <p:cNvPr id="361" name="Group 153"/>
          <p:cNvGrpSpPr>
            <a:grpSpLocks/>
          </p:cNvGrpSpPr>
          <p:nvPr/>
        </p:nvGrpSpPr>
        <p:grpSpPr bwMode="auto">
          <a:xfrm>
            <a:off x="3276543" y="3721150"/>
            <a:ext cx="420688" cy="2514600"/>
            <a:chOff x="8220075" y="1617663"/>
            <a:chExt cx="384175" cy="2887662"/>
          </a:xfrm>
        </p:grpSpPr>
        <p:sp>
          <p:nvSpPr>
            <p:cNvPr id="362" name="Rectangle 147"/>
            <p:cNvSpPr>
              <a:spLocks noChangeArrowheads="1"/>
            </p:cNvSpPr>
            <p:nvPr/>
          </p:nvSpPr>
          <p:spPr bwMode="auto">
            <a:xfrm>
              <a:off x="8220075" y="3544888"/>
              <a:ext cx="384175" cy="960437"/>
            </a:xfrm>
            <a:prstGeom prst="rect">
              <a:avLst/>
            </a:prstGeom>
            <a:solidFill>
              <a:srgbClr val="D66D4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63" name="Rectangle 148"/>
            <p:cNvSpPr>
              <a:spLocks noChangeArrowheads="1"/>
            </p:cNvSpPr>
            <p:nvPr/>
          </p:nvSpPr>
          <p:spPr bwMode="auto">
            <a:xfrm>
              <a:off x="8220075" y="1617663"/>
              <a:ext cx="384175" cy="192510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365" name="Rectangle 80"/>
          <p:cNvSpPr>
            <a:spLocks noChangeArrowheads="1"/>
          </p:cNvSpPr>
          <p:nvPr/>
        </p:nvSpPr>
        <p:spPr bwMode="auto">
          <a:xfrm>
            <a:off x="2460758" y="6227058"/>
            <a:ext cx="107353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WORK FOR </a:t>
            </a:r>
          </a:p>
          <a:p>
            <a:pPr algn="ctr"/>
            <a:r>
              <a:rPr lang="en-US" sz="700" b="1" dirty="0" smtClean="0"/>
              <a:t>QUALIFIED</a:t>
            </a:r>
            <a:br>
              <a:rPr lang="en-US" sz="700" b="1" dirty="0" smtClean="0"/>
            </a:br>
            <a:r>
              <a:rPr lang="en-US" sz="700" b="1" dirty="0" smtClean="0"/>
              <a:t>EMPLOYER </a:t>
            </a:r>
          </a:p>
          <a:p>
            <a:pPr algn="ctr"/>
            <a:r>
              <a:rPr lang="en-US" sz="700" b="1" dirty="0" smtClean="0"/>
              <a:t>(INSURANCE PARTNERSHIP)</a:t>
            </a:r>
            <a:endParaRPr lang="en-US" sz="700" dirty="0"/>
          </a:p>
        </p:txBody>
      </p:sp>
      <p:sp>
        <p:nvSpPr>
          <p:cNvPr id="520" name="Rectangle 41"/>
          <p:cNvSpPr>
            <a:spLocks noChangeArrowheads="1"/>
          </p:cNvSpPr>
          <p:nvPr/>
        </p:nvSpPr>
        <p:spPr bwMode="auto">
          <a:xfrm>
            <a:off x="5645293" y="5281313"/>
            <a:ext cx="411824" cy="917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521" name="Rectangle 6"/>
          <p:cNvSpPr>
            <a:spLocks noChangeArrowheads="1"/>
          </p:cNvSpPr>
          <p:nvPr/>
        </p:nvSpPr>
        <p:spPr bwMode="auto">
          <a:xfrm>
            <a:off x="7363777" y="763439"/>
            <a:ext cx="417512" cy="21570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grpSp>
        <p:nvGrpSpPr>
          <p:cNvPr id="522" name="Group 157"/>
          <p:cNvGrpSpPr>
            <a:grpSpLocks/>
          </p:cNvGrpSpPr>
          <p:nvPr/>
        </p:nvGrpSpPr>
        <p:grpSpPr bwMode="auto">
          <a:xfrm>
            <a:off x="6850755" y="676988"/>
            <a:ext cx="460369" cy="2243134"/>
            <a:chOff x="2313" y="1405"/>
            <a:chExt cx="333" cy="1634"/>
          </a:xfrm>
        </p:grpSpPr>
        <p:grpSp>
          <p:nvGrpSpPr>
            <p:cNvPr id="523" name="Group 3"/>
            <p:cNvGrpSpPr>
              <a:grpSpLocks/>
            </p:cNvGrpSpPr>
            <p:nvPr/>
          </p:nvGrpSpPr>
          <p:grpSpPr bwMode="auto">
            <a:xfrm>
              <a:off x="2313" y="1405"/>
              <a:ext cx="333" cy="853"/>
              <a:chOff x="2313" y="1405"/>
              <a:chExt cx="333" cy="853"/>
            </a:xfrm>
          </p:grpSpPr>
          <p:sp>
            <p:nvSpPr>
              <p:cNvPr id="525" name="Rectangle 4"/>
              <p:cNvSpPr>
                <a:spLocks noChangeArrowheads="1"/>
              </p:cNvSpPr>
              <p:nvPr/>
            </p:nvSpPr>
            <p:spPr bwMode="auto">
              <a:xfrm>
                <a:off x="2323" y="1463"/>
                <a:ext cx="323" cy="795"/>
              </a:xfrm>
              <a:prstGeom prst="rect">
                <a:avLst/>
              </a:prstGeom>
              <a:solidFill>
                <a:srgbClr val="E0C8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526" name="AutoShape 5"/>
              <p:cNvSpPr>
                <a:spLocks noChangeArrowheads="1"/>
              </p:cNvSpPr>
              <p:nvPr/>
            </p:nvSpPr>
            <p:spPr bwMode="auto">
              <a:xfrm>
                <a:off x="2313" y="1405"/>
                <a:ext cx="321" cy="62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524" name="Rectangle 6"/>
            <p:cNvSpPr>
              <a:spLocks noChangeArrowheads="1"/>
            </p:cNvSpPr>
            <p:nvPr/>
          </p:nvSpPr>
          <p:spPr bwMode="auto">
            <a:xfrm>
              <a:off x="2323" y="2260"/>
              <a:ext cx="323" cy="77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527" name="Group 9"/>
          <p:cNvGrpSpPr>
            <a:grpSpLocks/>
          </p:cNvGrpSpPr>
          <p:nvPr/>
        </p:nvGrpSpPr>
        <p:grpSpPr bwMode="auto">
          <a:xfrm>
            <a:off x="5761951" y="766853"/>
            <a:ext cx="1002797" cy="2155173"/>
            <a:chOff x="555" y="1457"/>
            <a:chExt cx="725" cy="1559"/>
          </a:xfrm>
        </p:grpSpPr>
        <p:sp>
          <p:nvSpPr>
            <p:cNvPr id="528" name="Rectangle 10"/>
            <p:cNvSpPr>
              <a:spLocks noChangeArrowheads="1"/>
            </p:cNvSpPr>
            <p:nvPr/>
          </p:nvSpPr>
          <p:spPr bwMode="auto">
            <a:xfrm>
              <a:off x="555" y="2146"/>
              <a:ext cx="284" cy="8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529" name="Rectangle 12"/>
            <p:cNvSpPr>
              <a:spLocks noChangeArrowheads="1"/>
            </p:cNvSpPr>
            <p:nvPr/>
          </p:nvSpPr>
          <p:spPr bwMode="auto">
            <a:xfrm>
              <a:off x="555" y="1457"/>
              <a:ext cx="725" cy="783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530" name="Group 14"/>
          <p:cNvGrpSpPr>
            <a:grpSpLocks/>
          </p:cNvGrpSpPr>
          <p:nvPr/>
        </p:nvGrpSpPr>
        <p:grpSpPr bwMode="auto">
          <a:xfrm>
            <a:off x="5383350" y="766930"/>
            <a:ext cx="481047" cy="2157787"/>
            <a:chOff x="402" y="1432"/>
            <a:chExt cx="348" cy="1607"/>
          </a:xfrm>
        </p:grpSpPr>
        <p:sp>
          <p:nvSpPr>
            <p:cNvPr id="531" name="Rectangle 15"/>
            <p:cNvSpPr>
              <a:spLocks noChangeArrowheads="1"/>
            </p:cNvSpPr>
            <p:nvPr/>
          </p:nvSpPr>
          <p:spPr bwMode="auto">
            <a:xfrm>
              <a:off x="402" y="1943"/>
              <a:ext cx="348" cy="109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532" name="Rectangle 17"/>
            <p:cNvSpPr>
              <a:spLocks noChangeArrowheads="1"/>
            </p:cNvSpPr>
            <p:nvPr/>
          </p:nvSpPr>
          <p:spPr bwMode="auto">
            <a:xfrm>
              <a:off x="402" y="1432"/>
              <a:ext cx="303" cy="511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533" name="Group 45"/>
          <p:cNvGrpSpPr>
            <a:grpSpLocks/>
          </p:cNvGrpSpPr>
          <p:nvPr/>
        </p:nvGrpSpPr>
        <p:grpSpPr bwMode="auto">
          <a:xfrm>
            <a:off x="5079172" y="700658"/>
            <a:ext cx="303696" cy="2223056"/>
            <a:chOff x="152" y="1419"/>
            <a:chExt cx="220" cy="1608"/>
          </a:xfrm>
        </p:grpSpPr>
        <p:sp>
          <p:nvSpPr>
            <p:cNvPr id="534" name="Line 46"/>
            <p:cNvSpPr>
              <a:spLocks noChangeShapeType="1"/>
            </p:cNvSpPr>
            <p:nvPr/>
          </p:nvSpPr>
          <p:spPr bwMode="auto">
            <a:xfrm>
              <a:off x="370" y="1471"/>
              <a:ext cx="2" cy="1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5" name="Text Box 47"/>
            <p:cNvSpPr txBox="1">
              <a:spLocks noChangeArrowheads="1"/>
            </p:cNvSpPr>
            <p:nvPr/>
          </p:nvSpPr>
          <p:spPr bwMode="auto">
            <a:xfrm>
              <a:off x="178" y="1419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300%</a:t>
              </a:r>
            </a:p>
          </p:txBody>
        </p:sp>
        <p:sp>
          <p:nvSpPr>
            <p:cNvPr id="536" name="Text Box 48"/>
            <p:cNvSpPr txBox="1">
              <a:spLocks noChangeArrowheads="1"/>
            </p:cNvSpPr>
            <p:nvPr/>
          </p:nvSpPr>
          <p:spPr bwMode="auto">
            <a:xfrm>
              <a:off x="159" y="1902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 smtClean="0"/>
                <a:t>200%</a:t>
              </a:r>
              <a:endParaRPr lang="en-US" sz="900" b="1" dirty="0"/>
            </a:p>
          </p:txBody>
        </p:sp>
        <p:sp>
          <p:nvSpPr>
            <p:cNvPr id="537" name="Text Box 51"/>
            <p:cNvSpPr txBox="1">
              <a:spLocks noChangeArrowheads="1"/>
            </p:cNvSpPr>
            <p:nvPr/>
          </p:nvSpPr>
          <p:spPr bwMode="auto">
            <a:xfrm>
              <a:off x="167" y="2320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 smtClean="0"/>
                <a:t>133%</a:t>
              </a:r>
              <a:endParaRPr lang="en-US" sz="900" b="1" dirty="0"/>
            </a:p>
          </p:txBody>
        </p:sp>
        <p:sp>
          <p:nvSpPr>
            <p:cNvPr id="538" name="Text Box 52"/>
            <p:cNvSpPr txBox="1">
              <a:spLocks noChangeArrowheads="1"/>
            </p:cNvSpPr>
            <p:nvPr/>
          </p:nvSpPr>
          <p:spPr bwMode="auto">
            <a:xfrm>
              <a:off x="152" y="2535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100%</a:t>
              </a:r>
            </a:p>
          </p:txBody>
        </p:sp>
        <p:grpSp>
          <p:nvGrpSpPr>
            <p:cNvPr id="539" name="Group 54"/>
            <p:cNvGrpSpPr>
              <a:grpSpLocks/>
            </p:cNvGrpSpPr>
            <p:nvPr/>
          </p:nvGrpSpPr>
          <p:grpSpPr bwMode="auto">
            <a:xfrm>
              <a:off x="338" y="1471"/>
              <a:ext cx="31" cy="1120"/>
              <a:chOff x="338" y="1471"/>
              <a:chExt cx="31" cy="1120"/>
            </a:xfrm>
          </p:grpSpPr>
          <p:sp>
            <p:nvSpPr>
              <p:cNvPr id="540" name="Line 56"/>
              <p:cNvSpPr>
                <a:spLocks noChangeShapeType="1"/>
              </p:cNvSpPr>
              <p:nvPr/>
            </p:nvSpPr>
            <p:spPr bwMode="auto">
              <a:xfrm flipH="1">
                <a:off x="338" y="2591"/>
                <a:ext cx="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1" name="Line 57"/>
              <p:cNvSpPr>
                <a:spLocks noChangeShapeType="1"/>
              </p:cNvSpPr>
              <p:nvPr/>
            </p:nvSpPr>
            <p:spPr bwMode="auto">
              <a:xfrm flipV="1">
                <a:off x="338" y="2375"/>
                <a:ext cx="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2" name="Line 60"/>
              <p:cNvSpPr>
                <a:spLocks noChangeShapeType="1"/>
              </p:cNvSpPr>
              <p:nvPr/>
            </p:nvSpPr>
            <p:spPr bwMode="auto">
              <a:xfrm>
                <a:off x="343" y="1963"/>
                <a:ext cx="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3" name="Line 61"/>
              <p:cNvSpPr>
                <a:spLocks noChangeShapeType="1"/>
              </p:cNvSpPr>
              <p:nvPr/>
            </p:nvSpPr>
            <p:spPr bwMode="auto">
              <a:xfrm>
                <a:off x="353" y="1471"/>
                <a:ext cx="1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548" name="Rectangle 67"/>
          <p:cNvSpPr>
            <a:spLocks noChangeArrowheads="1"/>
          </p:cNvSpPr>
          <p:nvPr/>
        </p:nvSpPr>
        <p:spPr bwMode="auto">
          <a:xfrm>
            <a:off x="6751135" y="2934626"/>
            <a:ext cx="6905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DISABLED </a:t>
            </a:r>
          </a:p>
          <a:p>
            <a:pPr algn="ctr"/>
            <a:r>
              <a:rPr lang="en-US" sz="700" b="1" dirty="0" smtClean="0"/>
              <a:t>CHILDREN &amp; </a:t>
            </a:r>
          </a:p>
          <a:p>
            <a:pPr algn="ctr"/>
            <a:r>
              <a:rPr lang="en-US" sz="700" b="1" dirty="0" smtClean="0"/>
              <a:t>YOUNG ADULTS  THROUGH AGE 20</a:t>
            </a:r>
            <a:endParaRPr lang="en-US" sz="700" dirty="0"/>
          </a:p>
        </p:txBody>
      </p:sp>
      <p:sp>
        <p:nvSpPr>
          <p:cNvPr id="549" name="Rectangle 69"/>
          <p:cNvSpPr>
            <a:spLocks noChangeArrowheads="1"/>
          </p:cNvSpPr>
          <p:nvPr/>
        </p:nvSpPr>
        <p:spPr bwMode="auto">
          <a:xfrm>
            <a:off x="5390291" y="2934626"/>
            <a:ext cx="2295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/>
              <a:t>0</a:t>
            </a:r>
          </a:p>
        </p:txBody>
      </p:sp>
      <p:sp>
        <p:nvSpPr>
          <p:cNvPr id="550" name="Rectangle 70"/>
          <p:cNvSpPr>
            <a:spLocks noChangeArrowheads="1"/>
          </p:cNvSpPr>
          <p:nvPr/>
        </p:nvSpPr>
        <p:spPr bwMode="auto">
          <a:xfrm>
            <a:off x="5780341" y="2934626"/>
            <a:ext cx="47242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1-18</a:t>
            </a:r>
            <a:endParaRPr lang="en-US" sz="700" b="1" dirty="0"/>
          </a:p>
        </p:txBody>
      </p:sp>
      <p:sp>
        <p:nvSpPr>
          <p:cNvPr id="551" name="Rectangle 71"/>
          <p:cNvSpPr>
            <a:spLocks noChangeArrowheads="1"/>
          </p:cNvSpPr>
          <p:nvPr/>
        </p:nvSpPr>
        <p:spPr bwMode="auto">
          <a:xfrm>
            <a:off x="6252770" y="2934626"/>
            <a:ext cx="611809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19-20</a:t>
            </a:r>
          </a:p>
        </p:txBody>
      </p:sp>
      <p:sp>
        <p:nvSpPr>
          <p:cNvPr id="554" name="Rectangle 102"/>
          <p:cNvSpPr>
            <a:spLocks noChangeArrowheads="1"/>
          </p:cNvSpPr>
          <p:nvPr/>
        </p:nvSpPr>
        <p:spPr bwMode="auto">
          <a:xfrm>
            <a:off x="6880506" y="771850"/>
            <a:ext cx="406399" cy="3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grpSp>
        <p:nvGrpSpPr>
          <p:cNvPr id="555" name="Group 30"/>
          <p:cNvGrpSpPr>
            <a:grpSpLocks/>
          </p:cNvGrpSpPr>
          <p:nvPr/>
        </p:nvGrpSpPr>
        <p:grpSpPr bwMode="auto">
          <a:xfrm>
            <a:off x="6113135" y="3960957"/>
            <a:ext cx="417513" cy="2232143"/>
            <a:chOff x="3399" y="1227"/>
            <a:chExt cx="302" cy="1611"/>
          </a:xfrm>
        </p:grpSpPr>
        <p:grpSp>
          <p:nvGrpSpPr>
            <p:cNvPr id="556" name="Group 31"/>
            <p:cNvGrpSpPr>
              <a:grpSpLocks/>
            </p:cNvGrpSpPr>
            <p:nvPr/>
          </p:nvGrpSpPr>
          <p:grpSpPr bwMode="auto">
            <a:xfrm>
              <a:off x="3399" y="1227"/>
              <a:ext cx="302" cy="955"/>
              <a:chOff x="3539" y="1428"/>
              <a:chExt cx="302" cy="955"/>
            </a:xfrm>
          </p:grpSpPr>
          <p:sp>
            <p:nvSpPr>
              <p:cNvPr id="558" name="Rectangle 32"/>
              <p:cNvSpPr>
                <a:spLocks noChangeArrowheads="1"/>
              </p:cNvSpPr>
              <p:nvPr/>
            </p:nvSpPr>
            <p:spPr bwMode="auto">
              <a:xfrm>
                <a:off x="3539" y="1486"/>
                <a:ext cx="302" cy="897"/>
              </a:xfrm>
              <a:prstGeom prst="rect">
                <a:avLst/>
              </a:prstGeom>
              <a:solidFill>
                <a:srgbClr val="E0C8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559" name="AutoShape 33"/>
              <p:cNvSpPr>
                <a:spLocks noChangeArrowheads="1"/>
              </p:cNvSpPr>
              <p:nvPr/>
            </p:nvSpPr>
            <p:spPr bwMode="auto">
              <a:xfrm>
                <a:off x="3539" y="1428"/>
                <a:ext cx="299" cy="61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557" name="Rectangle 34"/>
            <p:cNvSpPr>
              <a:spLocks noChangeArrowheads="1"/>
            </p:cNvSpPr>
            <p:nvPr/>
          </p:nvSpPr>
          <p:spPr bwMode="auto">
            <a:xfrm>
              <a:off x="3399" y="2182"/>
              <a:ext cx="302" cy="6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sp>
        <p:nvSpPr>
          <p:cNvPr id="560" name="Rectangle 76"/>
          <p:cNvSpPr>
            <a:spLocks noChangeArrowheads="1"/>
          </p:cNvSpPr>
          <p:nvPr/>
        </p:nvSpPr>
        <p:spPr bwMode="auto">
          <a:xfrm>
            <a:off x="6972590" y="6227058"/>
            <a:ext cx="582211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PARENTS</a:t>
            </a:r>
            <a:br>
              <a:rPr lang="en-US" sz="700" b="1" dirty="0" smtClean="0"/>
            </a:br>
            <a:r>
              <a:rPr lang="en-US" sz="700" b="1" dirty="0" smtClean="0"/>
              <a:t> OF</a:t>
            </a:r>
          </a:p>
          <a:p>
            <a:pPr algn="ctr"/>
            <a:r>
              <a:rPr lang="en-US" sz="700" b="1" dirty="0" smtClean="0"/>
              <a:t> CHILDREN</a:t>
            </a:r>
          </a:p>
          <a:p>
            <a:pPr algn="ctr"/>
            <a:r>
              <a:rPr lang="en-US" sz="700" b="1" dirty="0" smtClean="0"/>
              <a:t> &lt; 19</a:t>
            </a:r>
            <a:endParaRPr lang="en-US" sz="700" dirty="0"/>
          </a:p>
        </p:txBody>
      </p:sp>
      <p:sp>
        <p:nvSpPr>
          <p:cNvPr id="561" name="Rectangle 103"/>
          <p:cNvSpPr>
            <a:spLocks noChangeArrowheads="1"/>
          </p:cNvSpPr>
          <p:nvPr/>
        </p:nvSpPr>
        <p:spPr bwMode="auto">
          <a:xfrm>
            <a:off x="6154410" y="4094779"/>
            <a:ext cx="334962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sp>
        <p:nvSpPr>
          <p:cNvPr id="572" name="Rectangle 74"/>
          <p:cNvSpPr>
            <a:spLocks noChangeArrowheads="1"/>
          </p:cNvSpPr>
          <p:nvPr/>
        </p:nvSpPr>
        <p:spPr bwMode="auto">
          <a:xfrm>
            <a:off x="5545723" y="6227058"/>
            <a:ext cx="6205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HIV POSITIVE</a:t>
            </a:r>
            <a:endParaRPr lang="en-US" sz="700" dirty="0"/>
          </a:p>
        </p:txBody>
      </p:sp>
      <p:grpSp>
        <p:nvGrpSpPr>
          <p:cNvPr id="573" name="Group 152"/>
          <p:cNvGrpSpPr>
            <a:grpSpLocks/>
          </p:cNvGrpSpPr>
          <p:nvPr/>
        </p:nvGrpSpPr>
        <p:grpSpPr bwMode="auto">
          <a:xfrm>
            <a:off x="8000799" y="4045691"/>
            <a:ext cx="420688" cy="2147409"/>
            <a:chOff x="7092673" y="2041927"/>
            <a:chExt cx="481012" cy="2457399"/>
          </a:xfrm>
        </p:grpSpPr>
        <p:sp>
          <p:nvSpPr>
            <p:cNvPr id="574" name="Rectangle 123"/>
            <p:cNvSpPr>
              <a:spLocks noChangeArrowheads="1"/>
            </p:cNvSpPr>
            <p:nvPr/>
          </p:nvSpPr>
          <p:spPr bwMode="auto">
            <a:xfrm>
              <a:off x="7092673" y="2455700"/>
              <a:ext cx="481012" cy="20436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575" name="Rectangle 125"/>
            <p:cNvSpPr>
              <a:spLocks noChangeArrowheads="1"/>
            </p:cNvSpPr>
            <p:nvPr/>
          </p:nvSpPr>
          <p:spPr bwMode="auto">
            <a:xfrm>
              <a:off x="7092673" y="2041927"/>
              <a:ext cx="477381" cy="41377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576" name="Rectangle 127"/>
          <p:cNvSpPr>
            <a:spLocks noChangeArrowheads="1"/>
          </p:cNvSpPr>
          <p:nvPr/>
        </p:nvSpPr>
        <p:spPr bwMode="auto">
          <a:xfrm>
            <a:off x="7878105" y="6227058"/>
            <a:ext cx="68487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INDIVIDUALS WITH BREAST OR CERVICAL CANCER</a:t>
            </a:r>
          </a:p>
        </p:txBody>
      </p:sp>
      <p:sp>
        <p:nvSpPr>
          <p:cNvPr id="577" name="Rectangle 130"/>
          <p:cNvSpPr>
            <a:spLocks noChangeArrowheads="1"/>
          </p:cNvSpPr>
          <p:nvPr/>
        </p:nvSpPr>
        <p:spPr bwMode="auto">
          <a:xfrm>
            <a:off x="8480160" y="4045691"/>
            <a:ext cx="420624" cy="2142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578" name="Rectangle 77"/>
          <p:cNvSpPr>
            <a:spLocks noChangeArrowheads="1"/>
          </p:cNvSpPr>
          <p:nvPr/>
        </p:nvSpPr>
        <p:spPr bwMode="auto">
          <a:xfrm>
            <a:off x="6059522" y="6227058"/>
            <a:ext cx="54854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DISABLED</a:t>
            </a:r>
          </a:p>
        </p:txBody>
      </p:sp>
      <p:grpSp>
        <p:nvGrpSpPr>
          <p:cNvPr id="579" name="Group 150"/>
          <p:cNvGrpSpPr>
            <a:grpSpLocks/>
          </p:cNvGrpSpPr>
          <p:nvPr/>
        </p:nvGrpSpPr>
        <p:grpSpPr bwMode="auto">
          <a:xfrm>
            <a:off x="7056904" y="4049201"/>
            <a:ext cx="417722" cy="2146856"/>
            <a:chOff x="4832350" y="2039438"/>
            <a:chExt cx="481014" cy="2465887"/>
          </a:xfrm>
        </p:grpSpPr>
        <p:sp>
          <p:nvSpPr>
            <p:cNvPr id="580" name="Rectangle 140"/>
            <p:cNvSpPr>
              <a:spLocks noChangeArrowheads="1"/>
            </p:cNvSpPr>
            <p:nvPr/>
          </p:nvSpPr>
          <p:spPr bwMode="auto">
            <a:xfrm>
              <a:off x="4832351" y="3463914"/>
              <a:ext cx="481013" cy="10414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581" name="Rectangle 142"/>
            <p:cNvSpPr>
              <a:spLocks noChangeArrowheads="1"/>
            </p:cNvSpPr>
            <p:nvPr/>
          </p:nvSpPr>
          <p:spPr bwMode="auto">
            <a:xfrm>
              <a:off x="4832350" y="2039438"/>
              <a:ext cx="481013" cy="142447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582" name="Rectangle 78"/>
          <p:cNvSpPr>
            <a:spLocks noChangeArrowheads="1"/>
          </p:cNvSpPr>
          <p:nvPr/>
        </p:nvSpPr>
        <p:spPr bwMode="auto">
          <a:xfrm>
            <a:off x="7419115" y="6227058"/>
            <a:ext cx="60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PREGNANT</a:t>
            </a:r>
          </a:p>
          <a:p>
            <a:pPr algn="ctr"/>
            <a:r>
              <a:rPr lang="en-US" sz="700" b="1" dirty="0" smtClean="0"/>
              <a:t>ALL AGES</a:t>
            </a:r>
            <a:endParaRPr lang="en-US" sz="700" dirty="0"/>
          </a:p>
        </p:txBody>
      </p:sp>
      <p:grpSp>
        <p:nvGrpSpPr>
          <p:cNvPr id="583" name="Group 151"/>
          <p:cNvGrpSpPr>
            <a:grpSpLocks/>
          </p:cNvGrpSpPr>
          <p:nvPr/>
        </p:nvGrpSpPr>
        <p:grpSpPr bwMode="auto">
          <a:xfrm>
            <a:off x="7522565" y="4045690"/>
            <a:ext cx="420688" cy="2147410"/>
            <a:chOff x="5956300" y="2039730"/>
            <a:chExt cx="482601" cy="2465595"/>
          </a:xfrm>
        </p:grpSpPr>
        <p:sp>
          <p:nvSpPr>
            <p:cNvPr id="584" name="Rectangle 144"/>
            <p:cNvSpPr>
              <a:spLocks noChangeArrowheads="1"/>
            </p:cNvSpPr>
            <p:nvPr/>
          </p:nvSpPr>
          <p:spPr bwMode="auto">
            <a:xfrm>
              <a:off x="5957888" y="2824204"/>
              <a:ext cx="481013" cy="168112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585" name="Rectangle 145"/>
            <p:cNvSpPr>
              <a:spLocks noChangeArrowheads="1"/>
            </p:cNvSpPr>
            <p:nvPr/>
          </p:nvSpPr>
          <p:spPr bwMode="auto">
            <a:xfrm>
              <a:off x="5956300" y="2039730"/>
              <a:ext cx="482601" cy="78488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586" name="Text Box 51"/>
          <p:cNvSpPr txBox="1">
            <a:spLocks noChangeArrowheads="1"/>
          </p:cNvSpPr>
          <p:nvPr/>
        </p:nvSpPr>
        <p:spPr bwMode="auto">
          <a:xfrm>
            <a:off x="5090220" y="1754012"/>
            <a:ext cx="219489" cy="1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150%</a:t>
            </a:r>
            <a:endParaRPr lang="en-US" sz="900" b="1" dirty="0"/>
          </a:p>
        </p:txBody>
      </p:sp>
      <p:sp>
        <p:nvSpPr>
          <p:cNvPr id="587" name="Line 57"/>
          <p:cNvSpPr>
            <a:spLocks noChangeShapeType="1"/>
          </p:cNvSpPr>
          <p:nvPr/>
        </p:nvSpPr>
        <p:spPr bwMode="auto">
          <a:xfrm>
            <a:off x="5335364" y="1841048"/>
            <a:ext cx="4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90" name="Rectangle 76"/>
          <p:cNvSpPr>
            <a:spLocks noChangeArrowheads="1"/>
          </p:cNvSpPr>
          <p:nvPr/>
        </p:nvSpPr>
        <p:spPr bwMode="auto">
          <a:xfrm>
            <a:off x="4606610" y="6227058"/>
            <a:ext cx="5857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ALL OTHER**</a:t>
            </a:r>
            <a:endParaRPr lang="en-US" sz="700" dirty="0"/>
          </a:p>
        </p:txBody>
      </p:sp>
      <p:sp>
        <p:nvSpPr>
          <p:cNvPr id="593" name="Rectangle 10"/>
          <p:cNvSpPr>
            <a:spLocks noChangeArrowheads="1"/>
          </p:cNvSpPr>
          <p:nvPr/>
        </p:nvSpPr>
        <p:spPr bwMode="auto">
          <a:xfrm>
            <a:off x="6142566" y="1844325"/>
            <a:ext cx="647581" cy="107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594" name="Rectangle 41"/>
          <p:cNvSpPr>
            <a:spLocks noChangeArrowheads="1"/>
          </p:cNvSpPr>
          <p:nvPr/>
        </p:nvSpPr>
        <p:spPr bwMode="auto">
          <a:xfrm>
            <a:off x="6583504" y="5281060"/>
            <a:ext cx="420687" cy="9179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595" name="Rectangle 77"/>
          <p:cNvSpPr>
            <a:spLocks noChangeArrowheads="1"/>
          </p:cNvSpPr>
          <p:nvPr/>
        </p:nvSpPr>
        <p:spPr bwMode="auto">
          <a:xfrm>
            <a:off x="6448426" y="6227058"/>
            <a:ext cx="7004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INDIVIDUALS RECEIVING</a:t>
            </a:r>
          </a:p>
          <a:p>
            <a:pPr algn="ctr"/>
            <a:r>
              <a:rPr lang="en-US" sz="700" b="1" dirty="0" smtClean="0"/>
              <a:t> SERVICES FROM DMH</a:t>
            </a:r>
            <a:endParaRPr lang="en-US" sz="700" b="1" dirty="0"/>
          </a:p>
        </p:txBody>
      </p:sp>
      <p:sp>
        <p:nvSpPr>
          <p:cNvPr id="596" name="Rectangle 67"/>
          <p:cNvSpPr>
            <a:spLocks noChangeArrowheads="1"/>
          </p:cNvSpPr>
          <p:nvPr/>
        </p:nvSpPr>
        <p:spPr bwMode="auto">
          <a:xfrm>
            <a:off x="6713035" y="2903979"/>
            <a:ext cx="69056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700" dirty="0"/>
          </a:p>
        </p:txBody>
      </p:sp>
      <p:sp>
        <p:nvSpPr>
          <p:cNvPr id="597" name="Rectangle 42"/>
          <p:cNvSpPr>
            <a:spLocks noChangeArrowheads="1"/>
          </p:cNvSpPr>
          <p:nvPr/>
        </p:nvSpPr>
        <p:spPr bwMode="auto">
          <a:xfrm>
            <a:off x="5645292" y="4729283"/>
            <a:ext cx="411826" cy="55203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598" name="Rectangle 127"/>
          <p:cNvSpPr>
            <a:spLocks noChangeArrowheads="1"/>
          </p:cNvSpPr>
          <p:nvPr/>
        </p:nvSpPr>
        <p:spPr bwMode="auto">
          <a:xfrm>
            <a:off x="8421623" y="6227058"/>
            <a:ext cx="55457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HCBS WAIVER GROUP</a:t>
            </a:r>
            <a:endParaRPr lang="en-US" sz="700" dirty="0"/>
          </a:p>
        </p:txBody>
      </p:sp>
      <p:sp>
        <p:nvSpPr>
          <p:cNvPr id="599" name="Rectangle 42"/>
          <p:cNvSpPr>
            <a:spLocks noChangeArrowheads="1"/>
          </p:cNvSpPr>
          <p:nvPr/>
        </p:nvSpPr>
        <p:spPr bwMode="auto">
          <a:xfrm>
            <a:off x="4696074" y="5281314"/>
            <a:ext cx="406844" cy="917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600" name="Rectangle 142"/>
          <p:cNvSpPr>
            <a:spLocks noChangeArrowheads="1"/>
          </p:cNvSpPr>
          <p:nvPr/>
        </p:nvSpPr>
        <p:spPr bwMode="auto">
          <a:xfrm>
            <a:off x="6583504" y="4049201"/>
            <a:ext cx="419100" cy="123185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601" name="Rectangle 142"/>
          <p:cNvSpPr>
            <a:spLocks noChangeArrowheads="1"/>
          </p:cNvSpPr>
          <p:nvPr/>
        </p:nvSpPr>
        <p:spPr bwMode="auto">
          <a:xfrm>
            <a:off x="5645291" y="4049201"/>
            <a:ext cx="411825" cy="67972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602" name="Rectangle 142"/>
          <p:cNvSpPr>
            <a:spLocks noChangeArrowheads="1"/>
          </p:cNvSpPr>
          <p:nvPr/>
        </p:nvSpPr>
        <p:spPr bwMode="auto">
          <a:xfrm>
            <a:off x="4696074" y="4045690"/>
            <a:ext cx="406845" cy="123562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603" name="Rectangle 67"/>
          <p:cNvSpPr>
            <a:spLocks noChangeArrowheads="1"/>
          </p:cNvSpPr>
          <p:nvPr/>
        </p:nvSpPr>
        <p:spPr bwMode="auto">
          <a:xfrm>
            <a:off x="7240998" y="2934626"/>
            <a:ext cx="65533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FORMER FOSTER CARE YOUTH UP TO AGE 26</a:t>
            </a:r>
            <a:endParaRPr lang="en-US" sz="700" dirty="0"/>
          </a:p>
        </p:txBody>
      </p:sp>
      <p:sp>
        <p:nvSpPr>
          <p:cNvPr id="604" name="Rectangle 41"/>
          <p:cNvSpPr>
            <a:spLocks noChangeArrowheads="1"/>
          </p:cNvSpPr>
          <p:nvPr/>
        </p:nvSpPr>
        <p:spPr bwMode="auto">
          <a:xfrm>
            <a:off x="5174720" y="5281315"/>
            <a:ext cx="411824" cy="917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605" name="Rectangle 142"/>
          <p:cNvSpPr>
            <a:spLocks noChangeArrowheads="1"/>
          </p:cNvSpPr>
          <p:nvPr/>
        </p:nvSpPr>
        <p:spPr bwMode="auto">
          <a:xfrm>
            <a:off x="5174721" y="4045691"/>
            <a:ext cx="411824" cy="1235622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606" name="Rectangle 76"/>
          <p:cNvSpPr>
            <a:spLocks noChangeArrowheads="1"/>
          </p:cNvSpPr>
          <p:nvPr/>
        </p:nvSpPr>
        <p:spPr bwMode="auto">
          <a:xfrm>
            <a:off x="4846239" y="6227058"/>
            <a:ext cx="10687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MEDICALLY</a:t>
            </a:r>
            <a:br>
              <a:rPr lang="en-US" sz="700" b="1" dirty="0" smtClean="0"/>
            </a:br>
            <a:r>
              <a:rPr lang="en-US" sz="700" b="1" dirty="0" smtClean="0"/>
              <a:t>FRAIL</a:t>
            </a:r>
            <a:br>
              <a:rPr lang="en-US" sz="700" b="1" dirty="0" smtClean="0"/>
            </a:br>
            <a:r>
              <a:rPr lang="en-US" sz="700" b="1" dirty="0" smtClean="0"/>
              <a:t>ELIGIBLE FOR</a:t>
            </a:r>
            <a:br>
              <a:rPr lang="en-US" sz="700" b="1" dirty="0" smtClean="0"/>
            </a:br>
            <a:r>
              <a:rPr lang="en-US" sz="700" b="1" dirty="0" smtClean="0"/>
              <a:t>CARE PLUS BUT</a:t>
            </a:r>
            <a:br>
              <a:rPr lang="en-US" sz="700" b="1" dirty="0" smtClean="0"/>
            </a:br>
            <a:r>
              <a:rPr lang="en-US" sz="700" b="1" dirty="0" smtClean="0"/>
              <a:t>ELECT STANDARD</a:t>
            </a:r>
            <a:endParaRPr lang="en-US" sz="700" dirty="0"/>
          </a:p>
        </p:txBody>
      </p:sp>
      <p:sp>
        <p:nvSpPr>
          <p:cNvPr id="607" name="Rectangle 142"/>
          <p:cNvSpPr>
            <a:spLocks noChangeArrowheads="1"/>
          </p:cNvSpPr>
          <p:nvPr/>
        </p:nvSpPr>
        <p:spPr bwMode="auto">
          <a:xfrm>
            <a:off x="6320249" y="762113"/>
            <a:ext cx="469898" cy="108532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608" name="Line 44"/>
          <p:cNvSpPr>
            <a:spLocks noChangeShapeType="1"/>
          </p:cNvSpPr>
          <p:nvPr/>
        </p:nvSpPr>
        <p:spPr bwMode="auto">
          <a:xfrm>
            <a:off x="5379418" y="2920122"/>
            <a:ext cx="2477530" cy="2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609" name="Line 43"/>
          <p:cNvSpPr>
            <a:spLocks noChangeShapeType="1"/>
          </p:cNvSpPr>
          <p:nvPr/>
        </p:nvSpPr>
        <p:spPr bwMode="auto">
          <a:xfrm flipV="1">
            <a:off x="4679580" y="6196688"/>
            <a:ext cx="4226244" cy="122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611" name="Line 61"/>
          <p:cNvSpPr>
            <a:spLocks noChangeShapeType="1"/>
          </p:cNvSpPr>
          <p:nvPr/>
        </p:nvSpPr>
        <p:spPr bwMode="auto">
          <a:xfrm flipV="1">
            <a:off x="860076" y="2987542"/>
            <a:ext cx="455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cxnSp>
        <p:nvCxnSpPr>
          <p:cNvPr id="612" name="Straight Connector 611"/>
          <p:cNvCxnSpPr>
            <a:stCxn id="534" idx="0"/>
          </p:cNvCxnSpPr>
          <p:nvPr/>
        </p:nvCxnSpPr>
        <p:spPr>
          <a:xfrm flipV="1">
            <a:off x="5380107" y="442305"/>
            <a:ext cx="1380" cy="33024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Straight Connector 612"/>
          <p:cNvCxnSpPr/>
          <p:nvPr/>
        </p:nvCxnSpPr>
        <p:spPr>
          <a:xfrm flipV="1">
            <a:off x="5393938" y="423850"/>
            <a:ext cx="2396624" cy="1026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Straight Connector 613"/>
          <p:cNvCxnSpPr/>
          <p:nvPr/>
        </p:nvCxnSpPr>
        <p:spPr>
          <a:xfrm flipH="1" flipV="1">
            <a:off x="7775732" y="429354"/>
            <a:ext cx="5557" cy="32519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Straight Connector 614"/>
          <p:cNvCxnSpPr/>
          <p:nvPr/>
        </p:nvCxnSpPr>
        <p:spPr>
          <a:xfrm flipV="1">
            <a:off x="5403577" y="757388"/>
            <a:ext cx="2396624" cy="1026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/>
          <p:cNvCxnSpPr/>
          <p:nvPr/>
        </p:nvCxnSpPr>
        <p:spPr>
          <a:xfrm flipV="1">
            <a:off x="4706439" y="3705494"/>
            <a:ext cx="0" cy="34798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Straight Connector 616"/>
          <p:cNvCxnSpPr/>
          <p:nvPr/>
        </p:nvCxnSpPr>
        <p:spPr>
          <a:xfrm>
            <a:off x="4696074" y="3701222"/>
            <a:ext cx="4197860" cy="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Straight Connector 617"/>
          <p:cNvCxnSpPr/>
          <p:nvPr/>
        </p:nvCxnSpPr>
        <p:spPr>
          <a:xfrm flipV="1">
            <a:off x="8905824" y="3701222"/>
            <a:ext cx="0" cy="33154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Straight Connector 618"/>
          <p:cNvCxnSpPr/>
          <p:nvPr/>
        </p:nvCxnSpPr>
        <p:spPr>
          <a:xfrm flipV="1">
            <a:off x="4696074" y="4040558"/>
            <a:ext cx="4207230" cy="864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Right Brace 619"/>
          <p:cNvSpPr/>
          <p:nvPr/>
        </p:nvSpPr>
        <p:spPr>
          <a:xfrm>
            <a:off x="7812517" y="442305"/>
            <a:ext cx="102459" cy="279532"/>
          </a:xfrm>
          <a:prstGeom prst="rightBrac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1" name="Left Brace 620"/>
          <p:cNvSpPr/>
          <p:nvPr/>
        </p:nvSpPr>
        <p:spPr>
          <a:xfrm>
            <a:off x="4591682" y="3688271"/>
            <a:ext cx="87898" cy="3652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3" name="TextBox 622"/>
          <p:cNvSpPr txBox="1"/>
          <p:nvPr/>
        </p:nvSpPr>
        <p:spPr>
          <a:xfrm>
            <a:off x="4992679" y="2760011"/>
            <a:ext cx="479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FPL*</a:t>
            </a:r>
            <a:endParaRPr lang="en-US" sz="1000" dirty="0"/>
          </a:p>
        </p:txBody>
      </p:sp>
      <p:sp>
        <p:nvSpPr>
          <p:cNvPr id="625" name="Rectangle 102"/>
          <p:cNvSpPr>
            <a:spLocks noChangeArrowheads="1"/>
          </p:cNvSpPr>
          <p:nvPr/>
        </p:nvSpPr>
        <p:spPr bwMode="auto">
          <a:xfrm>
            <a:off x="7369333" y="765110"/>
            <a:ext cx="406399" cy="3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sp>
        <p:nvSpPr>
          <p:cNvPr id="626" name="AutoShape 5"/>
          <p:cNvSpPr>
            <a:spLocks noChangeArrowheads="1"/>
          </p:cNvSpPr>
          <p:nvPr/>
        </p:nvSpPr>
        <p:spPr bwMode="auto">
          <a:xfrm>
            <a:off x="7346783" y="682542"/>
            <a:ext cx="443779" cy="8511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4232745" y="1546071"/>
            <a:ext cx="473902" cy="643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ight Arrow 626"/>
          <p:cNvSpPr/>
          <p:nvPr/>
        </p:nvSpPr>
        <p:spPr>
          <a:xfrm>
            <a:off x="4232745" y="4562558"/>
            <a:ext cx="358938" cy="643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7914281" y="468794"/>
            <a:ext cx="88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ELIGIBLE FOR TAX CREDITS FOR QUALIFIED HEALTH PLAN</a:t>
            </a:r>
            <a:endParaRPr lang="en-US" sz="8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4813224" y="3770844"/>
            <a:ext cx="39838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ELIGIBLE FOR TAX CREDITS FOR QUALIFIED HEALTH PLAN</a:t>
            </a:r>
            <a:endParaRPr lang="en-US" sz="700" dirty="0"/>
          </a:p>
        </p:txBody>
      </p:sp>
      <p:grpSp>
        <p:nvGrpSpPr>
          <p:cNvPr id="220" name="Group 104"/>
          <p:cNvGrpSpPr>
            <a:grpSpLocks/>
          </p:cNvGrpSpPr>
          <p:nvPr/>
        </p:nvGrpSpPr>
        <p:grpSpPr bwMode="auto">
          <a:xfrm>
            <a:off x="142818" y="3660111"/>
            <a:ext cx="287337" cy="2590800"/>
            <a:chOff x="158" y="1166"/>
            <a:chExt cx="207" cy="1874"/>
          </a:xfrm>
        </p:grpSpPr>
        <p:sp>
          <p:nvSpPr>
            <p:cNvPr id="221" name="Line 105"/>
            <p:cNvSpPr>
              <a:spLocks noChangeShapeType="1"/>
            </p:cNvSpPr>
            <p:nvPr/>
          </p:nvSpPr>
          <p:spPr bwMode="auto">
            <a:xfrm>
              <a:off x="364" y="1221"/>
              <a:ext cx="1" cy="18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Text Box 106"/>
            <p:cNvSpPr txBox="1">
              <a:spLocks noChangeArrowheads="1"/>
            </p:cNvSpPr>
            <p:nvPr/>
          </p:nvSpPr>
          <p:spPr bwMode="auto">
            <a:xfrm>
              <a:off x="158" y="1166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300%</a:t>
              </a:r>
            </a:p>
          </p:txBody>
        </p:sp>
        <p:sp>
          <p:nvSpPr>
            <p:cNvPr id="223" name="Text Box 107"/>
            <p:cNvSpPr txBox="1">
              <a:spLocks noChangeArrowheads="1"/>
            </p:cNvSpPr>
            <p:nvPr/>
          </p:nvSpPr>
          <p:spPr bwMode="auto">
            <a:xfrm>
              <a:off x="158" y="1772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200%</a:t>
              </a:r>
            </a:p>
          </p:txBody>
        </p:sp>
        <p:sp>
          <p:nvSpPr>
            <p:cNvPr id="224" name="Text Box 108"/>
            <p:cNvSpPr txBox="1">
              <a:spLocks noChangeArrowheads="1"/>
            </p:cNvSpPr>
            <p:nvPr/>
          </p:nvSpPr>
          <p:spPr bwMode="auto">
            <a:xfrm>
              <a:off x="158" y="1863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185%</a:t>
              </a:r>
            </a:p>
          </p:txBody>
        </p:sp>
        <p:sp>
          <p:nvSpPr>
            <p:cNvPr id="225" name="Text Box 109"/>
            <p:cNvSpPr txBox="1">
              <a:spLocks noChangeArrowheads="1"/>
            </p:cNvSpPr>
            <p:nvPr/>
          </p:nvSpPr>
          <p:spPr bwMode="auto">
            <a:xfrm>
              <a:off x="158" y="2076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150%</a:t>
              </a:r>
            </a:p>
          </p:txBody>
        </p:sp>
        <p:sp>
          <p:nvSpPr>
            <p:cNvPr id="226" name="Text Box 110"/>
            <p:cNvSpPr txBox="1">
              <a:spLocks noChangeArrowheads="1"/>
            </p:cNvSpPr>
            <p:nvPr/>
          </p:nvSpPr>
          <p:spPr bwMode="auto">
            <a:xfrm>
              <a:off x="158" y="2180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133%</a:t>
              </a:r>
            </a:p>
          </p:txBody>
        </p:sp>
        <p:sp>
          <p:nvSpPr>
            <p:cNvPr id="227" name="Text Box 111"/>
            <p:cNvSpPr txBox="1">
              <a:spLocks noChangeArrowheads="1"/>
            </p:cNvSpPr>
            <p:nvPr/>
          </p:nvSpPr>
          <p:spPr bwMode="auto">
            <a:xfrm>
              <a:off x="158" y="2379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100%</a:t>
              </a:r>
            </a:p>
          </p:txBody>
        </p:sp>
        <p:sp>
          <p:nvSpPr>
            <p:cNvPr id="228" name="Text Box 112"/>
            <p:cNvSpPr txBox="1">
              <a:spLocks noChangeArrowheads="1"/>
            </p:cNvSpPr>
            <p:nvPr/>
          </p:nvSpPr>
          <p:spPr bwMode="auto">
            <a:xfrm>
              <a:off x="158" y="2465"/>
              <a:ext cx="15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/>
                <a:t>86%</a:t>
              </a:r>
            </a:p>
          </p:txBody>
        </p:sp>
        <p:grpSp>
          <p:nvGrpSpPr>
            <p:cNvPr id="229" name="Group 113"/>
            <p:cNvGrpSpPr>
              <a:grpSpLocks/>
            </p:cNvGrpSpPr>
            <p:nvPr/>
          </p:nvGrpSpPr>
          <p:grpSpPr bwMode="auto">
            <a:xfrm>
              <a:off x="336" y="1220"/>
              <a:ext cx="29" cy="1299"/>
              <a:chOff x="336" y="1220"/>
              <a:chExt cx="29" cy="1299"/>
            </a:xfrm>
          </p:grpSpPr>
          <p:sp>
            <p:nvSpPr>
              <p:cNvPr id="230" name="Line 114"/>
              <p:cNvSpPr>
                <a:spLocks noChangeShapeType="1"/>
              </p:cNvSpPr>
              <p:nvPr/>
            </p:nvSpPr>
            <p:spPr bwMode="auto">
              <a:xfrm>
                <a:off x="336" y="2519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115"/>
              <p:cNvSpPr>
                <a:spLocks noChangeShapeType="1"/>
              </p:cNvSpPr>
              <p:nvPr/>
            </p:nvSpPr>
            <p:spPr bwMode="auto">
              <a:xfrm>
                <a:off x="336" y="2433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116"/>
              <p:cNvSpPr>
                <a:spLocks noChangeShapeType="1"/>
              </p:cNvSpPr>
              <p:nvPr/>
            </p:nvSpPr>
            <p:spPr bwMode="auto">
              <a:xfrm>
                <a:off x="336" y="2234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117"/>
              <p:cNvSpPr>
                <a:spLocks noChangeShapeType="1"/>
              </p:cNvSpPr>
              <p:nvPr/>
            </p:nvSpPr>
            <p:spPr bwMode="auto">
              <a:xfrm>
                <a:off x="336" y="2130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118"/>
              <p:cNvSpPr>
                <a:spLocks noChangeShapeType="1"/>
              </p:cNvSpPr>
              <p:nvPr/>
            </p:nvSpPr>
            <p:spPr bwMode="auto">
              <a:xfrm>
                <a:off x="336" y="1917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119"/>
              <p:cNvSpPr>
                <a:spLocks noChangeShapeType="1"/>
              </p:cNvSpPr>
              <p:nvPr/>
            </p:nvSpPr>
            <p:spPr bwMode="auto">
              <a:xfrm>
                <a:off x="336" y="1826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120"/>
              <p:cNvSpPr>
                <a:spLocks noChangeShapeType="1"/>
              </p:cNvSpPr>
              <p:nvPr/>
            </p:nvSpPr>
            <p:spPr bwMode="auto">
              <a:xfrm>
                <a:off x="336" y="1220"/>
                <a:ext cx="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7" name="Text Box 47"/>
          <p:cNvSpPr txBox="1">
            <a:spLocks noChangeArrowheads="1"/>
          </p:cNvSpPr>
          <p:nvPr/>
        </p:nvSpPr>
        <p:spPr bwMode="auto">
          <a:xfrm>
            <a:off x="5123346" y="412622"/>
            <a:ext cx="219489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/>
              <a:t>4</a:t>
            </a:r>
            <a:r>
              <a:rPr lang="en-US" sz="900" b="1" dirty="0" smtClean="0"/>
              <a:t>00</a:t>
            </a:r>
            <a:r>
              <a:rPr lang="en-US" sz="9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0590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41"/>
          <p:cNvSpPr>
            <a:spLocks noChangeArrowheads="1"/>
          </p:cNvSpPr>
          <p:nvPr/>
        </p:nvSpPr>
        <p:spPr bwMode="auto">
          <a:xfrm>
            <a:off x="5292524" y="3234821"/>
            <a:ext cx="411824" cy="917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137" name="Rectangle 6"/>
          <p:cNvSpPr>
            <a:spLocks noChangeArrowheads="1"/>
          </p:cNvSpPr>
          <p:nvPr/>
        </p:nvSpPr>
        <p:spPr bwMode="auto">
          <a:xfrm>
            <a:off x="2669130" y="1995800"/>
            <a:ext cx="417512" cy="21570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7700" y="5172076"/>
            <a:ext cx="5343525" cy="831373"/>
            <a:chOff x="647700" y="5248276"/>
            <a:chExt cx="5343525" cy="831373"/>
          </a:xfrm>
        </p:grpSpPr>
        <p:sp>
          <p:nvSpPr>
            <p:cNvPr id="139" name="Rectangle 7"/>
            <p:cNvSpPr>
              <a:spLocks noChangeArrowheads="1"/>
            </p:cNvSpPr>
            <p:nvPr/>
          </p:nvSpPr>
          <p:spPr bwMode="auto">
            <a:xfrm>
              <a:off x="647700" y="5248276"/>
              <a:ext cx="4429126" cy="6953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0" name="Text Box 91"/>
            <p:cNvSpPr txBox="1">
              <a:spLocks noChangeArrowheads="1"/>
            </p:cNvSpPr>
            <p:nvPr/>
          </p:nvSpPr>
          <p:spPr bwMode="auto">
            <a:xfrm>
              <a:off x="867558" y="5317902"/>
              <a:ext cx="5123667" cy="761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tabLst>
                  <a:tab pos="2514600" algn="l"/>
                </a:tabLst>
              </a:pPr>
              <a:r>
                <a:rPr lang="en-US" sz="900" dirty="0" smtClean="0"/>
                <a:t>MassHealth Standard	MassHealth CarePlus</a:t>
              </a:r>
            </a:p>
            <a:p>
              <a:pPr>
                <a:spcBef>
                  <a:spcPts val="300"/>
                </a:spcBef>
                <a:tabLst>
                  <a:tab pos="2514600" algn="l"/>
                </a:tabLst>
              </a:pPr>
              <a:r>
                <a:rPr lang="en-US" sz="900" dirty="0" smtClean="0"/>
                <a:t>MassHealth CommonHealth	MassHealth </a:t>
              </a:r>
              <a:r>
                <a:rPr lang="en-US" sz="900" dirty="0"/>
                <a:t>Family Assistance </a:t>
              </a:r>
              <a:endParaRPr lang="en-US" sz="900" dirty="0" smtClean="0"/>
            </a:p>
            <a:p>
              <a:pPr>
                <a:spcBef>
                  <a:spcPts val="300"/>
                </a:spcBef>
              </a:pPr>
              <a:r>
                <a:rPr lang="en-US" sz="900" dirty="0" smtClean="0"/>
                <a:t>Connector Care/Qualified Health Plan (QHP)</a:t>
              </a:r>
              <a:endParaRPr lang="en-US" sz="900" dirty="0"/>
            </a:p>
            <a:p>
              <a:pPr>
                <a:spcBef>
                  <a:spcPts val="300"/>
                </a:spcBef>
              </a:pPr>
              <a:endParaRPr lang="en-US" sz="900" dirty="0"/>
            </a:p>
          </p:txBody>
        </p:sp>
        <p:sp>
          <p:nvSpPr>
            <p:cNvPr id="141" name="Rectangle 94"/>
            <p:cNvSpPr>
              <a:spLocks noChangeArrowheads="1"/>
            </p:cNvSpPr>
            <p:nvPr/>
          </p:nvSpPr>
          <p:spPr bwMode="auto">
            <a:xfrm>
              <a:off x="777088" y="5388225"/>
              <a:ext cx="140962" cy="7315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2" name="Rectangle 95"/>
            <p:cNvSpPr>
              <a:spLocks noChangeArrowheads="1"/>
            </p:cNvSpPr>
            <p:nvPr/>
          </p:nvSpPr>
          <p:spPr bwMode="auto">
            <a:xfrm>
              <a:off x="777088" y="5551817"/>
              <a:ext cx="140962" cy="7315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3" name="Rectangle 96"/>
            <p:cNvSpPr>
              <a:spLocks noChangeArrowheads="1"/>
            </p:cNvSpPr>
            <p:nvPr/>
          </p:nvSpPr>
          <p:spPr bwMode="auto">
            <a:xfrm>
              <a:off x="3289321" y="5388225"/>
              <a:ext cx="140962" cy="7315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  <p:sp>
          <p:nvSpPr>
            <p:cNvPr id="144" name="Rectangle 97"/>
            <p:cNvSpPr>
              <a:spLocks noChangeArrowheads="1"/>
            </p:cNvSpPr>
            <p:nvPr/>
          </p:nvSpPr>
          <p:spPr bwMode="auto">
            <a:xfrm>
              <a:off x="3289321" y="5551817"/>
              <a:ext cx="140741" cy="73025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900" dirty="0">
                <a:cs typeface="Calibri" pitchFamily="34" charset="0"/>
              </a:endParaRPr>
            </a:p>
          </p:txBody>
        </p:sp>
        <p:sp>
          <p:nvSpPr>
            <p:cNvPr id="145" name="Rectangle 94"/>
            <p:cNvSpPr>
              <a:spLocks noChangeArrowheads="1"/>
            </p:cNvSpPr>
            <p:nvPr/>
          </p:nvSpPr>
          <p:spPr bwMode="auto">
            <a:xfrm>
              <a:off x="777088" y="5715409"/>
              <a:ext cx="140962" cy="73153"/>
            </a:xfrm>
            <a:prstGeom prst="rect">
              <a:avLst/>
            </a:prstGeom>
            <a:solidFill>
              <a:schemeClr val="accent4">
                <a:lumMod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900" dirty="0"/>
            </a:p>
          </p:txBody>
        </p:sp>
      </p:grpSp>
      <p:sp>
        <p:nvSpPr>
          <p:cNvPr id="14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MASSHEALTH ELIGIBILITY UNDER THE ACA</a:t>
            </a:r>
            <a:endParaRPr lang="en-US" dirty="0" smtClean="0"/>
          </a:p>
        </p:txBody>
      </p:sp>
      <p:sp>
        <p:nvSpPr>
          <p:cNvPr id="212" name="Slide Number Placeholder 1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8A8D-B03E-4C9C-AB40-1432D0977113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47" name="Group 157"/>
          <p:cNvGrpSpPr>
            <a:grpSpLocks/>
          </p:cNvGrpSpPr>
          <p:nvPr/>
        </p:nvGrpSpPr>
        <p:grpSpPr bwMode="auto">
          <a:xfrm>
            <a:off x="2156108" y="1909349"/>
            <a:ext cx="460369" cy="2243134"/>
            <a:chOff x="2313" y="1405"/>
            <a:chExt cx="333" cy="1634"/>
          </a:xfrm>
        </p:grpSpPr>
        <p:grpSp>
          <p:nvGrpSpPr>
            <p:cNvPr id="148" name="Group 3"/>
            <p:cNvGrpSpPr>
              <a:grpSpLocks/>
            </p:cNvGrpSpPr>
            <p:nvPr/>
          </p:nvGrpSpPr>
          <p:grpSpPr bwMode="auto">
            <a:xfrm>
              <a:off x="2313" y="1405"/>
              <a:ext cx="333" cy="853"/>
              <a:chOff x="2313" y="1405"/>
              <a:chExt cx="333" cy="853"/>
            </a:xfrm>
          </p:grpSpPr>
          <p:sp>
            <p:nvSpPr>
              <p:cNvPr id="150" name="Rectangle 4"/>
              <p:cNvSpPr>
                <a:spLocks noChangeArrowheads="1"/>
              </p:cNvSpPr>
              <p:nvPr/>
            </p:nvSpPr>
            <p:spPr bwMode="auto">
              <a:xfrm>
                <a:off x="2323" y="1463"/>
                <a:ext cx="323" cy="795"/>
              </a:xfrm>
              <a:prstGeom prst="rect">
                <a:avLst/>
              </a:prstGeom>
              <a:solidFill>
                <a:srgbClr val="E0C8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151" name="AutoShape 5"/>
              <p:cNvSpPr>
                <a:spLocks noChangeArrowheads="1"/>
              </p:cNvSpPr>
              <p:nvPr/>
            </p:nvSpPr>
            <p:spPr bwMode="auto">
              <a:xfrm>
                <a:off x="2313" y="1405"/>
                <a:ext cx="321" cy="62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2323" y="2260"/>
              <a:ext cx="323" cy="77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152" name="Group 9"/>
          <p:cNvGrpSpPr>
            <a:grpSpLocks/>
          </p:cNvGrpSpPr>
          <p:nvPr/>
        </p:nvGrpSpPr>
        <p:grpSpPr bwMode="auto">
          <a:xfrm>
            <a:off x="1067304" y="1999214"/>
            <a:ext cx="1002797" cy="2155173"/>
            <a:chOff x="555" y="1457"/>
            <a:chExt cx="725" cy="1559"/>
          </a:xfrm>
        </p:grpSpPr>
        <p:sp>
          <p:nvSpPr>
            <p:cNvPr id="153" name="Rectangle 10"/>
            <p:cNvSpPr>
              <a:spLocks noChangeArrowheads="1"/>
            </p:cNvSpPr>
            <p:nvPr/>
          </p:nvSpPr>
          <p:spPr bwMode="auto">
            <a:xfrm>
              <a:off x="555" y="2146"/>
              <a:ext cx="284" cy="8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154" name="Rectangle 12"/>
            <p:cNvSpPr>
              <a:spLocks noChangeArrowheads="1"/>
            </p:cNvSpPr>
            <p:nvPr/>
          </p:nvSpPr>
          <p:spPr bwMode="auto">
            <a:xfrm>
              <a:off x="555" y="1457"/>
              <a:ext cx="725" cy="783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155" name="Group 14"/>
          <p:cNvGrpSpPr>
            <a:grpSpLocks/>
          </p:cNvGrpSpPr>
          <p:nvPr/>
        </p:nvGrpSpPr>
        <p:grpSpPr bwMode="auto">
          <a:xfrm>
            <a:off x="688703" y="1999291"/>
            <a:ext cx="481047" cy="2157787"/>
            <a:chOff x="402" y="1432"/>
            <a:chExt cx="348" cy="1607"/>
          </a:xfrm>
        </p:grpSpPr>
        <p:sp>
          <p:nvSpPr>
            <p:cNvPr id="156" name="Rectangle 15"/>
            <p:cNvSpPr>
              <a:spLocks noChangeArrowheads="1"/>
            </p:cNvSpPr>
            <p:nvPr/>
          </p:nvSpPr>
          <p:spPr bwMode="auto">
            <a:xfrm>
              <a:off x="402" y="1943"/>
              <a:ext cx="348" cy="109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157" name="Rectangle 17"/>
            <p:cNvSpPr>
              <a:spLocks noChangeArrowheads="1"/>
            </p:cNvSpPr>
            <p:nvPr/>
          </p:nvSpPr>
          <p:spPr bwMode="auto">
            <a:xfrm>
              <a:off x="402" y="1432"/>
              <a:ext cx="303" cy="511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grpSp>
        <p:nvGrpSpPr>
          <p:cNvPr id="158" name="Group 45"/>
          <p:cNvGrpSpPr>
            <a:grpSpLocks/>
          </p:cNvGrpSpPr>
          <p:nvPr/>
        </p:nvGrpSpPr>
        <p:grpSpPr bwMode="auto">
          <a:xfrm>
            <a:off x="384525" y="1933019"/>
            <a:ext cx="303696" cy="2223056"/>
            <a:chOff x="152" y="1419"/>
            <a:chExt cx="220" cy="1608"/>
          </a:xfrm>
        </p:grpSpPr>
        <p:sp>
          <p:nvSpPr>
            <p:cNvPr id="159" name="Line 46"/>
            <p:cNvSpPr>
              <a:spLocks noChangeShapeType="1"/>
            </p:cNvSpPr>
            <p:nvPr/>
          </p:nvSpPr>
          <p:spPr bwMode="auto">
            <a:xfrm>
              <a:off x="370" y="1471"/>
              <a:ext cx="2" cy="15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Text Box 47"/>
            <p:cNvSpPr txBox="1">
              <a:spLocks noChangeArrowheads="1"/>
            </p:cNvSpPr>
            <p:nvPr/>
          </p:nvSpPr>
          <p:spPr bwMode="auto">
            <a:xfrm>
              <a:off x="178" y="1419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300%</a:t>
              </a:r>
            </a:p>
          </p:txBody>
        </p:sp>
        <p:sp>
          <p:nvSpPr>
            <p:cNvPr id="161" name="Text Box 48"/>
            <p:cNvSpPr txBox="1">
              <a:spLocks noChangeArrowheads="1"/>
            </p:cNvSpPr>
            <p:nvPr/>
          </p:nvSpPr>
          <p:spPr bwMode="auto">
            <a:xfrm>
              <a:off x="159" y="1902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 smtClean="0"/>
                <a:t>200%</a:t>
              </a:r>
              <a:endParaRPr lang="en-US" sz="900" b="1" dirty="0"/>
            </a:p>
          </p:txBody>
        </p:sp>
        <p:sp>
          <p:nvSpPr>
            <p:cNvPr id="162" name="Text Box 51"/>
            <p:cNvSpPr txBox="1">
              <a:spLocks noChangeArrowheads="1"/>
            </p:cNvSpPr>
            <p:nvPr/>
          </p:nvSpPr>
          <p:spPr bwMode="auto">
            <a:xfrm>
              <a:off x="167" y="2320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 smtClean="0"/>
                <a:t>133%</a:t>
              </a:r>
              <a:endParaRPr lang="en-US" sz="900" b="1" dirty="0"/>
            </a:p>
          </p:txBody>
        </p:sp>
        <p:sp>
          <p:nvSpPr>
            <p:cNvPr id="163" name="Text Box 52"/>
            <p:cNvSpPr txBox="1">
              <a:spLocks noChangeArrowheads="1"/>
            </p:cNvSpPr>
            <p:nvPr/>
          </p:nvSpPr>
          <p:spPr bwMode="auto">
            <a:xfrm>
              <a:off x="152" y="2535"/>
              <a:ext cx="15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r"/>
              <a:r>
                <a:rPr lang="en-US" sz="900" b="1" dirty="0"/>
                <a:t>100%</a:t>
              </a:r>
            </a:p>
          </p:txBody>
        </p:sp>
        <p:grpSp>
          <p:nvGrpSpPr>
            <p:cNvPr id="164" name="Group 54"/>
            <p:cNvGrpSpPr>
              <a:grpSpLocks/>
            </p:cNvGrpSpPr>
            <p:nvPr/>
          </p:nvGrpSpPr>
          <p:grpSpPr bwMode="auto">
            <a:xfrm>
              <a:off x="338" y="1471"/>
              <a:ext cx="31" cy="1120"/>
              <a:chOff x="338" y="1471"/>
              <a:chExt cx="31" cy="1120"/>
            </a:xfrm>
          </p:grpSpPr>
          <p:sp>
            <p:nvSpPr>
              <p:cNvPr id="165" name="Line 56"/>
              <p:cNvSpPr>
                <a:spLocks noChangeShapeType="1"/>
              </p:cNvSpPr>
              <p:nvPr/>
            </p:nvSpPr>
            <p:spPr bwMode="auto">
              <a:xfrm flipH="1">
                <a:off x="338" y="2591"/>
                <a:ext cx="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6" name="Line 57"/>
              <p:cNvSpPr>
                <a:spLocks noChangeShapeType="1"/>
              </p:cNvSpPr>
              <p:nvPr/>
            </p:nvSpPr>
            <p:spPr bwMode="auto">
              <a:xfrm flipV="1">
                <a:off x="338" y="2375"/>
                <a:ext cx="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" name="Line 60"/>
              <p:cNvSpPr>
                <a:spLocks noChangeShapeType="1"/>
              </p:cNvSpPr>
              <p:nvPr/>
            </p:nvSpPr>
            <p:spPr bwMode="auto">
              <a:xfrm>
                <a:off x="343" y="1963"/>
                <a:ext cx="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" name="Line 61"/>
              <p:cNvSpPr>
                <a:spLocks noChangeShapeType="1"/>
              </p:cNvSpPr>
              <p:nvPr/>
            </p:nvSpPr>
            <p:spPr bwMode="auto">
              <a:xfrm>
                <a:off x="353" y="1471"/>
                <a:ext cx="1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69" name="Line 63"/>
          <p:cNvSpPr>
            <a:spLocks noChangeShapeType="1"/>
          </p:cNvSpPr>
          <p:nvPr/>
        </p:nvSpPr>
        <p:spPr bwMode="auto">
          <a:xfrm flipV="1">
            <a:off x="705644" y="1638735"/>
            <a:ext cx="2380997" cy="171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170" name="Line 64"/>
          <p:cNvSpPr>
            <a:spLocks noChangeShapeType="1"/>
          </p:cNvSpPr>
          <p:nvPr/>
        </p:nvSpPr>
        <p:spPr bwMode="auto">
          <a:xfrm flipV="1">
            <a:off x="4325010" y="1656953"/>
            <a:ext cx="4180897" cy="9525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171" name="Text Box 65"/>
          <p:cNvSpPr txBox="1">
            <a:spLocks noChangeArrowheads="1"/>
          </p:cNvSpPr>
          <p:nvPr/>
        </p:nvSpPr>
        <p:spPr bwMode="auto">
          <a:xfrm>
            <a:off x="1553040" y="1527777"/>
            <a:ext cx="627736" cy="153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 sz="1000" b="1" dirty="0" smtClean="0"/>
              <a:t>CHILDREN</a:t>
            </a:r>
            <a:endParaRPr lang="en-US" sz="1000" b="1" dirty="0"/>
          </a:p>
        </p:txBody>
      </p:sp>
      <p:sp>
        <p:nvSpPr>
          <p:cNvPr id="172" name="Text Box 66"/>
          <p:cNvSpPr txBox="1">
            <a:spLocks noChangeArrowheads="1"/>
          </p:cNvSpPr>
          <p:nvPr/>
        </p:nvSpPr>
        <p:spPr bwMode="auto">
          <a:xfrm>
            <a:off x="5554967" y="1561741"/>
            <a:ext cx="1720984" cy="153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45720" tIns="0" rIns="45720" bIns="0">
            <a:spAutoFit/>
          </a:bodyPr>
          <a:lstStyle/>
          <a:p>
            <a:pPr algn="ctr"/>
            <a:r>
              <a:rPr lang="en-US" sz="1000" b="1" dirty="0"/>
              <a:t>ADULTS </a:t>
            </a:r>
            <a:r>
              <a:rPr lang="en-US" sz="1000" b="1" dirty="0" smtClean="0"/>
              <a:t>AGES 21 THROUGH 64</a:t>
            </a:r>
            <a:endParaRPr lang="en-US" sz="1000" b="1" dirty="0"/>
          </a:p>
        </p:txBody>
      </p:sp>
      <p:sp>
        <p:nvSpPr>
          <p:cNvPr id="173" name="Rectangle 67"/>
          <p:cNvSpPr>
            <a:spLocks noChangeArrowheads="1"/>
          </p:cNvSpPr>
          <p:nvPr/>
        </p:nvSpPr>
        <p:spPr bwMode="auto">
          <a:xfrm>
            <a:off x="2046963" y="4186037"/>
            <a:ext cx="6905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DISABLED </a:t>
            </a:r>
          </a:p>
          <a:p>
            <a:pPr algn="ctr"/>
            <a:r>
              <a:rPr lang="en-US" sz="700" b="1" dirty="0" smtClean="0"/>
              <a:t>CHILDREN</a:t>
            </a:r>
            <a:br>
              <a:rPr lang="en-US" sz="700" b="1" dirty="0" smtClean="0"/>
            </a:br>
            <a:r>
              <a:rPr lang="en-US" sz="700" b="1" dirty="0" smtClean="0"/>
              <a:t>&amp; YOUNG ADULTS  THROUGH AGE 20</a:t>
            </a:r>
            <a:endParaRPr lang="en-US" sz="700" dirty="0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695644" y="4186037"/>
            <a:ext cx="2295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0</a:t>
            </a:r>
            <a:endParaRPr lang="en-US" sz="700" b="1" dirty="0"/>
          </a:p>
        </p:txBody>
      </p:sp>
      <p:sp>
        <p:nvSpPr>
          <p:cNvPr id="175" name="Rectangle 70"/>
          <p:cNvSpPr>
            <a:spLocks noChangeArrowheads="1"/>
          </p:cNvSpPr>
          <p:nvPr/>
        </p:nvSpPr>
        <p:spPr bwMode="auto">
          <a:xfrm>
            <a:off x="1085694" y="4186037"/>
            <a:ext cx="47242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1-18</a:t>
            </a:r>
            <a:endParaRPr lang="en-US" sz="700" b="1" dirty="0"/>
          </a:p>
        </p:txBody>
      </p:sp>
      <p:sp>
        <p:nvSpPr>
          <p:cNvPr id="176" name="Rectangle 71"/>
          <p:cNvSpPr>
            <a:spLocks noChangeArrowheads="1"/>
          </p:cNvSpPr>
          <p:nvPr/>
        </p:nvSpPr>
        <p:spPr bwMode="auto">
          <a:xfrm>
            <a:off x="1558123" y="4186037"/>
            <a:ext cx="611809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19-20</a:t>
            </a:r>
          </a:p>
        </p:txBody>
      </p:sp>
      <p:sp>
        <p:nvSpPr>
          <p:cNvPr id="177" name="Line 81"/>
          <p:cNvSpPr>
            <a:spLocks noChangeShapeType="1"/>
          </p:cNvSpPr>
          <p:nvPr/>
        </p:nvSpPr>
        <p:spPr bwMode="auto">
          <a:xfrm flipV="1">
            <a:off x="688703" y="4405112"/>
            <a:ext cx="1394097" cy="41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178" name="Text Box 82"/>
          <p:cNvSpPr txBox="1">
            <a:spLocks noChangeArrowheads="1"/>
          </p:cNvSpPr>
          <p:nvPr/>
        </p:nvSpPr>
        <p:spPr bwMode="auto">
          <a:xfrm>
            <a:off x="839414" y="4405112"/>
            <a:ext cx="117980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0" rIns="45720" bIns="0">
            <a:spAutoFit/>
          </a:bodyPr>
          <a:lstStyle/>
          <a:p>
            <a:pPr algn="ctr"/>
            <a:r>
              <a:rPr lang="en-US" sz="700" b="1" dirty="0" smtClean="0"/>
              <a:t>AGE IN YEARS</a:t>
            </a:r>
            <a:endParaRPr lang="en-US" sz="700" b="1" dirty="0"/>
          </a:p>
        </p:txBody>
      </p:sp>
      <p:sp>
        <p:nvSpPr>
          <p:cNvPr id="179" name="Rectangle 102"/>
          <p:cNvSpPr>
            <a:spLocks noChangeArrowheads="1"/>
          </p:cNvSpPr>
          <p:nvPr/>
        </p:nvSpPr>
        <p:spPr bwMode="auto">
          <a:xfrm>
            <a:off x="2185859" y="2004211"/>
            <a:ext cx="406399" cy="3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grpSp>
        <p:nvGrpSpPr>
          <p:cNvPr id="180" name="Group 30"/>
          <p:cNvGrpSpPr>
            <a:grpSpLocks/>
          </p:cNvGrpSpPr>
          <p:nvPr/>
        </p:nvGrpSpPr>
        <p:grpSpPr bwMode="auto">
          <a:xfrm>
            <a:off x="5760366" y="1934401"/>
            <a:ext cx="417513" cy="2232143"/>
            <a:chOff x="3399" y="1227"/>
            <a:chExt cx="302" cy="1611"/>
          </a:xfrm>
        </p:grpSpPr>
        <p:grpSp>
          <p:nvGrpSpPr>
            <p:cNvPr id="181" name="Group 31"/>
            <p:cNvGrpSpPr>
              <a:grpSpLocks/>
            </p:cNvGrpSpPr>
            <p:nvPr/>
          </p:nvGrpSpPr>
          <p:grpSpPr bwMode="auto">
            <a:xfrm>
              <a:off x="3399" y="1227"/>
              <a:ext cx="302" cy="955"/>
              <a:chOff x="3539" y="1428"/>
              <a:chExt cx="302" cy="955"/>
            </a:xfrm>
          </p:grpSpPr>
          <p:sp>
            <p:nvSpPr>
              <p:cNvPr id="183" name="Rectangle 32"/>
              <p:cNvSpPr>
                <a:spLocks noChangeArrowheads="1"/>
              </p:cNvSpPr>
              <p:nvPr/>
            </p:nvSpPr>
            <p:spPr bwMode="auto">
              <a:xfrm>
                <a:off x="3539" y="1486"/>
                <a:ext cx="302" cy="897"/>
              </a:xfrm>
              <a:prstGeom prst="rect">
                <a:avLst/>
              </a:prstGeom>
              <a:solidFill>
                <a:srgbClr val="E0C8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 dirty="0"/>
              </a:p>
            </p:txBody>
          </p:sp>
          <p:sp>
            <p:nvSpPr>
              <p:cNvPr id="184" name="AutoShape 33"/>
              <p:cNvSpPr>
                <a:spLocks noChangeArrowheads="1"/>
              </p:cNvSpPr>
              <p:nvPr/>
            </p:nvSpPr>
            <p:spPr bwMode="auto">
              <a:xfrm>
                <a:off x="3539" y="1428"/>
                <a:ext cx="299" cy="61"/>
              </a:xfrm>
              <a:prstGeom prst="triangle">
                <a:avLst>
                  <a:gd name="adj" fmla="val 50000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dirty="0"/>
              </a:p>
            </p:txBody>
          </p:sp>
        </p:grpSp>
        <p:sp>
          <p:nvSpPr>
            <p:cNvPr id="182" name="Rectangle 34"/>
            <p:cNvSpPr>
              <a:spLocks noChangeArrowheads="1"/>
            </p:cNvSpPr>
            <p:nvPr/>
          </p:nvSpPr>
          <p:spPr bwMode="auto">
            <a:xfrm>
              <a:off x="3399" y="2182"/>
              <a:ext cx="302" cy="6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</p:grpSp>
      <p:sp>
        <p:nvSpPr>
          <p:cNvPr id="185" name="Rectangle 76"/>
          <p:cNvSpPr>
            <a:spLocks noChangeArrowheads="1"/>
          </p:cNvSpPr>
          <p:nvPr/>
        </p:nvSpPr>
        <p:spPr bwMode="auto">
          <a:xfrm>
            <a:off x="6619821" y="4186037"/>
            <a:ext cx="582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PARENTS</a:t>
            </a:r>
            <a:br>
              <a:rPr lang="en-US" sz="700" b="1" dirty="0" smtClean="0"/>
            </a:br>
            <a:r>
              <a:rPr lang="en-US" sz="700" b="1" dirty="0" smtClean="0"/>
              <a:t>OF</a:t>
            </a:r>
          </a:p>
          <a:p>
            <a:pPr algn="ctr"/>
            <a:r>
              <a:rPr lang="en-US" sz="700" b="1" dirty="0" smtClean="0"/>
              <a:t> CHILDREN</a:t>
            </a:r>
          </a:p>
          <a:p>
            <a:pPr algn="ctr"/>
            <a:r>
              <a:rPr lang="en-US" sz="700" b="1" dirty="0" smtClean="0"/>
              <a:t> &lt; 19</a:t>
            </a:r>
            <a:endParaRPr lang="en-US" sz="700" dirty="0"/>
          </a:p>
        </p:txBody>
      </p:sp>
      <p:sp>
        <p:nvSpPr>
          <p:cNvPr id="186" name="Rectangle 103"/>
          <p:cNvSpPr>
            <a:spLocks noChangeArrowheads="1"/>
          </p:cNvSpPr>
          <p:nvPr/>
        </p:nvSpPr>
        <p:spPr bwMode="auto">
          <a:xfrm>
            <a:off x="5801641" y="2068223"/>
            <a:ext cx="334962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sp>
        <p:nvSpPr>
          <p:cNvPr id="187" name="Line 105"/>
          <p:cNvSpPr>
            <a:spLocks noChangeShapeType="1"/>
          </p:cNvSpPr>
          <p:nvPr/>
        </p:nvSpPr>
        <p:spPr bwMode="auto">
          <a:xfrm>
            <a:off x="4262115" y="2006211"/>
            <a:ext cx="2577" cy="21632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8" name="Text Box 106"/>
          <p:cNvSpPr txBox="1">
            <a:spLocks noChangeArrowheads="1"/>
          </p:cNvSpPr>
          <p:nvPr/>
        </p:nvSpPr>
        <p:spPr bwMode="auto">
          <a:xfrm>
            <a:off x="3995334" y="1940784"/>
            <a:ext cx="204918" cy="1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/>
              <a:t>300%</a:t>
            </a:r>
          </a:p>
        </p:txBody>
      </p:sp>
      <p:sp>
        <p:nvSpPr>
          <p:cNvPr id="189" name="Text Box 107"/>
          <p:cNvSpPr txBox="1">
            <a:spLocks noChangeArrowheads="1"/>
          </p:cNvSpPr>
          <p:nvPr/>
        </p:nvSpPr>
        <p:spPr bwMode="auto">
          <a:xfrm>
            <a:off x="3997068" y="2636946"/>
            <a:ext cx="204918" cy="1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200%</a:t>
            </a:r>
            <a:endParaRPr lang="en-US" sz="900" b="1" dirty="0"/>
          </a:p>
        </p:txBody>
      </p:sp>
      <p:sp>
        <p:nvSpPr>
          <p:cNvPr id="190" name="Text Box 110"/>
          <p:cNvSpPr txBox="1">
            <a:spLocks noChangeArrowheads="1"/>
          </p:cNvSpPr>
          <p:nvPr/>
        </p:nvSpPr>
        <p:spPr bwMode="auto">
          <a:xfrm>
            <a:off x="3983735" y="3178429"/>
            <a:ext cx="216517" cy="15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133%</a:t>
            </a:r>
            <a:endParaRPr lang="en-US" sz="900" b="1" dirty="0"/>
          </a:p>
        </p:txBody>
      </p:sp>
      <p:sp>
        <p:nvSpPr>
          <p:cNvPr id="191" name="Text Box 111"/>
          <p:cNvSpPr txBox="1">
            <a:spLocks noChangeArrowheads="1"/>
          </p:cNvSpPr>
          <p:nvPr/>
        </p:nvSpPr>
        <p:spPr bwMode="auto">
          <a:xfrm>
            <a:off x="3996623" y="3474210"/>
            <a:ext cx="204918" cy="13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/>
              <a:t>100%</a:t>
            </a:r>
          </a:p>
        </p:txBody>
      </p:sp>
      <p:grpSp>
        <p:nvGrpSpPr>
          <p:cNvPr id="192" name="Group 113"/>
          <p:cNvGrpSpPr>
            <a:grpSpLocks/>
          </p:cNvGrpSpPr>
          <p:nvPr/>
        </p:nvGrpSpPr>
        <p:grpSpPr bwMode="auto">
          <a:xfrm>
            <a:off x="4231183" y="2014389"/>
            <a:ext cx="33509" cy="1538878"/>
            <a:chOff x="341" y="1220"/>
            <a:chExt cx="26" cy="1129"/>
          </a:xfrm>
        </p:grpSpPr>
        <p:sp>
          <p:nvSpPr>
            <p:cNvPr id="193" name="Line 115"/>
            <p:cNvSpPr>
              <a:spLocks noChangeShapeType="1"/>
            </p:cNvSpPr>
            <p:nvPr/>
          </p:nvSpPr>
          <p:spPr bwMode="auto">
            <a:xfrm flipH="1">
              <a:off x="347" y="2349"/>
              <a:ext cx="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Line 116"/>
            <p:cNvSpPr>
              <a:spLocks noChangeShapeType="1"/>
            </p:cNvSpPr>
            <p:nvPr/>
          </p:nvSpPr>
          <p:spPr bwMode="auto">
            <a:xfrm>
              <a:off x="347" y="2130"/>
              <a:ext cx="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Line 119"/>
            <p:cNvSpPr>
              <a:spLocks noChangeShapeType="1"/>
            </p:cNvSpPr>
            <p:nvPr/>
          </p:nvSpPr>
          <p:spPr bwMode="auto">
            <a:xfrm>
              <a:off x="341" y="1725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Line 120"/>
            <p:cNvSpPr>
              <a:spLocks noChangeShapeType="1"/>
            </p:cNvSpPr>
            <p:nvPr/>
          </p:nvSpPr>
          <p:spPr bwMode="auto">
            <a:xfrm flipV="1">
              <a:off x="341" y="1220"/>
              <a:ext cx="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97" name="Rectangle 74"/>
          <p:cNvSpPr>
            <a:spLocks noChangeArrowheads="1"/>
          </p:cNvSpPr>
          <p:nvPr/>
        </p:nvSpPr>
        <p:spPr bwMode="auto">
          <a:xfrm>
            <a:off x="5192954" y="4186037"/>
            <a:ext cx="6205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HIV POSITIVE</a:t>
            </a:r>
            <a:endParaRPr lang="en-US" sz="700" dirty="0"/>
          </a:p>
        </p:txBody>
      </p:sp>
      <p:grpSp>
        <p:nvGrpSpPr>
          <p:cNvPr id="198" name="Group 152"/>
          <p:cNvGrpSpPr>
            <a:grpSpLocks/>
          </p:cNvGrpSpPr>
          <p:nvPr/>
        </p:nvGrpSpPr>
        <p:grpSpPr bwMode="auto">
          <a:xfrm>
            <a:off x="7648030" y="2019135"/>
            <a:ext cx="420688" cy="2147409"/>
            <a:chOff x="7092673" y="2041927"/>
            <a:chExt cx="481012" cy="2457399"/>
          </a:xfrm>
        </p:grpSpPr>
        <p:sp>
          <p:nvSpPr>
            <p:cNvPr id="199" name="Rectangle 123"/>
            <p:cNvSpPr>
              <a:spLocks noChangeArrowheads="1"/>
            </p:cNvSpPr>
            <p:nvPr/>
          </p:nvSpPr>
          <p:spPr bwMode="auto">
            <a:xfrm>
              <a:off x="7092673" y="2455700"/>
              <a:ext cx="481012" cy="20436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00" name="Rectangle 125"/>
            <p:cNvSpPr>
              <a:spLocks noChangeArrowheads="1"/>
            </p:cNvSpPr>
            <p:nvPr/>
          </p:nvSpPr>
          <p:spPr bwMode="auto">
            <a:xfrm>
              <a:off x="7092673" y="2041927"/>
              <a:ext cx="477381" cy="41377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201" name="Rectangle 127"/>
          <p:cNvSpPr>
            <a:spLocks noChangeArrowheads="1"/>
          </p:cNvSpPr>
          <p:nvPr/>
        </p:nvSpPr>
        <p:spPr bwMode="auto">
          <a:xfrm>
            <a:off x="7524992" y="4186037"/>
            <a:ext cx="68555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INDIVIDUALS WITH BREAST OR CERVICAL CANCER</a:t>
            </a:r>
          </a:p>
        </p:txBody>
      </p:sp>
      <p:sp>
        <p:nvSpPr>
          <p:cNvPr id="202" name="Rectangle 130"/>
          <p:cNvSpPr>
            <a:spLocks noChangeArrowheads="1"/>
          </p:cNvSpPr>
          <p:nvPr/>
        </p:nvSpPr>
        <p:spPr bwMode="auto">
          <a:xfrm>
            <a:off x="8127391" y="2019135"/>
            <a:ext cx="420624" cy="2142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03" name="Rectangle 77"/>
          <p:cNvSpPr>
            <a:spLocks noChangeArrowheads="1"/>
          </p:cNvSpPr>
          <p:nvPr/>
        </p:nvSpPr>
        <p:spPr bwMode="auto">
          <a:xfrm>
            <a:off x="5706753" y="4186037"/>
            <a:ext cx="54854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DISABLED</a:t>
            </a:r>
          </a:p>
        </p:txBody>
      </p:sp>
      <p:grpSp>
        <p:nvGrpSpPr>
          <p:cNvPr id="204" name="Group 150"/>
          <p:cNvGrpSpPr>
            <a:grpSpLocks/>
          </p:cNvGrpSpPr>
          <p:nvPr/>
        </p:nvGrpSpPr>
        <p:grpSpPr bwMode="auto">
          <a:xfrm>
            <a:off x="6704135" y="2022645"/>
            <a:ext cx="417722" cy="2137332"/>
            <a:chOff x="4832350" y="2039438"/>
            <a:chExt cx="481014" cy="2454947"/>
          </a:xfrm>
        </p:grpSpPr>
        <p:sp>
          <p:nvSpPr>
            <p:cNvPr id="205" name="Rectangle 140"/>
            <p:cNvSpPr>
              <a:spLocks noChangeArrowheads="1"/>
            </p:cNvSpPr>
            <p:nvPr/>
          </p:nvSpPr>
          <p:spPr bwMode="auto">
            <a:xfrm>
              <a:off x="4832351" y="3452974"/>
              <a:ext cx="481013" cy="104141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06" name="Rectangle 142"/>
            <p:cNvSpPr>
              <a:spLocks noChangeArrowheads="1"/>
            </p:cNvSpPr>
            <p:nvPr/>
          </p:nvSpPr>
          <p:spPr bwMode="auto">
            <a:xfrm>
              <a:off x="4832350" y="2039438"/>
              <a:ext cx="481013" cy="142447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207" name="TextBox 6"/>
          <p:cNvSpPr txBox="1">
            <a:spLocks noChangeArrowheads="1"/>
          </p:cNvSpPr>
          <p:nvPr/>
        </p:nvSpPr>
        <p:spPr bwMode="auto">
          <a:xfrm>
            <a:off x="457200" y="6052405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r>
              <a:rPr lang="en-US" sz="800" dirty="0">
                <a:solidFill>
                  <a:srgbClr val="1C1C1C"/>
                </a:solidFill>
              </a:rPr>
              <a:t>*FPL = </a:t>
            </a:r>
            <a:r>
              <a:rPr lang="en-US" sz="800" dirty="0" smtClean="0">
                <a:solidFill>
                  <a:srgbClr val="1C1C1C"/>
                </a:solidFill>
              </a:rPr>
              <a:t>income as percent of federal </a:t>
            </a:r>
            <a:r>
              <a:rPr lang="en-US" sz="800" dirty="0">
                <a:solidFill>
                  <a:srgbClr val="1C1C1C"/>
                </a:solidFill>
              </a:rPr>
              <a:t>poverty </a:t>
            </a:r>
            <a:r>
              <a:rPr lang="en-US" sz="800" dirty="0" smtClean="0">
                <a:solidFill>
                  <a:srgbClr val="1C1C1C"/>
                </a:solidFill>
              </a:rPr>
              <a:t>level</a:t>
            </a:r>
          </a:p>
          <a:p>
            <a:r>
              <a:rPr lang="en-US" sz="800" dirty="0" smtClean="0">
                <a:solidFill>
                  <a:srgbClr val="1C1C1C"/>
                </a:solidFill>
              </a:rPr>
              <a:t>** </a:t>
            </a:r>
            <a:r>
              <a:rPr lang="en-US" sz="800" dirty="0">
                <a:solidFill>
                  <a:srgbClr val="1C1C1C"/>
                </a:solidFill>
              </a:rPr>
              <a:t>I</a:t>
            </a:r>
            <a:r>
              <a:rPr lang="en-US" sz="800" dirty="0" smtClean="0">
                <a:solidFill>
                  <a:srgbClr val="1C1C1C"/>
                </a:solidFill>
              </a:rPr>
              <a:t>ncludes members previously eligible for Commonwealth Care and for MassHealth Basic and Essential. </a:t>
            </a:r>
          </a:p>
        </p:txBody>
      </p:sp>
      <p:sp>
        <p:nvSpPr>
          <p:cNvPr id="208" name="Rectangle 78"/>
          <p:cNvSpPr>
            <a:spLocks noChangeArrowheads="1"/>
          </p:cNvSpPr>
          <p:nvPr/>
        </p:nvSpPr>
        <p:spPr bwMode="auto">
          <a:xfrm>
            <a:off x="7075871" y="4186037"/>
            <a:ext cx="60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700" b="1" dirty="0" smtClean="0"/>
              <a:t>PREGNANT</a:t>
            </a:r>
          </a:p>
          <a:p>
            <a:pPr algn="ctr"/>
            <a:r>
              <a:rPr lang="en-US" sz="700" b="1" dirty="0" smtClean="0"/>
              <a:t>ALL AGES</a:t>
            </a:r>
            <a:endParaRPr lang="en-US" sz="700" dirty="0"/>
          </a:p>
        </p:txBody>
      </p:sp>
      <p:grpSp>
        <p:nvGrpSpPr>
          <p:cNvPr id="209" name="Group 151"/>
          <p:cNvGrpSpPr>
            <a:grpSpLocks/>
          </p:cNvGrpSpPr>
          <p:nvPr/>
        </p:nvGrpSpPr>
        <p:grpSpPr bwMode="auto">
          <a:xfrm>
            <a:off x="7169796" y="2019134"/>
            <a:ext cx="420688" cy="2147410"/>
            <a:chOff x="5956300" y="2039730"/>
            <a:chExt cx="482601" cy="2465595"/>
          </a:xfrm>
        </p:grpSpPr>
        <p:sp>
          <p:nvSpPr>
            <p:cNvPr id="210" name="Rectangle 144"/>
            <p:cNvSpPr>
              <a:spLocks noChangeArrowheads="1"/>
            </p:cNvSpPr>
            <p:nvPr/>
          </p:nvSpPr>
          <p:spPr bwMode="auto">
            <a:xfrm>
              <a:off x="5957888" y="2824204"/>
              <a:ext cx="481013" cy="168112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5956300" y="2039730"/>
              <a:ext cx="482601" cy="78488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cs typeface="Calibri" pitchFamily="34" charset="0"/>
              </a:endParaRPr>
            </a:p>
          </p:txBody>
        </p:sp>
      </p:grpSp>
      <p:sp>
        <p:nvSpPr>
          <p:cNvPr id="213" name="Text Box 51"/>
          <p:cNvSpPr txBox="1">
            <a:spLocks noChangeArrowheads="1"/>
          </p:cNvSpPr>
          <p:nvPr/>
        </p:nvSpPr>
        <p:spPr bwMode="auto">
          <a:xfrm>
            <a:off x="395573" y="2986373"/>
            <a:ext cx="219489" cy="1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150%</a:t>
            </a:r>
            <a:endParaRPr lang="en-US" sz="900" b="1" dirty="0"/>
          </a:p>
        </p:txBody>
      </p:sp>
      <p:sp>
        <p:nvSpPr>
          <p:cNvPr id="214" name="Line 57"/>
          <p:cNvSpPr>
            <a:spLocks noChangeShapeType="1"/>
          </p:cNvSpPr>
          <p:nvPr/>
        </p:nvSpPr>
        <p:spPr bwMode="auto">
          <a:xfrm>
            <a:off x="640717" y="3073409"/>
            <a:ext cx="43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" name="Text Box 110"/>
          <p:cNvSpPr txBox="1">
            <a:spLocks noChangeArrowheads="1"/>
          </p:cNvSpPr>
          <p:nvPr/>
        </p:nvSpPr>
        <p:spPr bwMode="auto">
          <a:xfrm>
            <a:off x="3997068" y="3016685"/>
            <a:ext cx="204918" cy="1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150%</a:t>
            </a:r>
            <a:endParaRPr lang="en-US" sz="900" b="1" dirty="0"/>
          </a:p>
        </p:txBody>
      </p:sp>
      <p:sp>
        <p:nvSpPr>
          <p:cNvPr id="216" name="Line 119"/>
          <p:cNvSpPr>
            <a:spLocks noChangeShapeType="1"/>
          </p:cNvSpPr>
          <p:nvPr/>
        </p:nvSpPr>
        <p:spPr bwMode="auto">
          <a:xfrm flipH="1" flipV="1">
            <a:off x="4231184" y="3083044"/>
            <a:ext cx="309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7" name="Rectangle 76"/>
          <p:cNvSpPr>
            <a:spLocks noChangeArrowheads="1"/>
          </p:cNvSpPr>
          <p:nvPr/>
        </p:nvSpPr>
        <p:spPr bwMode="auto">
          <a:xfrm>
            <a:off x="4253841" y="4186037"/>
            <a:ext cx="5857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ALL OTHER**</a:t>
            </a:r>
            <a:endParaRPr lang="en-US" sz="700" dirty="0"/>
          </a:p>
        </p:txBody>
      </p:sp>
      <p:sp>
        <p:nvSpPr>
          <p:cNvPr id="218" name="Text Box 107"/>
          <p:cNvSpPr txBox="1">
            <a:spLocks noChangeArrowheads="1"/>
          </p:cNvSpPr>
          <p:nvPr/>
        </p:nvSpPr>
        <p:spPr bwMode="auto">
          <a:xfrm>
            <a:off x="3997068" y="2320250"/>
            <a:ext cx="204918" cy="1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 smtClean="0"/>
              <a:t>250%</a:t>
            </a:r>
            <a:endParaRPr lang="en-US" sz="900" b="1" dirty="0"/>
          </a:p>
        </p:txBody>
      </p:sp>
      <p:sp>
        <p:nvSpPr>
          <p:cNvPr id="219" name="Line 119"/>
          <p:cNvSpPr>
            <a:spLocks noChangeShapeType="1"/>
          </p:cNvSpPr>
          <p:nvPr/>
        </p:nvSpPr>
        <p:spPr bwMode="auto">
          <a:xfrm flipH="1">
            <a:off x="4238914" y="2380929"/>
            <a:ext cx="23195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" name="Rectangle 10"/>
          <p:cNvSpPr>
            <a:spLocks noChangeArrowheads="1"/>
          </p:cNvSpPr>
          <p:nvPr/>
        </p:nvSpPr>
        <p:spPr bwMode="auto">
          <a:xfrm>
            <a:off x="1447919" y="3076686"/>
            <a:ext cx="647581" cy="107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1" name="Rectangle 41"/>
          <p:cNvSpPr>
            <a:spLocks noChangeArrowheads="1"/>
          </p:cNvSpPr>
          <p:nvPr/>
        </p:nvSpPr>
        <p:spPr bwMode="auto">
          <a:xfrm>
            <a:off x="6230735" y="3234568"/>
            <a:ext cx="420687" cy="9179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2" name="Rectangle 77"/>
          <p:cNvSpPr>
            <a:spLocks noChangeArrowheads="1"/>
          </p:cNvSpPr>
          <p:nvPr/>
        </p:nvSpPr>
        <p:spPr bwMode="auto">
          <a:xfrm>
            <a:off x="6059730" y="4186037"/>
            <a:ext cx="731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INDIVIDUALS RECEIVING</a:t>
            </a:r>
          </a:p>
          <a:p>
            <a:pPr algn="ctr"/>
            <a:r>
              <a:rPr lang="en-US" sz="700" b="1" dirty="0" smtClean="0"/>
              <a:t> SERVICES FROM DMH</a:t>
            </a:r>
            <a:endParaRPr lang="en-US" sz="700" b="1" dirty="0"/>
          </a:p>
        </p:txBody>
      </p:sp>
      <p:sp>
        <p:nvSpPr>
          <p:cNvPr id="224" name="Rectangle 42"/>
          <p:cNvSpPr>
            <a:spLocks noChangeArrowheads="1"/>
          </p:cNvSpPr>
          <p:nvPr/>
        </p:nvSpPr>
        <p:spPr bwMode="auto">
          <a:xfrm>
            <a:off x="5292523" y="2702727"/>
            <a:ext cx="411826" cy="55203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5" name="Rectangle 127"/>
          <p:cNvSpPr>
            <a:spLocks noChangeArrowheads="1"/>
          </p:cNvSpPr>
          <p:nvPr/>
        </p:nvSpPr>
        <p:spPr bwMode="auto">
          <a:xfrm>
            <a:off x="8068854" y="4186037"/>
            <a:ext cx="55457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HCBS WAIVER GROUP</a:t>
            </a:r>
            <a:endParaRPr lang="en-US" sz="700" dirty="0"/>
          </a:p>
        </p:txBody>
      </p:sp>
      <p:sp>
        <p:nvSpPr>
          <p:cNvPr id="226" name="Rectangle 42"/>
          <p:cNvSpPr>
            <a:spLocks noChangeArrowheads="1"/>
          </p:cNvSpPr>
          <p:nvPr/>
        </p:nvSpPr>
        <p:spPr bwMode="auto">
          <a:xfrm>
            <a:off x="4343305" y="3234823"/>
            <a:ext cx="406844" cy="917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27" name="Rectangle 142"/>
          <p:cNvSpPr>
            <a:spLocks noChangeArrowheads="1"/>
          </p:cNvSpPr>
          <p:nvPr/>
        </p:nvSpPr>
        <p:spPr bwMode="auto">
          <a:xfrm>
            <a:off x="6230735" y="2022645"/>
            <a:ext cx="419100" cy="123185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28" name="Rectangle 142"/>
          <p:cNvSpPr>
            <a:spLocks noChangeArrowheads="1"/>
          </p:cNvSpPr>
          <p:nvPr/>
        </p:nvSpPr>
        <p:spPr bwMode="auto">
          <a:xfrm>
            <a:off x="5292522" y="2022645"/>
            <a:ext cx="411825" cy="67972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29" name="Rectangle 142"/>
          <p:cNvSpPr>
            <a:spLocks noChangeArrowheads="1"/>
          </p:cNvSpPr>
          <p:nvPr/>
        </p:nvSpPr>
        <p:spPr bwMode="auto">
          <a:xfrm>
            <a:off x="4343305" y="2019134"/>
            <a:ext cx="406845" cy="123562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30" name="Rectangle 67"/>
          <p:cNvSpPr>
            <a:spLocks noChangeArrowheads="1"/>
          </p:cNvSpPr>
          <p:nvPr/>
        </p:nvSpPr>
        <p:spPr bwMode="auto">
          <a:xfrm>
            <a:off x="2546351" y="4186037"/>
            <a:ext cx="6553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FORMER FOSTER CARE YOUTH</a:t>
            </a:r>
            <a:br>
              <a:rPr lang="en-US" sz="700" b="1" dirty="0" smtClean="0"/>
            </a:br>
            <a:r>
              <a:rPr lang="en-US" sz="700" b="1" dirty="0" smtClean="0"/>
              <a:t>UP TO</a:t>
            </a:r>
            <a:br>
              <a:rPr lang="en-US" sz="700" b="1" dirty="0" smtClean="0"/>
            </a:br>
            <a:r>
              <a:rPr lang="en-US" sz="700" b="1" dirty="0" smtClean="0"/>
              <a:t>AGE 26</a:t>
            </a:r>
            <a:endParaRPr lang="en-US" sz="700" dirty="0"/>
          </a:p>
        </p:txBody>
      </p:sp>
      <p:sp>
        <p:nvSpPr>
          <p:cNvPr id="231" name="Rectangle 41"/>
          <p:cNvSpPr>
            <a:spLocks noChangeArrowheads="1"/>
          </p:cNvSpPr>
          <p:nvPr/>
        </p:nvSpPr>
        <p:spPr bwMode="auto">
          <a:xfrm>
            <a:off x="4821951" y="3234825"/>
            <a:ext cx="411824" cy="917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32" name="Rectangle 142"/>
          <p:cNvSpPr>
            <a:spLocks noChangeArrowheads="1"/>
          </p:cNvSpPr>
          <p:nvPr/>
        </p:nvSpPr>
        <p:spPr bwMode="auto">
          <a:xfrm>
            <a:off x="4821952" y="2019135"/>
            <a:ext cx="411824" cy="1235622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33" name="Rectangle 76"/>
          <p:cNvSpPr>
            <a:spLocks noChangeArrowheads="1"/>
          </p:cNvSpPr>
          <p:nvPr/>
        </p:nvSpPr>
        <p:spPr bwMode="auto">
          <a:xfrm>
            <a:off x="4694488" y="4186037"/>
            <a:ext cx="666750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/>
              <a:t>MEDICALLY FRAIL ELIGIBLE FOR CARE PLUS BUT ELECT STANDARD</a:t>
            </a:r>
            <a:endParaRPr lang="en-US" sz="700" dirty="0"/>
          </a:p>
        </p:txBody>
      </p:sp>
      <p:sp>
        <p:nvSpPr>
          <p:cNvPr id="234" name="Rectangle 142"/>
          <p:cNvSpPr>
            <a:spLocks noChangeArrowheads="1"/>
          </p:cNvSpPr>
          <p:nvPr/>
        </p:nvSpPr>
        <p:spPr bwMode="auto">
          <a:xfrm>
            <a:off x="1625602" y="1994474"/>
            <a:ext cx="469898" cy="108532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Calibri" pitchFamily="34" charset="0"/>
            </a:endParaRPr>
          </a:p>
        </p:txBody>
      </p:sp>
      <p:sp>
        <p:nvSpPr>
          <p:cNvPr id="235" name="Line 44"/>
          <p:cNvSpPr>
            <a:spLocks noChangeShapeType="1"/>
          </p:cNvSpPr>
          <p:nvPr/>
        </p:nvSpPr>
        <p:spPr bwMode="auto">
          <a:xfrm>
            <a:off x="684771" y="4150189"/>
            <a:ext cx="2477530" cy="2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236" name="Line 43"/>
          <p:cNvSpPr>
            <a:spLocks noChangeShapeType="1"/>
          </p:cNvSpPr>
          <p:nvPr/>
        </p:nvSpPr>
        <p:spPr bwMode="auto">
          <a:xfrm flipV="1">
            <a:off x="4262116" y="4150198"/>
            <a:ext cx="4466974" cy="2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00" dirty="0"/>
          </a:p>
        </p:txBody>
      </p:sp>
      <p:sp>
        <p:nvSpPr>
          <p:cNvPr id="237" name="Text Box 47"/>
          <p:cNvSpPr txBox="1">
            <a:spLocks noChangeArrowheads="1"/>
          </p:cNvSpPr>
          <p:nvPr/>
        </p:nvSpPr>
        <p:spPr bwMode="auto">
          <a:xfrm>
            <a:off x="405445" y="1259143"/>
            <a:ext cx="219489" cy="3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/>
            <a:r>
              <a:rPr lang="en-US" sz="900" b="1" dirty="0"/>
              <a:t>4</a:t>
            </a:r>
            <a:r>
              <a:rPr lang="en-US" sz="900" b="1" dirty="0" smtClean="0"/>
              <a:t>00</a:t>
            </a:r>
            <a:r>
              <a:rPr lang="en-US" sz="900" b="1" dirty="0"/>
              <a:t>%</a:t>
            </a:r>
          </a:p>
        </p:txBody>
      </p:sp>
      <p:sp>
        <p:nvSpPr>
          <p:cNvPr id="238" name="Line 61"/>
          <p:cNvSpPr>
            <a:spLocks noChangeShapeType="1"/>
          </p:cNvSpPr>
          <p:nvPr/>
        </p:nvSpPr>
        <p:spPr bwMode="auto">
          <a:xfrm flipV="1">
            <a:off x="648188" y="1344422"/>
            <a:ext cx="455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39" name="Straight Connector 238"/>
          <p:cNvCxnSpPr>
            <a:stCxn id="159" idx="0"/>
          </p:cNvCxnSpPr>
          <p:nvPr/>
        </p:nvCxnSpPr>
        <p:spPr>
          <a:xfrm flipH="1" flipV="1">
            <a:off x="681801" y="1344423"/>
            <a:ext cx="2970" cy="66048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690017" y="1334155"/>
            <a:ext cx="2396624" cy="1026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 flipV="1">
            <a:off x="3081602" y="1331789"/>
            <a:ext cx="5040" cy="65512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708930" y="1989749"/>
            <a:ext cx="2396624" cy="1026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V="1">
            <a:off x="4261042" y="1329798"/>
            <a:ext cx="0" cy="65910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4257317" y="1329798"/>
            <a:ext cx="4290698" cy="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 flipV="1">
            <a:off x="8548015" y="1351089"/>
            <a:ext cx="5040" cy="65512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4276230" y="2014001"/>
            <a:ext cx="4274305" cy="513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ight Brace 246"/>
          <p:cNvSpPr/>
          <p:nvPr/>
        </p:nvSpPr>
        <p:spPr>
          <a:xfrm>
            <a:off x="3117870" y="1364503"/>
            <a:ext cx="140963" cy="589695"/>
          </a:xfrm>
          <a:prstGeom prst="rightBrac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Left Brace 247"/>
          <p:cNvSpPr/>
          <p:nvPr/>
        </p:nvSpPr>
        <p:spPr>
          <a:xfrm>
            <a:off x="4024457" y="1364503"/>
            <a:ext cx="175795" cy="58969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3188351" y="1366963"/>
            <a:ext cx="88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ELIGIBLE FOR TAX CREDITS FOR QUALIFIED HEALTH PLAN</a:t>
            </a:r>
            <a:endParaRPr lang="en-US" sz="8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98032" y="3992372"/>
            <a:ext cx="479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FPL*</a:t>
            </a:r>
            <a:endParaRPr lang="en-US" sz="1000" dirty="0"/>
          </a:p>
        </p:txBody>
      </p:sp>
      <p:sp>
        <p:nvSpPr>
          <p:cNvPr id="251" name="TextBox 250"/>
          <p:cNvSpPr txBox="1"/>
          <p:nvPr/>
        </p:nvSpPr>
        <p:spPr>
          <a:xfrm>
            <a:off x="3911326" y="4025525"/>
            <a:ext cx="431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FPL*</a:t>
            </a:r>
            <a:endParaRPr lang="en-US" sz="1000" dirty="0"/>
          </a:p>
        </p:txBody>
      </p:sp>
      <p:sp>
        <p:nvSpPr>
          <p:cNvPr id="252" name="Rectangle 102"/>
          <p:cNvSpPr>
            <a:spLocks noChangeArrowheads="1"/>
          </p:cNvSpPr>
          <p:nvPr/>
        </p:nvSpPr>
        <p:spPr bwMode="auto">
          <a:xfrm>
            <a:off x="2674686" y="1997471"/>
            <a:ext cx="406399" cy="3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en-US" sz="700" b="1" dirty="0">
                <a:solidFill>
                  <a:srgbClr val="C00000"/>
                </a:solidFill>
              </a:rPr>
              <a:t>NO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UPPER</a:t>
            </a:r>
          </a:p>
          <a:p>
            <a:pPr algn="ctr"/>
            <a:r>
              <a:rPr lang="en-US" sz="700" b="1" dirty="0">
                <a:solidFill>
                  <a:srgbClr val="C00000"/>
                </a:solidFill>
              </a:rPr>
              <a:t>LIMIT </a:t>
            </a:r>
          </a:p>
        </p:txBody>
      </p:sp>
      <p:sp>
        <p:nvSpPr>
          <p:cNvPr id="253" name="AutoShape 5"/>
          <p:cNvSpPr>
            <a:spLocks noChangeArrowheads="1"/>
          </p:cNvSpPr>
          <p:nvPr/>
        </p:nvSpPr>
        <p:spPr bwMode="auto">
          <a:xfrm>
            <a:off x="2652136" y="1914903"/>
            <a:ext cx="443779" cy="8511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MASSHEALTH IS IMPORTANT TO MANY POPULATION GROUPS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69DB4-FF27-41A4-93CA-0BF15B7F4A1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455613" y="1280160"/>
            <a:ext cx="6398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r>
              <a:rPr lang="en-US" sz="1400" b="1" dirty="0"/>
              <a:t>PERCENT OF SELECT MASSACHUSETTS POPULATIONS COVERED BY </a:t>
            </a:r>
            <a:r>
              <a:rPr lang="en-US" sz="1400" b="1" dirty="0" smtClean="0"/>
              <a:t>MASSHEALTH, 2012</a:t>
            </a:r>
            <a:endParaRPr lang="en-US" sz="1400" b="1" dirty="0"/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455613" y="5915323"/>
            <a:ext cx="8235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>
              <a:spcBef>
                <a:spcPts val="600"/>
              </a:spcBef>
            </a:pPr>
            <a:r>
              <a:rPr lang="en-US" sz="600" dirty="0"/>
              <a:t>SOURCES: </a:t>
            </a:r>
            <a:r>
              <a:rPr lang="en-US" sz="800" dirty="0"/>
              <a:t>Author’s calculations using the </a:t>
            </a:r>
            <a:r>
              <a:rPr lang="en-US" sz="800" dirty="0" smtClean="0"/>
              <a:t>2012 American </a:t>
            </a:r>
            <a:r>
              <a:rPr lang="en-US" sz="800" dirty="0"/>
              <a:t>Community Survey (ACS).  Nursing home data from Kaiser State Health Facts </a:t>
            </a:r>
            <a:r>
              <a:rPr lang="en-US" sz="800" dirty="0" smtClean="0"/>
              <a:t>(</a:t>
            </a:r>
            <a:r>
              <a:rPr lang="en-US" sz="800" dirty="0"/>
              <a:t>C. Harrington, H. Carrillo, M. </a:t>
            </a:r>
            <a:r>
              <a:rPr lang="en-US" sz="800" dirty="0" err="1"/>
              <a:t>Dowdell</a:t>
            </a:r>
            <a:r>
              <a:rPr lang="en-US" sz="800" dirty="0"/>
              <a:t>, P. Tang, and B. Blank. 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Table </a:t>
            </a:r>
            <a:r>
              <a:rPr lang="en-US" sz="800" dirty="0"/>
              <a:t>6, </a:t>
            </a:r>
            <a:r>
              <a:rPr lang="en-US" sz="800" dirty="0" smtClean="0"/>
              <a:t>"Nursing, Facilities, Staffing, Residents, and Facility Deficiencies, 2005 Through 2010," </a:t>
            </a:r>
            <a:r>
              <a:rPr lang="en-US" sz="800" dirty="0"/>
              <a:t>Department of Social and Behavioral Sciences, University of California, San Francisco, accessed 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January 2012).  </a:t>
            </a:r>
            <a:r>
              <a:rPr lang="en-US" sz="800" dirty="0"/>
              <a:t>Data for “all children” and “all elderly adults” </a:t>
            </a:r>
            <a:r>
              <a:rPr lang="en-US" sz="800" dirty="0" smtClean="0"/>
              <a:t>calculated from Census 2012 population data projections and MassHealth Snapshot report, 2013 monthly average.</a:t>
            </a:r>
            <a:endParaRPr lang="en-US" sz="8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80519277"/>
              </p:ext>
            </p:extLst>
          </p:nvPr>
        </p:nvGraphicFramePr>
        <p:xfrm>
          <a:off x="428626" y="1362074"/>
          <a:ext cx="8258174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MASSHEALTH COVERS CHILDREN, ADULTS &amp; SENIORS, AND OFTEN </a:t>
            </a:r>
            <a:br>
              <a:rPr lang="en-US" dirty="0" smtClean="0"/>
            </a:br>
            <a:r>
              <a:rPr lang="en-US" dirty="0" smtClean="0"/>
              <a:t>SUPPLEMENTS OTHER INSURANCE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7C236-6D5E-490B-80DD-CBD2BF0A1A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7109" name="TextBox 6"/>
          <p:cNvSpPr txBox="1">
            <a:spLocks noChangeArrowheads="1"/>
          </p:cNvSpPr>
          <p:nvPr/>
        </p:nvSpPr>
        <p:spPr bwMode="auto">
          <a:xfrm>
            <a:off x="455613" y="6161088"/>
            <a:ext cx="60356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r>
              <a:rPr lang="en-US" sz="600" dirty="0"/>
              <a:t>SOURCE: </a:t>
            </a:r>
            <a:r>
              <a:rPr lang="en-US" sz="800" dirty="0" smtClean="0"/>
              <a:t>MassHealth, December 2013 Snapshot </a:t>
            </a:r>
            <a:r>
              <a:rPr lang="en-US" sz="800" dirty="0"/>
              <a:t>R</a:t>
            </a:r>
            <a:r>
              <a:rPr lang="en-US" sz="800" dirty="0" smtClean="0"/>
              <a:t>eport</a:t>
            </a:r>
            <a:r>
              <a:rPr lang="en-US" sz="800" dirty="0"/>
              <a:t>.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332832" y="1280160"/>
            <a:ext cx="4478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PERCENT OF TOTAL MASSHEALTH ENROLLMENT,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DECEMBER 2013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698645" y="4878587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82789" y="247321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80771" y="4294694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36277" y="2597937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53728" y="3562616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54078" y="2041882"/>
            <a:ext cx="164910" cy="253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>
            <a:off x="3968649" y="2104406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>
            <a:off x="4440336" y="5904355"/>
            <a:ext cx="365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467236"/>
              </p:ext>
            </p:extLst>
          </p:nvPr>
        </p:nvGraphicFramePr>
        <p:xfrm>
          <a:off x="1536192" y="1966083"/>
          <a:ext cx="6071616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Rectangle 29"/>
          <p:cNvSpPr/>
          <p:nvPr/>
        </p:nvSpPr>
        <p:spPr>
          <a:xfrm>
            <a:off x="651155" y="4154046"/>
            <a:ext cx="2193742" cy="276999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1C1C1C"/>
                </a:solidFill>
              </a:rPr>
              <a:t>Non-Disabled Children – 527,623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86152" y="5901627"/>
            <a:ext cx="227229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Children with Disabilities – 31,726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38476" y="1696838"/>
            <a:ext cx="2156744" cy="276999"/>
          </a:xfrm>
          <a:prstGeom prst="rect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1C1C1C"/>
                </a:solidFill>
              </a:rPr>
              <a:t>Seniors in Community – 102,466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61011" y="2340480"/>
            <a:ext cx="1044518" cy="276999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1C1C1C"/>
                </a:solidFill>
              </a:rPr>
              <a:t>Other – 22,709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10967" y="4733474"/>
            <a:ext cx="2067233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Non-Disabled Adults – 316,270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17534" y="2470628"/>
            <a:ext cx="2224328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1C1C1C"/>
                </a:solidFill>
              </a:rPr>
              <a:t>Adults with Disabilities – 245,129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10205" y="3422501"/>
            <a:ext cx="2186369" cy="276999"/>
          </a:xfrm>
          <a:prstGeom prst="rect">
            <a:avLst/>
          </a:prstGeom>
          <a:solidFill>
            <a:schemeClr val="bg2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LT Unemployed Adults – 128,721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74374" y="1933253"/>
            <a:ext cx="2411942" cy="276999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1C1C1C"/>
                </a:solidFill>
              </a:rPr>
              <a:t>Seniors in Nursing Facilities – 24,476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859177"/>
              </p:ext>
            </p:extLst>
          </p:nvPr>
        </p:nvGraphicFramePr>
        <p:xfrm>
          <a:off x="438912" y="1362074"/>
          <a:ext cx="8266176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GROWING MASSHEALTH ENROLLMENT HAS ACCOMPANIED THE DECLINE IN THE NUMBER OF UNINSURED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3CC8C-D28F-4F0C-ADF4-E73B2433B83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3251" name="TextBox 6"/>
          <p:cNvSpPr txBox="1">
            <a:spLocks noChangeArrowheads="1"/>
          </p:cNvSpPr>
          <p:nvPr/>
        </p:nvSpPr>
        <p:spPr bwMode="auto">
          <a:xfrm>
            <a:off x="455613" y="5915323"/>
            <a:ext cx="7888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eaLnBrk="0" hangingPunct="0"/>
            <a:r>
              <a:rPr lang="en-US" sz="600" dirty="0">
                <a:solidFill>
                  <a:srgbClr val="1C1C1C"/>
                </a:solidFill>
              </a:rPr>
              <a:t>SOURCES</a:t>
            </a:r>
            <a:r>
              <a:rPr lang="en-US" sz="6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/>
              <a:t>MassHealth figures are from the Office of Medicaid and are monthly averages, except 1998-2002 which are as of June 30. Uninsured numbers for 1998-2011 </a:t>
            </a:r>
            <a:r>
              <a:rPr lang="en-US" sz="800" dirty="0" smtClean="0"/>
              <a:t>from </a:t>
            </a:r>
            <a:r>
              <a:rPr lang="en-US" sz="800" dirty="0"/>
              <a:t>the Division of Health Care Finance and Policy, from a survey in that year, and for 2012 from the Center for Health Information and Analysis, from ACS </a:t>
            </a:r>
            <a:r>
              <a:rPr lang="en-US" sz="800" dirty="0" smtClean="0"/>
              <a:t>data. 1995 </a:t>
            </a:r>
            <a:r>
              <a:rPr lang="en-US" sz="800" dirty="0"/>
              <a:t>Uninsured numbers from </a:t>
            </a:r>
            <a:r>
              <a:rPr lang="en-US" sz="800" dirty="0" err="1"/>
              <a:t>Blendon</a:t>
            </a:r>
            <a:r>
              <a:rPr lang="en-US" sz="800" dirty="0"/>
              <a:t> et al., “Massachusetts Residents Without Health Insurance, 1995,” Harvard School of Public </a:t>
            </a:r>
            <a:r>
              <a:rPr lang="en-US" sz="800" dirty="0" smtClean="0"/>
              <a:t>Health. </a:t>
            </a:r>
            <a:endParaRPr lang="en-US" sz="8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5613" y="1280160"/>
            <a:ext cx="5943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TRENDS IN MASSHEALTH ENROLLMENT AND UNINSURED, 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1995-2011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  <a:cs typeface="+mn-cs"/>
              </a:rPr>
              <a:t>(THOUSANDS)</a:t>
            </a:r>
            <a:endParaRPr lang="en-US" sz="1400" b="1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96254" y="2000963"/>
            <a:ext cx="941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C1C1C"/>
                </a:solidFill>
              </a:rPr>
              <a:t>MassHealth</a:t>
            </a:r>
            <a:endParaRPr lang="en-US" sz="1200" b="1" dirty="0">
              <a:solidFill>
                <a:srgbClr val="1C1C1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4535" y="4630543"/>
            <a:ext cx="848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C1C1C"/>
                </a:solidFill>
              </a:rPr>
              <a:t>Uninsured</a:t>
            </a:r>
            <a:endParaRPr lang="en-US" sz="12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e9cebb19eba558abe9f9872cd7a5fed4c2b2"/>
</p:tagLst>
</file>

<file path=ppt/theme/theme1.xml><?xml version="1.0" encoding="utf-8"?>
<a:theme xmlns:a="http://schemas.openxmlformats.org/drawingml/2006/main" name="1-INTRODUCTION">
  <a:themeElements>
    <a:clrScheme name="MMPI">
      <a:dk1>
        <a:srgbClr val="1C1C1C"/>
      </a:dk1>
      <a:lt1>
        <a:srgbClr val="FFFFFF"/>
      </a:lt1>
      <a:dk2>
        <a:srgbClr val="5A8F7C"/>
      </a:dk2>
      <a:lt2>
        <a:srgbClr val="A7CAC4"/>
      </a:lt2>
      <a:accent1>
        <a:srgbClr val="BFC49D"/>
      </a:accent1>
      <a:accent2>
        <a:srgbClr val="969696"/>
      </a:accent2>
      <a:accent3>
        <a:srgbClr val="CBA344"/>
      </a:accent3>
      <a:accent4>
        <a:srgbClr val="D4DDDD"/>
      </a:accent4>
      <a:accent5>
        <a:srgbClr val="5A8F7C"/>
      </a:accent5>
      <a:accent6>
        <a:srgbClr val="5A8F7C"/>
      </a:accent6>
      <a:hlink>
        <a:srgbClr val="BFC49D"/>
      </a:hlink>
      <a:folHlink>
        <a:srgbClr val="BFC49D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-ELIGIBILITY">
  <a:themeElements>
    <a:clrScheme name="MMPI">
      <a:dk1>
        <a:srgbClr val="1C1C1C"/>
      </a:dk1>
      <a:lt1>
        <a:srgbClr val="FFFFFF"/>
      </a:lt1>
      <a:dk2>
        <a:srgbClr val="5A8F7C"/>
      </a:dk2>
      <a:lt2>
        <a:srgbClr val="A7CAC4"/>
      </a:lt2>
      <a:accent1>
        <a:srgbClr val="BFC49D"/>
      </a:accent1>
      <a:accent2>
        <a:srgbClr val="969696"/>
      </a:accent2>
      <a:accent3>
        <a:srgbClr val="CBA344"/>
      </a:accent3>
      <a:accent4>
        <a:srgbClr val="D4DDDD"/>
      </a:accent4>
      <a:accent5>
        <a:srgbClr val="5A8F7C"/>
      </a:accent5>
      <a:accent6>
        <a:srgbClr val="5A8F7C"/>
      </a:accent6>
      <a:hlink>
        <a:srgbClr val="BFC49D"/>
      </a:hlink>
      <a:folHlink>
        <a:srgbClr val="BFC49D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-SPENDING">
  <a:themeElements>
    <a:clrScheme name="MMPI">
      <a:dk1>
        <a:srgbClr val="1C1C1C"/>
      </a:dk1>
      <a:lt1>
        <a:srgbClr val="FFFFFF"/>
      </a:lt1>
      <a:dk2>
        <a:srgbClr val="5A8F7C"/>
      </a:dk2>
      <a:lt2>
        <a:srgbClr val="A7CAC4"/>
      </a:lt2>
      <a:accent1>
        <a:srgbClr val="BFC49D"/>
      </a:accent1>
      <a:accent2>
        <a:srgbClr val="969696"/>
      </a:accent2>
      <a:accent3>
        <a:srgbClr val="CBA344"/>
      </a:accent3>
      <a:accent4>
        <a:srgbClr val="D4DDDD"/>
      </a:accent4>
      <a:accent5>
        <a:srgbClr val="5A8F7C"/>
      </a:accent5>
      <a:accent6>
        <a:srgbClr val="5A8F7C"/>
      </a:accent6>
      <a:hlink>
        <a:srgbClr val="BFC49D"/>
      </a:hlink>
      <a:folHlink>
        <a:srgbClr val="BFC49D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-CONCLUSIONS">
  <a:themeElements>
    <a:clrScheme name="MMPI">
      <a:dk1>
        <a:srgbClr val="1C1C1C"/>
      </a:dk1>
      <a:lt1>
        <a:srgbClr val="FFFFFF"/>
      </a:lt1>
      <a:dk2>
        <a:srgbClr val="5A8F7C"/>
      </a:dk2>
      <a:lt2>
        <a:srgbClr val="A7CAC4"/>
      </a:lt2>
      <a:accent1>
        <a:srgbClr val="BFC49D"/>
      </a:accent1>
      <a:accent2>
        <a:srgbClr val="969696"/>
      </a:accent2>
      <a:accent3>
        <a:srgbClr val="CBA344"/>
      </a:accent3>
      <a:accent4>
        <a:srgbClr val="D4DDDD"/>
      </a:accent4>
      <a:accent5>
        <a:srgbClr val="5A8F7C"/>
      </a:accent5>
      <a:accent6>
        <a:srgbClr val="5A8F7C"/>
      </a:accent6>
      <a:hlink>
        <a:srgbClr val="BFC49D"/>
      </a:hlink>
      <a:folHlink>
        <a:srgbClr val="BFC49D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MMPI">
      <a:dk1>
        <a:srgbClr val="1C1C1C"/>
      </a:dk1>
      <a:lt1>
        <a:srgbClr val="FFFFFF"/>
      </a:lt1>
      <a:dk2>
        <a:srgbClr val="5A8F7C"/>
      </a:dk2>
      <a:lt2>
        <a:srgbClr val="A7CAC4"/>
      </a:lt2>
      <a:accent1>
        <a:srgbClr val="BFC49D"/>
      </a:accent1>
      <a:accent2>
        <a:srgbClr val="969696"/>
      </a:accent2>
      <a:accent3>
        <a:srgbClr val="CBA344"/>
      </a:accent3>
      <a:accent4>
        <a:srgbClr val="D4DDDD"/>
      </a:accent4>
      <a:accent5>
        <a:srgbClr val="5A8F7C"/>
      </a:accent5>
      <a:accent6>
        <a:srgbClr val="5A8F7C"/>
      </a:accent6>
      <a:hlink>
        <a:srgbClr val="BFC49D"/>
      </a:hlink>
      <a:folHlink>
        <a:srgbClr val="BFC49D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50335</TotalTime>
  <Words>1747</Words>
  <Application>Microsoft Office PowerPoint</Application>
  <PresentationFormat>On-screen Show (4:3)</PresentationFormat>
  <Paragraphs>413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1-INTRODUCTION</vt:lpstr>
      <vt:lpstr>2-ELIGIBILITY</vt:lpstr>
      <vt:lpstr>3-SPENDING</vt:lpstr>
      <vt:lpstr>5-CONCLUSIONS</vt:lpstr>
      <vt:lpstr>Default Design</vt:lpstr>
      <vt:lpstr>PowerPoint Presentation</vt:lpstr>
      <vt:lpstr>PowerPoint Presentation</vt:lpstr>
      <vt:lpstr>PowerPoint Presentation</vt:lpstr>
      <vt:lpstr>MASSHEALTH ELIGIBILITY UNDER THE ACA</vt:lpstr>
      <vt:lpstr>PowerPoint Presentation</vt:lpstr>
      <vt:lpstr>MASSHEALTH ELIGIBILITY UNDER THE ACA</vt:lpstr>
      <vt:lpstr>MASSHEALTH IS IMPORTANT TO MANY POPULATION GROUPS</vt:lpstr>
      <vt:lpstr>MASSHEALTH COVERS CHILDREN, ADULTS &amp; SENIORS, AND OFTEN  SUPPLEMENTS OTHER INSURANCE</vt:lpstr>
      <vt:lpstr>GROWING MASSHEALTH ENROLLMENT HAS ACCOMPANIED THE DECLINE IN THE NUMBER OF UNINSURED</vt:lpstr>
      <vt:lpstr>MORE THAN THREE IN FIVE MASSHEALTH MEMBERS ARE ENROLLED IN MANAGED CARE</vt:lpstr>
      <vt:lpstr>PowerPoint Presentation</vt:lpstr>
      <vt:lpstr>MCOs SERVE A LESS MEDICALLY COMPLEX POPULATION  THAN THE PCC PLAN</vt:lpstr>
      <vt:lpstr>NOMINAL MASSHEALTH SPENDING HAS GROWN BY MORE THAN HALF SINCE 2005; WHEN ADJUSTED FOR MEDICAL INFLATION SPENDING HAS GROWN ON AVERAGE 2% ANNUALLY</vt:lpstr>
      <vt:lpstr>ENROLLMENT HAS DRIVEN GROWTH IN  MASSHEALTH SPENDING IN RECENT YEARS</vt:lpstr>
      <vt:lpstr>MASSHEALTH SPENDING PER ENROLLEE IS HIGHER  FOR SENIORS AND THE DISABLED</vt:lpstr>
      <vt:lpstr>MASSHEALTH SPENDING IS IMPORTANT TO MANY TYPES  OF PROVIDERS</vt:lpstr>
      <vt:lpstr>MASSHEALTH SPENDING BY SERVICE TYPE  FOR STATE FISCAL YEAR 2013</vt:lpstr>
      <vt:lpstr>MOST MASSHEALTH DOLLARS ARE SPENT ON SERVICES  FOR A MINORITY OF MEMBERS</vt:lpstr>
      <vt:lpstr>FEDERAL AND STATE SPENDING ON MASSHEALTH  NOW REPRESENTS 30 PERCENT OF THE STATE BUDGET</vt:lpstr>
      <vt:lpstr>MEDICAID IS THE MAIN SOURCE OF FEDERAL REVENUES  TO MASSACHUSETTS</vt:lpstr>
      <vt:lpstr>CONTACT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Madolyn Allison</dc:creator>
  <cp:lastModifiedBy>Nordahl, Katharine</cp:lastModifiedBy>
  <cp:revision>1027</cp:revision>
  <cp:lastPrinted>2014-05-15T14:37:27Z</cp:lastPrinted>
  <dcterms:created xsi:type="dcterms:W3CDTF">2010-12-20T05:21:32Z</dcterms:created>
  <dcterms:modified xsi:type="dcterms:W3CDTF">2014-05-27T19:23:01Z</dcterms:modified>
</cp:coreProperties>
</file>