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79" r:id="rId1"/>
  </p:sldMasterIdLst>
  <p:notesMasterIdLst>
    <p:notesMasterId r:id="rId11"/>
  </p:notesMasterIdLst>
  <p:handoutMasterIdLst>
    <p:handoutMasterId r:id="rId12"/>
  </p:handoutMasterIdLst>
  <p:sldIdLst>
    <p:sldId id="412" r:id="rId2"/>
    <p:sldId id="423" r:id="rId3"/>
    <p:sldId id="413" r:id="rId4"/>
    <p:sldId id="418" r:id="rId5"/>
    <p:sldId id="415" r:id="rId6"/>
    <p:sldId id="416" r:id="rId7"/>
    <p:sldId id="417" r:id="rId8"/>
    <p:sldId id="419" r:id="rId9"/>
    <p:sldId id="420"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1" name="Mark Barer" initials="" lastIdx="6" clrIdx="1"/>
  <p:cmAuthor id="2" name="Madolyn Allison" initials="" lastIdx="0" clrIdx="2"/>
  <p:cmAuthor id="3" name="Bob Seifert" initials="" lastIdx="9" clrIdx="3"/>
  <p:cmAuthor id="4" name="Bob Seifert" initials="RS" lastIdx="8" clrIdx="4"/>
  <p:cmAuthor id="5" name="Seifert, Robert" initials="RS"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000000"/>
    <a:srgbClr val="FFFFFF"/>
    <a:srgbClr val="777777"/>
    <a:srgbClr val="FFCC00"/>
    <a:srgbClr val="C0C0C0"/>
    <a:srgbClr val="BFBFBF"/>
    <a:srgbClr val="BFC49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9" autoAdjust="0"/>
    <p:restoredTop sz="99537" autoAdjust="0"/>
  </p:normalViewPr>
  <p:slideViewPr>
    <p:cSldViewPr snapToGrid="0">
      <p:cViewPr>
        <p:scale>
          <a:sx n="120" d="100"/>
          <a:sy n="120" d="100"/>
        </p:scale>
        <p:origin x="138" y="420"/>
      </p:cViewPr>
      <p:guideLst>
        <p:guide orient="horz" pos="2883"/>
        <p:guide orient="horz" pos="2631"/>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79" d="100"/>
          <a:sy n="79" d="100"/>
        </p:scale>
        <p:origin x="-1932"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0490895879925904E-2"/>
          <c:y val="9.6824876057159823E-2"/>
          <c:w val="0.92596861447789636"/>
          <c:h val="0.80823004763293449"/>
        </c:manualLayout>
      </c:layout>
      <c:barChart>
        <c:barDir val="col"/>
        <c:grouping val="stacked"/>
        <c:ser>
          <c:idx val="0"/>
          <c:order val="0"/>
          <c:tx>
            <c:strRef>
              <c:f>Sheet1!$B$1</c:f>
              <c:strCache>
                <c:ptCount val="1"/>
                <c:pt idx="0">
                  <c:v>Federal Revenue</c:v>
                </c:pt>
              </c:strCache>
            </c:strRef>
          </c:tx>
          <c:spPr>
            <a:solidFill>
              <a:schemeClr val="tx2">
                <a:lumMod val="75000"/>
              </a:schemeClr>
            </a:solidFill>
            <a:ln>
              <a:noFill/>
            </a:ln>
          </c:spPr>
          <c:dLbls>
            <c:numFmt formatCode="&quot;$&quot;#,##0.0" sourceLinked="0"/>
            <c:txPr>
              <a:bodyPr/>
              <a:lstStyle/>
              <a:p>
                <a:pPr>
                  <a:defRPr sz="900">
                    <a:solidFill>
                      <a:schemeClr val="bg1"/>
                    </a:solidFill>
                  </a:defRPr>
                </a:pPr>
                <a:endParaRPr lang="en-US"/>
              </a:p>
            </c:txPr>
            <c:showVal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Sheet1!$B$2:$B$12</c:f>
              <c:numCache>
                <c:formatCode>0.0</c:formatCode>
                <c:ptCount val="11"/>
                <c:pt idx="0">
                  <c:v>3.0903174901399897</c:v>
                </c:pt>
                <c:pt idx="1">
                  <c:v>3.4065281290599896</c:v>
                </c:pt>
                <c:pt idx="2">
                  <c:v>3.6201949331599899</c:v>
                </c:pt>
                <c:pt idx="3">
                  <c:v>3.8732832950299998</c:v>
                </c:pt>
                <c:pt idx="4">
                  <c:v>3.8703044452699999</c:v>
                </c:pt>
                <c:pt idx="5">
                  <c:v>4.3329762641799991</c:v>
                </c:pt>
                <c:pt idx="6">
                  <c:v>5.3048778679899877</c:v>
                </c:pt>
                <c:pt idx="7">
                  <c:v>5.4519396093800001</c:v>
                </c:pt>
                <c:pt idx="8">
                  <c:v>7.2947722076899888</c:v>
                </c:pt>
                <c:pt idx="9">
                  <c:v>7.5145578892399882</c:v>
                </c:pt>
                <c:pt idx="10">
                  <c:v>8.3446350062500034</c:v>
                </c:pt>
              </c:numCache>
            </c:numRef>
          </c:val>
        </c:ser>
        <c:ser>
          <c:idx val="1"/>
          <c:order val="1"/>
          <c:tx>
            <c:strRef>
              <c:f>Sheet1!$C$1</c:f>
              <c:strCache>
                <c:ptCount val="1"/>
                <c:pt idx="0">
                  <c:v>Departmental and Transfer Revenue</c:v>
                </c:pt>
              </c:strCache>
            </c:strRef>
          </c:tx>
          <c:spPr>
            <a:solidFill>
              <a:schemeClr val="accent3"/>
            </a:solidFill>
            <a:ln>
              <a:noFill/>
            </a:ln>
          </c:spPr>
          <c:dLbls>
            <c:delete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Sheet1!$C$2:$C$12</c:f>
              <c:numCache>
                <c:formatCode>0.000</c:formatCode>
                <c:ptCount val="11"/>
                <c:pt idx="0">
                  <c:v>0.16424597598999902</c:v>
                </c:pt>
                <c:pt idx="1">
                  <c:v>0.18549514950000007</c:v>
                </c:pt>
                <c:pt idx="2">
                  <c:v>0.15335776263000003</c:v>
                </c:pt>
                <c:pt idx="3">
                  <c:v>0.32130156741000016</c:v>
                </c:pt>
                <c:pt idx="4">
                  <c:v>0.23930430709000003</c:v>
                </c:pt>
                <c:pt idx="5">
                  <c:v>0.23890569956999907</c:v>
                </c:pt>
                <c:pt idx="6">
                  <c:v>0.18970540003999906</c:v>
                </c:pt>
                <c:pt idx="7">
                  <c:v>0.18846802956999906</c:v>
                </c:pt>
                <c:pt idx="8">
                  <c:v>0.18358145833000003</c:v>
                </c:pt>
                <c:pt idx="9">
                  <c:v>0.18824302739000004</c:v>
                </c:pt>
                <c:pt idx="10">
                  <c:v>0.26420653983999998</c:v>
                </c:pt>
              </c:numCache>
            </c:numRef>
          </c:val>
        </c:ser>
        <c:dLbls>
          <c:showVal val="1"/>
        </c:dLbls>
        <c:gapWidth val="80"/>
        <c:overlap val="100"/>
        <c:axId val="64887040"/>
        <c:axId val="64901120"/>
      </c:barChart>
      <c:catAx>
        <c:axId val="64887040"/>
        <c:scaling>
          <c:orientation val="minMax"/>
        </c:scaling>
        <c:axPos val="b"/>
        <c:numFmt formatCode="General" sourceLinked="1"/>
        <c:majorTickMark val="none"/>
        <c:tickLblPos val="nextTo"/>
        <c:spPr>
          <a:ln>
            <a:noFill/>
          </a:ln>
        </c:spPr>
        <c:txPr>
          <a:bodyPr/>
          <a:lstStyle/>
          <a:p>
            <a:pPr>
              <a:defRPr sz="1000"/>
            </a:pPr>
            <a:endParaRPr lang="en-US"/>
          </a:p>
        </c:txPr>
        <c:crossAx val="64901120"/>
        <c:crosses val="autoZero"/>
        <c:auto val="1"/>
        <c:lblAlgn val="ctr"/>
        <c:lblOffset val="100"/>
      </c:catAx>
      <c:valAx>
        <c:axId val="64901120"/>
        <c:scaling>
          <c:orientation val="minMax"/>
        </c:scaling>
        <c:axPos val="l"/>
        <c:majorGridlines>
          <c:spPr>
            <a:ln>
              <a:solidFill>
                <a:srgbClr val="BFBFBF"/>
              </a:solidFill>
            </a:ln>
          </c:spPr>
        </c:majorGridlines>
        <c:numFmt formatCode="&quot;$&quot;#,##0" sourceLinked="0"/>
        <c:tickLblPos val="nextTo"/>
        <c:spPr>
          <a:ln>
            <a:noFill/>
          </a:ln>
        </c:spPr>
        <c:crossAx val="64887040"/>
        <c:crosses val="autoZero"/>
        <c:crossBetween val="between"/>
      </c:valAx>
    </c:plotArea>
    <c:legend>
      <c:legendPos val="t"/>
      <c:layout>
        <c:manualLayout>
          <c:xMode val="edge"/>
          <c:yMode val="edge"/>
          <c:x val="0.2027537149150655"/>
          <c:y val="6.1728395061728435E-3"/>
          <c:w val="0.63397302128451294"/>
          <c:h val="5.2083697871099552E-2"/>
        </c:manualLayout>
      </c:layout>
      <c:txPr>
        <a:bodyPr/>
        <a:lstStyle/>
        <a:p>
          <a:pPr>
            <a:defRPr sz="900"/>
          </a:pPr>
          <a:endParaRPr lang="en-US"/>
        </a:p>
      </c:txPr>
    </c:legend>
    <c:plotVisOnly val="1"/>
    <c:dispBlanksAs val="gap"/>
  </c:chart>
  <c:txPr>
    <a:bodyPr/>
    <a:lstStyle/>
    <a:p>
      <a:pPr>
        <a:defRPr sz="8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0490895879925834E-2"/>
          <c:y val="9.682487605715992E-2"/>
          <c:w val="0.92596861447789702"/>
          <c:h val="0.80823004763293449"/>
        </c:manualLayout>
      </c:layout>
      <c:barChart>
        <c:barDir val="col"/>
        <c:grouping val="stacked"/>
        <c:ser>
          <c:idx val="0"/>
          <c:order val="0"/>
          <c:tx>
            <c:strRef>
              <c:f>Sheet1!$B$1</c:f>
              <c:strCache>
                <c:ptCount val="1"/>
                <c:pt idx="0">
                  <c:v>Standard Federal Financial Participation (FFP) Rate</c:v>
                </c:pt>
              </c:strCache>
            </c:strRef>
          </c:tx>
          <c:spPr>
            <a:solidFill>
              <a:schemeClr val="tx2">
                <a:lumMod val="75000"/>
              </a:schemeClr>
            </a:solidFill>
            <a:ln>
              <a:noFill/>
            </a:ln>
          </c:spPr>
          <c:dLbls>
            <c:numFmt formatCode="&quot;$&quot;#,##0.0" sourceLinked="0"/>
            <c:txPr>
              <a:bodyPr/>
              <a:lstStyle/>
              <a:p>
                <a:pPr>
                  <a:defRPr sz="800">
                    <a:solidFill>
                      <a:schemeClr val="bg1"/>
                    </a:solidFill>
                  </a:defRPr>
                </a:pPr>
                <a:endParaRPr lang="en-US"/>
              </a:p>
            </c:txPr>
            <c:showVal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Sheet1!$B$2:$B$12</c:f>
              <c:numCache>
                <c:formatCode>0.0</c:formatCode>
                <c:ptCount val="11"/>
                <c:pt idx="0">
                  <c:v>3.0903174901399897</c:v>
                </c:pt>
                <c:pt idx="1">
                  <c:v>3.4065281290599869</c:v>
                </c:pt>
                <c:pt idx="2">
                  <c:v>3.6201949331599899</c:v>
                </c:pt>
                <c:pt idx="3">
                  <c:v>3.6855294730799901</c:v>
                </c:pt>
                <c:pt idx="4">
                  <c:v>3.8703044452699999</c:v>
                </c:pt>
                <c:pt idx="5">
                  <c:v>4.332976264179992</c:v>
                </c:pt>
                <c:pt idx="6">
                  <c:v>5.304877867989978</c:v>
                </c:pt>
                <c:pt idx="7">
                  <c:v>5.4519396093800001</c:v>
                </c:pt>
                <c:pt idx="8">
                  <c:v>6.4126766266899855</c:v>
                </c:pt>
                <c:pt idx="9">
                  <c:v>6.19588790723998</c:v>
                </c:pt>
                <c:pt idx="10">
                  <c:v>7.0116381572500002</c:v>
                </c:pt>
              </c:numCache>
            </c:numRef>
          </c:val>
        </c:ser>
        <c:ser>
          <c:idx val="1"/>
          <c:order val="1"/>
          <c:tx>
            <c:strRef>
              <c:f>Sheet1!$C$1</c:f>
              <c:strCache>
                <c:ptCount val="1"/>
                <c:pt idx="0">
                  <c:v>Enhanced FFP</c:v>
                </c:pt>
              </c:strCache>
            </c:strRef>
          </c:tx>
          <c:spPr>
            <a:solidFill>
              <a:schemeClr val="accent3"/>
            </a:solidFill>
            <a:ln>
              <a:noFill/>
            </a:ln>
          </c:spPr>
          <c:dLbls>
            <c:dLbl>
              <c:idx val="0"/>
              <c:delete val="1"/>
            </c:dLbl>
            <c:dLbl>
              <c:idx val="1"/>
              <c:delete val="1"/>
            </c:dLbl>
            <c:dLbl>
              <c:idx val="2"/>
              <c:delete val="1"/>
            </c:dLbl>
            <c:dLbl>
              <c:idx val="4"/>
              <c:delete val="1"/>
            </c:dLbl>
            <c:dLbl>
              <c:idx val="5"/>
              <c:delete val="1"/>
            </c:dLbl>
            <c:dLbl>
              <c:idx val="6"/>
              <c:delete val="1"/>
            </c:dLbl>
            <c:dLbl>
              <c:idx val="7"/>
              <c:delete val="1"/>
            </c:dLbl>
            <c:numFmt formatCode="&quot;$&quot;#,##0.0" sourceLinked="0"/>
            <c:txPr>
              <a:bodyPr/>
              <a:lstStyle/>
              <a:p>
                <a:pPr>
                  <a:defRPr sz="800"/>
                </a:pPr>
                <a:endParaRPr lang="en-US"/>
              </a:p>
            </c:txPr>
            <c:showVal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Sheet1!$C$2:$C$12</c:f>
              <c:numCache>
                <c:formatCode>0.00</c:formatCode>
                <c:ptCount val="11"/>
                <c:pt idx="0">
                  <c:v>0</c:v>
                </c:pt>
                <c:pt idx="1">
                  <c:v>0</c:v>
                </c:pt>
                <c:pt idx="2">
                  <c:v>0</c:v>
                </c:pt>
                <c:pt idx="3">
                  <c:v>0.18775382194999901</c:v>
                </c:pt>
                <c:pt idx="4">
                  <c:v>0</c:v>
                </c:pt>
                <c:pt idx="5">
                  <c:v>0</c:v>
                </c:pt>
                <c:pt idx="6">
                  <c:v>0</c:v>
                </c:pt>
                <c:pt idx="7">
                  <c:v>0</c:v>
                </c:pt>
                <c:pt idx="8">
                  <c:v>0.88209558099999996</c:v>
                </c:pt>
                <c:pt idx="9">
                  <c:v>1.3186699819999999</c:v>
                </c:pt>
                <c:pt idx="10">
                  <c:v>1.3329968489999986</c:v>
                </c:pt>
              </c:numCache>
            </c:numRef>
          </c:val>
        </c:ser>
        <c:dLbls>
          <c:showVal val="1"/>
        </c:dLbls>
        <c:gapWidth val="80"/>
        <c:overlap val="100"/>
        <c:axId val="73651712"/>
        <c:axId val="73653248"/>
      </c:barChart>
      <c:catAx>
        <c:axId val="73651712"/>
        <c:scaling>
          <c:orientation val="minMax"/>
        </c:scaling>
        <c:axPos val="b"/>
        <c:numFmt formatCode="General" sourceLinked="1"/>
        <c:majorTickMark val="none"/>
        <c:tickLblPos val="nextTo"/>
        <c:spPr>
          <a:ln>
            <a:noFill/>
          </a:ln>
        </c:spPr>
        <c:txPr>
          <a:bodyPr/>
          <a:lstStyle/>
          <a:p>
            <a:pPr>
              <a:defRPr sz="1000"/>
            </a:pPr>
            <a:endParaRPr lang="en-US"/>
          </a:p>
        </c:txPr>
        <c:crossAx val="73653248"/>
        <c:crosses val="autoZero"/>
        <c:auto val="1"/>
        <c:lblAlgn val="ctr"/>
        <c:lblOffset val="100"/>
      </c:catAx>
      <c:valAx>
        <c:axId val="73653248"/>
        <c:scaling>
          <c:orientation val="minMax"/>
        </c:scaling>
        <c:axPos val="l"/>
        <c:majorGridlines>
          <c:spPr>
            <a:ln>
              <a:solidFill>
                <a:srgbClr val="BFBFBF"/>
              </a:solidFill>
            </a:ln>
          </c:spPr>
        </c:majorGridlines>
        <c:numFmt formatCode="&quot;$&quot;#,##0" sourceLinked="0"/>
        <c:tickLblPos val="nextTo"/>
        <c:spPr>
          <a:ln>
            <a:noFill/>
          </a:ln>
        </c:spPr>
        <c:crossAx val="73651712"/>
        <c:crosses val="autoZero"/>
        <c:crossBetween val="between"/>
      </c:valAx>
    </c:plotArea>
    <c:legend>
      <c:legendPos val="t"/>
      <c:layout>
        <c:manualLayout>
          <c:xMode val="edge"/>
          <c:yMode val="edge"/>
          <c:x val="5.5090643523180563E-2"/>
          <c:y val="0"/>
          <c:w val="0.93210060029091124"/>
          <c:h val="9.5293574414309329E-2"/>
        </c:manualLayout>
      </c:layout>
      <c:txPr>
        <a:bodyPr/>
        <a:lstStyle/>
        <a:p>
          <a:pPr>
            <a:defRPr sz="900"/>
          </a:pPr>
          <a:endParaRPr lang="en-US"/>
        </a:p>
      </c:txPr>
    </c:legend>
    <c:plotVisOnly val="1"/>
    <c:dispBlanksAs val="gap"/>
  </c:chart>
  <c:txPr>
    <a:bodyPr/>
    <a:lstStyle/>
    <a:p>
      <a:pPr>
        <a:defRPr sz="8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0490895879925834E-2"/>
          <c:y val="9.682487605715985E-2"/>
          <c:w val="0.9259686144778968"/>
          <c:h val="0.80823004763293449"/>
        </c:manualLayout>
      </c:layout>
      <c:barChart>
        <c:barDir val="col"/>
        <c:grouping val="clustered"/>
        <c:ser>
          <c:idx val="0"/>
          <c:order val="0"/>
          <c:tx>
            <c:strRef>
              <c:f>Sheet1!$B$1</c:f>
              <c:strCache>
                <c:ptCount val="1"/>
                <c:pt idx="0">
                  <c:v>% Annual Change</c:v>
                </c:pt>
              </c:strCache>
            </c:strRef>
          </c:tx>
          <c:spPr>
            <a:solidFill>
              <a:schemeClr val="tx2">
                <a:lumMod val="75000"/>
              </a:schemeClr>
            </a:solidFill>
            <a:ln>
              <a:noFill/>
            </a:ln>
          </c:spPr>
          <c:dLbls>
            <c:dLbl>
              <c:idx val="3"/>
              <c:numFmt formatCode="0.00%" sourceLinked="0"/>
              <c:spPr>
                <a:solidFill>
                  <a:srgbClr val="FFFFFF"/>
                </a:solidFill>
              </c:spPr>
              <c:txPr>
                <a:bodyPr/>
                <a:lstStyle/>
                <a:p>
                  <a:pPr>
                    <a:defRPr sz="900">
                      <a:solidFill>
                        <a:schemeClr val="tx1"/>
                      </a:solidFill>
                    </a:defRPr>
                  </a:pPr>
                  <a:endParaRPr lang="en-US"/>
                </a:p>
              </c:txPr>
            </c:dLbl>
            <c:numFmt formatCode="0.0%" sourceLinked="0"/>
            <c:spPr>
              <a:solidFill>
                <a:srgbClr val="FFFFFF"/>
              </a:solidFill>
            </c:spPr>
            <c:txPr>
              <a:bodyPr/>
              <a:lstStyle/>
              <a:p>
                <a:pPr>
                  <a:defRPr sz="900">
                    <a:solidFill>
                      <a:schemeClr val="tx1"/>
                    </a:solidFill>
                  </a:defRPr>
                </a:pPr>
                <a:endParaRPr lang="en-US"/>
              </a:p>
            </c:txPr>
            <c:showVal val="1"/>
          </c:dLbls>
          <c:cat>
            <c:strRef>
              <c:f>Sheet1!$A$2:$A$11</c:f>
              <c:strCache>
                <c:ptCount val="10"/>
                <c:pt idx="0">
                  <c:v>FY2002</c:v>
                </c:pt>
                <c:pt idx="1">
                  <c:v>FY2003</c:v>
                </c:pt>
                <c:pt idx="2">
                  <c:v>FY2004</c:v>
                </c:pt>
                <c:pt idx="3">
                  <c:v>FY2005</c:v>
                </c:pt>
                <c:pt idx="4">
                  <c:v>FY2006</c:v>
                </c:pt>
                <c:pt idx="5">
                  <c:v>FY2007</c:v>
                </c:pt>
                <c:pt idx="6">
                  <c:v>FY2008</c:v>
                </c:pt>
                <c:pt idx="7">
                  <c:v>FY2009</c:v>
                </c:pt>
                <c:pt idx="8">
                  <c:v>FY2010</c:v>
                </c:pt>
                <c:pt idx="9">
                  <c:v>FY2011</c:v>
                </c:pt>
              </c:strCache>
            </c:strRef>
          </c:cat>
          <c:val>
            <c:numRef>
              <c:f>Sheet1!$B$2:$B$11</c:f>
              <c:numCache>
                <c:formatCode>0.0%</c:formatCode>
                <c:ptCount val="10"/>
                <c:pt idx="0">
                  <c:v>0.1023230266562921</c:v>
                </c:pt>
                <c:pt idx="1">
                  <c:v>6.2722747620158004E-2</c:v>
                </c:pt>
                <c:pt idx="2">
                  <c:v>6.9910147531499003E-2</c:v>
                </c:pt>
                <c:pt idx="3">
                  <c:v>-7.6907613853641709E-4</c:v>
                </c:pt>
                <c:pt idx="4">
                  <c:v>0.11954403728508808</c:v>
                </c:pt>
                <c:pt idx="5">
                  <c:v>0.22430346822911187</c:v>
                </c:pt>
                <c:pt idx="6">
                  <c:v>2.7721984379203406E-2</c:v>
                </c:pt>
                <c:pt idx="7">
                  <c:v>0.33801412531045499</c:v>
                </c:pt>
                <c:pt idx="8">
                  <c:v>3.0129204215356701E-2</c:v>
                </c:pt>
                <c:pt idx="9">
                  <c:v>0.11046253542055702</c:v>
                </c:pt>
              </c:numCache>
            </c:numRef>
          </c:val>
        </c:ser>
        <c:dLbls>
          <c:showVal val="1"/>
        </c:dLbls>
        <c:gapWidth val="80"/>
        <c:axId val="87191552"/>
        <c:axId val="87193088"/>
      </c:barChart>
      <c:catAx>
        <c:axId val="87191552"/>
        <c:scaling>
          <c:orientation val="minMax"/>
        </c:scaling>
        <c:axPos val="b"/>
        <c:numFmt formatCode="General" sourceLinked="1"/>
        <c:majorTickMark val="none"/>
        <c:tickLblPos val="nextTo"/>
        <c:spPr>
          <a:ln>
            <a:noFill/>
          </a:ln>
        </c:spPr>
        <c:txPr>
          <a:bodyPr/>
          <a:lstStyle/>
          <a:p>
            <a:pPr>
              <a:defRPr sz="1000"/>
            </a:pPr>
            <a:endParaRPr lang="en-US"/>
          </a:p>
        </c:txPr>
        <c:crossAx val="87193088"/>
        <c:crosses val="autoZero"/>
        <c:auto val="1"/>
        <c:lblAlgn val="ctr"/>
        <c:lblOffset val="1000"/>
      </c:catAx>
      <c:valAx>
        <c:axId val="87193088"/>
        <c:scaling>
          <c:orientation val="minMax"/>
        </c:scaling>
        <c:axPos val="l"/>
        <c:majorGridlines>
          <c:spPr>
            <a:ln>
              <a:solidFill>
                <a:srgbClr val="BFBFBF"/>
              </a:solidFill>
            </a:ln>
          </c:spPr>
        </c:majorGridlines>
        <c:numFmt formatCode="0%" sourceLinked="0"/>
        <c:tickLblPos val="nextTo"/>
        <c:spPr>
          <a:ln>
            <a:noFill/>
          </a:ln>
        </c:spPr>
        <c:crossAx val="87191552"/>
        <c:crosses val="autoZero"/>
        <c:crossBetween val="between"/>
      </c:valAx>
    </c:plotArea>
    <c:plotVisOnly val="1"/>
    <c:dispBlanksAs val="gap"/>
  </c:chart>
  <c:txPr>
    <a:bodyPr/>
    <a:lstStyle/>
    <a:p>
      <a:pPr>
        <a:defRPr sz="800"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714626580768313E-2"/>
          <c:y val="9.6824876057159642E-2"/>
          <c:w val="0.9259686144778968"/>
          <c:h val="0.80823004763293449"/>
        </c:manualLayout>
      </c:layout>
      <c:barChart>
        <c:barDir val="col"/>
        <c:grouping val="stacked"/>
        <c:ser>
          <c:idx val="0"/>
          <c:order val="0"/>
          <c:tx>
            <c:strRef>
              <c:f>Sheet1!$B$1</c:f>
              <c:strCache>
                <c:ptCount val="1"/>
                <c:pt idx="0">
                  <c:v>Medicaid/CHIP federal revenue</c:v>
                </c:pt>
              </c:strCache>
            </c:strRef>
          </c:tx>
          <c:spPr>
            <a:solidFill>
              <a:schemeClr val="tx2">
                <a:lumMod val="75000"/>
              </a:schemeClr>
            </a:solidFill>
            <a:ln>
              <a:noFill/>
            </a:ln>
          </c:spPr>
          <c:dLbls>
            <c:numFmt formatCode="&quot;$&quot;#,##0.0" sourceLinked="0"/>
            <c:txPr>
              <a:bodyPr/>
              <a:lstStyle/>
              <a:p>
                <a:pPr>
                  <a:defRPr sz="600">
                    <a:solidFill>
                      <a:schemeClr val="bg1"/>
                    </a:solidFill>
                  </a:defRPr>
                </a:pPr>
                <a:endParaRPr lang="en-US"/>
              </a:p>
            </c:txPr>
            <c:showVal val="1"/>
          </c:dLbls>
          <c:cat>
            <c:numRef>
              <c:f>Sheet1!$A$2:$A$12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Sheet1!$B$2:$B$12</c:f>
              <c:numCache>
                <c:formatCode>General</c:formatCode>
                <c:ptCount val="11"/>
                <c:pt idx="0">
                  <c:v>3.0903174901399999</c:v>
                </c:pt>
                <c:pt idx="1">
                  <c:v>3.406528129059998</c:v>
                </c:pt>
                <c:pt idx="2">
                  <c:v>3.6201949331600001</c:v>
                </c:pt>
                <c:pt idx="3">
                  <c:v>3.8732832950299998</c:v>
                </c:pt>
                <c:pt idx="4">
                  <c:v>3.8703044452699999</c:v>
                </c:pt>
                <c:pt idx="5">
                  <c:v>4.3329762641799947</c:v>
                </c:pt>
                <c:pt idx="6">
                  <c:v>5.3048778679899913</c:v>
                </c:pt>
                <c:pt idx="7">
                  <c:v>5.4519396093800001</c:v>
                </c:pt>
                <c:pt idx="8">
                  <c:v>7.2947722076899968</c:v>
                </c:pt>
                <c:pt idx="9">
                  <c:v>7.5145578892399936</c:v>
                </c:pt>
                <c:pt idx="10">
                  <c:v>8.3446350062500034</c:v>
                </c:pt>
              </c:numCache>
            </c:numRef>
          </c:val>
        </c:ser>
        <c:ser>
          <c:idx val="1"/>
          <c:order val="1"/>
          <c:tx>
            <c:strRef>
              <c:f>Sheet1!$C$1</c:f>
              <c:strCache>
                <c:ptCount val="1"/>
                <c:pt idx="0">
                  <c:v>Non-Medicaid federal revenue</c:v>
                </c:pt>
              </c:strCache>
            </c:strRef>
          </c:tx>
          <c:spPr>
            <a:solidFill>
              <a:schemeClr val="accent3"/>
            </a:solidFill>
            <a:ln>
              <a:noFill/>
            </a:ln>
          </c:spPr>
          <c:dLbls>
            <c:numFmt formatCode="&quot;$&quot;#,##0.0" sourceLinked="0"/>
            <c:txPr>
              <a:bodyPr/>
              <a:lstStyle/>
              <a:p>
                <a:pPr>
                  <a:defRPr sz="600"/>
                </a:pPr>
                <a:endParaRPr lang="en-US"/>
              </a:p>
            </c:txPr>
            <c:showVal val="1"/>
          </c:dLbls>
          <c:cat>
            <c:numRef>
              <c:f>Sheet1!$A$2:$A$12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Sheet1!$C$2:$C$12</c:f>
              <c:numCache>
                <c:formatCode>General</c:formatCode>
                <c:ptCount val="11"/>
                <c:pt idx="0">
                  <c:v>1.5776825098600009</c:v>
                </c:pt>
                <c:pt idx="1">
                  <c:v>1.8304718709400001</c:v>
                </c:pt>
                <c:pt idx="2">
                  <c:v>1.9078050668400008</c:v>
                </c:pt>
                <c:pt idx="3">
                  <c:v>2.4577167049700002</c:v>
                </c:pt>
                <c:pt idx="4">
                  <c:v>2.1476955547300012</c:v>
                </c:pt>
                <c:pt idx="5">
                  <c:v>1.9740237358199999</c:v>
                </c:pt>
                <c:pt idx="6">
                  <c:v>1.525122132009999</c:v>
                </c:pt>
                <c:pt idx="7">
                  <c:v>1.4850603906199982</c:v>
                </c:pt>
                <c:pt idx="8">
                  <c:v>1.844227792309999</c:v>
                </c:pt>
                <c:pt idx="9">
                  <c:v>1.8594421107600001</c:v>
                </c:pt>
                <c:pt idx="10">
                  <c:v>1.806364993749999</c:v>
                </c:pt>
              </c:numCache>
            </c:numRef>
          </c:val>
        </c:ser>
        <c:dLbls>
          <c:showVal val="1"/>
        </c:dLbls>
        <c:gapWidth val="80"/>
        <c:overlap val="100"/>
        <c:axId val="52418816"/>
        <c:axId val="58200064"/>
      </c:barChart>
      <c:catAx>
        <c:axId val="52418816"/>
        <c:scaling>
          <c:orientation val="minMax"/>
        </c:scaling>
        <c:axPos val="b"/>
        <c:numFmt formatCode="General" sourceLinked="1"/>
        <c:majorTickMark val="none"/>
        <c:tickLblPos val="nextTo"/>
        <c:spPr>
          <a:ln>
            <a:noFill/>
          </a:ln>
        </c:spPr>
        <c:txPr>
          <a:bodyPr/>
          <a:lstStyle/>
          <a:p>
            <a:pPr>
              <a:defRPr sz="1000"/>
            </a:pPr>
            <a:endParaRPr lang="en-US"/>
          </a:p>
        </c:txPr>
        <c:crossAx val="58200064"/>
        <c:crosses val="autoZero"/>
        <c:auto val="1"/>
        <c:lblAlgn val="ctr"/>
        <c:lblOffset val="100"/>
      </c:catAx>
      <c:valAx>
        <c:axId val="58200064"/>
        <c:scaling>
          <c:orientation val="minMax"/>
        </c:scaling>
        <c:axPos val="l"/>
        <c:majorGridlines>
          <c:spPr>
            <a:ln>
              <a:solidFill>
                <a:srgbClr val="BFBFBF"/>
              </a:solidFill>
            </a:ln>
          </c:spPr>
        </c:majorGridlines>
        <c:numFmt formatCode="&quot;$&quot;#,##0" sourceLinked="0"/>
        <c:tickLblPos val="nextTo"/>
        <c:spPr>
          <a:ln>
            <a:noFill/>
          </a:ln>
        </c:spPr>
        <c:crossAx val="52418816"/>
        <c:crosses val="autoZero"/>
        <c:crossBetween val="between"/>
      </c:valAx>
    </c:plotArea>
    <c:legend>
      <c:legendPos val="t"/>
      <c:layout>
        <c:manualLayout>
          <c:xMode val="edge"/>
          <c:yMode val="edge"/>
          <c:x val="5.2950599010254701E-2"/>
          <c:y val="0"/>
          <c:w val="0.64650390869862373"/>
          <c:h val="5.2083697871099538E-2"/>
        </c:manualLayout>
      </c:layout>
      <c:txPr>
        <a:bodyPr/>
        <a:lstStyle/>
        <a:p>
          <a:pPr>
            <a:defRPr sz="900"/>
          </a:pPr>
          <a:endParaRPr lang="en-US"/>
        </a:p>
      </c:txPr>
    </c:legend>
    <c:plotVisOnly val="1"/>
    <c:dispBlanksAs val="gap"/>
  </c:chart>
  <c:txPr>
    <a:bodyPr/>
    <a:lstStyle/>
    <a:p>
      <a:pPr>
        <a:defRPr sz="800" b="1"/>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0490895879925834E-2"/>
          <c:y val="9.682487605715985E-2"/>
          <c:w val="0.9259686144778968"/>
          <c:h val="0.80823004763293449"/>
        </c:manualLayout>
      </c:layout>
      <c:barChart>
        <c:barDir val="col"/>
        <c:grouping val="clustered"/>
        <c:ser>
          <c:idx val="0"/>
          <c:order val="0"/>
          <c:tx>
            <c:strRef>
              <c:f>Sheet1!$B$1</c:f>
              <c:strCache>
                <c:ptCount val="1"/>
                <c:pt idx="0">
                  <c:v>Medicaid</c:v>
                </c:pt>
              </c:strCache>
            </c:strRef>
          </c:tx>
          <c:spPr>
            <a:solidFill>
              <a:schemeClr val="tx2">
                <a:lumMod val="75000"/>
              </a:schemeClr>
            </a:solidFill>
            <a:ln>
              <a:noFill/>
            </a:ln>
          </c:spPr>
          <c:dLbls>
            <c:dLbl>
              <c:idx val="0"/>
              <c:layout>
                <c:manualLayout>
                  <c:x val="-6.4201335387776073E-3"/>
                  <c:y val="9.25925925925929E-3"/>
                </c:manualLayout>
              </c:layout>
              <c:showVal val="1"/>
            </c:dLbl>
            <c:dLbl>
              <c:idx val="1"/>
              <c:layout>
                <c:manualLayout>
                  <c:x val="-6.4201335387776073E-3"/>
                  <c:y val="9.25925925925929E-3"/>
                </c:manualLayout>
              </c:layout>
              <c:showVal val="1"/>
            </c:dLbl>
            <c:dLbl>
              <c:idx val="2"/>
              <c:layout>
                <c:manualLayout>
                  <c:x val="-6.4201335387776073E-3"/>
                  <c:y val="9.25925925925929E-3"/>
                </c:manualLayout>
              </c:layout>
              <c:showVal val="1"/>
            </c:dLbl>
            <c:dLbl>
              <c:idx val="3"/>
              <c:layout>
                <c:manualLayout>
                  <c:x val="-6.4201335387776073E-3"/>
                  <c:y val="9.25925925925929E-3"/>
                </c:manualLayout>
              </c:layout>
              <c:showVal val="1"/>
            </c:dLbl>
            <c:dLbl>
              <c:idx val="4"/>
              <c:layout>
                <c:manualLayout>
                  <c:x val="-6.4201335387776073E-3"/>
                  <c:y val="9.25925925925929E-3"/>
                </c:manualLayout>
              </c:layout>
              <c:showVal val="1"/>
            </c:dLbl>
            <c:dLbl>
              <c:idx val="5"/>
              <c:layout>
                <c:manualLayout>
                  <c:x val="-6.4201335387776073E-3"/>
                  <c:y val="9.25925925925929E-3"/>
                </c:manualLayout>
              </c:layout>
              <c:showVal val="1"/>
            </c:dLbl>
            <c:dLbl>
              <c:idx val="6"/>
              <c:layout>
                <c:manualLayout>
                  <c:x val="-6.4201335387775284E-3"/>
                  <c:y val="9.25925925925929E-3"/>
                </c:manualLayout>
              </c:layout>
              <c:showVal val="1"/>
            </c:dLbl>
            <c:dLbl>
              <c:idx val="7"/>
              <c:layout>
                <c:manualLayout>
                  <c:x val="-8.560178051703473E-3"/>
                  <c:y val="9.25925925925929E-3"/>
                </c:manualLayout>
              </c:layout>
              <c:showVal val="1"/>
            </c:dLbl>
            <c:dLbl>
              <c:idx val="8"/>
              <c:layout>
                <c:manualLayout>
                  <c:x val="-1.0700222564629344E-2"/>
                  <c:y val="9.25925925925929E-3"/>
                </c:manualLayout>
              </c:layout>
              <c:showVal val="1"/>
            </c:dLbl>
            <c:dLbl>
              <c:idx val="9"/>
              <c:layout>
                <c:manualLayout>
                  <c:x val="-6.4201335387776073E-3"/>
                  <c:y val="9.25925925925929E-3"/>
                </c:manualLayout>
              </c:layout>
              <c:showVal val="1"/>
            </c:dLbl>
            <c:dLbl>
              <c:idx val="10"/>
              <c:layout>
                <c:manualLayout>
                  <c:x val="-8.560178051703473E-3"/>
                  <c:y val="9.25925925925929E-3"/>
                </c:manualLayout>
              </c:layout>
              <c:showVal val="1"/>
            </c:dLbl>
            <c:numFmt formatCode="0%" sourceLinked="0"/>
            <c:txPr>
              <a:bodyPr/>
              <a:lstStyle/>
              <a:p>
                <a:pPr>
                  <a:defRPr sz="700">
                    <a:solidFill>
                      <a:srgbClr val="000000"/>
                    </a:solidFill>
                  </a:defRPr>
                </a:pPr>
                <a:endParaRPr lang="en-US"/>
              </a:p>
            </c:txPr>
            <c:showVal val="1"/>
          </c:dLbls>
          <c:cat>
            <c:numRef>
              <c:f>Sheet1!$A$2:$A$12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Sheet1!$B$2:$B$12</c:f>
              <c:numCache>
                <c:formatCode>General</c:formatCode>
                <c:ptCount val="11"/>
                <c:pt idx="0">
                  <c:v>0.10806399927383203</c:v>
                </c:pt>
                <c:pt idx="1">
                  <c:v>0.12547237943831097</c:v>
                </c:pt>
                <c:pt idx="2">
                  <c:v>0.12581025191004797</c:v>
                </c:pt>
                <c:pt idx="3">
                  <c:v>0.12830223174502203</c:v>
                </c:pt>
                <c:pt idx="4">
                  <c:v>0.120739993052406</c:v>
                </c:pt>
                <c:pt idx="5">
                  <c:v>0.12799697927567796</c:v>
                </c:pt>
                <c:pt idx="6">
                  <c:v>0.14873679606315601</c:v>
                </c:pt>
                <c:pt idx="7">
                  <c:v>0.14357873831484597</c:v>
                </c:pt>
                <c:pt idx="8">
                  <c:v>0.19167653130893697</c:v>
                </c:pt>
                <c:pt idx="9">
                  <c:v>0.19164741354439802</c:v>
                </c:pt>
                <c:pt idx="10">
                  <c:v>0.19756618533424999</c:v>
                </c:pt>
              </c:numCache>
            </c:numRef>
          </c:val>
        </c:ser>
        <c:ser>
          <c:idx val="1"/>
          <c:order val="1"/>
          <c:tx>
            <c:strRef>
              <c:f>Sheet1!$C$1</c:f>
              <c:strCache>
                <c:ptCount val="1"/>
                <c:pt idx="0">
                  <c:v>Taxes</c:v>
                </c:pt>
              </c:strCache>
            </c:strRef>
          </c:tx>
          <c:spPr>
            <a:solidFill>
              <a:schemeClr val="accent3"/>
            </a:solidFill>
            <a:ln>
              <a:noFill/>
            </a:ln>
          </c:spPr>
          <c:dLbls>
            <c:delete val="1"/>
          </c:dLbls>
          <c:cat>
            <c:numRef>
              <c:f>Sheet1!$A$2:$A$12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Sheet1!$C$2:$C$12</c:f>
              <c:numCache>
                <c:formatCode>General</c:formatCode>
                <c:ptCount val="11"/>
                <c:pt idx="0">
                  <c:v>0.55626390410731386</c:v>
                </c:pt>
                <c:pt idx="1">
                  <c:v>0.50094313259745704</c:v>
                </c:pt>
                <c:pt idx="2">
                  <c:v>0.50116690004667486</c:v>
                </c:pt>
                <c:pt idx="3">
                  <c:v>0.49108371822714303</c:v>
                </c:pt>
                <c:pt idx="4">
                  <c:v>0.50502320662710809</c:v>
                </c:pt>
                <c:pt idx="5">
                  <c:v>0.52037503498460702</c:v>
                </c:pt>
                <c:pt idx="6">
                  <c:v>0.53709817079770406</c:v>
                </c:pt>
                <c:pt idx="7">
                  <c:v>0.53447135443166693</c:v>
                </c:pt>
                <c:pt idx="8">
                  <c:v>0.47440036900369004</c:v>
                </c:pt>
                <c:pt idx="9">
                  <c:v>0.46754409971885708</c:v>
                </c:pt>
                <c:pt idx="10">
                  <c:v>0.47678714859437599</c:v>
                </c:pt>
              </c:numCache>
            </c:numRef>
          </c:val>
        </c:ser>
        <c:ser>
          <c:idx val="2"/>
          <c:order val="2"/>
          <c:tx>
            <c:strRef>
              <c:f>Sheet1!$D$1</c:f>
              <c:strCache>
                <c:ptCount val="1"/>
                <c:pt idx="0">
                  <c:v>All other revenue</c:v>
                </c:pt>
              </c:strCache>
            </c:strRef>
          </c:tx>
          <c:spPr>
            <a:solidFill>
              <a:schemeClr val="bg1">
                <a:lumMod val="50000"/>
              </a:schemeClr>
            </a:solidFill>
          </c:spPr>
          <c:dLbls>
            <c:delete val="1"/>
          </c:dLbls>
          <c:cat>
            <c:numRef>
              <c:f>Sheet1!$A$2:$A$12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Sheet1!$D$2:$D$12</c:f>
              <c:numCache>
                <c:formatCode>General</c:formatCode>
                <c:ptCount val="11"/>
                <c:pt idx="0">
                  <c:v>0.33567209661885311</c:v>
                </c:pt>
                <c:pt idx="1">
                  <c:v>0.37358448796423116</c:v>
                </c:pt>
                <c:pt idx="2">
                  <c:v>0.37302284804327507</c:v>
                </c:pt>
                <c:pt idx="3">
                  <c:v>0.38061405002783505</c:v>
                </c:pt>
                <c:pt idx="4">
                  <c:v>0.37423680032048606</c:v>
                </c:pt>
                <c:pt idx="5">
                  <c:v>0.3516279857397141</c:v>
                </c:pt>
                <c:pt idx="6">
                  <c:v>0.31416503313913802</c:v>
                </c:pt>
                <c:pt idx="7">
                  <c:v>0.3219499072534851</c:v>
                </c:pt>
                <c:pt idx="8">
                  <c:v>0.3339230996873721</c:v>
                </c:pt>
                <c:pt idx="9">
                  <c:v>0.34080848673674508</c:v>
                </c:pt>
                <c:pt idx="10">
                  <c:v>0.32564666607137105</c:v>
                </c:pt>
              </c:numCache>
            </c:numRef>
          </c:val>
        </c:ser>
        <c:dLbls>
          <c:showVal val="1"/>
        </c:dLbls>
        <c:gapWidth val="115"/>
        <c:axId val="73668480"/>
        <c:axId val="87555072"/>
      </c:barChart>
      <c:catAx>
        <c:axId val="73668480"/>
        <c:scaling>
          <c:orientation val="minMax"/>
        </c:scaling>
        <c:axPos val="b"/>
        <c:numFmt formatCode="General" sourceLinked="1"/>
        <c:majorTickMark val="none"/>
        <c:tickLblPos val="nextTo"/>
        <c:spPr>
          <a:ln>
            <a:noFill/>
          </a:ln>
        </c:spPr>
        <c:txPr>
          <a:bodyPr/>
          <a:lstStyle/>
          <a:p>
            <a:pPr>
              <a:defRPr sz="1000"/>
            </a:pPr>
            <a:endParaRPr lang="en-US"/>
          </a:p>
        </c:txPr>
        <c:crossAx val="87555072"/>
        <c:crosses val="autoZero"/>
        <c:auto val="1"/>
        <c:lblAlgn val="ctr"/>
        <c:lblOffset val="100"/>
      </c:catAx>
      <c:valAx>
        <c:axId val="87555072"/>
        <c:scaling>
          <c:orientation val="minMax"/>
        </c:scaling>
        <c:axPos val="l"/>
        <c:majorGridlines>
          <c:spPr>
            <a:ln>
              <a:solidFill>
                <a:srgbClr val="BFBFBF"/>
              </a:solidFill>
            </a:ln>
          </c:spPr>
        </c:majorGridlines>
        <c:numFmt formatCode="0%" sourceLinked="0"/>
        <c:tickLblPos val="nextTo"/>
        <c:spPr>
          <a:ln>
            <a:noFill/>
          </a:ln>
        </c:spPr>
        <c:crossAx val="73668480"/>
        <c:crosses val="autoZero"/>
        <c:crossBetween val="between"/>
      </c:valAx>
    </c:plotArea>
    <c:legend>
      <c:legendPos val="t"/>
      <c:layout>
        <c:manualLayout>
          <c:xMode val="edge"/>
          <c:yMode val="edge"/>
          <c:x val="5.2950599010254694E-2"/>
          <c:y val="3.0864197530864252E-3"/>
          <c:w val="0.42826065270346597"/>
          <c:h val="9.2207154661222923E-2"/>
        </c:manualLayout>
      </c:layout>
      <c:txPr>
        <a:bodyPr/>
        <a:lstStyle/>
        <a:p>
          <a:pPr>
            <a:defRPr sz="900"/>
          </a:pPr>
          <a:endParaRPr lang="en-US"/>
        </a:p>
      </c:txPr>
    </c:legend>
    <c:plotVisOnly val="1"/>
    <c:dispBlanksAs val="gap"/>
  </c:chart>
  <c:txPr>
    <a:bodyPr/>
    <a:lstStyle/>
    <a:p>
      <a:pPr>
        <a:defRPr sz="800" b="1"/>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0490895879925834E-2"/>
          <c:y val="9.6824876057159989E-2"/>
          <c:w val="0.92596861447789724"/>
          <c:h val="0.80823004763293449"/>
        </c:manualLayout>
      </c:layout>
      <c:lineChart>
        <c:grouping val="standard"/>
        <c:ser>
          <c:idx val="0"/>
          <c:order val="0"/>
          <c:tx>
            <c:strRef>
              <c:f>Sheet1!$B$1</c:f>
              <c:strCache>
                <c:ptCount val="1"/>
                <c:pt idx="0">
                  <c:v>Enrollment related</c:v>
                </c:pt>
              </c:strCache>
            </c:strRef>
          </c:tx>
          <c:spPr>
            <a:ln w="38100">
              <a:solidFill>
                <a:schemeClr val="tx2"/>
              </a:solidFill>
            </a:ln>
          </c:spPr>
          <c:marker>
            <c:symbol val="none"/>
          </c:marker>
          <c:dLbls>
            <c:delete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Sheet1!$B$2:$B$12</c:f>
              <c:numCache>
                <c:formatCode>0.0</c:formatCode>
                <c:ptCount val="11"/>
                <c:pt idx="0">
                  <c:v>2.6923077653200012</c:v>
                </c:pt>
                <c:pt idx="1">
                  <c:v>2.9948675227100003</c:v>
                </c:pt>
                <c:pt idx="2">
                  <c:v>3.1867530000499995</c:v>
                </c:pt>
                <c:pt idx="3">
                  <c:v>3.3665645824200006</c:v>
                </c:pt>
                <c:pt idx="4">
                  <c:v>3.172500748930005</c:v>
                </c:pt>
                <c:pt idx="5">
                  <c:v>3.6802170604000026</c:v>
                </c:pt>
                <c:pt idx="6">
                  <c:v>4.1767608157099998</c:v>
                </c:pt>
                <c:pt idx="7">
                  <c:v>4.5999474256599999</c:v>
                </c:pt>
                <c:pt idx="8">
                  <c:v>6.0235382865999902</c:v>
                </c:pt>
                <c:pt idx="9">
                  <c:v>6.6248978860599887</c:v>
                </c:pt>
                <c:pt idx="10">
                  <c:v>7.1369888752399939</c:v>
                </c:pt>
              </c:numCache>
            </c:numRef>
          </c:val>
        </c:ser>
        <c:ser>
          <c:idx val="1"/>
          <c:order val="1"/>
          <c:tx>
            <c:strRef>
              <c:f>Sheet1!$C$1</c:f>
              <c:strCache>
                <c:ptCount val="1"/>
                <c:pt idx="0">
                  <c:v>Not enrollment related</c:v>
                </c:pt>
              </c:strCache>
            </c:strRef>
          </c:tx>
          <c:spPr>
            <a:ln w="38100">
              <a:solidFill>
                <a:schemeClr val="accent3"/>
              </a:solidFill>
            </a:ln>
          </c:spPr>
          <c:marker>
            <c:symbol val="none"/>
          </c:marker>
          <c:dLbls>
            <c:delete val="1"/>
          </c:dLbls>
          <c:cat>
            <c:strRef>
              <c:f>Sheet1!$A$2:$A$12</c:f>
              <c:strCache>
                <c:ptCount val="11"/>
                <c:pt idx="0">
                  <c:v>FY2001</c:v>
                </c:pt>
                <c:pt idx="1">
                  <c:v>FY2002</c:v>
                </c:pt>
                <c:pt idx="2">
                  <c:v>FY2003</c:v>
                </c:pt>
                <c:pt idx="3">
                  <c:v>FY2004</c:v>
                </c:pt>
                <c:pt idx="4">
                  <c:v>FY2005</c:v>
                </c:pt>
                <c:pt idx="5">
                  <c:v>FY2006</c:v>
                </c:pt>
                <c:pt idx="6">
                  <c:v>FY2007</c:v>
                </c:pt>
                <c:pt idx="7">
                  <c:v>FY2008</c:v>
                </c:pt>
                <c:pt idx="8">
                  <c:v>FY2009</c:v>
                </c:pt>
                <c:pt idx="9">
                  <c:v>FY2010</c:v>
                </c:pt>
                <c:pt idx="10">
                  <c:v>FY2011</c:v>
                </c:pt>
              </c:strCache>
            </c:strRef>
          </c:cat>
          <c:val>
            <c:numRef>
              <c:f>Sheet1!$C$2:$C$12</c:f>
              <c:numCache>
                <c:formatCode>0.00</c:formatCode>
                <c:ptCount val="11"/>
                <c:pt idx="0">
                  <c:v>0.39800972482000041</c:v>
                </c:pt>
                <c:pt idx="1">
                  <c:v>0.4116606063500004</c:v>
                </c:pt>
                <c:pt idx="2">
                  <c:v>0.4334419331100004</c:v>
                </c:pt>
                <c:pt idx="3">
                  <c:v>0.50671871261000079</c:v>
                </c:pt>
                <c:pt idx="4">
                  <c:v>0.69780369634000095</c:v>
                </c:pt>
                <c:pt idx="5">
                  <c:v>0.65275920378000096</c:v>
                </c:pt>
                <c:pt idx="6">
                  <c:v>1.1281170522799999</c:v>
                </c:pt>
                <c:pt idx="7">
                  <c:v>0.85199218372000007</c:v>
                </c:pt>
                <c:pt idx="8">
                  <c:v>1.2712339210900001</c:v>
                </c:pt>
                <c:pt idx="9">
                  <c:v>0.88966000317999994</c:v>
                </c:pt>
                <c:pt idx="10">
                  <c:v>1.20764613101</c:v>
                </c:pt>
              </c:numCache>
            </c:numRef>
          </c:val>
        </c:ser>
        <c:dLbls>
          <c:showVal val="1"/>
        </c:dLbls>
        <c:marker val="1"/>
        <c:axId val="58192256"/>
        <c:axId val="58193792"/>
      </c:lineChart>
      <c:catAx>
        <c:axId val="58192256"/>
        <c:scaling>
          <c:orientation val="minMax"/>
        </c:scaling>
        <c:axPos val="b"/>
        <c:numFmt formatCode="General" sourceLinked="1"/>
        <c:majorTickMark val="none"/>
        <c:tickLblPos val="nextTo"/>
        <c:spPr>
          <a:ln>
            <a:noFill/>
          </a:ln>
        </c:spPr>
        <c:txPr>
          <a:bodyPr/>
          <a:lstStyle/>
          <a:p>
            <a:pPr>
              <a:defRPr sz="1000"/>
            </a:pPr>
            <a:endParaRPr lang="en-US"/>
          </a:p>
        </c:txPr>
        <c:crossAx val="58193792"/>
        <c:crosses val="autoZero"/>
        <c:auto val="1"/>
        <c:lblAlgn val="ctr"/>
        <c:lblOffset val="100"/>
      </c:catAx>
      <c:valAx>
        <c:axId val="58193792"/>
        <c:scaling>
          <c:orientation val="minMax"/>
        </c:scaling>
        <c:axPos val="l"/>
        <c:majorGridlines>
          <c:spPr>
            <a:ln>
              <a:solidFill>
                <a:srgbClr val="BFBFBF"/>
              </a:solidFill>
            </a:ln>
          </c:spPr>
        </c:majorGridlines>
        <c:numFmt formatCode="&quot;$&quot;#,##0" sourceLinked="0"/>
        <c:tickLblPos val="nextTo"/>
        <c:spPr>
          <a:ln>
            <a:noFill/>
          </a:ln>
        </c:spPr>
        <c:crossAx val="58192256"/>
        <c:crosses val="autoZero"/>
        <c:crossBetween val="between"/>
      </c:valAx>
    </c:plotArea>
    <c:legend>
      <c:legendPos val="t"/>
      <c:layout>
        <c:manualLayout>
          <c:xMode val="edge"/>
          <c:yMode val="edge"/>
          <c:x val="5.2950599010254701E-2"/>
          <c:y val="0"/>
          <c:w val="0.52600154083204831"/>
          <c:h val="5.2083697871099566E-2"/>
        </c:manualLayout>
      </c:layout>
      <c:txPr>
        <a:bodyPr/>
        <a:lstStyle/>
        <a:p>
          <a:pPr>
            <a:defRPr sz="900"/>
          </a:pPr>
          <a:endParaRPr lang="en-US"/>
        </a:p>
      </c:txPr>
    </c:legend>
    <c:plotVisOnly val="1"/>
    <c:dispBlanksAs val="gap"/>
  </c:chart>
  <c:txPr>
    <a:bodyPr/>
    <a:lstStyle/>
    <a:p>
      <a:pPr>
        <a:defRPr sz="800" b="1"/>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plotArea>
      <c:layout>
        <c:manualLayout>
          <c:layoutTarget val="inner"/>
          <c:xMode val="edge"/>
          <c:yMode val="edge"/>
          <c:x val="0.214285714285714"/>
          <c:y val="5.4687500000000104E-2"/>
          <c:w val="0.54187192118226557"/>
          <c:h val="0.85937500000000799"/>
        </c:manualLayout>
      </c:layout>
      <c:pieChart>
        <c:varyColors val="1"/>
        <c:ser>
          <c:idx val="0"/>
          <c:order val="0"/>
          <c:tx>
            <c:strRef>
              <c:f>Sheet1!$A$2</c:f>
              <c:strCache>
                <c:ptCount val="1"/>
                <c:pt idx="0">
                  <c:v>Executive Office of Health and Human Services</c:v>
                </c:pt>
              </c:strCache>
            </c:strRef>
          </c:tx>
          <c:spPr>
            <a:ln>
              <a:solidFill>
                <a:schemeClr val="bg1"/>
              </a:solidFill>
            </a:ln>
            <a:effectLst/>
          </c:spPr>
          <c:dPt>
            <c:idx val="0"/>
            <c:spPr>
              <a:solidFill>
                <a:schemeClr val="tx2">
                  <a:lumMod val="75000"/>
                </a:schemeClr>
              </a:solidFill>
              <a:ln>
                <a:solidFill>
                  <a:schemeClr val="bg1"/>
                </a:solidFill>
              </a:ln>
              <a:effectLst/>
            </c:spPr>
          </c:dPt>
          <c:dPt>
            <c:idx val="1"/>
            <c:spPr>
              <a:solidFill>
                <a:schemeClr val="tx2"/>
              </a:solidFill>
              <a:ln>
                <a:solidFill>
                  <a:schemeClr val="bg1"/>
                </a:solidFill>
              </a:ln>
              <a:effectLst/>
            </c:spPr>
          </c:dPt>
          <c:dPt>
            <c:idx val="2"/>
            <c:spPr>
              <a:solidFill>
                <a:schemeClr val="accent1">
                  <a:lumMod val="50000"/>
                </a:schemeClr>
              </a:solidFill>
              <a:ln>
                <a:solidFill>
                  <a:schemeClr val="bg1"/>
                </a:solidFill>
              </a:ln>
              <a:effectLst/>
            </c:spPr>
          </c:dPt>
          <c:dPt>
            <c:idx val="3"/>
            <c:spPr>
              <a:solidFill>
                <a:schemeClr val="accent1"/>
              </a:solidFill>
              <a:ln>
                <a:solidFill>
                  <a:schemeClr val="bg1"/>
                </a:solidFill>
              </a:ln>
              <a:effectLst/>
            </c:spPr>
          </c:dPt>
          <c:dPt>
            <c:idx val="4"/>
            <c:spPr>
              <a:solidFill>
                <a:schemeClr val="accent3"/>
              </a:solidFill>
              <a:ln>
                <a:solidFill>
                  <a:schemeClr val="bg1"/>
                </a:solidFill>
              </a:ln>
              <a:effectLst/>
            </c:spPr>
          </c:dPt>
          <c:dPt>
            <c:idx val="5"/>
            <c:spPr>
              <a:solidFill>
                <a:schemeClr val="bg1"/>
              </a:solidFill>
              <a:ln>
                <a:solidFill>
                  <a:schemeClr val="bg1"/>
                </a:solidFill>
              </a:ln>
              <a:effectLst/>
            </c:spPr>
          </c:dPt>
          <c:dPt>
            <c:idx val="6"/>
            <c:spPr>
              <a:solidFill>
                <a:schemeClr val="bg1"/>
              </a:solidFill>
              <a:ln>
                <a:solidFill>
                  <a:schemeClr val="bg1"/>
                </a:solidFill>
              </a:ln>
              <a:effectLst/>
            </c:spPr>
          </c:dPt>
          <c:dPt>
            <c:idx val="7"/>
            <c:spPr>
              <a:solidFill>
                <a:schemeClr val="bg1"/>
              </a:solidFill>
              <a:ln>
                <a:solidFill>
                  <a:schemeClr val="bg1"/>
                </a:solidFill>
              </a:ln>
              <a:effectLst/>
            </c:spPr>
          </c:dPt>
          <c:dPt>
            <c:idx val="8"/>
            <c:spPr>
              <a:solidFill>
                <a:schemeClr val="bg1"/>
              </a:solidFill>
              <a:ln>
                <a:solidFill>
                  <a:schemeClr val="bg1"/>
                </a:solidFill>
              </a:ln>
              <a:effectLst/>
            </c:spPr>
          </c:dPt>
          <c:dPt>
            <c:idx val="9"/>
            <c:spPr>
              <a:solidFill>
                <a:schemeClr val="bg1"/>
              </a:solidFill>
              <a:ln>
                <a:solidFill>
                  <a:schemeClr val="bg1"/>
                </a:solidFill>
              </a:ln>
              <a:effectLst/>
            </c:spPr>
          </c:dPt>
          <c:dPt>
            <c:idx val="10"/>
            <c:spPr>
              <a:solidFill>
                <a:schemeClr val="bg1"/>
              </a:solidFill>
              <a:ln>
                <a:solidFill>
                  <a:schemeClr val="bg1"/>
                </a:solidFill>
              </a:ln>
              <a:effectLst/>
            </c:spPr>
          </c:dPt>
          <c:dPt>
            <c:idx val="11"/>
            <c:spPr>
              <a:solidFill>
                <a:schemeClr val="bg1"/>
              </a:solidFill>
              <a:ln>
                <a:solidFill>
                  <a:schemeClr val="bg1"/>
                </a:solidFill>
              </a:ln>
              <a:effectLst/>
            </c:spPr>
          </c:dPt>
          <c:dPt>
            <c:idx val="12"/>
            <c:spPr>
              <a:solidFill>
                <a:schemeClr val="bg1"/>
              </a:solidFill>
              <a:ln>
                <a:solidFill>
                  <a:schemeClr val="bg1"/>
                </a:solidFill>
              </a:ln>
              <a:effectLst/>
            </c:spPr>
          </c:dPt>
          <c:dLbls>
            <c:delete val="1"/>
          </c:dLbls>
          <c:cat>
            <c:strRef>
              <c:f>Sheet1!$A$2:$A$16</c:f>
              <c:strCache>
                <c:ptCount val="13"/>
                <c:pt idx="0">
                  <c:v>Executive Office of Health and Human Services</c:v>
                </c:pt>
                <c:pt idx="1">
                  <c:v>Executive Office of Elder Affairs</c:v>
                </c:pt>
                <c:pt idx="2">
                  <c:v>Dept. of Developmental Services</c:v>
                </c:pt>
                <c:pt idx="3">
                  <c:v>Dept. of Mental Health</c:v>
                </c:pt>
                <c:pt idx="4">
                  <c:v>Dept. of Public Health</c:v>
                </c:pt>
                <c:pt idx="5">
                  <c:v>Comptroller</c:v>
                </c:pt>
                <c:pt idx="6">
                  <c:v>Dept. of Social Services</c:v>
                </c:pt>
                <c:pt idx="7">
                  <c:v>Department of Transitional Assistance</c:v>
                </c:pt>
                <c:pt idx="8">
                  <c:v>Division of Health Care Finance &amp; Policy</c:v>
                </c:pt>
                <c:pt idx="9">
                  <c:v>Mass. Rehabilitation Commission</c:v>
                </c:pt>
                <c:pt idx="10">
                  <c:v>Dept. of Youth Services</c:v>
                </c:pt>
                <c:pt idx="11">
                  <c:v>Mass. Commission for the Blind</c:v>
                </c:pt>
                <c:pt idx="12">
                  <c:v>Mass. Commission for the Deaf &amp; Hard of Hearing</c:v>
                </c:pt>
              </c:strCache>
            </c:strRef>
          </c:cat>
          <c:val>
            <c:numRef>
              <c:f>Sheet1!$B$2:$B$16</c:f>
              <c:numCache>
                <c:formatCode>General</c:formatCode>
                <c:ptCount val="15"/>
                <c:pt idx="0">
                  <c:v>6281212394.5200014</c:v>
                </c:pt>
                <c:pt idx="1">
                  <c:v>1369100134</c:v>
                </c:pt>
                <c:pt idx="2">
                  <c:v>444363900</c:v>
                </c:pt>
                <c:pt idx="3" formatCode="0">
                  <c:v>103546069.25</c:v>
                </c:pt>
                <c:pt idx="4" formatCode="0">
                  <c:v>83130464.530000001</c:v>
                </c:pt>
                <c:pt idx="5" formatCode="0">
                  <c:v>16396655.34</c:v>
                </c:pt>
                <c:pt idx="6">
                  <c:v>10923837</c:v>
                </c:pt>
                <c:pt idx="7" formatCode="0">
                  <c:v>9072972.4800000004</c:v>
                </c:pt>
                <c:pt idx="8">
                  <c:v>6812330</c:v>
                </c:pt>
                <c:pt idx="9">
                  <c:v>4715052</c:v>
                </c:pt>
                <c:pt idx="10" formatCode="0">
                  <c:v>2843379.13</c:v>
                </c:pt>
                <c:pt idx="11">
                  <c:v>1878279</c:v>
                </c:pt>
                <c:pt idx="12">
                  <c:v>110411</c:v>
                </c:pt>
              </c:numCache>
            </c:numRef>
          </c:val>
        </c:ser>
        <c:ser>
          <c:idx val="1"/>
          <c:order val="1"/>
          <c:tx>
            <c:strRef>
              <c:f>Sheet1!$A$3</c:f>
              <c:strCache>
                <c:ptCount val="1"/>
                <c:pt idx="0">
                  <c:v>Executive Office of Elder Affairs</c:v>
                </c:pt>
              </c:strCache>
            </c:strRef>
          </c:tx>
          <c:cat>
            <c:strRef>
              <c:f>Sheet1!$A$2:$A$16</c:f>
              <c:strCache>
                <c:ptCount val="13"/>
                <c:pt idx="0">
                  <c:v>Executive Office of Health and Human Services</c:v>
                </c:pt>
                <c:pt idx="1">
                  <c:v>Executive Office of Elder Affairs</c:v>
                </c:pt>
                <c:pt idx="2">
                  <c:v>Dept. of Developmental Services</c:v>
                </c:pt>
                <c:pt idx="3">
                  <c:v>Dept. of Mental Health</c:v>
                </c:pt>
                <c:pt idx="4">
                  <c:v>Dept. of Public Health</c:v>
                </c:pt>
                <c:pt idx="5">
                  <c:v>Comptroller</c:v>
                </c:pt>
                <c:pt idx="6">
                  <c:v>Dept. of Social Services</c:v>
                </c:pt>
                <c:pt idx="7">
                  <c:v>Department of Transitional Assistance</c:v>
                </c:pt>
                <c:pt idx="8">
                  <c:v>Division of Health Care Finance &amp; Policy</c:v>
                </c:pt>
                <c:pt idx="9">
                  <c:v>Mass. Rehabilitation Commission</c:v>
                </c:pt>
                <c:pt idx="10">
                  <c:v>Dept. of Youth Services</c:v>
                </c:pt>
                <c:pt idx="11">
                  <c:v>Mass. Commission for the Blind</c:v>
                </c:pt>
                <c:pt idx="12">
                  <c:v>Mass. Commission for the Deaf &amp; Hard of Hearing</c:v>
                </c:pt>
              </c:strCache>
            </c:strRef>
          </c:cat>
          <c:val>
            <c:numRef>
              <c:f>Sheet1!#REF!</c:f>
              <c:numCache>
                <c:formatCode>General</c:formatCode>
                <c:ptCount val="1"/>
                <c:pt idx="0">
                  <c:v>1</c:v>
                </c:pt>
              </c:numCache>
            </c:numRef>
          </c:val>
        </c:ser>
        <c:dLbls>
          <c:showVal val="1"/>
        </c:dLbls>
        <c:firstSliceAng val="91"/>
      </c:pieChart>
    </c:plotArea>
    <c:plotVisOnly val="1"/>
    <c:dispBlanksAs val="zero"/>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0.07246</cdr:x>
      <cdr:y>0.81681</cdr:y>
    </cdr:from>
    <cdr:to>
      <cdr:x>0.13061</cdr:x>
      <cdr:y>0.85175</cdr:y>
    </cdr:to>
    <cdr:sp macro="" textlink="">
      <cdr:nvSpPr>
        <cdr:cNvPr id="2" name="TextBox 1"/>
        <cdr:cNvSpPr txBox="1"/>
      </cdr:nvSpPr>
      <cdr:spPr>
        <a:xfrm xmlns:a="http://schemas.openxmlformats.org/drawingml/2006/main">
          <a:off x="430022" y="3360996"/>
          <a:ext cx="345089" cy="1437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600" dirty="0" smtClean="0">
              <a:solidFill>
                <a:schemeClr val="bg1"/>
              </a:solidFill>
            </a:rPr>
            <a:t>66%</a:t>
          </a:r>
          <a:endParaRPr lang="en-US" sz="600" dirty="0">
            <a:solidFill>
              <a:schemeClr val="bg1"/>
            </a:solidFill>
          </a:endParaRPr>
        </a:p>
      </cdr:txBody>
    </cdr:sp>
  </cdr:relSizeAnchor>
  <cdr:relSizeAnchor xmlns:cdr="http://schemas.openxmlformats.org/drawingml/2006/chartDrawing">
    <cdr:from>
      <cdr:x>0.15819</cdr:x>
      <cdr:y>0.81422</cdr:y>
    </cdr:from>
    <cdr:to>
      <cdr:x>0.21634</cdr:x>
      <cdr:y>0.84753</cdr:y>
    </cdr:to>
    <cdr:sp macro="" textlink="">
      <cdr:nvSpPr>
        <cdr:cNvPr id="3" name="TextBox 1"/>
        <cdr:cNvSpPr txBox="1"/>
      </cdr:nvSpPr>
      <cdr:spPr>
        <a:xfrm xmlns:a="http://schemas.openxmlformats.org/drawingml/2006/main">
          <a:off x="938782" y="3350368"/>
          <a:ext cx="345088" cy="1370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65%</a:t>
          </a:r>
          <a:endParaRPr lang="en-US" sz="600" dirty="0">
            <a:solidFill>
              <a:schemeClr val="bg1"/>
            </a:solidFill>
          </a:endParaRPr>
        </a:p>
      </cdr:txBody>
    </cdr:sp>
  </cdr:relSizeAnchor>
  <cdr:relSizeAnchor xmlns:cdr="http://schemas.openxmlformats.org/drawingml/2006/chartDrawing">
    <cdr:from>
      <cdr:x>0.23832</cdr:x>
      <cdr:y>0.8039</cdr:y>
    </cdr:from>
    <cdr:to>
      <cdr:x>0.29647</cdr:x>
      <cdr:y>0.83908</cdr:y>
    </cdr:to>
    <cdr:sp macro="" textlink="">
      <cdr:nvSpPr>
        <cdr:cNvPr id="4" name="TextBox 1"/>
        <cdr:cNvSpPr txBox="1"/>
      </cdr:nvSpPr>
      <cdr:spPr>
        <a:xfrm xmlns:a="http://schemas.openxmlformats.org/drawingml/2006/main">
          <a:off x="1414312" y="3307892"/>
          <a:ext cx="345089" cy="1447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65%</a:t>
          </a:r>
          <a:endParaRPr lang="en-US" sz="600" dirty="0">
            <a:solidFill>
              <a:schemeClr val="bg1"/>
            </a:solidFill>
          </a:endParaRPr>
        </a:p>
      </cdr:txBody>
    </cdr:sp>
  </cdr:relSizeAnchor>
  <cdr:relSizeAnchor xmlns:cdr="http://schemas.openxmlformats.org/drawingml/2006/chartDrawing">
    <cdr:from>
      <cdr:x>0.3282</cdr:x>
      <cdr:y>0.80097</cdr:y>
    </cdr:from>
    <cdr:to>
      <cdr:x>0.38198</cdr:x>
      <cdr:y>0.83696</cdr:y>
    </cdr:to>
    <cdr:sp macro="" textlink="">
      <cdr:nvSpPr>
        <cdr:cNvPr id="5" name="TextBox 1"/>
        <cdr:cNvSpPr txBox="1"/>
      </cdr:nvSpPr>
      <cdr:spPr>
        <a:xfrm xmlns:a="http://schemas.openxmlformats.org/drawingml/2006/main">
          <a:off x="1947697" y="3295825"/>
          <a:ext cx="319155" cy="1480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61%</a:t>
          </a:r>
          <a:endParaRPr lang="en-US" sz="600" dirty="0">
            <a:solidFill>
              <a:schemeClr val="bg1"/>
            </a:solidFill>
          </a:endParaRPr>
        </a:p>
      </cdr:txBody>
    </cdr:sp>
  </cdr:relSizeAnchor>
  <cdr:relSizeAnchor xmlns:cdr="http://schemas.openxmlformats.org/drawingml/2006/chartDrawing">
    <cdr:from>
      <cdr:x>0.40789</cdr:x>
      <cdr:y>0.79745</cdr:y>
    </cdr:from>
    <cdr:to>
      <cdr:x>0.46604</cdr:x>
      <cdr:y>0.8261</cdr:y>
    </cdr:to>
    <cdr:sp macro="" textlink="">
      <cdr:nvSpPr>
        <cdr:cNvPr id="6" name="TextBox 1"/>
        <cdr:cNvSpPr txBox="1"/>
      </cdr:nvSpPr>
      <cdr:spPr>
        <a:xfrm xmlns:a="http://schemas.openxmlformats.org/drawingml/2006/main">
          <a:off x="2420616" y="3281362"/>
          <a:ext cx="345089" cy="1178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64%</a:t>
          </a:r>
          <a:endParaRPr lang="en-US" sz="600" dirty="0">
            <a:solidFill>
              <a:schemeClr val="bg1"/>
            </a:solidFill>
          </a:endParaRPr>
        </a:p>
      </cdr:txBody>
    </cdr:sp>
  </cdr:relSizeAnchor>
  <cdr:relSizeAnchor xmlns:cdr="http://schemas.openxmlformats.org/drawingml/2006/chartDrawing">
    <cdr:from>
      <cdr:x>0.49238</cdr:x>
      <cdr:y>0.78681</cdr:y>
    </cdr:from>
    <cdr:to>
      <cdr:x>0.55052</cdr:x>
      <cdr:y>0.81732</cdr:y>
    </cdr:to>
    <cdr:sp macro="" textlink="">
      <cdr:nvSpPr>
        <cdr:cNvPr id="7" name="TextBox 1"/>
        <cdr:cNvSpPr txBox="1"/>
      </cdr:nvSpPr>
      <cdr:spPr>
        <a:xfrm xmlns:a="http://schemas.openxmlformats.org/drawingml/2006/main">
          <a:off x="2922020" y="3237549"/>
          <a:ext cx="345029" cy="1255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69%</a:t>
          </a:r>
          <a:endParaRPr lang="en-US" sz="600" dirty="0">
            <a:solidFill>
              <a:schemeClr val="bg1"/>
            </a:solidFill>
          </a:endParaRPr>
        </a:p>
      </cdr:txBody>
    </cdr:sp>
  </cdr:relSizeAnchor>
  <cdr:relSizeAnchor xmlns:cdr="http://schemas.openxmlformats.org/drawingml/2006/chartDrawing">
    <cdr:from>
      <cdr:x>0.57507</cdr:x>
      <cdr:y>0.76856</cdr:y>
    </cdr:from>
    <cdr:to>
      <cdr:x>0.63322</cdr:x>
      <cdr:y>0.79884</cdr:y>
    </cdr:to>
    <cdr:sp macro="" textlink="">
      <cdr:nvSpPr>
        <cdr:cNvPr id="8" name="TextBox 1"/>
        <cdr:cNvSpPr txBox="1"/>
      </cdr:nvSpPr>
      <cdr:spPr>
        <a:xfrm xmlns:a="http://schemas.openxmlformats.org/drawingml/2006/main">
          <a:off x="3412740" y="3162460"/>
          <a:ext cx="345089" cy="1245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78%</a:t>
          </a:r>
          <a:endParaRPr lang="en-US" sz="600" dirty="0">
            <a:solidFill>
              <a:schemeClr val="bg1"/>
            </a:solidFill>
          </a:endParaRPr>
        </a:p>
      </cdr:txBody>
    </cdr:sp>
  </cdr:relSizeAnchor>
  <cdr:relSizeAnchor xmlns:cdr="http://schemas.openxmlformats.org/drawingml/2006/chartDrawing">
    <cdr:from>
      <cdr:x>0.65911</cdr:x>
      <cdr:y>0.7589</cdr:y>
    </cdr:from>
    <cdr:to>
      <cdr:x>0.71725</cdr:x>
      <cdr:y>0.79104</cdr:y>
    </cdr:to>
    <cdr:sp macro="" textlink="">
      <cdr:nvSpPr>
        <cdr:cNvPr id="9" name="TextBox 1"/>
        <cdr:cNvSpPr txBox="1"/>
      </cdr:nvSpPr>
      <cdr:spPr>
        <a:xfrm xmlns:a="http://schemas.openxmlformats.org/drawingml/2006/main">
          <a:off x="3911471" y="3122704"/>
          <a:ext cx="345029" cy="1322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79%</a:t>
          </a:r>
          <a:endParaRPr lang="en-US" sz="600" dirty="0">
            <a:solidFill>
              <a:schemeClr val="bg1"/>
            </a:solidFill>
          </a:endParaRPr>
        </a:p>
      </cdr:txBody>
    </cdr:sp>
  </cdr:relSizeAnchor>
  <cdr:relSizeAnchor xmlns:cdr="http://schemas.openxmlformats.org/drawingml/2006/chartDrawing">
    <cdr:from>
      <cdr:x>0.74712</cdr:x>
      <cdr:y>0.70229</cdr:y>
    </cdr:from>
    <cdr:to>
      <cdr:x>0.80097</cdr:x>
      <cdr:y>0.72326</cdr:y>
    </cdr:to>
    <cdr:sp macro="" textlink="">
      <cdr:nvSpPr>
        <cdr:cNvPr id="10" name="TextBox 1"/>
        <cdr:cNvSpPr txBox="1"/>
      </cdr:nvSpPr>
      <cdr:spPr>
        <a:xfrm xmlns:a="http://schemas.openxmlformats.org/drawingml/2006/main">
          <a:off x="4433762" y="2889764"/>
          <a:ext cx="319570" cy="862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80%</a:t>
          </a:r>
          <a:endParaRPr lang="en-US" sz="600" dirty="0">
            <a:solidFill>
              <a:schemeClr val="bg1"/>
            </a:solidFill>
          </a:endParaRPr>
        </a:p>
      </cdr:txBody>
    </cdr:sp>
  </cdr:relSizeAnchor>
  <cdr:relSizeAnchor xmlns:cdr="http://schemas.openxmlformats.org/drawingml/2006/chartDrawing">
    <cdr:from>
      <cdr:x>0.83134</cdr:x>
      <cdr:y>0.68704</cdr:y>
    </cdr:from>
    <cdr:to>
      <cdr:x>0.88949</cdr:x>
      <cdr:y>0.72897</cdr:y>
    </cdr:to>
    <cdr:sp macro="" textlink="">
      <cdr:nvSpPr>
        <cdr:cNvPr id="11" name="TextBox 1"/>
        <cdr:cNvSpPr txBox="1"/>
      </cdr:nvSpPr>
      <cdr:spPr>
        <a:xfrm xmlns:a="http://schemas.openxmlformats.org/drawingml/2006/main">
          <a:off x="4933561" y="2827013"/>
          <a:ext cx="345088" cy="1725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80%</a:t>
          </a:r>
          <a:endParaRPr lang="en-US" sz="600" dirty="0">
            <a:solidFill>
              <a:schemeClr val="bg1"/>
            </a:solidFill>
          </a:endParaRPr>
        </a:p>
      </cdr:txBody>
    </cdr:sp>
  </cdr:relSizeAnchor>
  <cdr:relSizeAnchor xmlns:cdr="http://schemas.openxmlformats.org/drawingml/2006/chartDrawing">
    <cdr:from>
      <cdr:x>0.9127</cdr:x>
      <cdr:y>0.66341</cdr:y>
    </cdr:from>
    <cdr:to>
      <cdr:x>0.97084</cdr:x>
      <cdr:y>0.70534</cdr:y>
    </cdr:to>
    <cdr:sp macro="" textlink="">
      <cdr:nvSpPr>
        <cdr:cNvPr id="12" name="TextBox 1"/>
        <cdr:cNvSpPr txBox="1"/>
      </cdr:nvSpPr>
      <cdr:spPr>
        <a:xfrm xmlns:a="http://schemas.openxmlformats.org/drawingml/2006/main">
          <a:off x="5416388" y="2729800"/>
          <a:ext cx="345029" cy="1725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dirty="0" smtClean="0">
              <a:solidFill>
                <a:schemeClr val="bg1"/>
              </a:solidFill>
            </a:rPr>
            <a:t>82%</a:t>
          </a:r>
          <a:endParaRPr lang="en-US" sz="60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0.91469</cdr:y>
    </cdr:from>
    <cdr:to>
      <cdr:x>0.72166</cdr:x>
      <cdr:y>1</cdr:y>
    </cdr:to>
    <cdr:sp macro="" textlink="">
      <cdr:nvSpPr>
        <cdr:cNvPr id="2" name="TextBox 1"/>
        <cdr:cNvSpPr txBox="1"/>
      </cdr:nvSpPr>
      <cdr:spPr>
        <a:xfrm xmlns:a="http://schemas.openxmlformats.org/drawingml/2006/main">
          <a:off x="0" y="4303939"/>
          <a:ext cx="4266603" cy="4014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 Spending in the Executive Office of Elder Affairs is primarily for Medicaid services (such as long term services and supports delivered to seniors.</a:t>
          </a:r>
          <a:endParaRPr lang="en-US" sz="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4C700E14-A463-4CAC-9176-393E851EE9FB}" type="datetimeFigureOut">
              <a:rPr lang="en-US" smtClean="0"/>
              <a:pPr/>
              <a:t>09/20/2012</a:t>
            </a:fld>
            <a:endParaRPr lang="en-US"/>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A22A712D-C089-4AC7-8398-0119B8DA0580}" type="slidenum">
              <a:rPr lang="en-US" smtClean="0"/>
              <a:pPr/>
              <a:t>‹#›</a:t>
            </a:fld>
            <a:endParaRPr lang="en-US"/>
          </a:p>
        </p:txBody>
      </p:sp>
    </p:spTree>
    <p:extLst>
      <p:ext uri="{BB962C8B-B14F-4D97-AF65-F5344CB8AC3E}">
        <p14:creationId xmlns:p14="http://schemas.microsoft.com/office/powerpoint/2010/main" xmlns="" val="2684141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343" cy="464183"/>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defTabSz="882729">
              <a:defRPr sz="1200"/>
            </a:lvl1pPr>
          </a:lstStyle>
          <a:p>
            <a:endParaRPr lang="en-US"/>
          </a:p>
        </p:txBody>
      </p:sp>
      <p:sp>
        <p:nvSpPr>
          <p:cNvPr id="3075" name="Rectangle 3"/>
          <p:cNvSpPr>
            <a:spLocks noGrp="1" noChangeArrowheads="1"/>
          </p:cNvSpPr>
          <p:nvPr>
            <p:ph type="dt" idx="1"/>
          </p:nvPr>
        </p:nvSpPr>
        <p:spPr bwMode="auto">
          <a:xfrm>
            <a:off x="3978132" y="0"/>
            <a:ext cx="3043343" cy="464183"/>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lvl1pPr algn="r" defTabSz="882729">
              <a:defRPr sz="1200"/>
            </a:lvl1pPr>
          </a:lstStyle>
          <a:p>
            <a:endParaRPr lang="en-US"/>
          </a:p>
        </p:txBody>
      </p:sp>
      <p:sp>
        <p:nvSpPr>
          <p:cNvPr id="31748" name="Rectangle 4"/>
          <p:cNvSpPr>
            <a:spLocks noGrp="1" noRot="1" noChangeAspect="1" noChangeArrowheads="1" noTextEdit="1"/>
          </p:cNvSpPr>
          <p:nvPr>
            <p:ph type="sldImg" idx="2"/>
          </p:nvPr>
        </p:nvSpPr>
        <p:spPr bwMode="auto">
          <a:xfrm>
            <a:off x="1185863" y="700088"/>
            <a:ext cx="4654550" cy="34909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2310" y="4422459"/>
            <a:ext cx="5618480" cy="4187187"/>
          </a:xfrm>
          <a:prstGeom prst="rect">
            <a:avLst/>
          </a:prstGeom>
          <a:noFill/>
          <a:ln w="9525">
            <a:noFill/>
            <a:miter lim="800000"/>
            <a:headEnd/>
            <a:tailEnd/>
          </a:ln>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43328"/>
            <a:ext cx="3043343" cy="464183"/>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defTabSz="882729">
              <a:defRPr sz="1200"/>
            </a:lvl1pPr>
          </a:lstStyle>
          <a:p>
            <a:endParaRPr lang="en-US"/>
          </a:p>
        </p:txBody>
      </p:sp>
      <p:sp>
        <p:nvSpPr>
          <p:cNvPr id="3079" name="Rectangle 7"/>
          <p:cNvSpPr>
            <a:spLocks noGrp="1" noChangeArrowheads="1"/>
          </p:cNvSpPr>
          <p:nvPr>
            <p:ph type="sldNum" sz="quarter" idx="5"/>
          </p:nvPr>
        </p:nvSpPr>
        <p:spPr bwMode="auto">
          <a:xfrm>
            <a:off x="3978132" y="8843328"/>
            <a:ext cx="3043343" cy="464183"/>
          </a:xfrm>
          <a:prstGeom prst="rect">
            <a:avLst/>
          </a:prstGeom>
          <a:noFill/>
          <a:ln w="9525">
            <a:noFill/>
            <a:miter lim="800000"/>
            <a:headEnd/>
            <a:tailEnd/>
          </a:ln>
        </p:spPr>
        <p:txBody>
          <a:bodyPr vert="horz" wrap="square" lIns="93317" tIns="46659" rIns="93317" bIns="46659" numCol="1" anchor="b" anchorCtr="0" compatLnSpc="1">
            <a:prstTxWarp prst="textNoShape">
              <a:avLst/>
            </a:prstTxWarp>
          </a:bodyPr>
          <a:lstStyle>
            <a:lvl1pPr algn="r" defTabSz="882729">
              <a:defRPr sz="1200"/>
            </a:lvl1pPr>
          </a:lstStyle>
          <a:p>
            <a:fld id="{DF4560D8-4A04-46AD-91F2-6D265BAAB409}" type="slidenum">
              <a:rPr lang="en-US"/>
              <a:pPr/>
              <a:t>‹#›</a:t>
            </a:fld>
            <a:endParaRPr lang="en-US"/>
          </a:p>
        </p:txBody>
      </p:sp>
    </p:spTree>
    <p:extLst>
      <p:ext uri="{BB962C8B-B14F-4D97-AF65-F5344CB8AC3E}">
        <p14:creationId xmlns:p14="http://schemas.microsoft.com/office/powerpoint/2010/main" xmlns="" val="1256581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a:ln/>
        </p:spPr>
      </p:sp>
      <p:sp>
        <p:nvSpPr>
          <p:cNvPr id="101378" name="Rectangle 3"/>
          <p:cNvSpPr>
            <a:spLocks noGrp="1"/>
          </p:cNvSpPr>
          <p:nvPr>
            <p:ph type="body" idx="1"/>
          </p:nvPr>
        </p:nvSpPr>
        <p:spPr>
          <a:noFill/>
          <a:ln/>
        </p:spPr>
        <p:txBody>
          <a:bodyPr/>
          <a:lstStyle/>
          <a:p>
            <a:pPr eaLnBrk="1" hangingPunct="1"/>
            <a:endParaRPr lang="en-US" dirty="0"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smtClean="0"/>
          </a:p>
        </p:txBody>
      </p:sp>
      <p:sp>
        <p:nvSpPr>
          <p:cNvPr id="58371" name="Slide Number Placeholder 3"/>
          <p:cNvSpPr>
            <a:spLocks noGrp="1"/>
          </p:cNvSpPr>
          <p:nvPr>
            <p:ph type="sldNum" sz="quarter" idx="5"/>
          </p:nvPr>
        </p:nvSpPr>
        <p:spPr>
          <a:noFill/>
        </p:spPr>
        <p:txBody>
          <a:bodyPr/>
          <a:lstStyle/>
          <a:p>
            <a:fld id="{A07EB903-830B-4FDF-95D0-23EF74F5F8C0}"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smtClean="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64C9174-2A6C-4246-A139-673B5E866FE6}"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lvl1pPr>
              <a:defRPr/>
            </a:lvl1pPr>
          </a:lstStyle>
          <a:p>
            <a:pPr>
              <a:defRPr/>
            </a:pPr>
            <a:fld id="{D57E3165-6C5A-4679-A824-0EC56A7D8F5C}" type="slidenum">
              <a:rPr lang="en-US">
                <a:solidFill>
                  <a:srgbClr val="969696">
                    <a:lumMod val="50000"/>
                  </a:srgbClr>
                </a:solidFill>
              </a:rPr>
              <a:pPr>
                <a:defRPr/>
              </a:pPr>
              <a:t>‹#›</a:t>
            </a:fld>
            <a:endParaRPr lang="en-US" dirty="0">
              <a:solidFill>
                <a:srgbClr val="969696">
                  <a:lumMod val="50000"/>
                </a:srgbClr>
              </a:solidFill>
            </a:endParaRPr>
          </a:p>
        </p:txBody>
      </p:sp>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smtClean="0"/>
              <a:t>Click to edit Master title style</a:t>
            </a:r>
            <a:endParaRPr lang="en-US"/>
          </a:p>
        </p:txBody>
      </p:sp>
      <p:sp>
        <p:nvSpPr>
          <p:cNvPr id="6" name="Text Placeholder 2"/>
          <p:cNvSpPr>
            <a:spLocks noGrp="1"/>
          </p:cNvSpPr>
          <p:nvPr>
            <p:ph type="body" idx="1"/>
          </p:nvPr>
        </p:nvSpPr>
        <p:spPr>
          <a:xfrm>
            <a:off x="722313" y="3792538"/>
            <a:ext cx="7772400" cy="1500187"/>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F3273AB-BC3A-4C2E-B4BA-0896D1F3C361}"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6FF681-DC7A-46AD-B525-EB0CC58C1797}"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954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D4901960-83D9-4E95-B184-524602D8469B}" type="slidenum">
              <a:rPr lang="en-US">
                <a:solidFill>
                  <a:srgbClr val="969696">
                    <a:lumMod val="50000"/>
                  </a:srgbClr>
                </a:solidFill>
              </a:rPr>
              <a:pPr>
                <a:defRPr/>
              </a:pPr>
              <a:t>‹#›</a:t>
            </a:fld>
            <a:endParaRPr lang="en-US" dirty="0">
              <a:solidFill>
                <a:srgbClr val="969696">
                  <a:lumMod val="50000"/>
                </a:srgbClr>
              </a:solidFill>
            </a:endParaRPr>
          </a:p>
        </p:txBody>
      </p:sp>
      <p:sp>
        <p:nvSpPr>
          <p:cNvPr id="9" name="Line 7"/>
          <p:cNvSpPr>
            <a:spLocks noChangeShapeType="1"/>
          </p:cNvSpPr>
          <p:nvPr/>
        </p:nvSpPr>
        <p:spPr bwMode="auto">
          <a:xfrm>
            <a:off x="455613" y="1139825"/>
            <a:ext cx="8229600" cy="0"/>
          </a:xfrm>
          <a:prstGeom prst="line">
            <a:avLst/>
          </a:prstGeom>
          <a:noFill/>
          <a:ln w="38100">
            <a:solidFill>
              <a:schemeClr val="accent1"/>
            </a:solidFill>
            <a:round/>
            <a:headEnd/>
            <a:tailEnd/>
          </a:ln>
        </p:spPr>
        <p:txBody>
          <a:bodyPr/>
          <a:lstStyle/>
          <a:p>
            <a:pPr>
              <a:defRPr/>
            </a:pPr>
            <a:endParaRPr lang="en-US" dirty="0">
              <a:solidFill>
                <a:srgbClr val="1C1C1C"/>
              </a:solidFill>
            </a:endParaRPr>
          </a:p>
        </p:txBody>
      </p:sp>
      <p:sp>
        <p:nvSpPr>
          <p:cNvPr id="8"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solidFill>
                <a:srgbClr val="1C1C1C"/>
              </a:solidFill>
            </a:endParaRPr>
          </a:p>
        </p:txBody>
      </p:sp>
      <p:sp>
        <p:nvSpPr>
          <p:cNvPr id="11"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rgbClr val="969696">
                    <a:lumMod val="50000"/>
                  </a:srgbClr>
                </a:solidFill>
              </a:rPr>
              <a:t>OCTOBER </a:t>
            </a:r>
            <a:r>
              <a:rPr lang="en-US" sz="900" dirty="0" smtClean="0">
                <a:solidFill>
                  <a:srgbClr val="969696">
                    <a:lumMod val="50000"/>
                  </a:srgbClr>
                </a:solidFill>
              </a:rPr>
              <a:t>2012</a:t>
            </a:r>
            <a:endParaRPr lang="en-US" sz="900" dirty="0">
              <a:solidFill>
                <a:srgbClr val="969696">
                  <a:lumMod val="50000"/>
                </a:srgbClr>
              </a:solidFill>
            </a:endParaRPr>
          </a:p>
        </p:txBody>
      </p:sp>
      <p:sp>
        <p:nvSpPr>
          <p:cNvPr id="10"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algn="r">
              <a:defRPr/>
            </a:pPr>
            <a:r>
              <a:rPr lang="en-US" sz="900" dirty="0" smtClean="0">
                <a:solidFill>
                  <a:srgbClr val="5A8F7C"/>
                </a:solidFill>
              </a:rPr>
              <a:t>MASSACHUSETTS MEDICAID POLICY INSTITUTE</a:t>
            </a:r>
            <a:endParaRPr lang="en-US" sz="900" dirty="0">
              <a:solidFill>
                <a:srgbClr val="5A8F7C"/>
              </a:solidFill>
            </a:endParaRP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459865"/>
            <a:ext cx="7772400" cy="1470025"/>
          </a:xfrm>
          <a:prstGeom prst="rect">
            <a:avLst/>
          </a:prstGeom>
        </p:spPr>
        <p:txBody>
          <a:bodyPr/>
          <a:lstStyle/>
          <a:p>
            <a:pPr algn="ctr" eaLnBrk="0" hangingPunct="0">
              <a:defRPr/>
            </a:pPr>
            <a:r>
              <a:rPr lang="en-US" sz="2800" kern="0" dirty="0" smtClean="0">
                <a:solidFill>
                  <a:srgbClr val="5A8F7C">
                    <a:lumMod val="75000"/>
                  </a:srgbClr>
                </a:solidFill>
                <a:latin typeface="Calibri"/>
                <a:cs typeface="Arial"/>
              </a:rPr>
              <a:t>TRENDS IN FEDERAL REVENUE </a:t>
            </a:r>
          </a:p>
          <a:p>
            <a:pPr algn="ctr" eaLnBrk="0" hangingPunct="0">
              <a:defRPr/>
            </a:pPr>
            <a:r>
              <a:rPr lang="en-US" sz="2800" kern="0" dirty="0" smtClean="0">
                <a:solidFill>
                  <a:srgbClr val="5A8F7C">
                    <a:lumMod val="75000"/>
                  </a:srgbClr>
                </a:solidFill>
                <a:latin typeface="Calibri"/>
                <a:cs typeface="Arial"/>
              </a:rPr>
              <a:t>TO SUPPORT MASSHEALTH</a:t>
            </a:r>
          </a:p>
        </p:txBody>
      </p:sp>
      <p:sp>
        <p:nvSpPr>
          <p:cNvPr id="10" name="Subtitle 2"/>
          <p:cNvSpPr txBox="1">
            <a:spLocks/>
          </p:cNvSpPr>
          <p:nvPr/>
        </p:nvSpPr>
        <p:spPr>
          <a:xfrm>
            <a:off x="904875" y="2830548"/>
            <a:ext cx="7334250" cy="957263"/>
          </a:xfrm>
          <a:prstGeom prst="rect">
            <a:avLst/>
          </a:prstGeom>
        </p:spPr>
        <p:txBody>
          <a:bodyPr/>
          <a:lstStyle/>
          <a:p>
            <a:pPr algn="ctr" eaLnBrk="0" hangingPunct="0">
              <a:spcBef>
                <a:spcPts val="0"/>
              </a:spcBef>
              <a:buClr>
                <a:srgbClr val="5A8F7C"/>
              </a:buClr>
              <a:defRPr/>
            </a:pPr>
            <a:r>
              <a:rPr lang="en-US" kern="0" dirty="0" smtClean="0">
                <a:solidFill>
                  <a:srgbClr val="5A8F7C"/>
                </a:solidFill>
                <a:latin typeface="Calibri"/>
                <a:cs typeface="Arial"/>
              </a:rPr>
              <a:t>PREPARED BY</a:t>
            </a:r>
            <a:br>
              <a:rPr lang="en-US" kern="0" dirty="0" smtClean="0">
                <a:solidFill>
                  <a:srgbClr val="5A8F7C"/>
                </a:solidFill>
                <a:latin typeface="Calibri"/>
                <a:cs typeface="Arial"/>
              </a:rPr>
            </a:br>
            <a:r>
              <a:rPr lang="en-US" kern="0" dirty="0" smtClean="0">
                <a:solidFill>
                  <a:srgbClr val="5A8F7C"/>
                </a:solidFill>
                <a:latin typeface="Calibri"/>
                <a:cs typeface="Arial"/>
              </a:rPr>
              <a:t>CENTER FOR HEALTH LAW AND ECONOMICS</a:t>
            </a:r>
          </a:p>
          <a:p>
            <a:pPr algn="ctr" eaLnBrk="0" hangingPunct="0">
              <a:spcBef>
                <a:spcPts val="0"/>
              </a:spcBef>
              <a:buClr>
                <a:srgbClr val="5A8F7C"/>
              </a:buClr>
              <a:defRPr/>
            </a:pPr>
            <a:r>
              <a:rPr lang="en-US" kern="0" dirty="0" smtClean="0">
                <a:solidFill>
                  <a:srgbClr val="5A8F7C"/>
                </a:solidFill>
                <a:latin typeface="Calibri"/>
                <a:cs typeface="Arial"/>
              </a:rPr>
              <a:t>UNIVERSITY OF MASSACHUSETTS MEDICAL SCHOOL</a:t>
            </a:r>
          </a:p>
          <a:p>
            <a:pPr algn="ctr" eaLnBrk="0" hangingPunct="0">
              <a:spcBef>
                <a:spcPts val="0"/>
              </a:spcBef>
              <a:buClr>
                <a:srgbClr val="5A8F7C"/>
              </a:buClr>
              <a:defRPr/>
            </a:pPr>
            <a:r>
              <a:rPr lang="en-US" kern="0" dirty="0" smtClean="0">
                <a:solidFill>
                  <a:srgbClr val="5A8F7C"/>
                </a:solidFill>
                <a:latin typeface="Calibri"/>
                <a:cs typeface="Arial"/>
              </a:rPr>
              <a:t/>
            </a:r>
            <a:br>
              <a:rPr lang="en-US" kern="0" dirty="0" smtClean="0">
                <a:solidFill>
                  <a:srgbClr val="5A8F7C"/>
                </a:solidFill>
                <a:latin typeface="Calibri"/>
                <a:cs typeface="Arial"/>
              </a:rPr>
            </a:br>
            <a:r>
              <a:rPr lang="en-US" kern="0" dirty="0" smtClean="0">
                <a:solidFill>
                  <a:srgbClr val="5A8F7C"/>
                </a:solidFill>
                <a:latin typeface="Calibri"/>
                <a:cs typeface="Arial"/>
              </a:rPr>
              <a:t>OCTOBER </a:t>
            </a:r>
            <a:r>
              <a:rPr lang="en-US" kern="0" dirty="0" smtClean="0">
                <a:solidFill>
                  <a:srgbClr val="5A8F7C"/>
                </a:solidFill>
                <a:latin typeface="Calibri"/>
                <a:cs typeface="Arial"/>
              </a:rPr>
              <a:t>2012</a:t>
            </a:r>
            <a:endParaRPr lang="en-US" sz="2800" kern="0" dirty="0">
              <a:solidFill>
                <a:srgbClr val="5A8F7C"/>
              </a:solidFill>
              <a:latin typeface="Calibri"/>
              <a:cs typeface="Arial"/>
            </a:endParaRPr>
          </a:p>
        </p:txBody>
      </p:sp>
      <p:sp>
        <p:nvSpPr>
          <p:cNvPr id="5" name="Rectangle 4"/>
          <p:cNvSpPr/>
          <p:nvPr/>
        </p:nvSpPr>
        <p:spPr>
          <a:xfrm>
            <a:off x="0" y="6543675"/>
            <a:ext cx="1581150"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pic>
        <p:nvPicPr>
          <p:cNvPr id="6" name="Picture 5" descr="MMPI RGB.jpg"/>
          <p:cNvPicPr>
            <a:picLocks noChangeAspect="1"/>
          </p:cNvPicPr>
          <p:nvPr/>
        </p:nvPicPr>
        <p:blipFill>
          <a:blip r:embed="rId3" cstate="print"/>
          <a:stretch>
            <a:fillRect/>
          </a:stretch>
        </p:blipFill>
        <p:spPr>
          <a:xfrm>
            <a:off x="3721047" y="4937440"/>
            <a:ext cx="2014728" cy="114604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457200" y="1407381"/>
            <a:ext cx="3939871" cy="3963132"/>
          </a:xfrm>
        </p:spPr>
        <p:txBody>
          <a:bodyPr/>
          <a:lstStyle/>
          <a:p>
            <a:r>
              <a:rPr lang="en-US" sz="1300" dirty="0" smtClean="0"/>
              <a:t>MassHealth consists of the Medicaid program, authorized by Title XIX of the Social Security Act, and the Children’s Health Insurance Program (CHIP), authorized by Title XXI. The federal government generally reimburses the Commonwealth at a rate of 50 percent for most Medicaid expenditures and 65 percent for most CHIP expenditures.  The state also receives a small amount of revenue from sources such as member premiums, recoveries from third party payers and estates, and drug rebates, as well as from transfers from other parts of the state budget.  In State Fiscal Year (SFY) 2011, Massachusetts received $8.6 billion in revenue for MassHealth, of which $8.3 billion was federal reimbursement.</a:t>
            </a:r>
          </a:p>
          <a:p>
            <a:r>
              <a:rPr lang="en-US" sz="1300" dirty="0" smtClean="0"/>
              <a:t>MassHealth is the main source of federal revenue to Massachusetts, accounting for more than four of every five federal dollars in SFY 2011, a share that has grown steadily in the past decade.</a:t>
            </a:r>
          </a:p>
          <a:p>
            <a:r>
              <a:rPr lang="en-US" sz="1300" dirty="0" smtClean="0"/>
              <a:t>Increases in MassHealth spending and, therefore, in federal reimbursement over the past 10 years have largely been driven by increases in MassHealth enrollment.</a:t>
            </a:r>
          </a:p>
          <a:p>
            <a:endParaRPr lang="en-US" sz="1200" dirty="0" smtClean="0"/>
          </a:p>
          <a:p>
            <a:endParaRPr lang="en-US" dirty="0"/>
          </a:p>
        </p:txBody>
      </p:sp>
      <p:sp>
        <p:nvSpPr>
          <p:cNvPr id="2" name="Slide Number Placeholder 1"/>
          <p:cNvSpPr>
            <a:spLocks noGrp="1"/>
          </p:cNvSpPr>
          <p:nvPr>
            <p:ph type="sldNum" sz="quarter" idx="10"/>
          </p:nvPr>
        </p:nvSpPr>
        <p:spPr/>
        <p:txBody>
          <a:bodyPr/>
          <a:lstStyle/>
          <a:p>
            <a:pPr>
              <a:defRPr/>
            </a:pPr>
            <a:fld id="{D57E3165-6C5A-4679-A824-0EC56A7D8F5C}" type="slidenum">
              <a:rPr lang="en-US" smtClean="0">
                <a:solidFill>
                  <a:srgbClr val="969696">
                    <a:lumMod val="50000"/>
                  </a:srgbClr>
                </a:solidFill>
              </a:rPr>
              <a:pPr>
                <a:defRPr/>
              </a:pPr>
              <a:t>1</a:t>
            </a:fld>
            <a:endParaRPr lang="en-US" dirty="0">
              <a:solidFill>
                <a:srgbClr val="969696">
                  <a:lumMod val="50000"/>
                </a:srgbClr>
              </a:solidFill>
            </a:endParaRPr>
          </a:p>
        </p:txBody>
      </p:sp>
      <p:sp>
        <p:nvSpPr>
          <p:cNvPr id="8" name="TextBox 7"/>
          <p:cNvSpPr txBox="1"/>
          <p:nvPr/>
        </p:nvSpPr>
        <p:spPr>
          <a:xfrm>
            <a:off x="4595854" y="1407382"/>
            <a:ext cx="4047214" cy="3170099"/>
          </a:xfrm>
          <a:prstGeom prst="rect">
            <a:avLst/>
          </a:prstGeom>
          <a:noFill/>
        </p:spPr>
        <p:txBody>
          <a:bodyPr wrap="square" rtlCol="0">
            <a:spAutoFit/>
          </a:bodyPr>
          <a:lstStyle/>
          <a:p>
            <a:pPr marL="228600" indent="-228600">
              <a:spcBef>
                <a:spcPts val="600"/>
              </a:spcBef>
              <a:buClr>
                <a:schemeClr val="tx2"/>
              </a:buClr>
              <a:buFont typeface="Wingdings" pitchFamily="2" charset="2"/>
              <a:buChar char="§"/>
            </a:pPr>
            <a:r>
              <a:rPr lang="en-US" sz="1300" dirty="0" smtClean="0"/>
              <a:t>Federal Medicaid revenue grew over 20 percent from SFY 2006 to SFY 2007, largely attributable to Chapter 58, the Massachusetts Health Care reform law. From SFY 2008 to SFY 2009 federal Medicaid revenue grew by nearly 34 percent, driven by recession-related enrollment growth and temporarily enhanced federal reimbursement.</a:t>
            </a:r>
          </a:p>
          <a:p>
            <a:pPr marL="228600" indent="-228600">
              <a:spcBef>
                <a:spcPts val="600"/>
              </a:spcBef>
              <a:buClr>
                <a:schemeClr val="tx2"/>
              </a:buClr>
              <a:buFont typeface="Wingdings" pitchFamily="2" charset="2"/>
              <a:buChar char="§"/>
            </a:pPr>
            <a:r>
              <a:rPr lang="en-US" sz="1300" dirty="0" smtClean="0"/>
              <a:t>Medicaid revenue also represents a significant portion of all state revenue, growing from just over one dollar in ten (11 percent) in SFY 2001 to one in five (20 percent) in SFY 2011. These figures are elevated in SFY 2009-2011 due to a combination of increasing MassHealth enrollment, enhanced federal Medicaid reimbursement, and declining revenue from other sources, particularly income taxes.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spcBef>
                <a:spcPts val="600"/>
              </a:spcBef>
            </a:pPr>
            <a:r>
              <a:rPr lang="en-US" sz="1200" dirty="0"/>
              <a:t>MassHealth consists of the Medicaid program, authorized by Title XIX of the Social Security Act, and the Children’s Health Insurance Program (CHIP), authorized by Title XXI. The federal government reimburses the Commonwealth for 50 percent of most Medicaid expenditures* and 65 percent of CHIP expenditures. </a:t>
            </a:r>
          </a:p>
          <a:p>
            <a:pPr>
              <a:spcBef>
                <a:spcPts val="600"/>
              </a:spcBef>
            </a:pPr>
            <a:r>
              <a:rPr lang="en-US" sz="1200" dirty="0"/>
              <a:t>The state also receives a small amount of revenue from sources such as member premiums, recoveries from third party payers and estates, and drug rebates, as well as from transfers from other parts of the state budget. </a:t>
            </a:r>
          </a:p>
          <a:p>
            <a:pPr>
              <a:spcBef>
                <a:spcPts val="600"/>
              </a:spcBef>
            </a:pPr>
            <a:r>
              <a:rPr lang="en-US" sz="1200" dirty="0"/>
              <a:t>In State Fiscal Year (SFY) 2011, Massachusetts received $8.6 billion in </a:t>
            </a:r>
            <a:r>
              <a:rPr lang="en-US" sz="1200" dirty="0" smtClean="0"/>
              <a:t>revenue </a:t>
            </a:r>
            <a:r>
              <a:rPr lang="en-US" sz="1200" dirty="0"/>
              <a:t>for MassHealth, of which $8.3 billion was federal reimbursement. </a:t>
            </a:r>
          </a:p>
        </p:txBody>
      </p:sp>
      <p:sp>
        <p:nvSpPr>
          <p:cNvPr id="57345" name="Title 1"/>
          <p:cNvSpPr>
            <a:spLocks noGrp="1"/>
          </p:cNvSpPr>
          <p:nvPr>
            <p:ph type="title"/>
          </p:nvPr>
        </p:nvSpPr>
        <p:spPr/>
        <p:txBody>
          <a:bodyPr/>
          <a:lstStyle/>
          <a:p>
            <a:r>
              <a:rPr lang="en-US" dirty="0" smtClean="0"/>
              <a:t>TOTAL MASSHEALTH REVENUE </a:t>
            </a:r>
            <a:br>
              <a:rPr lang="en-US" dirty="0" smtClean="0"/>
            </a:br>
            <a:r>
              <a:rPr lang="en-US" sz="2000" dirty="0" smtClean="0"/>
              <a:t>FROM THE FEDERAL GOVERNMENT AND OTHER SOURCES</a:t>
            </a:r>
          </a:p>
        </p:txBody>
      </p:sp>
      <p:sp>
        <p:nvSpPr>
          <p:cNvPr id="3" name="Slide Number Placeholder 2"/>
          <p:cNvSpPr>
            <a:spLocks noGrp="1"/>
          </p:cNvSpPr>
          <p:nvPr>
            <p:ph type="sldNum" sz="quarter" idx="10"/>
          </p:nvPr>
        </p:nvSpPr>
        <p:spPr/>
        <p:txBody>
          <a:bodyPr/>
          <a:lstStyle/>
          <a:p>
            <a:pPr>
              <a:defRPr/>
            </a:pPr>
            <a:fld id="{5DCEACFD-D5E8-4814-B0F8-EF4EA1641FDE}" type="slidenum">
              <a:rPr lang="en-US" smtClean="0"/>
              <a:pPr>
                <a:defRPr/>
              </a:pPr>
              <a:t>2</a:t>
            </a:fld>
            <a:endParaRPr lang="en-US" dirty="0"/>
          </a:p>
        </p:txBody>
      </p:sp>
      <p:sp>
        <p:nvSpPr>
          <p:cNvPr id="57347" name="TextBox 6"/>
          <p:cNvSpPr txBox="1">
            <a:spLocks noChangeArrowheads="1"/>
          </p:cNvSpPr>
          <p:nvPr/>
        </p:nvSpPr>
        <p:spPr bwMode="auto">
          <a:xfrm>
            <a:off x="455612" y="5792213"/>
            <a:ext cx="5926137" cy="584775"/>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Executive Office of Administration and Finance.</a:t>
            </a:r>
          </a:p>
          <a:p>
            <a:pPr eaLnBrk="0" hangingPunct="0"/>
            <a:endParaRPr lang="en-US" sz="800" dirty="0" smtClean="0"/>
          </a:p>
          <a:p>
            <a:pPr eaLnBrk="0" hangingPunct="0"/>
            <a:r>
              <a:rPr lang="en-US" sz="800" dirty="0" smtClean="0"/>
              <a:t> * Some categories of spending (e.g., for information systems) are reimbursed at a higher rate, but they represent a small fraction of total Medicaid spending. In addition, the federal match rate was enhanced in FY 2004 and from FY 2009-2011. </a:t>
            </a:r>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(BILLIONS)</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graphicFrame>
        <p:nvGraphicFramePr>
          <p:cNvPr id="9" name="Chart 8"/>
          <p:cNvGraphicFramePr/>
          <p:nvPr>
            <p:extLst>
              <p:ext uri="{D42A27DB-BD31-4B8C-83A1-F6EECF244321}">
                <p14:modId xmlns:p14="http://schemas.microsoft.com/office/powerpoint/2010/main" xmlns="" val="399519309"/>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28934" y="3905250"/>
            <a:ext cx="240515" cy="156966"/>
          </a:xfrm>
          <a:prstGeom prst="rect">
            <a:avLst/>
          </a:prstGeom>
          <a:solidFill>
            <a:srgbClr val="FFFFFF"/>
          </a:solidFill>
        </p:spPr>
        <p:txBody>
          <a:bodyPr wrap="none" lIns="18288" tIns="9144" rIns="18288" bIns="9144" rtlCol="0">
            <a:spAutoFit/>
          </a:bodyPr>
          <a:lstStyle/>
          <a:p>
            <a:pPr algn="ctr"/>
            <a:r>
              <a:rPr lang="en-US" sz="900" b="1" dirty="0" smtClean="0"/>
              <a:t>$3.1</a:t>
            </a:r>
            <a:endParaRPr lang="en-US" sz="900" b="1" dirty="0"/>
          </a:p>
        </p:txBody>
      </p:sp>
      <p:sp>
        <p:nvSpPr>
          <p:cNvPr id="12" name="TextBox 11"/>
          <p:cNvSpPr txBox="1"/>
          <p:nvPr/>
        </p:nvSpPr>
        <p:spPr>
          <a:xfrm>
            <a:off x="1430821" y="3800475"/>
            <a:ext cx="240515" cy="156966"/>
          </a:xfrm>
          <a:prstGeom prst="rect">
            <a:avLst/>
          </a:prstGeom>
          <a:solidFill>
            <a:srgbClr val="FFFFFF"/>
          </a:solidFill>
        </p:spPr>
        <p:txBody>
          <a:bodyPr wrap="none" lIns="18288" tIns="9144" rIns="18288" bIns="9144" rtlCol="0">
            <a:spAutoFit/>
          </a:bodyPr>
          <a:lstStyle/>
          <a:p>
            <a:pPr algn="ctr"/>
            <a:r>
              <a:rPr lang="en-US" sz="900" b="1" dirty="0" smtClean="0"/>
              <a:t>$3.6</a:t>
            </a:r>
            <a:endParaRPr lang="en-US" sz="900" b="1" dirty="0"/>
          </a:p>
        </p:txBody>
      </p:sp>
      <p:sp>
        <p:nvSpPr>
          <p:cNvPr id="13" name="TextBox 12"/>
          <p:cNvSpPr txBox="1"/>
          <p:nvPr/>
        </p:nvSpPr>
        <p:spPr>
          <a:xfrm>
            <a:off x="1932708" y="3733800"/>
            <a:ext cx="240515" cy="156966"/>
          </a:xfrm>
          <a:prstGeom prst="rect">
            <a:avLst/>
          </a:prstGeom>
          <a:solidFill>
            <a:srgbClr val="FFFFFF"/>
          </a:solidFill>
        </p:spPr>
        <p:txBody>
          <a:bodyPr wrap="none" lIns="18288" tIns="9144" rIns="18288" bIns="9144" rtlCol="0">
            <a:spAutoFit/>
          </a:bodyPr>
          <a:lstStyle/>
          <a:p>
            <a:pPr algn="ctr"/>
            <a:r>
              <a:rPr lang="en-US" sz="900" b="1" dirty="0" smtClean="0"/>
              <a:t>$3.8</a:t>
            </a:r>
            <a:endParaRPr lang="en-US" sz="900" b="1" dirty="0"/>
          </a:p>
        </p:txBody>
      </p:sp>
      <p:sp>
        <p:nvSpPr>
          <p:cNvPr id="14" name="TextBox 13"/>
          <p:cNvSpPr txBox="1"/>
          <p:nvPr/>
        </p:nvSpPr>
        <p:spPr>
          <a:xfrm>
            <a:off x="2434595" y="3600450"/>
            <a:ext cx="240515" cy="156966"/>
          </a:xfrm>
          <a:prstGeom prst="rect">
            <a:avLst/>
          </a:prstGeom>
          <a:solidFill>
            <a:srgbClr val="FFFFFF"/>
          </a:solidFill>
        </p:spPr>
        <p:txBody>
          <a:bodyPr wrap="none" lIns="18288" tIns="9144" rIns="18288" bIns="9144" rtlCol="0">
            <a:spAutoFit/>
          </a:bodyPr>
          <a:lstStyle/>
          <a:p>
            <a:pPr algn="ctr"/>
            <a:r>
              <a:rPr lang="en-US" sz="900" b="1" dirty="0" smtClean="0"/>
              <a:t>$4.2</a:t>
            </a:r>
            <a:endParaRPr lang="en-US" sz="900" b="1" dirty="0"/>
          </a:p>
        </p:txBody>
      </p:sp>
      <p:sp>
        <p:nvSpPr>
          <p:cNvPr id="15" name="TextBox 14"/>
          <p:cNvSpPr txBox="1"/>
          <p:nvPr/>
        </p:nvSpPr>
        <p:spPr>
          <a:xfrm>
            <a:off x="2936482" y="3609975"/>
            <a:ext cx="240515" cy="156966"/>
          </a:xfrm>
          <a:prstGeom prst="rect">
            <a:avLst/>
          </a:prstGeom>
          <a:solidFill>
            <a:srgbClr val="FFFFFF"/>
          </a:solidFill>
        </p:spPr>
        <p:txBody>
          <a:bodyPr wrap="none" lIns="18288" tIns="9144" rIns="18288" bIns="9144" rtlCol="0">
            <a:spAutoFit/>
          </a:bodyPr>
          <a:lstStyle/>
          <a:p>
            <a:pPr algn="ctr"/>
            <a:r>
              <a:rPr lang="en-US" sz="900" b="1" dirty="0" smtClean="0"/>
              <a:t>$4.1</a:t>
            </a:r>
            <a:endParaRPr lang="en-US" sz="900" b="1" dirty="0"/>
          </a:p>
        </p:txBody>
      </p:sp>
      <p:sp>
        <p:nvSpPr>
          <p:cNvPr id="17" name="TextBox 16"/>
          <p:cNvSpPr txBox="1"/>
          <p:nvPr/>
        </p:nvSpPr>
        <p:spPr>
          <a:xfrm>
            <a:off x="3438370" y="3457575"/>
            <a:ext cx="240515" cy="156966"/>
          </a:xfrm>
          <a:prstGeom prst="rect">
            <a:avLst/>
          </a:prstGeom>
          <a:solidFill>
            <a:srgbClr val="FFFFFF"/>
          </a:solidFill>
        </p:spPr>
        <p:txBody>
          <a:bodyPr wrap="none" lIns="18288" tIns="9144" rIns="18288" bIns="9144" rtlCol="0">
            <a:spAutoFit/>
          </a:bodyPr>
          <a:lstStyle/>
          <a:p>
            <a:pPr algn="ctr"/>
            <a:r>
              <a:rPr lang="en-US" sz="900" b="1" dirty="0" smtClean="0"/>
              <a:t>$4.6</a:t>
            </a:r>
            <a:endParaRPr lang="en-US" sz="900" b="1" dirty="0"/>
          </a:p>
        </p:txBody>
      </p:sp>
      <p:sp>
        <p:nvSpPr>
          <p:cNvPr id="18" name="TextBox 17"/>
          <p:cNvSpPr txBox="1"/>
          <p:nvPr/>
        </p:nvSpPr>
        <p:spPr>
          <a:xfrm>
            <a:off x="3940256" y="3152775"/>
            <a:ext cx="240515" cy="156966"/>
          </a:xfrm>
          <a:prstGeom prst="rect">
            <a:avLst/>
          </a:prstGeom>
          <a:solidFill>
            <a:srgbClr val="FFFFFF"/>
          </a:solidFill>
        </p:spPr>
        <p:txBody>
          <a:bodyPr wrap="none" lIns="18288" tIns="9144" rIns="18288" bIns="9144" rtlCol="0">
            <a:spAutoFit/>
          </a:bodyPr>
          <a:lstStyle/>
          <a:p>
            <a:pPr algn="ctr"/>
            <a:r>
              <a:rPr lang="en-US" sz="900" b="1" dirty="0" smtClean="0"/>
              <a:t>$5.5</a:t>
            </a:r>
            <a:endParaRPr lang="en-US" sz="900" b="1" dirty="0"/>
          </a:p>
        </p:txBody>
      </p:sp>
      <p:sp>
        <p:nvSpPr>
          <p:cNvPr id="19" name="TextBox 18"/>
          <p:cNvSpPr txBox="1"/>
          <p:nvPr/>
        </p:nvSpPr>
        <p:spPr>
          <a:xfrm>
            <a:off x="4442143" y="3105150"/>
            <a:ext cx="240515" cy="156966"/>
          </a:xfrm>
          <a:prstGeom prst="rect">
            <a:avLst/>
          </a:prstGeom>
          <a:solidFill>
            <a:srgbClr val="FFFFFF"/>
          </a:solidFill>
        </p:spPr>
        <p:txBody>
          <a:bodyPr wrap="none" lIns="18288" tIns="9144" rIns="18288" bIns="9144" rtlCol="0">
            <a:spAutoFit/>
          </a:bodyPr>
          <a:lstStyle/>
          <a:p>
            <a:pPr algn="ctr"/>
            <a:r>
              <a:rPr lang="en-US" sz="900" b="1" dirty="0" smtClean="0"/>
              <a:t>$5.6</a:t>
            </a:r>
            <a:endParaRPr lang="en-US" sz="900" b="1" dirty="0"/>
          </a:p>
        </p:txBody>
      </p:sp>
      <p:sp>
        <p:nvSpPr>
          <p:cNvPr id="20" name="TextBox 19"/>
          <p:cNvSpPr txBox="1"/>
          <p:nvPr/>
        </p:nvSpPr>
        <p:spPr>
          <a:xfrm>
            <a:off x="4944030" y="2495550"/>
            <a:ext cx="240515" cy="156966"/>
          </a:xfrm>
          <a:prstGeom prst="rect">
            <a:avLst/>
          </a:prstGeom>
          <a:solidFill>
            <a:srgbClr val="FFFFFF"/>
          </a:solidFill>
        </p:spPr>
        <p:txBody>
          <a:bodyPr wrap="none" lIns="18288" tIns="9144" rIns="18288" bIns="9144" rtlCol="0">
            <a:spAutoFit/>
          </a:bodyPr>
          <a:lstStyle/>
          <a:p>
            <a:pPr algn="ctr"/>
            <a:r>
              <a:rPr lang="en-US" sz="900" b="1" dirty="0" smtClean="0"/>
              <a:t>$7.5</a:t>
            </a:r>
            <a:endParaRPr lang="en-US" sz="900" b="1" dirty="0"/>
          </a:p>
        </p:txBody>
      </p:sp>
      <p:sp>
        <p:nvSpPr>
          <p:cNvPr id="21" name="TextBox 20"/>
          <p:cNvSpPr txBox="1"/>
          <p:nvPr/>
        </p:nvSpPr>
        <p:spPr>
          <a:xfrm>
            <a:off x="5445917" y="2419350"/>
            <a:ext cx="240515" cy="156966"/>
          </a:xfrm>
          <a:prstGeom prst="rect">
            <a:avLst/>
          </a:prstGeom>
          <a:solidFill>
            <a:srgbClr val="FFFFFF"/>
          </a:solidFill>
        </p:spPr>
        <p:txBody>
          <a:bodyPr wrap="none" lIns="18288" tIns="9144" rIns="18288" bIns="9144" rtlCol="0">
            <a:spAutoFit/>
          </a:bodyPr>
          <a:lstStyle/>
          <a:p>
            <a:pPr algn="ctr"/>
            <a:r>
              <a:rPr lang="en-US" sz="900" b="1" dirty="0" smtClean="0"/>
              <a:t>$7.7</a:t>
            </a:r>
            <a:endParaRPr lang="en-US" sz="900" b="1" dirty="0"/>
          </a:p>
        </p:txBody>
      </p:sp>
      <p:sp>
        <p:nvSpPr>
          <p:cNvPr id="22" name="TextBox 21"/>
          <p:cNvSpPr txBox="1"/>
          <p:nvPr/>
        </p:nvSpPr>
        <p:spPr>
          <a:xfrm>
            <a:off x="5948609" y="2114550"/>
            <a:ext cx="240515" cy="156966"/>
          </a:xfrm>
          <a:prstGeom prst="rect">
            <a:avLst/>
          </a:prstGeom>
          <a:solidFill>
            <a:srgbClr val="FFFFFF"/>
          </a:solidFill>
        </p:spPr>
        <p:txBody>
          <a:bodyPr wrap="none" lIns="18288" tIns="9144" rIns="18288" bIns="9144" rtlCol="0">
            <a:spAutoFit/>
          </a:bodyPr>
          <a:lstStyle/>
          <a:p>
            <a:pPr algn="ctr"/>
            <a:r>
              <a:rPr lang="en-US" sz="900" b="1" dirty="0" smtClean="0"/>
              <a:t>$8.6</a:t>
            </a:r>
            <a:endParaRPr lang="en-US" sz="9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CONTRIBUTION OF ENHANCED FEDERAL MATCH </a:t>
            </a:r>
            <a:br>
              <a:rPr lang="en-US" dirty="0" smtClean="0"/>
            </a:br>
            <a:r>
              <a:rPr lang="en-US" dirty="0" smtClean="0"/>
              <a:t>TOWARDS FEDERAL REVENUE FOR MASSHEALTH</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pPr/>
              <a:t>3</a:t>
            </a:fld>
            <a:endParaRPr lang="en-US" dirty="0"/>
          </a:p>
        </p:txBody>
      </p:sp>
      <p:sp>
        <p:nvSpPr>
          <p:cNvPr id="57347" name="TextBox 6"/>
          <p:cNvSpPr txBox="1">
            <a:spLocks noChangeArrowheads="1"/>
          </p:cNvSpPr>
          <p:nvPr/>
        </p:nvSpPr>
        <p:spPr bwMode="auto">
          <a:xfrm>
            <a:off x="455612" y="6161544"/>
            <a:ext cx="5926137" cy="215444"/>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Executive Office of Administration and Finance</a:t>
            </a:r>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(BILLIONS)</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graphicFrame>
        <p:nvGraphicFramePr>
          <p:cNvPr id="9" name="Chart 8"/>
          <p:cNvGraphicFramePr/>
          <p:nvPr>
            <p:extLst>
              <p:ext uri="{D42A27DB-BD31-4B8C-83A1-F6EECF244321}">
                <p14:modId xmlns:p14="http://schemas.microsoft.com/office/powerpoint/2010/main" xmlns="" val="3247855251"/>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lnSpc>
                <a:spcPts val="1500"/>
              </a:lnSpc>
              <a:spcBef>
                <a:spcPts val="600"/>
              </a:spcBef>
            </a:pPr>
            <a:r>
              <a:rPr lang="en-US" sz="1200" dirty="0" smtClean="0"/>
              <a:t>Federal Medicaid reimbursement was boosted in SFY 2009-2011 by the enhanced matching rates that were part of the American Recovery and Reinvestment Act (ARRA), the federal stimulus law, which added about $900 million in SFY 2009 and $1.3 billion in both SFY 2010 and 2011. A smaller temporary federal enhancement in SFY 2004 added $200 million in revenue that year.</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ANNUAL CHANGE IN FEDERAL REVENUE</a:t>
            </a:r>
          </a:p>
        </p:txBody>
      </p:sp>
      <p:sp>
        <p:nvSpPr>
          <p:cNvPr id="3" name="Slide Number Placeholder 2"/>
          <p:cNvSpPr>
            <a:spLocks noGrp="1"/>
          </p:cNvSpPr>
          <p:nvPr>
            <p:ph type="sldNum" sz="quarter" idx="10"/>
          </p:nvPr>
        </p:nvSpPr>
        <p:spPr/>
        <p:txBody>
          <a:bodyPr/>
          <a:lstStyle/>
          <a:p>
            <a:pPr>
              <a:defRPr/>
            </a:pPr>
            <a:fld id="{5DCEACFD-D5E8-4814-B0F8-EF4EA1641FDE}" type="slidenum">
              <a:rPr lang="en-US" smtClean="0"/>
              <a:pPr>
                <a:defRPr/>
              </a:pPr>
              <a:t>4</a:t>
            </a:fld>
            <a:endParaRPr lang="en-US" dirty="0"/>
          </a:p>
        </p:txBody>
      </p:sp>
      <p:sp>
        <p:nvSpPr>
          <p:cNvPr id="57347" name="TextBox 6"/>
          <p:cNvSpPr txBox="1">
            <a:spLocks noChangeArrowheads="1"/>
          </p:cNvSpPr>
          <p:nvPr/>
        </p:nvSpPr>
        <p:spPr bwMode="auto">
          <a:xfrm>
            <a:off x="455612" y="6161544"/>
            <a:ext cx="5926137" cy="215444"/>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Executive Office of Administration and Finance.</a:t>
            </a:r>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(PERCENT ANNUAL CHANGE)</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sp>
        <p:nvSpPr>
          <p:cNvPr id="16"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lnSpc>
                <a:spcPts val="1500"/>
              </a:lnSpc>
              <a:spcBef>
                <a:spcPts val="600"/>
              </a:spcBef>
            </a:pPr>
            <a:r>
              <a:rPr lang="en-US" sz="1200" dirty="0" smtClean="0"/>
              <a:t>The large growth in revenue in SFY 2007 is largely attributable to Chapter 58, the Massachusetts Health Care reform law. Coverage expansions under Chapter 58 boosted MassHealth enrollment and created the Commonwealth Care program, which receives federal match under Title XIX.</a:t>
            </a:r>
          </a:p>
          <a:p>
            <a:pPr>
              <a:lnSpc>
                <a:spcPts val="1500"/>
              </a:lnSpc>
              <a:spcBef>
                <a:spcPts val="600"/>
              </a:spcBef>
            </a:pPr>
            <a:r>
              <a:rPr lang="en-US" sz="1200" dirty="0" smtClean="0"/>
              <a:t>The increase in SFY 2009 was driven by the growth in MassHealth and Commonwealth Care enrollment resulting from recession-related increases in unemployment, and by the enhanced reimbursement the federal government paid to states as financial assistance to cope with this rapid enrollment growth.</a:t>
            </a:r>
            <a:endParaRPr lang="en-US" sz="1200" dirty="0"/>
          </a:p>
        </p:txBody>
      </p:sp>
      <p:graphicFrame>
        <p:nvGraphicFramePr>
          <p:cNvPr id="9" name="Chart 8"/>
          <p:cNvGraphicFramePr/>
          <p:nvPr>
            <p:extLst>
              <p:ext uri="{D42A27DB-BD31-4B8C-83A1-F6EECF244321}">
                <p14:modId xmlns:p14="http://schemas.microsoft.com/office/powerpoint/2010/main" xmlns="" val="3911107631"/>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MASSHEALTH IS THE MAIN SOURCE OF </a:t>
            </a:r>
            <a:br>
              <a:rPr lang="en-US" dirty="0" smtClean="0"/>
            </a:br>
            <a:r>
              <a:rPr lang="en-US" dirty="0" smtClean="0"/>
              <a:t>FEDERAL REVENUE TO MASSACHUSETTS</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pPr/>
              <a:t>5</a:t>
            </a:fld>
            <a:endParaRPr lang="en-US" dirty="0"/>
          </a:p>
        </p:txBody>
      </p:sp>
      <p:sp>
        <p:nvSpPr>
          <p:cNvPr id="57347" name="TextBox 6"/>
          <p:cNvSpPr txBox="1">
            <a:spLocks noChangeArrowheads="1"/>
          </p:cNvSpPr>
          <p:nvPr/>
        </p:nvSpPr>
        <p:spPr bwMode="auto">
          <a:xfrm>
            <a:off x="455612" y="6161544"/>
            <a:ext cx="5943601" cy="215444"/>
          </a:xfrm>
          <a:prstGeom prst="rect">
            <a:avLst/>
          </a:prstGeom>
          <a:noFill/>
          <a:ln w="9525">
            <a:noFill/>
            <a:miter lim="800000"/>
            <a:headEnd/>
            <a:tailEnd/>
          </a:ln>
        </p:spPr>
        <p:txBody>
          <a:bodyPr wrap="square"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Comptroller of the Commonwealth (non-Medicaid federal revenue) , Executive Office of Administration and Finance (Medicaid revenue)</a:t>
            </a:r>
            <a:endParaRPr lang="en-US" sz="800" dirty="0"/>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(BILLIONS)</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graphicFrame>
        <p:nvGraphicFramePr>
          <p:cNvPr id="9" name="Chart 8"/>
          <p:cNvGraphicFramePr/>
          <p:nvPr>
            <p:extLst>
              <p:ext uri="{D42A27DB-BD31-4B8C-83A1-F6EECF244321}">
                <p14:modId xmlns:p14="http://schemas.microsoft.com/office/powerpoint/2010/main" xmlns="" val="328735269"/>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lnSpc>
                <a:spcPts val="1500"/>
              </a:lnSpc>
              <a:spcBef>
                <a:spcPts val="600"/>
              </a:spcBef>
            </a:pPr>
            <a:r>
              <a:rPr lang="en-US" sz="1200" dirty="0" smtClean="0"/>
              <a:t>Massachusetts receives federal reimbursement for other programs, but Medicaid is the primary source of federal revenue. In SFY 2011, MassHealth accounted for more than four of every five dollars of federal revenue received.</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MASSHEALTH REVENUE IS AN IMPORTANT </a:t>
            </a:r>
            <a:br>
              <a:rPr lang="en-US" dirty="0" smtClean="0"/>
            </a:br>
            <a:r>
              <a:rPr lang="en-US" dirty="0" smtClean="0"/>
              <a:t>COMPONENT OF TOTAL STATE REVENUE</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pPr/>
              <a:t>6</a:t>
            </a:fld>
            <a:endParaRPr lang="en-US" dirty="0"/>
          </a:p>
        </p:txBody>
      </p:sp>
      <p:sp>
        <p:nvSpPr>
          <p:cNvPr id="57347" name="TextBox 6"/>
          <p:cNvSpPr txBox="1">
            <a:spLocks noChangeArrowheads="1"/>
          </p:cNvSpPr>
          <p:nvPr/>
        </p:nvSpPr>
        <p:spPr bwMode="auto">
          <a:xfrm>
            <a:off x="455612" y="6161544"/>
            <a:ext cx="5926137" cy="215444"/>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Executive Office of Administration and Finance (Medicaid revenue);  Comptroller of the Commonwealth (all other revenue)</a:t>
            </a:r>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000" b="1" i="0" u="none" strike="noStrike" kern="1200" baseline="0">
                <a:solidFill>
                  <a:sysClr val="windowText" lastClr="000000"/>
                </a:solidFill>
                <a:latin typeface="+mn-lt"/>
                <a:ea typeface="+mn-ea"/>
                <a:cs typeface="+mn-cs"/>
              </a:defRPr>
            </a:pPr>
            <a:r>
              <a:rPr lang="en-US" sz="1000" b="1" dirty="0" smtClean="0">
                <a:solidFill>
                  <a:sysClr val="windowText" lastClr="000000"/>
                </a:solidFill>
              </a:rPr>
              <a:t>REVENUE SOURCE AS A SHARE OF ALL STATE REVENUE</a:t>
            </a:r>
            <a:endParaRPr lang="en-US" sz="1000" b="1" dirty="0">
              <a:solidFill>
                <a:sysClr val="windowText" lastClr="000000"/>
              </a:solidFill>
            </a:endParaRPr>
          </a:p>
        </p:txBody>
      </p:sp>
      <p:graphicFrame>
        <p:nvGraphicFramePr>
          <p:cNvPr id="9" name="Chart 8"/>
          <p:cNvGraphicFramePr/>
          <p:nvPr>
            <p:extLst>
              <p:ext uri="{D42A27DB-BD31-4B8C-83A1-F6EECF244321}">
                <p14:modId xmlns:p14="http://schemas.microsoft.com/office/powerpoint/2010/main" xmlns="" val="1949826812"/>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lnSpc>
                <a:spcPts val="1500"/>
              </a:lnSpc>
              <a:spcBef>
                <a:spcPts val="600"/>
              </a:spcBef>
            </a:pPr>
            <a:r>
              <a:rPr lang="en-US" sz="1200" dirty="0" smtClean="0"/>
              <a:t>Medicaid revenue represents a significant portion of total state revenue. Over the period SFY 2001-2011, Medicaid revenue grew as a share of all state revenue from just over one dollar in ten (11 percent) to one in five (20 percent). The elevated figures in SFY 2009-2011 are due to a combination of increasing MassHealth enrollment, enhanced federal matching rate for Medicaid reimbursement, and declining revenue from other sources, particularly income taxes. This share will likely decline in SFY 2012 with the expiration of the enhanced federal match, but will remain elevated because other revenue sources have not yet returned to pre-recession levels.</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TRENDS IN COMPONENTS OF MASSHEALTH </a:t>
            </a:r>
            <a:br>
              <a:rPr lang="en-US" dirty="0" smtClean="0"/>
            </a:br>
            <a:r>
              <a:rPr lang="en-US" dirty="0" smtClean="0"/>
              <a:t>REVENUE FROM ALL SOURCES</a:t>
            </a:r>
            <a:endParaRPr lang="en-US" dirty="0"/>
          </a:p>
        </p:txBody>
      </p:sp>
      <p:sp>
        <p:nvSpPr>
          <p:cNvPr id="3" name="Slide Number Placeholder 2"/>
          <p:cNvSpPr>
            <a:spLocks noGrp="1"/>
          </p:cNvSpPr>
          <p:nvPr>
            <p:ph type="sldNum" sz="quarter" idx="10"/>
          </p:nvPr>
        </p:nvSpPr>
        <p:spPr/>
        <p:txBody>
          <a:bodyPr/>
          <a:lstStyle/>
          <a:p>
            <a:fld id="{5DCEACFD-D5E8-4814-B0F8-EF4EA1641FDE}" type="slidenum">
              <a:rPr lang="en-US" smtClean="0"/>
              <a:pPr/>
              <a:t>7</a:t>
            </a:fld>
            <a:endParaRPr lang="en-US" dirty="0"/>
          </a:p>
        </p:txBody>
      </p:sp>
      <p:sp>
        <p:nvSpPr>
          <p:cNvPr id="57347" name="TextBox 6"/>
          <p:cNvSpPr txBox="1">
            <a:spLocks noChangeArrowheads="1"/>
          </p:cNvSpPr>
          <p:nvPr/>
        </p:nvSpPr>
        <p:spPr bwMode="auto">
          <a:xfrm>
            <a:off x="455612" y="6161544"/>
            <a:ext cx="5926137" cy="215444"/>
          </a:xfrm>
          <a:prstGeom prst="rect">
            <a:avLst/>
          </a:prstGeom>
          <a:noFill/>
          <a:ln w="9525">
            <a:noFill/>
            <a:miter lim="800000"/>
            <a:headEnd/>
            <a:tailEnd/>
          </a:ln>
        </p:spPr>
        <p:txBody>
          <a:bodyPr wrap="square" lIns="0" rIns="0" anchor="b">
            <a:spAutoFit/>
          </a:bodyPr>
          <a:lstStyle/>
          <a:p>
            <a:pPr eaLnBrk="0" hangingPunct="0"/>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Executive Office of Administration and Finance</a:t>
            </a:r>
          </a:p>
        </p:txBody>
      </p:sp>
      <p:sp>
        <p:nvSpPr>
          <p:cNvPr id="8" name="Rectangle 7"/>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(BILLIONS)</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graphicFrame>
        <p:nvGraphicFramePr>
          <p:cNvPr id="9" name="Chart 8"/>
          <p:cNvGraphicFramePr/>
          <p:nvPr>
            <p:extLst>
              <p:ext uri="{D42A27DB-BD31-4B8C-83A1-F6EECF244321}">
                <p14:modId xmlns:p14="http://schemas.microsoft.com/office/powerpoint/2010/main" xmlns="" val="2677032387"/>
              </p:ext>
            </p:extLst>
          </p:nvPr>
        </p:nvGraphicFramePr>
        <p:xfrm>
          <a:off x="457200" y="1447801"/>
          <a:ext cx="593445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91440"/>
          <a:lstStyle/>
          <a:p>
            <a:pPr>
              <a:lnSpc>
                <a:spcPts val="1500"/>
              </a:lnSpc>
              <a:spcBef>
                <a:spcPts val="600"/>
              </a:spcBef>
            </a:pPr>
            <a:r>
              <a:rPr lang="en-US" sz="1200" dirty="0" smtClean="0"/>
              <a:t>Increases in </a:t>
            </a:r>
            <a:r>
              <a:rPr lang="en-US" sz="1200" dirty="0" err="1" smtClean="0"/>
              <a:t>MassHealth</a:t>
            </a:r>
            <a:r>
              <a:rPr lang="en-US" sz="1200" dirty="0" smtClean="0"/>
              <a:t> spending in recent years have largely been driven by increased enrollment. As a result, revenue received from all sources for </a:t>
            </a:r>
            <a:r>
              <a:rPr lang="en-US" sz="1200" dirty="0" err="1" smtClean="0"/>
              <a:t>MassHealth</a:t>
            </a:r>
            <a:r>
              <a:rPr lang="en-US" sz="1200" dirty="0" smtClean="0"/>
              <a:t> spending has also been driven largely by increases in enrollment.</a:t>
            </a:r>
          </a:p>
          <a:p>
            <a:pPr>
              <a:lnSpc>
                <a:spcPts val="1500"/>
              </a:lnSpc>
              <a:spcBef>
                <a:spcPts val="600"/>
              </a:spcBef>
            </a:pPr>
            <a:endParaRPr lang="en-US" sz="1200" dirty="0" smtClean="0"/>
          </a:p>
          <a:p>
            <a:pPr>
              <a:lnSpc>
                <a:spcPts val="1500"/>
              </a:lnSpc>
              <a:spcBef>
                <a:spcPts val="600"/>
              </a:spcBef>
            </a:pPr>
            <a:r>
              <a:rPr lang="en-US" sz="1200" dirty="0" smtClean="0"/>
              <a:t>Non-enrollment related revenue come from activities such as third party recoveries estate recoveries, and supplemental payments to hospitals. Also included are Disproportionate Share Hospital (DSH) payments, reimbursements for Designated State Health Programs (DSHP) under the </a:t>
            </a:r>
            <a:r>
              <a:rPr lang="en-US" sz="1200" dirty="0" err="1" smtClean="0"/>
              <a:t>MassHealth</a:t>
            </a:r>
            <a:r>
              <a:rPr lang="en-US" sz="1200" dirty="0" smtClean="0"/>
              <a:t> Section 1115 Waiver, and other agencies’ spending that qualifies for Medicaid reimbursement.</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FEDERAL MEDICAID AND CHILDREN’S HEALTH INSURANCE PROGRAM REVENUE BY STATE DEPARTMENT</a:t>
            </a:r>
            <a:endParaRPr lang="en-US" dirty="0"/>
          </a:p>
        </p:txBody>
      </p:sp>
      <p:sp>
        <p:nvSpPr>
          <p:cNvPr id="3" name="Slide Number Placeholder 2"/>
          <p:cNvSpPr>
            <a:spLocks noGrp="1"/>
          </p:cNvSpPr>
          <p:nvPr>
            <p:ph type="sldNum" sz="quarter" idx="10"/>
          </p:nvPr>
        </p:nvSpPr>
        <p:spPr/>
        <p:txBody>
          <a:bodyPr/>
          <a:lstStyle/>
          <a:p>
            <a:fld id="{8BA7C236-6D5E-490B-80DD-CBD2BF0A1A2D}" type="slidenum">
              <a:rPr lang="en-US" smtClean="0"/>
              <a:pPr/>
              <a:t>8</a:t>
            </a:fld>
            <a:endParaRPr lang="en-US" dirty="0"/>
          </a:p>
        </p:txBody>
      </p:sp>
      <p:sp>
        <p:nvSpPr>
          <p:cNvPr id="7" name="Rectangle 6"/>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smtClean="0"/>
              <a:t>Executive Office of Administration and Finance</a:t>
            </a:r>
            <a:endParaRPr lang="en-US" sz="800" dirty="0"/>
          </a:p>
        </p:txBody>
      </p:sp>
      <p:graphicFrame>
        <p:nvGraphicFramePr>
          <p:cNvPr id="28" name="Chart 12"/>
          <p:cNvGraphicFramePr>
            <a:graphicFrameLocks noChangeAspect="1"/>
          </p:cNvGraphicFramePr>
          <p:nvPr>
            <p:extLst>
              <p:ext uri="{D42A27DB-BD31-4B8C-83A1-F6EECF244321}">
                <p14:modId xmlns:p14="http://schemas.microsoft.com/office/powerpoint/2010/main" xmlns="" val="425380882"/>
              </p:ext>
            </p:extLst>
          </p:nvPr>
        </p:nvGraphicFramePr>
        <p:xfrm>
          <a:off x="461129" y="1419225"/>
          <a:ext cx="5912206" cy="4705349"/>
        </p:xfrm>
        <a:graphic>
          <a:graphicData uri="http://schemas.openxmlformats.org/drawingml/2006/chart">
            <c:chart xmlns:c="http://schemas.openxmlformats.org/drawingml/2006/chart" xmlns:r="http://schemas.openxmlformats.org/officeDocument/2006/relationships" r:id="rId3"/>
          </a:graphicData>
        </a:graphic>
      </p:graphicFrame>
      <p:sp>
        <p:nvSpPr>
          <p:cNvPr id="42" name="Rectangle 22"/>
          <p:cNvSpPr>
            <a:spLocks noChangeArrowheads="1"/>
          </p:cNvSpPr>
          <p:nvPr/>
        </p:nvSpPr>
        <p:spPr bwMode="auto">
          <a:xfrm>
            <a:off x="2494596" y="3638282"/>
            <a:ext cx="224420" cy="246221"/>
          </a:xfrm>
          <a:prstGeom prst="rect">
            <a:avLst/>
          </a:prstGeom>
          <a:noFill/>
          <a:ln w="9525">
            <a:noFill/>
            <a:miter lim="800000"/>
            <a:headEnd/>
            <a:tailEnd/>
          </a:ln>
        </p:spPr>
        <p:txBody>
          <a:bodyPr wrap="none" lIns="0" rIns="0">
            <a:spAutoFit/>
          </a:bodyPr>
          <a:lstStyle/>
          <a:p>
            <a:pPr algn="ctr"/>
            <a:r>
              <a:rPr lang="en-US" sz="1000" b="1" dirty="0" smtClean="0">
                <a:solidFill>
                  <a:srgbClr val="FFFFFF"/>
                </a:solidFill>
              </a:rPr>
              <a:t>75%</a:t>
            </a:r>
            <a:endParaRPr lang="en-US" sz="1000" dirty="0">
              <a:solidFill>
                <a:srgbClr val="FFFFFF"/>
              </a:solidFill>
            </a:endParaRPr>
          </a:p>
        </p:txBody>
      </p:sp>
      <p:sp>
        <p:nvSpPr>
          <p:cNvPr id="45" name="Rectangle 8"/>
          <p:cNvSpPr>
            <a:spLocks noChangeArrowheads="1"/>
          </p:cNvSpPr>
          <p:nvPr/>
        </p:nvSpPr>
        <p:spPr bwMode="auto">
          <a:xfrm>
            <a:off x="455613" y="1228725"/>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smtClean="0">
                <a:solidFill>
                  <a:prstClr val="black"/>
                </a:solidFill>
                <a:latin typeface="+mn-lt"/>
                <a:cs typeface="+mn-cs"/>
              </a:rPr>
              <a:t>(</a:t>
            </a:r>
            <a:r>
              <a:rPr lang="en-US" sz="1000" b="1" dirty="0" smtClean="0">
                <a:solidFill>
                  <a:prstClr val="black"/>
                </a:solidFill>
              </a:rPr>
              <a:t>TOTAL = $8.3 BILLION IN SFY2011</a:t>
            </a:r>
            <a:r>
              <a:rPr lang="en-US" sz="1000" b="1" dirty="0" smtClean="0">
                <a:solidFill>
                  <a:prstClr val="black"/>
                </a:solidFill>
                <a:latin typeface="+mn-lt"/>
                <a:cs typeface="+mn-cs"/>
              </a:rPr>
              <a:t>)</a:t>
            </a:r>
          </a:p>
          <a:p>
            <a:pPr>
              <a:defRPr sz="1800" b="1" i="0" u="none" strike="noStrike" kern="1200" baseline="0">
                <a:solidFill>
                  <a:prstClr val="black"/>
                </a:solidFill>
                <a:latin typeface="+mn-lt"/>
                <a:ea typeface="+mn-ea"/>
                <a:cs typeface="+mn-cs"/>
              </a:defRPr>
            </a:pPr>
            <a:endParaRPr lang="en-US" sz="1000" b="1" dirty="0" smtClean="0">
              <a:solidFill>
                <a:prstClr val="black"/>
              </a:solidFill>
              <a:latin typeface="+mn-lt"/>
              <a:cs typeface="+mn-cs"/>
            </a:endParaRPr>
          </a:p>
          <a:p>
            <a:pPr>
              <a:defRPr sz="1800" b="1" i="0" u="none" strike="noStrike" kern="1200" baseline="0">
                <a:solidFill>
                  <a:prstClr val="black"/>
                </a:solidFill>
                <a:latin typeface="+mn-lt"/>
                <a:ea typeface="+mn-ea"/>
                <a:cs typeface="+mn-cs"/>
              </a:defRPr>
            </a:pPr>
            <a:endParaRPr lang="en-US" sz="1000" b="1" dirty="0">
              <a:solidFill>
                <a:prstClr val="black"/>
              </a:solidFill>
              <a:latin typeface="+mn-lt"/>
              <a:cs typeface="+mn-cs"/>
            </a:endParaRPr>
          </a:p>
        </p:txBody>
      </p:sp>
      <p:sp>
        <p:nvSpPr>
          <p:cNvPr id="46" name="Rectangle 45"/>
          <p:cNvSpPr/>
          <p:nvPr/>
        </p:nvSpPr>
        <p:spPr>
          <a:xfrm>
            <a:off x="6399213" y="10763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TextBox 48"/>
          <p:cNvSpPr txBox="1"/>
          <p:nvPr/>
        </p:nvSpPr>
        <p:spPr>
          <a:xfrm>
            <a:off x="400049" y="3638282"/>
            <a:ext cx="1318207" cy="553998"/>
          </a:xfrm>
          <a:prstGeom prst="rect">
            <a:avLst/>
          </a:prstGeom>
          <a:noFill/>
        </p:spPr>
        <p:txBody>
          <a:bodyPr wrap="square" rtlCol="0">
            <a:spAutoFit/>
          </a:bodyPr>
          <a:lstStyle/>
          <a:p>
            <a:pPr algn="r"/>
            <a:r>
              <a:rPr lang="en-US" sz="1000" dirty="0" smtClean="0"/>
              <a:t>Executive Office</a:t>
            </a:r>
            <a:br>
              <a:rPr lang="en-US" sz="1000" dirty="0" smtClean="0"/>
            </a:br>
            <a:r>
              <a:rPr lang="en-US" sz="1000" dirty="0" smtClean="0"/>
              <a:t>of Health and Human Services</a:t>
            </a:r>
            <a:endParaRPr lang="en-US" sz="1000" dirty="0"/>
          </a:p>
        </p:txBody>
      </p:sp>
      <p:sp>
        <p:nvSpPr>
          <p:cNvPr id="50" name="TextBox 49"/>
          <p:cNvSpPr txBox="1"/>
          <p:nvPr/>
        </p:nvSpPr>
        <p:spPr>
          <a:xfrm>
            <a:off x="4370902" y="2095232"/>
            <a:ext cx="1210748" cy="400110"/>
          </a:xfrm>
          <a:prstGeom prst="rect">
            <a:avLst/>
          </a:prstGeom>
          <a:noFill/>
        </p:spPr>
        <p:txBody>
          <a:bodyPr wrap="square" rtlCol="0">
            <a:spAutoFit/>
          </a:bodyPr>
          <a:lstStyle/>
          <a:p>
            <a:r>
              <a:rPr lang="en-US" sz="1000" dirty="0" smtClean="0"/>
              <a:t>Executive Office </a:t>
            </a:r>
            <a:br>
              <a:rPr lang="en-US" sz="1000" dirty="0" smtClean="0"/>
            </a:br>
            <a:r>
              <a:rPr lang="en-US" sz="1000" dirty="0" smtClean="0"/>
              <a:t>of Elder Affairs*</a:t>
            </a:r>
            <a:endParaRPr lang="en-US" sz="1000" dirty="0"/>
          </a:p>
        </p:txBody>
      </p:sp>
      <p:sp>
        <p:nvSpPr>
          <p:cNvPr id="51" name="Rectangle 22"/>
          <p:cNvSpPr>
            <a:spLocks noChangeArrowheads="1"/>
          </p:cNvSpPr>
          <p:nvPr/>
        </p:nvSpPr>
        <p:spPr bwMode="auto">
          <a:xfrm>
            <a:off x="3961446" y="2409557"/>
            <a:ext cx="224420" cy="246221"/>
          </a:xfrm>
          <a:prstGeom prst="rect">
            <a:avLst/>
          </a:prstGeom>
          <a:noFill/>
          <a:ln w="9525">
            <a:noFill/>
            <a:miter lim="800000"/>
            <a:headEnd/>
            <a:tailEnd/>
          </a:ln>
        </p:spPr>
        <p:txBody>
          <a:bodyPr wrap="none" lIns="0" rIns="0">
            <a:spAutoFit/>
          </a:bodyPr>
          <a:lstStyle/>
          <a:p>
            <a:pPr algn="ctr"/>
            <a:r>
              <a:rPr lang="en-US" sz="1000" b="1" dirty="0" smtClean="0">
                <a:solidFill>
                  <a:srgbClr val="FFFFFF"/>
                </a:solidFill>
              </a:rPr>
              <a:t>16%</a:t>
            </a:r>
            <a:endParaRPr lang="en-US" sz="1000" dirty="0">
              <a:solidFill>
                <a:srgbClr val="FFFFFF"/>
              </a:solidFill>
            </a:endParaRPr>
          </a:p>
        </p:txBody>
      </p:sp>
      <p:sp>
        <p:nvSpPr>
          <p:cNvPr id="52" name="Rectangle 22"/>
          <p:cNvSpPr>
            <a:spLocks noChangeArrowheads="1"/>
          </p:cNvSpPr>
          <p:nvPr/>
        </p:nvSpPr>
        <p:spPr bwMode="auto">
          <a:xfrm>
            <a:off x="4622957" y="3114407"/>
            <a:ext cx="158697" cy="246221"/>
          </a:xfrm>
          <a:prstGeom prst="rect">
            <a:avLst/>
          </a:prstGeom>
          <a:noFill/>
          <a:ln w="9525">
            <a:noFill/>
            <a:miter lim="800000"/>
            <a:headEnd/>
            <a:tailEnd/>
          </a:ln>
        </p:spPr>
        <p:txBody>
          <a:bodyPr wrap="none" lIns="0" rIns="0">
            <a:spAutoFit/>
          </a:bodyPr>
          <a:lstStyle/>
          <a:p>
            <a:pPr algn="ctr"/>
            <a:r>
              <a:rPr lang="en-US" sz="1000" b="1" dirty="0" smtClean="0">
                <a:solidFill>
                  <a:srgbClr val="FFFFFF"/>
                </a:solidFill>
              </a:rPr>
              <a:t>5%</a:t>
            </a:r>
            <a:endParaRPr lang="en-US" sz="1000" dirty="0">
              <a:solidFill>
                <a:srgbClr val="FFFFFF"/>
              </a:solidFill>
            </a:endParaRPr>
          </a:p>
        </p:txBody>
      </p:sp>
      <p:sp>
        <p:nvSpPr>
          <p:cNvPr id="53" name="Rectangle 22"/>
          <p:cNvSpPr>
            <a:spLocks noChangeArrowheads="1"/>
          </p:cNvSpPr>
          <p:nvPr/>
        </p:nvSpPr>
        <p:spPr bwMode="auto">
          <a:xfrm>
            <a:off x="4727732" y="3384039"/>
            <a:ext cx="158697" cy="246221"/>
          </a:xfrm>
          <a:prstGeom prst="rect">
            <a:avLst/>
          </a:prstGeom>
          <a:noFill/>
          <a:ln w="9525">
            <a:noFill/>
            <a:miter lim="800000"/>
            <a:headEnd/>
            <a:tailEnd/>
          </a:ln>
        </p:spPr>
        <p:txBody>
          <a:bodyPr wrap="none" lIns="0" rIns="0">
            <a:spAutoFit/>
          </a:bodyPr>
          <a:lstStyle/>
          <a:p>
            <a:pPr algn="ctr"/>
            <a:r>
              <a:rPr lang="en-US" sz="1000" b="1" dirty="0" smtClean="0"/>
              <a:t>1%</a:t>
            </a:r>
            <a:endParaRPr lang="en-US" sz="1000" dirty="0"/>
          </a:p>
        </p:txBody>
      </p:sp>
      <p:sp>
        <p:nvSpPr>
          <p:cNvPr id="54" name="Rectangle 22"/>
          <p:cNvSpPr>
            <a:spLocks noChangeArrowheads="1"/>
          </p:cNvSpPr>
          <p:nvPr/>
        </p:nvSpPr>
        <p:spPr bwMode="auto">
          <a:xfrm>
            <a:off x="4746782" y="3490644"/>
            <a:ext cx="158697" cy="246221"/>
          </a:xfrm>
          <a:prstGeom prst="rect">
            <a:avLst/>
          </a:prstGeom>
          <a:noFill/>
          <a:ln w="9525">
            <a:noFill/>
            <a:miter lim="800000"/>
            <a:headEnd/>
            <a:tailEnd/>
          </a:ln>
        </p:spPr>
        <p:txBody>
          <a:bodyPr wrap="none" lIns="0" rIns="0">
            <a:spAutoFit/>
          </a:bodyPr>
          <a:lstStyle/>
          <a:p>
            <a:pPr algn="ctr"/>
            <a:r>
              <a:rPr lang="en-US" sz="1000" b="1" dirty="0" smtClean="0"/>
              <a:t>1%</a:t>
            </a:r>
            <a:endParaRPr lang="en-US" sz="1000" dirty="0"/>
          </a:p>
        </p:txBody>
      </p:sp>
      <p:sp>
        <p:nvSpPr>
          <p:cNvPr id="56" name="TextBox 55"/>
          <p:cNvSpPr txBox="1"/>
          <p:nvPr/>
        </p:nvSpPr>
        <p:spPr>
          <a:xfrm>
            <a:off x="4809051" y="2986920"/>
            <a:ext cx="1677473" cy="400110"/>
          </a:xfrm>
          <a:prstGeom prst="rect">
            <a:avLst/>
          </a:prstGeom>
          <a:noFill/>
        </p:spPr>
        <p:txBody>
          <a:bodyPr wrap="square" rtlCol="0">
            <a:spAutoFit/>
          </a:bodyPr>
          <a:lstStyle/>
          <a:p>
            <a:r>
              <a:rPr lang="en-US" sz="1000" dirty="0" smtClean="0"/>
              <a:t>Dept. of Developmental Services</a:t>
            </a:r>
            <a:endParaRPr lang="en-US" sz="1000" dirty="0"/>
          </a:p>
        </p:txBody>
      </p:sp>
      <p:sp>
        <p:nvSpPr>
          <p:cNvPr id="57" name="TextBox 56"/>
          <p:cNvSpPr txBox="1"/>
          <p:nvPr/>
        </p:nvSpPr>
        <p:spPr>
          <a:xfrm>
            <a:off x="4913949" y="3332752"/>
            <a:ext cx="1677473" cy="246221"/>
          </a:xfrm>
          <a:prstGeom prst="rect">
            <a:avLst/>
          </a:prstGeom>
          <a:noFill/>
        </p:spPr>
        <p:txBody>
          <a:bodyPr wrap="square" rtlCol="0">
            <a:spAutoFit/>
          </a:bodyPr>
          <a:lstStyle/>
          <a:p>
            <a:r>
              <a:rPr lang="en-US" sz="1000" dirty="0" smtClean="0"/>
              <a:t>Dept. of Mental Health</a:t>
            </a:r>
            <a:endParaRPr lang="en-US" sz="1000" dirty="0"/>
          </a:p>
        </p:txBody>
      </p:sp>
      <p:sp>
        <p:nvSpPr>
          <p:cNvPr id="58" name="TextBox 57"/>
          <p:cNvSpPr txBox="1"/>
          <p:nvPr/>
        </p:nvSpPr>
        <p:spPr>
          <a:xfrm>
            <a:off x="4913949" y="3486982"/>
            <a:ext cx="1677473" cy="246221"/>
          </a:xfrm>
          <a:prstGeom prst="rect">
            <a:avLst/>
          </a:prstGeom>
          <a:noFill/>
        </p:spPr>
        <p:txBody>
          <a:bodyPr wrap="square" rtlCol="0">
            <a:spAutoFit/>
          </a:bodyPr>
          <a:lstStyle/>
          <a:p>
            <a:r>
              <a:rPr lang="en-US" sz="1000" dirty="0" smtClean="0"/>
              <a:t>Dept. of Public Health</a:t>
            </a:r>
            <a:endParaRPr lang="en-US" sz="1000" dirty="0"/>
          </a:p>
        </p:txBody>
      </p:sp>
      <p:sp>
        <p:nvSpPr>
          <p:cNvPr id="59" name="TextBox 58"/>
          <p:cNvSpPr txBox="1"/>
          <p:nvPr/>
        </p:nvSpPr>
        <p:spPr>
          <a:xfrm>
            <a:off x="5056824" y="3672720"/>
            <a:ext cx="1515425" cy="2369880"/>
          </a:xfrm>
          <a:prstGeom prst="rect">
            <a:avLst/>
          </a:prstGeom>
          <a:noFill/>
        </p:spPr>
        <p:txBody>
          <a:bodyPr wrap="square" rtlCol="0">
            <a:spAutoFit/>
          </a:bodyPr>
          <a:lstStyle/>
          <a:p>
            <a:r>
              <a:rPr lang="en-US" sz="800" b="1" u="sng" dirty="0" smtClean="0"/>
              <a:t>Less than 1% combined:</a:t>
            </a:r>
          </a:p>
          <a:p>
            <a:pPr marL="55563" indent="-55563">
              <a:buFont typeface="Arial" pitchFamily="34" charset="0"/>
              <a:buChar char="•"/>
            </a:pPr>
            <a:r>
              <a:rPr lang="en-US" sz="1000" dirty="0" smtClean="0"/>
              <a:t>Comptroller </a:t>
            </a:r>
          </a:p>
          <a:p>
            <a:pPr marL="55563" indent="-55563">
              <a:buFont typeface="Arial" pitchFamily="34" charset="0"/>
              <a:buChar char="•"/>
            </a:pPr>
            <a:r>
              <a:rPr lang="en-US" sz="1000" dirty="0" smtClean="0"/>
              <a:t>Dept. of Social Services</a:t>
            </a:r>
          </a:p>
          <a:p>
            <a:pPr marL="55563" indent="-55563">
              <a:buFont typeface="Arial" pitchFamily="34" charset="0"/>
              <a:buChar char="•"/>
            </a:pPr>
            <a:r>
              <a:rPr lang="en-US" sz="1000" dirty="0" smtClean="0"/>
              <a:t>Department of Transitional Assistance</a:t>
            </a:r>
          </a:p>
          <a:p>
            <a:pPr marL="55563" indent="-55563">
              <a:buFont typeface="Arial" pitchFamily="34" charset="0"/>
              <a:buChar char="•"/>
            </a:pPr>
            <a:r>
              <a:rPr lang="en-US" sz="1000" dirty="0" smtClean="0"/>
              <a:t>Division of Health Care Finance &amp; Policy</a:t>
            </a:r>
          </a:p>
          <a:p>
            <a:pPr marL="55563" indent="-55563">
              <a:buFont typeface="Arial" pitchFamily="34" charset="0"/>
              <a:buChar char="•"/>
            </a:pPr>
            <a:r>
              <a:rPr lang="en-US" sz="1000" dirty="0" smtClean="0"/>
              <a:t>Mass. Rehabilitation Commission</a:t>
            </a:r>
          </a:p>
          <a:p>
            <a:pPr marL="55563" indent="-55563">
              <a:buFont typeface="Arial" pitchFamily="34" charset="0"/>
              <a:buChar char="•"/>
            </a:pPr>
            <a:r>
              <a:rPr lang="en-US" sz="1000" dirty="0" smtClean="0"/>
              <a:t>Dept. of Youth Services</a:t>
            </a:r>
          </a:p>
          <a:p>
            <a:pPr marL="55563" indent="-55563">
              <a:buFont typeface="Arial" pitchFamily="34" charset="0"/>
              <a:buChar char="•"/>
            </a:pPr>
            <a:r>
              <a:rPr lang="en-US" sz="1000" dirty="0" smtClean="0"/>
              <a:t>Mass. Commission for the Blind</a:t>
            </a:r>
          </a:p>
          <a:p>
            <a:pPr marL="55563" indent="-55563">
              <a:buFont typeface="Arial" pitchFamily="34" charset="0"/>
              <a:buChar char="•"/>
            </a:pPr>
            <a:r>
              <a:rPr lang="en-US" sz="1000" dirty="0" smtClean="0"/>
              <a:t>Mass. Commission for the Deaf &amp; Hard of Hearing</a:t>
            </a:r>
            <a:endParaRPr lang="en-US" sz="1000" dirty="0"/>
          </a:p>
        </p:txBody>
      </p:sp>
      <p:cxnSp>
        <p:nvCxnSpPr>
          <p:cNvPr id="61" name="Straight Connector 60"/>
          <p:cNvCxnSpPr/>
          <p:nvPr/>
        </p:nvCxnSpPr>
        <p:spPr>
          <a:xfrm>
            <a:off x="4929991" y="3695817"/>
            <a:ext cx="175409" cy="66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 Box 11"/>
          <p:cNvSpPr txBox="1">
            <a:spLocks noChangeArrowheads="1"/>
          </p:cNvSpPr>
          <p:nvPr/>
        </p:nvSpPr>
        <p:spPr bwMode="auto">
          <a:xfrm>
            <a:off x="6627813" y="1238250"/>
            <a:ext cx="2057400" cy="5072064"/>
          </a:xfrm>
          <a:prstGeom prst="rect">
            <a:avLst/>
          </a:prstGeom>
          <a:noFill/>
          <a:ln w="3175">
            <a:solidFill>
              <a:schemeClr val="accent1">
                <a:lumMod val="60000"/>
                <a:lumOff val="40000"/>
              </a:schemeClr>
            </a:solidFill>
            <a:miter lim="800000"/>
            <a:headEnd/>
            <a:tailEnd/>
          </a:ln>
        </p:spPr>
        <p:txBody>
          <a:bodyPr tIns="45720"/>
          <a:lstStyle/>
          <a:p>
            <a:pPr>
              <a:lnSpc>
                <a:spcPts val="1500"/>
              </a:lnSpc>
              <a:spcBef>
                <a:spcPts val="600"/>
              </a:spcBef>
            </a:pPr>
            <a:r>
              <a:rPr lang="en-US" sz="1200" dirty="0" smtClean="0"/>
              <a:t>Total federal reimbursements are more than one-half of MassHealth spending because some state activities in the Commonwealth’s budget accounts beyond those labeled “MassHealth” qualify for federal reimbursement as Titles XIX and XXI programs. An estimated $631 million flowed to the Departments of Developmental Services, Mental Health, and Public Health in SFY2011 for programs and facilities they administer that serve people eligible for MassHealth and that therefore qualify for reimbursement under the Medicaid or Children’s Health Insurance Program state plan or under a waiver.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21677</TotalTime>
  <Words>1328</Words>
  <Application>Microsoft Office PowerPoint</Application>
  <PresentationFormat>On-screen Show (4:3)</PresentationFormat>
  <Paragraphs>114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0</vt:lpstr>
      <vt:lpstr>OVERVIEW</vt:lpstr>
      <vt:lpstr>TOTAL MASSHEALTH REVENUE  FROM THE FEDERAL GOVERNMENT AND OTHER SOURCES</vt:lpstr>
      <vt:lpstr>CONTRIBUTION OF ENHANCED FEDERAL MATCH  TOWARDS FEDERAL REVENUE FOR MASSHEALTH</vt:lpstr>
      <vt:lpstr>ANNUAL CHANGE IN FEDERAL REVENUE</vt:lpstr>
      <vt:lpstr>MASSHEALTH IS THE MAIN SOURCE OF  FEDERAL REVENUE TO MASSACHUSETTS</vt:lpstr>
      <vt:lpstr>MASSHEALTH REVENUE IS AN IMPORTANT  COMPONENT OF TOTAL STATE REVENUE</vt:lpstr>
      <vt:lpstr>TRENDS IN COMPONENTS OF MASSHEALTH  REVENUE FROM ALL SOURCES</vt:lpstr>
      <vt:lpstr>FEDERAL MEDICAID AND CHILDREN’S HEALTH INSURANCE PROGRAM REVENUE BY STATE DEPARTMENT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knorda01</cp:lastModifiedBy>
  <cp:revision>917</cp:revision>
  <cp:lastPrinted>2012-06-07T20:14:41Z</cp:lastPrinted>
  <dcterms:created xsi:type="dcterms:W3CDTF">2010-12-20T05:21:32Z</dcterms:created>
  <dcterms:modified xsi:type="dcterms:W3CDTF">2012-09-20T16:59:15Z</dcterms:modified>
</cp:coreProperties>
</file>