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theme/themeOverride6.xml" ContentType="application/vnd.openxmlformats-officedocument.themeOverride+xml"/>
  <Override PartName="/ppt/notesSlides/notesSlide2.xml" ContentType="application/vnd.openxmlformats-officedocument.presentationml.notesSlide+xml"/>
  <Override PartName="/ppt/charts/chart12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79" r:id="rId1"/>
  </p:sldMasterIdLst>
  <p:notesMasterIdLst>
    <p:notesMasterId r:id="rId23"/>
  </p:notesMasterIdLst>
  <p:handoutMasterIdLst>
    <p:handoutMasterId r:id="rId24"/>
  </p:handoutMasterIdLst>
  <p:sldIdLst>
    <p:sldId id="412" r:id="rId2"/>
    <p:sldId id="527" r:id="rId3"/>
    <p:sldId id="528" r:id="rId4"/>
    <p:sldId id="529" r:id="rId5"/>
    <p:sldId id="530" r:id="rId6"/>
    <p:sldId id="532" r:id="rId7"/>
    <p:sldId id="533" r:id="rId8"/>
    <p:sldId id="534" r:id="rId9"/>
    <p:sldId id="535" r:id="rId10"/>
    <p:sldId id="536" r:id="rId11"/>
    <p:sldId id="537" r:id="rId12"/>
    <p:sldId id="538" r:id="rId13"/>
    <p:sldId id="539" r:id="rId14"/>
    <p:sldId id="540" r:id="rId15"/>
    <p:sldId id="542" r:id="rId16"/>
    <p:sldId id="543" r:id="rId17"/>
    <p:sldId id="544" r:id="rId18"/>
    <p:sldId id="545" r:id="rId19"/>
    <p:sldId id="495" r:id="rId20"/>
    <p:sldId id="546" r:id="rId21"/>
    <p:sldId id="547" r:id="rId22"/>
  </p:sldIdLst>
  <p:sldSz cx="9144000" cy="6858000" type="screen4x3"/>
  <p:notesSz cx="7010400" cy="92964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cbsma" initials="" lastIdx="10" clrIdx="0"/>
  <p:cmAuthor id="7" name="Fogel, Ariel" initials="AJF" lastIdx="5" clrIdx="7"/>
  <p:cmAuthor id="1" name="Mark Barer" initials="" lastIdx="6" clrIdx="1"/>
  <p:cmAuthor id="8" name="Barbara Wallraff" initials="B" lastIdx="24" clrIdx="8"/>
  <p:cmAuthor id="2" name="Madolyn Allison" initials="" lastIdx="0" clrIdx="2"/>
  <p:cmAuthor id="9" name="Nordahl, Katharine" initials="NK" lastIdx="3" clrIdx="9"/>
  <p:cmAuthor id="3" name="Bob Seifert" initials="" lastIdx="9" clrIdx="3"/>
  <p:cmAuthor id="4" name="Bob Seifert" initials="RS" lastIdx="8" clrIdx="4"/>
  <p:cmAuthor id="5" name="Seifert, Robert" initials="RS" lastIdx="8" clrIdx="5"/>
  <p:cmAuthor id="6" name="Long, Sharon" initials="skl" lastIdx="10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4B4B4B"/>
    <a:srgbClr val="CC0000"/>
    <a:srgbClr val="000000"/>
    <a:srgbClr val="FFFFFF"/>
    <a:srgbClr val="777777"/>
    <a:srgbClr val="FFCC00"/>
    <a:srgbClr val="C0C0C0"/>
    <a:srgbClr val="BFC4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24" autoAdjust="0"/>
    <p:restoredTop sz="97356" autoAdjust="0"/>
  </p:normalViewPr>
  <p:slideViewPr>
    <p:cSldViewPr snapToGrid="0">
      <p:cViewPr>
        <p:scale>
          <a:sx n="117" d="100"/>
          <a:sy n="117" d="100"/>
        </p:scale>
        <p:origin x="-1302" y="-210"/>
      </p:cViewPr>
      <p:guideLst>
        <p:guide orient="horz" pos="2883"/>
        <p:guide orient="horz" pos="2631"/>
        <p:guide pos="2880"/>
      </p:guideLst>
    </p:cSldViewPr>
  </p:slideViewPr>
  <p:outlineViewPr>
    <p:cViewPr>
      <p:scale>
        <a:sx n="33" d="100"/>
        <a:sy n="33" d="100"/>
      </p:scale>
      <p:origin x="0" y="8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2790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6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7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490836624561442E-2"/>
          <c:y val="3.844983283164314E-2"/>
          <c:w val="0.94769831574182306"/>
          <c:h val="0.80136795427646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Regression-adjusted estimates
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/>
                      <a:t>95.0</a:t>
                    </a:r>
                    <a:r>
                      <a:rPr lang="en-US" sz="1400" dirty="0" smtClean="0"/>
                      <a:t>%</a:t>
                    </a:r>
                  </a:p>
                  <a:p>
                    <a:r>
                      <a:rPr lang="en-US" sz="1400" dirty="0" smtClean="0"/>
                      <a:t>**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dirty="0"/>
                      <a:t>94.1</a:t>
                    </a:r>
                    <a:r>
                      <a:rPr lang="en-US" sz="1400" dirty="0" smtClean="0"/>
                      <a:t>%</a:t>
                    </a:r>
                  </a:p>
                  <a:p>
                    <a:r>
                      <a:rPr lang="en-US" sz="1400" dirty="0" smtClean="0"/>
                      <a:t>**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dirty="0"/>
                      <a:t>94.6</a:t>
                    </a:r>
                    <a:r>
                      <a:rPr lang="en-US" sz="1400" dirty="0" smtClean="0"/>
                      <a:t>%</a:t>
                    </a:r>
                  </a:p>
                  <a:p>
                    <a:r>
                      <a:rPr lang="en-US" sz="1400" dirty="0" smtClean="0"/>
                      <a:t>**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&quot;%&quot;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Fall 2006</c:v>
                </c:pt>
                <c:pt idx="1">
                  <c:v>Fall 2008</c:v>
                </c:pt>
                <c:pt idx="2">
                  <c:v>Fall 2010</c:v>
                </c:pt>
                <c:pt idx="3">
                  <c:v>Fall 2012</c:v>
                </c:pt>
              </c:strCache>
            </c:strRef>
          </c:cat>
          <c:val>
            <c:numRef>
              <c:f>Sheet1!$B$2:$B$5</c:f>
              <c:numCache>
                <c:formatCode>0.0"%"</c:formatCode>
                <c:ptCount val="4"/>
                <c:pt idx="0">
                  <c:v>85.9</c:v>
                </c:pt>
                <c:pt idx="1">
                  <c:v>95</c:v>
                </c:pt>
                <c:pt idx="2">
                  <c:v>94.1</c:v>
                </c:pt>
                <c:pt idx="3">
                  <c:v>94.6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0916864"/>
        <c:axId val="20959616"/>
      </c:barChart>
      <c:catAx>
        <c:axId val="2091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959616"/>
        <c:crosses val="autoZero"/>
        <c:auto val="1"/>
        <c:lblAlgn val="ctr"/>
        <c:lblOffset val="0"/>
        <c:noMultiLvlLbl val="0"/>
      </c:catAx>
      <c:valAx>
        <c:axId val="20959616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&quot;%&quot;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20916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 b="1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490836624561442E-2"/>
          <c:y val="8.2741753356667239E-2"/>
          <c:w val="0.94835191722286349"/>
          <c:h val="0.720523147924600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PROBLEMS PAYING MEDICAL BILLS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28.6</a:t>
                    </a:r>
                    <a:r>
                      <a:rPr lang="en-US" smtClean="0"/>
                      <a:t>%</a:t>
                    </a:r>
                  </a:p>
                  <a:p>
                    <a:r>
                      <a:rPr lang="en-US" smtClean="0"/>
                      <a:t>*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8.7</a:t>
                    </a:r>
                    <a:r>
                      <a:rPr lang="en-US" dirty="0" smtClean="0"/>
                      <a:t>%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**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&quot;%&quot;" sourceLinked="0"/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All Adults</c:v>
                </c:pt>
                <c:pt idx="2">
                  <c:v>Income
At or Below
138% FPL</c:v>
                </c:pt>
                <c:pt idx="3">
                  <c:v>Income
Between
139-399% FPL</c:v>
                </c:pt>
                <c:pt idx="4">
                  <c:v>Income
At or Above
400% FPL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17.899999999999999</c:v>
                </c:pt>
                <c:pt idx="2">
                  <c:v>20.3</c:v>
                </c:pt>
                <c:pt idx="3">
                  <c:v>28.6</c:v>
                </c:pt>
                <c:pt idx="4">
                  <c:v>8.6999999999999993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MEDICAL BILLS THAT ARE PAYING OFF OVER TIME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28.0</a:t>
                    </a:r>
                    <a:r>
                      <a:rPr lang="en-US" smtClean="0"/>
                      <a:t>%</a:t>
                    </a:r>
                  </a:p>
                  <a:p>
                    <a:r>
                      <a:rPr lang="en-US" smtClean="0"/>
                      <a:t>**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&quot;%&quot;" sourceLinked="0"/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All Adults</c:v>
                </c:pt>
                <c:pt idx="2">
                  <c:v>Income
At or Below
138% FPL</c:v>
                </c:pt>
                <c:pt idx="3">
                  <c:v>Income
Between
139-399% FPL</c:v>
                </c:pt>
                <c:pt idx="4">
                  <c:v>Income
At or Above
400% FPL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20.3</c:v>
                </c:pt>
                <c:pt idx="2">
                  <c:v>16.2</c:v>
                </c:pt>
                <c:pt idx="3">
                  <c:v>28</c:v>
                </c:pt>
                <c:pt idx="4">
                  <c:v>17.2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42919296"/>
        <c:axId val="242920832"/>
      </c:barChart>
      <c:catAx>
        <c:axId val="24291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42920832"/>
        <c:crosses val="autoZero"/>
        <c:auto val="1"/>
        <c:lblAlgn val="ctr"/>
        <c:lblOffset val="0"/>
        <c:noMultiLvlLbl val="0"/>
      </c:catAx>
      <c:valAx>
        <c:axId val="242920832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&quot;%&quot;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242919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248161018978775"/>
          <c:y val="4.9768912802624993E-2"/>
          <c:w val="0.38286289632790316"/>
          <c:h val="0.12523495230960943"/>
        </c:manualLayout>
      </c:layout>
      <c:overlay val="1"/>
      <c:spPr>
        <a:solidFill>
          <a:schemeClr val="bg1"/>
        </a:solidFill>
        <a:ln w="12700">
          <a:solidFill>
            <a:srgbClr val="BFBFBF"/>
          </a:solidFill>
        </a:ln>
      </c:spPr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800" b="1"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490836624561442E-2"/>
          <c:y val="3.844983283164314E-2"/>
          <c:w val="0.94769831574182306"/>
          <c:h val="0.699886546383546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5"/>
              <c:layout>
                <c:manualLayout>
                  <c:x val="0"/>
                  <c:y val="5.1408538454183368E-2"/>
                </c:manualLayout>
              </c:layout>
              <c:numFmt formatCode="0.0&quot;%&quot;" sourceLinked="0"/>
              <c:spPr/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&quot;%&quot;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Cut back on health care</c:v>
                </c:pt>
                <c:pt idx="1">
                  <c:v>Cut back on
other
spending</c:v>
                </c:pt>
                <c:pt idx="2">
                  <c:v>Cut back on
savings or took
money from
savings</c:v>
                </c:pt>
                <c:pt idx="3">
                  <c:v>Increased
work hours
or took
another job</c:v>
                </c:pt>
                <c:pt idx="4">
                  <c:v>Borrowed
or took on
credit card
debt</c:v>
                </c:pt>
                <c:pt idx="5">
                  <c:v>Declared bankruptcy</c:v>
                </c:pt>
              </c:strCache>
            </c:strRef>
          </c:cat>
          <c:val>
            <c:numRef>
              <c:f>Sheet1!$B$2:$B$7</c:f>
              <c:numCache>
                <c:formatCode>0.0"%"</c:formatCode>
                <c:ptCount val="6"/>
                <c:pt idx="0">
                  <c:v>57.199999999999996</c:v>
                </c:pt>
                <c:pt idx="1">
                  <c:v>89</c:v>
                </c:pt>
                <c:pt idx="2">
                  <c:v>77</c:v>
                </c:pt>
                <c:pt idx="3">
                  <c:v>39.200000000000003</c:v>
                </c:pt>
                <c:pt idx="4">
                  <c:v>42.7</c:v>
                </c:pt>
                <c:pt idx="5">
                  <c:v>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40937216"/>
        <c:axId val="240967680"/>
      </c:barChart>
      <c:catAx>
        <c:axId val="24093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40967680"/>
        <c:crosses val="autoZero"/>
        <c:auto val="1"/>
        <c:lblAlgn val="ctr"/>
        <c:lblOffset val="0"/>
        <c:noMultiLvlLbl val="0"/>
      </c:catAx>
      <c:valAx>
        <c:axId val="240967680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&quot;%&quot;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240937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 b="1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167197128094001"/>
          <c:y val="8.1392777291727406E-2"/>
          <c:w val="0.57752639837585795"/>
          <c:h val="0.8329214056576259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chemeClr val="tx2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F15C22">
                  <a:lumMod val="60000"/>
                  <a:lumOff val="40000"/>
                </a:srgbClr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4D85C5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c:spPr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Very worried </c:v>
                </c:pt>
                <c:pt idx="1">
                  <c:v>Somewhat worried</c:v>
                </c:pt>
                <c:pt idx="2">
                  <c:v>Not at all worried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24.336203999999999</c:v>
                </c:pt>
                <c:pt idx="1">
                  <c:v>33.466057999999997</c:v>
                </c:pt>
                <c:pt idx="2">
                  <c:v>42.197738000000001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dLbls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Very worried </c:v>
                </c:pt>
                <c:pt idx="1">
                  <c:v>Somewhat worried</c:v>
                </c:pt>
                <c:pt idx="2">
                  <c:v>Not at all worried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31.430285999999999</c:v>
                </c:pt>
                <c:pt idx="1">
                  <c:v>46.530956000000003</c:v>
                </c:pt>
                <c:pt idx="2">
                  <c:v>22.038757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800" b="1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490836624561442E-2"/>
          <c:y val="6.985736849140832E-2"/>
          <c:w val="0.92596861447789602"/>
          <c:h val="0.801306016206213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Insured all year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tx2"/>
                        </a:solidFill>
                      </a:rPr>
                      <a:t>88.2</a:t>
                    </a:r>
                    <a:r>
                      <a:rPr lang="en-US" sz="1400" dirty="0" smtClean="0">
                        <a:solidFill>
                          <a:schemeClr val="tx2"/>
                        </a:solidFill>
                      </a:rPr>
                      <a:t>%**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tx2"/>
                        </a:solidFill>
                      </a:rPr>
                      <a:t>87.8</a:t>
                    </a:r>
                    <a:r>
                      <a:rPr lang="en-US" sz="1400" dirty="0" smtClean="0">
                        <a:solidFill>
                          <a:schemeClr val="tx2"/>
                        </a:solidFill>
                      </a:rPr>
                      <a:t>%**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tx2"/>
                        </a:solidFill>
                      </a:rPr>
                      <a:t>88.0</a:t>
                    </a:r>
                    <a:r>
                      <a:rPr lang="en-US" sz="1400" dirty="0" smtClean="0">
                        <a:solidFill>
                          <a:schemeClr val="tx2"/>
                        </a:solidFill>
                      </a:rPr>
                      <a:t>%**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&quot;%&quot;" sourceLinked="0"/>
            <c:txPr>
              <a:bodyPr/>
              <a:lstStyle/>
              <a:p>
                <a:pPr>
                  <a:defRPr sz="1400"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Fall 2006</c:v>
                </c:pt>
                <c:pt idx="1">
                  <c:v>Fall 2008</c:v>
                </c:pt>
                <c:pt idx="2">
                  <c:v>Fall 2010</c:v>
                </c:pt>
                <c:pt idx="3">
                  <c:v>Fall 2012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79.7</c:v>
                </c:pt>
                <c:pt idx="1">
                  <c:v>88.2</c:v>
                </c:pt>
                <c:pt idx="2">
                  <c:v>87.8</c:v>
                </c:pt>
                <c:pt idx="3">
                  <c:v>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 part-year</c:v>
                </c:pt>
              </c:strCache>
            </c:strRef>
          </c:tx>
          <c:spPr>
            <a:ln w="38100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"/>
              <c:layout/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accent1">
                            <a:lumMod val="50000"/>
                          </a:schemeClr>
                        </a:solidFill>
                      </a:defRPr>
                    </a:pPr>
                    <a:r>
                      <a:rPr lang="en-US" sz="14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11.8</a:t>
                    </a:r>
                    <a:r>
                      <a:rPr lang="en-US" sz="140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%**</a:t>
                    </a:r>
                    <a:endParaRPr lang="en-US"/>
                  </a:p>
                </c:rich>
              </c:tx>
              <c:numFmt formatCode="0.0&quot;%&quot;" sourceLinked="0"/>
              <c:spPr>
                <a:solidFill>
                  <a:schemeClr val="bg1"/>
                </a:solidFill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accent1">
                            <a:lumMod val="50000"/>
                          </a:schemeClr>
                        </a:solidFill>
                      </a:defRPr>
                    </a:pPr>
                    <a:r>
                      <a:rPr lang="en-US" sz="14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12.2</a:t>
                    </a:r>
                    <a:r>
                      <a:rPr lang="en-US" sz="140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%**</a:t>
                    </a:r>
                    <a:endParaRPr lang="en-US"/>
                  </a:p>
                </c:rich>
              </c:tx>
              <c:numFmt formatCode="0.0&quot;%&quot;" sourceLinked="0"/>
              <c:spPr>
                <a:solidFill>
                  <a:schemeClr val="bg1"/>
                </a:solidFill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accent1">
                            <a:lumMod val="50000"/>
                          </a:schemeClr>
                        </a:solidFill>
                      </a:defRPr>
                    </a:pPr>
                    <a:r>
                      <a:rPr lang="en-US" sz="14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12.0</a:t>
                    </a:r>
                    <a:r>
                      <a:rPr lang="en-US" sz="140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%**</a:t>
                    </a:r>
                    <a:endParaRPr lang="en-US"/>
                  </a:p>
                </c:rich>
              </c:tx>
              <c:numFmt formatCode="0.0&quot;%&quot;" sourceLinked="0"/>
              <c:spPr>
                <a:solidFill>
                  <a:schemeClr val="bg1"/>
                </a:solidFill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&quot;%&quot;" sourceLinked="0"/>
            <c:txPr>
              <a:bodyPr/>
              <a:lstStyle/>
              <a:p>
                <a:pPr>
                  <a:defRPr sz="1400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Fall 2006</c:v>
                </c:pt>
                <c:pt idx="1">
                  <c:v>Fall 2008</c:v>
                </c:pt>
                <c:pt idx="2">
                  <c:v>Fall 2010</c:v>
                </c:pt>
                <c:pt idx="3">
                  <c:v>Fall 2012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20.3</c:v>
                </c:pt>
                <c:pt idx="1">
                  <c:v>11.8</c:v>
                </c:pt>
                <c:pt idx="2">
                  <c:v>12.2</c:v>
                </c:pt>
                <c:pt idx="3">
                  <c:v>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Never insured over the year</c:v>
                </c:pt>
              </c:strCache>
            </c:strRef>
          </c:tx>
          <c:spPr>
            <a:ln w="38100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none"/>
          </c:marke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2.4</a:t>
                    </a:r>
                    <a:r>
                      <a:rPr lang="en-US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%**</a:t>
                    </a:r>
                    <a:endParaRPr lang="en-US" dirty="0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3.0</a:t>
                    </a:r>
                    <a:r>
                      <a:rPr lang="en-US" sz="140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%**</a:t>
                    </a:r>
                    <a:endParaRPr lang="en-US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2.7</a:t>
                    </a:r>
                    <a:r>
                      <a:rPr lang="en-US" sz="140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%**</a:t>
                    </a:r>
                    <a:endParaRPr lang="en-US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&quot;%&quot;" sourceLinked="0"/>
            <c:txPr>
              <a:bodyPr/>
              <a:lstStyle/>
              <a:p>
                <a:pPr>
                  <a:defRPr sz="14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Fall 2006</c:v>
                </c:pt>
                <c:pt idx="1">
                  <c:v>Fall 2008</c:v>
                </c:pt>
                <c:pt idx="2">
                  <c:v>Fall 2010</c:v>
                </c:pt>
                <c:pt idx="3">
                  <c:v>Fall 2012</c:v>
                </c:pt>
              </c:strCache>
            </c:strRef>
          </c:cat>
          <c:val>
            <c:numRef>
              <c:f>Sheet1!$D$2:$D$6</c:f>
              <c:numCache>
                <c:formatCode>0.0</c:formatCode>
                <c:ptCount val="5"/>
                <c:pt idx="0">
                  <c:v>9.3000000000000007</c:v>
                </c:pt>
                <c:pt idx="1">
                  <c:v>2.4</c:v>
                </c:pt>
                <c:pt idx="2">
                  <c:v>3</c:v>
                </c:pt>
                <c:pt idx="3">
                  <c:v>2.7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82272"/>
        <c:axId val="21383808"/>
      </c:lineChart>
      <c:catAx>
        <c:axId val="2138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383808"/>
        <c:crosses val="autoZero"/>
        <c:auto val="1"/>
        <c:lblAlgn val="ctr"/>
        <c:lblOffset val="400"/>
        <c:noMultiLvlLbl val="0"/>
      </c:catAx>
      <c:valAx>
        <c:axId val="21383808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&quot;%&quot;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21382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900" b="1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490836624561442E-2"/>
          <c:y val="8.2741753356667239E-2"/>
          <c:w val="0.94835191722286349"/>
          <c:h val="0.720523147924600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MASSACHUSETTS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numFmt formatCode="0.0&quot;%&quot;" sourceLinked="0"/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5"/>
                <c:pt idx="0">
                  <c:v>Insured at the time of the survey</c:v>
                </c:pt>
                <c:pt idx="1">
                  <c:v>Employer-sponsored insurance</c:v>
                </c:pt>
                <c:pt idx="2">
                  <c:v>Public or other insurance</c:v>
                </c:pt>
                <c:pt idx="4">
                  <c:v>Insured all year</c:v>
                </c:pt>
              </c:strCache>
            </c:strRef>
          </c:cat>
          <c:val>
            <c:numRef>
              <c:f>Sheet1!$B$2:$B$7</c:f>
              <c:numCache>
                <c:formatCode>0.00</c:formatCode>
                <c:ptCount val="6"/>
                <c:pt idx="0" formatCode="0.0&quot;%&quot;">
                  <c:v>94.6</c:v>
                </c:pt>
                <c:pt idx="1">
                  <c:v>63.6</c:v>
                </c:pt>
                <c:pt idx="2">
                  <c:v>31.1</c:v>
                </c:pt>
                <c:pt idx="4" formatCode="0.0&quot;%&quot;">
                  <c:v>88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U.S.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dLbls>
            <c:numFmt formatCode="0.0&quot;%&quot;" sourceLinked="0"/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5"/>
                <c:pt idx="0">
                  <c:v>Insured at the time of the survey</c:v>
                </c:pt>
                <c:pt idx="1">
                  <c:v>Employer-sponsored insurance</c:v>
                </c:pt>
                <c:pt idx="2">
                  <c:v>Public or other insurance</c:v>
                </c:pt>
                <c:pt idx="4">
                  <c:v>Insured all year</c:v>
                </c:pt>
              </c:strCache>
            </c:strRef>
          </c:cat>
          <c:val>
            <c:numRef>
              <c:f>Sheet1!$C$2:$C$7</c:f>
              <c:numCache>
                <c:formatCode>0.0</c:formatCode>
                <c:ptCount val="6"/>
                <c:pt idx="0">
                  <c:v>79.7</c:v>
                </c:pt>
                <c:pt idx="1">
                  <c:v>61.5</c:v>
                </c:pt>
                <c:pt idx="2">
                  <c:v>18.100000000000001</c:v>
                </c:pt>
                <c:pt idx="4">
                  <c:v>74.7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12306560"/>
        <c:axId val="212316544"/>
      </c:barChart>
      <c:catAx>
        <c:axId val="21230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12316544"/>
        <c:crosses val="autoZero"/>
        <c:auto val="1"/>
        <c:lblAlgn val="ctr"/>
        <c:lblOffset val="0"/>
        <c:noMultiLvlLbl val="0"/>
      </c:catAx>
      <c:valAx>
        <c:axId val="212316544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&quot;%&quot;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212306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3135236587047"/>
          <c:y val="4.9404551219492748E-2"/>
          <c:w val="0.16080685445045625"/>
          <c:h val="0.12718855058512704"/>
        </c:manualLayout>
      </c:layout>
      <c:overlay val="0"/>
      <c:spPr>
        <a:solidFill>
          <a:schemeClr val="bg1"/>
        </a:solidFill>
        <a:ln>
          <a:solidFill>
            <a:srgbClr val="BFBFBF"/>
          </a:solidFill>
        </a:ln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800" b="1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490836624561442E-2"/>
          <c:y val="3.844983283164314E-2"/>
          <c:w val="0.94769831574182306"/>
          <c:h val="0.699886546383546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numFmt formatCode="0.0&quot;%&quot;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Range of
services
available</c:v>
                </c:pt>
                <c:pt idx="1">
                  <c:v>Choice of
doctors and
other providers</c:v>
                </c:pt>
                <c:pt idx="2">
                  <c:v>Location of
doctors and
other providers</c:v>
                </c:pt>
                <c:pt idx="3">
                  <c:v>Ability to
get specialist
care</c:v>
                </c:pt>
                <c:pt idx="4">
                  <c:v>Quality of
care available</c:v>
                </c:pt>
                <c:pt idx="5">
                  <c:v>Finanical protection
against
high medical
bills</c:v>
                </c:pt>
              </c:strCache>
            </c:strRef>
          </c:cat>
          <c:val>
            <c:numRef>
              <c:f>Sheet1!$B$2:$B$7</c:f>
              <c:numCache>
                <c:formatCode>0.0"%"</c:formatCode>
                <c:ptCount val="6"/>
                <c:pt idx="0">
                  <c:v>66.599999999999994</c:v>
                </c:pt>
                <c:pt idx="1">
                  <c:v>66.599999999999994</c:v>
                </c:pt>
                <c:pt idx="2">
                  <c:v>67.099999999999994</c:v>
                </c:pt>
                <c:pt idx="3">
                  <c:v>64.099999999999994</c:v>
                </c:pt>
                <c:pt idx="4">
                  <c:v>67</c:v>
                </c:pt>
                <c:pt idx="5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39995136"/>
        <c:axId val="240001024"/>
      </c:barChart>
      <c:catAx>
        <c:axId val="23999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40001024"/>
        <c:crosses val="autoZero"/>
        <c:auto val="1"/>
        <c:lblAlgn val="ctr"/>
        <c:lblOffset val="0"/>
        <c:noMultiLvlLbl val="0"/>
      </c:catAx>
      <c:valAx>
        <c:axId val="240001024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&quot;%&quot;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239995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 b="1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490836624561442E-2"/>
          <c:y val="5.0724469592960349E-2"/>
          <c:w val="0.94769831574182306"/>
          <c:h val="0.786024741616396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/>
                      <a:t>67.9</a:t>
                    </a:r>
                    <a:r>
                      <a:rPr lang="en-US" sz="1400" dirty="0" smtClean="0"/>
                      <a:t>%</a:t>
                    </a:r>
                    <a:br>
                      <a:rPr lang="en-US" sz="1400" dirty="0" smtClean="0"/>
                    </a:br>
                    <a:r>
                      <a:rPr lang="en-US" sz="1400" dirty="0" smtClean="0"/>
                      <a:t>**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dirty="0"/>
                      <a:t>67.4</a:t>
                    </a:r>
                    <a:r>
                      <a:rPr lang="en-US" sz="1400" dirty="0" smtClean="0"/>
                      <a:t>%</a:t>
                    </a:r>
                    <a:br>
                      <a:rPr lang="en-US" sz="1400" dirty="0" smtClean="0"/>
                    </a:br>
                    <a:r>
                      <a:rPr lang="en-US" sz="1400" dirty="0" smtClean="0"/>
                      <a:t>**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dirty="0"/>
                      <a:t>72.4</a:t>
                    </a:r>
                    <a:r>
                      <a:rPr lang="en-US" sz="1400" dirty="0" smtClean="0"/>
                      <a:t>%</a:t>
                    </a:r>
                    <a:br>
                      <a:rPr lang="en-US" sz="1400" dirty="0" smtClean="0"/>
                    </a:br>
                    <a:r>
                      <a:rPr lang="en-US" sz="1400" dirty="0" smtClean="0"/>
                      <a:t>**^^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&quot;%&quot;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Fall 2006</c:v>
                </c:pt>
                <c:pt idx="1">
                  <c:v>Fall 2008</c:v>
                </c:pt>
                <c:pt idx="2">
                  <c:v>Fall 2010</c:v>
                </c:pt>
                <c:pt idx="3">
                  <c:v>Fall 2012</c:v>
                </c:pt>
              </c:strCache>
            </c:strRef>
          </c:cat>
          <c:val>
            <c:numRef>
              <c:f>Sheet1!$B$2:$B$5</c:f>
              <c:numCache>
                <c:formatCode>0.0"%"</c:formatCode>
                <c:ptCount val="4"/>
                <c:pt idx="0">
                  <c:v>61.7</c:v>
                </c:pt>
                <c:pt idx="1">
                  <c:v>67.900000000000006</c:v>
                </c:pt>
                <c:pt idx="2">
                  <c:v>67.400000000000006</c:v>
                </c:pt>
                <c:pt idx="3">
                  <c:v>72.400000000000006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40052480"/>
        <c:axId val="240394240"/>
      </c:barChart>
      <c:catAx>
        <c:axId val="24005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40394240"/>
        <c:crosses val="autoZero"/>
        <c:auto val="1"/>
        <c:lblAlgn val="ctr"/>
        <c:lblOffset val="0"/>
        <c:noMultiLvlLbl val="0"/>
      </c:catAx>
      <c:valAx>
        <c:axId val="240394240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&quot;%&quot;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240052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 b="1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490836624561442E-2"/>
          <c:y val="5.0724469592960349E-2"/>
          <c:w val="0.94769831574182306"/>
          <c:h val="0.786024741616396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Has a usual source of care (excluding the emergency department)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numFmt formatCode="0.0&quot;%&quot;" sourceLinked="0"/>
              <c:spPr>
                <a:solidFill>
                  <a:srgbClr val="FFFFFF"/>
                </a:solidFill>
              </c:spPr>
              <c:txPr>
                <a:bodyPr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90.9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%**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90.1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%**</a:t>
                    </a:r>
                    <a:endParaRPr lang="en-US" dirty="0" smtClean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&quot;%&quot;" sourceLinked="0"/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Fall 2006</c:v>
                </c:pt>
                <c:pt idx="1">
                  <c:v>Fall 2008</c:v>
                </c:pt>
                <c:pt idx="2">
                  <c:v>Fall 2010</c:v>
                </c:pt>
                <c:pt idx="3">
                  <c:v>Fall 2012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85.3</c:v>
                </c:pt>
                <c:pt idx="1">
                  <c:v>90.9</c:v>
                </c:pt>
                <c:pt idx="2">
                  <c:v>90.1</c:v>
                </c:pt>
                <c:pt idx="3">
                  <c:v>87.8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40433792"/>
        <c:axId val="18346368"/>
      </c:barChart>
      <c:catAx>
        <c:axId val="24043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8346368"/>
        <c:crosses val="autoZero"/>
        <c:auto val="1"/>
        <c:lblAlgn val="ctr"/>
        <c:lblOffset val="0"/>
        <c:noMultiLvlLbl val="0"/>
      </c:catAx>
      <c:valAx>
        <c:axId val="18346368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&quot;%&quot;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240433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 b="1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414719562419146E-2"/>
          <c:y val="0.1036394399450191"/>
          <c:w val="0.91974175897504296"/>
          <c:h val="0.72761311887296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 GENERAL DOCTOR VISIT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/>
                      <a:t>83.8</a:t>
                    </a:r>
                    <a:r>
                      <a:rPr lang="en-US" sz="1400" dirty="0" smtClean="0"/>
                      <a:t>%</a:t>
                    </a:r>
                    <a:br>
                      <a:rPr lang="en-US" sz="1400" dirty="0" smtClean="0"/>
                    </a:br>
                    <a:r>
                      <a:rPr lang="en-US" sz="1400" dirty="0" smtClean="0"/>
                      <a:t>**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&quot;%&quot;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Fall 2006</c:v>
                </c:pt>
                <c:pt idx="1">
                  <c:v>Fall 2008</c:v>
                </c:pt>
                <c:pt idx="2">
                  <c:v>Fall 2010</c:v>
                </c:pt>
                <c:pt idx="3">
                  <c:v>Fall 2012</c:v>
                </c:pt>
              </c:strCache>
            </c:strRef>
          </c:cat>
          <c:val>
            <c:numRef>
              <c:f>Sheet1!$B$2:$B$5</c:f>
              <c:numCache>
                <c:formatCode>0.0"%"</c:formatCode>
                <c:ptCount val="4"/>
                <c:pt idx="0">
                  <c:v>79.865870000000001</c:v>
                </c:pt>
                <c:pt idx="1">
                  <c:v>83.815574999999995</c:v>
                </c:pt>
                <c:pt idx="2">
                  <c:v>81.526196999999996</c:v>
                </c:pt>
                <c:pt idx="3">
                  <c:v>81.913804999999996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 VISIT TO A NP, PA OR MIDWIFE IN PLACE OF A GENERAL DOCTOR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bg1"/>
                        </a:solidFill>
                      </a:rPr>
                      <a:t>39.4</a:t>
                    </a:r>
                    <a:r>
                      <a:rPr lang="en-US" sz="1400" dirty="0" smtClean="0">
                        <a:solidFill>
                          <a:schemeClr val="bg1"/>
                        </a:solidFill>
                      </a:rPr>
                      <a:t>%</a:t>
                    </a:r>
                    <a:br>
                      <a:rPr lang="en-US" sz="1400" dirty="0" smtClean="0">
                        <a:solidFill>
                          <a:schemeClr val="bg1"/>
                        </a:solidFill>
                      </a:rPr>
                    </a:br>
                    <a:r>
                      <a:rPr lang="en-US" sz="1400" dirty="0" smtClean="0">
                        <a:solidFill>
                          <a:schemeClr val="bg1"/>
                        </a:solidFill>
                      </a:rPr>
                      <a:t>^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Fall 2006</c:v>
                </c:pt>
                <c:pt idx="1">
                  <c:v>Fall 2008</c:v>
                </c:pt>
                <c:pt idx="2">
                  <c:v>Fall 2010</c:v>
                </c:pt>
                <c:pt idx="3">
                  <c:v>Fall 2012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2" formatCode="0.0&quot;%&quot;">
                  <c:v>36</c:v>
                </c:pt>
                <c:pt idx="3" formatCode="0.0&quot;%&quot;">
                  <c:v>39.4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8238848"/>
        <c:axId val="18252928"/>
      </c:barChart>
      <c:catAx>
        <c:axId val="1823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en-US"/>
          </a:p>
        </c:txPr>
        <c:crossAx val="18252928"/>
        <c:crosses val="autoZero"/>
        <c:auto val="1"/>
        <c:lblAlgn val="ctr"/>
        <c:lblOffset val="0"/>
        <c:noMultiLvlLbl val="0"/>
      </c:catAx>
      <c:valAx>
        <c:axId val="18252928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&quot;%&quot;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18238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6475457478261789"/>
          <c:y val="8.8419627985861823E-2"/>
          <c:w val="0.51724741936448859"/>
          <c:h val="9.8816636024747898E-2"/>
        </c:manualLayout>
      </c:layout>
      <c:overlay val="1"/>
      <c:spPr>
        <a:solidFill>
          <a:schemeClr val="bg1"/>
        </a:solidFill>
        <a:ln>
          <a:solidFill>
            <a:srgbClr val="BFBFBF"/>
          </a:solidFill>
        </a:ln>
      </c:spPr>
      <c:txPr>
        <a:bodyPr/>
        <a:lstStyle/>
        <a:p>
          <a:pPr>
            <a:defRPr sz="11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800" b="1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490836624561442E-2"/>
          <c:y val="5.0724469592960349E-2"/>
          <c:w val="0.94769831574182306"/>
          <c:h val="0.786024741616396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Visit for preventive care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numFmt formatCode="0.0&quot;%&quot;" sourceLinked="0"/>
              <c:spPr>
                <a:noFill/>
              </c:spPr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76.0</a:t>
                    </a:r>
                    <a:r>
                      <a:rPr lang="en-US" smtClean="0"/>
                      <a:t>%</a:t>
                    </a:r>
                    <a:br>
                      <a:rPr lang="en-US" smtClean="0"/>
                    </a:br>
                    <a:r>
                      <a:rPr lang="en-US" smtClean="0"/>
                      <a:t>**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75.9</a:t>
                    </a:r>
                    <a:r>
                      <a:rPr lang="en-US" smtClean="0"/>
                      <a:t>%</a:t>
                    </a:r>
                    <a:br>
                      <a:rPr lang="en-US" smtClean="0"/>
                    </a:br>
                    <a:r>
                      <a:rPr lang="en-US" smtClean="0"/>
                      <a:t>**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74.7</a:t>
                    </a:r>
                    <a:r>
                      <a:rPr lang="en-US" smtClean="0"/>
                      <a:t>%</a:t>
                    </a:r>
                    <a:br>
                      <a:rPr lang="en-US" smtClean="0"/>
                    </a:br>
                    <a:r>
                      <a:rPr lang="en-US" smtClean="0"/>
                      <a:t>**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&quot;%&quot;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Fall 2006</c:v>
                </c:pt>
                <c:pt idx="1">
                  <c:v>Fall 2008</c:v>
                </c:pt>
                <c:pt idx="2">
                  <c:v>Fall 2010</c:v>
                </c:pt>
                <c:pt idx="3">
                  <c:v>Fall 2012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70.400000000000006</c:v>
                </c:pt>
                <c:pt idx="1">
                  <c:v>76</c:v>
                </c:pt>
                <c:pt idx="2">
                  <c:v>75.900000000000006</c:v>
                </c:pt>
                <c:pt idx="3">
                  <c:v>74.7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40338432"/>
        <c:axId val="240339968"/>
      </c:barChart>
      <c:catAx>
        <c:axId val="24033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40339968"/>
        <c:crosses val="autoZero"/>
        <c:auto val="1"/>
        <c:lblAlgn val="ctr"/>
        <c:lblOffset val="0"/>
        <c:noMultiLvlLbl val="0"/>
      </c:catAx>
      <c:valAx>
        <c:axId val="240339968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&quot;%&quot;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240338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 b="1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490836624561442E-2"/>
          <c:y val="8.2741753356667239E-2"/>
          <c:w val="0.94835191722286349"/>
          <c:h val="0.720523147924600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problems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31.7</a:t>
                    </a:r>
                    <a:r>
                      <a:rPr lang="en-US" smtClean="0"/>
                      <a:t>% </a:t>
                    </a:r>
                  </a:p>
                  <a:p>
                    <a:r>
                      <a:rPr lang="en-US" smtClean="0"/>
                      <a:t>**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&quot;%&quot;" sourceLinked="0"/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All Adults</c:v>
                </c:pt>
                <c:pt idx="2">
                  <c:v>Income
At or Below
138% FPL</c:v>
                </c:pt>
                <c:pt idx="3">
                  <c:v>Income
Between
139-399% FPL</c:v>
                </c:pt>
                <c:pt idx="4">
                  <c:v>Income
At or Above
400% FPL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42.5</c:v>
                </c:pt>
                <c:pt idx="2">
                  <c:v>46.5</c:v>
                </c:pt>
                <c:pt idx="3">
                  <c:v>53.9</c:v>
                </c:pt>
                <c:pt idx="4">
                  <c:v>31.7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41001984"/>
        <c:axId val="241003520"/>
      </c:barChart>
      <c:catAx>
        <c:axId val="2410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41003520"/>
        <c:crosses val="autoZero"/>
        <c:auto val="1"/>
        <c:lblAlgn val="ctr"/>
        <c:lblOffset val="0"/>
        <c:noMultiLvlLbl val="0"/>
      </c:catAx>
      <c:valAx>
        <c:axId val="241003520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&quot;%&quot;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241001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 b="1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0.571</cdr:x>
      <cdr:y>0.03622</cdr:y>
    </cdr:from>
    <cdr:to>
      <cdr:x>0.63385</cdr:x>
      <cdr:y>0.90966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4672965" y="163513"/>
          <a:ext cx="514350" cy="394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0.26025</cdr:x>
      <cdr:y>0.03622</cdr:y>
    </cdr:from>
    <cdr:to>
      <cdr:x>0.40805</cdr:x>
      <cdr:y>0.90966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2129857" y="163524"/>
          <a:ext cx="1209608" cy="394336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0.26025</cdr:x>
      <cdr:y>0.03622</cdr:y>
    </cdr:from>
    <cdr:to>
      <cdr:x>0.40805</cdr:x>
      <cdr:y>0.90966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2129857" y="163524"/>
          <a:ext cx="1209608" cy="394336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5138"/>
          </a:xfrm>
          <a:prstGeom prst="rect">
            <a:avLst/>
          </a:prstGeom>
        </p:spPr>
        <p:txBody>
          <a:bodyPr vert="horz" lIns="92279" tIns="46139" rIns="92279" bIns="46139" rtlCol="0"/>
          <a:lstStyle>
            <a:lvl1pPr algn="l">
              <a:defRPr sz="1200"/>
            </a:lvl1pPr>
          </a:lstStyle>
          <a:p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1" y="2"/>
            <a:ext cx="3037840" cy="465138"/>
          </a:xfrm>
          <a:prstGeom prst="rect">
            <a:avLst/>
          </a:prstGeom>
        </p:spPr>
        <p:txBody>
          <a:bodyPr vert="horz" lIns="92279" tIns="46139" rIns="92279" bIns="46139" rtlCol="0"/>
          <a:lstStyle>
            <a:lvl1pPr algn="r">
              <a:defRPr sz="1200"/>
            </a:lvl1pPr>
          </a:lstStyle>
          <a:p>
            <a:fld id="{4C700E14-A463-4CAC-9176-393E851EE9FB}" type="datetimeFigureOut">
              <a:rPr lang="en-US" smtClean="0">
                <a:latin typeface="Arial Narrow" panose="020B0606020202030204" pitchFamily="34" charset="0"/>
              </a:rPr>
              <a:pPr/>
              <a:t>03/17/2014</a:t>
            </a:fld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3037840" cy="465138"/>
          </a:xfrm>
          <a:prstGeom prst="rect">
            <a:avLst/>
          </a:prstGeom>
        </p:spPr>
        <p:txBody>
          <a:bodyPr vert="horz" lIns="92279" tIns="46139" rIns="92279" bIns="46139" rtlCol="0" anchor="b"/>
          <a:lstStyle>
            <a:lvl1pPr algn="l">
              <a:defRPr sz="1200"/>
            </a:lvl1pPr>
          </a:lstStyle>
          <a:p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1" y="8829676"/>
            <a:ext cx="3037840" cy="465138"/>
          </a:xfrm>
          <a:prstGeom prst="rect">
            <a:avLst/>
          </a:prstGeom>
        </p:spPr>
        <p:txBody>
          <a:bodyPr vert="horz" lIns="92279" tIns="46139" rIns="92279" bIns="46139" rtlCol="0" anchor="b"/>
          <a:lstStyle>
            <a:lvl1pPr algn="r">
              <a:defRPr sz="1200"/>
            </a:lvl1pPr>
          </a:lstStyle>
          <a:p>
            <a:fld id="{A22A712D-C089-4AC7-8398-0119B8DA0580}" type="slidenum">
              <a:rPr lang="en-US" smtClean="0">
                <a:latin typeface="Arial Narrow" panose="020B0606020202030204" pitchFamily="34" charset="0"/>
              </a:rPr>
              <a:pPr/>
              <a:t>‹#›</a:t>
            </a:fld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141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8" tIns="46574" rIns="93148" bIns="46574" numCol="1" anchor="t" anchorCtr="0" compatLnSpc="1">
            <a:prstTxWarp prst="textNoShape">
              <a:avLst/>
            </a:prstTxWarp>
          </a:bodyPr>
          <a:lstStyle>
            <a:lvl1pPr defTabSz="881131">
              <a:defRPr sz="1200">
                <a:latin typeface="Arial Narrow" panose="020B0606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1" y="2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8" tIns="46574" rIns="93148" bIns="46574" numCol="1" anchor="t" anchorCtr="0" compatLnSpc="1">
            <a:prstTxWarp prst="textNoShape">
              <a:avLst/>
            </a:prstTxWarp>
          </a:bodyPr>
          <a:lstStyle>
            <a:lvl1pPr algn="r" defTabSz="881131">
              <a:defRPr sz="1200">
                <a:latin typeface="Arial Narrow" panose="020B0606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9"/>
            <a:ext cx="560832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8" tIns="46574" rIns="93148" bIns="465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8" tIns="46574" rIns="93148" bIns="46574" numCol="1" anchor="b" anchorCtr="0" compatLnSpc="1">
            <a:prstTxWarp prst="textNoShape">
              <a:avLst/>
            </a:prstTxWarp>
          </a:bodyPr>
          <a:lstStyle>
            <a:lvl1pPr defTabSz="881131">
              <a:defRPr sz="1200">
                <a:latin typeface="Arial Narrow" panose="020B0606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1" y="8831264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8" tIns="46574" rIns="93148" bIns="46574" numCol="1" anchor="b" anchorCtr="0" compatLnSpc="1">
            <a:prstTxWarp prst="textNoShape">
              <a:avLst/>
            </a:prstTxWarp>
          </a:bodyPr>
          <a:lstStyle>
            <a:lvl1pPr algn="r" defTabSz="881131">
              <a:defRPr sz="1200">
                <a:latin typeface="Arial Narrow" panose="020B0606020202030204" pitchFamily="34" charset="0"/>
              </a:defRPr>
            </a:lvl1pPr>
          </a:lstStyle>
          <a:p>
            <a:fld id="{DF4560D8-4A04-46AD-91F2-6D265BAAB4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581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anose="020B0606020202030204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anose="020B0606020202030204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anose="020B0606020202030204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anose="020B0606020202030204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anose="020B0606020202030204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8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7EB903-830B-4FDF-95D0-23EF74F5F8C0}" type="slidenum">
              <a:rPr lang="en-US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C9174-2A6C-4246-A139-673B5E866FE6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IG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spcBef>
                <a:spcPts val="1800"/>
              </a:spcBef>
              <a:defRPr sz="2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14350" indent="-228600">
              <a:defRPr sz="2000"/>
            </a:lvl2pPr>
            <a:lvl3pPr marL="914400" indent="-228600">
              <a:buSzPct val="75000"/>
              <a:buFont typeface="Wingdings 3" panose="05040102010807070707" pitchFamily="18" charset="2"/>
              <a:buChar char=""/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C9174-2A6C-4246-A139-673B5E866FE6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565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E3165-6C5A-4679-A824-0EC56A7D8F5C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22313" y="2273300"/>
            <a:ext cx="7772400" cy="1362075"/>
          </a:xfrm>
        </p:spPr>
        <p:txBody>
          <a:bodyPr/>
          <a:lstStyle>
            <a:lvl1pPr algn="l">
              <a:defRPr sz="3600" b="1" cap="all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92538"/>
            <a:ext cx="7772400" cy="1500187"/>
          </a:xfrm>
        </p:spPr>
        <p:txBody>
          <a:bodyPr anchor="t" anchorCtr="0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273AB-BC3A-4C2E-B4BA-0896D1F3C361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FF681-DC7A-46AD-B525-EB0CC58C1797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2900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95413"/>
            <a:ext cx="82296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7125" y="6559550"/>
            <a:ext cx="3968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800" smtClean="0">
                <a:solidFill>
                  <a:srgbClr val="4B4B4B"/>
                </a:solidFill>
                <a:latin typeface="+mn-lt"/>
              </a:defRPr>
            </a:lvl1pPr>
          </a:lstStyle>
          <a:p>
            <a:pPr>
              <a:defRPr/>
            </a:pPr>
            <a:fld id="{D4901960-83D9-4E95-B184-524602D846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55613" y="342900"/>
            <a:ext cx="82296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1C1C1C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455613" y="6400800"/>
            <a:ext cx="82296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lvl="0"/>
            <a:endParaRPr lang="en-US" dirty="0">
              <a:solidFill>
                <a:srgbClr val="1C1C1C"/>
              </a:solidFill>
              <a:latin typeface="Arial Narrow" panose="020B0606020202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4" r:id="rId2"/>
    <p:sldLayoutId id="2147483881" r:id="rId3"/>
    <p:sldLayoutId id="2147483882" r:id="rId4"/>
    <p:sldLayoutId id="214748388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9pPr>
    </p:titleStyle>
    <p:bodyStyle>
      <a:lvl1pPr marL="114300" indent="-1143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>
          <a:solidFill>
            <a:schemeClr val="tx1"/>
          </a:solidFill>
          <a:latin typeface="+mn-lt"/>
          <a:cs typeface="+mn-cs"/>
        </a:defRPr>
      </a:lvl2pPr>
      <a:lvl3pPr marL="685800" indent="-1143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0287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0292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1779588"/>
            <a:ext cx="7772400" cy="1470025"/>
          </a:xfrm>
          <a:prstGeom prst="rect">
            <a:avLst/>
          </a:prstGeom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3600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/>
              </a:rPr>
              <a:t>KEY FINDINGS FROM THE </a:t>
            </a:r>
            <a:br>
              <a:rPr lang="en-US" sz="3600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/>
              </a:rPr>
            </a:br>
            <a:r>
              <a:rPr lang="en-US" sz="3600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/>
              </a:rPr>
              <a:t>2012 MASSACHUSETTS HEALTH REFORM </a:t>
            </a:r>
            <a:r>
              <a:rPr lang="en-US" sz="3600" b="1" kern="0" dirty="0" smtClean="0">
                <a:solidFill>
                  <a:schemeClr val="bg1"/>
                </a:solidFill>
                <a:latin typeface="Arial Narrow" panose="020B0606020202030204" pitchFamily="34" charset="0"/>
                <a:cs typeface="Arial"/>
              </a:rPr>
              <a:t>SURVEY</a:t>
            </a:r>
          </a:p>
          <a:p>
            <a:pPr algn="ctr" eaLnBrk="0" hangingPunct="0">
              <a:defRPr/>
            </a:pPr>
            <a:endParaRPr lang="en-US" sz="2800" kern="0" dirty="0">
              <a:solidFill>
                <a:schemeClr val="bg1"/>
              </a:solidFill>
              <a:latin typeface="Arial Narrow" panose="020B0606020202030204" pitchFamily="34" charset="0"/>
              <a:cs typeface="Arial"/>
            </a:endParaRPr>
          </a:p>
          <a:p>
            <a:pPr algn="ctr" eaLnBrk="0" hangingPunct="0">
              <a:defRPr/>
            </a:pPr>
            <a:r>
              <a:rPr lang="en-US" sz="2800" kern="0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/>
              </a:rPr>
              <a:t>SHARON K. LONG</a:t>
            </a:r>
          </a:p>
          <a:p>
            <a:pPr algn="ctr" eaLnBrk="0" hangingPunct="0">
              <a:defRPr/>
            </a:pPr>
            <a:r>
              <a:rPr lang="en-US" sz="2800" kern="0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/>
              </a:rPr>
              <a:t>URBAN INSTITUTE</a:t>
            </a:r>
            <a:endParaRPr lang="en-US" sz="2800" kern="0" spc="300" dirty="0">
              <a:solidFill>
                <a:schemeClr val="bg1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572000"/>
            <a:ext cx="9144000" cy="4572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50963" y="4615934"/>
            <a:ext cx="7334250" cy="369332"/>
          </a:xfrm>
          <a:prstGeom prst="rect">
            <a:avLst/>
          </a:prstGeom>
        </p:spPr>
        <p:txBody>
          <a:bodyPr anchor="ctr" anchorCtr="0">
            <a:spAutoFit/>
          </a:bodyPr>
          <a:lstStyle/>
          <a:p>
            <a:pPr algn="r" eaLnBrk="0" hangingPunct="0">
              <a:spcBef>
                <a:spcPts val="0"/>
              </a:spcBef>
              <a:buClr>
                <a:srgbClr val="5A8F7C"/>
              </a:buClr>
              <a:defRPr/>
            </a:pPr>
            <a:r>
              <a:rPr lang="en-US" kern="0" dirty="0" smtClean="0">
                <a:solidFill>
                  <a:schemeClr val="bg1"/>
                </a:solidFill>
                <a:latin typeface="Arial Narrow" panose="020B0606020202030204" pitchFamily="34" charset="0"/>
                <a:cs typeface="Arial"/>
              </a:rPr>
              <a:t>MARCH 26, 2014</a:t>
            </a:r>
            <a:endParaRPr lang="en-US" kern="0" dirty="0">
              <a:solidFill>
                <a:schemeClr val="bg1"/>
              </a:solidFill>
              <a:latin typeface="Arial Narrow" panose="020B0606020202030204" pitchFamily="34" charset="0"/>
              <a:cs typeface="Arial"/>
            </a:endParaRPr>
          </a:p>
        </p:txBody>
      </p:sp>
      <p:pic>
        <p:nvPicPr>
          <p:cNvPr id="13" name="Picture 5" descr="bcbsf_new_logo.jpg"/>
          <p:cNvPicPr>
            <a:picLocks noChangeAspect="1"/>
          </p:cNvPicPr>
          <p:nvPr/>
        </p:nvPicPr>
        <p:blipFill>
          <a:blip r:embed="rId3" cstate="print"/>
          <a:srcRect l="1389" t="2473" r="1389" b="2473"/>
          <a:stretch>
            <a:fillRect/>
          </a:stretch>
        </p:blipFill>
        <p:spPr bwMode="auto">
          <a:xfrm>
            <a:off x="685800" y="5449368"/>
            <a:ext cx="1422397" cy="780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04888" y="5827708"/>
            <a:ext cx="1355988" cy="365760"/>
          </a:xfrm>
          <a:prstGeom prst="rect">
            <a:avLst/>
          </a:prstGeom>
          <a:solidFill>
            <a:srgbClr val="F79646">
              <a:lumMod val="75000"/>
            </a:srgbClr>
          </a:solidFill>
          <a:ln>
            <a:noFill/>
          </a:ln>
          <a:effectLst/>
          <a:extLst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298" y="5416228"/>
            <a:ext cx="2281405" cy="777240"/>
          </a:xfrm>
          <a:prstGeom prst="rect">
            <a:avLst/>
          </a:prstGeom>
        </p:spPr>
      </p:pic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455613" y="6400800"/>
            <a:ext cx="82296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lvl="0"/>
            <a:endParaRPr lang="en-US" dirty="0">
              <a:solidFill>
                <a:srgbClr val="1C1C1C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200" dirty="0"/>
              <a:t>The majority of Massachusetts residents rate the quality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of </a:t>
            </a:r>
            <a:r>
              <a:rPr lang="en-US" sz="2200" dirty="0"/>
              <a:t>the health care they receive as very good or excellent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E3165-6C5A-4679-A824-0EC56A7D8F5C}" type="slidenum">
              <a:rPr lang="en-US" smtClean="0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381975567"/>
              </p:ext>
            </p:extLst>
          </p:nvPr>
        </p:nvGraphicFramePr>
        <p:xfrm>
          <a:off x="455612" y="1447801"/>
          <a:ext cx="8183880" cy="4138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455612" y="5915323"/>
            <a:ext cx="5926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>
              <a:spcBef>
                <a:spcPts val="200"/>
              </a:spcBef>
            </a:pPr>
            <a:r>
              <a:rPr lang="en-US" sz="600" dirty="0" smtClean="0">
                <a:solidFill>
                  <a:srgbClr val="1C1C1C"/>
                </a:solidFill>
                <a:latin typeface="Arial Narrow" panose="020B0606020202030204" pitchFamily="34" charset="0"/>
              </a:rPr>
              <a:t>NOTES</a:t>
            </a:r>
            <a:r>
              <a:rPr lang="en-US" sz="600" dirty="0">
                <a:solidFill>
                  <a:srgbClr val="000000"/>
                </a:solidFill>
                <a:latin typeface="Arial Narrow" panose="020B0606020202030204" pitchFamily="34" charset="0"/>
                <a:ea typeface="ＭＳ Ｐゴシック"/>
                <a:cs typeface="ＭＳ Ｐゴシック"/>
              </a:rPr>
              <a:t>:</a:t>
            </a:r>
            <a:r>
              <a:rPr lang="en-US" sz="800" dirty="0">
                <a:solidFill>
                  <a:srgbClr val="000000"/>
                </a:solidFill>
                <a:latin typeface="Arial Narrow" panose="020B0606020202030204" pitchFamily="34" charset="0"/>
                <a:ea typeface="ＭＳ Ｐゴシック"/>
                <a:cs typeface="ＭＳ Ｐゴシック"/>
              </a:rPr>
              <a:t> </a:t>
            </a:r>
            <a:r>
              <a:rPr lang="en-US" sz="800" dirty="0">
                <a:latin typeface="Arial Narrow" panose="020B0606020202030204" pitchFamily="34" charset="0"/>
              </a:rPr>
              <a:t>These are regression-adjusted estimates.</a:t>
            </a:r>
            <a:br>
              <a:rPr lang="en-US" sz="800" dirty="0">
                <a:latin typeface="Arial Narrow" panose="020B0606020202030204" pitchFamily="34" charset="0"/>
              </a:rPr>
            </a:br>
            <a:r>
              <a:rPr lang="en-US" sz="800" dirty="0" smtClean="0">
                <a:latin typeface="Arial Narrow" panose="020B0606020202030204" pitchFamily="34" charset="0"/>
              </a:rPr>
              <a:t>*(**) </a:t>
            </a:r>
            <a:r>
              <a:rPr lang="en-US" sz="800" dirty="0">
                <a:latin typeface="Arial Narrow" panose="020B0606020202030204" pitchFamily="34" charset="0"/>
              </a:rPr>
              <a:t>Significantly different from the value in 2006 at the .05 (.01) level, two-tailed test.</a:t>
            </a:r>
            <a:br>
              <a:rPr lang="en-US" sz="800" dirty="0">
                <a:latin typeface="Arial Narrow" panose="020B0606020202030204" pitchFamily="34" charset="0"/>
              </a:rPr>
            </a:br>
            <a:r>
              <a:rPr lang="en-US" sz="800" dirty="0">
                <a:latin typeface="Arial Narrow" panose="020B0606020202030204" pitchFamily="34" charset="0"/>
              </a:rPr>
              <a:t>^(^^) </a:t>
            </a:r>
            <a:r>
              <a:rPr lang="en-US" sz="800" dirty="0" smtClean="0">
                <a:latin typeface="Arial Narrow" panose="020B0606020202030204" pitchFamily="34" charset="0"/>
              </a:rPr>
              <a:t>For </a:t>
            </a:r>
            <a:r>
              <a:rPr lang="en-US" sz="800" dirty="0">
                <a:latin typeface="Arial Narrow" panose="020B0606020202030204" pitchFamily="34" charset="0"/>
              </a:rPr>
              <a:t>2010 and 2012, significantly different from the value two years prior at the .05 (.01) level, two-tailed test.</a:t>
            </a:r>
          </a:p>
        </p:txBody>
      </p:sp>
    </p:spTree>
    <p:extLst>
      <p:ext uri="{BB962C8B-B14F-4D97-AF65-F5344CB8AC3E}">
        <p14:creationId xmlns:p14="http://schemas.microsoft.com/office/powerpoint/2010/main" val="42098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273AB-BC3A-4C2E-B4BA-0896D1F3C361}" type="slidenum">
              <a:rPr lang="en-US" smtClean="0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TO HEALTH CARE</a:t>
            </a:r>
          </a:p>
        </p:txBody>
      </p:sp>
    </p:spTree>
    <p:extLst>
      <p:ext uri="{BB962C8B-B14F-4D97-AF65-F5344CB8AC3E}">
        <p14:creationId xmlns:p14="http://schemas.microsoft.com/office/powerpoint/2010/main" val="98593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200" dirty="0"/>
              <a:t>Access to care continued to be strong in Massachusetts in 2012,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with </a:t>
            </a:r>
            <a:r>
              <a:rPr lang="en-US" sz="2200" dirty="0"/>
              <a:t>most nonelderly adults reporting a usual source of care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E3165-6C5A-4679-A824-0EC56A7D8F5C}" type="slidenum">
              <a:rPr lang="en-US" smtClean="0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778778787"/>
              </p:ext>
            </p:extLst>
          </p:nvPr>
        </p:nvGraphicFramePr>
        <p:xfrm>
          <a:off x="455612" y="1447801"/>
          <a:ext cx="8183880" cy="4138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5612" y="5915323"/>
            <a:ext cx="5926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>
              <a:spcBef>
                <a:spcPts val="200"/>
              </a:spcBef>
            </a:pPr>
            <a:r>
              <a:rPr lang="en-US" sz="600" dirty="0" smtClean="0">
                <a:solidFill>
                  <a:srgbClr val="1C1C1C"/>
                </a:solidFill>
                <a:latin typeface="Arial Narrow" panose="020B0606020202030204" pitchFamily="34" charset="0"/>
              </a:rPr>
              <a:t>NOTES</a:t>
            </a:r>
            <a:r>
              <a:rPr lang="en-US" sz="600" dirty="0">
                <a:solidFill>
                  <a:srgbClr val="000000"/>
                </a:solidFill>
                <a:latin typeface="Arial Narrow" panose="020B0606020202030204" pitchFamily="34" charset="0"/>
                <a:ea typeface="ＭＳ Ｐゴシック"/>
                <a:cs typeface="ＭＳ Ｐゴシック"/>
              </a:rPr>
              <a:t>:</a:t>
            </a:r>
            <a:r>
              <a:rPr lang="en-US" sz="800" dirty="0">
                <a:solidFill>
                  <a:srgbClr val="000000"/>
                </a:solidFill>
                <a:latin typeface="Arial Narrow" panose="020B0606020202030204" pitchFamily="34" charset="0"/>
                <a:ea typeface="ＭＳ Ｐゴシック"/>
                <a:cs typeface="ＭＳ Ｐゴシック"/>
              </a:rPr>
              <a:t> </a:t>
            </a:r>
            <a:r>
              <a:rPr lang="en-US" sz="800" dirty="0">
                <a:latin typeface="Arial Narrow" panose="020B0606020202030204" pitchFamily="34" charset="0"/>
              </a:rPr>
              <a:t>These are regression-adjusted estimates.</a:t>
            </a:r>
            <a:br>
              <a:rPr lang="en-US" sz="800" dirty="0">
                <a:latin typeface="Arial Narrow" panose="020B0606020202030204" pitchFamily="34" charset="0"/>
              </a:rPr>
            </a:br>
            <a:r>
              <a:rPr lang="en-US" sz="800" dirty="0" smtClean="0">
                <a:latin typeface="Arial Narrow" panose="020B0606020202030204" pitchFamily="34" charset="0"/>
              </a:rPr>
              <a:t>*(**) </a:t>
            </a:r>
            <a:r>
              <a:rPr lang="en-US" sz="800" dirty="0">
                <a:latin typeface="Arial Narrow" panose="020B0606020202030204" pitchFamily="34" charset="0"/>
              </a:rPr>
              <a:t>Significantly different from the value in 2006 at the .05 (.01) level, two-tailed test.</a:t>
            </a:r>
            <a:br>
              <a:rPr lang="en-US" sz="800" dirty="0">
                <a:latin typeface="Arial Narrow" panose="020B0606020202030204" pitchFamily="34" charset="0"/>
              </a:rPr>
            </a:br>
            <a:r>
              <a:rPr lang="en-US" sz="800" dirty="0">
                <a:latin typeface="Arial Narrow" panose="020B0606020202030204" pitchFamily="34" charset="0"/>
              </a:rPr>
              <a:t>^(^^) </a:t>
            </a:r>
            <a:r>
              <a:rPr lang="en-US" sz="800" dirty="0" smtClean="0">
                <a:latin typeface="Arial Narrow" panose="020B0606020202030204" pitchFamily="34" charset="0"/>
              </a:rPr>
              <a:t>For </a:t>
            </a:r>
            <a:r>
              <a:rPr lang="en-US" sz="800" dirty="0">
                <a:latin typeface="Arial Narrow" panose="020B0606020202030204" pitchFamily="34" charset="0"/>
              </a:rPr>
              <a:t>2010 and 2012, significantly different from the value two years prior at the .05 (.01) level, two-tailed test.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972300" y="2255950"/>
            <a:ext cx="1358762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90374" y="2050889"/>
            <a:ext cx="4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US</a:t>
            </a:r>
            <a:endParaRPr lang="en-US" sz="1600" b="1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648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007513714"/>
              </p:ext>
            </p:extLst>
          </p:nvPr>
        </p:nvGraphicFramePr>
        <p:xfrm>
          <a:off x="455612" y="1200150"/>
          <a:ext cx="8089674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200" dirty="0"/>
              <a:t>Most nonelderly adults also reported a general doctor visit in the past year, with visits to a nurse practitioner, physician assistant, or midwife in place of a general doctor increasing in 2012.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273AB-BC3A-4C2E-B4BA-0896D1F3C361}" type="slidenum">
              <a:rPr lang="en-US" smtClean="0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5612" y="5766564"/>
            <a:ext cx="5926137" cy="610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>
              <a:spcBef>
                <a:spcPts val="200"/>
              </a:spcBef>
            </a:pPr>
            <a:endParaRPr lang="en-US" sz="800" dirty="0" smtClean="0">
              <a:latin typeface="Arial Narrow" panose="020B0606020202030204" pitchFamily="34" charset="0"/>
            </a:endParaRPr>
          </a:p>
          <a:p>
            <a:pPr>
              <a:spcBef>
                <a:spcPts val="200"/>
              </a:spcBef>
            </a:pPr>
            <a:r>
              <a:rPr lang="en-US" sz="600" dirty="0">
                <a:solidFill>
                  <a:srgbClr val="1C1C1C"/>
                </a:solidFill>
                <a:latin typeface="Arial Narrow" panose="020B0606020202030204" pitchFamily="34" charset="0"/>
              </a:rPr>
              <a:t>NOTES</a:t>
            </a:r>
            <a:r>
              <a:rPr lang="en-US" sz="600" dirty="0">
                <a:solidFill>
                  <a:srgbClr val="000000"/>
                </a:solidFill>
                <a:latin typeface="Arial Narrow" panose="020B0606020202030204" pitchFamily="34" charset="0"/>
                <a:ea typeface="ＭＳ Ｐゴシック"/>
                <a:cs typeface="ＭＳ Ｐゴシック"/>
              </a:rPr>
              <a:t>:</a:t>
            </a:r>
            <a:r>
              <a:rPr lang="en-US" sz="800" dirty="0">
                <a:solidFill>
                  <a:srgbClr val="000000"/>
                </a:solidFill>
                <a:latin typeface="Arial Narrow" panose="020B0606020202030204" pitchFamily="34" charset="0"/>
                <a:ea typeface="ＭＳ Ｐゴシック"/>
                <a:cs typeface="ＭＳ Ｐゴシック"/>
              </a:rPr>
              <a:t> </a:t>
            </a:r>
            <a:r>
              <a:rPr lang="en-US" sz="800" dirty="0">
                <a:latin typeface="Arial Narrow" panose="020B0606020202030204" pitchFamily="34" charset="0"/>
              </a:rPr>
              <a:t>These are regression-adjusted estimates.</a:t>
            </a:r>
            <a:br>
              <a:rPr lang="en-US" sz="800" dirty="0">
                <a:latin typeface="Arial Narrow" panose="020B0606020202030204" pitchFamily="34" charset="0"/>
              </a:rPr>
            </a:br>
            <a:r>
              <a:rPr lang="en-US" sz="800" dirty="0" smtClean="0">
                <a:latin typeface="Arial Narrow" panose="020B0606020202030204" pitchFamily="34" charset="0"/>
              </a:rPr>
              <a:t>*(**) </a:t>
            </a:r>
            <a:r>
              <a:rPr lang="en-US" sz="800" dirty="0">
                <a:latin typeface="Arial Narrow" panose="020B0606020202030204" pitchFamily="34" charset="0"/>
              </a:rPr>
              <a:t>Significantly different from the value in 2006 at the .05 (.01) level, two-tailed test.</a:t>
            </a:r>
            <a:br>
              <a:rPr lang="en-US" sz="800" dirty="0">
                <a:latin typeface="Arial Narrow" panose="020B0606020202030204" pitchFamily="34" charset="0"/>
              </a:rPr>
            </a:br>
            <a:r>
              <a:rPr lang="en-US" sz="800" dirty="0">
                <a:latin typeface="Arial Narrow" panose="020B0606020202030204" pitchFamily="34" charset="0"/>
              </a:rPr>
              <a:t>^(^^) </a:t>
            </a:r>
            <a:r>
              <a:rPr lang="en-US" sz="800" dirty="0" smtClean="0">
                <a:latin typeface="Arial Narrow" panose="020B0606020202030204" pitchFamily="34" charset="0"/>
              </a:rPr>
              <a:t>For </a:t>
            </a:r>
            <a:r>
              <a:rPr lang="en-US" sz="800" dirty="0">
                <a:latin typeface="Arial Narrow" panose="020B0606020202030204" pitchFamily="34" charset="0"/>
              </a:rPr>
              <a:t>2010 and 2012, significantly different from the value two years prior at the .05 (.01) level, two-tailed test.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9678" y="4914889"/>
            <a:ext cx="1099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n-lt"/>
              </a:rPr>
              <a:t>Fall 2006</a:t>
            </a:r>
            <a:endParaRPr lang="en-US" sz="16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3427" y="4914889"/>
            <a:ext cx="1099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n-lt"/>
              </a:rPr>
              <a:t>Fall 2008</a:t>
            </a:r>
            <a:endParaRPr lang="en-US" sz="1600" b="1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56540" y="4914889"/>
            <a:ext cx="1099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n-lt"/>
              </a:rPr>
              <a:t>Fall 2010</a:t>
            </a:r>
            <a:endParaRPr lang="en-US" sz="16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23484" y="4914889"/>
            <a:ext cx="1099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n-lt"/>
              </a:rPr>
              <a:t>Fall 2012</a:t>
            </a:r>
            <a:endParaRPr lang="en-US" sz="1600" b="1" dirty="0"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686550" y="2852154"/>
            <a:ext cx="920612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585524" y="2679539"/>
            <a:ext cx="4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US</a:t>
            </a:r>
            <a:endParaRPr lang="en-US" sz="1600" b="1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862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200" dirty="0"/>
              <a:t>Most nonelderly adults also reported a preventive care visit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over </a:t>
            </a:r>
            <a:r>
              <a:rPr lang="en-US" sz="2200" dirty="0"/>
              <a:t>the past year.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E3165-6C5A-4679-A824-0EC56A7D8F5C}" type="slidenum">
              <a:rPr lang="en-US" smtClean="0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634538347"/>
              </p:ext>
            </p:extLst>
          </p:nvPr>
        </p:nvGraphicFramePr>
        <p:xfrm>
          <a:off x="455612" y="1447801"/>
          <a:ext cx="8183880" cy="4138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5612" y="5915323"/>
            <a:ext cx="5926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>
              <a:spcBef>
                <a:spcPts val="200"/>
              </a:spcBef>
            </a:pPr>
            <a:r>
              <a:rPr lang="en-US" sz="600" dirty="0" smtClean="0">
                <a:solidFill>
                  <a:srgbClr val="1C1C1C"/>
                </a:solidFill>
                <a:latin typeface="Arial Narrow" panose="020B0606020202030204" pitchFamily="34" charset="0"/>
              </a:rPr>
              <a:t>NOTES</a:t>
            </a:r>
            <a:r>
              <a:rPr lang="en-US" sz="600" dirty="0">
                <a:solidFill>
                  <a:srgbClr val="000000"/>
                </a:solidFill>
                <a:latin typeface="Arial Narrow" panose="020B0606020202030204" pitchFamily="34" charset="0"/>
                <a:ea typeface="ＭＳ Ｐゴシック"/>
                <a:cs typeface="ＭＳ Ｐゴシック"/>
              </a:rPr>
              <a:t>:</a:t>
            </a:r>
            <a:r>
              <a:rPr lang="en-US" sz="800" dirty="0">
                <a:solidFill>
                  <a:srgbClr val="000000"/>
                </a:solidFill>
                <a:latin typeface="Arial Narrow" panose="020B0606020202030204" pitchFamily="34" charset="0"/>
                <a:ea typeface="ＭＳ Ｐゴシック"/>
                <a:cs typeface="ＭＳ Ｐゴシック"/>
              </a:rPr>
              <a:t> </a:t>
            </a:r>
            <a:r>
              <a:rPr lang="en-US" sz="800" dirty="0">
                <a:latin typeface="Arial Narrow" panose="020B0606020202030204" pitchFamily="34" charset="0"/>
              </a:rPr>
              <a:t>These are regression-adjusted estimates.</a:t>
            </a:r>
            <a:br>
              <a:rPr lang="en-US" sz="800" dirty="0">
                <a:latin typeface="Arial Narrow" panose="020B0606020202030204" pitchFamily="34" charset="0"/>
              </a:rPr>
            </a:br>
            <a:r>
              <a:rPr lang="en-US" sz="800" dirty="0" smtClean="0">
                <a:latin typeface="Arial Narrow" panose="020B0606020202030204" pitchFamily="34" charset="0"/>
              </a:rPr>
              <a:t>*(**) </a:t>
            </a:r>
            <a:r>
              <a:rPr lang="en-US" sz="800" dirty="0">
                <a:latin typeface="Arial Narrow" panose="020B0606020202030204" pitchFamily="34" charset="0"/>
              </a:rPr>
              <a:t>Significantly different from the value in 2006 at the .05 (.01) level, two-tailed test.</a:t>
            </a:r>
            <a:br>
              <a:rPr lang="en-US" sz="800" dirty="0">
                <a:latin typeface="Arial Narrow" panose="020B0606020202030204" pitchFamily="34" charset="0"/>
              </a:rPr>
            </a:br>
            <a:r>
              <a:rPr lang="en-US" sz="800" dirty="0">
                <a:latin typeface="Arial Narrow" panose="020B0606020202030204" pitchFamily="34" charset="0"/>
              </a:rPr>
              <a:t>^(^^) </a:t>
            </a:r>
            <a:r>
              <a:rPr lang="en-US" sz="800" dirty="0" smtClean="0">
                <a:latin typeface="Arial Narrow" panose="020B0606020202030204" pitchFamily="34" charset="0"/>
              </a:rPr>
              <a:t>For </a:t>
            </a:r>
            <a:r>
              <a:rPr lang="en-US" sz="800" dirty="0">
                <a:latin typeface="Arial Narrow" panose="020B0606020202030204" pitchFamily="34" charset="0"/>
              </a:rPr>
              <a:t>2010 and 2012, significantly different from the value two years prior at the .05 (.01) level, two-tailed test.</a:t>
            </a:r>
          </a:p>
        </p:txBody>
      </p:sp>
    </p:spTree>
    <p:extLst>
      <p:ext uri="{BB962C8B-B14F-4D97-AF65-F5344CB8AC3E}">
        <p14:creationId xmlns:p14="http://schemas.microsoft.com/office/powerpoint/2010/main" val="230369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273AB-BC3A-4C2E-B4BA-0896D1F3C361}" type="slidenum">
              <a:rPr lang="en-US" smtClean="0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CARE AFFORDABILITY</a:t>
            </a:r>
          </a:p>
        </p:txBody>
      </p:sp>
    </p:spTree>
    <p:extLst>
      <p:ext uri="{BB962C8B-B14F-4D97-AF65-F5344CB8AC3E}">
        <p14:creationId xmlns:p14="http://schemas.microsoft.com/office/powerpoint/2010/main" val="348412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200" dirty="0" smtClean="0"/>
              <a:t>Problems with health </a:t>
            </a:r>
            <a:r>
              <a:rPr lang="en-US" sz="2200" dirty="0"/>
              <a:t>care affordability </a:t>
            </a:r>
            <a:r>
              <a:rPr lang="en-US" sz="2200" dirty="0" smtClean="0"/>
              <a:t>are </a:t>
            </a:r>
            <a:r>
              <a:rPr lang="en-US" sz="2200" dirty="0"/>
              <a:t>an issue for many families,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including </a:t>
            </a:r>
            <a:r>
              <a:rPr lang="en-US" sz="2200" dirty="0"/>
              <a:t>middle- and high-income families.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273AB-BC3A-4C2E-B4BA-0896D1F3C361}" type="slidenum">
              <a:rPr lang="en-US" smtClean="0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85821876"/>
              </p:ext>
            </p:extLst>
          </p:nvPr>
        </p:nvGraphicFramePr>
        <p:xfrm>
          <a:off x="480060" y="1284287"/>
          <a:ext cx="8183880" cy="4514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5612" y="6038434"/>
            <a:ext cx="59261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>
              <a:spcBef>
                <a:spcPts val="200"/>
              </a:spcBef>
            </a:pPr>
            <a:r>
              <a:rPr lang="en-US" sz="600" dirty="0" smtClean="0">
                <a:solidFill>
                  <a:srgbClr val="1C1C1C"/>
                </a:solidFill>
                <a:latin typeface="Arial Narrow" panose="020B0606020202030204" pitchFamily="34" charset="0"/>
              </a:rPr>
              <a:t>NOTES</a:t>
            </a:r>
            <a:r>
              <a:rPr lang="en-US" sz="600" dirty="0" smtClean="0">
                <a:solidFill>
                  <a:srgbClr val="000000"/>
                </a:solidFill>
                <a:latin typeface="Arial Narrow" panose="020B0606020202030204" pitchFamily="34" charset="0"/>
                <a:ea typeface="ＭＳ Ｐゴシック"/>
                <a:cs typeface="ＭＳ Ｐゴシック"/>
              </a:rPr>
              <a:t>:</a:t>
            </a:r>
            <a:r>
              <a:rPr lang="en-US" sz="800" dirty="0" smtClean="0">
                <a:solidFill>
                  <a:srgbClr val="000000"/>
                </a:solidFill>
                <a:latin typeface="Arial Narrow" panose="020B0606020202030204" pitchFamily="34" charset="0"/>
                <a:ea typeface="ＭＳ Ｐゴシック"/>
                <a:cs typeface="ＭＳ Ｐゴシック"/>
              </a:rPr>
              <a:t> </a:t>
            </a:r>
            <a:r>
              <a:rPr lang="en-US" sz="800" dirty="0">
                <a:latin typeface="Arial Narrow" panose="020B0606020202030204" pitchFamily="34" charset="0"/>
              </a:rPr>
              <a:t>These are simple (unadjusted) estimates. FPL is federal poverty level</a:t>
            </a:r>
            <a:r>
              <a:rPr lang="en-US" sz="800" dirty="0" smtClean="0">
                <a:latin typeface="Arial Narrow" panose="020B0606020202030204" pitchFamily="34" charset="0"/>
              </a:rPr>
              <a:t>.</a:t>
            </a:r>
            <a:br>
              <a:rPr lang="en-US" sz="800" dirty="0" smtClean="0">
                <a:latin typeface="Arial Narrow" panose="020B0606020202030204" pitchFamily="34" charset="0"/>
              </a:rPr>
            </a:br>
            <a:r>
              <a:rPr lang="en-US" sz="800" dirty="0" smtClean="0">
                <a:latin typeface="Arial Narrow" panose="020B0606020202030204" pitchFamily="34" charset="0"/>
              </a:rPr>
              <a:t>* </a:t>
            </a:r>
            <a:r>
              <a:rPr lang="en-US" sz="800" dirty="0">
                <a:latin typeface="Arial Narrow" panose="020B0606020202030204" pitchFamily="34" charset="0"/>
              </a:rPr>
              <a:t>(**) Significantly different from low-income adults at the .05 (.01) level, two-tailed test.</a:t>
            </a:r>
          </a:p>
        </p:txBody>
      </p:sp>
    </p:spTree>
    <p:extLst>
      <p:ext uri="{BB962C8B-B14F-4D97-AF65-F5344CB8AC3E}">
        <p14:creationId xmlns:p14="http://schemas.microsoft.com/office/powerpoint/2010/main" val="176398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200" dirty="0"/>
              <a:t>In 2012, roughly one in five nonelderly adults in </a:t>
            </a:r>
            <a:r>
              <a:rPr lang="en-US" sz="2200" dirty="0" smtClean="0"/>
              <a:t>Massachusetts had </a:t>
            </a:r>
            <a:r>
              <a:rPr lang="en-US" sz="2200" dirty="0"/>
              <a:t>problems paying medical bills and one in five had medical </a:t>
            </a:r>
            <a:r>
              <a:rPr lang="en-US" sz="2200" dirty="0" smtClean="0"/>
              <a:t>bills </a:t>
            </a:r>
            <a:r>
              <a:rPr lang="en-US" sz="2200" dirty="0"/>
              <a:t>they were paying off over time.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273AB-BC3A-4C2E-B4BA-0896D1F3C361}" type="slidenum">
              <a:rPr lang="en-US" smtClean="0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36520740"/>
              </p:ext>
            </p:extLst>
          </p:nvPr>
        </p:nvGraphicFramePr>
        <p:xfrm>
          <a:off x="480060" y="1284287"/>
          <a:ext cx="8183880" cy="4514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5612" y="6038434"/>
            <a:ext cx="59261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>
              <a:spcBef>
                <a:spcPts val="200"/>
              </a:spcBef>
            </a:pPr>
            <a:r>
              <a:rPr lang="en-US" sz="600" dirty="0" smtClean="0">
                <a:solidFill>
                  <a:srgbClr val="1C1C1C"/>
                </a:solidFill>
                <a:latin typeface="Arial Narrow" panose="020B0606020202030204" pitchFamily="34" charset="0"/>
              </a:rPr>
              <a:t>NOTES</a:t>
            </a:r>
            <a:r>
              <a:rPr lang="en-US" sz="600" dirty="0" smtClean="0">
                <a:solidFill>
                  <a:srgbClr val="000000"/>
                </a:solidFill>
                <a:latin typeface="Arial Narrow" panose="020B0606020202030204" pitchFamily="34" charset="0"/>
                <a:ea typeface="ＭＳ Ｐゴシック"/>
                <a:cs typeface="ＭＳ Ｐゴシック"/>
              </a:rPr>
              <a:t>:</a:t>
            </a:r>
            <a:r>
              <a:rPr lang="en-US" sz="800" dirty="0" smtClean="0">
                <a:solidFill>
                  <a:srgbClr val="000000"/>
                </a:solidFill>
                <a:latin typeface="Arial Narrow" panose="020B0606020202030204" pitchFamily="34" charset="0"/>
                <a:ea typeface="ＭＳ Ｐゴシック"/>
                <a:cs typeface="ＭＳ Ｐゴシック"/>
              </a:rPr>
              <a:t> </a:t>
            </a:r>
            <a:r>
              <a:rPr lang="en-US" sz="800" dirty="0">
                <a:latin typeface="Arial Narrow" panose="020B0606020202030204" pitchFamily="34" charset="0"/>
              </a:rPr>
              <a:t>These are simple (unadjusted) estimates. FPL is federal poverty level</a:t>
            </a:r>
            <a:r>
              <a:rPr lang="en-US" sz="800" dirty="0" smtClean="0">
                <a:latin typeface="Arial Narrow" panose="020B0606020202030204" pitchFamily="34" charset="0"/>
              </a:rPr>
              <a:t>.</a:t>
            </a:r>
            <a:br>
              <a:rPr lang="en-US" sz="800" dirty="0" smtClean="0">
                <a:latin typeface="Arial Narrow" panose="020B0606020202030204" pitchFamily="34" charset="0"/>
              </a:rPr>
            </a:br>
            <a:r>
              <a:rPr lang="en-US" sz="800" dirty="0" smtClean="0">
                <a:latin typeface="Arial Narrow" panose="020B0606020202030204" pitchFamily="34" charset="0"/>
              </a:rPr>
              <a:t>* </a:t>
            </a:r>
            <a:r>
              <a:rPr lang="en-US" sz="800" dirty="0">
                <a:latin typeface="Arial Narrow" panose="020B0606020202030204" pitchFamily="34" charset="0"/>
              </a:rPr>
              <a:t>(**) Significantly different from low-income adults at the .05 (.01) level, two-tailed test.</a:t>
            </a:r>
          </a:p>
        </p:txBody>
      </p:sp>
    </p:spTree>
    <p:extLst>
      <p:ext uri="{BB962C8B-B14F-4D97-AF65-F5344CB8AC3E}">
        <p14:creationId xmlns:p14="http://schemas.microsoft.com/office/powerpoint/2010/main" val="33796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Families used a range of strategies to address the financial problems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caused </a:t>
            </a:r>
            <a:r>
              <a:rPr lang="en-US" sz="2200" dirty="0"/>
              <a:t>by health care spending in Massachusetts in 2012.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273AB-BC3A-4C2E-B4BA-0896D1F3C361}" type="slidenum">
              <a:rPr lang="en-US" smtClean="0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830157162"/>
              </p:ext>
            </p:extLst>
          </p:nvPr>
        </p:nvGraphicFramePr>
        <p:xfrm>
          <a:off x="457200" y="1494630"/>
          <a:ext cx="7981950" cy="4277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815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Many nonelderly adults in Massachusetts were worried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about </a:t>
            </a:r>
            <a:r>
              <a:rPr lang="en-US" sz="2200" dirty="0"/>
              <a:t>their ability to afford health care in the future in </a:t>
            </a:r>
            <a:r>
              <a:rPr lang="en-US" sz="2200" dirty="0" smtClean="0"/>
              <a:t>2012.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EACFD-D5E8-4814-B0F8-EF4EA1641FD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99213" y="1076325"/>
            <a:ext cx="228600" cy="119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712203883"/>
              </p:ext>
            </p:extLst>
          </p:nvPr>
        </p:nvGraphicFramePr>
        <p:xfrm>
          <a:off x="1604772" y="1562101"/>
          <a:ext cx="5934456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827165" y="2543175"/>
            <a:ext cx="7954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VERY</a:t>
            </a:r>
            <a:br>
              <a:rPr lang="en-US" sz="1200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WORRIED</a:t>
            </a:r>
            <a:endParaRPr lang="en-US" b="1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+mn-lt"/>
              </a:rPr>
              <a:t>24.3%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18376" y="4029075"/>
            <a:ext cx="9272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latin typeface="+mn-lt"/>
              </a:rPr>
              <a:t>SOMEWHAT</a:t>
            </a:r>
            <a:br>
              <a:rPr lang="en-US" sz="1200" b="1" dirty="0" smtClean="0">
                <a:latin typeface="+mn-lt"/>
              </a:rPr>
            </a:br>
            <a:r>
              <a:rPr lang="en-US" sz="1200" b="1" dirty="0" smtClean="0">
                <a:latin typeface="+mn-lt"/>
              </a:rPr>
              <a:t>WORRIED</a:t>
            </a:r>
            <a:endParaRPr lang="en-US" b="1" dirty="0" smtClean="0">
              <a:latin typeface="+mn-lt"/>
            </a:endParaRPr>
          </a:p>
          <a:p>
            <a:pPr algn="ctr"/>
            <a:r>
              <a:rPr lang="en-US" b="1" dirty="0" smtClean="0">
                <a:latin typeface="+mn-lt"/>
              </a:rPr>
              <a:t>33.5%</a:t>
            </a:r>
            <a:endParaRPr lang="en-US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9839" y="3124200"/>
            <a:ext cx="9165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NOT AT ALL</a:t>
            </a:r>
            <a:br>
              <a:rPr lang="en-US" sz="1200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WORRIED</a:t>
            </a:r>
            <a:endParaRPr lang="en-US" b="1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+mn-lt"/>
              </a:rPr>
              <a:t>42.2%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079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MASSACHUSETTS HEALTH REFORM SURVEY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Survey of nonelderly adults 19 to 64 in Massachusetts </a:t>
            </a:r>
            <a:br>
              <a:rPr lang="en-US" altLang="en-US" dirty="0" smtClean="0"/>
            </a:br>
            <a:r>
              <a:rPr lang="en-US" altLang="en-US" dirty="0" smtClean="0"/>
              <a:t>conducted in most years since 2006</a:t>
            </a:r>
          </a:p>
          <a:p>
            <a:pPr lvl="1"/>
            <a:r>
              <a:rPr lang="en-US" altLang="en-US" dirty="0" smtClean="0"/>
              <a:t>Telephone (landline and cell phone) interviews</a:t>
            </a:r>
          </a:p>
          <a:p>
            <a:pPr lvl="1"/>
            <a:r>
              <a:rPr lang="en-US" altLang="en-US" dirty="0" smtClean="0"/>
              <a:t>Questions on health insurance coverage, health care access and use, </a:t>
            </a:r>
            <a:br>
              <a:rPr lang="en-US" altLang="en-US" dirty="0" smtClean="0"/>
            </a:br>
            <a:r>
              <a:rPr lang="en-US" altLang="en-US" dirty="0" smtClean="0"/>
              <a:t>and health care affordability for individuals and their families</a:t>
            </a:r>
          </a:p>
          <a:p>
            <a:pPr lvl="1"/>
            <a:r>
              <a:rPr lang="en-US" altLang="en-US" dirty="0" smtClean="0"/>
              <a:t>Sample sizes 3000+ in each year</a:t>
            </a:r>
          </a:p>
          <a:p>
            <a:r>
              <a:rPr lang="en-US" altLang="en-US" dirty="0" smtClean="0"/>
              <a:t>Reporting on data for 2006-2012, </a:t>
            </a:r>
            <a:br>
              <a:rPr lang="en-US" altLang="en-US" dirty="0" smtClean="0"/>
            </a:br>
            <a:r>
              <a:rPr lang="en-US" altLang="en-US" dirty="0" smtClean="0"/>
              <a:t>with some preliminary findings from 2013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FF681-DC7A-46AD-B525-EB0CC58C179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0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PREVIEW OF FINDINGS FROM THE 2013 MHRS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Insurance coverage and access to health care remain strong</a:t>
            </a:r>
          </a:p>
          <a:p>
            <a:pPr lvl="1"/>
            <a:r>
              <a:rPr lang="en-US" dirty="0" smtClean="0"/>
              <a:t>95.1 percent of nonelderly adults in Massachusetts were insured in Fall 2013</a:t>
            </a:r>
          </a:p>
          <a:p>
            <a:r>
              <a:rPr lang="en-US" dirty="0" smtClean="0"/>
              <a:t>Health care affordability continues to be a challenge for many </a:t>
            </a:r>
          </a:p>
          <a:p>
            <a:pPr lvl="1"/>
            <a:r>
              <a:rPr lang="en-US" dirty="0" smtClean="0"/>
              <a:t>In 2013, nearly half of nonelderly adults in Massachusetts reported </a:t>
            </a:r>
            <a:br>
              <a:rPr lang="en-US" dirty="0" smtClean="0"/>
            </a:br>
            <a:r>
              <a:rPr lang="en-US" dirty="0" smtClean="0"/>
              <a:t>problems with health care costs in the past year, including:</a:t>
            </a:r>
          </a:p>
          <a:p>
            <a:pPr lvl="2"/>
            <a:r>
              <a:rPr lang="en-US" dirty="0" smtClean="0"/>
              <a:t>One in five reporting problems paying medical bills</a:t>
            </a:r>
          </a:p>
          <a:p>
            <a:pPr lvl="2"/>
            <a:r>
              <a:rPr lang="en-US" dirty="0" smtClean="0"/>
              <a:t>One in five with medical debt they were paying off over time</a:t>
            </a:r>
          </a:p>
          <a:p>
            <a:pPr lvl="2"/>
            <a:r>
              <a:rPr lang="en-US" dirty="0" smtClean="0"/>
              <a:t>One in five with out-of-pocket health care costs (excluding premiums) </a:t>
            </a:r>
            <a:br>
              <a:rPr lang="en-US" dirty="0" smtClean="0"/>
            </a:br>
            <a:r>
              <a:rPr lang="en-US" dirty="0" smtClean="0"/>
              <a:t>greater than 5 percent of family income</a:t>
            </a:r>
          </a:p>
          <a:p>
            <a:pPr lvl="2"/>
            <a:r>
              <a:rPr lang="en-US" dirty="0" smtClean="0"/>
              <a:t>One in six with unmet need for health care because of costs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273AB-BC3A-4C2E-B4BA-0896D1F3C36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56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ACKNOWLEDGEMENTS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Co-author on this work: </a:t>
            </a:r>
          </a:p>
          <a:p>
            <a:pPr lvl="1"/>
            <a:r>
              <a:rPr lang="en-US" dirty="0" smtClean="0"/>
              <a:t>Ariel Fogel, Urban Institute</a:t>
            </a:r>
          </a:p>
          <a:p>
            <a:r>
              <a:rPr lang="en-US" dirty="0" smtClean="0"/>
              <a:t>MHRS is fielded by: </a:t>
            </a:r>
          </a:p>
          <a:p>
            <a:pPr lvl="1"/>
            <a:r>
              <a:rPr lang="en-US" dirty="0" smtClean="0"/>
              <a:t>Social Science Research Solutions, under the direction of </a:t>
            </a:r>
            <a:br>
              <a:rPr lang="en-US" dirty="0" smtClean="0"/>
            </a:br>
            <a:r>
              <a:rPr lang="en-US" dirty="0" smtClean="0"/>
              <a:t>David Dutwin and Susan Sherr</a:t>
            </a:r>
          </a:p>
          <a:p>
            <a:pPr lvl="0"/>
            <a:r>
              <a:rPr lang="en-US" dirty="0" smtClean="0"/>
              <a:t>2012 MHRS was funded by:</a:t>
            </a:r>
          </a:p>
          <a:p>
            <a:pPr lvl="1"/>
            <a:r>
              <a:rPr lang="en-US" dirty="0" smtClean="0"/>
              <a:t>Blue Cross Blue Shield of Massachusetts Foundation</a:t>
            </a:r>
          </a:p>
          <a:p>
            <a:pPr lvl="1"/>
            <a:r>
              <a:rPr lang="en-US" dirty="0" smtClean="0"/>
              <a:t>Robert Wood Johnson Foundation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C9174-2A6C-4246-A139-673B5E866FE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58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KEY FINDINGS FOR 2012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Gains in health insurance coverage have continued into 2012</a:t>
            </a:r>
          </a:p>
          <a:p>
            <a:r>
              <a:rPr lang="en-US" altLang="en-US" dirty="0" smtClean="0"/>
              <a:t>Satisfaction with health insurance coverage and quality of care remains high</a:t>
            </a:r>
          </a:p>
          <a:p>
            <a:r>
              <a:rPr lang="en-US" altLang="en-US" dirty="0" smtClean="0"/>
              <a:t>Access to health care remains very good</a:t>
            </a:r>
          </a:p>
          <a:p>
            <a:r>
              <a:rPr lang="en-US" altLang="en-US" dirty="0" smtClean="0"/>
              <a:t>Affordability of health care is a challenge for many </a:t>
            </a:r>
            <a:br>
              <a:rPr lang="en-US" altLang="en-US" dirty="0" smtClean="0"/>
            </a:br>
            <a:r>
              <a:rPr lang="en-US" altLang="en-US" dirty="0" smtClean="0"/>
              <a:t>Massachusetts families, regardless of income level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FF681-DC7A-46AD-B525-EB0CC58C179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80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3165-6C5A-4679-A824-0EC56A7D8F5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HEALTH INSURANCE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44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200" dirty="0"/>
              <a:t>Gains in health insurance coverage in Massachusetts have continued into 2012, with most nonelderly adults covered at the time of the survey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E3165-6C5A-4679-A824-0EC56A7D8F5C}" type="slidenum">
              <a:rPr lang="en-US" smtClean="0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455612" y="5915323"/>
            <a:ext cx="5926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>
              <a:spcBef>
                <a:spcPts val="200"/>
              </a:spcBef>
            </a:pPr>
            <a:r>
              <a:rPr lang="en-US" sz="600" dirty="0" smtClean="0">
                <a:solidFill>
                  <a:srgbClr val="1C1C1C"/>
                </a:solidFill>
                <a:latin typeface="Arial Narrow" panose="020B0606020202030204" pitchFamily="34" charset="0"/>
              </a:rPr>
              <a:t>NOTES</a:t>
            </a:r>
            <a:r>
              <a:rPr lang="en-US" sz="600" dirty="0">
                <a:solidFill>
                  <a:srgbClr val="000000"/>
                </a:solidFill>
                <a:latin typeface="Arial Narrow" panose="020B0606020202030204" pitchFamily="34" charset="0"/>
                <a:ea typeface="ＭＳ Ｐゴシック"/>
                <a:cs typeface="ＭＳ Ｐゴシック"/>
              </a:rPr>
              <a:t>:</a:t>
            </a:r>
            <a:r>
              <a:rPr lang="en-US" sz="800" dirty="0">
                <a:solidFill>
                  <a:srgbClr val="000000"/>
                </a:solidFill>
                <a:latin typeface="Arial Narrow" panose="020B0606020202030204" pitchFamily="34" charset="0"/>
                <a:ea typeface="ＭＳ Ｐゴシック"/>
                <a:cs typeface="ＭＳ Ｐゴシック"/>
              </a:rPr>
              <a:t> </a:t>
            </a:r>
            <a:r>
              <a:rPr lang="en-US" sz="800" dirty="0">
                <a:latin typeface="Arial Narrow" panose="020B0606020202030204" pitchFamily="34" charset="0"/>
              </a:rPr>
              <a:t>These are regression-adjusted estimates</a:t>
            </a:r>
            <a:r>
              <a:rPr lang="en-US" sz="800" dirty="0" smtClean="0">
                <a:latin typeface="Arial Narrow" panose="020B0606020202030204" pitchFamily="34" charset="0"/>
              </a:rPr>
              <a:t>.</a:t>
            </a:r>
            <a:br>
              <a:rPr lang="en-US" sz="800" dirty="0" smtClean="0">
                <a:latin typeface="Arial Narrow" panose="020B0606020202030204" pitchFamily="34" charset="0"/>
              </a:rPr>
            </a:br>
            <a:r>
              <a:rPr lang="en-US" sz="800" dirty="0" smtClean="0">
                <a:latin typeface="Arial Narrow" panose="020B0606020202030204" pitchFamily="34" charset="0"/>
              </a:rPr>
              <a:t>*(**) </a:t>
            </a:r>
            <a:r>
              <a:rPr lang="en-US" sz="800" dirty="0">
                <a:latin typeface="Arial Narrow" panose="020B0606020202030204" pitchFamily="34" charset="0"/>
              </a:rPr>
              <a:t>Significantly different from the value in 2006 at the .05 (.01) level, two-tailed test</a:t>
            </a:r>
            <a:r>
              <a:rPr lang="en-US" sz="800" dirty="0" smtClean="0">
                <a:latin typeface="Arial Narrow" panose="020B0606020202030204" pitchFamily="34" charset="0"/>
              </a:rPr>
              <a:t>.</a:t>
            </a:r>
            <a:br>
              <a:rPr lang="en-US" sz="800" dirty="0" smtClean="0">
                <a:latin typeface="Arial Narrow" panose="020B0606020202030204" pitchFamily="34" charset="0"/>
              </a:rPr>
            </a:br>
            <a:r>
              <a:rPr lang="en-US" sz="800" dirty="0" smtClean="0">
                <a:latin typeface="Arial Narrow" panose="020B0606020202030204" pitchFamily="34" charset="0"/>
              </a:rPr>
              <a:t>^(^^) </a:t>
            </a:r>
            <a:r>
              <a:rPr lang="en-US" sz="800" dirty="0">
                <a:latin typeface="Arial Narrow" panose="020B0606020202030204" pitchFamily="34" charset="0"/>
              </a:rPr>
              <a:t>For 2010 and 2012, significantly different from the value two years prior at the .05 (.01) level, two-tailed test</a:t>
            </a:r>
            <a:r>
              <a:rPr lang="en-US" sz="800" dirty="0" smtClean="0">
                <a:latin typeface="Arial Narrow" panose="020B0606020202030204" pitchFamily="34" charset="0"/>
              </a:rPr>
              <a:t>.</a:t>
            </a:r>
            <a:endParaRPr lang="en-US" sz="800" dirty="0">
              <a:latin typeface="Arial Narrow" panose="020B0606020202030204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650317354"/>
              </p:ext>
            </p:extLst>
          </p:nvPr>
        </p:nvGraphicFramePr>
        <p:xfrm>
          <a:off x="480822" y="1508760"/>
          <a:ext cx="8182356" cy="4051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432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200" dirty="0" smtClean="0"/>
              <a:t>There have also been sustained gains in continuity of health insurance </a:t>
            </a:r>
            <a:r>
              <a:rPr lang="en-US" sz="2200" dirty="0" smtClean="0"/>
              <a:t>coverage in </a:t>
            </a:r>
            <a:r>
              <a:rPr lang="en-US" sz="2200" dirty="0" smtClean="0"/>
              <a:t>Massachusetts in 2012, with most nonelderly adults covered all year.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273AB-BC3A-4C2E-B4BA-0896D1F3C361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116018003"/>
              </p:ext>
            </p:extLst>
          </p:nvPr>
        </p:nvGraphicFramePr>
        <p:xfrm>
          <a:off x="480822" y="1381125"/>
          <a:ext cx="8182356" cy="405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Rectangle 32"/>
          <p:cNvSpPr/>
          <p:nvPr/>
        </p:nvSpPr>
        <p:spPr>
          <a:xfrm>
            <a:off x="6267109" y="1939409"/>
            <a:ext cx="13131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  <a:latin typeface="+mn-lt"/>
              </a:rPr>
              <a:t>INSURED ALL YEAR</a:t>
            </a:r>
            <a:endParaRPr lang="en-US" sz="11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67109" y="4381500"/>
            <a:ext cx="14093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INSURED PART-YEAR</a:t>
            </a:r>
            <a:endParaRPr lang="en-US" sz="11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67109" y="4686300"/>
            <a:ext cx="14798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rgbClr val="4B4B4B"/>
                </a:solidFill>
                <a:latin typeface="+mn-lt"/>
              </a:rPr>
              <a:t>UNINSURED ALL YEAR</a:t>
            </a:r>
            <a:endParaRPr lang="en-US" sz="1100" b="1" dirty="0">
              <a:solidFill>
                <a:srgbClr val="4B4B4B"/>
              </a:solidFill>
              <a:latin typeface="+mn-lt"/>
            </a:endParaRPr>
          </a:p>
        </p:txBody>
      </p:sp>
      <p:sp>
        <p:nvSpPr>
          <p:cNvPr id="46" name="TextBox 6"/>
          <p:cNvSpPr txBox="1">
            <a:spLocks noChangeArrowheads="1"/>
          </p:cNvSpPr>
          <p:nvPr/>
        </p:nvSpPr>
        <p:spPr bwMode="auto">
          <a:xfrm>
            <a:off x="455612" y="5915323"/>
            <a:ext cx="5926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>
              <a:spcBef>
                <a:spcPts val="200"/>
              </a:spcBef>
            </a:pPr>
            <a:r>
              <a:rPr lang="en-US" sz="600" dirty="0" smtClean="0">
                <a:solidFill>
                  <a:srgbClr val="1C1C1C"/>
                </a:solidFill>
                <a:latin typeface="Arial Narrow" panose="020B0606020202030204" pitchFamily="34" charset="0"/>
              </a:rPr>
              <a:t>NOTES</a:t>
            </a:r>
            <a:r>
              <a:rPr lang="en-US" sz="600" dirty="0">
                <a:solidFill>
                  <a:srgbClr val="000000"/>
                </a:solidFill>
                <a:latin typeface="Arial Narrow" panose="020B0606020202030204" pitchFamily="34" charset="0"/>
                <a:ea typeface="ＭＳ Ｐゴシック"/>
                <a:cs typeface="ＭＳ Ｐゴシック"/>
              </a:rPr>
              <a:t>:</a:t>
            </a:r>
            <a:r>
              <a:rPr lang="en-US" sz="800" dirty="0">
                <a:solidFill>
                  <a:srgbClr val="000000"/>
                </a:solidFill>
                <a:latin typeface="Arial Narrow" panose="020B0606020202030204" pitchFamily="34" charset="0"/>
                <a:ea typeface="ＭＳ Ｐゴシック"/>
                <a:cs typeface="ＭＳ Ｐゴシック"/>
              </a:rPr>
              <a:t> </a:t>
            </a:r>
            <a:r>
              <a:rPr lang="en-US" sz="800" dirty="0">
                <a:latin typeface="Arial Narrow" panose="020B0606020202030204" pitchFamily="34" charset="0"/>
              </a:rPr>
              <a:t>These are regression-adjusted estimates</a:t>
            </a:r>
            <a:r>
              <a:rPr lang="en-US" sz="800" dirty="0" smtClean="0">
                <a:latin typeface="Arial Narrow" panose="020B0606020202030204" pitchFamily="34" charset="0"/>
              </a:rPr>
              <a:t>.</a:t>
            </a:r>
            <a:br>
              <a:rPr lang="en-US" sz="800" dirty="0" smtClean="0">
                <a:latin typeface="Arial Narrow" panose="020B0606020202030204" pitchFamily="34" charset="0"/>
              </a:rPr>
            </a:br>
            <a:r>
              <a:rPr lang="en-US" sz="800" dirty="0">
                <a:latin typeface="Arial Narrow" panose="020B0606020202030204" pitchFamily="34" charset="0"/>
              </a:rPr>
              <a:t>*</a:t>
            </a:r>
            <a:r>
              <a:rPr lang="en-US" sz="800" dirty="0" smtClean="0">
                <a:latin typeface="Arial Narrow" panose="020B0606020202030204" pitchFamily="34" charset="0"/>
              </a:rPr>
              <a:t>(**) </a:t>
            </a:r>
            <a:r>
              <a:rPr lang="en-US" sz="800" dirty="0">
                <a:latin typeface="Arial Narrow" panose="020B0606020202030204" pitchFamily="34" charset="0"/>
              </a:rPr>
              <a:t>Significantly different from the value in 2006 at the .05 (.01) level, two-tailed test</a:t>
            </a:r>
            <a:r>
              <a:rPr lang="en-US" sz="800" dirty="0" smtClean="0">
                <a:latin typeface="Arial Narrow" panose="020B0606020202030204" pitchFamily="34" charset="0"/>
              </a:rPr>
              <a:t>.</a:t>
            </a:r>
            <a:br>
              <a:rPr lang="en-US" sz="800" dirty="0" smtClean="0">
                <a:latin typeface="Arial Narrow" panose="020B0606020202030204" pitchFamily="34" charset="0"/>
              </a:rPr>
            </a:br>
            <a:r>
              <a:rPr lang="en-US" sz="800" dirty="0" smtClean="0">
                <a:latin typeface="Arial Narrow" panose="020B0606020202030204" pitchFamily="34" charset="0"/>
              </a:rPr>
              <a:t>^(^^) </a:t>
            </a:r>
            <a:r>
              <a:rPr lang="en-US" sz="800" dirty="0">
                <a:latin typeface="Arial Narrow" panose="020B0606020202030204" pitchFamily="34" charset="0"/>
              </a:rPr>
              <a:t>For 2010 and 2012, significantly different from the value two years prior at the .05 (.01) level, two-tailed test.</a:t>
            </a:r>
          </a:p>
        </p:txBody>
      </p:sp>
    </p:spTree>
    <p:extLst>
      <p:ext uri="{BB962C8B-B14F-4D97-AF65-F5344CB8AC3E}">
        <p14:creationId xmlns:p14="http://schemas.microsoft.com/office/powerpoint/2010/main" val="150013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200" dirty="0"/>
              <a:t>The level of health insurance coverage for nonelderly adults in </a:t>
            </a:r>
            <a:r>
              <a:rPr lang="en-US" sz="2200" dirty="0" smtClean="0"/>
              <a:t>Massachusetts </a:t>
            </a:r>
            <a:r>
              <a:rPr lang="en-US" sz="2200" dirty="0" smtClean="0"/>
              <a:t>was </a:t>
            </a:r>
            <a:r>
              <a:rPr lang="en-US" sz="2200" dirty="0"/>
              <a:t>well above that of the nation as a whole in 2012.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273AB-BC3A-4C2E-B4BA-0896D1F3C361}" type="slidenum">
              <a:rPr lang="en-US" smtClean="0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63112200"/>
              </p:ext>
            </p:extLst>
          </p:nvPr>
        </p:nvGraphicFramePr>
        <p:xfrm>
          <a:off x="480060" y="1284287"/>
          <a:ext cx="8183880" cy="4514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245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The majority of Massachusetts residents rate their health insurance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coverage </a:t>
            </a:r>
            <a:r>
              <a:rPr lang="en-US" sz="2200" dirty="0"/>
              <a:t>as very good or excellent on many dimensions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273AB-BC3A-4C2E-B4BA-0896D1F3C361}" type="slidenum">
              <a:rPr lang="en-US" smtClean="0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599529588"/>
              </p:ext>
            </p:extLst>
          </p:nvPr>
        </p:nvGraphicFramePr>
        <p:xfrm>
          <a:off x="457200" y="1494630"/>
          <a:ext cx="7981950" cy="4277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05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273AB-BC3A-4C2E-B4BA-0896D1F3C361}" type="slidenum">
              <a:rPr lang="en-US" smtClean="0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OF HEALTH CARE</a:t>
            </a:r>
          </a:p>
        </p:txBody>
      </p:sp>
    </p:spTree>
    <p:extLst>
      <p:ext uri="{BB962C8B-B14F-4D97-AF65-F5344CB8AC3E}">
        <p14:creationId xmlns:p14="http://schemas.microsoft.com/office/powerpoint/2010/main" val="399049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08e11851e775fb756bc8f7b479e76ab33f3ee"/>
</p:tagLst>
</file>

<file path=ppt/theme/theme1.xml><?xml version="1.0" encoding="utf-8"?>
<a:theme xmlns:a="http://schemas.openxmlformats.org/drawingml/2006/main" name="Default Design">
  <a:themeElements>
    <a:clrScheme name="Hecht Orange combo #3">
      <a:dk1>
        <a:srgbClr val="1C1C1C"/>
      </a:dk1>
      <a:lt1>
        <a:srgbClr val="FFFFFF"/>
      </a:lt1>
      <a:dk2>
        <a:srgbClr val="F15C22"/>
      </a:dk2>
      <a:lt2>
        <a:srgbClr val="4D85C5"/>
      </a:lt2>
      <a:accent1>
        <a:srgbClr val="FFC220"/>
      </a:accent1>
      <a:accent2>
        <a:srgbClr val="969696"/>
      </a:accent2>
      <a:accent3>
        <a:srgbClr val="5FC5BA"/>
      </a:accent3>
      <a:accent4>
        <a:srgbClr val="818054"/>
      </a:accent4>
      <a:accent5>
        <a:srgbClr val="EE2E24"/>
      </a:accent5>
      <a:accent6>
        <a:srgbClr val="C1D72E"/>
      </a:accent6>
      <a:hlink>
        <a:srgbClr val="4D85C5"/>
      </a:hlink>
      <a:folHlink>
        <a:srgbClr val="4D85C5"/>
      </a:folHlink>
    </a:clrScheme>
    <a:fontScheme name="Arial Narrow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F3F61"/>
        </a:dk1>
        <a:lt1>
          <a:srgbClr val="FFFFFF"/>
        </a:lt1>
        <a:dk2>
          <a:srgbClr val="5D87A1"/>
        </a:dk2>
        <a:lt2>
          <a:srgbClr val="969696"/>
        </a:lt2>
        <a:accent1>
          <a:srgbClr val="0E6E83"/>
        </a:accent1>
        <a:accent2>
          <a:srgbClr val="D3643B"/>
        </a:accent2>
        <a:accent3>
          <a:srgbClr val="FFFFFF"/>
        </a:accent3>
        <a:accent4>
          <a:srgbClr val="6C3452"/>
        </a:accent4>
        <a:accent5>
          <a:srgbClr val="AABAC1"/>
        </a:accent5>
        <a:accent6>
          <a:srgbClr val="BF5A35"/>
        </a:accent6>
        <a:hlink>
          <a:srgbClr val="FFE153"/>
        </a:hlink>
        <a:folHlink>
          <a:srgbClr val="389A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echt Orange combo #3">
    <a:dk1>
      <a:srgbClr val="1C1C1C"/>
    </a:dk1>
    <a:lt1>
      <a:srgbClr val="FFFFFF"/>
    </a:lt1>
    <a:dk2>
      <a:srgbClr val="F15C22"/>
    </a:dk2>
    <a:lt2>
      <a:srgbClr val="4D85C5"/>
    </a:lt2>
    <a:accent1>
      <a:srgbClr val="FFC220"/>
    </a:accent1>
    <a:accent2>
      <a:srgbClr val="969696"/>
    </a:accent2>
    <a:accent3>
      <a:srgbClr val="5FC5BA"/>
    </a:accent3>
    <a:accent4>
      <a:srgbClr val="818054"/>
    </a:accent4>
    <a:accent5>
      <a:srgbClr val="EE2E24"/>
    </a:accent5>
    <a:accent6>
      <a:srgbClr val="C1D72E"/>
    </a:accent6>
    <a:hlink>
      <a:srgbClr val="4D85C5"/>
    </a:hlink>
    <a:folHlink>
      <a:srgbClr val="4D85C5"/>
    </a:folHlink>
  </a:clrScheme>
  <a:fontScheme name="Arial Narrow">
    <a:majorFont>
      <a:latin typeface="Arial Narrow"/>
      <a:ea typeface=""/>
      <a:cs typeface="Arial"/>
    </a:majorFont>
    <a:minorFont>
      <a:latin typeface="Arial Narrow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Hecht Orange combo #3">
    <a:dk1>
      <a:srgbClr val="1C1C1C"/>
    </a:dk1>
    <a:lt1>
      <a:srgbClr val="FFFFFF"/>
    </a:lt1>
    <a:dk2>
      <a:srgbClr val="F15C22"/>
    </a:dk2>
    <a:lt2>
      <a:srgbClr val="4D85C5"/>
    </a:lt2>
    <a:accent1>
      <a:srgbClr val="FFC220"/>
    </a:accent1>
    <a:accent2>
      <a:srgbClr val="969696"/>
    </a:accent2>
    <a:accent3>
      <a:srgbClr val="5FC5BA"/>
    </a:accent3>
    <a:accent4>
      <a:srgbClr val="818054"/>
    </a:accent4>
    <a:accent5>
      <a:srgbClr val="EE2E24"/>
    </a:accent5>
    <a:accent6>
      <a:srgbClr val="C1D72E"/>
    </a:accent6>
    <a:hlink>
      <a:srgbClr val="4D85C5"/>
    </a:hlink>
    <a:folHlink>
      <a:srgbClr val="4D85C5"/>
    </a:folHlink>
  </a:clrScheme>
  <a:fontScheme name="Arial Narrow">
    <a:majorFont>
      <a:latin typeface="Arial Narrow"/>
      <a:ea typeface=""/>
      <a:cs typeface="Arial"/>
    </a:majorFont>
    <a:minorFont>
      <a:latin typeface="Arial Narrow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Hecht Orange combo #3">
    <a:dk1>
      <a:srgbClr val="1C1C1C"/>
    </a:dk1>
    <a:lt1>
      <a:srgbClr val="FFFFFF"/>
    </a:lt1>
    <a:dk2>
      <a:srgbClr val="F15C22"/>
    </a:dk2>
    <a:lt2>
      <a:srgbClr val="4D85C5"/>
    </a:lt2>
    <a:accent1>
      <a:srgbClr val="FFC220"/>
    </a:accent1>
    <a:accent2>
      <a:srgbClr val="969696"/>
    </a:accent2>
    <a:accent3>
      <a:srgbClr val="5FC5BA"/>
    </a:accent3>
    <a:accent4>
      <a:srgbClr val="818054"/>
    </a:accent4>
    <a:accent5>
      <a:srgbClr val="EE2E24"/>
    </a:accent5>
    <a:accent6>
      <a:srgbClr val="C1D72E"/>
    </a:accent6>
    <a:hlink>
      <a:srgbClr val="4D85C5"/>
    </a:hlink>
    <a:folHlink>
      <a:srgbClr val="4D85C5"/>
    </a:folHlink>
  </a:clrScheme>
  <a:fontScheme name="Arial Narrow">
    <a:majorFont>
      <a:latin typeface="Arial Narrow"/>
      <a:ea typeface=""/>
      <a:cs typeface="Arial"/>
    </a:majorFont>
    <a:minorFont>
      <a:latin typeface="Arial Narrow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Hecht Orange combo #3">
    <a:dk1>
      <a:srgbClr val="1C1C1C"/>
    </a:dk1>
    <a:lt1>
      <a:srgbClr val="FFFFFF"/>
    </a:lt1>
    <a:dk2>
      <a:srgbClr val="F15C22"/>
    </a:dk2>
    <a:lt2>
      <a:srgbClr val="4D85C5"/>
    </a:lt2>
    <a:accent1>
      <a:srgbClr val="FFC220"/>
    </a:accent1>
    <a:accent2>
      <a:srgbClr val="969696"/>
    </a:accent2>
    <a:accent3>
      <a:srgbClr val="5FC5BA"/>
    </a:accent3>
    <a:accent4>
      <a:srgbClr val="818054"/>
    </a:accent4>
    <a:accent5>
      <a:srgbClr val="EE2E24"/>
    </a:accent5>
    <a:accent6>
      <a:srgbClr val="C1D72E"/>
    </a:accent6>
    <a:hlink>
      <a:srgbClr val="4D85C5"/>
    </a:hlink>
    <a:folHlink>
      <a:srgbClr val="4D85C5"/>
    </a:folHlink>
  </a:clrScheme>
  <a:fontScheme name="Arial Narrow">
    <a:majorFont>
      <a:latin typeface="Arial Narrow"/>
      <a:ea typeface=""/>
      <a:cs typeface="Arial"/>
    </a:majorFont>
    <a:minorFont>
      <a:latin typeface="Arial Narrow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Hecht Orange combo #3">
    <a:dk1>
      <a:srgbClr val="1C1C1C"/>
    </a:dk1>
    <a:lt1>
      <a:srgbClr val="FFFFFF"/>
    </a:lt1>
    <a:dk2>
      <a:srgbClr val="F15C22"/>
    </a:dk2>
    <a:lt2>
      <a:srgbClr val="4D85C5"/>
    </a:lt2>
    <a:accent1>
      <a:srgbClr val="FFC220"/>
    </a:accent1>
    <a:accent2>
      <a:srgbClr val="969696"/>
    </a:accent2>
    <a:accent3>
      <a:srgbClr val="5FC5BA"/>
    </a:accent3>
    <a:accent4>
      <a:srgbClr val="818054"/>
    </a:accent4>
    <a:accent5>
      <a:srgbClr val="EE2E24"/>
    </a:accent5>
    <a:accent6>
      <a:srgbClr val="C1D72E"/>
    </a:accent6>
    <a:hlink>
      <a:srgbClr val="4D85C5"/>
    </a:hlink>
    <a:folHlink>
      <a:srgbClr val="4D85C5"/>
    </a:folHlink>
  </a:clrScheme>
  <a:fontScheme name="Arial Narrow">
    <a:majorFont>
      <a:latin typeface="Arial Narrow"/>
      <a:ea typeface=""/>
      <a:cs typeface="Arial"/>
    </a:majorFont>
    <a:minorFont>
      <a:latin typeface="Arial Narrow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Hecht Orange combo #3">
    <a:dk1>
      <a:srgbClr val="1C1C1C"/>
    </a:dk1>
    <a:lt1>
      <a:srgbClr val="FFFFFF"/>
    </a:lt1>
    <a:dk2>
      <a:srgbClr val="F15C22"/>
    </a:dk2>
    <a:lt2>
      <a:srgbClr val="4D85C5"/>
    </a:lt2>
    <a:accent1>
      <a:srgbClr val="FFC220"/>
    </a:accent1>
    <a:accent2>
      <a:srgbClr val="969696"/>
    </a:accent2>
    <a:accent3>
      <a:srgbClr val="5FC5BA"/>
    </a:accent3>
    <a:accent4>
      <a:srgbClr val="818054"/>
    </a:accent4>
    <a:accent5>
      <a:srgbClr val="EE2E24"/>
    </a:accent5>
    <a:accent6>
      <a:srgbClr val="C1D72E"/>
    </a:accent6>
    <a:hlink>
      <a:srgbClr val="4D85C5"/>
    </a:hlink>
    <a:folHlink>
      <a:srgbClr val="4D85C5"/>
    </a:folHlink>
  </a:clrScheme>
  <a:fontScheme name="Arial Narrow">
    <a:majorFont>
      <a:latin typeface="Arial Narrow"/>
      <a:ea typeface=""/>
      <a:cs typeface="Arial"/>
    </a:majorFont>
    <a:minorFont>
      <a:latin typeface="Arial Narrow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Hecht Orange combo #3">
    <a:dk1>
      <a:srgbClr val="1C1C1C"/>
    </a:dk1>
    <a:lt1>
      <a:srgbClr val="FFFFFF"/>
    </a:lt1>
    <a:dk2>
      <a:srgbClr val="F15C22"/>
    </a:dk2>
    <a:lt2>
      <a:srgbClr val="4D85C5"/>
    </a:lt2>
    <a:accent1>
      <a:srgbClr val="FFC220"/>
    </a:accent1>
    <a:accent2>
      <a:srgbClr val="969696"/>
    </a:accent2>
    <a:accent3>
      <a:srgbClr val="5FC5BA"/>
    </a:accent3>
    <a:accent4>
      <a:srgbClr val="818054"/>
    </a:accent4>
    <a:accent5>
      <a:srgbClr val="EE2E24"/>
    </a:accent5>
    <a:accent6>
      <a:srgbClr val="C1D72E"/>
    </a:accent6>
    <a:hlink>
      <a:srgbClr val="4D85C5"/>
    </a:hlink>
    <a:folHlink>
      <a:srgbClr val="4D85C5"/>
    </a:folHlink>
  </a:clrScheme>
  <a:fontScheme name="Default Design">
    <a:majorFont>
      <a:latin typeface="Calibri"/>
      <a:ea typeface=""/>
      <a:cs typeface="Arial"/>
    </a:majorFont>
    <a:minorFont>
      <a:latin typeface="Calibri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56816</TotalTime>
  <Words>540</Words>
  <Application>Microsoft Office PowerPoint</Application>
  <PresentationFormat>On-screen Show (4:3)</PresentationFormat>
  <Paragraphs>129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PowerPoint Presentation</vt:lpstr>
      <vt:lpstr>MASSACHUSETTS HEALTH REFORM SURVEY</vt:lpstr>
      <vt:lpstr>KEY FINDINGS FOR 2012</vt:lpstr>
      <vt:lpstr>HEALTH INSURANCE COVERAGE</vt:lpstr>
      <vt:lpstr>Gains in health insurance coverage in Massachusetts have continued into 2012, with most nonelderly adults covered at the time of the survey.</vt:lpstr>
      <vt:lpstr>There have also been sustained gains in continuity of health insurance coverage in Massachusetts in 2012, with most nonelderly adults covered all year.</vt:lpstr>
      <vt:lpstr>The level of health insurance coverage for nonelderly adults in Massachusetts was well above that of the nation as a whole in 2012. </vt:lpstr>
      <vt:lpstr>The majority of Massachusetts residents rate their health insurance  coverage as very good or excellent on many dimensions.</vt:lpstr>
      <vt:lpstr>QUALITY OF HEALTH CARE</vt:lpstr>
      <vt:lpstr>The majority of Massachusetts residents rate the quality  of the health care they receive as very good or excellent.</vt:lpstr>
      <vt:lpstr>ACCESS TO HEALTH CARE</vt:lpstr>
      <vt:lpstr>Access to care continued to be strong in Massachusetts in 2012,  with most nonelderly adults reporting a usual source of care.</vt:lpstr>
      <vt:lpstr>Most nonelderly adults also reported a general doctor visit in the past year, with visits to a nurse practitioner, physician assistant, or midwife in place of a general doctor increasing in 2012.</vt:lpstr>
      <vt:lpstr>Most nonelderly adults also reported a preventive care visit  over the past year.</vt:lpstr>
      <vt:lpstr>HEALTH CARE AFFORDABILITY</vt:lpstr>
      <vt:lpstr>Problems with health care affordability are an issue for many families,  including middle- and high-income families.</vt:lpstr>
      <vt:lpstr>In 2012, roughly one in five nonelderly adults in Massachusetts had problems paying medical bills and one in five had medical bills they were paying off over time. </vt:lpstr>
      <vt:lpstr>Families used a range of strategies to address the financial problems  caused by health care spending in Massachusetts in 2012.</vt:lpstr>
      <vt:lpstr>Many nonelderly adults in Massachusetts were worried  about their ability to afford health care in the future in 2012.</vt:lpstr>
      <vt:lpstr>A PREVIEW OF FINDINGS FROM THE 2013 MHRS</vt:lpstr>
      <vt:lpstr>ACKNOWLEDGEMENTS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Madolyn Allison</dc:creator>
  <cp:lastModifiedBy>Nordahl, Katharine</cp:lastModifiedBy>
  <cp:revision>1313</cp:revision>
  <cp:lastPrinted>2014-03-14T18:44:47Z</cp:lastPrinted>
  <dcterms:created xsi:type="dcterms:W3CDTF">2010-12-20T05:21:32Z</dcterms:created>
  <dcterms:modified xsi:type="dcterms:W3CDTF">2014-03-17T15:25:47Z</dcterms:modified>
</cp:coreProperties>
</file>