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879" r:id="rId11"/>
    <p:sldMasterId id="2147483660" r:id="rId12"/>
    <p:sldMasterId id="2147483822" r:id="rId13"/>
    <p:sldMasterId id="2147483834" r:id="rId14"/>
    <p:sldMasterId id="2147483846" r:id="rId15"/>
    <p:sldMasterId id="2147483854" r:id="rId16"/>
  </p:sldMasterIdLst>
  <p:notesMasterIdLst>
    <p:notesMasterId r:id="rId54"/>
  </p:notesMasterIdLst>
  <p:handoutMasterIdLst>
    <p:handoutMasterId r:id="rId55"/>
  </p:handoutMasterIdLst>
  <p:sldIdLst>
    <p:sldId id="528" r:id="rId17"/>
    <p:sldId id="345" r:id="rId18"/>
    <p:sldId id="544" r:id="rId19"/>
    <p:sldId id="545" r:id="rId20"/>
    <p:sldId id="452" r:id="rId21"/>
    <p:sldId id="555" r:id="rId22"/>
    <p:sldId id="568" r:id="rId23"/>
    <p:sldId id="530" r:id="rId24"/>
    <p:sldId id="453" r:id="rId25"/>
    <p:sldId id="527" r:id="rId26"/>
    <p:sldId id="566" r:id="rId27"/>
    <p:sldId id="556" r:id="rId28"/>
    <p:sldId id="498" r:id="rId29"/>
    <p:sldId id="499" r:id="rId30"/>
    <p:sldId id="435" r:id="rId31"/>
    <p:sldId id="548" r:id="rId32"/>
    <p:sldId id="540" r:id="rId33"/>
    <p:sldId id="562" r:id="rId34"/>
    <p:sldId id="557" r:id="rId35"/>
    <p:sldId id="465" r:id="rId36"/>
    <p:sldId id="559" r:id="rId37"/>
    <p:sldId id="560" r:id="rId38"/>
    <p:sldId id="534" r:id="rId39"/>
    <p:sldId id="561" r:id="rId40"/>
    <p:sldId id="469" r:id="rId41"/>
    <p:sldId id="471" r:id="rId42"/>
    <p:sldId id="563" r:id="rId43"/>
    <p:sldId id="535" r:id="rId44"/>
    <p:sldId id="550" r:id="rId45"/>
    <p:sldId id="481" r:id="rId46"/>
    <p:sldId id="551" r:id="rId47"/>
    <p:sldId id="552" r:id="rId48"/>
    <p:sldId id="496" r:id="rId49"/>
    <p:sldId id="539" r:id="rId50"/>
    <p:sldId id="495" r:id="rId51"/>
    <p:sldId id="403" r:id="rId52"/>
    <p:sldId id="564" r:id="rId53"/>
  </p:sldIdLst>
  <p:sldSz cx="9144000" cy="6858000" type="screen4x3"/>
  <p:notesSz cx="7010400" cy="9296400"/>
  <p:embeddedFontLst>
    <p:embeddedFont>
      <p:font typeface="Arial Black" panose="020B0A04020102020204" pitchFamily="34" charset="0"/>
      <p:bold r:id="rId56"/>
    </p:embeddedFont>
    <p:embeddedFont>
      <p:font typeface="Calibri" panose="020F0502020204030204" pitchFamily="34" charset="0"/>
      <p:regular r:id="rId57"/>
      <p:bold r:id="rId58"/>
      <p:italic r:id="rId59"/>
      <p:boldItalic r:id="rId60"/>
    </p:embeddedFont>
    <p:embeddedFont>
      <p:font typeface="Source Sans Pro Light" panose="020B0403030403020204" pitchFamily="34" charset="0"/>
      <p:regular r:id="rId61"/>
      <p:italic r:id="rId62"/>
    </p:embeddedFont>
    <p:embeddedFont>
      <p:font typeface="Source Sans Pro Semibold" panose="020B0603030403020204" pitchFamily="34" charset="0"/>
      <p:bold r:id="rId63"/>
      <p:boldItalic r:id="rId64"/>
    </p:embeddedFont>
  </p:embeddedFontLst>
  <p:custDataLst>
    <p:custData r:id="rId6"/>
    <p:custData r:id="rId9"/>
    <p:custData r:id="rId3"/>
    <p:custData r:id="rId2"/>
    <p:custData r:id="rId5"/>
    <p:custData r:id="rId8"/>
    <p:custData r:id="rId10"/>
    <p:tags r:id="rId6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3">
          <p15:clr>
            <a:srgbClr val="A4A3A4"/>
          </p15:clr>
        </p15:guide>
        <p15:guide id="2" orient="horz" pos="2631">
          <p15:clr>
            <a:srgbClr val="A4A3A4"/>
          </p15:clr>
        </p15:guide>
        <p15:guide id="3" pos="2880">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guide id="3" orient="horz" pos="2924" userDrawn="1">
          <p15:clr>
            <a:srgbClr val="A4A3A4"/>
          </p15:clr>
        </p15:guide>
        <p15:guide id="4" pos="2204" userDrawn="1">
          <p15:clr>
            <a:srgbClr val="A4A3A4"/>
          </p15:clr>
        </p15:guide>
        <p15:guide id="5" orient="horz" pos="2928" userDrawn="1">
          <p15:clr>
            <a:srgbClr val="A4A3A4"/>
          </p15:clr>
        </p15:guide>
        <p15:guide id="6"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1" name="Mark Barer" initials="" lastIdx="6" clrIdx="1"/>
  <p:cmAuthor id="2" name="Madolyn Allison" initials="" lastIdx="0" clrIdx="2"/>
  <p:cmAuthor id="3" name="Bob Seifert" initials="" lastIdx="9" clrIdx="3"/>
  <p:cmAuthor id="4" name="Seifert, Robert" initials="RS" lastIdx="48" clrIdx="4"/>
  <p:cmAuthor id="5" name="Gyurina, Carol" initials="CG" lastIdx="38" clrIdx="5"/>
  <p:cmAuthor id="6" name="Russell, Kate" initials="RK" lastIdx="18" clrIdx="6"/>
  <p:cmAuthor id="7" name="Russell, Kate" initials="KR" lastIdx="33" clrIdx="7"/>
  <p:cmAuthor id="8" name="Kate Russell" initials="" lastIdx="1" clrIdx="8"/>
  <p:cmAuthor id="9" name="Nordahl, Katharine" initials="NK" lastIdx="69" clrIdx="9"/>
  <p:cmAuthor id="10" name="Gyurina, Carol" initials="GC" lastIdx="1" clrIdx="10"/>
  <p:cmAuthor id="11" name="Madolyn Allison" initials="MA" lastIdx="21" clrIdx="11"/>
  <p:cmAuthor id="12" name="Seifert, Robert" initials="RWS" lastIdx="43" clrIdx="12"/>
  <p:cmAuthor id="13" name="Gottsegen, Jessica" initials="GJ" lastIdx="256" clrIdx="13"/>
  <p:cmAuthor id="14" name="Gershon " initials="RBG" lastIdx="2" clrIdx="14">
    <p:extLst>
      <p:ext uri="{19B8F6BF-5375-455C-9EA6-DF929625EA0E}">
        <p15:presenceInfo xmlns:p15="http://schemas.microsoft.com/office/powerpoint/2012/main" userId="Gershon " providerId="None"/>
      </p:ext>
    </p:extLst>
  </p:cmAuthor>
  <p:cmAuthor id="15" name="Maughan, Matthew" initials="MWM" lastIdx="32" clrIdx="15">
    <p:extLst>
      <p:ext uri="{19B8F6BF-5375-455C-9EA6-DF929625EA0E}">
        <p15:presenceInfo xmlns:p15="http://schemas.microsoft.com/office/powerpoint/2012/main" userId="Maughan, Matthew" providerId="None"/>
      </p:ext>
    </p:extLst>
  </p:cmAuthor>
  <p:cmAuthor id="16" name="Gershon" initials="RBG" lastIdx="137" clrIdx="16">
    <p:extLst>
      <p:ext uri="{19B8F6BF-5375-455C-9EA6-DF929625EA0E}">
        <p15:presenceInfo xmlns:p15="http://schemas.microsoft.com/office/powerpoint/2012/main" userId="Gershon" providerId="None"/>
      </p:ext>
    </p:extLst>
  </p:cmAuthor>
  <p:cmAuthor id="17" name="Howitt, Katherine" initials="HK" lastIdx="230" clrIdx="17">
    <p:extLst>
      <p:ext uri="{19B8F6BF-5375-455C-9EA6-DF929625EA0E}">
        <p15:presenceInfo xmlns:p15="http://schemas.microsoft.com/office/powerpoint/2012/main" userId="S-1-5-21-981611209-1925282744-1235820382-174955" providerId="AD"/>
      </p:ext>
    </p:extLst>
  </p:cmAuthor>
  <p:cmAuthor id="18" name="Kenney Walsh, Kaitlyn" initials="KWK" lastIdx="1" clrIdx="18">
    <p:extLst>
      <p:ext uri="{19B8F6BF-5375-455C-9EA6-DF929625EA0E}">
        <p15:presenceInfo xmlns:p15="http://schemas.microsoft.com/office/powerpoint/2012/main" userId="S-1-5-21-981611209-1925282744-1235820382-119916" providerId="AD"/>
      </p:ext>
    </p:extLst>
  </p:cmAuthor>
  <p:cmAuthor id="19" name="Howitt, Katherine" initials="HK [2]" lastIdx="1" clrIdx="19">
    <p:extLst>
      <p:ext uri="{19B8F6BF-5375-455C-9EA6-DF929625EA0E}">
        <p15:presenceInfo xmlns:p15="http://schemas.microsoft.com/office/powerpoint/2012/main" userId="S::khowit01@bcbsmamd.net::7a89aa55-25e5-4435-98e0-3e4efdef4807" providerId="AD"/>
      </p:ext>
    </p:extLst>
  </p:cmAuthor>
  <p:cmAuthor id="20" name="Barbara Wallraff" initials="BW" lastIdx="36" clrIdx="20">
    <p:extLst>
      <p:ext uri="{19B8F6BF-5375-455C-9EA6-DF929625EA0E}">
        <p15:presenceInfo xmlns:p15="http://schemas.microsoft.com/office/powerpoint/2012/main" userId="Barbara Wallraff" providerId="None"/>
      </p:ext>
    </p:extLst>
  </p:cmAuthor>
  <p:cmAuthor id="21" name="Kenney Walsh, Kaitlyn" initials="KWK [2]" lastIdx="37" clrIdx="21">
    <p:extLst>
      <p:ext uri="{19B8F6BF-5375-455C-9EA6-DF929625EA0E}">
        <p15:presenceInfo xmlns:p15="http://schemas.microsoft.com/office/powerpoint/2012/main" userId="S::kkenne02@bcbsmamd.net::0e4a5a5a-8d87-467d-9759-a59c3c8f99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6C9"/>
    <a:srgbClr val="C0C0C0"/>
    <a:srgbClr val="969696"/>
    <a:srgbClr val="000000"/>
    <a:srgbClr val="989898"/>
    <a:srgbClr val="FFFFFF"/>
    <a:srgbClr val="005F85"/>
    <a:srgbClr val="6BB23E"/>
    <a:srgbClr val="FAC422"/>
    <a:srgbClr val="9BA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3" autoAdjust="0"/>
    <p:restoredTop sz="93497" autoAdjust="0"/>
  </p:normalViewPr>
  <p:slideViewPr>
    <p:cSldViewPr snapToGrid="0">
      <p:cViewPr varScale="1">
        <p:scale>
          <a:sx n="94" d="100"/>
          <a:sy n="94" d="100"/>
        </p:scale>
        <p:origin x="755" y="92"/>
      </p:cViewPr>
      <p:guideLst>
        <p:guide orient="horz" pos="2883"/>
        <p:guide orient="horz" pos="2631"/>
        <p:guide pos="288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1506"/>
    </p:cViewPr>
  </p:sorterViewPr>
  <p:notesViewPr>
    <p:cSldViewPr snapToGrid="0">
      <p:cViewPr varScale="1">
        <p:scale>
          <a:sx n="79" d="100"/>
          <a:sy n="79" d="100"/>
        </p:scale>
        <p:origin x="3906" y="96"/>
      </p:cViewPr>
      <p:guideLst>
        <p:guide orient="horz" pos="2920"/>
        <p:guide pos="2200"/>
        <p:guide orient="horz" pos="2924"/>
        <p:guide pos="2204"/>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font" Target="fonts/font3.fntdata"/><Relationship Id="rId66"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font" Target="fonts/font5.fntdata"/><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MassHealth Enrollment</c:v>
                </c:pt>
              </c:strCache>
            </c:strRef>
          </c:tx>
          <c:spPr>
            <a:ln w="19050">
              <a:solidFill>
                <a:srgbClr val="5183BE"/>
              </a:solidFill>
              <a:prstDash val="solid"/>
            </a:ln>
          </c:spPr>
          <c:marker>
            <c:symbol val="square"/>
            <c:size val="8"/>
            <c:spPr>
              <a:solidFill>
                <a:srgbClr val="5183BE"/>
              </a:solidFill>
              <a:ln>
                <a:solidFill>
                  <a:srgbClr val="5183BE"/>
                </a:solidFill>
                <a:prstDash val="solid"/>
              </a:ln>
            </c:spPr>
          </c:marker>
          <c:dPt>
            <c:idx val="1"/>
            <c:marker>
              <c:spPr>
                <a:solidFill>
                  <a:srgbClr val="5183BE"/>
                </a:solidFill>
                <a:ln w="12700">
                  <a:solidFill>
                    <a:srgbClr val="5183BE"/>
                  </a:solidFill>
                  <a:prstDash val="solid"/>
                </a:ln>
              </c:spPr>
            </c:marker>
            <c:bubble3D val="0"/>
            <c:extLst>
              <c:ext xmlns:c16="http://schemas.microsoft.com/office/drawing/2014/chart" uri="{C3380CC4-5D6E-409C-BE32-E72D297353CC}">
                <c16:uniqueId val="{00000000-A84C-417D-BEA9-E41AB7186D9C}"/>
              </c:ext>
            </c:extLst>
          </c:dPt>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#,##0</c:formatCode>
                <c:ptCount val="12"/>
                <c:pt idx="0">
                  <c:v>1123868</c:v>
                </c:pt>
                <c:pt idx="1">
                  <c:v>1168198</c:v>
                </c:pt>
                <c:pt idx="2">
                  <c:v>1216044</c:v>
                </c:pt>
                <c:pt idx="3">
                  <c:v>1264300</c:v>
                </c:pt>
                <c:pt idx="4">
                  <c:v>1316376</c:v>
                </c:pt>
                <c:pt idx="5">
                  <c:v>1358262</c:v>
                </c:pt>
                <c:pt idx="6">
                  <c:v>1405377</c:v>
                </c:pt>
                <c:pt idx="7">
                  <c:v>1593843</c:v>
                </c:pt>
                <c:pt idx="8">
                  <c:v>1912813</c:v>
                </c:pt>
                <c:pt idx="9">
                  <c:v>1862207</c:v>
                </c:pt>
                <c:pt idx="10">
                  <c:v>1892264</c:v>
                </c:pt>
                <c:pt idx="11">
                  <c:v>1856686</c:v>
                </c:pt>
              </c:numCache>
            </c:numRef>
          </c:val>
          <c:smooth val="0"/>
          <c:extLst>
            <c:ext xmlns:c16="http://schemas.microsoft.com/office/drawing/2014/chart" uri="{C3380CC4-5D6E-409C-BE32-E72D297353CC}">
              <c16:uniqueId val="{00000000-085D-430D-896B-72199A0B13F1}"/>
            </c:ext>
          </c:extLst>
        </c:ser>
        <c:dLbls>
          <c:showLegendKey val="0"/>
          <c:showVal val="0"/>
          <c:showCatName val="0"/>
          <c:showSerName val="0"/>
          <c:showPercent val="0"/>
          <c:showBubbleSize val="0"/>
        </c:dLbls>
        <c:marker val="1"/>
        <c:smooth val="0"/>
        <c:axId val="243422008"/>
        <c:axId val="104925176"/>
      </c:lineChart>
      <c:catAx>
        <c:axId val="243422008"/>
        <c:scaling>
          <c:orientation val="minMax"/>
        </c:scaling>
        <c:delete val="0"/>
        <c:axPos val="b"/>
        <c:numFmt formatCode="General" sourceLinked="1"/>
        <c:majorTickMark val="out"/>
        <c:minorTickMark val="none"/>
        <c:tickLblPos val="nextTo"/>
        <c:spPr>
          <a:ln w="12700">
            <a:solidFill>
              <a:srgbClr val="FFFFFF">
                <a:lumMod val="75000"/>
              </a:srgbClr>
            </a:solidFill>
          </a:ln>
        </c:spPr>
        <c:txPr>
          <a:bodyPr/>
          <a:lstStyle/>
          <a:p>
            <a:pPr>
              <a:defRPr sz="1000" b="0">
                <a:latin typeface="Source Sans Pro Semibold" panose="020B0603030403020204" pitchFamily="34" charset="0"/>
              </a:defRPr>
            </a:pPr>
            <a:endParaRPr lang="en-US"/>
          </a:p>
        </c:txPr>
        <c:crossAx val="104925176"/>
        <c:crosses val="autoZero"/>
        <c:auto val="1"/>
        <c:lblAlgn val="ctr"/>
        <c:lblOffset val="100"/>
        <c:noMultiLvlLbl val="0"/>
      </c:catAx>
      <c:valAx>
        <c:axId val="104925176"/>
        <c:scaling>
          <c:orientation val="minMax"/>
          <c:max val="2000000"/>
        </c:scaling>
        <c:delete val="0"/>
        <c:axPos val="l"/>
        <c:majorGridlines>
          <c:spPr>
            <a:ln w="6350">
              <a:solidFill>
                <a:srgbClr val="FFFFFF">
                  <a:lumMod val="85000"/>
                </a:srgbClr>
              </a:solidFill>
            </a:ln>
          </c:spPr>
        </c:majorGridlines>
        <c:numFmt formatCode="#,##0" sourceLinked="0"/>
        <c:majorTickMark val="none"/>
        <c:minorTickMark val="none"/>
        <c:tickLblPos val="nextTo"/>
        <c:spPr>
          <a:ln>
            <a:noFill/>
          </a:ln>
        </c:spPr>
        <c:txPr>
          <a:bodyPr/>
          <a:lstStyle/>
          <a:p>
            <a:pPr>
              <a:defRPr sz="1000">
                <a:latin typeface="Source Sans Pro Light" panose="020B0403030403020204" pitchFamily="34" charset="0"/>
              </a:defRPr>
            </a:pPr>
            <a:endParaRPr lang="en-US"/>
          </a:p>
        </c:txPr>
        <c:crossAx val="243422008"/>
        <c:crosses val="autoZero"/>
        <c:crossBetween val="between"/>
      </c:valAx>
      <c:spPr>
        <a:noFill/>
      </c:spPr>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7575569498404E-2"/>
          <c:y val="3.4695374015748029E-2"/>
          <c:w val="0.91016671771404778"/>
          <c:h val="0.8526432086614173"/>
        </c:manualLayout>
      </c:layout>
      <c:lineChart>
        <c:grouping val="standard"/>
        <c:varyColors val="0"/>
        <c:ser>
          <c:idx val="0"/>
          <c:order val="0"/>
          <c:tx>
            <c:strRef>
              <c:f>Sheet1!$B$1</c:f>
              <c:strCache>
                <c:ptCount val="1"/>
                <c:pt idx="0">
                  <c:v>Enrollment</c:v>
                </c:pt>
              </c:strCache>
            </c:strRef>
          </c:tx>
          <c:spPr>
            <a:ln>
              <a:solidFill>
                <a:schemeClr val="accent5"/>
              </a:solidFill>
            </a:ln>
          </c:spPr>
          <c:marker>
            <c:symbol val="square"/>
            <c:size val="8"/>
            <c:spPr>
              <a:solidFill>
                <a:schemeClr val="accent5"/>
              </a:solidFill>
              <a:ln>
                <a:solidFill>
                  <a:schemeClr val="accent5"/>
                </a:solid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100</c:v>
                </c:pt>
                <c:pt idx="1">
                  <c:v>104.22912221622231</c:v>
                </c:pt>
                <c:pt idx="2">
                  <c:v>108.23819809208085</c:v>
                </c:pt>
                <c:pt idx="3">
                  <c:v>112.66433202187591</c:v>
                </c:pt>
                <c:pt idx="4">
                  <c:v>117.36906296673497</c:v>
                </c:pt>
                <c:pt idx="5">
                  <c:v>121.4868625309049</c:v>
                </c:pt>
                <c:pt idx="6">
                  <c:v>125.27748019609889</c:v>
                </c:pt>
                <c:pt idx="7">
                  <c:v>141.81763338755084</c:v>
                </c:pt>
                <c:pt idx="8">
                  <c:v>170.199080319041</c:v>
                </c:pt>
                <c:pt idx="9">
                  <c:v>165.69623834827576</c:v>
                </c:pt>
                <c:pt idx="10">
                  <c:v>168.37066274687058</c:v>
                </c:pt>
              </c:numCache>
            </c:numRef>
          </c:val>
          <c:smooth val="0"/>
          <c:extLst>
            <c:ext xmlns:c16="http://schemas.microsoft.com/office/drawing/2014/chart" uri="{C3380CC4-5D6E-409C-BE32-E72D297353CC}">
              <c16:uniqueId val="{00000000-6102-4881-A405-0D6885131A97}"/>
            </c:ext>
          </c:extLst>
        </c:ser>
        <c:ser>
          <c:idx val="1"/>
          <c:order val="1"/>
          <c:tx>
            <c:strRef>
              <c:f>Sheet1!$C$1</c:f>
              <c:strCache>
                <c:ptCount val="1"/>
                <c:pt idx="0">
                  <c:v>Total spending</c:v>
                </c:pt>
              </c:strCache>
            </c:strRef>
          </c:tx>
          <c:marker>
            <c:symbol val="circle"/>
            <c:size val="8"/>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100</c:v>
                </c:pt>
                <c:pt idx="1">
                  <c:v>108.51418425508203</c:v>
                </c:pt>
                <c:pt idx="2">
                  <c:v>114.962012303739</c:v>
                </c:pt>
                <c:pt idx="3">
                  <c:v>123.40946897795099</c:v>
                </c:pt>
                <c:pt idx="4">
                  <c:v>129.5880921547423</c:v>
                </c:pt>
                <c:pt idx="5">
                  <c:v>132.93768155505634</c:v>
                </c:pt>
                <c:pt idx="6">
                  <c:v>143.99999999999997</c:v>
                </c:pt>
                <c:pt idx="7">
                  <c:v>158.66666666666663</c:v>
                </c:pt>
                <c:pt idx="8">
                  <c:v>182.6666666666666</c:v>
                </c:pt>
                <c:pt idx="9">
                  <c:v>197.33333333333326</c:v>
                </c:pt>
                <c:pt idx="10">
                  <c:v>199.99999999999994</c:v>
                </c:pt>
              </c:numCache>
            </c:numRef>
          </c:val>
          <c:smooth val="0"/>
          <c:extLst>
            <c:ext xmlns:c16="http://schemas.microsoft.com/office/drawing/2014/chart" uri="{C3380CC4-5D6E-409C-BE32-E72D297353CC}">
              <c16:uniqueId val="{00000001-6102-4881-A405-0D6885131A97}"/>
            </c:ext>
          </c:extLst>
        </c:ser>
        <c:ser>
          <c:idx val="2"/>
          <c:order val="2"/>
          <c:tx>
            <c:strRef>
              <c:f>Sheet1!$D$1</c:f>
              <c:strCache>
                <c:ptCount val="1"/>
                <c:pt idx="0">
                  <c:v>$ PMPM</c:v>
                </c:pt>
              </c:strCache>
            </c:strRef>
          </c:tx>
          <c:spPr>
            <a:ln>
              <a:solidFill>
                <a:schemeClr val="tx2"/>
              </a:solidFill>
            </a:ln>
          </c:spPr>
          <c:marker>
            <c:symbol val="triangle"/>
            <c:size val="9"/>
            <c:spPr>
              <a:solidFill>
                <a:schemeClr val="tx2"/>
              </a:solidFill>
              <a:ln>
                <a:solidFill>
                  <a:schemeClr val="tx2"/>
                </a:solid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100</c:v>
                </c:pt>
                <c:pt idx="1">
                  <c:v>104.11119459489491</c:v>
                </c:pt>
                <c:pt idx="2">
                  <c:v>106.21205298146043</c:v>
                </c:pt>
                <c:pt idx="3">
                  <c:v>109.53730143625999</c:v>
                </c:pt>
                <c:pt idx="4">
                  <c:v>110.41077510473991</c:v>
                </c:pt>
                <c:pt idx="5">
                  <c:v>109.4255615673987</c:v>
                </c:pt>
                <c:pt idx="6">
                  <c:v>115.15557177896035</c:v>
                </c:pt>
                <c:pt idx="7">
                  <c:v>111.88077453885563</c:v>
                </c:pt>
                <c:pt idx="8">
                  <c:v>107.32529595592108</c:v>
                </c:pt>
                <c:pt idx="9">
                  <c:v>119.09342982099551</c:v>
                </c:pt>
                <c:pt idx="10">
                  <c:v>118.78553943847153</c:v>
                </c:pt>
              </c:numCache>
            </c:numRef>
          </c:val>
          <c:smooth val="0"/>
          <c:extLst>
            <c:ext xmlns:c16="http://schemas.microsoft.com/office/drawing/2014/chart" uri="{C3380CC4-5D6E-409C-BE32-E72D297353CC}">
              <c16:uniqueId val="{00000002-6102-4881-A405-0D6885131A97}"/>
            </c:ext>
          </c:extLst>
        </c:ser>
        <c:dLbls>
          <c:showLegendKey val="0"/>
          <c:showVal val="0"/>
          <c:showCatName val="0"/>
          <c:showSerName val="0"/>
          <c:showPercent val="0"/>
          <c:showBubbleSize val="0"/>
        </c:dLbls>
        <c:marker val="1"/>
        <c:smooth val="0"/>
        <c:axId val="249391952"/>
        <c:axId val="270552928"/>
      </c:lineChart>
      <c:catAx>
        <c:axId val="249391952"/>
        <c:scaling>
          <c:orientation val="minMax"/>
        </c:scaling>
        <c:delete val="0"/>
        <c:axPos val="b"/>
        <c:numFmt formatCode="General" sourceLinked="1"/>
        <c:majorTickMark val="out"/>
        <c:minorTickMark val="none"/>
        <c:tickLblPos val="nextTo"/>
        <c:txPr>
          <a:bodyPr/>
          <a:lstStyle/>
          <a:p>
            <a:pPr algn="ctr">
              <a:defRPr lang="en-US" sz="900" b="0" i="0" u="none" strike="noStrike" kern="1200" baseline="0">
                <a:solidFill>
                  <a:schemeClr val="tx1"/>
                </a:solidFill>
                <a:latin typeface="Source Sans Pro Semibold" panose="020B0603030403020204" pitchFamily="34" charset="0"/>
                <a:ea typeface="+mn-ea"/>
                <a:cs typeface="+mn-cs"/>
              </a:defRPr>
            </a:pPr>
            <a:endParaRPr lang="en-US"/>
          </a:p>
        </c:txPr>
        <c:crossAx val="270552928"/>
        <c:crossesAt val="100"/>
        <c:auto val="1"/>
        <c:lblAlgn val="ctr"/>
        <c:lblOffset val="200"/>
        <c:noMultiLvlLbl val="0"/>
      </c:catAx>
      <c:valAx>
        <c:axId val="270552928"/>
        <c:scaling>
          <c:orientation val="minMax"/>
          <c:min val="100"/>
        </c:scaling>
        <c:delete val="0"/>
        <c:axPos val="l"/>
        <c:majorGridlines>
          <c:spPr>
            <a:ln>
              <a:solidFill>
                <a:schemeClr val="bg1">
                  <a:lumMod val="85000"/>
                </a:schemeClr>
              </a:solidFill>
            </a:ln>
          </c:spPr>
        </c:majorGridlines>
        <c:numFmt formatCode="#&quot;%&quot;" sourceLinked="0"/>
        <c:majorTickMark val="none"/>
        <c:minorTickMark val="none"/>
        <c:tickLblPos val="nextTo"/>
        <c:spPr>
          <a:ln>
            <a:noFill/>
          </a:ln>
        </c:spPr>
        <c:txPr>
          <a:bodyPr/>
          <a:lstStyle/>
          <a:p>
            <a:pPr>
              <a:defRPr sz="1000"/>
            </a:pPr>
            <a:endParaRPr lang="en-US"/>
          </a:p>
        </c:txPr>
        <c:crossAx val="249391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SFY 2017</c:v>
                </c:pt>
              </c:strCache>
            </c:strRef>
          </c:tx>
          <c:spPr>
            <a:ln>
              <a:solidFill>
                <a:schemeClr val="bg1"/>
              </a:solidFill>
            </a:ln>
          </c:spPr>
          <c:explosion val="8"/>
          <c:dPt>
            <c:idx val="0"/>
            <c:bubble3D val="0"/>
            <c:explosion val="0"/>
            <c:spPr>
              <a:solidFill>
                <a:schemeClr val="accent4"/>
              </a:solidFill>
              <a:ln w="19050">
                <a:solidFill>
                  <a:schemeClr val="bg1"/>
                </a:solidFill>
              </a:ln>
              <a:effectLst/>
            </c:spPr>
            <c:extLst>
              <c:ext xmlns:c16="http://schemas.microsoft.com/office/drawing/2014/chart" uri="{C3380CC4-5D6E-409C-BE32-E72D297353CC}">
                <c16:uniqueId val="{00000009-5F0A-4C26-9943-45B6ABC62E99}"/>
              </c:ext>
            </c:extLst>
          </c:dPt>
          <c:dPt>
            <c:idx val="1"/>
            <c:bubble3D val="0"/>
            <c:explosion val="0"/>
            <c:spPr>
              <a:solidFill>
                <a:schemeClr val="accent3"/>
              </a:solidFill>
              <a:ln w="19050">
                <a:solidFill>
                  <a:schemeClr val="bg1"/>
                </a:solid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DFA-46EC-8719-4914187663A2}"/>
              </c:ext>
            </c:extLst>
          </c:dPt>
          <c:cat>
            <c:strRef>
              <c:f>Sheet1!$A$2:$A$4</c:f>
              <c:strCache>
                <c:ptCount val="2"/>
                <c:pt idx="0">
                  <c:v>Capitated Payments</c:v>
                </c:pt>
                <c:pt idx="1">
                  <c:v>Fee for Service</c:v>
                </c:pt>
              </c:strCache>
            </c:strRef>
          </c:cat>
          <c:val>
            <c:numRef>
              <c:f>Sheet1!$B$2:$B$4</c:f>
              <c:numCache>
                <c:formatCode>"$"#,##0_);[Red]\("$"#,##0\)</c:formatCode>
                <c:ptCount val="3"/>
                <c:pt idx="0" formatCode="&quot;$&quot;#,##0.00_);[Red]\(&quot;$&quot;#,##0.00\)">
                  <c:v>6909.64</c:v>
                </c:pt>
                <c:pt idx="1">
                  <c:v>7129</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Sheet1!$A$2:$A$4</c15:sqref>
                        </c15:formulaRef>
                      </c:ext>
                    </c:extLst>
                    <c:strCache>
                      <c:ptCount val="2"/>
                      <c:pt idx="0">
                        <c:v>Capitated Payments</c:v>
                      </c:pt>
                      <c:pt idx="1">
                        <c:v>Fee for Service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0374015748035E-2"/>
          <c:y val="3.547130889788936E-2"/>
          <c:w val="0.89582299868766402"/>
          <c:h val="0.74449704724409449"/>
        </c:manualLayout>
      </c:layout>
      <c:barChart>
        <c:barDir val="col"/>
        <c:grouping val="clustered"/>
        <c:varyColors val="0"/>
        <c:ser>
          <c:idx val="0"/>
          <c:order val="0"/>
          <c:tx>
            <c:strRef>
              <c:f>Sheet1!$B$1</c:f>
              <c:strCache>
                <c:ptCount val="1"/>
                <c:pt idx="0">
                  <c:v>2013</c:v>
                </c:pt>
              </c:strCache>
            </c:strRef>
          </c:tx>
          <c:spPr>
            <a:solidFill>
              <a:srgbClr val="77B6C9"/>
            </a:solidFill>
          </c:spPr>
          <c:invertIfNegative val="0"/>
          <c:cat>
            <c:strRef>
              <c:f>Sheet1!$A$2:$A$6</c:f>
              <c:strCache>
                <c:ptCount val="5"/>
                <c:pt idx="0">
                  <c:v>INPATIENT</c:v>
                </c:pt>
                <c:pt idx="1">
                  <c:v>OUTPATIENT</c:v>
                </c:pt>
                <c:pt idx="2">
                  <c:v>PROFESSIONAL</c:v>
                </c:pt>
                <c:pt idx="3">
                  <c:v>PHARMACY</c:v>
                </c:pt>
                <c:pt idx="4">
                  <c:v>OTHER*</c:v>
                </c:pt>
              </c:strCache>
            </c:strRef>
          </c:cat>
          <c:val>
            <c:numRef>
              <c:f>Sheet1!$B$2:$B$6</c:f>
              <c:numCache>
                <c:formatCode>_("$"* #,##0.00_);_("$"* \(#,##0.00\);_("$"* "-"??_);_(@_)</c:formatCode>
                <c:ptCount val="5"/>
                <c:pt idx="0">
                  <c:v>93</c:v>
                </c:pt>
                <c:pt idx="1">
                  <c:v>95</c:v>
                </c:pt>
                <c:pt idx="2">
                  <c:v>91</c:v>
                </c:pt>
                <c:pt idx="3">
                  <c:v>69</c:v>
                </c:pt>
                <c:pt idx="4">
                  <c:v>74</c:v>
                </c:pt>
              </c:numCache>
            </c:numRef>
          </c:val>
          <c:extLst>
            <c:ext xmlns:c16="http://schemas.microsoft.com/office/drawing/2014/chart" uri="{C3380CC4-5D6E-409C-BE32-E72D297353CC}">
              <c16:uniqueId val="{00000000-6488-4597-8475-FE69E71EF4D5}"/>
            </c:ext>
          </c:extLst>
        </c:ser>
        <c:ser>
          <c:idx val="1"/>
          <c:order val="1"/>
          <c:tx>
            <c:strRef>
              <c:f>Sheet1!$C$1</c:f>
              <c:strCache>
                <c:ptCount val="1"/>
                <c:pt idx="0">
                  <c:v>2014</c:v>
                </c:pt>
              </c:strCache>
            </c:strRef>
          </c:tx>
          <c:spPr>
            <a:solidFill>
              <a:srgbClr val="FAC422"/>
            </a:solidFill>
          </c:spPr>
          <c:invertIfNegative val="0"/>
          <c:cat>
            <c:strRef>
              <c:f>Sheet1!$A$2:$A$6</c:f>
              <c:strCache>
                <c:ptCount val="5"/>
                <c:pt idx="0">
                  <c:v>INPATIENT</c:v>
                </c:pt>
                <c:pt idx="1">
                  <c:v>OUTPATIENT</c:v>
                </c:pt>
                <c:pt idx="2">
                  <c:v>PROFESSIONAL</c:v>
                </c:pt>
                <c:pt idx="3">
                  <c:v>PHARMACY</c:v>
                </c:pt>
                <c:pt idx="4">
                  <c:v>OTHER*</c:v>
                </c:pt>
              </c:strCache>
            </c:strRef>
          </c:cat>
          <c:val>
            <c:numRef>
              <c:f>Sheet1!$C$2:$C$6</c:f>
              <c:numCache>
                <c:formatCode>_("$"* #,##0.00_);_("$"* \(#,##0.00\);_("$"* "-"??_);_(@_)</c:formatCode>
                <c:ptCount val="5"/>
                <c:pt idx="0">
                  <c:v>92</c:v>
                </c:pt>
                <c:pt idx="1">
                  <c:v>95</c:v>
                </c:pt>
                <c:pt idx="2">
                  <c:v>85</c:v>
                </c:pt>
                <c:pt idx="3">
                  <c:v>79</c:v>
                </c:pt>
                <c:pt idx="4">
                  <c:v>71</c:v>
                </c:pt>
              </c:numCache>
            </c:numRef>
          </c:val>
          <c:extLst>
            <c:ext xmlns:c16="http://schemas.microsoft.com/office/drawing/2014/chart" uri="{C3380CC4-5D6E-409C-BE32-E72D297353CC}">
              <c16:uniqueId val="{00000001-6488-4597-8475-FE69E71EF4D5}"/>
            </c:ext>
          </c:extLst>
        </c:ser>
        <c:ser>
          <c:idx val="2"/>
          <c:order val="2"/>
          <c:tx>
            <c:strRef>
              <c:f>Sheet1!$D$1</c:f>
              <c:strCache>
                <c:ptCount val="1"/>
                <c:pt idx="0">
                  <c:v>2015</c:v>
                </c:pt>
              </c:strCache>
            </c:strRef>
          </c:tx>
          <c:spPr>
            <a:solidFill>
              <a:srgbClr val="969696"/>
            </a:solidFill>
          </c:spPr>
          <c:invertIfNegative val="0"/>
          <c:cat>
            <c:strRef>
              <c:f>Sheet1!$A$2:$A$6</c:f>
              <c:strCache>
                <c:ptCount val="5"/>
                <c:pt idx="0">
                  <c:v>INPATIENT</c:v>
                </c:pt>
                <c:pt idx="1">
                  <c:v>OUTPATIENT</c:v>
                </c:pt>
                <c:pt idx="2">
                  <c:v>PROFESSIONAL</c:v>
                </c:pt>
                <c:pt idx="3">
                  <c:v>PHARMACY</c:v>
                </c:pt>
                <c:pt idx="4">
                  <c:v>OTHER*</c:v>
                </c:pt>
              </c:strCache>
            </c:strRef>
          </c:cat>
          <c:val>
            <c:numRef>
              <c:f>Sheet1!$D$2:$D$6</c:f>
              <c:numCache>
                <c:formatCode>_("$"* #,##0.00_);_("$"* \(#,##0.00\);_("$"* "-"??_);_(@_)</c:formatCode>
                <c:ptCount val="5"/>
                <c:pt idx="0">
                  <c:v>92</c:v>
                </c:pt>
                <c:pt idx="1">
                  <c:v>97</c:v>
                </c:pt>
                <c:pt idx="2">
                  <c:v>82</c:v>
                </c:pt>
                <c:pt idx="3">
                  <c:v>87</c:v>
                </c:pt>
                <c:pt idx="4">
                  <c:v>65</c:v>
                </c:pt>
              </c:numCache>
            </c:numRef>
          </c:val>
          <c:extLst>
            <c:ext xmlns:c16="http://schemas.microsoft.com/office/drawing/2014/chart" uri="{C3380CC4-5D6E-409C-BE32-E72D297353CC}">
              <c16:uniqueId val="{00000002-6488-4597-8475-FE69E71EF4D5}"/>
            </c:ext>
          </c:extLst>
        </c:ser>
        <c:ser>
          <c:idx val="3"/>
          <c:order val="3"/>
          <c:tx>
            <c:strRef>
              <c:f>Sheet1!$E$1</c:f>
              <c:strCache>
                <c:ptCount val="1"/>
                <c:pt idx="0">
                  <c:v>2016</c:v>
                </c:pt>
              </c:strCache>
            </c:strRef>
          </c:tx>
          <c:spPr>
            <a:solidFill>
              <a:srgbClr val="BFD535"/>
            </a:solidFill>
          </c:spPr>
          <c:invertIfNegative val="0"/>
          <c:cat>
            <c:strRef>
              <c:f>Sheet1!$A$2:$A$6</c:f>
              <c:strCache>
                <c:ptCount val="5"/>
                <c:pt idx="0">
                  <c:v>INPATIENT</c:v>
                </c:pt>
                <c:pt idx="1">
                  <c:v>OUTPATIENT</c:v>
                </c:pt>
                <c:pt idx="2">
                  <c:v>PROFESSIONAL</c:v>
                </c:pt>
                <c:pt idx="3">
                  <c:v>PHARMACY</c:v>
                </c:pt>
                <c:pt idx="4">
                  <c:v>OTHER*</c:v>
                </c:pt>
              </c:strCache>
            </c:strRef>
          </c:cat>
          <c:val>
            <c:numRef>
              <c:f>Sheet1!$E$2:$E$6</c:f>
              <c:numCache>
                <c:formatCode>_("$"* #,##0.00_);_("$"* \(#,##0.00\);_("$"* "-"??_);_(@_)</c:formatCode>
                <c:ptCount val="5"/>
                <c:pt idx="0">
                  <c:v>99</c:v>
                </c:pt>
                <c:pt idx="1">
                  <c:v>99</c:v>
                </c:pt>
                <c:pt idx="2">
                  <c:v>84</c:v>
                </c:pt>
                <c:pt idx="3">
                  <c:v>97</c:v>
                </c:pt>
                <c:pt idx="4">
                  <c:v>67</c:v>
                </c:pt>
              </c:numCache>
            </c:numRef>
          </c:val>
          <c:extLst>
            <c:ext xmlns:c16="http://schemas.microsoft.com/office/drawing/2014/chart" uri="{C3380CC4-5D6E-409C-BE32-E72D297353CC}">
              <c16:uniqueId val="{00000003-6488-4597-8475-FE69E71EF4D5}"/>
            </c:ext>
          </c:extLst>
        </c:ser>
        <c:dLbls>
          <c:showLegendKey val="0"/>
          <c:showVal val="0"/>
          <c:showCatName val="0"/>
          <c:showSerName val="0"/>
          <c:showPercent val="0"/>
          <c:showBubbleSize val="0"/>
        </c:dLbls>
        <c:gapWidth val="80"/>
        <c:axId val="249393520"/>
        <c:axId val="270555280"/>
      </c:barChart>
      <c:catAx>
        <c:axId val="249393520"/>
        <c:scaling>
          <c:orientation val="minMax"/>
        </c:scaling>
        <c:delete val="0"/>
        <c:axPos val="b"/>
        <c:numFmt formatCode="General" sourceLinked="0"/>
        <c:majorTickMark val="none"/>
        <c:minorTickMark val="none"/>
        <c:tickLblPos val="nextTo"/>
        <c:spPr>
          <a:ln>
            <a:solidFill>
              <a:schemeClr val="bg1">
                <a:lumMod val="50000"/>
              </a:schemeClr>
            </a:solidFill>
          </a:ln>
        </c:spPr>
        <c:txPr>
          <a:bodyPr anchor="t" anchorCtr="0"/>
          <a:lstStyle/>
          <a:p>
            <a:pPr>
              <a:defRPr sz="900" b="0">
                <a:latin typeface="Source Sans Pro Semibold" panose="020B0603030403020204" pitchFamily="34" charset="0"/>
              </a:defRPr>
            </a:pPr>
            <a:endParaRPr lang="en-US"/>
          </a:p>
        </c:txPr>
        <c:crossAx val="270555280"/>
        <c:crosses val="autoZero"/>
        <c:auto val="0"/>
        <c:lblAlgn val="ctr"/>
        <c:lblOffset val="100"/>
        <c:noMultiLvlLbl val="0"/>
      </c:catAx>
      <c:valAx>
        <c:axId val="270555280"/>
        <c:scaling>
          <c:orientation val="minMax"/>
        </c:scaling>
        <c:delete val="0"/>
        <c:axPos val="l"/>
        <c:majorGridlines>
          <c:spPr>
            <a:ln>
              <a:solidFill>
                <a:schemeClr val="bg1">
                  <a:lumMod val="85000"/>
                </a:schemeClr>
              </a:solidFill>
            </a:ln>
          </c:spPr>
        </c:majorGridlines>
        <c:numFmt formatCode="&quot;$&quot;#,##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9393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0374015748035E-2"/>
          <c:y val="3.547130889788936E-2"/>
          <c:w val="0.89582299868766402"/>
          <c:h val="0.73681351092181246"/>
        </c:manualLayout>
      </c:layout>
      <c:barChart>
        <c:barDir val="col"/>
        <c:grouping val="clustered"/>
        <c:varyColors val="0"/>
        <c:ser>
          <c:idx val="0"/>
          <c:order val="0"/>
          <c:tx>
            <c:strRef>
              <c:f>Sheet1!$B$1</c:f>
              <c:strCache>
                <c:ptCount val="1"/>
                <c:pt idx="0">
                  <c:v>SFY 2013</c:v>
                </c:pt>
              </c:strCache>
            </c:strRef>
          </c:tx>
          <c:spPr>
            <a:solidFill>
              <a:srgbClr val="77B6C9"/>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Sheet1!$B$2:$B$9</c:f>
              <c:numCache>
                <c:formatCode>"$"#,##0.00_);[Red]\("$"#,##0.00\)</c:formatCode>
                <c:ptCount val="8"/>
                <c:pt idx="0">
                  <c:v>134</c:v>
                </c:pt>
                <c:pt idx="1">
                  <c:v>138</c:v>
                </c:pt>
                <c:pt idx="2">
                  <c:v>70</c:v>
                </c:pt>
                <c:pt idx="3">
                  <c:v>77</c:v>
                </c:pt>
                <c:pt idx="4">
                  <c:v>36</c:v>
                </c:pt>
                <c:pt idx="5" formatCode="_(&quot;$&quot;* #,##0.00_);_(&quot;$&quot;* \(#,##0.00\);_(&quot;$&quot;* &quot;-&quot;??_);_(@_)">
                  <c:v>23</c:v>
                </c:pt>
                <c:pt idx="6" formatCode="_(&quot;$&quot;* #,##0.00_);_(&quot;$&quot;* \(#,##0.00\);_(&quot;$&quot;* &quot;-&quot;??_);_(@_)">
                  <c:v>48</c:v>
                </c:pt>
                <c:pt idx="7" formatCode="_(&quot;$&quot;* #,##0.00_);_(&quot;$&quot;* \(#,##0.00\);_(&quot;$&quot;* &quot;-&quot;??_);_(@_)">
                  <c:v>22</c:v>
                </c:pt>
              </c:numCache>
            </c:numRef>
          </c:val>
          <c:extLst>
            <c:ext xmlns:c16="http://schemas.microsoft.com/office/drawing/2014/chart" uri="{C3380CC4-5D6E-409C-BE32-E72D297353CC}">
              <c16:uniqueId val="{00000000-6488-4597-8475-FE69E71EF4D5}"/>
            </c:ext>
          </c:extLst>
        </c:ser>
        <c:ser>
          <c:idx val="1"/>
          <c:order val="1"/>
          <c:tx>
            <c:strRef>
              <c:f>Sheet1!$C$1</c:f>
              <c:strCache>
                <c:ptCount val="1"/>
                <c:pt idx="0">
                  <c:v>SFY 2014</c:v>
                </c:pt>
              </c:strCache>
            </c:strRef>
          </c:tx>
          <c:spPr>
            <a:solidFill>
              <a:srgbClr val="FAC422"/>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Sheet1!$C$2:$C$9</c:f>
              <c:numCache>
                <c:formatCode>"$"#,##0.00_);[Red]\("$"#,##0.00\)</c:formatCode>
                <c:ptCount val="8"/>
                <c:pt idx="0">
                  <c:v>142</c:v>
                </c:pt>
                <c:pt idx="1">
                  <c:v>129</c:v>
                </c:pt>
                <c:pt idx="2">
                  <c:v>65</c:v>
                </c:pt>
                <c:pt idx="3">
                  <c:v>73</c:v>
                </c:pt>
                <c:pt idx="4">
                  <c:v>37</c:v>
                </c:pt>
                <c:pt idx="5" formatCode="_(&quot;$&quot;* #,##0.00_);_(&quot;$&quot;* \(#,##0.00\);_(&quot;$&quot;* &quot;-&quot;??_);_(@_)">
                  <c:v>23</c:v>
                </c:pt>
                <c:pt idx="6" formatCode="_(&quot;$&quot;* #,##0.00_);_(&quot;$&quot;* \(#,##0.00\);_(&quot;$&quot;* &quot;-&quot;??_);_(@_)">
                  <c:v>50</c:v>
                </c:pt>
                <c:pt idx="7" formatCode="_(&quot;$&quot;* #,##0.00_);_(&quot;$&quot;* \(#,##0.00\);_(&quot;$&quot;* &quot;-&quot;??_);_(@_)">
                  <c:v>23</c:v>
                </c:pt>
              </c:numCache>
            </c:numRef>
          </c:val>
          <c:extLst>
            <c:ext xmlns:c16="http://schemas.microsoft.com/office/drawing/2014/chart" uri="{C3380CC4-5D6E-409C-BE32-E72D297353CC}">
              <c16:uniqueId val="{00000001-6488-4597-8475-FE69E71EF4D5}"/>
            </c:ext>
          </c:extLst>
        </c:ser>
        <c:ser>
          <c:idx val="2"/>
          <c:order val="2"/>
          <c:tx>
            <c:strRef>
              <c:f>Sheet1!$D$1</c:f>
              <c:strCache>
                <c:ptCount val="1"/>
                <c:pt idx="0">
                  <c:v>SFY 2015</c:v>
                </c:pt>
              </c:strCache>
            </c:strRef>
          </c:tx>
          <c:spPr>
            <a:solidFill>
              <a:srgbClr val="969696"/>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Sheet1!$D$2:$D$9</c:f>
              <c:numCache>
                <c:formatCode>"$"#,##0.00_);[Red]\("$"#,##0.00\)</c:formatCode>
                <c:ptCount val="8"/>
                <c:pt idx="0">
                  <c:v>143</c:v>
                </c:pt>
                <c:pt idx="1">
                  <c:v>111</c:v>
                </c:pt>
                <c:pt idx="2">
                  <c:v>68</c:v>
                </c:pt>
                <c:pt idx="3">
                  <c:v>70</c:v>
                </c:pt>
                <c:pt idx="4">
                  <c:v>35</c:v>
                </c:pt>
                <c:pt idx="5" formatCode="_(&quot;$&quot;* #,##0.00_);_(&quot;$&quot;* \(#,##0.00\);_(&quot;$&quot;* &quot;-&quot;??_);_(@_)">
                  <c:v>23</c:v>
                </c:pt>
                <c:pt idx="6" formatCode="_(&quot;$&quot;* #,##0.00_);_(&quot;$&quot;* \(#,##0.00\);_(&quot;$&quot;* &quot;-&quot;??_);_(@_)">
                  <c:v>51</c:v>
                </c:pt>
                <c:pt idx="7" formatCode="_(&quot;$&quot;* #,##0.00_);_(&quot;$&quot;* \(#,##0.00\);_(&quot;$&quot;* &quot;-&quot;??_);_(@_)">
                  <c:v>24</c:v>
                </c:pt>
              </c:numCache>
            </c:numRef>
          </c:val>
          <c:extLst>
            <c:ext xmlns:c16="http://schemas.microsoft.com/office/drawing/2014/chart" uri="{C3380CC4-5D6E-409C-BE32-E72D297353CC}">
              <c16:uniqueId val="{00000002-6488-4597-8475-FE69E71EF4D5}"/>
            </c:ext>
          </c:extLst>
        </c:ser>
        <c:ser>
          <c:idx val="3"/>
          <c:order val="3"/>
          <c:tx>
            <c:strRef>
              <c:f>Sheet1!$E$1</c:f>
              <c:strCache>
                <c:ptCount val="1"/>
                <c:pt idx="0">
                  <c:v>SFY 2016</c:v>
                </c:pt>
              </c:strCache>
            </c:strRef>
          </c:tx>
          <c:spPr>
            <a:solidFill>
              <a:srgbClr val="BFD535"/>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Sheet1!$E$2:$E$9</c:f>
              <c:numCache>
                <c:formatCode>"$"#,##0.00_);[Red]\("$"#,##0.00\)</c:formatCode>
                <c:ptCount val="8"/>
                <c:pt idx="0">
                  <c:v>180</c:v>
                </c:pt>
                <c:pt idx="1">
                  <c:v>122</c:v>
                </c:pt>
                <c:pt idx="2">
                  <c:v>72</c:v>
                </c:pt>
                <c:pt idx="3">
                  <c:v>70</c:v>
                </c:pt>
                <c:pt idx="4">
                  <c:v>32</c:v>
                </c:pt>
                <c:pt idx="5" formatCode="&quot;$&quot;#,##0">
                  <c:v>30</c:v>
                </c:pt>
                <c:pt idx="6" formatCode="&quot;$&quot;#,##0">
                  <c:v>55</c:v>
                </c:pt>
                <c:pt idx="7" formatCode="&quot;$&quot;#,##0">
                  <c:v>27</c:v>
                </c:pt>
              </c:numCache>
            </c:numRef>
          </c:val>
          <c:extLst>
            <c:ext xmlns:c16="http://schemas.microsoft.com/office/drawing/2014/chart" uri="{C3380CC4-5D6E-409C-BE32-E72D297353CC}">
              <c16:uniqueId val="{00000003-6488-4597-8475-FE69E71EF4D5}"/>
            </c:ext>
          </c:extLst>
        </c:ser>
        <c:dLbls>
          <c:showLegendKey val="0"/>
          <c:showVal val="0"/>
          <c:showCatName val="0"/>
          <c:showSerName val="0"/>
          <c:showPercent val="0"/>
          <c:showBubbleSize val="0"/>
        </c:dLbls>
        <c:gapWidth val="80"/>
        <c:axId val="249393520"/>
        <c:axId val="270555280"/>
      </c:barChart>
      <c:catAx>
        <c:axId val="249393520"/>
        <c:scaling>
          <c:orientation val="minMax"/>
        </c:scaling>
        <c:delete val="0"/>
        <c:axPos val="b"/>
        <c:numFmt formatCode="General" sourceLinked="0"/>
        <c:majorTickMark val="none"/>
        <c:minorTickMark val="none"/>
        <c:tickLblPos val="none"/>
        <c:spPr>
          <a:ln>
            <a:solidFill>
              <a:srgbClr val="FFFFFF">
                <a:lumMod val="50000"/>
              </a:srgbClr>
            </a:solidFill>
          </a:ln>
        </c:spPr>
        <c:txPr>
          <a:bodyPr anchor="t" anchorCtr="0"/>
          <a:lstStyle/>
          <a:p>
            <a:pPr>
              <a:defRPr sz="900" b="0">
                <a:latin typeface="Source Sans Pro Semibold" panose="020B0603030403020204" pitchFamily="34" charset="0"/>
              </a:defRPr>
            </a:pPr>
            <a:endParaRPr lang="en-US"/>
          </a:p>
        </c:txPr>
        <c:crossAx val="270555280"/>
        <c:crosses val="autoZero"/>
        <c:auto val="0"/>
        <c:lblAlgn val="ctr"/>
        <c:lblOffset val="100"/>
        <c:noMultiLvlLbl val="0"/>
      </c:catAx>
      <c:valAx>
        <c:axId val="270555280"/>
        <c:scaling>
          <c:orientation val="minMax"/>
          <c:max val="180"/>
        </c:scaling>
        <c:delete val="0"/>
        <c:axPos val="l"/>
        <c:majorGridlines>
          <c:spPr>
            <a:ln>
              <a:solidFill>
                <a:schemeClr val="bg1">
                  <a:lumMod val="85000"/>
                </a:schemeClr>
              </a:solidFill>
            </a:ln>
          </c:spPr>
        </c:majorGridlines>
        <c:numFmt formatCode="&quot;$&quot;#,##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9393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00582739703334E-2"/>
          <c:y val="3.547130889788936E-2"/>
          <c:w val="0.65995940575390655"/>
          <c:h val="0.87262207240069434"/>
        </c:manualLayout>
      </c:layout>
      <c:barChart>
        <c:barDir val="col"/>
        <c:grouping val="stacked"/>
        <c:varyColors val="0"/>
        <c:ser>
          <c:idx val="0"/>
          <c:order val="0"/>
          <c:tx>
            <c:strRef>
              <c:f>Sheet1!$A$2</c:f>
              <c:strCache>
                <c:ptCount val="1"/>
                <c:pt idx="0">
                  <c:v>Non-disabled Children</c:v>
                </c:pt>
              </c:strCache>
            </c:strRef>
          </c:tx>
          <c:spPr>
            <a:solidFill>
              <a:srgbClr val="77B6C9"/>
            </a:solidFill>
          </c:spPr>
          <c:invertIfNegative val="0"/>
          <c:dLbls>
            <c:numFmt formatCode="0%" sourceLinked="0"/>
            <c:spPr>
              <a:noFill/>
              <a:ln>
                <a:noFill/>
              </a:ln>
              <a:effectLst/>
            </c:spPr>
            <c:txPr>
              <a:bodyPr anchorCtr="0"/>
              <a:lstStyle/>
              <a:p>
                <a:pPr algn="ctr">
                  <a:defRPr lang="en-US" sz="1600" b="0" i="0" u="none" strike="noStrike" kern="1200" baseline="0">
                    <a:solidFill>
                      <a:schemeClr val="tx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Spending</c:v>
                </c:pt>
                <c:pt idx="1">
                  <c:v>Enrollment</c:v>
                </c:pt>
              </c:strCache>
            </c:strRef>
          </c:cat>
          <c:val>
            <c:numRef>
              <c:f>Sheet1!$B$2:$C$2</c:f>
              <c:numCache>
                <c:formatCode>General</c:formatCode>
                <c:ptCount val="2"/>
                <c:pt idx="0">
                  <c:v>0.16730977980856909</c:v>
                </c:pt>
                <c:pt idx="1">
                  <c:v>0.34641963752533578</c:v>
                </c:pt>
              </c:numCache>
            </c:numRef>
          </c:val>
          <c:extLst>
            <c:ext xmlns:c16="http://schemas.microsoft.com/office/drawing/2014/chart" uri="{C3380CC4-5D6E-409C-BE32-E72D297353CC}">
              <c16:uniqueId val="{00000000-1535-4936-B056-983EFE5E47E9}"/>
            </c:ext>
          </c:extLst>
        </c:ser>
        <c:ser>
          <c:idx val="1"/>
          <c:order val="1"/>
          <c:tx>
            <c:strRef>
              <c:f>Sheet1!$A$3</c:f>
              <c:strCache>
                <c:ptCount val="1"/>
                <c:pt idx="0">
                  <c:v>Non-disabled Adults</c:v>
                </c:pt>
              </c:strCache>
            </c:strRef>
          </c:tx>
          <c:spPr>
            <a:solidFill>
              <a:srgbClr val="BFD535"/>
            </a:solidFill>
          </c:spPr>
          <c:invertIfNegative val="0"/>
          <c:dLbls>
            <c:numFmt formatCode="0%" sourceLinked="0"/>
            <c:spPr>
              <a:noFill/>
              <a:ln>
                <a:noFill/>
              </a:ln>
              <a:effectLst/>
            </c:spPr>
            <c:txPr>
              <a:bodyPr anchorCtr="0"/>
              <a:lstStyle/>
              <a:p>
                <a:pPr algn="ctr">
                  <a:defRPr lang="en-US" sz="1600" b="0" i="0" u="none" strike="noStrike" kern="1200" baseline="0">
                    <a:solidFill>
                      <a:schemeClr val="tx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Spending</c:v>
                </c:pt>
                <c:pt idx="1">
                  <c:v>Enrollment</c:v>
                </c:pt>
              </c:strCache>
            </c:strRef>
          </c:cat>
          <c:val>
            <c:numRef>
              <c:f>Sheet1!$B$3:$C$3</c:f>
              <c:numCache>
                <c:formatCode>General</c:formatCode>
                <c:ptCount val="2"/>
                <c:pt idx="0">
                  <c:v>0.2464048644418593</c:v>
                </c:pt>
                <c:pt idx="1">
                  <c:v>0.39613149059537506</c:v>
                </c:pt>
              </c:numCache>
            </c:numRef>
          </c:val>
          <c:extLst>
            <c:ext xmlns:c16="http://schemas.microsoft.com/office/drawing/2014/chart" uri="{C3380CC4-5D6E-409C-BE32-E72D297353CC}">
              <c16:uniqueId val="{00000001-1535-4936-B056-983EFE5E47E9}"/>
            </c:ext>
          </c:extLst>
        </c:ser>
        <c:ser>
          <c:idx val="2"/>
          <c:order val="2"/>
          <c:tx>
            <c:strRef>
              <c:f>Sheet1!$A$4</c:f>
              <c:strCache>
                <c:ptCount val="1"/>
                <c:pt idx="0">
                  <c:v>Adults &amp; Children with Disabilities</c:v>
                </c:pt>
              </c:strCache>
            </c:strRef>
          </c:tx>
          <c:spPr>
            <a:solidFill>
              <a:srgbClr val="969696"/>
            </a:solidFill>
          </c:spPr>
          <c:invertIfNegative val="0"/>
          <c:dLbls>
            <c:numFmt formatCode="0%" sourceLinked="0"/>
            <c:spPr>
              <a:noFill/>
              <a:ln>
                <a:noFill/>
              </a:ln>
              <a:effectLst/>
            </c:spPr>
            <c:txPr>
              <a:bodyPr anchorCtr="0"/>
              <a:lstStyle/>
              <a:p>
                <a:pPr algn="ctr">
                  <a:defRPr lang="en-US" sz="1600" b="0" i="0" u="none" strike="noStrike" kern="1200" baseline="0">
                    <a:solidFill>
                      <a:schemeClr val="bg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Spending</c:v>
                </c:pt>
                <c:pt idx="1">
                  <c:v>Enrollment</c:v>
                </c:pt>
              </c:strCache>
            </c:strRef>
          </c:cat>
          <c:val>
            <c:numRef>
              <c:f>Sheet1!$B$4:$C$4</c:f>
              <c:numCache>
                <c:formatCode>General</c:formatCode>
                <c:ptCount val="2"/>
                <c:pt idx="0">
                  <c:v>0.3356756338264949</c:v>
                </c:pt>
                <c:pt idx="1">
                  <c:v>0.16606021077656569</c:v>
                </c:pt>
              </c:numCache>
            </c:numRef>
          </c:val>
          <c:extLst>
            <c:ext xmlns:c16="http://schemas.microsoft.com/office/drawing/2014/chart" uri="{C3380CC4-5D6E-409C-BE32-E72D297353CC}">
              <c16:uniqueId val="{00000002-1535-4936-B056-983EFE5E47E9}"/>
            </c:ext>
          </c:extLst>
        </c:ser>
        <c:ser>
          <c:idx val="3"/>
          <c:order val="3"/>
          <c:tx>
            <c:strRef>
              <c:f>Sheet1!$A$5</c:f>
              <c:strCache>
                <c:ptCount val="1"/>
                <c:pt idx="0">
                  <c:v>Seniors</c:v>
                </c:pt>
              </c:strCache>
            </c:strRef>
          </c:tx>
          <c:spPr>
            <a:solidFill>
              <a:srgbClr val="FAC422"/>
            </a:solidFill>
          </c:spPr>
          <c:invertIfNegative val="0"/>
          <c:dLbls>
            <c:numFmt formatCode="0%" sourceLinked="0"/>
            <c:spPr>
              <a:noFill/>
              <a:ln>
                <a:noFill/>
              </a:ln>
              <a:effectLst/>
            </c:spPr>
            <c:txPr>
              <a:bodyPr/>
              <a:lstStyle/>
              <a:p>
                <a:pPr>
                  <a:defRPr sz="1600" b="0">
                    <a:solidFill>
                      <a:schemeClr val="tx1"/>
                    </a:solidFill>
                    <a:latin typeface="Source Sans Pro Semibold" panose="020B0603030403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Spending</c:v>
                </c:pt>
                <c:pt idx="1">
                  <c:v>Enrollment</c:v>
                </c:pt>
              </c:strCache>
            </c:strRef>
          </c:cat>
          <c:val>
            <c:numRef>
              <c:f>Sheet1!$B$5:$C$5</c:f>
              <c:numCache>
                <c:formatCode>General</c:formatCode>
                <c:ptCount val="2"/>
                <c:pt idx="0">
                  <c:v>0.25060972192307673</c:v>
                </c:pt>
                <c:pt idx="1">
                  <c:v>9.1388661102723465E-2</c:v>
                </c:pt>
              </c:numCache>
            </c:numRef>
          </c:val>
          <c:extLst>
            <c:ext xmlns:c16="http://schemas.microsoft.com/office/drawing/2014/chart" uri="{C3380CC4-5D6E-409C-BE32-E72D297353CC}">
              <c16:uniqueId val="{00000003-1535-4936-B056-983EFE5E47E9}"/>
            </c:ext>
          </c:extLst>
        </c:ser>
        <c:dLbls>
          <c:dLblPos val="ctr"/>
          <c:showLegendKey val="0"/>
          <c:showVal val="1"/>
          <c:showCatName val="0"/>
          <c:showSerName val="0"/>
          <c:showPercent val="0"/>
          <c:showBubbleSize val="0"/>
        </c:dLbls>
        <c:gapWidth val="80"/>
        <c:overlap val="100"/>
        <c:serLines>
          <c:spPr>
            <a:ln w="15875" cap="rnd">
              <a:solidFill>
                <a:srgbClr val="000000">
                  <a:lumMod val="50000"/>
                  <a:lumOff val="50000"/>
                </a:srgbClr>
              </a:solidFill>
              <a:prstDash val="sysDot"/>
            </a:ln>
          </c:spPr>
        </c:serLines>
        <c:axId val="247827072"/>
        <c:axId val="247827464"/>
      </c:barChart>
      <c:catAx>
        <c:axId val="247827072"/>
        <c:scaling>
          <c:orientation val="minMax"/>
        </c:scaling>
        <c:delete val="0"/>
        <c:axPos val="b"/>
        <c:numFmt formatCode="[$-409]mmmm\-yy;@" sourceLinked="0"/>
        <c:majorTickMark val="none"/>
        <c:minorTickMark val="none"/>
        <c:tickLblPos val="nextTo"/>
        <c:spPr>
          <a:ln>
            <a:solidFill>
              <a:schemeClr val="bg1">
                <a:lumMod val="50000"/>
              </a:schemeClr>
            </a:solidFill>
          </a:ln>
        </c:spPr>
        <c:txPr>
          <a:bodyPr/>
          <a:lstStyle/>
          <a:p>
            <a:pPr>
              <a:defRPr sz="1100" b="0" i="0" cap="all" baseline="0">
                <a:latin typeface="Source Sans Pro Semibold" panose="020B0603030403020204" pitchFamily="34" charset="0"/>
              </a:defRPr>
            </a:pPr>
            <a:endParaRPr lang="en-US"/>
          </a:p>
        </c:txPr>
        <c:crossAx val="247827464"/>
        <c:crosses val="autoZero"/>
        <c:auto val="1"/>
        <c:lblAlgn val="ctr"/>
        <c:lblOffset val="100"/>
        <c:noMultiLvlLbl val="0"/>
      </c:catAx>
      <c:valAx>
        <c:axId val="247827464"/>
        <c:scaling>
          <c:orientation val="minMax"/>
          <c:max val="1"/>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7827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SFY2017</c:v>
                </c:pt>
              </c:strCache>
            </c:strRef>
          </c:tx>
          <c:spPr>
            <a:solidFill>
              <a:srgbClr val="5183BE"/>
            </a:solidFill>
            <a:ln w="9525" cap="flat" cmpd="sng" algn="ctr">
              <a:no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Sheet1!$B$2:$B$7</c:f>
              <c:numCache>
                <c:formatCode>_("$"* #,##0_);_("$"* \(#,##0\);_("$"* "-"??_);_(@_)</c:formatCode>
                <c:ptCount val="6"/>
                <c:pt idx="0">
                  <c:v>7420</c:v>
                </c:pt>
                <c:pt idx="1">
                  <c:v>3584</c:v>
                </c:pt>
                <c:pt idx="2">
                  <c:v>4615</c:v>
                </c:pt>
                <c:pt idx="3">
                  <c:v>15024</c:v>
                </c:pt>
                <c:pt idx="4">
                  <c:v>14846</c:v>
                </c:pt>
                <c:pt idx="5">
                  <c:v>20348</c:v>
                </c:pt>
              </c:numCache>
            </c:numRef>
          </c:val>
          <c:extLst>
            <c:ext xmlns:c16="http://schemas.microsoft.com/office/drawing/2014/chart" uri="{C3380CC4-5D6E-409C-BE32-E72D297353CC}">
              <c16:uniqueId val="{00000000-09F7-4CE2-A3D4-85F8EFD63880}"/>
            </c:ext>
          </c:extLst>
        </c:ser>
        <c:ser>
          <c:idx val="1"/>
          <c:order val="1"/>
          <c:tx>
            <c:strRef>
              <c:f>Sheet1!$C$1</c:f>
              <c:strCache>
                <c:ptCount val="1"/>
                <c:pt idx="0">
                  <c:v>SFY2016</c:v>
                </c:pt>
              </c:strCache>
            </c:strRef>
          </c:tx>
          <c:spPr>
            <a:solidFill>
              <a:srgbClr val="BFD535"/>
            </a:solidFill>
            <a:ln w="9525" cap="flat" cmpd="sng" algn="ctr">
              <a:no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Sheet1!$C$2:$C$7</c:f>
              <c:numCache>
                <c:formatCode>_("$"* #,##0_);_("$"* \(#,##0\);_("$"* "-"??_);_(@_)</c:formatCode>
                <c:ptCount val="6"/>
                <c:pt idx="0">
                  <c:v>7270.9031041259605</c:v>
                </c:pt>
                <c:pt idx="1">
                  <c:v>3679.0549171210059</c:v>
                </c:pt>
                <c:pt idx="2">
                  <c:v>4446.517316106545</c:v>
                </c:pt>
                <c:pt idx="3">
                  <c:v>14929.283939181758</c:v>
                </c:pt>
                <c:pt idx="4">
                  <c:v>14400.500079827802</c:v>
                </c:pt>
                <c:pt idx="5">
                  <c:v>19954.216830523193</c:v>
                </c:pt>
              </c:numCache>
            </c:numRef>
          </c:val>
          <c:extLst>
            <c:ext xmlns:c16="http://schemas.microsoft.com/office/drawing/2014/chart" uri="{C3380CC4-5D6E-409C-BE32-E72D297353CC}">
              <c16:uniqueId val="{00000001-09F7-4CE2-A3D4-85F8EFD63880}"/>
            </c:ext>
          </c:extLst>
        </c:ser>
        <c:ser>
          <c:idx val="2"/>
          <c:order val="2"/>
          <c:tx>
            <c:strRef>
              <c:f>Sheet1!$D$1</c:f>
              <c:strCache>
                <c:ptCount val="1"/>
                <c:pt idx="0">
                  <c:v>SFY2015</c:v>
                </c:pt>
              </c:strCache>
            </c:strRef>
          </c:tx>
          <c:spPr>
            <a:solidFill>
              <a:srgbClr val="969696"/>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Sheet1!$D$2:$D$7</c:f>
              <c:numCache>
                <c:formatCode>_("$"* #,##0_);_("$"* \(#,##0\);_("$"* "-"??_);_(@_)</c:formatCode>
                <c:ptCount val="6"/>
                <c:pt idx="0">
                  <c:v>7111.534803401204</c:v>
                </c:pt>
                <c:pt idx="1">
                  <c:v>3580.7446683830794</c:v>
                </c:pt>
                <c:pt idx="2">
                  <c:v>4322.6718586863963</c:v>
                </c:pt>
                <c:pt idx="3">
                  <c:v>14045.542252357451</c:v>
                </c:pt>
                <c:pt idx="4">
                  <c:v>14224.145396966956</c:v>
                </c:pt>
                <c:pt idx="5">
                  <c:v>18911.539136132655</c:v>
                </c:pt>
              </c:numCache>
            </c:numRef>
          </c:val>
          <c:extLst>
            <c:ext xmlns:c16="http://schemas.microsoft.com/office/drawing/2014/chart" uri="{C3380CC4-5D6E-409C-BE32-E72D297353CC}">
              <c16:uniqueId val="{00000001-AB9B-4E8B-A49A-EC75DDF481C8}"/>
            </c:ext>
          </c:extLst>
        </c:ser>
        <c:dLbls>
          <c:dLblPos val="inEnd"/>
          <c:showLegendKey val="0"/>
          <c:showVal val="1"/>
          <c:showCatName val="0"/>
          <c:showSerName val="0"/>
          <c:showPercent val="0"/>
          <c:showBubbleSize val="0"/>
        </c:dLbls>
        <c:gapWidth val="65"/>
        <c:axId val="247826680"/>
        <c:axId val="247826288"/>
      </c:barChart>
      <c:catAx>
        <c:axId val="247826680"/>
        <c:scaling>
          <c:orientation val="minMax"/>
        </c:scaling>
        <c:delete val="0"/>
        <c:axPos val="l"/>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j-lt"/>
                <a:ea typeface="+mn-ea"/>
                <a:cs typeface="+mn-cs"/>
              </a:defRPr>
            </a:pPr>
            <a:endParaRPr lang="en-US"/>
          </a:p>
        </c:txPr>
        <c:crossAx val="247826288"/>
        <c:crosses val="autoZero"/>
        <c:auto val="1"/>
        <c:lblAlgn val="ctr"/>
        <c:lblOffset val="100"/>
        <c:noMultiLvlLbl val="0"/>
      </c:catAx>
      <c:valAx>
        <c:axId val="247826288"/>
        <c:scaling>
          <c:orientation val="minMax"/>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478266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0.53</c:v>
                </c:pt>
                <c:pt idx="1">
                  <c:v>0.47</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0.51</c:v>
                </c:pt>
                <c:pt idx="1">
                  <c:v>0.49</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0.43</c:v>
                </c:pt>
                <c:pt idx="1">
                  <c:v>0.56999999999999995</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0.34</c:v>
                </c:pt>
                <c:pt idx="1">
                  <c:v>0.66</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CA3D-47BF-AA5B-969350E11E41}"/>
              </c:ext>
            </c:extLst>
          </c:dPt>
          <c:dPt>
            <c:idx val="1"/>
            <c:bubble3D val="0"/>
            <c:spPr>
              <a:solidFill>
                <a:schemeClr val="accent5"/>
              </a:solidFill>
              <a:ln>
                <a:solidFill>
                  <a:schemeClr val="bg1"/>
                </a:solidFill>
              </a:ln>
            </c:spPr>
            <c:extLst>
              <c:ext xmlns:c16="http://schemas.microsoft.com/office/drawing/2014/chart" uri="{C3380CC4-5D6E-409C-BE32-E72D297353CC}">
                <c16:uniqueId val="{00000003-CA3D-47BF-AA5B-969350E11E41}"/>
              </c:ext>
            </c:extLst>
          </c:dPt>
          <c:dPt>
            <c:idx val="2"/>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5-CA3D-47BF-AA5B-969350E11E41}"/>
              </c:ext>
            </c:extLst>
          </c:dPt>
          <c:dPt>
            <c:idx val="3"/>
            <c:bubble3D val="0"/>
            <c:spPr>
              <a:solidFill>
                <a:schemeClr val="accent3"/>
              </a:solidFill>
              <a:ln>
                <a:solidFill>
                  <a:schemeClr val="bg1"/>
                </a:solidFill>
              </a:ln>
            </c:spPr>
            <c:extLst>
              <c:ext xmlns:c16="http://schemas.microsoft.com/office/drawing/2014/chart" uri="{C3380CC4-5D6E-409C-BE32-E72D297353CC}">
                <c16:uniqueId val="{00000007-CA3D-47BF-AA5B-969350E11E41}"/>
              </c:ext>
            </c:extLst>
          </c:dPt>
          <c:dPt>
            <c:idx val="4"/>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9-CA3D-47BF-AA5B-969350E11E41}"/>
              </c:ext>
            </c:extLst>
          </c:dPt>
          <c:dPt>
            <c:idx val="5"/>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0B-CA3D-47BF-AA5B-969350E11E41}"/>
              </c:ext>
            </c:extLst>
          </c:dPt>
          <c:dPt>
            <c:idx val="6"/>
            <c:bubble3D val="0"/>
            <c:spPr>
              <a:solidFill>
                <a:schemeClr val="accent6"/>
              </a:solidFill>
              <a:ln>
                <a:solidFill>
                  <a:schemeClr val="bg1"/>
                </a:solidFill>
              </a:ln>
            </c:spPr>
            <c:extLst>
              <c:ext xmlns:c16="http://schemas.microsoft.com/office/drawing/2014/chart" uri="{C3380CC4-5D6E-409C-BE32-E72D297353CC}">
                <c16:uniqueId val="{0000000D-CA3D-47BF-AA5B-969350E11E41}"/>
              </c:ext>
            </c:extLst>
          </c:dPt>
          <c:dPt>
            <c:idx val="7"/>
            <c:bubble3D val="0"/>
            <c:spPr>
              <a:solidFill>
                <a:schemeClr val="accent1"/>
              </a:solidFill>
              <a:ln>
                <a:solidFill>
                  <a:schemeClr val="bg1"/>
                </a:solidFill>
              </a:ln>
            </c:spPr>
            <c:extLst>
              <c:ext xmlns:c16="http://schemas.microsoft.com/office/drawing/2014/chart" uri="{C3380CC4-5D6E-409C-BE32-E72D297353CC}">
                <c16:uniqueId val="{0000000F-CA3D-47BF-AA5B-969350E11E41}"/>
              </c:ext>
            </c:extLst>
          </c:dPt>
          <c:dLbls>
            <c:dLbl>
              <c:idx val="0"/>
              <c:delete val="1"/>
              <c:extLst>
                <c:ext xmlns:c15="http://schemas.microsoft.com/office/drawing/2012/chart" uri="{CE6537A1-D6FC-4f65-9D91-7224C49458BB}"/>
                <c:ext xmlns:c16="http://schemas.microsoft.com/office/drawing/2014/chart" uri="{C3380CC4-5D6E-409C-BE32-E72D297353CC}">
                  <c16:uniqueId val="{00000001-CA3D-47BF-AA5B-969350E11E41}"/>
                </c:ext>
              </c:extLst>
            </c:dLbl>
            <c:dLbl>
              <c:idx val="1"/>
              <c:layout>
                <c:manualLayout>
                  <c:x val="8.3823624533524831E-3"/>
                  <c:y val="-4.1563081273228615E-2"/>
                </c:manualLayout>
              </c:layout>
              <c:numFmt formatCode="0%" sourceLinked="0"/>
              <c:spPr>
                <a:noFill/>
                <a:ln>
                  <a:noFill/>
                </a:ln>
                <a:effectLst/>
              </c:spPr>
              <c:txPr>
                <a:bodyPr/>
                <a:lstStyle/>
                <a:p>
                  <a:pPr>
                    <a:defRPr sz="1200" b="0">
                      <a:solidFill>
                        <a:schemeClr val="bg1"/>
                      </a:solidFill>
                      <a:latin typeface="+mj-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3D-47BF-AA5B-969350E11E41}"/>
                </c:ext>
              </c:extLst>
            </c:dLbl>
            <c:dLbl>
              <c:idx val="2"/>
              <c:delete val="1"/>
              <c:extLst>
                <c:ext xmlns:c15="http://schemas.microsoft.com/office/drawing/2012/chart" uri="{CE6537A1-D6FC-4f65-9D91-7224C49458BB}"/>
                <c:ext xmlns:c16="http://schemas.microsoft.com/office/drawing/2014/chart" uri="{C3380CC4-5D6E-409C-BE32-E72D297353CC}">
                  <c16:uniqueId val="{00000005-CA3D-47BF-AA5B-969350E11E41}"/>
                </c:ext>
              </c:extLst>
            </c:dLbl>
            <c:dLbl>
              <c:idx val="3"/>
              <c:layout>
                <c:manualLayout>
                  <c:x val="2.5147087360057347E-2"/>
                  <c:y val="0"/>
                </c:manualLayout>
              </c:layout>
              <c:tx>
                <c:rich>
                  <a:bodyPr/>
                  <a:lstStyle/>
                  <a:p>
                    <a:r>
                      <a:rPr lang="en-US" dirty="0"/>
                      <a:t>35%</a:t>
                    </a:r>
                  </a:p>
                </c:rich>
              </c:tx>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A3D-47BF-AA5B-969350E11E41}"/>
                </c:ext>
              </c:extLst>
            </c:dLbl>
            <c:dLbl>
              <c:idx val="4"/>
              <c:layout>
                <c:manualLayout>
                  <c:x val="1.1176483271136644E-2"/>
                  <c:y val="5.28984670750182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A3D-47BF-AA5B-969350E11E41}"/>
                </c:ext>
              </c:extLst>
            </c:dLbl>
            <c:dLbl>
              <c:idx val="5"/>
              <c:layout>
                <c:manualLayout>
                  <c:x val="-2.5147087360057448E-2"/>
                  <c:y val="4.5341543207158351E-2"/>
                </c:manualLayout>
              </c:layout>
              <c:tx>
                <c:rich>
                  <a:bodyPr/>
                  <a:lstStyle/>
                  <a:p>
                    <a:r>
                      <a:rPr lang="en-US" dirty="0"/>
                      <a:t>14%</a:t>
                    </a:r>
                  </a:p>
                </c:rich>
              </c:tx>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CA3D-47BF-AA5B-969350E11E41}"/>
                </c:ext>
              </c:extLst>
            </c:dLbl>
            <c:dLbl>
              <c:idx val="6"/>
              <c:layout>
                <c:manualLayout>
                  <c:x val="-3.9117691448978281E-2"/>
                  <c:y val="2.267077160357924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A3D-47BF-AA5B-969350E11E41}"/>
                </c:ext>
              </c:extLst>
            </c:dLbl>
            <c:numFmt formatCode="0%" sourceLinked="0"/>
            <c:spPr>
              <a:noFill/>
              <a:ln>
                <a:noFill/>
              </a:ln>
              <a:effectLst/>
            </c:spPr>
            <c:txPr>
              <a:bodyPr/>
              <a:lstStyle/>
              <a:p>
                <a:pPr>
                  <a:defRPr sz="1200" b="0">
                    <a:solidFill>
                      <a:schemeClr val="tx1"/>
                    </a:solidFill>
                    <a:latin typeface="+mj-lt"/>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Sheet1!$A$3:$A$9</c:f>
              <c:strCache>
                <c:ptCount val="7"/>
                <c:pt idx="1">
                  <c:v>Seniors in Community</c:v>
                </c:pt>
                <c:pt idx="2">
                  <c:v>Seniors in Nursing Facilities</c:v>
                </c:pt>
                <c:pt idx="3">
                  <c:v>Non-Disabled Children</c:v>
                </c:pt>
                <c:pt idx="4">
                  <c:v>Children with Disabilities</c:v>
                </c:pt>
                <c:pt idx="5">
                  <c:v>Adults with Disabilities</c:v>
                </c:pt>
                <c:pt idx="6">
                  <c:v>Non-Disabled Adults</c:v>
                </c:pt>
              </c:strCache>
            </c:strRef>
          </c:cat>
          <c:val>
            <c:numRef>
              <c:f>Sheet1!$B$3:$B$9</c:f>
              <c:numCache>
                <c:formatCode>#,##0</c:formatCode>
                <c:ptCount val="7"/>
                <c:pt idx="1">
                  <c:v>152200</c:v>
                </c:pt>
                <c:pt idx="2">
                  <c:v>24818</c:v>
                </c:pt>
                <c:pt idx="3">
                  <c:v>658880</c:v>
                </c:pt>
                <c:pt idx="4">
                  <c:v>42138</c:v>
                </c:pt>
                <c:pt idx="5">
                  <c:v>267806</c:v>
                </c:pt>
                <c:pt idx="6">
                  <c:v>710845</c:v>
                </c:pt>
              </c:numCache>
            </c:numRef>
          </c:val>
          <c:extLst>
            <c:ext xmlns:c16="http://schemas.microsoft.com/office/drawing/2014/chart" uri="{C3380CC4-5D6E-409C-BE32-E72D297353CC}">
              <c16:uniqueId val="{00000010-CA3D-47BF-AA5B-969350E11E4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0.18</c:v>
                </c:pt>
                <c:pt idx="1">
                  <c:v>0.82</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2700">
              <a:solidFill>
                <a:schemeClr val="bg1"/>
              </a:solidFill>
            </a:ln>
          </c:spPr>
          <c:dPt>
            <c:idx val="0"/>
            <c:bubble3D val="0"/>
            <c:spPr>
              <a:solidFill>
                <a:schemeClr val="accent2">
                  <a:lumMod val="75000"/>
                </a:schemeClr>
              </a:solidFill>
              <a:ln w="12700">
                <a:solidFill>
                  <a:schemeClr val="bg1"/>
                </a:solidFill>
              </a:ln>
              <a:effectLst/>
            </c:spPr>
            <c:extLst>
              <c:ext xmlns:c16="http://schemas.microsoft.com/office/drawing/2014/chart" uri="{C3380CC4-5D6E-409C-BE32-E72D297353CC}">
                <c16:uniqueId val="{00000001-17BC-4B49-8751-A1B0DE0931EC}"/>
              </c:ext>
            </c:extLst>
          </c:dPt>
          <c:dPt>
            <c:idx val="1"/>
            <c:bubble3D val="0"/>
            <c:spPr>
              <a:solidFill>
                <a:srgbClr val="FAC422"/>
              </a:solidFill>
              <a:ln w="12700">
                <a:solidFill>
                  <a:schemeClr val="bg1"/>
                </a:solidFill>
              </a:ln>
              <a:effectLst/>
            </c:spPr>
            <c:extLst>
              <c:ext xmlns:c16="http://schemas.microsoft.com/office/drawing/2014/chart" uri="{C3380CC4-5D6E-409C-BE32-E72D297353CC}">
                <c16:uniqueId val="{00000003-17BC-4B49-8751-A1B0DE0931EC}"/>
              </c:ext>
            </c:extLst>
          </c:dPt>
          <c:dPt>
            <c:idx val="2"/>
            <c:bubble3D val="0"/>
            <c:spPr>
              <a:solidFill>
                <a:srgbClr val="005F85"/>
              </a:solidFill>
              <a:ln w="12700">
                <a:solidFill>
                  <a:schemeClr val="bg1"/>
                </a:solidFill>
              </a:ln>
              <a:effectLst/>
            </c:spPr>
            <c:extLst>
              <c:ext xmlns:c16="http://schemas.microsoft.com/office/drawing/2014/chart" uri="{C3380CC4-5D6E-409C-BE32-E72D297353CC}">
                <c16:uniqueId val="{00000005-17BC-4B49-8751-A1B0DE0931EC}"/>
              </c:ext>
            </c:extLst>
          </c:dPt>
          <c:dPt>
            <c:idx val="3"/>
            <c:bubble3D val="0"/>
            <c:spPr>
              <a:solidFill>
                <a:srgbClr val="BFD535"/>
              </a:solidFill>
              <a:ln w="12700">
                <a:solidFill>
                  <a:schemeClr val="bg1"/>
                </a:solidFill>
              </a:ln>
              <a:effectLst/>
            </c:spPr>
            <c:extLst>
              <c:ext xmlns:c16="http://schemas.microsoft.com/office/drawing/2014/chart" uri="{C3380CC4-5D6E-409C-BE32-E72D297353CC}">
                <c16:uniqueId val="{00000007-17BC-4B49-8751-A1B0DE0931EC}"/>
              </c:ext>
            </c:extLst>
          </c:dPt>
          <c:cat>
            <c:strRef>
              <c:f>Sheet1!$A$2:$A$5</c:f>
              <c:strCache>
                <c:ptCount val="4"/>
                <c:pt idx="0">
                  <c:v>PACE</c:v>
                </c:pt>
                <c:pt idx="1">
                  <c:v>SCO</c:v>
                </c:pt>
                <c:pt idx="2">
                  <c:v>One Care</c:v>
                </c:pt>
                <c:pt idx="3">
                  <c:v>FFS</c:v>
                </c:pt>
              </c:strCache>
            </c:strRef>
          </c:cat>
          <c:val>
            <c:numRef>
              <c:f>Sheet1!$B$2:$B$5</c:f>
              <c:numCache>
                <c:formatCode>0.00</c:formatCode>
                <c:ptCount val="4"/>
                <c:pt idx="0">
                  <c:v>4243</c:v>
                </c:pt>
                <c:pt idx="1">
                  <c:v>48684</c:v>
                </c:pt>
                <c:pt idx="2">
                  <c:v>19271</c:v>
                </c:pt>
                <c:pt idx="3">
                  <c:v>239359</c:v>
                </c:pt>
              </c:numCache>
            </c:numRef>
          </c:val>
          <c:extLst>
            <c:ext xmlns:c16="http://schemas.microsoft.com/office/drawing/2014/chart" uri="{C3380CC4-5D6E-409C-BE32-E72D297353CC}">
              <c16:uniqueId val="{00000000-00F7-4F5B-BF76-095C9B64CE37}"/>
            </c:ext>
          </c:extLst>
        </c:ser>
        <c:dLbls>
          <c:showLegendKey val="0"/>
          <c:showVal val="0"/>
          <c:showCatName val="0"/>
          <c:showSerName val="0"/>
          <c:showPercent val="0"/>
          <c:showBubbleSize val="0"/>
          <c:showLeaderLines val="1"/>
        </c:dLbls>
        <c:firstSliceAng val="5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tx2">
            <a:lumMod val="60000"/>
            <a:lumOff val="40000"/>
          </a:schemeClr>
        </a:gs>
        <a:gs pos="100000">
          <a:schemeClr val="bg2">
            <a:lumMod val="20000"/>
            <a:lumOff val="80000"/>
          </a:schemeClr>
        </a:gs>
      </a:gsLst>
      <a:lin ang="5400000" scaled="1"/>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tx2"/>
              </a:solidFill>
              <a:ln w="19050">
                <a:solidFill>
                  <a:schemeClr val="bg1"/>
                </a:solidFill>
              </a:ln>
              <a:effectLst/>
            </c:spPr>
            <c:extLst>
              <c:ext xmlns:c16="http://schemas.microsoft.com/office/drawing/2014/chart" uri="{C3380CC4-5D6E-409C-BE32-E72D297353CC}">
                <c16:uniqueId val="{00000001-521F-42EE-9E78-119EADF43EA7}"/>
              </c:ext>
            </c:extLst>
          </c:dPt>
          <c:dPt>
            <c:idx val="1"/>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3-521F-42EE-9E78-119EADF43EA7}"/>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521F-42EE-9E78-119EADF43EA7}"/>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521F-42EE-9E78-119EADF43EA7}"/>
              </c:ext>
            </c:extLst>
          </c:dPt>
          <c:cat>
            <c:numRef>
              <c:f>Sheet1!$A$2:$A$4</c:f>
              <c:numCache>
                <c:formatCode>General</c:formatCode>
                <c:ptCount val="3"/>
              </c:numCache>
            </c:numRef>
          </c:cat>
          <c:val>
            <c:numRef>
              <c:f>Sheet1!$B$2:$B$4</c:f>
              <c:numCache>
                <c:formatCode>0%</c:formatCode>
                <c:ptCount val="3"/>
                <c:pt idx="0">
                  <c:v>0.17</c:v>
                </c:pt>
                <c:pt idx="1">
                  <c:v>0.83</c:v>
                </c:pt>
              </c:numCache>
            </c:numRef>
          </c:val>
          <c:extLst>
            <c:ext xmlns:c16="http://schemas.microsoft.com/office/drawing/2014/chart" uri="{C3380CC4-5D6E-409C-BE32-E72D297353CC}">
              <c16:uniqueId val="{00000008-521F-42EE-9E78-119EADF43EA7}"/>
            </c:ext>
          </c:extLst>
        </c:ser>
        <c:dLbls>
          <c:showLegendKey val="0"/>
          <c:showVal val="0"/>
          <c:showCatName val="0"/>
          <c:showSerName val="0"/>
          <c:showPercent val="0"/>
          <c:showBubbleSize val="0"/>
          <c:showLeaderLines val="1"/>
        </c:dLbls>
        <c:firstSliceAng val="149"/>
        <c:holeSize val="4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21F-42EE-9E78-119EADF43EA7}"/>
                    </c:ext>
                  </c:extLst>
                </c:dPt>
                <c:cat>
                  <c:numRef>
                    <c:extLst>
                      <c:ext uri="{02D57815-91ED-43cb-92C2-25804820EDAC}">
                        <c15:formulaRef>
                          <c15:sqref>Sheet1!$A$2:$A$4</c15:sqref>
                        </c15:formulaRef>
                      </c:ext>
                    </c:extLst>
                    <c:numCache>
                      <c:formatCode>General</c:formatCode>
                      <c:ptCount val="3"/>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B-521F-42EE-9E78-119EADF43EA7}"/>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055515144889444"/>
          <c:y val="3.8004422332780501E-2"/>
          <c:w val="0.3059043523351927"/>
          <c:h val="0.8981451556739487"/>
        </c:manualLayout>
      </c:layout>
      <c:barChart>
        <c:barDir val="bar"/>
        <c:grouping val="stacked"/>
        <c:varyColors val="0"/>
        <c:ser>
          <c:idx val="1"/>
          <c:order val="0"/>
          <c:tx>
            <c:strRef>
              <c:f>Sheet1!$B$1</c:f>
              <c:strCache>
                <c:ptCount val="1"/>
                <c:pt idx="0">
                  <c:v>2017</c:v>
                </c:pt>
              </c:strCache>
            </c:strRef>
          </c:tx>
          <c:spPr>
            <a:solidFill>
              <a:schemeClr val="accent5"/>
            </a:solidFill>
          </c:spPr>
          <c:invertIfNegative val="0"/>
          <c:dLbls>
            <c:dLbl>
              <c:idx val="0"/>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F-4769-8CAA-7B9BE4AD58C6}"/>
                </c:ext>
              </c:extLst>
            </c:dLbl>
            <c:dLbl>
              <c:idx val="1"/>
              <c:tx>
                <c:rich>
                  <a:bodyPr/>
                  <a:lstStyle/>
                  <a:p>
                    <a:r>
                      <a:rPr lang="en-US" dirty="0"/>
                      <a:t>57%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2F-4769-8CAA-7B9BE4AD58C6}"/>
                </c:ext>
              </c:extLst>
            </c:dLbl>
            <c:dLbl>
              <c:idx val="2"/>
              <c:tx>
                <c:rich>
                  <a:bodyPr/>
                  <a:lstStyle/>
                  <a:p>
                    <a:r>
                      <a:rPr lang="en-US" dirty="0"/>
                      <a:t>46%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2F-4769-8CAA-7B9BE4AD58C6}"/>
                </c:ext>
              </c:extLst>
            </c:dLbl>
            <c:dLbl>
              <c:idx val="3"/>
              <c:tx>
                <c:rich>
                  <a:bodyPr/>
                  <a:lstStyle/>
                  <a:p>
                    <a:r>
                      <a:rPr lang="en-US" dirty="0"/>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2F-4769-8CAA-7B9BE4AD58C6}"/>
                </c:ext>
              </c:extLst>
            </c:dLbl>
            <c:dLbl>
              <c:idx val="4"/>
              <c:tx>
                <c:rich>
                  <a:bodyPr/>
                  <a:lstStyle/>
                  <a:p>
                    <a:r>
                      <a:rPr lang="en-US" dirty="0"/>
                      <a:t>62%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2F-4769-8CAA-7B9BE4AD58C6}"/>
                </c:ext>
              </c:extLst>
            </c:dLbl>
            <c:dLbl>
              <c:idx val="5"/>
              <c:tx>
                <c:rich>
                  <a:bodyPr/>
                  <a:lstStyle/>
                  <a:p>
                    <a:r>
                      <a:rPr lang="en-US" dirty="0"/>
                      <a:t>38%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2F-4769-8CAA-7B9BE4AD58C6}"/>
                </c:ext>
              </c:extLst>
            </c:dLbl>
            <c:dLbl>
              <c:idx val="6"/>
              <c:tx>
                <c:rich>
                  <a:bodyPr/>
                  <a:lstStyle/>
                  <a:p>
                    <a:r>
                      <a:rPr lang="en-US" dirty="0"/>
                      <a:t>16%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2F-4769-8CAA-7B9BE4AD58C6}"/>
                </c:ext>
              </c:extLst>
            </c:dLbl>
            <c:dLbl>
              <c:idx val="7"/>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2F-4769-8CAA-7B9BE4AD58C6}"/>
                </c:ext>
              </c:extLst>
            </c:dLbl>
            <c:dLbl>
              <c:idx val="8"/>
              <c:tx>
                <c:rich>
                  <a:bodyPr/>
                  <a:lstStyle/>
                  <a:p>
                    <a:r>
                      <a:rPr lang="en-US" dirty="0"/>
                      <a:t>42%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2F-4769-8CAA-7B9BE4AD58C6}"/>
                </c:ext>
              </c:extLst>
            </c:dLbl>
            <c:spPr>
              <a:noFill/>
              <a:ln>
                <a:noFill/>
              </a:ln>
              <a:effectLst/>
            </c:spPr>
            <c:txPr>
              <a:bodyPr/>
              <a:lstStyle/>
              <a:p>
                <a:pPr>
                  <a:defRPr sz="1000" b="0">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Medicare beneficiaries</c:v>
                </c:pt>
                <c:pt idx="1">
                  <c:v>People with disabilities (require assistance with self-care) </c:v>
                </c:pt>
                <c:pt idx="2">
                  <c:v>People with disabilities (broad definition*)</c:v>
                </c:pt>
                <c:pt idx="3">
                  <c:v>People in families earning &lt;133% FPL</c:v>
                </c:pt>
                <c:pt idx="4">
                  <c:v>Nursing facility residents</c:v>
                </c:pt>
                <c:pt idx="5">
                  <c:v>Births (child born in last 12 months)</c:v>
                </c:pt>
                <c:pt idx="6">
                  <c:v>All seniors</c:v>
                </c:pt>
                <c:pt idx="7">
                  <c:v>All non-elderly adults (ages 21–64)</c:v>
                </c:pt>
                <c:pt idx="8">
                  <c:v>All children (ages 0–20)</c:v>
                </c:pt>
              </c:strCache>
            </c:strRef>
          </c:cat>
          <c:val>
            <c:numRef>
              <c:f>Sheet1!$B$2:$B$10</c:f>
              <c:numCache>
                <c:formatCode>0.0%</c:formatCode>
                <c:ptCount val="9"/>
                <c:pt idx="0">
                  <c:v>0.24110000000000001</c:v>
                </c:pt>
                <c:pt idx="1">
                  <c:v>0.56710000000000005</c:v>
                </c:pt>
                <c:pt idx="2">
                  <c:v>0.45650000000000002</c:v>
                </c:pt>
                <c:pt idx="3">
                  <c:v>0.59260000000000002</c:v>
                </c:pt>
                <c:pt idx="4">
                  <c:v>0.623</c:v>
                </c:pt>
                <c:pt idx="5">
                  <c:v>0.38109999999999999</c:v>
                </c:pt>
                <c:pt idx="6">
                  <c:v>0.16400460680675702</c:v>
                </c:pt>
                <c:pt idx="7">
                  <c:v>0.24274707465056097</c:v>
                </c:pt>
                <c:pt idx="8">
                  <c:v>0.42233874545293232</c:v>
                </c:pt>
              </c:numCache>
            </c:numRef>
          </c:val>
          <c:extLst>
            <c:ext xmlns:c16="http://schemas.microsoft.com/office/drawing/2014/chart" uri="{C3380CC4-5D6E-409C-BE32-E72D297353CC}">
              <c16:uniqueId val="{00000009-EF2F-4769-8CAA-7B9BE4AD58C6}"/>
            </c:ext>
          </c:extLst>
        </c:ser>
        <c:dLbls>
          <c:dLblPos val="ctr"/>
          <c:showLegendKey val="0"/>
          <c:showVal val="1"/>
          <c:showCatName val="0"/>
          <c:showSerName val="0"/>
          <c:showPercent val="0"/>
          <c:showBubbleSize val="0"/>
        </c:dLbls>
        <c:gapWidth val="62"/>
        <c:overlap val="100"/>
        <c:axId val="245715768"/>
        <c:axId val="245716160"/>
      </c:barChart>
      <c:catAx>
        <c:axId val="245715768"/>
        <c:scaling>
          <c:orientation val="minMax"/>
        </c:scaling>
        <c:delete val="0"/>
        <c:axPos val="l"/>
        <c:numFmt formatCode="@" sourceLinked="0"/>
        <c:majorTickMark val="none"/>
        <c:minorTickMark val="none"/>
        <c:tickLblPos val="nextTo"/>
        <c:spPr>
          <a:ln>
            <a:solidFill>
              <a:schemeClr val="bg1">
                <a:lumMod val="50000"/>
              </a:schemeClr>
            </a:solidFill>
          </a:ln>
        </c:spPr>
        <c:txPr>
          <a:bodyPr anchor="b" anchorCtr="0"/>
          <a:lstStyle/>
          <a:p>
            <a:pPr algn="r">
              <a:defRPr sz="900" b="0" cap="all" baseline="0">
                <a:latin typeface="+mj-lt"/>
              </a:defRPr>
            </a:pPr>
            <a:endParaRPr lang="en-US"/>
          </a:p>
        </c:txPr>
        <c:crossAx val="245716160"/>
        <c:crosses val="autoZero"/>
        <c:auto val="0"/>
        <c:lblAlgn val="ctr"/>
        <c:lblOffset val="0"/>
        <c:noMultiLvlLbl val="0"/>
      </c:catAx>
      <c:valAx>
        <c:axId val="245716160"/>
        <c:scaling>
          <c:orientation val="minMax"/>
        </c:scaling>
        <c:delete val="1"/>
        <c:axPos val="b"/>
        <c:numFmt formatCode="0%" sourceLinked="0"/>
        <c:majorTickMark val="out"/>
        <c:minorTickMark val="none"/>
        <c:tickLblPos val="nextTo"/>
        <c:crossAx val="245715768"/>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57695060844673E-2"/>
          <c:y val="0"/>
          <c:w val="0.98474227179935836"/>
          <c:h val="0.74101473526756545"/>
        </c:manualLayout>
      </c:layout>
      <c:barChart>
        <c:barDir val="col"/>
        <c:grouping val="stacked"/>
        <c:varyColors val="0"/>
        <c:ser>
          <c:idx val="0"/>
          <c:order val="0"/>
          <c:tx>
            <c:strRef>
              <c:f>Sheet1!$B$1</c:f>
              <c:strCache>
                <c:ptCount val="1"/>
                <c:pt idx="0">
                  <c:v>At or below 86% FPL*</c:v>
                </c:pt>
              </c:strCache>
            </c:strRef>
          </c:tx>
          <c:spPr>
            <a:solidFill>
              <a:schemeClr val="accent5"/>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Sheet1!$B$2:$B$4</c:f>
              <c:numCache>
                <c:formatCode>#,##0_);\(#,##0\)</c:formatCode>
                <c:ptCount val="3"/>
                <c:pt idx="0">
                  <c:v>365462</c:v>
                </c:pt>
                <c:pt idx="1">
                  <c:v>695940</c:v>
                </c:pt>
                <c:pt idx="2">
                  <c:v>131803</c:v>
                </c:pt>
              </c:numCache>
            </c:numRef>
          </c:val>
          <c:extLst>
            <c:ext xmlns:c16="http://schemas.microsoft.com/office/drawing/2014/chart" uri="{C3380CC4-5D6E-409C-BE32-E72D297353CC}">
              <c16:uniqueId val="{00000000-109A-4293-9C6A-B792587DF26E}"/>
            </c:ext>
          </c:extLst>
        </c:ser>
        <c:ser>
          <c:idx val="1"/>
          <c:order val="1"/>
          <c:tx>
            <c:strRef>
              <c:f>Sheet1!$C$1</c:f>
              <c:strCache>
                <c:ptCount val="1"/>
                <c:pt idx="0">
                  <c:v>87%-133%</c:v>
                </c:pt>
              </c:strCache>
            </c:strRef>
          </c:tx>
          <c:spPr>
            <a:solidFill>
              <a:schemeClr val="accent4"/>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Sheet1!$C$2:$C$4</c:f>
              <c:numCache>
                <c:formatCode>#,##0_);\(#,##0\)</c:formatCode>
                <c:ptCount val="3"/>
                <c:pt idx="0">
                  <c:v>116888</c:v>
                </c:pt>
                <c:pt idx="1">
                  <c:v>222607</c:v>
                </c:pt>
                <c:pt idx="2">
                  <c:v>38077</c:v>
                </c:pt>
              </c:numCache>
            </c:numRef>
          </c:val>
          <c:extLst>
            <c:ext xmlns:c16="http://schemas.microsoft.com/office/drawing/2014/chart" uri="{C3380CC4-5D6E-409C-BE32-E72D297353CC}">
              <c16:uniqueId val="{00000001-109A-4293-9C6A-B792587DF26E}"/>
            </c:ext>
          </c:extLst>
        </c:ser>
        <c:ser>
          <c:idx val="2"/>
          <c:order val="2"/>
          <c:tx>
            <c:strRef>
              <c:f>Sheet1!$D$1</c:f>
              <c:strCache>
                <c:ptCount val="1"/>
                <c:pt idx="0">
                  <c:v>Above 133%</c:v>
                </c:pt>
              </c:strCache>
            </c:strRef>
          </c:tx>
          <c:spPr>
            <a:solidFill>
              <a:schemeClr val="accent6"/>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Sheet1!$D$2:$D$4</c:f>
              <c:numCache>
                <c:formatCode>#,##0_);\(#,##0\)</c:formatCode>
                <c:ptCount val="3"/>
                <c:pt idx="0">
                  <c:v>164442</c:v>
                </c:pt>
                <c:pt idx="1">
                  <c:v>85901</c:v>
                </c:pt>
                <c:pt idx="2">
                  <c:v>23102</c:v>
                </c:pt>
              </c:numCache>
            </c:numRef>
          </c:val>
          <c:extLst>
            <c:ext xmlns:c16="http://schemas.microsoft.com/office/drawing/2014/chart" uri="{C3380CC4-5D6E-409C-BE32-E72D297353CC}">
              <c16:uniqueId val="{00000002-109A-4293-9C6A-B792587DF26E}"/>
            </c:ext>
          </c:extLst>
        </c:ser>
        <c:dLbls>
          <c:showLegendKey val="0"/>
          <c:showVal val="0"/>
          <c:showCatName val="0"/>
          <c:showSerName val="0"/>
          <c:showPercent val="0"/>
          <c:showBubbleSize val="0"/>
        </c:dLbls>
        <c:gapWidth val="150"/>
        <c:overlap val="100"/>
        <c:axId val="246765744"/>
        <c:axId val="245717728"/>
      </c:barChart>
      <c:catAx>
        <c:axId val="246765744"/>
        <c:scaling>
          <c:orientation val="minMax"/>
        </c:scaling>
        <c:delete val="0"/>
        <c:axPos val="b"/>
        <c:numFmt formatCode="General" sourceLinked="0"/>
        <c:majorTickMark val="out"/>
        <c:minorTickMark val="none"/>
        <c:tickLblPos val="nextTo"/>
        <c:txPr>
          <a:bodyPr/>
          <a:lstStyle/>
          <a:p>
            <a:pPr>
              <a:defRPr sz="1050" cap="all" baseline="0">
                <a:latin typeface="+mj-lt"/>
              </a:defRPr>
            </a:pPr>
            <a:endParaRPr lang="en-US"/>
          </a:p>
        </c:txPr>
        <c:crossAx val="245717728"/>
        <c:crosses val="autoZero"/>
        <c:auto val="1"/>
        <c:lblAlgn val="ctr"/>
        <c:lblOffset val="100"/>
        <c:noMultiLvlLbl val="0"/>
      </c:catAx>
      <c:valAx>
        <c:axId val="245717728"/>
        <c:scaling>
          <c:orientation val="minMax"/>
          <c:max val="1100000"/>
        </c:scaling>
        <c:delete val="1"/>
        <c:axPos val="l"/>
        <c:numFmt formatCode="#,##0_);\(#,##0\)" sourceLinked="1"/>
        <c:majorTickMark val="out"/>
        <c:minorTickMark val="none"/>
        <c:tickLblPos val="nextTo"/>
        <c:crossAx val="246765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88814361186718E-2"/>
          <c:y val="3.5087296288984701E-2"/>
          <c:w val="0.89989554569197616"/>
          <c:h val="0.88780446280753089"/>
        </c:manualLayout>
      </c:layout>
      <c:barChart>
        <c:barDir val="bar"/>
        <c:grouping val="stacked"/>
        <c:varyColors val="0"/>
        <c:ser>
          <c:idx val="0"/>
          <c:order val="0"/>
          <c:tx>
            <c:strRef>
              <c:f>Sheet1!$B$1</c:f>
              <c:strCache>
                <c:ptCount val="1"/>
                <c:pt idx="0">
                  <c:v>Column1</c:v>
                </c:pt>
              </c:strCache>
            </c:strRef>
          </c:tx>
          <c:spPr>
            <a:solidFill>
              <a:schemeClr val="accent5"/>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Sheet1!$B$3:$B$10</c:f>
              <c:numCache>
                <c:formatCode>General</c:formatCode>
                <c:ptCount val="8"/>
                <c:pt idx="0">
                  <c:v>6</c:v>
                </c:pt>
                <c:pt idx="1">
                  <c:v>11</c:v>
                </c:pt>
                <c:pt idx="2">
                  <c:v>12</c:v>
                </c:pt>
                <c:pt idx="3">
                  <c:v>25</c:v>
                </c:pt>
                <c:pt idx="4">
                  <c:v>26</c:v>
                </c:pt>
                <c:pt idx="5">
                  <c:v>35</c:v>
                </c:pt>
                <c:pt idx="6">
                  <c:v>42</c:v>
                </c:pt>
                <c:pt idx="7">
                  <c:v>49</c:v>
                </c:pt>
              </c:numCache>
            </c:numRef>
          </c:val>
          <c:extLst>
            <c:ext xmlns:c16="http://schemas.microsoft.com/office/drawing/2014/chart" uri="{C3380CC4-5D6E-409C-BE32-E72D297353CC}">
              <c16:uniqueId val="{00000000-9082-4760-8BB2-E4A289BCCADC}"/>
            </c:ext>
          </c:extLst>
        </c:ser>
        <c:ser>
          <c:idx val="1"/>
          <c:order val="1"/>
          <c:tx>
            <c:strRef>
              <c:f>Sheet1!$C$1</c:f>
              <c:strCache>
                <c:ptCount val="1"/>
              </c:strCache>
            </c:strRef>
          </c:tx>
          <c:spPr>
            <a:solidFill>
              <a:schemeClr val="accent2"/>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Sheet1!$C$3:$C$10</c:f>
              <c:numCache>
                <c:formatCode>General</c:formatCode>
                <c:ptCount val="8"/>
              </c:numCache>
            </c:numRef>
          </c:val>
          <c:extLst>
            <c:ext xmlns:c16="http://schemas.microsoft.com/office/drawing/2014/chart" uri="{C3380CC4-5D6E-409C-BE32-E72D297353CC}">
              <c16:uniqueId val="{00000001-9082-4760-8BB2-E4A289BCCADC}"/>
            </c:ext>
          </c:extLst>
        </c:ser>
        <c:ser>
          <c:idx val="2"/>
          <c:order val="2"/>
          <c:tx>
            <c:strRef>
              <c:f>Sheet1!$D$1</c:f>
              <c:strCache>
                <c:ptCount val="1"/>
              </c:strCache>
            </c:strRef>
          </c:tx>
          <c:spPr>
            <a:solidFill>
              <a:schemeClr val="accent3"/>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Sheet1!$D$3:$D$10</c:f>
              <c:numCache>
                <c:formatCode>General</c:formatCode>
                <c:ptCount val="8"/>
              </c:numCache>
            </c:numRef>
          </c:val>
          <c:extLst>
            <c:ext xmlns:c16="http://schemas.microsoft.com/office/drawing/2014/chart" uri="{C3380CC4-5D6E-409C-BE32-E72D297353CC}">
              <c16:uniqueId val="{00000002-9082-4760-8BB2-E4A289BCCADC}"/>
            </c:ext>
          </c:extLst>
        </c:ser>
        <c:dLbls>
          <c:showLegendKey val="0"/>
          <c:showVal val="0"/>
          <c:showCatName val="0"/>
          <c:showSerName val="0"/>
          <c:showPercent val="0"/>
          <c:showBubbleSize val="0"/>
        </c:dLbls>
        <c:gapWidth val="100"/>
        <c:overlap val="100"/>
        <c:axId val="104718272"/>
        <c:axId val="104718664"/>
      </c:barChart>
      <c:catAx>
        <c:axId val="104718272"/>
        <c:scaling>
          <c:orientation val="minMax"/>
        </c:scaling>
        <c:delete val="1"/>
        <c:axPos val="l"/>
        <c:numFmt formatCode="General" sourceLinked="1"/>
        <c:majorTickMark val="none"/>
        <c:minorTickMark val="none"/>
        <c:tickLblPos val="nextTo"/>
        <c:crossAx val="104718664"/>
        <c:crosses val="autoZero"/>
        <c:auto val="1"/>
        <c:lblAlgn val="l"/>
        <c:lblOffset val="100"/>
        <c:noMultiLvlLbl val="0"/>
      </c:catAx>
      <c:valAx>
        <c:axId val="104718664"/>
        <c:scaling>
          <c:orientation val="minMax"/>
          <c:max val="50"/>
        </c:scaling>
        <c:delete val="0"/>
        <c:axPos val="b"/>
        <c:majorGridlines>
          <c:spPr>
            <a:ln w="6350" cap="flat" cmpd="sng" algn="ctr">
              <a:solidFill>
                <a:schemeClr val="tx1">
                  <a:lumMod val="50000"/>
                  <a:lumOff val="50000"/>
                </a:schemeClr>
              </a:solidFill>
              <a:round/>
            </a:ln>
            <a:effectLst/>
          </c:spPr>
        </c:majorGridlines>
        <c:numFmt formatCode="_(* #,##0&quot;K&quot;_);_(* \(#,##0\);_(* &quot;0&quot;??_);_(@_)"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471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546203923056"/>
          <c:y val="7.8152053575274633E-2"/>
          <c:w val="0.62740907592153894"/>
          <c:h val="0.92184794642472534"/>
        </c:manualLayout>
      </c:layout>
      <c:doughnutChart>
        <c:varyColors val="1"/>
        <c:ser>
          <c:idx val="1"/>
          <c:order val="0"/>
          <c:tx>
            <c:strRef>
              <c:f>Sheet1!$C$2</c:f>
              <c:strCache>
                <c:ptCount val="1"/>
                <c:pt idx="0">
                  <c:v>Column1</c:v>
                </c:pt>
              </c:strCache>
            </c:strRef>
          </c:tx>
          <c:spPr>
            <a:ln>
              <a:noFill/>
            </a:ln>
          </c:spPr>
          <c:dPt>
            <c:idx val="1"/>
            <c:bubble3D val="0"/>
            <c:spPr>
              <a:solidFill>
                <a:schemeClr val="bg2"/>
              </a:solidFill>
              <a:ln>
                <a:noFill/>
              </a:ln>
            </c:spPr>
            <c:extLst>
              <c:ext xmlns:c16="http://schemas.microsoft.com/office/drawing/2014/chart" uri="{C3380CC4-5D6E-409C-BE32-E72D297353CC}">
                <c16:uniqueId val="{0000000E-CB3E-478B-937B-F82809C4D263}"/>
              </c:ext>
            </c:extLst>
          </c:dPt>
          <c:dPt>
            <c:idx val="2"/>
            <c:bubble3D val="0"/>
            <c:spPr>
              <a:solidFill>
                <a:schemeClr val="tx2"/>
              </a:solidFill>
              <a:ln>
                <a:noFill/>
              </a:ln>
            </c:spPr>
            <c:extLst>
              <c:ext xmlns:c16="http://schemas.microsoft.com/office/drawing/2014/chart" uri="{C3380CC4-5D6E-409C-BE32-E72D297353CC}">
                <c16:uniqueId val="{0000000F-CB3E-478B-937B-F82809C4D263}"/>
              </c:ext>
            </c:extLst>
          </c:dPt>
          <c:dPt>
            <c:idx val="3"/>
            <c:bubble3D val="0"/>
            <c:spPr>
              <a:solidFill>
                <a:schemeClr val="accent3"/>
              </a:solidFill>
              <a:ln>
                <a:noFill/>
              </a:ln>
            </c:spPr>
            <c:extLst>
              <c:ext xmlns:c16="http://schemas.microsoft.com/office/drawing/2014/chart" uri="{C3380CC4-5D6E-409C-BE32-E72D297353CC}">
                <c16:uniqueId val="{00000012-CB3E-478B-937B-F82809C4D263}"/>
              </c:ext>
            </c:extLst>
          </c:dPt>
          <c:dPt>
            <c:idx val="4"/>
            <c:bubble3D val="0"/>
            <c:spPr>
              <a:solidFill>
                <a:srgbClr val="005F85"/>
              </a:solidFill>
              <a:ln>
                <a:noFill/>
              </a:ln>
            </c:spPr>
            <c:extLst>
              <c:ext xmlns:c16="http://schemas.microsoft.com/office/drawing/2014/chart" uri="{C3380CC4-5D6E-409C-BE32-E72D297353CC}">
                <c16:uniqueId val="{00000013-CB3E-478B-937B-F82809C4D263}"/>
              </c:ext>
            </c:extLst>
          </c:dPt>
          <c:dPt>
            <c:idx val="5"/>
            <c:bubble3D val="0"/>
            <c:spPr>
              <a:solidFill>
                <a:schemeClr val="accent4"/>
              </a:solidFill>
              <a:ln>
                <a:noFill/>
              </a:ln>
            </c:spPr>
            <c:extLst>
              <c:ext xmlns:c16="http://schemas.microsoft.com/office/drawing/2014/chart" uri="{C3380CC4-5D6E-409C-BE32-E72D297353CC}">
                <c16:uniqueId val="{00000011-CB3E-478B-937B-F82809C4D263}"/>
              </c:ext>
            </c:extLst>
          </c:dPt>
          <c:dPt>
            <c:idx val="6"/>
            <c:bubble3D val="0"/>
            <c:spPr>
              <a:solidFill>
                <a:schemeClr val="accent5"/>
              </a:solidFill>
              <a:ln>
                <a:noFill/>
              </a:ln>
            </c:spPr>
            <c:extLst>
              <c:ext xmlns:c16="http://schemas.microsoft.com/office/drawing/2014/chart" uri="{C3380CC4-5D6E-409C-BE32-E72D297353CC}">
                <c16:uniqueId val="{00000014-CB3E-478B-937B-F82809C4D263}"/>
              </c:ext>
            </c:extLst>
          </c:dPt>
          <c:dPt>
            <c:idx val="7"/>
            <c:bubble3D val="0"/>
            <c:explosion val="4"/>
            <c:spPr>
              <a:solidFill>
                <a:schemeClr val="accent6"/>
              </a:solidFill>
              <a:ln>
                <a:noFill/>
              </a:ln>
            </c:spPr>
            <c:extLst>
              <c:ext xmlns:c16="http://schemas.microsoft.com/office/drawing/2014/chart" uri="{C3380CC4-5D6E-409C-BE32-E72D297353CC}">
                <c16:uniqueId val="{00000010-CB3E-478B-937B-F82809C4D263}"/>
              </c:ext>
            </c:extLst>
          </c:dPt>
          <c:dLbls>
            <c:dLbl>
              <c:idx val="2"/>
              <c:spPr>
                <a:noFill/>
                <a:ln>
                  <a:noFill/>
                </a:ln>
                <a:effectLst/>
              </c:spPr>
              <c:txPr>
                <a:bodyPr wrap="square" lIns="38100" tIns="19050" rIns="38100" bIns="19050" anchor="ctr">
                  <a:spAutoFit/>
                </a:bodyPr>
                <a:lstStyle/>
                <a:p>
                  <a:pPr>
                    <a:defRPr sz="1200">
                      <a:solidFill>
                        <a:schemeClr val="bg1"/>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F-CB3E-478B-937B-F82809C4D263}"/>
                </c:ext>
              </c:extLst>
            </c:dLbl>
            <c:dLbl>
              <c:idx val="3"/>
              <c:layout>
                <c:manualLayout>
                  <c:x val="0"/>
                  <c:y val="0"/>
                </c:manualLayout>
              </c:layout>
              <c:spPr>
                <a:noFill/>
                <a:ln>
                  <a:noFill/>
                </a:ln>
                <a:effectLst/>
              </c:spPr>
              <c:txPr>
                <a:bodyPr wrap="square" lIns="38100" tIns="19050" rIns="38100" bIns="19050" anchor="ctr">
                  <a:spAutoFit/>
                </a:bodyPr>
                <a:lstStyle/>
                <a:p>
                  <a:pPr>
                    <a:defRPr sz="1200">
                      <a:solidFill>
                        <a:schemeClr val="bg1"/>
                      </a:solidFill>
                      <a:latin typeface="+mj-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B3E-478B-937B-F82809C4D263}"/>
                </c:ext>
              </c:extLst>
            </c:dLbl>
            <c:dLbl>
              <c:idx val="4"/>
              <c:delete val="1"/>
              <c:extLst>
                <c:ext xmlns:c15="http://schemas.microsoft.com/office/drawing/2012/chart" uri="{CE6537A1-D6FC-4f65-9D91-7224C49458BB}"/>
                <c:ext xmlns:c16="http://schemas.microsoft.com/office/drawing/2014/chart" uri="{C3380CC4-5D6E-409C-BE32-E72D297353CC}">
                  <c16:uniqueId val="{00000013-CB3E-478B-937B-F82809C4D263}"/>
                </c:ext>
              </c:extLst>
            </c:dLbl>
            <c:dLbl>
              <c:idx val="6"/>
              <c:spPr>
                <a:noFill/>
                <a:ln>
                  <a:noFill/>
                </a:ln>
                <a:effectLst/>
              </c:spPr>
              <c:txPr>
                <a:bodyPr wrap="square" lIns="38100" tIns="19050" rIns="38100" bIns="19050" anchor="ctr">
                  <a:spAutoFit/>
                </a:bodyPr>
                <a:lstStyle/>
                <a:p>
                  <a:pPr>
                    <a:defRPr sz="1200">
                      <a:solidFill>
                        <a:schemeClr val="bg1"/>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14-CB3E-478B-937B-F82809C4D263}"/>
                </c:ext>
              </c:extLst>
            </c:dLbl>
            <c:spPr>
              <a:noFill/>
              <a:ln>
                <a:noFill/>
              </a:ln>
              <a:effectLst/>
            </c:spPr>
            <c:txPr>
              <a:bodyPr wrap="square" lIns="38100" tIns="19050" rIns="38100" bIns="19050" anchor="ctr">
                <a:spAutoFit/>
              </a:bodyPr>
              <a:lstStyle/>
              <a:p>
                <a:pPr>
                  <a:defRPr sz="1200">
                    <a:latin typeface="+mj-lt"/>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Sheet1!$A$3:$A$10</c:f>
              <c:strCache>
                <c:ptCount val="8"/>
                <c:pt idx="1">
                  <c:v>Accountable Care Partnership Plan (ACO Model A)</c:v>
                </c:pt>
                <c:pt idx="2">
                  <c:v>Primary Care ACO (ACO Model B</c:v>
                </c:pt>
                <c:pt idx="3">
                  <c:v>MCOs (including CarePlus)</c:v>
                </c:pt>
                <c:pt idx="4">
                  <c:v>One Care</c:v>
                </c:pt>
                <c:pt idx="5">
                  <c:v>SCO &amp; PACE</c:v>
                </c:pt>
                <c:pt idx="6">
                  <c:v>PCC</c:v>
                </c:pt>
                <c:pt idx="7">
                  <c:v>FFS, PA, TPL, OTH</c:v>
                </c:pt>
              </c:strCache>
            </c:strRef>
          </c:cat>
          <c:val>
            <c:numRef>
              <c:f>Sheet1!$C$3:$C$10</c:f>
              <c:numCache>
                <c:formatCode>0%</c:formatCode>
                <c:ptCount val="8"/>
                <c:pt idx="1">
                  <c:v>0.30658729788140454</c:v>
                </c:pt>
                <c:pt idx="2">
                  <c:v>0.19984123937056081</c:v>
                </c:pt>
                <c:pt idx="3">
                  <c:v>7.2373286938796452E-2</c:v>
                </c:pt>
                <c:pt idx="4">
                  <c:v>1.3415100245750386E-2</c:v>
                </c:pt>
                <c:pt idx="5">
                  <c:v>3.6650992369228572E-2</c:v>
                </c:pt>
                <c:pt idx="6">
                  <c:v>7.013830160714872E-2</c:v>
                </c:pt>
                <c:pt idx="7">
                  <c:v>0.30099378158711054</c:v>
                </c:pt>
              </c:numCache>
            </c:numRef>
          </c:val>
          <c:extLst>
            <c:ext xmlns:c16="http://schemas.microsoft.com/office/drawing/2014/chart" uri="{C3380CC4-5D6E-409C-BE32-E72D297353CC}">
              <c16:uniqueId val="{0000000D-CB3E-478B-937B-F82809C4D263}"/>
            </c:ext>
          </c:extLst>
        </c:ser>
        <c:dLbls>
          <c:showLegendKey val="0"/>
          <c:showVal val="0"/>
          <c:showCatName val="0"/>
          <c:showSerName val="0"/>
          <c:showPercent val="0"/>
          <c:showBubbleSize val="0"/>
          <c:showLeaderLines val="1"/>
        </c:dLbls>
        <c:firstSliceAng val="27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2019 Massachusetts State Budget</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9-5F0A-4C26-9943-45B6ABC62E99}"/>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BDFA-46EC-8719-4914187663A2}"/>
              </c:ext>
            </c:extLst>
          </c:dPt>
          <c:dPt>
            <c:idx val="2"/>
            <c:bubble3D val="0"/>
            <c:explosion val="8"/>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strRef>
              <c:f>Sheet1!$A$2:$A$5</c:f>
              <c:strCache>
                <c:ptCount val="3"/>
                <c:pt idx="0">
                  <c:v>15% of Total Budgeted Federal Revenue</c:v>
                </c:pt>
                <c:pt idx="1">
                  <c:v>85% of Total Budgeted Federal Revenue</c:v>
                </c:pt>
                <c:pt idx="2">
                  <c:v>Total State Budget</c:v>
                </c:pt>
              </c:strCache>
            </c:strRef>
          </c:cat>
          <c:val>
            <c:numRef>
              <c:f>Sheet1!$B$2:$B$5</c:f>
              <c:numCache>
                <c:formatCode>0%</c:formatCode>
                <c:ptCount val="4"/>
                <c:pt idx="0">
                  <c:v>3.7499999999999999E-2</c:v>
                </c:pt>
                <c:pt idx="1">
                  <c:v>0.21249999999999999</c:v>
                </c:pt>
                <c:pt idx="2">
                  <c:v>0.75</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48"/>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Sheet1!$A$2:$A$5</c15:sqref>
                        </c15:formulaRef>
                      </c:ext>
                    </c:extLst>
                    <c:strCache>
                      <c:ptCount val="3"/>
                      <c:pt idx="0">
                        <c:v>15% of Total Budgeted Federal Revenue</c:v>
                      </c:pt>
                      <c:pt idx="1">
                        <c:v>85% of Total Budgeted Federal Revenue</c:v>
                      </c:pt>
                      <c:pt idx="2">
                        <c:v>Total State Budget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Sheet1!$B$1</c:f>
              <c:strCache>
                <c:ptCount val="1"/>
                <c:pt idx="0">
                  <c:v>Column1</c:v>
                </c:pt>
              </c:strCache>
            </c:strRef>
          </c:tx>
          <c:spPr>
            <a:ln>
              <a:noFill/>
            </a:ln>
          </c:spPr>
          <c:explosion val="8"/>
          <c:dPt>
            <c:idx val="0"/>
            <c:bubble3D val="0"/>
            <c:explosion val="0"/>
            <c:spPr>
              <a:solidFill>
                <a:schemeClr val="accent5">
                  <a:lumMod val="40000"/>
                  <a:lumOff val="60000"/>
                </a:schemeClr>
              </a:solidFill>
              <a:ln w="19050">
                <a:noFill/>
              </a:ln>
              <a:effectLst/>
            </c:spPr>
            <c:extLst>
              <c:ext xmlns:c16="http://schemas.microsoft.com/office/drawing/2014/chart" uri="{C3380CC4-5D6E-409C-BE32-E72D297353CC}">
                <c16:uniqueId val="{00000009-5F0A-4C26-9943-45B6ABC62E99}"/>
              </c:ext>
            </c:extLst>
          </c:dPt>
          <c:dPt>
            <c:idx val="1"/>
            <c:bubble3D val="0"/>
            <c:explosion val="0"/>
            <c:spPr>
              <a:solidFill>
                <a:schemeClr val="tx1">
                  <a:lumMod val="75000"/>
                  <a:lumOff val="25000"/>
                </a:schemeClr>
              </a:solidFill>
              <a:ln w="19050">
                <a:no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numRef>
              <c:f>Sheet1!$A$2:$A$4</c:f>
              <c:numCache>
                <c:formatCode>General</c:formatCode>
                <c:ptCount val="3"/>
              </c:numCache>
            </c:numRef>
          </c:cat>
          <c:val>
            <c:numRef>
              <c:f>Sheet1!$B$2:$B$4</c:f>
              <c:numCache>
                <c:formatCode>0%</c:formatCode>
                <c:ptCount val="3"/>
                <c:pt idx="0">
                  <c:v>0.24</c:v>
                </c:pt>
                <c:pt idx="1">
                  <c:v>0.76</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316"/>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numRef>
                    <c:extLst>
                      <c:ext uri="{02D57815-91ED-43cb-92C2-25804820EDAC}">
                        <c15:formulaRef>
                          <c15:sqref>Sheet1!$A$2:$A$4</c15:sqref>
                        </c15:formulaRef>
                      </c:ext>
                    </c:extLst>
                    <c:numCache>
                      <c:formatCode>General</c:formatCode>
                      <c:ptCount val="3"/>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Sheet1!$B$1</c:f>
              <c:strCache>
                <c:ptCount val="1"/>
                <c:pt idx="0">
                  <c:v>Current Dollars</c:v>
                </c:pt>
              </c:strCache>
            </c:strRef>
          </c:tx>
          <c:spPr>
            <a:ln>
              <a:solidFill>
                <a:schemeClr val="tx2"/>
              </a:solidFill>
            </a:ln>
          </c:spPr>
          <c:marker>
            <c:symbol val="circle"/>
            <c:size val="6"/>
            <c:spPr>
              <a:solidFill>
                <a:schemeClr val="tx2"/>
              </a:solidFill>
              <a:ln>
                <a:solidFill>
                  <a:schemeClr val="tx2"/>
                </a:solidFill>
              </a:ln>
            </c:spPr>
          </c:marker>
          <c:dLbls>
            <c:dLbl>
              <c:idx val="7"/>
              <c:layout>
                <c:manualLayout>
                  <c:x val="-5.7790719347877412E-2"/>
                  <c:y val="-4.9067160722556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0D-4825-AA91-62130A89118B}"/>
                </c:ext>
              </c:extLst>
            </c:dLbl>
            <c:numFmt formatCode="\$#,##0.0" sourceLinked="0"/>
            <c:spPr>
              <a:noFill/>
              <a:ln>
                <a:noFill/>
              </a:ln>
              <a:effectLst/>
            </c:spPr>
            <c:txPr>
              <a:bodyPr/>
              <a:lstStyle/>
              <a:p>
                <a:pPr>
                  <a:defRPr sz="900" b="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7.5</c:v>
                </c:pt>
                <c:pt idx="1">
                  <c:v>8.1999999999999993</c:v>
                </c:pt>
                <c:pt idx="2">
                  <c:v>8.6999999999999993</c:v>
                </c:pt>
                <c:pt idx="3">
                  <c:v>9.3000000000000007</c:v>
                </c:pt>
                <c:pt idx="4">
                  <c:v>10.199999999999999</c:v>
                </c:pt>
                <c:pt idx="5">
                  <c:v>10.4</c:v>
                </c:pt>
                <c:pt idx="6">
                  <c:v>10.8</c:v>
                </c:pt>
                <c:pt idx="7">
                  <c:v>11.9</c:v>
                </c:pt>
                <c:pt idx="8">
                  <c:v>13.5</c:v>
                </c:pt>
                <c:pt idx="9">
                  <c:v>14.6</c:v>
                </c:pt>
                <c:pt idx="10" formatCode="#,##0.0_);[Red]\(#,##0.0\)">
                  <c:v>15</c:v>
                </c:pt>
              </c:numCache>
            </c:numRef>
          </c:val>
          <c:smooth val="0"/>
          <c:extLst>
            <c:ext xmlns:c16="http://schemas.microsoft.com/office/drawing/2014/chart" uri="{C3380CC4-5D6E-409C-BE32-E72D297353CC}">
              <c16:uniqueId val="{00000001-080D-4825-AA91-62130A89118B}"/>
            </c:ext>
          </c:extLst>
        </c:ser>
        <c:ser>
          <c:idx val="1"/>
          <c:order val="1"/>
          <c:tx>
            <c:strRef>
              <c:f>Sheet1!$C$1</c:f>
              <c:strCache>
                <c:ptCount val="1"/>
                <c:pt idx="0">
                  <c:v>Constant Dollars</c:v>
                </c:pt>
              </c:strCache>
            </c:strRef>
          </c:tx>
          <c:spPr>
            <a:ln>
              <a:solidFill>
                <a:schemeClr val="accent6"/>
              </a:solidFill>
            </a:ln>
          </c:spPr>
          <c:marker>
            <c:spPr>
              <a:solidFill>
                <a:schemeClr val="accent6"/>
              </a:solidFill>
              <a:ln>
                <a:solidFill>
                  <a:schemeClr val="accent6"/>
                </a:solidFill>
              </a:ln>
            </c:spPr>
          </c:marker>
          <c:dLbls>
            <c:numFmt formatCode="\$#,##0.0" sourceLinked="0"/>
            <c:spPr>
              <a:noFill/>
              <a:ln>
                <a:noFill/>
              </a:ln>
              <a:effectLst/>
            </c:spPr>
            <c:txPr>
              <a:bodyPr/>
              <a:lstStyle/>
              <a:p>
                <a:pPr>
                  <a:defRPr sz="900" b="0">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7.5</c:v>
                </c:pt>
                <c:pt idx="1">
                  <c:v>7.8946493515833591</c:v>
                </c:pt>
                <c:pt idx="2">
                  <c:v>7.9683146197674555</c:v>
                </c:pt>
                <c:pt idx="3">
                  <c:v>8.1628434493736606</c:v>
                </c:pt>
                <c:pt idx="4">
                  <c:v>8.7397858275668323</c:v>
                </c:pt>
                <c:pt idx="5">
                  <c:v>8.770085968107983</c:v>
                </c:pt>
                <c:pt idx="6">
                  <c:v>8.8725690463872056</c:v>
                </c:pt>
                <c:pt idx="7">
                  <c:v>9.7327293632475715</c:v>
                </c:pt>
                <c:pt idx="8">
                  <c:v>10.718665668277925</c:v>
                </c:pt>
                <c:pt idx="9">
                  <c:v>11.1</c:v>
                </c:pt>
                <c:pt idx="10">
                  <c:v>11.3</c:v>
                </c:pt>
              </c:numCache>
            </c:numRef>
          </c:val>
          <c:smooth val="0"/>
          <c:extLst>
            <c:ext xmlns:c16="http://schemas.microsoft.com/office/drawing/2014/chart" uri="{C3380CC4-5D6E-409C-BE32-E72D297353CC}">
              <c16:uniqueId val="{00000002-080D-4825-AA91-62130A89118B}"/>
            </c:ext>
          </c:extLst>
        </c:ser>
        <c:dLbls>
          <c:showLegendKey val="0"/>
          <c:showVal val="0"/>
          <c:showCatName val="0"/>
          <c:showSerName val="0"/>
          <c:showPercent val="0"/>
          <c:showBubbleSize val="0"/>
        </c:dLbls>
        <c:marker val="1"/>
        <c:smooth val="0"/>
        <c:axId val="247825504"/>
        <c:axId val="247825896"/>
      </c:lineChart>
      <c:catAx>
        <c:axId val="247825504"/>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900" b="0">
                <a:latin typeface="+mj-lt"/>
              </a:defRPr>
            </a:pPr>
            <a:endParaRPr lang="en-US"/>
          </a:p>
        </c:txPr>
        <c:crossAx val="247825896"/>
        <c:crosses val="autoZero"/>
        <c:auto val="1"/>
        <c:lblAlgn val="ctr"/>
        <c:lblOffset val="100"/>
        <c:noMultiLvlLbl val="0"/>
      </c:catAx>
      <c:valAx>
        <c:axId val="247825896"/>
        <c:scaling>
          <c:orientation val="minMax"/>
          <c:min val="5"/>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1000" b="0"/>
            </a:pPr>
            <a:endParaRPr lang="en-US"/>
          </a:p>
        </c:txPr>
        <c:crossAx val="247825504"/>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0.93288</cdr:y>
    </cdr:from>
    <cdr:to>
      <cdr:x>0.94661</cdr:x>
      <cdr:y>0.99228</cdr:y>
    </cdr:to>
    <cdr:sp macro="" textlink="">
      <cdr:nvSpPr>
        <cdr:cNvPr id="2" name="TextBox 1"/>
        <cdr:cNvSpPr txBox="1"/>
      </cdr:nvSpPr>
      <cdr:spPr>
        <a:xfrm xmlns:a="http://schemas.openxmlformats.org/drawingml/2006/main">
          <a:off x="0" y="3429152"/>
          <a:ext cx="5617597" cy="218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0.11393</cdr:x>
      <cdr:y>0.52954</cdr:y>
    </cdr:from>
    <cdr:to>
      <cdr:x>0.24323</cdr:x>
      <cdr:y>0.60563</cdr:y>
    </cdr:to>
    <cdr:sp macro="" textlink="">
      <cdr:nvSpPr>
        <cdr:cNvPr id="2" name="Rectangle 1"/>
        <cdr:cNvSpPr>
          <a:spLocks xmlns:a="http://schemas.openxmlformats.org/drawingml/2006/main" noGrp="1" noChangeArrowheads="1"/>
        </cdr:cNvSpPr>
      </cdr:nvSpPr>
      <cdr:spPr bwMode="auto">
        <a:xfrm xmlns:a="http://schemas.openxmlformats.org/drawingml/2006/main">
          <a:off x="668809" y="224305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lgn="l" defTabSz="1019175" rtl="0" eaLnBrk="1" fontAlgn="base" hangingPunct="1">
            <a:spcBef>
              <a:spcPct val="0"/>
            </a:spcBef>
            <a:spcAft>
              <a:spcPts val="0"/>
            </a:spcAft>
            <a:buClr>
              <a:schemeClr val="tx1"/>
            </a:buClr>
            <a:buFont typeface="Wingdings" pitchFamily="2" charset="2"/>
            <a:buNone/>
            <a:defRPr sz="1000" i="1" baseline="0">
              <a:solidFill>
                <a:schemeClr val="tx1"/>
              </a:solidFill>
              <a:latin typeface="+mn-lt"/>
              <a:ea typeface="+mn-ea"/>
              <a:cs typeface="+mn-cs"/>
            </a:defRPr>
          </a:lvl1pPr>
          <a:lvl2pPr marL="571500" indent="-239713"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2pPr>
          <a:lvl3pPr marL="911225" indent="-225425" algn="l" defTabSz="1019175" rtl="0" eaLnBrk="1" fontAlgn="base" hangingPunct="1">
            <a:spcBef>
              <a:spcPct val="0"/>
            </a:spcBef>
            <a:spcAft>
              <a:spcPts val="1200"/>
            </a:spcAft>
            <a:buClr>
              <a:schemeClr val="tx1"/>
            </a:buClr>
            <a:buSzPct val="75000"/>
            <a:buFont typeface="Wingdings 2" panose="05020102010507070707" pitchFamily="18" charset="2"/>
            <a:buChar char=""/>
            <a:defRPr sz="2200">
              <a:solidFill>
                <a:schemeClr val="tx1"/>
              </a:solidFill>
              <a:latin typeface="+mn-lt"/>
            </a:defRPr>
          </a:lvl3pPr>
          <a:lvl4pPr marL="1257300" indent="-228600"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4pPr>
          <a:lvl5pPr marL="1546225" indent="-174625"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xmlns:a="http://schemas.openxmlformats.org/drawingml/2006/main">
          <a:pPr algn="ctr"/>
          <a:r>
            <a:rPr lang="en-US" altLang="en-US" sz="1400" b="1" i="0" dirty="0">
              <a:solidFill>
                <a:schemeClr val="bg1"/>
              </a:solidFill>
              <a:latin typeface="+mj-lt"/>
            </a:rPr>
            <a:t>57%</a:t>
          </a:r>
        </a:p>
      </cdr:txBody>
    </cdr:sp>
  </cdr:relSizeAnchor>
  <cdr:relSizeAnchor xmlns:cdr="http://schemas.openxmlformats.org/drawingml/2006/chartDrawing">
    <cdr:from>
      <cdr:x>0.4432</cdr:x>
      <cdr:y>0.42729</cdr:y>
    </cdr:from>
    <cdr:to>
      <cdr:x>0.57249</cdr:x>
      <cdr:y>0.50337</cdr:y>
    </cdr:to>
    <cdr:sp macro="" textlink="">
      <cdr:nvSpPr>
        <cdr:cNvPr id="3" name="Rectangle 2"/>
        <cdr:cNvSpPr>
          <a:spLocks xmlns:a="http://schemas.openxmlformats.org/drawingml/2006/main" noGrp="1" noChangeArrowheads="1"/>
        </cdr:cNvSpPr>
      </cdr:nvSpPr>
      <cdr:spPr bwMode="auto">
        <a:xfrm xmlns:a="http://schemas.openxmlformats.org/drawingml/2006/main">
          <a:off x="2601654" y="1809921"/>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mj-lt"/>
            </a:rPr>
            <a:t>6</a:t>
          </a:r>
          <a:r>
            <a:rPr lang="en-US" altLang="en-US" sz="1400" b="1" i="0" dirty="0">
              <a:solidFill>
                <a:schemeClr val="bg1"/>
              </a:solidFill>
              <a:latin typeface="+mj-lt"/>
            </a:rPr>
            <a:t>9%</a:t>
          </a:r>
        </a:p>
      </cdr:txBody>
    </cdr:sp>
  </cdr:relSizeAnchor>
  <cdr:relSizeAnchor xmlns:cdr="http://schemas.openxmlformats.org/drawingml/2006/chartDrawing">
    <cdr:from>
      <cdr:x>0.77273</cdr:x>
      <cdr:y>0.60096</cdr:y>
    </cdr:from>
    <cdr:to>
      <cdr:x>0.90106</cdr:x>
      <cdr:y>0.67704</cdr:y>
    </cdr:to>
    <cdr:sp macro="" textlink="">
      <cdr:nvSpPr>
        <cdr:cNvPr id="4" name="Rectangle 3"/>
        <cdr:cNvSpPr>
          <a:spLocks xmlns:a="http://schemas.openxmlformats.org/drawingml/2006/main" noGrp="1" noChangeArrowheads="1"/>
        </cdr:cNvSpPr>
      </cdr:nvSpPr>
      <cdr:spPr bwMode="auto">
        <a:xfrm xmlns:a="http://schemas.openxmlformats.org/drawingml/2006/main">
          <a:off x="4536021" y="2545566"/>
          <a:ext cx="753313"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mj-lt"/>
            </a:rPr>
            <a:t>68</a:t>
          </a:r>
          <a:r>
            <a:rPr lang="en-US" altLang="en-US" sz="1400" b="1" i="0" dirty="0">
              <a:solidFill>
                <a:schemeClr val="bg1"/>
              </a:solidFill>
              <a:latin typeface="+mj-lt"/>
            </a:rPr>
            <a:t>%</a:t>
          </a:r>
        </a:p>
      </cdr:txBody>
    </cdr:sp>
  </cdr:relSizeAnchor>
  <cdr:relSizeAnchor xmlns:cdr="http://schemas.openxmlformats.org/drawingml/2006/chartDrawing">
    <cdr:from>
      <cdr:x>0.11393</cdr:x>
      <cdr:y>0.29414</cdr:y>
    </cdr:from>
    <cdr:to>
      <cdr:x>0.24372</cdr:x>
      <cdr:y>0.37022</cdr:y>
    </cdr:to>
    <cdr:sp macro="" textlink="">
      <cdr:nvSpPr>
        <cdr:cNvPr id="5" name="Rectangle 4"/>
        <cdr:cNvSpPr>
          <a:spLocks xmlns:a="http://schemas.openxmlformats.org/drawingml/2006/main" noGrp="1" noChangeArrowheads="1"/>
        </cdr:cNvSpPr>
      </cdr:nvSpPr>
      <cdr:spPr bwMode="auto">
        <a:xfrm xmlns:a="http://schemas.openxmlformats.org/drawingml/2006/main">
          <a:off x="668809" y="1245908"/>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25</a:t>
          </a:r>
          <a:r>
            <a:rPr lang="en-US" altLang="en-US" sz="1400" b="1" i="0" dirty="0">
              <a:solidFill>
                <a:schemeClr val="tx1"/>
              </a:solidFill>
              <a:latin typeface="+mj-lt"/>
            </a:rPr>
            <a:t>%</a:t>
          </a:r>
        </a:p>
      </cdr:txBody>
    </cdr:sp>
  </cdr:relSizeAnchor>
  <cdr:relSizeAnchor xmlns:cdr="http://schemas.openxmlformats.org/drawingml/2006/chartDrawing">
    <cdr:from>
      <cdr:x>0.4432</cdr:x>
      <cdr:y>0.04866</cdr:y>
    </cdr:from>
    <cdr:to>
      <cdr:x>0.57249</cdr:x>
      <cdr:y>0.12474</cdr:y>
    </cdr:to>
    <cdr:sp macro="" textlink="">
      <cdr:nvSpPr>
        <cdr:cNvPr id="7" name="Rectangle 6"/>
        <cdr:cNvSpPr>
          <a:spLocks xmlns:a="http://schemas.openxmlformats.org/drawingml/2006/main" noGrp="1" noChangeArrowheads="1"/>
        </cdr:cNvSpPr>
      </cdr:nvSpPr>
      <cdr:spPr bwMode="auto">
        <a:xfrm xmlns:a="http://schemas.openxmlformats.org/drawingml/2006/main">
          <a:off x="2601654" y="20612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9</a:t>
          </a:r>
          <a:r>
            <a:rPr lang="en-US" altLang="en-US" sz="1400" b="1" i="0" dirty="0">
              <a:solidFill>
                <a:schemeClr val="tx1"/>
              </a:solidFill>
              <a:latin typeface="+mj-lt"/>
            </a:rPr>
            <a:t>%</a:t>
          </a:r>
        </a:p>
      </cdr:txBody>
    </cdr:sp>
  </cdr:relSizeAnchor>
  <cdr:relSizeAnchor xmlns:cdr="http://schemas.openxmlformats.org/drawingml/2006/chartDrawing">
    <cdr:from>
      <cdr:x>0.90115</cdr:x>
      <cdr:y>0.57131</cdr:y>
    </cdr:from>
    <cdr:to>
      <cdr:x>0.99461</cdr:x>
      <cdr:y>0.62217</cdr:y>
    </cdr:to>
    <cdr:sp macro="" textlink="">
      <cdr:nvSpPr>
        <cdr:cNvPr id="8" name="Rectangle 7"/>
        <cdr:cNvSpPr>
          <a:spLocks xmlns:a="http://schemas.openxmlformats.org/drawingml/2006/main" noGrp="1" noChangeArrowheads="1"/>
        </cdr:cNvSpPr>
      </cdr:nvSpPr>
      <cdr:spPr bwMode="auto">
        <a:xfrm xmlns:a="http://schemas.openxmlformats.org/drawingml/2006/main">
          <a:off x="5289854" y="241995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US" altLang="en-US" sz="1400" b="1" dirty="0">
              <a:solidFill>
                <a:schemeClr val="tx1"/>
              </a:solidFill>
              <a:latin typeface="+mj-lt"/>
              <a:ea typeface="+mn-ea"/>
              <a:cs typeface="+mn-cs"/>
            </a:rPr>
            <a:t>20%</a:t>
          </a:r>
        </a:p>
      </cdr:txBody>
    </cdr:sp>
  </cdr:relSizeAnchor>
  <cdr:relSizeAnchor xmlns:cdr="http://schemas.openxmlformats.org/drawingml/2006/chartDrawing">
    <cdr:from>
      <cdr:x>0.11393</cdr:x>
      <cdr:y>0.37933</cdr:y>
    </cdr:from>
    <cdr:to>
      <cdr:x>0.24372</cdr:x>
      <cdr:y>0.45541</cdr:y>
    </cdr:to>
    <cdr:sp macro="" textlink="">
      <cdr:nvSpPr>
        <cdr:cNvPr id="9" name="Rectangle 8"/>
        <cdr:cNvSpPr>
          <a:spLocks xmlns:a="http://schemas.openxmlformats.org/drawingml/2006/main" noGrp="1" noChangeArrowheads="1"/>
        </cdr:cNvSpPr>
      </cdr:nvSpPr>
      <cdr:spPr bwMode="auto">
        <a:xfrm xmlns:a="http://schemas.openxmlformats.org/drawingml/2006/main">
          <a:off x="668809" y="1606769"/>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18</a:t>
          </a:r>
          <a:r>
            <a:rPr lang="en-US" altLang="en-US" sz="1400" b="1" i="0" dirty="0">
              <a:solidFill>
                <a:schemeClr val="tx1"/>
              </a:solidFill>
              <a:latin typeface="+mj-lt"/>
            </a:rPr>
            <a:t>%</a:t>
          </a:r>
        </a:p>
      </cdr:txBody>
    </cdr:sp>
  </cdr:relSizeAnchor>
  <cdr:relSizeAnchor xmlns:cdr="http://schemas.openxmlformats.org/drawingml/2006/chartDrawing">
    <cdr:from>
      <cdr:x>0.4432</cdr:x>
      <cdr:y>0.14242</cdr:y>
    </cdr:from>
    <cdr:to>
      <cdr:x>0.57249</cdr:x>
      <cdr:y>0.2185</cdr:y>
    </cdr:to>
    <cdr:sp macro="" textlink="">
      <cdr:nvSpPr>
        <cdr:cNvPr id="10" name="Rectangle 9"/>
        <cdr:cNvSpPr>
          <a:spLocks xmlns:a="http://schemas.openxmlformats.org/drawingml/2006/main" noGrp="1" noChangeArrowheads="1"/>
        </cdr:cNvSpPr>
      </cdr:nvSpPr>
      <cdr:spPr bwMode="auto">
        <a:xfrm xmlns:a="http://schemas.openxmlformats.org/drawingml/2006/main">
          <a:off x="2601654" y="603269"/>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22</a:t>
          </a:r>
          <a:r>
            <a:rPr lang="en-US" altLang="en-US" sz="1400" b="1" i="0" dirty="0">
              <a:solidFill>
                <a:schemeClr val="tx1"/>
              </a:solidFill>
              <a:latin typeface="+mj-lt"/>
            </a:rPr>
            <a:t>%</a:t>
          </a:r>
        </a:p>
      </cdr:txBody>
    </cdr:sp>
  </cdr:relSizeAnchor>
  <cdr:relSizeAnchor xmlns:cdr="http://schemas.openxmlformats.org/drawingml/2006/chartDrawing">
    <cdr:from>
      <cdr:x>0.90115</cdr:x>
      <cdr:y>0.53372</cdr:y>
    </cdr:from>
    <cdr:to>
      <cdr:x>0.99461</cdr:x>
      <cdr:y>0.58458</cdr:y>
    </cdr:to>
    <cdr:sp macro="" textlink="">
      <cdr:nvSpPr>
        <cdr:cNvPr id="11" name="Rectangle 10"/>
        <cdr:cNvSpPr>
          <a:spLocks xmlns:a="http://schemas.openxmlformats.org/drawingml/2006/main" noGrp="1" noChangeArrowheads="1"/>
        </cdr:cNvSpPr>
      </cdr:nvSpPr>
      <cdr:spPr bwMode="auto">
        <a:xfrm xmlns:a="http://schemas.openxmlformats.org/drawingml/2006/main">
          <a:off x="5289854" y="226073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en-US" sz="1400" b="1" dirty="0">
              <a:solidFill>
                <a:schemeClr val="tx1"/>
              </a:solidFill>
              <a:latin typeface="+mj-lt"/>
            </a:rPr>
            <a:t>12</a:t>
          </a:r>
          <a:r>
            <a:rPr lang="en-US" altLang="en-US" sz="1400" b="1" i="0" dirty="0">
              <a:solidFill>
                <a:schemeClr val="tx1"/>
              </a:solidFill>
              <a:latin typeface="+mj-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735" cy="464503"/>
          </a:xfrm>
          <a:prstGeom prst="rect">
            <a:avLst/>
          </a:prstGeom>
        </p:spPr>
        <p:txBody>
          <a:bodyPr vert="horz" lIns="91250" tIns="45623" rIns="91250" bIns="45623" rtlCol="0"/>
          <a:lstStyle>
            <a:lvl1pPr algn="l">
              <a:defRPr sz="1200"/>
            </a:lvl1pPr>
          </a:lstStyle>
          <a:p>
            <a:endParaRPr lang="en-US" dirty="0">
              <a:latin typeface="Source Sans Pro Light" panose="020B0403030403020204" pitchFamily="34" charset="0"/>
            </a:endParaRPr>
          </a:p>
        </p:txBody>
      </p:sp>
      <p:sp>
        <p:nvSpPr>
          <p:cNvPr id="3" name="Date Placeholder 2"/>
          <p:cNvSpPr>
            <a:spLocks noGrp="1"/>
          </p:cNvSpPr>
          <p:nvPr>
            <p:ph type="dt" sz="quarter" idx="1"/>
          </p:nvPr>
        </p:nvSpPr>
        <p:spPr>
          <a:xfrm>
            <a:off x="3971085" y="0"/>
            <a:ext cx="3037735" cy="464503"/>
          </a:xfrm>
          <a:prstGeom prst="rect">
            <a:avLst/>
          </a:prstGeom>
        </p:spPr>
        <p:txBody>
          <a:bodyPr vert="horz" lIns="91250" tIns="45623" rIns="91250" bIns="45623" rtlCol="0"/>
          <a:lstStyle>
            <a:lvl1pPr algn="r">
              <a:defRPr sz="1200"/>
            </a:lvl1pPr>
          </a:lstStyle>
          <a:p>
            <a:fld id="{8D0E4EC6-396E-460F-A583-A0C11BBAF3D7}" type="datetimeFigureOut">
              <a:rPr lang="en-US" smtClean="0">
                <a:latin typeface="Source Sans Pro Light" panose="020B0403030403020204" pitchFamily="34" charset="0"/>
              </a:rPr>
              <a:t>6/16/2020</a:t>
            </a:fld>
            <a:endParaRPr lang="en-US" dirty="0">
              <a:latin typeface="Source Sans Pro Light" panose="020B0403030403020204" pitchFamily="34" charset="0"/>
            </a:endParaRPr>
          </a:p>
        </p:txBody>
      </p:sp>
      <p:sp>
        <p:nvSpPr>
          <p:cNvPr id="4" name="Footer Placeholder 3"/>
          <p:cNvSpPr>
            <a:spLocks noGrp="1"/>
          </p:cNvSpPr>
          <p:nvPr>
            <p:ph type="ftr" sz="quarter" idx="2"/>
          </p:nvPr>
        </p:nvSpPr>
        <p:spPr>
          <a:xfrm>
            <a:off x="4" y="8830316"/>
            <a:ext cx="3037735" cy="464503"/>
          </a:xfrm>
          <a:prstGeom prst="rect">
            <a:avLst/>
          </a:prstGeom>
        </p:spPr>
        <p:txBody>
          <a:bodyPr vert="horz" lIns="91250" tIns="45623" rIns="91250" bIns="45623" rtlCol="0" anchor="b"/>
          <a:lstStyle>
            <a:lvl1pPr algn="l">
              <a:defRPr sz="1200"/>
            </a:lvl1pPr>
          </a:lstStyle>
          <a:p>
            <a:endParaRPr lang="en-US" dirty="0">
              <a:latin typeface="Source Sans Pro Light" panose="020B0403030403020204" pitchFamily="34" charset="0"/>
            </a:endParaRPr>
          </a:p>
        </p:txBody>
      </p:sp>
      <p:sp>
        <p:nvSpPr>
          <p:cNvPr id="5" name="Slide Number Placeholder 4"/>
          <p:cNvSpPr>
            <a:spLocks noGrp="1"/>
          </p:cNvSpPr>
          <p:nvPr>
            <p:ph type="sldNum" sz="quarter" idx="3"/>
          </p:nvPr>
        </p:nvSpPr>
        <p:spPr>
          <a:xfrm>
            <a:off x="3971085" y="8830316"/>
            <a:ext cx="3037735" cy="464503"/>
          </a:xfrm>
          <a:prstGeom prst="rect">
            <a:avLst/>
          </a:prstGeom>
        </p:spPr>
        <p:txBody>
          <a:bodyPr vert="horz" lIns="91250" tIns="45623" rIns="91250" bIns="45623" rtlCol="0" anchor="b"/>
          <a:lstStyle>
            <a:lvl1pPr algn="r">
              <a:defRPr sz="1200"/>
            </a:lvl1pPr>
          </a:lstStyle>
          <a:p>
            <a:fld id="{594744C6-C052-44B7-814F-E4E5A1FCEE03}" type="slidenum">
              <a:rPr lang="en-US" smtClean="0">
                <a:latin typeface="Source Sans Pro Light" panose="020B0403030403020204" pitchFamily="34" charset="0"/>
              </a:rPr>
              <a:t>‹#›</a:t>
            </a:fld>
            <a:endParaRPr lang="en-US" dirty="0">
              <a:latin typeface="Source Sans Pro Light" panose="020B0403030403020204" pitchFamily="34" charset="0"/>
            </a:endParaRPr>
          </a:p>
        </p:txBody>
      </p:sp>
    </p:spTree>
    <p:extLst>
      <p:ext uri="{BB962C8B-B14F-4D97-AF65-F5344CB8AC3E}">
        <p14:creationId xmlns:p14="http://schemas.microsoft.com/office/powerpoint/2010/main" val="97916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3550"/>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lvl1pPr defTabSz="880765">
              <a:defRPr sz="1200">
                <a:latin typeface="Source Sans Pro Light" panose="020B0403030403020204" pitchFamily="34" charset="0"/>
              </a:defRPr>
            </a:lvl1pPr>
          </a:lstStyle>
          <a:p>
            <a:endParaRPr lang="en-US" dirty="0"/>
          </a:p>
        </p:txBody>
      </p:sp>
      <p:sp>
        <p:nvSpPr>
          <p:cNvPr id="3075" name="Rectangle 3"/>
          <p:cNvSpPr>
            <a:spLocks noGrp="1" noChangeArrowheads="1"/>
          </p:cNvSpPr>
          <p:nvPr>
            <p:ph type="dt" idx="1"/>
          </p:nvPr>
        </p:nvSpPr>
        <p:spPr bwMode="auto">
          <a:xfrm>
            <a:off x="3970944" y="0"/>
            <a:ext cx="3037840" cy="463550"/>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lvl1pPr algn="r" defTabSz="880765">
              <a:defRPr sz="1200">
                <a:latin typeface="Source Sans Pro Light" panose="020B0403030403020204" pitchFamily="34" charset="0"/>
              </a:defRPr>
            </a:lvl1pPr>
          </a:lstStyle>
          <a:p>
            <a:endParaRPr lang="en-US" dirty="0"/>
          </a:p>
        </p:txBody>
      </p:sp>
      <p:sp>
        <p:nvSpPr>
          <p:cNvPr id="317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416429"/>
            <a:ext cx="5608320" cy="4181476"/>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31268"/>
            <a:ext cx="3037840" cy="463550"/>
          </a:xfrm>
          <a:prstGeom prst="rect">
            <a:avLst/>
          </a:prstGeom>
          <a:noFill/>
          <a:ln w="9525">
            <a:noFill/>
            <a:miter lim="800000"/>
            <a:headEnd/>
            <a:tailEnd/>
          </a:ln>
        </p:spPr>
        <p:txBody>
          <a:bodyPr vert="horz" wrap="square" lIns="93111" tIns="46554" rIns="93111" bIns="46554" numCol="1" anchor="b" anchorCtr="0" compatLnSpc="1">
            <a:prstTxWarp prst="textNoShape">
              <a:avLst/>
            </a:prstTxWarp>
          </a:bodyPr>
          <a:lstStyle>
            <a:lvl1pPr defTabSz="880765">
              <a:defRPr sz="1200">
                <a:latin typeface="Source Sans Pro Light" panose="020B0403030403020204" pitchFamily="34" charset="0"/>
              </a:defRPr>
            </a:lvl1pPr>
          </a:lstStyle>
          <a:p>
            <a:endParaRPr lang="en-US" dirty="0"/>
          </a:p>
        </p:txBody>
      </p:sp>
      <p:sp>
        <p:nvSpPr>
          <p:cNvPr id="3079" name="Rectangle 7"/>
          <p:cNvSpPr>
            <a:spLocks noGrp="1" noChangeArrowheads="1"/>
          </p:cNvSpPr>
          <p:nvPr>
            <p:ph type="sldNum" sz="quarter" idx="5"/>
          </p:nvPr>
        </p:nvSpPr>
        <p:spPr bwMode="auto">
          <a:xfrm>
            <a:off x="3970944" y="8831268"/>
            <a:ext cx="3037840" cy="463550"/>
          </a:xfrm>
          <a:prstGeom prst="rect">
            <a:avLst/>
          </a:prstGeom>
          <a:noFill/>
          <a:ln w="9525">
            <a:noFill/>
            <a:miter lim="800000"/>
            <a:headEnd/>
            <a:tailEnd/>
          </a:ln>
        </p:spPr>
        <p:txBody>
          <a:bodyPr vert="horz" wrap="square" lIns="93111" tIns="46554" rIns="93111" bIns="46554" numCol="1" anchor="b" anchorCtr="0" compatLnSpc="1">
            <a:prstTxWarp prst="textNoShape">
              <a:avLst/>
            </a:prstTxWarp>
          </a:bodyPr>
          <a:lstStyle>
            <a:lvl1pPr algn="r" defTabSz="880765">
              <a:defRPr sz="1200">
                <a:latin typeface="Source Sans Pro Light" panose="020B0403030403020204" pitchFamily="34" charset="0"/>
              </a:defRPr>
            </a:lvl1pPr>
          </a:lstStyle>
          <a:p>
            <a:fld id="{DF4560D8-4A04-46AD-91F2-6D265BAAB409}" type="slidenum">
              <a:rPr lang="en-US" smtClean="0"/>
              <a:pPr/>
              <a:t>‹#›</a:t>
            </a:fld>
            <a:endParaRPr lang="en-US" dirty="0"/>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3107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endParaRPr lang="en-US" dirty="0"/>
          </a:p>
        </p:txBody>
      </p:sp>
      <p:sp>
        <p:nvSpPr>
          <p:cNvPr id="54275" name="Slide Number Placeholder 3"/>
          <p:cNvSpPr>
            <a:spLocks noGrp="1"/>
          </p:cNvSpPr>
          <p:nvPr>
            <p:ph type="sldNum" sz="quarter" idx="5"/>
          </p:nvPr>
        </p:nvSpPr>
        <p:spPr>
          <a:noFill/>
        </p:spPr>
        <p:txBody>
          <a:bodyPr/>
          <a:lstStyle/>
          <a:p>
            <a:fld id="{46F66BEF-7056-447A-A69D-3EE5595B33DE}"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384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dirty="0"/>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10</a:t>
            </a:fld>
            <a:endParaRPr lang="en-US" dirty="0"/>
          </a:p>
        </p:txBody>
      </p:sp>
    </p:spTree>
    <p:extLst>
      <p:ext uri="{BB962C8B-B14F-4D97-AF65-F5344CB8AC3E}">
        <p14:creationId xmlns:p14="http://schemas.microsoft.com/office/powerpoint/2010/main" val="155258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dirty="0"/>
          </a:p>
        </p:txBody>
      </p:sp>
      <p:sp>
        <p:nvSpPr>
          <p:cNvPr id="44035" name="Slide Number Placeholder 3"/>
          <p:cNvSpPr>
            <a:spLocks noGrp="1"/>
          </p:cNvSpPr>
          <p:nvPr>
            <p:ph type="sldNum" sz="quarter" idx="5"/>
          </p:nvPr>
        </p:nvSpPr>
        <p:spPr>
          <a:noFill/>
        </p:spPr>
        <p:txBody>
          <a:bodyPr/>
          <a:lstStyle/>
          <a:p>
            <a:fld id="{248FDC56-54AE-460A-8908-9868356D2F30}"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864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12</a:t>
            </a:fld>
            <a:endParaRPr lang="en-US" dirty="0"/>
          </a:p>
        </p:txBody>
      </p:sp>
    </p:spTree>
    <p:extLst>
      <p:ext uri="{BB962C8B-B14F-4D97-AF65-F5344CB8AC3E}">
        <p14:creationId xmlns:p14="http://schemas.microsoft.com/office/powerpoint/2010/main" val="195534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13</a:t>
            </a:fld>
            <a:endParaRPr lang="en-US" dirty="0"/>
          </a:p>
        </p:txBody>
      </p:sp>
    </p:spTree>
    <p:extLst>
      <p:ext uri="{BB962C8B-B14F-4D97-AF65-F5344CB8AC3E}">
        <p14:creationId xmlns:p14="http://schemas.microsoft.com/office/powerpoint/2010/main" val="409027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14</a:t>
            </a:fld>
            <a:endParaRPr lang="en-US" dirty="0"/>
          </a:p>
        </p:txBody>
      </p:sp>
    </p:spTree>
    <p:extLst>
      <p:ext uri="{BB962C8B-B14F-4D97-AF65-F5344CB8AC3E}">
        <p14:creationId xmlns:p14="http://schemas.microsoft.com/office/powerpoint/2010/main" val="378891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15</a:t>
            </a:fld>
            <a:endParaRPr lang="en-US" dirty="0"/>
          </a:p>
        </p:txBody>
      </p:sp>
    </p:spTree>
    <p:extLst>
      <p:ext uri="{BB962C8B-B14F-4D97-AF65-F5344CB8AC3E}">
        <p14:creationId xmlns:p14="http://schemas.microsoft.com/office/powerpoint/2010/main" val="111236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61932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3114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4287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dirty="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dirty="0"/>
          </a:p>
        </p:txBody>
      </p:sp>
    </p:spTree>
    <p:extLst>
      <p:ext uri="{BB962C8B-B14F-4D97-AF65-F5344CB8AC3E}">
        <p14:creationId xmlns:p14="http://schemas.microsoft.com/office/powerpoint/2010/main" val="29751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dirty="0"/>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19</a:t>
            </a:fld>
            <a:endParaRPr lang="en-US" dirty="0"/>
          </a:p>
        </p:txBody>
      </p:sp>
    </p:spTree>
    <p:extLst>
      <p:ext uri="{BB962C8B-B14F-4D97-AF65-F5344CB8AC3E}">
        <p14:creationId xmlns:p14="http://schemas.microsoft.com/office/powerpoint/2010/main" val="3436737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a:p>
        </p:txBody>
      </p:sp>
      <p:sp>
        <p:nvSpPr>
          <p:cNvPr id="62467"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73728A0A-5DC4-47E4-A1EA-722D7B1A50A3}" type="slidenum">
              <a:rPr kumimoji="0" lang="en-US" sz="1200" b="0" i="0" u="none" strike="noStrike" kern="1200" cap="none" spc="0" normalizeH="0" baseline="0" noProof="0">
                <a:ln>
                  <a:noFill/>
                </a:ln>
                <a:solidFill>
                  <a:srgbClr val="000000"/>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115842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86202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p:txBody>
          <a:bodyPr/>
          <a:lstStyle/>
          <a:p>
            <a:endParaRPr lang="en-US" dirty="0"/>
          </a:p>
        </p:txBody>
      </p:sp>
      <p:sp>
        <p:nvSpPr>
          <p:cNvPr id="72707" name="Slide Number Placeholder 3"/>
          <p:cNvSpPr>
            <a:spLocks noGrp="1"/>
          </p:cNvSpPr>
          <p:nvPr>
            <p:ph type="sldNum" sz="quarter" idx="5"/>
          </p:nvPr>
        </p:nvSpPr>
        <p:spPr>
          <a:noFill/>
        </p:spPr>
        <p:txBody>
          <a:bodyPr/>
          <a:lstStyle/>
          <a:p>
            <a:fld id="{95889576-547D-4D6E-AEF8-A34AA5114E66}"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66780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p:txBody>
          <a:bodyPr/>
          <a:lstStyle/>
          <a:p>
            <a:endParaRPr lang="en-US" dirty="0"/>
          </a:p>
        </p:txBody>
      </p:sp>
      <p:sp>
        <p:nvSpPr>
          <p:cNvPr id="72707" name="Slide Number Placeholder 3"/>
          <p:cNvSpPr>
            <a:spLocks noGrp="1"/>
          </p:cNvSpPr>
          <p:nvPr>
            <p:ph type="sldNum" sz="quarter" idx="5"/>
          </p:nvPr>
        </p:nvSpPr>
        <p:spPr>
          <a:noFill/>
        </p:spPr>
        <p:txBody>
          <a:bodyPr/>
          <a:lstStyle/>
          <a:p>
            <a:fld id="{95889576-547D-4D6E-AEF8-A34AA5114E66}"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6701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dirty="0"/>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24</a:t>
            </a:fld>
            <a:endParaRPr lang="en-US" dirty="0"/>
          </a:p>
        </p:txBody>
      </p:sp>
    </p:spTree>
    <p:extLst>
      <p:ext uri="{BB962C8B-B14F-4D97-AF65-F5344CB8AC3E}">
        <p14:creationId xmlns:p14="http://schemas.microsoft.com/office/powerpoint/2010/main" val="121073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dirty="0"/>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25</a:t>
            </a:fld>
            <a:endParaRPr lang="en-US" dirty="0"/>
          </a:p>
        </p:txBody>
      </p:sp>
    </p:spTree>
    <p:extLst>
      <p:ext uri="{BB962C8B-B14F-4D97-AF65-F5344CB8AC3E}">
        <p14:creationId xmlns:p14="http://schemas.microsoft.com/office/powerpoint/2010/main" val="341473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307093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27</a:t>
            </a:fld>
            <a:endParaRPr lang="en-US" dirty="0"/>
          </a:p>
        </p:txBody>
      </p:sp>
    </p:spTree>
    <p:extLst>
      <p:ext uri="{BB962C8B-B14F-4D97-AF65-F5344CB8AC3E}">
        <p14:creationId xmlns:p14="http://schemas.microsoft.com/office/powerpoint/2010/main" val="1384916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28</a:t>
            </a:fld>
            <a:endParaRPr lang="en-US" dirty="0"/>
          </a:p>
        </p:txBody>
      </p:sp>
    </p:spTree>
    <p:extLst>
      <p:ext uri="{BB962C8B-B14F-4D97-AF65-F5344CB8AC3E}">
        <p14:creationId xmlns:p14="http://schemas.microsoft.com/office/powerpoint/2010/main" val="95359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p:txBody>
          <a:bodyPr/>
          <a:lstStyle/>
          <a:p>
            <a:endParaRPr lang="en-US" dirty="0"/>
          </a:p>
        </p:txBody>
      </p:sp>
      <p:sp>
        <p:nvSpPr>
          <p:cNvPr id="37891" name="Slide Number Placeholder 3"/>
          <p:cNvSpPr>
            <a:spLocks noGrp="1"/>
          </p:cNvSpPr>
          <p:nvPr>
            <p:ph type="sldNum" sz="quarter" idx="5"/>
          </p:nvPr>
        </p:nvSpPr>
        <p:spPr>
          <a:noFill/>
        </p:spPr>
        <p:txBody>
          <a:bodyPr/>
          <a:lstStyle/>
          <a:p>
            <a:fld id="{C66460A8-4EBF-4319-82C0-1CA46E313001}" type="slidenum">
              <a:rPr lang="en-US"/>
              <a:pPr/>
              <a:t>2</a:t>
            </a:fld>
            <a:endParaRPr lang="en-US" dirty="0"/>
          </a:p>
        </p:txBody>
      </p:sp>
    </p:spTree>
    <p:extLst>
      <p:ext uri="{BB962C8B-B14F-4D97-AF65-F5344CB8AC3E}">
        <p14:creationId xmlns:p14="http://schemas.microsoft.com/office/powerpoint/2010/main" val="1105914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29</a:t>
            </a:fld>
            <a:endParaRPr lang="en-US" dirty="0"/>
          </a:p>
        </p:txBody>
      </p:sp>
    </p:spTree>
    <p:extLst>
      <p:ext uri="{BB962C8B-B14F-4D97-AF65-F5344CB8AC3E}">
        <p14:creationId xmlns:p14="http://schemas.microsoft.com/office/powerpoint/2010/main" val="100069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30</a:t>
            </a:fld>
            <a:endParaRPr lang="en-US" dirty="0"/>
          </a:p>
        </p:txBody>
      </p:sp>
    </p:spTree>
    <p:extLst>
      <p:ext uri="{BB962C8B-B14F-4D97-AF65-F5344CB8AC3E}">
        <p14:creationId xmlns:p14="http://schemas.microsoft.com/office/powerpoint/2010/main" val="6321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31</a:t>
            </a:fld>
            <a:endParaRPr lang="en-US" dirty="0"/>
          </a:p>
        </p:txBody>
      </p:sp>
    </p:spTree>
    <p:extLst>
      <p:ext uri="{BB962C8B-B14F-4D97-AF65-F5344CB8AC3E}">
        <p14:creationId xmlns:p14="http://schemas.microsoft.com/office/powerpoint/2010/main" val="2436966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https://www.mass.gov/files/documents/2018/11/14/MassHealth%20Flexible%20Services%20One%20Pager.pdf</a:t>
            </a:r>
          </a:p>
        </p:txBody>
      </p:sp>
      <p:sp>
        <p:nvSpPr>
          <p:cNvPr id="4" name="Slide Number Placeholder 3"/>
          <p:cNvSpPr>
            <a:spLocks noGrp="1"/>
          </p:cNvSpPr>
          <p:nvPr>
            <p:ph type="sldNum" sz="quarter" idx="5"/>
          </p:nvPr>
        </p:nvSpPr>
        <p:spPr/>
        <p:txBody>
          <a:bodyPr/>
          <a:lstStyle/>
          <a:p>
            <a:fld id="{DF4560D8-4A04-46AD-91F2-6D265BAAB409}" type="slidenum">
              <a:rPr lang="en-US" smtClean="0"/>
              <a:pPr/>
              <a:t>32</a:t>
            </a:fld>
            <a:endParaRPr lang="en-US" dirty="0"/>
          </a:p>
        </p:txBody>
      </p:sp>
    </p:spTree>
    <p:extLst>
      <p:ext uri="{BB962C8B-B14F-4D97-AF65-F5344CB8AC3E}">
        <p14:creationId xmlns:p14="http://schemas.microsoft.com/office/powerpoint/2010/main" val="657944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21869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34</a:t>
            </a:fld>
            <a:endParaRPr lang="en-US" dirty="0"/>
          </a:p>
        </p:txBody>
      </p:sp>
    </p:spTree>
    <p:extLst>
      <p:ext uri="{BB962C8B-B14F-4D97-AF65-F5344CB8AC3E}">
        <p14:creationId xmlns:p14="http://schemas.microsoft.com/office/powerpoint/2010/main" val="2754858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1013967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22373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LTSS are long-term services and supports. ACOs are Accountable Care Organizations.</a:t>
            </a:r>
          </a:p>
        </p:txBody>
      </p:sp>
      <p:sp>
        <p:nvSpPr>
          <p:cNvPr id="4" name="Slide Number Placeholder 3"/>
          <p:cNvSpPr>
            <a:spLocks noGrp="1"/>
          </p:cNvSpPr>
          <p:nvPr>
            <p:ph type="sldNum" sz="quarter" idx="10"/>
          </p:nvPr>
        </p:nvSpPr>
        <p:spPr/>
        <p:txBody>
          <a:bodyPr/>
          <a:lstStyle/>
          <a:p>
            <a:fld id="{DF4560D8-4A04-46AD-91F2-6D265BAAB409}" type="slidenum">
              <a:rPr lang="en-US" smtClean="0"/>
              <a:pPr/>
              <a:t>3</a:t>
            </a:fld>
            <a:endParaRPr lang="en-US" dirty="0"/>
          </a:p>
        </p:txBody>
      </p:sp>
    </p:spTree>
    <p:extLst>
      <p:ext uri="{BB962C8B-B14F-4D97-AF65-F5344CB8AC3E}">
        <p14:creationId xmlns:p14="http://schemas.microsoft.com/office/powerpoint/2010/main" val="411719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4</a:t>
            </a:fld>
            <a:endParaRPr lang="en-US" dirty="0"/>
          </a:p>
        </p:txBody>
      </p:sp>
    </p:spTree>
    <p:extLst>
      <p:ext uri="{BB962C8B-B14F-4D97-AF65-F5344CB8AC3E}">
        <p14:creationId xmlns:p14="http://schemas.microsoft.com/office/powerpoint/2010/main" val="64984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5</a:t>
            </a:fld>
            <a:endParaRPr lang="en-US" dirty="0"/>
          </a:p>
        </p:txBody>
      </p:sp>
    </p:spTree>
    <p:extLst>
      <p:ext uri="{BB962C8B-B14F-4D97-AF65-F5344CB8AC3E}">
        <p14:creationId xmlns:p14="http://schemas.microsoft.com/office/powerpoint/2010/main" val="345089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6</a:t>
            </a:fld>
            <a:endParaRPr lang="en-US" dirty="0"/>
          </a:p>
        </p:txBody>
      </p:sp>
    </p:spTree>
    <p:extLst>
      <p:ext uri="{BB962C8B-B14F-4D97-AF65-F5344CB8AC3E}">
        <p14:creationId xmlns:p14="http://schemas.microsoft.com/office/powerpoint/2010/main" val="19408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7</a:t>
            </a:fld>
            <a:endParaRPr lang="en-US" dirty="0"/>
          </a:p>
        </p:txBody>
      </p:sp>
    </p:spTree>
    <p:extLst>
      <p:ext uri="{BB962C8B-B14F-4D97-AF65-F5344CB8AC3E}">
        <p14:creationId xmlns:p14="http://schemas.microsoft.com/office/powerpoint/2010/main" val="104983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507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extLst>
      <p:ext uri="{BB962C8B-B14F-4D97-AF65-F5344CB8AC3E}">
        <p14:creationId xmlns:p14="http://schemas.microsoft.com/office/powerpoint/2010/main" val="16760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extLst>
      <p:ext uri="{BB962C8B-B14F-4D97-AF65-F5344CB8AC3E}">
        <p14:creationId xmlns:p14="http://schemas.microsoft.com/office/powerpoint/2010/main" val="1542261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extLst>
      <p:ext uri="{BB962C8B-B14F-4D97-AF65-F5344CB8AC3E}">
        <p14:creationId xmlns:p14="http://schemas.microsoft.com/office/powerpoint/2010/main" val="62074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extLst>
      <p:ext uri="{BB962C8B-B14F-4D97-AF65-F5344CB8AC3E}">
        <p14:creationId xmlns:p14="http://schemas.microsoft.com/office/powerpoint/2010/main" val="28907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548639"/>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9" name="Line 7"/>
          <p:cNvSpPr>
            <a:spLocks noChangeShapeType="1"/>
          </p:cNvSpPr>
          <p:nvPr/>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Tree>
    <p:extLst>
      <p:ext uri="{BB962C8B-B14F-4D97-AF65-F5344CB8AC3E}">
        <p14:creationId xmlns:p14="http://schemas.microsoft.com/office/powerpoint/2010/main" val="309983273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548639"/>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9" name="Line 7"/>
          <p:cNvSpPr>
            <a:spLocks noChangeShapeType="1"/>
          </p:cNvSpPr>
          <p:nvPr/>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
        <p:nvSpPr>
          <p:cNvPr id="8" name="Rectangle 5"/>
          <p:cNvSpPr>
            <a:spLocks noChangeArrowheads="1"/>
          </p:cNvSpPr>
          <p:nvPr/>
        </p:nvSpPr>
        <p:spPr bwMode="auto">
          <a:xfrm>
            <a:off x="455613"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0" name="Rectangle 3"/>
          <p:cNvSpPr>
            <a:spLocks noChangeArrowheads="1"/>
          </p:cNvSpPr>
          <p:nvPr/>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11" name="Rectangle 3"/>
          <p:cNvSpPr>
            <a:spLocks noChangeArrowheads="1"/>
          </p:cNvSpPr>
          <p:nvPr/>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12" name="Rectangle 3"/>
          <p:cNvSpPr>
            <a:spLocks noChangeArrowheads="1"/>
          </p:cNvSpPr>
          <p:nvPr/>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cxnSp>
        <p:nvCxnSpPr>
          <p:cNvPr id="18" name="Straight Connector 17"/>
          <p:cNvCxnSpPr/>
          <p:nvPr/>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21" name="Straight Connector 20"/>
          <p:cNvCxnSpPr/>
          <p:nvPr/>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3D8D7314-63DE-481F-A7F0-E9E171766BDA}"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16" name="Rectangle 6"/>
          <p:cNvSpPr txBox="1">
            <a:spLocks noChangeArrowheads="1"/>
          </p:cNvSpPr>
          <p:nvPr/>
        </p:nvSpPr>
        <p:spPr bwMode="auto">
          <a:xfrm>
            <a:off x="455613" y="6559550"/>
            <a:ext cx="1646236"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B0C694F9-DF26-44E5-90F8-A89D6998BB5C}"/>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B2D168C2-6E75-444E-8214-4281BC4CF504}"/>
              </a:ext>
            </a:extLst>
          </p:cNvPr>
          <p:cNvSpPr>
            <a:spLocks noChangeArrowheads="1"/>
          </p:cNvSpPr>
          <p:nvPr userDrawn="1"/>
        </p:nvSpPr>
        <p:spPr bwMode="auto">
          <a:xfrm>
            <a:off x="2101850" y="0"/>
            <a:ext cx="1646238" cy="274320"/>
          </a:xfrm>
          <a:prstGeom prst="rect">
            <a:avLst/>
          </a:prstGeom>
          <a:solidFill>
            <a:schemeClr val="tx2"/>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4DC2164F-B4D6-4152-B422-1CCEFAE23570}"/>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8C9202F5-2F56-4F8E-A8BC-3A37A464595B}"/>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49791D5A-E15D-4460-9840-D49BBB1BF843}"/>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DC4C5F-04CA-4B98-92B7-6290AC0BDB53}"/>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BE75A-A88D-423C-A100-9373001CC178}"/>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DD1E707-24BC-4325-B1E2-128512B3DB53}"/>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3374835-4CA6-4CE3-B579-1AED308916D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9DDDEA2E-E439-4B04-A80F-575ED9564D6D}"/>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46BC39AB-9427-425A-BB27-41956DD3BD86}"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mj-lt"/>
            </a:endParaRPr>
          </a:p>
        </p:txBody>
      </p:sp>
      <p:sp>
        <p:nvSpPr>
          <p:cNvPr id="16" name="Rectangle 6"/>
          <p:cNvSpPr txBox="1">
            <a:spLocks noChangeArrowheads="1"/>
          </p:cNvSpPr>
          <p:nvPr/>
        </p:nvSpPr>
        <p:spPr bwMode="auto">
          <a:xfrm>
            <a:off x="455612" y="6559550"/>
            <a:ext cx="1646237"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8373FB-79C6-4850-AA2E-41711D7FFA7B}"/>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C1FE6062-A9BA-44B5-9794-A47B0AB7826A}"/>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25109571-20CA-4D14-8FFF-53BA0545E21E}"/>
              </a:ext>
            </a:extLst>
          </p:cNvPr>
          <p:cNvSpPr>
            <a:spLocks noChangeArrowheads="1"/>
          </p:cNvSpPr>
          <p:nvPr userDrawn="1"/>
        </p:nvSpPr>
        <p:spPr bwMode="auto">
          <a:xfrm>
            <a:off x="3748088"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241A137A-8469-4903-90A0-193DFEF0BF66}"/>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3ED15FAD-4507-47B7-A457-5A6DADA4FDBA}"/>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F6EE60-AF9B-489C-AB8F-4C6D9B3820C9}"/>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B37092-87BC-4977-8DF1-C31E311681EE}"/>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2198F3D-7132-48BE-BE96-4CB44A1F5569}"/>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0A0FC84-8360-4EC9-8E0B-D37937C4A548}"/>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5433D05A-62D2-4B7C-B403-999D9BEFD96E}"/>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D585583B-8578-4E01-9E5C-0C241837F512}"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16" name="Rectangle 6"/>
          <p:cNvSpPr txBox="1">
            <a:spLocks noChangeArrowheads="1"/>
          </p:cNvSpPr>
          <p:nvPr/>
        </p:nvSpPr>
        <p:spPr bwMode="auto">
          <a:xfrm>
            <a:off x="455612" y="6559550"/>
            <a:ext cx="2116137"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E52684C7-1620-4108-9600-390277D4994F}"/>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i="0" dirty="0">
                <a:solidFill>
                  <a:schemeClr val="bg1"/>
                </a:solidFill>
                <a:latin typeface="+mj-lt"/>
              </a:rPr>
              <a:t>INTRODUCTION</a:t>
            </a:r>
          </a:p>
        </p:txBody>
      </p:sp>
      <p:sp>
        <p:nvSpPr>
          <p:cNvPr id="19" name="Rectangle 3">
            <a:extLst>
              <a:ext uri="{FF2B5EF4-FFF2-40B4-BE49-F238E27FC236}">
                <a16:creationId xmlns:a16="http://schemas.microsoft.com/office/drawing/2014/main" id="{E604C374-EB2A-4639-9B43-7D49D4AFB929}"/>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i="0" cap="small" dirty="0">
                <a:solidFill>
                  <a:schemeClr val="bg1"/>
                </a:solidFill>
                <a:latin typeface="+mj-lt"/>
              </a:rPr>
              <a:t>ELIGIBILITY AND ENROLLMENT</a:t>
            </a:r>
            <a:endParaRPr lang="en-US" sz="900" b="0" i="0" dirty="0">
              <a:solidFill>
                <a:schemeClr val="bg1"/>
              </a:solidFill>
              <a:latin typeface="+mj-lt"/>
            </a:endParaRPr>
          </a:p>
        </p:txBody>
      </p:sp>
      <p:sp>
        <p:nvSpPr>
          <p:cNvPr id="20" name="Rectangle 3">
            <a:extLst>
              <a:ext uri="{FF2B5EF4-FFF2-40B4-BE49-F238E27FC236}">
                <a16:creationId xmlns:a16="http://schemas.microsoft.com/office/drawing/2014/main" id="{D0C710BE-00E0-41F5-A07B-379D87558769}"/>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i="0" cap="small" dirty="0">
                <a:solidFill>
                  <a:schemeClr val="bg1"/>
                </a:solidFill>
                <a:latin typeface="+mj-lt"/>
              </a:rPr>
              <a:t>SPENDING AND COST DRIVERS</a:t>
            </a:r>
            <a:endParaRPr lang="en-US" sz="900" b="0" i="0" dirty="0">
              <a:solidFill>
                <a:schemeClr val="bg1"/>
              </a:solidFill>
              <a:latin typeface="+mj-lt"/>
            </a:endParaRPr>
          </a:p>
        </p:txBody>
      </p:sp>
      <p:sp>
        <p:nvSpPr>
          <p:cNvPr id="30" name="Rectangle 3">
            <a:extLst>
              <a:ext uri="{FF2B5EF4-FFF2-40B4-BE49-F238E27FC236}">
                <a16:creationId xmlns:a16="http://schemas.microsoft.com/office/drawing/2014/main" id="{313FC772-7660-4E34-94EF-6DE170C9D7E4}"/>
              </a:ext>
            </a:extLst>
          </p:cNvPr>
          <p:cNvSpPr>
            <a:spLocks noChangeArrowheads="1"/>
          </p:cNvSpPr>
          <p:nvPr userDrawn="1"/>
        </p:nvSpPr>
        <p:spPr bwMode="auto">
          <a:xfrm>
            <a:off x="5394325" y="0"/>
            <a:ext cx="1646238" cy="274320"/>
          </a:xfrm>
          <a:prstGeom prst="rect">
            <a:avLst/>
          </a:prstGeom>
          <a:solidFill>
            <a:schemeClr val="tx2"/>
          </a:solidFill>
          <a:ln w="9525">
            <a:noFill/>
            <a:miter lim="800000"/>
            <a:headEnd/>
            <a:tailEnd/>
          </a:ln>
        </p:spPr>
        <p:txBody>
          <a:bodyPr lIns="0" tIns="0" rIns="0" anchor="b"/>
          <a:lstStyle/>
          <a:p>
            <a:pPr algn="ctr">
              <a:defRPr/>
            </a:pPr>
            <a:r>
              <a:rPr lang="en-US" sz="900" b="0"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750EB311-69F1-4CD3-B5ED-D5FA56DBFECC}"/>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D4DFD-C1C2-45F4-885F-5EC2E3A751A8}"/>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69A8CC-779D-41E3-AF95-463DCCAE889A}"/>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73B2656D-CED9-4019-B86C-72C0C85F7E57}"/>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3707F9E9-499F-4F39-8715-5F5C0716FC62}"/>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15B4F9DC-B02B-4EED-B4B9-ED07AEA0D6FB}"/>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88665B3F-C619-49FC-9FF4-4299A9B8A49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mn-lt"/>
            </a:endParaRPr>
          </a:p>
        </p:txBody>
      </p:sp>
      <p:sp>
        <p:nvSpPr>
          <p:cNvPr id="16" name="Rectangle 6"/>
          <p:cNvSpPr txBox="1">
            <a:spLocks noChangeArrowheads="1"/>
          </p:cNvSpPr>
          <p:nvPr/>
        </p:nvSpPr>
        <p:spPr bwMode="auto">
          <a:xfrm>
            <a:off x="455613" y="6559547"/>
            <a:ext cx="1646236"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July 2019</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FE452C-0989-44E2-99EC-B92F538E8F49}"/>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5A4D8F97-B9CA-45A7-80E5-339396AEB6E1}"/>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2A988BC4-3D84-48D2-B8DE-8040FB29973D}"/>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A9DBAA7D-A677-4B1E-925D-1DC5021EA9ED}"/>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205B0A29-2B52-4351-9C5F-05A9B2620CB4}"/>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3A182F-2A99-4CBF-9BE7-50372590F614}"/>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BBE85-916E-4E9D-9504-35FF2301E945}"/>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BD8F44D-9AB5-4526-9707-81EF74F7A20B}"/>
              </a:ext>
            </a:extLst>
          </p:cNvPr>
          <p:cNvSpPr>
            <a:spLocks noChangeArrowheads="1"/>
          </p:cNvSpPr>
          <p:nvPr userDrawn="1"/>
        </p:nvSpPr>
        <p:spPr bwMode="auto">
          <a:xfrm>
            <a:off x="7040563" y="0"/>
            <a:ext cx="1646237" cy="274320"/>
          </a:xfrm>
          <a:prstGeom prst="rect">
            <a:avLst/>
          </a:prstGeom>
          <a:solidFill>
            <a:schemeClr val="tx2"/>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2EAFE197-011E-402B-9DE9-7446ABFDDB1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mn-lt"/>
            </a:endParaRPr>
          </a:p>
        </p:txBody>
      </p: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www.chiamass.gov/assets/docs/r/survey/mhis-2017/2017-MHIS-Report.pdf"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kff.org/medicaid/state-indicator/distribution-by-employment-status-4/?currentTimeframe=0&amp;selectedRows=%7b%22states%22:%7b%22massachusetts%22:%7b%7d%7d%7d&amp;sortModel=%7b%22colId%22:%22Location%22,%22sort%22:%22asc%22%7d"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lists/masshealth-health-plan-materials-and-information-for-member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www.mass.gov/program-of-all-inclusive-care-for-the-elderly-pace" TargetMode="External"/><Relationship Id="rId5" Type="http://schemas.openxmlformats.org/officeDocument/2006/relationships/hyperlink" Target="https://www.mass.gov/one-care" TargetMode="External"/><Relationship Id="rId4" Type="http://schemas.openxmlformats.org/officeDocument/2006/relationships/hyperlink" Target="https://www.mass.gov/senior-care-options-sco"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massbudget.org/report_window.php?loc=What-Is-the-Actual-State-Cost-of-MassHealth-in-2018.html"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7.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www.mass.gov/files/documents/2019/02/20/2018%20Cost%20Trends%20Report.pdf"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icaid.gov/medicaid/section-1115-demo/demonstration-and-waiver-list/index.html"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aid.gov/Medicaid-CHIP-Program-Information/By-Topics/Waivers/1115/downloads/ma/MassHealth/ma-masshealth-appvd-dsrip-prtcl-20190408.pdf"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bluecrossmafoundation.org/publication/masshealth-waiver-2016%E2%80%932022-delivering-reform"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www.mass.gov/guides/masshealth-community-partners-cp-program-information-for-providers#list-of-masshealth-community-partners"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www.mass.gov/files/documents/2018/11/14/MassHealth%20Flexible%20Services%20One%20Pager.pdf"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dicaid.gov/Medicaid-CHIP-Program-Information/By-Topics/Waivers/1115/downloads/ma/ma-masshealth-ca.pdf"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service-details/health-care-access-burea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service-details/masshealth-coverage-types-for-individuals-and-families-including-people-with"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mass.gov/service-details/senior-guide-and-application-for-health-care-coverag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mahealthconnector.optum.com/individual/"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mass.gov/files/documents/2019/04/18/fhr-1.pdf" TargetMode="External"/><Relationship Id="rId5" Type="http://schemas.openxmlformats.org/officeDocument/2006/relationships/hyperlink" Target="https://www.hcfama.org/" TargetMode="External"/><Relationship Id="rId4" Type="http://schemas.openxmlformats.org/officeDocument/2006/relationships/hyperlink" Target="https://myombudsman.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 name="Group 54">
            <a:extLst>
              <a:ext uri="{FF2B5EF4-FFF2-40B4-BE49-F238E27FC236}">
                <a16:creationId xmlns:a16="http://schemas.microsoft.com/office/drawing/2014/main" id="{F7E9D58F-A113-4167-A695-115B13FC2F40}"/>
              </a:ext>
            </a:extLst>
          </p:cNvPr>
          <p:cNvGrpSpPr>
            <a:grpSpLocks noChangeAspect="1"/>
          </p:cNvGrpSpPr>
          <p:nvPr/>
        </p:nvGrpSpPr>
        <p:grpSpPr bwMode="auto">
          <a:xfrm>
            <a:off x="1767759" y="5445313"/>
            <a:ext cx="1218120" cy="694944"/>
            <a:chOff x="2029" y="1676"/>
            <a:chExt cx="1702" cy="971"/>
          </a:xfrm>
          <a:solidFill>
            <a:srgbClr val="989898"/>
          </a:solidFill>
        </p:grpSpPr>
        <p:sp>
          <p:nvSpPr>
            <p:cNvPr id="62" name="Freeform 55">
              <a:extLst>
                <a:ext uri="{FF2B5EF4-FFF2-40B4-BE49-F238E27FC236}">
                  <a16:creationId xmlns:a16="http://schemas.microsoft.com/office/drawing/2014/main" id="{3179B7F7-E079-4D4A-BC1B-A5D340E9F68F}"/>
                </a:ext>
              </a:extLst>
            </p:cNvPr>
            <p:cNvSpPr>
              <a:spLocks/>
            </p:cNvSpPr>
            <p:nvPr/>
          </p:nvSpPr>
          <p:spPr bwMode="auto">
            <a:xfrm>
              <a:off x="2174" y="2217"/>
              <a:ext cx="86" cy="86"/>
            </a:xfrm>
            <a:custGeom>
              <a:avLst/>
              <a:gdLst>
                <a:gd name="T0" fmla="*/ 16 w 86"/>
                <a:gd name="T1" fmla="*/ 0 h 86"/>
                <a:gd name="T2" fmla="*/ 43 w 86"/>
                <a:gd name="T3" fmla="*/ 72 h 86"/>
                <a:gd name="T4" fmla="*/ 70 w 86"/>
                <a:gd name="T5" fmla="*/ 0 h 86"/>
                <a:gd name="T6" fmla="*/ 86 w 86"/>
                <a:gd name="T7" fmla="*/ 0 h 86"/>
                <a:gd name="T8" fmla="*/ 86 w 86"/>
                <a:gd name="T9" fmla="*/ 86 h 86"/>
                <a:gd name="T10" fmla="*/ 75 w 86"/>
                <a:gd name="T11" fmla="*/ 86 h 86"/>
                <a:gd name="T12" fmla="*/ 75 w 86"/>
                <a:gd name="T13" fmla="*/ 13 h 86"/>
                <a:gd name="T14" fmla="*/ 72 w 86"/>
                <a:gd name="T15" fmla="*/ 13 h 86"/>
                <a:gd name="T16" fmla="*/ 48 w 86"/>
                <a:gd name="T17" fmla="*/ 86 h 86"/>
                <a:gd name="T18" fmla="*/ 37 w 86"/>
                <a:gd name="T19" fmla="*/ 86 h 86"/>
                <a:gd name="T20" fmla="*/ 11 w 86"/>
                <a:gd name="T21" fmla="*/ 13 h 86"/>
                <a:gd name="T22" fmla="*/ 11 w 86"/>
                <a:gd name="T23" fmla="*/ 13 h 86"/>
                <a:gd name="T24" fmla="*/ 11 w 86"/>
                <a:gd name="T25" fmla="*/ 86 h 86"/>
                <a:gd name="T26" fmla="*/ 0 w 86"/>
                <a:gd name="T27" fmla="*/ 86 h 86"/>
                <a:gd name="T28" fmla="*/ 0 w 86"/>
                <a:gd name="T29" fmla="*/ 0 h 86"/>
                <a:gd name="T30" fmla="*/ 16 w 86"/>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6">
                  <a:moveTo>
                    <a:pt x="16" y="0"/>
                  </a:moveTo>
                  <a:lnTo>
                    <a:pt x="43" y="72"/>
                  </a:lnTo>
                  <a:lnTo>
                    <a:pt x="70" y="0"/>
                  </a:lnTo>
                  <a:lnTo>
                    <a:pt x="86" y="0"/>
                  </a:lnTo>
                  <a:lnTo>
                    <a:pt x="86" y="86"/>
                  </a:lnTo>
                  <a:lnTo>
                    <a:pt x="75" y="86"/>
                  </a:lnTo>
                  <a:lnTo>
                    <a:pt x="75" y="13"/>
                  </a:lnTo>
                  <a:lnTo>
                    <a:pt x="72" y="13"/>
                  </a:lnTo>
                  <a:lnTo>
                    <a:pt x="48" y="86"/>
                  </a:lnTo>
                  <a:lnTo>
                    <a:pt x="37" y="86"/>
                  </a:lnTo>
                  <a:lnTo>
                    <a:pt x="11" y="13"/>
                  </a:lnTo>
                  <a:lnTo>
                    <a:pt x="11" y="13"/>
                  </a:lnTo>
                  <a:lnTo>
                    <a:pt x="11" y="86"/>
                  </a:lnTo>
                  <a:lnTo>
                    <a:pt x="0" y="86"/>
                  </a:lnTo>
                  <a:lnTo>
                    <a:pt x="0"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3" name="Freeform 56">
              <a:extLst>
                <a:ext uri="{FF2B5EF4-FFF2-40B4-BE49-F238E27FC236}">
                  <a16:creationId xmlns:a16="http://schemas.microsoft.com/office/drawing/2014/main" id="{949FEB78-E090-44CC-A511-A8264E28A3EC}"/>
                </a:ext>
              </a:extLst>
            </p:cNvPr>
            <p:cNvSpPr>
              <a:spLocks noEditPoints="1"/>
            </p:cNvSpPr>
            <p:nvPr/>
          </p:nvSpPr>
          <p:spPr bwMode="auto">
            <a:xfrm>
              <a:off x="2300" y="2217"/>
              <a:ext cx="78" cy="86"/>
            </a:xfrm>
            <a:custGeom>
              <a:avLst/>
              <a:gdLst>
                <a:gd name="T0" fmla="*/ 45 w 78"/>
                <a:gd name="T1" fmla="*/ 0 h 86"/>
                <a:gd name="T2" fmla="*/ 78 w 78"/>
                <a:gd name="T3" fmla="*/ 86 h 86"/>
                <a:gd name="T4" fmla="*/ 67 w 78"/>
                <a:gd name="T5" fmla="*/ 86 h 86"/>
                <a:gd name="T6" fmla="*/ 56 w 78"/>
                <a:gd name="T7" fmla="*/ 59 h 86"/>
                <a:gd name="T8" fmla="*/ 21 w 78"/>
                <a:gd name="T9" fmla="*/ 59 h 86"/>
                <a:gd name="T10" fmla="*/ 11 w 78"/>
                <a:gd name="T11" fmla="*/ 86 h 86"/>
                <a:gd name="T12" fmla="*/ 0 w 78"/>
                <a:gd name="T13" fmla="*/ 86 h 86"/>
                <a:gd name="T14" fmla="*/ 32 w 78"/>
                <a:gd name="T15" fmla="*/ 0 h 86"/>
                <a:gd name="T16" fmla="*/ 45 w 78"/>
                <a:gd name="T17" fmla="*/ 0 h 86"/>
                <a:gd name="T18" fmla="*/ 53 w 78"/>
                <a:gd name="T19" fmla="*/ 51 h 86"/>
                <a:gd name="T20" fmla="*/ 40 w 78"/>
                <a:gd name="T21" fmla="*/ 10 h 86"/>
                <a:gd name="T22" fmla="*/ 40 w 78"/>
                <a:gd name="T23" fmla="*/ 10 h 86"/>
                <a:gd name="T24" fmla="*/ 24 w 78"/>
                <a:gd name="T25" fmla="*/ 51 h 86"/>
                <a:gd name="T26" fmla="*/ 53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5" y="0"/>
                  </a:moveTo>
                  <a:lnTo>
                    <a:pt x="78" y="86"/>
                  </a:lnTo>
                  <a:lnTo>
                    <a:pt x="67" y="86"/>
                  </a:lnTo>
                  <a:lnTo>
                    <a:pt x="56" y="59"/>
                  </a:lnTo>
                  <a:lnTo>
                    <a:pt x="21" y="59"/>
                  </a:lnTo>
                  <a:lnTo>
                    <a:pt x="11" y="86"/>
                  </a:lnTo>
                  <a:lnTo>
                    <a:pt x="0" y="86"/>
                  </a:lnTo>
                  <a:lnTo>
                    <a:pt x="32" y="0"/>
                  </a:lnTo>
                  <a:lnTo>
                    <a:pt x="45" y="0"/>
                  </a:lnTo>
                  <a:close/>
                  <a:moveTo>
                    <a:pt x="53" y="51"/>
                  </a:moveTo>
                  <a:lnTo>
                    <a:pt x="40" y="10"/>
                  </a:lnTo>
                  <a:lnTo>
                    <a:pt x="40" y="10"/>
                  </a:lnTo>
                  <a:lnTo>
                    <a:pt x="24" y="51"/>
                  </a:lnTo>
                  <a:lnTo>
                    <a:pt x="5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4" name="Freeform 57">
              <a:extLst>
                <a:ext uri="{FF2B5EF4-FFF2-40B4-BE49-F238E27FC236}">
                  <a16:creationId xmlns:a16="http://schemas.microsoft.com/office/drawing/2014/main" id="{D99D2265-15B1-4A20-8294-09F1B236A3AE}"/>
                </a:ext>
              </a:extLst>
            </p:cNvPr>
            <p:cNvSpPr>
              <a:spLocks/>
            </p:cNvSpPr>
            <p:nvPr/>
          </p:nvSpPr>
          <p:spPr bwMode="auto">
            <a:xfrm>
              <a:off x="2415" y="2214"/>
              <a:ext cx="67" cy="89"/>
            </a:xfrm>
            <a:custGeom>
              <a:avLst/>
              <a:gdLst>
                <a:gd name="T0" fmla="*/ 17 w 25"/>
                <a:gd name="T1" fmla="*/ 5 h 33"/>
                <a:gd name="T2" fmla="*/ 12 w 25"/>
                <a:gd name="T3" fmla="*/ 4 h 33"/>
                <a:gd name="T4" fmla="*/ 9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9" y="4"/>
                    <a:pt x="8" y="5"/>
                    <a:pt x="7" y="5"/>
                  </a:cubicBezTo>
                  <a:cubicBezTo>
                    <a:pt x="6" y="6"/>
                    <a:pt x="6" y="6"/>
                    <a:pt x="6" y="7"/>
                  </a:cubicBezTo>
                  <a:cubicBezTo>
                    <a:pt x="5" y="7"/>
                    <a:pt x="5" y="8"/>
                    <a:pt x="5" y="9"/>
                  </a:cubicBezTo>
                  <a:cubicBezTo>
                    <a:pt x="5" y="10"/>
                    <a:pt x="5" y="11"/>
                    <a:pt x="6" y="12"/>
                  </a:cubicBezTo>
                  <a:cubicBezTo>
                    <a:pt x="6" y="12"/>
                    <a:pt x="7" y="13"/>
                    <a:pt x="8" y="13"/>
                  </a:cubicBezTo>
                  <a:cubicBezTo>
                    <a:pt x="9" y="14"/>
                    <a:pt x="10" y="14"/>
                    <a:pt x="11" y="14"/>
                  </a:cubicBezTo>
                  <a:cubicBezTo>
                    <a:pt x="13"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5"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20"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5" name="Freeform 58">
              <a:extLst>
                <a:ext uri="{FF2B5EF4-FFF2-40B4-BE49-F238E27FC236}">
                  <a16:creationId xmlns:a16="http://schemas.microsoft.com/office/drawing/2014/main" id="{ADC944AA-9F4B-4A2D-96E8-8D710F225BCC}"/>
                </a:ext>
              </a:extLst>
            </p:cNvPr>
            <p:cNvSpPr>
              <a:spLocks/>
            </p:cNvSpPr>
            <p:nvPr/>
          </p:nvSpPr>
          <p:spPr bwMode="auto">
            <a:xfrm>
              <a:off x="2525"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3" y="19"/>
                    <a:pt x="24" y="20"/>
                  </a:cubicBezTo>
                  <a:cubicBezTo>
                    <a:pt x="25" y="21"/>
                    <a:pt x="25" y="22"/>
                    <a:pt x="25" y="24"/>
                  </a:cubicBezTo>
                  <a:cubicBezTo>
                    <a:pt x="25" y="26"/>
                    <a:pt x="25" y="27"/>
                    <a:pt x="24" y="28"/>
                  </a:cubicBezTo>
                  <a:cubicBezTo>
                    <a:pt x="23" y="29"/>
                    <a:pt x="22" y="30"/>
                    <a:pt x="21" y="31"/>
                  </a:cubicBezTo>
                  <a:cubicBezTo>
                    <a:pt x="20" y="32"/>
                    <a:pt x="18" y="32"/>
                    <a:pt x="17" y="33"/>
                  </a:cubicBezTo>
                  <a:cubicBezTo>
                    <a:pt x="16"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6" y="28"/>
                  </a:cubicBezTo>
                  <a:cubicBezTo>
                    <a:pt x="7" y="29"/>
                    <a:pt x="8" y="29"/>
                    <a:pt x="9" y="29"/>
                  </a:cubicBezTo>
                  <a:cubicBezTo>
                    <a:pt x="10" y="30"/>
                    <a:pt x="12" y="30"/>
                    <a:pt x="13" y="30"/>
                  </a:cubicBezTo>
                  <a:cubicBezTo>
                    <a:pt x="14" y="30"/>
                    <a:pt x="15" y="30"/>
                    <a:pt x="16" y="30"/>
                  </a:cubicBezTo>
                  <a:cubicBezTo>
                    <a:pt x="17" y="29"/>
                    <a:pt x="17" y="29"/>
                    <a:pt x="18" y="29"/>
                  </a:cubicBezTo>
                  <a:cubicBezTo>
                    <a:pt x="19" y="28"/>
                    <a:pt x="20" y="28"/>
                    <a:pt x="20" y="27"/>
                  </a:cubicBezTo>
                  <a:cubicBezTo>
                    <a:pt x="20" y="26"/>
                    <a:pt x="21" y="25"/>
                    <a:pt x="21" y="24"/>
                  </a:cubicBezTo>
                  <a:cubicBezTo>
                    <a:pt x="21" y="23"/>
                    <a:pt x="20" y="22"/>
                    <a:pt x="20" y="21"/>
                  </a:cubicBezTo>
                  <a:cubicBezTo>
                    <a:pt x="19" y="21"/>
                    <a:pt x="19" y="20"/>
                    <a:pt x="18" y="20"/>
                  </a:cubicBezTo>
                  <a:cubicBezTo>
                    <a:pt x="17" y="19"/>
                    <a:pt x="16"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2" y="6"/>
                  </a:cubicBezTo>
                  <a:cubicBezTo>
                    <a:pt x="2" y="4"/>
                    <a:pt x="3" y="3"/>
                    <a:pt x="4" y="3"/>
                  </a:cubicBezTo>
                  <a:cubicBezTo>
                    <a:pt x="5" y="2"/>
                    <a:pt x="6" y="1"/>
                    <a:pt x="8" y="1"/>
                  </a:cubicBezTo>
                  <a:cubicBezTo>
                    <a:pt x="9" y="1"/>
                    <a:pt x="11" y="0"/>
                    <a:pt x="12" y="0"/>
                  </a:cubicBezTo>
                  <a:cubicBezTo>
                    <a:pt x="14" y="0"/>
                    <a:pt x="15" y="1"/>
                    <a:pt x="16"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6" name="Freeform 59">
              <a:extLst>
                <a:ext uri="{FF2B5EF4-FFF2-40B4-BE49-F238E27FC236}">
                  <a16:creationId xmlns:a16="http://schemas.microsoft.com/office/drawing/2014/main" id="{4CC2C093-DB48-4E08-AA68-8018FB607A91}"/>
                </a:ext>
              </a:extLst>
            </p:cNvPr>
            <p:cNvSpPr>
              <a:spLocks noEditPoints="1"/>
            </p:cNvSpPr>
            <p:nvPr/>
          </p:nvSpPr>
          <p:spPr bwMode="auto">
            <a:xfrm>
              <a:off x="2629" y="2217"/>
              <a:ext cx="78" cy="86"/>
            </a:xfrm>
            <a:custGeom>
              <a:avLst/>
              <a:gdLst>
                <a:gd name="T0" fmla="*/ 43 w 78"/>
                <a:gd name="T1" fmla="*/ 0 h 86"/>
                <a:gd name="T2" fmla="*/ 78 w 78"/>
                <a:gd name="T3" fmla="*/ 86 h 86"/>
                <a:gd name="T4" fmla="*/ 65 w 78"/>
                <a:gd name="T5" fmla="*/ 86 h 86"/>
                <a:gd name="T6" fmla="*/ 57 w 78"/>
                <a:gd name="T7" fmla="*/ 59 h 86"/>
                <a:gd name="T8" fmla="*/ 19 w 78"/>
                <a:gd name="T9" fmla="*/ 59 h 86"/>
                <a:gd name="T10" fmla="*/ 11 w 78"/>
                <a:gd name="T11" fmla="*/ 86 h 86"/>
                <a:gd name="T12" fmla="*/ 0 w 78"/>
                <a:gd name="T13" fmla="*/ 86 h 86"/>
                <a:gd name="T14" fmla="*/ 33 w 78"/>
                <a:gd name="T15" fmla="*/ 0 h 86"/>
                <a:gd name="T16" fmla="*/ 43 w 78"/>
                <a:gd name="T17" fmla="*/ 0 h 86"/>
                <a:gd name="T18" fmla="*/ 51 w 78"/>
                <a:gd name="T19" fmla="*/ 51 h 86"/>
                <a:gd name="T20" fmla="*/ 38 w 78"/>
                <a:gd name="T21" fmla="*/ 10 h 86"/>
                <a:gd name="T22" fmla="*/ 38 w 78"/>
                <a:gd name="T23" fmla="*/ 10 h 86"/>
                <a:gd name="T24" fmla="*/ 25 w 78"/>
                <a:gd name="T25" fmla="*/ 51 h 86"/>
                <a:gd name="T26" fmla="*/ 51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3" y="0"/>
                  </a:moveTo>
                  <a:lnTo>
                    <a:pt x="78" y="86"/>
                  </a:lnTo>
                  <a:lnTo>
                    <a:pt x="65" y="86"/>
                  </a:lnTo>
                  <a:lnTo>
                    <a:pt x="57" y="59"/>
                  </a:lnTo>
                  <a:lnTo>
                    <a:pt x="19" y="59"/>
                  </a:lnTo>
                  <a:lnTo>
                    <a:pt x="11" y="86"/>
                  </a:lnTo>
                  <a:lnTo>
                    <a:pt x="0" y="86"/>
                  </a:lnTo>
                  <a:lnTo>
                    <a:pt x="33" y="0"/>
                  </a:lnTo>
                  <a:lnTo>
                    <a:pt x="43" y="0"/>
                  </a:lnTo>
                  <a:close/>
                  <a:moveTo>
                    <a:pt x="51" y="51"/>
                  </a:moveTo>
                  <a:lnTo>
                    <a:pt x="38" y="10"/>
                  </a:lnTo>
                  <a:lnTo>
                    <a:pt x="38" y="10"/>
                  </a:lnTo>
                  <a:lnTo>
                    <a:pt x="25" y="51"/>
                  </a:ln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7" name="Freeform 60">
              <a:extLst>
                <a:ext uri="{FF2B5EF4-FFF2-40B4-BE49-F238E27FC236}">
                  <a16:creationId xmlns:a16="http://schemas.microsoft.com/office/drawing/2014/main" id="{2D2CB1DD-DB81-4093-8DE3-3FBF2351BC86}"/>
                </a:ext>
              </a:extLst>
            </p:cNvPr>
            <p:cNvSpPr>
              <a:spLocks/>
            </p:cNvSpPr>
            <p:nvPr/>
          </p:nvSpPr>
          <p:spPr bwMode="auto">
            <a:xfrm>
              <a:off x="2745" y="2214"/>
              <a:ext cx="75" cy="89"/>
            </a:xfrm>
            <a:custGeom>
              <a:avLst/>
              <a:gdLst>
                <a:gd name="T0" fmla="*/ 20 w 28"/>
                <a:gd name="T1" fmla="*/ 6 h 33"/>
                <a:gd name="T2" fmla="*/ 14 w 28"/>
                <a:gd name="T3" fmla="*/ 4 h 33"/>
                <a:gd name="T4" fmla="*/ 10 w 28"/>
                <a:gd name="T5" fmla="*/ 5 h 33"/>
                <a:gd name="T6" fmla="*/ 6 w 28"/>
                <a:gd name="T7" fmla="*/ 8 h 33"/>
                <a:gd name="T8" fmla="*/ 4 w 28"/>
                <a:gd name="T9" fmla="*/ 12 h 33"/>
                <a:gd name="T10" fmla="*/ 4 w 28"/>
                <a:gd name="T11" fmla="*/ 17 h 33"/>
                <a:gd name="T12" fmla="*/ 4 w 28"/>
                <a:gd name="T13" fmla="*/ 22 h 33"/>
                <a:gd name="T14" fmla="*/ 6 w 28"/>
                <a:gd name="T15" fmla="*/ 26 h 33"/>
                <a:gd name="T16" fmla="*/ 10 w 28"/>
                <a:gd name="T17" fmla="*/ 29 h 33"/>
                <a:gd name="T18" fmla="*/ 14 w 28"/>
                <a:gd name="T19" fmla="*/ 30 h 33"/>
                <a:gd name="T20" fmla="*/ 18 w 28"/>
                <a:gd name="T21" fmla="*/ 29 h 33"/>
                <a:gd name="T22" fmla="*/ 21 w 28"/>
                <a:gd name="T23" fmla="*/ 27 h 33"/>
                <a:gd name="T24" fmla="*/ 23 w 28"/>
                <a:gd name="T25" fmla="*/ 24 h 33"/>
                <a:gd name="T26" fmla="*/ 24 w 28"/>
                <a:gd name="T27" fmla="*/ 21 h 33"/>
                <a:gd name="T28" fmla="*/ 28 w 28"/>
                <a:gd name="T29" fmla="*/ 21 h 33"/>
                <a:gd name="T30" fmla="*/ 24 w 28"/>
                <a:gd name="T31" fmla="*/ 30 h 33"/>
                <a:gd name="T32" fmla="*/ 14 w 28"/>
                <a:gd name="T33" fmla="*/ 33 h 33"/>
                <a:gd name="T34" fmla="*/ 8 w 28"/>
                <a:gd name="T35" fmla="*/ 32 h 33"/>
                <a:gd name="T36" fmla="*/ 3 w 28"/>
                <a:gd name="T37" fmla="*/ 29 h 33"/>
                <a:gd name="T38" fmla="*/ 0 w 28"/>
                <a:gd name="T39" fmla="*/ 23 h 33"/>
                <a:gd name="T40" fmla="*/ 0 w 28"/>
                <a:gd name="T41" fmla="*/ 17 h 33"/>
                <a:gd name="T42" fmla="*/ 1 w 28"/>
                <a:gd name="T43" fmla="*/ 11 h 33"/>
                <a:gd name="T44" fmla="*/ 3 w 28"/>
                <a:gd name="T45" fmla="*/ 5 h 33"/>
                <a:gd name="T46" fmla="*/ 8 w 28"/>
                <a:gd name="T47" fmla="*/ 2 h 33"/>
                <a:gd name="T48" fmla="*/ 14 w 28"/>
                <a:gd name="T49" fmla="*/ 0 h 33"/>
                <a:gd name="T50" fmla="*/ 19 w 28"/>
                <a:gd name="T51" fmla="*/ 1 h 33"/>
                <a:gd name="T52" fmla="*/ 23 w 28"/>
                <a:gd name="T53" fmla="*/ 3 h 33"/>
                <a:gd name="T54" fmla="*/ 26 w 28"/>
                <a:gd name="T55" fmla="*/ 6 h 33"/>
                <a:gd name="T56" fmla="*/ 27 w 28"/>
                <a:gd name="T57" fmla="*/ 11 h 33"/>
                <a:gd name="T58" fmla="*/ 23 w 28"/>
                <a:gd name="T59" fmla="*/ 11 h 33"/>
                <a:gd name="T60" fmla="*/ 20 w 28"/>
                <a:gd name="T6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3">
                  <a:moveTo>
                    <a:pt x="20" y="6"/>
                  </a:moveTo>
                  <a:cubicBezTo>
                    <a:pt x="19" y="5"/>
                    <a:pt x="17" y="4"/>
                    <a:pt x="14" y="4"/>
                  </a:cubicBezTo>
                  <a:cubicBezTo>
                    <a:pt x="13" y="4"/>
                    <a:pt x="11" y="4"/>
                    <a:pt x="10" y="5"/>
                  </a:cubicBezTo>
                  <a:cubicBezTo>
                    <a:pt x="8" y="6"/>
                    <a:pt x="7" y="7"/>
                    <a:pt x="6" y="8"/>
                  </a:cubicBezTo>
                  <a:cubicBezTo>
                    <a:pt x="5" y="9"/>
                    <a:pt x="5" y="10"/>
                    <a:pt x="4" y="12"/>
                  </a:cubicBezTo>
                  <a:cubicBezTo>
                    <a:pt x="4" y="13"/>
                    <a:pt x="4" y="15"/>
                    <a:pt x="4" y="17"/>
                  </a:cubicBezTo>
                  <a:cubicBezTo>
                    <a:pt x="4" y="18"/>
                    <a:pt x="4" y="20"/>
                    <a:pt x="4" y="22"/>
                  </a:cubicBezTo>
                  <a:cubicBezTo>
                    <a:pt x="5" y="23"/>
                    <a:pt x="5" y="25"/>
                    <a:pt x="6" y="26"/>
                  </a:cubicBezTo>
                  <a:cubicBezTo>
                    <a:pt x="7" y="27"/>
                    <a:pt x="8" y="28"/>
                    <a:pt x="10" y="29"/>
                  </a:cubicBezTo>
                  <a:cubicBezTo>
                    <a:pt x="11" y="29"/>
                    <a:pt x="13" y="30"/>
                    <a:pt x="14" y="30"/>
                  </a:cubicBezTo>
                  <a:cubicBezTo>
                    <a:pt x="16" y="30"/>
                    <a:pt x="17" y="30"/>
                    <a:pt x="18" y="29"/>
                  </a:cubicBezTo>
                  <a:cubicBezTo>
                    <a:pt x="19" y="29"/>
                    <a:pt x="20" y="28"/>
                    <a:pt x="21" y="27"/>
                  </a:cubicBezTo>
                  <a:cubicBezTo>
                    <a:pt x="22" y="26"/>
                    <a:pt x="22" y="25"/>
                    <a:pt x="23" y="24"/>
                  </a:cubicBezTo>
                  <a:cubicBezTo>
                    <a:pt x="23" y="23"/>
                    <a:pt x="23" y="22"/>
                    <a:pt x="24" y="21"/>
                  </a:cubicBezTo>
                  <a:cubicBezTo>
                    <a:pt x="28" y="21"/>
                    <a:pt x="28" y="21"/>
                    <a:pt x="28" y="21"/>
                  </a:cubicBezTo>
                  <a:cubicBezTo>
                    <a:pt x="27" y="25"/>
                    <a:pt x="26" y="28"/>
                    <a:pt x="24" y="30"/>
                  </a:cubicBezTo>
                  <a:cubicBezTo>
                    <a:pt x="21" y="32"/>
                    <a:pt x="18" y="33"/>
                    <a:pt x="14" y="33"/>
                  </a:cubicBezTo>
                  <a:cubicBezTo>
                    <a:pt x="12" y="33"/>
                    <a:pt x="10" y="33"/>
                    <a:pt x="8" y="32"/>
                  </a:cubicBezTo>
                  <a:cubicBezTo>
                    <a:pt x="6" y="31"/>
                    <a:pt x="4" y="30"/>
                    <a:pt x="3" y="29"/>
                  </a:cubicBezTo>
                  <a:cubicBezTo>
                    <a:pt x="2" y="27"/>
                    <a:pt x="1" y="25"/>
                    <a:pt x="0" y="23"/>
                  </a:cubicBezTo>
                  <a:cubicBezTo>
                    <a:pt x="0" y="21"/>
                    <a:pt x="0" y="19"/>
                    <a:pt x="0" y="17"/>
                  </a:cubicBezTo>
                  <a:cubicBezTo>
                    <a:pt x="0" y="15"/>
                    <a:pt x="0" y="13"/>
                    <a:pt x="1" y="11"/>
                  </a:cubicBezTo>
                  <a:cubicBezTo>
                    <a:pt x="1" y="9"/>
                    <a:pt x="2" y="7"/>
                    <a:pt x="3" y="5"/>
                  </a:cubicBezTo>
                  <a:cubicBezTo>
                    <a:pt x="5" y="4"/>
                    <a:pt x="6" y="3"/>
                    <a:pt x="8" y="2"/>
                  </a:cubicBezTo>
                  <a:cubicBezTo>
                    <a:pt x="10" y="1"/>
                    <a:pt x="12" y="0"/>
                    <a:pt x="14" y="0"/>
                  </a:cubicBezTo>
                  <a:cubicBezTo>
                    <a:pt x="16" y="0"/>
                    <a:pt x="18" y="1"/>
                    <a:pt x="19" y="1"/>
                  </a:cubicBezTo>
                  <a:cubicBezTo>
                    <a:pt x="21" y="2"/>
                    <a:pt x="22" y="2"/>
                    <a:pt x="23" y="3"/>
                  </a:cubicBezTo>
                  <a:cubicBezTo>
                    <a:pt x="24" y="4"/>
                    <a:pt x="25" y="5"/>
                    <a:pt x="26" y="6"/>
                  </a:cubicBezTo>
                  <a:cubicBezTo>
                    <a:pt x="27" y="7"/>
                    <a:pt x="27" y="9"/>
                    <a:pt x="27" y="11"/>
                  </a:cubicBezTo>
                  <a:cubicBezTo>
                    <a:pt x="23" y="11"/>
                    <a:pt x="23" y="11"/>
                    <a:pt x="23" y="11"/>
                  </a:cubicBezTo>
                  <a:cubicBezTo>
                    <a:pt x="23" y="8"/>
                    <a:pt x="22" y="7"/>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8" name="Freeform 61">
              <a:extLst>
                <a:ext uri="{FF2B5EF4-FFF2-40B4-BE49-F238E27FC236}">
                  <a16:creationId xmlns:a16="http://schemas.microsoft.com/office/drawing/2014/main" id="{8085C908-D358-4F26-9F7E-62934C55C118}"/>
                </a:ext>
              </a:extLst>
            </p:cNvPr>
            <p:cNvSpPr>
              <a:spLocks/>
            </p:cNvSpPr>
            <p:nvPr/>
          </p:nvSpPr>
          <p:spPr bwMode="auto">
            <a:xfrm>
              <a:off x="2865" y="2217"/>
              <a:ext cx="67" cy="86"/>
            </a:xfrm>
            <a:custGeom>
              <a:avLst/>
              <a:gdLst>
                <a:gd name="T0" fmla="*/ 11 w 67"/>
                <a:gd name="T1" fmla="*/ 0 h 86"/>
                <a:gd name="T2" fmla="*/ 11 w 67"/>
                <a:gd name="T3" fmla="*/ 37 h 86"/>
                <a:gd name="T4" fmla="*/ 56 w 67"/>
                <a:gd name="T5" fmla="*/ 37 h 86"/>
                <a:gd name="T6" fmla="*/ 56 w 67"/>
                <a:gd name="T7" fmla="*/ 0 h 86"/>
                <a:gd name="T8" fmla="*/ 67 w 67"/>
                <a:gd name="T9" fmla="*/ 0 h 86"/>
                <a:gd name="T10" fmla="*/ 67 w 67"/>
                <a:gd name="T11" fmla="*/ 86 h 86"/>
                <a:gd name="T12" fmla="*/ 56 w 67"/>
                <a:gd name="T13" fmla="*/ 86 h 86"/>
                <a:gd name="T14" fmla="*/ 56 w 67"/>
                <a:gd name="T15" fmla="*/ 45 h 86"/>
                <a:gd name="T16" fmla="*/ 11 w 67"/>
                <a:gd name="T17" fmla="*/ 45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11" y="37"/>
                  </a:lnTo>
                  <a:lnTo>
                    <a:pt x="56" y="37"/>
                  </a:lnTo>
                  <a:lnTo>
                    <a:pt x="56" y="0"/>
                  </a:lnTo>
                  <a:lnTo>
                    <a:pt x="67" y="0"/>
                  </a:lnTo>
                  <a:lnTo>
                    <a:pt x="67" y="86"/>
                  </a:lnTo>
                  <a:lnTo>
                    <a:pt x="56" y="86"/>
                  </a:lnTo>
                  <a:lnTo>
                    <a:pt x="56" y="45"/>
                  </a:lnTo>
                  <a:lnTo>
                    <a:pt x="11" y="45"/>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9" name="Freeform 62">
              <a:extLst>
                <a:ext uri="{FF2B5EF4-FFF2-40B4-BE49-F238E27FC236}">
                  <a16:creationId xmlns:a16="http://schemas.microsoft.com/office/drawing/2014/main" id="{C1C878C0-F8A9-4226-9FC5-3A3148D30C97}"/>
                </a:ext>
              </a:extLst>
            </p:cNvPr>
            <p:cNvSpPr>
              <a:spLocks/>
            </p:cNvSpPr>
            <p:nvPr/>
          </p:nvSpPr>
          <p:spPr bwMode="auto">
            <a:xfrm>
              <a:off x="2983" y="2217"/>
              <a:ext cx="67" cy="86"/>
            </a:xfrm>
            <a:custGeom>
              <a:avLst/>
              <a:gdLst>
                <a:gd name="T0" fmla="*/ 22 w 25"/>
                <a:gd name="T1" fmla="*/ 29 h 32"/>
                <a:gd name="T2" fmla="*/ 13 w 25"/>
                <a:gd name="T3" fmla="*/ 32 h 32"/>
                <a:gd name="T4" fmla="*/ 4 w 25"/>
                <a:gd name="T5" fmla="*/ 29 h 32"/>
                <a:gd name="T6" fmla="*/ 0 w 25"/>
                <a:gd name="T7" fmla="*/ 20 h 32"/>
                <a:gd name="T8" fmla="*/ 0 w 25"/>
                <a:gd name="T9" fmla="*/ 0 h 32"/>
                <a:gd name="T10" fmla="*/ 4 w 25"/>
                <a:gd name="T11" fmla="*/ 0 h 32"/>
                <a:gd name="T12" fmla="*/ 4 w 25"/>
                <a:gd name="T13" fmla="*/ 20 h 32"/>
                <a:gd name="T14" fmla="*/ 7 w 25"/>
                <a:gd name="T15" fmla="*/ 27 h 32"/>
                <a:gd name="T16" fmla="*/ 13 w 25"/>
                <a:gd name="T17" fmla="*/ 29 h 32"/>
                <a:gd name="T18" fmla="*/ 19 w 25"/>
                <a:gd name="T19" fmla="*/ 27 h 32"/>
                <a:gd name="T20" fmla="*/ 21 w 25"/>
                <a:gd name="T21" fmla="*/ 20 h 32"/>
                <a:gd name="T22" fmla="*/ 21 w 25"/>
                <a:gd name="T23" fmla="*/ 0 h 32"/>
                <a:gd name="T24" fmla="*/ 25 w 25"/>
                <a:gd name="T25" fmla="*/ 0 h 32"/>
                <a:gd name="T26" fmla="*/ 25 w 25"/>
                <a:gd name="T27" fmla="*/ 20 h 32"/>
                <a:gd name="T28" fmla="*/ 22 w 25"/>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2" y="29"/>
                  </a:moveTo>
                  <a:cubicBezTo>
                    <a:pt x="20" y="31"/>
                    <a:pt x="17" y="32"/>
                    <a:pt x="13" y="32"/>
                  </a:cubicBezTo>
                  <a:cubicBezTo>
                    <a:pt x="9" y="32"/>
                    <a:pt x="6" y="31"/>
                    <a:pt x="4" y="29"/>
                  </a:cubicBezTo>
                  <a:cubicBezTo>
                    <a:pt x="1" y="27"/>
                    <a:pt x="0" y="24"/>
                    <a:pt x="0" y="20"/>
                  </a:cubicBezTo>
                  <a:cubicBezTo>
                    <a:pt x="0" y="0"/>
                    <a:pt x="0" y="0"/>
                    <a:pt x="0" y="0"/>
                  </a:cubicBezTo>
                  <a:cubicBezTo>
                    <a:pt x="4" y="0"/>
                    <a:pt x="4" y="0"/>
                    <a:pt x="4" y="0"/>
                  </a:cubicBezTo>
                  <a:cubicBezTo>
                    <a:pt x="4" y="20"/>
                    <a:pt x="4" y="20"/>
                    <a:pt x="4" y="20"/>
                  </a:cubicBezTo>
                  <a:cubicBezTo>
                    <a:pt x="4" y="23"/>
                    <a:pt x="5" y="25"/>
                    <a:pt x="7" y="27"/>
                  </a:cubicBezTo>
                  <a:cubicBezTo>
                    <a:pt x="8" y="28"/>
                    <a:pt x="10" y="29"/>
                    <a:pt x="13" y="29"/>
                  </a:cubicBezTo>
                  <a:cubicBezTo>
                    <a:pt x="16" y="29"/>
                    <a:pt x="18" y="28"/>
                    <a:pt x="19" y="27"/>
                  </a:cubicBezTo>
                  <a:cubicBezTo>
                    <a:pt x="20" y="25"/>
                    <a:pt x="21" y="23"/>
                    <a:pt x="21" y="20"/>
                  </a:cubicBezTo>
                  <a:cubicBezTo>
                    <a:pt x="21" y="0"/>
                    <a:pt x="21" y="0"/>
                    <a:pt x="21" y="0"/>
                  </a:cubicBezTo>
                  <a:cubicBezTo>
                    <a:pt x="25" y="0"/>
                    <a:pt x="25" y="0"/>
                    <a:pt x="25" y="0"/>
                  </a:cubicBezTo>
                  <a:cubicBezTo>
                    <a:pt x="25" y="20"/>
                    <a:pt x="25" y="20"/>
                    <a:pt x="25" y="20"/>
                  </a:cubicBezTo>
                  <a:cubicBezTo>
                    <a:pt x="25" y="24"/>
                    <a:pt x="24"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0" name="Freeform 63">
              <a:extLst>
                <a:ext uri="{FF2B5EF4-FFF2-40B4-BE49-F238E27FC236}">
                  <a16:creationId xmlns:a16="http://schemas.microsoft.com/office/drawing/2014/main" id="{95A32832-70AF-455F-97C4-FAE579C55B4A}"/>
                </a:ext>
              </a:extLst>
            </p:cNvPr>
            <p:cNvSpPr>
              <a:spLocks/>
            </p:cNvSpPr>
            <p:nvPr/>
          </p:nvSpPr>
          <p:spPr bwMode="auto">
            <a:xfrm>
              <a:off x="3098"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8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7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1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3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8" y="16"/>
                  </a:cubicBezTo>
                  <a:cubicBezTo>
                    <a:pt x="20" y="16"/>
                    <a:pt x="21" y="17"/>
                    <a:pt x="22" y="18"/>
                  </a:cubicBezTo>
                  <a:cubicBezTo>
                    <a:pt x="23" y="18"/>
                    <a:pt x="23" y="19"/>
                    <a:pt x="24" y="20"/>
                  </a:cubicBezTo>
                  <a:cubicBezTo>
                    <a:pt x="25" y="21"/>
                    <a:pt x="25" y="22"/>
                    <a:pt x="25" y="24"/>
                  </a:cubicBezTo>
                  <a:cubicBezTo>
                    <a:pt x="25" y="26"/>
                    <a:pt x="24" y="27"/>
                    <a:pt x="24" y="28"/>
                  </a:cubicBezTo>
                  <a:cubicBezTo>
                    <a:pt x="23" y="29"/>
                    <a:pt x="22" y="30"/>
                    <a:pt x="21" y="31"/>
                  </a:cubicBezTo>
                  <a:cubicBezTo>
                    <a:pt x="20" y="32"/>
                    <a:pt x="18" y="32"/>
                    <a:pt x="17" y="33"/>
                  </a:cubicBezTo>
                  <a:cubicBezTo>
                    <a:pt x="15"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5" y="27"/>
                    <a:pt x="6" y="28"/>
                  </a:cubicBezTo>
                  <a:cubicBezTo>
                    <a:pt x="7" y="29"/>
                    <a:pt x="8" y="29"/>
                    <a:pt x="9" y="29"/>
                  </a:cubicBezTo>
                  <a:cubicBezTo>
                    <a:pt x="10" y="30"/>
                    <a:pt x="12" y="30"/>
                    <a:pt x="13" y="30"/>
                  </a:cubicBezTo>
                  <a:cubicBezTo>
                    <a:pt x="14" y="30"/>
                    <a:pt x="15" y="30"/>
                    <a:pt x="16" y="30"/>
                  </a:cubicBezTo>
                  <a:cubicBezTo>
                    <a:pt x="16" y="29"/>
                    <a:pt x="17" y="29"/>
                    <a:pt x="18" y="29"/>
                  </a:cubicBezTo>
                  <a:cubicBezTo>
                    <a:pt x="19" y="28"/>
                    <a:pt x="19" y="28"/>
                    <a:pt x="20" y="27"/>
                  </a:cubicBezTo>
                  <a:cubicBezTo>
                    <a:pt x="20" y="26"/>
                    <a:pt x="21" y="25"/>
                    <a:pt x="21" y="24"/>
                  </a:cubicBezTo>
                  <a:cubicBezTo>
                    <a:pt x="21" y="23"/>
                    <a:pt x="20" y="22"/>
                    <a:pt x="20" y="21"/>
                  </a:cubicBezTo>
                  <a:cubicBezTo>
                    <a:pt x="19" y="21"/>
                    <a:pt x="18" y="20"/>
                    <a:pt x="17" y="20"/>
                  </a:cubicBezTo>
                  <a:cubicBezTo>
                    <a:pt x="17" y="19"/>
                    <a:pt x="15"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1" y="6"/>
                  </a:cubicBezTo>
                  <a:cubicBezTo>
                    <a:pt x="2" y="4"/>
                    <a:pt x="3" y="3"/>
                    <a:pt x="4" y="3"/>
                  </a:cubicBezTo>
                  <a:cubicBezTo>
                    <a:pt x="5" y="2"/>
                    <a:pt x="6" y="1"/>
                    <a:pt x="8" y="1"/>
                  </a:cubicBezTo>
                  <a:cubicBezTo>
                    <a:pt x="9" y="1"/>
                    <a:pt x="10" y="0"/>
                    <a:pt x="12" y="0"/>
                  </a:cubicBezTo>
                  <a:cubicBezTo>
                    <a:pt x="14" y="0"/>
                    <a:pt x="15" y="1"/>
                    <a:pt x="16" y="1"/>
                  </a:cubicBezTo>
                  <a:cubicBezTo>
                    <a:pt x="18" y="1"/>
                    <a:pt x="19" y="2"/>
                    <a:pt x="20" y="3"/>
                  </a:cubicBezTo>
                  <a:cubicBezTo>
                    <a:pt x="21" y="4"/>
                    <a:pt x="22" y="5"/>
                    <a:pt x="23" y="6"/>
                  </a:cubicBezTo>
                  <a:cubicBezTo>
                    <a:pt x="23" y="7"/>
                    <a:pt x="23" y="9"/>
                    <a:pt x="23" y="10"/>
                  </a:cubicBezTo>
                  <a:cubicBezTo>
                    <a:pt x="20" y="10"/>
                    <a:pt x="20" y="10"/>
                    <a:pt x="20" y="10"/>
                  </a:cubicBezTo>
                  <a:cubicBezTo>
                    <a:pt x="19" y="8"/>
                    <a:pt x="18"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1" name="Freeform 64">
              <a:extLst>
                <a:ext uri="{FF2B5EF4-FFF2-40B4-BE49-F238E27FC236}">
                  <a16:creationId xmlns:a16="http://schemas.microsoft.com/office/drawing/2014/main" id="{2149AF05-25A2-4D89-9820-079A4A73DFB0}"/>
                </a:ext>
              </a:extLst>
            </p:cNvPr>
            <p:cNvSpPr>
              <a:spLocks/>
            </p:cNvSpPr>
            <p:nvPr/>
          </p:nvSpPr>
          <p:spPr bwMode="auto">
            <a:xfrm>
              <a:off x="3211" y="2217"/>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2" name="Freeform 65">
              <a:extLst>
                <a:ext uri="{FF2B5EF4-FFF2-40B4-BE49-F238E27FC236}">
                  <a16:creationId xmlns:a16="http://schemas.microsoft.com/office/drawing/2014/main" id="{FABA2EC3-4327-47CA-8F7F-7BC92826D23F}"/>
                </a:ext>
              </a:extLst>
            </p:cNvPr>
            <p:cNvSpPr>
              <a:spLocks/>
            </p:cNvSpPr>
            <p:nvPr/>
          </p:nvSpPr>
          <p:spPr bwMode="auto">
            <a:xfrm>
              <a:off x="3307" y="2217"/>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3" name="Freeform 66">
              <a:extLst>
                <a:ext uri="{FF2B5EF4-FFF2-40B4-BE49-F238E27FC236}">
                  <a16:creationId xmlns:a16="http://schemas.microsoft.com/office/drawing/2014/main" id="{F9E4A56E-CA7E-4246-83D7-1CFAE93CA3BC}"/>
                </a:ext>
              </a:extLst>
            </p:cNvPr>
            <p:cNvSpPr>
              <a:spLocks/>
            </p:cNvSpPr>
            <p:nvPr/>
          </p:nvSpPr>
          <p:spPr bwMode="auto">
            <a:xfrm>
              <a:off x="3409" y="2217"/>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4" name="Freeform 67">
              <a:extLst>
                <a:ext uri="{FF2B5EF4-FFF2-40B4-BE49-F238E27FC236}">
                  <a16:creationId xmlns:a16="http://schemas.microsoft.com/office/drawing/2014/main" id="{728A31CF-446C-4B24-AC16-1DC375D47575}"/>
                </a:ext>
              </a:extLst>
            </p:cNvPr>
            <p:cNvSpPr>
              <a:spLocks/>
            </p:cNvSpPr>
            <p:nvPr/>
          </p:nvSpPr>
          <p:spPr bwMode="auto">
            <a:xfrm>
              <a:off x="3514"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4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4"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5" name="Freeform 68">
              <a:extLst>
                <a:ext uri="{FF2B5EF4-FFF2-40B4-BE49-F238E27FC236}">
                  <a16:creationId xmlns:a16="http://schemas.microsoft.com/office/drawing/2014/main" id="{AA9E0490-9B31-4C51-B9AC-45C9077E18AE}"/>
                </a:ext>
              </a:extLst>
            </p:cNvPr>
            <p:cNvSpPr>
              <a:spLocks/>
            </p:cNvSpPr>
            <p:nvPr/>
          </p:nvSpPr>
          <p:spPr bwMode="auto">
            <a:xfrm>
              <a:off x="2029" y="2381"/>
              <a:ext cx="99" cy="94"/>
            </a:xfrm>
            <a:custGeom>
              <a:avLst/>
              <a:gdLst>
                <a:gd name="T0" fmla="*/ 30 w 99"/>
                <a:gd name="T1" fmla="*/ 0 h 94"/>
                <a:gd name="T2" fmla="*/ 51 w 99"/>
                <a:gd name="T3" fmla="*/ 64 h 94"/>
                <a:gd name="T4" fmla="*/ 51 w 99"/>
                <a:gd name="T5" fmla="*/ 64 h 94"/>
                <a:gd name="T6" fmla="*/ 73 w 99"/>
                <a:gd name="T7" fmla="*/ 0 h 94"/>
                <a:gd name="T8" fmla="*/ 99 w 99"/>
                <a:gd name="T9" fmla="*/ 0 h 94"/>
                <a:gd name="T10" fmla="*/ 99 w 99"/>
                <a:gd name="T11" fmla="*/ 94 h 94"/>
                <a:gd name="T12" fmla="*/ 81 w 99"/>
                <a:gd name="T13" fmla="*/ 94 h 94"/>
                <a:gd name="T14" fmla="*/ 81 w 99"/>
                <a:gd name="T15" fmla="*/ 26 h 94"/>
                <a:gd name="T16" fmla="*/ 81 w 99"/>
                <a:gd name="T17" fmla="*/ 26 h 94"/>
                <a:gd name="T18" fmla="*/ 59 w 99"/>
                <a:gd name="T19" fmla="*/ 94 h 94"/>
                <a:gd name="T20" fmla="*/ 43 w 99"/>
                <a:gd name="T21" fmla="*/ 94 h 94"/>
                <a:gd name="T22" fmla="*/ 22 w 99"/>
                <a:gd name="T23" fmla="*/ 29 h 94"/>
                <a:gd name="T24" fmla="*/ 22 w 99"/>
                <a:gd name="T25" fmla="*/ 29 h 94"/>
                <a:gd name="T26" fmla="*/ 22 w 99"/>
                <a:gd name="T27" fmla="*/ 94 h 94"/>
                <a:gd name="T28" fmla="*/ 0 w 99"/>
                <a:gd name="T29" fmla="*/ 94 h 94"/>
                <a:gd name="T30" fmla="*/ 0 w 99"/>
                <a:gd name="T31" fmla="*/ 0 h 94"/>
                <a:gd name="T32" fmla="*/ 30 w 99"/>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94">
                  <a:moveTo>
                    <a:pt x="30" y="0"/>
                  </a:moveTo>
                  <a:lnTo>
                    <a:pt x="51" y="64"/>
                  </a:lnTo>
                  <a:lnTo>
                    <a:pt x="51" y="64"/>
                  </a:lnTo>
                  <a:lnTo>
                    <a:pt x="73" y="0"/>
                  </a:lnTo>
                  <a:lnTo>
                    <a:pt x="99" y="0"/>
                  </a:lnTo>
                  <a:lnTo>
                    <a:pt x="99" y="94"/>
                  </a:lnTo>
                  <a:lnTo>
                    <a:pt x="81" y="94"/>
                  </a:lnTo>
                  <a:lnTo>
                    <a:pt x="81" y="26"/>
                  </a:lnTo>
                  <a:lnTo>
                    <a:pt x="81" y="26"/>
                  </a:lnTo>
                  <a:lnTo>
                    <a:pt x="59" y="94"/>
                  </a:lnTo>
                  <a:lnTo>
                    <a:pt x="43" y="94"/>
                  </a:lnTo>
                  <a:lnTo>
                    <a:pt x="22" y="29"/>
                  </a:lnTo>
                  <a:lnTo>
                    <a:pt x="22" y="29"/>
                  </a:lnTo>
                  <a:lnTo>
                    <a:pt x="22" y="94"/>
                  </a:lnTo>
                  <a:lnTo>
                    <a:pt x="0" y="9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6" name="Freeform 69">
              <a:extLst>
                <a:ext uri="{FF2B5EF4-FFF2-40B4-BE49-F238E27FC236}">
                  <a16:creationId xmlns:a16="http://schemas.microsoft.com/office/drawing/2014/main" id="{0762F688-FFAE-4912-ABB3-C6399036F656}"/>
                </a:ext>
              </a:extLst>
            </p:cNvPr>
            <p:cNvSpPr>
              <a:spLocks/>
            </p:cNvSpPr>
            <p:nvPr/>
          </p:nvSpPr>
          <p:spPr bwMode="auto">
            <a:xfrm>
              <a:off x="2185" y="2381"/>
              <a:ext cx="69" cy="94"/>
            </a:xfrm>
            <a:custGeom>
              <a:avLst/>
              <a:gdLst>
                <a:gd name="T0" fmla="*/ 69 w 69"/>
                <a:gd name="T1" fmla="*/ 0 h 94"/>
                <a:gd name="T2" fmla="*/ 69 w 69"/>
                <a:gd name="T3" fmla="*/ 18 h 94"/>
                <a:gd name="T4" fmla="*/ 21 w 69"/>
                <a:gd name="T5" fmla="*/ 18 h 94"/>
                <a:gd name="T6" fmla="*/ 21 w 69"/>
                <a:gd name="T7" fmla="*/ 37 h 94"/>
                <a:gd name="T8" fmla="*/ 67 w 69"/>
                <a:gd name="T9" fmla="*/ 37 h 94"/>
                <a:gd name="T10" fmla="*/ 67 w 69"/>
                <a:gd name="T11" fmla="*/ 53 h 94"/>
                <a:gd name="T12" fmla="*/ 21 w 69"/>
                <a:gd name="T13" fmla="*/ 53 h 94"/>
                <a:gd name="T14" fmla="*/ 21 w 69"/>
                <a:gd name="T15" fmla="*/ 75 h 94"/>
                <a:gd name="T16" fmla="*/ 69 w 69"/>
                <a:gd name="T17" fmla="*/ 75 h 94"/>
                <a:gd name="T18" fmla="*/ 69 w 69"/>
                <a:gd name="T19" fmla="*/ 94 h 94"/>
                <a:gd name="T20" fmla="*/ 0 w 69"/>
                <a:gd name="T21" fmla="*/ 94 h 94"/>
                <a:gd name="T22" fmla="*/ 0 w 69"/>
                <a:gd name="T23" fmla="*/ 0 h 94"/>
                <a:gd name="T24" fmla="*/ 69 w 6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4">
                  <a:moveTo>
                    <a:pt x="69" y="0"/>
                  </a:moveTo>
                  <a:lnTo>
                    <a:pt x="69" y="18"/>
                  </a:lnTo>
                  <a:lnTo>
                    <a:pt x="21" y="18"/>
                  </a:lnTo>
                  <a:lnTo>
                    <a:pt x="21" y="37"/>
                  </a:lnTo>
                  <a:lnTo>
                    <a:pt x="67" y="37"/>
                  </a:lnTo>
                  <a:lnTo>
                    <a:pt x="67" y="53"/>
                  </a:lnTo>
                  <a:lnTo>
                    <a:pt x="21" y="53"/>
                  </a:lnTo>
                  <a:lnTo>
                    <a:pt x="21" y="75"/>
                  </a:lnTo>
                  <a:lnTo>
                    <a:pt x="69" y="75"/>
                  </a:lnTo>
                  <a:lnTo>
                    <a:pt x="69" y="94"/>
                  </a:lnTo>
                  <a:lnTo>
                    <a:pt x="0" y="94"/>
                  </a:lnTo>
                  <a:lnTo>
                    <a:pt x="0"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7" name="Freeform 70">
              <a:extLst>
                <a:ext uri="{FF2B5EF4-FFF2-40B4-BE49-F238E27FC236}">
                  <a16:creationId xmlns:a16="http://schemas.microsoft.com/office/drawing/2014/main" id="{BB5F1CED-5EDC-45C6-AA22-8809E01F7CDD}"/>
                </a:ext>
              </a:extLst>
            </p:cNvPr>
            <p:cNvSpPr>
              <a:spLocks noEditPoints="1"/>
            </p:cNvSpPr>
            <p:nvPr/>
          </p:nvSpPr>
          <p:spPr bwMode="auto">
            <a:xfrm>
              <a:off x="2308" y="2381"/>
              <a:ext cx="80" cy="94"/>
            </a:xfrm>
            <a:custGeom>
              <a:avLst/>
              <a:gdLst>
                <a:gd name="T0" fmla="*/ 15 w 30"/>
                <a:gd name="T1" fmla="*/ 0 h 35"/>
                <a:gd name="T2" fmla="*/ 21 w 30"/>
                <a:gd name="T3" fmla="*/ 1 h 35"/>
                <a:gd name="T4" fmla="*/ 26 w 30"/>
                <a:gd name="T5" fmla="*/ 5 h 35"/>
                <a:gd name="T6" fmla="*/ 29 w 30"/>
                <a:gd name="T7" fmla="*/ 10 h 35"/>
                <a:gd name="T8" fmla="*/ 30 w 30"/>
                <a:gd name="T9" fmla="*/ 17 h 35"/>
                <a:gd name="T10" fmla="*/ 29 w 30"/>
                <a:gd name="T11" fmla="*/ 24 h 35"/>
                <a:gd name="T12" fmla="*/ 26 w 30"/>
                <a:gd name="T13" fmla="*/ 30 h 35"/>
                <a:gd name="T14" fmla="*/ 22 w 30"/>
                <a:gd name="T15" fmla="*/ 33 h 35"/>
                <a:gd name="T16" fmla="*/ 15 w 30"/>
                <a:gd name="T17" fmla="*/ 35 h 35"/>
                <a:gd name="T18" fmla="*/ 0 w 30"/>
                <a:gd name="T19" fmla="*/ 35 h 35"/>
                <a:gd name="T20" fmla="*/ 0 w 30"/>
                <a:gd name="T21" fmla="*/ 0 h 35"/>
                <a:gd name="T22" fmla="*/ 15 w 30"/>
                <a:gd name="T23" fmla="*/ 0 h 35"/>
                <a:gd name="T24" fmla="*/ 14 w 30"/>
                <a:gd name="T25" fmla="*/ 28 h 35"/>
                <a:gd name="T26" fmla="*/ 17 w 30"/>
                <a:gd name="T27" fmla="*/ 28 h 35"/>
                <a:gd name="T28" fmla="*/ 20 w 30"/>
                <a:gd name="T29" fmla="*/ 26 h 35"/>
                <a:gd name="T30" fmla="*/ 22 w 30"/>
                <a:gd name="T31" fmla="*/ 23 h 35"/>
                <a:gd name="T32" fmla="*/ 23 w 30"/>
                <a:gd name="T33" fmla="*/ 18 h 35"/>
                <a:gd name="T34" fmla="*/ 22 w 30"/>
                <a:gd name="T35" fmla="*/ 13 h 35"/>
                <a:gd name="T36" fmla="*/ 21 w 30"/>
                <a:gd name="T37" fmla="*/ 10 h 35"/>
                <a:gd name="T38" fmla="*/ 17 w 30"/>
                <a:gd name="T39" fmla="*/ 7 h 35"/>
                <a:gd name="T40" fmla="*/ 13 w 30"/>
                <a:gd name="T41" fmla="*/ 7 h 35"/>
                <a:gd name="T42" fmla="*/ 7 w 30"/>
                <a:gd name="T43" fmla="*/ 7 h 35"/>
                <a:gd name="T44" fmla="*/ 7 w 30"/>
                <a:gd name="T45" fmla="*/ 28 h 35"/>
                <a:gd name="T46" fmla="*/ 14 w 30"/>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5">
                  <a:moveTo>
                    <a:pt x="15" y="0"/>
                  </a:moveTo>
                  <a:cubicBezTo>
                    <a:pt x="17" y="0"/>
                    <a:pt x="19" y="1"/>
                    <a:pt x="21" y="1"/>
                  </a:cubicBezTo>
                  <a:cubicBezTo>
                    <a:pt x="23" y="2"/>
                    <a:pt x="24" y="3"/>
                    <a:pt x="26" y="5"/>
                  </a:cubicBezTo>
                  <a:cubicBezTo>
                    <a:pt x="27" y="6"/>
                    <a:pt x="28" y="8"/>
                    <a:pt x="29" y="10"/>
                  </a:cubicBezTo>
                  <a:cubicBezTo>
                    <a:pt x="30" y="12"/>
                    <a:pt x="30" y="14"/>
                    <a:pt x="30" y="17"/>
                  </a:cubicBezTo>
                  <a:cubicBezTo>
                    <a:pt x="30" y="20"/>
                    <a:pt x="30" y="22"/>
                    <a:pt x="29" y="24"/>
                  </a:cubicBezTo>
                  <a:cubicBezTo>
                    <a:pt x="29" y="26"/>
                    <a:pt x="28" y="28"/>
                    <a:pt x="26" y="30"/>
                  </a:cubicBezTo>
                  <a:cubicBezTo>
                    <a:pt x="25" y="31"/>
                    <a:pt x="23" y="32"/>
                    <a:pt x="22" y="33"/>
                  </a:cubicBezTo>
                  <a:cubicBezTo>
                    <a:pt x="20" y="34"/>
                    <a:pt x="17" y="35"/>
                    <a:pt x="15" y="35"/>
                  </a:cubicBezTo>
                  <a:cubicBezTo>
                    <a:pt x="0" y="35"/>
                    <a:pt x="0" y="35"/>
                    <a:pt x="0" y="35"/>
                  </a:cubicBezTo>
                  <a:cubicBezTo>
                    <a:pt x="0" y="0"/>
                    <a:pt x="0" y="0"/>
                    <a:pt x="0" y="0"/>
                  </a:cubicBezTo>
                  <a:lnTo>
                    <a:pt x="15" y="0"/>
                  </a:lnTo>
                  <a:close/>
                  <a:moveTo>
                    <a:pt x="14" y="28"/>
                  </a:moveTo>
                  <a:cubicBezTo>
                    <a:pt x="15" y="28"/>
                    <a:pt x="16" y="28"/>
                    <a:pt x="17" y="28"/>
                  </a:cubicBezTo>
                  <a:cubicBezTo>
                    <a:pt x="18" y="27"/>
                    <a:pt x="19" y="27"/>
                    <a:pt x="20" y="26"/>
                  </a:cubicBezTo>
                  <a:cubicBezTo>
                    <a:pt x="21" y="25"/>
                    <a:pt x="22" y="24"/>
                    <a:pt x="22" y="23"/>
                  </a:cubicBezTo>
                  <a:cubicBezTo>
                    <a:pt x="22" y="21"/>
                    <a:pt x="23" y="20"/>
                    <a:pt x="23" y="18"/>
                  </a:cubicBezTo>
                  <a:cubicBezTo>
                    <a:pt x="23" y="16"/>
                    <a:pt x="23" y="15"/>
                    <a:pt x="22" y="13"/>
                  </a:cubicBezTo>
                  <a:cubicBezTo>
                    <a:pt x="22" y="12"/>
                    <a:pt x="21" y="11"/>
                    <a:pt x="21" y="10"/>
                  </a:cubicBezTo>
                  <a:cubicBezTo>
                    <a:pt x="20" y="9"/>
                    <a:pt x="19" y="8"/>
                    <a:pt x="17" y="7"/>
                  </a:cubicBezTo>
                  <a:cubicBezTo>
                    <a:pt x="16" y="7"/>
                    <a:pt x="15" y="7"/>
                    <a:pt x="13" y="7"/>
                  </a:cubicBezTo>
                  <a:cubicBezTo>
                    <a:pt x="7" y="7"/>
                    <a:pt x="7" y="7"/>
                    <a:pt x="7" y="7"/>
                  </a:cubicBezTo>
                  <a:cubicBezTo>
                    <a:pt x="7" y="28"/>
                    <a:pt x="7" y="28"/>
                    <a:pt x="7"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8" name="Rectangle 71">
              <a:extLst>
                <a:ext uri="{FF2B5EF4-FFF2-40B4-BE49-F238E27FC236}">
                  <a16:creationId xmlns:a16="http://schemas.microsoft.com/office/drawing/2014/main" id="{4DA47F47-F5F8-45ED-A7E4-2D533AF65980}"/>
                </a:ext>
              </a:extLst>
            </p:cNvPr>
            <p:cNvSpPr>
              <a:spLocks noChangeArrowheads="1"/>
            </p:cNvSpPr>
            <p:nvPr/>
          </p:nvSpPr>
          <p:spPr bwMode="auto">
            <a:xfrm>
              <a:off x="2442"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9" name="Freeform 72">
              <a:extLst>
                <a:ext uri="{FF2B5EF4-FFF2-40B4-BE49-F238E27FC236}">
                  <a16:creationId xmlns:a16="http://schemas.microsoft.com/office/drawing/2014/main" id="{5A355B2A-FB0C-44B3-B796-EED768D15532}"/>
                </a:ext>
              </a:extLst>
            </p:cNvPr>
            <p:cNvSpPr>
              <a:spLocks/>
            </p:cNvSpPr>
            <p:nvPr/>
          </p:nvSpPr>
          <p:spPr bwMode="auto">
            <a:xfrm>
              <a:off x="2514" y="2381"/>
              <a:ext cx="86" cy="94"/>
            </a:xfrm>
            <a:custGeom>
              <a:avLst/>
              <a:gdLst>
                <a:gd name="T0" fmla="*/ 23 w 32"/>
                <a:gd name="T1" fmla="*/ 9 h 35"/>
                <a:gd name="T2" fmla="*/ 22 w 32"/>
                <a:gd name="T3" fmla="*/ 8 h 35"/>
                <a:gd name="T4" fmla="*/ 19 w 32"/>
                <a:gd name="T5" fmla="*/ 6 h 35"/>
                <a:gd name="T6" fmla="*/ 17 w 32"/>
                <a:gd name="T7" fmla="*/ 6 h 35"/>
                <a:gd name="T8" fmla="*/ 12 w 32"/>
                <a:gd name="T9" fmla="*/ 7 h 35"/>
                <a:gd name="T10" fmla="*/ 10 w 32"/>
                <a:gd name="T11" fmla="*/ 9 h 35"/>
                <a:gd name="T12" fmla="*/ 8 w 32"/>
                <a:gd name="T13" fmla="*/ 13 h 35"/>
                <a:gd name="T14" fmla="*/ 7 w 32"/>
                <a:gd name="T15" fmla="*/ 18 h 35"/>
                <a:gd name="T16" fmla="*/ 8 w 32"/>
                <a:gd name="T17" fmla="*/ 22 h 35"/>
                <a:gd name="T18" fmla="*/ 10 w 32"/>
                <a:gd name="T19" fmla="*/ 25 h 35"/>
                <a:gd name="T20" fmla="*/ 12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4 w 32"/>
                <a:gd name="T41" fmla="*/ 30 h 35"/>
                <a:gd name="T42" fmla="*/ 1 w 32"/>
                <a:gd name="T43" fmla="*/ 25 h 35"/>
                <a:gd name="T44" fmla="*/ 0 w 32"/>
                <a:gd name="T45" fmla="*/ 18 h 35"/>
                <a:gd name="T46" fmla="*/ 1 w 32"/>
                <a:gd name="T47" fmla="*/ 10 h 35"/>
                <a:gd name="T48" fmla="*/ 4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3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3" y="9"/>
                  </a:moveTo>
                  <a:cubicBezTo>
                    <a:pt x="23" y="9"/>
                    <a:pt x="22" y="8"/>
                    <a:pt x="22" y="8"/>
                  </a:cubicBezTo>
                  <a:cubicBezTo>
                    <a:pt x="21" y="7"/>
                    <a:pt x="20" y="7"/>
                    <a:pt x="19" y="6"/>
                  </a:cubicBezTo>
                  <a:cubicBezTo>
                    <a:pt x="19"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ubicBezTo>
                    <a:pt x="8" y="23"/>
                    <a:pt x="9" y="24"/>
                    <a:pt x="10" y="25"/>
                  </a:cubicBezTo>
                  <a:cubicBezTo>
                    <a:pt x="10" y="27"/>
                    <a:pt x="11" y="27"/>
                    <a:pt x="12" y="28"/>
                  </a:cubicBezTo>
                  <a:cubicBezTo>
                    <a:pt x="14" y="29"/>
                    <a:pt x="15" y="29"/>
                    <a:pt x="17" y="29"/>
                  </a:cubicBezTo>
                  <a:cubicBezTo>
                    <a:pt x="19" y="29"/>
                    <a:pt x="21" y="28"/>
                    <a:pt x="22" y="27"/>
                  </a:cubicBezTo>
                  <a:cubicBezTo>
                    <a:pt x="23"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ubicBezTo>
                    <a:pt x="2" y="8"/>
                    <a:pt x="3" y="6"/>
                    <a:pt x="4" y="5"/>
                  </a:cubicBezTo>
                  <a:cubicBezTo>
                    <a:pt x="6" y="3"/>
                    <a:pt x="8" y="2"/>
                    <a:pt x="10" y="1"/>
                  </a:cubicBezTo>
                  <a:cubicBezTo>
                    <a:pt x="12" y="0"/>
                    <a:pt x="14" y="0"/>
                    <a:pt x="17" y="0"/>
                  </a:cubicBezTo>
                  <a:cubicBezTo>
                    <a:pt x="19" y="0"/>
                    <a:pt x="20"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0" name="Freeform 73">
              <a:extLst>
                <a:ext uri="{FF2B5EF4-FFF2-40B4-BE49-F238E27FC236}">
                  <a16:creationId xmlns:a16="http://schemas.microsoft.com/office/drawing/2014/main" id="{14F73B61-8725-4AA7-8EF5-D9A12E35960C}"/>
                </a:ext>
              </a:extLst>
            </p:cNvPr>
            <p:cNvSpPr>
              <a:spLocks noEditPoints="1"/>
            </p:cNvSpPr>
            <p:nvPr/>
          </p:nvSpPr>
          <p:spPr bwMode="auto">
            <a:xfrm>
              <a:off x="2643" y="2381"/>
              <a:ext cx="88" cy="94"/>
            </a:xfrm>
            <a:custGeom>
              <a:avLst/>
              <a:gdLst>
                <a:gd name="T0" fmla="*/ 53 w 88"/>
                <a:gd name="T1" fmla="*/ 0 h 94"/>
                <a:gd name="T2" fmla="*/ 88 w 88"/>
                <a:gd name="T3" fmla="*/ 94 h 94"/>
                <a:gd name="T4" fmla="*/ 67 w 88"/>
                <a:gd name="T5" fmla="*/ 94 h 94"/>
                <a:gd name="T6" fmla="*/ 61 w 88"/>
                <a:gd name="T7" fmla="*/ 72 h 94"/>
                <a:gd name="T8" fmla="*/ 27 w 88"/>
                <a:gd name="T9" fmla="*/ 72 h 94"/>
                <a:gd name="T10" fmla="*/ 19 w 88"/>
                <a:gd name="T11" fmla="*/ 94 h 94"/>
                <a:gd name="T12" fmla="*/ 0 w 88"/>
                <a:gd name="T13" fmla="*/ 94 h 94"/>
                <a:gd name="T14" fmla="*/ 35 w 88"/>
                <a:gd name="T15" fmla="*/ 0 h 94"/>
                <a:gd name="T16" fmla="*/ 53 w 88"/>
                <a:gd name="T17" fmla="*/ 0 h 94"/>
                <a:gd name="T18" fmla="*/ 56 w 88"/>
                <a:gd name="T19" fmla="*/ 56 h 94"/>
                <a:gd name="T20" fmla="*/ 45 w 88"/>
                <a:gd name="T21" fmla="*/ 24 h 94"/>
                <a:gd name="T22" fmla="*/ 43 w 88"/>
                <a:gd name="T23" fmla="*/ 24 h 94"/>
                <a:gd name="T24" fmla="*/ 32 w 88"/>
                <a:gd name="T25" fmla="*/ 56 h 94"/>
                <a:gd name="T26" fmla="*/ 56 w 88"/>
                <a:gd name="T2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4">
                  <a:moveTo>
                    <a:pt x="53" y="0"/>
                  </a:moveTo>
                  <a:lnTo>
                    <a:pt x="88" y="94"/>
                  </a:lnTo>
                  <a:lnTo>
                    <a:pt x="67" y="94"/>
                  </a:lnTo>
                  <a:lnTo>
                    <a:pt x="61" y="72"/>
                  </a:lnTo>
                  <a:lnTo>
                    <a:pt x="27" y="72"/>
                  </a:lnTo>
                  <a:lnTo>
                    <a:pt x="19" y="94"/>
                  </a:lnTo>
                  <a:lnTo>
                    <a:pt x="0" y="94"/>
                  </a:lnTo>
                  <a:lnTo>
                    <a:pt x="35" y="0"/>
                  </a:lnTo>
                  <a:lnTo>
                    <a:pt x="53" y="0"/>
                  </a:lnTo>
                  <a:close/>
                  <a:moveTo>
                    <a:pt x="56" y="56"/>
                  </a:moveTo>
                  <a:lnTo>
                    <a:pt x="45" y="24"/>
                  </a:lnTo>
                  <a:lnTo>
                    <a:pt x="43" y="24"/>
                  </a:lnTo>
                  <a:lnTo>
                    <a:pt x="32" y="56"/>
                  </a:lnTo>
                  <a:lnTo>
                    <a:pt x="5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1" name="Rectangle 74">
              <a:extLst>
                <a:ext uri="{FF2B5EF4-FFF2-40B4-BE49-F238E27FC236}">
                  <a16:creationId xmlns:a16="http://schemas.microsoft.com/office/drawing/2014/main" id="{03A1E239-95AF-4800-9E89-EEA5C18C0A44}"/>
                </a:ext>
              </a:extLst>
            </p:cNvPr>
            <p:cNvSpPr>
              <a:spLocks noChangeArrowheads="1"/>
            </p:cNvSpPr>
            <p:nvPr/>
          </p:nvSpPr>
          <p:spPr bwMode="auto">
            <a:xfrm>
              <a:off x="2779"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2" name="Freeform 75">
              <a:extLst>
                <a:ext uri="{FF2B5EF4-FFF2-40B4-BE49-F238E27FC236}">
                  <a16:creationId xmlns:a16="http://schemas.microsoft.com/office/drawing/2014/main" id="{6B2417D2-E68A-48BA-96CF-8A73DF474712}"/>
                </a:ext>
              </a:extLst>
            </p:cNvPr>
            <p:cNvSpPr>
              <a:spLocks noEditPoints="1"/>
            </p:cNvSpPr>
            <p:nvPr/>
          </p:nvSpPr>
          <p:spPr bwMode="auto">
            <a:xfrm>
              <a:off x="2854" y="2381"/>
              <a:ext cx="84" cy="94"/>
            </a:xfrm>
            <a:custGeom>
              <a:avLst/>
              <a:gdLst>
                <a:gd name="T0" fmla="*/ 15 w 31"/>
                <a:gd name="T1" fmla="*/ 0 h 35"/>
                <a:gd name="T2" fmla="*/ 21 w 31"/>
                <a:gd name="T3" fmla="*/ 1 h 35"/>
                <a:gd name="T4" fmla="*/ 26 w 31"/>
                <a:gd name="T5" fmla="*/ 5 h 35"/>
                <a:gd name="T6" fmla="*/ 29 w 31"/>
                <a:gd name="T7" fmla="*/ 10 h 35"/>
                <a:gd name="T8" fmla="*/ 31 w 31"/>
                <a:gd name="T9" fmla="*/ 17 h 35"/>
                <a:gd name="T10" fmla="*/ 30 w 31"/>
                <a:gd name="T11" fmla="*/ 24 h 35"/>
                <a:gd name="T12" fmla="*/ 27 w 31"/>
                <a:gd name="T13" fmla="*/ 30 h 35"/>
                <a:gd name="T14" fmla="*/ 22 w 31"/>
                <a:gd name="T15" fmla="*/ 33 h 35"/>
                <a:gd name="T16" fmla="*/ 15 w 31"/>
                <a:gd name="T17" fmla="*/ 35 h 35"/>
                <a:gd name="T18" fmla="*/ 0 w 31"/>
                <a:gd name="T19" fmla="*/ 35 h 35"/>
                <a:gd name="T20" fmla="*/ 0 w 31"/>
                <a:gd name="T21" fmla="*/ 0 h 35"/>
                <a:gd name="T22" fmla="*/ 15 w 31"/>
                <a:gd name="T23" fmla="*/ 0 h 35"/>
                <a:gd name="T24" fmla="*/ 14 w 31"/>
                <a:gd name="T25" fmla="*/ 28 h 35"/>
                <a:gd name="T26" fmla="*/ 18 w 31"/>
                <a:gd name="T27" fmla="*/ 28 h 35"/>
                <a:gd name="T28" fmla="*/ 20 w 31"/>
                <a:gd name="T29" fmla="*/ 26 h 35"/>
                <a:gd name="T30" fmla="*/ 22 w 31"/>
                <a:gd name="T31" fmla="*/ 23 h 35"/>
                <a:gd name="T32" fmla="*/ 23 w 31"/>
                <a:gd name="T33" fmla="*/ 18 h 35"/>
                <a:gd name="T34" fmla="*/ 23 w 31"/>
                <a:gd name="T35" fmla="*/ 13 h 35"/>
                <a:gd name="T36" fmla="*/ 21 w 31"/>
                <a:gd name="T37" fmla="*/ 10 h 35"/>
                <a:gd name="T38" fmla="*/ 18 w 31"/>
                <a:gd name="T39" fmla="*/ 7 h 35"/>
                <a:gd name="T40" fmla="*/ 13 w 31"/>
                <a:gd name="T41" fmla="*/ 7 h 35"/>
                <a:gd name="T42" fmla="*/ 8 w 31"/>
                <a:gd name="T43" fmla="*/ 7 h 35"/>
                <a:gd name="T44" fmla="*/ 8 w 31"/>
                <a:gd name="T45" fmla="*/ 28 h 35"/>
                <a:gd name="T46" fmla="*/ 14 w 31"/>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5">
                  <a:moveTo>
                    <a:pt x="15" y="0"/>
                  </a:moveTo>
                  <a:cubicBezTo>
                    <a:pt x="17" y="0"/>
                    <a:pt x="19" y="1"/>
                    <a:pt x="21" y="1"/>
                  </a:cubicBezTo>
                  <a:cubicBezTo>
                    <a:pt x="23" y="2"/>
                    <a:pt x="25" y="3"/>
                    <a:pt x="26" y="5"/>
                  </a:cubicBezTo>
                  <a:cubicBezTo>
                    <a:pt x="28" y="6"/>
                    <a:pt x="29" y="8"/>
                    <a:pt x="29" y="10"/>
                  </a:cubicBezTo>
                  <a:cubicBezTo>
                    <a:pt x="30" y="12"/>
                    <a:pt x="31" y="14"/>
                    <a:pt x="31" y="17"/>
                  </a:cubicBezTo>
                  <a:cubicBezTo>
                    <a:pt x="31" y="20"/>
                    <a:pt x="30" y="22"/>
                    <a:pt x="30" y="24"/>
                  </a:cubicBezTo>
                  <a:cubicBezTo>
                    <a:pt x="29" y="26"/>
                    <a:pt x="28" y="28"/>
                    <a:pt x="27" y="30"/>
                  </a:cubicBezTo>
                  <a:cubicBezTo>
                    <a:pt x="25" y="31"/>
                    <a:pt x="24" y="32"/>
                    <a:pt x="22" y="33"/>
                  </a:cubicBezTo>
                  <a:cubicBezTo>
                    <a:pt x="20" y="34"/>
                    <a:pt x="18" y="35"/>
                    <a:pt x="15" y="35"/>
                  </a:cubicBezTo>
                  <a:cubicBezTo>
                    <a:pt x="0" y="35"/>
                    <a:pt x="0" y="35"/>
                    <a:pt x="0" y="35"/>
                  </a:cubicBezTo>
                  <a:cubicBezTo>
                    <a:pt x="0" y="0"/>
                    <a:pt x="0" y="0"/>
                    <a:pt x="0" y="0"/>
                  </a:cubicBezTo>
                  <a:lnTo>
                    <a:pt x="15" y="0"/>
                  </a:lnTo>
                  <a:close/>
                  <a:moveTo>
                    <a:pt x="14" y="28"/>
                  </a:moveTo>
                  <a:cubicBezTo>
                    <a:pt x="16" y="28"/>
                    <a:pt x="17" y="28"/>
                    <a:pt x="18" y="28"/>
                  </a:cubicBezTo>
                  <a:cubicBezTo>
                    <a:pt x="19" y="27"/>
                    <a:pt x="20" y="27"/>
                    <a:pt x="20" y="26"/>
                  </a:cubicBezTo>
                  <a:cubicBezTo>
                    <a:pt x="21" y="25"/>
                    <a:pt x="22" y="24"/>
                    <a:pt x="22" y="23"/>
                  </a:cubicBezTo>
                  <a:cubicBezTo>
                    <a:pt x="23" y="21"/>
                    <a:pt x="23" y="20"/>
                    <a:pt x="23" y="18"/>
                  </a:cubicBezTo>
                  <a:cubicBezTo>
                    <a:pt x="23" y="16"/>
                    <a:pt x="23" y="15"/>
                    <a:pt x="23" y="13"/>
                  </a:cubicBezTo>
                  <a:cubicBezTo>
                    <a:pt x="22" y="12"/>
                    <a:pt x="22" y="11"/>
                    <a:pt x="21" y="10"/>
                  </a:cubicBezTo>
                  <a:cubicBezTo>
                    <a:pt x="20" y="9"/>
                    <a:pt x="19" y="8"/>
                    <a:pt x="18" y="7"/>
                  </a:cubicBezTo>
                  <a:cubicBezTo>
                    <a:pt x="17" y="7"/>
                    <a:pt x="15" y="7"/>
                    <a:pt x="13" y="7"/>
                  </a:cubicBezTo>
                  <a:cubicBezTo>
                    <a:pt x="8" y="7"/>
                    <a:pt x="8" y="7"/>
                    <a:pt x="8" y="7"/>
                  </a:cubicBezTo>
                  <a:cubicBezTo>
                    <a:pt x="8" y="28"/>
                    <a:pt x="8" y="28"/>
                    <a:pt x="8"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3" name="Freeform 76">
              <a:extLst>
                <a:ext uri="{FF2B5EF4-FFF2-40B4-BE49-F238E27FC236}">
                  <a16:creationId xmlns:a16="http://schemas.microsoft.com/office/drawing/2014/main" id="{7EE0B0FB-822E-4A99-ADA7-86881F7C4560}"/>
                </a:ext>
              </a:extLst>
            </p:cNvPr>
            <p:cNvSpPr>
              <a:spLocks noEditPoints="1"/>
            </p:cNvSpPr>
            <p:nvPr/>
          </p:nvSpPr>
          <p:spPr bwMode="auto">
            <a:xfrm>
              <a:off x="3063" y="2381"/>
              <a:ext cx="73" cy="94"/>
            </a:xfrm>
            <a:custGeom>
              <a:avLst/>
              <a:gdLst>
                <a:gd name="T0" fmla="*/ 15 w 27"/>
                <a:gd name="T1" fmla="*/ 0 h 35"/>
                <a:gd name="T2" fmla="*/ 21 w 27"/>
                <a:gd name="T3" fmla="*/ 1 h 35"/>
                <a:gd name="T4" fmla="*/ 25 w 27"/>
                <a:gd name="T5" fmla="*/ 4 h 35"/>
                <a:gd name="T6" fmla="*/ 27 w 27"/>
                <a:gd name="T7" fmla="*/ 7 h 35"/>
                <a:gd name="T8" fmla="*/ 27 w 27"/>
                <a:gd name="T9" fmla="*/ 11 h 35"/>
                <a:gd name="T10" fmla="*/ 27 w 27"/>
                <a:gd name="T11" fmla="*/ 15 h 35"/>
                <a:gd name="T12" fmla="*/ 25 w 27"/>
                <a:gd name="T13" fmla="*/ 19 h 35"/>
                <a:gd name="T14" fmla="*/ 21 w 27"/>
                <a:gd name="T15" fmla="*/ 21 h 35"/>
                <a:gd name="T16" fmla="*/ 15 w 27"/>
                <a:gd name="T17" fmla="*/ 22 h 35"/>
                <a:gd name="T18" fmla="*/ 7 w 27"/>
                <a:gd name="T19" fmla="*/ 22 h 35"/>
                <a:gd name="T20" fmla="*/ 7 w 27"/>
                <a:gd name="T21" fmla="*/ 35 h 35"/>
                <a:gd name="T22" fmla="*/ 0 w 27"/>
                <a:gd name="T23" fmla="*/ 35 h 35"/>
                <a:gd name="T24" fmla="*/ 0 w 27"/>
                <a:gd name="T25" fmla="*/ 0 h 35"/>
                <a:gd name="T26" fmla="*/ 15 w 27"/>
                <a:gd name="T27" fmla="*/ 0 h 35"/>
                <a:gd name="T28" fmla="*/ 13 w 27"/>
                <a:gd name="T29" fmla="*/ 16 h 35"/>
                <a:gd name="T30" fmla="*/ 16 w 27"/>
                <a:gd name="T31" fmla="*/ 16 h 35"/>
                <a:gd name="T32" fmla="*/ 18 w 27"/>
                <a:gd name="T33" fmla="*/ 16 h 35"/>
                <a:gd name="T34" fmla="*/ 19 w 27"/>
                <a:gd name="T35" fmla="*/ 14 h 35"/>
                <a:gd name="T36" fmla="*/ 20 w 27"/>
                <a:gd name="T37" fmla="*/ 11 h 35"/>
                <a:gd name="T38" fmla="*/ 19 w 27"/>
                <a:gd name="T39" fmla="*/ 9 h 35"/>
                <a:gd name="T40" fmla="*/ 18 w 27"/>
                <a:gd name="T41" fmla="*/ 7 h 35"/>
                <a:gd name="T42" fmla="*/ 16 w 27"/>
                <a:gd name="T43" fmla="*/ 6 h 35"/>
                <a:gd name="T44" fmla="*/ 13 w 27"/>
                <a:gd name="T45" fmla="*/ 6 h 35"/>
                <a:gd name="T46" fmla="*/ 7 w 27"/>
                <a:gd name="T47" fmla="*/ 6 h 35"/>
                <a:gd name="T48" fmla="*/ 7 w 27"/>
                <a:gd name="T49" fmla="*/ 16 h 35"/>
                <a:gd name="T50" fmla="*/ 13 w 27"/>
                <a:gd name="T5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15" y="0"/>
                  </a:moveTo>
                  <a:cubicBezTo>
                    <a:pt x="18" y="0"/>
                    <a:pt x="19" y="1"/>
                    <a:pt x="21" y="1"/>
                  </a:cubicBezTo>
                  <a:cubicBezTo>
                    <a:pt x="22" y="2"/>
                    <a:pt x="24" y="3"/>
                    <a:pt x="25" y="4"/>
                  </a:cubicBezTo>
                  <a:cubicBezTo>
                    <a:pt x="25" y="5"/>
                    <a:pt x="26" y="6"/>
                    <a:pt x="27" y="7"/>
                  </a:cubicBezTo>
                  <a:cubicBezTo>
                    <a:pt x="27" y="9"/>
                    <a:pt x="27" y="10"/>
                    <a:pt x="27" y="11"/>
                  </a:cubicBezTo>
                  <a:cubicBezTo>
                    <a:pt x="27" y="13"/>
                    <a:pt x="27" y="14"/>
                    <a:pt x="27" y="15"/>
                  </a:cubicBezTo>
                  <a:cubicBezTo>
                    <a:pt x="26" y="17"/>
                    <a:pt x="25" y="18"/>
                    <a:pt x="25" y="19"/>
                  </a:cubicBezTo>
                  <a:cubicBezTo>
                    <a:pt x="24" y="20"/>
                    <a:pt x="22" y="21"/>
                    <a:pt x="21" y="21"/>
                  </a:cubicBezTo>
                  <a:cubicBezTo>
                    <a:pt x="19" y="22"/>
                    <a:pt x="18" y="22"/>
                    <a:pt x="15" y="22"/>
                  </a:cubicBezTo>
                  <a:cubicBezTo>
                    <a:pt x="7" y="22"/>
                    <a:pt x="7" y="22"/>
                    <a:pt x="7" y="22"/>
                  </a:cubicBezTo>
                  <a:cubicBezTo>
                    <a:pt x="7" y="35"/>
                    <a:pt x="7" y="35"/>
                    <a:pt x="7" y="35"/>
                  </a:cubicBezTo>
                  <a:cubicBezTo>
                    <a:pt x="0" y="35"/>
                    <a:pt x="0" y="35"/>
                    <a:pt x="0" y="35"/>
                  </a:cubicBezTo>
                  <a:cubicBezTo>
                    <a:pt x="0" y="0"/>
                    <a:pt x="0" y="0"/>
                    <a:pt x="0" y="0"/>
                  </a:cubicBezTo>
                  <a:lnTo>
                    <a:pt x="15" y="0"/>
                  </a:lnTo>
                  <a:close/>
                  <a:moveTo>
                    <a:pt x="13" y="16"/>
                  </a:moveTo>
                  <a:cubicBezTo>
                    <a:pt x="14" y="16"/>
                    <a:pt x="15" y="16"/>
                    <a:pt x="16" y="16"/>
                  </a:cubicBezTo>
                  <a:cubicBezTo>
                    <a:pt x="17" y="16"/>
                    <a:pt x="17" y="16"/>
                    <a:pt x="18" y="16"/>
                  </a:cubicBezTo>
                  <a:cubicBezTo>
                    <a:pt x="19" y="15"/>
                    <a:pt x="19" y="15"/>
                    <a:pt x="19" y="14"/>
                  </a:cubicBezTo>
                  <a:cubicBezTo>
                    <a:pt x="20" y="13"/>
                    <a:pt x="20" y="12"/>
                    <a:pt x="20" y="11"/>
                  </a:cubicBezTo>
                  <a:cubicBezTo>
                    <a:pt x="20" y="10"/>
                    <a:pt x="20" y="9"/>
                    <a:pt x="19" y="9"/>
                  </a:cubicBezTo>
                  <a:cubicBezTo>
                    <a:pt x="19" y="8"/>
                    <a:pt x="19" y="7"/>
                    <a:pt x="18" y="7"/>
                  </a:cubicBezTo>
                  <a:cubicBezTo>
                    <a:pt x="17" y="7"/>
                    <a:pt x="17" y="6"/>
                    <a:pt x="16" y="6"/>
                  </a:cubicBezTo>
                  <a:cubicBezTo>
                    <a:pt x="15" y="6"/>
                    <a:pt x="14" y="6"/>
                    <a:pt x="13" y="6"/>
                  </a:cubicBezTo>
                  <a:cubicBezTo>
                    <a:pt x="7" y="6"/>
                    <a:pt x="7" y="6"/>
                    <a:pt x="7" y="6"/>
                  </a:cubicBezTo>
                  <a:cubicBezTo>
                    <a:pt x="7" y="16"/>
                    <a:pt x="7" y="16"/>
                    <a:pt x="7"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4" name="Freeform 77">
              <a:extLst>
                <a:ext uri="{FF2B5EF4-FFF2-40B4-BE49-F238E27FC236}">
                  <a16:creationId xmlns:a16="http://schemas.microsoft.com/office/drawing/2014/main" id="{786DE482-2586-4FCC-8721-2F1F2A2777E1}"/>
                </a:ext>
              </a:extLst>
            </p:cNvPr>
            <p:cNvSpPr>
              <a:spLocks noEditPoints="1"/>
            </p:cNvSpPr>
            <p:nvPr/>
          </p:nvSpPr>
          <p:spPr bwMode="auto">
            <a:xfrm>
              <a:off x="3184" y="2381"/>
              <a:ext cx="91" cy="94"/>
            </a:xfrm>
            <a:custGeom>
              <a:avLst/>
              <a:gdLst>
                <a:gd name="T0" fmla="*/ 1 w 34"/>
                <a:gd name="T1" fmla="*/ 10 h 35"/>
                <a:gd name="T2" fmla="*/ 4 w 34"/>
                <a:gd name="T3" fmla="*/ 5 h 35"/>
                <a:gd name="T4" fmla="*/ 10 w 34"/>
                <a:gd name="T5" fmla="*/ 1 h 35"/>
                <a:gd name="T6" fmla="*/ 17 w 34"/>
                <a:gd name="T7" fmla="*/ 0 h 35"/>
                <a:gd name="T8" fmla="*/ 24 w 34"/>
                <a:gd name="T9" fmla="*/ 1 h 35"/>
                <a:gd name="T10" fmla="*/ 29 w 34"/>
                <a:gd name="T11" fmla="*/ 5 h 35"/>
                <a:gd name="T12" fmla="*/ 32 w 34"/>
                <a:gd name="T13" fmla="*/ 10 h 35"/>
                <a:gd name="T14" fmla="*/ 34 w 34"/>
                <a:gd name="T15" fmla="*/ 18 h 35"/>
                <a:gd name="T16" fmla="*/ 32 w 34"/>
                <a:gd name="T17" fmla="*/ 25 h 35"/>
                <a:gd name="T18" fmla="*/ 29 w 34"/>
                <a:gd name="T19" fmla="*/ 30 h 35"/>
                <a:gd name="T20" fmla="*/ 24 w 34"/>
                <a:gd name="T21" fmla="*/ 34 h 35"/>
                <a:gd name="T22" fmla="*/ 17 w 34"/>
                <a:gd name="T23" fmla="*/ 35 h 35"/>
                <a:gd name="T24" fmla="*/ 10 w 34"/>
                <a:gd name="T25" fmla="*/ 34 h 35"/>
                <a:gd name="T26" fmla="*/ 4 w 34"/>
                <a:gd name="T27" fmla="*/ 30 h 35"/>
                <a:gd name="T28" fmla="*/ 1 w 34"/>
                <a:gd name="T29" fmla="*/ 25 h 35"/>
                <a:gd name="T30" fmla="*/ 0 w 34"/>
                <a:gd name="T31" fmla="*/ 18 h 35"/>
                <a:gd name="T32" fmla="*/ 1 w 34"/>
                <a:gd name="T33" fmla="*/ 10 h 35"/>
                <a:gd name="T34" fmla="*/ 8 w 34"/>
                <a:gd name="T35" fmla="*/ 22 h 35"/>
                <a:gd name="T36" fmla="*/ 10 w 34"/>
                <a:gd name="T37" fmla="*/ 25 h 35"/>
                <a:gd name="T38" fmla="*/ 12 w 34"/>
                <a:gd name="T39" fmla="*/ 28 h 35"/>
                <a:gd name="T40" fmla="*/ 17 w 34"/>
                <a:gd name="T41" fmla="*/ 29 h 35"/>
                <a:gd name="T42" fmla="*/ 21 w 34"/>
                <a:gd name="T43" fmla="*/ 28 h 35"/>
                <a:gd name="T44" fmla="*/ 24 w 34"/>
                <a:gd name="T45" fmla="*/ 25 h 35"/>
                <a:gd name="T46" fmla="*/ 26 w 34"/>
                <a:gd name="T47" fmla="*/ 22 h 35"/>
                <a:gd name="T48" fmla="*/ 26 w 34"/>
                <a:gd name="T49" fmla="*/ 18 h 35"/>
                <a:gd name="T50" fmla="*/ 26 w 34"/>
                <a:gd name="T51" fmla="*/ 13 h 35"/>
                <a:gd name="T52" fmla="*/ 24 w 34"/>
                <a:gd name="T53" fmla="*/ 9 h 35"/>
                <a:gd name="T54" fmla="*/ 21 w 34"/>
                <a:gd name="T55" fmla="*/ 7 h 35"/>
                <a:gd name="T56" fmla="*/ 17 w 34"/>
                <a:gd name="T57" fmla="*/ 6 h 35"/>
                <a:gd name="T58" fmla="*/ 12 w 34"/>
                <a:gd name="T59" fmla="*/ 7 h 35"/>
                <a:gd name="T60" fmla="*/ 10 w 34"/>
                <a:gd name="T61" fmla="*/ 9 h 35"/>
                <a:gd name="T62" fmla="*/ 8 w 34"/>
                <a:gd name="T63" fmla="*/ 13 h 35"/>
                <a:gd name="T64" fmla="*/ 7 w 34"/>
                <a:gd name="T65" fmla="*/ 18 h 35"/>
                <a:gd name="T66" fmla="*/ 8 w 34"/>
                <a:gd name="T6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5">
                  <a:moveTo>
                    <a:pt x="1" y="10"/>
                  </a:moveTo>
                  <a:cubicBezTo>
                    <a:pt x="2" y="8"/>
                    <a:pt x="3" y="6"/>
                    <a:pt x="4" y="5"/>
                  </a:cubicBezTo>
                  <a:cubicBezTo>
                    <a:pt x="6" y="3"/>
                    <a:pt x="8" y="2"/>
                    <a:pt x="10" y="1"/>
                  </a:cubicBezTo>
                  <a:cubicBezTo>
                    <a:pt x="12" y="0"/>
                    <a:pt x="14" y="0"/>
                    <a:pt x="17" y="0"/>
                  </a:cubicBezTo>
                  <a:cubicBezTo>
                    <a:pt x="19" y="0"/>
                    <a:pt x="22" y="0"/>
                    <a:pt x="24" y="1"/>
                  </a:cubicBezTo>
                  <a:cubicBezTo>
                    <a:pt x="26" y="2"/>
                    <a:pt x="28" y="3"/>
                    <a:pt x="29" y="5"/>
                  </a:cubicBezTo>
                  <a:cubicBezTo>
                    <a:pt x="31" y="6"/>
                    <a:pt x="32" y="8"/>
                    <a:pt x="32" y="10"/>
                  </a:cubicBezTo>
                  <a:cubicBezTo>
                    <a:pt x="33" y="13"/>
                    <a:pt x="34" y="15"/>
                    <a:pt x="34" y="18"/>
                  </a:cubicBezTo>
                  <a:cubicBezTo>
                    <a:pt x="34" y="20"/>
                    <a:pt x="33" y="22"/>
                    <a:pt x="32" y="25"/>
                  </a:cubicBezTo>
                  <a:cubicBezTo>
                    <a:pt x="32" y="27"/>
                    <a:pt x="31" y="29"/>
                    <a:pt x="29" y="30"/>
                  </a:cubicBezTo>
                  <a:cubicBezTo>
                    <a:pt x="28" y="32"/>
                    <a:pt x="26" y="33"/>
                    <a:pt x="24" y="34"/>
                  </a:cubicBezTo>
                  <a:cubicBezTo>
                    <a:pt x="22"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lose/>
                  <a:moveTo>
                    <a:pt x="8" y="22"/>
                  </a:moveTo>
                  <a:cubicBezTo>
                    <a:pt x="8" y="23"/>
                    <a:pt x="9" y="24"/>
                    <a:pt x="10" y="25"/>
                  </a:cubicBezTo>
                  <a:cubicBezTo>
                    <a:pt x="10" y="27"/>
                    <a:pt x="11" y="27"/>
                    <a:pt x="12" y="28"/>
                  </a:cubicBezTo>
                  <a:cubicBezTo>
                    <a:pt x="14" y="29"/>
                    <a:pt x="15" y="29"/>
                    <a:pt x="17" y="29"/>
                  </a:cubicBezTo>
                  <a:cubicBezTo>
                    <a:pt x="18" y="29"/>
                    <a:pt x="20" y="29"/>
                    <a:pt x="21" y="28"/>
                  </a:cubicBezTo>
                  <a:cubicBezTo>
                    <a:pt x="22" y="27"/>
                    <a:pt x="23" y="27"/>
                    <a:pt x="24" y="25"/>
                  </a:cubicBezTo>
                  <a:cubicBezTo>
                    <a:pt x="25" y="24"/>
                    <a:pt x="25" y="23"/>
                    <a:pt x="26" y="22"/>
                  </a:cubicBezTo>
                  <a:cubicBezTo>
                    <a:pt x="26" y="20"/>
                    <a:pt x="26" y="19"/>
                    <a:pt x="26" y="18"/>
                  </a:cubicBezTo>
                  <a:cubicBezTo>
                    <a:pt x="26" y="16"/>
                    <a:pt x="26" y="15"/>
                    <a:pt x="26" y="13"/>
                  </a:cubicBezTo>
                  <a:cubicBezTo>
                    <a:pt x="25" y="12"/>
                    <a:pt x="25" y="11"/>
                    <a:pt x="24" y="9"/>
                  </a:cubicBezTo>
                  <a:cubicBezTo>
                    <a:pt x="23" y="8"/>
                    <a:pt x="22" y="7"/>
                    <a:pt x="21" y="7"/>
                  </a:cubicBezTo>
                  <a:cubicBezTo>
                    <a:pt x="20"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5" name="Freeform 78">
              <a:extLst>
                <a:ext uri="{FF2B5EF4-FFF2-40B4-BE49-F238E27FC236}">
                  <a16:creationId xmlns:a16="http://schemas.microsoft.com/office/drawing/2014/main" id="{F4D5E4A3-1253-4DE2-B681-BD16C876FB0F}"/>
                </a:ext>
              </a:extLst>
            </p:cNvPr>
            <p:cNvSpPr>
              <a:spLocks/>
            </p:cNvSpPr>
            <p:nvPr/>
          </p:nvSpPr>
          <p:spPr bwMode="auto">
            <a:xfrm>
              <a:off x="3326" y="2381"/>
              <a:ext cx="64" cy="94"/>
            </a:xfrm>
            <a:custGeom>
              <a:avLst/>
              <a:gdLst>
                <a:gd name="T0" fmla="*/ 21 w 64"/>
                <a:gd name="T1" fmla="*/ 0 h 94"/>
                <a:gd name="T2" fmla="*/ 21 w 64"/>
                <a:gd name="T3" fmla="*/ 75 h 94"/>
                <a:gd name="T4" fmla="*/ 64 w 64"/>
                <a:gd name="T5" fmla="*/ 75 h 94"/>
                <a:gd name="T6" fmla="*/ 64 w 64"/>
                <a:gd name="T7" fmla="*/ 94 h 94"/>
                <a:gd name="T8" fmla="*/ 0 w 64"/>
                <a:gd name="T9" fmla="*/ 94 h 94"/>
                <a:gd name="T10" fmla="*/ 0 w 64"/>
                <a:gd name="T11" fmla="*/ 0 h 94"/>
                <a:gd name="T12" fmla="*/ 21 w 64"/>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21" y="0"/>
                  </a:moveTo>
                  <a:lnTo>
                    <a:pt x="21" y="75"/>
                  </a:lnTo>
                  <a:lnTo>
                    <a:pt x="64" y="75"/>
                  </a:lnTo>
                  <a:lnTo>
                    <a:pt x="64" y="94"/>
                  </a:lnTo>
                  <a:lnTo>
                    <a:pt x="0" y="94"/>
                  </a:lnTo>
                  <a:lnTo>
                    <a:pt x="0"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6" name="Rectangle 79">
              <a:extLst>
                <a:ext uri="{FF2B5EF4-FFF2-40B4-BE49-F238E27FC236}">
                  <a16:creationId xmlns:a16="http://schemas.microsoft.com/office/drawing/2014/main" id="{96851451-BC7B-4F65-A6B3-76B7EBB29A7E}"/>
                </a:ext>
              </a:extLst>
            </p:cNvPr>
            <p:cNvSpPr>
              <a:spLocks noChangeArrowheads="1"/>
            </p:cNvSpPr>
            <p:nvPr/>
          </p:nvSpPr>
          <p:spPr bwMode="auto">
            <a:xfrm>
              <a:off x="3441" y="2381"/>
              <a:ext cx="22"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7" name="Freeform 80">
              <a:extLst>
                <a:ext uri="{FF2B5EF4-FFF2-40B4-BE49-F238E27FC236}">
                  <a16:creationId xmlns:a16="http://schemas.microsoft.com/office/drawing/2014/main" id="{E0811AAF-9C41-41A6-AFCB-012B9C08B5D3}"/>
                </a:ext>
              </a:extLst>
            </p:cNvPr>
            <p:cNvSpPr>
              <a:spLocks/>
            </p:cNvSpPr>
            <p:nvPr/>
          </p:nvSpPr>
          <p:spPr bwMode="auto">
            <a:xfrm>
              <a:off x="3514" y="2381"/>
              <a:ext cx="85" cy="94"/>
            </a:xfrm>
            <a:custGeom>
              <a:avLst/>
              <a:gdLst>
                <a:gd name="T0" fmla="*/ 24 w 32"/>
                <a:gd name="T1" fmla="*/ 9 h 35"/>
                <a:gd name="T2" fmla="*/ 22 w 32"/>
                <a:gd name="T3" fmla="*/ 8 h 35"/>
                <a:gd name="T4" fmla="*/ 20 w 32"/>
                <a:gd name="T5" fmla="*/ 6 h 35"/>
                <a:gd name="T6" fmla="*/ 17 w 32"/>
                <a:gd name="T7" fmla="*/ 6 h 35"/>
                <a:gd name="T8" fmla="*/ 13 w 32"/>
                <a:gd name="T9" fmla="*/ 7 h 35"/>
                <a:gd name="T10" fmla="*/ 10 w 32"/>
                <a:gd name="T11" fmla="*/ 9 h 35"/>
                <a:gd name="T12" fmla="*/ 8 w 32"/>
                <a:gd name="T13" fmla="*/ 13 h 35"/>
                <a:gd name="T14" fmla="*/ 8 w 32"/>
                <a:gd name="T15" fmla="*/ 18 h 35"/>
                <a:gd name="T16" fmla="*/ 8 w 32"/>
                <a:gd name="T17" fmla="*/ 22 h 35"/>
                <a:gd name="T18" fmla="*/ 10 w 32"/>
                <a:gd name="T19" fmla="*/ 25 h 35"/>
                <a:gd name="T20" fmla="*/ 13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5 w 32"/>
                <a:gd name="T41" fmla="*/ 30 h 35"/>
                <a:gd name="T42" fmla="*/ 1 w 32"/>
                <a:gd name="T43" fmla="*/ 25 h 35"/>
                <a:gd name="T44" fmla="*/ 0 w 32"/>
                <a:gd name="T45" fmla="*/ 18 h 35"/>
                <a:gd name="T46" fmla="*/ 1 w 32"/>
                <a:gd name="T47" fmla="*/ 10 h 35"/>
                <a:gd name="T48" fmla="*/ 5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4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4" y="9"/>
                  </a:moveTo>
                  <a:cubicBezTo>
                    <a:pt x="23" y="9"/>
                    <a:pt x="23" y="8"/>
                    <a:pt x="22" y="8"/>
                  </a:cubicBezTo>
                  <a:cubicBezTo>
                    <a:pt x="21" y="7"/>
                    <a:pt x="20" y="7"/>
                    <a:pt x="20" y="6"/>
                  </a:cubicBezTo>
                  <a:cubicBezTo>
                    <a:pt x="19" y="6"/>
                    <a:pt x="18" y="6"/>
                    <a:pt x="17" y="6"/>
                  </a:cubicBezTo>
                  <a:cubicBezTo>
                    <a:pt x="15" y="6"/>
                    <a:pt x="14" y="6"/>
                    <a:pt x="13" y="7"/>
                  </a:cubicBezTo>
                  <a:cubicBezTo>
                    <a:pt x="11" y="7"/>
                    <a:pt x="10" y="8"/>
                    <a:pt x="10" y="9"/>
                  </a:cubicBezTo>
                  <a:cubicBezTo>
                    <a:pt x="9" y="11"/>
                    <a:pt x="8" y="12"/>
                    <a:pt x="8" y="13"/>
                  </a:cubicBezTo>
                  <a:cubicBezTo>
                    <a:pt x="8" y="15"/>
                    <a:pt x="8" y="16"/>
                    <a:pt x="8" y="18"/>
                  </a:cubicBezTo>
                  <a:cubicBezTo>
                    <a:pt x="8" y="19"/>
                    <a:pt x="8" y="20"/>
                    <a:pt x="8" y="22"/>
                  </a:cubicBezTo>
                  <a:cubicBezTo>
                    <a:pt x="8" y="23"/>
                    <a:pt x="9" y="24"/>
                    <a:pt x="10" y="25"/>
                  </a:cubicBezTo>
                  <a:cubicBezTo>
                    <a:pt x="10" y="27"/>
                    <a:pt x="11" y="27"/>
                    <a:pt x="13" y="28"/>
                  </a:cubicBezTo>
                  <a:cubicBezTo>
                    <a:pt x="14" y="29"/>
                    <a:pt x="15" y="29"/>
                    <a:pt x="17" y="29"/>
                  </a:cubicBezTo>
                  <a:cubicBezTo>
                    <a:pt x="19" y="29"/>
                    <a:pt x="21" y="28"/>
                    <a:pt x="22" y="27"/>
                  </a:cubicBezTo>
                  <a:cubicBezTo>
                    <a:pt x="24"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5" y="30"/>
                  </a:cubicBezTo>
                  <a:cubicBezTo>
                    <a:pt x="3" y="29"/>
                    <a:pt x="2" y="27"/>
                    <a:pt x="1" y="25"/>
                  </a:cubicBezTo>
                  <a:cubicBezTo>
                    <a:pt x="0" y="22"/>
                    <a:pt x="0" y="20"/>
                    <a:pt x="0" y="18"/>
                  </a:cubicBezTo>
                  <a:cubicBezTo>
                    <a:pt x="0" y="15"/>
                    <a:pt x="0" y="13"/>
                    <a:pt x="1" y="10"/>
                  </a:cubicBezTo>
                  <a:cubicBezTo>
                    <a:pt x="2" y="8"/>
                    <a:pt x="3" y="6"/>
                    <a:pt x="5" y="5"/>
                  </a:cubicBezTo>
                  <a:cubicBezTo>
                    <a:pt x="6" y="3"/>
                    <a:pt x="8" y="2"/>
                    <a:pt x="10" y="1"/>
                  </a:cubicBezTo>
                  <a:cubicBezTo>
                    <a:pt x="12" y="0"/>
                    <a:pt x="14" y="0"/>
                    <a:pt x="17" y="0"/>
                  </a:cubicBezTo>
                  <a:cubicBezTo>
                    <a:pt x="19" y="0"/>
                    <a:pt x="21"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8" name="Freeform 81">
              <a:extLst>
                <a:ext uri="{FF2B5EF4-FFF2-40B4-BE49-F238E27FC236}">
                  <a16:creationId xmlns:a16="http://schemas.microsoft.com/office/drawing/2014/main" id="{028C495F-D40A-415A-B6FA-44F2ACF82B64}"/>
                </a:ext>
              </a:extLst>
            </p:cNvPr>
            <p:cNvSpPr>
              <a:spLocks/>
            </p:cNvSpPr>
            <p:nvPr/>
          </p:nvSpPr>
          <p:spPr bwMode="auto">
            <a:xfrm>
              <a:off x="3642" y="2381"/>
              <a:ext cx="89" cy="94"/>
            </a:xfrm>
            <a:custGeom>
              <a:avLst/>
              <a:gdLst>
                <a:gd name="T0" fmla="*/ 0 w 89"/>
                <a:gd name="T1" fmla="*/ 0 h 94"/>
                <a:gd name="T2" fmla="*/ 22 w 89"/>
                <a:gd name="T3" fmla="*/ 0 h 94"/>
                <a:gd name="T4" fmla="*/ 43 w 89"/>
                <a:gd name="T5" fmla="*/ 37 h 94"/>
                <a:gd name="T6" fmla="*/ 64 w 89"/>
                <a:gd name="T7" fmla="*/ 0 h 94"/>
                <a:gd name="T8" fmla="*/ 89 w 89"/>
                <a:gd name="T9" fmla="*/ 0 h 94"/>
                <a:gd name="T10" fmla="*/ 54 w 89"/>
                <a:gd name="T11" fmla="*/ 56 h 94"/>
                <a:gd name="T12" fmla="*/ 54 w 89"/>
                <a:gd name="T13" fmla="*/ 94 h 94"/>
                <a:gd name="T14" fmla="*/ 32 w 89"/>
                <a:gd name="T15" fmla="*/ 94 h 94"/>
                <a:gd name="T16" fmla="*/ 32 w 89"/>
                <a:gd name="T17" fmla="*/ 56 h 94"/>
                <a:gd name="T18" fmla="*/ 0 w 8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94">
                  <a:moveTo>
                    <a:pt x="0" y="0"/>
                  </a:moveTo>
                  <a:lnTo>
                    <a:pt x="22" y="0"/>
                  </a:lnTo>
                  <a:lnTo>
                    <a:pt x="43" y="37"/>
                  </a:lnTo>
                  <a:lnTo>
                    <a:pt x="64" y="0"/>
                  </a:lnTo>
                  <a:lnTo>
                    <a:pt x="89" y="0"/>
                  </a:lnTo>
                  <a:lnTo>
                    <a:pt x="54" y="56"/>
                  </a:lnTo>
                  <a:lnTo>
                    <a:pt x="54" y="94"/>
                  </a:lnTo>
                  <a:lnTo>
                    <a:pt x="32" y="94"/>
                  </a:lnTo>
                  <a:lnTo>
                    <a:pt x="32" y="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9" name="Rectangle 82">
              <a:extLst>
                <a:ext uri="{FF2B5EF4-FFF2-40B4-BE49-F238E27FC236}">
                  <a16:creationId xmlns:a16="http://schemas.microsoft.com/office/drawing/2014/main" id="{8270631F-1EAD-4F21-AF8C-5AA99B1B3F5C}"/>
                </a:ext>
              </a:extLst>
            </p:cNvPr>
            <p:cNvSpPr>
              <a:spLocks noChangeArrowheads="1"/>
            </p:cNvSpPr>
            <p:nvPr/>
          </p:nvSpPr>
          <p:spPr bwMode="auto">
            <a:xfrm>
              <a:off x="2461" y="2561"/>
              <a:ext cx="1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0" name="Freeform 83">
              <a:extLst>
                <a:ext uri="{FF2B5EF4-FFF2-40B4-BE49-F238E27FC236}">
                  <a16:creationId xmlns:a16="http://schemas.microsoft.com/office/drawing/2014/main" id="{A70207BE-C74C-4666-AF7F-72A9606069F4}"/>
                </a:ext>
              </a:extLst>
            </p:cNvPr>
            <p:cNvSpPr>
              <a:spLocks/>
            </p:cNvSpPr>
            <p:nvPr/>
          </p:nvSpPr>
          <p:spPr bwMode="auto">
            <a:xfrm>
              <a:off x="2525" y="2561"/>
              <a:ext cx="67" cy="86"/>
            </a:xfrm>
            <a:custGeom>
              <a:avLst/>
              <a:gdLst>
                <a:gd name="T0" fmla="*/ 11 w 67"/>
                <a:gd name="T1" fmla="*/ 0 h 86"/>
                <a:gd name="T2" fmla="*/ 56 w 67"/>
                <a:gd name="T3" fmla="*/ 70 h 86"/>
                <a:gd name="T4" fmla="*/ 56 w 67"/>
                <a:gd name="T5" fmla="*/ 70 h 86"/>
                <a:gd name="T6" fmla="*/ 56 w 67"/>
                <a:gd name="T7" fmla="*/ 0 h 86"/>
                <a:gd name="T8" fmla="*/ 67 w 67"/>
                <a:gd name="T9" fmla="*/ 0 h 86"/>
                <a:gd name="T10" fmla="*/ 67 w 67"/>
                <a:gd name="T11" fmla="*/ 86 h 86"/>
                <a:gd name="T12" fmla="*/ 54 w 67"/>
                <a:gd name="T13" fmla="*/ 86 h 86"/>
                <a:gd name="T14" fmla="*/ 11 w 67"/>
                <a:gd name="T15" fmla="*/ 16 h 86"/>
                <a:gd name="T16" fmla="*/ 11 w 67"/>
                <a:gd name="T17" fmla="*/ 16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56" y="70"/>
                  </a:lnTo>
                  <a:lnTo>
                    <a:pt x="56" y="70"/>
                  </a:lnTo>
                  <a:lnTo>
                    <a:pt x="56" y="0"/>
                  </a:lnTo>
                  <a:lnTo>
                    <a:pt x="67" y="0"/>
                  </a:lnTo>
                  <a:lnTo>
                    <a:pt x="67" y="86"/>
                  </a:lnTo>
                  <a:lnTo>
                    <a:pt x="54" y="86"/>
                  </a:lnTo>
                  <a:lnTo>
                    <a:pt x="11" y="16"/>
                  </a:lnTo>
                  <a:lnTo>
                    <a:pt x="11" y="16"/>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1" name="Freeform 84">
              <a:extLst>
                <a:ext uri="{FF2B5EF4-FFF2-40B4-BE49-F238E27FC236}">
                  <a16:creationId xmlns:a16="http://schemas.microsoft.com/office/drawing/2014/main" id="{AA6F4892-C4A7-481F-BBA5-2FCF8AFC5F46}"/>
                </a:ext>
              </a:extLst>
            </p:cNvPr>
            <p:cNvSpPr>
              <a:spLocks/>
            </p:cNvSpPr>
            <p:nvPr/>
          </p:nvSpPr>
          <p:spPr bwMode="auto">
            <a:xfrm>
              <a:off x="2637" y="2558"/>
              <a:ext cx="67" cy="89"/>
            </a:xfrm>
            <a:custGeom>
              <a:avLst/>
              <a:gdLst>
                <a:gd name="T0" fmla="*/ 18 w 25"/>
                <a:gd name="T1" fmla="*/ 5 h 33"/>
                <a:gd name="T2" fmla="*/ 12 w 25"/>
                <a:gd name="T3" fmla="*/ 4 h 33"/>
                <a:gd name="T4" fmla="*/ 10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2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10 w 25"/>
                <a:gd name="T51" fmla="*/ 29 h 33"/>
                <a:gd name="T52" fmla="*/ 13 w 25"/>
                <a:gd name="T53" fmla="*/ 30 h 33"/>
                <a:gd name="T54" fmla="*/ 16 w 25"/>
                <a:gd name="T55" fmla="*/ 30 h 33"/>
                <a:gd name="T56" fmla="*/ 19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5 w 25"/>
                <a:gd name="T81" fmla="*/ 3 h 33"/>
                <a:gd name="T82" fmla="*/ 8 w 25"/>
                <a:gd name="T83" fmla="*/ 1 h 33"/>
                <a:gd name="T84" fmla="*/ 12 w 25"/>
                <a:gd name="T85" fmla="*/ 0 h 33"/>
                <a:gd name="T86" fmla="*/ 17 w 25"/>
                <a:gd name="T87" fmla="*/ 1 h 33"/>
                <a:gd name="T88" fmla="*/ 21 w 25"/>
                <a:gd name="T89" fmla="*/ 3 h 33"/>
                <a:gd name="T90" fmla="*/ 23 w 25"/>
                <a:gd name="T91" fmla="*/ 6 h 33"/>
                <a:gd name="T92" fmla="*/ 24 w 25"/>
                <a:gd name="T93" fmla="*/ 10 h 33"/>
                <a:gd name="T94" fmla="*/ 20 w 25"/>
                <a:gd name="T95" fmla="*/ 10 h 33"/>
                <a:gd name="T96" fmla="*/ 18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8" y="5"/>
                  </a:moveTo>
                  <a:cubicBezTo>
                    <a:pt x="16" y="4"/>
                    <a:pt x="14" y="4"/>
                    <a:pt x="12" y="4"/>
                  </a:cubicBezTo>
                  <a:cubicBezTo>
                    <a:pt x="11" y="4"/>
                    <a:pt x="11" y="4"/>
                    <a:pt x="10" y="4"/>
                  </a:cubicBezTo>
                  <a:cubicBezTo>
                    <a:pt x="9" y="4"/>
                    <a:pt x="8" y="5"/>
                    <a:pt x="7" y="5"/>
                  </a:cubicBezTo>
                  <a:cubicBezTo>
                    <a:pt x="7" y="6"/>
                    <a:pt x="6" y="6"/>
                    <a:pt x="6" y="7"/>
                  </a:cubicBezTo>
                  <a:cubicBezTo>
                    <a:pt x="5" y="7"/>
                    <a:pt x="5" y="8"/>
                    <a:pt x="5" y="9"/>
                  </a:cubicBezTo>
                  <a:cubicBezTo>
                    <a:pt x="5" y="10"/>
                    <a:pt x="6" y="11"/>
                    <a:pt x="6" y="12"/>
                  </a:cubicBezTo>
                  <a:cubicBezTo>
                    <a:pt x="7" y="12"/>
                    <a:pt x="7" y="13"/>
                    <a:pt x="8" y="13"/>
                  </a:cubicBezTo>
                  <a:cubicBezTo>
                    <a:pt x="9" y="14"/>
                    <a:pt x="10" y="14"/>
                    <a:pt x="12" y="14"/>
                  </a:cubicBezTo>
                  <a:cubicBezTo>
                    <a:pt x="13" y="14"/>
                    <a:pt x="14" y="15"/>
                    <a:pt x="15" y="15"/>
                  </a:cubicBezTo>
                  <a:cubicBezTo>
                    <a:pt x="17" y="15"/>
                    <a:pt x="18"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3" y="30"/>
                    <a:pt x="21" y="31"/>
                  </a:cubicBezTo>
                  <a:cubicBezTo>
                    <a:pt x="20" y="32"/>
                    <a:pt x="19" y="32"/>
                    <a:pt x="17" y="33"/>
                  </a:cubicBezTo>
                  <a:cubicBezTo>
                    <a:pt x="16" y="33"/>
                    <a:pt x="14" y="33"/>
                    <a:pt x="13" y="33"/>
                  </a:cubicBezTo>
                  <a:cubicBezTo>
                    <a:pt x="11" y="33"/>
                    <a:pt x="10" y="33"/>
                    <a:pt x="8" y="33"/>
                  </a:cubicBezTo>
                  <a:cubicBezTo>
                    <a:pt x="6" y="32"/>
                    <a:pt x="5" y="32"/>
                    <a:pt x="4" y="31"/>
                  </a:cubicBezTo>
                  <a:cubicBezTo>
                    <a:pt x="3"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8" y="29"/>
                    <a:pt x="9" y="29"/>
                    <a:pt x="10" y="29"/>
                  </a:cubicBezTo>
                  <a:cubicBezTo>
                    <a:pt x="11" y="30"/>
                    <a:pt x="12" y="30"/>
                    <a:pt x="13" y="30"/>
                  </a:cubicBezTo>
                  <a:cubicBezTo>
                    <a:pt x="14" y="30"/>
                    <a:pt x="15" y="30"/>
                    <a:pt x="16" y="30"/>
                  </a:cubicBezTo>
                  <a:cubicBezTo>
                    <a:pt x="17" y="29"/>
                    <a:pt x="18" y="29"/>
                    <a:pt x="19" y="29"/>
                  </a:cubicBezTo>
                  <a:cubicBezTo>
                    <a:pt x="19" y="28"/>
                    <a:pt x="20" y="28"/>
                    <a:pt x="20" y="27"/>
                  </a:cubicBezTo>
                  <a:cubicBezTo>
                    <a:pt x="21" y="26"/>
                    <a:pt x="21" y="25"/>
                    <a:pt x="21" y="24"/>
                  </a:cubicBezTo>
                  <a:cubicBezTo>
                    <a:pt x="21" y="23"/>
                    <a:pt x="21" y="22"/>
                    <a:pt x="20" y="21"/>
                  </a:cubicBezTo>
                  <a:cubicBezTo>
                    <a:pt x="20" y="21"/>
                    <a:pt x="19" y="20"/>
                    <a:pt x="18" y="20"/>
                  </a:cubicBezTo>
                  <a:cubicBezTo>
                    <a:pt x="17" y="19"/>
                    <a:pt x="16" y="19"/>
                    <a:pt x="15" y="19"/>
                  </a:cubicBezTo>
                  <a:cubicBezTo>
                    <a:pt x="14" y="19"/>
                    <a:pt x="12" y="18"/>
                    <a:pt x="11" y="18"/>
                  </a:cubicBezTo>
                  <a:cubicBezTo>
                    <a:pt x="10" y="18"/>
                    <a:pt x="9" y="17"/>
                    <a:pt x="7" y="17"/>
                  </a:cubicBezTo>
                  <a:cubicBezTo>
                    <a:pt x="6" y="17"/>
                    <a:pt x="5" y="16"/>
                    <a:pt x="4" y="16"/>
                  </a:cubicBezTo>
                  <a:cubicBezTo>
                    <a:pt x="3" y="15"/>
                    <a:pt x="2" y="14"/>
                    <a:pt x="2" y="13"/>
                  </a:cubicBezTo>
                  <a:cubicBezTo>
                    <a:pt x="1" y="12"/>
                    <a:pt x="1" y="11"/>
                    <a:pt x="1" y="10"/>
                  </a:cubicBezTo>
                  <a:cubicBezTo>
                    <a:pt x="1" y="8"/>
                    <a:pt x="1" y="7"/>
                    <a:pt x="2" y="6"/>
                  </a:cubicBezTo>
                  <a:cubicBezTo>
                    <a:pt x="3" y="4"/>
                    <a:pt x="4" y="3"/>
                    <a:pt x="5" y="3"/>
                  </a:cubicBezTo>
                  <a:cubicBezTo>
                    <a:pt x="6" y="2"/>
                    <a:pt x="7" y="1"/>
                    <a:pt x="8" y="1"/>
                  </a:cubicBezTo>
                  <a:cubicBezTo>
                    <a:pt x="10" y="1"/>
                    <a:pt x="11" y="0"/>
                    <a:pt x="12" y="0"/>
                  </a:cubicBezTo>
                  <a:cubicBezTo>
                    <a:pt x="14" y="0"/>
                    <a:pt x="16" y="1"/>
                    <a:pt x="17" y="1"/>
                  </a:cubicBezTo>
                  <a:cubicBezTo>
                    <a:pt x="18" y="1"/>
                    <a:pt x="20" y="2"/>
                    <a:pt x="21" y="3"/>
                  </a:cubicBezTo>
                  <a:cubicBezTo>
                    <a:pt x="22" y="4"/>
                    <a:pt x="22" y="5"/>
                    <a:pt x="23" y="6"/>
                  </a:cubicBezTo>
                  <a:cubicBezTo>
                    <a:pt x="24" y="7"/>
                    <a:pt x="24" y="9"/>
                    <a:pt x="24" y="10"/>
                  </a:cubicBezTo>
                  <a:cubicBezTo>
                    <a:pt x="20" y="10"/>
                    <a:pt x="20" y="10"/>
                    <a:pt x="20" y="10"/>
                  </a:cubicBezTo>
                  <a:cubicBezTo>
                    <a:pt x="20" y="8"/>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2" name="Freeform 85">
              <a:extLst>
                <a:ext uri="{FF2B5EF4-FFF2-40B4-BE49-F238E27FC236}">
                  <a16:creationId xmlns:a16="http://schemas.microsoft.com/office/drawing/2014/main" id="{2B21DBDD-AD40-4A68-AC8E-4DC7E5FDFCA9}"/>
                </a:ext>
              </a:extLst>
            </p:cNvPr>
            <p:cNvSpPr>
              <a:spLocks/>
            </p:cNvSpPr>
            <p:nvPr/>
          </p:nvSpPr>
          <p:spPr bwMode="auto">
            <a:xfrm>
              <a:off x="2742"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29 w 67"/>
                <a:gd name="T13" fmla="*/ 86 h 86"/>
                <a:gd name="T14" fmla="*/ 29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29" y="86"/>
                  </a:lnTo>
                  <a:lnTo>
                    <a:pt x="29"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3" name="Rectangle 86">
              <a:extLst>
                <a:ext uri="{FF2B5EF4-FFF2-40B4-BE49-F238E27FC236}">
                  <a16:creationId xmlns:a16="http://schemas.microsoft.com/office/drawing/2014/main" id="{66703759-B94E-4DC1-8C6B-A4FBA5D2C9C3}"/>
                </a:ext>
              </a:extLst>
            </p:cNvPr>
            <p:cNvSpPr>
              <a:spLocks noChangeArrowheads="1"/>
            </p:cNvSpPr>
            <p:nvPr/>
          </p:nvSpPr>
          <p:spPr bwMode="auto">
            <a:xfrm>
              <a:off x="2852" y="2561"/>
              <a:ext cx="1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4" name="Freeform 87">
              <a:extLst>
                <a:ext uri="{FF2B5EF4-FFF2-40B4-BE49-F238E27FC236}">
                  <a16:creationId xmlns:a16="http://schemas.microsoft.com/office/drawing/2014/main" id="{470579A1-4F11-43EC-AF26-7B18EBB2539F}"/>
                </a:ext>
              </a:extLst>
            </p:cNvPr>
            <p:cNvSpPr>
              <a:spLocks/>
            </p:cNvSpPr>
            <p:nvPr/>
          </p:nvSpPr>
          <p:spPr bwMode="auto">
            <a:xfrm>
              <a:off x="2908" y="2561"/>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5" name="Freeform 88">
              <a:extLst>
                <a:ext uri="{FF2B5EF4-FFF2-40B4-BE49-F238E27FC236}">
                  <a16:creationId xmlns:a16="http://schemas.microsoft.com/office/drawing/2014/main" id="{15E59B8E-6B3A-4E00-9963-2BA34DCC96E6}"/>
                </a:ext>
              </a:extLst>
            </p:cNvPr>
            <p:cNvSpPr>
              <a:spLocks/>
            </p:cNvSpPr>
            <p:nvPr/>
          </p:nvSpPr>
          <p:spPr bwMode="auto">
            <a:xfrm>
              <a:off x="3015" y="2561"/>
              <a:ext cx="70" cy="86"/>
            </a:xfrm>
            <a:custGeom>
              <a:avLst/>
              <a:gdLst>
                <a:gd name="T0" fmla="*/ 22 w 26"/>
                <a:gd name="T1" fmla="*/ 29 h 32"/>
                <a:gd name="T2" fmla="*/ 13 w 26"/>
                <a:gd name="T3" fmla="*/ 32 h 32"/>
                <a:gd name="T4" fmla="*/ 4 w 26"/>
                <a:gd name="T5" fmla="*/ 29 h 32"/>
                <a:gd name="T6" fmla="*/ 0 w 26"/>
                <a:gd name="T7" fmla="*/ 20 h 32"/>
                <a:gd name="T8" fmla="*/ 0 w 26"/>
                <a:gd name="T9" fmla="*/ 0 h 32"/>
                <a:gd name="T10" fmla="*/ 5 w 26"/>
                <a:gd name="T11" fmla="*/ 0 h 32"/>
                <a:gd name="T12" fmla="*/ 5 w 26"/>
                <a:gd name="T13" fmla="*/ 20 h 32"/>
                <a:gd name="T14" fmla="*/ 7 w 26"/>
                <a:gd name="T15" fmla="*/ 27 h 32"/>
                <a:gd name="T16" fmla="*/ 13 w 26"/>
                <a:gd name="T17" fmla="*/ 29 h 32"/>
                <a:gd name="T18" fmla="*/ 19 w 26"/>
                <a:gd name="T19" fmla="*/ 27 h 32"/>
                <a:gd name="T20" fmla="*/ 21 w 26"/>
                <a:gd name="T21" fmla="*/ 20 h 32"/>
                <a:gd name="T22" fmla="*/ 21 w 26"/>
                <a:gd name="T23" fmla="*/ 0 h 32"/>
                <a:gd name="T24" fmla="*/ 26 w 26"/>
                <a:gd name="T25" fmla="*/ 0 h 32"/>
                <a:gd name="T26" fmla="*/ 26 w 26"/>
                <a:gd name="T27" fmla="*/ 20 h 32"/>
                <a:gd name="T28" fmla="*/ 22 w 26"/>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2" y="29"/>
                  </a:moveTo>
                  <a:cubicBezTo>
                    <a:pt x="20" y="31"/>
                    <a:pt x="17" y="32"/>
                    <a:pt x="13" y="32"/>
                  </a:cubicBezTo>
                  <a:cubicBezTo>
                    <a:pt x="9" y="32"/>
                    <a:pt x="6" y="31"/>
                    <a:pt x="4" y="29"/>
                  </a:cubicBezTo>
                  <a:cubicBezTo>
                    <a:pt x="2" y="27"/>
                    <a:pt x="0" y="24"/>
                    <a:pt x="0" y="20"/>
                  </a:cubicBezTo>
                  <a:cubicBezTo>
                    <a:pt x="0" y="0"/>
                    <a:pt x="0" y="0"/>
                    <a:pt x="0" y="0"/>
                  </a:cubicBezTo>
                  <a:cubicBezTo>
                    <a:pt x="5" y="0"/>
                    <a:pt x="5" y="0"/>
                    <a:pt x="5" y="0"/>
                  </a:cubicBezTo>
                  <a:cubicBezTo>
                    <a:pt x="5" y="20"/>
                    <a:pt x="5" y="20"/>
                    <a:pt x="5" y="20"/>
                  </a:cubicBezTo>
                  <a:cubicBezTo>
                    <a:pt x="5" y="23"/>
                    <a:pt x="5" y="25"/>
                    <a:pt x="7" y="27"/>
                  </a:cubicBezTo>
                  <a:cubicBezTo>
                    <a:pt x="8" y="28"/>
                    <a:pt x="10" y="29"/>
                    <a:pt x="13" y="29"/>
                  </a:cubicBezTo>
                  <a:cubicBezTo>
                    <a:pt x="16" y="29"/>
                    <a:pt x="18" y="28"/>
                    <a:pt x="19" y="27"/>
                  </a:cubicBezTo>
                  <a:cubicBezTo>
                    <a:pt x="21" y="25"/>
                    <a:pt x="21" y="23"/>
                    <a:pt x="21" y="20"/>
                  </a:cubicBezTo>
                  <a:cubicBezTo>
                    <a:pt x="21" y="0"/>
                    <a:pt x="21" y="0"/>
                    <a:pt x="21" y="0"/>
                  </a:cubicBezTo>
                  <a:cubicBezTo>
                    <a:pt x="26" y="0"/>
                    <a:pt x="26" y="0"/>
                    <a:pt x="26" y="0"/>
                  </a:cubicBezTo>
                  <a:cubicBezTo>
                    <a:pt x="26" y="20"/>
                    <a:pt x="26" y="20"/>
                    <a:pt x="26" y="20"/>
                  </a:cubicBezTo>
                  <a:cubicBezTo>
                    <a:pt x="26" y="24"/>
                    <a:pt x="25"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6" name="Freeform 89">
              <a:extLst>
                <a:ext uri="{FF2B5EF4-FFF2-40B4-BE49-F238E27FC236}">
                  <a16:creationId xmlns:a16="http://schemas.microsoft.com/office/drawing/2014/main" id="{BF68BF8F-E5A1-4F85-A683-E4238FBD698B}"/>
                </a:ext>
              </a:extLst>
            </p:cNvPr>
            <p:cNvSpPr>
              <a:spLocks/>
            </p:cNvSpPr>
            <p:nvPr/>
          </p:nvSpPr>
          <p:spPr bwMode="auto">
            <a:xfrm>
              <a:off x="3125"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7" name="Freeform 90">
              <a:extLst>
                <a:ext uri="{FF2B5EF4-FFF2-40B4-BE49-F238E27FC236}">
                  <a16:creationId xmlns:a16="http://schemas.microsoft.com/office/drawing/2014/main" id="{DE5C32A0-CE7F-4F19-8F47-F3D6A006C7B7}"/>
                </a:ext>
              </a:extLst>
            </p:cNvPr>
            <p:cNvSpPr>
              <a:spLocks/>
            </p:cNvSpPr>
            <p:nvPr/>
          </p:nvSpPr>
          <p:spPr bwMode="auto">
            <a:xfrm>
              <a:off x="3235" y="2561"/>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8" name="Freeform 91">
              <a:extLst>
                <a:ext uri="{FF2B5EF4-FFF2-40B4-BE49-F238E27FC236}">
                  <a16:creationId xmlns:a16="http://schemas.microsoft.com/office/drawing/2014/main" id="{0562DF64-213E-4786-8A35-0898800B861D}"/>
                </a:ext>
              </a:extLst>
            </p:cNvPr>
            <p:cNvSpPr>
              <a:spLocks/>
            </p:cNvSpPr>
            <p:nvPr/>
          </p:nvSpPr>
          <p:spPr bwMode="auto">
            <a:xfrm>
              <a:off x="2734" y="1676"/>
              <a:ext cx="257" cy="411"/>
            </a:xfrm>
            <a:custGeom>
              <a:avLst/>
              <a:gdLst>
                <a:gd name="T0" fmla="*/ 0 w 257"/>
                <a:gd name="T1" fmla="*/ 411 h 411"/>
                <a:gd name="T2" fmla="*/ 257 w 257"/>
                <a:gd name="T3" fmla="*/ 347 h 411"/>
                <a:gd name="T4" fmla="*/ 257 w 257"/>
                <a:gd name="T5" fmla="*/ 65 h 411"/>
                <a:gd name="T6" fmla="*/ 0 w 257"/>
                <a:gd name="T7" fmla="*/ 0 h 411"/>
                <a:gd name="T8" fmla="*/ 0 w 257"/>
                <a:gd name="T9" fmla="*/ 411 h 411"/>
              </a:gdLst>
              <a:ahLst/>
              <a:cxnLst>
                <a:cxn ang="0">
                  <a:pos x="T0" y="T1"/>
                </a:cxn>
                <a:cxn ang="0">
                  <a:pos x="T2" y="T3"/>
                </a:cxn>
                <a:cxn ang="0">
                  <a:pos x="T4" y="T5"/>
                </a:cxn>
                <a:cxn ang="0">
                  <a:pos x="T6" y="T7"/>
                </a:cxn>
                <a:cxn ang="0">
                  <a:pos x="T8" y="T9"/>
                </a:cxn>
              </a:cxnLst>
              <a:rect l="0" t="0" r="r" b="b"/>
              <a:pathLst>
                <a:path w="257" h="411">
                  <a:moveTo>
                    <a:pt x="0" y="411"/>
                  </a:moveTo>
                  <a:lnTo>
                    <a:pt x="257" y="347"/>
                  </a:lnTo>
                  <a:lnTo>
                    <a:pt x="257" y="65"/>
                  </a:lnTo>
                  <a:lnTo>
                    <a:pt x="0" y="0"/>
                  </a:lnTo>
                  <a:lnTo>
                    <a:pt x="0" y="411"/>
                  </a:lnTo>
                  <a:close/>
                </a:path>
              </a:pathLst>
            </a:custGeom>
            <a:solidFill>
              <a:srgbClr val="0DA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99" name="Freeform 92">
              <a:extLst>
                <a:ext uri="{FF2B5EF4-FFF2-40B4-BE49-F238E27FC236}">
                  <a16:creationId xmlns:a16="http://schemas.microsoft.com/office/drawing/2014/main" id="{7A0A60BA-61EE-473E-A63A-A24FE19E29FA}"/>
                </a:ext>
              </a:extLst>
            </p:cNvPr>
            <p:cNvSpPr>
              <a:spLocks/>
            </p:cNvSpPr>
            <p:nvPr/>
          </p:nvSpPr>
          <p:spPr bwMode="auto">
            <a:xfrm>
              <a:off x="2479" y="1843"/>
              <a:ext cx="255" cy="244"/>
            </a:xfrm>
            <a:custGeom>
              <a:avLst/>
              <a:gdLst>
                <a:gd name="T0" fmla="*/ 73 w 255"/>
                <a:gd name="T1" fmla="*/ 0 h 244"/>
                <a:gd name="T2" fmla="*/ 129 w 255"/>
                <a:gd name="T3" fmla="*/ 169 h 244"/>
                <a:gd name="T4" fmla="*/ 129 w 255"/>
                <a:gd name="T5" fmla="*/ 169 h 244"/>
                <a:gd name="T6" fmla="*/ 183 w 255"/>
                <a:gd name="T7" fmla="*/ 0 h 244"/>
                <a:gd name="T8" fmla="*/ 255 w 255"/>
                <a:gd name="T9" fmla="*/ 0 h 244"/>
                <a:gd name="T10" fmla="*/ 255 w 255"/>
                <a:gd name="T11" fmla="*/ 244 h 244"/>
                <a:gd name="T12" fmla="*/ 207 w 255"/>
                <a:gd name="T13" fmla="*/ 244 h 244"/>
                <a:gd name="T14" fmla="*/ 207 w 255"/>
                <a:gd name="T15" fmla="*/ 72 h 244"/>
                <a:gd name="T16" fmla="*/ 207 w 255"/>
                <a:gd name="T17" fmla="*/ 72 h 244"/>
                <a:gd name="T18" fmla="*/ 148 w 255"/>
                <a:gd name="T19" fmla="*/ 244 h 244"/>
                <a:gd name="T20" fmla="*/ 108 w 255"/>
                <a:gd name="T21" fmla="*/ 244 h 244"/>
                <a:gd name="T22" fmla="*/ 49 w 255"/>
                <a:gd name="T23" fmla="*/ 72 h 244"/>
                <a:gd name="T24" fmla="*/ 49 w 255"/>
                <a:gd name="T25" fmla="*/ 72 h 244"/>
                <a:gd name="T26" fmla="*/ 49 w 255"/>
                <a:gd name="T27" fmla="*/ 244 h 244"/>
                <a:gd name="T28" fmla="*/ 0 w 255"/>
                <a:gd name="T29" fmla="*/ 244 h 244"/>
                <a:gd name="T30" fmla="*/ 0 w 255"/>
                <a:gd name="T31" fmla="*/ 0 h 244"/>
                <a:gd name="T32" fmla="*/ 73 w 25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44">
                  <a:moveTo>
                    <a:pt x="73" y="0"/>
                  </a:moveTo>
                  <a:lnTo>
                    <a:pt x="129" y="169"/>
                  </a:lnTo>
                  <a:lnTo>
                    <a:pt x="129" y="169"/>
                  </a:lnTo>
                  <a:lnTo>
                    <a:pt x="183" y="0"/>
                  </a:lnTo>
                  <a:lnTo>
                    <a:pt x="255" y="0"/>
                  </a:lnTo>
                  <a:lnTo>
                    <a:pt x="255" y="244"/>
                  </a:lnTo>
                  <a:lnTo>
                    <a:pt x="207" y="244"/>
                  </a:lnTo>
                  <a:lnTo>
                    <a:pt x="207" y="72"/>
                  </a:lnTo>
                  <a:lnTo>
                    <a:pt x="207" y="72"/>
                  </a:lnTo>
                  <a:lnTo>
                    <a:pt x="148" y="244"/>
                  </a:lnTo>
                  <a:lnTo>
                    <a:pt x="108" y="244"/>
                  </a:lnTo>
                  <a:lnTo>
                    <a:pt x="49" y="72"/>
                  </a:lnTo>
                  <a:lnTo>
                    <a:pt x="49" y="72"/>
                  </a:lnTo>
                  <a:lnTo>
                    <a:pt x="49" y="244"/>
                  </a:lnTo>
                  <a:lnTo>
                    <a:pt x="0" y="244"/>
                  </a:lnTo>
                  <a:lnTo>
                    <a:pt x="0"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0" name="Freeform 93">
              <a:extLst>
                <a:ext uri="{FF2B5EF4-FFF2-40B4-BE49-F238E27FC236}">
                  <a16:creationId xmlns:a16="http://schemas.microsoft.com/office/drawing/2014/main" id="{CCE45F30-D783-41D3-9888-CA41614226C4}"/>
                </a:ext>
              </a:extLst>
            </p:cNvPr>
            <p:cNvSpPr>
              <a:spLocks/>
            </p:cNvSpPr>
            <p:nvPr/>
          </p:nvSpPr>
          <p:spPr bwMode="auto">
            <a:xfrm>
              <a:off x="2734" y="1843"/>
              <a:ext cx="257" cy="244"/>
            </a:xfrm>
            <a:custGeom>
              <a:avLst/>
              <a:gdLst>
                <a:gd name="T0" fmla="*/ 75 w 257"/>
                <a:gd name="T1" fmla="*/ 0 h 244"/>
                <a:gd name="T2" fmla="*/ 131 w 257"/>
                <a:gd name="T3" fmla="*/ 169 h 244"/>
                <a:gd name="T4" fmla="*/ 131 w 257"/>
                <a:gd name="T5" fmla="*/ 169 h 244"/>
                <a:gd name="T6" fmla="*/ 182 w 257"/>
                <a:gd name="T7" fmla="*/ 0 h 244"/>
                <a:gd name="T8" fmla="*/ 257 w 257"/>
                <a:gd name="T9" fmla="*/ 0 h 244"/>
                <a:gd name="T10" fmla="*/ 257 w 257"/>
                <a:gd name="T11" fmla="*/ 244 h 244"/>
                <a:gd name="T12" fmla="*/ 209 w 257"/>
                <a:gd name="T13" fmla="*/ 244 h 244"/>
                <a:gd name="T14" fmla="*/ 209 w 257"/>
                <a:gd name="T15" fmla="*/ 72 h 244"/>
                <a:gd name="T16" fmla="*/ 206 w 257"/>
                <a:gd name="T17" fmla="*/ 72 h 244"/>
                <a:gd name="T18" fmla="*/ 150 w 257"/>
                <a:gd name="T19" fmla="*/ 244 h 244"/>
                <a:gd name="T20" fmla="*/ 110 w 257"/>
                <a:gd name="T21" fmla="*/ 244 h 244"/>
                <a:gd name="T22" fmla="*/ 51 w 257"/>
                <a:gd name="T23" fmla="*/ 72 h 244"/>
                <a:gd name="T24" fmla="*/ 51 w 257"/>
                <a:gd name="T25" fmla="*/ 72 h 244"/>
                <a:gd name="T26" fmla="*/ 51 w 257"/>
                <a:gd name="T27" fmla="*/ 244 h 244"/>
                <a:gd name="T28" fmla="*/ 0 w 257"/>
                <a:gd name="T29" fmla="*/ 244 h 244"/>
                <a:gd name="T30" fmla="*/ 0 w 257"/>
                <a:gd name="T31" fmla="*/ 0 h 244"/>
                <a:gd name="T32" fmla="*/ 75 w 257"/>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44">
                  <a:moveTo>
                    <a:pt x="75" y="0"/>
                  </a:moveTo>
                  <a:lnTo>
                    <a:pt x="131" y="169"/>
                  </a:lnTo>
                  <a:lnTo>
                    <a:pt x="131" y="169"/>
                  </a:lnTo>
                  <a:lnTo>
                    <a:pt x="182" y="0"/>
                  </a:lnTo>
                  <a:lnTo>
                    <a:pt x="257" y="0"/>
                  </a:lnTo>
                  <a:lnTo>
                    <a:pt x="257" y="244"/>
                  </a:lnTo>
                  <a:lnTo>
                    <a:pt x="209" y="244"/>
                  </a:lnTo>
                  <a:lnTo>
                    <a:pt x="209" y="72"/>
                  </a:lnTo>
                  <a:lnTo>
                    <a:pt x="206" y="72"/>
                  </a:lnTo>
                  <a:lnTo>
                    <a:pt x="150" y="244"/>
                  </a:lnTo>
                  <a:lnTo>
                    <a:pt x="110" y="244"/>
                  </a:lnTo>
                  <a:lnTo>
                    <a:pt x="51" y="72"/>
                  </a:lnTo>
                  <a:lnTo>
                    <a:pt x="51" y="72"/>
                  </a:lnTo>
                  <a:lnTo>
                    <a:pt x="51" y="244"/>
                  </a:lnTo>
                  <a:lnTo>
                    <a:pt x="0" y="244"/>
                  </a:lnTo>
                  <a:lnTo>
                    <a:pt x="0"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1" name="Freeform 94">
              <a:extLst>
                <a:ext uri="{FF2B5EF4-FFF2-40B4-BE49-F238E27FC236}">
                  <a16:creationId xmlns:a16="http://schemas.microsoft.com/office/drawing/2014/main" id="{D28496B0-B279-41BD-AE19-804FF0DC05EB}"/>
                </a:ext>
              </a:extLst>
            </p:cNvPr>
            <p:cNvSpPr>
              <a:spLocks noEditPoints="1"/>
            </p:cNvSpPr>
            <p:nvPr/>
          </p:nvSpPr>
          <p:spPr bwMode="auto">
            <a:xfrm>
              <a:off x="2991" y="1843"/>
              <a:ext cx="188" cy="244"/>
            </a:xfrm>
            <a:custGeom>
              <a:avLst/>
              <a:gdLst>
                <a:gd name="T0" fmla="*/ 40 w 70"/>
                <a:gd name="T1" fmla="*/ 0 h 91"/>
                <a:gd name="T2" fmla="*/ 54 w 70"/>
                <a:gd name="T3" fmla="*/ 3 h 91"/>
                <a:gd name="T4" fmla="*/ 63 w 70"/>
                <a:gd name="T5" fmla="*/ 9 h 91"/>
                <a:gd name="T6" fmla="*/ 69 w 70"/>
                <a:gd name="T7" fmla="*/ 18 h 91"/>
                <a:gd name="T8" fmla="*/ 70 w 70"/>
                <a:gd name="T9" fmla="*/ 29 h 91"/>
                <a:gd name="T10" fmla="*/ 69 w 70"/>
                <a:gd name="T11" fmla="*/ 40 h 91"/>
                <a:gd name="T12" fmla="*/ 63 w 70"/>
                <a:gd name="T13" fmla="*/ 50 h 91"/>
                <a:gd name="T14" fmla="*/ 54 w 70"/>
                <a:gd name="T15" fmla="*/ 56 h 91"/>
                <a:gd name="T16" fmla="*/ 40 w 70"/>
                <a:gd name="T17" fmla="*/ 59 h 91"/>
                <a:gd name="T18" fmla="*/ 19 w 70"/>
                <a:gd name="T19" fmla="*/ 59 h 91"/>
                <a:gd name="T20" fmla="*/ 19 w 70"/>
                <a:gd name="T21" fmla="*/ 91 h 91"/>
                <a:gd name="T22" fmla="*/ 0 w 70"/>
                <a:gd name="T23" fmla="*/ 91 h 91"/>
                <a:gd name="T24" fmla="*/ 0 w 70"/>
                <a:gd name="T25" fmla="*/ 0 h 91"/>
                <a:gd name="T26" fmla="*/ 40 w 70"/>
                <a:gd name="T27" fmla="*/ 0 h 91"/>
                <a:gd name="T28" fmla="*/ 34 w 70"/>
                <a:gd name="T29" fmla="*/ 43 h 91"/>
                <a:gd name="T30" fmla="*/ 41 w 70"/>
                <a:gd name="T31" fmla="*/ 43 h 91"/>
                <a:gd name="T32" fmla="*/ 46 w 70"/>
                <a:gd name="T33" fmla="*/ 41 h 91"/>
                <a:gd name="T34" fmla="*/ 50 w 70"/>
                <a:gd name="T35" fmla="*/ 36 h 91"/>
                <a:gd name="T36" fmla="*/ 51 w 70"/>
                <a:gd name="T37" fmla="*/ 29 h 91"/>
                <a:gd name="T38" fmla="*/ 50 w 70"/>
                <a:gd name="T39" fmla="*/ 22 h 91"/>
                <a:gd name="T40" fmla="*/ 46 w 70"/>
                <a:gd name="T41" fmla="*/ 18 h 91"/>
                <a:gd name="T42" fmla="*/ 41 w 70"/>
                <a:gd name="T43" fmla="*/ 16 h 91"/>
                <a:gd name="T44" fmla="*/ 34 w 70"/>
                <a:gd name="T45" fmla="*/ 16 h 91"/>
                <a:gd name="T46" fmla="*/ 19 w 70"/>
                <a:gd name="T47" fmla="*/ 16 h 91"/>
                <a:gd name="T48" fmla="*/ 19 w 70"/>
                <a:gd name="T49" fmla="*/ 43 h 91"/>
                <a:gd name="T50" fmla="*/ 34 w 70"/>
                <a:gd name="T51"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1">
                  <a:moveTo>
                    <a:pt x="40" y="0"/>
                  </a:moveTo>
                  <a:cubicBezTo>
                    <a:pt x="45" y="0"/>
                    <a:pt x="50" y="1"/>
                    <a:pt x="54" y="3"/>
                  </a:cubicBezTo>
                  <a:cubicBezTo>
                    <a:pt x="58" y="4"/>
                    <a:pt x="61" y="6"/>
                    <a:pt x="63" y="9"/>
                  </a:cubicBezTo>
                  <a:cubicBezTo>
                    <a:pt x="66" y="12"/>
                    <a:pt x="67" y="15"/>
                    <a:pt x="69" y="18"/>
                  </a:cubicBezTo>
                  <a:cubicBezTo>
                    <a:pt x="70" y="22"/>
                    <a:pt x="70" y="26"/>
                    <a:pt x="70" y="29"/>
                  </a:cubicBezTo>
                  <a:cubicBezTo>
                    <a:pt x="70" y="33"/>
                    <a:pt x="70" y="37"/>
                    <a:pt x="69" y="40"/>
                  </a:cubicBezTo>
                  <a:cubicBezTo>
                    <a:pt x="67" y="44"/>
                    <a:pt x="66" y="47"/>
                    <a:pt x="63" y="50"/>
                  </a:cubicBezTo>
                  <a:cubicBezTo>
                    <a:pt x="61" y="52"/>
                    <a:pt x="58" y="55"/>
                    <a:pt x="54" y="56"/>
                  </a:cubicBezTo>
                  <a:cubicBezTo>
                    <a:pt x="50" y="58"/>
                    <a:pt x="45" y="59"/>
                    <a:pt x="40" y="59"/>
                  </a:cubicBezTo>
                  <a:cubicBezTo>
                    <a:pt x="19" y="59"/>
                    <a:pt x="19" y="59"/>
                    <a:pt x="19" y="59"/>
                  </a:cubicBezTo>
                  <a:cubicBezTo>
                    <a:pt x="19" y="91"/>
                    <a:pt x="19" y="91"/>
                    <a:pt x="19" y="91"/>
                  </a:cubicBezTo>
                  <a:cubicBezTo>
                    <a:pt x="0" y="91"/>
                    <a:pt x="0" y="91"/>
                    <a:pt x="0" y="91"/>
                  </a:cubicBezTo>
                  <a:cubicBezTo>
                    <a:pt x="0" y="0"/>
                    <a:pt x="0" y="0"/>
                    <a:pt x="0" y="0"/>
                  </a:cubicBezTo>
                  <a:lnTo>
                    <a:pt x="40" y="0"/>
                  </a:lnTo>
                  <a:close/>
                  <a:moveTo>
                    <a:pt x="34" y="43"/>
                  </a:moveTo>
                  <a:cubicBezTo>
                    <a:pt x="37" y="43"/>
                    <a:pt x="39" y="43"/>
                    <a:pt x="41" y="43"/>
                  </a:cubicBezTo>
                  <a:cubicBezTo>
                    <a:pt x="43" y="42"/>
                    <a:pt x="45" y="42"/>
                    <a:pt x="46" y="41"/>
                  </a:cubicBezTo>
                  <a:cubicBezTo>
                    <a:pt x="48" y="40"/>
                    <a:pt x="49" y="38"/>
                    <a:pt x="50" y="36"/>
                  </a:cubicBezTo>
                  <a:cubicBezTo>
                    <a:pt x="51" y="35"/>
                    <a:pt x="51" y="32"/>
                    <a:pt x="51" y="29"/>
                  </a:cubicBezTo>
                  <a:cubicBezTo>
                    <a:pt x="51" y="26"/>
                    <a:pt x="51" y="24"/>
                    <a:pt x="50" y="22"/>
                  </a:cubicBezTo>
                  <a:cubicBezTo>
                    <a:pt x="49" y="21"/>
                    <a:pt x="48" y="19"/>
                    <a:pt x="46" y="18"/>
                  </a:cubicBezTo>
                  <a:cubicBezTo>
                    <a:pt x="45" y="17"/>
                    <a:pt x="43" y="17"/>
                    <a:pt x="41" y="16"/>
                  </a:cubicBezTo>
                  <a:cubicBezTo>
                    <a:pt x="39" y="16"/>
                    <a:pt x="37" y="16"/>
                    <a:pt x="34" y="16"/>
                  </a:cubicBezTo>
                  <a:cubicBezTo>
                    <a:pt x="19" y="16"/>
                    <a:pt x="19" y="16"/>
                    <a:pt x="19" y="16"/>
                  </a:cubicBezTo>
                  <a:cubicBezTo>
                    <a:pt x="19" y="43"/>
                    <a:pt x="19" y="43"/>
                    <a:pt x="19" y="43"/>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2" name="Rectangle 95">
              <a:extLst>
                <a:ext uri="{FF2B5EF4-FFF2-40B4-BE49-F238E27FC236}">
                  <a16:creationId xmlns:a16="http://schemas.microsoft.com/office/drawing/2014/main" id="{C53727F2-980F-40FC-8E23-032644A74F3D}"/>
                </a:ext>
              </a:extLst>
            </p:cNvPr>
            <p:cNvSpPr>
              <a:spLocks noChangeArrowheads="1"/>
            </p:cNvSpPr>
            <p:nvPr/>
          </p:nvSpPr>
          <p:spPr bwMode="auto">
            <a:xfrm>
              <a:off x="3187" y="1843"/>
              <a:ext cx="53"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grpSp>
      <p:sp>
        <p:nvSpPr>
          <p:cNvPr id="9" name="Title 1"/>
          <p:cNvSpPr txBox="1">
            <a:spLocks/>
          </p:cNvSpPr>
          <p:nvPr/>
        </p:nvSpPr>
        <p:spPr>
          <a:xfrm>
            <a:off x="685800" y="1830219"/>
            <a:ext cx="7772400" cy="1470025"/>
          </a:xfrm>
          <a:prstGeom prst="rect">
            <a:avLst/>
          </a:prstGeom>
        </p:spPr>
        <p:txBody>
          <a:bodyPr/>
          <a:lstStyle/>
          <a:p>
            <a:pPr algn="ctr" eaLnBrk="0" hangingPunct="0">
              <a:defRPr/>
            </a:pPr>
            <a:r>
              <a:rPr lang="en-US" sz="4800" kern="0" dirty="0">
                <a:solidFill>
                  <a:schemeClr val="tx2">
                    <a:lumMod val="75000"/>
                  </a:schemeClr>
                </a:solidFill>
                <a:latin typeface="+mj-lt"/>
                <a:cs typeface="Arial"/>
              </a:rPr>
              <a:t>MassHealth: </a:t>
            </a:r>
            <a:r>
              <a:rPr lang="en-US" sz="4800" kern="0" dirty="0">
                <a:solidFill>
                  <a:schemeClr val="tx2">
                    <a:lumMod val="75000"/>
                  </a:schemeClr>
                </a:solidFill>
                <a:latin typeface="+mj-lt"/>
              </a:rPr>
              <a:t>The Basics </a:t>
            </a:r>
            <a:endParaRPr lang="en-US" sz="4800" kern="0" dirty="0">
              <a:solidFill>
                <a:schemeClr val="tx2">
                  <a:lumMod val="75000"/>
                </a:schemeClr>
              </a:solidFill>
              <a:latin typeface="+mj-lt"/>
              <a:cs typeface="Arial"/>
            </a:endParaRPr>
          </a:p>
          <a:p>
            <a:pPr algn="ctr" eaLnBrk="0" hangingPunct="0">
              <a:defRPr/>
            </a:pPr>
            <a:r>
              <a:rPr lang="en-US" sz="4400" kern="0" spc="100" dirty="0">
                <a:solidFill>
                  <a:schemeClr val="tx2">
                    <a:lumMod val="75000"/>
                  </a:schemeClr>
                </a:solidFill>
                <a:latin typeface="+mj-lt"/>
                <a:cs typeface="Arial"/>
              </a:rPr>
              <a:t>FACTS AND TRENDS</a:t>
            </a:r>
          </a:p>
        </p:txBody>
      </p:sp>
      <p:sp>
        <p:nvSpPr>
          <p:cNvPr id="10" name="Subtitle 2"/>
          <p:cNvSpPr txBox="1">
            <a:spLocks/>
          </p:cNvSpPr>
          <p:nvPr/>
        </p:nvSpPr>
        <p:spPr>
          <a:xfrm>
            <a:off x="933707" y="3686574"/>
            <a:ext cx="7334250" cy="1407459"/>
          </a:xfrm>
          <a:prstGeom prst="rect">
            <a:avLst/>
          </a:prstGeom>
        </p:spPr>
        <p:txBody>
          <a:bodyPr/>
          <a:lstStyle/>
          <a:p>
            <a:pPr algn="ctr" eaLnBrk="0" hangingPunct="0">
              <a:spcBef>
                <a:spcPts val="0"/>
              </a:spcBef>
              <a:buClr>
                <a:srgbClr val="5A8F7C"/>
              </a:buClr>
              <a:defRPr/>
            </a:pPr>
            <a:r>
              <a:rPr lang="en-US" sz="1200" kern="0" dirty="0">
                <a:solidFill>
                  <a:srgbClr val="5A8F7C"/>
                </a:solidFill>
                <a:latin typeface="+mn-lt"/>
                <a:cs typeface="Arial"/>
              </a:rPr>
              <a:t>PREPARED BY</a:t>
            </a:r>
            <a:br>
              <a:rPr lang="en-US" sz="1200" kern="0" dirty="0">
                <a:solidFill>
                  <a:srgbClr val="5A8F7C"/>
                </a:solidFill>
                <a:latin typeface="+mn-lt"/>
                <a:cs typeface="Arial"/>
              </a:rPr>
            </a:br>
            <a:r>
              <a:rPr lang="en-US" sz="1200" kern="0" spc="50" dirty="0">
                <a:solidFill>
                  <a:srgbClr val="5A8F7C"/>
                </a:solidFill>
                <a:latin typeface="+mj-lt"/>
                <a:cs typeface="Arial"/>
              </a:rPr>
              <a:t>COMMONWEALTH MEDICINE</a:t>
            </a:r>
          </a:p>
          <a:p>
            <a:pPr algn="ctr" eaLnBrk="0" hangingPunct="0">
              <a:spcBef>
                <a:spcPts val="0"/>
              </a:spcBef>
              <a:buClr>
                <a:srgbClr val="5A8F7C"/>
              </a:buClr>
              <a:defRPr/>
            </a:pPr>
            <a:r>
              <a:rPr lang="en-US" sz="1200" kern="0" spc="50" dirty="0">
                <a:solidFill>
                  <a:srgbClr val="5A8F7C"/>
                </a:solidFill>
                <a:latin typeface="+mj-lt"/>
                <a:cs typeface="Arial"/>
              </a:rPr>
              <a:t>UNIVERSITY OF MASSACHUSETTS MEDICAL SCHOOL</a:t>
            </a:r>
          </a:p>
          <a:p>
            <a:pPr algn="ctr" eaLnBrk="0" hangingPunct="0">
              <a:spcBef>
                <a:spcPts val="0"/>
              </a:spcBef>
              <a:buClr>
                <a:srgbClr val="5A8F7C"/>
              </a:buClr>
              <a:defRPr/>
            </a:pPr>
            <a:endParaRPr lang="en-US" sz="1200" kern="0" dirty="0">
              <a:solidFill>
                <a:srgbClr val="5A8F7C"/>
              </a:solidFill>
              <a:latin typeface="+mn-lt"/>
              <a:cs typeface="Arial"/>
            </a:endParaRPr>
          </a:p>
        </p:txBody>
      </p:sp>
      <p:sp>
        <p:nvSpPr>
          <p:cNvPr id="13" name="Rectangle 12">
            <a:extLst>
              <a:ext uri="{FF2B5EF4-FFF2-40B4-BE49-F238E27FC236}">
                <a16:creationId xmlns:a16="http://schemas.microsoft.com/office/drawing/2014/main" id="{902E75F6-A591-45AA-ADC0-E2912E7F5F1A}"/>
              </a:ext>
            </a:extLst>
          </p:cNvPr>
          <p:cNvSpPr/>
          <p:nvPr/>
        </p:nvSpPr>
        <p:spPr>
          <a:xfrm>
            <a:off x="457200" y="4541771"/>
            <a:ext cx="8229600" cy="365760"/>
          </a:xfrm>
          <a:prstGeom prst="rect">
            <a:avLst/>
          </a:prstGeom>
          <a:solidFill>
            <a:srgbClr val="989898"/>
          </a:solidFill>
        </p:spPr>
        <p:txBody>
          <a:bodyPr wrap="none" anchor="ctr">
            <a:noAutofit/>
          </a:bodyPr>
          <a:lstStyle/>
          <a:p>
            <a:pPr algn="ctr" eaLnBrk="0" hangingPunct="0">
              <a:spcBef>
                <a:spcPts val="600"/>
              </a:spcBef>
              <a:buClr>
                <a:srgbClr val="5A8F7C"/>
              </a:buClr>
              <a:defRPr/>
            </a:pPr>
            <a:r>
              <a:rPr lang="en-US" sz="1600" kern="0" spc="100" dirty="0">
                <a:solidFill>
                  <a:schemeClr val="bg1"/>
                </a:solidFill>
                <a:latin typeface="+mj-lt"/>
                <a:cs typeface="Arial"/>
              </a:rPr>
              <a:t>UPDATED JULY 2019</a:t>
            </a:r>
          </a:p>
        </p:txBody>
      </p:sp>
      <p:grpSp>
        <p:nvGrpSpPr>
          <p:cNvPr id="200" name="Group 199">
            <a:extLst>
              <a:ext uri="{FF2B5EF4-FFF2-40B4-BE49-F238E27FC236}">
                <a16:creationId xmlns:a16="http://schemas.microsoft.com/office/drawing/2014/main" id="{921FB8AB-F16B-4C5A-8FD5-4FF1D66F7E93}"/>
              </a:ext>
            </a:extLst>
          </p:cNvPr>
          <p:cNvGrpSpPr/>
          <p:nvPr/>
        </p:nvGrpSpPr>
        <p:grpSpPr>
          <a:xfrm>
            <a:off x="3954813" y="5476927"/>
            <a:ext cx="1221358" cy="594360"/>
            <a:chOff x="1830580" y="5412375"/>
            <a:chExt cx="1221358" cy="594360"/>
          </a:xfrm>
        </p:grpSpPr>
        <p:sp>
          <p:nvSpPr>
            <p:cNvPr id="6" name="Freeform 5">
              <a:extLst>
                <a:ext uri="{FF2B5EF4-FFF2-40B4-BE49-F238E27FC236}">
                  <a16:creationId xmlns:a16="http://schemas.microsoft.com/office/drawing/2014/main" id="{6FDE6A4F-3D9B-4114-82BC-143753474E87}"/>
                </a:ext>
              </a:extLst>
            </p:cNvPr>
            <p:cNvSpPr>
              <a:spLocks/>
            </p:cNvSpPr>
            <p:nvPr/>
          </p:nvSpPr>
          <p:spPr bwMode="auto">
            <a:xfrm>
              <a:off x="2503100" y="5426117"/>
              <a:ext cx="210001" cy="249940"/>
            </a:xfrm>
            <a:custGeom>
              <a:avLst/>
              <a:gdLst>
                <a:gd name="T0" fmla="*/ 92 w 183"/>
                <a:gd name="T1" fmla="*/ 217 h 217"/>
                <a:gd name="T2" fmla="*/ 169 w 183"/>
                <a:gd name="T3" fmla="*/ 118 h 217"/>
                <a:gd name="T4" fmla="*/ 168 w 183"/>
                <a:gd name="T5" fmla="*/ 0 h 217"/>
                <a:gd name="T6" fmla="*/ 92 w 183"/>
                <a:gd name="T7" fmla="*/ 15 h 217"/>
                <a:gd name="T8" fmla="*/ 15 w 183"/>
                <a:gd name="T9" fmla="*/ 0 h 217"/>
                <a:gd name="T10" fmla="*/ 14 w 183"/>
                <a:gd name="T11" fmla="*/ 118 h 217"/>
                <a:gd name="T12" fmla="*/ 92 w 183"/>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183" h="217">
                  <a:moveTo>
                    <a:pt x="92" y="217"/>
                  </a:moveTo>
                  <a:cubicBezTo>
                    <a:pt x="132" y="195"/>
                    <a:pt x="157" y="157"/>
                    <a:pt x="169" y="118"/>
                  </a:cubicBezTo>
                  <a:cubicBezTo>
                    <a:pt x="182" y="78"/>
                    <a:pt x="183" y="30"/>
                    <a:pt x="168" y="0"/>
                  </a:cubicBezTo>
                  <a:cubicBezTo>
                    <a:pt x="145" y="12"/>
                    <a:pt x="119" y="15"/>
                    <a:pt x="92" y="15"/>
                  </a:cubicBezTo>
                  <a:cubicBezTo>
                    <a:pt x="65" y="15"/>
                    <a:pt x="38" y="12"/>
                    <a:pt x="15" y="0"/>
                  </a:cubicBezTo>
                  <a:cubicBezTo>
                    <a:pt x="0" y="30"/>
                    <a:pt x="1" y="78"/>
                    <a:pt x="14" y="118"/>
                  </a:cubicBezTo>
                  <a:cubicBezTo>
                    <a:pt x="27" y="157"/>
                    <a:pt x="51" y="195"/>
                    <a:pt x="9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 name="Freeform 6">
              <a:extLst>
                <a:ext uri="{FF2B5EF4-FFF2-40B4-BE49-F238E27FC236}">
                  <a16:creationId xmlns:a16="http://schemas.microsoft.com/office/drawing/2014/main" id="{52100FB6-3322-4D42-80EF-26C6059E0F3F}"/>
                </a:ext>
              </a:extLst>
            </p:cNvPr>
            <p:cNvSpPr>
              <a:spLocks/>
            </p:cNvSpPr>
            <p:nvPr/>
          </p:nvSpPr>
          <p:spPr bwMode="auto">
            <a:xfrm>
              <a:off x="2201196" y="5422682"/>
              <a:ext cx="253805" cy="254664"/>
            </a:xfrm>
            <a:custGeom>
              <a:avLst/>
              <a:gdLst>
                <a:gd name="T0" fmla="*/ 420 w 591"/>
                <a:gd name="T1" fmla="*/ 593 h 593"/>
                <a:gd name="T2" fmla="*/ 420 w 591"/>
                <a:gd name="T3" fmla="*/ 421 h 593"/>
                <a:gd name="T4" fmla="*/ 591 w 591"/>
                <a:gd name="T5" fmla="*/ 421 h 593"/>
                <a:gd name="T6" fmla="*/ 591 w 591"/>
                <a:gd name="T7" fmla="*/ 171 h 593"/>
                <a:gd name="T8" fmla="*/ 420 w 591"/>
                <a:gd name="T9" fmla="*/ 171 h 593"/>
                <a:gd name="T10" fmla="*/ 420 w 591"/>
                <a:gd name="T11" fmla="*/ 0 h 593"/>
                <a:gd name="T12" fmla="*/ 171 w 591"/>
                <a:gd name="T13" fmla="*/ 0 h 593"/>
                <a:gd name="T14" fmla="*/ 171 w 591"/>
                <a:gd name="T15" fmla="*/ 171 h 593"/>
                <a:gd name="T16" fmla="*/ 0 w 591"/>
                <a:gd name="T17" fmla="*/ 171 h 593"/>
                <a:gd name="T18" fmla="*/ 0 w 591"/>
                <a:gd name="T19" fmla="*/ 421 h 593"/>
                <a:gd name="T20" fmla="*/ 171 w 591"/>
                <a:gd name="T21" fmla="*/ 421 h 593"/>
                <a:gd name="T22" fmla="*/ 171 w 591"/>
                <a:gd name="T23" fmla="*/ 593 h 593"/>
                <a:gd name="T24" fmla="*/ 420 w 591"/>
                <a:gd name="T2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3">
                  <a:moveTo>
                    <a:pt x="420" y="593"/>
                  </a:moveTo>
                  <a:lnTo>
                    <a:pt x="420" y="421"/>
                  </a:lnTo>
                  <a:lnTo>
                    <a:pt x="591" y="421"/>
                  </a:lnTo>
                  <a:lnTo>
                    <a:pt x="591" y="171"/>
                  </a:lnTo>
                  <a:lnTo>
                    <a:pt x="420" y="171"/>
                  </a:lnTo>
                  <a:lnTo>
                    <a:pt x="420" y="0"/>
                  </a:lnTo>
                  <a:lnTo>
                    <a:pt x="171" y="0"/>
                  </a:lnTo>
                  <a:lnTo>
                    <a:pt x="171" y="171"/>
                  </a:lnTo>
                  <a:lnTo>
                    <a:pt x="0" y="171"/>
                  </a:lnTo>
                  <a:lnTo>
                    <a:pt x="0" y="421"/>
                  </a:lnTo>
                  <a:lnTo>
                    <a:pt x="171" y="421"/>
                  </a:lnTo>
                  <a:lnTo>
                    <a:pt x="171" y="593"/>
                  </a:lnTo>
                  <a:lnTo>
                    <a:pt x="420" y="5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 name="Freeform 7">
              <a:extLst>
                <a:ext uri="{FF2B5EF4-FFF2-40B4-BE49-F238E27FC236}">
                  <a16:creationId xmlns:a16="http://schemas.microsoft.com/office/drawing/2014/main" id="{4C93B1AA-816A-47F4-8448-25BF578F0444}"/>
                </a:ext>
              </a:extLst>
            </p:cNvPr>
            <p:cNvSpPr>
              <a:spLocks noEditPoints="1"/>
            </p:cNvSpPr>
            <p:nvPr/>
          </p:nvSpPr>
          <p:spPr bwMode="auto">
            <a:xfrm>
              <a:off x="2399602" y="5658880"/>
              <a:ext cx="27914" cy="27485"/>
            </a:xfrm>
            <a:custGeom>
              <a:avLst/>
              <a:gdLst>
                <a:gd name="T0" fmla="*/ 0 w 24"/>
                <a:gd name="T1" fmla="*/ 12 h 24"/>
                <a:gd name="T2" fmla="*/ 12 w 24"/>
                <a:gd name="T3" fmla="*/ 0 h 24"/>
                <a:gd name="T4" fmla="*/ 24 w 24"/>
                <a:gd name="T5" fmla="*/ 12 h 24"/>
                <a:gd name="T6" fmla="*/ 12 w 24"/>
                <a:gd name="T7" fmla="*/ 24 h 24"/>
                <a:gd name="T8" fmla="*/ 0 w 24"/>
                <a:gd name="T9" fmla="*/ 12 h 24"/>
                <a:gd name="T10" fmla="*/ 12 w 24"/>
                <a:gd name="T11" fmla="*/ 22 h 24"/>
                <a:gd name="T12" fmla="*/ 21 w 24"/>
                <a:gd name="T13" fmla="*/ 12 h 24"/>
                <a:gd name="T14" fmla="*/ 12 w 24"/>
                <a:gd name="T15" fmla="*/ 2 h 24"/>
                <a:gd name="T16" fmla="*/ 2 w 24"/>
                <a:gd name="T17" fmla="*/ 12 h 24"/>
                <a:gd name="T18" fmla="*/ 12 w 24"/>
                <a:gd name="T19" fmla="*/ 22 h 24"/>
                <a:gd name="T20" fmla="*/ 9 w 24"/>
                <a:gd name="T21" fmla="*/ 19 h 24"/>
                <a:gd name="T22" fmla="*/ 7 w 24"/>
                <a:gd name="T23" fmla="*/ 19 h 24"/>
                <a:gd name="T24" fmla="*/ 7 w 24"/>
                <a:gd name="T25" fmla="*/ 5 h 24"/>
                <a:gd name="T26" fmla="*/ 12 w 24"/>
                <a:gd name="T27" fmla="*/ 5 h 24"/>
                <a:gd name="T28" fmla="*/ 17 w 24"/>
                <a:gd name="T29" fmla="*/ 9 h 24"/>
                <a:gd name="T30" fmla="*/ 14 w 24"/>
                <a:gd name="T31" fmla="*/ 13 h 24"/>
                <a:gd name="T32" fmla="*/ 18 w 24"/>
                <a:gd name="T33" fmla="*/ 19 h 24"/>
                <a:gd name="T34" fmla="*/ 15 w 24"/>
                <a:gd name="T35" fmla="*/ 19 h 24"/>
                <a:gd name="T36" fmla="*/ 12 w 24"/>
                <a:gd name="T37" fmla="*/ 13 h 24"/>
                <a:gd name="T38" fmla="*/ 9 w 24"/>
                <a:gd name="T39" fmla="*/ 13 h 24"/>
                <a:gd name="T40" fmla="*/ 9 w 24"/>
                <a:gd name="T41" fmla="*/ 19 h 24"/>
                <a:gd name="T42" fmla="*/ 12 w 24"/>
                <a:gd name="T43" fmla="*/ 11 h 24"/>
                <a:gd name="T44" fmla="*/ 15 w 24"/>
                <a:gd name="T45" fmla="*/ 9 h 24"/>
                <a:gd name="T46" fmla="*/ 12 w 24"/>
                <a:gd name="T47" fmla="*/ 7 h 24"/>
                <a:gd name="T48" fmla="*/ 9 w 24"/>
                <a:gd name="T49" fmla="*/ 7 h 24"/>
                <a:gd name="T50" fmla="*/ 9 w 24"/>
                <a:gd name="T51" fmla="*/ 11 h 24"/>
                <a:gd name="T52" fmla="*/ 12 w 24"/>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0" y="12"/>
                  </a:moveTo>
                  <a:cubicBezTo>
                    <a:pt x="0" y="5"/>
                    <a:pt x="5" y="0"/>
                    <a:pt x="12" y="0"/>
                  </a:cubicBezTo>
                  <a:cubicBezTo>
                    <a:pt x="18" y="0"/>
                    <a:pt x="24" y="5"/>
                    <a:pt x="24" y="12"/>
                  </a:cubicBezTo>
                  <a:cubicBezTo>
                    <a:pt x="24" y="19"/>
                    <a:pt x="18" y="24"/>
                    <a:pt x="12" y="24"/>
                  </a:cubicBezTo>
                  <a:cubicBezTo>
                    <a:pt x="5" y="24"/>
                    <a:pt x="0" y="19"/>
                    <a:pt x="0" y="12"/>
                  </a:cubicBezTo>
                  <a:close/>
                  <a:moveTo>
                    <a:pt x="12" y="22"/>
                  </a:moveTo>
                  <a:cubicBezTo>
                    <a:pt x="17" y="22"/>
                    <a:pt x="21" y="18"/>
                    <a:pt x="21" y="12"/>
                  </a:cubicBezTo>
                  <a:cubicBezTo>
                    <a:pt x="21" y="6"/>
                    <a:pt x="17" y="2"/>
                    <a:pt x="12" y="2"/>
                  </a:cubicBezTo>
                  <a:cubicBezTo>
                    <a:pt x="6" y="2"/>
                    <a:pt x="2" y="6"/>
                    <a:pt x="2" y="12"/>
                  </a:cubicBezTo>
                  <a:cubicBezTo>
                    <a:pt x="2" y="18"/>
                    <a:pt x="6" y="22"/>
                    <a:pt x="12" y="22"/>
                  </a:cubicBezTo>
                  <a:close/>
                  <a:moveTo>
                    <a:pt x="9" y="19"/>
                  </a:moveTo>
                  <a:cubicBezTo>
                    <a:pt x="7" y="19"/>
                    <a:pt x="7" y="19"/>
                    <a:pt x="7" y="19"/>
                  </a:cubicBezTo>
                  <a:cubicBezTo>
                    <a:pt x="7" y="5"/>
                    <a:pt x="7" y="5"/>
                    <a:pt x="7" y="5"/>
                  </a:cubicBezTo>
                  <a:cubicBezTo>
                    <a:pt x="12" y="5"/>
                    <a:pt x="12" y="5"/>
                    <a:pt x="12" y="5"/>
                  </a:cubicBezTo>
                  <a:cubicBezTo>
                    <a:pt x="16" y="5"/>
                    <a:pt x="17" y="6"/>
                    <a:pt x="17" y="9"/>
                  </a:cubicBezTo>
                  <a:cubicBezTo>
                    <a:pt x="17" y="12"/>
                    <a:pt x="16" y="13"/>
                    <a:pt x="14" y="13"/>
                  </a:cubicBezTo>
                  <a:cubicBezTo>
                    <a:pt x="18" y="19"/>
                    <a:pt x="18" y="19"/>
                    <a:pt x="18" y="19"/>
                  </a:cubicBezTo>
                  <a:cubicBezTo>
                    <a:pt x="15" y="19"/>
                    <a:pt x="15" y="19"/>
                    <a:pt x="15" y="19"/>
                  </a:cubicBezTo>
                  <a:cubicBezTo>
                    <a:pt x="12" y="13"/>
                    <a:pt x="12" y="13"/>
                    <a:pt x="12" y="13"/>
                  </a:cubicBezTo>
                  <a:cubicBezTo>
                    <a:pt x="9" y="13"/>
                    <a:pt x="9" y="13"/>
                    <a:pt x="9" y="13"/>
                  </a:cubicBezTo>
                  <a:lnTo>
                    <a:pt x="9" y="19"/>
                  </a:lnTo>
                  <a:close/>
                  <a:moveTo>
                    <a:pt x="12" y="11"/>
                  </a:moveTo>
                  <a:cubicBezTo>
                    <a:pt x="14" y="11"/>
                    <a:pt x="15" y="11"/>
                    <a:pt x="15" y="9"/>
                  </a:cubicBezTo>
                  <a:cubicBezTo>
                    <a:pt x="15" y="7"/>
                    <a:pt x="14" y="7"/>
                    <a:pt x="12" y="7"/>
                  </a:cubicBezTo>
                  <a:cubicBezTo>
                    <a:pt x="9" y="7"/>
                    <a:pt x="9" y="7"/>
                    <a:pt x="9" y="7"/>
                  </a:cubicBezTo>
                  <a:cubicBezTo>
                    <a:pt x="9" y="11"/>
                    <a:pt x="9" y="11"/>
                    <a:pt x="9" y="11"/>
                  </a:cubicBezTo>
                  <a:lnTo>
                    <a:pt x="12" y="11"/>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5" name="Freeform 8">
              <a:extLst>
                <a:ext uri="{FF2B5EF4-FFF2-40B4-BE49-F238E27FC236}">
                  <a16:creationId xmlns:a16="http://schemas.microsoft.com/office/drawing/2014/main" id="{11CCCD05-25C0-4B7B-AC75-348878485559}"/>
                </a:ext>
              </a:extLst>
            </p:cNvPr>
            <p:cNvSpPr>
              <a:spLocks noEditPoints="1"/>
            </p:cNvSpPr>
            <p:nvPr/>
          </p:nvSpPr>
          <p:spPr bwMode="auto">
            <a:xfrm>
              <a:off x="2654696" y="5658880"/>
              <a:ext cx="27485" cy="27485"/>
            </a:xfrm>
            <a:custGeom>
              <a:avLst/>
              <a:gdLst>
                <a:gd name="T0" fmla="*/ 0 w 24"/>
                <a:gd name="T1" fmla="*/ 12 h 24"/>
                <a:gd name="T2" fmla="*/ 12 w 24"/>
                <a:gd name="T3" fmla="*/ 0 h 24"/>
                <a:gd name="T4" fmla="*/ 24 w 24"/>
                <a:gd name="T5" fmla="*/ 12 h 24"/>
                <a:gd name="T6" fmla="*/ 12 w 24"/>
                <a:gd name="T7" fmla="*/ 24 h 24"/>
                <a:gd name="T8" fmla="*/ 0 w 24"/>
                <a:gd name="T9" fmla="*/ 12 h 24"/>
                <a:gd name="T10" fmla="*/ 12 w 24"/>
                <a:gd name="T11" fmla="*/ 22 h 24"/>
                <a:gd name="T12" fmla="*/ 21 w 24"/>
                <a:gd name="T13" fmla="*/ 12 h 24"/>
                <a:gd name="T14" fmla="*/ 12 w 24"/>
                <a:gd name="T15" fmla="*/ 2 h 24"/>
                <a:gd name="T16" fmla="*/ 2 w 24"/>
                <a:gd name="T17" fmla="*/ 12 h 24"/>
                <a:gd name="T18" fmla="*/ 12 w 24"/>
                <a:gd name="T19" fmla="*/ 22 h 24"/>
                <a:gd name="T20" fmla="*/ 9 w 24"/>
                <a:gd name="T21" fmla="*/ 19 h 24"/>
                <a:gd name="T22" fmla="*/ 7 w 24"/>
                <a:gd name="T23" fmla="*/ 19 h 24"/>
                <a:gd name="T24" fmla="*/ 7 w 24"/>
                <a:gd name="T25" fmla="*/ 5 h 24"/>
                <a:gd name="T26" fmla="*/ 12 w 24"/>
                <a:gd name="T27" fmla="*/ 5 h 24"/>
                <a:gd name="T28" fmla="*/ 17 w 24"/>
                <a:gd name="T29" fmla="*/ 9 h 24"/>
                <a:gd name="T30" fmla="*/ 14 w 24"/>
                <a:gd name="T31" fmla="*/ 13 h 24"/>
                <a:gd name="T32" fmla="*/ 18 w 24"/>
                <a:gd name="T33" fmla="*/ 19 h 24"/>
                <a:gd name="T34" fmla="*/ 15 w 24"/>
                <a:gd name="T35" fmla="*/ 19 h 24"/>
                <a:gd name="T36" fmla="*/ 12 w 24"/>
                <a:gd name="T37" fmla="*/ 13 h 24"/>
                <a:gd name="T38" fmla="*/ 9 w 24"/>
                <a:gd name="T39" fmla="*/ 13 h 24"/>
                <a:gd name="T40" fmla="*/ 9 w 24"/>
                <a:gd name="T41" fmla="*/ 19 h 24"/>
                <a:gd name="T42" fmla="*/ 12 w 24"/>
                <a:gd name="T43" fmla="*/ 11 h 24"/>
                <a:gd name="T44" fmla="*/ 15 w 24"/>
                <a:gd name="T45" fmla="*/ 9 h 24"/>
                <a:gd name="T46" fmla="*/ 12 w 24"/>
                <a:gd name="T47" fmla="*/ 7 h 24"/>
                <a:gd name="T48" fmla="*/ 9 w 24"/>
                <a:gd name="T49" fmla="*/ 7 h 24"/>
                <a:gd name="T50" fmla="*/ 9 w 24"/>
                <a:gd name="T51" fmla="*/ 11 h 24"/>
                <a:gd name="T52" fmla="*/ 12 w 24"/>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0" y="12"/>
                  </a:moveTo>
                  <a:cubicBezTo>
                    <a:pt x="0" y="5"/>
                    <a:pt x="5" y="0"/>
                    <a:pt x="12" y="0"/>
                  </a:cubicBezTo>
                  <a:cubicBezTo>
                    <a:pt x="18" y="0"/>
                    <a:pt x="24" y="5"/>
                    <a:pt x="24" y="12"/>
                  </a:cubicBezTo>
                  <a:cubicBezTo>
                    <a:pt x="24" y="19"/>
                    <a:pt x="18" y="24"/>
                    <a:pt x="12" y="24"/>
                  </a:cubicBezTo>
                  <a:cubicBezTo>
                    <a:pt x="5" y="24"/>
                    <a:pt x="0" y="19"/>
                    <a:pt x="0" y="12"/>
                  </a:cubicBezTo>
                  <a:close/>
                  <a:moveTo>
                    <a:pt x="12" y="22"/>
                  </a:moveTo>
                  <a:cubicBezTo>
                    <a:pt x="17" y="22"/>
                    <a:pt x="21" y="18"/>
                    <a:pt x="21" y="12"/>
                  </a:cubicBezTo>
                  <a:cubicBezTo>
                    <a:pt x="21" y="6"/>
                    <a:pt x="17" y="2"/>
                    <a:pt x="12" y="2"/>
                  </a:cubicBezTo>
                  <a:cubicBezTo>
                    <a:pt x="6" y="2"/>
                    <a:pt x="2" y="6"/>
                    <a:pt x="2" y="12"/>
                  </a:cubicBezTo>
                  <a:cubicBezTo>
                    <a:pt x="2" y="18"/>
                    <a:pt x="6" y="22"/>
                    <a:pt x="12" y="22"/>
                  </a:cubicBezTo>
                  <a:close/>
                  <a:moveTo>
                    <a:pt x="9" y="19"/>
                  </a:moveTo>
                  <a:cubicBezTo>
                    <a:pt x="7" y="19"/>
                    <a:pt x="7" y="19"/>
                    <a:pt x="7" y="19"/>
                  </a:cubicBezTo>
                  <a:cubicBezTo>
                    <a:pt x="7" y="5"/>
                    <a:pt x="7" y="5"/>
                    <a:pt x="7" y="5"/>
                  </a:cubicBezTo>
                  <a:cubicBezTo>
                    <a:pt x="12" y="5"/>
                    <a:pt x="12" y="5"/>
                    <a:pt x="12" y="5"/>
                  </a:cubicBezTo>
                  <a:cubicBezTo>
                    <a:pt x="16" y="5"/>
                    <a:pt x="17" y="6"/>
                    <a:pt x="17" y="9"/>
                  </a:cubicBezTo>
                  <a:cubicBezTo>
                    <a:pt x="17" y="12"/>
                    <a:pt x="16" y="13"/>
                    <a:pt x="14" y="13"/>
                  </a:cubicBezTo>
                  <a:cubicBezTo>
                    <a:pt x="18" y="19"/>
                    <a:pt x="18" y="19"/>
                    <a:pt x="18" y="19"/>
                  </a:cubicBezTo>
                  <a:cubicBezTo>
                    <a:pt x="15" y="19"/>
                    <a:pt x="15" y="19"/>
                    <a:pt x="15" y="19"/>
                  </a:cubicBezTo>
                  <a:cubicBezTo>
                    <a:pt x="12" y="13"/>
                    <a:pt x="12" y="13"/>
                    <a:pt x="12" y="13"/>
                  </a:cubicBezTo>
                  <a:cubicBezTo>
                    <a:pt x="9" y="13"/>
                    <a:pt x="9" y="13"/>
                    <a:pt x="9" y="13"/>
                  </a:cubicBezTo>
                  <a:lnTo>
                    <a:pt x="9" y="19"/>
                  </a:lnTo>
                  <a:close/>
                  <a:moveTo>
                    <a:pt x="12" y="11"/>
                  </a:moveTo>
                  <a:cubicBezTo>
                    <a:pt x="14" y="11"/>
                    <a:pt x="15" y="11"/>
                    <a:pt x="15" y="9"/>
                  </a:cubicBezTo>
                  <a:cubicBezTo>
                    <a:pt x="15" y="7"/>
                    <a:pt x="14" y="7"/>
                    <a:pt x="12" y="7"/>
                  </a:cubicBezTo>
                  <a:cubicBezTo>
                    <a:pt x="9" y="7"/>
                    <a:pt x="9" y="7"/>
                    <a:pt x="9" y="7"/>
                  </a:cubicBezTo>
                  <a:cubicBezTo>
                    <a:pt x="9" y="11"/>
                    <a:pt x="9" y="11"/>
                    <a:pt x="9" y="11"/>
                  </a:cubicBezTo>
                  <a:lnTo>
                    <a:pt x="12" y="11"/>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6" name="Freeform 9">
              <a:extLst>
                <a:ext uri="{FF2B5EF4-FFF2-40B4-BE49-F238E27FC236}">
                  <a16:creationId xmlns:a16="http://schemas.microsoft.com/office/drawing/2014/main" id="{6564D6D6-E051-436F-94A2-48ED023D371C}"/>
                </a:ext>
              </a:extLst>
            </p:cNvPr>
            <p:cNvSpPr>
              <a:spLocks/>
            </p:cNvSpPr>
            <p:nvPr/>
          </p:nvSpPr>
          <p:spPr bwMode="auto">
            <a:xfrm>
              <a:off x="2194325" y="5415811"/>
              <a:ext cx="267548" cy="269266"/>
            </a:xfrm>
            <a:custGeom>
              <a:avLst/>
              <a:gdLst>
                <a:gd name="T0" fmla="*/ 449 w 623"/>
                <a:gd name="T1" fmla="*/ 627 h 627"/>
                <a:gd name="T2" fmla="*/ 449 w 623"/>
                <a:gd name="T3" fmla="*/ 453 h 627"/>
                <a:gd name="T4" fmla="*/ 623 w 623"/>
                <a:gd name="T5" fmla="*/ 453 h 627"/>
                <a:gd name="T6" fmla="*/ 623 w 623"/>
                <a:gd name="T7" fmla="*/ 174 h 627"/>
                <a:gd name="T8" fmla="*/ 449 w 623"/>
                <a:gd name="T9" fmla="*/ 174 h 627"/>
                <a:gd name="T10" fmla="*/ 449 w 623"/>
                <a:gd name="T11" fmla="*/ 0 h 627"/>
                <a:gd name="T12" fmla="*/ 174 w 623"/>
                <a:gd name="T13" fmla="*/ 0 h 627"/>
                <a:gd name="T14" fmla="*/ 174 w 623"/>
                <a:gd name="T15" fmla="*/ 174 h 627"/>
                <a:gd name="T16" fmla="*/ 0 w 623"/>
                <a:gd name="T17" fmla="*/ 174 h 627"/>
                <a:gd name="T18" fmla="*/ 0 w 623"/>
                <a:gd name="T19" fmla="*/ 453 h 627"/>
                <a:gd name="T20" fmla="*/ 174 w 623"/>
                <a:gd name="T21" fmla="*/ 453 h 627"/>
                <a:gd name="T22" fmla="*/ 174 w 623"/>
                <a:gd name="T23" fmla="*/ 627 h 627"/>
                <a:gd name="T24" fmla="*/ 449 w 623"/>
                <a:gd name="T25"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627">
                  <a:moveTo>
                    <a:pt x="449" y="627"/>
                  </a:moveTo>
                  <a:lnTo>
                    <a:pt x="449" y="453"/>
                  </a:lnTo>
                  <a:lnTo>
                    <a:pt x="623" y="453"/>
                  </a:lnTo>
                  <a:lnTo>
                    <a:pt x="623" y="174"/>
                  </a:lnTo>
                  <a:lnTo>
                    <a:pt x="449" y="174"/>
                  </a:lnTo>
                  <a:lnTo>
                    <a:pt x="449" y="0"/>
                  </a:lnTo>
                  <a:lnTo>
                    <a:pt x="174" y="0"/>
                  </a:lnTo>
                  <a:lnTo>
                    <a:pt x="174" y="174"/>
                  </a:lnTo>
                  <a:lnTo>
                    <a:pt x="0" y="174"/>
                  </a:lnTo>
                  <a:lnTo>
                    <a:pt x="0" y="453"/>
                  </a:lnTo>
                  <a:lnTo>
                    <a:pt x="174" y="453"/>
                  </a:lnTo>
                  <a:lnTo>
                    <a:pt x="174" y="627"/>
                  </a:lnTo>
                  <a:lnTo>
                    <a:pt x="449" y="627"/>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7" name="Line 10">
              <a:extLst>
                <a:ext uri="{FF2B5EF4-FFF2-40B4-BE49-F238E27FC236}">
                  <a16:creationId xmlns:a16="http://schemas.microsoft.com/office/drawing/2014/main" id="{902713E6-196F-4EE7-9BE4-B5171CAE1118}"/>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8" name="Line 11">
              <a:extLst>
                <a:ext uri="{FF2B5EF4-FFF2-40B4-BE49-F238E27FC236}">
                  <a16:creationId xmlns:a16="http://schemas.microsoft.com/office/drawing/2014/main" id="{DCF695FD-2489-4937-82EA-7584D1FC9743}"/>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9" name="Line 12">
              <a:extLst>
                <a:ext uri="{FF2B5EF4-FFF2-40B4-BE49-F238E27FC236}">
                  <a16:creationId xmlns:a16="http://schemas.microsoft.com/office/drawing/2014/main" id="{FB2B0C9E-13E6-478F-AC95-997BFD8BD2FB}"/>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0" name="Line 13">
              <a:extLst>
                <a:ext uri="{FF2B5EF4-FFF2-40B4-BE49-F238E27FC236}">
                  <a16:creationId xmlns:a16="http://schemas.microsoft.com/office/drawing/2014/main" id="{B0C53F28-54A2-4BF3-A8CC-01232B952653}"/>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1" name="Line 14">
              <a:extLst>
                <a:ext uri="{FF2B5EF4-FFF2-40B4-BE49-F238E27FC236}">
                  <a16:creationId xmlns:a16="http://schemas.microsoft.com/office/drawing/2014/main" id="{79507505-8DEF-4EDF-85D9-4CFE6FB3F880}"/>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2" name="Line 15">
              <a:extLst>
                <a:ext uri="{FF2B5EF4-FFF2-40B4-BE49-F238E27FC236}">
                  <a16:creationId xmlns:a16="http://schemas.microsoft.com/office/drawing/2014/main" id="{C20DB60A-1D8E-4D79-B34E-658141A48626}"/>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3" name="Line 16">
              <a:extLst>
                <a:ext uri="{FF2B5EF4-FFF2-40B4-BE49-F238E27FC236}">
                  <a16:creationId xmlns:a16="http://schemas.microsoft.com/office/drawing/2014/main" id="{DFEF7A17-6BC3-4372-9E8D-E53B4708F60F}"/>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4" name="Line 17">
              <a:extLst>
                <a:ext uri="{FF2B5EF4-FFF2-40B4-BE49-F238E27FC236}">
                  <a16:creationId xmlns:a16="http://schemas.microsoft.com/office/drawing/2014/main" id="{C966C7E7-38D4-4120-9269-286B5F3AC224}"/>
                </a:ext>
              </a:extLst>
            </p:cNvPr>
            <p:cNvSpPr>
              <a:spLocks noChangeShapeType="1"/>
            </p:cNvSpPr>
            <p:nvPr/>
          </p:nvSpPr>
          <p:spPr bwMode="auto">
            <a:xfrm>
              <a:off x="2328743" y="5550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5" name="Freeform 18">
              <a:extLst>
                <a:ext uri="{FF2B5EF4-FFF2-40B4-BE49-F238E27FC236}">
                  <a16:creationId xmlns:a16="http://schemas.microsoft.com/office/drawing/2014/main" id="{622A8BE3-2571-4499-9D44-7F788CFDA4DE}"/>
                </a:ext>
              </a:extLst>
            </p:cNvPr>
            <p:cNvSpPr>
              <a:spLocks/>
            </p:cNvSpPr>
            <p:nvPr/>
          </p:nvSpPr>
          <p:spPr bwMode="auto">
            <a:xfrm>
              <a:off x="2494081" y="5412375"/>
              <a:ext cx="230615" cy="275278"/>
            </a:xfrm>
            <a:custGeom>
              <a:avLst/>
              <a:gdLst>
                <a:gd name="T0" fmla="*/ 100 w 201"/>
                <a:gd name="T1" fmla="*/ 239 h 239"/>
                <a:gd name="T2" fmla="*/ 186 w 201"/>
                <a:gd name="T3" fmla="*/ 132 h 239"/>
                <a:gd name="T4" fmla="*/ 182 w 201"/>
                <a:gd name="T5" fmla="*/ 0 h 239"/>
                <a:gd name="T6" fmla="*/ 100 w 201"/>
                <a:gd name="T7" fmla="*/ 20 h 239"/>
                <a:gd name="T8" fmla="*/ 19 w 201"/>
                <a:gd name="T9" fmla="*/ 0 h 239"/>
                <a:gd name="T10" fmla="*/ 14 w 201"/>
                <a:gd name="T11" fmla="*/ 132 h 239"/>
                <a:gd name="T12" fmla="*/ 100 w 201"/>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201" h="239">
                  <a:moveTo>
                    <a:pt x="100" y="239"/>
                  </a:moveTo>
                  <a:cubicBezTo>
                    <a:pt x="145" y="214"/>
                    <a:pt x="172" y="175"/>
                    <a:pt x="186" y="132"/>
                  </a:cubicBezTo>
                  <a:cubicBezTo>
                    <a:pt x="201" y="87"/>
                    <a:pt x="199" y="34"/>
                    <a:pt x="182" y="0"/>
                  </a:cubicBezTo>
                  <a:cubicBezTo>
                    <a:pt x="156" y="13"/>
                    <a:pt x="130" y="20"/>
                    <a:pt x="100" y="20"/>
                  </a:cubicBezTo>
                  <a:cubicBezTo>
                    <a:pt x="70" y="20"/>
                    <a:pt x="45" y="13"/>
                    <a:pt x="19" y="0"/>
                  </a:cubicBezTo>
                  <a:cubicBezTo>
                    <a:pt x="2" y="34"/>
                    <a:pt x="0" y="87"/>
                    <a:pt x="14" y="132"/>
                  </a:cubicBezTo>
                  <a:cubicBezTo>
                    <a:pt x="28" y="175"/>
                    <a:pt x="56" y="214"/>
                    <a:pt x="100" y="239"/>
                  </a:cubicBez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6" name="Freeform 19">
              <a:extLst>
                <a:ext uri="{FF2B5EF4-FFF2-40B4-BE49-F238E27FC236}">
                  <a16:creationId xmlns:a16="http://schemas.microsoft.com/office/drawing/2014/main" id="{F39ACB90-5E78-4453-B55C-CA72EFA5F622}"/>
                </a:ext>
              </a:extLst>
            </p:cNvPr>
            <p:cNvSpPr>
              <a:spLocks noEditPoints="1"/>
            </p:cNvSpPr>
            <p:nvPr/>
          </p:nvSpPr>
          <p:spPr bwMode="auto">
            <a:xfrm>
              <a:off x="2513407" y="5441148"/>
              <a:ext cx="190676" cy="223314"/>
            </a:xfrm>
            <a:custGeom>
              <a:avLst/>
              <a:gdLst>
                <a:gd name="T0" fmla="*/ 83 w 166"/>
                <a:gd name="T1" fmla="*/ 194 h 194"/>
                <a:gd name="T2" fmla="*/ 83 w 166"/>
                <a:gd name="T3" fmla="*/ 194 h 194"/>
                <a:gd name="T4" fmla="*/ 83 w 166"/>
                <a:gd name="T5" fmla="*/ 194 h 194"/>
                <a:gd name="T6" fmla="*/ 154 w 166"/>
                <a:gd name="T7" fmla="*/ 0 h 194"/>
                <a:gd name="T8" fmla="*/ 115 w 166"/>
                <a:gd name="T9" fmla="*/ 10 h 194"/>
                <a:gd name="T10" fmla="*/ 83 w 166"/>
                <a:gd name="T11" fmla="*/ 13 h 194"/>
                <a:gd name="T12" fmla="*/ 83 w 166"/>
                <a:gd name="T13" fmla="*/ 13 h 194"/>
                <a:gd name="T14" fmla="*/ 52 w 166"/>
                <a:gd name="T15" fmla="*/ 10 h 194"/>
                <a:gd name="T16" fmla="*/ 13 w 166"/>
                <a:gd name="T17" fmla="*/ 0 h 194"/>
                <a:gd name="T18" fmla="*/ 14 w 166"/>
                <a:gd name="T19" fmla="*/ 101 h 194"/>
                <a:gd name="T20" fmla="*/ 83 w 166"/>
                <a:gd name="T21" fmla="*/ 194 h 194"/>
                <a:gd name="T22" fmla="*/ 152 w 166"/>
                <a:gd name="T23" fmla="*/ 101 h 194"/>
                <a:gd name="T24" fmla="*/ 154 w 166"/>
                <a:gd name="T25" fmla="*/ 0 h 194"/>
                <a:gd name="T26" fmla="*/ 148 w 166"/>
                <a:gd name="T27" fmla="*/ 87 h 194"/>
                <a:gd name="T28" fmla="*/ 83 w 166"/>
                <a:gd name="T29" fmla="*/ 185 h 194"/>
                <a:gd name="T30" fmla="*/ 83 w 166"/>
                <a:gd name="T31" fmla="*/ 185 h 194"/>
                <a:gd name="T32" fmla="*/ 83 w 166"/>
                <a:gd name="T33" fmla="*/ 185 h 194"/>
                <a:gd name="T34" fmla="*/ 83 w 166"/>
                <a:gd name="T35" fmla="*/ 185 h 194"/>
                <a:gd name="T36" fmla="*/ 19 w 166"/>
                <a:gd name="T37" fmla="*/ 87 h 194"/>
                <a:gd name="T38" fmla="*/ 19 w 166"/>
                <a:gd name="T39" fmla="*/ 12 h 194"/>
                <a:gd name="T40" fmla="*/ 51 w 166"/>
                <a:gd name="T41" fmla="*/ 19 h 194"/>
                <a:gd name="T42" fmla="*/ 83 w 166"/>
                <a:gd name="T43" fmla="*/ 21 h 194"/>
                <a:gd name="T44" fmla="*/ 83 w 166"/>
                <a:gd name="T45" fmla="*/ 21 h 194"/>
                <a:gd name="T46" fmla="*/ 115 w 166"/>
                <a:gd name="T47" fmla="*/ 19 h 194"/>
                <a:gd name="T48" fmla="*/ 148 w 166"/>
                <a:gd name="T49" fmla="*/ 12 h 194"/>
                <a:gd name="T50" fmla="*/ 148 w 166"/>
                <a:gd name="T51" fmla="*/ 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94">
                  <a:moveTo>
                    <a:pt x="83" y="194"/>
                  </a:moveTo>
                  <a:cubicBezTo>
                    <a:pt x="83" y="194"/>
                    <a:pt x="83" y="194"/>
                    <a:pt x="83" y="194"/>
                  </a:cubicBezTo>
                  <a:cubicBezTo>
                    <a:pt x="83" y="194"/>
                    <a:pt x="83" y="194"/>
                    <a:pt x="83" y="194"/>
                  </a:cubicBezTo>
                  <a:close/>
                  <a:moveTo>
                    <a:pt x="154" y="0"/>
                  </a:moveTo>
                  <a:cubicBezTo>
                    <a:pt x="136" y="7"/>
                    <a:pt x="125" y="9"/>
                    <a:pt x="115" y="10"/>
                  </a:cubicBezTo>
                  <a:cubicBezTo>
                    <a:pt x="105" y="12"/>
                    <a:pt x="97" y="12"/>
                    <a:pt x="83" y="13"/>
                  </a:cubicBezTo>
                  <a:cubicBezTo>
                    <a:pt x="83" y="13"/>
                    <a:pt x="83" y="13"/>
                    <a:pt x="83" y="13"/>
                  </a:cubicBezTo>
                  <a:cubicBezTo>
                    <a:pt x="70" y="12"/>
                    <a:pt x="61" y="12"/>
                    <a:pt x="52" y="10"/>
                  </a:cubicBezTo>
                  <a:cubicBezTo>
                    <a:pt x="42" y="9"/>
                    <a:pt x="31" y="7"/>
                    <a:pt x="13" y="0"/>
                  </a:cubicBezTo>
                  <a:cubicBezTo>
                    <a:pt x="0" y="30"/>
                    <a:pt x="3" y="69"/>
                    <a:pt x="14" y="101"/>
                  </a:cubicBezTo>
                  <a:cubicBezTo>
                    <a:pt x="27" y="138"/>
                    <a:pt x="46" y="171"/>
                    <a:pt x="83" y="194"/>
                  </a:cubicBezTo>
                  <a:cubicBezTo>
                    <a:pt x="120" y="171"/>
                    <a:pt x="140" y="138"/>
                    <a:pt x="152" y="101"/>
                  </a:cubicBezTo>
                  <a:cubicBezTo>
                    <a:pt x="164" y="69"/>
                    <a:pt x="166" y="30"/>
                    <a:pt x="154" y="0"/>
                  </a:cubicBezTo>
                  <a:close/>
                  <a:moveTo>
                    <a:pt x="148" y="87"/>
                  </a:moveTo>
                  <a:cubicBezTo>
                    <a:pt x="137" y="134"/>
                    <a:pt x="108" y="169"/>
                    <a:pt x="83" y="185"/>
                  </a:cubicBezTo>
                  <a:cubicBezTo>
                    <a:pt x="83" y="185"/>
                    <a:pt x="83" y="185"/>
                    <a:pt x="83" y="185"/>
                  </a:cubicBezTo>
                  <a:cubicBezTo>
                    <a:pt x="83" y="185"/>
                    <a:pt x="83" y="185"/>
                    <a:pt x="83" y="185"/>
                  </a:cubicBezTo>
                  <a:cubicBezTo>
                    <a:pt x="83" y="185"/>
                    <a:pt x="83" y="185"/>
                    <a:pt x="83" y="185"/>
                  </a:cubicBezTo>
                  <a:cubicBezTo>
                    <a:pt x="58" y="169"/>
                    <a:pt x="30" y="134"/>
                    <a:pt x="19" y="87"/>
                  </a:cubicBezTo>
                  <a:cubicBezTo>
                    <a:pt x="13" y="62"/>
                    <a:pt x="11" y="34"/>
                    <a:pt x="19" y="12"/>
                  </a:cubicBezTo>
                  <a:cubicBezTo>
                    <a:pt x="30" y="15"/>
                    <a:pt x="41" y="17"/>
                    <a:pt x="51" y="19"/>
                  </a:cubicBezTo>
                  <a:cubicBezTo>
                    <a:pt x="62" y="20"/>
                    <a:pt x="73" y="21"/>
                    <a:pt x="83" y="21"/>
                  </a:cubicBezTo>
                  <a:cubicBezTo>
                    <a:pt x="83" y="21"/>
                    <a:pt x="83" y="21"/>
                    <a:pt x="83" y="21"/>
                  </a:cubicBezTo>
                  <a:cubicBezTo>
                    <a:pt x="94" y="21"/>
                    <a:pt x="105" y="20"/>
                    <a:pt x="115" y="19"/>
                  </a:cubicBezTo>
                  <a:cubicBezTo>
                    <a:pt x="126" y="17"/>
                    <a:pt x="137" y="15"/>
                    <a:pt x="148" y="12"/>
                  </a:cubicBezTo>
                  <a:cubicBezTo>
                    <a:pt x="156" y="34"/>
                    <a:pt x="154" y="62"/>
                    <a:pt x="148"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7" name="Freeform 20">
              <a:extLst>
                <a:ext uri="{FF2B5EF4-FFF2-40B4-BE49-F238E27FC236}">
                  <a16:creationId xmlns:a16="http://schemas.microsoft.com/office/drawing/2014/main" id="{49D0276D-B7DC-49DA-ABFC-BC00AAE7A3E9}"/>
                </a:ext>
              </a:extLst>
            </p:cNvPr>
            <p:cNvSpPr>
              <a:spLocks/>
            </p:cNvSpPr>
            <p:nvPr/>
          </p:nvSpPr>
          <p:spPr bwMode="auto">
            <a:xfrm>
              <a:off x="2598438" y="5532192"/>
              <a:ext cx="19325" cy="25338"/>
            </a:xfrm>
            <a:custGeom>
              <a:avLst/>
              <a:gdLst>
                <a:gd name="T0" fmla="*/ 17 w 17"/>
                <a:gd name="T1" fmla="*/ 22 h 22"/>
                <a:gd name="T2" fmla="*/ 17 w 17"/>
                <a:gd name="T3" fmla="*/ 1 h 22"/>
                <a:gd name="T4" fmla="*/ 10 w 17"/>
                <a:gd name="T5" fmla="*/ 0 h 22"/>
                <a:gd name="T6" fmla="*/ 3 w 17"/>
                <a:gd name="T7" fmla="*/ 0 h 22"/>
                <a:gd name="T8" fmla="*/ 3 w 17"/>
                <a:gd name="T9" fmla="*/ 2 h 22"/>
                <a:gd name="T10" fmla="*/ 1 w 17"/>
                <a:gd name="T11" fmla="*/ 4 h 22"/>
                <a:gd name="T12" fmla="*/ 0 w 17"/>
                <a:gd name="T13" fmla="*/ 5 h 22"/>
                <a:gd name="T14" fmla="*/ 5 w 17"/>
                <a:gd name="T15" fmla="*/ 21 h 22"/>
                <a:gd name="T16" fmla="*/ 17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22"/>
                  </a:moveTo>
                  <a:cubicBezTo>
                    <a:pt x="17" y="1"/>
                    <a:pt x="17" y="1"/>
                    <a:pt x="17" y="1"/>
                  </a:cubicBezTo>
                  <a:cubicBezTo>
                    <a:pt x="17" y="1"/>
                    <a:pt x="14" y="1"/>
                    <a:pt x="10" y="0"/>
                  </a:cubicBezTo>
                  <a:cubicBezTo>
                    <a:pt x="6" y="0"/>
                    <a:pt x="3" y="0"/>
                    <a:pt x="3" y="0"/>
                  </a:cubicBezTo>
                  <a:cubicBezTo>
                    <a:pt x="3" y="2"/>
                    <a:pt x="3" y="2"/>
                    <a:pt x="3" y="2"/>
                  </a:cubicBezTo>
                  <a:cubicBezTo>
                    <a:pt x="3" y="2"/>
                    <a:pt x="1" y="3"/>
                    <a:pt x="1" y="4"/>
                  </a:cubicBezTo>
                  <a:cubicBezTo>
                    <a:pt x="1" y="4"/>
                    <a:pt x="0" y="5"/>
                    <a:pt x="0" y="5"/>
                  </a:cubicBezTo>
                  <a:cubicBezTo>
                    <a:pt x="2" y="10"/>
                    <a:pt x="5" y="15"/>
                    <a:pt x="5" y="21"/>
                  </a:cubicBezTo>
                  <a:cubicBezTo>
                    <a:pt x="9" y="21"/>
                    <a:pt x="12" y="21"/>
                    <a:pt x="17"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8" name="Freeform 21">
              <a:extLst>
                <a:ext uri="{FF2B5EF4-FFF2-40B4-BE49-F238E27FC236}">
                  <a16:creationId xmlns:a16="http://schemas.microsoft.com/office/drawing/2014/main" id="{ADE0232B-45F3-460F-83A7-0C80053368F1}"/>
                </a:ext>
              </a:extLst>
            </p:cNvPr>
            <p:cNvSpPr>
              <a:spLocks/>
            </p:cNvSpPr>
            <p:nvPr/>
          </p:nvSpPr>
          <p:spPr bwMode="auto">
            <a:xfrm>
              <a:off x="2588131" y="5542499"/>
              <a:ext cx="45951" cy="45951"/>
            </a:xfrm>
            <a:custGeom>
              <a:avLst/>
              <a:gdLst>
                <a:gd name="T0" fmla="*/ 1 w 40"/>
                <a:gd name="T1" fmla="*/ 10 h 40"/>
                <a:gd name="T2" fmla="*/ 11 w 40"/>
                <a:gd name="T3" fmla="*/ 23 h 40"/>
                <a:gd name="T4" fmla="*/ 25 w 40"/>
                <a:gd name="T5" fmla="*/ 25 h 40"/>
                <a:gd name="T6" fmla="*/ 28 w 40"/>
                <a:gd name="T7" fmla="*/ 26 h 40"/>
                <a:gd name="T8" fmla="*/ 29 w 40"/>
                <a:gd name="T9" fmla="*/ 27 h 40"/>
                <a:gd name="T10" fmla="*/ 29 w 40"/>
                <a:gd name="T11" fmla="*/ 29 h 40"/>
                <a:gd name="T12" fmla="*/ 27 w 40"/>
                <a:gd name="T13" fmla="*/ 30 h 40"/>
                <a:gd name="T14" fmla="*/ 27 w 40"/>
                <a:gd name="T15" fmla="*/ 40 h 40"/>
                <a:gd name="T16" fmla="*/ 34 w 40"/>
                <a:gd name="T17" fmla="*/ 38 h 40"/>
                <a:gd name="T18" fmla="*/ 39 w 40"/>
                <a:gd name="T19" fmla="*/ 31 h 40"/>
                <a:gd name="T20" fmla="*/ 37 w 40"/>
                <a:gd name="T21" fmla="*/ 21 h 40"/>
                <a:gd name="T22" fmla="*/ 30 w 40"/>
                <a:gd name="T23" fmla="*/ 16 h 40"/>
                <a:gd name="T24" fmla="*/ 12 w 40"/>
                <a:gd name="T25" fmla="*/ 14 h 40"/>
                <a:gd name="T26" fmla="*/ 11 w 40"/>
                <a:gd name="T27" fmla="*/ 12 h 40"/>
                <a:gd name="T28" fmla="*/ 12 w 40"/>
                <a:gd name="T29" fmla="*/ 10 h 40"/>
                <a:gd name="T30" fmla="*/ 10 w 40"/>
                <a:gd name="T31" fmla="*/ 5 h 40"/>
                <a:gd name="T32" fmla="*/ 8 w 40"/>
                <a:gd name="T33" fmla="*/ 0 h 40"/>
                <a:gd name="T34" fmla="*/ 1 w 40"/>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1" y="10"/>
                  </a:moveTo>
                  <a:cubicBezTo>
                    <a:pt x="0" y="18"/>
                    <a:pt x="5" y="22"/>
                    <a:pt x="11" y="23"/>
                  </a:cubicBezTo>
                  <a:cubicBezTo>
                    <a:pt x="16" y="25"/>
                    <a:pt x="20" y="25"/>
                    <a:pt x="25" y="25"/>
                  </a:cubicBezTo>
                  <a:cubicBezTo>
                    <a:pt x="26" y="25"/>
                    <a:pt x="27" y="25"/>
                    <a:pt x="28" y="26"/>
                  </a:cubicBezTo>
                  <a:cubicBezTo>
                    <a:pt x="29" y="26"/>
                    <a:pt x="29" y="27"/>
                    <a:pt x="29" y="27"/>
                  </a:cubicBezTo>
                  <a:cubicBezTo>
                    <a:pt x="30" y="28"/>
                    <a:pt x="29" y="29"/>
                    <a:pt x="29" y="29"/>
                  </a:cubicBezTo>
                  <a:cubicBezTo>
                    <a:pt x="28" y="30"/>
                    <a:pt x="27" y="30"/>
                    <a:pt x="27" y="30"/>
                  </a:cubicBezTo>
                  <a:cubicBezTo>
                    <a:pt x="27" y="40"/>
                    <a:pt x="27" y="40"/>
                    <a:pt x="27" y="40"/>
                  </a:cubicBezTo>
                  <a:cubicBezTo>
                    <a:pt x="27" y="40"/>
                    <a:pt x="31" y="40"/>
                    <a:pt x="34" y="38"/>
                  </a:cubicBezTo>
                  <a:cubicBezTo>
                    <a:pt x="37" y="36"/>
                    <a:pt x="39" y="34"/>
                    <a:pt x="39" y="31"/>
                  </a:cubicBezTo>
                  <a:cubicBezTo>
                    <a:pt x="40" y="27"/>
                    <a:pt x="40" y="24"/>
                    <a:pt x="37" y="21"/>
                  </a:cubicBezTo>
                  <a:cubicBezTo>
                    <a:pt x="36" y="19"/>
                    <a:pt x="33" y="17"/>
                    <a:pt x="30" y="16"/>
                  </a:cubicBezTo>
                  <a:cubicBezTo>
                    <a:pt x="25" y="14"/>
                    <a:pt x="18" y="15"/>
                    <a:pt x="12" y="14"/>
                  </a:cubicBezTo>
                  <a:cubicBezTo>
                    <a:pt x="11" y="14"/>
                    <a:pt x="11" y="13"/>
                    <a:pt x="11" y="12"/>
                  </a:cubicBezTo>
                  <a:cubicBezTo>
                    <a:pt x="10" y="11"/>
                    <a:pt x="12" y="10"/>
                    <a:pt x="12" y="10"/>
                  </a:cubicBezTo>
                  <a:cubicBezTo>
                    <a:pt x="12" y="10"/>
                    <a:pt x="11" y="8"/>
                    <a:pt x="10" y="5"/>
                  </a:cubicBezTo>
                  <a:cubicBezTo>
                    <a:pt x="10" y="4"/>
                    <a:pt x="9" y="1"/>
                    <a:pt x="8" y="0"/>
                  </a:cubicBezTo>
                  <a:cubicBezTo>
                    <a:pt x="4" y="2"/>
                    <a:pt x="1" y="6"/>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9" name="Freeform 22">
              <a:extLst>
                <a:ext uri="{FF2B5EF4-FFF2-40B4-BE49-F238E27FC236}">
                  <a16:creationId xmlns:a16="http://schemas.microsoft.com/office/drawing/2014/main" id="{1CF4D8B7-9CEB-464C-B907-761A88A0511B}"/>
                </a:ext>
              </a:extLst>
            </p:cNvPr>
            <p:cNvSpPr>
              <a:spLocks/>
            </p:cNvSpPr>
            <p:nvPr/>
          </p:nvSpPr>
          <p:spPr bwMode="auto">
            <a:xfrm>
              <a:off x="2606598" y="5573419"/>
              <a:ext cx="10307" cy="20614"/>
            </a:xfrm>
            <a:custGeom>
              <a:avLst/>
              <a:gdLst>
                <a:gd name="T0" fmla="*/ 9 w 9"/>
                <a:gd name="T1" fmla="*/ 1 h 18"/>
                <a:gd name="T2" fmla="*/ 9 w 9"/>
                <a:gd name="T3" fmla="*/ 18 h 18"/>
                <a:gd name="T4" fmla="*/ 5 w 9"/>
                <a:gd name="T5" fmla="*/ 16 h 18"/>
                <a:gd name="T6" fmla="*/ 0 w 9"/>
                <a:gd name="T7" fmla="*/ 14 h 18"/>
                <a:gd name="T8" fmla="*/ 0 w 9"/>
                <a:gd name="T9" fmla="*/ 0 h 18"/>
                <a:gd name="T10" fmla="*/ 9 w 9"/>
                <a:gd name="T11" fmla="*/ 1 h 18"/>
              </a:gdLst>
              <a:ahLst/>
              <a:cxnLst>
                <a:cxn ang="0">
                  <a:pos x="T0" y="T1"/>
                </a:cxn>
                <a:cxn ang="0">
                  <a:pos x="T2" y="T3"/>
                </a:cxn>
                <a:cxn ang="0">
                  <a:pos x="T4" y="T5"/>
                </a:cxn>
                <a:cxn ang="0">
                  <a:pos x="T6" y="T7"/>
                </a:cxn>
                <a:cxn ang="0">
                  <a:pos x="T8" y="T9"/>
                </a:cxn>
                <a:cxn ang="0">
                  <a:pos x="T10" y="T11"/>
                </a:cxn>
              </a:cxnLst>
              <a:rect l="0" t="0" r="r" b="b"/>
              <a:pathLst>
                <a:path w="9" h="18">
                  <a:moveTo>
                    <a:pt x="9" y="1"/>
                  </a:moveTo>
                  <a:cubicBezTo>
                    <a:pt x="9" y="18"/>
                    <a:pt x="9" y="18"/>
                    <a:pt x="9" y="18"/>
                  </a:cubicBezTo>
                  <a:cubicBezTo>
                    <a:pt x="5" y="16"/>
                    <a:pt x="5" y="16"/>
                    <a:pt x="5" y="16"/>
                  </a:cubicBezTo>
                  <a:cubicBezTo>
                    <a:pt x="0" y="14"/>
                    <a:pt x="0" y="14"/>
                    <a:pt x="0" y="14"/>
                  </a:cubicBezTo>
                  <a:cubicBezTo>
                    <a:pt x="0" y="0"/>
                    <a:pt x="0" y="0"/>
                    <a:pt x="0" y="0"/>
                  </a:cubicBezTo>
                  <a:cubicBezTo>
                    <a:pt x="4" y="0"/>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0" name="Freeform 23">
              <a:extLst>
                <a:ext uri="{FF2B5EF4-FFF2-40B4-BE49-F238E27FC236}">
                  <a16:creationId xmlns:a16="http://schemas.microsoft.com/office/drawing/2014/main" id="{71B952F0-5C5B-4964-A45D-421184802B38}"/>
                </a:ext>
              </a:extLst>
            </p:cNvPr>
            <p:cNvSpPr>
              <a:spLocks/>
            </p:cNvSpPr>
            <p:nvPr/>
          </p:nvSpPr>
          <p:spPr bwMode="auto">
            <a:xfrm>
              <a:off x="2591567" y="5579431"/>
              <a:ext cx="35644" cy="41227"/>
            </a:xfrm>
            <a:custGeom>
              <a:avLst/>
              <a:gdLst>
                <a:gd name="T0" fmla="*/ 3 w 31"/>
                <a:gd name="T1" fmla="*/ 5 h 36"/>
                <a:gd name="T2" fmla="*/ 8 w 31"/>
                <a:gd name="T3" fmla="*/ 19 h 36"/>
                <a:gd name="T4" fmla="*/ 16 w 31"/>
                <a:gd name="T5" fmla="*/ 22 h 36"/>
                <a:gd name="T6" fmla="*/ 24 w 31"/>
                <a:gd name="T7" fmla="*/ 27 h 36"/>
                <a:gd name="T8" fmla="*/ 23 w 31"/>
                <a:gd name="T9" fmla="*/ 29 h 36"/>
                <a:gd name="T10" fmla="*/ 23 w 31"/>
                <a:gd name="T11" fmla="*/ 36 h 36"/>
                <a:gd name="T12" fmla="*/ 28 w 31"/>
                <a:gd name="T13" fmla="*/ 33 h 36"/>
                <a:gd name="T14" fmla="*/ 31 w 31"/>
                <a:gd name="T15" fmla="*/ 26 h 36"/>
                <a:gd name="T16" fmla="*/ 24 w 31"/>
                <a:gd name="T17" fmla="*/ 17 h 36"/>
                <a:gd name="T18" fmla="*/ 11 w 31"/>
                <a:gd name="T19" fmla="*/ 10 h 36"/>
                <a:gd name="T20" fmla="*/ 11 w 31"/>
                <a:gd name="T21" fmla="*/ 8 h 36"/>
                <a:gd name="T22" fmla="*/ 11 w 31"/>
                <a:gd name="T23" fmla="*/ 7 h 36"/>
                <a:gd name="T24" fmla="*/ 11 w 31"/>
                <a:gd name="T25" fmla="*/ 0 h 36"/>
                <a:gd name="T26" fmla="*/ 7 w 31"/>
                <a:gd name="T27" fmla="*/ 1 h 36"/>
                <a:gd name="T28" fmla="*/ 3 w 31"/>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6">
                  <a:moveTo>
                    <a:pt x="3" y="5"/>
                  </a:moveTo>
                  <a:cubicBezTo>
                    <a:pt x="0" y="11"/>
                    <a:pt x="3" y="16"/>
                    <a:pt x="8" y="19"/>
                  </a:cubicBezTo>
                  <a:cubicBezTo>
                    <a:pt x="10" y="20"/>
                    <a:pt x="14" y="21"/>
                    <a:pt x="16" y="22"/>
                  </a:cubicBezTo>
                  <a:cubicBezTo>
                    <a:pt x="19" y="23"/>
                    <a:pt x="24" y="26"/>
                    <a:pt x="24" y="27"/>
                  </a:cubicBezTo>
                  <a:cubicBezTo>
                    <a:pt x="24" y="28"/>
                    <a:pt x="23" y="29"/>
                    <a:pt x="23" y="29"/>
                  </a:cubicBezTo>
                  <a:cubicBezTo>
                    <a:pt x="23" y="36"/>
                    <a:pt x="23" y="36"/>
                    <a:pt x="23" y="36"/>
                  </a:cubicBezTo>
                  <a:cubicBezTo>
                    <a:pt x="23" y="36"/>
                    <a:pt x="26" y="35"/>
                    <a:pt x="28" y="33"/>
                  </a:cubicBezTo>
                  <a:cubicBezTo>
                    <a:pt x="30" y="32"/>
                    <a:pt x="31" y="30"/>
                    <a:pt x="31" y="26"/>
                  </a:cubicBezTo>
                  <a:cubicBezTo>
                    <a:pt x="31" y="23"/>
                    <a:pt x="30" y="20"/>
                    <a:pt x="24" y="17"/>
                  </a:cubicBezTo>
                  <a:cubicBezTo>
                    <a:pt x="20" y="14"/>
                    <a:pt x="15" y="12"/>
                    <a:pt x="11" y="10"/>
                  </a:cubicBezTo>
                  <a:cubicBezTo>
                    <a:pt x="11" y="10"/>
                    <a:pt x="10" y="9"/>
                    <a:pt x="11" y="8"/>
                  </a:cubicBezTo>
                  <a:cubicBezTo>
                    <a:pt x="11" y="8"/>
                    <a:pt x="11" y="7"/>
                    <a:pt x="11" y="7"/>
                  </a:cubicBezTo>
                  <a:cubicBezTo>
                    <a:pt x="11" y="0"/>
                    <a:pt x="11" y="0"/>
                    <a:pt x="11" y="0"/>
                  </a:cubicBezTo>
                  <a:cubicBezTo>
                    <a:pt x="11" y="0"/>
                    <a:pt x="8" y="0"/>
                    <a:pt x="7" y="1"/>
                  </a:cubicBezTo>
                  <a:cubicBezTo>
                    <a:pt x="5" y="2"/>
                    <a:pt x="3"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1" name="Freeform 24">
              <a:extLst>
                <a:ext uri="{FF2B5EF4-FFF2-40B4-BE49-F238E27FC236}">
                  <a16:creationId xmlns:a16="http://schemas.microsoft.com/office/drawing/2014/main" id="{ED2BC3B1-E331-4EE2-8A10-7A555F437258}"/>
                </a:ext>
              </a:extLst>
            </p:cNvPr>
            <p:cNvSpPr>
              <a:spLocks/>
            </p:cNvSpPr>
            <p:nvPr/>
          </p:nvSpPr>
          <p:spPr bwMode="auto">
            <a:xfrm>
              <a:off x="2607456" y="5605628"/>
              <a:ext cx="8160" cy="34786"/>
            </a:xfrm>
            <a:custGeom>
              <a:avLst/>
              <a:gdLst>
                <a:gd name="T0" fmla="*/ 7 w 7"/>
                <a:gd name="T1" fmla="*/ 5 h 30"/>
                <a:gd name="T2" fmla="*/ 7 w 7"/>
                <a:gd name="T3" fmla="*/ 4 h 30"/>
                <a:gd name="T4" fmla="*/ 4 w 7"/>
                <a:gd name="T5" fmla="*/ 2 h 30"/>
                <a:gd name="T6" fmla="*/ 0 w 7"/>
                <a:gd name="T7" fmla="*/ 0 h 30"/>
                <a:gd name="T8" fmla="*/ 0 w 7"/>
                <a:gd name="T9" fmla="*/ 27 h 30"/>
                <a:gd name="T10" fmla="*/ 4 w 7"/>
                <a:gd name="T11" fmla="*/ 30 h 30"/>
                <a:gd name="T12" fmla="*/ 7 w 7"/>
                <a:gd name="T13" fmla="*/ 28 h 30"/>
                <a:gd name="T14" fmla="*/ 7 w 7"/>
                <a:gd name="T15" fmla="*/ 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0">
                  <a:moveTo>
                    <a:pt x="7" y="5"/>
                  </a:moveTo>
                  <a:cubicBezTo>
                    <a:pt x="7" y="5"/>
                    <a:pt x="7" y="5"/>
                    <a:pt x="7" y="4"/>
                  </a:cubicBezTo>
                  <a:cubicBezTo>
                    <a:pt x="6" y="3"/>
                    <a:pt x="4" y="2"/>
                    <a:pt x="4" y="2"/>
                  </a:cubicBezTo>
                  <a:cubicBezTo>
                    <a:pt x="3" y="1"/>
                    <a:pt x="0" y="0"/>
                    <a:pt x="0" y="0"/>
                  </a:cubicBezTo>
                  <a:cubicBezTo>
                    <a:pt x="0" y="0"/>
                    <a:pt x="0" y="18"/>
                    <a:pt x="0" y="27"/>
                  </a:cubicBezTo>
                  <a:cubicBezTo>
                    <a:pt x="0" y="29"/>
                    <a:pt x="2" y="30"/>
                    <a:pt x="4" y="30"/>
                  </a:cubicBezTo>
                  <a:cubicBezTo>
                    <a:pt x="6" y="30"/>
                    <a:pt x="7" y="29"/>
                    <a:pt x="7" y="28"/>
                  </a:cubicBezTo>
                  <a:cubicBezTo>
                    <a:pt x="7" y="25"/>
                    <a:pt x="7" y="12"/>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2" name="Freeform 25">
              <a:extLst>
                <a:ext uri="{FF2B5EF4-FFF2-40B4-BE49-F238E27FC236}">
                  <a16:creationId xmlns:a16="http://schemas.microsoft.com/office/drawing/2014/main" id="{9B42FAD4-37D5-4150-9B7D-D8DA6485818F}"/>
                </a:ext>
              </a:extLst>
            </p:cNvPr>
            <p:cNvSpPr>
              <a:spLocks/>
            </p:cNvSpPr>
            <p:nvPr/>
          </p:nvSpPr>
          <p:spPr bwMode="auto">
            <a:xfrm>
              <a:off x="2601874" y="5474645"/>
              <a:ext cx="40368" cy="39080"/>
            </a:xfrm>
            <a:custGeom>
              <a:avLst/>
              <a:gdLst>
                <a:gd name="T0" fmla="*/ 14 w 35"/>
                <a:gd name="T1" fmla="*/ 5 h 34"/>
                <a:gd name="T2" fmla="*/ 15 w 35"/>
                <a:gd name="T3" fmla="*/ 7 h 34"/>
                <a:gd name="T4" fmla="*/ 16 w 35"/>
                <a:gd name="T5" fmla="*/ 16 h 34"/>
                <a:gd name="T6" fmla="*/ 17 w 35"/>
                <a:gd name="T7" fmla="*/ 16 h 34"/>
                <a:gd name="T8" fmla="*/ 28 w 35"/>
                <a:gd name="T9" fmla="*/ 9 h 34"/>
                <a:gd name="T10" fmla="*/ 34 w 35"/>
                <a:gd name="T11" fmla="*/ 15 h 34"/>
                <a:gd name="T12" fmla="*/ 31 w 35"/>
                <a:gd name="T13" fmla="*/ 18 h 34"/>
                <a:gd name="T14" fmla="*/ 23 w 35"/>
                <a:gd name="T15" fmla="*/ 26 h 34"/>
                <a:gd name="T16" fmla="*/ 17 w 35"/>
                <a:gd name="T17" fmla="*/ 32 h 34"/>
                <a:gd name="T18" fmla="*/ 16 w 35"/>
                <a:gd name="T19" fmla="*/ 34 h 34"/>
                <a:gd name="T20" fmla="*/ 0 w 35"/>
                <a:gd name="T21" fmla="*/ 32 h 34"/>
                <a:gd name="T22" fmla="*/ 0 w 35"/>
                <a:gd name="T23" fmla="*/ 25 h 34"/>
                <a:gd name="T24" fmla="*/ 6 w 35"/>
                <a:gd name="T25" fmla="*/ 22 h 34"/>
                <a:gd name="T26" fmla="*/ 5 w 35"/>
                <a:gd name="T27" fmla="*/ 21 h 34"/>
                <a:gd name="T28" fmla="*/ 2 w 35"/>
                <a:gd name="T29" fmla="*/ 20 h 34"/>
                <a:gd name="T30" fmla="*/ 14 w 35"/>
                <a:gd name="T31" fmla="*/ 23 h 34"/>
                <a:gd name="T32" fmla="*/ 14 w 35"/>
                <a:gd name="T33" fmla="*/ 21 h 34"/>
                <a:gd name="T34" fmla="*/ 11 w 35"/>
                <a:gd name="T35" fmla="*/ 20 h 34"/>
                <a:gd name="T36" fmla="*/ 2 w 35"/>
                <a:gd name="T37" fmla="*/ 18 h 34"/>
                <a:gd name="T38" fmla="*/ 8 w 35"/>
                <a:gd name="T39" fmla="*/ 18 h 34"/>
                <a:gd name="T40" fmla="*/ 10 w 35"/>
                <a:gd name="T41" fmla="*/ 17 h 34"/>
                <a:gd name="T42" fmla="*/ 9 w 35"/>
                <a:gd name="T43" fmla="*/ 14 h 34"/>
                <a:gd name="T44" fmla="*/ 7 w 35"/>
                <a:gd name="T45" fmla="*/ 12 h 34"/>
                <a:gd name="T46" fmla="*/ 4 w 35"/>
                <a:gd name="T47" fmla="*/ 9 h 34"/>
                <a:gd name="T48" fmla="*/ 1 w 35"/>
                <a:gd name="T49" fmla="*/ 7 h 34"/>
                <a:gd name="T50" fmla="*/ 1 w 35"/>
                <a:gd name="T51" fmla="*/ 2 h 34"/>
                <a:gd name="T52" fmla="*/ 4 w 35"/>
                <a:gd name="T53" fmla="*/ 0 h 34"/>
                <a:gd name="T54" fmla="*/ 14 w 35"/>
                <a:gd name="T5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4">
                  <a:moveTo>
                    <a:pt x="14" y="5"/>
                  </a:moveTo>
                  <a:cubicBezTo>
                    <a:pt x="15" y="5"/>
                    <a:pt x="15" y="5"/>
                    <a:pt x="15" y="7"/>
                  </a:cubicBezTo>
                  <a:cubicBezTo>
                    <a:pt x="16" y="10"/>
                    <a:pt x="15" y="14"/>
                    <a:pt x="16" y="16"/>
                  </a:cubicBezTo>
                  <a:cubicBezTo>
                    <a:pt x="16" y="17"/>
                    <a:pt x="17" y="17"/>
                    <a:pt x="17" y="16"/>
                  </a:cubicBezTo>
                  <a:cubicBezTo>
                    <a:pt x="21" y="14"/>
                    <a:pt x="24" y="11"/>
                    <a:pt x="28" y="9"/>
                  </a:cubicBezTo>
                  <a:cubicBezTo>
                    <a:pt x="30" y="8"/>
                    <a:pt x="35" y="11"/>
                    <a:pt x="34" y="15"/>
                  </a:cubicBezTo>
                  <a:cubicBezTo>
                    <a:pt x="33" y="16"/>
                    <a:pt x="32" y="17"/>
                    <a:pt x="31" y="18"/>
                  </a:cubicBezTo>
                  <a:cubicBezTo>
                    <a:pt x="29" y="20"/>
                    <a:pt x="26" y="23"/>
                    <a:pt x="23" y="26"/>
                  </a:cubicBezTo>
                  <a:cubicBezTo>
                    <a:pt x="21" y="28"/>
                    <a:pt x="18" y="29"/>
                    <a:pt x="17" y="32"/>
                  </a:cubicBezTo>
                  <a:cubicBezTo>
                    <a:pt x="17" y="33"/>
                    <a:pt x="16" y="34"/>
                    <a:pt x="16" y="34"/>
                  </a:cubicBezTo>
                  <a:cubicBezTo>
                    <a:pt x="10" y="32"/>
                    <a:pt x="5" y="33"/>
                    <a:pt x="0" y="32"/>
                  </a:cubicBezTo>
                  <a:cubicBezTo>
                    <a:pt x="0" y="25"/>
                    <a:pt x="0" y="25"/>
                    <a:pt x="0" y="25"/>
                  </a:cubicBezTo>
                  <a:cubicBezTo>
                    <a:pt x="0" y="25"/>
                    <a:pt x="5" y="25"/>
                    <a:pt x="6" y="22"/>
                  </a:cubicBezTo>
                  <a:cubicBezTo>
                    <a:pt x="6" y="22"/>
                    <a:pt x="5" y="22"/>
                    <a:pt x="5" y="21"/>
                  </a:cubicBezTo>
                  <a:cubicBezTo>
                    <a:pt x="4" y="21"/>
                    <a:pt x="3" y="20"/>
                    <a:pt x="2" y="20"/>
                  </a:cubicBezTo>
                  <a:cubicBezTo>
                    <a:pt x="7" y="21"/>
                    <a:pt x="10" y="21"/>
                    <a:pt x="14" y="23"/>
                  </a:cubicBezTo>
                  <a:cubicBezTo>
                    <a:pt x="14" y="23"/>
                    <a:pt x="14" y="22"/>
                    <a:pt x="14" y="21"/>
                  </a:cubicBezTo>
                  <a:cubicBezTo>
                    <a:pt x="13" y="21"/>
                    <a:pt x="13" y="20"/>
                    <a:pt x="11" y="20"/>
                  </a:cubicBezTo>
                  <a:cubicBezTo>
                    <a:pt x="9" y="19"/>
                    <a:pt x="2" y="18"/>
                    <a:pt x="2" y="18"/>
                  </a:cubicBezTo>
                  <a:cubicBezTo>
                    <a:pt x="2" y="18"/>
                    <a:pt x="5" y="18"/>
                    <a:pt x="8" y="18"/>
                  </a:cubicBezTo>
                  <a:cubicBezTo>
                    <a:pt x="9" y="18"/>
                    <a:pt x="10" y="17"/>
                    <a:pt x="10" y="17"/>
                  </a:cubicBezTo>
                  <a:cubicBezTo>
                    <a:pt x="11" y="16"/>
                    <a:pt x="10" y="15"/>
                    <a:pt x="9" y="14"/>
                  </a:cubicBezTo>
                  <a:cubicBezTo>
                    <a:pt x="8" y="14"/>
                    <a:pt x="8" y="13"/>
                    <a:pt x="7" y="12"/>
                  </a:cubicBezTo>
                  <a:cubicBezTo>
                    <a:pt x="7" y="11"/>
                    <a:pt x="5" y="10"/>
                    <a:pt x="4" y="9"/>
                  </a:cubicBezTo>
                  <a:cubicBezTo>
                    <a:pt x="3" y="8"/>
                    <a:pt x="1" y="7"/>
                    <a:pt x="1" y="7"/>
                  </a:cubicBezTo>
                  <a:cubicBezTo>
                    <a:pt x="1" y="7"/>
                    <a:pt x="0" y="3"/>
                    <a:pt x="1" y="2"/>
                  </a:cubicBezTo>
                  <a:cubicBezTo>
                    <a:pt x="2" y="1"/>
                    <a:pt x="3" y="0"/>
                    <a:pt x="4" y="0"/>
                  </a:cubicBezTo>
                  <a:cubicBezTo>
                    <a:pt x="7" y="2"/>
                    <a:pt x="10" y="4"/>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3" name="Freeform 26">
              <a:extLst>
                <a:ext uri="{FF2B5EF4-FFF2-40B4-BE49-F238E27FC236}">
                  <a16:creationId xmlns:a16="http://schemas.microsoft.com/office/drawing/2014/main" id="{A061C30C-743D-4D8D-874E-5F83656F92F2}"/>
                </a:ext>
              </a:extLst>
            </p:cNvPr>
            <p:cNvSpPr>
              <a:spLocks noEditPoints="1"/>
            </p:cNvSpPr>
            <p:nvPr/>
          </p:nvSpPr>
          <p:spPr bwMode="auto">
            <a:xfrm>
              <a:off x="2567518" y="5481517"/>
              <a:ext cx="74724" cy="72577"/>
            </a:xfrm>
            <a:custGeom>
              <a:avLst/>
              <a:gdLst>
                <a:gd name="T0" fmla="*/ 62 w 65"/>
                <a:gd name="T1" fmla="*/ 43 h 63"/>
                <a:gd name="T2" fmla="*/ 54 w 65"/>
                <a:gd name="T3" fmla="*/ 33 h 63"/>
                <a:gd name="T4" fmla="*/ 23 w 65"/>
                <a:gd name="T5" fmla="*/ 27 h 63"/>
                <a:gd name="T6" fmla="*/ 14 w 65"/>
                <a:gd name="T7" fmla="*/ 20 h 63"/>
                <a:gd name="T8" fmla="*/ 16 w 65"/>
                <a:gd name="T9" fmla="*/ 15 h 63"/>
                <a:gd name="T10" fmla="*/ 25 w 65"/>
                <a:gd name="T11" fmla="*/ 17 h 63"/>
                <a:gd name="T12" fmla="*/ 31 w 65"/>
                <a:gd name="T13" fmla="*/ 17 h 63"/>
                <a:gd name="T14" fmla="*/ 33 w 65"/>
                <a:gd name="T15" fmla="*/ 16 h 63"/>
                <a:gd name="T16" fmla="*/ 32 w 65"/>
                <a:gd name="T17" fmla="*/ 15 h 63"/>
                <a:gd name="T18" fmla="*/ 28 w 65"/>
                <a:gd name="T19" fmla="*/ 14 h 63"/>
                <a:gd name="T20" fmla="*/ 22 w 65"/>
                <a:gd name="T21" fmla="*/ 11 h 63"/>
                <a:gd name="T22" fmla="*/ 29 w 65"/>
                <a:gd name="T23" fmla="*/ 11 h 63"/>
                <a:gd name="T24" fmla="*/ 37 w 65"/>
                <a:gd name="T25" fmla="*/ 10 h 63"/>
                <a:gd name="T26" fmla="*/ 38 w 65"/>
                <a:gd name="T27" fmla="*/ 10 h 63"/>
                <a:gd name="T28" fmla="*/ 36 w 65"/>
                <a:gd name="T29" fmla="*/ 7 h 63"/>
                <a:gd name="T30" fmla="*/ 31 w 65"/>
                <a:gd name="T31" fmla="*/ 3 h 63"/>
                <a:gd name="T32" fmla="*/ 11 w 65"/>
                <a:gd name="T33" fmla="*/ 3 h 63"/>
                <a:gd name="T34" fmla="*/ 3 w 65"/>
                <a:gd name="T35" fmla="*/ 26 h 63"/>
                <a:gd name="T36" fmla="*/ 21 w 65"/>
                <a:gd name="T37" fmla="*/ 40 h 63"/>
                <a:gd name="T38" fmla="*/ 32 w 65"/>
                <a:gd name="T39" fmla="*/ 42 h 63"/>
                <a:gd name="T40" fmla="*/ 46 w 65"/>
                <a:gd name="T41" fmla="*/ 43 h 63"/>
                <a:gd name="T42" fmla="*/ 48 w 65"/>
                <a:gd name="T43" fmla="*/ 45 h 63"/>
                <a:gd name="T44" fmla="*/ 46 w 65"/>
                <a:gd name="T45" fmla="*/ 51 h 63"/>
                <a:gd name="T46" fmla="*/ 46 w 65"/>
                <a:gd name="T47" fmla="*/ 63 h 63"/>
                <a:gd name="T48" fmla="*/ 62 w 65"/>
                <a:gd name="T49" fmla="*/ 43 h 63"/>
                <a:gd name="T50" fmla="*/ 31 w 65"/>
                <a:gd name="T51" fmla="*/ 5 h 63"/>
                <a:gd name="T52" fmla="*/ 30 w 65"/>
                <a:gd name="T53" fmla="*/ 5 h 63"/>
                <a:gd name="T54" fmla="*/ 28 w 65"/>
                <a:gd name="T55" fmla="*/ 7 h 63"/>
                <a:gd name="T56" fmla="*/ 25 w 65"/>
                <a:gd name="T57" fmla="*/ 5 h 63"/>
                <a:gd name="T58" fmla="*/ 23 w 65"/>
                <a:gd name="T59" fmla="*/ 3 h 63"/>
                <a:gd name="T60" fmla="*/ 31 w 65"/>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63">
                  <a:moveTo>
                    <a:pt x="62" y="43"/>
                  </a:moveTo>
                  <a:cubicBezTo>
                    <a:pt x="61" y="39"/>
                    <a:pt x="58" y="35"/>
                    <a:pt x="54" y="33"/>
                  </a:cubicBezTo>
                  <a:cubicBezTo>
                    <a:pt x="44" y="28"/>
                    <a:pt x="33" y="30"/>
                    <a:pt x="23" y="27"/>
                  </a:cubicBezTo>
                  <a:cubicBezTo>
                    <a:pt x="20" y="26"/>
                    <a:pt x="15" y="24"/>
                    <a:pt x="14" y="20"/>
                  </a:cubicBezTo>
                  <a:cubicBezTo>
                    <a:pt x="14" y="19"/>
                    <a:pt x="14" y="16"/>
                    <a:pt x="16" y="15"/>
                  </a:cubicBezTo>
                  <a:cubicBezTo>
                    <a:pt x="18" y="14"/>
                    <a:pt x="21" y="16"/>
                    <a:pt x="25" y="17"/>
                  </a:cubicBezTo>
                  <a:cubicBezTo>
                    <a:pt x="27" y="18"/>
                    <a:pt x="30" y="18"/>
                    <a:pt x="31" y="17"/>
                  </a:cubicBezTo>
                  <a:cubicBezTo>
                    <a:pt x="32" y="17"/>
                    <a:pt x="33" y="17"/>
                    <a:pt x="33" y="16"/>
                  </a:cubicBezTo>
                  <a:cubicBezTo>
                    <a:pt x="33" y="16"/>
                    <a:pt x="32" y="15"/>
                    <a:pt x="32" y="15"/>
                  </a:cubicBezTo>
                  <a:cubicBezTo>
                    <a:pt x="31" y="15"/>
                    <a:pt x="30" y="14"/>
                    <a:pt x="28" y="14"/>
                  </a:cubicBezTo>
                  <a:cubicBezTo>
                    <a:pt x="26" y="13"/>
                    <a:pt x="24" y="12"/>
                    <a:pt x="22" y="11"/>
                  </a:cubicBezTo>
                  <a:cubicBezTo>
                    <a:pt x="24" y="10"/>
                    <a:pt x="28" y="10"/>
                    <a:pt x="29" y="11"/>
                  </a:cubicBezTo>
                  <a:cubicBezTo>
                    <a:pt x="31" y="11"/>
                    <a:pt x="36" y="11"/>
                    <a:pt x="37" y="10"/>
                  </a:cubicBezTo>
                  <a:cubicBezTo>
                    <a:pt x="37" y="10"/>
                    <a:pt x="38" y="10"/>
                    <a:pt x="38" y="10"/>
                  </a:cubicBezTo>
                  <a:cubicBezTo>
                    <a:pt x="37" y="9"/>
                    <a:pt x="36" y="8"/>
                    <a:pt x="36" y="7"/>
                  </a:cubicBezTo>
                  <a:cubicBezTo>
                    <a:pt x="34" y="5"/>
                    <a:pt x="33" y="4"/>
                    <a:pt x="31" y="3"/>
                  </a:cubicBezTo>
                  <a:cubicBezTo>
                    <a:pt x="24" y="0"/>
                    <a:pt x="17" y="0"/>
                    <a:pt x="11" y="3"/>
                  </a:cubicBezTo>
                  <a:cubicBezTo>
                    <a:pt x="2" y="7"/>
                    <a:pt x="0" y="18"/>
                    <a:pt x="3" y="26"/>
                  </a:cubicBezTo>
                  <a:cubicBezTo>
                    <a:pt x="7" y="33"/>
                    <a:pt x="13" y="38"/>
                    <a:pt x="21" y="40"/>
                  </a:cubicBezTo>
                  <a:cubicBezTo>
                    <a:pt x="24" y="41"/>
                    <a:pt x="28" y="42"/>
                    <a:pt x="32" y="42"/>
                  </a:cubicBezTo>
                  <a:cubicBezTo>
                    <a:pt x="37" y="42"/>
                    <a:pt x="41" y="42"/>
                    <a:pt x="46" y="43"/>
                  </a:cubicBezTo>
                  <a:cubicBezTo>
                    <a:pt x="47" y="44"/>
                    <a:pt x="48" y="44"/>
                    <a:pt x="48" y="45"/>
                  </a:cubicBezTo>
                  <a:cubicBezTo>
                    <a:pt x="50" y="47"/>
                    <a:pt x="49" y="50"/>
                    <a:pt x="46" y="51"/>
                  </a:cubicBezTo>
                  <a:cubicBezTo>
                    <a:pt x="46" y="55"/>
                    <a:pt x="46" y="63"/>
                    <a:pt x="46" y="63"/>
                  </a:cubicBezTo>
                  <a:cubicBezTo>
                    <a:pt x="46" y="63"/>
                    <a:pt x="65" y="61"/>
                    <a:pt x="62" y="43"/>
                  </a:cubicBezTo>
                  <a:close/>
                  <a:moveTo>
                    <a:pt x="31" y="5"/>
                  </a:moveTo>
                  <a:cubicBezTo>
                    <a:pt x="31" y="5"/>
                    <a:pt x="30" y="5"/>
                    <a:pt x="30" y="5"/>
                  </a:cubicBezTo>
                  <a:cubicBezTo>
                    <a:pt x="29" y="6"/>
                    <a:pt x="29" y="7"/>
                    <a:pt x="28" y="7"/>
                  </a:cubicBezTo>
                  <a:cubicBezTo>
                    <a:pt x="26" y="7"/>
                    <a:pt x="26" y="5"/>
                    <a:pt x="25" y="5"/>
                  </a:cubicBezTo>
                  <a:cubicBezTo>
                    <a:pt x="24" y="4"/>
                    <a:pt x="24" y="5"/>
                    <a:pt x="23" y="3"/>
                  </a:cubicBezTo>
                  <a:cubicBezTo>
                    <a:pt x="26" y="4"/>
                    <a:pt x="29" y="3"/>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4" name="Freeform 27">
              <a:extLst>
                <a:ext uri="{FF2B5EF4-FFF2-40B4-BE49-F238E27FC236}">
                  <a16:creationId xmlns:a16="http://schemas.microsoft.com/office/drawing/2014/main" id="{373C0E06-0445-4550-A804-DA61B1158E19}"/>
                </a:ext>
              </a:extLst>
            </p:cNvPr>
            <p:cNvSpPr>
              <a:spLocks noEditPoints="1"/>
            </p:cNvSpPr>
            <p:nvPr/>
          </p:nvSpPr>
          <p:spPr bwMode="auto">
            <a:xfrm>
              <a:off x="2255307" y="5476793"/>
              <a:ext cx="146872" cy="147302"/>
            </a:xfrm>
            <a:custGeom>
              <a:avLst/>
              <a:gdLst>
                <a:gd name="T0" fmla="*/ 99 w 128"/>
                <a:gd name="T1" fmla="*/ 118 h 128"/>
                <a:gd name="T2" fmla="*/ 61 w 128"/>
                <a:gd name="T3" fmla="*/ 30 h 128"/>
                <a:gd name="T4" fmla="*/ 64 w 128"/>
                <a:gd name="T5" fmla="*/ 8 h 128"/>
                <a:gd name="T6" fmla="*/ 67 w 128"/>
                <a:gd name="T7" fmla="*/ 30 h 128"/>
                <a:gd name="T8" fmla="*/ 122 w 128"/>
                <a:gd name="T9" fmla="*/ 37 h 128"/>
                <a:gd name="T10" fmla="*/ 6 w 128"/>
                <a:gd name="T11" fmla="*/ 37 h 128"/>
                <a:gd name="T12" fmla="*/ 61 w 128"/>
                <a:gd name="T13" fmla="*/ 30 h 128"/>
                <a:gd name="T14" fmla="*/ 79 w 128"/>
                <a:gd name="T15" fmla="*/ 11 h 128"/>
                <a:gd name="T16" fmla="*/ 77 w 128"/>
                <a:gd name="T17" fmla="*/ 28 h 128"/>
                <a:gd name="T18" fmla="*/ 51 w 128"/>
                <a:gd name="T19" fmla="*/ 28 h 128"/>
                <a:gd name="T20" fmla="*/ 48 w 128"/>
                <a:gd name="T21" fmla="*/ 11 h 128"/>
                <a:gd name="T22" fmla="*/ 51 w 128"/>
                <a:gd name="T23" fmla="*/ 28 h 128"/>
                <a:gd name="T24" fmla="*/ 28 w 128"/>
                <a:gd name="T25" fmla="*/ 118 h 128"/>
                <a:gd name="T26" fmla="*/ 4 w 128"/>
                <a:gd name="T27" fmla="*/ 41 h 128"/>
                <a:gd name="T28" fmla="*/ 4 w 128"/>
                <a:gd name="T29" fmla="*/ 41 h 128"/>
                <a:gd name="T30" fmla="*/ 47 w 128"/>
                <a:gd name="T31" fmla="*/ 46 h 128"/>
                <a:gd name="T32" fmla="*/ 0 w 128"/>
                <a:gd name="T33" fmla="*/ 64 h 128"/>
                <a:gd name="T34" fmla="*/ 24 w 128"/>
                <a:gd name="T35" fmla="*/ 115 h 128"/>
                <a:gd name="T36" fmla="*/ 22 w 128"/>
                <a:gd name="T37" fmla="*/ 100 h 128"/>
                <a:gd name="T38" fmla="*/ 10 w 128"/>
                <a:gd name="T39" fmla="*/ 51 h 128"/>
                <a:gd name="T40" fmla="*/ 45 w 128"/>
                <a:gd name="T41" fmla="*/ 56 h 128"/>
                <a:gd name="T42" fmla="*/ 124 w 128"/>
                <a:gd name="T43" fmla="*/ 41 h 128"/>
                <a:gd name="T44" fmla="*/ 124 w 128"/>
                <a:gd name="T45" fmla="*/ 41 h 128"/>
                <a:gd name="T46" fmla="*/ 28 w 128"/>
                <a:gd name="T47" fmla="*/ 118 h 128"/>
                <a:gd name="T48" fmla="*/ 99 w 128"/>
                <a:gd name="T49" fmla="*/ 118 h 128"/>
                <a:gd name="T50" fmla="*/ 60 w 128"/>
                <a:gd name="T51" fmla="*/ 71 h 128"/>
                <a:gd name="T52" fmla="*/ 41 w 128"/>
                <a:gd name="T53" fmla="*/ 114 h 128"/>
                <a:gd name="T54" fmla="*/ 64 w 128"/>
                <a:gd name="T55" fmla="*/ 81 h 128"/>
                <a:gd name="T56" fmla="*/ 86 w 128"/>
                <a:gd name="T57" fmla="*/ 114 h 128"/>
                <a:gd name="T58" fmla="*/ 128 w 128"/>
                <a:gd name="T59" fmla="*/ 64 h 128"/>
                <a:gd name="T60" fmla="*/ 81 w 128"/>
                <a:gd name="T61" fmla="*/ 46 h 128"/>
                <a:gd name="T62" fmla="*/ 103 w 128"/>
                <a:gd name="T63" fmla="*/ 115 h 128"/>
                <a:gd name="T64" fmla="*/ 128 w 128"/>
                <a:gd name="T65" fmla="*/ 64 h 128"/>
                <a:gd name="T66" fmla="*/ 85 w 128"/>
                <a:gd name="T67" fmla="*/ 54 h 128"/>
                <a:gd name="T68" fmla="*/ 119 w 128"/>
                <a:gd name="T69" fmla="*/ 64 h 128"/>
                <a:gd name="T70" fmla="*/ 83 w 128"/>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99" y="118"/>
                  </a:moveTo>
                  <a:cubicBezTo>
                    <a:pt x="99" y="118"/>
                    <a:pt x="99" y="118"/>
                    <a:pt x="99" y="118"/>
                  </a:cubicBezTo>
                  <a:cubicBezTo>
                    <a:pt x="99" y="118"/>
                    <a:pt x="99" y="118"/>
                    <a:pt x="99" y="118"/>
                  </a:cubicBezTo>
                  <a:close/>
                  <a:moveTo>
                    <a:pt x="61" y="30"/>
                  </a:moveTo>
                  <a:cubicBezTo>
                    <a:pt x="61" y="26"/>
                    <a:pt x="60" y="25"/>
                    <a:pt x="57" y="21"/>
                  </a:cubicBezTo>
                  <a:cubicBezTo>
                    <a:pt x="54" y="17"/>
                    <a:pt x="56" y="8"/>
                    <a:pt x="64" y="8"/>
                  </a:cubicBezTo>
                  <a:cubicBezTo>
                    <a:pt x="71" y="8"/>
                    <a:pt x="73" y="17"/>
                    <a:pt x="70" y="21"/>
                  </a:cubicBezTo>
                  <a:cubicBezTo>
                    <a:pt x="67" y="25"/>
                    <a:pt x="67" y="26"/>
                    <a:pt x="67" y="30"/>
                  </a:cubicBezTo>
                  <a:cubicBezTo>
                    <a:pt x="67" y="33"/>
                    <a:pt x="70" y="37"/>
                    <a:pt x="76" y="37"/>
                  </a:cubicBezTo>
                  <a:cubicBezTo>
                    <a:pt x="122" y="37"/>
                    <a:pt x="122" y="37"/>
                    <a:pt x="122" y="37"/>
                  </a:cubicBezTo>
                  <a:cubicBezTo>
                    <a:pt x="112" y="15"/>
                    <a:pt x="89" y="0"/>
                    <a:pt x="64" y="0"/>
                  </a:cubicBezTo>
                  <a:cubicBezTo>
                    <a:pt x="38" y="0"/>
                    <a:pt x="16" y="15"/>
                    <a:pt x="6" y="37"/>
                  </a:cubicBezTo>
                  <a:cubicBezTo>
                    <a:pt x="51" y="37"/>
                    <a:pt x="51" y="37"/>
                    <a:pt x="51" y="37"/>
                  </a:cubicBezTo>
                  <a:cubicBezTo>
                    <a:pt x="58" y="37"/>
                    <a:pt x="61" y="33"/>
                    <a:pt x="61" y="30"/>
                  </a:cubicBezTo>
                  <a:close/>
                  <a:moveTo>
                    <a:pt x="77" y="27"/>
                  </a:moveTo>
                  <a:cubicBezTo>
                    <a:pt x="80" y="23"/>
                    <a:pt x="82" y="16"/>
                    <a:pt x="79" y="11"/>
                  </a:cubicBezTo>
                  <a:cubicBezTo>
                    <a:pt x="90" y="14"/>
                    <a:pt x="99" y="20"/>
                    <a:pt x="106" y="28"/>
                  </a:cubicBezTo>
                  <a:cubicBezTo>
                    <a:pt x="77" y="28"/>
                    <a:pt x="77" y="28"/>
                    <a:pt x="77" y="28"/>
                  </a:cubicBezTo>
                  <a:cubicBezTo>
                    <a:pt x="76" y="28"/>
                    <a:pt x="76" y="27"/>
                    <a:pt x="77" y="27"/>
                  </a:cubicBezTo>
                  <a:close/>
                  <a:moveTo>
                    <a:pt x="51" y="28"/>
                  </a:moveTo>
                  <a:cubicBezTo>
                    <a:pt x="22" y="28"/>
                    <a:pt x="22" y="28"/>
                    <a:pt x="22" y="28"/>
                  </a:cubicBezTo>
                  <a:cubicBezTo>
                    <a:pt x="29" y="20"/>
                    <a:pt x="38" y="14"/>
                    <a:pt x="48" y="11"/>
                  </a:cubicBezTo>
                  <a:cubicBezTo>
                    <a:pt x="45" y="16"/>
                    <a:pt x="48" y="23"/>
                    <a:pt x="51" y="27"/>
                  </a:cubicBezTo>
                  <a:cubicBezTo>
                    <a:pt x="51" y="27"/>
                    <a:pt x="51" y="28"/>
                    <a:pt x="51" y="28"/>
                  </a:cubicBezTo>
                  <a:close/>
                  <a:moveTo>
                    <a:pt x="28" y="118"/>
                  </a:moveTo>
                  <a:cubicBezTo>
                    <a:pt x="28" y="118"/>
                    <a:pt x="28" y="118"/>
                    <a:pt x="28" y="118"/>
                  </a:cubicBezTo>
                  <a:cubicBezTo>
                    <a:pt x="28" y="118"/>
                    <a:pt x="28" y="118"/>
                    <a:pt x="28" y="118"/>
                  </a:cubicBezTo>
                  <a:close/>
                  <a:moveTo>
                    <a:pt x="4" y="41"/>
                  </a:moveTo>
                  <a:cubicBezTo>
                    <a:pt x="4" y="41"/>
                    <a:pt x="4" y="41"/>
                    <a:pt x="4" y="41"/>
                  </a:cubicBezTo>
                  <a:cubicBezTo>
                    <a:pt x="4" y="41"/>
                    <a:pt x="4" y="41"/>
                    <a:pt x="4" y="41"/>
                  </a:cubicBezTo>
                  <a:close/>
                  <a:moveTo>
                    <a:pt x="54" y="59"/>
                  </a:moveTo>
                  <a:cubicBezTo>
                    <a:pt x="56" y="54"/>
                    <a:pt x="55" y="47"/>
                    <a:pt x="47" y="46"/>
                  </a:cubicBezTo>
                  <a:cubicBezTo>
                    <a:pt x="4" y="41"/>
                    <a:pt x="4" y="41"/>
                    <a:pt x="4" y="41"/>
                  </a:cubicBezTo>
                  <a:cubicBezTo>
                    <a:pt x="1" y="48"/>
                    <a:pt x="0" y="56"/>
                    <a:pt x="0" y="64"/>
                  </a:cubicBezTo>
                  <a:cubicBezTo>
                    <a:pt x="0" y="84"/>
                    <a:pt x="9" y="103"/>
                    <a:pt x="24" y="114"/>
                  </a:cubicBezTo>
                  <a:cubicBezTo>
                    <a:pt x="24" y="115"/>
                    <a:pt x="24" y="115"/>
                    <a:pt x="24" y="115"/>
                  </a:cubicBezTo>
                  <a:lnTo>
                    <a:pt x="54" y="59"/>
                  </a:lnTo>
                  <a:close/>
                  <a:moveTo>
                    <a:pt x="22" y="100"/>
                  </a:moveTo>
                  <a:cubicBezTo>
                    <a:pt x="14" y="90"/>
                    <a:pt x="8" y="78"/>
                    <a:pt x="8" y="64"/>
                  </a:cubicBezTo>
                  <a:cubicBezTo>
                    <a:pt x="8" y="59"/>
                    <a:pt x="9" y="55"/>
                    <a:pt x="10" y="51"/>
                  </a:cubicBezTo>
                  <a:cubicBezTo>
                    <a:pt x="43" y="54"/>
                    <a:pt x="43" y="54"/>
                    <a:pt x="43" y="54"/>
                  </a:cubicBezTo>
                  <a:cubicBezTo>
                    <a:pt x="45" y="54"/>
                    <a:pt x="45" y="55"/>
                    <a:pt x="45" y="56"/>
                  </a:cubicBezTo>
                  <a:lnTo>
                    <a:pt x="22" y="100"/>
                  </a:lnTo>
                  <a:close/>
                  <a:moveTo>
                    <a:pt x="124" y="41"/>
                  </a:moveTo>
                  <a:cubicBezTo>
                    <a:pt x="124" y="41"/>
                    <a:pt x="124" y="41"/>
                    <a:pt x="124" y="41"/>
                  </a:cubicBezTo>
                  <a:cubicBezTo>
                    <a:pt x="124" y="41"/>
                    <a:pt x="124" y="41"/>
                    <a:pt x="124" y="41"/>
                  </a:cubicBezTo>
                  <a:close/>
                  <a:moveTo>
                    <a:pt x="60" y="71"/>
                  </a:moveTo>
                  <a:cubicBezTo>
                    <a:pt x="28" y="118"/>
                    <a:pt x="28" y="118"/>
                    <a:pt x="28" y="118"/>
                  </a:cubicBezTo>
                  <a:cubicBezTo>
                    <a:pt x="39" y="124"/>
                    <a:pt x="51" y="128"/>
                    <a:pt x="64" y="128"/>
                  </a:cubicBezTo>
                  <a:cubicBezTo>
                    <a:pt x="77" y="128"/>
                    <a:pt x="89" y="124"/>
                    <a:pt x="99" y="118"/>
                  </a:cubicBezTo>
                  <a:cubicBezTo>
                    <a:pt x="68" y="71"/>
                    <a:pt x="68" y="71"/>
                    <a:pt x="68" y="71"/>
                  </a:cubicBezTo>
                  <a:cubicBezTo>
                    <a:pt x="66" y="68"/>
                    <a:pt x="62" y="68"/>
                    <a:pt x="60" y="71"/>
                  </a:cubicBezTo>
                  <a:close/>
                  <a:moveTo>
                    <a:pt x="64" y="119"/>
                  </a:moveTo>
                  <a:cubicBezTo>
                    <a:pt x="56" y="119"/>
                    <a:pt x="48" y="118"/>
                    <a:pt x="41" y="114"/>
                  </a:cubicBezTo>
                  <a:cubicBezTo>
                    <a:pt x="63" y="81"/>
                    <a:pt x="63" y="81"/>
                    <a:pt x="63" y="81"/>
                  </a:cubicBezTo>
                  <a:cubicBezTo>
                    <a:pt x="63" y="81"/>
                    <a:pt x="63" y="81"/>
                    <a:pt x="64" y="81"/>
                  </a:cubicBezTo>
                  <a:cubicBezTo>
                    <a:pt x="64" y="81"/>
                    <a:pt x="64" y="81"/>
                    <a:pt x="65" y="81"/>
                  </a:cubicBezTo>
                  <a:cubicBezTo>
                    <a:pt x="86" y="114"/>
                    <a:pt x="86" y="114"/>
                    <a:pt x="86" y="114"/>
                  </a:cubicBezTo>
                  <a:cubicBezTo>
                    <a:pt x="79" y="118"/>
                    <a:pt x="72" y="119"/>
                    <a:pt x="64" y="119"/>
                  </a:cubicBezTo>
                  <a:close/>
                  <a:moveTo>
                    <a:pt x="128" y="64"/>
                  </a:moveTo>
                  <a:cubicBezTo>
                    <a:pt x="128" y="56"/>
                    <a:pt x="126" y="48"/>
                    <a:pt x="124" y="41"/>
                  </a:cubicBezTo>
                  <a:cubicBezTo>
                    <a:pt x="81" y="46"/>
                    <a:pt x="81" y="46"/>
                    <a:pt x="81" y="46"/>
                  </a:cubicBezTo>
                  <a:cubicBezTo>
                    <a:pt x="73" y="47"/>
                    <a:pt x="72" y="54"/>
                    <a:pt x="74" y="59"/>
                  </a:cubicBezTo>
                  <a:cubicBezTo>
                    <a:pt x="103" y="115"/>
                    <a:pt x="103" y="115"/>
                    <a:pt x="103" y="115"/>
                  </a:cubicBezTo>
                  <a:cubicBezTo>
                    <a:pt x="103" y="114"/>
                    <a:pt x="103" y="114"/>
                    <a:pt x="103" y="114"/>
                  </a:cubicBezTo>
                  <a:cubicBezTo>
                    <a:pt x="118" y="103"/>
                    <a:pt x="128" y="84"/>
                    <a:pt x="128" y="64"/>
                  </a:cubicBezTo>
                  <a:close/>
                  <a:moveTo>
                    <a:pt x="83" y="56"/>
                  </a:moveTo>
                  <a:cubicBezTo>
                    <a:pt x="82" y="55"/>
                    <a:pt x="82" y="54"/>
                    <a:pt x="85" y="54"/>
                  </a:cubicBezTo>
                  <a:cubicBezTo>
                    <a:pt x="117" y="51"/>
                    <a:pt x="117" y="51"/>
                    <a:pt x="117" y="51"/>
                  </a:cubicBezTo>
                  <a:cubicBezTo>
                    <a:pt x="118" y="55"/>
                    <a:pt x="119" y="59"/>
                    <a:pt x="119" y="64"/>
                  </a:cubicBezTo>
                  <a:cubicBezTo>
                    <a:pt x="119" y="78"/>
                    <a:pt x="114" y="90"/>
                    <a:pt x="106" y="100"/>
                  </a:cubicBezTo>
                  <a:lnTo>
                    <a:pt x="83"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5" name="Freeform 28">
              <a:extLst>
                <a:ext uri="{FF2B5EF4-FFF2-40B4-BE49-F238E27FC236}">
                  <a16:creationId xmlns:a16="http://schemas.microsoft.com/office/drawing/2014/main" id="{DE4FBA55-2EA9-4B51-8297-3AD0CD96C72F}"/>
                </a:ext>
              </a:extLst>
            </p:cNvPr>
            <p:cNvSpPr>
              <a:spLocks/>
            </p:cNvSpPr>
            <p:nvPr/>
          </p:nvSpPr>
          <p:spPr bwMode="auto">
            <a:xfrm>
              <a:off x="2598438" y="5617223"/>
              <a:ext cx="6871" cy="18466"/>
            </a:xfrm>
            <a:custGeom>
              <a:avLst/>
              <a:gdLst>
                <a:gd name="T0" fmla="*/ 4 w 6"/>
                <a:gd name="T1" fmla="*/ 2 h 16"/>
                <a:gd name="T2" fmla="*/ 0 w 6"/>
                <a:gd name="T3" fmla="*/ 9 h 16"/>
                <a:gd name="T4" fmla="*/ 2 w 6"/>
                <a:gd name="T5" fmla="*/ 15 h 16"/>
                <a:gd name="T6" fmla="*/ 4 w 6"/>
                <a:gd name="T7" fmla="*/ 15 h 16"/>
                <a:gd name="T8" fmla="*/ 5 w 6"/>
                <a:gd name="T9" fmla="*/ 10 h 16"/>
                <a:gd name="T10" fmla="*/ 6 w 6"/>
                <a:gd name="T11" fmla="*/ 8 h 16"/>
                <a:gd name="T12" fmla="*/ 6 w 6"/>
                <a:gd name="T13" fmla="*/ 0 h 16"/>
                <a:gd name="T14" fmla="*/ 4 w 6"/>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4" y="2"/>
                  </a:moveTo>
                  <a:cubicBezTo>
                    <a:pt x="2" y="3"/>
                    <a:pt x="1" y="5"/>
                    <a:pt x="0" y="9"/>
                  </a:cubicBezTo>
                  <a:cubicBezTo>
                    <a:pt x="0" y="12"/>
                    <a:pt x="1" y="13"/>
                    <a:pt x="2" y="15"/>
                  </a:cubicBezTo>
                  <a:cubicBezTo>
                    <a:pt x="2" y="16"/>
                    <a:pt x="4" y="16"/>
                    <a:pt x="4" y="15"/>
                  </a:cubicBezTo>
                  <a:cubicBezTo>
                    <a:pt x="5" y="14"/>
                    <a:pt x="4" y="13"/>
                    <a:pt x="5" y="10"/>
                  </a:cubicBezTo>
                  <a:cubicBezTo>
                    <a:pt x="5" y="9"/>
                    <a:pt x="6" y="8"/>
                    <a:pt x="6" y="8"/>
                  </a:cubicBezTo>
                  <a:cubicBezTo>
                    <a:pt x="6" y="0"/>
                    <a:pt x="6" y="0"/>
                    <a:pt x="6" y="0"/>
                  </a:cubicBezTo>
                  <a:cubicBezTo>
                    <a:pt x="6" y="0"/>
                    <a:pt x="5" y="0"/>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6" name="Freeform 29">
              <a:extLst>
                <a:ext uri="{FF2B5EF4-FFF2-40B4-BE49-F238E27FC236}">
                  <a16:creationId xmlns:a16="http://schemas.microsoft.com/office/drawing/2014/main" id="{AE5F3CFC-8035-4887-8F26-39888931E948}"/>
                </a:ext>
              </a:extLst>
            </p:cNvPr>
            <p:cNvSpPr>
              <a:spLocks/>
            </p:cNvSpPr>
            <p:nvPr/>
          </p:nvSpPr>
          <p:spPr bwMode="auto">
            <a:xfrm>
              <a:off x="1830580" y="5770537"/>
              <a:ext cx="70000" cy="100062"/>
            </a:xfrm>
            <a:custGeom>
              <a:avLst/>
              <a:gdLst>
                <a:gd name="T0" fmla="*/ 163 w 163"/>
                <a:gd name="T1" fmla="*/ 0 h 233"/>
                <a:gd name="T2" fmla="*/ 163 w 163"/>
                <a:gd name="T3" fmla="*/ 43 h 233"/>
                <a:gd name="T4" fmla="*/ 50 w 163"/>
                <a:gd name="T5" fmla="*/ 43 h 233"/>
                <a:gd name="T6" fmla="*/ 50 w 163"/>
                <a:gd name="T7" fmla="*/ 96 h 233"/>
                <a:gd name="T8" fmla="*/ 147 w 163"/>
                <a:gd name="T9" fmla="*/ 96 h 233"/>
                <a:gd name="T10" fmla="*/ 147 w 163"/>
                <a:gd name="T11" fmla="*/ 137 h 233"/>
                <a:gd name="T12" fmla="*/ 50 w 163"/>
                <a:gd name="T13" fmla="*/ 137 h 233"/>
                <a:gd name="T14" fmla="*/ 50 w 163"/>
                <a:gd name="T15" fmla="*/ 233 h 233"/>
                <a:gd name="T16" fmla="*/ 0 w 163"/>
                <a:gd name="T17" fmla="*/ 233 h 233"/>
                <a:gd name="T18" fmla="*/ 0 w 163"/>
                <a:gd name="T19" fmla="*/ 0 h 233"/>
                <a:gd name="T20" fmla="*/ 163 w 16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33">
                  <a:moveTo>
                    <a:pt x="163" y="0"/>
                  </a:moveTo>
                  <a:lnTo>
                    <a:pt x="163" y="43"/>
                  </a:lnTo>
                  <a:lnTo>
                    <a:pt x="50" y="43"/>
                  </a:lnTo>
                  <a:lnTo>
                    <a:pt x="50" y="96"/>
                  </a:lnTo>
                  <a:lnTo>
                    <a:pt x="147" y="96"/>
                  </a:lnTo>
                  <a:lnTo>
                    <a:pt x="147" y="137"/>
                  </a:lnTo>
                  <a:lnTo>
                    <a:pt x="50" y="137"/>
                  </a:lnTo>
                  <a:lnTo>
                    <a:pt x="50" y="233"/>
                  </a:lnTo>
                  <a:lnTo>
                    <a:pt x="0" y="233"/>
                  </a:lnTo>
                  <a:lnTo>
                    <a:pt x="0" y="0"/>
                  </a:lnTo>
                  <a:lnTo>
                    <a:pt x="163"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7" name="Freeform 30">
              <a:extLst>
                <a:ext uri="{FF2B5EF4-FFF2-40B4-BE49-F238E27FC236}">
                  <a16:creationId xmlns:a16="http://schemas.microsoft.com/office/drawing/2014/main" id="{EEFE3823-8AD4-4643-81F3-D1E418AC0129}"/>
                </a:ext>
              </a:extLst>
            </p:cNvPr>
            <p:cNvSpPr>
              <a:spLocks noEditPoints="1"/>
            </p:cNvSpPr>
            <p:nvPr/>
          </p:nvSpPr>
          <p:spPr bwMode="auto">
            <a:xfrm>
              <a:off x="1943955" y="5767960"/>
              <a:ext cx="97485" cy="105215"/>
            </a:xfrm>
            <a:custGeom>
              <a:avLst/>
              <a:gdLst>
                <a:gd name="T0" fmla="*/ 3 w 85"/>
                <a:gd name="T1" fmla="*/ 28 h 91"/>
                <a:gd name="T2" fmla="*/ 11 w 85"/>
                <a:gd name="T3" fmla="*/ 13 h 91"/>
                <a:gd name="T4" fmla="*/ 24 w 85"/>
                <a:gd name="T5" fmla="*/ 3 h 91"/>
                <a:gd name="T6" fmla="*/ 42 w 85"/>
                <a:gd name="T7" fmla="*/ 0 h 91"/>
                <a:gd name="T8" fmla="*/ 60 w 85"/>
                <a:gd name="T9" fmla="*/ 3 h 91"/>
                <a:gd name="T10" fmla="*/ 74 w 85"/>
                <a:gd name="T11" fmla="*/ 13 h 91"/>
                <a:gd name="T12" fmla="*/ 82 w 85"/>
                <a:gd name="T13" fmla="*/ 28 h 91"/>
                <a:gd name="T14" fmla="*/ 85 w 85"/>
                <a:gd name="T15" fmla="*/ 46 h 91"/>
                <a:gd name="T16" fmla="*/ 82 w 85"/>
                <a:gd name="T17" fmla="*/ 63 h 91"/>
                <a:gd name="T18" fmla="*/ 74 w 85"/>
                <a:gd name="T19" fmla="*/ 78 h 91"/>
                <a:gd name="T20" fmla="*/ 60 w 85"/>
                <a:gd name="T21" fmla="*/ 87 h 91"/>
                <a:gd name="T22" fmla="*/ 42 w 85"/>
                <a:gd name="T23" fmla="*/ 91 h 91"/>
                <a:gd name="T24" fmla="*/ 24 w 85"/>
                <a:gd name="T25" fmla="*/ 87 h 91"/>
                <a:gd name="T26" fmla="*/ 11 w 85"/>
                <a:gd name="T27" fmla="*/ 78 h 91"/>
                <a:gd name="T28" fmla="*/ 3 w 85"/>
                <a:gd name="T29" fmla="*/ 63 h 91"/>
                <a:gd name="T30" fmla="*/ 0 w 85"/>
                <a:gd name="T31" fmla="*/ 46 h 91"/>
                <a:gd name="T32" fmla="*/ 3 w 85"/>
                <a:gd name="T33" fmla="*/ 28 h 91"/>
                <a:gd name="T34" fmla="*/ 20 w 85"/>
                <a:gd name="T35" fmla="*/ 56 h 91"/>
                <a:gd name="T36" fmla="*/ 24 w 85"/>
                <a:gd name="T37" fmla="*/ 66 h 91"/>
                <a:gd name="T38" fmla="*/ 31 w 85"/>
                <a:gd name="T39" fmla="*/ 72 h 91"/>
                <a:gd name="T40" fmla="*/ 42 w 85"/>
                <a:gd name="T41" fmla="*/ 75 h 91"/>
                <a:gd name="T42" fmla="*/ 53 w 85"/>
                <a:gd name="T43" fmla="*/ 72 h 91"/>
                <a:gd name="T44" fmla="*/ 61 w 85"/>
                <a:gd name="T45" fmla="*/ 66 h 91"/>
                <a:gd name="T46" fmla="*/ 65 w 85"/>
                <a:gd name="T47" fmla="*/ 56 h 91"/>
                <a:gd name="T48" fmla="*/ 66 w 85"/>
                <a:gd name="T49" fmla="*/ 46 h 91"/>
                <a:gd name="T50" fmla="*/ 65 w 85"/>
                <a:gd name="T51" fmla="*/ 35 h 91"/>
                <a:gd name="T52" fmla="*/ 61 w 85"/>
                <a:gd name="T53" fmla="*/ 25 h 91"/>
                <a:gd name="T54" fmla="*/ 53 w 85"/>
                <a:gd name="T55" fmla="*/ 18 h 91"/>
                <a:gd name="T56" fmla="*/ 42 w 85"/>
                <a:gd name="T57" fmla="*/ 16 h 91"/>
                <a:gd name="T58" fmla="*/ 31 w 85"/>
                <a:gd name="T59" fmla="*/ 18 h 91"/>
                <a:gd name="T60" fmla="*/ 24 w 85"/>
                <a:gd name="T61" fmla="*/ 25 h 91"/>
                <a:gd name="T62" fmla="*/ 20 w 85"/>
                <a:gd name="T63" fmla="*/ 35 h 91"/>
                <a:gd name="T64" fmla="*/ 19 w 85"/>
                <a:gd name="T65" fmla="*/ 46 h 91"/>
                <a:gd name="T66" fmla="*/ 20 w 85"/>
                <a:gd name="T67"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91">
                  <a:moveTo>
                    <a:pt x="3" y="28"/>
                  </a:moveTo>
                  <a:cubicBezTo>
                    <a:pt x="5" y="22"/>
                    <a:pt x="7" y="17"/>
                    <a:pt x="11" y="13"/>
                  </a:cubicBezTo>
                  <a:cubicBezTo>
                    <a:pt x="15" y="9"/>
                    <a:pt x="19" y="6"/>
                    <a:pt x="24" y="3"/>
                  </a:cubicBezTo>
                  <a:cubicBezTo>
                    <a:pt x="30" y="1"/>
                    <a:pt x="36" y="0"/>
                    <a:pt x="42" y="0"/>
                  </a:cubicBezTo>
                  <a:cubicBezTo>
                    <a:pt x="49" y="0"/>
                    <a:pt x="55" y="1"/>
                    <a:pt x="60" y="3"/>
                  </a:cubicBezTo>
                  <a:cubicBezTo>
                    <a:pt x="66" y="6"/>
                    <a:pt x="70" y="9"/>
                    <a:pt x="74" y="13"/>
                  </a:cubicBezTo>
                  <a:cubicBezTo>
                    <a:pt x="77" y="17"/>
                    <a:pt x="80" y="22"/>
                    <a:pt x="82" y="28"/>
                  </a:cubicBezTo>
                  <a:cubicBezTo>
                    <a:pt x="84" y="33"/>
                    <a:pt x="85" y="39"/>
                    <a:pt x="85" y="46"/>
                  </a:cubicBezTo>
                  <a:cubicBezTo>
                    <a:pt x="85" y="52"/>
                    <a:pt x="84" y="58"/>
                    <a:pt x="82" y="63"/>
                  </a:cubicBezTo>
                  <a:cubicBezTo>
                    <a:pt x="80" y="69"/>
                    <a:pt x="77" y="74"/>
                    <a:pt x="74" y="78"/>
                  </a:cubicBezTo>
                  <a:cubicBezTo>
                    <a:pt x="70" y="82"/>
                    <a:pt x="66" y="85"/>
                    <a:pt x="60" y="87"/>
                  </a:cubicBezTo>
                  <a:cubicBezTo>
                    <a:pt x="55" y="89"/>
                    <a:pt x="49" y="91"/>
                    <a:pt x="42" y="91"/>
                  </a:cubicBezTo>
                  <a:cubicBezTo>
                    <a:pt x="36" y="91"/>
                    <a:pt x="30" y="89"/>
                    <a:pt x="24" y="87"/>
                  </a:cubicBezTo>
                  <a:cubicBezTo>
                    <a:pt x="19" y="85"/>
                    <a:pt x="15" y="82"/>
                    <a:pt x="11" y="78"/>
                  </a:cubicBezTo>
                  <a:cubicBezTo>
                    <a:pt x="7" y="74"/>
                    <a:pt x="5" y="69"/>
                    <a:pt x="3" y="63"/>
                  </a:cubicBezTo>
                  <a:cubicBezTo>
                    <a:pt x="1" y="58"/>
                    <a:pt x="0" y="52"/>
                    <a:pt x="0" y="46"/>
                  </a:cubicBezTo>
                  <a:cubicBezTo>
                    <a:pt x="0" y="39"/>
                    <a:pt x="1" y="33"/>
                    <a:pt x="3" y="28"/>
                  </a:cubicBezTo>
                  <a:close/>
                  <a:moveTo>
                    <a:pt x="20" y="56"/>
                  </a:moveTo>
                  <a:cubicBezTo>
                    <a:pt x="21" y="60"/>
                    <a:pt x="22" y="63"/>
                    <a:pt x="24" y="66"/>
                  </a:cubicBezTo>
                  <a:cubicBezTo>
                    <a:pt x="26" y="68"/>
                    <a:pt x="28" y="70"/>
                    <a:pt x="31" y="72"/>
                  </a:cubicBezTo>
                  <a:cubicBezTo>
                    <a:pt x="34" y="74"/>
                    <a:pt x="38" y="75"/>
                    <a:pt x="42" y="75"/>
                  </a:cubicBezTo>
                  <a:cubicBezTo>
                    <a:pt x="47" y="75"/>
                    <a:pt x="50" y="74"/>
                    <a:pt x="53" y="72"/>
                  </a:cubicBezTo>
                  <a:cubicBezTo>
                    <a:pt x="56" y="70"/>
                    <a:pt x="59" y="68"/>
                    <a:pt x="61" y="66"/>
                  </a:cubicBezTo>
                  <a:cubicBezTo>
                    <a:pt x="62" y="63"/>
                    <a:pt x="64" y="60"/>
                    <a:pt x="65" y="56"/>
                  </a:cubicBezTo>
                  <a:cubicBezTo>
                    <a:pt x="65" y="53"/>
                    <a:pt x="66" y="49"/>
                    <a:pt x="66" y="46"/>
                  </a:cubicBezTo>
                  <a:cubicBezTo>
                    <a:pt x="66" y="42"/>
                    <a:pt x="65" y="38"/>
                    <a:pt x="65" y="35"/>
                  </a:cubicBezTo>
                  <a:cubicBezTo>
                    <a:pt x="64" y="31"/>
                    <a:pt x="62" y="28"/>
                    <a:pt x="61" y="25"/>
                  </a:cubicBezTo>
                  <a:cubicBezTo>
                    <a:pt x="59" y="22"/>
                    <a:pt x="56" y="20"/>
                    <a:pt x="53" y="18"/>
                  </a:cubicBezTo>
                  <a:cubicBezTo>
                    <a:pt x="50" y="17"/>
                    <a:pt x="47" y="16"/>
                    <a:pt x="42" y="16"/>
                  </a:cubicBezTo>
                  <a:cubicBezTo>
                    <a:pt x="38" y="16"/>
                    <a:pt x="34" y="17"/>
                    <a:pt x="31" y="18"/>
                  </a:cubicBezTo>
                  <a:cubicBezTo>
                    <a:pt x="28" y="20"/>
                    <a:pt x="26" y="22"/>
                    <a:pt x="24" y="25"/>
                  </a:cubicBezTo>
                  <a:cubicBezTo>
                    <a:pt x="22" y="28"/>
                    <a:pt x="21" y="31"/>
                    <a:pt x="20" y="35"/>
                  </a:cubicBezTo>
                  <a:cubicBezTo>
                    <a:pt x="19" y="38"/>
                    <a:pt x="19" y="42"/>
                    <a:pt x="19" y="46"/>
                  </a:cubicBezTo>
                  <a:cubicBezTo>
                    <a:pt x="19" y="49"/>
                    <a:pt x="19" y="53"/>
                    <a:pt x="20" y="56"/>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8" name="Freeform 31">
              <a:extLst>
                <a:ext uri="{FF2B5EF4-FFF2-40B4-BE49-F238E27FC236}">
                  <a16:creationId xmlns:a16="http://schemas.microsoft.com/office/drawing/2014/main" id="{A3815437-92E9-4C17-8839-C4154012D2D0}"/>
                </a:ext>
              </a:extLst>
            </p:cNvPr>
            <p:cNvSpPr>
              <a:spLocks/>
            </p:cNvSpPr>
            <p:nvPr/>
          </p:nvSpPr>
          <p:spPr bwMode="auto">
            <a:xfrm>
              <a:off x="2090827" y="5770537"/>
              <a:ext cx="85031" cy="102639"/>
            </a:xfrm>
            <a:custGeom>
              <a:avLst/>
              <a:gdLst>
                <a:gd name="T0" fmla="*/ 64 w 74"/>
                <a:gd name="T1" fmla="*/ 80 h 89"/>
                <a:gd name="T2" fmla="*/ 37 w 74"/>
                <a:gd name="T3" fmla="*/ 89 h 89"/>
                <a:gd name="T4" fmla="*/ 10 w 74"/>
                <a:gd name="T5" fmla="*/ 80 h 89"/>
                <a:gd name="T6" fmla="*/ 0 w 74"/>
                <a:gd name="T7" fmla="*/ 54 h 89"/>
                <a:gd name="T8" fmla="*/ 0 w 74"/>
                <a:gd name="T9" fmla="*/ 0 h 89"/>
                <a:gd name="T10" fmla="*/ 19 w 74"/>
                <a:gd name="T11" fmla="*/ 0 h 89"/>
                <a:gd name="T12" fmla="*/ 19 w 74"/>
                <a:gd name="T13" fmla="*/ 54 h 89"/>
                <a:gd name="T14" fmla="*/ 20 w 74"/>
                <a:gd name="T15" fmla="*/ 61 h 89"/>
                <a:gd name="T16" fmla="*/ 22 w 74"/>
                <a:gd name="T17" fmla="*/ 67 h 89"/>
                <a:gd name="T18" fmla="*/ 28 w 74"/>
                <a:gd name="T19" fmla="*/ 71 h 89"/>
                <a:gd name="T20" fmla="*/ 37 w 74"/>
                <a:gd name="T21" fmla="*/ 73 h 89"/>
                <a:gd name="T22" fmla="*/ 51 w 74"/>
                <a:gd name="T23" fmla="*/ 68 h 89"/>
                <a:gd name="T24" fmla="*/ 55 w 74"/>
                <a:gd name="T25" fmla="*/ 54 h 89"/>
                <a:gd name="T26" fmla="*/ 55 w 74"/>
                <a:gd name="T27" fmla="*/ 0 h 89"/>
                <a:gd name="T28" fmla="*/ 74 w 74"/>
                <a:gd name="T29" fmla="*/ 0 h 89"/>
                <a:gd name="T30" fmla="*/ 74 w 74"/>
                <a:gd name="T31" fmla="*/ 54 h 89"/>
                <a:gd name="T32" fmla="*/ 64 w 74"/>
                <a:gd name="T33"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89">
                  <a:moveTo>
                    <a:pt x="64" y="80"/>
                  </a:moveTo>
                  <a:cubicBezTo>
                    <a:pt x="58" y="86"/>
                    <a:pt x="49" y="89"/>
                    <a:pt x="37" y="89"/>
                  </a:cubicBezTo>
                  <a:cubicBezTo>
                    <a:pt x="25" y="89"/>
                    <a:pt x="16" y="86"/>
                    <a:pt x="10" y="80"/>
                  </a:cubicBezTo>
                  <a:cubicBezTo>
                    <a:pt x="3" y="74"/>
                    <a:pt x="0" y="66"/>
                    <a:pt x="0" y="54"/>
                  </a:cubicBezTo>
                  <a:cubicBezTo>
                    <a:pt x="0" y="0"/>
                    <a:pt x="0" y="0"/>
                    <a:pt x="0" y="0"/>
                  </a:cubicBezTo>
                  <a:cubicBezTo>
                    <a:pt x="19" y="0"/>
                    <a:pt x="19" y="0"/>
                    <a:pt x="19" y="0"/>
                  </a:cubicBezTo>
                  <a:cubicBezTo>
                    <a:pt x="19" y="54"/>
                    <a:pt x="19" y="54"/>
                    <a:pt x="19" y="54"/>
                  </a:cubicBezTo>
                  <a:cubicBezTo>
                    <a:pt x="19" y="56"/>
                    <a:pt x="19" y="58"/>
                    <a:pt x="20" y="61"/>
                  </a:cubicBezTo>
                  <a:cubicBezTo>
                    <a:pt x="20" y="63"/>
                    <a:pt x="21" y="65"/>
                    <a:pt x="22" y="67"/>
                  </a:cubicBezTo>
                  <a:cubicBezTo>
                    <a:pt x="24" y="68"/>
                    <a:pt x="25" y="70"/>
                    <a:pt x="28" y="71"/>
                  </a:cubicBezTo>
                  <a:cubicBezTo>
                    <a:pt x="30" y="72"/>
                    <a:pt x="33" y="73"/>
                    <a:pt x="37" y="73"/>
                  </a:cubicBezTo>
                  <a:cubicBezTo>
                    <a:pt x="44" y="73"/>
                    <a:pt x="48" y="71"/>
                    <a:pt x="51" y="68"/>
                  </a:cubicBezTo>
                  <a:cubicBezTo>
                    <a:pt x="54" y="65"/>
                    <a:pt x="55" y="60"/>
                    <a:pt x="55" y="54"/>
                  </a:cubicBezTo>
                  <a:cubicBezTo>
                    <a:pt x="55" y="0"/>
                    <a:pt x="55" y="0"/>
                    <a:pt x="55" y="0"/>
                  </a:cubicBezTo>
                  <a:cubicBezTo>
                    <a:pt x="74" y="0"/>
                    <a:pt x="74" y="0"/>
                    <a:pt x="74" y="0"/>
                  </a:cubicBezTo>
                  <a:cubicBezTo>
                    <a:pt x="74" y="54"/>
                    <a:pt x="74" y="54"/>
                    <a:pt x="74" y="54"/>
                  </a:cubicBezTo>
                  <a:cubicBezTo>
                    <a:pt x="74" y="66"/>
                    <a:pt x="71" y="74"/>
                    <a:pt x="64" y="80"/>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9" name="Freeform 32">
              <a:extLst>
                <a:ext uri="{FF2B5EF4-FFF2-40B4-BE49-F238E27FC236}">
                  <a16:creationId xmlns:a16="http://schemas.microsoft.com/office/drawing/2014/main" id="{1F5635A7-F5DC-4ED3-9204-F2A5AF073FEB}"/>
                </a:ext>
              </a:extLst>
            </p:cNvPr>
            <p:cNvSpPr>
              <a:spLocks/>
            </p:cNvSpPr>
            <p:nvPr/>
          </p:nvSpPr>
          <p:spPr bwMode="auto">
            <a:xfrm>
              <a:off x="2229969" y="5770537"/>
              <a:ext cx="83743" cy="100062"/>
            </a:xfrm>
            <a:custGeom>
              <a:avLst/>
              <a:gdLst>
                <a:gd name="T0" fmla="*/ 51 w 195"/>
                <a:gd name="T1" fmla="*/ 0 h 233"/>
                <a:gd name="T2" fmla="*/ 147 w 195"/>
                <a:gd name="T3" fmla="*/ 155 h 233"/>
                <a:gd name="T4" fmla="*/ 147 w 195"/>
                <a:gd name="T5" fmla="*/ 155 h 233"/>
                <a:gd name="T6" fmla="*/ 147 w 195"/>
                <a:gd name="T7" fmla="*/ 0 h 233"/>
                <a:gd name="T8" fmla="*/ 195 w 195"/>
                <a:gd name="T9" fmla="*/ 0 h 233"/>
                <a:gd name="T10" fmla="*/ 195 w 195"/>
                <a:gd name="T11" fmla="*/ 233 h 233"/>
                <a:gd name="T12" fmla="*/ 144 w 195"/>
                <a:gd name="T13" fmla="*/ 233 h 233"/>
                <a:gd name="T14" fmla="*/ 48 w 195"/>
                <a:gd name="T15" fmla="*/ 78 h 233"/>
                <a:gd name="T16" fmla="*/ 48 w 195"/>
                <a:gd name="T17" fmla="*/ 78 h 233"/>
                <a:gd name="T18" fmla="*/ 48 w 195"/>
                <a:gd name="T19" fmla="*/ 233 h 233"/>
                <a:gd name="T20" fmla="*/ 0 w 195"/>
                <a:gd name="T21" fmla="*/ 233 h 233"/>
                <a:gd name="T22" fmla="*/ 0 w 195"/>
                <a:gd name="T23" fmla="*/ 0 h 233"/>
                <a:gd name="T24" fmla="*/ 51 w 19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33">
                  <a:moveTo>
                    <a:pt x="51" y="0"/>
                  </a:moveTo>
                  <a:lnTo>
                    <a:pt x="147" y="155"/>
                  </a:lnTo>
                  <a:lnTo>
                    <a:pt x="147" y="155"/>
                  </a:lnTo>
                  <a:lnTo>
                    <a:pt x="147" y="0"/>
                  </a:lnTo>
                  <a:lnTo>
                    <a:pt x="195" y="0"/>
                  </a:lnTo>
                  <a:lnTo>
                    <a:pt x="195" y="233"/>
                  </a:lnTo>
                  <a:lnTo>
                    <a:pt x="144" y="233"/>
                  </a:lnTo>
                  <a:lnTo>
                    <a:pt x="48" y="78"/>
                  </a:lnTo>
                  <a:lnTo>
                    <a:pt x="48" y="78"/>
                  </a:lnTo>
                  <a:lnTo>
                    <a:pt x="48" y="233"/>
                  </a:lnTo>
                  <a:lnTo>
                    <a:pt x="0" y="233"/>
                  </a:lnTo>
                  <a:lnTo>
                    <a:pt x="0" y="0"/>
                  </a:lnTo>
                  <a:lnTo>
                    <a:pt x="51"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0" name="Freeform 33">
              <a:extLst>
                <a:ext uri="{FF2B5EF4-FFF2-40B4-BE49-F238E27FC236}">
                  <a16:creationId xmlns:a16="http://schemas.microsoft.com/office/drawing/2014/main" id="{2A1359B6-A185-467C-9D87-C5A566253029}"/>
                </a:ext>
              </a:extLst>
            </p:cNvPr>
            <p:cNvSpPr>
              <a:spLocks noEditPoints="1"/>
            </p:cNvSpPr>
            <p:nvPr/>
          </p:nvSpPr>
          <p:spPr bwMode="auto">
            <a:xfrm>
              <a:off x="2367823" y="5770537"/>
              <a:ext cx="88037" cy="100062"/>
            </a:xfrm>
            <a:custGeom>
              <a:avLst/>
              <a:gdLst>
                <a:gd name="T0" fmla="*/ 38 w 77"/>
                <a:gd name="T1" fmla="*/ 0 h 87"/>
                <a:gd name="T2" fmla="*/ 53 w 77"/>
                <a:gd name="T3" fmla="*/ 3 h 87"/>
                <a:gd name="T4" fmla="*/ 66 w 77"/>
                <a:gd name="T5" fmla="*/ 11 h 87"/>
                <a:gd name="T6" fmla="*/ 74 w 77"/>
                <a:gd name="T7" fmla="*/ 24 h 87"/>
                <a:gd name="T8" fmla="*/ 77 w 77"/>
                <a:gd name="T9" fmla="*/ 43 h 87"/>
                <a:gd name="T10" fmla="*/ 75 w 77"/>
                <a:gd name="T11" fmla="*/ 60 h 87"/>
                <a:gd name="T12" fmla="*/ 67 w 77"/>
                <a:gd name="T13" fmla="*/ 74 h 87"/>
                <a:gd name="T14" fmla="*/ 55 w 77"/>
                <a:gd name="T15" fmla="*/ 83 h 87"/>
                <a:gd name="T16" fmla="*/ 38 w 77"/>
                <a:gd name="T17" fmla="*/ 87 h 87"/>
                <a:gd name="T18" fmla="*/ 0 w 77"/>
                <a:gd name="T19" fmla="*/ 87 h 87"/>
                <a:gd name="T20" fmla="*/ 0 w 77"/>
                <a:gd name="T21" fmla="*/ 0 h 87"/>
                <a:gd name="T22" fmla="*/ 38 w 77"/>
                <a:gd name="T23" fmla="*/ 0 h 87"/>
                <a:gd name="T24" fmla="*/ 36 w 77"/>
                <a:gd name="T25" fmla="*/ 71 h 87"/>
                <a:gd name="T26" fmla="*/ 44 w 77"/>
                <a:gd name="T27" fmla="*/ 69 h 87"/>
                <a:gd name="T28" fmla="*/ 51 w 77"/>
                <a:gd name="T29" fmla="*/ 65 h 87"/>
                <a:gd name="T30" fmla="*/ 56 w 77"/>
                <a:gd name="T31" fmla="*/ 57 h 87"/>
                <a:gd name="T32" fmla="*/ 58 w 77"/>
                <a:gd name="T33" fmla="*/ 45 h 87"/>
                <a:gd name="T34" fmla="*/ 57 w 77"/>
                <a:gd name="T35" fmla="*/ 33 h 87"/>
                <a:gd name="T36" fmla="*/ 53 w 77"/>
                <a:gd name="T37" fmla="*/ 24 h 87"/>
                <a:gd name="T38" fmla="*/ 45 w 77"/>
                <a:gd name="T39" fmla="*/ 18 h 87"/>
                <a:gd name="T40" fmla="*/ 33 w 77"/>
                <a:gd name="T41" fmla="*/ 16 h 87"/>
                <a:gd name="T42" fmla="*/ 19 w 77"/>
                <a:gd name="T43" fmla="*/ 16 h 87"/>
                <a:gd name="T44" fmla="*/ 19 w 77"/>
                <a:gd name="T45" fmla="*/ 71 h 87"/>
                <a:gd name="T46" fmla="*/ 36 w 77"/>
                <a:gd name="T47"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7">
                  <a:moveTo>
                    <a:pt x="38" y="0"/>
                  </a:moveTo>
                  <a:cubicBezTo>
                    <a:pt x="43" y="0"/>
                    <a:pt x="49" y="1"/>
                    <a:pt x="53" y="3"/>
                  </a:cubicBezTo>
                  <a:cubicBezTo>
                    <a:pt x="58" y="4"/>
                    <a:pt x="62" y="7"/>
                    <a:pt x="66" y="11"/>
                  </a:cubicBezTo>
                  <a:cubicBezTo>
                    <a:pt x="69" y="14"/>
                    <a:pt x="72" y="19"/>
                    <a:pt x="74" y="24"/>
                  </a:cubicBezTo>
                  <a:cubicBezTo>
                    <a:pt x="76" y="29"/>
                    <a:pt x="77" y="36"/>
                    <a:pt x="77" y="43"/>
                  </a:cubicBezTo>
                  <a:cubicBezTo>
                    <a:pt x="77" y="49"/>
                    <a:pt x="76" y="55"/>
                    <a:pt x="75" y="60"/>
                  </a:cubicBezTo>
                  <a:cubicBezTo>
                    <a:pt x="73" y="66"/>
                    <a:pt x="71" y="70"/>
                    <a:pt x="67" y="74"/>
                  </a:cubicBezTo>
                  <a:cubicBezTo>
                    <a:pt x="64" y="78"/>
                    <a:pt x="60" y="81"/>
                    <a:pt x="55" y="83"/>
                  </a:cubicBezTo>
                  <a:cubicBezTo>
                    <a:pt x="50" y="86"/>
                    <a:pt x="44" y="87"/>
                    <a:pt x="38" y="87"/>
                  </a:cubicBezTo>
                  <a:cubicBezTo>
                    <a:pt x="0" y="87"/>
                    <a:pt x="0" y="87"/>
                    <a:pt x="0" y="87"/>
                  </a:cubicBezTo>
                  <a:cubicBezTo>
                    <a:pt x="0" y="0"/>
                    <a:pt x="0" y="0"/>
                    <a:pt x="0" y="0"/>
                  </a:cubicBezTo>
                  <a:lnTo>
                    <a:pt x="38" y="0"/>
                  </a:lnTo>
                  <a:close/>
                  <a:moveTo>
                    <a:pt x="36" y="71"/>
                  </a:moveTo>
                  <a:cubicBezTo>
                    <a:pt x="39" y="71"/>
                    <a:pt x="42" y="70"/>
                    <a:pt x="44" y="69"/>
                  </a:cubicBezTo>
                  <a:cubicBezTo>
                    <a:pt x="47" y="68"/>
                    <a:pt x="49" y="67"/>
                    <a:pt x="51" y="65"/>
                  </a:cubicBezTo>
                  <a:cubicBezTo>
                    <a:pt x="53" y="63"/>
                    <a:pt x="55" y="60"/>
                    <a:pt x="56" y="57"/>
                  </a:cubicBezTo>
                  <a:cubicBezTo>
                    <a:pt x="57" y="53"/>
                    <a:pt x="58" y="49"/>
                    <a:pt x="58" y="45"/>
                  </a:cubicBezTo>
                  <a:cubicBezTo>
                    <a:pt x="58" y="40"/>
                    <a:pt x="58" y="36"/>
                    <a:pt x="57" y="33"/>
                  </a:cubicBezTo>
                  <a:cubicBezTo>
                    <a:pt x="56" y="29"/>
                    <a:pt x="55" y="26"/>
                    <a:pt x="53" y="24"/>
                  </a:cubicBezTo>
                  <a:cubicBezTo>
                    <a:pt x="51" y="21"/>
                    <a:pt x="48" y="19"/>
                    <a:pt x="45" y="18"/>
                  </a:cubicBezTo>
                  <a:cubicBezTo>
                    <a:pt x="42" y="17"/>
                    <a:pt x="38" y="16"/>
                    <a:pt x="33" y="16"/>
                  </a:cubicBezTo>
                  <a:cubicBezTo>
                    <a:pt x="19" y="16"/>
                    <a:pt x="19" y="16"/>
                    <a:pt x="19" y="16"/>
                  </a:cubicBezTo>
                  <a:cubicBezTo>
                    <a:pt x="19" y="71"/>
                    <a:pt x="19" y="71"/>
                    <a:pt x="19" y="71"/>
                  </a:cubicBezTo>
                  <a:lnTo>
                    <a:pt x="36" y="71"/>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1" name="Freeform 34">
              <a:extLst>
                <a:ext uri="{FF2B5EF4-FFF2-40B4-BE49-F238E27FC236}">
                  <a16:creationId xmlns:a16="http://schemas.microsoft.com/office/drawing/2014/main" id="{926BF25B-F276-4FE1-890A-1ACD677135B1}"/>
                </a:ext>
              </a:extLst>
            </p:cNvPr>
            <p:cNvSpPr>
              <a:spLocks noEditPoints="1"/>
            </p:cNvSpPr>
            <p:nvPr/>
          </p:nvSpPr>
          <p:spPr bwMode="auto">
            <a:xfrm>
              <a:off x="2496229" y="5770537"/>
              <a:ext cx="97485" cy="100062"/>
            </a:xfrm>
            <a:custGeom>
              <a:avLst/>
              <a:gdLst>
                <a:gd name="T0" fmla="*/ 139 w 227"/>
                <a:gd name="T1" fmla="*/ 0 h 233"/>
                <a:gd name="T2" fmla="*/ 227 w 227"/>
                <a:gd name="T3" fmla="*/ 233 h 233"/>
                <a:gd name="T4" fmla="*/ 174 w 227"/>
                <a:gd name="T5" fmla="*/ 233 h 233"/>
                <a:gd name="T6" fmla="*/ 155 w 227"/>
                <a:gd name="T7" fmla="*/ 180 h 233"/>
                <a:gd name="T8" fmla="*/ 70 w 227"/>
                <a:gd name="T9" fmla="*/ 180 h 233"/>
                <a:gd name="T10" fmla="*/ 51 w 227"/>
                <a:gd name="T11" fmla="*/ 233 h 233"/>
                <a:gd name="T12" fmla="*/ 0 w 227"/>
                <a:gd name="T13" fmla="*/ 233 h 233"/>
                <a:gd name="T14" fmla="*/ 88 w 227"/>
                <a:gd name="T15" fmla="*/ 0 h 233"/>
                <a:gd name="T16" fmla="*/ 139 w 227"/>
                <a:gd name="T17" fmla="*/ 0 h 233"/>
                <a:gd name="T18" fmla="*/ 142 w 227"/>
                <a:gd name="T19" fmla="*/ 142 h 233"/>
                <a:gd name="T20" fmla="*/ 112 w 227"/>
                <a:gd name="T21" fmla="*/ 56 h 233"/>
                <a:gd name="T22" fmla="*/ 112 w 227"/>
                <a:gd name="T23" fmla="*/ 56 h 233"/>
                <a:gd name="T24" fmla="*/ 83 w 227"/>
                <a:gd name="T25" fmla="*/ 142 h 233"/>
                <a:gd name="T26" fmla="*/ 142 w 227"/>
                <a:gd name="T27" fmla="*/ 14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39" y="0"/>
                  </a:moveTo>
                  <a:lnTo>
                    <a:pt x="227" y="233"/>
                  </a:lnTo>
                  <a:lnTo>
                    <a:pt x="174" y="233"/>
                  </a:lnTo>
                  <a:lnTo>
                    <a:pt x="155" y="180"/>
                  </a:lnTo>
                  <a:lnTo>
                    <a:pt x="70" y="180"/>
                  </a:lnTo>
                  <a:lnTo>
                    <a:pt x="51" y="233"/>
                  </a:lnTo>
                  <a:lnTo>
                    <a:pt x="0" y="233"/>
                  </a:lnTo>
                  <a:lnTo>
                    <a:pt x="88" y="0"/>
                  </a:lnTo>
                  <a:lnTo>
                    <a:pt x="139" y="0"/>
                  </a:lnTo>
                  <a:close/>
                  <a:moveTo>
                    <a:pt x="142" y="142"/>
                  </a:moveTo>
                  <a:lnTo>
                    <a:pt x="112" y="56"/>
                  </a:lnTo>
                  <a:lnTo>
                    <a:pt x="112" y="56"/>
                  </a:lnTo>
                  <a:lnTo>
                    <a:pt x="83" y="142"/>
                  </a:lnTo>
                  <a:lnTo>
                    <a:pt x="142" y="142"/>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2" name="Freeform 35">
              <a:extLst>
                <a:ext uri="{FF2B5EF4-FFF2-40B4-BE49-F238E27FC236}">
                  <a16:creationId xmlns:a16="http://schemas.microsoft.com/office/drawing/2014/main" id="{AAD1156E-C453-4EE1-A506-B6FB9FB2ECDD}"/>
                </a:ext>
              </a:extLst>
            </p:cNvPr>
            <p:cNvSpPr>
              <a:spLocks/>
            </p:cNvSpPr>
            <p:nvPr/>
          </p:nvSpPr>
          <p:spPr bwMode="auto">
            <a:xfrm>
              <a:off x="2615616" y="5770537"/>
              <a:ext cx="82884" cy="100062"/>
            </a:xfrm>
            <a:custGeom>
              <a:avLst/>
              <a:gdLst>
                <a:gd name="T0" fmla="*/ 0 w 193"/>
                <a:gd name="T1" fmla="*/ 43 h 233"/>
                <a:gd name="T2" fmla="*/ 0 w 193"/>
                <a:gd name="T3" fmla="*/ 0 h 233"/>
                <a:gd name="T4" fmla="*/ 193 w 193"/>
                <a:gd name="T5" fmla="*/ 0 h 233"/>
                <a:gd name="T6" fmla="*/ 193 w 193"/>
                <a:gd name="T7" fmla="*/ 43 h 233"/>
                <a:gd name="T8" fmla="*/ 123 w 193"/>
                <a:gd name="T9" fmla="*/ 43 h 233"/>
                <a:gd name="T10" fmla="*/ 123 w 193"/>
                <a:gd name="T11" fmla="*/ 233 h 233"/>
                <a:gd name="T12" fmla="*/ 72 w 193"/>
                <a:gd name="T13" fmla="*/ 233 h 233"/>
                <a:gd name="T14" fmla="*/ 72 w 193"/>
                <a:gd name="T15" fmla="*/ 43 h 233"/>
                <a:gd name="T16" fmla="*/ 0 w 193"/>
                <a:gd name="T17" fmla="*/ 4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3">
                  <a:moveTo>
                    <a:pt x="0" y="43"/>
                  </a:moveTo>
                  <a:lnTo>
                    <a:pt x="0" y="0"/>
                  </a:lnTo>
                  <a:lnTo>
                    <a:pt x="193" y="0"/>
                  </a:lnTo>
                  <a:lnTo>
                    <a:pt x="193" y="43"/>
                  </a:lnTo>
                  <a:lnTo>
                    <a:pt x="123" y="43"/>
                  </a:lnTo>
                  <a:lnTo>
                    <a:pt x="123" y="233"/>
                  </a:lnTo>
                  <a:lnTo>
                    <a:pt x="72" y="233"/>
                  </a:lnTo>
                  <a:lnTo>
                    <a:pt x="72" y="43"/>
                  </a:lnTo>
                  <a:lnTo>
                    <a:pt x="0" y="43"/>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3" name="Rectangle 36">
              <a:extLst>
                <a:ext uri="{FF2B5EF4-FFF2-40B4-BE49-F238E27FC236}">
                  <a16:creationId xmlns:a16="http://schemas.microsoft.com/office/drawing/2014/main" id="{6C81DE7F-68E4-48DA-9085-17C9B4A4B36B}"/>
                </a:ext>
              </a:extLst>
            </p:cNvPr>
            <p:cNvSpPr>
              <a:spLocks noChangeArrowheads="1"/>
            </p:cNvSpPr>
            <p:nvPr/>
          </p:nvSpPr>
          <p:spPr bwMode="auto">
            <a:xfrm>
              <a:off x="2744022" y="5770537"/>
              <a:ext cx="21902" cy="100062"/>
            </a:xfrm>
            <a:prstGeom prst="rect">
              <a:avLst/>
            </a:pr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4" name="Freeform 37">
              <a:extLst>
                <a:ext uri="{FF2B5EF4-FFF2-40B4-BE49-F238E27FC236}">
                  <a16:creationId xmlns:a16="http://schemas.microsoft.com/office/drawing/2014/main" id="{C7512599-BD65-44B6-9AAA-D2F8DE2B573A}"/>
                </a:ext>
              </a:extLst>
            </p:cNvPr>
            <p:cNvSpPr>
              <a:spLocks noEditPoints="1"/>
            </p:cNvSpPr>
            <p:nvPr/>
          </p:nvSpPr>
          <p:spPr bwMode="auto">
            <a:xfrm>
              <a:off x="2815311" y="5767960"/>
              <a:ext cx="98774" cy="105215"/>
            </a:xfrm>
            <a:custGeom>
              <a:avLst/>
              <a:gdLst>
                <a:gd name="T0" fmla="*/ 3 w 86"/>
                <a:gd name="T1" fmla="*/ 28 h 91"/>
                <a:gd name="T2" fmla="*/ 12 w 86"/>
                <a:gd name="T3" fmla="*/ 13 h 91"/>
                <a:gd name="T4" fmla="*/ 25 w 86"/>
                <a:gd name="T5" fmla="*/ 3 h 91"/>
                <a:gd name="T6" fmla="*/ 43 w 86"/>
                <a:gd name="T7" fmla="*/ 0 h 91"/>
                <a:gd name="T8" fmla="*/ 61 w 86"/>
                <a:gd name="T9" fmla="*/ 3 h 91"/>
                <a:gd name="T10" fmla="*/ 74 w 86"/>
                <a:gd name="T11" fmla="*/ 13 h 91"/>
                <a:gd name="T12" fmla="*/ 83 w 86"/>
                <a:gd name="T13" fmla="*/ 28 h 91"/>
                <a:gd name="T14" fmla="*/ 86 w 86"/>
                <a:gd name="T15" fmla="*/ 46 h 91"/>
                <a:gd name="T16" fmla="*/ 83 w 86"/>
                <a:gd name="T17" fmla="*/ 63 h 91"/>
                <a:gd name="T18" fmla="*/ 74 w 86"/>
                <a:gd name="T19" fmla="*/ 78 h 91"/>
                <a:gd name="T20" fmla="*/ 61 w 86"/>
                <a:gd name="T21" fmla="*/ 87 h 91"/>
                <a:gd name="T22" fmla="*/ 43 w 86"/>
                <a:gd name="T23" fmla="*/ 91 h 91"/>
                <a:gd name="T24" fmla="*/ 25 w 86"/>
                <a:gd name="T25" fmla="*/ 87 h 91"/>
                <a:gd name="T26" fmla="*/ 12 w 86"/>
                <a:gd name="T27" fmla="*/ 78 h 91"/>
                <a:gd name="T28" fmla="*/ 3 w 86"/>
                <a:gd name="T29" fmla="*/ 63 h 91"/>
                <a:gd name="T30" fmla="*/ 0 w 86"/>
                <a:gd name="T31" fmla="*/ 46 h 91"/>
                <a:gd name="T32" fmla="*/ 3 w 86"/>
                <a:gd name="T33" fmla="*/ 28 h 91"/>
                <a:gd name="T34" fmla="*/ 21 w 86"/>
                <a:gd name="T35" fmla="*/ 56 h 91"/>
                <a:gd name="T36" fmla="*/ 25 w 86"/>
                <a:gd name="T37" fmla="*/ 66 h 91"/>
                <a:gd name="T38" fmla="*/ 32 w 86"/>
                <a:gd name="T39" fmla="*/ 72 h 91"/>
                <a:gd name="T40" fmla="*/ 43 w 86"/>
                <a:gd name="T41" fmla="*/ 75 h 91"/>
                <a:gd name="T42" fmla="*/ 54 w 86"/>
                <a:gd name="T43" fmla="*/ 72 h 91"/>
                <a:gd name="T44" fmla="*/ 61 w 86"/>
                <a:gd name="T45" fmla="*/ 66 h 91"/>
                <a:gd name="T46" fmla="*/ 65 w 86"/>
                <a:gd name="T47" fmla="*/ 56 h 91"/>
                <a:gd name="T48" fmla="*/ 67 w 86"/>
                <a:gd name="T49" fmla="*/ 46 h 91"/>
                <a:gd name="T50" fmla="*/ 65 w 86"/>
                <a:gd name="T51" fmla="*/ 35 h 91"/>
                <a:gd name="T52" fmla="*/ 61 w 86"/>
                <a:gd name="T53" fmla="*/ 25 h 91"/>
                <a:gd name="T54" fmla="*/ 54 w 86"/>
                <a:gd name="T55" fmla="*/ 18 h 91"/>
                <a:gd name="T56" fmla="*/ 43 w 86"/>
                <a:gd name="T57" fmla="*/ 16 h 91"/>
                <a:gd name="T58" fmla="*/ 32 w 86"/>
                <a:gd name="T59" fmla="*/ 18 h 91"/>
                <a:gd name="T60" fmla="*/ 25 w 86"/>
                <a:gd name="T61" fmla="*/ 25 h 91"/>
                <a:gd name="T62" fmla="*/ 21 w 86"/>
                <a:gd name="T63" fmla="*/ 35 h 91"/>
                <a:gd name="T64" fmla="*/ 20 w 86"/>
                <a:gd name="T65" fmla="*/ 46 h 91"/>
                <a:gd name="T66" fmla="*/ 21 w 86"/>
                <a:gd name="T67"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91">
                  <a:moveTo>
                    <a:pt x="3" y="28"/>
                  </a:moveTo>
                  <a:cubicBezTo>
                    <a:pt x="5" y="22"/>
                    <a:pt x="8" y="17"/>
                    <a:pt x="12" y="13"/>
                  </a:cubicBezTo>
                  <a:cubicBezTo>
                    <a:pt x="15" y="9"/>
                    <a:pt x="20" y="6"/>
                    <a:pt x="25" y="3"/>
                  </a:cubicBezTo>
                  <a:cubicBezTo>
                    <a:pt x="31" y="1"/>
                    <a:pt x="36" y="0"/>
                    <a:pt x="43" y="0"/>
                  </a:cubicBezTo>
                  <a:cubicBezTo>
                    <a:pt x="50" y="0"/>
                    <a:pt x="56" y="1"/>
                    <a:pt x="61" y="3"/>
                  </a:cubicBezTo>
                  <a:cubicBezTo>
                    <a:pt x="66" y="6"/>
                    <a:pt x="71" y="9"/>
                    <a:pt x="74" y="13"/>
                  </a:cubicBezTo>
                  <a:cubicBezTo>
                    <a:pt x="78" y="17"/>
                    <a:pt x="81" y="22"/>
                    <a:pt x="83" y="28"/>
                  </a:cubicBezTo>
                  <a:cubicBezTo>
                    <a:pt x="85" y="33"/>
                    <a:pt x="86" y="39"/>
                    <a:pt x="86" y="46"/>
                  </a:cubicBezTo>
                  <a:cubicBezTo>
                    <a:pt x="86" y="52"/>
                    <a:pt x="85" y="58"/>
                    <a:pt x="83" y="63"/>
                  </a:cubicBezTo>
                  <a:cubicBezTo>
                    <a:pt x="81" y="69"/>
                    <a:pt x="78" y="74"/>
                    <a:pt x="74" y="78"/>
                  </a:cubicBezTo>
                  <a:cubicBezTo>
                    <a:pt x="71" y="82"/>
                    <a:pt x="66" y="85"/>
                    <a:pt x="61" y="87"/>
                  </a:cubicBezTo>
                  <a:cubicBezTo>
                    <a:pt x="56" y="89"/>
                    <a:pt x="50" y="91"/>
                    <a:pt x="43" y="91"/>
                  </a:cubicBezTo>
                  <a:cubicBezTo>
                    <a:pt x="36" y="91"/>
                    <a:pt x="31" y="89"/>
                    <a:pt x="25" y="87"/>
                  </a:cubicBezTo>
                  <a:cubicBezTo>
                    <a:pt x="20" y="85"/>
                    <a:pt x="15" y="82"/>
                    <a:pt x="12" y="78"/>
                  </a:cubicBezTo>
                  <a:cubicBezTo>
                    <a:pt x="8" y="74"/>
                    <a:pt x="5" y="69"/>
                    <a:pt x="3" y="63"/>
                  </a:cubicBezTo>
                  <a:cubicBezTo>
                    <a:pt x="1" y="58"/>
                    <a:pt x="0" y="52"/>
                    <a:pt x="0" y="46"/>
                  </a:cubicBezTo>
                  <a:cubicBezTo>
                    <a:pt x="0" y="39"/>
                    <a:pt x="1" y="33"/>
                    <a:pt x="3" y="28"/>
                  </a:cubicBezTo>
                  <a:close/>
                  <a:moveTo>
                    <a:pt x="21" y="56"/>
                  </a:moveTo>
                  <a:cubicBezTo>
                    <a:pt x="22" y="60"/>
                    <a:pt x="23" y="63"/>
                    <a:pt x="25" y="66"/>
                  </a:cubicBezTo>
                  <a:cubicBezTo>
                    <a:pt x="27" y="68"/>
                    <a:pt x="29" y="70"/>
                    <a:pt x="32" y="72"/>
                  </a:cubicBezTo>
                  <a:cubicBezTo>
                    <a:pt x="35" y="74"/>
                    <a:pt x="39" y="75"/>
                    <a:pt x="43" y="75"/>
                  </a:cubicBezTo>
                  <a:cubicBezTo>
                    <a:pt x="47" y="75"/>
                    <a:pt x="51" y="74"/>
                    <a:pt x="54" y="72"/>
                  </a:cubicBezTo>
                  <a:cubicBezTo>
                    <a:pt x="57" y="70"/>
                    <a:pt x="60" y="68"/>
                    <a:pt x="61" y="66"/>
                  </a:cubicBezTo>
                  <a:cubicBezTo>
                    <a:pt x="63" y="63"/>
                    <a:pt x="65" y="60"/>
                    <a:pt x="65" y="56"/>
                  </a:cubicBezTo>
                  <a:cubicBezTo>
                    <a:pt x="66" y="53"/>
                    <a:pt x="67" y="49"/>
                    <a:pt x="67" y="46"/>
                  </a:cubicBezTo>
                  <a:cubicBezTo>
                    <a:pt x="67" y="42"/>
                    <a:pt x="66" y="38"/>
                    <a:pt x="65" y="35"/>
                  </a:cubicBezTo>
                  <a:cubicBezTo>
                    <a:pt x="65" y="31"/>
                    <a:pt x="63" y="28"/>
                    <a:pt x="61" y="25"/>
                  </a:cubicBezTo>
                  <a:cubicBezTo>
                    <a:pt x="60" y="22"/>
                    <a:pt x="57" y="20"/>
                    <a:pt x="54" y="18"/>
                  </a:cubicBezTo>
                  <a:cubicBezTo>
                    <a:pt x="51" y="17"/>
                    <a:pt x="47" y="16"/>
                    <a:pt x="43" y="16"/>
                  </a:cubicBezTo>
                  <a:cubicBezTo>
                    <a:pt x="39" y="16"/>
                    <a:pt x="35" y="17"/>
                    <a:pt x="32" y="18"/>
                  </a:cubicBezTo>
                  <a:cubicBezTo>
                    <a:pt x="29" y="20"/>
                    <a:pt x="27" y="22"/>
                    <a:pt x="25" y="25"/>
                  </a:cubicBezTo>
                  <a:cubicBezTo>
                    <a:pt x="23" y="28"/>
                    <a:pt x="22" y="31"/>
                    <a:pt x="21" y="35"/>
                  </a:cubicBezTo>
                  <a:cubicBezTo>
                    <a:pt x="20" y="38"/>
                    <a:pt x="20" y="42"/>
                    <a:pt x="20" y="46"/>
                  </a:cubicBezTo>
                  <a:cubicBezTo>
                    <a:pt x="20" y="49"/>
                    <a:pt x="20" y="53"/>
                    <a:pt x="21" y="56"/>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5" name="Freeform 38">
              <a:extLst>
                <a:ext uri="{FF2B5EF4-FFF2-40B4-BE49-F238E27FC236}">
                  <a16:creationId xmlns:a16="http://schemas.microsoft.com/office/drawing/2014/main" id="{6E07302E-E1D6-40C2-8F22-C423703DD71C}"/>
                </a:ext>
              </a:extLst>
            </p:cNvPr>
            <p:cNvSpPr>
              <a:spLocks/>
            </p:cNvSpPr>
            <p:nvPr/>
          </p:nvSpPr>
          <p:spPr bwMode="auto">
            <a:xfrm>
              <a:off x="2963471" y="5770537"/>
              <a:ext cx="85031" cy="100062"/>
            </a:xfrm>
            <a:custGeom>
              <a:avLst/>
              <a:gdLst>
                <a:gd name="T0" fmla="*/ 51 w 198"/>
                <a:gd name="T1" fmla="*/ 0 h 233"/>
                <a:gd name="T2" fmla="*/ 147 w 198"/>
                <a:gd name="T3" fmla="*/ 155 h 233"/>
                <a:gd name="T4" fmla="*/ 150 w 198"/>
                <a:gd name="T5" fmla="*/ 155 h 233"/>
                <a:gd name="T6" fmla="*/ 150 w 198"/>
                <a:gd name="T7" fmla="*/ 0 h 233"/>
                <a:gd name="T8" fmla="*/ 198 w 198"/>
                <a:gd name="T9" fmla="*/ 0 h 233"/>
                <a:gd name="T10" fmla="*/ 198 w 198"/>
                <a:gd name="T11" fmla="*/ 233 h 233"/>
                <a:gd name="T12" fmla="*/ 144 w 198"/>
                <a:gd name="T13" fmla="*/ 233 h 233"/>
                <a:gd name="T14" fmla="*/ 48 w 198"/>
                <a:gd name="T15" fmla="*/ 78 h 233"/>
                <a:gd name="T16" fmla="*/ 48 w 198"/>
                <a:gd name="T17" fmla="*/ 78 h 233"/>
                <a:gd name="T18" fmla="*/ 48 w 198"/>
                <a:gd name="T19" fmla="*/ 233 h 233"/>
                <a:gd name="T20" fmla="*/ 0 w 198"/>
                <a:gd name="T21" fmla="*/ 233 h 233"/>
                <a:gd name="T22" fmla="*/ 0 w 198"/>
                <a:gd name="T23" fmla="*/ 0 h 233"/>
                <a:gd name="T24" fmla="*/ 51 w 198"/>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233">
                  <a:moveTo>
                    <a:pt x="51" y="0"/>
                  </a:moveTo>
                  <a:lnTo>
                    <a:pt x="147" y="155"/>
                  </a:lnTo>
                  <a:lnTo>
                    <a:pt x="150" y="155"/>
                  </a:lnTo>
                  <a:lnTo>
                    <a:pt x="150" y="0"/>
                  </a:lnTo>
                  <a:lnTo>
                    <a:pt x="198" y="0"/>
                  </a:lnTo>
                  <a:lnTo>
                    <a:pt x="198" y="233"/>
                  </a:lnTo>
                  <a:lnTo>
                    <a:pt x="144" y="233"/>
                  </a:lnTo>
                  <a:lnTo>
                    <a:pt x="48" y="78"/>
                  </a:lnTo>
                  <a:lnTo>
                    <a:pt x="48" y="78"/>
                  </a:lnTo>
                  <a:lnTo>
                    <a:pt x="48" y="233"/>
                  </a:lnTo>
                  <a:lnTo>
                    <a:pt x="0" y="233"/>
                  </a:lnTo>
                  <a:lnTo>
                    <a:pt x="0" y="0"/>
                  </a:lnTo>
                  <a:lnTo>
                    <a:pt x="51"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6" name="Freeform 39">
              <a:extLst>
                <a:ext uri="{FF2B5EF4-FFF2-40B4-BE49-F238E27FC236}">
                  <a16:creationId xmlns:a16="http://schemas.microsoft.com/office/drawing/2014/main" id="{9C0F785B-8044-4E63-B62B-D82EEFE43442}"/>
                </a:ext>
              </a:extLst>
            </p:cNvPr>
            <p:cNvSpPr>
              <a:spLocks/>
            </p:cNvSpPr>
            <p:nvPr/>
          </p:nvSpPr>
          <p:spPr bwMode="auto">
            <a:xfrm>
              <a:off x="1831439" y="5934158"/>
              <a:ext cx="69142" cy="71289"/>
            </a:xfrm>
            <a:custGeom>
              <a:avLst/>
              <a:gdLst>
                <a:gd name="T0" fmla="*/ 22 w 161"/>
                <a:gd name="T1" fmla="*/ 0 h 166"/>
                <a:gd name="T2" fmla="*/ 80 w 161"/>
                <a:gd name="T3" fmla="*/ 145 h 166"/>
                <a:gd name="T4" fmla="*/ 139 w 161"/>
                <a:gd name="T5" fmla="*/ 0 h 166"/>
                <a:gd name="T6" fmla="*/ 161 w 161"/>
                <a:gd name="T7" fmla="*/ 0 h 166"/>
                <a:gd name="T8" fmla="*/ 161 w 161"/>
                <a:gd name="T9" fmla="*/ 166 h 166"/>
                <a:gd name="T10" fmla="*/ 145 w 161"/>
                <a:gd name="T11" fmla="*/ 166 h 166"/>
                <a:gd name="T12" fmla="*/ 145 w 161"/>
                <a:gd name="T13" fmla="*/ 21 h 166"/>
                <a:gd name="T14" fmla="*/ 145 w 161"/>
                <a:gd name="T15" fmla="*/ 21 h 166"/>
                <a:gd name="T16" fmla="*/ 88 w 161"/>
                <a:gd name="T17" fmla="*/ 166 h 166"/>
                <a:gd name="T18" fmla="*/ 72 w 161"/>
                <a:gd name="T19" fmla="*/ 166 h 166"/>
                <a:gd name="T20" fmla="*/ 16 w 161"/>
                <a:gd name="T21" fmla="*/ 21 h 166"/>
                <a:gd name="T22" fmla="*/ 16 w 161"/>
                <a:gd name="T23" fmla="*/ 21 h 166"/>
                <a:gd name="T24" fmla="*/ 16 w 161"/>
                <a:gd name="T25" fmla="*/ 166 h 166"/>
                <a:gd name="T26" fmla="*/ 0 w 161"/>
                <a:gd name="T27" fmla="*/ 166 h 166"/>
                <a:gd name="T28" fmla="*/ 0 w 161"/>
                <a:gd name="T29" fmla="*/ 0 h 166"/>
                <a:gd name="T30" fmla="*/ 22 w 161"/>
                <a:gd name="T3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66">
                  <a:moveTo>
                    <a:pt x="22" y="0"/>
                  </a:moveTo>
                  <a:lnTo>
                    <a:pt x="80" y="145"/>
                  </a:lnTo>
                  <a:lnTo>
                    <a:pt x="139" y="0"/>
                  </a:lnTo>
                  <a:lnTo>
                    <a:pt x="161" y="0"/>
                  </a:lnTo>
                  <a:lnTo>
                    <a:pt x="161" y="166"/>
                  </a:lnTo>
                  <a:lnTo>
                    <a:pt x="145" y="166"/>
                  </a:lnTo>
                  <a:lnTo>
                    <a:pt x="145" y="21"/>
                  </a:lnTo>
                  <a:lnTo>
                    <a:pt x="145" y="21"/>
                  </a:lnTo>
                  <a:lnTo>
                    <a:pt x="88" y="166"/>
                  </a:lnTo>
                  <a:lnTo>
                    <a:pt x="72" y="166"/>
                  </a:lnTo>
                  <a:lnTo>
                    <a:pt x="16" y="21"/>
                  </a:lnTo>
                  <a:lnTo>
                    <a:pt x="16" y="21"/>
                  </a:lnTo>
                  <a:lnTo>
                    <a:pt x="16" y="166"/>
                  </a:lnTo>
                  <a:lnTo>
                    <a:pt x="0" y="166"/>
                  </a:lnTo>
                  <a:lnTo>
                    <a:pt x="0" y="0"/>
                  </a:lnTo>
                  <a:lnTo>
                    <a:pt x="22"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7" name="Freeform 40">
              <a:extLst>
                <a:ext uri="{FF2B5EF4-FFF2-40B4-BE49-F238E27FC236}">
                  <a16:creationId xmlns:a16="http://schemas.microsoft.com/office/drawing/2014/main" id="{23BFBC5E-B94F-4902-BAD8-A132A9C98AC4}"/>
                </a:ext>
              </a:extLst>
            </p:cNvPr>
            <p:cNvSpPr>
              <a:spLocks noEditPoints="1"/>
            </p:cNvSpPr>
            <p:nvPr/>
          </p:nvSpPr>
          <p:spPr bwMode="auto">
            <a:xfrm>
              <a:off x="1939660" y="5934158"/>
              <a:ext cx="63988" cy="71289"/>
            </a:xfrm>
            <a:custGeom>
              <a:avLst/>
              <a:gdLst>
                <a:gd name="T0" fmla="*/ 85 w 149"/>
                <a:gd name="T1" fmla="*/ 0 h 166"/>
                <a:gd name="T2" fmla="*/ 149 w 149"/>
                <a:gd name="T3" fmla="*/ 166 h 166"/>
                <a:gd name="T4" fmla="*/ 133 w 149"/>
                <a:gd name="T5" fmla="*/ 166 h 166"/>
                <a:gd name="T6" fmla="*/ 112 w 149"/>
                <a:gd name="T7" fmla="*/ 112 h 166"/>
                <a:gd name="T8" fmla="*/ 37 w 149"/>
                <a:gd name="T9" fmla="*/ 112 h 166"/>
                <a:gd name="T10" fmla="*/ 16 w 149"/>
                <a:gd name="T11" fmla="*/ 166 h 166"/>
                <a:gd name="T12" fmla="*/ 0 w 149"/>
                <a:gd name="T13" fmla="*/ 166 h 166"/>
                <a:gd name="T14" fmla="*/ 66 w 149"/>
                <a:gd name="T15" fmla="*/ 0 h 166"/>
                <a:gd name="T16" fmla="*/ 85 w 149"/>
                <a:gd name="T17" fmla="*/ 0 h 166"/>
                <a:gd name="T18" fmla="*/ 106 w 149"/>
                <a:gd name="T19" fmla="*/ 99 h 166"/>
                <a:gd name="T20" fmla="*/ 74 w 149"/>
                <a:gd name="T21" fmla="*/ 16 h 166"/>
                <a:gd name="T22" fmla="*/ 42 w 149"/>
                <a:gd name="T23" fmla="*/ 99 h 166"/>
                <a:gd name="T24" fmla="*/ 106 w 149"/>
                <a:gd name="T2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66">
                  <a:moveTo>
                    <a:pt x="85" y="0"/>
                  </a:moveTo>
                  <a:lnTo>
                    <a:pt x="149" y="166"/>
                  </a:lnTo>
                  <a:lnTo>
                    <a:pt x="133" y="166"/>
                  </a:lnTo>
                  <a:lnTo>
                    <a:pt x="112" y="112"/>
                  </a:lnTo>
                  <a:lnTo>
                    <a:pt x="37" y="112"/>
                  </a:lnTo>
                  <a:lnTo>
                    <a:pt x="16" y="166"/>
                  </a:lnTo>
                  <a:lnTo>
                    <a:pt x="0" y="166"/>
                  </a:lnTo>
                  <a:lnTo>
                    <a:pt x="66" y="0"/>
                  </a:lnTo>
                  <a:lnTo>
                    <a:pt x="85" y="0"/>
                  </a:lnTo>
                  <a:close/>
                  <a:moveTo>
                    <a:pt x="106" y="99"/>
                  </a:moveTo>
                  <a:lnTo>
                    <a:pt x="74" y="16"/>
                  </a:lnTo>
                  <a:lnTo>
                    <a:pt x="42" y="99"/>
                  </a:lnTo>
                  <a:lnTo>
                    <a:pt x="106" y="99"/>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8" name="Freeform 41">
              <a:extLst>
                <a:ext uri="{FF2B5EF4-FFF2-40B4-BE49-F238E27FC236}">
                  <a16:creationId xmlns:a16="http://schemas.microsoft.com/office/drawing/2014/main" id="{96F75408-1850-4D91-A78C-8CD69D799C45}"/>
                </a:ext>
              </a:extLst>
            </p:cNvPr>
            <p:cNvSpPr>
              <a:spLocks/>
            </p:cNvSpPr>
            <p:nvPr/>
          </p:nvSpPr>
          <p:spPr bwMode="auto">
            <a:xfrm>
              <a:off x="2039293" y="5931581"/>
              <a:ext cx="56258" cy="75154"/>
            </a:xfrm>
            <a:custGeom>
              <a:avLst/>
              <a:gdLst>
                <a:gd name="T0" fmla="*/ 7 w 49"/>
                <a:gd name="T1" fmla="*/ 51 h 65"/>
                <a:gd name="T2" fmla="*/ 12 w 49"/>
                <a:gd name="T3" fmla="*/ 56 h 65"/>
                <a:gd name="T4" fmla="*/ 18 w 49"/>
                <a:gd name="T5" fmla="*/ 59 h 65"/>
                <a:gd name="T6" fmla="*/ 26 w 49"/>
                <a:gd name="T7" fmla="*/ 60 h 65"/>
                <a:gd name="T8" fmla="*/ 32 w 49"/>
                <a:gd name="T9" fmla="*/ 59 h 65"/>
                <a:gd name="T10" fmla="*/ 37 w 49"/>
                <a:gd name="T11" fmla="*/ 57 h 65"/>
                <a:gd name="T12" fmla="*/ 41 w 49"/>
                <a:gd name="T13" fmla="*/ 53 h 65"/>
                <a:gd name="T14" fmla="*/ 43 w 49"/>
                <a:gd name="T15" fmla="*/ 47 h 65"/>
                <a:gd name="T16" fmla="*/ 42 w 49"/>
                <a:gd name="T17" fmla="*/ 43 h 65"/>
                <a:gd name="T18" fmla="*/ 39 w 49"/>
                <a:gd name="T19" fmla="*/ 40 h 65"/>
                <a:gd name="T20" fmla="*/ 34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3 w 49"/>
                <a:gd name="T41" fmla="*/ 0 h 65"/>
                <a:gd name="T42" fmla="*/ 32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5 w 49"/>
                <a:gd name="T55" fmla="*/ 9 h 65"/>
                <a:gd name="T56" fmla="*/ 30 w 49"/>
                <a:gd name="T57" fmla="*/ 6 h 65"/>
                <a:gd name="T58" fmla="*/ 24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3 w 49"/>
                <a:gd name="T77" fmla="*/ 31 h 65"/>
                <a:gd name="T78" fmla="*/ 39 w 49"/>
                <a:gd name="T79" fmla="*/ 33 h 65"/>
                <a:gd name="T80" fmla="*/ 44 w 49"/>
                <a:gd name="T81" fmla="*/ 36 h 65"/>
                <a:gd name="T82" fmla="*/ 47 w 49"/>
                <a:gd name="T83" fmla="*/ 41 h 65"/>
                <a:gd name="T84" fmla="*/ 49 w 49"/>
                <a:gd name="T85" fmla="*/ 47 h 65"/>
                <a:gd name="T86" fmla="*/ 49 w 49"/>
                <a:gd name="T87" fmla="*/ 50 h 65"/>
                <a:gd name="T88" fmla="*/ 47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7 w 49"/>
                <a:gd name="T101" fmla="*/ 60 h 65"/>
                <a:gd name="T102" fmla="*/ 1 w 49"/>
                <a:gd name="T103" fmla="*/ 53 h 65"/>
                <a:gd name="T104" fmla="*/ 0 w 49"/>
                <a:gd name="T105" fmla="*/ 43 h 65"/>
                <a:gd name="T106" fmla="*/ 6 w 49"/>
                <a:gd name="T107" fmla="*/ 43 h 65"/>
                <a:gd name="T108" fmla="*/ 7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7" y="51"/>
                  </a:moveTo>
                  <a:cubicBezTo>
                    <a:pt x="8" y="53"/>
                    <a:pt x="10" y="55"/>
                    <a:pt x="12" y="56"/>
                  </a:cubicBezTo>
                  <a:cubicBezTo>
                    <a:pt x="13" y="58"/>
                    <a:pt x="16" y="59"/>
                    <a:pt x="18" y="59"/>
                  </a:cubicBezTo>
                  <a:cubicBezTo>
                    <a:pt x="21" y="60"/>
                    <a:pt x="23" y="60"/>
                    <a:pt x="26" y="60"/>
                  </a:cubicBezTo>
                  <a:cubicBezTo>
                    <a:pt x="28" y="60"/>
                    <a:pt x="30" y="60"/>
                    <a:pt x="32" y="59"/>
                  </a:cubicBezTo>
                  <a:cubicBezTo>
                    <a:pt x="33" y="59"/>
                    <a:pt x="35" y="58"/>
                    <a:pt x="37" y="57"/>
                  </a:cubicBezTo>
                  <a:cubicBezTo>
                    <a:pt x="39" y="56"/>
                    <a:pt x="40" y="55"/>
                    <a:pt x="41" y="53"/>
                  </a:cubicBezTo>
                  <a:cubicBezTo>
                    <a:pt x="42" y="52"/>
                    <a:pt x="43" y="50"/>
                    <a:pt x="43" y="47"/>
                  </a:cubicBezTo>
                  <a:cubicBezTo>
                    <a:pt x="43" y="46"/>
                    <a:pt x="42" y="44"/>
                    <a:pt x="42" y="43"/>
                  </a:cubicBezTo>
                  <a:cubicBezTo>
                    <a:pt x="41" y="42"/>
                    <a:pt x="40" y="40"/>
                    <a:pt x="39" y="40"/>
                  </a:cubicBezTo>
                  <a:cubicBezTo>
                    <a:pt x="37" y="39"/>
                    <a:pt x="36" y="38"/>
                    <a:pt x="34" y="38"/>
                  </a:cubicBezTo>
                  <a:cubicBezTo>
                    <a:pt x="33" y="37"/>
                    <a:pt x="31" y="37"/>
                    <a:pt x="30" y="36"/>
                  </a:cubicBezTo>
                  <a:cubicBezTo>
                    <a:pt x="16" y="33"/>
                    <a:pt x="16" y="33"/>
                    <a:pt x="16" y="33"/>
                  </a:cubicBezTo>
                  <a:cubicBezTo>
                    <a:pt x="14" y="32"/>
                    <a:pt x="12" y="32"/>
                    <a:pt x="11" y="31"/>
                  </a:cubicBezTo>
                  <a:cubicBezTo>
                    <a:pt x="9" y="30"/>
                    <a:pt x="7" y="29"/>
                    <a:pt x="6" y="28"/>
                  </a:cubicBezTo>
                  <a:cubicBezTo>
                    <a:pt x="5" y="27"/>
                    <a:pt x="4" y="26"/>
                    <a:pt x="3" y="24"/>
                  </a:cubicBezTo>
                  <a:cubicBezTo>
                    <a:pt x="2" y="22"/>
                    <a:pt x="2" y="20"/>
                    <a:pt x="2" y="18"/>
                  </a:cubicBezTo>
                  <a:cubicBezTo>
                    <a:pt x="2" y="16"/>
                    <a:pt x="2" y="15"/>
                    <a:pt x="3" y="13"/>
                  </a:cubicBezTo>
                  <a:cubicBezTo>
                    <a:pt x="3" y="11"/>
                    <a:pt x="4" y="9"/>
                    <a:pt x="6" y="7"/>
                  </a:cubicBezTo>
                  <a:cubicBezTo>
                    <a:pt x="8" y="5"/>
                    <a:pt x="10" y="4"/>
                    <a:pt x="13" y="2"/>
                  </a:cubicBezTo>
                  <a:cubicBezTo>
                    <a:pt x="15" y="1"/>
                    <a:pt x="19" y="0"/>
                    <a:pt x="23" y="0"/>
                  </a:cubicBezTo>
                  <a:cubicBezTo>
                    <a:pt x="27" y="0"/>
                    <a:pt x="29" y="1"/>
                    <a:pt x="32" y="2"/>
                  </a:cubicBezTo>
                  <a:cubicBezTo>
                    <a:pt x="35" y="2"/>
                    <a:pt x="38" y="4"/>
                    <a:pt x="40" y="5"/>
                  </a:cubicBezTo>
                  <a:cubicBezTo>
                    <a:pt x="42" y="7"/>
                    <a:pt x="43" y="9"/>
                    <a:pt x="45" y="11"/>
                  </a:cubicBezTo>
                  <a:cubicBezTo>
                    <a:pt x="46" y="14"/>
                    <a:pt x="47" y="17"/>
                    <a:pt x="47" y="20"/>
                  </a:cubicBezTo>
                  <a:cubicBezTo>
                    <a:pt x="41" y="20"/>
                    <a:pt x="41" y="20"/>
                    <a:pt x="41" y="20"/>
                  </a:cubicBezTo>
                  <a:cubicBezTo>
                    <a:pt x="40" y="17"/>
                    <a:pt x="40" y="15"/>
                    <a:pt x="39" y="14"/>
                  </a:cubicBezTo>
                  <a:cubicBezTo>
                    <a:pt x="38" y="12"/>
                    <a:pt x="37" y="10"/>
                    <a:pt x="35" y="9"/>
                  </a:cubicBezTo>
                  <a:cubicBezTo>
                    <a:pt x="34" y="8"/>
                    <a:pt x="32" y="7"/>
                    <a:pt x="30" y="6"/>
                  </a:cubicBezTo>
                  <a:cubicBezTo>
                    <a:pt x="28" y="6"/>
                    <a:pt x="26" y="5"/>
                    <a:pt x="24" y="5"/>
                  </a:cubicBezTo>
                  <a:cubicBezTo>
                    <a:pt x="21" y="5"/>
                    <a:pt x="19"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2" y="25"/>
                    <a:pt x="13" y="26"/>
                    <a:pt x="14" y="26"/>
                  </a:cubicBezTo>
                  <a:cubicBezTo>
                    <a:pt x="15" y="27"/>
                    <a:pt x="16" y="27"/>
                    <a:pt x="17" y="27"/>
                  </a:cubicBezTo>
                  <a:cubicBezTo>
                    <a:pt x="33" y="31"/>
                    <a:pt x="33" y="31"/>
                    <a:pt x="33" y="31"/>
                  </a:cubicBezTo>
                  <a:cubicBezTo>
                    <a:pt x="35" y="32"/>
                    <a:pt x="37" y="32"/>
                    <a:pt x="39" y="33"/>
                  </a:cubicBezTo>
                  <a:cubicBezTo>
                    <a:pt x="41" y="34"/>
                    <a:pt x="42" y="35"/>
                    <a:pt x="44" y="36"/>
                  </a:cubicBezTo>
                  <a:cubicBezTo>
                    <a:pt x="45" y="37"/>
                    <a:pt x="47" y="39"/>
                    <a:pt x="47" y="41"/>
                  </a:cubicBezTo>
                  <a:cubicBezTo>
                    <a:pt x="48" y="43"/>
                    <a:pt x="49" y="45"/>
                    <a:pt x="49" y="47"/>
                  </a:cubicBezTo>
                  <a:cubicBezTo>
                    <a:pt x="49" y="48"/>
                    <a:pt x="49" y="49"/>
                    <a:pt x="49" y="50"/>
                  </a:cubicBezTo>
                  <a:cubicBezTo>
                    <a:pt x="48" y="51"/>
                    <a:pt x="48" y="52"/>
                    <a:pt x="47" y="54"/>
                  </a:cubicBezTo>
                  <a:cubicBezTo>
                    <a:pt x="47" y="55"/>
                    <a:pt x="46" y="56"/>
                    <a:pt x="45" y="58"/>
                  </a:cubicBezTo>
                  <a:cubicBezTo>
                    <a:pt x="44" y="59"/>
                    <a:pt x="43" y="60"/>
                    <a:pt x="41" y="61"/>
                  </a:cubicBezTo>
                  <a:cubicBezTo>
                    <a:pt x="39" y="62"/>
                    <a:pt x="37" y="63"/>
                    <a:pt x="34" y="64"/>
                  </a:cubicBezTo>
                  <a:cubicBezTo>
                    <a:pt x="32" y="64"/>
                    <a:pt x="29" y="65"/>
                    <a:pt x="25" y="65"/>
                  </a:cubicBezTo>
                  <a:cubicBezTo>
                    <a:pt x="21" y="65"/>
                    <a:pt x="18" y="64"/>
                    <a:pt x="15" y="64"/>
                  </a:cubicBezTo>
                  <a:cubicBezTo>
                    <a:pt x="11" y="63"/>
                    <a:pt x="9" y="61"/>
                    <a:pt x="7" y="60"/>
                  </a:cubicBezTo>
                  <a:cubicBezTo>
                    <a:pt x="4" y="58"/>
                    <a:pt x="3" y="56"/>
                    <a:pt x="1" y="53"/>
                  </a:cubicBezTo>
                  <a:cubicBezTo>
                    <a:pt x="0" y="50"/>
                    <a:pt x="0" y="47"/>
                    <a:pt x="0" y="43"/>
                  </a:cubicBezTo>
                  <a:cubicBezTo>
                    <a:pt x="6" y="43"/>
                    <a:pt x="6" y="43"/>
                    <a:pt x="6" y="43"/>
                  </a:cubicBezTo>
                  <a:cubicBezTo>
                    <a:pt x="6" y="46"/>
                    <a:pt x="6" y="49"/>
                    <a:pt x="7" y="51"/>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9" name="Freeform 42">
              <a:extLst>
                <a:ext uri="{FF2B5EF4-FFF2-40B4-BE49-F238E27FC236}">
                  <a16:creationId xmlns:a16="http://schemas.microsoft.com/office/drawing/2014/main" id="{7CE67BFE-0CE5-4C80-8A9C-00E6DB0296E5}"/>
                </a:ext>
              </a:extLst>
            </p:cNvPr>
            <p:cNvSpPr>
              <a:spLocks/>
            </p:cNvSpPr>
            <p:nvPr/>
          </p:nvSpPr>
          <p:spPr bwMode="auto">
            <a:xfrm>
              <a:off x="2134631" y="5931581"/>
              <a:ext cx="56258" cy="75154"/>
            </a:xfrm>
            <a:custGeom>
              <a:avLst/>
              <a:gdLst>
                <a:gd name="T0" fmla="*/ 8 w 49"/>
                <a:gd name="T1" fmla="*/ 51 h 65"/>
                <a:gd name="T2" fmla="*/ 12 w 49"/>
                <a:gd name="T3" fmla="*/ 56 h 65"/>
                <a:gd name="T4" fmla="*/ 18 w 49"/>
                <a:gd name="T5" fmla="*/ 59 h 65"/>
                <a:gd name="T6" fmla="*/ 26 w 49"/>
                <a:gd name="T7" fmla="*/ 60 h 65"/>
                <a:gd name="T8" fmla="*/ 32 w 49"/>
                <a:gd name="T9" fmla="*/ 59 h 65"/>
                <a:gd name="T10" fmla="*/ 37 w 49"/>
                <a:gd name="T11" fmla="*/ 57 h 65"/>
                <a:gd name="T12" fmla="*/ 41 w 49"/>
                <a:gd name="T13" fmla="*/ 53 h 65"/>
                <a:gd name="T14" fmla="*/ 43 w 49"/>
                <a:gd name="T15" fmla="*/ 47 h 65"/>
                <a:gd name="T16" fmla="*/ 42 w 49"/>
                <a:gd name="T17" fmla="*/ 43 h 65"/>
                <a:gd name="T18" fmla="*/ 39 w 49"/>
                <a:gd name="T19" fmla="*/ 40 h 65"/>
                <a:gd name="T20" fmla="*/ 35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4 w 49"/>
                <a:gd name="T41" fmla="*/ 0 h 65"/>
                <a:gd name="T42" fmla="*/ 32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5 w 49"/>
                <a:gd name="T55" fmla="*/ 9 h 65"/>
                <a:gd name="T56" fmla="*/ 30 w 49"/>
                <a:gd name="T57" fmla="*/ 6 h 65"/>
                <a:gd name="T58" fmla="*/ 24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3 w 49"/>
                <a:gd name="T77" fmla="*/ 31 h 65"/>
                <a:gd name="T78" fmla="*/ 39 w 49"/>
                <a:gd name="T79" fmla="*/ 33 h 65"/>
                <a:gd name="T80" fmla="*/ 44 w 49"/>
                <a:gd name="T81" fmla="*/ 36 h 65"/>
                <a:gd name="T82" fmla="*/ 48 w 49"/>
                <a:gd name="T83" fmla="*/ 41 h 65"/>
                <a:gd name="T84" fmla="*/ 49 w 49"/>
                <a:gd name="T85" fmla="*/ 47 h 65"/>
                <a:gd name="T86" fmla="*/ 49 w 49"/>
                <a:gd name="T87" fmla="*/ 50 h 65"/>
                <a:gd name="T88" fmla="*/ 48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7 w 49"/>
                <a:gd name="T101" fmla="*/ 60 h 65"/>
                <a:gd name="T102" fmla="*/ 2 w 49"/>
                <a:gd name="T103" fmla="*/ 53 h 65"/>
                <a:gd name="T104" fmla="*/ 0 w 49"/>
                <a:gd name="T105" fmla="*/ 43 h 65"/>
                <a:gd name="T106" fmla="*/ 6 w 49"/>
                <a:gd name="T107" fmla="*/ 43 h 65"/>
                <a:gd name="T108" fmla="*/ 8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8" y="51"/>
                  </a:moveTo>
                  <a:cubicBezTo>
                    <a:pt x="9" y="53"/>
                    <a:pt x="10" y="55"/>
                    <a:pt x="12" y="56"/>
                  </a:cubicBezTo>
                  <a:cubicBezTo>
                    <a:pt x="14" y="58"/>
                    <a:pt x="16" y="59"/>
                    <a:pt x="18" y="59"/>
                  </a:cubicBezTo>
                  <a:cubicBezTo>
                    <a:pt x="21" y="60"/>
                    <a:pt x="24" y="60"/>
                    <a:pt x="26" y="60"/>
                  </a:cubicBezTo>
                  <a:cubicBezTo>
                    <a:pt x="28" y="60"/>
                    <a:pt x="30" y="60"/>
                    <a:pt x="32" y="59"/>
                  </a:cubicBezTo>
                  <a:cubicBezTo>
                    <a:pt x="34" y="59"/>
                    <a:pt x="35" y="58"/>
                    <a:pt x="37" y="57"/>
                  </a:cubicBezTo>
                  <a:cubicBezTo>
                    <a:pt x="39" y="56"/>
                    <a:pt x="40" y="55"/>
                    <a:pt x="41" y="53"/>
                  </a:cubicBezTo>
                  <a:cubicBezTo>
                    <a:pt x="42" y="52"/>
                    <a:pt x="43" y="50"/>
                    <a:pt x="43" y="47"/>
                  </a:cubicBezTo>
                  <a:cubicBezTo>
                    <a:pt x="43" y="46"/>
                    <a:pt x="43" y="44"/>
                    <a:pt x="42" y="43"/>
                  </a:cubicBezTo>
                  <a:cubicBezTo>
                    <a:pt x="41" y="42"/>
                    <a:pt x="40" y="40"/>
                    <a:pt x="39" y="40"/>
                  </a:cubicBezTo>
                  <a:cubicBezTo>
                    <a:pt x="37" y="39"/>
                    <a:pt x="36" y="38"/>
                    <a:pt x="35" y="38"/>
                  </a:cubicBezTo>
                  <a:cubicBezTo>
                    <a:pt x="33" y="37"/>
                    <a:pt x="32" y="37"/>
                    <a:pt x="30" y="36"/>
                  </a:cubicBezTo>
                  <a:cubicBezTo>
                    <a:pt x="16" y="33"/>
                    <a:pt x="16" y="33"/>
                    <a:pt x="16" y="33"/>
                  </a:cubicBezTo>
                  <a:cubicBezTo>
                    <a:pt x="14" y="32"/>
                    <a:pt x="13" y="32"/>
                    <a:pt x="11" y="31"/>
                  </a:cubicBezTo>
                  <a:cubicBezTo>
                    <a:pt x="9" y="30"/>
                    <a:pt x="8" y="29"/>
                    <a:pt x="6" y="28"/>
                  </a:cubicBezTo>
                  <a:cubicBezTo>
                    <a:pt x="5" y="27"/>
                    <a:pt x="4" y="26"/>
                    <a:pt x="3" y="24"/>
                  </a:cubicBezTo>
                  <a:cubicBezTo>
                    <a:pt x="2" y="22"/>
                    <a:pt x="2" y="20"/>
                    <a:pt x="2" y="18"/>
                  </a:cubicBezTo>
                  <a:cubicBezTo>
                    <a:pt x="2" y="16"/>
                    <a:pt x="2" y="15"/>
                    <a:pt x="3" y="13"/>
                  </a:cubicBezTo>
                  <a:cubicBezTo>
                    <a:pt x="4" y="11"/>
                    <a:pt x="5" y="9"/>
                    <a:pt x="6" y="7"/>
                  </a:cubicBezTo>
                  <a:cubicBezTo>
                    <a:pt x="8" y="5"/>
                    <a:pt x="10" y="4"/>
                    <a:pt x="13" y="2"/>
                  </a:cubicBezTo>
                  <a:cubicBezTo>
                    <a:pt x="16" y="1"/>
                    <a:pt x="19" y="0"/>
                    <a:pt x="24" y="0"/>
                  </a:cubicBezTo>
                  <a:cubicBezTo>
                    <a:pt x="27" y="0"/>
                    <a:pt x="30" y="1"/>
                    <a:pt x="32" y="2"/>
                  </a:cubicBezTo>
                  <a:cubicBezTo>
                    <a:pt x="35" y="2"/>
                    <a:pt x="38" y="4"/>
                    <a:pt x="40" y="5"/>
                  </a:cubicBezTo>
                  <a:cubicBezTo>
                    <a:pt x="42" y="7"/>
                    <a:pt x="44" y="9"/>
                    <a:pt x="45" y="11"/>
                  </a:cubicBezTo>
                  <a:cubicBezTo>
                    <a:pt x="46" y="14"/>
                    <a:pt x="47" y="17"/>
                    <a:pt x="47" y="20"/>
                  </a:cubicBezTo>
                  <a:cubicBezTo>
                    <a:pt x="41" y="20"/>
                    <a:pt x="41" y="20"/>
                    <a:pt x="41" y="20"/>
                  </a:cubicBezTo>
                  <a:cubicBezTo>
                    <a:pt x="41" y="17"/>
                    <a:pt x="40" y="15"/>
                    <a:pt x="39" y="14"/>
                  </a:cubicBezTo>
                  <a:cubicBezTo>
                    <a:pt x="38" y="12"/>
                    <a:pt x="37" y="10"/>
                    <a:pt x="35" y="9"/>
                  </a:cubicBezTo>
                  <a:cubicBezTo>
                    <a:pt x="34" y="8"/>
                    <a:pt x="32" y="7"/>
                    <a:pt x="30" y="6"/>
                  </a:cubicBezTo>
                  <a:cubicBezTo>
                    <a:pt x="28" y="6"/>
                    <a:pt x="26" y="5"/>
                    <a:pt x="24" y="5"/>
                  </a:cubicBezTo>
                  <a:cubicBezTo>
                    <a:pt x="22" y="5"/>
                    <a:pt x="20"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2" y="25"/>
                    <a:pt x="13" y="26"/>
                    <a:pt x="14" y="26"/>
                  </a:cubicBezTo>
                  <a:cubicBezTo>
                    <a:pt x="15" y="27"/>
                    <a:pt x="16" y="27"/>
                    <a:pt x="17" y="27"/>
                  </a:cubicBezTo>
                  <a:cubicBezTo>
                    <a:pt x="33" y="31"/>
                    <a:pt x="33" y="31"/>
                    <a:pt x="33" y="31"/>
                  </a:cubicBezTo>
                  <a:cubicBezTo>
                    <a:pt x="35" y="32"/>
                    <a:pt x="37" y="32"/>
                    <a:pt x="39" y="33"/>
                  </a:cubicBezTo>
                  <a:cubicBezTo>
                    <a:pt x="41" y="34"/>
                    <a:pt x="43" y="35"/>
                    <a:pt x="44" y="36"/>
                  </a:cubicBezTo>
                  <a:cubicBezTo>
                    <a:pt x="46" y="37"/>
                    <a:pt x="47" y="39"/>
                    <a:pt x="48" y="41"/>
                  </a:cubicBezTo>
                  <a:cubicBezTo>
                    <a:pt x="49" y="43"/>
                    <a:pt x="49" y="45"/>
                    <a:pt x="49" y="47"/>
                  </a:cubicBezTo>
                  <a:cubicBezTo>
                    <a:pt x="49" y="48"/>
                    <a:pt x="49" y="49"/>
                    <a:pt x="49" y="50"/>
                  </a:cubicBezTo>
                  <a:cubicBezTo>
                    <a:pt x="49" y="51"/>
                    <a:pt x="48" y="52"/>
                    <a:pt x="48" y="54"/>
                  </a:cubicBezTo>
                  <a:cubicBezTo>
                    <a:pt x="47" y="55"/>
                    <a:pt x="46" y="56"/>
                    <a:pt x="45" y="58"/>
                  </a:cubicBezTo>
                  <a:cubicBezTo>
                    <a:pt x="44" y="59"/>
                    <a:pt x="43" y="60"/>
                    <a:pt x="41" y="61"/>
                  </a:cubicBezTo>
                  <a:cubicBezTo>
                    <a:pt x="39" y="62"/>
                    <a:pt x="37" y="63"/>
                    <a:pt x="34" y="64"/>
                  </a:cubicBezTo>
                  <a:cubicBezTo>
                    <a:pt x="32" y="64"/>
                    <a:pt x="29" y="65"/>
                    <a:pt x="25" y="65"/>
                  </a:cubicBezTo>
                  <a:cubicBezTo>
                    <a:pt x="21" y="65"/>
                    <a:pt x="18" y="64"/>
                    <a:pt x="15" y="64"/>
                  </a:cubicBezTo>
                  <a:cubicBezTo>
                    <a:pt x="12" y="63"/>
                    <a:pt x="9" y="61"/>
                    <a:pt x="7" y="60"/>
                  </a:cubicBezTo>
                  <a:cubicBezTo>
                    <a:pt x="4" y="58"/>
                    <a:pt x="3" y="56"/>
                    <a:pt x="2" y="53"/>
                  </a:cubicBezTo>
                  <a:cubicBezTo>
                    <a:pt x="0" y="50"/>
                    <a:pt x="0" y="47"/>
                    <a:pt x="0" y="43"/>
                  </a:cubicBezTo>
                  <a:cubicBezTo>
                    <a:pt x="6" y="43"/>
                    <a:pt x="6" y="43"/>
                    <a:pt x="6" y="43"/>
                  </a:cubicBezTo>
                  <a:cubicBezTo>
                    <a:pt x="6" y="46"/>
                    <a:pt x="6" y="49"/>
                    <a:pt x="8" y="51"/>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0" name="Freeform 43">
              <a:extLst>
                <a:ext uri="{FF2B5EF4-FFF2-40B4-BE49-F238E27FC236}">
                  <a16:creationId xmlns:a16="http://schemas.microsoft.com/office/drawing/2014/main" id="{3D1CBF35-875D-4DC6-8465-0BD506BD4C7A}"/>
                </a:ext>
              </a:extLst>
            </p:cNvPr>
            <p:cNvSpPr>
              <a:spLocks noEditPoints="1"/>
            </p:cNvSpPr>
            <p:nvPr/>
          </p:nvSpPr>
          <p:spPr bwMode="auto">
            <a:xfrm>
              <a:off x="2226534" y="5934158"/>
              <a:ext cx="64418" cy="71289"/>
            </a:xfrm>
            <a:custGeom>
              <a:avLst/>
              <a:gdLst>
                <a:gd name="T0" fmla="*/ 83 w 150"/>
                <a:gd name="T1" fmla="*/ 0 h 166"/>
                <a:gd name="T2" fmla="*/ 150 w 150"/>
                <a:gd name="T3" fmla="*/ 166 h 166"/>
                <a:gd name="T4" fmla="*/ 131 w 150"/>
                <a:gd name="T5" fmla="*/ 166 h 166"/>
                <a:gd name="T6" fmla="*/ 112 w 150"/>
                <a:gd name="T7" fmla="*/ 112 h 166"/>
                <a:gd name="T8" fmla="*/ 35 w 150"/>
                <a:gd name="T9" fmla="*/ 112 h 166"/>
                <a:gd name="T10" fmla="*/ 16 w 150"/>
                <a:gd name="T11" fmla="*/ 166 h 166"/>
                <a:gd name="T12" fmla="*/ 0 w 150"/>
                <a:gd name="T13" fmla="*/ 166 h 166"/>
                <a:gd name="T14" fmla="*/ 67 w 150"/>
                <a:gd name="T15" fmla="*/ 0 h 166"/>
                <a:gd name="T16" fmla="*/ 83 w 150"/>
                <a:gd name="T17" fmla="*/ 0 h 166"/>
                <a:gd name="T18" fmla="*/ 107 w 150"/>
                <a:gd name="T19" fmla="*/ 99 h 166"/>
                <a:gd name="T20" fmla="*/ 75 w 150"/>
                <a:gd name="T21" fmla="*/ 16 h 166"/>
                <a:gd name="T22" fmla="*/ 40 w 150"/>
                <a:gd name="T23" fmla="*/ 99 h 166"/>
                <a:gd name="T24" fmla="*/ 107 w 150"/>
                <a:gd name="T2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6">
                  <a:moveTo>
                    <a:pt x="83" y="0"/>
                  </a:moveTo>
                  <a:lnTo>
                    <a:pt x="150" y="166"/>
                  </a:lnTo>
                  <a:lnTo>
                    <a:pt x="131" y="166"/>
                  </a:lnTo>
                  <a:lnTo>
                    <a:pt x="112" y="112"/>
                  </a:lnTo>
                  <a:lnTo>
                    <a:pt x="35" y="112"/>
                  </a:lnTo>
                  <a:lnTo>
                    <a:pt x="16" y="166"/>
                  </a:lnTo>
                  <a:lnTo>
                    <a:pt x="0" y="166"/>
                  </a:lnTo>
                  <a:lnTo>
                    <a:pt x="67" y="0"/>
                  </a:lnTo>
                  <a:lnTo>
                    <a:pt x="83" y="0"/>
                  </a:lnTo>
                  <a:close/>
                  <a:moveTo>
                    <a:pt x="107" y="99"/>
                  </a:moveTo>
                  <a:lnTo>
                    <a:pt x="75" y="16"/>
                  </a:lnTo>
                  <a:lnTo>
                    <a:pt x="40" y="99"/>
                  </a:lnTo>
                  <a:lnTo>
                    <a:pt x="107" y="99"/>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1" name="Freeform 44">
              <a:extLst>
                <a:ext uri="{FF2B5EF4-FFF2-40B4-BE49-F238E27FC236}">
                  <a16:creationId xmlns:a16="http://schemas.microsoft.com/office/drawing/2014/main" id="{9AFD7272-7C61-4B07-BA3D-2F0ABA15D41C}"/>
                </a:ext>
              </a:extLst>
            </p:cNvPr>
            <p:cNvSpPr>
              <a:spLocks/>
            </p:cNvSpPr>
            <p:nvPr/>
          </p:nvSpPr>
          <p:spPr bwMode="auto">
            <a:xfrm>
              <a:off x="2326166" y="5931581"/>
              <a:ext cx="63129" cy="75154"/>
            </a:xfrm>
            <a:custGeom>
              <a:avLst/>
              <a:gdLst>
                <a:gd name="T0" fmla="*/ 46 w 55"/>
                <a:gd name="T1" fmla="*/ 14 h 65"/>
                <a:gd name="T2" fmla="*/ 41 w 55"/>
                <a:gd name="T3" fmla="*/ 9 h 65"/>
                <a:gd name="T4" fmla="*/ 36 w 55"/>
                <a:gd name="T5" fmla="*/ 6 h 65"/>
                <a:gd name="T6" fmla="*/ 29 w 55"/>
                <a:gd name="T7" fmla="*/ 5 h 65"/>
                <a:gd name="T8" fmla="*/ 18 w 55"/>
                <a:gd name="T9" fmla="*/ 8 h 65"/>
                <a:gd name="T10" fmla="*/ 11 w 55"/>
                <a:gd name="T11" fmla="*/ 14 h 65"/>
                <a:gd name="T12" fmla="*/ 7 w 55"/>
                <a:gd name="T13" fmla="*/ 23 h 65"/>
                <a:gd name="T14" fmla="*/ 6 w 55"/>
                <a:gd name="T15" fmla="*/ 33 h 65"/>
                <a:gd name="T16" fmla="*/ 7 w 55"/>
                <a:gd name="T17" fmla="*/ 43 h 65"/>
                <a:gd name="T18" fmla="*/ 11 w 55"/>
                <a:gd name="T19" fmla="*/ 51 h 65"/>
                <a:gd name="T20" fmla="*/ 18 w 55"/>
                <a:gd name="T21" fmla="*/ 58 h 65"/>
                <a:gd name="T22" fmla="*/ 29 w 55"/>
                <a:gd name="T23" fmla="*/ 60 h 65"/>
                <a:gd name="T24" fmla="*/ 37 w 55"/>
                <a:gd name="T25" fmla="*/ 58 h 65"/>
                <a:gd name="T26" fmla="*/ 43 w 55"/>
                <a:gd name="T27" fmla="*/ 54 h 65"/>
                <a:gd name="T28" fmla="*/ 47 w 55"/>
                <a:gd name="T29" fmla="*/ 48 h 65"/>
                <a:gd name="T30" fmla="*/ 49 w 55"/>
                <a:gd name="T31" fmla="*/ 40 h 65"/>
                <a:gd name="T32" fmla="*/ 55 w 55"/>
                <a:gd name="T33" fmla="*/ 40 h 65"/>
                <a:gd name="T34" fmla="*/ 52 w 55"/>
                <a:gd name="T35" fmla="*/ 50 h 65"/>
                <a:gd name="T36" fmla="*/ 47 w 55"/>
                <a:gd name="T37" fmla="*/ 58 h 65"/>
                <a:gd name="T38" fmla="*/ 39 w 55"/>
                <a:gd name="T39" fmla="*/ 63 h 65"/>
                <a:gd name="T40" fmla="*/ 29 w 55"/>
                <a:gd name="T41" fmla="*/ 65 h 65"/>
                <a:gd name="T42" fmla="*/ 16 w 55"/>
                <a:gd name="T43" fmla="*/ 62 h 65"/>
                <a:gd name="T44" fmla="*/ 7 w 55"/>
                <a:gd name="T45" fmla="*/ 55 h 65"/>
                <a:gd name="T46" fmla="*/ 1 w 55"/>
                <a:gd name="T47" fmla="*/ 45 h 65"/>
                <a:gd name="T48" fmla="*/ 0 w 55"/>
                <a:gd name="T49" fmla="*/ 33 h 65"/>
                <a:gd name="T50" fmla="*/ 1 w 55"/>
                <a:gd name="T51" fmla="*/ 20 h 65"/>
                <a:gd name="T52" fmla="*/ 7 w 55"/>
                <a:gd name="T53" fmla="*/ 10 h 65"/>
                <a:gd name="T54" fmla="*/ 16 w 55"/>
                <a:gd name="T55" fmla="*/ 3 h 65"/>
                <a:gd name="T56" fmla="*/ 29 w 55"/>
                <a:gd name="T57" fmla="*/ 0 h 65"/>
                <a:gd name="T58" fmla="*/ 38 w 55"/>
                <a:gd name="T59" fmla="*/ 2 h 65"/>
                <a:gd name="T60" fmla="*/ 46 w 55"/>
                <a:gd name="T61" fmla="*/ 6 h 65"/>
                <a:gd name="T62" fmla="*/ 51 w 55"/>
                <a:gd name="T63" fmla="*/ 12 h 65"/>
                <a:gd name="T64" fmla="*/ 54 w 55"/>
                <a:gd name="T65" fmla="*/ 20 h 65"/>
                <a:gd name="T66" fmla="*/ 48 w 55"/>
                <a:gd name="T67" fmla="*/ 20 h 65"/>
                <a:gd name="T68" fmla="*/ 46 w 55"/>
                <a:gd name="T69"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65">
                  <a:moveTo>
                    <a:pt x="46" y="14"/>
                  </a:moveTo>
                  <a:cubicBezTo>
                    <a:pt x="45" y="12"/>
                    <a:pt x="43" y="11"/>
                    <a:pt x="41" y="9"/>
                  </a:cubicBezTo>
                  <a:cubicBezTo>
                    <a:pt x="40" y="8"/>
                    <a:pt x="38" y="7"/>
                    <a:pt x="36" y="6"/>
                  </a:cubicBezTo>
                  <a:cubicBezTo>
                    <a:pt x="34" y="6"/>
                    <a:pt x="31" y="5"/>
                    <a:pt x="29" y="5"/>
                  </a:cubicBezTo>
                  <a:cubicBezTo>
                    <a:pt x="25" y="5"/>
                    <a:pt x="21" y="6"/>
                    <a:pt x="18" y="8"/>
                  </a:cubicBezTo>
                  <a:cubicBezTo>
                    <a:pt x="15" y="9"/>
                    <a:pt x="13" y="11"/>
                    <a:pt x="11" y="14"/>
                  </a:cubicBezTo>
                  <a:cubicBezTo>
                    <a:pt x="9" y="17"/>
                    <a:pt x="8" y="20"/>
                    <a:pt x="7" y="23"/>
                  </a:cubicBezTo>
                  <a:cubicBezTo>
                    <a:pt x="6" y="26"/>
                    <a:pt x="6" y="29"/>
                    <a:pt x="6" y="33"/>
                  </a:cubicBezTo>
                  <a:cubicBezTo>
                    <a:pt x="6" y="36"/>
                    <a:pt x="6" y="39"/>
                    <a:pt x="7" y="43"/>
                  </a:cubicBezTo>
                  <a:cubicBezTo>
                    <a:pt x="8" y="46"/>
                    <a:pt x="9" y="49"/>
                    <a:pt x="11" y="51"/>
                  </a:cubicBezTo>
                  <a:cubicBezTo>
                    <a:pt x="13" y="54"/>
                    <a:pt x="15" y="56"/>
                    <a:pt x="18" y="58"/>
                  </a:cubicBezTo>
                  <a:cubicBezTo>
                    <a:pt x="21" y="59"/>
                    <a:pt x="25" y="60"/>
                    <a:pt x="29" y="60"/>
                  </a:cubicBezTo>
                  <a:cubicBezTo>
                    <a:pt x="32" y="60"/>
                    <a:pt x="35" y="59"/>
                    <a:pt x="37" y="58"/>
                  </a:cubicBezTo>
                  <a:cubicBezTo>
                    <a:pt x="39" y="57"/>
                    <a:pt x="41" y="56"/>
                    <a:pt x="43" y="54"/>
                  </a:cubicBezTo>
                  <a:cubicBezTo>
                    <a:pt x="45" y="52"/>
                    <a:pt x="46" y="50"/>
                    <a:pt x="47" y="48"/>
                  </a:cubicBezTo>
                  <a:cubicBezTo>
                    <a:pt x="48" y="45"/>
                    <a:pt x="49" y="43"/>
                    <a:pt x="49" y="40"/>
                  </a:cubicBezTo>
                  <a:cubicBezTo>
                    <a:pt x="55" y="40"/>
                    <a:pt x="55" y="40"/>
                    <a:pt x="55" y="40"/>
                  </a:cubicBezTo>
                  <a:cubicBezTo>
                    <a:pt x="55" y="44"/>
                    <a:pt x="54" y="47"/>
                    <a:pt x="52" y="50"/>
                  </a:cubicBezTo>
                  <a:cubicBezTo>
                    <a:pt x="51" y="53"/>
                    <a:pt x="49" y="56"/>
                    <a:pt x="47" y="58"/>
                  </a:cubicBezTo>
                  <a:cubicBezTo>
                    <a:pt x="45" y="60"/>
                    <a:pt x="42" y="62"/>
                    <a:pt x="39" y="63"/>
                  </a:cubicBezTo>
                  <a:cubicBezTo>
                    <a:pt x="36" y="64"/>
                    <a:pt x="33" y="65"/>
                    <a:pt x="29" y="65"/>
                  </a:cubicBezTo>
                  <a:cubicBezTo>
                    <a:pt x="24" y="65"/>
                    <a:pt x="20" y="64"/>
                    <a:pt x="16" y="62"/>
                  </a:cubicBezTo>
                  <a:cubicBezTo>
                    <a:pt x="13" y="60"/>
                    <a:pt x="9" y="58"/>
                    <a:pt x="7" y="55"/>
                  </a:cubicBezTo>
                  <a:cubicBezTo>
                    <a:pt x="5" y="52"/>
                    <a:pt x="3" y="49"/>
                    <a:pt x="1" y="45"/>
                  </a:cubicBezTo>
                  <a:cubicBezTo>
                    <a:pt x="0" y="41"/>
                    <a:pt x="0" y="37"/>
                    <a:pt x="0" y="33"/>
                  </a:cubicBezTo>
                  <a:cubicBezTo>
                    <a:pt x="0" y="28"/>
                    <a:pt x="0" y="24"/>
                    <a:pt x="1" y="20"/>
                  </a:cubicBezTo>
                  <a:cubicBezTo>
                    <a:pt x="3" y="17"/>
                    <a:pt x="5" y="13"/>
                    <a:pt x="7" y="10"/>
                  </a:cubicBezTo>
                  <a:cubicBezTo>
                    <a:pt x="9" y="7"/>
                    <a:pt x="13" y="5"/>
                    <a:pt x="16" y="3"/>
                  </a:cubicBezTo>
                  <a:cubicBezTo>
                    <a:pt x="20" y="1"/>
                    <a:pt x="24" y="0"/>
                    <a:pt x="29" y="0"/>
                  </a:cubicBezTo>
                  <a:cubicBezTo>
                    <a:pt x="32" y="0"/>
                    <a:pt x="35" y="1"/>
                    <a:pt x="38" y="2"/>
                  </a:cubicBezTo>
                  <a:cubicBezTo>
                    <a:pt x="41" y="3"/>
                    <a:pt x="43" y="4"/>
                    <a:pt x="46" y="6"/>
                  </a:cubicBezTo>
                  <a:cubicBezTo>
                    <a:pt x="48" y="7"/>
                    <a:pt x="50" y="9"/>
                    <a:pt x="51" y="12"/>
                  </a:cubicBezTo>
                  <a:cubicBezTo>
                    <a:pt x="53" y="14"/>
                    <a:pt x="54" y="17"/>
                    <a:pt x="54" y="20"/>
                  </a:cubicBezTo>
                  <a:cubicBezTo>
                    <a:pt x="48" y="20"/>
                    <a:pt x="48" y="20"/>
                    <a:pt x="48" y="20"/>
                  </a:cubicBezTo>
                  <a:cubicBezTo>
                    <a:pt x="48" y="18"/>
                    <a:pt x="47" y="16"/>
                    <a:pt x="46" y="14"/>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2" name="Freeform 45">
              <a:extLst>
                <a:ext uri="{FF2B5EF4-FFF2-40B4-BE49-F238E27FC236}">
                  <a16:creationId xmlns:a16="http://schemas.microsoft.com/office/drawing/2014/main" id="{EACC2CAE-48A0-4A7D-A0DA-3F0A56BD76A6}"/>
                </a:ext>
              </a:extLst>
            </p:cNvPr>
            <p:cNvSpPr>
              <a:spLocks/>
            </p:cNvSpPr>
            <p:nvPr/>
          </p:nvSpPr>
          <p:spPr bwMode="auto">
            <a:xfrm>
              <a:off x="2431811" y="5934158"/>
              <a:ext cx="56258" cy="71289"/>
            </a:xfrm>
            <a:custGeom>
              <a:avLst/>
              <a:gdLst>
                <a:gd name="T0" fmla="*/ 16 w 131"/>
                <a:gd name="T1" fmla="*/ 0 h 166"/>
                <a:gd name="T2" fmla="*/ 16 w 131"/>
                <a:gd name="T3" fmla="*/ 72 h 166"/>
                <a:gd name="T4" fmla="*/ 115 w 131"/>
                <a:gd name="T5" fmla="*/ 72 h 166"/>
                <a:gd name="T6" fmla="*/ 115 w 131"/>
                <a:gd name="T7" fmla="*/ 0 h 166"/>
                <a:gd name="T8" fmla="*/ 131 w 131"/>
                <a:gd name="T9" fmla="*/ 0 h 166"/>
                <a:gd name="T10" fmla="*/ 131 w 131"/>
                <a:gd name="T11" fmla="*/ 166 h 166"/>
                <a:gd name="T12" fmla="*/ 115 w 131"/>
                <a:gd name="T13" fmla="*/ 166 h 166"/>
                <a:gd name="T14" fmla="*/ 115 w 131"/>
                <a:gd name="T15" fmla="*/ 86 h 166"/>
                <a:gd name="T16" fmla="*/ 16 w 131"/>
                <a:gd name="T17" fmla="*/ 86 h 166"/>
                <a:gd name="T18" fmla="*/ 16 w 131"/>
                <a:gd name="T19" fmla="*/ 166 h 166"/>
                <a:gd name="T20" fmla="*/ 0 w 131"/>
                <a:gd name="T21" fmla="*/ 166 h 166"/>
                <a:gd name="T22" fmla="*/ 0 w 131"/>
                <a:gd name="T23" fmla="*/ 0 h 166"/>
                <a:gd name="T24" fmla="*/ 16 w 131"/>
                <a:gd name="T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66">
                  <a:moveTo>
                    <a:pt x="16" y="0"/>
                  </a:moveTo>
                  <a:lnTo>
                    <a:pt x="16" y="72"/>
                  </a:lnTo>
                  <a:lnTo>
                    <a:pt x="115" y="72"/>
                  </a:lnTo>
                  <a:lnTo>
                    <a:pt x="115" y="0"/>
                  </a:lnTo>
                  <a:lnTo>
                    <a:pt x="131" y="0"/>
                  </a:lnTo>
                  <a:lnTo>
                    <a:pt x="131" y="166"/>
                  </a:lnTo>
                  <a:lnTo>
                    <a:pt x="115" y="166"/>
                  </a:lnTo>
                  <a:lnTo>
                    <a:pt x="115" y="86"/>
                  </a:lnTo>
                  <a:lnTo>
                    <a:pt x="16" y="86"/>
                  </a:lnTo>
                  <a:lnTo>
                    <a:pt x="16" y="166"/>
                  </a:lnTo>
                  <a:lnTo>
                    <a:pt x="0" y="166"/>
                  </a:lnTo>
                  <a:lnTo>
                    <a:pt x="0" y="0"/>
                  </a:lnTo>
                  <a:lnTo>
                    <a:pt x="16"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3" name="Freeform 46">
              <a:extLst>
                <a:ext uri="{FF2B5EF4-FFF2-40B4-BE49-F238E27FC236}">
                  <a16:creationId xmlns:a16="http://schemas.microsoft.com/office/drawing/2014/main" id="{8A2DB1F9-01B9-45C2-8572-0632E8C821F6}"/>
                </a:ext>
              </a:extLst>
            </p:cNvPr>
            <p:cNvSpPr>
              <a:spLocks/>
            </p:cNvSpPr>
            <p:nvPr/>
          </p:nvSpPr>
          <p:spPr bwMode="auto">
            <a:xfrm>
              <a:off x="2534020" y="5934158"/>
              <a:ext cx="56258" cy="72577"/>
            </a:xfrm>
            <a:custGeom>
              <a:avLst/>
              <a:gdLst>
                <a:gd name="T0" fmla="*/ 6 w 49"/>
                <a:gd name="T1" fmla="*/ 0 h 63"/>
                <a:gd name="T2" fmla="*/ 6 w 49"/>
                <a:gd name="T3" fmla="*/ 38 h 63"/>
                <a:gd name="T4" fmla="*/ 8 w 49"/>
                <a:gd name="T5" fmla="*/ 47 h 63"/>
                <a:gd name="T6" fmla="*/ 11 w 49"/>
                <a:gd name="T7" fmla="*/ 53 h 63"/>
                <a:gd name="T8" fmla="*/ 17 w 49"/>
                <a:gd name="T9" fmla="*/ 57 h 63"/>
                <a:gd name="T10" fmla="*/ 25 w 49"/>
                <a:gd name="T11" fmla="*/ 58 h 63"/>
                <a:gd name="T12" fmla="*/ 32 w 49"/>
                <a:gd name="T13" fmla="*/ 57 h 63"/>
                <a:gd name="T14" fmla="*/ 38 w 49"/>
                <a:gd name="T15" fmla="*/ 53 h 63"/>
                <a:gd name="T16" fmla="*/ 42 w 49"/>
                <a:gd name="T17" fmla="*/ 47 h 63"/>
                <a:gd name="T18" fmla="*/ 43 w 49"/>
                <a:gd name="T19" fmla="*/ 38 h 63"/>
                <a:gd name="T20" fmla="*/ 43 w 49"/>
                <a:gd name="T21" fmla="*/ 0 h 63"/>
                <a:gd name="T22" fmla="*/ 49 w 49"/>
                <a:gd name="T23" fmla="*/ 0 h 63"/>
                <a:gd name="T24" fmla="*/ 49 w 49"/>
                <a:gd name="T25" fmla="*/ 39 h 63"/>
                <a:gd name="T26" fmla="*/ 48 w 49"/>
                <a:gd name="T27" fmla="*/ 48 h 63"/>
                <a:gd name="T28" fmla="*/ 43 w 49"/>
                <a:gd name="T29" fmla="*/ 56 h 63"/>
                <a:gd name="T30" fmla="*/ 36 w 49"/>
                <a:gd name="T31" fmla="*/ 61 h 63"/>
                <a:gd name="T32" fmla="*/ 25 w 49"/>
                <a:gd name="T33" fmla="*/ 63 h 63"/>
                <a:gd name="T34" fmla="*/ 14 w 49"/>
                <a:gd name="T35" fmla="*/ 61 h 63"/>
                <a:gd name="T36" fmla="*/ 6 w 49"/>
                <a:gd name="T37" fmla="*/ 56 h 63"/>
                <a:gd name="T38" fmla="*/ 2 w 49"/>
                <a:gd name="T39" fmla="*/ 48 h 63"/>
                <a:gd name="T40" fmla="*/ 0 w 49"/>
                <a:gd name="T41" fmla="*/ 39 h 63"/>
                <a:gd name="T42" fmla="*/ 0 w 49"/>
                <a:gd name="T43" fmla="*/ 0 h 63"/>
                <a:gd name="T44" fmla="*/ 6 w 49"/>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63">
                  <a:moveTo>
                    <a:pt x="6" y="0"/>
                  </a:moveTo>
                  <a:cubicBezTo>
                    <a:pt x="6" y="38"/>
                    <a:pt x="6" y="38"/>
                    <a:pt x="6" y="38"/>
                  </a:cubicBezTo>
                  <a:cubicBezTo>
                    <a:pt x="6" y="42"/>
                    <a:pt x="7" y="45"/>
                    <a:pt x="8" y="47"/>
                  </a:cubicBezTo>
                  <a:cubicBezTo>
                    <a:pt x="8" y="50"/>
                    <a:pt x="10" y="52"/>
                    <a:pt x="11" y="53"/>
                  </a:cubicBezTo>
                  <a:cubicBezTo>
                    <a:pt x="13" y="55"/>
                    <a:pt x="15" y="56"/>
                    <a:pt x="17" y="57"/>
                  </a:cubicBezTo>
                  <a:cubicBezTo>
                    <a:pt x="19" y="58"/>
                    <a:pt x="22" y="58"/>
                    <a:pt x="25" y="58"/>
                  </a:cubicBezTo>
                  <a:cubicBezTo>
                    <a:pt x="28" y="58"/>
                    <a:pt x="30" y="58"/>
                    <a:pt x="32" y="57"/>
                  </a:cubicBezTo>
                  <a:cubicBezTo>
                    <a:pt x="35" y="56"/>
                    <a:pt x="37" y="55"/>
                    <a:pt x="38" y="53"/>
                  </a:cubicBezTo>
                  <a:cubicBezTo>
                    <a:pt x="40" y="52"/>
                    <a:pt x="41" y="50"/>
                    <a:pt x="42" y="47"/>
                  </a:cubicBezTo>
                  <a:cubicBezTo>
                    <a:pt x="43" y="45"/>
                    <a:pt x="43" y="42"/>
                    <a:pt x="43" y="38"/>
                  </a:cubicBezTo>
                  <a:cubicBezTo>
                    <a:pt x="43" y="0"/>
                    <a:pt x="43" y="0"/>
                    <a:pt x="43" y="0"/>
                  </a:cubicBezTo>
                  <a:cubicBezTo>
                    <a:pt x="49" y="0"/>
                    <a:pt x="49" y="0"/>
                    <a:pt x="49" y="0"/>
                  </a:cubicBezTo>
                  <a:cubicBezTo>
                    <a:pt x="49" y="39"/>
                    <a:pt x="49" y="39"/>
                    <a:pt x="49" y="39"/>
                  </a:cubicBezTo>
                  <a:cubicBezTo>
                    <a:pt x="49" y="43"/>
                    <a:pt x="48" y="46"/>
                    <a:pt x="48" y="48"/>
                  </a:cubicBezTo>
                  <a:cubicBezTo>
                    <a:pt x="47" y="51"/>
                    <a:pt x="45" y="54"/>
                    <a:pt x="43" y="56"/>
                  </a:cubicBezTo>
                  <a:cubicBezTo>
                    <a:pt x="41" y="58"/>
                    <a:pt x="39" y="60"/>
                    <a:pt x="36" y="61"/>
                  </a:cubicBezTo>
                  <a:cubicBezTo>
                    <a:pt x="33" y="62"/>
                    <a:pt x="29" y="63"/>
                    <a:pt x="25" y="63"/>
                  </a:cubicBezTo>
                  <a:cubicBezTo>
                    <a:pt x="20" y="63"/>
                    <a:pt x="17" y="62"/>
                    <a:pt x="14" y="61"/>
                  </a:cubicBezTo>
                  <a:cubicBezTo>
                    <a:pt x="10" y="60"/>
                    <a:pt x="8" y="58"/>
                    <a:pt x="6" y="56"/>
                  </a:cubicBezTo>
                  <a:cubicBezTo>
                    <a:pt x="4" y="54"/>
                    <a:pt x="3" y="51"/>
                    <a:pt x="2" y="48"/>
                  </a:cubicBezTo>
                  <a:cubicBezTo>
                    <a:pt x="1" y="46"/>
                    <a:pt x="0" y="43"/>
                    <a:pt x="0" y="39"/>
                  </a:cubicBezTo>
                  <a:cubicBezTo>
                    <a:pt x="0" y="0"/>
                    <a:pt x="0" y="0"/>
                    <a:pt x="0" y="0"/>
                  </a:cubicBezTo>
                  <a:lnTo>
                    <a:pt x="6"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4" name="Freeform 47">
              <a:extLst>
                <a:ext uri="{FF2B5EF4-FFF2-40B4-BE49-F238E27FC236}">
                  <a16:creationId xmlns:a16="http://schemas.microsoft.com/office/drawing/2014/main" id="{E456F2A8-0ADC-4597-968A-EAB51E079BC7}"/>
                </a:ext>
              </a:extLst>
            </p:cNvPr>
            <p:cNvSpPr>
              <a:spLocks/>
            </p:cNvSpPr>
            <p:nvPr/>
          </p:nvSpPr>
          <p:spPr bwMode="auto">
            <a:xfrm>
              <a:off x="2632794" y="5931581"/>
              <a:ext cx="56258" cy="75154"/>
            </a:xfrm>
            <a:custGeom>
              <a:avLst/>
              <a:gdLst>
                <a:gd name="T0" fmla="*/ 7 w 49"/>
                <a:gd name="T1" fmla="*/ 51 h 65"/>
                <a:gd name="T2" fmla="*/ 12 w 49"/>
                <a:gd name="T3" fmla="*/ 56 h 65"/>
                <a:gd name="T4" fmla="*/ 18 w 49"/>
                <a:gd name="T5" fmla="*/ 59 h 65"/>
                <a:gd name="T6" fmla="*/ 26 w 49"/>
                <a:gd name="T7" fmla="*/ 60 h 65"/>
                <a:gd name="T8" fmla="*/ 31 w 49"/>
                <a:gd name="T9" fmla="*/ 59 h 65"/>
                <a:gd name="T10" fmla="*/ 37 w 49"/>
                <a:gd name="T11" fmla="*/ 57 h 65"/>
                <a:gd name="T12" fmla="*/ 41 w 49"/>
                <a:gd name="T13" fmla="*/ 53 h 65"/>
                <a:gd name="T14" fmla="*/ 43 w 49"/>
                <a:gd name="T15" fmla="*/ 47 h 65"/>
                <a:gd name="T16" fmla="*/ 42 w 49"/>
                <a:gd name="T17" fmla="*/ 43 h 65"/>
                <a:gd name="T18" fmla="*/ 38 w 49"/>
                <a:gd name="T19" fmla="*/ 40 h 65"/>
                <a:gd name="T20" fmla="*/ 34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3 w 49"/>
                <a:gd name="T41" fmla="*/ 0 h 65"/>
                <a:gd name="T42" fmla="*/ 32 w 49"/>
                <a:gd name="T43" fmla="*/ 2 h 65"/>
                <a:gd name="T44" fmla="*/ 40 w 49"/>
                <a:gd name="T45" fmla="*/ 5 h 65"/>
                <a:gd name="T46" fmla="*/ 45 w 49"/>
                <a:gd name="T47" fmla="*/ 11 h 65"/>
                <a:gd name="T48" fmla="*/ 46 w 49"/>
                <a:gd name="T49" fmla="*/ 20 h 65"/>
                <a:gd name="T50" fmla="*/ 41 w 49"/>
                <a:gd name="T51" fmla="*/ 20 h 65"/>
                <a:gd name="T52" fmla="*/ 39 w 49"/>
                <a:gd name="T53" fmla="*/ 14 h 65"/>
                <a:gd name="T54" fmla="*/ 35 w 49"/>
                <a:gd name="T55" fmla="*/ 9 h 65"/>
                <a:gd name="T56" fmla="*/ 30 w 49"/>
                <a:gd name="T57" fmla="*/ 6 h 65"/>
                <a:gd name="T58" fmla="*/ 23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2 w 49"/>
                <a:gd name="T77" fmla="*/ 31 h 65"/>
                <a:gd name="T78" fmla="*/ 39 w 49"/>
                <a:gd name="T79" fmla="*/ 33 h 65"/>
                <a:gd name="T80" fmla="*/ 44 w 49"/>
                <a:gd name="T81" fmla="*/ 36 h 65"/>
                <a:gd name="T82" fmla="*/ 47 w 49"/>
                <a:gd name="T83" fmla="*/ 41 h 65"/>
                <a:gd name="T84" fmla="*/ 49 w 49"/>
                <a:gd name="T85" fmla="*/ 47 h 65"/>
                <a:gd name="T86" fmla="*/ 48 w 49"/>
                <a:gd name="T87" fmla="*/ 50 h 65"/>
                <a:gd name="T88" fmla="*/ 47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6 w 49"/>
                <a:gd name="T101" fmla="*/ 60 h 65"/>
                <a:gd name="T102" fmla="*/ 1 w 49"/>
                <a:gd name="T103" fmla="*/ 53 h 65"/>
                <a:gd name="T104" fmla="*/ 0 w 49"/>
                <a:gd name="T105" fmla="*/ 43 h 65"/>
                <a:gd name="T106" fmla="*/ 6 w 49"/>
                <a:gd name="T107" fmla="*/ 43 h 65"/>
                <a:gd name="T108" fmla="*/ 7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7" y="51"/>
                  </a:moveTo>
                  <a:cubicBezTo>
                    <a:pt x="8" y="53"/>
                    <a:pt x="10" y="55"/>
                    <a:pt x="12" y="56"/>
                  </a:cubicBezTo>
                  <a:cubicBezTo>
                    <a:pt x="13" y="58"/>
                    <a:pt x="16" y="59"/>
                    <a:pt x="18" y="59"/>
                  </a:cubicBezTo>
                  <a:cubicBezTo>
                    <a:pt x="21" y="60"/>
                    <a:pt x="23" y="60"/>
                    <a:pt x="26" y="60"/>
                  </a:cubicBezTo>
                  <a:cubicBezTo>
                    <a:pt x="28" y="60"/>
                    <a:pt x="30" y="60"/>
                    <a:pt x="31" y="59"/>
                  </a:cubicBezTo>
                  <a:cubicBezTo>
                    <a:pt x="33" y="59"/>
                    <a:pt x="35" y="58"/>
                    <a:pt x="37" y="57"/>
                  </a:cubicBezTo>
                  <a:cubicBezTo>
                    <a:pt x="39" y="56"/>
                    <a:pt x="40" y="55"/>
                    <a:pt x="41" y="53"/>
                  </a:cubicBezTo>
                  <a:cubicBezTo>
                    <a:pt x="42" y="52"/>
                    <a:pt x="43" y="50"/>
                    <a:pt x="43" y="47"/>
                  </a:cubicBezTo>
                  <a:cubicBezTo>
                    <a:pt x="43" y="46"/>
                    <a:pt x="42" y="44"/>
                    <a:pt x="42" y="43"/>
                  </a:cubicBezTo>
                  <a:cubicBezTo>
                    <a:pt x="41" y="42"/>
                    <a:pt x="40" y="40"/>
                    <a:pt x="38" y="40"/>
                  </a:cubicBezTo>
                  <a:cubicBezTo>
                    <a:pt x="37" y="39"/>
                    <a:pt x="36" y="38"/>
                    <a:pt x="34" y="38"/>
                  </a:cubicBezTo>
                  <a:cubicBezTo>
                    <a:pt x="33" y="37"/>
                    <a:pt x="31" y="37"/>
                    <a:pt x="30" y="36"/>
                  </a:cubicBezTo>
                  <a:cubicBezTo>
                    <a:pt x="16" y="33"/>
                    <a:pt x="16" y="33"/>
                    <a:pt x="16" y="33"/>
                  </a:cubicBezTo>
                  <a:cubicBezTo>
                    <a:pt x="14" y="32"/>
                    <a:pt x="12" y="32"/>
                    <a:pt x="11" y="31"/>
                  </a:cubicBezTo>
                  <a:cubicBezTo>
                    <a:pt x="9" y="30"/>
                    <a:pt x="7" y="29"/>
                    <a:pt x="6" y="28"/>
                  </a:cubicBezTo>
                  <a:cubicBezTo>
                    <a:pt x="5" y="27"/>
                    <a:pt x="4" y="26"/>
                    <a:pt x="3" y="24"/>
                  </a:cubicBezTo>
                  <a:cubicBezTo>
                    <a:pt x="2" y="22"/>
                    <a:pt x="2" y="20"/>
                    <a:pt x="2" y="18"/>
                  </a:cubicBezTo>
                  <a:cubicBezTo>
                    <a:pt x="2" y="16"/>
                    <a:pt x="2" y="15"/>
                    <a:pt x="3" y="13"/>
                  </a:cubicBezTo>
                  <a:cubicBezTo>
                    <a:pt x="3" y="11"/>
                    <a:pt x="4" y="9"/>
                    <a:pt x="6" y="7"/>
                  </a:cubicBezTo>
                  <a:cubicBezTo>
                    <a:pt x="8" y="5"/>
                    <a:pt x="10" y="4"/>
                    <a:pt x="13" y="2"/>
                  </a:cubicBezTo>
                  <a:cubicBezTo>
                    <a:pt x="15" y="1"/>
                    <a:pt x="19" y="0"/>
                    <a:pt x="23" y="0"/>
                  </a:cubicBezTo>
                  <a:cubicBezTo>
                    <a:pt x="26" y="0"/>
                    <a:pt x="29" y="1"/>
                    <a:pt x="32" y="2"/>
                  </a:cubicBezTo>
                  <a:cubicBezTo>
                    <a:pt x="35" y="2"/>
                    <a:pt x="37" y="4"/>
                    <a:pt x="40" y="5"/>
                  </a:cubicBezTo>
                  <a:cubicBezTo>
                    <a:pt x="42" y="7"/>
                    <a:pt x="43" y="9"/>
                    <a:pt x="45" y="11"/>
                  </a:cubicBezTo>
                  <a:cubicBezTo>
                    <a:pt x="46" y="14"/>
                    <a:pt x="46" y="17"/>
                    <a:pt x="46" y="20"/>
                  </a:cubicBezTo>
                  <a:cubicBezTo>
                    <a:pt x="41" y="20"/>
                    <a:pt x="41" y="20"/>
                    <a:pt x="41" y="20"/>
                  </a:cubicBezTo>
                  <a:cubicBezTo>
                    <a:pt x="40" y="17"/>
                    <a:pt x="40" y="15"/>
                    <a:pt x="39" y="14"/>
                  </a:cubicBezTo>
                  <a:cubicBezTo>
                    <a:pt x="38" y="12"/>
                    <a:pt x="37" y="10"/>
                    <a:pt x="35" y="9"/>
                  </a:cubicBezTo>
                  <a:cubicBezTo>
                    <a:pt x="34" y="8"/>
                    <a:pt x="32" y="7"/>
                    <a:pt x="30" y="6"/>
                  </a:cubicBezTo>
                  <a:cubicBezTo>
                    <a:pt x="28" y="6"/>
                    <a:pt x="26" y="5"/>
                    <a:pt x="23" y="5"/>
                  </a:cubicBezTo>
                  <a:cubicBezTo>
                    <a:pt x="21" y="5"/>
                    <a:pt x="19"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1" y="25"/>
                    <a:pt x="12" y="26"/>
                    <a:pt x="14" y="26"/>
                  </a:cubicBezTo>
                  <a:cubicBezTo>
                    <a:pt x="15" y="27"/>
                    <a:pt x="16" y="27"/>
                    <a:pt x="17" y="27"/>
                  </a:cubicBezTo>
                  <a:cubicBezTo>
                    <a:pt x="32" y="31"/>
                    <a:pt x="32" y="31"/>
                    <a:pt x="32" y="31"/>
                  </a:cubicBezTo>
                  <a:cubicBezTo>
                    <a:pt x="35" y="32"/>
                    <a:pt x="37" y="32"/>
                    <a:pt x="39" y="33"/>
                  </a:cubicBezTo>
                  <a:cubicBezTo>
                    <a:pt x="41" y="34"/>
                    <a:pt x="42" y="35"/>
                    <a:pt x="44" y="36"/>
                  </a:cubicBezTo>
                  <a:cubicBezTo>
                    <a:pt x="45" y="37"/>
                    <a:pt x="47" y="39"/>
                    <a:pt x="47" y="41"/>
                  </a:cubicBezTo>
                  <a:cubicBezTo>
                    <a:pt x="48" y="43"/>
                    <a:pt x="49" y="45"/>
                    <a:pt x="49" y="47"/>
                  </a:cubicBezTo>
                  <a:cubicBezTo>
                    <a:pt x="49" y="48"/>
                    <a:pt x="49" y="49"/>
                    <a:pt x="48" y="50"/>
                  </a:cubicBezTo>
                  <a:cubicBezTo>
                    <a:pt x="48" y="51"/>
                    <a:pt x="48" y="52"/>
                    <a:pt x="47" y="54"/>
                  </a:cubicBezTo>
                  <a:cubicBezTo>
                    <a:pt x="47" y="55"/>
                    <a:pt x="46" y="56"/>
                    <a:pt x="45" y="58"/>
                  </a:cubicBezTo>
                  <a:cubicBezTo>
                    <a:pt x="44" y="59"/>
                    <a:pt x="43" y="60"/>
                    <a:pt x="41" y="61"/>
                  </a:cubicBezTo>
                  <a:cubicBezTo>
                    <a:pt x="39" y="62"/>
                    <a:pt x="37" y="63"/>
                    <a:pt x="34" y="64"/>
                  </a:cubicBezTo>
                  <a:cubicBezTo>
                    <a:pt x="32" y="64"/>
                    <a:pt x="28" y="65"/>
                    <a:pt x="25" y="65"/>
                  </a:cubicBezTo>
                  <a:cubicBezTo>
                    <a:pt x="21" y="65"/>
                    <a:pt x="18" y="64"/>
                    <a:pt x="15" y="64"/>
                  </a:cubicBezTo>
                  <a:cubicBezTo>
                    <a:pt x="11" y="63"/>
                    <a:pt x="9" y="61"/>
                    <a:pt x="6" y="60"/>
                  </a:cubicBezTo>
                  <a:cubicBezTo>
                    <a:pt x="4" y="58"/>
                    <a:pt x="3" y="56"/>
                    <a:pt x="1" y="53"/>
                  </a:cubicBezTo>
                  <a:cubicBezTo>
                    <a:pt x="0" y="50"/>
                    <a:pt x="0" y="47"/>
                    <a:pt x="0" y="43"/>
                  </a:cubicBezTo>
                  <a:cubicBezTo>
                    <a:pt x="6" y="43"/>
                    <a:pt x="6" y="43"/>
                    <a:pt x="6" y="43"/>
                  </a:cubicBezTo>
                  <a:cubicBezTo>
                    <a:pt x="6" y="46"/>
                    <a:pt x="6" y="49"/>
                    <a:pt x="7" y="51"/>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5" name="Freeform 48">
              <a:extLst>
                <a:ext uri="{FF2B5EF4-FFF2-40B4-BE49-F238E27FC236}">
                  <a16:creationId xmlns:a16="http://schemas.microsoft.com/office/drawing/2014/main" id="{21222A69-85A7-4EAC-8EE6-9AAB7A60D95A}"/>
                </a:ext>
              </a:extLst>
            </p:cNvPr>
            <p:cNvSpPr>
              <a:spLocks/>
            </p:cNvSpPr>
            <p:nvPr/>
          </p:nvSpPr>
          <p:spPr bwMode="auto">
            <a:xfrm>
              <a:off x="2731568" y="5934158"/>
              <a:ext cx="50675" cy="71289"/>
            </a:xfrm>
            <a:custGeom>
              <a:avLst/>
              <a:gdLst>
                <a:gd name="T0" fmla="*/ 115 w 118"/>
                <a:gd name="T1" fmla="*/ 0 h 166"/>
                <a:gd name="T2" fmla="*/ 115 w 118"/>
                <a:gd name="T3" fmla="*/ 13 h 166"/>
                <a:gd name="T4" fmla="*/ 16 w 118"/>
                <a:gd name="T5" fmla="*/ 13 h 166"/>
                <a:gd name="T6" fmla="*/ 16 w 118"/>
                <a:gd name="T7" fmla="*/ 72 h 166"/>
                <a:gd name="T8" fmla="*/ 110 w 118"/>
                <a:gd name="T9" fmla="*/ 72 h 166"/>
                <a:gd name="T10" fmla="*/ 110 w 118"/>
                <a:gd name="T11" fmla="*/ 86 h 166"/>
                <a:gd name="T12" fmla="*/ 16 w 118"/>
                <a:gd name="T13" fmla="*/ 86 h 166"/>
                <a:gd name="T14" fmla="*/ 16 w 118"/>
                <a:gd name="T15" fmla="*/ 153 h 166"/>
                <a:gd name="T16" fmla="*/ 118 w 118"/>
                <a:gd name="T17" fmla="*/ 153 h 166"/>
                <a:gd name="T18" fmla="*/ 118 w 118"/>
                <a:gd name="T19" fmla="*/ 166 h 166"/>
                <a:gd name="T20" fmla="*/ 0 w 118"/>
                <a:gd name="T21" fmla="*/ 166 h 166"/>
                <a:gd name="T22" fmla="*/ 0 w 118"/>
                <a:gd name="T23" fmla="*/ 0 h 166"/>
                <a:gd name="T24" fmla="*/ 115 w 118"/>
                <a:gd name="T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66">
                  <a:moveTo>
                    <a:pt x="115" y="0"/>
                  </a:moveTo>
                  <a:lnTo>
                    <a:pt x="115" y="13"/>
                  </a:lnTo>
                  <a:lnTo>
                    <a:pt x="16" y="13"/>
                  </a:lnTo>
                  <a:lnTo>
                    <a:pt x="16" y="72"/>
                  </a:lnTo>
                  <a:lnTo>
                    <a:pt x="110" y="72"/>
                  </a:lnTo>
                  <a:lnTo>
                    <a:pt x="110" y="86"/>
                  </a:lnTo>
                  <a:lnTo>
                    <a:pt x="16" y="86"/>
                  </a:lnTo>
                  <a:lnTo>
                    <a:pt x="16" y="153"/>
                  </a:lnTo>
                  <a:lnTo>
                    <a:pt x="118" y="153"/>
                  </a:lnTo>
                  <a:lnTo>
                    <a:pt x="118" y="166"/>
                  </a:lnTo>
                  <a:lnTo>
                    <a:pt x="0" y="166"/>
                  </a:lnTo>
                  <a:lnTo>
                    <a:pt x="0" y="0"/>
                  </a:lnTo>
                  <a:lnTo>
                    <a:pt x="115"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6" name="Freeform 49">
              <a:extLst>
                <a:ext uri="{FF2B5EF4-FFF2-40B4-BE49-F238E27FC236}">
                  <a16:creationId xmlns:a16="http://schemas.microsoft.com/office/drawing/2014/main" id="{AB363BE1-286B-4031-97AA-2BA2D17E93F3}"/>
                </a:ext>
              </a:extLst>
            </p:cNvPr>
            <p:cNvSpPr>
              <a:spLocks/>
            </p:cNvSpPr>
            <p:nvPr/>
          </p:nvSpPr>
          <p:spPr bwMode="auto">
            <a:xfrm>
              <a:off x="2815311" y="5934158"/>
              <a:ext cx="57546" cy="71289"/>
            </a:xfrm>
            <a:custGeom>
              <a:avLst/>
              <a:gdLst>
                <a:gd name="T0" fmla="*/ 134 w 134"/>
                <a:gd name="T1" fmla="*/ 0 h 166"/>
                <a:gd name="T2" fmla="*/ 134 w 134"/>
                <a:gd name="T3" fmla="*/ 13 h 166"/>
                <a:gd name="T4" fmla="*/ 75 w 134"/>
                <a:gd name="T5" fmla="*/ 13 h 166"/>
                <a:gd name="T6" fmla="*/ 75 w 134"/>
                <a:gd name="T7" fmla="*/ 166 h 166"/>
                <a:gd name="T8" fmla="*/ 59 w 134"/>
                <a:gd name="T9" fmla="*/ 166 h 166"/>
                <a:gd name="T10" fmla="*/ 59 w 134"/>
                <a:gd name="T11" fmla="*/ 13 h 166"/>
                <a:gd name="T12" fmla="*/ 0 w 134"/>
                <a:gd name="T13" fmla="*/ 13 h 166"/>
                <a:gd name="T14" fmla="*/ 0 w 134"/>
                <a:gd name="T15" fmla="*/ 0 h 166"/>
                <a:gd name="T16" fmla="*/ 134 w 134"/>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66">
                  <a:moveTo>
                    <a:pt x="134" y="0"/>
                  </a:moveTo>
                  <a:lnTo>
                    <a:pt x="134" y="13"/>
                  </a:lnTo>
                  <a:lnTo>
                    <a:pt x="75" y="13"/>
                  </a:lnTo>
                  <a:lnTo>
                    <a:pt x="75" y="166"/>
                  </a:lnTo>
                  <a:lnTo>
                    <a:pt x="59" y="166"/>
                  </a:lnTo>
                  <a:lnTo>
                    <a:pt x="59" y="13"/>
                  </a:lnTo>
                  <a:lnTo>
                    <a:pt x="0" y="13"/>
                  </a:lnTo>
                  <a:lnTo>
                    <a:pt x="0" y="0"/>
                  </a:lnTo>
                  <a:lnTo>
                    <a:pt x="134"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7" name="Freeform 50">
              <a:extLst>
                <a:ext uri="{FF2B5EF4-FFF2-40B4-BE49-F238E27FC236}">
                  <a16:creationId xmlns:a16="http://schemas.microsoft.com/office/drawing/2014/main" id="{DB6F1C52-6281-4D1A-842F-F65FB3A10CBE}"/>
                </a:ext>
              </a:extLst>
            </p:cNvPr>
            <p:cNvSpPr>
              <a:spLocks/>
            </p:cNvSpPr>
            <p:nvPr/>
          </p:nvSpPr>
          <p:spPr bwMode="auto">
            <a:xfrm>
              <a:off x="2903777" y="5934158"/>
              <a:ext cx="57546" cy="71289"/>
            </a:xfrm>
            <a:custGeom>
              <a:avLst/>
              <a:gdLst>
                <a:gd name="T0" fmla="*/ 134 w 134"/>
                <a:gd name="T1" fmla="*/ 0 h 166"/>
                <a:gd name="T2" fmla="*/ 134 w 134"/>
                <a:gd name="T3" fmla="*/ 13 h 166"/>
                <a:gd name="T4" fmla="*/ 75 w 134"/>
                <a:gd name="T5" fmla="*/ 13 h 166"/>
                <a:gd name="T6" fmla="*/ 75 w 134"/>
                <a:gd name="T7" fmla="*/ 166 h 166"/>
                <a:gd name="T8" fmla="*/ 59 w 134"/>
                <a:gd name="T9" fmla="*/ 166 h 166"/>
                <a:gd name="T10" fmla="*/ 59 w 134"/>
                <a:gd name="T11" fmla="*/ 13 h 166"/>
                <a:gd name="T12" fmla="*/ 0 w 134"/>
                <a:gd name="T13" fmla="*/ 13 h 166"/>
                <a:gd name="T14" fmla="*/ 0 w 134"/>
                <a:gd name="T15" fmla="*/ 0 h 166"/>
                <a:gd name="T16" fmla="*/ 134 w 134"/>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66">
                  <a:moveTo>
                    <a:pt x="134" y="0"/>
                  </a:moveTo>
                  <a:lnTo>
                    <a:pt x="134" y="13"/>
                  </a:lnTo>
                  <a:lnTo>
                    <a:pt x="75" y="13"/>
                  </a:lnTo>
                  <a:lnTo>
                    <a:pt x="75" y="166"/>
                  </a:lnTo>
                  <a:lnTo>
                    <a:pt x="59" y="166"/>
                  </a:lnTo>
                  <a:lnTo>
                    <a:pt x="59" y="13"/>
                  </a:lnTo>
                  <a:lnTo>
                    <a:pt x="0" y="13"/>
                  </a:lnTo>
                  <a:lnTo>
                    <a:pt x="0" y="0"/>
                  </a:lnTo>
                  <a:lnTo>
                    <a:pt x="134" y="0"/>
                  </a:ln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8" name="Freeform 51">
              <a:extLst>
                <a:ext uri="{FF2B5EF4-FFF2-40B4-BE49-F238E27FC236}">
                  <a16:creationId xmlns:a16="http://schemas.microsoft.com/office/drawing/2014/main" id="{A1E43CEE-A7AE-431E-9FDE-E14D410ED50A}"/>
                </a:ext>
              </a:extLst>
            </p:cNvPr>
            <p:cNvSpPr>
              <a:spLocks/>
            </p:cNvSpPr>
            <p:nvPr/>
          </p:nvSpPr>
          <p:spPr bwMode="auto">
            <a:xfrm>
              <a:off x="2995680" y="5931581"/>
              <a:ext cx="56258" cy="75154"/>
            </a:xfrm>
            <a:custGeom>
              <a:avLst/>
              <a:gdLst>
                <a:gd name="T0" fmla="*/ 8 w 49"/>
                <a:gd name="T1" fmla="*/ 51 h 65"/>
                <a:gd name="T2" fmla="*/ 12 w 49"/>
                <a:gd name="T3" fmla="*/ 56 h 65"/>
                <a:gd name="T4" fmla="*/ 19 w 49"/>
                <a:gd name="T5" fmla="*/ 59 h 65"/>
                <a:gd name="T6" fmla="*/ 27 w 49"/>
                <a:gd name="T7" fmla="*/ 60 h 65"/>
                <a:gd name="T8" fmla="*/ 32 w 49"/>
                <a:gd name="T9" fmla="*/ 59 h 65"/>
                <a:gd name="T10" fmla="*/ 37 w 49"/>
                <a:gd name="T11" fmla="*/ 57 h 65"/>
                <a:gd name="T12" fmla="*/ 42 w 49"/>
                <a:gd name="T13" fmla="*/ 53 h 65"/>
                <a:gd name="T14" fmla="*/ 43 w 49"/>
                <a:gd name="T15" fmla="*/ 47 h 65"/>
                <a:gd name="T16" fmla="*/ 42 w 49"/>
                <a:gd name="T17" fmla="*/ 43 h 65"/>
                <a:gd name="T18" fmla="*/ 39 w 49"/>
                <a:gd name="T19" fmla="*/ 40 h 65"/>
                <a:gd name="T20" fmla="*/ 35 w 49"/>
                <a:gd name="T21" fmla="*/ 38 h 65"/>
                <a:gd name="T22" fmla="*/ 30 w 49"/>
                <a:gd name="T23" fmla="*/ 36 h 65"/>
                <a:gd name="T24" fmla="*/ 16 w 49"/>
                <a:gd name="T25" fmla="*/ 33 h 65"/>
                <a:gd name="T26" fmla="*/ 11 w 49"/>
                <a:gd name="T27" fmla="*/ 31 h 65"/>
                <a:gd name="T28" fmla="*/ 7 w 49"/>
                <a:gd name="T29" fmla="*/ 28 h 65"/>
                <a:gd name="T30" fmla="*/ 4 w 49"/>
                <a:gd name="T31" fmla="*/ 24 h 65"/>
                <a:gd name="T32" fmla="*/ 2 w 49"/>
                <a:gd name="T33" fmla="*/ 18 h 65"/>
                <a:gd name="T34" fmla="*/ 3 w 49"/>
                <a:gd name="T35" fmla="*/ 13 h 65"/>
                <a:gd name="T36" fmla="*/ 7 w 49"/>
                <a:gd name="T37" fmla="*/ 7 h 65"/>
                <a:gd name="T38" fmla="*/ 13 w 49"/>
                <a:gd name="T39" fmla="*/ 2 h 65"/>
                <a:gd name="T40" fmla="*/ 24 w 49"/>
                <a:gd name="T41" fmla="*/ 0 h 65"/>
                <a:gd name="T42" fmla="*/ 33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6 w 49"/>
                <a:gd name="T55" fmla="*/ 9 h 65"/>
                <a:gd name="T56" fmla="*/ 30 w 49"/>
                <a:gd name="T57" fmla="*/ 6 h 65"/>
                <a:gd name="T58" fmla="*/ 24 w 49"/>
                <a:gd name="T59" fmla="*/ 5 h 65"/>
                <a:gd name="T60" fmla="*/ 18 w 49"/>
                <a:gd name="T61" fmla="*/ 6 h 65"/>
                <a:gd name="T62" fmla="*/ 13 w 49"/>
                <a:gd name="T63" fmla="*/ 8 h 65"/>
                <a:gd name="T64" fmla="*/ 10 w 49"/>
                <a:gd name="T65" fmla="*/ 12 h 65"/>
                <a:gd name="T66" fmla="*/ 8 w 49"/>
                <a:gd name="T67" fmla="*/ 18 h 65"/>
                <a:gd name="T68" fmla="*/ 9 w 49"/>
                <a:gd name="T69" fmla="*/ 22 h 65"/>
                <a:gd name="T70" fmla="*/ 11 w 49"/>
                <a:gd name="T71" fmla="*/ 24 h 65"/>
                <a:gd name="T72" fmla="*/ 14 w 49"/>
                <a:gd name="T73" fmla="*/ 26 h 65"/>
                <a:gd name="T74" fmla="*/ 18 w 49"/>
                <a:gd name="T75" fmla="*/ 27 h 65"/>
                <a:gd name="T76" fmla="*/ 33 w 49"/>
                <a:gd name="T77" fmla="*/ 31 h 65"/>
                <a:gd name="T78" fmla="*/ 39 w 49"/>
                <a:gd name="T79" fmla="*/ 33 h 65"/>
                <a:gd name="T80" fmla="*/ 44 w 49"/>
                <a:gd name="T81" fmla="*/ 36 h 65"/>
                <a:gd name="T82" fmla="*/ 48 w 49"/>
                <a:gd name="T83" fmla="*/ 41 h 65"/>
                <a:gd name="T84" fmla="*/ 49 w 49"/>
                <a:gd name="T85" fmla="*/ 47 h 65"/>
                <a:gd name="T86" fmla="*/ 49 w 49"/>
                <a:gd name="T87" fmla="*/ 50 h 65"/>
                <a:gd name="T88" fmla="*/ 48 w 49"/>
                <a:gd name="T89" fmla="*/ 54 h 65"/>
                <a:gd name="T90" fmla="*/ 46 w 49"/>
                <a:gd name="T91" fmla="*/ 58 h 65"/>
                <a:gd name="T92" fmla="*/ 41 w 49"/>
                <a:gd name="T93" fmla="*/ 61 h 65"/>
                <a:gd name="T94" fmla="*/ 35 w 49"/>
                <a:gd name="T95" fmla="*/ 64 h 65"/>
                <a:gd name="T96" fmla="*/ 25 w 49"/>
                <a:gd name="T97" fmla="*/ 65 h 65"/>
                <a:gd name="T98" fmla="*/ 15 w 49"/>
                <a:gd name="T99" fmla="*/ 64 h 65"/>
                <a:gd name="T100" fmla="*/ 7 w 49"/>
                <a:gd name="T101" fmla="*/ 60 h 65"/>
                <a:gd name="T102" fmla="*/ 2 w 49"/>
                <a:gd name="T103" fmla="*/ 53 h 65"/>
                <a:gd name="T104" fmla="*/ 0 w 49"/>
                <a:gd name="T105" fmla="*/ 43 h 65"/>
                <a:gd name="T106" fmla="*/ 6 w 49"/>
                <a:gd name="T107" fmla="*/ 43 h 65"/>
                <a:gd name="T108" fmla="*/ 8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8" y="51"/>
                  </a:moveTo>
                  <a:cubicBezTo>
                    <a:pt x="9" y="53"/>
                    <a:pt x="10" y="55"/>
                    <a:pt x="12" y="56"/>
                  </a:cubicBezTo>
                  <a:cubicBezTo>
                    <a:pt x="14" y="58"/>
                    <a:pt x="16" y="59"/>
                    <a:pt x="19" y="59"/>
                  </a:cubicBezTo>
                  <a:cubicBezTo>
                    <a:pt x="21" y="60"/>
                    <a:pt x="24" y="60"/>
                    <a:pt x="27" y="60"/>
                  </a:cubicBezTo>
                  <a:cubicBezTo>
                    <a:pt x="28" y="60"/>
                    <a:pt x="30" y="60"/>
                    <a:pt x="32" y="59"/>
                  </a:cubicBezTo>
                  <a:cubicBezTo>
                    <a:pt x="34" y="59"/>
                    <a:pt x="36" y="58"/>
                    <a:pt x="37" y="57"/>
                  </a:cubicBezTo>
                  <a:cubicBezTo>
                    <a:pt x="39" y="56"/>
                    <a:pt x="40" y="55"/>
                    <a:pt x="42" y="53"/>
                  </a:cubicBezTo>
                  <a:cubicBezTo>
                    <a:pt x="43" y="52"/>
                    <a:pt x="43" y="50"/>
                    <a:pt x="43" y="47"/>
                  </a:cubicBezTo>
                  <a:cubicBezTo>
                    <a:pt x="43" y="46"/>
                    <a:pt x="43" y="44"/>
                    <a:pt x="42" y="43"/>
                  </a:cubicBezTo>
                  <a:cubicBezTo>
                    <a:pt x="41" y="42"/>
                    <a:pt x="40" y="40"/>
                    <a:pt x="39" y="40"/>
                  </a:cubicBezTo>
                  <a:cubicBezTo>
                    <a:pt x="38" y="39"/>
                    <a:pt x="36" y="38"/>
                    <a:pt x="35" y="38"/>
                  </a:cubicBezTo>
                  <a:cubicBezTo>
                    <a:pt x="33" y="37"/>
                    <a:pt x="32" y="37"/>
                    <a:pt x="30" y="36"/>
                  </a:cubicBezTo>
                  <a:cubicBezTo>
                    <a:pt x="16" y="33"/>
                    <a:pt x="16" y="33"/>
                    <a:pt x="16" y="33"/>
                  </a:cubicBezTo>
                  <a:cubicBezTo>
                    <a:pt x="15" y="32"/>
                    <a:pt x="13" y="32"/>
                    <a:pt x="11" y="31"/>
                  </a:cubicBezTo>
                  <a:cubicBezTo>
                    <a:pt x="9" y="30"/>
                    <a:pt x="8" y="29"/>
                    <a:pt x="7" y="28"/>
                  </a:cubicBezTo>
                  <a:cubicBezTo>
                    <a:pt x="5" y="27"/>
                    <a:pt x="4" y="26"/>
                    <a:pt x="4" y="24"/>
                  </a:cubicBezTo>
                  <a:cubicBezTo>
                    <a:pt x="3" y="22"/>
                    <a:pt x="2" y="20"/>
                    <a:pt x="2" y="18"/>
                  </a:cubicBezTo>
                  <a:cubicBezTo>
                    <a:pt x="2" y="16"/>
                    <a:pt x="3" y="15"/>
                    <a:pt x="3" y="13"/>
                  </a:cubicBezTo>
                  <a:cubicBezTo>
                    <a:pt x="4" y="11"/>
                    <a:pt x="5" y="9"/>
                    <a:pt x="7" y="7"/>
                  </a:cubicBezTo>
                  <a:cubicBezTo>
                    <a:pt x="8" y="5"/>
                    <a:pt x="10" y="4"/>
                    <a:pt x="13" y="2"/>
                  </a:cubicBezTo>
                  <a:cubicBezTo>
                    <a:pt x="16" y="1"/>
                    <a:pt x="20" y="0"/>
                    <a:pt x="24" y="0"/>
                  </a:cubicBezTo>
                  <a:cubicBezTo>
                    <a:pt x="27" y="0"/>
                    <a:pt x="30" y="1"/>
                    <a:pt x="33" y="2"/>
                  </a:cubicBezTo>
                  <a:cubicBezTo>
                    <a:pt x="36" y="2"/>
                    <a:pt x="38" y="4"/>
                    <a:pt x="40" y="5"/>
                  </a:cubicBezTo>
                  <a:cubicBezTo>
                    <a:pt x="42" y="7"/>
                    <a:pt x="44" y="9"/>
                    <a:pt x="45" y="11"/>
                  </a:cubicBezTo>
                  <a:cubicBezTo>
                    <a:pt x="46" y="14"/>
                    <a:pt x="47" y="17"/>
                    <a:pt x="47" y="20"/>
                  </a:cubicBezTo>
                  <a:cubicBezTo>
                    <a:pt x="41" y="20"/>
                    <a:pt x="41" y="20"/>
                    <a:pt x="41" y="20"/>
                  </a:cubicBezTo>
                  <a:cubicBezTo>
                    <a:pt x="41" y="17"/>
                    <a:pt x="40" y="15"/>
                    <a:pt x="39" y="14"/>
                  </a:cubicBezTo>
                  <a:cubicBezTo>
                    <a:pt x="38" y="12"/>
                    <a:pt x="37" y="10"/>
                    <a:pt x="36" y="9"/>
                  </a:cubicBezTo>
                  <a:cubicBezTo>
                    <a:pt x="34" y="8"/>
                    <a:pt x="32" y="7"/>
                    <a:pt x="30" y="6"/>
                  </a:cubicBezTo>
                  <a:cubicBezTo>
                    <a:pt x="28" y="6"/>
                    <a:pt x="26" y="5"/>
                    <a:pt x="24" y="5"/>
                  </a:cubicBezTo>
                  <a:cubicBezTo>
                    <a:pt x="22" y="5"/>
                    <a:pt x="20" y="6"/>
                    <a:pt x="18" y="6"/>
                  </a:cubicBezTo>
                  <a:cubicBezTo>
                    <a:pt x="16" y="7"/>
                    <a:pt x="15" y="7"/>
                    <a:pt x="13" y="8"/>
                  </a:cubicBezTo>
                  <a:cubicBezTo>
                    <a:pt x="12" y="9"/>
                    <a:pt x="11" y="10"/>
                    <a:pt x="10" y="12"/>
                  </a:cubicBezTo>
                  <a:cubicBezTo>
                    <a:pt x="9" y="14"/>
                    <a:pt x="8" y="15"/>
                    <a:pt x="8" y="18"/>
                  </a:cubicBezTo>
                  <a:cubicBezTo>
                    <a:pt x="8" y="19"/>
                    <a:pt x="9" y="20"/>
                    <a:pt x="9" y="22"/>
                  </a:cubicBezTo>
                  <a:cubicBezTo>
                    <a:pt x="10" y="23"/>
                    <a:pt x="10" y="24"/>
                    <a:pt x="11" y="24"/>
                  </a:cubicBezTo>
                  <a:cubicBezTo>
                    <a:pt x="12" y="25"/>
                    <a:pt x="13" y="26"/>
                    <a:pt x="14" y="26"/>
                  </a:cubicBezTo>
                  <a:cubicBezTo>
                    <a:pt x="15" y="27"/>
                    <a:pt x="17" y="27"/>
                    <a:pt x="18" y="27"/>
                  </a:cubicBezTo>
                  <a:cubicBezTo>
                    <a:pt x="33" y="31"/>
                    <a:pt x="33" y="31"/>
                    <a:pt x="33" y="31"/>
                  </a:cubicBezTo>
                  <a:cubicBezTo>
                    <a:pt x="35" y="32"/>
                    <a:pt x="37" y="32"/>
                    <a:pt x="39" y="33"/>
                  </a:cubicBezTo>
                  <a:cubicBezTo>
                    <a:pt x="41" y="34"/>
                    <a:pt x="43" y="35"/>
                    <a:pt x="44" y="36"/>
                  </a:cubicBezTo>
                  <a:cubicBezTo>
                    <a:pt x="46" y="37"/>
                    <a:pt x="47" y="39"/>
                    <a:pt x="48" y="41"/>
                  </a:cubicBezTo>
                  <a:cubicBezTo>
                    <a:pt x="49" y="43"/>
                    <a:pt x="49" y="45"/>
                    <a:pt x="49" y="47"/>
                  </a:cubicBezTo>
                  <a:cubicBezTo>
                    <a:pt x="49" y="48"/>
                    <a:pt x="49" y="49"/>
                    <a:pt x="49" y="50"/>
                  </a:cubicBezTo>
                  <a:cubicBezTo>
                    <a:pt x="49" y="51"/>
                    <a:pt x="49" y="52"/>
                    <a:pt x="48" y="54"/>
                  </a:cubicBezTo>
                  <a:cubicBezTo>
                    <a:pt x="47" y="55"/>
                    <a:pt x="47" y="56"/>
                    <a:pt x="46" y="58"/>
                  </a:cubicBezTo>
                  <a:cubicBezTo>
                    <a:pt x="45" y="59"/>
                    <a:pt x="43" y="60"/>
                    <a:pt x="41" y="61"/>
                  </a:cubicBezTo>
                  <a:cubicBezTo>
                    <a:pt x="40" y="62"/>
                    <a:pt x="37" y="63"/>
                    <a:pt x="35" y="64"/>
                  </a:cubicBezTo>
                  <a:cubicBezTo>
                    <a:pt x="32" y="64"/>
                    <a:pt x="29" y="65"/>
                    <a:pt x="25" y="65"/>
                  </a:cubicBezTo>
                  <a:cubicBezTo>
                    <a:pt x="22" y="65"/>
                    <a:pt x="18" y="64"/>
                    <a:pt x="15" y="64"/>
                  </a:cubicBezTo>
                  <a:cubicBezTo>
                    <a:pt x="12" y="63"/>
                    <a:pt x="9" y="61"/>
                    <a:pt x="7" y="60"/>
                  </a:cubicBezTo>
                  <a:cubicBezTo>
                    <a:pt x="5" y="58"/>
                    <a:pt x="3" y="56"/>
                    <a:pt x="2" y="53"/>
                  </a:cubicBezTo>
                  <a:cubicBezTo>
                    <a:pt x="1" y="50"/>
                    <a:pt x="0" y="47"/>
                    <a:pt x="0" y="43"/>
                  </a:cubicBezTo>
                  <a:cubicBezTo>
                    <a:pt x="6" y="43"/>
                    <a:pt x="6" y="43"/>
                    <a:pt x="6" y="43"/>
                  </a:cubicBezTo>
                  <a:cubicBezTo>
                    <a:pt x="6" y="46"/>
                    <a:pt x="7" y="49"/>
                    <a:pt x="8" y="51"/>
                  </a:cubicBezTo>
                  <a:close/>
                </a:path>
              </a:pathLst>
            </a:custGeom>
            <a:solidFill>
              <a:srgbClr val="989898"/>
            </a:solidFill>
            <a:ln>
              <a:noFill/>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grpSp>
      <p:sp>
        <p:nvSpPr>
          <p:cNvPr id="5" name="Rectangle 4">
            <a:extLst>
              <a:ext uri="{FF2B5EF4-FFF2-40B4-BE49-F238E27FC236}">
                <a16:creationId xmlns:a16="http://schemas.microsoft.com/office/drawing/2014/main" id="{17B7FC75-017B-4C33-B3A9-143FF9C3D276}"/>
              </a:ext>
            </a:extLst>
          </p:cNvPr>
          <p:cNvSpPr/>
          <p:nvPr/>
        </p:nvSpPr>
        <p:spPr>
          <a:xfrm>
            <a:off x="457200" y="457200"/>
            <a:ext cx="8229600" cy="59436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3B5949A-13CD-4173-8BF2-EC97CA6E7835}"/>
              </a:ext>
            </a:extLst>
          </p:cNvPr>
          <p:cNvPicPr>
            <a:picLocks noChangeAspect="1"/>
          </p:cNvPicPr>
          <p:nvPr/>
        </p:nvPicPr>
        <p:blipFill>
          <a:blip r:embed="rId3"/>
          <a:stretch>
            <a:fillRect/>
          </a:stretch>
        </p:blipFill>
        <p:spPr>
          <a:xfrm>
            <a:off x="6017641" y="5496215"/>
            <a:ext cx="2103120"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t>MASSHEALTH ENROLLMENT HAS BEEN RELATIVELY STABLE FOR THE PAST FOUR YEARS</a:t>
            </a:r>
          </a:p>
        </p:txBody>
      </p:sp>
      <p:sp>
        <p:nvSpPr>
          <p:cNvPr id="3" name="Slide Number Placeholder 2"/>
          <p:cNvSpPr>
            <a:spLocks noGrp="1"/>
          </p:cNvSpPr>
          <p:nvPr>
            <p:ph type="sldNum" sz="quarter" idx="10"/>
          </p:nvPr>
        </p:nvSpPr>
        <p:spPr/>
        <p:txBody>
          <a:bodyPr/>
          <a:lstStyle/>
          <a:p>
            <a:fld id="{09E3CC8C-D28F-4F0C-ADF4-E73B2433B836}" type="slidenum">
              <a:rPr lang="en-US"/>
              <a:pPr/>
              <a:t>9</a:t>
            </a:fld>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b="1" dirty="0">
              <a:solidFill>
                <a:prstClr val="black"/>
              </a:solidFill>
              <a:latin typeface="Source Sans Pro Light" panose="020B0403030403020204" pitchFamily="34" charset="0"/>
              <a:cs typeface="Arial"/>
            </a:endParaRPr>
          </a:p>
        </p:txBody>
      </p:sp>
      <p:graphicFrame>
        <p:nvGraphicFramePr>
          <p:cNvPr id="2" name="Chart 1"/>
          <p:cNvGraphicFramePr/>
          <p:nvPr>
            <p:extLst>
              <p:ext uri="{D42A27DB-BD31-4B8C-83A1-F6EECF244321}">
                <p14:modId xmlns:p14="http://schemas.microsoft.com/office/powerpoint/2010/main" val="2964895192"/>
              </p:ext>
            </p:extLst>
          </p:nvPr>
        </p:nvGraphicFramePr>
        <p:xfrm>
          <a:off x="455613" y="1828800"/>
          <a:ext cx="576072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669B6EBA-5BB2-49E6-878A-88390715F989}"/>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MassHealth enrollment has been relatively stable for the past four years (SFY 2015-2018), hovering just above 1.8 million members. </a:t>
            </a:r>
          </a:p>
          <a:p>
            <a:r>
              <a:rPr lang="en-US" sz="1100" dirty="0">
                <a:latin typeface="+mn-lt"/>
              </a:rPr>
              <a:t>Before this time, MassHealth enrollment grew steadily over the past decade, with  large increases in 2014 and 2015 coinciding with ACA implementation.*</a:t>
            </a:r>
          </a:p>
          <a:p>
            <a:r>
              <a:rPr lang="en-US" sz="1100" dirty="0">
                <a:latin typeface="+mn-lt"/>
              </a:rPr>
              <a:t>The high level of MassHealth participation contributes to Massachusetts’ lowest-in-nation uninsured rate, which averaged approximately 3.7% of the Massachusetts population from 2014 to 2017 (the latest data available).</a:t>
            </a:r>
          </a:p>
        </p:txBody>
      </p:sp>
      <p:sp>
        <p:nvSpPr>
          <p:cNvPr id="12" name="Rectangle 11">
            <a:extLst>
              <a:ext uri="{FF2B5EF4-FFF2-40B4-BE49-F238E27FC236}">
                <a16:creationId xmlns:a16="http://schemas.microsoft.com/office/drawing/2014/main" id="{77A043DC-9DB4-4997-BACF-D34F47B467F0}"/>
              </a:ext>
            </a:extLst>
          </p:cNvPr>
          <p:cNvSpPr/>
          <p:nvPr/>
        </p:nvSpPr>
        <p:spPr>
          <a:xfrm>
            <a:off x="455613" y="1463040"/>
            <a:ext cx="4572000" cy="246221"/>
          </a:xfrm>
          <a:prstGeom prst="rect">
            <a:avLst/>
          </a:prstGeom>
        </p:spPr>
        <p:txBody>
          <a:bodyPr lIns="0">
            <a:spAutoFit/>
          </a:bodyPr>
          <a:lstStyle/>
          <a:p>
            <a:r>
              <a:rPr lang="en-US" sz="1000" dirty="0">
                <a:latin typeface="+mj-lt"/>
              </a:rPr>
              <a:t>TRENDS IN MASSHEALTH ENROLLMENT, STATE FISCAL YEARS (SFY) 2007–2018</a:t>
            </a:r>
          </a:p>
        </p:txBody>
      </p:sp>
      <p:sp>
        <p:nvSpPr>
          <p:cNvPr id="13" name="Rectangle 12">
            <a:extLst>
              <a:ext uri="{FF2B5EF4-FFF2-40B4-BE49-F238E27FC236}">
                <a16:creationId xmlns:a16="http://schemas.microsoft.com/office/drawing/2014/main" id="{01162FAE-CB20-4AFF-816E-C7F61AA4101C}"/>
              </a:ext>
            </a:extLst>
          </p:cNvPr>
          <p:cNvSpPr/>
          <p:nvPr/>
        </p:nvSpPr>
        <p:spPr>
          <a:xfrm>
            <a:off x="457200" y="5651211"/>
            <a:ext cx="5759133" cy="733534"/>
          </a:xfrm>
          <a:prstGeom prst="rect">
            <a:avLst/>
          </a:prstGeom>
        </p:spPr>
        <p:txBody>
          <a:bodyPr wrap="square" lIns="0" rIns="0" anchor="b" anchorCtr="0">
            <a:spAutoFit/>
          </a:bodyPr>
          <a:lstStyle/>
          <a:p>
            <a:pPr marL="58738" lvl="0" indent="-58738">
              <a:spcBef>
                <a:spcPts val="200"/>
              </a:spcBef>
            </a:pPr>
            <a:r>
              <a:rPr lang="en-US" sz="800" dirty="0">
                <a:solidFill>
                  <a:srgbClr val="1C1C1C"/>
                </a:solidFill>
                <a:latin typeface="+mn-lt"/>
              </a:rPr>
              <a:t>*	MassHealth enrollment grew at this time both because of the ACA's eligibility expansion and also because of a technological issue with the state’s eligibility system, which resulted in some people being enrolled in a temporary Medicaid program.</a:t>
            </a:r>
          </a:p>
          <a:p>
            <a:pPr lvl="0">
              <a:spcBef>
                <a:spcPts val="200"/>
              </a:spcBef>
            </a:pPr>
            <a:r>
              <a:rPr lang="en-US" sz="800" cap="small" dirty="0">
                <a:solidFill>
                  <a:srgbClr val="1C1C1C"/>
                </a:solidFill>
                <a:latin typeface="+mn-lt"/>
              </a:rPr>
              <a:t>sources</a:t>
            </a:r>
            <a:r>
              <a:rPr lang="en-US" sz="800" dirty="0">
                <a:solidFill>
                  <a:srgbClr val="1C1C1C"/>
                </a:solidFill>
                <a:latin typeface="+mn-lt"/>
              </a:rPr>
              <a:t>: MassHealth Budget Office. Uninsured rate information from the Massachusetts Center for Health Information and Analysis (2017). Findings from the 2017 Massachusetts Health Insurance Survey. Accessed at </a:t>
            </a:r>
            <a:br>
              <a:rPr lang="en-US" sz="800" dirty="0">
                <a:solidFill>
                  <a:srgbClr val="1C1C1C"/>
                </a:solidFill>
                <a:latin typeface="+mn-lt"/>
              </a:rPr>
            </a:br>
            <a:r>
              <a:rPr lang="en-US" sz="800" dirty="0">
                <a:solidFill>
                  <a:srgbClr val="1C1C1C"/>
                </a:solidFill>
                <a:latin typeface="+mn-lt"/>
                <a:hlinkClick r:id="rId4"/>
              </a:rPr>
              <a:t>www.chiamass.gov/assets/docs/r/survey/mhis-2017/2017-MHIS-Report.pdf</a:t>
            </a:r>
            <a:r>
              <a:rPr lang="en-US" sz="800" dirty="0">
                <a:solidFill>
                  <a:srgbClr val="1C1C1C"/>
                </a:solidFill>
                <a:latin typeface="+mn-lt"/>
              </a:rPr>
              <a:t>.</a:t>
            </a:r>
          </a:p>
        </p:txBody>
      </p:sp>
    </p:spTree>
    <p:extLst>
      <p:ext uri="{BB962C8B-B14F-4D97-AF65-F5344CB8AC3E}">
        <p14:creationId xmlns:p14="http://schemas.microsoft.com/office/powerpoint/2010/main" val="194417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a:t>CHILDREN, SENIORS, AND PEOPLE WITH DISABILITIES MAKE UP </a:t>
            </a:r>
            <a:br>
              <a:rPr lang="en-US" dirty="0"/>
            </a:br>
            <a:r>
              <a:rPr lang="en-US" dirty="0"/>
              <a:t>OVER  60% OF THE MASSHEALTH POPULATION</a:t>
            </a:r>
          </a:p>
        </p:txBody>
      </p:sp>
      <p:sp>
        <p:nvSpPr>
          <p:cNvPr id="3" name="Slide Number Placeholder 2"/>
          <p:cNvSpPr>
            <a:spLocks noGrp="1"/>
          </p:cNvSpPr>
          <p:nvPr>
            <p:ph type="sldNum" sz="quarter" idx="10"/>
          </p:nvPr>
        </p:nvSpPr>
        <p:spPr/>
        <p:txBody>
          <a:bodyPr/>
          <a:lstStyle/>
          <a:p>
            <a:fld id="{8BA7C236-6D5E-490B-80DD-CBD2BF0A1A2D}" type="slidenum">
              <a:rPr lang="en-US" smtClean="0"/>
              <a:pPr/>
              <a:t>10</a:t>
            </a:fld>
            <a:endParaRPr lang="en-US" dirty="0"/>
          </a:p>
        </p:txBody>
      </p:sp>
      <p:sp>
        <p:nvSpPr>
          <p:cNvPr id="15" name="Text Box 11">
            <a:extLst>
              <a:ext uri="{FF2B5EF4-FFF2-40B4-BE49-F238E27FC236}">
                <a16:creationId xmlns:a16="http://schemas.microsoft.com/office/drawing/2014/main" id="{E76136F8-0447-4A2B-8FB3-7278472EC9CE}"/>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MassHealth members range from the very young to the very old. Children comprise 38% of MassHealth members. Adults with disabilities (under age 65) and children with disabilities represent 17% of membership. One out of 10 MassHealth members is age 65 or over. Most of these seniors also have Medicare coverage, and most live in non-facility settings in their communities.</a:t>
            </a:r>
          </a:p>
          <a:p>
            <a:r>
              <a:rPr lang="en-US" sz="1100" dirty="0">
                <a:latin typeface="+mn-lt"/>
              </a:rPr>
              <a:t>Some MassHealth members (of all ages) have coverage through Medicare, an employer-sponsored plan, or student health insurance (this additional coverage is not shown in the chart). In those cases, MassHealth acts as secondary coverage.</a:t>
            </a:r>
            <a:r>
              <a:rPr lang="en-US" sz="1100" baseline="30000" dirty="0">
                <a:latin typeface="+mn-lt"/>
              </a:rPr>
              <a:t>2</a:t>
            </a:r>
            <a:r>
              <a:rPr lang="en-US" sz="1100" dirty="0">
                <a:latin typeface="+mn-lt"/>
              </a:rPr>
              <a:t> In some circumstances, MassHealth also pays members’ premiums and cost sharing for their employer-sponsored insurance, student health insurance, or Medicare coverage.</a:t>
            </a:r>
          </a:p>
        </p:txBody>
      </p:sp>
      <p:graphicFrame>
        <p:nvGraphicFramePr>
          <p:cNvPr id="16" name="Chart 15">
            <a:extLst>
              <a:ext uri="{FF2B5EF4-FFF2-40B4-BE49-F238E27FC236}">
                <a16:creationId xmlns:a16="http://schemas.microsoft.com/office/drawing/2014/main" id="{2C6C584D-7B7C-4084-84A0-826FB7A73F73}"/>
              </a:ext>
            </a:extLst>
          </p:cNvPr>
          <p:cNvGraphicFramePr/>
          <p:nvPr>
            <p:extLst>
              <p:ext uri="{D42A27DB-BD31-4B8C-83A1-F6EECF244321}">
                <p14:modId xmlns:p14="http://schemas.microsoft.com/office/powerpoint/2010/main" val="768029555"/>
              </p:ext>
            </p:extLst>
          </p:nvPr>
        </p:nvGraphicFramePr>
        <p:xfrm>
          <a:off x="1065043" y="2033804"/>
          <a:ext cx="4545258" cy="336115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24D84313-43A3-415F-BB61-E47F7C1B849C}"/>
              </a:ext>
            </a:extLst>
          </p:cNvPr>
          <p:cNvGrpSpPr/>
          <p:nvPr/>
        </p:nvGrpSpPr>
        <p:grpSpPr>
          <a:xfrm>
            <a:off x="3644209" y="2076896"/>
            <a:ext cx="1310615" cy="350866"/>
            <a:chOff x="3900959" y="2299146"/>
            <a:chExt cx="1310615" cy="350866"/>
          </a:xfrm>
        </p:grpSpPr>
        <p:sp>
          <p:nvSpPr>
            <p:cNvPr id="18" name="Rectangle 17">
              <a:extLst>
                <a:ext uri="{FF2B5EF4-FFF2-40B4-BE49-F238E27FC236}">
                  <a16:creationId xmlns:a16="http://schemas.microsoft.com/office/drawing/2014/main" id="{FD8AF82B-86C1-49A1-9412-5C168460A5FD}"/>
                </a:ext>
              </a:extLst>
            </p:cNvPr>
            <p:cNvSpPr/>
            <p:nvPr/>
          </p:nvSpPr>
          <p:spPr>
            <a:xfrm>
              <a:off x="3900959" y="2299146"/>
              <a:ext cx="1310615"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SENIORS IN COMMUNITY</a:t>
              </a:r>
              <a:endParaRPr lang="en-US" sz="900" i="1" dirty="0">
                <a:solidFill>
                  <a:schemeClr val="bg1"/>
                </a:solidFill>
                <a:latin typeface="+mj-lt"/>
              </a:endParaRPr>
            </a:p>
          </p:txBody>
        </p:sp>
        <p:sp>
          <p:nvSpPr>
            <p:cNvPr id="19" name="TextBox 18">
              <a:extLst>
                <a:ext uri="{FF2B5EF4-FFF2-40B4-BE49-F238E27FC236}">
                  <a16:creationId xmlns:a16="http://schemas.microsoft.com/office/drawing/2014/main" id="{923069C3-E756-42E9-869A-0A5619AB0D57}"/>
                </a:ext>
              </a:extLst>
            </p:cNvPr>
            <p:cNvSpPr txBox="1"/>
            <p:nvPr/>
          </p:nvSpPr>
          <p:spPr>
            <a:xfrm>
              <a:off x="3900959" y="2474579"/>
              <a:ext cx="480260" cy="175433"/>
            </a:xfrm>
            <a:prstGeom prst="rect">
              <a:avLst/>
            </a:prstGeom>
            <a:noFill/>
          </p:spPr>
          <p:txBody>
            <a:bodyPr wrap="none" lIns="45720" tIns="18288" rIns="45720" bIns="18288" rtlCol="0">
              <a:spAutoFit/>
            </a:bodyPr>
            <a:lstStyle/>
            <a:p>
              <a:r>
                <a:rPr lang="en-US" sz="900" dirty="0">
                  <a:latin typeface="+mj-lt"/>
                </a:rPr>
                <a:t>152,200</a:t>
              </a:r>
            </a:p>
          </p:txBody>
        </p:sp>
      </p:grpSp>
      <p:grpSp>
        <p:nvGrpSpPr>
          <p:cNvPr id="20" name="Group 19">
            <a:extLst>
              <a:ext uri="{FF2B5EF4-FFF2-40B4-BE49-F238E27FC236}">
                <a16:creationId xmlns:a16="http://schemas.microsoft.com/office/drawing/2014/main" id="{D8E800B4-6C13-4D6D-8076-D31034678DDD}"/>
              </a:ext>
            </a:extLst>
          </p:cNvPr>
          <p:cNvGrpSpPr/>
          <p:nvPr/>
        </p:nvGrpSpPr>
        <p:grpSpPr>
          <a:xfrm>
            <a:off x="4067150" y="2437921"/>
            <a:ext cx="2021664" cy="356408"/>
            <a:chOff x="4456623" y="2788870"/>
            <a:chExt cx="2021664" cy="356408"/>
          </a:xfrm>
        </p:grpSpPr>
        <p:sp>
          <p:nvSpPr>
            <p:cNvPr id="21" name="Rectangle 20">
              <a:extLst>
                <a:ext uri="{FF2B5EF4-FFF2-40B4-BE49-F238E27FC236}">
                  <a16:creationId xmlns:a16="http://schemas.microsoft.com/office/drawing/2014/main" id="{CD2751DE-823A-45DF-8C34-65F9CD2969E3}"/>
                </a:ext>
              </a:extLst>
            </p:cNvPr>
            <p:cNvSpPr/>
            <p:nvPr/>
          </p:nvSpPr>
          <p:spPr>
            <a:xfrm>
              <a:off x="4771730" y="2800140"/>
              <a:ext cx="1706557" cy="175433"/>
            </a:xfrm>
            <a:prstGeom prst="rect">
              <a:avLst/>
            </a:prstGeom>
            <a:solidFill>
              <a:schemeClr val="accent5">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tx1"/>
                  </a:solidFill>
                  <a:latin typeface="+mj-lt"/>
                </a:rPr>
                <a:t>SENIORS IN NURSING FACILITIES</a:t>
              </a:r>
              <a:endParaRPr lang="en-US" sz="900" i="1" dirty="0">
                <a:solidFill>
                  <a:schemeClr val="tx1"/>
                </a:solidFill>
                <a:latin typeface="+mj-lt"/>
              </a:endParaRPr>
            </a:p>
          </p:txBody>
        </p:sp>
        <p:sp>
          <p:nvSpPr>
            <p:cNvPr id="22" name="TextBox 21">
              <a:extLst>
                <a:ext uri="{FF2B5EF4-FFF2-40B4-BE49-F238E27FC236}">
                  <a16:creationId xmlns:a16="http://schemas.microsoft.com/office/drawing/2014/main" id="{12BC4D26-F0BE-4C4F-80C1-F8765E1F8A58}"/>
                </a:ext>
              </a:extLst>
            </p:cNvPr>
            <p:cNvSpPr txBox="1"/>
            <p:nvPr/>
          </p:nvSpPr>
          <p:spPr>
            <a:xfrm>
              <a:off x="4923348" y="2969845"/>
              <a:ext cx="420949" cy="175433"/>
            </a:xfrm>
            <a:prstGeom prst="rect">
              <a:avLst/>
            </a:prstGeom>
            <a:noFill/>
          </p:spPr>
          <p:txBody>
            <a:bodyPr wrap="none" lIns="45720" tIns="18288" rIns="45720" bIns="18288" rtlCol="0">
              <a:spAutoFit/>
            </a:bodyPr>
            <a:lstStyle/>
            <a:p>
              <a:r>
                <a:rPr lang="en-US" sz="900" dirty="0">
                  <a:latin typeface="+mj-lt"/>
                </a:rPr>
                <a:t>24,818</a:t>
              </a:r>
            </a:p>
          </p:txBody>
        </p:sp>
        <p:sp>
          <p:nvSpPr>
            <p:cNvPr id="24" name="TextBox 23">
              <a:extLst>
                <a:ext uri="{FF2B5EF4-FFF2-40B4-BE49-F238E27FC236}">
                  <a16:creationId xmlns:a16="http://schemas.microsoft.com/office/drawing/2014/main" id="{CAEEE8A8-C406-456F-9C48-6897CB18C61E}"/>
                </a:ext>
              </a:extLst>
            </p:cNvPr>
            <p:cNvSpPr txBox="1"/>
            <p:nvPr/>
          </p:nvSpPr>
          <p:spPr>
            <a:xfrm>
              <a:off x="4456623" y="2788870"/>
              <a:ext cx="300723" cy="221599"/>
            </a:xfrm>
            <a:prstGeom prst="rect">
              <a:avLst/>
            </a:prstGeom>
            <a:noFill/>
          </p:spPr>
          <p:txBody>
            <a:bodyPr wrap="none" lIns="45720" tIns="18288" rIns="45720" bIns="18288" rtlCol="0">
              <a:spAutoFit/>
            </a:bodyPr>
            <a:lstStyle/>
            <a:p>
              <a:r>
                <a:rPr lang="en-US" sz="1200" dirty="0">
                  <a:latin typeface="+mj-lt"/>
                </a:rPr>
                <a:t>1%</a:t>
              </a:r>
              <a:endParaRPr lang="en-US" sz="900" dirty="0">
                <a:latin typeface="+mj-lt"/>
              </a:endParaRPr>
            </a:p>
          </p:txBody>
        </p:sp>
      </p:grpSp>
      <p:grpSp>
        <p:nvGrpSpPr>
          <p:cNvPr id="25" name="Group 24">
            <a:extLst>
              <a:ext uri="{FF2B5EF4-FFF2-40B4-BE49-F238E27FC236}">
                <a16:creationId xmlns:a16="http://schemas.microsoft.com/office/drawing/2014/main" id="{B03CEAC4-FEAD-4AED-BDE2-08F95839FA16}"/>
              </a:ext>
            </a:extLst>
          </p:cNvPr>
          <p:cNvGrpSpPr/>
          <p:nvPr/>
        </p:nvGrpSpPr>
        <p:grpSpPr>
          <a:xfrm>
            <a:off x="1445651" y="5005006"/>
            <a:ext cx="1451680" cy="345100"/>
            <a:chOff x="302206" y="2406757"/>
            <a:chExt cx="1451680" cy="345100"/>
          </a:xfrm>
        </p:grpSpPr>
        <p:sp>
          <p:nvSpPr>
            <p:cNvPr id="27" name="Rectangle 26">
              <a:extLst>
                <a:ext uri="{FF2B5EF4-FFF2-40B4-BE49-F238E27FC236}">
                  <a16:creationId xmlns:a16="http://schemas.microsoft.com/office/drawing/2014/main" id="{9680A3FC-869D-40B3-8B3A-03ADB452A13C}"/>
                </a:ext>
              </a:extLst>
            </p:cNvPr>
            <p:cNvSpPr/>
            <p:nvPr/>
          </p:nvSpPr>
          <p:spPr>
            <a:xfrm>
              <a:off x="302206" y="2406757"/>
              <a:ext cx="1440459" cy="175433"/>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lgn="r">
                <a:defRPr/>
              </a:pPr>
              <a:r>
                <a:rPr lang="en-US" sz="900" dirty="0">
                  <a:solidFill>
                    <a:srgbClr val="1C1C1C"/>
                  </a:solidFill>
                  <a:latin typeface="+mj-lt"/>
                </a:rPr>
                <a:t>ADULTS WITH DISABILITIES</a:t>
              </a:r>
              <a:endParaRPr lang="en-US" sz="900" i="1" dirty="0">
                <a:solidFill>
                  <a:srgbClr val="1C1C1C"/>
                </a:solidFill>
                <a:latin typeface="+mj-lt"/>
              </a:endParaRPr>
            </a:p>
          </p:txBody>
        </p:sp>
        <p:sp>
          <p:nvSpPr>
            <p:cNvPr id="28" name="TextBox 27">
              <a:extLst>
                <a:ext uri="{FF2B5EF4-FFF2-40B4-BE49-F238E27FC236}">
                  <a16:creationId xmlns:a16="http://schemas.microsoft.com/office/drawing/2014/main" id="{9AA2AD7F-B4FC-410D-ADF8-C8D733C966C6}"/>
                </a:ext>
              </a:extLst>
            </p:cNvPr>
            <p:cNvSpPr txBox="1"/>
            <p:nvPr/>
          </p:nvSpPr>
          <p:spPr>
            <a:xfrm>
              <a:off x="1273626" y="2576424"/>
              <a:ext cx="480260" cy="175433"/>
            </a:xfrm>
            <a:prstGeom prst="rect">
              <a:avLst/>
            </a:prstGeom>
            <a:noFill/>
          </p:spPr>
          <p:txBody>
            <a:bodyPr wrap="none" lIns="45720" tIns="18288" rIns="45720" bIns="18288" rtlCol="0">
              <a:spAutoFit/>
            </a:bodyPr>
            <a:lstStyle/>
            <a:p>
              <a:r>
                <a:rPr lang="en-US" sz="900" dirty="0">
                  <a:latin typeface="+mj-lt"/>
                </a:rPr>
                <a:t>267,806</a:t>
              </a:r>
            </a:p>
          </p:txBody>
        </p:sp>
      </p:grpSp>
      <p:grpSp>
        <p:nvGrpSpPr>
          <p:cNvPr id="29" name="Group 28">
            <a:extLst>
              <a:ext uri="{FF2B5EF4-FFF2-40B4-BE49-F238E27FC236}">
                <a16:creationId xmlns:a16="http://schemas.microsoft.com/office/drawing/2014/main" id="{D1EAADB1-2263-4ACA-99F1-84B5FABF07D2}"/>
              </a:ext>
            </a:extLst>
          </p:cNvPr>
          <p:cNvGrpSpPr/>
          <p:nvPr/>
        </p:nvGrpSpPr>
        <p:grpSpPr>
          <a:xfrm>
            <a:off x="649156" y="3353930"/>
            <a:ext cx="1268937" cy="345138"/>
            <a:chOff x="4399759" y="4977170"/>
            <a:chExt cx="1268937" cy="345138"/>
          </a:xfrm>
        </p:grpSpPr>
        <p:sp>
          <p:nvSpPr>
            <p:cNvPr id="30" name="Rectangle 29">
              <a:extLst>
                <a:ext uri="{FF2B5EF4-FFF2-40B4-BE49-F238E27FC236}">
                  <a16:creationId xmlns:a16="http://schemas.microsoft.com/office/drawing/2014/main" id="{F10565FD-F475-4D93-B278-89A52B80B48C}"/>
                </a:ext>
              </a:extLst>
            </p:cNvPr>
            <p:cNvSpPr/>
            <p:nvPr/>
          </p:nvSpPr>
          <p:spPr>
            <a:xfrm>
              <a:off x="4399759" y="4977170"/>
              <a:ext cx="1268937"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spAutoFit/>
            </a:bodyPr>
            <a:lstStyle/>
            <a:p>
              <a:pPr algn="r">
                <a:defRPr/>
              </a:pPr>
              <a:r>
                <a:rPr lang="en-US" sz="900" dirty="0">
                  <a:solidFill>
                    <a:schemeClr val="tx1"/>
                  </a:solidFill>
                  <a:latin typeface="+mj-lt"/>
                </a:rPr>
                <a:t>NON-DISABLED ADULTS</a:t>
              </a:r>
              <a:endParaRPr lang="en-US" sz="900" i="1" dirty="0">
                <a:solidFill>
                  <a:schemeClr val="tx1"/>
                </a:solidFill>
                <a:latin typeface="+mj-lt"/>
              </a:endParaRPr>
            </a:p>
          </p:txBody>
        </p:sp>
        <p:sp>
          <p:nvSpPr>
            <p:cNvPr id="31" name="TextBox 30">
              <a:extLst>
                <a:ext uri="{FF2B5EF4-FFF2-40B4-BE49-F238E27FC236}">
                  <a16:creationId xmlns:a16="http://schemas.microsoft.com/office/drawing/2014/main" id="{D3518BE1-AB05-4E0D-86D8-18F5DD780376}"/>
                </a:ext>
              </a:extLst>
            </p:cNvPr>
            <p:cNvSpPr txBox="1"/>
            <p:nvPr/>
          </p:nvSpPr>
          <p:spPr>
            <a:xfrm>
              <a:off x="5188435" y="5146875"/>
              <a:ext cx="480261" cy="175433"/>
            </a:xfrm>
            <a:prstGeom prst="rect">
              <a:avLst/>
            </a:prstGeom>
            <a:noFill/>
          </p:spPr>
          <p:txBody>
            <a:bodyPr wrap="none" lIns="45720" tIns="18288" rIns="45720" bIns="18288" rtlCol="0">
              <a:spAutoFit/>
            </a:bodyPr>
            <a:lstStyle/>
            <a:p>
              <a:pPr algn="r"/>
              <a:r>
                <a:rPr lang="en-US" sz="900" dirty="0">
                  <a:latin typeface="+mj-lt"/>
                </a:rPr>
                <a:t>710,845</a:t>
              </a:r>
            </a:p>
          </p:txBody>
        </p:sp>
      </p:grpSp>
      <p:grpSp>
        <p:nvGrpSpPr>
          <p:cNvPr id="32" name="Group 31">
            <a:extLst>
              <a:ext uri="{FF2B5EF4-FFF2-40B4-BE49-F238E27FC236}">
                <a16:creationId xmlns:a16="http://schemas.microsoft.com/office/drawing/2014/main" id="{00B30B12-E125-400A-9CD4-0D5921E708E1}"/>
              </a:ext>
            </a:extLst>
          </p:cNvPr>
          <p:cNvGrpSpPr/>
          <p:nvPr/>
        </p:nvGrpSpPr>
        <p:grpSpPr>
          <a:xfrm>
            <a:off x="3592670" y="5072135"/>
            <a:ext cx="1597553" cy="350866"/>
            <a:chOff x="391167" y="5372938"/>
            <a:chExt cx="1597553" cy="350866"/>
          </a:xfrm>
        </p:grpSpPr>
        <p:sp>
          <p:nvSpPr>
            <p:cNvPr id="33" name="Rectangle 32">
              <a:extLst>
                <a:ext uri="{FF2B5EF4-FFF2-40B4-BE49-F238E27FC236}">
                  <a16:creationId xmlns:a16="http://schemas.microsoft.com/office/drawing/2014/main" id="{0F3A1226-B00C-41AC-974F-9A56DEB0FD0A}"/>
                </a:ext>
              </a:extLst>
            </p:cNvPr>
            <p:cNvSpPr/>
            <p:nvPr/>
          </p:nvSpPr>
          <p:spPr>
            <a:xfrm>
              <a:off x="391167" y="5372938"/>
              <a:ext cx="1597553" cy="175433"/>
            </a:xfrm>
            <a:prstGeom prst="rect">
              <a:avLst/>
            </a:pr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rgbClr val="1C1C1C"/>
                  </a:solidFill>
                  <a:latin typeface="+mj-lt"/>
                </a:rPr>
                <a:t>CHILDREN WITH DISABILITIES</a:t>
              </a:r>
              <a:r>
                <a:rPr lang="en-US" sz="900" baseline="30000" dirty="0">
                  <a:solidFill>
                    <a:srgbClr val="1C1C1C"/>
                  </a:solidFill>
                  <a:latin typeface="+mj-lt"/>
                </a:rPr>
                <a:t>1</a:t>
              </a:r>
            </a:p>
          </p:txBody>
        </p:sp>
        <p:sp>
          <p:nvSpPr>
            <p:cNvPr id="35" name="TextBox 34">
              <a:extLst>
                <a:ext uri="{FF2B5EF4-FFF2-40B4-BE49-F238E27FC236}">
                  <a16:creationId xmlns:a16="http://schemas.microsoft.com/office/drawing/2014/main" id="{B3F29F56-307C-40E5-90B8-93946500BBDE}"/>
                </a:ext>
              </a:extLst>
            </p:cNvPr>
            <p:cNvSpPr txBox="1"/>
            <p:nvPr/>
          </p:nvSpPr>
          <p:spPr>
            <a:xfrm>
              <a:off x="391167" y="5548371"/>
              <a:ext cx="420949" cy="175433"/>
            </a:xfrm>
            <a:prstGeom prst="rect">
              <a:avLst/>
            </a:prstGeom>
            <a:noFill/>
          </p:spPr>
          <p:txBody>
            <a:bodyPr wrap="none" lIns="45720" tIns="18288" rIns="45720" bIns="18288" rtlCol="0">
              <a:spAutoFit/>
            </a:bodyPr>
            <a:lstStyle/>
            <a:p>
              <a:r>
                <a:rPr lang="en-US" sz="900" dirty="0">
                  <a:latin typeface="+mj-lt"/>
                </a:rPr>
                <a:t>42,138</a:t>
              </a:r>
            </a:p>
          </p:txBody>
        </p:sp>
      </p:grpSp>
      <p:grpSp>
        <p:nvGrpSpPr>
          <p:cNvPr id="36" name="Group 35">
            <a:extLst>
              <a:ext uri="{FF2B5EF4-FFF2-40B4-BE49-F238E27FC236}">
                <a16:creationId xmlns:a16="http://schemas.microsoft.com/office/drawing/2014/main" id="{F2F008FF-2148-4256-A2A9-F5998419A3A7}"/>
              </a:ext>
            </a:extLst>
          </p:cNvPr>
          <p:cNvGrpSpPr/>
          <p:nvPr/>
        </p:nvGrpSpPr>
        <p:grpSpPr>
          <a:xfrm>
            <a:off x="4744349" y="3798569"/>
            <a:ext cx="1437253" cy="350866"/>
            <a:chOff x="455612" y="3519343"/>
            <a:chExt cx="1437253" cy="350866"/>
          </a:xfrm>
        </p:grpSpPr>
        <p:sp>
          <p:nvSpPr>
            <p:cNvPr id="38" name="Rectangle 37">
              <a:extLst>
                <a:ext uri="{FF2B5EF4-FFF2-40B4-BE49-F238E27FC236}">
                  <a16:creationId xmlns:a16="http://schemas.microsoft.com/office/drawing/2014/main" id="{57808724-8D5F-4D73-A772-5CD561336F77}"/>
                </a:ext>
              </a:extLst>
            </p:cNvPr>
            <p:cNvSpPr/>
            <p:nvPr/>
          </p:nvSpPr>
          <p:spPr>
            <a:xfrm>
              <a:off x="455612" y="3519343"/>
              <a:ext cx="1437253"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rgbClr val="1C1C1C"/>
                  </a:solidFill>
                  <a:latin typeface="+mj-lt"/>
                </a:rPr>
                <a:t>NON-DISABLED CHILDREN</a:t>
              </a:r>
              <a:r>
                <a:rPr lang="en-US" sz="900" baseline="30000" dirty="0">
                  <a:solidFill>
                    <a:srgbClr val="1C1C1C"/>
                  </a:solidFill>
                  <a:latin typeface="+mj-lt"/>
                </a:rPr>
                <a:t>1</a:t>
              </a:r>
              <a:endParaRPr lang="en-US" sz="900" i="1" baseline="30000" dirty="0">
                <a:solidFill>
                  <a:srgbClr val="1C1C1C"/>
                </a:solidFill>
                <a:latin typeface="+mj-lt"/>
              </a:endParaRPr>
            </a:p>
          </p:txBody>
        </p:sp>
        <p:sp>
          <p:nvSpPr>
            <p:cNvPr id="39" name="TextBox 38">
              <a:extLst>
                <a:ext uri="{FF2B5EF4-FFF2-40B4-BE49-F238E27FC236}">
                  <a16:creationId xmlns:a16="http://schemas.microsoft.com/office/drawing/2014/main" id="{84DDF7A7-26F0-46E3-8E03-7337A57FDF7B}"/>
                </a:ext>
              </a:extLst>
            </p:cNvPr>
            <p:cNvSpPr txBox="1"/>
            <p:nvPr/>
          </p:nvSpPr>
          <p:spPr>
            <a:xfrm>
              <a:off x="455613" y="3694776"/>
              <a:ext cx="480260" cy="175433"/>
            </a:xfrm>
            <a:prstGeom prst="rect">
              <a:avLst/>
            </a:prstGeom>
            <a:noFill/>
          </p:spPr>
          <p:txBody>
            <a:bodyPr wrap="none" lIns="45720" tIns="18288" rIns="45720" bIns="18288" rtlCol="0">
              <a:spAutoFit/>
            </a:bodyPr>
            <a:lstStyle/>
            <a:p>
              <a:r>
                <a:rPr lang="en-US" sz="900" dirty="0">
                  <a:latin typeface="+mj-lt"/>
                </a:rPr>
                <a:t>658,879</a:t>
              </a:r>
            </a:p>
          </p:txBody>
        </p:sp>
      </p:grpSp>
      <p:sp>
        <p:nvSpPr>
          <p:cNvPr id="44" name="Rectangle 43">
            <a:extLst>
              <a:ext uri="{FF2B5EF4-FFF2-40B4-BE49-F238E27FC236}">
                <a16:creationId xmlns:a16="http://schemas.microsoft.com/office/drawing/2014/main" id="{6D86B98A-FA58-4F41-917F-5CF31388A2D8}"/>
              </a:ext>
            </a:extLst>
          </p:cNvPr>
          <p:cNvSpPr/>
          <p:nvPr/>
        </p:nvSpPr>
        <p:spPr>
          <a:xfrm>
            <a:off x="457200" y="5625563"/>
            <a:ext cx="5952631" cy="759182"/>
          </a:xfrm>
          <a:prstGeom prst="rect">
            <a:avLst/>
          </a:prstGeom>
        </p:spPr>
        <p:txBody>
          <a:bodyPr wrap="square" lIns="0" rIns="0" anchor="b" anchorCtr="0">
            <a:spAutoFit/>
          </a:bodyPr>
          <a:lstStyle/>
          <a:p>
            <a:pPr marL="58738" indent="-58738">
              <a:spcBef>
                <a:spcPts val="200"/>
              </a:spcBef>
            </a:pPr>
            <a:r>
              <a:rPr lang="en-US" sz="800" baseline="30000" dirty="0">
                <a:solidFill>
                  <a:srgbClr val="1C1C1C"/>
                </a:solidFill>
                <a:latin typeface="+mn-lt"/>
              </a:rPr>
              <a:t>1	</a:t>
            </a:r>
            <a:r>
              <a:rPr lang="en-US" sz="800" dirty="0">
                <a:solidFill>
                  <a:srgbClr val="1C1C1C"/>
                </a:solidFill>
                <a:latin typeface="+mn-lt"/>
              </a:rPr>
              <a:t>Children defined as under age 21. </a:t>
            </a:r>
          </a:p>
          <a:p>
            <a:pPr marL="58738" indent="-58738">
              <a:spcBef>
                <a:spcPts val="200"/>
              </a:spcBef>
            </a:pPr>
            <a:r>
              <a:rPr lang="en-US" sz="800" baseline="30000" dirty="0">
                <a:solidFill>
                  <a:srgbClr val="1C1C1C"/>
                </a:solidFill>
                <a:latin typeface="+mn-lt"/>
              </a:rPr>
              <a:t>2 	</a:t>
            </a:r>
            <a:r>
              <a:rPr lang="en-US" sz="800" dirty="0">
                <a:solidFill>
                  <a:srgbClr val="1C1C1C"/>
                </a:solidFill>
                <a:latin typeface="+mn-lt"/>
              </a:rPr>
              <a:t>In certain instances, MassHealth may be able to provide secondary coverage or supplemental coverage — in the form of additional or augmented covered services — in instances when a member has alternative insurance that may not provide coverage for certain needed services.</a:t>
            </a:r>
          </a:p>
          <a:p>
            <a:pPr marL="58738" lvl="0" indent="-58738">
              <a:spcBef>
                <a:spcPts val="200"/>
              </a:spcBef>
            </a:pPr>
            <a:r>
              <a:rPr lang="en-US" sz="800" cap="small" dirty="0">
                <a:solidFill>
                  <a:srgbClr val="1C1C1C"/>
                </a:solidFill>
                <a:latin typeface="+mn-lt"/>
              </a:rPr>
              <a:t>source</a:t>
            </a:r>
            <a:r>
              <a:rPr lang="en-US" sz="800" dirty="0">
                <a:solidFill>
                  <a:srgbClr val="1C1C1C"/>
                </a:solidFill>
                <a:latin typeface="+mn-lt"/>
              </a:rPr>
              <a:t>: MassHealth Budget Office. </a:t>
            </a:r>
          </a:p>
        </p:txBody>
      </p:sp>
      <p:grpSp>
        <p:nvGrpSpPr>
          <p:cNvPr id="45" name="Group 44">
            <a:extLst>
              <a:ext uri="{FF2B5EF4-FFF2-40B4-BE49-F238E27FC236}">
                <a16:creationId xmlns:a16="http://schemas.microsoft.com/office/drawing/2014/main" id="{1169BA27-D3A9-43D9-B43E-7E76C9958D59}"/>
              </a:ext>
            </a:extLst>
          </p:cNvPr>
          <p:cNvGrpSpPr/>
          <p:nvPr/>
        </p:nvGrpSpPr>
        <p:grpSpPr>
          <a:xfrm>
            <a:off x="3116199" y="3414932"/>
            <a:ext cx="530063" cy="548640"/>
            <a:chOff x="2465832" y="1555886"/>
            <a:chExt cx="530063" cy="548640"/>
          </a:xfrm>
        </p:grpSpPr>
        <p:grpSp>
          <p:nvGrpSpPr>
            <p:cNvPr id="47" name="Content Placeholder 5" descr="User">
              <a:extLst>
                <a:ext uri="{FF2B5EF4-FFF2-40B4-BE49-F238E27FC236}">
                  <a16:creationId xmlns:a16="http://schemas.microsoft.com/office/drawing/2014/main" id="{E562A55D-55C9-4C66-8CA1-2C3AE35BE4BF}"/>
                </a:ext>
              </a:extLst>
            </p:cNvPr>
            <p:cNvGrpSpPr/>
            <p:nvPr/>
          </p:nvGrpSpPr>
          <p:grpSpPr>
            <a:xfrm>
              <a:off x="2465832" y="1555886"/>
              <a:ext cx="421972" cy="448345"/>
              <a:chOff x="3581400" y="2880487"/>
              <a:chExt cx="609600" cy="647700"/>
            </a:xfrm>
            <a:solidFill>
              <a:schemeClr val="accent5"/>
            </a:solidFill>
          </p:grpSpPr>
          <p:sp>
            <p:nvSpPr>
              <p:cNvPr id="52" name="Freeform: Shape 51">
                <a:extLst>
                  <a:ext uri="{FF2B5EF4-FFF2-40B4-BE49-F238E27FC236}">
                    <a16:creationId xmlns:a16="http://schemas.microsoft.com/office/drawing/2014/main" id="{C1C335FA-FAAD-41D3-B2CA-220B9E3B9510}"/>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4"/>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53" name="Freeform: Shape 52">
                <a:extLst>
                  <a:ext uri="{FF2B5EF4-FFF2-40B4-BE49-F238E27FC236}">
                    <a16:creationId xmlns:a16="http://schemas.microsoft.com/office/drawing/2014/main" id="{23909C69-5499-4C9E-979C-083901ACEF6E}"/>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4"/>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48" name="Oval 47">
              <a:extLst>
                <a:ext uri="{FF2B5EF4-FFF2-40B4-BE49-F238E27FC236}">
                  <a16:creationId xmlns:a16="http://schemas.microsoft.com/office/drawing/2014/main" id="{F023A029-9931-4B41-940E-7916010B638F}"/>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5606912-D416-4010-8BB7-EC7EB10BCB66}"/>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51" name="Freeform: Shape 50">
              <a:extLst>
                <a:ext uri="{FF2B5EF4-FFF2-40B4-BE49-F238E27FC236}">
                  <a16:creationId xmlns:a16="http://schemas.microsoft.com/office/drawing/2014/main" id="{7C6844A8-8F2C-4529-ABD6-AA15D2247D4B}"/>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34" name="Rectangle 33">
            <a:extLst>
              <a:ext uri="{FF2B5EF4-FFF2-40B4-BE49-F238E27FC236}">
                <a16:creationId xmlns:a16="http://schemas.microsoft.com/office/drawing/2014/main" id="{EB02AD02-DDAB-4928-BB85-34C7B71433AD}"/>
              </a:ext>
            </a:extLst>
          </p:cNvPr>
          <p:cNvSpPr/>
          <p:nvPr/>
        </p:nvSpPr>
        <p:spPr>
          <a:xfrm>
            <a:off x="455612" y="1463040"/>
            <a:ext cx="5779095" cy="246221"/>
          </a:xfrm>
          <a:prstGeom prst="rect">
            <a:avLst/>
          </a:prstGeom>
        </p:spPr>
        <p:txBody>
          <a:bodyPr wrap="square" lIns="0">
            <a:spAutoFit/>
          </a:bodyPr>
          <a:lstStyle/>
          <a:p>
            <a:r>
              <a:rPr lang="en-US" sz="1000" dirty="0">
                <a:latin typeface="+mj-lt"/>
              </a:rPr>
              <a:t>PERCENT OF TOTAL MASSHEALTH ENROLLMENT (1.86 MILLION), SFY 2018</a:t>
            </a:r>
          </a:p>
        </p:txBody>
      </p:sp>
    </p:spTree>
    <p:extLst>
      <p:ext uri="{BB962C8B-B14F-4D97-AF65-F5344CB8AC3E}">
        <p14:creationId xmlns:p14="http://schemas.microsoft.com/office/powerpoint/2010/main" val="424477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MASSHEALTH IS IMPORTANT TO MANY POPULATION GROUPS</a:t>
            </a:r>
          </a:p>
        </p:txBody>
      </p:sp>
      <p:sp>
        <p:nvSpPr>
          <p:cNvPr id="3" name="Slide Number Placeholder 2"/>
          <p:cNvSpPr>
            <a:spLocks noGrp="1"/>
          </p:cNvSpPr>
          <p:nvPr>
            <p:ph type="sldNum" sz="quarter" idx="10"/>
          </p:nvPr>
        </p:nvSpPr>
        <p:spPr/>
        <p:txBody>
          <a:bodyPr/>
          <a:lstStyle/>
          <a:p>
            <a:fld id="{FF269DB4-FF27-41A4-93CA-0BF15B7F4A14}" type="slidenum">
              <a:rPr lang="en-US" smtClean="0"/>
              <a:pPr/>
              <a:t>11</a:t>
            </a:fld>
            <a:endParaRPr lang="en-US" dirty="0"/>
          </a:p>
        </p:txBody>
      </p:sp>
      <p:graphicFrame>
        <p:nvGraphicFramePr>
          <p:cNvPr id="9" name="Chart 8"/>
          <p:cNvGraphicFramePr/>
          <p:nvPr>
            <p:extLst>
              <p:ext uri="{D42A27DB-BD31-4B8C-83A1-F6EECF244321}">
                <p14:modId xmlns:p14="http://schemas.microsoft.com/office/powerpoint/2010/main" val="2792283928"/>
              </p:ext>
            </p:extLst>
          </p:nvPr>
        </p:nvGraphicFramePr>
        <p:xfrm>
          <a:off x="-781050" y="1828800"/>
          <a:ext cx="7094222"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C32884C0-DE7E-45DE-86C7-300BFC230951}"/>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More than 4 in 10 children in Massachusetts and about one-quarter of adults under age 65 are MassHealth members. MassHealth is an especially important source of coverage for people with low incomes and people with disabilities. About three-fifths of people with incomes below 133% of the federal poverty level (about $16,000 annually for a one-person household in 2017) and more than half all Massachusetts residents with disabilities are on MassHealth. Six out of 10 nursing home residents are MassHealth members.</a:t>
            </a:r>
          </a:p>
        </p:txBody>
      </p:sp>
      <p:sp>
        <p:nvSpPr>
          <p:cNvPr id="11" name="Rectangle 10">
            <a:extLst>
              <a:ext uri="{FF2B5EF4-FFF2-40B4-BE49-F238E27FC236}">
                <a16:creationId xmlns:a16="http://schemas.microsoft.com/office/drawing/2014/main" id="{7EA06C51-5ACD-402D-80A3-58BCC3B1D6D9}"/>
              </a:ext>
            </a:extLst>
          </p:cNvPr>
          <p:cNvSpPr/>
          <p:nvPr/>
        </p:nvSpPr>
        <p:spPr>
          <a:xfrm>
            <a:off x="455612" y="1463040"/>
            <a:ext cx="5779095" cy="246221"/>
          </a:xfrm>
          <a:prstGeom prst="rect">
            <a:avLst/>
          </a:prstGeom>
        </p:spPr>
        <p:txBody>
          <a:bodyPr wrap="square" lIns="0">
            <a:spAutoFit/>
          </a:bodyPr>
          <a:lstStyle/>
          <a:p>
            <a:r>
              <a:rPr lang="en-US" sz="1000" dirty="0">
                <a:latin typeface="+mj-lt"/>
              </a:rPr>
              <a:t>PERCENT OF SELECT MASSACHUSETTS POPULATIONS COVERED BY MASSHEALTH, 2017</a:t>
            </a:r>
          </a:p>
        </p:txBody>
      </p:sp>
      <p:sp>
        <p:nvSpPr>
          <p:cNvPr id="12" name="Rectangle 11">
            <a:extLst>
              <a:ext uri="{FF2B5EF4-FFF2-40B4-BE49-F238E27FC236}">
                <a16:creationId xmlns:a16="http://schemas.microsoft.com/office/drawing/2014/main" id="{057A71D4-7D76-47BC-96F0-DC073676E361}"/>
              </a:ext>
            </a:extLst>
          </p:cNvPr>
          <p:cNvSpPr/>
          <p:nvPr/>
        </p:nvSpPr>
        <p:spPr>
          <a:xfrm>
            <a:off x="457200" y="5774321"/>
            <a:ext cx="5952631" cy="610424"/>
          </a:xfrm>
          <a:prstGeom prst="rect">
            <a:avLst/>
          </a:prstGeom>
        </p:spPr>
        <p:txBody>
          <a:bodyPr wrap="square" lIns="0" rIns="0" anchor="b" anchorCtr="0">
            <a:spAutoFit/>
          </a:bodyPr>
          <a:lstStyle/>
          <a:p>
            <a:pPr marL="58738" lvl="0" indent="-58738">
              <a:spcBef>
                <a:spcPts val="200"/>
              </a:spcBef>
            </a:pPr>
            <a:r>
              <a:rPr lang="en-US" sz="800" dirty="0">
                <a:solidFill>
                  <a:srgbClr val="1C1C1C"/>
                </a:solidFill>
                <a:latin typeface="+mn-lt"/>
              </a:rPr>
              <a:t>*	Deaf or serious difficulty hearing; blind or serious difficulty seeing; cognitive, ambulatory, self-care, or independent living difficulty.</a:t>
            </a:r>
          </a:p>
          <a:p>
            <a:pPr lvl="0">
              <a:spcBef>
                <a:spcPts val="200"/>
              </a:spcBef>
            </a:pPr>
            <a:r>
              <a:rPr lang="en-US" sz="800" cap="small" dirty="0">
                <a:solidFill>
                  <a:srgbClr val="1C1C1C"/>
                </a:solidFill>
                <a:latin typeface="+mn-lt"/>
              </a:rPr>
              <a:t>sources</a:t>
            </a:r>
            <a:r>
              <a:rPr lang="en-US" sz="800" dirty="0">
                <a:solidFill>
                  <a:srgbClr val="1C1C1C"/>
                </a:solidFill>
                <a:latin typeface="+mn-lt"/>
              </a:rPr>
              <a:t>: Authors’ calculations using the 2013–2017 American Community Survey (ACS) 5-Year Estimates. Nursing facility data from MassHealth bed census and payment category data as of July 2015. Data for “all children,” “all non-elderly adults,” and “all seniors” calculated from ACS population data and MassHealth February 2019 Snapshot report (enrollment data from 12/31/2017).</a:t>
            </a:r>
          </a:p>
        </p:txBody>
      </p:sp>
    </p:spTree>
    <p:extLst>
      <p:ext uri="{BB962C8B-B14F-4D97-AF65-F5344CB8AC3E}">
        <p14:creationId xmlns:p14="http://schemas.microsoft.com/office/powerpoint/2010/main" val="402883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dirty="0"/>
              <a:t>ADULTS ENROLLED IN MASSHEALTH HAVE PARTICULARLY LOW INCOMES — MOST BELOW 86% FPL ($10,440 FOR AN INDIVIDUAL)</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p:txBody>
          <a:bodyPr/>
          <a:lstStyle/>
          <a:p>
            <a:fld id="{602304DC-BD07-407C-970E-19B247DFBB9A}" type="slidenum">
              <a:rPr lang="en-US" smtClean="0"/>
              <a:pPr/>
              <a:t>12</a:t>
            </a:fld>
            <a:endParaRPr lang="en-US" dirty="0"/>
          </a:p>
        </p:txBody>
      </p:sp>
      <p:graphicFrame>
        <p:nvGraphicFramePr>
          <p:cNvPr id="13" name="Chart 12">
            <a:extLst>
              <a:ext uri="{FF2B5EF4-FFF2-40B4-BE49-F238E27FC236}">
                <a16:creationId xmlns:a16="http://schemas.microsoft.com/office/drawing/2014/main" id="{A7B25DC4-5030-4DBF-AF2B-D226C7BB8817}"/>
              </a:ext>
            </a:extLst>
          </p:cNvPr>
          <p:cNvGraphicFramePr/>
          <p:nvPr>
            <p:extLst>
              <p:ext uri="{D42A27DB-BD31-4B8C-83A1-F6EECF244321}">
                <p14:modId xmlns:p14="http://schemas.microsoft.com/office/powerpoint/2010/main" val="3608083908"/>
              </p:ext>
            </p:extLst>
          </p:nvPr>
        </p:nvGraphicFramePr>
        <p:xfrm>
          <a:off x="457200" y="1828800"/>
          <a:ext cx="5760720" cy="42358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21FE9819-40DD-4A63-9DF4-597D2D3619F4}"/>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marL="115888" indent="-115888">
              <a:buFont typeface="Wingdings" panose="05000000000000000000" pitchFamily="2" charset="2"/>
              <a:buChar char="§"/>
            </a:pPr>
            <a:r>
              <a:rPr lang="en-US" sz="1100" dirty="0">
                <a:latin typeface="+mn-lt"/>
              </a:rPr>
              <a:t>Nearly 70% of adults enrolled in MassHealth have an income below 86% FPL, which in 2018 corresponded to:</a:t>
            </a:r>
          </a:p>
          <a:p>
            <a:pPr marL="288925" indent="-117475">
              <a:buFont typeface="Arial" panose="020B0604020202020204" pitchFamily="34" charset="0"/>
              <a:buChar char="–"/>
            </a:pPr>
            <a:r>
              <a:rPr lang="en-US" sz="1100" dirty="0">
                <a:latin typeface="+mn-lt"/>
              </a:rPr>
              <a:t>$10,440 for an individual</a:t>
            </a:r>
          </a:p>
          <a:p>
            <a:pPr marL="288925" indent="-117475">
              <a:buFont typeface="Arial" panose="020B0604020202020204" pitchFamily="34" charset="0"/>
              <a:buChar char="–"/>
            </a:pPr>
            <a:r>
              <a:rPr lang="en-US" sz="1100" dirty="0">
                <a:latin typeface="+mn-lt"/>
              </a:rPr>
              <a:t>$14,156 for a family of 2</a:t>
            </a:r>
          </a:p>
          <a:p>
            <a:pPr marL="288925" indent="-117475">
              <a:buFont typeface="Arial" panose="020B0604020202020204" pitchFamily="34" charset="0"/>
              <a:buChar char="–"/>
            </a:pPr>
            <a:r>
              <a:rPr lang="en-US" sz="1100" dirty="0">
                <a:latin typeface="+mn-lt"/>
              </a:rPr>
              <a:t>$17,871 for a family of 3</a:t>
            </a:r>
          </a:p>
          <a:p>
            <a:pPr marL="115888" indent="-115888">
              <a:spcBef>
                <a:spcPts val="1200"/>
              </a:spcBef>
              <a:buFont typeface="Wingdings" panose="05000000000000000000" pitchFamily="2" charset="2"/>
              <a:buChar char="§"/>
            </a:pPr>
            <a:r>
              <a:rPr lang="en-US" sz="1100" dirty="0">
                <a:latin typeface="+mn-lt"/>
              </a:rPr>
              <a:t>Because children’s eligibility extends farther up the income scale, a larger share of children enrolled in MassHealth live in families with incomes above the federal poverty level.</a:t>
            </a:r>
          </a:p>
          <a:p>
            <a:endParaRPr lang="en-US" sz="1100" dirty="0">
              <a:latin typeface="+mn-lt"/>
            </a:endParaRPr>
          </a:p>
        </p:txBody>
      </p:sp>
      <p:sp>
        <p:nvSpPr>
          <p:cNvPr id="16" name="Rectangle 15">
            <a:extLst>
              <a:ext uri="{FF2B5EF4-FFF2-40B4-BE49-F238E27FC236}">
                <a16:creationId xmlns:a16="http://schemas.microsoft.com/office/drawing/2014/main" id="{FA57311C-0578-4820-997D-FCC1B4EAF249}"/>
              </a:ext>
            </a:extLst>
          </p:cNvPr>
          <p:cNvSpPr/>
          <p:nvPr/>
        </p:nvSpPr>
        <p:spPr>
          <a:xfrm>
            <a:off x="457201" y="5625563"/>
            <a:ext cx="5952630" cy="759182"/>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Reflects individuals enrolled in MassHealth as of June 30, 2018. In 2018, for a family of three, 86% FPL was $17,871, and 133% FPL was $27,637.</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86% FPL reflects an income eligibility limit that applied to certain MassHealth eligibility categories prior to expansions that have occurred over time. Most enrollees continue to have incomes below this level. </a:t>
            </a:r>
          </a:p>
          <a:p>
            <a:pPr lvl="0">
              <a:spcBef>
                <a:spcPts val="200"/>
              </a:spcBef>
            </a:pPr>
            <a:r>
              <a:rPr lang="en-US" sz="800" cap="small" dirty="0">
                <a:solidFill>
                  <a:srgbClr val="1C1C1C"/>
                </a:solidFill>
                <a:latin typeface="+mn-lt"/>
              </a:rPr>
              <a:t>source</a:t>
            </a:r>
            <a:r>
              <a:rPr lang="en-US" sz="800" dirty="0">
                <a:solidFill>
                  <a:srgbClr val="1C1C1C"/>
                </a:solidFill>
                <a:latin typeface="+mn-lt"/>
              </a:rPr>
              <a:t>: Manatt Health Strategies, LLC (2019). Faces of MassHealth: Portrait of a Diverse Population. </a:t>
            </a:r>
            <a:br>
              <a:rPr lang="en-US" sz="800" dirty="0">
                <a:solidFill>
                  <a:srgbClr val="1C1C1C"/>
                </a:solidFill>
                <a:latin typeface="+mn-lt"/>
              </a:rPr>
            </a:br>
            <a:r>
              <a:rPr lang="en-US" sz="800" i="1" dirty="0">
                <a:solidFill>
                  <a:srgbClr val="1C1C1C"/>
                </a:solidFill>
                <a:latin typeface="+mn-lt"/>
              </a:rPr>
              <a:t>Blue Cross Blue Shield of Massachusetts Foundation. </a:t>
            </a:r>
          </a:p>
        </p:txBody>
      </p:sp>
      <p:grpSp>
        <p:nvGrpSpPr>
          <p:cNvPr id="24" name="Group 23">
            <a:extLst>
              <a:ext uri="{FF2B5EF4-FFF2-40B4-BE49-F238E27FC236}">
                <a16:creationId xmlns:a16="http://schemas.microsoft.com/office/drawing/2014/main" id="{6EA00828-3045-4D13-A269-9AE7E4DA7BE6}"/>
              </a:ext>
            </a:extLst>
          </p:cNvPr>
          <p:cNvGrpSpPr/>
          <p:nvPr/>
        </p:nvGrpSpPr>
        <p:grpSpPr>
          <a:xfrm>
            <a:off x="4572000" y="2276916"/>
            <a:ext cx="1409001" cy="696355"/>
            <a:chOff x="466283" y="1943856"/>
            <a:chExt cx="1409001" cy="696355"/>
          </a:xfrm>
        </p:grpSpPr>
        <p:grpSp>
          <p:nvGrpSpPr>
            <p:cNvPr id="17" name="Group 16">
              <a:extLst>
                <a:ext uri="{FF2B5EF4-FFF2-40B4-BE49-F238E27FC236}">
                  <a16:creationId xmlns:a16="http://schemas.microsoft.com/office/drawing/2014/main" id="{6F3D6362-1E84-4320-BFCF-0C94D8E5F6CF}"/>
                </a:ext>
              </a:extLst>
            </p:cNvPr>
            <p:cNvGrpSpPr/>
            <p:nvPr/>
          </p:nvGrpSpPr>
          <p:grpSpPr>
            <a:xfrm>
              <a:off x="466283" y="1943856"/>
              <a:ext cx="1155727" cy="246221"/>
              <a:chOff x="466283" y="1943856"/>
              <a:chExt cx="1155727" cy="246221"/>
            </a:xfrm>
          </p:grpSpPr>
          <p:sp>
            <p:nvSpPr>
              <p:cNvPr id="7" name="Rectangle 6">
                <a:extLst>
                  <a:ext uri="{FF2B5EF4-FFF2-40B4-BE49-F238E27FC236}">
                    <a16:creationId xmlns:a16="http://schemas.microsoft.com/office/drawing/2014/main" id="{BAD8D8FC-9BFC-400F-81A8-B95E7B12504E}"/>
                  </a:ext>
                </a:extLst>
              </p:cNvPr>
              <p:cNvSpPr>
                <a:spLocks noChangeAspect="1"/>
              </p:cNvSpPr>
              <p:nvPr/>
            </p:nvSpPr>
            <p:spPr>
              <a:xfrm>
                <a:off x="466283" y="1998386"/>
                <a:ext cx="13716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C83834-5B9F-4639-B263-BAF550F671CA}"/>
                  </a:ext>
                </a:extLst>
              </p:cNvPr>
              <p:cNvSpPr txBox="1"/>
              <p:nvPr/>
            </p:nvSpPr>
            <p:spPr>
              <a:xfrm>
                <a:off x="581340" y="1943856"/>
                <a:ext cx="1040670" cy="246221"/>
              </a:xfrm>
              <a:prstGeom prst="rect">
                <a:avLst/>
              </a:prstGeom>
              <a:noFill/>
            </p:spPr>
            <p:txBody>
              <a:bodyPr wrap="none" rtlCol="0">
                <a:spAutoFit/>
              </a:bodyPr>
              <a:lstStyle/>
              <a:p>
                <a:r>
                  <a:rPr lang="en-US" sz="1000" dirty="0">
                    <a:latin typeface="+mn-lt"/>
                  </a:rPr>
                  <a:t>Above 133% FPL</a:t>
                </a:r>
              </a:p>
            </p:txBody>
          </p:sp>
        </p:grpSp>
        <p:grpSp>
          <p:nvGrpSpPr>
            <p:cNvPr id="18" name="Group 17">
              <a:extLst>
                <a:ext uri="{FF2B5EF4-FFF2-40B4-BE49-F238E27FC236}">
                  <a16:creationId xmlns:a16="http://schemas.microsoft.com/office/drawing/2014/main" id="{F8E20A58-F6AF-4E4A-A6C4-2A94A118286C}"/>
                </a:ext>
              </a:extLst>
            </p:cNvPr>
            <p:cNvGrpSpPr/>
            <p:nvPr/>
          </p:nvGrpSpPr>
          <p:grpSpPr>
            <a:xfrm>
              <a:off x="466283" y="2168923"/>
              <a:ext cx="1083592" cy="246221"/>
              <a:chOff x="466283" y="1943856"/>
              <a:chExt cx="1083592" cy="246221"/>
            </a:xfrm>
          </p:grpSpPr>
          <p:sp>
            <p:nvSpPr>
              <p:cNvPr id="19" name="Rectangle 18">
                <a:extLst>
                  <a:ext uri="{FF2B5EF4-FFF2-40B4-BE49-F238E27FC236}">
                    <a16:creationId xmlns:a16="http://schemas.microsoft.com/office/drawing/2014/main" id="{B9875CCF-0FF6-4872-AC83-9B9DAF2BAED0}"/>
                  </a:ext>
                </a:extLst>
              </p:cNvPr>
              <p:cNvSpPr>
                <a:spLocks noChangeAspect="1"/>
              </p:cNvSpPr>
              <p:nvPr/>
            </p:nvSpPr>
            <p:spPr>
              <a:xfrm>
                <a:off x="466283" y="1998386"/>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97BB70C-4B30-4809-A66B-B7DAAFC790A2}"/>
                  </a:ext>
                </a:extLst>
              </p:cNvPr>
              <p:cNvSpPr txBox="1"/>
              <p:nvPr/>
            </p:nvSpPr>
            <p:spPr>
              <a:xfrm>
                <a:off x="581340" y="1943856"/>
                <a:ext cx="968535" cy="246221"/>
              </a:xfrm>
              <a:prstGeom prst="rect">
                <a:avLst/>
              </a:prstGeom>
              <a:noFill/>
            </p:spPr>
            <p:txBody>
              <a:bodyPr wrap="none" rtlCol="0">
                <a:spAutoFit/>
              </a:bodyPr>
              <a:lstStyle/>
              <a:p>
                <a:r>
                  <a:rPr lang="en-US" sz="1000" dirty="0">
                    <a:latin typeface="+mn-lt"/>
                  </a:rPr>
                  <a:t>87%–133% FPL</a:t>
                </a:r>
              </a:p>
            </p:txBody>
          </p:sp>
        </p:grpSp>
        <p:grpSp>
          <p:nvGrpSpPr>
            <p:cNvPr id="21" name="Group 20">
              <a:extLst>
                <a:ext uri="{FF2B5EF4-FFF2-40B4-BE49-F238E27FC236}">
                  <a16:creationId xmlns:a16="http://schemas.microsoft.com/office/drawing/2014/main" id="{F717EF3B-E057-4A19-9416-E9214FB0516F}"/>
                </a:ext>
              </a:extLst>
            </p:cNvPr>
            <p:cNvGrpSpPr/>
            <p:nvPr/>
          </p:nvGrpSpPr>
          <p:grpSpPr>
            <a:xfrm>
              <a:off x="466283" y="2393990"/>
              <a:ext cx="1409001" cy="246221"/>
              <a:chOff x="466283" y="1943856"/>
              <a:chExt cx="1409001" cy="246221"/>
            </a:xfrm>
          </p:grpSpPr>
          <p:sp>
            <p:nvSpPr>
              <p:cNvPr id="22" name="Rectangle 21">
                <a:extLst>
                  <a:ext uri="{FF2B5EF4-FFF2-40B4-BE49-F238E27FC236}">
                    <a16:creationId xmlns:a16="http://schemas.microsoft.com/office/drawing/2014/main" id="{A2C60778-9EE9-4DFD-AC83-EB4CB73ED6CC}"/>
                  </a:ext>
                </a:extLst>
              </p:cNvPr>
              <p:cNvSpPr>
                <a:spLocks noChangeAspect="1"/>
              </p:cNvSpPr>
              <p:nvPr/>
            </p:nvSpPr>
            <p:spPr>
              <a:xfrm>
                <a:off x="466283" y="1998386"/>
                <a:ext cx="13716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5C62B03-84BE-4DC4-B682-5FBFD7EB6D64}"/>
                  </a:ext>
                </a:extLst>
              </p:cNvPr>
              <p:cNvSpPr txBox="1"/>
              <p:nvPr/>
            </p:nvSpPr>
            <p:spPr>
              <a:xfrm>
                <a:off x="581340" y="1943856"/>
                <a:ext cx="1293944" cy="246221"/>
              </a:xfrm>
              <a:prstGeom prst="rect">
                <a:avLst/>
              </a:prstGeom>
              <a:noFill/>
            </p:spPr>
            <p:txBody>
              <a:bodyPr wrap="none" rtlCol="0">
                <a:spAutoFit/>
              </a:bodyPr>
              <a:lstStyle/>
              <a:p>
                <a:r>
                  <a:rPr lang="en-US" sz="1000" dirty="0">
                    <a:latin typeface="+mn-lt"/>
                  </a:rPr>
                  <a:t>At or below 86% FPL</a:t>
                </a:r>
                <a:r>
                  <a:rPr lang="en-US" sz="1000" baseline="30000" dirty="0">
                    <a:latin typeface="+mn-lt"/>
                  </a:rPr>
                  <a:t>2</a:t>
                </a:r>
                <a:endParaRPr lang="en-US" sz="1000" dirty="0">
                  <a:latin typeface="+mn-lt"/>
                </a:endParaRPr>
              </a:p>
            </p:txBody>
          </p:sp>
        </p:grpSp>
      </p:grpSp>
      <p:sp>
        <p:nvSpPr>
          <p:cNvPr id="25" name="TextBox 24">
            <a:extLst>
              <a:ext uri="{FF2B5EF4-FFF2-40B4-BE49-F238E27FC236}">
                <a16:creationId xmlns:a16="http://schemas.microsoft.com/office/drawing/2014/main" id="{78DA787F-E836-49C9-B5F6-27598C88E256}"/>
              </a:ext>
            </a:extLst>
          </p:cNvPr>
          <p:cNvSpPr txBox="1"/>
          <p:nvPr/>
        </p:nvSpPr>
        <p:spPr>
          <a:xfrm>
            <a:off x="4518509" y="2072034"/>
            <a:ext cx="659155" cy="246221"/>
          </a:xfrm>
          <a:prstGeom prst="rect">
            <a:avLst/>
          </a:prstGeom>
          <a:noFill/>
        </p:spPr>
        <p:txBody>
          <a:bodyPr wrap="none" rtlCol="0">
            <a:spAutoFit/>
          </a:bodyPr>
          <a:lstStyle/>
          <a:p>
            <a:r>
              <a:rPr lang="en-US" sz="1000" dirty="0">
                <a:latin typeface="+mn-lt"/>
              </a:rPr>
              <a:t>INCOME:</a:t>
            </a:r>
          </a:p>
        </p:txBody>
      </p:sp>
      <p:sp>
        <p:nvSpPr>
          <p:cNvPr id="26" name="Rectangle 25">
            <a:extLst>
              <a:ext uri="{FF2B5EF4-FFF2-40B4-BE49-F238E27FC236}">
                <a16:creationId xmlns:a16="http://schemas.microsoft.com/office/drawing/2014/main" id="{0CC938B1-F25A-4028-B8D8-91B5726DA524}"/>
              </a:ext>
            </a:extLst>
          </p:cNvPr>
          <p:cNvSpPr/>
          <p:nvPr/>
        </p:nvSpPr>
        <p:spPr>
          <a:xfrm>
            <a:off x="455612" y="1463040"/>
            <a:ext cx="5760719" cy="246221"/>
          </a:xfrm>
          <a:prstGeom prst="rect">
            <a:avLst/>
          </a:prstGeom>
        </p:spPr>
        <p:txBody>
          <a:bodyPr wrap="square" lIns="0">
            <a:spAutoFit/>
          </a:bodyPr>
          <a:lstStyle/>
          <a:p>
            <a:r>
              <a:rPr lang="en-US" sz="1000" dirty="0">
                <a:latin typeface="+mj-lt"/>
              </a:rPr>
              <a:t>INCOME AS PERCENT OF FEDERAL POVERTY LEVEL (FPL) BY AGE GROUP FOR MASSHEALTH ENROLLEES</a:t>
            </a:r>
            <a:r>
              <a:rPr lang="en-US" sz="1000" baseline="30000" dirty="0"/>
              <a:t>1</a:t>
            </a:r>
          </a:p>
        </p:txBody>
      </p:sp>
    </p:spTree>
    <p:extLst>
      <p:ext uri="{BB962C8B-B14F-4D97-AF65-F5344CB8AC3E}">
        <p14:creationId xmlns:p14="http://schemas.microsoft.com/office/powerpoint/2010/main" val="37387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anual Operation 40">
            <a:extLst>
              <a:ext uri="{FF2B5EF4-FFF2-40B4-BE49-F238E27FC236}">
                <a16:creationId xmlns:a16="http://schemas.microsoft.com/office/drawing/2014/main" id="{52436104-9D08-47F1-AF4E-CCC450D3BE4D}"/>
              </a:ext>
            </a:extLst>
          </p:cNvPr>
          <p:cNvSpPr/>
          <p:nvPr/>
        </p:nvSpPr>
        <p:spPr>
          <a:xfrm rot="5400000">
            <a:off x="1338766" y="2875141"/>
            <a:ext cx="2907976" cy="16344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674 w 10000"/>
              <a:gd name="connsiteY3" fmla="*/ 9949 h 10000"/>
              <a:gd name="connsiteX4" fmla="*/ 0 w 10000"/>
              <a:gd name="connsiteY4" fmla="*/ 0 h 10000"/>
              <a:gd name="connsiteX0" fmla="*/ 0 w 10000"/>
              <a:gd name="connsiteY0" fmla="*/ 0 h 9949"/>
              <a:gd name="connsiteX1" fmla="*/ 10000 w 10000"/>
              <a:gd name="connsiteY1" fmla="*/ 0 h 9949"/>
              <a:gd name="connsiteX2" fmla="*/ 8326 w 10000"/>
              <a:gd name="connsiteY2" fmla="*/ 9949 h 9949"/>
              <a:gd name="connsiteX3" fmla="*/ 1674 w 10000"/>
              <a:gd name="connsiteY3" fmla="*/ 9949 h 9949"/>
              <a:gd name="connsiteX4" fmla="*/ 0 w 10000"/>
              <a:gd name="connsiteY4" fmla="*/ 0 h 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49">
                <a:moveTo>
                  <a:pt x="0" y="0"/>
                </a:moveTo>
                <a:lnTo>
                  <a:pt x="10000" y="0"/>
                </a:lnTo>
                <a:lnTo>
                  <a:pt x="8326" y="9949"/>
                </a:lnTo>
                <a:lnTo>
                  <a:pt x="1674" y="9949"/>
                </a:lnTo>
                <a:lnTo>
                  <a:pt x="0" y="0"/>
                </a:lnTo>
                <a:close/>
              </a:path>
            </a:pathLst>
          </a:custGeom>
          <a:gradFill flip="none" rotWithShape="1">
            <a:gsLst>
              <a:gs pos="9000">
                <a:schemeClr val="accent5">
                  <a:alpha val="50000"/>
                </a:schemeClr>
              </a:gs>
              <a:gs pos="91000">
                <a:schemeClr val="accent5">
                  <a:lumMod val="20000"/>
                  <a:lumOff val="8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B653D02-08AF-4A1A-BD93-59AF3D012A36}"/>
              </a:ext>
            </a:extLst>
          </p:cNvPr>
          <p:cNvGrpSpPr/>
          <p:nvPr/>
        </p:nvGrpSpPr>
        <p:grpSpPr>
          <a:xfrm rot="18933737">
            <a:off x="1146964" y="2787971"/>
            <a:ext cx="1807838" cy="1807838"/>
            <a:chOff x="941832" y="3474720"/>
            <a:chExt cx="822960" cy="822960"/>
          </a:xfrm>
        </p:grpSpPr>
        <p:sp>
          <p:nvSpPr>
            <p:cNvPr id="36" name="Oval 35">
              <a:extLst>
                <a:ext uri="{FF2B5EF4-FFF2-40B4-BE49-F238E27FC236}">
                  <a16:creationId xmlns:a16="http://schemas.microsoft.com/office/drawing/2014/main" id="{95A2D22F-6724-4051-874E-D42EFFD8160F}"/>
                </a:ext>
              </a:extLst>
            </p:cNvPr>
            <p:cNvSpPr>
              <a:spLocks noChangeAspect="1"/>
            </p:cNvSpPr>
            <p:nvPr/>
          </p:nvSpPr>
          <p:spPr>
            <a:xfrm>
              <a:off x="941832" y="3474720"/>
              <a:ext cx="822960" cy="822960"/>
            </a:xfrm>
            <a:prstGeom prst="ellipse">
              <a:avLst/>
            </a:prstGeom>
            <a:solidFill>
              <a:schemeClr val="bg1"/>
            </a:solidFill>
            <a:ln w="762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c 36">
              <a:extLst>
                <a:ext uri="{FF2B5EF4-FFF2-40B4-BE49-F238E27FC236}">
                  <a16:creationId xmlns:a16="http://schemas.microsoft.com/office/drawing/2014/main" id="{3FEE4375-C5CE-4792-8480-6C25E8C5E935}"/>
                </a:ext>
              </a:extLst>
            </p:cNvPr>
            <p:cNvSpPr/>
            <p:nvPr/>
          </p:nvSpPr>
          <p:spPr>
            <a:xfrm rot="21386263">
              <a:off x="941832" y="3474720"/>
              <a:ext cx="822960" cy="822960"/>
            </a:xfrm>
            <a:prstGeom prst="arc">
              <a:avLst>
                <a:gd name="adj1" fmla="val 16580412"/>
                <a:gd name="adj2" fmla="val 10517076"/>
              </a:avLst>
            </a:prstGeom>
            <a:solidFill>
              <a:schemeClr val="accent5">
                <a:lumMod val="20000"/>
                <a:lumOff val="80000"/>
              </a:schemeClr>
            </a:solidFill>
            <a:ln w="1270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3" name="Table 2">
            <a:extLst>
              <a:ext uri="{FF2B5EF4-FFF2-40B4-BE49-F238E27FC236}">
                <a16:creationId xmlns:a16="http://schemas.microsoft.com/office/drawing/2014/main" id="{D7A51460-93ED-4D01-BCD7-A958C332955F}"/>
              </a:ext>
            </a:extLst>
          </p:cNvPr>
          <p:cNvGraphicFramePr>
            <a:graphicFrameLocks noGrp="1"/>
          </p:cNvGraphicFramePr>
          <p:nvPr>
            <p:extLst>
              <p:ext uri="{D42A27DB-BD31-4B8C-83A1-F6EECF244321}">
                <p14:modId xmlns:p14="http://schemas.microsoft.com/office/powerpoint/2010/main" val="2080017596"/>
              </p:ext>
            </p:extLst>
          </p:nvPr>
        </p:nvGraphicFramePr>
        <p:xfrm>
          <a:off x="3600450" y="2247900"/>
          <a:ext cx="4937760" cy="2926080"/>
        </p:xfrm>
        <a:graphic>
          <a:graphicData uri="http://schemas.openxmlformats.org/drawingml/2006/table">
            <a:tbl>
              <a:tblPr>
                <a:tableStyleId>{5C22544A-7EE6-4342-B048-85BDC9FD1C3A}</a:tableStyleId>
              </a:tblPr>
              <a:tblGrid>
                <a:gridCol w="4937760">
                  <a:extLst>
                    <a:ext uri="{9D8B030D-6E8A-4147-A177-3AD203B41FA5}">
                      <a16:colId xmlns:a16="http://schemas.microsoft.com/office/drawing/2014/main" val="794709220"/>
                    </a:ext>
                  </a:extLst>
                </a:gridCol>
              </a:tblGrid>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SALES</a:t>
                      </a:r>
                      <a:br>
                        <a:rPr lang="en-US" sz="900" b="0" dirty="0">
                          <a:effectLst/>
                        </a:rPr>
                      </a:br>
                      <a:r>
                        <a:rPr lang="en-US" sz="800" b="0" dirty="0">
                          <a:effectLst/>
                        </a:rPr>
                        <a:t>(cashiers, retail salespeople, travel agents)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7634799"/>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FOOD SERVICE</a:t>
                      </a:r>
                      <a:br>
                        <a:rPr lang="en-US" sz="900" b="0" dirty="0">
                          <a:effectLst/>
                        </a:rPr>
                      </a:br>
                      <a:r>
                        <a:rPr lang="en-US" sz="800" b="0" dirty="0">
                          <a:effectLst/>
                        </a:rPr>
                        <a:t>(fast food workers, cooks, waiters)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703830"/>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CLEANING AND MAINTENANCE</a:t>
                      </a:r>
                      <a:br>
                        <a:rPr lang="en-US" sz="900" b="0" dirty="0">
                          <a:effectLst/>
                        </a:rPr>
                      </a:br>
                      <a:r>
                        <a:rPr lang="en-US" sz="800" b="0" dirty="0">
                          <a:effectLst/>
                        </a:rPr>
                        <a:t>(housekeepers, janitors, landscapers)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530393"/>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HEALTH CARE SUPPORT</a:t>
                      </a:r>
                      <a:br>
                        <a:rPr lang="en-US" sz="900" b="0" dirty="0">
                          <a:effectLst/>
                        </a:rPr>
                      </a:br>
                      <a:r>
                        <a:rPr lang="en-US" sz="800" b="0" dirty="0">
                          <a:effectLst/>
                        </a:rPr>
                        <a:t>(nursing and home health aides, medical and dental assistants)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274936"/>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CONSTRUCTION</a:t>
                      </a:r>
                      <a:br>
                        <a:rPr lang="en-US" sz="900" b="0" dirty="0">
                          <a:effectLst/>
                        </a:rPr>
                      </a:br>
                      <a:r>
                        <a:rPr lang="en-US" sz="800" b="0" dirty="0">
                          <a:effectLst/>
                        </a:rPr>
                        <a:t>(carpenters, laborers, painters)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268347"/>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PERSONAL CARE AND SERVICES</a:t>
                      </a:r>
                      <a:br>
                        <a:rPr lang="en-US" sz="900" b="0" dirty="0">
                          <a:effectLst/>
                        </a:rPr>
                      </a:br>
                      <a:r>
                        <a:rPr lang="en-US" sz="800" b="0" dirty="0">
                          <a:effectLst/>
                        </a:rPr>
                        <a:t>(ushers, child care workers, baggage porters)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674780"/>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TRANSPORTATION</a:t>
                      </a:r>
                      <a:br>
                        <a:rPr lang="en-US" sz="900" b="0" dirty="0">
                          <a:effectLst/>
                        </a:rPr>
                      </a:br>
                      <a:r>
                        <a:rPr lang="en-US" sz="800" b="0" dirty="0">
                          <a:effectLst/>
                        </a:rPr>
                        <a:t>(bus and taxi drivers, parking attendants)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3537042"/>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OFFICE AND ADMINISTRATIVE SUPPORT</a:t>
                      </a:r>
                      <a:br>
                        <a:rPr lang="en-US" sz="900" b="0" dirty="0">
                          <a:effectLst/>
                        </a:rPr>
                      </a:br>
                      <a:r>
                        <a:rPr lang="en-US" sz="800" b="0" dirty="0">
                          <a:effectLst/>
                        </a:rPr>
                        <a:t>(hotel desk and office clerks, telemarketers)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827936"/>
                  </a:ext>
                </a:extLst>
              </a:tr>
            </a:tbl>
          </a:graphicData>
        </a:graphic>
      </p:graphicFrame>
      <p:sp>
        <p:nvSpPr>
          <p:cNvPr id="25" name="Rectangle 24">
            <a:extLst>
              <a:ext uri="{FF2B5EF4-FFF2-40B4-BE49-F238E27FC236}">
                <a16:creationId xmlns:a16="http://schemas.microsoft.com/office/drawing/2014/main" id="{884B0254-FD79-41B9-A86D-9F43C23AF706}"/>
              </a:ext>
            </a:extLst>
          </p:cNvPr>
          <p:cNvSpPr/>
          <p:nvPr/>
        </p:nvSpPr>
        <p:spPr>
          <a:xfrm>
            <a:off x="457200" y="5923080"/>
            <a:ext cx="8229600" cy="461665"/>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sources</a:t>
            </a:r>
            <a:r>
              <a:rPr lang="en-US" sz="800" dirty="0">
                <a:solidFill>
                  <a:srgbClr val="1C1C1C"/>
                </a:solidFill>
                <a:latin typeface="+mn-lt"/>
              </a:rPr>
              <a:t>: Authors’ calculations using the American Community Survey (ACS) 2013–2017 5-Year Public Use Microdata Samples and the 2017 ACS 5-Year Population Estimate for Massachusetts. </a:t>
            </a:r>
            <a:br>
              <a:rPr lang="en-US" sz="800" dirty="0">
                <a:solidFill>
                  <a:srgbClr val="1C1C1C"/>
                </a:solidFill>
                <a:latin typeface="+mn-lt"/>
              </a:rPr>
            </a:br>
            <a:r>
              <a:rPr lang="en-US" sz="800" dirty="0">
                <a:solidFill>
                  <a:srgbClr val="1C1C1C"/>
                </a:solidFill>
                <a:latin typeface="+mn-lt"/>
              </a:rPr>
              <a:t>Kaiser Family Foundation. Distribution of the Nonelderly with Medicaid by Family Work Status. Accessed at </a:t>
            </a:r>
            <a:br>
              <a:rPr lang="en-US" sz="800" dirty="0">
                <a:solidFill>
                  <a:srgbClr val="1C1C1C"/>
                </a:solidFill>
                <a:latin typeface="+mn-lt"/>
              </a:rPr>
            </a:br>
            <a:r>
              <a:rPr lang="en-US" sz="800" dirty="0">
                <a:solidFill>
                  <a:srgbClr val="1C1C1C"/>
                </a:solidFill>
                <a:latin typeface="+mn-lt"/>
                <a:hlinkClick r:id="rId3"/>
              </a:rPr>
              <a:t>www.kff.org/medicaid/state-indicator/distribution-by-employment-status-4/?currentTimeframe=0&amp;selectedRows={"states":{"massachusetts":{}}}&amp;sortModel={"colId":"Location","sort":"asc"}</a:t>
            </a:r>
            <a:r>
              <a:rPr lang="en-US" sz="800" dirty="0">
                <a:solidFill>
                  <a:srgbClr val="1C1C1C"/>
                </a:solidFill>
                <a:latin typeface="+mn-lt"/>
              </a:rPr>
              <a:t>.</a:t>
            </a:r>
          </a:p>
        </p:txBody>
      </p:sp>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dirty="0"/>
              <a:t>MASSHEALTH PLAYS A KEY ROLE IN SUPPORTING THE LOW-INCOME WORKFORCE</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p:txBody>
          <a:bodyPr/>
          <a:lstStyle/>
          <a:p>
            <a:fld id="{602304DC-BD07-407C-970E-19B247DFBB9A}" type="slidenum">
              <a:rPr lang="en-US" smtClean="0"/>
              <a:pPr/>
              <a:t>13</a:t>
            </a:fld>
            <a:endParaRPr lang="en-US" dirty="0"/>
          </a:p>
        </p:txBody>
      </p:sp>
      <p:graphicFrame>
        <p:nvGraphicFramePr>
          <p:cNvPr id="12" name="Chart 11">
            <a:extLst>
              <a:ext uri="{FF2B5EF4-FFF2-40B4-BE49-F238E27FC236}">
                <a16:creationId xmlns:a16="http://schemas.microsoft.com/office/drawing/2014/main" id="{CF05B09E-49EA-4907-8DE8-FA9DBF8DE4D4}"/>
              </a:ext>
            </a:extLst>
          </p:cNvPr>
          <p:cNvGraphicFramePr/>
          <p:nvPr>
            <p:extLst>
              <p:ext uri="{D42A27DB-BD31-4B8C-83A1-F6EECF244321}">
                <p14:modId xmlns:p14="http://schemas.microsoft.com/office/powerpoint/2010/main" val="3623648650"/>
              </p:ext>
            </p:extLst>
          </p:nvPr>
        </p:nvGraphicFramePr>
        <p:xfrm>
          <a:off x="6222999" y="2166777"/>
          <a:ext cx="2524126" cy="3291840"/>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6">
            <a:extLst>
              <a:ext uri="{FF2B5EF4-FFF2-40B4-BE49-F238E27FC236}">
                <a16:creationId xmlns:a16="http://schemas.microsoft.com/office/drawing/2014/main" id="{C34EA70E-82E4-44AF-810A-3657796B756C}"/>
              </a:ext>
            </a:extLst>
          </p:cNvPr>
          <p:cNvSpPr txBox="1">
            <a:spLocks/>
          </p:cNvSpPr>
          <p:nvPr/>
        </p:nvSpPr>
        <p:spPr bwMode="auto">
          <a:xfrm>
            <a:off x="457201" y="1711651"/>
            <a:ext cx="2505074"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More than </a:t>
            </a:r>
            <a:br>
              <a:rPr lang="en-US" sz="1400" kern="0" dirty="0"/>
            </a:br>
            <a:r>
              <a:rPr lang="en-US" sz="1400" kern="0" dirty="0">
                <a:solidFill>
                  <a:schemeClr val="accent5">
                    <a:lumMod val="75000"/>
                  </a:schemeClr>
                </a:solidFill>
                <a:latin typeface="+mj-lt"/>
              </a:rPr>
              <a:t>three quarters </a:t>
            </a:r>
            <a:r>
              <a:rPr lang="en-US" sz="1400" kern="0" dirty="0"/>
              <a:t>of</a:t>
            </a:r>
            <a:br>
              <a:rPr lang="en-US" sz="1400" kern="0" dirty="0"/>
            </a:br>
            <a:r>
              <a:rPr lang="en-US" sz="1400" kern="0" dirty="0"/>
              <a:t>non-elderly MassHealth members live </a:t>
            </a:r>
            <a:br>
              <a:rPr lang="en-US" sz="1400" kern="0" dirty="0"/>
            </a:br>
            <a:r>
              <a:rPr lang="en-US" sz="1400" kern="0" dirty="0"/>
              <a:t>in working </a:t>
            </a:r>
            <a:br>
              <a:rPr lang="en-US" sz="1400" kern="0" dirty="0"/>
            </a:br>
            <a:r>
              <a:rPr lang="en-US" sz="1400" kern="0" dirty="0"/>
              <a:t>families. </a:t>
            </a:r>
          </a:p>
        </p:txBody>
      </p:sp>
      <p:sp>
        <p:nvSpPr>
          <p:cNvPr id="29" name="TextBox 28">
            <a:extLst>
              <a:ext uri="{FF2B5EF4-FFF2-40B4-BE49-F238E27FC236}">
                <a16:creationId xmlns:a16="http://schemas.microsoft.com/office/drawing/2014/main" id="{171034FB-50FA-4CF3-A9ED-702676CC62E7}"/>
              </a:ext>
            </a:extLst>
          </p:cNvPr>
          <p:cNvSpPr txBox="1"/>
          <p:nvPr/>
        </p:nvSpPr>
        <p:spPr>
          <a:xfrm>
            <a:off x="6400800" y="5496519"/>
            <a:ext cx="2124074" cy="215444"/>
          </a:xfrm>
          <a:prstGeom prst="rect">
            <a:avLst/>
          </a:prstGeom>
          <a:noFill/>
        </p:spPr>
        <p:txBody>
          <a:bodyPr wrap="square" rtlCol="0">
            <a:spAutoFit/>
          </a:bodyPr>
          <a:lstStyle/>
          <a:p>
            <a:pPr algn="ctr"/>
            <a:r>
              <a:rPr lang="en-US" sz="800" dirty="0">
                <a:latin typeface="+mj-lt"/>
              </a:rPr>
              <a:t>NUMBER OF WORKERS</a:t>
            </a:r>
          </a:p>
        </p:txBody>
      </p:sp>
      <p:sp>
        <p:nvSpPr>
          <p:cNvPr id="18" name="Content Placeholder 6">
            <a:extLst>
              <a:ext uri="{FF2B5EF4-FFF2-40B4-BE49-F238E27FC236}">
                <a16:creationId xmlns:a16="http://schemas.microsoft.com/office/drawing/2014/main" id="{4ADC89C2-AEF3-4339-A8A2-67E9DB81F74B}"/>
              </a:ext>
            </a:extLst>
          </p:cNvPr>
          <p:cNvSpPr txBox="1">
            <a:spLocks/>
          </p:cNvSpPr>
          <p:nvPr/>
        </p:nvSpPr>
        <p:spPr bwMode="auto">
          <a:xfrm>
            <a:off x="3609975" y="1711651"/>
            <a:ext cx="4937760"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MassHealth provides health insurance coverage to low-income workers across a </a:t>
            </a:r>
            <a:r>
              <a:rPr lang="en-US" sz="1400" kern="0" dirty="0">
                <a:solidFill>
                  <a:schemeClr val="accent5">
                    <a:lumMod val="75000"/>
                  </a:schemeClr>
                </a:solidFill>
                <a:latin typeface="+mj-lt"/>
              </a:rPr>
              <a:t>wide range of industries</a:t>
            </a:r>
            <a:r>
              <a:rPr lang="en-US" sz="1400" kern="0" dirty="0"/>
              <a:t>:</a:t>
            </a:r>
          </a:p>
        </p:txBody>
      </p:sp>
      <p:grpSp>
        <p:nvGrpSpPr>
          <p:cNvPr id="42" name="Graphic 5" descr="Family with two children">
            <a:extLst>
              <a:ext uri="{FF2B5EF4-FFF2-40B4-BE49-F238E27FC236}">
                <a16:creationId xmlns:a16="http://schemas.microsoft.com/office/drawing/2014/main" id="{B120DD2D-140A-4645-89C3-496EF5482778}"/>
              </a:ext>
            </a:extLst>
          </p:cNvPr>
          <p:cNvGrpSpPr/>
          <p:nvPr/>
        </p:nvGrpSpPr>
        <p:grpSpPr>
          <a:xfrm>
            <a:off x="2221247" y="3429555"/>
            <a:ext cx="516431" cy="516431"/>
            <a:chOff x="946785" y="3850797"/>
            <a:chExt cx="914400" cy="914400"/>
          </a:xfrm>
          <a:solidFill>
            <a:schemeClr val="accent5"/>
          </a:solidFill>
        </p:grpSpPr>
        <p:sp>
          <p:nvSpPr>
            <p:cNvPr id="43" name="Freeform: Shape 42">
              <a:extLst>
                <a:ext uri="{FF2B5EF4-FFF2-40B4-BE49-F238E27FC236}">
                  <a16:creationId xmlns:a16="http://schemas.microsoft.com/office/drawing/2014/main" id="{5C5E3328-0E13-480A-B4D6-B95716807BA3}"/>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C0CE23C-0EE9-46C3-A9A1-EE2066ACA3AC}"/>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653505B-E083-465B-99A2-3CB3493E0326}"/>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B727FE1-F4E1-4888-8856-ADECC30F27CD}"/>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8C1301B-ABFA-467C-A815-EFABBDD639FB}"/>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p>
          </p:txBody>
        </p:sp>
      </p:grpSp>
      <p:grpSp>
        <p:nvGrpSpPr>
          <p:cNvPr id="54" name="Graphic 5" descr="Family with two children">
            <a:extLst>
              <a:ext uri="{FF2B5EF4-FFF2-40B4-BE49-F238E27FC236}">
                <a16:creationId xmlns:a16="http://schemas.microsoft.com/office/drawing/2014/main" id="{89D5F629-F34A-4682-99F7-DD17A92BA315}"/>
              </a:ext>
            </a:extLst>
          </p:cNvPr>
          <p:cNvGrpSpPr/>
          <p:nvPr/>
        </p:nvGrpSpPr>
        <p:grpSpPr>
          <a:xfrm>
            <a:off x="1302789" y="3429555"/>
            <a:ext cx="516431" cy="516431"/>
            <a:chOff x="946785" y="3850797"/>
            <a:chExt cx="914400" cy="914400"/>
          </a:xfrm>
          <a:solidFill>
            <a:schemeClr val="accent2">
              <a:lumMod val="60000"/>
              <a:lumOff val="40000"/>
            </a:schemeClr>
          </a:solidFill>
        </p:grpSpPr>
        <p:sp>
          <p:nvSpPr>
            <p:cNvPr id="55" name="Freeform: Shape 54">
              <a:extLst>
                <a:ext uri="{FF2B5EF4-FFF2-40B4-BE49-F238E27FC236}">
                  <a16:creationId xmlns:a16="http://schemas.microsoft.com/office/drawing/2014/main" id="{9DB34BD1-BCE9-40DB-A69A-4C45FA37621E}"/>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FBB7BF6-976E-41DA-86B5-0977EA6DE164}"/>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D04AB57-298D-4CE3-AB24-05D2DEABB5BE}"/>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EF46E9A-F041-493B-A62A-A44B38BCA2D3}"/>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AF95DCC-CDEA-457C-89AF-DB13B677FE86}"/>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p>
          </p:txBody>
        </p:sp>
      </p:grpSp>
      <p:grpSp>
        <p:nvGrpSpPr>
          <p:cNvPr id="62" name="Graphic 5" descr="Family with two children">
            <a:extLst>
              <a:ext uri="{FF2B5EF4-FFF2-40B4-BE49-F238E27FC236}">
                <a16:creationId xmlns:a16="http://schemas.microsoft.com/office/drawing/2014/main" id="{DFD74C82-85FD-44F5-B64C-82FB6C4D9948}"/>
              </a:ext>
            </a:extLst>
          </p:cNvPr>
          <p:cNvGrpSpPr/>
          <p:nvPr/>
        </p:nvGrpSpPr>
        <p:grpSpPr>
          <a:xfrm>
            <a:off x="1762018" y="3934380"/>
            <a:ext cx="516431" cy="516431"/>
            <a:chOff x="946785" y="3850797"/>
            <a:chExt cx="914400" cy="914400"/>
          </a:xfrm>
          <a:solidFill>
            <a:schemeClr val="accent5"/>
          </a:solidFill>
        </p:grpSpPr>
        <p:sp>
          <p:nvSpPr>
            <p:cNvPr id="63" name="Freeform: Shape 62">
              <a:extLst>
                <a:ext uri="{FF2B5EF4-FFF2-40B4-BE49-F238E27FC236}">
                  <a16:creationId xmlns:a16="http://schemas.microsoft.com/office/drawing/2014/main" id="{F1318F4C-C173-45D7-AA1F-988F6DACA0A9}"/>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8422EA4-45CE-44F8-998D-87E16E8A233F}"/>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1D0C9EC-836A-4391-A1C7-52E01B0BA9DC}"/>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56D3CBA-DE31-47AA-B476-B83D3A5E1F9E}"/>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45DF98-E4B3-467C-BDAB-6A55B0BBD96C}"/>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p>
          </p:txBody>
        </p:sp>
      </p:grpSp>
      <p:grpSp>
        <p:nvGrpSpPr>
          <p:cNvPr id="68" name="Graphic 5" descr="Family with two children">
            <a:extLst>
              <a:ext uri="{FF2B5EF4-FFF2-40B4-BE49-F238E27FC236}">
                <a16:creationId xmlns:a16="http://schemas.microsoft.com/office/drawing/2014/main" id="{7D2222DF-05CB-4EC2-97F9-F9CD2F4D3407}"/>
              </a:ext>
            </a:extLst>
          </p:cNvPr>
          <p:cNvGrpSpPr/>
          <p:nvPr/>
        </p:nvGrpSpPr>
        <p:grpSpPr>
          <a:xfrm>
            <a:off x="1762018" y="2934255"/>
            <a:ext cx="516431" cy="516431"/>
            <a:chOff x="946785" y="3850797"/>
            <a:chExt cx="914400" cy="914400"/>
          </a:xfrm>
          <a:solidFill>
            <a:schemeClr val="accent5"/>
          </a:solidFill>
        </p:grpSpPr>
        <p:sp>
          <p:nvSpPr>
            <p:cNvPr id="69" name="Freeform: Shape 68">
              <a:extLst>
                <a:ext uri="{FF2B5EF4-FFF2-40B4-BE49-F238E27FC236}">
                  <a16:creationId xmlns:a16="http://schemas.microsoft.com/office/drawing/2014/main" id="{0FE7451B-A292-496B-BF58-7481CB9C9F61}"/>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48F2B18-79E6-4C5E-A850-4724383B65CD}"/>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6E347E6-1259-4E4F-86FF-E6837DB0C6FA}"/>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760FCA4-A4DD-4587-9089-F3FD7CF556CA}"/>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94BCCD9-113E-419C-B49D-27EA0B278993}"/>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2028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MASSHEALTH HAS DESIGNED DIFFERENT DELIVERY SYSTEMS TAILORED TO THE NEEDS OF ITS DIFFERENT POPULATIONS</a:t>
            </a:r>
          </a:p>
        </p:txBody>
      </p:sp>
      <p:sp>
        <p:nvSpPr>
          <p:cNvPr id="3" name="Slide Number Placeholder 2"/>
          <p:cNvSpPr>
            <a:spLocks noGrp="1"/>
          </p:cNvSpPr>
          <p:nvPr>
            <p:ph type="sldNum" sz="quarter" idx="10"/>
          </p:nvPr>
        </p:nvSpPr>
        <p:spPr/>
        <p:txBody>
          <a:bodyPr/>
          <a:lstStyle/>
          <a:p>
            <a:fld id="{52FF2353-2A72-49B4-9122-A3EFF5B12DD2}" type="slidenum">
              <a:rPr lang="en-US" smtClean="0"/>
              <a:pPr/>
              <a:t>14</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51070292"/>
              </p:ext>
            </p:extLst>
          </p:nvPr>
        </p:nvGraphicFramePr>
        <p:xfrm>
          <a:off x="457200" y="1463675"/>
          <a:ext cx="8229600" cy="3944112"/>
        </p:xfrm>
        <a:graphic>
          <a:graphicData uri="http://schemas.openxmlformats.org/drawingml/2006/table">
            <a:tbl>
              <a:tblPr firstRow="1" bandRow="1">
                <a:tableStyleId>{7DF18680-E054-41AD-8BC1-D1AEF772440D}</a:tableStyleId>
              </a:tblPr>
              <a:tblGrid>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609059064"/>
                    </a:ext>
                  </a:extLst>
                </a:gridCol>
                <a:gridCol w="4754880">
                  <a:extLst>
                    <a:ext uri="{9D8B030D-6E8A-4147-A177-3AD203B41FA5}">
                      <a16:colId xmlns:a16="http://schemas.microsoft.com/office/drawing/2014/main" val="20002"/>
                    </a:ext>
                  </a:extLst>
                </a:gridCol>
              </a:tblGrid>
              <a:tr h="0">
                <a:tc>
                  <a:txBody>
                    <a:bodyPr/>
                    <a:lstStyle/>
                    <a:p>
                      <a:r>
                        <a:rPr lang="en-US" sz="1000" b="0" dirty="0">
                          <a:latin typeface="+mj-lt"/>
                        </a:rPr>
                        <a:t>POPULATIONS</a:t>
                      </a:r>
                      <a:r>
                        <a:rPr lang="en-US" sz="1000" b="0" baseline="0" dirty="0">
                          <a:latin typeface="+mj-lt"/>
                        </a:rPr>
                        <a:t> SERVED</a:t>
                      </a:r>
                      <a:endParaRPr lang="en-US" sz="1000" b="0" dirty="0">
                        <a:latin typeface="+mj-lt"/>
                      </a:endParaRPr>
                    </a:p>
                  </a:txBody>
                  <a:tcPr marT="64008" marB="64008" anchor="ctr"/>
                </a:tc>
                <a:tc>
                  <a:txBody>
                    <a:bodyPr/>
                    <a:lstStyle/>
                    <a:p>
                      <a:r>
                        <a:rPr lang="en-US" sz="1000" b="0" dirty="0">
                          <a:latin typeface="+mj-lt"/>
                        </a:rPr>
                        <a:t>MANAGED CARE PROGRAM</a:t>
                      </a:r>
                      <a:r>
                        <a:rPr lang="en-US" sz="1000" b="0" baseline="30000" dirty="0">
                          <a:latin typeface="+mj-lt"/>
                        </a:rPr>
                        <a:t>1</a:t>
                      </a:r>
                    </a:p>
                  </a:txBody>
                  <a:tcPr marT="64008" marB="6400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j-lt"/>
                        </a:rPr>
                        <a:t>COVERED SERVICES</a:t>
                      </a:r>
                      <a:endParaRPr lang="en-US" sz="1000" b="0" dirty="0">
                        <a:latin typeface="+mj-lt"/>
                      </a:endParaRPr>
                    </a:p>
                  </a:txBody>
                  <a:tcPr marT="64008" marB="64008" anchor="ctr"/>
                </a:tc>
                <a:extLst>
                  <a:ext uri="{0D108BD9-81ED-4DB2-BD59-A6C34878D82A}">
                    <a16:rowId xmlns:a16="http://schemas.microsoft.com/office/drawing/2014/main" val="10000"/>
                  </a:ext>
                </a:extLst>
              </a:tr>
              <a:tr h="582253">
                <a:tc>
                  <a:txBody>
                    <a:bodyPr/>
                    <a:lstStyle/>
                    <a:p>
                      <a:r>
                        <a:rPr lang="en-US" sz="1000" dirty="0"/>
                        <a:t>MassHealth Standard, Family Assistance, CommonHealth, and CarePlus members under age 65</a:t>
                      </a:r>
                      <a:endParaRPr lang="en-US" sz="1000" dirty="0">
                        <a:solidFill>
                          <a:schemeClr val="tx1"/>
                        </a:solidFill>
                      </a:endParaRPr>
                    </a:p>
                  </a:txBody>
                  <a:tcPr marT="64008" marB="64008"/>
                </a:tc>
                <a:tc>
                  <a:txBody>
                    <a:bodyPr/>
                    <a:lstStyle/>
                    <a:p>
                      <a:r>
                        <a:rPr lang="en-US" sz="1000" dirty="0">
                          <a:latin typeface="+mn-lt"/>
                        </a:rPr>
                        <a:t>Accountable Care Partnership Plans and Primary Care ACOs </a:t>
                      </a:r>
                      <a:br>
                        <a:rPr lang="en-US" sz="1000" dirty="0">
                          <a:latin typeface="+mn-lt"/>
                        </a:rPr>
                      </a:br>
                      <a:r>
                        <a:rPr lang="en-US" sz="1000" dirty="0">
                          <a:latin typeface="+mn-lt"/>
                        </a:rPr>
                        <a:t>(Model A and Model B ACOs)</a:t>
                      </a:r>
                      <a:endParaRPr lang="en-US" sz="1000" b="1" dirty="0">
                        <a:solidFill>
                          <a:schemeClr val="tx1"/>
                        </a:solidFill>
                        <a:latin typeface="+mn-lt"/>
                      </a:endParaRPr>
                    </a:p>
                  </a:txBody>
                  <a:tcPr marT="64008" marB="64008"/>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Medical and behavioral</a:t>
                      </a:r>
                      <a:r>
                        <a:rPr lang="en-US" sz="1000" baseline="0" dirty="0"/>
                        <a:t> health services are covered through alternative payment methods to the ACO (which vary by model and risk track). LTSS and dental benefits are not included through ACOs but are available through MassHealth fee-for-service payments.</a:t>
                      </a:r>
                      <a:r>
                        <a:rPr lang="en-US" sz="1000" baseline="30000" dirty="0"/>
                        <a:t>2</a:t>
                      </a:r>
                    </a:p>
                  </a:txBody>
                  <a:tcPr marT="64008" marB="64008"/>
                </a:tc>
                <a:extLst>
                  <a:ext uri="{0D108BD9-81ED-4DB2-BD59-A6C34878D82A}">
                    <a16:rowId xmlns:a16="http://schemas.microsoft.com/office/drawing/2014/main" val="1298830889"/>
                  </a:ext>
                </a:extLst>
              </a:tr>
              <a:tr h="582253">
                <a:tc>
                  <a:txBody>
                    <a:bodyPr/>
                    <a:lstStyle/>
                    <a:p>
                      <a:r>
                        <a:rPr lang="en-US" sz="1000" dirty="0"/>
                        <a:t>MassHealth</a:t>
                      </a:r>
                      <a:r>
                        <a:rPr lang="en-US" sz="1000" baseline="0" dirty="0"/>
                        <a:t> Standard, </a:t>
                      </a:r>
                      <a:br>
                        <a:rPr lang="en-US" sz="1000" baseline="0" dirty="0"/>
                      </a:br>
                      <a:r>
                        <a:rPr lang="en-US" sz="1000" baseline="0" dirty="0"/>
                        <a:t>Family Assistance, and </a:t>
                      </a:r>
                      <a:br>
                        <a:rPr lang="en-US" sz="1000" baseline="0" dirty="0"/>
                      </a:br>
                      <a:r>
                        <a:rPr lang="en-US" sz="1000" baseline="0" dirty="0"/>
                        <a:t>CarePlus members under</a:t>
                      </a:r>
                      <a:br>
                        <a:rPr lang="en-US" sz="1000" baseline="0" dirty="0"/>
                      </a:br>
                      <a:r>
                        <a:rPr lang="en-US" sz="1000" baseline="0" dirty="0"/>
                        <a:t>age 65</a:t>
                      </a:r>
                      <a:endParaRPr lang="en-US" sz="1000" dirty="0"/>
                    </a:p>
                  </a:txBody>
                  <a:tcPr marT="64008" marB="64008"/>
                </a:tc>
                <a:tc>
                  <a:txBody>
                    <a:bodyPr/>
                    <a:lstStyle/>
                    <a:p>
                      <a:r>
                        <a:rPr lang="en-US" sz="1000" dirty="0">
                          <a:latin typeface="+mn-lt"/>
                        </a:rPr>
                        <a:t>Managed</a:t>
                      </a:r>
                      <a:r>
                        <a:rPr lang="en-US" sz="1000" baseline="0" dirty="0">
                          <a:latin typeface="+mn-lt"/>
                        </a:rPr>
                        <a:t> Care Organizations (MCO) and MCO-Administered ACOs (Model C ACOs)</a:t>
                      </a:r>
                      <a:r>
                        <a:rPr lang="en-US" sz="1000" baseline="30000" dirty="0">
                          <a:latin typeface="+mn-lt"/>
                        </a:rPr>
                        <a:t>3</a:t>
                      </a:r>
                      <a:endParaRPr lang="en-US" sz="1000" b="1" baseline="30000" dirty="0">
                        <a:latin typeface="+mn-lt"/>
                      </a:endParaRPr>
                    </a:p>
                  </a:txBody>
                  <a:tcPr marT="64008" marB="64008"/>
                </a:tc>
                <a:tc>
                  <a:txBody>
                    <a:bodyPr/>
                    <a:lstStyle/>
                    <a:p>
                      <a:pPr marL="0" indent="0">
                        <a:buFont typeface="Arial" panose="020B0604020202020204" pitchFamily="34" charset="0"/>
                        <a:buNone/>
                      </a:pPr>
                      <a:r>
                        <a:rPr lang="en-US" sz="1000" dirty="0"/>
                        <a:t>Medical and behavioral</a:t>
                      </a:r>
                      <a:r>
                        <a:rPr lang="en-US" sz="1000" baseline="0" dirty="0"/>
                        <a:t> health services are covered through a capitated payment</a:t>
                      </a:r>
                      <a:r>
                        <a:rPr lang="en-US" sz="1000" baseline="30000" dirty="0"/>
                        <a:t>4</a:t>
                      </a:r>
                      <a:r>
                        <a:rPr lang="en-US" sz="1000" baseline="0" dirty="0"/>
                        <a:t> to MCOs. LTSS and dental benefits are not included in the MCO benefit but are available through MassHealth fee-for-service. MCOs can subcontract with MCO-administered ACOs using alternative payment methods. </a:t>
                      </a:r>
                      <a:endParaRPr lang="en-US" sz="1000" baseline="0" dirty="0">
                        <a:solidFill>
                          <a:schemeClr val="tx1"/>
                        </a:solidFill>
                      </a:endParaRPr>
                    </a:p>
                  </a:txBody>
                  <a:tcPr marT="64008" marB="64008"/>
                </a:tc>
                <a:extLst>
                  <a:ext uri="{0D108BD9-81ED-4DB2-BD59-A6C34878D82A}">
                    <a16:rowId xmlns:a16="http://schemas.microsoft.com/office/drawing/2014/main" val="10001"/>
                  </a:ext>
                </a:extLst>
              </a:tr>
              <a:tr h="481864">
                <a:tc>
                  <a:txBody>
                    <a:bodyPr/>
                    <a:lstStyle/>
                    <a:p>
                      <a:r>
                        <a:rPr lang="en-US" sz="1000" dirty="0"/>
                        <a:t>MassHealth</a:t>
                      </a:r>
                      <a:r>
                        <a:rPr lang="en-US" sz="1000" baseline="0" dirty="0"/>
                        <a:t> Standard, </a:t>
                      </a:r>
                      <a:br>
                        <a:rPr lang="en-US" sz="1000" baseline="0" dirty="0"/>
                      </a:br>
                      <a:r>
                        <a:rPr lang="en-US" sz="1000" baseline="0" dirty="0"/>
                        <a:t>Family Assistance, and </a:t>
                      </a:r>
                      <a:br>
                        <a:rPr lang="en-US" sz="1000" baseline="0" dirty="0"/>
                      </a:br>
                      <a:r>
                        <a:rPr lang="en-US" sz="1000" baseline="0" dirty="0"/>
                        <a:t>CarePlus members under</a:t>
                      </a:r>
                      <a:br>
                        <a:rPr lang="en-US" sz="1000" baseline="0" dirty="0"/>
                      </a:br>
                      <a:r>
                        <a:rPr lang="en-US" sz="1000" baseline="0" dirty="0"/>
                        <a:t>age 65</a:t>
                      </a:r>
                      <a:endParaRPr lang="en-US" sz="1000" dirty="0"/>
                    </a:p>
                  </a:txBody>
                  <a:tcPr marT="64008" marB="64008"/>
                </a:tc>
                <a:tc>
                  <a:txBody>
                    <a:bodyPr/>
                    <a:lstStyle/>
                    <a:p>
                      <a:r>
                        <a:rPr lang="en-US" sz="1000" dirty="0">
                          <a:latin typeface="+mn-lt"/>
                        </a:rPr>
                        <a:t>Primary</a:t>
                      </a:r>
                      <a:r>
                        <a:rPr lang="en-US" sz="1000" baseline="0" dirty="0">
                          <a:latin typeface="+mn-lt"/>
                        </a:rPr>
                        <a:t> Care Clinician </a:t>
                      </a:r>
                      <a:br>
                        <a:rPr lang="en-US" sz="1000" baseline="0" dirty="0">
                          <a:latin typeface="+mn-lt"/>
                        </a:rPr>
                      </a:br>
                      <a:r>
                        <a:rPr lang="en-US" sz="1000" baseline="0" dirty="0">
                          <a:latin typeface="+mn-lt"/>
                        </a:rPr>
                        <a:t>(PCC) Plan </a:t>
                      </a:r>
                      <a:endParaRPr lang="en-US" sz="1000" b="1" dirty="0">
                        <a:latin typeface="+mn-lt"/>
                      </a:endParaRPr>
                    </a:p>
                  </a:txBody>
                  <a:tcPr marT="64008" marB="64008"/>
                </a:tc>
                <a:tc>
                  <a:txBody>
                    <a:bodyPr/>
                    <a:lstStyle/>
                    <a:p>
                      <a:r>
                        <a:rPr lang="en-US" sz="1000" baseline="0" dirty="0"/>
                        <a:t>Medical services are paid fee-for-service and are managed by a primary care clinician. </a:t>
                      </a:r>
                      <a:r>
                        <a:rPr lang="en-US" sz="1000" dirty="0"/>
                        <a:t>Behavioral health</a:t>
                      </a:r>
                      <a:r>
                        <a:rPr lang="en-US" sz="1000" baseline="0" dirty="0"/>
                        <a:t> services are covered by a capitated payment to a behavioral health plan. Dental and LTSS benefits are available and paid fee-for-service. </a:t>
                      </a:r>
                      <a:endParaRPr lang="en-US" sz="1000" i="0" baseline="0" dirty="0"/>
                    </a:p>
                  </a:txBody>
                  <a:tcPr marT="64008" marB="64008"/>
                </a:tc>
                <a:extLst>
                  <a:ext uri="{0D108BD9-81ED-4DB2-BD59-A6C34878D82A}">
                    <a16:rowId xmlns:a16="http://schemas.microsoft.com/office/drawing/2014/main" val="10002"/>
                  </a:ext>
                </a:extLst>
              </a:tr>
              <a:tr h="281087">
                <a:tc>
                  <a:txBody>
                    <a:bodyPr/>
                    <a:lstStyle/>
                    <a:p>
                      <a:r>
                        <a:rPr lang="en-US" sz="1000" dirty="0"/>
                        <a:t>Ages 21–64</a:t>
                      </a:r>
                      <a:r>
                        <a:rPr lang="en-US" sz="1000" baseline="0" dirty="0"/>
                        <a:t> with MassHealth and Medicare</a:t>
                      </a:r>
                      <a:endParaRPr lang="en-US" sz="1000" dirty="0"/>
                    </a:p>
                  </a:txBody>
                  <a:tcPr marT="64008" marB="64008"/>
                </a:tc>
                <a:tc>
                  <a:txBody>
                    <a:bodyPr/>
                    <a:lstStyle/>
                    <a:p>
                      <a:r>
                        <a:rPr lang="en-US" sz="1000" dirty="0">
                          <a:latin typeface="+mn-lt"/>
                        </a:rPr>
                        <a:t>One</a:t>
                      </a:r>
                      <a:r>
                        <a:rPr lang="en-US" sz="1000" baseline="0" dirty="0">
                          <a:latin typeface="+mn-lt"/>
                        </a:rPr>
                        <a:t> Care</a:t>
                      </a:r>
                      <a:endParaRPr lang="en-US" sz="1000" b="1" dirty="0">
                        <a:latin typeface="+mn-lt"/>
                      </a:endParaRPr>
                    </a:p>
                  </a:txBody>
                  <a:tcPr marT="64008" marB="64008"/>
                </a:tc>
                <a:tc>
                  <a:txBody>
                    <a:bodyPr/>
                    <a:lstStyle/>
                    <a:p>
                      <a:r>
                        <a:rPr lang="en-US" sz="1000" dirty="0"/>
                        <a:t>Full spectrum of services,</a:t>
                      </a:r>
                      <a:r>
                        <a:rPr lang="en-US" sz="1000" baseline="0" dirty="0"/>
                        <a:t> including LTSS, dental, and behavioral health,</a:t>
                      </a:r>
                      <a:r>
                        <a:rPr lang="en-US" sz="1000" dirty="0"/>
                        <a:t> </a:t>
                      </a:r>
                      <a:r>
                        <a:rPr lang="en-US" sz="1000" baseline="0" dirty="0"/>
                        <a:t>covered through a capitated payment to a single health plan.</a:t>
                      </a:r>
                      <a:endParaRPr lang="en-US" sz="1000" dirty="0"/>
                    </a:p>
                  </a:txBody>
                  <a:tcPr marT="64008" marB="64008"/>
                </a:tc>
                <a:extLst>
                  <a:ext uri="{0D108BD9-81ED-4DB2-BD59-A6C34878D82A}">
                    <a16:rowId xmlns:a16="http://schemas.microsoft.com/office/drawing/2014/main" val="10003"/>
                  </a:ext>
                </a:extLst>
              </a:tr>
              <a:tr h="488696">
                <a:tc>
                  <a:txBody>
                    <a:bodyPr/>
                    <a:lstStyle/>
                    <a:p>
                      <a:r>
                        <a:rPr lang="en-US" sz="1000" dirty="0"/>
                        <a:t>Ages 55+; must meet clinical eligibility for nursing facility level of care</a:t>
                      </a:r>
                    </a:p>
                  </a:txBody>
                  <a:tcPr marT="64008" marB="64008"/>
                </a:tc>
                <a:tc>
                  <a:txBody>
                    <a:bodyPr/>
                    <a:lstStyle/>
                    <a:p>
                      <a:r>
                        <a:rPr lang="en-US" sz="1000" dirty="0">
                          <a:latin typeface="+mn-lt"/>
                        </a:rPr>
                        <a:t>Program of All-Inclusive Care for the Elderly</a:t>
                      </a:r>
                      <a:r>
                        <a:rPr lang="en-US" sz="1000" baseline="0" dirty="0">
                          <a:latin typeface="+mn-lt"/>
                        </a:rPr>
                        <a:t> (PACE)</a:t>
                      </a:r>
                      <a:endParaRPr lang="en-US" sz="1000" b="1" dirty="0">
                        <a:latin typeface="+mn-lt"/>
                      </a:endParaRPr>
                    </a:p>
                  </a:txBody>
                  <a:tcPr marT="64008" marB="64008"/>
                </a:tc>
                <a:tc>
                  <a:txBody>
                    <a:bodyPr/>
                    <a:lstStyle/>
                    <a:p>
                      <a:r>
                        <a:rPr lang="en-US" sz="1000" dirty="0"/>
                        <a:t>Full</a:t>
                      </a:r>
                      <a:r>
                        <a:rPr lang="en-US" sz="1000" baseline="0" dirty="0"/>
                        <a:t> spectrum of services</a:t>
                      </a:r>
                      <a:r>
                        <a:rPr lang="en-US" sz="1000" dirty="0"/>
                        <a:t>,</a:t>
                      </a:r>
                      <a:r>
                        <a:rPr lang="en-US" sz="1000" baseline="0" dirty="0"/>
                        <a:t> including LTSS, dental, and behavioral health, covered through capitated payment to a single provider. Care is integrated via an interdisciplinary care team, with many services provided at an adult day health center. </a:t>
                      </a:r>
                      <a:endParaRPr lang="en-US" sz="1000" dirty="0"/>
                    </a:p>
                  </a:txBody>
                  <a:tcPr marT="64008" marB="64008"/>
                </a:tc>
                <a:extLst>
                  <a:ext uri="{0D108BD9-81ED-4DB2-BD59-A6C34878D82A}">
                    <a16:rowId xmlns:a16="http://schemas.microsoft.com/office/drawing/2014/main" val="10004"/>
                  </a:ext>
                </a:extLst>
              </a:tr>
              <a:tr h="285073">
                <a:tc>
                  <a:txBody>
                    <a:bodyPr/>
                    <a:lstStyle/>
                    <a:p>
                      <a:r>
                        <a:rPr lang="en-US" sz="1000" dirty="0"/>
                        <a:t>Ages</a:t>
                      </a:r>
                      <a:r>
                        <a:rPr lang="en-US" sz="1000" baseline="0" dirty="0"/>
                        <a:t> </a:t>
                      </a:r>
                      <a:r>
                        <a:rPr lang="en-US" sz="1000" dirty="0"/>
                        <a:t>65+ most</a:t>
                      </a:r>
                      <a:r>
                        <a:rPr lang="en-US" sz="1000" baseline="0" dirty="0"/>
                        <a:t> of whom also have Medicare coverage</a:t>
                      </a:r>
                      <a:endParaRPr lang="en-US" sz="1000" dirty="0"/>
                    </a:p>
                  </a:txBody>
                  <a:tcPr marT="64008" marB="64008"/>
                </a:tc>
                <a:tc>
                  <a:txBody>
                    <a:bodyPr/>
                    <a:lstStyle/>
                    <a:p>
                      <a:r>
                        <a:rPr lang="en-US" sz="1000" dirty="0">
                          <a:latin typeface="+mn-lt"/>
                        </a:rPr>
                        <a:t>Senior Care Options (SCO)</a:t>
                      </a:r>
                      <a:endParaRPr lang="en-US" sz="1000" b="1" dirty="0">
                        <a:latin typeface="+mn-lt"/>
                      </a:endParaRPr>
                    </a:p>
                  </a:txBody>
                  <a:tcPr marT="64008" marB="64008"/>
                </a:tc>
                <a:tc>
                  <a:txBody>
                    <a:bodyPr/>
                    <a:lstStyle/>
                    <a:p>
                      <a:r>
                        <a:rPr lang="en-US" sz="1000" dirty="0"/>
                        <a:t>Full spectrum of services</a:t>
                      </a:r>
                      <a:r>
                        <a:rPr lang="en-US" sz="1000" baseline="0" dirty="0"/>
                        <a:t> covered through a capitated payment to a single health plan (includes LTSS, dental, behavioral health).</a:t>
                      </a:r>
                      <a:endParaRPr lang="en-US" sz="1000" dirty="0"/>
                    </a:p>
                  </a:txBody>
                  <a:tcPr marT="64008" marB="64008"/>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D24F853E-8AA9-46E6-A476-D0A2ACA15A03}"/>
              </a:ext>
            </a:extLst>
          </p:cNvPr>
          <p:cNvSpPr/>
          <p:nvPr/>
        </p:nvSpPr>
        <p:spPr>
          <a:xfrm>
            <a:off x="457200" y="5539385"/>
            <a:ext cx="8220517" cy="845360"/>
          </a:xfrm>
          <a:prstGeom prst="rect">
            <a:avLst/>
          </a:prstGeom>
        </p:spPr>
        <p:txBody>
          <a:bodyPr wrap="square" lIns="0" rIns="0" anchor="b" anchorCtr="0">
            <a:spAutoFit/>
          </a:bodyPr>
          <a:lstStyle/>
          <a:p>
            <a:pPr marL="58738" indent="-58738">
              <a:lnSpc>
                <a:spcPct val="95000"/>
              </a:lnSpc>
              <a:spcBef>
                <a:spcPts val="100"/>
              </a:spcBef>
            </a:pPr>
            <a:r>
              <a:rPr lang="en-US" sz="800" baseline="30000" dirty="0">
                <a:solidFill>
                  <a:srgbClr val="1C1C1C"/>
                </a:solidFill>
                <a:latin typeface="+mn-lt"/>
              </a:rPr>
              <a:t>1</a:t>
            </a:r>
            <a:r>
              <a:rPr lang="en-US" sz="800" dirty="0">
                <a:solidFill>
                  <a:srgbClr val="1C1C1C"/>
                </a:solidFill>
                <a:latin typeface="+mn-lt"/>
              </a:rPr>
              <a:t>	For more information on each of these programs, please see these educational materials developed by MassHealth: </a:t>
            </a:r>
            <a:r>
              <a:rPr lang="en-US" sz="800" dirty="0">
                <a:latin typeface="+mn-lt"/>
                <a:hlinkClick r:id="rId3"/>
              </a:rPr>
              <a:t>MassHealth Health Plan Information</a:t>
            </a:r>
            <a:r>
              <a:rPr lang="en-US" sz="800" u="sng" dirty="0">
                <a:latin typeface="+mn-lt"/>
              </a:rPr>
              <a:t> </a:t>
            </a:r>
            <a:r>
              <a:rPr lang="en-US" sz="800" dirty="0">
                <a:latin typeface="+mn-lt"/>
              </a:rPr>
              <a:t>(ACOs, MCOs, and the PCC Plan), </a:t>
            </a:r>
            <a:br>
              <a:rPr lang="en-US" sz="800" dirty="0">
                <a:latin typeface="+mn-lt"/>
              </a:rPr>
            </a:br>
            <a:r>
              <a:rPr lang="en-US" sz="800" dirty="0">
                <a:latin typeface="+mn-lt"/>
                <a:hlinkClick r:id="rId4"/>
              </a:rPr>
              <a:t>Enrolling and Receiving Care Under Senior Care Options (SCO)</a:t>
            </a:r>
            <a:r>
              <a:rPr lang="en-US" sz="800" dirty="0">
                <a:latin typeface="+mn-lt"/>
              </a:rPr>
              <a:t>, </a:t>
            </a:r>
            <a:r>
              <a:rPr lang="en-US" sz="800" dirty="0">
                <a:latin typeface="+mn-lt"/>
                <a:hlinkClick r:id="rId5"/>
              </a:rPr>
              <a:t>One Care website</a:t>
            </a:r>
            <a:r>
              <a:rPr lang="en-US" sz="800" dirty="0">
                <a:latin typeface="+mn-lt"/>
              </a:rPr>
              <a:t>, </a:t>
            </a:r>
            <a:r>
              <a:rPr lang="en-US" sz="800" dirty="0">
                <a:latin typeface="+mn-lt"/>
                <a:hlinkClick r:id="rId6"/>
              </a:rPr>
              <a:t>PACE website</a:t>
            </a:r>
            <a:r>
              <a:rPr lang="en-US" sz="800" dirty="0">
                <a:latin typeface="+mn-lt"/>
              </a:rPr>
              <a:t>.</a:t>
            </a:r>
            <a:endParaRPr lang="en-US" sz="800" dirty="0">
              <a:solidFill>
                <a:srgbClr val="1C1C1C"/>
              </a:solidFill>
              <a:latin typeface="+mn-lt"/>
            </a:endParaRPr>
          </a:p>
          <a:p>
            <a:pPr marL="55563" lvl="0" indent="-55563">
              <a:lnSpc>
                <a:spcPct val="95000"/>
              </a:lnSpc>
              <a:spcBef>
                <a:spcPts val="100"/>
              </a:spcBef>
            </a:pPr>
            <a:r>
              <a:rPr lang="en-US" sz="800" baseline="30000" dirty="0">
                <a:solidFill>
                  <a:srgbClr val="1C1C1C"/>
                </a:solidFill>
                <a:latin typeface="+mn-lt"/>
              </a:rPr>
              <a:t>2	</a:t>
            </a:r>
            <a:r>
              <a:rPr lang="en-US" sz="800" dirty="0">
                <a:solidFill>
                  <a:srgbClr val="1C1C1C"/>
                </a:solidFill>
                <a:latin typeface="+mn-lt"/>
              </a:rPr>
              <a:t>Fee-for-service (FFS) payment: A payment made to providers for each service delivered.</a:t>
            </a:r>
          </a:p>
          <a:p>
            <a:pPr marL="55563" lvl="0" indent="-55563">
              <a:lnSpc>
                <a:spcPct val="95000"/>
              </a:lnSpc>
              <a:spcBef>
                <a:spcPts val="100"/>
              </a:spcBef>
            </a:pPr>
            <a:r>
              <a:rPr lang="en-US" sz="800" baseline="30000" dirty="0">
                <a:solidFill>
                  <a:srgbClr val="1C1C1C"/>
                </a:solidFill>
                <a:latin typeface="+mn-lt"/>
              </a:rPr>
              <a:t>3</a:t>
            </a:r>
            <a:r>
              <a:rPr lang="en-US" sz="800" dirty="0">
                <a:solidFill>
                  <a:srgbClr val="1C1C1C"/>
                </a:solidFill>
                <a:latin typeface="+mn-lt"/>
              </a:rPr>
              <a:t>	An MCO may contract with an MCO-administered ACO.</a:t>
            </a:r>
          </a:p>
          <a:p>
            <a:pPr marL="58738" lvl="0" indent="-58738">
              <a:lnSpc>
                <a:spcPct val="95000"/>
              </a:lnSpc>
              <a:spcBef>
                <a:spcPts val="100"/>
              </a:spcBef>
            </a:pPr>
            <a:r>
              <a:rPr lang="en-US" sz="800" baseline="30000" dirty="0">
                <a:solidFill>
                  <a:srgbClr val="1C1C1C"/>
                </a:solidFill>
                <a:latin typeface="+mn-lt"/>
              </a:rPr>
              <a:t>4</a:t>
            </a:r>
            <a:r>
              <a:rPr lang="en-US" sz="800" dirty="0">
                <a:solidFill>
                  <a:srgbClr val="1C1C1C"/>
                </a:solidFill>
                <a:latin typeface="+mn-lt"/>
              </a:rPr>
              <a:t>	Capitated payment: A </a:t>
            </a:r>
            <a:r>
              <a:rPr lang="en-US" sz="800" dirty="0">
                <a:solidFill>
                  <a:srgbClr val="1C1C1C"/>
                </a:solidFill>
                <a:latin typeface="Source Sans Pro Light"/>
              </a:rPr>
              <a:t>monthly payment to a health plan for each enrollee. In return, the health plan must provide or arrange for all medically necessary covered services. </a:t>
            </a:r>
          </a:p>
          <a:p>
            <a:pPr lvl="0">
              <a:lnSpc>
                <a:spcPct val="95000"/>
              </a:lnSpc>
              <a:spcBef>
                <a:spcPts val="100"/>
              </a:spcBef>
            </a:pPr>
            <a:r>
              <a:rPr lang="en-US" sz="800" cap="small" dirty="0">
                <a:solidFill>
                  <a:srgbClr val="1C1C1C"/>
                </a:solidFill>
                <a:latin typeface="Source Sans Pro Light"/>
              </a:rPr>
              <a:t>sources</a:t>
            </a:r>
            <a:r>
              <a:rPr lang="en-US" sz="800" dirty="0">
                <a:solidFill>
                  <a:srgbClr val="1C1C1C"/>
                </a:solidFill>
                <a:latin typeface="Source Sans Pro Light"/>
              </a:rPr>
              <a:t>: 130 C.M.R . §505; 130 C.M.R §508. </a:t>
            </a:r>
            <a:endParaRPr lang="en-US" sz="800" dirty="0">
              <a:solidFill>
                <a:srgbClr val="1C1C1C"/>
              </a:solidFill>
              <a:latin typeface="+mn-lt"/>
            </a:endParaRPr>
          </a:p>
        </p:txBody>
      </p:sp>
    </p:spTree>
    <p:extLst>
      <p:ext uri="{BB962C8B-B14F-4D97-AF65-F5344CB8AC3E}">
        <p14:creationId xmlns:p14="http://schemas.microsoft.com/office/powerpoint/2010/main" val="369171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rc 99">
            <a:extLst>
              <a:ext uri="{FF2B5EF4-FFF2-40B4-BE49-F238E27FC236}">
                <a16:creationId xmlns:a16="http://schemas.microsoft.com/office/drawing/2014/main" id="{063FD4D2-F8CD-4E84-AAB1-08C34DADB7E0}"/>
              </a:ext>
            </a:extLst>
          </p:cNvPr>
          <p:cNvSpPr>
            <a:spLocks noChangeAspect="1"/>
          </p:cNvSpPr>
          <p:nvPr/>
        </p:nvSpPr>
        <p:spPr>
          <a:xfrm>
            <a:off x="1926426" y="3006440"/>
            <a:ext cx="1426464" cy="1426464"/>
          </a:xfrm>
          <a:prstGeom prst="arc">
            <a:avLst>
              <a:gd name="adj1" fmla="val 10819050"/>
              <a:gd name="adj2" fmla="val 4286262"/>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1" name="Title 1"/>
          <p:cNvSpPr>
            <a:spLocks noGrp="1"/>
          </p:cNvSpPr>
          <p:nvPr>
            <p:ph type="title"/>
          </p:nvPr>
        </p:nvSpPr>
        <p:spPr/>
        <p:txBody>
          <a:bodyPr/>
          <a:lstStyle/>
          <a:p>
            <a:r>
              <a:rPr lang="en-US" dirty="0"/>
              <a:t>AMONG MASSHEALTH MEMBERS, 70% ARE ENROLLED IN MANAGED CARE, WITH HALF OF MEMBERS IN ACO</a:t>
            </a:r>
            <a:r>
              <a:rPr lang="en-US" cap="none" dirty="0"/>
              <a:t>s</a:t>
            </a:r>
          </a:p>
        </p:txBody>
      </p:sp>
      <p:sp>
        <p:nvSpPr>
          <p:cNvPr id="3" name="Slide Number Placeholder 2"/>
          <p:cNvSpPr>
            <a:spLocks noGrp="1"/>
          </p:cNvSpPr>
          <p:nvPr>
            <p:ph type="sldNum" sz="quarter" idx="10"/>
          </p:nvPr>
        </p:nvSpPr>
        <p:spPr/>
        <p:txBody>
          <a:bodyPr/>
          <a:lstStyle/>
          <a:p>
            <a:fld id="{9E2FD372-2CE6-4C7B-90AE-F93F03DF2A84}" type="slidenum">
              <a:rPr lang="en-US" smtClean="0"/>
              <a:pPr/>
              <a:t>15</a:t>
            </a:fld>
            <a:endParaRPr lang="en-US"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5510315" y="1463040"/>
            <a:ext cx="3158379"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r>
              <a:rPr lang="en-US" dirty="0"/>
              <a:t>MassHealth members receive several varieties of managed care. Members under age 65 can enroll in a new MassHealth-contracted private ACO, a MassHealth-contracted private MCO (with the option of an MCO-administered ACO), or the MassHealth-administered Primary Care Clinician (PCC) Plan. Members with disabilities under 65 who have MassHealth and Medicare can enroll in One Care. </a:t>
            </a:r>
          </a:p>
          <a:p>
            <a:r>
              <a:rPr lang="en-US" dirty="0"/>
              <a:t>Following the full implementation of the MassHealth ACO program in March 2018, over half of MassHealth members are now enrolled in an ACO. </a:t>
            </a:r>
          </a:p>
          <a:p>
            <a:r>
              <a:rPr lang="en-US" dirty="0"/>
              <a:t>Seniors may enroll in Senior Care Options (SCO) or, if they have significant disabilities, in the Program of All-Inclusive Care for the Elderly (PACE, available for members age 55 and older). </a:t>
            </a:r>
          </a:p>
          <a:p>
            <a:r>
              <a:rPr lang="en-US" dirty="0"/>
              <a:t>Members not in managed care are in fee-for-service (FFS) plans. They include members with Medicare not enrolled in One Care, SCO, or PACE; people with other coverage as primary (e.g., employer-sponsored insurance); people who live in an institution; and people with limited coverage due to their immigration status.</a:t>
            </a:r>
          </a:p>
        </p:txBody>
      </p:sp>
      <p:sp>
        <p:nvSpPr>
          <p:cNvPr id="42" name="Rectangle 41">
            <a:extLst>
              <a:ext uri="{FF2B5EF4-FFF2-40B4-BE49-F238E27FC236}">
                <a16:creationId xmlns:a16="http://schemas.microsoft.com/office/drawing/2014/main" id="{C4B08675-2C0A-4CC6-909D-1793CDDAB801}"/>
              </a:ext>
            </a:extLst>
          </p:cNvPr>
          <p:cNvSpPr/>
          <p:nvPr/>
        </p:nvSpPr>
        <p:spPr>
          <a:xfrm>
            <a:off x="457200" y="5625563"/>
            <a:ext cx="4998921" cy="759182"/>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Premium assistance recipients include members who receive premium subsidies from MassHealth for employer-sponsored health insurance. MassHealth Limited provides coverage for emergency medical services for 152,473 noncitizens.</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The MCO population includes members who are also enrolled in an MCO-administered ACO (Model C). </a:t>
            </a:r>
          </a:p>
          <a:p>
            <a:pPr marL="58738" lvl="0" indent="-58738">
              <a:spcBef>
                <a:spcPts val="200"/>
              </a:spcBef>
            </a:pPr>
            <a:r>
              <a:rPr lang="en-US" sz="800" cap="small" dirty="0">
                <a:solidFill>
                  <a:srgbClr val="1C1C1C"/>
                </a:solidFill>
                <a:latin typeface="+mn-lt"/>
              </a:rPr>
              <a:t>source</a:t>
            </a:r>
            <a:r>
              <a:rPr lang="en-US" sz="800" dirty="0">
                <a:solidFill>
                  <a:srgbClr val="1C1C1C"/>
                </a:solidFill>
                <a:latin typeface="+mn-lt"/>
              </a:rPr>
              <a:t>: MassHealth (2019). April 2019 Snapshot Report. </a:t>
            </a:r>
          </a:p>
        </p:txBody>
      </p:sp>
      <p:sp>
        <p:nvSpPr>
          <p:cNvPr id="48" name="Rectangle 47">
            <a:extLst>
              <a:ext uri="{FF2B5EF4-FFF2-40B4-BE49-F238E27FC236}">
                <a16:creationId xmlns:a16="http://schemas.microsoft.com/office/drawing/2014/main" id="{7AC16999-652A-4452-8BE6-6494E3050C0B}"/>
              </a:ext>
            </a:extLst>
          </p:cNvPr>
          <p:cNvSpPr/>
          <p:nvPr/>
        </p:nvSpPr>
        <p:spPr>
          <a:xfrm>
            <a:off x="455613" y="1463040"/>
            <a:ext cx="4572000" cy="246221"/>
          </a:xfrm>
          <a:prstGeom prst="rect">
            <a:avLst/>
          </a:prstGeom>
        </p:spPr>
        <p:txBody>
          <a:bodyPr lIns="0">
            <a:spAutoFit/>
          </a:bodyPr>
          <a:lstStyle/>
          <a:p>
            <a:r>
              <a:rPr lang="en-US" sz="1000" dirty="0">
                <a:latin typeface="+mj-lt"/>
              </a:rPr>
              <a:t>MASSHEALTH ENROLLMENT BY PAYER TYPE, APRIL 2019</a:t>
            </a:r>
          </a:p>
        </p:txBody>
      </p:sp>
      <p:graphicFrame>
        <p:nvGraphicFramePr>
          <p:cNvPr id="50" name="Chart 49">
            <a:extLst>
              <a:ext uri="{FF2B5EF4-FFF2-40B4-BE49-F238E27FC236}">
                <a16:creationId xmlns:a16="http://schemas.microsoft.com/office/drawing/2014/main" id="{73A5A29C-3489-4700-A952-EEE42EEBD069}"/>
              </a:ext>
            </a:extLst>
          </p:cNvPr>
          <p:cNvGraphicFramePr/>
          <p:nvPr>
            <p:extLst>
              <p:ext uri="{D42A27DB-BD31-4B8C-83A1-F6EECF244321}">
                <p14:modId xmlns:p14="http://schemas.microsoft.com/office/powerpoint/2010/main" val="1558174822"/>
              </p:ext>
            </p:extLst>
          </p:nvPr>
        </p:nvGraphicFramePr>
        <p:xfrm>
          <a:off x="369872" y="1904108"/>
          <a:ext cx="4544568" cy="3364992"/>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B121B22C-1E9C-4578-8E13-67DB48E85294}"/>
              </a:ext>
            </a:extLst>
          </p:cNvPr>
          <p:cNvGrpSpPr/>
          <p:nvPr/>
        </p:nvGrpSpPr>
        <p:grpSpPr>
          <a:xfrm>
            <a:off x="4066113" y="2806733"/>
            <a:ext cx="1057341" cy="496318"/>
            <a:chOff x="3900959" y="2229897"/>
            <a:chExt cx="1057341" cy="496318"/>
          </a:xfrm>
        </p:grpSpPr>
        <p:sp>
          <p:nvSpPr>
            <p:cNvPr id="52" name="Rectangle 51">
              <a:extLst>
                <a:ext uri="{FF2B5EF4-FFF2-40B4-BE49-F238E27FC236}">
                  <a16:creationId xmlns:a16="http://schemas.microsoft.com/office/drawing/2014/main" id="{CFEC34C2-4820-4E08-9F19-A111C1B500B2}"/>
                </a:ext>
              </a:extLst>
            </p:cNvPr>
            <p:cNvSpPr/>
            <p:nvPr/>
          </p:nvSpPr>
          <p:spPr>
            <a:xfrm>
              <a:off x="3900959" y="2229897"/>
              <a:ext cx="1057341" cy="31393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PRIMARY CARE ACO</a:t>
              </a:r>
              <a:br>
                <a:rPr lang="en-US" sz="900" dirty="0">
                  <a:solidFill>
                    <a:schemeClr val="bg1"/>
                  </a:solidFill>
                  <a:latin typeface="+mj-lt"/>
                </a:rPr>
              </a:br>
              <a:r>
                <a:rPr lang="en-US" sz="900" dirty="0">
                  <a:solidFill>
                    <a:schemeClr val="bg1"/>
                  </a:solidFill>
                  <a:latin typeface="+mj-lt"/>
                </a:rPr>
                <a:t>(MODEL B)</a:t>
              </a:r>
            </a:p>
          </p:txBody>
        </p:sp>
        <p:sp>
          <p:nvSpPr>
            <p:cNvPr id="53" name="TextBox 52">
              <a:extLst>
                <a:ext uri="{FF2B5EF4-FFF2-40B4-BE49-F238E27FC236}">
                  <a16:creationId xmlns:a16="http://schemas.microsoft.com/office/drawing/2014/main" id="{2F151AEA-8F41-4971-9F94-41335970A9DD}"/>
                </a:ext>
              </a:extLst>
            </p:cNvPr>
            <p:cNvSpPr txBox="1"/>
            <p:nvPr/>
          </p:nvSpPr>
          <p:spPr>
            <a:xfrm>
              <a:off x="3900959" y="2550782"/>
              <a:ext cx="480260" cy="175433"/>
            </a:xfrm>
            <a:prstGeom prst="rect">
              <a:avLst/>
            </a:prstGeom>
            <a:noFill/>
          </p:spPr>
          <p:txBody>
            <a:bodyPr wrap="none" lIns="45720" tIns="18288" rIns="45720" bIns="18288" rtlCol="0">
              <a:spAutoFit/>
            </a:bodyPr>
            <a:lstStyle/>
            <a:p>
              <a:r>
                <a:rPr lang="en-US" sz="900" dirty="0">
                  <a:latin typeface="+mj-lt"/>
                </a:rPr>
                <a:t>352,255</a:t>
              </a:r>
            </a:p>
          </p:txBody>
        </p:sp>
      </p:grpSp>
      <p:grpSp>
        <p:nvGrpSpPr>
          <p:cNvPr id="69" name="Group 68">
            <a:extLst>
              <a:ext uri="{FF2B5EF4-FFF2-40B4-BE49-F238E27FC236}">
                <a16:creationId xmlns:a16="http://schemas.microsoft.com/office/drawing/2014/main" id="{57F7F131-D8ED-4C70-80A7-247716E35DF1}"/>
              </a:ext>
            </a:extLst>
          </p:cNvPr>
          <p:cNvGrpSpPr/>
          <p:nvPr/>
        </p:nvGrpSpPr>
        <p:grpSpPr>
          <a:xfrm>
            <a:off x="3898951" y="4365795"/>
            <a:ext cx="1352756" cy="221599"/>
            <a:chOff x="4069680" y="4556452"/>
            <a:chExt cx="1352756" cy="221599"/>
          </a:xfrm>
        </p:grpSpPr>
        <p:sp>
          <p:nvSpPr>
            <p:cNvPr id="70" name="Rectangle 69">
              <a:extLst>
                <a:ext uri="{FF2B5EF4-FFF2-40B4-BE49-F238E27FC236}">
                  <a16:creationId xmlns:a16="http://schemas.microsoft.com/office/drawing/2014/main" id="{0341ABF1-546E-4EF2-B257-0CBC52EC232D}"/>
                </a:ext>
              </a:extLst>
            </p:cNvPr>
            <p:cNvSpPr/>
            <p:nvPr/>
          </p:nvSpPr>
          <p:spPr>
            <a:xfrm>
              <a:off x="4384067" y="4579535"/>
              <a:ext cx="594073"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ONE CARE</a:t>
              </a:r>
            </a:p>
          </p:txBody>
        </p:sp>
        <p:sp>
          <p:nvSpPr>
            <p:cNvPr id="71" name="Rectangle 70">
              <a:extLst>
                <a:ext uri="{FF2B5EF4-FFF2-40B4-BE49-F238E27FC236}">
                  <a16:creationId xmlns:a16="http://schemas.microsoft.com/office/drawing/2014/main" id="{13EE546E-0D7C-43B8-ADAD-D6F71F0A29A1}"/>
                </a:ext>
              </a:extLst>
            </p:cNvPr>
            <p:cNvSpPr/>
            <p:nvPr/>
          </p:nvSpPr>
          <p:spPr>
            <a:xfrm>
              <a:off x="5001487" y="457953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24,421</a:t>
              </a:r>
            </a:p>
          </p:txBody>
        </p:sp>
        <p:sp>
          <p:nvSpPr>
            <p:cNvPr id="91" name="Rectangle 90">
              <a:extLst>
                <a:ext uri="{FF2B5EF4-FFF2-40B4-BE49-F238E27FC236}">
                  <a16:creationId xmlns:a16="http://schemas.microsoft.com/office/drawing/2014/main" id="{6AA74850-E2A4-4F31-A8DC-E1A2E8AE256D}"/>
                </a:ext>
              </a:extLst>
            </p:cNvPr>
            <p:cNvSpPr/>
            <p:nvPr/>
          </p:nvSpPr>
          <p:spPr>
            <a:xfrm>
              <a:off x="4069680" y="4556452"/>
              <a:ext cx="300723"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dirty="0">
                  <a:solidFill>
                    <a:srgbClr val="005F85"/>
                  </a:solidFill>
                  <a:latin typeface="+mj-lt"/>
                  <a:cs typeface="Arial" charset="0"/>
                </a:rPr>
                <a:t>1%</a:t>
              </a:r>
            </a:p>
          </p:txBody>
        </p:sp>
      </p:grpSp>
      <p:grpSp>
        <p:nvGrpSpPr>
          <p:cNvPr id="73" name="Group 72">
            <a:extLst>
              <a:ext uri="{FF2B5EF4-FFF2-40B4-BE49-F238E27FC236}">
                <a16:creationId xmlns:a16="http://schemas.microsoft.com/office/drawing/2014/main" id="{C6859D8F-95D9-4370-86A6-EABCE06DDE33}"/>
              </a:ext>
            </a:extLst>
          </p:cNvPr>
          <p:cNvGrpSpPr/>
          <p:nvPr/>
        </p:nvGrpSpPr>
        <p:grpSpPr>
          <a:xfrm>
            <a:off x="451628" y="2071367"/>
            <a:ext cx="1118255" cy="634818"/>
            <a:chOff x="5702734" y="2091397"/>
            <a:chExt cx="1118255" cy="634818"/>
          </a:xfrm>
        </p:grpSpPr>
        <p:sp>
          <p:nvSpPr>
            <p:cNvPr id="74" name="Rectangle 73">
              <a:extLst>
                <a:ext uri="{FF2B5EF4-FFF2-40B4-BE49-F238E27FC236}">
                  <a16:creationId xmlns:a16="http://schemas.microsoft.com/office/drawing/2014/main" id="{65081CE4-79A7-487A-8996-335050F8B00A}"/>
                </a:ext>
              </a:extLst>
            </p:cNvPr>
            <p:cNvSpPr/>
            <p:nvPr/>
          </p:nvSpPr>
          <p:spPr>
            <a:xfrm>
              <a:off x="5702734" y="2091397"/>
              <a:ext cx="1118255" cy="452432"/>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dirty="0">
                  <a:solidFill>
                    <a:schemeClr val="tx1"/>
                  </a:solidFill>
                  <a:latin typeface="+mj-lt"/>
                </a:rPr>
                <a:t>ACCOUNTABLE CARE</a:t>
              </a:r>
              <a:br>
                <a:rPr lang="en-US" sz="900" dirty="0">
                  <a:solidFill>
                    <a:schemeClr val="tx1"/>
                  </a:solidFill>
                  <a:latin typeface="+mj-lt"/>
                </a:rPr>
              </a:br>
              <a:r>
                <a:rPr lang="en-US" sz="900" dirty="0">
                  <a:solidFill>
                    <a:schemeClr val="tx1"/>
                  </a:solidFill>
                  <a:latin typeface="+mj-lt"/>
                </a:rPr>
                <a:t>PARTNERSHIP PLAN</a:t>
              </a:r>
              <a:br>
                <a:rPr lang="en-US" sz="900" dirty="0">
                  <a:solidFill>
                    <a:schemeClr val="tx1"/>
                  </a:solidFill>
                  <a:latin typeface="+mj-lt"/>
                </a:rPr>
              </a:br>
              <a:r>
                <a:rPr lang="en-US" sz="900" dirty="0">
                  <a:solidFill>
                    <a:schemeClr val="tx1"/>
                  </a:solidFill>
                  <a:latin typeface="+mj-lt"/>
                </a:rPr>
                <a:t>(ACO MODEL A)</a:t>
              </a:r>
            </a:p>
          </p:txBody>
        </p:sp>
        <p:sp>
          <p:nvSpPr>
            <p:cNvPr id="75" name="TextBox 74">
              <a:extLst>
                <a:ext uri="{FF2B5EF4-FFF2-40B4-BE49-F238E27FC236}">
                  <a16:creationId xmlns:a16="http://schemas.microsoft.com/office/drawing/2014/main" id="{0B3DFBB8-051E-4D9C-9A3C-771491AA142D}"/>
                </a:ext>
              </a:extLst>
            </p:cNvPr>
            <p:cNvSpPr txBox="1"/>
            <p:nvPr/>
          </p:nvSpPr>
          <p:spPr>
            <a:xfrm>
              <a:off x="6340728" y="2550782"/>
              <a:ext cx="480261" cy="175433"/>
            </a:xfrm>
            <a:prstGeom prst="rect">
              <a:avLst/>
            </a:prstGeom>
            <a:noFill/>
          </p:spPr>
          <p:txBody>
            <a:bodyPr wrap="none" lIns="45720" tIns="18288" rIns="45720" bIns="18288" rtlCol="0">
              <a:spAutoFit/>
            </a:bodyPr>
            <a:lstStyle/>
            <a:p>
              <a:pPr algn="r"/>
              <a:r>
                <a:rPr lang="en-US" sz="900" dirty="0">
                  <a:latin typeface="+mj-lt"/>
                </a:rPr>
                <a:t>541,433</a:t>
              </a:r>
            </a:p>
          </p:txBody>
        </p:sp>
      </p:grpSp>
      <p:sp>
        <p:nvSpPr>
          <p:cNvPr id="7" name="Arc 6">
            <a:extLst>
              <a:ext uri="{FF2B5EF4-FFF2-40B4-BE49-F238E27FC236}">
                <a16:creationId xmlns:a16="http://schemas.microsoft.com/office/drawing/2014/main" id="{DE64676A-25B9-42E0-A26D-95DAD6739A11}"/>
              </a:ext>
            </a:extLst>
          </p:cNvPr>
          <p:cNvSpPr>
            <a:spLocks noChangeAspect="1"/>
          </p:cNvSpPr>
          <p:nvPr/>
        </p:nvSpPr>
        <p:spPr>
          <a:xfrm>
            <a:off x="1756999" y="2806733"/>
            <a:ext cx="1745912" cy="1745912"/>
          </a:xfrm>
          <a:prstGeom prst="arc">
            <a:avLst>
              <a:gd name="adj1" fmla="val 10965683"/>
              <a:gd name="adj2" fmla="val 21577655"/>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A864F962-F135-40DB-98CA-78EF91FB09C2}"/>
              </a:ext>
            </a:extLst>
          </p:cNvPr>
          <p:cNvGrpSpPr/>
          <p:nvPr/>
        </p:nvGrpSpPr>
        <p:grpSpPr>
          <a:xfrm>
            <a:off x="541509" y="4553137"/>
            <a:ext cx="810478" cy="634818"/>
            <a:chOff x="6010512" y="2091397"/>
            <a:chExt cx="810478" cy="634818"/>
          </a:xfrm>
        </p:grpSpPr>
        <p:sp>
          <p:nvSpPr>
            <p:cNvPr id="81" name="Rectangle 80">
              <a:extLst>
                <a:ext uri="{FF2B5EF4-FFF2-40B4-BE49-F238E27FC236}">
                  <a16:creationId xmlns:a16="http://schemas.microsoft.com/office/drawing/2014/main" id="{AE0C7F3D-BA2B-40FC-91A8-7C8A5BA27826}"/>
                </a:ext>
              </a:extLst>
            </p:cNvPr>
            <p:cNvSpPr/>
            <p:nvPr/>
          </p:nvSpPr>
          <p:spPr>
            <a:xfrm>
              <a:off x="6010512" y="2091397"/>
              <a:ext cx="810478" cy="45243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dirty="0">
                  <a:solidFill>
                    <a:schemeClr val="tx1"/>
                  </a:solidFill>
                  <a:latin typeface="+mj-lt"/>
                </a:rPr>
                <a:t>FFS, PREMIUM</a:t>
              </a:r>
              <a:br>
                <a:rPr lang="en-US" sz="900" dirty="0">
                  <a:solidFill>
                    <a:schemeClr val="tx1"/>
                  </a:solidFill>
                  <a:latin typeface="+mj-lt"/>
                </a:rPr>
              </a:br>
              <a:r>
                <a:rPr lang="en-US" sz="900" dirty="0">
                  <a:solidFill>
                    <a:schemeClr val="tx1"/>
                  </a:solidFill>
                  <a:latin typeface="+mj-lt"/>
                </a:rPr>
                <a:t>ASSISTANCE,</a:t>
              </a:r>
              <a:br>
                <a:rPr lang="en-US" sz="900" dirty="0">
                  <a:solidFill>
                    <a:schemeClr val="tx1"/>
                  </a:solidFill>
                  <a:latin typeface="+mj-lt"/>
                </a:rPr>
              </a:br>
              <a:r>
                <a:rPr lang="en-US" sz="900" dirty="0">
                  <a:solidFill>
                    <a:schemeClr val="tx1"/>
                  </a:solidFill>
                  <a:latin typeface="+mj-lt"/>
                </a:rPr>
                <a:t>AND LIMITED</a:t>
              </a:r>
              <a:r>
                <a:rPr lang="en-US" sz="900" baseline="30000" dirty="0">
                  <a:solidFill>
                    <a:schemeClr val="tx1"/>
                  </a:solidFill>
                  <a:latin typeface="+mj-lt"/>
                </a:rPr>
                <a:t>1</a:t>
              </a:r>
              <a:r>
                <a:rPr lang="en-US" sz="900" dirty="0">
                  <a:solidFill>
                    <a:schemeClr val="tx1"/>
                  </a:solidFill>
                  <a:latin typeface="+mj-lt"/>
                </a:rPr>
                <a:t> </a:t>
              </a:r>
            </a:p>
          </p:txBody>
        </p:sp>
        <p:sp>
          <p:nvSpPr>
            <p:cNvPr id="82" name="TextBox 81">
              <a:extLst>
                <a:ext uri="{FF2B5EF4-FFF2-40B4-BE49-F238E27FC236}">
                  <a16:creationId xmlns:a16="http://schemas.microsoft.com/office/drawing/2014/main" id="{B135EED6-E18C-437E-B700-0DE5C5533565}"/>
                </a:ext>
              </a:extLst>
            </p:cNvPr>
            <p:cNvSpPr txBox="1"/>
            <p:nvPr/>
          </p:nvSpPr>
          <p:spPr>
            <a:xfrm>
              <a:off x="6340728" y="2550782"/>
              <a:ext cx="480261" cy="175433"/>
            </a:xfrm>
            <a:prstGeom prst="rect">
              <a:avLst/>
            </a:prstGeom>
            <a:noFill/>
          </p:spPr>
          <p:txBody>
            <a:bodyPr wrap="none" lIns="45720" tIns="18288" rIns="45720" bIns="18288" rtlCol="0">
              <a:spAutoFit/>
            </a:bodyPr>
            <a:lstStyle/>
            <a:p>
              <a:pPr algn="r"/>
              <a:r>
                <a:rPr lang="en-US" sz="900" dirty="0">
                  <a:latin typeface="+mj-lt"/>
                </a:rPr>
                <a:t>535,492</a:t>
              </a:r>
            </a:p>
          </p:txBody>
        </p:sp>
      </p:grpSp>
      <p:sp>
        <p:nvSpPr>
          <p:cNvPr id="83" name="TextBox 1">
            <a:extLst>
              <a:ext uri="{FF2B5EF4-FFF2-40B4-BE49-F238E27FC236}">
                <a16:creationId xmlns:a16="http://schemas.microsoft.com/office/drawing/2014/main" id="{374FAF6D-1705-47A8-ADF2-2D7F353D57A2}"/>
              </a:ext>
            </a:extLst>
          </p:cNvPr>
          <p:cNvSpPr txBox="1"/>
          <p:nvPr/>
        </p:nvSpPr>
        <p:spPr>
          <a:xfrm>
            <a:off x="2077052" y="3822682"/>
            <a:ext cx="564322" cy="498598"/>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solidFill>
                  <a:schemeClr val="tx1"/>
                </a:solidFill>
                <a:latin typeface="+mj-lt"/>
              </a:rPr>
              <a:t>NON-</a:t>
            </a:r>
            <a:br>
              <a:rPr lang="en-US" sz="1000" i="1" dirty="0">
                <a:solidFill>
                  <a:schemeClr val="tx1"/>
                </a:solidFill>
                <a:latin typeface="+mj-lt"/>
              </a:rPr>
            </a:br>
            <a:r>
              <a:rPr lang="en-US" sz="1000" i="1" dirty="0">
                <a:solidFill>
                  <a:schemeClr val="tx1"/>
                </a:solidFill>
                <a:latin typeface="+mj-lt"/>
              </a:rPr>
              <a:t>MANAGED</a:t>
            </a:r>
            <a:br>
              <a:rPr lang="en-US" sz="1000" i="1" dirty="0">
                <a:solidFill>
                  <a:schemeClr val="tx1"/>
                </a:solidFill>
                <a:latin typeface="+mj-lt"/>
              </a:rPr>
            </a:br>
            <a:r>
              <a:rPr lang="en-US" sz="1000" i="1" dirty="0">
                <a:solidFill>
                  <a:schemeClr val="tx1"/>
                </a:solidFill>
                <a:latin typeface="+mj-lt"/>
              </a:rPr>
              <a:t>CARE</a:t>
            </a:r>
          </a:p>
        </p:txBody>
      </p:sp>
      <p:sp>
        <p:nvSpPr>
          <p:cNvPr id="84" name="TextBox 1">
            <a:extLst>
              <a:ext uri="{FF2B5EF4-FFF2-40B4-BE49-F238E27FC236}">
                <a16:creationId xmlns:a16="http://schemas.microsoft.com/office/drawing/2014/main" id="{7425B064-795E-4B7F-A136-D2E506E3D3D7}"/>
              </a:ext>
            </a:extLst>
          </p:cNvPr>
          <p:cNvSpPr txBox="1"/>
          <p:nvPr/>
        </p:nvSpPr>
        <p:spPr>
          <a:xfrm>
            <a:off x="2819431" y="2762568"/>
            <a:ext cx="295017" cy="175433"/>
          </a:xfrm>
          <a:prstGeom prst="rect">
            <a:avLst/>
          </a:prstGeom>
          <a:solidFill>
            <a:schemeClr val="bg1"/>
          </a:solidFill>
        </p:spPr>
        <p:txBody>
          <a:bodyPr wrap="none" lIns="18288" tIns="18288" rIns="18288" bIns="18288" rtlCol="0">
            <a:spAutoFit/>
          </a:bodyPr>
          <a:lstStyle>
            <a:defPPr>
              <a:defRPr lang="en-US"/>
            </a:defPPr>
            <a:lvl1pPr marL="0" indent="0" algn="ctr">
              <a:defRPr sz="900" i="1">
                <a:latin typeface="+mn-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i="0" dirty="0">
                <a:latin typeface="+mj-lt"/>
              </a:rPr>
              <a:t>ACOs</a:t>
            </a:r>
          </a:p>
        </p:txBody>
      </p:sp>
      <p:grpSp>
        <p:nvGrpSpPr>
          <p:cNvPr id="85" name="Group 84">
            <a:extLst>
              <a:ext uri="{FF2B5EF4-FFF2-40B4-BE49-F238E27FC236}">
                <a16:creationId xmlns:a16="http://schemas.microsoft.com/office/drawing/2014/main" id="{5C97F18B-587E-4092-A3A7-0724B201D5F2}"/>
              </a:ext>
            </a:extLst>
          </p:cNvPr>
          <p:cNvGrpSpPr/>
          <p:nvPr/>
        </p:nvGrpSpPr>
        <p:grpSpPr>
          <a:xfrm>
            <a:off x="3449764" y="4977810"/>
            <a:ext cx="1046122" cy="175433"/>
            <a:chOff x="3900959" y="2368396"/>
            <a:chExt cx="1046122" cy="175433"/>
          </a:xfrm>
        </p:grpSpPr>
        <p:sp>
          <p:nvSpPr>
            <p:cNvPr id="86" name="Rectangle 85">
              <a:extLst>
                <a:ext uri="{FF2B5EF4-FFF2-40B4-BE49-F238E27FC236}">
                  <a16:creationId xmlns:a16="http://schemas.microsoft.com/office/drawing/2014/main" id="{22AD2B96-AE92-40B7-B378-2368019DC356}"/>
                </a:ext>
              </a:extLst>
            </p:cNvPr>
            <p:cNvSpPr/>
            <p:nvPr/>
          </p:nvSpPr>
          <p:spPr>
            <a:xfrm>
              <a:off x="3900959" y="2368396"/>
              <a:ext cx="582852"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bg1"/>
                  </a:solidFill>
                  <a:latin typeface="+mj-lt"/>
                </a:rPr>
                <a:t>PCC PLAN</a:t>
              </a:r>
            </a:p>
          </p:txBody>
        </p:sp>
        <p:sp>
          <p:nvSpPr>
            <p:cNvPr id="87" name="TextBox 86">
              <a:extLst>
                <a:ext uri="{FF2B5EF4-FFF2-40B4-BE49-F238E27FC236}">
                  <a16:creationId xmlns:a16="http://schemas.microsoft.com/office/drawing/2014/main" id="{51A38EA1-6D02-48E4-BA55-9734516A8D47}"/>
                </a:ext>
              </a:extLst>
            </p:cNvPr>
            <p:cNvSpPr txBox="1"/>
            <p:nvPr/>
          </p:nvSpPr>
          <p:spPr>
            <a:xfrm>
              <a:off x="4466821" y="2368396"/>
              <a:ext cx="480260" cy="175433"/>
            </a:xfrm>
            <a:prstGeom prst="rect">
              <a:avLst/>
            </a:prstGeom>
            <a:noFill/>
          </p:spPr>
          <p:txBody>
            <a:bodyPr wrap="none" lIns="45720" tIns="18288" rIns="45720" bIns="18288" rtlCol="0">
              <a:spAutoFit/>
            </a:bodyPr>
            <a:lstStyle/>
            <a:p>
              <a:r>
                <a:rPr lang="en-US" sz="900" dirty="0">
                  <a:latin typeface="+mj-lt"/>
                </a:rPr>
                <a:t>122,761</a:t>
              </a:r>
            </a:p>
          </p:txBody>
        </p:sp>
      </p:grpSp>
      <p:grpSp>
        <p:nvGrpSpPr>
          <p:cNvPr id="88" name="Group 87">
            <a:extLst>
              <a:ext uri="{FF2B5EF4-FFF2-40B4-BE49-F238E27FC236}">
                <a16:creationId xmlns:a16="http://schemas.microsoft.com/office/drawing/2014/main" id="{D1BB2946-584B-4DBB-A850-09E8C1D197EB}"/>
              </a:ext>
            </a:extLst>
          </p:cNvPr>
          <p:cNvGrpSpPr/>
          <p:nvPr/>
        </p:nvGrpSpPr>
        <p:grpSpPr>
          <a:xfrm>
            <a:off x="3769688" y="4653556"/>
            <a:ext cx="1232081" cy="175433"/>
            <a:chOff x="3900959" y="2368396"/>
            <a:chExt cx="1232081" cy="175433"/>
          </a:xfrm>
        </p:grpSpPr>
        <p:sp>
          <p:nvSpPr>
            <p:cNvPr id="89" name="Rectangle 88">
              <a:extLst>
                <a:ext uri="{FF2B5EF4-FFF2-40B4-BE49-F238E27FC236}">
                  <a16:creationId xmlns:a16="http://schemas.microsoft.com/office/drawing/2014/main" id="{55380C17-DF2B-4744-A7A2-841246B8AF78}"/>
                </a:ext>
              </a:extLst>
            </p:cNvPr>
            <p:cNvSpPr/>
            <p:nvPr/>
          </p:nvSpPr>
          <p:spPr>
            <a:xfrm>
              <a:off x="3900959" y="2368396"/>
              <a:ext cx="820096"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tx1"/>
                  </a:solidFill>
                  <a:latin typeface="+mj-lt"/>
                </a:rPr>
                <a:t>SCO AND PACE</a:t>
              </a:r>
            </a:p>
          </p:txBody>
        </p:sp>
        <p:sp>
          <p:nvSpPr>
            <p:cNvPr id="90" name="TextBox 89">
              <a:extLst>
                <a:ext uri="{FF2B5EF4-FFF2-40B4-BE49-F238E27FC236}">
                  <a16:creationId xmlns:a16="http://schemas.microsoft.com/office/drawing/2014/main" id="{AE48F8B9-6BC6-4B0E-9BDF-064934E59932}"/>
                </a:ext>
              </a:extLst>
            </p:cNvPr>
            <p:cNvSpPr txBox="1"/>
            <p:nvPr/>
          </p:nvSpPr>
          <p:spPr>
            <a:xfrm>
              <a:off x="4712091" y="2368396"/>
              <a:ext cx="420949" cy="175433"/>
            </a:xfrm>
            <a:prstGeom prst="rect">
              <a:avLst/>
            </a:prstGeom>
            <a:noFill/>
          </p:spPr>
          <p:txBody>
            <a:bodyPr wrap="none" lIns="45720" tIns="18288" rIns="45720" bIns="18288" rtlCol="0">
              <a:spAutoFit/>
            </a:bodyPr>
            <a:lstStyle/>
            <a:p>
              <a:r>
                <a:rPr lang="en-US" sz="900" dirty="0">
                  <a:latin typeface="+mj-lt"/>
                </a:rPr>
                <a:t>64,597</a:t>
              </a:r>
            </a:p>
          </p:txBody>
        </p:sp>
      </p:grpSp>
      <p:grpSp>
        <p:nvGrpSpPr>
          <p:cNvPr id="92" name="Group 91">
            <a:extLst>
              <a:ext uri="{FF2B5EF4-FFF2-40B4-BE49-F238E27FC236}">
                <a16:creationId xmlns:a16="http://schemas.microsoft.com/office/drawing/2014/main" id="{264B1564-3419-43A4-BFB0-E681DE840886}"/>
              </a:ext>
            </a:extLst>
          </p:cNvPr>
          <p:cNvGrpSpPr/>
          <p:nvPr/>
        </p:nvGrpSpPr>
        <p:grpSpPr>
          <a:xfrm>
            <a:off x="4111580" y="3983036"/>
            <a:ext cx="890189" cy="180714"/>
            <a:chOff x="3900959" y="2363115"/>
            <a:chExt cx="890189" cy="180714"/>
          </a:xfrm>
        </p:grpSpPr>
        <p:sp>
          <p:nvSpPr>
            <p:cNvPr id="93" name="Rectangle 92">
              <a:extLst>
                <a:ext uri="{FF2B5EF4-FFF2-40B4-BE49-F238E27FC236}">
                  <a16:creationId xmlns:a16="http://schemas.microsoft.com/office/drawing/2014/main" id="{9829BDF3-158C-4A7D-8729-F66F1802B154}"/>
                </a:ext>
              </a:extLst>
            </p:cNvPr>
            <p:cNvSpPr/>
            <p:nvPr/>
          </p:nvSpPr>
          <p:spPr>
            <a:xfrm>
              <a:off x="3900959" y="2368396"/>
              <a:ext cx="412934"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bg1"/>
                  </a:solidFill>
                  <a:latin typeface="+mj-lt"/>
                </a:rPr>
                <a:t>MCOs</a:t>
              </a:r>
              <a:r>
                <a:rPr lang="en-US" sz="900" baseline="30000" dirty="0">
                  <a:solidFill>
                    <a:schemeClr val="bg1"/>
                  </a:solidFill>
                  <a:latin typeface="+mj-lt"/>
                </a:rPr>
                <a:t>2</a:t>
              </a:r>
              <a:endParaRPr lang="en-US" sz="900" dirty="0">
                <a:solidFill>
                  <a:schemeClr val="bg1"/>
                </a:solidFill>
                <a:latin typeface="+mj-lt"/>
              </a:endParaRPr>
            </a:p>
          </p:txBody>
        </p:sp>
        <p:sp>
          <p:nvSpPr>
            <p:cNvPr id="94" name="TextBox 93">
              <a:extLst>
                <a:ext uri="{FF2B5EF4-FFF2-40B4-BE49-F238E27FC236}">
                  <a16:creationId xmlns:a16="http://schemas.microsoft.com/office/drawing/2014/main" id="{FDE07AE5-2D7C-48B2-A725-046802E5C14A}"/>
                </a:ext>
              </a:extLst>
            </p:cNvPr>
            <p:cNvSpPr txBox="1"/>
            <p:nvPr/>
          </p:nvSpPr>
          <p:spPr>
            <a:xfrm>
              <a:off x="4310888" y="2363115"/>
              <a:ext cx="480260" cy="175433"/>
            </a:xfrm>
            <a:prstGeom prst="rect">
              <a:avLst/>
            </a:prstGeom>
            <a:noFill/>
          </p:spPr>
          <p:txBody>
            <a:bodyPr wrap="none" lIns="45720" tIns="18288" rIns="45720" bIns="18288" rtlCol="0">
              <a:spAutoFit/>
            </a:bodyPr>
            <a:lstStyle/>
            <a:p>
              <a:r>
                <a:rPr lang="en-US" sz="900" dirty="0">
                  <a:latin typeface="+mj-lt"/>
                </a:rPr>
                <a:t>118,325</a:t>
              </a:r>
            </a:p>
          </p:txBody>
        </p:sp>
      </p:grpSp>
      <p:sp>
        <p:nvSpPr>
          <p:cNvPr id="102" name="TextBox 1">
            <a:extLst>
              <a:ext uri="{FF2B5EF4-FFF2-40B4-BE49-F238E27FC236}">
                <a16:creationId xmlns:a16="http://schemas.microsoft.com/office/drawing/2014/main" id="{A60DD76C-7F6B-4554-9AE8-1B7ED986E4B4}"/>
              </a:ext>
            </a:extLst>
          </p:cNvPr>
          <p:cNvSpPr txBox="1"/>
          <p:nvPr/>
        </p:nvSpPr>
        <p:spPr>
          <a:xfrm>
            <a:off x="2558436" y="3269980"/>
            <a:ext cx="564322" cy="344710"/>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solidFill>
                  <a:schemeClr val="tx1"/>
                </a:solidFill>
                <a:latin typeface="+mj-lt"/>
              </a:rPr>
              <a:t>MANAGED</a:t>
            </a:r>
            <a:br>
              <a:rPr lang="en-US" sz="1000" i="1" dirty="0">
                <a:solidFill>
                  <a:schemeClr val="tx1"/>
                </a:solidFill>
                <a:latin typeface="+mj-lt"/>
              </a:rPr>
            </a:br>
            <a:r>
              <a:rPr lang="en-US" sz="1000" i="1" dirty="0">
                <a:solidFill>
                  <a:schemeClr val="tx1"/>
                </a:solidFill>
                <a:latin typeface="+mj-lt"/>
              </a:rPr>
              <a:t>CARE</a:t>
            </a:r>
          </a:p>
        </p:txBody>
      </p:sp>
    </p:spTree>
    <p:extLst>
      <p:ext uri="{BB962C8B-B14F-4D97-AF65-F5344CB8AC3E}">
        <p14:creationId xmlns:p14="http://schemas.microsoft.com/office/powerpoint/2010/main" val="132003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4830B30A-6B1F-4541-AC38-CE9DACAD91CA}"/>
              </a:ext>
            </a:extLst>
          </p:cNvPr>
          <p:cNvSpPr>
            <a:spLocks noChangeAspect="1"/>
          </p:cNvSpPr>
          <p:nvPr/>
        </p:nvSpPr>
        <p:spPr>
          <a:xfrm>
            <a:off x="-586588" y="593440"/>
            <a:ext cx="6400800" cy="5607129"/>
          </a:xfrm>
          <a:prstGeom prst="arc">
            <a:avLst>
              <a:gd name="adj1" fmla="val 19955533"/>
              <a:gd name="adj2" fmla="val 2844821"/>
            </a:avLst>
          </a:prstGeom>
          <a:gradFill flip="none" rotWithShape="1">
            <a:gsLst>
              <a:gs pos="9000">
                <a:schemeClr val="accent5">
                  <a:lumMod val="75000"/>
                </a:schemeClr>
              </a:gs>
              <a:gs pos="91000">
                <a:schemeClr val="accent5">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2434042336"/>
              </p:ext>
            </p:extLst>
          </p:nvPr>
        </p:nvGraphicFramePr>
        <p:xfrm>
          <a:off x="27736" y="1460687"/>
          <a:ext cx="5249088" cy="3886648"/>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dirty="0"/>
              <a:t>THE MAIN SOURCE OF FEDERAL REVENUES TO MASSACHUSETTS IS MASSHEALTH</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16</a:t>
            </a:fld>
            <a:endParaRPr lang="en-US" dirty="0">
              <a:solidFill>
                <a:srgbClr val="969696">
                  <a:lumMod val="50000"/>
                </a:srgbClr>
              </a:solidFill>
            </a:endParaRPr>
          </a:p>
        </p:txBody>
      </p:sp>
      <p:sp>
        <p:nvSpPr>
          <p:cNvPr id="17" name="TextBox 16">
            <a:extLst>
              <a:ext uri="{FF2B5EF4-FFF2-40B4-BE49-F238E27FC236}">
                <a16:creationId xmlns:a16="http://schemas.microsoft.com/office/drawing/2014/main" id="{02685B4F-EAB6-46F3-8BCA-8B0CCBE0E640}"/>
              </a:ext>
            </a:extLst>
          </p:cNvPr>
          <p:cNvSpPr txBox="1"/>
          <p:nvPr/>
        </p:nvSpPr>
        <p:spPr>
          <a:xfrm>
            <a:off x="3987325" y="2823673"/>
            <a:ext cx="1710935" cy="1815882"/>
          </a:xfrm>
          <a:prstGeom prst="rect">
            <a:avLst/>
          </a:prstGeom>
          <a:noFill/>
          <a:ln w="38100">
            <a:noFill/>
          </a:ln>
        </p:spPr>
        <p:txBody>
          <a:bodyPr wrap="square" rtlCol="0">
            <a:spAutoFit/>
          </a:bodyPr>
          <a:lstStyle/>
          <a:p>
            <a:pPr algn="ctr">
              <a:defRPr sz="1862" b="0" i="0" u="none" strike="noStrike" kern="1200" spc="0" baseline="0">
                <a:solidFill>
                  <a:srgbClr val="1C1C1C">
                    <a:lumMod val="65000"/>
                    <a:lumOff val="35000"/>
                  </a:srgbClr>
                </a:solidFill>
                <a:latin typeface="+mn-lt"/>
                <a:ea typeface="+mn-ea"/>
                <a:cs typeface="+mn-cs"/>
              </a:defRPr>
            </a:pPr>
            <a:r>
              <a:rPr lang="en-US" sz="1400" dirty="0">
                <a:solidFill>
                  <a:srgbClr val="000000"/>
                </a:solidFill>
                <a:latin typeface="+mn-lt"/>
              </a:rPr>
              <a:t>Approximately</a:t>
            </a:r>
            <a:br>
              <a:rPr lang="en-US" sz="1400" dirty="0">
                <a:solidFill>
                  <a:srgbClr val="000000"/>
                </a:solidFill>
                <a:latin typeface="+mj-lt"/>
              </a:rPr>
            </a:br>
            <a:r>
              <a:rPr lang="en-US" sz="1400" dirty="0">
                <a:solidFill>
                  <a:schemeClr val="accent5">
                    <a:lumMod val="50000"/>
                  </a:schemeClr>
                </a:solidFill>
                <a:latin typeface="+mj-lt"/>
              </a:rPr>
              <a:t>$10 billion,</a:t>
            </a:r>
            <a:br>
              <a:rPr lang="en-US" sz="1400" dirty="0">
                <a:solidFill>
                  <a:srgbClr val="000000"/>
                </a:solidFill>
                <a:latin typeface="+mj-lt"/>
              </a:rPr>
            </a:br>
            <a:r>
              <a:rPr lang="en-US" sz="1400" dirty="0">
                <a:solidFill>
                  <a:srgbClr val="000000"/>
                </a:solidFill>
                <a:latin typeface="+mn-lt"/>
              </a:rPr>
              <a:t>or </a:t>
            </a:r>
            <a:r>
              <a:rPr lang="en-US" sz="1400" dirty="0">
                <a:solidFill>
                  <a:schemeClr val="accent5">
                    <a:lumMod val="50000"/>
                  </a:schemeClr>
                </a:solidFill>
                <a:latin typeface="+mj-lt"/>
                <a:cs typeface="+mn-cs"/>
              </a:rPr>
              <a:t>85%</a:t>
            </a:r>
            <a:r>
              <a:rPr lang="en-US" sz="1400" dirty="0">
                <a:solidFill>
                  <a:srgbClr val="000000"/>
                </a:solidFill>
                <a:latin typeface="+mn-lt"/>
                <a:cs typeface="+mn-cs"/>
              </a:rPr>
              <a:t>,</a:t>
            </a:r>
            <a:r>
              <a:rPr lang="en-US" sz="1400" dirty="0">
                <a:solidFill>
                  <a:srgbClr val="000000"/>
                </a:solidFill>
                <a:latin typeface="+mj-lt"/>
                <a:cs typeface="+mn-cs"/>
              </a:rPr>
              <a:t> </a:t>
            </a:r>
            <a:r>
              <a:rPr lang="en-US" sz="1400" dirty="0">
                <a:solidFill>
                  <a:srgbClr val="000000"/>
                </a:solidFill>
                <a:latin typeface="+mn-lt"/>
              </a:rPr>
              <a:t>of all</a:t>
            </a:r>
            <a:br>
              <a:rPr lang="en-US" sz="1400" dirty="0">
                <a:solidFill>
                  <a:srgbClr val="000000"/>
                </a:solidFill>
                <a:latin typeface="+mn-lt"/>
              </a:rPr>
            </a:br>
            <a:r>
              <a:rPr lang="en-US" sz="1400" dirty="0">
                <a:solidFill>
                  <a:srgbClr val="000000"/>
                </a:solidFill>
                <a:latin typeface="+mn-lt"/>
              </a:rPr>
              <a:t>budgeted</a:t>
            </a:r>
            <a:br>
              <a:rPr lang="en-US" sz="1400" dirty="0">
                <a:solidFill>
                  <a:srgbClr val="000000"/>
                </a:solidFill>
                <a:latin typeface="+mn-lt"/>
              </a:rPr>
            </a:br>
            <a:r>
              <a:rPr lang="en-US" sz="1400" dirty="0">
                <a:solidFill>
                  <a:srgbClr val="000000"/>
                </a:solidFill>
                <a:latin typeface="+mn-lt"/>
              </a:rPr>
              <a:t>federal revenue,</a:t>
            </a:r>
            <a:br>
              <a:rPr lang="en-US" sz="1400" dirty="0">
                <a:solidFill>
                  <a:srgbClr val="000000"/>
                </a:solidFill>
                <a:latin typeface="+mn-lt"/>
              </a:rPr>
            </a:br>
            <a:r>
              <a:rPr lang="en-US" sz="1400" dirty="0">
                <a:solidFill>
                  <a:srgbClr val="000000"/>
                </a:solidFill>
                <a:latin typeface="+mn-lt"/>
              </a:rPr>
              <a:t>is generated by </a:t>
            </a:r>
            <a:br>
              <a:rPr lang="en-US" sz="1400" dirty="0">
                <a:solidFill>
                  <a:srgbClr val="000000"/>
                </a:solidFill>
                <a:latin typeface="+mj-lt"/>
              </a:rPr>
            </a:br>
            <a:r>
              <a:rPr lang="en-US" sz="1400" dirty="0">
                <a:solidFill>
                  <a:schemeClr val="accent5">
                    <a:lumMod val="50000"/>
                  </a:schemeClr>
                </a:solidFill>
                <a:latin typeface="+mj-lt"/>
                <a:cs typeface="+mn-cs"/>
              </a:rPr>
              <a:t>Medicaid/CHIP/</a:t>
            </a:r>
            <a:br>
              <a:rPr lang="en-US" sz="1400" dirty="0">
                <a:solidFill>
                  <a:schemeClr val="accent5">
                    <a:lumMod val="50000"/>
                  </a:schemeClr>
                </a:solidFill>
                <a:latin typeface="+mj-lt"/>
                <a:cs typeface="+mn-cs"/>
              </a:rPr>
            </a:br>
            <a:r>
              <a:rPr lang="en-US" sz="1400" dirty="0" err="1">
                <a:solidFill>
                  <a:schemeClr val="accent5">
                    <a:lumMod val="50000"/>
                  </a:schemeClr>
                </a:solidFill>
                <a:latin typeface="+mj-lt"/>
                <a:cs typeface="+mn-cs"/>
              </a:rPr>
              <a:t>ConnectorCare</a:t>
            </a:r>
            <a:endParaRPr lang="en-US" sz="1400" dirty="0">
              <a:solidFill>
                <a:schemeClr val="accent5">
                  <a:lumMod val="50000"/>
                </a:schemeClr>
              </a:solidFill>
              <a:latin typeface="+mj-lt"/>
              <a:cs typeface="+mn-cs"/>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Federal revenues supply about one-quarter of the funding for the state budget, and about 85% of that revenue is generated by Medicaid and CHIP expenditures. </a:t>
            </a:r>
          </a:p>
          <a:p>
            <a:r>
              <a:rPr lang="en-US" sz="1100" dirty="0">
                <a:latin typeface="+mn-lt"/>
              </a:rPr>
              <a:t>The federal government reimburses the Commonwealth for 50% of most Medicaid expenditures and 88% of CHIP expenditures. Members made eligible under the ACA Medicaid expansion draw an even higher federal match; the federal government reimbursed the Commonwealth for 93% of Medicaid expenditures for this population in CY 2019.</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651211"/>
            <a:ext cx="5857683" cy="73353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note</a:t>
            </a:r>
            <a:r>
              <a:rPr lang="en-US" sz="800" dirty="0">
                <a:solidFill>
                  <a:srgbClr val="1C1C1C"/>
                </a:solidFill>
                <a:latin typeface="+mn-lt"/>
              </a:rPr>
              <a:t>: Medicaid in this context includes MassHealth, Commonwealth Care (prior to 2014), and ConnectorCare premium and cost-sharing subsidies (post-2014); additional MassHealth 1115 waiver spending; and spending on some programs and facilities that serve people eligible for MassHealth and are administered by the Departments of Developmental Services, Mental Health, and Public Health, and the Massachusetts Rehabilitation Commission.</a:t>
            </a:r>
          </a:p>
          <a:p>
            <a:pPr lvl="0">
              <a:spcBef>
                <a:spcPts val="200"/>
              </a:spcBef>
            </a:pPr>
            <a:r>
              <a:rPr lang="en-US" sz="800" cap="small" dirty="0">
                <a:solidFill>
                  <a:srgbClr val="1C1C1C"/>
                </a:solidFill>
                <a:latin typeface="+mn-lt"/>
              </a:rPr>
              <a:t>source</a:t>
            </a:r>
            <a:r>
              <a:rPr lang="en-US" sz="800" dirty="0">
                <a:solidFill>
                  <a:srgbClr val="1C1C1C"/>
                </a:solidFill>
                <a:latin typeface="+mn-lt"/>
              </a:rPr>
              <a:t>: Massachusetts Budget and Policy Center.</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463040"/>
            <a:ext cx="4572000" cy="246221"/>
          </a:xfrm>
          <a:prstGeom prst="rect">
            <a:avLst/>
          </a:prstGeom>
        </p:spPr>
        <p:txBody>
          <a:bodyPr lIns="0">
            <a:spAutoFit/>
          </a:bodyPr>
          <a:lstStyle/>
          <a:p>
            <a:r>
              <a:rPr lang="en-US" sz="1000" dirty="0">
                <a:latin typeface="+mj-lt"/>
              </a:rPr>
              <a:t> FY 2019 MASSACHUSETTS STATE BUDGET ($46.6 BILLION) </a:t>
            </a:r>
          </a:p>
        </p:txBody>
      </p:sp>
      <p:sp>
        <p:nvSpPr>
          <p:cNvPr id="20" name="Arc 19">
            <a:extLst>
              <a:ext uri="{FF2B5EF4-FFF2-40B4-BE49-F238E27FC236}">
                <a16:creationId xmlns:a16="http://schemas.microsoft.com/office/drawing/2014/main" id="{860A192D-3FDD-4873-AA48-E6EEC6A9C14C}"/>
              </a:ext>
            </a:extLst>
          </p:cNvPr>
          <p:cNvSpPr>
            <a:spLocks noChangeAspect="1"/>
          </p:cNvSpPr>
          <p:nvPr/>
        </p:nvSpPr>
        <p:spPr>
          <a:xfrm>
            <a:off x="1406009" y="2481498"/>
            <a:ext cx="1991170" cy="1852036"/>
          </a:xfrm>
          <a:prstGeom prst="arc">
            <a:avLst>
              <a:gd name="adj1" fmla="val 19503724"/>
              <a:gd name="adj2" fmla="val 25588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
            <a:extLst>
              <a:ext uri="{FF2B5EF4-FFF2-40B4-BE49-F238E27FC236}">
                <a16:creationId xmlns:a16="http://schemas.microsoft.com/office/drawing/2014/main" id="{7ABBBF2C-E459-4BB9-B1FD-A45C978754B7}"/>
              </a:ext>
            </a:extLst>
          </p:cNvPr>
          <p:cNvSpPr txBox="1"/>
          <p:nvPr/>
        </p:nvSpPr>
        <p:spPr>
          <a:xfrm>
            <a:off x="1005993" y="2918054"/>
            <a:ext cx="780983" cy="397032"/>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dirty="0"/>
              <a:t>STATE</a:t>
            </a:r>
            <a:br>
              <a:rPr lang="en-US" dirty="0"/>
            </a:br>
            <a:r>
              <a:rPr lang="en-US" dirty="0"/>
              <a:t>PORTION </a:t>
            </a:r>
          </a:p>
        </p:txBody>
      </p:sp>
      <p:sp>
        <p:nvSpPr>
          <p:cNvPr id="13" name="TextBox 1">
            <a:extLst>
              <a:ext uri="{FF2B5EF4-FFF2-40B4-BE49-F238E27FC236}">
                <a16:creationId xmlns:a16="http://schemas.microsoft.com/office/drawing/2014/main" id="{466EB2D4-86DA-42A7-94B5-4821047B2743}"/>
              </a:ext>
            </a:extLst>
          </p:cNvPr>
          <p:cNvSpPr txBox="1"/>
          <p:nvPr/>
        </p:nvSpPr>
        <p:spPr>
          <a:xfrm>
            <a:off x="972517" y="3374000"/>
            <a:ext cx="785793" cy="51206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dirty="0">
                <a:solidFill>
                  <a:schemeClr val="bg1"/>
                </a:solidFill>
                <a:latin typeface="+mj-lt"/>
              </a:rPr>
              <a:t>$34.9B</a:t>
            </a:r>
          </a:p>
          <a:p>
            <a:pPr lvl="0" algn="ctr">
              <a:lnSpc>
                <a:spcPct val="85000"/>
              </a:lnSpc>
            </a:pPr>
            <a:r>
              <a:rPr lang="en-US" sz="1600" i="1" dirty="0">
                <a:solidFill>
                  <a:srgbClr val="FFFFFF"/>
                </a:solidFill>
                <a:latin typeface="Source Sans Pro Semibold"/>
                <a:cs typeface="Arial" charset="0"/>
              </a:rPr>
              <a:t>75%</a:t>
            </a:r>
          </a:p>
        </p:txBody>
      </p:sp>
      <p:sp>
        <p:nvSpPr>
          <p:cNvPr id="19" name="TextBox 1">
            <a:extLst>
              <a:ext uri="{FF2B5EF4-FFF2-40B4-BE49-F238E27FC236}">
                <a16:creationId xmlns:a16="http://schemas.microsoft.com/office/drawing/2014/main" id="{30FDC84C-EE37-4E95-8FB6-D070FE16FF66}"/>
              </a:ext>
            </a:extLst>
          </p:cNvPr>
          <p:cNvSpPr txBox="1"/>
          <p:nvPr/>
        </p:nvSpPr>
        <p:spPr>
          <a:xfrm>
            <a:off x="3275707" y="2765705"/>
            <a:ext cx="854721" cy="549381"/>
          </a:xfrm>
          <a:prstGeom prst="rect">
            <a:avLst/>
          </a:prstGeom>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dirty="0">
                <a:solidFill>
                  <a:schemeClr val="bg1"/>
                </a:solidFill>
                <a:latin typeface="+mj-lt"/>
              </a:rPr>
              <a:t>BUDGETED</a:t>
            </a:r>
            <a:br>
              <a:rPr lang="en-US" dirty="0">
                <a:solidFill>
                  <a:schemeClr val="bg1"/>
                </a:solidFill>
                <a:latin typeface="+mj-lt"/>
              </a:rPr>
            </a:br>
            <a:r>
              <a:rPr lang="en-US" dirty="0">
                <a:solidFill>
                  <a:schemeClr val="bg1"/>
                </a:solidFill>
                <a:latin typeface="+mj-lt"/>
              </a:rPr>
              <a:t>FEDERAL</a:t>
            </a:r>
          </a:p>
          <a:p>
            <a:pPr algn="ctr">
              <a:lnSpc>
                <a:spcPct val="90000"/>
              </a:lnSpc>
            </a:pPr>
            <a:r>
              <a:rPr lang="en-US" dirty="0">
                <a:solidFill>
                  <a:schemeClr val="bg1"/>
                </a:solidFill>
                <a:latin typeface="+mj-lt"/>
              </a:rPr>
              <a:t>REVENUE</a:t>
            </a:r>
          </a:p>
        </p:txBody>
      </p:sp>
      <p:sp>
        <p:nvSpPr>
          <p:cNvPr id="26" name="TextBox 1">
            <a:extLst>
              <a:ext uri="{FF2B5EF4-FFF2-40B4-BE49-F238E27FC236}">
                <a16:creationId xmlns:a16="http://schemas.microsoft.com/office/drawing/2014/main" id="{91FA077C-6065-43F3-B9E3-576AA43D7999}"/>
              </a:ext>
            </a:extLst>
          </p:cNvPr>
          <p:cNvSpPr txBox="1"/>
          <p:nvPr/>
        </p:nvSpPr>
        <p:spPr>
          <a:xfrm>
            <a:off x="3395218" y="3374000"/>
            <a:ext cx="785793" cy="51206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dirty="0">
                <a:solidFill>
                  <a:schemeClr val="bg1"/>
                </a:solidFill>
                <a:latin typeface="+mj-lt"/>
              </a:rPr>
              <a:t>$11.7B</a:t>
            </a:r>
          </a:p>
          <a:p>
            <a:pPr lvl="0" algn="ctr">
              <a:lnSpc>
                <a:spcPct val="85000"/>
              </a:lnSpc>
            </a:pPr>
            <a:r>
              <a:rPr lang="en-US" sz="1600" i="1" dirty="0">
                <a:solidFill>
                  <a:srgbClr val="FFFFFF"/>
                </a:solidFill>
                <a:latin typeface="Source Sans Pro Semibold"/>
                <a:cs typeface="Arial" charset="0"/>
              </a:rPr>
              <a:t> 25%</a:t>
            </a:r>
          </a:p>
        </p:txBody>
      </p:sp>
      <p:pic>
        <p:nvPicPr>
          <p:cNvPr id="33" name="Graphic 32" descr="Bank">
            <a:extLst>
              <a:ext uri="{FF2B5EF4-FFF2-40B4-BE49-F238E27FC236}">
                <a16:creationId xmlns:a16="http://schemas.microsoft.com/office/drawing/2014/main" id="{D44A0336-F406-41C2-8F46-3400D50D1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0042" y="3111901"/>
            <a:ext cx="573737" cy="573738"/>
          </a:xfrm>
          <a:prstGeom prst="rect">
            <a:avLst/>
          </a:prstGeom>
        </p:spPr>
      </p:pic>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1846142" y="3248339"/>
            <a:ext cx="573737" cy="300862"/>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313022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EVERY STATE DOLLAR IN MASSHEALTH SPENDING IS MATCHED BY</a:t>
            </a:r>
            <a:br>
              <a:rPr lang="en-US" dirty="0"/>
            </a:br>
            <a:r>
              <a:rPr lang="en-US" dirty="0"/>
              <a:t>AT LEAST A DOLLAR IN FEDERAL REVENUE TO THE STATE</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17</a:t>
            </a:fld>
            <a:endParaRPr lang="en-US" dirty="0">
              <a:solidFill>
                <a:srgbClr val="969696">
                  <a:lumMod val="50000"/>
                </a:srgbClr>
              </a:solidFill>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Because of federal matching for MassHealth expenditures (see previous slide), every state dollar in MassHealth spending is matched by at least a dollar in federal revenue to the state. </a:t>
            </a:r>
          </a:p>
          <a:p>
            <a:r>
              <a:rPr lang="en-US" sz="1100" dirty="0">
                <a:latin typeface="+mn-lt"/>
              </a:rPr>
              <a:t>Specifically, every dollar Massachusetts spends on CHIP brings in over $7 in federal revenue (until September 2019).</a:t>
            </a:r>
            <a:r>
              <a:rPr lang="en-US" sz="1100" baseline="30000" dirty="0">
                <a:latin typeface="+mn-lt"/>
              </a:rPr>
              <a:t>1</a:t>
            </a:r>
            <a:r>
              <a:rPr lang="en-US" sz="1100" dirty="0">
                <a:latin typeface="+mn-lt"/>
              </a:rPr>
              <a:t> Every dollar Massachusetts spends on the ACA expansion population brings in $13 (until January 2020).</a:t>
            </a:r>
            <a:r>
              <a:rPr lang="en-US" sz="1100" baseline="30000" dirty="0">
                <a:latin typeface="+mn-lt"/>
              </a:rPr>
              <a:t>2</a:t>
            </a:r>
            <a:r>
              <a:rPr lang="en-US" sz="1100" baseline="30000" dirty="0"/>
              <a:t> </a:t>
            </a:r>
            <a:r>
              <a:rPr lang="en-US" sz="1100" dirty="0">
                <a:latin typeface="+mn-lt"/>
              </a:rPr>
              <a:t>And every dollar Massachusetts spends on most other MassHealth expenditures brings in $1.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553748"/>
            <a:ext cx="5857683" cy="830997"/>
          </a:xfrm>
          <a:prstGeom prst="rect">
            <a:avLst/>
          </a:prstGeom>
        </p:spPr>
        <p:txBody>
          <a:bodyPr wrap="square" lIns="0" rIns="0" anchor="b" anchorCtr="0">
            <a:spAutoFit/>
          </a:bodyPr>
          <a:lstStyle/>
          <a:p>
            <a:pPr marL="55563" lvl="0" indent="-55563" fontAlgn="auto">
              <a:spcBef>
                <a:spcPts val="2"/>
              </a:spcBef>
              <a:spcAft>
                <a:spcPts val="0"/>
              </a:spcAft>
            </a:pPr>
            <a:r>
              <a:rPr lang="en-US" sz="800" kern="0" baseline="30000" dirty="0">
                <a:solidFill>
                  <a:srgbClr val="1C1C1C"/>
                </a:solidFill>
                <a:latin typeface="Source Sans Pro Light"/>
                <a:cs typeface="Arial"/>
              </a:rPr>
              <a:t>1</a:t>
            </a:r>
            <a:r>
              <a:rPr lang="en-US" sz="800" kern="0" dirty="0">
                <a:solidFill>
                  <a:srgbClr val="1C1C1C"/>
                </a:solidFill>
                <a:latin typeface="Source Sans Pro Light"/>
                <a:cs typeface="Arial"/>
              </a:rPr>
              <a:t>	Children’s Health Insurance Program (CHIP) matching assistance will decrease from 88% to 76.5% in FY 2020; it is set to decrease again in </a:t>
            </a:r>
            <a:br>
              <a:rPr lang="en-US" sz="800" kern="0" dirty="0">
                <a:solidFill>
                  <a:srgbClr val="1C1C1C"/>
                </a:solidFill>
                <a:latin typeface="Source Sans Pro Light"/>
                <a:cs typeface="Arial"/>
              </a:rPr>
            </a:br>
            <a:r>
              <a:rPr lang="en-US" sz="800" kern="0" dirty="0">
                <a:solidFill>
                  <a:srgbClr val="1C1C1C"/>
                </a:solidFill>
                <a:latin typeface="Source Sans Pro Light"/>
                <a:cs typeface="Arial"/>
              </a:rPr>
              <a:t>FY 2021. </a:t>
            </a:r>
          </a:p>
          <a:p>
            <a:pPr marL="55563" lvl="0" indent="-55563" fontAlgn="auto">
              <a:spcBef>
                <a:spcPts val="2"/>
              </a:spcBef>
              <a:spcAft>
                <a:spcPts val="0"/>
              </a:spcAft>
            </a:pPr>
            <a:r>
              <a:rPr lang="en-US" sz="800" kern="0" baseline="30000" dirty="0">
                <a:solidFill>
                  <a:srgbClr val="1C1C1C"/>
                </a:solidFill>
                <a:latin typeface="Source Sans Pro Light"/>
                <a:cs typeface="Arial"/>
              </a:rPr>
              <a:t>2	</a:t>
            </a:r>
            <a:r>
              <a:rPr lang="en-US" sz="800" kern="0" dirty="0">
                <a:solidFill>
                  <a:srgbClr val="1C1C1C"/>
                </a:solidFill>
                <a:latin typeface="Source Sans Pro Light"/>
                <a:cs typeface="Arial"/>
              </a:rPr>
              <a:t>Federal Medical Assistance Percentages (FMAP) for the ACA expansion population will decrease from 93% to 90% in CY 2020.</a:t>
            </a:r>
          </a:p>
          <a:p>
            <a:pPr lvl="0">
              <a:spcBef>
                <a:spcPts val="2"/>
              </a:spcBef>
            </a:pPr>
            <a:r>
              <a:rPr lang="en-US" sz="800" cap="small" dirty="0">
                <a:solidFill>
                  <a:srgbClr val="1C1C1C"/>
                </a:solidFill>
                <a:latin typeface="+mn-lt"/>
              </a:rPr>
              <a:t>sources</a:t>
            </a:r>
            <a:r>
              <a:rPr lang="en-US" sz="800" dirty="0">
                <a:solidFill>
                  <a:srgbClr val="1C1C1C"/>
                </a:solidFill>
                <a:latin typeface="+mn-lt"/>
              </a:rPr>
              <a:t>: Kaiser Family Foundation. State Health Facts, Enhanced Federal Medical Assistance Percentage (FMAP) for CHIP. Kaiser Family Foundation. State Health Facts, Federal Medical Assistance Percentage (FMAP) for Medicaid and Multiplier. Mitchell, A., Congressional Research Service (2018). Medicaid’s Federal Medical Assistance Percentage (FMAP).</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463040"/>
            <a:ext cx="4572000" cy="246221"/>
          </a:xfrm>
          <a:prstGeom prst="rect">
            <a:avLst/>
          </a:prstGeom>
        </p:spPr>
        <p:txBody>
          <a:bodyPr lIns="0">
            <a:spAutoFit/>
          </a:bodyPr>
          <a:lstStyle/>
          <a:p>
            <a:r>
              <a:rPr lang="en-US" sz="1000" dirty="0">
                <a:latin typeface="+mj-lt"/>
              </a:rPr>
              <a:t>FEDERAL AND STATE SHARES OF MASSHEALTH EXPENDITURES, MARCH 2019</a:t>
            </a:r>
          </a:p>
        </p:txBody>
      </p:sp>
      <p:sp>
        <p:nvSpPr>
          <p:cNvPr id="21" name="TextBox 1">
            <a:extLst>
              <a:ext uri="{FF2B5EF4-FFF2-40B4-BE49-F238E27FC236}">
                <a16:creationId xmlns:a16="http://schemas.microsoft.com/office/drawing/2014/main" id="{97186879-7797-4396-A186-B2FAB4E5891E}"/>
              </a:ext>
            </a:extLst>
          </p:cNvPr>
          <p:cNvSpPr txBox="1"/>
          <p:nvPr/>
        </p:nvSpPr>
        <p:spPr>
          <a:xfrm>
            <a:off x="455613" y="1835890"/>
            <a:ext cx="1920240"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latin typeface="+mj-lt"/>
                <a:cs typeface="Arial" charset="0"/>
              </a:rPr>
              <a:t>CHIP</a:t>
            </a:r>
            <a:endParaRPr lang="en-US" dirty="0">
              <a:latin typeface="Source Sans Pro Semibold"/>
              <a:cs typeface="Arial" charset="0"/>
            </a:endParaRPr>
          </a:p>
        </p:txBody>
      </p:sp>
      <p:sp>
        <p:nvSpPr>
          <p:cNvPr id="22" name="TextBox 1">
            <a:extLst>
              <a:ext uri="{FF2B5EF4-FFF2-40B4-BE49-F238E27FC236}">
                <a16:creationId xmlns:a16="http://schemas.microsoft.com/office/drawing/2014/main" id="{85B488DE-7FEC-4C10-B89E-C2539CD39DA2}"/>
              </a:ext>
            </a:extLst>
          </p:cNvPr>
          <p:cNvSpPr txBox="1"/>
          <p:nvPr/>
        </p:nvSpPr>
        <p:spPr>
          <a:xfrm>
            <a:off x="2472575" y="1835890"/>
            <a:ext cx="1920240" cy="43088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latin typeface="+mj-lt"/>
                <a:cs typeface="Arial" charset="0"/>
              </a:rPr>
              <a:t>ACA EXPANSION POPULATION</a:t>
            </a:r>
            <a:endParaRPr lang="en-US" dirty="0">
              <a:latin typeface="Source Sans Pro Semibold"/>
              <a:cs typeface="Arial" charset="0"/>
            </a:endParaRPr>
          </a:p>
        </p:txBody>
      </p:sp>
      <p:sp>
        <p:nvSpPr>
          <p:cNvPr id="23" name="TextBox 1">
            <a:extLst>
              <a:ext uri="{FF2B5EF4-FFF2-40B4-BE49-F238E27FC236}">
                <a16:creationId xmlns:a16="http://schemas.microsoft.com/office/drawing/2014/main" id="{D7080E68-BC40-4BEE-9E4D-485F76DD15D2}"/>
              </a:ext>
            </a:extLst>
          </p:cNvPr>
          <p:cNvSpPr txBox="1"/>
          <p:nvPr/>
        </p:nvSpPr>
        <p:spPr>
          <a:xfrm>
            <a:off x="4489536" y="1835890"/>
            <a:ext cx="1920240" cy="43088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latin typeface="+mj-lt"/>
                <a:cs typeface="Arial" charset="0"/>
              </a:rPr>
              <a:t>MOST OTHER MASSHEALTH EXPENDITURES</a:t>
            </a:r>
            <a:endParaRPr lang="en-US" dirty="0">
              <a:latin typeface="Source Sans Pro Semibold"/>
              <a:cs typeface="Arial" charset="0"/>
            </a:endParaRPr>
          </a:p>
        </p:txBody>
      </p:sp>
      <p:sp>
        <p:nvSpPr>
          <p:cNvPr id="24" name="TextBox 1">
            <a:extLst>
              <a:ext uri="{FF2B5EF4-FFF2-40B4-BE49-F238E27FC236}">
                <a16:creationId xmlns:a16="http://schemas.microsoft.com/office/drawing/2014/main" id="{9B88F020-EA92-44A1-9C9A-A9F7CCEA9FC6}"/>
              </a:ext>
            </a:extLst>
          </p:cNvPr>
          <p:cNvSpPr txBox="1"/>
          <p:nvPr/>
        </p:nvSpPr>
        <p:spPr>
          <a:xfrm>
            <a:off x="455613" y="3928970"/>
            <a:ext cx="1920240" cy="83099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cs typeface="Arial" charset="0"/>
              </a:rPr>
              <a:t>Federal funds pay </a:t>
            </a:r>
            <a:r>
              <a:rPr lang="en-US" sz="2000" dirty="0">
                <a:solidFill>
                  <a:schemeClr val="accent5"/>
                </a:solidFill>
                <a:latin typeface="+mj-lt"/>
                <a:cs typeface="Arial" charset="0"/>
              </a:rPr>
              <a:t>88%</a:t>
            </a:r>
            <a:br>
              <a:rPr lang="en-US" sz="2000" dirty="0">
                <a:latin typeface="+mj-lt"/>
                <a:cs typeface="Arial" charset="0"/>
              </a:rPr>
            </a:br>
            <a:r>
              <a:rPr lang="en-US" sz="1400" dirty="0">
                <a:cs typeface="Arial" charset="0"/>
              </a:rPr>
              <a:t>of CHIP expenditures.</a:t>
            </a:r>
          </a:p>
        </p:txBody>
      </p:sp>
      <p:sp>
        <p:nvSpPr>
          <p:cNvPr id="25" name="TextBox 1">
            <a:extLst>
              <a:ext uri="{FF2B5EF4-FFF2-40B4-BE49-F238E27FC236}">
                <a16:creationId xmlns:a16="http://schemas.microsoft.com/office/drawing/2014/main" id="{B548DFC1-DCB8-4B3F-9C0F-EAD81158E97B}"/>
              </a:ext>
            </a:extLst>
          </p:cNvPr>
          <p:cNvSpPr txBox="1"/>
          <p:nvPr/>
        </p:nvSpPr>
        <p:spPr>
          <a:xfrm>
            <a:off x="2472575" y="3928970"/>
            <a:ext cx="1920240" cy="104644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dirty="0">
                <a:solidFill>
                  <a:srgbClr val="000000"/>
                </a:solidFill>
                <a:cs typeface="Arial" charset="0"/>
              </a:rPr>
              <a:t>Federal funds pay </a:t>
            </a:r>
            <a:r>
              <a:rPr lang="en-US" sz="2000" dirty="0">
                <a:solidFill>
                  <a:schemeClr val="accent5"/>
                </a:solidFill>
                <a:latin typeface="Source Sans Pro Semibold"/>
                <a:cs typeface="Arial" charset="0"/>
              </a:rPr>
              <a:t>93%</a:t>
            </a:r>
            <a:br>
              <a:rPr lang="en-US" sz="2000" dirty="0">
                <a:solidFill>
                  <a:srgbClr val="000000"/>
                </a:solidFill>
                <a:latin typeface="Source Sans Pro Semibold"/>
                <a:cs typeface="Arial" charset="0"/>
              </a:rPr>
            </a:br>
            <a:r>
              <a:rPr lang="en-US" sz="1400" dirty="0">
                <a:solidFill>
                  <a:srgbClr val="000000"/>
                </a:solidFill>
                <a:cs typeface="Arial" charset="0"/>
              </a:rPr>
              <a:t>of Medicaid expansion expenditures.</a:t>
            </a:r>
          </a:p>
        </p:txBody>
      </p:sp>
      <p:sp>
        <p:nvSpPr>
          <p:cNvPr id="27" name="TextBox 1">
            <a:extLst>
              <a:ext uri="{FF2B5EF4-FFF2-40B4-BE49-F238E27FC236}">
                <a16:creationId xmlns:a16="http://schemas.microsoft.com/office/drawing/2014/main" id="{8E7A142B-1C8A-4875-A668-FFE5A6CBF708}"/>
              </a:ext>
            </a:extLst>
          </p:cNvPr>
          <p:cNvSpPr txBox="1"/>
          <p:nvPr/>
        </p:nvSpPr>
        <p:spPr>
          <a:xfrm>
            <a:off x="4489536" y="3928970"/>
            <a:ext cx="1920240" cy="1261884"/>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dirty="0">
                <a:solidFill>
                  <a:srgbClr val="000000"/>
                </a:solidFill>
                <a:cs typeface="Arial" charset="0"/>
              </a:rPr>
              <a:t>Federal funds pay </a:t>
            </a:r>
            <a:r>
              <a:rPr lang="en-US" sz="2000" dirty="0">
                <a:solidFill>
                  <a:schemeClr val="accent5"/>
                </a:solidFill>
                <a:latin typeface="Source Sans Pro Semibold"/>
                <a:cs typeface="Arial" charset="0"/>
              </a:rPr>
              <a:t>50%</a:t>
            </a:r>
            <a:br>
              <a:rPr lang="en-US" sz="2000" dirty="0">
                <a:solidFill>
                  <a:srgbClr val="000000"/>
                </a:solidFill>
                <a:latin typeface="Source Sans Pro Semibold"/>
                <a:cs typeface="Arial" charset="0"/>
              </a:rPr>
            </a:br>
            <a:r>
              <a:rPr lang="en-US" sz="1400" dirty="0">
                <a:solidFill>
                  <a:srgbClr val="000000"/>
                </a:solidFill>
                <a:cs typeface="Arial" charset="0"/>
              </a:rPr>
              <a:t>of most other MassHealth expenditures.</a:t>
            </a:r>
          </a:p>
        </p:txBody>
      </p:sp>
      <p:cxnSp>
        <p:nvCxnSpPr>
          <p:cNvPr id="5" name="Straight Connector 4">
            <a:extLst>
              <a:ext uri="{FF2B5EF4-FFF2-40B4-BE49-F238E27FC236}">
                <a16:creationId xmlns:a16="http://schemas.microsoft.com/office/drawing/2014/main" id="{56528152-35CE-453C-AA2E-6F5EABE2B651}"/>
              </a:ext>
            </a:extLst>
          </p:cNvPr>
          <p:cNvCxnSpPr>
            <a:cxnSpLocks/>
          </p:cNvCxnSpPr>
          <p:nvPr/>
        </p:nvCxnSpPr>
        <p:spPr>
          <a:xfrm>
            <a:off x="2424214" y="1877438"/>
            <a:ext cx="0" cy="3044758"/>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6367BE-D21A-4565-ABBC-B313E9FE295B}"/>
              </a:ext>
            </a:extLst>
          </p:cNvPr>
          <p:cNvCxnSpPr>
            <a:cxnSpLocks/>
          </p:cNvCxnSpPr>
          <p:nvPr/>
        </p:nvCxnSpPr>
        <p:spPr>
          <a:xfrm>
            <a:off x="4441176" y="1877438"/>
            <a:ext cx="0" cy="3044758"/>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grpSp>
        <p:nvGrpSpPr>
          <p:cNvPr id="57346" name="GROUP1">
            <a:extLst>
              <a:ext uri="{FF2B5EF4-FFF2-40B4-BE49-F238E27FC236}">
                <a16:creationId xmlns:a16="http://schemas.microsoft.com/office/drawing/2014/main" id="{E6D2762D-A274-4E62-B0B0-93A1B98787A0}"/>
              </a:ext>
            </a:extLst>
          </p:cNvPr>
          <p:cNvGrpSpPr/>
          <p:nvPr/>
        </p:nvGrpSpPr>
        <p:grpSpPr>
          <a:xfrm>
            <a:off x="757365" y="2291207"/>
            <a:ext cx="1316736" cy="1554480"/>
            <a:chOff x="746934" y="2291207"/>
            <a:chExt cx="1316736" cy="1554480"/>
          </a:xfrm>
        </p:grpSpPr>
        <p:sp>
          <p:nvSpPr>
            <p:cNvPr id="9" name="FEDERAL BG2">
              <a:extLst>
                <a:ext uri="{FF2B5EF4-FFF2-40B4-BE49-F238E27FC236}">
                  <a16:creationId xmlns:a16="http://schemas.microsoft.com/office/drawing/2014/main" id="{C17BADE3-FDB9-4211-8B34-A87678C595C3}"/>
                </a:ext>
              </a:extLst>
            </p:cNvPr>
            <p:cNvSpPr/>
            <p:nvPr/>
          </p:nvSpPr>
          <p:spPr>
            <a:xfrm>
              <a:off x="746934" y="2291207"/>
              <a:ext cx="1316736" cy="1554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4" name="STATE BG1">
              <a:extLst>
                <a:ext uri="{FF2B5EF4-FFF2-40B4-BE49-F238E27FC236}">
                  <a16:creationId xmlns:a16="http://schemas.microsoft.com/office/drawing/2014/main" id="{9BDDC1C0-3253-4DB6-8479-4F633AA05665}"/>
                </a:ext>
              </a:extLst>
            </p:cNvPr>
            <p:cNvSpPr/>
            <p:nvPr/>
          </p:nvSpPr>
          <p:spPr>
            <a:xfrm>
              <a:off x="1341294" y="3543351"/>
              <a:ext cx="722376" cy="3017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MONEY1">
              <a:extLst>
                <a:ext uri="{FF2B5EF4-FFF2-40B4-BE49-F238E27FC236}">
                  <a16:creationId xmlns:a16="http://schemas.microsoft.com/office/drawing/2014/main" id="{DE7ED282-042E-49FD-9BBD-C9724C2CF18F}"/>
                </a:ext>
              </a:extLst>
            </p:cNvPr>
            <p:cNvGrpSpPr/>
            <p:nvPr/>
          </p:nvGrpSpPr>
          <p:grpSpPr>
            <a:xfrm>
              <a:off x="758879" y="2308685"/>
              <a:ext cx="1292847" cy="1519525"/>
              <a:chOff x="763159" y="2308685"/>
              <a:chExt cx="1292847" cy="1519525"/>
            </a:xfrm>
          </p:grpSpPr>
          <p:grpSp>
            <p:nvGrpSpPr>
              <p:cNvPr id="36" name="Graphic 11" descr="Money">
                <a:extLst>
                  <a:ext uri="{FF2B5EF4-FFF2-40B4-BE49-F238E27FC236}">
                    <a16:creationId xmlns:a16="http://schemas.microsoft.com/office/drawing/2014/main" id="{63CEAA1A-F4E7-4012-89AC-ED32E87B831B}"/>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37" name="Freeform: Shape 36">
                  <a:extLst>
                    <a:ext uri="{FF2B5EF4-FFF2-40B4-BE49-F238E27FC236}">
                      <a16:creationId xmlns:a16="http://schemas.microsoft.com/office/drawing/2014/main" id="{D996387A-ACDC-4F63-922B-0BBB1CE61EE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8" name="Freeform: Shape 37">
                  <a:extLst>
                    <a:ext uri="{FF2B5EF4-FFF2-40B4-BE49-F238E27FC236}">
                      <a16:creationId xmlns:a16="http://schemas.microsoft.com/office/drawing/2014/main" id="{4F01FCD5-EFBE-40FF-935E-A887115C9E12}"/>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9" name="Freeform: Shape 38">
                  <a:extLst>
                    <a:ext uri="{FF2B5EF4-FFF2-40B4-BE49-F238E27FC236}">
                      <a16:creationId xmlns:a16="http://schemas.microsoft.com/office/drawing/2014/main" id="{CA85C81B-537E-43C7-ABC9-32D75F6BCD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0" name="Freeform: Shape 39">
                  <a:extLst>
                    <a:ext uri="{FF2B5EF4-FFF2-40B4-BE49-F238E27FC236}">
                      <a16:creationId xmlns:a16="http://schemas.microsoft.com/office/drawing/2014/main" id="{6D3D548F-88E0-4CE5-B848-EAB48254215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43" name="Graphic 11" descr="Money">
                <a:extLst>
                  <a:ext uri="{FF2B5EF4-FFF2-40B4-BE49-F238E27FC236}">
                    <a16:creationId xmlns:a16="http://schemas.microsoft.com/office/drawing/2014/main" id="{461F4600-8FCC-4A5F-A7E0-65956A01FA04}"/>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44" name="Freeform: Shape 43">
                  <a:extLst>
                    <a:ext uri="{FF2B5EF4-FFF2-40B4-BE49-F238E27FC236}">
                      <a16:creationId xmlns:a16="http://schemas.microsoft.com/office/drawing/2014/main" id="{2114702B-E77D-42FB-88F4-2CC65CEE78F1}"/>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5" name="Freeform: Shape 44">
                  <a:extLst>
                    <a:ext uri="{FF2B5EF4-FFF2-40B4-BE49-F238E27FC236}">
                      <a16:creationId xmlns:a16="http://schemas.microsoft.com/office/drawing/2014/main" id="{BEC198A6-56CD-45EA-BEF7-D1243EA927D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6" name="Freeform: Shape 45">
                  <a:extLst>
                    <a:ext uri="{FF2B5EF4-FFF2-40B4-BE49-F238E27FC236}">
                      <a16:creationId xmlns:a16="http://schemas.microsoft.com/office/drawing/2014/main" id="{0B8A702B-2C14-4222-98BA-D6D4C8D4EE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7" name="Freeform: Shape 46">
                  <a:extLst>
                    <a:ext uri="{FF2B5EF4-FFF2-40B4-BE49-F238E27FC236}">
                      <a16:creationId xmlns:a16="http://schemas.microsoft.com/office/drawing/2014/main" id="{38140CE0-17D9-4B17-95A2-F6979DC0E7E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48" name="Graphic 11" descr="Money">
                <a:extLst>
                  <a:ext uri="{FF2B5EF4-FFF2-40B4-BE49-F238E27FC236}">
                    <a16:creationId xmlns:a16="http://schemas.microsoft.com/office/drawing/2014/main" id="{FB618BE5-2354-4890-A58F-4DE5A4969D74}"/>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49" name="Freeform: Shape 48">
                  <a:extLst>
                    <a:ext uri="{FF2B5EF4-FFF2-40B4-BE49-F238E27FC236}">
                      <a16:creationId xmlns:a16="http://schemas.microsoft.com/office/drawing/2014/main" id="{2B99A505-C5F7-4ACD-9548-83A2D61112E1}"/>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0" name="Freeform: Shape 49">
                  <a:extLst>
                    <a:ext uri="{FF2B5EF4-FFF2-40B4-BE49-F238E27FC236}">
                      <a16:creationId xmlns:a16="http://schemas.microsoft.com/office/drawing/2014/main" id="{FCA2B364-4816-464C-934F-0BD188AB2A5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1" name="Freeform: Shape 50">
                  <a:extLst>
                    <a:ext uri="{FF2B5EF4-FFF2-40B4-BE49-F238E27FC236}">
                      <a16:creationId xmlns:a16="http://schemas.microsoft.com/office/drawing/2014/main" id="{889D2358-A15B-4C81-80A8-120B9289DE4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2" name="Freeform: Shape 51">
                  <a:extLst>
                    <a:ext uri="{FF2B5EF4-FFF2-40B4-BE49-F238E27FC236}">
                      <a16:creationId xmlns:a16="http://schemas.microsoft.com/office/drawing/2014/main" id="{0584BA07-9549-4FDD-9240-410A31169DA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53" name="Graphic 11" descr="Money">
                <a:extLst>
                  <a:ext uri="{FF2B5EF4-FFF2-40B4-BE49-F238E27FC236}">
                    <a16:creationId xmlns:a16="http://schemas.microsoft.com/office/drawing/2014/main" id="{4086F692-1F33-456B-9312-5DBCB9FE4C35}"/>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54" name="Freeform: Shape 53">
                  <a:extLst>
                    <a:ext uri="{FF2B5EF4-FFF2-40B4-BE49-F238E27FC236}">
                      <a16:creationId xmlns:a16="http://schemas.microsoft.com/office/drawing/2014/main" id="{24E7BBB2-24D0-4896-AA00-7D678C56C8F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5" name="Freeform: Shape 54">
                  <a:extLst>
                    <a:ext uri="{FF2B5EF4-FFF2-40B4-BE49-F238E27FC236}">
                      <a16:creationId xmlns:a16="http://schemas.microsoft.com/office/drawing/2014/main" id="{5CF10B62-7AD4-4AED-8C5E-19D1C21156A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6" name="Freeform: Shape 55">
                  <a:extLst>
                    <a:ext uri="{FF2B5EF4-FFF2-40B4-BE49-F238E27FC236}">
                      <a16:creationId xmlns:a16="http://schemas.microsoft.com/office/drawing/2014/main" id="{76817EF1-12BA-4031-BD72-C7933EC03AA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7" name="Freeform: Shape 56">
                  <a:extLst>
                    <a:ext uri="{FF2B5EF4-FFF2-40B4-BE49-F238E27FC236}">
                      <a16:creationId xmlns:a16="http://schemas.microsoft.com/office/drawing/2014/main" id="{D5509E06-8F2C-432A-A4B2-BB6BAC9F5B1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58" name="Graphic 11" descr="Money">
                <a:extLst>
                  <a:ext uri="{FF2B5EF4-FFF2-40B4-BE49-F238E27FC236}">
                    <a16:creationId xmlns:a16="http://schemas.microsoft.com/office/drawing/2014/main" id="{23FE38FA-783E-4858-9F39-D69A73530E63}"/>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59" name="Freeform: Shape 58">
                  <a:extLst>
                    <a:ext uri="{FF2B5EF4-FFF2-40B4-BE49-F238E27FC236}">
                      <a16:creationId xmlns:a16="http://schemas.microsoft.com/office/drawing/2014/main" id="{ECD4965E-8FA0-43ED-B69D-643DFC75A87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0" name="Freeform: Shape 59">
                  <a:extLst>
                    <a:ext uri="{FF2B5EF4-FFF2-40B4-BE49-F238E27FC236}">
                      <a16:creationId xmlns:a16="http://schemas.microsoft.com/office/drawing/2014/main" id="{2C584D7C-0D9D-4126-8DB0-CCA23F063FC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1" name="Freeform: Shape 60">
                  <a:extLst>
                    <a:ext uri="{FF2B5EF4-FFF2-40B4-BE49-F238E27FC236}">
                      <a16:creationId xmlns:a16="http://schemas.microsoft.com/office/drawing/2014/main" id="{DDBC318E-DB81-469E-BF05-5232DB5AC23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2" name="Freeform: Shape 61">
                  <a:extLst>
                    <a:ext uri="{FF2B5EF4-FFF2-40B4-BE49-F238E27FC236}">
                      <a16:creationId xmlns:a16="http://schemas.microsoft.com/office/drawing/2014/main" id="{22CCC6E7-3F31-40EF-88FD-D782995AFCA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63" name="Graphic 11" descr="Money">
                <a:extLst>
                  <a:ext uri="{FF2B5EF4-FFF2-40B4-BE49-F238E27FC236}">
                    <a16:creationId xmlns:a16="http://schemas.microsoft.com/office/drawing/2014/main" id="{A4DA80E0-945D-4527-8DB3-562A8973EB2A}"/>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64" name="Freeform: Shape 63">
                  <a:extLst>
                    <a:ext uri="{FF2B5EF4-FFF2-40B4-BE49-F238E27FC236}">
                      <a16:creationId xmlns:a16="http://schemas.microsoft.com/office/drawing/2014/main" id="{3751E983-916D-455B-B8AB-2607AE11D34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5" name="Freeform: Shape 64">
                  <a:extLst>
                    <a:ext uri="{FF2B5EF4-FFF2-40B4-BE49-F238E27FC236}">
                      <a16:creationId xmlns:a16="http://schemas.microsoft.com/office/drawing/2014/main" id="{B7EFCB83-5C41-4AF9-AACD-C2CFE203CF6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6" name="Freeform: Shape 65">
                  <a:extLst>
                    <a:ext uri="{FF2B5EF4-FFF2-40B4-BE49-F238E27FC236}">
                      <a16:creationId xmlns:a16="http://schemas.microsoft.com/office/drawing/2014/main" id="{35937DE3-98E8-4DD3-93AF-9E706A07169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7" name="Freeform: Shape 66">
                  <a:extLst>
                    <a:ext uri="{FF2B5EF4-FFF2-40B4-BE49-F238E27FC236}">
                      <a16:creationId xmlns:a16="http://schemas.microsoft.com/office/drawing/2014/main" id="{79A3C86E-D7BB-4D5D-B43F-5E5321C7EB0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68" name="Graphic 11" descr="Money">
                <a:extLst>
                  <a:ext uri="{FF2B5EF4-FFF2-40B4-BE49-F238E27FC236}">
                    <a16:creationId xmlns:a16="http://schemas.microsoft.com/office/drawing/2014/main" id="{7B6E2E6D-ADB8-42A0-BA5E-71972D987BFB}"/>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69" name="Freeform: Shape 68">
                  <a:extLst>
                    <a:ext uri="{FF2B5EF4-FFF2-40B4-BE49-F238E27FC236}">
                      <a16:creationId xmlns:a16="http://schemas.microsoft.com/office/drawing/2014/main" id="{993F5ACC-FB12-4618-8FFC-DE57EAB98C0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0" name="Freeform: Shape 69">
                  <a:extLst>
                    <a:ext uri="{FF2B5EF4-FFF2-40B4-BE49-F238E27FC236}">
                      <a16:creationId xmlns:a16="http://schemas.microsoft.com/office/drawing/2014/main" id="{8726F4B4-7C63-449F-904E-D48F814EADB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1" name="Freeform: Shape 70">
                  <a:extLst>
                    <a:ext uri="{FF2B5EF4-FFF2-40B4-BE49-F238E27FC236}">
                      <a16:creationId xmlns:a16="http://schemas.microsoft.com/office/drawing/2014/main" id="{3D665F92-5225-4A43-9B73-2461808C01B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2" name="Freeform: Shape 71">
                  <a:extLst>
                    <a:ext uri="{FF2B5EF4-FFF2-40B4-BE49-F238E27FC236}">
                      <a16:creationId xmlns:a16="http://schemas.microsoft.com/office/drawing/2014/main" id="{D320FF68-5B08-435C-ABF3-FC137767A39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73" name="Graphic 11" descr="Money">
                <a:extLst>
                  <a:ext uri="{FF2B5EF4-FFF2-40B4-BE49-F238E27FC236}">
                    <a16:creationId xmlns:a16="http://schemas.microsoft.com/office/drawing/2014/main" id="{B62CA9BE-10EF-469D-AF83-386C00C6A64A}"/>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74" name="Freeform: Shape 73">
                  <a:extLst>
                    <a:ext uri="{FF2B5EF4-FFF2-40B4-BE49-F238E27FC236}">
                      <a16:creationId xmlns:a16="http://schemas.microsoft.com/office/drawing/2014/main" id="{E94D863B-D82E-4E28-96B3-F87A75969D9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5" name="Freeform: Shape 74">
                  <a:extLst>
                    <a:ext uri="{FF2B5EF4-FFF2-40B4-BE49-F238E27FC236}">
                      <a16:creationId xmlns:a16="http://schemas.microsoft.com/office/drawing/2014/main" id="{641DF8FF-24AA-4634-8B29-63D79397E042}"/>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6" name="Freeform: Shape 75">
                  <a:extLst>
                    <a:ext uri="{FF2B5EF4-FFF2-40B4-BE49-F238E27FC236}">
                      <a16:creationId xmlns:a16="http://schemas.microsoft.com/office/drawing/2014/main" id="{D13AF28B-069A-4894-A74A-8C59B3E1545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7" name="Freeform: Shape 76">
                  <a:extLst>
                    <a:ext uri="{FF2B5EF4-FFF2-40B4-BE49-F238E27FC236}">
                      <a16:creationId xmlns:a16="http://schemas.microsoft.com/office/drawing/2014/main" id="{2CAAC642-9098-47F4-8E4E-036872031CA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78" name="Graphic 11" descr="Money">
                <a:extLst>
                  <a:ext uri="{FF2B5EF4-FFF2-40B4-BE49-F238E27FC236}">
                    <a16:creationId xmlns:a16="http://schemas.microsoft.com/office/drawing/2014/main" id="{8E538D43-8080-495B-B6C5-B6DF5393D710}"/>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79" name="Freeform: Shape 78">
                  <a:extLst>
                    <a:ext uri="{FF2B5EF4-FFF2-40B4-BE49-F238E27FC236}">
                      <a16:creationId xmlns:a16="http://schemas.microsoft.com/office/drawing/2014/main" id="{318D0E71-B44B-46FA-96B2-BF4D87E6C521}"/>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0" name="Freeform: Shape 79">
                  <a:extLst>
                    <a:ext uri="{FF2B5EF4-FFF2-40B4-BE49-F238E27FC236}">
                      <a16:creationId xmlns:a16="http://schemas.microsoft.com/office/drawing/2014/main" id="{F5A5F6A4-3A32-4F00-821B-7C0D06CE0A1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1" name="Freeform: Shape 80">
                  <a:extLst>
                    <a:ext uri="{FF2B5EF4-FFF2-40B4-BE49-F238E27FC236}">
                      <a16:creationId xmlns:a16="http://schemas.microsoft.com/office/drawing/2014/main" id="{B0EB50CB-D7E0-49DE-8C8B-E8A34022E323}"/>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2" name="Freeform: Shape 81">
                  <a:extLst>
                    <a:ext uri="{FF2B5EF4-FFF2-40B4-BE49-F238E27FC236}">
                      <a16:creationId xmlns:a16="http://schemas.microsoft.com/office/drawing/2014/main" id="{776CBDB1-DA39-41FC-992D-9901C692EE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83" name="Graphic 11" descr="Money">
                <a:extLst>
                  <a:ext uri="{FF2B5EF4-FFF2-40B4-BE49-F238E27FC236}">
                    <a16:creationId xmlns:a16="http://schemas.microsoft.com/office/drawing/2014/main" id="{5ABC8518-7C48-4D98-A4C5-51A466828BFA}"/>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84" name="Freeform: Shape 83">
                  <a:extLst>
                    <a:ext uri="{FF2B5EF4-FFF2-40B4-BE49-F238E27FC236}">
                      <a16:creationId xmlns:a16="http://schemas.microsoft.com/office/drawing/2014/main" id="{CDF0E2DE-046E-4E30-B33A-319F367ECA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5" name="Freeform: Shape 84">
                  <a:extLst>
                    <a:ext uri="{FF2B5EF4-FFF2-40B4-BE49-F238E27FC236}">
                      <a16:creationId xmlns:a16="http://schemas.microsoft.com/office/drawing/2014/main" id="{B17D9A24-5A17-4EB0-9518-04FF11E75A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6" name="Freeform: Shape 85">
                  <a:extLst>
                    <a:ext uri="{FF2B5EF4-FFF2-40B4-BE49-F238E27FC236}">
                      <a16:creationId xmlns:a16="http://schemas.microsoft.com/office/drawing/2014/main" id="{483E116E-14C7-42EE-96B7-D41575FB2DA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87" name="Freeform: Shape 86">
                  <a:extLst>
                    <a:ext uri="{FF2B5EF4-FFF2-40B4-BE49-F238E27FC236}">
                      <a16:creationId xmlns:a16="http://schemas.microsoft.com/office/drawing/2014/main" id="{7D6675BC-5181-4329-A4F2-F2E04DC5F88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grpSp>
        <p:nvGrpSpPr>
          <p:cNvPr id="91" name="GROUP2">
            <a:extLst>
              <a:ext uri="{FF2B5EF4-FFF2-40B4-BE49-F238E27FC236}">
                <a16:creationId xmlns:a16="http://schemas.microsoft.com/office/drawing/2014/main" id="{A2C19602-211B-44BC-B7EA-2E63A71C4EF7}"/>
              </a:ext>
            </a:extLst>
          </p:cNvPr>
          <p:cNvGrpSpPr/>
          <p:nvPr/>
        </p:nvGrpSpPr>
        <p:grpSpPr>
          <a:xfrm>
            <a:off x="2774327" y="2291207"/>
            <a:ext cx="1316736" cy="1554480"/>
            <a:chOff x="746934" y="2291207"/>
            <a:chExt cx="1316736" cy="1554480"/>
          </a:xfrm>
        </p:grpSpPr>
        <p:sp>
          <p:nvSpPr>
            <p:cNvPr id="92" name="FEDERAL BG2">
              <a:extLst>
                <a:ext uri="{FF2B5EF4-FFF2-40B4-BE49-F238E27FC236}">
                  <a16:creationId xmlns:a16="http://schemas.microsoft.com/office/drawing/2014/main" id="{D684C459-AE18-45A6-B131-04DBD6C1F695}"/>
                </a:ext>
              </a:extLst>
            </p:cNvPr>
            <p:cNvSpPr/>
            <p:nvPr/>
          </p:nvSpPr>
          <p:spPr>
            <a:xfrm>
              <a:off x="746934" y="2291207"/>
              <a:ext cx="1316736" cy="1554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STATE BG1">
              <a:extLst>
                <a:ext uri="{FF2B5EF4-FFF2-40B4-BE49-F238E27FC236}">
                  <a16:creationId xmlns:a16="http://schemas.microsoft.com/office/drawing/2014/main" id="{A08BAF33-C54E-4356-BDF2-B9C9A4D2160D}"/>
                </a:ext>
              </a:extLst>
            </p:cNvPr>
            <p:cNvSpPr/>
            <p:nvPr/>
          </p:nvSpPr>
          <p:spPr>
            <a:xfrm>
              <a:off x="1620478" y="3543351"/>
              <a:ext cx="443191" cy="3017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MONEY1">
              <a:extLst>
                <a:ext uri="{FF2B5EF4-FFF2-40B4-BE49-F238E27FC236}">
                  <a16:creationId xmlns:a16="http://schemas.microsoft.com/office/drawing/2014/main" id="{731DE8F0-6EF0-421F-BC86-8B697CBAF6DB}"/>
                </a:ext>
              </a:extLst>
            </p:cNvPr>
            <p:cNvGrpSpPr/>
            <p:nvPr/>
          </p:nvGrpSpPr>
          <p:grpSpPr>
            <a:xfrm>
              <a:off x="758879" y="2308685"/>
              <a:ext cx="1292847" cy="1519525"/>
              <a:chOff x="763159" y="2308685"/>
              <a:chExt cx="1292847" cy="1519525"/>
            </a:xfrm>
          </p:grpSpPr>
          <p:grpSp>
            <p:nvGrpSpPr>
              <p:cNvPr id="95" name="Graphic 11" descr="Money">
                <a:extLst>
                  <a:ext uri="{FF2B5EF4-FFF2-40B4-BE49-F238E27FC236}">
                    <a16:creationId xmlns:a16="http://schemas.microsoft.com/office/drawing/2014/main" id="{A8CB2E05-6816-4682-8AAD-0C96DD2B3971}"/>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41" name="Freeform: Shape 140">
                  <a:extLst>
                    <a:ext uri="{FF2B5EF4-FFF2-40B4-BE49-F238E27FC236}">
                      <a16:creationId xmlns:a16="http://schemas.microsoft.com/office/drawing/2014/main" id="{78FD1E2E-1CF0-4A3A-AF34-D06D38AADE5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42" name="Freeform: Shape 141">
                  <a:extLst>
                    <a:ext uri="{FF2B5EF4-FFF2-40B4-BE49-F238E27FC236}">
                      <a16:creationId xmlns:a16="http://schemas.microsoft.com/office/drawing/2014/main" id="{D095734A-2FC2-4039-AAC9-A3A15789A90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43" name="Freeform: Shape 142">
                  <a:extLst>
                    <a:ext uri="{FF2B5EF4-FFF2-40B4-BE49-F238E27FC236}">
                      <a16:creationId xmlns:a16="http://schemas.microsoft.com/office/drawing/2014/main" id="{EEC578B5-D906-40BC-A3FF-179130121F5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44" name="Freeform: Shape 143">
                  <a:extLst>
                    <a:ext uri="{FF2B5EF4-FFF2-40B4-BE49-F238E27FC236}">
                      <a16:creationId xmlns:a16="http://schemas.microsoft.com/office/drawing/2014/main" id="{BB995AAA-2540-4529-ABC6-B019854A74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96" name="Graphic 11" descr="Money">
                <a:extLst>
                  <a:ext uri="{FF2B5EF4-FFF2-40B4-BE49-F238E27FC236}">
                    <a16:creationId xmlns:a16="http://schemas.microsoft.com/office/drawing/2014/main" id="{4F30B549-E71D-41B5-AA09-B692A5BF6705}"/>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37" name="Freeform: Shape 136">
                  <a:extLst>
                    <a:ext uri="{FF2B5EF4-FFF2-40B4-BE49-F238E27FC236}">
                      <a16:creationId xmlns:a16="http://schemas.microsoft.com/office/drawing/2014/main" id="{77FABCC6-1034-4390-9F74-81EA924A62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8" name="Freeform: Shape 137">
                  <a:extLst>
                    <a:ext uri="{FF2B5EF4-FFF2-40B4-BE49-F238E27FC236}">
                      <a16:creationId xmlns:a16="http://schemas.microsoft.com/office/drawing/2014/main" id="{775A65E8-A163-4D66-9118-5C583B0E0EB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9" name="Freeform: Shape 138">
                  <a:extLst>
                    <a:ext uri="{FF2B5EF4-FFF2-40B4-BE49-F238E27FC236}">
                      <a16:creationId xmlns:a16="http://schemas.microsoft.com/office/drawing/2014/main" id="{03D863C6-1863-4180-ACE0-E2D018411795}"/>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40" name="Freeform: Shape 139">
                  <a:extLst>
                    <a:ext uri="{FF2B5EF4-FFF2-40B4-BE49-F238E27FC236}">
                      <a16:creationId xmlns:a16="http://schemas.microsoft.com/office/drawing/2014/main" id="{6668E963-5F0D-433B-840D-7FDF74D7669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97" name="Graphic 11" descr="Money">
                <a:extLst>
                  <a:ext uri="{FF2B5EF4-FFF2-40B4-BE49-F238E27FC236}">
                    <a16:creationId xmlns:a16="http://schemas.microsoft.com/office/drawing/2014/main" id="{68B93E6A-A36D-4B1C-ADFC-25055587382A}"/>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33" name="Freeform: Shape 132">
                  <a:extLst>
                    <a:ext uri="{FF2B5EF4-FFF2-40B4-BE49-F238E27FC236}">
                      <a16:creationId xmlns:a16="http://schemas.microsoft.com/office/drawing/2014/main" id="{94B802A6-18C9-4F5E-BEFB-50B3770CF7C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4" name="Freeform: Shape 133">
                  <a:extLst>
                    <a:ext uri="{FF2B5EF4-FFF2-40B4-BE49-F238E27FC236}">
                      <a16:creationId xmlns:a16="http://schemas.microsoft.com/office/drawing/2014/main" id="{7D0CD0F1-FF2E-406A-B251-7E772268371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5" name="Freeform: Shape 134">
                  <a:extLst>
                    <a:ext uri="{FF2B5EF4-FFF2-40B4-BE49-F238E27FC236}">
                      <a16:creationId xmlns:a16="http://schemas.microsoft.com/office/drawing/2014/main" id="{322848ED-6072-4D86-8A93-8FCA089B6BC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6" name="Freeform: Shape 135">
                  <a:extLst>
                    <a:ext uri="{FF2B5EF4-FFF2-40B4-BE49-F238E27FC236}">
                      <a16:creationId xmlns:a16="http://schemas.microsoft.com/office/drawing/2014/main" id="{15F4921F-F8C1-4BBF-B565-9CBC037A49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98" name="Graphic 11" descr="Money">
                <a:extLst>
                  <a:ext uri="{FF2B5EF4-FFF2-40B4-BE49-F238E27FC236}">
                    <a16:creationId xmlns:a16="http://schemas.microsoft.com/office/drawing/2014/main" id="{457EB7F7-7877-4946-82D4-445A65F6A64D}"/>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29" name="Freeform: Shape 128">
                  <a:extLst>
                    <a:ext uri="{FF2B5EF4-FFF2-40B4-BE49-F238E27FC236}">
                      <a16:creationId xmlns:a16="http://schemas.microsoft.com/office/drawing/2014/main" id="{490DFA91-BC44-41AF-9D23-8384DD040D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0" name="Freeform: Shape 129">
                  <a:extLst>
                    <a:ext uri="{FF2B5EF4-FFF2-40B4-BE49-F238E27FC236}">
                      <a16:creationId xmlns:a16="http://schemas.microsoft.com/office/drawing/2014/main" id="{A63FF986-E17B-4676-9228-A8429A722DA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1" name="Freeform: Shape 130">
                  <a:extLst>
                    <a:ext uri="{FF2B5EF4-FFF2-40B4-BE49-F238E27FC236}">
                      <a16:creationId xmlns:a16="http://schemas.microsoft.com/office/drawing/2014/main" id="{CE4628B2-8F3A-4DEC-985D-297442556F0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32" name="Freeform: Shape 131">
                  <a:extLst>
                    <a:ext uri="{FF2B5EF4-FFF2-40B4-BE49-F238E27FC236}">
                      <a16:creationId xmlns:a16="http://schemas.microsoft.com/office/drawing/2014/main" id="{8BA12977-C3B0-4485-84D0-BB1CF697F13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99" name="Graphic 11" descr="Money">
                <a:extLst>
                  <a:ext uri="{FF2B5EF4-FFF2-40B4-BE49-F238E27FC236}">
                    <a16:creationId xmlns:a16="http://schemas.microsoft.com/office/drawing/2014/main" id="{EA599702-A6B0-4256-8C20-29E22A2D6D85}"/>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25" name="Freeform: Shape 124">
                  <a:extLst>
                    <a:ext uri="{FF2B5EF4-FFF2-40B4-BE49-F238E27FC236}">
                      <a16:creationId xmlns:a16="http://schemas.microsoft.com/office/drawing/2014/main" id="{6FAB634A-0690-4580-8A13-9B0597350AE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6" name="Freeform: Shape 125">
                  <a:extLst>
                    <a:ext uri="{FF2B5EF4-FFF2-40B4-BE49-F238E27FC236}">
                      <a16:creationId xmlns:a16="http://schemas.microsoft.com/office/drawing/2014/main" id="{1CE15DD9-0AA2-4A9C-8E07-44325793E2B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7" name="Freeform: Shape 126">
                  <a:extLst>
                    <a:ext uri="{FF2B5EF4-FFF2-40B4-BE49-F238E27FC236}">
                      <a16:creationId xmlns:a16="http://schemas.microsoft.com/office/drawing/2014/main" id="{1183C670-2033-41D0-86A3-2CF1486764B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8" name="Freeform: Shape 127">
                  <a:extLst>
                    <a:ext uri="{FF2B5EF4-FFF2-40B4-BE49-F238E27FC236}">
                      <a16:creationId xmlns:a16="http://schemas.microsoft.com/office/drawing/2014/main" id="{F1A12F68-E819-4454-99F6-C202A973F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00" name="Graphic 11" descr="Money">
                <a:extLst>
                  <a:ext uri="{FF2B5EF4-FFF2-40B4-BE49-F238E27FC236}">
                    <a16:creationId xmlns:a16="http://schemas.microsoft.com/office/drawing/2014/main" id="{8B3D8D76-897D-4E8D-8542-46F931F36284}"/>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21" name="Freeform: Shape 120">
                  <a:extLst>
                    <a:ext uri="{FF2B5EF4-FFF2-40B4-BE49-F238E27FC236}">
                      <a16:creationId xmlns:a16="http://schemas.microsoft.com/office/drawing/2014/main" id="{3AC5B5AD-18A5-4A0F-B67F-7F56E9481A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2" name="Freeform: Shape 121">
                  <a:extLst>
                    <a:ext uri="{FF2B5EF4-FFF2-40B4-BE49-F238E27FC236}">
                      <a16:creationId xmlns:a16="http://schemas.microsoft.com/office/drawing/2014/main" id="{5D46BF6C-0A6A-4C82-AD1B-528951C7F20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3" name="Freeform: Shape 122">
                  <a:extLst>
                    <a:ext uri="{FF2B5EF4-FFF2-40B4-BE49-F238E27FC236}">
                      <a16:creationId xmlns:a16="http://schemas.microsoft.com/office/drawing/2014/main" id="{2879AB59-561C-473D-BBB1-DBA662BC18D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4" name="Freeform: Shape 123">
                  <a:extLst>
                    <a:ext uri="{FF2B5EF4-FFF2-40B4-BE49-F238E27FC236}">
                      <a16:creationId xmlns:a16="http://schemas.microsoft.com/office/drawing/2014/main" id="{14671BB9-9BAA-4CDF-98EC-54B4304D5F5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01" name="Graphic 11" descr="Money">
                <a:extLst>
                  <a:ext uri="{FF2B5EF4-FFF2-40B4-BE49-F238E27FC236}">
                    <a16:creationId xmlns:a16="http://schemas.microsoft.com/office/drawing/2014/main" id="{2EE156E0-E47E-4F26-97EA-AC5603CB3CC4}"/>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17" name="Freeform: Shape 116">
                  <a:extLst>
                    <a:ext uri="{FF2B5EF4-FFF2-40B4-BE49-F238E27FC236}">
                      <a16:creationId xmlns:a16="http://schemas.microsoft.com/office/drawing/2014/main" id="{8BB466C9-391D-4F5F-AA6E-F51703B6DF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8" name="Freeform: Shape 117">
                  <a:extLst>
                    <a:ext uri="{FF2B5EF4-FFF2-40B4-BE49-F238E27FC236}">
                      <a16:creationId xmlns:a16="http://schemas.microsoft.com/office/drawing/2014/main" id="{67C684D3-44FA-46D4-9E5D-F4013E80B8E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9" name="Freeform: Shape 118">
                  <a:extLst>
                    <a:ext uri="{FF2B5EF4-FFF2-40B4-BE49-F238E27FC236}">
                      <a16:creationId xmlns:a16="http://schemas.microsoft.com/office/drawing/2014/main" id="{F971B6FE-5C67-472B-B57E-83A38DDA747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20" name="Freeform: Shape 119">
                  <a:extLst>
                    <a:ext uri="{FF2B5EF4-FFF2-40B4-BE49-F238E27FC236}">
                      <a16:creationId xmlns:a16="http://schemas.microsoft.com/office/drawing/2014/main" id="{F1946DF0-59F0-459E-BFBC-C32EA98A430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02" name="Graphic 11" descr="Money">
                <a:extLst>
                  <a:ext uri="{FF2B5EF4-FFF2-40B4-BE49-F238E27FC236}">
                    <a16:creationId xmlns:a16="http://schemas.microsoft.com/office/drawing/2014/main" id="{D8588FD1-50FB-48F3-976E-C4AF8B935D50}"/>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13" name="Freeform: Shape 112">
                  <a:extLst>
                    <a:ext uri="{FF2B5EF4-FFF2-40B4-BE49-F238E27FC236}">
                      <a16:creationId xmlns:a16="http://schemas.microsoft.com/office/drawing/2014/main" id="{300CA4CF-BC14-47D4-80BD-422CB6DBA3E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4" name="Freeform: Shape 113">
                  <a:extLst>
                    <a:ext uri="{FF2B5EF4-FFF2-40B4-BE49-F238E27FC236}">
                      <a16:creationId xmlns:a16="http://schemas.microsoft.com/office/drawing/2014/main" id="{67093564-6805-48BB-9F5C-CD49FD75C2E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5" name="Freeform: Shape 114">
                  <a:extLst>
                    <a:ext uri="{FF2B5EF4-FFF2-40B4-BE49-F238E27FC236}">
                      <a16:creationId xmlns:a16="http://schemas.microsoft.com/office/drawing/2014/main" id="{F1BE4088-1531-46E5-A39C-70BA021FA37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6" name="Freeform: Shape 115">
                  <a:extLst>
                    <a:ext uri="{FF2B5EF4-FFF2-40B4-BE49-F238E27FC236}">
                      <a16:creationId xmlns:a16="http://schemas.microsoft.com/office/drawing/2014/main" id="{16C7E1BE-BDA5-4F84-B321-04D76DB1E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03" name="Graphic 11" descr="Money">
                <a:extLst>
                  <a:ext uri="{FF2B5EF4-FFF2-40B4-BE49-F238E27FC236}">
                    <a16:creationId xmlns:a16="http://schemas.microsoft.com/office/drawing/2014/main" id="{01FB00F1-D2B0-402A-BD12-48238AF193ED}"/>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09" name="Freeform: Shape 108">
                  <a:extLst>
                    <a:ext uri="{FF2B5EF4-FFF2-40B4-BE49-F238E27FC236}">
                      <a16:creationId xmlns:a16="http://schemas.microsoft.com/office/drawing/2014/main" id="{1C75A1CB-639A-4E54-B20C-5330447B5EDC}"/>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0" name="Freeform: Shape 109">
                  <a:extLst>
                    <a:ext uri="{FF2B5EF4-FFF2-40B4-BE49-F238E27FC236}">
                      <a16:creationId xmlns:a16="http://schemas.microsoft.com/office/drawing/2014/main" id="{04B1BF5B-C9AD-46C2-867C-E672A701DD7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1" name="Freeform: Shape 110">
                  <a:extLst>
                    <a:ext uri="{FF2B5EF4-FFF2-40B4-BE49-F238E27FC236}">
                      <a16:creationId xmlns:a16="http://schemas.microsoft.com/office/drawing/2014/main" id="{FB2B35F0-B162-4D39-AE8B-6D578EBBB1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12" name="Freeform: Shape 111">
                  <a:extLst>
                    <a:ext uri="{FF2B5EF4-FFF2-40B4-BE49-F238E27FC236}">
                      <a16:creationId xmlns:a16="http://schemas.microsoft.com/office/drawing/2014/main" id="{A72A46C3-6AEA-411C-86D5-E99E4139F9C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04" name="Graphic 11" descr="Money">
                <a:extLst>
                  <a:ext uri="{FF2B5EF4-FFF2-40B4-BE49-F238E27FC236}">
                    <a16:creationId xmlns:a16="http://schemas.microsoft.com/office/drawing/2014/main" id="{206AA663-495C-48BD-BEFC-88EE2CDDB3EB}"/>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05" name="Freeform: Shape 104">
                  <a:extLst>
                    <a:ext uri="{FF2B5EF4-FFF2-40B4-BE49-F238E27FC236}">
                      <a16:creationId xmlns:a16="http://schemas.microsoft.com/office/drawing/2014/main" id="{5245F302-1857-4DB6-B382-2AD0784836B4}"/>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06" name="Freeform: Shape 105">
                  <a:extLst>
                    <a:ext uri="{FF2B5EF4-FFF2-40B4-BE49-F238E27FC236}">
                      <a16:creationId xmlns:a16="http://schemas.microsoft.com/office/drawing/2014/main" id="{9B7548AB-8232-4347-A2C8-53F01D88309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07" name="Freeform: Shape 106">
                  <a:extLst>
                    <a:ext uri="{FF2B5EF4-FFF2-40B4-BE49-F238E27FC236}">
                      <a16:creationId xmlns:a16="http://schemas.microsoft.com/office/drawing/2014/main" id="{0FCE7FF2-27DA-440F-A1B4-0F02659E1B1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08" name="Freeform: Shape 107">
                  <a:extLst>
                    <a:ext uri="{FF2B5EF4-FFF2-40B4-BE49-F238E27FC236}">
                      <a16:creationId xmlns:a16="http://schemas.microsoft.com/office/drawing/2014/main" id="{E02E3E55-ED46-4EE6-9FF5-75D47313290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grpSp>
        <p:nvGrpSpPr>
          <p:cNvPr id="145" name="GROUP3">
            <a:extLst>
              <a:ext uri="{FF2B5EF4-FFF2-40B4-BE49-F238E27FC236}">
                <a16:creationId xmlns:a16="http://schemas.microsoft.com/office/drawing/2014/main" id="{AE75F8C2-0B23-4979-B611-DABBDD395492}"/>
              </a:ext>
            </a:extLst>
          </p:cNvPr>
          <p:cNvGrpSpPr/>
          <p:nvPr/>
        </p:nvGrpSpPr>
        <p:grpSpPr>
          <a:xfrm>
            <a:off x="4791288" y="2291207"/>
            <a:ext cx="1316736" cy="1554480"/>
            <a:chOff x="746934" y="2291207"/>
            <a:chExt cx="1316736" cy="1554480"/>
          </a:xfrm>
        </p:grpSpPr>
        <p:sp>
          <p:nvSpPr>
            <p:cNvPr id="146" name="FEDERAL BG2">
              <a:extLst>
                <a:ext uri="{FF2B5EF4-FFF2-40B4-BE49-F238E27FC236}">
                  <a16:creationId xmlns:a16="http://schemas.microsoft.com/office/drawing/2014/main" id="{1B774FB0-8F63-4698-8A1A-2408ACE7FF86}"/>
                </a:ext>
              </a:extLst>
            </p:cNvPr>
            <p:cNvSpPr/>
            <p:nvPr/>
          </p:nvSpPr>
          <p:spPr>
            <a:xfrm>
              <a:off x="746934" y="2291207"/>
              <a:ext cx="1316736" cy="1554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STATE BG1">
              <a:extLst>
                <a:ext uri="{FF2B5EF4-FFF2-40B4-BE49-F238E27FC236}">
                  <a16:creationId xmlns:a16="http://schemas.microsoft.com/office/drawing/2014/main" id="{E902AE45-7168-418D-8184-ACAF2D9EE6C9}"/>
                </a:ext>
              </a:extLst>
            </p:cNvPr>
            <p:cNvSpPr/>
            <p:nvPr/>
          </p:nvSpPr>
          <p:spPr>
            <a:xfrm>
              <a:off x="1403135" y="2295728"/>
              <a:ext cx="660535" cy="15493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MONEY1">
              <a:extLst>
                <a:ext uri="{FF2B5EF4-FFF2-40B4-BE49-F238E27FC236}">
                  <a16:creationId xmlns:a16="http://schemas.microsoft.com/office/drawing/2014/main" id="{81D04FB8-6948-4DEC-8C83-621F1DF725CD}"/>
                </a:ext>
              </a:extLst>
            </p:cNvPr>
            <p:cNvGrpSpPr/>
            <p:nvPr/>
          </p:nvGrpSpPr>
          <p:grpSpPr>
            <a:xfrm>
              <a:off x="758879" y="2308685"/>
              <a:ext cx="1292847" cy="1519525"/>
              <a:chOff x="763159" y="2308685"/>
              <a:chExt cx="1292847" cy="1519525"/>
            </a:xfrm>
          </p:grpSpPr>
          <p:grpSp>
            <p:nvGrpSpPr>
              <p:cNvPr id="149" name="Graphic 11" descr="Money">
                <a:extLst>
                  <a:ext uri="{FF2B5EF4-FFF2-40B4-BE49-F238E27FC236}">
                    <a16:creationId xmlns:a16="http://schemas.microsoft.com/office/drawing/2014/main" id="{3A8BD29B-2C1F-4285-BFB3-5264C4372946}"/>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95" name="Freeform: Shape 194">
                  <a:extLst>
                    <a:ext uri="{FF2B5EF4-FFF2-40B4-BE49-F238E27FC236}">
                      <a16:creationId xmlns:a16="http://schemas.microsoft.com/office/drawing/2014/main" id="{3D3AFB03-02F1-4034-B0BB-0F1DE6EB956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6" name="Freeform: Shape 195">
                  <a:extLst>
                    <a:ext uri="{FF2B5EF4-FFF2-40B4-BE49-F238E27FC236}">
                      <a16:creationId xmlns:a16="http://schemas.microsoft.com/office/drawing/2014/main" id="{95054315-8EF5-4033-8A37-0525FB85088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7" name="Freeform: Shape 196">
                  <a:extLst>
                    <a:ext uri="{FF2B5EF4-FFF2-40B4-BE49-F238E27FC236}">
                      <a16:creationId xmlns:a16="http://schemas.microsoft.com/office/drawing/2014/main" id="{C5626735-47CF-4C1B-A6B7-D2BFF150166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8" name="Freeform: Shape 197">
                  <a:extLst>
                    <a:ext uri="{FF2B5EF4-FFF2-40B4-BE49-F238E27FC236}">
                      <a16:creationId xmlns:a16="http://schemas.microsoft.com/office/drawing/2014/main" id="{7981013E-1631-4C55-8E83-90BF9BED1BE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0" name="Graphic 11" descr="Money">
                <a:extLst>
                  <a:ext uri="{FF2B5EF4-FFF2-40B4-BE49-F238E27FC236}">
                    <a16:creationId xmlns:a16="http://schemas.microsoft.com/office/drawing/2014/main" id="{66B1877E-9916-41FE-92F9-11D89EA61C96}"/>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91" name="Freeform: Shape 190">
                  <a:extLst>
                    <a:ext uri="{FF2B5EF4-FFF2-40B4-BE49-F238E27FC236}">
                      <a16:creationId xmlns:a16="http://schemas.microsoft.com/office/drawing/2014/main" id="{4832FE88-3452-4622-BE90-4E35296313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2" name="Freeform: Shape 191">
                  <a:extLst>
                    <a:ext uri="{FF2B5EF4-FFF2-40B4-BE49-F238E27FC236}">
                      <a16:creationId xmlns:a16="http://schemas.microsoft.com/office/drawing/2014/main" id="{CC2838EE-1716-4E4F-99F3-27BA55B7A86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3" name="Freeform: Shape 192">
                  <a:extLst>
                    <a:ext uri="{FF2B5EF4-FFF2-40B4-BE49-F238E27FC236}">
                      <a16:creationId xmlns:a16="http://schemas.microsoft.com/office/drawing/2014/main" id="{6DD422A9-3FDA-4E9D-9B60-9A8323391D8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4" name="Freeform: Shape 193">
                  <a:extLst>
                    <a:ext uri="{FF2B5EF4-FFF2-40B4-BE49-F238E27FC236}">
                      <a16:creationId xmlns:a16="http://schemas.microsoft.com/office/drawing/2014/main" id="{E5BEAD79-AEEE-4F91-93D3-81A3D2D7264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1" name="Graphic 11" descr="Money">
                <a:extLst>
                  <a:ext uri="{FF2B5EF4-FFF2-40B4-BE49-F238E27FC236}">
                    <a16:creationId xmlns:a16="http://schemas.microsoft.com/office/drawing/2014/main" id="{044BD9B7-46C2-48C8-AF3C-BFA9B857F479}"/>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87" name="Freeform: Shape 186">
                  <a:extLst>
                    <a:ext uri="{FF2B5EF4-FFF2-40B4-BE49-F238E27FC236}">
                      <a16:creationId xmlns:a16="http://schemas.microsoft.com/office/drawing/2014/main" id="{BC33FC3D-0052-4B16-915B-2D75BED449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8" name="Freeform: Shape 187">
                  <a:extLst>
                    <a:ext uri="{FF2B5EF4-FFF2-40B4-BE49-F238E27FC236}">
                      <a16:creationId xmlns:a16="http://schemas.microsoft.com/office/drawing/2014/main" id="{E5481684-A412-4A56-93BB-688FE5B6CE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9" name="Freeform: Shape 188">
                  <a:extLst>
                    <a:ext uri="{FF2B5EF4-FFF2-40B4-BE49-F238E27FC236}">
                      <a16:creationId xmlns:a16="http://schemas.microsoft.com/office/drawing/2014/main" id="{A5A00A13-8443-428F-B322-33E55DE1EE9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90" name="Freeform: Shape 189">
                  <a:extLst>
                    <a:ext uri="{FF2B5EF4-FFF2-40B4-BE49-F238E27FC236}">
                      <a16:creationId xmlns:a16="http://schemas.microsoft.com/office/drawing/2014/main" id="{751A3F41-6ACA-498B-9862-5FCFDAA629F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2" name="Graphic 11" descr="Money">
                <a:extLst>
                  <a:ext uri="{FF2B5EF4-FFF2-40B4-BE49-F238E27FC236}">
                    <a16:creationId xmlns:a16="http://schemas.microsoft.com/office/drawing/2014/main" id="{7A529D46-799C-4AF1-BAB3-57FB03BC96F6}"/>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83" name="Freeform: Shape 182">
                  <a:extLst>
                    <a:ext uri="{FF2B5EF4-FFF2-40B4-BE49-F238E27FC236}">
                      <a16:creationId xmlns:a16="http://schemas.microsoft.com/office/drawing/2014/main" id="{21C2AA27-5FF6-411B-815A-24EC6880D24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4" name="Freeform: Shape 183">
                  <a:extLst>
                    <a:ext uri="{FF2B5EF4-FFF2-40B4-BE49-F238E27FC236}">
                      <a16:creationId xmlns:a16="http://schemas.microsoft.com/office/drawing/2014/main" id="{186B5B64-23B6-4316-AA72-8873D42A155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5" name="Freeform: Shape 184">
                  <a:extLst>
                    <a:ext uri="{FF2B5EF4-FFF2-40B4-BE49-F238E27FC236}">
                      <a16:creationId xmlns:a16="http://schemas.microsoft.com/office/drawing/2014/main" id="{2E601872-027A-488C-B2AD-EC172C25C2B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6" name="Freeform: Shape 185">
                  <a:extLst>
                    <a:ext uri="{FF2B5EF4-FFF2-40B4-BE49-F238E27FC236}">
                      <a16:creationId xmlns:a16="http://schemas.microsoft.com/office/drawing/2014/main" id="{FA767AFB-0B45-47DF-8804-D3AF067BE08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3" name="Graphic 11" descr="Money">
                <a:extLst>
                  <a:ext uri="{FF2B5EF4-FFF2-40B4-BE49-F238E27FC236}">
                    <a16:creationId xmlns:a16="http://schemas.microsoft.com/office/drawing/2014/main" id="{88CDE390-3B60-4ACE-A5F1-D55A3CB044C1}"/>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79" name="Freeform: Shape 178">
                  <a:extLst>
                    <a:ext uri="{FF2B5EF4-FFF2-40B4-BE49-F238E27FC236}">
                      <a16:creationId xmlns:a16="http://schemas.microsoft.com/office/drawing/2014/main" id="{970DC27B-0393-4186-B722-580949FC13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0" name="Freeform: Shape 179">
                  <a:extLst>
                    <a:ext uri="{FF2B5EF4-FFF2-40B4-BE49-F238E27FC236}">
                      <a16:creationId xmlns:a16="http://schemas.microsoft.com/office/drawing/2014/main" id="{2CF78549-C9B9-4B82-B5AA-D675A3334B2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1" name="Freeform: Shape 180">
                  <a:extLst>
                    <a:ext uri="{FF2B5EF4-FFF2-40B4-BE49-F238E27FC236}">
                      <a16:creationId xmlns:a16="http://schemas.microsoft.com/office/drawing/2014/main" id="{A3A9CFBE-6CE6-4293-A8F6-DDD21736CD3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82" name="Freeform: Shape 181">
                  <a:extLst>
                    <a:ext uri="{FF2B5EF4-FFF2-40B4-BE49-F238E27FC236}">
                      <a16:creationId xmlns:a16="http://schemas.microsoft.com/office/drawing/2014/main" id="{EC2A651F-7670-4B36-BBAD-651323572396}"/>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4" name="Graphic 11" descr="Money">
                <a:extLst>
                  <a:ext uri="{FF2B5EF4-FFF2-40B4-BE49-F238E27FC236}">
                    <a16:creationId xmlns:a16="http://schemas.microsoft.com/office/drawing/2014/main" id="{263CE566-5E7E-4A1F-962B-B58105225282}"/>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75" name="Freeform: Shape 174">
                  <a:extLst>
                    <a:ext uri="{FF2B5EF4-FFF2-40B4-BE49-F238E27FC236}">
                      <a16:creationId xmlns:a16="http://schemas.microsoft.com/office/drawing/2014/main" id="{0894187A-0B23-48A5-B49C-AA417D5484E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6" name="Freeform: Shape 175">
                  <a:extLst>
                    <a:ext uri="{FF2B5EF4-FFF2-40B4-BE49-F238E27FC236}">
                      <a16:creationId xmlns:a16="http://schemas.microsoft.com/office/drawing/2014/main" id="{B09499C1-E7D8-4C29-BBE9-CB823D1D63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7" name="Freeform: Shape 176">
                  <a:extLst>
                    <a:ext uri="{FF2B5EF4-FFF2-40B4-BE49-F238E27FC236}">
                      <a16:creationId xmlns:a16="http://schemas.microsoft.com/office/drawing/2014/main" id="{06FB7B39-17F3-4A3E-AFE0-41F612B83E7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8" name="Freeform: Shape 177">
                  <a:extLst>
                    <a:ext uri="{FF2B5EF4-FFF2-40B4-BE49-F238E27FC236}">
                      <a16:creationId xmlns:a16="http://schemas.microsoft.com/office/drawing/2014/main" id="{3F914ACE-61ED-463A-929D-D20F3E5295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5" name="Graphic 11" descr="Money">
                <a:extLst>
                  <a:ext uri="{FF2B5EF4-FFF2-40B4-BE49-F238E27FC236}">
                    <a16:creationId xmlns:a16="http://schemas.microsoft.com/office/drawing/2014/main" id="{82A8E77F-9ACC-45C6-892D-1A75089EC348}"/>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71" name="Freeform: Shape 170">
                  <a:extLst>
                    <a:ext uri="{FF2B5EF4-FFF2-40B4-BE49-F238E27FC236}">
                      <a16:creationId xmlns:a16="http://schemas.microsoft.com/office/drawing/2014/main" id="{934A5418-1F4B-4B27-9CB5-81782DABF0D0}"/>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2" name="Freeform: Shape 171">
                  <a:extLst>
                    <a:ext uri="{FF2B5EF4-FFF2-40B4-BE49-F238E27FC236}">
                      <a16:creationId xmlns:a16="http://schemas.microsoft.com/office/drawing/2014/main" id="{8067B356-632A-48CB-8750-D4A3EB60490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3" name="Freeform: Shape 172">
                  <a:extLst>
                    <a:ext uri="{FF2B5EF4-FFF2-40B4-BE49-F238E27FC236}">
                      <a16:creationId xmlns:a16="http://schemas.microsoft.com/office/drawing/2014/main" id="{C0E4B82E-CC01-4D5E-A12C-F75490F2158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4" name="Freeform: Shape 173">
                  <a:extLst>
                    <a:ext uri="{FF2B5EF4-FFF2-40B4-BE49-F238E27FC236}">
                      <a16:creationId xmlns:a16="http://schemas.microsoft.com/office/drawing/2014/main" id="{03E5082E-E7E8-4451-930D-3A01481A55A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6" name="Graphic 11" descr="Money">
                <a:extLst>
                  <a:ext uri="{FF2B5EF4-FFF2-40B4-BE49-F238E27FC236}">
                    <a16:creationId xmlns:a16="http://schemas.microsoft.com/office/drawing/2014/main" id="{E6233F13-F062-4682-B2BE-E9102C7778A7}"/>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67" name="Freeform: Shape 166">
                  <a:extLst>
                    <a:ext uri="{FF2B5EF4-FFF2-40B4-BE49-F238E27FC236}">
                      <a16:creationId xmlns:a16="http://schemas.microsoft.com/office/drawing/2014/main" id="{3B8BD6D9-673D-471E-920F-5971BEDC50E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8" name="Freeform: Shape 167">
                  <a:extLst>
                    <a:ext uri="{FF2B5EF4-FFF2-40B4-BE49-F238E27FC236}">
                      <a16:creationId xmlns:a16="http://schemas.microsoft.com/office/drawing/2014/main" id="{63EAF8FC-FB54-4AFE-9999-FA60402F29F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9" name="Freeform: Shape 168">
                  <a:extLst>
                    <a:ext uri="{FF2B5EF4-FFF2-40B4-BE49-F238E27FC236}">
                      <a16:creationId xmlns:a16="http://schemas.microsoft.com/office/drawing/2014/main" id="{BB85F405-0760-4132-95A5-BCFC2B5A1F6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70" name="Freeform: Shape 169">
                  <a:extLst>
                    <a:ext uri="{FF2B5EF4-FFF2-40B4-BE49-F238E27FC236}">
                      <a16:creationId xmlns:a16="http://schemas.microsoft.com/office/drawing/2014/main" id="{8A36E61E-3892-45CC-80AE-C9576B61626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7" name="Graphic 11" descr="Money">
                <a:extLst>
                  <a:ext uri="{FF2B5EF4-FFF2-40B4-BE49-F238E27FC236}">
                    <a16:creationId xmlns:a16="http://schemas.microsoft.com/office/drawing/2014/main" id="{EE64A6C9-622F-4FB8-9DAB-2C999C811A71}"/>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63" name="Freeform: Shape 162">
                  <a:extLst>
                    <a:ext uri="{FF2B5EF4-FFF2-40B4-BE49-F238E27FC236}">
                      <a16:creationId xmlns:a16="http://schemas.microsoft.com/office/drawing/2014/main" id="{566922B3-FC84-4D5C-8458-D9A959DE743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4" name="Freeform: Shape 163">
                  <a:extLst>
                    <a:ext uri="{FF2B5EF4-FFF2-40B4-BE49-F238E27FC236}">
                      <a16:creationId xmlns:a16="http://schemas.microsoft.com/office/drawing/2014/main" id="{92E50EA1-EABA-42D4-8D5C-09C909C472F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5" name="Freeform: Shape 164">
                  <a:extLst>
                    <a:ext uri="{FF2B5EF4-FFF2-40B4-BE49-F238E27FC236}">
                      <a16:creationId xmlns:a16="http://schemas.microsoft.com/office/drawing/2014/main" id="{738A201F-9025-49EE-9F5A-6F311DD41E0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6" name="Freeform: Shape 165">
                  <a:extLst>
                    <a:ext uri="{FF2B5EF4-FFF2-40B4-BE49-F238E27FC236}">
                      <a16:creationId xmlns:a16="http://schemas.microsoft.com/office/drawing/2014/main" id="{EB8D0A8D-AFA2-414D-A1A8-F1E4BA9E783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158" name="Graphic 11" descr="Money">
                <a:extLst>
                  <a:ext uri="{FF2B5EF4-FFF2-40B4-BE49-F238E27FC236}">
                    <a16:creationId xmlns:a16="http://schemas.microsoft.com/office/drawing/2014/main" id="{82D0164D-7F66-4246-A27E-7CFB1D80FFD4}"/>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59" name="Freeform: Shape 158">
                  <a:extLst>
                    <a:ext uri="{FF2B5EF4-FFF2-40B4-BE49-F238E27FC236}">
                      <a16:creationId xmlns:a16="http://schemas.microsoft.com/office/drawing/2014/main" id="{937C8DE7-1FAA-40EE-940B-AA4196F36DC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0" name="Freeform: Shape 159">
                  <a:extLst>
                    <a:ext uri="{FF2B5EF4-FFF2-40B4-BE49-F238E27FC236}">
                      <a16:creationId xmlns:a16="http://schemas.microsoft.com/office/drawing/2014/main" id="{E62C5346-1C52-4E6B-96E2-36859381F50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1" name="Freeform: Shape 160">
                  <a:extLst>
                    <a:ext uri="{FF2B5EF4-FFF2-40B4-BE49-F238E27FC236}">
                      <a16:creationId xmlns:a16="http://schemas.microsoft.com/office/drawing/2014/main" id="{D4FE36EF-8393-4B4A-88D6-D4B7BF6B83E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162" name="Freeform: Shape 161">
                  <a:extLst>
                    <a:ext uri="{FF2B5EF4-FFF2-40B4-BE49-F238E27FC236}">
                      <a16:creationId xmlns:a16="http://schemas.microsoft.com/office/drawing/2014/main" id="{D4F5D65D-F79B-4FA0-9A28-F0D29FDCBE6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grpSp>
        <p:nvGrpSpPr>
          <p:cNvPr id="57354" name="Group 57353">
            <a:extLst>
              <a:ext uri="{FF2B5EF4-FFF2-40B4-BE49-F238E27FC236}">
                <a16:creationId xmlns:a16="http://schemas.microsoft.com/office/drawing/2014/main" id="{D96A18CB-A9FF-4BB3-865F-77FDF064BC69}"/>
              </a:ext>
            </a:extLst>
          </p:cNvPr>
          <p:cNvGrpSpPr/>
          <p:nvPr/>
        </p:nvGrpSpPr>
        <p:grpSpPr>
          <a:xfrm>
            <a:off x="1075133" y="5097466"/>
            <a:ext cx="4644957" cy="459264"/>
            <a:chOff x="1201594" y="5097466"/>
            <a:chExt cx="4644957" cy="459264"/>
          </a:xfrm>
        </p:grpSpPr>
        <p:grpSp>
          <p:nvGrpSpPr>
            <p:cNvPr id="57352" name="Group 57351">
              <a:extLst>
                <a:ext uri="{FF2B5EF4-FFF2-40B4-BE49-F238E27FC236}">
                  <a16:creationId xmlns:a16="http://schemas.microsoft.com/office/drawing/2014/main" id="{9839A52F-C1DB-4BD6-96B1-44AA98EF5A71}"/>
                </a:ext>
              </a:extLst>
            </p:cNvPr>
            <p:cNvGrpSpPr/>
            <p:nvPr/>
          </p:nvGrpSpPr>
          <p:grpSpPr>
            <a:xfrm>
              <a:off x="1201594" y="5097466"/>
              <a:ext cx="2231141" cy="459264"/>
              <a:chOff x="1201594" y="5097466"/>
              <a:chExt cx="2231141" cy="459264"/>
            </a:xfrm>
          </p:grpSpPr>
          <p:pic>
            <p:nvPicPr>
              <p:cNvPr id="33" name="Graphic 32" descr="Bank">
                <a:extLst>
                  <a:ext uri="{FF2B5EF4-FFF2-40B4-BE49-F238E27FC236}">
                    <a16:creationId xmlns:a16="http://schemas.microsoft.com/office/drawing/2014/main" id="{D44A0336-F406-41C2-8F46-3400D50D17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2619" y="5097466"/>
                <a:ext cx="459262" cy="459264"/>
              </a:xfrm>
              <a:prstGeom prst="rect">
                <a:avLst/>
              </a:prstGeom>
            </p:spPr>
          </p:pic>
          <p:sp>
            <p:nvSpPr>
              <p:cNvPr id="57349" name="TextBox 57348">
                <a:extLst>
                  <a:ext uri="{FF2B5EF4-FFF2-40B4-BE49-F238E27FC236}">
                    <a16:creationId xmlns:a16="http://schemas.microsoft.com/office/drawing/2014/main" id="{7945B720-090F-4ABE-BBE8-1B030B844E9E}"/>
                  </a:ext>
                </a:extLst>
              </p:cNvPr>
              <p:cNvSpPr txBox="1"/>
              <p:nvPr/>
            </p:nvSpPr>
            <p:spPr>
              <a:xfrm>
                <a:off x="1857983" y="5217783"/>
                <a:ext cx="263214" cy="276999"/>
              </a:xfrm>
              <a:prstGeom prst="rect">
                <a:avLst/>
              </a:prstGeom>
              <a:noFill/>
            </p:spPr>
            <p:txBody>
              <a:bodyPr wrap="none" rtlCol="0">
                <a:spAutoFit/>
              </a:bodyPr>
              <a:lstStyle/>
              <a:p>
                <a:r>
                  <a:rPr lang="en-US" sz="1200" dirty="0">
                    <a:latin typeface="+mj-lt"/>
                  </a:rPr>
                  <a:t>=</a:t>
                </a:r>
              </a:p>
            </p:txBody>
          </p:sp>
          <p:sp>
            <p:nvSpPr>
              <p:cNvPr id="203" name="TextBox 202">
                <a:extLst>
                  <a:ext uri="{FF2B5EF4-FFF2-40B4-BE49-F238E27FC236}">
                    <a16:creationId xmlns:a16="http://schemas.microsoft.com/office/drawing/2014/main" id="{A295ED0C-813F-4190-AC1E-BDFB47B82010}"/>
                  </a:ext>
                </a:extLst>
              </p:cNvPr>
              <p:cNvSpPr txBox="1"/>
              <p:nvPr/>
            </p:nvSpPr>
            <p:spPr>
              <a:xfrm>
                <a:off x="2316724" y="5233172"/>
                <a:ext cx="1116011" cy="246221"/>
              </a:xfrm>
              <a:prstGeom prst="rect">
                <a:avLst/>
              </a:prstGeom>
              <a:noFill/>
            </p:spPr>
            <p:txBody>
              <a:bodyPr wrap="none" rtlCol="0">
                <a:spAutoFit/>
              </a:bodyPr>
              <a:lstStyle/>
              <a:p>
                <a:r>
                  <a:rPr lang="en-US" sz="1000" cap="all" dirty="0">
                    <a:latin typeface="+mj-lt"/>
                  </a:rPr>
                  <a:t>Federal funds </a:t>
                </a:r>
              </a:p>
            </p:txBody>
          </p:sp>
          <p:grpSp>
            <p:nvGrpSpPr>
              <p:cNvPr id="57351" name="Group 57350">
                <a:extLst>
                  <a:ext uri="{FF2B5EF4-FFF2-40B4-BE49-F238E27FC236}">
                    <a16:creationId xmlns:a16="http://schemas.microsoft.com/office/drawing/2014/main" id="{65FE1670-370B-483A-A779-97417780C12A}"/>
                  </a:ext>
                </a:extLst>
              </p:cNvPr>
              <p:cNvGrpSpPr/>
              <p:nvPr/>
            </p:nvGrpSpPr>
            <p:grpSpPr>
              <a:xfrm>
                <a:off x="1201594" y="5201622"/>
                <a:ext cx="667512" cy="309321"/>
                <a:chOff x="-1035767" y="3523377"/>
                <a:chExt cx="667512" cy="309321"/>
              </a:xfrm>
            </p:grpSpPr>
            <p:sp>
              <p:nvSpPr>
                <p:cNvPr id="205" name="FEDERAL BG2">
                  <a:extLst>
                    <a:ext uri="{FF2B5EF4-FFF2-40B4-BE49-F238E27FC236}">
                      <a16:creationId xmlns:a16="http://schemas.microsoft.com/office/drawing/2014/main" id="{3950E595-6898-4E0E-B0E3-4FD143330A82}"/>
                    </a:ext>
                  </a:extLst>
                </p:cNvPr>
                <p:cNvSpPr/>
                <p:nvPr/>
              </p:nvSpPr>
              <p:spPr>
                <a:xfrm>
                  <a:off x="-1035767" y="3523377"/>
                  <a:ext cx="667512" cy="309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8" name="Graphic 11" descr="Money">
                  <a:extLst>
                    <a:ext uri="{FF2B5EF4-FFF2-40B4-BE49-F238E27FC236}">
                      <a16:creationId xmlns:a16="http://schemas.microsoft.com/office/drawing/2014/main" id="{22288A91-F544-4EE3-94BC-FF943F6FB657}"/>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54" name="Freeform: Shape 253">
                    <a:extLst>
                      <a:ext uri="{FF2B5EF4-FFF2-40B4-BE49-F238E27FC236}">
                        <a16:creationId xmlns:a16="http://schemas.microsoft.com/office/drawing/2014/main" id="{B0AEEB17-07F1-411E-99BD-129F214DEC6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55" name="Freeform: Shape 254">
                    <a:extLst>
                      <a:ext uri="{FF2B5EF4-FFF2-40B4-BE49-F238E27FC236}">
                        <a16:creationId xmlns:a16="http://schemas.microsoft.com/office/drawing/2014/main" id="{418003EC-5C15-429D-8664-161EF75DBA8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56" name="Freeform: Shape 255">
                    <a:extLst>
                      <a:ext uri="{FF2B5EF4-FFF2-40B4-BE49-F238E27FC236}">
                        <a16:creationId xmlns:a16="http://schemas.microsoft.com/office/drawing/2014/main" id="{4443413B-3D0C-4178-8BA0-2A958491061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57" name="Freeform: Shape 256">
                    <a:extLst>
                      <a:ext uri="{FF2B5EF4-FFF2-40B4-BE49-F238E27FC236}">
                        <a16:creationId xmlns:a16="http://schemas.microsoft.com/office/drawing/2014/main" id="{5F284873-D1BF-4EB9-B9FB-6F9A097E5D6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grpSp>
          <p:nvGrpSpPr>
            <p:cNvPr id="57353" name="Group 57352">
              <a:extLst>
                <a:ext uri="{FF2B5EF4-FFF2-40B4-BE49-F238E27FC236}">
                  <a16:creationId xmlns:a16="http://schemas.microsoft.com/office/drawing/2014/main" id="{E3B2EA96-5592-4204-A767-679B72017D10}"/>
                </a:ext>
              </a:extLst>
            </p:cNvPr>
            <p:cNvGrpSpPr/>
            <p:nvPr/>
          </p:nvGrpSpPr>
          <p:grpSpPr>
            <a:xfrm>
              <a:off x="3584582" y="5201622"/>
              <a:ext cx="2261969" cy="309321"/>
              <a:chOff x="4839450" y="5201622"/>
              <a:chExt cx="2261969" cy="309321"/>
            </a:xfrm>
          </p:grpSpPr>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5717803" y="5235866"/>
                <a:ext cx="459262" cy="24083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C0C0C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0" name="TextBox 259">
                <a:extLst>
                  <a:ext uri="{FF2B5EF4-FFF2-40B4-BE49-F238E27FC236}">
                    <a16:creationId xmlns:a16="http://schemas.microsoft.com/office/drawing/2014/main" id="{44E43DB5-6B8C-485E-A75A-83C7793F703B}"/>
                  </a:ext>
                </a:extLst>
              </p:cNvPr>
              <p:cNvSpPr txBox="1"/>
              <p:nvPr/>
            </p:nvSpPr>
            <p:spPr>
              <a:xfrm>
                <a:off x="5495839" y="5217783"/>
                <a:ext cx="263214" cy="276999"/>
              </a:xfrm>
              <a:prstGeom prst="rect">
                <a:avLst/>
              </a:prstGeom>
              <a:noFill/>
            </p:spPr>
            <p:txBody>
              <a:bodyPr wrap="none" rtlCol="0">
                <a:spAutoFit/>
              </a:bodyPr>
              <a:lstStyle/>
              <a:p>
                <a:r>
                  <a:rPr lang="en-US" sz="1200" dirty="0">
                    <a:latin typeface="+mj-lt"/>
                  </a:rPr>
                  <a:t>=</a:t>
                </a:r>
              </a:p>
            </p:txBody>
          </p:sp>
          <p:sp>
            <p:nvSpPr>
              <p:cNvPr id="261" name="TextBox 260">
                <a:extLst>
                  <a:ext uri="{FF2B5EF4-FFF2-40B4-BE49-F238E27FC236}">
                    <a16:creationId xmlns:a16="http://schemas.microsoft.com/office/drawing/2014/main" id="{734B1B92-AC2B-49F5-9E6B-669861D5481A}"/>
                  </a:ext>
                </a:extLst>
              </p:cNvPr>
              <p:cNvSpPr txBox="1"/>
              <p:nvPr/>
            </p:nvSpPr>
            <p:spPr>
              <a:xfrm>
                <a:off x="6129678" y="5233172"/>
                <a:ext cx="971741" cy="246221"/>
              </a:xfrm>
              <a:prstGeom prst="rect">
                <a:avLst/>
              </a:prstGeom>
              <a:noFill/>
            </p:spPr>
            <p:txBody>
              <a:bodyPr wrap="none" rtlCol="0">
                <a:spAutoFit/>
              </a:bodyPr>
              <a:lstStyle/>
              <a:p>
                <a:r>
                  <a:rPr lang="en-US" sz="1000" cap="all" dirty="0">
                    <a:latin typeface="+mj-lt"/>
                  </a:rPr>
                  <a:t>State funds </a:t>
                </a:r>
              </a:p>
            </p:txBody>
          </p:sp>
          <p:grpSp>
            <p:nvGrpSpPr>
              <p:cNvPr id="262" name="Group 261">
                <a:extLst>
                  <a:ext uri="{FF2B5EF4-FFF2-40B4-BE49-F238E27FC236}">
                    <a16:creationId xmlns:a16="http://schemas.microsoft.com/office/drawing/2014/main" id="{D2F7840D-C985-4A2C-8899-35C97EB21B92}"/>
                  </a:ext>
                </a:extLst>
              </p:cNvPr>
              <p:cNvGrpSpPr/>
              <p:nvPr/>
            </p:nvGrpSpPr>
            <p:grpSpPr>
              <a:xfrm>
                <a:off x="4839450" y="5201622"/>
                <a:ext cx="667512" cy="309321"/>
                <a:chOff x="-1035767" y="3523377"/>
                <a:chExt cx="667512" cy="309321"/>
              </a:xfrm>
            </p:grpSpPr>
            <p:sp>
              <p:nvSpPr>
                <p:cNvPr id="263" name="FEDERAL BG2">
                  <a:extLst>
                    <a:ext uri="{FF2B5EF4-FFF2-40B4-BE49-F238E27FC236}">
                      <a16:creationId xmlns:a16="http://schemas.microsoft.com/office/drawing/2014/main" id="{90D30F38-78FB-4CFC-A350-849F85C7F32F}"/>
                    </a:ext>
                  </a:extLst>
                </p:cNvPr>
                <p:cNvSpPr/>
                <p:nvPr/>
              </p:nvSpPr>
              <p:spPr>
                <a:xfrm>
                  <a:off x="-1035767" y="3523377"/>
                  <a:ext cx="667512" cy="30932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4" name="Graphic 11" descr="Money">
                  <a:extLst>
                    <a:ext uri="{FF2B5EF4-FFF2-40B4-BE49-F238E27FC236}">
                      <a16:creationId xmlns:a16="http://schemas.microsoft.com/office/drawing/2014/main" id="{DAC34BEC-CB84-4F6A-8E24-D9A5C937A60D}"/>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65" name="Freeform: Shape 264">
                    <a:extLst>
                      <a:ext uri="{FF2B5EF4-FFF2-40B4-BE49-F238E27FC236}">
                        <a16:creationId xmlns:a16="http://schemas.microsoft.com/office/drawing/2014/main" id="{3CBDEA2C-A755-41E1-BE88-C993881BC30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66" name="Freeform: Shape 265">
                    <a:extLst>
                      <a:ext uri="{FF2B5EF4-FFF2-40B4-BE49-F238E27FC236}">
                        <a16:creationId xmlns:a16="http://schemas.microsoft.com/office/drawing/2014/main" id="{C4491DBE-4B37-443A-967E-064F48FF447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67" name="Freeform: Shape 266">
                    <a:extLst>
                      <a:ext uri="{FF2B5EF4-FFF2-40B4-BE49-F238E27FC236}">
                        <a16:creationId xmlns:a16="http://schemas.microsoft.com/office/drawing/2014/main" id="{0BAAA182-8792-4E86-A7E6-40AD7E84B61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68" name="Freeform: Shape 267">
                    <a:extLst>
                      <a:ext uri="{FF2B5EF4-FFF2-40B4-BE49-F238E27FC236}">
                        <a16:creationId xmlns:a16="http://schemas.microsoft.com/office/drawing/2014/main" id="{771BBF65-05F0-4690-BEC9-E419A1D6FCA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grpSp>
    </p:spTree>
    <p:extLst>
      <p:ext uri="{BB962C8B-B14F-4D97-AF65-F5344CB8AC3E}">
        <p14:creationId xmlns:p14="http://schemas.microsoft.com/office/powerpoint/2010/main" val="127408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808642935"/>
              </p:ext>
            </p:extLst>
          </p:nvPr>
        </p:nvGraphicFramePr>
        <p:xfrm>
          <a:off x="452380" y="1636776"/>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dirty="0"/>
              <a:t>TO UNDERSTAND THE TRUE COST OF MASSHEALTH TO THE </a:t>
            </a:r>
            <a:br>
              <a:rPr lang="en-US" dirty="0"/>
            </a:br>
            <a:r>
              <a:rPr lang="en-US" dirty="0"/>
              <a:t>STATE, IT IS INSTRUCTIVE TO LOOK AT THE STATE SPENDING </a:t>
            </a:r>
            <a:br>
              <a:rPr lang="en-US" dirty="0"/>
            </a:br>
            <a:r>
              <a:rPr lang="en-US" dirty="0"/>
              <a:t>NET OF FEDERAL REVENUES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Massachusetts’s fiscal year (FY) 2019 budget is approximately $46.6 billion, of which about one-quarter was supplied by federal revenues. Medicaid/CHIP generated the vast majority (85%) of those federal revenues (see slide 16.) To understand the true cost of MassHealth to the state, it is instructive to look at the state spending net of federal revenues; this net state budget totaled $35.0 billion in FY 2019. The state’s share of MassHealth costs is approximately 24% of the state budget net of federal revenues.</a:t>
            </a:r>
          </a:p>
          <a:p>
            <a:pPr lvl="0">
              <a:buClr>
                <a:srgbClr val="5A8F7C"/>
              </a:buClr>
            </a:pPr>
            <a:r>
              <a:rPr lang="en-US" sz="1100" dirty="0">
                <a:solidFill>
                  <a:srgbClr val="1C1C1C"/>
                </a:solidFill>
                <a:latin typeface="Source Sans Pro Light"/>
              </a:rPr>
              <a:t>From FY 2016 to FY 2019, other state budget amounts increased by an average of 2.7% per year, while the MassHealth budget increased by an average of 3.8% per year </a:t>
            </a:r>
            <a:r>
              <a:rPr lang="en-US" sz="1100" i="1" dirty="0">
                <a:solidFill>
                  <a:srgbClr val="1C1C1C"/>
                </a:solidFill>
                <a:latin typeface="Source Sans Pro Light"/>
              </a:rPr>
              <a:t>(not shown in charts)</a:t>
            </a:r>
            <a:r>
              <a:rPr lang="en-US" sz="1100" dirty="0">
                <a:solidFill>
                  <a:srgbClr val="1C1C1C"/>
                </a:solidFill>
                <a:latin typeface="Source Sans Pro Light"/>
              </a:rPr>
              <a:t>*.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774321"/>
            <a:ext cx="5857683" cy="610424"/>
          </a:xfrm>
          <a:prstGeom prst="rect">
            <a:avLst/>
          </a:prstGeom>
        </p:spPr>
        <p:txBody>
          <a:bodyPr wrap="square" lIns="0" rIns="0" anchor="b" anchorCtr="0">
            <a:spAutoFit/>
          </a:bodyPr>
          <a:lstStyle/>
          <a:p>
            <a:pPr lvl="0">
              <a:spcBef>
                <a:spcPts val="200"/>
              </a:spcBef>
            </a:pPr>
            <a:r>
              <a:rPr lang="en-US" sz="800" dirty="0">
                <a:solidFill>
                  <a:srgbClr val="1C1C1C"/>
                </a:solidFill>
                <a:latin typeface="Source Sans Pro Light"/>
              </a:rPr>
              <a:t>*Information based on data provided by Massachusetts Budget and Policy Center staff.</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Massachusetts Budget and Policy Center (2019). What is the Actual State Cost of MassHealth in 2019? </a:t>
            </a:r>
            <a:r>
              <a:rPr lang="en-US" sz="800" i="1" dirty="0">
                <a:solidFill>
                  <a:srgbClr val="1C1C1C"/>
                </a:solidFill>
                <a:latin typeface="Source Sans Pro Light"/>
              </a:rPr>
              <a:t>Blue Cross Blue Shield of Massachusetts Foundation. </a:t>
            </a:r>
            <a:r>
              <a:rPr lang="en-US" sz="800" dirty="0">
                <a:solidFill>
                  <a:srgbClr val="1C1C1C"/>
                </a:solidFill>
                <a:latin typeface="Source Sans Pro Light"/>
              </a:rPr>
              <a:t>See also Massachusetts Budget and Policy Center (2017). What is the Actual Cost of MassHealth in 2018? </a:t>
            </a:r>
            <a:br>
              <a:rPr lang="en-US" sz="800" dirty="0">
                <a:solidFill>
                  <a:srgbClr val="1C1C1C"/>
                </a:solidFill>
                <a:latin typeface="Source Sans Pro Light"/>
              </a:rPr>
            </a:br>
            <a:r>
              <a:rPr lang="en-US" sz="800" dirty="0">
                <a:solidFill>
                  <a:srgbClr val="1C1C1C"/>
                </a:solidFill>
                <a:latin typeface="Source Sans Pro Light"/>
              </a:rPr>
              <a:t>Accessed at </a:t>
            </a:r>
            <a:r>
              <a:rPr lang="en-US" sz="800" dirty="0">
                <a:solidFill>
                  <a:srgbClr val="1C1C1C"/>
                </a:solidFill>
                <a:latin typeface="Source Sans Pro Light"/>
                <a:hlinkClick r:id="rId4"/>
              </a:rPr>
              <a:t>http://massbudget.org/report_window.php?loc=What-Is-the-Actual-State-Cost-of-MassHealth-in-2018.html</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
        <p:nvSpPr>
          <p:cNvPr id="16" name="Rectangle 15">
            <a:extLst>
              <a:ext uri="{FF2B5EF4-FFF2-40B4-BE49-F238E27FC236}">
                <a16:creationId xmlns:a16="http://schemas.microsoft.com/office/drawing/2014/main" id="{B264E00B-AD1D-4F6B-BF4B-C07D3A933191}"/>
              </a:ext>
            </a:extLst>
          </p:cNvPr>
          <p:cNvSpPr/>
          <p:nvPr/>
        </p:nvSpPr>
        <p:spPr>
          <a:xfrm>
            <a:off x="455612" y="1424749"/>
            <a:ext cx="5244148" cy="246221"/>
          </a:xfrm>
          <a:prstGeom prst="rect">
            <a:avLst/>
          </a:prstGeom>
        </p:spPr>
        <p:txBody>
          <a:bodyPr wrap="square" lIns="0">
            <a:spAutoFit/>
          </a:bodyPr>
          <a:lstStyle/>
          <a:p>
            <a:pPr lvl="0"/>
            <a:r>
              <a:rPr lang="en-US" sz="1000" dirty="0">
                <a:solidFill>
                  <a:srgbClr val="1C1C1C"/>
                </a:solidFill>
                <a:latin typeface="Source Sans Pro Semibold"/>
              </a:rPr>
              <a:t>FY 2019 MASSACHUSETTS TOTAL STATE SPENDING NET OF FEDERAL REVENUES ($35 BILLION)</a:t>
            </a:r>
            <a:endParaRPr kumimoji="0" lang="en-US" sz="1000" b="0" i="0" u="none" strike="noStrike" kern="1200" cap="none" spc="0" normalizeH="0" baseline="0" noProof="0" dirty="0">
              <a:ln>
                <a:noFill/>
              </a:ln>
              <a:solidFill>
                <a:srgbClr val="1C1C1C"/>
              </a:solidFill>
              <a:effectLst/>
              <a:uLnTx/>
              <a:uFillTx/>
              <a:latin typeface="Source Sans Pro Semibold"/>
              <a:ea typeface="+mn-ea"/>
            </a:endParaRPr>
          </a:p>
        </p:txBody>
      </p:sp>
      <p:sp>
        <p:nvSpPr>
          <p:cNvPr id="11" name="TextBox 1">
            <a:extLst>
              <a:ext uri="{FF2B5EF4-FFF2-40B4-BE49-F238E27FC236}">
                <a16:creationId xmlns:a16="http://schemas.microsoft.com/office/drawing/2014/main" id="{7ABBBF2C-E459-4BB9-B1FD-A45C978754B7}"/>
              </a:ext>
            </a:extLst>
          </p:cNvPr>
          <p:cNvSpPr txBox="1"/>
          <p:nvPr/>
        </p:nvSpPr>
        <p:spPr>
          <a:xfrm>
            <a:off x="2308017" y="4550727"/>
            <a:ext cx="1157689" cy="549381"/>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lvl="0"/>
            <a:r>
              <a:rPr lang="en-US" dirty="0">
                <a:solidFill>
                  <a:srgbClr val="FFFFFF"/>
                </a:solidFill>
              </a:rPr>
              <a:t>OTHER</a:t>
            </a:r>
            <a:br>
              <a:rPr lang="en-US" dirty="0">
                <a:solidFill>
                  <a:srgbClr val="FFFFFF"/>
                </a:solidFill>
              </a:rPr>
            </a:br>
            <a:r>
              <a:rPr lang="en-US" dirty="0">
                <a:solidFill>
                  <a:srgbClr val="FFFFFF"/>
                </a:solidFill>
                <a:latin typeface="+mn-lt"/>
              </a:rPr>
              <a:t>(non-MassHealth</a:t>
            </a:r>
            <a:br>
              <a:rPr lang="en-US" dirty="0">
                <a:solidFill>
                  <a:srgbClr val="FFFFFF"/>
                </a:solidFill>
                <a:latin typeface="+mn-lt"/>
              </a:rPr>
            </a:br>
            <a:r>
              <a:rPr lang="en-US" dirty="0">
                <a:solidFill>
                  <a:srgbClr val="FFFFFF"/>
                </a:solidFill>
                <a:latin typeface="+mn-lt"/>
              </a:rPr>
              <a:t>budget items)</a:t>
            </a:r>
          </a:p>
        </p:txBody>
      </p:sp>
      <p:sp>
        <p:nvSpPr>
          <p:cNvPr id="13" name="TextBox 1">
            <a:extLst>
              <a:ext uri="{FF2B5EF4-FFF2-40B4-BE49-F238E27FC236}">
                <a16:creationId xmlns:a16="http://schemas.microsoft.com/office/drawing/2014/main" id="{466EB2D4-86DA-42A7-94B5-4821047B2743}"/>
              </a:ext>
            </a:extLst>
          </p:cNvPr>
          <p:cNvSpPr txBox="1"/>
          <p:nvPr/>
        </p:nvSpPr>
        <p:spPr>
          <a:xfrm>
            <a:off x="3401913" y="4560462"/>
            <a:ext cx="785793"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ource Sans Pro Semibold"/>
                <a:ea typeface="+mn-ea"/>
                <a:cs typeface="+mn-cs"/>
              </a:rPr>
              <a:t>$26.7B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Source Sans Pro Semibold"/>
                <a:ea typeface="+mn-ea"/>
                <a:cs typeface="Arial" charset="0"/>
              </a:rPr>
              <a:t>76%</a:t>
            </a:r>
          </a:p>
        </p:txBody>
      </p:sp>
      <p:sp>
        <p:nvSpPr>
          <p:cNvPr id="26" name="TextBox 1">
            <a:extLst>
              <a:ext uri="{FF2B5EF4-FFF2-40B4-BE49-F238E27FC236}">
                <a16:creationId xmlns:a16="http://schemas.microsoft.com/office/drawing/2014/main" id="{91FA077C-6065-43F3-B9E3-576AA43D7999}"/>
              </a:ext>
            </a:extLst>
          </p:cNvPr>
          <p:cNvSpPr txBox="1"/>
          <p:nvPr/>
        </p:nvSpPr>
        <p:spPr>
          <a:xfrm>
            <a:off x="3400710" y="2415154"/>
            <a:ext cx="679994"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cs typeface="+mn-cs"/>
              </a:rPr>
              <a:t>$8.3B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rPr>
              <a:t> 24%</a:t>
            </a:r>
          </a:p>
        </p:txBody>
      </p:sp>
      <p:pic>
        <p:nvPicPr>
          <p:cNvPr id="21" name="Picture 2" descr="Image result for MASShealth logo">
            <a:extLst>
              <a:ext uri="{FF2B5EF4-FFF2-40B4-BE49-F238E27FC236}">
                <a16:creationId xmlns:a16="http://schemas.microsoft.com/office/drawing/2014/main" id="{8A04BC5B-DE12-41DB-965B-B9F852FA8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020" y="2472358"/>
            <a:ext cx="992505" cy="4953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aphic 11" descr="Money">
            <a:extLst>
              <a:ext uri="{FF2B5EF4-FFF2-40B4-BE49-F238E27FC236}">
                <a16:creationId xmlns:a16="http://schemas.microsoft.com/office/drawing/2014/main" id="{901B46F0-DC29-4CB8-A38A-74BFAF9049CB}"/>
              </a:ext>
            </a:extLst>
          </p:cNvPr>
          <p:cNvGrpSpPr>
            <a:grpSpLocks noChangeAspect="1"/>
          </p:cNvGrpSpPr>
          <p:nvPr/>
        </p:nvGrpSpPr>
        <p:grpSpPr>
          <a:xfrm>
            <a:off x="2897505" y="3390401"/>
            <a:ext cx="822960" cy="822960"/>
            <a:chOff x="3966744" y="2896896"/>
            <a:chExt cx="914400" cy="914400"/>
          </a:xfrm>
          <a:solidFill>
            <a:schemeClr val="accent6"/>
          </a:solidFill>
        </p:grpSpPr>
        <p:sp>
          <p:nvSpPr>
            <p:cNvPr id="23" name="Freeform: Shape 22">
              <a:extLst>
                <a:ext uri="{FF2B5EF4-FFF2-40B4-BE49-F238E27FC236}">
                  <a16:creationId xmlns:a16="http://schemas.microsoft.com/office/drawing/2014/main" id="{904C81A5-E7D7-409F-B142-F2AFE5757F7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4" name="Freeform: Shape 23">
              <a:extLst>
                <a:ext uri="{FF2B5EF4-FFF2-40B4-BE49-F238E27FC236}">
                  <a16:creationId xmlns:a16="http://schemas.microsoft.com/office/drawing/2014/main" id="{40D81462-E5E8-4153-8CB8-21C1BE4E3C1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5" name="Freeform: Shape 24">
              <a:extLst>
                <a:ext uri="{FF2B5EF4-FFF2-40B4-BE49-F238E27FC236}">
                  <a16:creationId xmlns:a16="http://schemas.microsoft.com/office/drawing/2014/main" id="{24AAF7F5-1F5D-476A-B623-8E5CF9E079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7" name="Freeform: Shape 26">
              <a:extLst>
                <a:ext uri="{FF2B5EF4-FFF2-40B4-BE49-F238E27FC236}">
                  <a16:creationId xmlns:a16="http://schemas.microsoft.com/office/drawing/2014/main" id="{69DB24CA-ABEB-4C2F-A029-25ECD8EACDE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0" name="Freeform: Shape 29">
              <a:extLst>
                <a:ext uri="{FF2B5EF4-FFF2-40B4-BE49-F238E27FC236}">
                  <a16:creationId xmlns:a16="http://schemas.microsoft.com/office/drawing/2014/main" id="{7A7017CF-570D-4F4C-9685-CEF67DE699F9}"/>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1" name="Freeform: Shape 30">
              <a:extLst>
                <a:ext uri="{FF2B5EF4-FFF2-40B4-BE49-F238E27FC236}">
                  <a16:creationId xmlns:a16="http://schemas.microsoft.com/office/drawing/2014/main" id="{234FAED1-6B8E-431A-A440-D2D4EFF061B3}"/>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spTree>
    <p:extLst>
      <p:ext uri="{BB962C8B-B14F-4D97-AF65-F5344CB8AC3E}">
        <p14:creationId xmlns:p14="http://schemas.microsoft.com/office/powerpoint/2010/main" val="168127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TABLE OF CONTENTS</a:t>
            </a:r>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p:txBody>
          <a:bodyPr/>
          <a:lstStyle/>
          <a:p>
            <a:endParaRPr lang="en-US" dirty="0"/>
          </a:p>
          <a:p>
            <a:pPr>
              <a:tabLst>
                <a:tab pos="3775075" algn="r"/>
              </a:tabLst>
            </a:pPr>
            <a:r>
              <a:rPr lang="en-US" dirty="0"/>
              <a:t>INTRODUCTION	2</a:t>
            </a:r>
          </a:p>
          <a:p>
            <a:pPr>
              <a:tabLst>
                <a:tab pos="3775075" algn="r"/>
              </a:tabLst>
            </a:pPr>
            <a:endParaRPr lang="en-US" dirty="0"/>
          </a:p>
          <a:p>
            <a:pPr>
              <a:tabLst>
                <a:tab pos="3775075" algn="r"/>
              </a:tabLst>
            </a:pPr>
            <a:r>
              <a:rPr lang="en-US" dirty="0"/>
              <a:t>ELIGIBILITY AND ENROLLMENT	6</a:t>
            </a:r>
          </a:p>
          <a:p>
            <a:pPr>
              <a:tabLst>
                <a:tab pos="3775075" algn="r"/>
              </a:tabLst>
            </a:pPr>
            <a:endParaRPr lang="en-US" dirty="0"/>
          </a:p>
          <a:p>
            <a:pPr>
              <a:tabLst>
                <a:tab pos="3775075" algn="r"/>
              </a:tabLst>
            </a:pPr>
            <a:r>
              <a:rPr lang="en-US" dirty="0"/>
              <a:t>SPENDING AND COST DRIVERS	16</a:t>
            </a:r>
          </a:p>
          <a:p>
            <a:pPr>
              <a:tabLst>
                <a:tab pos="3775075" algn="r"/>
              </a:tabLst>
            </a:pPr>
            <a:endParaRPr lang="en-US" dirty="0"/>
          </a:p>
          <a:p>
            <a:pPr>
              <a:tabLst>
                <a:tab pos="3775075" algn="r"/>
              </a:tabLst>
            </a:pPr>
            <a:r>
              <a:rPr lang="en-US" dirty="0"/>
              <a:t>REFORMS	27</a:t>
            </a:r>
          </a:p>
          <a:p>
            <a:pPr>
              <a:tabLst>
                <a:tab pos="3775075" algn="r"/>
              </a:tabLst>
            </a:pPr>
            <a:endParaRPr lang="en-US" dirty="0"/>
          </a:p>
          <a:p>
            <a:pPr>
              <a:tabLst>
                <a:tab pos="3775075" algn="r"/>
              </a:tabLst>
            </a:pPr>
            <a:r>
              <a:rPr lang="en-US" dirty="0"/>
              <a:t>CONCLUSION	35</a:t>
            </a:r>
          </a:p>
        </p:txBody>
      </p:sp>
      <p:sp>
        <p:nvSpPr>
          <p:cNvPr id="4" name="Slide Number Placeholder 3"/>
          <p:cNvSpPr>
            <a:spLocks noGrp="1"/>
          </p:cNvSpPr>
          <p:nvPr>
            <p:ph type="sldNum" sz="quarter" idx="10"/>
          </p:nvPr>
        </p:nvSpPr>
        <p:spPr/>
        <p:txBody>
          <a:bodyPr/>
          <a:lstStyle/>
          <a:p>
            <a:fld id="{5C132798-8128-4153-A5D3-242684DAB7C5}" type="slidenum">
              <a:rPr lang="en-US" smtClean="0"/>
              <a:pPr/>
              <a:t>1</a:t>
            </a:fld>
            <a:endParaRPr lang="en-US" dirty="0"/>
          </a:p>
        </p:txBody>
      </p:sp>
      <p:sp>
        <p:nvSpPr>
          <p:cNvPr id="17" name="Rectangle 16">
            <a:extLst>
              <a:ext uri="{FF2B5EF4-FFF2-40B4-BE49-F238E27FC236}">
                <a16:creationId xmlns:a16="http://schemas.microsoft.com/office/drawing/2014/main" id="{34ED6CDE-1E4A-4C95-82C9-1206A30E79A0}"/>
              </a:ext>
            </a:extLst>
          </p:cNvPr>
          <p:cNvSpPr/>
          <p:nvPr/>
        </p:nvSpPr>
        <p:spPr>
          <a:xfrm>
            <a:off x="457200" y="5984635"/>
            <a:ext cx="8229600" cy="400110"/>
          </a:xfrm>
          <a:prstGeom prst="rect">
            <a:avLst/>
          </a:prstGeom>
        </p:spPr>
        <p:txBody>
          <a:bodyPr wrap="square" lIns="0" rIns="0" anchor="b" anchorCtr="0">
            <a:spAutoFit/>
          </a:bodyPr>
          <a:lstStyle/>
          <a:p>
            <a:pPr lvl="0" fontAlgn="auto">
              <a:spcBef>
                <a:spcPts val="0"/>
              </a:spcBef>
              <a:spcAft>
                <a:spcPts val="0"/>
              </a:spcAft>
            </a:pPr>
            <a:r>
              <a:rPr lang="en-US" sz="1000" kern="0" dirty="0">
                <a:solidFill>
                  <a:srgbClr val="1C1C1C"/>
                </a:solidFill>
                <a:latin typeface="+mn-lt"/>
                <a:cs typeface="Arial"/>
              </a:rPr>
              <a:t>Design: Madolyn Allison</a:t>
            </a:r>
          </a:p>
          <a:p>
            <a:pPr lvl="0" fontAlgn="auto">
              <a:spcBef>
                <a:spcPts val="0"/>
              </a:spcBef>
              <a:spcAft>
                <a:spcPts val="0"/>
              </a:spcAft>
            </a:pPr>
            <a:r>
              <a:rPr lang="en-US" sz="1000" kern="0" dirty="0">
                <a:solidFill>
                  <a:srgbClr val="1C1C1C"/>
                </a:solidFill>
                <a:latin typeface="+mn-lt"/>
                <a:cs typeface="Arial"/>
              </a:rPr>
              <a:t>Line Editing: Barbara Wallraff</a:t>
            </a:r>
          </a:p>
        </p:txBody>
      </p:sp>
      <p:sp>
        <p:nvSpPr>
          <p:cNvPr id="18" name="Rectangle 17">
            <a:hlinkClick r:id="rId3" action="ppaction://hlinksldjump" tooltip="INTRODUCTION"/>
            <a:extLst>
              <a:ext uri="{FF2B5EF4-FFF2-40B4-BE49-F238E27FC236}">
                <a16:creationId xmlns:a16="http://schemas.microsoft.com/office/drawing/2014/main" id="{823AD9B9-BC68-4E09-924A-38532990E068}"/>
              </a:ext>
            </a:extLst>
          </p:cNvPr>
          <p:cNvSpPr/>
          <p:nvPr/>
        </p:nvSpPr>
        <p:spPr>
          <a:xfrm>
            <a:off x="457200" y="1690577"/>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hlinkClick r:id="rId4" action="ppaction://hlinksldjump" tooltip="ELIGIBILITY AND ENROLLMENT"/>
            <a:extLst>
              <a:ext uri="{FF2B5EF4-FFF2-40B4-BE49-F238E27FC236}">
                <a16:creationId xmlns:a16="http://schemas.microsoft.com/office/drawing/2014/main" id="{A56BB0C0-76EE-4B97-A832-1DE352FC3F97}"/>
              </a:ext>
            </a:extLst>
          </p:cNvPr>
          <p:cNvSpPr/>
          <p:nvPr/>
        </p:nvSpPr>
        <p:spPr>
          <a:xfrm>
            <a:off x="457200" y="2317898"/>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hlinkClick r:id="rId5" action="ppaction://hlinksldjump" tooltip="SPENDING AND COST DRIVERS"/>
            <a:extLst>
              <a:ext uri="{FF2B5EF4-FFF2-40B4-BE49-F238E27FC236}">
                <a16:creationId xmlns:a16="http://schemas.microsoft.com/office/drawing/2014/main" id="{F40025C7-4CDE-45D4-AD4E-44CDE10297FE}"/>
              </a:ext>
            </a:extLst>
          </p:cNvPr>
          <p:cNvSpPr/>
          <p:nvPr/>
        </p:nvSpPr>
        <p:spPr>
          <a:xfrm>
            <a:off x="457200" y="2955851"/>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6" action="ppaction://hlinksldjump" tooltip="REFORMS"/>
            <a:extLst>
              <a:ext uri="{FF2B5EF4-FFF2-40B4-BE49-F238E27FC236}">
                <a16:creationId xmlns:a16="http://schemas.microsoft.com/office/drawing/2014/main" id="{7969097E-C028-4778-AFD4-68D636EAF5EB}"/>
              </a:ext>
            </a:extLst>
          </p:cNvPr>
          <p:cNvSpPr/>
          <p:nvPr/>
        </p:nvSpPr>
        <p:spPr>
          <a:xfrm>
            <a:off x="457200" y="3604437"/>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hlinkClick r:id="rId7" action="ppaction://hlinksldjump"/>
            <a:extLst>
              <a:ext uri="{FF2B5EF4-FFF2-40B4-BE49-F238E27FC236}">
                <a16:creationId xmlns:a16="http://schemas.microsoft.com/office/drawing/2014/main" id="{BDE7CB1A-5446-490F-9D5F-ACC32A63379F}"/>
              </a:ext>
            </a:extLst>
          </p:cNvPr>
          <p:cNvSpPr/>
          <p:nvPr/>
        </p:nvSpPr>
        <p:spPr>
          <a:xfrm>
            <a:off x="457200" y="4263655"/>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a:t>MASSHEALTH SPENDING HAS MODERATED IN RECENT YEARS</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19</a:t>
            </a:fld>
            <a:endParaRPr lang="en-US" dirty="0"/>
          </a:p>
        </p:txBody>
      </p:sp>
      <p:graphicFrame>
        <p:nvGraphicFramePr>
          <p:cNvPr id="14" name="Chart 9"/>
          <p:cNvGraphicFramePr>
            <a:graphicFrameLocks/>
          </p:cNvGraphicFramePr>
          <p:nvPr>
            <p:extLst>
              <p:ext uri="{D42A27DB-BD31-4B8C-83A1-F6EECF244321}">
                <p14:modId xmlns:p14="http://schemas.microsoft.com/office/powerpoint/2010/main" val="2740825439"/>
              </p:ext>
            </p:extLst>
          </p:nvPr>
        </p:nvGraphicFramePr>
        <p:xfrm>
          <a:off x="466344" y="1837944"/>
          <a:ext cx="5257800" cy="30826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a:extLst>
              <a:ext uri="{FF2B5EF4-FFF2-40B4-BE49-F238E27FC236}">
                <a16:creationId xmlns:a16="http://schemas.microsoft.com/office/drawing/2014/main" id="{65F910BB-0C22-48D6-86A9-DB2C98DF4F5F}"/>
              </a:ext>
            </a:extLst>
          </p:cNvPr>
          <p:cNvSpPr txBox="1">
            <a:spLocks noChangeArrowheads="1"/>
          </p:cNvSpPr>
          <p:nvPr/>
        </p:nvSpPr>
        <p:spPr bwMode="auto">
          <a:xfrm>
            <a:off x="5806440" y="1463040"/>
            <a:ext cx="2880360"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lvl="0">
              <a:buClr>
                <a:srgbClr val="5A8F7C"/>
              </a:buClr>
            </a:pPr>
            <a:r>
              <a:rPr lang="en-US" dirty="0">
                <a:solidFill>
                  <a:srgbClr val="1C1C1C"/>
                </a:solidFill>
              </a:rPr>
              <a:t>MassHealth program spending has more than </a:t>
            </a:r>
            <a:r>
              <a:rPr lang="en-US" dirty="0"/>
              <a:t>doubled in 10 years, from $7.5 billion in SFY 2007 to $15 billion </a:t>
            </a:r>
            <a:r>
              <a:rPr lang="en-US" dirty="0">
                <a:solidFill>
                  <a:srgbClr val="1C1C1C"/>
                </a:solidFill>
              </a:rPr>
              <a:t>in SFY 2017. When adjusted for medical cost inflation</a:t>
            </a:r>
            <a:r>
              <a:rPr lang="en-US" baseline="30000" dirty="0">
                <a:solidFill>
                  <a:srgbClr val="1C1C1C"/>
                </a:solidFill>
              </a:rPr>
              <a:t>1</a:t>
            </a:r>
            <a:r>
              <a:rPr lang="en-US" dirty="0">
                <a:solidFill>
                  <a:srgbClr val="1C1C1C"/>
                </a:solidFill>
              </a:rPr>
              <a:t>, however, the average annual increase from SFY 2007 to SFY 2013 was less than 3%. </a:t>
            </a:r>
          </a:p>
          <a:p>
            <a:pPr lvl="0">
              <a:buClr>
                <a:srgbClr val="5A8F7C"/>
              </a:buClr>
            </a:pPr>
            <a:r>
              <a:rPr lang="en-US" dirty="0"/>
              <a:t>When adjusted for medical cost inflation, annual increases from SFY 2013 to SFY 2016 were more significant (9.7%, 11.8%, and 13.0%, respectively). Most of that growth is attributable to enrollment increases resulting from the ACA expansion. Additionally, from SFY 2016 to SFY 2017, the pace of spending growth moderated as enrollment leveled </a:t>
            </a:r>
            <a:r>
              <a:rPr lang="en-US" dirty="0">
                <a:solidFill>
                  <a:srgbClr val="1C1C1C"/>
                </a:solidFill>
              </a:rPr>
              <a:t>off post-ACA, with an increase of </a:t>
            </a:r>
            <a:r>
              <a:rPr lang="en-US" dirty="0"/>
              <a:t>0.4%.</a:t>
            </a:r>
            <a:r>
              <a:rPr lang="en-US" baseline="30000" dirty="0"/>
              <a:t>2</a:t>
            </a:r>
            <a:r>
              <a:rPr lang="en-US" dirty="0"/>
              <a:t> </a:t>
            </a:r>
          </a:p>
          <a:p>
            <a:pPr lvl="0">
              <a:buClr>
                <a:srgbClr val="5A8F7C"/>
              </a:buClr>
            </a:pPr>
            <a:r>
              <a:rPr lang="en-US" dirty="0">
                <a:solidFill>
                  <a:srgbClr val="1C1C1C"/>
                </a:solidFill>
              </a:rPr>
              <a:t>The data included here represents all MassHealth members. A separate analysis by the state Health Policy Commission focused on MassHealth members in Primary Care Clinician and Managed Care Organization plans (and did not include members in fee-for-service, SCO, and One Care) found that MassHealth total spending </a:t>
            </a:r>
            <a:r>
              <a:rPr lang="en-US" i="1" dirty="0">
                <a:solidFill>
                  <a:srgbClr val="1C1C1C"/>
                </a:solidFill>
              </a:rPr>
              <a:t>declined</a:t>
            </a:r>
            <a:r>
              <a:rPr lang="en-US" dirty="0">
                <a:solidFill>
                  <a:srgbClr val="1C1C1C"/>
                </a:solidFill>
              </a:rPr>
              <a:t> 1.1% among such enrollees from SFY 2016 to SFY 2017.</a:t>
            </a:r>
          </a:p>
        </p:txBody>
      </p:sp>
      <p:sp>
        <p:nvSpPr>
          <p:cNvPr id="12" name="Rectangle 11">
            <a:extLst>
              <a:ext uri="{FF2B5EF4-FFF2-40B4-BE49-F238E27FC236}">
                <a16:creationId xmlns:a16="http://schemas.microsoft.com/office/drawing/2014/main" id="{07D18599-D75D-40B4-BE9A-5393B3107BC6}"/>
              </a:ext>
            </a:extLst>
          </p:cNvPr>
          <p:cNvSpPr/>
          <p:nvPr/>
        </p:nvSpPr>
        <p:spPr>
          <a:xfrm>
            <a:off x="457200" y="4984362"/>
            <a:ext cx="5166360" cy="1400383"/>
          </a:xfrm>
          <a:prstGeom prst="rect">
            <a:avLst/>
          </a:prstGeom>
        </p:spPr>
        <p:txBody>
          <a:bodyPr wrap="square" lIns="0" rIns="0" anchor="b" anchorCtr="0">
            <a:spAutoFit/>
          </a:bodyPr>
          <a:lstStyle/>
          <a:p>
            <a:pPr marL="58738" lvl="0" indent="-58738">
              <a:spcBef>
                <a:spcPts val="200"/>
              </a:spcBef>
            </a:pPr>
            <a:r>
              <a:rPr kumimoji="0" lang="en-US" sz="800" b="0" i="0" u="none" strike="noStrike" kern="1200" cap="none" spc="0" normalizeH="0" baseline="30000" noProof="0" dirty="0">
                <a:ln>
                  <a:noFill/>
                </a:ln>
                <a:solidFill>
                  <a:srgbClr val="1C1C1C"/>
                </a:solidFill>
                <a:effectLst/>
                <a:uLnTx/>
                <a:uFillTx/>
                <a:latin typeface="Source Sans Pro Light"/>
                <a:ea typeface="+mn-ea"/>
              </a:rPr>
              <a:t>1</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Medical cost inflation refers to the consumer price index specifically for medical care.</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marL="58738" lvl="0" indent="-58738">
              <a:spcBef>
                <a:spcPts val="200"/>
              </a:spcBef>
            </a:pPr>
            <a:r>
              <a:rPr kumimoji="0" lang="en-US" sz="800" b="0" i="0" u="none" strike="noStrike" kern="1200" cap="none" spc="0" normalizeH="0" baseline="30000" noProof="0" dirty="0">
                <a:ln>
                  <a:noFill/>
                </a:ln>
                <a:solidFill>
                  <a:srgbClr val="1C1C1C"/>
                </a:solidFill>
                <a:effectLst/>
                <a:uLnTx/>
                <a:uFillTx/>
                <a:latin typeface="Source Sans Pro Light"/>
                <a:ea typeface="+mn-ea"/>
              </a:rPr>
              <a:t>2</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Please note that this slide contains actual programmatic spending data while the previous slide contains projected budget/revenue data.</a:t>
            </a:r>
          </a:p>
          <a:p>
            <a:pPr marL="58738" lvl="0" indent="-58738">
              <a:spcBef>
                <a:spcPts val="200"/>
              </a:spcBef>
            </a:pPr>
            <a:r>
              <a:rPr lang="en-US" sz="800" baseline="30000" dirty="0">
                <a:solidFill>
                  <a:srgbClr val="1C1C1C"/>
                </a:solidFill>
                <a:latin typeface="Source Sans Pro Light"/>
              </a:rPr>
              <a:t>3</a:t>
            </a:r>
            <a:r>
              <a:rPr lang="en-US" sz="800" dirty="0">
                <a:solidFill>
                  <a:srgbClr val="1C1C1C"/>
                </a:solidFill>
                <a:latin typeface="Source Sans Pro Light"/>
              </a:rPr>
              <a:t>	Inflation adjustment uses the Medical Consumer Price Index for the Boston area, from the U.S. Bureau of Labor Statistics. This analysis reflects gross spending amounts, including both state and federal revenues. The spending amounts include claim and capitation payments for medical benefits provided by MassHealth, and do not include the cost of Medicare or commercial premiums, Medicaid-reimbursable services from other state agencies, administrative spending, or risk corridor payments to managed care plans, or supplemental payments to providers.</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MassHealth Budget Office. Massachusetts Health Policy Commission (2019). 2018 Annual Health Care Cost Trends Report. Available at </a:t>
            </a:r>
            <a:r>
              <a:rPr lang="en-US" sz="800" dirty="0">
                <a:solidFill>
                  <a:srgbClr val="1C1C1C"/>
                </a:solidFill>
                <a:latin typeface="Source Sans Pro Light"/>
                <a:hlinkClick r:id="rId4"/>
              </a:rPr>
              <a:t>www.mass.gov/files/documents/2019/02/20/2018 Cost Trends Report.pdf</a:t>
            </a:r>
            <a:r>
              <a:rPr lang="en-US" sz="800" dirty="0">
                <a:solidFill>
                  <a:srgbClr val="1C1C1C"/>
                </a:solidFill>
                <a:latin typeface="Source Sans Pro Light"/>
              </a:rPr>
              <a: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15" name="Rectangle 14">
            <a:extLst>
              <a:ext uri="{FF2B5EF4-FFF2-40B4-BE49-F238E27FC236}">
                <a16:creationId xmlns:a16="http://schemas.microsoft.com/office/drawing/2014/main" id="{DC205FDD-09B3-4862-8811-DA044699E0BA}"/>
              </a:ext>
            </a:extLst>
          </p:cNvPr>
          <p:cNvSpPr/>
          <p:nvPr/>
        </p:nvSpPr>
        <p:spPr>
          <a:xfrm>
            <a:off x="455613" y="1463040"/>
            <a:ext cx="4572000" cy="246221"/>
          </a:xfrm>
          <a:prstGeom prst="rect">
            <a:avLst/>
          </a:prstGeom>
        </p:spPr>
        <p:txBody>
          <a:bodyPr lIns="0">
            <a:spAutoFit/>
          </a:bodyPr>
          <a:lstStyle/>
          <a:p>
            <a:pPr lvl="0"/>
            <a:r>
              <a:rPr lang="en-US" sz="1000" dirty="0">
                <a:solidFill>
                  <a:srgbClr val="1C1C1C"/>
                </a:solidFill>
                <a:latin typeface="Source Sans Pro Semibold"/>
              </a:rPr>
              <a:t>MASSHEALTH TOTAL PROGRAMMATIC SPENDING, SFY 2007–2017 </a:t>
            </a:r>
            <a:endParaRPr lang="en-US" sz="1000" dirty="0">
              <a:solidFill>
                <a:srgbClr val="1C1C1C"/>
              </a:solidFill>
              <a:latin typeface="+mn-lt"/>
            </a:endParaRPr>
          </a:p>
        </p:txBody>
      </p:sp>
      <p:sp>
        <p:nvSpPr>
          <p:cNvPr id="16" name="Rectangle 15">
            <a:extLst>
              <a:ext uri="{FF2B5EF4-FFF2-40B4-BE49-F238E27FC236}">
                <a16:creationId xmlns:a16="http://schemas.microsoft.com/office/drawing/2014/main" id="{0A7FEC11-E33C-412A-8F52-38CD01175320}"/>
              </a:ext>
            </a:extLst>
          </p:cNvPr>
          <p:cNvSpPr/>
          <p:nvPr/>
        </p:nvSpPr>
        <p:spPr>
          <a:xfrm>
            <a:off x="652527" y="1769698"/>
            <a:ext cx="1181734" cy="215444"/>
          </a:xfrm>
          <a:prstGeom prst="rect">
            <a:avLst/>
          </a:prstGeom>
        </p:spPr>
        <p:txBody>
          <a:bodyPr wrap="none">
            <a:spAutoFit/>
          </a:bodyPr>
          <a:lstStyle/>
          <a:p>
            <a:r>
              <a:rPr lang="en-US" sz="800" dirty="0">
                <a:solidFill>
                  <a:srgbClr val="1C1C1C"/>
                </a:solidFill>
                <a:latin typeface="Source Sans Pro Light"/>
              </a:rPr>
              <a:t>(BILLIONS OF DOLLARS)</a:t>
            </a:r>
            <a:endParaRPr lang="en-US" sz="1400" dirty="0">
              <a:latin typeface="Source Sans Pro Light" panose="020B0403030403020204" pitchFamily="34" charset="0"/>
            </a:endParaRPr>
          </a:p>
        </p:txBody>
      </p:sp>
      <p:sp>
        <p:nvSpPr>
          <p:cNvPr id="17" name="Rectangle 8">
            <a:extLst>
              <a:ext uri="{FF2B5EF4-FFF2-40B4-BE49-F238E27FC236}">
                <a16:creationId xmlns:a16="http://schemas.microsoft.com/office/drawing/2014/main" id="{AB3BEBF6-FD79-4E78-A96A-0CA22E2C42DD}"/>
              </a:ext>
            </a:extLst>
          </p:cNvPr>
          <p:cNvSpPr>
            <a:spLocks noChangeArrowheads="1"/>
          </p:cNvSpPr>
          <p:nvPr/>
        </p:nvSpPr>
        <p:spPr bwMode="auto">
          <a:xfrm>
            <a:off x="550225" y="4656638"/>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dirty="0">
                <a:solidFill>
                  <a:prstClr val="black"/>
                </a:solidFill>
                <a:latin typeface="+mj-lt"/>
                <a:cs typeface="+mn-cs"/>
              </a:rPr>
              <a:t>SFY</a:t>
            </a:r>
          </a:p>
        </p:txBody>
      </p:sp>
      <p:sp>
        <p:nvSpPr>
          <p:cNvPr id="18" name="TextBox 1">
            <a:extLst>
              <a:ext uri="{FF2B5EF4-FFF2-40B4-BE49-F238E27FC236}">
                <a16:creationId xmlns:a16="http://schemas.microsoft.com/office/drawing/2014/main" id="{E2A1A729-E1E6-4468-9AD9-4B329762667A}"/>
              </a:ext>
            </a:extLst>
          </p:cNvPr>
          <p:cNvSpPr txBox="1"/>
          <p:nvPr/>
        </p:nvSpPr>
        <p:spPr>
          <a:xfrm>
            <a:off x="3494046" y="2044124"/>
            <a:ext cx="1077954" cy="193890"/>
          </a:xfrm>
          <a:prstGeom prst="rect">
            <a:avLst/>
          </a:prstGeom>
          <a:solidFill>
            <a:schemeClr val="tx2"/>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kern="1200" dirty="0">
                <a:solidFill>
                  <a:schemeClr val="bg1"/>
                </a:solidFill>
                <a:latin typeface="Source Sans Pro Semibold"/>
              </a:rPr>
              <a:t>CURRENT DOLLARS</a:t>
            </a:r>
          </a:p>
        </p:txBody>
      </p:sp>
      <p:sp>
        <p:nvSpPr>
          <p:cNvPr id="19" name="TextBox 2">
            <a:extLst>
              <a:ext uri="{FF2B5EF4-FFF2-40B4-BE49-F238E27FC236}">
                <a16:creationId xmlns:a16="http://schemas.microsoft.com/office/drawing/2014/main" id="{3162F5C7-8834-4189-904E-383A02A3CCD8}"/>
              </a:ext>
            </a:extLst>
          </p:cNvPr>
          <p:cNvSpPr txBox="1"/>
          <p:nvPr/>
        </p:nvSpPr>
        <p:spPr>
          <a:xfrm>
            <a:off x="3912767" y="3789254"/>
            <a:ext cx="1754527" cy="193891"/>
          </a:xfrm>
          <a:prstGeom prst="rect">
            <a:avLst/>
          </a:prstGeom>
          <a:solidFill>
            <a:schemeClr val="accent6"/>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kern="1200" dirty="0">
                <a:solidFill>
                  <a:srgbClr val="000000"/>
                </a:solidFill>
                <a:latin typeface="Source Sans Pro Semibold"/>
              </a:rPr>
              <a:t>INFLATION-ADJUSTED DOLLARS</a:t>
            </a:r>
            <a:r>
              <a:rPr lang="en-US" sz="900" kern="1200" baseline="30000" dirty="0">
                <a:solidFill>
                  <a:srgbClr val="000000"/>
                </a:solidFill>
                <a:latin typeface="Source Sans Pro Semibold"/>
              </a:rPr>
              <a:t>3</a:t>
            </a:r>
            <a:endParaRPr lang="en-US" sz="900" kern="1200" dirty="0">
              <a:solidFill>
                <a:srgbClr val="000000"/>
              </a:solidFill>
              <a:latin typeface="Source Sans Pro Semibold"/>
            </a:endParaRPr>
          </a:p>
        </p:txBody>
      </p:sp>
    </p:spTree>
    <p:extLst>
      <p:ext uri="{BB962C8B-B14F-4D97-AF65-F5344CB8AC3E}">
        <p14:creationId xmlns:p14="http://schemas.microsoft.com/office/powerpoint/2010/main" val="386125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A04D35E-F87D-4821-88E8-D3BEC75B959D}"/>
              </a:ext>
            </a:extLst>
          </p:cNvPr>
          <p:cNvGraphicFramePr/>
          <p:nvPr>
            <p:extLst>
              <p:ext uri="{D42A27DB-BD31-4B8C-83A1-F6EECF244321}">
                <p14:modId xmlns:p14="http://schemas.microsoft.com/office/powerpoint/2010/main" val="2647394156"/>
              </p:ext>
            </p:extLst>
          </p:nvPr>
        </p:nvGraphicFramePr>
        <p:xfrm>
          <a:off x="455613" y="2011679"/>
          <a:ext cx="5285232" cy="3674792"/>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dirty="0"/>
              <a:t>WITH MASSHEALTH ENROLLMENT LEVELING OFF, GROWTH IN PMPM COSTS IS DRIVING current SPENDING GROWTH</a:t>
            </a:r>
          </a:p>
        </p:txBody>
      </p:sp>
      <p:sp>
        <p:nvSpPr>
          <p:cNvPr id="3" name="Slide Number Placeholder 2"/>
          <p:cNvSpPr>
            <a:spLocks noGrp="1"/>
          </p:cNvSpPr>
          <p:nvPr>
            <p:ph type="sldNum" sz="quarter" idx="10"/>
          </p:nvPr>
        </p:nvSpPr>
        <p:spPr/>
        <p:txBody>
          <a:bodyPr/>
          <a:lstStyle/>
          <a:p>
            <a:pPr lvl="0"/>
            <a:fld id="{9E2FD372-2CE6-4C7B-90AE-F93F03DF2A84}" type="slidenum">
              <a:rPr lang="en-US" noProof="0" smtClean="0"/>
              <a:pPr lvl="0"/>
              <a:t>20</a:t>
            </a:fld>
            <a:endParaRPr lang="en-US" noProof="0"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Source Sans Pro Light" panose="020B0403030403020204" pitchFamily="34" charset="0"/>
              <a:ea typeface="+mn-ea"/>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5806440" y="1463040"/>
            <a:ext cx="2880360"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lvl="0">
              <a:buClr>
                <a:srgbClr val="5A8F7C"/>
              </a:buClr>
            </a:pPr>
            <a:r>
              <a:rPr lang="en-US" dirty="0">
                <a:solidFill>
                  <a:srgbClr val="1C1C1C"/>
                </a:solidFill>
              </a:rPr>
              <a:t>Until 2015, the main driver of MassHealth spending growth was the increasing number of MassHealth members. Although growth in per member per month (PMPM) spending has remained relatively low, PMPM spending has become the primary driver in overall MassHealth spending growth as enrollment has levelled off.</a:t>
            </a:r>
          </a:p>
          <a:p>
            <a:pPr lvl="0">
              <a:buClr>
                <a:srgbClr val="5A8F7C"/>
              </a:buClr>
            </a:pPr>
            <a:r>
              <a:rPr lang="en-US" dirty="0">
                <a:solidFill>
                  <a:srgbClr val="1C1C1C"/>
                </a:solidFill>
              </a:rPr>
              <a:t>PMPM spending, not adjusted for inflation, grew on average 2% per year from SFYs 2007 through 2017. </a:t>
            </a:r>
          </a:p>
        </p:txBody>
      </p:sp>
      <p:sp>
        <p:nvSpPr>
          <p:cNvPr id="42" name="Rectangle 41">
            <a:extLst>
              <a:ext uri="{FF2B5EF4-FFF2-40B4-BE49-F238E27FC236}">
                <a16:creationId xmlns:a16="http://schemas.microsoft.com/office/drawing/2014/main" id="{C4B08675-2C0A-4CC6-909D-1793CDDAB801}"/>
              </a:ext>
            </a:extLst>
          </p:cNvPr>
          <p:cNvSpPr/>
          <p:nvPr/>
        </p:nvSpPr>
        <p:spPr>
          <a:xfrm>
            <a:off x="457200" y="6020543"/>
            <a:ext cx="5276088" cy="364202"/>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Source Sans Pro Light"/>
              </a:rPr>
              <a:t>*</a:t>
            </a:r>
            <a:r>
              <a:rPr lang="en-US" sz="800" dirty="0">
                <a:solidFill>
                  <a:srgbClr val="1C1C1C"/>
                </a:solidFill>
                <a:latin typeface="Source Sans Pro Light"/>
              </a:rPr>
              <a:t>These data include enrollment and spending associated with the temporary Medicaid program that was initiated in 2014.</a:t>
            </a:r>
          </a:p>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MassHealth Budget Office (total date of service spending and enrollment) and authors’ calculations.</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48" name="Rectangle 47">
            <a:extLst>
              <a:ext uri="{FF2B5EF4-FFF2-40B4-BE49-F238E27FC236}">
                <a16:creationId xmlns:a16="http://schemas.microsoft.com/office/drawing/2014/main" id="{7AC16999-652A-4452-8BE6-6494E3050C0B}"/>
              </a:ext>
            </a:extLst>
          </p:cNvPr>
          <p:cNvSpPr/>
          <p:nvPr/>
        </p:nvSpPr>
        <p:spPr>
          <a:xfrm>
            <a:off x="455612" y="1463040"/>
            <a:ext cx="5259387" cy="400110"/>
          </a:xfrm>
          <a:prstGeom prst="rect">
            <a:avLst/>
          </a:prstGeom>
        </p:spPr>
        <p:txBody>
          <a:bodyPr wrap="square" lIns="0">
            <a:spAutoFit/>
          </a:bodyPr>
          <a:lstStyle/>
          <a:p>
            <a:pPr lvl="0"/>
            <a:r>
              <a:rPr lang="en-US" sz="1000" dirty="0">
                <a:solidFill>
                  <a:srgbClr val="1C1C1C"/>
                </a:solidFill>
                <a:latin typeface="Source Sans Pro Semibold"/>
              </a:rPr>
              <a:t>GROWTH IN MASSHEALTH TOTAL SPENDING, ENROLLMENT, AND PER MEMBER PER MONTH (PMPM) COSTS* AS COMPARED TO 2007 (SFY 2007 = 100%)</a:t>
            </a:r>
          </a:p>
        </p:txBody>
      </p:sp>
      <p:sp>
        <p:nvSpPr>
          <p:cNvPr id="12" name="TextBox 11">
            <a:extLst>
              <a:ext uri="{FF2B5EF4-FFF2-40B4-BE49-F238E27FC236}">
                <a16:creationId xmlns:a16="http://schemas.microsoft.com/office/drawing/2014/main" id="{D2F1E140-73F2-46E2-B2C6-5EEF399EF7D9}"/>
              </a:ext>
            </a:extLst>
          </p:cNvPr>
          <p:cNvSpPr txBox="1"/>
          <p:nvPr/>
        </p:nvSpPr>
        <p:spPr>
          <a:xfrm>
            <a:off x="4911982" y="2203134"/>
            <a:ext cx="611706" cy="328295"/>
          </a:xfrm>
          <a:prstGeom prst="rect">
            <a:avLst/>
          </a:prstGeom>
          <a:solidFill>
            <a:schemeClr val="accent2"/>
          </a:solidFill>
        </p:spPr>
        <p:txBody>
          <a:bodyPr wrap="none" lIns="45720" tIns="25400" rIns="45720" bIns="25400" rtlCol="0">
            <a:spAutoFit/>
          </a:bodyPr>
          <a:lstStyle/>
          <a:p>
            <a:pPr algn="ctr"/>
            <a:r>
              <a:rPr lang="en-US" sz="900" dirty="0">
                <a:solidFill>
                  <a:schemeClr val="bg1"/>
                </a:solidFill>
                <a:latin typeface="Source Sans Pro Semibold"/>
                <a:cs typeface="+mn-cs"/>
              </a:rPr>
              <a:t>TOTAL </a:t>
            </a:r>
            <a:br>
              <a:rPr lang="en-US" sz="900" dirty="0">
                <a:solidFill>
                  <a:schemeClr val="bg1"/>
                </a:solidFill>
                <a:latin typeface="Source Sans Pro Semibold"/>
                <a:cs typeface="+mn-cs"/>
              </a:rPr>
            </a:br>
            <a:r>
              <a:rPr lang="en-US" sz="900" dirty="0">
                <a:solidFill>
                  <a:schemeClr val="bg1"/>
                </a:solidFill>
                <a:latin typeface="Source Sans Pro Semibold"/>
                <a:cs typeface="+mn-cs"/>
              </a:rPr>
              <a:t>SPENDING</a:t>
            </a:r>
          </a:p>
        </p:txBody>
      </p:sp>
      <p:sp>
        <p:nvSpPr>
          <p:cNvPr id="13" name="TextBox 12">
            <a:extLst>
              <a:ext uri="{FF2B5EF4-FFF2-40B4-BE49-F238E27FC236}">
                <a16:creationId xmlns:a16="http://schemas.microsoft.com/office/drawing/2014/main" id="{86A8E502-03B6-4FA7-94B4-5BE6A942280A}"/>
              </a:ext>
            </a:extLst>
          </p:cNvPr>
          <p:cNvSpPr txBox="1"/>
          <p:nvPr/>
        </p:nvSpPr>
        <p:spPr>
          <a:xfrm>
            <a:off x="4829215" y="3169158"/>
            <a:ext cx="777240" cy="189796"/>
          </a:xfrm>
          <a:prstGeom prst="rect">
            <a:avLst/>
          </a:prstGeom>
          <a:solidFill>
            <a:schemeClr val="accent5"/>
          </a:solidFill>
        </p:spPr>
        <p:txBody>
          <a:bodyPr wrap="none" lIns="45720" tIns="25400" rIns="45720" bIns="25400" rtlCol="0">
            <a:spAutoFit/>
          </a:bodyPr>
          <a:lstStyle/>
          <a:p>
            <a:r>
              <a:rPr lang="en-US" sz="900" dirty="0">
                <a:solidFill>
                  <a:schemeClr val="bg1"/>
                </a:solidFill>
                <a:latin typeface="Source Sans Pro Semibold"/>
                <a:cs typeface="+mn-cs"/>
              </a:rPr>
              <a:t>ENROLLMENT</a:t>
            </a:r>
          </a:p>
        </p:txBody>
      </p:sp>
      <p:sp>
        <p:nvSpPr>
          <p:cNvPr id="14" name="TextBox 13">
            <a:extLst>
              <a:ext uri="{FF2B5EF4-FFF2-40B4-BE49-F238E27FC236}">
                <a16:creationId xmlns:a16="http://schemas.microsoft.com/office/drawing/2014/main" id="{BA1B3B7A-6939-4A59-8204-F2CDD9803E14}"/>
              </a:ext>
            </a:extLst>
          </p:cNvPr>
          <p:cNvSpPr txBox="1"/>
          <p:nvPr/>
        </p:nvSpPr>
        <p:spPr>
          <a:xfrm>
            <a:off x="4911982" y="4319174"/>
            <a:ext cx="611706" cy="328295"/>
          </a:xfrm>
          <a:prstGeom prst="rect">
            <a:avLst/>
          </a:prstGeom>
          <a:solidFill>
            <a:schemeClr val="tx2"/>
          </a:solidFill>
        </p:spPr>
        <p:txBody>
          <a:bodyPr wrap="none" lIns="45720" tIns="25400" rIns="45720" bIns="25400" rtlCol="0">
            <a:spAutoFit/>
          </a:bodyPr>
          <a:lstStyle/>
          <a:p>
            <a:pPr algn="ctr"/>
            <a:r>
              <a:rPr lang="en-US" sz="900" dirty="0">
                <a:solidFill>
                  <a:schemeClr val="bg1"/>
                </a:solidFill>
                <a:latin typeface="Source Sans Pro Semibold"/>
                <a:cs typeface="+mn-cs"/>
              </a:rPr>
              <a:t>PMPM </a:t>
            </a:r>
          </a:p>
          <a:p>
            <a:pPr algn="ctr"/>
            <a:r>
              <a:rPr lang="en-US" sz="900" dirty="0">
                <a:solidFill>
                  <a:schemeClr val="bg1"/>
                </a:solidFill>
                <a:latin typeface="Source Sans Pro Semibold"/>
                <a:cs typeface="+mn-cs"/>
              </a:rPr>
              <a:t>SPENDING</a:t>
            </a:r>
          </a:p>
        </p:txBody>
      </p:sp>
      <p:sp>
        <p:nvSpPr>
          <p:cNvPr id="2" name="Rectangle 1">
            <a:extLst>
              <a:ext uri="{FF2B5EF4-FFF2-40B4-BE49-F238E27FC236}">
                <a16:creationId xmlns:a16="http://schemas.microsoft.com/office/drawing/2014/main" id="{22EEACFB-D15D-4347-AD30-7A9A38170CF9}"/>
              </a:ext>
            </a:extLst>
          </p:cNvPr>
          <p:cNvSpPr/>
          <p:nvPr/>
        </p:nvSpPr>
        <p:spPr>
          <a:xfrm>
            <a:off x="755843" y="1934290"/>
            <a:ext cx="1271502" cy="215444"/>
          </a:xfrm>
          <a:prstGeom prst="rect">
            <a:avLst/>
          </a:prstGeom>
        </p:spPr>
        <p:txBody>
          <a:bodyPr wrap="none">
            <a:spAutoFit/>
          </a:bodyPr>
          <a:lstStyle/>
          <a:p>
            <a:r>
              <a:rPr lang="en-US" sz="800" dirty="0">
                <a:solidFill>
                  <a:srgbClr val="1C1C1C"/>
                </a:solidFill>
                <a:latin typeface="Source Sans Pro Light"/>
              </a:rPr>
              <a:t>(PERCENT OF 2007 LEVEL)</a:t>
            </a:r>
            <a:endParaRPr lang="en-US" sz="1400" dirty="0">
              <a:latin typeface="Source Sans Pro Light" panose="020B0403030403020204" pitchFamily="34" charset="0"/>
            </a:endParaRPr>
          </a:p>
        </p:txBody>
      </p:sp>
      <p:sp>
        <p:nvSpPr>
          <p:cNvPr id="16" name="Rectangle 8">
            <a:extLst>
              <a:ext uri="{FF2B5EF4-FFF2-40B4-BE49-F238E27FC236}">
                <a16:creationId xmlns:a16="http://schemas.microsoft.com/office/drawing/2014/main" id="{95183CD9-1BF7-4222-9AF0-5C7D8644B7F8}"/>
              </a:ext>
            </a:extLst>
          </p:cNvPr>
          <p:cNvSpPr>
            <a:spLocks noChangeArrowheads="1"/>
          </p:cNvSpPr>
          <p:nvPr/>
        </p:nvSpPr>
        <p:spPr bwMode="auto">
          <a:xfrm>
            <a:off x="559750" y="5348251"/>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dirty="0">
                <a:solidFill>
                  <a:prstClr val="black"/>
                </a:solidFill>
                <a:latin typeface="+mj-lt"/>
                <a:cs typeface="+mn-cs"/>
              </a:rPr>
              <a:t>SFY</a:t>
            </a:r>
          </a:p>
        </p:txBody>
      </p:sp>
    </p:spTree>
    <p:extLst>
      <p:ext uri="{BB962C8B-B14F-4D97-AF65-F5344CB8AC3E}">
        <p14:creationId xmlns:p14="http://schemas.microsoft.com/office/powerpoint/2010/main" val="330390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253FCAAC-AE7D-48EE-9816-2F01BA93A28B}"/>
              </a:ext>
            </a:extLst>
          </p:cNvPr>
          <p:cNvSpPr/>
          <p:nvPr/>
        </p:nvSpPr>
        <p:spPr>
          <a:xfrm flipH="1">
            <a:off x="499244" y="2221992"/>
            <a:ext cx="2907792"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 name="connsiteX0" fmla="*/ 82296 w 2907792"/>
              <a:gd name="connsiteY0" fmla="*/ 0 h 3127248"/>
              <a:gd name="connsiteX1" fmla="*/ 2907792 w 2907792"/>
              <a:gd name="connsiteY1" fmla="*/ 0 h 3127248"/>
              <a:gd name="connsiteX2" fmla="*/ 2907792 w 2907792"/>
              <a:gd name="connsiteY2" fmla="*/ 3108960 h 3127248"/>
              <a:gd name="connsiteX3" fmla="*/ 0 w 2907792"/>
              <a:gd name="connsiteY3" fmla="*/ 3127248 h 3127248"/>
              <a:gd name="connsiteX4" fmla="*/ 82296 w 2907792"/>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792" h="3127248">
                <a:moveTo>
                  <a:pt x="82296" y="0"/>
                </a:moveTo>
                <a:lnTo>
                  <a:pt x="2907792" y="0"/>
                </a:lnTo>
                <a:lnTo>
                  <a:pt x="2907792" y="3108960"/>
                </a:lnTo>
                <a:lnTo>
                  <a:pt x="0" y="3127248"/>
                </a:lnTo>
                <a:lnTo>
                  <a:pt x="82296" y="0"/>
                </a:lnTo>
                <a:close/>
              </a:path>
            </a:pathLst>
          </a:custGeom>
          <a:gradFill flip="none" rotWithShape="1">
            <a:gsLst>
              <a:gs pos="0">
                <a:schemeClr val="accent3">
                  <a:alpha val="50000"/>
                </a:schemeClr>
              </a:gs>
              <a:gs pos="100000">
                <a:schemeClr val="accent3">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CBED9EB-EF63-458C-BDF8-39B4253F4282}"/>
              </a:ext>
            </a:extLst>
          </p:cNvPr>
          <p:cNvSpPr/>
          <p:nvPr/>
        </p:nvSpPr>
        <p:spPr>
          <a:xfrm>
            <a:off x="3346704" y="2221992"/>
            <a:ext cx="2825496"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96" h="3127248">
                <a:moveTo>
                  <a:pt x="0" y="0"/>
                </a:moveTo>
                <a:lnTo>
                  <a:pt x="2825496" y="0"/>
                </a:lnTo>
                <a:lnTo>
                  <a:pt x="2825496" y="3108960"/>
                </a:lnTo>
                <a:lnTo>
                  <a:pt x="82296" y="3127248"/>
                </a:lnTo>
                <a:lnTo>
                  <a:pt x="0" y="0"/>
                </a:lnTo>
                <a:close/>
              </a:path>
            </a:pathLst>
          </a:custGeom>
          <a:gradFill flip="none" rotWithShape="1">
            <a:gsLst>
              <a:gs pos="0">
                <a:schemeClr val="accent4">
                  <a:alpha val="50000"/>
                </a:schemeClr>
              </a:gs>
              <a:gs pos="100000">
                <a:schemeClr val="accent4">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5" name="Title 1"/>
          <p:cNvSpPr>
            <a:spLocks noGrp="1"/>
          </p:cNvSpPr>
          <p:nvPr>
            <p:ph type="title"/>
          </p:nvPr>
        </p:nvSpPr>
        <p:spPr/>
        <p:txBody>
          <a:bodyPr/>
          <a:lstStyle/>
          <a:p>
            <a:r>
              <a:rPr lang="en-US" dirty="0"/>
              <a:t>NEARLY HALF OF MASSHEALTH SPENDING IN FISCAL YEAR 2017 WAS ON CAPITATION PAYMENTS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MassHealth spent $14.04 billion</a:t>
            </a:r>
            <a:r>
              <a:rPr lang="en-US" sz="1100" baseline="30000" dirty="0">
                <a:solidFill>
                  <a:srgbClr val="1C1C1C"/>
                </a:solidFill>
                <a:latin typeface="Source Sans Pro Light"/>
              </a:rPr>
              <a:t>1</a:t>
            </a:r>
            <a:r>
              <a:rPr lang="en-US" sz="1100" dirty="0">
                <a:solidFill>
                  <a:srgbClr val="1C1C1C"/>
                </a:solidFill>
                <a:latin typeface="Source Sans Pro Light"/>
              </a:rPr>
              <a:t> on services for its members in SFY 2017. Nearly half of that spending ($6.91 billion) was capitation payments to MCOs, the PCC Plan’s behavioral health carve-out vendor, SCOs, One Care plans, and PACE providers. Breakdowns of MCO and PCC spending by service are shown on the following slides. In SFY 2017, approximately 70% of MassHealth members were enrolled in one of these managed care arrangements.</a:t>
            </a:r>
          </a:p>
          <a:p>
            <a:pPr lvl="0">
              <a:buClr>
                <a:srgbClr val="5A8F7C"/>
              </a:buClr>
            </a:pPr>
            <a:r>
              <a:rPr lang="en-US" sz="1100" dirty="0">
                <a:solidFill>
                  <a:srgbClr val="1C1C1C"/>
                </a:solidFill>
                <a:latin typeface="Source Sans Pro Light"/>
              </a:rPr>
              <a:t>For members in managed care plans, some services are paid for under fee-for-service arrangements, including the majority of LTSS provided to managed care members. As a result, the majority of fee-for-service payments went to LTSS and nursing facilities.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748673"/>
            <a:ext cx="5857683" cy="636072"/>
          </a:xfrm>
          <a:prstGeom prst="rect">
            <a:avLst/>
          </a:prstGeom>
        </p:spPr>
        <p:txBody>
          <a:bodyPr wrap="square" lIns="0" rIns="0" anchor="b" anchorCtr="0">
            <a:spAutoFit/>
          </a:bodyPr>
          <a:lstStyle/>
          <a:p>
            <a:pPr marL="45720" lvl="0" indent="-45720">
              <a:spcBef>
                <a:spcPts val="200"/>
              </a:spcBef>
            </a:pPr>
            <a:r>
              <a:rPr lang="en-US" sz="800" baseline="30000" dirty="0">
                <a:latin typeface="Source Sans Pro Light"/>
              </a:rPr>
              <a:t>1</a:t>
            </a:r>
            <a:r>
              <a:rPr lang="en-US" sz="800" dirty="0">
                <a:latin typeface="Source Sans Pro Light"/>
              </a:rPr>
              <a:t>Unlike totals shown on earlier slides, this total does not include spending on Medicare premiums. The figures also do not include Medicaid-reimbursable services from other state agencies, administrative spending, or supplemental payments to hospitals</a:t>
            </a:r>
            <a:r>
              <a:rPr kumimoji="0" lang="en-US" sz="800" b="0" i="0" u="none" strike="noStrike" kern="1200" cap="none" spc="0" normalizeH="0" baseline="0" noProof="0" dirty="0">
                <a:ln>
                  <a:noFill/>
                </a:ln>
                <a:effectLst/>
                <a:uLnTx/>
                <a:uFillTx/>
                <a:latin typeface="Source Sans Pro Light"/>
                <a:ea typeface="+mn-ea"/>
              </a:rPr>
              <a:t>.</a:t>
            </a:r>
          </a:p>
          <a:p>
            <a:pPr marL="45720" lvl="0" indent="-45720">
              <a:spcBef>
                <a:spcPts val="200"/>
              </a:spcBef>
            </a:pPr>
            <a:r>
              <a:rPr lang="en-US" sz="800" baseline="30000" dirty="0">
                <a:latin typeface="Source Sans Pro Light"/>
              </a:rPr>
              <a:t>2</a:t>
            </a:r>
            <a:r>
              <a:rPr lang="en-US" sz="800" dirty="0">
                <a:latin typeface="Source Sans Pro Light"/>
              </a:rPr>
              <a:t>These financial data pre-date the implementation of ACOs so they are not included in these capitation payments.</a:t>
            </a:r>
            <a:endParaRPr kumimoji="0" lang="en-US" sz="800" b="0" i="0" u="none" strike="noStrike" kern="1200" cap="none" spc="0" normalizeH="0" baseline="0" noProof="0" dirty="0">
              <a:ln>
                <a:noFill/>
              </a:ln>
              <a:effectLst/>
              <a:uLnTx/>
              <a:uFillTx/>
              <a:latin typeface="Source Sans Pro Light"/>
              <a:ea typeface="+mn-ea"/>
            </a:endParaRPr>
          </a:p>
          <a:p>
            <a:pPr lvl="0">
              <a:spcBef>
                <a:spcPts val="200"/>
              </a:spcBef>
            </a:pPr>
            <a:r>
              <a:rPr kumimoji="0" lang="en-US" sz="800" b="0" i="0" u="none" strike="noStrike" kern="1200" cap="small" spc="0" normalizeH="0" baseline="0" noProof="0" dirty="0">
                <a:ln>
                  <a:noFill/>
                </a:ln>
                <a:effectLst/>
                <a:uLnTx/>
                <a:uFillTx/>
                <a:latin typeface="Source Sans Pro Light"/>
                <a:ea typeface="+mn-ea"/>
              </a:rPr>
              <a:t>source</a:t>
            </a:r>
            <a:r>
              <a:rPr kumimoji="0" lang="en-US" sz="800" b="0" i="0" u="none" strike="noStrike" kern="1200" cap="none" spc="0" normalizeH="0" baseline="0" noProof="0" dirty="0">
                <a:ln>
                  <a:noFill/>
                </a:ln>
                <a:effectLst/>
                <a:uLnTx/>
                <a:uFillTx/>
                <a:latin typeface="Source Sans Pro Light"/>
                <a:ea typeface="+mn-ea"/>
              </a:rPr>
              <a:t>: </a:t>
            </a:r>
            <a:r>
              <a:rPr lang="en-US" sz="800" dirty="0">
                <a:latin typeface="Source Sans Pro Light"/>
              </a:rPr>
              <a:t>MassHealth Budget Office SFY 2017.</a:t>
            </a:r>
            <a:endParaRPr kumimoji="0" lang="en-US" sz="800" b="0" i="0" u="none" strike="noStrike" kern="1200" cap="none" spc="0" normalizeH="0" baseline="0" noProof="0" dirty="0">
              <a:ln>
                <a:noFill/>
              </a:ln>
              <a:effectLst/>
              <a:uLnTx/>
              <a:uFillTx/>
              <a:latin typeface="Source Sans Pro Ligh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TOTAL MASSHEALTH SPENDING = $14.04 BILLION, SFY 2017</a:t>
            </a:r>
          </a:p>
        </p:txBody>
      </p:sp>
      <p:sp>
        <p:nvSpPr>
          <p:cNvPr id="21" name="Rectangle 20">
            <a:extLst>
              <a:ext uri="{FF2B5EF4-FFF2-40B4-BE49-F238E27FC236}">
                <a16:creationId xmlns:a16="http://schemas.microsoft.com/office/drawing/2014/main" id="{5905670C-9732-4C3A-96F9-FB4DD08FFACB}"/>
              </a:ext>
            </a:extLst>
          </p:cNvPr>
          <p:cNvSpPr/>
          <p:nvPr/>
        </p:nvSpPr>
        <p:spPr>
          <a:xfrm>
            <a:off x="2435352" y="2935224"/>
            <a:ext cx="1792224" cy="1682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3673703848"/>
              </p:ext>
            </p:extLst>
          </p:nvPr>
        </p:nvGraphicFramePr>
        <p:xfrm>
          <a:off x="452380" y="1636776"/>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466EB2D4-86DA-42A7-94B5-4821047B2743}"/>
              </a:ext>
            </a:extLst>
          </p:cNvPr>
          <p:cNvSpPr txBox="1"/>
          <p:nvPr/>
        </p:nvSpPr>
        <p:spPr>
          <a:xfrm>
            <a:off x="1755993" y="3638303"/>
            <a:ext cx="785793"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ource Sans Pro Semibold"/>
                <a:ea typeface="+mn-ea"/>
                <a:cs typeface="+mn-cs"/>
              </a:rPr>
              <a:t>$7.13B</a:t>
            </a:r>
          </a:p>
        </p:txBody>
      </p:sp>
      <p:sp>
        <p:nvSpPr>
          <p:cNvPr id="26" name="TextBox 1">
            <a:extLst>
              <a:ext uri="{FF2B5EF4-FFF2-40B4-BE49-F238E27FC236}">
                <a16:creationId xmlns:a16="http://schemas.microsoft.com/office/drawing/2014/main" id="{91FA077C-6065-43F3-B9E3-576AA43D7999}"/>
              </a:ext>
            </a:extLst>
          </p:cNvPr>
          <p:cNvSpPr txBox="1"/>
          <p:nvPr/>
        </p:nvSpPr>
        <p:spPr>
          <a:xfrm>
            <a:off x="4115145" y="3638303"/>
            <a:ext cx="785793"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ource Sans Pro Semibold"/>
                <a:ea typeface="+mn-ea"/>
              </a:rPr>
              <a:t>$6.91B</a:t>
            </a:r>
            <a:endParaRPr kumimoji="0" lang="en-US" sz="1600" b="0" i="1" u="none" strike="noStrike" kern="1200" cap="none" spc="0" normalizeH="0" baseline="0" noProof="0" dirty="0">
              <a:ln>
                <a:noFill/>
              </a:ln>
              <a:solidFill>
                <a:srgbClr val="000000"/>
              </a:solidFill>
              <a:effectLst/>
              <a:uLnTx/>
              <a:uFillTx/>
              <a:latin typeface="Source Sans Pro Semibold"/>
              <a:ea typeface="+mn-ea"/>
              <a:cs typeface="Arial" charset="0"/>
            </a:endParaRPr>
          </a:p>
        </p:txBody>
      </p:sp>
      <p:sp>
        <p:nvSpPr>
          <p:cNvPr id="18" name="Rectangle 17">
            <a:extLst>
              <a:ext uri="{FF2B5EF4-FFF2-40B4-BE49-F238E27FC236}">
                <a16:creationId xmlns:a16="http://schemas.microsoft.com/office/drawing/2014/main" id="{8B0B2AD3-5DEA-4446-97D2-2442DC23EBC1}"/>
              </a:ext>
            </a:extLst>
          </p:cNvPr>
          <p:cNvSpPr/>
          <p:nvPr/>
        </p:nvSpPr>
        <p:spPr>
          <a:xfrm>
            <a:off x="4901780" y="2980739"/>
            <a:ext cx="1178980" cy="16758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algn="ctr">
              <a:defRPr/>
            </a:pPr>
            <a:r>
              <a:rPr lang="en-US" sz="1100" dirty="0">
                <a:solidFill>
                  <a:schemeClr val="tx1"/>
                </a:solidFill>
                <a:latin typeface="+mj-lt"/>
              </a:rPr>
              <a:t>MANAGED CARE </a:t>
            </a:r>
            <a:br>
              <a:rPr lang="en-US" sz="1100" dirty="0">
                <a:solidFill>
                  <a:schemeClr val="tx1"/>
                </a:solidFill>
                <a:latin typeface="+mj-lt"/>
              </a:rPr>
            </a:br>
            <a:r>
              <a:rPr lang="en-US" sz="1100" dirty="0">
                <a:solidFill>
                  <a:schemeClr val="tx1"/>
                </a:solidFill>
                <a:latin typeface="+mj-lt"/>
              </a:rPr>
              <a:t>CAPITATION PAYMENTS</a:t>
            </a:r>
            <a:r>
              <a:rPr lang="en-US" sz="1100" baseline="30000" dirty="0">
                <a:solidFill>
                  <a:schemeClr val="tx1"/>
                </a:solidFill>
                <a:latin typeface="+mj-lt"/>
              </a:rPr>
              <a:t>2</a:t>
            </a:r>
            <a:r>
              <a:rPr lang="en-US" sz="1100" dirty="0">
                <a:solidFill>
                  <a:schemeClr val="tx1"/>
                </a:solidFill>
                <a:latin typeface="+mj-lt"/>
              </a:rPr>
              <a:t> </a:t>
            </a:r>
          </a:p>
          <a:p>
            <a:pPr algn="ctr">
              <a:defRPr/>
            </a:pPr>
            <a:r>
              <a:rPr lang="en-US" sz="1050" i="1" dirty="0">
                <a:solidFill>
                  <a:schemeClr val="tx1"/>
                </a:solidFill>
                <a:latin typeface="+mj-lt"/>
              </a:rPr>
              <a:t>(payments to MCOs, SCOs,</a:t>
            </a:r>
            <a:br>
              <a:rPr lang="en-US" sz="1050" i="1" dirty="0">
                <a:solidFill>
                  <a:schemeClr val="tx1"/>
                </a:solidFill>
                <a:latin typeface="+mj-lt"/>
              </a:rPr>
            </a:br>
            <a:r>
              <a:rPr lang="en-US" sz="1050" i="1" dirty="0">
                <a:solidFill>
                  <a:schemeClr val="tx1"/>
                </a:solidFill>
                <a:latin typeface="+mj-lt"/>
              </a:rPr>
              <a:t>One Care plans, PACE providers, and the PCC Plan’s behavioral health carve-out vendor</a:t>
            </a:r>
            <a:r>
              <a:rPr lang="en-US" sz="1050" dirty="0">
                <a:solidFill>
                  <a:schemeClr val="tx1"/>
                </a:solidFill>
                <a:latin typeface="+mj-lt"/>
              </a:rPr>
              <a:t>)</a:t>
            </a:r>
          </a:p>
        </p:txBody>
      </p:sp>
      <p:sp>
        <p:nvSpPr>
          <p:cNvPr id="23" name="Rectangle 22">
            <a:extLst>
              <a:ext uri="{FF2B5EF4-FFF2-40B4-BE49-F238E27FC236}">
                <a16:creationId xmlns:a16="http://schemas.microsoft.com/office/drawing/2014/main" id="{65F426E3-EE15-4FE9-BDF3-7B0A65593B50}"/>
              </a:ext>
            </a:extLst>
          </p:cNvPr>
          <p:cNvSpPr/>
          <p:nvPr/>
        </p:nvSpPr>
        <p:spPr>
          <a:xfrm>
            <a:off x="577880" y="3377001"/>
            <a:ext cx="1178980" cy="8833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algn="ctr">
              <a:defRPr/>
            </a:pPr>
            <a:r>
              <a:rPr lang="en-US" sz="1100" dirty="0">
                <a:solidFill>
                  <a:schemeClr val="tx1"/>
                </a:solidFill>
                <a:latin typeface="+mj-lt"/>
              </a:rPr>
              <a:t>PCC PLAN PAYMENTS</a:t>
            </a:r>
            <a:br>
              <a:rPr lang="en-US" sz="1100" dirty="0">
                <a:solidFill>
                  <a:schemeClr val="tx1"/>
                </a:solidFill>
                <a:latin typeface="+mj-lt"/>
              </a:rPr>
            </a:br>
            <a:r>
              <a:rPr lang="en-US" sz="1100" dirty="0">
                <a:solidFill>
                  <a:schemeClr val="tx1"/>
                </a:solidFill>
                <a:latin typeface="+mj-lt"/>
              </a:rPr>
              <a:t>AND PAYMENTS MADE USING </a:t>
            </a:r>
          </a:p>
          <a:p>
            <a:pPr algn="ctr">
              <a:defRPr/>
            </a:pPr>
            <a:r>
              <a:rPr lang="en-US" sz="1100" dirty="0">
                <a:solidFill>
                  <a:schemeClr val="tx1"/>
                </a:solidFill>
                <a:latin typeface="+mj-lt"/>
              </a:rPr>
              <a:t>FEE-FOR-SERVICE </a:t>
            </a:r>
          </a:p>
        </p:txBody>
      </p:sp>
      <p:pic>
        <p:nvPicPr>
          <p:cNvPr id="24" name="Picture 2" descr="Image result for MASShealth logo">
            <a:extLst>
              <a:ext uri="{FF2B5EF4-FFF2-40B4-BE49-F238E27FC236}">
                <a16:creationId xmlns:a16="http://schemas.microsoft.com/office/drawing/2014/main" id="{E7361678-6753-4D27-8746-C3CA466F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24" y="3301034"/>
            <a:ext cx="1097280" cy="54768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11" descr="Money">
            <a:extLst>
              <a:ext uri="{FF2B5EF4-FFF2-40B4-BE49-F238E27FC236}">
                <a16:creationId xmlns:a16="http://schemas.microsoft.com/office/drawing/2014/main" id="{E0C91C70-8197-4319-8FFA-36E310F155EC}"/>
              </a:ext>
            </a:extLst>
          </p:cNvPr>
          <p:cNvGrpSpPr>
            <a:grpSpLocks noChangeAspect="1"/>
          </p:cNvGrpSpPr>
          <p:nvPr/>
        </p:nvGrpSpPr>
        <p:grpSpPr>
          <a:xfrm>
            <a:off x="2992374" y="3796166"/>
            <a:ext cx="678180" cy="678180"/>
            <a:chOff x="3966744" y="2896896"/>
            <a:chExt cx="914400" cy="914400"/>
          </a:xfrm>
          <a:solidFill>
            <a:schemeClr val="accent6"/>
          </a:solidFill>
        </p:grpSpPr>
        <p:sp>
          <p:nvSpPr>
            <p:cNvPr id="27" name="Freeform: Shape 26">
              <a:extLst>
                <a:ext uri="{FF2B5EF4-FFF2-40B4-BE49-F238E27FC236}">
                  <a16:creationId xmlns:a16="http://schemas.microsoft.com/office/drawing/2014/main" id="{9C01CB16-42C6-404F-A249-32AAD9BC58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9" name="Freeform: Shape 28">
              <a:extLst>
                <a:ext uri="{FF2B5EF4-FFF2-40B4-BE49-F238E27FC236}">
                  <a16:creationId xmlns:a16="http://schemas.microsoft.com/office/drawing/2014/main" id="{9303C463-A12A-449F-8E48-72345321147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0" name="Freeform: Shape 29">
              <a:extLst>
                <a:ext uri="{FF2B5EF4-FFF2-40B4-BE49-F238E27FC236}">
                  <a16:creationId xmlns:a16="http://schemas.microsoft.com/office/drawing/2014/main" id="{A52A8A83-37AD-4A06-A946-40E98D75C14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1" name="Freeform: Shape 30">
              <a:extLst>
                <a:ext uri="{FF2B5EF4-FFF2-40B4-BE49-F238E27FC236}">
                  <a16:creationId xmlns:a16="http://schemas.microsoft.com/office/drawing/2014/main" id="{995E58B1-AD7D-404E-880F-F753B5D5A96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2" name="Freeform: Shape 31">
              <a:extLst>
                <a:ext uri="{FF2B5EF4-FFF2-40B4-BE49-F238E27FC236}">
                  <a16:creationId xmlns:a16="http://schemas.microsoft.com/office/drawing/2014/main" id="{E76FC8F3-27F8-416B-A0DA-C4D11A4B29FA}"/>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3" name="Freeform: Shape 32">
              <a:extLst>
                <a:ext uri="{FF2B5EF4-FFF2-40B4-BE49-F238E27FC236}">
                  <a16:creationId xmlns:a16="http://schemas.microsoft.com/office/drawing/2014/main" id="{EB3F92B0-DB98-4D5E-B00F-50E0955202FF}"/>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spTree>
    <p:extLst>
      <p:ext uri="{BB962C8B-B14F-4D97-AF65-F5344CB8AC3E}">
        <p14:creationId xmlns:p14="http://schemas.microsoft.com/office/powerpoint/2010/main" val="118261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WITHIN MCO CAPITATION, PMPM PHARMACY SPENDING GREW FASTER THAN SPENDING ON ANY OTHER SERVICES FROM 2013–2016</a:t>
            </a:r>
          </a:p>
        </p:txBody>
      </p:sp>
      <p:sp>
        <p:nvSpPr>
          <p:cNvPr id="3" name="Slide Number Placeholder 2"/>
          <p:cNvSpPr>
            <a:spLocks noGrp="1"/>
          </p:cNvSpPr>
          <p:nvPr>
            <p:ph type="sldNum" sz="quarter" idx="10"/>
          </p:nvPr>
        </p:nvSpPr>
        <p:spPr/>
        <p:txBody>
          <a:bodyPr/>
          <a:lstStyle/>
          <a:p>
            <a:fld id="{D5D7F065-DA0F-4C4F-8384-99F3D525A03E}" type="slidenum">
              <a:rPr lang="en-US" smtClean="0"/>
              <a:pPr/>
              <a:t>22</a:t>
            </a:fld>
            <a:endParaRPr lang="en-US" dirty="0"/>
          </a:p>
        </p:txBody>
      </p:sp>
      <p:sp>
        <p:nvSpPr>
          <p:cNvPr id="14" name="Text Box 11">
            <a:extLst>
              <a:ext uri="{FF2B5EF4-FFF2-40B4-BE49-F238E27FC236}">
                <a16:creationId xmlns:a16="http://schemas.microsoft.com/office/drawing/2014/main" id="{74C1291E-EEA4-41D7-9984-091B2F21DD90}"/>
              </a:ext>
            </a:extLst>
          </p:cNvPr>
          <p:cNvSpPr txBox="1">
            <a:spLocks noChangeArrowheads="1"/>
          </p:cNvSpPr>
          <p:nvPr/>
        </p:nvSpPr>
        <p:spPr bwMode="auto">
          <a:xfrm>
            <a:off x="6105525" y="1463040"/>
            <a:ext cx="2563171"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Among categories of per member per month (PMPM) spending on services provided under the MassHealth MCO capitation, pharmacy spending grew fastest. MassHealth MCO PMPM pharmacy spending rose 41% from SFY 2013 to SFY 2016, from $69 to $97. During the same time period, pharmacy spending for fee-for-service and in the PCC Plan rose 21% (see next slide). </a:t>
            </a:r>
          </a:p>
          <a:p>
            <a:pPr lvl="0">
              <a:buClr>
                <a:srgbClr val="5A8F7C"/>
              </a:buClr>
            </a:pPr>
            <a:r>
              <a:rPr lang="en-US" sz="1100" dirty="0">
                <a:solidFill>
                  <a:srgbClr val="1C1C1C"/>
                </a:solidFill>
                <a:latin typeface="Source Sans Pro Light"/>
              </a:rPr>
              <a:t>Meanwhile, pharmacy spending was rising nationwide, in part because of high-cost drugs such as the medication for hepatitis C. </a:t>
            </a:r>
          </a:p>
          <a:p>
            <a:pPr lvl="0">
              <a:buClr>
                <a:srgbClr val="5A8F7C"/>
              </a:buClr>
            </a:pPr>
            <a:r>
              <a:rPr lang="en-US" sz="1100" dirty="0">
                <a:solidFill>
                  <a:srgbClr val="1C1C1C"/>
                </a:solidFill>
                <a:latin typeface="Source Sans Pro Light"/>
              </a:rPr>
              <a:t>Massachusetts is implementing approaches to moderating spending growth, including holding ACOs accountable for pharmacy spending and promoting reforms to give the state new authority to negotiate supplemental rebates. </a:t>
            </a:r>
          </a:p>
        </p:txBody>
      </p:sp>
      <p:sp>
        <p:nvSpPr>
          <p:cNvPr id="15" name="Rectangle 14">
            <a:extLst>
              <a:ext uri="{FF2B5EF4-FFF2-40B4-BE49-F238E27FC236}">
                <a16:creationId xmlns:a16="http://schemas.microsoft.com/office/drawing/2014/main" id="{6AE6069E-C73F-4449-91D9-DAD30CEC8883}"/>
              </a:ext>
            </a:extLst>
          </p:cNvPr>
          <p:cNvSpPr/>
          <p:nvPr/>
        </p:nvSpPr>
        <p:spPr>
          <a:xfrm>
            <a:off x="457201" y="5774321"/>
            <a:ext cx="5486400" cy="610424"/>
          </a:xfrm>
          <a:prstGeom prst="rect">
            <a:avLst/>
          </a:prstGeom>
        </p:spPr>
        <p:txBody>
          <a:bodyPr wrap="square" lIns="0" rIns="0" anchor="b" anchorCtr="0">
            <a:spAutoFit/>
          </a:bodyPr>
          <a:lstStyle/>
          <a:p>
            <a:pPr marL="45720" lvl="0" indent="-45720">
              <a:spcBef>
                <a:spcPts val="200"/>
              </a:spcBef>
            </a:pPr>
            <a:r>
              <a:rPr lang="en-US" sz="800" dirty="0">
                <a:latin typeface="Source Sans Pro Light"/>
              </a:rPr>
              <a:t>*	Includes dental, home health, community health, long-term care, and “non-claim” costs</a:t>
            </a:r>
            <a:r>
              <a:rPr kumimoji="0" lang="en-US" sz="800" b="0" i="0" u="none" strike="noStrike" kern="1200" cap="none" spc="0" normalizeH="0" baseline="0" noProof="0" dirty="0">
                <a:ln>
                  <a:noFill/>
                </a:ln>
                <a:effectLst/>
                <a:uLnTx/>
                <a:uFillTx/>
                <a:latin typeface="Source Sans Pro Light"/>
                <a:ea typeface="+mn-ea"/>
              </a:rPr>
              <a:t>.</a:t>
            </a:r>
          </a:p>
          <a:p>
            <a:pPr lvl="0">
              <a:spcBef>
                <a:spcPts val="200"/>
              </a:spcBef>
            </a:pPr>
            <a:r>
              <a:rPr kumimoji="0" lang="en-US" sz="800" b="0" i="0" u="none" strike="noStrike" kern="1200" cap="small" spc="0" normalizeH="0" baseline="0" noProof="0" dirty="0">
                <a:ln>
                  <a:noFill/>
                </a:ln>
                <a:effectLst/>
                <a:uLnTx/>
                <a:uFillTx/>
                <a:latin typeface="Source Sans Pro Light"/>
                <a:ea typeface="+mn-ea"/>
              </a:rPr>
              <a:t>source</a:t>
            </a:r>
            <a:r>
              <a:rPr kumimoji="0" lang="en-US" sz="800" b="0" i="0" u="none" strike="noStrike" kern="1200" cap="none" spc="0" normalizeH="0" baseline="0" noProof="0" dirty="0">
                <a:ln>
                  <a:noFill/>
                </a:ln>
                <a:effectLst/>
                <a:uLnTx/>
                <a:uFillTx/>
                <a:latin typeface="Source Sans Pro Light"/>
                <a:ea typeface="+mn-ea"/>
              </a:rPr>
              <a:t>: </a:t>
            </a:r>
            <a:r>
              <a:rPr lang="en-US" sz="800" dirty="0">
                <a:latin typeface="Source Sans Pro Light"/>
              </a:rPr>
              <a:t>Boozang, P., et al. (2018). Addressing Major Drivers of MassHealth Per-Enrollee Spending Growth: An Analytic Review and Policy Options. </a:t>
            </a:r>
            <a:r>
              <a:rPr lang="en-US" sz="800" i="1" dirty="0">
                <a:latin typeface="Source Sans Pro Light"/>
              </a:rPr>
              <a:t>Blue Cross Blue Shield Foundation of Massachusetts</a:t>
            </a:r>
            <a:r>
              <a:rPr lang="en-US" sz="800" dirty="0">
                <a:latin typeface="Source Sans Pro Light"/>
              </a:rPr>
              <a:t>. This chart does not include spending for SCO, One Care, PACE, or the PCC Plan’s behavioral health carve-out vendor.</a:t>
            </a:r>
            <a:endParaRPr kumimoji="0" lang="en-US" sz="800" b="0" i="0" u="none" strike="noStrike" kern="1200" cap="none" spc="0" normalizeH="0" baseline="0" noProof="0" dirty="0">
              <a:ln>
                <a:noFill/>
              </a:ln>
              <a:effectLst/>
              <a:uLnTx/>
              <a:uFillTx/>
              <a:latin typeface="Source Sans Pro Light"/>
            </a:endParaRPr>
          </a:p>
        </p:txBody>
      </p:sp>
      <p:sp>
        <p:nvSpPr>
          <p:cNvPr id="16" name="Rectangle 15">
            <a:extLst>
              <a:ext uri="{FF2B5EF4-FFF2-40B4-BE49-F238E27FC236}">
                <a16:creationId xmlns:a16="http://schemas.microsoft.com/office/drawing/2014/main" id="{2563C4FC-F2E0-44A4-8297-DE1853D19050}"/>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MCO PMPM SPENDING TRENDS BY CATEGORY OF SERVICE, SFY 2013–2016</a:t>
            </a:r>
          </a:p>
        </p:txBody>
      </p:sp>
      <p:graphicFrame>
        <p:nvGraphicFramePr>
          <p:cNvPr id="4" name="Chart 3"/>
          <p:cNvGraphicFramePr/>
          <p:nvPr>
            <p:extLst>
              <p:ext uri="{D42A27DB-BD31-4B8C-83A1-F6EECF244321}">
                <p14:modId xmlns:p14="http://schemas.microsoft.com/office/powerpoint/2010/main" val="714109121"/>
              </p:ext>
            </p:extLst>
          </p:nvPr>
        </p:nvGraphicFramePr>
        <p:xfrm>
          <a:off x="455612" y="1856232"/>
          <a:ext cx="557784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93AAED64-698D-498B-8314-6652E6D576B9}"/>
              </a:ext>
            </a:extLst>
          </p:cNvPr>
          <p:cNvGrpSpPr/>
          <p:nvPr/>
        </p:nvGrpSpPr>
        <p:grpSpPr>
          <a:xfrm>
            <a:off x="2077493" y="5219527"/>
            <a:ext cx="2542132" cy="175433"/>
            <a:chOff x="3307072" y="2066080"/>
            <a:chExt cx="2542132" cy="175433"/>
          </a:xfrm>
        </p:grpSpPr>
        <p:sp>
          <p:nvSpPr>
            <p:cNvPr id="17" name="TextBox 16">
              <a:extLst>
                <a:ext uri="{FF2B5EF4-FFF2-40B4-BE49-F238E27FC236}">
                  <a16:creationId xmlns:a16="http://schemas.microsoft.com/office/drawing/2014/main" id="{F6642F8E-CBDF-4B4C-A1BE-0D20781A407D}"/>
                </a:ext>
              </a:extLst>
            </p:cNvPr>
            <p:cNvSpPr txBox="1"/>
            <p:nvPr/>
          </p:nvSpPr>
          <p:spPr>
            <a:xfrm>
              <a:off x="3307072" y="2066080"/>
              <a:ext cx="533159" cy="175433"/>
            </a:xfrm>
            <a:prstGeom prst="rect">
              <a:avLst/>
            </a:prstGeom>
            <a:solidFill>
              <a:schemeClr val="accent3"/>
            </a:solidFill>
          </p:spPr>
          <p:txBody>
            <a:bodyPr wrap="none" lIns="45720" tIns="18288" rIns="45720" bIns="18288" rtlCol="0">
              <a:spAutoFit/>
            </a:bodyPr>
            <a:lstStyle/>
            <a:p>
              <a:pPr fontAlgn="base">
                <a:spcBef>
                  <a:spcPct val="0"/>
                </a:spcBef>
                <a:spcAft>
                  <a:spcPct val="0"/>
                </a:spcAft>
              </a:pPr>
              <a:r>
                <a:rPr lang="en-US" sz="900" dirty="0">
                  <a:solidFill>
                    <a:srgbClr val="1C1C1C"/>
                  </a:solidFill>
                  <a:latin typeface="+mj-lt"/>
                </a:rPr>
                <a:t>SFY 2013</a:t>
              </a:r>
            </a:p>
          </p:txBody>
        </p:sp>
        <p:sp>
          <p:nvSpPr>
            <p:cNvPr id="18" name="TextBox 17">
              <a:extLst>
                <a:ext uri="{FF2B5EF4-FFF2-40B4-BE49-F238E27FC236}">
                  <a16:creationId xmlns:a16="http://schemas.microsoft.com/office/drawing/2014/main" id="{2780B597-E4B8-4D3C-85D0-F387D96ADAA6}"/>
                </a:ext>
              </a:extLst>
            </p:cNvPr>
            <p:cNvSpPr txBox="1"/>
            <p:nvPr/>
          </p:nvSpPr>
          <p:spPr>
            <a:xfrm>
              <a:off x="3971569" y="2066080"/>
              <a:ext cx="533159" cy="175433"/>
            </a:xfrm>
            <a:prstGeom prst="rect">
              <a:avLst/>
            </a:prstGeom>
            <a:solidFill>
              <a:schemeClr val="accent4"/>
            </a:solidFill>
          </p:spPr>
          <p:txBody>
            <a:bodyPr wrap="none" lIns="45720" tIns="18288" rIns="45720" bIns="18288" rtlCol="0">
              <a:spAutoFit/>
            </a:bodyPr>
            <a:lstStyle/>
            <a:p>
              <a:r>
                <a:rPr lang="en-US" sz="900" dirty="0">
                  <a:latin typeface="+mj-lt"/>
                </a:rPr>
                <a:t>SFY 2014</a:t>
              </a:r>
            </a:p>
          </p:txBody>
        </p:sp>
        <p:sp>
          <p:nvSpPr>
            <p:cNvPr id="19" name="TextBox 18">
              <a:extLst>
                <a:ext uri="{FF2B5EF4-FFF2-40B4-BE49-F238E27FC236}">
                  <a16:creationId xmlns:a16="http://schemas.microsoft.com/office/drawing/2014/main" id="{C6AEEE7D-D8F1-4CE7-BA05-9E91C87ED3E2}"/>
                </a:ext>
              </a:extLst>
            </p:cNvPr>
            <p:cNvSpPr txBox="1"/>
            <p:nvPr/>
          </p:nvSpPr>
          <p:spPr>
            <a:xfrm>
              <a:off x="4626452" y="2066080"/>
              <a:ext cx="533159" cy="175433"/>
            </a:xfrm>
            <a:prstGeom prst="rect">
              <a:avLst/>
            </a:prstGeom>
            <a:solidFill>
              <a:schemeClr val="accent2"/>
            </a:solidFill>
          </p:spPr>
          <p:txBody>
            <a:bodyPr wrap="none" lIns="45720" tIns="18288" rIns="45720" bIns="18288" rtlCol="0">
              <a:spAutoFit/>
            </a:bodyPr>
            <a:lstStyle/>
            <a:p>
              <a:r>
                <a:rPr lang="en-US" sz="900" dirty="0">
                  <a:solidFill>
                    <a:schemeClr val="bg1"/>
                  </a:solidFill>
                  <a:latin typeface="+mj-lt"/>
                </a:rPr>
                <a:t>SFY 2015</a:t>
              </a:r>
            </a:p>
          </p:txBody>
        </p:sp>
        <p:sp>
          <p:nvSpPr>
            <p:cNvPr id="20" name="TextBox 19">
              <a:extLst>
                <a:ext uri="{FF2B5EF4-FFF2-40B4-BE49-F238E27FC236}">
                  <a16:creationId xmlns:a16="http://schemas.microsoft.com/office/drawing/2014/main" id="{65876E20-6BF8-43D4-B284-6260024CC7FE}"/>
                </a:ext>
              </a:extLst>
            </p:cNvPr>
            <p:cNvSpPr txBox="1"/>
            <p:nvPr/>
          </p:nvSpPr>
          <p:spPr>
            <a:xfrm>
              <a:off x="5316045" y="2066080"/>
              <a:ext cx="533159" cy="175433"/>
            </a:xfrm>
            <a:prstGeom prst="rect">
              <a:avLst/>
            </a:prstGeom>
            <a:solidFill>
              <a:schemeClr val="accent6"/>
            </a:solidFill>
          </p:spPr>
          <p:txBody>
            <a:bodyPr wrap="none" lIns="45720" tIns="18288" rIns="45720" bIns="18288" rtlCol="0">
              <a:spAutoFit/>
            </a:bodyPr>
            <a:lstStyle/>
            <a:p>
              <a:r>
                <a:rPr lang="en-US" sz="900" dirty="0">
                  <a:latin typeface="+mj-lt"/>
                </a:rPr>
                <a:t>SFY 2016</a:t>
              </a:r>
            </a:p>
          </p:txBody>
        </p:sp>
      </p:grpSp>
      <p:sp>
        <p:nvSpPr>
          <p:cNvPr id="21" name="Rectangle 20">
            <a:extLst>
              <a:ext uri="{FF2B5EF4-FFF2-40B4-BE49-F238E27FC236}">
                <a16:creationId xmlns:a16="http://schemas.microsoft.com/office/drawing/2014/main" id="{C2701A6A-8F98-46F3-A671-525C37F628CE}"/>
              </a:ext>
            </a:extLst>
          </p:cNvPr>
          <p:cNvSpPr/>
          <p:nvPr/>
        </p:nvSpPr>
        <p:spPr>
          <a:xfrm>
            <a:off x="780543" y="1806274"/>
            <a:ext cx="502061" cy="215444"/>
          </a:xfrm>
          <a:prstGeom prst="rect">
            <a:avLst/>
          </a:prstGeom>
        </p:spPr>
        <p:txBody>
          <a:bodyPr wrap="none">
            <a:spAutoFit/>
          </a:bodyPr>
          <a:lstStyle/>
          <a:p>
            <a:r>
              <a:rPr lang="en-US" sz="800" dirty="0">
                <a:solidFill>
                  <a:srgbClr val="1C1C1C"/>
                </a:solidFill>
                <a:latin typeface="Source Sans Pro Light"/>
              </a:rPr>
              <a:t>(PMPM)</a:t>
            </a:r>
            <a:endParaRPr lang="en-US" sz="1400" dirty="0">
              <a:latin typeface="Source Sans Pro Light" panose="020B0403030403020204" pitchFamily="34" charset="0"/>
            </a:endParaRPr>
          </a:p>
        </p:txBody>
      </p:sp>
    </p:spTree>
    <p:extLst>
      <p:ext uri="{BB962C8B-B14F-4D97-AF65-F5344CB8AC3E}">
        <p14:creationId xmlns:p14="http://schemas.microsoft.com/office/powerpoint/2010/main" val="21106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OUTSIDE OF CAPITATION, PMPM SPENDING ON HCBS LTSS GREW FASTER THAN OTHER SERVICES FROM 2013–2016 </a:t>
            </a:r>
          </a:p>
        </p:txBody>
      </p:sp>
      <p:sp>
        <p:nvSpPr>
          <p:cNvPr id="3" name="Slide Number Placeholder 2"/>
          <p:cNvSpPr>
            <a:spLocks noGrp="1"/>
          </p:cNvSpPr>
          <p:nvPr>
            <p:ph type="sldNum" sz="quarter" idx="10"/>
          </p:nvPr>
        </p:nvSpPr>
        <p:spPr/>
        <p:txBody>
          <a:bodyPr/>
          <a:lstStyle/>
          <a:p>
            <a:fld id="{D5D7F065-DA0F-4C4F-8384-99F3D525A03E}" type="slidenum">
              <a:rPr lang="en-US" smtClean="0"/>
              <a:pPr/>
              <a:t>23</a:t>
            </a:fld>
            <a:endParaRPr lang="en-US" dirty="0"/>
          </a:p>
        </p:txBody>
      </p:sp>
      <p:sp>
        <p:nvSpPr>
          <p:cNvPr id="14" name="Text Box 11">
            <a:extLst>
              <a:ext uri="{FF2B5EF4-FFF2-40B4-BE49-F238E27FC236}">
                <a16:creationId xmlns:a16="http://schemas.microsoft.com/office/drawing/2014/main" id="{74C1291E-EEA4-41D7-9984-091B2F21DD90}"/>
              </a:ext>
            </a:extLst>
          </p:cNvPr>
          <p:cNvSpPr txBox="1">
            <a:spLocks noChangeArrowheads="1"/>
          </p:cNvSpPr>
          <p:nvPr/>
        </p:nvSpPr>
        <p:spPr bwMode="auto">
          <a:xfrm>
            <a:off x="6105525" y="1463040"/>
            <a:ext cx="2563170"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For services paid fee-for-service (FFS) or through the Primary Care Clinician (PCC) Plan, per member per month spending grew fastest for home- and community-based long-term services and supports (HCBS LTSS) over SFY 2013–2016.</a:t>
            </a:r>
          </a:p>
          <a:p>
            <a:pPr lvl="0">
              <a:spcBef>
                <a:spcPts val="400"/>
              </a:spcBef>
              <a:buClr>
                <a:srgbClr val="5A8F7C"/>
              </a:buClr>
            </a:pPr>
            <a:r>
              <a:rPr lang="en-US" sz="1100" dirty="0">
                <a:solidFill>
                  <a:srgbClr val="1C1C1C"/>
                </a:solidFill>
                <a:latin typeface="Source Sans Pro Light"/>
              </a:rPr>
              <a:t>HCBS LTSS includes home health services, personal care, and adult day health care, whereas facility-based LTSS includes nursing facility spending. Because MCOs do not cover most LTSS, most of the spending is in FFS and the PCC Plan. In other words, MassHealth members enrolled in MCOs still received LTSS paid for via FFS. </a:t>
            </a:r>
          </a:p>
          <a:p>
            <a:pPr lvl="0">
              <a:spcBef>
                <a:spcPts val="400"/>
              </a:spcBef>
              <a:buClr>
                <a:srgbClr val="5A8F7C"/>
              </a:buClr>
            </a:pPr>
            <a:r>
              <a:rPr lang="en-US" sz="1100" dirty="0">
                <a:solidFill>
                  <a:srgbClr val="1C1C1C"/>
                </a:solidFill>
                <a:latin typeface="Source Sans Pro Light"/>
              </a:rPr>
              <a:t>During FY 2016, Massachusetts ranked fourth highest among the states for percentage of Medicaid HCBS LTSS spending. As a result of changing its facility/HCBS spending mix toward care in the community, Massachusetts received enhanced federal matching funds through the federal Balancing Incentives Program.</a:t>
            </a:r>
            <a:r>
              <a:rPr lang="en-US" sz="1100" baseline="30000" dirty="0">
                <a:solidFill>
                  <a:srgbClr val="1C1C1C"/>
                </a:solidFill>
                <a:latin typeface="Source Sans Pro Light"/>
              </a:rPr>
              <a:t>4</a:t>
            </a:r>
            <a:r>
              <a:rPr lang="en-US" sz="1100" dirty="0">
                <a:solidFill>
                  <a:srgbClr val="1C1C1C"/>
                </a:solidFill>
                <a:latin typeface="Source Sans Pro Light"/>
              </a:rPr>
              <a:t> The state is exploring approaches to moderate LTSS spending growth, including managed LTSS. </a:t>
            </a:r>
          </a:p>
        </p:txBody>
      </p:sp>
      <p:sp>
        <p:nvSpPr>
          <p:cNvPr id="16" name="Rectangle 15">
            <a:extLst>
              <a:ext uri="{FF2B5EF4-FFF2-40B4-BE49-F238E27FC236}">
                <a16:creationId xmlns:a16="http://schemas.microsoft.com/office/drawing/2014/main" id="{2563C4FC-F2E0-44A4-8297-DE1853D19050}"/>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PCC/FFS SPENDING TRENDS BY CATEGORY OF SERVICE, SFY 2013–2016</a:t>
            </a:r>
          </a:p>
        </p:txBody>
      </p:sp>
      <p:sp>
        <p:nvSpPr>
          <p:cNvPr id="26" name="Rectangle 25">
            <a:extLst>
              <a:ext uri="{FF2B5EF4-FFF2-40B4-BE49-F238E27FC236}">
                <a16:creationId xmlns:a16="http://schemas.microsoft.com/office/drawing/2014/main" id="{E9E44740-8E7C-4DCB-9E96-D8055D11ED18}"/>
              </a:ext>
            </a:extLst>
          </p:cNvPr>
          <p:cNvSpPr/>
          <p:nvPr/>
        </p:nvSpPr>
        <p:spPr>
          <a:xfrm>
            <a:off x="457199" y="5081824"/>
            <a:ext cx="5486400" cy="1302921"/>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Source Sans Pro Light"/>
              </a:rPr>
              <a:t>1</a:t>
            </a:r>
            <a:r>
              <a:rPr lang="en-US" sz="800" dirty="0">
                <a:solidFill>
                  <a:srgbClr val="1C1C1C"/>
                </a:solidFill>
                <a:latin typeface="Source Sans Pro Light"/>
              </a:rPr>
              <a:t>	Much of the increase in LTSS spend was driven by home health services, for which MassHealth implemented a moratorium on new providers in 2016.</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Refers to home- and community-based services.</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Includes transportation and durable medical equipment. </a:t>
            </a:r>
          </a:p>
          <a:p>
            <a:pPr marL="58738" lvl="0" indent="-58738">
              <a:spcBef>
                <a:spcPts val="200"/>
              </a:spcBef>
            </a:pPr>
            <a:r>
              <a:rPr lang="en-US" sz="800" baseline="30000" dirty="0">
                <a:solidFill>
                  <a:srgbClr val="1C1C1C"/>
                </a:solidFill>
                <a:latin typeface="Source Sans Pro Light"/>
              </a:rPr>
              <a:t>4</a:t>
            </a:r>
            <a:r>
              <a:rPr lang="en-US" sz="800" dirty="0">
                <a:solidFill>
                  <a:srgbClr val="1C1C1C"/>
                </a:solidFill>
                <a:latin typeface="Source Sans Pro Light"/>
              </a:rPr>
              <a:t>	The Balancing Incentives Program, created by the Affordable Care Act, offers states enhanced federal funding for LTSS if they meet certain conditions around improving access to HCBS LTSS. </a:t>
            </a:r>
            <a:endParaRPr lang="en-US" sz="800" dirty="0">
              <a:solidFill>
                <a:srgbClr val="1C1C1C"/>
              </a:solidFill>
              <a:latin typeface="+mn-lt"/>
            </a:endParaRPr>
          </a:p>
          <a:p>
            <a:pPr lvl="0">
              <a:spcBef>
                <a:spcPts val="200"/>
              </a:spcBef>
            </a:pPr>
            <a:r>
              <a:rPr lang="en-US" sz="800" cap="small" dirty="0">
                <a:solidFill>
                  <a:srgbClr val="1C1C1C"/>
                </a:solidFill>
                <a:latin typeface="+mn-lt"/>
              </a:rPr>
              <a:t>sources</a:t>
            </a:r>
            <a:r>
              <a:rPr lang="en-US" sz="800" dirty="0">
                <a:solidFill>
                  <a:srgbClr val="1C1C1C"/>
                </a:solidFill>
                <a:latin typeface="+mn-lt"/>
              </a:rPr>
              <a:t>: Boozang, P., et al. (2018). Addressing Major Drivers of MassHealth Per-Enrollee Spending Growth: An Analytic Review and Policy Options. </a:t>
            </a:r>
            <a:r>
              <a:rPr lang="en-US" sz="800" i="1" dirty="0">
                <a:solidFill>
                  <a:srgbClr val="1C1C1C"/>
                </a:solidFill>
                <a:latin typeface="+mn-lt"/>
              </a:rPr>
              <a:t>Blue Cross Blue Shield Foundation of Massachusetts. </a:t>
            </a:r>
            <a:r>
              <a:rPr lang="en-US" sz="800" dirty="0">
                <a:solidFill>
                  <a:srgbClr val="1C1C1C"/>
                </a:solidFill>
                <a:latin typeface="+mn-lt"/>
              </a:rPr>
              <a:t>Eiken, S., et al. (2018). Medicaid Expenditures for Long-Term Services and Supports in FY 2016. </a:t>
            </a:r>
          </a:p>
        </p:txBody>
      </p:sp>
      <p:grpSp>
        <p:nvGrpSpPr>
          <p:cNvPr id="7" name="Group 6">
            <a:extLst>
              <a:ext uri="{FF2B5EF4-FFF2-40B4-BE49-F238E27FC236}">
                <a16:creationId xmlns:a16="http://schemas.microsoft.com/office/drawing/2014/main" id="{8057F742-BA1F-4FAD-A92A-FBCC017C00A9}"/>
              </a:ext>
            </a:extLst>
          </p:cNvPr>
          <p:cNvGrpSpPr/>
          <p:nvPr/>
        </p:nvGrpSpPr>
        <p:grpSpPr>
          <a:xfrm>
            <a:off x="1790700" y="4178961"/>
            <a:ext cx="3741425" cy="285750"/>
            <a:chOff x="1790700" y="4705350"/>
            <a:chExt cx="3741425" cy="247650"/>
          </a:xfrm>
        </p:grpSpPr>
        <p:cxnSp>
          <p:nvCxnSpPr>
            <p:cNvPr id="6" name="Straight Connector 5">
              <a:extLst>
                <a:ext uri="{FF2B5EF4-FFF2-40B4-BE49-F238E27FC236}">
                  <a16:creationId xmlns:a16="http://schemas.microsoft.com/office/drawing/2014/main" id="{36ED544C-AA16-4E74-9AE4-9D2F32C0A88A}"/>
                </a:ext>
              </a:extLst>
            </p:cNvPr>
            <p:cNvCxnSpPr/>
            <p:nvPr/>
          </p:nvCxnSpPr>
          <p:spPr>
            <a:xfrm>
              <a:off x="1790700"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6E29DE-9F4A-493B-A6C2-E6B67F8BDABE}"/>
                </a:ext>
              </a:extLst>
            </p:cNvPr>
            <p:cNvCxnSpPr/>
            <p:nvPr/>
          </p:nvCxnSpPr>
          <p:spPr>
            <a:xfrm>
              <a:off x="3037842"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E46A52-149C-457D-A48E-80C86CC706E6}"/>
                </a:ext>
              </a:extLst>
            </p:cNvPr>
            <p:cNvCxnSpPr/>
            <p:nvPr/>
          </p:nvCxnSpPr>
          <p:spPr>
            <a:xfrm>
              <a:off x="4284984"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9FC7E3-C7DC-45D5-885F-0494B2DE9574}"/>
                </a:ext>
              </a:extLst>
            </p:cNvPr>
            <p:cNvCxnSpPr/>
            <p:nvPr/>
          </p:nvCxnSpPr>
          <p:spPr>
            <a:xfrm>
              <a:off x="5532125"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 name="Chart 3"/>
          <p:cNvGraphicFramePr/>
          <p:nvPr>
            <p:extLst>
              <p:ext uri="{D42A27DB-BD31-4B8C-83A1-F6EECF244321}">
                <p14:modId xmlns:p14="http://schemas.microsoft.com/office/powerpoint/2010/main" val="2650832248"/>
              </p:ext>
            </p:extLst>
          </p:nvPr>
        </p:nvGraphicFramePr>
        <p:xfrm>
          <a:off x="455612" y="1748080"/>
          <a:ext cx="5577840" cy="330577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C2701A6A-8F98-46F3-A671-525C37F628CE}"/>
              </a:ext>
            </a:extLst>
          </p:cNvPr>
          <p:cNvSpPr/>
          <p:nvPr/>
        </p:nvSpPr>
        <p:spPr>
          <a:xfrm>
            <a:off x="780543" y="1698122"/>
            <a:ext cx="502061" cy="215444"/>
          </a:xfrm>
          <a:prstGeom prst="rect">
            <a:avLst/>
          </a:prstGeom>
        </p:spPr>
        <p:txBody>
          <a:bodyPr wrap="none">
            <a:spAutoFit/>
          </a:bodyPr>
          <a:lstStyle/>
          <a:p>
            <a:r>
              <a:rPr lang="en-US" sz="800" dirty="0">
                <a:solidFill>
                  <a:srgbClr val="1C1C1C"/>
                </a:solidFill>
                <a:latin typeface="Source Sans Pro Light"/>
              </a:rPr>
              <a:t>(PMPM)</a:t>
            </a:r>
            <a:endParaRPr lang="en-US" sz="1400" dirty="0">
              <a:latin typeface="Source Sans Pro Light" panose="020B0403030403020204" pitchFamily="34" charset="0"/>
            </a:endParaRPr>
          </a:p>
        </p:txBody>
      </p:sp>
      <p:sp>
        <p:nvSpPr>
          <p:cNvPr id="27" name="Rectangle 26">
            <a:extLst>
              <a:ext uri="{FF2B5EF4-FFF2-40B4-BE49-F238E27FC236}">
                <a16:creationId xmlns:a16="http://schemas.microsoft.com/office/drawing/2014/main" id="{CFE9BF41-7F01-4FC5-8FA5-98650B46C75B}"/>
              </a:ext>
            </a:extLst>
          </p:cNvPr>
          <p:cNvSpPr/>
          <p:nvPr/>
        </p:nvSpPr>
        <p:spPr>
          <a:xfrm>
            <a:off x="882504" y="4305609"/>
            <a:ext cx="572593" cy="369332"/>
          </a:xfrm>
          <a:prstGeom prst="rect">
            <a:avLst/>
          </a:prstGeom>
        </p:spPr>
        <p:txBody>
          <a:bodyPr wrap="none">
            <a:noAutofit/>
          </a:bodyPr>
          <a:lstStyle/>
          <a:p>
            <a:pPr algn="ctr"/>
            <a:r>
              <a:rPr lang="en-US" sz="800" cap="all" dirty="0">
                <a:solidFill>
                  <a:srgbClr val="1C1C1C"/>
                </a:solidFill>
                <a:latin typeface="+mj-lt"/>
              </a:rPr>
              <a:t>LTSS</a:t>
            </a:r>
            <a:r>
              <a:rPr lang="en-US" sz="800" cap="all" baseline="30000" dirty="0">
                <a:solidFill>
                  <a:srgbClr val="1C1C1C"/>
                </a:solidFill>
                <a:latin typeface="Source Sans Pro Semibold"/>
              </a:rPr>
              <a:t>1</a:t>
            </a:r>
            <a:br>
              <a:rPr lang="en-US" sz="800" cap="all" dirty="0">
                <a:solidFill>
                  <a:srgbClr val="1C1C1C"/>
                </a:solidFill>
                <a:latin typeface="+mj-lt"/>
              </a:rPr>
            </a:br>
            <a:r>
              <a:rPr lang="en-US" sz="800" cap="all" dirty="0">
                <a:solidFill>
                  <a:srgbClr val="1C1C1C"/>
                </a:solidFill>
                <a:latin typeface="+mj-lt"/>
              </a:rPr>
              <a:t>(HCBS</a:t>
            </a:r>
            <a:r>
              <a:rPr lang="en-US" sz="800" cap="all" baseline="30000" dirty="0">
                <a:solidFill>
                  <a:srgbClr val="1C1C1C"/>
                </a:solidFill>
                <a:latin typeface="+mj-lt"/>
              </a:rPr>
              <a:t>2</a:t>
            </a:r>
            <a:r>
              <a:rPr lang="en-US" sz="800" cap="all" dirty="0">
                <a:solidFill>
                  <a:srgbClr val="1C1C1C"/>
                </a:solidFill>
                <a:latin typeface="+mj-lt"/>
              </a:rPr>
              <a:t>)</a:t>
            </a:r>
          </a:p>
        </p:txBody>
      </p:sp>
      <p:sp>
        <p:nvSpPr>
          <p:cNvPr id="28" name="Rectangle 27">
            <a:extLst>
              <a:ext uri="{FF2B5EF4-FFF2-40B4-BE49-F238E27FC236}">
                <a16:creationId xmlns:a16="http://schemas.microsoft.com/office/drawing/2014/main" id="{ADC97618-714F-4A57-946E-007B09DCDABC}"/>
              </a:ext>
            </a:extLst>
          </p:cNvPr>
          <p:cNvSpPr/>
          <p:nvPr/>
        </p:nvSpPr>
        <p:spPr>
          <a:xfrm>
            <a:off x="5263290" y="4447256"/>
            <a:ext cx="572593" cy="369332"/>
          </a:xfrm>
          <a:prstGeom prst="rect">
            <a:avLst/>
          </a:prstGeom>
        </p:spPr>
        <p:txBody>
          <a:bodyPr wrap="none">
            <a:noAutofit/>
          </a:bodyPr>
          <a:lstStyle/>
          <a:p>
            <a:pPr algn="ctr"/>
            <a:r>
              <a:rPr lang="en-US" sz="800" cap="all" dirty="0">
                <a:solidFill>
                  <a:srgbClr val="1C1C1C"/>
                </a:solidFill>
                <a:latin typeface="+mj-lt"/>
              </a:rPr>
              <a:t>Other</a:t>
            </a:r>
            <a:r>
              <a:rPr lang="en-US" sz="800" cap="all" baseline="30000" dirty="0">
                <a:solidFill>
                  <a:srgbClr val="1C1C1C"/>
                </a:solidFill>
                <a:latin typeface="+mj-lt"/>
              </a:rPr>
              <a:t>3</a:t>
            </a:r>
            <a:endParaRPr lang="en-US" sz="800" cap="all" dirty="0">
              <a:solidFill>
                <a:srgbClr val="1C1C1C"/>
              </a:solidFill>
              <a:latin typeface="+mj-lt"/>
            </a:endParaRPr>
          </a:p>
        </p:txBody>
      </p:sp>
      <p:sp>
        <p:nvSpPr>
          <p:cNvPr id="29" name="Rectangle 28">
            <a:extLst>
              <a:ext uri="{FF2B5EF4-FFF2-40B4-BE49-F238E27FC236}">
                <a16:creationId xmlns:a16="http://schemas.microsoft.com/office/drawing/2014/main" id="{32432855-0DA2-4EF1-BC3F-0D4B128179DD}"/>
              </a:ext>
            </a:extLst>
          </p:cNvPr>
          <p:cNvSpPr/>
          <p:nvPr/>
        </p:nvSpPr>
        <p:spPr>
          <a:xfrm>
            <a:off x="4637466" y="4305609"/>
            <a:ext cx="572593" cy="369332"/>
          </a:xfrm>
          <a:prstGeom prst="rect">
            <a:avLst/>
          </a:prstGeom>
        </p:spPr>
        <p:txBody>
          <a:bodyPr wrap="none">
            <a:noAutofit/>
          </a:bodyPr>
          <a:lstStyle/>
          <a:p>
            <a:pPr algn="ctr"/>
            <a:r>
              <a:rPr lang="en-US" sz="800" cap="all" dirty="0">
                <a:solidFill>
                  <a:srgbClr val="1C1C1C"/>
                </a:solidFill>
                <a:latin typeface="+mj-lt"/>
              </a:rPr>
              <a:t>Pharmacy</a:t>
            </a:r>
          </a:p>
        </p:txBody>
      </p:sp>
      <p:sp>
        <p:nvSpPr>
          <p:cNvPr id="30" name="Rectangle 29">
            <a:extLst>
              <a:ext uri="{FF2B5EF4-FFF2-40B4-BE49-F238E27FC236}">
                <a16:creationId xmlns:a16="http://schemas.microsoft.com/office/drawing/2014/main" id="{2F2E3ADD-F369-44C6-BBAC-A2B3EB8A3C54}"/>
              </a:ext>
            </a:extLst>
          </p:cNvPr>
          <p:cNvSpPr/>
          <p:nvPr/>
        </p:nvSpPr>
        <p:spPr>
          <a:xfrm>
            <a:off x="4011639" y="4447256"/>
            <a:ext cx="572593" cy="369332"/>
          </a:xfrm>
          <a:prstGeom prst="rect">
            <a:avLst/>
          </a:prstGeom>
        </p:spPr>
        <p:txBody>
          <a:bodyPr wrap="none">
            <a:noAutofit/>
          </a:bodyPr>
          <a:lstStyle/>
          <a:p>
            <a:pPr algn="ctr"/>
            <a:r>
              <a:rPr lang="en-US" sz="800" cap="all" dirty="0">
                <a:solidFill>
                  <a:srgbClr val="1C1C1C"/>
                </a:solidFill>
                <a:latin typeface="+mj-lt"/>
              </a:rPr>
              <a:t>Dental</a:t>
            </a:r>
          </a:p>
        </p:txBody>
      </p:sp>
      <p:sp>
        <p:nvSpPr>
          <p:cNvPr id="31" name="Rectangle 30">
            <a:extLst>
              <a:ext uri="{FF2B5EF4-FFF2-40B4-BE49-F238E27FC236}">
                <a16:creationId xmlns:a16="http://schemas.microsoft.com/office/drawing/2014/main" id="{614D2FB1-B6D4-4A3D-A37F-ABCC2534F250}"/>
              </a:ext>
            </a:extLst>
          </p:cNvPr>
          <p:cNvSpPr/>
          <p:nvPr/>
        </p:nvSpPr>
        <p:spPr>
          <a:xfrm>
            <a:off x="3395337" y="4305609"/>
            <a:ext cx="572593" cy="369332"/>
          </a:xfrm>
          <a:prstGeom prst="rect">
            <a:avLst/>
          </a:prstGeom>
        </p:spPr>
        <p:txBody>
          <a:bodyPr wrap="none">
            <a:noAutofit/>
          </a:bodyPr>
          <a:lstStyle/>
          <a:p>
            <a:pPr algn="ctr"/>
            <a:r>
              <a:rPr lang="en-US" sz="800" cap="all" dirty="0">
                <a:solidFill>
                  <a:srgbClr val="1C1C1C"/>
                </a:solidFill>
                <a:latin typeface="+mj-lt"/>
              </a:rPr>
              <a:t>Professional</a:t>
            </a:r>
          </a:p>
        </p:txBody>
      </p:sp>
      <p:sp>
        <p:nvSpPr>
          <p:cNvPr id="32" name="Rectangle 31">
            <a:extLst>
              <a:ext uri="{FF2B5EF4-FFF2-40B4-BE49-F238E27FC236}">
                <a16:creationId xmlns:a16="http://schemas.microsoft.com/office/drawing/2014/main" id="{DEC1380B-0255-45AC-8868-889D09D23AC6}"/>
              </a:ext>
            </a:extLst>
          </p:cNvPr>
          <p:cNvSpPr/>
          <p:nvPr/>
        </p:nvSpPr>
        <p:spPr>
          <a:xfrm>
            <a:off x="2750460" y="4447256"/>
            <a:ext cx="572593" cy="369332"/>
          </a:xfrm>
          <a:prstGeom prst="rect">
            <a:avLst/>
          </a:prstGeom>
        </p:spPr>
        <p:txBody>
          <a:bodyPr wrap="none">
            <a:noAutofit/>
          </a:bodyPr>
          <a:lstStyle/>
          <a:p>
            <a:pPr algn="ctr"/>
            <a:r>
              <a:rPr lang="en-US" sz="800" cap="all" dirty="0">
                <a:solidFill>
                  <a:srgbClr val="1C1C1C"/>
                </a:solidFill>
                <a:latin typeface="+mj-lt"/>
              </a:rPr>
              <a:t>Outpatient</a:t>
            </a:r>
          </a:p>
        </p:txBody>
      </p:sp>
      <p:sp>
        <p:nvSpPr>
          <p:cNvPr id="33" name="Rectangle 32">
            <a:extLst>
              <a:ext uri="{FF2B5EF4-FFF2-40B4-BE49-F238E27FC236}">
                <a16:creationId xmlns:a16="http://schemas.microsoft.com/office/drawing/2014/main" id="{6C02FF55-3614-4279-9F9C-BBF122F230E8}"/>
              </a:ext>
            </a:extLst>
          </p:cNvPr>
          <p:cNvSpPr/>
          <p:nvPr/>
        </p:nvSpPr>
        <p:spPr>
          <a:xfrm>
            <a:off x="2134158" y="4305609"/>
            <a:ext cx="572593" cy="369332"/>
          </a:xfrm>
          <a:prstGeom prst="rect">
            <a:avLst/>
          </a:prstGeom>
        </p:spPr>
        <p:txBody>
          <a:bodyPr wrap="none">
            <a:noAutofit/>
          </a:bodyPr>
          <a:lstStyle/>
          <a:p>
            <a:pPr algn="ctr"/>
            <a:r>
              <a:rPr lang="en-US" sz="800" cap="all" dirty="0">
                <a:solidFill>
                  <a:srgbClr val="1C1C1C"/>
                </a:solidFill>
                <a:latin typeface="+mj-lt"/>
              </a:rPr>
              <a:t>Inpatient</a:t>
            </a:r>
          </a:p>
        </p:txBody>
      </p:sp>
      <p:sp>
        <p:nvSpPr>
          <p:cNvPr id="34" name="Rectangle 33">
            <a:extLst>
              <a:ext uri="{FF2B5EF4-FFF2-40B4-BE49-F238E27FC236}">
                <a16:creationId xmlns:a16="http://schemas.microsoft.com/office/drawing/2014/main" id="{B0342089-0C45-4988-8229-599BD8DAE9D1}"/>
              </a:ext>
            </a:extLst>
          </p:cNvPr>
          <p:cNvSpPr/>
          <p:nvPr/>
        </p:nvSpPr>
        <p:spPr>
          <a:xfrm>
            <a:off x="1508331" y="4447256"/>
            <a:ext cx="572593" cy="369332"/>
          </a:xfrm>
          <a:prstGeom prst="rect">
            <a:avLst/>
          </a:prstGeom>
        </p:spPr>
        <p:txBody>
          <a:bodyPr wrap="none">
            <a:noAutofit/>
          </a:bodyPr>
          <a:lstStyle/>
          <a:p>
            <a:pPr lvl="0" algn="ctr"/>
            <a:r>
              <a:rPr lang="en-US" sz="800" cap="all" dirty="0">
                <a:solidFill>
                  <a:srgbClr val="1C1C1C"/>
                </a:solidFill>
                <a:latin typeface="+mj-lt"/>
              </a:rPr>
              <a:t>LTSS</a:t>
            </a:r>
            <a:br>
              <a:rPr lang="en-US" sz="800" cap="all" dirty="0">
                <a:solidFill>
                  <a:srgbClr val="1C1C1C"/>
                </a:solidFill>
                <a:latin typeface="+mj-lt"/>
              </a:rPr>
            </a:br>
            <a:r>
              <a:rPr lang="en-US" sz="800" cap="all" dirty="0">
                <a:solidFill>
                  <a:srgbClr val="1C1C1C"/>
                </a:solidFill>
                <a:latin typeface="+mj-lt"/>
              </a:rPr>
              <a:t>(facility)</a:t>
            </a:r>
          </a:p>
        </p:txBody>
      </p:sp>
      <p:grpSp>
        <p:nvGrpSpPr>
          <p:cNvPr id="38" name="Group 37">
            <a:extLst>
              <a:ext uri="{FF2B5EF4-FFF2-40B4-BE49-F238E27FC236}">
                <a16:creationId xmlns:a16="http://schemas.microsoft.com/office/drawing/2014/main" id="{37624DAD-6D2C-4D06-83CC-BF43F8E1B0CD}"/>
              </a:ext>
            </a:extLst>
          </p:cNvPr>
          <p:cNvGrpSpPr/>
          <p:nvPr/>
        </p:nvGrpSpPr>
        <p:grpSpPr>
          <a:xfrm>
            <a:off x="2152997" y="4776679"/>
            <a:ext cx="2542132" cy="175433"/>
            <a:chOff x="3307072" y="2066080"/>
            <a:chExt cx="2542132" cy="175433"/>
          </a:xfrm>
        </p:grpSpPr>
        <p:sp>
          <p:nvSpPr>
            <p:cNvPr id="39" name="TextBox 38">
              <a:extLst>
                <a:ext uri="{FF2B5EF4-FFF2-40B4-BE49-F238E27FC236}">
                  <a16:creationId xmlns:a16="http://schemas.microsoft.com/office/drawing/2014/main" id="{ACFFBDF9-A39C-4B4B-A2A8-CDE2BBD6BEAD}"/>
                </a:ext>
              </a:extLst>
            </p:cNvPr>
            <p:cNvSpPr txBox="1"/>
            <p:nvPr/>
          </p:nvSpPr>
          <p:spPr>
            <a:xfrm>
              <a:off x="3307072" y="2066080"/>
              <a:ext cx="533159" cy="175433"/>
            </a:xfrm>
            <a:prstGeom prst="rect">
              <a:avLst/>
            </a:prstGeom>
            <a:solidFill>
              <a:schemeClr val="accent3"/>
            </a:solidFill>
          </p:spPr>
          <p:txBody>
            <a:bodyPr wrap="none" lIns="45720" tIns="18288" rIns="45720" bIns="18288" rtlCol="0">
              <a:spAutoFit/>
            </a:bodyPr>
            <a:lstStyle/>
            <a:p>
              <a:pPr fontAlgn="base">
                <a:spcBef>
                  <a:spcPct val="0"/>
                </a:spcBef>
                <a:spcAft>
                  <a:spcPct val="0"/>
                </a:spcAft>
              </a:pPr>
              <a:r>
                <a:rPr lang="en-US" sz="900" dirty="0">
                  <a:solidFill>
                    <a:srgbClr val="1C1C1C"/>
                  </a:solidFill>
                  <a:latin typeface="+mj-lt"/>
                </a:rPr>
                <a:t>SFY 2013</a:t>
              </a:r>
            </a:p>
          </p:txBody>
        </p:sp>
        <p:sp>
          <p:nvSpPr>
            <p:cNvPr id="40" name="TextBox 39">
              <a:extLst>
                <a:ext uri="{FF2B5EF4-FFF2-40B4-BE49-F238E27FC236}">
                  <a16:creationId xmlns:a16="http://schemas.microsoft.com/office/drawing/2014/main" id="{06A5F0B0-67F2-4FA4-B933-274F0B246EAD}"/>
                </a:ext>
              </a:extLst>
            </p:cNvPr>
            <p:cNvSpPr txBox="1"/>
            <p:nvPr/>
          </p:nvSpPr>
          <p:spPr>
            <a:xfrm>
              <a:off x="3971569" y="2066080"/>
              <a:ext cx="533159" cy="175433"/>
            </a:xfrm>
            <a:prstGeom prst="rect">
              <a:avLst/>
            </a:prstGeom>
            <a:solidFill>
              <a:schemeClr val="accent4"/>
            </a:solidFill>
          </p:spPr>
          <p:txBody>
            <a:bodyPr wrap="none" lIns="45720" tIns="18288" rIns="45720" bIns="18288" rtlCol="0">
              <a:spAutoFit/>
            </a:bodyPr>
            <a:lstStyle/>
            <a:p>
              <a:r>
                <a:rPr lang="en-US" sz="900" dirty="0">
                  <a:latin typeface="+mj-lt"/>
                </a:rPr>
                <a:t>SFY 2014</a:t>
              </a:r>
            </a:p>
          </p:txBody>
        </p:sp>
        <p:sp>
          <p:nvSpPr>
            <p:cNvPr id="41" name="TextBox 40">
              <a:extLst>
                <a:ext uri="{FF2B5EF4-FFF2-40B4-BE49-F238E27FC236}">
                  <a16:creationId xmlns:a16="http://schemas.microsoft.com/office/drawing/2014/main" id="{708B0E45-BC41-4516-ADF7-6DC91D757420}"/>
                </a:ext>
              </a:extLst>
            </p:cNvPr>
            <p:cNvSpPr txBox="1"/>
            <p:nvPr/>
          </p:nvSpPr>
          <p:spPr>
            <a:xfrm>
              <a:off x="4626452" y="2066080"/>
              <a:ext cx="533159" cy="175433"/>
            </a:xfrm>
            <a:prstGeom prst="rect">
              <a:avLst/>
            </a:prstGeom>
            <a:solidFill>
              <a:schemeClr val="accent2"/>
            </a:solidFill>
          </p:spPr>
          <p:txBody>
            <a:bodyPr wrap="none" lIns="45720" tIns="18288" rIns="45720" bIns="18288" rtlCol="0">
              <a:spAutoFit/>
            </a:bodyPr>
            <a:lstStyle/>
            <a:p>
              <a:r>
                <a:rPr lang="en-US" sz="900" dirty="0">
                  <a:solidFill>
                    <a:schemeClr val="bg1"/>
                  </a:solidFill>
                  <a:latin typeface="+mj-lt"/>
                </a:rPr>
                <a:t>SFY 2015</a:t>
              </a:r>
            </a:p>
          </p:txBody>
        </p:sp>
        <p:sp>
          <p:nvSpPr>
            <p:cNvPr id="42" name="TextBox 41">
              <a:extLst>
                <a:ext uri="{FF2B5EF4-FFF2-40B4-BE49-F238E27FC236}">
                  <a16:creationId xmlns:a16="http://schemas.microsoft.com/office/drawing/2014/main" id="{836EA98C-47EB-406C-958F-C4917B7F647A}"/>
                </a:ext>
              </a:extLst>
            </p:cNvPr>
            <p:cNvSpPr txBox="1"/>
            <p:nvPr/>
          </p:nvSpPr>
          <p:spPr>
            <a:xfrm>
              <a:off x="5316045" y="2066080"/>
              <a:ext cx="533159" cy="175433"/>
            </a:xfrm>
            <a:prstGeom prst="rect">
              <a:avLst/>
            </a:prstGeom>
            <a:solidFill>
              <a:schemeClr val="accent6"/>
            </a:solidFill>
          </p:spPr>
          <p:txBody>
            <a:bodyPr wrap="none" lIns="45720" tIns="18288" rIns="45720" bIns="18288" rtlCol="0">
              <a:spAutoFit/>
            </a:bodyPr>
            <a:lstStyle/>
            <a:p>
              <a:r>
                <a:rPr lang="en-US" sz="900" dirty="0">
                  <a:latin typeface="+mj-lt"/>
                </a:rPr>
                <a:t>SFY 2016</a:t>
              </a:r>
            </a:p>
          </p:txBody>
        </p:sp>
      </p:grpSp>
    </p:spTree>
    <p:extLst>
      <p:ext uri="{BB962C8B-B14F-4D97-AF65-F5344CB8AC3E}">
        <p14:creationId xmlns:p14="http://schemas.microsoft.com/office/powerpoint/2010/main" val="215181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04409003"/>
              </p:ext>
            </p:extLst>
          </p:nvPr>
        </p:nvGraphicFramePr>
        <p:xfrm>
          <a:off x="455613" y="1762125"/>
          <a:ext cx="5902807" cy="4242932"/>
        </p:xfrm>
        <a:graphic>
          <a:graphicData uri="http://schemas.openxmlformats.org/drawingml/2006/chart">
            <c:chart xmlns:c="http://schemas.openxmlformats.org/drawingml/2006/chart" xmlns:r="http://schemas.openxmlformats.org/officeDocument/2006/relationships" r:id="rId3"/>
          </a:graphicData>
        </a:graphic>
      </p:graphicFrame>
      <p:sp>
        <p:nvSpPr>
          <p:cNvPr id="73736" name="Title 1"/>
          <p:cNvSpPr>
            <a:spLocks noGrp="1"/>
          </p:cNvSpPr>
          <p:nvPr>
            <p:ph type="title"/>
          </p:nvPr>
        </p:nvSpPr>
        <p:spPr/>
        <p:txBody>
          <a:bodyPr/>
          <a:lstStyle/>
          <a:p>
            <a:r>
              <a:rPr lang="en-US" dirty="0"/>
              <a:t>MOST MASSHEALTH DOLLARS ARE SPENT ON SERVICES </a:t>
            </a:r>
            <a:br>
              <a:rPr lang="en-US" dirty="0"/>
            </a:br>
            <a:r>
              <a:rPr lang="en-US" dirty="0"/>
              <a:t>FOR A MINORITY OF MEMBERS</a:t>
            </a:r>
          </a:p>
        </p:txBody>
      </p:sp>
      <p:sp>
        <p:nvSpPr>
          <p:cNvPr id="3" name="Slide Number Placeholder 2"/>
          <p:cNvSpPr>
            <a:spLocks noGrp="1"/>
          </p:cNvSpPr>
          <p:nvPr>
            <p:ph type="sldNum" sz="quarter" idx="10"/>
          </p:nvPr>
        </p:nvSpPr>
        <p:spPr/>
        <p:txBody>
          <a:bodyPr/>
          <a:lstStyle/>
          <a:p>
            <a:fld id="{4C061E46-8A3E-4864-8390-8B5E308E0B13}" type="slidenum">
              <a:rPr lang="en-US" smtClean="0"/>
              <a:pPr/>
              <a:t>24</a:t>
            </a:fld>
            <a:endParaRPr lang="en-US" dirty="0"/>
          </a:p>
        </p:txBody>
      </p:sp>
      <p:sp>
        <p:nvSpPr>
          <p:cNvPr id="9" name="Rectangle 8"/>
          <p:cNvSpPr/>
          <p:nvPr/>
        </p:nvSpPr>
        <p:spPr>
          <a:xfrm>
            <a:off x="4464572" y="3523393"/>
            <a:ext cx="1389888"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dirty="0">
                <a:solidFill>
                  <a:schemeClr val="tx1"/>
                </a:solidFill>
                <a:latin typeface="+mj-lt"/>
              </a:rPr>
              <a:t>NON-DISABLED ADULTS</a:t>
            </a:r>
          </a:p>
        </p:txBody>
      </p:sp>
      <p:sp>
        <p:nvSpPr>
          <p:cNvPr id="10" name="Rectangle 9"/>
          <p:cNvSpPr/>
          <p:nvPr/>
        </p:nvSpPr>
        <p:spPr>
          <a:xfrm>
            <a:off x="4464572" y="4900345"/>
            <a:ext cx="1389888"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dirty="0">
                <a:solidFill>
                  <a:srgbClr val="1C1C1C"/>
                </a:solidFill>
                <a:latin typeface="+mj-lt"/>
              </a:rPr>
              <a:t>NON-DISABLED CHILDREN</a:t>
            </a:r>
          </a:p>
        </p:txBody>
      </p:sp>
      <p:sp>
        <p:nvSpPr>
          <p:cNvPr id="12" name="Rectangle 11"/>
          <p:cNvSpPr/>
          <p:nvPr/>
        </p:nvSpPr>
        <p:spPr>
          <a:xfrm>
            <a:off x="4464572" y="2415614"/>
            <a:ext cx="1389888" cy="31393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dirty="0">
                <a:solidFill>
                  <a:schemeClr val="bg1"/>
                </a:solidFill>
                <a:latin typeface="+mj-lt"/>
              </a:rPr>
              <a:t>ADULTS AND CHILDREN WITH DISABILITIES</a:t>
            </a:r>
          </a:p>
        </p:txBody>
      </p:sp>
      <p:sp>
        <p:nvSpPr>
          <p:cNvPr id="13" name="Rectangle 12"/>
          <p:cNvSpPr/>
          <p:nvPr/>
        </p:nvSpPr>
        <p:spPr>
          <a:xfrm>
            <a:off x="4464572" y="2011407"/>
            <a:ext cx="1389888"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dirty="0">
                <a:solidFill>
                  <a:schemeClr val="tx1"/>
                </a:solidFill>
                <a:latin typeface="+mj-lt"/>
              </a:rPr>
              <a:t>SENIORS</a:t>
            </a:r>
          </a:p>
        </p:txBody>
      </p:sp>
      <p:sp>
        <p:nvSpPr>
          <p:cNvPr id="14" name="Text Box 11">
            <a:extLst>
              <a:ext uri="{FF2B5EF4-FFF2-40B4-BE49-F238E27FC236}">
                <a16:creationId xmlns:a16="http://schemas.microsoft.com/office/drawing/2014/main" id="{2490F052-C429-492F-B970-F23B91F04356}"/>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MassHealth spending is not spread evenly across the various categories of members. Approximately 59% of spending in SFY 2017 was for services to people with disabilities and seniors. These groups make up about one-quarter (26%) of the MassHealth membership.</a:t>
            </a:r>
          </a:p>
        </p:txBody>
      </p:sp>
      <p:sp>
        <p:nvSpPr>
          <p:cNvPr id="15" name="Rectangle 14">
            <a:extLst>
              <a:ext uri="{FF2B5EF4-FFF2-40B4-BE49-F238E27FC236}">
                <a16:creationId xmlns:a16="http://schemas.microsoft.com/office/drawing/2014/main" id="{A0B87441-69A2-4A69-BB47-C777852EED23}"/>
              </a:ext>
            </a:extLst>
          </p:cNvPr>
          <p:cNvSpPr/>
          <p:nvPr/>
        </p:nvSpPr>
        <p:spPr>
          <a:xfrm>
            <a:off x="457200" y="6169301"/>
            <a:ext cx="5857683" cy="21544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MassHealth Budget Office, SFY 2017 date of service spending</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
        <p:nvSpPr>
          <p:cNvPr id="16" name="Rectangle 15">
            <a:extLst>
              <a:ext uri="{FF2B5EF4-FFF2-40B4-BE49-F238E27FC236}">
                <a16:creationId xmlns:a16="http://schemas.microsoft.com/office/drawing/2014/main" id="{43D3BC1F-19FA-4303-B9E8-E59577170964}"/>
              </a:ext>
            </a:extLst>
          </p:cNvPr>
          <p:cNvSpPr/>
          <p:nvPr/>
        </p:nvSpPr>
        <p:spPr>
          <a:xfrm>
            <a:off x="455612" y="1463040"/>
            <a:ext cx="5707063" cy="246221"/>
          </a:xfrm>
          <a:prstGeom prst="rect">
            <a:avLst/>
          </a:prstGeom>
        </p:spPr>
        <p:txBody>
          <a:bodyPr wrap="square" lIns="0">
            <a:spAutoFit/>
          </a:bodyPr>
          <a:lstStyle/>
          <a:p>
            <a:pPr lvl="0"/>
            <a:r>
              <a:rPr lang="en-US" sz="1000" dirty="0">
                <a:solidFill>
                  <a:srgbClr val="1C1C1C"/>
                </a:solidFill>
                <a:latin typeface="Source Sans Pro Semibold"/>
              </a:rPr>
              <a:t>DISTRIBUTION OF MASSHEALTH ENROLLMENT AND SPENDING BY VARIOUS POPULATIONS, SFY 2017</a:t>
            </a:r>
          </a:p>
        </p:txBody>
      </p:sp>
    </p:spTree>
    <p:extLst>
      <p:ext uri="{BB962C8B-B14F-4D97-AF65-F5344CB8AC3E}">
        <p14:creationId xmlns:p14="http://schemas.microsoft.com/office/powerpoint/2010/main" val="97277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t>MASSHEALTH SPENDING INCREASED MOST FOR SENIORS AND ADULTS WITH DISABILITIES, SFY 2015–2017</a:t>
            </a:r>
          </a:p>
        </p:txBody>
      </p:sp>
      <p:sp>
        <p:nvSpPr>
          <p:cNvPr id="3" name="Slide Number Placeholder 2"/>
          <p:cNvSpPr>
            <a:spLocks noGrp="1"/>
          </p:cNvSpPr>
          <p:nvPr>
            <p:ph type="sldNum" sz="quarter" idx="10"/>
          </p:nvPr>
        </p:nvSpPr>
        <p:spPr/>
        <p:txBody>
          <a:bodyPr/>
          <a:lstStyle/>
          <a:p>
            <a:fld id="{D2E9F9DB-790B-47B4-BD6A-ADAF4F6AC5DF}" type="slidenum">
              <a:rPr lang="en-US" smtClean="0"/>
              <a:pPr/>
              <a:t>25</a:t>
            </a:fld>
            <a:endParaRPr lang="en-US" dirty="0"/>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graphicFrame>
        <p:nvGraphicFramePr>
          <p:cNvPr id="2" name="Chart 1"/>
          <p:cNvGraphicFramePr/>
          <p:nvPr>
            <p:extLst>
              <p:ext uri="{D42A27DB-BD31-4B8C-83A1-F6EECF244321}">
                <p14:modId xmlns:p14="http://schemas.microsoft.com/office/powerpoint/2010/main" val="1215011463"/>
              </p:ext>
            </p:extLst>
          </p:nvPr>
        </p:nvGraphicFramePr>
        <p:xfrm>
          <a:off x="455613" y="1771650"/>
          <a:ext cx="5411787" cy="39901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1">
            <a:extLst>
              <a:ext uri="{FF2B5EF4-FFF2-40B4-BE49-F238E27FC236}">
                <a16:creationId xmlns:a16="http://schemas.microsoft.com/office/drawing/2014/main" id="{AA561D97-FAD5-4D3D-B8FC-E812862119DF}"/>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Seniors, who are more likely to have chronic conditions and complex health care needs, account for the highest level of MassHealth spending per member per year, followed by adults and children with disabilities. MassHealth members who do not have disabilities have much lower levels of spending.</a:t>
            </a:r>
          </a:p>
          <a:p>
            <a:pPr lvl="0">
              <a:buClr>
                <a:srgbClr val="5A8F7C"/>
              </a:buClr>
            </a:pPr>
            <a:r>
              <a:rPr lang="en-US" sz="1100" dirty="0">
                <a:solidFill>
                  <a:srgbClr val="1C1C1C"/>
                </a:solidFill>
                <a:latin typeface="Source Sans Pro Light"/>
              </a:rPr>
              <a:t>Over SFY 2015–2017, per member spending, not adjusted for inflation, increased most rapidly for seniors and adults with disabilities, both as a rate (about 7.6% and 7%, respectively) and in absolute terms (about $1,400 and $1,000, respectively). For these two groups and for children with disabilities, increases in total spending reflect increases in spending per member more closely than they do in increases in enrollment. Among adults who do not have disabilities and children who do not have disabilities, the growth in per member spending is less of a factor.</a:t>
            </a:r>
          </a:p>
        </p:txBody>
      </p:sp>
      <p:sp>
        <p:nvSpPr>
          <p:cNvPr id="15" name="Rectangle 14">
            <a:extLst>
              <a:ext uri="{FF2B5EF4-FFF2-40B4-BE49-F238E27FC236}">
                <a16:creationId xmlns:a16="http://schemas.microsoft.com/office/drawing/2014/main" id="{9AFCAF84-0399-4DEB-B0C9-551E5D1B50CA}"/>
              </a:ext>
            </a:extLst>
          </p:cNvPr>
          <p:cNvSpPr/>
          <p:nvPr/>
        </p:nvSpPr>
        <p:spPr>
          <a:xfrm>
            <a:off x="457200" y="6046191"/>
            <a:ext cx="5857683"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Calculations based on total spending and member months from the MassHealth Budget Office; data as of January 2019. </a:t>
            </a:r>
            <a:br>
              <a:rPr lang="en-US" sz="800" dirty="0">
                <a:solidFill>
                  <a:srgbClr val="1C1C1C"/>
                </a:solidFill>
                <a:latin typeface="Source Sans Pro Light"/>
              </a:rPr>
            </a:br>
            <a:r>
              <a:rPr lang="en-US" sz="800" dirty="0">
                <a:solidFill>
                  <a:srgbClr val="1C1C1C"/>
                </a:solidFill>
                <a:latin typeface="Source Sans Pro Light"/>
              </a:rPr>
              <a:t>Based on date of service spending. Excludes spending and enrollment for the Temporary Medicaid category</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
        <p:nvSpPr>
          <p:cNvPr id="16" name="Rectangle 15">
            <a:extLst>
              <a:ext uri="{FF2B5EF4-FFF2-40B4-BE49-F238E27FC236}">
                <a16:creationId xmlns:a16="http://schemas.microsoft.com/office/drawing/2014/main" id="{DF18356F-877C-4969-969C-16385B6CBF80}"/>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PAYMENTS PER MEMBER PER YEAR, SFY 2015–2017</a:t>
            </a:r>
          </a:p>
        </p:txBody>
      </p:sp>
      <p:grpSp>
        <p:nvGrpSpPr>
          <p:cNvPr id="10" name="Group 9">
            <a:extLst>
              <a:ext uri="{FF2B5EF4-FFF2-40B4-BE49-F238E27FC236}">
                <a16:creationId xmlns:a16="http://schemas.microsoft.com/office/drawing/2014/main" id="{690C578D-1529-4ED0-84E2-2EBF72D026E1}"/>
              </a:ext>
            </a:extLst>
          </p:cNvPr>
          <p:cNvGrpSpPr/>
          <p:nvPr/>
        </p:nvGrpSpPr>
        <p:grpSpPr>
          <a:xfrm>
            <a:off x="5668470" y="1904155"/>
            <a:ext cx="533159" cy="727883"/>
            <a:chOff x="5792295" y="2085130"/>
            <a:chExt cx="533159" cy="727883"/>
          </a:xfrm>
        </p:grpSpPr>
        <p:sp>
          <p:nvSpPr>
            <p:cNvPr id="20" name="TextBox 19">
              <a:extLst>
                <a:ext uri="{FF2B5EF4-FFF2-40B4-BE49-F238E27FC236}">
                  <a16:creationId xmlns:a16="http://schemas.microsoft.com/office/drawing/2014/main" id="{4F324DB5-F10A-4CFF-918D-67B860D4E739}"/>
                </a:ext>
              </a:extLst>
            </p:cNvPr>
            <p:cNvSpPr txBox="1"/>
            <p:nvPr/>
          </p:nvSpPr>
          <p:spPr>
            <a:xfrm>
              <a:off x="5792295" y="2085130"/>
              <a:ext cx="533159" cy="175433"/>
            </a:xfrm>
            <a:prstGeom prst="rect">
              <a:avLst/>
            </a:prstGeom>
            <a:solidFill>
              <a:schemeClr val="accent2"/>
            </a:solidFill>
          </p:spPr>
          <p:txBody>
            <a:bodyPr wrap="none" lIns="45720" tIns="18288" rIns="45720" bIns="18288" rtlCol="0">
              <a:noAutofit/>
            </a:bodyPr>
            <a:lstStyle/>
            <a:p>
              <a:r>
                <a:rPr lang="en-US" sz="900" dirty="0">
                  <a:solidFill>
                    <a:schemeClr val="bg1"/>
                  </a:solidFill>
                  <a:latin typeface="+mj-lt"/>
                </a:rPr>
                <a:t>SFY 2015</a:t>
              </a:r>
            </a:p>
          </p:txBody>
        </p:sp>
        <p:sp>
          <p:nvSpPr>
            <p:cNvPr id="21" name="TextBox 20">
              <a:extLst>
                <a:ext uri="{FF2B5EF4-FFF2-40B4-BE49-F238E27FC236}">
                  <a16:creationId xmlns:a16="http://schemas.microsoft.com/office/drawing/2014/main" id="{D02D27AA-3C1D-47B4-BD25-024AAB53A61F}"/>
                </a:ext>
              </a:extLst>
            </p:cNvPr>
            <p:cNvSpPr txBox="1"/>
            <p:nvPr/>
          </p:nvSpPr>
          <p:spPr>
            <a:xfrm>
              <a:off x="5792295" y="2361355"/>
              <a:ext cx="533159" cy="175433"/>
            </a:xfrm>
            <a:prstGeom prst="rect">
              <a:avLst/>
            </a:prstGeom>
            <a:solidFill>
              <a:schemeClr val="accent6"/>
            </a:solidFill>
          </p:spPr>
          <p:txBody>
            <a:bodyPr wrap="none" lIns="45720" tIns="18288" rIns="45720" bIns="18288" rtlCol="0">
              <a:noAutofit/>
            </a:bodyPr>
            <a:lstStyle/>
            <a:p>
              <a:r>
                <a:rPr lang="en-US" sz="900" dirty="0">
                  <a:latin typeface="+mj-lt"/>
                </a:rPr>
                <a:t>SFY 2016</a:t>
              </a:r>
            </a:p>
          </p:txBody>
        </p:sp>
        <p:sp>
          <p:nvSpPr>
            <p:cNvPr id="22" name="TextBox 21">
              <a:extLst>
                <a:ext uri="{FF2B5EF4-FFF2-40B4-BE49-F238E27FC236}">
                  <a16:creationId xmlns:a16="http://schemas.microsoft.com/office/drawing/2014/main" id="{17730D00-E0E9-4899-9ED5-49BA60437BE1}"/>
                </a:ext>
              </a:extLst>
            </p:cNvPr>
            <p:cNvSpPr txBox="1"/>
            <p:nvPr/>
          </p:nvSpPr>
          <p:spPr>
            <a:xfrm>
              <a:off x="5792295" y="2637580"/>
              <a:ext cx="533159" cy="175433"/>
            </a:xfrm>
            <a:prstGeom prst="rect">
              <a:avLst/>
            </a:prstGeom>
            <a:solidFill>
              <a:schemeClr val="accent5"/>
            </a:solidFill>
          </p:spPr>
          <p:txBody>
            <a:bodyPr wrap="none" lIns="45720" tIns="18288" rIns="45720" bIns="18288" rtlCol="0">
              <a:noAutofit/>
            </a:bodyPr>
            <a:lstStyle/>
            <a:p>
              <a:r>
                <a:rPr lang="en-US" sz="900" dirty="0">
                  <a:solidFill>
                    <a:schemeClr val="bg1"/>
                  </a:solidFill>
                  <a:latin typeface="+mj-lt"/>
                </a:rPr>
                <a:t>SFY 2017</a:t>
              </a:r>
            </a:p>
          </p:txBody>
        </p:sp>
      </p:grpSp>
    </p:spTree>
    <p:extLst>
      <p:ext uri="{BB962C8B-B14F-4D97-AF65-F5344CB8AC3E}">
        <p14:creationId xmlns:p14="http://schemas.microsoft.com/office/powerpoint/2010/main" val="212847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48640"/>
            <a:ext cx="8229600" cy="822960"/>
          </a:xfrm>
        </p:spPr>
        <p:txBody>
          <a:bodyPr/>
          <a:lstStyle/>
          <a:p>
            <a:r>
              <a:rPr lang="en-US" dirty="0"/>
              <a:t>MASSHEALTH SPENDING IS IMPORTANT TO MANY TYPES OF PROVIDERS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MassHealth represents a significant portion of health care providers’ revenues. This is especially the case for nursing homes and community health centers, which on average receive half of their total patient revenues from MassHealth. </a:t>
            </a:r>
          </a:p>
          <a:p>
            <a:pPr lvl="0">
              <a:buClr>
                <a:srgbClr val="5A8F7C"/>
              </a:buClr>
            </a:pPr>
            <a:r>
              <a:rPr lang="en-US" sz="1100" dirty="0">
                <a:solidFill>
                  <a:srgbClr val="1C1C1C"/>
                </a:solidFill>
                <a:latin typeface="Source Sans Pro Light"/>
              </a:rPr>
              <a:t>MassHealth covers the prenatal care for a third of all births in Massachusetts. Prenatal care is delivered by a mix of providers.</a:t>
            </a:r>
          </a:p>
        </p:txBody>
      </p:sp>
      <p:sp>
        <p:nvSpPr>
          <p:cNvPr id="19" name="Rectangle 18">
            <a:extLst>
              <a:ext uri="{FF2B5EF4-FFF2-40B4-BE49-F238E27FC236}">
                <a16:creationId xmlns:a16="http://schemas.microsoft.com/office/drawing/2014/main" id="{68FB213F-7637-4338-B4F9-073F39D32A02}"/>
              </a:ext>
            </a:extLst>
          </p:cNvPr>
          <p:cNvSpPr/>
          <p:nvPr/>
        </p:nvSpPr>
        <p:spPr>
          <a:xfrm>
            <a:off x="457201" y="5448078"/>
            <a:ext cx="5894962" cy="936667"/>
          </a:xfrm>
          <a:prstGeom prst="rect">
            <a:avLst/>
          </a:prstGeom>
        </p:spPr>
        <p:txBody>
          <a:bodyPr wrap="square" lIns="0" rIns="0" anchor="b" anchorCtr="0">
            <a:spAutoFit/>
          </a:bodyPr>
          <a:lstStyle/>
          <a:p>
            <a:pPr marL="58738" indent="-58738">
              <a:lnSpc>
                <a:spcPct val="95000"/>
              </a:lnSpc>
              <a:spcBef>
                <a:spcPts val="100"/>
              </a:spcBef>
            </a:pPr>
            <a:r>
              <a:rPr lang="en-US" sz="800" baseline="30000" dirty="0">
                <a:solidFill>
                  <a:srgbClr val="1C1C1C"/>
                </a:solidFill>
                <a:latin typeface="+mn-lt"/>
              </a:rPr>
              <a:t>1</a:t>
            </a:r>
            <a:r>
              <a:rPr lang="en-US" sz="800" dirty="0">
                <a:solidFill>
                  <a:srgbClr val="1C1C1C"/>
                </a:solidFill>
                <a:latin typeface="+mn-lt"/>
              </a:rPr>
              <a:t>	Includes spending for home health care, durable medical supplies, Medicaid HCBS waivers, and care provided in residential care facilities. The source data also bundles in ambulance services, school health, and worksite health care, which make up a very small piece of these services</a:t>
            </a:r>
            <a:r>
              <a:rPr lang="en-US" sz="800" dirty="0">
                <a:latin typeface="+mn-lt"/>
              </a:rPr>
              <a:t>.</a:t>
            </a:r>
            <a:endParaRPr lang="en-US" sz="800" dirty="0">
              <a:solidFill>
                <a:srgbClr val="1C1C1C"/>
              </a:solidFill>
              <a:latin typeface="+mn-lt"/>
            </a:endParaRPr>
          </a:p>
          <a:p>
            <a:pPr marL="55563" lvl="0" indent="-55563">
              <a:lnSpc>
                <a:spcPct val="95000"/>
              </a:lnSpc>
              <a:spcBef>
                <a:spcPts val="100"/>
              </a:spcBef>
            </a:pPr>
            <a:r>
              <a:rPr lang="en-US" sz="800" baseline="30000" dirty="0">
                <a:solidFill>
                  <a:srgbClr val="1C1C1C"/>
                </a:solidFill>
                <a:latin typeface="+mn-lt"/>
              </a:rPr>
              <a:t>2	</a:t>
            </a:r>
            <a:r>
              <a:rPr lang="en-US" sz="800" dirty="0">
                <a:solidFill>
                  <a:srgbClr val="1C1C1C"/>
                </a:solidFill>
                <a:latin typeface="+mn-lt"/>
              </a:rPr>
              <a:t>Percentage of births whose prenatal care was paid for by MassHealth</a:t>
            </a:r>
            <a:r>
              <a:rPr lang="en-US" sz="800" dirty="0">
                <a:solidFill>
                  <a:srgbClr val="1C1C1C"/>
                </a:solidFill>
                <a:latin typeface="Source Sans Pro Light"/>
              </a:rPr>
              <a:t>. </a:t>
            </a:r>
          </a:p>
          <a:p>
            <a:pPr lvl="0">
              <a:lnSpc>
                <a:spcPct val="95000"/>
              </a:lnSpc>
              <a:spcBef>
                <a:spcPts val="100"/>
              </a:spcBef>
            </a:pPr>
            <a:r>
              <a:rPr lang="en-US" sz="800" cap="small" dirty="0">
                <a:solidFill>
                  <a:srgbClr val="1C1C1C"/>
                </a:solidFill>
                <a:latin typeface="Source Sans Pro Light"/>
              </a:rPr>
              <a:t>sources</a:t>
            </a:r>
            <a:r>
              <a:rPr lang="en-US" sz="800" dirty="0">
                <a:solidFill>
                  <a:srgbClr val="1C1C1C"/>
                </a:solidFill>
                <a:latin typeface="Source Sans Pro Light"/>
              </a:rPr>
              <a:t>: Center for Health Information and Analysis (CHIA) (2018), Massachusetts Hospital Profiles (SFY 2017 data); CHIA HCF-1 Cost Reports (Nursing Facilities — CY 2015); Health Resources and Services Administration, Bureau of Primary Health Care, Uniform Data System Report (CHCs —federal FY 2015 data); CMS National and State Health Expenditure Accounts (estimate using MA total and Medicaid spending 2009 and MA total spending 2014); MA DPH; Massachusetts Births 2015 (percentage of births).</a:t>
            </a:r>
            <a:endParaRPr lang="en-US" sz="800" dirty="0">
              <a:solidFill>
                <a:srgbClr val="1C1C1C"/>
              </a:solidFill>
              <a:latin typeface="+mn-lt"/>
            </a:endParaRPr>
          </a:p>
        </p:txBody>
      </p:sp>
      <p:sp>
        <p:nvSpPr>
          <p:cNvPr id="20" name="Rectangle 19">
            <a:extLst>
              <a:ext uri="{FF2B5EF4-FFF2-40B4-BE49-F238E27FC236}">
                <a16:creationId xmlns:a16="http://schemas.microsoft.com/office/drawing/2014/main" id="{CF8BFA28-2F4A-40B0-BFDF-083BF7CD68C2}"/>
              </a:ext>
            </a:extLst>
          </p:cNvPr>
          <p:cNvSpPr/>
          <p:nvPr/>
        </p:nvSpPr>
        <p:spPr>
          <a:xfrm>
            <a:off x="1459288" y="1771942"/>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NURSING FACILITIES</a:t>
            </a:r>
            <a:br>
              <a:rPr lang="en-US" sz="900" cap="all" dirty="0">
                <a:solidFill>
                  <a:srgbClr val="1C1C1C"/>
                </a:solidFill>
                <a:latin typeface="Source Sans Pro Semibold"/>
              </a:rPr>
            </a:br>
            <a:r>
              <a:rPr lang="en-US" sz="900" cap="all" dirty="0">
                <a:solidFill>
                  <a:srgbClr val="1C1C1C"/>
                </a:solidFill>
                <a:latin typeface="Source Sans Pro Semibold"/>
              </a:rPr>
              <a:t>(2015)</a:t>
            </a:r>
          </a:p>
        </p:txBody>
      </p:sp>
      <p:sp>
        <p:nvSpPr>
          <p:cNvPr id="28" name="Rectangle 27">
            <a:extLst>
              <a:ext uri="{FF2B5EF4-FFF2-40B4-BE49-F238E27FC236}">
                <a16:creationId xmlns:a16="http://schemas.microsoft.com/office/drawing/2014/main" id="{7B5208C7-C34C-48A2-BEA3-1603BA82ED8E}"/>
              </a:ext>
            </a:extLst>
          </p:cNvPr>
          <p:cNvSpPr/>
          <p:nvPr/>
        </p:nvSpPr>
        <p:spPr>
          <a:xfrm>
            <a:off x="3461430" y="1771942"/>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Community Health Centers </a:t>
            </a:r>
            <a:br>
              <a:rPr lang="en-US" sz="900" cap="all" dirty="0">
                <a:solidFill>
                  <a:srgbClr val="1C1C1C"/>
                </a:solidFill>
                <a:latin typeface="Source Sans Pro Semibold"/>
              </a:rPr>
            </a:br>
            <a:r>
              <a:rPr lang="en-US" sz="900" cap="all" dirty="0">
                <a:solidFill>
                  <a:srgbClr val="1C1C1C"/>
                </a:solidFill>
                <a:latin typeface="Source Sans Pro Semibold"/>
              </a:rPr>
              <a:t>(2015)</a:t>
            </a:r>
          </a:p>
        </p:txBody>
      </p:sp>
      <p:sp>
        <p:nvSpPr>
          <p:cNvPr id="29" name="Rectangle 28">
            <a:extLst>
              <a:ext uri="{FF2B5EF4-FFF2-40B4-BE49-F238E27FC236}">
                <a16:creationId xmlns:a16="http://schemas.microsoft.com/office/drawing/2014/main" id="{D6520CAB-13B6-4A0E-87FE-A6DF8FE4FBC6}"/>
              </a:ext>
            </a:extLst>
          </p:cNvPr>
          <p:cNvSpPr/>
          <p:nvPr/>
        </p:nvSpPr>
        <p:spPr>
          <a:xfrm>
            <a:off x="458216"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LTSS</a:t>
            </a:r>
            <a:r>
              <a:rPr lang="en-US" sz="900" cap="all" baseline="30000" dirty="0">
                <a:solidFill>
                  <a:srgbClr val="1C1C1C"/>
                </a:solidFill>
                <a:latin typeface="Source Sans Pro Semibold"/>
              </a:rPr>
              <a:t>1</a:t>
            </a:r>
            <a:br>
              <a:rPr lang="en-US" sz="900" cap="all" dirty="0">
                <a:solidFill>
                  <a:srgbClr val="1C1C1C"/>
                </a:solidFill>
                <a:latin typeface="Source Sans Pro Semibold"/>
              </a:rPr>
            </a:br>
            <a:r>
              <a:rPr lang="en-US" sz="900" cap="all" dirty="0">
                <a:solidFill>
                  <a:srgbClr val="1C1C1C"/>
                </a:solidFill>
                <a:latin typeface="Source Sans Pro Semibold"/>
              </a:rPr>
              <a:t>(2015)</a:t>
            </a:r>
          </a:p>
        </p:txBody>
      </p:sp>
      <p:sp>
        <p:nvSpPr>
          <p:cNvPr id="32" name="Rectangle 31">
            <a:extLst>
              <a:ext uri="{FF2B5EF4-FFF2-40B4-BE49-F238E27FC236}">
                <a16:creationId xmlns:a16="http://schemas.microsoft.com/office/drawing/2014/main" id="{B43688D0-D613-4515-9339-E7FE050CB126}"/>
              </a:ext>
            </a:extLst>
          </p:cNvPr>
          <p:cNvSpPr/>
          <p:nvPr/>
        </p:nvSpPr>
        <p:spPr>
          <a:xfrm>
            <a:off x="2460359"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Prenatal Care</a:t>
            </a:r>
            <a:r>
              <a:rPr lang="en-US" sz="900" cap="all" baseline="30000" dirty="0">
                <a:solidFill>
                  <a:srgbClr val="1C1C1C"/>
                </a:solidFill>
                <a:latin typeface="Source Sans Pro Semibold"/>
              </a:rPr>
              <a:t>2</a:t>
            </a:r>
            <a:br>
              <a:rPr lang="en-US" sz="900" cap="all" dirty="0">
                <a:solidFill>
                  <a:srgbClr val="1C1C1C"/>
                </a:solidFill>
                <a:latin typeface="Source Sans Pro Semibold"/>
              </a:rPr>
            </a:br>
            <a:r>
              <a:rPr lang="en-US" sz="900" cap="all" dirty="0">
                <a:solidFill>
                  <a:srgbClr val="1C1C1C"/>
                </a:solidFill>
                <a:latin typeface="Source Sans Pro Semibold"/>
              </a:rPr>
              <a:t>(2015)</a:t>
            </a:r>
          </a:p>
        </p:txBody>
      </p:sp>
      <p:sp>
        <p:nvSpPr>
          <p:cNvPr id="33" name="Rectangle 32">
            <a:extLst>
              <a:ext uri="{FF2B5EF4-FFF2-40B4-BE49-F238E27FC236}">
                <a16:creationId xmlns:a16="http://schemas.microsoft.com/office/drawing/2014/main" id="{738B8FB2-61C5-40D2-A655-D5B3FA5E3FD2}"/>
              </a:ext>
            </a:extLst>
          </p:cNvPr>
          <p:cNvSpPr/>
          <p:nvPr/>
        </p:nvSpPr>
        <p:spPr>
          <a:xfrm>
            <a:off x="4462502"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HOSPITALS</a:t>
            </a:r>
            <a:br>
              <a:rPr lang="en-US" sz="900" cap="all" dirty="0">
                <a:solidFill>
                  <a:srgbClr val="1C1C1C"/>
                </a:solidFill>
                <a:latin typeface="Source Sans Pro Semibold"/>
              </a:rPr>
            </a:br>
            <a:r>
              <a:rPr lang="en-US" sz="900" cap="all" dirty="0">
                <a:solidFill>
                  <a:srgbClr val="1C1C1C"/>
                </a:solidFill>
                <a:latin typeface="Source Sans Pro Semibold"/>
              </a:rPr>
              <a:t>(2017)</a:t>
            </a:r>
          </a:p>
        </p:txBody>
      </p:sp>
      <p:sp>
        <p:nvSpPr>
          <p:cNvPr id="34" name="TextBox 1">
            <a:extLst>
              <a:ext uri="{FF2B5EF4-FFF2-40B4-BE49-F238E27FC236}">
                <a16:creationId xmlns:a16="http://schemas.microsoft.com/office/drawing/2014/main" id="{B6D3AA72-E98C-42FE-B222-FFE2286825E6}"/>
              </a:ext>
            </a:extLst>
          </p:cNvPr>
          <p:cNvSpPr txBox="1"/>
          <p:nvPr/>
        </p:nvSpPr>
        <p:spPr>
          <a:xfrm>
            <a:off x="2114242" y="2541048"/>
            <a:ext cx="569388"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53%</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5" name="TextBox 1">
            <a:extLst>
              <a:ext uri="{FF2B5EF4-FFF2-40B4-BE49-F238E27FC236}">
                <a16:creationId xmlns:a16="http://schemas.microsoft.com/office/drawing/2014/main" id="{000367B3-0F22-4628-AE1E-5E73D5236B00}"/>
              </a:ext>
            </a:extLst>
          </p:cNvPr>
          <p:cNvSpPr txBox="1"/>
          <p:nvPr/>
        </p:nvSpPr>
        <p:spPr>
          <a:xfrm>
            <a:off x="4116385" y="2541048"/>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51%</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6" name="TextBox 1">
            <a:extLst>
              <a:ext uri="{FF2B5EF4-FFF2-40B4-BE49-F238E27FC236}">
                <a16:creationId xmlns:a16="http://schemas.microsoft.com/office/drawing/2014/main" id="{3528D81D-8B43-42E3-B577-E9B5713774FB}"/>
              </a:ext>
            </a:extLst>
          </p:cNvPr>
          <p:cNvSpPr txBox="1"/>
          <p:nvPr/>
        </p:nvSpPr>
        <p:spPr>
          <a:xfrm>
            <a:off x="1113171"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43%</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7" name="TextBox 1">
            <a:extLst>
              <a:ext uri="{FF2B5EF4-FFF2-40B4-BE49-F238E27FC236}">
                <a16:creationId xmlns:a16="http://schemas.microsoft.com/office/drawing/2014/main" id="{2DD254DE-D537-407F-8814-0DDEA68893CF}"/>
              </a:ext>
            </a:extLst>
          </p:cNvPr>
          <p:cNvSpPr txBox="1"/>
          <p:nvPr/>
        </p:nvSpPr>
        <p:spPr>
          <a:xfrm>
            <a:off x="3115314"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34%</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8" name="TextBox 1">
            <a:extLst>
              <a:ext uri="{FF2B5EF4-FFF2-40B4-BE49-F238E27FC236}">
                <a16:creationId xmlns:a16="http://schemas.microsoft.com/office/drawing/2014/main" id="{41B0581E-2E50-4766-8788-CCA60BF9A47B}"/>
              </a:ext>
            </a:extLst>
          </p:cNvPr>
          <p:cNvSpPr txBox="1"/>
          <p:nvPr/>
        </p:nvSpPr>
        <p:spPr>
          <a:xfrm>
            <a:off x="5117457"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18%</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graphicFrame>
        <p:nvGraphicFramePr>
          <p:cNvPr id="5" name="Chart 4">
            <a:extLst>
              <a:ext uri="{FF2B5EF4-FFF2-40B4-BE49-F238E27FC236}">
                <a16:creationId xmlns:a16="http://schemas.microsoft.com/office/drawing/2014/main" id="{3472EF72-C25A-4809-B6C8-BB174F865206}"/>
              </a:ext>
            </a:extLst>
          </p:cNvPr>
          <p:cNvGraphicFramePr>
            <a:graphicFrameLocks/>
          </p:cNvGraphicFramePr>
          <p:nvPr>
            <p:extLst>
              <p:ext uri="{D42A27DB-BD31-4B8C-83A1-F6EECF244321}">
                <p14:modId xmlns:p14="http://schemas.microsoft.com/office/powerpoint/2010/main" val="2741360891"/>
              </p:ext>
            </p:extLst>
          </p:nvPr>
        </p:nvGraphicFramePr>
        <p:xfrm>
          <a:off x="1484536" y="1978805"/>
          <a:ext cx="1828800" cy="146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C3578DFA-14B8-409E-AC95-9B230113A423}"/>
              </a:ext>
            </a:extLst>
          </p:cNvPr>
          <p:cNvGraphicFramePr>
            <a:graphicFrameLocks/>
          </p:cNvGraphicFramePr>
          <p:nvPr>
            <p:extLst>
              <p:ext uri="{D42A27DB-BD31-4B8C-83A1-F6EECF244321}">
                <p14:modId xmlns:p14="http://schemas.microsoft.com/office/powerpoint/2010/main" val="3910884840"/>
              </p:ext>
            </p:extLst>
          </p:nvPr>
        </p:nvGraphicFramePr>
        <p:xfrm>
          <a:off x="3486678" y="1978805"/>
          <a:ext cx="1828800" cy="146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06A8F2C3-671E-483A-B151-6BDEF0FB6833}"/>
              </a:ext>
            </a:extLst>
          </p:cNvPr>
          <p:cNvGraphicFramePr>
            <a:graphicFrameLocks/>
          </p:cNvGraphicFramePr>
          <p:nvPr>
            <p:extLst>
              <p:ext uri="{D42A27DB-BD31-4B8C-83A1-F6EECF244321}">
                <p14:modId xmlns:p14="http://schemas.microsoft.com/office/powerpoint/2010/main" val="2803911381"/>
              </p:ext>
            </p:extLst>
          </p:nvPr>
        </p:nvGraphicFramePr>
        <p:xfrm>
          <a:off x="483464" y="3635880"/>
          <a:ext cx="1828800" cy="1463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02306BF1-4635-4327-A55E-7745B5671900}"/>
              </a:ext>
            </a:extLst>
          </p:cNvPr>
          <p:cNvGraphicFramePr>
            <a:graphicFrameLocks/>
          </p:cNvGraphicFramePr>
          <p:nvPr>
            <p:extLst>
              <p:ext uri="{D42A27DB-BD31-4B8C-83A1-F6EECF244321}">
                <p14:modId xmlns:p14="http://schemas.microsoft.com/office/powerpoint/2010/main" val="836007874"/>
              </p:ext>
            </p:extLst>
          </p:nvPr>
        </p:nvGraphicFramePr>
        <p:xfrm>
          <a:off x="2485607" y="3635880"/>
          <a:ext cx="1828800" cy="1463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62296051-952F-4E06-A45C-2C331CF29F6D}"/>
              </a:ext>
            </a:extLst>
          </p:cNvPr>
          <p:cNvGraphicFramePr>
            <a:graphicFrameLocks/>
          </p:cNvGraphicFramePr>
          <p:nvPr>
            <p:extLst>
              <p:ext uri="{D42A27DB-BD31-4B8C-83A1-F6EECF244321}">
                <p14:modId xmlns:p14="http://schemas.microsoft.com/office/powerpoint/2010/main" val="2361660176"/>
              </p:ext>
            </p:extLst>
          </p:nvPr>
        </p:nvGraphicFramePr>
        <p:xfrm>
          <a:off x="4487750" y="3635880"/>
          <a:ext cx="1828800" cy="1463040"/>
        </p:xfrm>
        <a:graphic>
          <a:graphicData uri="http://schemas.openxmlformats.org/drawingml/2006/chart">
            <c:chart xmlns:c="http://schemas.openxmlformats.org/drawingml/2006/chart" xmlns:r="http://schemas.openxmlformats.org/officeDocument/2006/relationships" r:id="rId7"/>
          </a:graphicData>
        </a:graphic>
      </p:graphicFrame>
      <p:grpSp>
        <p:nvGrpSpPr>
          <p:cNvPr id="7" name="Group 6">
            <a:extLst>
              <a:ext uri="{FF2B5EF4-FFF2-40B4-BE49-F238E27FC236}">
                <a16:creationId xmlns:a16="http://schemas.microsoft.com/office/drawing/2014/main" id="{7BFAC700-69BE-45E8-89DA-2DAFC2B7F7AA}"/>
              </a:ext>
            </a:extLst>
          </p:cNvPr>
          <p:cNvGrpSpPr/>
          <p:nvPr/>
        </p:nvGrpSpPr>
        <p:grpSpPr>
          <a:xfrm>
            <a:off x="2734170" y="5112281"/>
            <a:ext cx="1308657" cy="230832"/>
            <a:chOff x="476655" y="2418546"/>
            <a:chExt cx="1308657" cy="230832"/>
          </a:xfrm>
        </p:grpSpPr>
        <p:sp>
          <p:nvSpPr>
            <p:cNvPr id="43" name="Rectangle 42">
              <a:extLst>
                <a:ext uri="{FF2B5EF4-FFF2-40B4-BE49-F238E27FC236}">
                  <a16:creationId xmlns:a16="http://schemas.microsoft.com/office/drawing/2014/main" id="{4C98BB36-B1AF-4D05-9385-B16FC52A6525}"/>
                </a:ext>
              </a:extLst>
            </p:cNvPr>
            <p:cNvSpPr>
              <a:spLocks noChangeAspect="1"/>
            </p:cNvSpPr>
            <p:nvPr/>
          </p:nvSpPr>
          <p:spPr>
            <a:xfrm>
              <a:off x="476655" y="2442522"/>
              <a:ext cx="182880" cy="182880"/>
            </a:xfrm>
            <a:prstGeom prst="rect">
              <a:avLst/>
            </a:prstGeom>
            <a:solidFill>
              <a:srgbClr val="005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Rectangle 43">
              <a:extLst>
                <a:ext uri="{FF2B5EF4-FFF2-40B4-BE49-F238E27FC236}">
                  <a16:creationId xmlns:a16="http://schemas.microsoft.com/office/drawing/2014/main" id="{8EF8F9B2-409B-4817-8BF5-C48122651A66}"/>
                </a:ext>
              </a:extLst>
            </p:cNvPr>
            <p:cNvSpPr/>
            <p:nvPr/>
          </p:nvSpPr>
          <p:spPr>
            <a:xfrm>
              <a:off x="729574" y="2418546"/>
              <a:ext cx="1055738" cy="230832"/>
            </a:xfrm>
            <a:prstGeom prst="rect">
              <a:avLst/>
            </a:prstGeom>
          </p:spPr>
          <p:txBody>
            <a:bodyPr wrap="none" lIns="0">
              <a:spAutoFit/>
            </a:bodyPr>
            <a:lstStyle/>
            <a:p>
              <a:pPr lvl="0"/>
              <a:r>
                <a:rPr lang="en-US" sz="900" dirty="0">
                  <a:solidFill>
                    <a:srgbClr val="1C1C1C"/>
                  </a:solidFill>
                  <a:latin typeface="+mn-lt"/>
                </a:rPr>
                <a:t>= MassHealth dollars</a:t>
              </a:r>
            </a:p>
          </p:txBody>
        </p:sp>
      </p:grpSp>
      <p:sp>
        <p:nvSpPr>
          <p:cNvPr id="24" name="Rectangle 23">
            <a:extLst>
              <a:ext uri="{FF2B5EF4-FFF2-40B4-BE49-F238E27FC236}">
                <a16:creationId xmlns:a16="http://schemas.microsoft.com/office/drawing/2014/main" id="{46692157-D839-4967-B3A0-20AA1BD720FB}"/>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REVENUE AS A PERCENTAGE OF PROVIDERS’ TOTAL PATIENT REVENUES</a:t>
            </a:r>
          </a:p>
        </p:txBody>
      </p:sp>
    </p:spTree>
    <p:extLst>
      <p:ext uri="{BB962C8B-B14F-4D97-AF65-F5344CB8AC3E}">
        <p14:creationId xmlns:p14="http://schemas.microsoft.com/office/powerpoint/2010/main" val="78566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dirty="0"/>
              <a:t>MASSACHUSETTS ADMINISTERS MOST OF MASSHEALTH</a:t>
            </a:r>
            <a:br>
              <a:rPr lang="en-US" dirty="0"/>
            </a:br>
            <a:r>
              <a:rPr lang="en-US" dirty="0"/>
              <a:t>THROUGH WAIVERS</a:t>
            </a:r>
          </a:p>
        </p:txBody>
      </p:sp>
      <p:sp>
        <p:nvSpPr>
          <p:cNvPr id="4" name="Slide Number Placeholder 3"/>
          <p:cNvSpPr>
            <a:spLocks noGrp="1"/>
          </p:cNvSpPr>
          <p:nvPr>
            <p:ph type="sldNum" sz="quarter" idx="10"/>
          </p:nvPr>
        </p:nvSpPr>
        <p:spPr/>
        <p:txBody>
          <a:bodyPr/>
          <a:lstStyle/>
          <a:p>
            <a:fld id="{9BD7153A-5758-40C4-8129-301D4A48CA78}" type="slidenum">
              <a:rPr lang="en-US" smtClean="0"/>
              <a:pPr/>
              <a:t>27</a:t>
            </a:fld>
            <a:endParaRPr lang="en-US" dirty="0"/>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708739314"/>
              </p:ext>
            </p:extLst>
          </p:nvPr>
        </p:nvGraphicFramePr>
        <p:xfrm>
          <a:off x="461672" y="1439672"/>
          <a:ext cx="8229600" cy="4567936"/>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tblGrid>
              <a:tr h="0">
                <a:tc>
                  <a:txBody>
                    <a:bodyPr/>
                    <a:lstStyle/>
                    <a:p>
                      <a:pPr>
                        <a:spcBef>
                          <a:spcPts val="100"/>
                        </a:spcBef>
                        <a:spcAft>
                          <a:spcPts val="100"/>
                        </a:spcAft>
                      </a:pPr>
                      <a:r>
                        <a:rPr lang="en-US" sz="1000" b="0" dirty="0">
                          <a:solidFill>
                            <a:schemeClr val="tx2">
                              <a:lumMod val="75000"/>
                            </a:schemeClr>
                          </a:solidFill>
                          <a:latin typeface="+mj-lt"/>
                        </a:rPr>
                        <a:t>WHAT IS A </a:t>
                      </a:r>
                      <a:br>
                        <a:rPr lang="en-US" sz="1000" b="0" dirty="0">
                          <a:solidFill>
                            <a:schemeClr val="tx2">
                              <a:lumMod val="75000"/>
                            </a:schemeClr>
                          </a:solidFill>
                          <a:latin typeface="+mj-lt"/>
                        </a:rPr>
                      </a:br>
                      <a:r>
                        <a:rPr lang="en-US" sz="1000" b="0" dirty="0">
                          <a:solidFill>
                            <a:schemeClr val="tx2">
                              <a:lumMod val="75000"/>
                            </a:schemeClr>
                          </a:solidFill>
                          <a:latin typeface="+mj-lt"/>
                        </a:rPr>
                        <a:t>WAIVER?</a:t>
                      </a:r>
                    </a:p>
                  </a:txBody>
                  <a:tcPr marR="0"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0" fontAlgn="base" latinLnBrk="0" hangingPunct="0">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States may request approval from the federal government to waive certain parts of federal Medicaid law in order to test program innovations or gain more flexibility in how they deliver and pay for Medicaid services. MassHealth gains flexibility through both Section 1115 and Section 1915(c) waivers.</a:t>
                      </a:r>
                    </a:p>
                  </a:txBody>
                  <a:tcPr marT="82296" marB="82296">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2673">
                <a:tc>
                  <a:txBody>
                    <a:bodyPr/>
                    <a:lstStyle/>
                    <a:p>
                      <a:pPr>
                        <a:spcBef>
                          <a:spcPts val="100"/>
                        </a:spcBef>
                        <a:spcAft>
                          <a:spcPts val="100"/>
                        </a:spcAft>
                      </a:pPr>
                      <a:r>
                        <a:rPr lang="en-US" sz="1000" b="0" kern="1200" dirty="0">
                          <a:solidFill>
                            <a:schemeClr val="tx2">
                              <a:lumMod val="75000"/>
                            </a:schemeClr>
                          </a:solidFill>
                          <a:latin typeface="+mj-lt"/>
                          <a:ea typeface="+mn-ea"/>
                          <a:cs typeface="+mn-cs"/>
                        </a:rPr>
                        <a:t>1115 DEMONSTRATION WAIVER</a:t>
                      </a:r>
                    </a:p>
                  </a:txBody>
                  <a:tcPr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0" fontAlgn="base" latinLnBrk="0" hangingPunct="0">
                        <a:lnSpc>
                          <a:spcPct val="95000"/>
                        </a:lnSpc>
                        <a:spcBef>
                          <a:spcPts val="100"/>
                        </a:spcBef>
                        <a:spcAft>
                          <a:spcPts val="100"/>
                        </a:spcAft>
                        <a:buClr>
                          <a:srgbClr val="5A8F7C"/>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The MassHealth program operates under the authority of an 1115 demonstration waiver for almost all members. The waiver first took effect in 1997 and has evolved through six extensions to expand coverage, support the safety net, provide incentives for delivery system innovations, and serve as a platform for health care reform. An important condition of all 1115 waivers is that they be “budget neutral,” meaning the federal government will contribute no more to a waiver program than it would to a Medicaid program operating under standard rules. Through the latest extension, approved in November 2016, MassHealth is implementing a new Accountable Care Organization (ACO) program, new models of addressing member needs using Community Partners and flexible services, and expanded coverage of substance use disorder (SUD) services. </a:t>
                      </a: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3029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0" kern="1200" dirty="0">
                          <a:solidFill>
                            <a:schemeClr val="tx2">
                              <a:lumMod val="75000"/>
                            </a:schemeClr>
                          </a:solidFill>
                          <a:latin typeface="+mj-lt"/>
                          <a:ea typeface="+mn-ea"/>
                          <a:cs typeface="+mn-cs"/>
                        </a:rPr>
                        <a:t>1915(c) HOME- </a:t>
                      </a:r>
                      <a:br>
                        <a:rPr lang="en-US" sz="1000" b="0" kern="1200" dirty="0">
                          <a:solidFill>
                            <a:schemeClr val="tx2">
                              <a:lumMod val="75000"/>
                            </a:schemeClr>
                          </a:solidFill>
                          <a:latin typeface="+mj-lt"/>
                          <a:ea typeface="+mn-ea"/>
                          <a:cs typeface="+mn-cs"/>
                        </a:rPr>
                      </a:br>
                      <a:r>
                        <a:rPr lang="en-US" sz="1000" b="0" kern="1200" dirty="0">
                          <a:solidFill>
                            <a:schemeClr val="tx2">
                              <a:lumMod val="75000"/>
                            </a:schemeClr>
                          </a:solidFill>
                          <a:latin typeface="+mj-lt"/>
                          <a:ea typeface="+mn-ea"/>
                          <a:cs typeface="+mn-cs"/>
                        </a:rPr>
                        <a:t>AND COMMUNITY-BASED SERVICES WAIVERS</a:t>
                      </a:r>
                    </a:p>
                  </a:txBody>
                  <a:tcPr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Home- and community-based services (HCBS) waivers permit states to provide LTSS in a home or community setting to members whose disabilities qualify them for an institutional level of care. Services can include home health care, personal care, habilitation, respite, physical and occupational therapy, group adult care, home modification, assistive technology, behavioral health, among others. MassHealth obtains federal matching funds on expenditures made by the agencies that authorize and oversee the services, such as the Executive Office of Elder Affairs, the Department of Developmental Services, the Department of Mental Health, and the Massachusetts Rehabilitation Commission. The state must demonstrate that providing the HCBS waiver services does not cost more on average than providing those services in an institution. In addition, the programs may have enrollment limits. MassHealth has 10 HCBS waivers, which are an important component of the Commonwealth’s “Community First” policy. The waiver programs are targeted to specific populations:</a:t>
                      </a:r>
                    </a:p>
                    <a:p>
                      <a:pPr marL="115888" indent="-115888" algn="l" defTabSz="914400" rtl="0" eaLnBrk="1" latinLnBrk="0" hangingPunct="1">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Elders aged 60 and over (Frail Elder Waiver)</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intellectual or developmental disabilities (Community Living, Intensive Supports, and Adult Supports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18 and over with traumatic brain injury (TBI Waiver)</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acquired brain injury ( (ABI Residential and ABI Non-Residential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and elders aged 18 and over who are moving from a facility back to the community (Moving Forward Plan (MFP) Community Living and MFP Residential Supports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Children aged 0 to 8 with autism (Children’s Autism Spectrum Disorder Waiver)</a:t>
                      </a:r>
                      <a:endParaRPr kumimoji="0" lang="en-US" sz="1050" b="0" i="0" u="none" strike="noStrike" kern="0" cap="none" spc="0" normalizeH="0" baseline="0" noProof="0" dirty="0">
                        <a:ln>
                          <a:noFill/>
                        </a:ln>
                        <a:solidFill>
                          <a:schemeClr val="tx1"/>
                        </a:solidFill>
                        <a:effectLst/>
                        <a:uLnTx/>
                        <a:uFillTx/>
                        <a:latin typeface="+mn-lt"/>
                        <a:ea typeface="+mn-ea"/>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3" name="Rectangle 12">
            <a:extLst>
              <a:ext uri="{FF2B5EF4-FFF2-40B4-BE49-F238E27FC236}">
                <a16:creationId xmlns:a16="http://schemas.microsoft.com/office/drawing/2014/main" id="{3ADA7176-944F-4A56-B644-973B0F0C9ED1}"/>
              </a:ext>
            </a:extLst>
          </p:cNvPr>
          <p:cNvSpPr/>
          <p:nvPr/>
        </p:nvSpPr>
        <p:spPr>
          <a:xfrm>
            <a:off x="457200" y="6046191"/>
            <a:ext cx="821055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Gershon, R., et al. (2017). The MassHealth Waiver 2016–2022: Delivering Reform. </a:t>
            </a:r>
            <a:r>
              <a:rPr lang="en-US" sz="800" i="1" dirty="0">
                <a:solidFill>
                  <a:srgbClr val="1C1C1C"/>
                </a:solidFill>
                <a:latin typeface="Source Sans Pro Light"/>
              </a:rPr>
              <a:t>Blue Cross Blue Shield Foundation</a:t>
            </a:r>
            <a:r>
              <a:rPr lang="en-US" sz="800" dirty="0">
                <a:solidFill>
                  <a:srgbClr val="1C1C1C"/>
                </a:solidFill>
                <a:latin typeface="Source Sans Pro Light"/>
              </a:rPr>
              <a:t>; 130 C.M.R. §519.007; 1915(c) waiver approval documents, accessed at </a:t>
            </a:r>
            <a:r>
              <a:rPr lang="en-US" sz="800" dirty="0">
                <a:solidFill>
                  <a:srgbClr val="1C1C1C"/>
                </a:solidFill>
                <a:latin typeface="Source Sans Pro Light"/>
                <a:hlinkClick r:id="rId3"/>
              </a:rPr>
              <a:t>www.medicaid.gov/medicaid/section-1115-demo/demonstration-and-waiver-list/index.html</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Tree>
    <p:extLst>
      <p:ext uri="{BB962C8B-B14F-4D97-AF65-F5344CB8AC3E}">
        <p14:creationId xmlns:p14="http://schemas.microsoft.com/office/powerpoint/2010/main" val="382842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2016 EXPANSION OF THE MASSHEALTH 1115 WAIVER INCLUDES DELIVERY SYSTEM CHANGES AND EXPANDED COVERAGE OF SUBSTANCE USE DISORDER SERVICES</a:t>
            </a:r>
          </a:p>
        </p:txBody>
      </p:sp>
      <p:sp>
        <p:nvSpPr>
          <p:cNvPr id="3" name="Content Placeholder 2"/>
          <p:cNvSpPr>
            <a:spLocks noGrp="1"/>
          </p:cNvSpPr>
          <p:nvPr>
            <p:ph idx="1"/>
          </p:nvPr>
        </p:nvSpPr>
        <p:spPr/>
        <p:txBody>
          <a:bodyPr/>
          <a:lstStyle/>
          <a:p>
            <a:r>
              <a:rPr lang="en-US" dirty="0"/>
              <a:t>The expansion authorizes $52.4 billion in state and federal spending over five years. </a:t>
            </a:r>
          </a:p>
          <a:p>
            <a:r>
              <a:rPr lang="en-US" dirty="0"/>
              <a:t>From that $52.4 billion total, it authorizes $1.8 billion over five years in state and federal funding for delivery and payment reform. It establishes:</a:t>
            </a:r>
          </a:p>
          <a:p>
            <a:pPr lvl="1"/>
            <a:r>
              <a:rPr lang="en-US" dirty="0"/>
              <a:t>Accountable Care Organizations (ACOs), entities held accountable for their populations’ health and health care costs.</a:t>
            </a:r>
          </a:p>
          <a:p>
            <a:pPr lvl="1"/>
            <a:r>
              <a:rPr lang="en-US" dirty="0"/>
              <a:t>Behavioral Health Community Partners and LTSS Community Partners, entities partnering with ACOs to support members seeking services.</a:t>
            </a:r>
          </a:p>
          <a:p>
            <a:pPr lvl="1"/>
            <a:r>
              <a:rPr lang="en-US" dirty="0"/>
              <a:t>Statewide investments to support workforce development and improved access to care. </a:t>
            </a:r>
          </a:p>
          <a:p>
            <a:pPr lvl="1"/>
            <a:r>
              <a:rPr lang="en-US" dirty="0"/>
              <a:t>Flexible services to address social determinants of health.</a:t>
            </a:r>
          </a:p>
          <a:p>
            <a:r>
              <a:rPr lang="en-US" dirty="0"/>
              <a:t>The expansion maintains but reforms supplemental payments to hospitals and other safety-net providers.</a:t>
            </a:r>
          </a:p>
          <a:p>
            <a:r>
              <a:rPr lang="en-US" dirty="0"/>
              <a:t>The expansion improves access to a wide range of substance use disorder services.</a:t>
            </a:r>
          </a:p>
          <a:p>
            <a:r>
              <a:rPr lang="en-US" dirty="0"/>
              <a:t>The expansion bases a portion of federal MassHealth funding on the state’s performance.</a:t>
            </a:r>
          </a:p>
          <a:p>
            <a:endParaRPr lang="en-US" dirty="0"/>
          </a:p>
          <a:p>
            <a:endParaRPr lang="en-US" dirty="0"/>
          </a:p>
        </p:txBody>
      </p:sp>
      <p:sp>
        <p:nvSpPr>
          <p:cNvPr id="4" name="Slide Number Placeholder 3"/>
          <p:cNvSpPr>
            <a:spLocks noGrp="1"/>
          </p:cNvSpPr>
          <p:nvPr>
            <p:ph type="sldNum" sz="quarter" idx="10"/>
          </p:nvPr>
        </p:nvSpPr>
        <p:spPr/>
        <p:txBody>
          <a:bodyPr/>
          <a:lstStyle/>
          <a:p>
            <a:fld id="{9BD7153A-5758-40C4-8129-301D4A48CA78}" type="slidenum">
              <a:rPr lang="en-US" smtClean="0"/>
              <a:pPr/>
              <a:t>28</a:t>
            </a:fld>
            <a:endParaRPr lang="en-US" dirty="0"/>
          </a:p>
        </p:txBody>
      </p:sp>
      <p:sp>
        <p:nvSpPr>
          <p:cNvPr id="9" name="Rectangle 8">
            <a:extLst>
              <a:ext uri="{FF2B5EF4-FFF2-40B4-BE49-F238E27FC236}">
                <a16:creationId xmlns:a16="http://schemas.microsoft.com/office/drawing/2014/main" id="{518221C6-3E5C-4EE9-A9D6-5CD2451ABCE9}"/>
              </a:ext>
            </a:extLst>
          </p:cNvPr>
          <p:cNvSpPr/>
          <p:nvPr/>
        </p:nvSpPr>
        <p:spPr>
          <a:xfrm>
            <a:off x="457200" y="6169301"/>
            <a:ext cx="8210550" cy="21544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000000"/>
                </a:solidFill>
                <a:latin typeface="Source Sans Pro Light" panose="020B0403030403020204" pitchFamily="34" charset="0"/>
                <a:ea typeface="ＭＳ Ｐゴシック"/>
                <a:cs typeface="ＭＳ Ｐゴシック"/>
              </a:rPr>
              <a:t>Gershon, R., </a:t>
            </a:r>
            <a:r>
              <a:rPr lang="en-US" sz="800" i="1" dirty="0">
                <a:solidFill>
                  <a:srgbClr val="000000"/>
                </a:solidFill>
                <a:latin typeface="Source Sans Pro Light" panose="020B0403030403020204" pitchFamily="34" charset="0"/>
                <a:ea typeface="ＭＳ Ｐゴシック"/>
                <a:cs typeface="ＭＳ Ｐゴシック"/>
              </a:rPr>
              <a:t>et al. </a:t>
            </a:r>
            <a:r>
              <a:rPr lang="en-US" sz="800" dirty="0">
                <a:solidFill>
                  <a:srgbClr val="000000"/>
                </a:solidFill>
                <a:latin typeface="Source Sans Pro Light" panose="020B0403030403020204" pitchFamily="34" charset="0"/>
                <a:ea typeface="ＭＳ Ｐゴシック"/>
                <a:cs typeface="ＭＳ Ｐゴシック"/>
              </a:rPr>
              <a:t>(2017). The MassHealth Waiver 2016–2022: Delivering Reform. </a:t>
            </a:r>
            <a:r>
              <a:rPr lang="en-US" sz="800" i="1" dirty="0">
                <a:solidFill>
                  <a:srgbClr val="000000"/>
                </a:solidFill>
                <a:latin typeface="Source Sans Pro Light" panose="020B0403030403020204" pitchFamily="34" charset="0"/>
                <a:ea typeface="ＭＳ Ｐゴシック"/>
                <a:cs typeface="ＭＳ Ｐゴシック"/>
              </a:rPr>
              <a:t>Blue Cross Blue Shield Foundation</a:t>
            </a:r>
            <a:r>
              <a:rPr lang="en-US" sz="800" dirty="0">
                <a:solidFill>
                  <a:srgbClr val="000000"/>
                </a:solidFill>
                <a:latin typeface="Source Sans Pro Light" panose="020B0403030403020204" pitchFamily="34" charset="0"/>
                <a:ea typeface="ＭＳ Ｐゴシック"/>
                <a:cs typeface="ＭＳ Ｐゴシック"/>
              </a:rPr>
              <a:t>; MassHealth (2016). MassHealth Waiver Approval Fact sheet.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Tree>
    <p:extLst>
      <p:ext uri="{BB962C8B-B14F-4D97-AF65-F5344CB8AC3E}">
        <p14:creationId xmlns:p14="http://schemas.microsoft.com/office/powerpoint/2010/main" val="331635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745E94F-27EB-4688-BD52-A62747D5F37B}"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29380751"/>
              </p:ext>
            </p:extLst>
          </p:nvPr>
        </p:nvGraphicFramePr>
        <p:xfrm>
          <a:off x="461672" y="391922"/>
          <a:ext cx="8229600" cy="535178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20000"/>
                    </a:ext>
                  </a:extLst>
                </a:gridCol>
                <a:gridCol w="7178040">
                  <a:extLst>
                    <a:ext uri="{9D8B030D-6E8A-4147-A177-3AD203B41FA5}">
                      <a16:colId xmlns:a16="http://schemas.microsoft.com/office/drawing/2014/main" val="20001"/>
                    </a:ext>
                  </a:extLst>
                </a:gridCol>
              </a:tblGrid>
              <a:tr h="586061">
                <a:tc>
                  <a:txBody>
                    <a:bodyPr/>
                    <a:lstStyle/>
                    <a:p>
                      <a:pPr>
                        <a:spcBef>
                          <a:spcPts val="100"/>
                        </a:spcBef>
                        <a:spcAft>
                          <a:spcPts val="100"/>
                        </a:spcAft>
                      </a:pPr>
                      <a:r>
                        <a:rPr lang="en-US" sz="1100" b="0" dirty="0">
                          <a:solidFill>
                            <a:schemeClr val="tx2">
                              <a:lumMod val="75000"/>
                            </a:schemeClr>
                          </a:solidFill>
                          <a:latin typeface="+mj-lt"/>
                        </a:rPr>
                        <a:t>MASSHEALTH OVERVIEW</a:t>
                      </a:r>
                    </a:p>
                  </a:txBody>
                  <a:tcPr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050" b="0" dirty="0">
                          <a:solidFill>
                            <a:schemeClr val="tx1"/>
                          </a:solidFill>
                        </a:rPr>
                        <a:t>MassHealth is Massachusetts’ name for its Medicaid and Children’s Health Insurance (CHIP) programs. MassHealth provides coverage for</a:t>
                      </a:r>
                      <a:r>
                        <a:rPr lang="en-US" sz="1050" b="0" dirty="0">
                          <a:solidFill>
                            <a:srgbClr val="FF0000"/>
                          </a:solidFill>
                        </a:rPr>
                        <a:t> </a:t>
                      </a:r>
                      <a:r>
                        <a:rPr lang="en-US" sz="1050" b="0" dirty="0">
                          <a:solidFill>
                            <a:schemeClr val="tx1"/>
                          </a:solidFill>
                        </a:rPr>
                        <a:t>over 1.8 million members — more than a quarter of the state’s residents — and has been the centerpiece of state health care reform. MassHealth is an important contributor to the state’s high insured rate. Currently, more than 96% of Massachusetts residents are covered by health insurance. </a:t>
                      </a:r>
                    </a:p>
                  </a:txBody>
                  <a:tcPr marT="101600" marB="101600">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29119">
                <a:tc>
                  <a:txBody>
                    <a:bodyPr/>
                    <a:lstStyle/>
                    <a:p>
                      <a:pPr>
                        <a:spcBef>
                          <a:spcPts val="100"/>
                        </a:spcBef>
                        <a:spcAft>
                          <a:spcPts val="100"/>
                        </a:spcAft>
                      </a:pPr>
                      <a:r>
                        <a:rPr lang="en-US" sz="1100" b="0" kern="1200" dirty="0">
                          <a:solidFill>
                            <a:schemeClr val="tx2">
                              <a:lumMod val="75000"/>
                            </a:schemeClr>
                          </a:solidFill>
                          <a:latin typeface="+mj-lt"/>
                          <a:ea typeface="+mn-ea"/>
                          <a:cs typeface="+mn-cs"/>
                        </a:rPr>
                        <a:t>MASSHEALTH BENEFITS </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050" b="0" dirty="0">
                          <a:solidFill>
                            <a:schemeClr val="tx1"/>
                          </a:solidFill>
                        </a:rPr>
                        <a:t>MassHealth serves as a safety net — the insurer of last resort — for some of the state’s most disadvantaged residents and many with very complex health care needs. MassHealth covers low-income families for whom employer-sponsored coverage is unavailable or unaffordable, people who are affected by economic downturns, and people with physical, behavioral, and intellectual disabilities, among others. It offers assistance with premiums and co-payments, and provides additional benefits to people who have another source of primary coverage, such as Medicare, an employer, or a student plan but who are challenged by the cost of that coverage. </a:t>
                      </a:r>
                      <a:r>
                        <a:rPr lang="en-US" sz="1050" dirty="0">
                          <a:solidFill>
                            <a:schemeClr val="tx1"/>
                          </a:solidFill>
                        </a:rPr>
                        <a:t>Access to MassHealth coupled with other health care reform has</a:t>
                      </a:r>
                      <a:r>
                        <a:rPr lang="en-US" sz="1050" baseline="0" dirty="0">
                          <a:solidFill>
                            <a:schemeClr val="tx1"/>
                          </a:solidFill>
                        </a:rPr>
                        <a:t> been associated with reductions in the uninsured rate, increases in preventive service utilization, and improvements in physical and mental health. </a:t>
                      </a:r>
                      <a:endParaRPr lang="en-US" sz="1050" dirty="0">
                        <a:solidFill>
                          <a:schemeClr val="tx1"/>
                        </a:solidFill>
                      </a:endParaRPr>
                    </a:p>
                    <a:p>
                      <a:pPr algn="l">
                        <a:spcBef>
                          <a:spcPts val="400"/>
                        </a:spcBef>
                      </a:pPr>
                      <a:r>
                        <a:rPr lang="en-US" sz="1050" b="0" dirty="0">
                          <a:solidFill>
                            <a:schemeClr val="tx1"/>
                          </a:solidFill>
                        </a:rPr>
                        <a:t>MassHealth benefits other stakeholders in the health care system. It pays health care providers (primary care physicians, community health centers, hospitals, nursing homes, and others) for treatments that would otherwise go uncompensated or would not be provided at all. It benefits employers by covering some of the highest-cost services for their employees and employees’ dependents with disabilities. It brings billions of federal dollars to the state: the program is administered by the state but funded jointly by the state and federal governments. These federal funds help stretch dollars that the state spends for health care and long-term care for populations with a high level of need.</a:t>
                      </a:r>
                    </a:p>
                  </a:txBody>
                  <a:tcPr marT="101600" marB="10160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48438">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100" b="0" kern="1200" dirty="0">
                          <a:solidFill>
                            <a:schemeClr val="tx2">
                              <a:lumMod val="75000"/>
                            </a:schemeClr>
                          </a:solidFill>
                          <a:latin typeface="+mj-lt"/>
                          <a:ea typeface="+mn-ea"/>
                          <a:cs typeface="+mn-cs"/>
                        </a:rPr>
                        <a:t>MASSHEALTH CHALLENGES</a:t>
                      </a:r>
                    </a:p>
                    <a:p>
                      <a:pPr>
                        <a:spcBef>
                          <a:spcPts val="100"/>
                        </a:spcBef>
                        <a:spcAft>
                          <a:spcPts val="100"/>
                        </a:spcAft>
                      </a:pPr>
                      <a:endParaRPr lang="en-US" sz="1100" b="0" kern="1200" dirty="0">
                        <a:solidFill>
                          <a:schemeClr val="tx2">
                            <a:lumMod val="75000"/>
                          </a:schemeClr>
                        </a:solidFill>
                        <a:latin typeface="+mj-lt"/>
                        <a:ea typeface="+mn-ea"/>
                        <a:cs typeface="+mn-cs"/>
                      </a:endParaRP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spcBef>
                          <a:spcPts val="400"/>
                        </a:spcBef>
                      </a:pPr>
                      <a:r>
                        <a:rPr lang="en-US" sz="1050" kern="1200" dirty="0">
                          <a:solidFill>
                            <a:schemeClr val="tx1"/>
                          </a:solidFill>
                          <a:latin typeface="+mn-lt"/>
                          <a:ea typeface="+mn-ea"/>
                          <a:cs typeface="+mn-cs"/>
                        </a:rPr>
                        <a:t>Recently, there has been debate and attention on whether the level and rate of growth in MassHealth spending are sustainable.</a:t>
                      </a:r>
                      <a:r>
                        <a:rPr lang="en-US" sz="1050" dirty="0">
                          <a:solidFill>
                            <a:schemeClr val="tx1"/>
                          </a:solidFill>
                        </a:rPr>
                        <a:t> MassHealth spending has grown from $7.5 billion in 2007 to $15 billion in 2017, at a rate, adjusted for medical cost inflation,* of around 3% per year. After double-digit increases from 2013 to 2016, driven largely by increased enrollment</a:t>
                      </a:r>
                      <a:r>
                        <a:rPr lang="en-US" sz="1050" baseline="0" dirty="0">
                          <a:solidFill>
                            <a:schemeClr val="tx1"/>
                          </a:solidFill>
                        </a:rPr>
                        <a:t> from the Affordable Care Act’s Medicaid expansion, </a:t>
                      </a:r>
                      <a:r>
                        <a:rPr lang="en-US" sz="1050" dirty="0">
                          <a:solidFill>
                            <a:schemeClr val="tx1"/>
                          </a:solidFill>
                        </a:rPr>
                        <a:t>spending growth moderated from 2016 to 2017, with a medical-cost-inflation-adjusted rate of 0.4%. </a:t>
                      </a:r>
                      <a:r>
                        <a:rPr lang="en-US" sz="1050" baseline="0" dirty="0">
                          <a:solidFill>
                            <a:schemeClr val="tx1"/>
                          </a:solidFill>
                        </a:rPr>
                        <a:t>Two fast-growing components of spending are long-term services and supports (LTSS) and pharmacy. Community-based LTSS (including home health services, personal care, and adult day health) exceeded $2 billion in 2017, reflecting a successful policy shift away from facility-based to community-based care. Rising drug prices continue to be a challenge. </a:t>
                      </a:r>
                      <a:endParaRPr lang="en-US" sz="1050" dirty="0">
                        <a:solidFill>
                          <a:schemeClr val="tx1"/>
                        </a:solidFill>
                      </a:endParaRPr>
                    </a:p>
                    <a:p>
                      <a:pPr algn="l">
                        <a:spcBef>
                          <a:spcPts val="400"/>
                        </a:spcBef>
                      </a:pPr>
                      <a:r>
                        <a:rPr lang="en-US" sz="1050" dirty="0">
                          <a:solidFill>
                            <a:schemeClr val="tx1"/>
                          </a:solidFill>
                        </a:rPr>
                        <a:t>MassHealth is now implementing a comprehensive strategy to manage costs, while also improving quality and the member</a:t>
                      </a:r>
                      <a:r>
                        <a:rPr lang="en-US" sz="1050" baseline="0" dirty="0">
                          <a:solidFill>
                            <a:schemeClr val="tx1"/>
                          </a:solidFill>
                        </a:rPr>
                        <a:t> experience, by better integrating services and basing payments on value rather than volume. </a:t>
                      </a:r>
                      <a:r>
                        <a:rPr lang="en-US" sz="1050" kern="0" dirty="0">
                          <a:solidFill>
                            <a:schemeClr val="tx1"/>
                          </a:solidFill>
                          <a:latin typeface="+mn-lt"/>
                          <a:cs typeface="+mn-cs"/>
                        </a:rPr>
                        <a:t>Over 885,000 MassHealth members have been enrolled in new Accountable Care Organizations (ACOs), which began full operation in March 2018. Members may be eligible for additional supports from newly formed Behavioral Health Community Partners or LTSS Community Partners. Some members may also be eligible for certain housing or nutritional supports through newly approved flexible services.</a:t>
                      </a:r>
                      <a:endParaRPr lang="en-US" sz="1050" kern="0" noProof="0" dirty="0">
                        <a:solidFill>
                          <a:schemeClr val="tx1"/>
                        </a:solidFill>
                        <a:latin typeface="+mn-lt"/>
                        <a:cs typeface="+mn-cs"/>
                      </a:endParaRPr>
                    </a:p>
                  </a:txBody>
                  <a:tcPr marT="101600" marB="10160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5" name="Rectangle 4">
            <a:extLst>
              <a:ext uri="{FF2B5EF4-FFF2-40B4-BE49-F238E27FC236}">
                <a16:creationId xmlns:a16="http://schemas.microsoft.com/office/drawing/2014/main" id="{7CB39A10-DEC0-42B4-807A-A7E906E3AF0B}"/>
              </a:ext>
            </a:extLst>
          </p:cNvPr>
          <p:cNvSpPr/>
          <p:nvPr/>
        </p:nvSpPr>
        <p:spPr>
          <a:xfrm>
            <a:off x="457200" y="6046191"/>
            <a:ext cx="8229600" cy="338554"/>
          </a:xfrm>
          <a:prstGeom prst="rect">
            <a:avLst/>
          </a:prstGeom>
        </p:spPr>
        <p:txBody>
          <a:bodyPr wrap="square" lIns="0" rIns="0" anchor="b" anchorCtr="0">
            <a:spAutoFit/>
          </a:bodyPr>
          <a:lstStyle/>
          <a:p>
            <a:pPr marL="55563" lvl="0" indent="-55563" fontAlgn="auto">
              <a:spcBef>
                <a:spcPts val="600"/>
              </a:spcBef>
              <a:spcAft>
                <a:spcPts val="0"/>
              </a:spcAft>
            </a:pPr>
            <a:r>
              <a:rPr lang="en-US" sz="800" kern="0" dirty="0">
                <a:solidFill>
                  <a:srgbClr val="1C1C1C"/>
                </a:solidFill>
                <a:latin typeface="+mn-lt"/>
                <a:cs typeface="Arial"/>
              </a:rPr>
              <a:t>*	Medical cost inflation is calculated using the consumer price index for medical care, which measures inflation of out-of-pocket medical care, including payments for health care goods, health care services, and health insurance premiums.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DELIVERY SYSTEM REFORM INCENTIVE PAYMENT (DSRIP)</a:t>
            </a:r>
            <a:br>
              <a:rPr lang="en-US" dirty="0"/>
            </a:br>
            <a:r>
              <a:rPr lang="en-US" dirty="0"/>
              <a:t>PROGRAM INVESTS SUBSTANTIAL FUNDS IN THE STATE’S HEALTH</a:t>
            </a:r>
            <a:br>
              <a:rPr lang="en-US" dirty="0"/>
            </a:br>
            <a:r>
              <a:rPr lang="en-US" dirty="0"/>
              <a:t>CARE DELIVERY SYSTEM</a:t>
            </a:r>
          </a:p>
        </p:txBody>
      </p:sp>
      <p:sp>
        <p:nvSpPr>
          <p:cNvPr id="4" name="Slide Number Placeholder 3"/>
          <p:cNvSpPr>
            <a:spLocks noGrp="1"/>
          </p:cNvSpPr>
          <p:nvPr>
            <p:ph type="sldNum" sz="quarter" idx="10"/>
          </p:nvPr>
        </p:nvSpPr>
        <p:spPr/>
        <p:txBody>
          <a:bodyPr/>
          <a:lstStyle/>
          <a:p>
            <a:fld id="{9BD7153A-5758-40C4-8129-301D4A48CA78}"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72078198"/>
              </p:ext>
            </p:extLst>
          </p:nvPr>
        </p:nvGraphicFramePr>
        <p:xfrm>
          <a:off x="1051560" y="2170159"/>
          <a:ext cx="7040880" cy="3291840"/>
        </p:xfrm>
        <a:graphic>
          <a:graphicData uri="http://schemas.openxmlformats.org/drawingml/2006/table">
            <a:tbl>
              <a:tblPr firstRow="1" bandRow="1">
                <a:tableStyleId>{7DF18680-E054-41AD-8BC1-D1AEF772440D}</a:tableStyleId>
              </a:tblPr>
              <a:tblGrid>
                <a:gridCol w="52120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873706934"/>
                    </a:ext>
                  </a:extLst>
                </a:gridCol>
              </a:tblGrid>
              <a:tr h="0">
                <a:tc>
                  <a:txBody>
                    <a:bodyPr/>
                    <a:lstStyle/>
                    <a:p>
                      <a:r>
                        <a:rPr lang="en-US" sz="1200" b="0" cap="all" dirty="0">
                          <a:latin typeface="+mj-lt"/>
                        </a:rPr>
                        <a:t>Objective</a:t>
                      </a:r>
                    </a:p>
                  </a:txBody>
                  <a:tcPr marL="137160" marR="137160" marT="137160" marB="137160" anchor="b"/>
                </a:tc>
                <a:tc gridSpan="2">
                  <a:txBody>
                    <a:bodyPr/>
                    <a:lstStyle/>
                    <a:p>
                      <a:pPr algn="ctr"/>
                      <a:r>
                        <a:rPr lang="en-US" sz="1200" b="0" cap="all" dirty="0">
                          <a:latin typeface="+mj-lt"/>
                        </a:rPr>
                        <a:t>5-Year</a:t>
                      </a:r>
                      <a:r>
                        <a:rPr lang="en-US" sz="1200" b="0" cap="all" baseline="0" dirty="0">
                          <a:latin typeface="+mj-lt"/>
                        </a:rPr>
                        <a:t> Funding</a:t>
                      </a:r>
                    </a:p>
                    <a:p>
                      <a:pPr algn="ctr"/>
                      <a:r>
                        <a:rPr lang="en-US" sz="1200" b="0" cap="all" baseline="0" dirty="0">
                          <a:latin typeface="+mj-lt"/>
                        </a:rPr>
                        <a:t>(% of DSRIP Funding)</a:t>
                      </a:r>
                      <a:endParaRPr lang="en-US" sz="1200" b="0" cap="all" dirty="0">
                        <a:latin typeface="+mj-lt"/>
                      </a:endParaRPr>
                    </a:p>
                  </a:txBody>
                  <a:tcPr marL="137160" marR="137160" marT="137160" marB="137160" anchor="b"/>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200" dirty="0">
                          <a:latin typeface="+mj-lt"/>
                        </a:rPr>
                        <a:t>ACO DEVELOPMENT</a:t>
                      </a:r>
                      <a:r>
                        <a:rPr lang="en-US" sz="1200" b="0" dirty="0">
                          <a:latin typeface="+mj-lt"/>
                        </a:rPr>
                        <a:t>:</a:t>
                      </a:r>
                      <a:r>
                        <a:rPr lang="en-US" sz="1200" dirty="0">
                          <a:latin typeface="+mn-lt"/>
                        </a:rPr>
                        <a:t> including development and support of flexible services</a:t>
                      </a:r>
                    </a:p>
                  </a:txBody>
                  <a:tcPr marL="137160" marR="137160" marT="137160" marB="137160"/>
                </a:tc>
                <a:tc>
                  <a:txBody>
                    <a:bodyPr/>
                    <a:lstStyle/>
                    <a:p>
                      <a:pPr algn="r"/>
                      <a:r>
                        <a:rPr lang="en-US" sz="1200" dirty="0">
                          <a:latin typeface="+mj-lt"/>
                        </a:rPr>
                        <a:t>$1.065B</a:t>
                      </a:r>
                    </a:p>
                  </a:txBody>
                  <a:tcPr marL="137160" marR="18288" marT="137160" marB="137160">
                    <a:lnR w="12700" cap="flat" cmpd="sng" algn="ctr">
                      <a:noFill/>
                      <a:prstDash val="solid"/>
                      <a:round/>
                      <a:headEnd type="none" w="med" len="med"/>
                      <a:tailEnd type="none" w="med" len="med"/>
                    </a:lnR>
                  </a:tcPr>
                </a:tc>
                <a:tc>
                  <a:txBody>
                    <a:bodyPr/>
                    <a:lstStyle/>
                    <a:p>
                      <a:pPr algn="l"/>
                      <a:r>
                        <a:rPr kumimoji="0" lang="en-US" sz="1200" b="0" i="0" u="none" strike="noStrike" kern="1200" cap="none" spc="0" normalizeH="0" baseline="0" noProof="0" dirty="0">
                          <a:ln>
                            <a:noFill/>
                          </a:ln>
                          <a:solidFill>
                            <a:srgbClr val="000000"/>
                          </a:solidFill>
                          <a:effectLst/>
                          <a:uLnTx/>
                          <a:uFillTx/>
                          <a:latin typeface="Source Sans Pro Semibold"/>
                          <a:ea typeface="+mn-ea"/>
                          <a:cs typeface="+mn-cs"/>
                        </a:rPr>
                        <a:t>(60%)</a:t>
                      </a:r>
                      <a:endParaRPr lang="en-US" sz="1200" dirty="0">
                        <a:latin typeface="+mj-lt"/>
                      </a:endParaRP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r>
                        <a:rPr lang="en-US" sz="1200" dirty="0">
                          <a:latin typeface="+mj-lt"/>
                        </a:rPr>
                        <a:t>COMMUNITY</a:t>
                      </a:r>
                      <a:r>
                        <a:rPr lang="en-US" sz="1200" baseline="0" dirty="0">
                          <a:latin typeface="+mj-lt"/>
                        </a:rPr>
                        <a:t> PARTNERS</a:t>
                      </a:r>
                      <a:r>
                        <a:rPr lang="en-US" sz="1200" baseline="0" dirty="0">
                          <a:latin typeface="+mn-lt"/>
                        </a:rPr>
                        <a:t>: care coordination and capacity building</a:t>
                      </a:r>
                      <a:endParaRPr lang="en-US" sz="1200" dirty="0">
                        <a:latin typeface="+mn-lt"/>
                      </a:endParaRPr>
                    </a:p>
                  </a:txBody>
                  <a:tcPr marL="137160" marR="137160" marT="137160" marB="137160"/>
                </a:tc>
                <a:tc>
                  <a:txBody>
                    <a:bodyPr/>
                    <a:lstStyle/>
                    <a:p>
                      <a:pPr algn="r"/>
                      <a:r>
                        <a:rPr lang="en-US" sz="1200" dirty="0">
                          <a:latin typeface="+mj-lt"/>
                        </a:rPr>
                        <a:t> $547M</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(30%)</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r>
                        <a:rPr lang="en-US" sz="1200" dirty="0">
                          <a:latin typeface="+mj-lt"/>
                        </a:rPr>
                        <a:t>STATEWIDE INVESTMENTS</a:t>
                      </a:r>
                      <a:r>
                        <a:rPr lang="en-US" sz="1200" dirty="0">
                          <a:latin typeface="+mn-lt"/>
                        </a:rPr>
                        <a:t>: student loan</a:t>
                      </a:r>
                      <a:r>
                        <a:rPr lang="en-US" sz="1200" baseline="0" dirty="0">
                          <a:latin typeface="+mn-lt"/>
                        </a:rPr>
                        <a:t> repayment, primary care residency training, workforce development, emergency department boarding, disability access, and language access</a:t>
                      </a:r>
                      <a:endParaRPr lang="en-US" sz="1200" dirty="0">
                        <a:latin typeface="+mn-lt"/>
                      </a:endParaRPr>
                    </a:p>
                  </a:txBody>
                  <a:tcPr marL="137160" marR="137160" marT="137160" marB="137160"/>
                </a:tc>
                <a:tc>
                  <a:txBody>
                    <a:bodyPr/>
                    <a:lstStyle/>
                    <a:p>
                      <a:pPr algn="r"/>
                      <a:r>
                        <a:rPr lang="en-US" sz="1200" dirty="0">
                          <a:latin typeface="+mj-lt"/>
                        </a:rPr>
                        <a:t>$115M</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(6%)</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r>
                        <a:rPr lang="en-US" sz="1200" dirty="0">
                          <a:latin typeface="+mj-lt"/>
                        </a:rPr>
                        <a:t>STATE OPERATIONS</a:t>
                      </a:r>
                      <a:r>
                        <a:rPr lang="en-US" sz="1200" baseline="0" dirty="0">
                          <a:latin typeface="+mj-lt"/>
                        </a:rPr>
                        <a:t> AND IMPLEMENTATION</a:t>
                      </a:r>
                      <a:endParaRPr lang="en-US" sz="1200" dirty="0">
                        <a:latin typeface="+mj-lt"/>
                      </a:endParaRPr>
                    </a:p>
                  </a:txBody>
                  <a:tcPr marL="137160" marR="137160" marT="137160" marB="137160"/>
                </a:tc>
                <a:tc>
                  <a:txBody>
                    <a:bodyPr/>
                    <a:lstStyle/>
                    <a:p>
                      <a:pPr algn="r"/>
                      <a:r>
                        <a:rPr lang="en-US" sz="1200" dirty="0">
                          <a:latin typeface="+mj-lt"/>
                        </a:rPr>
                        <a:t>$73M </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(4%)</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r>
                        <a:rPr lang="en-US" sz="1200" dirty="0">
                          <a:latin typeface="+mj-lt"/>
                        </a:rPr>
                        <a:t>TOTAL</a:t>
                      </a:r>
                      <a:endParaRPr lang="en-US" sz="1200" b="1" dirty="0">
                        <a:latin typeface="+mj-lt"/>
                      </a:endParaRPr>
                    </a:p>
                  </a:txBody>
                  <a:tcPr marL="137160" marR="137160" marT="137160" marB="137160"/>
                </a:tc>
                <a:tc>
                  <a:txBody>
                    <a:bodyPr/>
                    <a:lstStyle/>
                    <a:p>
                      <a:pPr algn="r"/>
                      <a:r>
                        <a:rPr lang="en-US" sz="1200" dirty="0">
                          <a:latin typeface="+mj-lt"/>
                        </a:rPr>
                        <a:t>$1.8B</a:t>
                      </a:r>
                      <a:endParaRPr lang="en-US" sz="1200" b="1" dirty="0">
                        <a:latin typeface="+mj-lt"/>
                      </a:endParaRPr>
                    </a:p>
                  </a:txBody>
                  <a:tcPr marL="137160" marR="18288" marT="137160" marB="137160">
                    <a:lnR w="12700" cap="flat" cmpd="sng" algn="ctr">
                      <a:noFill/>
                      <a:prstDash val="solid"/>
                      <a:round/>
                      <a:headEnd type="none" w="med" len="med"/>
                      <a:tailEnd type="none" w="med" len="med"/>
                    </a:lnR>
                  </a:tcPr>
                </a:tc>
                <a:tc>
                  <a:txBody>
                    <a:bodyPr/>
                    <a:lstStyle/>
                    <a:p>
                      <a:pPr algn="l"/>
                      <a:endParaRPr lang="en-US" sz="1200" b="1" dirty="0">
                        <a:latin typeface="+mj-lt"/>
                      </a:endParaRP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924E5C7D-8E54-4DB2-B5E4-489D71E213DF}"/>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MassHealth Delivery System Reform Incentive Payment Protocol (April 2019). Available at </a:t>
            </a:r>
            <a:br>
              <a:rPr lang="en-US" sz="800" dirty="0">
                <a:solidFill>
                  <a:srgbClr val="1C1C1C"/>
                </a:solidFill>
                <a:latin typeface="Source Sans Pro Light"/>
              </a:rPr>
            </a:br>
            <a:r>
              <a:rPr lang="en-US" sz="800" dirty="0">
                <a:solidFill>
                  <a:srgbClr val="1C1C1C"/>
                </a:solidFill>
                <a:latin typeface="Source Sans Pro Light"/>
                <a:hlinkClick r:id="rId3"/>
              </a:rPr>
              <a:t>https://www.medicaid.gov/Medicaid-CHIP-Program-Information/By-Topics/Waivers/1115/downloads/ma/MassHealth/ma-masshealth-appvd-dsrip-prtcl-20190408.pdf</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
        <p:nvSpPr>
          <p:cNvPr id="12" name="Content Placeholder 5">
            <a:extLst>
              <a:ext uri="{FF2B5EF4-FFF2-40B4-BE49-F238E27FC236}">
                <a16:creationId xmlns:a16="http://schemas.microsoft.com/office/drawing/2014/main" id="{96E19729-2F51-4A19-895E-CAC6A42331D3}"/>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The 1115 waiver agreement includes authorization for $1.8 billion in federal and state funds to support delivery system transformation.</a:t>
            </a:r>
          </a:p>
        </p:txBody>
      </p:sp>
    </p:spTree>
    <p:extLst>
      <p:ext uri="{BB962C8B-B14F-4D97-AF65-F5344CB8AC3E}">
        <p14:creationId xmlns:p14="http://schemas.microsoft.com/office/powerpoint/2010/main" val="1126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Elbow 5">
            <a:extLst>
              <a:ext uri="{FF2B5EF4-FFF2-40B4-BE49-F238E27FC236}">
                <a16:creationId xmlns:a16="http://schemas.microsoft.com/office/drawing/2014/main" id="{96A1ED83-E1C1-4DEA-993B-D3BA95EBB09D}"/>
              </a:ext>
            </a:extLst>
          </p:cNvPr>
          <p:cNvCxnSpPr>
            <a:cxnSpLocks/>
          </p:cNvCxnSpPr>
          <p:nvPr/>
        </p:nvCxnSpPr>
        <p:spPr>
          <a:xfrm rot="16200000" flipH="1">
            <a:off x="5375462" y="3461284"/>
            <a:ext cx="1645920" cy="182880"/>
          </a:xfrm>
          <a:prstGeom prst="bentConnector3">
            <a:avLst>
              <a:gd name="adj1" fmla="val 100000"/>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stCxn id="2" idx="2"/>
          </p:cNvCxnSpPr>
          <p:nvPr/>
        </p:nvCxnSpPr>
        <p:spPr>
          <a:xfrm>
            <a:off x="4572000" y="2452752"/>
            <a:ext cx="1" cy="24841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1F9C65E-0864-4F5C-8BA9-CE79921824A7}"/>
              </a:ext>
            </a:extLst>
          </p:cNvPr>
          <p:cNvSpPr/>
          <p:nvPr/>
        </p:nvSpPr>
        <p:spPr>
          <a:xfrm>
            <a:off x="3840480" y="1721232"/>
            <a:ext cx="1463040" cy="731520"/>
          </a:xfrm>
          <a:prstGeom prst="rect">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548640"/>
            <a:ext cx="8229600" cy="822960"/>
          </a:xfrm>
        </p:spPr>
        <p:txBody>
          <a:bodyPr/>
          <a:lstStyle/>
          <a:p>
            <a:r>
              <a:rPr lang="en-US" dirty="0"/>
              <a:t>ACCOUNTABLE CARE ORGANIZATIONS: </a:t>
            </a:r>
            <a:br>
              <a:rPr lang="en-US" dirty="0"/>
            </a:br>
            <a:r>
              <a:rPr lang="en-US" dirty="0"/>
              <a:t>PROVIDER ENTITIES HELD FINANCIALLY ACCOUNTABLE FOR THE </a:t>
            </a:r>
            <a:br>
              <a:rPr lang="en-US" dirty="0"/>
            </a:br>
            <a:r>
              <a:rPr lang="en-US" dirty="0"/>
              <a:t>COST AND QUALITY OF CARE FOR THEIR MEMBER POPULATIONS</a:t>
            </a:r>
          </a:p>
        </p:txBody>
      </p:sp>
      <p:sp>
        <p:nvSpPr>
          <p:cNvPr id="4" name="Slide Number Placeholder 3"/>
          <p:cNvSpPr>
            <a:spLocks noGrp="1"/>
          </p:cNvSpPr>
          <p:nvPr>
            <p:ph type="sldNum" sz="quarter" idx="10"/>
          </p:nvPr>
        </p:nvSpPr>
        <p:spPr/>
        <p:txBody>
          <a:bodyPr/>
          <a:lstStyle/>
          <a:p>
            <a:pPr>
              <a:defRPr/>
            </a:pPr>
            <a:fld id="{FE16FE05-51A1-41C7-A92E-97A082AD623A}" type="slidenum">
              <a:rPr lang="en-US" smtClean="0"/>
              <a:pPr>
                <a:defRPr/>
              </a:pPr>
              <a:t>30</a:t>
            </a:fld>
            <a:endParaRPr lang="en-US" dirty="0"/>
          </a:p>
        </p:txBody>
      </p:sp>
      <p:sp>
        <p:nvSpPr>
          <p:cNvPr id="8" name="TextBox 7"/>
          <p:cNvSpPr txBox="1"/>
          <p:nvPr/>
        </p:nvSpPr>
        <p:spPr>
          <a:xfrm>
            <a:off x="640080" y="2948845"/>
            <a:ext cx="2286000" cy="1928733"/>
          </a:xfrm>
          <a:prstGeom prst="rect">
            <a:avLst/>
          </a:prstGeom>
          <a:noFill/>
        </p:spPr>
        <p:txBody>
          <a:bodyPr wrap="square" lIns="0" rIns="0" rtlCol="0">
            <a:spAutoFit/>
          </a:bodyPr>
          <a:lstStyle/>
          <a:p>
            <a:r>
              <a:rPr lang="en-US" sz="1000" b="1" dirty="0">
                <a:solidFill>
                  <a:srgbClr val="005F85"/>
                </a:solidFill>
                <a:latin typeface="+mj-lt"/>
                <a:cs typeface="Arial"/>
              </a:rPr>
              <a:t>Contract between MassHealth and Accountable Care Partnership Plan</a:t>
            </a:r>
            <a:endParaRPr lang="en-US" sz="1000" dirty="0">
              <a:solidFill>
                <a:srgbClr val="005F85"/>
              </a:solidFill>
              <a:latin typeface="+mj-lt"/>
            </a:endParaRPr>
          </a:p>
          <a:p>
            <a:pPr marL="115888" indent="-115888">
              <a:spcBef>
                <a:spcPts val="200"/>
              </a:spcBef>
              <a:buClr>
                <a:srgbClr val="005F85"/>
              </a:buClr>
              <a:buFont typeface="Wingdings" panose="05000000000000000000" pitchFamily="2" charset="2"/>
              <a:buChar char="§"/>
            </a:pPr>
            <a:r>
              <a:rPr lang="en-US" sz="1000" dirty="0">
                <a:latin typeface="+mn-lt"/>
              </a:rPr>
              <a:t>Capitation payment</a:t>
            </a:r>
          </a:p>
          <a:p>
            <a:pPr marL="115888" indent="-115888">
              <a:spcBef>
                <a:spcPts val="200"/>
              </a:spcBef>
              <a:buClr>
                <a:srgbClr val="005F85"/>
              </a:buClr>
              <a:buFont typeface="Wingdings" panose="05000000000000000000" pitchFamily="2" charset="2"/>
              <a:buChar char="§"/>
            </a:pPr>
            <a:r>
              <a:rPr lang="en-US" sz="1000" dirty="0">
                <a:latin typeface="+mn-lt"/>
              </a:rPr>
              <a:t>Requires Accountable Care Partnership Plans to provide and pay for comprehensive health services to enrollees</a:t>
            </a:r>
          </a:p>
          <a:p>
            <a:pPr algn="ctr">
              <a:spcBef>
                <a:spcPts val="600"/>
              </a:spcBef>
            </a:pPr>
            <a:r>
              <a:rPr lang="en-US" sz="1200" dirty="0">
                <a:solidFill>
                  <a:srgbClr val="005F85"/>
                </a:solidFill>
                <a:latin typeface="+mj-lt"/>
              </a:rPr>
              <a:t>13</a:t>
            </a:r>
            <a:r>
              <a:rPr lang="en-US" sz="1000" dirty="0">
                <a:latin typeface="+mj-lt"/>
              </a:rPr>
              <a:t> ACOs SELECTED BY THE STATE</a:t>
            </a:r>
          </a:p>
          <a:p>
            <a:pPr algn="ctr">
              <a:spcBef>
                <a:spcPts val="300"/>
              </a:spcBef>
            </a:pPr>
            <a:r>
              <a:rPr lang="en-US" sz="1200" dirty="0">
                <a:solidFill>
                  <a:srgbClr val="005F85"/>
                </a:solidFill>
                <a:latin typeface="+mj-lt"/>
              </a:rPr>
              <a:t>~530,000 </a:t>
            </a:r>
            <a:r>
              <a:rPr lang="en-US" sz="1000" dirty="0">
                <a:latin typeface="+mj-lt"/>
              </a:rPr>
              <a:t>MEMBERS ENROLLED </a:t>
            </a:r>
          </a:p>
          <a:p>
            <a:pPr algn="ctr">
              <a:spcBef>
                <a:spcPts val="300"/>
              </a:spcBef>
            </a:pPr>
            <a:r>
              <a:rPr lang="en-US" sz="1000" dirty="0">
                <a:latin typeface="+mj-lt"/>
              </a:rPr>
              <a:t>ON AVERAGE, </a:t>
            </a:r>
            <a:r>
              <a:rPr lang="en-US" sz="1200" dirty="0">
                <a:solidFill>
                  <a:srgbClr val="005F85"/>
                </a:solidFill>
                <a:latin typeface="+mj-lt"/>
              </a:rPr>
              <a:t>~41,000 </a:t>
            </a:r>
            <a:r>
              <a:rPr lang="en-US" sz="1000" dirty="0">
                <a:latin typeface="+mj-lt"/>
              </a:rPr>
              <a:t>MEMBERS/ACO</a:t>
            </a:r>
          </a:p>
        </p:txBody>
      </p:sp>
      <p:sp>
        <p:nvSpPr>
          <p:cNvPr id="10" name="TextBox 9"/>
          <p:cNvSpPr txBox="1"/>
          <p:nvPr/>
        </p:nvSpPr>
        <p:spPr>
          <a:xfrm>
            <a:off x="3429000" y="2948845"/>
            <a:ext cx="2286000" cy="1928733"/>
          </a:xfrm>
          <a:prstGeom prst="rect">
            <a:avLst/>
          </a:prstGeom>
          <a:noFill/>
        </p:spPr>
        <p:txBody>
          <a:bodyPr wrap="square" lIns="0" rIns="0" rtlCol="0">
            <a:spAutoFit/>
          </a:bodyPr>
          <a:lstStyle/>
          <a:p>
            <a:r>
              <a:rPr lang="en-US" sz="1000" b="1" dirty="0">
                <a:solidFill>
                  <a:srgbClr val="005F85"/>
                </a:solidFill>
                <a:latin typeface="+mj-lt"/>
                <a:cs typeface="Arial"/>
              </a:rPr>
              <a:t>Contract between MassHealth </a:t>
            </a:r>
            <a:br>
              <a:rPr lang="en-US" sz="1000" b="1" dirty="0">
                <a:solidFill>
                  <a:srgbClr val="005F85"/>
                </a:solidFill>
                <a:latin typeface="+mj-lt"/>
                <a:cs typeface="Arial"/>
              </a:rPr>
            </a:br>
            <a:r>
              <a:rPr lang="en-US" sz="1000" b="1" dirty="0">
                <a:solidFill>
                  <a:srgbClr val="005F85"/>
                </a:solidFill>
                <a:latin typeface="+mj-lt"/>
                <a:cs typeface="Arial"/>
              </a:rPr>
              <a:t>and ACO</a:t>
            </a:r>
          </a:p>
          <a:p>
            <a:pPr marL="115888" indent="-115888">
              <a:spcBef>
                <a:spcPts val="200"/>
              </a:spcBef>
              <a:buClr>
                <a:srgbClr val="005F85"/>
              </a:buClr>
              <a:buFont typeface="Wingdings" panose="05000000000000000000" pitchFamily="2" charset="2"/>
              <a:buChar char="§"/>
            </a:pPr>
            <a:r>
              <a:rPr lang="en-US" sz="1000" dirty="0">
                <a:latin typeface="+mn-lt"/>
              </a:rPr>
              <a:t>Shared savings and losses</a:t>
            </a:r>
          </a:p>
          <a:p>
            <a:pPr marL="115888" indent="-115888">
              <a:spcBef>
                <a:spcPts val="200"/>
              </a:spcBef>
              <a:buClr>
                <a:srgbClr val="005F85"/>
              </a:buClr>
              <a:buFont typeface="Wingdings" panose="05000000000000000000" pitchFamily="2" charset="2"/>
              <a:buChar char="§"/>
            </a:pPr>
            <a:r>
              <a:rPr lang="en-US" sz="1000" dirty="0">
                <a:latin typeface="+mn-lt"/>
              </a:rPr>
              <a:t>MassHealth does not pay</a:t>
            </a:r>
            <a:br>
              <a:rPr lang="en-US" sz="1000" dirty="0">
                <a:latin typeface="+mn-lt"/>
              </a:rPr>
            </a:br>
            <a:r>
              <a:rPr lang="en-US" sz="1000" dirty="0">
                <a:latin typeface="+mn-lt"/>
              </a:rPr>
              <a:t>Primary Care ACOs to deliver direct services; rather, MassHealth pays for services directly</a:t>
            </a:r>
            <a:endParaRPr lang="en-US" sz="1000" b="1" dirty="0">
              <a:latin typeface="+mj-lt"/>
            </a:endParaRPr>
          </a:p>
          <a:p>
            <a:pPr algn="ctr">
              <a:spcBef>
                <a:spcPts val="600"/>
              </a:spcBef>
            </a:pPr>
            <a:r>
              <a:rPr lang="en-US" sz="1200" dirty="0">
                <a:solidFill>
                  <a:srgbClr val="005F85"/>
                </a:solidFill>
                <a:latin typeface="+mj-lt"/>
              </a:rPr>
              <a:t>3</a:t>
            </a:r>
            <a:r>
              <a:rPr lang="en-US" sz="1000" dirty="0">
                <a:latin typeface="+mj-lt"/>
              </a:rPr>
              <a:t> ACOs SELECTED BY THE STATE</a:t>
            </a:r>
          </a:p>
          <a:p>
            <a:pPr algn="ctr">
              <a:spcBef>
                <a:spcPts val="300"/>
              </a:spcBef>
            </a:pPr>
            <a:r>
              <a:rPr lang="en-US" sz="1200" dirty="0">
                <a:solidFill>
                  <a:srgbClr val="005F85"/>
                </a:solidFill>
                <a:latin typeface="+mj-lt"/>
              </a:rPr>
              <a:t>~345,000 </a:t>
            </a:r>
            <a:r>
              <a:rPr lang="en-US" sz="1000" dirty="0">
                <a:latin typeface="+mj-lt"/>
              </a:rPr>
              <a:t>MEMBERS ENROLLED</a:t>
            </a:r>
          </a:p>
          <a:p>
            <a:pPr algn="ctr">
              <a:spcBef>
                <a:spcPts val="300"/>
              </a:spcBef>
            </a:pPr>
            <a:r>
              <a:rPr lang="en-US" sz="1000" dirty="0">
                <a:latin typeface="+mj-lt"/>
              </a:rPr>
              <a:t>ON AVERAGE, </a:t>
            </a:r>
            <a:r>
              <a:rPr lang="en-US" sz="1200" dirty="0">
                <a:solidFill>
                  <a:srgbClr val="005F85"/>
                </a:solidFill>
                <a:latin typeface="+mj-lt"/>
              </a:rPr>
              <a:t>~115,000 </a:t>
            </a:r>
            <a:r>
              <a:rPr lang="en-US" sz="1000" dirty="0">
                <a:latin typeface="+mj-lt"/>
              </a:rPr>
              <a:t>MEMBERS/ACO</a:t>
            </a:r>
          </a:p>
        </p:txBody>
      </p:sp>
      <p:sp>
        <p:nvSpPr>
          <p:cNvPr id="14" name="TextBox 13"/>
          <p:cNvSpPr txBox="1"/>
          <p:nvPr/>
        </p:nvSpPr>
        <p:spPr>
          <a:xfrm>
            <a:off x="6217919" y="2948845"/>
            <a:ext cx="2396691" cy="1246495"/>
          </a:xfrm>
          <a:prstGeom prst="rect">
            <a:avLst/>
          </a:prstGeom>
          <a:noFill/>
        </p:spPr>
        <p:txBody>
          <a:bodyPr wrap="square" lIns="0" rIns="0" rtlCol="0">
            <a:spAutoFit/>
          </a:bodyPr>
          <a:lstStyle/>
          <a:p>
            <a:pPr lvl="0"/>
            <a:r>
              <a:rPr lang="en-US" sz="1000" b="1" dirty="0">
                <a:solidFill>
                  <a:srgbClr val="005F85"/>
                </a:solidFill>
                <a:latin typeface="+mj-lt"/>
                <a:cs typeface="Arial"/>
              </a:rPr>
              <a:t>Contract between MassHealth </a:t>
            </a:r>
            <a:br>
              <a:rPr lang="en-US" sz="1000" b="1" dirty="0">
                <a:solidFill>
                  <a:srgbClr val="005F85"/>
                </a:solidFill>
                <a:latin typeface="+mj-lt"/>
                <a:cs typeface="Arial"/>
              </a:rPr>
            </a:br>
            <a:r>
              <a:rPr lang="en-US" sz="1000" b="1" dirty="0">
                <a:solidFill>
                  <a:srgbClr val="005F85"/>
                </a:solidFill>
                <a:latin typeface="+mj-lt"/>
                <a:cs typeface="Arial"/>
              </a:rPr>
              <a:t>and MCO</a:t>
            </a:r>
            <a:endParaRPr lang="en-US" sz="1000" dirty="0">
              <a:solidFill>
                <a:srgbClr val="005F85"/>
              </a:solidFill>
              <a:latin typeface="+mj-lt"/>
            </a:endParaRPr>
          </a:p>
          <a:p>
            <a:pPr marL="115888" indent="-115888">
              <a:spcBef>
                <a:spcPts val="200"/>
              </a:spcBef>
              <a:buClr>
                <a:srgbClr val="005F85"/>
              </a:buClr>
              <a:buFont typeface="Wingdings" panose="05000000000000000000" pitchFamily="2" charset="2"/>
              <a:buChar char="§"/>
            </a:pPr>
            <a:r>
              <a:rPr lang="en-US" sz="1000" dirty="0">
                <a:latin typeface="+mn-lt"/>
              </a:rPr>
              <a:t>Capitation payment</a:t>
            </a:r>
          </a:p>
          <a:p>
            <a:pPr marL="115888" indent="-115888">
              <a:spcBef>
                <a:spcPts val="200"/>
              </a:spcBef>
              <a:buClr>
                <a:srgbClr val="005F85"/>
              </a:buClr>
              <a:buFont typeface="Wingdings" panose="05000000000000000000" pitchFamily="2" charset="2"/>
              <a:buChar char="§"/>
            </a:pPr>
            <a:r>
              <a:rPr lang="en-US" sz="1000" dirty="0">
                <a:latin typeface="+mn-lt"/>
              </a:rPr>
              <a:t>Requires MCOs to provide and pay for comprehensive health services to enrollees</a:t>
            </a:r>
          </a:p>
          <a:p>
            <a:pPr marL="115888" indent="-115888">
              <a:spcBef>
                <a:spcPts val="200"/>
              </a:spcBef>
              <a:buClr>
                <a:srgbClr val="005F85"/>
              </a:buClr>
              <a:buFont typeface="Wingdings" panose="05000000000000000000" pitchFamily="2" charset="2"/>
              <a:buChar char="§"/>
            </a:pPr>
            <a:r>
              <a:rPr lang="en-US" sz="1000" dirty="0">
                <a:latin typeface="+mn-lt"/>
              </a:rPr>
              <a:t>Requires MCOs to contract with MassHealth-certified MCO-administered ACOs</a:t>
            </a:r>
          </a:p>
        </p:txBody>
      </p:sp>
      <p:sp>
        <p:nvSpPr>
          <p:cNvPr id="29" name="TextBox 28">
            <a:extLst>
              <a:ext uri="{FF2B5EF4-FFF2-40B4-BE49-F238E27FC236}">
                <a16:creationId xmlns:a16="http://schemas.microsoft.com/office/drawing/2014/main" id="{C8D07A8B-B338-470E-B182-E77003A18B64}"/>
              </a:ext>
            </a:extLst>
          </p:cNvPr>
          <p:cNvSpPr txBox="1"/>
          <p:nvPr/>
        </p:nvSpPr>
        <p:spPr>
          <a:xfrm>
            <a:off x="6338236" y="4494816"/>
            <a:ext cx="2045368" cy="1577355"/>
          </a:xfrm>
          <a:prstGeom prst="rect">
            <a:avLst/>
          </a:prstGeom>
          <a:noFill/>
        </p:spPr>
        <p:txBody>
          <a:bodyPr wrap="square" lIns="0" rIns="0" rtlCol="0">
            <a:spAutoFit/>
          </a:bodyPr>
          <a:lstStyle/>
          <a:p>
            <a:r>
              <a:rPr lang="en-US" sz="1000" b="1" dirty="0">
                <a:solidFill>
                  <a:srgbClr val="005F85"/>
                </a:solidFill>
                <a:latin typeface="+mj-lt"/>
                <a:cs typeface="Arial"/>
              </a:rPr>
              <a:t>Contract between MCO and ACO</a:t>
            </a:r>
          </a:p>
          <a:p>
            <a:pPr marL="115888" indent="-115888">
              <a:spcBef>
                <a:spcPts val="200"/>
              </a:spcBef>
              <a:buClr>
                <a:srgbClr val="005F85"/>
              </a:buClr>
              <a:buFont typeface="Wingdings" panose="05000000000000000000" pitchFamily="2" charset="2"/>
              <a:buChar char="§"/>
            </a:pPr>
            <a:r>
              <a:rPr lang="en-US" sz="1000" dirty="0">
                <a:latin typeface="+mn-lt"/>
              </a:rPr>
              <a:t>Contract approved by MassHealth</a:t>
            </a:r>
          </a:p>
          <a:p>
            <a:pPr marL="115888" indent="-115888">
              <a:spcBef>
                <a:spcPts val="200"/>
              </a:spcBef>
              <a:buClr>
                <a:srgbClr val="005F85"/>
              </a:buClr>
              <a:buFont typeface="Wingdings" panose="05000000000000000000" pitchFamily="2" charset="2"/>
              <a:buChar char="§"/>
            </a:pPr>
            <a:r>
              <a:rPr lang="en-US" sz="1000" dirty="0">
                <a:latin typeface="+mn-lt"/>
              </a:rPr>
              <a:t>Shared savings and losses</a:t>
            </a:r>
          </a:p>
          <a:p>
            <a:pPr marL="115888" lvl="0" indent="-115888">
              <a:spcBef>
                <a:spcPts val="200"/>
              </a:spcBef>
              <a:buClr>
                <a:srgbClr val="005F85"/>
              </a:buClr>
              <a:buFont typeface="Wingdings" panose="05000000000000000000" pitchFamily="2" charset="2"/>
              <a:buChar char="§"/>
            </a:pPr>
            <a:r>
              <a:rPr lang="en-US" sz="1000" dirty="0">
                <a:latin typeface="+mn-lt"/>
              </a:rPr>
              <a:t>MCO does not pay MCO-administered ACOs to deliver direct services; rather, MCO pays for services directly</a:t>
            </a:r>
          </a:p>
          <a:p>
            <a:pPr lvl="0" algn="ctr">
              <a:spcBef>
                <a:spcPts val="600"/>
              </a:spcBef>
            </a:pPr>
            <a:r>
              <a:rPr lang="en-US" sz="1200" dirty="0">
                <a:solidFill>
                  <a:srgbClr val="005F85"/>
                </a:solidFill>
                <a:latin typeface="+mj-lt"/>
              </a:rPr>
              <a:t>1</a:t>
            </a:r>
            <a:r>
              <a:rPr lang="en-US" sz="1000" dirty="0">
                <a:latin typeface="+mj-lt"/>
              </a:rPr>
              <a:t> ACO SELECTED BY THE STATE</a:t>
            </a:r>
          </a:p>
          <a:p>
            <a:pPr lvl="0" algn="ctr">
              <a:spcBef>
                <a:spcPts val="300"/>
              </a:spcBef>
            </a:pPr>
            <a:r>
              <a:rPr lang="en-US" sz="1200" dirty="0">
                <a:solidFill>
                  <a:srgbClr val="005F85"/>
                </a:solidFill>
                <a:latin typeface="+mj-lt"/>
              </a:rPr>
              <a:t>~10,000 </a:t>
            </a:r>
            <a:r>
              <a:rPr lang="en-US" sz="1000" dirty="0">
                <a:latin typeface="+mj-lt"/>
              </a:rPr>
              <a:t>MEMBERS ENROLLED</a:t>
            </a:r>
          </a:p>
        </p:txBody>
      </p:sp>
      <p:sp>
        <p:nvSpPr>
          <p:cNvPr id="22" name="Rectangle 21">
            <a:extLst>
              <a:ext uri="{FF2B5EF4-FFF2-40B4-BE49-F238E27FC236}">
                <a16:creationId xmlns:a16="http://schemas.microsoft.com/office/drawing/2014/main" id="{C5EB0F9C-8CBB-45A7-8128-69DC286388E1}"/>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Gershon, et al. (2017). </a:t>
            </a:r>
            <a:r>
              <a:rPr lang="en-US" sz="800" dirty="0">
                <a:solidFill>
                  <a:srgbClr val="1C1C1C"/>
                </a:solidFill>
                <a:latin typeface="Source Sans Pro Light"/>
                <a:hlinkClick r:id="rId3"/>
              </a:rPr>
              <a:t>The MassHealth Waiver 2016–2022: Delivering Reform. </a:t>
            </a:r>
            <a:r>
              <a:rPr lang="en-US" sz="800" i="1" dirty="0">
                <a:solidFill>
                  <a:srgbClr val="1C1C1C"/>
                </a:solidFill>
                <a:latin typeface="Source Sans Pro Light"/>
                <a:hlinkClick r:id="rId3"/>
              </a:rPr>
              <a:t>Blue Cross Blue Shield Foundation</a:t>
            </a:r>
            <a:r>
              <a:rPr lang="en-US" sz="800" i="1" dirty="0">
                <a:solidFill>
                  <a:srgbClr val="1C1C1C"/>
                </a:solidFill>
                <a:latin typeface="Source Sans Pro Light"/>
              </a:rPr>
              <a:t>; </a:t>
            </a:r>
            <a:br>
              <a:rPr lang="en-US" sz="800" dirty="0">
                <a:solidFill>
                  <a:srgbClr val="1C1C1C"/>
                </a:solidFill>
                <a:latin typeface="Source Sans Pro Light"/>
              </a:rPr>
            </a:br>
            <a:r>
              <a:rPr lang="en-US" sz="800" dirty="0">
                <a:solidFill>
                  <a:srgbClr val="1C1C1C"/>
                </a:solidFill>
                <a:latin typeface="Source Sans Pro Light"/>
              </a:rPr>
              <a:t>ACO enrollment data from MassHealth (March 2019), referencing data from 3/1/2019.</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pic>
        <p:nvPicPr>
          <p:cNvPr id="47" name="Picture 2" descr="Image result for MASShealth logo">
            <a:extLst>
              <a:ext uri="{FF2B5EF4-FFF2-40B4-BE49-F238E27FC236}">
                <a16:creationId xmlns:a16="http://schemas.microsoft.com/office/drawing/2014/main" id="{FA85C152-0839-44E7-AAC4-678E08407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0" y="1767508"/>
            <a:ext cx="1280160" cy="63896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A3E82286-3A89-471C-8E8E-D85A87C29D27}"/>
              </a:ext>
            </a:extLst>
          </p:cNvPr>
          <p:cNvSpPr/>
          <p:nvPr/>
        </p:nvSpPr>
        <p:spPr>
          <a:xfrm>
            <a:off x="455612" y="1463040"/>
            <a:ext cx="5067363" cy="246221"/>
          </a:xfrm>
          <a:prstGeom prst="rect">
            <a:avLst/>
          </a:prstGeom>
        </p:spPr>
        <p:txBody>
          <a:bodyPr wrap="square" lIns="0">
            <a:spAutoFit/>
          </a:bodyPr>
          <a:lstStyle/>
          <a:p>
            <a:pPr lvl="0"/>
            <a:r>
              <a:rPr lang="en-US" sz="1000" cap="all" dirty="0">
                <a:solidFill>
                  <a:srgbClr val="1C1C1C"/>
                </a:solidFill>
                <a:latin typeface="Source Sans Pro Semibold"/>
              </a:rPr>
              <a:t>Three Varieties of MassHealth ACO</a:t>
            </a:r>
            <a:r>
              <a:rPr lang="en-US" sz="1000" dirty="0">
                <a:solidFill>
                  <a:srgbClr val="1C1C1C"/>
                </a:solidFill>
                <a:latin typeface="Source Sans Pro Semibold"/>
              </a:rPr>
              <a:t>s</a:t>
            </a:r>
          </a:p>
        </p:txBody>
      </p:sp>
      <p:cxnSp>
        <p:nvCxnSpPr>
          <p:cNvPr id="49" name="Straight Connector 48">
            <a:extLst>
              <a:ext uri="{FF2B5EF4-FFF2-40B4-BE49-F238E27FC236}">
                <a16:creationId xmlns:a16="http://schemas.microsoft.com/office/drawing/2014/main" id="{6BE59045-A1FC-422B-B4E4-2BCD8FFC60F9}"/>
              </a:ext>
            </a:extLst>
          </p:cNvPr>
          <p:cNvCxnSpPr/>
          <p:nvPr/>
        </p:nvCxnSpPr>
        <p:spPr>
          <a:xfrm>
            <a:off x="7360920" y="2564003"/>
            <a:ext cx="1"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450F30E-3932-47E7-B353-03AA385A23B7}"/>
              </a:ext>
            </a:extLst>
          </p:cNvPr>
          <p:cNvCxnSpPr/>
          <p:nvPr/>
        </p:nvCxnSpPr>
        <p:spPr>
          <a:xfrm>
            <a:off x="1783080" y="2564003"/>
            <a:ext cx="1"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E4C762-FEE6-4A7E-9673-E330E490AB7F}"/>
              </a:ext>
            </a:extLst>
          </p:cNvPr>
          <p:cNvCxnSpPr/>
          <p:nvPr/>
        </p:nvCxnSpPr>
        <p:spPr>
          <a:xfrm>
            <a:off x="1780674" y="2564003"/>
            <a:ext cx="5582652" cy="0"/>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FE679BE-B0E1-4C06-8454-8930DD5D4A5A}"/>
              </a:ext>
            </a:extLst>
          </p:cNvPr>
          <p:cNvSpPr/>
          <p:nvPr/>
        </p:nvSpPr>
        <p:spPr>
          <a:xfrm>
            <a:off x="6217920" y="4253365"/>
            <a:ext cx="2468880" cy="228600"/>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MCO-ADMINISTERED ACOs</a:t>
            </a:r>
          </a:p>
        </p:txBody>
      </p:sp>
      <p:sp>
        <p:nvSpPr>
          <p:cNvPr id="9" name="Rectangle 8"/>
          <p:cNvSpPr/>
          <p:nvPr/>
        </p:nvSpPr>
        <p:spPr>
          <a:xfrm>
            <a:off x="3246120" y="2695187"/>
            <a:ext cx="2651760" cy="2286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PRIMARY CARE ACO</a:t>
            </a:r>
          </a:p>
        </p:txBody>
      </p:sp>
      <p:sp>
        <p:nvSpPr>
          <p:cNvPr id="7" name="Rectangle 6"/>
          <p:cNvSpPr/>
          <p:nvPr/>
        </p:nvSpPr>
        <p:spPr>
          <a:xfrm>
            <a:off x="457200" y="2695187"/>
            <a:ext cx="2651760" cy="228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tx1"/>
                </a:solidFill>
                <a:latin typeface="+mj-lt"/>
              </a:rPr>
              <a:t>ACCOUNTABLE CARE PARTNERSHIP PLAN</a:t>
            </a:r>
          </a:p>
        </p:txBody>
      </p:sp>
      <p:sp>
        <p:nvSpPr>
          <p:cNvPr id="12" name="Rectangle 11"/>
          <p:cNvSpPr/>
          <p:nvPr/>
        </p:nvSpPr>
        <p:spPr>
          <a:xfrm>
            <a:off x="6035040" y="2695187"/>
            <a:ext cx="2651760" cy="2286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MCO</a:t>
            </a:r>
          </a:p>
        </p:txBody>
      </p:sp>
    </p:spTree>
    <p:extLst>
      <p:ext uri="{BB962C8B-B14F-4D97-AF65-F5344CB8AC3E}">
        <p14:creationId xmlns:p14="http://schemas.microsoft.com/office/powerpoint/2010/main" val="358881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PARTNERS PROVIDE CARE COORDINATION AND NAVIGATION SUPPORTS FOR CERTAIN MEMBERS</a:t>
            </a:r>
          </a:p>
        </p:txBody>
      </p:sp>
      <p:sp>
        <p:nvSpPr>
          <p:cNvPr id="3" name="Content Placeholder 2"/>
          <p:cNvSpPr>
            <a:spLocks noGrp="1"/>
          </p:cNvSpPr>
          <p:nvPr>
            <p:ph idx="1"/>
          </p:nvPr>
        </p:nvSpPr>
        <p:spPr/>
        <p:txBody>
          <a:bodyPr/>
          <a:lstStyle/>
          <a:p>
            <a:r>
              <a:rPr lang="en-US" dirty="0"/>
              <a:t>MassHealth has selected nine entities to participate as LTSS Community Partners (CPs) and 18 as Behavioral Health CPs.</a:t>
            </a:r>
          </a:p>
          <a:p>
            <a:r>
              <a:rPr lang="en-US" dirty="0"/>
              <a:t>CPs promote integration of care, improved member experience, and continuity and quality of care for members with complex needs.</a:t>
            </a:r>
          </a:p>
          <a:p>
            <a:r>
              <a:rPr lang="en-US" dirty="0"/>
              <a:t>ACOs are required to partner with multiple CPs, which make available the capabilities and cultural/linguistic expertise of existing community-based organizations.</a:t>
            </a:r>
          </a:p>
          <a:p>
            <a:r>
              <a:rPr lang="en-US" dirty="0"/>
              <a:t>CPs perform outreach and engagement, participate in care teams, engage in person-centered treatment planning, coordinate services, support care transitions, provide health and wellness coaching, and facilitate access to social and community services. </a:t>
            </a:r>
          </a:p>
          <a:p>
            <a:r>
              <a:rPr lang="en-US" dirty="0"/>
              <a:t>Members may be eligible to participate in CPs if they are enrolled in an ACO, in an MCO, or in the Department of Mental Health’s Adult Community Clinical Services.</a:t>
            </a:r>
          </a:p>
          <a:p>
            <a:endParaRPr lang="en-US" dirty="0"/>
          </a:p>
        </p:txBody>
      </p:sp>
      <p:sp>
        <p:nvSpPr>
          <p:cNvPr id="4" name="Slide Number Placeholder 3"/>
          <p:cNvSpPr>
            <a:spLocks noGrp="1"/>
          </p:cNvSpPr>
          <p:nvPr>
            <p:ph type="sldNum" sz="quarter" idx="10"/>
          </p:nvPr>
        </p:nvSpPr>
        <p:spPr/>
        <p:txBody>
          <a:bodyPr/>
          <a:lstStyle/>
          <a:p>
            <a:fld id="{B496A6CF-2FAA-4A49-8C6F-DBBE4957E9D6}" type="slidenum">
              <a:rPr lang="en-US" smtClean="0"/>
              <a:pPr/>
              <a:t>31</a:t>
            </a:fld>
            <a:endParaRPr lang="en-US" dirty="0"/>
          </a:p>
        </p:txBody>
      </p:sp>
      <p:sp>
        <p:nvSpPr>
          <p:cNvPr id="10" name="Rectangle 9">
            <a:extLst>
              <a:ext uri="{FF2B5EF4-FFF2-40B4-BE49-F238E27FC236}">
                <a16:creationId xmlns:a16="http://schemas.microsoft.com/office/drawing/2014/main" id="{6009D932-6303-4CBF-B523-62C9C5E63B83}"/>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MassHealth. MassHealth Community Partners (CP) Program: Information for Providers. Accessed at </a:t>
            </a:r>
            <a:br>
              <a:rPr lang="en-US" sz="800" dirty="0">
                <a:solidFill>
                  <a:srgbClr val="1C1C1C"/>
                </a:solidFill>
                <a:latin typeface="Source Sans Pro Light"/>
              </a:rPr>
            </a:br>
            <a:r>
              <a:rPr lang="en-US" sz="800" dirty="0">
                <a:solidFill>
                  <a:srgbClr val="1C1C1C"/>
                </a:solidFill>
                <a:latin typeface="Source Sans Pro Light"/>
                <a:hlinkClick r:id="rId3"/>
              </a:rPr>
              <a:t>www.mass.gov/guides/masshealth-community-partners-cp-program-information-for-providers#list-of-masshealth-community-partners</a:t>
            </a:r>
            <a:r>
              <a:rPr lang="en-US" sz="800" dirty="0">
                <a:solidFill>
                  <a:srgbClr val="1C1C1C"/>
                </a:solidFill>
                <a:latin typeface="Source Sans Pro Light"/>
              </a:rPr>
              <a: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Tree>
    <p:extLst>
      <p:ext uri="{BB962C8B-B14F-4D97-AF65-F5344CB8AC3E}">
        <p14:creationId xmlns:p14="http://schemas.microsoft.com/office/powerpoint/2010/main" val="671303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FLEXIBLE SERVICES PROGRAM TO ADDRESS TENANCY AND </a:t>
            </a:r>
            <a:br>
              <a:rPr lang="en-US" dirty="0"/>
            </a:br>
            <a:r>
              <a:rPr lang="en-US" dirty="0"/>
              <a:t>NUTRITION NEEDS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32</a:t>
            </a:fld>
            <a:endParaRPr lang="en-US" dirty="0"/>
          </a:p>
        </p:txBody>
      </p:sp>
      <p:sp>
        <p:nvSpPr>
          <p:cNvPr id="28" name="Content Placeholder 5">
            <a:extLst>
              <a:ext uri="{FF2B5EF4-FFF2-40B4-BE49-F238E27FC236}">
                <a16:creationId xmlns:a16="http://schemas.microsoft.com/office/drawing/2014/main" id="{6C892815-10D7-4F4E-BE27-F1483F241F6B}"/>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In November 2016, MassHealth received federal approval for its flexible services program (FSP), a component of MassHealth’s overall strategy to address the social determinants of health. The FSP launches in January 2020 and will provide certain ACO members with a range of assistance. The goal of this program is to try and address certain social needs known to impact health and potentially reduce an ACO’s total cost of care.</a:t>
            </a:r>
          </a:p>
        </p:txBody>
      </p:sp>
      <p:sp>
        <p:nvSpPr>
          <p:cNvPr id="36" name="Rounded Rectangle 7">
            <a:extLst>
              <a:ext uri="{FF2B5EF4-FFF2-40B4-BE49-F238E27FC236}">
                <a16:creationId xmlns:a16="http://schemas.microsoft.com/office/drawing/2014/main" id="{6A290AA5-900B-4FAF-9B19-852859A69F37}"/>
              </a:ext>
            </a:extLst>
          </p:cNvPr>
          <p:cNvSpPr/>
          <p:nvPr/>
        </p:nvSpPr>
        <p:spPr>
          <a:xfrm>
            <a:off x="1797897" y="2469487"/>
            <a:ext cx="5548206" cy="1779315"/>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r>
              <a:rPr lang="en-US" sz="1600" dirty="0">
                <a:solidFill>
                  <a:schemeClr val="bg1"/>
                </a:solidFill>
                <a:latin typeface="+mj-lt"/>
              </a:rPr>
              <a:t>ELIGIBILITY CRITERIA</a:t>
            </a:r>
          </a:p>
          <a:p>
            <a:pPr marL="120650" lvl="0" indent="-120650">
              <a:spcBef>
                <a:spcPts val="300"/>
              </a:spcBef>
              <a:buClr>
                <a:schemeClr val="bg1"/>
              </a:buClr>
              <a:buFont typeface="Arial" panose="020B0604020202020204" pitchFamily="34" charset="0"/>
              <a:buChar char="•"/>
            </a:pPr>
            <a:r>
              <a:rPr lang="en-US" sz="1600" dirty="0">
                <a:solidFill>
                  <a:schemeClr val="bg1"/>
                </a:solidFill>
                <a:latin typeface="+mj-lt"/>
              </a:rPr>
              <a:t>Enrolled in one of MassHealth’s ACOs</a:t>
            </a:r>
          </a:p>
          <a:p>
            <a:pPr marL="120650" lvl="0" indent="-120650">
              <a:spcBef>
                <a:spcPts val="300"/>
              </a:spcBef>
              <a:buClr>
                <a:schemeClr val="bg1"/>
              </a:buClr>
              <a:buFont typeface="Arial" panose="020B0604020202020204" pitchFamily="34" charset="0"/>
              <a:buChar char="•"/>
            </a:pPr>
            <a:r>
              <a:rPr lang="en-US" sz="1600" dirty="0">
                <a:solidFill>
                  <a:schemeClr val="bg1"/>
                </a:solidFill>
                <a:latin typeface="+mj-lt"/>
              </a:rPr>
              <a:t>Meet at least one health-needs-based criterion (e.g., have a behavioral health need or a complex physical health need)</a:t>
            </a:r>
          </a:p>
          <a:p>
            <a:pPr marL="120650" lvl="0" indent="-120650">
              <a:spcBef>
                <a:spcPts val="300"/>
              </a:spcBef>
              <a:buClr>
                <a:schemeClr val="bg1"/>
              </a:buClr>
              <a:buFont typeface="Arial" panose="020B0604020202020204" pitchFamily="34" charset="0"/>
              <a:buChar char="•"/>
            </a:pPr>
            <a:r>
              <a:rPr lang="en-US" sz="1600" dirty="0">
                <a:solidFill>
                  <a:schemeClr val="bg1"/>
                </a:solidFill>
                <a:latin typeface="+mj-lt"/>
              </a:rPr>
              <a:t>Have at least one risk factor (e.g., homeless, at risk of being homeless, or at risk for a nutritional deficiency).</a:t>
            </a:r>
          </a:p>
        </p:txBody>
      </p:sp>
      <p:sp>
        <p:nvSpPr>
          <p:cNvPr id="37" name="Rectangle 36">
            <a:extLst>
              <a:ext uri="{FF2B5EF4-FFF2-40B4-BE49-F238E27FC236}">
                <a16:creationId xmlns:a16="http://schemas.microsoft.com/office/drawing/2014/main" id="{84B89FA3-9486-45B5-A3E7-C355C9F51129}"/>
              </a:ext>
            </a:extLst>
          </p:cNvPr>
          <p:cNvSpPr/>
          <p:nvPr/>
        </p:nvSpPr>
        <p:spPr>
          <a:xfrm>
            <a:off x="457200" y="6169301"/>
            <a:ext cx="8229600" cy="21544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MassHealth. MassHealth Flexible Services Program (November 2018). Accessed at </a:t>
            </a:r>
            <a:r>
              <a:rPr lang="en-US" sz="800" dirty="0">
                <a:solidFill>
                  <a:srgbClr val="1C1C1C"/>
                </a:solidFill>
                <a:latin typeface="Source Sans Pro Light"/>
                <a:hlinkClick r:id="rId3"/>
              </a:rPr>
              <a:t>www.mass.gov/files/documents/2018/11/14/MassHealth Flexible Services One Pager.pdf</a:t>
            </a:r>
            <a:r>
              <a:rPr lang="en-US" sz="800" dirty="0">
                <a:solidFill>
                  <a:srgbClr val="1C1C1C"/>
                </a:solidFill>
                <a:latin typeface="Source Sans Pro Light"/>
              </a:rPr>
              <a: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grpSp>
        <p:nvGrpSpPr>
          <p:cNvPr id="52" name="Group 51">
            <a:extLst>
              <a:ext uri="{FF2B5EF4-FFF2-40B4-BE49-F238E27FC236}">
                <a16:creationId xmlns:a16="http://schemas.microsoft.com/office/drawing/2014/main" id="{F523D637-D47A-4EC4-A39C-39778986A7BD}"/>
              </a:ext>
            </a:extLst>
          </p:cNvPr>
          <p:cNvGrpSpPr/>
          <p:nvPr/>
        </p:nvGrpSpPr>
        <p:grpSpPr>
          <a:xfrm>
            <a:off x="763621" y="4406959"/>
            <a:ext cx="7616758" cy="1643645"/>
            <a:chOff x="673398" y="4406959"/>
            <a:chExt cx="7616758" cy="1643645"/>
          </a:xfrm>
        </p:grpSpPr>
        <p:grpSp>
          <p:nvGrpSpPr>
            <p:cNvPr id="50" name="Group 49">
              <a:extLst>
                <a:ext uri="{FF2B5EF4-FFF2-40B4-BE49-F238E27FC236}">
                  <a16:creationId xmlns:a16="http://schemas.microsoft.com/office/drawing/2014/main" id="{B0A4A8DA-45B7-462D-9EAE-F52A1F2FE9AE}"/>
                </a:ext>
              </a:extLst>
            </p:cNvPr>
            <p:cNvGrpSpPr/>
            <p:nvPr/>
          </p:nvGrpSpPr>
          <p:grpSpPr>
            <a:xfrm>
              <a:off x="673398" y="4406959"/>
              <a:ext cx="3657601" cy="1643645"/>
              <a:chOff x="8774348" y="2393334"/>
              <a:chExt cx="3657601" cy="1643645"/>
            </a:xfrm>
          </p:grpSpPr>
          <p:grpSp>
            <p:nvGrpSpPr>
              <p:cNvPr id="30" name="Group 29">
                <a:extLst>
                  <a:ext uri="{FF2B5EF4-FFF2-40B4-BE49-F238E27FC236}">
                    <a16:creationId xmlns:a16="http://schemas.microsoft.com/office/drawing/2014/main" id="{87D8CB69-D452-435F-988A-B903CE75EE00}"/>
                  </a:ext>
                </a:extLst>
              </p:cNvPr>
              <p:cNvGrpSpPr/>
              <p:nvPr/>
            </p:nvGrpSpPr>
            <p:grpSpPr>
              <a:xfrm>
                <a:off x="8774348" y="2393334"/>
                <a:ext cx="3657601" cy="1643645"/>
                <a:chOff x="457200" y="1627814"/>
                <a:chExt cx="2546250" cy="1643645"/>
              </a:xfrm>
            </p:grpSpPr>
            <p:sp>
              <p:nvSpPr>
                <p:cNvPr id="31" name="Rounded Rectangle 7">
                  <a:extLst>
                    <a:ext uri="{FF2B5EF4-FFF2-40B4-BE49-F238E27FC236}">
                      <a16:creationId xmlns:a16="http://schemas.microsoft.com/office/drawing/2014/main" id="{BEA22C0D-CCD0-4986-B3C6-6B0998642E08}"/>
                    </a:ext>
                  </a:extLst>
                </p:cNvPr>
                <p:cNvSpPr/>
                <p:nvPr/>
              </p:nvSpPr>
              <p:spPr>
                <a:xfrm>
                  <a:off x="457200" y="2377438"/>
                  <a:ext cx="2546250" cy="89402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Housing application assistance</a:t>
                  </a:r>
                </a:p>
                <a:p>
                  <a:pPr marL="120650" indent="-120650">
                    <a:spcBef>
                      <a:spcPts val="300"/>
                    </a:spcBef>
                    <a:buClr>
                      <a:srgbClr val="005F85"/>
                    </a:buClr>
                    <a:buFont typeface="Arial" panose="020B0604020202020204" pitchFamily="34" charset="0"/>
                    <a:buChar char="•"/>
                  </a:pPr>
                  <a:r>
                    <a:rPr lang="en-US" sz="1400" dirty="0">
                      <a:solidFill>
                        <a:schemeClr val="tx1"/>
                      </a:solidFill>
                    </a:rPr>
                    <a:t>First/last months’ rent, household setup costs</a:t>
                  </a:r>
                </a:p>
                <a:p>
                  <a:pPr marL="120650" indent="-120650">
                    <a:spcBef>
                      <a:spcPts val="300"/>
                    </a:spcBef>
                    <a:buClr>
                      <a:srgbClr val="005F85"/>
                    </a:buClr>
                    <a:buFont typeface="Arial" panose="020B0604020202020204" pitchFamily="34" charset="0"/>
                    <a:buChar char="•"/>
                  </a:pPr>
                  <a:r>
                    <a:rPr lang="en-US" sz="1400" dirty="0">
                      <a:solidFill>
                        <a:schemeClr val="tx1"/>
                      </a:solidFill>
                    </a:rPr>
                    <a:t>Help in communicating with landlord</a:t>
                  </a:r>
                </a:p>
              </p:txBody>
            </p:sp>
            <p:sp>
              <p:nvSpPr>
                <p:cNvPr id="33" name="Rounded Rectangle 7">
                  <a:extLst>
                    <a:ext uri="{FF2B5EF4-FFF2-40B4-BE49-F238E27FC236}">
                      <a16:creationId xmlns:a16="http://schemas.microsoft.com/office/drawing/2014/main" id="{2EC4408C-30AE-4699-9774-3E8CB80F5C5F}"/>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r>
                    <a:rPr lang="en-US" sz="1400" dirty="0">
                      <a:solidFill>
                        <a:schemeClr val="bg1"/>
                      </a:solidFill>
                      <a:latin typeface="+mj-lt"/>
                    </a:rPr>
                    <a:t>Tenancy Service Examples</a:t>
                  </a:r>
                </a:p>
              </p:txBody>
            </p:sp>
          </p:grpSp>
          <p:grpSp>
            <p:nvGrpSpPr>
              <p:cNvPr id="40" name="Graphic 22" descr="House">
                <a:extLst>
                  <a:ext uri="{FF2B5EF4-FFF2-40B4-BE49-F238E27FC236}">
                    <a16:creationId xmlns:a16="http://schemas.microsoft.com/office/drawing/2014/main" id="{0216B674-7CE4-4DDC-891D-555BC87D6D95}"/>
                  </a:ext>
                </a:extLst>
              </p:cNvPr>
              <p:cNvGrpSpPr>
                <a:grpSpLocks noChangeAspect="1"/>
              </p:cNvGrpSpPr>
              <p:nvPr/>
            </p:nvGrpSpPr>
            <p:grpSpPr>
              <a:xfrm>
                <a:off x="11602759" y="2413393"/>
                <a:ext cx="731520" cy="731520"/>
                <a:chOff x="-1064400" y="2679970"/>
                <a:chExt cx="914400" cy="914400"/>
              </a:xfrm>
              <a:solidFill>
                <a:schemeClr val="bg1"/>
              </a:solidFill>
            </p:grpSpPr>
            <p:sp>
              <p:nvSpPr>
                <p:cNvPr id="41" name="Freeform: Shape 40">
                  <a:extLst>
                    <a:ext uri="{FF2B5EF4-FFF2-40B4-BE49-F238E27FC236}">
                      <a16:creationId xmlns:a16="http://schemas.microsoft.com/office/drawing/2014/main" id="{0BFA9071-9421-4CED-9718-9FEC4A50BCCE}"/>
                    </a:ext>
                  </a:extLst>
                </p:cNvPr>
                <p:cNvSpPr/>
                <p:nvPr/>
              </p:nvSpPr>
              <p:spPr>
                <a:xfrm>
                  <a:off x="-1007250" y="2794270"/>
                  <a:ext cx="800100" cy="409575"/>
                </a:xfrm>
                <a:custGeom>
                  <a:avLst/>
                  <a:gdLst>
                    <a:gd name="connsiteX0" fmla="*/ 628650 w 800100"/>
                    <a:gd name="connsiteY0" fmla="*/ 217170 h 409575"/>
                    <a:gd name="connsiteX1" fmla="*/ 628650 w 800100"/>
                    <a:gd name="connsiteY1" fmla="*/ 57150 h 409575"/>
                    <a:gd name="connsiteX2" fmla="*/ 552450 w 800100"/>
                    <a:gd name="connsiteY2" fmla="*/ 57150 h 409575"/>
                    <a:gd name="connsiteX3" fmla="*/ 552450 w 800100"/>
                    <a:gd name="connsiteY3" fmla="*/ 144780 h 409575"/>
                    <a:gd name="connsiteX4" fmla="*/ 400050 w 800100"/>
                    <a:gd name="connsiteY4" fmla="*/ 0 h 409575"/>
                    <a:gd name="connsiteX5" fmla="*/ 400050 w 800100"/>
                    <a:gd name="connsiteY5" fmla="*/ 0 h 409575"/>
                    <a:gd name="connsiteX6" fmla="*/ 0 w 800100"/>
                    <a:gd name="connsiteY6" fmla="*/ 381000 h 409575"/>
                    <a:gd name="connsiteX7" fmla="*/ 42863 w 800100"/>
                    <a:gd name="connsiteY7" fmla="*/ 417195 h 409575"/>
                    <a:gd name="connsiteX8" fmla="*/ 400050 w 800100"/>
                    <a:gd name="connsiteY8" fmla="*/ 78105 h 409575"/>
                    <a:gd name="connsiteX9" fmla="*/ 400050 w 800100"/>
                    <a:gd name="connsiteY9" fmla="*/ 78105 h 409575"/>
                    <a:gd name="connsiteX10" fmla="*/ 757238 w 800100"/>
                    <a:gd name="connsiteY10" fmla="*/ 417195 h 409575"/>
                    <a:gd name="connsiteX11" fmla="*/ 800100 w 800100"/>
                    <a:gd name="connsiteY11" fmla="*/ 38100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409575">
                      <a:moveTo>
                        <a:pt x="628650" y="217170"/>
                      </a:moveTo>
                      <a:lnTo>
                        <a:pt x="628650" y="57150"/>
                      </a:lnTo>
                      <a:lnTo>
                        <a:pt x="552450" y="57150"/>
                      </a:lnTo>
                      <a:lnTo>
                        <a:pt x="552450" y="144780"/>
                      </a:lnTo>
                      <a:lnTo>
                        <a:pt x="400050" y="0"/>
                      </a:lnTo>
                      <a:lnTo>
                        <a:pt x="400050" y="0"/>
                      </a:lnTo>
                      <a:lnTo>
                        <a:pt x="0" y="381000"/>
                      </a:lnTo>
                      <a:lnTo>
                        <a:pt x="42863" y="417195"/>
                      </a:lnTo>
                      <a:lnTo>
                        <a:pt x="400050" y="78105"/>
                      </a:lnTo>
                      <a:lnTo>
                        <a:pt x="400050" y="78105"/>
                      </a:lnTo>
                      <a:lnTo>
                        <a:pt x="757238" y="417195"/>
                      </a:lnTo>
                      <a:lnTo>
                        <a:pt x="800100" y="38100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2" name="Freeform: Shape 41">
                  <a:extLst>
                    <a:ext uri="{FF2B5EF4-FFF2-40B4-BE49-F238E27FC236}">
                      <a16:creationId xmlns:a16="http://schemas.microsoft.com/office/drawing/2014/main" id="{D3C4CB28-2C2F-4A58-B2C3-C42BA404BAC6}"/>
                    </a:ext>
                  </a:extLst>
                </p:cNvPr>
                <p:cNvSpPr/>
                <p:nvPr/>
              </p:nvSpPr>
              <p:spPr>
                <a:xfrm>
                  <a:off x="-892950" y="2925715"/>
                  <a:ext cx="571500" cy="552450"/>
                </a:xfrm>
                <a:custGeom>
                  <a:avLst/>
                  <a:gdLst>
                    <a:gd name="connsiteX0" fmla="*/ 0 w 571500"/>
                    <a:gd name="connsiteY0" fmla="*/ 271463 h 552450"/>
                    <a:gd name="connsiteX1" fmla="*/ 0 w 571500"/>
                    <a:gd name="connsiteY1" fmla="*/ 554355 h 552450"/>
                    <a:gd name="connsiteX2" fmla="*/ 228600 w 571500"/>
                    <a:gd name="connsiteY2" fmla="*/ 554355 h 552450"/>
                    <a:gd name="connsiteX3" fmla="*/ 228600 w 571500"/>
                    <a:gd name="connsiteY3" fmla="*/ 316230 h 552450"/>
                    <a:gd name="connsiteX4" fmla="*/ 342900 w 571500"/>
                    <a:gd name="connsiteY4" fmla="*/ 316230 h 552450"/>
                    <a:gd name="connsiteX5" fmla="*/ 342900 w 571500"/>
                    <a:gd name="connsiteY5" fmla="*/ 554355 h 552450"/>
                    <a:gd name="connsiteX6" fmla="*/ 571500 w 571500"/>
                    <a:gd name="connsiteY6" fmla="*/ 554355 h 552450"/>
                    <a:gd name="connsiteX7" fmla="*/ 571500 w 571500"/>
                    <a:gd name="connsiteY7" fmla="*/ 271463 h 552450"/>
                    <a:gd name="connsiteX8" fmla="*/ 285750 w 571500"/>
                    <a:gd name="connsiteY8" fmla="*/ 0 h 552450"/>
                    <a:gd name="connsiteX9" fmla="*/ 0 w 571500"/>
                    <a:gd name="connsiteY9" fmla="*/ 271463 h 552450"/>
                    <a:gd name="connsiteX10" fmla="*/ 171450 w 571500"/>
                    <a:gd name="connsiteY10" fmla="*/ 430530 h 552450"/>
                    <a:gd name="connsiteX11" fmla="*/ 57150 w 571500"/>
                    <a:gd name="connsiteY11" fmla="*/ 430530 h 552450"/>
                    <a:gd name="connsiteX12" fmla="*/ 57150 w 571500"/>
                    <a:gd name="connsiteY12" fmla="*/ 316230 h 552450"/>
                    <a:gd name="connsiteX13" fmla="*/ 171450 w 571500"/>
                    <a:gd name="connsiteY13" fmla="*/ 316230 h 552450"/>
                    <a:gd name="connsiteX14" fmla="*/ 171450 w 571500"/>
                    <a:gd name="connsiteY14" fmla="*/ 430530 h 552450"/>
                    <a:gd name="connsiteX15" fmla="*/ 400050 w 571500"/>
                    <a:gd name="connsiteY15" fmla="*/ 316230 h 552450"/>
                    <a:gd name="connsiteX16" fmla="*/ 514350 w 571500"/>
                    <a:gd name="connsiteY16" fmla="*/ 316230 h 552450"/>
                    <a:gd name="connsiteX17" fmla="*/ 514350 w 571500"/>
                    <a:gd name="connsiteY17" fmla="*/ 430530 h 552450"/>
                    <a:gd name="connsiteX18" fmla="*/ 400050 w 571500"/>
                    <a:gd name="connsiteY18" fmla="*/ 430530 h 552450"/>
                    <a:gd name="connsiteX19" fmla="*/ 400050 w 571500"/>
                    <a:gd name="connsiteY19" fmla="*/ 31623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55245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moveTo>
                        <a:pt x="171450" y="430530"/>
                      </a:moveTo>
                      <a:lnTo>
                        <a:pt x="57150" y="430530"/>
                      </a:lnTo>
                      <a:lnTo>
                        <a:pt x="57150" y="316230"/>
                      </a:lnTo>
                      <a:lnTo>
                        <a:pt x="171450" y="316230"/>
                      </a:lnTo>
                      <a:lnTo>
                        <a:pt x="171450" y="430530"/>
                      </a:lnTo>
                      <a:close/>
                      <a:moveTo>
                        <a:pt x="400050" y="316230"/>
                      </a:moveTo>
                      <a:lnTo>
                        <a:pt x="514350" y="316230"/>
                      </a:lnTo>
                      <a:lnTo>
                        <a:pt x="514350" y="430530"/>
                      </a:lnTo>
                      <a:lnTo>
                        <a:pt x="400050" y="430530"/>
                      </a:lnTo>
                      <a:lnTo>
                        <a:pt x="400050" y="31623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grpSp>
          <p:nvGrpSpPr>
            <p:cNvPr id="51" name="Group 50">
              <a:extLst>
                <a:ext uri="{FF2B5EF4-FFF2-40B4-BE49-F238E27FC236}">
                  <a16:creationId xmlns:a16="http://schemas.microsoft.com/office/drawing/2014/main" id="{9BF29F34-37DC-4284-8BF1-D39DAD932ECA}"/>
                </a:ext>
              </a:extLst>
            </p:cNvPr>
            <p:cNvGrpSpPr/>
            <p:nvPr/>
          </p:nvGrpSpPr>
          <p:grpSpPr>
            <a:xfrm>
              <a:off x="4632555" y="4406959"/>
              <a:ext cx="3657601" cy="1643645"/>
              <a:chOff x="8774348" y="4319411"/>
              <a:chExt cx="3657601" cy="1643645"/>
            </a:xfrm>
          </p:grpSpPr>
          <p:grpSp>
            <p:nvGrpSpPr>
              <p:cNvPr id="44" name="Group 43">
                <a:extLst>
                  <a:ext uri="{FF2B5EF4-FFF2-40B4-BE49-F238E27FC236}">
                    <a16:creationId xmlns:a16="http://schemas.microsoft.com/office/drawing/2014/main" id="{E48E5531-69CE-4054-9C11-A938EB29CF36}"/>
                  </a:ext>
                </a:extLst>
              </p:cNvPr>
              <p:cNvGrpSpPr/>
              <p:nvPr/>
            </p:nvGrpSpPr>
            <p:grpSpPr>
              <a:xfrm>
                <a:off x="8774348" y="4319411"/>
                <a:ext cx="3657601" cy="1643645"/>
                <a:chOff x="457200" y="1627814"/>
                <a:chExt cx="2546250" cy="1643645"/>
              </a:xfrm>
            </p:grpSpPr>
            <p:sp>
              <p:nvSpPr>
                <p:cNvPr id="45" name="Rounded Rectangle 7">
                  <a:extLst>
                    <a:ext uri="{FF2B5EF4-FFF2-40B4-BE49-F238E27FC236}">
                      <a16:creationId xmlns:a16="http://schemas.microsoft.com/office/drawing/2014/main" id="{7064AA33-F74C-4800-8B5D-E3279F423DC7}"/>
                    </a:ext>
                  </a:extLst>
                </p:cNvPr>
                <p:cNvSpPr/>
                <p:nvPr/>
              </p:nvSpPr>
              <p:spPr>
                <a:xfrm>
                  <a:off x="457200" y="2377438"/>
                  <a:ext cx="2546250" cy="89402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SNAP and WIC application assistance</a:t>
                  </a:r>
                </a:p>
                <a:p>
                  <a:pPr marL="120650" indent="-120650">
                    <a:spcBef>
                      <a:spcPts val="300"/>
                    </a:spcBef>
                    <a:buClr>
                      <a:srgbClr val="005F85"/>
                    </a:buClr>
                    <a:buFont typeface="Arial" panose="020B0604020202020204" pitchFamily="34" charset="0"/>
                    <a:buChar char="•"/>
                  </a:pPr>
                  <a:r>
                    <a:rPr lang="en-US" sz="1400" dirty="0">
                      <a:solidFill>
                        <a:schemeClr val="tx1"/>
                      </a:solidFill>
                    </a:rPr>
                    <a:t>Home-delivered meals</a:t>
                  </a:r>
                </a:p>
              </p:txBody>
            </p:sp>
            <p:sp>
              <p:nvSpPr>
                <p:cNvPr id="46" name="Rounded Rectangle 7">
                  <a:extLst>
                    <a:ext uri="{FF2B5EF4-FFF2-40B4-BE49-F238E27FC236}">
                      <a16:creationId xmlns:a16="http://schemas.microsoft.com/office/drawing/2014/main" id="{307C197F-C364-49A0-82D3-EC83A4A8BAA5}"/>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r>
                    <a:rPr lang="en-US" sz="1400" dirty="0">
                      <a:solidFill>
                        <a:schemeClr val="bg1"/>
                      </a:solidFill>
                      <a:latin typeface="+mj-lt"/>
                    </a:rPr>
                    <a:t>Nutrition Service Examples</a:t>
                  </a:r>
                </a:p>
              </p:txBody>
            </p:sp>
          </p:grpSp>
          <p:sp>
            <p:nvSpPr>
              <p:cNvPr id="39" name="Graphic 37" descr="Apple">
                <a:extLst>
                  <a:ext uri="{FF2B5EF4-FFF2-40B4-BE49-F238E27FC236}">
                    <a16:creationId xmlns:a16="http://schemas.microsoft.com/office/drawing/2014/main" id="{DBB43A1F-719B-4CA0-94C6-69D2DA62F40E}"/>
                  </a:ext>
                </a:extLst>
              </p:cNvPr>
              <p:cNvSpPr/>
              <p:nvPr/>
            </p:nvSpPr>
            <p:spPr>
              <a:xfrm>
                <a:off x="11743643" y="4435813"/>
                <a:ext cx="449752" cy="546622"/>
              </a:xfrm>
              <a:custGeom>
                <a:avLst/>
                <a:gdLst>
                  <a:gd name="connsiteX0" fmla="*/ 589044 w 619125"/>
                  <a:gd name="connsiteY0" fmla="*/ 254441 h 752475"/>
                  <a:gd name="connsiteX1" fmla="*/ 340442 w 619125"/>
                  <a:gd name="connsiteY1" fmla="*/ 241106 h 752475"/>
                  <a:gd name="connsiteX2" fmla="*/ 326154 w 619125"/>
                  <a:gd name="connsiteY2" fmla="*/ 177289 h 752475"/>
                  <a:gd name="connsiteX3" fmla="*/ 429977 w 619125"/>
                  <a:gd name="connsiteY3" fmla="*/ 133474 h 752475"/>
                  <a:gd name="connsiteX4" fmla="*/ 474744 w 619125"/>
                  <a:gd name="connsiteY4" fmla="*/ 124 h 752475"/>
                  <a:gd name="connsiteX5" fmla="*/ 341394 w 619125"/>
                  <a:gd name="connsiteY5" fmla="*/ 44891 h 752475"/>
                  <a:gd name="connsiteX6" fmla="*/ 301389 w 619125"/>
                  <a:gd name="connsiteY6" fmla="*/ 124901 h 752475"/>
                  <a:gd name="connsiteX7" fmla="*/ 194709 w 619125"/>
                  <a:gd name="connsiteY7" fmla="*/ 14411 h 752475"/>
                  <a:gd name="connsiteX8" fmla="*/ 165182 w 619125"/>
                  <a:gd name="connsiteY8" fmla="*/ 62989 h 752475"/>
                  <a:gd name="connsiteX9" fmla="*/ 283292 w 619125"/>
                  <a:gd name="connsiteY9" fmla="*/ 240154 h 752475"/>
                  <a:gd name="connsiteX10" fmla="*/ 36594 w 619125"/>
                  <a:gd name="connsiteY10" fmla="*/ 253489 h 752475"/>
                  <a:gd name="connsiteX11" fmla="*/ 313772 w 619125"/>
                  <a:gd name="connsiteY11" fmla="*/ 733549 h 752475"/>
                  <a:gd name="connsiteX12" fmla="*/ 589044 w 619125"/>
                  <a:gd name="connsiteY12" fmla="*/ 254441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752475">
                    <a:moveTo>
                      <a:pt x="589044" y="254441"/>
                    </a:moveTo>
                    <a:cubicBezTo>
                      <a:pt x="503319" y="161096"/>
                      <a:pt x="410927" y="224914"/>
                      <a:pt x="340442" y="241106"/>
                    </a:cubicBezTo>
                    <a:cubicBezTo>
                      <a:pt x="338537" y="218246"/>
                      <a:pt x="332822" y="197291"/>
                      <a:pt x="326154" y="177289"/>
                    </a:cubicBezTo>
                    <a:cubicBezTo>
                      <a:pt x="355682" y="174431"/>
                      <a:pt x="399497" y="164906"/>
                      <a:pt x="429977" y="133474"/>
                    </a:cubicBezTo>
                    <a:cubicBezTo>
                      <a:pt x="479507" y="83944"/>
                      <a:pt x="474744" y="124"/>
                      <a:pt x="474744" y="124"/>
                    </a:cubicBezTo>
                    <a:cubicBezTo>
                      <a:pt x="474744" y="124"/>
                      <a:pt x="389972" y="-4639"/>
                      <a:pt x="341394" y="44891"/>
                    </a:cubicBezTo>
                    <a:cubicBezTo>
                      <a:pt x="318534" y="67751"/>
                      <a:pt x="307104" y="98231"/>
                      <a:pt x="301389" y="124901"/>
                    </a:cubicBezTo>
                    <a:cubicBezTo>
                      <a:pt x="259479" y="54416"/>
                      <a:pt x="198519" y="17269"/>
                      <a:pt x="194709" y="14411"/>
                    </a:cubicBezTo>
                    <a:lnTo>
                      <a:pt x="165182" y="62989"/>
                    </a:lnTo>
                    <a:cubicBezTo>
                      <a:pt x="166134" y="63941"/>
                      <a:pt x="269004" y="127759"/>
                      <a:pt x="283292" y="240154"/>
                    </a:cubicBezTo>
                    <a:cubicBezTo>
                      <a:pt x="213759" y="223009"/>
                      <a:pt x="120414" y="161096"/>
                      <a:pt x="36594" y="253489"/>
                    </a:cubicBezTo>
                    <a:cubicBezTo>
                      <a:pt x="-55798" y="355406"/>
                      <a:pt x="23259" y="877376"/>
                      <a:pt x="313772" y="733549"/>
                    </a:cubicBezTo>
                    <a:cubicBezTo>
                      <a:pt x="603332" y="878329"/>
                      <a:pt x="681437" y="356359"/>
                      <a:pt x="589044" y="254441"/>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grpSp>
    </p:spTree>
    <p:extLst>
      <p:ext uri="{BB962C8B-B14F-4D97-AF65-F5344CB8AC3E}">
        <p14:creationId xmlns:p14="http://schemas.microsoft.com/office/powerpoint/2010/main" val="415194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DACF4184-5CC6-49E5-995B-62888EBF51E5}"/>
              </a:ext>
            </a:extLst>
          </p:cNvPr>
          <p:cNvSpPr/>
          <p:nvPr/>
        </p:nvSpPr>
        <p:spPr>
          <a:xfrm>
            <a:off x="1114485" y="3391408"/>
            <a:ext cx="4846320" cy="608550"/>
          </a:xfrm>
          <a:prstGeom prst="trapezoid">
            <a:avLst>
              <a:gd name="adj" fmla="val 415921"/>
            </a:avLst>
          </a:prstGeom>
          <a:gradFill flip="none" rotWithShape="1">
            <a:gsLst>
              <a:gs pos="68000">
                <a:schemeClr val="tx2"/>
              </a:gs>
              <a:gs pos="100000">
                <a:schemeClr val="tx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5" name="Title 1"/>
          <p:cNvSpPr>
            <a:spLocks noGrp="1"/>
          </p:cNvSpPr>
          <p:nvPr>
            <p:ph type="title"/>
          </p:nvPr>
        </p:nvSpPr>
        <p:spPr/>
        <p:txBody>
          <a:bodyPr/>
          <a:lstStyle/>
          <a:p>
            <a:r>
              <a:rPr lang="en-US" dirty="0"/>
              <a:t>MASSACHUSETTS IS PLANNING CHANGES FOR INDIVIDUALS </a:t>
            </a:r>
            <a:br>
              <a:rPr lang="en-US" dirty="0"/>
            </a:br>
            <a:r>
              <a:rPr lang="en-US" dirty="0"/>
              <a:t>ENROLLED IN BOTH MASSHEALTH AND MEDICARE</a:t>
            </a:r>
          </a:p>
        </p:txBody>
      </p:sp>
      <p:sp>
        <p:nvSpPr>
          <p:cNvPr id="3" name="Slide Number Placeholder 2"/>
          <p:cNvSpPr>
            <a:spLocks noGrp="1"/>
          </p:cNvSpPr>
          <p:nvPr>
            <p:ph type="sldNum" sz="quarter" idx="10"/>
          </p:nvPr>
        </p:nvSpPr>
        <p:spPr/>
        <p:txBody>
          <a:bodyPr/>
          <a:lstStyle/>
          <a:p>
            <a:fld id="{5DCEACFD-D5E8-4814-B0F8-EF4EA1641FDE}" type="slidenum">
              <a:rPr lang="en-US" smtClean="0"/>
              <a:pPr/>
              <a:t>33</a:t>
            </a:fld>
            <a:endParaRPr lang="en-US" dirty="0"/>
          </a:p>
        </p:txBody>
      </p:sp>
      <p:graphicFrame>
        <p:nvGraphicFramePr>
          <p:cNvPr id="14" name="Chart 13">
            <a:extLst>
              <a:ext uri="{FF2B5EF4-FFF2-40B4-BE49-F238E27FC236}">
                <a16:creationId xmlns:a16="http://schemas.microsoft.com/office/drawing/2014/main" id="{A7553E7F-9356-4D1B-8CB2-6BFB2E55B474}"/>
              </a:ext>
            </a:extLst>
          </p:cNvPr>
          <p:cNvGraphicFramePr/>
          <p:nvPr>
            <p:extLst>
              <p:ext uri="{D42A27DB-BD31-4B8C-83A1-F6EECF244321}">
                <p14:modId xmlns:p14="http://schemas.microsoft.com/office/powerpoint/2010/main" val="1138748574"/>
              </p:ext>
            </p:extLst>
          </p:nvPr>
        </p:nvGraphicFramePr>
        <p:xfrm>
          <a:off x="1114485" y="3999958"/>
          <a:ext cx="4846320" cy="181409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E98BA28-D4E5-4F1B-8378-3F59BB3A51AA}"/>
              </a:ext>
            </a:extLst>
          </p:cNvPr>
          <p:cNvSpPr txBox="1"/>
          <p:nvPr/>
        </p:nvSpPr>
        <p:spPr>
          <a:xfrm>
            <a:off x="1978160" y="3627204"/>
            <a:ext cx="3118971" cy="415498"/>
          </a:xfrm>
          <a:prstGeom prst="rect">
            <a:avLst/>
          </a:prstGeom>
        </p:spPr>
        <p:txBody>
          <a:bodyPr wrap="square" lIns="0">
            <a:spAutoFit/>
          </a:bodyPr>
          <a:lstStyle>
            <a:defPPr>
              <a:defRPr lang="en-US"/>
            </a:defPPr>
            <a:lvl1pPr lvl="0">
              <a:defRPr sz="1050" cap="all">
                <a:solidFill>
                  <a:srgbClr val="404040"/>
                </a:solidFill>
                <a:latin typeface="Source Sans Pro Semibold"/>
              </a:defRPr>
            </a:lvl1pPr>
          </a:lstStyle>
          <a:p>
            <a:pPr algn="ctr"/>
            <a:r>
              <a:rPr lang="en-US" dirty="0">
                <a:solidFill>
                  <a:schemeClr val="bg1"/>
                </a:solidFill>
              </a:rPr>
              <a:t>MassHealth members</a:t>
            </a:r>
            <a:br>
              <a:rPr lang="en-US" dirty="0">
                <a:solidFill>
                  <a:schemeClr val="bg1"/>
                </a:solidFill>
              </a:rPr>
            </a:br>
            <a:r>
              <a:rPr lang="en-US" dirty="0">
                <a:solidFill>
                  <a:schemeClr val="bg1"/>
                </a:solidFill>
              </a:rPr>
              <a:t>enrolled in Medicare</a:t>
            </a:r>
          </a:p>
        </p:txBody>
      </p:sp>
      <p:sp>
        <p:nvSpPr>
          <p:cNvPr id="29" name="TextBox 28">
            <a:extLst>
              <a:ext uri="{FF2B5EF4-FFF2-40B4-BE49-F238E27FC236}">
                <a16:creationId xmlns:a16="http://schemas.microsoft.com/office/drawing/2014/main" id="{B2688591-8A5B-406F-87CB-166EFBA127C1}"/>
              </a:ext>
            </a:extLst>
          </p:cNvPr>
          <p:cNvSpPr txBox="1"/>
          <p:nvPr/>
        </p:nvSpPr>
        <p:spPr>
          <a:xfrm>
            <a:off x="3916369" y="4758944"/>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solidFill>
                  <a:schemeClr val="tx1"/>
                </a:solidFill>
              </a:rPr>
              <a:t>16%</a:t>
            </a:r>
          </a:p>
        </p:txBody>
      </p:sp>
      <p:sp>
        <p:nvSpPr>
          <p:cNvPr id="31" name="Text Box 11">
            <a:extLst>
              <a:ext uri="{FF2B5EF4-FFF2-40B4-BE49-F238E27FC236}">
                <a16:creationId xmlns:a16="http://schemas.microsoft.com/office/drawing/2014/main" id="{0F2ECED1-6FDE-4A33-A929-942E3B4A6CC5}"/>
              </a:ext>
            </a:extLst>
          </p:cNvPr>
          <p:cNvSpPr txBox="1">
            <a:spLocks noChangeArrowheads="1"/>
          </p:cNvSpPr>
          <p:nvPr/>
        </p:nvSpPr>
        <p:spPr bwMode="auto">
          <a:xfrm>
            <a:off x="6411469" y="1463040"/>
            <a:ext cx="2257225"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r>
              <a:rPr lang="en-US" dirty="0"/>
              <a:t>One in six MassHealth members is also enrolled in Medicare. There are three managed care programs for individuals enrolled in both Medicaid and Medicare: One Care, SCO, and PACE. More than three-quarters of these “dually eligible” people remain outside managed care arrangements. </a:t>
            </a:r>
          </a:p>
          <a:p>
            <a:r>
              <a:rPr lang="en-US" dirty="0"/>
              <a:t>MassHealth is in the process of changing its One Care and SCO programs, with the goal of changes taking effect in January 2021. Changes may include passive enrollment, fixed enrollment periods, administrative alignment, changes to payment methods, and value-based purchasing. These changes are collectively referred to as “Duals 2.0.” The state is currently negotiating with the Centers for Medicare and Medicaid Services on its proposed Duals 2.0 demonstration.</a:t>
            </a:r>
          </a:p>
        </p:txBody>
      </p:sp>
      <p:sp>
        <p:nvSpPr>
          <p:cNvPr id="32" name="Rectangle 31">
            <a:extLst>
              <a:ext uri="{FF2B5EF4-FFF2-40B4-BE49-F238E27FC236}">
                <a16:creationId xmlns:a16="http://schemas.microsoft.com/office/drawing/2014/main" id="{CF288BDB-33F4-4174-892E-B7D49F570C71}"/>
              </a:ext>
            </a:extLst>
          </p:cNvPr>
          <p:cNvSpPr/>
          <p:nvPr/>
        </p:nvSpPr>
        <p:spPr>
          <a:xfrm>
            <a:off x="457200" y="6046191"/>
            <a:ext cx="5954269" cy="33855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source</a:t>
            </a:r>
            <a:r>
              <a:rPr lang="en-US" sz="800" dirty="0">
                <a:solidFill>
                  <a:srgbClr val="1C1C1C"/>
                </a:solidFill>
                <a:latin typeface="+mn-lt"/>
              </a:rPr>
              <a:t>: MassHealth (2018). Massachusetts Medicare-Medicaid Integration Demonstration: Duals Demonstration 2.0 (concept paper) </a:t>
            </a:r>
            <a:br>
              <a:rPr lang="en-US" sz="800" dirty="0">
                <a:solidFill>
                  <a:srgbClr val="1C1C1C"/>
                </a:solidFill>
                <a:latin typeface="+mn-lt"/>
              </a:rPr>
            </a:br>
            <a:r>
              <a:rPr lang="en-US" sz="800" dirty="0">
                <a:solidFill>
                  <a:srgbClr val="1C1C1C"/>
                </a:solidFill>
                <a:latin typeface="+mn-lt"/>
              </a:rPr>
              <a:t>(August 20, 2018), referencing January 2018 data. </a:t>
            </a:r>
          </a:p>
        </p:txBody>
      </p:sp>
      <p:graphicFrame>
        <p:nvGraphicFramePr>
          <p:cNvPr id="34" name="Chart 33">
            <a:extLst>
              <a:ext uri="{FF2B5EF4-FFF2-40B4-BE49-F238E27FC236}">
                <a16:creationId xmlns:a16="http://schemas.microsoft.com/office/drawing/2014/main" id="{3F6FFDB1-44E1-4D63-B130-88A12623BE1C}"/>
              </a:ext>
            </a:extLst>
          </p:cNvPr>
          <p:cNvGraphicFramePr>
            <a:graphicFrameLocks noChangeAspect="1"/>
          </p:cNvGraphicFramePr>
          <p:nvPr>
            <p:extLst>
              <p:ext uri="{D42A27DB-BD31-4B8C-83A1-F6EECF244321}">
                <p14:modId xmlns:p14="http://schemas.microsoft.com/office/powerpoint/2010/main" val="2060907298"/>
              </p:ext>
            </p:extLst>
          </p:nvPr>
        </p:nvGraphicFramePr>
        <p:xfrm>
          <a:off x="1937445" y="1491318"/>
          <a:ext cx="3200400" cy="2369713"/>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D4E4174-CC1B-4DE8-A8C9-DF811A169621}"/>
              </a:ext>
            </a:extLst>
          </p:cNvPr>
          <p:cNvSpPr/>
          <p:nvPr/>
        </p:nvSpPr>
        <p:spPr>
          <a:xfrm>
            <a:off x="1968102" y="1548322"/>
            <a:ext cx="1640165" cy="738664"/>
          </a:xfrm>
          <a:prstGeom prst="rect">
            <a:avLst/>
          </a:prstGeom>
        </p:spPr>
        <p:txBody>
          <a:bodyPr wrap="square" lIns="0">
            <a:spAutoFit/>
          </a:bodyPr>
          <a:lstStyle/>
          <a:p>
            <a:pPr lvl="0"/>
            <a:r>
              <a:rPr lang="en-US" sz="1050" cap="all" dirty="0">
                <a:solidFill>
                  <a:srgbClr val="404040"/>
                </a:solidFill>
                <a:latin typeface="Source Sans Pro Semibold"/>
              </a:rPr>
              <a:t>MassHealth members not enrolled </a:t>
            </a:r>
            <a:br>
              <a:rPr lang="en-US" sz="1050" cap="all" dirty="0">
                <a:solidFill>
                  <a:srgbClr val="404040"/>
                </a:solidFill>
                <a:latin typeface="Source Sans Pro Semibold"/>
              </a:rPr>
            </a:br>
            <a:r>
              <a:rPr lang="en-US" sz="1050" cap="all" dirty="0">
                <a:solidFill>
                  <a:srgbClr val="404040"/>
                </a:solidFill>
                <a:latin typeface="Source Sans Pro Semibold"/>
              </a:rPr>
              <a:t>in Medicare </a:t>
            </a:r>
            <a:br>
              <a:rPr lang="en-US" sz="1050" cap="all" dirty="0">
                <a:solidFill>
                  <a:srgbClr val="404040"/>
                </a:solidFill>
                <a:latin typeface="Source Sans Pro Semibold"/>
              </a:rPr>
            </a:br>
            <a:endParaRPr lang="en-US" sz="1050" cap="all" dirty="0">
              <a:solidFill>
                <a:srgbClr val="404040"/>
              </a:solidFill>
              <a:latin typeface="Source Sans Pro Semibold"/>
            </a:endParaRPr>
          </a:p>
        </p:txBody>
      </p:sp>
      <p:sp>
        <p:nvSpPr>
          <p:cNvPr id="36" name="TextBox 1">
            <a:extLst>
              <a:ext uri="{FF2B5EF4-FFF2-40B4-BE49-F238E27FC236}">
                <a16:creationId xmlns:a16="http://schemas.microsoft.com/office/drawing/2014/main" id="{3D3A27E9-A7BF-46A8-B612-080614C48424}"/>
              </a:ext>
            </a:extLst>
          </p:cNvPr>
          <p:cNvSpPr txBox="1"/>
          <p:nvPr/>
        </p:nvSpPr>
        <p:spPr>
          <a:xfrm>
            <a:off x="3044562" y="1777094"/>
            <a:ext cx="986167"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500" i="1" dirty="0">
                <a:solidFill>
                  <a:schemeClr val="bg1"/>
                </a:solidFill>
                <a:latin typeface="Source Sans Pro Semibold"/>
              </a:rPr>
              <a:t>83%</a:t>
            </a:r>
          </a:p>
          <a:p>
            <a:pPr lvl="0" algn="ctr"/>
            <a:r>
              <a:rPr lang="en-US" sz="1500" dirty="0">
                <a:solidFill>
                  <a:schemeClr val="bg1"/>
                </a:solidFill>
                <a:latin typeface="Source Sans Pro Semibold"/>
              </a:rPr>
              <a:t>1,561,765</a:t>
            </a:r>
            <a:endParaRPr kumimoji="0" lang="en-US" sz="1500" b="0" i="1" u="none" strike="noStrike" kern="1200" cap="none" spc="0" normalizeH="0" baseline="0" noProof="0" dirty="0">
              <a:ln>
                <a:noFill/>
              </a:ln>
              <a:solidFill>
                <a:schemeClr val="bg1"/>
              </a:solidFill>
              <a:effectLst/>
              <a:uLnTx/>
              <a:uFillTx/>
              <a:latin typeface="Source Sans Pro Semibold"/>
              <a:ea typeface="+mn-ea"/>
              <a:cs typeface="Arial" charset="0"/>
            </a:endParaRPr>
          </a:p>
        </p:txBody>
      </p:sp>
      <p:sp>
        <p:nvSpPr>
          <p:cNvPr id="37" name="TextBox 1">
            <a:extLst>
              <a:ext uri="{FF2B5EF4-FFF2-40B4-BE49-F238E27FC236}">
                <a16:creationId xmlns:a16="http://schemas.microsoft.com/office/drawing/2014/main" id="{2873A496-8D23-4784-9589-80DC9670B3A2}"/>
              </a:ext>
            </a:extLst>
          </p:cNvPr>
          <p:cNvSpPr txBox="1"/>
          <p:nvPr/>
        </p:nvSpPr>
        <p:spPr>
          <a:xfrm>
            <a:off x="3120704" y="3063997"/>
            <a:ext cx="833883"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500" i="1" dirty="0">
                <a:solidFill>
                  <a:schemeClr val="bg1"/>
                </a:solidFill>
                <a:latin typeface="Source Sans Pro Semibold"/>
              </a:rPr>
              <a:t>17%</a:t>
            </a:r>
            <a:endParaRPr lang="en-US" sz="1500" dirty="0">
              <a:solidFill>
                <a:schemeClr val="bg1"/>
              </a:solidFill>
              <a:latin typeface="Source Sans Pro Semibold"/>
            </a:endParaRPr>
          </a:p>
          <a:p>
            <a:pPr lvl="0" algn="ctr"/>
            <a:r>
              <a:rPr lang="en-US" sz="1500" dirty="0">
                <a:solidFill>
                  <a:schemeClr val="bg1"/>
                </a:solidFill>
                <a:latin typeface="Source Sans Pro Semibold"/>
              </a:rPr>
              <a:t>311,557</a:t>
            </a:r>
            <a:endParaRPr kumimoji="0" lang="en-US" sz="1500" b="0" i="1" u="none" strike="noStrike" kern="1200" cap="none" spc="0" normalizeH="0" baseline="0" noProof="0" dirty="0">
              <a:ln>
                <a:noFill/>
              </a:ln>
              <a:solidFill>
                <a:schemeClr val="bg1"/>
              </a:solidFill>
              <a:effectLst/>
              <a:uLnTx/>
              <a:uFillTx/>
              <a:latin typeface="Source Sans Pro Semibold"/>
              <a:ea typeface="+mn-ea"/>
              <a:cs typeface="Arial" charset="0"/>
            </a:endParaRPr>
          </a:p>
        </p:txBody>
      </p:sp>
      <p:grpSp>
        <p:nvGrpSpPr>
          <p:cNvPr id="38" name="Group 37">
            <a:extLst>
              <a:ext uri="{FF2B5EF4-FFF2-40B4-BE49-F238E27FC236}">
                <a16:creationId xmlns:a16="http://schemas.microsoft.com/office/drawing/2014/main" id="{AEF32B90-8528-47B6-8C17-6E032A980936}"/>
              </a:ext>
            </a:extLst>
          </p:cNvPr>
          <p:cNvGrpSpPr/>
          <p:nvPr/>
        </p:nvGrpSpPr>
        <p:grpSpPr>
          <a:xfrm>
            <a:off x="4215780" y="5338993"/>
            <a:ext cx="1038369" cy="175433"/>
            <a:chOff x="4384067" y="4579535"/>
            <a:chExt cx="1038369" cy="175433"/>
          </a:xfrm>
        </p:grpSpPr>
        <p:sp>
          <p:nvSpPr>
            <p:cNvPr id="39" name="Rectangle 38">
              <a:extLst>
                <a:ext uri="{FF2B5EF4-FFF2-40B4-BE49-F238E27FC236}">
                  <a16:creationId xmlns:a16="http://schemas.microsoft.com/office/drawing/2014/main" id="{448F3E9F-F31A-4589-9553-690052974E67}"/>
                </a:ext>
              </a:extLst>
            </p:cNvPr>
            <p:cNvSpPr/>
            <p:nvPr/>
          </p:nvSpPr>
          <p:spPr>
            <a:xfrm>
              <a:off x="4384067" y="4579535"/>
              <a:ext cx="594073"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ONE CARE</a:t>
              </a:r>
            </a:p>
          </p:txBody>
        </p:sp>
        <p:sp>
          <p:nvSpPr>
            <p:cNvPr id="40" name="Rectangle 39">
              <a:extLst>
                <a:ext uri="{FF2B5EF4-FFF2-40B4-BE49-F238E27FC236}">
                  <a16:creationId xmlns:a16="http://schemas.microsoft.com/office/drawing/2014/main" id="{273407E1-94D9-42C9-9170-C806D15D34C8}"/>
                </a:ext>
              </a:extLst>
            </p:cNvPr>
            <p:cNvSpPr/>
            <p:nvPr/>
          </p:nvSpPr>
          <p:spPr>
            <a:xfrm>
              <a:off x="5001487" y="457953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19,271</a:t>
              </a:r>
            </a:p>
          </p:txBody>
        </p:sp>
      </p:grpSp>
      <p:grpSp>
        <p:nvGrpSpPr>
          <p:cNvPr id="45" name="Group 44">
            <a:extLst>
              <a:ext uri="{FF2B5EF4-FFF2-40B4-BE49-F238E27FC236}">
                <a16:creationId xmlns:a16="http://schemas.microsoft.com/office/drawing/2014/main" id="{AB9E79BE-5336-4ADC-BA4E-ACBD40A01930}"/>
              </a:ext>
            </a:extLst>
          </p:cNvPr>
          <p:cNvGrpSpPr/>
          <p:nvPr/>
        </p:nvGrpSpPr>
        <p:grpSpPr>
          <a:xfrm>
            <a:off x="4363884" y="4809727"/>
            <a:ext cx="720070" cy="175433"/>
            <a:chOff x="3900959" y="2368396"/>
            <a:chExt cx="720070" cy="175433"/>
          </a:xfrm>
        </p:grpSpPr>
        <p:sp>
          <p:nvSpPr>
            <p:cNvPr id="46" name="Rectangle 45">
              <a:extLst>
                <a:ext uri="{FF2B5EF4-FFF2-40B4-BE49-F238E27FC236}">
                  <a16:creationId xmlns:a16="http://schemas.microsoft.com/office/drawing/2014/main" id="{DD00379A-6FD9-487E-BC19-C0E841E57052}"/>
                </a:ext>
              </a:extLst>
            </p:cNvPr>
            <p:cNvSpPr/>
            <p:nvPr/>
          </p:nvSpPr>
          <p:spPr>
            <a:xfrm>
              <a:off x="3900959" y="2368396"/>
              <a:ext cx="299121"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tx1"/>
                  </a:solidFill>
                  <a:latin typeface="+mj-lt"/>
                </a:rPr>
                <a:t>SCO</a:t>
              </a:r>
            </a:p>
          </p:txBody>
        </p:sp>
        <p:sp>
          <p:nvSpPr>
            <p:cNvPr id="47" name="TextBox 46">
              <a:extLst>
                <a:ext uri="{FF2B5EF4-FFF2-40B4-BE49-F238E27FC236}">
                  <a16:creationId xmlns:a16="http://schemas.microsoft.com/office/drawing/2014/main" id="{85E86733-3F4A-4369-95FF-D9EB872DFBE7}"/>
                </a:ext>
              </a:extLst>
            </p:cNvPr>
            <p:cNvSpPr txBox="1"/>
            <p:nvPr/>
          </p:nvSpPr>
          <p:spPr>
            <a:xfrm>
              <a:off x="4200080" y="2368396"/>
              <a:ext cx="420949" cy="175433"/>
            </a:xfrm>
            <a:prstGeom prst="rect">
              <a:avLst/>
            </a:prstGeom>
            <a:noFill/>
          </p:spPr>
          <p:txBody>
            <a:bodyPr wrap="none" lIns="45720" tIns="18288" rIns="45720" bIns="18288" rtlCol="0">
              <a:spAutoFit/>
            </a:bodyPr>
            <a:lstStyle/>
            <a:p>
              <a:r>
                <a:rPr lang="en-US" sz="900" dirty="0">
                  <a:latin typeface="+mj-lt"/>
                </a:rPr>
                <a:t>48,684</a:t>
              </a:r>
            </a:p>
          </p:txBody>
        </p:sp>
      </p:grpSp>
      <p:grpSp>
        <p:nvGrpSpPr>
          <p:cNvPr id="51" name="Group 50">
            <a:extLst>
              <a:ext uri="{FF2B5EF4-FFF2-40B4-BE49-F238E27FC236}">
                <a16:creationId xmlns:a16="http://schemas.microsoft.com/office/drawing/2014/main" id="{E036559C-052D-400C-B242-1BE59C5FC7FA}"/>
              </a:ext>
            </a:extLst>
          </p:cNvPr>
          <p:cNvGrpSpPr/>
          <p:nvPr/>
        </p:nvGrpSpPr>
        <p:grpSpPr>
          <a:xfrm>
            <a:off x="1716791" y="4809727"/>
            <a:ext cx="973985" cy="357819"/>
            <a:chOff x="5847005" y="2368396"/>
            <a:chExt cx="973985" cy="357819"/>
          </a:xfrm>
        </p:grpSpPr>
        <p:sp>
          <p:nvSpPr>
            <p:cNvPr id="52" name="Rectangle 51">
              <a:extLst>
                <a:ext uri="{FF2B5EF4-FFF2-40B4-BE49-F238E27FC236}">
                  <a16:creationId xmlns:a16="http://schemas.microsoft.com/office/drawing/2014/main" id="{70B45FA0-7819-4ACA-9CB6-A63EE4C1B041}"/>
                </a:ext>
              </a:extLst>
            </p:cNvPr>
            <p:cNvSpPr/>
            <p:nvPr/>
          </p:nvSpPr>
          <p:spPr>
            <a:xfrm>
              <a:off x="5847005" y="2368396"/>
              <a:ext cx="973985"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cap="all" dirty="0">
                  <a:solidFill>
                    <a:schemeClr val="tx1"/>
                  </a:solidFill>
                  <a:latin typeface="+mj-lt"/>
                </a:rPr>
                <a:t>Fee-for-service</a:t>
              </a:r>
            </a:p>
          </p:txBody>
        </p:sp>
        <p:sp>
          <p:nvSpPr>
            <p:cNvPr id="53" name="TextBox 52">
              <a:extLst>
                <a:ext uri="{FF2B5EF4-FFF2-40B4-BE49-F238E27FC236}">
                  <a16:creationId xmlns:a16="http://schemas.microsoft.com/office/drawing/2014/main" id="{6E57EFC8-EC97-4096-9A6A-6241FAC4F820}"/>
                </a:ext>
              </a:extLst>
            </p:cNvPr>
            <p:cNvSpPr txBox="1"/>
            <p:nvPr/>
          </p:nvSpPr>
          <p:spPr>
            <a:xfrm>
              <a:off x="6340729" y="2550782"/>
              <a:ext cx="480260" cy="175433"/>
            </a:xfrm>
            <a:prstGeom prst="rect">
              <a:avLst/>
            </a:prstGeom>
            <a:noFill/>
          </p:spPr>
          <p:txBody>
            <a:bodyPr wrap="none" lIns="45720" tIns="18288" rIns="45720" bIns="18288" rtlCol="0">
              <a:spAutoFit/>
            </a:bodyPr>
            <a:lstStyle/>
            <a:p>
              <a:pPr algn="r"/>
              <a:r>
                <a:rPr lang="en-US" sz="900" dirty="0">
                  <a:latin typeface="+mj-lt"/>
                </a:rPr>
                <a:t>239,359</a:t>
              </a:r>
            </a:p>
          </p:txBody>
        </p:sp>
      </p:grpSp>
      <p:sp>
        <p:nvSpPr>
          <p:cNvPr id="54" name="TextBox 53">
            <a:extLst>
              <a:ext uri="{FF2B5EF4-FFF2-40B4-BE49-F238E27FC236}">
                <a16:creationId xmlns:a16="http://schemas.microsoft.com/office/drawing/2014/main" id="{64FE95FE-625C-4056-8B33-29532A7A5B5C}"/>
              </a:ext>
            </a:extLst>
          </p:cNvPr>
          <p:cNvSpPr txBox="1"/>
          <p:nvPr/>
        </p:nvSpPr>
        <p:spPr>
          <a:xfrm>
            <a:off x="2783308" y="4758944"/>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solidFill>
                  <a:schemeClr val="tx1"/>
                </a:solidFill>
              </a:rPr>
              <a:t>77%</a:t>
            </a:r>
          </a:p>
        </p:txBody>
      </p:sp>
      <p:grpSp>
        <p:nvGrpSpPr>
          <p:cNvPr id="55" name="Group 54">
            <a:extLst>
              <a:ext uri="{FF2B5EF4-FFF2-40B4-BE49-F238E27FC236}">
                <a16:creationId xmlns:a16="http://schemas.microsoft.com/office/drawing/2014/main" id="{8E7EF167-6783-4D1C-A402-CD496993D54B}"/>
              </a:ext>
            </a:extLst>
          </p:cNvPr>
          <p:cNvGrpSpPr/>
          <p:nvPr/>
        </p:nvGrpSpPr>
        <p:grpSpPr>
          <a:xfrm>
            <a:off x="4219760" y="4403969"/>
            <a:ext cx="1043273" cy="221599"/>
            <a:chOff x="4069680" y="4556452"/>
            <a:chExt cx="1043273" cy="221599"/>
          </a:xfrm>
        </p:grpSpPr>
        <p:sp>
          <p:nvSpPr>
            <p:cNvPr id="56" name="Rectangle 55">
              <a:extLst>
                <a:ext uri="{FF2B5EF4-FFF2-40B4-BE49-F238E27FC236}">
                  <a16:creationId xmlns:a16="http://schemas.microsoft.com/office/drawing/2014/main" id="{2138534E-516A-416A-AF89-1E72C87BA878}"/>
                </a:ext>
              </a:extLst>
            </p:cNvPr>
            <p:cNvSpPr/>
            <p:nvPr/>
          </p:nvSpPr>
          <p:spPr>
            <a:xfrm>
              <a:off x="4384067" y="4579535"/>
              <a:ext cx="353623" cy="175433"/>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PACE</a:t>
              </a:r>
            </a:p>
          </p:txBody>
        </p:sp>
        <p:sp>
          <p:nvSpPr>
            <p:cNvPr id="57" name="Rectangle 56">
              <a:extLst>
                <a:ext uri="{FF2B5EF4-FFF2-40B4-BE49-F238E27FC236}">
                  <a16:creationId xmlns:a16="http://schemas.microsoft.com/office/drawing/2014/main" id="{8DAE18E6-E932-4929-B486-A568F4BA8FB4}"/>
                </a:ext>
              </a:extLst>
            </p:cNvPr>
            <p:cNvSpPr/>
            <p:nvPr/>
          </p:nvSpPr>
          <p:spPr>
            <a:xfrm>
              <a:off x="4751316" y="4579535"/>
              <a:ext cx="361637"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4,243</a:t>
              </a:r>
            </a:p>
          </p:txBody>
        </p:sp>
        <p:sp>
          <p:nvSpPr>
            <p:cNvPr id="58" name="Rectangle 57">
              <a:extLst>
                <a:ext uri="{FF2B5EF4-FFF2-40B4-BE49-F238E27FC236}">
                  <a16:creationId xmlns:a16="http://schemas.microsoft.com/office/drawing/2014/main" id="{5A725E86-D27E-41C3-B1B2-F0A8C1663DCC}"/>
                </a:ext>
              </a:extLst>
            </p:cNvPr>
            <p:cNvSpPr/>
            <p:nvPr/>
          </p:nvSpPr>
          <p:spPr>
            <a:xfrm>
              <a:off x="4069680" y="4556452"/>
              <a:ext cx="300723"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dirty="0">
                  <a:solidFill>
                    <a:schemeClr val="accent2">
                      <a:lumMod val="50000"/>
                    </a:schemeClr>
                  </a:solidFill>
                  <a:latin typeface="+mj-lt"/>
                  <a:cs typeface="Arial" charset="0"/>
                </a:rPr>
                <a:t>1%</a:t>
              </a:r>
            </a:p>
          </p:txBody>
        </p:sp>
      </p:grpSp>
      <p:sp>
        <p:nvSpPr>
          <p:cNvPr id="59" name="TextBox 58">
            <a:extLst>
              <a:ext uri="{FF2B5EF4-FFF2-40B4-BE49-F238E27FC236}">
                <a16:creationId xmlns:a16="http://schemas.microsoft.com/office/drawing/2014/main" id="{D704F25D-3FD6-485D-A833-355DE17EBA5C}"/>
              </a:ext>
            </a:extLst>
          </p:cNvPr>
          <p:cNvSpPr txBox="1"/>
          <p:nvPr/>
        </p:nvSpPr>
        <p:spPr>
          <a:xfrm>
            <a:off x="3831582" y="5151338"/>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t>6%</a:t>
            </a:r>
          </a:p>
        </p:txBody>
      </p:sp>
    </p:spTree>
    <p:extLst>
      <p:ext uri="{BB962C8B-B14F-4D97-AF65-F5344CB8AC3E}">
        <p14:creationId xmlns:p14="http://schemas.microsoft.com/office/powerpoint/2010/main" val="8333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MASSHEALTH’S SUBSTANCE USE DISORDER TREATMENT OPTIONS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34</a:t>
            </a:fld>
            <a:endParaRPr lang="en-US" dirty="0"/>
          </a:p>
        </p:txBody>
      </p:sp>
      <p:graphicFrame>
        <p:nvGraphicFramePr>
          <p:cNvPr id="2" name="Table 1">
            <a:extLst>
              <a:ext uri="{FF2B5EF4-FFF2-40B4-BE49-F238E27FC236}">
                <a16:creationId xmlns:a16="http://schemas.microsoft.com/office/drawing/2014/main" id="{6E821FEB-63EB-42B0-B37E-0BDE92F5A4DC}"/>
              </a:ext>
            </a:extLst>
          </p:cNvPr>
          <p:cNvGraphicFramePr>
            <a:graphicFrameLocks noGrp="1"/>
          </p:cNvGraphicFramePr>
          <p:nvPr>
            <p:extLst>
              <p:ext uri="{D42A27DB-BD31-4B8C-83A1-F6EECF244321}">
                <p14:modId xmlns:p14="http://schemas.microsoft.com/office/powerpoint/2010/main" val="3861815581"/>
              </p:ext>
            </p:extLst>
          </p:nvPr>
        </p:nvGraphicFramePr>
        <p:xfrm>
          <a:off x="457200" y="2027222"/>
          <a:ext cx="8229600" cy="3962400"/>
        </p:xfrm>
        <a:graphic>
          <a:graphicData uri="http://schemas.openxmlformats.org/drawingml/2006/table">
            <a:tbl>
              <a:tblPr firstRow="1" bandRow="1">
                <a:tableStyleId>{7DF18680-E054-41AD-8BC1-D1AEF772440D}</a:tableStyleId>
              </a:tblPr>
              <a:tblGrid>
                <a:gridCol w="1920240">
                  <a:extLst>
                    <a:ext uri="{9D8B030D-6E8A-4147-A177-3AD203B41FA5}">
                      <a16:colId xmlns:a16="http://schemas.microsoft.com/office/drawing/2014/main" val="929571730"/>
                    </a:ext>
                  </a:extLst>
                </a:gridCol>
                <a:gridCol w="6309360">
                  <a:extLst>
                    <a:ext uri="{9D8B030D-6E8A-4147-A177-3AD203B41FA5}">
                      <a16:colId xmlns:a16="http://schemas.microsoft.com/office/drawing/2014/main" val="4249411198"/>
                    </a:ext>
                  </a:extLst>
                </a:gridCol>
              </a:tblGrid>
              <a:tr h="0">
                <a:tc>
                  <a:txBody>
                    <a:bodyPr/>
                    <a:lstStyle/>
                    <a:p>
                      <a:r>
                        <a:rPr lang="en-US" sz="1100" b="0" dirty="0">
                          <a:latin typeface="+mj-lt"/>
                        </a:rPr>
                        <a:t>SUD SERVICE / SUPPORT</a:t>
                      </a:r>
                    </a:p>
                  </a:txBody>
                  <a:tcPr marL="137160" marR="137160" marT="137160" marB="137160"/>
                </a:tc>
                <a:tc>
                  <a:txBody>
                    <a:bodyPr/>
                    <a:lstStyle/>
                    <a:p>
                      <a:r>
                        <a:rPr lang="en-US" sz="1100" b="0" dirty="0">
                          <a:latin typeface="+mj-lt"/>
                        </a:rPr>
                        <a:t>DESCRIPTION</a:t>
                      </a:r>
                    </a:p>
                  </a:txBody>
                  <a:tcPr marL="137160" marR="137160" marT="137160" marB="137160"/>
                </a:tc>
                <a:extLst>
                  <a:ext uri="{0D108BD9-81ED-4DB2-BD59-A6C34878D82A}">
                    <a16:rowId xmlns:a16="http://schemas.microsoft.com/office/drawing/2014/main" val="533466181"/>
                  </a:ext>
                </a:extLst>
              </a:tr>
              <a:tr h="309319">
                <a:tc>
                  <a:txBody>
                    <a:bodyPr/>
                    <a:lstStyle/>
                    <a:p>
                      <a:r>
                        <a:rPr lang="en-US" sz="1100" b="0" dirty="0">
                          <a:latin typeface="+mj-lt"/>
                        </a:rPr>
                        <a:t>Residential Rehabilitation</a:t>
                      </a:r>
                    </a:p>
                  </a:txBody>
                  <a:tcPr marL="137160" marR="137160" marT="137160" marB="137160"/>
                </a:tc>
                <a:tc>
                  <a:txBody>
                    <a:bodyPr/>
                    <a:lstStyle/>
                    <a:p>
                      <a:pPr>
                        <a:spcAft>
                          <a:spcPts val="600"/>
                        </a:spcAft>
                      </a:pPr>
                      <a:r>
                        <a:rPr lang="en-US" sz="1100" b="0" dirty="0">
                          <a:latin typeface="+mn-lt"/>
                        </a:rPr>
                        <a:t>MassHealth received approval to expand the continuum of SUD care available to MassHealth members, including residential rehabilitation services, </a:t>
                      </a:r>
                      <a:r>
                        <a:rPr lang="en-US" sz="1100" b="0" kern="1200" dirty="0">
                          <a:effectLst/>
                          <a:latin typeface="+mn-lt"/>
                        </a:rPr>
                        <a:t>transitional support services, and community-based family treatment services.</a:t>
                      </a:r>
                      <a:endParaRPr lang="en-US" sz="1100" b="0" dirty="0">
                        <a:latin typeface="+mn-lt"/>
                      </a:endParaRPr>
                    </a:p>
                  </a:txBody>
                  <a:tcPr marL="137160" marR="137160" marT="137160" marB="137160"/>
                </a:tc>
                <a:extLst>
                  <a:ext uri="{0D108BD9-81ED-4DB2-BD59-A6C34878D82A}">
                    <a16:rowId xmlns:a16="http://schemas.microsoft.com/office/drawing/2014/main" val="2121501419"/>
                  </a:ext>
                </a:extLst>
              </a:tr>
              <a:tr h="611274">
                <a:tc>
                  <a:txBody>
                    <a:bodyPr/>
                    <a:lstStyle/>
                    <a:p>
                      <a:r>
                        <a:rPr lang="en-US" sz="1100" b="0" dirty="0">
                          <a:latin typeface="+mj-lt"/>
                        </a:rPr>
                        <a:t>Recovery Support Navigators and Coaches</a:t>
                      </a:r>
                    </a:p>
                  </a:txBody>
                  <a:tcPr marL="137160" marR="137160" marT="137160" marB="137160"/>
                </a:tc>
                <a:tc>
                  <a:txBody>
                    <a:bodyPr/>
                    <a:lstStyle/>
                    <a:p>
                      <a:pPr>
                        <a:spcAft>
                          <a:spcPts val="600"/>
                        </a:spcAft>
                      </a:pPr>
                      <a:r>
                        <a:rPr lang="en-US" sz="1100" b="0" dirty="0">
                          <a:latin typeface="+mn-lt"/>
                        </a:rPr>
                        <a:t>Recovery support navigators develop recovery plans with members, coordinate services, participate in discharge planning and adherence, and help members pursue their health management goals. </a:t>
                      </a:r>
                    </a:p>
                    <a:p>
                      <a:r>
                        <a:rPr lang="en-US" sz="1100" b="0" dirty="0">
                          <a:latin typeface="+mn-lt"/>
                        </a:rPr>
                        <a:t>Recovery coaches, all of whom have experienced SUD recovery, serve as recovery guides and role models. They provide nonjudgmental problem solving and advocacy to help members meet recovery goals.</a:t>
                      </a:r>
                    </a:p>
                  </a:txBody>
                  <a:tcPr marL="137160" marR="137160" marT="137160" marB="137160"/>
                </a:tc>
                <a:extLst>
                  <a:ext uri="{0D108BD9-81ED-4DB2-BD59-A6C34878D82A}">
                    <a16:rowId xmlns:a16="http://schemas.microsoft.com/office/drawing/2014/main" val="2631112050"/>
                  </a:ext>
                </a:extLst>
              </a:tr>
              <a:tr h="611274">
                <a:tc>
                  <a:txBody>
                    <a:bodyPr/>
                    <a:lstStyle/>
                    <a:p>
                      <a:r>
                        <a:rPr lang="en-US" sz="1100" b="0" dirty="0">
                          <a:latin typeface="+mj-lt"/>
                        </a:rPr>
                        <a:t>Medication Assisted Treatment (MAT) Technical Assistance</a:t>
                      </a:r>
                    </a:p>
                  </a:txBody>
                  <a:tcPr marL="137160" marR="137160" marT="137160" marB="137160"/>
                </a:tc>
                <a:tc>
                  <a:txBody>
                    <a:bodyPr/>
                    <a:lstStyle/>
                    <a:p>
                      <a:r>
                        <a:rPr lang="en-US" sz="1100" b="0" dirty="0">
                          <a:latin typeface="+mn-lt"/>
                        </a:rPr>
                        <a:t>Provides funding to offer technical assistance to primary care providers to increase provider comfort and clinical competency for treating SUDs using MAT.</a:t>
                      </a:r>
                    </a:p>
                  </a:txBody>
                  <a:tcPr marL="137160" marR="137160" marT="137160" marB="137160"/>
                </a:tc>
                <a:extLst>
                  <a:ext uri="{0D108BD9-81ED-4DB2-BD59-A6C34878D82A}">
                    <a16:rowId xmlns:a16="http://schemas.microsoft.com/office/drawing/2014/main" val="2378086267"/>
                  </a:ext>
                </a:extLst>
              </a:tr>
              <a:tr h="611274">
                <a:tc>
                  <a:txBody>
                    <a:bodyPr/>
                    <a:lstStyle/>
                    <a:p>
                      <a:r>
                        <a:rPr lang="en-US" sz="1100" b="0" dirty="0">
                          <a:latin typeface="+mj-lt"/>
                        </a:rPr>
                        <a:t>American Society of Addiction Medicine (ASAM) Assessment and Care Planning Tools</a:t>
                      </a:r>
                    </a:p>
                  </a:txBody>
                  <a:tcPr marL="137160" marR="137160" marT="137160" marB="137160"/>
                </a:tc>
                <a:tc>
                  <a:txBody>
                    <a:bodyPr/>
                    <a:lstStyle/>
                    <a:p>
                      <a:r>
                        <a:rPr lang="en-US" sz="1100" b="0" dirty="0">
                          <a:latin typeface="+mn-lt"/>
                        </a:rPr>
                        <a:t>Implemented protocols and tools across treatment settings for assessment, admission, and care planning based on ASAM criteria.</a:t>
                      </a:r>
                    </a:p>
                  </a:txBody>
                  <a:tcPr marL="137160" marR="137160" marT="137160" marB="137160"/>
                </a:tc>
                <a:extLst>
                  <a:ext uri="{0D108BD9-81ED-4DB2-BD59-A6C34878D82A}">
                    <a16:rowId xmlns:a16="http://schemas.microsoft.com/office/drawing/2014/main" val="470532151"/>
                  </a:ext>
                </a:extLst>
              </a:tr>
            </a:tbl>
          </a:graphicData>
        </a:graphic>
      </p:graphicFrame>
      <p:sp>
        <p:nvSpPr>
          <p:cNvPr id="9" name="Rectangle 8">
            <a:extLst>
              <a:ext uri="{FF2B5EF4-FFF2-40B4-BE49-F238E27FC236}">
                <a16:creationId xmlns:a16="http://schemas.microsoft.com/office/drawing/2014/main" id="{A64D653B-EF7B-4735-826F-E1C46EDB066B}"/>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Centers for Medicare &amp; Medicaid Services (2018). MassHealth Medicaid Section 1115 Demonstration Special Terms and Conditions (October 2018). Available at </a:t>
            </a:r>
            <a:br>
              <a:rPr lang="en-US" sz="800" dirty="0">
                <a:solidFill>
                  <a:srgbClr val="1C1C1C"/>
                </a:solidFill>
                <a:latin typeface="Source Sans Pro Light"/>
              </a:rPr>
            </a:br>
            <a:r>
              <a:rPr lang="en-US" sz="800" dirty="0">
                <a:solidFill>
                  <a:srgbClr val="1C1C1C"/>
                </a:solidFill>
                <a:latin typeface="Source Sans Pro Light"/>
                <a:hlinkClick r:id="rId3"/>
              </a:rPr>
              <a:t>https://www.medicaid.gov/Medicaid-CHIP-Program-Information/By-Topics/Waivers/1115/downloads/ma/ma-masshealth-ca.pdf</a:t>
            </a:r>
            <a:r>
              <a:rPr lang="en-US" sz="800" dirty="0">
                <a:solidFill>
                  <a:srgbClr val="1C1C1C"/>
                </a:solidFill>
                <a:latin typeface="Source Sans Pro Light"/>
              </a:rPr>
              <a: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10" name="Content Placeholder 5">
            <a:extLst>
              <a:ext uri="{FF2B5EF4-FFF2-40B4-BE49-F238E27FC236}">
                <a16:creationId xmlns:a16="http://schemas.microsoft.com/office/drawing/2014/main" id="{47D5AB34-957A-4366-91CE-37634F3CA419}"/>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US" sz="1400" kern="0" dirty="0"/>
              <a:t>In November 2016, MassHealth received federal approval to cover a more comprehensive array of outpatient, residential inpatient, and community services to combat the substance use disorder (SUD) crisis.</a:t>
            </a:r>
          </a:p>
        </p:txBody>
      </p:sp>
    </p:spTree>
    <p:extLst>
      <p:ext uri="{BB962C8B-B14F-4D97-AF65-F5344CB8AC3E}">
        <p14:creationId xmlns:p14="http://schemas.microsoft.com/office/powerpoint/2010/main" val="175153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cap="none" dirty="0"/>
              <a:t>MassHealth: The Basics </a:t>
            </a:r>
            <a:br>
              <a:rPr lang="en-US" dirty="0"/>
            </a:br>
            <a:r>
              <a:rPr lang="en-US" dirty="0"/>
              <a:t>CONCLUSION </a:t>
            </a:r>
          </a:p>
        </p:txBody>
      </p:sp>
      <p:sp>
        <p:nvSpPr>
          <p:cNvPr id="17" name="Slide Number Placeholder 16"/>
          <p:cNvSpPr>
            <a:spLocks noGrp="1"/>
          </p:cNvSpPr>
          <p:nvPr>
            <p:ph type="sldNum" sz="quarter" idx="10"/>
          </p:nvPr>
        </p:nvSpPr>
        <p:spPr/>
        <p:txBody>
          <a:bodyPr/>
          <a:lstStyle/>
          <a:p>
            <a:fld id="{864C9174-2A6C-4246-A139-673B5E866FE6}" type="slidenum">
              <a:rPr lang="en-US" smtClean="0"/>
              <a:pPr/>
              <a:t>35</a:t>
            </a:fld>
            <a:endParaRPr lang="en-US" dirty="0"/>
          </a:p>
        </p:txBody>
      </p:sp>
      <p:sp>
        <p:nvSpPr>
          <p:cNvPr id="14" name="Rectangle 13">
            <a:extLst>
              <a:ext uri="{FF2B5EF4-FFF2-40B4-BE49-F238E27FC236}">
                <a16:creationId xmlns:a16="http://schemas.microsoft.com/office/drawing/2014/main" id="{C99FAE03-B761-4BE7-9A3E-78A5544EF348}"/>
              </a:ext>
            </a:extLst>
          </p:cNvPr>
          <p:cNvSpPr/>
          <p:nvPr/>
        </p:nvSpPr>
        <p:spPr>
          <a:xfrm>
            <a:off x="463830" y="1510581"/>
            <a:ext cx="2560320" cy="553998"/>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has played an essential role in driving Massachusetts’ coverage rates to historic highs:</a:t>
            </a:r>
          </a:p>
        </p:txBody>
      </p:sp>
      <p:sp>
        <p:nvSpPr>
          <p:cNvPr id="19" name="Content Placeholder 3">
            <a:extLst>
              <a:ext uri="{FF2B5EF4-FFF2-40B4-BE49-F238E27FC236}">
                <a16:creationId xmlns:a16="http://schemas.microsoft.com/office/drawing/2014/main" id="{F273CC51-8051-4C78-AFD0-C8BAB8C94F90}"/>
              </a:ext>
            </a:extLst>
          </p:cNvPr>
          <p:cNvSpPr txBox="1">
            <a:spLocks/>
          </p:cNvSpPr>
          <p:nvPr/>
        </p:nvSpPr>
        <p:spPr bwMode="auto">
          <a:xfrm>
            <a:off x="463830" y="3389209"/>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t>Children, seniors, and people with disabilities make up over 60% of the MassHealth population. </a:t>
            </a:r>
          </a:p>
          <a:p>
            <a:pPr marL="112713" indent="-112713">
              <a:spcBef>
                <a:spcPts val="200"/>
              </a:spcBef>
              <a:buClr>
                <a:schemeClr val="accent5"/>
              </a:buClr>
            </a:pPr>
            <a:r>
              <a:rPr lang="en-US" sz="1000" kern="0" dirty="0"/>
              <a:t>Most MassHealth enrollees have extremely low incomes. In 2018, two-thirds of enrollees had incomes at or below 86% FPL ($10,440 for an individual in 2018).</a:t>
            </a:r>
          </a:p>
          <a:p>
            <a:pPr marL="112713" indent="-112713">
              <a:spcBef>
                <a:spcPts val="200"/>
              </a:spcBef>
              <a:buClr>
                <a:schemeClr val="accent5"/>
              </a:buClr>
            </a:pPr>
            <a:r>
              <a:rPr lang="en-US" sz="1000" kern="0" dirty="0"/>
              <a:t>Many MassHealth enrollees work in low-wage industries, such as sales, food service, and cleaning.</a:t>
            </a:r>
          </a:p>
          <a:p>
            <a:pPr marL="112713" indent="-112713">
              <a:spcBef>
                <a:spcPts val="200"/>
              </a:spcBef>
              <a:buClr>
                <a:schemeClr val="accent5"/>
              </a:buClr>
            </a:pPr>
            <a:r>
              <a:rPr lang="en-US" sz="1000" kern="0" dirty="0"/>
              <a:t>MassHealth covers services that commercial insurance would typically cover, plus others such as long-term services and supports and additional behavioral health services. </a:t>
            </a:r>
          </a:p>
          <a:p>
            <a:pPr marL="112713" indent="-112713">
              <a:spcBef>
                <a:spcPts val="200"/>
              </a:spcBef>
              <a:buClr>
                <a:schemeClr val="accent5"/>
              </a:buClr>
            </a:pPr>
            <a:r>
              <a:rPr lang="en-US" sz="1000" kern="0" dirty="0"/>
              <a:t>Access to MassHealth coupled with other health reforms ultimately led to higher utilization of preventive services and better health outcomes.</a:t>
            </a:r>
          </a:p>
        </p:txBody>
      </p:sp>
      <p:sp>
        <p:nvSpPr>
          <p:cNvPr id="20" name="Rectangle 19">
            <a:extLst>
              <a:ext uri="{FF2B5EF4-FFF2-40B4-BE49-F238E27FC236}">
                <a16:creationId xmlns:a16="http://schemas.microsoft.com/office/drawing/2014/main" id="{B464F625-C966-489C-AB5F-C730704C3CE2}"/>
              </a:ext>
            </a:extLst>
          </p:cNvPr>
          <p:cNvSpPr/>
          <p:nvPr/>
        </p:nvSpPr>
        <p:spPr>
          <a:xfrm>
            <a:off x="463830" y="2681323"/>
            <a:ext cx="2560320" cy="707886"/>
          </a:xfrm>
          <a:prstGeom prst="rect">
            <a:avLst/>
          </a:prstGeom>
          <a:solidFill>
            <a:schemeClr val="accent5"/>
          </a:solidFill>
        </p:spPr>
        <p:txBody>
          <a:bodyPr>
            <a:spAutoFit/>
          </a:bodyPr>
          <a:lstStyle/>
          <a:p>
            <a:pPr eaLnBrk="0" hangingPunct="0">
              <a:spcBef>
                <a:spcPts val="600"/>
              </a:spcBef>
              <a:buClr>
                <a:srgbClr val="5A8F7C"/>
              </a:buClr>
            </a:pPr>
            <a:r>
              <a:rPr lang="en-US" sz="1000" kern="0" cap="all" dirty="0">
                <a:solidFill>
                  <a:schemeClr val="bg1"/>
                </a:solidFill>
                <a:latin typeface="+mj-lt"/>
                <a:cs typeface="+mn-cs"/>
              </a:rPr>
              <a:t>MassHealth provides access to essential health services for MORE THAN 1.8 million of the state’s residents:</a:t>
            </a:r>
          </a:p>
        </p:txBody>
      </p:sp>
      <p:sp>
        <p:nvSpPr>
          <p:cNvPr id="21" name="Content Placeholder 3">
            <a:extLst>
              <a:ext uri="{FF2B5EF4-FFF2-40B4-BE49-F238E27FC236}">
                <a16:creationId xmlns:a16="http://schemas.microsoft.com/office/drawing/2014/main" id="{43B029F5-476A-4E7D-A5DF-99875759A6BB}"/>
              </a:ext>
            </a:extLst>
          </p:cNvPr>
          <p:cNvSpPr txBox="1">
            <a:spLocks/>
          </p:cNvSpPr>
          <p:nvPr/>
        </p:nvSpPr>
        <p:spPr bwMode="auto">
          <a:xfrm>
            <a:off x="3295155" y="2218467"/>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t>In SFY 2017, total MassHealth spending was $15 billion.</a:t>
            </a:r>
          </a:p>
          <a:p>
            <a:pPr marL="112713" indent="-112713">
              <a:spcBef>
                <a:spcPts val="200"/>
              </a:spcBef>
              <a:buClr>
                <a:schemeClr val="accent5"/>
              </a:buClr>
            </a:pPr>
            <a:r>
              <a:rPr lang="en-US" sz="1000" kern="0" dirty="0"/>
              <a:t>The federal government reimburses the state for 50% to 93% of MassHealth spending, depending on the population served. </a:t>
            </a:r>
          </a:p>
          <a:p>
            <a:pPr marL="112713" indent="-112713">
              <a:spcBef>
                <a:spcPts val="200"/>
              </a:spcBef>
              <a:buClr>
                <a:schemeClr val="accent5"/>
              </a:buClr>
            </a:pPr>
            <a:r>
              <a:rPr lang="en-US" sz="1000" kern="0" dirty="0"/>
              <a:t>MassHealth spending growth has moderated in recent years as enrollment has leveled off after enrollment increases resulting from the ACA expansion.</a:t>
            </a:r>
          </a:p>
          <a:p>
            <a:pPr marL="112713" indent="-112713">
              <a:spcBef>
                <a:spcPts val="200"/>
              </a:spcBef>
              <a:buClr>
                <a:schemeClr val="accent5"/>
              </a:buClr>
            </a:pPr>
            <a:r>
              <a:rPr lang="en-US" sz="1000" kern="0" dirty="0"/>
              <a:t>Most MassHealth dollars are spent on services for a minority of members with high medical needs. Nearly 60% of benefit spending in SFY 2017 was for people with disabilities and seniors, who make up only about a quarter of the MassHealth membership.</a:t>
            </a:r>
          </a:p>
          <a:p>
            <a:pPr marL="112713" indent="-112713">
              <a:spcBef>
                <a:spcPts val="200"/>
              </a:spcBef>
              <a:buClr>
                <a:schemeClr val="accent5"/>
              </a:buClr>
            </a:pPr>
            <a:r>
              <a:rPr lang="en-US" sz="1000" kern="0" dirty="0"/>
              <a:t>Prescription drug spending and home- and community-based long-term services and supports were the key drivers behind per-enrollee spending growth in MassHealth 2013–2016. </a:t>
            </a:r>
          </a:p>
        </p:txBody>
      </p:sp>
      <p:sp>
        <p:nvSpPr>
          <p:cNvPr id="22" name="Rectangle 21">
            <a:extLst>
              <a:ext uri="{FF2B5EF4-FFF2-40B4-BE49-F238E27FC236}">
                <a16:creationId xmlns:a16="http://schemas.microsoft.com/office/drawing/2014/main" id="{D49C2A1B-C98A-4DAB-B10D-5F50AF7BF825}"/>
              </a:ext>
            </a:extLst>
          </p:cNvPr>
          <p:cNvSpPr/>
          <p:nvPr/>
        </p:nvSpPr>
        <p:spPr>
          <a:xfrm>
            <a:off x="3295155" y="1510581"/>
            <a:ext cx="2560320" cy="707886"/>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represents a significant portion of the state budget, but the majority of its spending is paid for with federal funding:</a:t>
            </a:r>
          </a:p>
        </p:txBody>
      </p:sp>
      <p:sp>
        <p:nvSpPr>
          <p:cNvPr id="23" name="Content Placeholder 3">
            <a:extLst>
              <a:ext uri="{FF2B5EF4-FFF2-40B4-BE49-F238E27FC236}">
                <a16:creationId xmlns:a16="http://schemas.microsoft.com/office/drawing/2014/main" id="{8AE43C0E-0FA5-46C5-A728-6057D487A3F4}"/>
              </a:ext>
            </a:extLst>
          </p:cNvPr>
          <p:cNvSpPr txBox="1">
            <a:spLocks/>
          </p:cNvSpPr>
          <p:nvPr/>
        </p:nvSpPr>
        <p:spPr bwMode="auto">
          <a:xfrm>
            <a:off x="6126480" y="2064579"/>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t>Over 890,000 MassHealth members have been enrolled in new Accountable Care Organizations, which began full operation in March 2018. </a:t>
            </a:r>
          </a:p>
          <a:p>
            <a:pPr marL="112713" indent="-112713">
              <a:spcBef>
                <a:spcPts val="200"/>
              </a:spcBef>
              <a:buClr>
                <a:schemeClr val="accent5"/>
              </a:buClr>
            </a:pPr>
            <a:r>
              <a:rPr lang="en-US" sz="1000" kern="0" dirty="0"/>
              <a:t>MassHealth is experimenting with new ways to coordinate care and to connect individuals with social services in order to address social determinants of health.</a:t>
            </a:r>
          </a:p>
          <a:p>
            <a:pPr marL="112713" indent="-112713">
              <a:spcBef>
                <a:spcPts val="200"/>
              </a:spcBef>
              <a:buClr>
                <a:schemeClr val="accent5"/>
              </a:buClr>
            </a:pPr>
            <a:r>
              <a:rPr lang="en-US" sz="1000" kern="0" dirty="0"/>
              <a:t>Massachusetts is investing $1.8 billion in federal and state funding over five years to support the delivery system transformation.</a:t>
            </a:r>
          </a:p>
          <a:p>
            <a:pPr marL="112713" indent="-112713">
              <a:spcBef>
                <a:spcPts val="200"/>
              </a:spcBef>
              <a:buClr>
                <a:schemeClr val="accent5"/>
              </a:buClr>
            </a:pPr>
            <a:r>
              <a:rPr lang="en-US" sz="1000" kern="0" dirty="0"/>
              <a:t>MassHealth has received federal approval to cover a more comprehensive array of outpatient, residential inpatient, and community services to combat the substance use disorder crisis.</a:t>
            </a:r>
          </a:p>
        </p:txBody>
      </p:sp>
      <p:sp>
        <p:nvSpPr>
          <p:cNvPr id="24" name="Rectangle 23">
            <a:extLst>
              <a:ext uri="{FF2B5EF4-FFF2-40B4-BE49-F238E27FC236}">
                <a16:creationId xmlns:a16="http://schemas.microsoft.com/office/drawing/2014/main" id="{87DC5FA7-CB1D-4A1D-A372-8DA0B62B5C79}"/>
              </a:ext>
            </a:extLst>
          </p:cNvPr>
          <p:cNvSpPr/>
          <p:nvPr/>
        </p:nvSpPr>
        <p:spPr>
          <a:xfrm>
            <a:off x="6126480" y="1510581"/>
            <a:ext cx="2560320" cy="553998"/>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is implementing reforms to the delivery of care and how it is paid for:</a:t>
            </a:r>
          </a:p>
        </p:txBody>
      </p:sp>
      <p:sp>
        <p:nvSpPr>
          <p:cNvPr id="29" name="Content Placeholder 3">
            <a:extLst>
              <a:ext uri="{FF2B5EF4-FFF2-40B4-BE49-F238E27FC236}">
                <a16:creationId xmlns:a16="http://schemas.microsoft.com/office/drawing/2014/main" id="{DF889359-BD4C-46E4-BD0E-949289935777}"/>
              </a:ext>
            </a:extLst>
          </p:cNvPr>
          <p:cNvSpPr txBox="1">
            <a:spLocks/>
          </p:cNvSpPr>
          <p:nvPr/>
        </p:nvSpPr>
        <p:spPr bwMode="auto">
          <a:xfrm>
            <a:off x="463512" y="2064579"/>
            <a:ext cx="2560638" cy="123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t>Expansion of MassHealth in 2006 reduced the uninsured rate among eligible children by more than 5%.</a:t>
            </a:r>
          </a:p>
        </p:txBody>
      </p:sp>
    </p:spTree>
    <p:extLst>
      <p:ext uri="{BB962C8B-B14F-4D97-AF65-F5344CB8AC3E}">
        <p14:creationId xmlns:p14="http://schemas.microsoft.com/office/powerpoint/2010/main" val="1973343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AE01E9-C122-456F-86FF-8DDDD9AED900}"/>
              </a:ext>
            </a:extLst>
          </p:cNvPr>
          <p:cNvGrpSpPr/>
          <p:nvPr/>
        </p:nvGrpSpPr>
        <p:grpSpPr>
          <a:xfrm>
            <a:off x="3954813" y="5476927"/>
            <a:ext cx="1221358" cy="594360"/>
            <a:chOff x="3954813" y="6891976"/>
            <a:chExt cx="1221358" cy="594360"/>
          </a:xfrm>
        </p:grpSpPr>
        <p:sp>
          <p:nvSpPr>
            <p:cNvPr id="104" name="Freeform 5">
              <a:extLst>
                <a:ext uri="{FF2B5EF4-FFF2-40B4-BE49-F238E27FC236}">
                  <a16:creationId xmlns:a16="http://schemas.microsoft.com/office/drawing/2014/main" id="{FDF6DA5A-19BA-4847-88F6-4FBDA3A0DBBD}"/>
                </a:ext>
              </a:extLst>
            </p:cNvPr>
            <p:cNvSpPr>
              <a:spLocks/>
            </p:cNvSpPr>
            <p:nvPr/>
          </p:nvSpPr>
          <p:spPr bwMode="auto">
            <a:xfrm>
              <a:off x="4627333" y="6905718"/>
              <a:ext cx="210001" cy="249940"/>
            </a:xfrm>
            <a:custGeom>
              <a:avLst/>
              <a:gdLst>
                <a:gd name="T0" fmla="*/ 92 w 183"/>
                <a:gd name="T1" fmla="*/ 217 h 217"/>
                <a:gd name="T2" fmla="*/ 169 w 183"/>
                <a:gd name="T3" fmla="*/ 118 h 217"/>
                <a:gd name="T4" fmla="*/ 168 w 183"/>
                <a:gd name="T5" fmla="*/ 0 h 217"/>
                <a:gd name="T6" fmla="*/ 92 w 183"/>
                <a:gd name="T7" fmla="*/ 15 h 217"/>
                <a:gd name="T8" fmla="*/ 15 w 183"/>
                <a:gd name="T9" fmla="*/ 0 h 217"/>
                <a:gd name="T10" fmla="*/ 14 w 183"/>
                <a:gd name="T11" fmla="*/ 118 h 217"/>
                <a:gd name="T12" fmla="*/ 92 w 183"/>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183" h="217">
                  <a:moveTo>
                    <a:pt x="92" y="217"/>
                  </a:moveTo>
                  <a:cubicBezTo>
                    <a:pt x="132" y="195"/>
                    <a:pt x="157" y="157"/>
                    <a:pt x="169" y="118"/>
                  </a:cubicBezTo>
                  <a:cubicBezTo>
                    <a:pt x="182" y="78"/>
                    <a:pt x="183" y="30"/>
                    <a:pt x="168" y="0"/>
                  </a:cubicBezTo>
                  <a:cubicBezTo>
                    <a:pt x="145" y="12"/>
                    <a:pt x="119" y="15"/>
                    <a:pt x="92" y="15"/>
                  </a:cubicBezTo>
                  <a:cubicBezTo>
                    <a:pt x="65" y="15"/>
                    <a:pt x="38" y="12"/>
                    <a:pt x="15" y="0"/>
                  </a:cubicBezTo>
                  <a:cubicBezTo>
                    <a:pt x="0" y="30"/>
                    <a:pt x="1" y="78"/>
                    <a:pt x="14" y="118"/>
                  </a:cubicBezTo>
                  <a:cubicBezTo>
                    <a:pt x="27" y="157"/>
                    <a:pt x="51" y="195"/>
                    <a:pt x="9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05" name="Freeform 6">
              <a:extLst>
                <a:ext uri="{FF2B5EF4-FFF2-40B4-BE49-F238E27FC236}">
                  <a16:creationId xmlns:a16="http://schemas.microsoft.com/office/drawing/2014/main" id="{18B065D8-4082-4BAC-A25D-3BBE894F01BD}"/>
                </a:ext>
              </a:extLst>
            </p:cNvPr>
            <p:cNvSpPr>
              <a:spLocks/>
            </p:cNvSpPr>
            <p:nvPr/>
          </p:nvSpPr>
          <p:spPr bwMode="auto">
            <a:xfrm>
              <a:off x="4325429" y="6902283"/>
              <a:ext cx="253805" cy="254664"/>
            </a:xfrm>
            <a:custGeom>
              <a:avLst/>
              <a:gdLst>
                <a:gd name="T0" fmla="*/ 420 w 591"/>
                <a:gd name="T1" fmla="*/ 593 h 593"/>
                <a:gd name="T2" fmla="*/ 420 w 591"/>
                <a:gd name="T3" fmla="*/ 421 h 593"/>
                <a:gd name="T4" fmla="*/ 591 w 591"/>
                <a:gd name="T5" fmla="*/ 421 h 593"/>
                <a:gd name="T6" fmla="*/ 591 w 591"/>
                <a:gd name="T7" fmla="*/ 171 h 593"/>
                <a:gd name="T8" fmla="*/ 420 w 591"/>
                <a:gd name="T9" fmla="*/ 171 h 593"/>
                <a:gd name="T10" fmla="*/ 420 w 591"/>
                <a:gd name="T11" fmla="*/ 0 h 593"/>
                <a:gd name="T12" fmla="*/ 171 w 591"/>
                <a:gd name="T13" fmla="*/ 0 h 593"/>
                <a:gd name="T14" fmla="*/ 171 w 591"/>
                <a:gd name="T15" fmla="*/ 171 h 593"/>
                <a:gd name="T16" fmla="*/ 0 w 591"/>
                <a:gd name="T17" fmla="*/ 171 h 593"/>
                <a:gd name="T18" fmla="*/ 0 w 591"/>
                <a:gd name="T19" fmla="*/ 421 h 593"/>
                <a:gd name="T20" fmla="*/ 171 w 591"/>
                <a:gd name="T21" fmla="*/ 421 h 593"/>
                <a:gd name="T22" fmla="*/ 171 w 591"/>
                <a:gd name="T23" fmla="*/ 593 h 593"/>
                <a:gd name="T24" fmla="*/ 420 w 591"/>
                <a:gd name="T2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3">
                  <a:moveTo>
                    <a:pt x="420" y="593"/>
                  </a:moveTo>
                  <a:lnTo>
                    <a:pt x="420" y="421"/>
                  </a:lnTo>
                  <a:lnTo>
                    <a:pt x="591" y="421"/>
                  </a:lnTo>
                  <a:lnTo>
                    <a:pt x="591" y="171"/>
                  </a:lnTo>
                  <a:lnTo>
                    <a:pt x="420" y="171"/>
                  </a:lnTo>
                  <a:lnTo>
                    <a:pt x="420" y="0"/>
                  </a:lnTo>
                  <a:lnTo>
                    <a:pt x="171" y="0"/>
                  </a:lnTo>
                  <a:lnTo>
                    <a:pt x="171" y="171"/>
                  </a:lnTo>
                  <a:lnTo>
                    <a:pt x="0" y="171"/>
                  </a:lnTo>
                  <a:lnTo>
                    <a:pt x="0" y="421"/>
                  </a:lnTo>
                  <a:lnTo>
                    <a:pt x="171" y="421"/>
                  </a:lnTo>
                  <a:lnTo>
                    <a:pt x="171" y="593"/>
                  </a:lnTo>
                  <a:lnTo>
                    <a:pt x="420" y="5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06" name="Freeform 7">
              <a:extLst>
                <a:ext uri="{FF2B5EF4-FFF2-40B4-BE49-F238E27FC236}">
                  <a16:creationId xmlns:a16="http://schemas.microsoft.com/office/drawing/2014/main" id="{AEF70872-0DE3-43DE-9E34-A2CA8655620E}"/>
                </a:ext>
              </a:extLst>
            </p:cNvPr>
            <p:cNvSpPr>
              <a:spLocks noEditPoints="1"/>
            </p:cNvSpPr>
            <p:nvPr/>
          </p:nvSpPr>
          <p:spPr bwMode="auto">
            <a:xfrm>
              <a:off x="4523835" y="7138481"/>
              <a:ext cx="27914" cy="27485"/>
            </a:xfrm>
            <a:custGeom>
              <a:avLst/>
              <a:gdLst>
                <a:gd name="T0" fmla="*/ 0 w 24"/>
                <a:gd name="T1" fmla="*/ 12 h 24"/>
                <a:gd name="T2" fmla="*/ 12 w 24"/>
                <a:gd name="T3" fmla="*/ 0 h 24"/>
                <a:gd name="T4" fmla="*/ 24 w 24"/>
                <a:gd name="T5" fmla="*/ 12 h 24"/>
                <a:gd name="T6" fmla="*/ 12 w 24"/>
                <a:gd name="T7" fmla="*/ 24 h 24"/>
                <a:gd name="T8" fmla="*/ 0 w 24"/>
                <a:gd name="T9" fmla="*/ 12 h 24"/>
                <a:gd name="T10" fmla="*/ 12 w 24"/>
                <a:gd name="T11" fmla="*/ 22 h 24"/>
                <a:gd name="T12" fmla="*/ 21 w 24"/>
                <a:gd name="T13" fmla="*/ 12 h 24"/>
                <a:gd name="T14" fmla="*/ 12 w 24"/>
                <a:gd name="T15" fmla="*/ 2 h 24"/>
                <a:gd name="T16" fmla="*/ 2 w 24"/>
                <a:gd name="T17" fmla="*/ 12 h 24"/>
                <a:gd name="T18" fmla="*/ 12 w 24"/>
                <a:gd name="T19" fmla="*/ 22 h 24"/>
                <a:gd name="T20" fmla="*/ 9 w 24"/>
                <a:gd name="T21" fmla="*/ 19 h 24"/>
                <a:gd name="T22" fmla="*/ 7 w 24"/>
                <a:gd name="T23" fmla="*/ 19 h 24"/>
                <a:gd name="T24" fmla="*/ 7 w 24"/>
                <a:gd name="T25" fmla="*/ 5 h 24"/>
                <a:gd name="T26" fmla="*/ 12 w 24"/>
                <a:gd name="T27" fmla="*/ 5 h 24"/>
                <a:gd name="T28" fmla="*/ 17 w 24"/>
                <a:gd name="T29" fmla="*/ 9 h 24"/>
                <a:gd name="T30" fmla="*/ 14 w 24"/>
                <a:gd name="T31" fmla="*/ 13 h 24"/>
                <a:gd name="T32" fmla="*/ 18 w 24"/>
                <a:gd name="T33" fmla="*/ 19 h 24"/>
                <a:gd name="T34" fmla="*/ 15 w 24"/>
                <a:gd name="T35" fmla="*/ 19 h 24"/>
                <a:gd name="T36" fmla="*/ 12 w 24"/>
                <a:gd name="T37" fmla="*/ 13 h 24"/>
                <a:gd name="T38" fmla="*/ 9 w 24"/>
                <a:gd name="T39" fmla="*/ 13 h 24"/>
                <a:gd name="T40" fmla="*/ 9 w 24"/>
                <a:gd name="T41" fmla="*/ 19 h 24"/>
                <a:gd name="T42" fmla="*/ 12 w 24"/>
                <a:gd name="T43" fmla="*/ 11 h 24"/>
                <a:gd name="T44" fmla="*/ 15 w 24"/>
                <a:gd name="T45" fmla="*/ 9 h 24"/>
                <a:gd name="T46" fmla="*/ 12 w 24"/>
                <a:gd name="T47" fmla="*/ 7 h 24"/>
                <a:gd name="T48" fmla="*/ 9 w 24"/>
                <a:gd name="T49" fmla="*/ 7 h 24"/>
                <a:gd name="T50" fmla="*/ 9 w 24"/>
                <a:gd name="T51" fmla="*/ 11 h 24"/>
                <a:gd name="T52" fmla="*/ 12 w 24"/>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0" y="12"/>
                  </a:moveTo>
                  <a:cubicBezTo>
                    <a:pt x="0" y="5"/>
                    <a:pt x="5" y="0"/>
                    <a:pt x="12" y="0"/>
                  </a:cubicBezTo>
                  <a:cubicBezTo>
                    <a:pt x="18" y="0"/>
                    <a:pt x="24" y="5"/>
                    <a:pt x="24" y="12"/>
                  </a:cubicBezTo>
                  <a:cubicBezTo>
                    <a:pt x="24" y="19"/>
                    <a:pt x="18" y="24"/>
                    <a:pt x="12" y="24"/>
                  </a:cubicBezTo>
                  <a:cubicBezTo>
                    <a:pt x="5" y="24"/>
                    <a:pt x="0" y="19"/>
                    <a:pt x="0" y="12"/>
                  </a:cubicBezTo>
                  <a:close/>
                  <a:moveTo>
                    <a:pt x="12" y="22"/>
                  </a:moveTo>
                  <a:cubicBezTo>
                    <a:pt x="17" y="22"/>
                    <a:pt x="21" y="18"/>
                    <a:pt x="21" y="12"/>
                  </a:cubicBezTo>
                  <a:cubicBezTo>
                    <a:pt x="21" y="6"/>
                    <a:pt x="17" y="2"/>
                    <a:pt x="12" y="2"/>
                  </a:cubicBezTo>
                  <a:cubicBezTo>
                    <a:pt x="6" y="2"/>
                    <a:pt x="2" y="6"/>
                    <a:pt x="2" y="12"/>
                  </a:cubicBezTo>
                  <a:cubicBezTo>
                    <a:pt x="2" y="18"/>
                    <a:pt x="6" y="22"/>
                    <a:pt x="12" y="22"/>
                  </a:cubicBezTo>
                  <a:close/>
                  <a:moveTo>
                    <a:pt x="9" y="19"/>
                  </a:moveTo>
                  <a:cubicBezTo>
                    <a:pt x="7" y="19"/>
                    <a:pt x="7" y="19"/>
                    <a:pt x="7" y="19"/>
                  </a:cubicBezTo>
                  <a:cubicBezTo>
                    <a:pt x="7" y="5"/>
                    <a:pt x="7" y="5"/>
                    <a:pt x="7" y="5"/>
                  </a:cubicBezTo>
                  <a:cubicBezTo>
                    <a:pt x="12" y="5"/>
                    <a:pt x="12" y="5"/>
                    <a:pt x="12" y="5"/>
                  </a:cubicBezTo>
                  <a:cubicBezTo>
                    <a:pt x="16" y="5"/>
                    <a:pt x="17" y="6"/>
                    <a:pt x="17" y="9"/>
                  </a:cubicBezTo>
                  <a:cubicBezTo>
                    <a:pt x="17" y="12"/>
                    <a:pt x="16" y="13"/>
                    <a:pt x="14" y="13"/>
                  </a:cubicBezTo>
                  <a:cubicBezTo>
                    <a:pt x="18" y="19"/>
                    <a:pt x="18" y="19"/>
                    <a:pt x="18" y="19"/>
                  </a:cubicBezTo>
                  <a:cubicBezTo>
                    <a:pt x="15" y="19"/>
                    <a:pt x="15" y="19"/>
                    <a:pt x="15" y="19"/>
                  </a:cubicBezTo>
                  <a:cubicBezTo>
                    <a:pt x="12" y="13"/>
                    <a:pt x="12" y="13"/>
                    <a:pt x="12" y="13"/>
                  </a:cubicBezTo>
                  <a:cubicBezTo>
                    <a:pt x="9" y="13"/>
                    <a:pt x="9" y="13"/>
                    <a:pt x="9" y="13"/>
                  </a:cubicBezTo>
                  <a:lnTo>
                    <a:pt x="9" y="19"/>
                  </a:lnTo>
                  <a:close/>
                  <a:moveTo>
                    <a:pt x="12" y="11"/>
                  </a:moveTo>
                  <a:cubicBezTo>
                    <a:pt x="14" y="11"/>
                    <a:pt x="15" y="11"/>
                    <a:pt x="15" y="9"/>
                  </a:cubicBezTo>
                  <a:cubicBezTo>
                    <a:pt x="15" y="7"/>
                    <a:pt x="14" y="7"/>
                    <a:pt x="12" y="7"/>
                  </a:cubicBezTo>
                  <a:cubicBezTo>
                    <a:pt x="9" y="7"/>
                    <a:pt x="9" y="7"/>
                    <a:pt x="9" y="7"/>
                  </a:cubicBezTo>
                  <a:cubicBezTo>
                    <a:pt x="9" y="11"/>
                    <a:pt x="9" y="11"/>
                    <a:pt x="9" y="11"/>
                  </a:cubicBezTo>
                  <a:lnTo>
                    <a:pt x="12" y="1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07" name="Freeform 8">
              <a:extLst>
                <a:ext uri="{FF2B5EF4-FFF2-40B4-BE49-F238E27FC236}">
                  <a16:creationId xmlns:a16="http://schemas.microsoft.com/office/drawing/2014/main" id="{8BD3C778-E5D7-440C-81EB-F77F3CD4D385}"/>
                </a:ext>
              </a:extLst>
            </p:cNvPr>
            <p:cNvSpPr>
              <a:spLocks noEditPoints="1"/>
            </p:cNvSpPr>
            <p:nvPr/>
          </p:nvSpPr>
          <p:spPr bwMode="auto">
            <a:xfrm>
              <a:off x="4778929" y="7138481"/>
              <a:ext cx="27485" cy="27485"/>
            </a:xfrm>
            <a:custGeom>
              <a:avLst/>
              <a:gdLst>
                <a:gd name="T0" fmla="*/ 0 w 24"/>
                <a:gd name="T1" fmla="*/ 12 h 24"/>
                <a:gd name="T2" fmla="*/ 12 w 24"/>
                <a:gd name="T3" fmla="*/ 0 h 24"/>
                <a:gd name="T4" fmla="*/ 24 w 24"/>
                <a:gd name="T5" fmla="*/ 12 h 24"/>
                <a:gd name="T6" fmla="*/ 12 w 24"/>
                <a:gd name="T7" fmla="*/ 24 h 24"/>
                <a:gd name="T8" fmla="*/ 0 w 24"/>
                <a:gd name="T9" fmla="*/ 12 h 24"/>
                <a:gd name="T10" fmla="*/ 12 w 24"/>
                <a:gd name="T11" fmla="*/ 22 h 24"/>
                <a:gd name="T12" fmla="*/ 21 w 24"/>
                <a:gd name="T13" fmla="*/ 12 h 24"/>
                <a:gd name="T14" fmla="*/ 12 w 24"/>
                <a:gd name="T15" fmla="*/ 2 h 24"/>
                <a:gd name="T16" fmla="*/ 2 w 24"/>
                <a:gd name="T17" fmla="*/ 12 h 24"/>
                <a:gd name="T18" fmla="*/ 12 w 24"/>
                <a:gd name="T19" fmla="*/ 22 h 24"/>
                <a:gd name="T20" fmla="*/ 9 w 24"/>
                <a:gd name="T21" fmla="*/ 19 h 24"/>
                <a:gd name="T22" fmla="*/ 7 w 24"/>
                <a:gd name="T23" fmla="*/ 19 h 24"/>
                <a:gd name="T24" fmla="*/ 7 w 24"/>
                <a:gd name="T25" fmla="*/ 5 h 24"/>
                <a:gd name="T26" fmla="*/ 12 w 24"/>
                <a:gd name="T27" fmla="*/ 5 h 24"/>
                <a:gd name="T28" fmla="*/ 17 w 24"/>
                <a:gd name="T29" fmla="*/ 9 h 24"/>
                <a:gd name="T30" fmla="*/ 14 w 24"/>
                <a:gd name="T31" fmla="*/ 13 h 24"/>
                <a:gd name="T32" fmla="*/ 18 w 24"/>
                <a:gd name="T33" fmla="*/ 19 h 24"/>
                <a:gd name="T34" fmla="*/ 15 w 24"/>
                <a:gd name="T35" fmla="*/ 19 h 24"/>
                <a:gd name="T36" fmla="*/ 12 w 24"/>
                <a:gd name="T37" fmla="*/ 13 h 24"/>
                <a:gd name="T38" fmla="*/ 9 w 24"/>
                <a:gd name="T39" fmla="*/ 13 h 24"/>
                <a:gd name="T40" fmla="*/ 9 w 24"/>
                <a:gd name="T41" fmla="*/ 19 h 24"/>
                <a:gd name="T42" fmla="*/ 12 w 24"/>
                <a:gd name="T43" fmla="*/ 11 h 24"/>
                <a:gd name="T44" fmla="*/ 15 w 24"/>
                <a:gd name="T45" fmla="*/ 9 h 24"/>
                <a:gd name="T46" fmla="*/ 12 w 24"/>
                <a:gd name="T47" fmla="*/ 7 h 24"/>
                <a:gd name="T48" fmla="*/ 9 w 24"/>
                <a:gd name="T49" fmla="*/ 7 h 24"/>
                <a:gd name="T50" fmla="*/ 9 w 24"/>
                <a:gd name="T51" fmla="*/ 11 h 24"/>
                <a:gd name="T52" fmla="*/ 12 w 24"/>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0" y="12"/>
                  </a:moveTo>
                  <a:cubicBezTo>
                    <a:pt x="0" y="5"/>
                    <a:pt x="5" y="0"/>
                    <a:pt x="12" y="0"/>
                  </a:cubicBezTo>
                  <a:cubicBezTo>
                    <a:pt x="18" y="0"/>
                    <a:pt x="24" y="5"/>
                    <a:pt x="24" y="12"/>
                  </a:cubicBezTo>
                  <a:cubicBezTo>
                    <a:pt x="24" y="19"/>
                    <a:pt x="18" y="24"/>
                    <a:pt x="12" y="24"/>
                  </a:cubicBezTo>
                  <a:cubicBezTo>
                    <a:pt x="5" y="24"/>
                    <a:pt x="0" y="19"/>
                    <a:pt x="0" y="12"/>
                  </a:cubicBezTo>
                  <a:close/>
                  <a:moveTo>
                    <a:pt x="12" y="22"/>
                  </a:moveTo>
                  <a:cubicBezTo>
                    <a:pt x="17" y="22"/>
                    <a:pt x="21" y="18"/>
                    <a:pt x="21" y="12"/>
                  </a:cubicBezTo>
                  <a:cubicBezTo>
                    <a:pt x="21" y="6"/>
                    <a:pt x="17" y="2"/>
                    <a:pt x="12" y="2"/>
                  </a:cubicBezTo>
                  <a:cubicBezTo>
                    <a:pt x="6" y="2"/>
                    <a:pt x="2" y="6"/>
                    <a:pt x="2" y="12"/>
                  </a:cubicBezTo>
                  <a:cubicBezTo>
                    <a:pt x="2" y="18"/>
                    <a:pt x="6" y="22"/>
                    <a:pt x="12" y="22"/>
                  </a:cubicBezTo>
                  <a:close/>
                  <a:moveTo>
                    <a:pt x="9" y="19"/>
                  </a:moveTo>
                  <a:cubicBezTo>
                    <a:pt x="7" y="19"/>
                    <a:pt x="7" y="19"/>
                    <a:pt x="7" y="19"/>
                  </a:cubicBezTo>
                  <a:cubicBezTo>
                    <a:pt x="7" y="5"/>
                    <a:pt x="7" y="5"/>
                    <a:pt x="7" y="5"/>
                  </a:cubicBezTo>
                  <a:cubicBezTo>
                    <a:pt x="12" y="5"/>
                    <a:pt x="12" y="5"/>
                    <a:pt x="12" y="5"/>
                  </a:cubicBezTo>
                  <a:cubicBezTo>
                    <a:pt x="16" y="5"/>
                    <a:pt x="17" y="6"/>
                    <a:pt x="17" y="9"/>
                  </a:cubicBezTo>
                  <a:cubicBezTo>
                    <a:pt x="17" y="12"/>
                    <a:pt x="16" y="13"/>
                    <a:pt x="14" y="13"/>
                  </a:cubicBezTo>
                  <a:cubicBezTo>
                    <a:pt x="18" y="19"/>
                    <a:pt x="18" y="19"/>
                    <a:pt x="18" y="19"/>
                  </a:cubicBezTo>
                  <a:cubicBezTo>
                    <a:pt x="15" y="19"/>
                    <a:pt x="15" y="19"/>
                    <a:pt x="15" y="19"/>
                  </a:cubicBezTo>
                  <a:cubicBezTo>
                    <a:pt x="12" y="13"/>
                    <a:pt x="12" y="13"/>
                    <a:pt x="12" y="13"/>
                  </a:cubicBezTo>
                  <a:cubicBezTo>
                    <a:pt x="9" y="13"/>
                    <a:pt x="9" y="13"/>
                    <a:pt x="9" y="13"/>
                  </a:cubicBezTo>
                  <a:lnTo>
                    <a:pt x="9" y="19"/>
                  </a:lnTo>
                  <a:close/>
                  <a:moveTo>
                    <a:pt x="12" y="11"/>
                  </a:moveTo>
                  <a:cubicBezTo>
                    <a:pt x="14" y="11"/>
                    <a:pt x="15" y="11"/>
                    <a:pt x="15" y="9"/>
                  </a:cubicBezTo>
                  <a:cubicBezTo>
                    <a:pt x="15" y="7"/>
                    <a:pt x="14" y="7"/>
                    <a:pt x="12" y="7"/>
                  </a:cubicBezTo>
                  <a:cubicBezTo>
                    <a:pt x="9" y="7"/>
                    <a:pt x="9" y="7"/>
                    <a:pt x="9" y="7"/>
                  </a:cubicBezTo>
                  <a:cubicBezTo>
                    <a:pt x="9" y="11"/>
                    <a:pt x="9" y="11"/>
                    <a:pt x="9" y="11"/>
                  </a:cubicBezTo>
                  <a:lnTo>
                    <a:pt x="12" y="1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08" name="Freeform 9">
              <a:extLst>
                <a:ext uri="{FF2B5EF4-FFF2-40B4-BE49-F238E27FC236}">
                  <a16:creationId xmlns:a16="http://schemas.microsoft.com/office/drawing/2014/main" id="{894870DB-D963-4C39-975E-B550119C1892}"/>
                </a:ext>
              </a:extLst>
            </p:cNvPr>
            <p:cNvSpPr>
              <a:spLocks/>
            </p:cNvSpPr>
            <p:nvPr/>
          </p:nvSpPr>
          <p:spPr bwMode="auto">
            <a:xfrm>
              <a:off x="4318558" y="6895412"/>
              <a:ext cx="267548" cy="269266"/>
            </a:xfrm>
            <a:custGeom>
              <a:avLst/>
              <a:gdLst>
                <a:gd name="T0" fmla="*/ 449 w 623"/>
                <a:gd name="T1" fmla="*/ 627 h 627"/>
                <a:gd name="T2" fmla="*/ 449 w 623"/>
                <a:gd name="T3" fmla="*/ 453 h 627"/>
                <a:gd name="T4" fmla="*/ 623 w 623"/>
                <a:gd name="T5" fmla="*/ 453 h 627"/>
                <a:gd name="T6" fmla="*/ 623 w 623"/>
                <a:gd name="T7" fmla="*/ 174 h 627"/>
                <a:gd name="T8" fmla="*/ 449 w 623"/>
                <a:gd name="T9" fmla="*/ 174 h 627"/>
                <a:gd name="T10" fmla="*/ 449 w 623"/>
                <a:gd name="T11" fmla="*/ 0 h 627"/>
                <a:gd name="T12" fmla="*/ 174 w 623"/>
                <a:gd name="T13" fmla="*/ 0 h 627"/>
                <a:gd name="T14" fmla="*/ 174 w 623"/>
                <a:gd name="T15" fmla="*/ 174 h 627"/>
                <a:gd name="T16" fmla="*/ 0 w 623"/>
                <a:gd name="T17" fmla="*/ 174 h 627"/>
                <a:gd name="T18" fmla="*/ 0 w 623"/>
                <a:gd name="T19" fmla="*/ 453 h 627"/>
                <a:gd name="T20" fmla="*/ 174 w 623"/>
                <a:gd name="T21" fmla="*/ 453 h 627"/>
                <a:gd name="T22" fmla="*/ 174 w 623"/>
                <a:gd name="T23" fmla="*/ 627 h 627"/>
                <a:gd name="T24" fmla="*/ 449 w 623"/>
                <a:gd name="T25"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627">
                  <a:moveTo>
                    <a:pt x="449" y="627"/>
                  </a:moveTo>
                  <a:lnTo>
                    <a:pt x="449" y="453"/>
                  </a:lnTo>
                  <a:lnTo>
                    <a:pt x="623" y="453"/>
                  </a:lnTo>
                  <a:lnTo>
                    <a:pt x="623" y="174"/>
                  </a:lnTo>
                  <a:lnTo>
                    <a:pt x="449" y="174"/>
                  </a:lnTo>
                  <a:lnTo>
                    <a:pt x="449" y="0"/>
                  </a:lnTo>
                  <a:lnTo>
                    <a:pt x="174" y="0"/>
                  </a:lnTo>
                  <a:lnTo>
                    <a:pt x="174" y="174"/>
                  </a:lnTo>
                  <a:lnTo>
                    <a:pt x="0" y="174"/>
                  </a:lnTo>
                  <a:lnTo>
                    <a:pt x="0" y="453"/>
                  </a:lnTo>
                  <a:lnTo>
                    <a:pt x="174" y="453"/>
                  </a:lnTo>
                  <a:lnTo>
                    <a:pt x="174" y="627"/>
                  </a:lnTo>
                  <a:lnTo>
                    <a:pt x="449" y="62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09" name="Line 10">
              <a:extLst>
                <a:ext uri="{FF2B5EF4-FFF2-40B4-BE49-F238E27FC236}">
                  <a16:creationId xmlns:a16="http://schemas.microsoft.com/office/drawing/2014/main" id="{1329FB36-1BBF-4E80-9508-7D46B5152CFC}"/>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0" name="Line 11">
              <a:extLst>
                <a:ext uri="{FF2B5EF4-FFF2-40B4-BE49-F238E27FC236}">
                  <a16:creationId xmlns:a16="http://schemas.microsoft.com/office/drawing/2014/main" id="{0B63C43E-701A-4377-BCA1-B641F0829C67}"/>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1" name="Line 12">
              <a:extLst>
                <a:ext uri="{FF2B5EF4-FFF2-40B4-BE49-F238E27FC236}">
                  <a16:creationId xmlns:a16="http://schemas.microsoft.com/office/drawing/2014/main" id="{25E8E612-0AAE-45AD-8427-CBB67A12371A}"/>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2" name="Line 13">
              <a:extLst>
                <a:ext uri="{FF2B5EF4-FFF2-40B4-BE49-F238E27FC236}">
                  <a16:creationId xmlns:a16="http://schemas.microsoft.com/office/drawing/2014/main" id="{B55819E5-0722-45F9-BFC7-BFDE9079C13C}"/>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3" name="Line 14">
              <a:extLst>
                <a:ext uri="{FF2B5EF4-FFF2-40B4-BE49-F238E27FC236}">
                  <a16:creationId xmlns:a16="http://schemas.microsoft.com/office/drawing/2014/main" id="{D7AF041A-E99A-4477-86F9-3F005D573902}"/>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4" name="Line 15">
              <a:extLst>
                <a:ext uri="{FF2B5EF4-FFF2-40B4-BE49-F238E27FC236}">
                  <a16:creationId xmlns:a16="http://schemas.microsoft.com/office/drawing/2014/main" id="{50A4FE58-3193-46CE-B584-5840A36835C4}"/>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5" name="Line 16">
              <a:extLst>
                <a:ext uri="{FF2B5EF4-FFF2-40B4-BE49-F238E27FC236}">
                  <a16:creationId xmlns:a16="http://schemas.microsoft.com/office/drawing/2014/main" id="{CB745D25-A2D0-4FC7-B0D6-5F46979BE96F}"/>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6" name="Line 17">
              <a:extLst>
                <a:ext uri="{FF2B5EF4-FFF2-40B4-BE49-F238E27FC236}">
                  <a16:creationId xmlns:a16="http://schemas.microsoft.com/office/drawing/2014/main" id="{CBA4E444-7E49-4A6B-B9A6-F8B5DD6A2A95}"/>
                </a:ext>
              </a:extLst>
            </p:cNvPr>
            <p:cNvSpPr>
              <a:spLocks noChangeShapeType="1"/>
            </p:cNvSpPr>
            <p:nvPr/>
          </p:nvSpPr>
          <p:spPr bwMode="auto">
            <a:xfrm>
              <a:off x="4452976" y="7030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7" name="Freeform 18">
              <a:extLst>
                <a:ext uri="{FF2B5EF4-FFF2-40B4-BE49-F238E27FC236}">
                  <a16:creationId xmlns:a16="http://schemas.microsoft.com/office/drawing/2014/main" id="{CDC2AE37-5A37-4D2F-925E-F3ADAC918F6C}"/>
                </a:ext>
              </a:extLst>
            </p:cNvPr>
            <p:cNvSpPr>
              <a:spLocks/>
            </p:cNvSpPr>
            <p:nvPr/>
          </p:nvSpPr>
          <p:spPr bwMode="auto">
            <a:xfrm>
              <a:off x="4618314" y="6891976"/>
              <a:ext cx="230615" cy="275278"/>
            </a:xfrm>
            <a:custGeom>
              <a:avLst/>
              <a:gdLst>
                <a:gd name="T0" fmla="*/ 100 w 201"/>
                <a:gd name="T1" fmla="*/ 239 h 239"/>
                <a:gd name="T2" fmla="*/ 186 w 201"/>
                <a:gd name="T3" fmla="*/ 132 h 239"/>
                <a:gd name="T4" fmla="*/ 182 w 201"/>
                <a:gd name="T5" fmla="*/ 0 h 239"/>
                <a:gd name="T6" fmla="*/ 100 w 201"/>
                <a:gd name="T7" fmla="*/ 20 h 239"/>
                <a:gd name="T8" fmla="*/ 19 w 201"/>
                <a:gd name="T9" fmla="*/ 0 h 239"/>
                <a:gd name="T10" fmla="*/ 14 w 201"/>
                <a:gd name="T11" fmla="*/ 132 h 239"/>
                <a:gd name="T12" fmla="*/ 100 w 201"/>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201" h="239">
                  <a:moveTo>
                    <a:pt x="100" y="239"/>
                  </a:moveTo>
                  <a:cubicBezTo>
                    <a:pt x="145" y="214"/>
                    <a:pt x="172" y="175"/>
                    <a:pt x="186" y="132"/>
                  </a:cubicBezTo>
                  <a:cubicBezTo>
                    <a:pt x="201" y="87"/>
                    <a:pt x="199" y="34"/>
                    <a:pt x="182" y="0"/>
                  </a:cubicBezTo>
                  <a:cubicBezTo>
                    <a:pt x="156" y="13"/>
                    <a:pt x="130" y="20"/>
                    <a:pt x="100" y="20"/>
                  </a:cubicBezTo>
                  <a:cubicBezTo>
                    <a:pt x="70" y="20"/>
                    <a:pt x="45" y="13"/>
                    <a:pt x="19" y="0"/>
                  </a:cubicBezTo>
                  <a:cubicBezTo>
                    <a:pt x="2" y="34"/>
                    <a:pt x="0" y="87"/>
                    <a:pt x="14" y="132"/>
                  </a:cubicBezTo>
                  <a:cubicBezTo>
                    <a:pt x="28" y="175"/>
                    <a:pt x="56" y="214"/>
                    <a:pt x="100" y="23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8" name="Freeform 19">
              <a:extLst>
                <a:ext uri="{FF2B5EF4-FFF2-40B4-BE49-F238E27FC236}">
                  <a16:creationId xmlns:a16="http://schemas.microsoft.com/office/drawing/2014/main" id="{3B61DAFD-5D5A-4D9D-9591-0C614DCFF137}"/>
                </a:ext>
              </a:extLst>
            </p:cNvPr>
            <p:cNvSpPr>
              <a:spLocks noEditPoints="1"/>
            </p:cNvSpPr>
            <p:nvPr/>
          </p:nvSpPr>
          <p:spPr bwMode="auto">
            <a:xfrm>
              <a:off x="4637640" y="6920749"/>
              <a:ext cx="190676" cy="223314"/>
            </a:xfrm>
            <a:custGeom>
              <a:avLst/>
              <a:gdLst>
                <a:gd name="T0" fmla="*/ 83 w 166"/>
                <a:gd name="T1" fmla="*/ 194 h 194"/>
                <a:gd name="T2" fmla="*/ 83 w 166"/>
                <a:gd name="T3" fmla="*/ 194 h 194"/>
                <a:gd name="T4" fmla="*/ 83 w 166"/>
                <a:gd name="T5" fmla="*/ 194 h 194"/>
                <a:gd name="T6" fmla="*/ 154 w 166"/>
                <a:gd name="T7" fmla="*/ 0 h 194"/>
                <a:gd name="T8" fmla="*/ 115 w 166"/>
                <a:gd name="T9" fmla="*/ 10 h 194"/>
                <a:gd name="T10" fmla="*/ 83 w 166"/>
                <a:gd name="T11" fmla="*/ 13 h 194"/>
                <a:gd name="T12" fmla="*/ 83 w 166"/>
                <a:gd name="T13" fmla="*/ 13 h 194"/>
                <a:gd name="T14" fmla="*/ 52 w 166"/>
                <a:gd name="T15" fmla="*/ 10 h 194"/>
                <a:gd name="T16" fmla="*/ 13 w 166"/>
                <a:gd name="T17" fmla="*/ 0 h 194"/>
                <a:gd name="T18" fmla="*/ 14 w 166"/>
                <a:gd name="T19" fmla="*/ 101 h 194"/>
                <a:gd name="T20" fmla="*/ 83 w 166"/>
                <a:gd name="T21" fmla="*/ 194 h 194"/>
                <a:gd name="T22" fmla="*/ 152 w 166"/>
                <a:gd name="T23" fmla="*/ 101 h 194"/>
                <a:gd name="T24" fmla="*/ 154 w 166"/>
                <a:gd name="T25" fmla="*/ 0 h 194"/>
                <a:gd name="T26" fmla="*/ 148 w 166"/>
                <a:gd name="T27" fmla="*/ 87 h 194"/>
                <a:gd name="T28" fmla="*/ 83 w 166"/>
                <a:gd name="T29" fmla="*/ 185 h 194"/>
                <a:gd name="T30" fmla="*/ 83 w 166"/>
                <a:gd name="T31" fmla="*/ 185 h 194"/>
                <a:gd name="T32" fmla="*/ 83 w 166"/>
                <a:gd name="T33" fmla="*/ 185 h 194"/>
                <a:gd name="T34" fmla="*/ 83 w 166"/>
                <a:gd name="T35" fmla="*/ 185 h 194"/>
                <a:gd name="T36" fmla="*/ 19 w 166"/>
                <a:gd name="T37" fmla="*/ 87 h 194"/>
                <a:gd name="T38" fmla="*/ 19 w 166"/>
                <a:gd name="T39" fmla="*/ 12 h 194"/>
                <a:gd name="T40" fmla="*/ 51 w 166"/>
                <a:gd name="T41" fmla="*/ 19 h 194"/>
                <a:gd name="T42" fmla="*/ 83 w 166"/>
                <a:gd name="T43" fmla="*/ 21 h 194"/>
                <a:gd name="T44" fmla="*/ 83 w 166"/>
                <a:gd name="T45" fmla="*/ 21 h 194"/>
                <a:gd name="T46" fmla="*/ 115 w 166"/>
                <a:gd name="T47" fmla="*/ 19 h 194"/>
                <a:gd name="T48" fmla="*/ 148 w 166"/>
                <a:gd name="T49" fmla="*/ 12 h 194"/>
                <a:gd name="T50" fmla="*/ 148 w 166"/>
                <a:gd name="T51" fmla="*/ 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94">
                  <a:moveTo>
                    <a:pt x="83" y="194"/>
                  </a:moveTo>
                  <a:cubicBezTo>
                    <a:pt x="83" y="194"/>
                    <a:pt x="83" y="194"/>
                    <a:pt x="83" y="194"/>
                  </a:cubicBezTo>
                  <a:cubicBezTo>
                    <a:pt x="83" y="194"/>
                    <a:pt x="83" y="194"/>
                    <a:pt x="83" y="194"/>
                  </a:cubicBezTo>
                  <a:close/>
                  <a:moveTo>
                    <a:pt x="154" y="0"/>
                  </a:moveTo>
                  <a:cubicBezTo>
                    <a:pt x="136" y="7"/>
                    <a:pt x="125" y="9"/>
                    <a:pt x="115" y="10"/>
                  </a:cubicBezTo>
                  <a:cubicBezTo>
                    <a:pt x="105" y="12"/>
                    <a:pt x="97" y="12"/>
                    <a:pt x="83" y="13"/>
                  </a:cubicBezTo>
                  <a:cubicBezTo>
                    <a:pt x="83" y="13"/>
                    <a:pt x="83" y="13"/>
                    <a:pt x="83" y="13"/>
                  </a:cubicBezTo>
                  <a:cubicBezTo>
                    <a:pt x="70" y="12"/>
                    <a:pt x="61" y="12"/>
                    <a:pt x="52" y="10"/>
                  </a:cubicBezTo>
                  <a:cubicBezTo>
                    <a:pt x="42" y="9"/>
                    <a:pt x="31" y="7"/>
                    <a:pt x="13" y="0"/>
                  </a:cubicBezTo>
                  <a:cubicBezTo>
                    <a:pt x="0" y="30"/>
                    <a:pt x="3" y="69"/>
                    <a:pt x="14" y="101"/>
                  </a:cubicBezTo>
                  <a:cubicBezTo>
                    <a:pt x="27" y="138"/>
                    <a:pt x="46" y="171"/>
                    <a:pt x="83" y="194"/>
                  </a:cubicBezTo>
                  <a:cubicBezTo>
                    <a:pt x="120" y="171"/>
                    <a:pt x="140" y="138"/>
                    <a:pt x="152" y="101"/>
                  </a:cubicBezTo>
                  <a:cubicBezTo>
                    <a:pt x="164" y="69"/>
                    <a:pt x="166" y="30"/>
                    <a:pt x="154" y="0"/>
                  </a:cubicBezTo>
                  <a:close/>
                  <a:moveTo>
                    <a:pt x="148" y="87"/>
                  </a:moveTo>
                  <a:cubicBezTo>
                    <a:pt x="137" y="134"/>
                    <a:pt x="108" y="169"/>
                    <a:pt x="83" y="185"/>
                  </a:cubicBezTo>
                  <a:cubicBezTo>
                    <a:pt x="83" y="185"/>
                    <a:pt x="83" y="185"/>
                    <a:pt x="83" y="185"/>
                  </a:cubicBezTo>
                  <a:cubicBezTo>
                    <a:pt x="83" y="185"/>
                    <a:pt x="83" y="185"/>
                    <a:pt x="83" y="185"/>
                  </a:cubicBezTo>
                  <a:cubicBezTo>
                    <a:pt x="83" y="185"/>
                    <a:pt x="83" y="185"/>
                    <a:pt x="83" y="185"/>
                  </a:cubicBezTo>
                  <a:cubicBezTo>
                    <a:pt x="58" y="169"/>
                    <a:pt x="30" y="134"/>
                    <a:pt x="19" y="87"/>
                  </a:cubicBezTo>
                  <a:cubicBezTo>
                    <a:pt x="13" y="62"/>
                    <a:pt x="11" y="34"/>
                    <a:pt x="19" y="12"/>
                  </a:cubicBezTo>
                  <a:cubicBezTo>
                    <a:pt x="30" y="15"/>
                    <a:pt x="41" y="17"/>
                    <a:pt x="51" y="19"/>
                  </a:cubicBezTo>
                  <a:cubicBezTo>
                    <a:pt x="62" y="20"/>
                    <a:pt x="73" y="21"/>
                    <a:pt x="83" y="21"/>
                  </a:cubicBezTo>
                  <a:cubicBezTo>
                    <a:pt x="83" y="21"/>
                    <a:pt x="83" y="21"/>
                    <a:pt x="83" y="21"/>
                  </a:cubicBezTo>
                  <a:cubicBezTo>
                    <a:pt x="94" y="21"/>
                    <a:pt x="105" y="20"/>
                    <a:pt x="115" y="19"/>
                  </a:cubicBezTo>
                  <a:cubicBezTo>
                    <a:pt x="126" y="17"/>
                    <a:pt x="137" y="15"/>
                    <a:pt x="148" y="12"/>
                  </a:cubicBezTo>
                  <a:cubicBezTo>
                    <a:pt x="156" y="34"/>
                    <a:pt x="154" y="62"/>
                    <a:pt x="148" y="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19" name="Freeform 20">
              <a:extLst>
                <a:ext uri="{FF2B5EF4-FFF2-40B4-BE49-F238E27FC236}">
                  <a16:creationId xmlns:a16="http://schemas.microsoft.com/office/drawing/2014/main" id="{25977272-56CE-4989-8602-AD9F3BBB9189}"/>
                </a:ext>
              </a:extLst>
            </p:cNvPr>
            <p:cNvSpPr>
              <a:spLocks/>
            </p:cNvSpPr>
            <p:nvPr/>
          </p:nvSpPr>
          <p:spPr bwMode="auto">
            <a:xfrm>
              <a:off x="4722671" y="7011793"/>
              <a:ext cx="19325" cy="25338"/>
            </a:xfrm>
            <a:custGeom>
              <a:avLst/>
              <a:gdLst>
                <a:gd name="T0" fmla="*/ 17 w 17"/>
                <a:gd name="T1" fmla="*/ 22 h 22"/>
                <a:gd name="T2" fmla="*/ 17 w 17"/>
                <a:gd name="T3" fmla="*/ 1 h 22"/>
                <a:gd name="T4" fmla="*/ 10 w 17"/>
                <a:gd name="T5" fmla="*/ 0 h 22"/>
                <a:gd name="T6" fmla="*/ 3 w 17"/>
                <a:gd name="T7" fmla="*/ 0 h 22"/>
                <a:gd name="T8" fmla="*/ 3 w 17"/>
                <a:gd name="T9" fmla="*/ 2 h 22"/>
                <a:gd name="T10" fmla="*/ 1 w 17"/>
                <a:gd name="T11" fmla="*/ 4 h 22"/>
                <a:gd name="T12" fmla="*/ 0 w 17"/>
                <a:gd name="T13" fmla="*/ 5 h 22"/>
                <a:gd name="T14" fmla="*/ 5 w 17"/>
                <a:gd name="T15" fmla="*/ 21 h 22"/>
                <a:gd name="T16" fmla="*/ 17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22"/>
                  </a:moveTo>
                  <a:cubicBezTo>
                    <a:pt x="17" y="1"/>
                    <a:pt x="17" y="1"/>
                    <a:pt x="17" y="1"/>
                  </a:cubicBezTo>
                  <a:cubicBezTo>
                    <a:pt x="17" y="1"/>
                    <a:pt x="14" y="1"/>
                    <a:pt x="10" y="0"/>
                  </a:cubicBezTo>
                  <a:cubicBezTo>
                    <a:pt x="6" y="0"/>
                    <a:pt x="3" y="0"/>
                    <a:pt x="3" y="0"/>
                  </a:cubicBezTo>
                  <a:cubicBezTo>
                    <a:pt x="3" y="2"/>
                    <a:pt x="3" y="2"/>
                    <a:pt x="3" y="2"/>
                  </a:cubicBezTo>
                  <a:cubicBezTo>
                    <a:pt x="3" y="2"/>
                    <a:pt x="1" y="3"/>
                    <a:pt x="1" y="4"/>
                  </a:cubicBezTo>
                  <a:cubicBezTo>
                    <a:pt x="1" y="4"/>
                    <a:pt x="0" y="5"/>
                    <a:pt x="0" y="5"/>
                  </a:cubicBezTo>
                  <a:cubicBezTo>
                    <a:pt x="2" y="10"/>
                    <a:pt x="5" y="15"/>
                    <a:pt x="5" y="21"/>
                  </a:cubicBezTo>
                  <a:cubicBezTo>
                    <a:pt x="9" y="21"/>
                    <a:pt x="12" y="21"/>
                    <a:pt x="17" y="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0" name="Freeform 21">
              <a:extLst>
                <a:ext uri="{FF2B5EF4-FFF2-40B4-BE49-F238E27FC236}">
                  <a16:creationId xmlns:a16="http://schemas.microsoft.com/office/drawing/2014/main" id="{26B0935D-E965-4E06-B35E-B03617BEB4E9}"/>
                </a:ext>
              </a:extLst>
            </p:cNvPr>
            <p:cNvSpPr>
              <a:spLocks/>
            </p:cNvSpPr>
            <p:nvPr/>
          </p:nvSpPr>
          <p:spPr bwMode="auto">
            <a:xfrm>
              <a:off x="4712364" y="7022100"/>
              <a:ext cx="45951" cy="45951"/>
            </a:xfrm>
            <a:custGeom>
              <a:avLst/>
              <a:gdLst>
                <a:gd name="T0" fmla="*/ 1 w 40"/>
                <a:gd name="T1" fmla="*/ 10 h 40"/>
                <a:gd name="T2" fmla="*/ 11 w 40"/>
                <a:gd name="T3" fmla="*/ 23 h 40"/>
                <a:gd name="T4" fmla="*/ 25 w 40"/>
                <a:gd name="T5" fmla="*/ 25 h 40"/>
                <a:gd name="T6" fmla="*/ 28 w 40"/>
                <a:gd name="T7" fmla="*/ 26 h 40"/>
                <a:gd name="T8" fmla="*/ 29 w 40"/>
                <a:gd name="T9" fmla="*/ 27 h 40"/>
                <a:gd name="T10" fmla="*/ 29 w 40"/>
                <a:gd name="T11" fmla="*/ 29 h 40"/>
                <a:gd name="T12" fmla="*/ 27 w 40"/>
                <a:gd name="T13" fmla="*/ 30 h 40"/>
                <a:gd name="T14" fmla="*/ 27 w 40"/>
                <a:gd name="T15" fmla="*/ 40 h 40"/>
                <a:gd name="T16" fmla="*/ 34 w 40"/>
                <a:gd name="T17" fmla="*/ 38 h 40"/>
                <a:gd name="T18" fmla="*/ 39 w 40"/>
                <a:gd name="T19" fmla="*/ 31 h 40"/>
                <a:gd name="T20" fmla="*/ 37 w 40"/>
                <a:gd name="T21" fmla="*/ 21 h 40"/>
                <a:gd name="T22" fmla="*/ 30 w 40"/>
                <a:gd name="T23" fmla="*/ 16 h 40"/>
                <a:gd name="T24" fmla="*/ 12 w 40"/>
                <a:gd name="T25" fmla="*/ 14 h 40"/>
                <a:gd name="T26" fmla="*/ 11 w 40"/>
                <a:gd name="T27" fmla="*/ 12 h 40"/>
                <a:gd name="T28" fmla="*/ 12 w 40"/>
                <a:gd name="T29" fmla="*/ 10 h 40"/>
                <a:gd name="T30" fmla="*/ 10 w 40"/>
                <a:gd name="T31" fmla="*/ 5 h 40"/>
                <a:gd name="T32" fmla="*/ 8 w 40"/>
                <a:gd name="T33" fmla="*/ 0 h 40"/>
                <a:gd name="T34" fmla="*/ 1 w 40"/>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1" y="10"/>
                  </a:moveTo>
                  <a:cubicBezTo>
                    <a:pt x="0" y="18"/>
                    <a:pt x="5" y="22"/>
                    <a:pt x="11" y="23"/>
                  </a:cubicBezTo>
                  <a:cubicBezTo>
                    <a:pt x="16" y="25"/>
                    <a:pt x="20" y="25"/>
                    <a:pt x="25" y="25"/>
                  </a:cubicBezTo>
                  <a:cubicBezTo>
                    <a:pt x="26" y="25"/>
                    <a:pt x="27" y="25"/>
                    <a:pt x="28" y="26"/>
                  </a:cubicBezTo>
                  <a:cubicBezTo>
                    <a:pt x="29" y="26"/>
                    <a:pt x="29" y="27"/>
                    <a:pt x="29" y="27"/>
                  </a:cubicBezTo>
                  <a:cubicBezTo>
                    <a:pt x="30" y="28"/>
                    <a:pt x="29" y="29"/>
                    <a:pt x="29" y="29"/>
                  </a:cubicBezTo>
                  <a:cubicBezTo>
                    <a:pt x="28" y="30"/>
                    <a:pt x="27" y="30"/>
                    <a:pt x="27" y="30"/>
                  </a:cubicBezTo>
                  <a:cubicBezTo>
                    <a:pt x="27" y="40"/>
                    <a:pt x="27" y="40"/>
                    <a:pt x="27" y="40"/>
                  </a:cubicBezTo>
                  <a:cubicBezTo>
                    <a:pt x="27" y="40"/>
                    <a:pt x="31" y="40"/>
                    <a:pt x="34" y="38"/>
                  </a:cubicBezTo>
                  <a:cubicBezTo>
                    <a:pt x="37" y="36"/>
                    <a:pt x="39" y="34"/>
                    <a:pt x="39" y="31"/>
                  </a:cubicBezTo>
                  <a:cubicBezTo>
                    <a:pt x="40" y="27"/>
                    <a:pt x="40" y="24"/>
                    <a:pt x="37" y="21"/>
                  </a:cubicBezTo>
                  <a:cubicBezTo>
                    <a:pt x="36" y="19"/>
                    <a:pt x="33" y="17"/>
                    <a:pt x="30" y="16"/>
                  </a:cubicBezTo>
                  <a:cubicBezTo>
                    <a:pt x="25" y="14"/>
                    <a:pt x="18" y="15"/>
                    <a:pt x="12" y="14"/>
                  </a:cubicBezTo>
                  <a:cubicBezTo>
                    <a:pt x="11" y="14"/>
                    <a:pt x="11" y="13"/>
                    <a:pt x="11" y="12"/>
                  </a:cubicBezTo>
                  <a:cubicBezTo>
                    <a:pt x="10" y="11"/>
                    <a:pt x="12" y="10"/>
                    <a:pt x="12" y="10"/>
                  </a:cubicBezTo>
                  <a:cubicBezTo>
                    <a:pt x="12" y="10"/>
                    <a:pt x="11" y="8"/>
                    <a:pt x="10" y="5"/>
                  </a:cubicBezTo>
                  <a:cubicBezTo>
                    <a:pt x="10" y="4"/>
                    <a:pt x="9" y="1"/>
                    <a:pt x="8" y="0"/>
                  </a:cubicBezTo>
                  <a:cubicBezTo>
                    <a:pt x="4" y="2"/>
                    <a:pt x="1" y="6"/>
                    <a:pt x="1" y="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1" name="Freeform 22">
              <a:extLst>
                <a:ext uri="{FF2B5EF4-FFF2-40B4-BE49-F238E27FC236}">
                  <a16:creationId xmlns:a16="http://schemas.microsoft.com/office/drawing/2014/main" id="{D2177F5E-F48B-4047-BE99-DF9C492F3F5C}"/>
                </a:ext>
              </a:extLst>
            </p:cNvPr>
            <p:cNvSpPr>
              <a:spLocks/>
            </p:cNvSpPr>
            <p:nvPr/>
          </p:nvSpPr>
          <p:spPr bwMode="auto">
            <a:xfrm>
              <a:off x="4730831" y="7053020"/>
              <a:ext cx="10307" cy="20614"/>
            </a:xfrm>
            <a:custGeom>
              <a:avLst/>
              <a:gdLst>
                <a:gd name="T0" fmla="*/ 9 w 9"/>
                <a:gd name="T1" fmla="*/ 1 h 18"/>
                <a:gd name="T2" fmla="*/ 9 w 9"/>
                <a:gd name="T3" fmla="*/ 18 h 18"/>
                <a:gd name="T4" fmla="*/ 5 w 9"/>
                <a:gd name="T5" fmla="*/ 16 h 18"/>
                <a:gd name="T6" fmla="*/ 0 w 9"/>
                <a:gd name="T7" fmla="*/ 14 h 18"/>
                <a:gd name="T8" fmla="*/ 0 w 9"/>
                <a:gd name="T9" fmla="*/ 0 h 18"/>
                <a:gd name="T10" fmla="*/ 9 w 9"/>
                <a:gd name="T11" fmla="*/ 1 h 18"/>
              </a:gdLst>
              <a:ahLst/>
              <a:cxnLst>
                <a:cxn ang="0">
                  <a:pos x="T0" y="T1"/>
                </a:cxn>
                <a:cxn ang="0">
                  <a:pos x="T2" y="T3"/>
                </a:cxn>
                <a:cxn ang="0">
                  <a:pos x="T4" y="T5"/>
                </a:cxn>
                <a:cxn ang="0">
                  <a:pos x="T6" y="T7"/>
                </a:cxn>
                <a:cxn ang="0">
                  <a:pos x="T8" y="T9"/>
                </a:cxn>
                <a:cxn ang="0">
                  <a:pos x="T10" y="T11"/>
                </a:cxn>
              </a:cxnLst>
              <a:rect l="0" t="0" r="r" b="b"/>
              <a:pathLst>
                <a:path w="9" h="18">
                  <a:moveTo>
                    <a:pt x="9" y="1"/>
                  </a:moveTo>
                  <a:cubicBezTo>
                    <a:pt x="9" y="18"/>
                    <a:pt x="9" y="18"/>
                    <a:pt x="9" y="18"/>
                  </a:cubicBezTo>
                  <a:cubicBezTo>
                    <a:pt x="5" y="16"/>
                    <a:pt x="5" y="16"/>
                    <a:pt x="5" y="16"/>
                  </a:cubicBezTo>
                  <a:cubicBezTo>
                    <a:pt x="0" y="14"/>
                    <a:pt x="0" y="14"/>
                    <a:pt x="0" y="14"/>
                  </a:cubicBezTo>
                  <a:cubicBezTo>
                    <a:pt x="0" y="0"/>
                    <a:pt x="0" y="0"/>
                    <a:pt x="0" y="0"/>
                  </a:cubicBezTo>
                  <a:cubicBezTo>
                    <a:pt x="4" y="0"/>
                    <a:pt x="6" y="0"/>
                    <a:pt x="9"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2" name="Freeform 23">
              <a:extLst>
                <a:ext uri="{FF2B5EF4-FFF2-40B4-BE49-F238E27FC236}">
                  <a16:creationId xmlns:a16="http://schemas.microsoft.com/office/drawing/2014/main" id="{E0C356A8-E0E4-4494-974C-2007F6176732}"/>
                </a:ext>
              </a:extLst>
            </p:cNvPr>
            <p:cNvSpPr>
              <a:spLocks/>
            </p:cNvSpPr>
            <p:nvPr/>
          </p:nvSpPr>
          <p:spPr bwMode="auto">
            <a:xfrm>
              <a:off x="4715800" y="7059032"/>
              <a:ext cx="35644" cy="41227"/>
            </a:xfrm>
            <a:custGeom>
              <a:avLst/>
              <a:gdLst>
                <a:gd name="T0" fmla="*/ 3 w 31"/>
                <a:gd name="T1" fmla="*/ 5 h 36"/>
                <a:gd name="T2" fmla="*/ 8 w 31"/>
                <a:gd name="T3" fmla="*/ 19 h 36"/>
                <a:gd name="T4" fmla="*/ 16 w 31"/>
                <a:gd name="T5" fmla="*/ 22 h 36"/>
                <a:gd name="T6" fmla="*/ 24 w 31"/>
                <a:gd name="T7" fmla="*/ 27 h 36"/>
                <a:gd name="T8" fmla="*/ 23 w 31"/>
                <a:gd name="T9" fmla="*/ 29 h 36"/>
                <a:gd name="T10" fmla="*/ 23 w 31"/>
                <a:gd name="T11" fmla="*/ 36 h 36"/>
                <a:gd name="T12" fmla="*/ 28 w 31"/>
                <a:gd name="T13" fmla="*/ 33 h 36"/>
                <a:gd name="T14" fmla="*/ 31 w 31"/>
                <a:gd name="T15" fmla="*/ 26 h 36"/>
                <a:gd name="T16" fmla="*/ 24 w 31"/>
                <a:gd name="T17" fmla="*/ 17 h 36"/>
                <a:gd name="T18" fmla="*/ 11 w 31"/>
                <a:gd name="T19" fmla="*/ 10 h 36"/>
                <a:gd name="T20" fmla="*/ 11 w 31"/>
                <a:gd name="T21" fmla="*/ 8 h 36"/>
                <a:gd name="T22" fmla="*/ 11 w 31"/>
                <a:gd name="T23" fmla="*/ 7 h 36"/>
                <a:gd name="T24" fmla="*/ 11 w 31"/>
                <a:gd name="T25" fmla="*/ 0 h 36"/>
                <a:gd name="T26" fmla="*/ 7 w 31"/>
                <a:gd name="T27" fmla="*/ 1 h 36"/>
                <a:gd name="T28" fmla="*/ 3 w 31"/>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6">
                  <a:moveTo>
                    <a:pt x="3" y="5"/>
                  </a:moveTo>
                  <a:cubicBezTo>
                    <a:pt x="0" y="11"/>
                    <a:pt x="3" y="16"/>
                    <a:pt x="8" y="19"/>
                  </a:cubicBezTo>
                  <a:cubicBezTo>
                    <a:pt x="10" y="20"/>
                    <a:pt x="14" y="21"/>
                    <a:pt x="16" y="22"/>
                  </a:cubicBezTo>
                  <a:cubicBezTo>
                    <a:pt x="19" y="23"/>
                    <a:pt x="24" y="26"/>
                    <a:pt x="24" y="27"/>
                  </a:cubicBezTo>
                  <a:cubicBezTo>
                    <a:pt x="24" y="28"/>
                    <a:pt x="23" y="29"/>
                    <a:pt x="23" y="29"/>
                  </a:cubicBezTo>
                  <a:cubicBezTo>
                    <a:pt x="23" y="36"/>
                    <a:pt x="23" y="36"/>
                    <a:pt x="23" y="36"/>
                  </a:cubicBezTo>
                  <a:cubicBezTo>
                    <a:pt x="23" y="36"/>
                    <a:pt x="26" y="35"/>
                    <a:pt x="28" y="33"/>
                  </a:cubicBezTo>
                  <a:cubicBezTo>
                    <a:pt x="30" y="32"/>
                    <a:pt x="31" y="30"/>
                    <a:pt x="31" y="26"/>
                  </a:cubicBezTo>
                  <a:cubicBezTo>
                    <a:pt x="31" y="23"/>
                    <a:pt x="30" y="20"/>
                    <a:pt x="24" y="17"/>
                  </a:cubicBezTo>
                  <a:cubicBezTo>
                    <a:pt x="20" y="14"/>
                    <a:pt x="15" y="12"/>
                    <a:pt x="11" y="10"/>
                  </a:cubicBezTo>
                  <a:cubicBezTo>
                    <a:pt x="11" y="10"/>
                    <a:pt x="10" y="9"/>
                    <a:pt x="11" y="8"/>
                  </a:cubicBezTo>
                  <a:cubicBezTo>
                    <a:pt x="11" y="8"/>
                    <a:pt x="11" y="7"/>
                    <a:pt x="11" y="7"/>
                  </a:cubicBezTo>
                  <a:cubicBezTo>
                    <a:pt x="11" y="0"/>
                    <a:pt x="11" y="0"/>
                    <a:pt x="11" y="0"/>
                  </a:cubicBezTo>
                  <a:cubicBezTo>
                    <a:pt x="11" y="0"/>
                    <a:pt x="8" y="0"/>
                    <a:pt x="7" y="1"/>
                  </a:cubicBezTo>
                  <a:cubicBezTo>
                    <a:pt x="5" y="2"/>
                    <a:pt x="3" y="3"/>
                    <a:pt x="3"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3" name="Freeform 24">
              <a:extLst>
                <a:ext uri="{FF2B5EF4-FFF2-40B4-BE49-F238E27FC236}">
                  <a16:creationId xmlns:a16="http://schemas.microsoft.com/office/drawing/2014/main" id="{EE9A06BB-C33D-4063-95AD-9CAD99E5A0D8}"/>
                </a:ext>
              </a:extLst>
            </p:cNvPr>
            <p:cNvSpPr>
              <a:spLocks/>
            </p:cNvSpPr>
            <p:nvPr/>
          </p:nvSpPr>
          <p:spPr bwMode="auto">
            <a:xfrm>
              <a:off x="4731689" y="7085229"/>
              <a:ext cx="8160" cy="34786"/>
            </a:xfrm>
            <a:custGeom>
              <a:avLst/>
              <a:gdLst>
                <a:gd name="T0" fmla="*/ 7 w 7"/>
                <a:gd name="T1" fmla="*/ 5 h 30"/>
                <a:gd name="T2" fmla="*/ 7 w 7"/>
                <a:gd name="T3" fmla="*/ 4 h 30"/>
                <a:gd name="T4" fmla="*/ 4 w 7"/>
                <a:gd name="T5" fmla="*/ 2 h 30"/>
                <a:gd name="T6" fmla="*/ 0 w 7"/>
                <a:gd name="T7" fmla="*/ 0 h 30"/>
                <a:gd name="T8" fmla="*/ 0 w 7"/>
                <a:gd name="T9" fmla="*/ 27 h 30"/>
                <a:gd name="T10" fmla="*/ 4 w 7"/>
                <a:gd name="T11" fmla="*/ 30 h 30"/>
                <a:gd name="T12" fmla="*/ 7 w 7"/>
                <a:gd name="T13" fmla="*/ 28 h 30"/>
                <a:gd name="T14" fmla="*/ 7 w 7"/>
                <a:gd name="T15" fmla="*/ 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0">
                  <a:moveTo>
                    <a:pt x="7" y="5"/>
                  </a:moveTo>
                  <a:cubicBezTo>
                    <a:pt x="7" y="5"/>
                    <a:pt x="7" y="5"/>
                    <a:pt x="7" y="4"/>
                  </a:cubicBezTo>
                  <a:cubicBezTo>
                    <a:pt x="6" y="3"/>
                    <a:pt x="4" y="2"/>
                    <a:pt x="4" y="2"/>
                  </a:cubicBezTo>
                  <a:cubicBezTo>
                    <a:pt x="3" y="1"/>
                    <a:pt x="0" y="0"/>
                    <a:pt x="0" y="0"/>
                  </a:cubicBezTo>
                  <a:cubicBezTo>
                    <a:pt x="0" y="0"/>
                    <a:pt x="0" y="18"/>
                    <a:pt x="0" y="27"/>
                  </a:cubicBezTo>
                  <a:cubicBezTo>
                    <a:pt x="0" y="29"/>
                    <a:pt x="2" y="30"/>
                    <a:pt x="4" y="30"/>
                  </a:cubicBezTo>
                  <a:cubicBezTo>
                    <a:pt x="6" y="30"/>
                    <a:pt x="7" y="29"/>
                    <a:pt x="7" y="28"/>
                  </a:cubicBezTo>
                  <a:cubicBezTo>
                    <a:pt x="7" y="25"/>
                    <a:pt x="7" y="12"/>
                    <a:pt x="7"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4" name="Freeform 25">
              <a:extLst>
                <a:ext uri="{FF2B5EF4-FFF2-40B4-BE49-F238E27FC236}">
                  <a16:creationId xmlns:a16="http://schemas.microsoft.com/office/drawing/2014/main" id="{525DAF23-6A00-426C-B9B8-1ADE5333D173}"/>
                </a:ext>
              </a:extLst>
            </p:cNvPr>
            <p:cNvSpPr>
              <a:spLocks/>
            </p:cNvSpPr>
            <p:nvPr/>
          </p:nvSpPr>
          <p:spPr bwMode="auto">
            <a:xfrm>
              <a:off x="4726107" y="6954246"/>
              <a:ext cx="40368" cy="39080"/>
            </a:xfrm>
            <a:custGeom>
              <a:avLst/>
              <a:gdLst>
                <a:gd name="T0" fmla="*/ 14 w 35"/>
                <a:gd name="T1" fmla="*/ 5 h 34"/>
                <a:gd name="T2" fmla="*/ 15 w 35"/>
                <a:gd name="T3" fmla="*/ 7 h 34"/>
                <a:gd name="T4" fmla="*/ 16 w 35"/>
                <a:gd name="T5" fmla="*/ 16 h 34"/>
                <a:gd name="T6" fmla="*/ 17 w 35"/>
                <a:gd name="T7" fmla="*/ 16 h 34"/>
                <a:gd name="T8" fmla="*/ 28 w 35"/>
                <a:gd name="T9" fmla="*/ 9 h 34"/>
                <a:gd name="T10" fmla="*/ 34 w 35"/>
                <a:gd name="T11" fmla="*/ 15 h 34"/>
                <a:gd name="T12" fmla="*/ 31 w 35"/>
                <a:gd name="T13" fmla="*/ 18 h 34"/>
                <a:gd name="T14" fmla="*/ 23 w 35"/>
                <a:gd name="T15" fmla="*/ 26 h 34"/>
                <a:gd name="T16" fmla="*/ 17 w 35"/>
                <a:gd name="T17" fmla="*/ 32 h 34"/>
                <a:gd name="T18" fmla="*/ 16 w 35"/>
                <a:gd name="T19" fmla="*/ 34 h 34"/>
                <a:gd name="T20" fmla="*/ 0 w 35"/>
                <a:gd name="T21" fmla="*/ 32 h 34"/>
                <a:gd name="T22" fmla="*/ 0 w 35"/>
                <a:gd name="T23" fmla="*/ 25 h 34"/>
                <a:gd name="T24" fmla="*/ 6 w 35"/>
                <a:gd name="T25" fmla="*/ 22 h 34"/>
                <a:gd name="T26" fmla="*/ 5 w 35"/>
                <a:gd name="T27" fmla="*/ 21 h 34"/>
                <a:gd name="T28" fmla="*/ 2 w 35"/>
                <a:gd name="T29" fmla="*/ 20 h 34"/>
                <a:gd name="T30" fmla="*/ 14 w 35"/>
                <a:gd name="T31" fmla="*/ 23 h 34"/>
                <a:gd name="T32" fmla="*/ 14 w 35"/>
                <a:gd name="T33" fmla="*/ 21 h 34"/>
                <a:gd name="T34" fmla="*/ 11 w 35"/>
                <a:gd name="T35" fmla="*/ 20 h 34"/>
                <a:gd name="T36" fmla="*/ 2 w 35"/>
                <a:gd name="T37" fmla="*/ 18 h 34"/>
                <a:gd name="T38" fmla="*/ 8 w 35"/>
                <a:gd name="T39" fmla="*/ 18 h 34"/>
                <a:gd name="T40" fmla="*/ 10 w 35"/>
                <a:gd name="T41" fmla="*/ 17 h 34"/>
                <a:gd name="T42" fmla="*/ 9 w 35"/>
                <a:gd name="T43" fmla="*/ 14 h 34"/>
                <a:gd name="T44" fmla="*/ 7 w 35"/>
                <a:gd name="T45" fmla="*/ 12 h 34"/>
                <a:gd name="T46" fmla="*/ 4 w 35"/>
                <a:gd name="T47" fmla="*/ 9 h 34"/>
                <a:gd name="T48" fmla="*/ 1 w 35"/>
                <a:gd name="T49" fmla="*/ 7 h 34"/>
                <a:gd name="T50" fmla="*/ 1 w 35"/>
                <a:gd name="T51" fmla="*/ 2 h 34"/>
                <a:gd name="T52" fmla="*/ 4 w 35"/>
                <a:gd name="T53" fmla="*/ 0 h 34"/>
                <a:gd name="T54" fmla="*/ 14 w 35"/>
                <a:gd name="T5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4">
                  <a:moveTo>
                    <a:pt x="14" y="5"/>
                  </a:moveTo>
                  <a:cubicBezTo>
                    <a:pt x="15" y="5"/>
                    <a:pt x="15" y="5"/>
                    <a:pt x="15" y="7"/>
                  </a:cubicBezTo>
                  <a:cubicBezTo>
                    <a:pt x="16" y="10"/>
                    <a:pt x="15" y="14"/>
                    <a:pt x="16" y="16"/>
                  </a:cubicBezTo>
                  <a:cubicBezTo>
                    <a:pt x="16" y="17"/>
                    <a:pt x="17" y="17"/>
                    <a:pt x="17" y="16"/>
                  </a:cubicBezTo>
                  <a:cubicBezTo>
                    <a:pt x="21" y="14"/>
                    <a:pt x="24" y="11"/>
                    <a:pt x="28" y="9"/>
                  </a:cubicBezTo>
                  <a:cubicBezTo>
                    <a:pt x="30" y="8"/>
                    <a:pt x="35" y="11"/>
                    <a:pt x="34" y="15"/>
                  </a:cubicBezTo>
                  <a:cubicBezTo>
                    <a:pt x="33" y="16"/>
                    <a:pt x="32" y="17"/>
                    <a:pt x="31" y="18"/>
                  </a:cubicBezTo>
                  <a:cubicBezTo>
                    <a:pt x="29" y="20"/>
                    <a:pt x="26" y="23"/>
                    <a:pt x="23" y="26"/>
                  </a:cubicBezTo>
                  <a:cubicBezTo>
                    <a:pt x="21" y="28"/>
                    <a:pt x="18" y="29"/>
                    <a:pt x="17" y="32"/>
                  </a:cubicBezTo>
                  <a:cubicBezTo>
                    <a:pt x="17" y="33"/>
                    <a:pt x="16" y="34"/>
                    <a:pt x="16" y="34"/>
                  </a:cubicBezTo>
                  <a:cubicBezTo>
                    <a:pt x="10" y="32"/>
                    <a:pt x="5" y="33"/>
                    <a:pt x="0" y="32"/>
                  </a:cubicBezTo>
                  <a:cubicBezTo>
                    <a:pt x="0" y="25"/>
                    <a:pt x="0" y="25"/>
                    <a:pt x="0" y="25"/>
                  </a:cubicBezTo>
                  <a:cubicBezTo>
                    <a:pt x="0" y="25"/>
                    <a:pt x="5" y="25"/>
                    <a:pt x="6" y="22"/>
                  </a:cubicBezTo>
                  <a:cubicBezTo>
                    <a:pt x="6" y="22"/>
                    <a:pt x="5" y="22"/>
                    <a:pt x="5" y="21"/>
                  </a:cubicBezTo>
                  <a:cubicBezTo>
                    <a:pt x="4" y="21"/>
                    <a:pt x="3" y="20"/>
                    <a:pt x="2" y="20"/>
                  </a:cubicBezTo>
                  <a:cubicBezTo>
                    <a:pt x="7" y="21"/>
                    <a:pt x="10" y="21"/>
                    <a:pt x="14" y="23"/>
                  </a:cubicBezTo>
                  <a:cubicBezTo>
                    <a:pt x="14" y="23"/>
                    <a:pt x="14" y="22"/>
                    <a:pt x="14" y="21"/>
                  </a:cubicBezTo>
                  <a:cubicBezTo>
                    <a:pt x="13" y="21"/>
                    <a:pt x="13" y="20"/>
                    <a:pt x="11" y="20"/>
                  </a:cubicBezTo>
                  <a:cubicBezTo>
                    <a:pt x="9" y="19"/>
                    <a:pt x="2" y="18"/>
                    <a:pt x="2" y="18"/>
                  </a:cubicBezTo>
                  <a:cubicBezTo>
                    <a:pt x="2" y="18"/>
                    <a:pt x="5" y="18"/>
                    <a:pt x="8" y="18"/>
                  </a:cubicBezTo>
                  <a:cubicBezTo>
                    <a:pt x="9" y="18"/>
                    <a:pt x="10" y="17"/>
                    <a:pt x="10" y="17"/>
                  </a:cubicBezTo>
                  <a:cubicBezTo>
                    <a:pt x="11" y="16"/>
                    <a:pt x="10" y="15"/>
                    <a:pt x="9" y="14"/>
                  </a:cubicBezTo>
                  <a:cubicBezTo>
                    <a:pt x="8" y="14"/>
                    <a:pt x="8" y="13"/>
                    <a:pt x="7" y="12"/>
                  </a:cubicBezTo>
                  <a:cubicBezTo>
                    <a:pt x="7" y="11"/>
                    <a:pt x="5" y="10"/>
                    <a:pt x="4" y="9"/>
                  </a:cubicBezTo>
                  <a:cubicBezTo>
                    <a:pt x="3" y="8"/>
                    <a:pt x="1" y="7"/>
                    <a:pt x="1" y="7"/>
                  </a:cubicBezTo>
                  <a:cubicBezTo>
                    <a:pt x="1" y="7"/>
                    <a:pt x="0" y="3"/>
                    <a:pt x="1" y="2"/>
                  </a:cubicBezTo>
                  <a:cubicBezTo>
                    <a:pt x="2" y="1"/>
                    <a:pt x="3" y="0"/>
                    <a:pt x="4" y="0"/>
                  </a:cubicBezTo>
                  <a:cubicBezTo>
                    <a:pt x="7" y="2"/>
                    <a:pt x="10" y="4"/>
                    <a:pt x="14"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5" name="Freeform 26">
              <a:extLst>
                <a:ext uri="{FF2B5EF4-FFF2-40B4-BE49-F238E27FC236}">
                  <a16:creationId xmlns:a16="http://schemas.microsoft.com/office/drawing/2014/main" id="{6CA88E5F-8FE2-4DF2-BF65-E3CAAEC80CC4}"/>
                </a:ext>
              </a:extLst>
            </p:cNvPr>
            <p:cNvSpPr>
              <a:spLocks noEditPoints="1"/>
            </p:cNvSpPr>
            <p:nvPr/>
          </p:nvSpPr>
          <p:spPr bwMode="auto">
            <a:xfrm>
              <a:off x="4691751" y="6961118"/>
              <a:ext cx="74724" cy="72577"/>
            </a:xfrm>
            <a:custGeom>
              <a:avLst/>
              <a:gdLst>
                <a:gd name="T0" fmla="*/ 62 w 65"/>
                <a:gd name="T1" fmla="*/ 43 h 63"/>
                <a:gd name="T2" fmla="*/ 54 w 65"/>
                <a:gd name="T3" fmla="*/ 33 h 63"/>
                <a:gd name="T4" fmla="*/ 23 w 65"/>
                <a:gd name="T5" fmla="*/ 27 h 63"/>
                <a:gd name="T6" fmla="*/ 14 w 65"/>
                <a:gd name="T7" fmla="*/ 20 h 63"/>
                <a:gd name="T8" fmla="*/ 16 w 65"/>
                <a:gd name="T9" fmla="*/ 15 h 63"/>
                <a:gd name="T10" fmla="*/ 25 w 65"/>
                <a:gd name="T11" fmla="*/ 17 h 63"/>
                <a:gd name="T12" fmla="*/ 31 w 65"/>
                <a:gd name="T13" fmla="*/ 17 h 63"/>
                <a:gd name="T14" fmla="*/ 33 w 65"/>
                <a:gd name="T15" fmla="*/ 16 h 63"/>
                <a:gd name="T16" fmla="*/ 32 w 65"/>
                <a:gd name="T17" fmla="*/ 15 h 63"/>
                <a:gd name="T18" fmla="*/ 28 w 65"/>
                <a:gd name="T19" fmla="*/ 14 h 63"/>
                <a:gd name="T20" fmla="*/ 22 w 65"/>
                <a:gd name="T21" fmla="*/ 11 h 63"/>
                <a:gd name="T22" fmla="*/ 29 w 65"/>
                <a:gd name="T23" fmla="*/ 11 h 63"/>
                <a:gd name="T24" fmla="*/ 37 w 65"/>
                <a:gd name="T25" fmla="*/ 10 h 63"/>
                <a:gd name="T26" fmla="*/ 38 w 65"/>
                <a:gd name="T27" fmla="*/ 10 h 63"/>
                <a:gd name="T28" fmla="*/ 36 w 65"/>
                <a:gd name="T29" fmla="*/ 7 h 63"/>
                <a:gd name="T30" fmla="*/ 31 w 65"/>
                <a:gd name="T31" fmla="*/ 3 h 63"/>
                <a:gd name="T32" fmla="*/ 11 w 65"/>
                <a:gd name="T33" fmla="*/ 3 h 63"/>
                <a:gd name="T34" fmla="*/ 3 w 65"/>
                <a:gd name="T35" fmla="*/ 26 h 63"/>
                <a:gd name="T36" fmla="*/ 21 w 65"/>
                <a:gd name="T37" fmla="*/ 40 h 63"/>
                <a:gd name="T38" fmla="*/ 32 w 65"/>
                <a:gd name="T39" fmla="*/ 42 h 63"/>
                <a:gd name="T40" fmla="*/ 46 w 65"/>
                <a:gd name="T41" fmla="*/ 43 h 63"/>
                <a:gd name="T42" fmla="*/ 48 w 65"/>
                <a:gd name="T43" fmla="*/ 45 h 63"/>
                <a:gd name="T44" fmla="*/ 46 w 65"/>
                <a:gd name="T45" fmla="*/ 51 h 63"/>
                <a:gd name="T46" fmla="*/ 46 w 65"/>
                <a:gd name="T47" fmla="*/ 63 h 63"/>
                <a:gd name="T48" fmla="*/ 62 w 65"/>
                <a:gd name="T49" fmla="*/ 43 h 63"/>
                <a:gd name="T50" fmla="*/ 31 w 65"/>
                <a:gd name="T51" fmla="*/ 5 h 63"/>
                <a:gd name="T52" fmla="*/ 30 w 65"/>
                <a:gd name="T53" fmla="*/ 5 h 63"/>
                <a:gd name="T54" fmla="*/ 28 w 65"/>
                <a:gd name="T55" fmla="*/ 7 h 63"/>
                <a:gd name="T56" fmla="*/ 25 w 65"/>
                <a:gd name="T57" fmla="*/ 5 h 63"/>
                <a:gd name="T58" fmla="*/ 23 w 65"/>
                <a:gd name="T59" fmla="*/ 3 h 63"/>
                <a:gd name="T60" fmla="*/ 31 w 65"/>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63">
                  <a:moveTo>
                    <a:pt x="62" y="43"/>
                  </a:moveTo>
                  <a:cubicBezTo>
                    <a:pt x="61" y="39"/>
                    <a:pt x="58" y="35"/>
                    <a:pt x="54" y="33"/>
                  </a:cubicBezTo>
                  <a:cubicBezTo>
                    <a:pt x="44" y="28"/>
                    <a:pt x="33" y="30"/>
                    <a:pt x="23" y="27"/>
                  </a:cubicBezTo>
                  <a:cubicBezTo>
                    <a:pt x="20" y="26"/>
                    <a:pt x="15" y="24"/>
                    <a:pt x="14" y="20"/>
                  </a:cubicBezTo>
                  <a:cubicBezTo>
                    <a:pt x="14" y="19"/>
                    <a:pt x="14" y="16"/>
                    <a:pt x="16" y="15"/>
                  </a:cubicBezTo>
                  <a:cubicBezTo>
                    <a:pt x="18" y="14"/>
                    <a:pt x="21" y="16"/>
                    <a:pt x="25" y="17"/>
                  </a:cubicBezTo>
                  <a:cubicBezTo>
                    <a:pt x="27" y="18"/>
                    <a:pt x="30" y="18"/>
                    <a:pt x="31" y="17"/>
                  </a:cubicBezTo>
                  <a:cubicBezTo>
                    <a:pt x="32" y="17"/>
                    <a:pt x="33" y="17"/>
                    <a:pt x="33" y="16"/>
                  </a:cubicBezTo>
                  <a:cubicBezTo>
                    <a:pt x="33" y="16"/>
                    <a:pt x="32" y="15"/>
                    <a:pt x="32" y="15"/>
                  </a:cubicBezTo>
                  <a:cubicBezTo>
                    <a:pt x="31" y="15"/>
                    <a:pt x="30" y="14"/>
                    <a:pt x="28" y="14"/>
                  </a:cubicBezTo>
                  <a:cubicBezTo>
                    <a:pt x="26" y="13"/>
                    <a:pt x="24" y="12"/>
                    <a:pt x="22" y="11"/>
                  </a:cubicBezTo>
                  <a:cubicBezTo>
                    <a:pt x="24" y="10"/>
                    <a:pt x="28" y="10"/>
                    <a:pt x="29" y="11"/>
                  </a:cubicBezTo>
                  <a:cubicBezTo>
                    <a:pt x="31" y="11"/>
                    <a:pt x="36" y="11"/>
                    <a:pt x="37" y="10"/>
                  </a:cubicBezTo>
                  <a:cubicBezTo>
                    <a:pt x="37" y="10"/>
                    <a:pt x="38" y="10"/>
                    <a:pt x="38" y="10"/>
                  </a:cubicBezTo>
                  <a:cubicBezTo>
                    <a:pt x="37" y="9"/>
                    <a:pt x="36" y="8"/>
                    <a:pt x="36" y="7"/>
                  </a:cubicBezTo>
                  <a:cubicBezTo>
                    <a:pt x="34" y="5"/>
                    <a:pt x="33" y="4"/>
                    <a:pt x="31" y="3"/>
                  </a:cubicBezTo>
                  <a:cubicBezTo>
                    <a:pt x="24" y="0"/>
                    <a:pt x="17" y="0"/>
                    <a:pt x="11" y="3"/>
                  </a:cubicBezTo>
                  <a:cubicBezTo>
                    <a:pt x="2" y="7"/>
                    <a:pt x="0" y="18"/>
                    <a:pt x="3" y="26"/>
                  </a:cubicBezTo>
                  <a:cubicBezTo>
                    <a:pt x="7" y="33"/>
                    <a:pt x="13" y="38"/>
                    <a:pt x="21" y="40"/>
                  </a:cubicBezTo>
                  <a:cubicBezTo>
                    <a:pt x="24" y="41"/>
                    <a:pt x="28" y="42"/>
                    <a:pt x="32" y="42"/>
                  </a:cubicBezTo>
                  <a:cubicBezTo>
                    <a:pt x="37" y="42"/>
                    <a:pt x="41" y="42"/>
                    <a:pt x="46" y="43"/>
                  </a:cubicBezTo>
                  <a:cubicBezTo>
                    <a:pt x="47" y="44"/>
                    <a:pt x="48" y="44"/>
                    <a:pt x="48" y="45"/>
                  </a:cubicBezTo>
                  <a:cubicBezTo>
                    <a:pt x="50" y="47"/>
                    <a:pt x="49" y="50"/>
                    <a:pt x="46" y="51"/>
                  </a:cubicBezTo>
                  <a:cubicBezTo>
                    <a:pt x="46" y="55"/>
                    <a:pt x="46" y="63"/>
                    <a:pt x="46" y="63"/>
                  </a:cubicBezTo>
                  <a:cubicBezTo>
                    <a:pt x="46" y="63"/>
                    <a:pt x="65" y="61"/>
                    <a:pt x="62" y="43"/>
                  </a:cubicBezTo>
                  <a:close/>
                  <a:moveTo>
                    <a:pt x="31" y="5"/>
                  </a:moveTo>
                  <a:cubicBezTo>
                    <a:pt x="31" y="5"/>
                    <a:pt x="30" y="5"/>
                    <a:pt x="30" y="5"/>
                  </a:cubicBezTo>
                  <a:cubicBezTo>
                    <a:pt x="29" y="6"/>
                    <a:pt x="29" y="7"/>
                    <a:pt x="28" y="7"/>
                  </a:cubicBezTo>
                  <a:cubicBezTo>
                    <a:pt x="26" y="7"/>
                    <a:pt x="26" y="5"/>
                    <a:pt x="25" y="5"/>
                  </a:cubicBezTo>
                  <a:cubicBezTo>
                    <a:pt x="24" y="4"/>
                    <a:pt x="24" y="5"/>
                    <a:pt x="23" y="3"/>
                  </a:cubicBezTo>
                  <a:cubicBezTo>
                    <a:pt x="26" y="4"/>
                    <a:pt x="29" y="3"/>
                    <a:pt x="31"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6" name="Freeform 27">
              <a:extLst>
                <a:ext uri="{FF2B5EF4-FFF2-40B4-BE49-F238E27FC236}">
                  <a16:creationId xmlns:a16="http://schemas.microsoft.com/office/drawing/2014/main" id="{99DC7648-EB01-48A4-91E9-1752302D871B}"/>
                </a:ext>
              </a:extLst>
            </p:cNvPr>
            <p:cNvSpPr>
              <a:spLocks noEditPoints="1"/>
            </p:cNvSpPr>
            <p:nvPr/>
          </p:nvSpPr>
          <p:spPr bwMode="auto">
            <a:xfrm>
              <a:off x="4379540" y="6956394"/>
              <a:ext cx="146872" cy="147302"/>
            </a:xfrm>
            <a:custGeom>
              <a:avLst/>
              <a:gdLst>
                <a:gd name="T0" fmla="*/ 99 w 128"/>
                <a:gd name="T1" fmla="*/ 118 h 128"/>
                <a:gd name="T2" fmla="*/ 61 w 128"/>
                <a:gd name="T3" fmla="*/ 30 h 128"/>
                <a:gd name="T4" fmla="*/ 64 w 128"/>
                <a:gd name="T5" fmla="*/ 8 h 128"/>
                <a:gd name="T6" fmla="*/ 67 w 128"/>
                <a:gd name="T7" fmla="*/ 30 h 128"/>
                <a:gd name="T8" fmla="*/ 122 w 128"/>
                <a:gd name="T9" fmla="*/ 37 h 128"/>
                <a:gd name="T10" fmla="*/ 6 w 128"/>
                <a:gd name="T11" fmla="*/ 37 h 128"/>
                <a:gd name="T12" fmla="*/ 61 w 128"/>
                <a:gd name="T13" fmla="*/ 30 h 128"/>
                <a:gd name="T14" fmla="*/ 79 w 128"/>
                <a:gd name="T15" fmla="*/ 11 h 128"/>
                <a:gd name="T16" fmla="*/ 77 w 128"/>
                <a:gd name="T17" fmla="*/ 28 h 128"/>
                <a:gd name="T18" fmla="*/ 51 w 128"/>
                <a:gd name="T19" fmla="*/ 28 h 128"/>
                <a:gd name="T20" fmla="*/ 48 w 128"/>
                <a:gd name="T21" fmla="*/ 11 h 128"/>
                <a:gd name="T22" fmla="*/ 51 w 128"/>
                <a:gd name="T23" fmla="*/ 28 h 128"/>
                <a:gd name="T24" fmla="*/ 28 w 128"/>
                <a:gd name="T25" fmla="*/ 118 h 128"/>
                <a:gd name="T26" fmla="*/ 4 w 128"/>
                <a:gd name="T27" fmla="*/ 41 h 128"/>
                <a:gd name="T28" fmla="*/ 4 w 128"/>
                <a:gd name="T29" fmla="*/ 41 h 128"/>
                <a:gd name="T30" fmla="*/ 47 w 128"/>
                <a:gd name="T31" fmla="*/ 46 h 128"/>
                <a:gd name="T32" fmla="*/ 0 w 128"/>
                <a:gd name="T33" fmla="*/ 64 h 128"/>
                <a:gd name="T34" fmla="*/ 24 w 128"/>
                <a:gd name="T35" fmla="*/ 115 h 128"/>
                <a:gd name="T36" fmla="*/ 22 w 128"/>
                <a:gd name="T37" fmla="*/ 100 h 128"/>
                <a:gd name="T38" fmla="*/ 10 w 128"/>
                <a:gd name="T39" fmla="*/ 51 h 128"/>
                <a:gd name="T40" fmla="*/ 45 w 128"/>
                <a:gd name="T41" fmla="*/ 56 h 128"/>
                <a:gd name="T42" fmla="*/ 124 w 128"/>
                <a:gd name="T43" fmla="*/ 41 h 128"/>
                <a:gd name="T44" fmla="*/ 124 w 128"/>
                <a:gd name="T45" fmla="*/ 41 h 128"/>
                <a:gd name="T46" fmla="*/ 28 w 128"/>
                <a:gd name="T47" fmla="*/ 118 h 128"/>
                <a:gd name="T48" fmla="*/ 99 w 128"/>
                <a:gd name="T49" fmla="*/ 118 h 128"/>
                <a:gd name="T50" fmla="*/ 60 w 128"/>
                <a:gd name="T51" fmla="*/ 71 h 128"/>
                <a:gd name="T52" fmla="*/ 41 w 128"/>
                <a:gd name="T53" fmla="*/ 114 h 128"/>
                <a:gd name="T54" fmla="*/ 64 w 128"/>
                <a:gd name="T55" fmla="*/ 81 h 128"/>
                <a:gd name="T56" fmla="*/ 86 w 128"/>
                <a:gd name="T57" fmla="*/ 114 h 128"/>
                <a:gd name="T58" fmla="*/ 128 w 128"/>
                <a:gd name="T59" fmla="*/ 64 h 128"/>
                <a:gd name="T60" fmla="*/ 81 w 128"/>
                <a:gd name="T61" fmla="*/ 46 h 128"/>
                <a:gd name="T62" fmla="*/ 103 w 128"/>
                <a:gd name="T63" fmla="*/ 115 h 128"/>
                <a:gd name="T64" fmla="*/ 128 w 128"/>
                <a:gd name="T65" fmla="*/ 64 h 128"/>
                <a:gd name="T66" fmla="*/ 85 w 128"/>
                <a:gd name="T67" fmla="*/ 54 h 128"/>
                <a:gd name="T68" fmla="*/ 119 w 128"/>
                <a:gd name="T69" fmla="*/ 64 h 128"/>
                <a:gd name="T70" fmla="*/ 83 w 128"/>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99" y="118"/>
                  </a:moveTo>
                  <a:cubicBezTo>
                    <a:pt x="99" y="118"/>
                    <a:pt x="99" y="118"/>
                    <a:pt x="99" y="118"/>
                  </a:cubicBezTo>
                  <a:cubicBezTo>
                    <a:pt x="99" y="118"/>
                    <a:pt x="99" y="118"/>
                    <a:pt x="99" y="118"/>
                  </a:cubicBezTo>
                  <a:close/>
                  <a:moveTo>
                    <a:pt x="61" y="30"/>
                  </a:moveTo>
                  <a:cubicBezTo>
                    <a:pt x="61" y="26"/>
                    <a:pt x="60" y="25"/>
                    <a:pt x="57" y="21"/>
                  </a:cubicBezTo>
                  <a:cubicBezTo>
                    <a:pt x="54" y="17"/>
                    <a:pt x="56" y="8"/>
                    <a:pt x="64" y="8"/>
                  </a:cubicBezTo>
                  <a:cubicBezTo>
                    <a:pt x="71" y="8"/>
                    <a:pt x="73" y="17"/>
                    <a:pt x="70" y="21"/>
                  </a:cubicBezTo>
                  <a:cubicBezTo>
                    <a:pt x="67" y="25"/>
                    <a:pt x="67" y="26"/>
                    <a:pt x="67" y="30"/>
                  </a:cubicBezTo>
                  <a:cubicBezTo>
                    <a:pt x="67" y="33"/>
                    <a:pt x="70" y="37"/>
                    <a:pt x="76" y="37"/>
                  </a:cubicBezTo>
                  <a:cubicBezTo>
                    <a:pt x="122" y="37"/>
                    <a:pt x="122" y="37"/>
                    <a:pt x="122" y="37"/>
                  </a:cubicBezTo>
                  <a:cubicBezTo>
                    <a:pt x="112" y="15"/>
                    <a:pt x="89" y="0"/>
                    <a:pt x="64" y="0"/>
                  </a:cubicBezTo>
                  <a:cubicBezTo>
                    <a:pt x="38" y="0"/>
                    <a:pt x="16" y="15"/>
                    <a:pt x="6" y="37"/>
                  </a:cubicBezTo>
                  <a:cubicBezTo>
                    <a:pt x="51" y="37"/>
                    <a:pt x="51" y="37"/>
                    <a:pt x="51" y="37"/>
                  </a:cubicBezTo>
                  <a:cubicBezTo>
                    <a:pt x="58" y="37"/>
                    <a:pt x="61" y="33"/>
                    <a:pt x="61" y="30"/>
                  </a:cubicBezTo>
                  <a:close/>
                  <a:moveTo>
                    <a:pt x="77" y="27"/>
                  </a:moveTo>
                  <a:cubicBezTo>
                    <a:pt x="80" y="23"/>
                    <a:pt x="82" y="16"/>
                    <a:pt x="79" y="11"/>
                  </a:cubicBezTo>
                  <a:cubicBezTo>
                    <a:pt x="90" y="14"/>
                    <a:pt x="99" y="20"/>
                    <a:pt x="106" y="28"/>
                  </a:cubicBezTo>
                  <a:cubicBezTo>
                    <a:pt x="77" y="28"/>
                    <a:pt x="77" y="28"/>
                    <a:pt x="77" y="28"/>
                  </a:cubicBezTo>
                  <a:cubicBezTo>
                    <a:pt x="76" y="28"/>
                    <a:pt x="76" y="27"/>
                    <a:pt x="77" y="27"/>
                  </a:cubicBezTo>
                  <a:close/>
                  <a:moveTo>
                    <a:pt x="51" y="28"/>
                  </a:moveTo>
                  <a:cubicBezTo>
                    <a:pt x="22" y="28"/>
                    <a:pt x="22" y="28"/>
                    <a:pt x="22" y="28"/>
                  </a:cubicBezTo>
                  <a:cubicBezTo>
                    <a:pt x="29" y="20"/>
                    <a:pt x="38" y="14"/>
                    <a:pt x="48" y="11"/>
                  </a:cubicBezTo>
                  <a:cubicBezTo>
                    <a:pt x="45" y="16"/>
                    <a:pt x="48" y="23"/>
                    <a:pt x="51" y="27"/>
                  </a:cubicBezTo>
                  <a:cubicBezTo>
                    <a:pt x="51" y="27"/>
                    <a:pt x="51" y="28"/>
                    <a:pt x="51" y="28"/>
                  </a:cubicBezTo>
                  <a:close/>
                  <a:moveTo>
                    <a:pt x="28" y="118"/>
                  </a:moveTo>
                  <a:cubicBezTo>
                    <a:pt x="28" y="118"/>
                    <a:pt x="28" y="118"/>
                    <a:pt x="28" y="118"/>
                  </a:cubicBezTo>
                  <a:cubicBezTo>
                    <a:pt x="28" y="118"/>
                    <a:pt x="28" y="118"/>
                    <a:pt x="28" y="118"/>
                  </a:cubicBezTo>
                  <a:close/>
                  <a:moveTo>
                    <a:pt x="4" y="41"/>
                  </a:moveTo>
                  <a:cubicBezTo>
                    <a:pt x="4" y="41"/>
                    <a:pt x="4" y="41"/>
                    <a:pt x="4" y="41"/>
                  </a:cubicBezTo>
                  <a:cubicBezTo>
                    <a:pt x="4" y="41"/>
                    <a:pt x="4" y="41"/>
                    <a:pt x="4" y="41"/>
                  </a:cubicBezTo>
                  <a:close/>
                  <a:moveTo>
                    <a:pt x="54" y="59"/>
                  </a:moveTo>
                  <a:cubicBezTo>
                    <a:pt x="56" y="54"/>
                    <a:pt x="55" y="47"/>
                    <a:pt x="47" y="46"/>
                  </a:cubicBezTo>
                  <a:cubicBezTo>
                    <a:pt x="4" y="41"/>
                    <a:pt x="4" y="41"/>
                    <a:pt x="4" y="41"/>
                  </a:cubicBezTo>
                  <a:cubicBezTo>
                    <a:pt x="1" y="48"/>
                    <a:pt x="0" y="56"/>
                    <a:pt x="0" y="64"/>
                  </a:cubicBezTo>
                  <a:cubicBezTo>
                    <a:pt x="0" y="84"/>
                    <a:pt x="9" y="103"/>
                    <a:pt x="24" y="114"/>
                  </a:cubicBezTo>
                  <a:cubicBezTo>
                    <a:pt x="24" y="115"/>
                    <a:pt x="24" y="115"/>
                    <a:pt x="24" y="115"/>
                  </a:cubicBezTo>
                  <a:lnTo>
                    <a:pt x="54" y="59"/>
                  </a:lnTo>
                  <a:close/>
                  <a:moveTo>
                    <a:pt x="22" y="100"/>
                  </a:moveTo>
                  <a:cubicBezTo>
                    <a:pt x="14" y="90"/>
                    <a:pt x="8" y="78"/>
                    <a:pt x="8" y="64"/>
                  </a:cubicBezTo>
                  <a:cubicBezTo>
                    <a:pt x="8" y="59"/>
                    <a:pt x="9" y="55"/>
                    <a:pt x="10" y="51"/>
                  </a:cubicBezTo>
                  <a:cubicBezTo>
                    <a:pt x="43" y="54"/>
                    <a:pt x="43" y="54"/>
                    <a:pt x="43" y="54"/>
                  </a:cubicBezTo>
                  <a:cubicBezTo>
                    <a:pt x="45" y="54"/>
                    <a:pt x="45" y="55"/>
                    <a:pt x="45" y="56"/>
                  </a:cubicBezTo>
                  <a:lnTo>
                    <a:pt x="22" y="100"/>
                  </a:lnTo>
                  <a:close/>
                  <a:moveTo>
                    <a:pt x="124" y="41"/>
                  </a:moveTo>
                  <a:cubicBezTo>
                    <a:pt x="124" y="41"/>
                    <a:pt x="124" y="41"/>
                    <a:pt x="124" y="41"/>
                  </a:cubicBezTo>
                  <a:cubicBezTo>
                    <a:pt x="124" y="41"/>
                    <a:pt x="124" y="41"/>
                    <a:pt x="124" y="41"/>
                  </a:cubicBezTo>
                  <a:close/>
                  <a:moveTo>
                    <a:pt x="60" y="71"/>
                  </a:moveTo>
                  <a:cubicBezTo>
                    <a:pt x="28" y="118"/>
                    <a:pt x="28" y="118"/>
                    <a:pt x="28" y="118"/>
                  </a:cubicBezTo>
                  <a:cubicBezTo>
                    <a:pt x="39" y="124"/>
                    <a:pt x="51" y="128"/>
                    <a:pt x="64" y="128"/>
                  </a:cubicBezTo>
                  <a:cubicBezTo>
                    <a:pt x="77" y="128"/>
                    <a:pt x="89" y="124"/>
                    <a:pt x="99" y="118"/>
                  </a:cubicBezTo>
                  <a:cubicBezTo>
                    <a:pt x="68" y="71"/>
                    <a:pt x="68" y="71"/>
                    <a:pt x="68" y="71"/>
                  </a:cubicBezTo>
                  <a:cubicBezTo>
                    <a:pt x="66" y="68"/>
                    <a:pt x="62" y="68"/>
                    <a:pt x="60" y="71"/>
                  </a:cubicBezTo>
                  <a:close/>
                  <a:moveTo>
                    <a:pt x="64" y="119"/>
                  </a:moveTo>
                  <a:cubicBezTo>
                    <a:pt x="56" y="119"/>
                    <a:pt x="48" y="118"/>
                    <a:pt x="41" y="114"/>
                  </a:cubicBezTo>
                  <a:cubicBezTo>
                    <a:pt x="63" y="81"/>
                    <a:pt x="63" y="81"/>
                    <a:pt x="63" y="81"/>
                  </a:cubicBezTo>
                  <a:cubicBezTo>
                    <a:pt x="63" y="81"/>
                    <a:pt x="63" y="81"/>
                    <a:pt x="64" y="81"/>
                  </a:cubicBezTo>
                  <a:cubicBezTo>
                    <a:pt x="64" y="81"/>
                    <a:pt x="64" y="81"/>
                    <a:pt x="65" y="81"/>
                  </a:cubicBezTo>
                  <a:cubicBezTo>
                    <a:pt x="86" y="114"/>
                    <a:pt x="86" y="114"/>
                    <a:pt x="86" y="114"/>
                  </a:cubicBezTo>
                  <a:cubicBezTo>
                    <a:pt x="79" y="118"/>
                    <a:pt x="72" y="119"/>
                    <a:pt x="64" y="119"/>
                  </a:cubicBezTo>
                  <a:close/>
                  <a:moveTo>
                    <a:pt x="128" y="64"/>
                  </a:moveTo>
                  <a:cubicBezTo>
                    <a:pt x="128" y="56"/>
                    <a:pt x="126" y="48"/>
                    <a:pt x="124" y="41"/>
                  </a:cubicBezTo>
                  <a:cubicBezTo>
                    <a:pt x="81" y="46"/>
                    <a:pt x="81" y="46"/>
                    <a:pt x="81" y="46"/>
                  </a:cubicBezTo>
                  <a:cubicBezTo>
                    <a:pt x="73" y="47"/>
                    <a:pt x="72" y="54"/>
                    <a:pt x="74" y="59"/>
                  </a:cubicBezTo>
                  <a:cubicBezTo>
                    <a:pt x="103" y="115"/>
                    <a:pt x="103" y="115"/>
                    <a:pt x="103" y="115"/>
                  </a:cubicBezTo>
                  <a:cubicBezTo>
                    <a:pt x="103" y="114"/>
                    <a:pt x="103" y="114"/>
                    <a:pt x="103" y="114"/>
                  </a:cubicBezTo>
                  <a:cubicBezTo>
                    <a:pt x="118" y="103"/>
                    <a:pt x="128" y="84"/>
                    <a:pt x="128" y="64"/>
                  </a:cubicBezTo>
                  <a:close/>
                  <a:moveTo>
                    <a:pt x="83" y="56"/>
                  </a:moveTo>
                  <a:cubicBezTo>
                    <a:pt x="82" y="55"/>
                    <a:pt x="82" y="54"/>
                    <a:pt x="85" y="54"/>
                  </a:cubicBezTo>
                  <a:cubicBezTo>
                    <a:pt x="117" y="51"/>
                    <a:pt x="117" y="51"/>
                    <a:pt x="117" y="51"/>
                  </a:cubicBezTo>
                  <a:cubicBezTo>
                    <a:pt x="118" y="55"/>
                    <a:pt x="119" y="59"/>
                    <a:pt x="119" y="64"/>
                  </a:cubicBezTo>
                  <a:cubicBezTo>
                    <a:pt x="119" y="78"/>
                    <a:pt x="114" y="90"/>
                    <a:pt x="106" y="100"/>
                  </a:cubicBezTo>
                  <a:lnTo>
                    <a:pt x="83" y="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7" name="Freeform 28">
              <a:extLst>
                <a:ext uri="{FF2B5EF4-FFF2-40B4-BE49-F238E27FC236}">
                  <a16:creationId xmlns:a16="http://schemas.microsoft.com/office/drawing/2014/main" id="{A350C8B5-C1B9-4E4B-8DDE-2AFDF8A3B3F6}"/>
                </a:ext>
              </a:extLst>
            </p:cNvPr>
            <p:cNvSpPr>
              <a:spLocks/>
            </p:cNvSpPr>
            <p:nvPr/>
          </p:nvSpPr>
          <p:spPr bwMode="auto">
            <a:xfrm>
              <a:off x="4722671" y="7096824"/>
              <a:ext cx="6871" cy="18466"/>
            </a:xfrm>
            <a:custGeom>
              <a:avLst/>
              <a:gdLst>
                <a:gd name="T0" fmla="*/ 4 w 6"/>
                <a:gd name="T1" fmla="*/ 2 h 16"/>
                <a:gd name="T2" fmla="*/ 0 w 6"/>
                <a:gd name="T3" fmla="*/ 9 h 16"/>
                <a:gd name="T4" fmla="*/ 2 w 6"/>
                <a:gd name="T5" fmla="*/ 15 h 16"/>
                <a:gd name="T6" fmla="*/ 4 w 6"/>
                <a:gd name="T7" fmla="*/ 15 h 16"/>
                <a:gd name="T8" fmla="*/ 5 w 6"/>
                <a:gd name="T9" fmla="*/ 10 h 16"/>
                <a:gd name="T10" fmla="*/ 6 w 6"/>
                <a:gd name="T11" fmla="*/ 8 h 16"/>
                <a:gd name="T12" fmla="*/ 6 w 6"/>
                <a:gd name="T13" fmla="*/ 0 h 16"/>
                <a:gd name="T14" fmla="*/ 4 w 6"/>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4" y="2"/>
                  </a:moveTo>
                  <a:cubicBezTo>
                    <a:pt x="2" y="3"/>
                    <a:pt x="1" y="5"/>
                    <a:pt x="0" y="9"/>
                  </a:cubicBezTo>
                  <a:cubicBezTo>
                    <a:pt x="0" y="12"/>
                    <a:pt x="1" y="13"/>
                    <a:pt x="2" y="15"/>
                  </a:cubicBezTo>
                  <a:cubicBezTo>
                    <a:pt x="2" y="16"/>
                    <a:pt x="4" y="16"/>
                    <a:pt x="4" y="15"/>
                  </a:cubicBezTo>
                  <a:cubicBezTo>
                    <a:pt x="5" y="14"/>
                    <a:pt x="4" y="13"/>
                    <a:pt x="5" y="10"/>
                  </a:cubicBezTo>
                  <a:cubicBezTo>
                    <a:pt x="5" y="9"/>
                    <a:pt x="6" y="8"/>
                    <a:pt x="6" y="8"/>
                  </a:cubicBezTo>
                  <a:cubicBezTo>
                    <a:pt x="6" y="0"/>
                    <a:pt x="6" y="0"/>
                    <a:pt x="6" y="0"/>
                  </a:cubicBezTo>
                  <a:cubicBezTo>
                    <a:pt x="6" y="0"/>
                    <a:pt x="5" y="0"/>
                    <a:pt x="4"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8" name="Freeform 29">
              <a:extLst>
                <a:ext uri="{FF2B5EF4-FFF2-40B4-BE49-F238E27FC236}">
                  <a16:creationId xmlns:a16="http://schemas.microsoft.com/office/drawing/2014/main" id="{A0FFF3CD-7D2A-40FA-830C-6434C9702B6B}"/>
                </a:ext>
              </a:extLst>
            </p:cNvPr>
            <p:cNvSpPr>
              <a:spLocks/>
            </p:cNvSpPr>
            <p:nvPr/>
          </p:nvSpPr>
          <p:spPr bwMode="auto">
            <a:xfrm>
              <a:off x="3954813" y="7250138"/>
              <a:ext cx="70000" cy="100062"/>
            </a:xfrm>
            <a:custGeom>
              <a:avLst/>
              <a:gdLst>
                <a:gd name="T0" fmla="*/ 163 w 163"/>
                <a:gd name="T1" fmla="*/ 0 h 233"/>
                <a:gd name="T2" fmla="*/ 163 w 163"/>
                <a:gd name="T3" fmla="*/ 43 h 233"/>
                <a:gd name="T4" fmla="*/ 50 w 163"/>
                <a:gd name="T5" fmla="*/ 43 h 233"/>
                <a:gd name="T6" fmla="*/ 50 w 163"/>
                <a:gd name="T7" fmla="*/ 96 h 233"/>
                <a:gd name="T8" fmla="*/ 147 w 163"/>
                <a:gd name="T9" fmla="*/ 96 h 233"/>
                <a:gd name="T10" fmla="*/ 147 w 163"/>
                <a:gd name="T11" fmla="*/ 137 h 233"/>
                <a:gd name="T12" fmla="*/ 50 w 163"/>
                <a:gd name="T13" fmla="*/ 137 h 233"/>
                <a:gd name="T14" fmla="*/ 50 w 163"/>
                <a:gd name="T15" fmla="*/ 233 h 233"/>
                <a:gd name="T16" fmla="*/ 0 w 163"/>
                <a:gd name="T17" fmla="*/ 233 h 233"/>
                <a:gd name="T18" fmla="*/ 0 w 163"/>
                <a:gd name="T19" fmla="*/ 0 h 233"/>
                <a:gd name="T20" fmla="*/ 163 w 16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33">
                  <a:moveTo>
                    <a:pt x="163" y="0"/>
                  </a:moveTo>
                  <a:lnTo>
                    <a:pt x="163" y="43"/>
                  </a:lnTo>
                  <a:lnTo>
                    <a:pt x="50" y="43"/>
                  </a:lnTo>
                  <a:lnTo>
                    <a:pt x="50" y="96"/>
                  </a:lnTo>
                  <a:lnTo>
                    <a:pt x="147" y="96"/>
                  </a:lnTo>
                  <a:lnTo>
                    <a:pt x="147" y="137"/>
                  </a:lnTo>
                  <a:lnTo>
                    <a:pt x="50" y="137"/>
                  </a:lnTo>
                  <a:lnTo>
                    <a:pt x="50" y="233"/>
                  </a:lnTo>
                  <a:lnTo>
                    <a:pt x="0" y="233"/>
                  </a:lnTo>
                  <a:lnTo>
                    <a:pt x="0" y="0"/>
                  </a:lnTo>
                  <a:lnTo>
                    <a:pt x="163"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29" name="Freeform 30">
              <a:extLst>
                <a:ext uri="{FF2B5EF4-FFF2-40B4-BE49-F238E27FC236}">
                  <a16:creationId xmlns:a16="http://schemas.microsoft.com/office/drawing/2014/main" id="{996390FF-A9BD-4504-A96A-8E8E65EEAE76}"/>
                </a:ext>
              </a:extLst>
            </p:cNvPr>
            <p:cNvSpPr>
              <a:spLocks noEditPoints="1"/>
            </p:cNvSpPr>
            <p:nvPr/>
          </p:nvSpPr>
          <p:spPr bwMode="auto">
            <a:xfrm>
              <a:off x="4068188" y="7247561"/>
              <a:ext cx="97485" cy="105215"/>
            </a:xfrm>
            <a:custGeom>
              <a:avLst/>
              <a:gdLst>
                <a:gd name="T0" fmla="*/ 3 w 85"/>
                <a:gd name="T1" fmla="*/ 28 h 91"/>
                <a:gd name="T2" fmla="*/ 11 w 85"/>
                <a:gd name="T3" fmla="*/ 13 h 91"/>
                <a:gd name="T4" fmla="*/ 24 w 85"/>
                <a:gd name="T5" fmla="*/ 3 h 91"/>
                <a:gd name="T6" fmla="*/ 42 w 85"/>
                <a:gd name="T7" fmla="*/ 0 h 91"/>
                <a:gd name="T8" fmla="*/ 60 w 85"/>
                <a:gd name="T9" fmla="*/ 3 h 91"/>
                <a:gd name="T10" fmla="*/ 74 w 85"/>
                <a:gd name="T11" fmla="*/ 13 h 91"/>
                <a:gd name="T12" fmla="*/ 82 w 85"/>
                <a:gd name="T13" fmla="*/ 28 h 91"/>
                <a:gd name="T14" fmla="*/ 85 w 85"/>
                <a:gd name="T15" fmla="*/ 46 h 91"/>
                <a:gd name="T16" fmla="*/ 82 w 85"/>
                <a:gd name="T17" fmla="*/ 63 h 91"/>
                <a:gd name="T18" fmla="*/ 74 w 85"/>
                <a:gd name="T19" fmla="*/ 78 h 91"/>
                <a:gd name="T20" fmla="*/ 60 w 85"/>
                <a:gd name="T21" fmla="*/ 87 h 91"/>
                <a:gd name="T22" fmla="*/ 42 w 85"/>
                <a:gd name="T23" fmla="*/ 91 h 91"/>
                <a:gd name="T24" fmla="*/ 24 w 85"/>
                <a:gd name="T25" fmla="*/ 87 h 91"/>
                <a:gd name="T26" fmla="*/ 11 w 85"/>
                <a:gd name="T27" fmla="*/ 78 h 91"/>
                <a:gd name="T28" fmla="*/ 3 w 85"/>
                <a:gd name="T29" fmla="*/ 63 h 91"/>
                <a:gd name="T30" fmla="*/ 0 w 85"/>
                <a:gd name="T31" fmla="*/ 46 h 91"/>
                <a:gd name="T32" fmla="*/ 3 w 85"/>
                <a:gd name="T33" fmla="*/ 28 h 91"/>
                <a:gd name="T34" fmla="*/ 20 w 85"/>
                <a:gd name="T35" fmla="*/ 56 h 91"/>
                <a:gd name="T36" fmla="*/ 24 w 85"/>
                <a:gd name="T37" fmla="*/ 66 h 91"/>
                <a:gd name="T38" fmla="*/ 31 w 85"/>
                <a:gd name="T39" fmla="*/ 72 h 91"/>
                <a:gd name="T40" fmla="*/ 42 w 85"/>
                <a:gd name="T41" fmla="*/ 75 h 91"/>
                <a:gd name="T42" fmla="*/ 53 w 85"/>
                <a:gd name="T43" fmla="*/ 72 h 91"/>
                <a:gd name="T44" fmla="*/ 61 w 85"/>
                <a:gd name="T45" fmla="*/ 66 h 91"/>
                <a:gd name="T46" fmla="*/ 65 w 85"/>
                <a:gd name="T47" fmla="*/ 56 h 91"/>
                <a:gd name="T48" fmla="*/ 66 w 85"/>
                <a:gd name="T49" fmla="*/ 46 h 91"/>
                <a:gd name="T50" fmla="*/ 65 w 85"/>
                <a:gd name="T51" fmla="*/ 35 h 91"/>
                <a:gd name="T52" fmla="*/ 61 w 85"/>
                <a:gd name="T53" fmla="*/ 25 h 91"/>
                <a:gd name="T54" fmla="*/ 53 w 85"/>
                <a:gd name="T55" fmla="*/ 18 h 91"/>
                <a:gd name="T56" fmla="*/ 42 w 85"/>
                <a:gd name="T57" fmla="*/ 16 h 91"/>
                <a:gd name="T58" fmla="*/ 31 w 85"/>
                <a:gd name="T59" fmla="*/ 18 h 91"/>
                <a:gd name="T60" fmla="*/ 24 w 85"/>
                <a:gd name="T61" fmla="*/ 25 h 91"/>
                <a:gd name="T62" fmla="*/ 20 w 85"/>
                <a:gd name="T63" fmla="*/ 35 h 91"/>
                <a:gd name="T64" fmla="*/ 19 w 85"/>
                <a:gd name="T65" fmla="*/ 46 h 91"/>
                <a:gd name="T66" fmla="*/ 20 w 85"/>
                <a:gd name="T67"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91">
                  <a:moveTo>
                    <a:pt x="3" y="28"/>
                  </a:moveTo>
                  <a:cubicBezTo>
                    <a:pt x="5" y="22"/>
                    <a:pt x="7" y="17"/>
                    <a:pt x="11" y="13"/>
                  </a:cubicBezTo>
                  <a:cubicBezTo>
                    <a:pt x="15" y="9"/>
                    <a:pt x="19" y="6"/>
                    <a:pt x="24" y="3"/>
                  </a:cubicBezTo>
                  <a:cubicBezTo>
                    <a:pt x="30" y="1"/>
                    <a:pt x="36" y="0"/>
                    <a:pt x="42" y="0"/>
                  </a:cubicBezTo>
                  <a:cubicBezTo>
                    <a:pt x="49" y="0"/>
                    <a:pt x="55" y="1"/>
                    <a:pt x="60" y="3"/>
                  </a:cubicBezTo>
                  <a:cubicBezTo>
                    <a:pt x="66" y="6"/>
                    <a:pt x="70" y="9"/>
                    <a:pt x="74" y="13"/>
                  </a:cubicBezTo>
                  <a:cubicBezTo>
                    <a:pt x="77" y="17"/>
                    <a:pt x="80" y="22"/>
                    <a:pt x="82" y="28"/>
                  </a:cubicBezTo>
                  <a:cubicBezTo>
                    <a:pt x="84" y="33"/>
                    <a:pt x="85" y="39"/>
                    <a:pt x="85" y="46"/>
                  </a:cubicBezTo>
                  <a:cubicBezTo>
                    <a:pt x="85" y="52"/>
                    <a:pt x="84" y="58"/>
                    <a:pt x="82" y="63"/>
                  </a:cubicBezTo>
                  <a:cubicBezTo>
                    <a:pt x="80" y="69"/>
                    <a:pt x="77" y="74"/>
                    <a:pt x="74" y="78"/>
                  </a:cubicBezTo>
                  <a:cubicBezTo>
                    <a:pt x="70" y="82"/>
                    <a:pt x="66" y="85"/>
                    <a:pt x="60" y="87"/>
                  </a:cubicBezTo>
                  <a:cubicBezTo>
                    <a:pt x="55" y="89"/>
                    <a:pt x="49" y="91"/>
                    <a:pt x="42" y="91"/>
                  </a:cubicBezTo>
                  <a:cubicBezTo>
                    <a:pt x="36" y="91"/>
                    <a:pt x="30" y="89"/>
                    <a:pt x="24" y="87"/>
                  </a:cubicBezTo>
                  <a:cubicBezTo>
                    <a:pt x="19" y="85"/>
                    <a:pt x="15" y="82"/>
                    <a:pt x="11" y="78"/>
                  </a:cubicBezTo>
                  <a:cubicBezTo>
                    <a:pt x="7" y="74"/>
                    <a:pt x="5" y="69"/>
                    <a:pt x="3" y="63"/>
                  </a:cubicBezTo>
                  <a:cubicBezTo>
                    <a:pt x="1" y="58"/>
                    <a:pt x="0" y="52"/>
                    <a:pt x="0" y="46"/>
                  </a:cubicBezTo>
                  <a:cubicBezTo>
                    <a:pt x="0" y="39"/>
                    <a:pt x="1" y="33"/>
                    <a:pt x="3" y="28"/>
                  </a:cubicBezTo>
                  <a:close/>
                  <a:moveTo>
                    <a:pt x="20" y="56"/>
                  </a:moveTo>
                  <a:cubicBezTo>
                    <a:pt x="21" y="60"/>
                    <a:pt x="22" y="63"/>
                    <a:pt x="24" y="66"/>
                  </a:cubicBezTo>
                  <a:cubicBezTo>
                    <a:pt x="26" y="68"/>
                    <a:pt x="28" y="70"/>
                    <a:pt x="31" y="72"/>
                  </a:cubicBezTo>
                  <a:cubicBezTo>
                    <a:pt x="34" y="74"/>
                    <a:pt x="38" y="75"/>
                    <a:pt x="42" y="75"/>
                  </a:cubicBezTo>
                  <a:cubicBezTo>
                    <a:pt x="47" y="75"/>
                    <a:pt x="50" y="74"/>
                    <a:pt x="53" y="72"/>
                  </a:cubicBezTo>
                  <a:cubicBezTo>
                    <a:pt x="56" y="70"/>
                    <a:pt x="59" y="68"/>
                    <a:pt x="61" y="66"/>
                  </a:cubicBezTo>
                  <a:cubicBezTo>
                    <a:pt x="62" y="63"/>
                    <a:pt x="64" y="60"/>
                    <a:pt x="65" y="56"/>
                  </a:cubicBezTo>
                  <a:cubicBezTo>
                    <a:pt x="65" y="53"/>
                    <a:pt x="66" y="49"/>
                    <a:pt x="66" y="46"/>
                  </a:cubicBezTo>
                  <a:cubicBezTo>
                    <a:pt x="66" y="42"/>
                    <a:pt x="65" y="38"/>
                    <a:pt x="65" y="35"/>
                  </a:cubicBezTo>
                  <a:cubicBezTo>
                    <a:pt x="64" y="31"/>
                    <a:pt x="62" y="28"/>
                    <a:pt x="61" y="25"/>
                  </a:cubicBezTo>
                  <a:cubicBezTo>
                    <a:pt x="59" y="22"/>
                    <a:pt x="56" y="20"/>
                    <a:pt x="53" y="18"/>
                  </a:cubicBezTo>
                  <a:cubicBezTo>
                    <a:pt x="50" y="17"/>
                    <a:pt x="47" y="16"/>
                    <a:pt x="42" y="16"/>
                  </a:cubicBezTo>
                  <a:cubicBezTo>
                    <a:pt x="38" y="16"/>
                    <a:pt x="34" y="17"/>
                    <a:pt x="31" y="18"/>
                  </a:cubicBezTo>
                  <a:cubicBezTo>
                    <a:pt x="28" y="20"/>
                    <a:pt x="26" y="22"/>
                    <a:pt x="24" y="25"/>
                  </a:cubicBezTo>
                  <a:cubicBezTo>
                    <a:pt x="22" y="28"/>
                    <a:pt x="21" y="31"/>
                    <a:pt x="20" y="35"/>
                  </a:cubicBezTo>
                  <a:cubicBezTo>
                    <a:pt x="19" y="38"/>
                    <a:pt x="19" y="42"/>
                    <a:pt x="19" y="46"/>
                  </a:cubicBezTo>
                  <a:cubicBezTo>
                    <a:pt x="19" y="49"/>
                    <a:pt x="19" y="53"/>
                    <a:pt x="20" y="5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0" name="Freeform 31">
              <a:extLst>
                <a:ext uri="{FF2B5EF4-FFF2-40B4-BE49-F238E27FC236}">
                  <a16:creationId xmlns:a16="http://schemas.microsoft.com/office/drawing/2014/main" id="{C51E76B7-EFE8-4BA0-899D-C675F47A9E4E}"/>
                </a:ext>
              </a:extLst>
            </p:cNvPr>
            <p:cNvSpPr>
              <a:spLocks/>
            </p:cNvSpPr>
            <p:nvPr/>
          </p:nvSpPr>
          <p:spPr bwMode="auto">
            <a:xfrm>
              <a:off x="4215060" y="7250138"/>
              <a:ext cx="85031" cy="102639"/>
            </a:xfrm>
            <a:custGeom>
              <a:avLst/>
              <a:gdLst>
                <a:gd name="T0" fmla="*/ 64 w 74"/>
                <a:gd name="T1" fmla="*/ 80 h 89"/>
                <a:gd name="T2" fmla="*/ 37 w 74"/>
                <a:gd name="T3" fmla="*/ 89 h 89"/>
                <a:gd name="T4" fmla="*/ 10 w 74"/>
                <a:gd name="T5" fmla="*/ 80 h 89"/>
                <a:gd name="T6" fmla="*/ 0 w 74"/>
                <a:gd name="T7" fmla="*/ 54 h 89"/>
                <a:gd name="T8" fmla="*/ 0 w 74"/>
                <a:gd name="T9" fmla="*/ 0 h 89"/>
                <a:gd name="T10" fmla="*/ 19 w 74"/>
                <a:gd name="T11" fmla="*/ 0 h 89"/>
                <a:gd name="T12" fmla="*/ 19 w 74"/>
                <a:gd name="T13" fmla="*/ 54 h 89"/>
                <a:gd name="T14" fmla="*/ 20 w 74"/>
                <a:gd name="T15" fmla="*/ 61 h 89"/>
                <a:gd name="T16" fmla="*/ 22 w 74"/>
                <a:gd name="T17" fmla="*/ 67 h 89"/>
                <a:gd name="T18" fmla="*/ 28 w 74"/>
                <a:gd name="T19" fmla="*/ 71 h 89"/>
                <a:gd name="T20" fmla="*/ 37 w 74"/>
                <a:gd name="T21" fmla="*/ 73 h 89"/>
                <a:gd name="T22" fmla="*/ 51 w 74"/>
                <a:gd name="T23" fmla="*/ 68 h 89"/>
                <a:gd name="T24" fmla="*/ 55 w 74"/>
                <a:gd name="T25" fmla="*/ 54 h 89"/>
                <a:gd name="T26" fmla="*/ 55 w 74"/>
                <a:gd name="T27" fmla="*/ 0 h 89"/>
                <a:gd name="T28" fmla="*/ 74 w 74"/>
                <a:gd name="T29" fmla="*/ 0 h 89"/>
                <a:gd name="T30" fmla="*/ 74 w 74"/>
                <a:gd name="T31" fmla="*/ 54 h 89"/>
                <a:gd name="T32" fmla="*/ 64 w 74"/>
                <a:gd name="T33"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89">
                  <a:moveTo>
                    <a:pt x="64" y="80"/>
                  </a:moveTo>
                  <a:cubicBezTo>
                    <a:pt x="58" y="86"/>
                    <a:pt x="49" y="89"/>
                    <a:pt x="37" y="89"/>
                  </a:cubicBezTo>
                  <a:cubicBezTo>
                    <a:pt x="25" y="89"/>
                    <a:pt x="16" y="86"/>
                    <a:pt x="10" y="80"/>
                  </a:cubicBezTo>
                  <a:cubicBezTo>
                    <a:pt x="3" y="74"/>
                    <a:pt x="0" y="66"/>
                    <a:pt x="0" y="54"/>
                  </a:cubicBezTo>
                  <a:cubicBezTo>
                    <a:pt x="0" y="0"/>
                    <a:pt x="0" y="0"/>
                    <a:pt x="0" y="0"/>
                  </a:cubicBezTo>
                  <a:cubicBezTo>
                    <a:pt x="19" y="0"/>
                    <a:pt x="19" y="0"/>
                    <a:pt x="19" y="0"/>
                  </a:cubicBezTo>
                  <a:cubicBezTo>
                    <a:pt x="19" y="54"/>
                    <a:pt x="19" y="54"/>
                    <a:pt x="19" y="54"/>
                  </a:cubicBezTo>
                  <a:cubicBezTo>
                    <a:pt x="19" y="56"/>
                    <a:pt x="19" y="58"/>
                    <a:pt x="20" y="61"/>
                  </a:cubicBezTo>
                  <a:cubicBezTo>
                    <a:pt x="20" y="63"/>
                    <a:pt x="21" y="65"/>
                    <a:pt x="22" y="67"/>
                  </a:cubicBezTo>
                  <a:cubicBezTo>
                    <a:pt x="24" y="68"/>
                    <a:pt x="25" y="70"/>
                    <a:pt x="28" y="71"/>
                  </a:cubicBezTo>
                  <a:cubicBezTo>
                    <a:pt x="30" y="72"/>
                    <a:pt x="33" y="73"/>
                    <a:pt x="37" y="73"/>
                  </a:cubicBezTo>
                  <a:cubicBezTo>
                    <a:pt x="44" y="73"/>
                    <a:pt x="48" y="71"/>
                    <a:pt x="51" y="68"/>
                  </a:cubicBezTo>
                  <a:cubicBezTo>
                    <a:pt x="54" y="65"/>
                    <a:pt x="55" y="60"/>
                    <a:pt x="55" y="54"/>
                  </a:cubicBezTo>
                  <a:cubicBezTo>
                    <a:pt x="55" y="0"/>
                    <a:pt x="55" y="0"/>
                    <a:pt x="55" y="0"/>
                  </a:cubicBezTo>
                  <a:cubicBezTo>
                    <a:pt x="74" y="0"/>
                    <a:pt x="74" y="0"/>
                    <a:pt x="74" y="0"/>
                  </a:cubicBezTo>
                  <a:cubicBezTo>
                    <a:pt x="74" y="54"/>
                    <a:pt x="74" y="54"/>
                    <a:pt x="74" y="54"/>
                  </a:cubicBezTo>
                  <a:cubicBezTo>
                    <a:pt x="74" y="66"/>
                    <a:pt x="71" y="74"/>
                    <a:pt x="64" y="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1" name="Freeform 32">
              <a:extLst>
                <a:ext uri="{FF2B5EF4-FFF2-40B4-BE49-F238E27FC236}">
                  <a16:creationId xmlns:a16="http://schemas.microsoft.com/office/drawing/2014/main" id="{D036D08C-4EB5-4A16-B17B-A4C1D72FD8FA}"/>
                </a:ext>
              </a:extLst>
            </p:cNvPr>
            <p:cNvSpPr>
              <a:spLocks/>
            </p:cNvSpPr>
            <p:nvPr/>
          </p:nvSpPr>
          <p:spPr bwMode="auto">
            <a:xfrm>
              <a:off x="4354202" y="7250138"/>
              <a:ext cx="83743" cy="100062"/>
            </a:xfrm>
            <a:custGeom>
              <a:avLst/>
              <a:gdLst>
                <a:gd name="T0" fmla="*/ 51 w 195"/>
                <a:gd name="T1" fmla="*/ 0 h 233"/>
                <a:gd name="T2" fmla="*/ 147 w 195"/>
                <a:gd name="T3" fmla="*/ 155 h 233"/>
                <a:gd name="T4" fmla="*/ 147 w 195"/>
                <a:gd name="T5" fmla="*/ 155 h 233"/>
                <a:gd name="T6" fmla="*/ 147 w 195"/>
                <a:gd name="T7" fmla="*/ 0 h 233"/>
                <a:gd name="T8" fmla="*/ 195 w 195"/>
                <a:gd name="T9" fmla="*/ 0 h 233"/>
                <a:gd name="T10" fmla="*/ 195 w 195"/>
                <a:gd name="T11" fmla="*/ 233 h 233"/>
                <a:gd name="T12" fmla="*/ 144 w 195"/>
                <a:gd name="T13" fmla="*/ 233 h 233"/>
                <a:gd name="T14" fmla="*/ 48 w 195"/>
                <a:gd name="T15" fmla="*/ 78 h 233"/>
                <a:gd name="T16" fmla="*/ 48 w 195"/>
                <a:gd name="T17" fmla="*/ 78 h 233"/>
                <a:gd name="T18" fmla="*/ 48 w 195"/>
                <a:gd name="T19" fmla="*/ 233 h 233"/>
                <a:gd name="T20" fmla="*/ 0 w 195"/>
                <a:gd name="T21" fmla="*/ 233 h 233"/>
                <a:gd name="T22" fmla="*/ 0 w 195"/>
                <a:gd name="T23" fmla="*/ 0 h 233"/>
                <a:gd name="T24" fmla="*/ 51 w 19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33">
                  <a:moveTo>
                    <a:pt x="51" y="0"/>
                  </a:moveTo>
                  <a:lnTo>
                    <a:pt x="147" y="155"/>
                  </a:lnTo>
                  <a:lnTo>
                    <a:pt x="147" y="155"/>
                  </a:lnTo>
                  <a:lnTo>
                    <a:pt x="147" y="0"/>
                  </a:lnTo>
                  <a:lnTo>
                    <a:pt x="195" y="0"/>
                  </a:lnTo>
                  <a:lnTo>
                    <a:pt x="195" y="233"/>
                  </a:lnTo>
                  <a:lnTo>
                    <a:pt x="144" y="233"/>
                  </a:lnTo>
                  <a:lnTo>
                    <a:pt x="48" y="78"/>
                  </a:lnTo>
                  <a:lnTo>
                    <a:pt x="48" y="78"/>
                  </a:lnTo>
                  <a:lnTo>
                    <a:pt x="48" y="233"/>
                  </a:lnTo>
                  <a:lnTo>
                    <a:pt x="0" y="233"/>
                  </a:lnTo>
                  <a:lnTo>
                    <a:pt x="0" y="0"/>
                  </a:lnTo>
                  <a:lnTo>
                    <a:pt x="5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2" name="Freeform 33">
              <a:extLst>
                <a:ext uri="{FF2B5EF4-FFF2-40B4-BE49-F238E27FC236}">
                  <a16:creationId xmlns:a16="http://schemas.microsoft.com/office/drawing/2014/main" id="{76F93456-E44C-4822-963D-B79C0F5D5857}"/>
                </a:ext>
              </a:extLst>
            </p:cNvPr>
            <p:cNvSpPr>
              <a:spLocks noEditPoints="1"/>
            </p:cNvSpPr>
            <p:nvPr/>
          </p:nvSpPr>
          <p:spPr bwMode="auto">
            <a:xfrm>
              <a:off x="4492056" y="7250138"/>
              <a:ext cx="88037" cy="100062"/>
            </a:xfrm>
            <a:custGeom>
              <a:avLst/>
              <a:gdLst>
                <a:gd name="T0" fmla="*/ 38 w 77"/>
                <a:gd name="T1" fmla="*/ 0 h 87"/>
                <a:gd name="T2" fmla="*/ 53 w 77"/>
                <a:gd name="T3" fmla="*/ 3 h 87"/>
                <a:gd name="T4" fmla="*/ 66 w 77"/>
                <a:gd name="T5" fmla="*/ 11 h 87"/>
                <a:gd name="T6" fmla="*/ 74 w 77"/>
                <a:gd name="T7" fmla="*/ 24 h 87"/>
                <a:gd name="T8" fmla="*/ 77 w 77"/>
                <a:gd name="T9" fmla="*/ 43 h 87"/>
                <a:gd name="T10" fmla="*/ 75 w 77"/>
                <a:gd name="T11" fmla="*/ 60 h 87"/>
                <a:gd name="T12" fmla="*/ 67 w 77"/>
                <a:gd name="T13" fmla="*/ 74 h 87"/>
                <a:gd name="T14" fmla="*/ 55 w 77"/>
                <a:gd name="T15" fmla="*/ 83 h 87"/>
                <a:gd name="T16" fmla="*/ 38 w 77"/>
                <a:gd name="T17" fmla="*/ 87 h 87"/>
                <a:gd name="T18" fmla="*/ 0 w 77"/>
                <a:gd name="T19" fmla="*/ 87 h 87"/>
                <a:gd name="T20" fmla="*/ 0 w 77"/>
                <a:gd name="T21" fmla="*/ 0 h 87"/>
                <a:gd name="T22" fmla="*/ 38 w 77"/>
                <a:gd name="T23" fmla="*/ 0 h 87"/>
                <a:gd name="T24" fmla="*/ 36 w 77"/>
                <a:gd name="T25" fmla="*/ 71 h 87"/>
                <a:gd name="T26" fmla="*/ 44 w 77"/>
                <a:gd name="T27" fmla="*/ 69 h 87"/>
                <a:gd name="T28" fmla="*/ 51 w 77"/>
                <a:gd name="T29" fmla="*/ 65 h 87"/>
                <a:gd name="T30" fmla="*/ 56 w 77"/>
                <a:gd name="T31" fmla="*/ 57 h 87"/>
                <a:gd name="T32" fmla="*/ 58 w 77"/>
                <a:gd name="T33" fmla="*/ 45 h 87"/>
                <a:gd name="T34" fmla="*/ 57 w 77"/>
                <a:gd name="T35" fmla="*/ 33 h 87"/>
                <a:gd name="T36" fmla="*/ 53 w 77"/>
                <a:gd name="T37" fmla="*/ 24 h 87"/>
                <a:gd name="T38" fmla="*/ 45 w 77"/>
                <a:gd name="T39" fmla="*/ 18 h 87"/>
                <a:gd name="T40" fmla="*/ 33 w 77"/>
                <a:gd name="T41" fmla="*/ 16 h 87"/>
                <a:gd name="T42" fmla="*/ 19 w 77"/>
                <a:gd name="T43" fmla="*/ 16 h 87"/>
                <a:gd name="T44" fmla="*/ 19 w 77"/>
                <a:gd name="T45" fmla="*/ 71 h 87"/>
                <a:gd name="T46" fmla="*/ 36 w 77"/>
                <a:gd name="T47"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7">
                  <a:moveTo>
                    <a:pt x="38" y="0"/>
                  </a:moveTo>
                  <a:cubicBezTo>
                    <a:pt x="43" y="0"/>
                    <a:pt x="49" y="1"/>
                    <a:pt x="53" y="3"/>
                  </a:cubicBezTo>
                  <a:cubicBezTo>
                    <a:pt x="58" y="4"/>
                    <a:pt x="62" y="7"/>
                    <a:pt x="66" y="11"/>
                  </a:cubicBezTo>
                  <a:cubicBezTo>
                    <a:pt x="69" y="14"/>
                    <a:pt x="72" y="19"/>
                    <a:pt x="74" y="24"/>
                  </a:cubicBezTo>
                  <a:cubicBezTo>
                    <a:pt x="76" y="29"/>
                    <a:pt x="77" y="36"/>
                    <a:pt x="77" y="43"/>
                  </a:cubicBezTo>
                  <a:cubicBezTo>
                    <a:pt x="77" y="49"/>
                    <a:pt x="76" y="55"/>
                    <a:pt x="75" y="60"/>
                  </a:cubicBezTo>
                  <a:cubicBezTo>
                    <a:pt x="73" y="66"/>
                    <a:pt x="71" y="70"/>
                    <a:pt x="67" y="74"/>
                  </a:cubicBezTo>
                  <a:cubicBezTo>
                    <a:pt x="64" y="78"/>
                    <a:pt x="60" y="81"/>
                    <a:pt x="55" y="83"/>
                  </a:cubicBezTo>
                  <a:cubicBezTo>
                    <a:pt x="50" y="86"/>
                    <a:pt x="44" y="87"/>
                    <a:pt x="38" y="87"/>
                  </a:cubicBezTo>
                  <a:cubicBezTo>
                    <a:pt x="0" y="87"/>
                    <a:pt x="0" y="87"/>
                    <a:pt x="0" y="87"/>
                  </a:cubicBezTo>
                  <a:cubicBezTo>
                    <a:pt x="0" y="0"/>
                    <a:pt x="0" y="0"/>
                    <a:pt x="0" y="0"/>
                  </a:cubicBezTo>
                  <a:lnTo>
                    <a:pt x="38" y="0"/>
                  </a:lnTo>
                  <a:close/>
                  <a:moveTo>
                    <a:pt x="36" y="71"/>
                  </a:moveTo>
                  <a:cubicBezTo>
                    <a:pt x="39" y="71"/>
                    <a:pt x="42" y="70"/>
                    <a:pt x="44" y="69"/>
                  </a:cubicBezTo>
                  <a:cubicBezTo>
                    <a:pt x="47" y="68"/>
                    <a:pt x="49" y="67"/>
                    <a:pt x="51" y="65"/>
                  </a:cubicBezTo>
                  <a:cubicBezTo>
                    <a:pt x="53" y="63"/>
                    <a:pt x="55" y="60"/>
                    <a:pt x="56" y="57"/>
                  </a:cubicBezTo>
                  <a:cubicBezTo>
                    <a:pt x="57" y="53"/>
                    <a:pt x="58" y="49"/>
                    <a:pt x="58" y="45"/>
                  </a:cubicBezTo>
                  <a:cubicBezTo>
                    <a:pt x="58" y="40"/>
                    <a:pt x="58" y="36"/>
                    <a:pt x="57" y="33"/>
                  </a:cubicBezTo>
                  <a:cubicBezTo>
                    <a:pt x="56" y="29"/>
                    <a:pt x="55" y="26"/>
                    <a:pt x="53" y="24"/>
                  </a:cubicBezTo>
                  <a:cubicBezTo>
                    <a:pt x="51" y="21"/>
                    <a:pt x="48" y="19"/>
                    <a:pt x="45" y="18"/>
                  </a:cubicBezTo>
                  <a:cubicBezTo>
                    <a:pt x="42" y="17"/>
                    <a:pt x="38" y="16"/>
                    <a:pt x="33" y="16"/>
                  </a:cubicBezTo>
                  <a:cubicBezTo>
                    <a:pt x="19" y="16"/>
                    <a:pt x="19" y="16"/>
                    <a:pt x="19" y="16"/>
                  </a:cubicBezTo>
                  <a:cubicBezTo>
                    <a:pt x="19" y="71"/>
                    <a:pt x="19" y="71"/>
                    <a:pt x="19" y="71"/>
                  </a:cubicBezTo>
                  <a:lnTo>
                    <a:pt x="36" y="7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3" name="Freeform 34">
              <a:extLst>
                <a:ext uri="{FF2B5EF4-FFF2-40B4-BE49-F238E27FC236}">
                  <a16:creationId xmlns:a16="http://schemas.microsoft.com/office/drawing/2014/main" id="{971095A8-BEEC-47FD-8E5C-AA044C229C34}"/>
                </a:ext>
              </a:extLst>
            </p:cNvPr>
            <p:cNvSpPr>
              <a:spLocks noEditPoints="1"/>
            </p:cNvSpPr>
            <p:nvPr/>
          </p:nvSpPr>
          <p:spPr bwMode="auto">
            <a:xfrm>
              <a:off x="4620462" y="7250138"/>
              <a:ext cx="97485" cy="100062"/>
            </a:xfrm>
            <a:custGeom>
              <a:avLst/>
              <a:gdLst>
                <a:gd name="T0" fmla="*/ 139 w 227"/>
                <a:gd name="T1" fmla="*/ 0 h 233"/>
                <a:gd name="T2" fmla="*/ 227 w 227"/>
                <a:gd name="T3" fmla="*/ 233 h 233"/>
                <a:gd name="T4" fmla="*/ 174 w 227"/>
                <a:gd name="T5" fmla="*/ 233 h 233"/>
                <a:gd name="T6" fmla="*/ 155 w 227"/>
                <a:gd name="T7" fmla="*/ 180 h 233"/>
                <a:gd name="T8" fmla="*/ 70 w 227"/>
                <a:gd name="T9" fmla="*/ 180 h 233"/>
                <a:gd name="T10" fmla="*/ 51 w 227"/>
                <a:gd name="T11" fmla="*/ 233 h 233"/>
                <a:gd name="T12" fmla="*/ 0 w 227"/>
                <a:gd name="T13" fmla="*/ 233 h 233"/>
                <a:gd name="T14" fmla="*/ 88 w 227"/>
                <a:gd name="T15" fmla="*/ 0 h 233"/>
                <a:gd name="T16" fmla="*/ 139 w 227"/>
                <a:gd name="T17" fmla="*/ 0 h 233"/>
                <a:gd name="T18" fmla="*/ 142 w 227"/>
                <a:gd name="T19" fmla="*/ 142 h 233"/>
                <a:gd name="T20" fmla="*/ 112 w 227"/>
                <a:gd name="T21" fmla="*/ 56 h 233"/>
                <a:gd name="T22" fmla="*/ 112 w 227"/>
                <a:gd name="T23" fmla="*/ 56 h 233"/>
                <a:gd name="T24" fmla="*/ 83 w 227"/>
                <a:gd name="T25" fmla="*/ 142 h 233"/>
                <a:gd name="T26" fmla="*/ 142 w 227"/>
                <a:gd name="T27" fmla="*/ 14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33">
                  <a:moveTo>
                    <a:pt x="139" y="0"/>
                  </a:moveTo>
                  <a:lnTo>
                    <a:pt x="227" y="233"/>
                  </a:lnTo>
                  <a:lnTo>
                    <a:pt x="174" y="233"/>
                  </a:lnTo>
                  <a:lnTo>
                    <a:pt x="155" y="180"/>
                  </a:lnTo>
                  <a:lnTo>
                    <a:pt x="70" y="180"/>
                  </a:lnTo>
                  <a:lnTo>
                    <a:pt x="51" y="233"/>
                  </a:lnTo>
                  <a:lnTo>
                    <a:pt x="0" y="233"/>
                  </a:lnTo>
                  <a:lnTo>
                    <a:pt x="88" y="0"/>
                  </a:lnTo>
                  <a:lnTo>
                    <a:pt x="139" y="0"/>
                  </a:lnTo>
                  <a:close/>
                  <a:moveTo>
                    <a:pt x="142" y="142"/>
                  </a:moveTo>
                  <a:lnTo>
                    <a:pt x="112" y="56"/>
                  </a:lnTo>
                  <a:lnTo>
                    <a:pt x="112" y="56"/>
                  </a:lnTo>
                  <a:lnTo>
                    <a:pt x="83" y="142"/>
                  </a:lnTo>
                  <a:lnTo>
                    <a:pt x="142" y="1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4" name="Freeform 35">
              <a:extLst>
                <a:ext uri="{FF2B5EF4-FFF2-40B4-BE49-F238E27FC236}">
                  <a16:creationId xmlns:a16="http://schemas.microsoft.com/office/drawing/2014/main" id="{396D87BC-24E0-46C6-9159-8487EEDC2305}"/>
                </a:ext>
              </a:extLst>
            </p:cNvPr>
            <p:cNvSpPr>
              <a:spLocks/>
            </p:cNvSpPr>
            <p:nvPr/>
          </p:nvSpPr>
          <p:spPr bwMode="auto">
            <a:xfrm>
              <a:off x="4739849" y="7250138"/>
              <a:ext cx="82884" cy="100062"/>
            </a:xfrm>
            <a:custGeom>
              <a:avLst/>
              <a:gdLst>
                <a:gd name="T0" fmla="*/ 0 w 193"/>
                <a:gd name="T1" fmla="*/ 43 h 233"/>
                <a:gd name="T2" fmla="*/ 0 w 193"/>
                <a:gd name="T3" fmla="*/ 0 h 233"/>
                <a:gd name="T4" fmla="*/ 193 w 193"/>
                <a:gd name="T5" fmla="*/ 0 h 233"/>
                <a:gd name="T6" fmla="*/ 193 w 193"/>
                <a:gd name="T7" fmla="*/ 43 h 233"/>
                <a:gd name="T8" fmla="*/ 123 w 193"/>
                <a:gd name="T9" fmla="*/ 43 h 233"/>
                <a:gd name="T10" fmla="*/ 123 w 193"/>
                <a:gd name="T11" fmla="*/ 233 h 233"/>
                <a:gd name="T12" fmla="*/ 72 w 193"/>
                <a:gd name="T13" fmla="*/ 233 h 233"/>
                <a:gd name="T14" fmla="*/ 72 w 193"/>
                <a:gd name="T15" fmla="*/ 43 h 233"/>
                <a:gd name="T16" fmla="*/ 0 w 193"/>
                <a:gd name="T17" fmla="*/ 4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3">
                  <a:moveTo>
                    <a:pt x="0" y="43"/>
                  </a:moveTo>
                  <a:lnTo>
                    <a:pt x="0" y="0"/>
                  </a:lnTo>
                  <a:lnTo>
                    <a:pt x="193" y="0"/>
                  </a:lnTo>
                  <a:lnTo>
                    <a:pt x="193" y="43"/>
                  </a:lnTo>
                  <a:lnTo>
                    <a:pt x="123" y="43"/>
                  </a:lnTo>
                  <a:lnTo>
                    <a:pt x="123" y="233"/>
                  </a:lnTo>
                  <a:lnTo>
                    <a:pt x="72" y="233"/>
                  </a:lnTo>
                  <a:lnTo>
                    <a:pt x="72" y="43"/>
                  </a:lnTo>
                  <a:lnTo>
                    <a:pt x="0" y="4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5" name="Rectangle 36">
              <a:extLst>
                <a:ext uri="{FF2B5EF4-FFF2-40B4-BE49-F238E27FC236}">
                  <a16:creationId xmlns:a16="http://schemas.microsoft.com/office/drawing/2014/main" id="{CF055BBA-F1F4-4556-AEE0-5D0531040478}"/>
                </a:ext>
              </a:extLst>
            </p:cNvPr>
            <p:cNvSpPr>
              <a:spLocks noChangeArrowheads="1"/>
            </p:cNvSpPr>
            <p:nvPr/>
          </p:nvSpPr>
          <p:spPr bwMode="auto">
            <a:xfrm>
              <a:off x="4868255" y="7250138"/>
              <a:ext cx="21902" cy="100062"/>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6" name="Freeform 37">
              <a:extLst>
                <a:ext uri="{FF2B5EF4-FFF2-40B4-BE49-F238E27FC236}">
                  <a16:creationId xmlns:a16="http://schemas.microsoft.com/office/drawing/2014/main" id="{71B67346-EA74-4F94-9358-309191B4D46A}"/>
                </a:ext>
              </a:extLst>
            </p:cNvPr>
            <p:cNvSpPr>
              <a:spLocks noEditPoints="1"/>
            </p:cNvSpPr>
            <p:nvPr/>
          </p:nvSpPr>
          <p:spPr bwMode="auto">
            <a:xfrm>
              <a:off x="4939544" y="7247561"/>
              <a:ext cx="98774" cy="105215"/>
            </a:xfrm>
            <a:custGeom>
              <a:avLst/>
              <a:gdLst>
                <a:gd name="T0" fmla="*/ 3 w 86"/>
                <a:gd name="T1" fmla="*/ 28 h 91"/>
                <a:gd name="T2" fmla="*/ 12 w 86"/>
                <a:gd name="T3" fmla="*/ 13 h 91"/>
                <a:gd name="T4" fmla="*/ 25 w 86"/>
                <a:gd name="T5" fmla="*/ 3 h 91"/>
                <a:gd name="T6" fmla="*/ 43 w 86"/>
                <a:gd name="T7" fmla="*/ 0 h 91"/>
                <a:gd name="T8" fmla="*/ 61 w 86"/>
                <a:gd name="T9" fmla="*/ 3 h 91"/>
                <a:gd name="T10" fmla="*/ 74 w 86"/>
                <a:gd name="T11" fmla="*/ 13 h 91"/>
                <a:gd name="T12" fmla="*/ 83 w 86"/>
                <a:gd name="T13" fmla="*/ 28 h 91"/>
                <a:gd name="T14" fmla="*/ 86 w 86"/>
                <a:gd name="T15" fmla="*/ 46 h 91"/>
                <a:gd name="T16" fmla="*/ 83 w 86"/>
                <a:gd name="T17" fmla="*/ 63 h 91"/>
                <a:gd name="T18" fmla="*/ 74 w 86"/>
                <a:gd name="T19" fmla="*/ 78 h 91"/>
                <a:gd name="T20" fmla="*/ 61 w 86"/>
                <a:gd name="T21" fmla="*/ 87 h 91"/>
                <a:gd name="T22" fmla="*/ 43 w 86"/>
                <a:gd name="T23" fmla="*/ 91 h 91"/>
                <a:gd name="T24" fmla="*/ 25 w 86"/>
                <a:gd name="T25" fmla="*/ 87 h 91"/>
                <a:gd name="T26" fmla="*/ 12 w 86"/>
                <a:gd name="T27" fmla="*/ 78 h 91"/>
                <a:gd name="T28" fmla="*/ 3 w 86"/>
                <a:gd name="T29" fmla="*/ 63 h 91"/>
                <a:gd name="T30" fmla="*/ 0 w 86"/>
                <a:gd name="T31" fmla="*/ 46 h 91"/>
                <a:gd name="T32" fmla="*/ 3 w 86"/>
                <a:gd name="T33" fmla="*/ 28 h 91"/>
                <a:gd name="T34" fmla="*/ 21 w 86"/>
                <a:gd name="T35" fmla="*/ 56 h 91"/>
                <a:gd name="T36" fmla="*/ 25 w 86"/>
                <a:gd name="T37" fmla="*/ 66 h 91"/>
                <a:gd name="T38" fmla="*/ 32 w 86"/>
                <a:gd name="T39" fmla="*/ 72 h 91"/>
                <a:gd name="T40" fmla="*/ 43 w 86"/>
                <a:gd name="T41" fmla="*/ 75 h 91"/>
                <a:gd name="T42" fmla="*/ 54 w 86"/>
                <a:gd name="T43" fmla="*/ 72 h 91"/>
                <a:gd name="T44" fmla="*/ 61 w 86"/>
                <a:gd name="T45" fmla="*/ 66 h 91"/>
                <a:gd name="T46" fmla="*/ 65 w 86"/>
                <a:gd name="T47" fmla="*/ 56 h 91"/>
                <a:gd name="T48" fmla="*/ 67 w 86"/>
                <a:gd name="T49" fmla="*/ 46 h 91"/>
                <a:gd name="T50" fmla="*/ 65 w 86"/>
                <a:gd name="T51" fmla="*/ 35 h 91"/>
                <a:gd name="T52" fmla="*/ 61 w 86"/>
                <a:gd name="T53" fmla="*/ 25 h 91"/>
                <a:gd name="T54" fmla="*/ 54 w 86"/>
                <a:gd name="T55" fmla="*/ 18 h 91"/>
                <a:gd name="T56" fmla="*/ 43 w 86"/>
                <a:gd name="T57" fmla="*/ 16 h 91"/>
                <a:gd name="T58" fmla="*/ 32 w 86"/>
                <a:gd name="T59" fmla="*/ 18 h 91"/>
                <a:gd name="T60" fmla="*/ 25 w 86"/>
                <a:gd name="T61" fmla="*/ 25 h 91"/>
                <a:gd name="T62" fmla="*/ 21 w 86"/>
                <a:gd name="T63" fmla="*/ 35 h 91"/>
                <a:gd name="T64" fmla="*/ 20 w 86"/>
                <a:gd name="T65" fmla="*/ 46 h 91"/>
                <a:gd name="T66" fmla="*/ 21 w 86"/>
                <a:gd name="T67"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91">
                  <a:moveTo>
                    <a:pt x="3" y="28"/>
                  </a:moveTo>
                  <a:cubicBezTo>
                    <a:pt x="5" y="22"/>
                    <a:pt x="8" y="17"/>
                    <a:pt x="12" y="13"/>
                  </a:cubicBezTo>
                  <a:cubicBezTo>
                    <a:pt x="15" y="9"/>
                    <a:pt x="20" y="6"/>
                    <a:pt x="25" y="3"/>
                  </a:cubicBezTo>
                  <a:cubicBezTo>
                    <a:pt x="31" y="1"/>
                    <a:pt x="36" y="0"/>
                    <a:pt x="43" y="0"/>
                  </a:cubicBezTo>
                  <a:cubicBezTo>
                    <a:pt x="50" y="0"/>
                    <a:pt x="56" y="1"/>
                    <a:pt x="61" y="3"/>
                  </a:cubicBezTo>
                  <a:cubicBezTo>
                    <a:pt x="66" y="6"/>
                    <a:pt x="71" y="9"/>
                    <a:pt x="74" y="13"/>
                  </a:cubicBezTo>
                  <a:cubicBezTo>
                    <a:pt x="78" y="17"/>
                    <a:pt x="81" y="22"/>
                    <a:pt x="83" y="28"/>
                  </a:cubicBezTo>
                  <a:cubicBezTo>
                    <a:pt x="85" y="33"/>
                    <a:pt x="86" y="39"/>
                    <a:pt x="86" y="46"/>
                  </a:cubicBezTo>
                  <a:cubicBezTo>
                    <a:pt x="86" y="52"/>
                    <a:pt x="85" y="58"/>
                    <a:pt x="83" y="63"/>
                  </a:cubicBezTo>
                  <a:cubicBezTo>
                    <a:pt x="81" y="69"/>
                    <a:pt x="78" y="74"/>
                    <a:pt x="74" y="78"/>
                  </a:cubicBezTo>
                  <a:cubicBezTo>
                    <a:pt x="71" y="82"/>
                    <a:pt x="66" y="85"/>
                    <a:pt x="61" y="87"/>
                  </a:cubicBezTo>
                  <a:cubicBezTo>
                    <a:pt x="56" y="89"/>
                    <a:pt x="50" y="91"/>
                    <a:pt x="43" y="91"/>
                  </a:cubicBezTo>
                  <a:cubicBezTo>
                    <a:pt x="36" y="91"/>
                    <a:pt x="31" y="89"/>
                    <a:pt x="25" y="87"/>
                  </a:cubicBezTo>
                  <a:cubicBezTo>
                    <a:pt x="20" y="85"/>
                    <a:pt x="15" y="82"/>
                    <a:pt x="12" y="78"/>
                  </a:cubicBezTo>
                  <a:cubicBezTo>
                    <a:pt x="8" y="74"/>
                    <a:pt x="5" y="69"/>
                    <a:pt x="3" y="63"/>
                  </a:cubicBezTo>
                  <a:cubicBezTo>
                    <a:pt x="1" y="58"/>
                    <a:pt x="0" y="52"/>
                    <a:pt x="0" y="46"/>
                  </a:cubicBezTo>
                  <a:cubicBezTo>
                    <a:pt x="0" y="39"/>
                    <a:pt x="1" y="33"/>
                    <a:pt x="3" y="28"/>
                  </a:cubicBezTo>
                  <a:close/>
                  <a:moveTo>
                    <a:pt x="21" y="56"/>
                  </a:moveTo>
                  <a:cubicBezTo>
                    <a:pt x="22" y="60"/>
                    <a:pt x="23" y="63"/>
                    <a:pt x="25" y="66"/>
                  </a:cubicBezTo>
                  <a:cubicBezTo>
                    <a:pt x="27" y="68"/>
                    <a:pt x="29" y="70"/>
                    <a:pt x="32" y="72"/>
                  </a:cubicBezTo>
                  <a:cubicBezTo>
                    <a:pt x="35" y="74"/>
                    <a:pt x="39" y="75"/>
                    <a:pt x="43" y="75"/>
                  </a:cubicBezTo>
                  <a:cubicBezTo>
                    <a:pt x="47" y="75"/>
                    <a:pt x="51" y="74"/>
                    <a:pt x="54" y="72"/>
                  </a:cubicBezTo>
                  <a:cubicBezTo>
                    <a:pt x="57" y="70"/>
                    <a:pt x="60" y="68"/>
                    <a:pt x="61" y="66"/>
                  </a:cubicBezTo>
                  <a:cubicBezTo>
                    <a:pt x="63" y="63"/>
                    <a:pt x="65" y="60"/>
                    <a:pt x="65" y="56"/>
                  </a:cubicBezTo>
                  <a:cubicBezTo>
                    <a:pt x="66" y="53"/>
                    <a:pt x="67" y="49"/>
                    <a:pt x="67" y="46"/>
                  </a:cubicBezTo>
                  <a:cubicBezTo>
                    <a:pt x="67" y="42"/>
                    <a:pt x="66" y="38"/>
                    <a:pt x="65" y="35"/>
                  </a:cubicBezTo>
                  <a:cubicBezTo>
                    <a:pt x="65" y="31"/>
                    <a:pt x="63" y="28"/>
                    <a:pt x="61" y="25"/>
                  </a:cubicBezTo>
                  <a:cubicBezTo>
                    <a:pt x="60" y="22"/>
                    <a:pt x="57" y="20"/>
                    <a:pt x="54" y="18"/>
                  </a:cubicBezTo>
                  <a:cubicBezTo>
                    <a:pt x="51" y="17"/>
                    <a:pt x="47" y="16"/>
                    <a:pt x="43" y="16"/>
                  </a:cubicBezTo>
                  <a:cubicBezTo>
                    <a:pt x="39" y="16"/>
                    <a:pt x="35" y="17"/>
                    <a:pt x="32" y="18"/>
                  </a:cubicBezTo>
                  <a:cubicBezTo>
                    <a:pt x="29" y="20"/>
                    <a:pt x="27" y="22"/>
                    <a:pt x="25" y="25"/>
                  </a:cubicBezTo>
                  <a:cubicBezTo>
                    <a:pt x="23" y="28"/>
                    <a:pt x="22" y="31"/>
                    <a:pt x="21" y="35"/>
                  </a:cubicBezTo>
                  <a:cubicBezTo>
                    <a:pt x="20" y="38"/>
                    <a:pt x="20" y="42"/>
                    <a:pt x="20" y="46"/>
                  </a:cubicBezTo>
                  <a:cubicBezTo>
                    <a:pt x="20" y="49"/>
                    <a:pt x="20" y="53"/>
                    <a:pt x="21" y="5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7" name="Freeform 38">
              <a:extLst>
                <a:ext uri="{FF2B5EF4-FFF2-40B4-BE49-F238E27FC236}">
                  <a16:creationId xmlns:a16="http://schemas.microsoft.com/office/drawing/2014/main" id="{07F25969-78E4-40EC-A07E-1DB601142394}"/>
                </a:ext>
              </a:extLst>
            </p:cNvPr>
            <p:cNvSpPr>
              <a:spLocks/>
            </p:cNvSpPr>
            <p:nvPr/>
          </p:nvSpPr>
          <p:spPr bwMode="auto">
            <a:xfrm>
              <a:off x="5087704" y="7250138"/>
              <a:ext cx="85031" cy="100062"/>
            </a:xfrm>
            <a:custGeom>
              <a:avLst/>
              <a:gdLst>
                <a:gd name="T0" fmla="*/ 51 w 198"/>
                <a:gd name="T1" fmla="*/ 0 h 233"/>
                <a:gd name="T2" fmla="*/ 147 w 198"/>
                <a:gd name="T3" fmla="*/ 155 h 233"/>
                <a:gd name="T4" fmla="*/ 150 w 198"/>
                <a:gd name="T5" fmla="*/ 155 h 233"/>
                <a:gd name="T6" fmla="*/ 150 w 198"/>
                <a:gd name="T7" fmla="*/ 0 h 233"/>
                <a:gd name="T8" fmla="*/ 198 w 198"/>
                <a:gd name="T9" fmla="*/ 0 h 233"/>
                <a:gd name="T10" fmla="*/ 198 w 198"/>
                <a:gd name="T11" fmla="*/ 233 h 233"/>
                <a:gd name="T12" fmla="*/ 144 w 198"/>
                <a:gd name="T13" fmla="*/ 233 h 233"/>
                <a:gd name="T14" fmla="*/ 48 w 198"/>
                <a:gd name="T15" fmla="*/ 78 h 233"/>
                <a:gd name="T16" fmla="*/ 48 w 198"/>
                <a:gd name="T17" fmla="*/ 78 h 233"/>
                <a:gd name="T18" fmla="*/ 48 w 198"/>
                <a:gd name="T19" fmla="*/ 233 h 233"/>
                <a:gd name="T20" fmla="*/ 0 w 198"/>
                <a:gd name="T21" fmla="*/ 233 h 233"/>
                <a:gd name="T22" fmla="*/ 0 w 198"/>
                <a:gd name="T23" fmla="*/ 0 h 233"/>
                <a:gd name="T24" fmla="*/ 51 w 198"/>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233">
                  <a:moveTo>
                    <a:pt x="51" y="0"/>
                  </a:moveTo>
                  <a:lnTo>
                    <a:pt x="147" y="155"/>
                  </a:lnTo>
                  <a:lnTo>
                    <a:pt x="150" y="155"/>
                  </a:lnTo>
                  <a:lnTo>
                    <a:pt x="150" y="0"/>
                  </a:lnTo>
                  <a:lnTo>
                    <a:pt x="198" y="0"/>
                  </a:lnTo>
                  <a:lnTo>
                    <a:pt x="198" y="233"/>
                  </a:lnTo>
                  <a:lnTo>
                    <a:pt x="144" y="233"/>
                  </a:lnTo>
                  <a:lnTo>
                    <a:pt x="48" y="78"/>
                  </a:lnTo>
                  <a:lnTo>
                    <a:pt x="48" y="78"/>
                  </a:lnTo>
                  <a:lnTo>
                    <a:pt x="48" y="233"/>
                  </a:lnTo>
                  <a:lnTo>
                    <a:pt x="0" y="233"/>
                  </a:lnTo>
                  <a:lnTo>
                    <a:pt x="0" y="0"/>
                  </a:lnTo>
                  <a:lnTo>
                    <a:pt x="5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8" name="Freeform 39">
              <a:extLst>
                <a:ext uri="{FF2B5EF4-FFF2-40B4-BE49-F238E27FC236}">
                  <a16:creationId xmlns:a16="http://schemas.microsoft.com/office/drawing/2014/main" id="{E53DBB6C-9B27-49EF-8685-A01F419A6C99}"/>
                </a:ext>
              </a:extLst>
            </p:cNvPr>
            <p:cNvSpPr>
              <a:spLocks/>
            </p:cNvSpPr>
            <p:nvPr/>
          </p:nvSpPr>
          <p:spPr bwMode="auto">
            <a:xfrm>
              <a:off x="3955672" y="7413759"/>
              <a:ext cx="69142" cy="71289"/>
            </a:xfrm>
            <a:custGeom>
              <a:avLst/>
              <a:gdLst>
                <a:gd name="T0" fmla="*/ 22 w 161"/>
                <a:gd name="T1" fmla="*/ 0 h 166"/>
                <a:gd name="T2" fmla="*/ 80 w 161"/>
                <a:gd name="T3" fmla="*/ 145 h 166"/>
                <a:gd name="T4" fmla="*/ 139 w 161"/>
                <a:gd name="T5" fmla="*/ 0 h 166"/>
                <a:gd name="T6" fmla="*/ 161 w 161"/>
                <a:gd name="T7" fmla="*/ 0 h 166"/>
                <a:gd name="T8" fmla="*/ 161 w 161"/>
                <a:gd name="T9" fmla="*/ 166 h 166"/>
                <a:gd name="T10" fmla="*/ 145 w 161"/>
                <a:gd name="T11" fmla="*/ 166 h 166"/>
                <a:gd name="T12" fmla="*/ 145 w 161"/>
                <a:gd name="T13" fmla="*/ 21 h 166"/>
                <a:gd name="T14" fmla="*/ 145 w 161"/>
                <a:gd name="T15" fmla="*/ 21 h 166"/>
                <a:gd name="T16" fmla="*/ 88 w 161"/>
                <a:gd name="T17" fmla="*/ 166 h 166"/>
                <a:gd name="T18" fmla="*/ 72 w 161"/>
                <a:gd name="T19" fmla="*/ 166 h 166"/>
                <a:gd name="T20" fmla="*/ 16 w 161"/>
                <a:gd name="T21" fmla="*/ 21 h 166"/>
                <a:gd name="T22" fmla="*/ 16 w 161"/>
                <a:gd name="T23" fmla="*/ 21 h 166"/>
                <a:gd name="T24" fmla="*/ 16 w 161"/>
                <a:gd name="T25" fmla="*/ 166 h 166"/>
                <a:gd name="T26" fmla="*/ 0 w 161"/>
                <a:gd name="T27" fmla="*/ 166 h 166"/>
                <a:gd name="T28" fmla="*/ 0 w 161"/>
                <a:gd name="T29" fmla="*/ 0 h 166"/>
                <a:gd name="T30" fmla="*/ 22 w 161"/>
                <a:gd name="T3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66">
                  <a:moveTo>
                    <a:pt x="22" y="0"/>
                  </a:moveTo>
                  <a:lnTo>
                    <a:pt x="80" y="145"/>
                  </a:lnTo>
                  <a:lnTo>
                    <a:pt x="139" y="0"/>
                  </a:lnTo>
                  <a:lnTo>
                    <a:pt x="161" y="0"/>
                  </a:lnTo>
                  <a:lnTo>
                    <a:pt x="161" y="166"/>
                  </a:lnTo>
                  <a:lnTo>
                    <a:pt x="145" y="166"/>
                  </a:lnTo>
                  <a:lnTo>
                    <a:pt x="145" y="21"/>
                  </a:lnTo>
                  <a:lnTo>
                    <a:pt x="145" y="21"/>
                  </a:lnTo>
                  <a:lnTo>
                    <a:pt x="88" y="166"/>
                  </a:lnTo>
                  <a:lnTo>
                    <a:pt x="72" y="166"/>
                  </a:lnTo>
                  <a:lnTo>
                    <a:pt x="16" y="21"/>
                  </a:lnTo>
                  <a:lnTo>
                    <a:pt x="16" y="21"/>
                  </a:lnTo>
                  <a:lnTo>
                    <a:pt x="16" y="166"/>
                  </a:lnTo>
                  <a:lnTo>
                    <a:pt x="0" y="166"/>
                  </a:lnTo>
                  <a:lnTo>
                    <a:pt x="0" y="0"/>
                  </a:lnTo>
                  <a:lnTo>
                    <a:pt x="2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39" name="Freeform 40">
              <a:extLst>
                <a:ext uri="{FF2B5EF4-FFF2-40B4-BE49-F238E27FC236}">
                  <a16:creationId xmlns:a16="http://schemas.microsoft.com/office/drawing/2014/main" id="{8F317F39-628D-4528-9588-BD1042E8B2BE}"/>
                </a:ext>
              </a:extLst>
            </p:cNvPr>
            <p:cNvSpPr>
              <a:spLocks noEditPoints="1"/>
            </p:cNvSpPr>
            <p:nvPr/>
          </p:nvSpPr>
          <p:spPr bwMode="auto">
            <a:xfrm>
              <a:off x="4063893" y="7413759"/>
              <a:ext cx="63988" cy="71289"/>
            </a:xfrm>
            <a:custGeom>
              <a:avLst/>
              <a:gdLst>
                <a:gd name="T0" fmla="*/ 85 w 149"/>
                <a:gd name="T1" fmla="*/ 0 h 166"/>
                <a:gd name="T2" fmla="*/ 149 w 149"/>
                <a:gd name="T3" fmla="*/ 166 h 166"/>
                <a:gd name="T4" fmla="*/ 133 w 149"/>
                <a:gd name="T5" fmla="*/ 166 h 166"/>
                <a:gd name="T6" fmla="*/ 112 w 149"/>
                <a:gd name="T7" fmla="*/ 112 h 166"/>
                <a:gd name="T8" fmla="*/ 37 w 149"/>
                <a:gd name="T9" fmla="*/ 112 h 166"/>
                <a:gd name="T10" fmla="*/ 16 w 149"/>
                <a:gd name="T11" fmla="*/ 166 h 166"/>
                <a:gd name="T12" fmla="*/ 0 w 149"/>
                <a:gd name="T13" fmla="*/ 166 h 166"/>
                <a:gd name="T14" fmla="*/ 66 w 149"/>
                <a:gd name="T15" fmla="*/ 0 h 166"/>
                <a:gd name="T16" fmla="*/ 85 w 149"/>
                <a:gd name="T17" fmla="*/ 0 h 166"/>
                <a:gd name="T18" fmla="*/ 106 w 149"/>
                <a:gd name="T19" fmla="*/ 99 h 166"/>
                <a:gd name="T20" fmla="*/ 74 w 149"/>
                <a:gd name="T21" fmla="*/ 16 h 166"/>
                <a:gd name="T22" fmla="*/ 42 w 149"/>
                <a:gd name="T23" fmla="*/ 99 h 166"/>
                <a:gd name="T24" fmla="*/ 106 w 149"/>
                <a:gd name="T2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66">
                  <a:moveTo>
                    <a:pt x="85" y="0"/>
                  </a:moveTo>
                  <a:lnTo>
                    <a:pt x="149" y="166"/>
                  </a:lnTo>
                  <a:lnTo>
                    <a:pt x="133" y="166"/>
                  </a:lnTo>
                  <a:lnTo>
                    <a:pt x="112" y="112"/>
                  </a:lnTo>
                  <a:lnTo>
                    <a:pt x="37" y="112"/>
                  </a:lnTo>
                  <a:lnTo>
                    <a:pt x="16" y="166"/>
                  </a:lnTo>
                  <a:lnTo>
                    <a:pt x="0" y="166"/>
                  </a:lnTo>
                  <a:lnTo>
                    <a:pt x="66" y="0"/>
                  </a:lnTo>
                  <a:lnTo>
                    <a:pt x="85" y="0"/>
                  </a:lnTo>
                  <a:close/>
                  <a:moveTo>
                    <a:pt x="106" y="99"/>
                  </a:moveTo>
                  <a:lnTo>
                    <a:pt x="74" y="16"/>
                  </a:lnTo>
                  <a:lnTo>
                    <a:pt x="42" y="99"/>
                  </a:lnTo>
                  <a:lnTo>
                    <a:pt x="106"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0" name="Freeform 41">
              <a:extLst>
                <a:ext uri="{FF2B5EF4-FFF2-40B4-BE49-F238E27FC236}">
                  <a16:creationId xmlns:a16="http://schemas.microsoft.com/office/drawing/2014/main" id="{BEF57762-96D0-4BF4-A6FB-B9509E598381}"/>
                </a:ext>
              </a:extLst>
            </p:cNvPr>
            <p:cNvSpPr>
              <a:spLocks/>
            </p:cNvSpPr>
            <p:nvPr/>
          </p:nvSpPr>
          <p:spPr bwMode="auto">
            <a:xfrm>
              <a:off x="4163526" y="7411182"/>
              <a:ext cx="56258" cy="75154"/>
            </a:xfrm>
            <a:custGeom>
              <a:avLst/>
              <a:gdLst>
                <a:gd name="T0" fmla="*/ 7 w 49"/>
                <a:gd name="T1" fmla="*/ 51 h 65"/>
                <a:gd name="T2" fmla="*/ 12 w 49"/>
                <a:gd name="T3" fmla="*/ 56 h 65"/>
                <a:gd name="T4" fmla="*/ 18 w 49"/>
                <a:gd name="T5" fmla="*/ 59 h 65"/>
                <a:gd name="T6" fmla="*/ 26 w 49"/>
                <a:gd name="T7" fmla="*/ 60 h 65"/>
                <a:gd name="T8" fmla="*/ 32 w 49"/>
                <a:gd name="T9" fmla="*/ 59 h 65"/>
                <a:gd name="T10" fmla="*/ 37 w 49"/>
                <a:gd name="T11" fmla="*/ 57 h 65"/>
                <a:gd name="T12" fmla="*/ 41 w 49"/>
                <a:gd name="T13" fmla="*/ 53 h 65"/>
                <a:gd name="T14" fmla="*/ 43 w 49"/>
                <a:gd name="T15" fmla="*/ 47 h 65"/>
                <a:gd name="T16" fmla="*/ 42 w 49"/>
                <a:gd name="T17" fmla="*/ 43 h 65"/>
                <a:gd name="T18" fmla="*/ 39 w 49"/>
                <a:gd name="T19" fmla="*/ 40 h 65"/>
                <a:gd name="T20" fmla="*/ 34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3 w 49"/>
                <a:gd name="T41" fmla="*/ 0 h 65"/>
                <a:gd name="T42" fmla="*/ 32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5 w 49"/>
                <a:gd name="T55" fmla="*/ 9 h 65"/>
                <a:gd name="T56" fmla="*/ 30 w 49"/>
                <a:gd name="T57" fmla="*/ 6 h 65"/>
                <a:gd name="T58" fmla="*/ 24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3 w 49"/>
                <a:gd name="T77" fmla="*/ 31 h 65"/>
                <a:gd name="T78" fmla="*/ 39 w 49"/>
                <a:gd name="T79" fmla="*/ 33 h 65"/>
                <a:gd name="T80" fmla="*/ 44 w 49"/>
                <a:gd name="T81" fmla="*/ 36 h 65"/>
                <a:gd name="T82" fmla="*/ 47 w 49"/>
                <a:gd name="T83" fmla="*/ 41 h 65"/>
                <a:gd name="T84" fmla="*/ 49 w 49"/>
                <a:gd name="T85" fmla="*/ 47 h 65"/>
                <a:gd name="T86" fmla="*/ 49 w 49"/>
                <a:gd name="T87" fmla="*/ 50 h 65"/>
                <a:gd name="T88" fmla="*/ 47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7 w 49"/>
                <a:gd name="T101" fmla="*/ 60 h 65"/>
                <a:gd name="T102" fmla="*/ 1 w 49"/>
                <a:gd name="T103" fmla="*/ 53 h 65"/>
                <a:gd name="T104" fmla="*/ 0 w 49"/>
                <a:gd name="T105" fmla="*/ 43 h 65"/>
                <a:gd name="T106" fmla="*/ 6 w 49"/>
                <a:gd name="T107" fmla="*/ 43 h 65"/>
                <a:gd name="T108" fmla="*/ 7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7" y="51"/>
                  </a:moveTo>
                  <a:cubicBezTo>
                    <a:pt x="8" y="53"/>
                    <a:pt x="10" y="55"/>
                    <a:pt x="12" y="56"/>
                  </a:cubicBezTo>
                  <a:cubicBezTo>
                    <a:pt x="13" y="58"/>
                    <a:pt x="16" y="59"/>
                    <a:pt x="18" y="59"/>
                  </a:cubicBezTo>
                  <a:cubicBezTo>
                    <a:pt x="21" y="60"/>
                    <a:pt x="23" y="60"/>
                    <a:pt x="26" y="60"/>
                  </a:cubicBezTo>
                  <a:cubicBezTo>
                    <a:pt x="28" y="60"/>
                    <a:pt x="30" y="60"/>
                    <a:pt x="32" y="59"/>
                  </a:cubicBezTo>
                  <a:cubicBezTo>
                    <a:pt x="33" y="59"/>
                    <a:pt x="35" y="58"/>
                    <a:pt x="37" y="57"/>
                  </a:cubicBezTo>
                  <a:cubicBezTo>
                    <a:pt x="39" y="56"/>
                    <a:pt x="40" y="55"/>
                    <a:pt x="41" y="53"/>
                  </a:cubicBezTo>
                  <a:cubicBezTo>
                    <a:pt x="42" y="52"/>
                    <a:pt x="43" y="50"/>
                    <a:pt x="43" y="47"/>
                  </a:cubicBezTo>
                  <a:cubicBezTo>
                    <a:pt x="43" y="46"/>
                    <a:pt x="42" y="44"/>
                    <a:pt x="42" y="43"/>
                  </a:cubicBezTo>
                  <a:cubicBezTo>
                    <a:pt x="41" y="42"/>
                    <a:pt x="40" y="40"/>
                    <a:pt x="39" y="40"/>
                  </a:cubicBezTo>
                  <a:cubicBezTo>
                    <a:pt x="37" y="39"/>
                    <a:pt x="36" y="38"/>
                    <a:pt x="34" y="38"/>
                  </a:cubicBezTo>
                  <a:cubicBezTo>
                    <a:pt x="33" y="37"/>
                    <a:pt x="31" y="37"/>
                    <a:pt x="30" y="36"/>
                  </a:cubicBezTo>
                  <a:cubicBezTo>
                    <a:pt x="16" y="33"/>
                    <a:pt x="16" y="33"/>
                    <a:pt x="16" y="33"/>
                  </a:cubicBezTo>
                  <a:cubicBezTo>
                    <a:pt x="14" y="32"/>
                    <a:pt x="12" y="32"/>
                    <a:pt x="11" y="31"/>
                  </a:cubicBezTo>
                  <a:cubicBezTo>
                    <a:pt x="9" y="30"/>
                    <a:pt x="7" y="29"/>
                    <a:pt x="6" y="28"/>
                  </a:cubicBezTo>
                  <a:cubicBezTo>
                    <a:pt x="5" y="27"/>
                    <a:pt x="4" y="26"/>
                    <a:pt x="3" y="24"/>
                  </a:cubicBezTo>
                  <a:cubicBezTo>
                    <a:pt x="2" y="22"/>
                    <a:pt x="2" y="20"/>
                    <a:pt x="2" y="18"/>
                  </a:cubicBezTo>
                  <a:cubicBezTo>
                    <a:pt x="2" y="16"/>
                    <a:pt x="2" y="15"/>
                    <a:pt x="3" y="13"/>
                  </a:cubicBezTo>
                  <a:cubicBezTo>
                    <a:pt x="3" y="11"/>
                    <a:pt x="4" y="9"/>
                    <a:pt x="6" y="7"/>
                  </a:cubicBezTo>
                  <a:cubicBezTo>
                    <a:pt x="8" y="5"/>
                    <a:pt x="10" y="4"/>
                    <a:pt x="13" y="2"/>
                  </a:cubicBezTo>
                  <a:cubicBezTo>
                    <a:pt x="15" y="1"/>
                    <a:pt x="19" y="0"/>
                    <a:pt x="23" y="0"/>
                  </a:cubicBezTo>
                  <a:cubicBezTo>
                    <a:pt x="27" y="0"/>
                    <a:pt x="29" y="1"/>
                    <a:pt x="32" y="2"/>
                  </a:cubicBezTo>
                  <a:cubicBezTo>
                    <a:pt x="35" y="2"/>
                    <a:pt x="38" y="4"/>
                    <a:pt x="40" y="5"/>
                  </a:cubicBezTo>
                  <a:cubicBezTo>
                    <a:pt x="42" y="7"/>
                    <a:pt x="43" y="9"/>
                    <a:pt x="45" y="11"/>
                  </a:cubicBezTo>
                  <a:cubicBezTo>
                    <a:pt x="46" y="14"/>
                    <a:pt x="47" y="17"/>
                    <a:pt x="47" y="20"/>
                  </a:cubicBezTo>
                  <a:cubicBezTo>
                    <a:pt x="41" y="20"/>
                    <a:pt x="41" y="20"/>
                    <a:pt x="41" y="20"/>
                  </a:cubicBezTo>
                  <a:cubicBezTo>
                    <a:pt x="40" y="17"/>
                    <a:pt x="40" y="15"/>
                    <a:pt x="39" y="14"/>
                  </a:cubicBezTo>
                  <a:cubicBezTo>
                    <a:pt x="38" y="12"/>
                    <a:pt x="37" y="10"/>
                    <a:pt x="35" y="9"/>
                  </a:cubicBezTo>
                  <a:cubicBezTo>
                    <a:pt x="34" y="8"/>
                    <a:pt x="32" y="7"/>
                    <a:pt x="30" y="6"/>
                  </a:cubicBezTo>
                  <a:cubicBezTo>
                    <a:pt x="28" y="6"/>
                    <a:pt x="26" y="5"/>
                    <a:pt x="24" y="5"/>
                  </a:cubicBezTo>
                  <a:cubicBezTo>
                    <a:pt x="21" y="5"/>
                    <a:pt x="19"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2" y="25"/>
                    <a:pt x="13" y="26"/>
                    <a:pt x="14" y="26"/>
                  </a:cubicBezTo>
                  <a:cubicBezTo>
                    <a:pt x="15" y="27"/>
                    <a:pt x="16" y="27"/>
                    <a:pt x="17" y="27"/>
                  </a:cubicBezTo>
                  <a:cubicBezTo>
                    <a:pt x="33" y="31"/>
                    <a:pt x="33" y="31"/>
                    <a:pt x="33" y="31"/>
                  </a:cubicBezTo>
                  <a:cubicBezTo>
                    <a:pt x="35" y="32"/>
                    <a:pt x="37" y="32"/>
                    <a:pt x="39" y="33"/>
                  </a:cubicBezTo>
                  <a:cubicBezTo>
                    <a:pt x="41" y="34"/>
                    <a:pt x="42" y="35"/>
                    <a:pt x="44" y="36"/>
                  </a:cubicBezTo>
                  <a:cubicBezTo>
                    <a:pt x="45" y="37"/>
                    <a:pt x="47" y="39"/>
                    <a:pt x="47" y="41"/>
                  </a:cubicBezTo>
                  <a:cubicBezTo>
                    <a:pt x="48" y="43"/>
                    <a:pt x="49" y="45"/>
                    <a:pt x="49" y="47"/>
                  </a:cubicBezTo>
                  <a:cubicBezTo>
                    <a:pt x="49" y="48"/>
                    <a:pt x="49" y="49"/>
                    <a:pt x="49" y="50"/>
                  </a:cubicBezTo>
                  <a:cubicBezTo>
                    <a:pt x="48" y="51"/>
                    <a:pt x="48" y="52"/>
                    <a:pt x="47" y="54"/>
                  </a:cubicBezTo>
                  <a:cubicBezTo>
                    <a:pt x="47" y="55"/>
                    <a:pt x="46" y="56"/>
                    <a:pt x="45" y="58"/>
                  </a:cubicBezTo>
                  <a:cubicBezTo>
                    <a:pt x="44" y="59"/>
                    <a:pt x="43" y="60"/>
                    <a:pt x="41" y="61"/>
                  </a:cubicBezTo>
                  <a:cubicBezTo>
                    <a:pt x="39" y="62"/>
                    <a:pt x="37" y="63"/>
                    <a:pt x="34" y="64"/>
                  </a:cubicBezTo>
                  <a:cubicBezTo>
                    <a:pt x="32" y="64"/>
                    <a:pt x="29" y="65"/>
                    <a:pt x="25" y="65"/>
                  </a:cubicBezTo>
                  <a:cubicBezTo>
                    <a:pt x="21" y="65"/>
                    <a:pt x="18" y="64"/>
                    <a:pt x="15" y="64"/>
                  </a:cubicBezTo>
                  <a:cubicBezTo>
                    <a:pt x="11" y="63"/>
                    <a:pt x="9" y="61"/>
                    <a:pt x="7" y="60"/>
                  </a:cubicBezTo>
                  <a:cubicBezTo>
                    <a:pt x="4" y="58"/>
                    <a:pt x="3" y="56"/>
                    <a:pt x="1" y="53"/>
                  </a:cubicBezTo>
                  <a:cubicBezTo>
                    <a:pt x="0" y="50"/>
                    <a:pt x="0" y="47"/>
                    <a:pt x="0" y="43"/>
                  </a:cubicBezTo>
                  <a:cubicBezTo>
                    <a:pt x="6" y="43"/>
                    <a:pt x="6" y="43"/>
                    <a:pt x="6" y="43"/>
                  </a:cubicBezTo>
                  <a:cubicBezTo>
                    <a:pt x="6" y="46"/>
                    <a:pt x="6" y="49"/>
                    <a:pt x="7"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1" name="Freeform 42">
              <a:extLst>
                <a:ext uri="{FF2B5EF4-FFF2-40B4-BE49-F238E27FC236}">
                  <a16:creationId xmlns:a16="http://schemas.microsoft.com/office/drawing/2014/main" id="{401E0F83-B5CC-420C-B84B-AE8E466824C8}"/>
                </a:ext>
              </a:extLst>
            </p:cNvPr>
            <p:cNvSpPr>
              <a:spLocks/>
            </p:cNvSpPr>
            <p:nvPr/>
          </p:nvSpPr>
          <p:spPr bwMode="auto">
            <a:xfrm>
              <a:off x="4258864" y="7411182"/>
              <a:ext cx="56258" cy="75154"/>
            </a:xfrm>
            <a:custGeom>
              <a:avLst/>
              <a:gdLst>
                <a:gd name="T0" fmla="*/ 8 w 49"/>
                <a:gd name="T1" fmla="*/ 51 h 65"/>
                <a:gd name="T2" fmla="*/ 12 w 49"/>
                <a:gd name="T3" fmla="*/ 56 h 65"/>
                <a:gd name="T4" fmla="*/ 18 w 49"/>
                <a:gd name="T5" fmla="*/ 59 h 65"/>
                <a:gd name="T6" fmla="*/ 26 w 49"/>
                <a:gd name="T7" fmla="*/ 60 h 65"/>
                <a:gd name="T8" fmla="*/ 32 w 49"/>
                <a:gd name="T9" fmla="*/ 59 h 65"/>
                <a:gd name="T10" fmla="*/ 37 w 49"/>
                <a:gd name="T11" fmla="*/ 57 h 65"/>
                <a:gd name="T12" fmla="*/ 41 w 49"/>
                <a:gd name="T13" fmla="*/ 53 h 65"/>
                <a:gd name="T14" fmla="*/ 43 w 49"/>
                <a:gd name="T15" fmla="*/ 47 h 65"/>
                <a:gd name="T16" fmla="*/ 42 w 49"/>
                <a:gd name="T17" fmla="*/ 43 h 65"/>
                <a:gd name="T18" fmla="*/ 39 w 49"/>
                <a:gd name="T19" fmla="*/ 40 h 65"/>
                <a:gd name="T20" fmla="*/ 35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4 w 49"/>
                <a:gd name="T41" fmla="*/ 0 h 65"/>
                <a:gd name="T42" fmla="*/ 32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5 w 49"/>
                <a:gd name="T55" fmla="*/ 9 h 65"/>
                <a:gd name="T56" fmla="*/ 30 w 49"/>
                <a:gd name="T57" fmla="*/ 6 h 65"/>
                <a:gd name="T58" fmla="*/ 24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3 w 49"/>
                <a:gd name="T77" fmla="*/ 31 h 65"/>
                <a:gd name="T78" fmla="*/ 39 w 49"/>
                <a:gd name="T79" fmla="*/ 33 h 65"/>
                <a:gd name="T80" fmla="*/ 44 w 49"/>
                <a:gd name="T81" fmla="*/ 36 h 65"/>
                <a:gd name="T82" fmla="*/ 48 w 49"/>
                <a:gd name="T83" fmla="*/ 41 h 65"/>
                <a:gd name="T84" fmla="*/ 49 w 49"/>
                <a:gd name="T85" fmla="*/ 47 h 65"/>
                <a:gd name="T86" fmla="*/ 49 w 49"/>
                <a:gd name="T87" fmla="*/ 50 h 65"/>
                <a:gd name="T88" fmla="*/ 48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7 w 49"/>
                <a:gd name="T101" fmla="*/ 60 h 65"/>
                <a:gd name="T102" fmla="*/ 2 w 49"/>
                <a:gd name="T103" fmla="*/ 53 h 65"/>
                <a:gd name="T104" fmla="*/ 0 w 49"/>
                <a:gd name="T105" fmla="*/ 43 h 65"/>
                <a:gd name="T106" fmla="*/ 6 w 49"/>
                <a:gd name="T107" fmla="*/ 43 h 65"/>
                <a:gd name="T108" fmla="*/ 8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8" y="51"/>
                  </a:moveTo>
                  <a:cubicBezTo>
                    <a:pt x="9" y="53"/>
                    <a:pt x="10" y="55"/>
                    <a:pt x="12" y="56"/>
                  </a:cubicBezTo>
                  <a:cubicBezTo>
                    <a:pt x="14" y="58"/>
                    <a:pt x="16" y="59"/>
                    <a:pt x="18" y="59"/>
                  </a:cubicBezTo>
                  <a:cubicBezTo>
                    <a:pt x="21" y="60"/>
                    <a:pt x="24" y="60"/>
                    <a:pt x="26" y="60"/>
                  </a:cubicBezTo>
                  <a:cubicBezTo>
                    <a:pt x="28" y="60"/>
                    <a:pt x="30" y="60"/>
                    <a:pt x="32" y="59"/>
                  </a:cubicBezTo>
                  <a:cubicBezTo>
                    <a:pt x="34" y="59"/>
                    <a:pt x="35" y="58"/>
                    <a:pt x="37" y="57"/>
                  </a:cubicBezTo>
                  <a:cubicBezTo>
                    <a:pt x="39" y="56"/>
                    <a:pt x="40" y="55"/>
                    <a:pt x="41" y="53"/>
                  </a:cubicBezTo>
                  <a:cubicBezTo>
                    <a:pt x="42" y="52"/>
                    <a:pt x="43" y="50"/>
                    <a:pt x="43" y="47"/>
                  </a:cubicBezTo>
                  <a:cubicBezTo>
                    <a:pt x="43" y="46"/>
                    <a:pt x="43" y="44"/>
                    <a:pt x="42" y="43"/>
                  </a:cubicBezTo>
                  <a:cubicBezTo>
                    <a:pt x="41" y="42"/>
                    <a:pt x="40" y="40"/>
                    <a:pt x="39" y="40"/>
                  </a:cubicBezTo>
                  <a:cubicBezTo>
                    <a:pt x="37" y="39"/>
                    <a:pt x="36" y="38"/>
                    <a:pt x="35" y="38"/>
                  </a:cubicBezTo>
                  <a:cubicBezTo>
                    <a:pt x="33" y="37"/>
                    <a:pt x="32" y="37"/>
                    <a:pt x="30" y="36"/>
                  </a:cubicBezTo>
                  <a:cubicBezTo>
                    <a:pt x="16" y="33"/>
                    <a:pt x="16" y="33"/>
                    <a:pt x="16" y="33"/>
                  </a:cubicBezTo>
                  <a:cubicBezTo>
                    <a:pt x="14" y="32"/>
                    <a:pt x="13" y="32"/>
                    <a:pt x="11" y="31"/>
                  </a:cubicBezTo>
                  <a:cubicBezTo>
                    <a:pt x="9" y="30"/>
                    <a:pt x="8" y="29"/>
                    <a:pt x="6" y="28"/>
                  </a:cubicBezTo>
                  <a:cubicBezTo>
                    <a:pt x="5" y="27"/>
                    <a:pt x="4" y="26"/>
                    <a:pt x="3" y="24"/>
                  </a:cubicBezTo>
                  <a:cubicBezTo>
                    <a:pt x="2" y="22"/>
                    <a:pt x="2" y="20"/>
                    <a:pt x="2" y="18"/>
                  </a:cubicBezTo>
                  <a:cubicBezTo>
                    <a:pt x="2" y="16"/>
                    <a:pt x="2" y="15"/>
                    <a:pt x="3" y="13"/>
                  </a:cubicBezTo>
                  <a:cubicBezTo>
                    <a:pt x="4" y="11"/>
                    <a:pt x="5" y="9"/>
                    <a:pt x="6" y="7"/>
                  </a:cubicBezTo>
                  <a:cubicBezTo>
                    <a:pt x="8" y="5"/>
                    <a:pt x="10" y="4"/>
                    <a:pt x="13" y="2"/>
                  </a:cubicBezTo>
                  <a:cubicBezTo>
                    <a:pt x="16" y="1"/>
                    <a:pt x="19" y="0"/>
                    <a:pt x="24" y="0"/>
                  </a:cubicBezTo>
                  <a:cubicBezTo>
                    <a:pt x="27" y="0"/>
                    <a:pt x="30" y="1"/>
                    <a:pt x="32" y="2"/>
                  </a:cubicBezTo>
                  <a:cubicBezTo>
                    <a:pt x="35" y="2"/>
                    <a:pt x="38" y="4"/>
                    <a:pt x="40" y="5"/>
                  </a:cubicBezTo>
                  <a:cubicBezTo>
                    <a:pt x="42" y="7"/>
                    <a:pt x="44" y="9"/>
                    <a:pt x="45" y="11"/>
                  </a:cubicBezTo>
                  <a:cubicBezTo>
                    <a:pt x="46" y="14"/>
                    <a:pt x="47" y="17"/>
                    <a:pt x="47" y="20"/>
                  </a:cubicBezTo>
                  <a:cubicBezTo>
                    <a:pt x="41" y="20"/>
                    <a:pt x="41" y="20"/>
                    <a:pt x="41" y="20"/>
                  </a:cubicBezTo>
                  <a:cubicBezTo>
                    <a:pt x="41" y="17"/>
                    <a:pt x="40" y="15"/>
                    <a:pt x="39" y="14"/>
                  </a:cubicBezTo>
                  <a:cubicBezTo>
                    <a:pt x="38" y="12"/>
                    <a:pt x="37" y="10"/>
                    <a:pt x="35" y="9"/>
                  </a:cubicBezTo>
                  <a:cubicBezTo>
                    <a:pt x="34" y="8"/>
                    <a:pt x="32" y="7"/>
                    <a:pt x="30" y="6"/>
                  </a:cubicBezTo>
                  <a:cubicBezTo>
                    <a:pt x="28" y="6"/>
                    <a:pt x="26" y="5"/>
                    <a:pt x="24" y="5"/>
                  </a:cubicBezTo>
                  <a:cubicBezTo>
                    <a:pt x="22" y="5"/>
                    <a:pt x="20"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2" y="25"/>
                    <a:pt x="13" y="26"/>
                    <a:pt x="14" y="26"/>
                  </a:cubicBezTo>
                  <a:cubicBezTo>
                    <a:pt x="15" y="27"/>
                    <a:pt x="16" y="27"/>
                    <a:pt x="17" y="27"/>
                  </a:cubicBezTo>
                  <a:cubicBezTo>
                    <a:pt x="33" y="31"/>
                    <a:pt x="33" y="31"/>
                    <a:pt x="33" y="31"/>
                  </a:cubicBezTo>
                  <a:cubicBezTo>
                    <a:pt x="35" y="32"/>
                    <a:pt x="37" y="32"/>
                    <a:pt x="39" y="33"/>
                  </a:cubicBezTo>
                  <a:cubicBezTo>
                    <a:pt x="41" y="34"/>
                    <a:pt x="43" y="35"/>
                    <a:pt x="44" y="36"/>
                  </a:cubicBezTo>
                  <a:cubicBezTo>
                    <a:pt x="46" y="37"/>
                    <a:pt x="47" y="39"/>
                    <a:pt x="48" y="41"/>
                  </a:cubicBezTo>
                  <a:cubicBezTo>
                    <a:pt x="49" y="43"/>
                    <a:pt x="49" y="45"/>
                    <a:pt x="49" y="47"/>
                  </a:cubicBezTo>
                  <a:cubicBezTo>
                    <a:pt x="49" y="48"/>
                    <a:pt x="49" y="49"/>
                    <a:pt x="49" y="50"/>
                  </a:cubicBezTo>
                  <a:cubicBezTo>
                    <a:pt x="49" y="51"/>
                    <a:pt x="48" y="52"/>
                    <a:pt x="48" y="54"/>
                  </a:cubicBezTo>
                  <a:cubicBezTo>
                    <a:pt x="47" y="55"/>
                    <a:pt x="46" y="56"/>
                    <a:pt x="45" y="58"/>
                  </a:cubicBezTo>
                  <a:cubicBezTo>
                    <a:pt x="44" y="59"/>
                    <a:pt x="43" y="60"/>
                    <a:pt x="41" y="61"/>
                  </a:cubicBezTo>
                  <a:cubicBezTo>
                    <a:pt x="39" y="62"/>
                    <a:pt x="37" y="63"/>
                    <a:pt x="34" y="64"/>
                  </a:cubicBezTo>
                  <a:cubicBezTo>
                    <a:pt x="32" y="64"/>
                    <a:pt x="29" y="65"/>
                    <a:pt x="25" y="65"/>
                  </a:cubicBezTo>
                  <a:cubicBezTo>
                    <a:pt x="21" y="65"/>
                    <a:pt x="18" y="64"/>
                    <a:pt x="15" y="64"/>
                  </a:cubicBezTo>
                  <a:cubicBezTo>
                    <a:pt x="12" y="63"/>
                    <a:pt x="9" y="61"/>
                    <a:pt x="7" y="60"/>
                  </a:cubicBezTo>
                  <a:cubicBezTo>
                    <a:pt x="4" y="58"/>
                    <a:pt x="3" y="56"/>
                    <a:pt x="2" y="53"/>
                  </a:cubicBezTo>
                  <a:cubicBezTo>
                    <a:pt x="0" y="50"/>
                    <a:pt x="0" y="47"/>
                    <a:pt x="0" y="43"/>
                  </a:cubicBezTo>
                  <a:cubicBezTo>
                    <a:pt x="6" y="43"/>
                    <a:pt x="6" y="43"/>
                    <a:pt x="6" y="43"/>
                  </a:cubicBezTo>
                  <a:cubicBezTo>
                    <a:pt x="6" y="46"/>
                    <a:pt x="6" y="49"/>
                    <a:pt x="8"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2" name="Freeform 43">
              <a:extLst>
                <a:ext uri="{FF2B5EF4-FFF2-40B4-BE49-F238E27FC236}">
                  <a16:creationId xmlns:a16="http://schemas.microsoft.com/office/drawing/2014/main" id="{20A1C370-152A-41A4-A488-E1D384D91FEE}"/>
                </a:ext>
              </a:extLst>
            </p:cNvPr>
            <p:cNvSpPr>
              <a:spLocks noEditPoints="1"/>
            </p:cNvSpPr>
            <p:nvPr/>
          </p:nvSpPr>
          <p:spPr bwMode="auto">
            <a:xfrm>
              <a:off x="4350767" y="7413759"/>
              <a:ext cx="64418" cy="71289"/>
            </a:xfrm>
            <a:custGeom>
              <a:avLst/>
              <a:gdLst>
                <a:gd name="T0" fmla="*/ 83 w 150"/>
                <a:gd name="T1" fmla="*/ 0 h 166"/>
                <a:gd name="T2" fmla="*/ 150 w 150"/>
                <a:gd name="T3" fmla="*/ 166 h 166"/>
                <a:gd name="T4" fmla="*/ 131 w 150"/>
                <a:gd name="T5" fmla="*/ 166 h 166"/>
                <a:gd name="T6" fmla="*/ 112 w 150"/>
                <a:gd name="T7" fmla="*/ 112 h 166"/>
                <a:gd name="T8" fmla="*/ 35 w 150"/>
                <a:gd name="T9" fmla="*/ 112 h 166"/>
                <a:gd name="T10" fmla="*/ 16 w 150"/>
                <a:gd name="T11" fmla="*/ 166 h 166"/>
                <a:gd name="T12" fmla="*/ 0 w 150"/>
                <a:gd name="T13" fmla="*/ 166 h 166"/>
                <a:gd name="T14" fmla="*/ 67 w 150"/>
                <a:gd name="T15" fmla="*/ 0 h 166"/>
                <a:gd name="T16" fmla="*/ 83 w 150"/>
                <a:gd name="T17" fmla="*/ 0 h 166"/>
                <a:gd name="T18" fmla="*/ 107 w 150"/>
                <a:gd name="T19" fmla="*/ 99 h 166"/>
                <a:gd name="T20" fmla="*/ 75 w 150"/>
                <a:gd name="T21" fmla="*/ 16 h 166"/>
                <a:gd name="T22" fmla="*/ 40 w 150"/>
                <a:gd name="T23" fmla="*/ 99 h 166"/>
                <a:gd name="T24" fmla="*/ 107 w 150"/>
                <a:gd name="T25"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6">
                  <a:moveTo>
                    <a:pt x="83" y="0"/>
                  </a:moveTo>
                  <a:lnTo>
                    <a:pt x="150" y="166"/>
                  </a:lnTo>
                  <a:lnTo>
                    <a:pt x="131" y="166"/>
                  </a:lnTo>
                  <a:lnTo>
                    <a:pt x="112" y="112"/>
                  </a:lnTo>
                  <a:lnTo>
                    <a:pt x="35" y="112"/>
                  </a:lnTo>
                  <a:lnTo>
                    <a:pt x="16" y="166"/>
                  </a:lnTo>
                  <a:lnTo>
                    <a:pt x="0" y="166"/>
                  </a:lnTo>
                  <a:lnTo>
                    <a:pt x="67" y="0"/>
                  </a:lnTo>
                  <a:lnTo>
                    <a:pt x="83" y="0"/>
                  </a:lnTo>
                  <a:close/>
                  <a:moveTo>
                    <a:pt x="107" y="99"/>
                  </a:moveTo>
                  <a:lnTo>
                    <a:pt x="75" y="16"/>
                  </a:lnTo>
                  <a:lnTo>
                    <a:pt x="40" y="99"/>
                  </a:lnTo>
                  <a:lnTo>
                    <a:pt x="107" y="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3" name="Freeform 44">
              <a:extLst>
                <a:ext uri="{FF2B5EF4-FFF2-40B4-BE49-F238E27FC236}">
                  <a16:creationId xmlns:a16="http://schemas.microsoft.com/office/drawing/2014/main" id="{06721FBC-E87A-47F1-B906-E637C63CA82D}"/>
                </a:ext>
              </a:extLst>
            </p:cNvPr>
            <p:cNvSpPr>
              <a:spLocks/>
            </p:cNvSpPr>
            <p:nvPr/>
          </p:nvSpPr>
          <p:spPr bwMode="auto">
            <a:xfrm>
              <a:off x="4450399" y="7411182"/>
              <a:ext cx="63129" cy="75154"/>
            </a:xfrm>
            <a:custGeom>
              <a:avLst/>
              <a:gdLst>
                <a:gd name="T0" fmla="*/ 46 w 55"/>
                <a:gd name="T1" fmla="*/ 14 h 65"/>
                <a:gd name="T2" fmla="*/ 41 w 55"/>
                <a:gd name="T3" fmla="*/ 9 h 65"/>
                <a:gd name="T4" fmla="*/ 36 w 55"/>
                <a:gd name="T5" fmla="*/ 6 h 65"/>
                <a:gd name="T6" fmla="*/ 29 w 55"/>
                <a:gd name="T7" fmla="*/ 5 h 65"/>
                <a:gd name="T8" fmla="*/ 18 w 55"/>
                <a:gd name="T9" fmla="*/ 8 h 65"/>
                <a:gd name="T10" fmla="*/ 11 w 55"/>
                <a:gd name="T11" fmla="*/ 14 h 65"/>
                <a:gd name="T12" fmla="*/ 7 w 55"/>
                <a:gd name="T13" fmla="*/ 23 h 65"/>
                <a:gd name="T14" fmla="*/ 6 w 55"/>
                <a:gd name="T15" fmla="*/ 33 h 65"/>
                <a:gd name="T16" fmla="*/ 7 w 55"/>
                <a:gd name="T17" fmla="*/ 43 h 65"/>
                <a:gd name="T18" fmla="*/ 11 w 55"/>
                <a:gd name="T19" fmla="*/ 51 h 65"/>
                <a:gd name="T20" fmla="*/ 18 w 55"/>
                <a:gd name="T21" fmla="*/ 58 h 65"/>
                <a:gd name="T22" fmla="*/ 29 w 55"/>
                <a:gd name="T23" fmla="*/ 60 h 65"/>
                <a:gd name="T24" fmla="*/ 37 w 55"/>
                <a:gd name="T25" fmla="*/ 58 h 65"/>
                <a:gd name="T26" fmla="*/ 43 w 55"/>
                <a:gd name="T27" fmla="*/ 54 h 65"/>
                <a:gd name="T28" fmla="*/ 47 w 55"/>
                <a:gd name="T29" fmla="*/ 48 h 65"/>
                <a:gd name="T30" fmla="*/ 49 w 55"/>
                <a:gd name="T31" fmla="*/ 40 h 65"/>
                <a:gd name="T32" fmla="*/ 55 w 55"/>
                <a:gd name="T33" fmla="*/ 40 h 65"/>
                <a:gd name="T34" fmla="*/ 52 w 55"/>
                <a:gd name="T35" fmla="*/ 50 h 65"/>
                <a:gd name="T36" fmla="*/ 47 w 55"/>
                <a:gd name="T37" fmla="*/ 58 h 65"/>
                <a:gd name="T38" fmla="*/ 39 w 55"/>
                <a:gd name="T39" fmla="*/ 63 h 65"/>
                <a:gd name="T40" fmla="*/ 29 w 55"/>
                <a:gd name="T41" fmla="*/ 65 h 65"/>
                <a:gd name="T42" fmla="*/ 16 w 55"/>
                <a:gd name="T43" fmla="*/ 62 h 65"/>
                <a:gd name="T44" fmla="*/ 7 w 55"/>
                <a:gd name="T45" fmla="*/ 55 h 65"/>
                <a:gd name="T46" fmla="*/ 1 w 55"/>
                <a:gd name="T47" fmla="*/ 45 h 65"/>
                <a:gd name="T48" fmla="*/ 0 w 55"/>
                <a:gd name="T49" fmla="*/ 33 h 65"/>
                <a:gd name="T50" fmla="*/ 1 w 55"/>
                <a:gd name="T51" fmla="*/ 20 h 65"/>
                <a:gd name="T52" fmla="*/ 7 w 55"/>
                <a:gd name="T53" fmla="*/ 10 h 65"/>
                <a:gd name="T54" fmla="*/ 16 w 55"/>
                <a:gd name="T55" fmla="*/ 3 h 65"/>
                <a:gd name="T56" fmla="*/ 29 w 55"/>
                <a:gd name="T57" fmla="*/ 0 h 65"/>
                <a:gd name="T58" fmla="*/ 38 w 55"/>
                <a:gd name="T59" fmla="*/ 2 h 65"/>
                <a:gd name="T60" fmla="*/ 46 w 55"/>
                <a:gd name="T61" fmla="*/ 6 h 65"/>
                <a:gd name="T62" fmla="*/ 51 w 55"/>
                <a:gd name="T63" fmla="*/ 12 h 65"/>
                <a:gd name="T64" fmla="*/ 54 w 55"/>
                <a:gd name="T65" fmla="*/ 20 h 65"/>
                <a:gd name="T66" fmla="*/ 48 w 55"/>
                <a:gd name="T67" fmla="*/ 20 h 65"/>
                <a:gd name="T68" fmla="*/ 46 w 55"/>
                <a:gd name="T69"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65">
                  <a:moveTo>
                    <a:pt x="46" y="14"/>
                  </a:moveTo>
                  <a:cubicBezTo>
                    <a:pt x="45" y="12"/>
                    <a:pt x="43" y="11"/>
                    <a:pt x="41" y="9"/>
                  </a:cubicBezTo>
                  <a:cubicBezTo>
                    <a:pt x="40" y="8"/>
                    <a:pt x="38" y="7"/>
                    <a:pt x="36" y="6"/>
                  </a:cubicBezTo>
                  <a:cubicBezTo>
                    <a:pt x="34" y="6"/>
                    <a:pt x="31" y="5"/>
                    <a:pt x="29" y="5"/>
                  </a:cubicBezTo>
                  <a:cubicBezTo>
                    <a:pt x="25" y="5"/>
                    <a:pt x="21" y="6"/>
                    <a:pt x="18" y="8"/>
                  </a:cubicBezTo>
                  <a:cubicBezTo>
                    <a:pt x="15" y="9"/>
                    <a:pt x="13" y="11"/>
                    <a:pt x="11" y="14"/>
                  </a:cubicBezTo>
                  <a:cubicBezTo>
                    <a:pt x="9" y="17"/>
                    <a:pt x="8" y="20"/>
                    <a:pt x="7" y="23"/>
                  </a:cubicBezTo>
                  <a:cubicBezTo>
                    <a:pt x="6" y="26"/>
                    <a:pt x="6" y="29"/>
                    <a:pt x="6" y="33"/>
                  </a:cubicBezTo>
                  <a:cubicBezTo>
                    <a:pt x="6" y="36"/>
                    <a:pt x="6" y="39"/>
                    <a:pt x="7" y="43"/>
                  </a:cubicBezTo>
                  <a:cubicBezTo>
                    <a:pt x="8" y="46"/>
                    <a:pt x="9" y="49"/>
                    <a:pt x="11" y="51"/>
                  </a:cubicBezTo>
                  <a:cubicBezTo>
                    <a:pt x="13" y="54"/>
                    <a:pt x="15" y="56"/>
                    <a:pt x="18" y="58"/>
                  </a:cubicBezTo>
                  <a:cubicBezTo>
                    <a:pt x="21" y="59"/>
                    <a:pt x="25" y="60"/>
                    <a:pt x="29" y="60"/>
                  </a:cubicBezTo>
                  <a:cubicBezTo>
                    <a:pt x="32" y="60"/>
                    <a:pt x="35" y="59"/>
                    <a:pt x="37" y="58"/>
                  </a:cubicBezTo>
                  <a:cubicBezTo>
                    <a:pt x="39" y="57"/>
                    <a:pt x="41" y="56"/>
                    <a:pt x="43" y="54"/>
                  </a:cubicBezTo>
                  <a:cubicBezTo>
                    <a:pt x="45" y="52"/>
                    <a:pt x="46" y="50"/>
                    <a:pt x="47" y="48"/>
                  </a:cubicBezTo>
                  <a:cubicBezTo>
                    <a:pt x="48" y="45"/>
                    <a:pt x="49" y="43"/>
                    <a:pt x="49" y="40"/>
                  </a:cubicBezTo>
                  <a:cubicBezTo>
                    <a:pt x="55" y="40"/>
                    <a:pt x="55" y="40"/>
                    <a:pt x="55" y="40"/>
                  </a:cubicBezTo>
                  <a:cubicBezTo>
                    <a:pt x="55" y="44"/>
                    <a:pt x="54" y="47"/>
                    <a:pt x="52" y="50"/>
                  </a:cubicBezTo>
                  <a:cubicBezTo>
                    <a:pt x="51" y="53"/>
                    <a:pt x="49" y="56"/>
                    <a:pt x="47" y="58"/>
                  </a:cubicBezTo>
                  <a:cubicBezTo>
                    <a:pt x="45" y="60"/>
                    <a:pt x="42" y="62"/>
                    <a:pt x="39" y="63"/>
                  </a:cubicBezTo>
                  <a:cubicBezTo>
                    <a:pt x="36" y="64"/>
                    <a:pt x="33" y="65"/>
                    <a:pt x="29" y="65"/>
                  </a:cubicBezTo>
                  <a:cubicBezTo>
                    <a:pt x="24" y="65"/>
                    <a:pt x="20" y="64"/>
                    <a:pt x="16" y="62"/>
                  </a:cubicBezTo>
                  <a:cubicBezTo>
                    <a:pt x="13" y="60"/>
                    <a:pt x="9" y="58"/>
                    <a:pt x="7" y="55"/>
                  </a:cubicBezTo>
                  <a:cubicBezTo>
                    <a:pt x="5" y="52"/>
                    <a:pt x="3" y="49"/>
                    <a:pt x="1" y="45"/>
                  </a:cubicBezTo>
                  <a:cubicBezTo>
                    <a:pt x="0" y="41"/>
                    <a:pt x="0" y="37"/>
                    <a:pt x="0" y="33"/>
                  </a:cubicBezTo>
                  <a:cubicBezTo>
                    <a:pt x="0" y="28"/>
                    <a:pt x="0" y="24"/>
                    <a:pt x="1" y="20"/>
                  </a:cubicBezTo>
                  <a:cubicBezTo>
                    <a:pt x="3" y="17"/>
                    <a:pt x="5" y="13"/>
                    <a:pt x="7" y="10"/>
                  </a:cubicBezTo>
                  <a:cubicBezTo>
                    <a:pt x="9" y="7"/>
                    <a:pt x="13" y="5"/>
                    <a:pt x="16" y="3"/>
                  </a:cubicBezTo>
                  <a:cubicBezTo>
                    <a:pt x="20" y="1"/>
                    <a:pt x="24" y="0"/>
                    <a:pt x="29" y="0"/>
                  </a:cubicBezTo>
                  <a:cubicBezTo>
                    <a:pt x="32" y="0"/>
                    <a:pt x="35" y="1"/>
                    <a:pt x="38" y="2"/>
                  </a:cubicBezTo>
                  <a:cubicBezTo>
                    <a:pt x="41" y="3"/>
                    <a:pt x="43" y="4"/>
                    <a:pt x="46" y="6"/>
                  </a:cubicBezTo>
                  <a:cubicBezTo>
                    <a:pt x="48" y="7"/>
                    <a:pt x="50" y="9"/>
                    <a:pt x="51" y="12"/>
                  </a:cubicBezTo>
                  <a:cubicBezTo>
                    <a:pt x="53" y="14"/>
                    <a:pt x="54" y="17"/>
                    <a:pt x="54" y="20"/>
                  </a:cubicBezTo>
                  <a:cubicBezTo>
                    <a:pt x="48" y="20"/>
                    <a:pt x="48" y="20"/>
                    <a:pt x="48" y="20"/>
                  </a:cubicBezTo>
                  <a:cubicBezTo>
                    <a:pt x="48" y="18"/>
                    <a:pt x="47" y="16"/>
                    <a:pt x="46" y="1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4" name="Freeform 45">
              <a:extLst>
                <a:ext uri="{FF2B5EF4-FFF2-40B4-BE49-F238E27FC236}">
                  <a16:creationId xmlns:a16="http://schemas.microsoft.com/office/drawing/2014/main" id="{9CF3272C-3A41-4732-96BC-9A2A1363A2DE}"/>
                </a:ext>
              </a:extLst>
            </p:cNvPr>
            <p:cNvSpPr>
              <a:spLocks/>
            </p:cNvSpPr>
            <p:nvPr/>
          </p:nvSpPr>
          <p:spPr bwMode="auto">
            <a:xfrm>
              <a:off x="4556044" y="7413759"/>
              <a:ext cx="56258" cy="71289"/>
            </a:xfrm>
            <a:custGeom>
              <a:avLst/>
              <a:gdLst>
                <a:gd name="T0" fmla="*/ 16 w 131"/>
                <a:gd name="T1" fmla="*/ 0 h 166"/>
                <a:gd name="T2" fmla="*/ 16 w 131"/>
                <a:gd name="T3" fmla="*/ 72 h 166"/>
                <a:gd name="T4" fmla="*/ 115 w 131"/>
                <a:gd name="T5" fmla="*/ 72 h 166"/>
                <a:gd name="T6" fmla="*/ 115 w 131"/>
                <a:gd name="T7" fmla="*/ 0 h 166"/>
                <a:gd name="T8" fmla="*/ 131 w 131"/>
                <a:gd name="T9" fmla="*/ 0 h 166"/>
                <a:gd name="T10" fmla="*/ 131 w 131"/>
                <a:gd name="T11" fmla="*/ 166 h 166"/>
                <a:gd name="T12" fmla="*/ 115 w 131"/>
                <a:gd name="T13" fmla="*/ 166 h 166"/>
                <a:gd name="T14" fmla="*/ 115 w 131"/>
                <a:gd name="T15" fmla="*/ 86 h 166"/>
                <a:gd name="T16" fmla="*/ 16 w 131"/>
                <a:gd name="T17" fmla="*/ 86 h 166"/>
                <a:gd name="T18" fmla="*/ 16 w 131"/>
                <a:gd name="T19" fmla="*/ 166 h 166"/>
                <a:gd name="T20" fmla="*/ 0 w 131"/>
                <a:gd name="T21" fmla="*/ 166 h 166"/>
                <a:gd name="T22" fmla="*/ 0 w 131"/>
                <a:gd name="T23" fmla="*/ 0 h 166"/>
                <a:gd name="T24" fmla="*/ 16 w 131"/>
                <a:gd name="T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66">
                  <a:moveTo>
                    <a:pt x="16" y="0"/>
                  </a:moveTo>
                  <a:lnTo>
                    <a:pt x="16" y="72"/>
                  </a:lnTo>
                  <a:lnTo>
                    <a:pt x="115" y="72"/>
                  </a:lnTo>
                  <a:lnTo>
                    <a:pt x="115" y="0"/>
                  </a:lnTo>
                  <a:lnTo>
                    <a:pt x="131" y="0"/>
                  </a:lnTo>
                  <a:lnTo>
                    <a:pt x="131" y="166"/>
                  </a:lnTo>
                  <a:lnTo>
                    <a:pt x="115" y="166"/>
                  </a:lnTo>
                  <a:lnTo>
                    <a:pt x="115" y="86"/>
                  </a:lnTo>
                  <a:lnTo>
                    <a:pt x="16" y="86"/>
                  </a:lnTo>
                  <a:lnTo>
                    <a:pt x="16" y="166"/>
                  </a:lnTo>
                  <a:lnTo>
                    <a:pt x="0" y="166"/>
                  </a:lnTo>
                  <a:lnTo>
                    <a:pt x="0" y="0"/>
                  </a:lnTo>
                  <a:lnTo>
                    <a:pt x="1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5" name="Freeform 46">
              <a:extLst>
                <a:ext uri="{FF2B5EF4-FFF2-40B4-BE49-F238E27FC236}">
                  <a16:creationId xmlns:a16="http://schemas.microsoft.com/office/drawing/2014/main" id="{907B1965-98AF-4275-A6BF-B8D79A613B27}"/>
                </a:ext>
              </a:extLst>
            </p:cNvPr>
            <p:cNvSpPr>
              <a:spLocks/>
            </p:cNvSpPr>
            <p:nvPr/>
          </p:nvSpPr>
          <p:spPr bwMode="auto">
            <a:xfrm>
              <a:off x="4658253" y="7413759"/>
              <a:ext cx="56258" cy="72577"/>
            </a:xfrm>
            <a:custGeom>
              <a:avLst/>
              <a:gdLst>
                <a:gd name="T0" fmla="*/ 6 w 49"/>
                <a:gd name="T1" fmla="*/ 0 h 63"/>
                <a:gd name="T2" fmla="*/ 6 w 49"/>
                <a:gd name="T3" fmla="*/ 38 h 63"/>
                <a:gd name="T4" fmla="*/ 8 w 49"/>
                <a:gd name="T5" fmla="*/ 47 h 63"/>
                <a:gd name="T6" fmla="*/ 11 w 49"/>
                <a:gd name="T7" fmla="*/ 53 h 63"/>
                <a:gd name="T8" fmla="*/ 17 w 49"/>
                <a:gd name="T9" fmla="*/ 57 h 63"/>
                <a:gd name="T10" fmla="*/ 25 w 49"/>
                <a:gd name="T11" fmla="*/ 58 h 63"/>
                <a:gd name="T12" fmla="*/ 32 w 49"/>
                <a:gd name="T13" fmla="*/ 57 h 63"/>
                <a:gd name="T14" fmla="*/ 38 w 49"/>
                <a:gd name="T15" fmla="*/ 53 h 63"/>
                <a:gd name="T16" fmla="*/ 42 w 49"/>
                <a:gd name="T17" fmla="*/ 47 h 63"/>
                <a:gd name="T18" fmla="*/ 43 w 49"/>
                <a:gd name="T19" fmla="*/ 38 h 63"/>
                <a:gd name="T20" fmla="*/ 43 w 49"/>
                <a:gd name="T21" fmla="*/ 0 h 63"/>
                <a:gd name="T22" fmla="*/ 49 w 49"/>
                <a:gd name="T23" fmla="*/ 0 h 63"/>
                <a:gd name="T24" fmla="*/ 49 w 49"/>
                <a:gd name="T25" fmla="*/ 39 h 63"/>
                <a:gd name="T26" fmla="*/ 48 w 49"/>
                <a:gd name="T27" fmla="*/ 48 h 63"/>
                <a:gd name="T28" fmla="*/ 43 w 49"/>
                <a:gd name="T29" fmla="*/ 56 h 63"/>
                <a:gd name="T30" fmla="*/ 36 w 49"/>
                <a:gd name="T31" fmla="*/ 61 h 63"/>
                <a:gd name="T32" fmla="*/ 25 w 49"/>
                <a:gd name="T33" fmla="*/ 63 h 63"/>
                <a:gd name="T34" fmla="*/ 14 w 49"/>
                <a:gd name="T35" fmla="*/ 61 h 63"/>
                <a:gd name="T36" fmla="*/ 6 w 49"/>
                <a:gd name="T37" fmla="*/ 56 h 63"/>
                <a:gd name="T38" fmla="*/ 2 w 49"/>
                <a:gd name="T39" fmla="*/ 48 h 63"/>
                <a:gd name="T40" fmla="*/ 0 w 49"/>
                <a:gd name="T41" fmla="*/ 39 h 63"/>
                <a:gd name="T42" fmla="*/ 0 w 49"/>
                <a:gd name="T43" fmla="*/ 0 h 63"/>
                <a:gd name="T44" fmla="*/ 6 w 49"/>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63">
                  <a:moveTo>
                    <a:pt x="6" y="0"/>
                  </a:moveTo>
                  <a:cubicBezTo>
                    <a:pt x="6" y="38"/>
                    <a:pt x="6" y="38"/>
                    <a:pt x="6" y="38"/>
                  </a:cubicBezTo>
                  <a:cubicBezTo>
                    <a:pt x="6" y="42"/>
                    <a:pt x="7" y="45"/>
                    <a:pt x="8" y="47"/>
                  </a:cubicBezTo>
                  <a:cubicBezTo>
                    <a:pt x="8" y="50"/>
                    <a:pt x="10" y="52"/>
                    <a:pt x="11" y="53"/>
                  </a:cubicBezTo>
                  <a:cubicBezTo>
                    <a:pt x="13" y="55"/>
                    <a:pt x="15" y="56"/>
                    <a:pt x="17" y="57"/>
                  </a:cubicBezTo>
                  <a:cubicBezTo>
                    <a:pt x="19" y="58"/>
                    <a:pt x="22" y="58"/>
                    <a:pt x="25" y="58"/>
                  </a:cubicBezTo>
                  <a:cubicBezTo>
                    <a:pt x="28" y="58"/>
                    <a:pt x="30" y="58"/>
                    <a:pt x="32" y="57"/>
                  </a:cubicBezTo>
                  <a:cubicBezTo>
                    <a:pt x="35" y="56"/>
                    <a:pt x="37" y="55"/>
                    <a:pt x="38" y="53"/>
                  </a:cubicBezTo>
                  <a:cubicBezTo>
                    <a:pt x="40" y="52"/>
                    <a:pt x="41" y="50"/>
                    <a:pt x="42" y="47"/>
                  </a:cubicBezTo>
                  <a:cubicBezTo>
                    <a:pt x="43" y="45"/>
                    <a:pt x="43" y="42"/>
                    <a:pt x="43" y="38"/>
                  </a:cubicBezTo>
                  <a:cubicBezTo>
                    <a:pt x="43" y="0"/>
                    <a:pt x="43" y="0"/>
                    <a:pt x="43" y="0"/>
                  </a:cubicBezTo>
                  <a:cubicBezTo>
                    <a:pt x="49" y="0"/>
                    <a:pt x="49" y="0"/>
                    <a:pt x="49" y="0"/>
                  </a:cubicBezTo>
                  <a:cubicBezTo>
                    <a:pt x="49" y="39"/>
                    <a:pt x="49" y="39"/>
                    <a:pt x="49" y="39"/>
                  </a:cubicBezTo>
                  <a:cubicBezTo>
                    <a:pt x="49" y="43"/>
                    <a:pt x="48" y="46"/>
                    <a:pt x="48" y="48"/>
                  </a:cubicBezTo>
                  <a:cubicBezTo>
                    <a:pt x="47" y="51"/>
                    <a:pt x="45" y="54"/>
                    <a:pt x="43" y="56"/>
                  </a:cubicBezTo>
                  <a:cubicBezTo>
                    <a:pt x="41" y="58"/>
                    <a:pt x="39" y="60"/>
                    <a:pt x="36" y="61"/>
                  </a:cubicBezTo>
                  <a:cubicBezTo>
                    <a:pt x="33" y="62"/>
                    <a:pt x="29" y="63"/>
                    <a:pt x="25" y="63"/>
                  </a:cubicBezTo>
                  <a:cubicBezTo>
                    <a:pt x="20" y="63"/>
                    <a:pt x="17" y="62"/>
                    <a:pt x="14" y="61"/>
                  </a:cubicBezTo>
                  <a:cubicBezTo>
                    <a:pt x="10" y="60"/>
                    <a:pt x="8" y="58"/>
                    <a:pt x="6" y="56"/>
                  </a:cubicBezTo>
                  <a:cubicBezTo>
                    <a:pt x="4" y="54"/>
                    <a:pt x="3" y="51"/>
                    <a:pt x="2" y="48"/>
                  </a:cubicBezTo>
                  <a:cubicBezTo>
                    <a:pt x="1" y="46"/>
                    <a:pt x="0" y="43"/>
                    <a:pt x="0" y="39"/>
                  </a:cubicBezTo>
                  <a:cubicBezTo>
                    <a:pt x="0" y="0"/>
                    <a:pt x="0" y="0"/>
                    <a:pt x="0" y="0"/>
                  </a:cubicBezTo>
                  <a:lnTo>
                    <a:pt x="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6" name="Freeform 47">
              <a:extLst>
                <a:ext uri="{FF2B5EF4-FFF2-40B4-BE49-F238E27FC236}">
                  <a16:creationId xmlns:a16="http://schemas.microsoft.com/office/drawing/2014/main" id="{E1DA25F6-5660-46AD-A433-7106CB2ACDAE}"/>
                </a:ext>
              </a:extLst>
            </p:cNvPr>
            <p:cNvSpPr>
              <a:spLocks/>
            </p:cNvSpPr>
            <p:nvPr/>
          </p:nvSpPr>
          <p:spPr bwMode="auto">
            <a:xfrm>
              <a:off x="4757027" y="7411182"/>
              <a:ext cx="56258" cy="75154"/>
            </a:xfrm>
            <a:custGeom>
              <a:avLst/>
              <a:gdLst>
                <a:gd name="T0" fmla="*/ 7 w 49"/>
                <a:gd name="T1" fmla="*/ 51 h 65"/>
                <a:gd name="T2" fmla="*/ 12 w 49"/>
                <a:gd name="T3" fmla="*/ 56 h 65"/>
                <a:gd name="T4" fmla="*/ 18 w 49"/>
                <a:gd name="T5" fmla="*/ 59 h 65"/>
                <a:gd name="T6" fmla="*/ 26 w 49"/>
                <a:gd name="T7" fmla="*/ 60 h 65"/>
                <a:gd name="T8" fmla="*/ 31 w 49"/>
                <a:gd name="T9" fmla="*/ 59 h 65"/>
                <a:gd name="T10" fmla="*/ 37 w 49"/>
                <a:gd name="T11" fmla="*/ 57 h 65"/>
                <a:gd name="T12" fmla="*/ 41 w 49"/>
                <a:gd name="T13" fmla="*/ 53 h 65"/>
                <a:gd name="T14" fmla="*/ 43 w 49"/>
                <a:gd name="T15" fmla="*/ 47 h 65"/>
                <a:gd name="T16" fmla="*/ 42 w 49"/>
                <a:gd name="T17" fmla="*/ 43 h 65"/>
                <a:gd name="T18" fmla="*/ 38 w 49"/>
                <a:gd name="T19" fmla="*/ 40 h 65"/>
                <a:gd name="T20" fmla="*/ 34 w 49"/>
                <a:gd name="T21" fmla="*/ 38 h 65"/>
                <a:gd name="T22" fmla="*/ 30 w 49"/>
                <a:gd name="T23" fmla="*/ 36 h 65"/>
                <a:gd name="T24" fmla="*/ 16 w 49"/>
                <a:gd name="T25" fmla="*/ 33 h 65"/>
                <a:gd name="T26" fmla="*/ 11 w 49"/>
                <a:gd name="T27" fmla="*/ 31 h 65"/>
                <a:gd name="T28" fmla="*/ 6 w 49"/>
                <a:gd name="T29" fmla="*/ 28 h 65"/>
                <a:gd name="T30" fmla="*/ 3 w 49"/>
                <a:gd name="T31" fmla="*/ 24 h 65"/>
                <a:gd name="T32" fmla="*/ 2 w 49"/>
                <a:gd name="T33" fmla="*/ 18 h 65"/>
                <a:gd name="T34" fmla="*/ 3 w 49"/>
                <a:gd name="T35" fmla="*/ 13 h 65"/>
                <a:gd name="T36" fmla="*/ 6 w 49"/>
                <a:gd name="T37" fmla="*/ 7 h 65"/>
                <a:gd name="T38" fmla="*/ 13 w 49"/>
                <a:gd name="T39" fmla="*/ 2 h 65"/>
                <a:gd name="T40" fmla="*/ 23 w 49"/>
                <a:gd name="T41" fmla="*/ 0 h 65"/>
                <a:gd name="T42" fmla="*/ 32 w 49"/>
                <a:gd name="T43" fmla="*/ 2 h 65"/>
                <a:gd name="T44" fmla="*/ 40 w 49"/>
                <a:gd name="T45" fmla="*/ 5 h 65"/>
                <a:gd name="T46" fmla="*/ 45 w 49"/>
                <a:gd name="T47" fmla="*/ 11 h 65"/>
                <a:gd name="T48" fmla="*/ 46 w 49"/>
                <a:gd name="T49" fmla="*/ 20 h 65"/>
                <a:gd name="T50" fmla="*/ 41 w 49"/>
                <a:gd name="T51" fmla="*/ 20 h 65"/>
                <a:gd name="T52" fmla="*/ 39 w 49"/>
                <a:gd name="T53" fmla="*/ 14 h 65"/>
                <a:gd name="T54" fmla="*/ 35 w 49"/>
                <a:gd name="T55" fmla="*/ 9 h 65"/>
                <a:gd name="T56" fmla="*/ 30 w 49"/>
                <a:gd name="T57" fmla="*/ 6 h 65"/>
                <a:gd name="T58" fmla="*/ 23 w 49"/>
                <a:gd name="T59" fmla="*/ 5 h 65"/>
                <a:gd name="T60" fmla="*/ 18 w 49"/>
                <a:gd name="T61" fmla="*/ 6 h 65"/>
                <a:gd name="T62" fmla="*/ 13 w 49"/>
                <a:gd name="T63" fmla="*/ 8 h 65"/>
                <a:gd name="T64" fmla="*/ 9 w 49"/>
                <a:gd name="T65" fmla="*/ 12 h 65"/>
                <a:gd name="T66" fmla="*/ 8 w 49"/>
                <a:gd name="T67" fmla="*/ 18 h 65"/>
                <a:gd name="T68" fmla="*/ 9 w 49"/>
                <a:gd name="T69" fmla="*/ 22 h 65"/>
                <a:gd name="T70" fmla="*/ 11 w 49"/>
                <a:gd name="T71" fmla="*/ 24 h 65"/>
                <a:gd name="T72" fmla="*/ 14 w 49"/>
                <a:gd name="T73" fmla="*/ 26 h 65"/>
                <a:gd name="T74" fmla="*/ 17 w 49"/>
                <a:gd name="T75" fmla="*/ 27 h 65"/>
                <a:gd name="T76" fmla="*/ 32 w 49"/>
                <a:gd name="T77" fmla="*/ 31 h 65"/>
                <a:gd name="T78" fmla="*/ 39 w 49"/>
                <a:gd name="T79" fmla="*/ 33 h 65"/>
                <a:gd name="T80" fmla="*/ 44 w 49"/>
                <a:gd name="T81" fmla="*/ 36 h 65"/>
                <a:gd name="T82" fmla="*/ 47 w 49"/>
                <a:gd name="T83" fmla="*/ 41 h 65"/>
                <a:gd name="T84" fmla="*/ 49 w 49"/>
                <a:gd name="T85" fmla="*/ 47 h 65"/>
                <a:gd name="T86" fmla="*/ 48 w 49"/>
                <a:gd name="T87" fmla="*/ 50 h 65"/>
                <a:gd name="T88" fmla="*/ 47 w 49"/>
                <a:gd name="T89" fmla="*/ 54 h 65"/>
                <a:gd name="T90" fmla="*/ 45 w 49"/>
                <a:gd name="T91" fmla="*/ 58 h 65"/>
                <a:gd name="T92" fmla="*/ 41 w 49"/>
                <a:gd name="T93" fmla="*/ 61 h 65"/>
                <a:gd name="T94" fmla="*/ 34 w 49"/>
                <a:gd name="T95" fmla="*/ 64 h 65"/>
                <a:gd name="T96" fmla="*/ 25 w 49"/>
                <a:gd name="T97" fmla="*/ 65 h 65"/>
                <a:gd name="T98" fmla="*/ 15 w 49"/>
                <a:gd name="T99" fmla="*/ 64 h 65"/>
                <a:gd name="T100" fmla="*/ 6 w 49"/>
                <a:gd name="T101" fmla="*/ 60 h 65"/>
                <a:gd name="T102" fmla="*/ 1 w 49"/>
                <a:gd name="T103" fmla="*/ 53 h 65"/>
                <a:gd name="T104" fmla="*/ 0 w 49"/>
                <a:gd name="T105" fmla="*/ 43 h 65"/>
                <a:gd name="T106" fmla="*/ 6 w 49"/>
                <a:gd name="T107" fmla="*/ 43 h 65"/>
                <a:gd name="T108" fmla="*/ 7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7" y="51"/>
                  </a:moveTo>
                  <a:cubicBezTo>
                    <a:pt x="8" y="53"/>
                    <a:pt x="10" y="55"/>
                    <a:pt x="12" y="56"/>
                  </a:cubicBezTo>
                  <a:cubicBezTo>
                    <a:pt x="13" y="58"/>
                    <a:pt x="16" y="59"/>
                    <a:pt x="18" y="59"/>
                  </a:cubicBezTo>
                  <a:cubicBezTo>
                    <a:pt x="21" y="60"/>
                    <a:pt x="23" y="60"/>
                    <a:pt x="26" y="60"/>
                  </a:cubicBezTo>
                  <a:cubicBezTo>
                    <a:pt x="28" y="60"/>
                    <a:pt x="30" y="60"/>
                    <a:pt x="31" y="59"/>
                  </a:cubicBezTo>
                  <a:cubicBezTo>
                    <a:pt x="33" y="59"/>
                    <a:pt x="35" y="58"/>
                    <a:pt x="37" y="57"/>
                  </a:cubicBezTo>
                  <a:cubicBezTo>
                    <a:pt x="39" y="56"/>
                    <a:pt x="40" y="55"/>
                    <a:pt x="41" y="53"/>
                  </a:cubicBezTo>
                  <a:cubicBezTo>
                    <a:pt x="42" y="52"/>
                    <a:pt x="43" y="50"/>
                    <a:pt x="43" y="47"/>
                  </a:cubicBezTo>
                  <a:cubicBezTo>
                    <a:pt x="43" y="46"/>
                    <a:pt x="42" y="44"/>
                    <a:pt x="42" y="43"/>
                  </a:cubicBezTo>
                  <a:cubicBezTo>
                    <a:pt x="41" y="42"/>
                    <a:pt x="40" y="40"/>
                    <a:pt x="38" y="40"/>
                  </a:cubicBezTo>
                  <a:cubicBezTo>
                    <a:pt x="37" y="39"/>
                    <a:pt x="36" y="38"/>
                    <a:pt x="34" y="38"/>
                  </a:cubicBezTo>
                  <a:cubicBezTo>
                    <a:pt x="33" y="37"/>
                    <a:pt x="31" y="37"/>
                    <a:pt x="30" y="36"/>
                  </a:cubicBezTo>
                  <a:cubicBezTo>
                    <a:pt x="16" y="33"/>
                    <a:pt x="16" y="33"/>
                    <a:pt x="16" y="33"/>
                  </a:cubicBezTo>
                  <a:cubicBezTo>
                    <a:pt x="14" y="32"/>
                    <a:pt x="12" y="32"/>
                    <a:pt x="11" y="31"/>
                  </a:cubicBezTo>
                  <a:cubicBezTo>
                    <a:pt x="9" y="30"/>
                    <a:pt x="7" y="29"/>
                    <a:pt x="6" y="28"/>
                  </a:cubicBezTo>
                  <a:cubicBezTo>
                    <a:pt x="5" y="27"/>
                    <a:pt x="4" y="26"/>
                    <a:pt x="3" y="24"/>
                  </a:cubicBezTo>
                  <a:cubicBezTo>
                    <a:pt x="2" y="22"/>
                    <a:pt x="2" y="20"/>
                    <a:pt x="2" y="18"/>
                  </a:cubicBezTo>
                  <a:cubicBezTo>
                    <a:pt x="2" y="16"/>
                    <a:pt x="2" y="15"/>
                    <a:pt x="3" y="13"/>
                  </a:cubicBezTo>
                  <a:cubicBezTo>
                    <a:pt x="3" y="11"/>
                    <a:pt x="4" y="9"/>
                    <a:pt x="6" y="7"/>
                  </a:cubicBezTo>
                  <a:cubicBezTo>
                    <a:pt x="8" y="5"/>
                    <a:pt x="10" y="4"/>
                    <a:pt x="13" y="2"/>
                  </a:cubicBezTo>
                  <a:cubicBezTo>
                    <a:pt x="15" y="1"/>
                    <a:pt x="19" y="0"/>
                    <a:pt x="23" y="0"/>
                  </a:cubicBezTo>
                  <a:cubicBezTo>
                    <a:pt x="26" y="0"/>
                    <a:pt x="29" y="1"/>
                    <a:pt x="32" y="2"/>
                  </a:cubicBezTo>
                  <a:cubicBezTo>
                    <a:pt x="35" y="2"/>
                    <a:pt x="37" y="4"/>
                    <a:pt x="40" y="5"/>
                  </a:cubicBezTo>
                  <a:cubicBezTo>
                    <a:pt x="42" y="7"/>
                    <a:pt x="43" y="9"/>
                    <a:pt x="45" y="11"/>
                  </a:cubicBezTo>
                  <a:cubicBezTo>
                    <a:pt x="46" y="14"/>
                    <a:pt x="46" y="17"/>
                    <a:pt x="46" y="20"/>
                  </a:cubicBezTo>
                  <a:cubicBezTo>
                    <a:pt x="41" y="20"/>
                    <a:pt x="41" y="20"/>
                    <a:pt x="41" y="20"/>
                  </a:cubicBezTo>
                  <a:cubicBezTo>
                    <a:pt x="40" y="17"/>
                    <a:pt x="40" y="15"/>
                    <a:pt x="39" y="14"/>
                  </a:cubicBezTo>
                  <a:cubicBezTo>
                    <a:pt x="38" y="12"/>
                    <a:pt x="37" y="10"/>
                    <a:pt x="35" y="9"/>
                  </a:cubicBezTo>
                  <a:cubicBezTo>
                    <a:pt x="34" y="8"/>
                    <a:pt x="32" y="7"/>
                    <a:pt x="30" y="6"/>
                  </a:cubicBezTo>
                  <a:cubicBezTo>
                    <a:pt x="28" y="6"/>
                    <a:pt x="26" y="5"/>
                    <a:pt x="23" y="5"/>
                  </a:cubicBezTo>
                  <a:cubicBezTo>
                    <a:pt x="21" y="5"/>
                    <a:pt x="19" y="6"/>
                    <a:pt x="18" y="6"/>
                  </a:cubicBezTo>
                  <a:cubicBezTo>
                    <a:pt x="16" y="7"/>
                    <a:pt x="14" y="7"/>
                    <a:pt x="13" y="8"/>
                  </a:cubicBezTo>
                  <a:cubicBezTo>
                    <a:pt x="11" y="9"/>
                    <a:pt x="10" y="10"/>
                    <a:pt x="9" y="12"/>
                  </a:cubicBezTo>
                  <a:cubicBezTo>
                    <a:pt x="8" y="14"/>
                    <a:pt x="8" y="15"/>
                    <a:pt x="8" y="18"/>
                  </a:cubicBezTo>
                  <a:cubicBezTo>
                    <a:pt x="8" y="19"/>
                    <a:pt x="8" y="20"/>
                    <a:pt x="9" y="22"/>
                  </a:cubicBezTo>
                  <a:cubicBezTo>
                    <a:pt x="9" y="23"/>
                    <a:pt x="10" y="24"/>
                    <a:pt x="11" y="24"/>
                  </a:cubicBezTo>
                  <a:cubicBezTo>
                    <a:pt x="11" y="25"/>
                    <a:pt x="12" y="26"/>
                    <a:pt x="14" y="26"/>
                  </a:cubicBezTo>
                  <a:cubicBezTo>
                    <a:pt x="15" y="27"/>
                    <a:pt x="16" y="27"/>
                    <a:pt x="17" y="27"/>
                  </a:cubicBezTo>
                  <a:cubicBezTo>
                    <a:pt x="32" y="31"/>
                    <a:pt x="32" y="31"/>
                    <a:pt x="32" y="31"/>
                  </a:cubicBezTo>
                  <a:cubicBezTo>
                    <a:pt x="35" y="32"/>
                    <a:pt x="37" y="32"/>
                    <a:pt x="39" y="33"/>
                  </a:cubicBezTo>
                  <a:cubicBezTo>
                    <a:pt x="41" y="34"/>
                    <a:pt x="42" y="35"/>
                    <a:pt x="44" y="36"/>
                  </a:cubicBezTo>
                  <a:cubicBezTo>
                    <a:pt x="45" y="37"/>
                    <a:pt x="47" y="39"/>
                    <a:pt x="47" y="41"/>
                  </a:cubicBezTo>
                  <a:cubicBezTo>
                    <a:pt x="48" y="43"/>
                    <a:pt x="49" y="45"/>
                    <a:pt x="49" y="47"/>
                  </a:cubicBezTo>
                  <a:cubicBezTo>
                    <a:pt x="49" y="48"/>
                    <a:pt x="49" y="49"/>
                    <a:pt x="48" y="50"/>
                  </a:cubicBezTo>
                  <a:cubicBezTo>
                    <a:pt x="48" y="51"/>
                    <a:pt x="48" y="52"/>
                    <a:pt x="47" y="54"/>
                  </a:cubicBezTo>
                  <a:cubicBezTo>
                    <a:pt x="47" y="55"/>
                    <a:pt x="46" y="56"/>
                    <a:pt x="45" y="58"/>
                  </a:cubicBezTo>
                  <a:cubicBezTo>
                    <a:pt x="44" y="59"/>
                    <a:pt x="43" y="60"/>
                    <a:pt x="41" y="61"/>
                  </a:cubicBezTo>
                  <a:cubicBezTo>
                    <a:pt x="39" y="62"/>
                    <a:pt x="37" y="63"/>
                    <a:pt x="34" y="64"/>
                  </a:cubicBezTo>
                  <a:cubicBezTo>
                    <a:pt x="32" y="64"/>
                    <a:pt x="28" y="65"/>
                    <a:pt x="25" y="65"/>
                  </a:cubicBezTo>
                  <a:cubicBezTo>
                    <a:pt x="21" y="65"/>
                    <a:pt x="18" y="64"/>
                    <a:pt x="15" y="64"/>
                  </a:cubicBezTo>
                  <a:cubicBezTo>
                    <a:pt x="11" y="63"/>
                    <a:pt x="9" y="61"/>
                    <a:pt x="6" y="60"/>
                  </a:cubicBezTo>
                  <a:cubicBezTo>
                    <a:pt x="4" y="58"/>
                    <a:pt x="3" y="56"/>
                    <a:pt x="1" y="53"/>
                  </a:cubicBezTo>
                  <a:cubicBezTo>
                    <a:pt x="0" y="50"/>
                    <a:pt x="0" y="47"/>
                    <a:pt x="0" y="43"/>
                  </a:cubicBezTo>
                  <a:cubicBezTo>
                    <a:pt x="6" y="43"/>
                    <a:pt x="6" y="43"/>
                    <a:pt x="6" y="43"/>
                  </a:cubicBezTo>
                  <a:cubicBezTo>
                    <a:pt x="6" y="46"/>
                    <a:pt x="6" y="49"/>
                    <a:pt x="7"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7" name="Freeform 48">
              <a:extLst>
                <a:ext uri="{FF2B5EF4-FFF2-40B4-BE49-F238E27FC236}">
                  <a16:creationId xmlns:a16="http://schemas.microsoft.com/office/drawing/2014/main" id="{ED44746B-36C0-4456-9F4C-AF1CBEA8E4B6}"/>
                </a:ext>
              </a:extLst>
            </p:cNvPr>
            <p:cNvSpPr>
              <a:spLocks/>
            </p:cNvSpPr>
            <p:nvPr/>
          </p:nvSpPr>
          <p:spPr bwMode="auto">
            <a:xfrm>
              <a:off x="4855801" y="7413759"/>
              <a:ext cx="50675" cy="71289"/>
            </a:xfrm>
            <a:custGeom>
              <a:avLst/>
              <a:gdLst>
                <a:gd name="T0" fmla="*/ 115 w 118"/>
                <a:gd name="T1" fmla="*/ 0 h 166"/>
                <a:gd name="T2" fmla="*/ 115 w 118"/>
                <a:gd name="T3" fmla="*/ 13 h 166"/>
                <a:gd name="T4" fmla="*/ 16 w 118"/>
                <a:gd name="T5" fmla="*/ 13 h 166"/>
                <a:gd name="T6" fmla="*/ 16 w 118"/>
                <a:gd name="T7" fmla="*/ 72 h 166"/>
                <a:gd name="T8" fmla="*/ 110 w 118"/>
                <a:gd name="T9" fmla="*/ 72 h 166"/>
                <a:gd name="T10" fmla="*/ 110 w 118"/>
                <a:gd name="T11" fmla="*/ 86 h 166"/>
                <a:gd name="T12" fmla="*/ 16 w 118"/>
                <a:gd name="T13" fmla="*/ 86 h 166"/>
                <a:gd name="T14" fmla="*/ 16 w 118"/>
                <a:gd name="T15" fmla="*/ 153 h 166"/>
                <a:gd name="T16" fmla="*/ 118 w 118"/>
                <a:gd name="T17" fmla="*/ 153 h 166"/>
                <a:gd name="T18" fmla="*/ 118 w 118"/>
                <a:gd name="T19" fmla="*/ 166 h 166"/>
                <a:gd name="T20" fmla="*/ 0 w 118"/>
                <a:gd name="T21" fmla="*/ 166 h 166"/>
                <a:gd name="T22" fmla="*/ 0 w 118"/>
                <a:gd name="T23" fmla="*/ 0 h 166"/>
                <a:gd name="T24" fmla="*/ 115 w 118"/>
                <a:gd name="T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66">
                  <a:moveTo>
                    <a:pt x="115" y="0"/>
                  </a:moveTo>
                  <a:lnTo>
                    <a:pt x="115" y="13"/>
                  </a:lnTo>
                  <a:lnTo>
                    <a:pt x="16" y="13"/>
                  </a:lnTo>
                  <a:lnTo>
                    <a:pt x="16" y="72"/>
                  </a:lnTo>
                  <a:lnTo>
                    <a:pt x="110" y="72"/>
                  </a:lnTo>
                  <a:lnTo>
                    <a:pt x="110" y="86"/>
                  </a:lnTo>
                  <a:lnTo>
                    <a:pt x="16" y="86"/>
                  </a:lnTo>
                  <a:lnTo>
                    <a:pt x="16" y="153"/>
                  </a:lnTo>
                  <a:lnTo>
                    <a:pt x="118" y="153"/>
                  </a:lnTo>
                  <a:lnTo>
                    <a:pt x="118" y="166"/>
                  </a:lnTo>
                  <a:lnTo>
                    <a:pt x="0" y="166"/>
                  </a:lnTo>
                  <a:lnTo>
                    <a:pt x="0" y="0"/>
                  </a:lnTo>
                  <a:lnTo>
                    <a:pt x="11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8" name="Freeform 49">
              <a:extLst>
                <a:ext uri="{FF2B5EF4-FFF2-40B4-BE49-F238E27FC236}">
                  <a16:creationId xmlns:a16="http://schemas.microsoft.com/office/drawing/2014/main" id="{01C3879A-CD01-4E64-AD4F-F716730F5C57}"/>
                </a:ext>
              </a:extLst>
            </p:cNvPr>
            <p:cNvSpPr>
              <a:spLocks/>
            </p:cNvSpPr>
            <p:nvPr/>
          </p:nvSpPr>
          <p:spPr bwMode="auto">
            <a:xfrm>
              <a:off x="4939544" y="7413759"/>
              <a:ext cx="57546" cy="71289"/>
            </a:xfrm>
            <a:custGeom>
              <a:avLst/>
              <a:gdLst>
                <a:gd name="T0" fmla="*/ 134 w 134"/>
                <a:gd name="T1" fmla="*/ 0 h 166"/>
                <a:gd name="T2" fmla="*/ 134 w 134"/>
                <a:gd name="T3" fmla="*/ 13 h 166"/>
                <a:gd name="T4" fmla="*/ 75 w 134"/>
                <a:gd name="T5" fmla="*/ 13 h 166"/>
                <a:gd name="T6" fmla="*/ 75 w 134"/>
                <a:gd name="T7" fmla="*/ 166 h 166"/>
                <a:gd name="T8" fmla="*/ 59 w 134"/>
                <a:gd name="T9" fmla="*/ 166 h 166"/>
                <a:gd name="T10" fmla="*/ 59 w 134"/>
                <a:gd name="T11" fmla="*/ 13 h 166"/>
                <a:gd name="T12" fmla="*/ 0 w 134"/>
                <a:gd name="T13" fmla="*/ 13 h 166"/>
                <a:gd name="T14" fmla="*/ 0 w 134"/>
                <a:gd name="T15" fmla="*/ 0 h 166"/>
                <a:gd name="T16" fmla="*/ 134 w 134"/>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66">
                  <a:moveTo>
                    <a:pt x="134" y="0"/>
                  </a:moveTo>
                  <a:lnTo>
                    <a:pt x="134" y="13"/>
                  </a:lnTo>
                  <a:lnTo>
                    <a:pt x="75" y="13"/>
                  </a:lnTo>
                  <a:lnTo>
                    <a:pt x="75" y="166"/>
                  </a:lnTo>
                  <a:lnTo>
                    <a:pt x="59" y="166"/>
                  </a:lnTo>
                  <a:lnTo>
                    <a:pt x="59" y="13"/>
                  </a:lnTo>
                  <a:lnTo>
                    <a:pt x="0" y="13"/>
                  </a:lnTo>
                  <a:lnTo>
                    <a:pt x="0" y="0"/>
                  </a:lnTo>
                  <a:lnTo>
                    <a:pt x="13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49" name="Freeform 50">
              <a:extLst>
                <a:ext uri="{FF2B5EF4-FFF2-40B4-BE49-F238E27FC236}">
                  <a16:creationId xmlns:a16="http://schemas.microsoft.com/office/drawing/2014/main" id="{1E9141D3-F740-4567-8078-B99E4D1B70AB}"/>
                </a:ext>
              </a:extLst>
            </p:cNvPr>
            <p:cNvSpPr>
              <a:spLocks/>
            </p:cNvSpPr>
            <p:nvPr/>
          </p:nvSpPr>
          <p:spPr bwMode="auto">
            <a:xfrm>
              <a:off x="5028010" y="7413759"/>
              <a:ext cx="57546" cy="71289"/>
            </a:xfrm>
            <a:custGeom>
              <a:avLst/>
              <a:gdLst>
                <a:gd name="T0" fmla="*/ 134 w 134"/>
                <a:gd name="T1" fmla="*/ 0 h 166"/>
                <a:gd name="T2" fmla="*/ 134 w 134"/>
                <a:gd name="T3" fmla="*/ 13 h 166"/>
                <a:gd name="T4" fmla="*/ 75 w 134"/>
                <a:gd name="T5" fmla="*/ 13 h 166"/>
                <a:gd name="T6" fmla="*/ 75 w 134"/>
                <a:gd name="T7" fmla="*/ 166 h 166"/>
                <a:gd name="T8" fmla="*/ 59 w 134"/>
                <a:gd name="T9" fmla="*/ 166 h 166"/>
                <a:gd name="T10" fmla="*/ 59 w 134"/>
                <a:gd name="T11" fmla="*/ 13 h 166"/>
                <a:gd name="T12" fmla="*/ 0 w 134"/>
                <a:gd name="T13" fmla="*/ 13 h 166"/>
                <a:gd name="T14" fmla="*/ 0 w 134"/>
                <a:gd name="T15" fmla="*/ 0 h 166"/>
                <a:gd name="T16" fmla="*/ 134 w 134"/>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66">
                  <a:moveTo>
                    <a:pt x="134" y="0"/>
                  </a:moveTo>
                  <a:lnTo>
                    <a:pt x="134" y="13"/>
                  </a:lnTo>
                  <a:lnTo>
                    <a:pt x="75" y="13"/>
                  </a:lnTo>
                  <a:lnTo>
                    <a:pt x="75" y="166"/>
                  </a:lnTo>
                  <a:lnTo>
                    <a:pt x="59" y="166"/>
                  </a:lnTo>
                  <a:lnTo>
                    <a:pt x="59" y="13"/>
                  </a:lnTo>
                  <a:lnTo>
                    <a:pt x="0" y="13"/>
                  </a:lnTo>
                  <a:lnTo>
                    <a:pt x="0" y="0"/>
                  </a:lnTo>
                  <a:lnTo>
                    <a:pt x="13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sp>
          <p:nvSpPr>
            <p:cNvPr id="150" name="Freeform 51">
              <a:extLst>
                <a:ext uri="{FF2B5EF4-FFF2-40B4-BE49-F238E27FC236}">
                  <a16:creationId xmlns:a16="http://schemas.microsoft.com/office/drawing/2014/main" id="{EF49AD47-5070-4C2C-B3DF-A732D7D090A8}"/>
                </a:ext>
              </a:extLst>
            </p:cNvPr>
            <p:cNvSpPr>
              <a:spLocks/>
            </p:cNvSpPr>
            <p:nvPr/>
          </p:nvSpPr>
          <p:spPr bwMode="auto">
            <a:xfrm>
              <a:off x="5119913" y="7411182"/>
              <a:ext cx="56258" cy="75154"/>
            </a:xfrm>
            <a:custGeom>
              <a:avLst/>
              <a:gdLst>
                <a:gd name="T0" fmla="*/ 8 w 49"/>
                <a:gd name="T1" fmla="*/ 51 h 65"/>
                <a:gd name="T2" fmla="*/ 12 w 49"/>
                <a:gd name="T3" fmla="*/ 56 h 65"/>
                <a:gd name="T4" fmla="*/ 19 w 49"/>
                <a:gd name="T5" fmla="*/ 59 h 65"/>
                <a:gd name="T6" fmla="*/ 27 w 49"/>
                <a:gd name="T7" fmla="*/ 60 h 65"/>
                <a:gd name="T8" fmla="*/ 32 w 49"/>
                <a:gd name="T9" fmla="*/ 59 h 65"/>
                <a:gd name="T10" fmla="*/ 37 w 49"/>
                <a:gd name="T11" fmla="*/ 57 h 65"/>
                <a:gd name="T12" fmla="*/ 42 w 49"/>
                <a:gd name="T13" fmla="*/ 53 h 65"/>
                <a:gd name="T14" fmla="*/ 43 w 49"/>
                <a:gd name="T15" fmla="*/ 47 h 65"/>
                <a:gd name="T16" fmla="*/ 42 w 49"/>
                <a:gd name="T17" fmla="*/ 43 h 65"/>
                <a:gd name="T18" fmla="*/ 39 w 49"/>
                <a:gd name="T19" fmla="*/ 40 h 65"/>
                <a:gd name="T20" fmla="*/ 35 w 49"/>
                <a:gd name="T21" fmla="*/ 38 h 65"/>
                <a:gd name="T22" fmla="*/ 30 w 49"/>
                <a:gd name="T23" fmla="*/ 36 h 65"/>
                <a:gd name="T24" fmla="*/ 16 w 49"/>
                <a:gd name="T25" fmla="*/ 33 h 65"/>
                <a:gd name="T26" fmla="*/ 11 w 49"/>
                <a:gd name="T27" fmla="*/ 31 h 65"/>
                <a:gd name="T28" fmla="*/ 7 w 49"/>
                <a:gd name="T29" fmla="*/ 28 h 65"/>
                <a:gd name="T30" fmla="*/ 4 w 49"/>
                <a:gd name="T31" fmla="*/ 24 h 65"/>
                <a:gd name="T32" fmla="*/ 2 w 49"/>
                <a:gd name="T33" fmla="*/ 18 h 65"/>
                <a:gd name="T34" fmla="*/ 3 w 49"/>
                <a:gd name="T35" fmla="*/ 13 h 65"/>
                <a:gd name="T36" fmla="*/ 7 w 49"/>
                <a:gd name="T37" fmla="*/ 7 h 65"/>
                <a:gd name="T38" fmla="*/ 13 w 49"/>
                <a:gd name="T39" fmla="*/ 2 h 65"/>
                <a:gd name="T40" fmla="*/ 24 w 49"/>
                <a:gd name="T41" fmla="*/ 0 h 65"/>
                <a:gd name="T42" fmla="*/ 33 w 49"/>
                <a:gd name="T43" fmla="*/ 2 h 65"/>
                <a:gd name="T44" fmla="*/ 40 w 49"/>
                <a:gd name="T45" fmla="*/ 5 h 65"/>
                <a:gd name="T46" fmla="*/ 45 w 49"/>
                <a:gd name="T47" fmla="*/ 11 h 65"/>
                <a:gd name="T48" fmla="*/ 47 w 49"/>
                <a:gd name="T49" fmla="*/ 20 h 65"/>
                <a:gd name="T50" fmla="*/ 41 w 49"/>
                <a:gd name="T51" fmla="*/ 20 h 65"/>
                <a:gd name="T52" fmla="*/ 39 w 49"/>
                <a:gd name="T53" fmla="*/ 14 h 65"/>
                <a:gd name="T54" fmla="*/ 36 w 49"/>
                <a:gd name="T55" fmla="*/ 9 h 65"/>
                <a:gd name="T56" fmla="*/ 30 w 49"/>
                <a:gd name="T57" fmla="*/ 6 h 65"/>
                <a:gd name="T58" fmla="*/ 24 w 49"/>
                <a:gd name="T59" fmla="*/ 5 h 65"/>
                <a:gd name="T60" fmla="*/ 18 w 49"/>
                <a:gd name="T61" fmla="*/ 6 h 65"/>
                <a:gd name="T62" fmla="*/ 13 w 49"/>
                <a:gd name="T63" fmla="*/ 8 h 65"/>
                <a:gd name="T64" fmla="*/ 10 w 49"/>
                <a:gd name="T65" fmla="*/ 12 h 65"/>
                <a:gd name="T66" fmla="*/ 8 w 49"/>
                <a:gd name="T67" fmla="*/ 18 h 65"/>
                <a:gd name="T68" fmla="*/ 9 w 49"/>
                <a:gd name="T69" fmla="*/ 22 h 65"/>
                <a:gd name="T70" fmla="*/ 11 w 49"/>
                <a:gd name="T71" fmla="*/ 24 h 65"/>
                <a:gd name="T72" fmla="*/ 14 w 49"/>
                <a:gd name="T73" fmla="*/ 26 h 65"/>
                <a:gd name="T74" fmla="*/ 18 w 49"/>
                <a:gd name="T75" fmla="*/ 27 h 65"/>
                <a:gd name="T76" fmla="*/ 33 w 49"/>
                <a:gd name="T77" fmla="*/ 31 h 65"/>
                <a:gd name="T78" fmla="*/ 39 w 49"/>
                <a:gd name="T79" fmla="*/ 33 h 65"/>
                <a:gd name="T80" fmla="*/ 44 w 49"/>
                <a:gd name="T81" fmla="*/ 36 h 65"/>
                <a:gd name="T82" fmla="*/ 48 w 49"/>
                <a:gd name="T83" fmla="*/ 41 h 65"/>
                <a:gd name="T84" fmla="*/ 49 w 49"/>
                <a:gd name="T85" fmla="*/ 47 h 65"/>
                <a:gd name="T86" fmla="*/ 49 w 49"/>
                <a:gd name="T87" fmla="*/ 50 h 65"/>
                <a:gd name="T88" fmla="*/ 48 w 49"/>
                <a:gd name="T89" fmla="*/ 54 h 65"/>
                <a:gd name="T90" fmla="*/ 46 w 49"/>
                <a:gd name="T91" fmla="*/ 58 h 65"/>
                <a:gd name="T92" fmla="*/ 41 w 49"/>
                <a:gd name="T93" fmla="*/ 61 h 65"/>
                <a:gd name="T94" fmla="*/ 35 w 49"/>
                <a:gd name="T95" fmla="*/ 64 h 65"/>
                <a:gd name="T96" fmla="*/ 25 w 49"/>
                <a:gd name="T97" fmla="*/ 65 h 65"/>
                <a:gd name="T98" fmla="*/ 15 w 49"/>
                <a:gd name="T99" fmla="*/ 64 h 65"/>
                <a:gd name="T100" fmla="*/ 7 w 49"/>
                <a:gd name="T101" fmla="*/ 60 h 65"/>
                <a:gd name="T102" fmla="*/ 2 w 49"/>
                <a:gd name="T103" fmla="*/ 53 h 65"/>
                <a:gd name="T104" fmla="*/ 0 w 49"/>
                <a:gd name="T105" fmla="*/ 43 h 65"/>
                <a:gd name="T106" fmla="*/ 6 w 49"/>
                <a:gd name="T107" fmla="*/ 43 h 65"/>
                <a:gd name="T108" fmla="*/ 8 w 49"/>
                <a:gd name="T109"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 h="65">
                  <a:moveTo>
                    <a:pt x="8" y="51"/>
                  </a:moveTo>
                  <a:cubicBezTo>
                    <a:pt x="9" y="53"/>
                    <a:pt x="10" y="55"/>
                    <a:pt x="12" y="56"/>
                  </a:cubicBezTo>
                  <a:cubicBezTo>
                    <a:pt x="14" y="58"/>
                    <a:pt x="16" y="59"/>
                    <a:pt x="19" y="59"/>
                  </a:cubicBezTo>
                  <a:cubicBezTo>
                    <a:pt x="21" y="60"/>
                    <a:pt x="24" y="60"/>
                    <a:pt x="27" y="60"/>
                  </a:cubicBezTo>
                  <a:cubicBezTo>
                    <a:pt x="28" y="60"/>
                    <a:pt x="30" y="60"/>
                    <a:pt x="32" y="59"/>
                  </a:cubicBezTo>
                  <a:cubicBezTo>
                    <a:pt x="34" y="59"/>
                    <a:pt x="36" y="58"/>
                    <a:pt x="37" y="57"/>
                  </a:cubicBezTo>
                  <a:cubicBezTo>
                    <a:pt x="39" y="56"/>
                    <a:pt x="40" y="55"/>
                    <a:pt x="42" y="53"/>
                  </a:cubicBezTo>
                  <a:cubicBezTo>
                    <a:pt x="43" y="52"/>
                    <a:pt x="43" y="50"/>
                    <a:pt x="43" y="47"/>
                  </a:cubicBezTo>
                  <a:cubicBezTo>
                    <a:pt x="43" y="46"/>
                    <a:pt x="43" y="44"/>
                    <a:pt x="42" y="43"/>
                  </a:cubicBezTo>
                  <a:cubicBezTo>
                    <a:pt x="41" y="42"/>
                    <a:pt x="40" y="40"/>
                    <a:pt x="39" y="40"/>
                  </a:cubicBezTo>
                  <a:cubicBezTo>
                    <a:pt x="38" y="39"/>
                    <a:pt x="36" y="38"/>
                    <a:pt x="35" y="38"/>
                  </a:cubicBezTo>
                  <a:cubicBezTo>
                    <a:pt x="33" y="37"/>
                    <a:pt x="32" y="37"/>
                    <a:pt x="30" y="36"/>
                  </a:cubicBezTo>
                  <a:cubicBezTo>
                    <a:pt x="16" y="33"/>
                    <a:pt x="16" y="33"/>
                    <a:pt x="16" y="33"/>
                  </a:cubicBezTo>
                  <a:cubicBezTo>
                    <a:pt x="15" y="32"/>
                    <a:pt x="13" y="32"/>
                    <a:pt x="11" y="31"/>
                  </a:cubicBezTo>
                  <a:cubicBezTo>
                    <a:pt x="9" y="30"/>
                    <a:pt x="8" y="29"/>
                    <a:pt x="7" y="28"/>
                  </a:cubicBezTo>
                  <a:cubicBezTo>
                    <a:pt x="5" y="27"/>
                    <a:pt x="4" y="26"/>
                    <a:pt x="4" y="24"/>
                  </a:cubicBezTo>
                  <a:cubicBezTo>
                    <a:pt x="3" y="22"/>
                    <a:pt x="2" y="20"/>
                    <a:pt x="2" y="18"/>
                  </a:cubicBezTo>
                  <a:cubicBezTo>
                    <a:pt x="2" y="16"/>
                    <a:pt x="3" y="15"/>
                    <a:pt x="3" y="13"/>
                  </a:cubicBezTo>
                  <a:cubicBezTo>
                    <a:pt x="4" y="11"/>
                    <a:pt x="5" y="9"/>
                    <a:pt x="7" y="7"/>
                  </a:cubicBezTo>
                  <a:cubicBezTo>
                    <a:pt x="8" y="5"/>
                    <a:pt x="10" y="4"/>
                    <a:pt x="13" y="2"/>
                  </a:cubicBezTo>
                  <a:cubicBezTo>
                    <a:pt x="16" y="1"/>
                    <a:pt x="20" y="0"/>
                    <a:pt x="24" y="0"/>
                  </a:cubicBezTo>
                  <a:cubicBezTo>
                    <a:pt x="27" y="0"/>
                    <a:pt x="30" y="1"/>
                    <a:pt x="33" y="2"/>
                  </a:cubicBezTo>
                  <a:cubicBezTo>
                    <a:pt x="36" y="2"/>
                    <a:pt x="38" y="4"/>
                    <a:pt x="40" y="5"/>
                  </a:cubicBezTo>
                  <a:cubicBezTo>
                    <a:pt x="42" y="7"/>
                    <a:pt x="44" y="9"/>
                    <a:pt x="45" y="11"/>
                  </a:cubicBezTo>
                  <a:cubicBezTo>
                    <a:pt x="46" y="14"/>
                    <a:pt x="47" y="17"/>
                    <a:pt x="47" y="20"/>
                  </a:cubicBezTo>
                  <a:cubicBezTo>
                    <a:pt x="41" y="20"/>
                    <a:pt x="41" y="20"/>
                    <a:pt x="41" y="20"/>
                  </a:cubicBezTo>
                  <a:cubicBezTo>
                    <a:pt x="41" y="17"/>
                    <a:pt x="40" y="15"/>
                    <a:pt x="39" y="14"/>
                  </a:cubicBezTo>
                  <a:cubicBezTo>
                    <a:pt x="38" y="12"/>
                    <a:pt x="37" y="10"/>
                    <a:pt x="36" y="9"/>
                  </a:cubicBezTo>
                  <a:cubicBezTo>
                    <a:pt x="34" y="8"/>
                    <a:pt x="32" y="7"/>
                    <a:pt x="30" y="6"/>
                  </a:cubicBezTo>
                  <a:cubicBezTo>
                    <a:pt x="28" y="6"/>
                    <a:pt x="26" y="5"/>
                    <a:pt x="24" y="5"/>
                  </a:cubicBezTo>
                  <a:cubicBezTo>
                    <a:pt x="22" y="5"/>
                    <a:pt x="20" y="6"/>
                    <a:pt x="18" y="6"/>
                  </a:cubicBezTo>
                  <a:cubicBezTo>
                    <a:pt x="16" y="7"/>
                    <a:pt x="15" y="7"/>
                    <a:pt x="13" y="8"/>
                  </a:cubicBezTo>
                  <a:cubicBezTo>
                    <a:pt x="12" y="9"/>
                    <a:pt x="11" y="10"/>
                    <a:pt x="10" y="12"/>
                  </a:cubicBezTo>
                  <a:cubicBezTo>
                    <a:pt x="9" y="14"/>
                    <a:pt x="8" y="15"/>
                    <a:pt x="8" y="18"/>
                  </a:cubicBezTo>
                  <a:cubicBezTo>
                    <a:pt x="8" y="19"/>
                    <a:pt x="9" y="20"/>
                    <a:pt x="9" y="22"/>
                  </a:cubicBezTo>
                  <a:cubicBezTo>
                    <a:pt x="10" y="23"/>
                    <a:pt x="10" y="24"/>
                    <a:pt x="11" y="24"/>
                  </a:cubicBezTo>
                  <a:cubicBezTo>
                    <a:pt x="12" y="25"/>
                    <a:pt x="13" y="26"/>
                    <a:pt x="14" y="26"/>
                  </a:cubicBezTo>
                  <a:cubicBezTo>
                    <a:pt x="15" y="27"/>
                    <a:pt x="17" y="27"/>
                    <a:pt x="18" y="27"/>
                  </a:cubicBezTo>
                  <a:cubicBezTo>
                    <a:pt x="33" y="31"/>
                    <a:pt x="33" y="31"/>
                    <a:pt x="33" y="31"/>
                  </a:cubicBezTo>
                  <a:cubicBezTo>
                    <a:pt x="35" y="32"/>
                    <a:pt x="37" y="32"/>
                    <a:pt x="39" y="33"/>
                  </a:cubicBezTo>
                  <a:cubicBezTo>
                    <a:pt x="41" y="34"/>
                    <a:pt x="43" y="35"/>
                    <a:pt x="44" y="36"/>
                  </a:cubicBezTo>
                  <a:cubicBezTo>
                    <a:pt x="46" y="37"/>
                    <a:pt x="47" y="39"/>
                    <a:pt x="48" y="41"/>
                  </a:cubicBezTo>
                  <a:cubicBezTo>
                    <a:pt x="49" y="43"/>
                    <a:pt x="49" y="45"/>
                    <a:pt x="49" y="47"/>
                  </a:cubicBezTo>
                  <a:cubicBezTo>
                    <a:pt x="49" y="48"/>
                    <a:pt x="49" y="49"/>
                    <a:pt x="49" y="50"/>
                  </a:cubicBezTo>
                  <a:cubicBezTo>
                    <a:pt x="49" y="51"/>
                    <a:pt x="49" y="52"/>
                    <a:pt x="48" y="54"/>
                  </a:cubicBezTo>
                  <a:cubicBezTo>
                    <a:pt x="47" y="55"/>
                    <a:pt x="47" y="56"/>
                    <a:pt x="46" y="58"/>
                  </a:cubicBezTo>
                  <a:cubicBezTo>
                    <a:pt x="45" y="59"/>
                    <a:pt x="43" y="60"/>
                    <a:pt x="41" y="61"/>
                  </a:cubicBezTo>
                  <a:cubicBezTo>
                    <a:pt x="40" y="62"/>
                    <a:pt x="37" y="63"/>
                    <a:pt x="35" y="64"/>
                  </a:cubicBezTo>
                  <a:cubicBezTo>
                    <a:pt x="32" y="64"/>
                    <a:pt x="29" y="65"/>
                    <a:pt x="25" y="65"/>
                  </a:cubicBezTo>
                  <a:cubicBezTo>
                    <a:pt x="22" y="65"/>
                    <a:pt x="18" y="64"/>
                    <a:pt x="15" y="64"/>
                  </a:cubicBezTo>
                  <a:cubicBezTo>
                    <a:pt x="12" y="63"/>
                    <a:pt x="9" y="61"/>
                    <a:pt x="7" y="60"/>
                  </a:cubicBezTo>
                  <a:cubicBezTo>
                    <a:pt x="5" y="58"/>
                    <a:pt x="3" y="56"/>
                    <a:pt x="2" y="53"/>
                  </a:cubicBezTo>
                  <a:cubicBezTo>
                    <a:pt x="1" y="50"/>
                    <a:pt x="0" y="47"/>
                    <a:pt x="0" y="43"/>
                  </a:cubicBezTo>
                  <a:cubicBezTo>
                    <a:pt x="6" y="43"/>
                    <a:pt x="6" y="43"/>
                    <a:pt x="6" y="43"/>
                  </a:cubicBezTo>
                  <a:cubicBezTo>
                    <a:pt x="6" y="46"/>
                    <a:pt x="7" y="49"/>
                    <a:pt x="8" y="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Arial" charset="0"/>
              </a:endParaRPr>
            </a:p>
          </p:txBody>
        </p:sp>
      </p:grpSp>
    </p:spTree>
    <p:extLst>
      <p:ext uri="{BB962C8B-B14F-4D97-AF65-F5344CB8AC3E}">
        <p14:creationId xmlns:p14="http://schemas.microsoft.com/office/powerpoint/2010/main" val="198097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8E82782-D7A3-48F7-A36B-144A3A81930B}"/>
              </a:ext>
            </a:extLst>
          </p:cNvPr>
          <p:cNvSpPr/>
          <p:nvPr/>
        </p:nvSpPr>
        <p:spPr>
          <a:xfrm>
            <a:off x="457200" y="1464446"/>
            <a:ext cx="256032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Enrollment</a:t>
            </a:r>
          </a:p>
        </p:txBody>
      </p:sp>
      <p:grpSp>
        <p:nvGrpSpPr>
          <p:cNvPr id="90139" name="Group 90138">
            <a:extLst>
              <a:ext uri="{FF2B5EF4-FFF2-40B4-BE49-F238E27FC236}">
                <a16:creationId xmlns:a16="http://schemas.microsoft.com/office/drawing/2014/main" id="{EDA00628-AE21-432E-A3D6-30AB3FA97C5E}"/>
              </a:ext>
            </a:extLst>
          </p:cNvPr>
          <p:cNvGrpSpPr/>
          <p:nvPr/>
        </p:nvGrpSpPr>
        <p:grpSpPr>
          <a:xfrm>
            <a:off x="2401824" y="1555886"/>
            <a:ext cx="530063" cy="548640"/>
            <a:chOff x="2465832" y="1555886"/>
            <a:chExt cx="530063" cy="548640"/>
          </a:xfrm>
        </p:grpSpPr>
        <p:grpSp>
          <p:nvGrpSpPr>
            <p:cNvPr id="30" name="Content Placeholder 5" descr="User">
              <a:extLst>
                <a:ext uri="{FF2B5EF4-FFF2-40B4-BE49-F238E27FC236}">
                  <a16:creationId xmlns:a16="http://schemas.microsoft.com/office/drawing/2014/main" id="{47F4EDFE-814E-49BD-AB40-89DD2C4F142D}"/>
                </a:ext>
              </a:extLst>
            </p:cNvPr>
            <p:cNvGrpSpPr/>
            <p:nvPr/>
          </p:nvGrpSpPr>
          <p:grpSpPr>
            <a:xfrm>
              <a:off x="2465832" y="1555886"/>
              <a:ext cx="421972" cy="448345"/>
              <a:chOff x="3581400" y="2880487"/>
              <a:chExt cx="609600" cy="647700"/>
            </a:xfrm>
            <a:solidFill>
              <a:schemeClr val="accent5"/>
            </a:solidFill>
          </p:grpSpPr>
          <p:sp>
            <p:nvSpPr>
              <p:cNvPr id="31" name="Freeform: Shape 30">
                <a:extLst>
                  <a:ext uri="{FF2B5EF4-FFF2-40B4-BE49-F238E27FC236}">
                    <a16:creationId xmlns:a16="http://schemas.microsoft.com/office/drawing/2014/main" id="{A0504A6D-90C7-4216-9D27-E54B8D635966}"/>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12" name="Freeform: Shape 90111">
                <a:extLst>
                  <a:ext uri="{FF2B5EF4-FFF2-40B4-BE49-F238E27FC236}">
                    <a16:creationId xmlns:a16="http://schemas.microsoft.com/office/drawing/2014/main" id="{9641FE79-68FA-4905-915B-B2ECB9BB915C}"/>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90113" name="Oval 90112">
              <a:extLst>
                <a:ext uri="{FF2B5EF4-FFF2-40B4-BE49-F238E27FC236}">
                  <a16:creationId xmlns:a16="http://schemas.microsoft.com/office/drawing/2014/main" id="{B20AFCF5-210D-4AA6-920D-D0FF0EE7EAA8}"/>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B8A1C37-49ED-4C3B-A6A3-52D0D3D228D2}"/>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29" name="Freeform: Shape 28">
              <a:extLst>
                <a:ext uri="{FF2B5EF4-FFF2-40B4-BE49-F238E27FC236}">
                  <a16:creationId xmlns:a16="http://schemas.microsoft.com/office/drawing/2014/main" id="{E845DEA3-9B53-4F5D-8D53-22794CE21525}"/>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90114" name="Rectangle 2"/>
          <p:cNvSpPr>
            <a:spLocks noGrp="1" noChangeArrowheads="1"/>
          </p:cNvSpPr>
          <p:nvPr>
            <p:ph type="title"/>
          </p:nvPr>
        </p:nvSpPr>
        <p:spPr/>
        <p:txBody>
          <a:bodyPr/>
          <a:lstStyle/>
          <a:p>
            <a:r>
              <a:rPr lang="en-US" cap="none" dirty="0"/>
              <a:t>MassHealth: The Basics </a:t>
            </a:r>
            <a:br>
              <a:rPr lang="en-US" dirty="0"/>
            </a:br>
            <a:r>
              <a:rPr lang="en-US" dirty="0"/>
              <a:t>KEY FINDINGS</a:t>
            </a:r>
          </a:p>
        </p:txBody>
      </p:sp>
      <p:sp>
        <p:nvSpPr>
          <p:cNvPr id="17" name="Slide Number Placeholder 16"/>
          <p:cNvSpPr>
            <a:spLocks noGrp="1"/>
          </p:cNvSpPr>
          <p:nvPr>
            <p:ph type="sldNum" sz="quarter" idx="10"/>
          </p:nvPr>
        </p:nvSpPr>
        <p:spPr/>
        <p:txBody>
          <a:bodyPr/>
          <a:lstStyle/>
          <a:p>
            <a:fld id="{864C9174-2A6C-4246-A139-673B5E866FE6}" type="slidenum">
              <a:rPr lang="en-US" smtClean="0"/>
              <a:pPr/>
              <a:t>3</a:t>
            </a:fld>
            <a:endParaRPr lang="en-US" dirty="0"/>
          </a:p>
        </p:txBody>
      </p:sp>
      <p:sp>
        <p:nvSpPr>
          <p:cNvPr id="19" name="Rectangle 18">
            <a:extLst>
              <a:ext uri="{FF2B5EF4-FFF2-40B4-BE49-F238E27FC236}">
                <a16:creationId xmlns:a16="http://schemas.microsoft.com/office/drawing/2014/main" id="{02D2C6D6-E11F-4179-980E-948D65D39BF9}"/>
              </a:ext>
            </a:extLst>
          </p:cNvPr>
          <p:cNvSpPr/>
          <p:nvPr/>
        </p:nvSpPr>
        <p:spPr>
          <a:xfrm>
            <a:off x="3291840" y="1464446"/>
            <a:ext cx="2560320" cy="731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Spending</a:t>
            </a:r>
          </a:p>
        </p:txBody>
      </p:sp>
      <p:grpSp>
        <p:nvGrpSpPr>
          <p:cNvPr id="90119" name="Graphic 11" descr="Money">
            <a:extLst>
              <a:ext uri="{FF2B5EF4-FFF2-40B4-BE49-F238E27FC236}">
                <a16:creationId xmlns:a16="http://schemas.microsoft.com/office/drawing/2014/main" id="{81115CFA-932F-437B-A6DB-C46C9732D1E9}"/>
              </a:ext>
            </a:extLst>
          </p:cNvPr>
          <p:cNvGrpSpPr>
            <a:grpSpLocks noChangeAspect="1"/>
          </p:cNvGrpSpPr>
          <p:nvPr/>
        </p:nvGrpSpPr>
        <p:grpSpPr>
          <a:xfrm>
            <a:off x="4983480" y="1418726"/>
            <a:ext cx="822960" cy="822960"/>
            <a:chOff x="3966744" y="2896896"/>
            <a:chExt cx="914400" cy="914400"/>
          </a:xfrm>
          <a:solidFill>
            <a:schemeClr val="bg1"/>
          </a:solidFill>
        </p:grpSpPr>
        <p:sp>
          <p:nvSpPr>
            <p:cNvPr id="90120" name="Freeform: Shape 90119">
              <a:extLst>
                <a:ext uri="{FF2B5EF4-FFF2-40B4-BE49-F238E27FC236}">
                  <a16:creationId xmlns:a16="http://schemas.microsoft.com/office/drawing/2014/main" id="{8FABF295-1C25-4BF9-9B35-87C1C45500A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1" name="Freeform: Shape 90120">
              <a:extLst>
                <a:ext uri="{FF2B5EF4-FFF2-40B4-BE49-F238E27FC236}">
                  <a16:creationId xmlns:a16="http://schemas.microsoft.com/office/drawing/2014/main" id="{8F000870-DC1B-4409-9079-CB79312A95F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2" name="Freeform: Shape 90121">
              <a:extLst>
                <a:ext uri="{FF2B5EF4-FFF2-40B4-BE49-F238E27FC236}">
                  <a16:creationId xmlns:a16="http://schemas.microsoft.com/office/drawing/2014/main" id="{FBF56AD5-3824-429D-9B6C-E090B19A9EF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3" name="Freeform: Shape 90122">
              <a:extLst>
                <a:ext uri="{FF2B5EF4-FFF2-40B4-BE49-F238E27FC236}">
                  <a16:creationId xmlns:a16="http://schemas.microsoft.com/office/drawing/2014/main" id="{7D0BEE5D-A7E4-4D62-8841-52A7C225831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4" name="Freeform: Shape 90123">
              <a:extLst>
                <a:ext uri="{FF2B5EF4-FFF2-40B4-BE49-F238E27FC236}">
                  <a16:creationId xmlns:a16="http://schemas.microsoft.com/office/drawing/2014/main" id="{C632162D-82A6-4878-86FF-ADFE29BD14C1}"/>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5" name="Freeform: Shape 90124">
              <a:extLst>
                <a:ext uri="{FF2B5EF4-FFF2-40B4-BE49-F238E27FC236}">
                  <a16:creationId xmlns:a16="http://schemas.microsoft.com/office/drawing/2014/main" id="{850BAAEE-020E-495E-B51A-6F836596F0E5}"/>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258" name="Group 257">
            <a:extLst>
              <a:ext uri="{FF2B5EF4-FFF2-40B4-BE49-F238E27FC236}">
                <a16:creationId xmlns:a16="http://schemas.microsoft.com/office/drawing/2014/main" id="{3126B9FD-6C67-40BC-8D8D-400F416862A7}"/>
              </a:ext>
            </a:extLst>
          </p:cNvPr>
          <p:cNvGrpSpPr/>
          <p:nvPr/>
        </p:nvGrpSpPr>
        <p:grpSpPr>
          <a:xfrm>
            <a:off x="518989" y="2446531"/>
            <a:ext cx="2539112" cy="741935"/>
            <a:chOff x="518989" y="2446531"/>
            <a:chExt cx="2539112" cy="741935"/>
          </a:xfrm>
        </p:grpSpPr>
        <p:sp>
          <p:nvSpPr>
            <p:cNvPr id="7" name="TextBox 6">
              <a:extLst>
                <a:ext uri="{FF2B5EF4-FFF2-40B4-BE49-F238E27FC236}">
                  <a16:creationId xmlns:a16="http://schemas.microsoft.com/office/drawing/2014/main" id="{43661DA0-6AC2-4ACF-BD77-D7E98F574D01}"/>
                </a:ext>
              </a:extLst>
            </p:cNvPr>
            <p:cNvSpPr txBox="1"/>
            <p:nvPr/>
          </p:nvSpPr>
          <p:spPr>
            <a:xfrm>
              <a:off x="518989" y="2880689"/>
              <a:ext cx="2539112" cy="307777"/>
            </a:xfrm>
            <a:prstGeom prst="rect">
              <a:avLst/>
            </a:prstGeom>
            <a:noFill/>
          </p:spPr>
          <p:txBody>
            <a:bodyPr wrap="square" rtlCol="0" anchor="ctr">
              <a:spAutoFit/>
            </a:bodyPr>
            <a:lstStyle/>
            <a:p>
              <a:pPr algn="ctr"/>
              <a:r>
                <a:rPr lang="en-US" sz="1400" dirty="0">
                  <a:latin typeface="+mn-lt"/>
                </a:rPr>
                <a:t>More than </a:t>
              </a:r>
              <a:r>
                <a:rPr lang="en-US" sz="1400" dirty="0">
                  <a:latin typeface="+mj-lt"/>
                </a:rPr>
                <a:t>1.8 million </a:t>
              </a:r>
              <a:r>
                <a:rPr lang="en-US" sz="1400" dirty="0">
                  <a:latin typeface="+mn-lt"/>
                </a:rPr>
                <a:t>members</a:t>
              </a:r>
            </a:p>
          </p:txBody>
        </p:sp>
        <p:grpSp>
          <p:nvGrpSpPr>
            <p:cNvPr id="90138" name="Group 90137">
              <a:extLst>
                <a:ext uri="{FF2B5EF4-FFF2-40B4-BE49-F238E27FC236}">
                  <a16:creationId xmlns:a16="http://schemas.microsoft.com/office/drawing/2014/main" id="{CC214C0B-9C55-4E99-92FE-6DB78C2FE679}"/>
                </a:ext>
              </a:extLst>
            </p:cNvPr>
            <p:cNvGrpSpPr>
              <a:grpSpLocks noChangeAspect="1"/>
            </p:cNvGrpSpPr>
            <p:nvPr/>
          </p:nvGrpSpPr>
          <p:grpSpPr>
            <a:xfrm>
              <a:off x="1377065" y="2446531"/>
              <a:ext cx="822960" cy="440115"/>
              <a:chOff x="8729892" y="1269817"/>
              <a:chExt cx="689800" cy="368901"/>
            </a:xfrm>
            <a:solidFill>
              <a:schemeClr val="accent4"/>
            </a:solidFill>
          </p:grpSpPr>
          <p:sp>
            <p:nvSpPr>
              <p:cNvPr id="90131" name="Freeform: Shape 90130">
                <a:extLst>
                  <a:ext uri="{FF2B5EF4-FFF2-40B4-BE49-F238E27FC236}">
                    <a16:creationId xmlns:a16="http://schemas.microsoft.com/office/drawing/2014/main" id="{044B0970-508F-4CE7-B8B0-CBB55272359E}"/>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90132" name="Freeform: Shape 90131">
                <a:extLst>
                  <a:ext uri="{FF2B5EF4-FFF2-40B4-BE49-F238E27FC236}">
                    <a16:creationId xmlns:a16="http://schemas.microsoft.com/office/drawing/2014/main" id="{E6715C23-5833-433C-8C50-5C91FD241319}"/>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90133" name="Freeform: Shape 90132">
                <a:extLst>
                  <a:ext uri="{FF2B5EF4-FFF2-40B4-BE49-F238E27FC236}">
                    <a16:creationId xmlns:a16="http://schemas.microsoft.com/office/drawing/2014/main" id="{06B93F8A-415F-4289-B751-4996B3717B8F}"/>
                  </a:ext>
                </a:extLst>
              </p:cNvPr>
              <p:cNvSpPr/>
              <p:nvPr/>
            </p:nvSpPr>
            <p:spPr>
              <a:xfrm>
                <a:off x="9152992"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latin typeface="+mn-lt"/>
                </a:endParaRPr>
              </a:p>
            </p:txBody>
          </p:sp>
          <p:sp>
            <p:nvSpPr>
              <p:cNvPr id="90134" name="Freeform: Shape 90133">
                <a:extLst>
                  <a:ext uri="{FF2B5EF4-FFF2-40B4-BE49-F238E27FC236}">
                    <a16:creationId xmlns:a16="http://schemas.microsoft.com/office/drawing/2014/main" id="{32F2FB0A-8646-4B11-83E8-6585713EB56C}"/>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latin typeface="+mn-lt"/>
                </a:endParaRPr>
              </a:p>
            </p:txBody>
          </p:sp>
          <p:sp>
            <p:nvSpPr>
              <p:cNvPr id="90135" name="Freeform: Shape 90134">
                <a:extLst>
                  <a:ext uri="{FF2B5EF4-FFF2-40B4-BE49-F238E27FC236}">
                    <a16:creationId xmlns:a16="http://schemas.microsoft.com/office/drawing/2014/main" id="{2F108B89-F681-4874-81CC-6F4D5DF6DC0D}"/>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latin typeface="+mn-lt"/>
                </a:endParaRPr>
              </a:p>
            </p:txBody>
          </p:sp>
          <p:sp>
            <p:nvSpPr>
              <p:cNvPr id="90136" name="Freeform: Shape 90135">
                <a:extLst>
                  <a:ext uri="{FF2B5EF4-FFF2-40B4-BE49-F238E27FC236}">
                    <a16:creationId xmlns:a16="http://schemas.microsoft.com/office/drawing/2014/main" id="{CF41FEE1-F095-42CD-9952-04A4E0165A0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latin typeface="+mn-lt"/>
                </a:endParaRPr>
              </a:p>
            </p:txBody>
          </p:sp>
        </p:grpSp>
      </p:grpSp>
      <p:sp>
        <p:nvSpPr>
          <p:cNvPr id="60" name="Rectangle 59">
            <a:extLst>
              <a:ext uri="{FF2B5EF4-FFF2-40B4-BE49-F238E27FC236}">
                <a16:creationId xmlns:a16="http://schemas.microsoft.com/office/drawing/2014/main" id="{557D86DD-E319-4112-A747-2C0F616DB25C}"/>
              </a:ext>
            </a:extLst>
          </p:cNvPr>
          <p:cNvSpPr/>
          <p:nvPr/>
        </p:nvSpPr>
        <p:spPr>
          <a:xfrm>
            <a:off x="6126480" y="1464446"/>
            <a:ext cx="2560320" cy="731520"/>
          </a:xfrm>
          <a:prstGeom prst="rect">
            <a:avLst/>
          </a:prstGeom>
          <a:solidFill>
            <a:srgbClr val="77B6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Innovations</a:t>
            </a:r>
          </a:p>
        </p:txBody>
      </p:sp>
      <p:grpSp>
        <p:nvGrpSpPr>
          <p:cNvPr id="90137" name="Group 90136">
            <a:extLst>
              <a:ext uri="{FF2B5EF4-FFF2-40B4-BE49-F238E27FC236}">
                <a16:creationId xmlns:a16="http://schemas.microsoft.com/office/drawing/2014/main" id="{0C7CB9F3-FF42-4142-9BBE-07212E7E40EB}"/>
              </a:ext>
            </a:extLst>
          </p:cNvPr>
          <p:cNvGrpSpPr>
            <a:grpSpLocks noChangeAspect="1"/>
          </p:cNvGrpSpPr>
          <p:nvPr/>
        </p:nvGrpSpPr>
        <p:grpSpPr>
          <a:xfrm>
            <a:off x="8179971" y="1555886"/>
            <a:ext cx="375163" cy="548640"/>
            <a:chOff x="8954301" y="933489"/>
            <a:chExt cx="238125" cy="348234"/>
          </a:xfrm>
          <a:solidFill>
            <a:schemeClr val="bg1"/>
          </a:solidFill>
        </p:grpSpPr>
        <p:sp>
          <p:nvSpPr>
            <p:cNvPr id="90127" name="Freeform: Shape 90126">
              <a:extLst>
                <a:ext uri="{FF2B5EF4-FFF2-40B4-BE49-F238E27FC236}">
                  <a16:creationId xmlns:a16="http://schemas.microsoft.com/office/drawing/2014/main" id="{88E6BA3C-BD67-4880-A95B-D4794921941C}"/>
                </a:ext>
              </a:extLst>
            </p:cNvPr>
            <p:cNvSpPr/>
            <p:nvPr/>
          </p:nvSpPr>
          <p:spPr>
            <a:xfrm>
              <a:off x="9019833" y="1205999"/>
              <a:ext cx="104775" cy="28575"/>
            </a:xfrm>
            <a:custGeom>
              <a:avLst/>
              <a:gdLst>
                <a:gd name="connsiteX0" fmla="*/ 98203 w 104775"/>
                <a:gd name="connsiteY0" fmla="*/ 0 h 28575"/>
                <a:gd name="connsiteX1" fmla="*/ 14288 w 104775"/>
                <a:gd name="connsiteY1" fmla="*/ 0 h 28575"/>
                <a:gd name="connsiteX2" fmla="*/ 0 w 104775"/>
                <a:gd name="connsiteY2" fmla="*/ 14288 h 28575"/>
                <a:gd name="connsiteX3" fmla="*/ 14288 w 104775"/>
                <a:gd name="connsiteY3" fmla="*/ 28575 h 28575"/>
                <a:gd name="connsiteX4" fmla="*/ 98203 w 104775"/>
                <a:gd name="connsiteY4" fmla="*/ 28575 h 28575"/>
                <a:gd name="connsiteX5" fmla="*/ 112490 w 104775"/>
                <a:gd name="connsiteY5" fmla="*/ 14288 h 28575"/>
                <a:gd name="connsiteX6" fmla="*/ 98203 w 104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8" name="Freeform: Shape 90127">
              <a:extLst>
                <a:ext uri="{FF2B5EF4-FFF2-40B4-BE49-F238E27FC236}">
                  <a16:creationId xmlns:a16="http://schemas.microsoft.com/office/drawing/2014/main" id="{41774025-20C8-4F83-AF91-ED5C036F8DFD}"/>
                </a:ext>
              </a:extLst>
            </p:cNvPr>
            <p:cNvSpPr/>
            <p:nvPr/>
          </p:nvSpPr>
          <p:spPr>
            <a:xfrm>
              <a:off x="9045646" y="1253148"/>
              <a:ext cx="57150" cy="28575"/>
            </a:xfrm>
            <a:custGeom>
              <a:avLst/>
              <a:gdLst>
                <a:gd name="connsiteX0" fmla="*/ 30385 w 57150"/>
                <a:gd name="connsiteY0" fmla="*/ 28575 h 28575"/>
                <a:gd name="connsiteX1" fmla="*/ 60865 w 57150"/>
                <a:gd name="connsiteY1" fmla="*/ 0 h 28575"/>
                <a:gd name="connsiteX2" fmla="*/ 0 w 57150"/>
                <a:gd name="connsiteY2" fmla="*/ 0 h 28575"/>
                <a:gd name="connsiteX3" fmla="*/ 30385 w 571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7150"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9" name="Freeform: Shape 90128">
              <a:extLst>
                <a:ext uri="{FF2B5EF4-FFF2-40B4-BE49-F238E27FC236}">
                  <a16:creationId xmlns:a16="http://schemas.microsoft.com/office/drawing/2014/main" id="{13113B97-C09C-46A1-8529-3390DB1993D7}"/>
                </a:ext>
              </a:extLst>
            </p:cNvPr>
            <p:cNvSpPr/>
            <p:nvPr/>
          </p:nvSpPr>
          <p:spPr>
            <a:xfrm>
              <a:off x="8954301" y="933489"/>
              <a:ext cx="238125" cy="247650"/>
            </a:xfrm>
            <a:custGeom>
              <a:avLst/>
              <a:gdLst>
                <a:gd name="connsiteX0" fmla="*/ 121729 w 238125"/>
                <a:gd name="connsiteY0" fmla="*/ 0 h 247650"/>
                <a:gd name="connsiteX1" fmla="*/ 121729 w 238125"/>
                <a:gd name="connsiteY1" fmla="*/ 0 h 247650"/>
                <a:gd name="connsiteX2" fmla="*/ 0 w 238125"/>
                <a:gd name="connsiteY2" fmla="*/ 120396 h 247650"/>
                <a:gd name="connsiteX3" fmla="*/ 0 w 238125"/>
                <a:gd name="connsiteY3" fmla="*/ 124587 h 247650"/>
                <a:gd name="connsiteX4" fmla="*/ 8477 w 238125"/>
                <a:gd name="connsiteY4" fmla="*/ 167259 h 247650"/>
                <a:gd name="connsiteX5" fmla="*/ 29623 w 238125"/>
                <a:gd name="connsiteY5" fmla="*/ 201930 h 247650"/>
                <a:gd name="connsiteX6" fmla="*/ 58198 w 238125"/>
                <a:gd name="connsiteY6" fmla="*/ 248222 h 247650"/>
                <a:gd name="connsiteX7" fmla="*/ 66580 w 238125"/>
                <a:gd name="connsiteY7" fmla="*/ 253460 h 247650"/>
                <a:gd name="connsiteX8" fmla="*/ 177070 w 238125"/>
                <a:gd name="connsiteY8" fmla="*/ 253460 h 247650"/>
                <a:gd name="connsiteX9" fmla="*/ 185452 w 238125"/>
                <a:gd name="connsiteY9" fmla="*/ 248222 h 247650"/>
                <a:gd name="connsiteX10" fmla="*/ 214027 w 238125"/>
                <a:gd name="connsiteY10" fmla="*/ 201930 h 247650"/>
                <a:gd name="connsiteX11" fmla="*/ 235077 w 238125"/>
                <a:gd name="connsiteY11" fmla="*/ 167259 h 247650"/>
                <a:gd name="connsiteX12" fmla="*/ 243554 w 238125"/>
                <a:gd name="connsiteY12" fmla="*/ 125063 h 247650"/>
                <a:gd name="connsiteX13" fmla="*/ 243554 w 238125"/>
                <a:gd name="connsiteY13" fmla="*/ 120872 h 247650"/>
                <a:gd name="connsiteX14" fmla="*/ 121729 w 238125"/>
                <a:gd name="connsiteY14" fmla="*/ 0 h 247650"/>
                <a:gd name="connsiteX15" fmla="*/ 215455 w 238125"/>
                <a:gd name="connsiteY15" fmla="*/ 123825 h 247650"/>
                <a:gd name="connsiteX16" fmla="*/ 208788 w 238125"/>
                <a:gd name="connsiteY16" fmla="*/ 156686 h 247650"/>
                <a:gd name="connsiteX17" fmla="*/ 192881 w 238125"/>
                <a:gd name="connsiteY17" fmla="*/ 182404 h 247650"/>
                <a:gd name="connsiteX18" fmla="*/ 165544 w 238125"/>
                <a:gd name="connsiteY18" fmla="*/ 224600 h 247650"/>
                <a:gd name="connsiteX19" fmla="*/ 78010 w 238125"/>
                <a:gd name="connsiteY19" fmla="*/ 224600 h 247650"/>
                <a:gd name="connsiteX20" fmla="*/ 50578 w 238125"/>
                <a:gd name="connsiteY20" fmla="*/ 182404 h 247650"/>
                <a:gd name="connsiteX21" fmla="*/ 34766 w 238125"/>
                <a:gd name="connsiteY21" fmla="*/ 156686 h 247650"/>
                <a:gd name="connsiteX22" fmla="*/ 28099 w 238125"/>
                <a:gd name="connsiteY22" fmla="*/ 123825 h 247650"/>
                <a:gd name="connsiteX23" fmla="*/ 28099 w 238125"/>
                <a:gd name="connsiteY23" fmla="*/ 120396 h 247650"/>
                <a:gd name="connsiteX24" fmla="*/ 121729 w 238125"/>
                <a:gd name="connsiteY24" fmla="*/ 27813 h 247650"/>
                <a:gd name="connsiteX25" fmla="*/ 121729 w 238125"/>
                <a:gd name="connsiteY25" fmla="*/ 27813 h 247650"/>
                <a:gd name="connsiteX26" fmla="*/ 215455 w 238125"/>
                <a:gd name="connsiteY26" fmla="*/ 12039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4765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30" name="Freeform: Shape 90129">
              <a:extLst>
                <a:ext uri="{FF2B5EF4-FFF2-40B4-BE49-F238E27FC236}">
                  <a16:creationId xmlns:a16="http://schemas.microsoft.com/office/drawing/2014/main" id="{AC946C31-33A5-4AAD-9D0C-AB7EFF5F7EFC}"/>
                </a:ext>
              </a:extLst>
            </p:cNvPr>
            <p:cNvSpPr/>
            <p:nvPr/>
          </p:nvSpPr>
          <p:spPr>
            <a:xfrm>
              <a:off x="9030120" y="986448"/>
              <a:ext cx="95250" cy="142875"/>
            </a:xfrm>
            <a:custGeom>
              <a:avLst/>
              <a:gdLst>
                <a:gd name="connsiteX0" fmla="*/ 0 w 95250"/>
                <a:gd name="connsiteY0" fmla="*/ 98393 h 142875"/>
                <a:gd name="connsiteX1" fmla="*/ 50387 w 95250"/>
                <a:gd name="connsiteY1" fmla="*/ 0 h 142875"/>
                <a:gd name="connsiteX2" fmla="*/ 50387 w 95250"/>
                <a:gd name="connsiteY2" fmla="*/ 56959 h 142875"/>
                <a:gd name="connsiteX3" fmla="*/ 102679 w 95250"/>
                <a:gd name="connsiteY3" fmla="*/ 46577 h 142875"/>
                <a:gd name="connsiteX4" fmla="*/ 50387 w 95250"/>
                <a:gd name="connsiteY4" fmla="*/ 142875 h 142875"/>
                <a:gd name="connsiteX5" fmla="*/ 50387 w 95250"/>
                <a:gd name="connsiteY5" fmla="*/ 86963 h 142875"/>
                <a:gd name="connsiteX6" fmla="*/ 0 w 95250"/>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257" name="Group 256">
            <a:extLst>
              <a:ext uri="{FF2B5EF4-FFF2-40B4-BE49-F238E27FC236}">
                <a16:creationId xmlns:a16="http://schemas.microsoft.com/office/drawing/2014/main" id="{02DD6F6D-779E-43FC-A11E-971818C70315}"/>
              </a:ext>
            </a:extLst>
          </p:cNvPr>
          <p:cNvGrpSpPr/>
          <p:nvPr/>
        </p:nvGrpSpPr>
        <p:grpSpPr>
          <a:xfrm>
            <a:off x="570186" y="5043517"/>
            <a:ext cx="2547879" cy="971496"/>
            <a:chOff x="570186" y="5250886"/>
            <a:chExt cx="2547879" cy="971496"/>
          </a:xfrm>
        </p:grpSpPr>
        <p:sp>
          <p:nvSpPr>
            <p:cNvPr id="15" name="TextBox 14">
              <a:extLst>
                <a:ext uri="{FF2B5EF4-FFF2-40B4-BE49-F238E27FC236}">
                  <a16:creationId xmlns:a16="http://schemas.microsoft.com/office/drawing/2014/main" id="{79173779-99E4-4963-9948-271A7407932E}"/>
                </a:ext>
              </a:extLst>
            </p:cNvPr>
            <p:cNvSpPr txBox="1"/>
            <p:nvPr/>
          </p:nvSpPr>
          <p:spPr>
            <a:xfrm>
              <a:off x="1408137" y="5278094"/>
              <a:ext cx="1709928" cy="738664"/>
            </a:xfrm>
            <a:prstGeom prst="rect">
              <a:avLst/>
            </a:prstGeom>
            <a:noFill/>
          </p:spPr>
          <p:txBody>
            <a:bodyPr wrap="square" rtlCol="0" anchor="ctr">
              <a:spAutoFit/>
            </a:bodyPr>
            <a:lstStyle>
              <a:defPPr>
                <a:defRPr lang="en-US"/>
              </a:defPPr>
              <a:lvl1pPr>
                <a:defRPr sz="1400"/>
              </a:lvl1pPr>
            </a:lstStyle>
            <a:p>
              <a:r>
                <a:rPr lang="en-US" dirty="0">
                  <a:latin typeface="+mj-lt"/>
                </a:rPr>
                <a:t>Relatively stable enrollment </a:t>
              </a:r>
              <a:r>
                <a:rPr lang="en-US" dirty="0">
                  <a:latin typeface="+mn-lt"/>
                </a:rPr>
                <a:t>for past </a:t>
              </a:r>
              <a:br>
                <a:rPr lang="en-US" dirty="0">
                  <a:latin typeface="+mn-lt"/>
                </a:rPr>
              </a:br>
              <a:r>
                <a:rPr lang="en-US" dirty="0">
                  <a:latin typeface="+mn-lt"/>
                </a:rPr>
                <a:t>4 years </a:t>
              </a:r>
              <a:r>
                <a:rPr lang="en-US" sz="1100" dirty="0">
                  <a:latin typeface="+mn-lt"/>
                </a:rPr>
                <a:t>(SFY 2015–2018)</a:t>
              </a:r>
              <a:endParaRPr lang="en-US" dirty="0">
                <a:latin typeface="+mn-lt"/>
              </a:endParaRPr>
            </a:p>
          </p:txBody>
        </p:sp>
        <p:grpSp>
          <p:nvGrpSpPr>
            <p:cNvPr id="48" name="Group 47">
              <a:extLst>
                <a:ext uri="{FF2B5EF4-FFF2-40B4-BE49-F238E27FC236}">
                  <a16:creationId xmlns:a16="http://schemas.microsoft.com/office/drawing/2014/main" id="{1459E8D6-FE8C-40E6-B58C-158464D5BC14}"/>
                </a:ext>
              </a:extLst>
            </p:cNvPr>
            <p:cNvGrpSpPr/>
            <p:nvPr/>
          </p:nvGrpSpPr>
          <p:grpSpPr>
            <a:xfrm>
              <a:off x="570186" y="5250886"/>
              <a:ext cx="822960" cy="971496"/>
              <a:chOff x="570186" y="4882896"/>
              <a:chExt cx="822960" cy="971496"/>
            </a:xfrm>
          </p:grpSpPr>
          <p:sp>
            <p:nvSpPr>
              <p:cNvPr id="43" name="Rectangle 42">
                <a:extLst>
                  <a:ext uri="{FF2B5EF4-FFF2-40B4-BE49-F238E27FC236}">
                    <a16:creationId xmlns:a16="http://schemas.microsoft.com/office/drawing/2014/main" id="{6CA21B60-6790-4019-9ABE-404F0AAC7358}"/>
                  </a:ext>
                </a:extLst>
              </p:cNvPr>
              <p:cNvSpPr/>
              <p:nvPr/>
            </p:nvSpPr>
            <p:spPr>
              <a:xfrm>
                <a:off x="570186" y="488289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0DC70E4-F6C2-4650-AA10-0BC79999A703}"/>
                  </a:ext>
                </a:extLst>
              </p:cNvPr>
              <p:cNvSpPr txBox="1"/>
              <p:nvPr/>
            </p:nvSpPr>
            <p:spPr>
              <a:xfrm>
                <a:off x="570186" y="5623560"/>
                <a:ext cx="218008" cy="230832"/>
              </a:xfrm>
              <a:prstGeom prst="rect">
                <a:avLst/>
              </a:prstGeom>
              <a:noFill/>
            </p:spPr>
            <p:txBody>
              <a:bodyPr wrap="none" lIns="0" rIns="0" rtlCol="0">
                <a:spAutoFit/>
              </a:bodyPr>
              <a:lstStyle/>
              <a:p>
                <a:r>
                  <a:rPr lang="en-US" sz="900" dirty="0">
                    <a:latin typeface="+mn-lt"/>
                  </a:rPr>
                  <a:t>2015</a:t>
                </a:r>
              </a:p>
            </p:txBody>
          </p:sp>
          <p:sp>
            <p:nvSpPr>
              <p:cNvPr id="79" name="TextBox 78">
                <a:extLst>
                  <a:ext uri="{FF2B5EF4-FFF2-40B4-BE49-F238E27FC236}">
                    <a16:creationId xmlns:a16="http://schemas.microsoft.com/office/drawing/2014/main" id="{A8B8483C-9475-430D-99B6-9F8A835F7D2A}"/>
                  </a:ext>
                </a:extLst>
              </p:cNvPr>
              <p:cNvSpPr txBox="1"/>
              <p:nvPr/>
            </p:nvSpPr>
            <p:spPr>
              <a:xfrm>
                <a:off x="1175138" y="5623560"/>
                <a:ext cx="218008" cy="230832"/>
              </a:xfrm>
              <a:prstGeom prst="rect">
                <a:avLst/>
              </a:prstGeom>
              <a:noFill/>
            </p:spPr>
            <p:txBody>
              <a:bodyPr wrap="none" lIns="0" rIns="0" rtlCol="0">
                <a:spAutoFit/>
              </a:bodyPr>
              <a:lstStyle/>
              <a:p>
                <a:pPr algn="r"/>
                <a:r>
                  <a:rPr lang="en-US" sz="900" dirty="0">
                    <a:latin typeface="+mn-lt"/>
                  </a:rPr>
                  <a:t>2018</a:t>
                </a:r>
              </a:p>
            </p:txBody>
          </p:sp>
          <p:cxnSp>
            <p:nvCxnSpPr>
              <p:cNvPr id="46" name="Straight Arrow Connector 45">
                <a:extLst>
                  <a:ext uri="{FF2B5EF4-FFF2-40B4-BE49-F238E27FC236}">
                    <a16:creationId xmlns:a16="http://schemas.microsoft.com/office/drawing/2014/main" id="{B6F63740-457A-42B0-BBA8-0D396E273E95}"/>
                  </a:ext>
                </a:extLst>
              </p:cNvPr>
              <p:cNvCxnSpPr>
                <a:cxnSpLocks/>
              </p:cNvCxnSpPr>
              <p:nvPr/>
            </p:nvCxnSpPr>
            <p:spPr>
              <a:xfrm rot="300000">
                <a:off x="709863" y="5292126"/>
                <a:ext cx="584905" cy="0"/>
              </a:xfrm>
              <a:prstGeom prst="straightConnector1">
                <a:avLst/>
              </a:prstGeom>
              <a:ln w="3492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5" name="Group 234">
            <a:extLst>
              <a:ext uri="{FF2B5EF4-FFF2-40B4-BE49-F238E27FC236}">
                <a16:creationId xmlns:a16="http://schemas.microsoft.com/office/drawing/2014/main" id="{32D4C073-6F75-4E6D-991D-360BB613277B}"/>
              </a:ext>
            </a:extLst>
          </p:cNvPr>
          <p:cNvGrpSpPr/>
          <p:nvPr/>
        </p:nvGrpSpPr>
        <p:grpSpPr>
          <a:xfrm>
            <a:off x="3403948" y="2224668"/>
            <a:ext cx="2336104" cy="1549401"/>
            <a:chOff x="3403948" y="2224668"/>
            <a:chExt cx="2336104" cy="1549401"/>
          </a:xfrm>
        </p:grpSpPr>
        <p:sp>
          <p:nvSpPr>
            <p:cNvPr id="23" name="TextBox 22">
              <a:extLst>
                <a:ext uri="{FF2B5EF4-FFF2-40B4-BE49-F238E27FC236}">
                  <a16:creationId xmlns:a16="http://schemas.microsoft.com/office/drawing/2014/main" id="{7A08C9A1-98F2-4705-9DBB-BD693C5C9FB6}"/>
                </a:ext>
              </a:extLst>
            </p:cNvPr>
            <p:cNvSpPr txBox="1"/>
            <p:nvPr/>
          </p:nvSpPr>
          <p:spPr>
            <a:xfrm>
              <a:off x="3403948" y="3035405"/>
              <a:ext cx="2336104" cy="738664"/>
            </a:xfrm>
            <a:prstGeom prst="rect">
              <a:avLst/>
            </a:prstGeom>
            <a:noFill/>
          </p:spPr>
          <p:txBody>
            <a:bodyPr wrap="square" rtlCol="0" anchor="ctr">
              <a:spAutoFit/>
            </a:bodyPr>
            <a:lstStyle>
              <a:defPPr>
                <a:defRPr lang="en-US"/>
              </a:defPPr>
              <a:lvl1pPr algn="ctr">
                <a:defRPr sz="1400"/>
              </a:lvl1pPr>
            </a:lstStyle>
            <a:p>
              <a:r>
                <a:rPr lang="en-US" dirty="0">
                  <a:latin typeface="+mn-lt"/>
                </a:rPr>
                <a:t>MassHealth spending is </a:t>
              </a:r>
              <a:r>
                <a:rPr lang="en-US" dirty="0">
                  <a:latin typeface="+mj-lt"/>
                </a:rPr>
                <a:t>shared by the state and federal governments</a:t>
              </a:r>
            </a:p>
          </p:txBody>
        </p:sp>
        <p:grpSp>
          <p:nvGrpSpPr>
            <p:cNvPr id="225" name="Group 224">
              <a:extLst>
                <a:ext uri="{FF2B5EF4-FFF2-40B4-BE49-F238E27FC236}">
                  <a16:creationId xmlns:a16="http://schemas.microsoft.com/office/drawing/2014/main" id="{37CBA8DA-06CD-4430-9B80-A28C73768D2D}"/>
                </a:ext>
              </a:extLst>
            </p:cNvPr>
            <p:cNvGrpSpPr/>
            <p:nvPr/>
          </p:nvGrpSpPr>
          <p:grpSpPr>
            <a:xfrm>
              <a:off x="3530271" y="2224668"/>
              <a:ext cx="2083459" cy="914400"/>
              <a:chOff x="3547907" y="2224668"/>
              <a:chExt cx="2083459" cy="914400"/>
            </a:xfrm>
          </p:grpSpPr>
          <p:pic>
            <p:nvPicPr>
              <p:cNvPr id="50" name="Graphic 49" descr="Bank">
                <a:extLst>
                  <a:ext uri="{FF2B5EF4-FFF2-40B4-BE49-F238E27FC236}">
                    <a16:creationId xmlns:a16="http://schemas.microsoft.com/office/drawing/2014/main" id="{80989468-7B7A-4774-8F76-859E1FD55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6966" y="2224668"/>
                <a:ext cx="914400" cy="914400"/>
              </a:xfrm>
              <a:prstGeom prst="rect">
                <a:avLst/>
              </a:prstGeom>
            </p:spPr>
          </p:pic>
          <p:sp>
            <p:nvSpPr>
              <p:cNvPr id="90270" name="Freeform 5">
                <a:extLst>
                  <a:ext uri="{FF2B5EF4-FFF2-40B4-BE49-F238E27FC236}">
                    <a16:creationId xmlns:a16="http://schemas.microsoft.com/office/drawing/2014/main" id="{427A1913-6F87-4B02-8F50-A780107627FD}"/>
                  </a:ext>
                </a:extLst>
              </p:cNvPr>
              <p:cNvSpPr>
                <a:spLocks noChangeAspect="1"/>
              </p:cNvSpPr>
              <p:nvPr/>
            </p:nvSpPr>
            <p:spPr bwMode="auto">
              <a:xfrm>
                <a:off x="3547907" y="2542478"/>
                <a:ext cx="914400" cy="47950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cxnSp>
            <p:nvCxnSpPr>
              <p:cNvPr id="255" name="Straight Arrow Connector 254">
                <a:extLst>
                  <a:ext uri="{FF2B5EF4-FFF2-40B4-BE49-F238E27FC236}">
                    <a16:creationId xmlns:a16="http://schemas.microsoft.com/office/drawing/2014/main" id="{DBA7E16F-4555-4809-B98F-FFE56437011F}"/>
                  </a:ext>
                </a:extLst>
              </p:cNvPr>
              <p:cNvCxnSpPr>
                <a:cxnSpLocks/>
              </p:cNvCxnSpPr>
              <p:nvPr/>
            </p:nvCxnSpPr>
            <p:spPr>
              <a:xfrm>
                <a:off x="4448610" y="2681868"/>
                <a:ext cx="348959" cy="0"/>
              </a:xfrm>
              <a:prstGeom prst="straightConnector1">
                <a:avLst/>
              </a:prstGeom>
              <a:ln w="38100" cap="rnd">
                <a:solidFill>
                  <a:schemeClr val="accent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grpSp>
        <p:nvGrpSpPr>
          <p:cNvPr id="234" name="Group 233">
            <a:extLst>
              <a:ext uri="{FF2B5EF4-FFF2-40B4-BE49-F238E27FC236}">
                <a16:creationId xmlns:a16="http://schemas.microsoft.com/office/drawing/2014/main" id="{4FA808E2-8647-4601-8C32-1BD59067BFC6}"/>
              </a:ext>
            </a:extLst>
          </p:cNvPr>
          <p:cNvGrpSpPr/>
          <p:nvPr/>
        </p:nvGrpSpPr>
        <p:grpSpPr>
          <a:xfrm>
            <a:off x="3428086" y="3966683"/>
            <a:ext cx="2336873" cy="971496"/>
            <a:chOff x="3577299" y="3942477"/>
            <a:chExt cx="2336873" cy="971496"/>
          </a:xfrm>
        </p:grpSpPr>
        <p:sp>
          <p:nvSpPr>
            <p:cNvPr id="25" name="TextBox 24">
              <a:extLst>
                <a:ext uri="{FF2B5EF4-FFF2-40B4-BE49-F238E27FC236}">
                  <a16:creationId xmlns:a16="http://schemas.microsoft.com/office/drawing/2014/main" id="{993FF7AA-4BB7-416C-8318-98EDF1E76D24}"/>
                </a:ext>
              </a:extLst>
            </p:cNvPr>
            <p:cNvSpPr txBox="1"/>
            <p:nvPr/>
          </p:nvSpPr>
          <p:spPr>
            <a:xfrm>
              <a:off x="4404731" y="3969685"/>
              <a:ext cx="1509441" cy="738664"/>
            </a:xfrm>
            <a:prstGeom prst="rect">
              <a:avLst/>
            </a:prstGeom>
            <a:noFill/>
          </p:spPr>
          <p:txBody>
            <a:bodyPr wrap="square" rtlCol="0" anchor="ctr">
              <a:spAutoFit/>
            </a:bodyPr>
            <a:lstStyle>
              <a:defPPr>
                <a:defRPr lang="en-US"/>
              </a:defPPr>
              <a:lvl1pPr>
                <a:defRPr sz="1400"/>
              </a:lvl1pPr>
            </a:lstStyle>
            <a:p>
              <a:r>
                <a:rPr lang="en-US" dirty="0">
                  <a:latin typeface="+mj-lt"/>
                </a:rPr>
                <a:t>Spending growth moderated </a:t>
              </a:r>
              <a:r>
                <a:rPr lang="en-US" dirty="0">
                  <a:latin typeface="+mn-lt"/>
                </a:rPr>
                <a:t>from 2016 to 2017</a:t>
              </a:r>
            </a:p>
          </p:txBody>
        </p:sp>
        <p:grpSp>
          <p:nvGrpSpPr>
            <p:cNvPr id="259" name="Group 258">
              <a:extLst>
                <a:ext uri="{FF2B5EF4-FFF2-40B4-BE49-F238E27FC236}">
                  <a16:creationId xmlns:a16="http://schemas.microsoft.com/office/drawing/2014/main" id="{C8CAEC30-B10B-4243-A054-A8943CD7C484}"/>
                </a:ext>
              </a:extLst>
            </p:cNvPr>
            <p:cNvGrpSpPr/>
            <p:nvPr/>
          </p:nvGrpSpPr>
          <p:grpSpPr>
            <a:xfrm>
              <a:off x="3577299" y="3942477"/>
              <a:ext cx="822960" cy="971496"/>
              <a:chOff x="570186" y="4882896"/>
              <a:chExt cx="822960" cy="971496"/>
            </a:xfrm>
          </p:grpSpPr>
          <p:sp>
            <p:nvSpPr>
              <p:cNvPr id="260" name="Rectangle 42">
                <a:extLst>
                  <a:ext uri="{FF2B5EF4-FFF2-40B4-BE49-F238E27FC236}">
                    <a16:creationId xmlns:a16="http://schemas.microsoft.com/office/drawing/2014/main" id="{FE586956-F4BD-4038-93A4-E3285249C9FC}"/>
                  </a:ext>
                </a:extLst>
              </p:cNvPr>
              <p:cNvSpPr/>
              <p:nvPr/>
            </p:nvSpPr>
            <p:spPr>
              <a:xfrm>
                <a:off x="570186" y="488289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TextBox 260">
                <a:extLst>
                  <a:ext uri="{FF2B5EF4-FFF2-40B4-BE49-F238E27FC236}">
                    <a16:creationId xmlns:a16="http://schemas.microsoft.com/office/drawing/2014/main" id="{1EE83AEA-31FD-42F4-953D-8352D78CA4CF}"/>
                  </a:ext>
                </a:extLst>
              </p:cNvPr>
              <p:cNvSpPr txBox="1"/>
              <p:nvPr/>
            </p:nvSpPr>
            <p:spPr>
              <a:xfrm>
                <a:off x="570186" y="5623560"/>
                <a:ext cx="218008" cy="230832"/>
              </a:xfrm>
              <a:prstGeom prst="rect">
                <a:avLst/>
              </a:prstGeom>
              <a:noFill/>
            </p:spPr>
            <p:txBody>
              <a:bodyPr wrap="none" lIns="0" rIns="0" rtlCol="0">
                <a:spAutoFit/>
              </a:bodyPr>
              <a:lstStyle/>
              <a:p>
                <a:r>
                  <a:rPr lang="en-US" sz="900" dirty="0">
                    <a:latin typeface="+mn-lt"/>
                  </a:rPr>
                  <a:t>2016</a:t>
                </a:r>
              </a:p>
            </p:txBody>
          </p:sp>
          <p:sp>
            <p:nvSpPr>
              <p:cNvPr id="262" name="TextBox 261">
                <a:extLst>
                  <a:ext uri="{FF2B5EF4-FFF2-40B4-BE49-F238E27FC236}">
                    <a16:creationId xmlns:a16="http://schemas.microsoft.com/office/drawing/2014/main" id="{7AAA5FE7-0B5E-4CD7-A7F8-14A84A4E9B11}"/>
                  </a:ext>
                </a:extLst>
              </p:cNvPr>
              <p:cNvSpPr txBox="1"/>
              <p:nvPr/>
            </p:nvSpPr>
            <p:spPr>
              <a:xfrm>
                <a:off x="1175138" y="5623560"/>
                <a:ext cx="218008" cy="230832"/>
              </a:xfrm>
              <a:prstGeom prst="rect">
                <a:avLst/>
              </a:prstGeom>
              <a:noFill/>
            </p:spPr>
            <p:txBody>
              <a:bodyPr wrap="none" lIns="0" rIns="0" rtlCol="0">
                <a:spAutoFit/>
              </a:bodyPr>
              <a:lstStyle/>
              <a:p>
                <a:pPr algn="r"/>
                <a:r>
                  <a:rPr lang="en-US" sz="900" dirty="0">
                    <a:latin typeface="+mn-lt"/>
                  </a:rPr>
                  <a:t>2017</a:t>
                </a:r>
              </a:p>
            </p:txBody>
          </p:sp>
          <p:cxnSp>
            <p:nvCxnSpPr>
              <p:cNvPr id="263" name="Straight Arrow Connector 262">
                <a:extLst>
                  <a:ext uri="{FF2B5EF4-FFF2-40B4-BE49-F238E27FC236}">
                    <a16:creationId xmlns:a16="http://schemas.microsoft.com/office/drawing/2014/main" id="{B27D886E-AF7D-4253-A03F-0ABC6FB78084}"/>
                  </a:ext>
                </a:extLst>
              </p:cNvPr>
              <p:cNvCxnSpPr>
                <a:cxnSpLocks/>
              </p:cNvCxnSpPr>
              <p:nvPr/>
            </p:nvCxnSpPr>
            <p:spPr>
              <a:xfrm rot="21360000">
                <a:off x="773151" y="5345893"/>
                <a:ext cx="512139" cy="0"/>
              </a:xfrm>
              <a:prstGeom prst="straightConnector1">
                <a:avLst/>
              </a:prstGeom>
              <a:ln w="3492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id="{94003727-3335-4995-92C4-A009C0D1D674}"/>
                </a:ext>
              </a:extLst>
            </p:cNvPr>
            <p:cNvSpPr txBox="1"/>
            <p:nvPr/>
          </p:nvSpPr>
          <p:spPr>
            <a:xfrm>
              <a:off x="3824868" y="4047893"/>
              <a:ext cx="338555" cy="369332"/>
            </a:xfrm>
            <a:prstGeom prst="rect">
              <a:avLst/>
            </a:prstGeom>
            <a:noFill/>
          </p:spPr>
          <p:txBody>
            <a:bodyPr wrap="none" rtlCol="0">
              <a:spAutoFit/>
            </a:bodyPr>
            <a:lstStyle/>
            <a:p>
              <a:pPr algn="ctr"/>
              <a:r>
                <a:rPr lang="en-US" dirty="0">
                  <a:solidFill>
                    <a:schemeClr val="accent6"/>
                  </a:solidFill>
                  <a:latin typeface="Arial Black" panose="020B0A04020102020204" pitchFamily="34" charset="0"/>
                </a:rPr>
                <a:t>$</a:t>
              </a:r>
            </a:p>
          </p:txBody>
        </p:sp>
      </p:grpSp>
      <p:grpSp>
        <p:nvGrpSpPr>
          <p:cNvPr id="233" name="Group 232">
            <a:extLst>
              <a:ext uri="{FF2B5EF4-FFF2-40B4-BE49-F238E27FC236}">
                <a16:creationId xmlns:a16="http://schemas.microsoft.com/office/drawing/2014/main" id="{73BF279F-03E2-4283-A485-E6B8410D4033}"/>
              </a:ext>
            </a:extLst>
          </p:cNvPr>
          <p:cNvGrpSpPr/>
          <p:nvPr/>
        </p:nvGrpSpPr>
        <p:grpSpPr>
          <a:xfrm>
            <a:off x="3281357" y="5087377"/>
            <a:ext cx="2639655" cy="954107"/>
            <a:chOff x="3379935" y="5071722"/>
            <a:chExt cx="2639655" cy="954107"/>
          </a:xfrm>
        </p:grpSpPr>
        <p:sp>
          <p:nvSpPr>
            <p:cNvPr id="24" name="TextBox 23">
              <a:extLst>
                <a:ext uri="{FF2B5EF4-FFF2-40B4-BE49-F238E27FC236}">
                  <a16:creationId xmlns:a16="http://schemas.microsoft.com/office/drawing/2014/main" id="{75B72520-A25A-44B9-9072-3B1F3444A72B}"/>
                </a:ext>
              </a:extLst>
            </p:cNvPr>
            <p:cNvSpPr txBox="1"/>
            <p:nvPr/>
          </p:nvSpPr>
          <p:spPr>
            <a:xfrm>
              <a:off x="4013325" y="5071722"/>
              <a:ext cx="2006265" cy="954107"/>
            </a:xfrm>
            <a:prstGeom prst="rect">
              <a:avLst/>
            </a:prstGeom>
            <a:noFill/>
          </p:spPr>
          <p:txBody>
            <a:bodyPr wrap="square" rtlCol="0" anchor="ctr">
              <a:spAutoFit/>
            </a:bodyPr>
            <a:lstStyle>
              <a:defPPr>
                <a:defRPr lang="en-US"/>
              </a:defPPr>
              <a:lvl1pPr>
                <a:defRPr sz="1400"/>
              </a:lvl1pPr>
            </a:lstStyle>
            <a:p>
              <a:r>
                <a:rPr lang="en-US" dirty="0">
                  <a:latin typeface="+mj-lt"/>
                </a:rPr>
                <a:t>Prescription drugs</a:t>
              </a:r>
              <a:br>
                <a:rPr lang="en-US" b="1" dirty="0">
                  <a:latin typeface="+mn-lt"/>
                </a:rPr>
              </a:br>
              <a:r>
                <a:rPr lang="en-US" dirty="0">
                  <a:latin typeface="+mn-lt"/>
                </a:rPr>
                <a:t>and</a:t>
              </a:r>
              <a:r>
                <a:rPr lang="en-US" b="1" dirty="0">
                  <a:latin typeface="+mn-lt"/>
                </a:rPr>
                <a:t> </a:t>
              </a:r>
              <a:r>
                <a:rPr lang="en-US" dirty="0">
                  <a:latin typeface="+mj-lt"/>
                </a:rPr>
                <a:t>home- and</a:t>
              </a:r>
              <a:br>
                <a:rPr lang="en-US" dirty="0">
                  <a:latin typeface="+mj-lt"/>
                </a:rPr>
              </a:br>
              <a:r>
                <a:rPr lang="en-US" dirty="0">
                  <a:latin typeface="+mj-lt"/>
                </a:rPr>
                <a:t>community-based LTSS</a:t>
              </a:r>
              <a:br>
                <a:rPr lang="en-US" b="1" dirty="0">
                  <a:latin typeface="+mn-lt"/>
                </a:rPr>
              </a:br>
              <a:r>
                <a:rPr lang="en-US" dirty="0">
                  <a:latin typeface="+mn-lt"/>
                </a:rPr>
                <a:t>are key cost drivers</a:t>
              </a:r>
            </a:p>
          </p:txBody>
        </p:sp>
        <p:grpSp>
          <p:nvGrpSpPr>
            <p:cNvPr id="232" name="Group 231">
              <a:extLst>
                <a:ext uri="{FF2B5EF4-FFF2-40B4-BE49-F238E27FC236}">
                  <a16:creationId xmlns:a16="http://schemas.microsoft.com/office/drawing/2014/main" id="{DEE4247A-2446-486D-85CD-EC00BC3D6F23}"/>
                </a:ext>
              </a:extLst>
            </p:cNvPr>
            <p:cNvGrpSpPr/>
            <p:nvPr/>
          </p:nvGrpSpPr>
          <p:grpSpPr>
            <a:xfrm>
              <a:off x="3379935" y="5247693"/>
              <a:ext cx="613316" cy="602165"/>
              <a:chOff x="3667735" y="4681654"/>
              <a:chExt cx="613316" cy="602165"/>
            </a:xfrm>
          </p:grpSpPr>
          <p:sp>
            <p:nvSpPr>
              <p:cNvPr id="231" name="Arrow: Up 230">
                <a:extLst>
                  <a:ext uri="{FF2B5EF4-FFF2-40B4-BE49-F238E27FC236}">
                    <a16:creationId xmlns:a16="http://schemas.microsoft.com/office/drawing/2014/main" id="{F1D3C78E-AC44-4EEA-A2AC-76F8A516502E}"/>
                  </a:ext>
                </a:extLst>
              </p:cNvPr>
              <p:cNvSpPr/>
              <p:nvPr/>
            </p:nvSpPr>
            <p:spPr>
              <a:xfrm>
                <a:off x="3667735" y="4681654"/>
                <a:ext cx="613316" cy="602165"/>
              </a:xfrm>
              <a:prstGeom prst="upArrow">
                <a:avLst>
                  <a:gd name="adj1" fmla="val 46364"/>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5F11BB94-F48F-4E4B-B016-6210FF6F5DED}"/>
                  </a:ext>
                </a:extLst>
              </p:cNvPr>
              <p:cNvSpPr txBox="1"/>
              <p:nvPr/>
            </p:nvSpPr>
            <p:spPr>
              <a:xfrm>
                <a:off x="3796299" y="4782681"/>
                <a:ext cx="356188" cy="400110"/>
              </a:xfrm>
              <a:prstGeom prst="rect">
                <a:avLst/>
              </a:prstGeom>
              <a:noFill/>
            </p:spPr>
            <p:txBody>
              <a:bodyPr wrap="none" rtlCol="0">
                <a:spAutoFit/>
              </a:bodyPr>
              <a:lstStyle/>
              <a:p>
                <a:pPr algn="ctr"/>
                <a:r>
                  <a:rPr lang="en-US" sz="2000" dirty="0">
                    <a:solidFill>
                      <a:schemeClr val="bg1"/>
                    </a:solidFill>
                    <a:latin typeface="Arial Black" panose="020B0A04020102020204" pitchFamily="34" charset="0"/>
                  </a:rPr>
                  <a:t>$</a:t>
                </a:r>
              </a:p>
            </p:txBody>
          </p:sp>
        </p:grpSp>
      </p:grpSp>
      <p:grpSp>
        <p:nvGrpSpPr>
          <p:cNvPr id="3" name="Group 2">
            <a:extLst>
              <a:ext uri="{FF2B5EF4-FFF2-40B4-BE49-F238E27FC236}">
                <a16:creationId xmlns:a16="http://schemas.microsoft.com/office/drawing/2014/main" id="{7B0D4CFE-2C84-408B-8EED-F96F9A7DCF92}"/>
              </a:ext>
            </a:extLst>
          </p:cNvPr>
          <p:cNvGrpSpPr/>
          <p:nvPr/>
        </p:nvGrpSpPr>
        <p:grpSpPr>
          <a:xfrm>
            <a:off x="6496524" y="2389710"/>
            <a:ext cx="1721493" cy="822960"/>
            <a:chOff x="6496524" y="2389710"/>
            <a:chExt cx="1721493" cy="822960"/>
          </a:xfrm>
        </p:grpSpPr>
        <p:sp>
          <p:nvSpPr>
            <p:cNvPr id="276" name="TextBox 275">
              <a:extLst>
                <a:ext uri="{FF2B5EF4-FFF2-40B4-BE49-F238E27FC236}">
                  <a16:creationId xmlns:a16="http://schemas.microsoft.com/office/drawing/2014/main" id="{B5FE33F8-E362-410F-814C-9E894B10A717}"/>
                </a:ext>
              </a:extLst>
            </p:cNvPr>
            <p:cNvSpPr txBox="1"/>
            <p:nvPr/>
          </p:nvSpPr>
          <p:spPr>
            <a:xfrm>
              <a:off x="7343659" y="2431858"/>
              <a:ext cx="874358" cy="738664"/>
            </a:xfrm>
            <a:prstGeom prst="rect">
              <a:avLst/>
            </a:prstGeom>
            <a:noFill/>
          </p:spPr>
          <p:txBody>
            <a:bodyPr wrap="square" rtlCol="0" anchor="ctr">
              <a:spAutoFit/>
            </a:bodyPr>
            <a:lstStyle>
              <a:defPPr>
                <a:defRPr lang="en-US"/>
              </a:defPPr>
              <a:lvl1pPr>
                <a:defRPr sz="1400"/>
              </a:lvl1pPr>
            </a:lstStyle>
            <a:p>
              <a:r>
                <a:rPr lang="en-US" dirty="0">
                  <a:latin typeface="+mn-lt"/>
                </a:rPr>
                <a:t>Half of members in </a:t>
              </a:r>
              <a:r>
                <a:rPr lang="en-US" dirty="0">
                  <a:latin typeface="+mj-lt"/>
                </a:rPr>
                <a:t>ACOs*</a:t>
              </a:r>
            </a:p>
          </p:txBody>
        </p:sp>
        <p:grpSp>
          <p:nvGrpSpPr>
            <p:cNvPr id="272" name="Group 271">
              <a:extLst>
                <a:ext uri="{FF2B5EF4-FFF2-40B4-BE49-F238E27FC236}">
                  <a16:creationId xmlns:a16="http://schemas.microsoft.com/office/drawing/2014/main" id="{CA5C5BD1-06F9-45D6-8B54-157362192D55}"/>
                </a:ext>
              </a:extLst>
            </p:cNvPr>
            <p:cNvGrpSpPr/>
            <p:nvPr/>
          </p:nvGrpSpPr>
          <p:grpSpPr>
            <a:xfrm>
              <a:off x="6496524" y="2389710"/>
              <a:ext cx="822960" cy="822960"/>
              <a:chOff x="6496524" y="2389710"/>
              <a:chExt cx="822960" cy="822960"/>
            </a:xfrm>
          </p:grpSpPr>
          <p:grpSp>
            <p:nvGrpSpPr>
              <p:cNvPr id="287" name="Group 286">
                <a:extLst>
                  <a:ext uri="{FF2B5EF4-FFF2-40B4-BE49-F238E27FC236}">
                    <a16:creationId xmlns:a16="http://schemas.microsoft.com/office/drawing/2014/main" id="{FDBD57A5-F98C-4F4C-A346-66DA92BCA118}"/>
                  </a:ext>
                </a:extLst>
              </p:cNvPr>
              <p:cNvGrpSpPr>
                <a:grpSpLocks noChangeAspect="1"/>
              </p:cNvGrpSpPr>
              <p:nvPr/>
            </p:nvGrpSpPr>
            <p:grpSpPr>
              <a:xfrm>
                <a:off x="6627162" y="2587781"/>
                <a:ext cx="561684" cy="300386"/>
                <a:chOff x="8729892" y="1269817"/>
                <a:chExt cx="689800" cy="368901"/>
              </a:xfrm>
              <a:solidFill>
                <a:schemeClr val="accent3"/>
              </a:solidFill>
            </p:grpSpPr>
            <p:sp>
              <p:nvSpPr>
                <p:cNvPr id="288" name="Freeform: Shape 287">
                  <a:extLst>
                    <a:ext uri="{FF2B5EF4-FFF2-40B4-BE49-F238E27FC236}">
                      <a16:creationId xmlns:a16="http://schemas.microsoft.com/office/drawing/2014/main" id="{028F5CDB-8AF1-43FC-93E5-EC2F79C294F7}"/>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289" name="Freeform: Shape 288">
                  <a:extLst>
                    <a:ext uri="{FF2B5EF4-FFF2-40B4-BE49-F238E27FC236}">
                      <a16:creationId xmlns:a16="http://schemas.microsoft.com/office/drawing/2014/main" id="{A5979E05-48B1-4DEA-8A54-90D78B29E905}"/>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290" name="Freeform: Shape 289">
                  <a:extLst>
                    <a:ext uri="{FF2B5EF4-FFF2-40B4-BE49-F238E27FC236}">
                      <a16:creationId xmlns:a16="http://schemas.microsoft.com/office/drawing/2014/main" id="{74686EC7-10E2-48BF-8931-60A5D7E095FB}"/>
                    </a:ext>
                  </a:extLst>
                </p:cNvPr>
                <p:cNvSpPr/>
                <p:nvPr/>
              </p:nvSpPr>
              <p:spPr>
                <a:xfrm>
                  <a:off x="9152992"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latin typeface="+mn-lt"/>
                  </a:endParaRPr>
                </a:p>
              </p:txBody>
            </p:sp>
            <p:sp>
              <p:nvSpPr>
                <p:cNvPr id="291" name="Freeform: Shape 290">
                  <a:extLst>
                    <a:ext uri="{FF2B5EF4-FFF2-40B4-BE49-F238E27FC236}">
                      <a16:creationId xmlns:a16="http://schemas.microsoft.com/office/drawing/2014/main" id="{145135F9-9E6D-4B4F-B8DD-F5188C67274F}"/>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latin typeface="+mn-lt"/>
                  </a:endParaRPr>
                </a:p>
              </p:txBody>
            </p:sp>
            <p:sp>
              <p:nvSpPr>
                <p:cNvPr id="292" name="Freeform: Shape 291">
                  <a:extLst>
                    <a:ext uri="{FF2B5EF4-FFF2-40B4-BE49-F238E27FC236}">
                      <a16:creationId xmlns:a16="http://schemas.microsoft.com/office/drawing/2014/main" id="{F4796257-1DD2-43E6-BD96-8A7E25A9EF02}"/>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latin typeface="+mn-lt"/>
                  </a:endParaRPr>
                </a:p>
              </p:txBody>
            </p:sp>
            <p:sp>
              <p:nvSpPr>
                <p:cNvPr id="293" name="Freeform: Shape 292">
                  <a:extLst>
                    <a:ext uri="{FF2B5EF4-FFF2-40B4-BE49-F238E27FC236}">
                      <a16:creationId xmlns:a16="http://schemas.microsoft.com/office/drawing/2014/main" id="{F0992CC8-AEBE-479E-9C2B-4F8EA5851E6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latin typeface="+mn-lt"/>
                  </a:endParaRPr>
                </a:p>
              </p:txBody>
            </p:sp>
          </p:grpSp>
          <p:sp>
            <p:nvSpPr>
              <p:cNvPr id="327" name="Rectangle 326">
                <a:extLst>
                  <a:ext uri="{FF2B5EF4-FFF2-40B4-BE49-F238E27FC236}">
                    <a16:creationId xmlns:a16="http://schemas.microsoft.com/office/drawing/2014/main" id="{C164B635-1ADF-4A95-9FA7-F5EF87B17E3A}"/>
                  </a:ext>
                </a:extLst>
              </p:cNvPr>
              <p:cNvSpPr/>
              <p:nvPr/>
            </p:nvSpPr>
            <p:spPr>
              <a:xfrm>
                <a:off x="6570921" y="2565991"/>
                <a:ext cx="341874"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8" name="Group 277">
                <a:extLst>
                  <a:ext uri="{FF2B5EF4-FFF2-40B4-BE49-F238E27FC236}">
                    <a16:creationId xmlns:a16="http://schemas.microsoft.com/office/drawing/2014/main" id="{8EF1D186-B50F-4A61-84D3-7F4083DDF2A0}"/>
                  </a:ext>
                </a:extLst>
              </p:cNvPr>
              <p:cNvGrpSpPr/>
              <p:nvPr/>
            </p:nvGrpSpPr>
            <p:grpSpPr>
              <a:xfrm>
                <a:off x="6496524" y="2389710"/>
                <a:ext cx="822960" cy="822960"/>
                <a:chOff x="941832" y="3474720"/>
                <a:chExt cx="822960" cy="822960"/>
              </a:xfrm>
            </p:grpSpPr>
            <p:sp>
              <p:nvSpPr>
                <p:cNvPr id="285" name="Oval 284">
                  <a:extLst>
                    <a:ext uri="{FF2B5EF4-FFF2-40B4-BE49-F238E27FC236}">
                      <a16:creationId xmlns:a16="http://schemas.microsoft.com/office/drawing/2014/main" id="{37FC791F-37E3-43DA-8297-4E4EE04CE339}"/>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Arc 285">
                  <a:extLst>
                    <a:ext uri="{FF2B5EF4-FFF2-40B4-BE49-F238E27FC236}">
                      <a16:creationId xmlns:a16="http://schemas.microsoft.com/office/drawing/2014/main" id="{95F29BD8-211F-4B3D-84B8-1AE15AFFE795}"/>
                    </a:ext>
                  </a:extLst>
                </p:cNvPr>
                <p:cNvSpPr/>
                <p:nvPr/>
              </p:nvSpPr>
              <p:spPr>
                <a:xfrm>
                  <a:off x="941832" y="3474720"/>
                  <a:ext cx="822960" cy="822960"/>
                </a:xfrm>
                <a:prstGeom prst="arc">
                  <a:avLst>
                    <a:gd name="adj1" fmla="val 16580412"/>
                    <a:gd name="adj2" fmla="val 4999778"/>
                  </a:avLst>
                </a:pr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94" name="TextBox 293">
                <a:extLst>
                  <a:ext uri="{FF2B5EF4-FFF2-40B4-BE49-F238E27FC236}">
                    <a16:creationId xmlns:a16="http://schemas.microsoft.com/office/drawing/2014/main" id="{3201BAC1-A6B4-4393-8CAC-E1319A980463}"/>
                  </a:ext>
                </a:extLst>
              </p:cNvPr>
              <p:cNvSpPr txBox="1"/>
              <p:nvPr/>
            </p:nvSpPr>
            <p:spPr>
              <a:xfrm>
                <a:off x="6657774" y="2888166"/>
                <a:ext cx="500458" cy="261610"/>
              </a:xfrm>
              <a:prstGeom prst="rect">
                <a:avLst/>
              </a:prstGeom>
              <a:noFill/>
            </p:spPr>
            <p:txBody>
              <a:bodyPr wrap="none" rtlCol="0">
                <a:spAutoFit/>
              </a:bodyPr>
              <a:lstStyle/>
              <a:p>
                <a:pPr algn="ctr"/>
                <a:r>
                  <a:rPr lang="en-US" sz="1100" dirty="0">
                    <a:latin typeface="+mj-lt"/>
                  </a:rPr>
                  <a:t>ACOs</a:t>
                </a:r>
                <a:endParaRPr lang="en-US" sz="1400" dirty="0">
                  <a:latin typeface="+mj-lt"/>
                </a:endParaRPr>
              </a:p>
            </p:txBody>
          </p:sp>
        </p:grpSp>
      </p:grpSp>
      <p:grpSp>
        <p:nvGrpSpPr>
          <p:cNvPr id="256" name="Group 255">
            <a:extLst>
              <a:ext uri="{FF2B5EF4-FFF2-40B4-BE49-F238E27FC236}">
                <a16:creationId xmlns:a16="http://schemas.microsoft.com/office/drawing/2014/main" id="{F9D4A299-9E5C-4D25-A5EE-6387A14D18C2}"/>
              </a:ext>
            </a:extLst>
          </p:cNvPr>
          <p:cNvGrpSpPr/>
          <p:nvPr/>
        </p:nvGrpSpPr>
        <p:grpSpPr>
          <a:xfrm>
            <a:off x="6264450" y="5107230"/>
            <a:ext cx="2310320" cy="914400"/>
            <a:chOff x="6255834" y="5032169"/>
            <a:chExt cx="2310320" cy="914400"/>
          </a:xfrm>
        </p:grpSpPr>
        <p:sp>
          <p:nvSpPr>
            <p:cNvPr id="22" name="TextBox 21">
              <a:extLst>
                <a:ext uri="{FF2B5EF4-FFF2-40B4-BE49-F238E27FC236}">
                  <a16:creationId xmlns:a16="http://schemas.microsoft.com/office/drawing/2014/main" id="{53E0BA67-8F4D-4C84-9510-5EC261081FA5}"/>
                </a:ext>
              </a:extLst>
            </p:cNvPr>
            <p:cNvSpPr txBox="1"/>
            <p:nvPr/>
          </p:nvSpPr>
          <p:spPr>
            <a:xfrm>
              <a:off x="7002965" y="5120037"/>
              <a:ext cx="1563189" cy="738664"/>
            </a:xfrm>
            <a:prstGeom prst="rect">
              <a:avLst/>
            </a:prstGeom>
            <a:noFill/>
          </p:spPr>
          <p:txBody>
            <a:bodyPr wrap="square" rtlCol="0" anchor="ctr">
              <a:spAutoFit/>
            </a:bodyPr>
            <a:lstStyle>
              <a:defPPr>
                <a:defRPr lang="en-US"/>
              </a:defPPr>
              <a:lvl1pPr>
                <a:defRPr sz="1400"/>
              </a:lvl1pPr>
            </a:lstStyle>
            <a:p>
              <a:r>
                <a:rPr lang="en-US" dirty="0">
                  <a:latin typeface="+mn-lt"/>
                </a:rPr>
                <a:t>Newly covered </a:t>
              </a:r>
              <a:r>
                <a:rPr lang="en-US" dirty="0">
                  <a:latin typeface="+mj-lt"/>
                </a:rPr>
                <a:t>substance use disorder services</a:t>
              </a:r>
            </a:p>
          </p:txBody>
        </p:sp>
        <p:grpSp>
          <p:nvGrpSpPr>
            <p:cNvPr id="251" name="Graphic 249" descr="Medicine">
              <a:extLst>
                <a:ext uri="{FF2B5EF4-FFF2-40B4-BE49-F238E27FC236}">
                  <a16:creationId xmlns:a16="http://schemas.microsoft.com/office/drawing/2014/main" id="{9F568E14-5A78-4F7B-8F7B-CEFA5AA5C1B0}"/>
                </a:ext>
              </a:extLst>
            </p:cNvPr>
            <p:cNvGrpSpPr/>
            <p:nvPr/>
          </p:nvGrpSpPr>
          <p:grpSpPr>
            <a:xfrm>
              <a:off x="6255834" y="5032169"/>
              <a:ext cx="914400" cy="914400"/>
              <a:chOff x="6255834" y="5402766"/>
              <a:chExt cx="914400" cy="914400"/>
            </a:xfrm>
            <a:solidFill>
              <a:schemeClr val="accent3"/>
            </a:solidFill>
          </p:grpSpPr>
          <p:sp>
            <p:nvSpPr>
              <p:cNvPr id="252" name="Freeform: Shape 251">
                <a:extLst>
                  <a:ext uri="{FF2B5EF4-FFF2-40B4-BE49-F238E27FC236}">
                    <a16:creationId xmlns:a16="http://schemas.microsoft.com/office/drawing/2014/main" id="{DCD285B0-2307-40A7-B412-2A6A75B99E98}"/>
                  </a:ext>
                </a:extLst>
              </p:cNvPr>
              <p:cNvSpPr/>
              <p:nvPr/>
            </p:nvSpPr>
            <p:spPr>
              <a:xfrm>
                <a:off x="6446334" y="5478966"/>
                <a:ext cx="419100" cy="685800"/>
              </a:xfrm>
              <a:custGeom>
                <a:avLst/>
                <a:gdLst>
                  <a:gd name="connsiteX0" fmla="*/ 419100 w 419100"/>
                  <a:gd name="connsiteY0" fmla="*/ 571500 h 685800"/>
                  <a:gd name="connsiteX1" fmla="*/ 419100 w 419100"/>
                  <a:gd name="connsiteY1" fmla="*/ 495300 h 685800"/>
                  <a:gd name="connsiteX2" fmla="*/ 95250 w 419100"/>
                  <a:gd name="connsiteY2" fmla="*/ 495300 h 685800"/>
                  <a:gd name="connsiteX3" fmla="*/ 76200 w 419100"/>
                  <a:gd name="connsiteY3" fmla="*/ 476250 h 685800"/>
                  <a:gd name="connsiteX4" fmla="*/ 76200 w 419100"/>
                  <a:gd name="connsiteY4" fmla="*/ 285750 h 685800"/>
                  <a:gd name="connsiteX5" fmla="*/ 95250 w 419100"/>
                  <a:gd name="connsiteY5" fmla="*/ 266700 h 685800"/>
                  <a:gd name="connsiteX6" fmla="*/ 419100 w 419100"/>
                  <a:gd name="connsiteY6" fmla="*/ 266700 h 685800"/>
                  <a:gd name="connsiteX7" fmla="*/ 419100 w 419100"/>
                  <a:gd name="connsiteY7" fmla="*/ 190500 h 685800"/>
                  <a:gd name="connsiteX8" fmla="*/ 381000 w 419100"/>
                  <a:gd name="connsiteY8" fmla="*/ 152400 h 685800"/>
                  <a:gd name="connsiteX9" fmla="*/ 347663 w 419100"/>
                  <a:gd name="connsiteY9" fmla="*/ 152400 h 685800"/>
                  <a:gd name="connsiteX10" fmla="*/ 342900 w 419100"/>
                  <a:gd name="connsiteY10" fmla="*/ 147638 h 685800"/>
                  <a:gd name="connsiteX11" fmla="*/ 342900 w 419100"/>
                  <a:gd name="connsiteY11" fmla="*/ 119063 h 685800"/>
                  <a:gd name="connsiteX12" fmla="*/ 347663 w 419100"/>
                  <a:gd name="connsiteY12" fmla="*/ 114300 h 685800"/>
                  <a:gd name="connsiteX13" fmla="*/ 371475 w 419100"/>
                  <a:gd name="connsiteY13" fmla="*/ 114300 h 685800"/>
                  <a:gd name="connsiteX14" fmla="*/ 381000 w 419100"/>
                  <a:gd name="connsiteY14" fmla="*/ 104775 h 685800"/>
                  <a:gd name="connsiteX15" fmla="*/ 381000 w 419100"/>
                  <a:gd name="connsiteY15" fmla="*/ 38100 h 685800"/>
                  <a:gd name="connsiteX16" fmla="*/ 342900 w 419100"/>
                  <a:gd name="connsiteY16" fmla="*/ 0 h 685800"/>
                  <a:gd name="connsiteX17" fmla="*/ 76200 w 419100"/>
                  <a:gd name="connsiteY17" fmla="*/ 0 h 685800"/>
                  <a:gd name="connsiteX18" fmla="*/ 38100 w 419100"/>
                  <a:gd name="connsiteY18" fmla="*/ 38100 h 685800"/>
                  <a:gd name="connsiteX19" fmla="*/ 38100 w 419100"/>
                  <a:gd name="connsiteY19" fmla="*/ 104775 h 685800"/>
                  <a:gd name="connsiteX20" fmla="*/ 47625 w 419100"/>
                  <a:gd name="connsiteY20" fmla="*/ 114300 h 685800"/>
                  <a:gd name="connsiteX21" fmla="*/ 71438 w 419100"/>
                  <a:gd name="connsiteY21" fmla="*/ 114300 h 685800"/>
                  <a:gd name="connsiteX22" fmla="*/ 76200 w 419100"/>
                  <a:gd name="connsiteY22" fmla="*/ 119063 h 685800"/>
                  <a:gd name="connsiteX23" fmla="*/ 76200 w 419100"/>
                  <a:gd name="connsiteY23" fmla="*/ 147638 h 685800"/>
                  <a:gd name="connsiteX24" fmla="*/ 71438 w 419100"/>
                  <a:gd name="connsiteY24" fmla="*/ 152400 h 685800"/>
                  <a:gd name="connsiteX25" fmla="*/ 38100 w 419100"/>
                  <a:gd name="connsiteY25" fmla="*/ 152400 h 685800"/>
                  <a:gd name="connsiteX26" fmla="*/ 0 w 419100"/>
                  <a:gd name="connsiteY26" fmla="*/ 190500 h 685800"/>
                  <a:gd name="connsiteX27" fmla="*/ 0 w 419100"/>
                  <a:gd name="connsiteY27" fmla="*/ 647700 h 685800"/>
                  <a:gd name="connsiteX28" fmla="*/ 38100 w 419100"/>
                  <a:gd name="connsiteY28" fmla="*/ 685800 h 685800"/>
                  <a:gd name="connsiteX29" fmla="*/ 171450 w 419100"/>
                  <a:gd name="connsiteY29" fmla="*/ 685800 h 685800"/>
                  <a:gd name="connsiteX30" fmla="*/ 285750 w 419100"/>
                  <a:gd name="connsiteY30" fmla="*/ 571500 h 685800"/>
                  <a:gd name="connsiteX31" fmla="*/ 419100 w 419100"/>
                  <a:gd name="connsiteY31" fmla="*/ 5715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9100" h="685800">
                    <a:moveTo>
                      <a:pt x="419100" y="571500"/>
                    </a:moveTo>
                    <a:lnTo>
                      <a:pt x="419100" y="495300"/>
                    </a:lnTo>
                    <a:lnTo>
                      <a:pt x="95250" y="495300"/>
                    </a:lnTo>
                    <a:cubicBezTo>
                      <a:pt x="84773" y="495300"/>
                      <a:pt x="76200" y="486728"/>
                      <a:pt x="76200" y="476250"/>
                    </a:cubicBezTo>
                    <a:lnTo>
                      <a:pt x="76200" y="285750"/>
                    </a:lnTo>
                    <a:cubicBezTo>
                      <a:pt x="76200" y="275273"/>
                      <a:pt x="84773" y="266700"/>
                      <a:pt x="95250" y="266700"/>
                    </a:cubicBezTo>
                    <a:lnTo>
                      <a:pt x="419100" y="266700"/>
                    </a:lnTo>
                    <a:lnTo>
                      <a:pt x="419100" y="190500"/>
                    </a:lnTo>
                    <a:cubicBezTo>
                      <a:pt x="419100" y="169545"/>
                      <a:pt x="401955" y="152400"/>
                      <a:pt x="381000" y="152400"/>
                    </a:cubicBezTo>
                    <a:lnTo>
                      <a:pt x="347663" y="152400"/>
                    </a:lnTo>
                    <a:cubicBezTo>
                      <a:pt x="344805" y="152400"/>
                      <a:pt x="342900" y="150495"/>
                      <a:pt x="342900" y="147638"/>
                    </a:cubicBezTo>
                    <a:lnTo>
                      <a:pt x="342900" y="119063"/>
                    </a:lnTo>
                    <a:cubicBezTo>
                      <a:pt x="342900" y="116205"/>
                      <a:pt x="344805" y="114300"/>
                      <a:pt x="347663" y="114300"/>
                    </a:cubicBezTo>
                    <a:lnTo>
                      <a:pt x="371475" y="114300"/>
                    </a:lnTo>
                    <a:cubicBezTo>
                      <a:pt x="377190" y="114300"/>
                      <a:pt x="381000" y="110490"/>
                      <a:pt x="381000" y="104775"/>
                    </a:cubicBezTo>
                    <a:lnTo>
                      <a:pt x="381000" y="38100"/>
                    </a:lnTo>
                    <a:cubicBezTo>
                      <a:pt x="381000" y="17145"/>
                      <a:pt x="363855" y="0"/>
                      <a:pt x="342900" y="0"/>
                    </a:cubicBezTo>
                    <a:lnTo>
                      <a:pt x="76200" y="0"/>
                    </a:lnTo>
                    <a:cubicBezTo>
                      <a:pt x="55245" y="0"/>
                      <a:pt x="38100" y="17145"/>
                      <a:pt x="38100" y="38100"/>
                    </a:cubicBezTo>
                    <a:lnTo>
                      <a:pt x="38100" y="104775"/>
                    </a:lnTo>
                    <a:cubicBezTo>
                      <a:pt x="38100" y="110490"/>
                      <a:pt x="41910" y="114300"/>
                      <a:pt x="47625" y="114300"/>
                    </a:cubicBezTo>
                    <a:lnTo>
                      <a:pt x="71438" y="114300"/>
                    </a:lnTo>
                    <a:cubicBezTo>
                      <a:pt x="74295" y="114300"/>
                      <a:pt x="76200" y="116205"/>
                      <a:pt x="76200" y="119063"/>
                    </a:cubicBezTo>
                    <a:lnTo>
                      <a:pt x="76200" y="147638"/>
                    </a:lnTo>
                    <a:cubicBezTo>
                      <a:pt x="76200" y="150495"/>
                      <a:pt x="74295" y="152400"/>
                      <a:pt x="71438" y="152400"/>
                    </a:cubicBezTo>
                    <a:lnTo>
                      <a:pt x="38100" y="152400"/>
                    </a:lnTo>
                    <a:cubicBezTo>
                      <a:pt x="17145" y="152400"/>
                      <a:pt x="0" y="169545"/>
                      <a:pt x="0" y="190500"/>
                    </a:cubicBezTo>
                    <a:lnTo>
                      <a:pt x="0" y="647700"/>
                    </a:lnTo>
                    <a:cubicBezTo>
                      <a:pt x="0" y="668655"/>
                      <a:pt x="17145" y="685800"/>
                      <a:pt x="38100" y="685800"/>
                    </a:cubicBezTo>
                    <a:lnTo>
                      <a:pt x="171450" y="685800"/>
                    </a:lnTo>
                    <a:cubicBezTo>
                      <a:pt x="171450" y="622935"/>
                      <a:pt x="222885" y="571500"/>
                      <a:pt x="285750" y="571500"/>
                    </a:cubicBezTo>
                    <a:lnTo>
                      <a:pt x="419100" y="571500"/>
                    </a:lnTo>
                    <a:close/>
                  </a:path>
                </a:pathLst>
              </a:custGeom>
              <a:grpFill/>
              <a:ln w="9525" cap="flat">
                <a:noFill/>
                <a:prstDash val="solid"/>
                <a:miter/>
              </a:ln>
            </p:spPr>
            <p:txBody>
              <a:bodyPr rtlCol="0" anchor="ctr"/>
              <a:lstStyle/>
              <a:p>
                <a:endParaRPr lang="en-US" dirty="0">
                  <a:latin typeface="+mn-lt"/>
                </a:endParaRPr>
              </a:p>
            </p:txBody>
          </p:sp>
          <p:sp>
            <p:nvSpPr>
              <p:cNvPr id="253" name="Freeform: Shape 252">
                <a:extLst>
                  <a:ext uri="{FF2B5EF4-FFF2-40B4-BE49-F238E27FC236}">
                    <a16:creationId xmlns:a16="http://schemas.microsoft.com/office/drawing/2014/main" id="{1EC6B1B8-3D7B-49C2-A8E0-293DD3E1DDC0}"/>
                  </a:ext>
                </a:extLst>
              </p:cNvPr>
              <p:cNvSpPr/>
              <p:nvPr/>
            </p:nvSpPr>
            <p:spPr>
              <a:xfrm>
                <a:off x="6560634" y="5783766"/>
                <a:ext cx="304800" cy="152400"/>
              </a:xfrm>
              <a:custGeom>
                <a:avLst/>
                <a:gdLst>
                  <a:gd name="connsiteX0" fmla="*/ 0 w 304800"/>
                  <a:gd name="connsiteY0" fmla="*/ 9525 h 152400"/>
                  <a:gd name="connsiteX1" fmla="*/ 0 w 304800"/>
                  <a:gd name="connsiteY1" fmla="*/ 142875 h 152400"/>
                  <a:gd name="connsiteX2" fmla="*/ 9525 w 304800"/>
                  <a:gd name="connsiteY2" fmla="*/ 152400 h 152400"/>
                  <a:gd name="connsiteX3" fmla="*/ 304800 w 304800"/>
                  <a:gd name="connsiteY3" fmla="*/ 152400 h 152400"/>
                  <a:gd name="connsiteX4" fmla="*/ 304800 w 304800"/>
                  <a:gd name="connsiteY4" fmla="*/ 0 h 152400"/>
                  <a:gd name="connsiteX5" fmla="*/ 9525 w 304800"/>
                  <a:gd name="connsiteY5" fmla="*/ 0 h 152400"/>
                  <a:gd name="connsiteX6" fmla="*/ 0 w 304800"/>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0" y="9525"/>
                    </a:moveTo>
                    <a:lnTo>
                      <a:pt x="0" y="142875"/>
                    </a:lnTo>
                    <a:cubicBezTo>
                      <a:pt x="0" y="148590"/>
                      <a:pt x="3810" y="152400"/>
                      <a:pt x="9525" y="152400"/>
                    </a:cubicBezTo>
                    <a:lnTo>
                      <a:pt x="304800" y="152400"/>
                    </a:lnTo>
                    <a:lnTo>
                      <a:pt x="304800" y="0"/>
                    </a:lnTo>
                    <a:lnTo>
                      <a:pt x="9525" y="0"/>
                    </a:lnTo>
                    <a:cubicBezTo>
                      <a:pt x="3810" y="0"/>
                      <a:pt x="0" y="3810"/>
                      <a:pt x="0" y="9525"/>
                    </a:cubicBezTo>
                    <a:close/>
                  </a:path>
                </a:pathLst>
              </a:custGeom>
              <a:grpFill/>
              <a:ln w="9525" cap="flat">
                <a:noFill/>
                <a:prstDash val="solid"/>
                <a:miter/>
              </a:ln>
            </p:spPr>
            <p:txBody>
              <a:bodyPr rtlCol="0" anchor="ctr"/>
              <a:lstStyle/>
              <a:p>
                <a:endParaRPr lang="en-US" dirty="0">
                  <a:latin typeface="+mn-lt"/>
                </a:endParaRPr>
              </a:p>
            </p:txBody>
          </p:sp>
          <p:sp>
            <p:nvSpPr>
              <p:cNvPr id="254" name="Freeform: Shape 253">
                <a:extLst>
                  <a:ext uri="{FF2B5EF4-FFF2-40B4-BE49-F238E27FC236}">
                    <a16:creationId xmlns:a16="http://schemas.microsoft.com/office/drawing/2014/main" id="{54C119EC-BC23-40AB-A956-931FC990AD46}"/>
                  </a:ext>
                </a:extLst>
              </p:cNvPr>
              <p:cNvSpPr/>
              <p:nvPr/>
            </p:nvSpPr>
            <p:spPr>
              <a:xfrm>
                <a:off x="6655884" y="6088566"/>
                <a:ext cx="323850" cy="152400"/>
              </a:xfrm>
              <a:custGeom>
                <a:avLst/>
                <a:gdLst>
                  <a:gd name="connsiteX0" fmla="*/ 161925 w 323850"/>
                  <a:gd name="connsiteY0" fmla="*/ 114300 h 152400"/>
                  <a:gd name="connsiteX1" fmla="*/ 76200 w 323850"/>
                  <a:gd name="connsiteY1" fmla="*/ 114300 h 152400"/>
                  <a:gd name="connsiteX2" fmla="*/ 38100 w 323850"/>
                  <a:gd name="connsiteY2" fmla="*/ 76200 h 152400"/>
                  <a:gd name="connsiteX3" fmla="*/ 76200 w 323850"/>
                  <a:gd name="connsiteY3" fmla="*/ 38100 h 152400"/>
                  <a:gd name="connsiteX4" fmla="*/ 161925 w 323850"/>
                  <a:gd name="connsiteY4" fmla="*/ 38100 h 152400"/>
                  <a:gd name="connsiteX5" fmla="*/ 161925 w 323850"/>
                  <a:gd name="connsiteY5" fmla="*/ 114300 h 152400"/>
                  <a:gd name="connsiteX6" fmla="*/ 247650 w 323850"/>
                  <a:gd name="connsiteY6" fmla="*/ 0 h 152400"/>
                  <a:gd name="connsiteX7" fmla="*/ 76200 w 323850"/>
                  <a:gd name="connsiteY7" fmla="*/ 0 h 152400"/>
                  <a:gd name="connsiteX8" fmla="*/ 0 w 323850"/>
                  <a:gd name="connsiteY8" fmla="*/ 76200 h 152400"/>
                  <a:gd name="connsiteX9" fmla="*/ 76200 w 323850"/>
                  <a:gd name="connsiteY9" fmla="*/ 152400 h 152400"/>
                  <a:gd name="connsiteX10" fmla="*/ 247650 w 323850"/>
                  <a:gd name="connsiteY10" fmla="*/ 152400 h 152400"/>
                  <a:gd name="connsiteX11" fmla="*/ 323850 w 323850"/>
                  <a:gd name="connsiteY11" fmla="*/ 76200 h 152400"/>
                  <a:gd name="connsiteX12" fmla="*/ 247650 w 323850"/>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52400">
                    <a:moveTo>
                      <a:pt x="161925" y="114300"/>
                    </a:moveTo>
                    <a:lnTo>
                      <a:pt x="76200" y="114300"/>
                    </a:lnTo>
                    <a:cubicBezTo>
                      <a:pt x="55245" y="114300"/>
                      <a:pt x="38100" y="97155"/>
                      <a:pt x="38100" y="76200"/>
                    </a:cubicBezTo>
                    <a:cubicBezTo>
                      <a:pt x="38100" y="55245"/>
                      <a:pt x="55245" y="38100"/>
                      <a:pt x="76200" y="38100"/>
                    </a:cubicBezTo>
                    <a:lnTo>
                      <a:pt x="161925" y="38100"/>
                    </a:lnTo>
                    <a:lnTo>
                      <a:pt x="161925" y="114300"/>
                    </a:lnTo>
                    <a:close/>
                    <a:moveTo>
                      <a:pt x="247650" y="0"/>
                    </a:moveTo>
                    <a:lnTo>
                      <a:pt x="76200" y="0"/>
                    </a:lnTo>
                    <a:cubicBezTo>
                      <a:pt x="34290" y="0"/>
                      <a:pt x="0" y="34290"/>
                      <a:pt x="0" y="76200"/>
                    </a:cubicBezTo>
                    <a:cubicBezTo>
                      <a:pt x="0" y="118110"/>
                      <a:pt x="34290" y="152400"/>
                      <a:pt x="76200" y="152400"/>
                    </a:cubicBezTo>
                    <a:lnTo>
                      <a:pt x="247650" y="152400"/>
                    </a:lnTo>
                    <a:cubicBezTo>
                      <a:pt x="289560" y="152400"/>
                      <a:pt x="323850" y="118110"/>
                      <a:pt x="323850" y="76200"/>
                    </a:cubicBezTo>
                    <a:cubicBezTo>
                      <a:pt x="323850" y="34290"/>
                      <a:pt x="289560" y="0"/>
                      <a:pt x="247650" y="0"/>
                    </a:cubicBezTo>
                    <a:close/>
                  </a:path>
                </a:pathLst>
              </a:custGeom>
              <a:grpFill/>
              <a:ln w="9525" cap="flat">
                <a:noFill/>
                <a:prstDash val="solid"/>
                <a:miter/>
              </a:ln>
            </p:spPr>
            <p:txBody>
              <a:bodyPr rtlCol="0" anchor="ctr"/>
              <a:lstStyle/>
              <a:p>
                <a:endParaRPr lang="en-US" dirty="0">
                  <a:latin typeface="+mn-lt"/>
                </a:endParaRPr>
              </a:p>
            </p:txBody>
          </p:sp>
        </p:grpSp>
      </p:grpSp>
      <p:grpSp>
        <p:nvGrpSpPr>
          <p:cNvPr id="5" name="Group 4">
            <a:extLst>
              <a:ext uri="{FF2B5EF4-FFF2-40B4-BE49-F238E27FC236}">
                <a16:creationId xmlns:a16="http://schemas.microsoft.com/office/drawing/2014/main" id="{2B269EC9-F9B8-4C08-B97A-0B40A3F67DDA}"/>
              </a:ext>
            </a:extLst>
          </p:cNvPr>
          <p:cNvGrpSpPr/>
          <p:nvPr/>
        </p:nvGrpSpPr>
        <p:grpSpPr>
          <a:xfrm>
            <a:off x="3154680" y="1525886"/>
            <a:ext cx="2834640" cy="4515597"/>
            <a:chOff x="3154680" y="1460810"/>
            <a:chExt cx="2834640" cy="4850780"/>
          </a:xfrm>
        </p:grpSpPr>
        <p:cxnSp>
          <p:nvCxnSpPr>
            <p:cNvPr id="265" name="Straight Connector 264">
              <a:extLst>
                <a:ext uri="{FF2B5EF4-FFF2-40B4-BE49-F238E27FC236}">
                  <a16:creationId xmlns:a16="http://schemas.microsoft.com/office/drawing/2014/main" id="{BF07430E-97C5-430E-AA0F-3EDF7AB08D63}"/>
                </a:ext>
              </a:extLst>
            </p:cNvPr>
            <p:cNvCxnSpPr/>
            <p:nvPr/>
          </p:nvCxnSpPr>
          <p:spPr>
            <a:xfrm>
              <a:off x="315468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C74FC0-0B6D-4FE0-8BD9-F66E655193D8}"/>
                </a:ext>
              </a:extLst>
            </p:cNvPr>
            <p:cNvCxnSpPr/>
            <p:nvPr/>
          </p:nvCxnSpPr>
          <p:spPr>
            <a:xfrm>
              <a:off x="598932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E454BAC-E61B-468B-B8BE-A1BA1BF58748}"/>
              </a:ext>
            </a:extLst>
          </p:cNvPr>
          <p:cNvGrpSpPr/>
          <p:nvPr/>
        </p:nvGrpSpPr>
        <p:grpSpPr>
          <a:xfrm>
            <a:off x="6171898" y="3386372"/>
            <a:ext cx="2469486" cy="1576340"/>
            <a:chOff x="6171898" y="3673958"/>
            <a:chExt cx="2469486" cy="1576340"/>
          </a:xfrm>
        </p:grpSpPr>
        <p:sp>
          <p:nvSpPr>
            <p:cNvPr id="21" name="TextBox 20">
              <a:extLst>
                <a:ext uri="{FF2B5EF4-FFF2-40B4-BE49-F238E27FC236}">
                  <a16:creationId xmlns:a16="http://schemas.microsoft.com/office/drawing/2014/main" id="{D96E5C3E-BFEA-446D-8611-27BB34CB9209}"/>
                </a:ext>
              </a:extLst>
            </p:cNvPr>
            <p:cNvSpPr txBox="1"/>
            <p:nvPr/>
          </p:nvSpPr>
          <p:spPr>
            <a:xfrm>
              <a:off x="6171898" y="4511634"/>
              <a:ext cx="2469486" cy="738664"/>
            </a:xfrm>
            <a:prstGeom prst="rect">
              <a:avLst/>
            </a:prstGeom>
            <a:noFill/>
          </p:spPr>
          <p:txBody>
            <a:bodyPr wrap="square" rtlCol="0" anchor="ctr">
              <a:spAutoFit/>
            </a:bodyPr>
            <a:lstStyle>
              <a:defPPr>
                <a:defRPr lang="en-US"/>
              </a:defPPr>
              <a:lvl1pPr algn="ctr">
                <a:defRPr sz="1400"/>
              </a:lvl1pPr>
            </a:lstStyle>
            <a:p>
              <a:r>
                <a:rPr lang="en-US" dirty="0">
                  <a:latin typeface="+mn-lt"/>
                </a:rPr>
                <a:t>Efforts to improve </a:t>
              </a:r>
              <a:r>
                <a:rPr lang="en-US" dirty="0">
                  <a:latin typeface="+mj-lt"/>
                </a:rPr>
                <a:t>integration</a:t>
              </a:r>
              <a:r>
                <a:rPr lang="en-US" dirty="0">
                  <a:latin typeface="+mn-lt"/>
                </a:rPr>
                <a:t> of behavioral health, LTSS, and social services</a:t>
              </a:r>
            </a:p>
          </p:txBody>
        </p:sp>
        <p:grpSp>
          <p:nvGrpSpPr>
            <p:cNvPr id="267" name="Group 266">
              <a:extLst>
                <a:ext uri="{FF2B5EF4-FFF2-40B4-BE49-F238E27FC236}">
                  <a16:creationId xmlns:a16="http://schemas.microsoft.com/office/drawing/2014/main" id="{2BD1AA07-A3CF-42D1-9563-BA4C23966EE1}"/>
                </a:ext>
              </a:extLst>
            </p:cNvPr>
            <p:cNvGrpSpPr/>
            <p:nvPr/>
          </p:nvGrpSpPr>
          <p:grpSpPr>
            <a:xfrm>
              <a:off x="6949440" y="3673958"/>
              <a:ext cx="914400" cy="914400"/>
              <a:chOff x="6031390" y="3756254"/>
              <a:chExt cx="914400" cy="914400"/>
            </a:xfrm>
          </p:grpSpPr>
          <p:grpSp>
            <p:nvGrpSpPr>
              <p:cNvPr id="241" name="Graphic 239" descr="Circles with arrows">
                <a:extLst>
                  <a:ext uri="{FF2B5EF4-FFF2-40B4-BE49-F238E27FC236}">
                    <a16:creationId xmlns:a16="http://schemas.microsoft.com/office/drawing/2014/main" id="{C4A64767-337B-4ED9-AF6B-78CEB38F1F33}"/>
                  </a:ext>
                </a:extLst>
              </p:cNvPr>
              <p:cNvGrpSpPr/>
              <p:nvPr/>
            </p:nvGrpSpPr>
            <p:grpSpPr>
              <a:xfrm>
                <a:off x="6031390" y="3756254"/>
                <a:ext cx="914400" cy="914400"/>
                <a:chOff x="7387140" y="3579000"/>
                <a:chExt cx="914400" cy="914400"/>
              </a:xfrm>
              <a:solidFill>
                <a:schemeClr val="accent3"/>
              </a:solidFill>
            </p:grpSpPr>
            <p:sp>
              <p:nvSpPr>
                <p:cNvPr id="242" name="Freeform: Shape 241">
                  <a:extLst>
                    <a:ext uri="{FF2B5EF4-FFF2-40B4-BE49-F238E27FC236}">
                      <a16:creationId xmlns:a16="http://schemas.microsoft.com/office/drawing/2014/main" id="{FCB3B68A-E4E4-4567-895C-F28560923BD8}"/>
                    </a:ext>
                  </a:extLst>
                </p:cNvPr>
                <p:cNvSpPr/>
                <p:nvPr/>
              </p:nvSpPr>
              <p:spPr>
                <a:xfrm>
                  <a:off x="7908195" y="3765299"/>
                  <a:ext cx="257175" cy="247650"/>
                </a:xfrm>
                <a:custGeom>
                  <a:avLst/>
                  <a:gdLst>
                    <a:gd name="connsiteX0" fmla="*/ 13393 w 257175"/>
                    <a:gd name="connsiteY0" fmla="*/ 37253 h 247650"/>
                    <a:gd name="connsiteX1" fmla="*/ 172175 w 257175"/>
                    <a:gd name="connsiteY1" fmla="*/ 189653 h 247650"/>
                    <a:gd name="connsiteX2" fmla="*/ 142838 w 257175"/>
                    <a:gd name="connsiteY2" fmla="*/ 172222 h 247650"/>
                    <a:gd name="connsiteX3" fmla="*/ 116341 w 257175"/>
                    <a:gd name="connsiteY3" fmla="*/ 177095 h 247650"/>
                    <a:gd name="connsiteX4" fmla="*/ 121215 w 257175"/>
                    <a:gd name="connsiteY4" fmla="*/ 203592 h 247650"/>
                    <a:gd name="connsiteX5" fmla="*/ 123788 w 257175"/>
                    <a:gd name="connsiteY5" fmla="*/ 205083 h 247650"/>
                    <a:gd name="connsiteX6" fmla="*/ 190463 w 257175"/>
                    <a:gd name="connsiteY6" fmla="*/ 244612 h 247650"/>
                    <a:gd name="connsiteX7" fmla="*/ 202369 w 257175"/>
                    <a:gd name="connsiteY7" fmla="*/ 248803 h 247650"/>
                    <a:gd name="connsiteX8" fmla="*/ 202845 w 257175"/>
                    <a:gd name="connsiteY8" fmla="*/ 248803 h 247650"/>
                    <a:gd name="connsiteX9" fmla="*/ 204369 w 257175"/>
                    <a:gd name="connsiteY9" fmla="*/ 248803 h 247650"/>
                    <a:gd name="connsiteX10" fmla="*/ 205131 w 257175"/>
                    <a:gd name="connsiteY10" fmla="*/ 248803 h 247650"/>
                    <a:gd name="connsiteX11" fmla="*/ 205131 w 257175"/>
                    <a:gd name="connsiteY11" fmla="*/ 248803 h 247650"/>
                    <a:gd name="connsiteX12" fmla="*/ 206655 w 257175"/>
                    <a:gd name="connsiteY12" fmla="*/ 248803 h 247650"/>
                    <a:gd name="connsiteX13" fmla="*/ 218276 w 257175"/>
                    <a:gd name="connsiteY13" fmla="*/ 240040 h 247650"/>
                    <a:gd name="connsiteX14" fmla="*/ 259995 w 257175"/>
                    <a:gd name="connsiteY14" fmla="*/ 169841 h 247650"/>
                    <a:gd name="connsiteX15" fmla="*/ 251057 w 257175"/>
                    <a:gd name="connsiteY15" fmla="*/ 144426 h 247650"/>
                    <a:gd name="connsiteX16" fmla="*/ 227134 w 257175"/>
                    <a:gd name="connsiteY16" fmla="*/ 150791 h 247650"/>
                    <a:gd name="connsiteX17" fmla="*/ 209513 w 257175"/>
                    <a:gd name="connsiteY17" fmla="*/ 180795 h 247650"/>
                    <a:gd name="connsiteX18" fmla="*/ 209513 w 257175"/>
                    <a:gd name="connsiteY18" fmla="*/ 180795 h 247650"/>
                    <a:gd name="connsiteX19" fmla="*/ 84640 w 257175"/>
                    <a:gd name="connsiteY19" fmla="*/ 27537 h 247650"/>
                    <a:gd name="connsiteX20" fmla="*/ 24728 w 257175"/>
                    <a:gd name="connsiteY20" fmla="*/ 867 h 247650"/>
                    <a:gd name="connsiteX21" fmla="*/ 867 w 257175"/>
                    <a:gd name="connsiteY21" fmla="*/ 13393 h 247650"/>
                    <a:gd name="connsiteX22" fmla="*/ 13393 w 257175"/>
                    <a:gd name="connsiteY22" fmla="*/ 372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 h="247650">
                      <a:moveTo>
                        <a:pt x="13393" y="37253"/>
                      </a:moveTo>
                      <a:cubicBezTo>
                        <a:pt x="87226" y="60452"/>
                        <a:pt x="145967" y="116833"/>
                        <a:pt x="172175" y="189653"/>
                      </a:cubicBezTo>
                      <a:lnTo>
                        <a:pt x="142838" y="172222"/>
                      </a:lnTo>
                      <a:cubicBezTo>
                        <a:pt x="134176" y="166251"/>
                        <a:pt x="122312" y="168433"/>
                        <a:pt x="116341" y="177095"/>
                      </a:cubicBezTo>
                      <a:cubicBezTo>
                        <a:pt x="110370" y="185758"/>
                        <a:pt x="112552" y="197621"/>
                        <a:pt x="121215" y="203592"/>
                      </a:cubicBezTo>
                      <a:cubicBezTo>
                        <a:pt x="122032" y="204156"/>
                        <a:pt x="122892" y="204654"/>
                        <a:pt x="123788" y="205083"/>
                      </a:cubicBezTo>
                      <a:lnTo>
                        <a:pt x="190463" y="244612"/>
                      </a:lnTo>
                      <a:cubicBezTo>
                        <a:pt x="193840" y="247322"/>
                        <a:pt x="198039" y="248799"/>
                        <a:pt x="202369" y="248803"/>
                      </a:cubicBezTo>
                      <a:lnTo>
                        <a:pt x="202845" y="248803"/>
                      </a:lnTo>
                      <a:lnTo>
                        <a:pt x="204369" y="248803"/>
                      </a:lnTo>
                      <a:lnTo>
                        <a:pt x="205131" y="248803"/>
                      </a:lnTo>
                      <a:lnTo>
                        <a:pt x="205131" y="248803"/>
                      </a:lnTo>
                      <a:lnTo>
                        <a:pt x="206655" y="248803"/>
                      </a:lnTo>
                      <a:cubicBezTo>
                        <a:pt x="211536" y="247535"/>
                        <a:pt x="215714" y="244384"/>
                        <a:pt x="218276" y="240040"/>
                      </a:cubicBezTo>
                      <a:lnTo>
                        <a:pt x="259995" y="169841"/>
                      </a:lnTo>
                      <a:cubicBezTo>
                        <a:pt x="264545" y="160355"/>
                        <a:pt x="260544" y="148976"/>
                        <a:pt x="251057" y="144426"/>
                      </a:cubicBezTo>
                      <a:cubicBezTo>
                        <a:pt x="242603" y="140372"/>
                        <a:pt x="232455" y="143071"/>
                        <a:pt x="227134" y="150791"/>
                      </a:cubicBezTo>
                      <a:lnTo>
                        <a:pt x="209513" y="180795"/>
                      </a:lnTo>
                      <a:lnTo>
                        <a:pt x="209513" y="180795"/>
                      </a:lnTo>
                      <a:cubicBezTo>
                        <a:pt x="187493" y="116454"/>
                        <a:pt x="143205" y="62101"/>
                        <a:pt x="84640" y="27537"/>
                      </a:cubicBezTo>
                      <a:cubicBezTo>
                        <a:pt x="65740" y="16414"/>
                        <a:pt x="45642" y="7467"/>
                        <a:pt x="24728" y="867"/>
                      </a:cubicBezTo>
                      <a:cubicBezTo>
                        <a:pt x="14680" y="-2263"/>
                        <a:pt x="3997" y="3345"/>
                        <a:pt x="867" y="13393"/>
                      </a:cubicBezTo>
                      <a:cubicBezTo>
                        <a:pt x="-2263" y="23441"/>
                        <a:pt x="3345" y="34123"/>
                        <a:pt x="13393" y="37253"/>
                      </a:cubicBezTo>
                      <a:close/>
                    </a:path>
                  </a:pathLst>
                </a:custGeom>
                <a:grpFill/>
                <a:ln w="9525" cap="flat">
                  <a:noFill/>
                  <a:prstDash val="solid"/>
                  <a:miter/>
                </a:ln>
              </p:spPr>
              <p:txBody>
                <a:bodyPr rtlCol="0" anchor="ctr"/>
                <a:lstStyle/>
                <a:p>
                  <a:endParaRPr lang="en-US" dirty="0">
                    <a:latin typeface="+mn-lt"/>
                  </a:endParaRPr>
                </a:p>
              </p:txBody>
            </p:sp>
            <p:sp>
              <p:nvSpPr>
                <p:cNvPr id="243" name="Freeform: Shape 242">
                  <a:extLst>
                    <a:ext uri="{FF2B5EF4-FFF2-40B4-BE49-F238E27FC236}">
                      <a16:creationId xmlns:a16="http://schemas.microsoft.com/office/drawing/2014/main" id="{FF9C59AC-B1F2-4E90-9932-8BCDF7ACABF5}"/>
                    </a:ext>
                  </a:extLst>
                </p:cNvPr>
                <p:cNvSpPr/>
                <p:nvPr/>
              </p:nvSpPr>
              <p:spPr>
                <a:xfrm>
                  <a:off x="7561667" y="3811410"/>
                  <a:ext cx="133350" cy="304800"/>
                </a:xfrm>
                <a:custGeom>
                  <a:avLst/>
                  <a:gdLst>
                    <a:gd name="connsiteX0" fmla="*/ 7781 w 133350"/>
                    <a:gd name="connsiteY0" fmla="*/ 292989 h 304800"/>
                    <a:gd name="connsiteX1" fmla="*/ 26355 w 133350"/>
                    <a:gd name="connsiteY1" fmla="*/ 307658 h 304800"/>
                    <a:gd name="connsiteX2" fmla="*/ 30737 w 133350"/>
                    <a:gd name="connsiteY2" fmla="*/ 307086 h 304800"/>
                    <a:gd name="connsiteX3" fmla="*/ 44548 w 133350"/>
                    <a:gd name="connsiteY3" fmla="*/ 284226 h 304800"/>
                    <a:gd name="connsiteX4" fmla="*/ 73123 w 133350"/>
                    <a:gd name="connsiteY4" fmla="*/ 101537 h 304800"/>
                    <a:gd name="connsiteX5" fmla="*/ 99221 w 133350"/>
                    <a:gd name="connsiteY5" fmla="*/ 65151 h 304800"/>
                    <a:gd name="connsiteX6" fmla="*/ 99793 w 133350"/>
                    <a:gd name="connsiteY6" fmla="*/ 65723 h 304800"/>
                    <a:gd name="connsiteX7" fmla="*/ 99793 w 133350"/>
                    <a:gd name="connsiteY7" fmla="*/ 100584 h 304800"/>
                    <a:gd name="connsiteX8" fmla="*/ 118843 w 133350"/>
                    <a:gd name="connsiteY8" fmla="*/ 119634 h 304800"/>
                    <a:gd name="connsiteX9" fmla="*/ 137893 w 133350"/>
                    <a:gd name="connsiteY9" fmla="*/ 100584 h 304800"/>
                    <a:gd name="connsiteX10" fmla="*/ 138655 w 133350"/>
                    <a:gd name="connsiteY10" fmla="*/ 19812 h 304800"/>
                    <a:gd name="connsiteX11" fmla="*/ 119605 w 133350"/>
                    <a:gd name="connsiteY11" fmla="*/ 762 h 304800"/>
                    <a:gd name="connsiteX12" fmla="*/ 38738 w 133350"/>
                    <a:gd name="connsiteY12" fmla="*/ 0 h 304800"/>
                    <a:gd name="connsiteX13" fmla="*/ 19688 w 133350"/>
                    <a:gd name="connsiteY13" fmla="*/ 19050 h 304800"/>
                    <a:gd name="connsiteX14" fmla="*/ 38738 w 133350"/>
                    <a:gd name="connsiteY14" fmla="*/ 38100 h 304800"/>
                    <a:gd name="connsiteX15" fmla="*/ 72551 w 133350"/>
                    <a:gd name="connsiteY15" fmla="*/ 38100 h 304800"/>
                    <a:gd name="connsiteX16" fmla="*/ 39785 w 133350"/>
                    <a:gd name="connsiteY16" fmla="*/ 81915 h 304800"/>
                    <a:gd name="connsiteX17" fmla="*/ 7781 w 133350"/>
                    <a:gd name="connsiteY17" fmla="*/ 2929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304800">
                      <a:moveTo>
                        <a:pt x="7781" y="292989"/>
                      </a:moveTo>
                      <a:cubicBezTo>
                        <a:pt x="9816" y="301598"/>
                        <a:pt x="17509" y="307674"/>
                        <a:pt x="26355" y="307658"/>
                      </a:cubicBezTo>
                      <a:cubicBezTo>
                        <a:pt x="27833" y="307649"/>
                        <a:pt x="29305" y="307457"/>
                        <a:pt x="30737" y="307086"/>
                      </a:cubicBezTo>
                      <a:cubicBezTo>
                        <a:pt x="40806" y="304509"/>
                        <a:pt x="46951" y="294338"/>
                        <a:pt x="44548" y="284226"/>
                      </a:cubicBezTo>
                      <a:cubicBezTo>
                        <a:pt x="30027" y="221928"/>
                        <a:pt x="40273" y="156425"/>
                        <a:pt x="73123" y="101537"/>
                      </a:cubicBezTo>
                      <a:cubicBezTo>
                        <a:pt x="80730" y="88661"/>
                        <a:pt x="89464" y="76484"/>
                        <a:pt x="99221" y="65151"/>
                      </a:cubicBezTo>
                      <a:lnTo>
                        <a:pt x="99793" y="65723"/>
                      </a:lnTo>
                      <a:lnTo>
                        <a:pt x="99793" y="100584"/>
                      </a:lnTo>
                      <a:cubicBezTo>
                        <a:pt x="99793" y="111105"/>
                        <a:pt x="108322" y="119634"/>
                        <a:pt x="118843" y="119634"/>
                      </a:cubicBezTo>
                      <a:cubicBezTo>
                        <a:pt x="129364" y="119634"/>
                        <a:pt x="137893" y="111105"/>
                        <a:pt x="137893" y="100584"/>
                      </a:cubicBezTo>
                      <a:lnTo>
                        <a:pt x="138655" y="19812"/>
                      </a:lnTo>
                      <a:cubicBezTo>
                        <a:pt x="138655" y="9291"/>
                        <a:pt x="130126" y="762"/>
                        <a:pt x="119605" y="762"/>
                      </a:cubicBezTo>
                      <a:lnTo>
                        <a:pt x="38738" y="0"/>
                      </a:lnTo>
                      <a:cubicBezTo>
                        <a:pt x="28216" y="0"/>
                        <a:pt x="19688" y="8529"/>
                        <a:pt x="19688" y="19050"/>
                      </a:cubicBezTo>
                      <a:cubicBezTo>
                        <a:pt x="19688" y="29571"/>
                        <a:pt x="28216" y="38100"/>
                        <a:pt x="38738" y="38100"/>
                      </a:cubicBezTo>
                      <a:lnTo>
                        <a:pt x="72551" y="38100"/>
                      </a:lnTo>
                      <a:cubicBezTo>
                        <a:pt x="60264" y="51632"/>
                        <a:pt x="49293" y="66304"/>
                        <a:pt x="39785" y="81915"/>
                      </a:cubicBezTo>
                      <a:cubicBezTo>
                        <a:pt x="2095" y="145441"/>
                        <a:pt x="-9384" y="221146"/>
                        <a:pt x="7781" y="292989"/>
                      </a:cubicBezTo>
                      <a:close/>
                    </a:path>
                  </a:pathLst>
                </a:custGeom>
                <a:grpFill/>
                <a:ln w="9525" cap="flat">
                  <a:noFill/>
                  <a:prstDash val="solid"/>
                  <a:miter/>
                </a:ln>
              </p:spPr>
              <p:txBody>
                <a:bodyPr rtlCol="0" anchor="ctr"/>
                <a:lstStyle/>
                <a:p>
                  <a:endParaRPr lang="en-US" dirty="0">
                    <a:latin typeface="+mn-lt"/>
                  </a:endParaRPr>
                </a:p>
              </p:txBody>
            </p:sp>
            <p:sp>
              <p:nvSpPr>
                <p:cNvPr id="244" name="Freeform: Shape 243">
                  <a:extLst>
                    <a:ext uri="{FF2B5EF4-FFF2-40B4-BE49-F238E27FC236}">
                      <a16:creationId xmlns:a16="http://schemas.microsoft.com/office/drawing/2014/main" id="{58696422-E7B2-4300-8BA7-8B394FEAEE62}"/>
                    </a:ext>
                  </a:extLst>
                </p:cNvPr>
                <p:cNvSpPr/>
                <p:nvPr/>
              </p:nvSpPr>
              <p:spPr>
                <a:xfrm>
                  <a:off x="7732774" y="4212821"/>
                  <a:ext cx="314325" cy="161925"/>
                </a:xfrm>
                <a:custGeom>
                  <a:avLst/>
                  <a:gdLst>
                    <a:gd name="connsiteX0" fmla="*/ 285112 w 314325"/>
                    <a:gd name="connsiteY0" fmla="*/ 5783 h 161925"/>
                    <a:gd name="connsiteX1" fmla="*/ 68418 w 314325"/>
                    <a:gd name="connsiteY1" fmla="*/ 69124 h 161925"/>
                    <a:gd name="connsiteX2" fmla="*/ 68418 w 314325"/>
                    <a:gd name="connsiteY2" fmla="*/ 69124 h 161925"/>
                    <a:gd name="connsiteX3" fmla="*/ 98707 w 314325"/>
                    <a:gd name="connsiteY3" fmla="*/ 51979 h 161925"/>
                    <a:gd name="connsiteX4" fmla="*/ 105708 w 314325"/>
                    <a:gd name="connsiteY4" fmla="*/ 25928 h 161925"/>
                    <a:gd name="connsiteX5" fmla="*/ 79657 w 314325"/>
                    <a:gd name="connsiteY5" fmla="*/ 18927 h 161925"/>
                    <a:gd name="connsiteX6" fmla="*/ 9649 w 314325"/>
                    <a:gd name="connsiteY6" fmla="*/ 58646 h 161925"/>
                    <a:gd name="connsiteX7" fmla="*/ 2487 w 314325"/>
                    <a:gd name="connsiteY7" fmla="*/ 84618 h 161925"/>
                    <a:gd name="connsiteX8" fmla="*/ 2505 w 314325"/>
                    <a:gd name="connsiteY8" fmla="*/ 84650 h 161925"/>
                    <a:gd name="connsiteX9" fmla="*/ 42605 w 314325"/>
                    <a:gd name="connsiteY9" fmla="*/ 154849 h 161925"/>
                    <a:gd name="connsiteX10" fmla="*/ 68704 w 314325"/>
                    <a:gd name="connsiteY10" fmla="*/ 161897 h 161925"/>
                    <a:gd name="connsiteX11" fmla="*/ 75752 w 314325"/>
                    <a:gd name="connsiteY11" fmla="*/ 135799 h 161925"/>
                    <a:gd name="connsiteX12" fmla="*/ 58702 w 314325"/>
                    <a:gd name="connsiteY12" fmla="*/ 106081 h 161925"/>
                    <a:gd name="connsiteX13" fmla="*/ 311591 w 314325"/>
                    <a:gd name="connsiteY13" fmla="*/ 33405 h 161925"/>
                    <a:gd name="connsiteX14" fmla="*/ 313422 w 314325"/>
                    <a:gd name="connsiteY14" fmla="*/ 6526 h 161925"/>
                    <a:gd name="connsiteX15" fmla="*/ 286543 w 314325"/>
                    <a:gd name="connsiteY15" fmla="*/ 4696 h 161925"/>
                    <a:gd name="connsiteX16" fmla="*/ 285397 w 314325"/>
                    <a:gd name="connsiteY16" fmla="*/ 5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5" h="161925">
                      <a:moveTo>
                        <a:pt x="285112" y="5783"/>
                      </a:moveTo>
                      <a:cubicBezTo>
                        <a:pt x="227208" y="60409"/>
                        <a:pt x="146627" y="83964"/>
                        <a:pt x="68418" y="69124"/>
                      </a:cubicBezTo>
                      <a:lnTo>
                        <a:pt x="68418" y="69124"/>
                      </a:lnTo>
                      <a:lnTo>
                        <a:pt x="98707" y="51979"/>
                      </a:lnTo>
                      <a:cubicBezTo>
                        <a:pt x="107834" y="46718"/>
                        <a:pt x="110969" y="35055"/>
                        <a:pt x="105708" y="25928"/>
                      </a:cubicBezTo>
                      <a:cubicBezTo>
                        <a:pt x="100447" y="16801"/>
                        <a:pt x="88784" y="13666"/>
                        <a:pt x="79657" y="18927"/>
                      </a:cubicBezTo>
                      <a:lnTo>
                        <a:pt x="9649" y="58646"/>
                      </a:lnTo>
                      <a:cubicBezTo>
                        <a:pt x="499" y="63840"/>
                        <a:pt x="-2707" y="75468"/>
                        <a:pt x="2487" y="84618"/>
                      </a:cubicBezTo>
                      <a:cubicBezTo>
                        <a:pt x="2492" y="84629"/>
                        <a:pt x="2499" y="84639"/>
                        <a:pt x="2505" y="84650"/>
                      </a:cubicBezTo>
                      <a:lnTo>
                        <a:pt x="42605" y="154849"/>
                      </a:lnTo>
                      <a:cubicBezTo>
                        <a:pt x="47866" y="164002"/>
                        <a:pt x="59550" y="167158"/>
                        <a:pt x="68704" y="161897"/>
                      </a:cubicBezTo>
                      <a:cubicBezTo>
                        <a:pt x="77857" y="156637"/>
                        <a:pt x="81013" y="144952"/>
                        <a:pt x="75752" y="135799"/>
                      </a:cubicBezTo>
                      <a:lnTo>
                        <a:pt x="58702" y="106081"/>
                      </a:lnTo>
                      <a:cubicBezTo>
                        <a:pt x="149801" y="124416"/>
                        <a:pt x="244126" y="97309"/>
                        <a:pt x="311591" y="33405"/>
                      </a:cubicBezTo>
                      <a:cubicBezTo>
                        <a:pt x="319519" y="26488"/>
                        <a:pt x="320339" y="14454"/>
                        <a:pt x="313422" y="6526"/>
                      </a:cubicBezTo>
                      <a:cubicBezTo>
                        <a:pt x="306506" y="-1401"/>
                        <a:pt x="294472" y="-2221"/>
                        <a:pt x="286543" y="4696"/>
                      </a:cubicBezTo>
                      <a:cubicBezTo>
                        <a:pt x="286147" y="5041"/>
                        <a:pt x="285764" y="5404"/>
                        <a:pt x="285397" y="5783"/>
                      </a:cubicBezTo>
                      <a:close/>
                    </a:path>
                  </a:pathLst>
                </a:custGeom>
                <a:grpFill/>
                <a:ln w="9525" cap="flat">
                  <a:noFill/>
                  <a:prstDash val="solid"/>
                  <a:miter/>
                </a:ln>
              </p:spPr>
              <p:txBody>
                <a:bodyPr rtlCol="0" anchor="ctr"/>
                <a:lstStyle/>
                <a:p>
                  <a:endParaRPr lang="en-US" dirty="0">
                    <a:latin typeface="+mn-lt"/>
                  </a:endParaRPr>
                </a:p>
              </p:txBody>
            </p:sp>
            <p:sp>
              <p:nvSpPr>
                <p:cNvPr id="245" name="Freeform: Shape 244">
                  <a:extLst>
                    <a:ext uri="{FF2B5EF4-FFF2-40B4-BE49-F238E27FC236}">
                      <a16:creationId xmlns:a16="http://schemas.microsoft.com/office/drawing/2014/main" id="{25EA277D-EB62-4DEE-8312-FE6DC8D7F04C}"/>
                    </a:ext>
                  </a:extLst>
                </p:cNvPr>
                <p:cNvSpPr/>
                <p:nvPr/>
              </p:nvSpPr>
              <p:spPr>
                <a:xfrm>
                  <a:off x="7558590" y="412802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sp>
              <p:nvSpPr>
                <p:cNvPr id="246" name="Freeform: Shape 245">
                  <a:extLst>
                    <a:ext uri="{FF2B5EF4-FFF2-40B4-BE49-F238E27FC236}">
                      <a16:creationId xmlns:a16="http://schemas.microsoft.com/office/drawing/2014/main" id="{2A037236-0CC7-4DBA-A6A2-892B3B0ED66C}"/>
                    </a:ext>
                  </a:extLst>
                </p:cNvPr>
                <p:cNvSpPr/>
                <p:nvPr/>
              </p:nvSpPr>
              <p:spPr>
                <a:xfrm>
                  <a:off x="8020553" y="40628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sp>
              <p:nvSpPr>
                <p:cNvPr id="247" name="Freeform: Shape 246">
                  <a:extLst>
                    <a:ext uri="{FF2B5EF4-FFF2-40B4-BE49-F238E27FC236}">
                      <a16:creationId xmlns:a16="http://schemas.microsoft.com/office/drawing/2014/main" id="{D030A5CE-194B-4E0A-9618-1F51DECB6EF6}"/>
                    </a:ext>
                  </a:extLst>
                </p:cNvPr>
                <p:cNvSpPr/>
                <p:nvPr/>
              </p:nvSpPr>
              <p:spPr>
                <a:xfrm>
                  <a:off x="7737184" y="36991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grpSp>
          <p:grpSp>
            <p:nvGrpSpPr>
              <p:cNvPr id="266" name="Group 265">
                <a:extLst>
                  <a:ext uri="{FF2B5EF4-FFF2-40B4-BE49-F238E27FC236}">
                    <a16:creationId xmlns:a16="http://schemas.microsoft.com/office/drawing/2014/main" id="{4298E6E7-3A24-4F08-B565-BBF6B7403F3B}"/>
                  </a:ext>
                </a:extLst>
              </p:cNvPr>
              <p:cNvGrpSpPr/>
              <p:nvPr/>
            </p:nvGrpSpPr>
            <p:grpSpPr>
              <a:xfrm>
                <a:off x="6392298" y="4102571"/>
                <a:ext cx="213039" cy="226354"/>
                <a:chOff x="2554224" y="1708286"/>
                <a:chExt cx="421972" cy="448345"/>
              </a:xfrm>
            </p:grpSpPr>
            <p:sp>
              <p:nvSpPr>
                <p:cNvPr id="320" name="Freeform: Shape 319">
                  <a:extLst>
                    <a:ext uri="{FF2B5EF4-FFF2-40B4-BE49-F238E27FC236}">
                      <a16:creationId xmlns:a16="http://schemas.microsoft.com/office/drawing/2014/main" id="{B9B2CBB1-065C-4352-BBCB-84DF2D38657D}"/>
                    </a:ext>
                  </a:extLst>
                </p:cNvPr>
                <p:cNvSpPr/>
                <p:nvPr/>
              </p:nvSpPr>
              <p:spPr>
                <a:xfrm>
                  <a:off x="2659717" y="1708286"/>
                  <a:ext cx="210986" cy="210986"/>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3"/>
                </a:solidFill>
                <a:ln w="9525" cap="flat">
                  <a:noFill/>
                  <a:prstDash val="solid"/>
                  <a:miter/>
                </a:ln>
              </p:spPr>
              <p:txBody>
                <a:bodyPr rtlCol="0" anchor="ctr"/>
                <a:lstStyle/>
                <a:p>
                  <a:endParaRPr lang="en-US" dirty="0">
                    <a:latin typeface="+mn-lt"/>
                  </a:endParaRPr>
                </a:p>
              </p:txBody>
            </p:sp>
            <p:sp>
              <p:nvSpPr>
                <p:cNvPr id="321" name="Freeform: Shape 320">
                  <a:extLst>
                    <a:ext uri="{FF2B5EF4-FFF2-40B4-BE49-F238E27FC236}">
                      <a16:creationId xmlns:a16="http://schemas.microsoft.com/office/drawing/2014/main" id="{CCD5943F-0AF1-466F-B157-8E23A4AFFD53}"/>
                    </a:ext>
                  </a:extLst>
                </p:cNvPr>
                <p:cNvSpPr/>
                <p:nvPr/>
              </p:nvSpPr>
              <p:spPr>
                <a:xfrm>
                  <a:off x="2554224" y="1945645"/>
                  <a:ext cx="421972" cy="210986"/>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3"/>
                </a:solidFill>
                <a:ln w="9525" cap="flat">
                  <a:noFill/>
                  <a:prstDash val="solid"/>
                  <a:miter/>
                </a:ln>
              </p:spPr>
              <p:txBody>
                <a:bodyPr rtlCol="0" anchor="ctr"/>
                <a:lstStyle/>
                <a:p>
                  <a:endParaRPr lang="en-US" dirty="0">
                    <a:latin typeface="+mn-lt"/>
                  </a:endParaRPr>
                </a:p>
              </p:txBody>
            </p:sp>
          </p:grpSp>
        </p:grpSp>
      </p:grpSp>
      <p:grpSp>
        <p:nvGrpSpPr>
          <p:cNvPr id="6" name="Group 5">
            <a:extLst>
              <a:ext uri="{FF2B5EF4-FFF2-40B4-BE49-F238E27FC236}">
                <a16:creationId xmlns:a16="http://schemas.microsoft.com/office/drawing/2014/main" id="{DA4A62C4-5F43-481C-A1EC-F4E311C301B4}"/>
              </a:ext>
            </a:extLst>
          </p:cNvPr>
          <p:cNvGrpSpPr/>
          <p:nvPr/>
        </p:nvGrpSpPr>
        <p:grpSpPr>
          <a:xfrm>
            <a:off x="724341" y="3516624"/>
            <a:ext cx="2242917" cy="1169551"/>
            <a:chOff x="724341" y="3516624"/>
            <a:chExt cx="2242917" cy="1169551"/>
          </a:xfrm>
        </p:grpSpPr>
        <p:grpSp>
          <p:nvGrpSpPr>
            <p:cNvPr id="52" name="Group 51">
              <a:extLst>
                <a:ext uri="{FF2B5EF4-FFF2-40B4-BE49-F238E27FC236}">
                  <a16:creationId xmlns:a16="http://schemas.microsoft.com/office/drawing/2014/main" id="{B56CCB40-DBD3-465A-9D3B-C59A2642808E}"/>
                </a:ext>
              </a:extLst>
            </p:cNvPr>
            <p:cNvGrpSpPr/>
            <p:nvPr/>
          </p:nvGrpSpPr>
          <p:grpSpPr>
            <a:xfrm>
              <a:off x="724341" y="3516624"/>
              <a:ext cx="2242917" cy="1169551"/>
              <a:chOff x="570186" y="3145684"/>
              <a:chExt cx="2242917" cy="1169551"/>
            </a:xfrm>
          </p:grpSpPr>
          <p:sp>
            <p:nvSpPr>
              <p:cNvPr id="11" name="TextBox 10">
                <a:extLst>
                  <a:ext uri="{FF2B5EF4-FFF2-40B4-BE49-F238E27FC236}">
                    <a16:creationId xmlns:a16="http://schemas.microsoft.com/office/drawing/2014/main" id="{F4AF652D-77E6-4753-AEE4-C8065634A215}"/>
                  </a:ext>
                </a:extLst>
              </p:cNvPr>
              <p:cNvSpPr txBox="1"/>
              <p:nvPr/>
            </p:nvSpPr>
            <p:spPr>
              <a:xfrm>
                <a:off x="1417321" y="3145684"/>
                <a:ext cx="1395782" cy="1169551"/>
              </a:xfrm>
              <a:prstGeom prst="rect">
                <a:avLst/>
              </a:prstGeom>
              <a:noFill/>
            </p:spPr>
            <p:txBody>
              <a:bodyPr wrap="square" rtlCol="0" anchor="ctr">
                <a:spAutoFit/>
              </a:bodyPr>
              <a:lstStyle>
                <a:defPPr>
                  <a:defRPr lang="en-US"/>
                </a:defPPr>
                <a:lvl1pPr>
                  <a:defRPr sz="1400"/>
                </a:lvl1pPr>
              </a:lstStyle>
              <a:p>
                <a:r>
                  <a:rPr lang="en-US" dirty="0">
                    <a:latin typeface="+mj-lt"/>
                  </a:rPr>
                  <a:t>42% of Massachusetts children </a:t>
                </a:r>
                <a:r>
                  <a:rPr lang="en-US" dirty="0">
                    <a:latin typeface="+mn-lt"/>
                  </a:rPr>
                  <a:t>are MassHealth members</a:t>
                </a:r>
              </a:p>
            </p:txBody>
          </p:sp>
          <p:grpSp>
            <p:nvGrpSpPr>
              <p:cNvPr id="51" name="Group 50">
                <a:extLst>
                  <a:ext uri="{FF2B5EF4-FFF2-40B4-BE49-F238E27FC236}">
                    <a16:creationId xmlns:a16="http://schemas.microsoft.com/office/drawing/2014/main" id="{84AECF46-BA1F-4D2D-A541-6BAF6283F58C}"/>
                  </a:ext>
                </a:extLst>
              </p:cNvPr>
              <p:cNvGrpSpPr/>
              <p:nvPr/>
            </p:nvGrpSpPr>
            <p:grpSpPr>
              <a:xfrm>
                <a:off x="570186" y="3318979"/>
                <a:ext cx="822960" cy="822960"/>
                <a:chOff x="570186" y="3318979"/>
                <a:chExt cx="822960" cy="822960"/>
              </a:xfrm>
            </p:grpSpPr>
            <p:grpSp>
              <p:nvGrpSpPr>
                <p:cNvPr id="33" name="Group 32">
                  <a:extLst>
                    <a:ext uri="{FF2B5EF4-FFF2-40B4-BE49-F238E27FC236}">
                      <a16:creationId xmlns:a16="http://schemas.microsoft.com/office/drawing/2014/main" id="{5E05357D-64C7-42F9-BD9C-56BE755377A8}"/>
                    </a:ext>
                  </a:extLst>
                </p:cNvPr>
                <p:cNvGrpSpPr/>
                <p:nvPr/>
              </p:nvGrpSpPr>
              <p:grpSpPr>
                <a:xfrm>
                  <a:off x="570186" y="3318979"/>
                  <a:ext cx="822960" cy="822960"/>
                  <a:chOff x="941832" y="3474720"/>
                  <a:chExt cx="822960" cy="822960"/>
                </a:xfrm>
              </p:grpSpPr>
              <p:sp>
                <p:nvSpPr>
                  <p:cNvPr id="90143" name="Oval 90142">
                    <a:extLst>
                      <a:ext uri="{FF2B5EF4-FFF2-40B4-BE49-F238E27FC236}">
                        <a16:creationId xmlns:a16="http://schemas.microsoft.com/office/drawing/2014/main" id="{132E29DB-FB98-4CDA-936B-68D9FC26DDF1}"/>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a:extLst>
                      <a:ext uri="{FF2B5EF4-FFF2-40B4-BE49-F238E27FC236}">
                        <a16:creationId xmlns:a16="http://schemas.microsoft.com/office/drawing/2014/main" id="{9C96BFE3-BEA9-474D-B31C-A72468B99B28}"/>
                      </a:ext>
                    </a:extLst>
                  </p:cNvPr>
                  <p:cNvSpPr/>
                  <p:nvPr/>
                </p:nvSpPr>
                <p:spPr>
                  <a:xfrm>
                    <a:off x="941832" y="3474720"/>
                    <a:ext cx="822960" cy="822960"/>
                  </a:xfrm>
                  <a:prstGeom prst="arc">
                    <a:avLst>
                      <a:gd name="adj1" fmla="val 16580412"/>
                      <a:gd name="adj2" fmla="val 3300479"/>
                    </a:avLst>
                  </a:pr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42" name="Group 41">
                  <a:extLst>
                    <a:ext uri="{FF2B5EF4-FFF2-40B4-BE49-F238E27FC236}">
                      <a16:creationId xmlns:a16="http://schemas.microsoft.com/office/drawing/2014/main" id="{79A876E8-D9DF-468C-BBC5-41430493ED6D}"/>
                    </a:ext>
                  </a:extLst>
                </p:cNvPr>
                <p:cNvGrpSpPr>
                  <a:grpSpLocks noChangeAspect="1"/>
                </p:cNvGrpSpPr>
                <p:nvPr/>
              </p:nvGrpSpPr>
              <p:grpSpPr>
                <a:xfrm>
                  <a:off x="707346" y="3570439"/>
                  <a:ext cx="548640" cy="320040"/>
                  <a:chOff x="1878372" y="3528822"/>
                  <a:chExt cx="800100" cy="466725"/>
                </a:xfrm>
                <a:solidFill>
                  <a:schemeClr val="accent4"/>
                </a:solidFill>
              </p:grpSpPr>
              <p:sp>
                <p:nvSpPr>
                  <p:cNvPr id="37" name="Freeform: Shape 36">
                    <a:extLst>
                      <a:ext uri="{FF2B5EF4-FFF2-40B4-BE49-F238E27FC236}">
                        <a16:creationId xmlns:a16="http://schemas.microsoft.com/office/drawing/2014/main" id="{05A331F8-1544-4213-8E45-D42281CE46D8}"/>
                      </a:ext>
                    </a:extLst>
                  </p:cNvPr>
                  <p:cNvSpPr/>
                  <p:nvPr/>
                </p:nvSpPr>
                <p:spPr>
                  <a:xfrm>
                    <a:off x="2510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38" name="Freeform: Shape 37">
                    <a:extLst>
                      <a:ext uri="{FF2B5EF4-FFF2-40B4-BE49-F238E27FC236}">
                        <a16:creationId xmlns:a16="http://schemas.microsoft.com/office/drawing/2014/main" id="{6C5B53D6-EF43-41E5-94A1-6DB9A21C984B}"/>
                      </a:ext>
                    </a:extLst>
                  </p:cNvPr>
                  <p:cNvSpPr/>
                  <p:nvPr/>
                </p:nvSpPr>
                <p:spPr>
                  <a:xfrm>
                    <a:off x="1878372" y="3662172"/>
                    <a:ext cx="800100" cy="333375"/>
                  </a:xfrm>
                  <a:custGeom>
                    <a:avLst/>
                    <a:gdLst>
                      <a:gd name="connsiteX0" fmla="*/ 807107 w 800100"/>
                      <a:gd name="connsiteY0" fmla="*/ 153352 h 333375"/>
                      <a:gd name="connsiteX1" fmla="*/ 778532 w 800100"/>
                      <a:gd name="connsiteY1" fmla="*/ 66675 h 333375"/>
                      <a:gd name="connsiteX2" fmla="*/ 769007 w 800100"/>
                      <a:gd name="connsiteY2" fmla="*/ 39052 h 333375"/>
                      <a:gd name="connsiteX3" fmla="*/ 765197 w 800100"/>
                      <a:gd name="connsiteY3" fmla="*/ 31432 h 333375"/>
                      <a:gd name="connsiteX4" fmla="*/ 707094 w 800100"/>
                      <a:gd name="connsiteY4" fmla="*/ 952 h 333375"/>
                      <a:gd name="connsiteX5" fmla="*/ 688997 w 800100"/>
                      <a:gd name="connsiteY5" fmla="*/ 0 h 333375"/>
                      <a:gd name="connsiteX6" fmla="*/ 672804 w 800100"/>
                      <a:gd name="connsiteY6" fmla="*/ 952 h 333375"/>
                      <a:gd name="connsiteX7" fmla="*/ 614702 w 800100"/>
                      <a:gd name="connsiteY7" fmla="*/ 31432 h 333375"/>
                      <a:gd name="connsiteX8" fmla="*/ 610892 w 800100"/>
                      <a:gd name="connsiteY8" fmla="*/ 39052 h 333375"/>
                      <a:gd name="connsiteX9" fmla="*/ 601367 w 800100"/>
                      <a:gd name="connsiteY9" fmla="*/ 66675 h 333375"/>
                      <a:gd name="connsiteX10" fmla="*/ 594699 w 800100"/>
                      <a:gd name="connsiteY10" fmla="*/ 86677 h 333375"/>
                      <a:gd name="connsiteX11" fmla="*/ 587079 w 800100"/>
                      <a:gd name="connsiteY11" fmla="*/ 66675 h 333375"/>
                      <a:gd name="connsiteX12" fmla="*/ 577554 w 800100"/>
                      <a:gd name="connsiteY12" fmla="*/ 39052 h 333375"/>
                      <a:gd name="connsiteX13" fmla="*/ 573744 w 800100"/>
                      <a:gd name="connsiteY13" fmla="*/ 31432 h 333375"/>
                      <a:gd name="connsiteX14" fmla="*/ 515642 w 800100"/>
                      <a:gd name="connsiteY14" fmla="*/ 952 h 333375"/>
                      <a:gd name="connsiteX15" fmla="*/ 498497 w 800100"/>
                      <a:gd name="connsiteY15" fmla="*/ 0 h 333375"/>
                      <a:gd name="connsiteX16" fmla="*/ 482304 w 800100"/>
                      <a:gd name="connsiteY16" fmla="*/ 952 h 333375"/>
                      <a:gd name="connsiteX17" fmla="*/ 424202 w 800100"/>
                      <a:gd name="connsiteY17" fmla="*/ 31432 h 333375"/>
                      <a:gd name="connsiteX18" fmla="*/ 420392 w 800100"/>
                      <a:gd name="connsiteY18" fmla="*/ 39052 h 333375"/>
                      <a:gd name="connsiteX19" fmla="*/ 410867 w 800100"/>
                      <a:gd name="connsiteY19" fmla="*/ 66675 h 333375"/>
                      <a:gd name="connsiteX20" fmla="*/ 404199 w 800100"/>
                      <a:gd name="connsiteY20" fmla="*/ 86677 h 333375"/>
                      <a:gd name="connsiteX21" fmla="*/ 396579 w 800100"/>
                      <a:gd name="connsiteY21" fmla="*/ 66675 h 333375"/>
                      <a:gd name="connsiteX22" fmla="*/ 387054 w 800100"/>
                      <a:gd name="connsiteY22" fmla="*/ 39052 h 333375"/>
                      <a:gd name="connsiteX23" fmla="*/ 383244 w 800100"/>
                      <a:gd name="connsiteY23" fmla="*/ 31432 h 333375"/>
                      <a:gd name="connsiteX24" fmla="*/ 325142 w 800100"/>
                      <a:gd name="connsiteY24" fmla="*/ 952 h 333375"/>
                      <a:gd name="connsiteX25" fmla="*/ 307997 w 800100"/>
                      <a:gd name="connsiteY25" fmla="*/ 0 h 333375"/>
                      <a:gd name="connsiteX26" fmla="*/ 291804 w 800100"/>
                      <a:gd name="connsiteY26" fmla="*/ 952 h 333375"/>
                      <a:gd name="connsiteX27" fmla="*/ 233702 w 800100"/>
                      <a:gd name="connsiteY27" fmla="*/ 31432 h 333375"/>
                      <a:gd name="connsiteX28" fmla="*/ 229892 w 800100"/>
                      <a:gd name="connsiteY28" fmla="*/ 39052 h 333375"/>
                      <a:gd name="connsiteX29" fmla="*/ 220367 w 800100"/>
                      <a:gd name="connsiteY29" fmla="*/ 66675 h 333375"/>
                      <a:gd name="connsiteX30" fmla="*/ 213699 w 800100"/>
                      <a:gd name="connsiteY30" fmla="*/ 86677 h 333375"/>
                      <a:gd name="connsiteX31" fmla="*/ 206079 w 800100"/>
                      <a:gd name="connsiteY31" fmla="*/ 66675 h 333375"/>
                      <a:gd name="connsiteX32" fmla="*/ 196554 w 800100"/>
                      <a:gd name="connsiteY32" fmla="*/ 39052 h 333375"/>
                      <a:gd name="connsiteX33" fmla="*/ 192744 w 800100"/>
                      <a:gd name="connsiteY33" fmla="*/ 31432 h 333375"/>
                      <a:gd name="connsiteX34" fmla="*/ 134642 w 800100"/>
                      <a:gd name="connsiteY34" fmla="*/ 952 h 333375"/>
                      <a:gd name="connsiteX35" fmla="*/ 117497 w 800100"/>
                      <a:gd name="connsiteY35" fmla="*/ 0 h 333375"/>
                      <a:gd name="connsiteX36" fmla="*/ 101304 w 800100"/>
                      <a:gd name="connsiteY36" fmla="*/ 952 h 333375"/>
                      <a:gd name="connsiteX37" fmla="*/ 43202 w 800100"/>
                      <a:gd name="connsiteY37" fmla="*/ 31432 h 333375"/>
                      <a:gd name="connsiteX38" fmla="*/ 39392 w 800100"/>
                      <a:gd name="connsiteY38" fmla="*/ 39052 h 333375"/>
                      <a:gd name="connsiteX39" fmla="*/ 29867 w 800100"/>
                      <a:gd name="connsiteY39" fmla="*/ 66675 h 333375"/>
                      <a:gd name="connsiteX40" fmla="*/ 1292 w 800100"/>
                      <a:gd name="connsiteY40" fmla="*/ 153352 h 333375"/>
                      <a:gd name="connsiteX41" fmla="*/ 13674 w 800100"/>
                      <a:gd name="connsiteY41" fmla="*/ 183833 h 333375"/>
                      <a:gd name="connsiteX42" fmla="*/ 24152 w 800100"/>
                      <a:gd name="connsiteY42" fmla="*/ 185738 h 333375"/>
                      <a:gd name="connsiteX43" fmla="*/ 47012 w 800100"/>
                      <a:gd name="connsiteY43" fmla="*/ 169545 h 333375"/>
                      <a:gd name="connsiteX44" fmla="*/ 62252 w 800100"/>
                      <a:gd name="connsiteY44" fmla="*/ 122873 h 333375"/>
                      <a:gd name="connsiteX45" fmla="*/ 62252 w 800100"/>
                      <a:gd name="connsiteY45" fmla="*/ 170498 h 333375"/>
                      <a:gd name="connsiteX46" fmla="*/ 33677 w 800100"/>
                      <a:gd name="connsiteY46" fmla="*/ 246698 h 333375"/>
                      <a:gd name="connsiteX47" fmla="*/ 62252 w 800100"/>
                      <a:gd name="connsiteY47" fmla="*/ 246698 h 333375"/>
                      <a:gd name="connsiteX48" fmla="*/ 62252 w 800100"/>
                      <a:gd name="connsiteY48" fmla="*/ 332423 h 333375"/>
                      <a:gd name="connsiteX49" fmla="*/ 109877 w 800100"/>
                      <a:gd name="connsiteY49" fmla="*/ 332423 h 333375"/>
                      <a:gd name="connsiteX50" fmla="*/ 109877 w 800100"/>
                      <a:gd name="connsiteY50" fmla="*/ 246698 h 333375"/>
                      <a:gd name="connsiteX51" fmla="*/ 128927 w 800100"/>
                      <a:gd name="connsiteY51" fmla="*/ 246698 h 333375"/>
                      <a:gd name="connsiteX52" fmla="*/ 128927 w 800100"/>
                      <a:gd name="connsiteY52" fmla="*/ 332423 h 333375"/>
                      <a:gd name="connsiteX53" fmla="*/ 176552 w 800100"/>
                      <a:gd name="connsiteY53" fmla="*/ 332423 h 333375"/>
                      <a:gd name="connsiteX54" fmla="*/ 176552 w 800100"/>
                      <a:gd name="connsiteY54" fmla="*/ 246698 h 333375"/>
                      <a:gd name="connsiteX55" fmla="*/ 205127 w 800100"/>
                      <a:gd name="connsiteY55" fmla="*/ 246698 h 333375"/>
                      <a:gd name="connsiteX56" fmla="*/ 176552 w 800100"/>
                      <a:gd name="connsiteY56" fmla="*/ 168593 h 333375"/>
                      <a:gd name="connsiteX57" fmla="*/ 176552 w 800100"/>
                      <a:gd name="connsiteY57" fmla="*/ 121920 h 333375"/>
                      <a:gd name="connsiteX58" fmla="*/ 191792 w 800100"/>
                      <a:gd name="connsiteY58" fmla="*/ 168593 h 333375"/>
                      <a:gd name="connsiteX59" fmla="*/ 214652 w 800100"/>
                      <a:gd name="connsiteY59" fmla="*/ 184785 h 333375"/>
                      <a:gd name="connsiteX60" fmla="*/ 214652 w 800100"/>
                      <a:gd name="connsiteY60" fmla="*/ 184785 h 333375"/>
                      <a:gd name="connsiteX61" fmla="*/ 214652 w 800100"/>
                      <a:gd name="connsiteY61" fmla="*/ 184785 h 333375"/>
                      <a:gd name="connsiteX62" fmla="*/ 214652 w 800100"/>
                      <a:gd name="connsiteY62" fmla="*/ 184785 h 333375"/>
                      <a:gd name="connsiteX63" fmla="*/ 214652 w 800100"/>
                      <a:gd name="connsiteY63" fmla="*/ 184785 h 333375"/>
                      <a:gd name="connsiteX64" fmla="*/ 237512 w 800100"/>
                      <a:gd name="connsiteY64" fmla="*/ 168593 h 333375"/>
                      <a:gd name="connsiteX65" fmla="*/ 252752 w 800100"/>
                      <a:gd name="connsiteY65" fmla="*/ 121920 h 333375"/>
                      <a:gd name="connsiteX66" fmla="*/ 252752 w 800100"/>
                      <a:gd name="connsiteY66" fmla="*/ 333375 h 333375"/>
                      <a:gd name="connsiteX67" fmla="*/ 300377 w 800100"/>
                      <a:gd name="connsiteY67" fmla="*/ 333375 h 333375"/>
                      <a:gd name="connsiteX68" fmla="*/ 300377 w 800100"/>
                      <a:gd name="connsiteY68" fmla="*/ 190500 h 333375"/>
                      <a:gd name="connsiteX69" fmla="*/ 319427 w 800100"/>
                      <a:gd name="connsiteY69" fmla="*/ 190500 h 333375"/>
                      <a:gd name="connsiteX70" fmla="*/ 319427 w 800100"/>
                      <a:gd name="connsiteY70" fmla="*/ 333375 h 333375"/>
                      <a:gd name="connsiteX71" fmla="*/ 367052 w 800100"/>
                      <a:gd name="connsiteY71" fmla="*/ 333375 h 333375"/>
                      <a:gd name="connsiteX72" fmla="*/ 367052 w 800100"/>
                      <a:gd name="connsiteY72" fmla="*/ 122873 h 333375"/>
                      <a:gd name="connsiteX73" fmla="*/ 382292 w 800100"/>
                      <a:gd name="connsiteY73" fmla="*/ 169545 h 333375"/>
                      <a:gd name="connsiteX74" fmla="*/ 405152 w 800100"/>
                      <a:gd name="connsiteY74" fmla="*/ 185738 h 333375"/>
                      <a:gd name="connsiteX75" fmla="*/ 405152 w 800100"/>
                      <a:gd name="connsiteY75" fmla="*/ 185738 h 333375"/>
                      <a:gd name="connsiteX76" fmla="*/ 405152 w 800100"/>
                      <a:gd name="connsiteY76" fmla="*/ 185738 h 333375"/>
                      <a:gd name="connsiteX77" fmla="*/ 428012 w 800100"/>
                      <a:gd name="connsiteY77" fmla="*/ 169545 h 333375"/>
                      <a:gd name="connsiteX78" fmla="*/ 443252 w 800100"/>
                      <a:gd name="connsiteY78" fmla="*/ 122873 h 333375"/>
                      <a:gd name="connsiteX79" fmla="*/ 443252 w 800100"/>
                      <a:gd name="connsiteY79" fmla="*/ 169545 h 333375"/>
                      <a:gd name="connsiteX80" fmla="*/ 414677 w 800100"/>
                      <a:gd name="connsiteY80" fmla="*/ 247650 h 333375"/>
                      <a:gd name="connsiteX81" fmla="*/ 443252 w 800100"/>
                      <a:gd name="connsiteY81" fmla="*/ 247650 h 333375"/>
                      <a:gd name="connsiteX82" fmla="*/ 443252 w 800100"/>
                      <a:gd name="connsiteY82" fmla="*/ 333375 h 333375"/>
                      <a:gd name="connsiteX83" fmla="*/ 490877 w 800100"/>
                      <a:gd name="connsiteY83" fmla="*/ 333375 h 333375"/>
                      <a:gd name="connsiteX84" fmla="*/ 490877 w 800100"/>
                      <a:gd name="connsiteY84" fmla="*/ 247650 h 333375"/>
                      <a:gd name="connsiteX85" fmla="*/ 509927 w 800100"/>
                      <a:gd name="connsiteY85" fmla="*/ 247650 h 333375"/>
                      <a:gd name="connsiteX86" fmla="*/ 509927 w 800100"/>
                      <a:gd name="connsiteY86" fmla="*/ 333375 h 333375"/>
                      <a:gd name="connsiteX87" fmla="*/ 557552 w 800100"/>
                      <a:gd name="connsiteY87" fmla="*/ 333375 h 333375"/>
                      <a:gd name="connsiteX88" fmla="*/ 557552 w 800100"/>
                      <a:gd name="connsiteY88" fmla="*/ 247650 h 333375"/>
                      <a:gd name="connsiteX89" fmla="*/ 586127 w 800100"/>
                      <a:gd name="connsiteY89" fmla="*/ 247650 h 333375"/>
                      <a:gd name="connsiteX90" fmla="*/ 557552 w 800100"/>
                      <a:gd name="connsiteY90" fmla="*/ 171450 h 333375"/>
                      <a:gd name="connsiteX91" fmla="*/ 557552 w 800100"/>
                      <a:gd name="connsiteY91" fmla="*/ 123825 h 333375"/>
                      <a:gd name="connsiteX92" fmla="*/ 572792 w 800100"/>
                      <a:gd name="connsiteY92" fmla="*/ 170498 h 333375"/>
                      <a:gd name="connsiteX93" fmla="*/ 595652 w 800100"/>
                      <a:gd name="connsiteY93" fmla="*/ 186690 h 333375"/>
                      <a:gd name="connsiteX94" fmla="*/ 595652 w 800100"/>
                      <a:gd name="connsiteY94" fmla="*/ 186690 h 333375"/>
                      <a:gd name="connsiteX95" fmla="*/ 595652 w 800100"/>
                      <a:gd name="connsiteY95" fmla="*/ 186690 h 333375"/>
                      <a:gd name="connsiteX96" fmla="*/ 595652 w 800100"/>
                      <a:gd name="connsiteY96" fmla="*/ 186690 h 333375"/>
                      <a:gd name="connsiteX97" fmla="*/ 595652 w 800100"/>
                      <a:gd name="connsiteY97" fmla="*/ 186690 h 333375"/>
                      <a:gd name="connsiteX98" fmla="*/ 618512 w 800100"/>
                      <a:gd name="connsiteY98" fmla="*/ 170498 h 333375"/>
                      <a:gd name="connsiteX99" fmla="*/ 633752 w 800100"/>
                      <a:gd name="connsiteY99" fmla="*/ 123825 h 333375"/>
                      <a:gd name="connsiteX100" fmla="*/ 633752 w 800100"/>
                      <a:gd name="connsiteY100" fmla="*/ 333375 h 333375"/>
                      <a:gd name="connsiteX101" fmla="*/ 681377 w 800100"/>
                      <a:gd name="connsiteY101" fmla="*/ 333375 h 333375"/>
                      <a:gd name="connsiteX102" fmla="*/ 681377 w 800100"/>
                      <a:gd name="connsiteY102" fmla="*/ 190500 h 333375"/>
                      <a:gd name="connsiteX103" fmla="*/ 700427 w 800100"/>
                      <a:gd name="connsiteY103" fmla="*/ 190500 h 333375"/>
                      <a:gd name="connsiteX104" fmla="*/ 700427 w 800100"/>
                      <a:gd name="connsiteY104" fmla="*/ 333375 h 333375"/>
                      <a:gd name="connsiteX105" fmla="*/ 748052 w 800100"/>
                      <a:gd name="connsiteY105" fmla="*/ 333375 h 333375"/>
                      <a:gd name="connsiteX106" fmla="*/ 748052 w 800100"/>
                      <a:gd name="connsiteY106" fmla="*/ 122873 h 333375"/>
                      <a:gd name="connsiteX107" fmla="*/ 763292 w 800100"/>
                      <a:gd name="connsiteY107" fmla="*/ 169545 h 333375"/>
                      <a:gd name="connsiteX108" fmla="*/ 786152 w 800100"/>
                      <a:gd name="connsiteY108" fmla="*/ 185738 h 333375"/>
                      <a:gd name="connsiteX109" fmla="*/ 796629 w 800100"/>
                      <a:gd name="connsiteY109" fmla="*/ 183833 h 333375"/>
                      <a:gd name="connsiteX110" fmla="*/ 807107 w 800100"/>
                      <a:gd name="connsiteY110" fmla="*/ 15335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00100" h="333375">
                        <a:moveTo>
                          <a:pt x="807107" y="153352"/>
                        </a:moveTo>
                        <a:lnTo>
                          <a:pt x="778532" y="66675"/>
                        </a:lnTo>
                        <a:lnTo>
                          <a:pt x="769007" y="39052"/>
                        </a:lnTo>
                        <a:cubicBezTo>
                          <a:pt x="768054" y="36195"/>
                          <a:pt x="767102" y="34290"/>
                          <a:pt x="765197" y="31432"/>
                        </a:cubicBezTo>
                        <a:cubicBezTo>
                          <a:pt x="749957" y="15240"/>
                          <a:pt x="729954" y="4763"/>
                          <a:pt x="707094" y="952"/>
                        </a:cubicBezTo>
                        <a:cubicBezTo>
                          <a:pt x="700427" y="0"/>
                          <a:pt x="694712" y="0"/>
                          <a:pt x="688997" y="0"/>
                        </a:cubicBezTo>
                        <a:cubicBezTo>
                          <a:pt x="683282" y="0"/>
                          <a:pt x="677567" y="0"/>
                          <a:pt x="672804" y="952"/>
                        </a:cubicBezTo>
                        <a:cubicBezTo>
                          <a:pt x="649944" y="4763"/>
                          <a:pt x="629942" y="15240"/>
                          <a:pt x="614702" y="31432"/>
                        </a:cubicBezTo>
                        <a:cubicBezTo>
                          <a:pt x="612797" y="33338"/>
                          <a:pt x="610892" y="36195"/>
                          <a:pt x="610892" y="39052"/>
                        </a:cubicBezTo>
                        <a:lnTo>
                          <a:pt x="601367" y="66675"/>
                        </a:lnTo>
                        <a:lnTo>
                          <a:pt x="594699" y="86677"/>
                        </a:lnTo>
                        <a:lnTo>
                          <a:pt x="587079" y="66675"/>
                        </a:lnTo>
                        <a:lnTo>
                          <a:pt x="577554" y="39052"/>
                        </a:lnTo>
                        <a:cubicBezTo>
                          <a:pt x="576602" y="36195"/>
                          <a:pt x="575649" y="34290"/>
                          <a:pt x="573744" y="31432"/>
                        </a:cubicBezTo>
                        <a:cubicBezTo>
                          <a:pt x="558504" y="15240"/>
                          <a:pt x="538502" y="4763"/>
                          <a:pt x="515642" y="952"/>
                        </a:cubicBezTo>
                        <a:cubicBezTo>
                          <a:pt x="509927" y="0"/>
                          <a:pt x="504212" y="0"/>
                          <a:pt x="498497" y="0"/>
                        </a:cubicBezTo>
                        <a:cubicBezTo>
                          <a:pt x="492782" y="0"/>
                          <a:pt x="487067" y="0"/>
                          <a:pt x="482304" y="952"/>
                        </a:cubicBezTo>
                        <a:cubicBezTo>
                          <a:pt x="459444" y="4763"/>
                          <a:pt x="439442" y="15240"/>
                          <a:pt x="424202" y="31432"/>
                        </a:cubicBezTo>
                        <a:cubicBezTo>
                          <a:pt x="422297" y="33338"/>
                          <a:pt x="420392" y="36195"/>
                          <a:pt x="420392" y="39052"/>
                        </a:cubicBezTo>
                        <a:lnTo>
                          <a:pt x="410867" y="66675"/>
                        </a:lnTo>
                        <a:lnTo>
                          <a:pt x="404199" y="86677"/>
                        </a:lnTo>
                        <a:lnTo>
                          <a:pt x="396579" y="66675"/>
                        </a:lnTo>
                        <a:lnTo>
                          <a:pt x="387054" y="39052"/>
                        </a:lnTo>
                        <a:cubicBezTo>
                          <a:pt x="386102" y="36195"/>
                          <a:pt x="385149" y="34290"/>
                          <a:pt x="383244" y="31432"/>
                        </a:cubicBezTo>
                        <a:cubicBezTo>
                          <a:pt x="368004" y="15240"/>
                          <a:pt x="348002" y="4763"/>
                          <a:pt x="325142" y="952"/>
                        </a:cubicBezTo>
                        <a:cubicBezTo>
                          <a:pt x="319427" y="0"/>
                          <a:pt x="313712" y="0"/>
                          <a:pt x="307997" y="0"/>
                        </a:cubicBezTo>
                        <a:cubicBezTo>
                          <a:pt x="302282" y="0"/>
                          <a:pt x="296567" y="0"/>
                          <a:pt x="291804" y="952"/>
                        </a:cubicBezTo>
                        <a:cubicBezTo>
                          <a:pt x="268944" y="4763"/>
                          <a:pt x="248942" y="15240"/>
                          <a:pt x="233702" y="31432"/>
                        </a:cubicBezTo>
                        <a:cubicBezTo>
                          <a:pt x="231797" y="33338"/>
                          <a:pt x="229892" y="36195"/>
                          <a:pt x="229892" y="39052"/>
                        </a:cubicBezTo>
                        <a:lnTo>
                          <a:pt x="220367" y="66675"/>
                        </a:lnTo>
                        <a:lnTo>
                          <a:pt x="213699" y="86677"/>
                        </a:lnTo>
                        <a:lnTo>
                          <a:pt x="206079" y="66675"/>
                        </a:lnTo>
                        <a:lnTo>
                          <a:pt x="196554" y="39052"/>
                        </a:lnTo>
                        <a:cubicBezTo>
                          <a:pt x="195602" y="36195"/>
                          <a:pt x="194649" y="34290"/>
                          <a:pt x="192744" y="31432"/>
                        </a:cubicBezTo>
                        <a:cubicBezTo>
                          <a:pt x="177504" y="15240"/>
                          <a:pt x="157502" y="4763"/>
                          <a:pt x="134642" y="952"/>
                        </a:cubicBezTo>
                        <a:cubicBezTo>
                          <a:pt x="127974" y="0"/>
                          <a:pt x="123212" y="0"/>
                          <a:pt x="117497" y="0"/>
                        </a:cubicBezTo>
                        <a:cubicBezTo>
                          <a:pt x="111782" y="0"/>
                          <a:pt x="106067" y="0"/>
                          <a:pt x="101304" y="952"/>
                        </a:cubicBezTo>
                        <a:cubicBezTo>
                          <a:pt x="78444" y="4763"/>
                          <a:pt x="58442" y="15240"/>
                          <a:pt x="43202" y="31432"/>
                        </a:cubicBezTo>
                        <a:cubicBezTo>
                          <a:pt x="41297" y="33338"/>
                          <a:pt x="39392" y="36195"/>
                          <a:pt x="39392" y="39052"/>
                        </a:cubicBezTo>
                        <a:lnTo>
                          <a:pt x="29867" y="66675"/>
                        </a:lnTo>
                        <a:lnTo>
                          <a:pt x="1292" y="153352"/>
                        </a:lnTo>
                        <a:cubicBezTo>
                          <a:pt x="-2518" y="164783"/>
                          <a:pt x="2244" y="178118"/>
                          <a:pt x="13674" y="183833"/>
                        </a:cubicBezTo>
                        <a:cubicBezTo>
                          <a:pt x="17484" y="185738"/>
                          <a:pt x="20342" y="185738"/>
                          <a:pt x="24152" y="185738"/>
                        </a:cubicBezTo>
                        <a:cubicBezTo>
                          <a:pt x="33677" y="185738"/>
                          <a:pt x="43202" y="179070"/>
                          <a:pt x="47012" y="169545"/>
                        </a:cubicBezTo>
                        <a:lnTo>
                          <a:pt x="62252" y="122873"/>
                        </a:lnTo>
                        <a:lnTo>
                          <a:pt x="62252" y="170498"/>
                        </a:lnTo>
                        <a:lnTo>
                          <a:pt x="33677" y="246698"/>
                        </a:lnTo>
                        <a:lnTo>
                          <a:pt x="62252" y="246698"/>
                        </a:lnTo>
                        <a:lnTo>
                          <a:pt x="62252" y="332423"/>
                        </a:lnTo>
                        <a:lnTo>
                          <a:pt x="109877" y="332423"/>
                        </a:lnTo>
                        <a:lnTo>
                          <a:pt x="109877" y="246698"/>
                        </a:lnTo>
                        <a:lnTo>
                          <a:pt x="128927" y="246698"/>
                        </a:lnTo>
                        <a:lnTo>
                          <a:pt x="128927" y="332423"/>
                        </a:lnTo>
                        <a:lnTo>
                          <a:pt x="176552" y="332423"/>
                        </a:lnTo>
                        <a:lnTo>
                          <a:pt x="176552" y="246698"/>
                        </a:lnTo>
                        <a:lnTo>
                          <a:pt x="205127" y="246698"/>
                        </a:lnTo>
                        <a:lnTo>
                          <a:pt x="176552" y="168593"/>
                        </a:lnTo>
                        <a:lnTo>
                          <a:pt x="176552" y="121920"/>
                        </a:lnTo>
                        <a:lnTo>
                          <a:pt x="191792" y="168593"/>
                        </a:lnTo>
                        <a:cubicBezTo>
                          <a:pt x="194649" y="178118"/>
                          <a:pt x="204174" y="184785"/>
                          <a:pt x="214652" y="184785"/>
                        </a:cubicBezTo>
                        <a:cubicBezTo>
                          <a:pt x="214652" y="184785"/>
                          <a:pt x="214652" y="184785"/>
                          <a:pt x="214652" y="184785"/>
                        </a:cubicBezTo>
                        <a:cubicBezTo>
                          <a:pt x="214652" y="184785"/>
                          <a:pt x="214652" y="184785"/>
                          <a:pt x="214652" y="184785"/>
                        </a:cubicBezTo>
                        <a:lnTo>
                          <a:pt x="214652" y="184785"/>
                        </a:lnTo>
                        <a:lnTo>
                          <a:pt x="214652" y="184785"/>
                        </a:lnTo>
                        <a:cubicBezTo>
                          <a:pt x="224177" y="184785"/>
                          <a:pt x="233702" y="178118"/>
                          <a:pt x="237512" y="168593"/>
                        </a:cubicBezTo>
                        <a:lnTo>
                          <a:pt x="252752" y="121920"/>
                        </a:lnTo>
                        <a:lnTo>
                          <a:pt x="252752" y="333375"/>
                        </a:lnTo>
                        <a:lnTo>
                          <a:pt x="300377" y="333375"/>
                        </a:lnTo>
                        <a:lnTo>
                          <a:pt x="300377" y="190500"/>
                        </a:lnTo>
                        <a:lnTo>
                          <a:pt x="319427" y="190500"/>
                        </a:lnTo>
                        <a:lnTo>
                          <a:pt x="319427" y="333375"/>
                        </a:lnTo>
                        <a:lnTo>
                          <a:pt x="367052" y="333375"/>
                        </a:lnTo>
                        <a:lnTo>
                          <a:pt x="367052" y="122873"/>
                        </a:lnTo>
                        <a:lnTo>
                          <a:pt x="382292" y="169545"/>
                        </a:lnTo>
                        <a:cubicBezTo>
                          <a:pt x="386102" y="180023"/>
                          <a:pt x="394674" y="185738"/>
                          <a:pt x="405152" y="185738"/>
                        </a:cubicBezTo>
                        <a:lnTo>
                          <a:pt x="405152" y="185738"/>
                        </a:lnTo>
                        <a:cubicBezTo>
                          <a:pt x="405152" y="185738"/>
                          <a:pt x="405152" y="185738"/>
                          <a:pt x="405152" y="185738"/>
                        </a:cubicBezTo>
                        <a:cubicBezTo>
                          <a:pt x="414677" y="185738"/>
                          <a:pt x="424202" y="179070"/>
                          <a:pt x="428012" y="169545"/>
                        </a:cubicBezTo>
                        <a:lnTo>
                          <a:pt x="443252" y="122873"/>
                        </a:lnTo>
                        <a:lnTo>
                          <a:pt x="443252" y="169545"/>
                        </a:lnTo>
                        <a:lnTo>
                          <a:pt x="414677" y="247650"/>
                        </a:lnTo>
                        <a:lnTo>
                          <a:pt x="443252" y="247650"/>
                        </a:lnTo>
                        <a:lnTo>
                          <a:pt x="443252" y="333375"/>
                        </a:lnTo>
                        <a:lnTo>
                          <a:pt x="490877" y="333375"/>
                        </a:lnTo>
                        <a:lnTo>
                          <a:pt x="490877" y="247650"/>
                        </a:lnTo>
                        <a:lnTo>
                          <a:pt x="509927" y="247650"/>
                        </a:lnTo>
                        <a:lnTo>
                          <a:pt x="509927" y="333375"/>
                        </a:lnTo>
                        <a:lnTo>
                          <a:pt x="557552" y="333375"/>
                        </a:lnTo>
                        <a:lnTo>
                          <a:pt x="557552" y="247650"/>
                        </a:lnTo>
                        <a:lnTo>
                          <a:pt x="586127" y="247650"/>
                        </a:lnTo>
                        <a:lnTo>
                          <a:pt x="557552" y="171450"/>
                        </a:lnTo>
                        <a:lnTo>
                          <a:pt x="557552" y="123825"/>
                        </a:lnTo>
                        <a:lnTo>
                          <a:pt x="572792" y="170498"/>
                        </a:lnTo>
                        <a:cubicBezTo>
                          <a:pt x="575649" y="180023"/>
                          <a:pt x="585174"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605177" y="186690"/>
                          <a:pt x="614702" y="180023"/>
                          <a:pt x="618512" y="170498"/>
                        </a:cubicBezTo>
                        <a:lnTo>
                          <a:pt x="633752" y="123825"/>
                        </a:lnTo>
                        <a:lnTo>
                          <a:pt x="633752" y="333375"/>
                        </a:lnTo>
                        <a:lnTo>
                          <a:pt x="681377" y="333375"/>
                        </a:lnTo>
                        <a:lnTo>
                          <a:pt x="681377" y="190500"/>
                        </a:lnTo>
                        <a:lnTo>
                          <a:pt x="700427" y="190500"/>
                        </a:lnTo>
                        <a:lnTo>
                          <a:pt x="700427" y="333375"/>
                        </a:lnTo>
                        <a:lnTo>
                          <a:pt x="748052" y="333375"/>
                        </a:lnTo>
                        <a:lnTo>
                          <a:pt x="748052" y="122873"/>
                        </a:lnTo>
                        <a:lnTo>
                          <a:pt x="763292" y="169545"/>
                        </a:lnTo>
                        <a:cubicBezTo>
                          <a:pt x="766149" y="179070"/>
                          <a:pt x="775674" y="185738"/>
                          <a:pt x="786152" y="185738"/>
                        </a:cubicBezTo>
                        <a:cubicBezTo>
                          <a:pt x="789962" y="185738"/>
                          <a:pt x="792819" y="184785"/>
                          <a:pt x="796629" y="183833"/>
                        </a:cubicBezTo>
                        <a:cubicBezTo>
                          <a:pt x="806154" y="178118"/>
                          <a:pt x="810917" y="164783"/>
                          <a:pt x="807107" y="153352"/>
                        </a:cubicBezTo>
                        <a:close/>
                      </a:path>
                    </a:pathLst>
                  </a:custGeom>
                  <a:grpFill/>
                  <a:ln w="9525" cap="flat">
                    <a:noFill/>
                    <a:prstDash val="solid"/>
                    <a:miter/>
                  </a:ln>
                </p:spPr>
                <p:txBody>
                  <a:bodyPr rtlCol="0" anchor="ctr"/>
                  <a:lstStyle/>
                  <a:p>
                    <a:endParaRPr lang="en-US" dirty="0">
                      <a:latin typeface="+mn-lt"/>
                    </a:endParaRPr>
                  </a:p>
                </p:txBody>
              </p:sp>
              <p:sp>
                <p:nvSpPr>
                  <p:cNvPr id="39" name="Freeform: Shape 38">
                    <a:extLst>
                      <a:ext uri="{FF2B5EF4-FFF2-40B4-BE49-F238E27FC236}">
                        <a16:creationId xmlns:a16="http://schemas.microsoft.com/office/drawing/2014/main" id="{1CBF2F75-0334-403A-B9C1-DE6B2A1C8114}"/>
                      </a:ext>
                    </a:extLst>
                  </p:cNvPr>
                  <p:cNvSpPr/>
                  <p:nvPr/>
                </p:nvSpPr>
                <p:spPr>
                  <a:xfrm>
                    <a:off x="1938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40" name="Freeform: Shape 39">
                    <a:extLst>
                      <a:ext uri="{FF2B5EF4-FFF2-40B4-BE49-F238E27FC236}">
                        <a16:creationId xmlns:a16="http://schemas.microsoft.com/office/drawing/2014/main" id="{8D0BC1ED-325E-45F3-8206-98FBEA212473}"/>
                      </a:ext>
                    </a:extLst>
                  </p:cNvPr>
                  <p:cNvSpPr/>
                  <p:nvPr/>
                </p:nvSpPr>
                <p:spPr>
                  <a:xfrm>
                    <a:off x="2319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41" name="Freeform: Shape 40">
                    <a:extLst>
                      <a:ext uri="{FF2B5EF4-FFF2-40B4-BE49-F238E27FC236}">
                        <a16:creationId xmlns:a16="http://schemas.microsoft.com/office/drawing/2014/main" id="{E9386984-BB3D-4392-A170-64EEA746BF9A}"/>
                      </a:ext>
                    </a:extLst>
                  </p:cNvPr>
                  <p:cNvSpPr/>
                  <p:nvPr/>
                </p:nvSpPr>
                <p:spPr>
                  <a:xfrm>
                    <a:off x="2129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grpSp>
          </p:grpSp>
        </p:grpSp>
        <p:sp>
          <p:nvSpPr>
            <p:cNvPr id="271" name="Rectangle 270">
              <a:extLst>
                <a:ext uri="{FF2B5EF4-FFF2-40B4-BE49-F238E27FC236}">
                  <a16:creationId xmlns:a16="http://schemas.microsoft.com/office/drawing/2014/main" id="{90000B45-966E-4970-9CF6-3F50227D99FA}"/>
                </a:ext>
              </a:extLst>
            </p:cNvPr>
            <p:cNvSpPr/>
            <p:nvPr/>
          </p:nvSpPr>
          <p:spPr>
            <a:xfrm>
              <a:off x="850606" y="3912117"/>
              <a:ext cx="338328"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Rectangle 110">
            <a:extLst>
              <a:ext uri="{FF2B5EF4-FFF2-40B4-BE49-F238E27FC236}">
                <a16:creationId xmlns:a16="http://schemas.microsoft.com/office/drawing/2014/main" id="{AF31B4F3-0A44-4264-B55B-F91D640FE925}"/>
              </a:ext>
            </a:extLst>
          </p:cNvPr>
          <p:cNvSpPr/>
          <p:nvPr/>
        </p:nvSpPr>
        <p:spPr>
          <a:xfrm>
            <a:off x="457200" y="6169301"/>
            <a:ext cx="8229600" cy="215444"/>
          </a:xfrm>
          <a:prstGeom prst="rect">
            <a:avLst/>
          </a:prstGeom>
        </p:spPr>
        <p:txBody>
          <a:bodyPr wrap="square" lIns="0" rIns="0" anchor="b" anchorCtr="0">
            <a:spAutoFit/>
          </a:bodyPr>
          <a:lstStyle/>
          <a:p>
            <a:pPr marL="55563" lvl="0" indent="-55563" fontAlgn="auto">
              <a:spcBef>
                <a:spcPts val="600"/>
              </a:spcBef>
              <a:spcAft>
                <a:spcPts val="0"/>
              </a:spcAft>
            </a:pPr>
            <a:r>
              <a:rPr lang="en-US" sz="800" kern="0" dirty="0">
                <a:solidFill>
                  <a:srgbClr val="1C1C1C"/>
                </a:solidFill>
                <a:latin typeface="+mn-lt"/>
                <a:cs typeface="Arial"/>
              </a:rPr>
              <a:t>*	Among managed care eligible members, over 75% are enrolled in ACOs.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MASSHEALTH PROVIDES COVERAGE SIMILAR TO COMMERCIAL INSURANCE, PLUS SOME ADDITIONAL BENEFITS</a:t>
            </a:r>
          </a:p>
        </p:txBody>
      </p:sp>
      <p:sp>
        <p:nvSpPr>
          <p:cNvPr id="4" name="Slide Number Placeholder 3"/>
          <p:cNvSpPr>
            <a:spLocks noGrp="1"/>
          </p:cNvSpPr>
          <p:nvPr>
            <p:ph type="sldNum" sz="quarter" idx="10"/>
          </p:nvPr>
        </p:nvSpPr>
        <p:spPr/>
        <p:txBody>
          <a:bodyPr/>
          <a:lstStyle/>
          <a:p>
            <a:pPr>
              <a:defRPr/>
            </a:pPr>
            <a:fld id="{602304DC-BD07-407C-970E-19B247DFBB9A}" type="slidenum">
              <a:rPr lang="en-US" smtClean="0">
                <a:solidFill>
                  <a:srgbClr val="969696">
                    <a:lumMod val="50000"/>
                  </a:srgbClr>
                </a:solidFill>
              </a:rPr>
              <a:pPr>
                <a:defRPr/>
              </a:pPr>
              <a:t>4</a:t>
            </a:fld>
            <a:endParaRPr lang="en-US" dirty="0">
              <a:solidFill>
                <a:srgbClr val="969696">
                  <a:lumMod val="50000"/>
                </a:srgbClr>
              </a:solidFill>
            </a:endParaRPr>
          </a:p>
        </p:txBody>
      </p:sp>
      <p:sp>
        <p:nvSpPr>
          <p:cNvPr id="6" name="TextBox 5"/>
          <p:cNvSpPr txBox="1"/>
          <p:nvPr/>
        </p:nvSpPr>
        <p:spPr>
          <a:xfrm>
            <a:off x="6115482" y="3281243"/>
            <a:ext cx="556564" cy="769441"/>
          </a:xfrm>
          <a:prstGeom prst="rect">
            <a:avLst/>
          </a:prstGeom>
          <a:noFill/>
        </p:spPr>
        <p:txBody>
          <a:bodyPr wrap="none" rtlCol="0">
            <a:spAutoFit/>
          </a:bodyPr>
          <a:lstStyle/>
          <a:p>
            <a:pPr algn="ctr"/>
            <a:r>
              <a:rPr lang="en-US" sz="4400" b="1" dirty="0">
                <a:solidFill>
                  <a:srgbClr val="005F85"/>
                </a:solidFill>
                <a:latin typeface="Arial Black" panose="020B0A04020102020204" pitchFamily="34" charset="0"/>
              </a:rPr>
              <a:t>=</a:t>
            </a:r>
          </a:p>
        </p:txBody>
      </p:sp>
      <p:sp>
        <p:nvSpPr>
          <p:cNvPr id="24" name="TextBox 23">
            <a:extLst>
              <a:ext uri="{FF2B5EF4-FFF2-40B4-BE49-F238E27FC236}">
                <a16:creationId xmlns:a16="http://schemas.microsoft.com/office/drawing/2014/main" id="{0A3EA35C-6BAF-4929-8185-60518F8DC4E4}"/>
              </a:ext>
            </a:extLst>
          </p:cNvPr>
          <p:cNvSpPr txBox="1"/>
          <p:nvPr/>
        </p:nvSpPr>
        <p:spPr>
          <a:xfrm>
            <a:off x="3006523" y="3281243"/>
            <a:ext cx="556563" cy="769441"/>
          </a:xfrm>
          <a:prstGeom prst="rect">
            <a:avLst/>
          </a:prstGeom>
          <a:noFill/>
        </p:spPr>
        <p:txBody>
          <a:bodyPr wrap="none" rtlCol="0">
            <a:spAutoFit/>
          </a:bodyPr>
          <a:lstStyle/>
          <a:p>
            <a:pPr algn="ctr"/>
            <a:r>
              <a:rPr lang="en-US" sz="4400" b="1" dirty="0">
                <a:solidFill>
                  <a:srgbClr val="005F85"/>
                </a:solidFill>
                <a:latin typeface="Arial Black" panose="020B0A04020102020204" pitchFamily="34" charset="0"/>
              </a:rPr>
              <a:t>+</a:t>
            </a:r>
          </a:p>
        </p:txBody>
      </p:sp>
      <p:sp>
        <p:nvSpPr>
          <p:cNvPr id="15" name="Rectangle 14">
            <a:extLst>
              <a:ext uri="{FF2B5EF4-FFF2-40B4-BE49-F238E27FC236}">
                <a16:creationId xmlns:a16="http://schemas.microsoft.com/office/drawing/2014/main" id="{0E70F81F-26F1-4667-81EA-1D2D40C0B6F3}"/>
              </a:ext>
            </a:extLst>
          </p:cNvPr>
          <p:cNvSpPr/>
          <p:nvPr/>
        </p:nvSpPr>
        <p:spPr>
          <a:xfrm>
            <a:off x="457200" y="5846136"/>
            <a:ext cx="5551714" cy="538609"/>
          </a:xfrm>
          <a:prstGeom prst="rect">
            <a:avLst/>
          </a:prstGeom>
        </p:spPr>
        <p:txBody>
          <a:bodyPr wrap="square" lIns="0" rIns="0" anchor="b" anchorCtr="0">
            <a:spAutoFit/>
          </a:bodyPr>
          <a:lstStyle/>
          <a:p>
            <a:pPr marL="55563" lvl="0" indent="-55563" fontAlgn="auto">
              <a:spcBef>
                <a:spcPts val="600"/>
              </a:spcBef>
              <a:spcAft>
                <a:spcPts val="0"/>
              </a:spcAft>
            </a:pPr>
            <a:r>
              <a:rPr lang="en-US" sz="800" kern="0" baseline="30000" dirty="0">
                <a:solidFill>
                  <a:srgbClr val="1C1C1C"/>
                </a:solidFill>
                <a:latin typeface="+mn-lt"/>
                <a:cs typeface="Arial"/>
              </a:rPr>
              <a:t>1</a:t>
            </a:r>
            <a:r>
              <a:rPr lang="en-US" sz="800" kern="0" dirty="0">
                <a:solidFill>
                  <a:srgbClr val="1C1C1C"/>
                </a:solidFill>
                <a:latin typeface="+mn-lt"/>
                <a:cs typeface="Arial"/>
              </a:rPr>
              <a:t>	LTSS and transportation to medical appointments are available to most but not all MassHealth members. </a:t>
            </a:r>
          </a:p>
          <a:p>
            <a:pPr marL="55563" lvl="0" indent="-55563" fontAlgn="auto">
              <a:spcBef>
                <a:spcPts val="600"/>
              </a:spcBef>
              <a:spcAft>
                <a:spcPts val="0"/>
              </a:spcAft>
            </a:pPr>
            <a:r>
              <a:rPr lang="en-US" sz="800" kern="0" baseline="30000" dirty="0">
                <a:solidFill>
                  <a:srgbClr val="1C1C1C"/>
                </a:solidFill>
                <a:latin typeface="+mn-lt"/>
                <a:cs typeface="Arial"/>
              </a:rPr>
              <a:t>2	</a:t>
            </a:r>
            <a:r>
              <a:rPr lang="en-US" sz="800" kern="0" dirty="0">
                <a:solidFill>
                  <a:srgbClr val="1C1C1C"/>
                </a:solidFill>
                <a:latin typeface="+mn-lt"/>
                <a:cs typeface="Arial"/>
              </a:rPr>
              <a:t>See Massachusetts Division of Insurance, The Catalogue of Carrier Coverage of Inpatient, Outpatient and Community Behavioral Health Services (November 10, 2017), Excel sheet available at </a:t>
            </a:r>
            <a:r>
              <a:rPr lang="en-US" sz="800" kern="0" dirty="0">
                <a:solidFill>
                  <a:srgbClr val="1C1C1C"/>
                </a:solidFill>
                <a:latin typeface="+mn-lt"/>
                <a:cs typeface="Arial"/>
                <a:hlinkClick r:id="rId3"/>
              </a:rPr>
              <a:t>https://www.mass.gov/service-details/health-care-access-bureau</a:t>
            </a:r>
            <a:r>
              <a:rPr lang="en-US" sz="800" kern="0" dirty="0">
                <a:solidFill>
                  <a:srgbClr val="1C1C1C"/>
                </a:solidFill>
                <a:latin typeface="+mn-lt"/>
                <a:cs typeface="Arial"/>
              </a:rPr>
              <a:t>.</a:t>
            </a:r>
          </a:p>
        </p:txBody>
      </p:sp>
      <p:grpSp>
        <p:nvGrpSpPr>
          <p:cNvPr id="10" name="Group 9">
            <a:extLst>
              <a:ext uri="{FF2B5EF4-FFF2-40B4-BE49-F238E27FC236}">
                <a16:creationId xmlns:a16="http://schemas.microsoft.com/office/drawing/2014/main" id="{5ABD6F2F-C495-431C-8D72-10435BBEEA67}"/>
              </a:ext>
            </a:extLst>
          </p:cNvPr>
          <p:cNvGrpSpPr/>
          <p:nvPr/>
        </p:nvGrpSpPr>
        <p:grpSpPr>
          <a:xfrm>
            <a:off x="457200" y="1819402"/>
            <a:ext cx="2546250" cy="3693123"/>
            <a:chOff x="457200" y="1627814"/>
            <a:chExt cx="2546250" cy="3693123"/>
          </a:xfrm>
        </p:grpSpPr>
        <p:sp>
          <p:nvSpPr>
            <p:cNvPr id="8" name="Rounded Rectangle 7"/>
            <p:cNvSpPr/>
            <p:nvPr/>
          </p:nvSpPr>
          <p:spPr>
            <a:xfrm>
              <a:off x="457200"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Hospital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Physician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Well child visits</a:t>
              </a:r>
            </a:p>
            <a:p>
              <a:pPr marL="120650" indent="-120650">
                <a:spcBef>
                  <a:spcPts val="300"/>
                </a:spcBef>
                <a:buClr>
                  <a:srgbClr val="005F85"/>
                </a:buClr>
                <a:buFont typeface="Arial" panose="020B0604020202020204" pitchFamily="34" charset="0"/>
                <a:buChar char="•"/>
              </a:pPr>
              <a:r>
                <a:rPr lang="en-US" sz="1400" dirty="0">
                  <a:solidFill>
                    <a:schemeClr val="tx1"/>
                  </a:solidFill>
                </a:rPr>
                <a:t>Ancillary services (lab tests, radiology, etc.)</a:t>
              </a:r>
            </a:p>
            <a:p>
              <a:pPr marL="120650" indent="-120650">
                <a:spcBef>
                  <a:spcPts val="300"/>
                </a:spcBef>
                <a:buClr>
                  <a:srgbClr val="005F85"/>
                </a:buClr>
                <a:buFont typeface="Arial" panose="020B0604020202020204" pitchFamily="34" charset="0"/>
                <a:buChar char="•"/>
              </a:pPr>
              <a:r>
                <a:rPr lang="en-US" sz="1400" dirty="0">
                  <a:solidFill>
                    <a:schemeClr val="tx1"/>
                  </a:solidFill>
                </a:rPr>
                <a:t>Prescription drugs</a:t>
              </a:r>
            </a:p>
            <a:p>
              <a:pPr marL="120650" indent="-120650">
                <a:spcBef>
                  <a:spcPts val="300"/>
                </a:spcBef>
                <a:buClr>
                  <a:srgbClr val="005F85"/>
                </a:buClr>
                <a:buFont typeface="Arial" panose="020B0604020202020204" pitchFamily="34" charset="0"/>
                <a:buChar char="•"/>
              </a:pPr>
              <a:r>
                <a:rPr lang="en-US" sz="1400" dirty="0">
                  <a:solidFill>
                    <a:schemeClr val="tx1"/>
                  </a:solidFill>
                </a:rPr>
                <a:t>Mental health/substance use disorder treatment</a:t>
              </a:r>
            </a:p>
            <a:p>
              <a:pPr marL="120650" indent="-120650">
                <a:spcBef>
                  <a:spcPts val="300"/>
                </a:spcBef>
                <a:buClr>
                  <a:srgbClr val="005F85"/>
                </a:buClr>
                <a:buFont typeface="Arial" panose="020B0604020202020204" pitchFamily="34" charset="0"/>
                <a:buChar char="•"/>
              </a:pPr>
              <a:r>
                <a:rPr lang="en-US" sz="1400" dirty="0">
                  <a:solidFill>
                    <a:schemeClr val="tx1"/>
                  </a:solidFill>
                </a:rPr>
                <a:t>Vision, hearing, medical equipment</a:t>
              </a:r>
            </a:p>
          </p:txBody>
        </p:sp>
        <p:sp>
          <p:nvSpPr>
            <p:cNvPr id="17" name="Rounded Rectangle 7">
              <a:extLst>
                <a:ext uri="{FF2B5EF4-FFF2-40B4-BE49-F238E27FC236}">
                  <a16:creationId xmlns:a16="http://schemas.microsoft.com/office/drawing/2014/main" id="{BD3F2DF0-1187-4B81-AB27-6579479E310A}"/>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r>
                <a:rPr lang="en-US" sz="1400" dirty="0">
                  <a:solidFill>
                    <a:schemeClr val="bg1"/>
                  </a:solidFill>
                  <a:latin typeface="+mj-lt"/>
                </a:rPr>
                <a:t>Typical Commercial</a:t>
              </a:r>
              <a:br>
                <a:rPr lang="en-US" sz="1400" dirty="0">
                  <a:solidFill>
                    <a:schemeClr val="bg1"/>
                  </a:solidFill>
                  <a:latin typeface="+mj-lt"/>
                </a:rPr>
              </a:br>
              <a:r>
                <a:rPr lang="en-US" sz="1400" dirty="0">
                  <a:solidFill>
                    <a:schemeClr val="bg1"/>
                  </a:solidFill>
                  <a:latin typeface="+mj-lt"/>
                </a:rPr>
                <a:t>Insurance Coverage</a:t>
              </a:r>
              <a:endParaRPr lang="en-US" sz="1400" dirty="0">
                <a:solidFill>
                  <a:schemeClr val="tx1"/>
                </a:solidFill>
                <a:latin typeface="+mj-lt"/>
              </a:endParaRPr>
            </a:p>
          </p:txBody>
        </p:sp>
      </p:grpSp>
      <p:grpSp>
        <p:nvGrpSpPr>
          <p:cNvPr id="9" name="Group 8">
            <a:extLst>
              <a:ext uri="{FF2B5EF4-FFF2-40B4-BE49-F238E27FC236}">
                <a16:creationId xmlns:a16="http://schemas.microsoft.com/office/drawing/2014/main" id="{B83EE8DF-AF8D-43A5-BA5D-8EB3B9275C06}"/>
              </a:ext>
            </a:extLst>
          </p:cNvPr>
          <p:cNvGrpSpPr/>
          <p:nvPr/>
        </p:nvGrpSpPr>
        <p:grpSpPr>
          <a:xfrm>
            <a:off x="3566159" y="1819402"/>
            <a:ext cx="2546250" cy="3693123"/>
            <a:chOff x="3566159" y="1627814"/>
            <a:chExt cx="2546250" cy="3693123"/>
          </a:xfrm>
        </p:grpSpPr>
        <p:sp>
          <p:nvSpPr>
            <p:cNvPr id="21" name="Rounded Rectangle 7">
              <a:extLst>
                <a:ext uri="{FF2B5EF4-FFF2-40B4-BE49-F238E27FC236}">
                  <a16:creationId xmlns:a16="http://schemas.microsoft.com/office/drawing/2014/main" id="{E1F5416A-4BE9-4699-A3DE-A1878F8D0683}"/>
                </a:ext>
              </a:extLst>
            </p:cNvPr>
            <p:cNvSpPr/>
            <p:nvPr/>
          </p:nvSpPr>
          <p:spPr>
            <a:xfrm>
              <a:off x="3566159"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Long-term services and supports (community- and facility-based)</a:t>
              </a:r>
              <a:r>
                <a:rPr lang="en-US" sz="1400" baseline="30000" dirty="0">
                  <a:solidFill>
                    <a:schemeClr val="tx1"/>
                  </a:solidFill>
                </a:rPr>
                <a:t>1</a:t>
              </a:r>
            </a:p>
            <a:p>
              <a:pPr marL="120650" indent="-120650">
                <a:spcBef>
                  <a:spcPts val="300"/>
                </a:spcBef>
                <a:buClr>
                  <a:srgbClr val="005F85"/>
                </a:buClr>
                <a:buFont typeface="Arial" panose="020B0604020202020204" pitchFamily="34" charset="0"/>
                <a:buChar char="•"/>
              </a:pPr>
              <a:r>
                <a:rPr lang="en-US" sz="1400" dirty="0">
                  <a:solidFill>
                    <a:schemeClr val="tx1"/>
                  </a:solidFill>
                </a:rPr>
                <a:t>Diversionary behavioral health services (to avert hospitalization)</a:t>
              </a:r>
            </a:p>
            <a:p>
              <a:pPr marL="120650" indent="-120650">
                <a:spcBef>
                  <a:spcPts val="300"/>
                </a:spcBef>
                <a:buClr>
                  <a:srgbClr val="005F85"/>
                </a:buClr>
                <a:buFont typeface="Arial" panose="020B0604020202020204" pitchFamily="34" charset="0"/>
                <a:buChar char="•"/>
              </a:pPr>
              <a:r>
                <a:rPr lang="en-US" sz="1400" dirty="0">
                  <a:solidFill>
                    <a:schemeClr val="tx1"/>
                  </a:solidFill>
                </a:rPr>
                <a:t>Enhanced mental health/substance use disorder treatment</a:t>
              </a:r>
              <a:r>
                <a:rPr lang="en-US" sz="1400" baseline="30000" dirty="0">
                  <a:solidFill>
                    <a:schemeClr val="tx1"/>
                  </a:solidFill>
                </a:rPr>
                <a:t> 2</a:t>
              </a:r>
              <a:endParaRPr lang="en-US" sz="1400" dirty="0">
                <a:solidFill>
                  <a:schemeClr val="tx1"/>
                </a:solidFill>
              </a:endParaRPr>
            </a:p>
            <a:p>
              <a:pPr marL="120650" indent="-120650">
                <a:spcBef>
                  <a:spcPts val="300"/>
                </a:spcBef>
                <a:buClr>
                  <a:srgbClr val="005F85"/>
                </a:buClr>
                <a:buFont typeface="Arial" panose="020B0604020202020204" pitchFamily="34" charset="0"/>
                <a:buChar char="•"/>
              </a:pPr>
              <a:r>
                <a:rPr lang="en-US" sz="1400" dirty="0">
                  <a:solidFill>
                    <a:schemeClr val="tx1"/>
                  </a:solidFill>
                </a:rPr>
                <a:t>Dental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Transportation to medical appointments</a:t>
              </a:r>
              <a:r>
                <a:rPr lang="en-US" sz="1400" baseline="30000" dirty="0">
                  <a:solidFill>
                    <a:schemeClr val="tx1"/>
                  </a:solidFill>
                </a:rPr>
                <a:t>1</a:t>
              </a:r>
              <a:endParaRPr lang="en-US" sz="1400" dirty="0">
                <a:solidFill>
                  <a:schemeClr val="tx1"/>
                </a:solidFill>
              </a:endParaRPr>
            </a:p>
          </p:txBody>
        </p:sp>
        <p:sp>
          <p:nvSpPr>
            <p:cNvPr id="18" name="Rounded Rectangle 7">
              <a:extLst>
                <a:ext uri="{FF2B5EF4-FFF2-40B4-BE49-F238E27FC236}">
                  <a16:creationId xmlns:a16="http://schemas.microsoft.com/office/drawing/2014/main" id="{8E5B94A1-973E-4B9A-A7A5-5815F65F199A}"/>
                </a:ext>
              </a:extLst>
            </p:cNvPr>
            <p:cNvSpPr/>
            <p:nvPr/>
          </p:nvSpPr>
          <p:spPr>
            <a:xfrm>
              <a:off x="3566159"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latin typeface="+mj-lt"/>
                </a:rPr>
                <a:t>Additional</a:t>
              </a:r>
              <a:br>
                <a:rPr lang="en-US" sz="1400" dirty="0">
                  <a:solidFill>
                    <a:schemeClr val="bg1"/>
                  </a:solidFill>
                  <a:latin typeface="+mj-lt"/>
                </a:rPr>
              </a:br>
              <a:r>
                <a:rPr lang="en-US" sz="1400" dirty="0">
                  <a:solidFill>
                    <a:schemeClr val="bg1"/>
                  </a:solidFill>
                  <a:latin typeface="+mj-lt"/>
                </a:rPr>
                <a:t>Benefits</a:t>
              </a:r>
            </a:p>
          </p:txBody>
        </p:sp>
      </p:grpSp>
      <p:pic>
        <p:nvPicPr>
          <p:cNvPr id="1026" name="Picture 2" descr="Image result for MASShealth logo">
            <a:extLst>
              <a:ext uri="{FF2B5EF4-FFF2-40B4-BE49-F238E27FC236}">
                <a16:creationId xmlns:a16="http://schemas.microsoft.com/office/drawing/2014/main" id="{565B3B7D-32BF-41CC-9281-73CF95FF8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217" y="3300893"/>
            <a:ext cx="2011680" cy="10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eft Bracket 63">
            <a:extLst>
              <a:ext uri="{FF2B5EF4-FFF2-40B4-BE49-F238E27FC236}">
                <a16:creationId xmlns:a16="http://schemas.microsoft.com/office/drawing/2014/main" id="{CA8C97A6-6F6E-4B22-A327-1358A7D8988C}"/>
              </a:ext>
            </a:extLst>
          </p:cNvPr>
          <p:cNvSpPr/>
          <p:nvPr/>
        </p:nvSpPr>
        <p:spPr>
          <a:xfrm rot="5400000">
            <a:off x="3303205" y="2795549"/>
            <a:ext cx="165917" cy="1969261"/>
          </a:xfrm>
          <a:prstGeom prst="leftBracket">
            <a:avLst>
              <a:gd name="adj" fmla="val 0"/>
            </a:avLst>
          </a:prstGeom>
          <a:ln>
            <a:solidFill>
              <a:srgbClr val="005F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54E84897-D004-426F-BB98-F285316072AE}"/>
              </a:ext>
            </a:extLst>
          </p:cNvPr>
          <p:cNvCxnSpPr>
            <a:cxnSpLocks/>
          </p:cNvCxnSpPr>
          <p:nvPr/>
        </p:nvCxnSpPr>
        <p:spPr>
          <a:xfrm flipV="1">
            <a:off x="7714451" y="3339072"/>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18B327-4F25-450E-9E60-A3163827DBB6}"/>
              </a:ext>
            </a:extLst>
          </p:cNvPr>
          <p:cNvCxnSpPr>
            <a:cxnSpLocks/>
          </p:cNvCxnSpPr>
          <p:nvPr/>
        </p:nvCxnSpPr>
        <p:spPr>
          <a:xfrm flipV="1">
            <a:off x="3757960" y="334021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252AD-1977-4601-BCC1-C728F8166268}"/>
              </a:ext>
            </a:extLst>
          </p:cNvPr>
          <p:cNvSpPr txBox="1"/>
          <p:nvPr/>
        </p:nvSpPr>
        <p:spPr>
          <a:xfrm>
            <a:off x="3534181" y="35802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2006</a:t>
            </a:r>
          </a:p>
        </p:txBody>
      </p:sp>
      <p:cxnSp>
        <p:nvCxnSpPr>
          <p:cNvPr id="36" name="Straight Connector 35">
            <a:extLst>
              <a:ext uri="{FF2B5EF4-FFF2-40B4-BE49-F238E27FC236}">
                <a16:creationId xmlns:a16="http://schemas.microsoft.com/office/drawing/2014/main" id="{DC5C0665-C81A-4097-B8BE-B002FF7A54FA}"/>
              </a:ext>
            </a:extLst>
          </p:cNvPr>
          <p:cNvCxnSpPr>
            <a:cxnSpLocks/>
          </p:cNvCxnSpPr>
          <p:nvPr/>
        </p:nvCxnSpPr>
        <p:spPr>
          <a:xfrm flipV="1">
            <a:off x="1024851" y="334021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CF62EA-5E15-4E80-87B0-8548DA82970E}"/>
              </a:ext>
            </a:extLst>
          </p:cNvPr>
          <p:cNvSpPr>
            <a:spLocks noGrp="1"/>
          </p:cNvSpPr>
          <p:nvPr>
            <p:ph type="title"/>
          </p:nvPr>
        </p:nvSpPr>
        <p:spPr/>
        <p:txBody>
          <a:bodyPr/>
          <a:lstStyle/>
          <a:p>
            <a:r>
              <a:rPr lang="en-US" dirty="0"/>
              <a:t>MASSHEALTH IMPROVES ACCESS TO CARE AND HEALTH OUTCOMES</a:t>
            </a:r>
          </a:p>
        </p:txBody>
      </p:sp>
      <p:sp>
        <p:nvSpPr>
          <p:cNvPr id="3" name="Slide Number Placeholder 2">
            <a:extLst>
              <a:ext uri="{FF2B5EF4-FFF2-40B4-BE49-F238E27FC236}">
                <a16:creationId xmlns:a16="http://schemas.microsoft.com/office/drawing/2014/main" id="{CCC69793-D0AF-4645-91EB-BC6866C2039E}"/>
              </a:ext>
            </a:extLst>
          </p:cNvPr>
          <p:cNvSpPr>
            <a:spLocks noGrp="1"/>
          </p:cNvSpPr>
          <p:nvPr>
            <p:ph type="sldNum" sz="quarter" idx="10"/>
          </p:nvPr>
        </p:nvSpPr>
        <p:spPr/>
        <p:txBody>
          <a:bodyPr/>
          <a:lstStyle/>
          <a:p>
            <a:fld id="{1CCA14E6-9853-4DC9-8120-76486375C0BE}" type="slidenum">
              <a:rPr lang="en-US" smtClean="0"/>
              <a:pPr/>
              <a:t>5</a:t>
            </a:fld>
            <a:endParaRPr lang="en-US" dirty="0"/>
          </a:p>
        </p:txBody>
      </p:sp>
      <p:cxnSp>
        <p:nvCxnSpPr>
          <p:cNvPr id="6" name="Straight Arrow Connector 5">
            <a:extLst>
              <a:ext uri="{FF2B5EF4-FFF2-40B4-BE49-F238E27FC236}">
                <a16:creationId xmlns:a16="http://schemas.microsoft.com/office/drawing/2014/main" id="{09EEB2BD-0806-44E9-B0FD-0348A2D40904}"/>
              </a:ext>
            </a:extLst>
          </p:cNvPr>
          <p:cNvCxnSpPr>
            <a:cxnSpLocks/>
          </p:cNvCxnSpPr>
          <p:nvPr/>
        </p:nvCxnSpPr>
        <p:spPr>
          <a:xfrm>
            <a:off x="766037" y="3457482"/>
            <a:ext cx="7589520" cy="0"/>
          </a:xfrm>
          <a:prstGeom prst="straightConnector1">
            <a:avLst/>
          </a:prstGeom>
          <a:ln w="31750" cap="rnd">
            <a:solidFill>
              <a:srgbClr val="005F85"/>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A5B668-8249-41CC-B0AE-54FFE6AF5C1A}"/>
              </a:ext>
            </a:extLst>
          </p:cNvPr>
          <p:cNvSpPr>
            <a:spLocks noChangeAspect="1"/>
          </p:cNvSpPr>
          <p:nvPr/>
        </p:nvSpPr>
        <p:spPr>
          <a:xfrm>
            <a:off x="979131"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6E1E25-BA4F-45AF-B01C-45B1425C66A2}"/>
              </a:ext>
            </a:extLst>
          </p:cNvPr>
          <p:cNvSpPr>
            <a:spLocks noChangeAspect="1"/>
          </p:cNvSpPr>
          <p:nvPr/>
        </p:nvSpPr>
        <p:spPr>
          <a:xfrm>
            <a:off x="1283035"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23B5A9-EDE9-419E-9595-C01E522623D5}"/>
              </a:ext>
            </a:extLst>
          </p:cNvPr>
          <p:cNvSpPr>
            <a:spLocks noChangeAspect="1"/>
          </p:cNvSpPr>
          <p:nvPr/>
        </p:nvSpPr>
        <p:spPr>
          <a:xfrm>
            <a:off x="1586939"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8BAE072-A014-44BF-9C13-7F191ADCAC19}"/>
              </a:ext>
            </a:extLst>
          </p:cNvPr>
          <p:cNvSpPr>
            <a:spLocks noChangeAspect="1"/>
          </p:cNvSpPr>
          <p:nvPr/>
        </p:nvSpPr>
        <p:spPr>
          <a:xfrm>
            <a:off x="1890843"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F6AC953-1432-4AD8-A492-F0178A27A8C1}"/>
              </a:ext>
            </a:extLst>
          </p:cNvPr>
          <p:cNvSpPr>
            <a:spLocks noChangeAspect="1"/>
          </p:cNvSpPr>
          <p:nvPr/>
        </p:nvSpPr>
        <p:spPr>
          <a:xfrm>
            <a:off x="2194747"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0DC343E-5D4B-460D-BC7B-4475E5CA0E77}"/>
              </a:ext>
            </a:extLst>
          </p:cNvPr>
          <p:cNvSpPr>
            <a:spLocks noChangeAspect="1"/>
          </p:cNvSpPr>
          <p:nvPr/>
        </p:nvSpPr>
        <p:spPr>
          <a:xfrm>
            <a:off x="2498651"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BC19447-CC2D-4503-8EAA-68B3FCC9EF1C}"/>
              </a:ext>
            </a:extLst>
          </p:cNvPr>
          <p:cNvSpPr>
            <a:spLocks noChangeAspect="1"/>
          </p:cNvSpPr>
          <p:nvPr/>
        </p:nvSpPr>
        <p:spPr>
          <a:xfrm>
            <a:off x="2802555"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34AD3E-8218-4931-A04C-56D2D9D44300}"/>
              </a:ext>
            </a:extLst>
          </p:cNvPr>
          <p:cNvSpPr>
            <a:spLocks noChangeAspect="1"/>
          </p:cNvSpPr>
          <p:nvPr/>
        </p:nvSpPr>
        <p:spPr>
          <a:xfrm>
            <a:off x="3106459"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7879D04-A2CC-47A1-B7E2-EB6A505C995F}"/>
              </a:ext>
            </a:extLst>
          </p:cNvPr>
          <p:cNvSpPr>
            <a:spLocks noChangeAspect="1"/>
          </p:cNvSpPr>
          <p:nvPr/>
        </p:nvSpPr>
        <p:spPr>
          <a:xfrm>
            <a:off x="3410363"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F8892CE-5D84-4004-BE9F-68E76BC11232}"/>
              </a:ext>
            </a:extLst>
          </p:cNvPr>
          <p:cNvSpPr>
            <a:spLocks noChangeAspect="1"/>
          </p:cNvSpPr>
          <p:nvPr/>
        </p:nvSpPr>
        <p:spPr>
          <a:xfrm>
            <a:off x="3714267"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81EB4E6-6272-4B6F-B52F-1ABF1B5698AE}"/>
              </a:ext>
            </a:extLst>
          </p:cNvPr>
          <p:cNvSpPr>
            <a:spLocks noChangeAspect="1"/>
          </p:cNvSpPr>
          <p:nvPr/>
        </p:nvSpPr>
        <p:spPr>
          <a:xfrm>
            <a:off x="4018171"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0DE7809-7CE8-48FA-AF10-96F4A524012F}"/>
              </a:ext>
            </a:extLst>
          </p:cNvPr>
          <p:cNvSpPr>
            <a:spLocks noChangeAspect="1"/>
          </p:cNvSpPr>
          <p:nvPr/>
        </p:nvSpPr>
        <p:spPr>
          <a:xfrm>
            <a:off x="4322075"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7C5F326-CF05-4C55-9F93-D081C5156AFD}"/>
              </a:ext>
            </a:extLst>
          </p:cNvPr>
          <p:cNvSpPr>
            <a:spLocks noChangeAspect="1"/>
          </p:cNvSpPr>
          <p:nvPr/>
        </p:nvSpPr>
        <p:spPr>
          <a:xfrm>
            <a:off x="4625979"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8999654-09BA-47F3-86A4-7CBF0E4AF66B}"/>
              </a:ext>
            </a:extLst>
          </p:cNvPr>
          <p:cNvSpPr>
            <a:spLocks noChangeAspect="1"/>
          </p:cNvSpPr>
          <p:nvPr/>
        </p:nvSpPr>
        <p:spPr>
          <a:xfrm>
            <a:off x="4929883"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E219403-B9F5-4B93-8CC9-B0C7CE0EE645}"/>
              </a:ext>
            </a:extLst>
          </p:cNvPr>
          <p:cNvSpPr>
            <a:spLocks noChangeAspect="1"/>
          </p:cNvSpPr>
          <p:nvPr/>
        </p:nvSpPr>
        <p:spPr>
          <a:xfrm>
            <a:off x="5537691"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88ADF1A-C330-41DC-A6E4-B49EBF599431}"/>
              </a:ext>
            </a:extLst>
          </p:cNvPr>
          <p:cNvSpPr>
            <a:spLocks noChangeAspect="1"/>
          </p:cNvSpPr>
          <p:nvPr/>
        </p:nvSpPr>
        <p:spPr>
          <a:xfrm>
            <a:off x="6145499"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347A572-6190-4D2F-84E9-0B67873D7CA4}"/>
              </a:ext>
            </a:extLst>
          </p:cNvPr>
          <p:cNvSpPr>
            <a:spLocks noChangeAspect="1"/>
          </p:cNvSpPr>
          <p:nvPr/>
        </p:nvSpPr>
        <p:spPr>
          <a:xfrm>
            <a:off x="6449403"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1576F5B-1A67-4966-9A9A-52487560E18D}"/>
              </a:ext>
            </a:extLst>
          </p:cNvPr>
          <p:cNvSpPr>
            <a:spLocks noChangeAspect="1"/>
          </p:cNvSpPr>
          <p:nvPr/>
        </p:nvSpPr>
        <p:spPr>
          <a:xfrm>
            <a:off x="6753307"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40A8540-64DD-48CA-8045-D87EC6FABD05}"/>
              </a:ext>
            </a:extLst>
          </p:cNvPr>
          <p:cNvSpPr>
            <a:spLocks noChangeAspect="1"/>
          </p:cNvSpPr>
          <p:nvPr/>
        </p:nvSpPr>
        <p:spPr>
          <a:xfrm>
            <a:off x="7057211"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0F771CF-94F9-42D9-BA1F-28D47A4579DF}"/>
              </a:ext>
            </a:extLst>
          </p:cNvPr>
          <p:cNvSpPr>
            <a:spLocks noChangeAspect="1"/>
          </p:cNvSpPr>
          <p:nvPr/>
        </p:nvSpPr>
        <p:spPr>
          <a:xfrm>
            <a:off x="7361115"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8D96737-B77B-4FC3-8D3D-9FE6BB3A8937}"/>
              </a:ext>
            </a:extLst>
          </p:cNvPr>
          <p:cNvSpPr>
            <a:spLocks noChangeAspect="1"/>
          </p:cNvSpPr>
          <p:nvPr/>
        </p:nvSpPr>
        <p:spPr>
          <a:xfrm>
            <a:off x="7665017"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A1805B2-0330-4A1F-B0ED-56F43AE0FB86}"/>
              </a:ext>
            </a:extLst>
          </p:cNvPr>
          <p:cNvSpPr>
            <a:spLocks noChangeAspect="1"/>
          </p:cNvSpPr>
          <p:nvPr/>
        </p:nvSpPr>
        <p:spPr>
          <a:xfrm>
            <a:off x="5233787"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0027D9F-03BF-497A-9F92-0B7082A34414}"/>
              </a:ext>
            </a:extLst>
          </p:cNvPr>
          <p:cNvSpPr>
            <a:spLocks noChangeAspect="1"/>
          </p:cNvSpPr>
          <p:nvPr/>
        </p:nvSpPr>
        <p:spPr>
          <a:xfrm>
            <a:off x="5841595" y="34117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60A0ADC-30D2-4CFE-8468-E71ECAA94CBD}"/>
              </a:ext>
            </a:extLst>
          </p:cNvPr>
          <p:cNvSpPr txBox="1"/>
          <p:nvPr/>
        </p:nvSpPr>
        <p:spPr>
          <a:xfrm>
            <a:off x="801071" y="35802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1997</a:t>
            </a:r>
          </a:p>
        </p:txBody>
      </p:sp>
      <p:sp>
        <p:nvSpPr>
          <p:cNvPr id="42" name="Rectangle 41">
            <a:extLst>
              <a:ext uri="{FF2B5EF4-FFF2-40B4-BE49-F238E27FC236}">
                <a16:creationId xmlns:a16="http://schemas.microsoft.com/office/drawing/2014/main" id="{358E06F6-9521-4F71-B662-E2866BABAEF8}"/>
              </a:ext>
            </a:extLst>
          </p:cNvPr>
          <p:cNvSpPr/>
          <p:nvPr/>
        </p:nvSpPr>
        <p:spPr>
          <a:xfrm>
            <a:off x="801072" y="2075533"/>
            <a:ext cx="1915540" cy="1261872"/>
          </a:xfrm>
          <a:prstGeom prst="rect">
            <a:avLst/>
          </a:prstGeom>
          <a:solidFill>
            <a:srgbClr val="005F85">
              <a:alpha val="10000"/>
            </a:srgbClr>
          </a:solidFill>
        </p:spPr>
        <p:txBody>
          <a:bodyPr wrap="square" anchor="b">
            <a:spAutoFit/>
          </a:bodyPr>
          <a:lstStyle/>
          <a:p>
            <a:r>
              <a:rPr lang="en-US" sz="950" dirty="0">
                <a:solidFill>
                  <a:srgbClr val="1C1C1C"/>
                </a:solidFill>
                <a:latin typeface="+mj-lt"/>
              </a:rPr>
              <a:t>In 1997, Massachusetts expanded MassHealth eligibility to more adults and children. Vehicles for expansion included an 1115 waiver approved in 1995 and state legislation (Chapter 203 of the Massachusetts Acts of 1996). </a:t>
            </a:r>
            <a:endParaRPr lang="en-US" sz="950" dirty="0">
              <a:latin typeface="+mj-lt"/>
            </a:endParaRPr>
          </a:p>
        </p:txBody>
      </p:sp>
      <p:sp>
        <p:nvSpPr>
          <p:cNvPr id="51" name="Rectangle 50">
            <a:extLst>
              <a:ext uri="{FF2B5EF4-FFF2-40B4-BE49-F238E27FC236}">
                <a16:creationId xmlns:a16="http://schemas.microsoft.com/office/drawing/2014/main" id="{0C01866D-F12A-41C3-A5A3-5EA871EB7609}"/>
              </a:ext>
            </a:extLst>
          </p:cNvPr>
          <p:cNvSpPr/>
          <p:nvPr/>
        </p:nvSpPr>
        <p:spPr>
          <a:xfrm>
            <a:off x="2976822" y="2075533"/>
            <a:ext cx="3545089" cy="1261872"/>
          </a:xfrm>
          <a:prstGeom prst="rect">
            <a:avLst/>
          </a:prstGeom>
          <a:solidFill>
            <a:srgbClr val="005F85">
              <a:alpha val="10000"/>
            </a:srgbClr>
          </a:solidFill>
        </p:spPr>
        <p:txBody>
          <a:bodyPr wrap="square" anchor="b">
            <a:spAutoFit/>
          </a:bodyPr>
          <a:lstStyle/>
          <a:p>
            <a:r>
              <a:rPr lang="en-US" sz="950" dirty="0">
                <a:solidFill>
                  <a:srgbClr val="1C1C1C"/>
                </a:solidFill>
                <a:latin typeface="+mj-lt"/>
              </a:rPr>
              <a:t>In 2006 a comprehensive package of reforms expanded MassHealth eligibility again. These reforms also made subsidized coverage available on the Health Connector (Massachusetts’ state-based health insurance marketplace) and implemented insurance mandates for individuals and employers. Vehicles for expansion included a second extension of the 1115 waiver, approved in 2005, and state legislation (Chapter 58 of the Massachusetts Acts of 2006). </a:t>
            </a:r>
            <a:endParaRPr lang="en-US" sz="950" dirty="0">
              <a:latin typeface="+mj-lt"/>
            </a:endParaRPr>
          </a:p>
        </p:txBody>
      </p:sp>
      <p:sp>
        <p:nvSpPr>
          <p:cNvPr id="54" name="TextBox 53">
            <a:extLst>
              <a:ext uri="{FF2B5EF4-FFF2-40B4-BE49-F238E27FC236}">
                <a16:creationId xmlns:a16="http://schemas.microsoft.com/office/drawing/2014/main" id="{BC99F760-8DFF-4066-8525-142A9E1430BF}"/>
              </a:ext>
            </a:extLst>
          </p:cNvPr>
          <p:cNvSpPr txBox="1"/>
          <p:nvPr/>
        </p:nvSpPr>
        <p:spPr>
          <a:xfrm>
            <a:off x="7490671" y="35802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2018</a:t>
            </a:r>
          </a:p>
        </p:txBody>
      </p:sp>
      <p:sp>
        <p:nvSpPr>
          <p:cNvPr id="57" name="TextBox 56">
            <a:extLst>
              <a:ext uri="{FF2B5EF4-FFF2-40B4-BE49-F238E27FC236}">
                <a16:creationId xmlns:a16="http://schemas.microsoft.com/office/drawing/2014/main" id="{C9751A73-DDB4-44B7-9985-1F9D3BDAB91C}"/>
              </a:ext>
            </a:extLst>
          </p:cNvPr>
          <p:cNvSpPr txBox="1"/>
          <p:nvPr/>
        </p:nvSpPr>
        <p:spPr>
          <a:xfrm>
            <a:off x="693551" y="3831286"/>
            <a:ext cx="1592636" cy="1408078"/>
          </a:xfrm>
          <a:prstGeom prst="rect">
            <a:avLst/>
          </a:prstGeom>
          <a:noFill/>
        </p:spPr>
        <p:txBody>
          <a:bodyPr wrap="square" rtlCol="0">
            <a:spAutoFit/>
          </a:bodyPr>
          <a:lstStyle/>
          <a:p>
            <a:r>
              <a:rPr lang="en-US" sz="950" i="1" dirty="0">
                <a:solidFill>
                  <a:srgbClr val="005F85"/>
                </a:solidFill>
                <a:latin typeface="+mn-lt"/>
              </a:rPr>
              <a:t>IMPACTS:</a:t>
            </a:r>
          </a:p>
          <a:p>
            <a:pPr marL="73152" lvl="1" indent="-73152">
              <a:buClr>
                <a:srgbClr val="005F85"/>
              </a:buClr>
              <a:buFont typeface="Arial" panose="020B0604020202020204" pitchFamily="34" charset="0"/>
              <a:buChar char="•"/>
            </a:pPr>
            <a:r>
              <a:rPr lang="en-US" sz="950" dirty="0">
                <a:latin typeface="+mj-lt"/>
              </a:rPr>
              <a:t>A dramatic drop in the uninsured rate</a:t>
            </a:r>
            <a:r>
              <a:rPr lang="en-US" sz="950" dirty="0">
                <a:latin typeface="+mn-lt"/>
              </a:rPr>
              <a:t>, for both adults and children.</a:t>
            </a:r>
            <a:r>
              <a:rPr lang="en-US" sz="950" baseline="30000" dirty="0">
                <a:latin typeface="+mn-lt"/>
              </a:rPr>
              <a:t>1</a:t>
            </a:r>
            <a:r>
              <a:rPr lang="en-US" sz="950" dirty="0">
                <a:latin typeface="+mn-lt"/>
              </a:rPr>
              <a:t> </a:t>
            </a:r>
          </a:p>
          <a:p>
            <a:pPr marL="73152" lvl="1" indent="-73152">
              <a:buClr>
                <a:srgbClr val="005F85"/>
              </a:buClr>
              <a:buFont typeface="Arial" panose="020B0604020202020204" pitchFamily="34" charset="0"/>
              <a:buChar char="•"/>
            </a:pPr>
            <a:r>
              <a:rPr lang="en-US" sz="950" dirty="0">
                <a:latin typeface="+mj-lt"/>
              </a:rPr>
              <a:t>MassHealth coverage rose 21% among individuals entering substance use disorder treatment programs.</a:t>
            </a:r>
            <a:r>
              <a:rPr lang="en-US" sz="950" baseline="30000" dirty="0">
                <a:latin typeface="+mn-lt"/>
              </a:rPr>
              <a:t>2</a:t>
            </a:r>
          </a:p>
        </p:txBody>
      </p:sp>
      <p:sp>
        <p:nvSpPr>
          <p:cNvPr id="58" name="TextBox 57">
            <a:extLst>
              <a:ext uri="{FF2B5EF4-FFF2-40B4-BE49-F238E27FC236}">
                <a16:creationId xmlns:a16="http://schemas.microsoft.com/office/drawing/2014/main" id="{C83BBCAC-00CE-4CEB-B45E-1D5E360A189A}"/>
              </a:ext>
            </a:extLst>
          </p:cNvPr>
          <p:cNvSpPr txBox="1"/>
          <p:nvPr/>
        </p:nvSpPr>
        <p:spPr>
          <a:xfrm>
            <a:off x="2289149" y="3831286"/>
            <a:ext cx="2017281" cy="823302"/>
          </a:xfrm>
          <a:prstGeom prst="rect">
            <a:avLst/>
          </a:prstGeom>
          <a:noFill/>
        </p:spPr>
        <p:txBody>
          <a:bodyPr wrap="square" rtlCol="0">
            <a:spAutoFit/>
          </a:bodyPr>
          <a:lstStyle/>
          <a:p>
            <a:r>
              <a:rPr lang="en-US" sz="950" i="1" dirty="0">
                <a:solidFill>
                  <a:srgbClr val="005F85"/>
                </a:solidFill>
                <a:latin typeface="+mn-lt"/>
              </a:rPr>
              <a:t>IMPACTS OF </a:t>
            </a:r>
            <a:r>
              <a:rPr lang="en-US" sz="950" i="1" dirty="0">
                <a:solidFill>
                  <a:srgbClr val="005F85"/>
                </a:solidFill>
                <a:latin typeface="+mj-lt"/>
              </a:rPr>
              <a:t>MASSHEALTH </a:t>
            </a:r>
            <a:br>
              <a:rPr lang="en-US" sz="950" i="1" dirty="0">
                <a:solidFill>
                  <a:srgbClr val="005F85"/>
                </a:solidFill>
                <a:latin typeface="+mj-lt"/>
              </a:rPr>
            </a:br>
            <a:r>
              <a:rPr lang="en-US" sz="950" i="1" dirty="0">
                <a:solidFill>
                  <a:srgbClr val="005F85"/>
                </a:solidFill>
                <a:latin typeface="+mj-lt"/>
              </a:rPr>
              <a:t>EXPANSION </a:t>
            </a:r>
            <a:r>
              <a:rPr lang="en-US" sz="950" i="1" dirty="0">
                <a:solidFill>
                  <a:srgbClr val="005F85"/>
                </a:solidFill>
                <a:latin typeface="+mn-lt"/>
              </a:rPr>
              <a:t>ASSOCIATED WITH:</a:t>
            </a:r>
          </a:p>
          <a:p>
            <a:pPr marL="73152" lvl="1" indent="-73152">
              <a:buClr>
                <a:srgbClr val="005F85"/>
              </a:buClr>
              <a:buFont typeface="Arial" panose="020B0604020202020204" pitchFamily="34" charset="0"/>
              <a:buChar char="•"/>
            </a:pPr>
            <a:r>
              <a:rPr lang="en-US" sz="950" dirty="0">
                <a:latin typeface="+mj-lt"/>
              </a:rPr>
              <a:t>A more than 5% drop in the uninsured rate among children eligible for MassHealth.</a:t>
            </a:r>
            <a:r>
              <a:rPr lang="en-US" sz="950" baseline="30000" dirty="0">
                <a:latin typeface="+mn-lt"/>
              </a:rPr>
              <a:t>3</a:t>
            </a:r>
          </a:p>
        </p:txBody>
      </p:sp>
      <p:sp>
        <p:nvSpPr>
          <p:cNvPr id="59" name="TextBox 58">
            <a:extLst>
              <a:ext uri="{FF2B5EF4-FFF2-40B4-BE49-F238E27FC236}">
                <a16:creationId xmlns:a16="http://schemas.microsoft.com/office/drawing/2014/main" id="{955173B0-19AA-4F6B-94A1-F305C1C9BD6B}"/>
              </a:ext>
            </a:extLst>
          </p:cNvPr>
          <p:cNvSpPr txBox="1"/>
          <p:nvPr/>
        </p:nvSpPr>
        <p:spPr>
          <a:xfrm>
            <a:off x="4254988" y="3831286"/>
            <a:ext cx="3560373" cy="1554272"/>
          </a:xfrm>
          <a:prstGeom prst="rect">
            <a:avLst/>
          </a:prstGeom>
          <a:noFill/>
        </p:spPr>
        <p:txBody>
          <a:bodyPr wrap="square" rtlCol="0">
            <a:spAutoFit/>
          </a:bodyPr>
          <a:lstStyle/>
          <a:p>
            <a:pPr lvl="0"/>
            <a:r>
              <a:rPr lang="en-US" sz="950" i="1" dirty="0">
                <a:solidFill>
                  <a:srgbClr val="005F85"/>
                </a:solidFill>
                <a:latin typeface="+mn-lt"/>
              </a:rPr>
              <a:t>IMPACTS OF </a:t>
            </a:r>
            <a:r>
              <a:rPr lang="en-US" sz="950" i="1" dirty="0">
                <a:solidFill>
                  <a:srgbClr val="005F85"/>
                </a:solidFill>
                <a:latin typeface="+mj-lt"/>
              </a:rPr>
              <a:t>MASSHEALTH EXPANSION, IN COMBINATION </a:t>
            </a:r>
            <a:br>
              <a:rPr lang="en-US" sz="950" i="1" dirty="0">
                <a:solidFill>
                  <a:srgbClr val="005F85"/>
                </a:solidFill>
                <a:latin typeface="+mj-lt"/>
              </a:rPr>
            </a:br>
            <a:r>
              <a:rPr lang="en-US" sz="950" i="1" dirty="0">
                <a:solidFill>
                  <a:srgbClr val="005F85"/>
                </a:solidFill>
                <a:latin typeface="+mj-lt"/>
              </a:rPr>
              <a:t>WITH OTHER 2006 REFORMS, </a:t>
            </a:r>
            <a:r>
              <a:rPr lang="en-US" sz="950" i="1" dirty="0">
                <a:solidFill>
                  <a:srgbClr val="005F85"/>
                </a:solidFill>
                <a:latin typeface="Source Sans Pro Light"/>
              </a:rPr>
              <a:t>ASSOCIATED WITH:</a:t>
            </a:r>
          </a:p>
          <a:p>
            <a:pPr marL="73152" lvl="2" indent="-73152">
              <a:buFont typeface="Arial" panose="020B0604020202020204" pitchFamily="34" charset="0"/>
              <a:buChar char="•"/>
            </a:pPr>
            <a:r>
              <a:rPr lang="en-US" sz="950" dirty="0">
                <a:latin typeface="+mj-lt"/>
              </a:rPr>
              <a:t>A drop of 50%</a:t>
            </a:r>
            <a:r>
              <a:rPr lang="en-US" sz="950" dirty="0">
                <a:solidFill>
                  <a:srgbClr val="1C1C1C"/>
                </a:solidFill>
                <a:latin typeface="+mn-lt"/>
              </a:rPr>
              <a:t>, or almost 3 percentage points, </a:t>
            </a:r>
            <a:r>
              <a:rPr lang="en-US" sz="950" dirty="0">
                <a:latin typeface="+mj-lt"/>
              </a:rPr>
              <a:t>in the uninsured rate for all Massachusetts children. </a:t>
            </a:r>
            <a:r>
              <a:rPr lang="en-US" sz="950" baseline="30000" dirty="0">
                <a:solidFill>
                  <a:srgbClr val="1C1C1C"/>
                </a:solidFill>
                <a:latin typeface="+mn-lt"/>
              </a:rPr>
              <a:t>3</a:t>
            </a:r>
            <a:r>
              <a:rPr lang="en-US" sz="950" dirty="0">
                <a:solidFill>
                  <a:srgbClr val="1C1C1C"/>
                </a:solidFill>
                <a:latin typeface="+mn-lt"/>
              </a:rPr>
              <a:t> </a:t>
            </a:r>
          </a:p>
          <a:p>
            <a:pPr marL="73152" lvl="2" indent="-73152">
              <a:buFont typeface="Arial" panose="020B0604020202020204" pitchFamily="34" charset="0"/>
              <a:buChar char="•"/>
            </a:pPr>
            <a:r>
              <a:rPr lang="en-US" sz="950" dirty="0">
                <a:latin typeface="+mj-lt"/>
              </a:rPr>
              <a:t>Massachusetts becoming the state with the highest rate of insurance among all states.</a:t>
            </a:r>
            <a:r>
              <a:rPr lang="en-US" sz="950" baseline="30000" dirty="0">
                <a:solidFill>
                  <a:srgbClr val="1C1C1C"/>
                </a:solidFill>
                <a:latin typeface="+mn-lt"/>
              </a:rPr>
              <a:t>4</a:t>
            </a:r>
            <a:endParaRPr lang="en-US" sz="950" dirty="0">
              <a:solidFill>
                <a:srgbClr val="1C1C1C"/>
              </a:solidFill>
              <a:latin typeface="+mn-lt"/>
            </a:endParaRPr>
          </a:p>
          <a:p>
            <a:pPr marL="73152" lvl="2" indent="-73152">
              <a:buFont typeface="Arial" panose="020B0604020202020204" pitchFamily="34" charset="0"/>
              <a:buChar char="•"/>
            </a:pPr>
            <a:r>
              <a:rPr lang="en-US" sz="950" dirty="0">
                <a:latin typeface="+mj-lt"/>
              </a:rPr>
              <a:t>Measurable improvements in physical and mental health for adults and children.</a:t>
            </a:r>
            <a:r>
              <a:rPr lang="en-US" sz="950" baseline="30000" dirty="0">
                <a:solidFill>
                  <a:srgbClr val="1C1C1C"/>
                </a:solidFill>
                <a:latin typeface="+mn-lt"/>
              </a:rPr>
              <a:t>4</a:t>
            </a:r>
            <a:r>
              <a:rPr lang="en-US" sz="950" dirty="0">
                <a:solidFill>
                  <a:srgbClr val="1C1C1C"/>
                </a:solidFill>
                <a:latin typeface="+mn-lt"/>
              </a:rPr>
              <a:t> </a:t>
            </a:r>
          </a:p>
          <a:p>
            <a:pPr marL="73152" lvl="2" indent="-73152">
              <a:buFont typeface="Arial" panose="020B0604020202020204" pitchFamily="34" charset="0"/>
              <a:buChar char="•"/>
            </a:pPr>
            <a:r>
              <a:rPr lang="en-US" sz="950" dirty="0">
                <a:latin typeface="+mj-lt"/>
              </a:rPr>
              <a:t>Increased use of preventive care for adults and children </a:t>
            </a:r>
            <a:r>
              <a:rPr lang="en-US" sz="950" dirty="0">
                <a:solidFill>
                  <a:srgbClr val="1C1C1C"/>
                </a:solidFill>
                <a:latin typeface="+mn-lt"/>
              </a:rPr>
              <a:t>(pap screening, cholesterol testing, colonoscopies, pediatric checkups).</a:t>
            </a:r>
            <a:r>
              <a:rPr lang="en-US" sz="950" baseline="30000" dirty="0">
                <a:solidFill>
                  <a:srgbClr val="1C1C1C"/>
                </a:solidFill>
                <a:latin typeface="+mn-lt"/>
              </a:rPr>
              <a:t>4</a:t>
            </a:r>
            <a:endParaRPr lang="en-US" sz="950" dirty="0">
              <a:solidFill>
                <a:srgbClr val="1C1C1C"/>
              </a:solidFill>
              <a:latin typeface="+mn-lt"/>
            </a:endParaRPr>
          </a:p>
        </p:txBody>
      </p:sp>
      <p:sp>
        <p:nvSpPr>
          <p:cNvPr id="63" name="Rectangle 62">
            <a:extLst>
              <a:ext uri="{FF2B5EF4-FFF2-40B4-BE49-F238E27FC236}">
                <a16:creationId xmlns:a16="http://schemas.microsoft.com/office/drawing/2014/main" id="{F49B0EDC-DC01-4760-B48E-2F9504CA1E5A}"/>
              </a:ext>
            </a:extLst>
          </p:cNvPr>
          <p:cNvSpPr/>
          <p:nvPr/>
        </p:nvSpPr>
        <p:spPr>
          <a:xfrm>
            <a:off x="457200" y="5451156"/>
            <a:ext cx="6782373" cy="933589"/>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Zuckerman, S., Kenney, G.M., Dubay, L., Haley, J., &amp; Holahan, J. (2001). Shifting Health Insurance Coverage, 1997–1999. </a:t>
            </a:r>
            <a:r>
              <a:rPr lang="en-US" sz="800" i="1" dirty="0">
                <a:solidFill>
                  <a:srgbClr val="1C1C1C"/>
                </a:solidFill>
                <a:latin typeface="+mn-lt"/>
              </a:rPr>
              <a:t>Health Affairs</a:t>
            </a:r>
            <a:r>
              <a:rPr lang="en-US" sz="800" dirty="0">
                <a:solidFill>
                  <a:srgbClr val="1C1C1C"/>
                </a:solidFill>
                <a:latin typeface="+mn-lt"/>
              </a:rPr>
              <a:t>, </a:t>
            </a:r>
            <a:r>
              <a:rPr lang="en-US" sz="800" i="1" dirty="0">
                <a:solidFill>
                  <a:srgbClr val="1C1C1C"/>
                </a:solidFill>
                <a:latin typeface="+mn-lt"/>
              </a:rPr>
              <a:t>20 </a:t>
            </a:r>
            <a:r>
              <a:rPr lang="en-US" sz="800" dirty="0">
                <a:solidFill>
                  <a:srgbClr val="1C1C1C"/>
                </a:solidFill>
                <a:latin typeface="+mn-lt"/>
              </a:rPr>
              <a:t>(1).</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Zur, J. &amp; Moitabai, R. (2013). Medicaid Expansion Initiative in Massachusetts: Enrollment Among Substance-Abusing Homeless Adults. </a:t>
            </a:r>
            <a:r>
              <a:rPr lang="en-US" sz="800" i="1" dirty="0">
                <a:solidFill>
                  <a:srgbClr val="1C1C1C"/>
                </a:solidFill>
                <a:latin typeface="+mn-lt"/>
              </a:rPr>
              <a:t>AJPH,</a:t>
            </a:r>
            <a:r>
              <a:rPr lang="en-US" sz="800" dirty="0">
                <a:solidFill>
                  <a:srgbClr val="1C1C1C"/>
                </a:solidFill>
                <a:latin typeface="+mn-lt"/>
              </a:rPr>
              <a:t> </a:t>
            </a:r>
            <a:r>
              <a:rPr lang="en-US" sz="800" i="1" dirty="0">
                <a:solidFill>
                  <a:srgbClr val="1C1C1C"/>
                </a:solidFill>
                <a:latin typeface="+mn-lt"/>
              </a:rPr>
              <a:t>103 </a:t>
            </a:r>
            <a:r>
              <a:rPr lang="en-US" sz="800" dirty="0">
                <a:solidFill>
                  <a:srgbClr val="1C1C1C"/>
                </a:solidFill>
                <a:latin typeface="+mn-lt"/>
              </a:rPr>
              <a:t>(11).</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Kenney, G. M., Long, S. K., &amp; Luque, A. (2010). Health reform in Massachusetts cut the uninsurance rate among children in half. </a:t>
            </a:r>
            <a:r>
              <a:rPr lang="en-US" sz="800" i="1" dirty="0">
                <a:solidFill>
                  <a:srgbClr val="1C1C1C"/>
                </a:solidFill>
                <a:latin typeface="+mn-lt"/>
              </a:rPr>
              <a:t>Health Affairs, 29 </a:t>
            </a:r>
            <a:r>
              <a:rPr lang="en-US" sz="800" dirty="0">
                <a:solidFill>
                  <a:srgbClr val="1C1C1C"/>
                </a:solidFill>
                <a:latin typeface="+mn-lt"/>
              </a:rPr>
              <a:t>(6), 1242–1247. </a:t>
            </a:r>
          </a:p>
          <a:p>
            <a:pPr marL="58738" lvl="0" indent="-58738">
              <a:spcBef>
                <a:spcPts val="200"/>
              </a:spcBef>
            </a:pPr>
            <a:r>
              <a:rPr lang="en-US" sz="800" baseline="30000" dirty="0">
                <a:solidFill>
                  <a:srgbClr val="1C1C1C"/>
                </a:solidFill>
                <a:latin typeface="+mn-lt"/>
              </a:rPr>
              <a:t>4</a:t>
            </a:r>
            <a:r>
              <a:rPr lang="en-US" sz="800" dirty="0">
                <a:solidFill>
                  <a:srgbClr val="1C1C1C"/>
                </a:solidFill>
                <a:latin typeface="+mn-lt"/>
              </a:rPr>
              <a:t>	Love, K.A. &amp; Seifert, R.W. (2016). 10 Years of Impact: a Literature Review of Chapter 58 of the Acts of 2006. </a:t>
            </a:r>
            <a:r>
              <a:rPr lang="en-US" sz="800" i="1" dirty="0">
                <a:solidFill>
                  <a:srgbClr val="1C1C1C"/>
                </a:solidFill>
                <a:latin typeface="+mn-lt"/>
              </a:rPr>
              <a:t>Blue Cross Blue Shield Foundation of Massachusetts; </a:t>
            </a:r>
            <a:br>
              <a:rPr lang="en-US" sz="800" i="1" dirty="0">
                <a:solidFill>
                  <a:srgbClr val="1C1C1C"/>
                </a:solidFill>
                <a:latin typeface="+mn-lt"/>
              </a:rPr>
            </a:br>
            <a:r>
              <a:rPr lang="en-US" sz="800" dirty="0">
                <a:solidFill>
                  <a:srgbClr val="1C1C1C"/>
                </a:solidFill>
                <a:latin typeface="+mn-lt"/>
              </a:rPr>
              <a:t>Miller, S. (2012). The Impact of the Massachusetts Health Care Reform on Health Care Use among Children. </a:t>
            </a:r>
            <a:r>
              <a:rPr lang="en-US" sz="800" i="1" dirty="0">
                <a:solidFill>
                  <a:srgbClr val="1C1C1C"/>
                </a:solidFill>
                <a:latin typeface="+mn-lt"/>
              </a:rPr>
              <a:t>American Economic Review</a:t>
            </a:r>
            <a:r>
              <a:rPr lang="en-US" sz="800" dirty="0">
                <a:solidFill>
                  <a:srgbClr val="1C1C1C"/>
                </a:solidFill>
                <a:latin typeface="+mn-lt"/>
              </a:rPr>
              <a:t>, </a:t>
            </a:r>
            <a:r>
              <a:rPr lang="en-US" sz="800" i="1" dirty="0">
                <a:solidFill>
                  <a:srgbClr val="1C1C1C"/>
                </a:solidFill>
                <a:latin typeface="+mn-lt"/>
              </a:rPr>
              <a:t>102</a:t>
            </a:r>
            <a:r>
              <a:rPr lang="en-US" sz="800" dirty="0">
                <a:solidFill>
                  <a:srgbClr val="1C1C1C"/>
                </a:solidFill>
                <a:latin typeface="+mn-lt"/>
              </a:rPr>
              <a:t> (3).</a:t>
            </a:r>
          </a:p>
          <a:p>
            <a:pPr marL="58738" lvl="0" indent="-58738">
              <a:spcBef>
                <a:spcPts val="200"/>
              </a:spcBef>
            </a:pPr>
            <a:r>
              <a:rPr lang="en-US" sz="800" baseline="30000" dirty="0">
                <a:solidFill>
                  <a:srgbClr val="1C1C1C"/>
                </a:solidFill>
                <a:latin typeface="+mn-lt"/>
              </a:rPr>
              <a:t>5</a:t>
            </a:r>
            <a:r>
              <a:rPr lang="en-US" sz="800" dirty="0">
                <a:solidFill>
                  <a:srgbClr val="1C1C1C"/>
                </a:solidFill>
                <a:latin typeface="+mn-lt"/>
              </a:rPr>
              <a:t>	Long, S.K., Aarons, J. (2018). Massachusetts Health Reform Survey. </a:t>
            </a:r>
            <a:r>
              <a:rPr lang="en-US" sz="800" i="1" dirty="0">
                <a:solidFill>
                  <a:srgbClr val="1C1C1C"/>
                </a:solidFill>
                <a:latin typeface="+mn-lt"/>
              </a:rPr>
              <a:t>Blue Cross Blue Shield Foundation of Massachusetts</a:t>
            </a:r>
            <a:r>
              <a:rPr lang="en-US" sz="800" dirty="0">
                <a:solidFill>
                  <a:srgbClr val="1C1C1C"/>
                </a:solidFill>
                <a:latin typeface="+mn-lt"/>
              </a:rPr>
              <a:t>. </a:t>
            </a:r>
          </a:p>
        </p:txBody>
      </p:sp>
      <p:sp>
        <p:nvSpPr>
          <p:cNvPr id="45" name="Rectangle 44">
            <a:extLst>
              <a:ext uri="{FF2B5EF4-FFF2-40B4-BE49-F238E27FC236}">
                <a16:creationId xmlns:a16="http://schemas.microsoft.com/office/drawing/2014/main" id="{1967206D-3769-4207-A0A7-805C8F9CA04C}"/>
              </a:ext>
            </a:extLst>
          </p:cNvPr>
          <p:cNvSpPr/>
          <p:nvPr/>
        </p:nvSpPr>
        <p:spPr>
          <a:xfrm>
            <a:off x="6919038" y="2075533"/>
            <a:ext cx="1576442" cy="1261872"/>
          </a:xfrm>
          <a:prstGeom prst="rect">
            <a:avLst/>
          </a:prstGeom>
          <a:solidFill>
            <a:srgbClr val="005F85">
              <a:alpha val="10000"/>
            </a:srgbClr>
          </a:solidFill>
        </p:spPr>
        <p:txBody>
          <a:bodyPr wrap="square" anchor="b">
            <a:spAutoFit/>
          </a:bodyPr>
          <a:lstStyle/>
          <a:p>
            <a:r>
              <a:rPr lang="en-US" sz="950" dirty="0">
                <a:solidFill>
                  <a:srgbClr val="1C1C1C"/>
                </a:solidFill>
                <a:latin typeface="+mj-lt"/>
              </a:rPr>
              <a:t>Looking at the Massachusetts population today, </a:t>
            </a:r>
            <a:r>
              <a:rPr lang="en-US" sz="950" i="1" dirty="0">
                <a:solidFill>
                  <a:srgbClr val="1C1C1C"/>
                </a:solidFill>
                <a:latin typeface="+mj-lt"/>
              </a:rPr>
              <a:t>MassHealth coverage</a:t>
            </a:r>
            <a:r>
              <a:rPr lang="en-US" sz="950" dirty="0">
                <a:solidFill>
                  <a:srgbClr val="1C1C1C"/>
                </a:solidFill>
                <a:latin typeface="+mj-lt"/>
              </a:rPr>
              <a:t> is associated with financial protection and increased affordability for health insurance and care.</a:t>
            </a:r>
            <a:r>
              <a:rPr lang="en-US" sz="950" baseline="30000" dirty="0">
                <a:solidFill>
                  <a:srgbClr val="1C1C1C"/>
                </a:solidFill>
                <a:latin typeface="+mn-lt"/>
              </a:rPr>
              <a:t>5</a:t>
            </a:r>
          </a:p>
        </p:txBody>
      </p:sp>
      <p:sp>
        <p:nvSpPr>
          <p:cNvPr id="46" name="Content Placeholder 5">
            <a:extLst>
              <a:ext uri="{FF2B5EF4-FFF2-40B4-BE49-F238E27FC236}">
                <a16:creationId xmlns:a16="http://schemas.microsoft.com/office/drawing/2014/main" id="{F4288414-A565-4F9C-BEA0-AE082F411DE1}"/>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Massachusetts expanded MassHealth over the course of decades. These expansions have given researchers opportunities to study the effects of MassHealth. </a:t>
            </a:r>
          </a:p>
        </p:txBody>
      </p:sp>
    </p:spTree>
    <p:extLst>
      <p:ext uri="{BB962C8B-B14F-4D97-AF65-F5344CB8AC3E}">
        <p14:creationId xmlns:p14="http://schemas.microsoft.com/office/powerpoint/2010/main" val="148899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0">
            <a:extLst>
              <a:ext uri="{FF2B5EF4-FFF2-40B4-BE49-F238E27FC236}">
                <a16:creationId xmlns:a16="http://schemas.microsoft.com/office/drawing/2014/main" id="{1D30A99F-BC99-4011-B194-3A1AD41F2DC2}"/>
              </a:ext>
            </a:extLst>
          </p:cNvPr>
          <p:cNvSpPr>
            <a:spLocks noChangeArrowheads="1"/>
          </p:cNvSpPr>
          <p:nvPr/>
        </p:nvSpPr>
        <p:spPr bwMode="auto">
          <a:xfrm>
            <a:off x="1175987" y="2416647"/>
            <a:ext cx="310896" cy="1192679"/>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09" name="Rectangle 108">
            <a:extLst>
              <a:ext uri="{FF2B5EF4-FFF2-40B4-BE49-F238E27FC236}">
                <a16:creationId xmlns:a16="http://schemas.microsoft.com/office/drawing/2014/main" id="{7B0F8990-FB02-45E4-A5B5-0EB4CF177D5F}"/>
              </a:ext>
            </a:extLst>
          </p:cNvPr>
          <p:cNvSpPr/>
          <p:nvPr/>
        </p:nvSpPr>
        <p:spPr>
          <a:xfrm>
            <a:off x="852710" y="1907282"/>
            <a:ext cx="7756480" cy="509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solidFill>
                <a:latin typeface="+mj-lt"/>
              </a:rPr>
              <a:t>MAY BE ELIGIBLE FOR ADVANCE PREMIUM TAX CREDITS FOR A QUALIFIED HEALTH PLAN</a:t>
            </a:r>
          </a:p>
        </p:txBody>
      </p:sp>
      <p:sp>
        <p:nvSpPr>
          <p:cNvPr id="312" name="Rectangle 10">
            <a:extLst>
              <a:ext uri="{FF2B5EF4-FFF2-40B4-BE49-F238E27FC236}">
                <a16:creationId xmlns:a16="http://schemas.microsoft.com/office/drawing/2014/main" id="{779A47E5-AE4B-4B86-AE4F-10FCEF38EB60}"/>
              </a:ext>
            </a:extLst>
          </p:cNvPr>
          <p:cNvSpPr>
            <a:spLocks noChangeArrowheads="1"/>
          </p:cNvSpPr>
          <p:nvPr/>
        </p:nvSpPr>
        <p:spPr bwMode="auto">
          <a:xfrm>
            <a:off x="1499263" y="2416648"/>
            <a:ext cx="310896" cy="1536192"/>
          </a:xfrm>
          <a:prstGeom prst="rect">
            <a:avLst/>
          </a:prstGeom>
          <a:solidFill>
            <a:srgbClr val="6BB23E"/>
          </a:solidFill>
          <a:ln w="9525">
            <a:noFill/>
            <a:miter lim="800000"/>
            <a:headEnd/>
            <a:tailEnd/>
          </a:ln>
        </p:spPr>
        <p:txBody>
          <a:bodyPr lIns="0" tIns="45720" rIns="0" anchor="t" anchorCtr="0"/>
          <a:lstStyle/>
          <a:p>
            <a:pPr algn="ctr" eaLnBrk="0" hangingPunct="0"/>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46" name="Rectangle 8"/>
          <p:cNvSpPr>
            <a:spLocks noGrp="1" noChangeArrowheads="1"/>
          </p:cNvSpPr>
          <p:nvPr>
            <p:ph type="title"/>
          </p:nvPr>
        </p:nvSpPr>
        <p:spPr>
          <a:xfrm>
            <a:off x="457200" y="548640"/>
            <a:ext cx="8229600" cy="822960"/>
          </a:xfrm>
        </p:spPr>
        <p:txBody>
          <a:bodyPr/>
          <a:lstStyle/>
          <a:p>
            <a:r>
              <a:rPr lang="en-US" dirty="0"/>
              <a:t>MASSHEALTH INCOME LIMITS VARY FOR DIFFERENT AGES AND ELIGIBILITY GROUPS</a:t>
            </a:r>
            <a:r>
              <a:rPr lang="en-US" baseline="30000" dirty="0"/>
              <a:t>1</a:t>
            </a:r>
            <a:endParaRPr lang="en-US" baseline="30000" dirty="0">
              <a:solidFill>
                <a:srgbClr val="FF0000"/>
              </a:solidFill>
            </a:endParaRPr>
          </a:p>
        </p:txBody>
      </p:sp>
      <p:sp>
        <p:nvSpPr>
          <p:cNvPr id="212" name="Slide Number Placeholder 153"/>
          <p:cNvSpPr>
            <a:spLocks noGrp="1"/>
          </p:cNvSpPr>
          <p:nvPr>
            <p:ph type="sldNum" sz="quarter" idx="10"/>
          </p:nvPr>
        </p:nvSpPr>
        <p:spPr/>
        <p:txBody>
          <a:bodyPr/>
          <a:lstStyle/>
          <a:p>
            <a:pPr>
              <a:defRPr/>
            </a:pPr>
            <a:fld id="{B8738A8D-B03E-4C9C-AB40-1432D0977113}" type="slidenum">
              <a:rPr lang="en-US" smtClean="0"/>
              <a:pPr>
                <a:defRPr/>
              </a:pPr>
              <a:t>6</a:t>
            </a:fld>
            <a:endParaRPr lang="en-US" dirty="0"/>
          </a:p>
        </p:txBody>
      </p:sp>
      <p:sp>
        <p:nvSpPr>
          <p:cNvPr id="153" name="Rectangle 10"/>
          <p:cNvSpPr>
            <a:spLocks noChangeArrowheads="1"/>
          </p:cNvSpPr>
          <p:nvPr/>
        </p:nvSpPr>
        <p:spPr bwMode="auto">
          <a:xfrm>
            <a:off x="1175987" y="3193888"/>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150%</a:t>
            </a:r>
            <a:br>
              <a:rPr lang="en-US" sz="750" dirty="0">
                <a:solidFill>
                  <a:schemeClr val="bg1"/>
                </a:solidFill>
                <a:latin typeface="+mj-lt"/>
              </a:rPr>
            </a:br>
            <a:endParaRPr lang="en-US" sz="750" dirty="0">
              <a:solidFill>
                <a:schemeClr val="bg1"/>
              </a:solidFill>
              <a:latin typeface="+mj-lt"/>
            </a:endParaRPr>
          </a:p>
        </p:txBody>
      </p:sp>
      <p:sp>
        <p:nvSpPr>
          <p:cNvPr id="159" name="Line 46"/>
          <p:cNvSpPr>
            <a:spLocks noChangeShapeType="1"/>
          </p:cNvSpPr>
          <p:nvPr/>
        </p:nvSpPr>
        <p:spPr bwMode="auto">
          <a:xfrm>
            <a:off x="787816" y="1900178"/>
            <a:ext cx="0" cy="2051060"/>
          </a:xfrm>
          <a:prstGeom prst="line">
            <a:avLst/>
          </a:prstGeom>
          <a:noFill/>
          <a:ln w="9525">
            <a:solidFill>
              <a:srgbClr val="000000"/>
            </a:solidFill>
            <a:round/>
            <a:headEnd/>
            <a:tailEnd/>
          </a:ln>
        </p:spPr>
        <p:txBody>
          <a:bodyPr/>
          <a:lstStyle/>
          <a:p>
            <a:endParaRPr lang="en-US" dirty="0">
              <a:latin typeface="+mn-lt"/>
            </a:endParaRPr>
          </a:p>
        </p:txBody>
      </p:sp>
      <p:sp>
        <p:nvSpPr>
          <p:cNvPr id="174" name="Rectangle 69"/>
          <p:cNvSpPr>
            <a:spLocks noChangeArrowheads="1"/>
          </p:cNvSpPr>
          <p:nvPr/>
        </p:nvSpPr>
        <p:spPr bwMode="auto">
          <a:xfrm>
            <a:off x="852710" y="3972162"/>
            <a:ext cx="320040" cy="200055"/>
          </a:xfrm>
          <a:prstGeom prst="rect">
            <a:avLst/>
          </a:prstGeom>
          <a:noFill/>
          <a:ln w="9525">
            <a:noFill/>
            <a:miter lim="800000"/>
            <a:headEnd/>
            <a:tailEnd/>
          </a:ln>
        </p:spPr>
        <p:txBody>
          <a:bodyPr wrap="none" lIns="0" rIns="0">
            <a:noAutofit/>
          </a:bodyPr>
          <a:lstStyle/>
          <a:p>
            <a:pPr algn="ctr"/>
            <a:r>
              <a:rPr lang="en-US" sz="700" dirty="0">
                <a:latin typeface="+mj-lt"/>
              </a:rPr>
              <a:t>0</a:t>
            </a:r>
          </a:p>
        </p:txBody>
      </p:sp>
      <p:sp>
        <p:nvSpPr>
          <p:cNvPr id="175" name="Rectangle 70"/>
          <p:cNvSpPr>
            <a:spLocks noChangeArrowheads="1"/>
          </p:cNvSpPr>
          <p:nvPr/>
        </p:nvSpPr>
        <p:spPr bwMode="auto">
          <a:xfrm>
            <a:off x="1172037" y="3972162"/>
            <a:ext cx="320040" cy="200055"/>
          </a:xfrm>
          <a:prstGeom prst="rect">
            <a:avLst/>
          </a:prstGeom>
          <a:noFill/>
          <a:ln w="9525">
            <a:noFill/>
            <a:miter lim="800000"/>
            <a:headEnd/>
            <a:tailEnd/>
          </a:ln>
        </p:spPr>
        <p:txBody>
          <a:bodyPr wrap="square" lIns="0" rIns="0">
            <a:noAutofit/>
          </a:bodyPr>
          <a:lstStyle/>
          <a:p>
            <a:pPr algn="ctr"/>
            <a:r>
              <a:rPr lang="en-US" sz="700" dirty="0">
                <a:latin typeface="+mj-lt"/>
              </a:rPr>
              <a:t>1–18</a:t>
            </a:r>
          </a:p>
        </p:txBody>
      </p:sp>
      <p:sp>
        <p:nvSpPr>
          <p:cNvPr id="176" name="Rectangle 71"/>
          <p:cNvSpPr>
            <a:spLocks noChangeArrowheads="1"/>
          </p:cNvSpPr>
          <p:nvPr/>
        </p:nvSpPr>
        <p:spPr bwMode="auto">
          <a:xfrm>
            <a:off x="1489535" y="3972162"/>
            <a:ext cx="320040" cy="200055"/>
          </a:xfrm>
          <a:prstGeom prst="rect">
            <a:avLst/>
          </a:prstGeom>
          <a:noFill/>
          <a:ln w="9525" algn="ctr">
            <a:noFill/>
            <a:miter lim="800000"/>
            <a:headEnd/>
            <a:tailEnd/>
          </a:ln>
        </p:spPr>
        <p:txBody>
          <a:bodyPr wrap="square" lIns="0" rIns="0">
            <a:noAutofit/>
          </a:bodyPr>
          <a:lstStyle/>
          <a:p>
            <a:pPr algn="ctr"/>
            <a:r>
              <a:rPr lang="en-US" sz="700" dirty="0">
                <a:latin typeface="+mj-lt"/>
              </a:rPr>
              <a:t>19–20</a:t>
            </a:r>
          </a:p>
        </p:txBody>
      </p:sp>
      <p:sp>
        <p:nvSpPr>
          <p:cNvPr id="177" name="Line 81"/>
          <p:cNvSpPr>
            <a:spLocks noChangeShapeType="1"/>
          </p:cNvSpPr>
          <p:nvPr/>
        </p:nvSpPr>
        <p:spPr bwMode="auto">
          <a:xfrm flipV="1">
            <a:off x="852710" y="4144409"/>
            <a:ext cx="960120" cy="0"/>
          </a:xfrm>
          <a:prstGeom prst="line">
            <a:avLst/>
          </a:prstGeom>
          <a:noFill/>
          <a:ln w="9525">
            <a:solidFill>
              <a:schemeClr val="tx1"/>
            </a:solidFill>
            <a:round/>
            <a:headEnd/>
            <a:tailEnd/>
          </a:ln>
        </p:spPr>
        <p:txBody>
          <a:bodyPr/>
          <a:lstStyle/>
          <a:p>
            <a:endParaRPr lang="en-US" dirty="0">
              <a:latin typeface="+mj-lt"/>
            </a:endParaRPr>
          </a:p>
        </p:txBody>
      </p:sp>
      <p:sp>
        <p:nvSpPr>
          <p:cNvPr id="178" name="Text Box 82"/>
          <p:cNvSpPr txBox="1">
            <a:spLocks noChangeArrowheads="1"/>
          </p:cNvSpPr>
          <p:nvPr/>
        </p:nvSpPr>
        <p:spPr bwMode="auto">
          <a:xfrm>
            <a:off x="875570" y="4176625"/>
            <a:ext cx="914400" cy="107722"/>
          </a:xfrm>
          <a:prstGeom prst="rect">
            <a:avLst/>
          </a:prstGeom>
          <a:noFill/>
          <a:ln w="9525">
            <a:noFill/>
            <a:miter lim="800000"/>
            <a:headEnd/>
            <a:tailEnd/>
          </a:ln>
        </p:spPr>
        <p:txBody>
          <a:bodyPr wrap="square" lIns="45720" tIns="0" rIns="45720" bIns="0">
            <a:spAutoFit/>
          </a:bodyPr>
          <a:lstStyle/>
          <a:p>
            <a:pPr algn="ctr"/>
            <a:r>
              <a:rPr lang="en-US" sz="700" dirty="0">
                <a:latin typeface="+mj-lt"/>
              </a:rPr>
              <a:t>AGE IN YEARS</a:t>
            </a:r>
          </a:p>
        </p:txBody>
      </p:sp>
      <p:grpSp>
        <p:nvGrpSpPr>
          <p:cNvPr id="106" name="Group 105">
            <a:extLst>
              <a:ext uri="{FF2B5EF4-FFF2-40B4-BE49-F238E27FC236}">
                <a16:creationId xmlns:a16="http://schemas.microsoft.com/office/drawing/2014/main" id="{76EAB624-402B-4D84-B907-A01D61FADD22}"/>
              </a:ext>
            </a:extLst>
          </p:cNvPr>
          <p:cNvGrpSpPr/>
          <p:nvPr/>
        </p:nvGrpSpPr>
        <p:grpSpPr>
          <a:xfrm>
            <a:off x="6937107" y="2416648"/>
            <a:ext cx="457201" cy="1536192"/>
            <a:chOff x="6819704" y="2870409"/>
            <a:chExt cx="457201" cy="1536192"/>
          </a:xfrm>
        </p:grpSpPr>
        <p:sp>
          <p:nvSpPr>
            <p:cNvPr id="200" name="Rectangle 125"/>
            <p:cNvSpPr>
              <a:spLocks noChangeArrowheads="1"/>
            </p:cNvSpPr>
            <p:nvPr/>
          </p:nvSpPr>
          <p:spPr bwMode="auto">
            <a:xfrm>
              <a:off x="681970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99" name="Rectangle 123"/>
            <p:cNvSpPr>
              <a:spLocks noChangeArrowheads="1"/>
            </p:cNvSpPr>
            <p:nvPr/>
          </p:nvSpPr>
          <p:spPr bwMode="auto">
            <a:xfrm>
              <a:off x="6819705" y="3126441"/>
              <a:ext cx="457200" cy="1280160"/>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250%</a:t>
              </a:r>
              <a:br>
                <a:rPr lang="en-US" sz="750" dirty="0">
                  <a:solidFill>
                    <a:schemeClr val="bg1"/>
                  </a:solidFill>
                  <a:latin typeface="+mj-lt"/>
                </a:rPr>
              </a:br>
              <a:endParaRPr lang="en-US" sz="750" dirty="0">
                <a:solidFill>
                  <a:schemeClr val="bg1"/>
                </a:solidFill>
                <a:latin typeface="+mj-lt"/>
              </a:endParaRPr>
            </a:p>
          </p:txBody>
        </p:sp>
      </p:grpSp>
      <p:sp>
        <p:nvSpPr>
          <p:cNvPr id="202" name="Rectangle 130"/>
          <p:cNvSpPr>
            <a:spLocks noChangeArrowheads="1"/>
          </p:cNvSpPr>
          <p:nvPr/>
        </p:nvSpPr>
        <p:spPr bwMode="auto">
          <a:xfrm>
            <a:off x="7554028" y="2782408"/>
            <a:ext cx="457200" cy="1170432"/>
          </a:xfrm>
          <a:prstGeom prst="rect">
            <a:avLst/>
          </a:prstGeom>
          <a:solidFill>
            <a:srgbClr val="005F85"/>
          </a:solidFill>
          <a:ln w="9525">
            <a:noFill/>
            <a:miter lim="800000"/>
            <a:headEnd/>
            <a:tailEnd/>
          </a:ln>
        </p:spPr>
        <p:txBody>
          <a:bodyPr lIns="0" tIns="45720" rIns="0"/>
          <a:lstStyle/>
          <a:p>
            <a:pPr algn="ctr" eaLnBrk="0" hangingPunct="0">
              <a:defRPr/>
            </a:pPr>
            <a:r>
              <a:rPr lang="en-US" sz="750" dirty="0">
                <a:solidFill>
                  <a:schemeClr val="bg1"/>
                </a:solidFill>
                <a:latin typeface="+mj-lt"/>
              </a:rPr>
              <a:t>229%</a:t>
            </a:r>
            <a:br>
              <a:rPr lang="en-US" sz="750" dirty="0">
                <a:solidFill>
                  <a:schemeClr val="bg1"/>
                </a:solidFill>
                <a:latin typeface="+mj-lt"/>
              </a:rPr>
            </a:br>
            <a:endParaRPr lang="en-US" sz="750" dirty="0">
              <a:solidFill>
                <a:schemeClr val="bg1"/>
              </a:solidFill>
              <a:latin typeface="+mj-lt"/>
            </a:endParaRPr>
          </a:p>
        </p:txBody>
      </p:sp>
      <p:grpSp>
        <p:nvGrpSpPr>
          <p:cNvPr id="104" name="Group 103">
            <a:extLst>
              <a:ext uri="{FF2B5EF4-FFF2-40B4-BE49-F238E27FC236}">
                <a16:creationId xmlns:a16="http://schemas.microsoft.com/office/drawing/2014/main" id="{5DC8CD04-A019-4FDB-926D-313B858A0BF5}"/>
              </a:ext>
            </a:extLst>
          </p:cNvPr>
          <p:cNvGrpSpPr/>
          <p:nvPr/>
        </p:nvGrpSpPr>
        <p:grpSpPr>
          <a:xfrm>
            <a:off x="5703258" y="2416648"/>
            <a:ext cx="457201" cy="1536192"/>
            <a:chOff x="5875064" y="2870409"/>
            <a:chExt cx="457201" cy="1536192"/>
          </a:xfrm>
        </p:grpSpPr>
        <p:sp>
          <p:nvSpPr>
            <p:cNvPr id="206" name="Rectangle 142"/>
            <p:cNvSpPr>
              <a:spLocks noChangeArrowheads="1"/>
            </p:cNvSpPr>
            <p:nvPr/>
          </p:nvSpPr>
          <p:spPr bwMode="auto">
            <a:xfrm>
              <a:off x="587506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205" name="Rectangle 140"/>
            <p:cNvSpPr>
              <a:spLocks noChangeArrowheads="1"/>
            </p:cNvSpPr>
            <p:nvPr/>
          </p:nvSpPr>
          <p:spPr bwMode="auto">
            <a:xfrm>
              <a:off x="5875065"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5" name="Group 104">
            <a:extLst>
              <a:ext uri="{FF2B5EF4-FFF2-40B4-BE49-F238E27FC236}">
                <a16:creationId xmlns:a16="http://schemas.microsoft.com/office/drawing/2014/main" id="{269B2224-B63A-4CCA-BFF0-EA67C5F67E3D}"/>
              </a:ext>
            </a:extLst>
          </p:cNvPr>
          <p:cNvGrpSpPr/>
          <p:nvPr/>
        </p:nvGrpSpPr>
        <p:grpSpPr>
          <a:xfrm>
            <a:off x="6320183" y="2416648"/>
            <a:ext cx="457200" cy="1536192"/>
            <a:chOff x="6345902" y="2870409"/>
            <a:chExt cx="457200" cy="1536192"/>
          </a:xfrm>
        </p:grpSpPr>
        <p:sp>
          <p:nvSpPr>
            <p:cNvPr id="211" name="Rectangle 145"/>
            <p:cNvSpPr>
              <a:spLocks noChangeArrowheads="1"/>
            </p:cNvSpPr>
            <p:nvPr/>
          </p:nvSpPr>
          <p:spPr bwMode="auto">
            <a:xfrm>
              <a:off x="6345902"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210" name="Rectangle 144"/>
            <p:cNvSpPr>
              <a:spLocks noChangeArrowheads="1"/>
            </p:cNvSpPr>
            <p:nvPr/>
          </p:nvSpPr>
          <p:spPr bwMode="auto">
            <a:xfrm>
              <a:off x="6347406" y="3382473"/>
              <a:ext cx="455696"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200%</a:t>
              </a:r>
              <a:br>
                <a:rPr lang="en-US" sz="750" dirty="0">
                  <a:solidFill>
                    <a:schemeClr val="bg1"/>
                  </a:solidFill>
                  <a:latin typeface="+mj-lt"/>
                </a:rPr>
              </a:br>
              <a:endParaRPr lang="en-US" sz="750" dirty="0">
                <a:solidFill>
                  <a:schemeClr val="bg1"/>
                </a:solidFill>
                <a:latin typeface="+mj-lt"/>
              </a:endParaRPr>
            </a:p>
          </p:txBody>
        </p:sp>
      </p:grpSp>
      <p:sp>
        <p:nvSpPr>
          <p:cNvPr id="220" name="Rectangle 10"/>
          <p:cNvSpPr>
            <a:spLocks noChangeArrowheads="1"/>
          </p:cNvSpPr>
          <p:nvPr/>
        </p:nvSpPr>
        <p:spPr bwMode="auto">
          <a:xfrm>
            <a:off x="1499263" y="3193888"/>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150%</a:t>
            </a:r>
            <a:br>
              <a:rPr lang="en-US" sz="750" dirty="0">
                <a:solidFill>
                  <a:schemeClr val="bg1"/>
                </a:solidFill>
                <a:latin typeface="+mj-lt"/>
              </a:rPr>
            </a:br>
            <a:endParaRPr lang="en-US" sz="750" dirty="0">
              <a:solidFill>
                <a:schemeClr val="bg1"/>
              </a:solidFill>
              <a:latin typeface="+mj-lt"/>
            </a:endParaRPr>
          </a:p>
        </p:txBody>
      </p:sp>
      <p:grpSp>
        <p:nvGrpSpPr>
          <p:cNvPr id="103" name="Group 102">
            <a:extLst>
              <a:ext uri="{FF2B5EF4-FFF2-40B4-BE49-F238E27FC236}">
                <a16:creationId xmlns:a16="http://schemas.microsoft.com/office/drawing/2014/main" id="{1CA1D4CC-AD07-4E07-AFCC-106AD45EEC56}"/>
              </a:ext>
            </a:extLst>
          </p:cNvPr>
          <p:cNvGrpSpPr/>
          <p:nvPr/>
        </p:nvGrpSpPr>
        <p:grpSpPr>
          <a:xfrm>
            <a:off x="5085473" y="2416648"/>
            <a:ext cx="458061" cy="1536192"/>
            <a:chOff x="5401262" y="2870409"/>
            <a:chExt cx="458061" cy="1536192"/>
          </a:xfrm>
        </p:grpSpPr>
        <p:sp>
          <p:nvSpPr>
            <p:cNvPr id="227" name="Rectangle 142"/>
            <p:cNvSpPr>
              <a:spLocks noChangeArrowheads="1"/>
            </p:cNvSpPr>
            <p:nvPr/>
          </p:nvSpPr>
          <p:spPr bwMode="auto">
            <a:xfrm>
              <a:off x="5402123"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221" name="Rectangle 41"/>
            <p:cNvSpPr>
              <a:spLocks noChangeArrowheads="1"/>
            </p:cNvSpPr>
            <p:nvPr/>
          </p:nvSpPr>
          <p:spPr bwMode="auto">
            <a:xfrm>
              <a:off x="5401262"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2" name="Group 101">
            <a:extLst>
              <a:ext uri="{FF2B5EF4-FFF2-40B4-BE49-F238E27FC236}">
                <a16:creationId xmlns:a16="http://schemas.microsoft.com/office/drawing/2014/main" id="{EFBE3FE2-591A-4979-91FB-037985227EE8}"/>
              </a:ext>
            </a:extLst>
          </p:cNvPr>
          <p:cNvGrpSpPr/>
          <p:nvPr/>
        </p:nvGrpSpPr>
        <p:grpSpPr>
          <a:xfrm>
            <a:off x="3851625" y="2416648"/>
            <a:ext cx="457200" cy="1536192"/>
            <a:chOff x="4456896" y="2870409"/>
            <a:chExt cx="457200" cy="1536192"/>
          </a:xfrm>
        </p:grpSpPr>
        <p:sp>
          <p:nvSpPr>
            <p:cNvPr id="228" name="Rectangle 142"/>
            <p:cNvSpPr>
              <a:spLocks noChangeArrowheads="1"/>
            </p:cNvSpPr>
            <p:nvPr/>
          </p:nvSpPr>
          <p:spPr bwMode="auto">
            <a:xfrm>
              <a:off x="4456896"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224" name="Rectangle 42"/>
            <p:cNvSpPr>
              <a:spLocks noChangeArrowheads="1"/>
            </p:cNvSpPr>
            <p:nvPr/>
          </p:nvSpPr>
          <p:spPr bwMode="auto">
            <a:xfrm>
              <a:off x="4456896" y="3382473"/>
              <a:ext cx="457200" cy="1024128"/>
            </a:xfrm>
            <a:prstGeom prst="rect">
              <a:avLst/>
            </a:prstGeom>
            <a:solidFill>
              <a:schemeClr val="accent3"/>
            </a:solidFill>
            <a:ln w="9525">
              <a:noFill/>
              <a:miter lim="800000"/>
              <a:headEnd/>
              <a:tailEnd/>
            </a:ln>
          </p:spPr>
          <p:txBody>
            <a:bodyPr lIns="0" tIns="45720" rIns="0" anchor="t" anchorCtr="0"/>
            <a:lstStyle/>
            <a:p>
              <a:pPr algn="ctr" eaLnBrk="0" hangingPunct="0"/>
              <a:r>
                <a:rPr lang="en-US" sz="750" dirty="0">
                  <a:solidFill>
                    <a:schemeClr val="bg1"/>
                  </a:solidFill>
                  <a:cs typeface="Calibri" pitchFamily="34" charset="0"/>
                </a:rPr>
                <a:t>200%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36" name="Rectangle 41"/>
            <p:cNvSpPr>
              <a:spLocks noChangeArrowheads="1"/>
            </p:cNvSpPr>
            <p:nvPr/>
          </p:nvSpPr>
          <p:spPr bwMode="auto">
            <a:xfrm>
              <a:off x="4456896" y="3729945"/>
              <a:ext cx="457200" cy="676656"/>
            </a:xfrm>
            <a:prstGeom prst="rect">
              <a:avLst/>
            </a:prstGeom>
            <a:solidFill>
              <a:srgbClr val="005F85"/>
            </a:solidFill>
            <a:ln w="9525">
              <a:noFill/>
              <a:miter lim="800000"/>
              <a:headEnd/>
              <a:tailEnd/>
            </a:ln>
          </p:spPr>
          <p:txBody>
            <a:bodyPr lIns="0" tIns="45720" rIns="0" anchor="t" anchorCtr="0"/>
            <a:lstStyle/>
            <a:p>
              <a:pPr lvl="0"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0" name="Group 99">
            <a:extLst>
              <a:ext uri="{FF2B5EF4-FFF2-40B4-BE49-F238E27FC236}">
                <a16:creationId xmlns:a16="http://schemas.microsoft.com/office/drawing/2014/main" id="{5DBCE598-4FC4-4260-B072-68DCEE520BCB}"/>
              </a:ext>
            </a:extLst>
          </p:cNvPr>
          <p:cNvGrpSpPr/>
          <p:nvPr/>
        </p:nvGrpSpPr>
        <p:grpSpPr>
          <a:xfrm>
            <a:off x="8151990" y="2416648"/>
            <a:ext cx="457200" cy="1536192"/>
            <a:chOff x="3509418" y="2870409"/>
            <a:chExt cx="457200" cy="1536192"/>
          </a:xfrm>
        </p:grpSpPr>
        <p:sp>
          <p:nvSpPr>
            <p:cNvPr id="229" name="Rectangle 142"/>
            <p:cNvSpPr>
              <a:spLocks noChangeArrowheads="1"/>
            </p:cNvSpPr>
            <p:nvPr/>
          </p:nvSpPr>
          <p:spPr bwMode="auto">
            <a:xfrm>
              <a:off x="3509418"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j-lt"/>
                  <a:cs typeface="Calibri" pitchFamily="34" charset="0"/>
                </a:rPr>
                <a:t>300%</a:t>
              </a:r>
              <a:br>
                <a:rPr lang="en-US" sz="750" dirty="0">
                  <a:solidFill>
                    <a:schemeClr val="bg1"/>
                  </a:solidFill>
                  <a:latin typeface="+mj-lt"/>
                  <a:cs typeface="Calibri" pitchFamily="34" charset="0"/>
                </a:rPr>
              </a:br>
              <a:endParaRPr lang="en-US" sz="750" dirty="0">
                <a:solidFill>
                  <a:schemeClr val="bg1"/>
                </a:solidFill>
                <a:latin typeface="+mj-lt"/>
                <a:cs typeface="Calibri" pitchFamily="34" charset="0"/>
              </a:endParaRPr>
            </a:p>
          </p:txBody>
        </p:sp>
        <p:sp>
          <p:nvSpPr>
            <p:cNvPr id="226" name="Rectangle 42"/>
            <p:cNvSpPr>
              <a:spLocks noChangeArrowheads="1"/>
            </p:cNvSpPr>
            <p:nvPr/>
          </p:nvSpPr>
          <p:spPr bwMode="auto">
            <a:xfrm>
              <a:off x="3509418" y="3729945"/>
              <a:ext cx="457200" cy="676656"/>
            </a:xfrm>
            <a:prstGeom prst="rect">
              <a:avLst/>
            </a:prstGeom>
            <a:solidFill>
              <a:schemeClr val="accent4"/>
            </a:solidFill>
            <a:ln w="9525">
              <a:noFill/>
              <a:miter lim="800000"/>
              <a:headEnd/>
              <a:tailEnd/>
            </a:ln>
          </p:spPr>
          <p:txBody>
            <a:bodyPr lIns="0" tIns="45720" rIns="0"/>
            <a:lstStyle/>
            <a:p>
              <a:pPr algn="ctr" eaLnBrk="0" hangingPunct="0"/>
              <a:r>
                <a:rPr lang="en-US" sz="750" dirty="0">
                  <a:latin typeface="+mj-lt"/>
                </a:rPr>
                <a:t>133%</a:t>
              </a:r>
              <a:br>
                <a:rPr lang="en-US" sz="750" dirty="0">
                  <a:latin typeface="+mj-lt"/>
                </a:rPr>
              </a:br>
              <a:endParaRPr lang="en-US" sz="750" dirty="0">
                <a:latin typeface="+mj-lt"/>
              </a:endParaRPr>
            </a:p>
          </p:txBody>
        </p:sp>
      </p:grpSp>
      <p:grpSp>
        <p:nvGrpSpPr>
          <p:cNvPr id="101" name="Group 100">
            <a:extLst>
              <a:ext uri="{FF2B5EF4-FFF2-40B4-BE49-F238E27FC236}">
                <a16:creationId xmlns:a16="http://schemas.microsoft.com/office/drawing/2014/main" id="{651E4FA8-9C94-4257-9156-E6B9E32F455F}"/>
              </a:ext>
            </a:extLst>
          </p:cNvPr>
          <p:cNvGrpSpPr/>
          <p:nvPr/>
        </p:nvGrpSpPr>
        <p:grpSpPr>
          <a:xfrm>
            <a:off x="3234701" y="2416648"/>
            <a:ext cx="457200" cy="1536192"/>
            <a:chOff x="3983157" y="2870409"/>
            <a:chExt cx="457200" cy="1536192"/>
          </a:xfrm>
        </p:grpSpPr>
        <p:sp>
          <p:nvSpPr>
            <p:cNvPr id="232" name="Rectangle 142"/>
            <p:cNvSpPr>
              <a:spLocks noChangeArrowheads="1"/>
            </p:cNvSpPr>
            <p:nvPr/>
          </p:nvSpPr>
          <p:spPr bwMode="auto">
            <a:xfrm>
              <a:off x="3983157"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231" name="Rectangle 41"/>
            <p:cNvSpPr>
              <a:spLocks noChangeArrowheads="1"/>
            </p:cNvSpPr>
            <p:nvPr/>
          </p:nvSpPr>
          <p:spPr bwMode="auto">
            <a:xfrm>
              <a:off x="3983157"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chemeClr val="bg1"/>
                  </a:solidFill>
                  <a:latin typeface="+mj-lt"/>
                </a:rPr>
                <a:t>133%</a:t>
              </a:r>
              <a:br>
                <a:rPr lang="en-US" sz="750" dirty="0">
                  <a:solidFill>
                    <a:schemeClr val="bg1"/>
                  </a:solidFill>
                  <a:latin typeface="+mj-lt"/>
                </a:rPr>
              </a:br>
              <a:endParaRPr lang="en-US" sz="750" dirty="0">
                <a:solidFill>
                  <a:schemeClr val="bg1"/>
                </a:solidFill>
                <a:latin typeface="+mj-lt"/>
              </a:endParaRPr>
            </a:p>
          </p:txBody>
        </p:sp>
      </p:grpSp>
      <p:sp>
        <p:nvSpPr>
          <p:cNvPr id="250" name="TextBox 249"/>
          <p:cNvSpPr txBox="1"/>
          <p:nvPr/>
        </p:nvSpPr>
        <p:spPr>
          <a:xfrm>
            <a:off x="388027" y="1641128"/>
            <a:ext cx="544397" cy="246221"/>
          </a:xfrm>
          <a:prstGeom prst="rect">
            <a:avLst/>
          </a:prstGeom>
          <a:noFill/>
        </p:spPr>
        <p:txBody>
          <a:bodyPr wrap="square" rtlCol="0">
            <a:spAutoFit/>
          </a:bodyPr>
          <a:lstStyle/>
          <a:p>
            <a:r>
              <a:rPr lang="en-US" sz="1000" dirty="0">
                <a:latin typeface="+mj-lt"/>
              </a:rPr>
              <a:t>FPL</a:t>
            </a:r>
            <a:r>
              <a:rPr lang="en-US" sz="1000" baseline="30000" dirty="0">
                <a:latin typeface="+mj-lt"/>
              </a:rPr>
              <a:t>2</a:t>
            </a:r>
          </a:p>
        </p:txBody>
      </p:sp>
      <p:grpSp>
        <p:nvGrpSpPr>
          <p:cNvPr id="98" name="Group 97">
            <a:extLst>
              <a:ext uri="{FF2B5EF4-FFF2-40B4-BE49-F238E27FC236}">
                <a16:creationId xmlns:a16="http://schemas.microsoft.com/office/drawing/2014/main" id="{802F7ABB-C70C-4BDD-AB8B-3B11BA2CF5DB}"/>
              </a:ext>
            </a:extLst>
          </p:cNvPr>
          <p:cNvGrpSpPr/>
          <p:nvPr/>
        </p:nvGrpSpPr>
        <p:grpSpPr>
          <a:xfrm>
            <a:off x="2525895" y="2335461"/>
            <a:ext cx="462755" cy="1617379"/>
            <a:chOff x="2635871" y="2789222"/>
            <a:chExt cx="462755" cy="1617379"/>
          </a:xfrm>
        </p:grpSpPr>
        <p:sp>
          <p:nvSpPr>
            <p:cNvPr id="137" name="Rectangle 6"/>
            <p:cNvSpPr>
              <a:spLocks noChangeArrowheads="1"/>
            </p:cNvSpPr>
            <p:nvPr/>
          </p:nvSpPr>
          <p:spPr bwMode="auto">
            <a:xfrm>
              <a:off x="2635871" y="2870409"/>
              <a:ext cx="457200" cy="1536192"/>
            </a:xfrm>
            <a:prstGeom prst="rect">
              <a:avLst/>
            </a:prstGeom>
            <a:solidFill>
              <a:srgbClr val="005F85"/>
            </a:solidFill>
            <a:ln w="9525">
              <a:noFill/>
              <a:miter lim="800000"/>
              <a:headEnd/>
              <a:tailEnd/>
            </a:ln>
          </p:spPr>
          <p:txBody>
            <a:bodyPr tIns="45720"/>
            <a:lstStyle/>
            <a:p>
              <a:pPr algn="ctr" eaLnBrk="0" hangingPunct="0"/>
              <a:endParaRPr lang="en-US" sz="750" dirty="0">
                <a:latin typeface="+mj-lt"/>
              </a:endParaRPr>
            </a:p>
          </p:txBody>
        </p:sp>
        <p:sp>
          <p:nvSpPr>
            <p:cNvPr id="252" name="Rectangle 102"/>
            <p:cNvSpPr>
              <a:spLocks noChangeArrowheads="1"/>
            </p:cNvSpPr>
            <p:nvPr/>
          </p:nvSpPr>
          <p:spPr bwMode="auto">
            <a:xfrm>
              <a:off x="2641426"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sp>
          <p:nvSpPr>
            <p:cNvPr id="253" name="AutoShape 5"/>
            <p:cNvSpPr>
              <a:spLocks noChangeArrowheads="1"/>
            </p:cNvSpPr>
            <p:nvPr/>
          </p:nvSpPr>
          <p:spPr bwMode="auto">
            <a:xfrm>
              <a:off x="2641426"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latin typeface="+mj-lt"/>
              </a:endParaRPr>
            </a:p>
          </p:txBody>
        </p:sp>
      </p:grpSp>
      <p:sp>
        <p:nvSpPr>
          <p:cNvPr id="127" name="Rectangle 126">
            <a:extLst>
              <a:ext uri="{FF2B5EF4-FFF2-40B4-BE49-F238E27FC236}">
                <a16:creationId xmlns:a16="http://schemas.microsoft.com/office/drawing/2014/main" id="{224DEF76-EB94-41B8-995D-85DF0233EC88}"/>
              </a:ext>
            </a:extLst>
          </p:cNvPr>
          <p:cNvSpPr/>
          <p:nvPr/>
        </p:nvSpPr>
        <p:spPr>
          <a:xfrm>
            <a:off x="457200" y="5204935"/>
            <a:ext cx="8220517" cy="1179810"/>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MassHealth eligibility includes nuances not included in this chart; MassHealth staff can help determine eligibility. Additional information can be found at </a:t>
            </a:r>
            <a:br>
              <a:rPr lang="en-US" sz="800" dirty="0">
                <a:solidFill>
                  <a:srgbClr val="1C1C1C"/>
                </a:solidFill>
                <a:latin typeface="+mn-lt"/>
              </a:rPr>
            </a:br>
            <a:r>
              <a:rPr lang="en-US" sz="800" dirty="0">
                <a:solidFill>
                  <a:srgbClr val="1C1C1C"/>
                </a:solidFill>
                <a:latin typeface="+mn-lt"/>
                <a:hlinkClick r:id="rId3"/>
              </a:rPr>
              <a:t>https://www.mass.gov/service-details/masshealth-coverage-types-for-individuals-and-families-including-people-with</a:t>
            </a:r>
            <a:r>
              <a:rPr lang="en-US" sz="800" dirty="0">
                <a:solidFill>
                  <a:srgbClr val="1C1C1C"/>
                </a:solidFill>
                <a:latin typeface="+mn-lt"/>
              </a:rPr>
              <a:t>. </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FPL = income as percent of federal poverty level; in 2018, 100% FPL for an individual was $12,140 annually.</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Eligibility for all Home- and Community-Based Waivers except one (the waiver for Young Children with Autism) is based on 300% of the Supplemental Security Income (SSI) Federal Benefit Rate (FBR). FBR is a metric used by the Social Security Administration and tied to the consumer price index. In 2018, 300% SSI FBR for an individual was $27,022 annually (229% FPL for an individual).</a:t>
            </a:r>
          </a:p>
          <a:p>
            <a:pPr lvl="0">
              <a:spcBef>
                <a:spcPts val="200"/>
              </a:spcBef>
            </a:pPr>
            <a:r>
              <a:rPr lang="en-US" sz="800" cap="small" dirty="0">
                <a:solidFill>
                  <a:srgbClr val="1C1C1C"/>
                </a:solidFill>
                <a:latin typeface="+mn-lt"/>
              </a:rPr>
              <a:t>notes</a:t>
            </a:r>
            <a:r>
              <a:rPr lang="en-US" sz="800" dirty="0">
                <a:solidFill>
                  <a:srgbClr val="1C1C1C"/>
                </a:solidFill>
                <a:latin typeface="+mn-lt"/>
              </a:rPr>
              <a:t>: MassHealth Limited, not shown in chart, provides emergency health services to people who, under federal law, have an immigration status that keeps them from receiving more services. </a:t>
            </a:r>
            <a:br>
              <a:rPr lang="en-US" sz="800" dirty="0">
                <a:solidFill>
                  <a:srgbClr val="1C1C1C"/>
                </a:solidFill>
                <a:latin typeface="+mn-lt"/>
              </a:rPr>
            </a:br>
            <a:r>
              <a:rPr lang="en-US" sz="800" dirty="0">
                <a:solidFill>
                  <a:srgbClr val="1C1C1C"/>
                </a:solidFill>
                <a:latin typeface="+mn-lt"/>
              </a:rPr>
              <a:t>Income eligibility for this population is similar to MassHealth Standard: 200% FPL for pregnant women and children up to age 1; 150% FPL for children ages 1–20 years; 133% FPL for adults 21–64. </a:t>
            </a:r>
          </a:p>
          <a:p>
            <a:pPr lvl="0">
              <a:spcBef>
                <a:spcPts val="200"/>
              </a:spcBef>
            </a:pPr>
            <a:r>
              <a:rPr lang="en-US" sz="800" cap="small" dirty="0">
                <a:solidFill>
                  <a:srgbClr val="1C1C1C"/>
                </a:solidFill>
                <a:latin typeface="+mn-lt"/>
              </a:rPr>
              <a:t>sources</a:t>
            </a:r>
            <a:r>
              <a:rPr lang="en-US" sz="800" dirty="0">
                <a:solidFill>
                  <a:srgbClr val="1C1C1C"/>
                </a:solidFill>
                <a:latin typeface="+mn-lt"/>
              </a:rPr>
              <a:t>: 130 C.M.R. §505; 130 C.M.R. §519; MassHealth (2019). Member Booklet for Health and Dental Coverage and Help Paying Costs.</a:t>
            </a:r>
          </a:p>
        </p:txBody>
      </p:sp>
      <p:grpSp>
        <p:nvGrpSpPr>
          <p:cNvPr id="97" name="Group 96">
            <a:extLst>
              <a:ext uri="{FF2B5EF4-FFF2-40B4-BE49-F238E27FC236}">
                <a16:creationId xmlns:a16="http://schemas.microsoft.com/office/drawing/2014/main" id="{74832C0D-15C8-463A-8FA1-9FC330BC2EDC}"/>
              </a:ext>
            </a:extLst>
          </p:cNvPr>
          <p:cNvGrpSpPr/>
          <p:nvPr/>
        </p:nvGrpSpPr>
        <p:grpSpPr>
          <a:xfrm>
            <a:off x="1903922" y="2335461"/>
            <a:ext cx="457200" cy="1617379"/>
            <a:chOff x="2136674" y="2789222"/>
            <a:chExt cx="457200" cy="1617379"/>
          </a:xfrm>
        </p:grpSpPr>
        <p:sp>
          <p:nvSpPr>
            <p:cNvPr id="150" name="Rectangle 4"/>
            <p:cNvSpPr>
              <a:spLocks noChangeArrowheads="1"/>
            </p:cNvSpPr>
            <p:nvPr/>
          </p:nvSpPr>
          <p:spPr bwMode="auto">
            <a:xfrm>
              <a:off x="213667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dirty="0">
                <a:solidFill>
                  <a:schemeClr val="bg1"/>
                </a:solidFill>
                <a:latin typeface="+mj-lt"/>
              </a:endParaRPr>
            </a:p>
          </p:txBody>
        </p:sp>
        <p:sp>
          <p:nvSpPr>
            <p:cNvPr id="149" name="Rectangle 6"/>
            <p:cNvSpPr>
              <a:spLocks noChangeArrowheads="1"/>
            </p:cNvSpPr>
            <p:nvPr/>
          </p:nvSpPr>
          <p:spPr bwMode="auto">
            <a:xfrm>
              <a:off x="2136674" y="3382473"/>
              <a:ext cx="457200"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cs typeface="Calibri" pitchFamily="34" charset="0"/>
                </a:rPr>
                <a:t>200%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51" name="AutoShape 5"/>
            <p:cNvSpPr>
              <a:spLocks noChangeArrowheads="1"/>
            </p:cNvSpPr>
            <p:nvPr/>
          </p:nvSpPr>
          <p:spPr bwMode="auto">
            <a:xfrm>
              <a:off x="213667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solidFill>
                  <a:schemeClr val="bg1"/>
                </a:solidFill>
                <a:latin typeface="+mj-lt"/>
              </a:endParaRPr>
            </a:p>
          </p:txBody>
        </p:sp>
        <p:sp>
          <p:nvSpPr>
            <p:cNvPr id="179" name="Rectangle 102"/>
            <p:cNvSpPr>
              <a:spLocks noChangeArrowheads="1"/>
            </p:cNvSpPr>
            <p:nvPr/>
          </p:nvSpPr>
          <p:spPr bwMode="auto">
            <a:xfrm>
              <a:off x="2136674"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grpSp>
      <p:sp>
        <p:nvSpPr>
          <p:cNvPr id="289" name="Text Box 51">
            <a:extLst>
              <a:ext uri="{FF2B5EF4-FFF2-40B4-BE49-F238E27FC236}">
                <a16:creationId xmlns:a16="http://schemas.microsoft.com/office/drawing/2014/main" id="{76B227E6-B7BC-44C4-9E27-9A3A604C3064}"/>
              </a:ext>
            </a:extLst>
          </p:cNvPr>
          <p:cNvSpPr txBox="1">
            <a:spLocks noChangeArrowheads="1"/>
          </p:cNvSpPr>
          <p:nvPr/>
        </p:nvSpPr>
        <p:spPr bwMode="auto">
          <a:xfrm>
            <a:off x="469923" y="3217546"/>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133%</a:t>
            </a:r>
          </a:p>
        </p:txBody>
      </p:sp>
      <p:sp>
        <p:nvSpPr>
          <p:cNvPr id="292" name="Text Box 48">
            <a:extLst>
              <a:ext uri="{FF2B5EF4-FFF2-40B4-BE49-F238E27FC236}">
                <a16:creationId xmlns:a16="http://schemas.microsoft.com/office/drawing/2014/main" id="{A285EE72-2C72-4ACA-A3DA-0BF38E524C8D}"/>
              </a:ext>
            </a:extLst>
          </p:cNvPr>
          <p:cNvSpPr txBox="1">
            <a:spLocks noChangeArrowheads="1"/>
          </p:cNvSpPr>
          <p:nvPr/>
        </p:nvSpPr>
        <p:spPr bwMode="auto">
          <a:xfrm>
            <a:off x="469923" y="2856250"/>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200%</a:t>
            </a:r>
          </a:p>
        </p:txBody>
      </p:sp>
      <p:sp>
        <p:nvSpPr>
          <p:cNvPr id="295" name="Text Box 51">
            <a:extLst>
              <a:ext uri="{FF2B5EF4-FFF2-40B4-BE49-F238E27FC236}">
                <a16:creationId xmlns:a16="http://schemas.microsoft.com/office/drawing/2014/main" id="{53030170-13DA-453D-B3AE-7DD00CF55EE6}"/>
              </a:ext>
            </a:extLst>
          </p:cNvPr>
          <p:cNvSpPr txBox="1">
            <a:spLocks noChangeArrowheads="1"/>
          </p:cNvSpPr>
          <p:nvPr/>
        </p:nvSpPr>
        <p:spPr bwMode="auto">
          <a:xfrm>
            <a:off x="469923" y="3109462"/>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150%</a:t>
            </a:r>
          </a:p>
        </p:txBody>
      </p:sp>
      <p:sp>
        <p:nvSpPr>
          <p:cNvPr id="298" name="Text Box 48">
            <a:extLst>
              <a:ext uri="{FF2B5EF4-FFF2-40B4-BE49-F238E27FC236}">
                <a16:creationId xmlns:a16="http://schemas.microsoft.com/office/drawing/2014/main" id="{0D8697E4-B914-4264-838D-86B0ACAF9492}"/>
              </a:ext>
            </a:extLst>
          </p:cNvPr>
          <p:cNvSpPr txBox="1">
            <a:spLocks noChangeArrowheads="1"/>
          </p:cNvSpPr>
          <p:nvPr/>
        </p:nvSpPr>
        <p:spPr bwMode="auto">
          <a:xfrm>
            <a:off x="469923" y="2345683"/>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300%</a:t>
            </a:r>
          </a:p>
        </p:txBody>
      </p:sp>
      <p:sp>
        <p:nvSpPr>
          <p:cNvPr id="301" name="Text Box 48">
            <a:extLst>
              <a:ext uri="{FF2B5EF4-FFF2-40B4-BE49-F238E27FC236}">
                <a16:creationId xmlns:a16="http://schemas.microsoft.com/office/drawing/2014/main" id="{E8A650AC-FFA3-44E2-8694-C94A37CE25BC}"/>
              </a:ext>
            </a:extLst>
          </p:cNvPr>
          <p:cNvSpPr txBox="1">
            <a:spLocks noChangeArrowheads="1"/>
          </p:cNvSpPr>
          <p:nvPr/>
        </p:nvSpPr>
        <p:spPr bwMode="auto">
          <a:xfrm>
            <a:off x="469923" y="183092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400%</a:t>
            </a:r>
          </a:p>
        </p:txBody>
      </p:sp>
      <p:sp>
        <p:nvSpPr>
          <p:cNvPr id="304" name="Text Box 48">
            <a:extLst>
              <a:ext uri="{FF2B5EF4-FFF2-40B4-BE49-F238E27FC236}">
                <a16:creationId xmlns:a16="http://schemas.microsoft.com/office/drawing/2014/main" id="{547777EB-81EA-41A1-872D-9B98FEE6AEEC}"/>
              </a:ext>
            </a:extLst>
          </p:cNvPr>
          <p:cNvSpPr txBox="1">
            <a:spLocks noChangeArrowheads="1"/>
          </p:cNvSpPr>
          <p:nvPr/>
        </p:nvSpPr>
        <p:spPr bwMode="auto">
          <a:xfrm>
            <a:off x="469923" y="271556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229%</a:t>
            </a:r>
          </a:p>
        </p:txBody>
      </p:sp>
      <p:sp>
        <p:nvSpPr>
          <p:cNvPr id="307" name="Text Box 51">
            <a:extLst>
              <a:ext uri="{FF2B5EF4-FFF2-40B4-BE49-F238E27FC236}">
                <a16:creationId xmlns:a16="http://schemas.microsoft.com/office/drawing/2014/main" id="{395904C5-1B1F-4636-91E2-F6F0C39E64DB}"/>
              </a:ext>
            </a:extLst>
          </p:cNvPr>
          <p:cNvSpPr txBox="1">
            <a:spLocks noChangeArrowheads="1"/>
          </p:cNvSpPr>
          <p:nvPr/>
        </p:nvSpPr>
        <p:spPr bwMode="auto">
          <a:xfrm>
            <a:off x="469923" y="388198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0%</a:t>
            </a:r>
          </a:p>
        </p:txBody>
      </p:sp>
      <p:sp>
        <p:nvSpPr>
          <p:cNvPr id="308" name="Line 57">
            <a:extLst>
              <a:ext uri="{FF2B5EF4-FFF2-40B4-BE49-F238E27FC236}">
                <a16:creationId xmlns:a16="http://schemas.microsoft.com/office/drawing/2014/main" id="{0216FFF7-5F85-4C5C-AA16-190A9945CA7E}"/>
              </a:ext>
            </a:extLst>
          </p:cNvPr>
          <p:cNvSpPr>
            <a:spLocks noChangeShapeType="1"/>
          </p:cNvSpPr>
          <p:nvPr/>
        </p:nvSpPr>
        <p:spPr bwMode="auto">
          <a:xfrm flipV="1">
            <a:off x="787816" y="3951238"/>
            <a:ext cx="7880246" cy="0"/>
          </a:xfrm>
          <a:prstGeom prst="line">
            <a:avLst/>
          </a:prstGeom>
          <a:noFill/>
          <a:ln w="9525">
            <a:solidFill>
              <a:schemeClr val="tx1"/>
            </a:solidFill>
            <a:round/>
            <a:headEnd/>
            <a:tailEnd/>
          </a:ln>
        </p:spPr>
        <p:txBody>
          <a:bodyPr tIns="45720"/>
          <a:lstStyle/>
          <a:p>
            <a:endParaRPr lang="en-US" dirty="0">
              <a:latin typeface="+mn-lt"/>
            </a:endParaRPr>
          </a:p>
        </p:txBody>
      </p:sp>
      <p:sp>
        <p:nvSpPr>
          <p:cNvPr id="310" name="Text Box 48">
            <a:extLst>
              <a:ext uri="{FF2B5EF4-FFF2-40B4-BE49-F238E27FC236}">
                <a16:creationId xmlns:a16="http://schemas.microsoft.com/office/drawing/2014/main" id="{414A513F-9EDE-4EFF-8109-812C87CA50F7}"/>
              </a:ext>
            </a:extLst>
          </p:cNvPr>
          <p:cNvSpPr txBox="1">
            <a:spLocks noChangeArrowheads="1"/>
          </p:cNvSpPr>
          <p:nvPr/>
        </p:nvSpPr>
        <p:spPr bwMode="auto">
          <a:xfrm>
            <a:off x="469923" y="2601871"/>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250%</a:t>
            </a:r>
          </a:p>
        </p:txBody>
      </p:sp>
      <p:grpSp>
        <p:nvGrpSpPr>
          <p:cNvPr id="108" name="Group 107">
            <a:extLst>
              <a:ext uri="{FF2B5EF4-FFF2-40B4-BE49-F238E27FC236}">
                <a16:creationId xmlns:a16="http://schemas.microsoft.com/office/drawing/2014/main" id="{2DA72718-78AC-44CD-A50B-0DF5C6F27916}"/>
              </a:ext>
            </a:extLst>
          </p:cNvPr>
          <p:cNvGrpSpPr/>
          <p:nvPr/>
        </p:nvGrpSpPr>
        <p:grpSpPr>
          <a:xfrm>
            <a:off x="739430" y="1900178"/>
            <a:ext cx="48386" cy="1375639"/>
            <a:chOff x="664572" y="2353939"/>
            <a:chExt cx="91440" cy="1375639"/>
          </a:xfrm>
        </p:grpSpPr>
        <p:sp>
          <p:nvSpPr>
            <p:cNvPr id="281" name="Line 60">
              <a:extLst>
                <a:ext uri="{FF2B5EF4-FFF2-40B4-BE49-F238E27FC236}">
                  <a16:creationId xmlns:a16="http://schemas.microsoft.com/office/drawing/2014/main" id="{95110CE8-ADE3-4726-A3FE-C125B534F51E}"/>
                </a:ext>
              </a:extLst>
            </p:cNvPr>
            <p:cNvSpPr>
              <a:spLocks noChangeShapeType="1"/>
            </p:cNvSpPr>
            <p:nvPr/>
          </p:nvSpPr>
          <p:spPr bwMode="auto">
            <a:xfrm>
              <a:off x="664572" y="3240181"/>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0" name="Line 57">
              <a:extLst>
                <a:ext uri="{FF2B5EF4-FFF2-40B4-BE49-F238E27FC236}">
                  <a16:creationId xmlns:a16="http://schemas.microsoft.com/office/drawing/2014/main" id="{EC47FB1D-BF78-44C1-BAD2-035500039986}"/>
                </a:ext>
              </a:extLst>
            </p:cNvPr>
            <p:cNvSpPr>
              <a:spLocks noChangeShapeType="1"/>
            </p:cNvSpPr>
            <p:nvPr/>
          </p:nvSpPr>
          <p:spPr bwMode="auto">
            <a:xfrm flipV="1">
              <a:off x="664572" y="372957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3" name="Line 60">
              <a:extLst>
                <a:ext uri="{FF2B5EF4-FFF2-40B4-BE49-F238E27FC236}">
                  <a16:creationId xmlns:a16="http://schemas.microsoft.com/office/drawing/2014/main" id="{CB4B58BE-667B-4F10-9780-4A2EB86771E0}"/>
                </a:ext>
              </a:extLst>
            </p:cNvPr>
            <p:cNvSpPr>
              <a:spLocks noChangeShapeType="1"/>
            </p:cNvSpPr>
            <p:nvPr/>
          </p:nvSpPr>
          <p:spPr bwMode="auto">
            <a:xfrm>
              <a:off x="664572" y="338339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6" name="Line 57">
              <a:extLst>
                <a:ext uri="{FF2B5EF4-FFF2-40B4-BE49-F238E27FC236}">
                  <a16:creationId xmlns:a16="http://schemas.microsoft.com/office/drawing/2014/main" id="{978F4200-1E10-4467-97E3-A3B7F63E93FE}"/>
                </a:ext>
              </a:extLst>
            </p:cNvPr>
            <p:cNvSpPr>
              <a:spLocks noChangeShapeType="1"/>
            </p:cNvSpPr>
            <p:nvPr/>
          </p:nvSpPr>
          <p:spPr bwMode="auto">
            <a:xfrm>
              <a:off x="664572" y="3644886"/>
              <a:ext cx="91440" cy="0"/>
            </a:xfrm>
            <a:prstGeom prst="line">
              <a:avLst/>
            </a:prstGeom>
            <a:noFill/>
            <a:ln w="9525">
              <a:solidFill>
                <a:schemeClr val="tx1"/>
              </a:solidFill>
              <a:round/>
              <a:headEnd/>
              <a:tailEnd/>
            </a:ln>
          </p:spPr>
          <p:txBody>
            <a:bodyPr wrap="none" anchor="ctr">
              <a:noAutofit/>
            </a:bodyPr>
            <a:lstStyle/>
            <a:p>
              <a:endParaRPr lang="en-US" dirty="0">
                <a:latin typeface="+mn-lt"/>
              </a:endParaRPr>
            </a:p>
          </p:txBody>
        </p:sp>
        <p:sp>
          <p:nvSpPr>
            <p:cNvPr id="299" name="Line 60">
              <a:extLst>
                <a:ext uri="{FF2B5EF4-FFF2-40B4-BE49-F238E27FC236}">
                  <a16:creationId xmlns:a16="http://schemas.microsoft.com/office/drawing/2014/main" id="{91CB586C-0365-4B60-84A9-45799A182259}"/>
                </a:ext>
              </a:extLst>
            </p:cNvPr>
            <p:cNvSpPr>
              <a:spLocks noChangeShapeType="1"/>
            </p:cNvSpPr>
            <p:nvPr/>
          </p:nvSpPr>
          <p:spPr bwMode="auto">
            <a:xfrm>
              <a:off x="664572" y="2868693"/>
              <a:ext cx="91440" cy="0"/>
            </a:xfrm>
            <a:prstGeom prst="line">
              <a:avLst/>
            </a:prstGeom>
            <a:noFill/>
            <a:ln w="9525">
              <a:solidFill>
                <a:schemeClr val="tx1"/>
              </a:solidFill>
              <a:round/>
              <a:headEnd/>
              <a:tailEnd/>
            </a:ln>
          </p:spPr>
          <p:txBody>
            <a:bodyPr/>
            <a:lstStyle/>
            <a:p>
              <a:endParaRPr lang="en-US" dirty="0">
                <a:latin typeface="+mn-lt"/>
              </a:endParaRPr>
            </a:p>
          </p:txBody>
        </p:sp>
        <p:sp>
          <p:nvSpPr>
            <p:cNvPr id="302" name="Line 60">
              <a:extLst>
                <a:ext uri="{FF2B5EF4-FFF2-40B4-BE49-F238E27FC236}">
                  <a16:creationId xmlns:a16="http://schemas.microsoft.com/office/drawing/2014/main" id="{47FF7498-0CA6-4B5B-81A4-C53EE908B4EB}"/>
                </a:ext>
              </a:extLst>
            </p:cNvPr>
            <p:cNvSpPr>
              <a:spLocks noChangeShapeType="1"/>
            </p:cNvSpPr>
            <p:nvPr/>
          </p:nvSpPr>
          <p:spPr bwMode="auto">
            <a:xfrm>
              <a:off x="664572" y="2353939"/>
              <a:ext cx="91440" cy="0"/>
            </a:xfrm>
            <a:prstGeom prst="line">
              <a:avLst/>
            </a:prstGeom>
            <a:noFill/>
            <a:ln w="9525">
              <a:solidFill>
                <a:schemeClr val="tx1"/>
              </a:solidFill>
              <a:round/>
              <a:headEnd/>
              <a:tailEnd/>
            </a:ln>
          </p:spPr>
          <p:txBody>
            <a:bodyPr/>
            <a:lstStyle/>
            <a:p>
              <a:endParaRPr lang="en-US" dirty="0">
                <a:latin typeface="+mn-lt"/>
              </a:endParaRPr>
            </a:p>
          </p:txBody>
        </p:sp>
        <p:sp>
          <p:nvSpPr>
            <p:cNvPr id="311" name="Line 60">
              <a:extLst>
                <a:ext uri="{FF2B5EF4-FFF2-40B4-BE49-F238E27FC236}">
                  <a16:creationId xmlns:a16="http://schemas.microsoft.com/office/drawing/2014/main" id="{A5433FE6-5F26-4CD6-811C-CF9B805B7B6C}"/>
                </a:ext>
              </a:extLst>
            </p:cNvPr>
            <p:cNvSpPr>
              <a:spLocks noChangeShapeType="1"/>
            </p:cNvSpPr>
            <p:nvPr/>
          </p:nvSpPr>
          <p:spPr bwMode="auto">
            <a:xfrm>
              <a:off x="664572" y="3124881"/>
              <a:ext cx="91440" cy="0"/>
            </a:xfrm>
            <a:prstGeom prst="line">
              <a:avLst/>
            </a:prstGeom>
            <a:noFill/>
            <a:ln w="9525">
              <a:solidFill>
                <a:schemeClr val="tx1"/>
              </a:solidFill>
              <a:round/>
              <a:headEnd/>
              <a:tailEnd/>
            </a:ln>
          </p:spPr>
          <p:txBody>
            <a:bodyPr/>
            <a:lstStyle/>
            <a:p>
              <a:endParaRPr lang="en-US" dirty="0">
                <a:latin typeface="+mn-lt"/>
              </a:endParaRPr>
            </a:p>
          </p:txBody>
        </p:sp>
      </p:grpSp>
      <p:grpSp>
        <p:nvGrpSpPr>
          <p:cNvPr id="99" name="Group 98">
            <a:extLst>
              <a:ext uri="{FF2B5EF4-FFF2-40B4-BE49-F238E27FC236}">
                <a16:creationId xmlns:a16="http://schemas.microsoft.com/office/drawing/2014/main" id="{5A4DE8E6-F630-413B-A4B6-7E7456D66FFD}"/>
              </a:ext>
            </a:extLst>
          </p:cNvPr>
          <p:cNvGrpSpPr/>
          <p:nvPr/>
        </p:nvGrpSpPr>
        <p:grpSpPr>
          <a:xfrm>
            <a:off x="4468549" y="2335461"/>
            <a:ext cx="457200" cy="1617379"/>
            <a:chOff x="4930634" y="2789222"/>
            <a:chExt cx="457200" cy="1617379"/>
          </a:xfrm>
        </p:grpSpPr>
        <p:sp>
          <p:nvSpPr>
            <p:cNvPr id="325" name="Rectangle 4">
              <a:extLst>
                <a:ext uri="{FF2B5EF4-FFF2-40B4-BE49-F238E27FC236}">
                  <a16:creationId xmlns:a16="http://schemas.microsoft.com/office/drawing/2014/main" id="{78D57EA6-4894-4605-BB27-D4FA105C18BB}"/>
                </a:ext>
              </a:extLst>
            </p:cNvPr>
            <p:cNvSpPr>
              <a:spLocks noChangeArrowheads="1"/>
            </p:cNvSpPr>
            <p:nvPr/>
          </p:nvSpPr>
          <p:spPr bwMode="auto">
            <a:xfrm>
              <a:off x="493063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dirty="0">
                <a:solidFill>
                  <a:schemeClr val="bg1"/>
                </a:solidFill>
                <a:latin typeface="+mj-lt"/>
              </a:endParaRPr>
            </a:p>
          </p:txBody>
        </p:sp>
        <p:sp>
          <p:nvSpPr>
            <p:cNvPr id="326" name="AutoShape 5">
              <a:extLst>
                <a:ext uri="{FF2B5EF4-FFF2-40B4-BE49-F238E27FC236}">
                  <a16:creationId xmlns:a16="http://schemas.microsoft.com/office/drawing/2014/main" id="{7407A172-61BE-43D7-ABE5-43B150FFC9E1}"/>
                </a:ext>
              </a:extLst>
            </p:cNvPr>
            <p:cNvSpPr>
              <a:spLocks noChangeArrowheads="1"/>
            </p:cNvSpPr>
            <p:nvPr/>
          </p:nvSpPr>
          <p:spPr bwMode="auto">
            <a:xfrm>
              <a:off x="493063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solidFill>
                  <a:schemeClr val="bg1"/>
                </a:solidFill>
                <a:latin typeface="+mj-lt"/>
              </a:endParaRPr>
            </a:p>
          </p:txBody>
        </p:sp>
        <p:sp>
          <p:nvSpPr>
            <p:cNvPr id="327" name="Rectangle 102">
              <a:extLst>
                <a:ext uri="{FF2B5EF4-FFF2-40B4-BE49-F238E27FC236}">
                  <a16:creationId xmlns:a16="http://schemas.microsoft.com/office/drawing/2014/main" id="{B6CED33A-4654-475E-9CB1-5DBA9F6C8413}"/>
                </a:ext>
              </a:extLst>
            </p:cNvPr>
            <p:cNvSpPr>
              <a:spLocks noChangeArrowheads="1"/>
            </p:cNvSpPr>
            <p:nvPr/>
          </p:nvSpPr>
          <p:spPr bwMode="auto">
            <a:xfrm>
              <a:off x="4930634"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sp>
          <p:nvSpPr>
            <p:cNvPr id="182" name="Rectangle 34"/>
            <p:cNvSpPr>
              <a:spLocks noChangeArrowheads="1"/>
            </p:cNvSpPr>
            <p:nvPr/>
          </p:nvSpPr>
          <p:spPr bwMode="auto">
            <a:xfrm>
              <a:off x="4930634" y="3729945"/>
              <a:ext cx="457200" cy="676656"/>
            </a:xfrm>
            <a:prstGeom prst="rect">
              <a:avLst/>
            </a:prstGeom>
            <a:solidFill>
              <a:srgbClr val="005F85"/>
            </a:solidFill>
            <a:ln w="9525">
              <a:noFill/>
              <a:miter lim="800000"/>
              <a:headEnd/>
              <a:tailEnd/>
            </a:ln>
          </p:spPr>
          <p:txBody>
            <a:bodyPr lIns="0" tIns="45720" rIns="0"/>
            <a:lstStyle/>
            <a:p>
              <a:pPr lvl="0"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sp>
        <p:nvSpPr>
          <p:cNvPr id="334" name="Rectangle 67">
            <a:extLst>
              <a:ext uri="{FF2B5EF4-FFF2-40B4-BE49-F238E27FC236}">
                <a16:creationId xmlns:a16="http://schemas.microsoft.com/office/drawing/2014/main" id="{F742787B-3915-47BD-B7C4-02AC2C78327A}"/>
              </a:ext>
            </a:extLst>
          </p:cNvPr>
          <p:cNvSpPr>
            <a:spLocks noChangeArrowheads="1"/>
          </p:cNvSpPr>
          <p:nvPr/>
        </p:nvSpPr>
        <p:spPr bwMode="auto">
          <a:xfrm>
            <a:off x="1920279"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Disabled </a:t>
            </a:r>
          </a:p>
          <a:p>
            <a:pPr algn="ctr"/>
            <a:r>
              <a:rPr lang="en-US" sz="700" cap="all" dirty="0">
                <a:latin typeface="+mj-lt"/>
              </a:rPr>
              <a:t>Children</a:t>
            </a:r>
            <a:br>
              <a:rPr lang="en-US" sz="700" cap="all" dirty="0">
                <a:latin typeface="+mj-lt"/>
              </a:rPr>
            </a:br>
            <a:r>
              <a:rPr lang="en-US" sz="700" cap="all" dirty="0">
                <a:latin typeface="+mj-lt"/>
              </a:rPr>
              <a:t>&amp; Young</a:t>
            </a:r>
            <a:br>
              <a:rPr lang="en-US" sz="700" cap="all" dirty="0">
                <a:latin typeface="+mj-lt"/>
              </a:rPr>
            </a:br>
            <a:r>
              <a:rPr lang="en-US" sz="700" cap="all" dirty="0">
                <a:latin typeface="+mj-lt"/>
              </a:rPr>
              <a:t>Adults </a:t>
            </a:r>
            <a:br>
              <a:rPr lang="en-US" sz="700" cap="all" dirty="0">
                <a:latin typeface="+mj-lt"/>
              </a:rPr>
            </a:br>
            <a:r>
              <a:rPr lang="en-US" sz="700" cap="all" dirty="0">
                <a:latin typeface="+mj-lt"/>
              </a:rPr>
              <a:t>through</a:t>
            </a:r>
            <a:br>
              <a:rPr lang="en-US" sz="700" cap="all" dirty="0">
                <a:latin typeface="+mj-lt"/>
              </a:rPr>
            </a:br>
            <a:r>
              <a:rPr lang="en-US" sz="700" cap="all" dirty="0">
                <a:latin typeface="+mj-lt"/>
              </a:rPr>
              <a:t>Age 20</a:t>
            </a:r>
          </a:p>
        </p:txBody>
      </p:sp>
      <p:sp>
        <p:nvSpPr>
          <p:cNvPr id="335" name="Rectangle 67">
            <a:extLst>
              <a:ext uri="{FF2B5EF4-FFF2-40B4-BE49-F238E27FC236}">
                <a16:creationId xmlns:a16="http://schemas.microsoft.com/office/drawing/2014/main" id="{EC499924-523E-48F2-A2D9-E7CA60CA91E6}"/>
              </a:ext>
            </a:extLst>
          </p:cNvPr>
          <p:cNvSpPr>
            <a:spLocks noChangeArrowheads="1"/>
          </p:cNvSpPr>
          <p:nvPr/>
        </p:nvSpPr>
        <p:spPr bwMode="auto">
          <a:xfrm>
            <a:off x="2542630" y="3972162"/>
            <a:ext cx="429768" cy="707886"/>
          </a:xfrm>
          <a:prstGeom prst="rect">
            <a:avLst/>
          </a:prstGeom>
          <a:noFill/>
          <a:ln w="9525">
            <a:noFill/>
            <a:miter lim="800000"/>
            <a:headEnd/>
            <a:tailEnd/>
          </a:ln>
        </p:spPr>
        <p:txBody>
          <a:bodyPr wrap="none" lIns="0" rIns="0">
            <a:noAutofit/>
          </a:bodyPr>
          <a:lstStyle/>
          <a:p>
            <a:pPr algn="ctr"/>
            <a:r>
              <a:rPr lang="en-US" sz="700" cap="all" dirty="0">
                <a:latin typeface="+mj-lt"/>
              </a:rPr>
              <a:t>Former</a:t>
            </a:r>
            <a:br>
              <a:rPr lang="en-US" sz="700" cap="all" dirty="0">
                <a:latin typeface="+mj-lt"/>
              </a:rPr>
            </a:br>
            <a:r>
              <a:rPr lang="en-US" sz="700" cap="all" dirty="0">
                <a:latin typeface="+mj-lt"/>
              </a:rPr>
              <a:t>Foster</a:t>
            </a:r>
            <a:br>
              <a:rPr lang="en-US" sz="700" cap="all" dirty="0">
                <a:latin typeface="+mj-lt"/>
              </a:rPr>
            </a:br>
            <a:r>
              <a:rPr lang="en-US" sz="700" cap="all" dirty="0">
                <a:latin typeface="+mj-lt"/>
              </a:rPr>
              <a:t>Care</a:t>
            </a:r>
            <a:br>
              <a:rPr lang="en-US" sz="700" cap="all" dirty="0">
                <a:latin typeface="+mj-lt"/>
              </a:rPr>
            </a:br>
            <a:r>
              <a:rPr lang="en-US" sz="700" cap="all" dirty="0">
                <a:latin typeface="+mj-lt"/>
              </a:rPr>
              <a:t>Youth up</a:t>
            </a:r>
            <a:br>
              <a:rPr lang="en-US" sz="700" cap="all" dirty="0">
                <a:latin typeface="+mj-lt"/>
              </a:rPr>
            </a:br>
            <a:r>
              <a:rPr lang="en-US" sz="700" cap="all" dirty="0">
                <a:latin typeface="+mj-lt"/>
              </a:rPr>
              <a:t>to Age 26</a:t>
            </a:r>
          </a:p>
        </p:txBody>
      </p:sp>
      <p:sp>
        <p:nvSpPr>
          <p:cNvPr id="336" name="Rectangle 76">
            <a:extLst>
              <a:ext uri="{FF2B5EF4-FFF2-40B4-BE49-F238E27FC236}">
                <a16:creationId xmlns:a16="http://schemas.microsoft.com/office/drawing/2014/main" id="{4594AA02-D638-4FD6-82D2-F30D20ED6353}"/>
              </a:ext>
            </a:extLst>
          </p:cNvPr>
          <p:cNvSpPr>
            <a:spLocks noChangeArrowheads="1"/>
          </p:cNvSpPr>
          <p:nvPr/>
        </p:nvSpPr>
        <p:spPr bwMode="auto">
          <a:xfrm>
            <a:off x="5711507"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Parents</a:t>
            </a:r>
            <a:br>
              <a:rPr lang="en-US" sz="700" cap="all" dirty="0">
                <a:latin typeface="+mj-lt"/>
              </a:rPr>
            </a:br>
            <a:r>
              <a:rPr lang="en-US" sz="700" cap="all" dirty="0">
                <a:latin typeface="+mj-lt"/>
              </a:rPr>
              <a:t>and</a:t>
            </a:r>
            <a:br>
              <a:rPr lang="en-US" sz="700" cap="all" dirty="0">
                <a:latin typeface="+mj-lt"/>
              </a:rPr>
            </a:br>
            <a:r>
              <a:rPr lang="en-US" sz="700" cap="all" dirty="0">
                <a:latin typeface="+mj-lt"/>
              </a:rPr>
              <a:t>Caretaker </a:t>
            </a:r>
            <a:br>
              <a:rPr lang="en-US" sz="700" cap="all" dirty="0">
                <a:latin typeface="+mj-lt"/>
              </a:rPr>
            </a:br>
            <a:r>
              <a:rPr lang="en-US" sz="700" cap="all" dirty="0">
                <a:latin typeface="+mj-lt"/>
              </a:rPr>
              <a:t>Relatives</a:t>
            </a:r>
            <a:br>
              <a:rPr lang="en-US" sz="700" cap="all" dirty="0">
                <a:latin typeface="+mj-lt"/>
              </a:rPr>
            </a:br>
            <a:r>
              <a:rPr lang="en-US" sz="700" cap="all" dirty="0">
                <a:latin typeface="+mj-lt"/>
              </a:rPr>
              <a:t>of Children</a:t>
            </a:r>
            <a:br>
              <a:rPr lang="en-US" sz="700" cap="all" dirty="0">
                <a:latin typeface="+mj-lt"/>
              </a:rPr>
            </a:br>
            <a:r>
              <a:rPr lang="en-US" sz="700" cap="all" dirty="0">
                <a:latin typeface="+mj-lt"/>
              </a:rPr>
              <a:t>up to Age 19</a:t>
            </a:r>
          </a:p>
        </p:txBody>
      </p:sp>
      <p:sp>
        <p:nvSpPr>
          <p:cNvPr id="337" name="Rectangle 74">
            <a:extLst>
              <a:ext uri="{FF2B5EF4-FFF2-40B4-BE49-F238E27FC236}">
                <a16:creationId xmlns:a16="http://schemas.microsoft.com/office/drawing/2014/main" id="{B9624D48-269F-4910-98BB-4664902D3A53}"/>
              </a:ext>
            </a:extLst>
          </p:cNvPr>
          <p:cNvSpPr>
            <a:spLocks noChangeArrowheads="1"/>
          </p:cNvSpPr>
          <p:nvPr/>
        </p:nvSpPr>
        <p:spPr bwMode="auto">
          <a:xfrm>
            <a:off x="3855269" y="3972162"/>
            <a:ext cx="429768" cy="307777"/>
          </a:xfrm>
          <a:prstGeom prst="rect">
            <a:avLst/>
          </a:prstGeom>
          <a:noFill/>
          <a:ln w="9525">
            <a:noFill/>
            <a:miter lim="800000"/>
            <a:headEnd/>
            <a:tailEnd/>
          </a:ln>
        </p:spPr>
        <p:txBody>
          <a:bodyPr wrap="none" lIns="0" rIns="0">
            <a:noAutofit/>
          </a:bodyPr>
          <a:lstStyle/>
          <a:p>
            <a:pPr algn="ctr"/>
            <a:r>
              <a:rPr lang="en-US" sz="700" cap="all" dirty="0">
                <a:latin typeface="+mj-lt"/>
              </a:rPr>
              <a:t>HIV</a:t>
            </a:r>
            <a:br>
              <a:rPr lang="en-US" sz="700" cap="all" dirty="0">
                <a:latin typeface="+mj-lt"/>
              </a:rPr>
            </a:br>
            <a:r>
              <a:rPr lang="en-US" sz="700" cap="all" dirty="0">
                <a:latin typeface="+mj-lt"/>
              </a:rPr>
              <a:t>Positive</a:t>
            </a:r>
          </a:p>
        </p:txBody>
      </p:sp>
      <p:sp>
        <p:nvSpPr>
          <p:cNvPr id="338" name="Rectangle 127">
            <a:extLst>
              <a:ext uri="{FF2B5EF4-FFF2-40B4-BE49-F238E27FC236}">
                <a16:creationId xmlns:a16="http://schemas.microsoft.com/office/drawing/2014/main" id="{04593B9E-89F6-4AA7-BBE6-85CD2ED5C0C6}"/>
              </a:ext>
            </a:extLst>
          </p:cNvPr>
          <p:cNvSpPr>
            <a:spLocks noChangeArrowheads="1"/>
          </p:cNvSpPr>
          <p:nvPr/>
        </p:nvSpPr>
        <p:spPr bwMode="auto">
          <a:xfrm>
            <a:off x="6948999" y="3972162"/>
            <a:ext cx="429768" cy="630942"/>
          </a:xfrm>
          <a:prstGeom prst="rect">
            <a:avLst/>
          </a:prstGeom>
          <a:noFill/>
          <a:ln w="9525">
            <a:noFill/>
            <a:miter lim="800000"/>
            <a:headEnd/>
            <a:tailEnd/>
          </a:ln>
        </p:spPr>
        <p:txBody>
          <a:bodyPr wrap="none" lIns="0" rIns="0">
            <a:noAutofit/>
          </a:bodyPr>
          <a:lstStyle/>
          <a:p>
            <a:pPr algn="ctr"/>
            <a:r>
              <a:rPr lang="en-US" sz="700" cap="all" dirty="0">
                <a:latin typeface="+mj-lt"/>
              </a:rPr>
              <a:t>Individuals</a:t>
            </a:r>
            <a:br>
              <a:rPr lang="en-US" sz="700" cap="all" dirty="0">
                <a:latin typeface="+mj-lt"/>
              </a:rPr>
            </a:br>
            <a:r>
              <a:rPr lang="en-US" sz="700" cap="all" dirty="0">
                <a:latin typeface="+mj-lt"/>
              </a:rPr>
              <a:t>with</a:t>
            </a:r>
            <a:br>
              <a:rPr lang="en-US" sz="700" cap="all" dirty="0">
                <a:latin typeface="+mj-lt"/>
              </a:rPr>
            </a:br>
            <a:r>
              <a:rPr lang="en-US" sz="700" cap="all" dirty="0">
                <a:latin typeface="+mj-lt"/>
              </a:rPr>
              <a:t>Breast or</a:t>
            </a:r>
            <a:br>
              <a:rPr lang="en-US" sz="700" cap="all" dirty="0">
                <a:latin typeface="+mj-lt"/>
              </a:rPr>
            </a:br>
            <a:r>
              <a:rPr lang="en-US" sz="700" cap="all" dirty="0">
                <a:latin typeface="+mj-lt"/>
              </a:rPr>
              <a:t>Cervical</a:t>
            </a:r>
            <a:br>
              <a:rPr lang="en-US" sz="700" cap="all" dirty="0">
                <a:latin typeface="+mj-lt"/>
              </a:rPr>
            </a:br>
            <a:r>
              <a:rPr lang="en-US" sz="700" cap="all" dirty="0">
                <a:latin typeface="+mj-lt"/>
              </a:rPr>
              <a:t>Cancer</a:t>
            </a:r>
          </a:p>
        </p:txBody>
      </p:sp>
      <p:sp>
        <p:nvSpPr>
          <p:cNvPr id="339" name="Rectangle 77">
            <a:extLst>
              <a:ext uri="{FF2B5EF4-FFF2-40B4-BE49-F238E27FC236}">
                <a16:creationId xmlns:a16="http://schemas.microsoft.com/office/drawing/2014/main" id="{A2A8A4DA-7FAB-4A06-987F-FB1B43BDE8D7}"/>
              </a:ext>
            </a:extLst>
          </p:cNvPr>
          <p:cNvSpPr>
            <a:spLocks noChangeArrowheads="1"/>
          </p:cNvSpPr>
          <p:nvPr/>
        </p:nvSpPr>
        <p:spPr bwMode="auto">
          <a:xfrm>
            <a:off x="4474015" y="3972162"/>
            <a:ext cx="429768" cy="200055"/>
          </a:xfrm>
          <a:prstGeom prst="rect">
            <a:avLst/>
          </a:prstGeom>
          <a:noFill/>
          <a:ln w="9525">
            <a:noFill/>
            <a:miter lim="800000"/>
            <a:headEnd/>
            <a:tailEnd/>
          </a:ln>
        </p:spPr>
        <p:txBody>
          <a:bodyPr wrap="none" lIns="0" rIns="0">
            <a:noAutofit/>
          </a:bodyPr>
          <a:lstStyle/>
          <a:p>
            <a:pPr algn="ctr"/>
            <a:r>
              <a:rPr lang="en-US" sz="700" cap="all" dirty="0">
                <a:latin typeface="+mj-lt"/>
              </a:rPr>
              <a:t>Disabled</a:t>
            </a:r>
          </a:p>
        </p:txBody>
      </p:sp>
      <p:sp>
        <p:nvSpPr>
          <p:cNvPr id="340" name="Rectangle 78">
            <a:extLst>
              <a:ext uri="{FF2B5EF4-FFF2-40B4-BE49-F238E27FC236}">
                <a16:creationId xmlns:a16="http://schemas.microsoft.com/office/drawing/2014/main" id="{7E35DD45-4AAA-4D2E-9BAE-0A26A7118A44}"/>
              </a:ext>
            </a:extLst>
          </p:cNvPr>
          <p:cNvSpPr>
            <a:spLocks noChangeArrowheads="1"/>
          </p:cNvSpPr>
          <p:nvPr/>
        </p:nvSpPr>
        <p:spPr bwMode="auto">
          <a:xfrm>
            <a:off x="6330253" y="3972162"/>
            <a:ext cx="429768" cy="307777"/>
          </a:xfrm>
          <a:prstGeom prst="rect">
            <a:avLst/>
          </a:prstGeom>
          <a:noFill/>
          <a:ln w="9525">
            <a:noFill/>
            <a:miter lim="800000"/>
            <a:headEnd/>
            <a:tailEnd/>
          </a:ln>
        </p:spPr>
        <p:txBody>
          <a:bodyPr wrap="none" lIns="0" rIns="0">
            <a:noAutofit/>
          </a:bodyPr>
          <a:lstStyle/>
          <a:p>
            <a:pPr algn="ctr"/>
            <a:r>
              <a:rPr lang="en-US" sz="700" cap="all" dirty="0">
                <a:latin typeface="+mj-lt"/>
              </a:rPr>
              <a:t>Pregnant</a:t>
            </a:r>
            <a:br>
              <a:rPr lang="en-US" sz="700" cap="all" dirty="0">
                <a:latin typeface="+mj-lt"/>
              </a:rPr>
            </a:br>
            <a:r>
              <a:rPr lang="en-US" sz="700" cap="all" dirty="0">
                <a:latin typeface="+mj-lt"/>
              </a:rPr>
              <a:t>All Ages</a:t>
            </a:r>
          </a:p>
        </p:txBody>
      </p:sp>
      <p:sp>
        <p:nvSpPr>
          <p:cNvPr id="341" name="Rectangle 76">
            <a:extLst>
              <a:ext uri="{FF2B5EF4-FFF2-40B4-BE49-F238E27FC236}">
                <a16:creationId xmlns:a16="http://schemas.microsoft.com/office/drawing/2014/main" id="{D7826524-FFA8-484D-9500-0F92594D5422}"/>
              </a:ext>
            </a:extLst>
          </p:cNvPr>
          <p:cNvSpPr>
            <a:spLocks noChangeArrowheads="1"/>
          </p:cNvSpPr>
          <p:nvPr/>
        </p:nvSpPr>
        <p:spPr bwMode="auto">
          <a:xfrm>
            <a:off x="8151990" y="3972162"/>
            <a:ext cx="429768" cy="200055"/>
          </a:xfrm>
          <a:prstGeom prst="rect">
            <a:avLst/>
          </a:prstGeom>
          <a:noFill/>
          <a:ln w="9525">
            <a:noFill/>
            <a:miter lim="800000"/>
            <a:headEnd/>
            <a:tailEnd/>
          </a:ln>
        </p:spPr>
        <p:txBody>
          <a:bodyPr wrap="none" lIns="0" rIns="0">
            <a:noAutofit/>
          </a:bodyPr>
          <a:lstStyle/>
          <a:p>
            <a:pPr algn="ctr"/>
            <a:r>
              <a:rPr lang="en-US" sz="700" cap="all" dirty="0">
                <a:latin typeface="+mj-lt"/>
              </a:rPr>
              <a:t>All</a:t>
            </a:r>
            <a:br>
              <a:rPr lang="en-US" sz="700" cap="all" dirty="0">
                <a:latin typeface="+mj-lt"/>
              </a:rPr>
            </a:br>
            <a:r>
              <a:rPr lang="en-US" sz="700" cap="all" dirty="0">
                <a:latin typeface="+mj-lt"/>
              </a:rPr>
              <a:t>Other</a:t>
            </a:r>
          </a:p>
        </p:txBody>
      </p:sp>
      <p:sp>
        <p:nvSpPr>
          <p:cNvPr id="342" name="Rectangle 127">
            <a:extLst>
              <a:ext uri="{FF2B5EF4-FFF2-40B4-BE49-F238E27FC236}">
                <a16:creationId xmlns:a16="http://schemas.microsoft.com/office/drawing/2014/main" id="{F23DE5F3-C96F-4433-947C-224AE0376ECD}"/>
              </a:ext>
            </a:extLst>
          </p:cNvPr>
          <p:cNvSpPr>
            <a:spLocks noChangeArrowheads="1"/>
          </p:cNvSpPr>
          <p:nvPr/>
        </p:nvSpPr>
        <p:spPr bwMode="auto">
          <a:xfrm>
            <a:off x="7567744"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Home- and</a:t>
            </a:r>
            <a:br>
              <a:rPr lang="en-US" sz="700" cap="all" dirty="0">
                <a:latin typeface="+mj-lt"/>
              </a:rPr>
            </a:br>
            <a:r>
              <a:rPr lang="en-US" sz="700" cap="all" dirty="0">
                <a:latin typeface="+mj-lt"/>
              </a:rPr>
              <a:t>Community-</a:t>
            </a:r>
            <a:br>
              <a:rPr lang="en-US" sz="700" cap="all" dirty="0">
                <a:latin typeface="+mj-lt"/>
              </a:rPr>
            </a:br>
            <a:r>
              <a:rPr lang="en-US" sz="700" cap="all" dirty="0">
                <a:latin typeface="+mj-lt"/>
              </a:rPr>
              <a:t>Based</a:t>
            </a:r>
            <a:br>
              <a:rPr lang="en-US" sz="700" cap="all" dirty="0">
                <a:latin typeface="+mj-lt"/>
              </a:rPr>
            </a:br>
            <a:r>
              <a:rPr lang="en-US" sz="700" cap="all" dirty="0">
                <a:latin typeface="+mj-lt"/>
              </a:rPr>
              <a:t>Services</a:t>
            </a:r>
            <a:br>
              <a:rPr lang="en-US" sz="700" cap="all" dirty="0">
                <a:latin typeface="+mj-lt"/>
              </a:rPr>
            </a:br>
            <a:r>
              <a:rPr lang="en-US" sz="700" cap="all" dirty="0">
                <a:latin typeface="+mj-lt"/>
              </a:rPr>
              <a:t>(HCBS)</a:t>
            </a:r>
            <a:br>
              <a:rPr lang="en-US" sz="700" cap="all" dirty="0">
                <a:latin typeface="+mj-lt"/>
              </a:rPr>
            </a:br>
            <a:r>
              <a:rPr lang="en-US" sz="700" cap="all" dirty="0">
                <a:latin typeface="+mj-lt"/>
              </a:rPr>
              <a:t>Waiver</a:t>
            </a:r>
            <a:br>
              <a:rPr lang="en-US" sz="700" cap="all" dirty="0">
                <a:latin typeface="+mj-lt"/>
              </a:rPr>
            </a:br>
            <a:r>
              <a:rPr lang="en-US" sz="700" cap="all" dirty="0">
                <a:latin typeface="+mj-lt"/>
              </a:rPr>
              <a:t>Group</a:t>
            </a:r>
            <a:r>
              <a:rPr lang="en-US" sz="800" cap="all" spc="-50" baseline="22000" dirty="0">
                <a:latin typeface="+mj-lt"/>
              </a:rPr>
              <a:t> </a:t>
            </a:r>
            <a:r>
              <a:rPr lang="en-US" sz="900" cap="all" spc="-50" baseline="22000" dirty="0">
                <a:latin typeface="+mj-lt"/>
              </a:rPr>
              <a:t>3</a:t>
            </a:r>
            <a:endParaRPr lang="en-US" sz="700" cap="all" spc="-50" baseline="22000" dirty="0">
              <a:latin typeface="+mj-lt"/>
            </a:endParaRPr>
          </a:p>
        </p:txBody>
      </p:sp>
      <p:sp>
        <p:nvSpPr>
          <p:cNvPr id="343" name="Rectangle 76">
            <a:extLst>
              <a:ext uri="{FF2B5EF4-FFF2-40B4-BE49-F238E27FC236}">
                <a16:creationId xmlns:a16="http://schemas.microsoft.com/office/drawing/2014/main" id="{1BF4FBB9-4550-4128-B23B-F32E1D4F5CB0}"/>
              </a:ext>
            </a:extLst>
          </p:cNvPr>
          <p:cNvSpPr>
            <a:spLocks noChangeArrowheads="1"/>
          </p:cNvSpPr>
          <p:nvPr/>
        </p:nvSpPr>
        <p:spPr bwMode="auto">
          <a:xfrm>
            <a:off x="3236523" y="3972162"/>
            <a:ext cx="429768" cy="630942"/>
          </a:xfrm>
          <a:prstGeom prst="rect">
            <a:avLst/>
          </a:prstGeom>
          <a:noFill/>
          <a:ln w="9525">
            <a:noFill/>
            <a:miter lim="800000"/>
            <a:headEnd/>
            <a:tailEnd/>
          </a:ln>
        </p:spPr>
        <p:txBody>
          <a:bodyPr wrap="none" lIns="0" rIns="0">
            <a:noAutofit/>
          </a:bodyPr>
          <a:lstStyle/>
          <a:p>
            <a:pPr algn="ctr"/>
            <a:r>
              <a:rPr lang="en-US" sz="700" cap="all" dirty="0">
                <a:latin typeface="+mj-lt"/>
              </a:rPr>
              <a:t>Medically</a:t>
            </a:r>
            <a:br>
              <a:rPr lang="en-US" sz="700" cap="all" dirty="0">
                <a:latin typeface="+mj-lt"/>
              </a:rPr>
            </a:br>
            <a:r>
              <a:rPr lang="en-US" sz="700" cap="all" dirty="0">
                <a:latin typeface="+mj-lt"/>
              </a:rPr>
              <a:t>Frail</a:t>
            </a:r>
            <a:br>
              <a:rPr lang="en-US" sz="700" cap="all" dirty="0">
                <a:latin typeface="+mj-lt"/>
              </a:rPr>
            </a:br>
            <a:r>
              <a:rPr lang="en-US" sz="700" cap="all" dirty="0">
                <a:latin typeface="+mj-lt"/>
              </a:rPr>
              <a:t>CarePlus</a:t>
            </a:r>
            <a:br>
              <a:rPr lang="en-US" sz="700" cap="all" dirty="0">
                <a:latin typeface="+mj-lt"/>
              </a:rPr>
            </a:br>
            <a:r>
              <a:rPr lang="en-US" sz="700" cap="all" dirty="0">
                <a:latin typeface="+mj-lt"/>
              </a:rPr>
              <a:t>who Elect</a:t>
            </a:r>
            <a:br>
              <a:rPr lang="en-US" sz="700" cap="all" dirty="0">
                <a:latin typeface="+mj-lt"/>
              </a:rPr>
            </a:br>
            <a:r>
              <a:rPr lang="en-US" sz="700" cap="all" dirty="0">
                <a:latin typeface="+mj-lt"/>
              </a:rPr>
              <a:t>Standard</a:t>
            </a:r>
          </a:p>
        </p:txBody>
      </p:sp>
      <p:sp>
        <p:nvSpPr>
          <p:cNvPr id="344" name="Rectangle 77">
            <a:extLst>
              <a:ext uri="{FF2B5EF4-FFF2-40B4-BE49-F238E27FC236}">
                <a16:creationId xmlns:a16="http://schemas.microsoft.com/office/drawing/2014/main" id="{E39BA0AC-9807-4907-9134-A3A1BC52B52A}"/>
              </a:ext>
            </a:extLst>
          </p:cNvPr>
          <p:cNvSpPr>
            <a:spLocks noChangeArrowheads="1"/>
          </p:cNvSpPr>
          <p:nvPr/>
        </p:nvSpPr>
        <p:spPr bwMode="auto">
          <a:xfrm>
            <a:off x="5092761" y="3972163"/>
            <a:ext cx="429768" cy="934700"/>
          </a:xfrm>
          <a:prstGeom prst="rect">
            <a:avLst/>
          </a:prstGeom>
          <a:noFill/>
          <a:ln w="9525">
            <a:noFill/>
            <a:miter lim="800000"/>
            <a:headEnd/>
            <a:tailEnd/>
          </a:ln>
        </p:spPr>
        <p:txBody>
          <a:bodyPr wrap="none" lIns="0" rIns="0">
            <a:noAutofit/>
          </a:bodyPr>
          <a:lstStyle/>
          <a:p>
            <a:pPr algn="ctr"/>
            <a:r>
              <a:rPr lang="en-US" sz="700" cap="all" dirty="0">
                <a:latin typeface="+mj-lt"/>
              </a:rPr>
              <a:t>Individuals</a:t>
            </a:r>
            <a:br>
              <a:rPr lang="en-US" sz="700" cap="all" dirty="0">
                <a:latin typeface="+mj-lt"/>
              </a:rPr>
            </a:br>
            <a:r>
              <a:rPr lang="en-US" sz="700" cap="all" dirty="0">
                <a:latin typeface="+mj-lt"/>
              </a:rPr>
              <a:t>Receiving</a:t>
            </a:r>
            <a:br>
              <a:rPr lang="en-US" sz="700" cap="all" dirty="0">
                <a:latin typeface="+mj-lt"/>
              </a:rPr>
            </a:br>
            <a:r>
              <a:rPr lang="en-US" sz="700" cap="all" dirty="0">
                <a:latin typeface="+mj-lt"/>
              </a:rPr>
              <a:t> Services from</a:t>
            </a:r>
            <a:br>
              <a:rPr lang="en-US" sz="700" cap="all" dirty="0">
                <a:latin typeface="+mj-lt"/>
              </a:rPr>
            </a:br>
            <a:r>
              <a:rPr lang="en-US" sz="700" cap="all" dirty="0">
                <a:latin typeface="+mj-lt"/>
              </a:rPr>
              <a:t>Department</a:t>
            </a:r>
            <a:br>
              <a:rPr lang="en-US" sz="700" cap="all" dirty="0">
                <a:latin typeface="+mj-lt"/>
              </a:rPr>
            </a:br>
            <a:r>
              <a:rPr lang="en-US" sz="700" cap="all" dirty="0">
                <a:latin typeface="+mj-lt"/>
              </a:rPr>
              <a:t> of Mental</a:t>
            </a:r>
            <a:br>
              <a:rPr lang="en-US" sz="700" cap="all" dirty="0">
                <a:latin typeface="+mj-lt"/>
              </a:rPr>
            </a:br>
            <a:r>
              <a:rPr lang="en-US" sz="700" cap="all" dirty="0">
                <a:latin typeface="+mj-lt"/>
              </a:rPr>
              <a:t>Health and</a:t>
            </a:r>
            <a:br>
              <a:rPr lang="en-US" sz="700" cap="all" dirty="0">
                <a:latin typeface="+mj-lt"/>
              </a:rPr>
            </a:br>
            <a:r>
              <a:rPr lang="en-US" sz="700" cap="all" dirty="0">
                <a:latin typeface="+mj-lt"/>
              </a:rPr>
              <a:t>with Special</a:t>
            </a:r>
            <a:br>
              <a:rPr lang="en-US" sz="700" cap="all" dirty="0">
                <a:latin typeface="+mj-lt"/>
              </a:rPr>
            </a:br>
            <a:r>
              <a:rPr lang="en-US" sz="700" cap="all" dirty="0">
                <a:latin typeface="+mj-lt"/>
              </a:rPr>
              <a:t>Health Care Needs</a:t>
            </a:r>
          </a:p>
        </p:txBody>
      </p:sp>
      <p:grpSp>
        <p:nvGrpSpPr>
          <p:cNvPr id="110" name="Group 109">
            <a:extLst>
              <a:ext uri="{FF2B5EF4-FFF2-40B4-BE49-F238E27FC236}">
                <a16:creationId xmlns:a16="http://schemas.microsoft.com/office/drawing/2014/main" id="{0BAEFEE5-3C25-4892-90E7-42B5114866A4}"/>
              </a:ext>
            </a:extLst>
          </p:cNvPr>
          <p:cNvGrpSpPr/>
          <p:nvPr/>
        </p:nvGrpSpPr>
        <p:grpSpPr>
          <a:xfrm>
            <a:off x="1369038" y="1509232"/>
            <a:ext cx="6405924" cy="338554"/>
            <a:chOff x="432901" y="4873173"/>
            <a:chExt cx="6405924" cy="338554"/>
          </a:xfrm>
        </p:grpSpPr>
        <p:sp>
          <p:nvSpPr>
            <p:cNvPr id="139" name="Rectangle 7"/>
            <p:cNvSpPr>
              <a:spLocks noChangeArrowheads="1"/>
            </p:cNvSpPr>
            <p:nvPr/>
          </p:nvSpPr>
          <p:spPr bwMode="auto">
            <a:xfrm>
              <a:off x="432901" y="4880820"/>
              <a:ext cx="6405924" cy="306544"/>
            </a:xfrm>
            <a:prstGeom prst="rect">
              <a:avLst/>
            </a:prstGeom>
            <a:solidFill>
              <a:srgbClr val="FFFFFF"/>
            </a:solidFill>
            <a:ln w="9525">
              <a:solidFill>
                <a:schemeClr val="tx1"/>
              </a:solidFill>
              <a:miter lim="800000"/>
              <a:headEnd/>
              <a:tailEnd/>
            </a:ln>
          </p:spPr>
          <p:txBody>
            <a:bodyPr wrap="none" anchor="ctr"/>
            <a:lstStyle/>
            <a:p>
              <a:pPr algn="ctr" eaLnBrk="0" hangingPunct="0"/>
              <a:endParaRPr lang="en-US" sz="800" dirty="0">
                <a:latin typeface="+mn-lt"/>
              </a:endParaRPr>
            </a:p>
          </p:txBody>
        </p:sp>
        <p:sp>
          <p:nvSpPr>
            <p:cNvPr id="140" name="Text Box 91"/>
            <p:cNvSpPr txBox="1">
              <a:spLocks noChangeArrowheads="1"/>
            </p:cNvSpPr>
            <p:nvPr/>
          </p:nvSpPr>
          <p:spPr bwMode="auto">
            <a:xfrm>
              <a:off x="691119" y="4873173"/>
              <a:ext cx="5487263" cy="338554"/>
            </a:xfrm>
            <a:prstGeom prst="rect">
              <a:avLst/>
            </a:prstGeom>
            <a:noFill/>
            <a:ln w="9525">
              <a:noFill/>
              <a:miter lim="800000"/>
              <a:headEnd/>
              <a:tailEnd/>
            </a:ln>
          </p:spPr>
          <p:txBody>
            <a:bodyPr wrap="square">
              <a:spAutoFit/>
            </a:bodyPr>
            <a:lstStyle/>
            <a:p>
              <a:pPr>
                <a:spcBef>
                  <a:spcPts val="0"/>
                </a:spcBef>
                <a:tabLst>
                  <a:tab pos="1884363" algn="l"/>
                </a:tabLst>
              </a:pPr>
              <a:r>
                <a:rPr lang="en-US" sz="800" dirty="0">
                  <a:latin typeface="+mn-lt"/>
                </a:rPr>
                <a:t>MassHealth Standard	MassHealth CarePlus</a:t>
              </a:r>
            </a:p>
            <a:p>
              <a:pPr>
                <a:spcBef>
                  <a:spcPts val="0"/>
                </a:spcBef>
                <a:tabLst>
                  <a:tab pos="1884363" algn="l"/>
                </a:tabLst>
              </a:pPr>
              <a:r>
                <a:rPr lang="en-US" sz="800" dirty="0">
                  <a:latin typeface="+mn-lt"/>
                </a:rPr>
                <a:t>MassHealth CommonHealth	MassHealth Family Assistance </a:t>
              </a:r>
            </a:p>
          </p:txBody>
        </p:sp>
        <p:sp>
          <p:nvSpPr>
            <p:cNvPr id="141" name="Rectangle 94"/>
            <p:cNvSpPr>
              <a:spLocks noChangeArrowheads="1"/>
            </p:cNvSpPr>
            <p:nvPr/>
          </p:nvSpPr>
          <p:spPr bwMode="auto">
            <a:xfrm>
              <a:off x="545858" y="4943141"/>
              <a:ext cx="196075" cy="73153"/>
            </a:xfrm>
            <a:prstGeom prst="rect">
              <a:avLst/>
            </a:prstGeom>
            <a:solidFill>
              <a:srgbClr val="005F85"/>
            </a:solidFill>
            <a:ln w="9525">
              <a:noFill/>
              <a:miter lim="800000"/>
              <a:headEnd/>
              <a:tailEnd/>
            </a:ln>
          </p:spPr>
          <p:txBody>
            <a:bodyPr wrap="none" anchor="ctr"/>
            <a:lstStyle/>
            <a:p>
              <a:pPr algn="ctr" eaLnBrk="0" hangingPunct="0"/>
              <a:endParaRPr lang="en-US" sz="800" dirty="0">
                <a:latin typeface="+mn-lt"/>
              </a:endParaRPr>
            </a:p>
          </p:txBody>
        </p:sp>
        <p:sp>
          <p:nvSpPr>
            <p:cNvPr id="142" name="Rectangle 95"/>
            <p:cNvSpPr>
              <a:spLocks noChangeArrowheads="1"/>
            </p:cNvSpPr>
            <p:nvPr/>
          </p:nvSpPr>
          <p:spPr bwMode="auto">
            <a:xfrm>
              <a:off x="545858" y="5063870"/>
              <a:ext cx="196075" cy="73153"/>
            </a:xfrm>
            <a:prstGeom prst="rect">
              <a:avLst/>
            </a:prstGeom>
            <a:solidFill>
              <a:schemeClr val="accent1">
                <a:lumMod val="75000"/>
              </a:schemeClr>
            </a:solidFill>
            <a:ln w="9525">
              <a:noFill/>
              <a:miter lim="800000"/>
              <a:headEnd/>
              <a:tailEnd/>
            </a:ln>
          </p:spPr>
          <p:txBody>
            <a:bodyPr wrap="none" anchor="ctr"/>
            <a:lstStyle/>
            <a:p>
              <a:pPr algn="ctr" eaLnBrk="0" hangingPunct="0"/>
              <a:endParaRPr lang="en-US" sz="800" dirty="0">
                <a:latin typeface="+mn-lt"/>
              </a:endParaRPr>
            </a:p>
          </p:txBody>
        </p:sp>
        <p:sp>
          <p:nvSpPr>
            <p:cNvPr id="143" name="Rectangle 96"/>
            <p:cNvSpPr>
              <a:spLocks noChangeArrowheads="1"/>
            </p:cNvSpPr>
            <p:nvPr/>
          </p:nvSpPr>
          <p:spPr bwMode="auto">
            <a:xfrm>
              <a:off x="2412409" y="4943141"/>
              <a:ext cx="196075" cy="73153"/>
            </a:xfrm>
            <a:prstGeom prst="rect">
              <a:avLst/>
            </a:prstGeom>
            <a:solidFill>
              <a:schemeClr val="accent4"/>
            </a:solidFill>
            <a:ln w="9525">
              <a:noFill/>
              <a:miter lim="800000"/>
              <a:headEnd/>
              <a:tailEnd/>
            </a:ln>
          </p:spPr>
          <p:txBody>
            <a:bodyPr wrap="none" anchor="ctr"/>
            <a:lstStyle/>
            <a:p>
              <a:pPr algn="ctr" eaLnBrk="0" hangingPunct="0"/>
              <a:endParaRPr lang="en-US" sz="800" dirty="0">
                <a:latin typeface="+mn-lt"/>
              </a:endParaRPr>
            </a:p>
          </p:txBody>
        </p:sp>
        <p:sp>
          <p:nvSpPr>
            <p:cNvPr id="144" name="Rectangle 97"/>
            <p:cNvSpPr>
              <a:spLocks noChangeArrowheads="1"/>
            </p:cNvSpPr>
            <p:nvPr/>
          </p:nvSpPr>
          <p:spPr bwMode="auto">
            <a:xfrm>
              <a:off x="2412409" y="5063870"/>
              <a:ext cx="195769" cy="73025"/>
            </a:xfrm>
            <a:prstGeom prst="rect">
              <a:avLst/>
            </a:prstGeom>
            <a:solidFill>
              <a:schemeClr val="accent3"/>
            </a:solidFill>
            <a:ln w="9525">
              <a:noFill/>
              <a:miter lim="800000"/>
              <a:headEnd/>
              <a:tailEnd/>
            </a:ln>
          </p:spPr>
          <p:txBody>
            <a:bodyPr wrap="none" anchor="ctr"/>
            <a:lstStyle/>
            <a:p>
              <a:pPr algn="ctr" eaLnBrk="0" hangingPunct="0">
                <a:defRPr/>
              </a:pPr>
              <a:endParaRPr lang="en-US" sz="800" dirty="0">
                <a:latin typeface="+mn-lt"/>
                <a:cs typeface="Calibri" pitchFamily="34" charset="0"/>
              </a:endParaRPr>
            </a:p>
          </p:txBody>
        </p:sp>
        <p:sp>
          <p:nvSpPr>
            <p:cNvPr id="345" name="Text Box 91">
              <a:extLst>
                <a:ext uri="{FF2B5EF4-FFF2-40B4-BE49-F238E27FC236}">
                  <a16:creationId xmlns:a16="http://schemas.microsoft.com/office/drawing/2014/main" id="{AA035DC2-9783-4418-A700-F00033ABBB74}"/>
                </a:ext>
              </a:extLst>
            </p:cNvPr>
            <p:cNvSpPr txBox="1">
              <a:spLocks noChangeArrowheads="1"/>
            </p:cNvSpPr>
            <p:nvPr/>
          </p:nvSpPr>
          <p:spPr bwMode="auto">
            <a:xfrm>
              <a:off x="4444839" y="4873173"/>
              <a:ext cx="2393986" cy="338554"/>
            </a:xfrm>
            <a:prstGeom prst="rect">
              <a:avLst/>
            </a:prstGeom>
            <a:noFill/>
            <a:ln w="9525">
              <a:noFill/>
              <a:miter lim="800000"/>
              <a:headEnd/>
              <a:tailEnd/>
            </a:ln>
          </p:spPr>
          <p:txBody>
            <a:bodyPr wrap="square">
              <a:spAutoFit/>
            </a:bodyPr>
            <a:lstStyle/>
            <a:p>
              <a:pPr>
                <a:spcBef>
                  <a:spcPts val="0"/>
                </a:spcBef>
              </a:pPr>
              <a:r>
                <a:rPr lang="en-US" sz="800" dirty="0">
                  <a:latin typeface="+mn-lt"/>
                </a:rPr>
                <a:t>ConnectorCare (state supplement to federal subsidy for insurance purchased through Health Connector)</a:t>
              </a:r>
            </a:p>
          </p:txBody>
        </p:sp>
        <p:sp>
          <p:nvSpPr>
            <p:cNvPr id="347" name="Rectangle 96">
              <a:extLst>
                <a:ext uri="{FF2B5EF4-FFF2-40B4-BE49-F238E27FC236}">
                  <a16:creationId xmlns:a16="http://schemas.microsoft.com/office/drawing/2014/main" id="{752B8212-BD5D-4990-B7AB-78080D91D7BE}"/>
                </a:ext>
              </a:extLst>
            </p:cNvPr>
            <p:cNvSpPr>
              <a:spLocks noChangeArrowheads="1"/>
            </p:cNvSpPr>
            <p:nvPr/>
          </p:nvSpPr>
          <p:spPr bwMode="auto">
            <a:xfrm>
              <a:off x="4280966" y="4943141"/>
              <a:ext cx="196075" cy="73153"/>
            </a:xfrm>
            <a:prstGeom prst="rect">
              <a:avLst/>
            </a:prstGeom>
            <a:solidFill>
              <a:srgbClr val="6BB23E"/>
            </a:solidFill>
            <a:ln w="9525">
              <a:noFill/>
              <a:miter lim="800000"/>
              <a:headEnd/>
              <a:tailEnd/>
            </a:ln>
          </p:spPr>
          <p:txBody>
            <a:bodyPr wrap="none" anchor="ctr"/>
            <a:lstStyle/>
            <a:p>
              <a:pPr algn="ctr" eaLnBrk="0" hangingPunct="0"/>
              <a:endParaRPr lang="en-US" sz="800" dirty="0">
                <a:latin typeface="+mn-lt"/>
              </a:endParaRPr>
            </a:p>
          </p:txBody>
        </p:sp>
      </p:grpSp>
      <p:sp>
        <p:nvSpPr>
          <p:cNvPr id="111" name="Right Bracket 110">
            <a:extLst>
              <a:ext uri="{FF2B5EF4-FFF2-40B4-BE49-F238E27FC236}">
                <a16:creationId xmlns:a16="http://schemas.microsoft.com/office/drawing/2014/main" id="{82B6ED22-521F-470A-86F5-63FF02C58F16}"/>
              </a:ext>
            </a:extLst>
          </p:cNvPr>
          <p:cNvSpPr/>
          <p:nvPr/>
        </p:nvSpPr>
        <p:spPr>
          <a:xfrm rot="5400000">
            <a:off x="1365225" y="3398925"/>
            <a:ext cx="1066370" cy="2212848"/>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8" name="Right Bracket 347">
            <a:extLst>
              <a:ext uri="{FF2B5EF4-FFF2-40B4-BE49-F238E27FC236}">
                <a16:creationId xmlns:a16="http://schemas.microsoft.com/office/drawing/2014/main" id="{0181FEA0-A3D3-49DB-8C4D-4852EF8C70CE}"/>
              </a:ext>
            </a:extLst>
          </p:cNvPr>
          <p:cNvSpPr/>
          <p:nvPr/>
        </p:nvSpPr>
        <p:spPr>
          <a:xfrm rot="5400000">
            <a:off x="5378471" y="1739289"/>
            <a:ext cx="1066371" cy="5532120"/>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2" name="Text Box 66"/>
          <p:cNvSpPr txBox="1">
            <a:spLocks noChangeArrowheads="1"/>
          </p:cNvSpPr>
          <p:nvPr/>
        </p:nvSpPr>
        <p:spPr bwMode="auto">
          <a:xfrm>
            <a:off x="5032729" y="4959875"/>
            <a:ext cx="1757854" cy="153888"/>
          </a:xfrm>
          <a:prstGeom prst="rect">
            <a:avLst/>
          </a:prstGeom>
          <a:solidFill>
            <a:schemeClr val="bg1"/>
          </a:solidFill>
          <a:ln w="9525">
            <a:noFill/>
            <a:miter lim="800000"/>
            <a:headEnd/>
            <a:tailEnd/>
          </a:ln>
        </p:spPr>
        <p:txBody>
          <a:bodyPr wrap="none" lIns="45720" tIns="0" rIns="45720" bIns="0">
            <a:spAutoFit/>
          </a:bodyPr>
          <a:lstStyle>
            <a:defPPr>
              <a:defRPr lang="en-US"/>
            </a:defPPr>
            <a:lvl1pPr algn="ctr">
              <a:defRPr sz="1000">
                <a:latin typeface="+mj-lt"/>
              </a:defRPr>
            </a:lvl1pPr>
          </a:lstStyle>
          <a:p>
            <a:r>
              <a:rPr lang="en-US" dirty="0"/>
              <a:t>ADULTS AGES 21 THROUGH 64</a:t>
            </a:r>
          </a:p>
        </p:txBody>
      </p:sp>
      <p:sp>
        <p:nvSpPr>
          <p:cNvPr id="171" name="Text Box 65"/>
          <p:cNvSpPr txBox="1">
            <a:spLocks noChangeArrowheads="1"/>
          </p:cNvSpPr>
          <p:nvPr/>
        </p:nvSpPr>
        <p:spPr bwMode="auto">
          <a:xfrm>
            <a:off x="1567710" y="4959875"/>
            <a:ext cx="661400" cy="153888"/>
          </a:xfrm>
          <a:prstGeom prst="rect">
            <a:avLst/>
          </a:prstGeom>
          <a:solidFill>
            <a:schemeClr val="bg1"/>
          </a:solidFill>
          <a:ln w="9525">
            <a:noFill/>
            <a:miter lim="800000"/>
            <a:headEnd/>
            <a:tailEnd/>
          </a:ln>
        </p:spPr>
        <p:txBody>
          <a:bodyPr wrap="none" lIns="45720" tIns="0" rIns="45720" bIns="0">
            <a:spAutoFit/>
          </a:bodyPr>
          <a:lstStyle/>
          <a:p>
            <a:pPr algn="ctr"/>
            <a:r>
              <a:rPr lang="en-US" sz="1000" dirty="0">
                <a:latin typeface="+mj-lt"/>
              </a:rPr>
              <a:t>CHILDREN</a:t>
            </a:r>
          </a:p>
        </p:txBody>
      </p:sp>
      <p:sp>
        <p:nvSpPr>
          <p:cNvPr id="113" name="Rectangle 10">
            <a:extLst>
              <a:ext uri="{FF2B5EF4-FFF2-40B4-BE49-F238E27FC236}">
                <a16:creationId xmlns:a16="http://schemas.microsoft.com/office/drawing/2014/main" id="{C4AC2438-E115-41B9-AAFB-F32C01CEF45B}"/>
              </a:ext>
            </a:extLst>
          </p:cNvPr>
          <p:cNvSpPr>
            <a:spLocks noChangeArrowheads="1"/>
          </p:cNvSpPr>
          <p:nvPr/>
        </p:nvSpPr>
        <p:spPr bwMode="auto">
          <a:xfrm>
            <a:off x="852710" y="2416648"/>
            <a:ext cx="310896" cy="758952"/>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cs typeface="Calibri" pitchFamily="34" charset="0"/>
              </a:rPr>
              <a:t>300%</a:t>
            </a:r>
            <a:br>
              <a:rPr lang="en-US" sz="750" dirty="0">
                <a:solidFill>
                  <a:schemeClr val="bg1"/>
                </a:solidFill>
                <a:cs typeface="Calibri" pitchFamily="34" charset="0"/>
              </a:rPr>
            </a:br>
            <a:endParaRPr lang="en-US" sz="750" dirty="0">
              <a:solidFill>
                <a:schemeClr val="bg1"/>
              </a:solidFill>
              <a:cs typeface="Calibri" pitchFamily="34" charset="0"/>
            </a:endParaRPr>
          </a:p>
        </p:txBody>
      </p:sp>
      <p:sp>
        <p:nvSpPr>
          <p:cNvPr id="156" name="Rectangle 15"/>
          <p:cNvSpPr>
            <a:spLocks noChangeArrowheads="1"/>
          </p:cNvSpPr>
          <p:nvPr/>
        </p:nvSpPr>
        <p:spPr bwMode="auto">
          <a:xfrm>
            <a:off x="852710" y="2928712"/>
            <a:ext cx="310896"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200%</a:t>
            </a:r>
            <a:br>
              <a:rPr lang="en-US" sz="750" dirty="0">
                <a:solidFill>
                  <a:schemeClr val="bg1"/>
                </a:solidFill>
                <a:latin typeface="+mj-lt"/>
              </a:rPr>
            </a:br>
            <a:endParaRPr lang="en-US" sz="750" dirty="0">
              <a:solidFill>
                <a:schemeClr val="bg1"/>
              </a:solidFill>
              <a:latin typeface="+mj-lt"/>
            </a:endParaRPr>
          </a:p>
        </p:txBody>
      </p:sp>
    </p:spTree>
    <p:extLst>
      <p:ext uri="{BB962C8B-B14F-4D97-AF65-F5344CB8AC3E}">
        <p14:creationId xmlns:p14="http://schemas.microsoft.com/office/powerpoint/2010/main" val="363776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SENIORS AGE 65 AND OLDER Generally includes an asset test and lower income thresholds; MOST SENIORS ALSO HAVE MEDICARE</a:t>
            </a:r>
            <a:r>
              <a:rPr lang="en-US" baseline="30000" dirty="0"/>
              <a:t>1</a:t>
            </a:r>
          </a:p>
        </p:txBody>
      </p:sp>
      <p:sp>
        <p:nvSpPr>
          <p:cNvPr id="3" name="Slide Number Placeholder 2"/>
          <p:cNvSpPr>
            <a:spLocks noGrp="1"/>
          </p:cNvSpPr>
          <p:nvPr>
            <p:ph type="sldNum" sz="quarter" idx="10"/>
          </p:nvPr>
        </p:nvSpPr>
        <p:spPr/>
        <p:txBody>
          <a:bodyPr/>
          <a:lstStyle/>
          <a:p>
            <a:fld id="{52FF2353-2A72-49B4-9122-A3EFF5B12DD2}" type="slidenum">
              <a:rPr lang="en-US" smtClean="0"/>
              <a:pPr/>
              <a:t>7</a:t>
            </a:fld>
            <a:endParaRPr lang="en-US" dirty="0"/>
          </a:p>
        </p:txBody>
      </p:sp>
      <p:graphicFrame>
        <p:nvGraphicFramePr>
          <p:cNvPr id="122" name="Table 121"/>
          <p:cNvGraphicFramePr>
            <a:graphicFrameLocks noGrp="1"/>
          </p:cNvGraphicFramePr>
          <p:nvPr>
            <p:extLst>
              <p:ext uri="{D42A27DB-BD31-4B8C-83A1-F6EECF244321}">
                <p14:modId xmlns:p14="http://schemas.microsoft.com/office/powerpoint/2010/main" val="2260707992"/>
              </p:ext>
            </p:extLst>
          </p:nvPr>
        </p:nvGraphicFramePr>
        <p:xfrm>
          <a:off x="457200" y="1582173"/>
          <a:ext cx="8229600" cy="3476594"/>
        </p:xfrm>
        <a:graphic>
          <a:graphicData uri="http://schemas.openxmlformats.org/drawingml/2006/table">
            <a:tbl>
              <a:tblPr firstRow="1" bandRow="1">
                <a:tableStyleId>{7DF18680-E054-41AD-8BC1-D1AEF772440D}</a:tableStyleId>
              </a:tblPr>
              <a:tblGrid>
                <a:gridCol w="201168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4480560">
                  <a:extLst>
                    <a:ext uri="{9D8B030D-6E8A-4147-A177-3AD203B41FA5}">
                      <a16:colId xmlns:a16="http://schemas.microsoft.com/office/drawing/2014/main" val="20002"/>
                    </a:ext>
                  </a:extLst>
                </a:gridCol>
              </a:tblGrid>
              <a:tr h="272871">
                <a:tc>
                  <a:txBody>
                    <a:bodyPr/>
                    <a:lstStyle/>
                    <a:p>
                      <a:r>
                        <a:rPr lang="en-US" sz="1200" b="0" dirty="0">
                          <a:latin typeface="+mj-lt"/>
                        </a:rPr>
                        <a:t>POPULATION</a:t>
                      </a:r>
                      <a:endParaRPr lang="en-US" sz="1200" b="0" dirty="0">
                        <a:solidFill>
                          <a:schemeClr val="tx1"/>
                        </a:solidFill>
                        <a:latin typeface="+mj-lt"/>
                      </a:endParaRPr>
                    </a:p>
                  </a:txBody>
                  <a:tcPr marT="91440" marB="91440" anchor="b"/>
                </a:tc>
                <a:tc>
                  <a:txBody>
                    <a:bodyPr/>
                    <a:lstStyle/>
                    <a:p>
                      <a:pPr algn="ctr"/>
                      <a:r>
                        <a:rPr lang="en-US" sz="1200" b="0" dirty="0">
                          <a:latin typeface="+mj-lt"/>
                        </a:rPr>
                        <a:t>INCOME/ASSETS</a:t>
                      </a:r>
                      <a:r>
                        <a:rPr lang="en-US" sz="1200" b="0" baseline="30000" dirty="0">
                          <a:latin typeface="+mj-lt"/>
                        </a:rPr>
                        <a:t>2</a:t>
                      </a:r>
                      <a:endParaRPr lang="en-US" sz="1200" b="0" dirty="0">
                        <a:solidFill>
                          <a:schemeClr val="tx1"/>
                        </a:solidFill>
                        <a:latin typeface="+mj-lt"/>
                      </a:endParaRPr>
                    </a:p>
                  </a:txBody>
                  <a:tcPr marT="91440" marB="91440" anchor="b"/>
                </a:tc>
                <a:tc>
                  <a:txBody>
                    <a:bodyPr/>
                    <a:lstStyle/>
                    <a:p>
                      <a:r>
                        <a:rPr lang="en-US" sz="1200" b="0" dirty="0">
                          <a:latin typeface="+mj-lt"/>
                        </a:rPr>
                        <a:t>COVERAGE</a:t>
                      </a:r>
                      <a:endParaRPr lang="en-US" sz="1200" b="0" dirty="0">
                        <a:solidFill>
                          <a:schemeClr val="tx1"/>
                        </a:solidFill>
                        <a:latin typeface="+mj-lt"/>
                      </a:endParaRPr>
                    </a:p>
                  </a:txBody>
                  <a:tcPr marT="91440" marB="91440" anchor="b"/>
                </a:tc>
                <a:extLst>
                  <a:ext uri="{0D108BD9-81ED-4DB2-BD59-A6C34878D82A}">
                    <a16:rowId xmlns:a16="http://schemas.microsoft.com/office/drawing/2014/main" val="10000"/>
                  </a:ext>
                </a:extLst>
              </a:tr>
              <a:tr h="694203">
                <a:tc>
                  <a:txBody>
                    <a:bodyPr/>
                    <a:lstStyle/>
                    <a:p>
                      <a:r>
                        <a:rPr lang="en-US" sz="1200" dirty="0"/>
                        <a:t>Living</a:t>
                      </a:r>
                      <a:r>
                        <a:rPr lang="en-US" sz="1200" baseline="0" dirty="0"/>
                        <a:t> in community, </a:t>
                      </a:r>
                      <a:br>
                        <a:rPr lang="en-US" sz="1200" baseline="0" dirty="0"/>
                      </a:br>
                      <a:r>
                        <a:rPr lang="en-US" sz="1200" baseline="0" dirty="0"/>
                        <a:t>with or without Medicare eligibility, citizen or lawfully present immigrant</a:t>
                      </a:r>
                      <a:endParaRPr lang="en-US" sz="1200" dirty="0"/>
                    </a:p>
                  </a:txBody>
                  <a:tcPr marT="91440" marB="91440"/>
                </a:tc>
                <a:tc>
                  <a:txBody>
                    <a:bodyPr/>
                    <a:lstStyle/>
                    <a:p>
                      <a:pPr algn="ctr"/>
                      <a:r>
                        <a:rPr lang="en-US" sz="1200" dirty="0"/>
                        <a:t>≤100% Federal</a:t>
                      </a:r>
                      <a:r>
                        <a:rPr lang="en-US" sz="1200" baseline="0" dirty="0"/>
                        <a:t> Poverty Level (FPL)</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≤$2,000 Assets</a:t>
                      </a:r>
                    </a:p>
                  </a:txBody>
                  <a:tcPr marT="91440" marB="91440"/>
                </a:tc>
                <a:tc>
                  <a:txBody>
                    <a:bodyPr/>
                    <a:lstStyle/>
                    <a:p>
                      <a:r>
                        <a:rPr lang="en-US" sz="1200" dirty="0"/>
                        <a:t>Comprehensive coverage</a:t>
                      </a:r>
                      <a:r>
                        <a:rPr lang="en-US" sz="1200" baseline="0" dirty="0"/>
                        <a:t> through </a:t>
                      </a:r>
                      <a:r>
                        <a:rPr lang="en-US" sz="1200" dirty="0"/>
                        <a:t>MassHealth Standard</a:t>
                      </a:r>
                      <a:r>
                        <a:rPr lang="en-US" sz="1200" baseline="0" dirty="0"/>
                        <a:t> or Family Assistance (based on immigration status). Those with Standard also have coverage of Medicare cost-sharing and premiums.</a:t>
                      </a:r>
                      <a:endParaRPr lang="en-US" sz="1200" dirty="0"/>
                    </a:p>
                  </a:txBody>
                  <a:tcPr marT="91440" marB="91440"/>
                </a:tc>
                <a:extLst>
                  <a:ext uri="{0D108BD9-81ED-4DB2-BD59-A6C34878D82A}">
                    <a16:rowId xmlns:a16="http://schemas.microsoft.com/office/drawing/2014/main" val="10001"/>
                  </a:ext>
                </a:extLst>
              </a:tr>
              <a:tr h="404952">
                <a:tc>
                  <a:txBody>
                    <a:bodyPr/>
                    <a:lstStyle/>
                    <a:p>
                      <a:r>
                        <a:rPr lang="en-US" sz="1200" kern="1200" dirty="0">
                          <a:effectLst/>
                        </a:rPr>
                        <a:t>Living</a:t>
                      </a:r>
                      <a:r>
                        <a:rPr lang="en-US" sz="1200" kern="1200" baseline="0" dirty="0">
                          <a:effectLst/>
                        </a:rPr>
                        <a:t> in community, u</a:t>
                      </a:r>
                      <a:r>
                        <a:rPr lang="en-US" sz="1200" kern="1200" dirty="0">
                          <a:effectLst/>
                        </a:rPr>
                        <a:t>ndocumented noncitizen</a:t>
                      </a:r>
                      <a:endParaRPr lang="en-US" sz="1200" dirty="0"/>
                    </a:p>
                  </a:txBody>
                  <a:tcPr marT="91440" marB="91440"/>
                </a:tc>
                <a:tc>
                  <a:txBody>
                    <a:bodyPr/>
                    <a:lstStyle/>
                    <a:p>
                      <a:pPr algn="ctr"/>
                      <a:r>
                        <a:rPr lang="en-US" sz="1200" dirty="0"/>
                        <a:t>≤100%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≤$2,000 Assets</a:t>
                      </a:r>
                    </a:p>
                  </a:txBody>
                  <a:tcPr marT="91440" marB="91440"/>
                </a:tc>
                <a:tc>
                  <a:txBody>
                    <a:bodyPr/>
                    <a:lstStyle/>
                    <a:p>
                      <a:r>
                        <a:rPr lang="en-US" sz="1200" dirty="0"/>
                        <a:t>MassHealth Limited — Emergency services only.</a:t>
                      </a:r>
                    </a:p>
                  </a:txBody>
                  <a:tcPr marT="91440" marB="91440"/>
                </a:tc>
                <a:extLst>
                  <a:ext uri="{0D108BD9-81ED-4DB2-BD59-A6C34878D82A}">
                    <a16:rowId xmlns:a16="http://schemas.microsoft.com/office/drawing/2014/main" val="10002"/>
                  </a:ext>
                </a:extLst>
              </a:tr>
              <a:tr h="549577">
                <a:tc>
                  <a:txBody>
                    <a:bodyPr/>
                    <a:lstStyle/>
                    <a:p>
                      <a:r>
                        <a:rPr lang="en-US" sz="1200" kern="1200" dirty="0">
                          <a:effectLst/>
                        </a:rPr>
                        <a:t>Living in community,</a:t>
                      </a:r>
                      <a:r>
                        <a:rPr lang="en-US" sz="1200" kern="1200" baseline="0" dirty="0">
                          <a:effectLst/>
                        </a:rPr>
                        <a:t> </a:t>
                      </a:r>
                      <a:br>
                        <a:rPr lang="en-US" sz="1200" kern="1200" baseline="0" dirty="0">
                          <a:effectLst/>
                        </a:rPr>
                      </a:br>
                      <a:r>
                        <a:rPr lang="en-US" sz="1200" kern="1200" baseline="0" dirty="0">
                          <a:effectLst/>
                        </a:rPr>
                        <a:t>eligible for Medicare</a:t>
                      </a:r>
                      <a:endParaRPr lang="en-US" sz="1200" dirty="0"/>
                    </a:p>
                  </a:txBody>
                  <a:tcPr marT="91440" marB="91440"/>
                </a:tc>
                <a:tc>
                  <a:txBody>
                    <a:bodyPr/>
                    <a:lstStyle/>
                    <a:p>
                      <a:pPr algn="ctr"/>
                      <a:r>
                        <a:rPr lang="en-US" sz="1200" dirty="0"/>
                        <a:t>≤100%</a:t>
                      </a:r>
                      <a:r>
                        <a:rPr lang="en-US" sz="1200" baseline="0" dirty="0"/>
                        <a:t>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t>≤$7,560 </a:t>
                      </a:r>
                      <a:r>
                        <a:rPr lang="en-US" sz="1200" dirty="0"/>
                        <a:t>Assets</a:t>
                      </a:r>
                      <a:endParaRPr lang="en-US" sz="1200" dirty="0">
                        <a:solidFill>
                          <a:schemeClr val="tx1"/>
                        </a:solidFill>
                      </a:endParaRPr>
                    </a:p>
                  </a:txBody>
                  <a:tcPr marT="91440" marB="91440"/>
                </a:tc>
                <a:tc>
                  <a:txBody>
                    <a:bodyPr/>
                    <a:lstStyle/>
                    <a:p>
                      <a:r>
                        <a:rPr lang="en-US" sz="1200" kern="1200" dirty="0">
                          <a:effectLst/>
                        </a:rPr>
                        <a:t>MassHealth Senior Buy-In </a:t>
                      </a:r>
                      <a:r>
                        <a:rPr lang="en-US" sz="1200" dirty="0"/>
                        <a:t>—</a:t>
                      </a:r>
                      <a:r>
                        <a:rPr lang="en-US" sz="1200" kern="1200" dirty="0">
                          <a:effectLst/>
                        </a:rPr>
                        <a:t> Covers Medicare premiums, co-pays, and deductibles. Does not cover other MassHealth Standard services.</a:t>
                      </a:r>
                      <a:endParaRPr lang="en-US" sz="1200" dirty="0"/>
                    </a:p>
                  </a:txBody>
                  <a:tcPr marT="91440" marB="91440"/>
                </a:tc>
                <a:extLst>
                  <a:ext uri="{0D108BD9-81ED-4DB2-BD59-A6C34878D82A}">
                    <a16:rowId xmlns:a16="http://schemas.microsoft.com/office/drawing/2014/main" val="10003"/>
                  </a:ext>
                </a:extLst>
              </a:tr>
              <a:tr h="549577">
                <a:tc>
                  <a:txBody>
                    <a:bodyPr/>
                    <a:lstStyle/>
                    <a:p>
                      <a:r>
                        <a:rPr lang="en-US" sz="1200" dirty="0"/>
                        <a:t>Living in community, </a:t>
                      </a:r>
                      <a:br>
                        <a:rPr lang="en-US" sz="1200" dirty="0"/>
                      </a:br>
                      <a:r>
                        <a:rPr lang="en-US" sz="1200" dirty="0"/>
                        <a:t>eligible for</a:t>
                      </a:r>
                      <a:r>
                        <a:rPr lang="en-US" sz="1200" baseline="0" dirty="0"/>
                        <a:t> Medicare</a:t>
                      </a:r>
                      <a:endParaRPr lang="en-US" sz="1200" dirty="0"/>
                    </a:p>
                  </a:txBody>
                  <a:tcPr marT="91440" marB="91440"/>
                </a:tc>
                <a:tc>
                  <a:txBody>
                    <a:bodyPr/>
                    <a:lstStyle/>
                    <a:p>
                      <a:pPr algn="ctr"/>
                      <a:r>
                        <a:rPr lang="en-US" sz="1200" dirty="0"/>
                        <a:t>&gt;100% and &lt;135% FPL</a:t>
                      </a:r>
                    </a:p>
                    <a:p>
                      <a:pPr algn="ctr"/>
                      <a:r>
                        <a:rPr lang="en-US" sz="1200" dirty="0"/>
                        <a:t>≤$7,560 Assets</a:t>
                      </a:r>
                    </a:p>
                  </a:txBody>
                  <a:tcPr marT="91440" marB="91440"/>
                </a:tc>
                <a:tc>
                  <a:txBody>
                    <a:bodyPr/>
                    <a:lstStyle/>
                    <a:p>
                      <a:r>
                        <a:rPr lang="en-US" sz="1200" kern="1200" dirty="0">
                          <a:effectLst/>
                        </a:rPr>
                        <a:t>MassHealth Buy-In </a:t>
                      </a:r>
                      <a:r>
                        <a:rPr lang="en-US" sz="1200" dirty="0"/>
                        <a:t>—</a:t>
                      </a:r>
                      <a:r>
                        <a:rPr lang="en-US" sz="1200" kern="1200" dirty="0">
                          <a:effectLst/>
                        </a:rPr>
                        <a:t> Covers Part B premiums only. </a:t>
                      </a:r>
                      <a:r>
                        <a:rPr lang="en-US" sz="1200" kern="1200" baseline="0" dirty="0">
                          <a:effectLst/>
                        </a:rPr>
                        <a:t>People who meet a spend-down deductible may also qualify for MassHealth Standard.</a:t>
                      </a:r>
                      <a:endParaRPr lang="en-US" sz="1200" kern="1200" dirty="0">
                        <a:solidFill>
                          <a:schemeClr val="dk1"/>
                        </a:solidFill>
                        <a:effectLst/>
                        <a:latin typeface="+mn-lt"/>
                        <a:ea typeface="+mn-ea"/>
                        <a:cs typeface="+mn-cs"/>
                      </a:endParaRPr>
                    </a:p>
                  </a:txBody>
                  <a:tcPr marT="91440" marB="91440"/>
                </a:tc>
                <a:extLst>
                  <a:ext uri="{0D108BD9-81ED-4DB2-BD59-A6C34878D82A}">
                    <a16:rowId xmlns:a16="http://schemas.microsoft.com/office/drawing/2014/main" val="10004"/>
                  </a:ext>
                </a:extLst>
              </a:tr>
              <a:tr h="518648">
                <a:tc>
                  <a:txBody>
                    <a:bodyPr/>
                    <a:lstStyle/>
                    <a:p>
                      <a:r>
                        <a:rPr lang="en-US" sz="1200" dirty="0"/>
                        <a:t>Living</a:t>
                      </a:r>
                      <a:r>
                        <a:rPr lang="en-US" sz="1200" baseline="0" dirty="0"/>
                        <a:t> in or waiting for </a:t>
                      </a:r>
                      <a:br>
                        <a:rPr lang="en-US" sz="1200" baseline="0" dirty="0"/>
                      </a:br>
                      <a:r>
                        <a:rPr lang="en-US" sz="1200" baseline="0" dirty="0"/>
                        <a:t>facility-based long-term care</a:t>
                      </a:r>
                      <a:endParaRPr lang="en-US" sz="1200" dirty="0"/>
                    </a:p>
                  </a:txBody>
                  <a:tcPr marT="91440" marB="91440"/>
                </a:tc>
                <a:tc>
                  <a:txBody>
                    <a:bodyPr/>
                    <a:lstStyle/>
                    <a:p>
                      <a:pPr algn="ctr"/>
                      <a:r>
                        <a:rPr lang="en-US" sz="1200" baseline="0" dirty="0"/>
                        <a:t>No specific income limit</a:t>
                      </a:r>
                    </a:p>
                    <a:p>
                      <a:pPr algn="ctr"/>
                      <a:r>
                        <a:rPr lang="en-US" sz="1200" dirty="0"/>
                        <a:t>≤</a:t>
                      </a:r>
                      <a:r>
                        <a:rPr lang="en-US" sz="1200" baseline="0" dirty="0"/>
                        <a:t>$2,000 Assets</a:t>
                      </a:r>
                      <a:endParaRPr lang="en-US" sz="1200" dirty="0"/>
                    </a:p>
                  </a:txBody>
                  <a:tcPr marT="91440" marB="91440"/>
                </a:tc>
                <a:tc>
                  <a:txBody>
                    <a:bodyPr/>
                    <a:lstStyle/>
                    <a:p>
                      <a:r>
                        <a:rPr lang="en-US" sz="1200" dirty="0"/>
                        <a:t>MassHealth Standard — Including LTSS. Member</a:t>
                      </a:r>
                      <a:r>
                        <a:rPr lang="en-US" sz="1200" baseline="0" dirty="0"/>
                        <a:t> must pay income minus monthly allowances</a:t>
                      </a:r>
                      <a:r>
                        <a:rPr lang="en-US" sz="1200" baseline="30000" dirty="0"/>
                        <a:t>3</a:t>
                      </a:r>
                      <a:r>
                        <a:rPr lang="en-US" sz="1200" baseline="0" dirty="0"/>
                        <a:t> toward nursing facility care.</a:t>
                      </a:r>
                      <a:endParaRPr lang="en-US" sz="1200" dirty="0"/>
                    </a:p>
                  </a:txBody>
                  <a:tcPr marT="91440" marB="91440"/>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A45328B6-5E15-4D8B-BA07-7B4D44A077BC}"/>
              </a:ext>
            </a:extLst>
          </p:cNvPr>
          <p:cNvSpPr/>
          <p:nvPr/>
        </p:nvSpPr>
        <p:spPr>
          <a:xfrm>
            <a:off x="457200" y="5081824"/>
            <a:ext cx="8220517" cy="1302921"/>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MassHealth eligibility includes nuances not included in this chart; for example, parents of minors and seniors who work have different eligibility requirements. MassHealth staff can help determine eligibility.</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Certain assets — home (in most cases), vehicle, life insurance up to $1,500, funeral and burial expenses up to $1,500 — are excluded. In certain cases, asset spend-down is available.  Income and asset considerations are based in part on federal law.</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Allowances include personal need allowance and spousal maintenance allowance, among others.</a:t>
            </a:r>
          </a:p>
          <a:p>
            <a:pPr lvl="0">
              <a:spcBef>
                <a:spcPts val="200"/>
              </a:spcBef>
            </a:pPr>
            <a:r>
              <a:rPr lang="en-US" sz="800" cap="small" dirty="0">
                <a:solidFill>
                  <a:srgbClr val="1C1C1C"/>
                </a:solidFill>
                <a:latin typeface="+mn-lt"/>
              </a:rPr>
              <a:t>notes</a:t>
            </a:r>
            <a:r>
              <a:rPr lang="en-US" sz="800" dirty="0">
                <a:solidFill>
                  <a:srgbClr val="1C1C1C"/>
                </a:solidFill>
                <a:latin typeface="+mn-lt"/>
              </a:rPr>
              <a:t>: Asset limits listed are for individuals; the amounts for couples are higher. Seniors (age 60 or older) can qualify for MassHealth through the Frail Elder Waiver with income up to 300% of the federal benefit rate (FBR) ($27,756 in 2019). Other Home and Community Based Services (HCBS) waivers are available as well. Seniors may also be eligible for ConnectorCare and Advance Premium Tax Credits for insurance purchased through the Health Connector. </a:t>
            </a:r>
          </a:p>
          <a:p>
            <a:pPr lvl="0">
              <a:spcBef>
                <a:spcPts val="200"/>
              </a:spcBef>
            </a:pPr>
            <a:r>
              <a:rPr lang="en-US" sz="800" cap="small" dirty="0">
                <a:solidFill>
                  <a:srgbClr val="1C1C1C"/>
                </a:solidFill>
                <a:latin typeface="+mn-lt"/>
              </a:rPr>
              <a:t>sources</a:t>
            </a:r>
            <a:r>
              <a:rPr lang="en-US" sz="800" dirty="0">
                <a:solidFill>
                  <a:srgbClr val="1C1C1C"/>
                </a:solidFill>
                <a:latin typeface="+mn-lt"/>
              </a:rPr>
              <a:t>: 130 C.M.R. §519; MassHealth (2019). Senior Guide to Health Care Coverage, accessed at </a:t>
            </a:r>
            <a:r>
              <a:rPr lang="en-US" sz="800" dirty="0">
                <a:solidFill>
                  <a:srgbClr val="1C1C1C"/>
                </a:solidFill>
                <a:latin typeface="+mn-lt"/>
                <a:hlinkClick r:id="rId3"/>
              </a:rPr>
              <a:t>http://www.mass.gov/service-details/senior-guide-and-application-for-health-care-coverage</a:t>
            </a:r>
            <a:r>
              <a:rPr lang="en-US" sz="800" dirty="0">
                <a:solidFill>
                  <a:srgbClr val="1C1C1C"/>
                </a:solidFill>
                <a:latin typeface="+mn-lt"/>
              </a:rPr>
              <a:t>.</a:t>
            </a:r>
          </a:p>
        </p:txBody>
      </p:sp>
    </p:spTree>
    <p:extLst>
      <p:ext uri="{BB962C8B-B14F-4D97-AF65-F5344CB8AC3E}">
        <p14:creationId xmlns:p14="http://schemas.microsoft.com/office/powerpoint/2010/main" val="68724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THERE ARE MANY DOORS INTO MASSHEALTH</a:t>
            </a:r>
          </a:p>
        </p:txBody>
      </p:sp>
      <p:sp>
        <p:nvSpPr>
          <p:cNvPr id="13" name="Slide Number Placeholder 12"/>
          <p:cNvSpPr>
            <a:spLocks noGrp="1"/>
          </p:cNvSpPr>
          <p:nvPr>
            <p:ph type="sldNum" sz="quarter" idx="10"/>
          </p:nvPr>
        </p:nvSpPr>
        <p:spPr/>
        <p:txBody>
          <a:bodyPr/>
          <a:lstStyle/>
          <a:p>
            <a:fld id="{48CA152D-CF78-40EA-823E-8C57613EB728}" type="slidenum">
              <a:rPr lang="en-US" smtClean="0"/>
              <a:pPr/>
              <a:t>8</a:t>
            </a:fld>
            <a:endParaRPr lang="en-US" dirty="0"/>
          </a:p>
        </p:txBody>
      </p:sp>
      <p:sp>
        <p:nvSpPr>
          <p:cNvPr id="40964" name="TextBox 5"/>
          <p:cNvSpPr txBox="1">
            <a:spLocks noChangeArrowheads="1"/>
          </p:cNvSpPr>
          <p:nvPr/>
        </p:nvSpPr>
        <p:spPr bwMode="auto">
          <a:xfrm>
            <a:off x="457199" y="1529789"/>
            <a:ext cx="1965960" cy="2055570"/>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1100" dirty="0">
                <a:solidFill>
                  <a:schemeClr val="tx1"/>
                </a:solidFill>
                <a:latin typeface="+mj-lt"/>
              </a:rPr>
              <a:t>Individuals</a:t>
            </a:r>
            <a:r>
              <a:rPr lang="en-US" sz="1100" dirty="0">
                <a:solidFill>
                  <a:schemeClr val="tx1"/>
                </a:solidFill>
              </a:rPr>
              <a:t> apply directly, by phone, on paper form, in person with assistance at a MassHealth Enrollment Center or Health Connector walk-in center, or through the </a:t>
            </a:r>
            <a:r>
              <a:rPr lang="en-US" sz="1100" dirty="0">
                <a:solidFill>
                  <a:srgbClr val="3333CC"/>
                </a:solidFill>
                <a:hlinkClick r:id="rId3">
                  <a:extLst>
                    <a:ext uri="{A12FA001-AC4F-418D-AE19-62706E023703}">
                      <ahyp:hlinkClr xmlns:ahyp="http://schemas.microsoft.com/office/drawing/2018/hyperlinkcolor" val="tx"/>
                    </a:ext>
                  </a:extLst>
                </a:hlinkClick>
              </a:rPr>
              <a:t>Health Connector website</a:t>
            </a:r>
            <a:r>
              <a:rPr lang="en-US" sz="1100" dirty="0">
                <a:solidFill>
                  <a:schemeClr val="tx1"/>
                </a:solidFill>
              </a:rPr>
              <a:t>, an integrated eligibility system that allows users to shop and apply for MassHealth and other health insurance programs.</a:t>
            </a:r>
          </a:p>
        </p:txBody>
      </p:sp>
      <p:sp>
        <p:nvSpPr>
          <p:cNvPr id="26628" name="TextBox 6"/>
          <p:cNvSpPr txBox="1">
            <a:spLocks noChangeArrowheads="1"/>
          </p:cNvSpPr>
          <p:nvPr/>
        </p:nvSpPr>
        <p:spPr bwMode="auto">
          <a:xfrm>
            <a:off x="2539796" y="1529790"/>
            <a:ext cx="1965960" cy="1526394"/>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1100" dirty="0">
                <a:solidFill>
                  <a:schemeClr val="tx1"/>
                </a:solidFill>
                <a:latin typeface="+mj-lt"/>
              </a:rPr>
              <a:t>Health care providers </a:t>
            </a:r>
            <a:r>
              <a:rPr lang="en-US" sz="1100" dirty="0">
                <a:solidFill>
                  <a:schemeClr val="tx1"/>
                </a:solidFill>
              </a:rPr>
              <a:t>assist patients with applications.</a:t>
            </a:r>
          </a:p>
          <a:p>
            <a:r>
              <a:rPr lang="en-US" sz="1100" dirty="0">
                <a:solidFill>
                  <a:schemeClr val="tx1"/>
                </a:solidFill>
              </a:rPr>
              <a:t>Hospitals</a:t>
            </a:r>
          </a:p>
          <a:p>
            <a:r>
              <a:rPr lang="en-US" sz="1100" dirty="0">
                <a:solidFill>
                  <a:schemeClr val="tx1"/>
                </a:solidFill>
              </a:rPr>
              <a:t>Community health centers</a:t>
            </a:r>
          </a:p>
          <a:p>
            <a:r>
              <a:rPr lang="en-US" sz="1100" dirty="0">
                <a:solidFill>
                  <a:schemeClr val="tx1"/>
                </a:solidFill>
              </a:rPr>
              <a:t>Nursing homes</a:t>
            </a:r>
          </a:p>
          <a:p>
            <a:r>
              <a:rPr lang="en-US" sz="1100" dirty="0">
                <a:solidFill>
                  <a:schemeClr val="tx1"/>
                </a:solidFill>
              </a:rPr>
              <a:t>Other providers</a:t>
            </a:r>
          </a:p>
        </p:txBody>
      </p:sp>
      <p:sp>
        <p:nvSpPr>
          <p:cNvPr id="26629" name="TextBox 7"/>
          <p:cNvSpPr txBox="1">
            <a:spLocks noChangeArrowheads="1"/>
          </p:cNvSpPr>
          <p:nvPr/>
        </p:nvSpPr>
        <p:spPr bwMode="auto">
          <a:xfrm>
            <a:off x="4622393" y="1529790"/>
            <a:ext cx="1965960" cy="2416246"/>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dirty="0">
                <a:solidFill>
                  <a:schemeClr val="tx1"/>
                </a:solidFill>
              </a:rPr>
              <a:t>State agencies </a:t>
            </a:r>
            <a:r>
              <a:rPr lang="en-US" dirty="0">
                <a:solidFill>
                  <a:schemeClr val="tx1"/>
                </a:solidFill>
                <a:latin typeface="+mn-lt"/>
              </a:rPr>
              <a:t>facilitate applications.</a:t>
            </a:r>
          </a:p>
          <a:p>
            <a:pPr marL="120650" indent="-120650">
              <a:buFont typeface="Arial" panose="020B0604020202020204" pitchFamily="34" charset="0"/>
              <a:buChar char="•"/>
            </a:pPr>
            <a:r>
              <a:rPr lang="en-US" dirty="0">
                <a:solidFill>
                  <a:schemeClr val="tx1"/>
                </a:solidFill>
                <a:latin typeface="+mn-lt"/>
              </a:rPr>
              <a:t>Department of Developmental Services</a:t>
            </a:r>
          </a:p>
          <a:p>
            <a:pPr marL="120650" indent="-120650">
              <a:buFont typeface="Arial" panose="020B0604020202020204" pitchFamily="34" charset="0"/>
              <a:buChar char="•"/>
            </a:pPr>
            <a:r>
              <a:rPr lang="en-US" dirty="0">
                <a:solidFill>
                  <a:schemeClr val="tx1"/>
                </a:solidFill>
                <a:latin typeface="+mn-lt"/>
              </a:rPr>
              <a:t>Department of Mental Health</a:t>
            </a:r>
          </a:p>
          <a:p>
            <a:pPr marL="120650" indent="-120650">
              <a:buFont typeface="Arial" panose="020B0604020202020204" pitchFamily="34" charset="0"/>
              <a:buChar char="•"/>
            </a:pPr>
            <a:r>
              <a:rPr lang="en-US" dirty="0">
                <a:solidFill>
                  <a:schemeClr val="tx1"/>
                </a:solidFill>
                <a:latin typeface="+mn-lt"/>
              </a:rPr>
              <a:t>Massachusetts Rehabilitation Commission</a:t>
            </a:r>
          </a:p>
          <a:p>
            <a:pPr marL="120650" indent="-120650">
              <a:buFont typeface="Arial" panose="020B0604020202020204" pitchFamily="34" charset="0"/>
              <a:buChar char="•"/>
            </a:pPr>
            <a:r>
              <a:rPr lang="en-US" dirty="0">
                <a:solidFill>
                  <a:schemeClr val="tx1"/>
                </a:solidFill>
                <a:latin typeface="+mn-lt"/>
              </a:rPr>
              <a:t>Department of Transitional Assistance</a:t>
            </a:r>
          </a:p>
          <a:p>
            <a:pPr marL="120650" indent="-120650">
              <a:buFont typeface="Arial" panose="020B0604020202020204" pitchFamily="34" charset="0"/>
              <a:buChar char="•"/>
            </a:pPr>
            <a:r>
              <a:rPr lang="en-US" dirty="0">
                <a:solidFill>
                  <a:schemeClr val="tx1"/>
                </a:solidFill>
                <a:latin typeface="+mn-lt"/>
              </a:rPr>
              <a:t>Department of Children and Families</a:t>
            </a:r>
          </a:p>
          <a:p>
            <a:pPr marL="120650" indent="-120650">
              <a:buFont typeface="Arial" panose="020B0604020202020204" pitchFamily="34" charset="0"/>
              <a:buChar char="•"/>
            </a:pPr>
            <a:r>
              <a:rPr lang="en-US" dirty="0">
                <a:solidFill>
                  <a:schemeClr val="tx1"/>
                </a:solidFill>
                <a:latin typeface="+mn-lt"/>
              </a:rPr>
              <a:t>Other agencies</a:t>
            </a:r>
          </a:p>
        </p:txBody>
      </p:sp>
      <p:sp>
        <p:nvSpPr>
          <p:cNvPr id="26630" name="TextBox 8"/>
          <p:cNvSpPr txBox="1">
            <a:spLocks noChangeArrowheads="1"/>
          </p:cNvSpPr>
          <p:nvPr/>
        </p:nvSpPr>
        <p:spPr bwMode="auto">
          <a:xfrm>
            <a:off x="6704990" y="1529789"/>
            <a:ext cx="1965960" cy="3594533"/>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dirty="0">
                <a:solidFill>
                  <a:schemeClr val="tx1"/>
                </a:solidFill>
              </a:rPr>
              <a:t>Community organizations and advocacy groups </a:t>
            </a:r>
            <a:r>
              <a:rPr lang="en-US" dirty="0">
                <a:solidFill>
                  <a:schemeClr val="tx1"/>
                </a:solidFill>
                <a:latin typeface="+mn-lt"/>
              </a:rPr>
              <a:t>provide health care referrals and access to MassHealth.</a:t>
            </a:r>
          </a:p>
          <a:p>
            <a:pPr marL="120650" indent="-120650">
              <a:buFont typeface="Arial" panose="020B0604020202020204" pitchFamily="34" charset="0"/>
              <a:buChar char="•"/>
            </a:pPr>
            <a:r>
              <a:rPr lang="en-US" dirty="0">
                <a:solidFill>
                  <a:srgbClr val="3333CC"/>
                </a:solidFill>
                <a:latin typeface="+mn-lt"/>
                <a:hlinkClick r:id="rId4">
                  <a:extLst>
                    <a:ext uri="{A12FA001-AC4F-418D-AE19-62706E023703}">
                      <ahyp:hlinkClr xmlns:ahyp="http://schemas.microsoft.com/office/drawing/2018/hyperlinkcolor" val="tx"/>
                    </a:ext>
                  </a:extLst>
                </a:hlinkClick>
              </a:rPr>
              <a:t>My Ombudsman</a:t>
            </a:r>
            <a:r>
              <a:rPr lang="en-US" dirty="0">
                <a:solidFill>
                  <a:schemeClr val="tx1"/>
                </a:solidFill>
                <a:latin typeface="+mn-lt"/>
              </a:rPr>
              <a:t>. This nonprofit organization answers questions, provides information, and works with health plans and MassHealth to ensure members can access their benefits.</a:t>
            </a:r>
          </a:p>
          <a:p>
            <a:pPr marL="120650" indent="-120650">
              <a:buFont typeface="Arial" panose="020B0604020202020204" pitchFamily="34" charset="0"/>
              <a:buChar char="•"/>
            </a:pPr>
            <a:r>
              <a:rPr lang="en-US" dirty="0">
                <a:solidFill>
                  <a:schemeClr val="tx1"/>
                </a:solidFill>
                <a:latin typeface="+mn-lt"/>
              </a:rPr>
              <a:t>Community action programs </a:t>
            </a:r>
          </a:p>
          <a:p>
            <a:pPr marL="120650" indent="-120650">
              <a:buFont typeface="Arial" panose="020B0604020202020204" pitchFamily="34" charset="0"/>
              <a:buChar char="•"/>
            </a:pPr>
            <a:r>
              <a:rPr lang="en-US" dirty="0">
                <a:solidFill>
                  <a:schemeClr val="tx1"/>
                </a:solidFill>
                <a:latin typeface="+mn-lt"/>
              </a:rPr>
              <a:t>Community development corporations </a:t>
            </a:r>
          </a:p>
          <a:p>
            <a:pPr marL="120650" indent="-120650">
              <a:buFont typeface="Arial" panose="020B0604020202020204" pitchFamily="34" charset="0"/>
              <a:buChar char="•"/>
            </a:pPr>
            <a:r>
              <a:rPr lang="en-US" dirty="0">
                <a:solidFill>
                  <a:schemeClr val="tx1"/>
                </a:solidFill>
                <a:latin typeface="+mn-lt"/>
              </a:rPr>
              <a:t>Aging services access points </a:t>
            </a:r>
          </a:p>
          <a:p>
            <a:pPr marL="120650" indent="-120650">
              <a:buFont typeface="Arial" panose="020B0604020202020204" pitchFamily="34" charset="0"/>
              <a:buChar char="•"/>
            </a:pPr>
            <a:r>
              <a:rPr lang="en-US" dirty="0">
                <a:solidFill>
                  <a:schemeClr val="tx1"/>
                </a:solidFill>
                <a:latin typeface="+mn-lt"/>
                <a:hlinkClick r:id="rId5"/>
              </a:rPr>
              <a:t>Health Care For All</a:t>
            </a:r>
            <a:endParaRPr lang="en-US" dirty="0">
              <a:solidFill>
                <a:schemeClr val="tx1"/>
              </a:solidFill>
              <a:latin typeface="+mn-lt"/>
            </a:endParaRPr>
          </a:p>
          <a:p>
            <a:pPr marL="120650" indent="-120650">
              <a:buFont typeface="Arial" panose="020B0604020202020204" pitchFamily="34" charset="0"/>
              <a:buChar char="•"/>
            </a:pPr>
            <a:r>
              <a:rPr lang="en-US" dirty="0">
                <a:solidFill>
                  <a:schemeClr val="tx1"/>
                </a:solidFill>
                <a:latin typeface="+mn-lt"/>
              </a:rPr>
              <a:t>Other community organizations designated as Enrollment Assisters</a:t>
            </a:r>
          </a:p>
        </p:txBody>
      </p:sp>
      <p:cxnSp>
        <p:nvCxnSpPr>
          <p:cNvPr id="11" name="Straight Arrow Connector 10"/>
          <p:cNvCxnSpPr>
            <a:cxnSpLocks/>
            <a:stCxn id="40964" idx="2"/>
          </p:cNvCxnSpPr>
          <p:nvPr/>
        </p:nvCxnSpPr>
        <p:spPr>
          <a:xfrm>
            <a:off x="1440179" y="3585359"/>
            <a:ext cx="366045" cy="34926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6628" idx="2"/>
          </p:cNvCxnSpPr>
          <p:nvPr/>
        </p:nvCxnSpPr>
        <p:spPr>
          <a:xfrm flipH="1">
            <a:off x="3299175" y="3056184"/>
            <a:ext cx="223601" cy="745633"/>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026728" y="3279017"/>
            <a:ext cx="595666" cy="52280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4555077" y="4396506"/>
            <a:ext cx="2149913" cy="224589"/>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28367" y="5252084"/>
            <a:ext cx="6287267" cy="918796"/>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dirty="0">
                <a:solidFill>
                  <a:schemeClr val="tx1"/>
                </a:solidFill>
              </a:rPr>
              <a:t>Appeals and Grievances</a:t>
            </a:r>
          </a:p>
          <a:p>
            <a:r>
              <a:rPr lang="en-US" dirty="0">
                <a:solidFill>
                  <a:schemeClr val="tx1"/>
                </a:solidFill>
                <a:latin typeface="+mn-lt"/>
              </a:rPr>
              <a:t>If an applicant disagrees with MassHealth’s denial of coverage, the applicant can appeal the decision within 30 days using the </a:t>
            </a:r>
            <a:r>
              <a:rPr lang="en-US" dirty="0">
                <a:solidFill>
                  <a:srgbClr val="3333CC"/>
                </a:solidFill>
                <a:latin typeface="+mn-lt"/>
                <a:hlinkClick r:id="rId6">
                  <a:extLst>
                    <a:ext uri="{A12FA001-AC4F-418D-AE19-62706E023703}">
                      <ahyp:hlinkClr xmlns:ahyp="http://schemas.microsoft.com/office/drawing/2018/hyperlinkcolor" val="tx"/>
                    </a:ext>
                  </a:extLst>
                </a:hlinkClick>
              </a:rPr>
              <a:t>Fair Hearing Request Form</a:t>
            </a:r>
            <a:r>
              <a:rPr lang="en-US" dirty="0">
                <a:solidFill>
                  <a:schemeClr val="tx1"/>
                </a:solidFill>
                <a:latin typeface="+mn-lt"/>
              </a:rPr>
              <a:t>. Applicants and members can also file grievances at any point for any type of problem, including issues with the quality of medical care, waiting times, or customer service. </a:t>
            </a:r>
          </a:p>
        </p:txBody>
      </p:sp>
      <p:cxnSp>
        <p:nvCxnSpPr>
          <p:cNvPr id="16" name="Straight Arrow Connector 15"/>
          <p:cNvCxnSpPr>
            <a:cxnSpLocks/>
          </p:cNvCxnSpPr>
          <p:nvPr/>
        </p:nvCxnSpPr>
        <p:spPr>
          <a:xfrm flipV="1">
            <a:off x="2423159" y="4621095"/>
            <a:ext cx="333444" cy="63099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Image result for MASShealth logo">
            <a:extLst>
              <a:ext uri="{FF2B5EF4-FFF2-40B4-BE49-F238E27FC236}">
                <a16:creationId xmlns:a16="http://schemas.microsoft.com/office/drawing/2014/main" id="{188D8C54-C653-4FDC-B16F-BE9DB0ED7E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6815" y="3744972"/>
            <a:ext cx="2606040" cy="130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09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b132a8d35dd0abe13258ea26f0cfd037292fb"/>
  <p:tag name="ISPRING_RESOURCE_PATHS_HASH_2" val="59aea9d5c436bfa5bf5681d8d63db7fdf347889"/>
</p:tagLst>
</file>

<file path=ppt/theme/theme1.xml><?xml version="1.0" encoding="utf-8"?>
<a:theme xmlns:a="http://schemas.openxmlformats.org/drawingml/2006/main" name="MHBasics_NoTopNav">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INTRODUCTION">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ELIGIBILITY">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SPENDING">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REFORMS">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CONCLUSION">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776545CF3CD46AA13C596AC05EDCC" ma:contentTypeVersion="10" ma:contentTypeDescription="Create a new document." ma:contentTypeScope="" ma:versionID="0ce02705fa7c74018ee8d7963b13b069">
  <xsd:schema xmlns:xsd="http://www.w3.org/2001/XMLSchema" xmlns:xs="http://www.w3.org/2001/XMLSchema" xmlns:p="http://schemas.microsoft.com/office/2006/metadata/properties" xmlns:ns3="35fb2806-c960-46be-9a7f-16195ecdcd2a" xmlns:ns4="acee0b32-9a52-4776-acf6-29a077c77892" targetNamespace="http://schemas.microsoft.com/office/2006/metadata/properties" ma:root="true" ma:fieldsID="bbdaa351a9878abf0d7ca8479590d8e1" ns3:_="" ns4:_="">
    <xsd:import namespace="35fb2806-c960-46be-9a7f-16195ecdcd2a"/>
    <xsd:import namespace="acee0b32-9a52-4776-acf6-29a077c778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b2806-c960-46be-9a7f-16195ecdc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e0b32-9a52-4776-acf6-29a077c7789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System" displayName="System" id="7d011d99-0be2-4af7-b52b-c5e36705db1c" isdomainofvalue="False" dataSourceId="9f4a7a14-a2b8-4eea-8a7f-aff9e44329b5"/>
</file>

<file path=customXml/item2.xml><?xml version="1.0" encoding="utf-8"?>
<VariableList UniqueId="f1e1afec-a2fd-44b7-aee6-c8f15c395eb8" Name="AD_HOC" ContentType="XML" MajorVersion="0" MinorVersion="1" isLocalCopy="False" IsBaseObject="False" DataSourceId="a7fca385-0a56-4b97-8cd4-63c92461caaa" DataSourceMajorVersion="0" DataSourceMinorVersion="1"/>
</file>

<file path=customXml/item3.xml><?xml version="1.0" encoding="utf-8"?>
<VariableList UniqueId="a152424a-2910-4e73-94b2-f6ca65961e8a" Name="Computed" ContentType="XML" MajorVersion="0" MinorVersion="1" isLocalCopy="False" IsBaseObject="False" DataSourceId="3b1997ef-55fc-43d3-886d-2d93866c0b17" DataSourceMajorVersion="0" DataSourceMinorVersion="1"/>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AllExternalAdhocVariableMappings/>
</file>

<file path=customXml/item6.xml><?xml version="1.0" encoding="utf-8"?>
<VariableListDefinition name="Computed" displayName="Computed" id="a152424a-2910-4e73-94b2-f6ca65961e8a" isdomainofvalue="False" dataSourceId="3b1997ef-55fc-43d3-886d-2d93866c0b17"/>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VariableList UniqueId="7d011d99-0be2-4af7-b52b-c5e36705db1c" Name="System" ContentType="XML" MajorVersion="0" MinorVersion="1" isLocalCopy="False" IsBaseObject="False" DataSourceId="9f4a7a14-a2b8-4eea-8a7f-aff9e44329b5" DataSourceMajorVersion="0" DataSourceMinorVersion="1"/>
</file>

<file path=customXml/item9.xml><?xml version="1.0" encoding="utf-8"?>
<VariableListDefinition name="AD_HOC" displayName="AD_HOC" id="f1e1afec-a2fd-44b7-aee6-c8f15c395eb8" isdomainofvalue="False" dataSourceId="a7fca385-0a56-4b97-8cd4-63c92461caaa"/>
</file>

<file path=customXml/itemProps1.xml><?xml version="1.0" encoding="utf-8"?>
<ds:datastoreItem xmlns:ds="http://schemas.openxmlformats.org/officeDocument/2006/customXml" ds:itemID="{66178B3E-B5C7-4308-AEAC-A41D13E38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b2806-c960-46be-9a7f-16195ecdcd2a"/>
    <ds:schemaRef ds:uri="acee0b32-9a52-4776-acf6-29a077c77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CFF9BF45-CFD2-4C4F-A406-228834779920}">
  <ds:schemaRefs/>
</ds:datastoreItem>
</file>

<file path=customXml/itemProps2.xml><?xml version="1.0" encoding="utf-8"?>
<ds:datastoreItem xmlns:ds="http://schemas.openxmlformats.org/officeDocument/2006/customXml" ds:itemID="{2EBEF8C5-1902-43FA-B6AB-D1CF394226EF}">
  <ds:schemaRefs/>
</ds:datastoreItem>
</file>

<file path=customXml/itemProps3.xml><?xml version="1.0" encoding="utf-8"?>
<ds:datastoreItem xmlns:ds="http://schemas.openxmlformats.org/officeDocument/2006/customXml" ds:itemID="{20EC712B-2FD0-40B7-849A-279C3EBBBE57}">
  <ds:schemaRefs/>
</ds:datastoreItem>
</file>

<file path=customXml/itemProps4.xml><?xml version="1.0" encoding="utf-8"?>
<ds:datastoreItem xmlns:ds="http://schemas.openxmlformats.org/officeDocument/2006/customXml" ds:itemID="{5898EA85-CBBD-4B90-94C3-9E67DB39E538}">
  <ds:schemaRefs>
    <ds:schemaRef ds:uri="http://schemas.microsoft.com/sharepoint/v3/contenttype/forms"/>
  </ds:schemaRefs>
</ds:datastoreItem>
</file>

<file path=customXml/itemProps5.xml><?xml version="1.0" encoding="utf-8"?>
<ds:datastoreItem xmlns:ds="http://schemas.openxmlformats.org/officeDocument/2006/customXml" ds:itemID="{1826C1FA-4ABB-428A-99D0-D5E9883FFE69}">
  <ds:schemaRefs/>
</ds:datastoreItem>
</file>

<file path=customXml/itemProps6.xml><?xml version="1.0" encoding="utf-8"?>
<ds:datastoreItem xmlns:ds="http://schemas.openxmlformats.org/officeDocument/2006/customXml" ds:itemID="{F35B8A5E-BDA3-496E-BA97-0B9AA32BFC9A}">
  <ds:schemaRefs/>
</ds:datastoreItem>
</file>

<file path=customXml/itemProps7.xml><?xml version="1.0" encoding="utf-8"?>
<ds:datastoreItem xmlns:ds="http://schemas.openxmlformats.org/officeDocument/2006/customXml" ds:itemID="{BD96B081-41CF-450E-917C-01F7A42EF466}">
  <ds:schemaRefs>
    <ds:schemaRef ds:uri="http://purl.org/dc/terms/"/>
    <ds:schemaRef ds:uri="http://schemas.openxmlformats.org/package/2006/metadata/core-properties"/>
    <ds:schemaRef ds:uri="acee0b32-9a52-4776-acf6-29a077c7789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5fb2806-c960-46be-9a7f-16195ecdcd2a"/>
    <ds:schemaRef ds:uri="http://www.w3.org/XML/1998/namespace"/>
  </ds:schemaRefs>
</ds:datastoreItem>
</file>

<file path=customXml/itemProps8.xml><?xml version="1.0" encoding="utf-8"?>
<ds:datastoreItem xmlns:ds="http://schemas.openxmlformats.org/officeDocument/2006/customXml" ds:itemID="{E846C3CC-36DE-4D68-AC25-B5BAB5EE4FFF}">
  <ds:schemaRefs/>
</ds:datastoreItem>
</file>

<file path=customXml/itemProps9.xml><?xml version="1.0" encoding="utf-8"?>
<ds:datastoreItem xmlns:ds="http://schemas.openxmlformats.org/officeDocument/2006/customXml" ds:itemID="{15E723FD-08EA-4EBC-80D9-8D637E5B7E17}">
  <ds:schemaRefs/>
</ds:datastoreItem>
</file>

<file path=docProps/app.xml><?xml version="1.0" encoding="utf-8"?>
<Properties xmlns="http://schemas.openxmlformats.org/officeDocument/2006/extended-properties" xmlns:vt="http://schemas.openxmlformats.org/officeDocument/2006/docPropsVTypes">
  <TotalTime>107691</TotalTime>
  <Words>9965</Words>
  <Application>Microsoft Office PowerPoint</Application>
  <PresentationFormat>On-screen Show (4:3)</PresentationFormat>
  <Paragraphs>718</Paragraphs>
  <Slides>37</Slides>
  <Notes>37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37</vt:i4>
      </vt:variant>
    </vt:vector>
  </HeadingPairs>
  <TitlesOfParts>
    <vt:vector size="49" baseType="lpstr">
      <vt:lpstr>Source Sans Pro Semibold</vt:lpstr>
      <vt:lpstr>Source Sans Pro Light</vt:lpstr>
      <vt:lpstr>Arial Black</vt:lpstr>
      <vt:lpstr>Arial</vt:lpstr>
      <vt:lpstr>Calibri</vt:lpstr>
      <vt:lpstr>Wingdings</vt:lpstr>
      <vt:lpstr>MHBasics_NoTopNav</vt:lpstr>
      <vt:lpstr>1-INTRODUCTION</vt:lpstr>
      <vt:lpstr>2-ELIGIBILITY</vt:lpstr>
      <vt:lpstr>3-SPENDING</vt:lpstr>
      <vt:lpstr>4-REFORMS</vt:lpstr>
      <vt:lpstr>5-CONCLUSION</vt:lpstr>
      <vt:lpstr>PowerPoint Presentation</vt:lpstr>
      <vt:lpstr>TABLE OF CONTENTS</vt:lpstr>
      <vt:lpstr>PowerPoint Presentation</vt:lpstr>
      <vt:lpstr>MassHealth: The Basics  KEY FINDINGS</vt:lpstr>
      <vt:lpstr>MASSHEALTH PROVIDES COVERAGE SIMILAR TO COMMERCIAL INSURANCE, PLUS SOME ADDITIONAL BENEFITS</vt:lpstr>
      <vt:lpstr>MASSHEALTH IMPROVES ACCESS TO CARE AND HEALTH OUTCOMES</vt:lpstr>
      <vt:lpstr>MASSHEALTH INCOME LIMITS VARY FOR DIFFERENT AGES AND ELIGIBILITY GROUPS1</vt:lpstr>
      <vt:lpstr>ELIGIBILITY FOR SENIORS AGE 65 AND OLDER Generally includes an asset test and lower income thresholds; MOST SENIORS ALSO HAVE MEDICARE1</vt:lpstr>
      <vt:lpstr>THERE ARE MANY DOORS INTO MASSHEALTH</vt:lpstr>
      <vt:lpstr>MASSHEALTH ENROLLMENT HAS BEEN RELATIVELY STABLE FOR THE PAST FOUR YEARS</vt:lpstr>
      <vt:lpstr>CHILDREN, SENIORS, AND PEOPLE WITH DISABILITIES MAKE UP  OVER  60% OF THE MASSHEALTH POPULATION</vt:lpstr>
      <vt:lpstr>MASSHEALTH IS IMPORTANT TO MANY POPULATION GROUPS</vt:lpstr>
      <vt:lpstr>ADULTS ENROLLED IN MASSHEALTH HAVE PARTICULARLY LOW INCOMES — MOST BELOW 86% FPL ($10,440 FOR AN INDIVIDUAL)</vt:lpstr>
      <vt:lpstr>MASSHEALTH PLAYS A KEY ROLE IN SUPPORTING THE LOW-INCOME WORKFORCE</vt:lpstr>
      <vt:lpstr>MASSHEALTH HAS DESIGNED DIFFERENT DELIVERY SYSTEMS TAILORED TO THE NEEDS OF ITS DIFFERENT POPULATIONS</vt:lpstr>
      <vt:lpstr>AMONG MASSHEALTH MEMBERS, 70% ARE ENROLLED IN MANAGED CARE, WITH HALF OF MEMBERS IN ACOs</vt:lpstr>
      <vt:lpstr>THE MAIN SOURCE OF FEDERAL REVENUES TO MASSACHUSETTS IS MASSHEALTH</vt:lpstr>
      <vt:lpstr>EVERY STATE DOLLAR IN MASSHEALTH SPENDING IS MATCHED BY AT LEAST A DOLLAR IN FEDERAL REVENUE TO THE STATE</vt:lpstr>
      <vt:lpstr>TO UNDERSTAND THE TRUE COST OF MASSHEALTH TO THE  STATE, IT IS INSTRUCTIVE TO LOOK AT THE STATE SPENDING  NET OF FEDERAL REVENUES</vt:lpstr>
      <vt:lpstr>MASSHEALTH SPENDING HAS MODERATED IN RECENT YEARS</vt:lpstr>
      <vt:lpstr>WITH MASSHEALTH ENROLLMENT LEVELING OFF, GROWTH IN PMPM COSTS IS DRIVING current SPENDING GROWTH</vt:lpstr>
      <vt:lpstr>NEARLY HALF OF MASSHEALTH SPENDING IN FISCAL YEAR 2017 WAS ON CAPITATION PAYMENTS</vt:lpstr>
      <vt:lpstr>WITHIN MCO CAPITATION, PMPM PHARMACY SPENDING GREW FASTER THAN SPENDING ON ANY OTHER SERVICES FROM 2013–2016</vt:lpstr>
      <vt:lpstr>OUTSIDE OF CAPITATION, PMPM SPENDING ON HCBS LTSS GREW FASTER THAN OTHER SERVICES FROM 2013–2016 </vt:lpstr>
      <vt:lpstr>MOST MASSHEALTH DOLLARS ARE SPENT ON SERVICES  FOR A MINORITY OF MEMBERS</vt:lpstr>
      <vt:lpstr>MASSHEALTH SPENDING INCREASED MOST FOR SENIORS AND ADULTS WITH DISABILITIES, SFY 2015–2017</vt:lpstr>
      <vt:lpstr>MASSHEALTH SPENDING IS IMPORTANT TO MANY TYPES OF PROVIDERS</vt:lpstr>
      <vt:lpstr>MASSACHUSETTS ADMINISTERS MOST OF MASSHEALTH THROUGH WAIVERS</vt:lpstr>
      <vt:lpstr>THE 2016 EXPANSION OF THE MASSHEALTH 1115 WAIVER INCLUDES DELIVERY SYSTEM CHANGES AND EXPANDED COVERAGE OF SUBSTANCE USE DISORDER SERVICES</vt:lpstr>
      <vt:lpstr>THE DELIVERY SYSTEM REFORM INCENTIVE PAYMENT (DSRIP) PROGRAM INVESTS SUBSTANTIAL FUNDS IN THE STATE’S HEALTH CARE DELIVERY SYSTEM</vt:lpstr>
      <vt:lpstr>ACCOUNTABLE CARE ORGANIZATIONS:  PROVIDER ENTITIES HELD FINANCIALLY ACCOUNTABLE FOR THE  COST AND QUALITY OF CARE FOR THEIR MEMBER POPULATIONS</vt:lpstr>
      <vt:lpstr>COMMUNITY PARTNERS PROVIDE CARE COORDINATION AND NAVIGATION SUPPORTS FOR CERTAIN MEMBERS</vt:lpstr>
      <vt:lpstr>NEW FLEXIBLE SERVICES PROGRAM TO ADDRESS TENANCY AND  NUTRITION NEEDS</vt:lpstr>
      <vt:lpstr>MASSACHUSETTS IS PLANNING CHANGES FOR INDIVIDUALS  ENROLLED IN BOTH MASSHEALTH AND MEDICARE</vt:lpstr>
      <vt:lpstr>MASSHEALTH’S SUBSTANCE USE DISORDER TREATMENT OPTIONS</vt:lpstr>
      <vt:lpstr>MassHealth: The Basics  CONCLUSION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Gottsegen, Jessica</cp:lastModifiedBy>
  <cp:revision>2825</cp:revision>
  <cp:lastPrinted>2019-07-26T14:31:48Z</cp:lastPrinted>
  <dcterms:created xsi:type="dcterms:W3CDTF">2010-12-20T05:21:32Z</dcterms:created>
  <dcterms:modified xsi:type="dcterms:W3CDTF">2020-06-16T17:11:40Z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0x010100159776545CF3CD46AA13C596AC05EDCC</vt:lpwstr>
  </property>
</Properties>
</file>